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2" r:id="rId8"/>
    <p:sldId id="261" r:id="rId9"/>
    <p:sldId id="263" r:id="rId10"/>
    <p:sldId id="264" r:id="rId11"/>
    <p:sldId id="265" r:id="rId12"/>
    <p:sldId id="266"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7B51-2F7C-4259-BB14-850847DD24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E4F624-054A-4DB9-80E8-C716622AF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0C93F-AF51-4C31-B713-89C16978EF84}"/>
              </a:ext>
            </a:extLst>
          </p:cNvPr>
          <p:cNvSpPr>
            <a:spLocks noGrp="1"/>
          </p:cNvSpPr>
          <p:nvPr>
            <p:ph type="dt" sz="half" idx="10"/>
          </p:nvPr>
        </p:nvSpPr>
        <p:spPr/>
        <p:txBody>
          <a:bodyPr/>
          <a:lstStyle/>
          <a:p>
            <a:fld id="{F560BD1A-C9BF-4754-B105-D424A5929A3A}" type="datetimeFigureOut">
              <a:rPr lang="en-US" smtClean="0"/>
              <a:t>6/3/2021</a:t>
            </a:fld>
            <a:endParaRPr lang="en-US"/>
          </a:p>
        </p:txBody>
      </p:sp>
      <p:sp>
        <p:nvSpPr>
          <p:cNvPr id="5" name="Footer Placeholder 4">
            <a:extLst>
              <a:ext uri="{FF2B5EF4-FFF2-40B4-BE49-F238E27FC236}">
                <a16:creationId xmlns:a16="http://schemas.microsoft.com/office/drawing/2014/main" id="{F910D3BA-ADCB-4437-BC26-643BEFE60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ED87C-C797-4D3F-8521-56E84310738F}"/>
              </a:ext>
            </a:extLst>
          </p:cNvPr>
          <p:cNvSpPr>
            <a:spLocks noGrp="1"/>
          </p:cNvSpPr>
          <p:nvPr>
            <p:ph type="sldNum" sz="quarter" idx="12"/>
          </p:nvPr>
        </p:nvSpPr>
        <p:spPr/>
        <p:txBody>
          <a:bodyPr/>
          <a:lstStyle/>
          <a:p>
            <a:fld id="{5BEADD1E-C76E-4AA8-9792-CB94745CD8A2}" type="slidenum">
              <a:rPr lang="en-US" smtClean="0"/>
              <a:t>‹#›</a:t>
            </a:fld>
            <a:endParaRPr lang="en-US"/>
          </a:p>
        </p:txBody>
      </p:sp>
    </p:spTree>
    <p:extLst>
      <p:ext uri="{BB962C8B-B14F-4D97-AF65-F5344CB8AC3E}">
        <p14:creationId xmlns:p14="http://schemas.microsoft.com/office/powerpoint/2010/main" val="37307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1044-BA92-4718-843C-1DF6F3B058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FB594D-D323-48C7-A8CF-EC40D5505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C359C-529B-46C0-ACDB-7EC2409D56D8}"/>
              </a:ext>
            </a:extLst>
          </p:cNvPr>
          <p:cNvSpPr>
            <a:spLocks noGrp="1"/>
          </p:cNvSpPr>
          <p:nvPr>
            <p:ph type="dt" sz="half" idx="10"/>
          </p:nvPr>
        </p:nvSpPr>
        <p:spPr/>
        <p:txBody>
          <a:bodyPr/>
          <a:lstStyle/>
          <a:p>
            <a:fld id="{F560BD1A-C9BF-4754-B105-D424A5929A3A}" type="datetimeFigureOut">
              <a:rPr lang="en-US" smtClean="0"/>
              <a:t>6/3/2021</a:t>
            </a:fld>
            <a:endParaRPr lang="en-US"/>
          </a:p>
        </p:txBody>
      </p:sp>
      <p:sp>
        <p:nvSpPr>
          <p:cNvPr id="5" name="Footer Placeholder 4">
            <a:extLst>
              <a:ext uri="{FF2B5EF4-FFF2-40B4-BE49-F238E27FC236}">
                <a16:creationId xmlns:a16="http://schemas.microsoft.com/office/drawing/2014/main" id="{47BBC0C2-2BAA-4060-AFA3-4AAF06B24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C9B90-898D-44C1-9DE6-4714A9BEE49A}"/>
              </a:ext>
            </a:extLst>
          </p:cNvPr>
          <p:cNvSpPr>
            <a:spLocks noGrp="1"/>
          </p:cNvSpPr>
          <p:nvPr>
            <p:ph type="sldNum" sz="quarter" idx="12"/>
          </p:nvPr>
        </p:nvSpPr>
        <p:spPr/>
        <p:txBody>
          <a:bodyPr/>
          <a:lstStyle/>
          <a:p>
            <a:fld id="{5BEADD1E-C76E-4AA8-9792-CB94745CD8A2}" type="slidenum">
              <a:rPr lang="en-US" smtClean="0"/>
              <a:t>‹#›</a:t>
            </a:fld>
            <a:endParaRPr lang="en-US"/>
          </a:p>
        </p:txBody>
      </p:sp>
    </p:spTree>
    <p:extLst>
      <p:ext uri="{BB962C8B-B14F-4D97-AF65-F5344CB8AC3E}">
        <p14:creationId xmlns:p14="http://schemas.microsoft.com/office/powerpoint/2010/main" val="126198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D1491F-BB89-4ADA-81D6-D9C04B2432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ED3C5-A622-4F5B-9D09-50932225D8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5DBBA-AB52-4F28-B07A-ED85911E4780}"/>
              </a:ext>
            </a:extLst>
          </p:cNvPr>
          <p:cNvSpPr>
            <a:spLocks noGrp="1"/>
          </p:cNvSpPr>
          <p:nvPr>
            <p:ph type="dt" sz="half" idx="10"/>
          </p:nvPr>
        </p:nvSpPr>
        <p:spPr/>
        <p:txBody>
          <a:bodyPr/>
          <a:lstStyle/>
          <a:p>
            <a:fld id="{F560BD1A-C9BF-4754-B105-D424A5929A3A}" type="datetimeFigureOut">
              <a:rPr lang="en-US" smtClean="0"/>
              <a:t>6/3/2021</a:t>
            </a:fld>
            <a:endParaRPr lang="en-US"/>
          </a:p>
        </p:txBody>
      </p:sp>
      <p:sp>
        <p:nvSpPr>
          <p:cNvPr id="5" name="Footer Placeholder 4">
            <a:extLst>
              <a:ext uri="{FF2B5EF4-FFF2-40B4-BE49-F238E27FC236}">
                <a16:creationId xmlns:a16="http://schemas.microsoft.com/office/drawing/2014/main" id="{F5E1421B-01D2-4970-A78C-069FEABAE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C639C-8DEB-43D2-B2BD-365A44A0BCEC}"/>
              </a:ext>
            </a:extLst>
          </p:cNvPr>
          <p:cNvSpPr>
            <a:spLocks noGrp="1"/>
          </p:cNvSpPr>
          <p:nvPr>
            <p:ph type="sldNum" sz="quarter" idx="12"/>
          </p:nvPr>
        </p:nvSpPr>
        <p:spPr/>
        <p:txBody>
          <a:bodyPr/>
          <a:lstStyle/>
          <a:p>
            <a:fld id="{5BEADD1E-C76E-4AA8-9792-CB94745CD8A2}" type="slidenum">
              <a:rPr lang="en-US" smtClean="0"/>
              <a:t>‹#›</a:t>
            </a:fld>
            <a:endParaRPr lang="en-US"/>
          </a:p>
        </p:txBody>
      </p:sp>
    </p:spTree>
    <p:extLst>
      <p:ext uri="{BB962C8B-B14F-4D97-AF65-F5344CB8AC3E}">
        <p14:creationId xmlns:p14="http://schemas.microsoft.com/office/powerpoint/2010/main" val="372488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8AF9-9859-4158-9C17-45542DA6CC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2B04D-6A20-4A56-957C-A9EE9F11D1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6C510-2B06-4BDD-B2C9-92BED549E94C}"/>
              </a:ext>
            </a:extLst>
          </p:cNvPr>
          <p:cNvSpPr>
            <a:spLocks noGrp="1"/>
          </p:cNvSpPr>
          <p:nvPr>
            <p:ph type="dt" sz="half" idx="10"/>
          </p:nvPr>
        </p:nvSpPr>
        <p:spPr/>
        <p:txBody>
          <a:bodyPr/>
          <a:lstStyle/>
          <a:p>
            <a:fld id="{F560BD1A-C9BF-4754-B105-D424A5929A3A}" type="datetimeFigureOut">
              <a:rPr lang="en-US" smtClean="0"/>
              <a:t>6/3/2021</a:t>
            </a:fld>
            <a:endParaRPr lang="en-US"/>
          </a:p>
        </p:txBody>
      </p:sp>
      <p:sp>
        <p:nvSpPr>
          <p:cNvPr id="5" name="Footer Placeholder 4">
            <a:extLst>
              <a:ext uri="{FF2B5EF4-FFF2-40B4-BE49-F238E27FC236}">
                <a16:creationId xmlns:a16="http://schemas.microsoft.com/office/drawing/2014/main" id="{61223CC2-CE71-4979-ACA1-C5783B861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3CA4E-2A7F-4100-A2B8-03BFFB98FADA}"/>
              </a:ext>
            </a:extLst>
          </p:cNvPr>
          <p:cNvSpPr>
            <a:spLocks noGrp="1"/>
          </p:cNvSpPr>
          <p:nvPr>
            <p:ph type="sldNum" sz="quarter" idx="12"/>
          </p:nvPr>
        </p:nvSpPr>
        <p:spPr/>
        <p:txBody>
          <a:bodyPr/>
          <a:lstStyle/>
          <a:p>
            <a:fld id="{5BEADD1E-C76E-4AA8-9792-CB94745CD8A2}" type="slidenum">
              <a:rPr lang="en-US" smtClean="0"/>
              <a:t>‹#›</a:t>
            </a:fld>
            <a:endParaRPr lang="en-US"/>
          </a:p>
        </p:txBody>
      </p:sp>
    </p:spTree>
    <p:extLst>
      <p:ext uri="{BB962C8B-B14F-4D97-AF65-F5344CB8AC3E}">
        <p14:creationId xmlns:p14="http://schemas.microsoft.com/office/powerpoint/2010/main" val="277128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26DB-36D8-45C3-A476-E300F222D6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BED5E-1F26-43E0-8767-82AAFE886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AD62B-EBD4-4551-BE6C-DBDDB81675F9}"/>
              </a:ext>
            </a:extLst>
          </p:cNvPr>
          <p:cNvSpPr>
            <a:spLocks noGrp="1"/>
          </p:cNvSpPr>
          <p:nvPr>
            <p:ph type="dt" sz="half" idx="10"/>
          </p:nvPr>
        </p:nvSpPr>
        <p:spPr/>
        <p:txBody>
          <a:bodyPr/>
          <a:lstStyle/>
          <a:p>
            <a:fld id="{F560BD1A-C9BF-4754-B105-D424A5929A3A}" type="datetimeFigureOut">
              <a:rPr lang="en-US" smtClean="0"/>
              <a:t>6/3/2021</a:t>
            </a:fld>
            <a:endParaRPr lang="en-US"/>
          </a:p>
        </p:txBody>
      </p:sp>
      <p:sp>
        <p:nvSpPr>
          <p:cNvPr id="5" name="Footer Placeholder 4">
            <a:extLst>
              <a:ext uri="{FF2B5EF4-FFF2-40B4-BE49-F238E27FC236}">
                <a16:creationId xmlns:a16="http://schemas.microsoft.com/office/drawing/2014/main" id="{EDE9F0A7-AF30-416E-B9C8-C8F2164D6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2F95B-AA68-4CC8-949D-77B9AF789952}"/>
              </a:ext>
            </a:extLst>
          </p:cNvPr>
          <p:cNvSpPr>
            <a:spLocks noGrp="1"/>
          </p:cNvSpPr>
          <p:nvPr>
            <p:ph type="sldNum" sz="quarter" idx="12"/>
          </p:nvPr>
        </p:nvSpPr>
        <p:spPr/>
        <p:txBody>
          <a:bodyPr/>
          <a:lstStyle/>
          <a:p>
            <a:fld id="{5BEADD1E-C76E-4AA8-9792-CB94745CD8A2}" type="slidenum">
              <a:rPr lang="en-US" smtClean="0"/>
              <a:t>‹#›</a:t>
            </a:fld>
            <a:endParaRPr lang="en-US"/>
          </a:p>
        </p:txBody>
      </p:sp>
    </p:spTree>
    <p:extLst>
      <p:ext uri="{BB962C8B-B14F-4D97-AF65-F5344CB8AC3E}">
        <p14:creationId xmlns:p14="http://schemas.microsoft.com/office/powerpoint/2010/main" val="277396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FCD3-CCF7-4C4F-A224-5474C9E7D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45CBB4-005F-4B4D-9C64-AF410BA92D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2B70E-43E8-4A73-853A-389BF97CF6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E0AECD-76DC-452D-8692-22B446BD7A71}"/>
              </a:ext>
            </a:extLst>
          </p:cNvPr>
          <p:cNvSpPr>
            <a:spLocks noGrp="1"/>
          </p:cNvSpPr>
          <p:nvPr>
            <p:ph type="dt" sz="half" idx="10"/>
          </p:nvPr>
        </p:nvSpPr>
        <p:spPr/>
        <p:txBody>
          <a:bodyPr/>
          <a:lstStyle/>
          <a:p>
            <a:fld id="{F560BD1A-C9BF-4754-B105-D424A5929A3A}" type="datetimeFigureOut">
              <a:rPr lang="en-US" smtClean="0"/>
              <a:t>6/3/2021</a:t>
            </a:fld>
            <a:endParaRPr lang="en-US"/>
          </a:p>
        </p:txBody>
      </p:sp>
      <p:sp>
        <p:nvSpPr>
          <p:cNvPr id="6" name="Footer Placeholder 5">
            <a:extLst>
              <a:ext uri="{FF2B5EF4-FFF2-40B4-BE49-F238E27FC236}">
                <a16:creationId xmlns:a16="http://schemas.microsoft.com/office/drawing/2014/main" id="{5E9E4A82-2997-4954-A09F-F1565BFF4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A0C96-4590-42FF-96F9-AE4E0A5CA049}"/>
              </a:ext>
            </a:extLst>
          </p:cNvPr>
          <p:cNvSpPr>
            <a:spLocks noGrp="1"/>
          </p:cNvSpPr>
          <p:nvPr>
            <p:ph type="sldNum" sz="quarter" idx="12"/>
          </p:nvPr>
        </p:nvSpPr>
        <p:spPr/>
        <p:txBody>
          <a:bodyPr/>
          <a:lstStyle/>
          <a:p>
            <a:fld id="{5BEADD1E-C76E-4AA8-9792-CB94745CD8A2}" type="slidenum">
              <a:rPr lang="en-US" smtClean="0"/>
              <a:t>‹#›</a:t>
            </a:fld>
            <a:endParaRPr lang="en-US"/>
          </a:p>
        </p:txBody>
      </p:sp>
    </p:spTree>
    <p:extLst>
      <p:ext uri="{BB962C8B-B14F-4D97-AF65-F5344CB8AC3E}">
        <p14:creationId xmlns:p14="http://schemas.microsoft.com/office/powerpoint/2010/main" val="219503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B4AD-0169-4067-B4CF-02459CD26F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9F935-6C66-48DB-88E3-90E4538E8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89B50-2039-4BF4-A3CA-57BD5B7F5F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31AC5-4F5B-49FC-9E55-41A5DAAB2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6DAD4F-06EB-41D3-9807-E7187DC546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38079-729D-4166-914F-579DB3123B4B}"/>
              </a:ext>
            </a:extLst>
          </p:cNvPr>
          <p:cNvSpPr>
            <a:spLocks noGrp="1"/>
          </p:cNvSpPr>
          <p:nvPr>
            <p:ph type="dt" sz="half" idx="10"/>
          </p:nvPr>
        </p:nvSpPr>
        <p:spPr/>
        <p:txBody>
          <a:bodyPr/>
          <a:lstStyle/>
          <a:p>
            <a:fld id="{F560BD1A-C9BF-4754-B105-D424A5929A3A}" type="datetimeFigureOut">
              <a:rPr lang="en-US" smtClean="0"/>
              <a:t>6/3/2021</a:t>
            </a:fld>
            <a:endParaRPr lang="en-US"/>
          </a:p>
        </p:txBody>
      </p:sp>
      <p:sp>
        <p:nvSpPr>
          <p:cNvPr id="8" name="Footer Placeholder 7">
            <a:extLst>
              <a:ext uri="{FF2B5EF4-FFF2-40B4-BE49-F238E27FC236}">
                <a16:creationId xmlns:a16="http://schemas.microsoft.com/office/drawing/2014/main" id="{7BDA324D-0E44-4E98-A3D0-36BB4B57D5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12386E-64CE-41A0-99E3-38E10AD21D9C}"/>
              </a:ext>
            </a:extLst>
          </p:cNvPr>
          <p:cNvSpPr>
            <a:spLocks noGrp="1"/>
          </p:cNvSpPr>
          <p:nvPr>
            <p:ph type="sldNum" sz="quarter" idx="12"/>
          </p:nvPr>
        </p:nvSpPr>
        <p:spPr/>
        <p:txBody>
          <a:bodyPr/>
          <a:lstStyle/>
          <a:p>
            <a:fld id="{5BEADD1E-C76E-4AA8-9792-CB94745CD8A2}" type="slidenum">
              <a:rPr lang="en-US" smtClean="0"/>
              <a:t>‹#›</a:t>
            </a:fld>
            <a:endParaRPr lang="en-US"/>
          </a:p>
        </p:txBody>
      </p:sp>
    </p:spTree>
    <p:extLst>
      <p:ext uri="{BB962C8B-B14F-4D97-AF65-F5344CB8AC3E}">
        <p14:creationId xmlns:p14="http://schemas.microsoft.com/office/powerpoint/2010/main" val="142547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B543-5AA4-4AA2-95DA-C63285A6F2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808D0A-FB1C-4A4F-A1AC-E04A822D0D2D}"/>
              </a:ext>
            </a:extLst>
          </p:cNvPr>
          <p:cNvSpPr>
            <a:spLocks noGrp="1"/>
          </p:cNvSpPr>
          <p:nvPr>
            <p:ph type="dt" sz="half" idx="10"/>
          </p:nvPr>
        </p:nvSpPr>
        <p:spPr/>
        <p:txBody>
          <a:bodyPr/>
          <a:lstStyle/>
          <a:p>
            <a:fld id="{F560BD1A-C9BF-4754-B105-D424A5929A3A}" type="datetimeFigureOut">
              <a:rPr lang="en-US" smtClean="0"/>
              <a:t>6/3/2021</a:t>
            </a:fld>
            <a:endParaRPr lang="en-US"/>
          </a:p>
        </p:txBody>
      </p:sp>
      <p:sp>
        <p:nvSpPr>
          <p:cNvPr id="4" name="Footer Placeholder 3">
            <a:extLst>
              <a:ext uri="{FF2B5EF4-FFF2-40B4-BE49-F238E27FC236}">
                <a16:creationId xmlns:a16="http://schemas.microsoft.com/office/drawing/2014/main" id="{DDAAAE50-7B02-4F42-ACD1-21F81D16B1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A0934C-F165-4E6B-AC5F-530A91D90CAD}"/>
              </a:ext>
            </a:extLst>
          </p:cNvPr>
          <p:cNvSpPr>
            <a:spLocks noGrp="1"/>
          </p:cNvSpPr>
          <p:nvPr>
            <p:ph type="sldNum" sz="quarter" idx="12"/>
          </p:nvPr>
        </p:nvSpPr>
        <p:spPr/>
        <p:txBody>
          <a:bodyPr/>
          <a:lstStyle/>
          <a:p>
            <a:fld id="{5BEADD1E-C76E-4AA8-9792-CB94745CD8A2}" type="slidenum">
              <a:rPr lang="en-US" smtClean="0"/>
              <a:t>‹#›</a:t>
            </a:fld>
            <a:endParaRPr lang="en-US"/>
          </a:p>
        </p:txBody>
      </p:sp>
    </p:spTree>
    <p:extLst>
      <p:ext uri="{BB962C8B-B14F-4D97-AF65-F5344CB8AC3E}">
        <p14:creationId xmlns:p14="http://schemas.microsoft.com/office/powerpoint/2010/main" val="4240946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A6C0B8-91B0-4F32-89A2-6252686C606B}"/>
              </a:ext>
            </a:extLst>
          </p:cNvPr>
          <p:cNvSpPr>
            <a:spLocks noGrp="1"/>
          </p:cNvSpPr>
          <p:nvPr>
            <p:ph type="dt" sz="half" idx="10"/>
          </p:nvPr>
        </p:nvSpPr>
        <p:spPr/>
        <p:txBody>
          <a:bodyPr/>
          <a:lstStyle/>
          <a:p>
            <a:fld id="{F560BD1A-C9BF-4754-B105-D424A5929A3A}" type="datetimeFigureOut">
              <a:rPr lang="en-US" smtClean="0"/>
              <a:t>6/3/2021</a:t>
            </a:fld>
            <a:endParaRPr lang="en-US"/>
          </a:p>
        </p:txBody>
      </p:sp>
      <p:sp>
        <p:nvSpPr>
          <p:cNvPr id="3" name="Footer Placeholder 2">
            <a:extLst>
              <a:ext uri="{FF2B5EF4-FFF2-40B4-BE49-F238E27FC236}">
                <a16:creationId xmlns:a16="http://schemas.microsoft.com/office/drawing/2014/main" id="{40A14311-CF29-4C4C-B6D8-D3327BE421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E7B452-BF81-403C-B4CF-A77FFEEB9888}"/>
              </a:ext>
            </a:extLst>
          </p:cNvPr>
          <p:cNvSpPr>
            <a:spLocks noGrp="1"/>
          </p:cNvSpPr>
          <p:nvPr>
            <p:ph type="sldNum" sz="quarter" idx="12"/>
          </p:nvPr>
        </p:nvSpPr>
        <p:spPr/>
        <p:txBody>
          <a:bodyPr/>
          <a:lstStyle/>
          <a:p>
            <a:fld id="{5BEADD1E-C76E-4AA8-9792-CB94745CD8A2}" type="slidenum">
              <a:rPr lang="en-US" smtClean="0"/>
              <a:t>‹#›</a:t>
            </a:fld>
            <a:endParaRPr lang="en-US"/>
          </a:p>
        </p:txBody>
      </p:sp>
    </p:spTree>
    <p:extLst>
      <p:ext uri="{BB962C8B-B14F-4D97-AF65-F5344CB8AC3E}">
        <p14:creationId xmlns:p14="http://schemas.microsoft.com/office/powerpoint/2010/main" val="320819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3818-0429-4212-AF3D-6AC4098033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46CC78-0607-4686-A551-93D1CE6FB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D348C5-6762-4AD8-B7C7-541E0491A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9F6591-9688-4733-B27D-694CA451DBAD}"/>
              </a:ext>
            </a:extLst>
          </p:cNvPr>
          <p:cNvSpPr>
            <a:spLocks noGrp="1"/>
          </p:cNvSpPr>
          <p:nvPr>
            <p:ph type="dt" sz="half" idx="10"/>
          </p:nvPr>
        </p:nvSpPr>
        <p:spPr/>
        <p:txBody>
          <a:bodyPr/>
          <a:lstStyle/>
          <a:p>
            <a:fld id="{F560BD1A-C9BF-4754-B105-D424A5929A3A}" type="datetimeFigureOut">
              <a:rPr lang="en-US" smtClean="0"/>
              <a:t>6/3/2021</a:t>
            </a:fld>
            <a:endParaRPr lang="en-US"/>
          </a:p>
        </p:txBody>
      </p:sp>
      <p:sp>
        <p:nvSpPr>
          <p:cNvPr id="6" name="Footer Placeholder 5">
            <a:extLst>
              <a:ext uri="{FF2B5EF4-FFF2-40B4-BE49-F238E27FC236}">
                <a16:creationId xmlns:a16="http://schemas.microsoft.com/office/drawing/2014/main" id="{D430ED34-A07D-4EEA-87ED-82E13BFC3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BD09E-C2B8-4F96-AD1C-B9E08D964219}"/>
              </a:ext>
            </a:extLst>
          </p:cNvPr>
          <p:cNvSpPr>
            <a:spLocks noGrp="1"/>
          </p:cNvSpPr>
          <p:nvPr>
            <p:ph type="sldNum" sz="quarter" idx="12"/>
          </p:nvPr>
        </p:nvSpPr>
        <p:spPr/>
        <p:txBody>
          <a:bodyPr/>
          <a:lstStyle/>
          <a:p>
            <a:fld id="{5BEADD1E-C76E-4AA8-9792-CB94745CD8A2}" type="slidenum">
              <a:rPr lang="en-US" smtClean="0"/>
              <a:t>‹#›</a:t>
            </a:fld>
            <a:endParaRPr lang="en-US"/>
          </a:p>
        </p:txBody>
      </p:sp>
    </p:spTree>
    <p:extLst>
      <p:ext uri="{BB962C8B-B14F-4D97-AF65-F5344CB8AC3E}">
        <p14:creationId xmlns:p14="http://schemas.microsoft.com/office/powerpoint/2010/main" val="403506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83C4-DEA5-4F05-A5AB-3980D2695E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CCD43C-6BD6-402E-BE7F-46FA9EB4A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954716-4FFF-476B-940B-7484B9EA8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BDB75-2C8A-4E8D-AD66-BD6F427FEBA5}"/>
              </a:ext>
            </a:extLst>
          </p:cNvPr>
          <p:cNvSpPr>
            <a:spLocks noGrp="1"/>
          </p:cNvSpPr>
          <p:nvPr>
            <p:ph type="dt" sz="half" idx="10"/>
          </p:nvPr>
        </p:nvSpPr>
        <p:spPr/>
        <p:txBody>
          <a:bodyPr/>
          <a:lstStyle/>
          <a:p>
            <a:fld id="{F560BD1A-C9BF-4754-B105-D424A5929A3A}" type="datetimeFigureOut">
              <a:rPr lang="en-US" smtClean="0"/>
              <a:t>6/3/2021</a:t>
            </a:fld>
            <a:endParaRPr lang="en-US"/>
          </a:p>
        </p:txBody>
      </p:sp>
      <p:sp>
        <p:nvSpPr>
          <p:cNvPr id="6" name="Footer Placeholder 5">
            <a:extLst>
              <a:ext uri="{FF2B5EF4-FFF2-40B4-BE49-F238E27FC236}">
                <a16:creationId xmlns:a16="http://schemas.microsoft.com/office/drawing/2014/main" id="{E0E15AD4-7FF1-4C44-87A2-FBEEA0270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0D2A8-7D9A-4E10-8E0F-F14E44180E9B}"/>
              </a:ext>
            </a:extLst>
          </p:cNvPr>
          <p:cNvSpPr>
            <a:spLocks noGrp="1"/>
          </p:cNvSpPr>
          <p:nvPr>
            <p:ph type="sldNum" sz="quarter" idx="12"/>
          </p:nvPr>
        </p:nvSpPr>
        <p:spPr/>
        <p:txBody>
          <a:bodyPr/>
          <a:lstStyle/>
          <a:p>
            <a:fld id="{5BEADD1E-C76E-4AA8-9792-CB94745CD8A2}" type="slidenum">
              <a:rPr lang="en-US" smtClean="0"/>
              <a:t>‹#›</a:t>
            </a:fld>
            <a:endParaRPr lang="en-US"/>
          </a:p>
        </p:txBody>
      </p:sp>
    </p:spTree>
    <p:extLst>
      <p:ext uri="{BB962C8B-B14F-4D97-AF65-F5344CB8AC3E}">
        <p14:creationId xmlns:p14="http://schemas.microsoft.com/office/powerpoint/2010/main" val="105734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F9EC2A-0073-4512-9C55-611FAEFC09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8E5B1C-6626-484A-8C9B-CECDCB365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56843-7134-4B32-9D64-057C2BBD3A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BD1A-C9BF-4754-B105-D424A5929A3A}" type="datetimeFigureOut">
              <a:rPr lang="en-US" smtClean="0"/>
              <a:t>6/3/2021</a:t>
            </a:fld>
            <a:endParaRPr lang="en-US"/>
          </a:p>
        </p:txBody>
      </p:sp>
      <p:sp>
        <p:nvSpPr>
          <p:cNvPr id="5" name="Footer Placeholder 4">
            <a:extLst>
              <a:ext uri="{FF2B5EF4-FFF2-40B4-BE49-F238E27FC236}">
                <a16:creationId xmlns:a16="http://schemas.microsoft.com/office/drawing/2014/main" id="{A3055F27-CCFC-42B3-A393-9934D60384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E1E6C3-AF99-4BD6-B448-840115C33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ADD1E-C76E-4AA8-9792-CB94745CD8A2}" type="slidenum">
              <a:rPr lang="en-US" smtClean="0"/>
              <a:t>‹#›</a:t>
            </a:fld>
            <a:endParaRPr lang="en-US"/>
          </a:p>
        </p:txBody>
      </p:sp>
    </p:spTree>
    <p:extLst>
      <p:ext uri="{BB962C8B-B14F-4D97-AF65-F5344CB8AC3E}">
        <p14:creationId xmlns:p14="http://schemas.microsoft.com/office/powerpoint/2010/main" val="2772035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more.com/82c6p-tales-from-indian-education" TargetMode="Externa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facebook.com/557818954381083/videos/72375137843184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B4A5-2E27-4DD3-AEB8-2C7420F319ED}"/>
              </a:ext>
            </a:extLst>
          </p:cNvPr>
          <p:cNvSpPr>
            <a:spLocks noGrp="1"/>
          </p:cNvSpPr>
          <p:nvPr>
            <p:ph type="ctrTitle"/>
          </p:nvPr>
        </p:nvSpPr>
        <p:spPr/>
        <p:txBody>
          <a:bodyPr/>
          <a:lstStyle/>
          <a:p>
            <a:r>
              <a:rPr lang="en-US" dirty="0"/>
              <a:t>INDIAN EDUCATION</a:t>
            </a:r>
          </a:p>
        </p:txBody>
      </p:sp>
      <p:sp>
        <p:nvSpPr>
          <p:cNvPr id="3" name="Subtitle 2">
            <a:extLst>
              <a:ext uri="{FF2B5EF4-FFF2-40B4-BE49-F238E27FC236}">
                <a16:creationId xmlns:a16="http://schemas.microsoft.com/office/drawing/2014/main" id="{F82BD7D6-70F4-4BAF-BC11-0573A264BC73}"/>
              </a:ext>
            </a:extLst>
          </p:cNvPr>
          <p:cNvSpPr>
            <a:spLocks noGrp="1"/>
          </p:cNvSpPr>
          <p:nvPr>
            <p:ph type="subTitle" idx="1"/>
          </p:nvPr>
        </p:nvSpPr>
        <p:spPr/>
        <p:txBody>
          <a:bodyPr/>
          <a:lstStyle/>
          <a:p>
            <a:r>
              <a:rPr lang="en-US" dirty="0"/>
              <a:t>TULSA PUBLIC SCHOOLS</a:t>
            </a:r>
          </a:p>
          <a:p>
            <a:r>
              <a:rPr lang="en-US" dirty="0"/>
              <a:t>2020/2021 School year</a:t>
            </a:r>
          </a:p>
        </p:txBody>
      </p:sp>
    </p:spTree>
    <p:extLst>
      <p:ext uri="{BB962C8B-B14F-4D97-AF65-F5344CB8AC3E}">
        <p14:creationId xmlns:p14="http://schemas.microsoft.com/office/powerpoint/2010/main" val="130655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2215-1C50-4A6D-983C-7F19EF971BA1}"/>
              </a:ext>
            </a:extLst>
          </p:cNvPr>
          <p:cNvSpPr>
            <a:spLocks noGrp="1"/>
          </p:cNvSpPr>
          <p:nvPr>
            <p:ph type="title"/>
          </p:nvPr>
        </p:nvSpPr>
        <p:spPr/>
        <p:txBody>
          <a:bodyPr/>
          <a:lstStyle/>
          <a:p>
            <a:r>
              <a:rPr lang="en-US" dirty="0"/>
              <a:t>                                    ZOOM</a:t>
            </a:r>
          </a:p>
        </p:txBody>
      </p:sp>
      <p:sp>
        <p:nvSpPr>
          <p:cNvPr id="3" name="Content Placeholder 2">
            <a:extLst>
              <a:ext uri="{FF2B5EF4-FFF2-40B4-BE49-F238E27FC236}">
                <a16:creationId xmlns:a16="http://schemas.microsoft.com/office/drawing/2014/main" id="{DA43FA48-718F-4370-8B26-44CB9C638AF9}"/>
              </a:ext>
            </a:extLst>
          </p:cNvPr>
          <p:cNvSpPr>
            <a:spLocks noGrp="1"/>
          </p:cNvSpPr>
          <p:nvPr>
            <p:ph idx="1"/>
          </p:nvPr>
        </p:nvSpPr>
        <p:spPr/>
        <p:txBody>
          <a:bodyPr/>
          <a:lstStyle/>
          <a:p>
            <a:pPr marL="0" indent="0">
              <a:buNone/>
            </a:pPr>
            <a:r>
              <a:rPr lang="en-US" dirty="0"/>
              <a:t>The staff had Zoom meetings for everything from talking with students to having their Tulsa Native Youth Board meetings to having interactive discussions.  Pictures below is the Zoom with Tommy Orange.</a:t>
            </a:r>
          </a:p>
          <a:p>
            <a:pPr marL="0" indent="0">
              <a:buNone/>
            </a:pPr>
            <a:endParaRPr lang="en-US" dirty="0"/>
          </a:p>
        </p:txBody>
      </p:sp>
      <p:pic>
        <p:nvPicPr>
          <p:cNvPr id="5" name="Picture 4" descr="A collage of a person and a child&#10;&#10;Description automatically generated with low confidence">
            <a:extLst>
              <a:ext uri="{FF2B5EF4-FFF2-40B4-BE49-F238E27FC236}">
                <a16:creationId xmlns:a16="http://schemas.microsoft.com/office/drawing/2014/main" id="{0532B3A1-95BD-4590-94D0-7A48C8456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220" y="3125754"/>
            <a:ext cx="9162662" cy="3592287"/>
          </a:xfrm>
          <a:prstGeom prst="rect">
            <a:avLst/>
          </a:prstGeom>
        </p:spPr>
      </p:pic>
    </p:spTree>
    <p:extLst>
      <p:ext uri="{BB962C8B-B14F-4D97-AF65-F5344CB8AC3E}">
        <p14:creationId xmlns:p14="http://schemas.microsoft.com/office/powerpoint/2010/main" val="146782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AC24-EE9D-4CB2-9012-3B0956943139}"/>
              </a:ext>
            </a:extLst>
          </p:cNvPr>
          <p:cNvSpPr>
            <a:spLocks noGrp="1"/>
          </p:cNvSpPr>
          <p:nvPr>
            <p:ph type="title"/>
          </p:nvPr>
        </p:nvSpPr>
        <p:spPr/>
        <p:txBody>
          <a:bodyPr/>
          <a:lstStyle/>
          <a:p>
            <a:r>
              <a:rPr lang="en-US" dirty="0"/>
              <a:t>Community Activities</a:t>
            </a:r>
          </a:p>
        </p:txBody>
      </p:sp>
      <p:pic>
        <p:nvPicPr>
          <p:cNvPr id="6" name="Picture Placeholder 5" descr="Calendar&#10;&#10;Description automatically generated">
            <a:extLst>
              <a:ext uri="{FF2B5EF4-FFF2-40B4-BE49-F238E27FC236}">
                <a16:creationId xmlns:a16="http://schemas.microsoft.com/office/drawing/2014/main" id="{1FF61018-25E3-4CBF-93DF-BD5DA993D35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015" r="5015"/>
          <a:stretch>
            <a:fillRect/>
          </a:stretch>
        </p:blipFill>
        <p:spPr>
          <a:xfrm>
            <a:off x="8369559" y="3599628"/>
            <a:ext cx="3547543" cy="2801172"/>
          </a:xfrm>
        </p:spPr>
      </p:pic>
      <p:sp>
        <p:nvSpPr>
          <p:cNvPr id="4" name="Text Placeholder 3">
            <a:extLst>
              <a:ext uri="{FF2B5EF4-FFF2-40B4-BE49-F238E27FC236}">
                <a16:creationId xmlns:a16="http://schemas.microsoft.com/office/drawing/2014/main" id="{6F03DF43-69B0-49B9-873D-6FF4195A30B6}"/>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Tulsa Indian Education took part in “Rock Your </a:t>
            </a:r>
            <a:r>
              <a:rPr lang="en-US" dirty="0" err="1"/>
              <a:t>Mocs</a:t>
            </a:r>
            <a:r>
              <a:rPr lang="en-US" dirty="0"/>
              <a:t>” and “TPS Turquoise Day” where the entire district was invited to wear turquoise in support of Native American Heritage month.</a:t>
            </a:r>
          </a:p>
          <a:p>
            <a:pPr marL="285750" indent="-285750">
              <a:buFont typeface="Arial" panose="020B0604020202020204" pitchFamily="34" charset="0"/>
              <a:buChar char="•"/>
            </a:pPr>
            <a:r>
              <a:rPr lang="en-US" dirty="0"/>
              <a:t>TPS IE set up an info table and RYM Selfie Wall at a “Rock the Native Vote” outdoor event.</a:t>
            </a:r>
          </a:p>
          <a:p>
            <a:pPr marL="285750" indent="-285750">
              <a:buFont typeface="Arial" panose="020B0604020202020204" pitchFamily="34" charset="0"/>
              <a:buChar char="•"/>
            </a:pPr>
            <a:r>
              <a:rPr lang="en-US" dirty="0"/>
              <a:t>TPS IE also sponsored a Native American film night at the Admiral Twin Drive-In.  Students in the program were treated to the Chickasaw movie “</a:t>
            </a:r>
            <a:r>
              <a:rPr lang="en-US" dirty="0" err="1"/>
              <a:t>Te</a:t>
            </a:r>
            <a:r>
              <a:rPr lang="en-US" dirty="0"/>
              <a:t> Ata”.</a:t>
            </a:r>
          </a:p>
        </p:txBody>
      </p:sp>
      <p:pic>
        <p:nvPicPr>
          <p:cNvPr id="8" name="Picture 7" descr="A person sitting at a table&#10;&#10;Description automatically generated">
            <a:extLst>
              <a:ext uri="{FF2B5EF4-FFF2-40B4-BE49-F238E27FC236}">
                <a16:creationId xmlns:a16="http://schemas.microsoft.com/office/drawing/2014/main" id="{C0A78C86-5BB5-471A-B51A-6A0BB5A18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436" y="457200"/>
            <a:ext cx="6096000" cy="2964620"/>
          </a:xfrm>
          <a:prstGeom prst="rect">
            <a:avLst/>
          </a:prstGeom>
        </p:spPr>
      </p:pic>
      <p:pic>
        <p:nvPicPr>
          <p:cNvPr id="10" name="Picture 9" descr="A picture containing calendar&#10;&#10;Description automatically generated">
            <a:extLst>
              <a:ext uri="{FF2B5EF4-FFF2-40B4-BE49-F238E27FC236}">
                <a16:creationId xmlns:a16="http://schemas.microsoft.com/office/drawing/2014/main" id="{00D132E8-4E19-427C-BFD2-943719D6C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666" y="3723864"/>
            <a:ext cx="1733550" cy="2552700"/>
          </a:xfrm>
          <a:prstGeom prst="rect">
            <a:avLst/>
          </a:prstGeom>
        </p:spPr>
      </p:pic>
    </p:spTree>
    <p:extLst>
      <p:ext uri="{BB962C8B-B14F-4D97-AF65-F5344CB8AC3E}">
        <p14:creationId xmlns:p14="http://schemas.microsoft.com/office/powerpoint/2010/main" val="2309700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B140-C50D-4A06-BA38-5E453DD329CD}"/>
              </a:ext>
            </a:extLst>
          </p:cNvPr>
          <p:cNvSpPr>
            <a:spLocks noGrp="1"/>
          </p:cNvSpPr>
          <p:nvPr>
            <p:ph type="title"/>
          </p:nvPr>
        </p:nvSpPr>
        <p:spPr/>
        <p:txBody>
          <a:bodyPr/>
          <a:lstStyle/>
          <a:p>
            <a:r>
              <a:rPr lang="en-US" dirty="0"/>
              <a:t>        Socially distanced cultural education</a:t>
            </a:r>
          </a:p>
        </p:txBody>
      </p:sp>
      <p:sp>
        <p:nvSpPr>
          <p:cNvPr id="3" name="Content Placeholder 2">
            <a:extLst>
              <a:ext uri="{FF2B5EF4-FFF2-40B4-BE49-F238E27FC236}">
                <a16:creationId xmlns:a16="http://schemas.microsoft.com/office/drawing/2014/main" id="{246FCA9C-767B-4E06-BBB1-C226D2D0988B}"/>
              </a:ext>
            </a:extLst>
          </p:cNvPr>
          <p:cNvSpPr>
            <a:spLocks noGrp="1"/>
          </p:cNvSpPr>
          <p:nvPr>
            <p:ph idx="1"/>
          </p:nvPr>
        </p:nvSpPr>
        <p:spPr/>
        <p:txBody>
          <a:bodyPr/>
          <a:lstStyle/>
          <a:p>
            <a:r>
              <a:rPr lang="en-US" dirty="0"/>
              <a:t>Our program hosted a ribbon skirt making class and brought and set up a tipi for students to view and ask questions.</a:t>
            </a:r>
          </a:p>
          <a:p>
            <a:endParaRPr lang="en-US" dirty="0"/>
          </a:p>
        </p:txBody>
      </p:sp>
      <p:pic>
        <p:nvPicPr>
          <p:cNvPr id="5" name="Picture 4" descr="A group of people in a room&#10;&#10;Description automatically generated with medium confidence">
            <a:extLst>
              <a:ext uri="{FF2B5EF4-FFF2-40B4-BE49-F238E27FC236}">
                <a16:creationId xmlns:a16="http://schemas.microsoft.com/office/drawing/2014/main" id="{29E43546-F928-46A1-9AC0-047617147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831" y="2804692"/>
            <a:ext cx="2864109" cy="3688183"/>
          </a:xfrm>
          <a:prstGeom prst="rect">
            <a:avLst/>
          </a:prstGeom>
        </p:spPr>
      </p:pic>
      <p:pic>
        <p:nvPicPr>
          <p:cNvPr id="7" name="Picture 6" descr="A picture containing grass, outdoor, sky, field&#10;&#10;Description automatically generated">
            <a:extLst>
              <a:ext uri="{FF2B5EF4-FFF2-40B4-BE49-F238E27FC236}">
                <a16:creationId xmlns:a16="http://schemas.microsoft.com/office/drawing/2014/main" id="{2391B967-CBF2-4010-841F-9E2AC44DD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742" y="2804691"/>
            <a:ext cx="3335198" cy="3688183"/>
          </a:xfrm>
          <a:prstGeom prst="rect">
            <a:avLst/>
          </a:prstGeom>
        </p:spPr>
      </p:pic>
    </p:spTree>
    <p:extLst>
      <p:ext uri="{BB962C8B-B14F-4D97-AF65-F5344CB8AC3E}">
        <p14:creationId xmlns:p14="http://schemas.microsoft.com/office/powerpoint/2010/main" val="2503128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4726C0-7345-4FD4-A496-764350404F3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TPS Indian ED Awards Drive-Thru @ Admiral Twin Drive-in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Content Placeholder 4" descr="A picture containing text, outdoor, sky, road&#10;&#10;Description automatically generated">
            <a:extLst>
              <a:ext uri="{FF2B5EF4-FFF2-40B4-BE49-F238E27FC236}">
                <a16:creationId xmlns:a16="http://schemas.microsoft.com/office/drawing/2014/main" id="{772F253F-43D9-428C-89E7-08AF91F0D8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6759" y="295084"/>
            <a:ext cx="3098668" cy="2039255"/>
          </a:xfrm>
        </p:spPr>
      </p:pic>
      <p:pic>
        <p:nvPicPr>
          <p:cNvPr id="7" name="Picture 6" descr="Text&#10;&#10;Description automatically generated">
            <a:extLst>
              <a:ext uri="{FF2B5EF4-FFF2-40B4-BE49-F238E27FC236}">
                <a16:creationId xmlns:a16="http://schemas.microsoft.com/office/drawing/2014/main" id="{06522A64-1D75-43E5-A40E-0F85C2115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4610" y="2455479"/>
            <a:ext cx="2446059" cy="2582286"/>
          </a:xfrm>
          <a:prstGeom prst="rect">
            <a:avLst/>
          </a:prstGeom>
        </p:spPr>
      </p:pic>
      <p:pic>
        <p:nvPicPr>
          <p:cNvPr id="11" name="Picture 10" descr="A picture containing sky, outdoor, ground&#10;&#10;Description automatically generated">
            <a:extLst>
              <a:ext uri="{FF2B5EF4-FFF2-40B4-BE49-F238E27FC236}">
                <a16:creationId xmlns:a16="http://schemas.microsoft.com/office/drawing/2014/main" id="{BCE9337D-AD51-4461-A4CE-1D6351BE4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776" y="253294"/>
            <a:ext cx="4500478" cy="6669701"/>
          </a:xfrm>
          <a:prstGeom prst="rect">
            <a:avLst/>
          </a:prstGeom>
        </p:spPr>
      </p:pic>
    </p:spTree>
    <p:extLst>
      <p:ext uri="{BB962C8B-B14F-4D97-AF65-F5344CB8AC3E}">
        <p14:creationId xmlns:p14="http://schemas.microsoft.com/office/powerpoint/2010/main" val="209550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0BD6-D24B-4006-A9EA-A1EECF8B8BB7}"/>
              </a:ext>
            </a:extLst>
          </p:cNvPr>
          <p:cNvSpPr>
            <a:spLocks noGrp="1"/>
          </p:cNvSpPr>
          <p:nvPr>
            <p:ph type="title"/>
          </p:nvPr>
        </p:nvSpPr>
        <p:spPr/>
        <p:txBody>
          <a:bodyPr/>
          <a:lstStyle/>
          <a:p>
            <a:r>
              <a:rPr lang="en-US"/>
              <a:t>We will always strive to serve our students!</a:t>
            </a:r>
            <a:endParaRPr lang="en-US" dirty="0"/>
          </a:p>
        </p:txBody>
      </p:sp>
      <p:pic>
        <p:nvPicPr>
          <p:cNvPr id="5" name="Content Placeholder 4">
            <a:extLst>
              <a:ext uri="{FF2B5EF4-FFF2-40B4-BE49-F238E27FC236}">
                <a16:creationId xmlns:a16="http://schemas.microsoft.com/office/drawing/2014/main" id="{17031B61-5AF5-47EF-BC88-67A6CAF81D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98167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4419-BF5D-4C2C-B24A-EC3880273DE6}"/>
              </a:ext>
            </a:extLst>
          </p:cNvPr>
          <p:cNvSpPr>
            <a:spLocks noGrp="1"/>
          </p:cNvSpPr>
          <p:nvPr>
            <p:ph type="title"/>
          </p:nvPr>
        </p:nvSpPr>
        <p:spPr/>
        <p:txBody>
          <a:bodyPr/>
          <a:lstStyle/>
          <a:p>
            <a:r>
              <a:rPr lang="en-US" dirty="0"/>
              <a:t>Continuing Culture through COVID</a:t>
            </a:r>
          </a:p>
        </p:txBody>
      </p:sp>
      <p:sp>
        <p:nvSpPr>
          <p:cNvPr id="3" name="Content Placeholder 2">
            <a:extLst>
              <a:ext uri="{FF2B5EF4-FFF2-40B4-BE49-F238E27FC236}">
                <a16:creationId xmlns:a16="http://schemas.microsoft.com/office/drawing/2014/main" id="{FF0A31CB-42C9-4BFC-9C3A-5C717E23B715}"/>
              </a:ext>
            </a:extLst>
          </p:cNvPr>
          <p:cNvSpPr>
            <a:spLocks noGrp="1"/>
          </p:cNvSpPr>
          <p:nvPr>
            <p:ph idx="1"/>
          </p:nvPr>
        </p:nvSpPr>
        <p:spPr/>
        <p:txBody>
          <a:bodyPr/>
          <a:lstStyle/>
          <a:p>
            <a:pPr marL="0" indent="0">
              <a:buNone/>
            </a:pPr>
            <a:r>
              <a:rPr lang="en-US" dirty="0"/>
              <a:t>The past year and a half have been one of the most difficult to provide   resources to our students.  Tulsa Public Schools went to a completely virtual format for the remainder of the 2020 school year (immediately after spring break) and through the first 6 months of the 2020/2021 school year.  Our students still had needs.  We developed creative ways to reach our students while still following TPS COVID protocol.  We will show a few ways in which we reached our students.</a:t>
            </a:r>
          </a:p>
        </p:txBody>
      </p:sp>
    </p:spTree>
    <p:extLst>
      <p:ext uri="{BB962C8B-B14F-4D97-AF65-F5344CB8AC3E}">
        <p14:creationId xmlns:p14="http://schemas.microsoft.com/office/powerpoint/2010/main" val="100515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E25B-141E-4FDA-ADD0-FA80AAF5C425}"/>
              </a:ext>
            </a:extLst>
          </p:cNvPr>
          <p:cNvSpPr>
            <a:spLocks noGrp="1"/>
          </p:cNvSpPr>
          <p:nvPr>
            <p:ph type="title"/>
          </p:nvPr>
        </p:nvSpPr>
        <p:spPr/>
        <p:txBody>
          <a:bodyPr/>
          <a:lstStyle/>
          <a:p>
            <a:r>
              <a:rPr lang="en-US" dirty="0"/>
              <a:t>We held school supply Drive-</a:t>
            </a:r>
            <a:r>
              <a:rPr lang="en-US" dirty="0" err="1"/>
              <a:t>Thrus</a:t>
            </a:r>
            <a:endParaRPr lang="en-US" dirty="0"/>
          </a:p>
        </p:txBody>
      </p:sp>
      <p:pic>
        <p:nvPicPr>
          <p:cNvPr id="5" name="Content Placeholder 4" descr="Text&#10;&#10;Description automatically generated with medium confidence">
            <a:extLst>
              <a:ext uri="{FF2B5EF4-FFF2-40B4-BE49-F238E27FC236}">
                <a16:creationId xmlns:a16="http://schemas.microsoft.com/office/drawing/2014/main" id="{DA09809A-86FC-41BD-9687-0A5085AEBA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989" y="1436914"/>
            <a:ext cx="4264089" cy="4740049"/>
          </a:xfrm>
        </p:spPr>
      </p:pic>
      <p:pic>
        <p:nvPicPr>
          <p:cNvPr id="7" name="Picture 6" descr="A picture containing text, floor, furniture&#10;&#10;Description automatically generated">
            <a:extLst>
              <a:ext uri="{FF2B5EF4-FFF2-40B4-BE49-F238E27FC236}">
                <a16:creationId xmlns:a16="http://schemas.microsoft.com/office/drawing/2014/main" id="{AAE94918-C59B-468D-8D77-876FE2723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420" y="2323322"/>
            <a:ext cx="4624873" cy="3468655"/>
          </a:xfrm>
          <a:prstGeom prst="rect">
            <a:avLst/>
          </a:prstGeom>
        </p:spPr>
      </p:pic>
    </p:spTree>
    <p:extLst>
      <p:ext uri="{BB962C8B-B14F-4D97-AF65-F5344CB8AC3E}">
        <p14:creationId xmlns:p14="http://schemas.microsoft.com/office/powerpoint/2010/main" val="81592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36D3-3246-4272-ABB7-A4C608C9BD20}"/>
              </a:ext>
            </a:extLst>
          </p:cNvPr>
          <p:cNvSpPr>
            <a:spLocks noGrp="1"/>
          </p:cNvSpPr>
          <p:nvPr>
            <p:ph type="title"/>
          </p:nvPr>
        </p:nvSpPr>
        <p:spPr/>
        <p:txBody>
          <a:bodyPr/>
          <a:lstStyle/>
          <a:p>
            <a:r>
              <a:rPr lang="en-US" dirty="0"/>
              <a:t>      Supply Drive-</a:t>
            </a:r>
            <a:r>
              <a:rPr lang="en-US" dirty="0" err="1"/>
              <a:t>Thrus</a:t>
            </a:r>
            <a:r>
              <a:rPr lang="en-US" dirty="0"/>
              <a:t> were held monthly   </a:t>
            </a:r>
          </a:p>
        </p:txBody>
      </p:sp>
      <p:sp>
        <p:nvSpPr>
          <p:cNvPr id="3" name="Content Placeholder 2">
            <a:extLst>
              <a:ext uri="{FF2B5EF4-FFF2-40B4-BE49-F238E27FC236}">
                <a16:creationId xmlns:a16="http://schemas.microsoft.com/office/drawing/2014/main" id="{A4684B51-FD81-402A-A4D2-751BCEA25168}"/>
              </a:ext>
            </a:extLst>
          </p:cNvPr>
          <p:cNvSpPr>
            <a:spLocks noGrp="1"/>
          </p:cNvSpPr>
          <p:nvPr>
            <p:ph idx="1"/>
          </p:nvPr>
        </p:nvSpPr>
        <p:spPr/>
        <p:txBody>
          <a:bodyPr/>
          <a:lstStyle/>
          <a:p>
            <a:r>
              <a:rPr lang="en-US" dirty="0"/>
              <a:t>We tried to help students personalize their workspace at home. Special computer backpacks were handed out also.  Along with PPE.</a:t>
            </a:r>
          </a:p>
        </p:txBody>
      </p:sp>
      <p:pic>
        <p:nvPicPr>
          <p:cNvPr id="5" name="Picture 4" descr="Calendar&#10;&#10;Description automatically generated with medium confidence">
            <a:extLst>
              <a:ext uri="{FF2B5EF4-FFF2-40B4-BE49-F238E27FC236}">
                <a16:creationId xmlns:a16="http://schemas.microsoft.com/office/drawing/2014/main" id="{2413CF26-716A-403D-B8D9-C41D6FC5C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229" y="3020787"/>
            <a:ext cx="4030824" cy="3023118"/>
          </a:xfrm>
          <a:prstGeom prst="rect">
            <a:avLst/>
          </a:prstGeom>
        </p:spPr>
      </p:pic>
    </p:spTree>
    <p:extLst>
      <p:ext uri="{BB962C8B-B14F-4D97-AF65-F5344CB8AC3E}">
        <p14:creationId xmlns:p14="http://schemas.microsoft.com/office/powerpoint/2010/main" val="287131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D506-7A2B-4AC2-96E5-5951D00DEE47}"/>
              </a:ext>
            </a:extLst>
          </p:cNvPr>
          <p:cNvSpPr>
            <a:spLocks noGrp="1"/>
          </p:cNvSpPr>
          <p:nvPr>
            <p:ph type="title"/>
          </p:nvPr>
        </p:nvSpPr>
        <p:spPr/>
        <p:txBody>
          <a:bodyPr/>
          <a:lstStyle/>
          <a:p>
            <a:r>
              <a:rPr lang="en-US" dirty="0"/>
              <a:t>SMORE Newsletters </a:t>
            </a:r>
          </a:p>
        </p:txBody>
      </p:sp>
      <p:pic>
        <p:nvPicPr>
          <p:cNvPr id="6" name="Picture Placeholder 5" descr="Text&#10;&#10;Description automatically generated">
            <a:extLst>
              <a:ext uri="{FF2B5EF4-FFF2-40B4-BE49-F238E27FC236}">
                <a16:creationId xmlns:a16="http://schemas.microsoft.com/office/drawing/2014/main" id="{7B2F529A-40CD-49F7-B7D2-3E9296068CA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863" b="7863"/>
          <a:stretch>
            <a:fillRect/>
          </a:stretch>
        </p:blipFill>
        <p:spPr/>
      </p:pic>
      <p:sp>
        <p:nvSpPr>
          <p:cNvPr id="4" name="Text Placeholder 3">
            <a:extLst>
              <a:ext uri="{FF2B5EF4-FFF2-40B4-BE49-F238E27FC236}">
                <a16:creationId xmlns:a16="http://schemas.microsoft.com/office/drawing/2014/main" id="{03705CCE-ABAE-4913-BF6C-465403F41922}"/>
              </a:ext>
            </a:extLst>
          </p:cNvPr>
          <p:cNvSpPr>
            <a:spLocks noGrp="1"/>
          </p:cNvSpPr>
          <p:nvPr>
            <p:ph type="body" sz="half" idx="2"/>
          </p:nvPr>
        </p:nvSpPr>
        <p:spPr/>
        <p:txBody>
          <a:bodyPr/>
          <a:lstStyle/>
          <a:p>
            <a:r>
              <a:rPr lang="en-US" dirty="0"/>
              <a:t>The TPS Indian Education team created a “SMORE” weekly newsletter to go home electronically to students and their families.</a:t>
            </a:r>
          </a:p>
          <a:p>
            <a:endParaRPr lang="en-US" dirty="0"/>
          </a:p>
          <a:p>
            <a:r>
              <a:rPr lang="en-US" dirty="0"/>
              <a:t>These Newsletters would provide a monthly theme and would include information, photos and videos, at home activities, and a virtual field trip.</a:t>
            </a:r>
          </a:p>
          <a:p>
            <a:r>
              <a:rPr lang="en-US" dirty="0"/>
              <a:t>Example of our Smores:</a:t>
            </a:r>
          </a:p>
          <a:p>
            <a:r>
              <a:rPr lang="en-US" dirty="0">
                <a:hlinkClick r:id="rId3"/>
              </a:rPr>
              <a:t>https://www.smore.com/82c6p-tales-from-indian-education</a:t>
            </a:r>
            <a:r>
              <a:rPr lang="en-US" dirty="0"/>
              <a:t> </a:t>
            </a:r>
          </a:p>
          <a:p>
            <a:endParaRPr lang="en-US" dirty="0"/>
          </a:p>
        </p:txBody>
      </p:sp>
    </p:spTree>
    <p:extLst>
      <p:ext uri="{BB962C8B-B14F-4D97-AF65-F5344CB8AC3E}">
        <p14:creationId xmlns:p14="http://schemas.microsoft.com/office/powerpoint/2010/main" val="96740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6040-50D5-42A9-820E-F8EE536CF470}"/>
              </a:ext>
            </a:extLst>
          </p:cNvPr>
          <p:cNvSpPr>
            <a:spLocks noGrp="1"/>
          </p:cNvSpPr>
          <p:nvPr>
            <p:ph type="title"/>
          </p:nvPr>
        </p:nvSpPr>
        <p:spPr/>
        <p:txBody>
          <a:bodyPr/>
          <a:lstStyle/>
          <a:p>
            <a:r>
              <a:rPr lang="en-US" dirty="0"/>
              <a:t>Canvas</a:t>
            </a:r>
          </a:p>
        </p:txBody>
      </p:sp>
      <p:pic>
        <p:nvPicPr>
          <p:cNvPr id="6" name="Picture Placeholder 5" descr="Graphical user interface, text, website&#10;&#10;Description automatically generated">
            <a:extLst>
              <a:ext uri="{FF2B5EF4-FFF2-40B4-BE49-F238E27FC236}">
                <a16:creationId xmlns:a16="http://schemas.microsoft.com/office/drawing/2014/main" id="{E1CD269B-5BC6-4302-A58D-3C7EAC8CF8D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p:pic>
      <p:sp>
        <p:nvSpPr>
          <p:cNvPr id="4" name="Text Placeholder 3">
            <a:extLst>
              <a:ext uri="{FF2B5EF4-FFF2-40B4-BE49-F238E27FC236}">
                <a16:creationId xmlns:a16="http://schemas.microsoft.com/office/drawing/2014/main" id="{283F35F1-ED54-4451-A9CB-B4E31BB83E6F}"/>
              </a:ext>
            </a:extLst>
          </p:cNvPr>
          <p:cNvSpPr>
            <a:spLocks noGrp="1"/>
          </p:cNvSpPr>
          <p:nvPr>
            <p:ph type="body" sz="half" idx="2"/>
          </p:nvPr>
        </p:nvSpPr>
        <p:spPr/>
        <p:txBody>
          <a:bodyPr/>
          <a:lstStyle/>
          <a:p>
            <a:r>
              <a:rPr lang="en-US" dirty="0"/>
              <a:t>The TPS Indian Education team created a Canvas lesson weekly to be accessed online by students and parents along with all their other courses.</a:t>
            </a:r>
          </a:p>
          <a:p>
            <a:endParaRPr lang="en-US" dirty="0"/>
          </a:p>
          <a:p>
            <a:r>
              <a:rPr lang="en-US" dirty="0"/>
              <a:t>The Canvas lessons were set up with a monthly cultural theme and then weekly lessons were set up as the following:</a:t>
            </a:r>
          </a:p>
          <a:p>
            <a:pPr marL="285750" indent="-285750">
              <a:buFont typeface="Arial" panose="020B0604020202020204" pitchFamily="34" charset="0"/>
              <a:buChar char="•"/>
            </a:pPr>
            <a:r>
              <a:rPr lang="en-US" dirty="0"/>
              <a:t>Introduction to theme</a:t>
            </a:r>
          </a:p>
          <a:p>
            <a:pPr marL="285750" indent="-285750">
              <a:buFont typeface="Arial" panose="020B0604020202020204" pitchFamily="34" charset="0"/>
              <a:buChar char="•"/>
            </a:pPr>
            <a:r>
              <a:rPr lang="en-US" dirty="0"/>
              <a:t>Activities (kits provided at drive-</a:t>
            </a:r>
            <a:r>
              <a:rPr lang="en-US" dirty="0" err="1"/>
              <a:t>thrus</a:t>
            </a:r>
            <a:r>
              <a:rPr lang="en-US" dirty="0"/>
              <a:t>)</a:t>
            </a:r>
          </a:p>
          <a:p>
            <a:pPr marL="285750" indent="-285750">
              <a:buFont typeface="Arial" panose="020B0604020202020204" pitchFamily="34" charset="0"/>
              <a:buChar char="•"/>
            </a:pPr>
            <a:r>
              <a:rPr lang="en-US" dirty="0"/>
              <a:t>Virtual Field Trip recorded</a:t>
            </a:r>
          </a:p>
          <a:p>
            <a:pPr marL="285750" indent="-285750">
              <a:buFont typeface="Arial" panose="020B0604020202020204" pitchFamily="34" charset="0"/>
              <a:buChar char="•"/>
            </a:pPr>
            <a:r>
              <a:rPr lang="en-US" dirty="0"/>
              <a:t>Show and Tell submissions</a:t>
            </a:r>
          </a:p>
          <a:p>
            <a:endParaRPr lang="en-US" dirty="0"/>
          </a:p>
        </p:txBody>
      </p:sp>
    </p:spTree>
    <p:extLst>
      <p:ext uri="{BB962C8B-B14F-4D97-AF65-F5344CB8AC3E}">
        <p14:creationId xmlns:p14="http://schemas.microsoft.com/office/powerpoint/2010/main" val="377753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05E8-4FE9-49F9-88AC-94A76F49745C}"/>
              </a:ext>
            </a:extLst>
          </p:cNvPr>
          <p:cNvSpPr>
            <a:spLocks noGrp="1"/>
          </p:cNvSpPr>
          <p:nvPr>
            <p:ph type="title"/>
          </p:nvPr>
        </p:nvSpPr>
        <p:spPr/>
        <p:txBody>
          <a:bodyPr/>
          <a:lstStyle/>
          <a:p>
            <a:r>
              <a:rPr lang="en-US" dirty="0"/>
              <a:t>           Monthly Drive-thru Cultural Kits</a:t>
            </a:r>
          </a:p>
        </p:txBody>
      </p:sp>
      <p:sp>
        <p:nvSpPr>
          <p:cNvPr id="3" name="Content Placeholder 2">
            <a:extLst>
              <a:ext uri="{FF2B5EF4-FFF2-40B4-BE49-F238E27FC236}">
                <a16:creationId xmlns:a16="http://schemas.microsoft.com/office/drawing/2014/main" id="{EE03EF2D-31BF-4BAF-BEAE-5AF4F4E09A0D}"/>
              </a:ext>
            </a:extLst>
          </p:cNvPr>
          <p:cNvSpPr>
            <a:spLocks noGrp="1"/>
          </p:cNvSpPr>
          <p:nvPr>
            <p:ph idx="1"/>
          </p:nvPr>
        </p:nvSpPr>
        <p:spPr/>
        <p:txBody>
          <a:bodyPr/>
          <a:lstStyle/>
          <a:p>
            <a:r>
              <a:rPr lang="en-US" dirty="0"/>
              <a:t>We made kits with all the supplies and instructions to create artifacts corresponding the month's theme.</a:t>
            </a:r>
          </a:p>
          <a:p>
            <a:endParaRPr lang="en-US" dirty="0"/>
          </a:p>
          <a:p>
            <a:endParaRPr lang="en-US" dirty="0"/>
          </a:p>
        </p:txBody>
      </p:sp>
      <p:pic>
        <p:nvPicPr>
          <p:cNvPr id="5" name="Picture 4" descr="A picture containing sweet, accessory, arranged, several&#10;&#10;Description automatically generated">
            <a:extLst>
              <a:ext uri="{FF2B5EF4-FFF2-40B4-BE49-F238E27FC236}">
                <a16:creationId xmlns:a16="http://schemas.microsoft.com/office/drawing/2014/main" id="{44B7A393-1AF6-4428-9E0D-85793D44B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3429000"/>
            <a:ext cx="3443773" cy="2589245"/>
          </a:xfrm>
          <a:prstGeom prst="rect">
            <a:avLst/>
          </a:prstGeom>
        </p:spPr>
      </p:pic>
      <p:pic>
        <p:nvPicPr>
          <p:cNvPr id="7" name="Picture 6" descr="Diagram&#10;&#10;Description automatically generated">
            <a:extLst>
              <a:ext uri="{FF2B5EF4-FFF2-40B4-BE49-F238E27FC236}">
                <a16:creationId xmlns:a16="http://schemas.microsoft.com/office/drawing/2014/main" id="{192F825E-17BD-40E9-B4CC-F775EC8AD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798" y="2985894"/>
            <a:ext cx="4119702" cy="3191069"/>
          </a:xfrm>
          <a:prstGeom prst="rect">
            <a:avLst/>
          </a:prstGeom>
        </p:spPr>
      </p:pic>
    </p:spTree>
    <p:extLst>
      <p:ext uri="{BB962C8B-B14F-4D97-AF65-F5344CB8AC3E}">
        <p14:creationId xmlns:p14="http://schemas.microsoft.com/office/powerpoint/2010/main" val="235790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7728-2D67-4F85-B7C3-9E839C3DEF0F}"/>
              </a:ext>
            </a:extLst>
          </p:cNvPr>
          <p:cNvSpPr>
            <a:spLocks noGrp="1"/>
          </p:cNvSpPr>
          <p:nvPr>
            <p:ph type="title"/>
          </p:nvPr>
        </p:nvSpPr>
        <p:spPr/>
        <p:txBody>
          <a:bodyPr/>
          <a:lstStyle/>
          <a:p>
            <a:r>
              <a:rPr lang="en-US" dirty="0"/>
              <a:t>We read stories every week on Facebook Live</a:t>
            </a:r>
          </a:p>
        </p:txBody>
      </p:sp>
      <p:sp>
        <p:nvSpPr>
          <p:cNvPr id="3" name="Content Placeholder 2">
            <a:extLst>
              <a:ext uri="{FF2B5EF4-FFF2-40B4-BE49-F238E27FC236}">
                <a16:creationId xmlns:a16="http://schemas.microsoft.com/office/drawing/2014/main" id="{632D46B0-C6B0-4421-8A6A-3F7B277BDE8F}"/>
              </a:ext>
            </a:extLst>
          </p:cNvPr>
          <p:cNvSpPr>
            <a:spLocks noGrp="1"/>
          </p:cNvSpPr>
          <p:nvPr>
            <p:ph idx="1"/>
          </p:nvPr>
        </p:nvSpPr>
        <p:spPr/>
        <p:txBody>
          <a:bodyPr/>
          <a:lstStyle/>
          <a:p>
            <a:r>
              <a:rPr lang="en-US" dirty="0">
                <a:hlinkClick r:id="rId2"/>
              </a:rPr>
              <a:t>https://www.facebook.com/557818954381083/videos/723751378431848</a:t>
            </a:r>
            <a:r>
              <a:rPr lang="en-US" dirty="0"/>
              <a:t> </a:t>
            </a:r>
          </a:p>
          <a:p>
            <a:endParaRPr lang="en-US" dirty="0"/>
          </a:p>
          <a:p>
            <a:endParaRPr lang="en-US" dirty="0"/>
          </a:p>
          <a:p>
            <a:endParaRPr lang="en-US" dirty="0"/>
          </a:p>
        </p:txBody>
      </p:sp>
      <p:pic>
        <p:nvPicPr>
          <p:cNvPr id="5" name="Picture 4" descr="A person singing into a microphone&#10;&#10;Description automatically generated with medium confidence">
            <a:extLst>
              <a:ext uri="{FF2B5EF4-FFF2-40B4-BE49-F238E27FC236}">
                <a16:creationId xmlns:a16="http://schemas.microsoft.com/office/drawing/2014/main" id="{372CEE59-90B4-4193-B0C8-33248F527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138" y="3172408"/>
            <a:ext cx="3582955" cy="2528596"/>
          </a:xfrm>
          <a:prstGeom prst="rect">
            <a:avLst/>
          </a:prstGeom>
        </p:spPr>
      </p:pic>
    </p:spTree>
    <p:extLst>
      <p:ext uri="{BB962C8B-B14F-4D97-AF65-F5344CB8AC3E}">
        <p14:creationId xmlns:p14="http://schemas.microsoft.com/office/powerpoint/2010/main" val="148346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6573-C6E3-42DE-A450-4A405C1688D0}"/>
              </a:ext>
            </a:extLst>
          </p:cNvPr>
          <p:cNvSpPr>
            <a:spLocks noGrp="1"/>
          </p:cNvSpPr>
          <p:nvPr>
            <p:ph type="title"/>
          </p:nvPr>
        </p:nvSpPr>
        <p:spPr/>
        <p:txBody>
          <a:bodyPr/>
          <a:lstStyle/>
          <a:p>
            <a:r>
              <a:rPr lang="en-US" b="1" dirty="0"/>
              <a:t>Virtual Field Trips</a:t>
            </a:r>
          </a:p>
        </p:txBody>
      </p:sp>
      <p:pic>
        <p:nvPicPr>
          <p:cNvPr id="6" name="Content Placeholder 5" descr="A picture containing text, picture frame&#10;&#10;Description automatically generated">
            <a:extLst>
              <a:ext uri="{FF2B5EF4-FFF2-40B4-BE49-F238E27FC236}">
                <a16:creationId xmlns:a16="http://schemas.microsoft.com/office/drawing/2014/main" id="{C79F6E96-AB9D-424F-B79B-AF9AD795B1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15737"/>
            <a:ext cx="2113351" cy="1580853"/>
          </a:xfrm>
        </p:spPr>
      </p:pic>
      <p:sp>
        <p:nvSpPr>
          <p:cNvPr id="4" name="Text Placeholder 3">
            <a:extLst>
              <a:ext uri="{FF2B5EF4-FFF2-40B4-BE49-F238E27FC236}">
                <a16:creationId xmlns:a16="http://schemas.microsoft.com/office/drawing/2014/main" id="{658DEF09-E597-40AD-8A86-938A5213EFBB}"/>
              </a:ext>
            </a:extLst>
          </p:cNvPr>
          <p:cNvSpPr>
            <a:spLocks noGrp="1"/>
          </p:cNvSpPr>
          <p:nvPr>
            <p:ph type="body" sz="half" idx="2"/>
          </p:nvPr>
        </p:nvSpPr>
        <p:spPr/>
        <p:txBody>
          <a:bodyPr>
            <a:normAutofit lnSpcReduction="10000"/>
          </a:bodyPr>
          <a:lstStyle/>
          <a:p>
            <a:r>
              <a:rPr lang="en-US" sz="1800" dirty="0"/>
              <a:t>The staff took a virtual field trip every month.  The destinations were designed to enhance the current month’s theme.  TIE went to: </a:t>
            </a:r>
          </a:p>
          <a:p>
            <a:pPr marL="285750" indent="-285750">
              <a:buFont typeface="Arial" panose="020B0604020202020204" pitchFamily="34" charset="0"/>
              <a:buChar char="•"/>
            </a:pPr>
            <a:r>
              <a:rPr lang="en-US" sz="1800" dirty="0" err="1"/>
              <a:t>Woolaroc</a:t>
            </a:r>
            <a:r>
              <a:rPr lang="en-US" sz="1800" dirty="0"/>
              <a:t> Museum &amp; Wildlife Preserve</a:t>
            </a:r>
          </a:p>
          <a:p>
            <a:pPr marL="285750" indent="-285750">
              <a:buFont typeface="Arial" panose="020B0604020202020204" pitchFamily="34" charset="0"/>
              <a:buChar char="•"/>
            </a:pPr>
            <a:r>
              <a:rPr lang="en-US" sz="1800" dirty="0"/>
              <a:t>Eleanor's Book Shop, a Native owned bookstore</a:t>
            </a:r>
          </a:p>
          <a:p>
            <a:pPr marL="285750" indent="-285750">
              <a:buFont typeface="Arial" panose="020B0604020202020204" pitchFamily="34" charset="0"/>
              <a:buChar char="•"/>
            </a:pPr>
            <a:r>
              <a:rPr lang="en-US" sz="1800" dirty="0"/>
              <a:t>Supernaw’s Oklahoma Indian Supply</a:t>
            </a:r>
          </a:p>
          <a:p>
            <a:pPr marL="285750" indent="-285750">
              <a:buFont typeface="Arial" panose="020B0604020202020204" pitchFamily="34" charset="0"/>
              <a:buChar char="•"/>
            </a:pPr>
            <a:r>
              <a:rPr lang="en-US" sz="1800" dirty="0"/>
              <a:t>live cooking demo with Cherokee Chef Nico Albert</a:t>
            </a:r>
          </a:p>
          <a:p>
            <a:pPr marL="285750" indent="-285750">
              <a:buFont typeface="Arial" panose="020B0604020202020204" pitchFamily="34" charset="0"/>
              <a:buChar char="•"/>
            </a:pPr>
            <a:r>
              <a:rPr lang="en-US" sz="1800" dirty="0"/>
              <a:t>2-part live video on how to make a Native drum with Rock Pipestem</a:t>
            </a:r>
          </a:p>
        </p:txBody>
      </p:sp>
      <p:pic>
        <p:nvPicPr>
          <p:cNvPr id="8" name="Picture 7" descr="A group of pigs in a pen&#10;&#10;Description automatically generated with low confidence">
            <a:extLst>
              <a:ext uri="{FF2B5EF4-FFF2-40B4-BE49-F238E27FC236}">
                <a16:creationId xmlns:a16="http://schemas.microsoft.com/office/drawing/2014/main" id="{9A5D0CAB-2236-48FA-B839-9AB60C75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89" y="3429000"/>
            <a:ext cx="3074404" cy="2741547"/>
          </a:xfrm>
          <a:prstGeom prst="rect">
            <a:avLst/>
          </a:prstGeom>
        </p:spPr>
      </p:pic>
      <p:pic>
        <p:nvPicPr>
          <p:cNvPr id="10" name="Picture 9" descr="A picture containing indoor, wall, person, kitchen&#10;&#10;Description automatically generated">
            <a:extLst>
              <a:ext uri="{FF2B5EF4-FFF2-40B4-BE49-F238E27FC236}">
                <a16:creationId xmlns:a16="http://schemas.microsoft.com/office/drawing/2014/main" id="{78BFB6CA-19A9-4ECB-A899-3C44EA3E5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100" y="905069"/>
            <a:ext cx="3289818" cy="5265478"/>
          </a:xfrm>
          <a:prstGeom prst="rect">
            <a:avLst/>
          </a:prstGeom>
        </p:spPr>
      </p:pic>
    </p:spTree>
    <p:extLst>
      <p:ext uri="{BB962C8B-B14F-4D97-AF65-F5344CB8AC3E}">
        <p14:creationId xmlns:p14="http://schemas.microsoft.com/office/powerpoint/2010/main" val="10152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542</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INDIAN EDUCATION</vt:lpstr>
      <vt:lpstr>Continuing Culture through COVID</vt:lpstr>
      <vt:lpstr>We held school supply Drive-Thrus</vt:lpstr>
      <vt:lpstr>      Supply Drive-Thrus were held monthly   </vt:lpstr>
      <vt:lpstr>SMORE Newsletters </vt:lpstr>
      <vt:lpstr>Canvas</vt:lpstr>
      <vt:lpstr>           Monthly Drive-thru Cultural Kits</vt:lpstr>
      <vt:lpstr>We read stories every week on Facebook Live</vt:lpstr>
      <vt:lpstr>Virtual Field Trips</vt:lpstr>
      <vt:lpstr>                                    ZOOM</vt:lpstr>
      <vt:lpstr>Community Activities</vt:lpstr>
      <vt:lpstr>        Socially distanced cultural education</vt:lpstr>
      <vt:lpstr>TPS Indian ED Awards Drive-Thru @ Admiral Twin Drive-in</vt:lpstr>
      <vt:lpstr>We will always strive to serve our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EDUCATION</dc:title>
  <dc:creator>Hester, Jay</dc:creator>
  <cp:lastModifiedBy>Parker, Teresa</cp:lastModifiedBy>
  <cp:revision>16</cp:revision>
  <dcterms:created xsi:type="dcterms:W3CDTF">2021-06-01T16:05:51Z</dcterms:created>
  <dcterms:modified xsi:type="dcterms:W3CDTF">2021-06-03T16:49:40Z</dcterms:modified>
</cp:coreProperties>
</file>