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handoutMasterIdLst>
    <p:handoutMasterId r:id="rId20"/>
  </p:handoutMasterIdLst>
  <p:sldIdLst>
    <p:sldId id="549" r:id="rId2"/>
    <p:sldId id="587" r:id="rId3"/>
    <p:sldId id="609" r:id="rId4"/>
    <p:sldId id="610" r:id="rId5"/>
    <p:sldId id="614" r:id="rId6"/>
    <p:sldId id="621" r:id="rId7"/>
    <p:sldId id="589" r:id="rId8"/>
    <p:sldId id="590" r:id="rId9"/>
    <p:sldId id="588" r:id="rId10"/>
    <p:sldId id="591" r:id="rId11"/>
    <p:sldId id="620" r:id="rId12"/>
    <p:sldId id="592" r:id="rId13"/>
    <p:sldId id="593" r:id="rId14"/>
    <p:sldId id="619" r:id="rId15"/>
    <p:sldId id="596" r:id="rId16"/>
    <p:sldId id="622" r:id="rId17"/>
    <p:sldId id="607" r:id="rId18"/>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4B63AE"/>
    <a:srgbClr val="364FB8"/>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47" autoAdjust="0"/>
    <p:restoredTop sz="94660" autoAdjust="0"/>
  </p:normalViewPr>
  <p:slideViewPr>
    <p:cSldViewPr snapToGrid="0" snapToObjects="1">
      <p:cViewPr varScale="1">
        <p:scale>
          <a:sx n="80" d="100"/>
          <a:sy n="80" d="100"/>
        </p:scale>
        <p:origin x="677" y="48"/>
      </p:cViewPr>
      <p:guideLst>
        <p:guide orient="horz" pos="2160"/>
        <p:guide pos="3840"/>
      </p:guideLst>
    </p:cSldViewPr>
  </p:slideViewPr>
  <p:outlineViewPr>
    <p:cViewPr>
      <p:scale>
        <a:sx n="33" d="100"/>
        <a:sy n="33" d="100"/>
      </p:scale>
      <p:origin x="0" y="-48"/>
    </p:cViewPr>
  </p:outlineViewPr>
  <p:notesTextViewPr>
    <p:cViewPr>
      <p:scale>
        <a:sx n="3" d="2"/>
        <a:sy n="3" d="2"/>
      </p:scale>
      <p:origin x="0" y="0"/>
    </p:cViewPr>
  </p:notesTextViewPr>
  <p:sorterViewPr>
    <p:cViewPr>
      <p:scale>
        <a:sx n="140" d="100"/>
        <a:sy n="140" d="100"/>
      </p:scale>
      <p:origin x="0" y="-1459"/>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7.7450741213782412E-2"/>
          <c:y val="2.3132032142845416E-2"/>
          <c:w val="0.58683507557694947"/>
          <c:h val="0.8323463423530012"/>
        </c:manualLayout>
      </c:layout>
      <c:lineChart>
        <c:grouping val="standard"/>
        <c:varyColors val="0"/>
        <c:ser>
          <c:idx val="1"/>
          <c:order val="0"/>
          <c:tx>
            <c:strRef>
              <c:f>Data!$B$6</c:f>
              <c:strCache>
                <c:ptCount val="1"/>
                <c:pt idx="0">
                  <c:v>SRS Headcount</c:v>
                </c:pt>
              </c:strCache>
            </c:strRef>
          </c:tx>
          <c:marker>
            <c:symbol val="none"/>
          </c:marker>
          <c:cat>
            <c:numRef>
              <c:f>Data!$A$9:$A$34</c:f>
              <c:numCache>
                <c:formatCode>General</c:formatCode>
                <c:ptCount val="26"/>
                <c:pt idx="0" formatCode="0">
                  <c:v>1993</c:v>
                </c:pt>
                <c:pt idx="1">
                  <c:v>1994</c:v>
                </c:pt>
                <c:pt idx="2">
                  <c:v>1995</c:v>
                </c:pt>
                <c:pt idx="3" formatCode="0">
                  <c:v>1996</c:v>
                </c:pt>
                <c:pt idx="4">
                  <c:v>1997</c:v>
                </c:pt>
                <c:pt idx="5">
                  <c:v>1998</c:v>
                </c:pt>
                <c:pt idx="6" formatCode="0">
                  <c:v>1999</c:v>
                </c:pt>
                <c:pt idx="7">
                  <c:v>2000</c:v>
                </c:pt>
                <c:pt idx="8">
                  <c:v>2001</c:v>
                </c:pt>
                <c:pt idx="9" formatCode="0">
                  <c:v>2002</c:v>
                </c:pt>
                <c:pt idx="10">
                  <c:v>2003</c:v>
                </c:pt>
                <c:pt idx="11">
                  <c:v>2004</c:v>
                </c:pt>
                <c:pt idx="12" formatCode="0">
                  <c:v>2005</c:v>
                </c:pt>
                <c:pt idx="13">
                  <c:v>2006</c:v>
                </c:pt>
                <c:pt idx="14">
                  <c:v>2007</c:v>
                </c:pt>
                <c:pt idx="15" formatCode="0">
                  <c:v>2008</c:v>
                </c:pt>
                <c:pt idx="16">
                  <c:v>2009</c:v>
                </c:pt>
                <c:pt idx="17">
                  <c:v>2010</c:v>
                </c:pt>
                <c:pt idx="18" formatCode="0">
                  <c:v>2011</c:v>
                </c:pt>
                <c:pt idx="19">
                  <c:v>2012</c:v>
                </c:pt>
                <c:pt idx="20">
                  <c:v>2013</c:v>
                </c:pt>
                <c:pt idx="21" formatCode="0">
                  <c:v>2014</c:v>
                </c:pt>
                <c:pt idx="22">
                  <c:v>2015</c:v>
                </c:pt>
                <c:pt idx="23">
                  <c:v>2016</c:v>
                </c:pt>
                <c:pt idx="24">
                  <c:v>2017</c:v>
                </c:pt>
                <c:pt idx="25">
                  <c:v>2018</c:v>
                </c:pt>
              </c:numCache>
            </c:numRef>
          </c:cat>
          <c:val>
            <c:numRef>
              <c:f>Data!$B$9:$B$34</c:f>
              <c:numCache>
                <c:formatCode>#,##0</c:formatCode>
                <c:ptCount val="26"/>
                <c:pt idx="0">
                  <c:v>23284</c:v>
                </c:pt>
                <c:pt idx="1">
                  <c:v>21039</c:v>
                </c:pt>
                <c:pt idx="2">
                  <c:v>17149</c:v>
                </c:pt>
                <c:pt idx="3">
                  <c:v>15922</c:v>
                </c:pt>
                <c:pt idx="4">
                  <c:v>14380</c:v>
                </c:pt>
                <c:pt idx="5">
                  <c:v>14193</c:v>
                </c:pt>
                <c:pt idx="6">
                  <c:v>13854</c:v>
                </c:pt>
                <c:pt idx="7">
                  <c:v>13665</c:v>
                </c:pt>
                <c:pt idx="8">
                  <c:v>13830</c:v>
                </c:pt>
                <c:pt idx="9">
                  <c:v>13492</c:v>
                </c:pt>
                <c:pt idx="10">
                  <c:v>13397</c:v>
                </c:pt>
                <c:pt idx="11">
                  <c:v>12552</c:v>
                </c:pt>
                <c:pt idx="12">
                  <c:v>11200</c:v>
                </c:pt>
                <c:pt idx="13">
                  <c:v>10404</c:v>
                </c:pt>
                <c:pt idx="14">
                  <c:v>9907</c:v>
                </c:pt>
                <c:pt idx="15">
                  <c:v>9903</c:v>
                </c:pt>
                <c:pt idx="16">
                  <c:v>10046</c:v>
                </c:pt>
                <c:pt idx="17">
                  <c:v>13325</c:v>
                </c:pt>
                <c:pt idx="18">
                  <c:v>12169</c:v>
                </c:pt>
                <c:pt idx="19">
                  <c:v>12757</c:v>
                </c:pt>
                <c:pt idx="20">
                  <c:v>10292</c:v>
                </c:pt>
                <c:pt idx="21">
                  <c:v>11068</c:v>
                </c:pt>
                <c:pt idx="22" formatCode="General">
                  <c:v>11669</c:v>
                </c:pt>
                <c:pt idx="23">
                  <c:v>11279</c:v>
                </c:pt>
                <c:pt idx="24">
                  <c:v>11626</c:v>
                </c:pt>
                <c:pt idx="25">
                  <c:v>11671</c:v>
                </c:pt>
              </c:numCache>
            </c:numRef>
          </c:val>
          <c:smooth val="0"/>
          <c:extLst>
            <c:ext xmlns:c16="http://schemas.microsoft.com/office/drawing/2014/chart" uri="{C3380CC4-5D6E-409C-BE32-E72D297353CC}">
              <c16:uniqueId val="{00000000-127B-4682-9D02-EFAEFC76A8BE}"/>
            </c:ext>
          </c:extLst>
        </c:ser>
        <c:dLbls>
          <c:showLegendKey val="0"/>
          <c:showVal val="0"/>
          <c:showCatName val="0"/>
          <c:showSerName val="0"/>
          <c:showPercent val="0"/>
          <c:showBubbleSize val="0"/>
        </c:dLbls>
        <c:marker val="1"/>
        <c:smooth val="0"/>
        <c:axId val="56425472"/>
        <c:axId val="74060544"/>
      </c:lineChart>
      <c:lineChart>
        <c:grouping val="standard"/>
        <c:varyColors val="0"/>
        <c:ser>
          <c:idx val="2"/>
          <c:order val="1"/>
          <c:tx>
            <c:strRef>
              <c:f>Data!$C$6</c:f>
              <c:strCache>
                <c:ptCount val="1"/>
                <c:pt idx="0">
                  <c:v># of terminations due to WFR</c:v>
                </c:pt>
              </c:strCache>
            </c:strRef>
          </c:tx>
          <c:marker>
            <c:symbol val="none"/>
          </c:marker>
          <c:cat>
            <c:numRef>
              <c:f>Data!$A$9:$A$34</c:f>
              <c:numCache>
                <c:formatCode>General</c:formatCode>
                <c:ptCount val="26"/>
                <c:pt idx="0" formatCode="0">
                  <c:v>1993</c:v>
                </c:pt>
                <c:pt idx="1">
                  <c:v>1994</c:v>
                </c:pt>
                <c:pt idx="2">
                  <c:v>1995</c:v>
                </c:pt>
                <c:pt idx="3" formatCode="0">
                  <c:v>1996</c:v>
                </c:pt>
                <c:pt idx="4">
                  <c:v>1997</c:v>
                </c:pt>
                <c:pt idx="5">
                  <c:v>1998</c:v>
                </c:pt>
                <c:pt idx="6" formatCode="0">
                  <c:v>1999</c:v>
                </c:pt>
                <c:pt idx="7">
                  <c:v>2000</c:v>
                </c:pt>
                <c:pt idx="8">
                  <c:v>2001</c:v>
                </c:pt>
                <c:pt idx="9" formatCode="0">
                  <c:v>2002</c:v>
                </c:pt>
                <c:pt idx="10">
                  <c:v>2003</c:v>
                </c:pt>
                <c:pt idx="11">
                  <c:v>2004</c:v>
                </c:pt>
                <c:pt idx="12" formatCode="0">
                  <c:v>2005</c:v>
                </c:pt>
                <c:pt idx="13">
                  <c:v>2006</c:v>
                </c:pt>
                <c:pt idx="14">
                  <c:v>2007</c:v>
                </c:pt>
                <c:pt idx="15" formatCode="0">
                  <c:v>2008</c:v>
                </c:pt>
                <c:pt idx="16">
                  <c:v>2009</c:v>
                </c:pt>
                <c:pt idx="17">
                  <c:v>2010</c:v>
                </c:pt>
                <c:pt idx="18" formatCode="0">
                  <c:v>2011</c:v>
                </c:pt>
                <c:pt idx="19">
                  <c:v>2012</c:v>
                </c:pt>
                <c:pt idx="20">
                  <c:v>2013</c:v>
                </c:pt>
                <c:pt idx="21" formatCode="0">
                  <c:v>2014</c:v>
                </c:pt>
                <c:pt idx="22">
                  <c:v>2015</c:v>
                </c:pt>
                <c:pt idx="23">
                  <c:v>2016</c:v>
                </c:pt>
                <c:pt idx="24">
                  <c:v>2017</c:v>
                </c:pt>
                <c:pt idx="25">
                  <c:v>2018</c:v>
                </c:pt>
              </c:numCache>
            </c:numRef>
          </c:cat>
          <c:val>
            <c:numRef>
              <c:f>Data!$C$9:$C$34</c:f>
              <c:numCache>
                <c:formatCode>#,##0</c:formatCode>
                <c:ptCount val="26"/>
                <c:pt idx="0">
                  <c:v>1124</c:v>
                </c:pt>
                <c:pt idx="1">
                  <c:v>56</c:v>
                </c:pt>
                <c:pt idx="2">
                  <c:v>2631</c:v>
                </c:pt>
                <c:pt idx="3">
                  <c:v>323</c:v>
                </c:pt>
                <c:pt idx="4">
                  <c:v>550</c:v>
                </c:pt>
                <c:pt idx="5">
                  <c:v>0</c:v>
                </c:pt>
                <c:pt idx="6">
                  <c:v>0</c:v>
                </c:pt>
                <c:pt idx="7">
                  <c:v>208</c:v>
                </c:pt>
                <c:pt idx="8">
                  <c:v>14</c:v>
                </c:pt>
                <c:pt idx="9">
                  <c:v>486</c:v>
                </c:pt>
                <c:pt idx="10">
                  <c:v>106</c:v>
                </c:pt>
                <c:pt idx="11">
                  <c:v>110</c:v>
                </c:pt>
                <c:pt idx="12">
                  <c:v>1178</c:v>
                </c:pt>
                <c:pt idx="13">
                  <c:v>638</c:v>
                </c:pt>
                <c:pt idx="14">
                  <c:v>312</c:v>
                </c:pt>
                <c:pt idx="15">
                  <c:v>0</c:v>
                </c:pt>
                <c:pt idx="16">
                  <c:v>247</c:v>
                </c:pt>
                <c:pt idx="17">
                  <c:v>26</c:v>
                </c:pt>
                <c:pt idx="18">
                  <c:v>1027</c:v>
                </c:pt>
                <c:pt idx="19">
                  <c:v>273</c:v>
                </c:pt>
                <c:pt idx="20">
                  <c:v>767</c:v>
                </c:pt>
                <c:pt idx="21">
                  <c:v>0</c:v>
                </c:pt>
                <c:pt idx="22" formatCode="General">
                  <c:v>0</c:v>
                </c:pt>
                <c:pt idx="23" formatCode="General">
                  <c:v>0</c:v>
                </c:pt>
                <c:pt idx="24" formatCode="General">
                  <c:v>0</c:v>
                </c:pt>
                <c:pt idx="25" formatCode="General">
                  <c:v>0</c:v>
                </c:pt>
              </c:numCache>
            </c:numRef>
          </c:val>
          <c:smooth val="0"/>
          <c:extLst>
            <c:ext xmlns:c16="http://schemas.microsoft.com/office/drawing/2014/chart" uri="{C3380CC4-5D6E-409C-BE32-E72D297353CC}">
              <c16:uniqueId val="{00000001-127B-4682-9D02-EFAEFC76A8BE}"/>
            </c:ext>
          </c:extLst>
        </c:ser>
        <c:dLbls>
          <c:showLegendKey val="0"/>
          <c:showVal val="0"/>
          <c:showCatName val="0"/>
          <c:showSerName val="0"/>
          <c:showPercent val="0"/>
          <c:showBubbleSize val="0"/>
        </c:dLbls>
        <c:marker val="1"/>
        <c:smooth val="0"/>
        <c:axId val="74063872"/>
        <c:axId val="74062080"/>
      </c:lineChart>
      <c:catAx>
        <c:axId val="56425472"/>
        <c:scaling>
          <c:orientation val="minMax"/>
        </c:scaling>
        <c:delete val="0"/>
        <c:axPos val="b"/>
        <c:numFmt formatCode="0" sourceLinked="1"/>
        <c:majorTickMark val="out"/>
        <c:minorTickMark val="none"/>
        <c:tickLblPos val="nextTo"/>
        <c:crossAx val="74060544"/>
        <c:crosses val="autoZero"/>
        <c:auto val="1"/>
        <c:lblAlgn val="ctr"/>
        <c:lblOffset val="100"/>
        <c:noMultiLvlLbl val="0"/>
      </c:catAx>
      <c:valAx>
        <c:axId val="74060544"/>
        <c:scaling>
          <c:orientation val="minMax"/>
        </c:scaling>
        <c:delete val="0"/>
        <c:axPos val="l"/>
        <c:majorGridlines/>
        <c:numFmt formatCode="#,##0" sourceLinked="1"/>
        <c:majorTickMark val="out"/>
        <c:minorTickMark val="none"/>
        <c:tickLblPos val="nextTo"/>
        <c:crossAx val="56425472"/>
        <c:crosses val="autoZero"/>
        <c:crossBetween val="between"/>
      </c:valAx>
      <c:valAx>
        <c:axId val="74062080"/>
        <c:scaling>
          <c:orientation val="minMax"/>
        </c:scaling>
        <c:delete val="0"/>
        <c:axPos val="r"/>
        <c:numFmt formatCode="#,##0" sourceLinked="1"/>
        <c:majorTickMark val="out"/>
        <c:minorTickMark val="none"/>
        <c:tickLblPos val="nextTo"/>
        <c:crossAx val="74063872"/>
        <c:crosses val="max"/>
        <c:crossBetween val="between"/>
      </c:valAx>
      <c:catAx>
        <c:axId val="74063872"/>
        <c:scaling>
          <c:orientation val="minMax"/>
        </c:scaling>
        <c:delete val="1"/>
        <c:axPos val="b"/>
        <c:numFmt formatCode="0" sourceLinked="1"/>
        <c:majorTickMark val="out"/>
        <c:minorTickMark val="none"/>
        <c:tickLblPos val="nextTo"/>
        <c:crossAx val="74062080"/>
        <c:crosses val="autoZero"/>
        <c:auto val="1"/>
        <c:lblAlgn val="ctr"/>
        <c:lblOffset val="100"/>
        <c:noMultiLvlLbl val="0"/>
      </c:catAx>
    </c:plotArea>
    <c:legend>
      <c:legendPos val="r"/>
      <c:layout/>
      <c:overlay val="0"/>
    </c:legend>
    <c:plotVisOnly val="1"/>
    <c:dispBlanksAs val="gap"/>
    <c:showDLblsOverMax val="0"/>
  </c:chart>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4" cy="467071"/>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1" y="0"/>
            <a:ext cx="3043344" cy="467071"/>
          </a:xfrm>
          <a:prstGeom prst="rect">
            <a:avLst/>
          </a:prstGeom>
        </p:spPr>
        <p:txBody>
          <a:bodyPr vert="horz" lIns="93315" tIns="46658" rIns="93315" bIns="46658" rtlCol="0"/>
          <a:lstStyle>
            <a:lvl1pPr algn="r">
              <a:defRPr sz="1200"/>
            </a:lvl1pPr>
          </a:lstStyle>
          <a:p>
            <a:fld id="{48E5C56C-AD48-4FF9-A0B0-FE63B48FFF8F}" type="datetimeFigureOut">
              <a:rPr lang="en-US" smtClean="0"/>
              <a:t>8/26/2019</a:t>
            </a:fld>
            <a:endParaRPr lang="en-US" dirty="0"/>
          </a:p>
        </p:txBody>
      </p:sp>
      <p:sp>
        <p:nvSpPr>
          <p:cNvPr id="4" name="Footer Placeholder 3"/>
          <p:cNvSpPr>
            <a:spLocks noGrp="1"/>
          </p:cNvSpPr>
          <p:nvPr>
            <p:ph type="ftr" sz="quarter" idx="2"/>
          </p:nvPr>
        </p:nvSpPr>
        <p:spPr>
          <a:xfrm>
            <a:off x="0" y="8842030"/>
            <a:ext cx="3043344" cy="467070"/>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1" y="8842030"/>
            <a:ext cx="3043344" cy="467070"/>
          </a:xfrm>
          <a:prstGeom prst="rect">
            <a:avLst/>
          </a:prstGeom>
        </p:spPr>
        <p:txBody>
          <a:bodyPr vert="horz" lIns="93315" tIns="46658" rIns="93315" bIns="46658" rtlCol="0" anchor="b"/>
          <a:lstStyle>
            <a:lvl1pPr algn="r">
              <a:defRPr sz="1200"/>
            </a:lvl1pPr>
          </a:lstStyle>
          <a:p>
            <a:fld id="{C43CB66C-114C-4618-BAB4-3A39B284D736}" type="slidenum">
              <a:rPr lang="en-US" smtClean="0"/>
              <a:t>‹#›</a:t>
            </a:fld>
            <a:endParaRPr lang="en-US" dirty="0"/>
          </a:p>
        </p:txBody>
      </p:sp>
    </p:spTree>
    <p:extLst>
      <p:ext uri="{BB962C8B-B14F-4D97-AF65-F5344CB8AC3E}">
        <p14:creationId xmlns:p14="http://schemas.microsoft.com/office/powerpoint/2010/main" val="284361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4"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1" y="0"/>
            <a:ext cx="3043344" cy="465455"/>
          </a:xfrm>
          <a:prstGeom prst="rect">
            <a:avLst/>
          </a:prstGeom>
        </p:spPr>
        <p:txBody>
          <a:bodyPr vert="horz" lIns="93315" tIns="46658" rIns="93315" bIns="46658" rtlCol="0"/>
          <a:lstStyle>
            <a:lvl1pPr algn="r">
              <a:defRPr sz="1200"/>
            </a:lvl1pPr>
          </a:lstStyle>
          <a:p>
            <a:fld id="{0A480D29-A649-436C-B969-8256D9154BFE}" type="datetimeFigureOut">
              <a:rPr lang="en-US" smtClean="0"/>
              <a:t>8/26/2019</a:t>
            </a:fld>
            <a:endParaRPr lang="en-US" dirty="0"/>
          </a:p>
        </p:txBody>
      </p:sp>
      <p:sp>
        <p:nvSpPr>
          <p:cNvPr id="4" name="Slide Image Placeholder 3"/>
          <p:cNvSpPr>
            <a:spLocks noGrp="1" noRot="1" noChangeAspect="1"/>
          </p:cNvSpPr>
          <p:nvPr>
            <p:ph type="sldImg" idx="2"/>
          </p:nvPr>
        </p:nvSpPr>
        <p:spPr>
          <a:xfrm>
            <a:off x="409575" y="698500"/>
            <a:ext cx="6203950" cy="3490913"/>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1" y="4421823"/>
            <a:ext cx="5618480" cy="4189095"/>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4" cy="465455"/>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1" y="8842030"/>
            <a:ext cx="3043344" cy="465455"/>
          </a:xfrm>
          <a:prstGeom prst="rect">
            <a:avLst/>
          </a:prstGeom>
        </p:spPr>
        <p:txBody>
          <a:bodyPr vert="horz" lIns="93315" tIns="46658" rIns="93315" bIns="46658" rtlCol="0" anchor="b"/>
          <a:lstStyle>
            <a:lvl1pPr algn="r">
              <a:defRPr sz="1200"/>
            </a:lvl1pPr>
          </a:lstStyle>
          <a:p>
            <a:fld id="{BE0E7F22-3927-41D9-A90C-154D388F65EF}" type="slidenum">
              <a:rPr lang="en-US" smtClean="0"/>
              <a:t>‹#›</a:t>
            </a:fld>
            <a:endParaRPr lang="en-US" dirty="0"/>
          </a:p>
        </p:txBody>
      </p:sp>
    </p:spTree>
    <p:extLst>
      <p:ext uri="{BB962C8B-B14F-4D97-AF65-F5344CB8AC3E}">
        <p14:creationId xmlns:p14="http://schemas.microsoft.com/office/powerpoint/2010/main" val="180566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xfrm>
            <a:off x="409575" y="698500"/>
            <a:ext cx="6203950" cy="3490913"/>
          </a:xfrm>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charset="0"/>
              <a:cs typeface="Arial" charset="0"/>
            </a:endParaRPr>
          </a:p>
        </p:txBody>
      </p:sp>
    </p:spTree>
    <p:extLst>
      <p:ext uri="{BB962C8B-B14F-4D97-AF65-F5344CB8AC3E}">
        <p14:creationId xmlns:p14="http://schemas.microsoft.com/office/powerpoint/2010/main" val="1406306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76FF6ED-67B2-144C-896F-1856A1E12136}" type="datetimeFigureOut">
              <a:rPr lang="en-US" smtClean="0"/>
              <a:t>8/26/2019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8C861C-E157-4042-AF93-C36271D0B4FF}"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6FF6ED-67B2-144C-896F-1856A1E12136}" type="datetimeFigureOut">
              <a:rPr lang="en-US" smtClean="0"/>
              <a:t>8/26/2019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8C861C-E157-4042-AF93-C36271D0B4FF}"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6FF6ED-67B2-144C-896F-1856A1E12136}" type="datetimeFigureOut">
              <a:rPr lang="en-US" smtClean="0"/>
              <a:t>8/26/2019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8C861C-E157-4042-AF93-C36271D0B4FF}"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6FF6ED-67B2-144C-896F-1856A1E12136}" type="datetimeFigureOut">
              <a:rPr lang="en-US" smtClean="0"/>
              <a:t>8/26/2019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8C861C-E157-4042-AF93-C36271D0B4FF}"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6FF6ED-67B2-144C-896F-1856A1E12136}" type="datetimeFigureOut">
              <a:rPr lang="en-US" smtClean="0"/>
              <a:t>8/26/2019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8C861C-E157-4042-AF93-C36271D0B4FF}"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76FF6ED-67B2-144C-896F-1856A1E12136}" type="datetimeFigureOut">
              <a:rPr lang="en-US" smtClean="0"/>
              <a:t>8/26/2019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8C861C-E157-4042-AF93-C36271D0B4FF}"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76FF6ED-67B2-144C-896F-1856A1E12136}" type="datetimeFigureOut">
              <a:rPr lang="en-US" smtClean="0"/>
              <a:t>8/26/2019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78C861C-E157-4042-AF93-C36271D0B4FF}"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6FF6ED-67B2-144C-896F-1856A1E12136}" type="datetimeFigureOut">
              <a:rPr lang="en-US" smtClean="0"/>
              <a:t>8/26/2019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78C861C-E157-4042-AF93-C36271D0B4FF}"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6FF6ED-67B2-144C-896F-1856A1E12136}" type="datetimeFigureOut">
              <a:rPr lang="en-US" smtClean="0"/>
              <a:t>8/26/2019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78C861C-E157-4042-AF93-C36271D0B4FF}"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6FF6ED-67B2-144C-896F-1856A1E12136}" type="datetimeFigureOut">
              <a:rPr lang="en-US" smtClean="0"/>
              <a:t>8/26/2019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8C861C-E157-4042-AF93-C36271D0B4FF}"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6FF6ED-67B2-144C-896F-1856A1E12136}" type="datetimeFigureOut">
              <a:rPr lang="en-US" smtClean="0"/>
              <a:t>8/26/2019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8C861C-E157-4042-AF93-C36271D0B4FF}"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6FF6ED-67B2-144C-896F-1856A1E12136}" type="datetimeFigureOut">
              <a:rPr lang="en-US" smtClean="0"/>
              <a:t>8/26/2019</a:t>
            </a:fld>
            <a:endParaRPr lang="en-US"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8C861C-E157-4042-AF93-C36271D0B4FF}"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p:cNvSpPr txBox="1">
            <a:spLocks noGrp="1" noChangeArrowheads="1"/>
          </p:cNvSpPr>
          <p:nvPr>
            <p:ph idx="1"/>
          </p:nvPr>
        </p:nvSpPr>
        <p:spPr bwMode="auto">
          <a:xfrm>
            <a:off x="1666206" y="2419517"/>
            <a:ext cx="9001794" cy="1169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u="sng">
                <a:solidFill>
                  <a:schemeClr val="tx1"/>
                </a:solidFill>
                <a:latin typeface="Arial" charset="0"/>
                <a:ea typeface="ＭＳ Ｐゴシック" pitchFamily="-106" charset="-128"/>
              </a:defRPr>
            </a:lvl1pPr>
            <a:lvl2pPr marL="742950" indent="-285750" eaLnBrk="0" hangingPunct="0">
              <a:defRPr u="sng">
                <a:solidFill>
                  <a:schemeClr val="tx1"/>
                </a:solidFill>
                <a:latin typeface="Arial" charset="0"/>
                <a:ea typeface="ＭＳ Ｐゴシック" pitchFamily="-106" charset="-128"/>
              </a:defRPr>
            </a:lvl2pPr>
            <a:lvl3pPr marL="1143000" indent="-228600" eaLnBrk="0" hangingPunct="0">
              <a:defRPr u="sng">
                <a:solidFill>
                  <a:schemeClr val="tx1"/>
                </a:solidFill>
                <a:latin typeface="Arial" charset="0"/>
                <a:ea typeface="ＭＳ Ｐゴシック" pitchFamily="-106" charset="-128"/>
              </a:defRPr>
            </a:lvl3pPr>
            <a:lvl4pPr marL="1600200" indent="-228600" eaLnBrk="0" hangingPunct="0">
              <a:defRPr u="sng">
                <a:solidFill>
                  <a:schemeClr val="tx1"/>
                </a:solidFill>
                <a:latin typeface="Arial" charset="0"/>
                <a:ea typeface="ＭＳ Ｐゴシック" pitchFamily="-106" charset="-128"/>
              </a:defRPr>
            </a:lvl4pPr>
            <a:lvl5pPr marL="2057400" indent="-228600" eaLnBrk="0" hangingPunct="0">
              <a:defRPr u="sng">
                <a:solidFill>
                  <a:schemeClr val="tx1"/>
                </a:solidFill>
                <a:latin typeface="Arial" charset="0"/>
                <a:ea typeface="ＭＳ Ｐゴシック" pitchFamily="-106" charset="-128"/>
              </a:defRPr>
            </a:lvl5pPr>
            <a:lvl6pPr marL="2514600" indent="-228600" eaLnBrk="0" fontAlgn="base" hangingPunct="0">
              <a:spcBef>
                <a:spcPct val="0"/>
              </a:spcBef>
              <a:spcAft>
                <a:spcPct val="0"/>
              </a:spcAft>
              <a:defRPr u="sng">
                <a:solidFill>
                  <a:schemeClr val="tx1"/>
                </a:solidFill>
                <a:latin typeface="Arial" charset="0"/>
                <a:ea typeface="ＭＳ Ｐゴシック" pitchFamily="-106" charset="-128"/>
              </a:defRPr>
            </a:lvl6pPr>
            <a:lvl7pPr marL="2971800" indent="-228600" eaLnBrk="0" fontAlgn="base" hangingPunct="0">
              <a:spcBef>
                <a:spcPct val="0"/>
              </a:spcBef>
              <a:spcAft>
                <a:spcPct val="0"/>
              </a:spcAft>
              <a:defRPr u="sng">
                <a:solidFill>
                  <a:schemeClr val="tx1"/>
                </a:solidFill>
                <a:latin typeface="Arial" charset="0"/>
                <a:ea typeface="ＭＳ Ｐゴシック" pitchFamily="-106" charset="-128"/>
              </a:defRPr>
            </a:lvl7pPr>
            <a:lvl8pPr marL="3429000" indent="-228600" eaLnBrk="0" fontAlgn="base" hangingPunct="0">
              <a:spcBef>
                <a:spcPct val="0"/>
              </a:spcBef>
              <a:spcAft>
                <a:spcPct val="0"/>
              </a:spcAft>
              <a:defRPr u="sng">
                <a:solidFill>
                  <a:schemeClr val="tx1"/>
                </a:solidFill>
                <a:latin typeface="Arial" charset="0"/>
                <a:ea typeface="ＭＳ Ｐゴシック" pitchFamily="-106" charset="-128"/>
              </a:defRPr>
            </a:lvl8pPr>
            <a:lvl9pPr marL="3886200" indent="-228600" eaLnBrk="0" fontAlgn="base" hangingPunct="0">
              <a:spcBef>
                <a:spcPct val="0"/>
              </a:spcBef>
              <a:spcAft>
                <a:spcPct val="0"/>
              </a:spcAft>
              <a:defRPr u="sng">
                <a:solidFill>
                  <a:schemeClr val="tx1"/>
                </a:solidFill>
                <a:latin typeface="Arial" charset="0"/>
                <a:ea typeface="ＭＳ Ｐゴシック" pitchFamily="-106" charset="-128"/>
              </a:defRPr>
            </a:lvl9pPr>
          </a:lstStyle>
          <a:p>
            <a:pPr marL="0" indent="0" algn="ctr" eaLnBrk="1" hangingPunct="1">
              <a:lnSpc>
                <a:spcPct val="70000"/>
              </a:lnSpc>
              <a:spcBef>
                <a:spcPct val="50000"/>
              </a:spcBef>
              <a:buNone/>
            </a:pPr>
            <a:r>
              <a:rPr lang="en-US" sz="3600" b="1" u="none" dirty="0">
                <a:solidFill>
                  <a:srgbClr val="11175E"/>
                </a:solidFill>
                <a:latin typeface="+mn-lt"/>
              </a:rPr>
              <a:t>Almost 30 Years of CRO Success</a:t>
            </a:r>
          </a:p>
          <a:p>
            <a:pPr marL="0" indent="0" algn="ctr" eaLnBrk="1" hangingPunct="1">
              <a:lnSpc>
                <a:spcPct val="70000"/>
              </a:lnSpc>
              <a:spcBef>
                <a:spcPct val="50000"/>
              </a:spcBef>
              <a:buNone/>
            </a:pPr>
            <a:r>
              <a:rPr lang="en-US" sz="3600" b="1" u="none" dirty="0">
                <a:solidFill>
                  <a:srgbClr val="11175E"/>
                </a:solidFill>
                <a:latin typeface="+mn-lt"/>
              </a:rPr>
              <a:t>September 11, 2019</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7887" y="509861"/>
            <a:ext cx="3268577" cy="1404793"/>
          </a:xfrm>
          <a:prstGeom prst="rect">
            <a:avLst/>
          </a:prstGeom>
        </p:spPr>
      </p:pic>
      <p:sp>
        <p:nvSpPr>
          <p:cNvPr id="2" name="Rectangle 1"/>
          <p:cNvSpPr/>
          <p:nvPr/>
        </p:nvSpPr>
        <p:spPr>
          <a:xfrm>
            <a:off x="3881103" y="4127145"/>
            <a:ext cx="4572000" cy="1077218"/>
          </a:xfrm>
          <a:prstGeom prst="rect">
            <a:avLst/>
          </a:prstGeom>
        </p:spPr>
        <p:txBody>
          <a:bodyPr>
            <a:spAutoFit/>
          </a:bodyPr>
          <a:lstStyle/>
          <a:p>
            <a:pPr algn="ctr"/>
            <a:r>
              <a:rPr lang="en-US" sz="3200" b="1" dirty="0">
                <a:solidFill>
                  <a:srgbClr val="002060"/>
                </a:solidFill>
              </a:rPr>
              <a:t>Rick McLeod</a:t>
            </a:r>
          </a:p>
          <a:p>
            <a:pPr algn="ctr"/>
            <a:r>
              <a:rPr lang="en-US" sz="3200" b="1" dirty="0">
                <a:solidFill>
                  <a:srgbClr val="002060"/>
                </a:solidFill>
              </a:rPr>
              <a:t>SRSCRO President/CEO</a:t>
            </a:r>
          </a:p>
        </p:txBody>
      </p:sp>
    </p:spTree>
    <p:extLst>
      <p:ext uri="{BB962C8B-B14F-4D97-AF65-F5344CB8AC3E}">
        <p14:creationId xmlns:p14="http://schemas.microsoft.com/office/powerpoint/2010/main" val="23165954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eaLnBrk="1" hangingPunct="1"/>
            <a:r>
              <a:rPr lang="en-US" sz="4000" b="1" dirty="0">
                <a:solidFill>
                  <a:srgbClr val="4B63AE"/>
                </a:solidFill>
              </a:rPr>
              <a:t>A Regional Organization</a:t>
            </a:r>
          </a:p>
        </p:txBody>
      </p:sp>
      <p:pic>
        <p:nvPicPr>
          <p:cNvPr id="6" name="Picture 8" descr="SRSCRO Region Strategic Loc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04043" y="1063488"/>
            <a:ext cx="3480647" cy="4860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3"/>
          <p:cNvSpPr txBox="1">
            <a:spLocks noChangeArrowheads="1"/>
          </p:cNvSpPr>
          <p:nvPr/>
        </p:nvSpPr>
        <p:spPr>
          <a:xfrm>
            <a:off x="1323975" y="1066456"/>
            <a:ext cx="4015409" cy="4373562"/>
          </a:xfrm>
          <a:prstGeom prst="rect">
            <a:avLst/>
          </a:prstGeom>
          <a:noFill/>
          <a:ln/>
        </p:spPr>
        <p:txBody>
          <a:bodyPr vert="horz" lIns="91440" tIns="45720" rIns="91440" bIns="45720" rtlCol="0">
            <a:normAutofit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90000"/>
              </a:lnSpc>
              <a:buClr>
                <a:srgbClr val="364FB8"/>
              </a:buClr>
            </a:pPr>
            <a:r>
              <a:rPr lang="en-US" sz="2800" dirty="0">
                <a:solidFill>
                  <a:srgbClr val="002060"/>
                </a:solidFill>
              </a:rPr>
              <a:t>Board = 22 members        (11 from each state)</a:t>
            </a:r>
          </a:p>
          <a:p>
            <a:pPr>
              <a:lnSpc>
                <a:spcPct val="90000"/>
              </a:lnSpc>
              <a:spcBef>
                <a:spcPct val="40000"/>
              </a:spcBef>
              <a:buClr>
                <a:srgbClr val="364FB8"/>
              </a:buClr>
            </a:pPr>
            <a:r>
              <a:rPr lang="en-US" sz="2800" dirty="0">
                <a:solidFill>
                  <a:srgbClr val="002060"/>
                </a:solidFill>
              </a:rPr>
              <a:t>Five Counties, Two States</a:t>
            </a:r>
          </a:p>
          <a:p>
            <a:pPr>
              <a:lnSpc>
                <a:spcPct val="90000"/>
              </a:lnSpc>
              <a:spcBef>
                <a:spcPct val="40000"/>
              </a:spcBef>
              <a:buClr>
                <a:srgbClr val="364FB8"/>
              </a:buClr>
            </a:pPr>
            <a:r>
              <a:rPr lang="en-US" sz="2800" dirty="0">
                <a:solidFill>
                  <a:srgbClr val="002060"/>
                </a:solidFill>
              </a:rPr>
              <a:t>Designated </a:t>
            </a:r>
            <a:r>
              <a:rPr lang="en-US" sz="2800" dirty="0">
                <a:solidFill>
                  <a:srgbClr val="002060"/>
                </a:solidFill>
              </a:rPr>
              <a:t>by </a:t>
            </a:r>
            <a:r>
              <a:rPr lang="en-US" sz="2800" dirty="0">
                <a:solidFill>
                  <a:srgbClr val="002060"/>
                </a:solidFill>
              </a:rPr>
              <a:t>DOE-SR </a:t>
            </a:r>
            <a:r>
              <a:rPr lang="en-US" sz="2800" dirty="0">
                <a:solidFill>
                  <a:srgbClr val="002060"/>
                </a:solidFill>
              </a:rPr>
              <a:t>as the CRO for </a:t>
            </a:r>
            <a:r>
              <a:rPr lang="en-US" sz="2800" dirty="0">
                <a:solidFill>
                  <a:srgbClr val="002060"/>
                </a:solidFill>
              </a:rPr>
              <a:t>SRS</a:t>
            </a:r>
          </a:p>
          <a:p>
            <a:pPr>
              <a:lnSpc>
                <a:spcPct val="90000"/>
              </a:lnSpc>
              <a:spcBef>
                <a:spcPct val="40000"/>
              </a:spcBef>
              <a:buClr>
                <a:srgbClr val="364FB8"/>
              </a:buClr>
            </a:pPr>
            <a:r>
              <a:rPr lang="en-US" sz="2800" dirty="0">
                <a:solidFill>
                  <a:srgbClr val="002060"/>
                </a:solidFill>
              </a:rPr>
              <a:t>Private Non-Profit    501 (c) 3</a:t>
            </a:r>
          </a:p>
          <a:p>
            <a:pPr>
              <a:lnSpc>
                <a:spcPct val="90000"/>
              </a:lnSpc>
              <a:spcBef>
                <a:spcPct val="40000"/>
              </a:spcBef>
              <a:buClr>
                <a:srgbClr val="364FB8"/>
              </a:buClr>
            </a:pPr>
            <a:r>
              <a:rPr lang="en-US" sz="2800" dirty="0">
                <a:solidFill>
                  <a:srgbClr val="002060"/>
                </a:solidFill>
              </a:rPr>
              <a:t>Funding – Non-Federal Operating Dollars</a:t>
            </a:r>
            <a:endParaRPr lang="en-US" sz="2800" dirty="0">
              <a:solidFill>
                <a:srgbClr val="002060"/>
              </a:solidFill>
            </a:endParaRPr>
          </a:p>
        </p:txBody>
      </p:sp>
    </p:spTree>
    <p:extLst>
      <p:ext uri="{BB962C8B-B14F-4D97-AF65-F5344CB8AC3E}">
        <p14:creationId xmlns:p14="http://schemas.microsoft.com/office/powerpoint/2010/main" val="21270068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bwMode="auto">
          <a:xfrm>
            <a:off x="1981200" y="149088"/>
            <a:ext cx="8229600" cy="9939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ormAutofit fontScale="90000"/>
          </a:bodyPr>
          <a:lstStyle/>
          <a:p>
            <a:pPr eaLnBrk="1" hangingPunct="1"/>
            <a:r>
              <a:rPr lang="en-US" b="1" dirty="0" smtClean="0">
                <a:solidFill>
                  <a:srgbClr val="4B63AE"/>
                </a:solidFill>
              </a:rPr>
              <a:t>SRSCRO Main Focus Areas</a:t>
            </a:r>
            <a:r>
              <a:rPr lang="en-US" sz="4800" dirty="0"/>
              <a:t/>
            </a:r>
            <a:br>
              <a:rPr lang="en-US" sz="4800" dirty="0"/>
            </a:br>
            <a:endParaRPr lang="en-US" sz="4800" dirty="0"/>
          </a:p>
        </p:txBody>
      </p:sp>
      <p:sp>
        <p:nvSpPr>
          <p:cNvPr id="7" name="Rectangle 3"/>
          <p:cNvSpPr txBox="1">
            <a:spLocks noChangeArrowheads="1"/>
          </p:cNvSpPr>
          <p:nvPr/>
        </p:nvSpPr>
        <p:spPr bwMode="auto">
          <a:xfrm>
            <a:off x="1981201" y="866274"/>
            <a:ext cx="8574157" cy="59917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350838" eaLnBrk="0" hangingPunct="0">
              <a:defRPr u="sng">
                <a:solidFill>
                  <a:schemeClr val="tx1"/>
                </a:solidFill>
                <a:latin typeface="Arial" charset="0"/>
                <a:ea typeface="ＭＳ Ｐゴシック" pitchFamily="-106" charset="-128"/>
              </a:defRPr>
            </a:lvl1pPr>
            <a:lvl2pPr marL="742950" indent="-285750" defTabSz="350838" eaLnBrk="0" hangingPunct="0">
              <a:defRPr u="sng">
                <a:solidFill>
                  <a:schemeClr val="tx1"/>
                </a:solidFill>
                <a:latin typeface="Arial" charset="0"/>
                <a:ea typeface="ＭＳ Ｐゴシック" pitchFamily="-106" charset="-128"/>
              </a:defRPr>
            </a:lvl2pPr>
            <a:lvl3pPr marL="1143000" indent="-228600" defTabSz="350838" eaLnBrk="0" hangingPunct="0">
              <a:defRPr u="sng">
                <a:solidFill>
                  <a:schemeClr val="tx1"/>
                </a:solidFill>
                <a:latin typeface="Arial" charset="0"/>
                <a:ea typeface="ＭＳ Ｐゴシック" pitchFamily="-106" charset="-128"/>
              </a:defRPr>
            </a:lvl3pPr>
            <a:lvl4pPr marL="1600200" indent="-228600" defTabSz="350838" eaLnBrk="0" hangingPunct="0">
              <a:defRPr u="sng">
                <a:solidFill>
                  <a:schemeClr val="tx1"/>
                </a:solidFill>
                <a:latin typeface="Arial" charset="0"/>
                <a:ea typeface="ＭＳ Ｐゴシック" pitchFamily="-106" charset="-128"/>
              </a:defRPr>
            </a:lvl4pPr>
            <a:lvl5pPr marL="2057400" indent="-228600" defTabSz="350838" eaLnBrk="0" hangingPunct="0">
              <a:defRPr u="sng">
                <a:solidFill>
                  <a:schemeClr val="tx1"/>
                </a:solidFill>
                <a:latin typeface="Arial" charset="0"/>
                <a:ea typeface="ＭＳ Ｐゴシック" pitchFamily="-106" charset="-128"/>
              </a:defRPr>
            </a:lvl5pPr>
            <a:lvl6pPr marL="2514600" indent="-228600" defTabSz="350838" eaLnBrk="0" fontAlgn="base" hangingPunct="0">
              <a:spcBef>
                <a:spcPct val="0"/>
              </a:spcBef>
              <a:spcAft>
                <a:spcPct val="0"/>
              </a:spcAft>
              <a:defRPr u="sng">
                <a:solidFill>
                  <a:schemeClr val="tx1"/>
                </a:solidFill>
                <a:latin typeface="Arial" charset="0"/>
                <a:ea typeface="ＭＳ Ｐゴシック" pitchFamily="-106" charset="-128"/>
              </a:defRPr>
            </a:lvl6pPr>
            <a:lvl7pPr marL="2971800" indent="-228600" defTabSz="350838" eaLnBrk="0" fontAlgn="base" hangingPunct="0">
              <a:spcBef>
                <a:spcPct val="0"/>
              </a:spcBef>
              <a:spcAft>
                <a:spcPct val="0"/>
              </a:spcAft>
              <a:defRPr u="sng">
                <a:solidFill>
                  <a:schemeClr val="tx1"/>
                </a:solidFill>
                <a:latin typeface="Arial" charset="0"/>
                <a:ea typeface="ＭＳ Ｐゴシック" pitchFamily="-106" charset="-128"/>
              </a:defRPr>
            </a:lvl7pPr>
            <a:lvl8pPr marL="3429000" indent="-228600" defTabSz="350838" eaLnBrk="0" fontAlgn="base" hangingPunct="0">
              <a:spcBef>
                <a:spcPct val="0"/>
              </a:spcBef>
              <a:spcAft>
                <a:spcPct val="0"/>
              </a:spcAft>
              <a:defRPr u="sng">
                <a:solidFill>
                  <a:schemeClr val="tx1"/>
                </a:solidFill>
                <a:latin typeface="Arial" charset="0"/>
                <a:ea typeface="ＭＳ Ｐゴシック" pitchFamily="-106" charset="-128"/>
              </a:defRPr>
            </a:lvl8pPr>
            <a:lvl9pPr marL="3886200" indent="-228600" defTabSz="350838" eaLnBrk="0" fontAlgn="base" hangingPunct="0">
              <a:spcBef>
                <a:spcPct val="0"/>
              </a:spcBef>
              <a:spcAft>
                <a:spcPct val="0"/>
              </a:spcAft>
              <a:defRPr u="sng">
                <a:solidFill>
                  <a:schemeClr val="tx1"/>
                </a:solidFill>
                <a:latin typeface="Arial" charset="0"/>
                <a:ea typeface="ＭＳ Ｐゴシック" pitchFamily="-106" charset="-128"/>
              </a:defRPr>
            </a:lvl9pPr>
          </a:lstStyle>
          <a:p>
            <a:pPr>
              <a:spcBef>
                <a:spcPct val="20000"/>
              </a:spcBef>
              <a:buClr>
                <a:srgbClr val="364FB8"/>
              </a:buClr>
              <a:buFontTx/>
              <a:buChar char="•"/>
            </a:pPr>
            <a:r>
              <a:rPr lang="en-US" sz="2800" b="1" u="none" dirty="0">
                <a:solidFill>
                  <a:srgbClr val="002060"/>
                </a:solidFill>
                <a:latin typeface="+mn-lt"/>
              </a:rPr>
              <a:t>Economic Development</a:t>
            </a:r>
          </a:p>
          <a:p>
            <a:pPr lvl="1">
              <a:spcBef>
                <a:spcPct val="20000"/>
              </a:spcBef>
              <a:buClr>
                <a:srgbClr val="364FB8"/>
              </a:buClr>
              <a:buFontTx/>
              <a:buChar char="•"/>
            </a:pPr>
            <a:r>
              <a:rPr lang="en-US" sz="2000" u="none" dirty="0">
                <a:solidFill>
                  <a:srgbClr val="002060"/>
                </a:solidFill>
                <a:latin typeface="+mn-lt"/>
              </a:rPr>
              <a:t>Asset Transition Program</a:t>
            </a:r>
          </a:p>
          <a:p>
            <a:pPr lvl="1">
              <a:spcBef>
                <a:spcPct val="20000"/>
              </a:spcBef>
              <a:buClr>
                <a:srgbClr val="364FB8"/>
              </a:buClr>
              <a:buFontTx/>
              <a:buChar char="•"/>
            </a:pPr>
            <a:r>
              <a:rPr lang="en-US" sz="2000" u="none" dirty="0">
                <a:solidFill>
                  <a:srgbClr val="002060"/>
                </a:solidFill>
                <a:latin typeface="+mn-lt"/>
              </a:rPr>
              <a:t>New SRS Missions</a:t>
            </a:r>
          </a:p>
          <a:p>
            <a:pPr lvl="1">
              <a:spcBef>
                <a:spcPct val="20000"/>
              </a:spcBef>
              <a:buClr>
                <a:srgbClr val="364FB8"/>
              </a:buClr>
              <a:buFontTx/>
              <a:buChar char="•"/>
            </a:pPr>
            <a:r>
              <a:rPr lang="en-US" sz="2000" u="none" dirty="0">
                <a:solidFill>
                  <a:srgbClr val="002060"/>
                </a:solidFill>
                <a:latin typeface="+mn-lt"/>
              </a:rPr>
              <a:t>Continue Current Missions </a:t>
            </a:r>
          </a:p>
          <a:p>
            <a:pPr lvl="1">
              <a:spcBef>
                <a:spcPct val="20000"/>
              </a:spcBef>
              <a:buClr>
                <a:srgbClr val="364FB8"/>
              </a:buClr>
              <a:buFontTx/>
              <a:buChar char="•"/>
            </a:pPr>
            <a:r>
              <a:rPr lang="en-US" sz="2000" u="none" dirty="0">
                <a:solidFill>
                  <a:srgbClr val="002060"/>
                </a:solidFill>
                <a:latin typeface="+mn-lt"/>
              </a:rPr>
              <a:t>HLW Reclassification Efforts</a:t>
            </a:r>
            <a:endParaRPr lang="en-US" sz="2000" u="none" dirty="0">
              <a:solidFill>
                <a:srgbClr val="002060"/>
              </a:solidFill>
              <a:latin typeface="+mn-lt"/>
            </a:endParaRPr>
          </a:p>
          <a:p>
            <a:pPr>
              <a:spcBef>
                <a:spcPct val="20000"/>
              </a:spcBef>
              <a:buClr>
                <a:srgbClr val="364FB8"/>
              </a:buClr>
              <a:buFontTx/>
              <a:buChar char="•"/>
            </a:pPr>
            <a:r>
              <a:rPr lang="en-US" sz="2800" b="1" u="none" dirty="0">
                <a:solidFill>
                  <a:srgbClr val="002060"/>
                </a:solidFill>
                <a:latin typeface="+mn-lt"/>
              </a:rPr>
              <a:t>Workforce</a:t>
            </a:r>
          </a:p>
          <a:p>
            <a:pPr lvl="1">
              <a:spcBef>
                <a:spcPct val="20000"/>
              </a:spcBef>
              <a:buClr>
                <a:srgbClr val="364FB8"/>
              </a:buClr>
              <a:buFontTx/>
              <a:buChar char="•"/>
            </a:pPr>
            <a:r>
              <a:rPr lang="en-US" sz="2000" u="none" dirty="0">
                <a:solidFill>
                  <a:srgbClr val="002060"/>
                </a:solidFill>
                <a:latin typeface="+mn-lt"/>
              </a:rPr>
              <a:t>Nuclear Workforce Initiative (NWI</a:t>
            </a:r>
            <a:r>
              <a:rPr lang="en-US" sz="2000" u="none" baseline="30000" dirty="0">
                <a:solidFill>
                  <a:srgbClr val="002060"/>
                </a:solidFill>
                <a:latin typeface="+mn-lt"/>
              </a:rPr>
              <a:t>®</a:t>
            </a:r>
            <a:r>
              <a:rPr lang="en-US" sz="2000" u="none" dirty="0">
                <a:solidFill>
                  <a:srgbClr val="002060"/>
                </a:solidFill>
                <a:latin typeface="+mn-lt"/>
              </a:rPr>
              <a:t>)</a:t>
            </a:r>
          </a:p>
          <a:p>
            <a:pPr lvl="1">
              <a:spcBef>
                <a:spcPct val="20000"/>
              </a:spcBef>
              <a:buClr>
                <a:srgbClr val="364FB8"/>
              </a:buClr>
              <a:buFontTx/>
              <a:buChar char="•"/>
            </a:pPr>
            <a:r>
              <a:rPr lang="en-US" sz="2000" u="none" dirty="0">
                <a:solidFill>
                  <a:srgbClr val="002060"/>
                </a:solidFill>
                <a:latin typeface="+mn-lt"/>
              </a:rPr>
              <a:t>Regional Workforce Efforts (Manufacturing, Health Care, Cyber, etc.) </a:t>
            </a:r>
            <a:endParaRPr lang="en-US" sz="2000" u="none" dirty="0">
              <a:solidFill>
                <a:srgbClr val="002060"/>
              </a:solidFill>
              <a:latin typeface="+mn-lt"/>
            </a:endParaRPr>
          </a:p>
          <a:p>
            <a:pPr eaLnBrk="1" hangingPunct="1">
              <a:spcBef>
                <a:spcPct val="20000"/>
              </a:spcBef>
              <a:buClr>
                <a:srgbClr val="364FB8"/>
              </a:buClr>
              <a:buFontTx/>
              <a:buChar char="•"/>
            </a:pPr>
            <a:r>
              <a:rPr lang="en-US" sz="2800" b="1" u="none" dirty="0">
                <a:solidFill>
                  <a:srgbClr val="002060"/>
                </a:solidFill>
                <a:latin typeface="+mn-lt"/>
              </a:rPr>
              <a:t>Community Issues</a:t>
            </a:r>
          </a:p>
          <a:p>
            <a:pPr lvl="1" eaLnBrk="1" hangingPunct="1">
              <a:spcBef>
                <a:spcPct val="20000"/>
              </a:spcBef>
              <a:buClr>
                <a:srgbClr val="364FB8"/>
              </a:buClr>
              <a:buFontTx/>
              <a:buChar char="•"/>
            </a:pPr>
            <a:r>
              <a:rPr lang="en-US" sz="2000" u="none" dirty="0">
                <a:solidFill>
                  <a:srgbClr val="002060"/>
                </a:solidFill>
                <a:latin typeface="+mn-lt"/>
              </a:rPr>
              <a:t>SRS Economic Impact Study</a:t>
            </a:r>
          </a:p>
          <a:p>
            <a:pPr lvl="1" eaLnBrk="1" hangingPunct="1">
              <a:spcBef>
                <a:spcPct val="20000"/>
              </a:spcBef>
              <a:buClr>
                <a:srgbClr val="364FB8"/>
              </a:buClr>
              <a:buFontTx/>
              <a:buChar char="•"/>
            </a:pPr>
            <a:r>
              <a:rPr lang="en-US" sz="2000" u="none" dirty="0">
                <a:solidFill>
                  <a:srgbClr val="002060"/>
                </a:solidFill>
                <a:latin typeface="+mn-lt"/>
              </a:rPr>
              <a:t>Facilitate SRS Advocacy</a:t>
            </a:r>
          </a:p>
          <a:p>
            <a:pPr lvl="1" eaLnBrk="1" hangingPunct="1">
              <a:spcBef>
                <a:spcPct val="20000"/>
              </a:spcBef>
              <a:buClr>
                <a:srgbClr val="364FB8"/>
              </a:buClr>
              <a:buFontTx/>
              <a:buChar char="•"/>
            </a:pPr>
            <a:r>
              <a:rPr lang="en-US" sz="2000" u="none" dirty="0">
                <a:solidFill>
                  <a:srgbClr val="002060"/>
                </a:solidFill>
                <a:latin typeface="+mn-lt"/>
              </a:rPr>
              <a:t>Coordinate DOE Issues/Policies with other CROs, ECA, and other Organizations</a:t>
            </a:r>
          </a:p>
          <a:p>
            <a:pPr lvl="1" eaLnBrk="1" hangingPunct="1">
              <a:spcBef>
                <a:spcPct val="20000"/>
              </a:spcBef>
              <a:buClr>
                <a:srgbClr val="364FB8"/>
              </a:buClr>
              <a:buFontTx/>
              <a:buChar char="•"/>
            </a:pPr>
            <a:endParaRPr lang="en-US" sz="2400" u="none" dirty="0">
              <a:solidFill>
                <a:srgbClr val="002060"/>
              </a:solidFill>
              <a:latin typeface="+mn-lt"/>
            </a:endParaRPr>
          </a:p>
        </p:txBody>
      </p:sp>
    </p:spTree>
    <p:extLst>
      <p:ext uri="{BB962C8B-B14F-4D97-AF65-F5344CB8AC3E}">
        <p14:creationId xmlns:p14="http://schemas.microsoft.com/office/powerpoint/2010/main" val="4240298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865453" y="19995"/>
            <a:ext cx="8229600" cy="1143000"/>
          </a:xfrm>
        </p:spPr>
        <p:txBody>
          <a:bodyPr>
            <a:normAutofit/>
          </a:bodyPr>
          <a:lstStyle/>
          <a:p>
            <a:pPr eaLnBrk="1" hangingPunct="1"/>
            <a:r>
              <a:rPr lang="en-US" altLang="en-US" sz="4000" b="1" dirty="0">
                <a:solidFill>
                  <a:srgbClr val="4B63AE"/>
                </a:solidFill>
              </a:rPr>
              <a:t>Assets Transition Program</a:t>
            </a:r>
            <a:endParaRPr lang="en-US" altLang="en-US" sz="4000" dirty="0">
              <a:solidFill>
                <a:srgbClr val="4B63AE"/>
              </a:solidFill>
            </a:endParaRPr>
          </a:p>
        </p:txBody>
      </p:sp>
      <p:sp>
        <p:nvSpPr>
          <p:cNvPr id="34819" name="Rectangle 3"/>
          <p:cNvSpPr>
            <a:spLocks noGrp="1" noChangeArrowheads="1"/>
          </p:cNvSpPr>
          <p:nvPr>
            <p:ph idx="1"/>
          </p:nvPr>
        </p:nvSpPr>
        <p:spPr>
          <a:xfrm>
            <a:off x="1598753" y="1143000"/>
            <a:ext cx="8763000" cy="5562600"/>
          </a:xfrm>
        </p:spPr>
        <p:txBody>
          <a:bodyPr vert="horz" lIns="91440" tIns="45720" rIns="91440" bIns="45720" rtlCol="0">
            <a:normAutofit/>
          </a:bodyPr>
          <a:lstStyle/>
          <a:p>
            <a:pPr marL="0" indent="0">
              <a:buNone/>
              <a:defRPr/>
            </a:pPr>
            <a:r>
              <a:rPr lang="en-US" altLang="en-US" sz="2400" b="1" dirty="0">
                <a:solidFill>
                  <a:srgbClr val="002060"/>
                </a:solidFill>
              </a:rPr>
              <a:t>What is it?</a:t>
            </a:r>
          </a:p>
          <a:p>
            <a:pPr marL="0" indent="0">
              <a:buNone/>
              <a:defRPr/>
            </a:pPr>
            <a:endParaRPr lang="en-US" altLang="en-US" sz="1200" b="1" dirty="0">
              <a:solidFill>
                <a:srgbClr val="002060"/>
              </a:solidFill>
            </a:endParaRPr>
          </a:p>
          <a:p>
            <a:pPr eaLnBrk="1" hangingPunct="1">
              <a:buClr>
                <a:srgbClr val="364FB8"/>
              </a:buClr>
              <a:buFont typeface="Arial" panose="020B0604020202020204" pitchFamily="34" charset="0"/>
              <a:buChar char="•"/>
              <a:defRPr/>
            </a:pPr>
            <a:r>
              <a:rPr lang="en-US" altLang="en-US" sz="1800" dirty="0">
                <a:solidFill>
                  <a:srgbClr val="002060"/>
                </a:solidFill>
                <a:latin typeface="Calibri" panose="020F0502020204030204" pitchFamily="34" charset="0"/>
              </a:rPr>
              <a:t>Mutual agreement between Department of Energy and SRS Community Reuse Organization (SRSCRO) – officially known as </a:t>
            </a:r>
            <a:r>
              <a:rPr lang="en-US" altLang="en-US" sz="1800" i="1" dirty="0">
                <a:solidFill>
                  <a:srgbClr val="002060"/>
                </a:solidFill>
                <a:latin typeface="Calibri" panose="020F0502020204030204" pitchFamily="34" charset="0"/>
              </a:rPr>
              <a:t>Savannah River Site Asset Transition Plan for Economic Diversification</a:t>
            </a:r>
            <a:r>
              <a:rPr lang="en-US" altLang="en-US" sz="1800" dirty="0">
                <a:solidFill>
                  <a:srgbClr val="002060"/>
                </a:solidFill>
                <a:latin typeface="Calibri" panose="020F0502020204030204" pitchFamily="34" charset="0"/>
              </a:rPr>
              <a:t>, signed in December 2005, revised May 2012</a:t>
            </a:r>
          </a:p>
          <a:p>
            <a:pPr eaLnBrk="1" hangingPunct="1">
              <a:buClr>
                <a:srgbClr val="364FB8"/>
              </a:buClr>
              <a:buFont typeface="Arial" panose="020B0604020202020204" pitchFamily="34" charset="0"/>
              <a:buChar char="•"/>
              <a:defRPr/>
            </a:pPr>
            <a:endParaRPr lang="en-US" altLang="en-US" sz="1100" dirty="0">
              <a:solidFill>
                <a:srgbClr val="002060"/>
              </a:solidFill>
              <a:latin typeface="Calibri" panose="020F0502020204030204" pitchFamily="34" charset="0"/>
            </a:endParaRPr>
          </a:p>
          <a:p>
            <a:pPr eaLnBrk="1" hangingPunct="1">
              <a:buClr>
                <a:srgbClr val="364FB8"/>
              </a:buClr>
              <a:buFont typeface="Arial" panose="020B0604020202020204" pitchFamily="34" charset="0"/>
              <a:buChar char="•"/>
              <a:defRPr/>
            </a:pPr>
            <a:r>
              <a:rPr lang="en-US" altLang="en-US" sz="1800" dirty="0">
                <a:solidFill>
                  <a:srgbClr val="002060"/>
                </a:solidFill>
                <a:latin typeface="Calibri" panose="020F0502020204030204" pitchFamily="34" charset="0"/>
              </a:rPr>
              <a:t>Allows for official transfer of selected excess personal property and related personal property assets from SRS to SRSCRO</a:t>
            </a:r>
          </a:p>
          <a:p>
            <a:pPr eaLnBrk="1" hangingPunct="1">
              <a:buClr>
                <a:srgbClr val="364FB8"/>
              </a:buClr>
              <a:buFont typeface="Arial" panose="020B0604020202020204" pitchFamily="34" charset="0"/>
              <a:buChar char="•"/>
              <a:defRPr/>
            </a:pPr>
            <a:endParaRPr lang="en-US" altLang="en-US" sz="1100" dirty="0">
              <a:solidFill>
                <a:srgbClr val="002060"/>
              </a:solidFill>
              <a:latin typeface="Calibri" panose="020F0502020204030204" pitchFamily="34" charset="0"/>
            </a:endParaRPr>
          </a:p>
          <a:p>
            <a:pPr eaLnBrk="1" hangingPunct="1">
              <a:buClr>
                <a:srgbClr val="364FB8"/>
              </a:buClr>
              <a:buFont typeface="Arial" panose="020B0604020202020204" pitchFamily="34" charset="0"/>
              <a:buChar char="•"/>
              <a:defRPr/>
            </a:pPr>
            <a:r>
              <a:rPr lang="en-US" altLang="en-US" sz="1800" dirty="0">
                <a:solidFill>
                  <a:srgbClr val="002060"/>
                </a:solidFill>
                <a:latin typeface="Calibri" panose="020F0502020204030204" pitchFamily="34" charset="0"/>
              </a:rPr>
              <a:t>Bottom line is most DOE assets are 60 years old, and not suitable for modern competitive business, so the large majority of assets get liquidated for cash.</a:t>
            </a:r>
          </a:p>
          <a:p>
            <a:pPr marL="0" indent="0">
              <a:buClr>
                <a:srgbClr val="364FB8"/>
              </a:buClr>
              <a:buNone/>
              <a:defRPr/>
            </a:pPr>
            <a:r>
              <a:rPr lang="en-US" altLang="en-US" sz="1800" dirty="0">
                <a:solidFill>
                  <a:srgbClr val="002060"/>
                </a:solidFill>
                <a:latin typeface="Calibri" panose="020F0502020204030204" pitchFamily="34" charset="0"/>
              </a:rPr>
              <a:t>  </a:t>
            </a:r>
          </a:p>
          <a:p>
            <a:pPr eaLnBrk="1" hangingPunct="1">
              <a:buClr>
                <a:srgbClr val="364FB8"/>
              </a:buClr>
              <a:buFont typeface="Arial" panose="020B0604020202020204" pitchFamily="34" charset="0"/>
              <a:buChar char="•"/>
              <a:defRPr/>
            </a:pPr>
            <a:r>
              <a:rPr lang="en-US" altLang="en-US" sz="1800" dirty="0">
                <a:solidFill>
                  <a:srgbClr val="002060"/>
                </a:solidFill>
                <a:latin typeface="Calibri" panose="020F0502020204030204" pitchFamily="34" charset="0"/>
              </a:rPr>
              <a:t>How we do this more efficiently is a constant process, striving for more efficiency for SRSCRO as well as the SRS Contractors, at the same time managing DOE's risks. </a:t>
            </a:r>
            <a:endParaRPr lang="en-US" altLang="en-US" sz="1800" b="1" dirty="0">
              <a:solidFill>
                <a:srgbClr val="002060"/>
              </a:solidFill>
              <a:latin typeface="Calibri" panose="020F0502020204030204" pitchFamily="34" charset="0"/>
            </a:endParaRPr>
          </a:p>
          <a:p>
            <a:pPr marL="0" indent="0">
              <a:buNone/>
              <a:defRPr/>
            </a:pPr>
            <a:endParaRPr lang="en-US" altLang="en-US" sz="1800" b="1" dirty="0"/>
          </a:p>
        </p:txBody>
      </p:sp>
    </p:spTree>
    <p:extLst>
      <p:ext uri="{BB962C8B-B14F-4D97-AF65-F5344CB8AC3E}">
        <p14:creationId xmlns:p14="http://schemas.microsoft.com/office/powerpoint/2010/main" val="25249864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00" y="0"/>
            <a:ext cx="9220200" cy="1143000"/>
          </a:xfrm>
        </p:spPr>
        <p:txBody>
          <a:bodyPr>
            <a:normAutofit/>
          </a:bodyPr>
          <a:lstStyle/>
          <a:p>
            <a:pPr eaLnBrk="1" hangingPunct="1"/>
            <a:r>
              <a:rPr lang="en-US" altLang="en-US" sz="4000" b="1" dirty="0">
                <a:solidFill>
                  <a:srgbClr val="4B63AE"/>
                </a:solidFill>
              </a:rPr>
              <a:t>ATP Process</a:t>
            </a:r>
            <a:endParaRPr lang="en-US" altLang="en-US" sz="4000" dirty="0">
              <a:solidFill>
                <a:srgbClr val="4B63AE"/>
              </a:solidFill>
            </a:endParaRPr>
          </a:p>
        </p:txBody>
      </p:sp>
      <p:sp>
        <p:nvSpPr>
          <p:cNvPr id="8" name="Rectangle 6"/>
          <p:cNvSpPr>
            <a:spLocks noGrp="1" noChangeArrowheads="1"/>
          </p:cNvSpPr>
          <p:nvPr/>
        </p:nvSpPr>
        <p:spPr bwMode="auto">
          <a:xfrm>
            <a:off x="1390650" y="990601"/>
            <a:ext cx="9486900" cy="5022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7" tIns="45704" rIns="91407" bIns="45704"/>
          <a:lstStyle>
            <a:lvl1pPr marL="342900" indent="-342900" defTabSz="455613" eaLnBrk="0" hangingPunct="0">
              <a:spcBef>
                <a:spcPct val="20000"/>
              </a:spcBef>
              <a:buFont typeface="Arial" charset="0"/>
              <a:buChar char="•"/>
              <a:defRPr sz="3200">
                <a:solidFill>
                  <a:schemeClr val="tx1"/>
                </a:solidFill>
                <a:latin typeface="Calibri" charset="0"/>
              </a:defRPr>
            </a:lvl1pPr>
            <a:lvl2pPr marL="742950" indent="-285750" defTabSz="455613" eaLnBrk="0" hangingPunct="0">
              <a:spcBef>
                <a:spcPct val="20000"/>
              </a:spcBef>
              <a:buFont typeface="Arial" charset="0"/>
              <a:buChar char="–"/>
              <a:defRPr sz="2800">
                <a:solidFill>
                  <a:schemeClr val="tx1"/>
                </a:solidFill>
                <a:latin typeface="Calibri" charset="0"/>
              </a:defRPr>
            </a:lvl2pPr>
            <a:lvl3pPr marL="1143000" indent="-228600" defTabSz="455613" eaLnBrk="0" hangingPunct="0">
              <a:spcBef>
                <a:spcPct val="20000"/>
              </a:spcBef>
              <a:buFont typeface="Arial" charset="0"/>
              <a:buChar char="•"/>
              <a:defRPr sz="2400">
                <a:solidFill>
                  <a:schemeClr val="tx1"/>
                </a:solidFill>
                <a:latin typeface="Calibri" charset="0"/>
              </a:defRPr>
            </a:lvl3pPr>
            <a:lvl4pPr marL="1600200" indent="-228600" defTabSz="455613" eaLnBrk="0" hangingPunct="0">
              <a:spcBef>
                <a:spcPct val="20000"/>
              </a:spcBef>
              <a:buFont typeface="Arial" charset="0"/>
              <a:buChar char="–"/>
              <a:defRPr sz="2000">
                <a:solidFill>
                  <a:schemeClr val="tx1"/>
                </a:solidFill>
                <a:latin typeface="Calibri" charset="0"/>
              </a:defRPr>
            </a:lvl4pPr>
            <a:lvl5pPr marL="2057400" indent="-228600" defTabSz="455613" eaLnBrk="0" hangingPunct="0">
              <a:spcBef>
                <a:spcPct val="20000"/>
              </a:spcBef>
              <a:buFont typeface="Arial" charset="0"/>
              <a:buChar char="»"/>
              <a:defRPr sz="2000">
                <a:solidFill>
                  <a:schemeClr val="tx1"/>
                </a:solidFill>
                <a:latin typeface="Calibri" charset="0"/>
              </a:defRPr>
            </a:lvl5pPr>
            <a:lvl6pPr marL="2514600" indent="-228600" defTabSz="455613" eaLnBrk="0" fontAlgn="base" hangingPunct="0">
              <a:spcBef>
                <a:spcPct val="20000"/>
              </a:spcBef>
              <a:spcAft>
                <a:spcPct val="0"/>
              </a:spcAft>
              <a:buFont typeface="Arial" charset="0"/>
              <a:buChar char="»"/>
              <a:defRPr sz="2000">
                <a:solidFill>
                  <a:schemeClr val="tx1"/>
                </a:solidFill>
                <a:latin typeface="Calibri" charset="0"/>
              </a:defRPr>
            </a:lvl6pPr>
            <a:lvl7pPr marL="2971800" indent="-228600" defTabSz="455613" eaLnBrk="0" fontAlgn="base" hangingPunct="0">
              <a:spcBef>
                <a:spcPct val="20000"/>
              </a:spcBef>
              <a:spcAft>
                <a:spcPct val="0"/>
              </a:spcAft>
              <a:buFont typeface="Arial" charset="0"/>
              <a:buChar char="»"/>
              <a:defRPr sz="2000">
                <a:solidFill>
                  <a:schemeClr val="tx1"/>
                </a:solidFill>
                <a:latin typeface="Calibri" charset="0"/>
              </a:defRPr>
            </a:lvl7pPr>
            <a:lvl8pPr marL="3429000" indent="-228600" defTabSz="455613" eaLnBrk="0" fontAlgn="base" hangingPunct="0">
              <a:spcBef>
                <a:spcPct val="20000"/>
              </a:spcBef>
              <a:spcAft>
                <a:spcPct val="0"/>
              </a:spcAft>
              <a:buFont typeface="Arial" charset="0"/>
              <a:buChar char="»"/>
              <a:defRPr sz="2000">
                <a:solidFill>
                  <a:schemeClr val="tx1"/>
                </a:solidFill>
                <a:latin typeface="Calibri" charset="0"/>
              </a:defRPr>
            </a:lvl8pPr>
            <a:lvl9pPr marL="3886200" indent="-228600" defTabSz="455613" eaLnBrk="0" fontAlgn="base" hangingPunct="0">
              <a:spcBef>
                <a:spcPct val="20000"/>
              </a:spcBef>
              <a:spcAft>
                <a:spcPct val="0"/>
              </a:spcAft>
              <a:buFont typeface="Arial" charset="0"/>
              <a:buChar char="»"/>
              <a:defRPr sz="2000">
                <a:solidFill>
                  <a:schemeClr val="tx1"/>
                </a:solidFill>
                <a:latin typeface="Calibri" charset="0"/>
              </a:defRPr>
            </a:lvl9pPr>
          </a:lstStyle>
          <a:p>
            <a:pPr eaLnBrk="1" hangingPunct="1">
              <a:lnSpc>
                <a:spcPct val="90000"/>
              </a:lnSpc>
              <a:buClr>
                <a:srgbClr val="364FB8"/>
              </a:buClr>
              <a:buFontTx/>
              <a:buChar char="•"/>
            </a:pPr>
            <a:r>
              <a:rPr lang="en-US" altLang="en-US" sz="2800" b="1" dirty="0">
                <a:solidFill>
                  <a:srgbClr val="002060"/>
                </a:solidFill>
                <a:cs typeface="Arial" charset="0"/>
              </a:rPr>
              <a:t>Asset </a:t>
            </a:r>
            <a:r>
              <a:rPr lang="en-US" altLang="en-US" sz="2800" b="1" dirty="0">
                <a:solidFill>
                  <a:srgbClr val="002060"/>
                </a:solidFill>
                <a:cs typeface="Arial" charset="0"/>
              </a:rPr>
              <a:t>Transition </a:t>
            </a:r>
            <a:r>
              <a:rPr lang="en-US" altLang="en-US" sz="2800" b="1" dirty="0">
                <a:solidFill>
                  <a:srgbClr val="002060"/>
                </a:solidFill>
                <a:cs typeface="Arial" charset="0"/>
              </a:rPr>
              <a:t>Program</a:t>
            </a:r>
            <a:r>
              <a:rPr lang="en-US" altLang="en-US" sz="2400" dirty="0">
                <a:solidFill>
                  <a:srgbClr val="002060"/>
                </a:solidFill>
                <a:cs typeface="Arial" charset="0"/>
              </a:rPr>
              <a:t> </a:t>
            </a:r>
          </a:p>
          <a:p>
            <a:pPr marL="1085850" lvl="2">
              <a:buClr>
                <a:srgbClr val="364FB8"/>
              </a:buClr>
              <a:buFont typeface="Arial" panose="020B0604020202020204" pitchFamily="34" charset="0"/>
              <a:buChar char="•"/>
              <a:defRPr/>
            </a:pPr>
            <a:r>
              <a:rPr lang="en-US" sz="1600" dirty="0">
                <a:solidFill>
                  <a:srgbClr val="002060"/>
                </a:solidFill>
              </a:rPr>
              <a:t>Excess </a:t>
            </a:r>
            <a:r>
              <a:rPr lang="en-US" sz="1600" dirty="0">
                <a:solidFill>
                  <a:srgbClr val="002060"/>
                </a:solidFill>
              </a:rPr>
              <a:t>personal property will be picked-up from the N-Area laydown yard or other designated </a:t>
            </a:r>
            <a:r>
              <a:rPr lang="en-US" sz="1600" dirty="0">
                <a:solidFill>
                  <a:srgbClr val="002060"/>
                </a:solidFill>
              </a:rPr>
              <a:t>area by SRSCRO. </a:t>
            </a:r>
            <a:r>
              <a:rPr lang="en-US" sz="1600" dirty="0">
                <a:solidFill>
                  <a:srgbClr val="002060"/>
                </a:solidFill>
              </a:rPr>
              <a:t>Any loading will be accomplished by DOE-SR contractor personnel in the N-Area laydown yard</a:t>
            </a:r>
            <a:r>
              <a:rPr lang="en-US" sz="1600" dirty="0">
                <a:solidFill>
                  <a:srgbClr val="002060"/>
                </a:solidFill>
              </a:rPr>
              <a:t>. </a:t>
            </a:r>
            <a:r>
              <a:rPr lang="en-US" sz="1600" dirty="0">
                <a:solidFill>
                  <a:srgbClr val="002060"/>
                </a:solidFill>
                <a:ea typeface="ＭＳ Ｐゴシック" pitchFamily="-112" charset="-128"/>
                <a:cs typeface="Arial" charset="0"/>
              </a:rPr>
              <a:t>Inter-organizational </a:t>
            </a:r>
            <a:r>
              <a:rPr lang="en-US" sz="1600" dirty="0">
                <a:solidFill>
                  <a:srgbClr val="002060"/>
                </a:solidFill>
                <a:ea typeface="ＭＳ Ｐゴシック" pitchFamily="-112" charset="-128"/>
                <a:cs typeface="Arial" charset="0"/>
              </a:rPr>
              <a:t>hand offs, double handling, rework, process defects (more paper than </a:t>
            </a:r>
            <a:r>
              <a:rPr lang="en-US" sz="1600" dirty="0">
                <a:solidFill>
                  <a:srgbClr val="002060"/>
                </a:solidFill>
                <a:ea typeface="ＭＳ Ｐゴシック" pitchFamily="-112" charset="-128"/>
                <a:cs typeface="Arial" charset="0"/>
              </a:rPr>
              <a:t>assets) - ”</a:t>
            </a:r>
            <a:r>
              <a:rPr lang="en-US" sz="1600" dirty="0">
                <a:solidFill>
                  <a:srgbClr val="002060"/>
                </a:solidFill>
                <a:ea typeface="ＭＳ Ｐゴシック" pitchFamily="-112" charset="-128"/>
                <a:cs typeface="Arial" charset="0"/>
              </a:rPr>
              <a:t>spend a dollar to take out a nickel’s worth of trash</a:t>
            </a:r>
            <a:r>
              <a:rPr lang="en-US" sz="1600" dirty="0">
                <a:solidFill>
                  <a:srgbClr val="002060"/>
                </a:solidFill>
                <a:ea typeface="ＭＳ Ｐゴシック" pitchFamily="-112" charset="-128"/>
                <a:cs typeface="Arial" charset="0"/>
              </a:rPr>
              <a:t>”</a:t>
            </a:r>
          </a:p>
          <a:p>
            <a:pPr marL="285750">
              <a:buClr>
                <a:srgbClr val="364FB8"/>
              </a:buClr>
              <a:buFont typeface="Arial" panose="020B0604020202020204" pitchFamily="34" charset="0"/>
              <a:buChar char="•"/>
              <a:defRPr/>
            </a:pPr>
            <a:r>
              <a:rPr lang="en-US" altLang="en-US" sz="2800" b="1" dirty="0">
                <a:solidFill>
                  <a:srgbClr val="002060"/>
                </a:solidFill>
                <a:cs typeface="Arial" charset="0"/>
              </a:rPr>
              <a:t>Asset For </a:t>
            </a:r>
            <a:r>
              <a:rPr lang="en-US" altLang="en-US" sz="2800" b="1" dirty="0">
                <a:solidFill>
                  <a:srgbClr val="002060"/>
                </a:solidFill>
                <a:cs typeface="Arial" charset="0"/>
              </a:rPr>
              <a:t>Removal </a:t>
            </a:r>
            <a:r>
              <a:rPr lang="en-US" altLang="en-US" sz="2800" b="1" dirty="0">
                <a:solidFill>
                  <a:srgbClr val="002060"/>
                </a:solidFill>
                <a:cs typeface="Arial" charset="0"/>
              </a:rPr>
              <a:t>Projects</a:t>
            </a:r>
          </a:p>
          <a:p>
            <a:pPr lvl="2" eaLnBrk="1" hangingPunct="1">
              <a:buClr>
                <a:srgbClr val="364FB8"/>
              </a:buClr>
            </a:pPr>
            <a:r>
              <a:rPr lang="en-US" sz="1600" dirty="0">
                <a:solidFill>
                  <a:srgbClr val="002060"/>
                </a:solidFill>
              </a:rPr>
              <a:t>New </a:t>
            </a:r>
            <a:r>
              <a:rPr lang="en-US" sz="1600" dirty="0">
                <a:solidFill>
                  <a:srgbClr val="002060"/>
                </a:solidFill>
              </a:rPr>
              <a:t>Way - SRSCRO counts, tags, loads and transports - SRSCRO </a:t>
            </a:r>
            <a:r>
              <a:rPr lang="en-US" sz="1600" dirty="0">
                <a:solidFill>
                  <a:srgbClr val="002060"/>
                </a:solidFill>
              </a:rPr>
              <a:t>self-performs. SRSCRO </a:t>
            </a:r>
            <a:r>
              <a:rPr lang="en-US" sz="1600" dirty="0">
                <a:solidFill>
                  <a:srgbClr val="002060"/>
                </a:solidFill>
              </a:rPr>
              <a:t>will perform these designated services in return for the identified assets</a:t>
            </a:r>
            <a:r>
              <a:rPr lang="en-US" sz="1600" dirty="0">
                <a:solidFill>
                  <a:srgbClr val="002060"/>
                </a:solidFill>
              </a:rPr>
              <a:t>. Lower </a:t>
            </a:r>
            <a:r>
              <a:rPr lang="en-US" sz="1600" dirty="0">
                <a:solidFill>
                  <a:srgbClr val="002060"/>
                </a:solidFill>
              </a:rPr>
              <a:t>margin for SRSCRO, but assets received quicker and in better </a:t>
            </a:r>
            <a:r>
              <a:rPr lang="en-US" sz="1600" dirty="0">
                <a:solidFill>
                  <a:srgbClr val="002060"/>
                </a:solidFill>
              </a:rPr>
              <a:t>condition</a:t>
            </a:r>
          </a:p>
          <a:p>
            <a:pPr eaLnBrk="1" hangingPunct="1">
              <a:lnSpc>
                <a:spcPct val="90000"/>
              </a:lnSpc>
              <a:buClr>
                <a:srgbClr val="364FB8"/>
              </a:buClr>
              <a:buFontTx/>
              <a:buChar char="•"/>
            </a:pPr>
            <a:r>
              <a:rPr lang="en-US" altLang="en-US" sz="2800" b="1" dirty="0">
                <a:solidFill>
                  <a:srgbClr val="002060"/>
                </a:solidFill>
                <a:cs typeface="Arial" charset="0"/>
              </a:rPr>
              <a:t>Asset For Services Projects</a:t>
            </a:r>
          </a:p>
          <a:p>
            <a:pPr marL="1085850" lvl="2">
              <a:buClr>
                <a:srgbClr val="364FB8"/>
              </a:buClr>
              <a:buFont typeface="Arial" panose="020B0604020202020204" pitchFamily="34" charset="0"/>
              <a:buChar char="•"/>
              <a:defRPr/>
            </a:pPr>
            <a:r>
              <a:rPr lang="en-US" altLang="en-US" sz="1800" dirty="0">
                <a:solidFill>
                  <a:srgbClr val="002060"/>
                </a:solidFill>
              </a:rPr>
              <a:t>Targeting “non-traditional“ assets by taking assets out of M&amp;O </a:t>
            </a:r>
            <a:r>
              <a:rPr lang="en-US" altLang="en-US" sz="1800" dirty="0">
                <a:solidFill>
                  <a:srgbClr val="002060"/>
                </a:solidFill>
              </a:rPr>
              <a:t>contract. </a:t>
            </a:r>
            <a:r>
              <a:rPr lang="en-US" sz="1800" dirty="0">
                <a:solidFill>
                  <a:srgbClr val="002060"/>
                </a:solidFill>
                <a:ea typeface="ＭＳ Ｐゴシック" pitchFamily="-112" charset="-128"/>
                <a:cs typeface="Arial" charset="0"/>
              </a:rPr>
              <a:t>Takes </a:t>
            </a:r>
            <a:r>
              <a:rPr lang="en-US" sz="1800" dirty="0">
                <a:solidFill>
                  <a:srgbClr val="002060"/>
                </a:solidFill>
                <a:ea typeface="ＭＳ Ｐゴシック" pitchFamily="-112" charset="-128"/>
                <a:cs typeface="Arial" charset="0"/>
              </a:rPr>
              <a:t>advantage of  SRSCRO lower labor cost -</a:t>
            </a:r>
            <a:r>
              <a:rPr lang="en-US" altLang="en-US" sz="1800" dirty="0">
                <a:solidFill>
                  <a:srgbClr val="002060"/>
                </a:solidFill>
              </a:rPr>
              <a:t>SRSCRO is doing the work previously performed by the M&amp;O - removal, transport, counting, bagging, etc.- risks are </a:t>
            </a:r>
            <a:r>
              <a:rPr lang="en-US" altLang="en-US" sz="1800" dirty="0">
                <a:solidFill>
                  <a:srgbClr val="002060"/>
                </a:solidFill>
              </a:rPr>
              <a:t>managed</a:t>
            </a:r>
            <a:r>
              <a:rPr lang="en-US" sz="1800" dirty="0">
                <a:solidFill>
                  <a:srgbClr val="002060"/>
                </a:solidFill>
                <a:ea typeface="ＭＳ Ｐゴシック" pitchFamily="-112" charset="-128"/>
                <a:cs typeface="Arial" charset="0"/>
              </a:rPr>
              <a:t>. </a:t>
            </a:r>
            <a:r>
              <a:rPr lang="en-US" altLang="en-US" sz="1800" dirty="0">
                <a:solidFill>
                  <a:srgbClr val="002060"/>
                </a:solidFill>
              </a:rPr>
              <a:t>SRSCRO </a:t>
            </a:r>
            <a:r>
              <a:rPr lang="en-US" altLang="en-US" sz="1800" dirty="0">
                <a:solidFill>
                  <a:srgbClr val="002060"/>
                </a:solidFill>
              </a:rPr>
              <a:t>works under DOE CTM and real estate license, uses OSHA processes - </a:t>
            </a:r>
            <a:r>
              <a:rPr lang="en-US" sz="1800" dirty="0">
                <a:solidFill>
                  <a:srgbClr val="002060"/>
                </a:solidFill>
                <a:ea typeface="ＭＳ Ｐゴシック" pitchFamily="-112" charset="-128"/>
                <a:cs typeface="Arial" charset="0"/>
              </a:rPr>
              <a:t>OSHA vs. </a:t>
            </a:r>
            <a:r>
              <a:rPr lang="en-US" sz="1800" dirty="0">
                <a:solidFill>
                  <a:srgbClr val="002060"/>
                </a:solidFill>
                <a:ea typeface="ＭＳ Ｐゴシック" pitchFamily="-112" charset="-128"/>
                <a:cs typeface="Arial" charset="0"/>
              </a:rPr>
              <a:t>10CFR851. SRSCRO </a:t>
            </a:r>
            <a:r>
              <a:rPr lang="en-US" sz="1800" dirty="0">
                <a:solidFill>
                  <a:srgbClr val="002060"/>
                </a:solidFill>
                <a:ea typeface="ＭＳ Ｐゴシック" pitchFamily="-112" charset="-128"/>
                <a:cs typeface="Arial" charset="0"/>
              </a:rPr>
              <a:t>willingness to expand capabilities to increase volume/revenue</a:t>
            </a:r>
          </a:p>
          <a:p>
            <a:pPr lvl="2" eaLnBrk="1" hangingPunct="1">
              <a:buClr>
                <a:srgbClr val="364FB8"/>
              </a:buClr>
            </a:pPr>
            <a:endParaRPr lang="en-US" sz="2000" dirty="0">
              <a:solidFill>
                <a:srgbClr val="002060"/>
              </a:solidFill>
            </a:endParaRPr>
          </a:p>
          <a:p>
            <a:pPr eaLnBrk="1" hangingPunct="1">
              <a:lnSpc>
                <a:spcPct val="90000"/>
              </a:lnSpc>
              <a:buClr>
                <a:srgbClr val="364FB8"/>
              </a:buClr>
              <a:buFontTx/>
              <a:buChar char="•"/>
            </a:pPr>
            <a:endParaRPr lang="en-US" altLang="en-US" sz="1200" b="1" dirty="0">
              <a:solidFill>
                <a:srgbClr val="000000"/>
              </a:solidFill>
              <a:cs typeface="Arial" charset="0"/>
            </a:endParaRPr>
          </a:p>
        </p:txBody>
      </p:sp>
    </p:spTree>
    <p:extLst>
      <p:ext uri="{BB962C8B-B14F-4D97-AF65-F5344CB8AC3E}">
        <p14:creationId xmlns:p14="http://schemas.microsoft.com/office/powerpoint/2010/main" val="2625623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1613808" y="165781"/>
            <a:ext cx="8964385" cy="1143000"/>
          </a:xfrm>
        </p:spPr>
        <p:txBody>
          <a:bodyPr vert="horz" lIns="91440" tIns="45720" rIns="91440" bIns="45720" rtlCol="0" anchor="t">
            <a:normAutofit fontScale="90000"/>
          </a:bodyPr>
          <a:lstStyle/>
          <a:p>
            <a:pPr eaLnBrk="1" hangingPunct="1"/>
            <a:r>
              <a:rPr lang="en-US" altLang="en-US" b="1" dirty="0" smtClean="0">
                <a:solidFill>
                  <a:srgbClr val="4B63AE"/>
                </a:solidFill>
              </a:rPr>
              <a:t>SRSCRO 5-Year Community Investments</a:t>
            </a:r>
            <a:endParaRPr lang="en-US" altLang="en-US" b="1" dirty="0">
              <a:solidFill>
                <a:srgbClr val="4B63AE"/>
              </a:solidFill>
            </a:endParaRPr>
          </a:p>
        </p:txBody>
      </p:sp>
      <p:sp>
        <p:nvSpPr>
          <p:cNvPr id="11" name="Rectangle 3"/>
          <p:cNvSpPr txBox="1">
            <a:spLocks noChangeArrowheads="1"/>
          </p:cNvSpPr>
          <p:nvPr/>
        </p:nvSpPr>
        <p:spPr>
          <a:xfrm>
            <a:off x="2362200" y="1417638"/>
            <a:ext cx="2362200" cy="1020762"/>
          </a:xfrm>
          <a:prstGeom prst="rect">
            <a:avLst/>
          </a:prstGeom>
          <a:noFill/>
          <a:ln/>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lnSpc>
                <a:spcPct val="90000"/>
              </a:lnSpc>
              <a:buClr>
                <a:srgbClr val="364FB8"/>
              </a:buClr>
              <a:buNone/>
              <a:defRPr/>
            </a:pPr>
            <a:r>
              <a:rPr lang="en-US" sz="1800" b="1" u="sng" dirty="0">
                <a:solidFill>
                  <a:srgbClr val="002060"/>
                </a:solidFill>
              </a:rPr>
              <a:t>2014</a:t>
            </a:r>
          </a:p>
          <a:p>
            <a:pPr marL="0" indent="0" algn="ctr">
              <a:lnSpc>
                <a:spcPct val="90000"/>
              </a:lnSpc>
              <a:spcBef>
                <a:spcPct val="40000"/>
              </a:spcBef>
              <a:buClr>
                <a:srgbClr val="364FB8"/>
              </a:buClr>
              <a:buNone/>
              <a:defRPr/>
            </a:pPr>
            <a:r>
              <a:rPr lang="en-US" sz="2400" b="1" dirty="0">
                <a:solidFill>
                  <a:srgbClr val="4B63AE"/>
                </a:solidFill>
              </a:rPr>
              <a:t>$1,102,163</a:t>
            </a:r>
            <a:endParaRPr lang="en-US" sz="2400" dirty="0">
              <a:solidFill>
                <a:srgbClr val="4B63AE"/>
              </a:solidFill>
            </a:endParaRPr>
          </a:p>
        </p:txBody>
      </p:sp>
      <p:sp>
        <p:nvSpPr>
          <p:cNvPr id="7" name="Rectangle 3"/>
          <p:cNvSpPr txBox="1">
            <a:spLocks noChangeArrowheads="1"/>
          </p:cNvSpPr>
          <p:nvPr/>
        </p:nvSpPr>
        <p:spPr>
          <a:xfrm>
            <a:off x="4914900" y="1417638"/>
            <a:ext cx="2362200" cy="1020762"/>
          </a:xfrm>
          <a:prstGeom prst="rect">
            <a:avLst/>
          </a:prstGeom>
          <a:noFill/>
          <a:ln/>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lnSpc>
                <a:spcPct val="90000"/>
              </a:lnSpc>
              <a:buClr>
                <a:srgbClr val="364FB8"/>
              </a:buClr>
              <a:buNone/>
              <a:defRPr/>
            </a:pPr>
            <a:r>
              <a:rPr lang="en-US" sz="1800" b="1" u="sng" dirty="0">
                <a:solidFill>
                  <a:srgbClr val="002060"/>
                </a:solidFill>
              </a:rPr>
              <a:t>2015</a:t>
            </a:r>
          </a:p>
          <a:p>
            <a:pPr marL="0" indent="0" algn="ctr">
              <a:lnSpc>
                <a:spcPct val="90000"/>
              </a:lnSpc>
              <a:spcBef>
                <a:spcPct val="40000"/>
              </a:spcBef>
              <a:buClr>
                <a:srgbClr val="364FB8"/>
              </a:buClr>
              <a:buNone/>
              <a:defRPr/>
            </a:pPr>
            <a:r>
              <a:rPr lang="en-US" sz="2400" b="1" dirty="0">
                <a:solidFill>
                  <a:srgbClr val="4B63AE"/>
                </a:solidFill>
              </a:rPr>
              <a:t>$858,579</a:t>
            </a:r>
          </a:p>
          <a:p>
            <a:pPr marL="0" indent="0" algn="ctr">
              <a:lnSpc>
                <a:spcPct val="90000"/>
              </a:lnSpc>
              <a:spcBef>
                <a:spcPct val="40000"/>
              </a:spcBef>
              <a:buClr>
                <a:srgbClr val="364FB8"/>
              </a:buClr>
              <a:buNone/>
              <a:defRPr/>
            </a:pPr>
            <a:endParaRPr lang="en-US" sz="2400" dirty="0">
              <a:solidFill>
                <a:srgbClr val="364FB8"/>
              </a:solidFill>
            </a:endParaRPr>
          </a:p>
        </p:txBody>
      </p:sp>
      <p:sp>
        <p:nvSpPr>
          <p:cNvPr id="10" name="Rectangle 3"/>
          <p:cNvSpPr txBox="1">
            <a:spLocks noChangeArrowheads="1"/>
          </p:cNvSpPr>
          <p:nvPr/>
        </p:nvSpPr>
        <p:spPr>
          <a:xfrm>
            <a:off x="7467600" y="1417638"/>
            <a:ext cx="2362200" cy="1020762"/>
          </a:xfrm>
          <a:prstGeom prst="rect">
            <a:avLst/>
          </a:prstGeom>
          <a:noFill/>
          <a:ln/>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lnSpc>
                <a:spcPct val="90000"/>
              </a:lnSpc>
              <a:buClr>
                <a:srgbClr val="364FB8"/>
              </a:buClr>
              <a:buNone/>
              <a:defRPr/>
            </a:pPr>
            <a:r>
              <a:rPr lang="en-US" sz="1800" b="1" u="sng" dirty="0">
                <a:solidFill>
                  <a:srgbClr val="002060"/>
                </a:solidFill>
              </a:rPr>
              <a:t>2016</a:t>
            </a:r>
          </a:p>
          <a:p>
            <a:pPr marL="0" indent="0" algn="ctr">
              <a:lnSpc>
                <a:spcPct val="90000"/>
              </a:lnSpc>
              <a:spcBef>
                <a:spcPct val="40000"/>
              </a:spcBef>
              <a:buClr>
                <a:srgbClr val="364FB8"/>
              </a:buClr>
              <a:buNone/>
              <a:defRPr/>
            </a:pPr>
            <a:r>
              <a:rPr lang="en-US" sz="2400" b="1" dirty="0">
                <a:solidFill>
                  <a:srgbClr val="4B63AE"/>
                </a:solidFill>
              </a:rPr>
              <a:t>$529,841</a:t>
            </a:r>
          </a:p>
          <a:p>
            <a:pPr marL="0" indent="0" algn="ctr">
              <a:lnSpc>
                <a:spcPct val="90000"/>
              </a:lnSpc>
              <a:spcBef>
                <a:spcPct val="40000"/>
              </a:spcBef>
              <a:buClr>
                <a:srgbClr val="364FB8"/>
              </a:buClr>
              <a:buNone/>
              <a:defRPr/>
            </a:pPr>
            <a:endParaRPr lang="en-US" sz="2400" b="1" dirty="0">
              <a:solidFill>
                <a:srgbClr val="364FB8"/>
              </a:solidFill>
            </a:endParaRPr>
          </a:p>
          <a:p>
            <a:pPr marL="0" indent="0" algn="ctr">
              <a:lnSpc>
                <a:spcPct val="90000"/>
              </a:lnSpc>
              <a:spcBef>
                <a:spcPct val="40000"/>
              </a:spcBef>
              <a:buClr>
                <a:srgbClr val="364FB8"/>
              </a:buClr>
              <a:buNone/>
              <a:defRPr/>
            </a:pPr>
            <a:endParaRPr lang="en-US" sz="2400" dirty="0">
              <a:solidFill>
                <a:srgbClr val="364FB8"/>
              </a:solidFill>
            </a:endParaRPr>
          </a:p>
        </p:txBody>
      </p:sp>
      <p:sp>
        <p:nvSpPr>
          <p:cNvPr id="12" name="Rectangle 3"/>
          <p:cNvSpPr txBox="1">
            <a:spLocks noChangeArrowheads="1"/>
          </p:cNvSpPr>
          <p:nvPr/>
        </p:nvSpPr>
        <p:spPr>
          <a:xfrm>
            <a:off x="4914900" y="2560638"/>
            <a:ext cx="2362200" cy="1173162"/>
          </a:xfrm>
          <a:prstGeom prst="rect">
            <a:avLst/>
          </a:prstGeom>
          <a:noFill/>
          <a:ln/>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lnSpc>
                <a:spcPct val="90000"/>
              </a:lnSpc>
              <a:buClr>
                <a:srgbClr val="364FB8"/>
              </a:buClr>
              <a:buNone/>
              <a:defRPr/>
            </a:pPr>
            <a:r>
              <a:rPr lang="en-US" sz="1800" b="1" u="sng" dirty="0">
                <a:solidFill>
                  <a:srgbClr val="002060"/>
                </a:solidFill>
              </a:rPr>
              <a:t>2018</a:t>
            </a:r>
            <a:r>
              <a:rPr lang="en-US" sz="1800" b="1" u="sng" baseline="30000" dirty="0">
                <a:solidFill>
                  <a:srgbClr val="002060"/>
                </a:solidFill>
              </a:rPr>
              <a:t>*</a:t>
            </a:r>
            <a:r>
              <a:rPr lang="en-US" sz="1800" b="1" u="sng" dirty="0">
                <a:solidFill>
                  <a:srgbClr val="002060"/>
                </a:solidFill>
              </a:rPr>
              <a:t> </a:t>
            </a:r>
          </a:p>
          <a:p>
            <a:pPr marL="0" indent="0" algn="ctr">
              <a:lnSpc>
                <a:spcPct val="90000"/>
              </a:lnSpc>
              <a:buClr>
                <a:srgbClr val="364FB8"/>
              </a:buClr>
              <a:buNone/>
              <a:defRPr/>
            </a:pPr>
            <a:r>
              <a:rPr lang="en-US" sz="2400" b="1" dirty="0">
                <a:solidFill>
                  <a:srgbClr val="4B63AE"/>
                </a:solidFill>
              </a:rPr>
              <a:t>$1,275,428</a:t>
            </a:r>
          </a:p>
          <a:p>
            <a:pPr marL="0" indent="0" algn="ctr">
              <a:lnSpc>
                <a:spcPct val="90000"/>
              </a:lnSpc>
              <a:buClr>
                <a:srgbClr val="364FB8"/>
              </a:buClr>
              <a:buNone/>
              <a:defRPr/>
            </a:pPr>
            <a:r>
              <a:rPr lang="en-US" sz="1200" b="1" dirty="0">
                <a:solidFill>
                  <a:srgbClr val="002060"/>
                </a:solidFill>
              </a:rPr>
              <a:t>*Includes obligated match funds</a:t>
            </a:r>
            <a:endParaRPr lang="en-US" sz="2400" b="1" dirty="0">
              <a:solidFill>
                <a:srgbClr val="364FB8"/>
              </a:solidFill>
            </a:endParaRPr>
          </a:p>
          <a:p>
            <a:pPr marL="0" indent="0" algn="ctr">
              <a:lnSpc>
                <a:spcPct val="90000"/>
              </a:lnSpc>
              <a:spcBef>
                <a:spcPct val="40000"/>
              </a:spcBef>
              <a:buClr>
                <a:srgbClr val="364FB8"/>
              </a:buClr>
              <a:buNone/>
              <a:defRPr/>
            </a:pPr>
            <a:endParaRPr lang="en-US" sz="2400" b="1" dirty="0">
              <a:solidFill>
                <a:srgbClr val="364FB8"/>
              </a:solidFill>
            </a:endParaRPr>
          </a:p>
          <a:p>
            <a:pPr marL="0" indent="0" algn="ctr">
              <a:lnSpc>
                <a:spcPct val="90000"/>
              </a:lnSpc>
              <a:spcBef>
                <a:spcPct val="40000"/>
              </a:spcBef>
              <a:buClr>
                <a:srgbClr val="364FB8"/>
              </a:buClr>
              <a:buNone/>
              <a:defRPr/>
            </a:pPr>
            <a:endParaRPr lang="en-US" sz="2400" dirty="0">
              <a:solidFill>
                <a:srgbClr val="364FB8"/>
              </a:solidFill>
            </a:endParaRPr>
          </a:p>
        </p:txBody>
      </p:sp>
      <p:sp>
        <p:nvSpPr>
          <p:cNvPr id="13" name="Rectangle 3"/>
          <p:cNvSpPr txBox="1">
            <a:spLocks noChangeArrowheads="1"/>
          </p:cNvSpPr>
          <p:nvPr/>
        </p:nvSpPr>
        <p:spPr>
          <a:xfrm>
            <a:off x="2362200" y="2560638"/>
            <a:ext cx="2362200" cy="1020762"/>
          </a:xfrm>
          <a:prstGeom prst="rect">
            <a:avLst/>
          </a:prstGeom>
          <a:noFill/>
          <a:ln/>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lnSpc>
                <a:spcPct val="90000"/>
              </a:lnSpc>
              <a:buClr>
                <a:srgbClr val="364FB8"/>
              </a:buClr>
              <a:buNone/>
              <a:defRPr/>
            </a:pPr>
            <a:r>
              <a:rPr lang="en-US" sz="1800" b="1" u="sng" dirty="0"/>
              <a:t>2017</a:t>
            </a:r>
          </a:p>
          <a:p>
            <a:pPr marL="0" indent="0" algn="ctr">
              <a:lnSpc>
                <a:spcPct val="90000"/>
              </a:lnSpc>
              <a:spcBef>
                <a:spcPct val="40000"/>
              </a:spcBef>
              <a:buClr>
                <a:srgbClr val="364FB8"/>
              </a:buClr>
              <a:buNone/>
              <a:defRPr/>
            </a:pPr>
            <a:r>
              <a:rPr lang="en-US" sz="2400" b="1" dirty="0">
                <a:solidFill>
                  <a:srgbClr val="4B63AE"/>
                </a:solidFill>
              </a:rPr>
              <a:t>$715,380</a:t>
            </a:r>
          </a:p>
          <a:p>
            <a:pPr marL="0" indent="0" algn="ctr">
              <a:lnSpc>
                <a:spcPct val="90000"/>
              </a:lnSpc>
              <a:spcBef>
                <a:spcPct val="40000"/>
              </a:spcBef>
              <a:buClr>
                <a:srgbClr val="364FB8"/>
              </a:buClr>
              <a:buNone/>
              <a:defRPr/>
            </a:pPr>
            <a:endParaRPr lang="en-US" sz="2400" b="1" dirty="0">
              <a:solidFill>
                <a:srgbClr val="364FB8"/>
              </a:solidFill>
            </a:endParaRPr>
          </a:p>
          <a:p>
            <a:pPr marL="0" indent="0" algn="ctr">
              <a:lnSpc>
                <a:spcPct val="90000"/>
              </a:lnSpc>
              <a:spcBef>
                <a:spcPct val="40000"/>
              </a:spcBef>
              <a:buClr>
                <a:srgbClr val="364FB8"/>
              </a:buClr>
              <a:buNone/>
              <a:defRPr/>
            </a:pPr>
            <a:endParaRPr lang="en-US" sz="2400" dirty="0">
              <a:solidFill>
                <a:srgbClr val="0070C0"/>
              </a:solidFill>
            </a:endParaRPr>
          </a:p>
        </p:txBody>
      </p:sp>
      <p:sp>
        <p:nvSpPr>
          <p:cNvPr id="15" name="Rectangle 3"/>
          <p:cNvSpPr txBox="1">
            <a:spLocks noChangeArrowheads="1"/>
          </p:cNvSpPr>
          <p:nvPr/>
        </p:nvSpPr>
        <p:spPr>
          <a:xfrm>
            <a:off x="7467600" y="2560638"/>
            <a:ext cx="2362200" cy="1020762"/>
          </a:xfrm>
          <a:prstGeom prst="rect">
            <a:avLst/>
          </a:prstGeom>
          <a:noFill/>
          <a:ln/>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lnSpc>
                <a:spcPct val="90000"/>
              </a:lnSpc>
              <a:buClr>
                <a:srgbClr val="364FB8"/>
              </a:buClr>
              <a:buNone/>
              <a:defRPr/>
            </a:pPr>
            <a:r>
              <a:rPr lang="en-US" sz="1800" b="1" u="sng" dirty="0">
                <a:solidFill>
                  <a:srgbClr val="002060"/>
                </a:solidFill>
              </a:rPr>
              <a:t>5-Year Total</a:t>
            </a:r>
          </a:p>
          <a:p>
            <a:pPr marL="0" indent="0" algn="ctr">
              <a:lnSpc>
                <a:spcPct val="90000"/>
              </a:lnSpc>
              <a:spcBef>
                <a:spcPct val="40000"/>
              </a:spcBef>
              <a:buClr>
                <a:srgbClr val="364FB8"/>
              </a:buClr>
              <a:buNone/>
              <a:defRPr/>
            </a:pPr>
            <a:r>
              <a:rPr lang="en-US" sz="2400" b="1" dirty="0">
                <a:solidFill>
                  <a:srgbClr val="4B63AE"/>
                </a:solidFill>
              </a:rPr>
              <a:t>$4,481,391</a:t>
            </a:r>
          </a:p>
          <a:p>
            <a:pPr marL="0" indent="0" algn="ctr">
              <a:lnSpc>
                <a:spcPct val="90000"/>
              </a:lnSpc>
              <a:spcBef>
                <a:spcPct val="40000"/>
              </a:spcBef>
              <a:buClr>
                <a:srgbClr val="364FB8"/>
              </a:buClr>
              <a:buNone/>
              <a:defRPr/>
            </a:pPr>
            <a:endParaRPr lang="en-US" sz="2400" b="1" dirty="0">
              <a:solidFill>
                <a:srgbClr val="364FB8"/>
              </a:solidFill>
            </a:endParaRPr>
          </a:p>
          <a:p>
            <a:pPr marL="0" indent="0" algn="ctr">
              <a:lnSpc>
                <a:spcPct val="90000"/>
              </a:lnSpc>
              <a:spcBef>
                <a:spcPct val="40000"/>
              </a:spcBef>
              <a:buClr>
                <a:srgbClr val="364FB8"/>
              </a:buClr>
              <a:buNone/>
              <a:defRPr/>
            </a:pPr>
            <a:endParaRPr lang="en-US" sz="2400" b="1" dirty="0">
              <a:solidFill>
                <a:srgbClr val="364FB8"/>
              </a:solidFill>
            </a:endParaRPr>
          </a:p>
          <a:p>
            <a:pPr marL="0" indent="0" algn="ctr">
              <a:lnSpc>
                <a:spcPct val="90000"/>
              </a:lnSpc>
              <a:spcBef>
                <a:spcPct val="40000"/>
              </a:spcBef>
              <a:buClr>
                <a:srgbClr val="364FB8"/>
              </a:buClr>
              <a:buNone/>
              <a:defRPr/>
            </a:pPr>
            <a:endParaRPr lang="en-US" sz="2400" dirty="0">
              <a:solidFill>
                <a:srgbClr val="364FB8"/>
              </a:solidFill>
            </a:endParaRPr>
          </a:p>
        </p:txBody>
      </p:sp>
      <p:sp>
        <p:nvSpPr>
          <p:cNvPr id="2" name="TextBox 1"/>
          <p:cNvSpPr txBox="1"/>
          <p:nvPr/>
        </p:nvSpPr>
        <p:spPr>
          <a:xfrm>
            <a:off x="3962400" y="3587497"/>
            <a:ext cx="4267200" cy="461665"/>
          </a:xfrm>
          <a:prstGeom prst="rect">
            <a:avLst/>
          </a:prstGeom>
          <a:noFill/>
        </p:spPr>
        <p:txBody>
          <a:bodyPr wrap="square" rtlCol="0">
            <a:spAutoFit/>
          </a:bodyPr>
          <a:lstStyle/>
          <a:p>
            <a:pPr algn="ctr"/>
            <a:r>
              <a:rPr lang="en-US" sz="2400" b="1" dirty="0">
                <a:solidFill>
                  <a:srgbClr val="4B63AE"/>
                </a:solidFill>
              </a:rPr>
              <a:t>Typical Projects</a:t>
            </a:r>
            <a:endParaRPr lang="en-US" sz="2400" b="1" dirty="0">
              <a:solidFill>
                <a:srgbClr val="4B63AE"/>
              </a:solidFill>
            </a:endParaRPr>
          </a:p>
        </p:txBody>
      </p:sp>
      <p:sp>
        <p:nvSpPr>
          <p:cNvPr id="3" name="TextBox 2"/>
          <p:cNvSpPr txBox="1"/>
          <p:nvPr/>
        </p:nvSpPr>
        <p:spPr>
          <a:xfrm>
            <a:off x="2362200" y="4049162"/>
            <a:ext cx="3581400" cy="2031325"/>
          </a:xfrm>
          <a:prstGeom prst="rect">
            <a:avLst/>
          </a:prstGeom>
          <a:noFill/>
        </p:spPr>
        <p:txBody>
          <a:bodyPr wrap="square" rtlCol="0">
            <a:spAutoFit/>
          </a:bodyPr>
          <a:lstStyle/>
          <a:p>
            <a:pPr marL="285750" indent="-285750">
              <a:buClr>
                <a:srgbClr val="0070C0"/>
              </a:buClr>
              <a:buFont typeface="Arial" panose="020B0604020202020204" pitchFamily="34" charset="0"/>
              <a:buChar char="•"/>
            </a:pPr>
            <a:r>
              <a:rPr lang="en-US" dirty="0">
                <a:solidFill>
                  <a:srgbClr val="002060"/>
                </a:solidFill>
              </a:rPr>
              <a:t>Point </a:t>
            </a:r>
            <a:r>
              <a:rPr lang="en-US" dirty="0" err="1">
                <a:solidFill>
                  <a:srgbClr val="002060"/>
                </a:solidFill>
              </a:rPr>
              <a:t>Salkehatchie</a:t>
            </a:r>
            <a:r>
              <a:rPr lang="en-US" dirty="0">
                <a:solidFill>
                  <a:srgbClr val="002060"/>
                </a:solidFill>
              </a:rPr>
              <a:t> Industrial Park</a:t>
            </a:r>
          </a:p>
          <a:p>
            <a:pPr marL="285750" indent="-285750">
              <a:buClr>
                <a:srgbClr val="0070C0"/>
              </a:buClr>
              <a:buFont typeface="Arial" panose="020B0604020202020204" pitchFamily="34" charset="0"/>
              <a:buChar char="•"/>
            </a:pPr>
            <a:r>
              <a:rPr lang="en-US" dirty="0">
                <a:solidFill>
                  <a:srgbClr val="002060"/>
                </a:solidFill>
              </a:rPr>
              <a:t>Regional Workforce Study</a:t>
            </a:r>
          </a:p>
          <a:p>
            <a:pPr marL="285750" indent="-285750">
              <a:buClr>
                <a:srgbClr val="0070C0"/>
              </a:buClr>
              <a:buFont typeface="Arial" panose="020B0604020202020204" pitchFamily="34" charset="0"/>
              <a:buChar char="•"/>
            </a:pPr>
            <a:r>
              <a:rPr lang="en-US" dirty="0">
                <a:solidFill>
                  <a:srgbClr val="002060"/>
                </a:solidFill>
              </a:rPr>
              <a:t>Career Connection Forum – Manufacturing &amp; Cyber</a:t>
            </a:r>
          </a:p>
          <a:p>
            <a:pPr marL="285750" indent="-285750">
              <a:buClr>
                <a:srgbClr val="0070C0"/>
              </a:buClr>
              <a:buFont typeface="Arial" panose="020B0604020202020204" pitchFamily="34" charset="0"/>
              <a:buChar char="•"/>
            </a:pPr>
            <a:r>
              <a:rPr lang="en-US" dirty="0">
                <a:solidFill>
                  <a:srgbClr val="002060"/>
                </a:solidFill>
              </a:rPr>
              <a:t>Asset Revitalization</a:t>
            </a:r>
          </a:p>
          <a:p>
            <a:pPr marL="285750" indent="-285750">
              <a:buClr>
                <a:srgbClr val="0070C0"/>
              </a:buClr>
              <a:buFont typeface="Arial" panose="020B0604020202020204" pitchFamily="34" charset="0"/>
              <a:buChar char="•"/>
            </a:pPr>
            <a:r>
              <a:rPr lang="en-US" dirty="0">
                <a:solidFill>
                  <a:srgbClr val="002060"/>
                </a:solidFill>
              </a:rPr>
              <a:t>Sage Mill Industrial Park</a:t>
            </a:r>
          </a:p>
          <a:p>
            <a:pPr marL="285750" indent="-285750">
              <a:buClr>
                <a:srgbClr val="0070C0"/>
              </a:buClr>
              <a:buFont typeface="Arial" panose="020B0604020202020204" pitchFamily="34" charset="0"/>
              <a:buChar char="•"/>
            </a:pPr>
            <a:endParaRPr lang="en-US" dirty="0"/>
          </a:p>
        </p:txBody>
      </p:sp>
      <p:sp>
        <p:nvSpPr>
          <p:cNvPr id="16" name="TextBox 15"/>
          <p:cNvSpPr txBox="1"/>
          <p:nvPr/>
        </p:nvSpPr>
        <p:spPr>
          <a:xfrm>
            <a:off x="6400800" y="4049161"/>
            <a:ext cx="3429000" cy="1754326"/>
          </a:xfrm>
          <a:prstGeom prst="rect">
            <a:avLst/>
          </a:prstGeom>
          <a:noFill/>
        </p:spPr>
        <p:txBody>
          <a:bodyPr wrap="square" rtlCol="0">
            <a:spAutoFit/>
          </a:bodyPr>
          <a:lstStyle/>
          <a:p>
            <a:pPr marL="285750" indent="-285750">
              <a:buClr>
                <a:srgbClr val="0070C0"/>
              </a:buClr>
              <a:buFont typeface="Arial" panose="020B0604020202020204" pitchFamily="34" charset="0"/>
              <a:buChar char="•"/>
            </a:pPr>
            <a:r>
              <a:rPr lang="en-US" dirty="0">
                <a:solidFill>
                  <a:srgbClr val="002060"/>
                </a:solidFill>
              </a:rPr>
              <a:t>SRS Economic Impact Study</a:t>
            </a:r>
          </a:p>
          <a:p>
            <a:pPr marL="285750" indent="-285750">
              <a:buClr>
                <a:srgbClr val="0070C0"/>
              </a:buClr>
              <a:buFont typeface="Arial" panose="020B0604020202020204" pitchFamily="34" charset="0"/>
              <a:buChar char="•"/>
            </a:pPr>
            <a:r>
              <a:rPr lang="en-US" dirty="0">
                <a:solidFill>
                  <a:srgbClr val="002060"/>
                </a:solidFill>
              </a:rPr>
              <a:t>TechNet Augusta</a:t>
            </a:r>
          </a:p>
          <a:p>
            <a:pPr marL="285750" indent="-285750">
              <a:buClr>
                <a:srgbClr val="0070C0"/>
              </a:buClr>
              <a:buFont typeface="Arial" panose="020B0604020202020204" pitchFamily="34" charset="0"/>
              <a:buChar char="•"/>
            </a:pPr>
            <a:r>
              <a:rPr lang="en-US" dirty="0">
                <a:solidFill>
                  <a:srgbClr val="002060"/>
                </a:solidFill>
              </a:rPr>
              <a:t>Congressional Staffer Workshop</a:t>
            </a:r>
          </a:p>
          <a:p>
            <a:pPr marL="285750" indent="-285750">
              <a:buClr>
                <a:srgbClr val="0070C0"/>
              </a:buClr>
              <a:buFont typeface="Arial" panose="020B0604020202020204" pitchFamily="34" charset="0"/>
              <a:buChar char="•"/>
            </a:pPr>
            <a:r>
              <a:rPr lang="en-US" dirty="0">
                <a:solidFill>
                  <a:srgbClr val="002060"/>
                </a:solidFill>
              </a:rPr>
              <a:t>Nuclear Science Week Educational Outreach</a:t>
            </a:r>
          </a:p>
          <a:p>
            <a:pPr marL="285750" indent="-285750">
              <a:buClr>
                <a:srgbClr val="0070C0"/>
              </a:buClr>
              <a:buFont typeface="Arial" panose="020B0604020202020204" pitchFamily="34" charset="0"/>
              <a:buChar char="•"/>
            </a:pPr>
            <a:r>
              <a:rPr lang="en-US" dirty="0">
                <a:solidFill>
                  <a:srgbClr val="002060"/>
                </a:solidFill>
              </a:rPr>
              <a:t>Unisys Project</a:t>
            </a:r>
            <a:endParaRPr lang="en-US" dirty="0">
              <a:solidFill>
                <a:srgbClr val="002060"/>
              </a:solidFill>
            </a:endParaRPr>
          </a:p>
        </p:txBody>
      </p:sp>
    </p:spTree>
    <p:extLst>
      <p:ext uri="{BB962C8B-B14F-4D97-AF65-F5344CB8AC3E}">
        <p14:creationId xmlns:p14="http://schemas.microsoft.com/office/powerpoint/2010/main" val="4215122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bwMode="auto">
          <a:xfrm>
            <a:off x="1981200" y="149088"/>
            <a:ext cx="8229600" cy="9939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oAutofit/>
          </a:bodyPr>
          <a:lstStyle/>
          <a:p>
            <a:pPr eaLnBrk="1" hangingPunct="1"/>
            <a:r>
              <a:rPr lang="en-US" sz="4000" b="1" dirty="0">
                <a:solidFill>
                  <a:srgbClr val="4B63AE"/>
                </a:solidFill>
              </a:rPr>
              <a:t>Real Estate License Agreement</a:t>
            </a:r>
            <a:r>
              <a:rPr lang="en-US" sz="4000" dirty="0">
                <a:solidFill>
                  <a:srgbClr val="0070C0"/>
                </a:solidFill>
              </a:rPr>
              <a:t/>
            </a:r>
            <a:br>
              <a:rPr lang="en-US" sz="4000" dirty="0">
                <a:solidFill>
                  <a:srgbClr val="0070C0"/>
                </a:solidFill>
              </a:rPr>
            </a:br>
            <a:endParaRPr lang="en-US" sz="4000" dirty="0">
              <a:solidFill>
                <a:srgbClr val="0070C0"/>
              </a:solidFill>
            </a:endParaRPr>
          </a:p>
        </p:txBody>
      </p:sp>
      <p:sp>
        <p:nvSpPr>
          <p:cNvPr id="5" name="Rectangle 3"/>
          <p:cNvSpPr txBox="1">
            <a:spLocks noChangeArrowheads="1"/>
          </p:cNvSpPr>
          <p:nvPr/>
        </p:nvSpPr>
        <p:spPr>
          <a:xfrm>
            <a:off x="1690687" y="1260199"/>
            <a:ext cx="8810625" cy="4373562"/>
          </a:xfrm>
          <a:prstGeom prst="rect">
            <a:avLst/>
          </a:prstGeom>
          <a:noFill/>
          <a:ln/>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90000"/>
              </a:lnSpc>
              <a:buClr>
                <a:srgbClr val="364FB8"/>
              </a:buClr>
            </a:pPr>
            <a:r>
              <a:rPr lang="en-US" dirty="0">
                <a:solidFill>
                  <a:srgbClr val="002060"/>
                </a:solidFill>
              </a:rPr>
              <a:t>Use  designated space within, or around, certain Government- owned facilities at SRS</a:t>
            </a:r>
          </a:p>
          <a:p>
            <a:pPr>
              <a:lnSpc>
                <a:spcPct val="90000"/>
              </a:lnSpc>
              <a:spcBef>
                <a:spcPct val="40000"/>
              </a:spcBef>
              <a:buClr>
                <a:srgbClr val="364FB8"/>
              </a:buClr>
            </a:pPr>
            <a:r>
              <a:rPr lang="en-US" dirty="0">
                <a:solidFill>
                  <a:srgbClr val="002060"/>
                </a:solidFill>
              </a:rPr>
              <a:t>Grants permission to use designated structures, together with ingress and egress, for purposes of preparing and removing such real property structures, installed equipment and/or related personal property for transfer to SRSCRO as personal property</a:t>
            </a:r>
            <a:endParaRPr lang="en-US" dirty="0">
              <a:solidFill>
                <a:srgbClr val="002060"/>
              </a:solidFill>
            </a:endParaRPr>
          </a:p>
        </p:txBody>
      </p:sp>
    </p:spTree>
    <p:extLst>
      <p:ext uri="{BB962C8B-B14F-4D97-AF65-F5344CB8AC3E}">
        <p14:creationId xmlns:p14="http://schemas.microsoft.com/office/powerpoint/2010/main" val="7124805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1524000" y="274638"/>
            <a:ext cx="9144000" cy="1143000"/>
          </a:xfrm>
        </p:spPr>
        <p:txBody>
          <a:bodyPr anchor="t">
            <a:normAutofit/>
          </a:bodyPr>
          <a:lstStyle/>
          <a:p>
            <a:pPr eaLnBrk="1" hangingPunct="1"/>
            <a:r>
              <a:rPr lang="en-US" altLang="en-US" sz="4000" b="1" dirty="0">
                <a:solidFill>
                  <a:srgbClr val="4B63AE"/>
                </a:solidFill>
              </a:rPr>
              <a:t>DOE Real Property and CROs</a:t>
            </a:r>
            <a:endParaRPr lang="en-US" altLang="en-US" sz="4000" b="1" dirty="0">
              <a:solidFill>
                <a:srgbClr val="4B63AE"/>
              </a:solidFill>
            </a:endParaRPr>
          </a:p>
        </p:txBody>
      </p:sp>
      <p:sp>
        <p:nvSpPr>
          <p:cNvPr id="3" name="Content Placeholder 2"/>
          <p:cNvSpPr>
            <a:spLocks noGrp="1"/>
          </p:cNvSpPr>
          <p:nvPr>
            <p:ph idx="1"/>
          </p:nvPr>
        </p:nvSpPr>
        <p:spPr>
          <a:xfrm>
            <a:off x="5975927" y="1295400"/>
            <a:ext cx="5282623" cy="4648200"/>
          </a:xfrm>
        </p:spPr>
        <p:txBody>
          <a:bodyPr>
            <a:normAutofit fontScale="70000" lnSpcReduction="20000"/>
          </a:bodyPr>
          <a:lstStyle/>
          <a:p>
            <a:pPr>
              <a:buClr>
                <a:srgbClr val="4B63AE"/>
              </a:buClr>
            </a:pPr>
            <a:r>
              <a:rPr lang="en-US" dirty="0">
                <a:solidFill>
                  <a:srgbClr val="002060"/>
                </a:solidFill>
              </a:rPr>
              <a:t>The primary non-federal recipients of properties for which EM was responsible are CROs, though some local governments have also received EM property. </a:t>
            </a:r>
            <a:endParaRPr lang="en-US" dirty="0" smtClean="0">
              <a:solidFill>
                <a:srgbClr val="002060"/>
              </a:solidFill>
            </a:endParaRPr>
          </a:p>
          <a:p>
            <a:pPr>
              <a:buClr>
                <a:srgbClr val="4B63AE"/>
              </a:buClr>
            </a:pPr>
            <a:endParaRPr lang="en-US" dirty="0">
              <a:solidFill>
                <a:srgbClr val="002060"/>
              </a:solidFill>
            </a:endParaRPr>
          </a:p>
          <a:p>
            <a:pPr>
              <a:buClr>
                <a:srgbClr val="4B63AE"/>
              </a:buClr>
            </a:pPr>
            <a:r>
              <a:rPr lang="en-US" dirty="0" smtClean="0">
                <a:solidFill>
                  <a:srgbClr val="002060"/>
                </a:solidFill>
              </a:rPr>
              <a:t>DOE </a:t>
            </a:r>
            <a:r>
              <a:rPr lang="en-US" dirty="0">
                <a:solidFill>
                  <a:srgbClr val="002060"/>
                </a:solidFill>
              </a:rPr>
              <a:t>should develop and document an approach to property transfer consistent with DOE’s policy to identify and transfer properties appropriate for economic development, including clearly defining who is responsible for identifying those properties, when they should be identified, and how.</a:t>
            </a:r>
          </a:p>
        </p:txBody>
      </p:sp>
      <p:pic>
        <p:nvPicPr>
          <p:cNvPr id="2" name="Picture 1"/>
          <p:cNvPicPr>
            <a:picLocks noChangeAspect="1"/>
          </p:cNvPicPr>
          <p:nvPr/>
        </p:nvPicPr>
        <p:blipFill>
          <a:blip r:embed="rId2"/>
          <a:stretch>
            <a:fillRect/>
          </a:stretch>
        </p:blipFill>
        <p:spPr>
          <a:xfrm>
            <a:off x="1133475" y="1088663"/>
            <a:ext cx="4198730" cy="4478555"/>
          </a:xfrm>
          <a:prstGeom prst="rect">
            <a:avLst/>
          </a:prstGeom>
        </p:spPr>
      </p:pic>
    </p:spTree>
    <p:extLst>
      <p:ext uri="{BB962C8B-B14F-4D97-AF65-F5344CB8AC3E}">
        <p14:creationId xmlns:p14="http://schemas.microsoft.com/office/powerpoint/2010/main" val="35524210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1524000" y="274638"/>
            <a:ext cx="9144000" cy="1143000"/>
          </a:xfrm>
        </p:spPr>
        <p:txBody>
          <a:bodyPr anchor="t">
            <a:normAutofit/>
          </a:bodyPr>
          <a:lstStyle/>
          <a:p>
            <a:pPr eaLnBrk="1" hangingPunct="1"/>
            <a:r>
              <a:rPr lang="en-US" altLang="en-US" sz="4000" b="1" dirty="0">
                <a:solidFill>
                  <a:srgbClr val="4B63AE"/>
                </a:solidFill>
              </a:rPr>
              <a:t>CRO Benefits</a:t>
            </a:r>
            <a:endParaRPr lang="en-US" altLang="en-US" sz="4000" b="1" dirty="0">
              <a:solidFill>
                <a:srgbClr val="4B63AE"/>
              </a:solidFill>
            </a:endParaRPr>
          </a:p>
        </p:txBody>
      </p:sp>
      <p:sp>
        <p:nvSpPr>
          <p:cNvPr id="3" name="Content Placeholder 2"/>
          <p:cNvSpPr>
            <a:spLocks noGrp="1"/>
          </p:cNvSpPr>
          <p:nvPr>
            <p:ph idx="1"/>
          </p:nvPr>
        </p:nvSpPr>
        <p:spPr>
          <a:xfrm>
            <a:off x="1644074" y="1295400"/>
            <a:ext cx="9023927" cy="4648200"/>
          </a:xfrm>
        </p:spPr>
        <p:txBody>
          <a:bodyPr>
            <a:normAutofit fontScale="92500" lnSpcReduction="10000"/>
          </a:bodyPr>
          <a:lstStyle/>
          <a:p>
            <a:pPr eaLnBrk="1" hangingPunct="1">
              <a:spcBef>
                <a:spcPct val="40000"/>
              </a:spcBef>
              <a:buClr>
                <a:srgbClr val="364FB8"/>
              </a:buClr>
            </a:pPr>
            <a:r>
              <a:rPr lang="en-US" altLang="en-US" sz="2800" b="1" dirty="0">
                <a:solidFill>
                  <a:srgbClr val="002060"/>
                </a:solidFill>
                <a:cs typeface="Arial" charset="0"/>
              </a:rPr>
              <a:t>Facility Reuse and Property Transfer</a:t>
            </a:r>
          </a:p>
          <a:p>
            <a:pPr eaLnBrk="1" hangingPunct="1">
              <a:spcBef>
                <a:spcPct val="40000"/>
              </a:spcBef>
              <a:buClr>
                <a:srgbClr val="364FB8"/>
              </a:buClr>
            </a:pPr>
            <a:r>
              <a:rPr lang="en-US" altLang="en-US" sz="2800" b="1" dirty="0">
                <a:solidFill>
                  <a:srgbClr val="002060"/>
                </a:solidFill>
                <a:cs typeface="Arial" charset="0"/>
              </a:rPr>
              <a:t>Direct Community Investments</a:t>
            </a:r>
          </a:p>
          <a:p>
            <a:pPr eaLnBrk="1" hangingPunct="1">
              <a:spcBef>
                <a:spcPct val="40000"/>
              </a:spcBef>
              <a:buClr>
                <a:srgbClr val="364FB8"/>
              </a:buClr>
            </a:pPr>
            <a:r>
              <a:rPr lang="en-US" altLang="en-US" sz="2800" b="1" dirty="0">
                <a:solidFill>
                  <a:srgbClr val="002060"/>
                </a:solidFill>
                <a:cs typeface="Arial" charset="0"/>
              </a:rPr>
              <a:t>Coordinate/Facilitate Community Leaders Meetings</a:t>
            </a:r>
          </a:p>
          <a:p>
            <a:pPr eaLnBrk="1" hangingPunct="1">
              <a:spcBef>
                <a:spcPct val="40000"/>
              </a:spcBef>
              <a:buClr>
                <a:srgbClr val="364FB8"/>
              </a:buClr>
            </a:pPr>
            <a:r>
              <a:rPr lang="en-US" altLang="en-US" sz="2800" b="1" dirty="0">
                <a:solidFill>
                  <a:srgbClr val="002060"/>
                </a:solidFill>
                <a:cs typeface="Arial" charset="0"/>
              </a:rPr>
              <a:t>Site Specific Studies and Reports</a:t>
            </a:r>
          </a:p>
          <a:p>
            <a:pPr eaLnBrk="1" hangingPunct="1">
              <a:spcBef>
                <a:spcPct val="40000"/>
              </a:spcBef>
              <a:buClr>
                <a:srgbClr val="364FB8"/>
              </a:buClr>
            </a:pPr>
            <a:r>
              <a:rPr lang="en-US" altLang="en-US" sz="2800" b="1" dirty="0">
                <a:solidFill>
                  <a:srgbClr val="002060"/>
                </a:solidFill>
                <a:cs typeface="Arial" charset="0"/>
              </a:rPr>
              <a:t>M&amp;O Cost Avoidance</a:t>
            </a:r>
          </a:p>
          <a:p>
            <a:pPr eaLnBrk="1" hangingPunct="1">
              <a:spcBef>
                <a:spcPct val="40000"/>
              </a:spcBef>
              <a:buClr>
                <a:srgbClr val="364FB8"/>
              </a:buClr>
            </a:pPr>
            <a:r>
              <a:rPr lang="en-US" altLang="en-US" sz="2800" b="1" dirty="0">
                <a:solidFill>
                  <a:srgbClr val="002060"/>
                </a:solidFill>
                <a:cs typeface="Arial" charset="0"/>
              </a:rPr>
              <a:t>Lower Labor Costs</a:t>
            </a:r>
          </a:p>
          <a:p>
            <a:pPr eaLnBrk="1" hangingPunct="1">
              <a:spcBef>
                <a:spcPct val="40000"/>
              </a:spcBef>
              <a:buClr>
                <a:srgbClr val="364FB8"/>
              </a:buClr>
            </a:pPr>
            <a:r>
              <a:rPr lang="en-US" altLang="en-US" sz="2800" b="1" dirty="0">
                <a:solidFill>
                  <a:srgbClr val="002060"/>
                </a:solidFill>
                <a:cs typeface="Arial" charset="0"/>
              </a:rPr>
              <a:t>Low Cost Fiscal Agent for Grants</a:t>
            </a:r>
          </a:p>
          <a:p>
            <a:pPr eaLnBrk="1" hangingPunct="1">
              <a:spcBef>
                <a:spcPct val="40000"/>
              </a:spcBef>
              <a:buClr>
                <a:srgbClr val="364FB8"/>
              </a:buClr>
            </a:pPr>
            <a:r>
              <a:rPr lang="en-US" altLang="en-US" sz="2800" b="1" dirty="0">
                <a:solidFill>
                  <a:srgbClr val="002060"/>
                </a:solidFill>
                <a:cs typeface="Arial" charset="0"/>
              </a:rPr>
              <a:t>DOE Site Advocate</a:t>
            </a:r>
          </a:p>
          <a:p>
            <a:pPr eaLnBrk="1" hangingPunct="1">
              <a:spcBef>
                <a:spcPct val="40000"/>
              </a:spcBef>
              <a:buClr>
                <a:srgbClr val="364FB8"/>
              </a:buClr>
            </a:pPr>
            <a:r>
              <a:rPr lang="en-US" altLang="en-US" sz="2800" b="1" dirty="0">
                <a:solidFill>
                  <a:srgbClr val="002060"/>
                </a:solidFill>
                <a:cs typeface="Arial" charset="0"/>
              </a:rPr>
              <a:t>Congressional Interaction</a:t>
            </a:r>
          </a:p>
          <a:p>
            <a:pPr eaLnBrk="1" hangingPunct="1">
              <a:spcBef>
                <a:spcPct val="40000"/>
              </a:spcBef>
              <a:buClr>
                <a:srgbClr val="364FB8"/>
              </a:buClr>
            </a:pPr>
            <a:endParaRPr lang="en-US" altLang="en-US" sz="2800" b="1" dirty="0">
              <a:solidFill>
                <a:srgbClr val="002060"/>
              </a:solidFill>
              <a:cs typeface="Arial" charset="0"/>
            </a:endParaRPr>
          </a:p>
          <a:p>
            <a:endParaRPr lang="en-US" dirty="0"/>
          </a:p>
        </p:txBody>
      </p:sp>
    </p:spTree>
    <p:extLst>
      <p:ext uri="{BB962C8B-B14F-4D97-AF65-F5344CB8AC3E}">
        <p14:creationId xmlns:p14="http://schemas.microsoft.com/office/powerpoint/2010/main" val="38379455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1524000" y="1"/>
            <a:ext cx="8229600" cy="17065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fontScale="90000"/>
          </a:bodyPr>
          <a:lstStyle/>
          <a:p>
            <a:pPr eaLnBrk="1" hangingPunct="1"/>
            <a:r>
              <a:rPr lang="en-US" altLang="en-US" sz="4000" b="1" dirty="0">
                <a:solidFill>
                  <a:srgbClr val="4B63AE"/>
                </a:solidFill>
              </a:rPr>
              <a:t>What is a </a:t>
            </a:r>
            <a:br>
              <a:rPr lang="en-US" altLang="en-US" sz="4000" b="1" dirty="0">
                <a:solidFill>
                  <a:srgbClr val="4B63AE"/>
                </a:solidFill>
              </a:rPr>
            </a:br>
            <a:r>
              <a:rPr lang="en-US" altLang="en-US" sz="4000" b="1" dirty="0">
                <a:solidFill>
                  <a:srgbClr val="4B63AE"/>
                </a:solidFill>
              </a:rPr>
              <a:t>Community Reuse Organization (CRO)?</a:t>
            </a:r>
          </a:p>
        </p:txBody>
      </p:sp>
      <p:sp>
        <p:nvSpPr>
          <p:cNvPr id="3075" name="Rectangle 4"/>
          <p:cNvSpPr>
            <a:spLocks noGrp="1" noChangeArrowheads="1"/>
          </p:cNvSpPr>
          <p:nvPr>
            <p:ph type="body" idx="1"/>
          </p:nvPr>
        </p:nvSpPr>
        <p:spPr bwMode="auto">
          <a:xfrm>
            <a:off x="1285875" y="1277579"/>
            <a:ext cx="8705850" cy="495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algn="just" eaLnBrk="1" hangingPunct="1">
              <a:buClr>
                <a:srgbClr val="364FB8"/>
              </a:buClr>
            </a:pPr>
            <a:r>
              <a:rPr lang="en-US" altLang="en-US" sz="2600" dirty="0">
                <a:solidFill>
                  <a:srgbClr val="002060"/>
                </a:solidFill>
              </a:rPr>
              <a:t>Section 3161 of the Defense Authorization Act of 1993 initiated the creation of “Community Reuse Organizations” across the US in response to the negative social and economic impacts of workforce restructuring</a:t>
            </a:r>
          </a:p>
          <a:p>
            <a:pPr algn="just" eaLnBrk="1" hangingPunct="1">
              <a:spcBef>
                <a:spcPct val="50000"/>
              </a:spcBef>
              <a:buClr>
                <a:srgbClr val="364FB8"/>
              </a:buClr>
            </a:pPr>
            <a:r>
              <a:rPr lang="en-US" altLang="en-US" sz="2600" dirty="0">
                <a:solidFill>
                  <a:srgbClr val="002060"/>
                </a:solidFill>
              </a:rPr>
              <a:t>DOE made a commitment to provide financial assistance for economic development and site reuse activities developed by the affected communities</a:t>
            </a:r>
          </a:p>
          <a:p>
            <a:pPr algn="just" eaLnBrk="1" hangingPunct="1">
              <a:spcBef>
                <a:spcPct val="50000"/>
              </a:spcBef>
              <a:buClr>
                <a:srgbClr val="364FB8"/>
              </a:buClr>
            </a:pPr>
            <a:r>
              <a:rPr lang="en-US" altLang="en-US" sz="2600" dirty="0">
                <a:solidFill>
                  <a:srgbClr val="002060"/>
                </a:solidFill>
              </a:rPr>
              <a:t>15 CROs were formed across the US</a:t>
            </a:r>
          </a:p>
        </p:txBody>
      </p:sp>
    </p:spTree>
    <p:extLst>
      <p:ext uri="{BB962C8B-B14F-4D97-AF65-F5344CB8AC3E}">
        <p14:creationId xmlns:p14="http://schemas.microsoft.com/office/powerpoint/2010/main" val="3542624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1524000" y="274638"/>
            <a:ext cx="9144000" cy="1143000"/>
          </a:xfrm>
        </p:spPr>
        <p:txBody>
          <a:bodyPr anchor="t">
            <a:normAutofit/>
          </a:bodyPr>
          <a:lstStyle/>
          <a:p>
            <a:pPr eaLnBrk="1" hangingPunct="1"/>
            <a:r>
              <a:rPr lang="en-US" altLang="en-US" sz="4000" b="1" dirty="0">
                <a:solidFill>
                  <a:srgbClr val="4B63AE"/>
                </a:solidFill>
              </a:rPr>
              <a:t>CRO </a:t>
            </a:r>
            <a:r>
              <a:rPr lang="en-US" altLang="en-US" sz="4000" b="1" dirty="0">
                <a:solidFill>
                  <a:srgbClr val="4B63AE"/>
                </a:solidFill>
              </a:rPr>
              <a:t>F</a:t>
            </a:r>
            <a:r>
              <a:rPr lang="en-US" altLang="en-US" sz="4000" b="1" dirty="0">
                <a:solidFill>
                  <a:srgbClr val="4B63AE"/>
                </a:solidFill>
              </a:rPr>
              <a:t>oundational Functions</a:t>
            </a:r>
            <a:endParaRPr lang="en-US" altLang="en-US" sz="4000" b="1" dirty="0">
              <a:solidFill>
                <a:srgbClr val="4B63AE"/>
              </a:solidFill>
            </a:endParaRPr>
          </a:p>
        </p:txBody>
      </p:sp>
      <p:sp>
        <p:nvSpPr>
          <p:cNvPr id="2" name="Content Placeholder 1"/>
          <p:cNvSpPr>
            <a:spLocks noGrp="1"/>
          </p:cNvSpPr>
          <p:nvPr>
            <p:ph idx="1"/>
          </p:nvPr>
        </p:nvSpPr>
        <p:spPr>
          <a:xfrm>
            <a:off x="1699491" y="1334511"/>
            <a:ext cx="9033164" cy="4525963"/>
          </a:xfrm>
        </p:spPr>
        <p:txBody>
          <a:bodyPr>
            <a:normAutofit/>
          </a:bodyPr>
          <a:lstStyle/>
          <a:p>
            <a:pPr marL="0" indent="0">
              <a:buNone/>
            </a:pPr>
            <a:r>
              <a:rPr lang="en-US" dirty="0">
                <a:solidFill>
                  <a:srgbClr val="002060"/>
                </a:solidFill>
              </a:rPr>
              <a:t>Community Reuse Organizations are </a:t>
            </a:r>
            <a:r>
              <a:rPr lang="en-US" dirty="0" smtClean="0">
                <a:solidFill>
                  <a:srgbClr val="002060"/>
                </a:solidFill>
              </a:rPr>
              <a:t>DOE recognized </a:t>
            </a:r>
            <a:r>
              <a:rPr lang="en-US" dirty="0">
                <a:solidFill>
                  <a:srgbClr val="002060"/>
                </a:solidFill>
              </a:rPr>
              <a:t>organizations who serve </a:t>
            </a:r>
            <a:r>
              <a:rPr lang="en-US" dirty="0" smtClean="0">
                <a:solidFill>
                  <a:srgbClr val="002060"/>
                </a:solidFill>
              </a:rPr>
              <a:t>three foundational </a:t>
            </a:r>
            <a:r>
              <a:rPr lang="en-US" dirty="0">
                <a:solidFill>
                  <a:srgbClr val="002060"/>
                </a:solidFill>
              </a:rPr>
              <a:t>functions;</a:t>
            </a:r>
          </a:p>
          <a:p>
            <a:pPr lvl="2">
              <a:buClr>
                <a:srgbClr val="4B63AE"/>
              </a:buClr>
            </a:pPr>
            <a:r>
              <a:rPr lang="en-US" dirty="0" smtClean="0">
                <a:solidFill>
                  <a:srgbClr val="002060"/>
                </a:solidFill>
              </a:rPr>
              <a:t>Collaboratively </a:t>
            </a:r>
            <a:r>
              <a:rPr lang="en-US" dirty="0">
                <a:solidFill>
                  <a:srgbClr val="002060"/>
                </a:solidFill>
              </a:rPr>
              <a:t>represent affected communities surrounding DOE sites</a:t>
            </a:r>
          </a:p>
          <a:p>
            <a:pPr lvl="2">
              <a:buClr>
                <a:srgbClr val="4B63AE"/>
              </a:buClr>
            </a:pPr>
            <a:r>
              <a:rPr lang="en-US" dirty="0" smtClean="0">
                <a:solidFill>
                  <a:srgbClr val="002060"/>
                </a:solidFill>
              </a:rPr>
              <a:t>Promote </a:t>
            </a:r>
            <a:r>
              <a:rPr lang="en-US" dirty="0">
                <a:solidFill>
                  <a:srgbClr val="002060"/>
                </a:solidFill>
              </a:rPr>
              <a:t>opportunity for workforce re-training and restructuring</a:t>
            </a:r>
          </a:p>
          <a:p>
            <a:pPr lvl="2">
              <a:buClr>
                <a:srgbClr val="4B63AE"/>
              </a:buClr>
            </a:pPr>
            <a:r>
              <a:rPr lang="en-US" dirty="0" smtClean="0">
                <a:solidFill>
                  <a:srgbClr val="002060"/>
                </a:solidFill>
              </a:rPr>
              <a:t>Support </a:t>
            </a:r>
            <a:r>
              <a:rPr lang="en-US" dirty="0">
                <a:solidFill>
                  <a:srgbClr val="002060"/>
                </a:solidFill>
              </a:rPr>
              <a:t>and work towards the economic development of affected communities</a:t>
            </a:r>
          </a:p>
        </p:txBody>
      </p:sp>
    </p:spTree>
    <p:extLst>
      <p:ext uri="{BB962C8B-B14F-4D97-AF65-F5344CB8AC3E}">
        <p14:creationId xmlns:p14="http://schemas.microsoft.com/office/powerpoint/2010/main" val="528491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1524000" y="274638"/>
            <a:ext cx="9144000" cy="1143000"/>
          </a:xfrm>
        </p:spPr>
        <p:txBody>
          <a:bodyPr anchor="t">
            <a:normAutofit/>
          </a:bodyPr>
          <a:lstStyle/>
          <a:p>
            <a:pPr eaLnBrk="1" hangingPunct="1"/>
            <a:r>
              <a:rPr lang="en-US" altLang="en-US" sz="4000" b="1" dirty="0">
                <a:solidFill>
                  <a:srgbClr val="4B63AE"/>
                </a:solidFill>
              </a:rPr>
              <a:t>CRO Guiding Policy and Direction</a:t>
            </a:r>
            <a:endParaRPr lang="en-US" altLang="en-US" sz="4000" b="1" dirty="0">
              <a:solidFill>
                <a:srgbClr val="4B63AE"/>
              </a:solidFill>
            </a:endParaRPr>
          </a:p>
        </p:txBody>
      </p:sp>
      <p:sp>
        <p:nvSpPr>
          <p:cNvPr id="3" name="Content Placeholder 2"/>
          <p:cNvSpPr>
            <a:spLocks noGrp="1"/>
          </p:cNvSpPr>
          <p:nvPr>
            <p:ph idx="1"/>
          </p:nvPr>
        </p:nvSpPr>
        <p:spPr>
          <a:xfrm>
            <a:off x="1133476" y="1647825"/>
            <a:ext cx="9534526" cy="4648200"/>
          </a:xfrm>
        </p:spPr>
        <p:txBody>
          <a:bodyPr>
            <a:normAutofit/>
          </a:bodyPr>
          <a:lstStyle/>
          <a:p>
            <a:pPr>
              <a:buClr>
                <a:srgbClr val="4B63AE"/>
              </a:buClr>
            </a:pPr>
            <a:r>
              <a:rPr lang="en-US" sz="2800" dirty="0">
                <a:solidFill>
                  <a:srgbClr val="002060"/>
                </a:solidFill>
              </a:rPr>
              <a:t>Section 3161, National Defense Authorization Act </a:t>
            </a:r>
            <a:r>
              <a:rPr lang="en-US" sz="2800" dirty="0" smtClean="0">
                <a:solidFill>
                  <a:srgbClr val="002060"/>
                </a:solidFill>
              </a:rPr>
              <a:t>1993, “</a:t>
            </a:r>
            <a:r>
              <a:rPr lang="en-US" sz="2800" dirty="0">
                <a:solidFill>
                  <a:srgbClr val="002060"/>
                </a:solidFill>
              </a:rPr>
              <a:t>DOE Defense Nuclear Facilities Work Force Restructuring Plan</a:t>
            </a:r>
            <a:r>
              <a:rPr lang="en-US" sz="2800" dirty="0" smtClean="0">
                <a:solidFill>
                  <a:srgbClr val="002060"/>
                </a:solidFill>
              </a:rPr>
              <a:t>”</a:t>
            </a:r>
          </a:p>
          <a:p>
            <a:pPr>
              <a:buClr>
                <a:srgbClr val="4B63AE"/>
              </a:buClr>
            </a:pPr>
            <a:endParaRPr lang="en-US" sz="1200" dirty="0" smtClean="0">
              <a:solidFill>
                <a:srgbClr val="002060"/>
              </a:solidFill>
            </a:endParaRPr>
          </a:p>
          <a:p>
            <a:pPr>
              <a:buClr>
                <a:srgbClr val="4B63AE"/>
              </a:buClr>
            </a:pPr>
            <a:r>
              <a:rPr lang="en-US" sz="2800" dirty="0">
                <a:solidFill>
                  <a:srgbClr val="002060"/>
                </a:solidFill>
              </a:rPr>
              <a:t>Interim Planning Guidance for Contractor Work Force Restructuring </a:t>
            </a:r>
            <a:r>
              <a:rPr lang="en-US" sz="2800" dirty="0" smtClean="0">
                <a:solidFill>
                  <a:srgbClr val="002060"/>
                </a:solidFill>
              </a:rPr>
              <a:t>– 1998</a:t>
            </a:r>
          </a:p>
          <a:p>
            <a:pPr>
              <a:buClr>
                <a:srgbClr val="4B63AE"/>
              </a:buClr>
            </a:pPr>
            <a:endParaRPr lang="en-US" sz="1200" dirty="0">
              <a:solidFill>
                <a:srgbClr val="002060"/>
              </a:solidFill>
            </a:endParaRPr>
          </a:p>
          <a:p>
            <a:pPr>
              <a:buClr>
                <a:srgbClr val="4B63AE"/>
              </a:buClr>
            </a:pPr>
            <a:r>
              <a:rPr lang="en-US" sz="2800" dirty="0" smtClean="0">
                <a:solidFill>
                  <a:srgbClr val="002060"/>
                </a:solidFill>
              </a:rPr>
              <a:t>Title </a:t>
            </a:r>
            <a:r>
              <a:rPr lang="en-US" sz="2800" dirty="0">
                <a:solidFill>
                  <a:srgbClr val="002060"/>
                </a:solidFill>
              </a:rPr>
              <a:t>10 Code of Federal Regulation Part </a:t>
            </a:r>
            <a:r>
              <a:rPr lang="en-US" sz="2800" dirty="0" smtClean="0">
                <a:solidFill>
                  <a:srgbClr val="002060"/>
                </a:solidFill>
              </a:rPr>
              <a:t>770, “Transfer </a:t>
            </a:r>
            <a:r>
              <a:rPr lang="en-US" sz="2800" dirty="0">
                <a:solidFill>
                  <a:srgbClr val="002060"/>
                </a:solidFill>
              </a:rPr>
              <a:t>of Property at Defense Nuclear Facilities for Economic Development</a:t>
            </a:r>
            <a:r>
              <a:rPr lang="en-US" sz="2800" dirty="0" smtClean="0">
                <a:solidFill>
                  <a:srgbClr val="002060"/>
                </a:solidFill>
              </a:rPr>
              <a:t>” - </a:t>
            </a:r>
            <a:r>
              <a:rPr lang="en-US" sz="2800" dirty="0">
                <a:solidFill>
                  <a:srgbClr val="002060"/>
                </a:solidFill>
              </a:rPr>
              <a:t>Feb. 29, 2000, as amended </a:t>
            </a:r>
            <a:r>
              <a:rPr lang="en-US" sz="2800" dirty="0" smtClean="0">
                <a:solidFill>
                  <a:srgbClr val="002060"/>
                </a:solidFill>
              </a:rPr>
              <a:t>Nov</a:t>
            </a:r>
            <a:r>
              <a:rPr lang="en-US" sz="2800" dirty="0">
                <a:solidFill>
                  <a:srgbClr val="002060"/>
                </a:solidFill>
              </a:rPr>
              <a:t>. 13, 2013</a:t>
            </a:r>
            <a:endParaRPr lang="en-US" sz="2800" dirty="0" smtClean="0">
              <a:solidFill>
                <a:srgbClr val="002060"/>
              </a:solidFill>
            </a:endParaRPr>
          </a:p>
          <a:p>
            <a:endParaRPr lang="en-US" b="1" dirty="0"/>
          </a:p>
          <a:p>
            <a:pPr marL="0" indent="0">
              <a:buNone/>
            </a:pPr>
            <a:endParaRPr lang="en-US" dirty="0"/>
          </a:p>
        </p:txBody>
      </p:sp>
    </p:spTree>
    <p:extLst>
      <p:ext uri="{BB962C8B-B14F-4D97-AF65-F5344CB8AC3E}">
        <p14:creationId xmlns:p14="http://schemas.microsoft.com/office/powerpoint/2010/main" val="18612773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1524000" y="274638"/>
            <a:ext cx="9144000" cy="1143000"/>
          </a:xfrm>
        </p:spPr>
        <p:txBody>
          <a:bodyPr anchor="t">
            <a:normAutofit/>
          </a:bodyPr>
          <a:lstStyle/>
          <a:p>
            <a:pPr eaLnBrk="1" hangingPunct="1"/>
            <a:r>
              <a:rPr lang="en-US" altLang="en-US" sz="4000" b="1" dirty="0">
                <a:solidFill>
                  <a:srgbClr val="4B63AE"/>
                </a:solidFill>
              </a:rPr>
              <a:t>CRO Guiding Policy and Direction</a:t>
            </a:r>
            <a:endParaRPr lang="en-US" altLang="en-US" sz="4000" b="1" dirty="0">
              <a:solidFill>
                <a:srgbClr val="4B63AE"/>
              </a:solidFill>
            </a:endParaRPr>
          </a:p>
        </p:txBody>
      </p:sp>
      <p:sp>
        <p:nvSpPr>
          <p:cNvPr id="3" name="Content Placeholder 2"/>
          <p:cNvSpPr>
            <a:spLocks noGrp="1"/>
          </p:cNvSpPr>
          <p:nvPr>
            <p:ph idx="1"/>
          </p:nvPr>
        </p:nvSpPr>
        <p:spPr>
          <a:xfrm>
            <a:off x="466726" y="1295400"/>
            <a:ext cx="10582274" cy="4648200"/>
          </a:xfrm>
        </p:spPr>
        <p:txBody>
          <a:bodyPr>
            <a:normAutofit fontScale="92500"/>
          </a:bodyPr>
          <a:lstStyle/>
          <a:p>
            <a:pPr>
              <a:buClr>
                <a:srgbClr val="4B63AE"/>
              </a:buClr>
            </a:pPr>
            <a:r>
              <a:rPr lang="en-US" sz="3000" dirty="0">
                <a:solidFill>
                  <a:srgbClr val="002060"/>
                </a:solidFill>
              </a:rPr>
              <a:t>Policy and Planning Guidance </a:t>
            </a:r>
            <a:r>
              <a:rPr lang="en-US" sz="3000" dirty="0" smtClean="0">
                <a:solidFill>
                  <a:srgbClr val="002060"/>
                </a:solidFill>
              </a:rPr>
              <a:t>for Community </a:t>
            </a:r>
            <a:r>
              <a:rPr lang="en-US" sz="3000" dirty="0">
                <a:solidFill>
                  <a:srgbClr val="002060"/>
                </a:solidFill>
              </a:rPr>
              <a:t>Transition </a:t>
            </a:r>
            <a:r>
              <a:rPr lang="en-US" sz="3000" dirty="0" smtClean="0">
                <a:solidFill>
                  <a:srgbClr val="002060"/>
                </a:solidFill>
              </a:rPr>
              <a:t>Activities –  Federal Register 1997</a:t>
            </a:r>
          </a:p>
          <a:p>
            <a:pPr lvl="2">
              <a:buClr>
                <a:srgbClr val="4B63AE"/>
              </a:buClr>
            </a:pPr>
            <a:r>
              <a:rPr lang="en-US" sz="2600" dirty="0">
                <a:solidFill>
                  <a:srgbClr val="002060"/>
                </a:solidFill>
              </a:rPr>
              <a:t>Like the Department of Defense</a:t>
            </a:r>
            <a:r>
              <a:rPr lang="en-US" sz="2600" dirty="0" smtClean="0">
                <a:solidFill>
                  <a:srgbClr val="002060"/>
                </a:solidFill>
              </a:rPr>
              <a:t>, DOE </a:t>
            </a:r>
            <a:r>
              <a:rPr lang="en-US" sz="2600" dirty="0">
                <a:solidFill>
                  <a:srgbClr val="002060"/>
                </a:solidFill>
              </a:rPr>
              <a:t>has developed a </a:t>
            </a:r>
            <a:r>
              <a:rPr lang="en-US" sz="2600" dirty="0" smtClean="0">
                <a:solidFill>
                  <a:srgbClr val="002060"/>
                </a:solidFill>
              </a:rPr>
              <a:t>financial assistance </a:t>
            </a:r>
            <a:r>
              <a:rPr lang="en-US" sz="2600" dirty="0">
                <a:solidFill>
                  <a:srgbClr val="002060"/>
                </a:solidFill>
              </a:rPr>
              <a:t>program that, for the </a:t>
            </a:r>
            <a:r>
              <a:rPr lang="en-US" sz="2600" dirty="0" smtClean="0">
                <a:solidFill>
                  <a:srgbClr val="002060"/>
                </a:solidFill>
              </a:rPr>
              <a:t>most part</a:t>
            </a:r>
            <a:r>
              <a:rPr lang="en-US" sz="2600" dirty="0">
                <a:solidFill>
                  <a:srgbClr val="002060"/>
                </a:solidFill>
              </a:rPr>
              <a:t>, consists of awards to </a:t>
            </a:r>
            <a:r>
              <a:rPr lang="en-US" sz="2600" dirty="0" smtClean="0">
                <a:solidFill>
                  <a:srgbClr val="002060"/>
                </a:solidFill>
              </a:rPr>
              <a:t>broadly representative</a:t>
            </a:r>
            <a:r>
              <a:rPr lang="en-US" sz="2600" dirty="0">
                <a:solidFill>
                  <a:srgbClr val="002060"/>
                </a:solidFill>
              </a:rPr>
              <a:t>, community </a:t>
            </a:r>
            <a:r>
              <a:rPr lang="en-US" sz="2600" dirty="0" smtClean="0">
                <a:solidFill>
                  <a:srgbClr val="002060"/>
                </a:solidFill>
              </a:rPr>
              <a:t>reuse organizations </a:t>
            </a:r>
            <a:r>
              <a:rPr lang="en-US" sz="2600" dirty="0">
                <a:solidFill>
                  <a:srgbClr val="002060"/>
                </a:solidFill>
              </a:rPr>
              <a:t>(CROs) who either </a:t>
            </a:r>
            <a:r>
              <a:rPr lang="en-US" sz="2600" dirty="0" smtClean="0">
                <a:solidFill>
                  <a:srgbClr val="002060"/>
                </a:solidFill>
              </a:rPr>
              <a:t>expend or </a:t>
            </a:r>
            <a:r>
              <a:rPr lang="en-US" sz="2600" dirty="0">
                <a:solidFill>
                  <a:srgbClr val="002060"/>
                </a:solidFill>
              </a:rPr>
              <a:t>sub-award the funds for projects </a:t>
            </a:r>
            <a:r>
              <a:rPr lang="en-US" sz="2600" dirty="0" smtClean="0">
                <a:solidFill>
                  <a:srgbClr val="002060"/>
                </a:solidFill>
              </a:rPr>
              <a:t>to stimulate </a:t>
            </a:r>
            <a:r>
              <a:rPr lang="en-US" sz="2600" dirty="0">
                <a:solidFill>
                  <a:srgbClr val="002060"/>
                </a:solidFill>
              </a:rPr>
              <a:t>the local economy under </a:t>
            </a:r>
            <a:r>
              <a:rPr lang="en-US" sz="2600" dirty="0" smtClean="0">
                <a:solidFill>
                  <a:srgbClr val="002060"/>
                </a:solidFill>
              </a:rPr>
              <a:t>an approved </a:t>
            </a:r>
            <a:r>
              <a:rPr lang="en-US" sz="2600" dirty="0">
                <a:solidFill>
                  <a:srgbClr val="002060"/>
                </a:solidFill>
              </a:rPr>
              <a:t>Community Transition </a:t>
            </a:r>
            <a:r>
              <a:rPr lang="en-US" sz="2600" dirty="0" smtClean="0">
                <a:solidFill>
                  <a:srgbClr val="002060"/>
                </a:solidFill>
              </a:rPr>
              <a:t>Plan developed </a:t>
            </a:r>
            <a:r>
              <a:rPr lang="en-US" sz="2600" dirty="0">
                <a:solidFill>
                  <a:srgbClr val="002060"/>
                </a:solidFill>
              </a:rPr>
              <a:t>with public input.</a:t>
            </a:r>
            <a:endParaRPr lang="en-US" sz="2600" dirty="0" smtClean="0">
              <a:solidFill>
                <a:srgbClr val="002060"/>
              </a:solidFill>
            </a:endParaRPr>
          </a:p>
          <a:p>
            <a:pPr>
              <a:buClr>
                <a:srgbClr val="4B63AE"/>
              </a:buClr>
            </a:pPr>
            <a:r>
              <a:rPr lang="en-US" sz="3000" dirty="0" smtClean="0">
                <a:solidFill>
                  <a:srgbClr val="002060"/>
                </a:solidFill>
              </a:rPr>
              <a:t>Owen Amendment, Disposition of Excess Personal Property – 2003</a:t>
            </a:r>
          </a:p>
          <a:p>
            <a:pPr lvl="2">
              <a:buClr>
                <a:srgbClr val="4B63AE"/>
              </a:buClr>
            </a:pPr>
            <a:r>
              <a:rPr lang="en-US" sz="2600" dirty="0" smtClean="0">
                <a:solidFill>
                  <a:srgbClr val="002060"/>
                </a:solidFill>
              </a:rPr>
              <a:t>The purpose od this memorandum is to provide guidance to CROs and DOE Field Offices regarding the disposition of excess personal property</a:t>
            </a:r>
            <a:r>
              <a:rPr lang="en-US" dirty="0" smtClean="0">
                <a:solidFill>
                  <a:srgbClr val="002060"/>
                </a:solidFill>
              </a:rPr>
              <a:t>.</a:t>
            </a:r>
            <a:endParaRPr lang="en-US" dirty="0">
              <a:solidFill>
                <a:srgbClr val="002060"/>
              </a:solidFill>
            </a:endParaRPr>
          </a:p>
          <a:p>
            <a:pPr lvl="2"/>
            <a:endParaRPr lang="en-US" dirty="0"/>
          </a:p>
        </p:txBody>
      </p:sp>
    </p:spTree>
    <p:extLst>
      <p:ext uri="{BB962C8B-B14F-4D97-AF65-F5344CB8AC3E}">
        <p14:creationId xmlns:p14="http://schemas.microsoft.com/office/powerpoint/2010/main" val="10228280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1524000" y="274638"/>
            <a:ext cx="9144000" cy="1143000"/>
          </a:xfrm>
        </p:spPr>
        <p:txBody>
          <a:bodyPr anchor="t">
            <a:normAutofit/>
          </a:bodyPr>
          <a:lstStyle/>
          <a:p>
            <a:pPr eaLnBrk="1" hangingPunct="1"/>
            <a:r>
              <a:rPr lang="en-US" altLang="en-US" sz="4000" b="1" dirty="0">
                <a:solidFill>
                  <a:srgbClr val="4B63AE"/>
                </a:solidFill>
              </a:rPr>
              <a:t>FY 20 House Appropriations Report</a:t>
            </a:r>
            <a:endParaRPr lang="en-US" altLang="en-US" sz="4000" b="1" dirty="0">
              <a:solidFill>
                <a:srgbClr val="4B63AE"/>
              </a:solidFill>
            </a:endParaRPr>
          </a:p>
        </p:txBody>
      </p:sp>
      <p:sp>
        <p:nvSpPr>
          <p:cNvPr id="3" name="Content Placeholder 2"/>
          <p:cNvSpPr>
            <a:spLocks noGrp="1"/>
          </p:cNvSpPr>
          <p:nvPr>
            <p:ph idx="1"/>
          </p:nvPr>
        </p:nvSpPr>
        <p:spPr>
          <a:xfrm>
            <a:off x="1200150" y="3695220"/>
            <a:ext cx="9393958" cy="1436382"/>
          </a:xfrm>
        </p:spPr>
        <p:txBody>
          <a:bodyPr>
            <a:normAutofit fontScale="77500" lnSpcReduction="20000"/>
          </a:bodyPr>
          <a:lstStyle/>
          <a:p>
            <a:pPr lvl="2">
              <a:buClr>
                <a:srgbClr val="4B63AE"/>
              </a:buClr>
            </a:pPr>
            <a:r>
              <a:rPr lang="en-US" sz="2600" dirty="0">
                <a:solidFill>
                  <a:srgbClr val="002060"/>
                </a:solidFill>
              </a:rPr>
              <a:t>Senate  considering similar language - “encourage” could be changed to “direct”.</a:t>
            </a:r>
          </a:p>
          <a:p>
            <a:pPr lvl="2">
              <a:buClr>
                <a:srgbClr val="4B63AE"/>
              </a:buClr>
            </a:pPr>
            <a:endParaRPr lang="en-US" sz="1400" dirty="0">
              <a:solidFill>
                <a:srgbClr val="002060"/>
              </a:solidFill>
            </a:endParaRPr>
          </a:p>
          <a:p>
            <a:pPr lvl="2">
              <a:buClr>
                <a:srgbClr val="4B63AE"/>
              </a:buClr>
            </a:pPr>
            <a:r>
              <a:rPr lang="en-US" sz="2600" dirty="0">
                <a:solidFill>
                  <a:srgbClr val="002060"/>
                </a:solidFill>
              </a:rPr>
              <a:t>Fully </a:t>
            </a:r>
            <a:r>
              <a:rPr lang="en-US" sz="2600" dirty="0">
                <a:solidFill>
                  <a:srgbClr val="002060"/>
                </a:solidFill>
              </a:rPr>
              <a:t>expect something out of Conference which basically reminds and/or directs DOE to promote and utilize CROs across the DOE organizations.</a:t>
            </a:r>
          </a:p>
          <a:p>
            <a:pPr lvl="2"/>
            <a:endParaRPr lang="en-US" dirty="0"/>
          </a:p>
        </p:txBody>
      </p:sp>
      <p:sp>
        <p:nvSpPr>
          <p:cNvPr id="5" name="Rectangle 4"/>
          <p:cNvSpPr/>
          <p:nvPr/>
        </p:nvSpPr>
        <p:spPr>
          <a:xfrm>
            <a:off x="1902691" y="1223676"/>
            <a:ext cx="9003434" cy="2123658"/>
          </a:xfrm>
          <a:prstGeom prst="rect">
            <a:avLst/>
          </a:prstGeom>
        </p:spPr>
        <p:txBody>
          <a:bodyPr wrap="square">
            <a:spAutoFit/>
          </a:bodyPr>
          <a:lstStyle/>
          <a:p>
            <a:r>
              <a:rPr lang="en-US" sz="2200" dirty="0">
                <a:solidFill>
                  <a:srgbClr val="002060"/>
                </a:solidFill>
              </a:rPr>
              <a:t>Real Property.—The Department is reminded of its authority to transfer excess personal property and equipment to DOE-designated Community Reuse Organizations in order to promote economic diversification and job creation in communities where </a:t>
            </a:r>
            <a:r>
              <a:rPr lang="en-US" sz="2200" dirty="0">
                <a:solidFill>
                  <a:srgbClr val="002060"/>
                </a:solidFill>
              </a:rPr>
              <a:t>the Department’s </a:t>
            </a:r>
            <a:r>
              <a:rPr lang="en-US" sz="2200" dirty="0">
                <a:solidFill>
                  <a:srgbClr val="002060"/>
                </a:solidFill>
              </a:rPr>
              <a:t>sites are located and is encouraged to ensure that relevant agency employees throughout the Department are aware of current policies to implement this authority. </a:t>
            </a:r>
          </a:p>
        </p:txBody>
      </p:sp>
    </p:spTree>
    <p:extLst>
      <p:ext uri="{BB962C8B-B14F-4D97-AF65-F5344CB8AC3E}">
        <p14:creationId xmlns:p14="http://schemas.microsoft.com/office/powerpoint/2010/main" val="37403784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bwMode="auto">
          <a:xfrm>
            <a:off x="1722784" y="274638"/>
            <a:ext cx="8825947"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r>
              <a:rPr lang="en-US" sz="4000" b="1" dirty="0">
                <a:solidFill>
                  <a:srgbClr val="4B63AE"/>
                </a:solidFill>
              </a:rPr>
              <a:t>Existing Community Reuse Organizations</a:t>
            </a:r>
          </a:p>
        </p:txBody>
      </p:sp>
      <p:sp>
        <p:nvSpPr>
          <p:cNvPr id="5" name="Rectangle 3"/>
          <p:cNvSpPr>
            <a:spLocks noGrp="1" noChangeArrowheads="1"/>
          </p:cNvSpPr>
          <p:nvPr>
            <p:ph idx="1"/>
          </p:nvPr>
        </p:nvSpPr>
        <p:spPr bwMode="auto">
          <a:xfrm>
            <a:off x="1871871" y="1195668"/>
            <a:ext cx="8250440" cy="4133714"/>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Autofit/>
          </a:bodyPr>
          <a:lstStyle/>
          <a:p>
            <a:pPr marL="0" indent="0">
              <a:buNone/>
            </a:pPr>
            <a:r>
              <a:rPr lang="en-US" sz="1800" b="1" u="sng" dirty="0">
                <a:solidFill>
                  <a:srgbClr val="002060"/>
                </a:solidFill>
              </a:rPr>
              <a:t>Actively functioning as Designated CROs</a:t>
            </a:r>
            <a:endParaRPr lang="en-US" sz="1800" dirty="0">
              <a:solidFill>
                <a:srgbClr val="002060"/>
              </a:solidFill>
            </a:endParaRPr>
          </a:p>
          <a:p>
            <a:pPr>
              <a:buClr>
                <a:srgbClr val="4B63AE"/>
              </a:buClr>
            </a:pPr>
            <a:r>
              <a:rPr lang="en-US" sz="1800" dirty="0">
                <a:solidFill>
                  <a:srgbClr val="002060"/>
                </a:solidFill>
              </a:rPr>
              <a:t>Tri-City Development Council (TRIDEC) – Hanford site </a:t>
            </a:r>
          </a:p>
          <a:p>
            <a:pPr>
              <a:buClr>
                <a:srgbClr val="4B63AE"/>
              </a:buClr>
            </a:pPr>
            <a:r>
              <a:rPr lang="en-US" sz="1800" dirty="0">
                <a:solidFill>
                  <a:srgbClr val="002060"/>
                </a:solidFill>
              </a:rPr>
              <a:t>Community Reuse Organization of East Tennessee (CROET) – Oak Ridge Site </a:t>
            </a:r>
          </a:p>
          <a:p>
            <a:pPr>
              <a:buClr>
                <a:srgbClr val="4B63AE"/>
              </a:buClr>
            </a:pPr>
            <a:r>
              <a:rPr lang="en-US" sz="1800" dirty="0">
                <a:solidFill>
                  <a:srgbClr val="002060"/>
                </a:solidFill>
              </a:rPr>
              <a:t>Paducah Area Community Reuse Organization (PACRO) – Paducah Site </a:t>
            </a:r>
          </a:p>
          <a:p>
            <a:pPr>
              <a:buClr>
                <a:srgbClr val="4B63AE"/>
              </a:buClr>
            </a:pPr>
            <a:r>
              <a:rPr lang="en-US" sz="1800" dirty="0">
                <a:solidFill>
                  <a:srgbClr val="002060"/>
                </a:solidFill>
              </a:rPr>
              <a:t>Southern Ohio Diversification Initiative (SODI) – Portsmouth Site</a:t>
            </a:r>
          </a:p>
          <a:p>
            <a:pPr>
              <a:buClr>
                <a:srgbClr val="4B63AE"/>
              </a:buClr>
            </a:pPr>
            <a:r>
              <a:rPr lang="en-US" sz="1800" dirty="0">
                <a:solidFill>
                  <a:srgbClr val="002060"/>
                </a:solidFill>
              </a:rPr>
              <a:t>SRS Community Reuse Organization (SRSCRO) – Savannah River Site</a:t>
            </a:r>
          </a:p>
          <a:p>
            <a:endParaRPr lang="en-US" sz="1800" dirty="0">
              <a:solidFill>
                <a:srgbClr val="002060"/>
              </a:solidFill>
            </a:endParaRPr>
          </a:p>
          <a:p>
            <a:pPr marL="0" indent="0">
              <a:buNone/>
            </a:pPr>
            <a:r>
              <a:rPr lang="en-US" sz="1800" b="1" u="sng" dirty="0">
                <a:solidFill>
                  <a:srgbClr val="002060"/>
                </a:solidFill>
              </a:rPr>
              <a:t>Previously functioning as Recent Designated CROs</a:t>
            </a:r>
            <a:endParaRPr lang="en-US" sz="1800" dirty="0">
              <a:solidFill>
                <a:srgbClr val="002060"/>
              </a:solidFill>
            </a:endParaRPr>
          </a:p>
          <a:p>
            <a:pPr>
              <a:buClr>
                <a:srgbClr val="4B63AE"/>
              </a:buClr>
            </a:pPr>
            <a:r>
              <a:rPr lang="en-US" sz="1800" dirty="0">
                <a:solidFill>
                  <a:srgbClr val="002060"/>
                </a:solidFill>
              </a:rPr>
              <a:t>Regional Development Corporation (RDC) – Los Alamos Site </a:t>
            </a:r>
          </a:p>
          <a:p>
            <a:pPr>
              <a:buClr>
                <a:srgbClr val="4B63AE"/>
              </a:buClr>
            </a:pPr>
            <a:r>
              <a:rPr lang="en-US" sz="1800" dirty="0">
                <a:solidFill>
                  <a:srgbClr val="002060"/>
                </a:solidFill>
              </a:rPr>
              <a:t>Miamisburg Mound Community Improvement Corporation (MMCIC), now Mound Development Corporation (MDC) – Mound Site </a:t>
            </a:r>
          </a:p>
          <a:p>
            <a:pPr>
              <a:buClr>
                <a:srgbClr val="4B63AE"/>
              </a:buClr>
            </a:pPr>
            <a:r>
              <a:rPr lang="en-US" sz="1800" dirty="0">
                <a:solidFill>
                  <a:srgbClr val="002060"/>
                </a:solidFill>
              </a:rPr>
              <a:t>Regional Development Alliance, Inc. (RDA) - Idaho National Laboratory Site</a:t>
            </a:r>
          </a:p>
        </p:txBody>
      </p:sp>
    </p:spTree>
    <p:extLst>
      <p:ext uri="{BB962C8B-B14F-4D97-AF65-F5344CB8AC3E}">
        <p14:creationId xmlns:p14="http://schemas.microsoft.com/office/powerpoint/2010/main" val="5737589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1524000" y="1"/>
            <a:ext cx="9144000" cy="17065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eaLnBrk="1" hangingPunct="1"/>
            <a:r>
              <a:rPr lang="en-US" altLang="en-US" sz="4000" b="1" dirty="0">
                <a:solidFill>
                  <a:srgbClr val="4B63AE"/>
                </a:solidFill>
              </a:rPr>
              <a:t>SRRDI to SRSCRO</a:t>
            </a:r>
          </a:p>
        </p:txBody>
      </p:sp>
      <p:sp>
        <p:nvSpPr>
          <p:cNvPr id="4099" name="Rectangle 3"/>
          <p:cNvSpPr>
            <a:spLocks noGrp="1" noChangeArrowheads="1"/>
          </p:cNvSpPr>
          <p:nvPr>
            <p:ph type="body" idx="1"/>
          </p:nvPr>
        </p:nvSpPr>
        <p:spPr bwMode="auto">
          <a:xfrm>
            <a:off x="1683544" y="1071418"/>
            <a:ext cx="8824912" cy="419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algn="just" eaLnBrk="1" hangingPunct="1">
              <a:lnSpc>
                <a:spcPct val="90000"/>
              </a:lnSpc>
              <a:spcBef>
                <a:spcPct val="30000"/>
              </a:spcBef>
              <a:buClr>
                <a:srgbClr val="364FB8"/>
              </a:buClr>
            </a:pPr>
            <a:r>
              <a:rPr lang="en-US" altLang="en-US" sz="2800" dirty="0">
                <a:solidFill>
                  <a:srgbClr val="002060"/>
                </a:solidFill>
              </a:rPr>
              <a:t>Regional Economic Development entity, formerly known as the Savannah River Regional Diversification Initiative (SRRDI)</a:t>
            </a:r>
          </a:p>
          <a:p>
            <a:pPr algn="just" eaLnBrk="1" hangingPunct="1">
              <a:lnSpc>
                <a:spcPct val="90000"/>
              </a:lnSpc>
              <a:spcBef>
                <a:spcPct val="30000"/>
              </a:spcBef>
              <a:buClr>
                <a:srgbClr val="364FB8"/>
              </a:buClr>
            </a:pPr>
            <a:r>
              <a:rPr lang="en-US" altLang="en-US" sz="2800" dirty="0">
                <a:solidFill>
                  <a:srgbClr val="002060"/>
                </a:solidFill>
              </a:rPr>
              <a:t>Chartered in 1993</a:t>
            </a:r>
          </a:p>
          <a:p>
            <a:pPr algn="just" eaLnBrk="1" hangingPunct="1">
              <a:lnSpc>
                <a:spcPct val="90000"/>
              </a:lnSpc>
              <a:spcBef>
                <a:spcPct val="30000"/>
              </a:spcBef>
              <a:buClr>
                <a:srgbClr val="364FB8"/>
              </a:buClr>
            </a:pPr>
            <a:r>
              <a:rPr lang="en-US" altLang="en-US" sz="2800" dirty="0">
                <a:solidFill>
                  <a:srgbClr val="002060"/>
                </a:solidFill>
              </a:rPr>
              <a:t>Business Leaders, Elected Officials, Educators, Economic Developers</a:t>
            </a:r>
          </a:p>
          <a:p>
            <a:pPr algn="just" eaLnBrk="1" hangingPunct="1">
              <a:lnSpc>
                <a:spcPct val="90000"/>
              </a:lnSpc>
              <a:spcBef>
                <a:spcPct val="30000"/>
              </a:spcBef>
              <a:buClr>
                <a:srgbClr val="364FB8"/>
              </a:buClr>
            </a:pPr>
            <a:r>
              <a:rPr lang="en-US" altLang="en-US" sz="2800" dirty="0">
                <a:solidFill>
                  <a:srgbClr val="002060"/>
                </a:solidFill>
              </a:rPr>
              <a:t>Designated as the </a:t>
            </a:r>
            <a:r>
              <a:rPr lang="en-US" altLang="en-US" sz="2800" dirty="0">
                <a:solidFill>
                  <a:srgbClr val="002060"/>
                </a:solidFill>
              </a:rPr>
              <a:t>Community Reuse </a:t>
            </a:r>
            <a:r>
              <a:rPr lang="en-US" altLang="en-US" sz="2800" dirty="0">
                <a:solidFill>
                  <a:srgbClr val="002060"/>
                </a:solidFill>
              </a:rPr>
              <a:t>Organization for the Savannah River Site </a:t>
            </a:r>
            <a:r>
              <a:rPr lang="en-US" altLang="en-US" sz="2800" dirty="0">
                <a:solidFill>
                  <a:srgbClr val="002060"/>
                </a:solidFill>
              </a:rPr>
              <a:t>by DOE-SR </a:t>
            </a:r>
            <a:r>
              <a:rPr lang="en-US" altLang="en-US" sz="2800" dirty="0">
                <a:solidFill>
                  <a:srgbClr val="002060"/>
                </a:solidFill>
              </a:rPr>
              <a:t>in 1996</a:t>
            </a:r>
          </a:p>
          <a:p>
            <a:pPr algn="just" eaLnBrk="1" hangingPunct="1">
              <a:lnSpc>
                <a:spcPct val="90000"/>
              </a:lnSpc>
              <a:spcBef>
                <a:spcPct val="30000"/>
              </a:spcBef>
              <a:buClr>
                <a:srgbClr val="364FB8"/>
              </a:buClr>
            </a:pPr>
            <a:r>
              <a:rPr lang="en-US" altLang="en-US" sz="2800" dirty="0">
                <a:solidFill>
                  <a:srgbClr val="002060"/>
                </a:solidFill>
              </a:rPr>
              <a:t>Named formally changed to SRSCRO in 2006</a:t>
            </a:r>
          </a:p>
        </p:txBody>
      </p:sp>
    </p:spTree>
    <p:extLst>
      <p:ext uri="{BB962C8B-B14F-4D97-AF65-F5344CB8AC3E}">
        <p14:creationId xmlns:p14="http://schemas.microsoft.com/office/powerpoint/2010/main" val="20013207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bwMode="auto">
          <a:xfrm>
            <a:off x="3009900" y="111811"/>
            <a:ext cx="6172200" cy="857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rtlCol="0" anchor="t" anchorCtr="0" compatLnSpc="1">
            <a:prstTxWarp prst="textNoShape">
              <a:avLst/>
            </a:prstTxWarp>
            <a:normAutofit fontScale="90000"/>
          </a:bodyPr>
          <a:lstStyle/>
          <a:p>
            <a:pPr eaLnBrk="1" hangingPunct="1"/>
            <a:r>
              <a:rPr lang="en-US" b="1" dirty="0" smtClean="0">
                <a:solidFill>
                  <a:srgbClr val="4B63AE"/>
                </a:solidFill>
              </a:rPr>
              <a:t>SRS Employee Headcount</a:t>
            </a:r>
            <a:br>
              <a:rPr lang="en-US" b="1" dirty="0" smtClean="0">
                <a:solidFill>
                  <a:srgbClr val="4B63AE"/>
                </a:solidFill>
              </a:rPr>
            </a:br>
            <a:r>
              <a:rPr lang="en-US" sz="2700" b="1" dirty="0">
                <a:solidFill>
                  <a:srgbClr val="4B63AE"/>
                </a:solidFill>
              </a:rPr>
              <a:t>1993-2018</a:t>
            </a:r>
          </a:p>
        </p:txBody>
      </p:sp>
      <p:graphicFrame>
        <p:nvGraphicFramePr>
          <p:cNvPr id="5" name="Chart 4"/>
          <p:cNvGraphicFramePr>
            <a:graphicFrameLocks/>
          </p:cNvGraphicFramePr>
          <p:nvPr>
            <p:extLst/>
          </p:nvPr>
        </p:nvGraphicFramePr>
        <p:xfrm>
          <a:off x="2437642" y="1403928"/>
          <a:ext cx="7925558" cy="408247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912973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3456</TotalTime>
  <Words>1178</Words>
  <Application>Microsoft Office PowerPoint</Application>
  <PresentationFormat>Widescreen</PresentationFormat>
  <Paragraphs>127</Paragraphs>
  <Slides>17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ＭＳ Ｐゴシック</vt:lpstr>
      <vt:lpstr>Arial</vt:lpstr>
      <vt:lpstr>Calibri</vt:lpstr>
      <vt:lpstr>Office Theme</vt:lpstr>
      <vt:lpstr>PowerPoint Presentation</vt:lpstr>
      <vt:lpstr>What is a  Community Reuse Organization (CRO)?</vt:lpstr>
      <vt:lpstr>CRO Foundational Functions</vt:lpstr>
      <vt:lpstr>CRO Guiding Policy and Direction</vt:lpstr>
      <vt:lpstr>CRO Guiding Policy and Direction</vt:lpstr>
      <vt:lpstr>FY 20 House Appropriations Report</vt:lpstr>
      <vt:lpstr>Existing Community Reuse Organizations</vt:lpstr>
      <vt:lpstr>SRRDI to SRSCRO</vt:lpstr>
      <vt:lpstr>SRS Employee Headcount 1993-2018</vt:lpstr>
      <vt:lpstr>A Regional Organization</vt:lpstr>
      <vt:lpstr>SRSCRO Main Focus Areas </vt:lpstr>
      <vt:lpstr>Assets Transition Program</vt:lpstr>
      <vt:lpstr>ATP Process</vt:lpstr>
      <vt:lpstr>SRSCRO 5-Year Community Investments</vt:lpstr>
      <vt:lpstr>Real Estate License Agreement </vt:lpstr>
      <vt:lpstr>DOE Real Property and CROs</vt:lpstr>
      <vt:lpstr>CRO Benefits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Damon</dc:creator>
  <cp:lastModifiedBy>Amy Merry</cp:lastModifiedBy>
  <cp:revision>375</cp:revision>
  <cp:lastPrinted>2019-08-21T13:26:44Z</cp:lastPrinted>
  <dcterms:created xsi:type="dcterms:W3CDTF">2012-04-20T14:41:38Z</dcterms:created>
  <dcterms:modified xsi:type="dcterms:W3CDTF">2019-08-26T20:57:07Z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