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78" r:id="rId11"/>
    <p:sldId id="279" r:id="rId12"/>
    <p:sldId id="280" r:id="rId13"/>
    <p:sldId id="263" r:id="rId14"/>
    <p:sldId id="273" r:id="rId15"/>
    <p:sldId id="281" r:id="rId16"/>
    <p:sldId id="270" r:id="rId17"/>
    <p:sldId id="264" r:id="rId18"/>
    <p:sldId id="282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8" autoAdjust="0"/>
    <p:restoredTop sz="86430" autoAdjust="0"/>
  </p:normalViewPr>
  <p:slideViewPr>
    <p:cSldViewPr>
      <p:cViewPr varScale="1">
        <p:scale>
          <a:sx n="57" d="100"/>
          <a:sy n="57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CCB503C1-DF4B-4C64-B9E7-234316979E1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F917683D-C394-4E20-980C-A27743357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743200"/>
            <a:ext cx="5105400" cy="12954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It’s All About OPERA 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495800"/>
            <a:ext cx="54864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Power Point by Carrie </a:t>
            </a:r>
            <a:r>
              <a:rPr lang="en-US" dirty="0" err="1" smtClean="0"/>
              <a:t>Radelbough</a:t>
            </a:r>
            <a:r>
              <a:rPr lang="en-US" dirty="0" smtClean="0"/>
              <a:t> </a:t>
            </a:r>
            <a:r>
              <a:rPr lang="en-US" dirty="0" err="1" smtClean="0"/>
              <a:t>amd</a:t>
            </a:r>
            <a:r>
              <a:rPr lang="en-US" dirty="0" smtClean="0"/>
              <a:t> Stephen Battaglia</a:t>
            </a:r>
          </a:p>
          <a:p>
            <a:pPr algn="ctr"/>
            <a:r>
              <a:rPr lang="en-US" dirty="0" smtClean="0"/>
              <a:t>A Mr. </a:t>
            </a:r>
            <a:r>
              <a:rPr lang="en-US" dirty="0" err="1" smtClean="0"/>
              <a:t>McSymphony</a:t>
            </a:r>
            <a:r>
              <a:rPr lang="en-US" dirty="0" smtClean="0"/>
              <a:t>™ Program </a:t>
            </a:r>
          </a:p>
          <a:p>
            <a:pPr algn="ctr"/>
            <a:r>
              <a:rPr lang="en-US" dirty="0" smtClean="0"/>
              <a:t>©2015  all Rights Reserved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828800"/>
            <a:ext cx="41148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Mr. </a:t>
            </a:r>
            <a:r>
              <a:rPr lang="en-US" sz="3600" dirty="0" err="1" smtClean="0"/>
              <a:t>McSymphony™s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8833"/>
            <a:ext cx="1551778" cy="1342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914400"/>
            <a:ext cx="542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Sponsored by “ The Steinway Society of Riverside”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72200"/>
            <a:ext cx="6418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      “Le </a:t>
            </a:r>
            <a:r>
              <a:rPr lang="en-US" dirty="0" err="1" smtClean="0"/>
              <a:t>Nozze</a:t>
            </a:r>
            <a:r>
              <a:rPr lang="en-US" dirty="0" smtClean="0"/>
              <a:t> di Figaro” </a:t>
            </a:r>
            <a:r>
              <a:rPr lang="en-US" sz="3100" dirty="0" smtClean="0"/>
              <a:t>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Wolfgang Amadeus Mozart </a:t>
            </a:r>
            <a:endParaRPr lang="en-US" dirty="0"/>
          </a:p>
        </p:txBody>
      </p:sp>
      <p:pic>
        <p:nvPicPr>
          <p:cNvPr id="1026" name="Picture 2" descr="http://www.classical.net/music/images/composer/m/mozartw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9210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41hJRz3kK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3429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“ Norma” </a:t>
            </a:r>
            <a:r>
              <a:rPr lang="en-US" sz="3100" dirty="0" smtClean="0"/>
              <a:t>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Vincenzo </a:t>
            </a:r>
            <a:r>
              <a:rPr lang="en-US" dirty="0" err="1" smtClean="0"/>
              <a:t>Belini</a:t>
            </a:r>
            <a:endParaRPr lang="en-US" dirty="0"/>
          </a:p>
        </p:txBody>
      </p:sp>
      <p:pic>
        <p:nvPicPr>
          <p:cNvPr id="2054" name="Picture 6" descr="http://www.apesound.de/out/pictures/master/product/1/callasl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200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vincenzo bell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2590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17526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“</a:t>
            </a:r>
            <a:r>
              <a:rPr lang="en-US" dirty="0" err="1" smtClean="0"/>
              <a:t>Cosi</a:t>
            </a:r>
            <a:r>
              <a:rPr lang="en-US" dirty="0" smtClean="0"/>
              <a:t> fan </a:t>
            </a:r>
            <a:r>
              <a:rPr lang="en-US" dirty="0" err="1" smtClean="0"/>
              <a:t>Tutte</a:t>
            </a:r>
            <a:r>
              <a:rPr lang="en-US" dirty="0" smtClean="0"/>
              <a:t>” </a:t>
            </a:r>
            <a:r>
              <a:rPr lang="en-US" sz="3100" dirty="0" smtClean="0"/>
              <a:t>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Wolfgang Amadeus Mozart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http://i200.photobucket.com/albums/aa271/cherryteresa/blog-misc/mozart-teethbrushing.jpg?t=1296174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3" y="3018183"/>
            <a:ext cx="3292548" cy="30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jpc.de/image/w600/front/0/0794881463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18182"/>
            <a:ext cx="3279648" cy="33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2297668"/>
            <a:ext cx="3276335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OPERA BUFFA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Turandot</a:t>
            </a:r>
            <a:r>
              <a:rPr lang="en-US" dirty="0" smtClean="0"/>
              <a:t> opera</a:t>
            </a:r>
            <a:br>
              <a:rPr lang="en-US" dirty="0" smtClean="0"/>
            </a:br>
            <a:r>
              <a:rPr lang="en-US" sz="3100" cap="none" dirty="0" smtClean="0"/>
              <a:t>Composer:  Giacomo Puccini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5290008" cy="3962400"/>
          </a:xfrm>
        </p:spPr>
      </p:pic>
      <p:sp>
        <p:nvSpPr>
          <p:cNvPr id="3" name="TextBox 2"/>
          <p:cNvSpPr txBox="1"/>
          <p:nvPr/>
        </p:nvSpPr>
        <p:spPr>
          <a:xfrm>
            <a:off x="762000" y="5715000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Calef</a:t>
            </a:r>
            <a:r>
              <a:rPr lang="en-US" sz="2400" dirty="0"/>
              <a:t> answering </a:t>
            </a:r>
            <a:r>
              <a:rPr lang="en-US" sz="2400" dirty="0" smtClean="0"/>
              <a:t>riddles to Princess </a:t>
            </a:r>
            <a:r>
              <a:rPr lang="en-US" sz="2400" dirty="0" err="1" smtClean="0"/>
              <a:t>Turandot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en-US" dirty="0" smtClean="0"/>
              <a:t>          Three Riddles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219200"/>
            <a:ext cx="67818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Bell MT" panose="02020503060305020303" pitchFamily="18" charset="0"/>
              </a:rPr>
              <a:t>A RIDDLE  is a question that is phrased so that the answer requires ingenuity and cleverness.</a:t>
            </a:r>
          </a:p>
          <a:p>
            <a:pPr algn="l"/>
            <a:endParaRPr lang="en-US" sz="2400" dirty="0" smtClean="0">
              <a:latin typeface="Bell MT" panose="02020503060305020303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400" dirty="0" smtClean="0"/>
              <a:t>What is born every night and dies every day?</a:t>
            </a:r>
          </a:p>
          <a:p>
            <a:pPr marL="457200" indent="-457200" algn="l">
              <a:buAutoNum type="arabicPeriod"/>
            </a:pPr>
            <a:endParaRPr lang="en-US" sz="2400" dirty="0" smtClean="0"/>
          </a:p>
          <a:p>
            <a:pPr marL="457200" indent="-457200" algn="l">
              <a:buAutoNum type="arabicPeriod"/>
            </a:pPr>
            <a:r>
              <a:rPr lang="en-US" sz="2400" dirty="0" smtClean="0"/>
              <a:t>What is it that grows cold when we die and is warm when we are alive?</a:t>
            </a:r>
          </a:p>
          <a:p>
            <a:pPr marL="457200" indent="-457200" algn="l">
              <a:buAutoNum type="arabicPeriod"/>
            </a:pPr>
            <a:endParaRPr lang="en-US" sz="2400" dirty="0" smtClean="0"/>
          </a:p>
          <a:p>
            <a:pPr marL="457200" indent="-457200" algn="l">
              <a:buAutoNum type="arabicPeriod"/>
            </a:pPr>
            <a:r>
              <a:rPr lang="en-US" sz="2400" dirty="0" smtClean="0"/>
              <a:t>What is the ice that sets you on fire?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943600"/>
            <a:ext cx="6418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              “</a:t>
            </a:r>
            <a:r>
              <a:rPr lang="en-US" dirty="0" err="1" smtClean="0"/>
              <a:t>Lakme</a:t>
            </a:r>
            <a:r>
              <a:rPr lang="en-US" dirty="0" smtClean="0"/>
              <a:t>” </a:t>
            </a:r>
            <a:r>
              <a:rPr lang="en-US" sz="3200" dirty="0" smtClean="0"/>
              <a:t>by</a:t>
            </a:r>
            <a:br>
              <a:rPr lang="en-US" sz="3200" dirty="0" smtClean="0"/>
            </a:br>
            <a:r>
              <a:rPr lang="en-US" sz="3200" dirty="0" smtClean="0"/>
              <a:t>                  Leo </a:t>
            </a:r>
            <a:r>
              <a:rPr lang="en-US" sz="3200" dirty="0" err="1" smtClean="0"/>
              <a:t>delibes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9400"/>
            <a:ext cx="3048000" cy="3048000"/>
          </a:xfrm>
          <a:prstGeom prst="rect">
            <a:avLst/>
          </a:prstGeom>
        </p:spPr>
      </p:pic>
      <p:pic>
        <p:nvPicPr>
          <p:cNvPr id="4100" name="Picture 4" descr="Léo Delibes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38437"/>
            <a:ext cx="30099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076688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“Flower Song”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6418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Tales of Hoffman</a:t>
            </a:r>
            <a:br>
              <a:rPr lang="en-US" dirty="0" smtClean="0"/>
            </a:br>
            <a:r>
              <a:rPr lang="en-US" sz="2800" cap="none" dirty="0" smtClean="0"/>
              <a:t>Composer:  Jacques </a:t>
            </a:r>
            <a:r>
              <a:rPr lang="en-US" sz="2800" cap="none" dirty="0" err="1" smtClean="0"/>
              <a:t>Offenback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5382955" cy="3429000"/>
          </a:xfrm>
        </p:spPr>
      </p:pic>
      <p:sp>
        <p:nvSpPr>
          <p:cNvPr id="13" name="TextBox 12"/>
          <p:cNvSpPr txBox="1"/>
          <p:nvPr/>
        </p:nvSpPr>
        <p:spPr>
          <a:xfrm>
            <a:off x="1173480" y="5296317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Gulietta</a:t>
            </a:r>
            <a:r>
              <a:rPr lang="en-US" sz="2400" dirty="0" smtClean="0"/>
              <a:t> and girlfriend sing a duet while riding in gondola (like a canoe)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40095"/>
            <a:ext cx="6418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32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boheme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cap="none" dirty="0" smtClean="0"/>
              <a:t>Means “Poor Artist”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cap="none" dirty="0" smtClean="0"/>
              <a:t>Composer:  Giacomo Puccini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8" y="1802501"/>
            <a:ext cx="6371962" cy="4201801"/>
          </a:xfrm>
        </p:spPr>
      </p:pic>
      <p:sp>
        <p:nvSpPr>
          <p:cNvPr id="3" name="TextBox 2"/>
          <p:cNvSpPr txBox="1"/>
          <p:nvPr/>
        </p:nvSpPr>
        <p:spPr>
          <a:xfrm>
            <a:off x="838200" y="6019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Rodolfo saying </a:t>
            </a:r>
            <a:r>
              <a:rPr lang="en-US" sz="2400" dirty="0" err="1"/>
              <a:t>goodby</a:t>
            </a:r>
            <a:r>
              <a:rPr lang="en-US" sz="2400" dirty="0"/>
              <a:t> to </a:t>
            </a:r>
            <a:r>
              <a:rPr lang="en-US" sz="2400" dirty="0" smtClean="0"/>
              <a:t>Mimi who is dying.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“</a:t>
            </a:r>
            <a:r>
              <a:rPr lang="en-US" dirty="0" err="1" smtClean="0"/>
              <a:t>Nabucco</a:t>
            </a:r>
            <a:r>
              <a:rPr lang="en-US" dirty="0" smtClean="0"/>
              <a:t>” </a:t>
            </a:r>
            <a:r>
              <a:rPr lang="en-US" sz="3100" dirty="0" smtClean="0"/>
              <a:t>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Guiseppi</a:t>
            </a:r>
            <a:r>
              <a:rPr lang="en-US" dirty="0" smtClean="0"/>
              <a:t> Verdi</a:t>
            </a:r>
            <a:endParaRPr lang="en-US" dirty="0"/>
          </a:p>
        </p:txBody>
      </p:sp>
      <p:pic>
        <p:nvPicPr>
          <p:cNvPr id="5122" name="Picture 2" descr="http://upload.wikimedia.org/wikipedia/commons/5/51/Verd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514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6/66/Va%2C_pensiero.jpg/400px-Va%2C_pensi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36310"/>
            <a:ext cx="4191000" cy="314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676400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Va</a:t>
            </a:r>
            <a:r>
              <a:rPr lang="en-US" sz="3200" dirty="0" smtClean="0"/>
              <a:t>, </a:t>
            </a:r>
            <a:r>
              <a:rPr lang="en-US" sz="3200" dirty="0" err="1" smtClean="0"/>
              <a:t>Pensiro</a:t>
            </a:r>
            <a:r>
              <a:rPr lang="en-US" sz="3200" dirty="0" smtClean="0"/>
              <a:t>”, </a:t>
            </a:r>
          </a:p>
          <a:p>
            <a:r>
              <a:rPr lang="en-US" sz="2800" dirty="0" smtClean="0"/>
              <a:t>Chorus of the Hebrew Slaves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6557609" cy="4215606"/>
          </a:xfrm>
        </p:spPr>
      </p:pic>
      <p:sp>
        <p:nvSpPr>
          <p:cNvPr id="5" name="TextBox 4"/>
          <p:cNvSpPr txBox="1"/>
          <p:nvPr/>
        </p:nvSpPr>
        <p:spPr>
          <a:xfrm>
            <a:off x="304800" y="60960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 House in Michigan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553200" cy="4606446"/>
          </a:xfrm>
        </p:spPr>
      </p:pic>
      <p:sp>
        <p:nvSpPr>
          <p:cNvPr id="4" name="TextBox 3"/>
          <p:cNvSpPr txBox="1"/>
          <p:nvPr/>
        </p:nvSpPr>
        <p:spPr>
          <a:xfrm>
            <a:off x="381000" y="6172200"/>
            <a:ext cx="4894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OPERA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9416"/>
            <a:ext cx="6019800" cy="484632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1. What is an Opera?</a:t>
            </a:r>
          </a:p>
          <a:p>
            <a:pPr marL="0" indent="0">
              <a:buNone/>
            </a:pPr>
            <a:r>
              <a:rPr lang="en-US" dirty="0" smtClean="0"/>
              <a:t>       2. Overture</a:t>
            </a:r>
          </a:p>
          <a:p>
            <a:pPr marL="0" indent="0">
              <a:buNone/>
            </a:pPr>
            <a:r>
              <a:rPr lang="en-US" dirty="0" smtClean="0"/>
              <a:t>       3. Marquee</a:t>
            </a:r>
          </a:p>
          <a:p>
            <a:pPr marL="0" indent="0">
              <a:buNone/>
            </a:pPr>
            <a:r>
              <a:rPr lang="en-US" dirty="0" smtClean="0"/>
              <a:t>      4.  Libretto</a:t>
            </a:r>
          </a:p>
          <a:p>
            <a:pPr marL="0" indent="0">
              <a:buNone/>
            </a:pPr>
            <a:r>
              <a:rPr lang="en-US" dirty="0" smtClean="0"/>
              <a:t>      5.  Aria</a:t>
            </a:r>
          </a:p>
          <a:p>
            <a:pPr marL="0" indent="0">
              <a:buNone/>
            </a:pPr>
            <a:r>
              <a:rPr lang="en-US" dirty="0" smtClean="0"/>
              <a:t>      6 . Duet</a:t>
            </a:r>
          </a:p>
          <a:p>
            <a:pPr marL="0" indent="0">
              <a:buNone/>
            </a:pPr>
            <a:r>
              <a:rPr lang="en-US" dirty="0" smtClean="0"/>
              <a:t>      7. The Singers: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female- soprano, mezzo-soprano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male- tenor, baritone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1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4267200" cy="899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Carmen</a:t>
            </a:r>
            <a:br>
              <a:rPr lang="en-US" dirty="0" smtClean="0"/>
            </a:br>
            <a:r>
              <a:rPr lang="en-US" sz="2700" dirty="0" smtClean="0"/>
              <a:t>Composer:  George Bizet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00"/>
            <a:ext cx="3520440" cy="457200"/>
          </a:xfrm>
        </p:spPr>
        <p:txBody>
          <a:bodyPr/>
          <a:lstStyle/>
          <a:p>
            <a:r>
              <a:rPr lang="en-US" dirty="0" smtClean="0"/>
              <a:t>Carmen – So Beautiful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00600" y="3810000"/>
            <a:ext cx="3124200" cy="457200"/>
          </a:xfrm>
        </p:spPr>
        <p:txBody>
          <a:bodyPr/>
          <a:lstStyle/>
          <a:p>
            <a:r>
              <a:rPr lang="en-US" dirty="0" smtClean="0"/>
              <a:t>Carmen With Bullfighter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4106863" cy="229501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2853901" cy="3051175"/>
          </a:xfrm>
        </p:spPr>
      </p:pic>
      <p:sp>
        <p:nvSpPr>
          <p:cNvPr id="9" name="TextBox 8"/>
          <p:cNvSpPr txBox="1"/>
          <p:nvPr/>
        </p:nvSpPr>
        <p:spPr>
          <a:xfrm>
            <a:off x="152400" y="6248400"/>
            <a:ext cx="6418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1984248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80999"/>
            <a:ext cx="3124200" cy="11873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World Map</a:t>
            </a:r>
          </a:p>
          <a:p>
            <a:r>
              <a:rPr lang="en-US" dirty="0" smtClean="0"/>
              <a:t>Location of the opera</a:t>
            </a:r>
          </a:p>
          <a:p>
            <a:r>
              <a:rPr lang="en-US" dirty="0" smtClean="0"/>
              <a:t> </a:t>
            </a:r>
            <a:r>
              <a:rPr lang="en-US" sz="3200" dirty="0" smtClean="0"/>
              <a:t>Aida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57800" y="3733800"/>
            <a:ext cx="2682240" cy="1143000"/>
          </a:xfrm>
        </p:spPr>
        <p:txBody>
          <a:bodyPr/>
          <a:lstStyle/>
          <a:p>
            <a:r>
              <a:rPr lang="en-US" dirty="0" smtClean="0"/>
              <a:t> Egypt </a:t>
            </a:r>
            <a:r>
              <a:rPr lang="en-US" dirty="0"/>
              <a:t>- orange</a:t>
            </a:r>
          </a:p>
          <a:p>
            <a:r>
              <a:rPr lang="en-US" dirty="0" err="1" smtClean="0"/>
              <a:t>Elthiopia</a:t>
            </a:r>
            <a:r>
              <a:rPr lang="en-US" dirty="0" smtClean="0"/>
              <a:t> – light green,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"/>
            <a:ext cx="4495800" cy="2517648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4648200" cy="3505200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819400" y="37338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200400" y="43434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62484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962400" cy="1828800"/>
          </a:xfrm>
        </p:spPr>
        <p:txBody>
          <a:bodyPr/>
          <a:lstStyle/>
          <a:p>
            <a:r>
              <a:rPr lang="en-US" dirty="0" smtClean="0"/>
              <a:t>Aida opera</a:t>
            </a:r>
            <a:br>
              <a:rPr lang="en-US" dirty="0" smtClean="0"/>
            </a:br>
            <a:r>
              <a:rPr lang="en-US" sz="2400" cap="none" dirty="0" smtClean="0"/>
              <a:t>Composer: </a:t>
            </a:r>
            <a:r>
              <a:rPr lang="en-US" sz="2400" cap="none" dirty="0" err="1" smtClean="0"/>
              <a:t>Guiseppe</a:t>
            </a:r>
            <a:r>
              <a:rPr lang="en-US" sz="2400" cap="none" dirty="0" smtClean="0"/>
              <a:t> Verdi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3352800"/>
            <a:ext cx="30480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Princess Aida and General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04800" y="3352800"/>
            <a:ext cx="3124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Victorious </a:t>
            </a:r>
            <a:r>
              <a:rPr lang="en-US" dirty="0" err="1" smtClean="0"/>
              <a:t>Egyption</a:t>
            </a:r>
            <a:r>
              <a:rPr lang="en-US" dirty="0" smtClean="0"/>
              <a:t> </a:t>
            </a:r>
            <a:r>
              <a:rPr lang="en-US" dirty="0"/>
              <a:t>Army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3116263" cy="308843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93" y="4109310"/>
            <a:ext cx="4892014" cy="2748690"/>
          </a:xfrm>
        </p:spPr>
      </p:pic>
      <p:sp>
        <p:nvSpPr>
          <p:cNvPr id="5" name="TextBox 4"/>
          <p:cNvSpPr txBox="1"/>
          <p:nvPr/>
        </p:nvSpPr>
        <p:spPr>
          <a:xfrm>
            <a:off x="389467" y="6172200"/>
            <a:ext cx="48953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019800" cy="121920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“die </a:t>
            </a:r>
            <a:r>
              <a:rPr lang="en-US" dirty="0" err="1" smtClean="0"/>
              <a:t>walkure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sz="2400" dirty="0" smtClean="0"/>
              <a:t>Composer:  Richard Wagner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Warrior maidens take hero soldiers to </a:t>
            </a:r>
          </a:p>
          <a:p>
            <a:pPr algn="ctr"/>
            <a:r>
              <a:rPr lang="en-US" sz="2400" dirty="0" smtClean="0"/>
              <a:t>Valhalla (soldier heaven).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483418"/>
            <a:ext cx="5524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The Ride of the Valkyries</a:t>
            </a:r>
          </a:p>
          <a:p>
            <a:r>
              <a:rPr lang="en-US" sz="2400" dirty="0" smtClean="0"/>
              <a:t>visits that homunculus </a:t>
            </a:r>
            <a:r>
              <a:rPr lang="en-US" sz="2400" dirty="0" err="1" smtClean="0"/>
              <a:t>Alberich</a:t>
            </a:r>
            <a:endParaRPr lang="en-US" sz="2400" dirty="0"/>
          </a:p>
        </p:txBody>
      </p:sp>
      <p:pic>
        <p:nvPicPr>
          <p:cNvPr id="12" name="Content Placeholder 11" descr="http://www.camdenreview.com/sites/all/files/nj_review/imagecache/main_img/ride_of_valkyri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8568"/>
            <a:ext cx="6095999" cy="3501231"/>
          </a:xfrm>
          <a:prstGeom prst="rect">
            <a:avLst/>
          </a:prstGeom>
          <a:noFill/>
          <a:extLst/>
        </p:spPr>
      </p:pic>
      <p:sp>
        <p:nvSpPr>
          <p:cNvPr id="7" name="TextBox 6"/>
          <p:cNvSpPr txBox="1"/>
          <p:nvPr/>
        </p:nvSpPr>
        <p:spPr>
          <a:xfrm>
            <a:off x="237067" y="6250632"/>
            <a:ext cx="4894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Gianne</a:t>
            </a:r>
            <a:r>
              <a:rPr lang="en-US" dirty="0" smtClean="0"/>
              <a:t> </a:t>
            </a:r>
            <a:r>
              <a:rPr lang="en-US" dirty="0" err="1" smtClean="0"/>
              <a:t>schicchi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(Pronounced:  Johnny </a:t>
            </a:r>
            <a:r>
              <a:rPr lang="en-US" sz="2700" dirty="0" err="1" smtClean="0"/>
              <a:t>Skeekee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dirty="0" smtClean="0"/>
              <a:t>Composer:  </a:t>
            </a:r>
            <a:r>
              <a:rPr lang="en-US" sz="2400" dirty="0" err="1" smtClean="0"/>
              <a:t>Guacomo</a:t>
            </a:r>
            <a:r>
              <a:rPr lang="en-US" sz="2400" dirty="0" smtClean="0"/>
              <a:t> Puccini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50065"/>
            <a:ext cx="5249505" cy="4199604"/>
          </a:xfrm>
        </p:spPr>
      </p:pic>
      <p:sp>
        <p:nvSpPr>
          <p:cNvPr id="3" name="TextBox 2"/>
          <p:cNvSpPr txBox="1"/>
          <p:nvPr/>
        </p:nvSpPr>
        <p:spPr>
          <a:xfrm>
            <a:off x="990600" y="5849669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Reading the will (a paper that says who gets the money)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198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108204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Rigoletto</a:t>
            </a:r>
            <a:r>
              <a:rPr lang="en-US" dirty="0" smtClean="0"/>
              <a:t> opera</a:t>
            </a:r>
            <a:br>
              <a:rPr lang="en-US" dirty="0" smtClean="0"/>
            </a:br>
            <a:r>
              <a:rPr lang="en-US" sz="3100" cap="none" dirty="0" smtClean="0"/>
              <a:t>Composer:  Giuseppe Verdi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4248235" cy="4267200"/>
          </a:xfrm>
        </p:spPr>
      </p:pic>
      <p:sp>
        <p:nvSpPr>
          <p:cNvPr id="3" name="TextBox 2"/>
          <p:cNvSpPr txBox="1"/>
          <p:nvPr/>
        </p:nvSpPr>
        <p:spPr>
          <a:xfrm>
            <a:off x="762000" y="6096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Duke singing to girl in tavern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5656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1171</TotalTime>
  <Words>335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Bell MT</vt:lpstr>
      <vt:lpstr>Trebuchet MS</vt:lpstr>
      <vt:lpstr>Wingdings</vt:lpstr>
      <vt:lpstr>Wingdings 2</vt:lpstr>
      <vt:lpstr>Opulent</vt:lpstr>
      <vt:lpstr>It’s All About OPERA !</vt:lpstr>
      <vt:lpstr>Opera House in Michigan</vt:lpstr>
      <vt:lpstr>OPERA WORDS</vt:lpstr>
      <vt:lpstr>Carmen Composer:  George Bizet</vt:lpstr>
      <vt:lpstr>Africa</vt:lpstr>
      <vt:lpstr>Aida opera Composer: Guiseppe Verdi</vt:lpstr>
      <vt:lpstr>“die walkure” Composer:  Richard Wagner</vt:lpstr>
      <vt:lpstr>Gianne schicchi (Pronounced:  Johnny Skeekee) Composer:  Guacomo Puccini</vt:lpstr>
      <vt:lpstr>Rigoletto opera Composer:  Giuseppe Verdi</vt:lpstr>
      <vt:lpstr>       “Le Nozze di Figaro” by     Wolfgang Amadeus Mozart </vt:lpstr>
      <vt:lpstr>                  “ Norma” by               Vincenzo Belini</vt:lpstr>
      <vt:lpstr>          “Cosi fan Tutte” by    Wolfgang Amadeus Mozart </vt:lpstr>
      <vt:lpstr>Turandot opera Composer:  Giacomo Puccini </vt:lpstr>
      <vt:lpstr>          Three Riddles</vt:lpstr>
      <vt:lpstr>              “Lakme” by                   Leo delibes</vt:lpstr>
      <vt:lpstr>Tales of Hoffman Composer:  Jacques Offenback</vt:lpstr>
      <vt:lpstr>La boheme Means “Poor Artist” Composer:  Giacomo Puccini</vt:lpstr>
      <vt:lpstr>                “Nabucco” by                 Guiseppi Verdi</vt:lpstr>
      <vt:lpstr>The End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About OPERA !</dc:title>
  <dc:creator>Carolyn</dc:creator>
  <cp:lastModifiedBy>Stephen Battaglia</cp:lastModifiedBy>
  <cp:revision>60</cp:revision>
  <dcterms:created xsi:type="dcterms:W3CDTF">2015-06-11T17:02:15Z</dcterms:created>
  <dcterms:modified xsi:type="dcterms:W3CDTF">2016-01-17T20:21:02Z</dcterms:modified>
</cp:coreProperties>
</file>