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80" r:id="rId4"/>
    <p:sldId id="276" r:id="rId5"/>
    <p:sldId id="259" r:id="rId6"/>
    <p:sldId id="281" r:id="rId7"/>
    <p:sldId id="283" r:id="rId8"/>
    <p:sldId id="284" r:id="rId9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ED0B59EF-D895-4048-822B-0437F6767A6F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260094F5-CC2B-430B-9628-C16A58114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D09EE215-2B67-4A94-BA8A-BC1FB79EC6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420A9923-1373-4B04-890F-DD29A654A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2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A9923-1373-4B04-890F-DD29A654AD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  <a:solidFill>
            <a:srgbClr val="0066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2D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66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ctrTitle"/>
          </p:nvPr>
        </p:nvSpPr>
        <p:spPr>
          <a:xfrm>
            <a:off x="-609600" y="359028"/>
            <a:ext cx="6282368" cy="3043535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Water</a:t>
            </a:r>
            <a:r>
              <a:rPr lang="en-US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6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for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Panther Trace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ubtitle 10"/>
          <p:cNvSpPr>
            <a:spLocks noGrp="1"/>
          </p:cNvSpPr>
          <p:nvPr>
            <p:ph type="subTitle" idx="1"/>
          </p:nvPr>
        </p:nvSpPr>
        <p:spPr>
          <a:xfrm>
            <a:off x="1676400" y="4222750"/>
            <a:ext cx="6934200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What are your options?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93467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Dana J. </a:t>
            </a:r>
            <a:r>
              <a:rPr lang="en-US" b="1" dirty="0" err="1" smtClean="0">
                <a:solidFill>
                  <a:schemeClr val="bg1"/>
                </a:solidFill>
              </a:rPr>
              <a:t>Gaydos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GHS Environmental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37548"/>
            <a:ext cx="38227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915092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24000"/>
            </a:pPr>
            <a:r>
              <a:rPr lang="en-US" sz="2800" b="1" dirty="0" smtClean="0"/>
              <a:t>GHS Environmental (GHS)</a:t>
            </a:r>
            <a:r>
              <a:rPr lang="en-US" sz="2800" dirty="0" smtClean="0"/>
              <a:t> </a:t>
            </a:r>
            <a:r>
              <a:rPr lang="en-US" sz="2800" dirty="0" smtClean="0"/>
              <a:t> - Dana Gaydos</a:t>
            </a:r>
            <a:endParaRPr lang="en-US" sz="2800" dirty="0" smtClean="0"/>
          </a:p>
          <a:p>
            <a:pPr algn="ctr">
              <a:buSzPct val="124000"/>
            </a:pPr>
            <a:r>
              <a:rPr lang="en-US" sz="2400" dirty="0" smtClean="0"/>
              <a:t>Water </a:t>
            </a:r>
            <a:r>
              <a:rPr lang="en-US" sz="2400" dirty="0" smtClean="0"/>
              <a:t>resources, water </a:t>
            </a:r>
            <a:r>
              <a:rPr lang="en-US" sz="2400" dirty="0" smtClean="0"/>
              <a:t>quality, wetlands, </a:t>
            </a:r>
          </a:p>
          <a:p>
            <a:pPr marL="234950" algn="ctr">
              <a:buSzPct val="124000"/>
            </a:pPr>
            <a:r>
              <a:rPr lang="en-US" sz="2400" dirty="0" smtClean="0"/>
              <a:t>	marine </a:t>
            </a:r>
            <a:r>
              <a:rPr lang="en-US" sz="2400" dirty="0" smtClean="0"/>
              <a:t>resources</a:t>
            </a:r>
            <a:r>
              <a:rPr lang="en-US" sz="800" dirty="0" smtClean="0"/>
              <a:t>		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28600" y="60632"/>
            <a:ext cx="8229600" cy="1066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tx1"/>
                </a:solidFill>
              </a:rPr>
              <a:t>Who We Are &amp; Why We Are Here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889" y="2160558"/>
            <a:ext cx="5045453" cy="2940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3"/>
          <a:stretch/>
        </p:blipFill>
        <p:spPr>
          <a:xfrm>
            <a:off x="1453654" y="3840058"/>
            <a:ext cx="914401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342" y="2524820"/>
            <a:ext cx="188595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1" y="2401510"/>
            <a:ext cx="1162050" cy="12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819010"/>
            <a:ext cx="1552575" cy="523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049" y="5249631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24000"/>
            </a:pPr>
            <a:r>
              <a:rPr lang="en-US" sz="2000" b="1" dirty="0" smtClean="0"/>
              <a:t>We are a small, woman-owned firm that is focused on giving quality service </a:t>
            </a:r>
            <a:r>
              <a:rPr lang="en-US" sz="2000" b="1" dirty="0"/>
              <a:t>by </a:t>
            </a:r>
            <a:r>
              <a:rPr lang="en-US" sz="2000" b="1" dirty="0" smtClean="0"/>
              <a:t>providing solutions that fit the clients needs both immediately and for the future.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228600" y="228600"/>
            <a:ext cx="8229600" cy="1066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tx1"/>
                </a:solidFill>
              </a:rPr>
              <a:t>Water Use Permit Rules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</p:spPr>
      </p:pic>
      <p:sp>
        <p:nvSpPr>
          <p:cNvPr id="7" name="TextBox 6"/>
          <p:cNvSpPr txBox="1"/>
          <p:nvPr/>
        </p:nvSpPr>
        <p:spPr>
          <a:xfrm>
            <a:off x="457200" y="1295400"/>
            <a:ext cx="533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4000"/>
            </a:pPr>
            <a:r>
              <a:rPr lang="en-US" sz="2400" b="1" dirty="0" smtClean="0"/>
              <a:t>Most Impacted Area (MIA)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Allocated due to saltwater intrusion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Covers 708 mi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from southern Hillsborough, Manatee &amp; northwestern Sarasota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Major pumpage for mining, agricultural and potable water uses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Limits groundwater pumpage in the Floridan Aquifer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No </a:t>
            </a:r>
            <a:r>
              <a:rPr lang="en-US" sz="2000" u="sng" dirty="0" smtClean="0"/>
              <a:t>NEW</a:t>
            </a:r>
            <a:r>
              <a:rPr lang="en-US" sz="2000" dirty="0" smtClean="0"/>
              <a:t> Water Use Permits (WUP’s)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Need WUP for cumulative well diameter of 6 inches or greater OR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Groundwater withdrawal of 100,000 gallons per day (gpd) annual average</a:t>
            </a:r>
          </a:p>
          <a:p>
            <a:pPr marL="577850" indent="-342900">
              <a:buSzPct val="124000"/>
              <a:buFontTx/>
              <a:buChar char="-"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41" y="1219073"/>
            <a:ext cx="3231778" cy="47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3" name="AutoShape 2" descr="Image result for kayaking photos"/>
          <p:cNvSpPr>
            <a:spLocks noChangeAspect="1" noChangeArrowheads="1"/>
          </p:cNvSpPr>
          <p:nvPr/>
        </p:nvSpPr>
        <p:spPr bwMode="auto">
          <a:xfrm>
            <a:off x="-31750" y="-136525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3332" r="5353" b="5222"/>
          <a:stretch/>
        </p:blipFill>
        <p:spPr>
          <a:xfrm>
            <a:off x="990600" y="431877"/>
            <a:ext cx="7088311" cy="54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79164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Initial Irrigation Calculation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6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3333" r="5063" b="5060"/>
          <a:stretch/>
        </p:blipFill>
        <p:spPr>
          <a:xfrm>
            <a:off x="304800" y="990600"/>
            <a:ext cx="6216544" cy="4758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1165952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Average = </a:t>
            </a:r>
          </a:p>
          <a:p>
            <a:pPr algn="r"/>
            <a:r>
              <a:rPr lang="en-US" dirty="0" smtClean="0"/>
              <a:t>121,200 gpd</a:t>
            </a:r>
          </a:p>
          <a:p>
            <a:r>
              <a:rPr lang="en-US" dirty="0" smtClean="0"/>
              <a:t>Peak Month = </a:t>
            </a:r>
          </a:p>
          <a:p>
            <a:pPr algn="r"/>
            <a:r>
              <a:rPr lang="en-US" dirty="0" smtClean="0"/>
              <a:t>387,600 gpd</a:t>
            </a:r>
          </a:p>
          <a:p>
            <a:r>
              <a:rPr lang="en-US" sz="1200" dirty="0" smtClean="0"/>
              <a:t>Notes:</a:t>
            </a:r>
          </a:p>
          <a:p>
            <a:pPr marL="171450" indent="-171450">
              <a:buBlip>
                <a:blip r:embed="rId4"/>
              </a:buBlip>
            </a:pPr>
            <a:r>
              <a:rPr lang="en-US" sz="1200" dirty="0" smtClean="0"/>
              <a:t>Immokalee soil type</a:t>
            </a:r>
          </a:p>
          <a:p>
            <a:pPr marL="171450" indent="-171450">
              <a:buBlip>
                <a:blip r:embed="rId4"/>
              </a:buBlip>
            </a:pPr>
            <a:r>
              <a:rPr lang="en-US" sz="1200" dirty="0" smtClean="0"/>
              <a:t>Sprinkler over plant</a:t>
            </a:r>
          </a:p>
          <a:p>
            <a:pPr marL="171450" indent="-171450">
              <a:buBlip>
                <a:blip r:embed="rId4"/>
              </a:buBlip>
            </a:pPr>
            <a:r>
              <a:rPr lang="en-US" sz="1200" dirty="0" smtClean="0"/>
              <a:t>Large pumpage capacity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20429" y="3369784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Individual Permit for Greater than 100,000 gpd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228600" y="228600"/>
            <a:ext cx="8229600" cy="10668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tx1"/>
                </a:solidFill>
              </a:rPr>
              <a:t>Option #1: Drill Replacement Well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30775"/>
            <a:ext cx="5853546" cy="3787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429" y="748229"/>
            <a:ext cx="8001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4000"/>
            </a:pPr>
            <a:endParaRPr lang="en-US" sz="2400" b="1" dirty="0" smtClean="0"/>
          </a:p>
          <a:p>
            <a:pPr marL="577850" indent="-342900">
              <a:buSzPct val="124000"/>
              <a:buBlip>
                <a:blip r:embed="rId4"/>
              </a:buBlip>
            </a:pPr>
            <a:r>
              <a:rPr lang="en-US" sz="2000" dirty="0" smtClean="0"/>
              <a:t>Withdrawals not included in SWFWMD’s modeling effort</a:t>
            </a:r>
          </a:p>
          <a:p>
            <a:pPr marL="577850" indent="-342900">
              <a:buSzPct val="124000"/>
              <a:buBlip>
                <a:blip r:embed="rId4"/>
              </a:buBlip>
            </a:pPr>
            <a:r>
              <a:rPr lang="en-US" sz="2000" dirty="0" smtClean="0"/>
              <a:t>Impacts are existing</a:t>
            </a:r>
          </a:p>
          <a:p>
            <a:pPr marL="577850" indent="-342900">
              <a:buSzPct val="124000"/>
              <a:buBlip>
                <a:blip r:embed="rId4"/>
              </a:buBlip>
            </a:pPr>
            <a:r>
              <a:rPr lang="en-US" sz="2000" dirty="0" smtClean="0"/>
              <a:t>Confirm irrigated area for each well</a:t>
            </a:r>
          </a:p>
          <a:p>
            <a:pPr marL="577850" indent="-342900">
              <a:buSzPct val="124000"/>
              <a:buBlip>
                <a:blip r:embed="rId4"/>
              </a:buBlip>
            </a:pPr>
            <a:r>
              <a:rPr lang="en-US" sz="2000" dirty="0" smtClean="0"/>
              <a:t>Requires GW modeling</a:t>
            </a:r>
          </a:p>
          <a:p>
            <a:pPr marL="577850" indent="-342900">
              <a:buSzPct val="124000"/>
              <a:buBlip>
                <a:blip r:embed="rId4"/>
              </a:buBlip>
            </a:pPr>
            <a:r>
              <a:rPr lang="en-US" sz="2000" dirty="0"/>
              <a:t>Meet with SWFWMD to establish need for WUP</a:t>
            </a:r>
          </a:p>
          <a:p>
            <a:pPr marL="577850" indent="-342900">
              <a:buSzPct val="124000"/>
              <a:buBlip>
                <a:blip r:embed="rId4"/>
              </a:buBlip>
            </a:pPr>
            <a:r>
              <a:rPr lang="en-US" sz="2000" dirty="0" smtClean="0"/>
              <a:t>Cannot guarantee approval by SWFWMD</a:t>
            </a:r>
          </a:p>
          <a:p>
            <a:pPr marL="577850" indent="-342900">
              <a:buSzPct val="124000"/>
              <a:buFontTx/>
              <a:buChar char="-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20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228600" y="228600"/>
            <a:ext cx="8229600" cy="1066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tx1"/>
                </a:solidFill>
              </a:rPr>
              <a:t>Option #2: Surface Water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</p:spPr>
      </p:pic>
      <p:sp>
        <p:nvSpPr>
          <p:cNvPr id="7" name="TextBox 6"/>
          <p:cNvSpPr txBox="1"/>
          <p:nvPr/>
        </p:nvSpPr>
        <p:spPr>
          <a:xfrm>
            <a:off x="457200" y="9711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4000"/>
            </a:pPr>
            <a:endParaRPr lang="en-US" sz="2400" b="1" dirty="0" smtClean="0"/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/>
              <a:t>Surface water withdrawals are allowable/easily permitted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/>
              <a:t>Intermediate Aquifer wells are allowable/easily permitted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/>
              <a:t>Can be used for entire demand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/>
              <a:t>Could use multiple ponds to support entire </a:t>
            </a:r>
            <a:r>
              <a:rPr lang="en-US" sz="2000" dirty="0" smtClean="0"/>
              <a:t>community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u="sng" dirty="0" smtClean="0"/>
              <a:t>EASIEST</a:t>
            </a:r>
            <a:r>
              <a:rPr lang="en-US" sz="2000" dirty="0" smtClean="0"/>
              <a:t> solution but most expensive</a:t>
            </a:r>
            <a:endParaRPr lang="en-US" sz="2000" dirty="0"/>
          </a:p>
          <a:p>
            <a:pPr marL="577850" indent="-342900">
              <a:buSzPct val="124000"/>
              <a:buFontTx/>
              <a:buChar char="-"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1" y="3657601"/>
            <a:ext cx="5174461" cy="20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228600" y="228600"/>
            <a:ext cx="8229600" cy="1066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tx1"/>
                </a:solidFill>
              </a:rPr>
              <a:t>Recommendations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</p:spPr>
      </p:pic>
      <p:sp>
        <p:nvSpPr>
          <p:cNvPr id="7" name="TextBox 6"/>
          <p:cNvSpPr txBox="1"/>
          <p:nvPr/>
        </p:nvSpPr>
        <p:spPr>
          <a:xfrm>
            <a:off x="457200" y="762000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4000"/>
            </a:pPr>
            <a:endParaRPr lang="en-US" sz="2400" b="1" dirty="0" smtClean="0"/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Gather information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Prepare initial strategy based on communities needs</a:t>
            </a:r>
            <a:endParaRPr lang="en-US" sz="2000" dirty="0"/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Conduct Pre-App Meeting with SWFWMD</a:t>
            </a:r>
            <a:endParaRPr lang="en-US" sz="2000" dirty="0"/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Report back to community for next steps</a:t>
            </a:r>
            <a:endParaRPr lang="en-US" sz="2000" dirty="0"/>
          </a:p>
          <a:p>
            <a:pPr marL="577850" indent="-342900">
              <a:buSzPct val="124000"/>
              <a:buFontTx/>
              <a:buChar char="-"/>
            </a:pP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09800" y="250093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Cost Estimate $1,500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58549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4000"/>
            </a:pPr>
            <a:endParaRPr lang="en-US" sz="2400" b="1" dirty="0" smtClean="0"/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Includes graphics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Irrigation demand calculations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Initial proposal to SWFWMD</a:t>
            </a:r>
            <a:endParaRPr lang="en-US" sz="2000" dirty="0"/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Preliminary GW modeling (if necessary)</a:t>
            </a:r>
          </a:p>
          <a:p>
            <a:pPr marL="577850" indent="-342900">
              <a:buSzPct val="124000"/>
              <a:buBlip>
                <a:blip r:embed="rId3"/>
              </a:buBlip>
            </a:pPr>
            <a:r>
              <a:rPr lang="en-US" sz="2000" dirty="0" smtClean="0"/>
              <a:t>Summary Letter</a:t>
            </a:r>
            <a:endParaRPr lang="en-US" sz="2000" dirty="0"/>
          </a:p>
          <a:p>
            <a:pPr marL="577850" indent="-342900">
              <a:buSzPct val="124000"/>
              <a:buFontTx/>
              <a:buChar char="-"/>
            </a:pP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4586038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Additional Effort Estimate $3,500 - $4,500</a:t>
            </a:r>
          </a:p>
          <a:p>
            <a:pPr algn="ctr"/>
            <a:r>
              <a:rPr lang="en-US" sz="2800" b="1" dirty="0" smtClean="0"/>
              <a:t>to complete WUP application</a:t>
            </a:r>
          </a:p>
          <a:p>
            <a:pPr algn="ctr"/>
            <a:r>
              <a:rPr lang="en-US" sz="1600" dirty="0" smtClean="0"/>
              <a:t>Cost based on limited knowledge of project and community’s needs.</a:t>
            </a:r>
          </a:p>
          <a:p>
            <a:pPr algn="ctr"/>
            <a:r>
              <a:rPr lang="en-US" sz="1600" dirty="0" smtClean="0"/>
              <a:t>This does not include any additional requests for information from SWFWMD.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77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1522</TotalTime>
  <Words>328</Words>
  <Application>Microsoft Office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Calibri</vt:lpstr>
      <vt:lpstr>Lucida Sans Unicode</vt:lpstr>
      <vt:lpstr>Verdana</vt:lpstr>
      <vt:lpstr>Wingdings 2</vt:lpstr>
      <vt:lpstr>Wingdings 3</vt:lpstr>
      <vt:lpstr>Concourse</vt:lpstr>
      <vt:lpstr>Water Use for Panther Trace</vt:lpstr>
      <vt:lpstr>PowerPoint Presentation</vt:lpstr>
      <vt:lpstr>PowerPoint Presentation</vt:lpstr>
      <vt:lpstr>PowerPoint Presentation</vt:lpstr>
      <vt:lpstr>Initial Irrigation Calculation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Aquifer Recharge &amp; Recovery</dc:title>
  <dc:creator>second-admin</dc:creator>
  <cp:lastModifiedBy>Dana J. Gaydos</cp:lastModifiedBy>
  <cp:revision>94</cp:revision>
  <dcterms:created xsi:type="dcterms:W3CDTF">2010-09-12T03:57:02Z</dcterms:created>
  <dcterms:modified xsi:type="dcterms:W3CDTF">2016-09-06T04:13:13Z</dcterms:modified>
</cp:coreProperties>
</file>