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864" r:id="rId1"/>
  </p:sldMasterIdLst>
  <p:notesMasterIdLst>
    <p:notesMasterId r:id="rId14"/>
  </p:notesMasterIdLst>
  <p:sldIdLst>
    <p:sldId id="256" r:id="rId2"/>
    <p:sldId id="257" r:id="rId3"/>
    <p:sldId id="260" r:id="rId4"/>
    <p:sldId id="259" r:id="rId5"/>
    <p:sldId id="267" r:id="rId6"/>
    <p:sldId id="258" r:id="rId7"/>
    <p:sldId id="261" r:id="rId8"/>
    <p:sldId id="262" r:id="rId9"/>
    <p:sldId id="263" r:id="rId10"/>
    <p:sldId id="264" r:id="rId11"/>
    <p:sldId id="265" r:id="rId12"/>
    <p:sldId id="266" r:id="rId1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D3594B31-F951-4B71-B631-59017927B742}" type="datetimeFigureOut">
              <a:rPr lang="en-US" smtClean="0"/>
              <a:pPr/>
              <a:t>10/7/2011</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0499511F-A437-4CD8-820E-568F4441D029}" type="slidenum">
              <a:rPr lang="en-US" smtClean="0"/>
              <a:pPr/>
              <a:t>‹#›</a:t>
            </a:fld>
            <a:endParaRPr lang="en-US"/>
          </a:p>
        </p:txBody>
      </p:sp>
    </p:spTree>
    <p:extLst>
      <p:ext uri="{BB962C8B-B14F-4D97-AF65-F5344CB8AC3E}">
        <p14:creationId xmlns:p14="http://schemas.microsoft.com/office/powerpoint/2010/main" val="2738410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499511F-A437-4CD8-820E-568F4441D029}" type="slidenum">
              <a:rPr lang="en-US" smtClean="0"/>
              <a:pPr/>
              <a:t>1</a:t>
            </a:fld>
            <a:endParaRPr lang="en-US"/>
          </a:p>
        </p:txBody>
      </p:sp>
    </p:spTree>
    <p:extLst>
      <p:ext uri="{BB962C8B-B14F-4D97-AF65-F5344CB8AC3E}">
        <p14:creationId xmlns:p14="http://schemas.microsoft.com/office/powerpoint/2010/main" val="18050552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7514728-92FD-4393-8F40-9D5E92FD6B43}" type="datetimeFigureOut">
              <a:rPr lang="en-US" smtClean="0"/>
              <a:pPr/>
              <a:t>10/7/2011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2AA509D-425F-461D-B60F-4D6C7351147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AA509D-425F-461D-B60F-4D6C7351147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AA509D-425F-461D-B60F-4D6C7351147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AA509D-425F-461D-B60F-4D6C7351147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AA509D-425F-461D-B60F-4D6C7351147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AA509D-425F-461D-B60F-4D6C7351147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2AA509D-425F-461D-B60F-4D6C7351147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2AA509D-425F-461D-B60F-4D6C7351147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514728-92FD-4393-8F40-9D5E92FD6B43}" type="datetimeFigureOut">
              <a:rPr lang="en-US" smtClean="0"/>
              <a:pPr/>
              <a:t>10/7/2011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2AA509D-425F-461D-B60F-4D6C7351147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7514728-92FD-4393-8F40-9D5E92FD6B43}" type="datetimeFigureOut">
              <a:rPr lang="en-US" smtClean="0"/>
              <a:pPr/>
              <a:t>10/7/2011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AA509D-425F-461D-B60F-4D6C7351147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7514728-92FD-4393-8F40-9D5E92FD6B43}" type="datetimeFigureOut">
              <a:rPr lang="en-US" smtClean="0"/>
              <a:pPr/>
              <a:t>10/7/2011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2AA509D-425F-461D-B60F-4D6C7351147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7514728-92FD-4393-8F40-9D5E92FD6B43}" type="datetimeFigureOut">
              <a:rPr lang="en-US" smtClean="0"/>
              <a:pPr/>
              <a:t>10/7/2011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2AA509D-425F-461D-B60F-4D6C7351147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0"/>
            <a:ext cx="8153400" cy="3124200"/>
          </a:xfrm>
        </p:spPr>
        <p:txBody>
          <a:bodyPr>
            <a:normAutofit/>
          </a:bodyPr>
          <a:lstStyle/>
          <a:p>
            <a:r>
              <a:rPr lang="en-US" dirty="0" smtClean="0">
                <a:solidFill>
                  <a:schemeClr val="bg1"/>
                </a:solidFill>
                <a:effectLst/>
              </a:rPr>
              <a:t>Bureau of Land Management and Forest Service Management of Wild Horses and Burros</a:t>
            </a:r>
            <a:endParaRPr lang="en-US" dirty="0">
              <a:solidFill>
                <a:schemeClr val="bg1"/>
              </a:solidFill>
              <a:effectLst/>
            </a:endParaRPr>
          </a:p>
        </p:txBody>
      </p:sp>
      <p:sp>
        <p:nvSpPr>
          <p:cNvPr id="3" name="Subtitle 2"/>
          <p:cNvSpPr>
            <a:spLocks noGrp="1"/>
          </p:cNvSpPr>
          <p:nvPr>
            <p:ph type="subTitle" idx="1"/>
          </p:nvPr>
        </p:nvSpPr>
        <p:spPr>
          <a:xfrm>
            <a:off x="1219200" y="5562600"/>
            <a:ext cx="6560234" cy="1143000"/>
          </a:xfrm>
        </p:spPr>
        <p:txBody>
          <a:bodyPr>
            <a:normAutofit/>
          </a:bodyPr>
          <a:lstStyle/>
          <a:p>
            <a:pPr algn="ctr"/>
            <a:r>
              <a:rPr lang="en-US" dirty="0" smtClean="0">
                <a:solidFill>
                  <a:schemeClr val="bg1"/>
                </a:solidFill>
              </a:rPr>
              <a:t>Moving from Mismanagement to Enlightened Stewardship</a:t>
            </a:r>
            <a:endParaRPr lang="en-US" dirty="0">
              <a:solidFill>
                <a:schemeClr val="bg1"/>
              </a:solidFill>
            </a:endParaRPr>
          </a:p>
        </p:txBody>
      </p:sp>
      <p:sp>
        <p:nvSpPr>
          <p:cNvPr id="4" name="TextBox 3"/>
          <p:cNvSpPr txBox="1"/>
          <p:nvPr/>
        </p:nvSpPr>
        <p:spPr>
          <a:xfrm>
            <a:off x="5029200" y="3352800"/>
            <a:ext cx="3352800" cy="400110"/>
          </a:xfrm>
          <a:prstGeom prst="rect">
            <a:avLst/>
          </a:prstGeom>
          <a:noFill/>
        </p:spPr>
        <p:txBody>
          <a:bodyPr wrap="square" rtlCol="0">
            <a:spAutoFit/>
          </a:bodyPr>
          <a:lstStyle/>
          <a:p>
            <a:pPr algn="r"/>
            <a:r>
              <a:rPr lang="en-US" sz="2000" dirty="0" smtClean="0">
                <a:solidFill>
                  <a:schemeClr val="bg2"/>
                </a:solidFill>
              </a:rPr>
              <a:t>Valerie Stanley</a:t>
            </a:r>
            <a:endParaRPr lang="en-US" sz="2000" dirty="0">
              <a:solidFill>
                <a:schemeClr val="bg2"/>
              </a:solidFill>
            </a:endParaRPr>
          </a:p>
        </p:txBody>
      </p:sp>
    </p:spTree>
    <p:extLst>
      <p:ext uri="{BB962C8B-B14F-4D97-AF65-F5344CB8AC3E}">
        <p14:creationId xmlns:p14="http://schemas.microsoft.com/office/powerpoint/2010/main" val="1008733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981200"/>
            <a:ext cx="8229600" cy="4525963"/>
          </a:xfrm>
        </p:spPr>
        <p:txBody>
          <a:bodyPr>
            <a:normAutofit/>
          </a:bodyPr>
          <a:lstStyle/>
          <a:p>
            <a:r>
              <a:rPr lang="en-US" dirty="0" smtClean="0">
                <a:solidFill>
                  <a:schemeClr val="bg1"/>
                </a:solidFill>
              </a:rPr>
              <a:t>Continue to comment on land use plans and herd management area plans;</a:t>
            </a:r>
          </a:p>
          <a:p>
            <a:r>
              <a:rPr lang="en-US" dirty="0" smtClean="0">
                <a:solidFill>
                  <a:schemeClr val="bg1"/>
                </a:solidFill>
              </a:rPr>
              <a:t>File Freedom of Information requests to monitor handling of horses post removal</a:t>
            </a:r>
          </a:p>
          <a:p>
            <a:r>
              <a:rPr lang="en-US" dirty="0" smtClean="0">
                <a:solidFill>
                  <a:schemeClr val="bg1"/>
                </a:solidFill>
              </a:rPr>
              <a:t>“Adopt a herd” – regularly visit a herd, learn what land/water/development issues impact the herd/follow treatment of the herd, consult experts to develop alternatives to removal</a:t>
            </a:r>
          </a:p>
          <a:p>
            <a:endParaRPr lang="en-US" dirty="0">
              <a:solidFill>
                <a:schemeClr val="bg1"/>
              </a:solidFill>
            </a:endParaRPr>
          </a:p>
        </p:txBody>
      </p:sp>
      <p:sp>
        <p:nvSpPr>
          <p:cNvPr id="3" name="Title 2"/>
          <p:cNvSpPr>
            <a:spLocks noGrp="1"/>
          </p:cNvSpPr>
          <p:nvPr>
            <p:ph type="title"/>
          </p:nvPr>
        </p:nvSpPr>
        <p:spPr/>
        <p:txBody>
          <a:bodyPr>
            <a:noAutofit/>
          </a:bodyPr>
          <a:lstStyle/>
          <a:p>
            <a:pPr algn="ctr"/>
            <a:r>
              <a:rPr lang="en-US" sz="4400" dirty="0" smtClean="0">
                <a:solidFill>
                  <a:schemeClr val="accent1"/>
                </a:solidFill>
                <a:effectLst/>
              </a:rPr>
              <a:t>Besides challenging roundups, we should:</a:t>
            </a:r>
            <a:endParaRPr lang="en-US" sz="4400" dirty="0">
              <a:solidFill>
                <a:schemeClr val="accent1"/>
              </a:solidFill>
              <a:effectLst/>
            </a:endParaRPr>
          </a:p>
        </p:txBody>
      </p:sp>
    </p:spTree>
    <p:extLst>
      <p:ext uri="{BB962C8B-B14F-4D97-AF65-F5344CB8AC3E}">
        <p14:creationId xmlns:p14="http://schemas.microsoft.com/office/powerpoint/2010/main" val="4160997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447800"/>
            <a:ext cx="8610600" cy="4953000"/>
          </a:xfrm>
        </p:spPr>
        <p:txBody>
          <a:bodyPr>
            <a:noAutofit/>
          </a:bodyPr>
          <a:lstStyle/>
          <a:p>
            <a:r>
              <a:rPr lang="en-US" sz="2400" dirty="0" smtClean="0">
                <a:solidFill>
                  <a:schemeClr val="bg1"/>
                </a:solidFill>
              </a:rPr>
              <a:t>Remove wild horse and burro specialists and field managers who consider these animals to be management “problems” or view them as non-native wildlife.</a:t>
            </a:r>
          </a:p>
          <a:p>
            <a:r>
              <a:rPr lang="en-US" sz="2400" dirty="0" smtClean="0">
                <a:solidFill>
                  <a:schemeClr val="bg1"/>
                </a:solidFill>
              </a:rPr>
              <a:t>Replace them with persons knowledgeable about wild horse behavior and needs.</a:t>
            </a:r>
          </a:p>
          <a:p>
            <a:r>
              <a:rPr lang="en-US" sz="2400" dirty="0" smtClean="0">
                <a:solidFill>
                  <a:schemeClr val="bg1"/>
                </a:solidFill>
              </a:rPr>
              <a:t>Require wild horse and burro specialists and field managers to actually observe, study and know wild horse family bands and members, seasons of use of herd areas, migratory patterns.</a:t>
            </a:r>
          </a:p>
          <a:p>
            <a:r>
              <a:rPr lang="en-US" sz="2400" dirty="0" smtClean="0">
                <a:solidFill>
                  <a:schemeClr val="bg1"/>
                </a:solidFill>
              </a:rPr>
              <a:t>Require annual accounts of births and deaths.</a:t>
            </a:r>
          </a:p>
          <a:p>
            <a:r>
              <a:rPr lang="en-US" sz="2400" dirty="0" smtClean="0">
                <a:solidFill>
                  <a:schemeClr val="bg1"/>
                </a:solidFill>
              </a:rPr>
              <a:t>Require removals to be the option of last resort.</a:t>
            </a:r>
            <a:endParaRPr lang="en-US" sz="2400" dirty="0">
              <a:solidFill>
                <a:schemeClr val="bg1"/>
              </a:solidFill>
            </a:endParaRPr>
          </a:p>
        </p:txBody>
      </p:sp>
      <p:sp>
        <p:nvSpPr>
          <p:cNvPr id="3" name="Title 2"/>
          <p:cNvSpPr>
            <a:spLocks noGrp="1"/>
          </p:cNvSpPr>
          <p:nvPr>
            <p:ph type="title"/>
          </p:nvPr>
        </p:nvSpPr>
        <p:spPr/>
        <p:txBody>
          <a:bodyPr>
            <a:noAutofit/>
          </a:bodyPr>
          <a:lstStyle/>
          <a:p>
            <a:pPr algn="ctr"/>
            <a:r>
              <a:rPr lang="en-US" sz="4400" dirty="0" smtClean="0">
                <a:solidFill>
                  <a:schemeClr val="accent1"/>
                </a:solidFill>
                <a:effectLst/>
              </a:rPr>
              <a:t>What can agencies do differently?	</a:t>
            </a:r>
            <a:endParaRPr lang="en-US" sz="4400" dirty="0">
              <a:solidFill>
                <a:schemeClr val="accent1"/>
              </a:solidFill>
              <a:effectLst/>
            </a:endParaRPr>
          </a:p>
        </p:txBody>
      </p:sp>
    </p:spTree>
    <p:extLst>
      <p:ext uri="{BB962C8B-B14F-4D97-AF65-F5344CB8AC3E}">
        <p14:creationId xmlns:p14="http://schemas.microsoft.com/office/powerpoint/2010/main" val="488052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smtClean="0">
                <a:solidFill>
                  <a:schemeClr val="bg1"/>
                </a:solidFill>
              </a:rPr>
              <a:t>Adhere to standards of equine care that caring horse owners provide:</a:t>
            </a:r>
          </a:p>
          <a:p>
            <a:pPr lvl="1">
              <a:buFont typeface="Arial" pitchFamily="34" charset="0"/>
              <a:buChar char="•"/>
            </a:pPr>
            <a:r>
              <a:rPr lang="en-US" sz="2400" dirty="0" smtClean="0">
                <a:solidFill>
                  <a:schemeClr val="bg1"/>
                </a:solidFill>
              </a:rPr>
              <a:t>No strenuous exercise when temperature/ humidity can cause suffering</a:t>
            </a:r>
          </a:p>
          <a:p>
            <a:pPr lvl="1">
              <a:buFont typeface="Arial" pitchFamily="34" charset="0"/>
              <a:buChar char="•"/>
            </a:pPr>
            <a:r>
              <a:rPr lang="en-US" sz="2400" dirty="0" smtClean="0">
                <a:solidFill>
                  <a:schemeClr val="bg1"/>
                </a:solidFill>
              </a:rPr>
              <a:t>Provision of anesthesia/analgesics before, during and after gelding</a:t>
            </a:r>
          </a:p>
          <a:p>
            <a:pPr lvl="1">
              <a:buFont typeface="Arial" pitchFamily="34" charset="0"/>
              <a:buChar char="•"/>
            </a:pPr>
            <a:r>
              <a:rPr lang="en-US" sz="2400" dirty="0" smtClean="0">
                <a:solidFill>
                  <a:schemeClr val="bg1"/>
                </a:solidFill>
              </a:rPr>
              <a:t>No early weaning/separation of dams and foals</a:t>
            </a:r>
          </a:p>
          <a:p>
            <a:pPr lvl="1">
              <a:buFont typeface="Arial" pitchFamily="34" charset="0"/>
              <a:buChar char="•"/>
            </a:pPr>
            <a:r>
              <a:rPr lang="en-US" sz="2400" dirty="0" smtClean="0">
                <a:solidFill>
                  <a:schemeClr val="bg1"/>
                </a:solidFill>
              </a:rPr>
              <a:t>No forced strenuous exercise of foals, weanlings and yearlings</a:t>
            </a:r>
          </a:p>
          <a:p>
            <a:pPr lvl="1">
              <a:buFont typeface="Arial" pitchFamily="34" charset="0"/>
              <a:buChar char="•"/>
            </a:pPr>
            <a:r>
              <a:rPr lang="en-US" sz="2400" dirty="0" smtClean="0">
                <a:solidFill>
                  <a:schemeClr val="bg1"/>
                </a:solidFill>
              </a:rPr>
              <a:t>If removed, provide horses with permanent access to water and hay that is most similar to current diet</a:t>
            </a:r>
          </a:p>
          <a:p>
            <a:pPr lvl="1"/>
            <a:endParaRPr lang="en-US" sz="2400" dirty="0" smtClean="0">
              <a:solidFill>
                <a:schemeClr val="bg1"/>
              </a:solidFill>
            </a:endParaRPr>
          </a:p>
          <a:p>
            <a:pPr marL="393192" lvl="1" indent="0">
              <a:buNone/>
            </a:pPr>
            <a:endParaRPr lang="en-US" sz="2400" dirty="0">
              <a:solidFill>
                <a:schemeClr val="bg1"/>
              </a:solidFill>
            </a:endParaRPr>
          </a:p>
        </p:txBody>
      </p:sp>
      <p:sp>
        <p:nvSpPr>
          <p:cNvPr id="3" name="Title 2"/>
          <p:cNvSpPr>
            <a:spLocks noGrp="1"/>
          </p:cNvSpPr>
          <p:nvPr>
            <p:ph type="title"/>
          </p:nvPr>
        </p:nvSpPr>
        <p:spPr/>
        <p:txBody>
          <a:bodyPr>
            <a:noAutofit/>
          </a:bodyPr>
          <a:lstStyle/>
          <a:p>
            <a:pPr algn="ctr"/>
            <a:r>
              <a:rPr lang="en-US" sz="4400" dirty="0" smtClean="0">
                <a:solidFill>
                  <a:schemeClr val="accent1"/>
                </a:solidFill>
                <a:effectLst/>
              </a:rPr>
              <a:t>What can agencies do differently?</a:t>
            </a:r>
            <a:endParaRPr lang="en-US" sz="4400" dirty="0"/>
          </a:p>
        </p:txBody>
      </p:sp>
    </p:spTree>
    <p:extLst>
      <p:ext uri="{BB962C8B-B14F-4D97-AF65-F5344CB8AC3E}">
        <p14:creationId xmlns:p14="http://schemas.microsoft.com/office/powerpoint/2010/main" val="2093743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2404871"/>
          </a:xfrm>
        </p:spPr>
        <p:txBody>
          <a:bodyPr>
            <a:normAutofit/>
          </a:bodyPr>
          <a:lstStyle/>
          <a:p>
            <a:pPr marL="109728" indent="0">
              <a:buNone/>
            </a:pPr>
            <a:r>
              <a:rPr lang="en-US" dirty="0" smtClean="0">
                <a:solidFill>
                  <a:schemeClr val="bg1"/>
                </a:solidFill>
              </a:rPr>
              <a:t>Judge </a:t>
            </a:r>
            <a:r>
              <a:rPr lang="en-US" dirty="0" err="1" smtClean="0">
                <a:solidFill>
                  <a:schemeClr val="bg1"/>
                </a:solidFill>
              </a:rPr>
              <a:t>Collyer</a:t>
            </a:r>
            <a:r>
              <a:rPr lang="en-US" dirty="0" smtClean="0">
                <a:solidFill>
                  <a:schemeClr val="bg1"/>
                </a:solidFill>
              </a:rPr>
              <a:t>:  “How does BLM manage wild horses?”</a:t>
            </a:r>
          </a:p>
          <a:p>
            <a:pPr marL="109728" indent="0">
              <a:buNone/>
            </a:pPr>
            <a:endParaRPr lang="en-US" dirty="0">
              <a:solidFill>
                <a:schemeClr val="bg1"/>
              </a:solidFill>
            </a:endParaRPr>
          </a:p>
          <a:p>
            <a:pPr marL="109728" indent="0">
              <a:buNone/>
            </a:pPr>
            <a:r>
              <a:rPr lang="en-US" dirty="0" smtClean="0">
                <a:solidFill>
                  <a:schemeClr val="bg1"/>
                </a:solidFill>
              </a:rPr>
              <a:t>DOJ attorney: “BLM manages them by removing them [from the public lands]”</a:t>
            </a:r>
          </a:p>
        </p:txBody>
      </p:sp>
      <p:sp>
        <p:nvSpPr>
          <p:cNvPr id="3" name="Title 2"/>
          <p:cNvSpPr>
            <a:spLocks noGrp="1"/>
          </p:cNvSpPr>
          <p:nvPr>
            <p:ph type="title"/>
          </p:nvPr>
        </p:nvSpPr>
        <p:spPr>
          <a:xfrm>
            <a:off x="228600" y="228600"/>
            <a:ext cx="8686800" cy="1524000"/>
          </a:xfrm>
        </p:spPr>
        <p:txBody>
          <a:bodyPr>
            <a:noAutofit/>
          </a:bodyPr>
          <a:lstStyle/>
          <a:p>
            <a:pPr algn="ctr"/>
            <a:r>
              <a:rPr lang="en-US" sz="4400" dirty="0" smtClean="0">
                <a:solidFill>
                  <a:schemeClr val="accent1"/>
                </a:solidFill>
                <a:effectLst/>
              </a:rPr>
              <a:t>What Does Management Currently Look Like?</a:t>
            </a:r>
            <a:endParaRPr lang="en-US" sz="4400" dirty="0">
              <a:solidFill>
                <a:schemeClr val="accent1"/>
              </a:solidFill>
              <a:effectLst/>
            </a:endParaRPr>
          </a:p>
        </p:txBody>
      </p:sp>
      <p:sp>
        <p:nvSpPr>
          <p:cNvPr id="4" name="Rectangle 3"/>
          <p:cNvSpPr/>
          <p:nvPr/>
        </p:nvSpPr>
        <p:spPr>
          <a:xfrm>
            <a:off x="381000" y="5334000"/>
            <a:ext cx="8305800" cy="523220"/>
          </a:xfrm>
          <a:prstGeom prst="rect">
            <a:avLst/>
          </a:prstGeom>
        </p:spPr>
        <p:txBody>
          <a:bodyPr wrap="square">
            <a:spAutoFit/>
          </a:bodyPr>
          <a:lstStyle/>
          <a:p>
            <a:pPr marL="109728" lvl="0">
              <a:spcBef>
                <a:spcPts val="400"/>
              </a:spcBef>
              <a:buClr>
                <a:srgbClr val="2DA2BF"/>
              </a:buClr>
              <a:buSzPct val="68000"/>
            </a:pPr>
            <a:r>
              <a:rPr lang="en-US" sz="1400" b="1" dirty="0" smtClean="0">
                <a:solidFill>
                  <a:schemeClr val="bg1"/>
                </a:solidFill>
              </a:rPr>
              <a:t>Hearing on Motions for Summary Judgment in </a:t>
            </a:r>
            <a:r>
              <a:rPr lang="en-US" sz="1400" b="1" i="1" dirty="0" smtClean="0">
                <a:solidFill>
                  <a:schemeClr val="bg1"/>
                </a:solidFill>
              </a:rPr>
              <a:t>Colorado Wild Horse and Burro Coalition v. </a:t>
            </a:r>
            <a:r>
              <a:rPr lang="en-US" sz="1400" b="1" i="1" dirty="0" err="1" smtClean="0">
                <a:solidFill>
                  <a:schemeClr val="bg1"/>
                </a:solidFill>
              </a:rPr>
              <a:t>Kempthorne</a:t>
            </a:r>
            <a:r>
              <a:rPr lang="en-US" sz="1400" b="1" i="1" dirty="0" smtClean="0">
                <a:solidFill>
                  <a:schemeClr val="bg1"/>
                </a:solidFill>
              </a:rPr>
              <a:t>, </a:t>
            </a:r>
            <a:r>
              <a:rPr lang="en-US" sz="1400" dirty="0" smtClean="0">
                <a:solidFill>
                  <a:schemeClr val="bg1"/>
                </a:solidFill>
              </a:rPr>
              <a:t> Civil Action 06-1609 (D.D.C.), January 13, 2009</a:t>
            </a:r>
            <a:endParaRPr lang="en-US" sz="1400" b="1" dirty="0">
              <a:solidFill>
                <a:schemeClr val="bg1"/>
              </a:solidFill>
            </a:endParaRPr>
          </a:p>
        </p:txBody>
      </p:sp>
    </p:spTree>
    <p:extLst>
      <p:ext uri="{BB962C8B-B14F-4D97-AF65-F5344CB8AC3E}">
        <p14:creationId xmlns:p14="http://schemas.microsoft.com/office/powerpoint/2010/main" val="1331432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133600"/>
            <a:ext cx="8229600" cy="4525963"/>
          </a:xfrm>
        </p:spPr>
        <p:txBody>
          <a:bodyPr>
            <a:normAutofit/>
          </a:bodyPr>
          <a:lstStyle/>
          <a:p>
            <a:r>
              <a:rPr lang="en-US" sz="2400" dirty="0" smtClean="0">
                <a:solidFill>
                  <a:schemeClr val="bg1"/>
                </a:solidFill>
              </a:rPr>
              <a:t>Wild Horses and burros are referred to as:</a:t>
            </a:r>
          </a:p>
          <a:p>
            <a:pPr>
              <a:buNone/>
            </a:pPr>
            <a:r>
              <a:rPr lang="en-US" sz="2400" dirty="0" smtClean="0">
                <a:solidFill>
                  <a:schemeClr val="bg1"/>
                </a:solidFill>
              </a:rPr>
              <a:t>		a “management problem”</a:t>
            </a:r>
          </a:p>
          <a:p>
            <a:endParaRPr lang="en-US" sz="2400" dirty="0">
              <a:solidFill>
                <a:schemeClr val="bg1"/>
              </a:solidFill>
            </a:endParaRPr>
          </a:p>
          <a:p>
            <a:r>
              <a:rPr lang="en-US" sz="2400" dirty="0" smtClean="0">
                <a:solidFill>
                  <a:schemeClr val="bg1"/>
                </a:solidFill>
              </a:rPr>
              <a:t>Wild horses and burros are criticized because they are </a:t>
            </a:r>
            <a:r>
              <a:rPr lang="en-US" sz="2400" i="1" dirty="0" smtClean="0">
                <a:solidFill>
                  <a:schemeClr val="bg1"/>
                </a:solidFill>
              </a:rPr>
              <a:t>free-roaming</a:t>
            </a:r>
            <a:r>
              <a:rPr lang="en-US" sz="2400" dirty="0" smtClean="0">
                <a:solidFill>
                  <a:schemeClr val="bg1"/>
                </a:solidFill>
              </a:rPr>
              <a:t> and not containable in pastures as livestock</a:t>
            </a:r>
          </a:p>
          <a:p>
            <a:endParaRPr lang="en-US" sz="2400" dirty="0">
              <a:solidFill>
                <a:schemeClr val="bg1"/>
              </a:solidFill>
            </a:endParaRPr>
          </a:p>
          <a:p>
            <a:r>
              <a:rPr lang="en-US" sz="2400" dirty="0" smtClean="0">
                <a:solidFill>
                  <a:schemeClr val="bg1"/>
                </a:solidFill>
              </a:rPr>
              <a:t>This is their nature and provided for in the Wild </a:t>
            </a:r>
            <a:r>
              <a:rPr lang="en-US" sz="2400" i="1" dirty="0" smtClean="0">
                <a:solidFill>
                  <a:schemeClr val="bg1"/>
                </a:solidFill>
              </a:rPr>
              <a:t>Free-Roaming</a:t>
            </a:r>
            <a:r>
              <a:rPr lang="en-US" sz="2400" dirty="0" smtClean="0">
                <a:solidFill>
                  <a:schemeClr val="bg1"/>
                </a:solidFill>
              </a:rPr>
              <a:t> Horses and Burros Act</a:t>
            </a:r>
            <a:endParaRPr lang="en-US" sz="2400" dirty="0">
              <a:solidFill>
                <a:schemeClr val="bg1"/>
              </a:solidFill>
            </a:endParaRPr>
          </a:p>
        </p:txBody>
      </p:sp>
      <p:sp>
        <p:nvSpPr>
          <p:cNvPr id="3" name="Title 2"/>
          <p:cNvSpPr>
            <a:spLocks noGrp="1"/>
          </p:cNvSpPr>
          <p:nvPr>
            <p:ph type="title"/>
          </p:nvPr>
        </p:nvSpPr>
        <p:spPr>
          <a:xfrm>
            <a:off x="533400" y="0"/>
            <a:ext cx="8305800" cy="1981200"/>
          </a:xfrm>
        </p:spPr>
        <p:txBody>
          <a:bodyPr>
            <a:normAutofit/>
          </a:bodyPr>
          <a:lstStyle/>
          <a:p>
            <a:pPr algn="ctr"/>
            <a:r>
              <a:rPr lang="en-US" dirty="0" smtClean="0">
                <a:solidFill>
                  <a:schemeClr val="accent1"/>
                </a:solidFill>
                <a:effectLst/>
              </a:rPr>
              <a:t>How</a:t>
            </a:r>
            <a:r>
              <a:rPr lang="en-US" dirty="0" smtClean="0">
                <a:solidFill>
                  <a:schemeClr val="accent1"/>
                </a:solidFill>
              </a:rPr>
              <a:t> are BLM and FS positions reflected in court filings and in practice?</a:t>
            </a:r>
            <a:endParaRPr lang="en-US" dirty="0">
              <a:solidFill>
                <a:schemeClr val="accent1"/>
              </a:solidFill>
            </a:endParaRPr>
          </a:p>
        </p:txBody>
      </p:sp>
    </p:spTree>
    <p:extLst>
      <p:ext uri="{BB962C8B-B14F-4D97-AF65-F5344CB8AC3E}">
        <p14:creationId xmlns:p14="http://schemas.microsoft.com/office/powerpoint/2010/main" val="2992755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438400"/>
            <a:ext cx="8229600" cy="4830763"/>
          </a:xfrm>
        </p:spPr>
        <p:txBody>
          <a:bodyPr>
            <a:normAutofit/>
          </a:bodyPr>
          <a:lstStyle/>
          <a:p>
            <a:r>
              <a:rPr lang="en-US" dirty="0" smtClean="0">
                <a:solidFill>
                  <a:schemeClr val="bg1"/>
                </a:solidFill>
              </a:rPr>
              <a:t>Land Use Plans or Herd Management Area plans for a given area</a:t>
            </a:r>
            <a:endParaRPr lang="en-US" dirty="0">
              <a:solidFill>
                <a:schemeClr val="bg1"/>
              </a:solidFill>
            </a:endParaRPr>
          </a:p>
          <a:p>
            <a:r>
              <a:rPr lang="en-US" dirty="0" smtClean="0">
                <a:solidFill>
                  <a:schemeClr val="bg1"/>
                </a:solidFill>
              </a:rPr>
              <a:t>Establishment of “AML,” i.e. Appropriate (misnomer) Management Level</a:t>
            </a:r>
            <a:endParaRPr lang="en-US" dirty="0">
              <a:solidFill>
                <a:schemeClr val="bg1"/>
              </a:solidFill>
            </a:endParaRPr>
          </a:p>
          <a:p>
            <a:r>
              <a:rPr lang="en-US" dirty="0" smtClean="0">
                <a:solidFill>
                  <a:schemeClr val="bg1"/>
                </a:solidFill>
              </a:rPr>
              <a:t>Agreement with Private Groups (such as Rock Springs Grazing Association in Wyoming)</a:t>
            </a:r>
            <a:endParaRPr lang="en-US" dirty="0">
              <a:solidFill>
                <a:schemeClr val="bg1"/>
              </a:solidFill>
            </a:endParaRPr>
          </a:p>
          <a:p>
            <a:endParaRPr lang="en-US" dirty="0">
              <a:solidFill>
                <a:schemeClr val="bg1"/>
              </a:solidFill>
            </a:endParaRPr>
          </a:p>
        </p:txBody>
      </p:sp>
      <p:sp>
        <p:nvSpPr>
          <p:cNvPr id="3" name="Title 2"/>
          <p:cNvSpPr>
            <a:spLocks noGrp="1"/>
          </p:cNvSpPr>
          <p:nvPr>
            <p:ph type="title"/>
          </p:nvPr>
        </p:nvSpPr>
        <p:spPr>
          <a:xfrm>
            <a:off x="457200" y="0"/>
            <a:ext cx="8229600" cy="1752600"/>
          </a:xfrm>
        </p:spPr>
        <p:txBody>
          <a:bodyPr>
            <a:noAutofit/>
          </a:bodyPr>
          <a:lstStyle/>
          <a:p>
            <a:pPr algn="ctr"/>
            <a:r>
              <a:rPr lang="en-US" sz="4400" dirty="0" smtClean="0">
                <a:solidFill>
                  <a:schemeClr val="accent1"/>
                </a:solidFill>
                <a:effectLst/>
              </a:rPr>
              <a:t>What drives decisions to remove wild horses?</a:t>
            </a:r>
            <a:endParaRPr lang="en-US" sz="4400" dirty="0">
              <a:solidFill>
                <a:schemeClr val="accent1"/>
              </a:solidFill>
              <a:effectLst/>
            </a:endParaRPr>
          </a:p>
        </p:txBody>
      </p:sp>
    </p:spTree>
    <p:extLst>
      <p:ext uri="{BB962C8B-B14F-4D97-AF65-F5344CB8AC3E}">
        <p14:creationId xmlns:p14="http://schemas.microsoft.com/office/powerpoint/2010/main" val="3457175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2590800"/>
            <a:ext cx="8229600" cy="3810000"/>
          </a:xfrm>
        </p:spPr>
        <p:txBody>
          <a:bodyPr/>
          <a:lstStyle/>
          <a:p>
            <a:r>
              <a:rPr lang="en-US" dirty="0" smtClean="0">
                <a:solidFill>
                  <a:schemeClr val="bg1"/>
                </a:solidFill>
              </a:rPr>
              <a:t>Decisions to Remove Wild Horses are not made in Environmental Assessments (“beyond the scope”)</a:t>
            </a:r>
          </a:p>
          <a:p>
            <a:r>
              <a:rPr lang="en-US" dirty="0" smtClean="0">
                <a:solidFill>
                  <a:schemeClr val="bg1"/>
                </a:solidFill>
              </a:rPr>
              <a:t>Cited 20% annual growth rate (not based on actual knowledge but routinely cited)</a:t>
            </a:r>
          </a:p>
        </p:txBody>
      </p:sp>
      <p:sp>
        <p:nvSpPr>
          <p:cNvPr id="4" name="Title 2"/>
          <p:cNvSpPr>
            <a:spLocks noGrp="1"/>
          </p:cNvSpPr>
          <p:nvPr>
            <p:ph type="title"/>
          </p:nvPr>
        </p:nvSpPr>
        <p:spPr/>
        <p:txBody>
          <a:bodyPr>
            <a:noAutofit/>
          </a:bodyPr>
          <a:lstStyle/>
          <a:p>
            <a:pPr algn="ctr"/>
            <a:r>
              <a:rPr lang="en-US" sz="4400" dirty="0" smtClean="0">
                <a:solidFill>
                  <a:schemeClr val="accent1"/>
                </a:solidFill>
                <a:effectLst/>
              </a:rPr>
              <a:t>What drives decisions to remove wild horses?</a:t>
            </a:r>
            <a:endParaRPr lang="en-US" sz="4400" dirty="0">
              <a:solidFill>
                <a:schemeClr val="accent1"/>
              </a:solidFill>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chemeClr val="bg1"/>
                </a:solidFill>
              </a:rPr>
              <a:t>Placement in Short term holding</a:t>
            </a:r>
            <a:endParaRPr lang="en-US" dirty="0">
              <a:solidFill>
                <a:schemeClr val="bg1"/>
              </a:solidFill>
            </a:endParaRPr>
          </a:p>
          <a:p>
            <a:r>
              <a:rPr lang="en-US" dirty="0" smtClean="0">
                <a:solidFill>
                  <a:schemeClr val="bg1"/>
                </a:solidFill>
              </a:rPr>
              <a:t>Placement in Long term holding</a:t>
            </a:r>
            <a:endParaRPr lang="en-US" dirty="0">
              <a:solidFill>
                <a:schemeClr val="bg1"/>
              </a:solidFill>
            </a:endParaRPr>
          </a:p>
          <a:p>
            <a:r>
              <a:rPr lang="en-US" dirty="0" smtClean="0">
                <a:solidFill>
                  <a:schemeClr val="bg1"/>
                </a:solidFill>
              </a:rPr>
              <a:t>Adoption</a:t>
            </a:r>
            <a:endParaRPr lang="en-US" dirty="0">
              <a:solidFill>
                <a:schemeClr val="bg1"/>
              </a:solidFill>
            </a:endParaRPr>
          </a:p>
          <a:p>
            <a:r>
              <a:rPr lang="en-US" dirty="0" smtClean="0">
                <a:solidFill>
                  <a:schemeClr val="bg1"/>
                </a:solidFill>
              </a:rPr>
              <a:t>Sale without Reservation </a:t>
            </a:r>
            <a:endParaRPr lang="en-US" dirty="0">
              <a:solidFill>
                <a:schemeClr val="bg1"/>
              </a:solidFill>
            </a:endParaRPr>
          </a:p>
        </p:txBody>
      </p:sp>
      <p:sp>
        <p:nvSpPr>
          <p:cNvPr id="3" name="Title 2"/>
          <p:cNvSpPr>
            <a:spLocks noGrp="1"/>
          </p:cNvSpPr>
          <p:nvPr>
            <p:ph type="title"/>
          </p:nvPr>
        </p:nvSpPr>
        <p:spPr/>
        <p:txBody>
          <a:bodyPr>
            <a:noAutofit/>
          </a:bodyPr>
          <a:lstStyle/>
          <a:p>
            <a:pPr algn="ctr"/>
            <a:r>
              <a:rPr lang="en-US" sz="4400" dirty="0" smtClean="0">
                <a:solidFill>
                  <a:schemeClr val="accent1"/>
                </a:solidFill>
                <a:effectLst/>
              </a:rPr>
              <a:t/>
            </a:r>
            <a:br>
              <a:rPr lang="en-US" sz="4400" dirty="0" smtClean="0">
                <a:solidFill>
                  <a:schemeClr val="accent1"/>
                </a:solidFill>
                <a:effectLst/>
              </a:rPr>
            </a:br>
            <a:r>
              <a:rPr lang="en-US" sz="4400" dirty="0" smtClean="0">
                <a:solidFill>
                  <a:schemeClr val="accent1"/>
                </a:solidFill>
                <a:effectLst/>
              </a:rPr>
              <a:t>Post Removal Options</a:t>
            </a:r>
            <a:br>
              <a:rPr lang="en-US" sz="4400" dirty="0" smtClean="0">
                <a:solidFill>
                  <a:schemeClr val="accent1"/>
                </a:solidFill>
                <a:effectLst/>
              </a:rPr>
            </a:br>
            <a:endParaRPr lang="en-US" sz="4400" dirty="0">
              <a:solidFill>
                <a:schemeClr val="accent1"/>
              </a:solidFill>
              <a:effectLst/>
            </a:endParaRPr>
          </a:p>
        </p:txBody>
      </p:sp>
    </p:spTree>
    <p:extLst>
      <p:ext uri="{BB962C8B-B14F-4D97-AF65-F5344CB8AC3E}">
        <p14:creationId xmlns:p14="http://schemas.microsoft.com/office/powerpoint/2010/main" val="340960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0"/>
            <a:ext cx="8382000" cy="3067050"/>
          </a:xfrm>
        </p:spPr>
        <p:txBody>
          <a:bodyPr>
            <a:normAutofit/>
          </a:bodyPr>
          <a:lstStyle/>
          <a:p>
            <a:pPr algn="ctr"/>
            <a:r>
              <a:rPr lang="en-US" sz="4000" dirty="0" smtClean="0">
                <a:solidFill>
                  <a:schemeClr val="accent1"/>
                </a:solidFill>
                <a:effectLst/>
              </a:rPr>
              <a:t>How is Federal management ever going to change for the better for wild horses and burros?</a:t>
            </a:r>
            <a:endParaRPr lang="en-US" sz="3600" dirty="0">
              <a:solidFill>
                <a:schemeClr val="accent4">
                  <a:lumMod val="75000"/>
                </a:schemeClr>
              </a:solidFill>
              <a:effectLst/>
            </a:endParaRPr>
          </a:p>
        </p:txBody>
      </p:sp>
      <p:sp>
        <p:nvSpPr>
          <p:cNvPr id="4" name="Rectangle 3"/>
          <p:cNvSpPr/>
          <p:nvPr/>
        </p:nvSpPr>
        <p:spPr>
          <a:xfrm>
            <a:off x="533400" y="3124200"/>
            <a:ext cx="8153400" cy="3000821"/>
          </a:xfrm>
          <a:prstGeom prst="rect">
            <a:avLst/>
          </a:prstGeom>
        </p:spPr>
        <p:txBody>
          <a:bodyPr wrap="square">
            <a:spAutoFit/>
          </a:bodyPr>
          <a:lstStyle/>
          <a:p>
            <a:r>
              <a:rPr lang="en-US" sz="2700" dirty="0" smtClean="0">
                <a:solidFill>
                  <a:schemeClr val="bg1"/>
                </a:solidFill>
                <a:ea typeface="+mj-ea"/>
                <a:cs typeface="+mj-cs"/>
              </a:rPr>
              <a:t>BLM and FS have been given ample opportunity to change their approaches.</a:t>
            </a:r>
          </a:p>
          <a:p>
            <a:r>
              <a:rPr lang="en-US" sz="2700" dirty="0" smtClean="0">
                <a:solidFill>
                  <a:schemeClr val="bg1"/>
                </a:solidFill>
                <a:ea typeface="+mj-ea"/>
                <a:cs typeface="+mj-cs"/>
              </a:rPr>
              <a:t/>
            </a:r>
            <a:br>
              <a:rPr lang="en-US" sz="2700" dirty="0" smtClean="0">
                <a:solidFill>
                  <a:schemeClr val="bg1"/>
                </a:solidFill>
                <a:ea typeface="+mj-ea"/>
                <a:cs typeface="+mj-cs"/>
              </a:rPr>
            </a:br>
            <a:r>
              <a:rPr lang="en-US" sz="2700" dirty="0" smtClean="0">
                <a:solidFill>
                  <a:schemeClr val="bg1"/>
                </a:solidFill>
                <a:ea typeface="+mj-ea"/>
                <a:cs typeface="+mj-cs"/>
              </a:rPr>
              <a:t>While we explore replacements for them, and we explore new strategies, the tough truth is that we will have to keep doing what we have been doing.</a:t>
            </a:r>
            <a:endParaRPr lang="en-US" dirty="0">
              <a:solidFill>
                <a:schemeClr val="bg1"/>
              </a:solidFill>
            </a:endParaRPr>
          </a:p>
        </p:txBody>
      </p:sp>
    </p:spTree>
    <p:extLst>
      <p:ext uri="{BB962C8B-B14F-4D97-AF65-F5344CB8AC3E}">
        <p14:creationId xmlns:p14="http://schemas.microsoft.com/office/powerpoint/2010/main" val="1386311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32037"/>
            <a:ext cx="8229600" cy="4525963"/>
          </a:xfrm>
        </p:spPr>
        <p:txBody>
          <a:bodyPr>
            <a:noAutofit/>
          </a:bodyPr>
          <a:lstStyle/>
          <a:p>
            <a:r>
              <a:rPr lang="en-US" sz="2400" dirty="0" smtClean="0">
                <a:solidFill>
                  <a:schemeClr val="bg1"/>
                </a:solidFill>
              </a:rPr>
              <a:t>The requirement that there be “final agency action,” i.e. discreet agency action, is an impediment.</a:t>
            </a:r>
          </a:p>
          <a:p>
            <a:r>
              <a:rPr lang="en-US" sz="2400" dirty="0" smtClean="0">
                <a:solidFill>
                  <a:schemeClr val="bg1"/>
                </a:solidFill>
              </a:rPr>
              <a:t>The Supreme Court has held that you can’t bring a suit to challenge the entire program of an agency. </a:t>
            </a:r>
          </a:p>
          <a:p>
            <a:r>
              <a:rPr lang="en-US" sz="2400" dirty="0" smtClean="0">
                <a:solidFill>
                  <a:schemeClr val="bg1"/>
                </a:solidFill>
              </a:rPr>
              <a:t>Due to separation of powers concerns, courts do not sit as overseers of agency programs.</a:t>
            </a:r>
          </a:p>
          <a:p>
            <a:pPr lvl="2"/>
            <a:r>
              <a:rPr lang="en-US" sz="1800" dirty="0" smtClean="0">
                <a:solidFill>
                  <a:schemeClr val="bg1"/>
                </a:solidFill>
              </a:rPr>
              <a:t>There is hope, however.  Courts do review agency action, i.e. roundups and treatment of wild horses and burros on a case by case basis. BLM and FS are just like any other agencies whose treatment of animals can be challenged, reviewed, and set aside.</a:t>
            </a:r>
            <a:endParaRPr lang="en-US" sz="1800" dirty="0">
              <a:solidFill>
                <a:schemeClr val="bg1"/>
              </a:solidFill>
            </a:endParaRPr>
          </a:p>
        </p:txBody>
      </p:sp>
      <p:sp>
        <p:nvSpPr>
          <p:cNvPr id="3" name="Title 2"/>
          <p:cNvSpPr>
            <a:spLocks noGrp="1"/>
          </p:cNvSpPr>
          <p:nvPr>
            <p:ph type="title"/>
          </p:nvPr>
        </p:nvSpPr>
        <p:spPr>
          <a:xfrm>
            <a:off x="457200" y="274638"/>
            <a:ext cx="8229600" cy="1935162"/>
          </a:xfrm>
        </p:spPr>
        <p:txBody>
          <a:bodyPr>
            <a:noAutofit/>
          </a:bodyPr>
          <a:lstStyle/>
          <a:p>
            <a:pPr algn="ctr"/>
            <a:r>
              <a:rPr lang="en-US" sz="4400" dirty="0" smtClean="0">
                <a:solidFill>
                  <a:schemeClr val="accent1"/>
                </a:solidFill>
                <a:effectLst/>
              </a:rPr>
              <a:t>Why can’t we just file a TRO and stop all the roundups in one suit?  </a:t>
            </a:r>
            <a:endParaRPr lang="en-US" sz="4400" dirty="0">
              <a:solidFill>
                <a:schemeClr val="accent1"/>
              </a:solidFill>
              <a:effectLst/>
            </a:endParaRPr>
          </a:p>
        </p:txBody>
      </p:sp>
    </p:spTree>
    <p:extLst>
      <p:ext uri="{BB962C8B-B14F-4D97-AF65-F5344CB8AC3E}">
        <p14:creationId xmlns:p14="http://schemas.microsoft.com/office/powerpoint/2010/main" val="1282382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386072"/>
          </a:xfrm>
        </p:spPr>
        <p:txBody>
          <a:bodyPr>
            <a:normAutofit/>
          </a:bodyPr>
          <a:lstStyle/>
          <a:p>
            <a:r>
              <a:rPr lang="en-US" sz="2000" dirty="0" smtClean="0">
                <a:solidFill>
                  <a:schemeClr val="bg1"/>
                </a:solidFill>
              </a:rPr>
              <a:t>With each case brought:</a:t>
            </a:r>
          </a:p>
          <a:p>
            <a:pPr lvl="1"/>
            <a:r>
              <a:rPr lang="en-US" sz="2000" dirty="0" smtClean="0">
                <a:solidFill>
                  <a:schemeClr val="bg1"/>
                </a:solidFill>
              </a:rPr>
              <a:t>A body of law is developed to assist courts down the road in deciding which decisions to remove wild horses from the public lands are “arbitrary and capricious” and which are supportable.</a:t>
            </a:r>
          </a:p>
          <a:p>
            <a:pPr lvl="1"/>
            <a:r>
              <a:rPr lang="en-US" sz="2000" dirty="0" smtClean="0">
                <a:solidFill>
                  <a:schemeClr val="bg1"/>
                </a:solidFill>
              </a:rPr>
              <a:t>This body of law familiarizes courts with the Wild Horses Act and surrounding issues and makes them more comfortable reviewing and setting aside decisions to remove wild horses.  </a:t>
            </a:r>
          </a:p>
          <a:p>
            <a:pPr lvl="2"/>
            <a:r>
              <a:rPr lang="en-US" sz="2000" i="1" dirty="0" smtClean="0">
                <a:solidFill>
                  <a:schemeClr val="bg1"/>
                </a:solidFill>
                <a:latin typeface="Arial"/>
                <a:cs typeface="Arial"/>
              </a:rPr>
              <a:t>Courts often have to be presented with an argument five or more times until they see its reasoning, adopt it and make it their own.</a:t>
            </a:r>
            <a:endParaRPr lang="en-US" sz="2000" i="1" dirty="0" smtClean="0">
              <a:solidFill>
                <a:schemeClr val="bg1"/>
              </a:solidFill>
            </a:endParaRPr>
          </a:p>
          <a:p>
            <a:pPr>
              <a:buNone/>
            </a:pPr>
            <a:endParaRPr lang="en-US" sz="2000" i="1" dirty="0">
              <a:solidFill>
                <a:schemeClr val="bg1"/>
              </a:solidFill>
            </a:endParaRPr>
          </a:p>
          <a:p>
            <a:endParaRPr lang="en-US" sz="2000" i="1" dirty="0" smtClean="0">
              <a:solidFill>
                <a:schemeClr val="bg1"/>
              </a:solidFill>
            </a:endParaRPr>
          </a:p>
          <a:p>
            <a:pPr lvl="1"/>
            <a:endParaRPr lang="en-US" sz="2000" i="1" dirty="0">
              <a:solidFill>
                <a:schemeClr val="bg1"/>
              </a:solidFill>
            </a:endParaRPr>
          </a:p>
        </p:txBody>
      </p:sp>
      <p:sp>
        <p:nvSpPr>
          <p:cNvPr id="3" name="Title 2"/>
          <p:cNvSpPr>
            <a:spLocks noGrp="1"/>
          </p:cNvSpPr>
          <p:nvPr>
            <p:ph type="title"/>
          </p:nvPr>
        </p:nvSpPr>
        <p:spPr/>
        <p:txBody>
          <a:bodyPr>
            <a:normAutofit fontScale="90000"/>
          </a:bodyPr>
          <a:lstStyle/>
          <a:p>
            <a:pPr algn="ctr"/>
            <a:r>
              <a:rPr lang="en-US" dirty="0" smtClean="0">
                <a:solidFill>
                  <a:schemeClr val="accent1"/>
                </a:solidFill>
              </a:rPr>
              <a:t>Why challenges should still be brought to roundups</a:t>
            </a:r>
            <a:endParaRPr lang="en-US" dirty="0">
              <a:solidFill>
                <a:schemeClr val="accent1"/>
              </a:solidFill>
            </a:endParaRPr>
          </a:p>
        </p:txBody>
      </p:sp>
    </p:spTree>
    <p:extLst>
      <p:ext uri="{BB962C8B-B14F-4D97-AF65-F5344CB8AC3E}">
        <p14:creationId xmlns:p14="http://schemas.microsoft.com/office/powerpoint/2010/main" val="1713173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1257</TotalTime>
  <Words>696</Words>
  <Application>Microsoft Office PowerPoint</Application>
  <PresentationFormat>On-screen Show (4:3)</PresentationFormat>
  <Paragraphs>59</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Bureau of Land Management and Forest Service Management of Wild Horses and Burros</vt:lpstr>
      <vt:lpstr>What Does Management Currently Look Like?</vt:lpstr>
      <vt:lpstr>How are BLM and FS positions reflected in court filings and in practice?</vt:lpstr>
      <vt:lpstr>What drives decisions to remove wild horses?</vt:lpstr>
      <vt:lpstr>What drives decisions to remove wild horses?</vt:lpstr>
      <vt:lpstr> Post Removal Options </vt:lpstr>
      <vt:lpstr>How is Federal management ever going to change for the better for wild horses and burros?</vt:lpstr>
      <vt:lpstr>Why can’t we just file a TRO and stop all the roundups in one suit?  </vt:lpstr>
      <vt:lpstr>Why challenges should still be brought to roundups</vt:lpstr>
      <vt:lpstr>Besides challenging roundups, we should:</vt:lpstr>
      <vt:lpstr>What can agencies do differently? </vt:lpstr>
      <vt:lpstr>What can agencies do differently?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Bureau of Land Management and Forest Service Management of Wild Horses and Burros</dc:title>
  <dc:creator>Valerie</dc:creator>
  <cp:lastModifiedBy>Valerie</cp:lastModifiedBy>
  <cp:revision>20</cp:revision>
  <cp:lastPrinted>2011-09-27T03:18:38Z</cp:lastPrinted>
  <dcterms:created xsi:type="dcterms:W3CDTF">2011-09-23T23:14:25Z</dcterms:created>
  <dcterms:modified xsi:type="dcterms:W3CDTF">2011-10-08T01:23:44Z</dcterms:modified>
</cp:coreProperties>
</file>