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62" r:id="rId2"/>
    <p:sldId id="264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266" r:id="rId11"/>
    <p:sldId id="268" r:id="rId12"/>
    <p:sldId id="269" r:id="rId13"/>
    <p:sldId id="265" r:id="rId14"/>
    <p:sldId id="272" r:id="rId15"/>
    <p:sldId id="274" r:id="rId16"/>
    <p:sldId id="273" r:id="rId17"/>
    <p:sldId id="267" r:id="rId18"/>
    <p:sldId id="279" r:id="rId19"/>
    <p:sldId id="275" r:id="rId20"/>
    <p:sldId id="280" r:id="rId21"/>
    <p:sldId id="276" r:id="rId22"/>
    <p:sldId id="281" r:id="rId23"/>
    <p:sldId id="277" r:id="rId24"/>
    <p:sldId id="305" r:id="rId25"/>
    <p:sldId id="303" r:id="rId26"/>
    <p:sldId id="318" r:id="rId27"/>
    <p:sldId id="306" r:id="rId28"/>
    <p:sldId id="284" r:id="rId29"/>
    <p:sldId id="270" r:id="rId30"/>
    <p:sldId id="290" r:id="rId31"/>
    <p:sldId id="285" r:id="rId32"/>
    <p:sldId id="286" r:id="rId33"/>
    <p:sldId id="283" r:id="rId34"/>
    <p:sldId id="287" r:id="rId35"/>
    <p:sldId id="288" r:id="rId36"/>
    <p:sldId id="278" r:id="rId37"/>
    <p:sldId id="310" r:id="rId38"/>
    <p:sldId id="320" r:id="rId39"/>
    <p:sldId id="321" r:id="rId40"/>
    <p:sldId id="322" r:id="rId41"/>
    <p:sldId id="323" r:id="rId42"/>
    <p:sldId id="324" r:id="rId43"/>
    <p:sldId id="30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19" r:id="rId66"/>
    <p:sldId id="308" r:id="rId67"/>
    <p:sldId id="271" r:id="rId68"/>
    <p:sldId id="309" r:id="rId69"/>
    <p:sldId id="348" r:id="rId70"/>
    <p:sldId id="347" r:id="rId71"/>
    <p:sldId id="346" r:id="rId72"/>
    <p:sldId id="30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27159"/>
    <a:srgbClr val="99CCFF"/>
    <a:srgbClr val="BAD5ED"/>
    <a:srgbClr val="ECF3FA"/>
    <a:srgbClr val="EFFFEF"/>
    <a:srgbClr val="FCE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CC222-84E6-4706-B073-3B91EA4B6555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A5245-D567-43B7-987F-6193D8FDC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4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5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7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1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8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4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80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8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624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86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86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5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58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80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65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77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87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94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14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14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29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4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9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18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7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71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79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93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65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85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9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98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2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09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36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48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4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058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47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695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50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70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90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35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291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735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452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94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19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08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141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745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576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4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921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22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453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071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29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858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38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729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367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412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7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631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458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827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45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48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A5245-D567-43B7-987F-6193D8FDCF2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9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43B2-49F8-4DEB-85E0-0989039E84E7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3A42-2F0F-465F-B9EE-C5FDCBBF3334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7DE6-595D-4C58-95B5-E45B2EC9DF08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0E19-69CF-4BEF-A96F-A0F4504A8C09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0E6F-E83F-426E-B3B7-1340446B8D3B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6B413-9219-4061-B1E6-CE09E6317D95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7A6E-149E-435F-BE74-292295F24661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6EE7-A1B0-4C8A-BD3C-FDC7FE05A3F3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B92F-CC7E-4F73-9792-FF0CAF5DB3AD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85D3-12DE-4B35-B67F-8966F9209B95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206F-645E-4C19-9CF7-EAC5ECB87337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Detroit May 4 - 7,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5190-AA0B-48C3-9FD3-D960E35B7DEA}" type="datetime1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Detroit May 4 - 7,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283A2-32B6-425B-BE33-3813E5DD4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3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31021" y="4895285"/>
            <a:ext cx="104775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0425" y="3695552"/>
            <a:ext cx="50758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JAMES M. DEJESUS, DPM, FACFAS</a:t>
            </a:r>
          </a:p>
          <a:p>
            <a:pPr lvl="0"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Section Chief of Podiatric Surgery</a:t>
            </a:r>
          </a:p>
          <a:p>
            <a:pPr lvl="0"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St. Mary’s Hospital</a:t>
            </a:r>
          </a:p>
          <a:p>
            <a:pPr lvl="0"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Waterbury, CT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5282069"/>
            <a:ext cx="2689905" cy="1256843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951722" y="632965"/>
            <a:ext cx="9891583" cy="129266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of Adjunct Therapies to Control</a:t>
            </a:r>
          </a:p>
          <a:p>
            <a:pPr algn="ctr"/>
            <a:r>
              <a:rPr lang="en-US" sz="3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Post-operative Pain and Swelling</a:t>
            </a:r>
            <a:r>
              <a:rPr lang="en-US" sz="3600" b="1" i="1" spc="5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26069"/>
            <a:ext cx="2509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http://www.acles.org/about.html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744" y="2662092"/>
            <a:ext cx="2016810" cy="217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974" y="1983230"/>
            <a:ext cx="1396105" cy="13961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r="19108"/>
          <a:stretch/>
        </p:blipFill>
        <p:spPr>
          <a:xfrm>
            <a:off x="5897513" y="4425769"/>
            <a:ext cx="2040681" cy="152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94" y="2980290"/>
            <a:ext cx="2213367" cy="198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6458" y="1967468"/>
            <a:ext cx="2342142" cy="170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41" y="4144993"/>
            <a:ext cx="2458117" cy="180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98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DVT Prevention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best way to prevent DVT is to get the patient back on their feet and moving.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Until they are completely ambulatory, Mechanical DVT Prophylaxis is a great AID in reducing the chance of DVT.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better to get them up and about than using Cold Compression to reduce pain, swelling and pain meds. 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Combination of Pharma and Mechanical solutions are becoming more prevalent as an added level of protection against both DVT and Bleeding due to excessive use of Blood Thinners.*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(6% of all surgery patients experience excessive bleeding.)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 5 minutes someone dies of a blood clot or DVT.**</a:t>
            </a: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512687" y="5802352"/>
            <a:ext cx="25063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*J Bone Joint Surg AM. 2014;96:177-83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*J Bone Joint Surg 2012; 94-B:729-34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**Vascular Disease Foundation.</a:t>
            </a:r>
          </a:p>
        </p:txBody>
      </p:sp>
    </p:spTree>
    <p:extLst>
      <p:ext uri="{BB962C8B-B14F-4D97-AF65-F5344CB8AC3E}">
        <p14:creationId xmlns:p14="http://schemas.microsoft.com/office/powerpoint/2010/main" val="1194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Cold Compression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Clinically Proven versus Ice Packs **</a:t>
            </a:r>
          </a:p>
          <a:p>
            <a:pPr marL="1200150" lvl="2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Significantly better Compliance versus crushed Ice and ice packs.</a:t>
            </a:r>
          </a:p>
          <a:p>
            <a:pPr marL="1200150" lvl="2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Reduces Swelling.</a:t>
            </a:r>
          </a:p>
          <a:p>
            <a:pPr marL="1200150" lvl="2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Reduce use of Pain Meds. (reduced hydrocodone bitartrate with acetaminophen use)</a:t>
            </a:r>
          </a:p>
          <a:p>
            <a:pPr marL="1200150" lvl="2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Lowered all measureable pain scores.</a:t>
            </a:r>
          </a:p>
          <a:p>
            <a:pPr marL="1200150" lvl="2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Increased Range of Motion.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generation of machines require no water or ice.  Completely Self Contained.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Iceless Waterless system requires no “re-filling” by the patient.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“Thermal Shock”; gradual reduction in temperature as the machine begins operating.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Frostbite protection built in! Machine thermally protects patient.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919518" y="6108389"/>
            <a:ext cx="31077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**Barber FA, Am J Knee Surg 13(2): 97-101, 2000</a:t>
            </a:r>
          </a:p>
        </p:txBody>
      </p:sp>
    </p:spTree>
    <p:extLst>
      <p:ext uri="{BB962C8B-B14F-4D97-AF65-F5344CB8AC3E}">
        <p14:creationId xmlns:p14="http://schemas.microsoft.com/office/powerpoint/2010/main" val="42870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Hospital Stay </a:t>
            </a:r>
          </a:p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 of Rehab Time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 post operative pain and edema (swelling).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Feel better faster.  (greater patient comfort and enhanced rehabilitation)*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length of time for wound and soft tissue healing.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Patients are on their feet sooner.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rehabilitation and recovery time.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Reduction in incidence of Deep Vein Thrombosis.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458200" y="6110129"/>
            <a:ext cx="35896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*Speer KP, et al., J Shoulder Elbow Surg 5(1): 62-8, 1996</a:t>
            </a:r>
          </a:p>
        </p:txBody>
      </p:sp>
    </p:spTree>
    <p:extLst>
      <p:ext uri="{BB962C8B-B14F-4D97-AF65-F5344CB8AC3E}">
        <p14:creationId xmlns:p14="http://schemas.microsoft.com/office/powerpoint/2010/main" val="15452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9894" y="542348"/>
            <a:ext cx="3379448" cy="86177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Supplements</a:t>
            </a:r>
          </a:p>
          <a:p>
            <a:pPr algn="ctr"/>
            <a:endParaRPr lang="en-US" sz="800" b="1" i="1" spc="5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824" y="1766840"/>
            <a:ext cx="1880900" cy="188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727" y="3488635"/>
            <a:ext cx="1916206" cy="243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58" y="1651716"/>
            <a:ext cx="2173382" cy="211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264461" y="4115006"/>
            <a:ext cx="958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CC9900"/>
                </a:solidFill>
              </a:rPr>
              <a:t>Bromelain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401" y="3590581"/>
            <a:ext cx="1915833" cy="222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578" y="1582148"/>
            <a:ext cx="2036766" cy="225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0071" y="3610847"/>
            <a:ext cx="1762804" cy="218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3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Pycnogenol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Pycnogenol is a trademarked name for pine bark extract from the bark of the French maritime pine tree.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Also known as oligomeric proanthocyanidin (OPC).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Powerful antioxidant.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Pine bark extract is used to treat a variety of medical conditions.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Used for treating circulation problems.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Demonstrates anti-inflammatory activity. 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Promotes joint health.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Stimulate your immune system.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Helps reduce allergy symptoms.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Helps decrease asthma symptoms.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114" y="4732905"/>
            <a:ext cx="2611335" cy="191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050" y="4172744"/>
            <a:ext cx="1877731" cy="188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1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686" y="149406"/>
            <a:ext cx="5464629" cy="649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Bromelain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Bromelain is an enzyme found in the pineapple stem.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for reducing inflammation after surgery or injury.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the body’s normal healing process.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optimal cell health.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the body’s normal tissue recovery and repair process.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793" y="4690744"/>
            <a:ext cx="2790180" cy="195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5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419" y="144413"/>
            <a:ext cx="5153162" cy="657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6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Magnesium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Magnesium is the fourth most abundant mineral in the body.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Magnesium is required for energy production, oxidative phosphorylation, and glycolysis.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contributes to the structural development of bone and is required for the synthesis of DNA, RNA, and the antioxidant glutathione.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Magnesium helps keep blood pressure normal, bones strong, and the heart rhythm steady.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Relieves Muscle Aches and Spasms.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Calms Nerves &amp; Anxiety.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Magnesium is also the main ingredient in many antacids and laxatives.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313" y="5279571"/>
            <a:ext cx="2579001" cy="13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2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544"/>
          <a:stretch/>
        </p:blipFill>
        <p:spPr>
          <a:xfrm>
            <a:off x="2764584" y="289977"/>
            <a:ext cx="6662832" cy="635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6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917" t="2645" r="7123" b="12091"/>
          <a:stretch/>
        </p:blipFill>
        <p:spPr>
          <a:xfrm>
            <a:off x="8518220" y="1404122"/>
            <a:ext cx="2141838" cy="2397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2715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064991"/>
            <a:ext cx="3371850" cy="2495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2715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09894" y="542348"/>
            <a:ext cx="3379448" cy="86177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Cryotherapy</a:t>
            </a:r>
          </a:p>
          <a:p>
            <a:pPr algn="ctr"/>
            <a:endParaRPr lang="en-US" sz="800" b="1" i="1" spc="5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7902" t="2882" r="6540" b="5126"/>
          <a:stretch/>
        </p:blipFill>
        <p:spPr>
          <a:xfrm>
            <a:off x="980302" y="1474572"/>
            <a:ext cx="2388973" cy="2248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2715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79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Vitamin D is called the sunshine vitamin.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Vitamin D is essential for strong bones.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normal bone mineral density.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the normal formation of bone and normal bone.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the efficient intestinal absorption of calcium by supporting the synthesis of calcium-binding proteins to promote normal calcium absorption and retention.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718" y="4078175"/>
            <a:ext cx="2362128" cy="256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1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817" y="241300"/>
            <a:ext cx="8844366" cy="611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1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B Complex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 complex vitamin is a dietary supplement that delivers all eight of the B vitamins: B1 (thiamine), B2 (riboflavin), B3 (niacin), B5 (pantothenic acid), B6, B7 (biotin), B9 (folate), B12.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decrease stress and improve mood.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healthy levels of homocysteine.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maintain healthy levels of serotonin.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Increases energy.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cardiovascular health.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normal cognitive performance.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87" y="5023205"/>
            <a:ext cx="2737757" cy="162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5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300" y="142875"/>
            <a:ext cx="510540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6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Calcium is essential for building and maintaining strong bones.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heart, nerves, and blood-clotting systems also need calcium to work.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bones and teeth contain over 99% of the calcium in the human body.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Bone itself undergoes continuous remodeling, with constant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deposition of calcium into new bone.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balance between bone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deposition changes with age.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Bone formation exceeds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in periods of growth in children and adolescents.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aging adults, particularly among postmenopausal women, bone breakdown exceeds formation, resulting in bone loss that increases the risk of osteoporosis over time.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two main forms of calcium in supplements are carbonate and citrate.</a:t>
            </a:r>
          </a:p>
          <a:p>
            <a:pPr lvl="2"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53" t="1822" r="677" b="1643"/>
          <a:stretch/>
        </p:blipFill>
        <p:spPr>
          <a:xfrm>
            <a:off x="9399373" y="5417244"/>
            <a:ext cx="2364260" cy="1121668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4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152" b="2418"/>
          <a:stretch/>
        </p:blipFill>
        <p:spPr>
          <a:xfrm>
            <a:off x="3381525" y="148281"/>
            <a:ext cx="5428949" cy="64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1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Probiotic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body is full of bacteria, both good and bad.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Probiotics are beneficial bacteria that work to help maintain an optimal bacterial balance in the digestive tract.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Probiotics are often called "good" or "helpful" bacteria because they help keep your gut healthy.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you lose "good" bacteria in your body (like after you take antibiotics, for example), probiotics can help replace them.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151" b="705"/>
          <a:stretch/>
        </p:blipFill>
        <p:spPr>
          <a:xfrm>
            <a:off x="8979243" y="4686434"/>
            <a:ext cx="2985982" cy="196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1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539"/>
          <a:stretch/>
        </p:blipFill>
        <p:spPr>
          <a:xfrm>
            <a:off x="3406065" y="140044"/>
            <a:ext cx="5379870" cy="65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5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Glucosamine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Glucosamine is a natural chemical compound in your body.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 glucosamine in your body helps keep up the health of your cartilage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As you get older, your levels of this compound begin to drop, which leads to the gradual breakdown of the joints.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There are two main types: hydrochloride and sulfate.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the retention and normal regeneration of cartilage.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Promotes joint health and flexibility as you age.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healthy joint function and promotes the normal production of synovial fluid, which lubricates your joints and regenerates cartilage.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maintain joint comfort.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915" y="5042032"/>
            <a:ext cx="2782660" cy="160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285" y="5721398"/>
            <a:ext cx="519586" cy="2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828" y="951471"/>
            <a:ext cx="7374344" cy="449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6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Vein Thrombosis (DVT)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Formation of thrombus in deep vein causing pain, swelling, redness, warmness and engorged superficial veins. Pulmonary embolism is caused by detachment of the clot traveling to the lung.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DVT and PE constitute Venous Thromboembolism (VTE)</a:t>
            </a: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7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811" y="83905"/>
            <a:ext cx="5240378" cy="65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9123" y="529336"/>
            <a:ext cx="7433754" cy="86177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Alternatives To Oral Pain Medications</a:t>
            </a:r>
          </a:p>
          <a:p>
            <a:pPr algn="ctr"/>
            <a:endParaRPr lang="en-US" sz="800" b="1" i="1" spc="5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606"/>
          <a:stretch/>
        </p:blipFill>
        <p:spPr>
          <a:xfrm>
            <a:off x="7822854" y="1568220"/>
            <a:ext cx="2921827" cy="25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26" y="1568220"/>
            <a:ext cx="2773633" cy="25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9905" t="33264" b="15570"/>
          <a:stretch/>
        </p:blipFill>
        <p:spPr>
          <a:xfrm>
            <a:off x="3670759" y="4382235"/>
            <a:ext cx="415209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8328" y="2061422"/>
            <a:ext cx="2276955" cy="151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Compounding vs. Manufacturing 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No specific patient in mind when drug is produced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Has prescribers matching patients to the product available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Economic considerations limit choices in drug dosages and dosage forms</a:t>
            </a:r>
          </a:p>
          <a:p>
            <a:pPr lvl="2"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Compounding 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Making the formula match the patient’s needs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Administering the drug to the site of action in the most effective dosage form available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Most prescription topical pain relievers are non steroidal anti-inflammatory drugs (NSAIDs).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Safer because topical pain relievers don’t travel through the bloodstream before they get to the area that needs relief.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Absorbed directly through the skin over the area of pain.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Offer customized options for your pain medication.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Alternate ways to deliver your pain medication. 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595" y="4823323"/>
            <a:ext cx="3884236" cy="21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Unique Needs: Podiatry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Fungal infections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Decubitus ulcers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Diabetic neuropathy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Circulation problems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Warts and Calluses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Heel spurs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435" y="4151870"/>
            <a:ext cx="2387042" cy="238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3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Unique Needs: Exercise and Sports Injuries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Transdermal gels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Muscle relaxants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Neuropathic agents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Speed gels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Iontophoresis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Phonophoresis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(ultrasound) gels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Hank’s balanced salt solution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Anesthetic sprays and gels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Antifungals for athlete’s foot and jock itch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19" r="1461"/>
          <a:stretch/>
        </p:blipFill>
        <p:spPr>
          <a:xfrm>
            <a:off x="9621794" y="3081385"/>
            <a:ext cx="1359243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17" y="4751864"/>
            <a:ext cx="1383912" cy="189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9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Unique Needs: Pain Management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Arthritis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Fibromyalgia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Headaches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Nerve pain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Muscle pain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Post-surgical pain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554" r="9165"/>
          <a:stretch/>
        </p:blipFill>
        <p:spPr>
          <a:xfrm>
            <a:off x="9316994" y="4552127"/>
            <a:ext cx="2611395" cy="209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683" y="2642521"/>
            <a:ext cx="1707028" cy="218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6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5124" y="2693943"/>
            <a:ext cx="9481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TREAT PAIN TOPICALLY?</a:t>
            </a:r>
          </a:p>
        </p:txBody>
      </p:sp>
    </p:spTree>
    <p:extLst>
      <p:ext uri="{BB962C8B-B14F-4D97-AF65-F5344CB8AC3E}">
        <p14:creationId xmlns:p14="http://schemas.microsoft.com/office/powerpoint/2010/main" val="40457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to Topical Use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Placebo effect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 of rubbing may produce beneficial signals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Expectation of benefit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Combination therapy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Easy to combine drugs with different mechanisms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without increasing pill burden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incidence of drug interactions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Reduced systemic effect, including adverse effects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of topical diclofenac led to maximum serum concentrations 0.4-2.2% of levels with oral diclofenac, but acted with equal or greater efficacy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Dosage Consideration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40" y="2478862"/>
            <a:ext cx="2371725" cy="260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921" y="2478862"/>
            <a:ext cx="2362200" cy="21050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34314" y="3534032"/>
            <a:ext cx="1655805" cy="823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918768" y="3297398"/>
            <a:ext cx="1902117" cy="481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057474" y="5632071"/>
            <a:ext cx="1332056" cy="481626"/>
          </a:xfrm>
          <a:prstGeom prst="rect">
            <a:avLst/>
          </a:prstGeom>
        </p:spPr>
      </p:pic>
      <p:sp>
        <p:nvSpPr>
          <p:cNvPr id="11" name="Flowchart: Connector 10"/>
          <p:cNvSpPr/>
          <p:nvPr/>
        </p:nvSpPr>
        <p:spPr>
          <a:xfrm>
            <a:off x="386794" y="3428012"/>
            <a:ext cx="276186" cy="22027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47503" y="3630740"/>
            <a:ext cx="1499286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80950" y="1711835"/>
            <a:ext cx="12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0195" y="1711835"/>
            <a:ext cx="182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311" y="2996435"/>
            <a:ext cx="12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IV / PO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27274" y="2996370"/>
            <a:ext cx="12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4594" y="2996370"/>
            <a:ext cx="12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3501" y="5684007"/>
            <a:ext cx="12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K 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elim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37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021" y="2306079"/>
            <a:ext cx="2581275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109" r="1720"/>
          <a:stretch/>
        </p:blipFill>
        <p:spPr>
          <a:xfrm>
            <a:off x="7584989" y="2356090"/>
            <a:ext cx="2421537" cy="370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17792" y="1759462"/>
            <a:ext cx="292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much gets absorbed?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1581" y="175946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deep is the penetration?</a:t>
            </a:r>
          </a:p>
        </p:txBody>
      </p:sp>
    </p:spTree>
    <p:extLst>
      <p:ext uri="{BB962C8B-B14F-4D97-AF65-F5344CB8AC3E}">
        <p14:creationId xmlns:p14="http://schemas.microsoft.com/office/powerpoint/2010/main" val="35643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Virchow’s Triad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Venous stasis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Hypercoagulability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Changes to blood vessel wall</a:t>
            </a:r>
          </a:p>
        </p:txBody>
      </p:sp>
    </p:spTree>
    <p:extLst>
      <p:ext uri="{BB962C8B-B14F-4D97-AF65-F5344CB8AC3E}">
        <p14:creationId xmlns:p14="http://schemas.microsoft.com/office/powerpoint/2010/main" val="26539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for Drug Absorption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Transcutaneous flow of compounds across the stratum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corneum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directly proportional to the concentration gradient &amp; therefore can be attributed to passive diffusion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surface area increases &amp; thickness of epidermis decreases, the rate of transdermal flux increases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underlying epidermal layers &amp; the dermis area are an aqueous environment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hydrophilic drugs will absorb poorly through the stratum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corneum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but better in the aqueous layers of the epidermis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lipophilic drugs will absorb better through the stratum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corneum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but slowed when they reach the aqueous layers of epidermis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Outcomes of Therapy</a:t>
            </a:r>
          </a:p>
          <a:p>
            <a:pPr algn="ctr"/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Improvement with no side effects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Increase dose until fixed or side effect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Start with new route or therapy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improvement, experience side effect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Reduce dose, discontinue therapy, start new route or therapeutic  	 	   mechanism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Partial Improvement with no side effects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Increase dose/strength until no further improvement or side effect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Celebrate!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892" y="3901814"/>
            <a:ext cx="3054178" cy="2454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1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to Apply Transdermal Therapy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 it hurts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of original injury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Dermatome(s)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Any trigger point locations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461" y="3369276"/>
            <a:ext cx="40290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8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34"/>
          <a:stretch/>
        </p:blipFill>
        <p:spPr>
          <a:xfrm>
            <a:off x="2074905" y="241300"/>
            <a:ext cx="8042189" cy="611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2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Voltaren®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Emulgel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(1% diclofenac, 20, 50, 100 gm)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• Directions: use up to 16 gm / day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Feldene® gel (0.5%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piroxicam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25 &amp; 50gm tubes)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• Directions: use up to 4 gm / day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Orudis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 gel (2.5%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ketoprofen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30 &amp; 60gm tubes)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• Directions: use up to 4 gm / day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Nurofen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 gel (5% ibuprofen, 30, 50 % 100gm tubes)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• Directions: use up to 10 gm / day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830" y="5000368"/>
            <a:ext cx="2515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**per site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26035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Voltaren® Gel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1% gel indicated for osteoarthritis of knees and hands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evaluated for joints of the spine, hip, or shoulder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4 gm for each knee, ankle, or foot QID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2 gm for each elbow, wrist, or hand QID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4243" y="5016843"/>
            <a:ext cx="916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“For the treatment of osteoarthritis.” Clinical Pharmacology. 4 April 2009.</a:t>
            </a:r>
          </a:p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&lt;http://www.clincalpharmacology-ip.com/Forms/Monograph...&gt;</a:t>
            </a:r>
          </a:p>
        </p:txBody>
      </p:sp>
    </p:spTree>
    <p:extLst>
      <p:ext uri="{BB962C8B-B14F-4D97-AF65-F5344CB8AC3E}">
        <p14:creationId xmlns:p14="http://schemas.microsoft.com/office/powerpoint/2010/main" val="18698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Voltaren® (diclofenac) Gel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 is 16 grams daily to lower extremity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 is 8 grams daily to upper extremity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Total max of 32 grams daily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- What is the best volume to apply to a knee, wrist, ankle? You need to     	      know this!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243" y="5016843"/>
            <a:ext cx="916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“For the treatment of osteoarthritis.” Clinical Pharmacology. 4 April 2009.</a:t>
            </a:r>
          </a:p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&lt;http://www.clincalpharmacology-ip.com/Forms/Monograph...&gt;</a:t>
            </a:r>
          </a:p>
        </p:txBody>
      </p:sp>
    </p:spTree>
    <p:extLst>
      <p:ext uri="{BB962C8B-B14F-4D97-AF65-F5344CB8AC3E}">
        <p14:creationId xmlns:p14="http://schemas.microsoft.com/office/powerpoint/2010/main" val="38352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Diclofenac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2-10%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Lipoderm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TID then PRN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in mind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gm vs. mL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656" y="2169392"/>
            <a:ext cx="2653153" cy="348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7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10-20%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Lipoderm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TID then PRN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    is    17-18 hours in synovial fluid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About 10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serum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DOC for Rheumatoid Arthritis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A.J.’s transdermal NSAID of choice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223" y="2328888"/>
            <a:ext cx="54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1/2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3180" y="2175000"/>
            <a:ext cx="28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6867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Ibuprofen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20%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Lipoderm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4-6 times daily then PRN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Excellent for soft tissue inflammation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Onset in 15-30 minutes and lasts 4-6 hours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Combine with longer-acting NSAID’s (Piroxicam)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DVT Risk Factors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Antiphospholipid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Surgery 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Older age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Immobilization (bed rests and casts)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flights</a:t>
            </a:r>
          </a:p>
        </p:txBody>
      </p:sp>
    </p:spTree>
    <p:extLst>
      <p:ext uri="{BB962C8B-B14F-4D97-AF65-F5344CB8AC3E}">
        <p14:creationId xmlns:p14="http://schemas.microsoft.com/office/powerpoint/2010/main" val="32044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Piroxicam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2%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Lipoderm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QD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Onset time 4-6 hours and last all day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Great for combining with Ibuprofen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DOC for Plantar Fasciitis (heal spurs)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Apply to site of pain and trigger point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NSAIDs Plus…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NSAID’s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Lipoderm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Glucosamine 10% (RA)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Magnesium Chloride 10% (Muscle relaxant)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Guaifenesin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10% (Muscle relaxant)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Lidocaine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2-5% (Anesthesia)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Capsaicin 0.025% (substance p)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Acid 2% (anti-oxidant)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243" y="5016843"/>
            <a:ext cx="916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“Capsicum.” American Cancer Society.2008. 20 April 2008.</a:t>
            </a:r>
          </a:p>
          <a:p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&lt;http://www.cancer.org/docroot/ETO/content/ETO_5_3X_Capsicum.asp?sitearea=ETO&gt;</a:t>
            </a:r>
          </a:p>
        </p:txBody>
      </p:sp>
    </p:spTree>
    <p:extLst>
      <p:ext uri="{BB962C8B-B14F-4D97-AF65-F5344CB8AC3E}">
        <p14:creationId xmlns:p14="http://schemas.microsoft.com/office/powerpoint/2010/main" val="32012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 Channel Blockers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Anesthetics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Lidocaine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Tetracaine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Bupivicaine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Mexilitine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Anticonvulsants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Carbamazepine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Lamotrigine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Valproate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845"/>
          <a:stretch/>
        </p:blipFill>
        <p:spPr>
          <a:xfrm>
            <a:off x="6522051" y="2040239"/>
            <a:ext cx="2243194" cy="386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1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Suggested Topical Doses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Lidocaine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2% - 5%</a:t>
            </a:r>
          </a:p>
          <a:p>
            <a:pPr lvl="1" fontAlgn="auto">
              <a:spcAft>
                <a:spcPts val="0"/>
              </a:spcAft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Tetracaine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0.5% - 2%</a:t>
            </a:r>
          </a:p>
          <a:p>
            <a:pPr lvl="1" fontAlgn="auto">
              <a:spcAft>
                <a:spcPts val="0"/>
              </a:spcAft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Bupivicaine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1% - 5%</a:t>
            </a:r>
          </a:p>
          <a:p>
            <a:pPr lvl="1" fontAlgn="auto">
              <a:spcAft>
                <a:spcPts val="0"/>
              </a:spcAft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Mexilitene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2-10% BID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199" y="2399657"/>
            <a:ext cx="3956736" cy="330019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2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Carbamazepine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10% TID</a:t>
            </a:r>
          </a:p>
          <a:p>
            <a:pPr lvl="1" fontAlgn="auto">
              <a:spcAft>
                <a:spcPts val="0"/>
              </a:spcAft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Blockade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voltage-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sodium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believed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anticholinergic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for Na+ Channel Blockers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Acute pain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Diabetic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neuropathy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Neuralgias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nerve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Reflex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Sympathetic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Dystrophy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/ CRPS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Postherpetic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neuralgia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Nifedipine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2-5% TID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Causes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vasodilation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aids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 tissue perfusion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Diabetic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neuropathy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Raynaud's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1416908"/>
            <a:ext cx="9811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GABA-B Agonist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Baclofen</a:t>
            </a:r>
          </a:p>
        </p:txBody>
      </p:sp>
    </p:spTree>
    <p:extLst>
      <p:ext uri="{BB962C8B-B14F-4D97-AF65-F5344CB8AC3E}">
        <p14:creationId xmlns:p14="http://schemas.microsoft.com/office/powerpoint/2010/main" val="36596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Baclofen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2% - 5% TID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Mechanism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Promotes the efflux of K+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from the inside of the afferent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nerve to the outside via GABA-B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Inside becomes “less positive” or “more negative”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78378" y="1395900"/>
            <a:ext cx="8238" cy="16121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1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NMDA-NA/CA Channel Blocker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Ketamine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Amantadine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Dextromethorphan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DVT Prophylaxis</a:t>
            </a:r>
          </a:p>
          <a:p>
            <a:pPr algn="ctr"/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Pharmacological methods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Platelet-active drugs  (aspirin)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50-100mg/day decrease DVT by 30%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b.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Coumarins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 antagonists)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target INR 2.5 decrease DVT by 60%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c. Heparins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anticoag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antithrombotic)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5000 units  Q8h decrease DVT 60-70%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d. Low Molecular Weight Heparins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Lovenox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decrease DVT by 70-80%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Mechanical Methods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Passive devices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1. Graduated compression stockings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b.  Active devices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1. External pneumatic compression or intermittent pneumatic compression (IPC)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2. Venous foot pumps.</a:t>
            </a:r>
          </a:p>
          <a:p>
            <a:pPr lvl="2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62466"/>
            <a:ext cx="9811265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Ketamine</a:t>
            </a:r>
          </a:p>
          <a:p>
            <a:pPr algn="ctr"/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Central Mechanism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Noncompetitive NMDA receptor antagonist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Subanesthetic doses produce analgesia and modulate central sensitization, 	   hyperalgesia, and opioid tolerance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2% - 10% TID-QID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Mechanism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Proposed to produce analgesic effects through blockade of peripheral 	  	   NMDA receptors present on afferent receptors and efferent sympathetic 	   fibers	</a:t>
            </a:r>
          </a:p>
          <a:p>
            <a:pPr marL="1714500" lvl="3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Enhances the effects of local anesthetics</a:t>
            </a:r>
          </a:p>
          <a:p>
            <a:pPr marL="1714500" lvl="3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Alteration of cholinergic actions</a:t>
            </a:r>
          </a:p>
          <a:p>
            <a:pPr marL="1714500" lvl="3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Interactions with opioid mechanisms</a:t>
            </a:r>
          </a:p>
          <a:p>
            <a:pPr marL="1714500" lvl="3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Blockade of Ca2+ channels	   	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Magnesium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PCCA 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5-15% TID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mechanism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Blockade of NMDA receptor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4" b="94602" l="6147" r="95272"/>
                    </a14:imgEffect>
                  </a14:imgLayer>
                </a14:imgProps>
              </a:ext>
            </a:extLst>
          </a:blip>
          <a:srcRect l="5223" t="4976" r="5018" b="5343"/>
          <a:stretch/>
        </p:blipFill>
        <p:spPr>
          <a:xfrm>
            <a:off x="6985687" y="2963023"/>
            <a:ext cx="2896255" cy="240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9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109439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Agonists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Clonidine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Tizanidine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Phenoxybenzamine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401" y="53408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048" y="3002176"/>
            <a:ext cx="1742536" cy="195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5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62466"/>
            <a:ext cx="981126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Clonidine</a:t>
            </a:r>
          </a:p>
          <a:p>
            <a:pPr algn="ctr"/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Up to 0.2% TID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mechanism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Locally administered clonidine inhibits presynaptic release of NE from 	 	   sympathetic nerves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α  -receptors located on nociceptors in epidermis decrease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adenylate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	 	   cyclase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cAMP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thereby reducing the excitability of nociceptors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Effect seen only in injured nerves due to increased nerve coupling	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0553" y="2914820"/>
            <a:ext cx="257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530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62466"/>
            <a:ext cx="98112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Gabapentin</a:t>
            </a:r>
          </a:p>
          <a:p>
            <a:pPr algn="ctr"/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Suggested dose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6% - 10% TID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mechanism is unclear (proposed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mechansim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Binding with the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calcium channel subunit to reduce Ca2+ influx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Reduces the release of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Substance 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well as membrane proteins that 	   form channels (ex. AMPA)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8294" y="2309402"/>
            <a:ext cx="257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7181" y="2309402"/>
            <a:ext cx="230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69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2"/>
          <a:stretch/>
        </p:blipFill>
        <p:spPr>
          <a:xfrm>
            <a:off x="1706198" y="926500"/>
            <a:ext cx="8779604" cy="436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6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1128712"/>
            <a:ext cx="6238875" cy="460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9608" y="396774"/>
            <a:ext cx="4889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6890"/>
          <a:stretch/>
        </p:blipFill>
        <p:spPr>
          <a:xfrm>
            <a:off x="3074736" y="1723443"/>
            <a:ext cx="5998984" cy="4183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8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</p:spTree>
    <p:extLst>
      <p:ext uri="{BB962C8B-B14F-4D97-AF65-F5344CB8AC3E}">
        <p14:creationId xmlns:p14="http://schemas.microsoft.com/office/powerpoint/2010/main" val="26302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</p:spTree>
    <p:extLst>
      <p:ext uri="{BB962C8B-B14F-4D97-AF65-F5344CB8AC3E}">
        <p14:creationId xmlns:p14="http://schemas.microsoft.com/office/powerpoint/2010/main" val="8382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IPC Devices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DVT by 60%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venous stasis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blood flow velocity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level of circulating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fibrinolysins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monitoring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increase in bleeding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Applied to foot, calf or thigh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Compliance can be an issue </a:t>
            </a:r>
          </a:p>
        </p:txBody>
      </p:sp>
    </p:spTree>
    <p:extLst>
      <p:ext uri="{BB962C8B-B14F-4D97-AF65-F5344CB8AC3E}">
        <p14:creationId xmlns:p14="http://schemas.microsoft.com/office/powerpoint/2010/main" val="36844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</p:spTree>
    <p:extLst>
      <p:ext uri="{BB962C8B-B14F-4D97-AF65-F5344CB8AC3E}">
        <p14:creationId xmlns:p14="http://schemas.microsoft.com/office/powerpoint/2010/main" val="37274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</p:spTree>
    <p:extLst>
      <p:ext uri="{BB962C8B-B14F-4D97-AF65-F5344CB8AC3E}">
        <p14:creationId xmlns:p14="http://schemas.microsoft.com/office/powerpoint/2010/main" val="42012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</p:spTree>
    <p:extLst>
      <p:ext uri="{BB962C8B-B14F-4D97-AF65-F5344CB8AC3E}">
        <p14:creationId xmlns:p14="http://schemas.microsoft.com/office/powerpoint/2010/main" val="2076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IPC Indications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Adjunct to anti-coagulant based prophylaxis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Pt with high risk of bleeding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Low risk patients</a:t>
            </a:r>
          </a:p>
        </p:txBody>
      </p:sp>
    </p:spTree>
    <p:extLst>
      <p:ext uri="{BB962C8B-B14F-4D97-AF65-F5344CB8AC3E}">
        <p14:creationId xmlns:p14="http://schemas.microsoft.com/office/powerpoint/2010/main" val="3618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714">
              <a:srgbClr val="039777"/>
            </a:gs>
            <a:gs pos="99429">
              <a:srgbClr val="049778"/>
            </a:gs>
            <a:gs pos="98859">
              <a:srgbClr val="069879"/>
            </a:gs>
            <a:gs pos="97718">
              <a:srgbClr val="0A9A7B"/>
            </a:gs>
            <a:gs pos="95437">
              <a:srgbClr val="129D7F"/>
            </a:gs>
            <a:gs pos="90875">
              <a:srgbClr val="22A488"/>
            </a:gs>
            <a:gs pos="81750">
              <a:srgbClr val="42B199"/>
            </a:gs>
            <a:gs pos="63500">
              <a:srgbClr val="81CBBB"/>
            </a:gs>
            <a:gs pos="2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8137" y="5842191"/>
            <a:ext cx="583067" cy="10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Detroit May 4 - 7,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367" y="370703"/>
            <a:ext cx="9811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Controlling Post Op Edema</a:t>
            </a:r>
          </a:p>
          <a:p>
            <a:pPr algn="ctr"/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Ice pack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 4-5 times a day for 20 to 30 minutes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Compression Garments</a:t>
            </a: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Massage and elevation</a:t>
            </a:r>
          </a:p>
        </p:txBody>
      </p:sp>
    </p:spTree>
    <p:extLst>
      <p:ext uri="{BB962C8B-B14F-4D97-AF65-F5344CB8AC3E}">
        <p14:creationId xmlns:p14="http://schemas.microsoft.com/office/powerpoint/2010/main" val="1797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46CBF5"/>
      </a:accent1>
      <a:accent2>
        <a:srgbClr val="678A26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893</TotalTime>
  <Words>2622</Words>
  <Application>Microsoft Office PowerPoint</Application>
  <PresentationFormat>Widescreen</PresentationFormat>
  <Paragraphs>775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Fernandes</dc:creator>
  <cp:lastModifiedBy>James</cp:lastModifiedBy>
  <cp:revision>106</cp:revision>
  <dcterms:created xsi:type="dcterms:W3CDTF">2017-04-05T19:19:52Z</dcterms:created>
  <dcterms:modified xsi:type="dcterms:W3CDTF">2017-05-05T12:02:12Z</dcterms:modified>
</cp:coreProperties>
</file>