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2.xml" ContentType="application/vnd.openxmlformats-officedocument.drawingml.chart+xml"/>
  <Override PartName="/ppt/notesSlides/notesSlide23.xml" ContentType="application/vnd.openxmlformats-officedocument.presentationml.notesSlide+xml"/>
  <Override PartName="/ppt/charts/chart3.xml" ContentType="application/vnd.openxmlformats-officedocument.drawingml.chart+xml"/>
  <Override PartName="/ppt/notesSlides/notesSlide2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9"/>
  </p:notesMasterIdLst>
  <p:handoutMasterIdLst>
    <p:handoutMasterId r:id="rId30"/>
  </p:handoutMasterIdLst>
  <p:sldIdLst>
    <p:sldId id="256" r:id="rId2"/>
    <p:sldId id="265" r:id="rId3"/>
    <p:sldId id="280" r:id="rId4"/>
    <p:sldId id="257" r:id="rId5"/>
    <p:sldId id="258" r:id="rId6"/>
    <p:sldId id="259" r:id="rId7"/>
    <p:sldId id="282" r:id="rId8"/>
    <p:sldId id="288" r:id="rId9"/>
    <p:sldId id="269" r:id="rId10"/>
    <p:sldId id="268" r:id="rId11"/>
    <p:sldId id="275" r:id="rId12"/>
    <p:sldId id="283" r:id="rId13"/>
    <p:sldId id="277" r:id="rId14"/>
    <p:sldId id="290" r:id="rId15"/>
    <p:sldId id="295" r:id="rId16"/>
    <p:sldId id="296" r:id="rId17"/>
    <p:sldId id="273" r:id="rId18"/>
    <p:sldId id="271" r:id="rId19"/>
    <p:sldId id="291" r:id="rId20"/>
    <p:sldId id="292" r:id="rId21"/>
    <p:sldId id="270" r:id="rId22"/>
    <p:sldId id="294" r:id="rId23"/>
    <p:sldId id="274" r:id="rId24"/>
    <p:sldId id="279" r:id="rId25"/>
    <p:sldId id="284" r:id="rId26"/>
    <p:sldId id="286" r:id="rId27"/>
    <p:sldId id="287"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1576" autoAdjust="0"/>
  </p:normalViewPr>
  <p:slideViewPr>
    <p:cSldViewPr>
      <p:cViewPr varScale="1">
        <p:scale>
          <a:sx n="78" d="100"/>
          <a:sy n="78" d="100"/>
        </p:scale>
        <p:origin x="1632" y="90"/>
      </p:cViewPr>
      <p:guideLst>
        <p:guide orient="horz" pos="2160"/>
        <p:guide pos="2880"/>
      </p:guideLst>
    </p:cSldViewPr>
  </p:slideViewPr>
  <p:outlineViewPr>
    <p:cViewPr>
      <p:scale>
        <a:sx n="33" d="100"/>
        <a:sy n="33" d="100"/>
      </p:scale>
      <p:origin x="0" y="28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t>2015 </a:t>
            </a:r>
            <a:r>
              <a:rPr lang="en-US" b="1" dirty="0"/>
              <a:t>Levy </a:t>
            </a:r>
            <a:r>
              <a:rPr lang="en-US" b="1" dirty="0" smtClean="0"/>
              <a:t>(Collected in 2016) - </a:t>
            </a:r>
            <a:r>
              <a:rPr lang="en-US" b="1" dirty="0"/>
              <a:t>$</a:t>
            </a:r>
            <a:r>
              <a:rPr lang="en-US" b="1" dirty="0" smtClean="0"/>
              <a:t>1,175,220</a:t>
            </a:r>
            <a:endParaRPr lang="en-US" b="1" dirty="0"/>
          </a:p>
        </c:rich>
      </c:tx>
      <c:layout>
        <c:manualLayout>
          <c:xMode val="edge"/>
          <c:yMode val="edge"/>
          <c:x val="0.31218746962185284"/>
          <c:y val="0.11785339779697664"/>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2014 Levy - $1,140,990</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tx>
                <c:rich>
                  <a:bodyPr/>
                  <a:lstStyle/>
                  <a:p>
                    <a:r>
                      <a:rPr lang="en-US" smtClean="0"/>
                      <a:t>$487,458</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mtClean="0"/>
                      <a:t>$573,014</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mtClean="0"/>
                      <a:t>$114,748</a:t>
                    </a:r>
                    <a:endParaRPr lang="en-US" dirty="0"/>
                  </a:p>
                </c:rich>
              </c:tx>
              <c:dLblPos val="bestFi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General</c:v>
                </c:pt>
                <c:pt idx="1">
                  <c:v>Road &amp; Bridge</c:v>
                </c:pt>
                <c:pt idx="2">
                  <c:v>Debt</c:v>
                </c:pt>
              </c:strCache>
            </c:strRef>
          </c:cat>
          <c:val>
            <c:numRef>
              <c:f>Sheet1!$B$2:$B$5</c:f>
              <c:numCache>
                <c:formatCode>"$"#,##0_);[Red]\("$"#,##0\)</c:formatCode>
                <c:ptCount val="4"/>
                <c:pt idx="0">
                  <c:v>473260</c:v>
                </c:pt>
                <c:pt idx="1">
                  <c:v>556324</c:v>
                </c:pt>
                <c:pt idx="2">
                  <c:v>111406</c:v>
                </c:pt>
              </c:numCache>
            </c:numRef>
          </c:val>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Sheet1!$A$2:$A$5</c:f>
              <c:strCache>
                <c:ptCount val="3"/>
                <c:pt idx="0">
                  <c:v>General</c:v>
                </c:pt>
                <c:pt idx="1">
                  <c:v>Road &amp; Bridge</c:v>
                </c:pt>
                <c:pt idx="2">
                  <c:v>Debt</c:v>
                </c:pt>
              </c:strCache>
            </c:strRef>
          </c:cat>
          <c:val>
            <c:numRef>
              <c:f>Sheet1!$C$2:$C$5</c:f>
              <c:numCache>
                <c:formatCode>General</c:formatCode>
                <c:ptCount val="4"/>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l"/>
      <c:legendEntry>
        <c:idx val="3"/>
        <c:delete val="1"/>
      </c:legendEntry>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Budget</a:t>
            </a:r>
            <a:r>
              <a:rPr lang="en-US" baseline="0" dirty="0"/>
              <a:t> Balance Trend </a:t>
            </a:r>
            <a:r>
              <a:rPr lang="en-US" baseline="0" dirty="0" smtClean="0"/>
              <a:t>2008-2015</a:t>
            </a:r>
            <a:endParaRPr lang="en-US" dirty="0"/>
          </a:p>
        </c:rich>
      </c:tx>
      <c:layout/>
      <c:overlay val="0"/>
    </c:title>
    <c:autoTitleDeleted val="0"/>
    <c:plotArea>
      <c:layout>
        <c:manualLayout>
          <c:layoutTarget val="inner"/>
          <c:xMode val="edge"/>
          <c:yMode val="edge"/>
          <c:x val="0.13977833653146299"/>
          <c:y val="0.14277097333119457"/>
          <c:w val="0.64945323011094214"/>
          <c:h val="0.73718206206768855"/>
        </c:manualLayout>
      </c:layout>
      <c:barChart>
        <c:barDir val="col"/>
        <c:grouping val="clustered"/>
        <c:varyColors val="0"/>
        <c:ser>
          <c:idx val="0"/>
          <c:order val="0"/>
          <c:tx>
            <c:strRef>
              <c:f>Sheet1!$B$1</c:f>
              <c:strCache>
                <c:ptCount val="1"/>
                <c:pt idx="0">
                  <c:v>Beginning Balance</c:v>
                </c:pt>
              </c:strCache>
            </c:strRef>
          </c:tx>
          <c:invertIfNegative val="0"/>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Sheet1!$B$2:$B$9</c:f>
              <c:numCache>
                <c:formatCode>"$"#,##0.00_);[Red]\("$"#,##0.00\)</c:formatCode>
                <c:ptCount val="8"/>
                <c:pt idx="0">
                  <c:v>908784.58</c:v>
                </c:pt>
                <c:pt idx="1">
                  <c:v>837577.85</c:v>
                </c:pt>
                <c:pt idx="2">
                  <c:v>858779.73</c:v>
                </c:pt>
                <c:pt idx="3">
                  <c:v>502598.86</c:v>
                </c:pt>
                <c:pt idx="4">
                  <c:v>541357.04</c:v>
                </c:pt>
                <c:pt idx="5">
                  <c:v>550334.34</c:v>
                </c:pt>
                <c:pt idx="6" formatCode="&quot;$&quot;#,##0.00">
                  <c:v>524306.05000000005</c:v>
                </c:pt>
                <c:pt idx="7" formatCode="#,##0.00">
                  <c:v>908629.44</c:v>
                </c:pt>
              </c:numCache>
            </c:numRef>
          </c:val>
        </c:ser>
        <c:ser>
          <c:idx val="1"/>
          <c:order val="1"/>
          <c:tx>
            <c:strRef>
              <c:f>Sheet1!$C$1</c:f>
              <c:strCache>
                <c:ptCount val="1"/>
                <c:pt idx="0">
                  <c:v>Ending Balance</c:v>
                </c:pt>
              </c:strCache>
            </c:strRef>
          </c:tx>
          <c:invertIfNegative val="0"/>
          <c:cat>
            <c:numRef>
              <c:f>Sheet1!$A$2:$A$9</c:f>
              <c:numCache>
                <c:formatCode>General</c:formatCode>
                <c:ptCount val="8"/>
                <c:pt idx="0">
                  <c:v>2008</c:v>
                </c:pt>
                <c:pt idx="1">
                  <c:v>2009</c:v>
                </c:pt>
                <c:pt idx="2">
                  <c:v>2010</c:v>
                </c:pt>
                <c:pt idx="3">
                  <c:v>2011</c:v>
                </c:pt>
                <c:pt idx="4">
                  <c:v>2012</c:v>
                </c:pt>
                <c:pt idx="5">
                  <c:v>2013</c:v>
                </c:pt>
                <c:pt idx="6">
                  <c:v>2014</c:v>
                </c:pt>
                <c:pt idx="7">
                  <c:v>2015</c:v>
                </c:pt>
              </c:numCache>
            </c:numRef>
          </c:cat>
          <c:val>
            <c:numRef>
              <c:f>Sheet1!$C$2:$C$9</c:f>
              <c:numCache>
                <c:formatCode>_("$"* #,##0.00_);_("$"* \(#,##0.00\);_("$"* "-"??_);_(@_)</c:formatCode>
                <c:ptCount val="8"/>
                <c:pt idx="0">
                  <c:v>837577.85</c:v>
                </c:pt>
                <c:pt idx="1">
                  <c:v>858779.73</c:v>
                </c:pt>
                <c:pt idx="2">
                  <c:v>502598.86</c:v>
                </c:pt>
                <c:pt idx="3">
                  <c:v>541357.04</c:v>
                </c:pt>
                <c:pt idx="4">
                  <c:v>550330.34</c:v>
                </c:pt>
                <c:pt idx="5">
                  <c:v>524306.05000000005</c:v>
                </c:pt>
                <c:pt idx="6">
                  <c:v>908629.44</c:v>
                </c:pt>
              </c:numCache>
            </c:numRef>
          </c:val>
        </c:ser>
        <c:dLbls>
          <c:showLegendKey val="0"/>
          <c:showVal val="0"/>
          <c:showCatName val="0"/>
          <c:showSerName val="0"/>
          <c:showPercent val="0"/>
          <c:showBubbleSize val="0"/>
        </c:dLbls>
        <c:gapWidth val="142"/>
        <c:axId val="198813680"/>
        <c:axId val="198814072"/>
      </c:barChart>
      <c:catAx>
        <c:axId val="198813680"/>
        <c:scaling>
          <c:orientation val="minMax"/>
        </c:scaling>
        <c:delete val="0"/>
        <c:axPos val="b"/>
        <c:numFmt formatCode="General" sourceLinked="1"/>
        <c:majorTickMark val="out"/>
        <c:minorTickMark val="none"/>
        <c:tickLblPos val="nextTo"/>
        <c:txPr>
          <a:bodyPr/>
          <a:lstStyle/>
          <a:p>
            <a:pPr>
              <a:defRPr sz="1600"/>
            </a:pPr>
            <a:endParaRPr lang="en-US"/>
          </a:p>
        </c:txPr>
        <c:crossAx val="198814072"/>
        <c:crosses val="autoZero"/>
        <c:auto val="1"/>
        <c:lblAlgn val="ctr"/>
        <c:lblOffset val="100"/>
        <c:noMultiLvlLbl val="0"/>
      </c:catAx>
      <c:valAx>
        <c:axId val="198814072"/>
        <c:scaling>
          <c:orientation val="minMax"/>
          <c:max val="950000"/>
          <c:min val="300000"/>
        </c:scaling>
        <c:delete val="0"/>
        <c:axPos val="l"/>
        <c:majorGridlines/>
        <c:numFmt formatCode="&quot;$&quot;#,##0.00_);[Red]\(&quot;$&quot;#,##0.00\)" sourceLinked="1"/>
        <c:majorTickMark val="out"/>
        <c:minorTickMark val="none"/>
        <c:tickLblPos val="nextTo"/>
        <c:txPr>
          <a:bodyPr/>
          <a:lstStyle/>
          <a:p>
            <a:pPr>
              <a:defRPr sz="1200"/>
            </a:pPr>
            <a:endParaRPr lang="en-US"/>
          </a:p>
        </c:txPr>
        <c:crossAx val="198813680"/>
        <c:crosses val="autoZero"/>
        <c:crossBetween val="between"/>
        <c:majorUnit val="50000"/>
        <c:minorUnit val="20000"/>
      </c:valAx>
      <c:spPr>
        <a:noFill/>
        <a:ln w="25400">
          <a:noFill/>
        </a:ln>
      </c:spPr>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Disbursements vs.</a:t>
            </a:r>
            <a:r>
              <a:rPr lang="en-US" baseline="0" dirty="0"/>
              <a:t> Receipts </a:t>
            </a:r>
            <a:r>
              <a:rPr lang="en-US" baseline="0" dirty="0" smtClean="0"/>
              <a:t>2008-2015</a:t>
            </a:r>
            <a:endParaRPr lang="en-US" dirty="0"/>
          </a:p>
        </c:rich>
      </c:tx>
      <c:layout/>
      <c:overlay val="0"/>
    </c:title>
    <c:autoTitleDeleted val="0"/>
    <c:plotArea>
      <c:layout/>
      <c:barChart>
        <c:barDir val="bar"/>
        <c:grouping val="clustered"/>
        <c:varyColors val="0"/>
        <c:ser>
          <c:idx val="0"/>
          <c:order val="0"/>
          <c:tx>
            <c:strRef>
              <c:f>Sheet1!$B$1</c:f>
              <c:strCache>
                <c:ptCount val="1"/>
                <c:pt idx="0">
                  <c:v>Receipts</c:v>
                </c:pt>
              </c:strCache>
            </c:strRef>
          </c:tx>
          <c:invertIfNegative val="0"/>
          <c:cat>
            <c:strRef>
              <c:f>Sheet1!$A$2:$A$9</c:f>
              <c:strCache>
                <c:ptCount val="8"/>
                <c:pt idx="0">
                  <c:v>2008</c:v>
                </c:pt>
                <c:pt idx="1">
                  <c:v>2009</c:v>
                </c:pt>
                <c:pt idx="2">
                  <c:v>2010</c:v>
                </c:pt>
                <c:pt idx="3">
                  <c:v>2011</c:v>
                </c:pt>
                <c:pt idx="4">
                  <c:v>2012</c:v>
                </c:pt>
                <c:pt idx="5">
                  <c:v>2013</c:v>
                </c:pt>
                <c:pt idx="6">
                  <c:v>2014</c:v>
                </c:pt>
                <c:pt idx="7">
                  <c:v>2015 YTD</c:v>
                </c:pt>
              </c:strCache>
            </c:strRef>
          </c:cat>
          <c:val>
            <c:numRef>
              <c:f>Sheet1!$B$2:$B$9</c:f>
              <c:numCache>
                <c:formatCode>_("$"* #,##0.00_);_("$"* \(#,##0.00\);_("$"* "-"??_);_(@_)</c:formatCode>
                <c:ptCount val="8"/>
                <c:pt idx="0">
                  <c:v>1990267.28</c:v>
                </c:pt>
                <c:pt idx="1">
                  <c:v>2319682.29</c:v>
                </c:pt>
                <c:pt idx="2">
                  <c:v>1795958.07</c:v>
                </c:pt>
                <c:pt idx="3">
                  <c:v>2020103.87</c:v>
                </c:pt>
                <c:pt idx="4">
                  <c:v>1972499.85</c:v>
                </c:pt>
                <c:pt idx="5" formatCode="&quot;$&quot;#,##0.00_);[Red]\(&quot;$&quot;#,##0.00\)">
                  <c:v>2194204.2000000002</c:v>
                </c:pt>
                <c:pt idx="6">
                  <c:v>2291243.6800000002</c:v>
                </c:pt>
                <c:pt idx="7" formatCode="&quot;$&quot;#,##0.00_);[Red]\(&quot;$&quot;#,##0.00\)">
                  <c:v>1718881.05</c:v>
                </c:pt>
              </c:numCache>
            </c:numRef>
          </c:val>
        </c:ser>
        <c:ser>
          <c:idx val="1"/>
          <c:order val="1"/>
          <c:tx>
            <c:strRef>
              <c:f>Sheet1!$C$1</c:f>
              <c:strCache>
                <c:ptCount val="1"/>
                <c:pt idx="0">
                  <c:v>Disbursements</c:v>
                </c:pt>
              </c:strCache>
            </c:strRef>
          </c:tx>
          <c:invertIfNegative val="0"/>
          <c:cat>
            <c:strRef>
              <c:f>Sheet1!$A$2:$A$9</c:f>
              <c:strCache>
                <c:ptCount val="8"/>
                <c:pt idx="0">
                  <c:v>2008</c:v>
                </c:pt>
                <c:pt idx="1">
                  <c:v>2009</c:v>
                </c:pt>
                <c:pt idx="2">
                  <c:v>2010</c:v>
                </c:pt>
                <c:pt idx="3">
                  <c:v>2011</c:v>
                </c:pt>
                <c:pt idx="4">
                  <c:v>2012</c:v>
                </c:pt>
                <c:pt idx="5">
                  <c:v>2013</c:v>
                </c:pt>
                <c:pt idx="6">
                  <c:v>2014</c:v>
                </c:pt>
                <c:pt idx="7">
                  <c:v>2015 YTD</c:v>
                </c:pt>
              </c:strCache>
            </c:strRef>
          </c:cat>
          <c:val>
            <c:numRef>
              <c:f>Sheet1!$C$2:$C$9</c:f>
              <c:numCache>
                <c:formatCode>_("$"* #,##0.00_);_("$"* \(#,##0.00\);_("$"* "-"??_);_(@_)</c:formatCode>
                <c:ptCount val="8"/>
                <c:pt idx="0">
                  <c:v>2061474.01</c:v>
                </c:pt>
                <c:pt idx="1">
                  <c:v>2298480.41</c:v>
                </c:pt>
                <c:pt idx="2">
                  <c:v>2152138.94</c:v>
                </c:pt>
                <c:pt idx="3">
                  <c:v>1981345.69</c:v>
                </c:pt>
                <c:pt idx="4">
                  <c:v>1963526.55</c:v>
                </c:pt>
                <c:pt idx="5" formatCode="&quot;$&quot;#,##0.00_);[Red]\(&quot;$&quot;#,##0.00\)">
                  <c:v>2220228.4900000002</c:v>
                </c:pt>
                <c:pt idx="6">
                  <c:v>1906920.29</c:v>
                </c:pt>
                <c:pt idx="7" formatCode="&quot;$&quot;#,##0.00_);[Red]\(&quot;$&quot;#,##0.00\)">
                  <c:v>1242082.08</c:v>
                </c:pt>
              </c:numCache>
            </c:numRef>
          </c:val>
        </c:ser>
        <c:dLbls>
          <c:showLegendKey val="0"/>
          <c:showVal val="0"/>
          <c:showCatName val="0"/>
          <c:showSerName val="0"/>
          <c:showPercent val="0"/>
          <c:showBubbleSize val="0"/>
        </c:dLbls>
        <c:gapWidth val="150"/>
        <c:axId val="198814856"/>
        <c:axId val="198815248"/>
      </c:barChart>
      <c:catAx>
        <c:axId val="198814856"/>
        <c:scaling>
          <c:orientation val="minMax"/>
        </c:scaling>
        <c:delete val="0"/>
        <c:axPos val="l"/>
        <c:numFmt formatCode="General" sourceLinked="1"/>
        <c:majorTickMark val="out"/>
        <c:minorTickMark val="none"/>
        <c:tickLblPos val="nextTo"/>
        <c:txPr>
          <a:bodyPr/>
          <a:lstStyle/>
          <a:p>
            <a:pPr>
              <a:defRPr sz="1600"/>
            </a:pPr>
            <a:endParaRPr lang="en-US"/>
          </a:p>
        </c:txPr>
        <c:crossAx val="198815248"/>
        <c:crosses val="autoZero"/>
        <c:auto val="1"/>
        <c:lblAlgn val="ctr"/>
        <c:lblOffset val="100"/>
        <c:noMultiLvlLbl val="0"/>
      </c:catAx>
      <c:valAx>
        <c:axId val="198815248"/>
        <c:scaling>
          <c:orientation val="minMax"/>
          <c:max val="2500000"/>
          <c:min val="500000"/>
        </c:scaling>
        <c:delete val="0"/>
        <c:axPos val="b"/>
        <c:majorGridlines/>
        <c:numFmt formatCode="&quot;$&quot;#,##0" sourceLinked="0"/>
        <c:majorTickMark val="out"/>
        <c:minorTickMark val="none"/>
        <c:tickLblPos val="nextTo"/>
        <c:txPr>
          <a:bodyPr/>
          <a:lstStyle/>
          <a:p>
            <a:pPr>
              <a:defRPr sz="1200"/>
            </a:pPr>
            <a:endParaRPr lang="en-US"/>
          </a:p>
        </c:txPr>
        <c:crossAx val="198814856"/>
        <c:crosses val="autoZero"/>
        <c:crossBetween val="between"/>
        <c:majorUnit val="500000"/>
        <c:minorUnit val="500000"/>
      </c:valAx>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2015 Actual</a:t>
            </a:r>
            <a:r>
              <a:rPr lang="en-US" baseline="0" dirty="0" smtClean="0"/>
              <a:t> &amp; 2016 Proposed Budget by Fund</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2014 Actual </c:v>
                </c:pt>
              </c:strCache>
            </c:strRef>
          </c:tx>
          <c:spPr>
            <a:solidFill>
              <a:schemeClr val="accent1"/>
            </a:solidFill>
            <a:ln>
              <a:noFill/>
            </a:ln>
            <a:effectLst/>
          </c:spPr>
          <c:invertIfNegative val="0"/>
          <c:cat>
            <c:strRef>
              <c:f>Sheet1!$A$2:$A$7</c:f>
              <c:strCache>
                <c:ptCount val="6"/>
                <c:pt idx="0">
                  <c:v>General Fund Receipts</c:v>
                </c:pt>
                <c:pt idx="1">
                  <c:v>General Fund Disb.</c:v>
                </c:pt>
                <c:pt idx="2">
                  <c:v>R &amp; B Receipts</c:v>
                </c:pt>
                <c:pt idx="3">
                  <c:v>R &amp; B Disb.</c:v>
                </c:pt>
                <c:pt idx="4">
                  <c:v>Debt Receipts</c:v>
                </c:pt>
                <c:pt idx="5">
                  <c:v>Debt Disb.</c:v>
                </c:pt>
              </c:strCache>
            </c:strRef>
          </c:cat>
          <c:val>
            <c:numRef>
              <c:f>Sheet1!$B$2:$B$7</c:f>
              <c:numCache>
                <c:formatCode>#,##0.00</c:formatCode>
                <c:ptCount val="6"/>
                <c:pt idx="0">
                  <c:v>803166.73</c:v>
                </c:pt>
                <c:pt idx="1">
                  <c:v>654693.06000000006</c:v>
                </c:pt>
                <c:pt idx="2">
                  <c:v>1040533.64</c:v>
                </c:pt>
                <c:pt idx="3">
                  <c:v>1053659.95</c:v>
                </c:pt>
                <c:pt idx="4">
                  <c:v>477508.28</c:v>
                </c:pt>
                <c:pt idx="5">
                  <c:v>237104.67</c:v>
                </c:pt>
              </c:numCache>
            </c:numRef>
          </c:val>
        </c:ser>
        <c:ser>
          <c:idx val="1"/>
          <c:order val="1"/>
          <c:tx>
            <c:strRef>
              <c:f>Sheet1!$C$1</c:f>
              <c:strCache>
                <c:ptCount val="1"/>
                <c:pt idx="0">
                  <c:v>2015 Budgeted</c:v>
                </c:pt>
              </c:strCache>
            </c:strRef>
          </c:tx>
          <c:spPr>
            <a:solidFill>
              <a:schemeClr val="accent2"/>
            </a:solidFill>
            <a:ln>
              <a:noFill/>
            </a:ln>
            <a:effectLst/>
          </c:spPr>
          <c:invertIfNegative val="0"/>
          <c:trendline>
            <c:spPr>
              <a:ln w="19050" cap="rnd">
                <a:solidFill>
                  <a:schemeClr val="accent2"/>
                </a:solidFill>
                <a:prstDash val="sysDot"/>
              </a:ln>
              <a:effectLst/>
            </c:spPr>
            <c:trendlineType val="linear"/>
            <c:dispRSqr val="0"/>
            <c:dispEq val="0"/>
          </c:trendline>
          <c:cat>
            <c:strRef>
              <c:f>Sheet1!$A$2:$A$7</c:f>
              <c:strCache>
                <c:ptCount val="6"/>
                <c:pt idx="0">
                  <c:v>General Fund Receipts</c:v>
                </c:pt>
                <c:pt idx="1">
                  <c:v>General Fund Disb.</c:v>
                </c:pt>
                <c:pt idx="2">
                  <c:v>R &amp; B Receipts</c:v>
                </c:pt>
                <c:pt idx="3">
                  <c:v>R &amp; B Disb.</c:v>
                </c:pt>
                <c:pt idx="4">
                  <c:v>Debt Receipts</c:v>
                </c:pt>
                <c:pt idx="5">
                  <c:v>Debt Disb.</c:v>
                </c:pt>
              </c:strCache>
            </c:strRef>
          </c:cat>
          <c:val>
            <c:numRef>
              <c:f>Sheet1!$C$2:$C$7</c:f>
              <c:numCache>
                <c:formatCode>#,##0.00</c:formatCode>
                <c:ptCount val="6"/>
                <c:pt idx="0" formatCode="#,##0">
                  <c:v>609545.55000000005</c:v>
                </c:pt>
                <c:pt idx="1">
                  <c:v>650057</c:v>
                </c:pt>
                <c:pt idx="2" formatCode="#,##0">
                  <c:v>936179</c:v>
                </c:pt>
                <c:pt idx="3" formatCode="#,##0">
                  <c:v>1098975</c:v>
                </c:pt>
                <c:pt idx="4" formatCode="#,##0">
                  <c:v>159810.5</c:v>
                </c:pt>
                <c:pt idx="5" formatCode="#,##0">
                  <c:v>200000</c:v>
                </c:pt>
              </c:numCache>
            </c:numRef>
          </c:val>
        </c:ser>
        <c:ser>
          <c:idx val="2"/>
          <c:order val="2"/>
          <c:tx>
            <c:strRef>
              <c:f>Sheet1!$D$1</c:f>
              <c:strCache>
                <c:ptCount val="1"/>
                <c:pt idx="0">
                  <c:v>2016 Proposed</c:v>
                </c:pt>
              </c:strCache>
            </c:strRef>
          </c:tx>
          <c:spPr>
            <a:solidFill>
              <a:schemeClr val="accent3"/>
            </a:solidFill>
            <a:ln>
              <a:noFill/>
            </a:ln>
            <a:effectLst/>
          </c:spPr>
          <c:invertIfNegative val="0"/>
          <c:cat>
            <c:strRef>
              <c:f>Sheet1!$A$2:$A$7</c:f>
              <c:strCache>
                <c:ptCount val="6"/>
                <c:pt idx="0">
                  <c:v>General Fund Receipts</c:v>
                </c:pt>
                <c:pt idx="1">
                  <c:v>General Fund Disb.</c:v>
                </c:pt>
                <c:pt idx="2">
                  <c:v>R &amp; B Receipts</c:v>
                </c:pt>
                <c:pt idx="3">
                  <c:v>R &amp; B Disb.</c:v>
                </c:pt>
                <c:pt idx="4">
                  <c:v>Debt Receipts</c:v>
                </c:pt>
                <c:pt idx="5">
                  <c:v>Debt Disb.</c:v>
                </c:pt>
              </c:strCache>
            </c:strRef>
          </c:cat>
          <c:val>
            <c:numRef>
              <c:f>Sheet1!$D$2:$D$7</c:f>
              <c:numCache>
                <c:formatCode>#,##0.00</c:formatCode>
                <c:ptCount val="6"/>
                <c:pt idx="0" formatCode="#,##0">
                  <c:v>609545.55000000005</c:v>
                </c:pt>
                <c:pt idx="1">
                  <c:v>650057</c:v>
                </c:pt>
                <c:pt idx="2" formatCode="#,##0">
                  <c:v>936179</c:v>
                </c:pt>
                <c:pt idx="3" formatCode="#,##0">
                  <c:v>1098975</c:v>
                </c:pt>
                <c:pt idx="4">
                  <c:v>159810.5</c:v>
                </c:pt>
                <c:pt idx="5">
                  <c:v>200000</c:v>
                </c:pt>
              </c:numCache>
            </c:numRef>
          </c:val>
        </c:ser>
        <c:dLbls>
          <c:showLegendKey val="0"/>
          <c:showVal val="0"/>
          <c:showCatName val="0"/>
          <c:showSerName val="0"/>
          <c:showPercent val="0"/>
          <c:showBubbleSize val="0"/>
        </c:dLbls>
        <c:gapWidth val="219"/>
        <c:overlap val="-27"/>
        <c:axId val="198863232"/>
        <c:axId val="198863624"/>
      </c:barChart>
      <c:catAx>
        <c:axId val="198863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8863624"/>
        <c:crosses val="autoZero"/>
        <c:auto val="1"/>
        <c:lblAlgn val="ctr"/>
        <c:lblOffset val="100"/>
        <c:noMultiLvlLbl val="0"/>
      </c:catAx>
      <c:valAx>
        <c:axId val="19886362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88632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0.45014</cdr:x>
      <cdr:y>0.70712</cdr:y>
    </cdr:from>
    <cdr:to>
      <cdr:x>0.56125</cdr:x>
      <cdr:y>0.90915</cdr:y>
    </cdr:to>
    <cdr:sp macro="" textlink="">
      <cdr:nvSpPr>
        <cdr:cNvPr id="2" name="TextBox 1"/>
        <cdr:cNvSpPr txBox="1"/>
      </cdr:nvSpPr>
      <cdr:spPr>
        <a:xfrm xmlns:a="http://schemas.openxmlformats.org/drawingml/2006/main">
          <a:off x="3704492" y="3200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64431662-6ACF-45C5-B819-F7A77DEC5F67}" type="datetimeFigureOut">
              <a:rPr lang="en-US" smtClean="0"/>
              <a:pPr/>
              <a:t>9/8/2015</a:t>
            </a:fld>
            <a:endParaRPr lang="en-US"/>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smtClean="0"/>
              <a:t>Annual Meeting 2015</a:t>
            </a:r>
            <a:endParaRPr lang="en-US"/>
          </a:p>
        </p:txBody>
      </p:sp>
      <p:sp>
        <p:nvSpPr>
          <p:cNvPr id="5" name="Slide Number Placeholder 4"/>
          <p:cNvSpPr>
            <a:spLocks noGrp="1"/>
          </p:cNvSpPr>
          <p:nvPr>
            <p:ph type="sldNum" sz="quarter" idx="3"/>
          </p:nvPr>
        </p:nvSpPr>
        <p:spPr>
          <a:xfrm>
            <a:off x="3970940" y="8829969"/>
            <a:ext cx="3037840" cy="464820"/>
          </a:xfrm>
          <a:prstGeom prst="rect">
            <a:avLst/>
          </a:prstGeom>
        </p:spPr>
        <p:txBody>
          <a:bodyPr vert="horz" lIns="93809" tIns="46905" rIns="93809" bIns="46905" rtlCol="0" anchor="b"/>
          <a:lstStyle>
            <a:lvl1pPr algn="r">
              <a:defRPr sz="1200"/>
            </a:lvl1pPr>
          </a:lstStyle>
          <a:p>
            <a:fld id="{72700B8F-62C6-44A7-A616-483379624D71}" type="slidenum">
              <a:rPr lang="en-US" smtClean="0"/>
              <a:pPr/>
              <a:t>‹#›</a:t>
            </a:fld>
            <a:endParaRPr lang="en-US"/>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a:p>
        </p:txBody>
      </p:sp>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C5DF4725-8B3F-44B8-85D8-C329BD510544}" type="datetimeFigureOut">
              <a:rPr lang="en-US" smtClean="0"/>
              <a:pPr/>
              <a:t>9/8/2015</a:t>
            </a:fld>
            <a:endParaRPr lang="en-US"/>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0032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06655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99458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0854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85691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57554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4035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1756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076221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32415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27115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1025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0836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58690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386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9896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9451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796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2331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47359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35010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63814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r>
              <a:rPr lang="en-US" smtClean="0"/>
              <a:t>jkljk</a:t>
            </a:r>
            <a:endParaRPr lang="en-US"/>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B016AEA8-E70E-4EA4-880E-A6B413AEC7A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ownofwhite@yahoo.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mailto:townofwhite@yahoo.com" TargetMode="External"/><Relationship Id="rId4" Type="http://schemas.openxmlformats.org/officeDocument/2006/relationships/hyperlink" Target="mailto:white.township@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15562"/>
          </a:xfrm>
        </p:spPr>
        <p:txBody>
          <a:bodyPr>
            <a:normAutofit/>
          </a:bodyPr>
          <a:lstStyle/>
          <a:p>
            <a:r>
              <a:rPr lang="en-US" dirty="0" smtClean="0"/>
              <a:t>Town of White </a:t>
            </a:r>
            <a:br>
              <a:rPr lang="en-US" dirty="0" smtClean="0"/>
            </a:br>
            <a:r>
              <a:rPr lang="en-US" sz="2800" dirty="0" smtClean="0"/>
              <a:t>Continuation of the Annual Town Meeting</a:t>
            </a:r>
            <a:endParaRPr lang="en-US" sz="2800" dirty="0"/>
          </a:p>
        </p:txBody>
      </p:sp>
      <p:sp>
        <p:nvSpPr>
          <p:cNvPr id="3" name="Subtitle 2"/>
          <p:cNvSpPr>
            <a:spLocks noGrp="1"/>
          </p:cNvSpPr>
          <p:nvPr>
            <p:ph type="subTitle" idx="1"/>
          </p:nvPr>
        </p:nvSpPr>
        <p:spPr/>
        <p:txBody>
          <a:bodyPr>
            <a:normAutofit fontScale="92500" lnSpcReduction="20000"/>
          </a:bodyPr>
          <a:lstStyle/>
          <a:p>
            <a:r>
              <a:rPr lang="en-US" dirty="0" smtClean="0"/>
              <a:t>September 8, 2015</a:t>
            </a:r>
          </a:p>
          <a:p>
            <a:r>
              <a:rPr lang="en-US" dirty="0" smtClean="0"/>
              <a:t>Prepared by: Jodi Knaus, Office Manager &amp; Clerk</a:t>
            </a:r>
          </a:p>
          <a:p>
            <a:r>
              <a:rPr lang="en-US" dirty="0" smtClean="0"/>
              <a:t>6:00 P.M. Loon Lake Community Center</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05453"/>
            <a:ext cx="2286000" cy="166420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normAutofit fontScale="92500" lnSpcReduction="20000"/>
          </a:bodyPr>
          <a:lstStyle/>
          <a:p>
            <a:r>
              <a:rPr lang="en-US" sz="2400" dirty="0" smtClean="0">
                <a:latin typeface="Calibri" pitchFamily="34" charset="0"/>
              </a:rPr>
              <a:t>The township continues to explore all avenues for cost-savings by working with Aurora, </a:t>
            </a:r>
            <a:r>
              <a:rPr lang="en-US" sz="2400" dirty="0" err="1" smtClean="0">
                <a:latin typeface="Calibri" pitchFamily="34" charset="0"/>
              </a:rPr>
              <a:t>Biwabik</a:t>
            </a:r>
            <a:r>
              <a:rPr lang="en-US" sz="2400" dirty="0" smtClean="0">
                <a:latin typeface="Calibri" pitchFamily="34" charset="0"/>
              </a:rPr>
              <a:t>, and Hoyt Lakes whenever possible.  Examples from 2015 are:</a:t>
            </a:r>
          </a:p>
          <a:p>
            <a:pPr lvl="1"/>
            <a:r>
              <a:rPr lang="en-US" sz="2400" dirty="0" smtClean="0">
                <a:latin typeface="Calibri" pitchFamily="34" charset="0"/>
              </a:rPr>
              <a:t>Sharing equipment and personnel for emergency response</a:t>
            </a:r>
          </a:p>
          <a:p>
            <a:pPr lvl="1"/>
            <a:r>
              <a:rPr lang="en-US" sz="2400" dirty="0" smtClean="0">
                <a:latin typeface="Calibri" pitchFamily="34" charset="0"/>
              </a:rPr>
              <a:t>Purchasing office supplies in bulk</a:t>
            </a:r>
          </a:p>
          <a:p>
            <a:pPr lvl="1"/>
            <a:r>
              <a:rPr lang="en-US" sz="2400" dirty="0" smtClean="0">
                <a:latin typeface="Calibri" pitchFamily="34" charset="0"/>
              </a:rPr>
              <a:t>Purchasing equipment such as an air compressor and water/wastewater supplies</a:t>
            </a:r>
          </a:p>
          <a:p>
            <a:pPr lvl="1"/>
            <a:r>
              <a:rPr lang="en-US" sz="2400" dirty="0" smtClean="0">
                <a:latin typeface="Calibri" pitchFamily="34" charset="0"/>
              </a:rPr>
              <a:t>The Town of White administers the City of Aurora Elections and the City of the Aurora does the billing for the Town of White’s water and sewer customers</a:t>
            </a:r>
          </a:p>
          <a:p>
            <a:pPr lvl="1"/>
            <a:r>
              <a:rPr lang="en-US" sz="2400" dirty="0" smtClean="0">
                <a:latin typeface="Calibri" pitchFamily="34" charset="0"/>
              </a:rPr>
              <a:t>St. Louis County has taken over the administration of the fuel system.  Instead of the Town billing the County for their fuel usage at our cost, the County now bills the Town for our use and both entities will save money because the County gets fuel at a cost below rack rate (cheaper than the Town paid in the past)</a:t>
            </a:r>
          </a:p>
          <a:p>
            <a:pPr lvl="1"/>
            <a:endParaRPr lang="en-US" sz="2000" dirty="0"/>
          </a:p>
        </p:txBody>
      </p:sp>
      <p:sp>
        <p:nvSpPr>
          <p:cNvPr id="4" name="Rectangle 3"/>
          <p:cNvSpPr/>
          <p:nvPr/>
        </p:nvSpPr>
        <p:spPr>
          <a:xfrm>
            <a:off x="461554" y="294382"/>
            <a:ext cx="8458200" cy="10772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scene3d>
              <a:camera prst="orthographicFront"/>
              <a:lightRig rig="threePt" dir="t"/>
            </a:scene3d>
            <a:sp3d extrusionH="57150">
              <a:bevelT w="38100" h="38100"/>
            </a:sp3d>
          </a:bodyPr>
          <a:lstStyle/>
          <a:p>
            <a:r>
              <a:rPr lang="en-US" sz="3200" dirty="0" smtClean="0">
                <a:latin typeface="+mj-lt"/>
              </a:rPr>
              <a:t>Category 2- Organizational Development continued:</a:t>
            </a:r>
            <a:endParaRPr lang="en-US" sz="32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72000"/>
          </a:xfrm>
        </p:spPr>
        <p:txBody>
          <a:bodyPr>
            <a:normAutofit fontScale="85000" lnSpcReduction="20000"/>
          </a:bodyPr>
          <a:lstStyle/>
          <a:p>
            <a:pPr marL="393192" lvl="1" indent="0">
              <a:buNone/>
            </a:pPr>
            <a:endParaRPr lang="en-US" sz="1900" dirty="0" smtClean="0"/>
          </a:p>
          <a:p>
            <a:pPr marL="393192" lvl="1" indent="0">
              <a:buNone/>
            </a:pPr>
            <a:endParaRPr lang="en-US" sz="1900" dirty="0"/>
          </a:p>
          <a:p>
            <a:pPr marL="393192" lvl="1" indent="0">
              <a:buNone/>
            </a:pPr>
            <a:endParaRPr lang="en-US" sz="1900" dirty="0" smtClean="0"/>
          </a:p>
          <a:p>
            <a:pPr marL="393192" lvl="1" indent="0">
              <a:buNone/>
            </a:pPr>
            <a:endParaRPr lang="en-US" sz="1900" dirty="0"/>
          </a:p>
          <a:p>
            <a:pPr marL="393192" lvl="1" indent="0">
              <a:buNone/>
            </a:pPr>
            <a:r>
              <a:rPr lang="en-US" sz="2000" dirty="0" smtClean="0"/>
              <a:t>1.) Roadway Improvement &amp; Maintenance </a:t>
            </a:r>
          </a:p>
          <a:p>
            <a:pPr lvl="2">
              <a:buFont typeface="Wingdings" panose="05000000000000000000" pitchFamily="2" charset="2"/>
              <a:buChar char="v"/>
            </a:pPr>
            <a:r>
              <a:rPr lang="en-US" sz="2000" dirty="0" smtClean="0"/>
              <a:t>The Board recognizes many of our roads need to be fixed (patched, blacktopped, etc.);  As part of our Comprehensive Plan required by IRRRB to receive funding, a complete road maintenance &amp; resurfacing program will be implemented; Roads recognized by the Board from citizen concern is the Twin Lakes Loop Road, Twin Lakes Parking Lot, &amp; </a:t>
            </a:r>
            <a:r>
              <a:rPr lang="en-US" sz="2000" dirty="0" err="1" smtClean="0"/>
              <a:t>Stepetz</a:t>
            </a:r>
            <a:r>
              <a:rPr lang="en-US" sz="2000" dirty="0" smtClean="0"/>
              <a:t> Road</a:t>
            </a:r>
          </a:p>
          <a:p>
            <a:pPr lvl="2">
              <a:buFont typeface="Wingdings" panose="05000000000000000000" pitchFamily="2" charset="2"/>
              <a:buChar char="v"/>
            </a:pPr>
            <a:r>
              <a:rPr lang="en-US" sz="2000" dirty="0" smtClean="0"/>
              <a:t>Total Road &amp; Bridge Budget goes towards roadside mowing &amp; sweeping, bike trail, sand/salt application, snowplowing, ditching, grading, fuel, parts, culverts, and refuse collection</a:t>
            </a:r>
          </a:p>
          <a:p>
            <a:pPr lvl="2">
              <a:buFont typeface="Wingdings" panose="05000000000000000000" pitchFamily="2" charset="2"/>
              <a:buChar char="v"/>
            </a:pPr>
            <a:r>
              <a:rPr lang="en-US" sz="2000" dirty="0" smtClean="0"/>
              <a:t>Fuel costs have decreased – paid $22,958 to date for motor fuels</a:t>
            </a:r>
          </a:p>
          <a:p>
            <a:pPr lvl="2">
              <a:buFont typeface="Wingdings" panose="05000000000000000000" pitchFamily="2" charset="2"/>
              <a:buChar char="v"/>
            </a:pPr>
            <a:r>
              <a:rPr lang="en-US" sz="2000" dirty="0" smtClean="0"/>
              <a:t>Contract was renewed with St. Louis County to perform road maintenance on County roads for an annual stipend of $85,000 paid to the Town (this is an increase from $60,000)</a:t>
            </a:r>
          </a:p>
          <a:p>
            <a:pPr marL="630936" lvl="2" indent="0">
              <a:buNone/>
            </a:pPr>
            <a:endParaRPr lang="en-US" sz="1800" dirty="0" smtClean="0"/>
          </a:p>
          <a:p>
            <a:pPr marL="630936" lvl="2" indent="0">
              <a:buNone/>
            </a:pPr>
            <a:endParaRPr lang="en-US" sz="1800" dirty="0" smtClean="0"/>
          </a:p>
          <a:p>
            <a:pPr marL="630936" lvl="2" indent="0">
              <a:buNone/>
            </a:pPr>
            <a:endParaRPr lang="en-US" sz="1800" dirty="0" smtClean="0"/>
          </a:p>
          <a:p>
            <a:endParaRPr lang="en-US" dirty="0" smtClean="0"/>
          </a:p>
          <a:p>
            <a:endParaRPr lang="en-US" dirty="0"/>
          </a:p>
        </p:txBody>
      </p:sp>
      <p:sp>
        <p:nvSpPr>
          <p:cNvPr id="3" name="Title 2"/>
          <p:cNvSpPr>
            <a:spLocks noGrp="1"/>
          </p:cNvSpPr>
          <p:nvPr>
            <p:ph type="title"/>
          </p:nvPr>
        </p:nvSpPr>
        <p:spPr>
          <a:xfrm>
            <a:off x="457200" y="228600"/>
            <a:ext cx="8229600"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smtClean="0"/>
              <a:t>Category 3 – Operations/Infrastructure Strategy:</a:t>
            </a:r>
            <a:endParaRPr lang="en-US" sz="2800" dirty="0"/>
          </a:p>
        </p:txBody>
      </p:sp>
      <p:sp>
        <p:nvSpPr>
          <p:cNvPr id="4" name="Rounded Rectangle 3"/>
          <p:cNvSpPr/>
          <p:nvPr/>
        </p:nvSpPr>
        <p:spPr>
          <a:xfrm>
            <a:off x="685800" y="1295400"/>
            <a:ext cx="7772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Category 3 Goals:  Develop a roadway improvement schedule, continue to invest in water/wastewater infrastructure &amp; services, purchase new equipment </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93192" lvl="1" indent="0">
              <a:buNone/>
            </a:pPr>
            <a:r>
              <a:rPr lang="en-US" sz="2000" dirty="0"/>
              <a:t>2.) Water/Wastewater Maintenance &amp; Improvements</a:t>
            </a:r>
          </a:p>
          <a:p>
            <a:pPr lvl="2">
              <a:buFont typeface="Wingdings" panose="05000000000000000000" pitchFamily="2" charset="2"/>
              <a:buChar char="v"/>
            </a:pPr>
            <a:r>
              <a:rPr lang="en-US" sz="1800" dirty="0"/>
              <a:t>Gardendale Project phase 3 </a:t>
            </a:r>
            <a:r>
              <a:rPr lang="en-US" sz="1800" dirty="0" smtClean="0"/>
              <a:t>is underway putting new infrastructure on Poplar &amp; Spruce Street;  We have $300,000 in grant funding </a:t>
            </a:r>
            <a:r>
              <a:rPr lang="en-US" sz="1800" dirty="0" smtClean="0"/>
              <a:t>coming from </a:t>
            </a:r>
            <a:r>
              <a:rPr lang="en-US" sz="1800" dirty="0" smtClean="0"/>
              <a:t>the IRRRB to complete </a:t>
            </a:r>
            <a:r>
              <a:rPr lang="en-US" sz="1800" dirty="0" smtClean="0"/>
              <a:t>Phases </a:t>
            </a:r>
            <a:r>
              <a:rPr lang="en-US" sz="1800" dirty="0" smtClean="0"/>
              <a:t>3 &amp; 4; Bid for project was $604,282.85</a:t>
            </a:r>
          </a:p>
          <a:p>
            <a:pPr lvl="2">
              <a:buFont typeface="Wingdings" panose="05000000000000000000" pitchFamily="2" charset="2"/>
              <a:buChar char="v"/>
            </a:pPr>
            <a:r>
              <a:rPr lang="en-US" sz="1800" dirty="0" smtClean="0"/>
              <a:t>Discussions </a:t>
            </a:r>
            <a:r>
              <a:rPr lang="en-US" sz="1800" dirty="0"/>
              <a:t>continue with Aurora, Biwabik, and Hoyt Lakes to build a new water treatment </a:t>
            </a:r>
            <a:r>
              <a:rPr lang="en-US" sz="1800" dirty="0" smtClean="0"/>
              <a:t>plant </a:t>
            </a:r>
            <a:r>
              <a:rPr lang="en-US" sz="1800" dirty="0"/>
              <a:t>and have a joint water district to provide water to Biwabik, Scenic Acres, Pineville (sewer), Giants Ridge area, </a:t>
            </a:r>
            <a:r>
              <a:rPr lang="en-US" sz="1800" dirty="0" smtClean="0"/>
              <a:t>Wynne Lake Road residents, Aurora</a:t>
            </a:r>
            <a:r>
              <a:rPr lang="en-US" sz="1800" dirty="0"/>
              <a:t>, Gardendale area, </a:t>
            </a:r>
            <a:r>
              <a:rPr lang="en-US" sz="1800" dirty="0" smtClean="0"/>
              <a:t>Forestry Road, Loop 50A, and </a:t>
            </a:r>
            <a:r>
              <a:rPr lang="en-US" sz="1800" dirty="0"/>
              <a:t>down Highway </a:t>
            </a:r>
            <a:r>
              <a:rPr lang="en-US" sz="1800" dirty="0" smtClean="0"/>
              <a:t>110 to Hoyt Lakes</a:t>
            </a:r>
            <a:endParaRPr lang="en-US" sz="1800" dirty="0"/>
          </a:p>
          <a:p>
            <a:pPr lvl="2">
              <a:buFont typeface="Wingdings" panose="05000000000000000000" pitchFamily="2" charset="2"/>
              <a:buChar char="v"/>
            </a:pPr>
            <a:r>
              <a:rPr lang="en-US" sz="1800" dirty="0"/>
              <a:t>Water/Wastewater fees </a:t>
            </a:r>
            <a:r>
              <a:rPr lang="en-US" sz="1800" dirty="0" smtClean="0"/>
              <a:t>collected </a:t>
            </a:r>
            <a:r>
              <a:rPr lang="en-US" sz="1800" dirty="0"/>
              <a:t>monthly from </a:t>
            </a:r>
            <a:r>
              <a:rPr lang="en-US" sz="1800" dirty="0" smtClean="0"/>
              <a:t>residents YTD $</a:t>
            </a:r>
            <a:r>
              <a:rPr lang="en-US" sz="1800" dirty="0" smtClean="0"/>
              <a:t>7,597.  </a:t>
            </a:r>
            <a:r>
              <a:rPr lang="en-US" sz="1800" dirty="0" smtClean="0"/>
              <a:t>These funds are designated for water/wastewater upgrades and maintenance/repairs </a:t>
            </a:r>
            <a:r>
              <a:rPr lang="en-US" sz="1800" dirty="0" smtClean="0"/>
              <a:t>only </a:t>
            </a:r>
            <a:endParaRPr lang="en-US" dirty="0"/>
          </a:p>
        </p:txBody>
      </p:sp>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a:t>Category 3 – Operations/Infrastructure </a:t>
            </a:r>
            <a:r>
              <a:rPr lang="en-US" sz="2400" dirty="0" smtClean="0"/>
              <a:t>Strategy Continued:</a:t>
            </a:r>
            <a:endParaRPr lang="en-US" sz="2400" dirty="0"/>
          </a:p>
        </p:txBody>
      </p:sp>
    </p:spTree>
    <p:extLst>
      <p:ext uri="{BB962C8B-B14F-4D97-AF65-F5344CB8AC3E}">
        <p14:creationId xmlns:p14="http://schemas.microsoft.com/office/powerpoint/2010/main" val="35736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sz="2400" dirty="0" smtClean="0"/>
              <a:t>3.) Equipment Maintenance &amp; Replacement</a:t>
            </a:r>
          </a:p>
          <a:p>
            <a:pPr lvl="1">
              <a:buFont typeface="Wingdings" pitchFamily="2" charset="2"/>
              <a:buChar char="v"/>
            </a:pPr>
            <a:r>
              <a:rPr lang="en-US" sz="2400" dirty="0" smtClean="0"/>
              <a:t>A new CAT Excavator has been ordered at a cost of $119,697 not including warranty &amp; financing</a:t>
            </a:r>
          </a:p>
          <a:p>
            <a:pPr lvl="1">
              <a:buFont typeface="Wingdings" pitchFamily="2" charset="2"/>
              <a:buChar char="v"/>
            </a:pPr>
            <a:r>
              <a:rPr lang="en-US" sz="2400" dirty="0" smtClean="0"/>
              <a:t>Parts and equipment repairs are </a:t>
            </a:r>
            <a:r>
              <a:rPr lang="en-US" sz="2400" dirty="0" smtClean="0"/>
              <a:t>costly</a:t>
            </a:r>
          </a:p>
          <a:p>
            <a:pPr lvl="1">
              <a:buFont typeface="Wingdings" pitchFamily="2" charset="2"/>
              <a:buChar char="v"/>
            </a:pPr>
            <a:r>
              <a:rPr lang="en-US" sz="2400" dirty="0" smtClean="0"/>
              <a:t> </a:t>
            </a:r>
            <a:r>
              <a:rPr lang="en-US" sz="2400" dirty="0" smtClean="0"/>
              <a:t>YTD equipment repair costs $</a:t>
            </a:r>
            <a:r>
              <a:rPr lang="en-US" sz="2400" dirty="0" smtClean="0"/>
              <a:t>20,772 (not </a:t>
            </a:r>
            <a:r>
              <a:rPr lang="en-US" sz="2400" dirty="0" smtClean="0"/>
              <a:t>including normal maintenance &amp; operating </a:t>
            </a:r>
            <a:r>
              <a:rPr lang="en-US" sz="2400" dirty="0" smtClean="0"/>
              <a:t>supplies)</a:t>
            </a:r>
          </a:p>
          <a:p>
            <a:pPr lvl="1">
              <a:buFont typeface="Wingdings" pitchFamily="2" charset="2"/>
              <a:buChar char="v"/>
            </a:pPr>
            <a:r>
              <a:rPr lang="en-US" sz="2400" dirty="0" smtClean="0"/>
              <a:t>Our </a:t>
            </a:r>
            <a:r>
              <a:rPr lang="en-US" sz="2400" dirty="0" smtClean="0"/>
              <a:t>equipment is showing wear &amp; tear due to age – </a:t>
            </a:r>
            <a:r>
              <a:rPr lang="en-US" sz="2400" dirty="0" smtClean="0"/>
              <a:t>(see </a:t>
            </a:r>
            <a:r>
              <a:rPr lang="en-US" sz="2400" dirty="0" smtClean="0"/>
              <a:t>following list of inventory for road and bridge </a:t>
            </a:r>
            <a:r>
              <a:rPr lang="en-US" sz="2400" dirty="0" smtClean="0"/>
              <a:t>equipment)  </a:t>
            </a:r>
            <a:endParaRPr lang="en-US" sz="2400" dirty="0" smtClean="0"/>
          </a:p>
          <a:p>
            <a:pPr lvl="1">
              <a:buFont typeface="Wingdings" pitchFamily="2" charset="2"/>
              <a:buChar char="v"/>
            </a:pPr>
            <a:r>
              <a:rPr lang="en-US" sz="2400" dirty="0" smtClean="0"/>
              <a:t>Trucks will need to be replaced soon</a:t>
            </a:r>
          </a:p>
          <a:p>
            <a:pPr lvl="1">
              <a:buFont typeface="Wingdings" pitchFamily="2" charset="2"/>
              <a:buChar char="v"/>
            </a:pPr>
            <a:r>
              <a:rPr lang="en-US" sz="2400" dirty="0" smtClean="0"/>
              <a:t>Ads will be published soon to sell the 1999 </a:t>
            </a:r>
            <a:r>
              <a:rPr lang="en-US" sz="2400" dirty="0" smtClean="0"/>
              <a:t>Ford      F-250 </a:t>
            </a:r>
            <a:r>
              <a:rPr lang="en-US" sz="2400" dirty="0" smtClean="0"/>
              <a:t>Super Duty XLT pickup truck </a:t>
            </a:r>
          </a:p>
          <a:p>
            <a:pPr marL="393192" lvl="1" indent="0">
              <a:buNone/>
            </a:pPr>
            <a:endParaRPr lang="en-US" sz="2400" dirty="0" smtClean="0"/>
          </a:p>
          <a:p>
            <a:pPr lvl="1">
              <a:buFont typeface="Wingdings" pitchFamily="2" charset="2"/>
              <a:buChar char="v"/>
            </a:pPr>
            <a:endParaRPr lang="en-US" sz="2400" dirty="0" smtClean="0"/>
          </a:p>
          <a:p>
            <a:pPr marL="630936" lvl="2" indent="0">
              <a:buNone/>
            </a:pPr>
            <a:endParaRPr lang="en-US" sz="2200" dirty="0"/>
          </a:p>
        </p:txBody>
      </p:sp>
      <p:sp>
        <p:nvSpPr>
          <p:cNvPr id="3" name="Title 2"/>
          <p:cNvSpPr>
            <a:spLocks noGrp="1"/>
          </p:cNvSpPr>
          <p:nvPr>
            <p:ph type="title"/>
          </p:nvPr>
        </p:nvSpPr>
        <p:spPr>
          <a:xfrm>
            <a:off x="457200" y="274638"/>
            <a:ext cx="8229600" cy="639762"/>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smtClean="0"/>
              <a:t>Category 3 - Operations/Infrastructure continued:</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marL="109728" indent="0">
              <a:buNone/>
            </a:pPr>
            <a:r>
              <a:rPr lang="en-US" dirty="0" smtClean="0"/>
              <a:t>2015 Ford F-250 Lift Truck</a:t>
            </a:r>
          </a:p>
          <a:p>
            <a:pPr marL="109728" indent="0">
              <a:buNone/>
            </a:pPr>
            <a:r>
              <a:rPr lang="en-US" dirty="0" smtClean="0"/>
              <a:t>2014 </a:t>
            </a:r>
            <a:r>
              <a:rPr lang="en-US" dirty="0"/>
              <a:t>John Deere 670G Motor Grader</a:t>
            </a:r>
          </a:p>
          <a:p>
            <a:pPr marL="109728" indent="0">
              <a:buNone/>
            </a:pPr>
            <a:r>
              <a:rPr lang="en-US" dirty="0"/>
              <a:t>2012 Volvo Wheel Loader</a:t>
            </a:r>
          </a:p>
          <a:p>
            <a:pPr marL="109728" indent="0">
              <a:buNone/>
            </a:pPr>
            <a:r>
              <a:rPr lang="en-US" dirty="0" smtClean="0"/>
              <a:t>2010 </a:t>
            </a:r>
            <a:r>
              <a:rPr lang="en-US" dirty="0"/>
              <a:t>Mack </a:t>
            </a:r>
            <a:r>
              <a:rPr lang="en-US" dirty="0" smtClean="0"/>
              <a:t>Truck-Tractor</a:t>
            </a:r>
            <a:endParaRPr lang="en-US" dirty="0"/>
          </a:p>
          <a:p>
            <a:pPr marL="109728" indent="0">
              <a:buNone/>
            </a:pPr>
            <a:r>
              <a:rPr lang="en-US" dirty="0" smtClean="0"/>
              <a:t>1999 </a:t>
            </a:r>
            <a:r>
              <a:rPr lang="en-US" dirty="0"/>
              <a:t>International Tandem 6 x 4</a:t>
            </a:r>
          </a:p>
          <a:p>
            <a:pPr marL="109728" indent="0">
              <a:buNone/>
            </a:pPr>
            <a:r>
              <a:rPr lang="en-US" dirty="0" smtClean="0"/>
              <a:t>1997 </a:t>
            </a:r>
            <a:r>
              <a:rPr lang="en-US" dirty="0"/>
              <a:t>International Tandem	</a:t>
            </a:r>
          </a:p>
          <a:p>
            <a:pPr marL="109728" indent="0">
              <a:buNone/>
            </a:pPr>
            <a:r>
              <a:rPr lang="en-US" dirty="0" smtClean="0"/>
              <a:t>1993 </a:t>
            </a:r>
            <a:r>
              <a:rPr lang="en-US" dirty="0"/>
              <a:t>International Tandem - LOWBOY</a:t>
            </a:r>
          </a:p>
          <a:p>
            <a:pPr marL="109728" indent="0">
              <a:buNone/>
            </a:pPr>
            <a:r>
              <a:rPr lang="en-US" dirty="0" smtClean="0"/>
              <a:t>1982 </a:t>
            </a:r>
            <a:r>
              <a:rPr lang="en-US" dirty="0"/>
              <a:t>International Diesel Tandem  </a:t>
            </a:r>
          </a:p>
          <a:p>
            <a:pPr marL="109728" indent="0">
              <a:buNone/>
            </a:pPr>
            <a:r>
              <a:rPr lang="en-US" dirty="0" smtClean="0"/>
              <a:t>2001 </a:t>
            </a:r>
            <a:r>
              <a:rPr lang="en-US" dirty="0" err="1"/>
              <a:t>Dynaweld</a:t>
            </a:r>
            <a:r>
              <a:rPr lang="en-US" dirty="0"/>
              <a:t> 35 Lowboy Trailer </a:t>
            </a:r>
          </a:p>
          <a:p>
            <a:pPr marL="109728" indent="0">
              <a:buNone/>
            </a:pPr>
            <a:r>
              <a:rPr lang="en-US" dirty="0" smtClean="0"/>
              <a:t>1999 </a:t>
            </a:r>
            <a:r>
              <a:rPr lang="en-US" dirty="0" err="1"/>
              <a:t>Ranco</a:t>
            </a:r>
            <a:r>
              <a:rPr lang="en-US" dirty="0"/>
              <a:t> Tri-Axle Belly </a:t>
            </a:r>
            <a:r>
              <a:rPr lang="en-US" dirty="0" smtClean="0"/>
              <a:t>Dump Trailer</a:t>
            </a:r>
            <a:endParaRPr lang="en-US" dirty="0"/>
          </a:p>
          <a:p>
            <a:pPr marL="109728" indent="0">
              <a:buNone/>
            </a:pPr>
            <a:r>
              <a:rPr lang="en-US" dirty="0" err="1" smtClean="0"/>
              <a:t>Stepp</a:t>
            </a:r>
            <a:r>
              <a:rPr lang="en-US" dirty="0" smtClean="0"/>
              <a:t> </a:t>
            </a:r>
            <a:r>
              <a:rPr lang="en-US" dirty="0"/>
              <a:t>SPH-2.0 Pre-Mix Heater W/tandem axle</a:t>
            </a:r>
          </a:p>
          <a:p>
            <a:pPr marL="109728" indent="0">
              <a:buNone/>
            </a:pPr>
            <a:r>
              <a:rPr lang="en-US" dirty="0" smtClean="0"/>
              <a:t>2009 </a:t>
            </a:r>
            <a:r>
              <a:rPr lang="en-US" dirty="0"/>
              <a:t>Ford F-350 1 Ton Pickup</a:t>
            </a:r>
          </a:p>
          <a:p>
            <a:pPr marL="109728" indent="0">
              <a:buNone/>
            </a:pPr>
            <a:r>
              <a:rPr lang="en-US" dirty="0" smtClean="0"/>
              <a:t>2006 </a:t>
            </a:r>
            <a:r>
              <a:rPr lang="en-US" dirty="0"/>
              <a:t>Ford F-250 Regular Cab 4 x 4 w/plow</a:t>
            </a:r>
          </a:p>
          <a:p>
            <a:pPr marL="109728" indent="0">
              <a:buNone/>
            </a:pPr>
            <a:r>
              <a:rPr lang="en-US" dirty="0" smtClean="0"/>
              <a:t>1999 </a:t>
            </a:r>
            <a:r>
              <a:rPr lang="en-US" dirty="0"/>
              <a:t>Ford F-250 Pickup                    </a:t>
            </a:r>
          </a:p>
          <a:p>
            <a:pPr marL="109728" indent="0">
              <a:buNone/>
            </a:pPr>
            <a:r>
              <a:rPr lang="en-US" dirty="0" smtClean="0"/>
              <a:t>2 </a:t>
            </a:r>
            <a:r>
              <a:rPr lang="en-US" dirty="0"/>
              <a:t>– Single Axle Trailers</a:t>
            </a:r>
          </a:p>
          <a:p>
            <a:pPr marL="109728" indent="0">
              <a:buNone/>
            </a:pPr>
            <a:r>
              <a:rPr lang="en-US" dirty="0" smtClean="0"/>
              <a:t>1 </a:t>
            </a:r>
            <a:r>
              <a:rPr lang="en-US" dirty="0"/>
              <a:t>– 18’ Equipment Trailer</a:t>
            </a:r>
          </a:p>
          <a:p>
            <a:pPr marL="109728" indent="0">
              <a:buNone/>
            </a:pPr>
            <a:r>
              <a:rPr lang="en-US" dirty="0" smtClean="0"/>
              <a:t>2002 </a:t>
            </a:r>
            <a:r>
              <a:rPr lang="en-US" dirty="0"/>
              <a:t>John Deere Tractor Mower</a:t>
            </a:r>
          </a:p>
          <a:p>
            <a:pPr marL="109728" indent="0">
              <a:buNone/>
            </a:pPr>
            <a:r>
              <a:rPr lang="en-US" dirty="0" smtClean="0"/>
              <a:t>1994 </a:t>
            </a:r>
            <a:r>
              <a:rPr lang="en-US" dirty="0"/>
              <a:t>Case 930 Excavator</a:t>
            </a:r>
          </a:p>
          <a:p>
            <a:pPr marL="109728" indent="0">
              <a:buNone/>
            </a:pPr>
            <a:r>
              <a:rPr lang="en-US" dirty="0" smtClean="0"/>
              <a:t>1989 </a:t>
            </a:r>
            <a:r>
              <a:rPr lang="en-US" dirty="0"/>
              <a:t>Case 580K Backhoe</a:t>
            </a:r>
          </a:p>
          <a:p>
            <a:pPr marL="109728" indent="0">
              <a:buNone/>
            </a:pPr>
            <a:r>
              <a:rPr lang="en-US" dirty="0" smtClean="0"/>
              <a:t>1986 </a:t>
            </a:r>
            <a:r>
              <a:rPr lang="en-US" dirty="0"/>
              <a:t>John Deere Grader</a:t>
            </a:r>
          </a:p>
          <a:p>
            <a:endParaRPr lang="en-US" dirty="0"/>
          </a:p>
          <a:p>
            <a:endParaRPr lang="en-US" dirty="0"/>
          </a:p>
        </p:txBody>
      </p:sp>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smtClean="0"/>
              <a:t>Road &amp; Bridge List of Equipment:</a:t>
            </a:r>
            <a:endParaRPr lang="en-US" dirty="0"/>
          </a:p>
        </p:txBody>
      </p:sp>
    </p:spTree>
    <p:extLst>
      <p:ext uri="{BB962C8B-B14F-4D97-AF65-F5344CB8AC3E}">
        <p14:creationId xmlns:p14="http://schemas.microsoft.com/office/powerpoint/2010/main" val="1879106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Cemetery Upgrades &amp; Discussions</a:t>
            </a:r>
          </a:p>
          <a:p>
            <a:r>
              <a:rPr lang="en-US" dirty="0" smtClean="0"/>
              <a:t>Land Discussions – Easements, </a:t>
            </a:r>
            <a:r>
              <a:rPr lang="en-US" dirty="0" err="1" smtClean="0"/>
              <a:t>Cartways</a:t>
            </a:r>
            <a:r>
              <a:rPr lang="en-US" dirty="0" smtClean="0"/>
              <a:t>, Right-of-Ways, Zoning, Variance Requests etc.</a:t>
            </a:r>
          </a:p>
          <a:p>
            <a:r>
              <a:rPr lang="en-US" dirty="0" smtClean="0"/>
              <a:t>Gardendale Project</a:t>
            </a:r>
          </a:p>
          <a:p>
            <a:r>
              <a:rPr lang="en-US" dirty="0" smtClean="0"/>
              <a:t>Equipment Upgrades </a:t>
            </a:r>
          </a:p>
          <a:p>
            <a:r>
              <a:rPr lang="en-US" dirty="0" smtClean="0"/>
              <a:t>Agreement Renewals (with area Fire Department’s, St. Louis County, MN Power, Potlatch, East Range Sportsmen’s Club etc.)</a:t>
            </a:r>
          </a:p>
          <a:p>
            <a:r>
              <a:rPr lang="en-US" dirty="0" smtClean="0"/>
              <a:t>Building Upgrades (minor appliances, roof repairs, damage repairs, etc.)</a:t>
            </a:r>
          </a:p>
          <a:p>
            <a:r>
              <a:rPr lang="en-US" dirty="0" smtClean="0"/>
              <a:t>Policy Review &amp; Implementation</a:t>
            </a:r>
          </a:p>
          <a:p>
            <a:r>
              <a:rPr lang="en-US" dirty="0" smtClean="0"/>
              <a:t>Resolution Review &amp; Approval</a:t>
            </a:r>
          </a:p>
          <a:p>
            <a:endParaRPr lang="en-US" dirty="0"/>
          </a:p>
        </p:txBody>
      </p:sp>
      <p:sp>
        <p:nvSpPr>
          <p:cNvPr id="3" name="Title 2"/>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Most Common Meeting Topics – What do our meetings focus around? </a:t>
            </a:r>
            <a:endParaRPr lang="en-US" sz="2800" dirty="0"/>
          </a:p>
        </p:txBody>
      </p:sp>
    </p:spTree>
    <p:extLst>
      <p:ext uri="{BB962C8B-B14F-4D97-AF65-F5344CB8AC3E}">
        <p14:creationId xmlns:p14="http://schemas.microsoft.com/office/powerpoint/2010/main" val="4249452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Emergency Operations Plan for the Township</a:t>
            </a:r>
          </a:p>
          <a:p>
            <a:r>
              <a:rPr lang="en-US" dirty="0" smtClean="0"/>
              <a:t>AWAIR (safety) Policy Update</a:t>
            </a:r>
          </a:p>
          <a:p>
            <a:r>
              <a:rPr lang="en-US" dirty="0" smtClean="0"/>
              <a:t>LLCC Operating Guidelines</a:t>
            </a:r>
          </a:p>
          <a:p>
            <a:r>
              <a:rPr lang="en-US" dirty="0" smtClean="0"/>
              <a:t>Comprehensive Plan Finalization</a:t>
            </a:r>
          </a:p>
          <a:p>
            <a:r>
              <a:rPr lang="en-US" dirty="0" smtClean="0"/>
              <a:t>Submit Grant Funding Request through US Army Corps of Engineers for Flood Plain Management Services which provides the Town with a detailed ditching report &amp; plan, culvert inventory, mitigation plan, and floodplain management &amp; mapping</a:t>
            </a:r>
          </a:p>
          <a:p>
            <a:r>
              <a:rPr lang="en-US" dirty="0" smtClean="0"/>
              <a:t>Continue to seek other grant opportunities</a:t>
            </a:r>
          </a:p>
          <a:p>
            <a:endParaRPr lang="en-US" dirty="0" smtClean="0"/>
          </a:p>
          <a:p>
            <a:endParaRPr lang="en-US" dirty="0" smtClean="0"/>
          </a:p>
        </p:txBody>
      </p:sp>
      <p:sp>
        <p:nvSpPr>
          <p:cNvPr id="3" name="Title 2"/>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smtClean="0"/>
              <a:t>What is on our To Do List:</a:t>
            </a:r>
            <a:endParaRPr lang="en-US" dirty="0"/>
          </a:p>
        </p:txBody>
      </p:sp>
    </p:spTree>
    <p:extLst>
      <p:ext uri="{BB962C8B-B14F-4D97-AF65-F5344CB8AC3E}">
        <p14:creationId xmlns:p14="http://schemas.microsoft.com/office/powerpoint/2010/main" val="638638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sz="2400" dirty="0" smtClean="0"/>
          </a:p>
          <a:p>
            <a:pPr marL="109728" indent="0">
              <a:buNone/>
            </a:pPr>
            <a:endParaRPr lang="en-US" sz="2400" dirty="0"/>
          </a:p>
          <a:p>
            <a:pPr marL="109728" indent="0">
              <a:buNone/>
            </a:pPr>
            <a:endParaRPr lang="en-US" sz="2400" dirty="0" smtClean="0"/>
          </a:p>
          <a:p>
            <a:pPr marL="109728" indent="0">
              <a:buNone/>
            </a:pPr>
            <a:endParaRPr lang="en-US" sz="2000" dirty="0" smtClean="0"/>
          </a:p>
          <a:p>
            <a:pPr marL="393192" lvl="1" indent="0">
              <a:buNone/>
            </a:pPr>
            <a:endParaRPr lang="en-US" dirty="0" smtClean="0"/>
          </a:p>
          <a:p>
            <a:pPr lvl="1"/>
            <a:endParaRPr lang="en-US" dirty="0" smtClean="0"/>
          </a:p>
          <a:p>
            <a:endParaRPr lang="en-US" dirty="0"/>
          </a:p>
        </p:txBody>
      </p:sp>
      <p:sp>
        <p:nvSpPr>
          <p:cNvPr id="3" name="Title 2"/>
          <p:cNvSpPr>
            <a:spLocks noGrp="1"/>
          </p:cNvSpPr>
          <p:nvPr>
            <p:ph type="title"/>
          </p:nvPr>
        </p:nvSpPr>
        <p:spPr>
          <a:xfrm>
            <a:off x="457200" y="274638"/>
            <a:ext cx="8229600" cy="715962"/>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Category 4-Fiscal Sustainability Strategy</a:t>
            </a:r>
            <a:endParaRPr lang="en-US" sz="2800" dirty="0"/>
          </a:p>
        </p:txBody>
      </p:sp>
      <p:sp>
        <p:nvSpPr>
          <p:cNvPr id="5" name="Rounded Rectangle 4"/>
          <p:cNvSpPr/>
          <p:nvPr/>
        </p:nvSpPr>
        <p:spPr>
          <a:xfrm>
            <a:off x="762000" y="1143000"/>
            <a:ext cx="7620000" cy="16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Category 4 Goals: Maintain the unreserved portion of the fund balance at 50%, increase investments, and ensure adequate reserve is maintained for unforeseen rise in operating expenses &amp; attrition of employees.</a:t>
            </a:r>
          </a:p>
          <a:p>
            <a:pPr algn="ctr"/>
            <a:r>
              <a:rPr lang="en-US" sz="1400" dirty="0" smtClean="0"/>
              <a:t>General Fund includes: City/Town Government Center, Elections, Loon Lake Community Center, Fire Department, Recreation; Road &amp; Bridge Fund includes Cemetery, Buildings &amp; Grounds, Highways &amp; Roads, Refuse Collection; Debt Fund includes Equipment Purchases and General Obligation Bond Payments for Projects</a:t>
            </a:r>
            <a:endParaRPr lang="en-US" sz="1400" dirty="0"/>
          </a:p>
        </p:txBody>
      </p:sp>
      <p:graphicFrame>
        <p:nvGraphicFramePr>
          <p:cNvPr id="6" name="Content Placeholder 6"/>
          <p:cNvGraphicFramePr>
            <a:graphicFrameLocks/>
          </p:cNvGraphicFramePr>
          <p:nvPr>
            <p:extLst>
              <p:ext uri="{D42A27DB-BD31-4B8C-83A1-F6EECF244321}">
                <p14:modId xmlns:p14="http://schemas.microsoft.com/office/powerpoint/2010/main" val="1132769006"/>
              </p:ext>
            </p:extLst>
          </p:nvPr>
        </p:nvGraphicFramePr>
        <p:xfrm>
          <a:off x="486508" y="3048000"/>
          <a:ext cx="8229600" cy="40687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49250674"/>
              </p:ext>
            </p:extLst>
          </p:nvPr>
        </p:nvGraphicFramePr>
        <p:xfrm>
          <a:off x="1051560" y="1524000"/>
          <a:ext cx="7040880" cy="5173121"/>
        </p:xfrm>
        <a:graphic>
          <a:graphicData uri="http://schemas.openxmlformats.org/drawingml/2006/table">
            <a:tbl>
              <a:tblPr>
                <a:tableStyleId>{5C22544A-7EE6-4342-B048-85BDC9FD1C3A}</a:tableStyleId>
              </a:tblPr>
              <a:tblGrid>
                <a:gridCol w="1751878"/>
                <a:gridCol w="1071148"/>
                <a:gridCol w="1258548"/>
                <a:gridCol w="1474676"/>
                <a:gridCol w="1484630"/>
              </a:tblGrid>
              <a:tr h="384885">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BEGINNING </a:t>
                      </a:r>
                      <a:r>
                        <a:rPr lang="en-US" sz="1400" u="none" strike="noStrike" dirty="0">
                          <a:effectLst/>
                        </a:rPr>
                        <a:t>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ENDING BALANCE</a:t>
                      </a:r>
                      <a:endParaRPr lang="en-US" sz="1400" b="1" i="0" u="none" strike="noStrike">
                        <a:solidFill>
                          <a:srgbClr val="000000"/>
                        </a:solidFill>
                        <a:effectLst/>
                        <a:latin typeface="Calibri" panose="020F0502020204030204" pitchFamily="34" charset="0"/>
                      </a:endParaRPr>
                    </a:p>
                  </a:txBody>
                  <a:tcPr marL="9525" marR="9525" marT="9525" marB="0" anchor="b"/>
                </a:tc>
              </a:tr>
              <a:tr h="297701">
                <a:tc>
                  <a:txBody>
                    <a:bodyPr/>
                    <a:lstStyle/>
                    <a:p>
                      <a:pPr algn="l" fontAlgn="b"/>
                      <a:r>
                        <a:rPr lang="en-US" sz="1400" u="none" strike="noStrike">
                          <a:effectLst/>
                        </a:rPr>
                        <a:t>JANUARY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$908,629.44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$50,400.08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$282,478.20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$676,551.32</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FEBRUARY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$676,551.32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$181,517.63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$95,812.20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$762,256.75</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MARCH</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$762,256.75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$272,303.65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$142,191.70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$892,368.70</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APRIL</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$892,368.70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$8,222.45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$170,342.30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$730,248.85</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MAY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$730,248.85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$26,758.36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$128,542.66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$628,464.55</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JUNE</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$628,464.55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$25,292.07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$119,668.65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$534,087.97</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JULY</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$534,087.97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$572,288.42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$110,518.23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$995,858.16</a:t>
                      </a:r>
                      <a:endParaRPr lang="en-US" sz="1400" b="0" i="0" u="none" strike="noStrike" dirty="0">
                        <a:solidFill>
                          <a:srgbClr val="000000"/>
                        </a:solidFill>
                        <a:effectLst/>
                        <a:latin typeface="Calibri" panose="020F0502020204030204" pitchFamily="34" charset="0"/>
                      </a:endParaRPr>
                    </a:p>
                  </a:txBody>
                  <a:tcPr marL="9525" marR="9525" marT="9525" marB="0" anchor="b"/>
                </a:tc>
              </a:tr>
              <a:tr h="384885">
                <a:tc>
                  <a:txBody>
                    <a:bodyPr/>
                    <a:lstStyle/>
                    <a:p>
                      <a:pPr algn="l" fontAlgn="b"/>
                      <a:r>
                        <a:rPr lang="en-US" sz="1400" u="none" strike="noStrike">
                          <a:effectLst/>
                        </a:rPr>
                        <a:t>AUGUST</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$995,858.16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$582,098.39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$192,528.14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smtClean="0">
                          <a:solidFill>
                            <a:srgbClr val="000000"/>
                          </a:solidFill>
                          <a:effectLst/>
                          <a:latin typeface="Calibri" panose="020F0502020204030204" pitchFamily="34" charset="0"/>
                        </a:rPr>
                        <a:t>$1,385,428.41</a:t>
                      </a:r>
                      <a:endParaRPr lang="en-US" sz="1400" b="1" i="0" u="none" strike="noStrike" dirty="0">
                        <a:solidFill>
                          <a:srgbClr val="000000"/>
                        </a:solidFill>
                        <a:effectLst/>
                        <a:latin typeface="Calibri" panose="020F0502020204030204" pitchFamily="34" charset="0"/>
                      </a:endParaRPr>
                    </a:p>
                  </a:txBody>
                  <a:tcPr marL="9525" marR="9525" marT="9525" marB="0" anchor="b"/>
                </a:tc>
              </a:tr>
              <a:tr h="212644">
                <a:tc>
                  <a:txBody>
                    <a:bodyPr/>
                    <a:lstStyle/>
                    <a:p>
                      <a:pPr algn="l" fontAlgn="b"/>
                      <a:endParaRPr lang="en-US" sz="1400" u="none" strike="noStrike" dirty="0" smtClean="0">
                        <a:effectLst/>
                      </a:endParaRPr>
                    </a:p>
                    <a:p>
                      <a:pPr algn="l" fontAlgn="b"/>
                      <a:r>
                        <a:rPr lang="en-US" sz="1400" u="none" strike="noStrike" dirty="0" smtClean="0">
                          <a:effectLst/>
                        </a:rPr>
                        <a:t>SEPTEMBER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r>
              <a:tr h="212644">
                <a:tc>
                  <a:txBody>
                    <a:bodyPr/>
                    <a:lstStyle/>
                    <a:p>
                      <a:pPr algn="l" fontAlgn="b"/>
                      <a:endParaRPr lang="en-US" sz="1400" u="none" strike="noStrike" dirty="0" smtClean="0">
                        <a:effectLst/>
                      </a:endParaRPr>
                    </a:p>
                    <a:p>
                      <a:pPr algn="l" fontAlgn="b"/>
                      <a:r>
                        <a:rPr lang="en-US" sz="1400" u="none" strike="noStrike" dirty="0" smtClean="0">
                          <a:effectLst/>
                        </a:rPr>
                        <a:t>OCTOBER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r>
              <a:tr h="212644">
                <a:tc>
                  <a:txBody>
                    <a:bodyPr/>
                    <a:lstStyle/>
                    <a:p>
                      <a:pPr algn="l" fontAlgn="b"/>
                      <a:endParaRPr lang="en-US" sz="1400" u="none" strike="noStrike" dirty="0" smtClean="0">
                        <a:effectLst/>
                      </a:endParaRPr>
                    </a:p>
                    <a:p>
                      <a:pPr algn="l" fontAlgn="b"/>
                      <a:r>
                        <a:rPr lang="en-US" sz="1400" u="none" strike="noStrike" dirty="0" smtClean="0">
                          <a:effectLst/>
                        </a:rPr>
                        <a:t>NOVEMBER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r>
              <a:tr h="212644">
                <a:tc>
                  <a:txBody>
                    <a:bodyPr/>
                    <a:lstStyle/>
                    <a:p>
                      <a:pPr algn="l" fontAlgn="b"/>
                      <a:endParaRPr lang="en-US" sz="1400" u="none" strike="noStrike" dirty="0" smtClean="0">
                        <a:effectLst/>
                      </a:endParaRPr>
                    </a:p>
                    <a:p>
                      <a:pPr algn="l" fontAlgn="b"/>
                      <a:r>
                        <a:rPr lang="en-US" sz="1400" u="none" strike="noStrike" dirty="0" smtClean="0">
                          <a:effectLst/>
                        </a:rPr>
                        <a:t>DECEMBER</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9525" marR="9525" marT="9525" marB="0" anchor="b"/>
                </a:tc>
              </a:tr>
            </a:tbl>
          </a:graphicData>
        </a:graphic>
      </p:graphicFrame>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Category 4-Fiscal Sustainability 2015 – Monthly Beginning Balance to Ending Balance</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52933953"/>
              </p:ext>
            </p:extLst>
          </p:nvPr>
        </p:nvGraphicFramePr>
        <p:xfrm>
          <a:off x="1676400" y="1594919"/>
          <a:ext cx="6477000" cy="3848944"/>
        </p:xfrm>
        <a:graphic>
          <a:graphicData uri="http://schemas.openxmlformats.org/drawingml/2006/table">
            <a:tbl>
              <a:tblPr>
                <a:tableStyleId>{5C22544A-7EE6-4342-B048-85BDC9FD1C3A}</a:tableStyleId>
              </a:tblPr>
              <a:tblGrid>
                <a:gridCol w="3505200"/>
                <a:gridCol w="2971800"/>
              </a:tblGrid>
              <a:tr h="405096">
                <a:tc>
                  <a:txBody>
                    <a:bodyPr/>
                    <a:lstStyle/>
                    <a:p>
                      <a:pPr algn="l" fontAlgn="b"/>
                      <a:r>
                        <a:rPr lang="en-US" sz="1600" u="none" strike="noStrike" dirty="0" smtClean="0">
                          <a:effectLst/>
                        </a:rPr>
                        <a:t>January 2015 Beginning</a:t>
                      </a:r>
                      <a:r>
                        <a:rPr lang="en-US" sz="1600" u="none" strike="noStrike" baseline="0" dirty="0" smtClean="0">
                          <a:effectLst/>
                        </a:rPr>
                        <a:t> </a:t>
                      </a:r>
                      <a:r>
                        <a:rPr lang="en-US" sz="1600" u="none" strike="noStrike" dirty="0" smtClean="0">
                          <a:effectLst/>
                        </a:rPr>
                        <a:t>CASH </a:t>
                      </a:r>
                      <a:r>
                        <a:rPr lang="en-US" sz="1600" u="none" strike="noStrike" dirty="0">
                          <a:effectLst/>
                        </a:rPr>
                        <a:t>BALANCE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a:effectLst/>
                        </a:rPr>
                        <a:t> </a:t>
                      </a:r>
                      <a:r>
                        <a:rPr lang="en-US" sz="1600" b="1" u="none" strike="noStrike" dirty="0" smtClean="0">
                          <a:effectLst/>
                        </a:rPr>
                        <a:t>$908,629.44</a:t>
                      </a:r>
                    </a:p>
                    <a:p>
                      <a:pPr algn="l" fontAlgn="b"/>
                      <a:endParaRPr lang="en-US" sz="1600" b="1" i="0" u="none" strike="noStrike" dirty="0">
                        <a:solidFill>
                          <a:srgbClr val="000000"/>
                        </a:solidFill>
                        <a:effectLst/>
                        <a:latin typeface="Calibri" panose="020F0502020204030204" pitchFamily="34" charset="0"/>
                      </a:endParaRPr>
                    </a:p>
                  </a:txBody>
                  <a:tcPr marL="9525" marR="9525" marT="9525" marB="0" anchor="b"/>
                </a:tc>
              </a:tr>
              <a:tr h="422476">
                <a:tc>
                  <a:txBody>
                    <a:bodyPr/>
                    <a:lstStyle/>
                    <a:p>
                      <a:pPr algn="l" fontAlgn="b"/>
                      <a:r>
                        <a:rPr lang="en-US" sz="1600" b="1" i="0" u="none" strike="noStrike" dirty="0" smtClean="0">
                          <a:solidFill>
                            <a:srgbClr val="000000"/>
                          </a:solidFill>
                          <a:effectLst/>
                          <a:latin typeface="Calibri" panose="020F0502020204030204" pitchFamily="34" charset="0"/>
                        </a:rPr>
                        <a:t>August 2015 Ending CASH</a:t>
                      </a:r>
                      <a:r>
                        <a:rPr lang="en-US" sz="1600" b="1" i="0" u="none" strike="noStrike" baseline="0" dirty="0" smtClean="0">
                          <a:solidFill>
                            <a:srgbClr val="000000"/>
                          </a:solidFill>
                          <a:effectLst/>
                          <a:latin typeface="Calibri" panose="020F0502020204030204" pitchFamily="34" charset="0"/>
                        </a:rPr>
                        <a:t> Balance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i="0" u="none" strike="noStrike" baseline="0" dirty="0" smtClean="0">
                          <a:solidFill>
                            <a:schemeClr val="tx1"/>
                          </a:solidFill>
                          <a:effectLst/>
                          <a:latin typeface="Lucida Sans Unicode" panose="020B0602030504020204" pitchFamily="34" charset="0"/>
                          <a:cs typeface="Lucida Sans Unicode" panose="020B0602030504020204" pitchFamily="34" charset="0"/>
                        </a:rPr>
                        <a:t> $1,385,428.41</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762000">
                <a:tc>
                  <a:txBody>
                    <a:bodyPr/>
                    <a:lstStyle/>
                    <a:p>
                      <a:pPr algn="l" fontAlgn="b"/>
                      <a:r>
                        <a:rPr lang="en-US" sz="1600" b="1" i="0" u="none" strike="noStrike" dirty="0" smtClean="0">
                          <a:solidFill>
                            <a:srgbClr val="000000"/>
                          </a:solidFill>
                          <a:effectLst/>
                          <a:latin typeface="Calibri" panose="020F0502020204030204" pitchFamily="34" charset="0"/>
                        </a:rPr>
                        <a:t>August 2014 Ending CASH Balance for Comparison</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0" i="0" u="none" strike="noStrike" dirty="0" smtClean="0">
                          <a:solidFill>
                            <a:schemeClr val="tx1"/>
                          </a:solidFill>
                          <a:effectLst/>
                          <a:latin typeface="Lucida Sans Unicode" panose="020B0602030504020204" pitchFamily="34" charset="0"/>
                          <a:cs typeface="Lucida Sans Unicode" panose="020B0602030504020204" pitchFamily="34" charset="0"/>
                        </a:rPr>
                        <a:t>$565,259.27 </a:t>
                      </a:r>
                      <a:r>
                        <a:rPr lang="en-US" sz="1600" b="0" i="0" u="none" strike="noStrike" dirty="0" smtClean="0">
                          <a:solidFill>
                            <a:srgbClr val="00B0F0"/>
                          </a:solidFill>
                          <a:effectLst/>
                          <a:latin typeface="Lucida Sans Unicode" panose="020B0602030504020204" pitchFamily="34" charset="0"/>
                          <a:cs typeface="Lucida Sans Unicode" panose="020B0602030504020204" pitchFamily="34" charset="0"/>
                        </a:rPr>
                        <a:t>(+$820,169 difference from 08/2014)</a:t>
                      </a:r>
                      <a:endParaRPr lang="en-US" sz="1600" b="0" i="0" u="none" strike="noStrike" dirty="0">
                        <a:solidFill>
                          <a:srgbClr val="00B0F0"/>
                        </a:solidFill>
                        <a:effectLst/>
                        <a:latin typeface="Lucida Sans Unicode" panose="020B0602030504020204" pitchFamily="34" charset="0"/>
                        <a:cs typeface="Lucida Sans Unicode" panose="020B0602030504020204" pitchFamily="34" charset="0"/>
                      </a:endParaRPr>
                    </a:p>
                  </a:txBody>
                  <a:tcPr marL="9525" marR="9525" marT="9525" marB="0" anchor="b"/>
                </a:tc>
              </a:tr>
              <a:tr h="454762">
                <a:tc>
                  <a:txBody>
                    <a:bodyPr/>
                    <a:lstStyle/>
                    <a:p>
                      <a:pPr algn="l" fontAlgn="b"/>
                      <a:r>
                        <a:rPr lang="en-US" sz="1600" b="0" i="0" u="none" strike="noStrike" dirty="0" smtClean="0">
                          <a:solidFill>
                            <a:srgbClr val="000000"/>
                          </a:solidFill>
                          <a:effectLst/>
                          <a:latin typeface="Calibri" panose="020F0502020204030204" pitchFamily="34" charset="0"/>
                        </a:rPr>
                        <a:t>Reasons for Increase in CASH</a:t>
                      </a:r>
                      <a:r>
                        <a:rPr lang="en-US" sz="1600" b="0" i="0" u="none" strike="noStrike" baseline="0" dirty="0" smtClean="0">
                          <a:solidFill>
                            <a:srgbClr val="000000"/>
                          </a:solidFill>
                          <a:effectLst/>
                          <a:latin typeface="Calibri" panose="020F0502020204030204" pitchFamily="34" charset="0"/>
                        </a:rPr>
                        <a:t> Balance:</a:t>
                      </a:r>
                      <a:endParaRPr lang="en-US" sz="16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panose="020F0502020204030204" pitchFamily="34" charset="0"/>
                        </a:rPr>
                        <a:t>Continue to reduce spending on average 15% compared to prior years; Annexation settlement; reduction in personnel</a:t>
                      </a:r>
                      <a:endParaRPr lang="en-US" sz="1200" b="0" i="0" u="none" strike="noStrike" dirty="0">
                        <a:solidFill>
                          <a:srgbClr val="000000"/>
                        </a:solidFill>
                        <a:effectLst/>
                        <a:latin typeface="Calibri" panose="020F0502020204030204" pitchFamily="34" charset="0"/>
                      </a:endParaRPr>
                    </a:p>
                  </a:txBody>
                  <a:tcPr marL="9525" marR="9525" marT="9525" marB="0" anchor="b"/>
                </a:tc>
              </a:tr>
              <a:tr h="508635">
                <a:tc>
                  <a:txBody>
                    <a:bodyPr/>
                    <a:lstStyle/>
                    <a:p>
                      <a:pPr algn="ctr" fontAlgn="b"/>
                      <a:r>
                        <a:rPr lang="en-US" sz="1600" b="1" i="0" u="none" strike="noStrike" dirty="0" smtClean="0">
                          <a:solidFill>
                            <a:schemeClr val="accent1"/>
                          </a:solidFill>
                          <a:effectLst/>
                          <a:latin typeface="Calibri" panose="020F0502020204030204" pitchFamily="34" charset="0"/>
                        </a:rPr>
                        <a:t>Average Monthly</a:t>
                      </a:r>
                      <a:r>
                        <a:rPr lang="en-US" sz="1600" b="1" i="0" u="none" strike="noStrike" baseline="0" dirty="0" smtClean="0">
                          <a:solidFill>
                            <a:schemeClr val="accent1"/>
                          </a:solidFill>
                          <a:effectLst/>
                          <a:latin typeface="Calibri" panose="020F0502020204030204" pitchFamily="34" charset="0"/>
                        </a:rPr>
                        <a:t> Disbursed YTD</a:t>
                      </a:r>
                      <a:endParaRPr lang="en-US" sz="1600" b="1" i="0" u="none" strike="noStrike" dirty="0">
                        <a:solidFill>
                          <a:schemeClr val="accent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b"/>
                      <a:r>
                        <a:rPr lang="en-US" sz="1800" b="0" i="0" u="none" strike="noStrike" dirty="0" smtClean="0">
                          <a:solidFill>
                            <a:srgbClr val="000000"/>
                          </a:solidFill>
                          <a:effectLst/>
                          <a:latin typeface="Calibri" panose="020F0502020204030204" pitchFamily="34" charset="0"/>
                        </a:rPr>
                        <a:t>$155,000</a:t>
                      </a:r>
                      <a:endParaRPr lang="en-US"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r>
              <a:tr h="1100463">
                <a:tc>
                  <a:txBody>
                    <a:bodyPr/>
                    <a:lstStyle/>
                    <a:p>
                      <a:pPr algn="ctr" fontAlgn="b"/>
                      <a:r>
                        <a:rPr lang="en-US" sz="2000" b="1" i="0" u="none" strike="noStrike" dirty="0" smtClean="0">
                          <a:solidFill>
                            <a:srgbClr val="00B0F0"/>
                          </a:solidFill>
                          <a:effectLst/>
                          <a:latin typeface="Calibri" panose="020F0502020204030204" pitchFamily="34" charset="0"/>
                        </a:rPr>
                        <a:t>Projected</a:t>
                      </a:r>
                      <a:r>
                        <a:rPr lang="en-US" sz="2000" b="1" i="0" u="none" strike="noStrike" baseline="0" dirty="0" smtClean="0">
                          <a:solidFill>
                            <a:srgbClr val="00B0F0"/>
                          </a:solidFill>
                          <a:effectLst/>
                          <a:latin typeface="Calibri" panose="020F0502020204030204" pitchFamily="34" charset="0"/>
                        </a:rPr>
                        <a:t> YTD Ending Cash Balance</a:t>
                      </a:r>
                      <a:endParaRPr lang="en-US" sz="2000" b="1" i="0" u="none" strike="noStrike" dirty="0">
                        <a:solidFill>
                          <a:srgbClr val="00B0F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2000" b="0" i="0" u="none" strike="noStrike" dirty="0" smtClean="0">
                          <a:solidFill>
                            <a:srgbClr val="00B0F0"/>
                          </a:solidFill>
                          <a:effectLst/>
                          <a:latin typeface="Calibri" panose="020F0502020204030204" pitchFamily="34" charset="0"/>
                        </a:rPr>
                        <a:t>$1,100,000.00</a:t>
                      </a:r>
                      <a:endParaRPr lang="en-US" sz="2000" b="0" i="0" u="none" strike="noStrike" dirty="0">
                        <a:solidFill>
                          <a:srgbClr val="00B0F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r>
            </a:tbl>
          </a:graphicData>
        </a:graphic>
      </p:graphicFrame>
      <p:sp>
        <p:nvSpPr>
          <p:cNvPr id="3" name="Title 2"/>
          <p:cNvSpPr>
            <a:spLocks noGrp="1"/>
          </p:cNvSpPr>
          <p:nvPr>
            <p:ph type="title"/>
          </p:nvPr>
        </p:nvSpPr>
        <p:spPr>
          <a:xfrm>
            <a:off x="381000" y="228600"/>
            <a:ext cx="8229600" cy="1143000"/>
          </a:xfrm>
        </p:spPr>
        <p:style>
          <a:lnRef idx="2">
            <a:schemeClr val="accent1"/>
          </a:lnRef>
          <a:fillRef idx="1">
            <a:schemeClr val="lt1"/>
          </a:fillRef>
          <a:effectRef idx="0">
            <a:schemeClr val="accent1"/>
          </a:effectRef>
          <a:fontRef idx="minor">
            <a:schemeClr val="dk1"/>
          </a:fontRef>
        </p:style>
        <p:txBody>
          <a:bodyPr>
            <a:noAutofit/>
          </a:bodyPr>
          <a:lstStyle/>
          <a:p>
            <a:r>
              <a:rPr lang="en-US" sz="3200" dirty="0" smtClean="0"/>
              <a:t>Category 4-Fiscal Sustainability 2015 </a:t>
            </a:r>
            <a:r>
              <a:rPr lang="en-US" sz="1800" dirty="0" smtClean="0"/>
              <a:t> 2015 Projected Ending Cash &amp; Investment Balances </a:t>
            </a:r>
            <a:endParaRPr lang="en-US" sz="1800" dirty="0"/>
          </a:p>
        </p:txBody>
      </p:sp>
    </p:spTree>
    <p:extLst>
      <p:ext uri="{BB962C8B-B14F-4D97-AF65-F5344CB8AC3E}">
        <p14:creationId xmlns:p14="http://schemas.microsoft.com/office/powerpoint/2010/main" val="58772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648200"/>
          </a:xfrm>
        </p:spPr>
        <p:txBody>
          <a:bodyPr>
            <a:normAutofit/>
          </a:bodyPr>
          <a:lstStyle/>
          <a:p>
            <a:r>
              <a:rPr lang="en-US" sz="2000" b="1" u="sng" dirty="0" smtClean="0"/>
              <a:t>Category 1</a:t>
            </a:r>
            <a:r>
              <a:rPr lang="en-US" sz="2000" b="1" dirty="0" smtClean="0"/>
              <a:t> – Facilities Management Strategy </a:t>
            </a:r>
            <a:r>
              <a:rPr lang="en-US" sz="2000" dirty="0" smtClean="0"/>
              <a:t>(maintenance, upgrades, long-range use of all assets and identify liabilities at each entity</a:t>
            </a:r>
          </a:p>
          <a:p>
            <a:endParaRPr lang="en-US" sz="2000" dirty="0"/>
          </a:p>
          <a:p>
            <a:endParaRPr lang="en-US" sz="2000" dirty="0" smtClean="0"/>
          </a:p>
          <a:p>
            <a:endParaRPr lang="en-US" sz="2000" dirty="0"/>
          </a:p>
          <a:p>
            <a:pPr marL="109728" indent="0">
              <a:buNone/>
            </a:pPr>
            <a:endParaRPr lang="en-US" sz="2000" dirty="0"/>
          </a:p>
          <a:p>
            <a:pPr marL="109728" indent="0">
              <a:buNone/>
            </a:pPr>
            <a:r>
              <a:rPr lang="en-US" sz="2200" dirty="0" smtClean="0"/>
              <a:t>1.) </a:t>
            </a:r>
            <a:r>
              <a:rPr lang="en-US" sz="2000" dirty="0" smtClean="0"/>
              <a:t>Aurora Shop (Green Monster) purchase agreement has been signed and closing is scheduled for 09/17/15.  The plan is to build a new storage building at the Palo Garage site with the remaining proceeds from the sale estimated @ $70,000.  </a:t>
            </a:r>
            <a:endParaRPr lang="en-US" dirty="0" smtClean="0"/>
          </a:p>
        </p:txBody>
      </p:sp>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3600" u="sng" dirty="0" smtClean="0"/>
              <a:t>Review of Town’s 2015 Outcomes for Each Focus Area in the Strategic Plan </a:t>
            </a:r>
            <a:endParaRPr lang="en-US" sz="3600" u="sng" dirty="0"/>
          </a:p>
        </p:txBody>
      </p:sp>
      <p:sp>
        <p:nvSpPr>
          <p:cNvPr id="4" name="Oval 3"/>
          <p:cNvSpPr/>
          <p:nvPr/>
        </p:nvSpPr>
        <p:spPr>
          <a:xfrm>
            <a:off x="990600" y="2400300"/>
            <a:ext cx="73152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Category 1 Goals:  To increase revenue, to reduce operating expenses, to improve the footprint of the township, and to improve/upgrade facilities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Investments Total 2015 (as of 8/31/15):</a:t>
            </a:r>
          </a:p>
          <a:p>
            <a:pPr lvl="1"/>
            <a:r>
              <a:rPr lang="en-US" dirty="0" smtClean="0"/>
              <a:t>Severance Savings	$121,613.98</a:t>
            </a:r>
          </a:p>
          <a:p>
            <a:pPr marL="393192" lvl="1" indent="0">
              <a:buNone/>
            </a:pPr>
            <a:r>
              <a:rPr lang="en-US" dirty="0" smtClean="0"/>
              <a:t>	</a:t>
            </a:r>
            <a:r>
              <a:rPr lang="en-US" sz="2000" dirty="0" smtClean="0"/>
              <a:t>(This </a:t>
            </a:r>
            <a:r>
              <a:rPr lang="en-US" sz="2000" dirty="0" smtClean="0"/>
              <a:t>account is reserved for employee </a:t>
            </a:r>
            <a:r>
              <a:rPr lang="en-US" sz="2000" dirty="0" smtClean="0"/>
              <a:t>severance)</a:t>
            </a:r>
            <a:endParaRPr lang="en-US" sz="2000" dirty="0" smtClean="0"/>
          </a:p>
          <a:p>
            <a:pPr lvl="1"/>
            <a:r>
              <a:rPr lang="en-US" dirty="0" smtClean="0"/>
              <a:t>Gilbert Bank CD #1	$100,272.93</a:t>
            </a:r>
          </a:p>
          <a:p>
            <a:pPr lvl="1"/>
            <a:r>
              <a:rPr lang="en-US" dirty="0" smtClean="0"/>
              <a:t>Gilbert Bank CD #2	$269,389.05</a:t>
            </a:r>
          </a:p>
          <a:p>
            <a:pPr lvl="1"/>
            <a:r>
              <a:rPr lang="en-US" sz="2400" dirty="0" smtClean="0"/>
              <a:t>Gilbert Bank Savings $228,335.63</a:t>
            </a:r>
          </a:p>
          <a:p>
            <a:pPr marL="393192" lvl="1" indent="0">
              <a:buNone/>
            </a:pPr>
            <a:endParaRPr lang="en-US" sz="2400" dirty="0" smtClean="0"/>
          </a:p>
          <a:p>
            <a:pPr marL="393192" lvl="1" indent="0" algn="ctr">
              <a:buNone/>
            </a:pPr>
            <a:r>
              <a:rPr lang="en-US" sz="2400" dirty="0" smtClean="0">
                <a:solidFill>
                  <a:schemeClr val="accent1"/>
                </a:solidFill>
              </a:rPr>
              <a:t>Total YTD 2015:  $719,611.59</a:t>
            </a:r>
          </a:p>
          <a:p>
            <a:pPr marL="393192" lvl="1" indent="0" algn="ctr">
              <a:buNone/>
            </a:pPr>
            <a:r>
              <a:rPr lang="en-US" sz="2400" dirty="0" smtClean="0">
                <a:solidFill>
                  <a:schemeClr val="accent1"/>
                </a:solidFill>
              </a:rPr>
              <a:t>Total Cash &amp; Investments YTD:  $2,105,040.00</a:t>
            </a:r>
          </a:p>
          <a:p>
            <a:pPr lvl="1"/>
            <a:endParaRPr lang="en-US" dirty="0"/>
          </a:p>
        </p:txBody>
      </p:sp>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lstStyle/>
          <a:p>
            <a:r>
              <a:rPr lang="en-US" dirty="0" smtClean="0"/>
              <a:t>Investments Breakdown:</a:t>
            </a:r>
            <a:endParaRPr lang="en-US" dirty="0"/>
          </a:p>
        </p:txBody>
      </p:sp>
    </p:spTree>
    <p:extLst>
      <p:ext uri="{BB962C8B-B14F-4D97-AF65-F5344CB8AC3E}">
        <p14:creationId xmlns:p14="http://schemas.microsoft.com/office/powerpoint/2010/main" val="42789475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31332738"/>
              </p:ext>
            </p:extLst>
          </p:nvPr>
        </p:nvGraphicFramePr>
        <p:xfrm>
          <a:off x="1752599" y="1143000"/>
          <a:ext cx="5029200" cy="4724222"/>
        </p:xfrm>
        <a:graphic>
          <a:graphicData uri="http://schemas.openxmlformats.org/drawingml/2006/table">
            <a:tbl>
              <a:tblPr>
                <a:tableStyleId>{5C22544A-7EE6-4342-B048-85BDC9FD1C3A}</a:tableStyleId>
              </a:tblPr>
              <a:tblGrid>
                <a:gridCol w="3276600"/>
                <a:gridCol w="1752600"/>
              </a:tblGrid>
              <a:tr h="161516">
                <a:tc gridSpan="2">
                  <a:txBody>
                    <a:bodyPr/>
                    <a:lstStyle/>
                    <a:p>
                      <a:pPr algn="l" fontAlgn="b"/>
                      <a:r>
                        <a:rPr lang="en-US" sz="1200" b="1" u="none" strike="noStrike" dirty="0">
                          <a:effectLst/>
                        </a:rPr>
                        <a:t>Notable Receipts </a:t>
                      </a:r>
                      <a:r>
                        <a:rPr lang="en-US" sz="1200" b="1" u="none" strike="noStrike" dirty="0" smtClean="0">
                          <a:effectLst/>
                        </a:rPr>
                        <a:t>ALL FUNDS (rounded) YTD:</a:t>
                      </a:r>
                      <a:endParaRPr lang="en-US" sz="1200" b="1" i="0" u="none" strike="noStrike" dirty="0">
                        <a:solidFill>
                          <a:srgbClr val="000000"/>
                        </a:solidFill>
                        <a:effectLst/>
                        <a:latin typeface="Calibri" panose="020F0502020204030204" pitchFamily="34" charset="0"/>
                      </a:endParaRPr>
                    </a:p>
                  </a:txBody>
                  <a:tcPr marL="5119" marR="5119" marT="5119" marB="0" anchor="b"/>
                </a:tc>
                <a:tc hMerge="1">
                  <a:txBody>
                    <a:bodyPr/>
                    <a:lstStyle/>
                    <a:p>
                      <a:endParaRPr lang="en-US"/>
                    </a:p>
                  </a:txBody>
                  <a:tcPr/>
                </a:tc>
              </a:tr>
              <a:tr h="161516">
                <a:tc>
                  <a:txBody>
                    <a:bodyPr/>
                    <a:lstStyle/>
                    <a:p>
                      <a:pPr algn="l" fontAlgn="b"/>
                      <a:r>
                        <a:rPr lang="en-US" sz="1200" u="none" strike="noStrike" dirty="0" smtClean="0">
                          <a:effectLst/>
                          <a:latin typeface="+mj-lt"/>
                        </a:rPr>
                        <a:t>Fire Contracts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$36,000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smtClean="0">
                          <a:effectLst/>
                          <a:latin typeface="+mj-lt"/>
                        </a:rPr>
                        <a:t>Tax Apportionment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$532,925</a:t>
                      </a:r>
                      <a:endParaRPr lang="en-US" sz="1200" b="0" i="0" u="none" strike="noStrike" dirty="0">
                        <a:solidFill>
                          <a:srgbClr val="000000"/>
                        </a:solidFill>
                        <a:effectLst/>
                        <a:latin typeface="+mj-lt"/>
                      </a:endParaRPr>
                    </a:p>
                  </a:txBody>
                  <a:tcPr marL="5119" marR="5119" marT="5119" marB="0" anchor="b"/>
                </a:tc>
              </a:tr>
              <a:tr h="161516">
                <a:tc>
                  <a:txBody>
                    <a:bodyPr/>
                    <a:lstStyle/>
                    <a:p>
                      <a:pPr algn="l" fontAlgn="b"/>
                      <a:r>
                        <a:rPr lang="en-US" sz="1200" u="none" strike="noStrike" dirty="0" smtClean="0">
                          <a:effectLst/>
                          <a:latin typeface="+mj-lt"/>
                        </a:rPr>
                        <a:t>Town </a:t>
                      </a:r>
                      <a:r>
                        <a:rPr lang="en-US" sz="1200" u="none" strike="noStrike" dirty="0">
                          <a:effectLst/>
                          <a:latin typeface="+mj-lt"/>
                        </a:rPr>
                        <a:t>Road </a:t>
                      </a:r>
                      <a:r>
                        <a:rPr lang="en-US" sz="1200" u="none" strike="noStrike" dirty="0" smtClean="0">
                          <a:effectLst/>
                          <a:latin typeface="+mj-lt"/>
                        </a:rPr>
                        <a:t>Aid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$27,242</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smtClean="0">
                          <a:effectLst/>
                          <a:latin typeface="+mj-lt"/>
                        </a:rPr>
                        <a:t>Taconite Production </a:t>
                      </a:r>
                      <a:r>
                        <a:rPr lang="en-US" sz="1200" u="none" strike="noStrike" dirty="0">
                          <a:effectLst/>
                          <a:latin typeface="+mj-lt"/>
                        </a:rPr>
                        <a:t>Tax</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$160,564</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cs typeface="Lucida Sans Unicode" panose="020B0602030504020204" pitchFamily="34" charset="0"/>
                        </a:rPr>
                        <a:t>Annexation</a:t>
                      </a:r>
                      <a:r>
                        <a:rPr lang="en-US" sz="1200" b="0" i="0" u="none" strike="noStrike" baseline="0" dirty="0" smtClean="0">
                          <a:solidFill>
                            <a:srgbClr val="000000"/>
                          </a:solidFill>
                          <a:effectLst/>
                          <a:latin typeface="+mj-lt"/>
                          <a:cs typeface="Lucida Sans Unicode" panose="020B0602030504020204" pitchFamily="34" charset="0"/>
                        </a:rPr>
                        <a:t> Payments</a:t>
                      </a:r>
                      <a:endParaRPr lang="en-US" sz="12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fontAlgn="b"/>
                      <a:r>
                        <a:rPr lang="en-US" sz="1200" b="0" i="0" u="none" strike="noStrike" dirty="0" smtClean="0">
                          <a:solidFill>
                            <a:srgbClr val="000000"/>
                          </a:solidFill>
                          <a:effectLst/>
                          <a:latin typeface="+mj-lt"/>
                        </a:rPr>
                        <a:t>$555,736</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Taconite Homestead Credit</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$49,979</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Taconite</a:t>
                      </a:r>
                      <a:r>
                        <a:rPr lang="en-US" sz="1200" b="0" i="0" u="none" strike="noStrike" baseline="0" dirty="0" smtClean="0">
                          <a:solidFill>
                            <a:srgbClr val="000000"/>
                          </a:solidFill>
                          <a:effectLst/>
                          <a:latin typeface="+mj-lt"/>
                        </a:rPr>
                        <a:t> Local Aid</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$50,000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Road Maintenance</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$5,000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Mining Effects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$36,130</a:t>
                      </a:r>
                      <a:endParaRPr lang="en-US" sz="1200" b="0" i="0" u="none" strike="noStrike" dirty="0">
                        <a:solidFill>
                          <a:srgbClr val="000000"/>
                        </a:solidFill>
                        <a:effectLst/>
                        <a:latin typeface="+mj-lt"/>
                      </a:endParaRPr>
                    </a:p>
                  </a:txBody>
                  <a:tcPr marL="5119" marR="5119" marT="5119" marB="0" anchor="b"/>
                </a:tc>
              </a:tr>
              <a:tr h="260291">
                <a:tc>
                  <a:txBody>
                    <a:bodyPr/>
                    <a:lstStyle/>
                    <a:p>
                      <a:pPr algn="l" fontAlgn="b"/>
                      <a:r>
                        <a:rPr lang="en-US" sz="1200" u="none" strike="noStrike" dirty="0" smtClean="0">
                          <a:effectLst/>
                          <a:latin typeface="+mj-lt"/>
                        </a:rPr>
                        <a:t>PERA Aid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$1369</a:t>
                      </a:r>
                      <a:endParaRPr lang="en-US" sz="1200" b="0" i="0" u="none" strike="noStrike" dirty="0">
                        <a:solidFill>
                          <a:srgbClr val="000000"/>
                        </a:solidFill>
                        <a:effectLst/>
                        <a:latin typeface="+mj-lt"/>
                      </a:endParaRPr>
                    </a:p>
                  </a:txBody>
                  <a:tcPr marL="5119" marR="5119" marT="5119" marB="0" anchor="b"/>
                </a:tc>
              </a:tr>
              <a:tr h="115368">
                <a:tc>
                  <a:txBody>
                    <a:bodyPr/>
                    <a:lstStyle/>
                    <a:p>
                      <a:pPr algn="l" fontAlgn="b"/>
                      <a:r>
                        <a:rPr lang="en-US" sz="1200" b="0" i="0" u="none" strike="noStrike" dirty="0" smtClean="0">
                          <a:solidFill>
                            <a:srgbClr val="000000"/>
                          </a:solidFill>
                          <a:effectLst/>
                          <a:latin typeface="+mj-lt"/>
                        </a:rPr>
                        <a:t>Recreation Activity Fees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$240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smtClean="0">
                          <a:effectLst/>
                          <a:latin typeface="+mj-lt"/>
                        </a:rPr>
                        <a:t>Disparity Reduction Aid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cs typeface="Lucida Sans Unicode" panose="020B0602030504020204" pitchFamily="34" charset="0"/>
                        </a:rPr>
                        <a:t>$114,191</a:t>
                      </a:r>
                      <a:endParaRPr lang="en-US" sz="1200" b="0" i="0" u="none" strike="noStrike" dirty="0">
                        <a:solidFill>
                          <a:srgbClr val="000000"/>
                        </a:solidFill>
                        <a:effectLst/>
                        <a:latin typeface="+mj-lt"/>
                        <a:cs typeface="Lucida Sans Unicode" panose="020B0602030504020204" pitchFamily="34" charset="0"/>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Snowplowing</a:t>
                      </a:r>
                      <a:r>
                        <a:rPr lang="en-US" sz="1200" b="0" i="0" u="none" strike="noStrike" baseline="0" dirty="0" smtClean="0">
                          <a:solidFill>
                            <a:srgbClr val="000000"/>
                          </a:solidFill>
                          <a:effectLst/>
                          <a:latin typeface="+mj-lt"/>
                        </a:rPr>
                        <a:t> Fees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$275</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Refunds/Reimbursements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$75,105</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Sale</a:t>
                      </a:r>
                      <a:r>
                        <a:rPr lang="en-US" sz="1200" b="0" i="0" u="none" strike="noStrike" baseline="0" dirty="0" smtClean="0">
                          <a:solidFill>
                            <a:srgbClr val="000000"/>
                          </a:solidFill>
                          <a:effectLst/>
                          <a:latin typeface="+mj-lt"/>
                        </a:rPr>
                        <a:t> of Garbage Bags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$13,062</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Pavilion Rent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$1,700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Garage Rent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$2,900</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W/WW </a:t>
                      </a:r>
                      <a:r>
                        <a:rPr lang="en-US" sz="1200" u="none" strike="noStrike" dirty="0" smtClean="0">
                          <a:effectLst/>
                          <a:latin typeface="+mj-lt"/>
                        </a:rPr>
                        <a:t>Fees, Permits,</a:t>
                      </a:r>
                      <a:r>
                        <a:rPr lang="en-US" sz="1200" u="none" strike="noStrike" baseline="0" dirty="0" smtClean="0">
                          <a:effectLst/>
                          <a:latin typeface="+mj-lt"/>
                        </a:rPr>
                        <a:t> Connection Fees</a:t>
                      </a:r>
                      <a:r>
                        <a:rPr lang="en-US" sz="1200" u="none" strike="noStrike" dirty="0" smtClean="0">
                          <a:effectLst/>
                          <a:latin typeface="+mj-lt"/>
                        </a:rPr>
                        <a:t> </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$13,697</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u="none" strike="noStrike" dirty="0">
                          <a:effectLst/>
                          <a:latin typeface="+mj-lt"/>
                        </a:rPr>
                        <a:t>LLCC </a:t>
                      </a:r>
                      <a:r>
                        <a:rPr lang="en-US" sz="1200" u="none" strike="noStrike" dirty="0" smtClean="0">
                          <a:effectLst/>
                          <a:latin typeface="+mj-lt"/>
                        </a:rPr>
                        <a:t>Rent</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$1,795</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Cemetery Revenues, Lot Sales, Columbarium</a:t>
                      </a:r>
                      <a:r>
                        <a:rPr lang="en-US" sz="1200" b="0" i="0" u="none" strike="noStrike" baseline="0" dirty="0" smtClean="0">
                          <a:solidFill>
                            <a:srgbClr val="000000"/>
                          </a:solidFill>
                          <a:effectLst/>
                          <a:latin typeface="+mj-lt"/>
                        </a:rPr>
                        <a:t> Sales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$5,418</a:t>
                      </a:r>
                      <a:endParaRPr lang="en-US" sz="1200" b="0" i="0" u="none" strike="noStrike" dirty="0">
                        <a:solidFill>
                          <a:srgbClr val="000000"/>
                        </a:solidFill>
                        <a:effectLst/>
                        <a:latin typeface="+mj-lt"/>
                      </a:endParaRPr>
                    </a:p>
                  </a:txBody>
                  <a:tcPr marL="5119" marR="5119" marT="5119" marB="0" anchor="b"/>
                </a:tc>
              </a:tr>
              <a:tr h="208816">
                <a:tc>
                  <a:txBody>
                    <a:bodyPr/>
                    <a:lstStyle/>
                    <a:p>
                      <a:pPr algn="l" fontAlgn="b"/>
                      <a:r>
                        <a:rPr lang="en-US" sz="1200" b="0" i="0" u="none" strike="noStrike" dirty="0" smtClean="0">
                          <a:solidFill>
                            <a:srgbClr val="000000"/>
                          </a:solidFill>
                          <a:effectLst/>
                          <a:latin typeface="+mj-lt"/>
                        </a:rPr>
                        <a:t>Sale of Materials/Supplies</a:t>
                      </a:r>
                      <a:endParaRPr lang="en-US" sz="1200" b="0" i="0" u="none" strike="noStrike" dirty="0">
                        <a:solidFill>
                          <a:srgbClr val="000000"/>
                        </a:solidFill>
                        <a:effectLst/>
                        <a:latin typeface="+mj-lt"/>
                      </a:endParaRPr>
                    </a:p>
                  </a:txBody>
                  <a:tcPr marL="5119" marR="5119" marT="5119" marB="0" anchor="b"/>
                </a:tc>
                <a:tc>
                  <a:txBody>
                    <a:bodyPr/>
                    <a:lstStyle/>
                    <a:p>
                      <a:pPr algn="r" fontAlgn="b"/>
                      <a:r>
                        <a:rPr lang="en-US" sz="1200" b="0" i="0" u="none" strike="noStrike" dirty="0" smtClean="0">
                          <a:solidFill>
                            <a:srgbClr val="000000"/>
                          </a:solidFill>
                          <a:effectLst/>
                          <a:latin typeface="+mj-lt"/>
                        </a:rPr>
                        <a:t>$76</a:t>
                      </a:r>
                      <a:endParaRPr lang="en-US" sz="1200" b="0" i="0" u="none" strike="noStrike" dirty="0">
                        <a:solidFill>
                          <a:srgbClr val="000000"/>
                        </a:solidFill>
                        <a:effectLst/>
                        <a:latin typeface="+mj-lt"/>
                      </a:endParaRPr>
                    </a:p>
                  </a:txBody>
                  <a:tcPr marL="5119" marR="5119" marT="5119" marB="0" anchor="b"/>
                </a:tc>
              </a:tr>
            </a:tbl>
          </a:graphicData>
        </a:graphic>
      </p:graphicFrame>
      <p:sp>
        <p:nvSpPr>
          <p:cNvPr id="3" name="Title 2"/>
          <p:cNvSpPr>
            <a:spLocks noGrp="1"/>
          </p:cNvSpPr>
          <p:nvPr>
            <p:ph type="title"/>
          </p:nvPr>
        </p:nvSpPr>
        <p:spPr>
          <a:xfrm>
            <a:off x="381000" y="152400"/>
            <a:ext cx="82296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smtClean="0"/>
              <a:t>Category 4 Fiscal Sustainability continued: </a:t>
            </a:r>
            <a:br>
              <a:rPr lang="en-US" sz="2400" dirty="0" smtClean="0"/>
            </a:br>
            <a:r>
              <a:rPr lang="en-US" sz="2400" dirty="0" smtClean="0"/>
              <a:t>2015 Notable Receipts YTD</a:t>
            </a: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88296738"/>
              </p:ext>
            </p:extLst>
          </p:nvPr>
        </p:nvGraphicFramePr>
        <p:xfrm>
          <a:off x="228600" y="1417638"/>
          <a:ext cx="4572000" cy="5414633"/>
        </p:xfrm>
        <a:graphic>
          <a:graphicData uri="http://schemas.openxmlformats.org/drawingml/2006/table">
            <a:tbl>
              <a:tblPr>
                <a:tableStyleId>{5C22544A-7EE6-4342-B048-85BDC9FD1C3A}</a:tableStyleId>
              </a:tblPr>
              <a:tblGrid>
                <a:gridCol w="2438400"/>
                <a:gridCol w="1035503"/>
                <a:gridCol w="1098097"/>
              </a:tblGrid>
              <a:tr h="221010">
                <a:tc gridSpan="2">
                  <a:txBody>
                    <a:bodyPr/>
                    <a:lstStyle/>
                    <a:p>
                      <a:pPr algn="l" fontAlgn="b"/>
                      <a:r>
                        <a:rPr lang="en-US" sz="1200" b="1" u="none" strike="noStrike" dirty="0">
                          <a:effectLst/>
                        </a:rPr>
                        <a:t>Notable Disbursed </a:t>
                      </a:r>
                      <a:r>
                        <a:rPr lang="en-US" sz="1200" b="1" u="none" strike="noStrike" dirty="0" smtClean="0">
                          <a:effectLst/>
                        </a:rPr>
                        <a:t>ALL FUNDS (rounded to nearest dollar):</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endParaRPr lang="en-US" dirty="0"/>
                    </a:p>
                  </a:txBody>
                  <a:tcPr marL="7893" marR="7893" marT="7893" marB="0" anchor="b"/>
                </a:tc>
              </a:tr>
              <a:tr h="221010">
                <a:tc>
                  <a:txBody>
                    <a:bodyPr/>
                    <a:lstStyle/>
                    <a:p>
                      <a:pPr algn="l" fontAlgn="b"/>
                      <a:r>
                        <a:rPr lang="en-US" sz="1200" u="none" strike="noStrike" dirty="0">
                          <a:effectLst/>
                        </a:rPr>
                        <a:t>Personnel Costs thru </a:t>
                      </a:r>
                      <a:r>
                        <a:rPr lang="en-US" sz="1200" u="none" strike="noStrike" dirty="0" smtClean="0">
                          <a:effectLst/>
                        </a:rPr>
                        <a:t>08/31/15</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u="none" strike="noStrike" dirty="0">
                          <a:effectLst/>
                        </a:rPr>
                        <a:t> </a:t>
                      </a:r>
                      <a:r>
                        <a:rPr lang="en-US" sz="1200" u="none" strike="noStrike" dirty="0" smtClean="0">
                          <a:effectLst/>
                        </a:rPr>
                        <a:t>$404,063</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endParaRPr lang="en-US" sz="1200"/>
                    </a:p>
                  </a:txBody>
                  <a:tcPr marL="7893" marR="7893" marT="7893" marB="0" anchor="b"/>
                </a:tc>
              </a:tr>
              <a:tr h="221010">
                <a:tc>
                  <a:txBody>
                    <a:bodyPr/>
                    <a:lstStyle/>
                    <a:p>
                      <a:pPr algn="l" fontAlgn="b"/>
                      <a:r>
                        <a:rPr lang="en-US" sz="1200" u="none" strike="noStrike" dirty="0">
                          <a:effectLst/>
                        </a:rPr>
                        <a:t>(wages, benefits, </a:t>
                      </a:r>
                      <a:r>
                        <a:rPr lang="en-US" sz="1200" u="none" strike="noStrike" dirty="0" smtClean="0">
                          <a:effectLst/>
                        </a:rPr>
                        <a:t>pension</a:t>
                      </a:r>
                      <a:r>
                        <a:rPr lang="en-US" sz="1200" u="none" strike="noStrike" baseline="0" dirty="0" smtClean="0">
                          <a:effectLst/>
                        </a:rPr>
                        <a:t>, worker’s comp insurance etc.</a:t>
                      </a:r>
                      <a:r>
                        <a:rPr lang="en-US" sz="1200" u="none" strike="noStrike" dirty="0" smtClean="0">
                          <a:effectLst/>
                        </a:rPr>
                        <a:t>)</a:t>
                      </a:r>
                      <a:endParaRPr lang="en-US" sz="120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l" fontAlgn="b"/>
                      <a:r>
                        <a:rPr lang="en-US" sz="1000" u="none" strike="noStrike" dirty="0" smtClean="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r>
              <a:tr h="221010">
                <a:tc>
                  <a:txBody>
                    <a:bodyPr/>
                    <a:lstStyle/>
                    <a:p>
                      <a:pPr algn="l" fontAlgn="b"/>
                      <a:r>
                        <a:rPr lang="en-US" sz="1200" b="0" i="0" u="none" strike="noStrike" dirty="0" smtClean="0">
                          <a:solidFill>
                            <a:srgbClr val="000000"/>
                          </a:solidFill>
                          <a:effectLst/>
                          <a:latin typeface="+mn-lt"/>
                        </a:rPr>
                        <a:t>Severance Pay</a:t>
                      </a:r>
                      <a:endParaRPr lang="en-US" sz="1200" b="0" i="0" u="none" strike="noStrike" dirty="0">
                        <a:solidFill>
                          <a:srgbClr val="000000"/>
                        </a:solidFill>
                        <a:effectLst/>
                        <a:latin typeface="+mn-lt"/>
                      </a:endParaRPr>
                    </a:p>
                  </a:txBody>
                  <a:tcPr marL="7893" marR="7893" marT="7893" marB="0" anchor="b"/>
                </a:tc>
                <a:tc>
                  <a:txBody>
                    <a:bodyPr/>
                    <a:lstStyle/>
                    <a:p>
                      <a:pPr algn="l" fontAlgn="b"/>
                      <a:r>
                        <a:rPr lang="en-US" sz="1200" b="0" i="0" u="none" strike="noStrike" dirty="0" smtClean="0">
                          <a:solidFill>
                            <a:srgbClr val="000000"/>
                          </a:solidFill>
                          <a:effectLst/>
                          <a:latin typeface="+mj-lt"/>
                        </a:rPr>
                        <a:t>$16,694</a:t>
                      </a:r>
                      <a:endParaRPr lang="en-US" sz="1200" b="0" i="0" u="none" strike="noStrike" dirty="0">
                        <a:solidFill>
                          <a:srgbClr val="000000"/>
                        </a:solidFill>
                        <a:effectLst/>
                        <a:latin typeface="+mj-lt"/>
                      </a:endParaRPr>
                    </a:p>
                  </a:txBody>
                  <a:tcPr marL="7893" marR="7893" marT="7893" marB="0" anchor="b"/>
                </a:tc>
                <a:tc>
                  <a:txBody>
                    <a:bodyPr/>
                    <a:lstStyle/>
                    <a:p>
                      <a:endParaRPr lang="en-US" dirty="0"/>
                    </a:p>
                  </a:txBody>
                  <a:tcPr marL="7893" marR="7893" marT="7893" marB="0" anchor="b"/>
                </a:tc>
              </a:tr>
              <a:tr h="221010">
                <a:tc>
                  <a:txBody>
                    <a:bodyPr/>
                    <a:lstStyle/>
                    <a:p>
                      <a:pPr algn="l" fontAlgn="b"/>
                      <a:r>
                        <a:rPr lang="en-US" sz="1200" u="none" strike="noStrike" dirty="0" smtClean="0">
                          <a:effectLst/>
                        </a:rPr>
                        <a:t>2015 </a:t>
                      </a:r>
                      <a:r>
                        <a:rPr lang="en-US" sz="1200" u="none" strike="noStrike" dirty="0">
                          <a:effectLst/>
                        </a:rPr>
                        <a:t>Refuse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cs typeface="Lucida Sans Unicode" panose="020B0602030504020204" pitchFamily="34" charset="0"/>
                        </a:rPr>
                        <a:t>$91,632</a:t>
                      </a:r>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endParaRPr lang="en-US"/>
                    </a:p>
                  </a:txBody>
                  <a:tcPr marL="7893" marR="7893" marT="7893" marB="0" anchor="b"/>
                </a:tc>
              </a:tr>
              <a:tr h="157864">
                <a:tc>
                  <a:txBody>
                    <a:bodyPr/>
                    <a:lstStyle/>
                    <a:p>
                      <a:pPr algn="l" fontAlgn="b"/>
                      <a:r>
                        <a:rPr lang="en-US" sz="1200" u="none" strike="noStrike" dirty="0" smtClean="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cs typeface="Lucida Sans Unicode" panose="020B0602030504020204" pitchFamily="34" charset="0"/>
                        </a:rPr>
                        <a:t>$8,477</a:t>
                      </a:r>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endParaRPr lang="en-US"/>
                    </a:p>
                  </a:txBody>
                  <a:tcPr marL="7893" marR="7893" marT="7893" marB="0" anchor="b"/>
                </a:tc>
              </a:tr>
              <a:tr h="157864">
                <a:tc>
                  <a:txBody>
                    <a:bodyPr/>
                    <a:lstStyle/>
                    <a:p>
                      <a:pPr algn="l" fontAlgn="b"/>
                      <a:r>
                        <a:rPr lang="en-US" sz="1200" u="none" strike="noStrike" dirty="0">
                          <a:effectLst/>
                        </a:rPr>
                        <a:t>Fuel for Equipment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cs typeface="Lucida Sans Unicode" panose="020B0602030504020204" pitchFamily="34" charset="0"/>
                        </a:rPr>
                        <a:t>$22,958</a:t>
                      </a:r>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endParaRPr lang="en-US"/>
                    </a:p>
                  </a:txBody>
                  <a:tcPr marL="7893" marR="7893" marT="7893" marB="0" anchor="b"/>
                </a:tc>
              </a:tr>
              <a:tr h="157864">
                <a:tc>
                  <a:txBody>
                    <a:bodyPr/>
                    <a:lstStyle/>
                    <a:p>
                      <a:pPr algn="l" fontAlgn="b"/>
                      <a:r>
                        <a:rPr lang="en-US" sz="1200" b="0" i="0" u="none" strike="noStrike" dirty="0" smtClean="0">
                          <a:solidFill>
                            <a:srgbClr val="000000"/>
                          </a:solidFill>
                          <a:effectLst/>
                          <a:latin typeface="Lucida Sans Unicode" panose="020B0602030504020204" pitchFamily="34" charset="0"/>
                          <a:cs typeface="Lucida Sans Unicode" panose="020B0602030504020204" pitchFamily="34" charset="0"/>
                        </a:rPr>
                        <a:t>Propane &amp; Oil</a:t>
                      </a:r>
                      <a:endParaRPr lang="en-US" sz="1200" b="0" i="0" u="none" strike="noStrike" dirty="0">
                        <a:solidFill>
                          <a:srgbClr val="000000"/>
                        </a:solidFill>
                        <a:effectLst/>
                        <a:latin typeface="Lucida Sans Unicode" panose="020B0602030504020204" pitchFamily="34" charset="0"/>
                        <a:cs typeface="Lucida Sans Unicode" panose="020B060203050402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cs typeface="Lucida Sans Unicode" panose="020B0602030504020204" pitchFamily="34" charset="0"/>
                        </a:rPr>
                        <a:t>$25,005</a:t>
                      </a:r>
                      <a:endParaRPr lang="en-US" sz="1200" b="0" i="0" u="none" strike="noStrike" dirty="0">
                        <a:solidFill>
                          <a:srgbClr val="000000"/>
                        </a:solidFill>
                        <a:effectLst/>
                        <a:latin typeface="+mj-lt"/>
                        <a:cs typeface="Lucida Sans Unicode" panose="020B0602030504020204" pitchFamily="34" charset="0"/>
                      </a:endParaRPr>
                    </a:p>
                  </a:txBody>
                  <a:tcPr marL="7893" marR="7893" marT="7893" marB="0" anchor="b"/>
                </a:tc>
                <a:tc>
                  <a:txBody>
                    <a:bodyPr/>
                    <a:lstStyle/>
                    <a:p>
                      <a:endParaRPr lang="en-US" dirty="0"/>
                    </a:p>
                  </a:txBody>
                  <a:tcPr marL="7893" marR="7893" marT="7893" marB="0" anchor="b"/>
                </a:tc>
              </a:tr>
              <a:tr h="157864">
                <a:tc>
                  <a:txBody>
                    <a:bodyPr/>
                    <a:lstStyle/>
                    <a:p>
                      <a:pPr algn="l" fontAlgn="b"/>
                      <a:r>
                        <a:rPr lang="en-US" sz="1200" u="none" strike="noStrike" dirty="0" smtClean="0">
                          <a:effectLst/>
                        </a:rPr>
                        <a:t>Electric</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a:t>
                      </a:r>
                      <a:r>
                        <a:rPr lang="en-US" sz="1200" b="0" i="0" u="none" strike="noStrike" dirty="0" smtClean="0">
                          <a:solidFill>
                            <a:srgbClr val="000000"/>
                          </a:solidFill>
                          <a:effectLst/>
                          <a:latin typeface="+mj-lt"/>
                        </a:rPr>
                        <a:t>22,521</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285734">
                <a:tc>
                  <a:txBody>
                    <a:bodyPr/>
                    <a:lstStyle/>
                    <a:p>
                      <a:pPr algn="l" fontAlgn="b"/>
                      <a:r>
                        <a:rPr lang="en-US" sz="1200" u="none" strike="noStrike" dirty="0">
                          <a:effectLst/>
                        </a:rPr>
                        <a:t>Telephone/Internet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$4,411</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157864">
                <a:tc>
                  <a:txBody>
                    <a:bodyPr/>
                    <a:lstStyle/>
                    <a:p>
                      <a:pPr algn="l" fontAlgn="b"/>
                      <a:r>
                        <a:rPr lang="en-US" sz="1200" u="none" strike="noStrike" dirty="0">
                          <a:effectLst/>
                        </a:rPr>
                        <a:t>Parts/Repairs for Equip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$20,772</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285734">
                <a:tc>
                  <a:txBody>
                    <a:bodyPr/>
                    <a:lstStyle/>
                    <a:p>
                      <a:pPr algn="l" fontAlgn="b"/>
                      <a:r>
                        <a:rPr lang="en-US" sz="1200" u="none" strike="noStrike" dirty="0" smtClean="0">
                          <a:effectLst/>
                        </a:rPr>
                        <a:t>Operating, Repair &amp; </a:t>
                      </a:r>
                      <a:r>
                        <a:rPr lang="en-US" sz="1200" u="none" strike="noStrike" dirty="0" err="1" smtClean="0">
                          <a:effectLst/>
                        </a:rPr>
                        <a:t>Maint</a:t>
                      </a:r>
                      <a:r>
                        <a:rPr lang="en-US" sz="1200" u="none" strike="noStrike" dirty="0" smtClean="0">
                          <a:effectLst/>
                        </a:rPr>
                        <a:t>. </a:t>
                      </a:r>
                      <a:r>
                        <a:rPr lang="en-US" sz="1200" u="none" strike="noStrike" dirty="0">
                          <a:effectLst/>
                        </a:rPr>
                        <a:t>Supplies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$15,383</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285734">
                <a:tc>
                  <a:txBody>
                    <a:bodyPr/>
                    <a:lstStyle/>
                    <a:p>
                      <a:pPr algn="l" fontAlgn="b"/>
                      <a:r>
                        <a:rPr lang="en-US" sz="1200" u="none" strike="noStrike" dirty="0" smtClean="0">
                          <a:effectLst/>
                        </a:rPr>
                        <a:t>Advertising, Printing,</a:t>
                      </a:r>
                      <a:r>
                        <a:rPr lang="en-US" sz="1200" u="none" strike="noStrike" baseline="0" dirty="0" smtClean="0">
                          <a:effectLst/>
                        </a:rPr>
                        <a:t> &amp; Postage</a:t>
                      </a:r>
                      <a:r>
                        <a:rPr lang="en-US" sz="1200" u="none" strike="noStrike" dirty="0" smtClean="0">
                          <a:effectLst/>
                        </a:rPr>
                        <a:t> </a:t>
                      </a:r>
                      <a:r>
                        <a:rPr lang="en-US" sz="1200" u="none" strike="noStrike" dirty="0">
                          <a:effectLst/>
                        </a:rPr>
                        <a:t>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$4,808</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301892">
                <a:tc>
                  <a:txBody>
                    <a:bodyPr/>
                    <a:lstStyle/>
                    <a:p>
                      <a:pPr algn="l" fontAlgn="b"/>
                      <a:r>
                        <a:rPr lang="en-US" sz="1200" u="none" strike="noStrike" dirty="0">
                          <a:effectLst/>
                        </a:rPr>
                        <a:t>Training </a:t>
                      </a:r>
                      <a:r>
                        <a:rPr lang="en-US" sz="1200" u="none" strike="noStrike" dirty="0" smtClean="0">
                          <a:effectLst/>
                        </a:rPr>
                        <a:t>(FD</a:t>
                      </a:r>
                      <a:r>
                        <a:rPr lang="en-US" sz="1200" u="none" strike="noStrike" baseline="0" dirty="0" smtClean="0">
                          <a:effectLst/>
                        </a:rPr>
                        <a:t> &amp; staff)</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$1,915</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157864">
                <a:tc>
                  <a:txBody>
                    <a:bodyPr/>
                    <a:lstStyle/>
                    <a:p>
                      <a:pPr algn="l" fontAlgn="b"/>
                      <a:r>
                        <a:rPr lang="en-US" sz="1200" u="none" strike="noStrike" dirty="0">
                          <a:effectLst/>
                        </a:rPr>
                        <a:t>Volvo Loader Payments </a:t>
                      </a:r>
                      <a:r>
                        <a:rPr lang="en-US" sz="1200" u="none" strike="noStrike" dirty="0" smtClean="0">
                          <a:effectLst/>
                        </a:rPr>
                        <a:t>2015</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$20,652</a:t>
                      </a:r>
                      <a:endParaRPr lang="en-US" sz="1200" b="0" i="0" u="none" strike="noStrike" dirty="0">
                        <a:solidFill>
                          <a:srgbClr val="000000"/>
                        </a:solidFill>
                        <a:effectLst/>
                        <a:latin typeface="+mj-lt"/>
                      </a:endParaRPr>
                    </a:p>
                  </a:txBody>
                  <a:tcPr marL="7893" marR="7893" marT="7893" marB="0" anchor="b"/>
                </a:tc>
                <a:tc>
                  <a:txBody>
                    <a:bodyPr/>
                    <a:lstStyle/>
                    <a:p>
                      <a:endParaRPr lang="en-US" dirty="0"/>
                    </a:p>
                  </a:txBody>
                  <a:tcPr marL="7893" marR="7893" marT="7893" marB="0" anchor="b"/>
                </a:tc>
              </a:tr>
              <a:tr h="157864">
                <a:tc>
                  <a:txBody>
                    <a:bodyPr/>
                    <a:lstStyle/>
                    <a:p>
                      <a:pPr algn="l" fontAlgn="b"/>
                      <a:r>
                        <a:rPr lang="en-US" sz="1200" u="none" strike="noStrike" dirty="0">
                          <a:effectLst/>
                        </a:rPr>
                        <a:t>Grader Payments </a:t>
                      </a:r>
                      <a:r>
                        <a:rPr lang="en-US" sz="1200" u="none" strike="noStrike" dirty="0" smtClean="0">
                          <a:effectLst/>
                        </a:rPr>
                        <a:t>2015</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$49,564</a:t>
                      </a:r>
                      <a:endParaRPr lang="en-US" sz="1200" b="0" i="0" u="none" strike="noStrike" dirty="0">
                        <a:solidFill>
                          <a:srgbClr val="000000"/>
                        </a:solidFill>
                        <a:effectLst/>
                        <a:latin typeface="+mj-lt"/>
                      </a:endParaRPr>
                    </a:p>
                  </a:txBody>
                  <a:tcPr marL="7893" marR="7893" marT="7893" marB="0" anchor="b"/>
                </a:tc>
                <a:tc>
                  <a:txBody>
                    <a:bodyPr/>
                    <a:lstStyle/>
                    <a:p>
                      <a:endParaRPr lang="en-US" dirty="0"/>
                    </a:p>
                  </a:txBody>
                  <a:tcPr marL="7893" marR="7893" marT="7893" marB="0" anchor="b"/>
                </a:tc>
              </a:tr>
              <a:tr h="285734">
                <a:tc>
                  <a:txBody>
                    <a:bodyPr/>
                    <a:lstStyle/>
                    <a:p>
                      <a:pPr algn="l" fontAlgn="b"/>
                      <a:r>
                        <a:rPr lang="en-US" sz="1200" b="0" i="0" u="none" strike="noStrike" dirty="0" smtClean="0">
                          <a:solidFill>
                            <a:schemeClr val="dk1"/>
                          </a:solidFill>
                          <a:effectLst/>
                          <a:latin typeface="+mn-lt"/>
                        </a:rPr>
                        <a:t>Building</a:t>
                      </a:r>
                      <a:r>
                        <a:rPr lang="en-US" sz="1200" b="0" i="0" u="none" strike="noStrike" baseline="0" dirty="0" smtClean="0">
                          <a:solidFill>
                            <a:schemeClr val="dk1"/>
                          </a:solidFill>
                          <a:effectLst/>
                          <a:latin typeface="+mn-lt"/>
                        </a:rPr>
                        <a:t> Repairs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$5,379</a:t>
                      </a:r>
                      <a:endParaRPr lang="en-US" sz="1200" b="0" i="0" u="none" strike="noStrike" dirty="0">
                        <a:solidFill>
                          <a:srgbClr val="000000"/>
                        </a:solidFill>
                        <a:effectLst/>
                        <a:latin typeface="+mj-lt"/>
                      </a:endParaRPr>
                    </a:p>
                  </a:txBody>
                  <a:tcPr marL="7893" marR="7893" marT="7893" marB="0" anchor="b"/>
                </a:tc>
                <a:tc>
                  <a:txBody>
                    <a:bodyPr/>
                    <a:lstStyle/>
                    <a:p>
                      <a:endParaRPr lang="en-US"/>
                    </a:p>
                  </a:txBody>
                  <a:tcPr marL="7893" marR="7893" marT="7893" marB="0" anchor="b"/>
                </a:tc>
              </a:tr>
              <a:tr h="285734">
                <a:tc>
                  <a:txBody>
                    <a:bodyPr/>
                    <a:lstStyle/>
                    <a:p>
                      <a:pPr algn="l" fontAlgn="b"/>
                      <a:r>
                        <a:rPr lang="en-US" sz="1200" u="none" strike="noStrike" dirty="0" smtClean="0">
                          <a:effectLst/>
                        </a:rPr>
                        <a:t>Safety Supplies/Medical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l" fontAlgn="b"/>
                      <a:r>
                        <a:rPr lang="en-US" sz="1200" b="0" i="0" u="none" strike="noStrike" dirty="0" smtClean="0">
                          <a:solidFill>
                            <a:srgbClr val="000000"/>
                          </a:solidFill>
                          <a:effectLst/>
                          <a:latin typeface="+mj-lt"/>
                        </a:rPr>
                        <a:t>$2,296</a:t>
                      </a:r>
                      <a:endParaRPr lang="en-US" sz="1200" b="0" i="0" u="none" strike="noStrike" dirty="0">
                        <a:solidFill>
                          <a:srgbClr val="000000"/>
                        </a:solidFill>
                        <a:effectLst/>
                        <a:latin typeface="+mj-lt"/>
                      </a:endParaRPr>
                    </a:p>
                  </a:txBody>
                  <a:tcPr marL="7893" marR="7893" marT="7893" marB="0" anchor="b"/>
                </a:tc>
                <a:tc>
                  <a:txBody>
                    <a:bodyPr/>
                    <a:lstStyle/>
                    <a:p>
                      <a:endParaRPr lang="en-US" dirty="0"/>
                    </a:p>
                  </a:txBody>
                  <a:tcPr marL="7893" marR="7893" marT="7893" marB="0" anchor="b"/>
                </a:tc>
              </a:tr>
            </a:tbl>
          </a:graphicData>
        </a:graphic>
      </p:graphicFrame>
      <p:sp>
        <p:nvSpPr>
          <p:cNvPr id="3" name="Title 2"/>
          <p:cNvSpPr>
            <a:spLocks noGrp="1"/>
          </p:cNvSpPr>
          <p:nvPr>
            <p:ph type="title"/>
          </p:nvPr>
        </p:nvSpPr>
        <p:spPr>
          <a:xfrm>
            <a:off x="457200" y="274638"/>
            <a:ext cx="8229600" cy="868362"/>
          </a:xfrm>
        </p:spPr>
        <p:style>
          <a:lnRef idx="2">
            <a:schemeClr val="accent1"/>
          </a:lnRef>
          <a:fillRef idx="1">
            <a:schemeClr val="lt1"/>
          </a:fillRef>
          <a:effectRef idx="0">
            <a:schemeClr val="accent1"/>
          </a:effectRef>
          <a:fontRef idx="minor">
            <a:schemeClr val="dk1"/>
          </a:fontRef>
        </p:style>
        <p:txBody>
          <a:bodyPr>
            <a:noAutofit/>
          </a:bodyPr>
          <a:lstStyle/>
          <a:p>
            <a:r>
              <a:rPr lang="en-US" sz="2800" dirty="0"/>
              <a:t>Category </a:t>
            </a:r>
            <a:r>
              <a:rPr lang="en-US" sz="2800" dirty="0" smtClean="0"/>
              <a:t>4-Fiscal </a:t>
            </a:r>
            <a:r>
              <a:rPr lang="en-US" sz="2800" dirty="0"/>
              <a:t>Sustainability continued: </a:t>
            </a:r>
            <a:br>
              <a:rPr lang="en-US" sz="2800" dirty="0"/>
            </a:br>
            <a:r>
              <a:rPr lang="en-US" sz="2800" dirty="0" smtClean="0"/>
              <a:t>2015 </a:t>
            </a:r>
            <a:r>
              <a:rPr lang="en-US" sz="2800" dirty="0"/>
              <a:t>Notable </a:t>
            </a:r>
            <a:r>
              <a:rPr lang="en-US" sz="2800" dirty="0" smtClean="0"/>
              <a:t>Disbursements YTD</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2169131603"/>
              </p:ext>
            </p:extLst>
          </p:nvPr>
        </p:nvGraphicFramePr>
        <p:xfrm>
          <a:off x="4876800" y="1417621"/>
          <a:ext cx="3733800" cy="4950969"/>
        </p:xfrm>
        <a:graphic>
          <a:graphicData uri="http://schemas.openxmlformats.org/drawingml/2006/table">
            <a:tbl>
              <a:tblPr>
                <a:tableStyleId>{5C22544A-7EE6-4342-B048-85BDC9FD1C3A}</a:tableStyleId>
              </a:tblPr>
              <a:tblGrid>
                <a:gridCol w="2819400"/>
                <a:gridCol w="914400"/>
              </a:tblGrid>
              <a:tr h="321970">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$11,250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smtClean="0">
                          <a:effectLst/>
                          <a:latin typeface="+mj-lt"/>
                        </a:rPr>
                        <a:t>2015 </a:t>
                      </a:r>
                      <a:r>
                        <a:rPr lang="en-US" sz="1200" u="none" strike="noStrike" dirty="0">
                          <a:effectLst/>
                          <a:latin typeface="+mj-lt"/>
                        </a:rPr>
                        <a:t>Property &amp; Casualty </a:t>
                      </a:r>
                      <a:r>
                        <a:rPr lang="en-US" sz="1200" u="none" strike="noStrike" dirty="0" smtClean="0">
                          <a:effectLst/>
                          <a:latin typeface="+mj-lt"/>
                        </a:rPr>
                        <a:t>Insurance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$40,091</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EDP/Software Design</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$4,158</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a:effectLst/>
                          <a:latin typeface="+mj-lt"/>
                        </a:rPr>
                        <a:t>Professional </a:t>
                      </a:r>
                      <a:r>
                        <a:rPr lang="en-US" sz="1200" u="none" strike="noStrike" dirty="0" smtClean="0">
                          <a:effectLst/>
                          <a:latin typeface="+mj-lt"/>
                        </a:rPr>
                        <a:t>Services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$8,298</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smtClean="0">
                          <a:effectLst/>
                          <a:latin typeface="+mj-lt"/>
                        </a:rPr>
                        <a:t>Rental Fees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$1,673</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smtClean="0">
                          <a:effectLst/>
                          <a:latin typeface="+mj-lt"/>
                        </a:rPr>
                        <a:t>Fire</a:t>
                      </a:r>
                      <a:r>
                        <a:rPr lang="en-US" sz="1200" u="none" strike="noStrike" baseline="0" dirty="0" smtClean="0">
                          <a:effectLst/>
                          <a:latin typeface="+mj-lt"/>
                        </a:rPr>
                        <a:t> Department (wages, operating costs, supplies etc.)</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$35,658</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a:effectLst/>
                          <a:latin typeface="+mj-lt"/>
                        </a:rPr>
                        <a:t>Engineering Costs </a:t>
                      </a:r>
                      <a:r>
                        <a:rPr lang="en-US" sz="1200" u="none" strike="noStrike" dirty="0" smtClean="0">
                          <a:effectLst/>
                          <a:latin typeface="+mj-lt"/>
                        </a:rPr>
                        <a:t>– Capital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$18,000</a:t>
                      </a:r>
                      <a:endParaRPr lang="en-US" sz="1200" b="0" i="0" u="none" strike="noStrike" dirty="0">
                        <a:solidFill>
                          <a:srgbClr val="000000"/>
                        </a:solidFill>
                        <a:effectLst/>
                        <a:latin typeface="+mj-lt"/>
                      </a:endParaRPr>
                    </a:p>
                  </a:txBody>
                  <a:tcPr marL="9525" marR="9525" marT="9525" marB="0" anchor="b"/>
                </a:tc>
              </a:tr>
              <a:tr h="390074">
                <a:tc>
                  <a:txBody>
                    <a:bodyPr/>
                    <a:lstStyle/>
                    <a:p>
                      <a:pPr algn="l" fontAlgn="b"/>
                      <a:r>
                        <a:rPr lang="en-US" sz="1200" u="none" strike="noStrike" dirty="0">
                          <a:effectLst/>
                          <a:latin typeface="+mj-lt"/>
                        </a:rPr>
                        <a:t>Capital </a:t>
                      </a:r>
                      <a:r>
                        <a:rPr lang="en-US" sz="1200" u="none" strike="noStrike" dirty="0" smtClean="0">
                          <a:effectLst/>
                          <a:latin typeface="+mj-lt"/>
                        </a:rPr>
                        <a:t>Projects (</a:t>
                      </a:r>
                      <a:r>
                        <a:rPr lang="en-US" sz="1200" u="none" strike="noStrike" baseline="0" dirty="0" smtClean="0">
                          <a:effectLst/>
                          <a:latin typeface="+mj-lt"/>
                        </a:rPr>
                        <a:t>Gardendale, 2 + 2 Joint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$31,409</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u="none" strike="noStrike" dirty="0">
                          <a:effectLst/>
                          <a:latin typeface="+mj-lt"/>
                        </a:rPr>
                        <a:t>W/WW </a:t>
                      </a:r>
                      <a:r>
                        <a:rPr lang="en-US" sz="1200" u="none" strike="noStrike" dirty="0" smtClean="0">
                          <a:effectLst/>
                          <a:latin typeface="+mj-lt"/>
                        </a:rPr>
                        <a:t> Bond &amp; Enterprise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$3,971</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Dues, Subscriptions, Licenses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$3,920</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Road Materials (Dust, Culverts, etc.)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$16,615</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Small Tools/Minor Equipment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$2,297</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2014 Audit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$12,900 </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2015 Lift Truck</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$26,904</a:t>
                      </a:r>
                      <a:endParaRPr lang="en-US" sz="1200" b="0" i="0" u="none" strike="noStrike" dirty="0">
                        <a:solidFill>
                          <a:srgbClr val="000000"/>
                        </a:solidFill>
                        <a:effectLst/>
                        <a:latin typeface="+mj-lt"/>
                      </a:endParaRPr>
                    </a:p>
                  </a:txBody>
                  <a:tcPr marL="9525" marR="9525" marT="9525" marB="0" anchor="b"/>
                </a:tc>
              </a:tr>
              <a:tr h="321970">
                <a:tc>
                  <a:txBody>
                    <a:bodyPr/>
                    <a:lstStyle/>
                    <a:p>
                      <a:pPr algn="l" fontAlgn="b"/>
                      <a:r>
                        <a:rPr lang="en-US" sz="1200" b="0" i="0" u="none" strike="noStrike" dirty="0" smtClean="0">
                          <a:solidFill>
                            <a:srgbClr val="000000"/>
                          </a:solidFill>
                          <a:effectLst/>
                          <a:latin typeface="+mj-lt"/>
                        </a:rPr>
                        <a:t>Ambulance Service</a:t>
                      </a:r>
                      <a:r>
                        <a:rPr lang="en-US" sz="1200" b="0" i="0" u="none" strike="noStrike" baseline="0" dirty="0" smtClean="0">
                          <a:solidFill>
                            <a:srgbClr val="000000"/>
                          </a:solidFill>
                          <a:effectLst/>
                          <a:latin typeface="+mj-lt"/>
                        </a:rPr>
                        <a:t> Contract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$2,800</a:t>
                      </a:r>
                      <a:endParaRPr lang="en-US" sz="1200" b="0" i="0" u="none" strike="noStrike" dirty="0">
                        <a:solidFill>
                          <a:srgbClr val="000000"/>
                        </a:solidFill>
                        <a:effectLst/>
                        <a:latin typeface="+mj-lt"/>
                      </a:endParaRPr>
                    </a:p>
                  </a:txBody>
                  <a:tcPr marL="9525" marR="9525" marT="9525" marB="0" anchor="b"/>
                </a:tc>
              </a:tr>
            </a:tbl>
          </a:graphicData>
        </a:graphic>
      </p:graphicFrame>
    </p:spTree>
    <p:extLst>
      <p:ext uri="{BB962C8B-B14F-4D97-AF65-F5344CB8AC3E}">
        <p14:creationId xmlns:p14="http://schemas.microsoft.com/office/powerpoint/2010/main" val="1396599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59023170"/>
              </p:ext>
            </p:extLst>
          </p:nvPr>
        </p:nvGraphicFramePr>
        <p:xfrm>
          <a:off x="152400" y="1735138"/>
          <a:ext cx="8839200" cy="3845560"/>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0">
                <a:tc>
                  <a:txBody>
                    <a:bodyPr/>
                    <a:lstStyle/>
                    <a:p>
                      <a:pPr algn="ctr"/>
                      <a:r>
                        <a:rPr lang="en-US" dirty="0" smtClean="0"/>
                        <a:t>Indebtedness</a:t>
                      </a:r>
                      <a:endParaRPr lang="en-US" dirty="0"/>
                    </a:p>
                  </a:txBody>
                  <a:tcPr anchor="ctr"/>
                </a:tc>
                <a:tc>
                  <a:txBody>
                    <a:bodyPr/>
                    <a:lstStyle/>
                    <a:p>
                      <a:pPr algn="ctr"/>
                      <a:r>
                        <a:rPr lang="en-US" dirty="0" smtClean="0"/>
                        <a:t>Maturity Date</a:t>
                      </a:r>
                      <a:endParaRPr lang="en-US" dirty="0"/>
                    </a:p>
                  </a:txBody>
                  <a:tcPr anchor="ctr"/>
                </a:tc>
                <a:tc>
                  <a:txBody>
                    <a:bodyPr/>
                    <a:lstStyle/>
                    <a:p>
                      <a:pPr algn="ctr"/>
                      <a:r>
                        <a:rPr lang="en-US" dirty="0" smtClean="0"/>
                        <a:t>01/01/2015 Balance</a:t>
                      </a:r>
                      <a:endParaRPr lang="en-US" dirty="0"/>
                    </a:p>
                  </a:txBody>
                  <a:tcPr anchor="ctr"/>
                </a:tc>
                <a:tc>
                  <a:txBody>
                    <a:bodyPr/>
                    <a:lstStyle/>
                    <a:p>
                      <a:pPr algn="ctr"/>
                      <a:r>
                        <a:rPr lang="en-US" dirty="0" smtClean="0"/>
                        <a:t>Paid in 2015</a:t>
                      </a:r>
                      <a:endParaRPr lang="en-US" dirty="0"/>
                    </a:p>
                  </a:txBody>
                  <a:tcPr anchor="ctr"/>
                </a:tc>
                <a:tc>
                  <a:txBody>
                    <a:bodyPr/>
                    <a:lstStyle/>
                    <a:p>
                      <a:pPr algn="ctr"/>
                      <a:r>
                        <a:rPr lang="en-US" dirty="0" smtClean="0"/>
                        <a:t>Outstanding Debt 12/31/15</a:t>
                      </a:r>
                      <a:endParaRPr lang="en-US" dirty="0"/>
                    </a:p>
                  </a:txBody>
                  <a:tcPr anchor="ctr"/>
                </a:tc>
              </a:tr>
              <a:tr h="370840">
                <a:tc>
                  <a:txBody>
                    <a:bodyPr/>
                    <a:lstStyle/>
                    <a:p>
                      <a:pPr algn="ctr"/>
                      <a:r>
                        <a:rPr lang="en-US" dirty="0" smtClean="0"/>
                        <a:t>GO Refunding Bond 2009</a:t>
                      </a:r>
                      <a:endParaRPr lang="en-US" dirty="0"/>
                    </a:p>
                  </a:txBody>
                  <a:tcPr anchor="ctr"/>
                </a:tc>
                <a:tc>
                  <a:txBody>
                    <a:bodyPr/>
                    <a:lstStyle/>
                    <a:p>
                      <a:pPr algn="ctr"/>
                      <a:r>
                        <a:rPr lang="en-US" dirty="0" smtClean="0"/>
                        <a:t>12/01/2016</a:t>
                      </a:r>
                      <a:endParaRPr lang="en-US" dirty="0"/>
                    </a:p>
                  </a:txBody>
                  <a:tcPr anchor="ctr"/>
                </a:tc>
                <a:tc>
                  <a:txBody>
                    <a:bodyPr/>
                    <a:lstStyle/>
                    <a:p>
                      <a:pPr algn="ctr"/>
                      <a:r>
                        <a:rPr lang="en-US" dirty="0" smtClean="0"/>
                        <a:t>$125,000</a:t>
                      </a:r>
                      <a:endParaRPr lang="en-US" dirty="0"/>
                    </a:p>
                  </a:txBody>
                  <a:tcPr anchor="ctr"/>
                </a:tc>
                <a:tc>
                  <a:txBody>
                    <a:bodyPr/>
                    <a:lstStyle/>
                    <a:p>
                      <a:pPr algn="ctr"/>
                      <a:r>
                        <a:rPr lang="en-US" dirty="0" smtClean="0"/>
                        <a:t>$60,000</a:t>
                      </a:r>
                      <a:endParaRPr lang="en-US" dirty="0"/>
                    </a:p>
                  </a:txBody>
                  <a:tcPr anchor="ctr"/>
                </a:tc>
                <a:tc>
                  <a:txBody>
                    <a:bodyPr/>
                    <a:lstStyle/>
                    <a:p>
                      <a:pPr algn="ctr"/>
                      <a:r>
                        <a:rPr lang="en-US" dirty="0" smtClean="0"/>
                        <a:t>$65,000</a:t>
                      </a:r>
                      <a:endParaRPr lang="en-US" dirty="0"/>
                    </a:p>
                  </a:txBody>
                  <a:tcPr anchor="ctr"/>
                </a:tc>
              </a:tr>
              <a:tr h="370840">
                <a:tc>
                  <a:txBody>
                    <a:bodyPr/>
                    <a:lstStyle/>
                    <a:p>
                      <a:pPr algn="ctr"/>
                      <a:r>
                        <a:rPr lang="en-US" dirty="0" smtClean="0"/>
                        <a:t>2012 Volvo Loader</a:t>
                      </a:r>
                      <a:endParaRPr lang="en-US" dirty="0"/>
                    </a:p>
                  </a:txBody>
                  <a:tcPr anchor="ctr"/>
                </a:tc>
                <a:tc>
                  <a:txBody>
                    <a:bodyPr/>
                    <a:lstStyle/>
                    <a:p>
                      <a:pPr algn="ctr"/>
                      <a:r>
                        <a:rPr lang="en-US" dirty="0" smtClean="0"/>
                        <a:t>12/10/2017</a:t>
                      </a:r>
                      <a:endParaRPr lang="en-US" dirty="0"/>
                    </a:p>
                  </a:txBody>
                  <a:tcPr anchor="ctr"/>
                </a:tc>
                <a:tc>
                  <a:txBody>
                    <a:bodyPr/>
                    <a:lstStyle/>
                    <a:p>
                      <a:pPr algn="ctr"/>
                      <a:r>
                        <a:rPr lang="en-US" dirty="0" smtClean="0"/>
                        <a:t>$88,471.67</a:t>
                      </a:r>
                      <a:endParaRPr lang="en-US" dirty="0"/>
                    </a:p>
                  </a:txBody>
                  <a:tcPr anchor="ctr"/>
                </a:tc>
                <a:tc>
                  <a:txBody>
                    <a:bodyPr/>
                    <a:lstStyle/>
                    <a:p>
                      <a:pPr algn="ctr"/>
                      <a:r>
                        <a:rPr lang="en-US" dirty="0" smtClean="0"/>
                        <a:t>$28,547.46</a:t>
                      </a:r>
                      <a:endParaRPr lang="en-US" dirty="0"/>
                    </a:p>
                  </a:txBody>
                  <a:tcPr anchor="ctr"/>
                </a:tc>
                <a:tc>
                  <a:txBody>
                    <a:bodyPr/>
                    <a:lstStyle/>
                    <a:p>
                      <a:pPr algn="ctr"/>
                      <a:r>
                        <a:rPr lang="en-US" dirty="0" smtClean="0"/>
                        <a:t>$59,924.21</a:t>
                      </a:r>
                      <a:endParaRPr lang="en-US" dirty="0"/>
                    </a:p>
                  </a:txBody>
                  <a:tcPr anchor="ctr"/>
                </a:tc>
              </a:tr>
              <a:tr h="370840">
                <a:tc>
                  <a:txBody>
                    <a:bodyPr/>
                    <a:lstStyle/>
                    <a:p>
                      <a:pPr algn="ctr"/>
                      <a:r>
                        <a:rPr lang="en-US" dirty="0" smtClean="0"/>
                        <a:t>2014 JD</a:t>
                      </a:r>
                      <a:r>
                        <a:rPr lang="en-US" baseline="0" dirty="0" smtClean="0"/>
                        <a:t> Grader</a:t>
                      </a:r>
                      <a:endParaRPr lang="en-US" dirty="0"/>
                    </a:p>
                  </a:txBody>
                  <a:tcPr anchor="ctr"/>
                </a:tc>
                <a:tc>
                  <a:txBody>
                    <a:bodyPr/>
                    <a:lstStyle/>
                    <a:p>
                      <a:pPr algn="ctr"/>
                      <a:r>
                        <a:rPr lang="en-US" dirty="0" smtClean="0"/>
                        <a:t>09/27/2017</a:t>
                      </a:r>
                      <a:endParaRPr lang="en-US" dirty="0"/>
                    </a:p>
                  </a:txBody>
                  <a:tcPr anchor="ctr"/>
                </a:tc>
                <a:tc>
                  <a:txBody>
                    <a:bodyPr/>
                    <a:lstStyle/>
                    <a:p>
                      <a:pPr algn="ctr"/>
                      <a:r>
                        <a:rPr lang="en-US" dirty="0" smtClean="0"/>
                        <a:t>$141,477.23</a:t>
                      </a:r>
                      <a:endParaRPr lang="en-US" dirty="0"/>
                    </a:p>
                  </a:txBody>
                  <a:tcPr anchor="ctr"/>
                </a:tc>
                <a:tc>
                  <a:txBody>
                    <a:bodyPr/>
                    <a:lstStyle/>
                    <a:p>
                      <a:pPr algn="ctr"/>
                      <a:r>
                        <a:rPr lang="en-US" dirty="0" smtClean="0"/>
                        <a:t>$49,563.77</a:t>
                      </a:r>
                      <a:endParaRPr lang="en-US" dirty="0"/>
                    </a:p>
                  </a:txBody>
                  <a:tcPr anchor="ctr"/>
                </a:tc>
                <a:tc>
                  <a:txBody>
                    <a:bodyPr/>
                    <a:lstStyle/>
                    <a:p>
                      <a:pPr algn="ctr"/>
                      <a:r>
                        <a:rPr lang="en-US" dirty="0" smtClean="0"/>
                        <a:t>$91,913.46</a:t>
                      </a:r>
                      <a:endParaRPr lang="en-US" dirty="0"/>
                    </a:p>
                  </a:txBody>
                  <a:tcPr anchor="ctr"/>
                </a:tc>
              </a:tr>
              <a:tr h="370840">
                <a:tc>
                  <a:txBody>
                    <a:bodyPr/>
                    <a:lstStyle/>
                    <a:p>
                      <a:pPr algn="ctr"/>
                      <a:r>
                        <a:rPr lang="en-US" dirty="0" smtClean="0"/>
                        <a:t>2015 CAT Excavator</a:t>
                      </a:r>
                      <a:endParaRPr lang="en-US" dirty="0"/>
                    </a:p>
                  </a:txBody>
                  <a:tcPr anchor="ctr"/>
                </a:tc>
                <a:tc>
                  <a:txBody>
                    <a:bodyPr/>
                    <a:lstStyle/>
                    <a:p>
                      <a:pPr algn="ctr"/>
                      <a:r>
                        <a:rPr lang="en-US" dirty="0" smtClean="0"/>
                        <a:t>Pending</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Pending</a:t>
                      </a:r>
                      <a:endParaRPr lang="en-US" dirty="0"/>
                    </a:p>
                  </a:txBody>
                  <a:tcPr anchor="ctr"/>
                </a:tc>
              </a:tr>
              <a:tr h="370840">
                <a:tc>
                  <a:txBody>
                    <a:bodyPr/>
                    <a:lstStyle/>
                    <a:p>
                      <a:pPr algn="ctr"/>
                      <a:r>
                        <a:rPr lang="en-US" dirty="0" smtClean="0"/>
                        <a:t>Total</a:t>
                      </a:r>
                      <a:r>
                        <a:rPr lang="en-US" baseline="0" dirty="0" smtClean="0"/>
                        <a:t> </a:t>
                      </a:r>
                      <a:endParaRPr lang="en-US" dirty="0"/>
                    </a:p>
                  </a:txBody>
                  <a:tcPr anchor="ctr"/>
                </a:tc>
                <a:tc>
                  <a:txBody>
                    <a:bodyPr/>
                    <a:lstStyle/>
                    <a:p>
                      <a:pPr algn="ctr"/>
                      <a:endParaRPr lang="en-US"/>
                    </a:p>
                  </a:txBody>
                  <a:tcPr anchor="ctr"/>
                </a:tc>
                <a:tc>
                  <a:txBody>
                    <a:bodyPr/>
                    <a:lstStyle/>
                    <a:p>
                      <a:pPr algn="ctr"/>
                      <a:r>
                        <a:rPr lang="en-US" dirty="0" smtClean="0"/>
                        <a:t>$354,948.90</a:t>
                      </a:r>
                      <a:endParaRPr lang="en-US" dirty="0"/>
                    </a:p>
                  </a:txBody>
                  <a:tcPr anchor="ctr"/>
                </a:tc>
                <a:tc>
                  <a:txBody>
                    <a:bodyPr/>
                    <a:lstStyle/>
                    <a:p>
                      <a:pPr algn="ctr"/>
                      <a:r>
                        <a:rPr lang="en-US" dirty="0" smtClean="0"/>
                        <a:t>$138,111.23</a:t>
                      </a:r>
                      <a:endParaRPr lang="en-US" dirty="0"/>
                    </a:p>
                  </a:txBody>
                  <a:tcPr anchor="ctr"/>
                </a:tc>
                <a:tc>
                  <a:txBody>
                    <a:bodyPr/>
                    <a:lstStyle/>
                    <a:p>
                      <a:pPr algn="ctr"/>
                      <a:r>
                        <a:rPr lang="en-US" dirty="0" smtClean="0"/>
                        <a:t>$216,837.67</a:t>
                      </a:r>
                      <a:endParaRPr lang="en-US" dirty="0"/>
                    </a:p>
                  </a:txBody>
                  <a:tcPr anchor="ctr"/>
                </a:tc>
              </a:tr>
            </a:tbl>
          </a:graphicData>
        </a:graphic>
      </p:graphicFrame>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Category 4 - Fiscal Sustainability Continued:  Indebtedness as of 08/31/15</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a:t>Category 4 – Fiscal Sustainability Continued:</a:t>
            </a:r>
            <a:br>
              <a:rPr lang="en-US" sz="2800" dirty="0"/>
            </a:br>
            <a:r>
              <a:rPr lang="en-US" sz="2800" dirty="0" smtClean="0"/>
              <a:t>Budget Balance Trend (not including investments)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7230722"/>
              </p:ext>
            </p:extLst>
          </p:nvPr>
        </p:nvGraphicFramePr>
        <p:xfrm>
          <a:off x="76200" y="1481138"/>
          <a:ext cx="90678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0" y="6172200"/>
            <a:ext cx="419100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200" dirty="0" smtClean="0"/>
              <a:t>4.42% Increase in Receipts &amp; 14.11% Reduction in Spending in 2014 compared to </a:t>
            </a:r>
            <a:r>
              <a:rPr lang="en-US" sz="1200" dirty="0" smtClean="0"/>
              <a:t>2013; 2015 on track</a:t>
            </a:r>
            <a:endParaRPr lang="en-US" sz="1200" dirty="0"/>
          </a:p>
        </p:txBody>
      </p:sp>
    </p:spTree>
    <p:extLst>
      <p:ext uri="{BB962C8B-B14F-4D97-AF65-F5344CB8AC3E}">
        <p14:creationId xmlns:p14="http://schemas.microsoft.com/office/powerpoint/2010/main" val="3863625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smtClean="0"/>
              <a:t>Category 4 – Fiscal Sustainability Continued:</a:t>
            </a:r>
            <a:br>
              <a:rPr lang="en-US" sz="2400" dirty="0" smtClean="0"/>
            </a:br>
            <a:r>
              <a:rPr lang="en-US" sz="2400" dirty="0" smtClean="0"/>
              <a:t>Disbursements vs. Receipts 2008-2015 YTD</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6233661"/>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38527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81478826"/>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smtClean="0"/>
              <a:t>Category 4 -  Fiscal Sustainability Continued:</a:t>
            </a:r>
            <a:endParaRPr lang="en-US" dirty="0"/>
          </a:p>
        </p:txBody>
      </p:sp>
      <p:sp>
        <p:nvSpPr>
          <p:cNvPr id="2" name="TextBox 1"/>
          <p:cNvSpPr txBox="1"/>
          <p:nvPr/>
        </p:nvSpPr>
        <p:spPr>
          <a:xfrm>
            <a:off x="4038600" y="5920254"/>
            <a:ext cx="48768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Clerk’s Financial Report Ends Here</a:t>
            </a:r>
          </a:p>
          <a:p>
            <a:r>
              <a:rPr lang="en-US" dirty="0" smtClean="0"/>
              <a:t>Motion to accept</a:t>
            </a:r>
          </a:p>
          <a:p>
            <a:r>
              <a:rPr lang="en-US" dirty="0" smtClean="0"/>
              <a:t>Proceed to Levy Discussion</a:t>
            </a:r>
            <a:endParaRPr lang="en-US" dirty="0"/>
          </a:p>
        </p:txBody>
      </p:sp>
    </p:spTree>
    <p:extLst>
      <p:ext uri="{BB962C8B-B14F-4D97-AF65-F5344CB8AC3E}">
        <p14:creationId xmlns:p14="http://schemas.microsoft.com/office/powerpoint/2010/main" val="20831628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Current Levy Amount:  $1,175,220</a:t>
            </a:r>
          </a:p>
          <a:p>
            <a:pPr lvl="1"/>
            <a:endParaRPr lang="en-US" dirty="0"/>
          </a:p>
          <a:p>
            <a:pPr lvl="1"/>
            <a:r>
              <a:rPr lang="en-US" dirty="0" smtClean="0"/>
              <a:t>The Board is recommending a 0% increase in the levy for 2016 payable in 2017.  </a:t>
            </a:r>
          </a:p>
          <a:p>
            <a:pPr marL="393192" lvl="1" indent="0">
              <a:buNone/>
            </a:pPr>
            <a:endParaRPr lang="en-US" dirty="0"/>
          </a:p>
          <a:p>
            <a:pPr marL="393192" lvl="1" indent="0">
              <a:buNone/>
            </a:pPr>
            <a:r>
              <a:rPr lang="en-US" dirty="0" smtClean="0"/>
              <a:t>Questions or comments?</a:t>
            </a:r>
          </a:p>
          <a:p>
            <a:pPr marL="393192" lvl="1" indent="0">
              <a:buNone/>
            </a:pPr>
            <a:endParaRPr lang="en-US" dirty="0"/>
          </a:p>
          <a:p>
            <a:pPr marL="393192" lvl="1" indent="0">
              <a:buNone/>
            </a:pPr>
            <a:r>
              <a:rPr lang="en-US" dirty="0"/>
              <a:t>		</a:t>
            </a:r>
            <a:endParaRPr lang="en-US" dirty="0" smtClean="0"/>
          </a:p>
          <a:p>
            <a:pPr marL="393192" lvl="1" indent="0" algn="ctr">
              <a:buNone/>
            </a:pPr>
            <a:r>
              <a:rPr lang="en-US" dirty="0" smtClean="0"/>
              <a:t>Thank you!</a:t>
            </a:r>
            <a:endParaRPr lang="en-US" dirty="0"/>
          </a:p>
          <a:p>
            <a:pPr lvl="1"/>
            <a:endParaRPr lang="en-US" dirty="0" smtClean="0"/>
          </a:p>
          <a:p>
            <a:pPr lvl="1"/>
            <a:endParaRPr lang="en-US" dirty="0"/>
          </a:p>
          <a:p>
            <a:pPr lvl="1"/>
            <a:endParaRPr lang="en-US" dirty="0" smtClean="0"/>
          </a:p>
        </p:txBody>
      </p:sp>
      <p:sp>
        <p:nvSpPr>
          <p:cNvPr id="3" name="Title 2"/>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a:t>Category 4 -  </a:t>
            </a:r>
            <a:r>
              <a:rPr lang="en-US" dirty="0" smtClean="0"/>
              <a:t>2016 Levy Certification Due 9/15/16:</a:t>
            </a:r>
            <a:endParaRPr lang="en-US" dirty="0"/>
          </a:p>
        </p:txBody>
      </p:sp>
    </p:spTree>
    <p:extLst>
      <p:ext uri="{BB962C8B-B14F-4D97-AF65-F5344CB8AC3E}">
        <p14:creationId xmlns:p14="http://schemas.microsoft.com/office/powerpoint/2010/main" val="365154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70000" lnSpcReduction="20000"/>
          </a:bodyPr>
          <a:lstStyle/>
          <a:p>
            <a:pPr marL="630936" lvl="2" indent="0">
              <a:buNone/>
            </a:pPr>
            <a:r>
              <a:rPr lang="en-US" sz="2600" dirty="0"/>
              <a:t>2.) Loon Lake Community Center</a:t>
            </a:r>
          </a:p>
          <a:p>
            <a:pPr lvl="7">
              <a:buFont typeface="Wingdings" panose="05000000000000000000" pitchFamily="2" charset="2"/>
              <a:buChar char="v"/>
            </a:pPr>
            <a:r>
              <a:rPr lang="en-US" sz="2600" dirty="0" smtClean="0"/>
              <a:t>Jim Jones - Caretaker has done a fantastic job maintaining the </a:t>
            </a:r>
            <a:r>
              <a:rPr lang="en-US" sz="2600" dirty="0" smtClean="0"/>
              <a:t>property</a:t>
            </a:r>
            <a:endParaRPr lang="en-US" sz="2600" dirty="0"/>
          </a:p>
          <a:p>
            <a:pPr lvl="7">
              <a:buFont typeface="Wingdings" panose="05000000000000000000" pitchFamily="2" charset="2"/>
              <a:buChar char="v"/>
            </a:pPr>
            <a:r>
              <a:rPr lang="en-US" sz="2600" dirty="0" smtClean="0"/>
              <a:t>Long-range </a:t>
            </a:r>
            <a:r>
              <a:rPr lang="en-US" sz="2600" dirty="0"/>
              <a:t>planning </a:t>
            </a:r>
            <a:r>
              <a:rPr lang="en-US" sz="2600" dirty="0" smtClean="0"/>
              <a:t>will continue </a:t>
            </a:r>
            <a:r>
              <a:rPr lang="en-US" sz="2600" dirty="0"/>
              <a:t>for use &amp; </a:t>
            </a:r>
            <a:r>
              <a:rPr lang="en-US" sz="2600" dirty="0" smtClean="0"/>
              <a:t>upgrading the </a:t>
            </a:r>
            <a:r>
              <a:rPr lang="en-US" sz="2600" dirty="0"/>
              <a:t>building </a:t>
            </a:r>
            <a:r>
              <a:rPr lang="en-US" sz="2600" dirty="0" smtClean="0"/>
              <a:t>as things age; Roof was repaired, propane tank was replaced, ceiling fan in cafeteria was replaced, and a new stove purchase is </a:t>
            </a:r>
            <a:r>
              <a:rPr lang="en-US" sz="2600" dirty="0" smtClean="0"/>
              <a:t>pending</a:t>
            </a:r>
            <a:endParaRPr lang="en-US" sz="2600" dirty="0" smtClean="0"/>
          </a:p>
          <a:p>
            <a:pPr lvl="7">
              <a:buFont typeface="Wingdings" panose="05000000000000000000" pitchFamily="2" charset="2"/>
              <a:buChar char="v"/>
            </a:pPr>
            <a:r>
              <a:rPr lang="en-US" sz="2600" dirty="0" smtClean="0"/>
              <a:t>The Palo-Markham </a:t>
            </a:r>
            <a:r>
              <a:rPr lang="en-US" sz="2600" dirty="0"/>
              <a:t>School Group </a:t>
            </a:r>
            <a:r>
              <a:rPr lang="en-US" sz="2600" dirty="0" smtClean="0"/>
              <a:t>agreement still needs to be updated &amp; the Operating Procedures for the building need to be </a:t>
            </a:r>
            <a:r>
              <a:rPr lang="en-US" sz="2600" dirty="0" smtClean="0"/>
              <a:t>created</a:t>
            </a:r>
            <a:endParaRPr lang="en-US" sz="2600" dirty="0" smtClean="0"/>
          </a:p>
          <a:p>
            <a:pPr lvl="7">
              <a:buFont typeface="Wingdings" panose="05000000000000000000" pitchFamily="2" charset="2"/>
              <a:buChar char="v"/>
            </a:pPr>
            <a:r>
              <a:rPr lang="en-US" sz="2600" dirty="0" smtClean="0"/>
              <a:t>Snow Fencing was purchased for $2,139 with a 50% cost donation by the PMSG for </a:t>
            </a:r>
            <a:r>
              <a:rPr lang="en-US" sz="2600" dirty="0" smtClean="0"/>
              <a:t>Laskiainen</a:t>
            </a:r>
            <a:endParaRPr lang="en-US" sz="2600" dirty="0" smtClean="0"/>
          </a:p>
          <a:p>
            <a:pPr lvl="7">
              <a:buFont typeface="Wingdings" panose="05000000000000000000" pitchFamily="2" charset="2"/>
              <a:buChar char="v"/>
            </a:pPr>
            <a:r>
              <a:rPr lang="en-US" sz="2600" dirty="0" smtClean="0"/>
              <a:t>Total </a:t>
            </a:r>
            <a:r>
              <a:rPr lang="en-US" sz="2600" dirty="0" smtClean="0"/>
              <a:t>rent received for the Community Center to date in 2015 $</a:t>
            </a:r>
            <a:r>
              <a:rPr lang="en-US" sz="2600" dirty="0" smtClean="0"/>
              <a:t>1,795.; </a:t>
            </a:r>
            <a:r>
              <a:rPr lang="en-US" sz="2600" dirty="0" smtClean="0"/>
              <a:t>Total Operating Costs to date in 2015 is $34,337 (includes electric, heat, and property insurance</a:t>
            </a:r>
            <a:r>
              <a:rPr lang="en-US" sz="2600" dirty="0" smtClean="0"/>
              <a:t>) </a:t>
            </a:r>
          </a:p>
          <a:p>
            <a:pPr lvl="7">
              <a:buFont typeface="Wingdings" panose="05000000000000000000" pitchFamily="2" charset="2"/>
              <a:buChar char="v"/>
            </a:pPr>
            <a:r>
              <a:rPr lang="en-US" sz="2600" dirty="0"/>
              <a:t>Health &amp; Wellness Fair will be held on Friday, October 2, 2015 from Noon – 3:00 p.m.  </a:t>
            </a:r>
          </a:p>
          <a:p>
            <a:pPr lvl="7">
              <a:buFont typeface="Wingdings" panose="05000000000000000000" pitchFamily="2" charset="2"/>
              <a:buChar char="v"/>
            </a:pPr>
            <a:endParaRPr lang="en-US" dirty="0"/>
          </a:p>
        </p:txBody>
      </p:sp>
      <p:sp>
        <p:nvSpPr>
          <p:cNvPr id="3" name="Title 2"/>
          <p:cNvSpPr>
            <a:spLocks noGrp="1"/>
          </p:cNvSpPr>
          <p:nvPr>
            <p:ph type="title"/>
          </p:nvPr>
        </p:nvSpPr>
        <p:spPr>
          <a:xfrm>
            <a:off x="457200" y="274638"/>
            <a:ext cx="8229600" cy="944562"/>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a:t>Category 1 – Facilities Management </a:t>
            </a:r>
            <a:r>
              <a:rPr lang="en-US" sz="2800" dirty="0" smtClean="0"/>
              <a:t>Strategy Continued:</a:t>
            </a:r>
            <a:endParaRPr lang="en-US" sz="2800" dirty="0"/>
          </a:p>
        </p:txBody>
      </p:sp>
    </p:spTree>
    <p:extLst>
      <p:ext uri="{BB962C8B-B14F-4D97-AF65-F5344CB8AC3E}">
        <p14:creationId xmlns:p14="http://schemas.microsoft.com/office/powerpoint/2010/main" val="617063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81600"/>
          </a:xfrm>
        </p:spPr>
        <p:txBody>
          <a:bodyPr>
            <a:normAutofit/>
          </a:bodyPr>
          <a:lstStyle/>
          <a:p>
            <a:pPr marL="109728" indent="0">
              <a:buNone/>
            </a:pPr>
            <a:r>
              <a:rPr lang="en-US" sz="2000" dirty="0" smtClean="0"/>
              <a:t>3.)</a:t>
            </a:r>
            <a:r>
              <a:rPr lang="en-US" sz="1600" dirty="0" smtClean="0"/>
              <a:t> </a:t>
            </a:r>
            <a:r>
              <a:rPr lang="en-US" sz="2000" dirty="0" smtClean="0"/>
              <a:t>Public Works Garage &amp; Fire Hall</a:t>
            </a:r>
          </a:p>
          <a:p>
            <a:pPr lvl="1">
              <a:buFont typeface="Wingdings" panose="05000000000000000000" pitchFamily="2" charset="2"/>
              <a:buChar char="v"/>
            </a:pPr>
            <a:r>
              <a:rPr lang="en-US" sz="2000" dirty="0" smtClean="0"/>
              <a:t>Fire Hall &amp; Old Shop roof will need repairs/replacement</a:t>
            </a:r>
          </a:p>
          <a:p>
            <a:pPr lvl="1">
              <a:buFont typeface="Wingdings" panose="05000000000000000000" pitchFamily="2" charset="2"/>
              <a:buChar char="v"/>
            </a:pPr>
            <a:r>
              <a:rPr lang="en-US" sz="2000" dirty="0" smtClean="0"/>
              <a:t>New dry hydrant project is complete</a:t>
            </a:r>
          </a:p>
          <a:p>
            <a:pPr lvl="1">
              <a:buFont typeface="Wingdings" panose="05000000000000000000" pitchFamily="2" charset="2"/>
              <a:buChar char="v"/>
            </a:pPr>
            <a:r>
              <a:rPr lang="en-US" sz="2000" dirty="0" smtClean="0"/>
              <a:t>New garage door on Old Fire Hall was replaced along with man door</a:t>
            </a:r>
          </a:p>
          <a:p>
            <a:pPr marL="109728" indent="0">
              <a:buNone/>
            </a:pPr>
            <a:r>
              <a:rPr lang="en-US" sz="1900" dirty="0" smtClean="0"/>
              <a:t>4</a:t>
            </a:r>
            <a:r>
              <a:rPr lang="en-US" sz="1900" dirty="0"/>
              <a:t>. ) Twin Lakes Pavilion &amp; Grounds</a:t>
            </a:r>
          </a:p>
          <a:p>
            <a:pPr lvl="1">
              <a:buFont typeface="Wingdings" panose="05000000000000000000" pitchFamily="2" charset="2"/>
              <a:buChar char="v"/>
            </a:pPr>
            <a:r>
              <a:rPr lang="en-US" sz="1900" dirty="0" smtClean="0"/>
              <a:t>Parking </a:t>
            </a:r>
            <a:r>
              <a:rPr lang="en-US" sz="1900" dirty="0"/>
              <a:t>lot will need to be repaired soon as well as the entrance to the property</a:t>
            </a:r>
          </a:p>
          <a:p>
            <a:pPr lvl="1">
              <a:buFont typeface="Wingdings" panose="05000000000000000000" pitchFamily="2" charset="2"/>
              <a:buChar char="v"/>
            </a:pPr>
            <a:r>
              <a:rPr lang="en-US" sz="1900" dirty="0" smtClean="0"/>
              <a:t>Storm shelter roofs need to be replaced; Kitchen appliances need replacement, power needs to be upgraded as renters continue to experience problems </a:t>
            </a:r>
          </a:p>
          <a:p>
            <a:pPr lvl="1">
              <a:buFont typeface="Wingdings" panose="05000000000000000000" pitchFamily="2" charset="2"/>
              <a:buChar char="v"/>
            </a:pPr>
            <a:r>
              <a:rPr lang="en-US" sz="1900" dirty="0" smtClean="0"/>
              <a:t>2015 Rent to date received was $</a:t>
            </a:r>
            <a:r>
              <a:rPr lang="en-US" sz="1900" dirty="0" smtClean="0"/>
              <a:t>1,700</a:t>
            </a:r>
            <a:endParaRPr lang="en-US" sz="1900" dirty="0" smtClean="0"/>
          </a:p>
          <a:p>
            <a:pPr lvl="1">
              <a:buFont typeface="Wingdings" panose="05000000000000000000" pitchFamily="2" charset="2"/>
              <a:buChar char="v"/>
            </a:pPr>
            <a:r>
              <a:rPr lang="en-US" sz="1800" dirty="0" smtClean="0"/>
              <a:t>We had nice weather this summer so beach usage was up – Beach visitors in June (408), July (924), and August (330) with an average of 184 patrons per week </a:t>
            </a:r>
          </a:p>
          <a:p>
            <a:pPr marL="393192" lvl="1" indent="0">
              <a:buNone/>
            </a:pPr>
            <a:endParaRPr lang="en-US" sz="2000" dirty="0" smtClean="0"/>
          </a:p>
          <a:p>
            <a:pPr marL="393192" lvl="1" indent="0">
              <a:buNone/>
            </a:pPr>
            <a:endParaRPr lang="en-US" sz="2000" dirty="0" smtClean="0"/>
          </a:p>
          <a:p>
            <a:pPr marL="109728" indent="0">
              <a:buNone/>
            </a:pPr>
            <a:endParaRPr lang="en-US" sz="1900" dirty="0" smtClean="0"/>
          </a:p>
        </p:txBody>
      </p:sp>
      <p:sp>
        <p:nvSpPr>
          <p:cNvPr id="3" name="Title 2"/>
          <p:cNvSpPr>
            <a:spLocks noGrp="1"/>
          </p:cNvSpPr>
          <p:nvPr>
            <p:ph type="title"/>
          </p:nvPr>
        </p:nvSpPr>
        <p:spPr>
          <a:xfrm>
            <a:off x="457200" y="274638"/>
            <a:ext cx="8229600" cy="944562"/>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dirty="0" smtClean="0"/>
              <a:t>Category 1- Facilities Management Strategy Continued:</a:t>
            </a:r>
            <a:endParaRPr lang="en-US" sz="2800"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096962"/>
          </a:xfrm>
        </p:spPr>
        <p:style>
          <a:lnRef idx="2">
            <a:schemeClr val="accent1"/>
          </a:lnRef>
          <a:fillRef idx="1">
            <a:schemeClr val="lt1"/>
          </a:fillRef>
          <a:effectRef idx="0">
            <a:schemeClr val="accent1"/>
          </a:effectRef>
          <a:fontRef idx="minor">
            <a:schemeClr val="dk1"/>
          </a:fontRef>
        </p:style>
        <p:txBody>
          <a:bodyPr>
            <a:noAutofit/>
          </a:bodyPr>
          <a:lstStyle/>
          <a:p>
            <a:r>
              <a:rPr lang="en-US" sz="3600" dirty="0" smtClean="0"/>
              <a:t>Category 1- Facilities Management Strategy Continued:</a:t>
            </a:r>
            <a:endParaRPr lang="en-US" sz="3600" dirty="0"/>
          </a:p>
        </p:txBody>
      </p:sp>
      <p:sp>
        <p:nvSpPr>
          <p:cNvPr id="2" name="Content Placeholder 1"/>
          <p:cNvSpPr>
            <a:spLocks noGrp="1"/>
          </p:cNvSpPr>
          <p:nvPr>
            <p:ph idx="1"/>
          </p:nvPr>
        </p:nvSpPr>
        <p:spPr/>
        <p:txBody>
          <a:bodyPr>
            <a:normAutofit/>
          </a:bodyPr>
          <a:lstStyle/>
          <a:p>
            <a:pPr marL="137160" indent="0">
              <a:buNone/>
            </a:pPr>
            <a:r>
              <a:rPr lang="en-US" sz="1800" dirty="0"/>
              <a:t>5.) Embarrass &amp; Pineville Parks</a:t>
            </a:r>
          </a:p>
          <a:p>
            <a:pPr marL="678942" lvl="1" indent="-285750">
              <a:buFont typeface="Wingdings" panose="05000000000000000000" pitchFamily="2" charset="2"/>
              <a:buChar char="v"/>
            </a:pPr>
            <a:r>
              <a:rPr lang="en-US" sz="1800" dirty="0" smtClean="0"/>
              <a:t>No activity in 2015 for either of the Parks</a:t>
            </a:r>
          </a:p>
          <a:p>
            <a:pPr marL="137160" indent="0">
              <a:buNone/>
            </a:pPr>
            <a:r>
              <a:rPr lang="en-US" sz="1800" dirty="0" smtClean="0"/>
              <a:t>6.) Cemetery</a:t>
            </a:r>
          </a:p>
          <a:p>
            <a:pPr marL="678942" lvl="1" indent="-285750">
              <a:buFont typeface="Wingdings" panose="05000000000000000000" pitchFamily="2" charset="2"/>
              <a:buChar char="v"/>
            </a:pPr>
            <a:r>
              <a:rPr lang="en-US" sz="1800" dirty="0" smtClean="0"/>
              <a:t>Concrete work should be completed around the columbarium</a:t>
            </a:r>
          </a:p>
          <a:p>
            <a:pPr marL="678942" lvl="1" indent="-285750">
              <a:buFont typeface="Wingdings" panose="05000000000000000000" pitchFamily="2" charset="2"/>
              <a:buChar char="v"/>
            </a:pPr>
            <a:r>
              <a:rPr lang="en-US" sz="1800" dirty="0" smtClean="0"/>
              <a:t>Cemetery Software has been purchased (</a:t>
            </a:r>
            <a:r>
              <a:rPr lang="en-US" sz="1800" dirty="0" err="1" smtClean="0"/>
              <a:t>Pontem</a:t>
            </a:r>
            <a:r>
              <a:rPr lang="en-US" sz="1800" dirty="0" smtClean="0"/>
              <a:t>) and training is on-going as well as inputting all data from paper records</a:t>
            </a:r>
          </a:p>
          <a:p>
            <a:pPr marL="678942" lvl="1" indent="-285750">
              <a:buFont typeface="Wingdings" panose="05000000000000000000" pitchFamily="2" charset="2"/>
              <a:buChar char="v"/>
            </a:pPr>
            <a:r>
              <a:rPr lang="en-US" sz="1800" dirty="0" smtClean="0"/>
              <a:t>Township joined MN Association of Cemeteries in 2015 </a:t>
            </a:r>
          </a:p>
          <a:p>
            <a:pPr marL="678942" lvl="1" indent="-285750">
              <a:buFont typeface="Wingdings" panose="05000000000000000000" pitchFamily="2" charset="2"/>
              <a:buChar char="v"/>
            </a:pPr>
            <a:r>
              <a:rPr lang="en-US" sz="1800" dirty="0" smtClean="0"/>
              <a:t>Niches are available in the columbarium for purchase</a:t>
            </a:r>
          </a:p>
          <a:p>
            <a:pPr marL="678942" lvl="1" indent="-285750">
              <a:buFont typeface="Wingdings" panose="05000000000000000000" pitchFamily="2" charset="2"/>
              <a:buChar char="v"/>
            </a:pPr>
            <a:r>
              <a:rPr lang="en-US" sz="1800" dirty="0" smtClean="0"/>
              <a:t>The cemetery has 324 graves for sale in the South Section </a:t>
            </a:r>
          </a:p>
          <a:p>
            <a:pPr marL="678942" lvl="1" indent="-285750">
              <a:buFont typeface="Wingdings" panose="05000000000000000000" pitchFamily="2" charset="2"/>
              <a:buChar char="v"/>
            </a:pPr>
            <a:r>
              <a:rPr lang="en-US" sz="1800" dirty="0" smtClean="0"/>
              <a:t>In 2015 to date there were 7 burials</a:t>
            </a:r>
          </a:p>
          <a:p>
            <a:pPr marL="137160" indent="0">
              <a:buNone/>
            </a:pPr>
            <a:r>
              <a:rPr lang="en-US" sz="1800" dirty="0" smtClean="0"/>
              <a:t>7.) Shooting Range</a:t>
            </a:r>
          </a:p>
          <a:p>
            <a:pPr marL="422910" indent="-285750">
              <a:buFont typeface="Wingdings" panose="05000000000000000000" pitchFamily="2" charset="2"/>
              <a:buChar char="v"/>
            </a:pPr>
            <a:r>
              <a:rPr lang="en-US" sz="1800" dirty="0" smtClean="0"/>
              <a:t>The Rinehart 100 Archery Event was held in June for the 2</a:t>
            </a:r>
            <a:r>
              <a:rPr lang="en-US" sz="1800" baseline="30000" dirty="0" smtClean="0"/>
              <a:t>nd</a:t>
            </a:r>
            <a:r>
              <a:rPr lang="en-US" sz="1800" dirty="0" smtClean="0"/>
              <a:t> year with 350 participants </a:t>
            </a:r>
          </a:p>
          <a:p>
            <a:pPr marL="422910" indent="-285750">
              <a:buFont typeface="Wingdings" panose="05000000000000000000" pitchFamily="2" charset="2"/>
              <a:buChar char="v"/>
            </a:pPr>
            <a:r>
              <a:rPr lang="en-US" sz="1800" dirty="0" smtClean="0"/>
              <a:t>Grant options are being pursued for adding infrastructure</a:t>
            </a:r>
          </a:p>
          <a:p>
            <a:pPr marL="678942" lvl="1" indent="-285750">
              <a:buFont typeface="Wingdings" panose="05000000000000000000" pitchFamily="2" charset="2"/>
              <a:buChar char="v"/>
            </a:pPr>
            <a:endParaRPr lang="en-US" sz="1400"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76800"/>
          </a:xfrm>
        </p:spPr>
        <p:txBody>
          <a:bodyPr>
            <a:noAutofit/>
          </a:bodyPr>
          <a:lstStyle/>
          <a:p>
            <a:endParaRPr lang="en-US" sz="2000" dirty="0" smtClean="0"/>
          </a:p>
          <a:p>
            <a:endParaRPr lang="en-US" sz="2000" dirty="0"/>
          </a:p>
          <a:p>
            <a:endParaRPr lang="en-US" sz="2000" dirty="0" smtClean="0"/>
          </a:p>
          <a:p>
            <a:endParaRPr lang="en-US" sz="2000" dirty="0"/>
          </a:p>
          <a:p>
            <a:endParaRPr lang="en-US" sz="2000" dirty="0" smtClean="0"/>
          </a:p>
          <a:p>
            <a:endParaRPr lang="en-US" sz="2000" dirty="0" smtClean="0"/>
          </a:p>
          <a:p>
            <a:r>
              <a:rPr lang="en-US" sz="1800" dirty="0" smtClean="0"/>
              <a:t>Personnel Update – Nine (9) employees; </a:t>
            </a:r>
          </a:p>
          <a:p>
            <a:pPr lvl="1"/>
            <a:r>
              <a:rPr lang="en-US" sz="1400" dirty="0" smtClean="0"/>
              <a:t>Three (3) of the employees are eligible for retirement (age 55 or older)</a:t>
            </a:r>
          </a:p>
          <a:p>
            <a:pPr lvl="1"/>
            <a:r>
              <a:rPr lang="en-US" sz="1400" dirty="0" smtClean="0"/>
              <a:t>Hired two summer laborers, four lifeguards, and a caretaker this summer</a:t>
            </a:r>
          </a:p>
          <a:p>
            <a:pPr lvl="1"/>
            <a:r>
              <a:rPr lang="en-US" sz="1400" dirty="0" smtClean="0"/>
              <a:t>Training </a:t>
            </a:r>
            <a:r>
              <a:rPr lang="en-US" sz="1400" dirty="0"/>
              <a:t>&amp; Development of the staff is </a:t>
            </a:r>
            <a:r>
              <a:rPr lang="en-US" sz="1400" dirty="0" smtClean="0"/>
              <a:t>supported and is on-going; Public Works </a:t>
            </a:r>
            <a:r>
              <a:rPr lang="en-US" sz="1400" dirty="0"/>
              <a:t>certifications include licensed boiler operator(s), water/wastewater technician(s), MNDOT vehicle inspector, all employees meet MSHA/OSHA safety training standards; Clerk </a:t>
            </a:r>
            <a:r>
              <a:rPr lang="en-US" sz="1400" dirty="0" smtClean="0"/>
              <a:t>received Minnesota Municipal Clerk Certification in Spring </a:t>
            </a:r>
            <a:r>
              <a:rPr lang="en-US" sz="1400" dirty="0"/>
              <a:t>2015 (three-year program) </a:t>
            </a:r>
            <a:r>
              <a:rPr lang="en-US" sz="1400" dirty="0" smtClean="0"/>
              <a:t>and received Master’s of Business Administration (MBA) in May 2015</a:t>
            </a:r>
          </a:p>
          <a:p>
            <a:pPr lvl="1"/>
            <a:r>
              <a:rPr lang="en-US" sz="1400" dirty="0" smtClean="0"/>
              <a:t>Treasurer will be attending Annual MN Cemeteries Conference in </a:t>
            </a:r>
            <a:r>
              <a:rPr lang="en-US" sz="1400" dirty="0" smtClean="0"/>
              <a:t>September</a:t>
            </a:r>
            <a:endParaRPr lang="en-US" sz="1400" dirty="0" smtClean="0"/>
          </a:p>
          <a:p>
            <a:pPr lvl="1"/>
            <a:r>
              <a:rPr lang="en-US" sz="1400" dirty="0" smtClean="0"/>
              <a:t>Kippley, Anttila, &amp; Shuck attended the 2015 MAT Short Course this summer</a:t>
            </a:r>
          </a:p>
          <a:p>
            <a:pPr lvl="1"/>
            <a:endParaRPr lang="en-US" sz="1400" dirty="0"/>
          </a:p>
          <a:p>
            <a:pPr lvl="1"/>
            <a:endParaRPr lang="en-US" sz="1400" dirty="0"/>
          </a:p>
          <a:p>
            <a:pPr lvl="1"/>
            <a:endParaRPr lang="en-US" sz="1400" dirty="0"/>
          </a:p>
          <a:p>
            <a:endParaRPr lang="en-US" sz="2000" dirty="0" smtClean="0"/>
          </a:p>
          <a:p>
            <a:endParaRPr lang="en-US" sz="2000" dirty="0" smtClean="0"/>
          </a:p>
          <a:p>
            <a:endParaRPr lang="en-US" sz="3400" dirty="0" smtClean="0"/>
          </a:p>
          <a:p>
            <a:endParaRPr lang="en-US" sz="3400" dirty="0" smtClean="0"/>
          </a:p>
          <a:p>
            <a:endParaRPr lang="en-US" sz="3400" dirty="0" smtClean="0"/>
          </a:p>
          <a:p>
            <a:endParaRPr lang="en-US" sz="3400" dirty="0" smtClean="0"/>
          </a:p>
          <a:p>
            <a:pPr>
              <a:buNone/>
            </a:pPr>
            <a:r>
              <a:rPr lang="en-US" sz="3400" dirty="0" smtClean="0"/>
              <a:t/>
            </a:r>
            <a:br>
              <a:rPr lang="en-US" sz="3400" dirty="0" smtClean="0"/>
            </a:br>
            <a:endParaRPr lang="en-US" sz="3400" dirty="0" smtClean="0"/>
          </a:p>
          <a:p>
            <a:endParaRPr lang="en-US" sz="3800" dirty="0" smtClean="0"/>
          </a:p>
          <a:p>
            <a:pPr>
              <a:buNone/>
            </a:pPr>
            <a:endParaRPr lang="en-US" dirty="0" smtClean="0"/>
          </a:p>
          <a:p>
            <a:pPr>
              <a:buNone/>
            </a:pPr>
            <a:endParaRPr lang="en-US" dirty="0" smtClean="0"/>
          </a:p>
        </p:txBody>
      </p:sp>
      <p:sp>
        <p:nvSpPr>
          <p:cNvPr id="3" name="Title 2"/>
          <p:cNvSpPr>
            <a:spLocks noGrp="1"/>
          </p:cNvSpPr>
          <p:nvPr>
            <p:ph type="title"/>
          </p:nvPr>
        </p:nvSpPr>
        <p:spPr>
          <a:xfrm>
            <a:off x="474617" y="178526"/>
            <a:ext cx="82296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3200" dirty="0" smtClean="0"/>
              <a:t>Category 2-Outcomes – Organizational Development</a:t>
            </a:r>
            <a:endParaRPr lang="en-US" sz="3200" dirty="0"/>
          </a:p>
        </p:txBody>
      </p:sp>
      <p:sp>
        <p:nvSpPr>
          <p:cNvPr id="4" name="Rounded Rectangle 3"/>
          <p:cNvSpPr/>
          <p:nvPr/>
        </p:nvSpPr>
        <p:spPr>
          <a:xfrm>
            <a:off x="1143000" y="1447800"/>
            <a:ext cx="716280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Category 2 Goals:  Determine adequate personnel needs, develop attrition strategy, expand shared services, invest in training, invest in technology, seek out grant opportunities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Other Organizational Strategies:</a:t>
            </a:r>
          </a:p>
          <a:p>
            <a:pPr lvl="1"/>
            <a:r>
              <a:rPr lang="en-US" dirty="0" smtClean="0"/>
              <a:t>The Town needs to continue to invest in property</a:t>
            </a:r>
          </a:p>
          <a:p>
            <a:pPr lvl="2"/>
            <a:r>
              <a:rPr lang="en-US" dirty="0" smtClean="0"/>
              <a:t>Would like to purchase gravel pit owned by Potlatch if it goes up for sale; working on obtaining an easement in the meantime due to license expiring and Potlatch no longer issues </a:t>
            </a:r>
            <a:r>
              <a:rPr lang="en-US" dirty="0" smtClean="0"/>
              <a:t>licenses</a:t>
            </a:r>
            <a:endParaRPr lang="en-US" dirty="0" smtClean="0"/>
          </a:p>
          <a:p>
            <a:pPr lvl="1"/>
            <a:r>
              <a:rPr lang="en-US" dirty="0" smtClean="0"/>
              <a:t>The Town continues to work on the Comprehensive Plan</a:t>
            </a:r>
          </a:p>
          <a:p>
            <a:pPr lvl="2"/>
            <a:r>
              <a:rPr lang="en-US" dirty="0" smtClean="0"/>
              <a:t>Includes </a:t>
            </a:r>
            <a:r>
              <a:rPr lang="en-US" dirty="0" smtClean="0"/>
              <a:t>Issues &amp; Opportunities, Housing, Transportation, Utilities, Community Facilities, Mining, Timber, Tourism, Natural &amp; Cultural Resources, Recreation, Open Space, Cultural Arts, Economic Development, Intergovernmental Cooperation, Land Use, and Implementation of each of these areas; The East Range Joint Powers Board will submit a combined Comprehensive Plan for all four entities</a:t>
            </a:r>
          </a:p>
          <a:p>
            <a:pPr lvl="1"/>
            <a:r>
              <a:rPr lang="en-US" dirty="0" smtClean="0"/>
              <a:t>Logo has been re-designed </a:t>
            </a:r>
          </a:p>
          <a:p>
            <a:pPr marL="109728" indent="0">
              <a:buNone/>
            </a:pPr>
            <a:endParaRPr lang="en-US" dirty="0"/>
          </a:p>
        </p:txBody>
      </p:sp>
      <p:sp>
        <p:nvSpPr>
          <p:cNvPr id="3" name="Title 2"/>
          <p:cNvSpPr>
            <a:spLocks noGrp="1"/>
          </p:cNvSpPr>
          <p:nvPr>
            <p:ph type="title"/>
          </p:nvPr>
        </p:nvSpPr>
        <p:spPr>
          <a:xfrm>
            <a:off x="457200" y="274638"/>
            <a:ext cx="8229600" cy="944562"/>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a:t>Category 2 – Organizational Development</a:t>
            </a:r>
          </a:p>
        </p:txBody>
      </p:sp>
    </p:spTree>
    <p:extLst>
      <p:ext uri="{BB962C8B-B14F-4D97-AF65-F5344CB8AC3E}">
        <p14:creationId xmlns:p14="http://schemas.microsoft.com/office/powerpoint/2010/main" val="2119414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Currently 15 members serve on the volunteer </a:t>
            </a:r>
            <a:r>
              <a:rPr lang="en-US" dirty="0" smtClean="0"/>
              <a:t>department</a:t>
            </a:r>
          </a:p>
          <a:p>
            <a:pPr lvl="1"/>
            <a:r>
              <a:rPr lang="en-US" dirty="0" smtClean="0"/>
              <a:t>Joe </a:t>
            </a:r>
            <a:r>
              <a:rPr lang="en-US" dirty="0" err="1" smtClean="0"/>
              <a:t>Mikulich</a:t>
            </a:r>
            <a:r>
              <a:rPr lang="en-US" dirty="0" smtClean="0"/>
              <a:t> is the new Chief </a:t>
            </a:r>
            <a:endParaRPr lang="en-US" dirty="0" smtClean="0"/>
          </a:p>
          <a:p>
            <a:pPr lvl="1"/>
            <a:r>
              <a:rPr lang="en-US" dirty="0" smtClean="0"/>
              <a:t>Mike </a:t>
            </a:r>
            <a:r>
              <a:rPr lang="en-US" dirty="0" smtClean="0"/>
              <a:t>Skinner was appointed Assistant Chief</a:t>
            </a:r>
          </a:p>
          <a:p>
            <a:r>
              <a:rPr lang="en-US" dirty="0" smtClean="0"/>
              <a:t>The department is always seeking new volunteers</a:t>
            </a:r>
          </a:p>
          <a:p>
            <a:r>
              <a:rPr lang="en-US" dirty="0" smtClean="0"/>
              <a:t>Fire Department spent to date including wages:  $35,659; The Town is allocating funds each year to purchase a new fire truck in the future</a:t>
            </a:r>
          </a:p>
          <a:p>
            <a:r>
              <a:rPr lang="en-US" dirty="0" smtClean="0"/>
              <a:t>Annual Pancake Feed/Silent Auction will be held Saturday, October 17, 2015 from 8:00 a.m. – 11:00 a.m. at LLCC; The Department is seeking </a:t>
            </a:r>
            <a:r>
              <a:rPr lang="en-US" dirty="0" smtClean="0"/>
              <a:t>donations</a:t>
            </a:r>
            <a:endParaRPr lang="en-US" dirty="0" smtClean="0"/>
          </a:p>
        </p:txBody>
      </p:sp>
      <p:sp>
        <p:nvSpPr>
          <p:cNvPr id="3" name="Title 2"/>
          <p:cNvSpPr>
            <a:spLocks noGrp="1"/>
          </p:cNvSpPr>
          <p:nvPr>
            <p:ph type="title"/>
          </p:nvPr>
        </p:nvSpPr>
        <p:spPr>
          <a:xfrm>
            <a:off x="457200" y="152400"/>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3200" dirty="0" smtClean="0"/>
              <a:t>Category 2 – Organizational Development - Fire Department Update</a:t>
            </a:r>
            <a:endParaRPr lang="en-US" sz="3200" dirty="0"/>
          </a:p>
        </p:txBody>
      </p:sp>
    </p:spTree>
    <p:extLst>
      <p:ext uri="{BB962C8B-B14F-4D97-AF65-F5344CB8AC3E}">
        <p14:creationId xmlns:p14="http://schemas.microsoft.com/office/powerpoint/2010/main" val="1939483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77500" lnSpcReduction="20000"/>
          </a:bodyPr>
          <a:lstStyle/>
          <a:p>
            <a:r>
              <a:rPr lang="en-US" dirty="0" smtClean="0"/>
              <a:t>Technology Strategy – The township recognizes that it needs to stay current with technology to ensure operations are efficient.</a:t>
            </a:r>
          </a:p>
          <a:p>
            <a:pPr lvl="1"/>
            <a:r>
              <a:rPr lang="en-US" dirty="0" smtClean="0"/>
              <a:t>Future Technology </a:t>
            </a:r>
            <a:r>
              <a:rPr lang="en-US" dirty="0"/>
              <a:t>updates for the office:  direct deposit of payroll, credit card acceptance for payments, IPADS/electronic meeting packets </a:t>
            </a:r>
            <a:endParaRPr lang="en-US" dirty="0" smtClean="0"/>
          </a:p>
          <a:p>
            <a:pPr lvl="1"/>
            <a:r>
              <a:rPr lang="en-US" dirty="0" smtClean="0"/>
              <a:t>A new phone system will need to be purchased in the future as the technology is becoming obsolete</a:t>
            </a:r>
          </a:p>
          <a:p>
            <a:pPr lvl="1"/>
            <a:r>
              <a:rPr lang="en-US" dirty="0" err="1" smtClean="0"/>
              <a:t>Pontem</a:t>
            </a:r>
            <a:r>
              <a:rPr lang="en-US" dirty="0" smtClean="0"/>
              <a:t> software has been purchased and once all data is entered, the system has the capability of linking to the website with “grave finder” capability</a:t>
            </a:r>
          </a:p>
          <a:p>
            <a:pPr lvl="1"/>
            <a:r>
              <a:rPr lang="en-US" sz="2400" dirty="0" smtClean="0">
                <a:latin typeface="Lucida Sans Unicode" panose="020B0602030504020204" pitchFamily="34" charset="0"/>
                <a:cs typeface="Lucida Sans Unicode" panose="020B0602030504020204" pitchFamily="34" charset="0"/>
              </a:rPr>
              <a:t>Website enhancements/updates for Loon Lake Community Center, Cemetery, Fire Department, &amp; Pavilion will continue at  </a:t>
            </a:r>
            <a:r>
              <a:rPr lang="en-US" sz="2400" dirty="0" smtClean="0">
                <a:latin typeface="Lucida Sans Unicode" panose="020B0602030504020204" pitchFamily="34" charset="0"/>
                <a:cs typeface="Lucida Sans Unicode" panose="020B0602030504020204" pitchFamily="34" charset="0"/>
                <a:hlinkClick r:id="rId3"/>
              </a:rPr>
              <a:t>www.townofwhite@yahoo.com</a:t>
            </a:r>
            <a:endParaRPr lang="en-US" sz="2400" dirty="0" smtClean="0">
              <a:latin typeface="Lucida Sans Unicode" panose="020B0602030504020204" pitchFamily="34" charset="0"/>
              <a:cs typeface="Lucida Sans Unicode" panose="020B0602030504020204" pitchFamily="34" charset="0"/>
            </a:endParaRPr>
          </a:p>
          <a:p>
            <a:pPr lvl="1"/>
            <a:r>
              <a:rPr lang="en-US" sz="2400" dirty="0" smtClean="0">
                <a:latin typeface="Lucida Sans Unicode" panose="020B0602030504020204" pitchFamily="34" charset="0"/>
                <a:cs typeface="Lucida Sans Unicode" panose="020B0602030504020204" pitchFamily="34" charset="0"/>
              </a:rPr>
              <a:t>E-mail for Palo Garage:  </a:t>
            </a:r>
            <a:r>
              <a:rPr lang="en-US" sz="2400" dirty="0" smtClean="0">
                <a:latin typeface="Lucida Sans Unicode" panose="020B0602030504020204" pitchFamily="34" charset="0"/>
                <a:cs typeface="Lucida Sans Unicode" panose="020B0602030504020204" pitchFamily="34" charset="0"/>
                <a:hlinkClick r:id="rId4"/>
              </a:rPr>
              <a:t>white.township@yahoo.com</a:t>
            </a:r>
            <a:endParaRPr lang="en-US" sz="2400" dirty="0" smtClean="0">
              <a:latin typeface="Lucida Sans Unicode" panose="020B0602030504020204" pitchFamily="34" charset="0"/>
              <a:cs typeface="Lucida Sans Unicode" panose="020B0602030504020204" pitchFamily="34" charset="0"/>
            </a:endParaRPr>
          </a:p>
          <a:p>
            <a:pPr lvl="1"/>
            <a:r>
              <a:rPr lang="en-US" sz="2400" dirty="0" smtClean="0">
                <a:latin typeface="Lucida Sans Unicode" panose="020B0602030504020204" pitchFamily="34" charset="0"/>
                <a:cs typeface="Lucida Sans Unicode" panose="020B0602030504020204" pitchFamily="34" charset="0"/>
              </a:rPr>
              <a:t>E-mail for Office:  </a:t>
            </a:r>
            <a:r>
              <a:rPr lang="en-US" sz="2400" dirty="0" smtClean="0">
                <a:latin typeface="Lucida Sans Unicode" panose="020B0602030504020204" pitchFamily="34" charset="0"/>
                <a:cs typeface="Lucida Sans Unicode" panose="020B0602030504020204" pitchFamily="34" charset="0"/>
                <a:hlinkClick r:id="rId5"/>
              </a:rPr>
              <a:t>townofwhite@yahoo.com</a:t>
            </a:r>
            <a:endParaRPr lang="en-US" sz="2400" dirty="0" smtClean="0">
              <a:latin typeface="Lucida Sans Unicode" panose="020B0602030504020204" pitchFamily="34" charset="0"/>
              <a:cs typeface="Lucida Sans Unicode" panose="020B0602030504020204" pitchFamily="34" charset="0"/>
            </a:endParaRPr>
          </a:p>
          <a:p>
            <a:pPr lvl="1"/>
            <a:endParaRPr lang="en-US" dirty="0" smtClean="0"/>
          </a:p>
          <a:p>
            <a:pPr marL="393192" lvl="1" indent="0">
              <a:buNone/>
            </a:pPr>
            <a:r>
              <a:rPr lang="en-US" dirty="0" smtClean="0"/>
              <a:t>  </a:t>
            </a:r>
          </a:p>
        </p:txBody>
      </p:sp>
      <p:sp>
        <p:nvSpPr>
          <p:cNvPr id="3" name="Title 2"/>
          <p:cNvSpPr>
            <a:spLocks noGrp="1"/>
          </p:cNvSpPr>
          <p:nvPr>
            <p:ph type="title"/>
          </p:nvPr>
        </p:nvSpPr>
        <p:spPr>
          <a:xfrm>
            <a:off x="457200" y="274638"/>
            <a:ext cx="8229600" cy="1096962"/>
          </a:xfrm>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Category 2- Organizational Development continued:</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4701</TotalTime>
  <Words>2600</Words>
  <Application>Microsoft Office PowerPoint</Application>
  <PresentationFormat>On-screen Show (4:3)</PresentationFormat>
  <Paragraphs>414</Paragraphs>
  <Slides>27</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Calibri</vt:lpstr>
      <vt:lpstr>Lucida Sans Unicode</vt:lpstr>
      <vt:lpstr>Verdana</vt:lpstr>
      <vt:lpstr>Wingdings</vt:lpstr>
      <vt:lpstr>Wingdings 2</vt:lpstr>
      <vt:lpstr>Wingdings 3</vt:lpstr>
      <vt:lpstr>Concourse</vt:lpstr>
      <vt:lpstr>Town of White  Continuation of the Annual Town Meeting</vt:lpstr>
      <vt:lpstr>Review of Town’s 2015 Outcomes for Each Focus Area in the Strategic Plan </vt:lpstr>
      <vt:lpstr>Category 1 – Facilities Management Strategy Continued:</vt:lpstr>
      <vt:lpstr>Category 1- Facilities Management Strategy Continued:</vt:lpstr>
      <vt:lpstr>Category 1- Facilities Management Strategy Continued:</vt:lpstr>
      <vt:lpstr>Category 2-Outcomes – Organizational Development</vt:lpstr>
      <vt:lpstr>Category 2 – Organizational Development</vt:lpstr>
      <vt:lpstr>Category 2 – Organizational Development - Fire Department Update</vt:lpstr>
      <vt:lpstr>Category 2- Organizational Development continued:</vt:lpstr>
      <vt:lpstr>PowerPoint Presentation</vt:lpstr>
      <vt:lpstr>Category 3 – Operations/Infrastructure Strategy:</vt:lpstr>
      <vt:lpstr>Category 3 – Operations/Infrastructure Strategy Continued:</vt:lpstr>
      <vt:lpstr>Category 3 - Operations/Infrastructure continued:</vt:lpstr>
      <vt:lpstr>Road &amp; Bridge List of Equipment:</vt:lpstr>
      <vt:lpstr>Most Common Meeting Topics – What do our meetings focus around? </vt:lpstr>
      <vt:lpstr>What is on our To Do List:</vt:lpstr>
      <vt:lpstr>Category 4-Fiscal Sustainability Strategy</vt:lpstr>
      <vt:lpstr>Category 4-Fiscal Sustainability 2015 – Monthly Beginning Balance to Ending Balance</vt:lpstr>
      <vt:lpstr>Category 4-Fiscal Sustainability 2015  2015 Projected Ending Cash &amp; Investment Balances </vt:lpstr>
      <vt:lpstr>Investments Breakdown:</vt:lpstr>
      <vt:lpstr>Category 4 Fiscal Sustainability continued:  2015 Notable Receipts YTD</vt:lpstr>
      <vt:lpstr>Category 4-Fiscal Sustainability continued:  2015 Notable Disbursements YTD</vt:lpstr>
      <vt:lpstr>Category 4 - Fiscal Sustainability Continued:  Indebtedness as of 08/31/15</vt:lpstr>
      <vt:lpstr>Category 4 – Fiscal Sustainability Continued: Budget Balance Trend (not including investments)</vt:lpstr>
      <vt:lpstr>Category 4 – Fiscal Sustainability Continued: Disbursements vs. Receipts 2008-2015 YTD</vt:lpstr>
      <vt:lpstr>Category 4 -  Fiscal Sustainability Continued:</vt:lpstr>
      <vt:lpstr>Category 4 -  2016 Levy Certification Due 9/15/16:</vt:lpstr>
    </vt:vector>
  </TitlesOfParts>
  <Company>Ridgewater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Town Clerk</cp:lastModifiedBy>
  <cp:revision>341</cp:revision>
  <cp:lastPrinted>2015-09-08T20:07:51Z</cp:lastPrinted>
  <dcterms:created xsi:type="dcterms:W3CDTF">2009-04-20T21:12:53Z</dcterms:created>
  <dcterms:modified xsi:type="dcterms:W3CDTF">2015-09-08T20:17:46Z</dcterms:modified>
</cp:coreProperties>
</file>