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>
      <p:cViewPr>
        <p:scale>
          <a:sx n="106" d="100"/>
          <a:sy n="106" d="100"/>
        </p:scale>
        <p:origin x="1800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5B1BB-ED7B-4542-B067-61297F4537BF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93937-E70C-4C4A-B04B-0F531F86978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93937-E70C-4C4A-B04B-0F531F869788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C1795-0630-42D7-BE91-B68D8C3298EE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C1795-0630-42D7-BE91-B68D8C3298EE}" type="datetimeFigureOut">
              <a:rPr lang="en-US" smtClean="0"/>
              <a:t>10/17/23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11770-3CDF-4D4C-8BF3-F3B4DCDC9BD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14480" y="857232"/>
            <a:ext cx="614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STATISTICS IN GEOGRAPHY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4414" y="2643182"/>
            <a:ext cx="64294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INVESTIGATING THE RELATIONSHIP BETWEEN TWO VARIABLES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42852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 lets do the Spearman’s Rank Correlation Coefficient for the hypothesis that the % of Professionals determines levels of Deprivation in Humberston.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42689"/>
              </p:ext>
            </p:extLst>
          </p:nvPr>
        </p:nvGraphicFramePr>
        <p:xfrm>
          <a:off x="1336629" y="859686"/>
          <a:ext cx="6096000" cy="489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69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50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%Professionals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Rank</a:t>
                      </a:r>
                    </a:p>
                    <a:p>
                      <a:r>
                        <a:rPr lang="en-GB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% with no Deprivation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Rank </a:t>
                      </a:r>
                    </a:p>
                    <a:p>
                      <a:r>
                        <a:rPr lang="en-GB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</a:t>
                      </a:r>
                    </a:p>
                    <a:p>
                      <a:r>
                        <a:rPr lang="en-GB" dirty="0"/>
                        <a:t>Difference</a:t>
                      </a:r>
                      <a:r>
                        <a:rPr lang="en-GB" baseline="0" dirty="0"/>
                        <a:t> </a:t>
                      </a:r>
                    </a:p>
                    <a:p>
                      <a:r>
                        <a:rPr lang="en-GB" baseline="0" dirty="0"/>
                        <a:t>In ranks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38.3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043.3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39.2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71736" y="421481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71736" y="50006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71736" y="457200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71736" y="307181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71736" y="200024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71736" y="53578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71736" y="235743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00298" y="271462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43438" y="385762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43438" y="350043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5.5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43438" y="200024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5.5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43438" y="500063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43438" y="307181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43438" y="421481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43438" y="53578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643438" y="457200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43438" y="235743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43438" y="271462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5008" y="200024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715008" y="24288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8" y="278605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715008" y="314324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715008" y="350043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15008" y="385762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715008" y="421481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8" y="457200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715008" y="50006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715008" y="53578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786578" y="200024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2.25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58016" y="235743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58016" y="278605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858016" y="314324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715140" y="3500438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2.25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858016" y="385762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834448" y="4265807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858016" y="46434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858016" y="500063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858016" y="535782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9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286248" y="5857892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Now lets calculate ∑ d²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7FE800-D0F3-7D42-9A96-04CA625AAD22}"/>
              </a:ext>
            </a:extLst>
          </p:cNvPr>
          <p:cNvSpPr txBox="1"/>
          <p:nvPr/>
        </p:nvSpPr>
        <p:spPr>
          <a:xfrm>
            <a:off x="2623389" y="3563123"/>
            <a:ext cx="305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CC9E20A-B934-B342-96D9-C951A67D71DB}"/>
              </a:ext>
            </a:extLst>
          </p:cNvPr>
          <p:cNvSpPr txBox="1"/>
          <p:nvPr/>
        </p:nvSpPr>
        <p:spPr>
          <a:xfrm>
            <a:off x="2571735" y="3932455"/>
            <a:ext cx="376975" cy="382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8FBEE1B-6EA6-E342-8899-35A1F0625A9D}"/>
              </a:ext>
            </a:extLst>
          </p:cNvPr>
          <p:cNvSpPr txBox="1"/>
          <p:nvPr/>
        </p:nvSpPr>
        <p:spPr>
          <a:xfrm>
            <a:off x="6786578" y="5857892"/>
            <a:ext cx="737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27.5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2" grpId="0"/>
      <p:bldP spid="23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14876" y="214290"/>
            <a:ext cx="33575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r =  1  -  </a:t>
            </a:r>
            <a:r>
              <a:rPr lang="en-GB" u="sng" dirty="0"/>
              <a:t>6 × ∑d²</a:t>
            </a:r>
          </a:p>
          <a:p>
            <a:r>
              <a:rPr lang="en-GB" dirty="0"/>
              <a:t>               n³- n</a:t>
            </a:r>
          </a:p>
          <a:p>
            <a:r>
              <a:rPr lang="en-GB" u="sng" dirty="0"/>
              <a:t>     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720" y="357166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 now lets apply that to the Correlation Coefficient formula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14876" y="1071546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 = 1 - </a:t>
            </a:r>
            <a:r>
              <a:rPr lang="en-GB" u="sng" dirty="0"/>
              <a:t>6 ×  27.5</a:t>
            </a:r>
          </a:p>
          <a:p>
            <a:r>
              <a:rPr lang="en-GB" dirty="0"/>
              <a:t>             n³- 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43438" y="1928802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r = 1 -  </a:t>
            </a:r>
            <a:r>
              <a:rPr lang="en-GB" u="sng" dirty="0"/>
              <a:t>165</a:t>
            </a:r>
          </a:p>
          <a:p>
            <a:r>
              <a:rPr lang="en-GB" dirty="0"/>
              <a:t>              n³- n</a:t>
            </a:r>
            <a:r>
              <a:rPr lang="en-GB" u="sng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596" y="1357298"/>
            <a:ext cx="22145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 = the number of pairs of data, in this case 10</a:t>
            </a:r>
          </a:p>
          <a:p>
            <a:r>
              <a:rPr lang="en-GB" dirty="0"/>
              <a:t>n³= 1000</a:t>
            </a:r>
          </a:p>
          <a:p>
            <a:r>
              <a:rPr lang="en-GB" dirty="0"/>
              <a:t>n³ - n = 990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3438" y="2786058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r = 1 -  </a:t>
            </a:r>
            <a:r>
              <a:rPr lang="en-GB" u="sng" dirty="0"/>
              <a:t>165</a:t>
            </a:r>
          </a:p>
          <a:p>
            <a:r>
              <a:rPr lang="en-GB" dirty="0"/>
              <a:t>               990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14876" y="357187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 = 1 -  0.16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14876" y="421481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r =  0.84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7158" y="3143248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Lets see what this looks like on the Spearman’s Scale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-107189" y="5179231"/>
            <a:ext cx="221457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57224" y="407194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57224" y="6286520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57224" y="514351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214414" y="385762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+1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85852" y="61436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-1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rot="10800000">
            <a:off x="1126716" y="4321309"/>
            <a:ext cx="78581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000232" y="4071942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have 0.84 which looks like quite a good correlation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86314" y="5000636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However we need to test for SIGNIFICANCE on a CONFIDENCE LEVELS 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24" grpId="0"/>
      <p:bldP spid="25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value of r for any given value of n (number of pairs of data) must be equal to or larger than that shown for the level of significance required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42910" y="1928802"/>
          <a:ext cx="564360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7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4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95% confidence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99% confidence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0.643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0.833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0.783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0.564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0.746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0.506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0.712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0034" y="1142984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Study the extract from the significance tables below :-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15140" y="1928802"/>
            <a:ext cx="20717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 = 10 in our case</a:t>
            </a:r>
          </a:p>
          <a:p>
            <a:r>
              <a:rPr lang="en-GB" dirty="0"/>
              <a:t>So the figures we are looking at are :-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6429388" y="3214686"/>
            <a:ext cx="857256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2910" y="4143380"/>
            <a:ext cx="728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Our value for Spearman’s  Rank Correlation Coefficient is   0.84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0034" y="4643446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Therefore the result is significant at the 95% level of confidence, and the 99% level of confidence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0034" y="5357826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can reject the null hypothesis and accept the alternative hypothesis at the 99% level of confidence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8596" y="6143644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We have proved that households where the main wage earner is a professional have lower levels of deprivation.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357166"/>
            <a:ext cx="82153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Often in Geography we collect data, especially during fieldwork, that allows us to investigate the relationship between two sets of data / two variables.</a:t>
            </a:r>
          </a:p>
          <a:p>
            <a:r>
              <a:rPr lang="en-GB" dirty="0"/>
              <a:t>This will usually stem from asking a geographical question </a:t>
            </a:r>
          </a:p>
          <a:p>
            <a:pPr>
              <a:buFont typeface="Arial" pitchFamily="34" charset="0"/>
              <a:buChar char="•"/>
            </a:pPr>
            <a:r>
              <a:rPr lang="en-GB" b="1" dirty="0"/>
              <a:t>What happens to the size of a river’s </a:t>
            </a:r>
            <a:r>
              <a:rPr lang="en-GB" b="1" dirty="0" err="1"/>
              <a:t>bedload</a:t>
            </a:r>
            <a:r>
              <a:rPr lang="en-GB" b="1" dirty="0"/>
              <a:t> in a downstream direction?</a:t>
            </a:r>
          </a:p>
          <a:p>
            <a:pPr>
              <a:buFont typeface="Arial" pitchFamily="34" charset="0"/>
              <a:buChar char="•"/>
            </a:pPr>
            <a:r>
              <a:rPr lang="en-GB" b="1" dirty="0"/>
              <a:t>What is the relationship between the size of shopping centres and the distance people travel to shop?</a:t>
            </a:r>
          </a:p>
          <a:p>
            <a:pPr>
              <a:buFont typeface="Arial" pitchFamily="34" charset="0"/>
              <a:buChar char="•"/>
            </a:pPr>
            <a:r>
              <a:rPr lang="en-GB" b="1" dirty="0"/>
              <a:t>What happens to the vegetation cover and height of plants across a sand dune belt?</a:t>
            </a:r>
          </a:p>
          <a:p>
            <a:pPr>
              <a:buFont typeface="Arial" pitchFamily="34" charset="0"/>
              <a:buChar char="•"/>
            </a:pPr>
            <a:r>
              <a:rPr lang="en-GB" b="1" dirty="0"/>
              <a:t>What is the relationship between distance from the centre of a CBD and land values within the CBD?</a:t>
            </a:r>
          </a:p>
          <a:p>
            <a:r>
              <a:rPr lang="en-GB" dirty="0"/>
              <a:t>Think about each of these questions and see if you can formulate a hypothesis for each, also think about why your hypothesis should be true. When you have done this hit RETURN to see if you are correct.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4071942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3857628"/>
            <a:ext cx="84296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000" b="1" dirty="0" err="1"/>
              <a:t>Bedload</a:t>
            </a:r>
            <a:r>
              <a:rPr lang="en-GB" sz="2000" b="1" dirty="0"/>
              <a:t> will decrease in size in a downstream direction due to the process of attrition.</a:t>
            </a:r>
          </a:p>
          <a:p>
            <a:pPr>
              <a:buFont typeface="Arial" pitchFamily="34" charset="0"/>
              <a:buChar char="•"/>
            </a:pPr>
            <a:r>
              <a:rPr lang="en-GB" sz="2000" b="1" dirty="0"/>
              <a:t>People will travel further on average to visit larger shopping centres as they have more shops and a higher percentage of higher order / comparison  stores selling more expensive goods.</a:t>
            </a:r>
          </a:p>
          <a:p>
            <a:pPr>
              <a:buFont typeface="Arial" pitchFamily="34" charset="0"/>
              <a:buChar char="•"/>
            </a:pPr>
            <a:r>
              <a:rPr lang="en-GB" sz="2000" b="1" dirty="0"/>
              <a:t>Plant cover and height will increase towards the rear of a sand dune belt as the soil is made more fertile by the addition of organic matter over time.</a:t>
            </a:r>
          </a:p>
          <a:p>
            <a:pPr>
              <a:buFont typeface="Arial" pitchFamily="34" charset="0"/>
              <a:buChar char="•"/>
            </a:pPr>
            <a:r>
              <a:rPr lang="en-GB" sz="2000" b="1" dirty="0"/>
              <a:t>Land values and rateable values will be at their highest at the centre of the CBD, the most accessible place where higher order stores want to be located.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00042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When  investigating relationships it is important to think why the two variables should be related to each other, what we call a </a:t>
            </a:r>
            <a:r>
              <a:rPr lang="en-GB" b="1" dirty="0"/>
              <a:t>CAUSAL RELATIONSHIP</a:t>
            </a:r>
            <a:r>
              <a:rPr lang="en-GB" dirty="0"/>
              <a:t>.</a:t>
            </a:r>
          </a:p>
          <a:p>
            <a:r>
              <a:rPr lang="en-GB" dirty="0"/>
              <a:t>It is possible to find a relationship that exists between 2 unrelated variables, this is a </a:t>
            </a:r>
            <a:r>
              <a:rPr lang="en-GB" b="1" dirty="0"/>
              <a:t>SPURIOUS RELATIONSHIP</a:t>
            </a:r>
            <a:r>
              <a:rPr lang="en-GB"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0034" y="2071678"/>
            <a:ext cx="81439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Once we have asked a question and formulated a hypothesis it is usual to express this as a </a:t>
            </a:r>
            <a:r>
              <a:rPr lang="en-GB" b="1" dirty="0"/>
              <a:t>NULL HYPOTHESIS</a:t>
            </a:r>
            <a:r>
              <a:rPr lang="en-GB" dirty="0"/>
              <a:t>, which says that there is no relationship between the two variables / sets of data.</a:t>
            </a:r>
          </a:p>
          <a:p>
            <a:r>
              <a:rPr lang="en-GB" dirty="0"/>
              <a:t>Formulate a </a:t>
            </a:r>
            <a:r>
              <a:rPr lang="en-GB" b="1" dirty="0"/>
              <a:t>NULL HYPOTHESIS </a:t>
            </a:r>
            <a:r>
              <a:rPr lang="en-GB" dirty="0"/>
              <a:t>for the relationship between the % of professionals and the % of households with no deprivation</a:t>
            </a:r>
          </a:p>
          <a:p>
            <a:r>
              <a:rPr lang="en-GB" dirty="0"/>
              <a:t>When you have done this hit RETURN to see if you are correct.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472" y="4071942"/>
            <a:ext cx="8001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There is no relationship between the % of Professionals and the levels of Deprivation in households.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5143512"/>
            <a:ext cx="7929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aim will be to disprove this</a:t>
            </a:r>
            <a:r>
              <a:rPr lang="en-GB" b="1" dirty="0"/>
              <a:t> NULL HYPOTHESIS </a:t>
            </a:r>
            <a:r>
              <a:rPr lang="en-GB" dirty="0"/>
              <a:t>and therefore prove the </a:t>
            </a:r>
            <a:r>
              <a:rPr lang="en-GB" b="1" dirty="0"/>
              <a:t>ALTERNATIVE HYPOTHESIS</a:t>
            </a:r>
            <a:r>
              <a:rPr lang="en-GB" dirty="0"/>
              <a:t>, that there is a relationship between the % of professionals and the % of households with no deprivation.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357166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next step is to draw a </a:t>
            </a:r>
            <a:r>
              <a:rPr lang="en-GB" b="1" dirty="0"/>
              <a:t>SCATTERGRAPH</a:t>
            </a:r>
            <a:r>
              <a:rPr lang="en-GB" dirty="0"/>
              <a:t> to see if there appears to be a relationship between the two variables / data sets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-678693" y="3679033"/>
            <a:ext cx="392909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85852" y="5643578"/>
            <a:ext cx="42862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29256" y="1357298"/>
            <a:ext cx="3357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INDEPENDENT VARIABLE is placed on the X axis. This is the variable that causes the other one to change.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00694" y="2643182"/>
            <a:ext cx="3214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DEPENDENT VARIABLE  goes on the Y axis. This is the variable that is controlled by the independent variable.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00694" y="4143380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Graphing the data will produce a scatter of points.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2910" y="300037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71868" y="5857892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X</a:t>
            </a:r>
          </a:p>
        </p:txBody>
      </p:sp>
      <p:sp>
        <p:nvSpPr>
          <p:cNvPr id="14" name="Multiply 13"/>
          <p:cNvSpPr/>
          <p:nvPr/>
        </p:nvSpPr>
        <p:spPr>
          <a:xfrm>
            <a:off x="2428860" y="200024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3857620" y="364331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2357422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4500562" y="478632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4214810" y="235743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2071670" y="314324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Multiply 20"/>
          <p:cNvSpPr/>
          <p:nvPr/>
        </p:nvSpPr>
        <p:spPr>
          <a:xfrm>
            <a:off x="3214678" y="292893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286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pattern of points the SCATTERGRAPH displays can tell you a great deal about the relationship between the two variables.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35751" y="2107397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85786" y="2928934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071934" y="2071678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929190" y="2928934"/>
            <a:ext cx="19288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-35751" y="4464851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85786" y="5286388"/>
            <a:ext cx="18573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785918" y="12144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29388" y="121442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14480" y="357187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28662" y="2428868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14414" y="2143116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57290" y="1785926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85918" y="200024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57356" y="171448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14546" y="150017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85984" y="135729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72066" y="13572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15008" y="207167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15074" y="214311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57818" y="171448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29388" y="2571744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286380" y="128586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29322" y="1928802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28662" y="385762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85984" y="4000504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28728" y="4714884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928794" y="464344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57290" y="407194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785918" y="4071942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0100" y="442913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71604" y="3857628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000496" y="3429000"/>
            <a:ext cx="30003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These 3 graphs show </a:t>
            </a:r>
          </a:p>
          <a:p>
            <a:r>
              <a:rPr lang="en-GB" dirty="0"/>
              <a:t>A NEGATIVE RELATIONSHIP</a:t>
            </a:r>
          </a:p>
          <a:p>
            <a:endParaRPr lang="en-GB" dirty="0"/>
          </a:p>
          <a:p>
            <a:r>
              <a:rPr lang="en-GB" dirty="0"/>
              <a:t>A POSITIVE RELATIONSHIP</a:t>
            </a:r>
          </a:p>
          <a:p>
            <a:endParaRPr lang="en-GB" dirty="0"/>
          </a:p>
          <a:p>
            <a:r>
              <a:rPr lang="en-GB" dirty="0"/>
              <a:t>NO RELATIONSHIP</a:t>
            </a:r>
          </a:p>
          <a:p>
            <a:endParaRPr lang="en-GB" dirty="0"/>
          </a:p>
          <a:p>
            <a:r>
              <a:rPr lang="en-GB" dirty="0"/>
              <a:t>Which of graphs A,B and C do you thinks is which?</a:t>
            </a:r>
          </a:p>
          <a:p>
            <a:r>
              <a:rPr lang="en-GB" dirty="0"/>
              <a:t>Hit RETURN to find out of you are correct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786578" y="3714752"/>
            <a:ext cx="347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 flipH="1">
            <a:off x="6786578" y="371475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15206" y="3714752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6786578" y="428625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786578" y="47863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7" grpId="0"/>
      <p:bldP spid="4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4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SCATTERGRAPH  can also give some idea about the strength of the relationship.</a:t>
            </a:r>
          </a:p>
          <a:p>
            <a:r>
              <a:rPr lang="en-GB" dirty="0"/>
              <a:t>Study the two graphs below. One shows a STRONG POSITIVE RELATIONSHIP and the other shows a WEAK POSITIVE RELATIONSHIP.</a:t>
            </a:r>
          </a:p>
          <a:p>
            <a:r>
              <a:rPr lang="en-GB" dirty="0"/>
              <a:t>Think about which is which and then hit RETURN to find out if you are correct.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1035883" y="4036223"/>
            <a:ext cx="292895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28596" y="5500702"/>
            <a:ext cx="300039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464711" y="4036223"/>
            <a:ext cx="292895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929190" y="5500702"/>
            <a:ext cx="321471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ultiply 10"/>
          <p:cNvSpPr/>
          <p:nvPr/>
        </p:nvSpPr>
        <p:spPr>
          <a:xfrm>
            <a:off x="1643042" y="371475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Multiply 11"/>
          <p:cNvSpPr/>
          <p:nvPr/>
        </p:nvSpPr>
        <p:spPr>
          <a:xfrm>
            <a:off x="2714612" y="350043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/>
          <p:nvPr/>
        </p:nvSpPr>
        <p:spPr>
          <a:xfrm>
            <a:off x="1142976" y="471488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Multiply 13"/>
          <p:cNvSpPr/>
          <p:nvPr/>
        </p:nvSpPr>
        <p:spPr>
          <a:xfrm>
            <a:off x="2428860" y="278605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2000232" y="414338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1000100" y="421481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2143108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7000892" y="257174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6500826" y="321468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Multiply 20"/>
          <p:cNvSpPr/>
          <p:nvPr/>
        </p:nvSpPr>
        <p:spPr>
          <a:xfrm>
            <a:off x="6143636" y="371475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Multiply 21"/>
          <p:cNvSpPr/>
          <p:nvPr/>
        </p:nvSpPr>
        <p:spPr>
          <a:xfrm>
            <a:off x="5786446" y="4214818"/>
            <a:ext cx="285752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Multiply 22"/>
          <p:cNvSpPr/>
          <p:nvPr/>
        </p:nvSpPr>
        <p:spPr>
          <a:xfrm>
            <a:off x="5643570" y="4572008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/>
          <p:cNvSpPr/>
          <p:nvPr/>
        </p:nvSpPr>
        <p:spPr>
          <a:xfrm>
            <a:off x="5357818" y="500063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Multiply 24"/>
          <p:cNvSpPr/>
          <p:nvPr/>
        </p:nvSpPr>
        <p:spPr>
          <a:xfrm>
            <a:off x="6858016" y="292893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/>
          <p:cNvSpPr txBox="1"/>
          <p:nvPr/>
        </p:nvSpPr>
        <p:spPr>
          <a:xfrm>
            <a:off x="1214414" y="5857892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WEAK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572132" y="5857892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STRONG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following data was taken from the 2011 census data for 10 Enumeration Districts in Humberston N E Lincolnshire.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944324"/>
              </p:ext>
            </p:extLst>
          </p:nvPr>
        </p:nvGraphicFramePr>
        <p:xfrm>
          <a:off x="1500166" y="1214422"/>
          <a:ext cx="6096000" cy="462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Enumeration District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% of Professionally employed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% of households with no deprivation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38.3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39.2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36.4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1472" y="5786454"/>
            <a:ext cx="7572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Look at the data carefully, does there seem to be a relationship and if so what is the relationship between % of professionals in an Enumeration District and Households with no measures of deprivation?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Lets start by drawing a SCATTERGRAPH of the relationship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857224" y="5857892"/>
            <a:ext cx="664373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14348" y="592933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768" y="600076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81930" y="6215082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% PROFESSIONALS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 flipH="1" flipV="1">
            <a:off x="826063" y="888856"/>
            <a:ext cx="40361" cy="50051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28596" y="5695534"/>
            <a:ext cx="284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0260" y="777321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1507" y="1448217"/>
            <a:ext cx="40308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%NO </a:t>
            </a:r>
          </a:p>
          <a:p>
            <a:endParaRPr lang="en-GB" dirty="0"/>
          </a:p>
          <a:p>
            <a:r>
              <a:rPr lang="en-GB" dirty="0"/>
              <a:t>DEPR</a:t>
            </a:r>
          </a:p>
          <a:p>
            <a:r>
              <a:rPr lang="en-GB" dirty="0"/>
              <a:t>I</a:t>
            </a:r>
          </a:p>
          <a:p>
            <a:r>
              <a:rPr lang="en-GB" dirty="0"/>
              <a:t>VAT</a:t>
            </a:r>
          </a:p>
          <a:p>
            <a:r>
              <a:rPr lang="en-GB" dirty="0"/>
              <a:t>I</a:t>
            </a:r>
          </a:p>
          <a:p>
            <a:r>
              <a:rPr lang="en-GB" dirty="0"/>
              <a:t>ON</a:t>
            </a:r>
          </a:p>
        </p:txBody>
      </p:sp>
      <p:sp>
        <p:nvSpPr>
          <p:cNvPr id="14" name="Multiply 13"/>
          <p:cNvSpPr/>
          <p:nvPr/>
        </p:nvSpPr>
        <p:spPr>
          <a:xfrm>
            <a:off x="3616388" y="2071777"/>
            <a:ext cx="214315" cy="20796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3229751" y="2890485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Multiply 15"/>
          <p:cNvSpPr/>
          <p:nvPr/>
        </p:nvSpPr>
        <p:spPr>
          <a:xfrm>
            <a:off x="3384925" y="204203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Multiply 16"/>
          <p:cNvSpPr/>
          <p:nvPr/>
        </p:nvSpPr>
        <p:spPr>
          <a:xfrm>
            <a:off x="4286248" y="2405291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Multiply 17"/>
          <p:cNvSpPr/>
          <p:nvPr/>
        </p:nvSpPr>
        <p:spPr>
          <a:xfrm>
            <a:off x="3389758" y="2604875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7143768" y="1503810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Multiply 19"/>
          <p:cNvSpPr/>
          <p:nvPr/>
        </p:nvSpPr>
        <p:spPr>
          <a:xfrm>
            <a:off x="6126940" y="865121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Multiply 21"/>
          <p:cNvSpPr/>
          <p:nvPr/>
        </p:nvSpPr>
        <p:spPr>
          <a:xfrm>
            <a:off x="6126940" y="1850049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Multiply 22"/>
          <p:cNvSpPr/>
          <p:nvPr/>
        </p:nvSpPr>
        <p:spPr>
          <a:xfrm>
            <a:off x="2928926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/>
          <p:cNvSpPr/>
          <p:nvPr/>
        </p:nvSpPr>
        <p:spPr>
          <a:xfrm>
            <a:off x="6158414" y="1718124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786446" y="3857628"/>
            <a:ext cx="31432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seems to be a POSITIVE RELATIONSHIP and it appears to be quite STRONG</a:t>
            </a:r>
          </a:p>
          <a:p>
            <a:r>
              <a:rPr lang="en-GB" dirty="0"/>
              <a:t>But is this enough to prove the relationship between  professionals and levels of Deprivation? </a:t>
            </a:r>
          </a:p>
        </p:txBody>
      </p:sp>
      <p:sp>
        <p:nvSpPr>
          <p:cNvPr id="26" name="Multiply 25">
            <a:extLst>
              <a:ext uri="{FF2B5EF4-FFF2-40B4-BE49-F238E27FC236}">
                <a16:creationId xmlns:a16="http://schemas.microsoft.com/office/drawing/2014/main" id="{80BE7B9E-E25F-F548-93F2-EC2A5DB61F08}"/>
              </a:ext>
            </a:extLst>
          </p:cNvPr>
          <p:cNvSpPr/>
          <p:nvPr/>
        </p:nvSpPr>
        <p:spPr>
          <a:xfrm>
            <a:off x="2187630" y="385450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715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only way to test if there is a STATISTICALLY  SIGNIFICANT relationship or CORRELATION between the two sets of data is to us SPEARMANS RANK CORRELATION COEFFICIENT.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0034" y="1714488"/>
            <a:ext cx="25003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formula for this is</a:t>
            </a:r>
          </a:p>
          <a:p>
            <a:endParaRPr lang="en-GB" dirty="0"/>
          </a:p>
          <a:p>
            <a:r>
              <a:rPr lang="en-GB" dirty="0"/>
              <a:t>r =  1  -  </a:t>
            </a:r>
            <a:r>
              <a:rPr lang="en-GB" u="sng" dirty="0"/>
              <a:t>6 × ∑d²</a:t>
            </a:r>
          </a:p>
          <a:p>
            <a:r>
              <a:rPr lang="en-GB" dirty="0"/>
              <a:t>               n³- n</a:t>
            </a:r>
          </a:p>
          <a:p>
            <a:r>
              <a:rPr lang="en-GB" u="sng" dirty="0"/>
              <a:t>     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14744" y="1428736"/>
            <a:ext cx="39290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</a:t>
            </a:r>
            <a:r>
              <a:rPr lang="en-GB" dirty="0"/>
              <a:t>  is the difference in the rank of each data set</a:t>
            </a:r>
          </a:p>
          <a:p>
            <a:r>
              <a:rPr lang="en-GB" b="1"/>
              <a:t>n</a:t>
            </a:r>
            <a:r>
              <a:rPr lang="en-GB"/>
              <a:t> </a:t>
            </a:r>
            <a:r>
              <a:rPr lang="en-GB" dirty="0"/>
              <a:t>is the number of pairs of data (in this case the number of shopping centres</a:t>
            </a:r>
          </a:p>
          <a:p>
            <a:r>
              <a:rPr lang="en-GB" b="1" dirty="0"/>
              <a:t>r </a:t>
            </a:r>
            <a:r>
              <a:rPr lang="en-GB" dirty="0"/>
              <a:t> is Spearman’s rank correlation coefficient</a:t>
            </a:r>
          </a:p>
          <a:p>
            <a:r>
              <a:rPr lang="en-GB" dirty="0"/>
              <a:t>It may look a little complex but we’ll go through a worked example  later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5720" y="3929066"/>
            <a:ext cx="20002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result will always be between +1 and – 1. A result near to 0 shows that there is no relationship / correlation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2393141" y="5322107"/>
            <a:ext cx="250033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00430" y="407194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500430" y="6572272"/>
            <a:ext cx="28575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3573456" y="5286388"/>
            <a:ext cx="14128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000364" y="392906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+1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71802" y="507207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00364" y="642939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29058" y="5143512"/>
            <a:ext cx="3643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 RELATIONSHIP / CORRELATION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57620" y="3929066"/>
            <a:ext cx="500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PERFECT POSITIVE RELATIONSHIP / CORRELATION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29058" y="6357958"/>
            <a:ext cx="5072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PERFECT NEGATIVE RELATIONSHIP / CORRELATION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rot="5400000" flipH="1" flipV="1">
            <a:off x="3750463" y="4679165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43372" y="4572008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Increasing strength of correlation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3750463" y="5893611"/>
            <a:ext cx="64294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143372" y="5715016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Increasing strength of correlation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6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1302</Words>
  <Application>Microsoft Macintosh PowerPoint</Application>
  <PresentationFormat>On-screen Show (4:3)</PresentationFormat>
  <Paragraphs>255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john payne</cp:lastModifiedBy>
  <cp:revision>43</cp:revision>
  <dcterms:created xsi:type="dcterms:W3CDTF">2015-08-04T13:42:03Z</dcterms:created>
  <dcterms:modified xsi:type="dcterms:W3CDTF">2023-10-17T15:10:49Z</dcterms:modified>
</cp:coreProperties>
</file>