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4" r:id="rId2"/>
    <p:sldId id="340" r:id="rId3"/>
    <p:sldId id="345" r:id="rId4"/>
    <p:sldId id="386" r:id="rId5"/>
    <p:sldId id="387" r:id="rId6"/>
    <p:sldId id="388" r:id="rId7"/>
    <p:sldId id="390" r:id="rId8"/>
    <p:sldId id="389" r:id="rId9"/>
    <p:sldId id="391" r:id="rId10"/>
    <p:sldId id="382" r:id="rId11"/>
    <p:sldId id="392" r:id="rId12"/>
    <p:sldId id="379" r:id="rId13"/>
  </p:sldIdLst>
  <p:sldSz cx="9144000" cy="6858000" type="screen4x3"/>
  <p:notesSz cx="7315200" cy="9601200"/>
  <p:defaultTextStyle>
    <a:defPPr>
      <a:defRPr lang="en-US"/>
    </a:defPPr>
    <a:lvl1pPr marL="0" algn="l" defTabSz="914335" rtl="0" eaLnBrk="1" latinLnBrk="0" hangingPunct="1">
      <a:defRPr sz="1800" kern="1200">
        <a:solidFill>
          <a:schemeClr val="tx1"/>
        </a:solidFill>
        <a:latin typeface="+mn-lt"/>
        <a:ea typeface="+mn-ea"/>
        <a:cs typeface="+mn-cs"/>
      </a:defRPr>
    </a:lvl1pPr>
    <a:lvl2pPr marL="457167" algn="l" defTabSz="914335" rtl="0" eaLnBrk="1" latinLnBrk="0" hangingPunct="1">
      <a:defRPr sz="1800" kern="1200">
        <a:solidFill>
          <a:schemeClr val="tx1"/>
        </a:solidFill>
        <a:latin typeface="+mn-lt"/>
        <a:ea typeface="+mn-ea"/>
        <a:cs typeface="+mn-cs"/>
      </a:defRPr>
    </a:lvl2pPr>
    <a:lvl3pPr marL="914335" algn="l" defTabSz="914335" rtl="0" eaLnBrk="1" latinLnBrk="0" hangingPunct="1">
      <a:defRPr sz="1800" kern="1200">
        <a:solidFill>
          <a:schemeClr val="tx1"/>
        </a:solidFill>
        <a:latin typeface="+mn-lt"/>
        <a:ea typeface="+mn-ea"/>
        <a:cs typeface="+mn-cs"/>
      </a:defRPr>
    </a:lvl3pPr>
    <a:lvl4pPr marL="1371501" algn="l" defTabSz="914335" rtl="0" eaLnBrk="1" latinLnBrk="0" hangingPunct="1">
      <a:defRPr sz="1800" kern="1200">
        <a:solidFill>
          <a:schemeClr val="tx1"/>
        </a:solidFill>
        <a:latin typeface="+mn-lt"/>
        <a:ea typeface="+mn-ea"/>
        <a:cs typeface="+mn-cs"/>
      </a:defRPr>
    </a:lvl4pPr>
    <a:lvl5pPr marL="1828669" algn="l" defTabSz="914335" rtl="0" eaLnBrk="1" latinLnBrk="0" hangingPunct="1">
      <a:defRPr sz="1800" kern="1200">
        <a:solidFill>
          <a:schemeClr val="tx1"/>
        </a:solidFill>
        <a:latin typeface="+mn-lt"/>
        <a:ea typeface="+mn-ea"/>
        <a:cs typeface="+mn-cs"/>
      </a:defRPr>
    </a:lvl5pPr>
    <a:lvl6pPr marL="2285836" algn="l" defTabSz="914335" rtl="0" eaLnBrk="1" latinLnBrk="0" hangingPunct="1">
      <a:defRPr sz="1800" kern="1200">
        <a:solidFill>
          <a:schemeClr val="tx1"/>
        </a:solidFill>
        <a:latin typeface="+mn-lt"/>
        <a:ea typeface="+mn-ea"/>
        <a:cs typeface="+mn-cs"/>
      </a:defRPr>
    </a:lvl6pPr>
    <a:lvl7pPr marL="2743004" algn="l" defTabSz="914335" rtl="0" eaLnBrk="1" latinLnBrk="0" hangingPunct="1">
      <a:defRPr sz="1800" kern="1200">
        <a:solidFill>
          <a:schemeClr val="tx1"/>
        </a:solidFill>
        <a:latin typeface="+mn-lt"/>
        <a:ea typeface="+mn-ea"/>
        <a:cs typeface="+mn-cs"/>
      </a:defRPr>
    </a:lvl7pPr>
    <a:lvl8pPr marL="3200171" algn="l" defTabSz="914335" rtl="0" eaLnBrk="1" latinLnBrk="0" hangingPunct="1">
      <a:defRPr sz="1800" kern="1200">
        <a:solidFill>
          <a:schemeClr val="tx1"/>
        </a:solidFill>
        <a:latin typeface="+mn-lt"/>
        <a:ea typeface="+mn-ea"/>
        <a:cs typeface="+mn-cs"/>
      </a:defRPr>
    </a:lvl8pPr>
    <a:lvl9pPr marL="3657338" algn="l" defTabSz="91433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398" autoAdjust="0"/>
    <p:restoredTop sz="94586" autoAdjust="0"/>
  </p:normalViewPr>
  <p:slideViewPr>
    <p:cSldViewPr>
      <p:cViewPr>
        <p:scale>
          <a:sx n="80" d="100"/>
          <a:sy n="80" d="100"/>
        </p:scale>
        <p:origin x="-136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endParaRPr lang="en-US"/>
          </a:p>
        </p:txBody>
      </p:sp>
      <p:sp>
        <p:nvSpPr>
          <p:cNvPr id="3" name="Date Placeholder 2"/>
          <p:cNvSpPr>
            <a:spLocks noGrp="1"/>
          </p:cNvSpPr>
          <p:nvPr>
            <p:ph type="dt" sz="quarter" idx="1"/>
          </p:nvPr>
        </p:nvSpPr>
        <p:spPr>
          <a:xfrm>
            <a:off x="4143209" y="0"/>
            <a:ext cx="3170357" cy="480547"/>
          </a:xfrm>
          <a:prstGeom prst="rect">
            <a:avLst/>
          </a:prstGeom>
        </p:spPr>
        <p:txBody>
          <a:bodyPr vert="horz" lIns="93790" tIns="46895" rIns="93790" bIns="46895" rtlCol="0"/>
          <a:lstStyle>
            <a:lvl1pPr algn="r">
              <a:defRPr sz="1200"/>
            </a:lvl1pPr>
          </a:lstStyle>
          <a:p>
            <a:fld id="{F65D9027-0E0C-4EA7-809F-397B6898384D}" type="datetimeFigureOut">
              <a:rPr lang="en-US" smtClean="0"/>
              <a:pPr/>
              <a:t>9/13/2023</a:t>
            </a:fld>
            <a:endParaRPr lang="en-US"/>
          </a:p>
        </p:txBody>
      </p:sp>
      <p:sp>
        <p:nvSpPr>
          <p:cNvPr id="4" name="Footer Placeholder 3"/>
          <p:cNvSpPr>
            <a:spLocks noGrp="1"/>
          </p:cNvSpPr>
          <p:nvPr>
            <p:ph type="ftr" sz="quarter" idx="2"/>
          </p:nvPr>
        </p:nvSpPr>
        <p:spPr>
          <a:xfrm>
            <a:off x="0" y="9119030"/>
            <a:ext cx="3170357" cy="480547"/>
          </a:xfrm>
          <a:prstGeom prst="rect">
            <a:avLst/>
          </a:prstGeom>
        </p:spPr>
        <p:txBody>
          <a:bodyPr vert="horz" lIns="93790" tIns="46895" rIns="93790" bIns="46895" rtlCol="0" anchor="b"/>
          <a:lstStyle>
            <a:lvl1pPr algn="l">
              <a:defRPr sz="1200"/>
            </a:lvl1pPr>
          </a:lstStyle>
          <a:p>
            <a:endParaRPr lang="en-US"/>
          </a:p>
        </p:txBody>
      </p:sp>
      <p:sp>
        <p:nvSpPr>
          <p:cNvPr id="5" name="Slide Number Placeholder 4"/>
          <p:cNvSpPr>
            <a:spLocks noGrp="1"/>
          </p:cNvSpPr>
          <p:nvPr>
            <p:ph type="sldNum" sz="quarter" idx="3"/>
          </p:nvPr>
        </p:nvSpPr>
        <p:spPr>
          <a:xfrm>
            <a:off x="4143209" y="9119030"/>
            <a:ext cx="3170357" cy="480547"/>
          </a:xfrm>
          <a:prstGeom prst="rect">
            <a:avLst/>
          </a:prstGeom>
        </p:spPr>
        <p:txBody>
          <a:bodyPr vert="horz" lIns="93790" tIns="46895" rIns="93790" bIns="46895" rtlCol="0" anchor="b"/>
          <a:lstStyle>
            <a:lvl1pPr algn="r">
              <a:defRPr sz="1200"/>
            </a:lvl1pPr>
          </a:lstStyle>
          <a:p>
            <a:fld id="{8BD88FBD-D3D1-4DB7-AFA2-5E1430FC972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2028"/>
          </a:xfrm>
          <a:prstGeom prst="rect">
            <a:avLst/>
          </a:prstGeom>
        </p:spPr>
        <p:txBody>
          <a:bodyPr vert="horz" lIns="95741" tIns="47870" rIns="95741" bIns="47870" rtlCol="0"/>
          <a:lstStyle>
            <a:lvl1pPr algn="l">
              <a:defRPr sz="1200"/>
            </a:lvl1pPr>
          </a:lstStyle>
          <a:p>
            <a:endParaRPr lang="en-US"/>
          </a:p>
        </p:txBody>
      </p:sp>
      <p:sp>
        <p:nvSpPr>
          <p:cNvPr id="3" name="Date Placeholder 2"/>
          <p:cNvSpPr>
            <a:spLocks noGrp="1"/>
          </p:cNvSpPr>
          <p:nvPr>
            <p:ph type="dt" idx="1"/>
          </p:nvPr>
        </p:nvSpPr>
        <p:spPr>
          <a:xfrm>
            <a:off x="4143587" y="0"/>
            <a:ext cx="3169920" cy="482028"/>
          </a:xfrm>
          <a:prstGeom prst="rect">
            <a:avLst/>
          </a:prstGeom>
        </p:spPr>
        <p:txBody>
          <a:bodyPr vert="horz" lIns="95741" tIns="47870" rIns="95741" bIns="47870" rtlCol="0"/>
          <a:lstStyle>
            <a:lvl1pPr algn="r">
              <a:defRPr sz="1200"/>
            </a:lvl1pPr>
          </a:lstStyle>
          <a:p>
            <a:fld id="{22D570F7-56CB-402E-BC86-1704B7DC7E1B}" type="datetimeFigureOut">
              <a:rPr lang="en-US" smtClean="0"/>
              <a:pPr/>
              <a:t>9/13/2023</a:t>
            </a:fld>
            <a:endParaRPr lang="en-US"/>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5741" tIns="47870" rIns="95741" bIns="47870" rtlCol="0" anchor="ctr"/>
          <a:lstStyle/>
          <a:p>
            <a:endParaRPr lang="en-US"/>
          </a:p>
        </p:txBody>
      </p:sp>
      <p:sp>
        <p:nvSpPr>
          <p:cNvPr id="5" name="Notes Placeholder 4"/>
          <p:cNvSpPr>
            <a:spLocks noGrp="1"/>
          </p:cNvSpPr>
          <p:nvPr>
            <p:ph type="body" sz="quarter" idx="3"/>
          </p:nvPr>
        </p:nvSpPr>
        <p:spPr>
          <a:xfrm>
            <a:off x="731521" y="4620250"/>
            <a:ext cx="5852160" cy="3780801"/>
          </a:xfrm>
          <a:prstGeom prst="rect">
            <a:avLst/>
          </a:prstGeom>
        </p:spPr>
        <p:txBody>
          <a:bodyPr vert="horz" lIns="95741" tIns="47870" rIns="95741" bIns="478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69920" cy="482028"/>
          </a:xfrm>
          <a:prstGeom prst="rect">
            <a:avLst/>
          </a:prstGeom>
        </p:spPr>
        <p:txBody>
          <a:bodyPr vert="horz" lIns="95741" tIns="47870" rIns="95741" bIns="4787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173"/>
            <a:ext cx="3169920" cy="482028"/>
          </a:xfrm>
          <a:prstGeom prst="rect">
            <a:avLst/>
          </a:prstGeom>
        </p:spPr>
        <p:txBody>
          <a:bodyPr vert="horz" lIns="95741" tIns="47870" rIns="95741" bIns="47870" rtlCol="0" anchor="b"/>
          <a:lstStyle>
            <a:lvl1pPr algn="r">
              <a:defRPr sz="1200"/>
            </a:lvl1pPr>
          </a:lstStyle>
          <a:p>
            <a:fld id="{4CCF6BB4-667A-4D87-9B1B-B67FEC1B5C41}" type="slidenum">
              <a:rPr lang="en-US" smtClean="0"/>
              <a:pPr/>
              <a:t>‹#›</a:t>
            </a:fld>
            <a:endParaRPr lang="en-US"/>
          </a:p>
        </p:txBody>
      </p:sp>
    </p:spTree>
    <p:extLst>
      <p:ext uri="{BB962C8B-B14F-4D97-AF65-F5344CB8AC3E}">
        <p14:creationId xmlns="" xmlns:p14="http://schemas.microsoft.com/office/powerpoint/2010/main" val="3947346152"/>
      </p:ext>
    </p:extLst>
  </p:cSld>
  <p:clrMap bg1="lt1" tx1="dk1" bg2="lt2" tx2="dk2" accent1="accent1" accent2="accent2" accent3="accent3" accent4="accent4" accent5="accent5" accent6="accent6" hlink="hlink" folHlink="folHlink"/>
  <p:notesStyle>
    <a:lvl1pPr marL="0" algn="l" defTabSz="914335" rtl="0" eaLnBrk="1" latinLnBrk="0" hangingPunct="1">
      <a:defRPr sz="1200" kern="1200">
        <a:solidFill>
          <a:schemeClr val="tx1"/>
        </a:solidFill>
        <a:latin typeface="+mn-lt"/>
        <a:ea typeface="+mn-ea"/>
        <a:cs typeface="+mn-cs"/>
      </a:defRPr>
    </a:lvl1pPr>
    <a:lvl2pPr marL="457167" algn="l" defTabSz="914335" rtl="0" eaLnBrk="1" latinLnBrk="0" hangingPunct="1">
      <a:defRPr sz="1200" kern="1200">
        <a:solidFill>
          <a:schemeClr val="tx1"/>
        </a:solidFill>
        <a:latin typeface="+mn-lt"/>
        <a:ea typeface="+mn-ea"/>
        <a:cs typeface="+mn-cs"/>
      </a:defRPr>
    </a:lvl2pPr>
    <a:lvl3pPr marL="914335" algn="l" defTabSz="914335" rtl="0" eaLnBrk="1" latinLnBrk="0" hangingPunct="1">
      <a:defRPr sz="1200" kern="1200">
        <a:solidFill>
          <a:schemeClr val="tx1"/>
        </a:solidFill>
        <a:latin typeface="+mn-lt"/>
        <a:ea typeface="+mn-ea"/>
        <a:cs typeface="+mn-cs"/>
      </a:defRPr>
    </a:lvl3pPr>
    <a:lvl4pPr marL="1371501" algn="l" defTabSz="914335" rtl="0" eaLnBrk="1" latinLnBrk="0" hangingPunct="1">
      <a:defRPr sz="1200" kern="1200">
        <a:solidFill>
          <a:schemeClr val="tx1"/>
        </a:solidFill>
        <a:latin typeface="+mn-lt"/>
        <a:ea typeface="+mn-ea"/>
        <a:cs typeface="+mn-cs"/>
      </a:defRPr>
    </a:lvl4pPr>
    <a:lvl5pPr marL="1828669" algn="l" defTabSz="914335" rtl="0" eaLnBrk="1" latinLnBrk="0" hangingPunct="1">
      <a:defRPr sz="1200" kern="1200">
        <a:solidFill>
          <a:schemeClr val="tx1"/>
        </a:solidFill>
        <a:latin typeface="+mn-lt"/>
        <a:ea typeface="+mn-ea"/>
        <a:cs typeface="+mn-cs"/>
      </a:defRPr>
    </a:lvl5pPr>
    <a:lvl6pPr marL="2285836" algn="l" defTabSz="914335" rtl="0" eaLnBrk="1" latinLnBrk="0" hangingPunct="1">
      <a:defRPr sz="1200" kern="1200">
        <a:solidFill>
          <a:schemeClr val="tx1"/>
        </a:solidFill>
        <a:latin typeface="+mn-lt"/>
        <a:ea typeface="+mn-ea"/>
        <a:cs typeface="+mn-cs"/>
      </a:defRPr>
    </a:lvl6pPr>
    <a:lvl7pPr marL="2743004" algn="l" defTabSz="914335" rtl="0" eaLnBrk="1" latinLnBrk="0" hangingPunct="1">
      <a:defRPr sz="1200" kern="1200">
        <a:solidFill>
          <a:schemeClr val="tx1"/>
        </a:solidFill>
        <a:latin typeface="+mn-lt"/>
        <a:ea typeface="+mn-ea"/>
        <a:cs typeface="+mn-cs"/>
      </a:defRPr>
    </a:lvl7pPr>
    <a:lvl8pPr marL="3200171" algn="l" defTabSz="914335" rtl="0" eaLnBrk="1" latinLnBrk="0" hangingPunct="1">
      <a:defRPr sz="1200" kern="1200">
        <a:solidFill>
          <a:schemeClr val="tx1"/>
        </a:solidFill>
        <a:latin typeface="+mn-lt"/>
        <a:ea typeface="+mn-ea"/>
        <a:cs typeface="+mn-cs"/>
      </a:defRPr>
    </a:lvl8pPr>
    <a:lvl9pPr marL="3657338" algn="l" defTabSz="9143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normAutofit/>
          </a:bodyPr>
          <a:lstStyle/>
          <a:p>
            <a:r>
              <a:rPr lang="en-US" dirty="0" smtClean="0"/>
              <a:t>Describe how </a:t>
            </a:r>
            <a:r>
              <a:rPr lang="en-US" dirty="0" err="1" smtClean="0"/>
              <a:t>scAUR</a:t>
            </a:r>
            <a:r>
              <a:rPr lang="en-US" dirty="0" smtClean="0"/>
              <a:t> works.</a:t>
            </a:r>
            <a:endParaRPr lang="en-US" dirty="0"/>
          </a:p>
        </p:txBody>
      </p:sp>
      <p:sp>
        <p:nvSpPr>
          <p:cNvPr id="4" name="Slide Number Placeholder 3"/>
          <p:cNvSpPr>
            <a:spLocks noGrp="1"/>
          </p:cNvSpPr>
          <p:nvPr>
            <p:ph type="sldNum" sz="quarter" idx="10"/>
          </p:nvPr>
        </p:nvSpPr>
        <p:spPr/>
        <p:txBody>
          <a:bodyPr/>
          <a:lstStyle/>
          <a:p>
            <a:fld id="{4CCF6BB4-667A-4D87-9B1B-B67FEC1B5C4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7" indent="0" algn="ctr">
              <a:buNone/>
              <a:defRPr>
                <a:solidFill>
                  <a:schemeClr val="tx1">
                    <a:tint val="75000"/>
                  </a:schemeClr>
                </a:solidFill>
              </a:defRPr>
            </a:lvl2pPr>
            <a:lvl3pPr marL="914335" indent="0" algn="ctr">
              <a:buNone/>
              <a:defRPr>
                <a:solidFill>
                  <a:schemeClr val="tx1">
                    <a:tint val="75000"/>
                  </a:schemeClr>
                </a:solidFill>
              </a:defRPr>
            </a:lvl3pPr>
            <a:lvl4pPr marL="1371501" indent="0" algn="ctr">
              <a:buNone/>
              <a:defRPr>
                <a:solidFill>
                  <a:schemeClr val="tx1">
                    <a:tint val="75000"/>
                  </a:schemeClr>
                </a:solidFill>
              </a:defRPr>
            </a:lvl4pPr>
            <a:lvl5pPr marL="1828669" indent="0" algn="ctr">
              <a:buNone/>
              <a:defRPr>
                <a:solidFill>
                  <a:schemeClr val="tx1">
                    <a:tint val="75000"/>
                  </a:schemeClr>
                </a:solidFill>
              </a:defRPr>
            </a:lvl5pPr>
            <a:lvl6pPr marL="2285836" indent="0" algn="ctr">
              <a:buNone/>
              <a:defRPr>
                <a:solidFill>
                  <a:schemeClr val="tx1">
                    <a:tint val="75000"/>
                  </a:schemeClr>
                </a:solidFill>
              </a:defRPr>
            </a:lvl6pPr>
            <a:lvl7pPr marL="2743004" indent="0" algn="ctr">
              <a:buNone/>
              <a:defRPr>
                <a:solidFill>
                  <a:schemeClr val="tx1">
                    <a:tint val="75000"/>
                  </a:schemeClr>
                </a:solidFill>
              </a:defRPr>
            </a:lvl7pPr>
            <a:lvl8pPr marL="3200171" indent="0" algn="ctr">
              <a:buNone/>
              <a:defRPr>
                <a:solidFill>
                  <a:schemeClr val="tx1">
                    <a:tint val="75000"/>
                  </a:schemeClr>
                </a:solidFill>
              </a:defRPr>
            </a:lvl8pPr>
            <a:lvl9pPr marL="36573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FAF0CD-F817-4442-B881-61D2B56A3C75}"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12BDE-D1A4-4B34-9D8A-395CF545B4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AF0CD-F817-4442-B881-61D2B56A3C75}"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12BDE-D1A4-4B34-9D8A-395CF545B4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AF0CD-F817-4442-B881-61D2B56A3C75}"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12BDE-D1A4-4B34-9D8A-395CF545B4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AF0CD-F817-4442-B881-61D2B56A3C75}"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12BDE-D1A4-4B34-9D8A-395CF545B4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67" indent="0">
              <a:buNone/>
              <a:defRPr sz="1800">
                <a:solidFill>
                  <a:schemeClr val="tx1">
                    <a:tint val="75000"/>
                  </a:schemeClr>
                </a:solidFill>
              </a:defRPr>
            </a:lvl2pPr>
            <a:lvl3pPr marL="914335" indent="0">
              <a:buNone/>
              <a:defRPr sz="1600">
                <a:solidFill>
                  <a:schemeClr val="tx1">
                    <a:tint val="75000"/>
                  </a:schemeClr>
                </a:solidFill>
              </a:defRPr>
            </a:lvl3pPr>
            <a:lvl4pPr marL="1371501" indent="0">
              <a:buNone/>
              <a:defRPr sz="1400">
                <a:solidFill>
                  <a:schemeClr val="tx1">
                    <a:tint val="75000"/>
                  </a:schemeClr>
                </a:solidFill>
              </a:defRPr>
            </a:lvl4pPr>
            <a:lvl5pPr marL="1828669" indent="0">
              <a:buNone/>
              <a:defRPr sz="1400">
                <a:solidFill>
                  <a:schemeClr val="tx1">
                    <a:tint val="75000"/>
                  </a:schemeClr>
                </a:solidFill>
              </a:defRPr>
            </a:lvl5pPr>
            <a:lvl6pPr marL="2285836" indent="0">
              <a:buNone/>
              <a:defRPr sz="1400">
                <a:solidFill>
                  <a:schemeClr val="tx1">
                    <a:tint val="75000"/>
                  </a:schemeClr>
                </a:solidFill>
              </a:defRPr>
            </a:lvl6pPr>
            <a:lvl7pPr marL="2743004" indent="0">
              <a:buNone/>
              <a:defRPr sz="1400">
                <a:solidFill>
                  <a:schemeClr val="tx1">
                    <a:tint val="75000"/>
                  </a:schemeClr>
                </a:solidFill>
              </a:defRPr>
            </a:lvl7pPr>
            <a:lvl8pPr marL="3200171" indent="0">
              <a:buNone/>
              <a:defRPr sz="1400">
                <a:solidFill>
                  <a:schemeClr val="tx1">
                    <a:tint val="75000"/>
                  </a:schemeClr>
                </a:solidFill>
              </a:defRPr>
            </a:lvl8pPr>
            <a:lvl9pPr marL="365733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FAF0CD-F817-4442-B881-61D2B56A3C75}"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12BDE-D1A4-4B34-9D8A-395CF545B4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FAF0CD-F817-4442-B881-61D2B56A3C75}"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12BDE-D1A4-4B34-9D8A-395CF545B4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67" indent="0">
              <a:buNone/>
              <a:defRPr sz="2000" b="1"/>
            </a:lvl2pPr>
            <a:lvl3pPr marL="914335" indent="0">
              <a:buNone/>
              <a:defRPr sz="1800" b="1"/>
            </a:lvl3pPr>
            <a:lvl4pPr marL="1371501" indent="0">
              <a:buNone/>
              <a:defRPr sz="1600" b="1"/>
            </a:lvl4pPr>
            <a:lvl5pPr marL="1828669" indent="0">
              <a:buNone/>
              <a:defRPr sz="1600" b="1"/>
            </a:lvl5pPr>
            <a:lvl6pPr marL="2285836" indent="0">
              <a:buNone/>
              <a:defRPr sz="1600" b="1"/>
            </a:lvl6pPr>
            <a:lvl7pPr marL="2743004" indent="0">
              <a:buNone/>
              <a:defRPr sz="1600" b="1"/>
            </a:lvl7pPr>
            <a:lvl8pPr marL="3200171" indent="0">
              <a:buNone/>
              <a:defRPr sz="1600" b="1"/>
            </a:lvl8pPr>
            <a:lvl9pPr marL="365733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67" indent="0">
              <a:buNone/>
              <a:defRPr sz="2000" b="1"/>
            </a:lvl2pPr>
            <a:lvl3pPr marL="914335" indent="0">
              <a:buNone/>
              <a:defRPr sz="1800" b="1"/>
            </a:lvl3pPr>
            <a:lvl4pPr marL="1371501" indent="0">
              <a:buNone/>
              <a:defRPr sz="1600" b="1"/>
            </a:lvl4pPr>
            <a:lvl5pPr marL="1828669" indent="0">
              <a:buNone/>
              <a:defRPr sz="1600" b="1"/>
            </a:lvl5pPr>
            <a:lvl6pPr marL="2285836" indent="0">
              <a:buNone/>
              <a:defRPr sz="1600" b="1"/>
            </a:lvl6pPr>
            <a:lvl7pPr marL="2743004" indent="0">
              <a:buNone/>
              <a:defRPr sz="1600" b="1"/>
            </a:lvl7pPr>
            <a:lvl8pPr marL="3200171" indent="0">
              <a:buNone/>
              <a:defRPr sz="1600" b="1"/>
            </a:lvl8pPr>
            <a:lvl9pPr marL="365733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FAF0CD-F817-4442-B881-61D2B56A3C75}"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12BDE-D1A4-4B34-9D8A-395CF545B4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FAF0CD-F817-4442-B881-61D2B56A3C75}" type="datetimeFigureOut">
              <a:rPr lang="en-US" smtClean="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12BDE-D1A4-4B34-9D8A-395CF545B4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AF0CD-F817-4442-B881-61D2B56A3C75}"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12BDE-D1A4-4B34-9D8A-395CF545B4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67" indent="0">
              <a:buNone/>
              <a:defRPr sz="1200"/>
            </a:lvl2pPr>
            <a:lvl3pPr marL="914335" indent="0">
              <a:buNone/>
              <a:defRPr sz="1000"/>
            </a:lvl3pPr>
            <a:lvl4pPr marL="1371501" indent="0">
              <a:buNone/>
              <a:defRPr sz="900"/>
            </a:lvl4pPr>
            <a:lvl5pPr marL="1828669" indent="0">
              <a:buNone/>
              <a:defRPr sz="900"/>
            </a:lvl5pPr>
            <a:lvl6pPr marL="2285836" indent="0">
              <a:buNone/>
              <a:defRPr sz="900"/>
            </a:lvl6pPr>
            <a:lvl7pPr marL="2743004" indent="0">
              <a:buNone/>
              <a:defRPr sz="900"/>
            </a:lvl7pPr>
            <a:lvl8pPr marL="3200171" indent="0">
              <a:buNone/>
              <a:defRPr sz="900"/>
            </a:lvl8pPr>
            <a:lvl9pPr marL="365733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AF0CD-F817-4442-B881-61D2B56A3C75}"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12BDE-D1A4-4B34-9D8A-395CF545B4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7" indent="0">
              <a:buNone/>
              <a:defRPr sz="2800"/>
            </a:lvl2pPr>
            <a:lvl3pPr marL="914335" indent="0">
              <a:buNone/>
              <a:defRPr sz="2400"/>
            </a:lvl3pPr>
            <a:lvl4pPr marL="1371501" indent="0">
              <a:buNone/>
              <a:defRPr sz="2000"/>
            </a:lvl4pPr>
            <a:lvl5pPr marL="1828669" indent="0">
              <a:buNone/>
              <a:defRPr sz="2000"/>
            </a:lvl5pPr>
            <a:lvl6pPr marL="2285836" indent="0">
              <a:buNone/>
              <a:defRPr sz="2000"/>
            </a:lvl6pPr>
            <a:lvl7pPr marL="2743004" indent="0">
              <a:buNone/>
              <a:defRPr sz="2000"/>
            </a:lvl7pPr>
            <a:lvl8pPr marL="3200171" indent="0">
              <a:buNone/>
              <a:defRPr sz="2000"/>
            </a:lvl8pPr>
            <a:lvl9pPr marL="3657338"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67" indent="0">
              <a:buNone/>
              <a:defRPr sz="1200"/>
            </a:lvl2pPr>
            <a:lvl3pPr marL="914335" indent="0">
              <a:buNone/>
              <a:defRPr sz="1000"/>
            </a:lvl3pPr>
            <a:lvl4pPr marL="1371501" indent="0">
              <a:buNone/>
              <a:defRPr sz="900"/>
            </a:lvl4pPr>
            <a:lvl5pPr marL="1828669" indent="0">
              <a:buNone/>
              <a:defRPr sz="900"/>
            </a:lvl5pPr>
            <a:lvl6pPr marL="2285836" indent="0">
              <a:buNone/>
              <a:defRPr sz="900"/>
            </a:lvl6pPr>
            <a:lvl7pPr marL="2743004" indent="0">
              <a:buNone/>
              <a:defRPr sz="900"/>
            </a:lvl7pPr>
            <a:lvl8pPr marL="3200171" indent="0">
              <a:buNone/>
              <a:defRPr sz="900"/>
            </a:lvl8pPr>
            <a:lvl9pPr marL="365733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AF0CD-F817-4442-B881-61D2B56A3C75}"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12BDE-D1A4-4B34-9D8A-395CF545B4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4" tIns="45716" rIns="91434"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4" tIns="45716" rIns="91434"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34" tIns="45716" rIns="91434" bIns="45716" rtlCol="0" anchor="ctr"/>
          <a:lstStyle>
            <a:lvl1pPr algn="l">
              <a:defRPr sz="1200">
                <a:solidFill>
                  <a:schemeClr val="tx1">
                    <a:tint val="75000"/>
                  </a:schemeClr>
                </a:solidFill>
              </a:defRPr>
            </a:lvl1pPr>
          </a:lstStyle>
          <a:p>
            <a:fld id="{4CFAF0CD-F817-4442-B881-61D2B56A3C75}" type="datetimeFigureOut">
              <a:rPr lang="en-US" smtClean="0"/>
              <a:pPr/>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4" tIns="45716" rIns="91434"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4" tIns="45716" rIns="91434" bIns="45716" rtlCol="0" anchor="ctr"/>
          <a:lstStyle>
            <a:lvl1pPr algn="r">
              <a:defRPr sz="1200">
                <a:solidFill>
                  <a:schemeClr val="tx1">
                    <a:tint val="75000"/>
                  </a:schemeClr>
                </a:solidFill>
              </a:defRPr>
            </a:lvl1pPr>
          </a:lstStyle>
          <a:p>
            <a:fld id="{BFC12BDE-D1A4-4B34-9D8A-395CF545B4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5"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97" indent="-285730" algn="l" defTabSz="91433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18" indent="-228583" algn="l" defTabSz="91433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86" indent="-228583" algn="l" defTabSz="91433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53" indent="-228583" algn="l" defTabSz="91433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19" indent="-228583" algn="l" defTabSz="9143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87" indent="-228583" algn="l" defTabSz="9143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54" indent="-228583" algn="l" defTabSz="9143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22" indent="-228583" algn="l" defTabSz="91433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5" rtl="0" eaLnBrk="1" latinLnBrk="0" hangingPunct="1">
        <a:defRPr sz="1800" kern="1200">
          <a:solidFill>
            <a:schemeClr val="tx1"/>
          </a:solidFill>
          <a:latin typeface="+mn-lt"/>
          <a:ea typeface="+mn-ea"/>
          <a:cs typeface="+mn-cs"/>
        </a:defRPr>
      </a:lvl1pPr>
      <a:lvl2pPr marL="457167" algn="l" defTabSz="914335" rtl="0" eaLnBrk="1" latinLnBrk="0" hangingPunct="1">
        <a:defRPr sz="1800" kern="1200">
          <a:solidFill>
            <a:schemeClr val="tx1"/>
          </a:solidFill>
          <a:latin typeface="+mn-lt"/>
          <a:ea typeface="+mn-ea"/>
          <a:cs typeface="+mn-cs"/>
        </a:defRPr>
      </a:lvl2pPr>
      <a:lvl3pPr marL="914335" algn="l" defTabSz="914335" rtl="0" eaLnBrk="1" latinLnBrk="0" hangingPunct="1">
        <a:defRPr sz="1800" kern="1200">
          <a:solidFill>
            <a:schemeClr val="tx1"/>
          </a:solidFill>
          <a:latin typeface="+mn-lt"/>
          <a:ea typeface="+mn-ea"/>
          <a:cs typeface="+mn-cs"/>
        </a:defRPr>
      </a:lvl3pPr>
      <a:lvl4pPr marL="1371501" algn="l" defTabSz="914335" rtl="0" eaLnBrk="1" latinLnBrk="0" hangingPunct="1">
        <a:defRPr sz="1800" kern="1200">
          <a:solidFill>
            <a:schemeClr val="tx1"/>
          </a:solidFill>
          <a:latin typeface="+mn-lt"/>
          <a:ea typeface="+mn-ea"/>
          <a:cs typeface="+mn-cs"/>
        </a:defRPr>
      </a:lvl4pPr>
      <a:lvl5pPr marL="1828669" algn="l" defTabSz="914335" rtl="0" eaLnBrk="1" latinLnBrk="0" hangingPunct="1">
        <a:defRPr sz="1800" kern="1200">
          <a:solidFill>
            <a:schemeClr val="tx1"/>
          </a:solidFill>
          <a:latin typeface="+mn-lt"/>
          <a:ea typeface="+mn-ea"/>
          <a:cs typeface="+mn-cs"/>
        </a:defRPr>
      </a:lvl5pPr>
      <a:lvl6pPr marL="2285836" algn="l" defTabSz="914335" rtl="0" eaLnBrk="1" latinLnBrk="0" hangingPunct="1">
        <a:defRPr sz="1800" kern="1200">
          <a:solidFill>
            <a:schemeClr val="tx1"/>
          </a:solidFill>
          <a:latin typeface="+mn-lt"/>
          <a:ea typeface="+mn-ea"/>
          <a:cs typeface="+mn-cs"/>
        </a:defRPr>
      </a:lvl6pPr>
      <a:lvl7pPr marL="2743004" algn="l" defTabSz="914335" rtl="0" eaLnBrk="1" latinLnBrk="0" hangingPunct="1">
        <a:defRPr sz="1800" kern="1200">
          <a:solidFill>
            <a:schemeClr val="tx1"/>
          </a:solidFill>
          <a:latin typeface="+mn-lt"/>
          <a:ea typeface="+mn-ea"/>
          <a:cs typeface="+mn-cs"/>
        </a:defRPr>
      </a:lvl7pPr>
      <a:lvl8pPr marL="3200171" algn="l" defTabSz="914335" rtl="0" eaLnBrk="1" latinLnBrk="0" hangingPunct="1">
        <a:defRPr sz="1800" kern="1200">
          <a:solidFill>
            <a:schemeClr val="tx1"/>
          </a:solidFill>
          <a:latin typeface="+mn-lt"/>
          <a:ea typeface="+mn-ea"/>
          <a:cs typeface="+mn-cs"/>
        </a:defRPr>
      </a:lvl8pPr>
      <a:lvl9pPr marL="3657338" algn="l" defTabSz="9143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1.png"/><Relationship Id="rId5" Type="http://schemas.openxmlformats.org/officeDocument/2006/relationships/hyperlink" Target="http://www.noscour.com/" TargetMode="External"/><Relationship Id="rId4" Type="http://schemas.openxmlformats.org/officeDocument/2006/relationships/hyperlink" Target="mailto:rogersimpson@aurinc.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www.noscour.com/" TargetMode="External"/><Relationship Id="rId2" Type="http://schemas.openxmlformats.org/officeDocument/2006/relationships/hyperlink" Target="mailto:rogersimpson@aurinc.com"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noscour.com/" TargetMode="External"/><Relationship Id="rId2" Type="http://schemas.openxmlformats.org/officeDocument/2006/relationships/slideLayout" Target="../slideLayouts/slideLayout7.xml"/><Relationship Id="rId1" Type="http://schemas.openxmlformats.org/officeDocument/2006/relationships/audio" Target="../media/audio3.wav"/><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4.wav"/><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6.wav"/><Relationship Id="rId5" Type="http://schemas.openxmlformats.org/officeDocument/2006/relationships/image" Target="../media/image3.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media/audio7.wav"/><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audio" Target="../media/audio8.wav"/><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1447800"/>
            <a:ext cx="8305800" cy="2667000"/>
          </a:xfrm>
          <a:prstGeom prst="rect">
            <a:avLst/>
          </a:prstGeom>
        </p:spPr>
        <p:txBody>
          <a:bodyPr vert="horz" lIns="91434" tIns="45716" rIns="91434" bIns="45716" rtlCol="0" anchor="ctr">
            <a:noAutofit/>
          </a:bodyPr>
          <a:lstStyle/>
          <a:p>
            <a:pPr algn="ctr">
              <a:spcBef>
                <a:spcPct val="0"/>
              </a:spcBef>
              <a:defRPr/>
            </a:pPr>
            <a:r>
              <a:rPr lang="en-US" sz="2800" b="1" dirty="0" smtClean="0">
                <a:latin typeface="+mj-lt"/>
                <a:ea typeface="+mj-ea"/>
                <a:cs typeface="+mj-cs"/>
              </a:rPr>
              <a:t>Roger L. Simpson, Ph.D., P.E.</a:t>
            </a:r>
            <a:r>
              <a:rPr lang="en-US" sz="2800" b="1" baseline="30000" dirty="0" smtClean="0"/>
              <a:t>1</a:t>
            </a:r>
            <a:r>
              <a:rPr lang="en-US" sz="2800" b="1" dirty="0" smtClean="0"/>
              <a:t> and Gwibo Byun, Ph.D.</a:t>
            </a:r>
          </a:p>
          <a:p>
            <a:pPr algn="ctr">
              <a:spcBef>
                <a:spcPct val="0"/>
              </a:spcBef>
              <a:defRPr/>
            </a:pPr>
            <a:endParaRPr lang="en-US" sz="2800" baseline="30000" dirty="0" smtClean="0"/>
          </a:p>
          <a:p>
            <a:pPr algn="ctr">
              <a:spcBef>
                <a:spcPct val="0"/>
              </a:spcBef>
              <a:defRPr/>
            </a:pPr>
            <a:r>
              <a:rPr lang="en-US" sz="3200" b="1" baseline="30000" dirty="0" smtClean="0"/>
              <a:t>ICSE-11 Paper 045  Session 10</a:t>
            </a:r>
          </a:p>
          <a:p>
            <a:pPr algn="ctr">
              <a:spcBef>
                <a:spcPct val="0"/>
              </a:spcBef>
              <a:defRPr/>
            </a:pPr>
            <a:r>
              <a:rPr lang="en-US" sz="3200" b="1" baseline="30000" dirty="0" smtClean="0"/>
              <a:t>Countermeasures for Scour and Erosion</a:t>
            </a:r>
            <a:endParaRPr lang="en-US" sz="3200" b="1" dirty="0" smtClean="0"/>
          </a:p>
          <a:p>
            <a:pPr algn="ctr">
              <a:spcBef>
                <a:spcPct val="0"/>
              </a:spcBef>
              <a:defRPr/>
            </a:pPr>
            <a:r>
              <a:rPr lang="en-US" sz="2400" baseline="30000" dirty="0" smtClean="0"/>
              <a:t>1</a:t>
            </a:r>
            <a:r>
              <a:rPr lang="en-US" sz="2400" b="1" dirty="0" smtClean="0">
                <a:latin typeface="+mj-lt"/>
                <a:ea typeface="+mj-ea"/>
                <a:cs typeface="+mj-cs"/>
              </a:rPr>
              <a:t> President AUR, Inc. </a:t>
            </a:r>
            <a:br>
              <a:rPr lang="en-US" sz="2400" b="1" dirty="0" smtClean="0">
                <a:latin typeface="+mj-lt"/>
                <a:ea typeface="+mj-ea"/>
                <a:cs typeface="+mj-cs"/>
              </a:rPr>
            </a:br>
            <a:r>
              <a:rPr lang="en-US" sz="2400" b="1" dirty="0" smtClean="0">
                <a:latin typeface="+mj-lt"/>
                <a:ea typeface="+mj-ea"/>
                <a:cs typeface="+mj-cs"/>
                <a:hlinkClick r:id="rId4"/>
              </a:rPr>
              <a:t>rogersimpson@aurinc.com</a:t>
            </a:r>
            <a:r>
              <a:rPr lang="en-US" sz="2400" b="1" dirty="0" smtClean="0">
                <a:latin typeface="+mj-lt"/>
                <a:ea typeface="+mj-ea"/>
                <a:cs typeface="+mj-cs"/>
              </a:rPr>
              <a:t>  (540)-961-3005</a:t>
            </a:r>
          </a:p>
          <a:p>
            <a:pPr algn="ctr">
              <a:spcBef>
                <a:spcPct val="0"/>
              </a:spcBef>
              <a:defRPr/>
            </a:pPr>
            <a:r>
              <a:rPr lang="en-US" sz="2400" b="1" dirty="0" smtClean="0">
                <a:latin typeface="+mj-lt"/>
                <a:ea typeface="+mj-ea"/>
                <a:cs typeface="+mj-cs"/>
                <a:hlinkClick r:id="rId5"/>
              </a:rPr>
              <a:t>www.noscour.com</a:t>
            </a:r>
            <a:r>
              <a:rPr lang="en-US" sz="2400" b="1" dirty="0" smtClean="0">
                <a:latin typeface="+mj-lt"/>
                <a:ea typeface="+mj-ea"/>
                <a:cs typeface="+mj-cs"/>
              </a:rPr>
              <a:t> </a:t>
            </a:r>
            <a:endParaRPr lang="en-US" sz="2800" b="1" dirty="0">
              <a:latin typeface="+mj-lt"/>
              <a:ea typeface="+mj-ea"/>
              <a:cs typeface="+mj-cs"/>
            </a:endParaRPr>
          </a:p>
        </p:txBody>
      </p:sp>
      <p:sp>
        <p:nvSpPr>
          <p:cNvPr id="14" name="TextBox 13"/>
          <p:cNvSpPr txBox="1"/>
          <p:nvPr/>
        </p:nvSpPr>
        <p:spPr>
          <a:xfrm>
            <a:off x="6477000" y="4191000"/>
            <a:ext cx="2057400" cy="400101"/>
          </a:xfrm>
          <a:prstGeom prst="rect">
            <a:avLst/>
          </a:prstGeom>
          <a:noFill/>
        </p:spPr>
        <p:txBody>
          <a:bodyPr wrap="square" lIns="91434" tIns="45716" rIns="91434" bIns="45716" rtlCol="0">
            <a:spAutoFit/>
          </a:bodyPr>
          <a:lstStyle/>
          <a:p>
            <a:r>
              <a:rPr lang="en-US" sz="2000" b="1" dirty="0" smtClean="0"/>
              <a:t>© AUR, Inc. 2023</a:t>
            </a:r>
            <a:endParaRPr lang="en-US" sz="2000" b="1" dirty="0"/>
          </a:p>
        </p:txBody>
      </p:sp>
      <p:pic>
        <p:nvPicPr>
          <p:cNvPr id="1026" name="Picture 2"/>
          <p:cNvPicPr>
            <a:picLocks noChangeAspect="1" noChangeArrowheads="1"/>
          </p:cNvPicPr>
          <p:nvPr/>
        </p:nvPicPr>
        <p:blipFill>
          <a:blip r:embed="rId6" cstate="print"/>
          <a:srcRect/>
          <a:stretch>
            <a:fillRect/>
          </a:stretch>
        </p:blipFill>
        <p:spPr bwMode="auto">
          <a:xfrm>
            <a:off x="7543800" y="6276976"/>
            <a:ext cx="1347269" cy="504824"/>
          </a:xfrm>
          <a:prstGeom prst="rect">
            <a:avLst/>
          </a:prstGeom>
          <a:noFill/>
          <a:ln w="9525">
            <a:noFill/>
            <a:miter lim="800000"/>
            <a:headEnd/>
            <a:tailEnd/>
          </a:ln>
        </p:spPr>
      </p:pic>
      <p:sp>
        <p:nvSpPr>
          <p:cNvPr id="11" name="Rectangle 10"/>
          <p:cNvSpPr/>
          <p:nvPr/>
        </p:nvSpPr>
        <p:spPr>
          <a:xfrm>
            <a:off x="609600" y="304800"/>
            <a:ext cx="8229600" cy="1077218"/>
          </a:xfrm>
          <a:prstGeom prst="rect">
            <a:avLst/>
          </a:prstGeom>
        </p:spPr>
        <p:txBody>
          <a:bodyPr wrap="square">
            <a:spAutoFit/>
          </a:bodyPr>
          <a:lstStyle/>
          <a:p>
            <a:r>
              <a:rPr lang="en-US" sz="3200" b="1" dirty="0" smtClean="0">
                <a:solidFill>
                  <a:schemeClr val="accent2"/>
                </a:solidFill>
              </a:rPr>
              <a:t>New Omni-directional Scour-Resistant Design</a:t>
            </a:r>
          </a:p>
          <a:p>
            <a:r>
              <a:rPr lang="en-US" sz="3200" b="1" dirty="0" smtClean="0">
                <a:solidFill>
                  <a:schemeClr val="accent2"/>
                </a:solidFill>
              </a:rPr>
              <a:t>       for Bridge and Pier Circular </a:t>
            </a:r>
            <a:r>
              <a:rPr lang="en-US" sz="3200" b="1" dirty="0" err="1" smtClean="0">
                <a:solidFill>
                  <a:schemeClr val="accent2"/>
                </a:solidFill>
              </a:rPr>
              <a:t>Monopiles</a:t>
            </a:r>
            <a:endParaRPr lang="en-US" sz="3200" dirty="0" smtClean="0">
              <a:solidFill>
                <a:schemeClr val="accent2"/>
              </a:solidFill>
            </a:endParaRPr>
          </a:p>
        </p:txBody>
      </p:sp>
      <p:pic>
        <p:nvPicPr>
          <p:cNvPr id="49153" name="Picture 1"/>
          <p:cNvPicPr>
            <a:picLocks noChangeAspect="1" noChangeArrowheads="1"/>
          </p:cNvPicPr>
          <p:nvPr/>
        </p:nvPicPr>
        <p:blipFill>
          <a:blip r:embed="rId7" cstate="print"/>
          <a:srcRect/>
          <a:stretch>
            <a:fillRect/>
          </a:stretch>
        </p:blipFill>
        <p:spPr bwMode="auto">
          <a:xfrm>
            <a:off x="0" y="4343400"/>
            <a:ext cx="3352800" cy="2514600"/>
          </a:xfrm>
          <a:prstGeom prst="rect">
            <a:avLst/>
          </a:prstGeom>
          <a:noFill/>
          <a:ln w="9525">
            <a:noFill/>
            <a:miter lim="800000"/>
            <a:headEnd/>
            <a:tailEnd/>
          </a:ln>
          <a:effectLst/>
        </p:spPr>
      </p:pic>
      <p:sp>
        <p:nvSpPr>
          <p:cNvPr id="12" name="TextBox 11"/>
          <p:cNvSpPr txBox="1"/>
          <p:nvPr/>
        </p:nvSpPr>
        <p:spPr>
          <a:xfrm>
            <a:off x="3352800" y="4191000"/>
            <a:ext cx="2514600" cy="3046988"/>
          </a:xfrm>
          <a:prstGeom prst="rect">
            <a:avLst/>
          </a:prstGeom>
          <a:noFill/>
        </p:spPr>
        <p:txBody>
          <a:bodyPr wrap="square" rtlCol="0">
            <a:spAutoFit/>
          </a:bodyPr>
          <a:lstStyle/>
          <a:p>
            <a:r>
              <a:rPr lang="en-US" sz="2400" b="1" u="sng" dirty="0" smtClean="0"/>
              <a:t>Example of Tidal Surge Washout</a:t>
            </a:r>
            <a:r>
              <a:rPr lang="en-US" sz="2400" b="1" dirty="0" smtClean="0"/>
              <a:t>: Hurricane Ian, Sept. 2022, </a:t>
            </a:r>
          </a:p>
          <a:p>
            <a:r>
              <a:rPr lang="en-US" sz="2400" b="1" dirty="0" smtClean="0"/>
              <a:t>Cherry Grove Pier,</a:t>
            </a:r>
          </a:p>
          <a:p>
            <a:r>
              <a:rPr lang="en-US" sz="2400" b="1" dirty="0" smtClean="0"/>
              <a:t>North Myrtle Beach, SC, USA</a:t>
            </a:r>
          </a:p>
          <a:p>
            <a:r>
              <a:rPr lang="en-US" sz="2400" dirty="0" smtClean="0"/>
              <a:t> </a:t>
            </a:r>
            <a:endParaRPr lang="en-US" sz="2400" dirty="0"/>
          </a:p>
        </p:txBody>
      </p:sp>
      <p:pic>
        <p:nvPicPr>
          <p:cNvPr id="9" name="~PP3766.WAV">
            <a:hlinkClick r:id="" action="ppaction://media"/>
          </p:cNvPr>
          <p:cNvPicPr>
            <a:picLocks noRot="1" noChangeAspect="1"/>
          </p:cNvPicPr>
          <p:nvPr>
            <a:wavAudioFile r:embed="rId1" name="~PP3766.WAV"/>
          </p:nvPr>
        </p:nvPicPr>
        <p:blipFill>
          <a:blip r:embed="rId8" cstate="print"/>
          <a:stretch>
            <a:fillRect/>
          </a:stretch>
        </p:blipFill>
        <p:spPr>
          <a:xfrm>
            <a:off x="8767763" y="6481763"/>
            <a:ext cx="244475" cy="244475"/>
          </a:xfrm>
          <a:prstGeom prst="rect">
            <a:avLst/>
          </a:prstGeom>
        </p:spPr>
      </p:pic>
    </p:spTree>
  </p:cSld>
  <p:clrMapOvr>
    <a:masterClrMapping/>
  </p:clrMapOvr>
  <p:transition advTm="512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457200"/>
            <a:ext cx="82296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mj-lt"/>
                <a:ea typeface="SimSun" pitchFamily="2" charset="-122"/>
                <a:cs typeface="Times New Roman" pitchFamily="18" charset="0"/>
              </a:rPr>
              <a:t>Conclusions</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solidFill>
                  <a:schemeClr val="tx1"/>
                </a:solidFill>
                <a:effectLst/>
                <a:ea typeface="SimSun" pitchFamily="2" charset="-122"/>
                <a:cs typeface="Times New Roman" pitchFamily="18" charset="0"/>
              </a:rPr>
              <a:t>Many bridges over water are susceptible to scour of supporting rocks and soil by vortices created at the structure during peak flow events such as floods, tidal events, coastal storm surges, and tsunami situations.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400" b="1" i="0" u="none" strike="noStrike" cap="none" normalizeH="0" baseline="0" dirty="0" smtClean="0">
              <a:ln>
                <a:noFill/>
              </a:ln>
              <a:solidFill>
                <a:schemeClr val="tx1"/>
              </a:solidFill>
              <a:effectLst/>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lang="en-US" sz="2400" dirty="0" smtClean="0"/>
              <a:t> </a:t>
            </a:r>
            <a:r>
              <a:rPr lang="en-US" sz="2400" b="1" dirty="0" smtClean="0"/>
              <a:t>The new </a:t>
            </a:r>
            <a:r>
              <a:rPr lang="en-US" sz="2400" b="1" dirty="0" err="1" smtClean="0"/>
              <a:t>omni</a:t>
            </a:r>
            <a:r>
              <a:rPr lang="en-US" sz="2400" b="1" dirty="0" smtClean="0"/>
              <a:t>-directional scour-resistant design for bridge and pier circular </a:t>
            </a:r>
            <a:r>
              <a:rPr lang="en-US" sz="2400" b="1" dirty="0" err="1" smtClean="0"/>
              <a:t>monopiles</a:t>
            </a:r>
            <a:r>
              <a:rPr lang="en-US" sz="2400" b="1" dirty="0" smtClean="0"/>
              <a:t> with </a:t>
            </a:r>
            <a:r>
              <a:rPr lang="en-US" sz="2400" b="1" dirty="0" err="1" smtClean="0"/>
              <a:t>scAUR</a:t>
            </a:r>
            <a:r>
              <a:rPr lang="en-US" sz="2400" b="1" baseline="30000" dirty="0" err="1" smtClean="0"/>
              <a:t>TM</a:t>
            </a:r>
            <a:r>
              <a:rPr lang="en-US" sz="2400" b="1" dirty="0" smtClean="0"/>
              <a:t> and a new </a:t>
            </a:r>
            <a:r>
              <a:rPr lang="en-US" sz="2400" b="1" dirty="0" err="1" smtClean="0"/>
              <a:t>picscAUR</a:t>
            </a:r>
            <a:r>
              <a:rPr lang="en-US" sz="2400" b="1" baseline="30000" dirty="0" err="1" smtClean="0"/>
              <a:t>TM</a:t>
            </a:r>
            <a:r>
              <a:rPr lang="en-US" sz="2400" b="1" dirty="0" smtClean="0"/>
              <a:t> design was presented for all flow speeds. </a:t>
            </a:r>
            <a:r>
              <a:rPr lang="en-US" sz="2400" b="1" i="1" dirty="0" smtClean="0"/>
              <a:t>It meets the design requirement that it prevents scour around a circular </a:t>
            </a:r>
            <a:r>
              <a:rPr lang="en-US" sz="2400" b="1" i="1" dirty="0" err="1" smtClean="0"/>
              <a:t>monopile</a:t>
            </a:r>
            <a:r>
              <a:rPr lang="en-US" sz="2400" b="1" i="1" dirty="0" smtClean="0"/>
              <a:t> for any time-varying flow approach direction, like tidal and surge flows. </a:t>
            </a:r>
            <a:r>
              <a:rPr lang="en-US" sz="2400" b="1" dirty="0" smtClean="0"/>
              <a:t>In these cases, strong high speed flows can occur, first in one direction and then the opposite or another direction.</a:t>
            </a:r>
            <a:endParaRPr kumimoji="0" lang="en-US" sz="2800" b="1" i="0" u="none" strike="noStrike" cap="none" normalizeH="0" baseline="0" dirty="0" smtClean="0">
              <a:ln>
                <a:noFill/>
              </a:ln>
              <a:solidFill>
                <a:schemeClr val="tx1"/>
              </a:solidFill>
              <a:effectLst/>
              <a:ea typeface="SimSun" pitchFamily="2" charset="-122"/>
              <a:cs typeface="Times New Roman" pitchFamily="18" charset="0"/>
            </a:endParaRPr>
          </a:p>
        </p:txBody>
      </p:sp>
      <p:pic>
        <p:nvPicPr>
          <p:cNvPr id="3" name="Picture 2"/>
          <p:cNvPicPr>
            <a:picLocks noChangeAspect="1" noChangeArrowheads="1"/>
          </p:cNvPicPr>
          <p:nvPr/>
        </p:nvPicPr>
        <p:blipFill>
          <a:blip r:embed="rId3" cstate="print"/>
          <a:srcRect/>
          <a:stretch>
            <a:fillRect/>
          </a:stretch>
        </p:blipFill>
        <p:spPr bwMode="auto">
          <a:xfrm>
            <a:off x="7543800" y="6096000"/>
            <a:ext cx="1447800" cy="542493"/>
          </a:xfrm>
          <a:prstGeom prst="rect">
            <a:avLst/>
          </a:prstGeom>
          <a:noFill/>
          <a:ln w="9525">
            <a:noFill/>
            <a:miter lim="800000"/>
            <a:headEnd/>
            <a:tailEnd/>
          </a:ln>
        </p:spPr>
      </p:pic>
      <p:pic>
        <p:nvPicPr>
          <p:cNvPr id="4" name="~PP1753.WAV">
            <a:hlinkClick r:id="" action="ppaction://media"/>
          </p:cNvPr>
          <p:cNvPicPr>
            <a:picLocks noRot="1" noChangeAspect="1"/>
          </p:cNvPicPr>
          <p:nvPr>
            <a:wavAudioFile r:embed="rId1" name="~PP1753.WAV"/>
          </p:nvPr>
        </p:nvPicPr>
        <p:blipFill>
          <a:blip r:embed="rId4" cstate="print"/>
          <a:stretch>
            <a:fillRect/>
          </a:stretch>
        </p:blipFill>
        <p:spPr>
          <a:xfrm>
            <a:off x="8767763" y="6481763"/>
            <a:ext cx="244475" cy="244475"/>
          </a:xfrm>
          <a:prstGeom prst="rect">
            <a:avLst/>
          </a:prstGeom>
        </p:spPr>
      </p:pic>
    </p:spTree>
  </p:cSld>
  <p:clrMapOvr>
    <a:masterClrMapping/>
  </p:clrMapOvr>
  <p:transition advTm="538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76400"/>
            <a:ext cx="7848600" cy="4062651"/>
          </a:xfrm>
          <a:prstGeom prst="rect">
            <a:avLst/>
          </a:prstGeom>
        </p:spPr>
        <p:txBody>
          <a:bodyPr wrap="square">
            <a:spAutoFit/>
          </a:bodyPr>
          <a:lstStyle/>
          <a:p>
            <a:pPr lvl="0" defTabSz="914400" fontAlgn="base">
              <a:spcBef>
                <a:spcPct val="0"/>
              </a:spcBef>
              <a:spcAft>
                <a:spcPct val="0"/>
              </a:spcAft>
              <a:buFont typeface="Wingdings" pitchFamily="2" charset="2"/>
              <a:buChar char="Ø"/>
            </a:pPr>
            <a:endParaRPr lang="en-US" dirty="0" smtClean="0"/>
          </a:p>
          <a:p>
            <a:pPr>
              <a:buFont typeface="Wingdings" pitchFamily="2" charset="2"/>
              <a:buChar char="Ø"/>
            </a:pPr>
            <a:r>
              <a:rPr lang="en-US" sz="2400" b="1" dirty="0" smtClean="0"/>
              <a:t>Since strong strength counter-rotating vortices are produced by the </a:t>
            </a:r>
            <a:r>
              <a:rPr lang="en-US" sz="2400" b="1" dirty="0" err="1" smtClean="0"/>
              <a:t>picscAUR</a:t>
            </a:r>
            <a:r>
              <a:rPr lang="en-US" sz="2400" b="1" baseline="30000" dirty="0" err="1" smtClean="0"/>
              <a:t>TM</a:t>
            </a:r>
            <a:r>
              <a:rPr lang="en-US" sz="2400" b="1" dirty="0" smtClean="0"/>
              <a:t> surfaces, the net water bottom bed surface velocity is &lt; 10% of that produced by the horseshoe vortices when there is only the </a:t>
            </a:r>
            <a:r>
              <a:rPr lang="en-US" sz="2400" b="1" dirty="0" err="1" smtClean="0"/>
              <a:t>monopile</a:t>
            </a:r>
            <a:r>
              <a:rPr lang="en-US" sz="2400" b="1" dirty="0" smtClean="0"/>
              <a:t>.</a:t>
            </a:r>
          </a:p>
          <a:p>
            <a:pPr>
              <a:buFont typeface="Wingdings" pitchFamily="2" charset="2"/>
              <a:buChar char="Ø"/>
            </a:pPr>
            <a:r>
              <a:rPr lang="en-US" sz="2400" b="1" dirty="0" smtClean="0"/>
              <a:t> The surface force for this </a:t>
            </a:r>
            <a:r>
              <a:rPr lang="en-US" sz="2400" b="1" dirty="0" err="1" smtClean="0"/>
              <a:t>scAUR</a:t>
            </a:r>
            <a:r>
              <a:rPr lang="en-US" sz="2400" b="1" baseline="30000" dirty="0" err="1" smtClean="0"/>
              <a:t>TM</a:t>
            </a:r>
            <a:r>
              <a:rPr lang="en-US" sz="2400" b="1" dirty="0" smtClean="0"/>
              <a:t> and new </a:t>
            </a:r>
            <a:r>
              <a:rPr lang="en-US" sz="2400" b="1" dirty="0" err="1" smtClean="0"/>
              <a:t>picscAUR</a:t>
            </a:r>
            <a:r>
              <a:rPr lang="en-US" sz="2400" b="1" baseline="30000" dirty="0" err="1" smtClean="0"/>
              <a:t>TM</a:t>
            </a:r>
            <a:r>
              <a:rPr lang="en-US" sz="2400" b="1" dirty="0" smtClean="0"/>
              <a:t> design is less than 1/100 of that for a </a:t>
            </a:r>
            <a:r>
              <a:rPr lang="en-US" sz="2400" b="1" dirty="0" err="1" smtClean="0"/>
              <a:t>monopile</a:t>
            </a:r>
            <a:r>
              <a:rPr lang="en-US" sz="2400" b="1" dirty="0" smtClean="0"/>
              <a:t> alone, resulting in no movement of small gravel.</a:t>
            </a:r>
          </a:p>
          <a:p>
            <a:pPr>
              <a:buFont typeface="Wingdings" pitchFamily="2" charset="2"/>
              <a:buChar char="Ø"/>
            </a:pPr>
            <a:r>
              <a:rPr lang="en-US" sz="2400" b="1" dirty="0" smtClean="0"/>
              <a:t>The costs associated with the fabrication and installation of the </a:t>
            </a:r>
            <a:r>
              <a:rPr lang="en-US" sz="2400" b="1" dirty="0" err="1" smtClean="0"/>
              <a:t>scAUR</a:t>
            </a:r>
            <a:r>
              <a:rPr lang="en-US" sz="2400" b="1" baseline="30000" dirty="0" err="1" smtClean="0"/>
              <a:t>TM</a:t>
            </a:r>
            <a:r>
              <a:rPr lang="en-US" sz="2400" b="1" dirty="0" smtClean="0"/>
              <a:t> with </a:t>
            </a:r>
            <a:r>
              <a:rPr lang="en-US" sz="2400" b="1" dirty="0" err="1" smtClean="0"/>
              <a:t>picscAUR</a:t>
            </a:r>
            <a:r>
              <a:rPr lang="en-US" sz="2400" b="1" baseline="30000" dirty="0" err="1" smtClean="0"/>
              <a:t>TM</a:t>
            </a:r>
            <a:r>
              <a:rPr lang="en-US" sz="2400" b="1" dirty="0" smtClean="0"/>
              <a:t> design are very favorable compared with other traditional scour protection methods.</a:t>
            </a:r>
            <a:endParaRPr lang="en-US" sz="2400" b="1" dirty="0" smtClean="0">
              <a:ea typeface="SimSun" pitchFamily="2" charset="-122"/>
              <a:cs typeface="Times New Roman" pitchFamily="18" charset="0"/>
            </a:endParaRPr>
          </a:p>
        </p:txBody>
      </p:sp>
      <p:sp>
        <p:nvSpPr>
          <p:cNvPr id="3" name="TextBox 2"/>
          <p:cNvSpPr txBox="1"/>
          <p:nvPr/>
        </p:nvSpPr>
        <p:spPr>
          <a:xfrm>
            <a:off x="2590800" y="914400"/>
            <a:ext cx="3750257" cy="646331"/>
          </a:xfrm>
          <a:prstGeom prst="rect">
            <a:avLst/>
          </a:prstGeom>
          <a:noFill/>
        </p:spPr>
        <p:txBody>
          <a:bodyPr wrap="none" rtlCol="0">
            <a:spAutoFit/>
          </a:bodyPr>
          <a:lstStyle/>
          <a:p>
            <a:r>
              <a:rPr lang="en-US" sz="3600" b="1" dirty="0" smtClean="0">
                <a:latin typeface="+mj-lt"/>
              </a:rPr>
              <a:t>Conclusions (Cont)</a:t>
            </a:r>
            <a:endParaRPr lang="en-US" sz="3600" b="1" dirty="0">
              <a:latin typeface="+mj-lt"/>
            </a:endParaRPr>
          </a:p>
        </p:txBody>
      </p:sp>
      <p:pic>
        <p:nvPicPr>
          <p:cNvPr id="4" name="Picture 3"/>
          <p:cNvPicPr>
            <a:picLocks noChangeAspect="1" noChangeArrowheads="1"/>
          </p:cNvPicPr>
          <p:nvPr/>
        </p:nvPicPr>
        <p:blipFill>
          <a:blip r:embed="rId3" cstate="print"/>
          <a:srcRect/>
          <a:stretch>
            <a:fillRect/>
          </a:stretch>
        </p:blipFill>
        <p:spPr bwMode="auto">
          <a:xfrm>
            <a:off x="7543800" y="6096000"/>
            <a:ext cx="1447800" cy="542493"/>
          </a:xfrm>
          <a:prstGeom prst="rect">
            <a:avLst/>
          </a:prstGeom>
          <a:noFill/>
          <a:ln w="9525">
            <a:noFill/>
            <a:miter lim="800000"/>
            <a:headEnd/>
            <a:tailEnd/>
          </a:ln>
        </p:spPr>
      </p:pic>
      <p:pic>
        <p:nvPicPr>
          <p:cNvPr id="5" name="~PP1955.WAV">
            <a:hlinkClick r:id="" action="ppaction://media"/>
          </p:cNvPr>
          <p:cNvPicPr>
            <a:picLocks noRot="1" noChangeAspect="1"/>
          </p:cNvPicPr>
          <p:nvPr>
            <a:wavAudioFile r:embed="rId1" name="~PP1955.WAV"/>
          </p:nvPr>
        </p:nvPicPr>
        <p:blipFill>
          <a:blip r:embed="rId4" cstate="print"/>
          <a:stretch>
            <a:fillRect/>
          </a:stretch>
        </p:blipFill>
        <p:spPr>
          <a:xfrm>
            <a:off x="8767763" y="6481763"/>
            <a:ext cx="244475" cy="244475"/>
          </a:xfrm>
          <a:prstGeom prst="rect">
            <a:avLst/>
          </a:prstGeom>
        </p:spPr>
      </p:pic>
    </p:spTree>
  </p:cSld>
  <p:clrMapOvr>
    <a:masterClrMapping/>
  </p:clrMapOvr>
  <p:transition advTm="370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Contact Us for More Information</a:t>
            </a:r>
            <a:br>
              <a:rPr lang="en-US" dirty="0" smtClean="0"/>
            </a:br>
            <a:r>
              <a:rPr lang="en-US" dirty="0" smtClean="0"/>
              <a:t>About Other Cases or </a:t>
            </a:r>
            <a:br>
              <a:rPr lang="en-US" dirty="0" smtClean="0"/>
            </a:br>
            <a:r>
              <a:rPr lang="en-US" dirty="0" smtClean="0"/>
              <a:t>If You Have Questions</a:t>
            </a:r>
            <a:endParaRPr lang="en-US" dirty="0"/>
          </a:p>
        </p:txBody>
      </p:sp>
      <p:sp>
        <p:nvSpPr>
          <p:cNvPr id="4" name="Title 1"/>
          <p:cNvSpPr txBox="1">
            <a:spLocks/>
          </p:cNvSpPr>
          <p:nvPr/>
        </p:nvSpPr>
        <p:spPr>
          <a:xfrm>
            <a:off x="1066800" y="4038600"/>
            <a:ext cx="6629400" cy="781050"/>
          </a:xfrm>
          <a:prstGeom prst="rect">
            <a:avLst/>
          </a:prstGeom>
        </p:spPr>
        <p:txBody>
          <a:bodyPr vert="horz" lIns="91434" tIns="45716" rIns="91434" bIns="45716" rtlCol="0" anchor="ctr">
            <a:noAutofit/>
          </a:bodyPr>
          <a:lstStyle/>
          <a:p>
            <a:pPr algn="ctr">
              <a:spcBef>
                <a:spcPct val="0"/>
              </a:spcBef>
              <a:defRPr/>
            </a:pPr>
            <a:r>
              <a:rPr lang="en-US" sz="2800" b="1" dirty="0" smtClean="0">
                <a:latin typeface="+mj-lt"/>
                <a:ea typeface="+mj-ea"/>
                <a:cs typeface="+mj-cs"/>
              </a:rPr>
              <a:t>Roger L. Simpson, Ph.D., P.E. </a:t>
            </a:r>
            <a:br>
              <a:rPr lang="en-US" sz="2800" b="1" dirty="0" smtClean="0">
                <a:latin typeface="+mj-lt"/>
                <a:ea typeface="+mj-ea"/>
                <a:cs typeface="+mj-cs"/>
              </a:rPr>
            </a:br>
            <a:r>
              <a:rPr lang="en-US" sz="2800" b="1" dirty="0" smtClean="0">
                <a:latin typeface="+mj-lt"/>
                <a:ea typeface="+mj-ea"/>
                <a:cs typeface="+mj-cs"/>
              </a:rPr>
              <a:t>President, AUR, Inc.</a:t>
            </a:r>
            <a:br>
              <a:rPr lang="en-US" sz="2800" b="1" dirty="0" smtClean="0">
                <a:latin typeface="+mj-lt"/>
                <a:ea typeface="+mj-ea"/>
                <a:cs typeface="+mj-cs"/>
              </a:rPr>
            </a:br>
            <a:r>
              <a:rPr lang="en-US" sz="2800" b="1" dirty="0" smtClean="0">
                <a:latin typeface="+mj-lt"/>
                <a:ea typeface="+mj-ea"/>
                <a:cs typeface="+mj-cs"/>
                <a:hlinkClick r:id="rId2"/>
              </a:rPr>
              <a:t>rogersimpson@aurinc.com</a:t>
            </a:r>
            <a:endParaRPr lang="en-US" sz="2800" b="1" dirty="0" smtClean="0">
              <a:latin typeface="+mj-lt"/>
              <a:ea typeface="+mj-ea"/>
              <a:cs typeface="+mj-cs"/>
            </a:endParaRPr>
          </a:p>
          <a:p>
            <a:pPr algn="ctr">
              <a:spcBef>
                <a:spcPct val="0"/>
              </a:spcBef>
              <a:defRPr/>
            </a:pPr>
            <a:r>
              <a:rPr lang="en-US" sz="2800" b="1" dirty="0" smtClean="0">
                <a:latin typeface="+mj-lt"/>
                <a:ea typeface="+mj-ea"/>
                <a:cs typeface="+mj-cs"/>
              </a:rPr>
              <a:t>(540)-961-3005</a:t>
            </a:r>
          </a:p>
          <a:p>
            <a:pPr algn="ctr">
              <a:spcBef>
                <a:spcPct val="0"/>
              </a:spcBef>
              <a:defRPr/>
            </a:pPr>
            <a:r>
              <a:rPr lang="en-US" sz="2800" b="1" dirty="0" smtClean="0">
                <a:solidFill>
                  <a:srgbClr val="C00000"/>
                </a:solidFill>
                <a:latin typeface="+mj-lt"/>
                <a:ea typeface="+mj-ea"/>
                <a:cs typeface="+mj-cs"/>
              </a:rPr>
              <a:t>ALL SLIDES AND EARLIER PAPERS AVAILABLE AT</a:t>
            </a:r>
          </a:p>
          <a:p>
            <a:pPr algn="ctr">
              <a:spcBef>
                <a:spcPct val="0"/>
              </a:spcBef>
              <a:defRPr/>
            </a:pPr>
            <a:r>
              <a:rPr lang="en-US" sz="2800" b="1" dirty="0" smtClean="0">
                <a:latin typeface="+mj-lt"/>
                <a:ea typeface="+mj-ea"/>
                <a:cs typeface="+mj-cs"/>
                <a:hlinkClick r:id="rId3"/>
              </a:rPr>
              <a:t>www.noscour.com</a:t>
            </a:r>
            <a:endParaRPr lang="en-US" sz="2800" b="1" dirty="0" smtClean="0">
              <a:latin typeface="+mj-lt"/>
              <a:ea typeface="+mj-ea"/>
              <a:cs typeface="+mj-cs"/>
            </a:endParaRPr>
          </a:p>
          <a:p>
            <a:pPr algn="ctr">
              <a:spcBef>
                <a:spcPct val="0"/>
              </a:spcBef>
              <a:defRPr/>
            </a:pPr>
            <a:endParaRPr lang="en-US" sz="2800" b="1" dirty="0">
              <a:latin typeface="+mj-lt"/>
              <a:ea typeface="+mj-ea"/>
              <a:cs typeface="+mj-cs"/>
            </a:endParaRPr>
          </a:p>
        </p:txBody>
      </p:sp>
      <p:pic>
        <p:nvPicPr>
          <p:cNvPr id="5" name="Picture 4"/>
          <p:cNvPicPr>
            <a:picLocks noChangeAspect="1" noChangeArrowheads="1"/>
          </p:cNvPicPr>
          <p:nvPr/>
        </p:nvPicPr>
        <p:blipFill>
          <a:blip r:embed="rId4" cstate="print"/>
          <a:srcRect/>
          <a:stretch>
            <a:fillRect/>
          </a:stretch>
        </p:blipFill>
        <p:spPr bwMode="auto">
          <a:xfrm>
            <a:off x="3733800" y="5867400"/>
            <a:ext cx="1447800" cy="542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7695376" cy="584775"/>
          </a:xfrm>
          <a:prstGeom prst="rect">
            <a:avLst/>
          </a:prstGeom>
          <a:noFill/>
        </p:spPr>
        <p:txBody>
          <a:bodyPr wrap="none" lIns="91434" tIns="45716" rIns="91434" bIns="45716" rtlCol="0">
            <a:spAutoFit/>
          </a:bodyPr>
          <a:lstStyle/>
          <a:p>
            <a:r>
              <a:rPr lang="en-US" sz="3200" dirty="0" smtClean="0"/>
              <a:t>Introduction and Background of Dr. Simpson</a:t>
            </a:r>
            <a:endParaRPr lang="en-US" sz="3200" dirty="0"/>
          </a:p>
        </p:txBody>
      </p:sp>
      <p:sp>
        <p:nvSpPr>
          <p:cNvPr id="3" name="TextBox 2"/>
          <p:cNvSpPr txBox="1"/>
          <p:nvPr/>
        </p:nvSpPr>
        <p:spPr>
          <a:xfrm>
            <a:off x="304800" y="609601"/>
            <a:ext cx="8610600" cy="6247856"/>
          </a:xfrm>
          <a:prstGeom prst="rect">
            <a:avLst/>
          </a:prstGeom>
          <a:noFill/>
        </p:spPr>
        <p:txBody>
          <a:bodyPr wrap="square" lIns="91434" tIns="45716" rIns="91434" bIns="45716" rtlCol="0">
            <a:spAutoFit/>
          </a:bodyPr>
          <a:lstStyle/>
          <a:p>
            <a:pPr>
              <a:buFont typeface="Wingdings"/>
              <a:buChar char="Ø"/>
            </a:pPr>
            <a:r>
              <a:rPr lang="en-US" sz="2000" u="sng" dirty="0" smtClean="0"/>
              <a:t>An internationally recognized fluid dynamics researcher, inventor, and author on vortex producing “juncture flows”, </a:t>
            </a:r>
            <a:r>
              <a:rPr lang="en-US" sz="2000" dirty="0" smtClean="0"/>
              <a:t>such as those that occur in bodies of water around hydraulic structures such as bridge piers and abutments, and surface roughness effects on flow. Past President &amp; Fellow AIAA; Fellow ASME, M. ASCE.</a:t>
            </a:r>
          </a:p>
          <a:p>
            <a:pPr>
              <a:buFont typeface="Wingdings"/>
              <a:buChar char="Ø"/>
            </a:pPr>
            <a:r>
              <a:rPr lang="en-US" sz="2000" dirty="0" smtClean="0"/>
              <a:t> Consultant and advisor to NASA on </a:t>
            </a:r>
            <a:r>
              <a:rPr lang="en-US" sz="2000" u="sng" dirty="0" smtClean="0"/>
              <a:t>reducing adverse aspects of “juncture flows” between airplane wings and a fuselage</a:t>
            </a:r>
            <a:r>
              <a:rPr lang="en-US" sz="2000" dirty="0" smtClean="0"/>
              <a:t>.</a:t>
            </a:r>
          </a:p>
          <a:p>
            <a:pPr>
              <a:buFont typeface="Wingdings"/>
              <a:buChar char="Ø"/>
            </a:pPr>
            <a:r>
              <a:rPr lang="en-US" sz="2000" dirty="0" smtClean="0"/>
              <a:t> For over 30 years his US Navy sponsored research at Virginia Tech, where he was the Jack E. Cowling Professor of Aerospace and Ocean Engineering, provided much data for the </a:t>
            </a:r>
            <a:r>
              <a:rPr lang="en-US" sz="2000" u="sng" dirty="0" smtClean="0"/>
              <a:t>prevention of acoustic noise producing vortices on submarines</a:t>
            </a:r>
            <a:r>
              <a:rPr lang="en-US" sz="2000" dirty="0" smtClean="0"/>
              <a:t>.</a:t>
            </a:r>
          </a:p>
          <a:p>
            <a:pPr>
              <a:buFont typeface="Wingdings"/>
              <a:buChar char="Ø"/>
            </a:pPr>
            <a:r>
              <a:rPr lang="en-US" sz="2000" dirty="0" smtClean="0"/>
              <a:t> Over the last years, he has applied this fluid dynamics background to </a:t>
            </a:r>
            <a:r>
              <a:rPr lang="en-US" sz="2000" u="sng" dirty="0" smtClean="0"/>
              <a:t>designing and testing the scouring-vortex preventing streamlined fairings </a:t>
            </a:r>
            <a:r>
              <a:rPr lang="en-US" sz="2000" b="1" u="sng" dirty="0" err="1" smtClean="0"/>
              <a:t>scAUR</a:t>
            </a:r>
            <a:r>
              <a:rPr lang="en-US" sz="2000" b="1" u="sng" baseline="30000" dirty="0" err="1" smtClean="0"/>
              <a:t>TM</a:t>
            </a:r>
            <a:r>
              <a:rPr lang="en-US" sz="2000" u="sng" dirty="0" smtClean="0"/>
              <a:t> for bridge piers and abutments.</a:t>
            </a:r>
          </a:p>
          <a:p>
            <a:pPr>
              <a:buFont typeface="Wingdings"/>
              <a:buChar char="Ø"/>
            </a:pPr>
            <a:r>
              <a:rPr lang="en-US" sz="2000" dirty="0" smtClean="0"/>
              <a:t> Novel tetrahedral vortex generators </a:t>
            </a:r>
            <a:r>
              <a:rPr lang="en-US" sz="2000" b="1" dirty="0" err="1" smtClean="0"/>
              <a:t>VorGAUR</a:t>
            </a:r>
            <a:r>
              <a:rPr lang="en-US" sz="2000" b="1" baseline="30000" dirty="0" err="1" smtClean="0"/>
              <a:t>TM</a:t>
            </a:r>
            <a:r>
              <a:rPr lang="en-US" sz="2000" dirty="0" smtClean="0"/>
              <a:t> create counter-rotating vortices that oppose the effects of scouring vortices &amp; prevent debris collection.</a:t>
            </a:r>
          </a:p>
          <a:p>
            <a:pPr>
              <a:buFont typeface="Wingdings"/>
              <a:buChar char="Ø"/>
            </a:pPr>
            <a:r>
              <a:rPr lang="en-US" sz="2000" b="1" dirty="0" smtClean="0"/>
              <a:t> US Patents 8348553, 8434723, and 9453319 awarded.</a:t>
            </a:r>
            <a:endParaRPr lang="en-US" sz="2000" dirty="0" smtClean="0"/>
          </a:p>
          <a:p>
            <a:pPr>
              <a:buFont typeface="Wingdings"/>
              <a:buChar char="Ø"/>
            </a:pPr>
            <a:r>
              <a:rPr lang="en-US" sz="2000" dirty="0" smtClean="0"/>
              <a:t> Model and full-scale tests under the sponsorship of the National Co-operative Highway Research Program </a:t>
            </a:r>
            <a:r>
              <a:rPr lang="en-US" sz="2000" b="1" dirty="0" smtClean="0"/>
              <a:t>(NCHRP-IDEA Report 162) </a:t>
            </a:r>
            <a:r>
              <a:rPr lang="en-US" sz="2000" dirty="0" smtClean="0"/>
              <a:t> have proven these designs. </a:t>
            </a:r>
          </a:p>
          <a:p>
            <a:pPr>
              <a:buFont typeface="Wingdings"/>
              <a:buChar char="Ø"/>
            </a:pPr>
            <a:r>
              <a:rPr lang="en-US" sz="2000" dirty="0" smtClean="0"/>
              <a:t>Cost-effective stainless steel retrofits for existing bridges and concrete forms for new bridges are available for various bridge and river-bed situations.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924800" y="152401"/>
            <a:ext cx="1143910" cy="428625"/>
          </a:xfrm>
          <a:prstGeom prst="rect">
            <a:avLst/>
          </a:prstGeom>
          <a:noFill/>
          <a:ln w="9525">
            <a:noFill/>
            <a:miter lim="800000"/>
            <a:headEnd/>
            <a:tailEnd/>
          </a:ln>
        </p:spPr>
      </p:pic>
      <p:pic>
        <p:nvPicPr>
          <p:cNvPr id="5" name="~PP3945.WAV">
            <a:hlinkClick r:id="" action="ppaction://media"/>
          </p:cNvPr>
          <p:cNvPicPr>
            <a:picLocks noRot="1" noChangeAspect="1"/>
          </p:cNvPicPr>
          <p:nvPr>
            <a:wavAudioFile r:embed="rId1" name="~PP3945.WAV"/>
          </p:nvPr>
        </p:nvPicPr>
        <p:blipFill>
          <a:blip r:embed="rId4" cstate="print"/>
          <a:stretch>
            <a:fillRect/>
          </a:stretch>
        </p:blipFill>
        <p:spPr>
          <a:xfrm>
            <a:off x="8767763" y="6481763"/>
            <a:ext cx="244475" cy="244475"/>
          </a:xfrm>
          <a:prstGeom prst="rect">
            <a:avLst/>
          </a:prstGeom>
        </p:spPr>
      </p:pic>
    </p:spTree>
  </p:cSld>
  <p:clrMapOvr>
    <a:masterClrMapping/>
  </p:clrMapOvr>
  <p:transition advTm="697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688" y="152400"/>
            <a:ext cx="2758512" cy="523220"/>
          </a:xfrm>
          <a:prstGeom prst="rect">
            <a:avLst/>
          </a:prstGeom>
          <a:noFill/>
        </p:spPr>
        <p:txBody>
          <a:bodyPr wrap="none" lIns="91434" tIns="45716" rIns="91434" bIns="45716" rtlCol="0">
            <a:spAutoFit/>
          </a:bodyPr>
          <a:lstStyle/>
          <a:p>
            <a:r>
              <a:rPr lang="en-US" sz="2800" b="1" dirty="0" smtClean="0"/>
              <a:t>Outline of Topics</a:t>
            </a:r>
            <a:endParaRPr lang="en-US" sz="2800" b="1" dirty="0"/>
          </a:p>
        </p:txBody>
      </p:sp>
      <p:sp>
        <p:nvSpPr>
          <p:cNvPr id="4" name="Rectangle 3"/>
          <p:cNvSpPr/>
          <p:nvPr/>
        </p:nvSpPr>
        <p:spPr>
          <a:xfrm>
            <a:off x="381000" y="762000"/>
            <a:ext cx="8534400" cy="7478962"/>
          </a:xfrm>
          <a:prstGeom prst="rect">
            <a:avLst/>
          </a:prstGeom>
        </p:spPr>
        <p:txBody>
          <a:bodyPr wrap="square" lIns="91434" tIns="45716" rIns="91434" bIns="45716">
            <a:spAutoFit/>
          </a:bodyPr>
          <a:lstStyle/>
          <a:p>
            <a:r>
              <a:rPr lang="en-US" sz="2400" b="1" dirty="0" smtClean="0">
                <a:solidFill>
                  <a:srgbClr val="C00000"/>
                </a:solidFill>
              </a:rPr>
              <a:t>Bridge failures due to scour </a:t>
            </a:r>
            <a:r>
              <a:rPr lang="en-US" sz="2400" b="1" dirty="0" smtClean="0">
                <a:solidFill>
                  <a:schemeClr val="tx2"/>
                </a:solidFill>
              </a:rPr>
              <a:t>show that </a:t>
            </a:r>
            <a:r>
              <a:rPr lang="en-US" sz="2400" b="1" u="sng" dirty="0" smtClean="0">
                <a:solidFill>
                  <a:schemeClr val="tx2"/>
                </a:solidFill>
              </a:rPr>
              <a:t>scouring-vortex-preventing designs</a:t>
            </a:r>
            <a:r>
              <a:rPr lang="en-US" sz="2400" b="1" dirty="0" smtClean="0">
                <a:solidFill>
                  <a:schemeClr val="tx2"/>
                </a:solidFill>
              </a:rPr>
              <a:t> of AUR would have prevented the scour failures and will prevent future failures at all flow speeds. See Simpson and </a:t>
            </a:r>
            <a:r>
              <a:rPr lang="en-US" sz="2400" b="1" dirty="0" err="1" smtClean="0">
                <a:solidFill>
                  <a:schemeClr val="tx2"/>
                </a:solidFill>
              </a:rPr>
              <a:t>Byun</a:t>
            </a:r>
            <a:r>
              <a:rPr lang="en-US" sz="2400" b="1" dirty="0" smtClean="0">
                <a:solidFill>
                  <a:schemeClr val="tx2"/>
                </a:solidFill>
              </a:rPr>
              <a:t> (2021), ICSE-10 Proceedings and </a:t>
            </a:r>
            <a:r>
              <a:rPr lang="en-US" sz="2400" b="1" dirty="0" smtClean="0">
                <a:solidFill>
                  <a:schemeClr val="tx2"/>
                </a:solidFill>
                <a:hlinkClick r:id="rId3"/>
              </a:rPr>
              <a:t>www.noscour.com</a:t>
            </a:r>
            <a:r>
              <a:rPr lang="en-US" sz="2400" b="1" dirty="0" smtClean="0">
                <a:solidFill>
                  <a:schemeClr val="tx2"/>
                </a:solidFill>
              </a:rPr>
              <a:t> for details on </a:t>
            </a:r>
            <a:r>
              <a:rPr lang="en-US" sz="2400" b="1" dirty="0" err="1" smtClean="0">
                <a:solidFill>
                  <a:schemeClr val="tx2"/>
                </a:solidFill>
              </a:rPr>
              <a:t>scAUR</a:t>
            </a:r>
            <a:r>
              <a:rPr lang="en-US" sz="2400" b="1" baseline="30000" dirty="0" err="1" smtClean="0">
                <a:solidFill>
                  <a:schemeClr val="tx2"/>
                </a:solidFill>
              </a:rPr>
              <a:t>TM</a:t>
            </a:r>
            <a:r>
              <a:rPr lang="en-US" sz="2400" b="1" dirty="0" smtClean="0">
                <a:solidFill>
                  <a:schemeClr val="tx2"/>
                </a:solidFill>
              </a:rPr>
              <a:t> and </a:t>
            </a:r>
            <a:r>
              <a:rPr lang="en-US" sz="2400" b="1" dirty="0" err="1" smtClean="0">
                <a:solidFill>
                  <a:schemeClr val="tx2"/>
                </a:solidFill>
              </a:rPr>
              <a:t>VorGAUR</a:t>
            </a:r>
            <a:r>
              <a:rPr lang="en-US" sz="2400" b="1" baseline="30000" dirty="0" err="1" smtClean="0">
                <a:solidFill>
                  <a:schemeClr val="tx2"/>
                </a:solidFill>
              </a:rPr>
              <a:t>TM</a:t>
            </a:r>
            <a:r>
              <a:rPr lang="en-US" sz="2400" b="1" dirty="0" smtClean="0">
                <a:solidFill>
                  <a:schemeClr val="tx2"/>
                </a:solidFill>
              </a:rPr>
              <a:t> Designs. </a:t>
            </a:r>
            <a:r>
              <a:rPr lang="en-US" sz="2000" b="1" dirty="0" smtClean="0">
                <a:solidFill>
                  <a:schemeClr val="tx2"/>
                </a:solidFill>
              </a:rPr>
              <a:t> </a:t>
            </a:r>
            <a:r>
              <a:rPr lang="en-US" sz="2400" b="1" u="sng" dirty="0" smtClean="0">
                <a:solidFill>
                  <a:srgbClr val="C00000"/>
                </a:solidFill>
              </a:rPr>
              <a:t>This new approach to prevent scour at all flow speeds is to prevent scouring vortices and create counter-rotating vortices. </a:t>
            </a:r>
            <a:r>
              <a:rPr lang="en-US" sz="2400" b="1" u="sng" dirty="0" smtClean="0"/>
              <a:t>The </a:t>
            </a:r>
            <a:r>
              <a:rPr lang="en-US" sz="2400" b="1" u="sng" dirty="0" err="1" smtClean="0"/>
              <a:t>axisymmetric</a:t>
            </a:r>
            <a:r>
              <a:rPr lang="en-US" sz="2400" b="1" u="sng" dirty="0" smtClean="0"/>
              <a:t> design presented here is for flow-direction changing tidal, surge, and tsunami cases. </a:t>
            </a:r>
          </a:p>
          <a:p>
            <a:pPr>
              <a:buFont typeface="Wingdings" pitchFamily="2" charset="2"/>
              <a:buChar char="Ø"/>
            </a:pPr>
            <a:r>
              <a:rPr lang="en-US" sz="2400" b="1" dirty="0" smtClean="0"/>
              <a:t> </a:t>
            </a:r>
            <a:r>
              <a:rPr lang="en-US" sz="2400" b="1" dirty="0" smtClean="0">
                <a:solidFill>
                  <a:schemeClr val="accent1"/>
                </a:solidFill>
              </a:rPr>
              <a:t>The Nature of Scouring Horseshoe Vortices Around </a:t>
            </a:r>
            <a:r>
              <a:rPr lang="en-US" sz="2400" b="1" dirty="0" err="1" smtClean="0">
                <a:solidFill>
                  <a:schemeClr val="accent1"/>
                </a:solidFill>
              </a:rPr>
              <a:t>Monopiles</a:t>
            </a:r>
            <a:endParaRPr lang="en-US" sz="2400" b="1" dirty="0" smtClean="0">
              <a:solidFill>
                <a:schemeClr val="accent1"/>
              </a:solidFill>
            </a:endParaRPr>
          </a:p>
          <a:p>
            <a:pPr lvl="0">
              <a:buFont typeface="Wingdings" pitchFamily="2" charset="2"/>
              <a:buChar char="Ø"/>
            </a:pPr>
            <a:r>
              <a:rPr lang="en-US" sz="2400" b="1" dirty="0" smtClean="0">
                <a:ea typeface="SimSun" pitchFamily="2" charset="-122"/>
                <a:cs typeface="Times New Roman" pitchFamily="18" charset="0"/>
              </a:rPr>
              <a:t> New Omni-directional Scour-resistant Design for Bridge and  	Pier Circular </a:t>
            </a:r>
            <a:r>
              <a:rPr lang="en-US" sz="2400" b="1" dirty="0" err="1" smtClean="0">
                <a:ea typeface="SimSun" pitchFamily="2" charset="-122"/>
                <a:cs typeface="Times New Roman" pitchFamily="18" charset="0"/>
              </a:rPr>
              <a:t>Monopiles</a:t>
            </a:r>
            <a:r>
              <a:rPr lang="en-US" sz="2400" b="1" dirty="0" smtClean="0">
                <a:ea typeface="SimSun" pitchFamily="2" charset="-122"/>
                <a:cs typeface="Times New Roman" pitchFamily="18" charset="0"/>
              </a:rPr>
              <a:t> with the Proven </a:t>
            </a:r>
            <a:r>
              <a:rPr lang="en-US" sz="2400" b="1" dirty="0" err="1" smtClean="0">
                <a:ea typeface="SimSun" pitchFamily="2" charset="-122"/>
                <a:cs typeface="Times New Roman" pitchFamily="18" charset="0"/>
              </a:rPr>
              <a:t>ScAUR</a:t>
            </a:r>
            <a:r>
              <a:rPr lang="en-US" sz="2400" b="1" baseline="30000" dirty="0" err="1" smtClean="0">
                <a:ea typeface="SimSun" pitchFamily="2" charset="-122"/>
                <a:cs typeface="Times New Roman" pitchFamily="18" charset="0"/>
              </a:rPr>
              <a:t>TM</a:t>
            </a:r>
            <a:r>
              <a:rPr lang="en-US" sz="2400" b="1" dirty="0" smtClean="0">
                <a:ea typeface="SimSun" pitchFamily="2" charset="-122"/>
                <a:cs typeface="Times New Roman" pitchFamily="18" charset="0"/>
              </a:rPr>
              <a:t> and	 	</a:t>
            </a:r>
            <a:r>
              <a:rPr lang="en-US" sz="2400" b="1" u="sng" dirty="0" smtClean="0">
                <a:ea typeface="SimSun" pitchFamily="2" charset="-122"/>
                <a:cs typeface="Times New Roman" pitchFamily="18" charset="0"/>
              </a:rPr>
              <a:t>New </a:t>
            </a:r>
            <a:r>
              <a:rPr lang="en-US" sz="2400" b="1" u="sng" dirty="0" err="1" smtClean="0">
                <a:ea typeface="SimSun" pitchFamily="2" charset="-122"/>
                <a:cs typeface="Times New Roman" pitchFamily="18" charset="0"/>
              </a:rPr>
              <a:t>picscAUR</a:t>
            </a:r>
            <a:r>
              <a:rPr lang="en-US" sz="2400" b="1" u="sng" baseline="30000" dirty="0" err="1" smtClean="0">
                <a:ea typeface="SimSun" pitchFamily="2" charset="-122"/>
                <a:cs typeface="Times New Roman" pitchFamily="18" charset="0"/>
              </a:rPr>
              <a:t>TM</a:t>
            </a:r>
            <a:endParaRPr lang="en-US" sz="2400" dirty="0" smtClean="0">
              <a:cs typeface="Arial" pitchFamily="34" charset="0"/>
            </a:endParaRPr>
          </a:p>
          <a:p>
            <a:pPr>
              <a:buFont typeface="Wingdings" pitchFamily="2" charset="2"/>
              <a:buChar char="Ø"/>
            </a:pPr>
            <a:r>
              <a:rPr lang="en-US" sz="2400" b="1" dirty="0" smtClean="0">
                <a:cs typeface="Times New Roman" pitchFamily="18" charset="0"/>
              </a:rPr>
              <a:t> Permanent and Cost-effective Solution for Tidal and Surge 	Omni-Directional Flows</a:t>
            </a:r>
            <a:endParaRPr lang="en-US" sz="2400" b="1" dirty="0" smtClean="0">
              <a:solidFill>
                <a:schemeClr val="accent1"/>
              </a:solidFill>
            </a:endParaRPr>
          </a:p>
          <a:p>
            <a:pPr>
              <a:buFont typeface="Wingdings" pitchFamily="2" charset="2"/>
              <a:buChar char="Ø"/>
            </a:pPr>
            <a:r>
              <a:rPr lang="en-US" sz="2400" b="1" dirty="0" smtClean="0"/>
              <a:t> Conclusions</a:t>
            </a:r>
            <a:endParaRPr lang="en-US" sz="2400" dirty="0" smtClean="0"/>
          </a:p>
          <a:p>
            <a:pPr>
              <a:buFont typeface="Wingdings" pitchFamily="2" charset="2"/>
              <a:buChar char="Ø"/>
            </a:pPr>
            <a:endParaRPr lang="en-US" sz="2000" dirty="0" smtClean="0"/>
          </a:p>
          <a:p>
            <a:r>
              <a:rPr lang="en-US" sz="2000" b="1" dirty="0" smtClean="0"/>
              <a:t> </a:t>
            </a:r>
            <a:endParaRPr lang="en-US" sz="2000" dirty="0" smtClean="0"/>
          </a:p>
          <a:p>
            <a:pPr>
              <a:buFont typeface="Wingdings" pitchFamily="2" charset="2"/>
              <a:buChar char="Ø"/>
            </a:pPr>
            <a:endParaRPr lang="en-US" sz="2000" dirty="0" smtClean="0"/>
          </a:p>
          <a:p>
            <a:pPr>
              <a:buFont typeface="Wingdings" pitchFamily="2" charset="2"/>
              <a:buChar char="Ø"/>
            </a:pPr>
            <a:endParaRPr lang="en-US" sz="2000" dirty="0" smtClean="0"/>
          </a:p>
          <a:p>
            <a:pPr>
              <a:buFont typeface="Wingdings" pitchFamily="2" charset="2"/>
              <a:buChar char="Ø"/>
            </a:pPr>
            <a:endParaRPr lang="en-US" sz="2000" dirty="0" smtClean="0"/>
          </a:p>
          <a:p>
            <a:endParaRPr lang="en-US" sz="2000" dirty="0">
              <a:solidFill>
                <a:schemeClr val="tx2"/>
              </a:solidFill>
            </a:endParaRPr>
          </a:p>
        </p:txBody>
      </p:sp>
      <p:pic>
        <p:nvPicPr>
          <p:cNvPr id="5" name="Picture 2"/>
          <p:cNvPicPr>
            <a:picLocks noChangeAspect="1" noChangeArrowheads="1"/>
          </p:cNvPicPr>
          <p:nvPr/>
        </p:nvPicPr>
        <p:blipFill>
          <a:blip r:embed="rId4" cstate="print"/>
          <a:srcRect/>
          <a:stretch>
            <a:fillRect/>
          </a:stretch>
        </p:blipFill>
        <p:spPr bwMode="auto">
          <a:xfrm>
            <a:off x="7924800" y="152401"/>
            <a:ext cx="1143910" cy="428625"/>
          </a:xfrm>
          <a:prstGeom prst="rect">
            <a:avLst/>
          </a:prstGeom>
          <a:noFill/>
          <a:ln w="9525">
            <a:noFill/>
            <a:miter lim="800000"/>
            <a:headEnd/>
            <a:tailEnd/>
          </a:ln>
        </p:spPr>
      </p:pic>
      <p:pic>
        <p:nvPicPr>
          <p:cNvPr id="6" name="~PP1526.WAV">
            <a:hlinkClick r:id="" action="ppaction://media"/>
          </p:cNvPr>
          <p:cNvPicPr>
            <a:picLocks noRot="1" noChangeAspect="1"/>
          </p:cNvPicPr>
          <p:nvPr>
            <a:wavAudioFile r:embed="rId1" name="~PP1526.WAV"/>
          </p:nvPr>
        </p:nvPicPr>
        <p:blipFill>
          <a:blip r:embed="rId5" cstate="print"/>
          <a:stretch>
            <a:fillRect/>
          </a:stretch>
        </p:blipFill>
        <p:spPr>
          <a:xfrm>
            <a:off x="8767763" y="6481763"/>
            <a:ext cx="244475" cy="244475"/>
          </a:xfrm>
          <a:prstGeom prst="rect">
            <a:avLst/>
          </a:prstGeom>
        </p:spPr>
      </p:pic>
    </p:spTree>
  </p:cSld>
  <p:clrMapOvr>
    <a:masterClrMapping/>
  </p:clrMapOvr>
  <p:transition advTm="998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28600"/>
            <a:ext cx="8153400" cy="1077218"/>
          </a:xfrm>
          <a:prstGeom prst="rect">
            <a:avLst/>
          </a:prstGeom>
          <a:noFill/>
        </p:spPr>
        <p:txBody>
          <a:bodyPr wrap="square" rtlCol="0">
            <a:spAutoFit/>
          </a:bodyPr>
          <a:lstStyle/>
          <a:p>
            <a:r>
              <a:rPr lang="en-US" sz="3200" b="1" dirty="0" smtClean="0"/>
              <a:t>The Nature of Scouring Horseshoe Vortices Around </a:t>
            </a:r>
            <a:r>
              <a:rPr lang="en-US" sz="3200" b="1" dirty="0" err="1" smtClean="0"/>
              <a:t>Monopiles</a:t>
            </a:r>
            <a:endParaRPr lang="en-US" sz="3200" b="1" dirty="0"/>
          </a:p>
        </p:txBody>
      </p:sp>
      <p:pic>
        <p:nvPicPr>
          <p:cNvPr id="4" name="Picture 2"/>
          <p:cNvPicPr>
            <a:picLocks noChangeAspect="1" noChangeArrowheads="1"/>
          </p:cNvPicPr>
          <p:nvPr/>
        </p:nvPicPr>
        <p:blipFill>
          <a:blip r:embed="rId3" cstate="print"/>
          <a:srcRect/>
          <a:stretch>
            <a:fillRect/>
          </a:stretch>
        </p:blipFill>
        <p:spPr bwMode="auto">
          <a:xfrm>
            <a:off x="304800" y="6134532"/>
            <a:ext cx="1447800" cy="542493"/>
          </a:xfrm>
          <a:prstGeom prst="rect">
            <a:avLst/>
          </a:prstGeom>
          <a:noFill/>
          <a:ln w="9525">
            <a:noFill/>
            <a:miter lim="800000"/>
            <a:headEnd/>
            <a:tailEnd/>
          </a:ln>
        </p:spPr>
      </p:pic>
      <p:pic>
        <p:nvPicPr>
          <p:cNvPr id="6" name="Picture 5" descr="https://pub.mdpi-res.com/water/water-12-02687/article_deploy/html/images/water-12-02687-g001.png?1602301015"/>
          <p:cNvPicPr/>
          <p:nvPr/>
        </p:nvPicPr>
        <p:blipFill>
          <a:blip r:embed="rId4" cstate="print"/>
          <a:srcRect/>
          <a:stretch>
            <a:fillRect/>
          </a:stretch>
        </p:blipFill>
        <p:spPr bwMode="auto">
          <a:xfrm>
            <a:off x="152400" y="1295400"/>
            <a:ext cx="6248400" cy="4191000"/>
          </a:xfrm>
          <a:prstGeom prst="rect">
            <a:avLst/>
          </a:prstGeom>
          <a:noFill/>
          <a:ln w="9525">
            <a:noFill/>
            <a:miter lim="800000"/>
            <a:headEnd/>
            <a:tailEnd/>
          </a:ln>
        </p:spPr>
      </p:pic>
      <p:sp>
        <p:nvSpPr>
          <p:cNvPr id="7" name="TextBox 6"/>
          <p:cNvSpPr txBox="1"/>
          <p:nvPr/>
        </p:nvSpPr>
        <p:spPr>
          <a:xfrm>
            <a:off x="2819400" y="2209800"/>
            <a:ext cx="2286000" cy="400110"/>
          </a:xfrm>
          <a:prstGeom prst="rect">
            <a:avLst/>
          </a:prstGeom>
          <a:noFill/>
        </p:spPr>
        <p:txBody>
          <a:bodyPr wrap="square" rtlCol="0">
            <a:spAutoFit/>
          </a:bodyPr>
          <a:lstStyle/>
          <a:p>
            <a:r>
              <a:rPr lang="en-US" dirty="0" smtClean="0"/>
              <a:t> </a:t>
            </a:r>
            <a:r>
              <a:rPr lang="en-US" sz="2000" i="1" dirty="0" smtClean="0"/>
              <a:t>High speed   </a:t>
            </a:r>
            <a:endParaRPr lang="en-US" sz="2000" i="1" dirty="0"/>
          </a:p>
        </p:txBody>
      </p:sp>
      <p:sp>
        <p:nvSpPr>
          <p:cNvPr id="9" name="TextBox 8"/>
          <p:cNvSpPr txBox="1"/>
          <p:nvPr/>
        </p:nvSpPr>
        <p:spPr>
          <a:xfrm>
            <a:off x="6248399" y="844689"/>
            <a:ext cx="2819401" cy="5632311"/>
          </a:xfrm>
          <a:prstGeom prst="rect">
            <a:avLst/>
          </a:prstGeom>
          <a:noFill/>
        </p:spPr>
        <p:txBody>
          <a:bodyPr wrap="square" rtlCol="0">
            <a:spAutoFit/>
          </a:bodyPr>
          <a:lstStyle/>
          <a:p>
            <a:pPr>
              <a:buFont typeface="Wingdings"/>
              <a:buChar char="Ø"/>
            </a:pPr>
            <a:r>
              <a:rPr lang="en-US" sz="2400" b="1" i="1" dirty="0" smtClean="0"/>
              <a:t>Formed  at upstream pile-bed junction.</a:t>
            </a:r>
          </a:p>
          <a:p>
            <a:pPr>
              <a:buFont typeface="Wingdings"/>
              <a:buChar char="Ø"/>
            </a:pPr>
            <a:r>
              <a:rPr lang="en-US" sz="2400" b="1" i="1" dirty="0" smtClean="0"/>
              <a:t>Brings higher velocity water down to the bed.</a:t>
            </a:r>
          </a:p>
          <a:p>
            <a:pPr>
              <a:buFont typeface="Wingdings"/>
              <a:buChar char="Ø"/>
            </a:pPr>
            <a:r>
              <a:rPr lang="en-US" sz="2400" b="1" i="1" dirty="0" smtClean="0"/>
              <a:t>Stretched around pile increasing scouring velocities.</a:t>
            </a:r>
          </a:p>
          <a:p>
            <a:pPr>
              <a:buFont typeface="Wingdings"/>
              <a:buChar char="Ø"/>
            </a:pPr>
            <a:r>
              <a:rPr lang="en-US" sz="2400" b="1" i="1" dirty="0" smtClean="0"/>
              <a:t> Produces high turbulent shear stress on bed.</a:t>
            </a:r>
          </a:p>
          <a:p>
            <a:pPr>
              <a:buFont typeface="Wingdings"/>
              <a:buChar char="Ø"/>
            </a:pPr>
            <a:r>
              <a:rPr lang="en-US" sz="2400" b="1" i="1" dirty="0" smtClean="0"/>
              <a:t> Removes rock and soil, leaving a scour hole.</a:t>
            </a:r>
            <a:endParaRPr lang="en-US" sz="2400" b="1" i="1" dirty="0"/>
          </a:p>
        </p:txBody>
      </p:sp>
      <p:sp>
        <p:nvSpPr>
          <p:cNvPr id="10" name="TextBox 9"/>
          <p:cNvSpPr txBox="1"/>
          <p:nvPr/>
        </p:nvSpPr>
        <p:spPr>
          <a:xfrm>
            <a:off x="1905000" y="5410200"/>
            <a:ext cx="4452116" cy="1200329"/>
          </a:xfrm>
          <a:prstGeom prst="rect">
            <a:avLst/>
          </a:prstGeom>
          <a:noFill/>
        </p:spPr>
        <p:txBody>
          <a:bodyPr wrap="none" rtlCol="0">
            <a:spAutoFit/>
          </a:bodyPr>
          <a:lstStyle/>
          <a:p>
            <a:r>
              <a:rPr lang="en-US" sz="2400" b="1" i="1" dirty="0" smtClean="0"/>
              <a:t>Strength of the vortex varies with</a:t>
            </a:r>
          </a:p>
          <a:p>
            <a:r>
              <a:rPr lang="en-US" sz="2400" b="1" i="1" dirty="0" smtClean="0"/>
              <a:t>the approach velocity and the</a:t>
            </a:r>
          </a:p>
          <a:p>
            <a:r>
              <a:rPr lang="en-US" sz="2400" b="1" i="1" dirty="0" err="1" smtClean="0"/>
              <a:t>monopile</a:t>
            </a:r>
            <a:r>
              <a:rPr lang="en-US" sz="2400" b="1" i="1" dirty="0" smtClean="0"/>
              <a:t> width.</a:t>
            </a:r>
            <a:r>
              <a:rPr lang="en-US" dirty="0" smtClean="0"/>
              <a:t> </a:t>
            </a:r>
            <a:endParaRPr lang="en-US" dirty="0"/>
          </a:p>
        </p:txBody>
      </p:sp>
      <p:pic>
        <p:nvPicPr>
          <p:cNvPr id="8" name="~PP1551.WAV">
            <a:hlinkClick r:id="" action="ppaction://media"/>
          </p:cNvPr>
          <p:cNvPicPr>
            <a:picLocks noRot="1" noChangeAspect="1"/>
          </p:cNvPicPr>
          <p:nvPr>
            <a:wavAudioFile r:embed="rId1" name="~PP1551.WAV"/>
          </p:nvPr>
        </p:nvPicPr>
        <p:blipFill>
          <a:blip r:embed="rId5" cstate="print"/>
          <a:stretch>
            <a:fillRect/>
          </a:stretch>
        </p:blipFill>
        <p:spPr>
          <a:xfrm>
            <a:off x="8767763" y="6481763"/>
            <a:ext cx="244475" cy="244475"/>
          </a:xfrm>
          <a:prstGeom prst="rect">
            <a:avLst/>
          </a:prstGeom>
        </p:spPr>
      </p:pic>
    </p:spTree>
  </p:cSld>
  <p:clrMapOvr>
    <a:masterClrMapping/>
  </p:clrMapOvr>
  <p:transition advTm="899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7543800" y="6096000"/>
            <a:ext cx="1447800" cy="542493"/>
          </a:xfrm>
          <a:prstGeom prst="rect">
            <a:avLst/>
          </a:prstGeom>
          <a:noFill/>
          <a:ln w="9525">
            <a:noFill/>
            <a:miter lim="800000"/>
            <a:headEnd/>
            <a:tailEnd/>
          </a:ln>
        </p:spPr>
      </p:pic>
      <p:sp>
        <p:nvSpPr>
          <p:cNvPr id="2049" name="Rectangle 1"/>
          <p:cNvSpPr>
            <a:spLocks noChangeArrowheads="1"/>
          </p:cNvSpPr>
          <p:nvPr/>
        </p:nvSpPr>
        <p:spPr bwMode="auto">
          <a:xfrm>
            <a:off x="304800" y="228600"/>
            <a:ext cx="8610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mj-lt"/>
                <a:ea typeface="SimSun" pitchFamily="2" charset="-122"/>
                <a:cs typeface="Times New Roman" pitchFamily="18" charset="0"/>
              </a:rPr>
              <a:t>New Omni-directional Scour-resistant Design for Bridge and Pier Circular </a:t>
            </a:r>
            <a:r>
              <a:rPr kumimoji="0" lang="en-US" sz="2400" b="1" i="0" u="none" strike="noStrike" cap="none" normalizeH="0" baseline="0" dirty="0" err="1" smtClean="0">
                <a:ln>
                  <a:noFill/>
                </a:ln>
                <a:effectLst/>
                <a:latin typeface="+mj-lt"/>
                <a:ea typeface="SimSun" pitchFamily="2" charset="-122"/>
                <a:cs typeface="Times New Roman" pitchFamily="18" charset="0"/>
              </a:rPr>
              <a:t>Monopiles</a:t>
            </a:r>
            <a:r>
              <a:rPr kumimoji="0" lang="en-US" sz="2400" b="1" i="0" u="none" strike="noStrike" cap="none" normalizeH="0" baseline="0" dirty="0" smtClean="0">
                <a:ln>
                  <a:noFill/>
                </a:ln>
                <a:effectLst/>
                <a:latin typeface="+mj-lt"/>
                <a:ea typeface="SimSun" pitchFamily="2" charset="-122"/>
                <a:cs typeface="Times New Roman" pitchFamily="18" charset="0"/>
              </a:rPr>
              <a:t> with the Proven </a:t>
            </a:r>
            <a:r>
              <a:rPr kumimoji="0" lang="en-US" sz="2400" b="1" i="0" u="none" strike="noStrike" cap="none" normalizeH="0" baseline="0" dirty="0" err="1" smtClean="0">
                <a:ln>
                  <a:noFill/>
                </a:ln>
                <a:effectLst/>
                <a:latin typeface="+mj-lt"/>
                <a:ea typeface="SimSun" pitchFamily="2" charset="-122"/>
                <a:cs typeface="Times New Roman" pitchFamily="18" charset="0"/>
              </a:rPr>
              <a:t>scAUR</a:t>
            </a:r>
            <a:r>
              <a:rPr kumimoji="0" lang="en-US" sz="2400" b="1" i="0" u="none" strike="noStrike" cap="none" normalizeH="0" baseline="30000" dirty="0" err="1" smtClean="0">
                <a:ln>
                  <a:noFill/>
                </a:ln>
                <a:effectLst/>
                <a:latin typeface="+mj-lt"/>
                <a:ea typeface="SimSun" pitchFamily="2" charset="-122"/>
                <a:cs typeface="Times New Roman" pitchFamily="18" charset="0"/>
              </a:rPr>
              <a:t>TM</a:t>
            </a:r>
            <a:r>
              <a:rPr kumimoji="0" lang="en-US" sz="2400" b="1" i="0" u="none" strike="noStrike" cap="none" normalizeH="0" baseline="0" dirty="0" smtClean="0">
                <a:ln>
                  <a:noFill/>
                </a:ln>
                <a:effectLst/>
                <a:latin typeface="+mj-lt"/>
                <a:ea typeface="SimSun" pitchFamily="2" charset="-122"/>
                <a:cs typeface="Times New Roman" pitchFamily="18" charset="0"/>
              </a:rPr>
              <a:t> And </a:t>
            </a:r>
            <a:r>
              <a:rPr kumimoji="0" lang="en-US" sz="2400" b="1" i="0" u="sng" strike="noStrike" cap="none" normalizeH="0" baseline="0" dirty="0" smtClean="0">
                <a:ln>
                  <a:noFill/>
                </a:ln>
                <a:effectLst/>
                <a:latin typeface="+mj-lt"/>
                <a:ea typeface="SimSun" pitchFamily="2" charset="-122"/>
                <a:cs typeface="Times New Roman" pitchFamily="18" charset="0"/>
              </a:rPr>
              <a:t>New </a:t>
            </a:r>
            <a:r>
              <a:rPr kumimoji="0" lang="en-US" sz="2400" b="1" i="0" u="sng" strike="noStrike" cap="none" normalizeH="0" baseline="0" dirty="0" err="1" smtClean="0">
                <a:ln>
                  <a:noFill/>
                </a:ln>
                <a:effectLst/>
                <a:latin typeface="+mj-lt"/>
                <a:ea typeface="SimSun" pitchFamily="2" charset="-122"/>
                <a:cs typeface="Times New Roman" pitchFamily="18" charset="0"/>
              </a:rPr>
              <a:t>picscAUR</a:t>
            </a:r>
            <a:r>
              <a:rPr kumimoji="0" lang="en-US" sz="2400" b="1" i="0" u="sng" strike="noStrike" cap="none" normalizeH="0" baseline="30000" dirty="0" err="1" smtClean="0">
                <a:ln>
                  <a:noFill/>
                </a:ln>
                <a:effectLst/>
                <a:latin typeface="+mj-lt"/>
                <a:ea typeface="SimSun" pitchFamily="2" charset="-122"/>
                <a:cs typeface="Times New Roman" pitchFamily="18" charset="0"/>
              </a:rPr>
              <a:t>TM</a:t>
            </a:r>
            <a:endParaRPr kumimoji="0" lang="en-US" sz="2400" b="0" i="0" u="none" strike="noStrike" cap="none" normalizeH="0" baseline="0" dirty="0" smtClean="0">
              <a:ln>
                <a:noFill/>
              </a:ln>
              <a:effectLst/>
              <a:latin typeface="+mj-lt"/>
              <a:cs typeface="Arial" pitchFamily="34" charset="0"/>
            </a:endParaRPr>
          </a:p>
        </p:txBody>
      </p:sp>
      <p:sp>
        <p:nvSpPr>
          <p:cNvPr id="2050" name="Rectangle 2"/>
          <p:cNvSpPr>
            <a:spLocks noChangeArrowheads="1"/>
          </p:cNvSpPr>
          <p:nvPr/>
        </p:nvSpPr>
        <p:spPr bwMode="auto">
          <a:xfrm>
            <a:off x="228600" y="1066800"/>
            <a:ext cx="838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buFont typeface="Wingdings" pitchFamily="2" charset="2"/>
              <a:buChar char="Ø"/>
            </a:pPr>
            <a:r>
              <a:rPr kumimoji="0" lang="en-US" sz="2400" i="0" u="none" strike="noStrike" cap="none" normalizeH="0" baseline="0" dirty="0" smtClean="0">
                <a:ln>
                  <a:noFill/>
                </a:ln>
                <a:solidFill>
                  <a:schemeClr val="tx1"/>
                </a:solidFill>
                <a:effectLst/>
                <a:ea typeface="SimSun" pitchFamily="2" charset="-122"/>
                <a:cs typeface="Times New Roman" pitchFamily="18" charset="0"/>
              </a:rPr>
              <a:t>The </a:t>
            </a:r>
            <a:r>
              <a:rPr kumimoji="0" lang="en-US" sz="2400" i="0" u="none" strike="noStrike" cap="none" normalizeH="0" baseline="0" dirty="0" err="1" smtClean="0">
                <a:ln>
                  <a:noFill/>
                </a:ln>
                <a:solidFill>
                  <a:schemeClr val="tx1"/>
                </a:solidFill>
                <a:effectLst/>
                <a:ea typeface="SimSun" pitchFamily="2" charset="-122"/>
                <a:cs typeface="Times New Roman" pitchFamily="18" charset="0"/>
              </a:rPr>
              <a:t>axisymmetric</a:t>
            </a:r>
            <a:r>
              <a:rPr kumimoji="0" lang="en-US" sz="2400" i="0" u="none" strike="noStrike" cap="none" normalizeH="0" baseline="0" dirty="0" smtClean="0">
                <a:ln>
                  <a:noFill/>
                </a:ln>
                <a:solidFill>
                  <a:schemeClr val="tx1"/>
                </a:solidFill>
                <a:effectLst/>
                <a:ea typeface="SimSun" pitchFamily="2" charset="-122"/>
                <a:cs typeface="Times New Roman" pitchFamily="18" charset="0"/>
              </a:rPr>
              <a:t> </a:t>
            </a:r>
            <a:r>
              <a:rPr lang="en-US" sz="2400" dirty="0" err="1" smtClean="0"/>
              <a:t>scAUR</a:t>
            </a:r>
            <a:r>
              <a:rPr lang="en-US" sz="2400" baseline="30000" dirty="0" err="1" smtClean="0"/>
              <a:t>TM</a:t>
            </a:r>
            <a:r>
              <a:rPr lang="en-US" sz="2400" dirty="0" smtClean="0"/>
              <a:t> shape meets the key upstream streamlined fairing design requirement that the surface shape produces surface pressure gradients that limit the flux of new </a:t>
            </a:r>
            <a:r>
              <a:rPr lang="en-US" sz="2400" dirty="0" err="1" smtClean="0"/>
              <a:t>vorticity</a:t>
            </a:r>
            <a:r>
              <a:rPr lang="en-US" sz="2400" dirty="0" smtClean="0"/>
              <a:t> at the surface so discrete vortices are not formed.</a:t>
            </a:r>
          </a:p>
          <a:p>
            <a:pPr lvl="0" algn="just" defTabSz="914400" fontAlgn="base">
              <a:spcBef>
                <a:spcPct val="0"/>
              </a:spcBef>
              <a:spcAft>
                <a:spcPct val="0"/>
              </a:spcAft>
              <a:buFont typeface="Wingdings" pitchFamily="2" charset="2"/>
              <a:buChar char="Ø"/>
            </a:pPr>
            <a:endParaRPr kumimoji="0" lang="en-US" sz="2400" i="0" u="none" strike="noStrike" cap="none" normalizeH="0" baseline="0" dirty="0" smtClean="0">
              <a:ln>
                <a:noFill/>
              </a:ln>
              <a:solidFill>
                <a:schemeClr val="tx1"/>
              </a:solidFill>
              <a:effectLst/>
              <a:ea typeface="SimSun" pitchFamily="2" charset="-122"/>
              <a:cs typeface="Times New Roman" pitchFamily="18" charset="0"/>
            </a:endParaRPr>
          </a:p>
          <a:p>
            <a:pPr lvl="0" algn="just" defTabSz="914400" fontAlgn="base">
              <a:spcBef>
                <a:spcPct val="0"/>
              </a:spcBef>
              <a:spcAft>
                <a:spcPct val="0"/>
              </a:spcAft>
              <a:buFont typeface="Wingdings" pitchFamily="2" charset="2"/>
              <a:buChar char="Ø"/>
            </a:pPr>
            <a:r>
              <a:rPr kumimoji="0" lang="en-US" sz="2400" i="0" u="none" strike="noStrike" cap="none" normalizeH="0" baseline="0" dirty="0" smtClean="0">
                <a:ln>
                  <a:noFill/>
                </a:ln>
                <a:solidFill>
                  <a:schemeClr val="tx1"/>
                </a:solidFill>
                <a:effectLst/>
                <a:ea typeface="SimSun" pitchFamily="2" charset="-122"/>
                <a:cs typeface="Times New Roman" pitchFamily="18" charset="0"/>
              </a:rPr>
              <a:t>This stacked </a:t>
            </a:r>
            <a:r>
              <a:rPr kumimoji="0" lang="en-US" sz="2400" i="0" u="none" strike="noStrike" cap="none" normalizeH="0" baseline="0" dirty="0" err="1" smtClean="0">
                <a:ln>
                  <a:noFill/>
                </a:ln>
                <a:solidFill>
                  <a:schemeClr val="tx1"/>
                </a:solidFill>
                <a:effectLst/>
                <a:ea typeface="SimSun" pitchFamily="2" charset="-122"/>
                <a:cs typeface="Times New Roman" pitchFamily="18" charset="0"/>
              </a:rPr>
              <a:t>axisymmetric</a:t>
            </a:r>
            <a:r>
              <a:rPr kumimoji="0" lang="en-US" sz="2400" i="0" u="none" strike="noStrike" cap="none" normalizeH="0" baseline="0" dirty="0" smtClean="0">
                <a:ln>
                  <a:noFill/>
                </a:ln>
                <a:solidFill>
                  <a:schemeClr val="tx1"/>
                </a:solidFill>
                <a:effectLst/>
                <a:ea typeface="SimSun" pitchFamily="2" charset="-122"/>
                <a:cs typeface="Times New Roman" pitchFamily="18" charset="0"/>
              </a:rPr>
              <a:t> design has a </a:t>
            </a:r>
            <a:r>
              <a:rPr kumimoji="0" lang="en-US" sz="2400" i="0" u="none" strike="noStrike" cap="none" normalizeH="0" baseline="0" dirty="0" err="1" smtClean="0">
                <a:ln>
                  <a:noFill/>
                </a:ln>
                <a:solidFill>
                  <a:schemeClr val="tx1"/>
                </a:solidFill>
                <a:effectLst/>
                <a:ea typeface="SimSun" pitchFamily="2" charset="-122"/>
                <a:cs typeface="Times New Roman" pitchFamily="18" charset="0"/>
              </a:rPr>
              <a:t>scAUR</a:t>
            </a:r>
            <a:r>
              <a:rPr kumimoji="0" lang="en-US" sz="2400" i="0" u="none" strike="noStrike" cap="none" normalizeH="0" baseline="30000" dirty="0" err="1" smtClean="0">
                <a:ln>
                  <a:noFill/>
                </a:ln>
                <a:solidFill>
                  <a:schemeClr val="tx1"/>
                </a:solidFill>
                <a:effectLst/>
                <a:ea typeface="SimSun" pitchFamily="2" charset="-122"/>
                <a:cs typeface="Times New Roman" pitchFamily="18" charset="0"/>
              </a:rPr>
              <a:t>TM</a:t>
            </a:r>
            <a:r>
              <a:rPr kumimoji="0" lang="en-US" sz="2400" i="0" u="none" strike="noStrike" cap="none" normalizeH="0" baseline="0" dirty="0" smtClean="0">
                <a:ln>
                  <a:noFill/>
                </a:ln>
                <a:solidFill>
                  <a:schemeClr val="tx1"/>
                </a:solidFill>
                <a:effectLst/>
                <a:ea typeface="SimSun" pitchFamily="2" charset="-122"/>
                <a:cs typeface="Times New Roman" pitchFamily="18" charset="0"/>
              </a:rPr>
              <a:t> shaped bottom structure next to the seabed, an inverted </a:t>
            </a:r>
            <a:r>
              <a:rPr kumimoji="0" lang="en-US" sz="2400" i="0" u="none" strike="noStrike" cap="none" normalizeH="0" baseline="0" dirty="0" err="1" smtClean="0">
                <a:ln>
                  <a:noFill/>
                </a:ln>
                <a:solidFill>
                  <a:schemeClr val="tx1"/>
                </a:solidFill>
                <a:effectLst/>
                <a:ea typeface="SimSun" pitchFamily="2" charset="-122"/>
                <a:cs typeface="Times New Roman" pitchFamily="18" charset="0"/>
              </a:rPr>
              <a:t>picscAUR</a:t>
            </a:r>
            <a:r>
              <a:rPr kumimoji="0" lang="en-US" sz="2400" i="0" u="none" strike="noStrike" cap="none" normalizeH="0" baseline="30000" dirty="0" err="1" smtClean="0">
                <a:ln>
                  <a:noFill/>
                </a:ln>
                <a:solidFill>
                  <a:schemeClr val="tx1"/>
                </a:solidFill>
                <a:effectLst/>
                <a:ea typeface="SimSun" pitchFamily="2" charset="-122"/>
                <a:cs typeface="Times New Roman" pitchFamily="18" charset="0"/>
              </a:rPr>
              <a:t>TM</a:t>
            </a:r>
            <a:r>
              <a:rPr kumimoji="0" lang="en-US" sz="2400" i="0" u="none" strike="noStrike" cap="none" normalizeH="0" baseline="0" dirty="0" smtClean="0">
                <a:ln>
                  <a:noFill/>
                </a:ln>
                <a:solidFill>
                  <a:schemeClr val="tx1"/>
                </a:solidFill>
                <a:effectLst/>
                <a:ea typeface="SimSun" pitchFamily="2" charset="-122"/>
                <a:cs typeface="Times New Roman" pitchFamily="18" charset="0"/>
              </a:rPr>
              <a:t> design next, followed by another </a:t>
            </a:r>
            <a:r>
              <a:rPr kumimoji="0" lang="en-US" sz="2400" i="0" u="none" strike="noStrike" cap="none" normalizeH="0" baseline="0" dirty="0" err="1" smtClean="0">
                <a:ln>
                  <a:noFill/>
                </a:ln>
                <a:solidFill>
                  <a:schemeClr val="tx1"/>
                </a:solidFill>
                <a:effectLst/>
                <a:ea typeface="SimSun" pitchFamily="2" charset="-122"/>
                <a:cs typeface="Times New Roman" pitchFamily="18" charset="0"/>
              </a:rPr>
              <a:t>scAUR</a:t>
            </a:r>
            <a:r>
              <a:rPr kumimoji="0" lang="en-US" sz="2400" i="0" u="none" strike="noStrike" cap="none" normalizeH="0" baseline="30000" dirty="0" err="1" smtClean="0">
                <a:ln>
                  <a:noFill/>
                </a:ln>
                <a:solidFill>
                  <a:schemeClr val="tx1"/>
                </a:solidFill>
                <a:effectLst/>
                <a:ea typeface="SimSun" pitchFamily="2" charset="-122"/>
                <a:cs typeface="Times New Roman" pitchFamily="18" charset="0"/>
              </a:rPr>
              <a:t>TM</a:t>
            </a:r>
            <a:r>
              <a:rPr kumimoji="0" lang="en-US" sz="2400" i="0" u="none" strike="noStrike" cap="none" normalizeH="0" baseline="0" dirty="0" smtClean="0">
                <a:ln>
                  <a:noFill/>
                </a:ln>
                <a:solidFill>
                  <a:schemeClr val="tx1"/>
                </a:solidFill>
                <a:effectLst/>
                <a:ea typeface="SimSun" pitchFamily="2" charset="-122"/>
                <a:cs typeface="Times New Roman" pitchFamily="18" charset="0"/>
              </a:rPr>
              <a:t> shaped structure, and finally </a:t>
            </a:r>
            <a:r>
              <a:rPr kumimoji="0" lang="en-US" sz="2400" i="0" u="none" strike="noStrike" cap="none" normalizeH="0" baseline="0" dirty="0" err="1" smtClean="0">
                <a:ln>
                  <a:noFill/>
                </a:ln>
                <a:solidFill>
                  <a:schemeClr val="tx1"/>
                </a:solidFill>
                <a:effectLst/>
                <a:ea typeface="SimSun" pitchFamily="2" charset="-122"/>
                <a:cs typeface="Times New Roman" pitchFamily="18" charset="0"/>
              </a:rPr>
              <a:t>picscAUR</a:t>
            </a:r>
            <a:r>
              <a:rPr kumimoji="0" lang="en-US" sz="2400" i="0" u="none" strike="noStrike" cap="none" normalizeH="0" baseline="30000" dirty="0" err="1" smtClean="0">
                <a:ln>
                  <a:noFill/>
                </a:ln>
                <a:solidFill>
                  <a:schemeClr val="tx1"/>
                </a:solidFill>
                <a:effectLst/>
                <a:ea typeface="SimSun" pitchFamily="2" charset="-122"/>
                <a:cs typeface="Times New Roman" pitchFamily="18" charset="0"/>
              </a:rPr>
              <a:t>TM</a:t>
            </a:r>
            <a:r>
              <a:rPr kumimoji="0" lang="en-US" sz="2400" i="0" u="none" strike="noStrike" cap="none" normalizeH="0" baseline="30000" dirty="0" smtClean="0">
                <a:ln>
                  <a:noFill/>
                </a:ln>
                <a:solidFill>
                  <a:schemeClr val="tx1"/>
                </a:solidFill>
                <a:effectLst/>
                <a:ea typeface="SimSun" pitchFamily="2" charset="-122"/>
                <a:cs typeface="Times New Roman" pitchFamily="18" charset="0"/>
              </a:rPr>
              <a:t> </a:t>
            </a:r>
            <a:r>
              <a:rPr kumimoji="0" lang="en-US" sz="2400" i="0" u="none" strike="noStrike" cap="none" normalizeH="0" baseline="0" dirty="0" smtClean="0">
                <a:ln>
                  <a:noFill/>
                </a:ln>
                <a:solidFill>
                  <a:schemeClr val="tx1"/>
                </a:solidFill>
                <a:effectLst/>
                <a:ea typeface="SimSun" pitchFamily="2" charset="-122"/>
                <a:cs typeface="Times New Roman" pitchFamily="18" charset="0"/>
              </a:rPr>
              <a:t>ribs on the </a:t>
            </a:r>
            <a:r>
              <a:rPr kumimoji="0" lang="en-US" sz="2400" i="0" u="none" strike="noStrike" cap="none" normalizeH="0" baseline="0" dirty="0" err="1" smtClean="0">
                <a:ln>
                  <a:noFill/>
                </a:ln>
                <a:solidFill>
                  <a:schemeClr val="tx1"/>
                </a:solidFill>
                <a:effectLst/>
                <a:ea typeface="SimSun" pitchFamily="2" charset="-122"/>
                <a:cs typeface="Times New Roman" pitchFamily="18" charset="0"/>
              </a:rPr>
              <a:t>monopile</a:t>
            </a:r>
            <a:r>
              <a:rPr kumimoji="0" lang="en-US" sz="2400" i="0" u="none" strike="noStrike" cap="none" normalizeH="0" baseline="0" dirty="0" smtClean="0">
                <a:ln>
                  <a:noFill/>
                </a:ln>
                <a:solidFill>
                  <a:schemeClr val="tx1"/>
                </a:solidFill>
                <a:effectLst/>
                <a:ea typeface="SimSun" pitchFamily="2" charset="-122"/>
                <a:cs typeface="Times New Roman" pitchFamily="18" charset="0"/>
              </a:rPr>
              <a:t> itself.</a:t>
            </a:r>
          </a:p>
          <a:p>
            <a:pPr lvl="0" algn="just" defTabSz="914400" fontAlgn="base">
              <a:spcBef>
                <a:spcPct val="0"/>
              </a:spcBef>
              <a:spcAft>
                <a:spcPct val="0"/>
              </a:spcAft>
              <a:buFont typeface="Wingdings" pitchFamily="2" charset="2"/>
              <a:buChar char="Ø"/>
            </a:pPr>
            <a:endParaRPr kumimoji="0" lang="en-US" sz="2400" i="0" u="none" strike="noStrike" cap="none" normalizeH="0" baseline="0" dirty="0" smtClean="0">
              <a:ln>
                <a:noFill/>
              </a:ln>
              <a:solidFill>
                <a:schemeClr val="tx1"/>
              </a:solidFill>
              <a:effectLst/>
              <a:ea typeface="SimSun" pitchFamily="2" charset="-122"/>
              <a:cs typeface="Times New Roman" pitchFamily="18" charset="0"/>
            </a:endParaRPr>
          </a:p>
          <a:p>
            <a:pPr lvl="0" algn="just" defTabSz="914400" fontAlgn="base">
              <a:spcBef>
                <a:spcPct val="0"/>
              </a:spcBef>
              <a:spcAft>
                <a:spcPct val="0"/>
              </a:spcAft>
              <a:buFont typeface="Wingdings" pitchFamily="2" charset="2"/>
              <a:buChar char="Ø"/>
            </a:pPr>
            <a:r>
              <a:rPr lang="en-US" sz="2400" dirty="0" smtClean="0">
                <a:ea typeface="SimSun" pitchFamily="2" charset="-122"/>
                <a:cs typeface="Times New Roman" pitchFamily="18" charset="0"/>
              </a:rPr>
              <a:t> </a:t>
            </a:r>
            <a:r>
              <a:rPr kumimoji="0" lang="en-US" sz="2400" i="0" u="none" strike="noStrike" cap="none" normalizeH="0" baseline="0" dirty="0" smtClean="0">
                <a:ln>
                  <a:noFill/>
                </a:ln>
                <a:solidFill>
                  <a:schemeClr val="tx1"/>
                </a:solidFill>
                <a:effectLst/>
                <a:ea typeface="SimSun" pitchFamily="2" charset="-122"/>
                <a:cs typeface="Times New Roman" pitchFamily="18" charset="0"/>
              </a:rPr>
              <a:t>The </a:t>
            </a:r>
            <a:r>
              <a:rPr kumimoji="0" lang="en-US" sz="2400" i="0" u="none" strike="noStrike" cap="none" normalizeH="0" baseline="0" dirty="0" err="1" smtClean="0">
                <a:ln>
                  <a:noFill/>
                </a:ln>
                <a:solidFill>
                  <a:schemeClr val="tx1"/>
                </a:solidFill>
                <a:effectLst/>
                <a:ea typeface="SimSun" pitchFamily="2" charset="-122"/>
                <a:cs typeface="Times New Roman" pitchFamily="18" charset="0"/>
              </a:rPr>
              <a:t>axisymmetric</a:t>
            </a:r>
            <a:r>
              <a:rPr kumimoji="0" lang="en-US" sz="2400" i="0" u="none" strike="noStrike" cap="none" normalizeH="0" baseline="0" dirty="0" smtClean="0">
                <a:ln>
                  <a:noFill/>
                </a:ln>
                <a:solidFill>
                  <a:schemeClr val="tx1"/>
                </a:solidFill>
                <a:effectLst/>
                <a:ea typeface="SimSun" pitchFamily="2" charset="-122"/>
                <a:cs typeface="Times New Roman" pitchFamily="18" charset="0"/>
              </a:rPr>
              <a:t> </a:t>
            </a:r>
            <a:r>
              <a:rPr kumimoji="0" lang="en-US" sz="2400" i="0" u="none" strike="noStrike" cap="none" normalizeH="0" baseline="0" dirty="0" err="1" smtClean="0">
                <a:ln>
                  <a:noFill/>
                </a:ln>
                <a:solidFill>
                  <a:schemeClr val="tx1"/>
                </a:solidFill>
                <a:effectLst/>
                <a:ea typeface="SimSun" pitchFamily="2" charset="-122"/>
                <a:cs typeface="Times New Roman" pitchFamily="18" charset="0"/>
              </a:rPr>
              <a:t>scAUR</a:t>
            </a:r>
            <a:r>
              <a:rPr kumimoji="0" lang="en-US" sz="2400" i="0" u="none" strike="noStrike" cap="none" normalizeH="0" baseline="30000" dirty="0" err="1" smtClean="0">
                <a:ln>
                  <a:noFill/>
                </a:ln>
                <a:solidFill>
                  <a:schemeClr val="tx1"/>
                </a:solidFill>
                <a:effectLst/>
                <a:ea typeface="SimSun" pitchFamily="2" charset="-122"/>
                <a:cs typeface="Times New Roman" pitchFamily="18" charset="0"/>
              </a:rPr>
              <a:t>TM</a:t>
            </a:r>
            <a:r>
              <a:rPr kumimoji="0" lang="en-US" sz="2400" i="0" u="none" strike="noStrike" cap="none" normalizeH="0" baseline="30000" dirty="0" smtClean="0">
                <a:ln>
                  <a:noFill/>
                </a:ln>
                <a:solidFill>
                  <a:schemeClr val="tx1"/>
                </a:solidFill>
                <a:effectLst/>
                <a:ea typeface="SimSun" pitchFamily="2" charset="-122"/>
                <a:cs typeface="Times New Roman" pitchFamily="18" charset="0"/>
              </a:rPr>
              <a:t> </a:t>
            </a:r>
            <a:r>
              <a:rPr kumimoji="0" lang="en-US" sz="2400" i="0" u="none" strike="noStrike" cap="none" normalizeH="0" baseline="0" dirty="0" smtClean="0">
                <a:ln>
                  <a:noFill/>
                </a:ln>
                <a:solidFill>
                  <a:schemeClr val="tx1"/>
                </a:solidFill>
                <a:effectLst/>
                <a:ea typeface="SimSun" pitchFamily="2" charset="-122"/>
                <a:cs typeface="Times New Roman" pitchFamily="18" charset="0"/>
              </a:rPr>
              <a:t>surfaces may produce vortices of a scouring sense while the </a:t>
            </a:r>
            <a:r>
              <a:rPr kumimoji="0" lang="en-US" sz="2400" i="0" u="none" strike="noStrike" cap="none" normalizeH="0" baseline="0" dirty="0" err="1" smtClean="0">
                <a:ln>
                  <a:noFill/>
                </a:ln>
                <a:solidFill>
                  <a:schemeClr val="tx1"/>
                </a:solidFill>
                <a:effectLst/>
                <a:ea typeface="SimSun" pitchFamily="2" charset="-122"/>
                <a:cs typeface="Times New Roman" pitchFamily="18" charset="0"/>
              </a:rPr>
              <a:t>axisymmetric</a:t>
            </a:r>
            <a:r>
              <a:rPr kumimoji="0" lang="en-US" sz="2400" i="0" u="none" strike="noStrike" cap="none" normalizeH="0" baseline="0" dirty="0" smtClean="0">
                <a:ln>
                  <a:noFill/>
                </a:ln>
                <a:solidFill>
                  <a:schemeClr val="tx1"/>
                </a:solidFill>
                <a:effectLst/>
                <a:ea typeface="SimSun" pitchFamily="2" charset="-122"/>
                <a:cs typeface="Times New Roman" pitchFamily="18" charset="0"/>
              </a:rPr>
              <a:t> </a:t>
            </a:r>
            <a:r>
              <a:rPr kumimoji="0" lang="en-US" sz="2400" i="0" u="none" strike="noStrike" cap="none" normalizeH="0" baseline="0" dirty="0" err="1" smtClean="0">
                <a:ln>
                  <a:noFill/>
                </a:ln>
                <a:solidFill>
                  <a:schemeClr val="tx1"/>
                </a:solidFill>
                <a:effectLst/>
                <a:ea typeface="SimSun" pitchFamily="2" charset="-122"/>
                <a:cs typeface="Times New Roman" pitchFamily="18" charset="0"/>
              </a:rPr>
              <a:t>picscAUR</a:t>
            </a:r>
            <a:r>
              <a:rPr kumimoji="0" lang="en-US" sz="2400" i="0" u="none" strike="noStrike" cap="none" normalizeH="0" baseline="30000" dirty="0" err="1" smtClean="0">
                <a:ln>
                  <a:noFill/>
                </a:ln>
                <a:solidFill>
                  <a:schemeClr val="tx1"/>
                </a:solidFill>
                <a:effectLst/>
                <a:ea typeface="SimSun" pitchFamily="2" charset="-122"/>
                <a:cs typeface="Times New Roman" pitchFamily="18" charset="0"/>
              </a:rPr>
              <a:t>TM</a:t>
            </a:r>
            <a:r>
              <a:rPr kumimoji="0" lang="en-US" sz="2400" i="0" u="none" strike="noStrike" cap="none" normalizeH="0" baseline="30000" dirty="0" smtClean="0">
                <a:ln>
                  <a:noFill/>
                </a:ln>
                <a:solidFill>
                  <a:schemeClr val="tx1"/>
                </a:solidFill>
                <a:effectLst/>
                <a:ea typeface="SimSun" pitchFamily="2" charset="-122"/>
                <a:cs typeface="Times New Roman" pitchFamily="18" charset="0"/>
              </a:rPr>
              <a:t> </a:t>
            </a:r>
            <a:r>
              <a:rPr kumimoji="0" lang="en-US" sz="2400" i="0" u="none" strike="noStrike" cap="none" normalizeH="0" baseline="0" dirty="0" smtClean="0">
                <a:ln>
                  <a:noFill/>
                </a:ln>
                <a:solidFill>
                  <a:schemeClr val="tx1"/>
                </a:solidFill>
                <a:effectLst/>
                <a:ea typeface="SimSun" pitchFamily="2" charset="-122"/>
                <a:cs typeface="Times New Roman" pitchFamily="18" charset="0"/>
              </a:rPr>
              <a:t>surfaces produce counter-rotating vortices, resulting in very low flow speeds next to the seabed and nearly no scour. </a:t>
            </a:r>
            <a:endParaRPr kumimoji="0" lang="en-US" sz="2400" i="0" u="none" strike="noStrike" cap="none" normalizeH="0" baseline="0" dirty="0" smtClean="0">
              <a:ln>
                <a:noFill/>
              </a:ln>
              <a:solidFill>
                <a:schemeClr val="tx1"/>
              </a:solidFill>
              <a:effectLst/>
              <a:cs typeface="Arial" pitchFamily="34" charset="0"/>
            </a:endParaRPr>
          </a:p>
        </p:txBody>
      </p:sp>
      <p:pic>
        <p:nvPicPr>
          <p:cNvPr id="5" name="~PP965.WAV">
            <a:hlinkClick r:id="" action="ppaction://media"/>
          </p:cNvPr>
          <p:cNvPicPr>
            <a:picLocks noRot="1" noChangeAspect="1"/>
          </p:cNvPicPr>
          <p:nvPr>
            <a:wavAudioFile r:embed="rId1" name="~PP965.WAV"/>
          </p:nvPr>
        </p:nvPicPr>
        <p:blipFill>
          <a:blip r:embed="rId4" cstate="print"/>
          <a:stretch>
            <a:fillRect/>
          </a:stretch>
        </p:blipFill>
        <p:spPr>
          <a:xfrm>
            <a:off x="8767763" y="6481763"/>
            <a:ext cx="244475" cy="244475"/>
          </a:xfrm>
          <a:prstGeom prst="rect">
            <a:avLst/>
          </a:prstGeom>
        </p:spPr>
      </p:pic>
    </p:spTree>
  </p:cSld>
  <p:clrMapOvr>
    <a:masterClrMapping/>
  </p:clrMapOvr>
  <p:transition advTm="689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7543800" y="6096000"/>
            <a:ext cx="1447800" cy="542493"/>
          </a:xfrm>
          <a:prstGeom prst="rect">
            <a:avLst/>
          </a:prstGeom>
          <a:noFill/>
          <a:ln w="9525">
            <a:noFill/>
            <a:miter lim="800000"/>
            <a:headEnd/>
            <a:tailEnd/>
          </a:ln>
        </p:spPr>
      </p:pic>
      <p:pic>
        <p:nvPicPr>
          <p:cNvPr id="3" name="Picture 2" descr="F:\AURBusiness\Subsea7 docs\scAUR shape NEW SS Angle.jpg"/>
          <p:cNvPicPr/>
          <p:nvPr/>
        </p:nvPicPr>
        <p:blipFill>
          <a:blip r:embed="rId4" cstate="print"/>
          <a:srcRect/>
          <a:stretch>
            <a:fillRect/>
          </a:stretch>
        </p:blipFill>
        <p:spPr bwMode="auto">
          <a:xfrm>
            <a:off x="152400" y="1143000"/>
            <a:ext cx="8839200" cy="4343400"/>
          </a:xfrm>
          <a:prstGeom prst="rect">
            <a:avLst/>
          </a:prstGeom>
          <a:noFill/>
          <a:ln w="9525">
            <a:noFill/>
            <a:miter lim="800000"/>
            <a:headEnd/>
            <a:tailEnd/>
          </a:ln>
        </p:spPr>
      </p:pic>
      <p:sp>
        <p:nvSpPr>
          <p:cNvPr id="65537" name="Rectangle 1"/>
          <p:cNvSpPr>
            <a:spLocks noChangeArrowheads="1"/>
          </p:cNvSpPr>
          <p:nvPr/>
        </p:nvSpPr>
        <p:spPr bwMode="auto">
          <a:xfrm>
            <a:off x="304800" y="117902"/>
            <a:ext cx="8658268"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mj-lt"/>
                <a:cs typeface="Times New Roman" pitchFamily="18" charset="0"/>
              </a:rPr>
              <a:t>Axisymmetric</a:t>
            </a:r>
            <a:r>
              <a:rPr kumimoji="0" lang="en-US" sz="2400" b="1" i="0" u="none" strike="noStrike" cap="none" normalizeH="0" baseline="0" dirty="0" smtClean="0">
                <a:ln>
                  <a:noFill/>
                </a:ln>
                <a:solidFill>
                  <a:schemeClr val="tx1"/>
                </a:solidFill>
                <a:effectLst/>
                <a:latin typeface="+mj-lt"/>
                <a:cs typeface="Times New Roman" pitchFamily="18" charset="0"/>
              </a:rPr>
              <a:t> </a:t>
            </a:r>
            <a:r>
              <a:rPr kumimoji="0" lang="en-US" sz="2400" b="1" i="0" u="none" strike="noStrike" cap="none" normalizeH="0" baseline="0" dirty="0" err="1" smtClean="0">
                <a:ln>
                  <a:noFill/>
                </a:ln>
                <a:solidFill>
                  <a:schemeClr val="tx1"/>
                </a:solidFill>
                <a:effectLst/>
                <a:latin typeface="+mj-lt"/>
                <a:cs typeface="Times New Roman" pitchFamily="18" charset="0"/>
              </a:rPr>
              <a:t>scAUR</a:t>
            </a:r>
            <a:r>
              <a:rPr kumimoji="0" lang="en-US" sz="2400" b="1" i="0" u="none" strike="noStrike" cap="none" normalizeH="0" baseline="30000" dirty="0" err="1" smtClean="0">
                <a:ln>
                  <a:noFill/>
                </a:ln>
                <a:solidFill>
                  <a:schemeClr val="tx1"/>
                </a:solidFill>
                <a:effectLst/>
                <a:latin typeface="+mj-lt"/>
                <a:cs typeface="Times New Roman" pitchFamily="18" charset="0"/>
              </a:rPr>
              <a:t>TM</a:t>
            </a:r>
            <a:r>
              <a:rPr kumimoji="0" lang="en-US" sz="2400" b="1" i="0" u="none" strike="noStrike" cap="none" normalizeH="0" baseline="0" dirty="0" smtClean="0">
                <a:ln>
                  <a:noFill/>
                </a:ln>
                <a:solidFill>
                  <a:schemeClr val="tx1"/>
                </a:solidFill>
                <a:effectLst/>
                <a:latin typeface="+mj-lt"/>
                <a:cs typeface="Times New Roman" pitchFamily="18" charset="0"/>
              </a:rPr>
              <a:t> with </a:t>
            </a:r>
            <a:r>
              <a:rPr kumimoji="0" lang="en-US" sz="2400" b="1" i="0" u="none" strike="noStrike" cap="none" normalizeH="0" baseline="0" dirty="0" err="1" smtClean="0">
                <a:ln>
                  <a:noFill/>
                </a:ln>
                <a:solidFill>
                  <a:schemeClr val="tx1"/>
                </a:solidFill>
                <a:effectLst/>
                <a:latin typeface="+mj-lt"/>
                <a:cs typeface="Times New Roman" pitchFamily="18" charset="0"/>
              </a:rPr>
              <a:t>picscAUR</a:t>
            </a:r>
            <a:r>
              <a:rPr kumimoji="0" lang="en-US" sz="2400" b="1" i="0" u="none" strike="noStrike" cap="none" normalizeH="0" baseline="30000" dirty="0" err="1" smtClean="0">
                <a:ln>
                  <a:noFill/>
                </a:ln>
                <a:solidFill>
                  <a:schemeClr val="tx1"/>
                </a:solidFill>
                <a:effectLst/>
                <a:latin typeface="+mj-lt"/>
                <a:cs typeface="Times New Roman" pitchFamily="18" charset="0"/>
              </a:rPr>
              <a:t>TM</a:t>
            </a:r>
            <a:r>
              <a:rPr kumimoji="0" lang="en-US" sz="2400" b="1" i="0" u="none" strike="noStrike" cap="none" normalizeH="0" baseline="0" dirty="0" smtClean="0">
                <a:ln>
                  <a:noFill/>
                </a:ln>
                <a:solidFill>
                  <a:schemeClr val="tx1"/>
                </a:solidFill>
                <a:effectLst/>
                <a:latin typeface="+mj-lt"/>
                <a:cs typeface="Times New Roman" pitchFamily="18" charset="0"/>
              </a:rPr>
              <a:t> Scour Prevention Features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itchFamily="18" charset="0"/>
              </a:rPr>
              <a:t>for a </a:t>
            </a:r>
            <a:r>
              <a:rPr kumimoji="0" lang="en-US" sz="2400" b="1" i="0" u="none" strike="noStrike" cap="none" normalizeH="0" baseline="0" dirty="0" err="1" smtClean="0">
                <a:ln>
                  <a:noFill/>
                </a:ln>
                <a:solidFill>
                  <a:schemeClr val="tx1"/>
                </a:solidFill>
                <a:effectLst/>
                <a:latin typeface="+mj-lt"/>
                <a:cs typeface="Times New Roman" pitchFamily="18" charset="0"/>
              </a:rPr>
              <a:t>Monopile</a:t>
            </a:r>
            <a:r>
              <a:rPr kumimoji="0" lang="en-US" sz="2400" b="1" i="0" u="none" strike="noStrike" cap="none" normalizeH="0" baseline="0" dirty="0" smtClean="0">
                <a:ln>
                  <a:noFill/>
                </a:ln>
                <a:solidFill>
                  <a:schemeClr val="tx1"/>
                </a:solidFill>
                <a:effectLst/>
                <a:latin typeface="+mj-lt"/>
                <a:cs typeface="Times New Roman" pitchFamily="18" charset="0"/>
              </a:rPr>
              <a:t>,  2</a:t>
            </a:r>
            <a:r>
              <a:rPr kumimoji="0" lang="en-US" sz="2400" b="1" i="0" u="none" strike="noStrike" cap="none" normalizeH="0" baseline="30000" dirty="0" smtClean="0">
                <a:ln>
                  <a:noFill/>
                </a:ln>
                <a:solidFill>
                  <a:schemeClr val="tx1"/>
                </a:solidFill>
                <a:effectLst/>
                <a:latin typeface="+mj-lt"/>
                <a:cs typeface="Times New Roman" pitchFamily="18" charset="0"/>
              </a:rPr>
              <a:t>nd</a:t>
            </a:r>
            <a:r>
              <a:rPr kumimoji="0" lang="en-US" sz="2400" b="1" i="0" u="none" strike="noStrike" cap="none" normalizeH="0" baseline="0" dirty="0" smtClean="0">
                <a:ln>
                  <a:noFill/>
                </a:ln>
                <a:solidFill>
                  <a:schemeClr val="tx1"/>
                </a:solidFill>
                <a:effectLst/>
                <a:latin typeface="+mj-lt"/>
                <a:cs typeface="Times New Roman" pitchFamily="18" charset="0"/>
              </a:rPr>
              <a:t> edition.     </a:t>
            </a:r>
            <a:endParaRPr kumimoji="0" lang="en-US" sz="2400" b="0" i="0" u="none" strike="noStrike" cap="none" normalizeH="0" baseline="0" dirty="0" smtClean="0">
              <a:ln>
                <a:noFill/>
              </a:ln>
              <a:solidFill>
                <a:schemeClr val="tx1"/>
              </a:solidFill>
              <a:effectLst/>
              <a:latin typeface="+mj-lt"/>
              <a:cs typeface="Arial" pitchFamily="34" charset="0"/>
            </a:endParaRPr>
          </a:p>
        </p:txBody>
      </p:sp>
      <p:pic>
        <p:nvPicPr>
          <p:cNvPr id="5" name="~PP23.WAV">
            <a:hlinkClick r:id="" action="ppaction://media"/>
          </p:cNvPr>
          <p:cNvPicPr>
            <a:picLocks noRot="1" noChangeAspect="1"/>
          </p:cNvPicPr>
          <p:nvPr>
            <a:wavAudioFile r:embed="rId1" name="~PP23.WAV"/>
          </p:nvPr>
        </p:nvPicPr>
        <p:blipFill>
          <a:blip r:embed="rId5" cstate="print"/>
          <a:stretch>
            <a:fillRect/>
          </a:stretch>
        </p:blipFill>
        <p:spPr>
          <a:xfrm>
            <a:off x="8767763" y="6481763"/>
            <a:ext cx="244475" cy="244475"/>
          </a:xfrm>
          <a:prstGeom prst="rect">
            <a:avLst/>
          </a:prstGeom>
        </p:spPr>
      </p:pic>
    </p:spTree>
  </p:cSld>
  <p:clrMapOvr>
    <a:masterClrMapping/>
  </p:clrMapOvr>
  <p:transition advTm="890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533400" y="1143000"/>
            <a:ext cx="7162800" cy="495300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7543800" y="6096000"/>
            <a:ext cx="1447800" cy="542493"/>
          </a:xfrm>
          <a:prstGeom prst="rect">
            <a:avLst/>
          </a:prstGeom>
          <a:noFill/>
          <a:ln w="9525">
            <a:noFill/>
            <a:miter lim="800000"/>
            <a:headEnd/>
            <a:tailEnd/>
          </a:ln>
        </p:spPr>
      </p:pic>
      <p:sp>
        <p:nvSpPr>
          <p:cNvPr id="4" name="Rectangle 3"/>
          <p:cNvSpPr/>
          <p:nvPr/>
        </p:nvSpPr>
        <p:spPr>
          <a:xfrm>
            <a:off x="685800" y="152400"/>
            <a:ext cx="8305800" cy="830997"/>
          </a:xfrm>
          <a:prstGeom prst="rect">
            <a:avLst/>
          </a:prstGeom>
        </p:spPr>
        <p:txBody>
          <a:bodyPr wrap="square">
            <a:spAutoFit/>
          </a:bodyPr>
          <a:lstStyle/>
          <a:p>
            <a:r>
              <a:rPr lang="en-US" sz="2400" b="1" dirty="0" err="1" smtClean="0">
                <a:latin typeface="+mj-lt"/>
              </a:rPr>
              <a:t>Closeup</a:t>
            </a:r>
            <a:r>
              <a:rPr lang="en-US" sz="2400" b="1" dirty="0" smtClean="0">
                <a:latin typeface="+mj-lt"/>
              </a:rPr>
              <a:t> View of One Design for </a:t>
            </a:r>
            <a:r>
              <a:rPr lang="en-US" sz="2400" b="1" dirty="0" err="1" smtClean="0">
                <a:latin typeface="+mj-lt"/>
              </a:rPr>
              <a:t>Axisymmetric</a:t>
            </a:r>
            <a:r>
              <a:rPr lang="en-US" sz="2400" b="1" dirty="0" smtClean="0">
                <a:latin typeface="+mj-lt"/>
              </a:rPr>
              <a:t> </a:t>
            </a:r>
            <a:r>
              <a:rPr lang="en-US" sz="2400" b="1" dirty="0" err="1" smtClean="0">
                <a:latin typeface="+mj-lt"/>
              </a:rPr>
              <a:t>scAUR</a:t>
            </a:r>
            <a:r>
              <a:rPr lang="en-US" sz="2400" b="1" baseline="30000" dirty="0" err="1" smtClean="0">
                <a:latin typeface="+mj-lt"/>
              </a:rPr>
              <a:t>TM</a:t>
            </a:r>
            <a:r>
              <a:rPr lang="en-US" sz="2400" b="1" dirty="0" smtClean="0">
                <a:latin typeface="+mj-lt"/>
              </a:rPr>
              <a:t> with</a:t>
            </a:r>
          </a:p>
          <a:p>
            <a:r>
              <a:rPr lang="en-US" sz="2400" b="1" dirty="0" err="1" smtClean="0">
                <a:latin typeface="+mj-lt"/>
              </a:rPr>
              <a:t>Axisymmetric</a:t>
            </a:r>
            <a:r>
              <a:rPr lang="en-US" sz="2400" b="1" dirty="0" smtClean="0">
                <a:latin typeface="+mj-lt"/>
              </a:rPr>
              <a:t> </a:t>
            </a:r>
            <a:r>
              <a:rPr lang="en-US" sz="2400" b="1" dirty="0" err="1" smtClean="0">
                <a:latin typeface="+mj-lt"/>
              </a:rPr>
              <a:t>picscAUR</a:t>
            </a:r>
            <a:r>
              <a:rPr lang="en-US" sz="2400" b="1" baseline="30000" dirty="0" err="1" smtClean="0">
                <a:latin typeface="+mj-lt"/>
              </a:rPr>
              <a:t>TM</a:t>
            </a:r>
            <a:r>
              <a:rPr lang="en-US" sz="2400" b="1" baseline="30000" dirty="0" smtClean="0">
                <a:latin typeface="+mj-lt"/>
              </a:rPr>
              <a:t>  </a:t>
            </a:r>
            <a:r>
              <a:rPr lang="en-US" sz="2400" b="1" dirty="0" smtClean="0">
                <a:latin typeface="+mj-lt"/>
              </a:rPr>
              <a:t>Scour Prevention Features,  2</a:t>
            </a:r>
            <a:r>
              <a:rPr lang="en-US" sz="2400" b="1" baseline="30000" dirty="0" smtClean="0">
                <a:latin typeface="+mj-lt"/>
              </a:rPr>
              <a:t>nd</a:t>
            </a:r>
            <a:r>
              <a:rPr lang="en-US" sz="2400" b="1" dirty="0" smtClean="0">
                <a:latin typeface="+mj-lt"/>
              </a:rPr>
              <a:t> Ed. </a:t>
            </a:r>
            <a:endParaRPr lang="en-US" sz="2400" dirty="0">
              <a:latin typeface="+mj-lt"/>
            </a:endParaRPr>
          </a:p>
        </p:txBody>
      </p:sp>
      <p:sp>
        <p:nvSpPr>
          <p:cNvPr id="16" name="TextBox 15"/>
          <p:cNvSpPr txBox="1"/>
          <p:nvPr/>
        </p:nvSpPr>
        <p:spPr>
          <a:xfrm>
            <a:off x="7391400" y="1600200"/>
            <a:ext cx="1579663" cy="1938992"/>
          </a:xfrm>
          <a:prstGeom prst="rect">
            <a:avLst/>
          </a:prstGeom>
          <a:noFill/>
        </p:spPr>
        <p:txBody>
          <a:bodyPr wrap="none" rtlCol="0">
            <a:spAutoFit/>
          </a:bodyPr>
          <a:lstStyle/>
          <a:p>
            <a:r>
              <a:rPr lang="en-US" sz="2400" b="1" dirty="0" smtClean="0"/>
              <a:t>STRONGER</a:t>
            </a:r>
          </a:p>
          <a:p>
            <a:r>
              <a:rPr lang="en-US" sz="2400" b="1" dirty="0" smtClean="0"/>
              <a:t>VORTICES</a:t>
            </a:r>
          </a:p>
          <a:p>
            <a:r>
              <a:rPr lang="en-US" sz="2400" b="1" dirty="0" smtClean="0"/>
              <a:t>THAN</a:t>
            </a:r>
          </a:p>
          <a:p>
            <a:r>
              <a:rPr lang="en-US" sz="2400" b="1" dirty="0" smtClean="0"/>
              <a:t>SCOURING</a:t>
            </a:r>
          </a:p>
          <a:p>
            <a:r>
              <a:rPr lang="en-US" sz="2400" b="1" dirty="0" smtClean="0"/>
              <a:t>VORTICES</a:t>
            </a:r>
            <a:endParaRPr lang="en-US" sz="2400" b="1" dirty="0"/>
          </a:p>
        </p:txBody>
      </p:sp>
      <p:cxnSp>
        <p:nvCxnSpPr>
          <p:cNvPr id="18" name="Straight Arrow Connector 17"/>
          <p:cNvCxnSpPr/>
          <p:nvPr/>
        </p:nvCxnSpPr>
        <p:spPr>
          <a:xfrm flipH="1" flipV="1">
            <a:off x="6705600" y="1752600"/>
            <a:ext cx="7620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05600" y="2743200"/>
            <a:ext cx="7620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P357.WAV">
            <a:hlinkClick r:id="" action="ppaction://media"/>
          </p:cNvPr>
          <p:cNvPicPr>
            <a:picLocks noRot="1" noChangeAspect="1"/>
          </p:cNvPicPr>
          <p:nvPr>
            <a:wavAudioFile r:embed="rId1" name="~PP357.WAV"/>
          </p:nvPr>
        </p:nvPicPr>
        <p:blipFill>
          <a:blip r:embed="rId5" cstate="print"/>
          <a:stretch>
            <a:fillRect/>
          </a:stretch>
        </p:blipFill>
        <p:spPr>
          <a:xfrm>
            <a:off x="8767763" y="6481763"/>
            <a:ext cx="244475" cy="244475"/>
          </a:xfrm>
          <a:prstGeom prst="rect">
            <a:avLst/>
          </a:prstGeom>
        </p:spPr>
      </p:pic>
    </p:spTree>
  </p:cSld>
  <p:clrMapOvr>
    <a:masterClrMapping/>
  </p:clrMapOvr>
  <p:transition advTm="1066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83403"/>
            <a:ext cx="9144000" cy="830997"/>
          </a:xfrm>
          <a:prstGeom prst="rect">
            <a:avLst/>
          </a:prstGeom>
        </p:spPr>
        <p:txBody>
          <a:bodyPr wrap="square">
            <a:spAutoFit/>
          </a:bodyPr>
          <a:lstStyle/>
          <a:p>
            <a:r>
              <a:rPr lang="en-US" sz="2400" b="1" dirty="0" smtClean="0"/>
              <a:t>Pile test model (0.3048m diameter) for </a:t>
            </a:r>
            <a:r>
              <a:rPr lang="en-US" sz="2400" b="1" dirty="0" err="1" smtClean="0"/>
              <a:t>axisymmetric</a:t>
            </a:r>
            <a:r>
              <a:rPr lang="en-US" sz="2400" b="1" dirty="0" smtClean="0"/>
              <a:t> </a:t>
            </a:r>
            <a:r>
              <a:rPr lang="en-US" sz="2400" b="1" dirty="0" err="1" smtClean="0"/>
              <a:t>scAUR</a:t>
            </a:r>
            <a:r>
              <a:rPr lang="en-US" sz="2400" b="1" baseline="30000" dirty="0" err="1" smtClean="0"/>
              <a:t>TM</a:t>
            </a:r>
            <a:r>
              <a:rPr lang="en-US" sz="2400" b="1" dirty="0" smtClean="0"/>
              <a:t> with </a:t>
            </a:r>
            <a:r>
              <a:rPr lang="en-US" sz="2400" b="1" dirty="0" err="1" smtClean="0"/>
              <a:t>picscAUR</a:t>
            </a:r>
            <a:r>
              <a:rPr lang="en-US" sz="2400" b="1" baseline="30000" dirty="0" err="1" smtClean="0"/>
              <a:t>TM</a:t>
            </a:r>
            <a:r>
              <a:rPr lang="en-US" sz="2400" b="1" dirty="0" smtClean="0"/>
              <a:t> </a:t>
            </a:r>
            <a:r>
              <a:rPr lang="en-US" sz="2400" b="1" baseline="30000" dirty="0" smtClean="0"/>
              <a:t> </a:t>
            </a:r>
            <a:r>
              <a:rPr lang="en-US" sz="2400" b="1" dirty="0" smtClean="0"/>
              <a:t>scour prevention features,  2</a:t>
            </a:r>
            <a:r>
              <a:rPr lang="en-US" sz="2400" b="1" baseline="30000" dirty="0" smtClean="0"/>
              <a:t>nd</a:t>
            </a:r>
            <a:r>
              <a:rPr lang="en-US" sz="2400" b="1" dirty="0" smtClean="0"/>
              <a:t> edition, on a gravel bed.</a:t>
            </a:r>
            <a:endParaRPr lang="en-US" sz="2400" dirty="0"/>
          </a:p>
        </p:txBody>
      </p:sp>
      <p:sp>
        <p:nvSpPr>
          <p:cNvPr id="18" name="TextBox 17"/>
          <p:cNvSpPr txBox="1"/>
          <p:nvPr/>
        </p:nvSpPr>
        <p:spPr>
          <a:xfrm>
            <a:off x="5943600" y="838200"/>
            <a:ext cx="3200400" cy="6370975"/>
          </a:xfrm>
          <a:prstGeom prst="rect">
            <a:avLst/>
          </a:prstGeom>
          <a:noFill/>
        </p:spPr>
        <p:txBody>
          <a:bodyPr wrap="square" rtlCol="0">
            <a:spAutoFit/>
          </a:bodyPr>
          <a:lstStyle/>
          <a:p>
            <a:pPr>
              <a:buFont typeface="Wingdings" pitchFamily="2" charset="2"/>
              <a:buChar char="Ø"/>
            </a:pPr>
            <a:r>
              <a:rPr lang="en-US" sz="2400" dirty="0" smtClean="0"/>
              <a:t>Using published calculation methods, the strengths of the shed vortices were calculated.</a:t>
            </a:r>
          </a:p>
          <a:p>
            <a:pPr>
              <a:buFont typeface="Wingdings" pitchFamily="2" charset="2"/>
              <a:buChar char="Ø"/>
            </a:pPr>
            <a:r>
              <a:rPr lang="en-US" sz="2400" u="sng" dirty="0" smtClean="0"/>
              <a:t>Net bed surface speed &lt; 10% of the speed with the </a:t>
            </a:r>
            <a:r>
              <a:rPr lang="en-US" sz="2400" u="sng" dirty="0" err="1" smtClean="0"/>
              <a:t>monopile</a:t>
            </a:r>
            <a:r>
              <a:rPr lang="en-US" sz="2400" u="sng" dirty="0" smtClean="0"/>
              <a:t> only.</a:t>
            </a:r>
          </a:p>
          <a:p>
            <a:pPr>
              <a:buFont typeface="Wingdings" pitchFamily="2" charset="2"/>
              <a:buChar char="Ø"/>
            </a:pPr>
            <a:r>
              <a:rPr lang="en-US" sz="2400" b="1" dirty="0" smtClean="0"/>
              <a:t>Test flows: </a:t>
            </a:r>
            <a:r>
              <a:rPr lang="en-US" sz="2400" dirty="0" smtClean="0"/>
              <a:t>For the </a:t>
            </a:r>
            <a:r>
              <a:rPr lang="en-US" sz="2400" dirty="0" err="1" smtClean="0"/>
              <a:t>monopile</a:t>
            </a:r>
            <a:r>
              <a:rPr lang="en-US" sz="2400" dirty="0" smtClean="0"/>
              <a:t> only or Surface A only the 2.5mm gravel moved  downstream due to scour: </a:t>
            </a:r>
            <a:r>
              <a:rPr lang="en-US" sz="2400" b="1" u="sng" dirty="0" smtClean="0"/>
              <a:t>NO MOVEMENT OF 2.5mm GRAVEL WITH FULL MODEL  </a:t>
            </a:r>
          </a:p>
          <a:p>
            <a:endParaRPr lang="en-US" sz="2400" dirty="0"/>
          </a:p>
        </p:txBody>
      </p:sp>
      <p:pic>
        <p:nvPicPr>
          <p:cNvPr id="21" name="Picture 2"/>
          <p:cNvPicPr>
            <a:picLocks noChangeAspect="1" noChangeArrowheads="1"/>
          </p:cNvPicPr>
          <p:nvPr/>
        </p:nvPicPr>
        <p:blipFill>
          <a:blip r:embed="rId3" cstate="print"/>
          <a:srcRect/>
          <a:stretch>
            <a:fillRect/>
          </a:stretch>
        </p:blipFill>
        <p:spPr bwMode="auto">
          <a:xfrm>
            <a:off x="152400" y="914400"/>
            <a:ext cx="5800725" cy="5724525"/>
          </a:xfrm>
          <a:prstGeom prst="rect">
            <a:avLst/>
          </a:prstGeom>
          <a:noFill/>
          <a:ln w="9525">
            <a:noFill/>
            <a:miter lim="800000"/>
            <a:headEnd/>
            <a:tailEnd/>
          </a:ln>
          <a:effectLst/>
        </p:spPr>
      </p:pic>
      <p:pic>
        <p:nvPicPr>
          <p:cNvPr id="22" name="Picture 21"/>
          <p:cNvPicPr>
            <a:picLocks noChangeAspect="1" noChangeArrowheads="1"/>
          </p:cNvPicPr>
          <p:nvPr/>
        </p:nvPicPr>
        <p:blipFill>
          <a:blip r:embed="rId4" cstate="print"/>
          <a:srcRect/>
          <a:stretch>
            <a:fillRect/>
          </a:stretch>
        </p:blipFill>
        <p:spPr bwMode="auto">
          <a:xfrm>
            <a:off x="152400" y="6086907"/>
            <a:ext cx="1447800" cy="542493"/>
          </a:xfrm>
          <a:prstGeom prst="rect">
            <a:avLst/>
          </a:prstGeom>
          <a:noFill/>
          <a:ln w="9525">
            <a:noFill/>
            <a:miter lim="800000"/>
            <a:headEnd/>
            <a:tailEnd/>
          </a:ln>
        </p:spPr>
      </p:pic>
      <p:pic>
        <p:nvPicPr>
          <p:cNvPr id="6" name="~PP295.WAV">
            <a:hlinkClick r:id="" action="ppaction://media"/>
          </p:cNvPr>
          <p:cNvPicPr>
            <a:picLocks noRot="1" noChangeAspect="1"/>
          </p:cNvPicPr>
          <p:nvPr>
            <a:wavAudioFile r:embed="rId1" name="~PP295.WAV"/>
          </p:nvPr>
        </p:nvPicPr>
        <p:blipFill>
          <a:blip r:embed="rId5" cstate="print"/>
          <a:stretch>
            <a:fillRect/>
          </a:stretch>
        </p:blipFill>
        <p:spPr>
          <a:xfrm>
            <a:off x="8767763" y="6481763"/>
            <a:ext cx="244475" cy="244475"/>
          </a:xfrm>
          <a:prstGeom prst="rect">
            <a:avLst/>
          </a:prstGeom>
        </p:spPr>
      </p:pic>
    </p:spTree>
  </p:cSld>
  <p:clrMapOvr>
    <a:masterClrMapping/>
  </p:clrMapOvr>
  <p:transition advTm="9399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685800" y="152400"/>
            <a:ext cx="7924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itchFamily="18" charset="0"/>
              </a:rPr>
              <a:t>Permanent and Cost-effective Solution for Tidal and Surge Omni-Directional Flows:  </a:t>
            </a:r>
            <a:r>
              <a:rPr kumimoji="0" lang="en-US" sz="2400" b="1" i="0" u="none" strike="noStrike" cap="none" normalizeH="0" baseline="0" dirty="0" err="1" smtClean="0">
                <a:ln>
                  <a:noFill/>
                </a:ln>
                <a:solidFill>
                  <a:schemeClr val="tx1"/>
                </a:solidFill>
                <a:effectLst/>
                <a:latin typeface="+mj-lt"/>
                <a:cs typeface="Times New Roman" pitchFamily="18" charset="0"/>
              </a:rPr>
              <a:t>ScAUR</a:t>
            </a:r>
            <a:r>
              <a:rPr kumimoji="0" lang="en-US" sz="2400" b="1" i="0" u="none" strike="noStrike" cap="none" normalizeH="0" baseline="30000" dirty="0" err="1" smtClean="0">
                <a:ln>
                  <a:noFill/>
                </a:ln>
                <a:solidFill>
                  <a:schemeClr val="tx1"/>
                </a:solidFill>
                <a:effectLst/>
                <a:latin typeface="+mj-lt"/>
                <a:cs typeface="Times New Roman" pitchFamily="18" charset="0"/>
              </a:rPr>
              <a:t>TM</a:t>
            </a:r>
            <a:r>
              <a:rPr kumimoji="0" lang="en-US" sz="2400" b="1" i="0" u="none" strike="noStrike" cap="none" normalizeH="0" baseline="0" dirty="0" smtClean="0">
                <a:ln>
                  <a:noFill/>
                </a:ln>
                <a:solidFill>
                  <a:schemeClr val="tx1"/>
                </a:solidFill>
                <a:effectLst/>
                <a:latin typeface="+mj-lt"/>
                <a:cs typeface="Times New Roman" pitchFamily="18" charset="0"/>
              </a:rPr>
              <a:t> with </a:t>
            </a:r>
            <a:r>
              <a:rPr kumimoji="0" lang="en-US" sz="2400" b="1" i="0" u="none" strike="noStrike" cap="none" normalizeH="0" baseline="0" dirty="0" err="1" smtClean="0">
                <a:ln>
                  <a:noFill/>
                </a:ln>
                <a:solidFill>
                  <a:schemeClr val="tx1"/>
                </a:solidFill>
                <a:effectLst/>
                <a:latin typeface="+mj-lt"/>
                <a:cs typeface="Times New Roman" pitchFamily="18" charset="0"/>
              </a:rPr>
              <a:t>picscAUR</a:t>
            </a:r>
            <a:r>
              <a:rPr kumimoji="0" lang="en-US" sz="2400" b="1" i="0" u="none" strike="noStrike" cap="none" normalizeH="0" baseline="30000" dirty="0" err="1" smtClean="0">
                <a:ln>
                  <a:noFill/>
                </a:ln>
                <a:solidFill>
                  <a:schemeClr val="tx1"/>
                </a:solidFill>
                <a:effectLst/>
                <a:latin typeface="+mj-lt"/>
                <a:cs typeface="Times New Roman" pitchFamily="18" charset="0"/>
              </a:rPr>
              <a:t>TM</a:t>
            </a:r>
            <a:r>
              <a:rPr kumimoji="0" lang="en-US" sz="2400" b="1" i="0" u="none" strike="noStrike" cap="none" normalizeH="0" baseline="0" dirty="0" smtClean="0">
                <a:ln>
                  <a:noFill/>
                </a:ln>
                <a:solidFill>
                  <a:schemeClr val="tx1"/>
                </a:solidFill>
                <a:effectLst/>
                <a:latin typeface="+mj-lt"/>
                <a:cs typeface="Times New Roman" pitchFamily="18" charset="0"/>
              </a:rPr>
              <a:t> Designs</a:t>
            </a:r>
            <a:endParaRPr kumimoji="0" lang="en-US" sz="2400" b="0" i="0" u="none" strike="noStrike" cap="none" normalizeH="0" baseline="0" dirty="0" smtClean="0">
              <a:ln>
                <a:noFill/>
              </a:ln>
              <a:solidFill>
                <a:schemeClr val="tx1"/>
              </a:solidFill>
              <a:effectLst/>
              <a:latin typeface="+mj-lt"/>
              <a:cs typeface="Arial" pitchFamily="34" charset="0"/>
            </a:endParaRPr>
          </a:p>
        </p:txBody>
      </p:sp>
      <p:sp>
        <p:nvSpPr>
          <p:cNvPr id="3" name="TextBox 2"/>
          <p:cNvSpPr txBox="1"/>
          <p:nvPr/>
        </p:nvSpPr>
        <p:spPr>
          <a:xfrm>
            <a:off x="457200" y="1070312"/>
            <a:ext cx="8458200" cy="5940088"/>
          </a:xfrm>
          <a:prstGeom prst="rect">
            <a:avLst/>
          </a:prstGeom>
          <a:noFill/>
        </p:spPr>
        <p:txBody>
          <a:bodyPr wrap="square" rtlCol="0">
            <a:spAutoFit/>
          </a:bodyPr>
          <a:lstStyle/>
          <a:p>
            <a:pPr>
              <a:buFont typeface="Wingdings" pitchFamily="2" charset="2"/>
              <a:buChar char="Ø"/>
            </a:pPr>
            <a:r>
              <a:rPr lang="en-US" sz="2000" dirty="0" smtClean="0"/>
              <a:t>A current practice for tidal and surge flows is to install </a:t>
            </a:r>
            <a:r>
              <a:rPr lang="en-US" sz="2000" dirty="0" err="1" smtClean="0"/>
              <a:t>monopiles</a:t>
            </a:r>
            <a:r>
              <a:rPr lang="en-US" sz="2000" dirty="0" smtClean="0"/>
              <a:t> for bridges and piers deeply into the bed to guarantee fixity at great cost. Example:  1.37m concrete piles driven 42.68m into the bed for a new bridge. Previous bridge at this location had 15.85m depth of scour!</a:t>
            </a:r>
          </a:p>
          <a:p>
            <a:pPr>
              <a:buFont typeface="Wingdings" pitchFamily="2" charset="2"/>
              <a:buChar char="Ø"/>
            </a:pPr>
            <a:r>
              <a:rPr lang="en-US" sz="2000" dirty="0" smtClean="0"/>
              <a:t> The cost for one stainless steel (SS) </a:t>
            </a:r>
            <a:r>
              <a:rPr lang="en-US" sz="2000" dirty="0" err="1" smtClean="0"/>
              <a:t>scAUR</a:t>
            </a:r>
            <a:r>
              <a:rPr lang="en-US" sz="2000" baseline="30000" dirty="0" err="1" smtClean="0"/>
              <a:t>TM</a:t>
            </a:r>
            <a:r>
              <a:rPr lang="en-US" sz="2000" dirty="0" smtClean="0"/>
              <a:t> with </a:t>
            </a:r>
            <a:r>
              <a:rPr lang="en-US" sz="2000" dirty="0" err="1" smtClean="0"/>
              <a:t>picscAUR</a:t>
            </a:r>
            <a:r>
              <a:rPr lang="en-US" sz="2000" baseline="30000" dirty="0" err="1" smtClean="0"/>
              <a:t>TM</a:t>
            </a:r>
            <a:r>
              <a:rPr lang="en-US" sz="2000" dirty="0" smtClean="0"/>
              <a:t> unit varies with the size squared with a lifetime of 100 years even in seawater environments.  For a 0.3048m diameter pile, the cost is less than several thousand US dollars.</a:t>
            </a:r>
          </a:p>
          <a:p>
            <a:pPr>
              <a:buFont typeface="Wingdings" pitchFamily="2" charset="2"/>
              <a:buChar char="Ø"/>
            </a:pPr>
            <a:r>
              <a:rPr lang="en-US" sz="2000" dirty="0" smtClean="0"/>
              <a:t>For retrofits. units can be prefabricated onshore and installed on the ocean bed by divers, limiting the labor time required.</a:t>
            </a:r>
          </a:p>
          <a:p>
            <a:pPr>
              <a:buFont typeface="Wingdings" pitchFamily="2" charset="2"/>
              <a:buChar char="Ø"/>
            </a:pPr>
            <a:r>
              <a:rPr lang="en-US" sz="2000" dirty="0" smtClean="0"/>
              <a:t>For new piles, a unit may be installed as the pile is driven into the bed.</a:t>
            </a:r>
          </a:p>
          <a:p>
            <a:pPr>
              <a:buFont typeface="Wingdings" pitchFamily="2" charset="2"/>
              <a:buChar char="Ø"/>
            </a:pPr>
            <a:r>
              <a:rPr lang="en-US" sz="2000" dirty="0" smtClean="0"/>
              <a:t>While the </a:t>
            </a:r>
            <a:r>
              <a:rPr lang="en-US" sz="2000" dirty="0" err="1" smtClean="0"/>
              <a:t>scAUR</a:t>
            </a:r>
            <a:r>
              <a:rPr lang="en-US" sz="2000" baseline="30000" dirty="0" err="1" smtClean="0"/>
              <a:t>TM</a:t>
            </a:r>
            <a:r>
              <a:rPr lang="en-US" sz="2000" dirty="0" smtClean="0"/>
              <a:t> with </a:t>
            </a:r>
            <a:r>
              <a:rPr lang="en-US" sz="2000" dirty="0" err="1" smtClean="0"/>
              <a:t>picscAUR</a:t>
            </a:r>
            <a:r>
              <a:rPr lang="en-US" sz="2000" baseline="30000" dirty="0" err="1" smtClean="0"/>
              <a:t>TM</a:t>
            </a:r>
            <a:r>
              <a:rPr lang="en-US" sz="2000" dirty="0" smtClean="0"/>
              <a:t> design may not prevent all scour, especially for fine sandy soils, it is effective for a riprap covered bed.</a:t>
            </a:r>
          </a:p>
          <a:p>
            <a:pPr>
              <a:buFont typeface="Wingdings" pitchFamily="2" charset="2"/>
              <a:buChar char="Ø"/>
            </a:pPr>
            <a:r>
              <a:rPr lang="en-US" sz="2000" dirty="0" smtClean="0"/>
              <a:t>It is clearly less costly than very deep piles. At bare minimum, the </a:t>
            </a:r>
            <a:r>
              <a:rPr lang="en-US" sz="2000" dirty="0" err="1" smtClean="0"/>
              <a:t>scAUR</a:t>
            </a:r>
            <a:r>
              <a:rPr lang="en-US" sz="2000" baseline="30000" dirty="0" err="1" smtClean="0"/>
              <a:t>TM</a:t>
            </a:r>
            <a:r>
              <a:rPr lang="en-US" sz="2000" dirty="0" smtClean="0"/>
              <a:t> with </a:t>
            </a:r>
            <a:r>
              <a:rPr lang="en-US" sz="2000" dirty="0" err="1" smtClean="0"/>
              <a:t>picscAUR</a:t>
            </a:r>
            <a:r>
              <a:rPr lang="en-US" sz="2000" baseline="30000" dirty="0" err="1" smtClean="0"/>
              <a:t>TM</a:t>
            </a:r>
            <a:r>
              <a:rPr lang="en-US" sz="2000" dirty="0" smtClean="0"/>
              <a:t> design is cost-effective for much more confidence that the pile will not lose fixity.</a:t>
            </a:r>
          </a:p>
          <a:p>
            <a:pPr>
              <a:buFont typeface="Wingdings" pitchFamily="2" charset="2"/>
              <a:buChar char="Ø"/>
            </a:pPr>
            <a:r>
              <a:rPr lang="en-US" sz="2000" dirty="0" smtClean="0"/>
              <a:t> Even for bridges with little life left, current temporary countermeasures are much more expensive when the present value of future expenses is considered.</a:t>
            </a:r>
          </a:p>
          <a:p>
            <a:r>
              <a:rPr lang="en-US" sz="2000" dirty="0" smtClean="0"/>
              <a:t>	</a:t>
            </a:r>
          </a:p>
          <a:p>
            <a:pPr>
              <a:buFont typeface="Wingdings" pitchFamily="2" charset="2"/>
              <a:buChar char="Ø"/>
            </a:pPr>
            <a:endParaRPr lang="en-US" sz="2000" dirty="0"/>
          </a:p>
        </p:txBody>
      </p:sp>
      <p:pic>
        <p:nvPicPr>
          <p:cNvPr id="4" name="Picture 3"/>
          <p:cNvPicPr>
            <a:picLocks noChangeAspect="1" noChangeArrowheads="1"/>
          </p:cNvPicPr>
          <p:nvPr/>
        </p:nvPicPr>
        <p:blipFill>
          <a:blip r:embed="rId3" cstate="print"/>
          <a:srcRect/>
          <a:stretch>
            <a:fillRect/>
          </a:stretch>
        </p:blipFill>
        <p:spPr bwMode="auto">
          <a:xfrm>
            <a:off x="7543800" y="6315507"/>
            <a:ext cx="1447800" cy="542493"/>
          </a:xfrm>
          <a:prstGeom prst="rect">
            <a:avLst/>
          </a:prstGeom>
          <a:noFill/>
          <a:ln w="9525">
            <a:noFill/>
            <a:miter lim="800000"/>
            <a:headEnd/>
            <a:tailEnd/>
          </a:ln>
        </p:spPr>
      </p:pic>
      <p:pic>
        <p:nvPicPr>
          <p:cNvPr id="5" name="~PP1009.WAV">
            <a:hlinkClick r:id="" action="ppaction://media"/>
          </p:cNvPr>
          <p:cNvPicPr>
            <a:picLocks noRot="1" noChangeAspect="1"/>
          </p:cNvPicPr>
          <p:nvPr>
            <a:wavAudioFile r:embed="rId1" name="~PP1009.WAV"/>
          </p:nvPr>
        </p:nvPicPr>
        <p:blipFill>
          <a:blip r:embed="rId4" cstate="print"/>
          <a:stretch>
            <a:fillRect/>
          </a:stretch>
        </p:blipFill>
        <p:spPr>
          <a:xfrm>
            <a:off x="8767763" y="6481763"/>
            <a:ext cx="244475" cy="244475"/>
          </a:xfrm>
          <a:prstGeom prst="rect">
            <a:avLst/>
          </a:prstGeom>
        </p:spPr>
      </p:pic>
    </p:spTree>
  </p:cSld>
  <p:clrMapOvr>
    <a:masterClrMapping/>
  </p:clrMapOvr>
  <p:transition advTm="1480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4003</TotalTime>
  <Words>1168</Words>
  <Application>Microsoft Office PowerPoint</Application>
  <PresentationFormat>On-screen Show (4:3)</PresentationFormat>
  <Paragraphs>87</Paragraphs>
  <Slides>12</Slides>
  <Notes>1</Notes>
  <HiddenSlides>0</HiddenSlides>
  <MMClips>11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Contact Us for More Information About Other Cases or  If You Have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Simpson</dc:creator>
  <cp:lastModifiedBy>Darlene</cp:lastModifiedBy>
  <cp:revision>349</cp:revision>
  <dcterms:created xsi:type="dcterms:W3CDTF">2015-01-07T19:32:08Z</dcterms:created>
  <dcterms:modified xsi:type="dcterms:W3CDTF">2023-09-13T16:25:46Z</dcterms:modified>
</cp:coreProperties>
</file>