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0" r:id="rId2"/>
    <p:sldId id="365" r:id="rId3"/>
    <p:sldId id="368" r:id="rId4"/>
    <p:sldId id="396" r:id="rId5"/>
    <p:sldId id="391" r:id="rId6"/>
    <p:sldId id="390" r:id="rId7"/>
    <p:sldId id="388" r:id="rId8"/>
    <p:sldId id="395" r:id="rId9"/>
    <p:sldId id="385" r:id="rId10"/>
    <p:sldId id="374" r:id="rId11"/>
    <p:sldId id="382" r:id="rId12"/>
    <p:sldId id="401" r:id="rId13"/>
    <p:sldId id="381" r:id="rId14"/>
    <p:sldId id="38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29"/>
    <a:srgbClr val="652E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88"/>
    <p:restoredTop sz="94511"/>
  </p:normalViewPr>
  <p:slideViewPr>
    <p:cSldViewPr snapToGrid="0" snapToObjects="1">
      <p:cViewPr varScale="1">
        <p:scale>
          <a:sx n="107" d="100"/>
          <a:sy n="107" d="100"/>
        </p:scale>
        <p:origin x="168" y="8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31F5EA-71DE-A24C-BECE-6058B71DE1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72A48-30C8-C447-A062-B1710F29AF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F210C-867C-7045-9432-A7FB15791B75}" type="datetimeFigureOut">
              <a:rPr lang="en-US" smtClean="0"/>
              <a:t>2/21/20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E43A9-AC59-534D-917A-CED2C76995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139D9-AA9A-B34C-AEF7-A5FC234971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79E37-CF28-494C-9034-26D68E831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7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D3AFC-A3B9-454A-9EE9-2DF42C7B24AE}" type="datetimeFigureOut">
              <a:rPr lang="en-US" smtClean="0"/>
              <a:t>2/21/20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00692-3408-764E-957D-9C8DC9A38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8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598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66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80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66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48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8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02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98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30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6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43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21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00692-3408-764E-957D-9C8DC9A389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53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96A6-8703-D14C-8C51-DB8EDC3C3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9CA79-9F27-3248-99A6-68022C8A5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3194-2BDD-FD4A-B4BC-A5389A3F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62D83-35B5-464D-97E3-DF93C85B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4D1A6-5911-214C-92CC-7A432C76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5371-413F-9F41-82E1-4C41CFD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FDC48-0992-514A-8738-6A30E467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E0A6-4F9E-C648-B7EC-F080FD800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B1A13-1245-2840-A9B4-A81D5A33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A171-546A-6D4E-AB81-8FC2E33D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3E7FF-6D66-2C41-847D-31B673BDB3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4A6CA-AE97-7241-B1D6-F259B191F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8A3CE-C9C1-1C47-A8FA-85E46225B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541F-E5D5-C54A-865E-0BC7BB65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D436-2539-624E-B367-DA2E0420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5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352E-035A-2C4A-B5AE-24B0C130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4E03-119B-1044-9737-6B8B9B3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1C04A-C1EE-C145-A0E3-A3CCF34C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C3FDE-972E-D04D-817B-299D5647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12BD3-CB62-3A4A-B27C-266A0566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B767-5AD9-1E45-B21E-7BA1B8CC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7036-402B-384C-832A-26C0F9207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B3C9-57C9-EB42-A8C1-AA115D6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7D0E9-0FFC-C340-80B0-623830D5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0F2E-A5B2-924B-8354-1B916143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D6232-973B-6141-A68B-2718A107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E07B-97E3-0947-87AC-CB2E8240A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84764-77C0-E74B-8ED5-20BA5416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2963F-A3A8-4544-8DB5-A90A63564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44F7-5F74-E64C-9B2F-9827337C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262F-849F-9D43-8852-A9E0C5A9D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0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6BC8-BAC2-E94A-AEBA-6D7D0972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4530D-B4EF-F24F-AD35-31555C22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ACEE-0A1C-FF49-9BE8-78C7DDB8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30E8D-A469-564D-BBEE-E2ACDA50D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4842-89AF-7B48-BEB4-0B77D0EF1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5ED2EA-11D7-B74E-97E0-B1F8F3BFC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54DEA-FEAD-104B-98BC-4F4CAC993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F1130-5D3E-6547-AAFF-01B439DF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6AA-B384-D448-A94F-6D00062D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976E-6F7B-2341-9D21-160C6A6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543C8C-ED13-7744-B332-728B369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14FAA-B584-4245-A43C-FA8F3468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BDA82-22B1-5540-8F21-A6CBCA87A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8453D-58B1-2B41-9744-420F28A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00724-0379-FB43-9FC7-734DA0C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9AFC-A631-DB4E-B763-B076DBCC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61F0B-A6E6-174A-A665-460ECB477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DE1A5-0B21-5549-9E26-1789861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B1B0-C07E-2E44-A1BC-5F5E7B03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16EE0-6B68-7E4F-9C56-1EF84F7D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BFE04-3F3C-854E-8854-EDCC5ED5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1474-EEAE-D048-9796-98F5F63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97ED-78A7-C84C-A374-C4DC5D389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93D4B-B4C4-9247-91D2-C237F270D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9E171-82A9-AC4C-9051-73321E519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2/13/2018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151FF-F8C5-924A-A27D-C11DA6E4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FC28-EBFD-DC42-BD3E-06743BA78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686AB4-7E36-CF44-8638-FA36DC3C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D7F8-63D3-A64F-BA61-313E8FADD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DBAC-F291-6948-9B81-5DB9D5FB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2/13/2018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AE1C9-51B7-264C-894E-42EEAAA63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UA Symposium on Policing, Prosecution &amp; Power 3/22/2019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01EB0-BC52-1743-AA45-DC6C15D54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8AE48-4289-F646-AE19-6B7EA5D0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poplar@email.arizona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ournal.epluribusmedia.org/article/political-profiling-elected-democratic-officials" TargetMode="External"/><Relationship Id="rId4" Type="http://schemas.openxmlformats.org/officeDocument/2006/relationships/hyperlink" Target="https://journal.epluribusmedia.org/article/re-visiting-and-extending-political-profiling-elected-democratic-official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74EA-6AF5-3549-B670-69D889F9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348" y="1874265"/>
            <a:ext cx="9389301" cy="136394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3600" b="1" dirty="0"/>
              <a:t>The Conceptual Transformation </a:t>
            </a:r>
            <a:br>
              <a:rPr lang="en-US" sz="3600" b="1" dirty="0"/>
            </a:br>
            <a:r>
              <a:rPr lang="en-US" sz="3600" b="1" dirty="0"/>
              <a:t>of Political Corruption</a:t>
            </a:r>
            <a:endParaRPr lang="en-US" sz="3600" dirty="0">
              <a:latin typeface="+mn-lt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1C6CE30-729B-1C49-A9FA-C4687178D41B}"/>
              </a:ext>
            </a:extLst>
          </p:cNvPr>
          <p:cNvSpPr/>
          <p:nvPr/>
        </p:nvSpPr>
        <p:spPr>
          <a:xfrm>
            <a:off x="840103" y="1003156"/>
            <a:ext cx="10511789" cy="4661647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8BA6F-8FF2-8A4C-B496-3C3A1933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C13EFB-6125-D947-90B2-969089AA0212}"/>
              </a:ext>
            </a:extLst>
          </p:cNvPr>
          <p:cNvSpPr/>
          <p:nvPr/>
        </p:nvSpPr>
        <p:spPr>
          <a:xfrm>
            <a:off x="5166622" y="3187002"/>
            <a:ext cx="633412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sz="4400" dirty="0">
                <a:latin typeface="+mj-lt"/>
              </a:rPr>
            </a:br>
            <a:endParaRPr lang="en-US" sz="4400" dirty="0">
              <a:latin typeface="+mj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9A96A-1B5E-FA42-A039-390117AED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8673" y="319780"/>
            <a:ext cx="5814646" cy="365125"/>
          </a:xfrm>
        </p:spPr>
        <p:txBody>
          <a:bodyPr/>
          <a:lstStyle/>
          <a:p>
            <a:r>
              <a:rPr lang="en-US" sz="1600" dirty="0"/>
              <a:t>ASU Graduate Philosophy Conference 2/22/2020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0D9F11-DD4C-0249-A3CF-2E362CDAA1F5}"/>
              </a:ext>
            </a:extLst>
          </p:cNvPr>
          <p:cNvSpPr txBox="1"/>
          <p:nvPr/>
        </p:nvSpPr>
        <p:spPr>
          <a:xfrm>
            <a:off x="2908384" y="3238213"/>
            <a:ext cx="7999049" cy="12806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3600" b="1" dirty="0">
                <a:latin typeface="+mj-lt"/>
              </a:rPr>
              <a:t>and the Insulation of Politically Motivated</a:t>
            </a:r>
            <a:br>
              <a:rPr lang="en-US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Selective Prosecution</a:t>
            </a:r>
            <a:endParaRPr lang="en-US" sz="36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95D046-519E-DF41-9256-F6775C73CB60}"/>
              </a:ext>
            </a:extLst>
          </p:cNvPr>
          <p:cNvSpPr txBox="1"/>
          <p:nvPr/>
        </p:nvSpPr>
        <p:spPr>
          <a:xfrm>
            <a:off x="4891276" y="6018869"/>
            <a:ext cx="2409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David Poplar</a:t>
            </a:r>
          </a:p>
          <a:p>
            <a:pPr algn="ctr"/>
            <a:r>
              <a:rPr lang="en-US" sz="1600" dirty="0" err="1">
                <a:solidFill>
                  <a:schemeClr val="bg2">
                    <a:lumMod val="50000"/>
                  </a:schemeClr>
                </a:solidFill>
                <a:latin typeface="+mj-lt"/>
              </a:rPr>
              <a:t>poplar@email.arizona.edu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0795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9E0029"/>
                </a:solidFill>
                <a:latin typeface="+mn-lt"/>
                <a:cs typeface="Calibri" panose="020F0502020204030204" pitchFamily="34" charset="0"/>
              </a:rPr>
              <a:t>4. The consequences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39"/>
            <a:ext cx="10646229" cy="5608031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Why don’t we view this conduct as serious as public corruption?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This type of misconduct is much harder to detect 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U.S. Attys not seen as politicians but as impartial law enforcement 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‘Corruption busters’ are still cloaked in moral authority even though they are enforcing narrow legal restrictions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Also: general public bias in favor of law enforcement – and attitude of no-harm no-foul as long as politicians are being punished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000" b="1" dirty="0">
                <a:latin typeface="+mj-lt"/>
              </a:rPr>
              <a:t>The point:</a:t>
            </a:r>
            <a:r>
              <a:rPr lang="en-US" sz="3000" dirty="0">
                <a:latin typeface="+mj-lt"/>
              </a:rPr>
              <a:t> our changed philosophical conception of political corruption has helped insulate this unique form of corruption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10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4. THE CONSEQUENCES ●●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2435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5. Observations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Disclaimer: not all U.S. Attorneys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Bill Clinton and A.G. Lynch (Sky Harbor tarmac 6/27/2016)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11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-11723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5. OBSERVATIONS ●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17F25BB-D6C4-3543-9863-B72653E6B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616" y="2303279"/>
            <a:ext cx="5586984" cy="1955912"/>
          </a:xfrm>
          <a:prstGeom prst="rect">
            <a:avLst/>
          </a:prstGeom>
        </p:spPr>
      </p:pic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707EE3-DDCB-0D43-A68B-8C99C1A10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3616" y="4477533"/>
            <a:ext cx="5586107" cy="194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86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5. Observations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Disclaimer: not all U.S. Attorneys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Bill Clinton and A.G. Lynch (Sky Harbor tarmac 2016)</a:t>
            </a:r>
          </a:p>
          <a:p>
            <a:pPr>
              <a:spcAft>
                <a:spcPts val="600"/>
              </a:spcAft>
            </a:pPr>
            <a:r>
              <a:rPr lang="en-US" sz="3000" i="1" dirty="0">
                <a:latin typeface="+mj-lt"/>
              </a:rPr>
              <a:t>U.S. v. Roger Stone</a:t>
            </a:r>
            <a:r>
              <a:rPr lang="en-US" sz="3000" dirty="0">
                <a:latin typeface="+mj-lt"/>
              </a:rPr>
              <a:t>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12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-11723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5. OBSERVATIONS ●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55F14570-59E5-1349-A7A4-2E57E1363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0488" y="2929484"/>
            <a:ext cx="5708846" cy="370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9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4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5. Observations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Disclaimer: not all U.S. Attorneys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Bill Clinton and A.G. Lynch (Sky Harbor tarmac 2016)</a:t>
            </a:r>
          </a:p>
          <a:p>
            <a:pPr>
              <a:spcAft>
                <a:spcPts val="600"/>
              </a:spcAft>
            </a:pPr>
            <a:r>
              <a:rPr lang="en-US" sz="3000" i="1" dirty="0">
                <a:latin typeface="+mj-lt"/>
              </a:rPr>
              <a:t>U.S. v. Roger Stone</a:t>
            </a:r>
            <a:r>
              <a:rPr lang="en-US" sz="3000" dirty="0">
                <a:latin typeface="+mj-lt"/>
              </a:rPr>
              <a:t>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13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-11723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5. OBSERVATIONS ●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id="{6CD4C137-3028-614B-9A0B-E487C37227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483" y="2930456"/>
            <a:ext cx="5884856" cy="233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472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END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341" y="1113440"/>
            <a:ext cx="9910483" cy="542547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1700" dirty="0">
                <a:latin typeface="+mj-lt"/>
              </a:rPr>
              <a:t>							</a:t>
            </a:r>
            <a:r>
              <a:rPr lang="en-US" sz="1800" dirty="0">
                <a:latin typeface="+mj-lt"/>
              </a:rPr>
              <a:t>David Poplar</a:t>
            </a:r>
            <a:br>
              <a:rPr lang="en-US" sz="1800" dirty="0">
                <a:latin typeface="+mj-lt"/>
              </a:rPr>
            </a:br>
            <a:r>
              <a:rPr lang="en-US" sz="1800" dirty="0">
                <a:latin typeface="+mj-lt"/>
              </a:rPr>
              <a:t>							</a:t>
            </a:r>
            <a:r>
              <a:rPr lang="en-US" sz="1800" dirty="0">
                <a:latin typeface="+mj-lt"/>
                <a:hlinkClick r:id="rId3"/>
              </a:rPr>
              <a:t>poplar@email.arizona.edu</a:t>
            </a:r>
            <a:r>
              <a:rPr lang="en-US" sz="1800" dirty="0">
                <a:latin typeface="+mj-lt"/>
              </a:rPr>
              <a:t> </a:t>
            </a:r>
          </a:p>
          <a:p>
            <a:pPr marL="457200" lvl="1" indent="0">
              <a:lnSpc>
                <a:spcPct val="130000"/>
              </a:lnSpc>
              <a:spcBef>
                <a:spcPts val="0"/>
              </a:spcBef>
              <a:buNone/>
            </a:pPr>
            <a:endParaRPr lang="en-US" sz="1700" b="1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+mj-lt"/>
              </a:rPr>
              <a:t>Works Cited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+mj-lt"/>
              </a:rPr>
              <a:t>Gordon, Sanford C. “Assessing Partisan Bias in Federal Public Corruption Prosecutions.” American Political Science Review, vol. 103, no. 4, Nov. 2009, pp. 534–54.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+mj-lt"/>
              </a:rPr>
              <a:t>Jackson, Robert H., “The Federal Prosecutor.” Journal of Criminal Law and Criminology, vol. 31, 1940-1941, pp. 3-6.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+mj-lt"/>
              </a:rPr>
              <a:t>Shields, Donald, and John </a:t>
            </a:r>
            <a:r>
              <a:rPr lang="en-US" sz="1600" dirty="0" err="1">
                <a:latin typeface="+mj-lt"/>
              </a:rPr>
              <a:t>Cragan</a:t>
            </a:r>
            <a:r>
              <a:rPr lang="en-US" sz="1600" dirty="0">
                <a:latin typeface="+mj-lt"/>
              </a:rPr>
              <a:t>. Re-Visiting and Extending the Political Profiling of Elected Democratic Officials. 2007, </a:t>
            </a:r>
            <a:r>
              <a:rPr lang="en-US" sz="1600" dirty="0">
                <a:latin typeface="+mj-lt"/>
                <a:hlinkClick r:id="rId4"/>
              </a:rPr>
              <a:t>https://journal.epluribusmedia.org/article/re-visiting-and-extending-political-profiling-elected-democratic-officials</a:t>
            </a:r>
            <a:r>
              <a:rPr lang="en-US" sz="1600" dirty="0">
                <a:latin typeface="+mj-lt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+mj-lt"/>
              </a:rPr>
              <a:t>---. The Political Profiling of Elected Democratic Officials: When Rhetorical Vision Participation Runs Amuck. 2007, </a:t>
            </a:r>
            <a:r>
              <a:rPr lang="en-US" sz="1600" dirty="0">
                <a:latin typeface="+mj-lt"/>
                <a:hlinkClick r:id="rId5"/>
              </a:rPr>
              <a:t>https://journal.epluribusmedia.org/article/political-profiling-elected-democratic-officials</a:t>
            </a:r>
            <a:r>
              <a:rPr lang="en-US" sz="1600" dirty="0">
                <a:latin typeface="+mj-lt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+mj-lt"/>
              </a:rPr>
              <a:t>Warren, Mark E. “What Does Corruption Mean in a Democracy?” American Journal of Political Science, vol. 48, no. 2, Apr. 2004, pp. 328–43.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7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14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284780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1. The problem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Politically motivated federal prosecutions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Between 2001 and 2006, study of 375 reported cases and investigations found 79% of federal public corruption investigations and prosecutions involved Democratic officeholders (Shields &amp; </a:t>
            </a:r>
            <a:r>
              <a:rPr lang="en-US" sz="3000" dirty="0" err="1">
                <a:latin typeface="+mj-lt"/>
              </a:rPr>
              <a:t>Cragan</a:t>
            </a:r>
            <a:r>
              <a:rPr lang="en-US" sz="3000" dirty="0">
                <a:latin typeface="+mj-lt"/>
              </a:rPr>
              <a:t> 2007a)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Updated results (study of 820): found 80% involved Democratic officeholders (Shields &amp; </a:t>
            </a:r>
            <a:r>
              <a:rPr lang="en-US" sz="3000" dirty="0" err="1">
                <a:latin typeface="+mj-lt"/>
              </a:rPr>
              <a:t>Cragan</a:t>
            </a:r>
            <a:r>
              <a:rPr lang="en-US" sz="3000" dirty="0">
                <a:latin typeface="+mj-lt"/>
              </a:rPr>
              <a:t> 2007b)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Politically biased prosecutions took place under both Clinton and Bush administrations (Gordon 2009)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Studies Based on </a:t>
            </a:r>
            <a:r>
              <a:rPr lang="en-US" sz="3000" i="1" dirty="0">
                <a:latin typeface="+mj-lt"/>
              </a:rPr>
              <a:t>reported</a:t>
            </a:r>
            <a:r>
              <a:rPr lang="en-US" sz="3000" dirty="0">
                <a:latin typeface="+mj-lt"/>
              </a:rPr>
              <a:t> cases and investigations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2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1. THE PROBLEM ●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3. THE CONCEPTUAL TRANSFORMATION ○○○○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686712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1. The problem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Questions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How did we get here?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Why aren’t people more concerned?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How can philosophy help answer these questions?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3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1. THE PROBLEM ●● 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3. THE CONCEPTUAL TRANSFORMATION ○○○○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1922810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2. The basic idea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dirty="0"/>
              <a:t>Conceptual transformation: Our basic conception of political corruption has transformed from a primarily moral concept to a much narrower legal one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Consequences: This has led to enabling misconduct like selective prosecution, while also making it harder to recognize as a form of corruption</a:t>
            </a:r>
            <a:endParaRPr lang="en-US" sz="3000" dirty="0">
              <a:latin typeface="+mj-lt"/>
            </a:endParaRP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We have increasingly given federal prosecutors (our ‘corruption busters’) tremendous authority and discretion to go after political corruption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But what qualifies as political corruption has become much more limited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Selective prosecution doesn’t fit neatly into the narrow legal conception – it seems less like the kind of corruption we’re used to seeing prosecuted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4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2. </a:t>
            </a:r>
            <a:r>
              <a:rPr lang="en-US" sz="1400" b="1" dirty="0">
                <a:solidFill>
                  <a:schemeClr val="bg1"/>
                </a:solidFill>
              </a:rPr>
              <a:t>THE BASIC IDEA ●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○○○○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96853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652E90"/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basic definition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“Political corruption” can be </a:t>
            </a:r>
            <a:r>
              <a:rPr lang="en-US" sz="3000" i="1" dirty="0">
                <a:latin typeface="+mj-lt"/>
              </a:rPr>
              <a:t>broadly</a:t>
            </a:r>
            <a:r>
              <a:rPr lang="en-US" sz="3000" dirty="0">
                <a:latin typeface="+mj-lt"/>
              </a:rPr>
              <a:t> defined as: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Exercise of official action that violates an existing norm, for personal benefit at public expense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This embodies: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Official action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Existing norm of conduct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Receipt of personal benefit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At public expense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5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●○○○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203638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652E90"/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as originally construed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wrong: </a:t>
            </a:r>
            <a:r>
              <a:rPr lang="en-US" sz="3000" i="1" dirty="0">
                <a:latin typeface="+mj-lt"/>
              </a:rPr>
              <a:t>moral wrong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A deviation from general norms of conduct (not rules or roles)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A moral failing; focused on character of person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harm: violation of a</a:t>
            </a:r>
            <a:r>
              <a:rPr lang="en-US" sz="3000" i="1" dirty="0">
                <a:latin typeface="+mj-lt"/>
              </a:rPr>
              <a:t> public right</a:t>
            </a:r>
            <a:r>
              <a:rPr lang="en-US" sz="3000" dirty="0">
                <a:latin typeface="+mj-lt"/>
              </a:rPr>
              <a:t> (to equal treatment)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Right is not held by people as individuals, but in virtue of being citizens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Harm is not to individuals but to society at large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6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●●○○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47158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652E90"/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transformation from moral to legal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What are the reasons for the transformation?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Growth of democratic institutions → reliance on institutional roles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Institutional reasons: Desire to define boundaries between public and private realms led to bureaucratic rules – corruption became a breach of rules rather than of general standards of conduct (conduct not character)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Rights-based reasons: Our general conception of a collective public right has morphed into a seemingly individual or private right (to services of one’s representatives)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Practical (and/or retributive) reasons: the desire to punish this conduct and to enforce our rights leads to people looking to the legal system 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2600" dirty="0">
              <a:latin typeface="+mj-lt"/>
            </a:endParaRP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7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●●●○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71967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652E90"/>
                </a:solidFill>
                <a:latin typeface="+mn-lt"/>
                <a:cs typeface="Calibri" panose="020F0502020204030204" pitchFamily="34" charset="0"/>
              </a:rPr>
              <a:t>3. The conceptual transformation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40"/>
            <a:ext cx="10646229" cy="542547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concept of corruption: transformation from moral to legal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wrong: </a:t>
            </a:r>
            <a:r>
              <a:rPr lang="en-US" sz="3000" i="1" dirty="0">
                <a:latin typeface="+mj-lt"/>
              </a:rPr>
              <a:t>legal wrong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Narrows the definition of what constitutes corruption to what can be legally prohibited and prosecuted (</a:t>
            </a:r>
            <a:r>
              <a:rPr lang="en-US" sz="2600" i="1" dirty="0">
                <a:latin typeface="+mj-lt"/>
              </a:rPr>
              <a:t>quid pro quo</a:t>
            </a:r>
            <a:r>
              <a:rPr lang="en-US" sz="2600" dirty="0">
                <a:latin typeface="+mj-lt"/>
              </a:rPr>
              <a:t> bribery, kickbacks, etc.)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Negative liberty, due process, practical reality of burdens of proof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Type of harm: violation of a </a:t>
            </a:r>
            <a:r>
              <a:rPr lang="en-US" sz="3000" i="1" dirty="0">
                <a:latin typeface="+mj-lt"/>
              </a:rPr>
              <a:t>private right</a:t>
            </a:r>
            <a:endParaRPr lang="en-US" sz="3000" dirty="0">
              <a:latin typeface="+mj-lt"/>
            </a:endParaRP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Less about harm to society – increasingly seen in terms of a tangible property interest that impacts constituents 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Ultimately, harm is seen as an element of a criminal offense to be proven – it becomes part of the transactional nature of the conduct</a:t>
            </a: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8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3. THE CONCEPTUAL TRANSFORMATION ●●●●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4. THE CONSEQUENCES ○○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88704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57683E1-8C04-8E4D-99A6-9AD078AA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453296"/>
            <a:ext cx="11451265" cy="48084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9E0029"/>
                </a:solidFill>
                <a:latin typeface="+mn-lt"/>
                <a:cs typeface="Calibri" panose="020F0502020204030204" pitchFamily="34" charset="0"/>
              </a:rPr>
              <a:t>4. The consequences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26D7-0B69-3C4F-A1A4-A3D0055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1113439"/>
            <a:ext cx="10646229" cy="5608029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The unique nature of selective prosecution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“Political corruption” is misbehavior that violates certain laws, so we look to prosecutors to enforce these laws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But prosecutors can only go after certain kinds of misconduct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Not about immoral conduct, but prosecutable conduct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Not about conduct that harms society, but conduct that harms taxpayers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latin typeface="+mj-lt"/>
              </a:rPr>
              <a:t>Selective prosecution does not fit into this modern conception of corruption (no kickback, no tangible property interest, etc.)</a:t>
            </a:r>
          </a:p>
          <a:p>
            <a:pPr lvl="1">
              <a:spcAft>
                <a:spcPts val="600"/>
              </a:spcAft>
            </a:pPr>
            <a:r>
              <a:rPr lang="en-US" sz="2600" dirty="0">
                <a:latin typeface="+mj-lt"/>
              </a:rPr>
              <a:t>We may recognize it’s wrong, but because it’s not explicitly criminal, we may view it as professional misconduct, rather than as political corruption (Ex: controversy over honest services fraud)</a:t>
            </a:r>
          </a:p>
          <a:p>
            <a:pPr lvl="1">
              <a:spcAft>
                <a:spcPts val="600"/>
              </a:spcAft>
            </a:pPr>
            <a:endParaRPr lang="en-US" sz="26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2600" dirty="0">
              <a:latin typeface="+mj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BADC41-B66F-5549-9679-2C5F71460530}"/>
              </a:ext>
            </a:extLst>
          </p:cNvPr>
          <p:cNvCxnSpPr>
            <a:cxnSpLocks/>
          </p:cNvCxnSpPr>
          <p:nvPr/>
        </p:nvCxnSpPr>
        <p:spPr>
          <a:xfrm>
            <a:off x="318977" y="934144"/>
            <a:ext cx="11451265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94AEAD3-2AD9-B443-853B-46B22FC7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8AE48-4289-F646-AE19-6B7EA5D05458}" type="slidenum">
              <a:rPr lang="en-US" smtClean="0"/>
              <a:t>9</a:t>
            </a:fld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38FD86-F9A8-1547-AC60-100343825A3C}"/>
              </a:ext>
            </a:extLst>
          </p:cNvPr>
          <p:cNvSpPr txBox="1">
            <a:spLocks/>
          </p:cNvSpPr>
          <p:nvPr/>
        </p:nvSpPr>
        <p:spPr>
          <a:xfrm>
            <a:off x="0" y="-7864"/>
            <a:ext cx="12192000" cy="28877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1. THE PROBLEM ●●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800" b="1" dirty="0">
                <a:solidFill>
                  <a:schemeClr val="bg1"/>
                </a:solidFill>
              </a:rPr>
              <a:t>⏐     </a:t>
            </a:r>
            <a:r>
              <a:rPr lang="en-US" sz="1800" b="1" dirty="0">
                <a:solidFill>
                  <a:schemeClr val="bg2">
                    <a:lumMod val="50000"/>
                  </a:schemeClr>
                </a:solidFill>
              </a:rPr>
              <a:t>2.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THE BASIC IDEA 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3. THE CONCEPTUAL TRANSFORMATION ●●●●</a:t>
            </a:r>
            <a:r>
              <a:rPr lang="en-US" sz="1400" b="1" dirty="0">
                <a:solidFill>
                  <a:schemeClr val="bg1"/>
                </a:solidFill>
              </a:rPr>
              <a:t>     </a:t>
            </a:r>
            <a:r>
              <a:rPr lang="en-US" sz="1800" b="1" dirty="0">
                <a:solidFill>
                  <a:schemeClr val="bg1"/>
                </a:solidFill>
              </a:rPr>
              <a:t>⏐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4. THE CONSEQUENCES ●○    </a:t>
            </a:r>
            <a:r>
              <a:rPr lang="en-US" sz="1800" b="1" dirty="0">
                <a:solidFill>
                  <a:schemeClr val="bg1"/>
                </a:solidFill>
              </a:rPr>
              <a:t>⏐ </a:t>
            </a:r>
            <a:r>
              <a:rPr lang="en-US" sz="1400" b="1" dirty="0">
                <a:solidFill>
                  <a:schemeClr val="bg1"/>
                </a:solidFill>
              </a:rPr>
              <a:t>   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5. OBSERVATIONS ○</a:t>
            </a:r>
          </a:p>
        </p:txBody>
      </p:sp>
    </p:spTree>
    <p:extLst>
      <p:ext uri="{BB962C8B-B14F-4D97-AF65-F5344CB8AC3E}">
        <p14:creationId xmlns:p14="http://schemas.microsoft.com/office/powerpoint/2010/main" val="352697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18659</TotalTime>
  <Words>1539</Words>
  <Application>Microsoft Macintosh PowerPoint</Application>
  <PresentationFormat>Widescreen</PresentationFormat>
  <Paragraphs>137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The Conceptual Transformation  of Political Corruption</vt:lpstr>
      <vt:lpstr>1. The problem</vt:lpstr>
      <vt:lpstr>1. The problem</vt:lpstr>
      <vt:lpstr>2. The basic idea</vt:lpstr>
      <vt:lpstr>3. The conceptual transformation</vt:lpstr>
      <vt:lpstr>3. The conceptual transformation</vt:lpstr>
      <vt:lpstr>3. The conceptual transformation</vt:lpstr>
      <vt:lpstr>3. The conceptual transformation</vt:lpstr>
      <vt:lpstr>4. The consequences</vt:lpstr>
      <vt:lpstr>4. The consequences</vt:lpstr>
      <vt:lpstr>5. Observations</vt:lpstr>
      <vt:lpstr>5. Observations</vt:lpstr>
      <vt:lpstr>5. Observations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Re: Christine Korsgaard</dc:title>
  <dc:creator>Poplar, David - (poplar)</dc:creator>
  <cp:lastModifiedBy>Poplar, David - (poplar)</cp:lastModifiedBy>
  <cp:revision>325</cp:revision>
  <cp:lastPrinted>2020-02-21T23:53:21Z</cp:lastPrinted>
  <dcterms:created xsi:type="dcterms:W3CDTF">2018-02-12T06:47:14Z</dcterms:created>
  <dcterms:modified xsi:type="dcterms:W3CDTF">2020-02-22T05:27:10Z</dcterms:modified>
</cp:coreProperties>
</file>