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426"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Shape 1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Shape 1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Shape 1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Shape 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Shape 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Shape 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Shape 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Shape 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46" name="Shape 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Shape 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es.wikipedia.org/wiki/Xaghra"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hyperlink" Target="http://www.guiademalta.com/pacevill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s" sz="5200" b="0" i="0" u="none" strike="noStrike" cap="none">
                <a:solidFill>
                  <a:schemeClr val="dk1"/>
                </a:solidFill>
                <a:latin typeface="Arial"/>
                <a:ea typeface="Arial"/>
                <a:cs typeface="Arial"/>
                <a:sym typeface="Arial"/>
              </a:rPr>
              <a:t>MALTA</a:t>
            </a:r>
            <a:endParaRPr sz="5200" b="0" i="0" u="none" strike="noStrike" cap="none">
              <a:solidFill>
                <a:schemeClr val="dk1"/>
              </a:solidFill>
              <a:latin typeface="Arial"/>
              <a:ea typeface="Arial"/>
              <a:cs typeface="Arial"/>
              <a:sym typeface="Arial"/>
            </a:endParaRPr>
          </a:p>
        </p:txBody>
      </p:sp>
      <p:sp>
        <p:nvSpPr>
          <p:cNvPr id="55" name="Shape 5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800"/>
              <a:buFont typeface="Arial"/>
              <a:buNone/>
            </a:pPr>
            <a:r>
              <a:rPr lang="es" sz="2800" b="0" i="0" u="none" strike="noStrike" cap="none">
                <a:solidFill>
                  <a:schemeClr val="dk2"/>
                </a:solidFill>
                <a:latin typeface="Arial"/>
                <a:ea typeface="Arial"/>
                <a:cs typeface="Arial"/>
                <a:sym typeface="Arial"/>
              </a:rPr>
              <a:t>Experiencia por Cristina Vaqueiro Gómez</a:t>
            </a:r>
            <a:endParaRPr sz="2800" b="0" i="0" u="none" strike="noStrike" cap="none">
              <a:solidFill>
                <a:schemeClr val="dk2"/>
              </a:solidFill>
              <a:latin typeface="Arial"/>
              <a:ea typeface="Arial"/>
              <a:cs typeface="Arial"/>
              <a:sym typeface="Arial"/>
            </a:endParaRPr>
          </a:p>
        </p:txBody>
      </p:sp>
      <p:pic>
        <p:nvPicPr>
          <p:cNvPr id="56" name="Shape 56"/>
          <p:cNvPicPr preferRelativeResize="0"/>
          <p:nvPr/>
        </p:nvPicPr>
        <p:blipFill rotWithShape="1">
          <a:blip r:embed="rId3">
            <a:alphaModFix amt="26000"/>
          </a:blip>
          <a:srcRect/>
          <a:stretch/>
        </p:blipFill>
        <p:spPr>
          <a:xfrm>
            <a:off x="1211975" y="0"/>
            <a:ext cx="6720051"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595025"/>
            <a:ext cx="2808000" cy="755700"/>
          </a:xfrm>
          <a:prstGeom prst="rect">
            <a:avLst/>
          </a:prstGeom>
          <a:noFill/>
          <a:ln>
            <a:noFill/>
          </a:ln>
        </p:spPr>
        <p:txBody>
          <a:bodyPr spcFirstLastPara="1" wrap="square" lIns="91425" tIns="91425" rIns="91425" bIns="91425" anchor="b" anchorCtr="0">
            <a:noAutofit/>
          </a:bodyPr>
          <a:lstStyle/>
          <a:p>
            <a:pPr marL="0" marR="139700" lvl="0" indent="0" algn="ctr" rtl="0">
              <a:lnSpc>
                <a:spcPct val="110000"/>
              </a:lnSpc>
              <a:spcBef>
                <a:spcPts val="1500"/>
              </a:spcBef>
              <a:spcAft>
                <a:spcPts val="800"/>
              </a:spcAft>
              <a:buClr>
                <a:schemeClr val="dk1"/>
              </a:buClr>
              <a:buSzPts val="1100"/>
              <a:buFont typeface="Arial"/>
              <a:buNone/>
            </a:pPr>
            <a:r>
              <a:rPr lang="es" sz="1800" b="1" i="0" u="none" strike="noStrike" cap="none">
                <a:solidFill>
                  <a:schemeClr val="dk1"/>
                </a:solidFill>
                <a:latin typeface="Arial"/>
                <a:ea typeface="Arial"/>
                <a:cs typeface="Arial"/>
                <a:sym typeface="Arial"/>
              </a:rPr>
              <a:t>Marsaxlokk</a:t>
            </a:r>
            <a:endParaRPr sz="1800" b="0" i="0" u="none" strike="noStrike" cap="none">
              <a:solidFill>
                <a:schemeClr val="dk1"/>
              </a:solidFill>
              <a:latin typeface="Arial"/>
              <a:ea typeface="Arial"/>
              <a:cs typeface="Arial"/>
              <a:sym typeface="Arial"/>
            </a:endParaRPr>
          </a:p>
        </p:txBody>
      </p:sp>
      <p:sp>
        <p:nvSpPr>
          <p:cNvPr id="120" name="Shape 120"/>
          <p:cNvSpPr txBox="1">
            <a:spLocks noGrp="1"/>
          </p:cNvSpPr>
          <p:nvPr>
            <p:ph type="body" idx="1"/>
          </p:nvPr>
        </p:nvSpPr>
        <p:spPr>
          <a:xfrm>
            <a:off x="311700" y="1261250"/>
            <a:ext cx="2808000" cy="3448800"/>
          </a:xfrm>
          <a:prstGeom prst="rect">
            <a:avLst/>
          </a:prstGeom>
          <a:noFill/>
          <a:ln>
            <a:noFill/>
          </a:ln>
        </p:spPr>
        <p:txBody>
          <a:bodyPr spcFirstLastPara="1" wrap="square" lIns="91425" tIns="91425" rIns="91425" bIns="91425" anchor="t" anchorCtr="0">
            <a:noAutofit/>
          </a:bodyPr>
          <a:lstStyle/>
          <a:p>
            <a:pPr marL="0" marR="139700" lvl="0" indent="0" algn="just" rtl="0">
              <a:lnSpc>
                <a:spcPct val="110000"/>
              </a:lnSpc>
              <a:spcBef>
                <a:spcPts val="1500"/>
              </a:spcBef>
              <a:spcAft>
                <a:spcPts val="0"/>
              </a:spcAft>
              <a:buClr>
                <a:schemeClr val="dk1"/>
              </a:buClr>
              <a:buSzPts val="1100"/>
              <a:buFont typeface="Arial"/>
              <a:buNone/>
            </a:pPr>
            <a:r>
              <a:rPr lang="es" sz="1200" b="0" i="0" u="none" strike="noStrike" cap="none">
                <a:solidFill>
                  <a:schemeClr val="dk1"/>
                </a:solidFill>
                <a:latin typeface="Arial"/>
                <a:ea typeface="Arial"/>
                <a:cs typeface="Arial"/>
                <a:sym typeface="Arial"/>
              </a:rPr>
              <a:t>Un antiguo pueblo pesquero que se caracteriza por ofrecer una pintoresca costa llena de veleros y por su tradicional mercado los domingos. También puedes ver el </a:t>
            </a:r>
            <a:r>
              <a:rPr lang="es" sz="1200" b="0" i="1" u="none" strike="noStrike" cap="none">
                <a:solidFill>
                  <a:schemeClr val="dk1"/>
                </a:solidFill>
                <a:latin typeface="Arial"/>
                <a:ea typeface="Arial"/>
                <a:cs typeface="Arial"/>
                <a:sym typeface="Arial"/>
              </a:rPr>
              <a:t>Fuerte de San Luciano </a:t>
            </a:r>
            <a:r>
              <a:rPr lang="es" sz="1200" b="0" i="0" u="none" strike="noStrike" cap="none">
                <a:solidFill>
                  <a:schemeClr val="dk1"/>
                </a:solidFill>
                <a:latin typeface="Arial"/>
                <a:ea typeface="Arial"/>
                <a:cs typeface="Arial"/>
                <a:sym typeface="Arial"/>
              </a:rPr>
              <a:t>donde puedes ver unas estupendas vistas</a:t>
            </a:r>
            <a:endParaRPr sz="1200" b="0" i="0" u="none" strike="noStrike" cap="none">
              <a:solidFill>
                <a:schemeClr val="dk1"/>
              </a:solidFill>
              <a:latin typeface="Arial"/>
              <a:ea typeface="Arial"/>
              <a:cs typeface="Arial"/>
              <a:sym typeface="Arial"/>
            </a:endParaRPr>
          </a:p>
          <a:p>
            <a:pPr marL="0" marR="0" lvl="0" indent="0" algn="ctr" rtl="0">
              <a:lnSpc>
                <a:spcPct val="110000"/>
              </a:lnSpc>
              <a:spcBef>
                <a:spcPts val="1500"/>
              </a:spcBef>
              <a:spcAft>
                <a:spcPts val="0"/>
              </a:spcAft>
              <a:buClr>
                <a:schemeClr val="dk2"/>
              </a:buClr>
              <a:buSzPts val="1200"/>
              <a:buFont typeface="Arial"/>
              <a:buNone/>
            </a:pPr>
            <a:r>
              <a:rPr lang="es" sz="1800" b="1" i="0" u="none" strike="noStrike" cap="none">
                <a:solidFill>
                  <a:schemeClr val="dk1"/>
                </a:solidFill>
                <a:latin typeface="Arial"/>
                <a:ea typeface="Arial"/>
                <a:cs typeface="Arial"/>
                <a:sym typeface="Arial"/>
              </a:rPr>
              <a:t>Siggiewi</a:t>
            </a:r>
            <a:endParaRPr sz="1800" b="1" i="0" u="none" strike="noStrike" cap="none">
              <a:solidFill>
                <a:schemeClr val="dk1"/>
              </a:solidFill>
              <a:latin typeface="Arial"/>
              <a:ea typeface="Arial"/>
              <a:cs typeface="Arial"/>
              <a:sym typeface="Arial"/>
            </a:endParaRPr>
          </a:p>
          <a:p>
            <a:pPr marL="0" marR="0" lvl="0" indent="0" algn="just" rtl="0">
              <a:lnSpc>
                <a:spcPct val="110000"/>
              </a:lnSpc>
              <a:spcBef>
                <a:spcPts val="1500"/>
              </a:spcBef>
              <a:spcAft>
                <a:spcPts val="800"/>
              </a:spcAft>
              <a:buClr>
                <a:schemeClr val="dk1"/>
              </a:buClr>
              <a:buSzPts val="1100"/>
              <a:buFont typeface="Arial"/>
              <a:buNone/>
            </a:pPr>
            <a:r>
              <a:rPr lang="es" sz="1200" b="0" i="0" u="none" strike="noStrike" cap="none">
                <a:solidFill>
                  <a:schemeClr val="dk1"/>
                </a:solidFill>
                <a:latin typeface="Arial"/>
                <a:ea typeface="Arial"/>
                <a:cs typeface="Arial"/>
                <a:sym typeface="Arial"/>
              </a:rPr>
              <a:t>Pequeño y pintoresco puerto pesquero con piscina natural, aislada con muy pocos turistas. Es posible realizar en esta ciudad actividades como buceo y snorkel.</a:t>
            </a:r>
            <a:endParaRPr sz="1200" b="0" i="0" u="none" strike="noStrike" cap="none">
              <a:solidFill>
                <a:schemeClr val="dk2"/>
              </a:solidFill>
              <a:latin typeface="Arial"/>
              <a:ea typeface="Arial"/>
              <a:cs typeface="Arial"/>
              <a:sym typeface="Arial"/>
            </a:endParaRPr>
          </a:p>
        </p:txBody>
      </p:sp>
      <p:pic>
        <p:nvPicPr>
          <p:cNvPr id="121" name="Shape 121"/>
          <p:cNvPicPr preferRelativeResize="0"/>
          <p:nvPr/>
        </p:nvPicPr>
        <p:blipFill rotWithShape="1">
          <a:blip r:embed="rId3">
            <a:alphaModFix/>
          </a:blip>
          <a:srcRect/>
          <a:stretch/>
        </p:blipFill>
        <p:spPr>
          <a:xfrm>
            <a:off x="3715500" y="349675"/>
            <a:ext cx="3333124" cy="2222076"/>
          </a:xfrm>
          <a:prstGeom prst="rect">
            <a:avLst/>
          </a:prstGeom>
          <a:noFill/>
          <a:ln>
            <a:noFill/>
          </a:ln>
        </p:spPr>
      </p:pic>
      <p:pic>
        <p:nvPicPr>
          <p:cNvPr id="122" name="Shape 122"/>
          <p:cNvPicPr preferRelativeResize="0"/>
          <p:nvPr/>
        </p:nvPicPr>
        <p:blipFill rotWithShape="1">
          <a:blip r:embed="rId4">
            <a:alphaModFix/>
          </a:blip>
          <a:srcRect/>
          <a:stretch/>
        </p:blipFill>
        <p:spPr>
          <a:xfrm>
            <a:off x="5182925" y="2780575"/>
            <a:ext cx="2994350" cy="200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479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s" sz="2800" b="1" i="0" u="none" strike="noStrike" cap="none">
                <a:solidFill>
                  <a:schemeClr val="dk1"/>
                </a:solidFill>
                <a:latin typeface="Arial"/>
                <a:ea typeface="Arial"/>
                <a:cs typeface="Arial"/>
                <a:sym typeface="Arial"/>
              </a:rPr>
              <a:t>Isla de Gozo</a:t>
            </a:r>
            <a:r>
              <a:rPr lang="es" sz="2800" b="0" i="0" u="none" strike="noStrike" cap="none">
                <a:solidFill>
                  <a:schemeClr val="dk1"/>
                </a:solidFill>
                <a:latin typeface="Arial"/>
                <a:ea typeface="Arial"/>
                <a:cs typeface="Arial"/>
                <a:sym typeface="Arial"/>
              </a:rPr>
              <a:t>			</a:t>
            </a:r>
            <a:r>
              <a:rPr lang="es" sz="2800" b="1" i="0" u="none" strike="noStrike" cap="none">
                <a:solidFill>
                  <a:schemeClr val="dk1"/>
                </a:solidFill>
                <a:latin typeface="Arial"/>
                <a:ea typeface="Arial"/>
                <a:cs typeface="Arial"/>
                <a:sym typeface="Arial"/>
              </a:rPr>
              <a:t>Isla de Comino</a:t>
            </a:r>
            <a:endParaRPr sz="2800" b="1" i="0" u="none" strike="noStrike" cap="none">
              <a:solidFill>
                <a:schemeClr val="dk1"/>
              </a:solidFill>
              <a:latin typeface="Arial"/>
              <a:ea typeface="Arial"/>
              <a:cs typeface="Arial"/>
              <a:sym typeface="Arial"/>
            </a:endParaRPr>
          </a:p>
        </p:txBody>
      </p:sp>
      <p:sp>
        <p:nvSpPr>
          <p:cNvPr id="128" name="Shape 128"/>
          <p:cNvSpPr txBox="1">
            <a:spLocks noGrp="1"/>
          </p:cNvSpPr>
          <p:nvPr>
            <p:ph type="body" idx="1"/>
          </p:nvPr>
        </p:nvSpPr>
        <p:spPr>
          <a:xfrm>
            <a:off x="311700" y="820650"/>
            <a:ext cx="3999900" cy="3748200"/>
          </a:xfrm>
          <a:prstGeom prst="rect">
            <a:avLst/>
          </a:prstGeom>
          <a:noFill/>
          <a:ln>
            <a:noFill/>
          </a:ln>
        </p:spPr>
        <p:txBody>
          <a:bodyPr spcFirstLastPara="1" wrap="square" lIns="91425" tIns="91425" rIns="91425" bIns="91425" anchor="t" anchorCtr="0">
            <a:noAutofit/>
          </a:bodyPr>
          <a:lstStyle/>
          <a:p>
            <a:pPr marL="0" marR="0" lvl="0" indent="0" algn="just" rtl="0">
              <a:lnSpc>
                <a:spcPct val="110000"/>
              </a:lnSpc>
              <a:spcBef>
                <a:spcPts val="1500"/>
              </a:spcBef>
              <a:spcAft>
                <a:spcPts val="0"/>
              </a:spcAft>
              <a:buClr>
                <a:schemeClr val="dk2"/>
              </a:buClr>
              <a:buSzPts val="1400"/>
              <a:buFont typeface="Arial"/>
              <a:buNone/>
            </a:pPr>
            <a:r>
              <a:rPr lang="es" sz="1100" b="0" i="0" u="none" strike="noStrike" cap="none">
                <a:solidFill>
                  <a:schemeClr val="dk1"/>
                </a:solidFill>
                <a:latin typeface="Arial"/>
                <a:ea typeface="Arial"/>
                <a:cs typeface="Arial"/>
                <a:sym typeface="Arial"/>
              </a:rPr>
              <a:t>Es otro lugar pintoresco e interesante del archipiélago maltés que no deberías perderte. Allí podrás visitar </a:t>
            </a:r>
            <a:r>
              <a:rPr lang="es" sz="1100" b="0" i="0" u="sng" strike="noStrike" cap="none">
                <a:solidFill>
                  <a:schemeClr val="dk1"/>
                </a:solidFill>
                <a:latin typeface="Arial"/>
                <a:ea typeface="Arial"/>
                <a:cs typeface="Arial"/>
                <a:sym typeface="Arial"/>
              </a:rPr>
              <a:t>La Blue Window, las Salinas de Piedra</a:t>
            </a:r>
            <a:r>
              <a:rPr lang="es" sz="1100" b="0" i="0" u="none" strike="noStrike" cap="none">
                <a:solidFill>
                  <a:schemeClr val="dk1"/>
                </a:solidFill>
                <a:latin typeface="Arial"/>
                <a:ea typeface="Arial"/>
                <a:cs typeface="Arial"/>
                <a:sym typeface="Arial"/>
              </a:rPr>
              <a:t> e interesantes monumentos, templos </a:t>
            </a:r>
            <a:r>
              <a:rPr lang="es" sz="1100" b="0" i="1" u="none" strike="noStrike" cap="none">
                <a:solidFill>
                  <a:schemeClr val="dk1"/>
                </a:solidFill>
                <a:latin typeface="Arial"/>
                <a:ea typeface="Arial"/>
                <a:cs typeface="Arial"/>
                <a:sym typeface="Arial"/>
              </a:rPr>
              <a:t>(Santuario Nacional de la Virgen de Ta´Pinu)</a:t>
            </a:r>
            <a:r>
              <a:rPr lang="es" sz="1100" b="0" i="0" u="none" strike="noStrike" cap="none">
                <a:solidFill>
                  <a:schemeClr val="dk1"/>
                </a:solidFill>
                <a:latin typeface="Arial"/>
                <a:ea typeface="Arial"/>
                <a:cs typeface="Arial"/>
                <a:sym typeface="Arial"/>
              </a:rPr>
              <a:t> y sitios muy diferentes como sus playas.</a:t>
            </a:r>
            <a:endParaRPr sz="1100" b="0" i="0" u="none" strike="noStrike" cap="none">
              <a:solidFill>
                <a:schemeClr val="dk1"/>
              </a:solidFill>
              <a:latin typeface="Arial"/>
              <a:ea typeface="Arial"/>
              <a:cs typeface="Arial"/>
              <a:sym typeface="Arial"/>
            </a:endParaRPr>
          </a:p>
          <a:p>
            <a:pPr marL="0" marR="0" lvl="0" indent="0" algn="l" rtl="0">
              <a:lnSpc>
                <a:spcPct val="110000"/>
              </a:lnSpc>
              <a:spcBef>
                <a:spcPts val="1500"/>
              </a:spcBef>
              <a:spcAft>
                <a:spcPts val="0"/>
              </a:spcAft>
              <a:buClr>
                <a:schemeClr val="dk2"/>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10000"/>
              </a:lnSpc>
              <a:spcBef>
                <a:spcPts val="1500"/>
              </a:spcBef>
              <a:spcAft>
                <a:spcPts val="800"/>
              </a:spcAft>
              <a:buClr>
                <a:schemeClr val="dk1"/>
              </a:buClr>
              <a:buSzPts val="1100"/>
              <a:buFont typeface="Arial"/>
              <a:buNone/>
            </a:pPr>
            <a:endParaRPr sz="1200" b="0" i="0" u="none" strike="noStrike" cap="none">
              <a:solidFill>
                <a:schemeClr val="dk1"/>
              </a:solidFill>
              <a:latin typeface="Arial"/>
              <a:ea typeface="Arial"/>
              <a:cs typeface="Arial"/>
              <a:sym typeface="Arial"/>
            </a:endParaRPr>
          </a:p>
        </p:txBody>
      </p:sp>
      <p:sp>
        <p:nvSpPr>
          <p:cNvPr id="129" name="Shape 129"/>
          <p:cNvSpPr txBox="1">
            <a:spLocks noGrp="1"/>
          </p:cNvSpPr>
          <p:nvPr>
            <p:ph type="body" idx="2"/>
          </p:nvPr>
        </p:nvSpPr>
        <p:spPr>
          <a:xfrm>
            <a:off x="4832400" y="820775"/>
            <a:ext cx="3999900" cy="37482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15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0000"/>
              </a:lnSpc>
              <a:spcBef>
                <a:spcPts val="15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0000"/>
              </a:lnSpc>
              <a:spcBef>
                <a:spcPts val="15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0000"/>
              </a:lnSpc>
              <a:spcBef>
                <a:spcPts val="150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10000"/>
              </a:lnSpc>
              <a:spcBef>
                <a:spcPts val="1500"/>
              </a:spcBef>
              <a:spcAft>
                <a:spcPts val="0"/>
              </a:spcAft>
              <a:buClr>
                <a:schemeClr val="dk2"/>
              </a:buClr>
              <a:buSzPts val="14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10000"/>
              </a:lnSpc>
              <a:spcBef>
                <a:spcPts val="1500"/>
              </a:spcBef>
              <a:spcAft>
                <a:spcPts val="800"/>
              </a:spcAft>
              <a:buClr>
                <a:schemeClr val="dk1"/>
              </a:buClr>
              <a:buSzPts val="1100"/>
              <a:buFont typeface="Arial"/>
              <a:buNone/>
            </a:pPr>
            <a:r>
              <a:rPr lang="es" sz="1100" b="0" i="0" u="none" strike="noStrike" cap="none">
                <a:solidFill>
                  <a:schemeClr val="dk1"/>
                </a:solidFill>
                <a:latin typeface="Arial"/>
                <a:ea typeface="Arial"/>
                <a:cs typeface="Arial"/>
                <a:sym typeface="Arial"/>
              </a:rPr>
              <a:t>Aunque es la más pequeñita de las tres también ofrece cosas interesantes que ver como la Laguna azul, una preciosa playa que ofrece al turista la posibilidad de darse un buen baño en su agua turquesa mientras se disfruta de una fantástica tarde de sol. Además está surcada por senderos sumamente interesantes de recorrer ya que te permitirán observar maravillosas vistas del archipiélago.</a:t>
            </a:r>
            <a:endParaRPr sz="1100" b="0" i="0" u="none" strike="noStrike" cap="none">
              <a:solidFill>
                <a:schemeClr val="dk2"/>
              </a:solidFill>
              <a:latin typeface="Arial"/>
              <a:ea typeface="Arial"/>
              <a:cs typeface="Arial"/>
              <a:sym typeface="Arial"/>
            </a:endParaRPr>
          </a:p>
        </p:txBody>
      </p:sp>
      <p:pic>
        <p:nvPicPr>
          <p:cNvPr id="130" name="Shape 130"/>
          <p:cNvPicPr preferRelativeResize="0"/>
          <p:nvPr/>
        </p:nvPicPr>
        <p:blipFill rotWithShape="1">
          <a:blip r:embed="rId3">
            <a:alphaModFix/>
          </a:blip>
          <a:srcRect/>
          <a:stretch/>
        </p:blipFill>
        <p:spPr>
          <a:xfrm>
            <a:off x="479300" y="2131825"/>
            <a:ext cx="3664699" cy="2437149"/>
          </a:xfrm>
          <a:prstGeom prst="rect">
            <a:avLst/>
          </a:prstGeom>
          <a:noFill/>
          <a:ln>
            <a:noFill/>
          </a:ln>
        </p:spPr>
      </p:pic>
      <p:pic>
        <p:nvPicPr>
          <p:cNvPr id="131" name="Shape 131"/>
          <p:cNvPicPr preferRelativeResize="0"/>
          <p:nvPr/>
        </p:nvPicPr>
        <p:blipFill rotWithShape="1">
          <a:blip r:embed="rId4">
            <a:alphaModFix/>
          </a:blip>
          <a:srcRect/>
          <a:stretch/>
        </p:blipFill>
        <p:spPr>
          <a:xfrm>
            <a:off x="5088588" y="1083875"/>
            <a:ext cx="3342528" cy="1880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04850"/>
            <a:ext cx="3629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1500"/>
              </a:spcBef>
              <a:spcAft>
                <a:spcPts val="800"/>
              </a:spcAft>
              <a:buClr>
                <a:schemeClr val="dk1"/>
              </a:buClr>
              <a:buSzPts val="1100"/>
              <a:buFont typeface="Arial"/>
              <a:buNone/>
            </a:pPr>
            <a:r>
              <a:rPr lang="es" sz="1800" b="1" i="0" u="none" strike="noStrike" cap="none">
                <a:solidFill>
                  <a:schemeClr val="dk1"/>
                </a:solidFill>
                <a:latin typeface="Arial"/>
                <a:ea typeface="Arial"/>
                <a:cs typeface="Arial"/>
                <a:sym typeface="Arial"/>
              </a:rPr>
              <a:t>Templos Megalíticos e Hipogeo</a:t>
            </a:r>
            <a:endParaRPr sz="1800" b="0" i="0" u="none" strike="noStrike" cap="none">
              <a:solidFill>
                <a:schemeClr val="dk1"/>
              </a:solidFill>
              <a:latin typeface="Arial"/>
              <a:ea typeface="Arial"/>
              <a:cs typeface="Arial"/>
              <a:sym typeface="Arial"/>
            </a:endParaRPr>
          </a:p>
        </p:txBody>
      </p:sp>
      <p:sp>
        <p:nvSpPr>
          <p:cNvPr id="137" name="Shape 137"/>
          <p:cNvSpPr txBox="1">
            <a:spLocks noGrp="1"/>
          </p:cNvSpPr>
          <p:nvPr>
            <p:ph type="body" idx="1"/>
          </p:nvPr>
        </p:nvSpPr>
        <p:spPr>
          <a:xfrm>
            <a:off x="311700" y="1152475"/>
            <a:ext cx="3837300" cy="3416400"/>
          </a:xfrm>
          <a:prstGeom prst="rect">
            <a:avLst/>
          </a:prstGeom>
          <a:noFill/>
          <a:ln>
            <a:noFill/>
          </a:ln>
        </p:spPr>
        <p:txBody>
          <a:bodyPr spcFirstLastPara="1" wrap="square" lIns="91425" tIns="91425" rIns="91425" bIns="91425" anchor="t" anchorCtr="0">
            <a:noAutofit/>
          </a:bodyPr>
          <a:lstStyle/>
          <a:p>
            <a:pPr marL="0" marR="0" lvl="0" indent="0" algn="just" rtl="0">
              <a:lnSpc>
                <a:spcPct val="110000"/>
              </a:lnSpc>
              <a:spcBef>
                <a:spcPts val="1500"/>
              </a:spcBef>
              <a:spcAft>
                <a:spcPts val="0"/>
              </a:spcAft>
              <a:buClr>
                <a:schemeClr val="dk2"/>
              </a:buClr>
              <a:buSzPts val="1400"/>
              <a:buFont typeface="Arial"/>
              <a:buNone/>
            </a:pPr>
            <a:r>
              <a:rPr lang="es" sz="1100" b="0" i="0" u="none" strike="noStrike" cap="none">
                <a:solidFill>
                  <a:schemeClr val="dk1"/>
                </a:solidFill>
                <a:latin typeface="Arial"/>
                <a:ea typeface="Arial"/>
                <a:cs typeface="Arial"/>
                <a:sym typeface="Arial"/>
              </a:rPr>
              <a:t>Otro plan que no deberías perderte son las obras de arte antiquísimas con un trasfondo histórico y arqueológico impresionante. Son: </a:t>
            </a:r>
            <a:endParaRPr sz="1100" b="1" i="0" u="none" strike="noStrike" cap="none">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2"/>
              </a:buClr>
              <a:buSzPts val="1400"/>
              <a:buFont typeface="Arial"/>
              <a:buNone/>
            </a:pPr>
            <a:r>
              <a:rPr lang="es" sz="1100" b="1" i="0" u="none" strike="noStrike" cap="none">
                <a:solidFill>
                  <a:schemeClr val="dk1"/>
                </a:solidFill>
                <a:latin typeface="Arial"/>
                <a:ea typeface="Arial"/>
                <a:cs typeface="Arial"/>
                <a:sym typeface="Arial"/>
              </a:rPr>
              <a:t>Los templos de Tarxien </a:t>
            </a:r>
            <a:r>
              <a:rPr lang="es" sz="1100" b="0" i="0" u="none" strike="noStrike" cap="none">
                <a:solidFill>
                  <a:schemeClr val="dk1"/>
                </a:solidFill>
                <a:latin typeface="Arial"/>
                <a:ea typeface="Arial"/>
                <a:cs typeface="Arial"/>
                <a:sym typeface="Arial"/>
              </a:rPr>
              <a:t>ubicado en </a:t>
            </a:r>
            <a:r>
              <a:rPr lang="es" sz="1100" b="0" i="1" u="none" strike="noStrike" cap="none">
                <a:solidFill>
                  <a:schemeClr val="dk1"/>
                </a:solidFill>
                <a:latin typeface="Arial"/>
                <a:ea typeface="Arial"/>
                <a:cs typeface="Arial"/>
                <a:sym typeface="Arial"/>
              </a:rPr>
              <a:t>Tarxien</a:t>
            </a:r>
            <a:endParaRPr sz="1100" b="0" i="1" u="none" strike="noStrike" cap="none">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2"/>
              </a:buClr>
              <a:buSzPts val="1400"/>
              <a:buFont typeface="Arial"/>
              <a:buNone/>
            </a:pPr>
            <a:r>
              <a:rPr lang="es" sz="1100" b="1" i="0" u="none" strike="noStrike" cap="none">
                <a:solidFill>
                  <a:schemeClr val="dk1"/>
                </a:solidFill>
                <a:latin typeface="Arial"/>
                <a:ea typeface="Arial"/>
                <a:cs typeface="Arial"/>
                <a:sym typeface="Arial"/>
              </a:rPr>
              <a:t>Hagar Qim</a:t>
            </a:r>
            <a:r>
              <a:rPr lang="es" sz="1100" b="0" i="0" u="none" strike="noStrike" cap="none">
                <a:solidFill>
                  <a:schemeClr val="dk1"/>
                </a:solidFill>
                <a:latin typeface="Arial"/>
                <a:ea typeface="Arial"/>
                <a:cs typeface="Arial"/>
                <a:sym typeface="Arial"/>
              </a:rPr>
              <a:t> al sur de la isla de Malta, cerca de </a:t>
            </a:r>
            <a:r>
              <a:rPr lang="es" sz="1100" b="0" i="1" u="none" strike="noStrike" cap="none">
                <a:solidFill>
                  <a:schemeClr val="dk1"/>
                </a:solidFill>
                <a:latin typeface="Arial"/>
                <a:ea typeface="Arial"/>
                <a:cs typeface="Arial"/>
                <a:sym typeface="Arial"/>
              </a:rPr>
              <a:t>Qrendi</a:t>
            </a:r>
            <a:r>
              <a:rPr lang="es"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2"/>
              </a:buClr>
              <a:buSzPts val="1400"/>
              <a:buFont typeface="Arial"/>
              <a:buNone/>
            </a:pPr>
            <a:r>
              <a:rPr lang="es" sz="1100" b="1" i="0" u="none" strike="noStrike" cap="none">
                <a:solidFill>
                  <a:schemeClr val="dk1"/>
                </a:solidFill>
                <a:latin typeface="Arial"/>
                <a:ea typeface="Arial"/>
                <a:cs typeface="Arial"/>
                <a:sym typeface="Arial"/>
              </a:rPr>
              <a:t>Mnajdra </a:t>
            </a:r>
            <a:r>
              <a:rPr lang="es" sz="1100" b="0" i="0" u="none" strike="noStrike" cap="none">
                <a:solidFill>
                  <a:schemeClr val="dk1"/>
                </a:solidFill>
                <a:latin typeface="Arial"/>
                <a:ea typeface="Arial"/>
                <a:cs typeface="Arial"/>
                <a:sym typeface="Arial"/>
              </a:rPr>
              <a:t>en la costa sur de la isla de Malta, cerca de </a:t>
            </a:r>
            <a:r>
              <a:rPr lang="es" sz="1100" b="0" i="1" u="none" strike="noStrike" cap="none">
                <a:solidFill>
                  <a:schemeClr val="dk1"/>
                </a:solidFill>
                <a:latin typeface="Arial"/>
                <a:ea typeface="Arial"/>
                <a:cs typeface="Arial"/>
                <a:sym typeface="Arial"/>
              </a:rPr>
              <a:t>Hagar Qim</a:t>
            </a:r>
            <a:r>
              <a:rPr lang="es" sz="1100" b="0" i="0" u="none" strike="noStrike" cap="none">
                <a:solidFill>
                  <a:schemeClr val="dk1"/>
                </a:solidFill>
                <a:latin typeface="Arial"/>
                <a:ea typeface="Arial"/>
                <a:cs typeface="Arial"/>
                <a:sym typeface="Arial"/>
              </a:rPr>
              <a:t>. Desde ahí puedes ver el </a:t>
            </a:r>
            <a:r>
              <a:rPr lang="es" sz="1100" b="0" i="0" u="sng" strike="noStrike" cap="none">
                <a:solidFill>
                  <a:schemeClr val="dk1"/>
                </a:solidFill>
                <a:latin typeface="Arial"/>
                <a:ea typeface="Arial"/>
                <a:cs typeface="Arial"/>
                <a:sym typeface="Arial"/>
              </a:rPr>
              <a:t>islote Filfla</a:t>
            </a:r>
            <a:endParaRPr sz="1100" b="0" i="0" u="sng" strike="noStrike" cap="none">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2"/>
              </a:buClr>
              <a:buSzPts val="1400"/>
              <a:buFont typeface="Arial"/>
              <a:buNone/>
            </a:pPr>
            <a:r>
              <a:rPr lang="es" sz="1100" b="1" i="0" u="none" strike="noStrike" cap="none">
                <a:solidFill>
                  <a:schemeClr val="dk1"/>
                </a:solidFill>
                <a:latin typeface="Arial"/>
                <a:ea typeface="Arial"/>
                <a:cs typeface="Arial"/>
                <a:sym typeface="Arial"/>
              </a:rPr>
              <a:t>Ggantija</a:t>
            </a:r>
            <a:r>
              <a:rPr lang="es" sz="1100" b="0" i="0" u="none" strike="noStrike" cap="none">
                <a:solidFill>
                  <a:schemeClr val="dk1"/>
                </a:solidFill>
                <a:latin typeface="Arial"/>
                <a:ea typeface="Arial"/>
                <a:cs typeface="Arial"/>
                <a:sym typeface="Arial"/>
              </a:rPr>
              <a:t> son el conjunto de dos templos megalíticos de Malta situados en</a:t>
            </a:r>
            <a:r>
              <a:rPr lang="es" sz="1100" b="0" i="0" u="none" strike="noStrike" cap="none">
                <a:solidFill>
                  <a:schemeClr val="hlink"/>
                </a:solidFill>
                <a:uFill>
                  <a:noFill/>
                </a:uFill>
                <a:latin typeface="Arial"/>
                <a:ea typeface="Arial"/>
                <a:cs typeface="Arial"/>
                <a:sym typeface="Arial"/>
                <a:hlinkClick r:id="rId3"/>
              </a:rPr>
              <a:t> </a:t>
            </a:r>
            <a:r>
              <a:rPr lang="es" sz="1100" b="0" i="1" u="none" strike="noStrike" cap="none">
                <a:solidFill>
                  <a:schemeClr val="dk1"/>
                </a:solidFill>
                <a:latin typeface="Arial"/>
                <a:ea typeface="Arial"/>
                <a:cs typeface="Arial"/>
                <a:sym typeface="Arial"/>
              </a:rPr>
              <a:t>Xaghra </a:t>
            </a:r>
            <a:r>
              <a:rPr lang="es" sz="1100" b="0" i="0" u="none" strike="noStrike" cap="none">
                <a:solidFill>
                  <a:schemeClr val="dk1"/>
                </a:solidFill>
                <a:latin typeface="Arial"/>
                <a:ea typeface="Arial"/>
                <a:cs typeface="Arial"/>
                <a:sym typeface="Arial"/>
              </a:rPr>
              <a:t>(isla de Gozo, al norte de Malta)</a:t>
            </a:r>
            <a:endParaRPr sz="1100" b="0" i="0" u="none" strike="noStrike" cap="none">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2"/>
              </a:buClr>
              <a:buSzPts val="1400"/>
              <a:buFont typeface="Arial"/>
              <a:buNone/>
            </a:pPr>
            <a:r>
              <a:rPr lang="es" sz="1100" b="1" i="0" u="none" strike="noStrike" cap="none">
                <a:solidFill>
                  <a:schemeClr val="dk1"/>
                </a:solidFill>
                <a:latin typeface="Arial"/>
                <a:ea typeface="Arial"/>
                <a:cs typeface="Arial"/>
                <a:sym typeface="Arial"/>
              </a:rPr>
              <a:t>Skorba</a:t>
            </a:r>
            <a:r>
              <a:rPr lang="es" sz="1100" b="0" i="0" u="none" strike="noStrike" cap="none">
                <a:solidFill>
                  <a:schemeClr val="dk1"/>
                </a:solidFill>
                <a:latin typeface="Arial"/>
                <a:ea typeface="Arial"/>
                <a:cs typeface="Arial"/>
                <a:sym typeface="Arial"/>
              </a:rPr>
              <a:t> situados en el extremo norte de </a:t>
            </a:r>
            <a:r>
              <a:rPr lang="es" sz="1100" b="0" i="1" u="none" strike="noStrike" cap="none">
                <a:solidFill>
                  <a:schemeClr val="dk1"/>
                </a:solidFill>
                <a:latin typeface="Arial"/>
                <a:ea typeface="Arial"/>
                <a:cs typeface="Arial"/>
                <a:sym typeface="Arial"/>
              </a:rPr>
              <a:t>Żebbiegħ</a:t>
            </a:r>
            <a:endParaRPr sz="1100" b="0" i="1" u="none" strike="noStrike" cap="none">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2"/>
              </a:buClr>
              <a:buSzPts val="1400"/>
              <a:buFont typeface="Arial"/>
              <a:buNone/>
            </a:pPr>
            <a:r>
              <a:rPr lang="es" sz="1100" b="1" i="0" u="none" strike="noStrike" cap="none">
                <a:solidFill>
                  <a:schemeClr val="dk1"/>
                </a:solidFill>
                <a:latin typeface="Arial"/>
                <a:ea typeface="Arial"/>
                <a:cs typeface="Arial"/>
                <a:sym typeface="Arial"/>
              </a:rPr>
              <a:t>Ta' Ħaġrat </a:t>
            </a:r>
            <a:r>
              <a:rPr lang="es" sz="1100" b="0" i="0" u="none" strike="noStrike" cap="none">
                <a:solidFill>
                  <a:schemeClr val="dk1"/>
                </a:solidFill>
                <a:latin typeface="Arial"/>
                <a:ea typeface="Arial"/>
                <a:cs typeface="Arial"/>
                <a:sym typeface="Arial"/>
              </a:rPr>
              <a:t>en </a:t>
            </a:r>
            <a:r>
              <a:rPr lang="es" sz="1100" b="0" i="1" u="none" strike="noStrike" cap="none">
                <a:solidFill>
                  <a:schemeClr val="dk1"/>
                </a:solidFill>
                <a:latin typeface="Arial"/>
                <a:ea typeface="Arial"/>
                <a:cs typeface="Arial"/>
                <a:sym typeface="Arial"/>
              </a:rPr>
              <a:t>Mġarr</a:t>
            </a:r>
            <a:endParaRPr sz="1100" b="0" i="1" u="none" strike="noStrike" cap="none">
              <a:solidFill>
                <a:schemeClr val="dk1"/>
              </a:solidFill>
              <a:latin typeface="Arial"/>
              <a:ea typeface="Arial"/>
              <a:cs typeface="Arial"/>
              <a:sym typeface="Arial"/>
            </a:endParaRPr>
          </a:p>
          <a:p>
            <a:pPr marL="0" marR="0" lvl="0" indent="0" algn="just" rtl="0">
              <a:lnSpc>
                <a:spcPct val="100000"/>
              </a:lnSpc>
              <a:spcBef>
                <a:spcPts val="800"/>
              </a:spcBef>
              <a:spcAft>
                <a:spcPts val="800"/>
              </a:spcAft>
              <a:buClr>
                <a:schemeClr val="dk1"/>
              </a:buClr>
              <a:buSzPts val="1100"/>
              <a:buFont typeface="Arial"/>
              <a:buNone/>
            </a:pPr>
            <a:r>
              <a:rPr lang="es" sz="1100" b="1" i="0" u="none" strike="noStrike" cap="none">
                <a:solidFill>
                  <a:schemeClr val="dk1"/>
                </a:solidFill>
                <a:latin typeface="Arial"/>
                <a:ea typeface="Arial"/>
                <a:cs typeface="Arial"/>
                <a:sym typeface="Arial"/>
              </a:rPr>
              <a:t>Hipogeo</a:t>
            </a:r>
            <a:r>
              <a:rPr lang="es" sz="1100" b="0" i="0" u="none" strike="noStrike" cap="none">
                <a:solidFill>
                  <a:schemeClr val="dk1"/>
                </a:solidFill>
                <a:latin typeface="Arial"/>
                <a:ea typeface="Arial"/>
                <a:cs typeface="Arial"/>
                <a:sym typeface="Arial"/>
              </a:rPr>
              <a:t> </a:t>
            </a:r>
            <a:r>
              <a:rPr lang="es" sz="1100" b="0" i="0" u="none" strike="noStrike" cap="none">
                <a:solidFill>
                  <a:schemeClr val="dk1"/>
                </a:solidFill>
                <a:latin typeface="Roboto"/>
                <a:ea typeface="Roboto"/>
                <a:cs typeface="Roboto"/>
                <a:sym typeface="Roboto"/>
              </a:rPr>
              <a:t>en </a:t>
            </a:r>
            <a:r>
              <a:rPr lang="es" sz="1100" b="0" i="1" u="none" strike="noStrike" cap="none">
                <a:solidFill>
                  <a:schemeClr val="dk1"/>
                </a:solidFill>
                <a:latin typeface="Roboto"/>
                <a:ea typeface="Roboto"/>
                <a:cs typeface="Roboto"/>
                <a:sym typeface="Roboto"/>
              </a:rPr>
              <a:t>Hal Saflieni</a:t>
            </a:r>
            <a:r>
              <a:rPr lang="es" sz="1100" b="0" i="0" u="none" strike="noStrike" cap="none">
                <a:solidFill>
                  <a:schemeClr val="dk1"/>
                </a:solidFill>
                <a:latin typeface="Roboto"/>
                <a:ea typeface="Roboto"/>
                <a:cs typeface="Roboto"/>
                <a:sym typeface="Roboto"/>
              </a:rPr>
              <a:t>, único templo subterráneo prehistórico y declarado </a:t>
            </a:r>
            <a:r>
              <a:rPr lang="es" sz="1100" b="0" i="1" u="sng" strike="noStrike" cap="none">
                <a:solidFill>
                  <a:schemeClr val="dk1"/>
                </a:solidFill>
                <a:latin typeface="Roboto"/>
                <a:ea typeface="Roboto"/>
                <a:cs typeface="Roboto"/>
                <a:sym typeface="Roboto"/>
              </a:rPr>
              <a:t>Patrimonio de la Humanidad de la UNESCO.</a:t>
            </a:r>
            <a:endParaRPr sz="1100" b="0" i="1" u="sng" strike="noStrike" cap="none">
              <a:solidFill>
                <a:schemeClr val="dk1"/>
              </a:solidFill>
              <a:latin typeface="Arial"/>
              <a:ea typeface="Arial"/>
              <a:cs typeface="Arial"/>
              <a:sym typeface="Arial"/>
            </a:endParaRPr>
          </a:p>
        </p:txBody>
      </p:sp>
      <p:pic>
        <p:nvPicPr>
          <p:cNvPr id="138" name="Shape 138"/>
          <p:cNvPicPr preferRelativeResize="0"/>
          <p:nvPr/>
        </p:nvPicPr>
        <p:blipFill rotWithShape="1">
          <a:blip r:embed="rId4">
            <a:alphaModFix/>
          </a:blip>
          <a:srcRect/>
          <a:stretch/>
        </p:blipFill>
        <p:spPr>
          <a:xfrm>
            <a:off x="4194300" y="305475"/>
            <a:ext cx="2325400" cy="1744050"/>
          </a:xfrm>
          <a:prstGeom prst="rect">
            <a:avLst/>
          </a:prstGeom>
          <a:noFill/>
          <a:ln>
            <a:noFill/>
          </a:ln>
        </p:spPr>
      </p:pic>
      <p:pic>
        <p:nvPicPr>
          <p:cNvPr id="139" name="Shape 139"/>
          <p:cNvPicPr preferRelativeResize="0"/>
          <p:nvPr/>
        </p:nvPicPr>
        <p:blipFill rotWithShape="1">
          <a:blip r:embed="rId5">
            <a:alphaModFix/>
          </a:blip>
          <a:srcRect l="-128460" t="-113479" r="128460" b="113479"/>
          <a:stretch/>
        </p:blipFill>
        <p:spPr>
          <a:xfrm>
            <a:off x="1385892" y="514350"/>
            <a:ext cx="2285826" cy="1476050"/>
          </a:xfrm>
          <a:prstGeom prst="rect">
            <a:avLst/>
          </a:prstGeom>
          <a:noFill/>
          <a:ln>
            <a:noFill/>
          </a:ln>
        </p:spPr>
      </p:pic>
      <p:pic>
        <p:nvPicPr>
          <p:cNvPr id="140" name="Shape 140"/>
          <p:cNvPicPr preferRelativeResize="0"/>
          <p:nvPr/>
        </p:nvPicPr>
        <p:blipFill rotWithShape="1">
          <a:blip r:embed="rId5">
            <a:alphaModFix/>
          </a:blip>
          <a:srcRect/>
          <a:stretch/>
        </p:blipFill>
        <p:spPr>
          <a:xfrm>
            <a:off x="4194299" y="2766850"/>
            <a:ext cx="2393103" cy="1545324"/>
          </a:xfrm>
          <a:prstGeom prst="rect">
            <a:avLst/>
          </a:prstGeom>
          <a:noFill/>
          <a:ln>
            <a:noFill/>
          </a:ln>
        </p:spPr>
      </p:pic>
      <p:pic>
        <p:nvPicPr>
          <p:cNvPr id="141" name="Shape 141"/>
          <p:cNvPicPr preferRelativeResize="0"/>
          <p:nvPr/>
        </p:nvPicPr>
        <p:blipFill rotWithShape="1">
          <a:blip r:embed="rId6">
            <a:alphaModFix/>
          </a:blip>
          <a:srcRect/>
          <a:stretch/>
        </p:blipFill>
        <p:spPr>
          <a:xfrm>
            <a:off x="6677119" y="1736130"/>
            <a:ext cx="2161977" cy="1452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p>
            <a:pPr marL="0" marR="0" lvl="0" indent="0" algn="ctr" rtl="0">
              <a:lnSpc>
                <a:spcPct val="110000"/>
              </a:lnSpc>
              <a:spcBef>
                <a:spcPts val="1500"/>
              </a:spcBef>
              <a:spcAft>
                <a:spcPts val="800"/>
              </a:spcAft>
              <a:buClr>
                <a:schemeClr val="dk1"/>
              </a:buClr>
              <a:buSzPts val="1100"/>
              <a:buFont typeface="Arial"/>
              <a:buNone/>
            </a:pPr>
            <a:r>
              <a:rPr lang="es" sz="1800" b="1" i="0" u="none" strike="noStrike" cap="none">
                <a:solidFill>
                  <a:schemeClr val="dk1"/>
                </a:solidFill>
                <a:latin typeface="Arial"/>
                <a:ea typeface="Arial"/>
                <a:cs typeface="Arial"/>
                <a:sym typeface="Arial"/>
              </a:rPr>
              <a:t>Popeye’s Village</a:t>
            </a:r>
            <a:endParaRPr sz="1800" b="0" i="0" u="none" strike="noStrike" cap="none">
              <a:solidFill>
                <a:schemeClr val="dk1"/>
              </a:solidFill>
              <a:latin typeface="Arial"/>
              <a:ea typeface="Arial"/>
              <a:cs typeface="Arial"/>
              <a:sym typeface="Arial"/>
            </a:endParaRPr>
          </a:p>
        </p:txBody>
      </p:sp>
      <p:sp>
        <p:nvSpPr>
          <p:cNvPr id="147" name="Shape 14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p>
            <a:pPr marL="0" marR="0" lvl="0" indent="0" algn="just" rtl="0">
              <a:lnSpc>
                <a:spcPct val="110000"/>
              </a:lnSpc>
              <a:spcBef>
                <a:spcPts val="1500"/>
              </a:spcBef>
              <a:spcAft>
                <a:spcPts val="0"/>
              </a:spcAft>
              <a:buClr>
                <a:schemeClr val="dk1"/>
              </a:buClr>
              <a:buSzPts val="1100"/>
              <a:buFont typeface="Arial"/>
              <a:buNone/>
            </a:pPr>
            <a:r>
              <a:rPr lang="es" sz="1200" b="0" i="0" u="none" strike="noStrike" cap="none">
                <a:solidFill>
                  <a:schemeClr val="dk1"/>
                </a:solidFill>
                <a:latin typeface="Arial"/>
                <a:ea typeface="Arial"/>
                <a:cs typeface="Arial"/>
                <a:sym typeface="Arial"/>
              </a:rPr>
              <a:t>Este poblado hoy en día es un parque temático y es una opción muy divertida para pasar un buen día, sobre todo para los niños, aunque también para los mayores. Está cerca de un playa y justo al lado del mar cristalino con unas estupendas vistas. Está situado en </a:t>
            </a:r>
            <a:r>
              <a:rPr lang="es" sz="1200" b="1" i="0" u="none" strike="noStrike" cap="none">
                <a:solidFill>
                  <a:schemeClr val="dk1"/>
                </a:solidFill>
                <a:latin typeface="Arial"/>
                <a:ea typeface="Arial"/>
                <a:cs typeface="Arial"/>
                <a:sym typeface="Arial"/>
              </a:rPr>
              <a:t>Mellieha</a:t>
            </a:r>
            <a:r>
              <a:rPr lang="es" sz="1200" b="0" i="0" u="none" strike="noStrike" cap="none">
                <a:solidFill>
                  <a:schemeClr val="dk1"/>
                </a:solidFill>
                <a:latin typeface="Arial"/>
                <a:ea typeface="Arial"/>
                <a:cs typeface="Arial"/>
                <a:sym typeface="Arial"/>
              </a:rPr>
              <a:t>, donde también podrás visitar la </a:t>
            </a:r>
            <a:r>
              <a:rPr lang="es" sz="1200" b="0" i="0" u="sng" strike="noStrike" cap="none">
                <a:solidFill>
                  <a:schemeClr val="dk1"/>
                </a:solidFill>
                <a:latin typeface="Arial"/>
                <a:ea typeface="Arial"/>
                <a:cs typeface="Arial"/>
                <a:sym typeface="Arial"/>
              </a:rPr>
              <a:t>Torre de Santa Ágata </a:t>
            </a:r>
            <a:r>
              <a:rPr lang="es" sz="1200" b="0" i="1" u="none" strike="noStrike" cap="none">
                <a:solidFill>
                  <a:schemeClr val="dk1"/>
                </a:solidFill>
                <a:latin typeface="Arial"/>
                <a:ea typeface="Arial"/>
                <a:cs typeface="Arial"/>
                <a:sym typeface="Arial"/>
              </a:rPr>
              <a:t>(The Red Tower)</a:t>
            </a:r>
            <a:r>
              <a:rPr lang="es" sz="1200" b="0" i="0" u="none" strike="noStrike" cap="none">
                <a:solidFill>
                  <a:schemeClr val="dk1"/>
                </a:solidFill>
                <a:latin typeface="Arial"/>
                <a:ea typeface="Arial"/>
                <a:cs typeface="Arial"/>
                <a:sym typeface="Arial"/>
              </a:rPr>
              <a:t>, un mirador sobre Ghadira Bay y refugio subterráneo de la II Guerra Mundial.</a:t>
            </a:r>
            <a:endParaRPr sz="1200" b="1"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1600"/>
              </a:spcAft>
              <a:buClr>
                <a:schemeClr val="dk2"/>
              </a:buClr>
              <a:buSzPts val="1200"/>
              <a:buFont typeface="Arial"/>
              <a:buNone/>
            </a:pPr>
            <a:endParaRPr sz="1200" b="0" i="0" u="none" strike="noStrike" cap="none">
              <a:solidFill>
                <a:schemeClr val="dk2"/>
              </a:solidFill>
              <a:latin typeface="Arial"/>
              <a:ea typeface="Arial"/>
              <a:cs typeface="Arial"/>
              <a:sym typeface="Arial"/>
            </a:endParaRPr>
          </a:p>
        </p:txBody>
      </p:sp>
      <p:pic>
        <p:nvPicPr>
          <p:cNvPr id="148" name="Shape 148"/>
          <p:cNvPicPr preferRelativeResize="0"/>
          <p:nvPr/>
        </p:nvPicPr>
        <p:blipFill rotWithShape="1">
          <a:blip r:embed="rId3">
            <a:alphaModFix/>
          </a:blip>
          <a:srcRect/>
          <a:stretch/>
        </p:blipFill>
        <p:spPr>
          <a:xfrm>
            <a:off x="3932275" y="434600"/>
            <a:ext cx="3784500" cy="2521426"/>
          </a:xfrm>
          <a:prstGeom prst="rect">
            <a:avLst/>
          </a:prstGeom>
          <a:noFill/>
          <a:ln>
            <a:noFill/>
          </a:ln>
        </p:spPr>
      </p:pic>
      <p:pic>
        <p:nvPicPr>
          <p:cNvPr id="149" name="Shape 149"/>
          <p:cNvPicPr preferRelativeResize="0"/>
          <p:nvPr/>
        </p:nvPicPr>
        <p:blipFill rotWithShape="1">
          <a:blip r:embed="rId4">
            <a:alphaModFix/>
          </a:blip>
          <a:srcRect/>
          <a:stretch/>
        </p:blipFill>
        <p:spPr>
          <a:xfrm>
            <a:off x="6188725" y="3157675"/>
            <a:ext cx="2214200" cy="1660650"/>
          </a:xfrm>
          <a:prstGeom prst="rect">
            <a:avLst/>
          </a:prstGeom>
          <a:noFill/>
          <a:ln>
            <a:noFill/>
          </a:ln>
        </p:spPr>
      </p:pic>
      <p:pic>
        <p:nvPicPr>
          <p:cNvPr id="150" name="Shape 150"/>
          <p:cNvPicPr preferRelativeResize="0"/>
          <p:nvPr/>
        </p:nvPicPr>
        <p:blipFill rotWithShape="1">
          <a:blip r:embed="rId5">
            <a:alphaModFix/>
          </a:blip>
          <a:srcRect/>
          <a:stretch/>
        </p:blipFill>
        <p:spPr>
          <a:xfrm>
            <a:off x="3272100" y="3108425"/>
            <a:ext cx="2345576" cy="1759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392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chemeClr val="dk1"/>
              </a:buClr>
              <a:buSzPts val="1100"/>
              <a:buFont typeface="Arial"/>
              <a:buNone/>
            </a:pPr>
            <a:r>
              <a:rPr lang="es" sz="1800" b="1" i="0" u="none" strike="noStrike" cap="none">
                <a:solidFill>
                  <a:schemeClr val="dk1"/>
                </a:solidFill>
                <a:latin typeface="Arial"/>
                <a:ea typeface="Arial"/>
                <a:cs typeface="Arial"/>
                <a:sym typeface="Arial"/>
              </a:rPr>
              <a:t>San Lawrenz</a:t>
            </a:r>
            <a:r>
              <a:rPr lang="es" sz="1200" b="1" i="0" u="none" strike="noStrike" cap="none">
                <a:solidFill>
                  <a:schemeClr val="dk1"/>
                </a:solidFill>
                <a:latin typeface="Arial"/>
                <a:ea typeface="Arial"/>
                <a:cs typeface="Arial"/>
                <a:sym typeface="Arial"/>
              </a:rPr>
              <a:t>				</a:t>
            </a:r>
            <a:r>
              <a:rPr lang="es" sz="1800" b="1" i="0" u="none" strike="noStrike" cap="none">
                <a:solidFill>
                  <a:schemeClr val="dk1"/>
                </a:solidFill>
                <a:latin typeface="Arial"/>
                <a:ea typeface="Arial"/>
                <a:cs typeface="Arial"/>
                <a:sym typeface="Arial"/>
              </a:rPr>
              <a:t>Dingli</a:t>
            </a:r>
            <a:endParaRPr sz="1800" b="0" i="0" u="none" strike="noStrike" cap="none">
              <a:solidFill>
                <a:schemeClr val="dk1"/>
              </a:solidFill>
              <a:latin typeface="Arial"/>
              <a:ea typeface="Arial"/>
              <a:cs typeface="Arial"/>
              <a:sym typeface="Arial"/>
            </a:endParaRPr>
          </a:p>
        </p:txBody>
      </p:sp>
      <p:sp>
        <p:nvSpPr>
          <p:cNvPr id="156" name="Shape 156"/>
          <p:cNvSpPr txBox="1">
            <a:spLocks noGrp="1"/>
          </p:cNvSpPr>
          <p:nvPr>
            <p:ph type="body" idx="1"/>
          </p:nvPr>
        </p:nvSpPr>
        <p:spPr>
          <a:xfrm>
            <a:off x="311700" y="798125"/>
            <a:ext cx="3999900" cy="20001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1600"/>
              </a:spcAft>
              <a:buClr>
                <a:schemeClr val="dk1"/>
              </a:buClr>
              <a:buSzPts val="1100"/>
              <a:buFont typeface="Arial"/>
              <a:buNone/>
            </a:pPr>
            <a:r>
              <a:rPr lang="es" sz="1200" b="0" i="0" u="none" strike="noStrike" cap="none">
                <a:solidFill>
                  <a:schemeClr val="dk1"/>
                </a:solidFill>
                <a:latin typeface="Arial"/>
                <a:ea typeface="Arial"/>
                <a:cs typeface="Arial"/>
                <a:sym typeface="Arial"/>
              </a:rPr>
              <a:t>Podemos visitar el mar interior de </a:t>
            </a:r>
            <a:r>
              <a:rPr lang="es" sz="1200" b="1" i="0" u="none" strike="noStrike" cap="none">
                <a:solidFill>
                  <a:schemeClr val="dk1"/>
                </a:solidFill>
                <a:latin typeface="Arial"/>
                <a:ea typeface="Arial"/>
                <a:cs typeface="Arial"/>
                <a:sym typeface="Arial"/>
              </a:rPr>
              <a:t>Dwejra</a:t>
            </a:r>
            <a:r>
              <a:rPr lang="es" sz="1200" b="0" i="0" u="none" strike="noStrike" cap="none">
                <a:solidFill>
                  <a:schemeClr val="dk1"/>
                </a:solidFill>
                <a:latin typeface="Arial"/>
                <a:ea typeface="Arial"/>
                <a:cs typeface="Arial"/>
                <a:sym typeface="Arial"/>
              </a:rPr>
              <a:t> donde se encuentra la </a:t>
            </a:r>
            <a:r>
              <a:rPr lang="es" sz="1200" b="0" i="0" u="sng" strike="noStrike" cap="none">
                <a:solidFill>
                  <a:schemeClr val="dk1"/>
                </a:solidFill>
                <a:latin typeface="Arial"/>
                <a:ea typeface="Arial"/>
                <a:cs typeface="Arial"/>
                <a:sym typeface="Arial"/>
              </a:rPr>
              <a:t>Ventana Azul </a:t>
            </a:r>
            <a:r>
              <a:rPr lang="es" sz="1200" b="0" i="1" u="none" strike="noStrike" cap="none">
                <a:solidFill>
                  <a:schemeClr val="dk1"/>
                </a:solidFill>
                <a:latin typeface="Arial"/>
                <a:ea typeface="Arial"/>
                <a:cs typeface="Arial"/>
                <a:sym typeface="Arial"/>
              </a:rPr>
              <a:t>(Azure Window)</a:t>
            </a:r>
            <a:r>
              <a:rPr lang="es" sz="1200" b="0" i="0" u="none" strike="noStrike" cap="none">
                <a:solidFill>
                  <a:schemeClr val="dk1"/>
                </a:solidFill>
                <a:latin typeface="Arial"/>
                <a:ea typeface="Arial"/>
                <a:cs typeface="Arial"/>
                <a:sym typeface="Arial"/>
              </a:rPr>
              <a:t> hay también justo al lado hay un pequeño mar encerrado color verde turquesa en el que uno se puede bañar. También puedes visitar en </a:t>
            </a:r>
            <a:r>
              <a:rPr lang="es" sz="1200" b="1" i="0" u="none" strike="noStrike" cap="none">
                <a:solidFill>
                  <a:schemeClr val="dk1"/>
                </a:solidFill>
                <a:latin typeface="Arial"/>
                <a:ea typeface="Arial"/>
                <a:cs typeface="Arial"/>
                <a:sym typeface="Arial"/>
              </a:rPr>
              <a:t>Inland Sea </a:t>
            </a:r>
            <a:r>
              <a:rPr lang="es" sz="1200" b="0" i="0" u="none" strike="noStrike" cap="none">
                <a:solidFill>
                  <a:schemeClr val="dk1"/>
                </a:solidFill>
                <a:latin typeface="Arial"/>
                <a:ea typeface="Arial"/>
                <a:cs typeface="Arial"/>
                <a:sym typeface="Arial"/>
              </a:rPr>
              <a:t>el</a:t>
            </a:r>
            <a:r>
              <a:rPr lang="es" sz="1200" b="1" i="0" u="none" strike="noStrike" cap="none">
                <a:solidFill>
                  <a:schemeClr val="dk1"/>
                </a:solidFill>
                <a:latin typeface="Arial"/>
                <a:ea typeface="Arial"/>
                <a:cs typeface="Arial"/>
                <a:sym typeface="Arial"/>
              </a:rPr>
              <a:t> </a:t>
            </a:r>
            <a:r>
              <a:rPr lang="es" sz="1200" b="0" i="0" u="sng" strike="noStrike" cap="none">
                <a:solidFill>
                  <a:schemeClr val="dk1"/>
                </a:solidFill>
                <a:latin typeface="Arial"/>
                <a:ea typeface="Arial"/>
                <a:cs typeface="Arial"/>
                <a:sym typeface="Arial"/>
              </a:rPr>
              <a:t>Agujero Azul </a:t>
            </a:r>
            <a:r>
              <a:rPr lang="es" sz="1200" b="0" i="0" u="none" strike="noStrike" cap="none">
                <a:solidFill>
                  <a:schemeClr val="dk1"/>
                </a:solidFill>
                <a:latin typeface="Arial"/>
                <a:ea typeface="Arial"/>
                <a:cs typeface="Arial"/>
                <a:sym typeface="Arial"/>
              </a:rPr>
              <a:t>(</a:t>
            </a:r>
            <a:r>
              <a:rPr lang="es" sz="1200" b="0" i="1" u="none" strike="noStrike" cap="none">
                <a:solidFill>
                  <a:schemeClr val="dk1"/>
                </a:solidFill>
                <a:latin typeface="Arial"/>
                <a:ea typeface="Arial"/>
                <a:cs typeface="Arial"/>
                <a:sym typeface="Arial"/>
              </a:rPr>
              <a:t>Blue Hole)</a:t>
            </a:r>
            <a:r>
              <a:rPr lang="es" sz="1200" b="0" i="0" u="none" strike="noStrike" cap="none">
                <a:solidFill>
                  <a:schemeClr val="dk1"/>
                </a:solidFill>
                <a:latin typeface="Arial"/>
                <a:ea typeface="Arial"/>
                <a:cs typeface="Arial"/>
                <a:sym typeface="Arial"/>
              </a:rPr>
              <a:t>, que es una chimenea de 25 metros de profundidad, que comunica a través de un túnel natural con el mar interior. Y la </a:t>
            </a:r>
            <a:r>
              <a:rPr lang="es" sz="1200" b="0" i="0" u="sng" strike="noStrike" cap="none">
                <a:solidFill>
                  <a:schemeClr val="dk1"/>
                </a:solidFill>
                <a:latin typeface="Arial"/>
                <a:ea typeface="Arial"/>
                <a:cs typeface="Arial"/>
                <a:sym typeface="Arial"/>
              </a:rPr>
              <a:t>Torre de los Caballeros </a:t>
            </a:r>
            <a:r>
              <a:rPr lang="es" sz="1200" b="0" i="1" u="none" strike="noStrike" cap="none">
                <a:solidFill>
                  <a:schemeClr val="dk1"/>
                </a:solidFill>
                <a:latin typeface="Arial"/>
                <a:ea typeface="Arial"/>
                <a:cs typeface="Arial"/>
                <a:sym typeface="Arial"/>
              </a:rPr>
              <a:t>Fungus Rock.</a:t>
            </a:r>
            <a:endParaRPr sz="1400" b="0" i="0" u="none" strike="noStrike" cap="none">
              <a:solidFill>
                <a:schemeClr val="dk2"/>
              </a:solidFill>
              <a:latin typeface="Arial"/>
              <a:ea typeface="Arial"/>
              <a:cs typeface="Arial"/>
              <a:sym typeface="Arial"/>
            </a:endParaRPr>
          </a:p>
        </p:txBody>
      </p:sp>
      <p:sp>
        <p:nvSpPr>
          <p:cNvPr id="157" name="Shape 15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15000"/>
              </a:lnSpc>
              <a:spcBef>
                <a:spcPts val="1600"/>
              </a:spcBef>
              <a:spcAft>
                <a:spcPts val="1600"/>
              </a:spcAft>
              <a:buClr>
                <a:schemeClr val="dk1"/>
              </a:buClr>
              <a:buSzPts val="1100"/>
              <a:buFont typeface="Arial"/>
              <a:buNone/>
            </a:pPr>
            <a:r>
              <a:rPr lang="es" sz="1200" b="0" i="0" u="none" strike="noStrike" cap="none">
                <a:solidFill>
                  <a:schemeClr val="dk1"/>
                </a:solidFill>
                <a:latin typeface="Arial"/>
                <a:ea typeface="Arial"/>
                <a:cs typeface="Arial"/>
                <a:sym typeface="Arial"/>
              </a:rPr>
              <a:t>Es un pueblo pequeño al final de Malta. Se eleva de manera imponente sobre el Mar Mediterráneo a unos 253 metros, el lugar más alto de Malta </a:t>
            </a:r>
            <a:r>
              <a:rPr lang="es" sz="1200" b="0" i="1" u="none" strike="noStrike" cap="none">
                <a:solidFill>
                  <a:schemeClr val="dk1"/>
                </a:solidFill>
                <a:latin typeface="Arial"/>
                <a:ea typeface="Arial"/>
                <a:cs typeface="Arial"/>
                <a:sym typeface="Arial"/>
              </a:rPr>
              <a:t>(Acantilados de Dingli)</a:t>
            </a:r>
            <a:r>
              <a:rPr lang="es" sz="1200" b="0" i="0" u="none" strike="noStrike" cap="none">
                <a:solidFill>
                  <a:schemeClr val="dk1"/>
                </a:solidFill>
                <a:latin typeface="Arial"/>
                <a:ea typeface="Arial"/>
                <a:cs typeface="Arial"/>
                <a:sym typeface="Arial"/>
              </a:rPr>
              <a:t>. El área proporciona vistas al mar abierto con la pequeña e inhabitada </a:t>
            </a:r>
            <a:r>
              <a:rPr lang="es" sz="1200" b="0" i="1" u="none" strike="noStrike" cap="none">
                <a:solidFill>
                  <a:schemeClr val="dk1"/>
                </a:solidFill>
                <a:latin typeface="Arial"/>
                <a:ea typeface="Arial"/>
                <a:cs typeface="Arial"/>
                <a:sym typeface="Arial"/>
              </a:rPr>
              <a:t>isla de Filfla</a:t>
            </a:r>
            <a:r>
              <a:rPr lang="es" sz="1200" b="0" i="0" u="none" strike="noStrike" cap="none">
                <a:solidFill>
                  <a:schemeClr val="dk1"/>
                </a:solidFill>
                <a:latin typeface="Arial"/>
                <a:ea typeface="Arial"/>
                <a:cs typeface="Arial"/>
                <a:sym typeface="Arial"/>
              </a:rPr>
              <a:t>. </a:t>
            </a:r>
            <a:endParaRPr sz="1400" b="0" i="0" u="none" strike="noStrike" cap="none">
              <a:solidFill>
                <a:schemeClr val="dk2"/>
              </a:solidFill>
              <a:latin typeface="Arial"/>
              <a:ea typeface="Arial"/>
              <a:cs typeface="Arial"/>
              <a:sym typeface="Arial"/>
            </a:endParaRPr>
          </a:p>
        </p:txBody>
      </p:sp>
      <p:pic>
        <p:nvPicPr>
          <p:cNvPr id="158" name="Shape 158"/>
          <p:cNvPicPr preferRelativeResize="0"/>
          <p:nvPr/>
        </p:nvPicPr>
        <p:blipFill rotWithShape="1">
          <a:blip r:embed="rId3">
            <a:alphaModFix/>
          </a:blip>
          <a:srcRect/>
          <a:stretch/>
        </p:blipFill>
        <p:spPr>
          <a:xfrm>
            <a:off x="698625" y="2798225"/>
            <a:ext cx="3226050" cy="1926675"/>
          </a:xfrm>
          <a:prstGeom prst="rect">
            <a:avLst/>
          </a:prstGeom>
          <a:noFill/>
          <a:ln>
            <a:noFill/>
          </a:ln>
        </p:spPr>
      </p:pic>
      <p:pic>
        <p:nvPicPr>
          <p:cNvPr id="159" name="Shape 159"/>
          <p:cNvPicPr preferRelativeResize="0"/>
          <p:nvPr/>
        </p:nvPicPr>
        <p:blipFill rotWithShape="1">
          <a:blip r:embed="rId4">
            <a:alphaModFix/>
          </a:blip>
          <a:srcRect/>
          <a:stretch/>
        </p:blipFill>
        <p:spPr>
          <a:xfrm>
            <a:off x="4873400" y="896675"/>
            <a:ext cx="3818748" cy="2148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p>
            <a:pPr marL="0" marR="0" lvl="0" indent="0" algn="ctr" rtl="0">
              <a:lnSpc>
                <a:spcPct val="110000"/>
              </a:lnSpc>
              <a:spcBef>
                <a:spcPts val="1500"/>
              </a:spcBef>
              <a:spcAft>
                <a:spcPts val="800"/>
              </a:spcAft>
              <a:buClr>
                <a:schemeClr val="dk1"/>
              </a:buClr>
              <a:buSzPts val="1100"/>
              <a:buFont typeface="Arial"/>
              <a:buNone/>
            </a:pPr>
            <a:r>
              <a:rPr lang="es" sz="2400" b="1" i="0" u="none" strike="noStrike" cap="none">
                <a:solidFill>
                  <a:schemeClr val="dk1"/>
                </a:solidFill>
                <a:latin typeface="Arial"/>
                <a:ea typeface="Arial"/>
                <a:cs typeface="Arial"/>
                <a:sym typeface="Arial"/>
              </a:rPr>
              <a:t>Mosta</a:t>
            </a:r>
            <a:endParaRPr sz="2400" b="0" i="0" u="none" strike="noStrike" cap="none">
              <a:solidFill>
                <a:schemeClr val="dk1"/>
              </a:solidFill>
              <a:latin typeface="Arial"/>
              <a:ea typeface="Arial"/>
              <a:cs typeface="Arial"/>
              <a:sym typeface="Arial"/>
            </a:endParaRPr>
          </a:p>
        </p:txBody>
      </p:sp>
      <p:sp>
        <p:nvSpPr>
          <p:cNvPr id="165" name="Shape 16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p>
            <a:pPr marL="0" marR="0" lvl="0" indent="0" algn="just" rtl="0">
              <a:lnSpc>
                <a:spcPct val="110000"/>
              </a:lnSpc>
              <a:spcBef>
                <a:spcPts val="1500"/>
              </a:spcBef>
              <a:spcAft>
                <a:spcPts val="800"/>
              </a:spcAft>
              <a:buClr>
                <a:schemeClr val="dk1"/>
              </a:buClr>
              <a:buSzPts val="1100"/>
              <a:buFont typeface="Arial"/>
              <a:buNone/>
            </a:pPr>
            <a:r>
              <a:rPr lang="es" sz="1200" b="0" i="0" u="none" strike="noStrike" cap="none">
                <a:solidFill>
                  <a:schemeClr val="dk1"/>
                </a:solidFill>
                <a:latin typeface="Arial"/>
                <a:ea typeface="Arial"/>
                <a:cs typeface="Arial"/>
                <a:sym typeface="Arial"/>
              </a:rPr>
              <a:t>Por su increíble y gigantesca cúpula, la cual pertenece a la iglesia de </a:t>
            </a:r>
            <a:r>
              <a:rPr lang="es" sz="1200" b="0" i="0" u="sng" strike="noStrike" cap="none">
                <a:solidFill>
                  <a:schemeClr val="dk1"/>
                </a:solidFill>
                <a:latin typeface="Arial"/>
                <a:ea typeface="Arial"/>
                <a:cs typeface="Arial"/>
                <a:sym typeface="Arial"/>
              </a:rPr>
              <a:t>Santa María de Asunción</a:t>
            </a:r>
            <a:r>
              <a:rPr lang="es" sz="1200" b="0" i="0" u="none" strike="noStrike" cap="none">
                <a:solidFill>
                  <a:schemeClr val="dk1"/>
                </a:solidFill>
                <a:latin typeface="Arial"/>
                <a:ea typeface="Arial"/>
                <a:cs typeface="Arial"/>
                <a:sym typeface="Arial"/>
              </a:rPr>
              <a:t>, también conocida como </a:t>
            </a:r>
            <a:r>
              <a:rPr lang="es" sz="1200" b="0" i="1" u="none" strike="noStrike" cap="none">
                <a:solidFill>
                  <a:schemeClr val="dk1"/>
                </a:solidFill>
                <a:latin typeface="Arial"/>
                <a:ea typeface="Arial"/>
                <a:cs typeface="Arial"/>
                <a:sym typeface="Arial"/>
              </a:rPr>
              <a:t>“Rotunda de Mosta”</a:t>
            </a:r>
            <a:r>
              <a:rPr lang="es" sz="1200" b="0" i="0" u="none" strike="noStrike" cap="none">
                <a:solidFill>
                  <a:schemeClr val="dk1"/>
                </a:solidFill>
                <a:latin typeface="Arial"/>
                <a:ea typeface="Arial"/>
                <a:cs typeface="Arial"/>
                <a:sym typeface="Arial"/>
              </a:rPr>
              <a:t>. En </a:t>
            </a:r>
            <a:r>
              <a:rPr lang="es" sz="1200" b="1" i="0" u="none" strike="noStrike" cap="none">
                <a:solidFill>
                  <a:schemeClr val="dk1"/>
                </a:solidFill>
                <a:latin typeface="Arial"/>
                <a:ea typeface="Arial"/>
                <a:cs typeface="Arial"/>
                <a:sym typeface="Arial"/>
              </a:rPr>
              <a:t>Dwejra Lines </a:t>
            </a:r>
            <a:r>
              <a:rPr lang="es" sz="1200" b="0" i="0" u="none" strike="noStrike" cap="none">
                <a:solidFill>
                  <a:schemeClr val="dk1"/>
                </a:solidFill>
                <a:latin typeface="Arial"/>
                <a:ea typeface="Arial"/>
                <a:cs typeface="Arial"/>
                <a:sym typeface="Arial"/>
              </a:rPr>
              <a:t>podremos encontrar una serie de fortificaciones. Al final de las líneas nos encontramos el Bingemma Gap, donde podremos entrar a unas antiguas tumbas púnicas y caminar sobre una muralla.</a:t>
            </a:r>
            <a:endParaRPr sz="1200" b="0" i="0" u="none" strike="noStrike" cap="none">
              <a:solidFill>
                <a:schemeClr val="dk2"/>
              </a:solidFill>
              <a:latin typeface="Arial"/>
              <a:ea typeface="Arial"/>
              <a:cs typeface="Arial"/>
              <a:sym typeface="Arial"/>
            </a:endParaRPr>
          </a:p>
        </p:txBody>
      </p:sp>
      <p:pic>
        <p:nvPicPr>
          <p:cNvPr id="166" name="Shape 166"/>
          <p:cNvPicPr preferRelativeResize="0"/>
          <p:nvPr/>
        </p:nvPicPr>
        <p:blipFill rotWithShape="1">
          <a:blip r:embed="rId3">
            <a:alphaModFix/>
          </a:blip>
          <a:srcRect/>
          <a:stretch/>
        </p:blipFill>
        <p:spPr>
          <a:xfrm>
            <a:off x="4237775" y="376177"/>
            <a:ext cx="3881474" cy="2678225"/>
          </a:xfrm>
          <a:prstGeom prst="rect">
            <a:avLst/>
          </a:prstGeom>
          <a:noFill/>
          <a:ln>
            <a:noFill/>
          </a:ln>
        </p:spPr>
      </p:pic>
      <p:pic>
        <p:nvPicPr>
          <p:cNvPr id="167" name="Shape 167"/>
          <p:cNvPicPr preferRelativeResize="0"/>
          <p:nvPr/>
        </p:nvPicPr>
        <p:blipFill rotWithShape="1">
          <a:blip r:embed="rId4">
            <a:alphaModFix/>
          </a:blip>
          <a:srcRect/>
          <a:stretch/>
        </p:blipFill>
        <p:spPr>
          <a:xfrm>
            <a:off x="4474225" y="3167377"/>
            <a:ext cx="2683154" cy="17842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s" sz="2400" b="1" i="0" u="none" strike="noStrike" cap="none">
                <a:solidFill>
                  <a:schemeClr val="dk1"/>
                </a:solidFill>
                <a:latin typeface="Arial"/>
                <a:ea typeface="Arial"/>
                <a:cs typeface="Arial"/>
                <a:sym typeface="Arial"/>
              </a:rPr>
              <a:t>Zona comercial: St Julian’s</a:t>
            </a:r>
            <a:endParaRPr sz="2400" b="1" i="0" u="none" strike="noStrike" cap="none">
              <a:solidFill>
                <a:schemeClr val="dk1"/>
              </a:solidFill>
              <a:latin typeface="Arial"/>
              <a:ea typeface="Arial"/>
              <a:cs typeface="Arial"/>
              <a:sym typeface="Arial"/>
            </a:endParaRPr>
          </a:p>
        </p:txBody>
      </p:sp>
      <p:sp>
        <p:nvSpPr>
          <p:cNvPr id="173" name="Shape 17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s" sz="1100" b="0" i="0" u="none" strike="noStrike" cap="none">
                <a:solidFill>
                  <a:schemeClr val="dk1"/>
                </a:solidFill>
                <a:latin typeface="Arial"/>
                <a:ea typeface="Arial"/>
                <a:cs typeface="Arial"/>
                <a:sym typeface="Arial"/>
              </a:rPr>
              <a:t>Es uno de los destinos más turísticos de la isla y destaca por su incontable número de </a:t>
            </a:r>
            <a:r>
              <a:rPr lang="es" sz="1100" b="0" i="0" u="sng" strike="noStrike" cap="none">
                <a:solidFill>
                  <a:schemeClr val="dk1"/>
                </a:solidFill>
                <a:latin typeface="Arial"/>
                <a:ea typeface="Arial"/>
                <a:cs typeface="Arial"/>
                <a:sym typeface="Arial"/>
              </a:rPr>
              <a:t>hoteles, restaurantes y discotecas</a:t>
            </a:r>
            <a:r>
              <a:rPr lang="es" sz="1100" b="0" i="0" u="none" strike="noStrike" cap="none">
                <a:solidFill>
                  <a:schemeClr val="dk1"/>
                </a:solidFill>
                <a:latin typeface="Arial"/>
                <a:ea typeface="Arial"/>
                <a:cs typeface="Arial"/>
                <a:sym typeface="Arial"/>
              </a:rPr>
              <a:t>, está lleno de diferentes tiendas e incluso apartamentos de los más lujosos de la isla. La zona más conocida de </a:t>
            </a:r>
            <a:r>
              <a:rPr lang="es" sz="1100" b="1" i="0" u="none" strike="noStrike" cap="none">
                <a:solidFill>
                  <a:schemeClr val="dk1"/>
                </a:solidFill>
                <a:latin typeface="Arial"/>
                <a:ea typeface="Arial"/>
                <a:cs typeface="Arial"/>
                <a:sym typeface="Arial"/>
              </a:rPr>
              <a:t>San Julián</a:t>
            </a:r>
            <a:r>
              <a:rPr lang="es" sz="1100" b="0" i="0" u="none" strike="noStrike" cap="none">
                <a:solidFill>
                  <a:schemeClr val="dk1"/>
                </a:solidFill>
                <a:latin typeface="Arial"/>
                <a:ea typeface="Arial"/>
                <a:cs typeface="Arial"/>
                <a:sym typeface="Arial"/>
              </a:rPr>
              <a:t> es</a:t>
            </a:r>
            <a:r>
              <a:rPr lang="es" sz="1100" b="0" i="0" u="none" strike="noStrike" cap="none">
                <a:solidFill>
                  <a:schemeClr val="hlink"/>
                </a:solidFill>
                <a:uFill>
                  <a:noFill/>
                </a:uFill>
                <a:latin typeface="Arial"/>
                <a:ea typeface="Arial"/>
                <a:cs typeface="Arial"/>
                <a:sym typeface="Arial"/>
                <a:hlinkClick r:id="rId3"/>
              </a:rPr>
              <a:t> </a:t>
            </a:r>
            <a:r>
              <a:rPr lang="es" sz="1100" b="0" i="1" u="none" strike="noStrike" cap="none">
                <a:solidFill>
                  <a:schemeClr val="dk1"/>
                </a:solidFill>
                <a:latin typeface="Arial"/>
                <a:ea typeface="Arial"/>
                <a:cs typeface="Arial"/>
                <a:sym typeface="Arial"/>
              </a:rPr>
              <a:t>Paceville</a:t>
            </a:r>
            <a:r>
              <a:rPr lang="es" sz="1100" b="0" i="0" u="none" strike="noStrike" cap="none">
                <a:solidFill>
                  <a:schemeClr val="dk1"/>
                </a:solidFill>
                <a:latin typeface="Arial"/>
                <a:ea typeface="Arial"/>
                <a:cs typeface="Arial"/>
                <a:sym typeface="Arial"/>
              </a:rPr>
              <a:t>, por donde se encuentran los diferentes locales de fiesta y puedes conocer más estudiantes de tu misma nacionalidad o de otras.</a:t>
            </a:r>
            <a:endParaRPr sz="1100" b="0" i="0" u="none" strike="noStrike" cap="none">
              <a:solidFill>
                <a:schemeClr val="dk1"/>
              </a:solidFill>
              <a:latin typeface="Arial"/>
              <a:ea typeface="Arial"/>
              <a:cs typeface="Arial"/>
              <a:sym typeface="Arial"/>
            </a:endParaRPr>
          </a:p>
          <a:p>
            <a:pPr marL="0" marR="0" lvl="0" indent="0" algn="just" rtl="0">
              <a:lnSpc>
                <a:spcPct val="115000"/>
              </a:lnSpc>
              <a:spcBef>
                <a:spcPts val="1600"/>
              </a:spcBef>
              <a:spcAft>
                <a:spcPts val="0"/>
              </a:spcAft>
              <a:buClr>
                <a:schemeClr val="dk2"/>
              </a:buClr>
              <a:buSzPts val="1400"/>
              <a:buFont typeface="Arial"/>
              <a:buNone/>
            </a:pPr>
            <a:r>
              <a:rPr lang="es" sz="1100" b="0" i="0" u="none" strike="noStrike" cap="none">
                <a:solidFill>
                  <a:schemeClr val="dk1"/>
                </a:solidFill>
                <a:latin typeface="Arial"/>
                <a:ea typeface="Arial"/>
                <a:cs typeface="Arial"/>
                <a:sym typeface="Arial"/>
              </a:rPr>
              <a:t>Hay que destacar la importancia del puerto </a:t>
            </a:r>
            <a:r>
              <a:rPr lang="es" sz="1100" b="0" i="1" u="none" strike="noStrike" cap="none">
                <a:solidFill>
                  <a:schemeClr val="dk1"/>
                </a:solidFill>
                <a:latin typeface="Arial"/>
                <a:ea typeface="Arial"/>
                <a:cs typeface="Arial"/>
                <a:sym typeface="Arial"/>
              </a:rPr>
              <a:t>Portomaso Marina</a:t>
            </a:r>
            <a:r>
              <a:rPr lang="es" sz="1100" b="0" i="0" u="none" strike="noStrike" cap="none">
                <a:solidFill>
                  <a:schemeClr val="dk1"/>
                </a:solidFill>
                <a:latin typeface="Arial"/>
                <a:ea typeface="Arial"/>
                <a:cs typeface="Arial"/>
                <a:sym typeface="Arial"/>
              </a:rPr>
              <a:t> donde atracan los yates de la zona. Igualmente, esta misma está rodeada de uno de los mayores </a:t>
            </a:r>
            <a:r>
              <a:rPr lang="es" sz="1100" b="0" i="0" u="sng" strike="noStrike" cap="none">
                <a:solidFill>
                  <a:schemeClr val="dk1"/>
                </a:solidFill>
                <a:latin typeface="Arial"/>
                <a:ea typeface="Arial"/>
                <a:cs typeface="Arial"/>
                <a:sym typeface="Arial"/>
              </a:rPr>
              <a:t>casinos</a:t>
            </a:r>
            <a:r>
              <a:rPr lang="es" sz="1100" b="0" i="0" u="none" strike="noStrike" cap="none">
                <a:solidFill>
                  <a:schemeClr val="dk1"/>
                </a:solidFill>
                <a:latin typeface="Arial"/>
                <a:ea typeface="Arial"/>
                <a:cs typeface="Arial"/>
                <a:sym typeface="Arial"/>
              </a:rPr>
              <a:t> de la isla, el Portomaso, que a su vez está al lado del lujoso </a:t>
            </a:r>
            <a:r>
              <a:rPr lang="es" sz="1100" b="0" i="1" u="none" strike="noStrike" cap="none">
                <a:solidFill>
                  <a:schemeClr val="dk1"/>
                </a:solidFill>
                <a:latin typeface="Arial"/>
                <a:ea typeface="Arial"/>
                <a:cs typeface="Arial"/>
                <a:sym typeface="Arial"/>
              </a:rPr>
              <a:t>hotel Hilton</a:t>
            </a:r>
            <a:r>
              <a:rPr lang="es" sz="1100" b="0" i="0" u="none" strike="noStrike" cap="none">
                <a:solidFill>
                  <a:schemeClr val="dk1"/>
                </a:solidFill>
                <a:latin typeface="Arial"/>
                <a:ea typeface="Arial"/>
                <a:cs typeface="Arial"/>
                <a:sym typeface="Arial"/>
              </a:rPr>
              <a:t>. Pero el más destacado es el </a:t>
            </a:r>
            <a:r>
              <a:rPr lang="es" sz="1100" b="0" i="1" u="none" strike="noStrike" cap="none">
                <a:solidFill>
                  <a:schemeClr val="dk1"/>
                </a:solidFill>
                <a:latin typeface="Arial"/>
                <a:ea typeface="Arial"/>
                <a:cs typeface="Arial"/>
                <a:sym typeface="Arial"/>
              </a:rPr>
              <a:t>Business Tower</a:t>
            </a:r>
            <a:r>
              <a:rPr lang="es" sz="1100" b="0" i="0" u="none" strike="noStrike" cap="none">
                <a:solidFill>
                  <a:schemeClr val="dk1"/>
                </a:solidFill>
                <a:latin typeface="Arial"/>
                <a:ea typeface="Arial"/>
                <a:cs typeface="Arial"/>
                <a:sym typeface="Arial"/>
              </a:rPr>
              <a:t>, siendo el </a:t>
            </a:r>
            <a:r>
              <a:rPr lang="es" sz="1100" b="0" i="0" u="sng" strike="noStrike" cap="none">
                <a:solidFill>
                  <a:schemeClr val="dk1"/>
                </a:solidFill>
                <a:latin typeface="Arial"/>
                <a:ea typeface="Arial"/>
                <a:cs typeface="Arial"/>
                <a:sym typeface="Arial"/>
              </a:rPr>
              <a:t>más moderno</a:t>
            </a:r>
            <a:r>
              <a:rPr lang="es" sz="1100" b="0" i="0" u="none" strike="noStrike" cap="none">
                <a:solidFill>
                  <a:schemeClr val="dk1"/>
                </a:solidFill>
                <a:latin typeface="Arial"/>
                <a:ea typeface="Arial"/>
                <a:cs typeface="Arial"/>
                <a:sym typeface="Arial"/>
              </a:rPr>
              <a:t> y con unas </a:t>
            </a:r>
            <a:r>
              <a:rPr lang="es" sz="1100" b="0" i="0" u="sng" strike="noStrike" cap="none">
                <a:solidFill>
                  <a:schemeClr val="dk1"/>
                </a:solidFill>
                <a:latin typeface="Arial"/>
                <a:ea typeface="Arial"/>
                <a:cs typeface="Arial"/>
                <a:sym typeface="Arial"/>
              </a:rPr>
              <a:t>vistas impresionantes.</a:t>
            </a:r>
            <a:endParaRPr sz="1100" b="0" i="0" u="sng" strike="noStrike" cap="none">
              <a:solidFill>
                <a:schemeClr val="dk1"/>
              </a:solidFill>
              <a:latin typeface="Arial"/>
              <a:ea typeface="Arial"/>
              <a:cs typeface="Arial"/>
              <a:sym typeface="Arial"/>
            </a:endParaRPr>
          </a:p>
          <a:p>
            <a:pPr marL="0" marR="0" lvl="0" indent="0" algn="just" rtl="0">
              <a:lnSpc>
                <a:spcPct val="115000"/>
              </a:lnSpc>
              <a:spcBef>
                <a:spcPts val="1600"/>
              </a:spcBef>
              <a:spcAft>
                <a:spcPts val="0"/>
              </a:spcAft>
              <a:buClr>
                <a:schemeClr val="dk2"/>
              </a:buClr>
              <a:buSzPts val="1400"/>
              <a:buFont typeface="Arial"/>
              <a:buNone/>
            </a:pPr>
            <a:r>
              <a:rPr lang="es" sz="1100" b="0" i="0" u="none" strike="noStrike" cap="none">
                <a:solidFill>
                  <a:schemeClr val="dk1"/>
                </a:solidFill>
                <a:latin typeface="Arial"/>
                <a:ea typeface="Arial"/>
                <a:cs typeface="Arial"/>
                <a:sym typeface="Arial"/>
              </a:rPr>
              <a:t>En su costa destacan dos grandes bahías </a:t>
            </a:r>
            <a:r>
              <a:rPr lang="es" sz="1100" b="0" i="1" u="none" strike="noStrike" cap="none">
                <a:solidFill>
                  <a:schemeClr val="dk1"/>
                </a:solidFill>
                <a:latin typeface="Arial"/>
                <a:ea typeface="Arial"/>
                <a:cs typeface="Arial"/>
                <a:sym typeface="Arial"/>
              </a:rPr>
              <a:t>Balluta y Spinola.</a:t>
            </a:r>
            <a:endParaRPr sz="1100" b="0" i="1"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160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74" name="Shape 17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s" sz="1100" b="0" i="1" u="none" strike="noStrike" cap="none">
                <a:solidFill>
                  <a:schemeClr val="dk1"/>
                </a:solidFill>
                <a:latin typeface="Arial"/>
                <a:ea typeface="Arial"/>
                <a:cs typeface="Arial"/>
                <a:sym typeface="Arial"/>
              </a:rPr>
              <a:t>Balluta</a:t>
            </a:r>
            <a:r>
              <a:rPr lang="es" sz="1100" b="0" i="0" u="none" strike="noStrike" cap="none">
                <a:solidFill>
                  <a:schemeClr val="dk1"/>
                </a:solidFill>
                <a:latin typeface="Arial"/>
                <a:ea typeface="Arial"/>
                <a:cs typeface="Arial"/>
                <a:sym typeface="Arial"/>
              </a:rPr>
              <a:t> cuenta uno de los principales </a:t>
            </a:r>
            <a:r>
              <a:rPr lang="es" sz="1100" b="0" i="0" u="sng" strike="noStrike" cap="none">
                <a:solidFill>
                  <a:schemeClr val="dk1"/>
                </a:solidFill>
                <a:latin typeface="Arial"/>
                <a:ea typeface="Arial"/>
                <a:cs typeface="Arial"/>
                <a:sym typeface="Arial"/>
              </a:rPr>
              <a:t>clubes de waterpolo y natación</a:t>
            </a:r>
            <a:r>
              <a:rPr lang="es" sz="1100" b="0" i="0" u="none" strike="noStrike" cap="none">
                <a:solidFill>
                  <a:schemeClr val="dk1"/>
                </a:solidFill>
                <a:latin typeface="Arial"/>
                <a:ea typeface="Arial"/>
                <a:cs typeface="Arial"/>
                <a:sym typeface="Arial"/>
              </a:rPr>
              <a:t> en Malta. Asimismo, se puede encontrar el </a:t>
            </a:r>
            <a:r>
              <a:rPr lang="es" sz="1100" b="0" i="1" u="none" strike="noStrike" cap="none">
                <a:solidFill>
                  <a:schemeClr val="dk1"/>
                </a:solidFill>
                <a:latin typeface="Arial"/>
                <a:ea typeface="Arial"/>
                <a:cs typeface="Arial"/>
                <a:sym typeface="Arial"/>
              </a:rPr>
              <a:t>City of London</a:t>
            </a:r>
            <a:r>
              <a:rPr lang="es" sz="1100" b="0" i="0" u="none" strike="noStrike" cap="none">
                <a:solidFill>
                  <a:schemeClr val="dk1"/>
                </a:solidFill>
                <a:latin typeface="Arial"/>
                <a:ea typeface="Arial"/>
                <a:cs typeface="Arial"/>
                <a:sym typeface="Arial"/>
              </a:rPr>
              <a:t>, un punto de encuentro entre españoles.</a:t>
            </a:r>
            <a:endParaRPr sz="1100" b="0" i="0" u="none" strike="noStrike" cap="none">
              <a:solidFill>
                <a:schemeClr val="dk1"/>
              </a:solidFill>
              <a:latin typeface="Arial"/>
              <a:ea typeface="Arial"/>
              <a:cs typeface="Arial"/>
              <a:sym typeface="Arial"/>
            </a:endParaRPr>
          </a:p>
          <a:p>
            <a:pPr marL="0" marR="0" lvl="0" indent="0" algn="just" rtl="0">
              <a:lnSpc>
                <a:spcPct val="115000"/>
              </a:lnSpc>
              <a:spcBef>
                <a:spcPts val="1600"/>
              </a:spcBef>
              <a:spcAft>
                <a:spcPts val="1600"/>
              </a:spcAft>
              <a:buClr>
                <a:schemeClr val="dk1"/>
              </a:buClr>
              <a:buSzPts val="1100"/>
              <a:buFont typeface="Arial"/>
              <a:buNone/>
            </a:pPr>
            <a:r>
              <a:rPr lang="es" sz="1100" b="0" i="1" u="none" strike="noStrike" cap="none">
                <a:solidFill>
                  <a:schemeClr val="dk1"/>
                </a:solidFill>
                <a:latin typeface="Arial"/>
                <a:ea typeface="Arial"/>
                <a:cs typeface="Arial"/>
                <a:sym typeface="Arial"/>
              </a:rPr>
              <a:t>Spinola</a:t>
            </a:r>
            <a:r>
              <a:rPr lang="es" sz="1100" b="0" i="0" u="none" strike="noStrike" cap="none">
                <a:solidFill>
                  <a:schemeClr val="dk1"/>
                </a:solidFill>
                <a:latin typeface="Arial"/>
                <a:ea typeface="Arial"/>
                <a:cs typeface="Arial"/>
                <a:sym typeface="Arial"/>
              </a:rPr>
              <a:t> destaca por su alto contenido de diferentes </a:t>
            </a:r>
            <a:r>
              <a:rPr lang="es" sz="1100" b="0" i="0" u="sng" strike="noStrike" cap="none">
                <a:solidFill>
                  <a:schemeClr val="dk1"/>
                </a:solidFill>
                <a:latin typeface="Arial"/>
                <a:ea typeface="Arial"/>
                <a:cs typeface="Arial"/>
                <a:sym typeface="Arial"/>
              </a:rPr>
              <a:t>cafeterías y bares.</a:t>
            </a:r>
            <a:r>
              <a:rPr lang="es" sz="1100" b="0" i="0" u="none" strike="noStrike" cap="none">
                <a:solidFill>
                  <a:schemeClr val="dk1"/>
                </a:solidFill>
                <a:latin typeface="Arial"/>
                <a:ea typeface="Arial"/>
                <a:cs typeface="Arial"/>
                <a:sym typeface="Arial"/>
              </a:rPr>
              <a:t> El </a:t>
            </a:r>
            <a:r>
              <a:rPr lang="es" sz="1100" b="0" i="1" u="none" strike="noStrike" cap="none">
                <a:solidFill>
                  <a:schemeClr val="dk1"/>
                </a:solidFill>
                <a:latin typeface="Arial"/>
                <a:ea typeface="Arial"/>
                <a:cs typeface="Arial"/>
                <a:sym typeface="Arial"/>
              </a:rPr>
              <a:t>Ryan’s</a:t>
            </a:r>
            <a:r>
              <a:rPr lang="es" sz="1100" b="0" i="0" u="none" strike="noStrike" cap="none">
                <a:solidFill>
                  <a:schemeClr val="dk1"/>
                </a:solidFill>
                <a:latin typeface="Arial"/>
                <a:ea typeface="Arial"/>
                <a:cs typeface="Arial"/>
                <a:sym typeface="Arial"/>
              </a:rPr>
              <a:t> es un </a:t>
            </a:r>
            <a:r>
              <a:rPr lang="es" sz="1100" b="0" i="0" u="sng" strike="noStrike" cap="none">
                <a:solidFill>
                  <a:schemeClr val="dk1"/>
                </a:solidFill>
                <a:latin typeface="Arial"/>
                <a:ea typeface="Arial"/>
                <a:cs typeface="Arial"/>
                <a:sym typeface="Arial"/>
              </a:rPr>
              <a:t>pub irlandés</a:t>
            </a:r>
            <a:r>
              <a:rPr lang="es" sz="1100" b="0" i="0" u="none" strike="noStrike" cap="none">
                <a:solidFill>
                  <a:schemeClr val="dk1"/>
                </a:solidFill>
                <a:latin typeface="Arial"/>
                <a:ea typeface="Arial"/>
                <a:cs typeface="Arial"/>
                <a:sym typeface="Arial"/>
              </a:rPr>
              <a:t> peculiar y centro neurológico de la fiesta que se celebra en </a:t>
            </a:r>
            <a:r>
              <a:rPr lang="es" sz="1100" b="0" i="1" u="none" strike="noStrike" cap="none">
                <a:solidFill>
                  <a:schemeClr val="dk1"/>
                </a:solidFill>
                <a:latin typeface="Arial"/>
                <a:ea typeface="Arial"/>
                <a:cs typeface="Arial"/>
                <a:sym typeface="Arial"/>
              </a:rPr>
              <a:t>St Patrick’s Day. </a:t>
            </a:r>
            <a:r>
              <a:rPr lang="es" sz="1100" b="0" i="0" u="none" strike="noStrike" cap="none">
                <a:solidFill>
                  <a:schemeClr val="dk1"/>
                </a:solidFill>
                <a:latin typeface="Arial"/>
                <a:ea typeface="Arial"/>
                <a:cs typeface="Arial"/>
                <a:sym typeface="Arial"/>
              </a:rPr>
              <a:t>También podemos encontrar el monumento </a:t>
            </a:r>
            <a:r>
              <a:rPr lang="es" sz="1100" b="0" i="1" u="none" strike="noStrike" cap="none">
                <a:solidFill>
                  <a:schemeClr val="dk1"/>
                </a:solidFill>
                <a:latin typeface="Arial"/>
                <a:ea typeface="Arial"/>
                <a:cs typeface="Arial"/>
                <a:sym typeface="Arial"/>
              </a:rPr>
              <a:t>“LOVE”</a:t>
            </a:r>
            <a:r>
              <a:rPr lang="es" sz="1100" b="0" i="0" u="none" strike="noStrike" cap="none">
                <a:solidFill>
                  <a:schemeClr val="dk1"/>
                </a:solidFill>
                <a:latin typeface="Arial"/>
                <a:ea typeface="Arial"/>
                <a:cs typeface="Arial"/>
                <a:sym typeface="Arial"/>
              </a:rPr>
              <a:t> donde se colocan los peculiares </a:t>
            </a:r>
            <a:r>
              <a:rPr lang="es" sz="1100" b="0" i="0" u="sng" strike="noStrike" cap="none">
                <a:solidFill>
                  <a:schemeClr val="dk1"/>
                </a:solidFill>
                <a:latin typeface="Arial"/>
                <a:ea typeface="Arial"/>
                <a:cs typeface="Arial"/>
                <a:sym typeface="Arial"/>
              </a:rPr>
              <a:t>candados ‘del amor’.</a:t>
            </a:r>
            <a:endParaRPr sz="1100" b="0" i="0" u="sng" strike="noStrike" cap="none">
              <a:solidFill>
                <a:schemeClr val="dk2"/>
              </a:solidFill>
              <a:latin typeface="Arial"/>
              <a:ea typeface="Arial"/>
              <a:cs typeface="Arial"/>
              <a:sym typeface="Arial"/>
            </a:endParaRPr>
          </a:p>
        </p:txBody>
      </p:sp>
      <p:pic>
        <p:nvPicPr>
          <p:cNvPr id="175" name="Shape 175"/>
          <p:cNvPicPr preferRelativeResize="0"/>
          <p:nvPr/>
        </p:nvPicPr>
        <p:blipFill rotWithShape="1">
          <a:blip r:embed="rId4">
            <a:alphaModFix/>
          </a:blip>
          <a:srcRect/>
          <a:stretch/>
        </p:blipFill>
        <p:spPr>
          <a:xfrm>
            <a:off x="5131450" y="3005300"/>
            <a:ext cx="2869550" cy="168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s" sz="2400" b="1" i="0" u="none" strike="noStrike" cap="none">
                <a:solidFill>
                  <a:schemeClr val="dk1"/>
                </a:solidFill>
                <a:latin typeface="Arial"/>
                <a:ea typeface="Arial"/>
                <a:cs typeface="Arial"/>
                <a:sym typeface="Arial"/>
              </a:rPr>
              <a:t>Zona comercial: Sliema</a:t>
            </a:r>
            <a:endParaRPr sz="2400" b="1" i="0" u="none" strike="noStrike" cap="none">
              <a:solidFill>
                <a:schemeClr val="dk1"/>
              </a:solidFill>
              <a:latin typeface="Arial"/>
              <a:ea typeface="Arial"/>
              <a:cs typeface="Arial"/>
              <a:sym typeface="Arial"/>
            </a:endParaRPr>
          </a:p>
        </p:txBody>
      </p:sp>
      <p:sp>
        <p:nvSpPr>
          <p:cNvPr id="181" name="Shape 18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1600"/>
              </a:spcAft>
              <a:buClr>
                <a:schemeClr val="dk1"/>
              </a:buClr>
              <a:buSzPts val="1100"/>
              <a:buFont typeface="Arial"/>
              <a:buNone/>
            </a:pPr>
            <a:r>
              <a:rPr lang="es" sz="1100" b="0" i="0" u="none" strike="noStrike" cap="none">
                <a:solidFill>
                  <a:schemeClr val="dk1"/>
                </a:solidFill>
                <a:latin typeface="Arial"/>
                <a:ea typeface="Arial"/>
                <a:cs typeface="Arial"/>
                <a:sym typeface="Arial"/>
              </a:rPr>
              <a:t>Su principal rasgo son los </a:t>
            </a:r>
            <a:r>
              <a:rPr lang="es" sz="1100" b="0" i="0" u="sng" strike="noStrike" cap="none">
                <a:solidFill>
                  <a:schemeClr val="dk1"/>
                </a:solidFill>
                <a:latin typeface="Arial"/>
                <a:ea typeface="Arial"/>
                <a:cs typeface="Arial"/>
                <a:sym typeface="Arial"/>
              </a:rPr>
              <a:t>ferrys</a:t>
            </a:r>
            <a:r>
              <a:rPr lang="es" sz="1100" b="0" i="0" u="none" strike="noStrike" cap="none">
                <a:solidFill>
                  <a:schemeClr val="dk1"/>
                </a:solidFill>
                <a:latin typeface="Arial"/>
                <a:ea typeface="Arial"/>
                <a:cs typeface="Arial"/>
                <a:sym typeface="Arial"/>
              </a:rPr>
              <a:t>, que te llevarán a </a:t>
            </a:r>
            <a:r>
              <a:rPr lang="es" sz="1100" b="0" i="1" u="none" strike="noStrike" cap="none">
                <a:solidFill>
                  <a:schemeClr val="dk1"/>
                </a:solidFill>
                <a:latin typeface="Arial"/>
                <a:ea typeface="Arial"/>
                <a:cs typeface="Arial"/>
                <a:sym typeface="Arial"/>
              </a:rPr>
              <a:t>Gozo</a:t>
            </a:r>
            <a:r>
              <a:rPr lang="es" sz="1100" b="0" i="0" u="none" strike="noStrike" cap="none">
                <a:solidFill>
                  <a:schemeClr val="dk1"/>
                </a:solidFill>
                <a:latin typeface="Arial"/>
                <a:ea typeface="Arial"/>
                <a:cs typeface="Arial"/>
                <a:sym typeface="Arial"/>
              </a:rPr>
              <a:t> e incluso a </a:t>
            </a:r>
            <a:r>
              <a:rPr lang="es" sz="1100" b="0" i="1" u="none" strike="noStrike" cap="none">
                <a:solidFill>
                  <a:schemeClr val="dk1"/>
                </a:solidFill>
                <a:latin typeface="Arial"/>
                <a:ea typeface="Arial"/>
                <a:cs typeface="Arial"/>
                <a:sym typeface="Arial"/>
              </a:rPr>
              <a:t>Sicilia</a:t>
            </a:r>
            <a:r>
              <a:rPr lang="es" sz="1100" b="0" i="0" u="none" strike="noStrike" cap="none">
                <a:solidFill>
                  <a:schemeClr val="dk1"/>
                </a:solidFill>
                <a:latin typeface="Arial"/>
                <a:ea typeface="Arial"/>
                <a:cs typeface="Arial"/>
                <a:sym typeface="Arial"/>
              </a:rPr>
              <a:t> habitualmente, además de ser punto de partida de todas las </a:t>
            </a:r>
            <a:r>
              <a:rPr lang="es" sz="1100" b="0" i="0" u="sng" strike="noStrike" cap="none">
                <a:solidFill>
                  <a:schemeClr val="dk1"/>
                </a:solidFill>
                <a:latin typeface="Arial"/>
                <a:ea typeface="Arial"/>
                <a:cs typeface="Arial"/>
                <a:sym typeface="Arial"/>
              </a:rPr>
              <a:t>Boat Party</a:t>
            </a:r>
            <a:r>
              <a:rPr lang="es" sz="1100" b="0" i="0" u="none" strike="noStrike" cap="none">
                <a:solidFill>
                  <a:schemeClr val="dk1"/>
                </a:solidFill>
                <a:latin typeface="Arial"/>
                <a:ea typeface="Arial"/>
                <a:cs typeface="Arial"/>
                <a:sym typeface="Arial"/>
              </a:rPr>
              <a:t> (fiestas a bordo de barcos). La siguiente peculiaridad de la urbe, es su alto contenido comercial. En </a:t>
            </a:r>
            <a:r>
              <a:rPr lang="es" sz="1100" b="1" i="0" u="none" strike="noStrike" cap="none">
                <a:solidFill>
                  <a:schemeClr val="dk1"/>
                </a:solidFill>
                <a:latin typeface="Arial"/>
                <a:ea typeface="Arial"/>
                <a:cs typeface="Arial"/>
                <a:sym typeface="Arial"/>
              </a:rPr>
              <a:t>Sliema</a:t>
            </a:r>
            <a:r>
              <a:rPr lang="es" sz="1100" b="0" i="0" u="none" strike="noStrike" cap="none">
                <a:solidFill>
                  <a:schemeClr val="dk1"/>
                </a:solidFill>
                <a:latin typeface="Arial"/>
                <a:ea typeface="Arial"/>
                <a:cs typeface="Arial"/>
                <a:sym typeface="Arial"/>
              </a:rPr>
              <a:t>, se encuentran los principales centros de </a:t>
            </a:r>
            <a:r>
              <a:rPr lang="es" sz="1100" b="0" i="0" u="sng" strike="noStrike" cap="none">
                <a:solidFill>
                  <a:schemeClr val="dk1"/>
                </a:solidFill>
                <a:latin typeface="Arial"/>
                <a:ea typeface="Arial"/>
                <a:cs typeface="Arial"/>
                <a:sym typeface="Arial"/>
              </a:rPr>
              <a:t>negocios</a:t>
            </a:r>
            <a:r>
              <a:rPr lang="es" sz="1100" b="0" i="0" u="none" strike="noStrike" cap="none">
                <a:solidFill>
                  <a:schemeClr val="dk1"/>
                </a:solidFill>
                <a:latin typeface="Arial"/>
                <a:ea typeface="Arial"/>
                <a:cs typeface="Arial"/>
                <a:sym typeface="Arial"/>
              </a:rPr>
              <a:t> de multitud de </a:t>
            </a:r>
            <a:r>
              <a:rPr lang="es" sz="1100" b="0" i="0" u="sng" strike="noStrike" cap="none">
                <a:solidFill>
                  <a:schemeClr val="dk1"/>
                </a:solidFill>
                <a:latin typeface="Arial"/>
                <a:ea typeface="Arial"/>
                <a:cs typeface="Arial"/>
                <a:sym typeface="Arial"/>
              </a:rPr>
              <a:t>marcas</a:t>
            </a:r>
            <a:r>
              <a:rPr lang="es" sz="1100" b="0" i="0" u="none" strike="noStrike" cap="none">
                <a:solidFill>
                  <a:schemeClr val="dk1"/>
                </a:solidFill>
                <a:latin typeface="Arial"/>
                <a:ea typeface="Arial"/>
                <a:cs typeface="Arial"/>
                <a:sym typeface="Arial"/>
              </a:rPr>
              <a:t>, y en una misma calle te podrás encontrar con diferentes tiendas de diferente variedad, estatus o precio; las calles perpendiculares a </a:t>
            </a:r>
            <a:r>
              <a:rPr lang="es" sz="1100" b="1" i="0" u="none" strike="noStrike" cap="none">
                <a:solidFill>
                  <a:schemeClr val="dk1"/>
                </a:solidFill>
                <a:latin typeface="Arial"/>
                <a:ea typeface="Arial"/>
                <a:cs typeface="Arial"/>
                <a:sym typeface="Arial"/>
              </a:rPr>
              <a:t>Sliema Ferrys</a:t>
            </a:r>
            <a:r>
              <a:rPr lang="es" sz="1100" b="0" i="0" u="none" strike="noStrike" cap="none">
                <a:solidFill>
                  <a:schemeClr val="dk1"/>
                </a:solidFill>
                <a:latin typeface="Arial"/>
                <a:ea typeface="Arial"/>
                <a:cs typeface="Arial"/>
                <a:sym typeface="Arial"/>
              </a:rPr>
              <a:t> son las más conocidas y concurridas para esta actividad. </a:t>
            </a:r>
            <a:endParaRPr sz="1400" b="0" i="0" u="none" strike="noStrike" cap="none">
              <a:solidFill>
                <a:schemeClr val="dk2"/>
              </a:solidFill>
              <a:latin typeface="Arial"/>
              <a:ea typeface="Arial"/>
              <a:cs typeface="Arial"/>
              <a:sym typeface="Arial"/>
            </a:endParaRPr>
          </a:p>
        </p:txBody>
      </p:sp>
      <p:sp>
        <p:nvSpPr>
          <p:cNvPr id="182" name="Shape 1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4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400"/>
              <a:buFont typeface="Arial"/>
              <a:buNone/>
            </a:pPr>
            <a:endParaRPr sz="1100" b="0" i="0" u="none" strike="noStrike" cap="none">
              <a:solidFill>
                <a:schemeClr val="dk1"/>
              </a:solidFill>
              <a:latin typeface="Arial"/>
              <a:ea typeface="Arial"/>
              <a:cs typeface="Arial"/>
              <a:sym typeface="Arial"/>
            </a:endParaRPr>
          </a:p>
          <a:p>
            <a:pPr marL="0" marR="0" lvl="0" indent="0" algn="just" rtl="0">
              <a:lnSpc>
                <a:spcPct val="115000"/>
              </a:lnSpc>
              <a:spcBef>
                <a:spcPts val="1600"/>
              </a:spcBef>
              <a:spcAft>
                <a:spcPts val="0"/>
              </a:spcAft>
              <a:buClr>
                <a:schemeClr val="dk1"/>
              </a:buClr>
              <a:buSzPts val="1100"/>
              <a:buFont typeface="Arial"/>
              <a:buNone/>
            </a:pPr>
            <a:r>
              <a:rPr lang="es" sz="1100" b="0" i="0" u="none" strike="noStrike" cap="none">
                <a:solidFill>
                  <a:schemeClr val="dk1"/>
                </a:solidFill>
                <a:latin typeface="Arial"/>
                <a:ea typeface="Arial"/>
                <a:cs typeface="Arial"/>
                <a:sym typeface="Arial"/>
              </a:rPr>
              <a:t>Pero si avanzas más al norte encontramos la zona conocida como </a:t>
            </a:r>
            <a:r>
              <a:rPr lang="es" sz="1100" b="0" i="1" u="none" strike="noStrike" cap="none">
                <a:solidFill>
                  <a:schemeClr val="dk1"/>
                </a:solidFill>
                <a:latin typeface="Arial"/>
                <a:ea typeface="Arial"/>
                <a:cs typeface="Arial"/>
                <a:sym typeface="Arial"/>
              </a:rPr>
              <a:t>Tigné Point</a:t>
            </a:r>
            <a:r>
              <a:rPr lang="es" sz="1100" b="0" i="0" u="none" strike="noStrike" cap="none">
                <a:solidFill>
                  <a:schemeClr val="dk1"/>
                </a:solidFill>
                <a:latin typeface="Arial"/>
                <a:ea typeface="Arial"/>
                <a:cs typeface="Arial"/>
                <a:sym typeface="Arial"/>
              </a:rPr>
              <a:t> donde podrás encontrar uno de los mayores centros comerciales de la isla, conocido como </a:t>
            </a:r>
            <a:r>
              <a:rPr lang="es" sz="1100" b="0" i="1" u="none" strike="noStrike" cap="none">
                <a:solidFill>
                  <a:schemeClr val="dk1"/>
                </a:solidFill>
                <a:latin typeface="Arial"/>
                <a:ea typeface="Arial"/>
                <a:cs typeface="Arial"/>
                <a:sym typeface="Arial"/>
              </a:rPr>
              <a:t>The Point,</a:t>
            </a:r>
            <a:r>
              <a:rPr lang="es" sz="1100" b="0" i="0" u="none" strike="noStrike" cap="none">
                <a:solidFill>
                  <a:schemeClr val="dk1"/>
                </a:solidFill>
                <a:latin typeface="Arial"/>
                <a:ea typeface="Arial"/>
                <a:cs typeface="Arial"/>
                <a:sym typeface="Arial"/>
              </a:rPr>
              <a:t> ofrece tres plantas, más de </a:t>
            </a:r>
            <a:r>
              <a:rPr lang="es" sz="1100" b="0" i="0" u="sng" strike="noStrike" cap="none">
                <a:solidFill>
                  <a:schemeClr val="dk1"/>
                </a:solidFill>
                <a:latin typeface="Arial"/>
                <a:ea typeface="Arial"/>
                <a:cs typeface="Arial"/>
                <a:sym typeface="Arial"/>
              </a:rPr>
              <a:t>50 tiendas, hipermercado, libreria y parque infantil</a:t>
            </a:r>
            <a:r>
              <a:rPr lang="es" sz="1100" b="0" i="0" u="none" strike="noStrike" cap="none">
                <a:solidFill>
                  <a:schemeClr val="dk1"/>
                </a:solidFill>
                <a:latin typeface="Arial"/>
                <a:ea typeface="Arial"/>
                <a:cs typeface="Arial"/>
                <a:sym typeface="Arial"/>
              </a:rPr>
              <a:t> en otros servicios. Y más al norte encontrarás las espectaculares </a:t>
            </a:r>
            <a:r>
              <a:rPr lang="es" sz="1100" b="0" i="0" u="sng" strike="noStrike" cap="none">
                <a:solidFill>
                  <a:schemeClr val="dk1"/>
                </a:solidFill>
                <a:latin typeface="Arial"/>
                <a:ea typeface="Arial"/>
                <a:cs typeface="Arial"/>
                <a:sym typeface="Arial"/>
              </a:rPr>
              <a:t>piscinas naturales</a:t>
            </a:r>
            <a:r>
              <a:rPr lang="es" sz="1100" b="0" i="0" u="none" strike="noStrike" cap="none">
                <a:solidFill>
                  <a:schemeClr val="dk1"/>
                </a:solidFill>
                <a:latin typeface="Arial"/>
                <a:ea typeface="Arial"/>
                <a:cs typeface="Arial"/>
                <a:sym typeface="Arial"/>
              </a:rPr>
              <a:t> de </a:t>
            </a:r>
            <a:r>
              <a:rPr lang="es" sz="1100" b="1" i="0" u="none" strike="noStrike" cap="none">
                <a:solidFill>
                  <a:schemeClr val="dk1"/>
                </a:solidFill>
                <a:latin typeface="Arial"/>
                <a:ea typeface="Arial"/>
                <a:cs typeface="Arial"/>
                <a:sym typeface="Arial"/>
              </a:rPr>
              <a:t>Sliema.</a:t>
            </a:r>
            <a:endParaRPr sz="1100" b="1" i="0" u="none" strike="noStrike" cap="none">
              <a:solidFill>
                <a:schemeClr val="dk1"/>
              </a:solidFill>
              <a:latin typeface="Arial"/>
              <a:ea typeface="Arial"/>
              <a:cs typeface="Arial"/>
              <a:sym typeface="Arial"/>
            </a:endParaRPr>
          </a:p>
          <a:p>
            <a:pPr marL="0" marR="0" lvl="0" indent="0" algn="just" rtl="0">
              <a:lnSpc>
                <a:spcPct val="115000"/>
              </a:lnSpc>
              <a:spcBef>
                <a:spcPts val="1600"/>
              </a:spcBef>
              <a:spcAft>
                <a:spcPts val="1600"/>
              </a:spcAft>
              <a:buClr>
                <a:schemeClr val="dk1"/>
              </a:buClr>
              <a:buSzPts val="1100"/>
              <a:buFont typeface="Arial"/>
              <a:buNone/>
            </a:pPr>
            <a:r>
              <a:rPr lang="es" sz="1100" b="1" i="0" u="none" strike="noStrike" cap="none">
                <a:solidFill>
                  <a:schemeClr val="dk1"/>
                </a:solidFill>
                <a:latin typeface="Arial"/>
                <a:ea typeface="Arial"/>
                <a:cs typeface="Arial"/>
                <a:sym typeface="Arial"/>
              </a:rPr>
              <a:t>Sliema</a:t>
            </a:r>
            <a:r>
              <a:rPr lang="es" sz="1100" b="0" i="0" u="none" strike="noStrike" cap="none">
                <a:solidFill>
                  <a:schemeClr val="dk1"/>
                </a:solidFill>
                <a:latin typeface="Arial"/>
                <a:ea typeface="Arial"/>
                <a:cs typeface="Arial"/>
                <a:sym typeface="Arial"/>
              </a:rPr>
              <a:t> cuenta con el mayor número de</a:t>
            </a:r>
            <a:r>
              <a:rPr lang="es" sz="1100" b="0" i="0" u="sng" strike="noStrike" cap="none">
                <a:solidFill>
                  <a:schemeClr val="dk1"/>
                </a:solidFill>
                <a:latin typeface="Arial"/>
                <a:ea typeface="Arial"/>
                <a:cs typeface="Arial"/>
                <a:sym typeface="Arial"/>
              </a:rPr>
              <a:t> bares y restaurantes, </a:t>
            </a:r>
            <a:r>
              <a:rPr lang="es" sz="1100" b="0" i="0" u="none" strike="noStrike" cap="none">
                <a:solidFill>
                  <a:schemeClr val="dk1"/>
                </a:solidFill>
                <a:latin typeface="Arial"/>
                <a:ea typeface="Arial"/>
                <a:cs typeface="Arial"/>
                <a:sym typeface="Arial"/>
              </a:rPr>
              <a:t>ya que más de 40 están abiertos desde la mañana hasta altas horas de la noche.</a:t>
            </a:r>
            <a:endParaRPr sz="1400" b="0" i="0" u="none" strike="noStrike" cap="none">
              <a:solidFill>
                <a:schemeClr val="dk2"/>
              </a:solidFill>
              <a:latin typeface="Arial"/>
              <a:ea typeface="Arial"/>
              <a:cs typeface="Arial"/>
              <a:sym typeface="Arial"/>
            </a:endParaRPr>
          </a:p>
        </p:txBody>
      </p:sp>
      <p:pic>
        <p:nvPicPr>
          <p:cNvPr id="183" name="Shape 183"/>
          <p:cNvPicPr preferRelativeResize="0"/>
          <p:nvPr/>
        </p:nvPicPr>
        <p:blipFill rotWithShape="1">
          <a:blip r:embed="rId3">
            <a:alphaModFix/>
          </a:blip>
          <a:srcRect/>
          <a:stretch/>
        </p:blipFill>
        <p:spPr>
          <a:xfrm>
            <a:off x="4832400" y="389225"/>
            <a:ext cx="1325651" cy="1775425"/>
          </a:xfrm>
          <a:prstGeom prst="rect">
            <a:avLst/>
          </a:prstGeom>
          <a:noFill/>
          <a:ln>
            <a:noFill/>
          </a:ln>
        </p:spPr>
      </p:pic>
      <p:pic>
        <p:nvPicPr>
          <p:cNvPr id="184" name="Shape 184"/>
          <p:cNvPicPr preferRelativeResize="0"/>
          <p:nvPr/>
        </p:nvPicPr>
        <p:blipFill rotWithShape="1">
          <a:blip r:embed="rId4">
            <a:alphaModFix/>
          </a:blip>
          <a:srcRect/>
          <a:stretch/>
        </p:blipFill>
        <p:spPr>
          <a:xfrm>
            <a:off x="813275" y="3261500"/>
            <a:ext cx="3108401" cy="1543400"/>
          </a:xfrm>
          <a:prstGeom prst="rect">
            <a:avLst/>
          </a:prstGeom>
          <a:noFill/>
          <a:ln>
            <a:noFill/>
          </a:ln>
        </p:spPr>
      </p:pic>
      <p:pic>
        <p:nvPicPr>
          <p:cNvPr id="185" name="Shape 185"/>
          <p:cNvPicPr preferRelativeResize="0"/>
          <p:nvPr/>
        </p:nvPicPr>
        <p:blipFill rotWithShape="1">
          <a:blip r:embed="rId5">
            <a:alphaModFix/>
          </a:blip>
          <a:srcRect/>
          <a:stretch/>
        </p:blipFill>
        <p:spPr>
          <a:xfrm>
            <a:off x="6465075" y="389225"/>
            <a:ext cx="2367235" cy="1775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5786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s" sz="2400" b="1" i="0" u="none" strike="noStrike" cap="none">
                <a:solidFill>
                  <a:srgbClr val="000000"/>
                </a:solidFill>
                <a:latin typeface="Arial"/>
                <a:ea typeface="Arial"/>
                <a:cs typeface="Arial"/>
                <a:sym typeface="Arial"/>
              </a:rPr>
              <a:t>¿Dónde está ubicada Malta?</a:t>
            </a:r>
            <a:endParaRPr sz="2400" b="1" i="0" u="none" strike="noStrike" cap="none">
              <a:solidFill>
                <a:srgbClr val="000000"/>
              </a:solidFill>
              <a:latin typeface="Arial"/>
              <a:ea typeface="Arial"/>
              <a:cs typeface="Arial"/>
              <a:sym typeface="Arial"/>
            </a:endParaRPr>
          </a:p>
        </p:txBody>
      </p:sp>
      <p:sp>
        <p:nvSpPr>
          <p:cNvPr id="62" name="Shape 62"/>
          <p:cNvSpPr txBox="1">
            <a:spLocks noGrp="1"/>
          </p:cNvSpPr>
          <p:nvPr>
            <p:ph type="body" idx="1"/>
          </p:nvPr>
        </p:nvSpPr>
        <p:spPr>
          <a:xfrm>
            <a:off x="311700" y="1152850"/>
            <a:ext cx="8520600" cy="341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500"/>
              </a:spcBef>
              <a:spcAft>
                <a:spcPts val="0"/>
              </a:spcAft>
              <a:buClr>
                <a:schemeClr val="dk1"/>
              </a:buClr>
              <a:buSzPts val="1100"/>
              <a:buFont typeface="Arial"/>
              <a:buNone/>
            </a:pPr>
            <a:r>
              <a:rPr lang="es" sz="1200" b="0" i="0" u="none" strike="noStrike" cap="none">
                <a:solidFill>
                  <a:schemeClr val="dk1"/>
                </a:solidFill>
                <a:latin typeface="Arial"/>
                <a:ea typeface="Arial"/>
                <a:cs typeface="Arial"/>
                <a:sym typeface="Arial"/>
              </a:rPr>
              <a:t>La </a:t>
            </a:r>
            <a:r>
              <a:rPr lang="es" sz="1200" b="1" i="0" u="none" strike="noStrike" cap="none">
                <a:solidFill>
                  <a:schemeClr val="dk1"/>
                </a:solidFill>
                <a:latin typeface="Arial"/>
                <a:ea typeface="Arial"/>
                <a:cs typeface="Arial"/>
                <a:sym typeface="Arial"/>
              </a:rPr>
              <a:t>República de Malta</a:t>
            </a:r>
            <a:r>
              <a:rPr lang="es" sz="1200" b="0" i="0" u="none" strike="noStrike" cap="none">
                <a:solidFill>
                  <a:schemeClr val="dk1"/>
                </a:solidFill>
                <a:latin typeface="Arial"/>
                <a:ea typeface="Arial"/>
                <a:cs typeface="Arial"/>
                <a:sym typeface="Arial"/>
              </a:rPr>
              <a:t> es un país insular miembro de la Unión Europea, densamente poblado, compuesto por un archipiélago y situado en el centro del Mediterráneo, al sur de Italia, al oriente de Túnez y al norte de Libia. Tiene una superficie de 316m</a:t>
            </a:r>
            <a:r>
              <a:rPr lang="es" sz="1100" b="0" i="0" u="none" strike="noStrike" cap="none">
                <a:solidFill>
                  <a:schemeClr val="dk1"/>
                </a:solidFill>
                <a:latin typeface="Arial"/>
                <a:ea typeface="Arial"/>
                <a:cs typeface="Arial"/>
                <a:sym typeface="Arial"/>
              </a:rPr>
              <a:t>². </a:t>
            </a:r>
            <a:r>
              <a:rPr lang="es" sz="1200" b="0" i="0" u="none" strike="noStrike" cap="none">
                <a:solidFill>
                  <a:schemeClr val="dk1"/>
                </a:solidFill>
                <a:latin typeface="Arial"/>
                <a:ea typeface="Arial"/>
                <a:cs typeface="Arial"/>
                <a:sym typeface="Arial"/>
              </a:rPr>
              <a:t>Desde 1964 es independiente y en 2004 se adhirió a la Unión Europea.</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r>
              <a:rPr lang="es" sz="1200" b="0" i="0" u="none" strike="noStrike" cap="none">
                <a:solidFill>
                  <a:schemeClr val="dk1"/>
                </a:solidFill>
                <a:latin typeface="Arial"/>
                <a:ea typeface="Arial"/>
                <a:cs typeface="Arial"/>
                <a:sym typeface="Arial"/>
              </a:rPr>
              <a:t>En 2011 tenía una población de 452 215 habitantes con una distribución de 1431 hab./km², la más alta densidad de población entre los países de la Unión Europea.</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500"/>
              </a:spcBef>
              <a:spcAft>
                <a:spcPts val="1600"/>
              </a:spcAft>
              <a:buClr>
                <a:schemeClr val="dk2"/>
              </a:buClr>
              <a:buSzPts val="1800"/>
              <a:buFont typeface="Arial"/>
              <a:buNone/>
            </a:pPr>
            <a:r>
              <a:rPr lang="es" sz="1200" b="0" i="0" u="none" strike="noStrike" cap="none">
                <a:solidFill>
                  <a:schemeClr val="dk1"/>
                </a:solidFill>
                <a:latin typeface="Arial"/>
                <a:ea typeface="Arial"/>
                <a:cs typeface="Arial"/>
                <a:sym typeface="Arial"/>
              </a:rPr>
              <a:t>Las principales islas y las únicas habitadas del país son Malta, Gozo y Comino. Otras islas que hacen parte del archipiélago son: Cominotto, Filfla, Roca Fungus, Isla Manoel (la cual está unida por un puente a la ciudad de Gżira), y las Islas de San Pablo; ninguna cuenta con habitantes permanentes. Las islas de Malta han sido una república independiente desde 1964. El centro del gobierno, del comercio y de la cultura es la capital, La Valleta, situada en la zona oriental de Malta.</a:t>
            </a:r>
            <a:endParaRPr sz="1200" b="0" i="0" u="none" strike="noStrike" cap="none">
              <a:solidFill>
                <a:schemeClr val="dk1"/>
              </a:solidFill>
              <a:latin typeface="Arial"/>
              <a:ea typeface="Arial"/>
              <a:cs typeface="Arial"/>
              <a:sym typeface="Arial"/>
            </a:endParaRPr>
          </a:p>
        </p:txBody>
      </p:sp>
      <p:pic>
        <p:nvPicPr>
          <p:cNvPr id="63" name="Shape 63"/>
          <p:cNvPicPr preferRelativeResize="0"/>
          <p:nvPr/>
        </p:nvPicPr>
        <p:blipFill rotWithShape="1">
          <a:blip r:embed="rId3">
            <a:alphaModFix amt="30000"/>
          </a:blip>
          <a:srcRect/>
          <a:stretch/>
        </p:blipFill>
        <p:spPr>
          <a:xfrm>
            <a:off x="0" y="0"/>
            <a:ext cx="9144000"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s" sz="2800" b="1" i="0" u="none" strike="noStrike" cap="none">
                <a:solidFill>
                  <a:schemeClr val="dk1"/>
                </a:solidFill>
                <a:latin typeface="Arial"/>
                <a:ea typeface="Arial"/>
                <a:cs typeface="Arial"/>
                <a:sym typeface="Arial"/>
              </a:rPr>
              <a:t>Alojamiento</a:t>
            </a:r>
            <a:endParaRPr sz="2800" b="1" i="0" u="none" strike="noStrike" cap="none">
              <a:solidFill>
                <a:schemeClr val="dk1"/>
              </a:solidFill>
              <a:latin typeface="Arial"/>
              <a:ea typeface="Arial"/>
              <a:cs typeface="Arial"/>
              <a:sym typeface="Arial"/>
            </a:endParaRPr>
          </a:p>
        </p:txBody>
      </p:sp>
      <p:sp>
        <p:nvSpPr>
          <p:cNvPr id="69" name="Shape 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Dar Tan Namma, Triq in Nassaba, Safi</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Cerca de un Lidl</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Cerca del aeropuerto</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Al lado de Zurrieq, una ciudad donde puedes visitar la Gruta Azul (Blue Grotto)</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Una zona tranquila y un alojamiento cómodo</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El apartamento consta de 3 habitaciones, dos baños, una cocina con comedor y balcón</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Zona de aparcamiento, por si deseas alquilarte un vehículo o traerlo desde tu país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s" sz="2800" b="1" i="0" u="none" strike="noStrike" cap="none">
                <a:solidFill>
                  <a:schemeClr val="dk1"/>
                </a:solidFill>
                <a:latin typeface="Arial"/>
                <a:ea typeface="Arial"/>
                <a:cs typeface="Arial"/>
                <a:sym typeface="Arial"/>
              </a:rPr>
              <a:t>El día a día en la oficina</a:t>
            </a:r>
            <a:endParaRPr sz="2800" b="1" i="0" u="none" strike="noStrike" cap="none">
              <a:solidFill>
                <a:schemeClr val="dk1"/>
              </a:solidFill>
              <a:latin typeface="Arial"/>
              <a:ea typeface="Arial"/>
              <a:cs typeface="Arial"/>
              <a:sym typeface="Arial"/>
            </a:endParaRPr>
          </a:p>
        </p:txBody>
      </p:sp>
      <p:sp>
        <p:nvSpPr>
          <p:cNvPr id="75" name="Shape 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Ubicada en Floriana</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El ambiente agradable y tranquilo</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Tienes una cocina donde descansar y tomarte algo </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Un despacho para organizar tu trabajo con un ordenador</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Principalmente utilizas programas como word, excel, powerpoint, para realizar los trabajos</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Todo relacionado con administración, ya sea cara el cliente en recepción o en el despacho</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Y es divertido ya que vienen alumnos de otros países y puedes conocerlos</a:t>
            </a:r>
            <a:endParaRPr sz="1200" b="0" i="0" u="none" strike="noStrike" cap="none">
              <a:solidFill>
                <a:srgbClr val="000000"/>
              </a:solidFill>
              <a:latin typeface="Arial"/>
              <a:ea typeface="Arial"/>
              <a:cs typeface="Arial"/>
              <a:sym typeface="Arial"/>
            </a:endParaRPr>
          </a:p>
          <a:p>
            <a:pPr marL="457200" marR="0" lvl="0" indent="-304800" algn="l" rtl="0">
              <a:lnSpc>
                <a:spcPct val="200000"/>
              </a:lnSpc>
              <a:spcBef>
                <a:spcPts val="0"/>
              </a:spcBef>
              <a:spcAft>
                <a:spcPts val="0"/>
              </a:spcAft>
              <a:buClr>
                <a:srgbClr val="000000"/>
              </a:buClr>
              <a:buSzPts val="1200"/>
              <a:buFont typeface="Arial"/>
              <a:buChar char="●"/>
            </a:pPr>
            <a:r>
              <a:rPr lang="es" sz="1200" b="0" i="0" u="none" strike="noStrike" cap="none">
                <a:solidFill>
                  <a:srgbClr val="000000"/>
                </a:solidFill>
                <a:latin typeface="Arial"/>
                <a:ea typeface="Arial"/>
                <a:cs typeface="Arial"/>
                <a:sym typeface="Arial"/>
              </a:rPr>
              <a:t>El horario de trabajo empezaba desde las 9 de la mañana hasta las 4 de la tarde, con un descanso para comer de 1 hora (de 1 a 2 de la tarde)</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1698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s" sz="2400" b="1" i="0" u="none" strike="noStrike" cap="none">
                <a:solidFill>
                  <a:schemeClr val="dk1"/>
                </a:solidFill>
                <a:latin typeface="Arial"/>
                <a:ea typeface="Arial"/>
                <a:cs typeface="Arial"/>
                <a:sym typeface="Arial"/>
              </a:rPr>
              <a:t>El idioma</a:t>
            </a:r>
            <a:endParaRPr sz="2400" b="1" i="0" u="none" strike="noStrike" cap="none">
              <a:solidFill>
                <a:schemeClr val="dk1"/>
              </a:solidFill>
              <a:latin typeface="Arial"/>
              <a:ea typeface="Arial"/>
              <a:cs typeface="Arial"/>
              <a:sym typeface="Arial"/>
            </a:endParaRPr>
          </a:p>
        </p:txBody>
      </p:sp>
      <p:sp>
        <p:nvSpPr>
          <p:cNvPr id="81" name="Shape 81"/>
          <p:cNvSpPr txBox="1">
            <a:spLocks noGrp="1"/>
          </p:cNvSpPr>
          <p:nvPr>
            <p:ph type="body" idx="1"/>
          </p:nvPr>
        </p:nvSpPr>
        <p:spPr>
          <a:xfrm>
            <a:off x="311700" y="1576550"/>
            <a:ext cx="3999900" cy="29922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2"/>
              </a:buClr>
              <a:buSzPts val="1400"/>
              <a:buFont typeface="Arial"/>
              <a:buNone/>
            </a:pPr>
            <a:r>
              <a:rPr lang="es" sz="1100" b="0" i="0" u="none" strike="noStrike" cap="none">
                <a:solidFill>
                  <a:srgbClr val="000000"/>
                </a:solidFill>
                <a:latin typeface="Arial"/>
                <a:ea typeface="Arial"/>
                <a:cs typeface="Arial"/>
                <a:sym typeface="Arial"/>
              </a:rPr>
              <a:t>Su principal lengua es el maltés, dialecto del árabe e influenciado por el inglés, italiano (debido a que limita con Sicilia y anteriormente fue el idioma oficial) y también por el francés.</a:t>
            </a:r>
            <a:endParaRPr sz="1100" b="0" i="0" u="none" strike="noStrike" cap="none">
              <a:solidFill>
                <a:srgbClr val="000000"/>
              </a:solidFill>
              <a:latin typeface="Arial"/>
              <a:ea typeface="Arial"/>
              <a:cs typeface="Arial"/>
              <a:sym typeface="Arial"/>
            </a:endParaRPr>
          </a:p>
          <a:p>
            <a:pPr marL="0" marR="0" lvl="0" indent="0" algn="just" rtl="0">
              <a:lnSpc>
                <a:spcPct val="115000"/>
              </a:lnSpc>
              <a:spcBef>
                <a:spcPts val="1600"/>
              </a:spcBef>
              <a:spcAft>
                <a:spcPts val="0"/>
              </a:spcAft>
              <a:buClr>
                <a:schemeClr val="dk2"/>
              </a:buClr>
              <a:buSzPts val="1400"/>
              <a:buFont typeface="Arial"/>
              <a:buNone/>
            </a:pPr>
            <a:r>
              <a:rPr lang="es" sz="1100" b="0" i="0" u="none" strike="noStrike" cap="none">
                <a:solidFill>
                  <a:srgbClr val="000000"/>
                </a:solidFill>
                <a:latin typeface="Arial"/>
                <a:ea typeface="Arial"/>
                <a:cs typeface="Arial"/>
                <a:sym typeface="Arial"/>
              </a:rPr>
              <a:t>La mayoría hablan en maltés, pero perfectamente te hablan en inglés ya que en los institutos se estudia inglés y en la mayoría de ellos y universidades se estudia como primera lengua.</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Shape 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s" sz="1200" b="0" i="0" u="none" strike="noStrike" cap="none">
                <a:solidFill>
                  <a:schemeClr val="dk1"/>
                </a:solidFill>
                <a:latin typeface="Arial"/>
                <a:ea typeface="Arial"/>
                <a:cs typeface="Arial"/>
                <a:sym typeface="Arial"/>
              </a:rPr>
              <a:t>La pronunciación de los malteses es fácil de comprender por lo que no te costará mucho comunicarte.</a:t>
            </a:r>
            <a:endParaRPr sz="1200" b="0" i="0" u="none" strike="noStrike" cap="none">
              <a:solidFill>
                <a:schemeClr val="dk1"/>
              </a:solidFill>
              <a:latin typeface="Arial"/>
              <a:ea typeface="Arial"/>
              <a:cs typeface="Arial"/>
              <a:sym typeface="Arial"/>
            </a:endParaRPr>
          </a:p>
          <a:p>
            <a:pPr marL="0" marR="0" lvl="0" indent="0" algn="just" rtl="0">
              <a:lnSpc>
                <a:spcPct val="115000"/>
              </a:lnSpc>
              <a:spcBef>
                <a:spcPts val="1600"/>
              </a:spcBef>
              <a:spcAft>
                <a:spcPts val="1600"/>
              </a:spcAft>
              <a:buClr>
                <a:schemeClr val="dk1"/>
              </a:buClr>
              <a:buSzPts val="1100"/>
              <a:buFont typeface="Arial"/>
              <a:buNone/>
            </a:pPr>
            <a:r>
              <a:rPr lang="es" sz="1200" b="0" i="0" u="none" strike="noStrike" cap="none">
                <a:solidFill>
                  <a:schemeClr val="dk1"/>
                </a:solidFill>
                <a:latin typeface="Arial"/>
                <a:ea typeface="Arial"/>
                <a:cs typeface="Arial"/>
                <a:sym typeface="Arial"/>
              </a:rPr>
              <a:t>Malta también es un lugar característico para aprender inglés ya que hay numerosas escuelas de inglés que te enseñarán a desenvolverte con fluidez y al finalizar el curso te darán un certificado. Muchos jóvenes de diferentes países viajan a Malta para aprender o desarrollar su inglés y descubrir un país totalmente diferente al suyo, relatando que ha sido una experiencia única.</a:t>
            </a:r>
            <a:endParaRPr sz="1400" b="0" i="0" u="none" strike="noStrike" cap="none">
              <a:solidFill>
                <a:schemeClr val="dk2"/>
              </a:solidFill>
              <a:latin typeface="Arial"/>
              <a:ea typeface="Arial"/>
              <a:cs typeface="Arial"/>
              <a:sym typeface="Arial"/>
            </a:endParaRPr>
          </a:p>
        </p:txBody>
      </p:sp>
      <p:pic>
        <p:nvPicPr>
          <p:cNvPr id="83" name="Shape 83"/>
          <p:cNvPicPr preferRelativeResize="0"/>
          <p:nvPr/>
        </p:nvPicPr>
        <p:blipFill rotWithShape="1">
          <a:blip r:embed="rId3">
            <a:alphaModFix/>
          </a:blip>
          <a:srcRect/>
          <a:stretch/>
        </p:blipFill>
        <p:spPr>
          <a:xfrm>
            <a:off x="2468425" y="445025"/>
            <a:ext cx="1281526" cy="8547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36620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s" sz="2800" b="1" i="0" u="none" strike="noStrike" cap="none">
                <a:solidFill>
                  <a:schemeClr val="dk1"/>
                </a:solidFill>
                <a:latin typeface="Arial"/>
                <a:ea typeface="Arial"/>
                <a:cs typeface="Arial"/>
                <a:sym typeface="Arial"/>
              </a:rPr>
              <a:t>El transporte</a:t>
            </a:r>
            <a:endParaRPr sz="2800" b="1" i="0" u="none" strike="noStrike" cap="none">
              <a:solidFill>
                <a:schemeClr val="dk1"/>
              </a:solidFill>
              <a:latin typeface="Arial"/>
              <a:ea typeface="Arial"/>
              <a:cs typeface="Arial"/>
              <a:sym typeface="Arial"/>
            </a:endParaRPr>
          </a:p>
        </p:txBody>
      </p:sp>
      <p:sp>
        <p:nvSpPr>
          <p:cNvPr id="89" name="Shape 89"/>
          <p:cNvSpPr txBox="1">
            <a:spLocks noGrp="1"/>
          </p:cNvSpPr>
          <p:nvPr>
            <p:ph type="body" idx="1"/>
          </p:nvPr>
        </p:nvSpPr>
        <p:spPr>
          <a:xfrm>
            <a:off x="551800" y="1017725"/>
            <a:ext cx="4280700" cy="3590700"/>
          </a:xfrm>
          <a:prstGeom prst="rect">
            <a:avLst/>
          </a:prstGeom>
          <a:noFill/>
          <a:ln>
            <a:noFill/>
          </a:ln>
        </p:spPr>
        <p:txBody>
          <a:bodyPr spcFirstLastPara="1" wrap="square" lIns="91425" tIns="91425" rIns="91425" bIns="91425" anchor="t" anchorCtr="0">
            <a:noAutofit/>
          </a:bodyPr>
          <a:lstStyle/>
          <a:p>
            <a:pPr marL="114300" marR="0" lvl="0" indent="0" algn="just" rtl="0">
              <a:lnSpc>
                <a:spcPct val="115000"/>
              </a:lnSpc>
              <a:spcBef>
                <a:spcPts val="0"/>
              </a:spcBef>
              <a:spcAft>
                <a:spcPts val="0"/>
              </a:spcAft>
              <a:buClr>
                <a:schemeClr val="dk2"/>
              </a:buClr>
              <a:buSzPts val="1800"/>
              <a:buFont typeface="Arial"/>
              <a:buNone/>
            </a:pPr>
            <a:r>
              <a:rPr lang="es" sz="1100" b="0" i="0" u="none" strike="noStrike" cap="none">
                <a:solidFill>
                  <a:schemeClr val="dk2"/>
                </a:solidFill>
                <a:latin typeface="Arial"/>
                <a:ea typeface="Arial"/>
                <a:cs typeface="Arial"/>
                <a:sym typeface="Arial"/>
              </a:rPr>
              <a:t>Malta y Gozo son islas pequeñas, en las que podemos movernos con bastante facilidad alquilando un coche o con las opciones de transporte público que hay en la zona.</a:t>
            </a:r>
            <a:endParaRPr/>
          </a:p>
          <a:p>
            <a:pPr marL="114300" marR="0" lvl="0" indent="0" algn="just" rtl="0">
              <a:lnSpc>
                <a:spcPct val="115000"/>
              </a:lnSpc>
              <a:spcBef>
                <a:spcPts val="0"/>
              </a:spcBef>
              <a:spcAft>
                <a:spcPts val="0"/>
              </a:spcAft>
              <a:buClr>
                <a:schemeClr val="dk2"/>
              </a:buClr>
              <a:buSzPts val="1800"/>
              <a:buFont typeface="Arial"/>
              <a:buNone/>
            </a:pPr>
            <a:r>
              <a:rPr lang="es" sz="1100" b="0" i="0" u="none" strike="noStrike" cap="none">
                <a:solidFill>
                  <a:schemeClr val="dk2"/>
                </a:solidFill>
                <a:latin typeface="Arial"/>
                <a:ea typeface="Arial"/>
                <a:cs typeface="Arial"/>
                <a:sym typeface="Arial"/>
              </a:rPr>
              <a:t>El autobús es el principal transporte público para moverse por las islas de Malta y Gozo aunque, en algunos casos, también hay que tener en cuenta algunas líneas de ferry locales o regionales para moverse entre ciudades o entre islas.</a:t>
            </a:r>
            <a:endParaRPr/>
          </a:p>
          <a:p>
            <a:pPr marL="114300" marR="0" lvl="0" indent="0" algn="just" rtl="0">
              <a:lnSpc>
                <a:spcPct val="115000"/>
              </a:lnSpc>
              <a:spcBef>
                <a:spcPts val="0"/>
              </a:spcBef>
              <a:spcAft>
                <a:spcPts val="0"/>
              </a:spcAft>
              <a:buClr>
                <a:schemeClr val="dk2"/>
              </a:buClr>
              <a:buSzPts val="1800"/>
              <a:buFont typeface="Arial"/>
              <a:buNone/>
            </a:pPr>
            <a:r>
              <a:rPr lang="es" sz="1100" b="0" i="0" u="none" strike="noStrike" cap="none">
                <a:solidFill>
                  <a:schemeClr val="dk2"/>
                </a:solidFill>
                <a:latin typeface="Arial"/>
                <a:ea typeface="Arial"/>
                <a:cs typeface="Arial"/>
                <a:sym typeface="Arial"/>
              </a:rPr>
              <a:t>Hay diferentes tipos de billetes, el sencillo que cuesta 1.50€ y es válido por dos horas. También existen tarjetas por 7 días de viajes ilimitados por 21€ o de 7 días por 12-15€. Existen tarjetas para residentes en Malta más de 3 meses y dependen de si eres estudiante o de tu edad. Puedes consultar todo en su página web o desde la app (Tallinja).</a:t>
            </a:r>
            <a:endParaRPr/>
          </a:p>
          <a:p>
            <a:pPr marL="114300" marR="0" lvl="0" indent="0" algn="l" rtl="0">
              <a:lnSpc>
                <a:spcPct val="115000"/>
              </a:lnSpc>
              <a:spcBef>
                <a:spcPts val="0"/>
              </a:spcBef>
              <a:spcAft>
                <a:spcPts val="0"/>
              </a:spcAft>
              <a:buClr>
                <a:schemeClr val="dk2"/>
              </a:buClr>
              <a:buSzPts val="1800"/>
              <a:buFont typeface="Arial"/>
              <a:buNone/>
            </a:pPr>
            <a:endParaRPr sz="1100" b="0" i="0" u="none" strike="noStrike" cap="none">
              <a:solidFill>
                <a:schemeClr val="dk2"/>
              </a:solidFill>
              <a:latin typeface="Arial"/>
              <a:ea typeface="Arial"/>
              <a:cs typeface="Arial"/>
              <a:sym typeface="Arial"/>
            </a:endParaRPr>
          </a:p>
        </p:txBody>
      </p:sp>
      <p:sp>
        <p:nvSpPr>
          <p:cNvPr id="90" name="Shape 90"/>
          <p:cNvSpPr txBox="1">
            <a:spLocks noGrp="1"/>
          </p:cNvSpPr>
          <p:nvPr>
            <p:ph type="body" idx="2"/>
          </p:nvPr>
        </p:nvSpPr>
        <p:spPr>
          <a:xfrm>
            <a:off x="4832400" y="1064175"/>
            <a:ext cx="3999900" cy="3504600"/>
          </a:xfrm>
          <a:prstGeom prst="rect">
            <a:avLst/>
          </a:prstGeom>
        </p:spPr>
        <p:txBody>
          <a:bodyPr spcFirstLastPara="1" wrap="square" lIns="91425" tIns="91425" rIns="91425" bIns="91425" anchor="t" anchorCtr="0">
            <a:noAutofit/>
          </a:bodyPr>
          <a:lstStyle/>
          <a:p>
            <a:pPr marL="114300" lvl="0" indent="0" algn="just" rtl="0">
              <a:spcBef>
                <a:spcPts val="0"/>
              </a:spcBef>
              <a:spcAft>
                <a:spcPts val="0"/>
              </a:spcAft>
              <a:buClr>
                <a:schemeClr val="dk2"/>
              </a:buClr>
              <a:buSzPts val="1800"/>
              <a:buFont typeface="Arial"/>
              <a:buNone/>
            </a:pPr>
            <a:r>
              <a:rPr lang="es" sz="1100" dirty="0"/>
              <a:t>También tienes la opción de alquilar un vehículo, pero ten cuidado. Al igual que los británicos, en Malta circulan por la izquierda por lo que el conductor irá en el lado derecho y esto puede causarte algún despiste.</a:t>
            </a:r>
            <a:endParaRPr dirty="0"/>
          </a:p>
          <a:p>
            <a:pPr marL="114300" lvl="0" indent="0" algn="just" rtl="0">
              <a:spcBef>
                <a:spcPts val="0"/>
              </a:spcBef>
              <a:spcAft>
                <a:spcPts val="0"/>
              </a:spcAft>
              <a:buNone/>
            </a:pPr>
            <a:r>
              <a:rPr lang="es" sz="1100" dirty="0"/>
              <a:t>Y por último, los taxis (de color blanco). No son muy frecuentes, más en las zonas turísticas. Los que van desde el aeropuerto tienen un precio fijo que puedes consultarlo en unas tablas. </a:t>
            </a:r>
            <a:endParaRPr sz="1100" dirty="0"/>
          </a:p>
          <a:p>
            <a:pPr marL="114300" lvl="0" indent="0" rtl="0">
              <a:spcBef>
                <a:spcPts val="0"/>
              </a:spcBef>
              <a:spcAft>
                <a:spcPts val="0"/>
              </a:spcAft>
              <a:buNone/>
            </a:pPr>
            <a:endParaRPr sz="1100" dirty="0"/>
          </a:p>
          <a:p>
            <a:pPr marL="114300" lvl="0" indent="0" rtl="0">
              <a:spcBef>
                <a:spcPts val="0"/>
              </a:spcBef>
              <a:spcAft>
                <a:spcPts val="0"/>
              </a:spcAft>
              <a:buNone/>
            </a:pPr>
            <a:endParaRPr sz="1100" dirty="0"/>
          </a:p>
          <a:p>
            <a:pPr marL="114300" lvl="0" indent="0" rtl="0">
              <a:spcBef>
                <a:spcPts val="0"/>
              </a:spcBef>
              <a:spcAft>
                <a:spcPts val="0"/>
              </a:spcAft>
              <a:buNone/>
            </a:pPr>
            <a:endParaRPr sz="1100" dirty="0"/>
          </a:p>
          <a:p>
            <a:pPr marL="114300" lvl="0" indent="0" rtl="0">
              <a:spcBef>
                <a:spcPts val="0"/>
              </a:spcBef>
              <a:spcAft>
                <a:spcPts val="0"/>
              </a:spcAft>
              <a:buNone/>
            </a:pPr>
            <a:endParaRPr sz="1100" dirty="0"/>
          </a:p>
          <a:p>
            <a:pPr marL="114300" lvl="0" indent="0" rtl="0">
              <a:spcBef>
                <a:spcPts val="0"/>
              </a:spcBef>
              <a:spcAft>
                <a:spcPts val="0"/>
              </a:spcAft>
              <a:buNone/>
            </a:pPr>
            <a:endParaRPr sz="1100" dirty="0"/>
          </a:p>
          <a:p>
            <a:pPr marL="114300" lvl="0" indent="0" algn="just" rtl="0">
              <a:spcBef>
                <a:spcPts val="0"/>
              </a:spcBef>
              <a:spcAft>
                <a:spcPts val="0"/>
              </a:spcAft>
              <a:buClr>
                <a:schemeClr val="dk2"/>
              </a:buClr>
              <a:buSzPts val="1800"/>
              <a:buFont typeface="Arial"/>
              <a:buNone/>
            </a:pPr>
            <a:r>
              <a:rPr lang="es" sz="1100" dirty="0"/>
              <a:t>O si lo prefieres, existe una empresa llamada ‘eCabs’ (son de color negro) que hacen un servicio igual o muy parecido a los taxistas. Tienen una app donde puedes reservarlos para cierta hora y pagar en el momento si lo deseas, he de decir que son más baratos que los taxis normales</a:t>
            </a:r>
            <a:endParaRPr sz="1100" dirty="0"/>
          </a:p>
          <a:p>
            <a:pPr marL="0" lvl="0" indent="0">
              <a:spcBef>
                <a:spcPts val="0"/>
              </a:spcBef>
              <a:spcAft>
                <a:spcPts val="0"/>
              </a:spcAft>
              <a:buNone/>
            </a:pPr>
            <a:endParaRPr dirty="0"/>
          </a:p>
        </p:txBody>
      </p:sp>
      <p:pic>
        <p:nvPicPr>
          <p:cNvPr id="91" name="Shape 91"/>
          <p:cNvPicPr preferRelativeResize="0"/>
          <p:nvPr/>
        </p:nvPicPr>
        <p:blipFill>
          <a:blip r:embed="rId3">
            <a:alphaModFix/>
          </a:blip>
          <a:stretch>
            <a:fillRect/>
          </a:stretch>
        </p:blipFill>
        <p:spPr>
          <a:xfrm>
            <a:off x="1038575" y="3700950"/>
            <a:ext cx="1690826" cy="1127225"/>
          </a:xfrm>
          <a:prstGeom prst="rect">
            <a:avLst/>
          </a:prstGeom>
          <a:noFill/>
          <a:ln>
            <a:noFill/>
          </a:ln>
        </p:spPr>
      </p:pic>
      <p:pic>
        <p:nvPicPr>
          <p:cNvPr id="92" name="Shape 92"/>
          <p:cNvPicPr preferRelativeResize="0"/>
          <p:nvPr/>
        </p:nvPicPr>
        <p:blipFill>
          <a:blip r:embed="rId4">
            <a:alphaModFix/>
          </a:blip>
          <a:stretch>
            <a:fillRect/>
          </a:stretch>
        </p:blipFill>
        <p:spPr>
          <a:xfrm>
            <a:off x="6429050" y="2513792"/>
            <a:ext cx="1607675" cy="994025"/>
          </a:xfrm>
          <a:prstGeom prst="rect">
            <a:avLst/>
          </a:prstGeom>
          <a:noFill/>
          <a:ln>
            <a:noFill/>
          </a:ln>
        </p:spPr>
      </p:pic>
      <p:pic>
        <p:nvPicPr>
          <p:cNvPr id="93" name="Shape 93"/>
          <p:cNvPicPr preferRelativeResize="0"/>
          <p:nvPr/>
        </p:nvPicPr>
        <p:blipFill>
          <a:blip r:embed="rId5">
            <a:alphaModFix/>
          </a:blip>
          <a:stretch>
            <a:fillRect/>
          </a:stretch>
        </p:blipFill>
        <p:spPr>
          <a:xfrm>
            <a:off x="4004950" y="3450575"/>
            <a:ext cx="724700" cy="1467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s" sz="3600" b="1" i="0" u="none" strike="noStrike" cap="none">
                <a:solidFill>
                  <a:srgbClr val="000000"/>
                </a:solidFill>
                <a:latin typeface="Arial"/>
                <a:ea typeface="Arial"/>
                <a:cs typeface="Arial"/>
                <a:sym typeface="Arial"/>
              </a:rPr>
              <a:t>¿Qué visitar?</a:t>
            </a:r>
            <a:endParaRPr sz="3600" b="1"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92816" y="685997"/>
            <a:ext cx="2808000" cy="420328"/>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chemeClr val="dk1"/>
              </a:buClr>
              <a:buSzPts val="1100"/>
              <a:buFont typeface="Arial"/>
              <a:buNone/>
            </a:pPr>
            <a:r>
              <a:rPr lang="es" sz="1800" b="1" i="0" u="none" strike="noStrike" cap="none">
                <a:solidFill>
                  <a:schemeClr val="dk1"/>
                </a:solidFill>
                <a:latin typeface="Arial"/>
                <a:ea typeface="Arial"/>
                <a:cs typeface="Arial"/>
                <a:sym typeface="Arial"/>
              </a:rPr>
              <a:t>La Valletta</a:t>
            </a:r>
            <a:endParaRPr sz="1800" b="0" i="0" u="none" strike="noStrike" cap="none">
              <a:solidFill>
                <a:schemeClr val="dk1"/>
              </a:solidFill>
              <a:latin typeface="Arial"/>
              <a:ea typeface="Arial"/>
              <a:cs typeface="Arial"/>
              <a:sym typeface="Arial"/>
            </a:endParaRPr>
          </a:p>
        </p:txBody>
      </p:sp>
      <p:sp>
        <p:nvSpPr>
          <p:cNvPr id="104" name="Shape 104"/>
          <p:cNvSpPr txBox="1">
            <a:spLocks noGrp="1"/>
          </p:cNvSpPr>
          <p:nvPr>
            <p:ph type="body" idx="1"/>
          </p:nvPr>
        </p:nvSpPr>
        <p:spPr>
          <a:xfrm>
            <a:off x="620774" y="1106325"/>
            <a:ext cx="2808000" cy="1548384"/>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1600"/>
              </a:spcAft>
              <a:buClr>
                <a:schemeClr val="dk1"/>
              </a:buClr>
              <a:buSzPts val="1100"/>
              <a:buFont typeface="Arial"/>
              <a:buNone/>
            </a:pPr>
            <a:r>
              <a:rPr lang="es" sz="1400" b="0" i="0" u="none" strike="noStrike" cap="none">
                <a:solidFill>
                  <a:schemeClr val="dk1"/>
                </a:solidFill>
                <a:latin typeface="Arial"/>
                <a:ea typeface="Arial"/>
                <a:cs typeface="Arial"/>
                <a:sym typeface="Arial"/>
              </a:rPr>
              <a:t>Malta tiene muchas ciudades que ver y descubrir. Su capital, </a:t>
            </a:r>
            <a:r>
              <a:rPr lang="es" sz="1400" b="1" i="0" u="none" strike="noStrike" cap="none">
                <a:solidFill>
                  <a:schemeClr val="dk1"/>
                </a:solidFill>
                <a:latin typeface="Arial"/>
                <a:ea typeface="Arial"/>
                <a:cs typeface="Arial"/>
                <a:sym typeface="Arial"/>
              </a:rPr>
              <a:t>La Valletta</a:t>
            </a:r>
            <a:r>
              <a:rPr lang="es" sz="1400" b="0" i="0" u="none" strike="noStrike" cap="none">
                <a:solidFill>
                  <a:schemeClr val="dk1"/>
                </a:solidFill>
                <a:latin typeface="Arial"/>
                <a:ea typeface="Arial"/>
                <a:cs typeface="Arial"/>
                <a:sym typeface="Arial"/>
              </a:rPr>
              <a:t> está situada en el este de la isla, tiene un importante puerto y un montón de cosas para ver y comprar. </a:t>
            </a:r>
            <a:endParaRPr sz="1400" b="0" i="0" u="none" strike="noStrike" cap="none">
              <a:solidFill>
                <a:schemeClr val="dk2"/>
              </a:solidFill>
              <a:latin typeface="Arial"/>
              <a:ea typeface="Arial"/>
              <a:cs typeface="Arial"/>
              <a:sym typeface="Arial"/>
            </a:endParaRPr>
          </a:p>
        </p:txBody>
      </p:sp>
      <p:pic>
        <p:nvPicPr>
          <p:cNvPr id="105" name="Shape 105"/>
          <p:cNvPicPr preferRelativeResize="0"/>
          <p:nvPr/>
        </p:nvPicPr>
        <p:blipFill rotWithShape="1">
          <a:blip r:embed="rId3">
            <a:alphaModFix/>
          </a:blip>
          <a:srcRect/>
          <a:stretch/>
        </p:blipFill>
        <p:spPr>
          <a:xfrm>
            <a:off x="620774" y="2759225"/>
            <a:ext cx="3222074" cy="2134101"/>
          </a:xfrm>
          <a:prstGeom prst="rect">
            <a:avLst/>
          </a:prstGeom>
          <a:noFill/>
          <a:ln>
            <a:noFill/>
          </a:ln>
        </p:spPr>
      </p:pic>
      <p:pic>
        <p:nvPicPr>
          <p:cNvPr id="106" name="Shape 106"/>
          <p:cNvPicPr preferRelativeResize="0"/>
          <p:nvPr/>
        </p:nvPicPr>
        <p:blipFill rotWithShape="1">
          <a:blip r:embed="rId4">
            <a:alphaModFix/>
          </a:blip>
          <a:srcRect/>
          <a:stretch/>
        </p:blipFill>
        <p:spPr>
          <a:xfrm>
            <a:off x="4433951" y="847400"/>
            <a:ext cx="4089275" cy="2823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89075" y="555600"/>
            <a:ext cx="2808000" cy="755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2400"/>
              <a:buFont typeface="Arial"/>
              <a:buNone/>
            </a:pPr>
            <a:r>
              <a:rPr lang="es" sz="2400" b="1" i="0" u="none" strike="noStrike" cap="none">
                <a:solidFill>
                  <a:schemeClr val="dk1"/>
                </a:solidFill>
                <a:latin typeface="Arial"/>
                <a:ea typeface="Arial"/>
                <a:cs typeface="Arial"/>
                <a:sym typeface="Arial"/>
              </a:rPr>
              <a:t>Rabat y Mdina</a:t>
            </a:r>
            <a:endParaRPr sz="2400" b="1" i="0" u="none" strike="noStrike" cap="none">
              <a:solidFill>
                <a:schemeClr val="dk1"/>
              </a:solidFill>
              <a:latin typeface="Arial"/>
              <a:ea typeface="Arial"/>
              <a:cs typeface="Arial"/>
              <a:sym typeface="Arial"/>
            </a:endParaRPr>
          </a:p>
        </p:txBody>
      </p:sp>
      <p:sp>
        <p:nvSpPr>
          <p:cNvPr id="112" name="Shape 112"/>
          <p:cNvSpPr txBox="1">
            <a:spLocks noGrp="1"/>
          </p:cNvSpPr>
          <p:nvPr>
            <p:ph type="body" idx="1"/>
          </p:nvPr>
        </p:nvSpPr>
        <p:spPr>
          <a:xfrm>
            <a:off x="311700" y="1389600"/>
            <a:ext cx="3127200" cy="3179400"/>
          </a:xfrm>
          <a:prstGeom prst="rect">
            <a:avLst/>
          </a:prstGeom>
          <a:noFill/>
          <a:ln>
            <a:noFill/>
          </a:ln>
        </p:spPr>
        <p:txBody>
          <a:bodyPr spcFirstLastPara="1" wrap="square" lIns="91425" tIns="91425" rIns="91425" bIns="91425" anchor="t" anchorCtr="0">
            <a:noAutofit/>
          </a:bodyPr>
          <a:lstStyle/>
          <a:p>
            <a:pPr marL="0" marR="0" lvl="0" indent="0" algn="just" rtl="0">
              <a:lnSpc>
                <a:spcPct val="110000"/>
              </a:lnSpc>
              <a:spcBef>
                <a:spcPts val="1500"/>
              </a:spcBef>
              <a:spcAft>
                <a:spcPts val="800"/>
              </a:spcAft>
              <a:buClr>
                <a:schemeClr val="dk1"/>
              </a:buClr>
              <a:buSzPts val="1100"/>
              <a:buFont typeface="Arial"/>
              <a:buNone/>
            </a:pPr>
            <a:r>
              <a:rPr lang="es" sz="1400" b="0" i="0" u="none" strike="noStrike" cap="none">
                <a:solidFill>
                  <a:schemeClr val="dk1"/>
                </a:solidFill>
                <a:latin typeface="Arial"/>
                <a:ea typeface="Arial"/>
                <a:cs typeface="Arial"/>
                <a:sym typeface="Arial"/>
              </a:rPr>
              <a:t>Son dos ciudades amuralladas que ofrecen una pintoresca imagen de otra época, en ellas encontrarás interesantes monumentos que visitar. En </a:t>
            </a:r>
            <a:r>
              <a:rPr lang="es" sz="1400" b="1" i="0" u="none" strike="noStrike" cap="none">
                <a:solidFill>
                  <a:schemeClr val="dk1"/>
                </a:solidFill>
                <a:latin typeface="Arial"/>
                <a:ea typeface="Arial"/>
                <a:cs typeface="Arial"/>
                <a:sym typeface="Arial"/>
              </a:rPr>
              <a:t>Rabat</a:t>
            </a:r>
            <a:r>
              <a:rPr lang="es" sz="1400" b="0" i="0" u="none" strike="noStrike" cap="none">
                <a:solidFill>
                  <a:schemeClr val="dk1"/>
                </a:solidFill>
                <a:latin typeface="Arial"/>
                <a:ea typeface="Arial"/>
                <a:cs typeface="Arial"/>
                <a:sym typeface="Arial"/>
              </a:rPr>
              <a:t> puedes ir al </a:t>
            </a:r>
            <a:r>
              <a:rPr lang="es" sz="1400" b="0" i="1" u="none" strike="noStrike" cap="none">
                <a:solidFill>
                  <a:schemeClr val="dk1"/>
                </a:solidFill>
                <a:latin typeface="Arial"/>
                <a:ea typeface="Arial"/>
                <a:cs typeface="Arial"/>
                <a:sym typeface="Arial"/>
              </a:rPr>
              <a:t>Mirador de la Ciudadela</a:t>
            </a:r>
            <a:r>
              <a:rPr lang="es" sz="1400" b="0" i="0" u="none" strike="noStrike" cap="none">
                <a:solidFill>
                  <a:schemeClr val="dk1"/>
                </a:solidFill>
                <a:latin typeface="Arial"/>
                <a:ea typeface="Arial"/>
                <a:cs typeface="Arial"/>
                <a:sym typeface="Arial"/>
              </a:rPr>
              <a:t> y contemplar las hermosas vista o visitar la antigua prisión.</a:t>
            </a:r>
            <a:endParaRPr sz="1400" b="0" i="0" u="none" strike="noStrike" cap="none">
              <a:solidFill>
                <a:schemeClr val="dk2"/>
              </a:solidFill>
              <a:latin typeface="Arial"/>
              <a:ea typeface="Arial"/>
              <a:cs typeface="Arial"/>
              <a:sym typeface="Arial"/>
            </a:endParaRPr>
          </a:p>
        </p:txBody>
      </p:sp>
      <p:pic>
        <p:nvPicPr>
          <p:cNvPr id="113" name="Shape 113"/>
          <p:cNvPicPr preferRelativeResize="0"/>
          <p:nvPr/>
        </p:nvPicPr>
        <p:blipFill rotWithShape="1">
          <a:blip r:embed="rId3">
            <a:alphaModFix/>
          </a:blip>
          <a:srcRect/>
          <a:stretch/>
        </p:blipFill>
        <p:spPr>
          <a:xfrm>
            <a:off x="5254525" y="279500"/>
            <a:ext cx="2626451" cy="1967075"/>
          </a:xfrm>
          <a:prstGeom prst="rect">
            <a:avLst/>
          </a:prstGeom>
          <a:noFill/>
          <a:ln>
            <a:noFill/>
          </a:ln>
        </p:spPr>
      </p:pic>
      <p:pic>
        <p:nvPicPr>
          <p:cNvPr id="114" name="Shape 114"/>
          <p:cNvPicPr preferRelativeResize="0"/>
          <p:nvPr/>
        </p:nvPicPr>
        <p:blipFill rotWithShape="1">
          <a:blip r:embed="rId4">
            <a:alphaModFix/>
          </a:blip>
          <a:srcRect/>
          <a:stretch/>
        </p:blipFill>
        <p:spPr>
          <a:xfrm>
            <a:off x="3685200" y="2415675"/>
            <a:ext cx="4195776" cy="25209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1940</Words>
  <Application>Microsoft Office PowerPoint</Application>
  <PresentationFormat>On-screen Show (16:9)</PresentationFormat>
  <Paragraphs>91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Roboto</vt:lpstr>
      <vt:lpstr>Simple Light</vt:lpstr>
      <vt:lpstr>MALTA</vt:lpstr>
      <vt:lpstr>¿Dónde está ubicada Malta?</vt:lpstr>
      <vt:lpstr>Alojamiento</vt:lpstr>
      <vt:lpstr>El día a día en la oficina</vt:lpstr>
      <vt:lpstr>El idioma</vt:lpstr>
      <vt:lpstr>El transporte</vt:lpstr>
      <vt:lpstr>¿Qué visitar?</vt:lpstr>
      <vt:lpstr>La Valletta</vt:lpstr>
      <vt:lpstr>Rabat y Mdina</vt:lpstr>
      <vt:lpstr>Marsaxlokk</vt:lpstr>
      <vt:lpstr>Isla de Gozo   Isla de Comino</vt:lpstr>
      <vt:lpstr>Templos Megalíticos e Hipogeo</vt:lpstr>
      <vt:lpstr>Popeye’s Village</vt:lpstr>
      <vt:lpstr>San Lawrenz    Dingli</vt:lpstr>
      <vt:lpstr>Mosta</vt:lpstr>
      <vt:lpstr>Zona comercial: St Julian’s</vt:lpstr>
      <vt:lpstr>Zona comercial: Sliema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MALTA</dc:title>
  <dc:creator>User</dc:creator>
  <cp:lastModifiedBy>User</cp:lastModifiedBy>
  <cp:revision>1</cp:revision>
  <dcterms:modified xsi:type="dcterms:W3CDTF">2018-05-12T16:13:46Z</dcterms:modified>
</cp:coreProperties>
</file>