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0058400" cy="7772400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8930820-ACF9-40FE-8D49-14D33EC48EAE}">
          <p14:sldIdLst>
            <p14:sldId id="256"/>
          </p14:sldIdLst>
        </p14:section>
        <p14:section name="Untitled Section" id="{BC339C3A-F775-4079-9EEA-3591F44633B9}">
          <p14:sldIdLst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9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ber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5C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26" autoAdjust="0"/>
  </p:normalViewPr>
  <p:slideViewPr>
    <p:cSldViewPr>
      <p:cViewPr varScale="1">
        <p:scale>
          <a:sx n="101" d="100"/>
          <a:sy n="101" d="100"/>
        </p:scale>
        <p:origin x="1608" y="138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96"/>
      </p:cViewPr>
      <p:guideLst>
        <p:guide orient="horz" pos="2909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E2032ECF-6346-6140-F543-E960362E4BE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301307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61" tIns="45932" rIns="91861" bIns="45932" numCol="1" anchor="t" anchorCtr="0" compatLnSpc="1">
            <a:prstTxWarp prst="textNoShape">
              <a:avLst/>
            </a:prstTxWarp>
          </a:bodyPr>
          <a:lstStyle>
            <a:lvl1pPr defTabSz="919031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1FFF07D6-79C8-5F73-EB4C-A19436176FA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6" y="3"/>
            <a:ext cx="301307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61" tIns="45932" rIns="91861" bIns="45932" numCol="1" anchor="t" anchorCtr="0" compatLnSpc="1">
            <a:prstTxWarp prst="textNoShape">
              <a:avLst/>
            </a:prstTxWarp>
          </a:bodyPr>
          <a:lstStyle>
            <a:lvl1pPr algn="r" defTabSz="919031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685CD453-6BF1-5669-4847-71DC535DD57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7"/>
            <a:ext cx="301307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61" tIns="45932" rIns="91861" bIns="45932" numCol="1" anchor="b" anchorCtr="0" compatLnSpc="1">
            <a:prstTxWarp prst="textNoShape">
              <a:avLst/>
            </a:prstTxWarp>
          </a:bodyPr>
          <a:lstStyle>
            <a:lvl1pPr defTabSz="919031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D4A2E361-DE77-DE73-E65A-236B82B0A89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6" y="8772527"/>
            <a:ext cx="301307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61" tIns="45932" rIns="91861" bIns="45932" numCol="1" anchor="b" anchorCtr="0" compatLnSpc="1">
            <a:prstTxWarp prst="textNoShape">
              <a:avLst/>
            </a:prstTxWarp>
          </a:bodyPr>
          <a:lstStyle>
            <a:lvl1pPr algn="r" defTabSz="918911" eaLnBrk="1" hangingPunct="1">
              <a:defRPr sz="1200"/>
            </a:lvl1pPr>
          </a:lstStyle>
          <a:p>
            <a:pPr>
              <a:defRPr/>
            </a:pPr>
            <a:fld id="{F6151A2C-B1D2-4593-9C5E-A8D16DD798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1609A74-C05E-C164-0F81-803D1252683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301307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61" tIns="45932" rIns="91861" bIns="45932" numCol="1" anchor="t" anchorCtr="0" compatLnSpc="1">
            <a:prstTxWarp prst="textNoShape">
              <a:avLst/>
            </a:prstTxWarp>
          </a:bodyPr>
          <a:lstStyle>
            <a:lvl1pPr defTabSz="919031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7FBDB29-F729-33BB-9A02-4135A7453EA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35416" y="3"/>
            <a:ext cx="301307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61" tIns="45932" rIns="91861" bIns="45932" numCol="1" anchor="t" anchorCtr="0" compatLnSpc="1">
            <a:prstTxWarp prst="textNoShape">
              <a:avLst/>
            </a:prstTxWarp>
          </a:bodyPr>
          <a:lstStyle>
            <a:lvl1pPr algn="r" defTabSz="919031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CBB7612-463C-4429-C45F-D5F71A45F29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5075" y="692150"/>
            <a:ext cx="44799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0CCD66A0-0EA1-8325-86E6-CB3ED15816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8" y="4387853"/>
            <a:ext cx="5559425" cy="4157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61" tIns="45932" rIns="91861" bIns="459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0F3CADDD-0DEE-7FBE-104A-C6CA974B2DB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7"/>
            <a:ext cx="301307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61" tIns="45932" rIns="91861" bIns="45932" numCol="1" anchor="b" anchorCtr="0" compatLnSpc="1">
            <a:prstTxWarp prst="textNoShape">
              <a:avLst/>
            </a:prstTxWarp>
          </a:bodyPr>
          <a:lstStyle>
            <a:lvl1pPr defTabSz="919031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CCF8D1A7-1358-2E78-A7E2-8F73AED3C3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416" y="8772527"/>
            <a:ext cx="301307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61" tIns="45932" rIns="91861" bIns="45932" numCol="1" anchor="b" anchorCtr="0" compatLnSpc="1">
            <a:prstTxWarp prst="textNoShape">
              <a:avLst/>
            </a:prstTxWarp>
          </a:bodyPr>
          <a:lstStyle>
            <a:lvl1pPr algn="r" defTabSz="918911" eaLnBrk="1" hangingPunct="1">
              <a:defRPr sz="1200"/>
            </a:lvl1pPr>
          </a:lstStyle>
          <a:p>
            <a:pPr>
              <a:defRPr/>
            </a:pPr>
            <a:fld id="{AD617C24-5E06-4A81-90ED-2D954338CE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EE692F54-6BA7-1697-D422-754D6AB16C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5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8544" indent="-277768" defTabSz="915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3765" indent="-222213" defTabSz="915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4542" indent="-222213" defTabSz="915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5317" indent="-222213" defTabSz="915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2442" indent="-222213" defTabSz="915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9567" indent="-222213" defTabSz="915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6692" indent="-222213" defTabSz="915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3817" indent="-222213" defTabSz="915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59251E-D486-451D-BBDD-021FFDBE15D2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EC727085-F943-326C-8031-558464ED3E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D934AB0B-7ECC-90BA-8D73-EC0FC7899B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332EFD43-2379-2583-07F9-17360419CF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4F13B1CE-5988-471E-1746-060F42CDA4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33493E96-71F5-6910-C267-C90E502F63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5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8544" indent="-277768" defTabSz="915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3765" indent="-222213" defTabSz="915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4542" indent="-222213" defTabSz="915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5317" indent="-222213" defTabSz="915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2442" indent="-222213" defTabSz="915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9567" indent="-222213" defTabSz="915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6692" indent="-222213" defTabSz="915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3817" indent="-222213" defTabSz="915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565A55-BD75-47F6-A5F8-34A4CF9B7E3E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59B1680C-7544-8004-2CE3-235BBB99E3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608259A6-78DF-0807-D0B1-BAE8FFA3B4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E1758D74-BBD8-69EC-211E-D139AF610A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838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653" indent="-282529" defTabSz="915838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9638" indent="-225389" defTabSz="915838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6763" indent="-225389" defTabSz="915838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887" indent="-225389" defTabSz="915838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014" indent="-225389" defTabSz="9158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138" indent="-225389" defTabSz="9158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262" indent="-225389" defTabSz="9158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2387" indent="-225389" defTabSz="9158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BAA8F4-9873-42B2-9084-20930A979534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2800" y="2414588"/>
            <a:ext cx="5783263" cy="1730375"/>
          </a:xfrm>
        </p:spPr>
        <p:txBody>
          <a:bodyPr/>
          <a:lstStyle>
            <a:lvl1pPr algn="l">
              <a:defRPr sz="45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4232275"/>
            <a:ext cx="5783263" cy="2935288"/>
          </a:xfrm>
        </p:spPr>
        <p:txBody>
          <a:bodyPr/>
          <a:lstStyle>
            <a:lvl1pPr marL="0" indent="0">
              <a:buFontTx/>
              <a:buNone/>
              <a:defRPr sz="2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E597ADC-49B8-25F8-F4BF-6A7222022B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66C14B3-6ADC-8C7E-9947-B0D1C13E65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B767DE0-EEDA-36FE-878F-6EE7F8784C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3D955-BD38-42A7-96BC-43EF77B6CD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506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29AC13-80D4-D60B-40B7-6AE713B48C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3CB18A-F8FA-C2BB-39A9-334CDFB662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F3C232-3BE7-42BE-9AC6-024B954185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FFFB9-9B29-4DC7-8306-0C860D8820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0762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7563" y="604838"/>
            <a:ext cx="1968500" cy="6562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604838"/>
            <a:ext cx="5757863" cy="6562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42AC76-A353-24E3-68C0-6380DA7D81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F2D9AF-A015-E21B-9D48-501EA3010A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32C82F-2846-DEDB-4435-C60EC54964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1735D-2149-46C3-94B9-4ED72FBBCB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909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604838"/>
            <a:ext cx="7878763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57300" y="1900238"/>
            <a:ext cx="7878763" cy="5267325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482C63-887F-5752-A2A2-C87EE82820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A4A8A5-8FE1-6161-FC42-910C30CF73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ADFE60-C352-D04A-114E-7FBB5C5702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2E3A0-860B-4EE5-AB5E-D3B82EADEC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73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EE2554-1C8F-23D8-DCA1-19234D0B09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B3DA0E-8209-9118-5ACA-E6A5AC67AA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195511-7A67-AB7F-DEF1-01F92C6820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3BE21-5D59-4A2D-85B2-BE3A506210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8135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1ECC1A-3704-20A1-E592-CEB28E636C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3E060F-DE8D-3855-B3DB-FB13D7CF41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AE6D46-E164-76FC-3A98-B2C545A2B2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E3D8D-78FD-477A-97E8-CFADFC3D29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36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1900238"/>
            <a:ext cx="3862388" cy="526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2088" y="1900238"/>
            <a:ext cx="3863975" cy="526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5C622A-0DBB-166E-8B29-5D138A8EB4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8ED560-9EA3-F0ED-8437-1D9E304E8B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90E94B-AD56-B7DC-D8C3-BAEEC459FF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72B5F-9F9D-40FD-B38C-1B44897C97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965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D68DFDB-54CE-F4F1-1487-2AB785E357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9FFA8CE-C697-6256-ABEC-25C3B2616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BCF365E-2C20-2199-7B3E-110FFF552B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2FE2C-D48D-4F2D-A441-2D601F62DC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16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BC74881-BBE7-B68C-11C5-00A09F7228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38EFBDD-3231-F850-3ACB-3B66273754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43C0334-06DA-5BF5-C789-A7457E594E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25698-5AFC-4397-84D3-A3889B1C0D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2557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D033402-814D-D7D6-2BA7-DE34C8B4F0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C7E14BF-2DD2-033F-F76C-D7EC436E80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BAB7B4F-0E2F-86A2-8BBE-031BA27C6C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529EF-5023-4C8F-B409-1256D67593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427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DFA4CA-8616-67BC-6142-D6CC0ED35B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0A4E27-DB27-EFD9-B2BF-5F55E48E97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BD024B-B131-67DA-34B7-A9A580E70D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43BE3-DB69-42C2-BF81-D370D82B52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2561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9887C8-D45D-7850-379B-DB89A5BF94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3D4EFA-B283-8F35-04B5-EAF059A7FD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1C3D36-1EE9-B1A7-1115-E9F5814986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99FF4-A4FA-4DA8-AA05-57133E1C08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906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389D042-6629-325A-BF8F-95A449E1B9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604838"/>
            <a:ext cx="787876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546430B-61BB-BDE6-4893-C9ECB0E6C5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1900238"/>
            <a:ext cx="7878763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3C87D90-D95A-5B43-3F67-F109A16FF89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238" y="7078663"/>
            <a:ext cx="2346325" cy="5397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defTabSz="1019175" eaLnBrk="1" hangingPunct="1">
              <a:defRPr sz="16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4AB4985-7DFB-7165-9150-64020D0A665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938" y="7078663"/>
            <a:ext cx="3184525" cy="5397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ctr" defTabSz="1019175" eaLnBrk="1" hangingPunct="1">
              <a:defRPr sz="16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4755CD7-7E88-4ABD-5528-1E1869AC74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838" y="7078663"/>
            <a:ext cx="2346325" cy="5397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 defTabSz="1019175" eaLnBrk="1" hangingPunct="1">
              <a:defRPr sz="1600"/>
            </a:lvl1pPr>
          </a:lstStyle>
          <a:p>
            <a:pPr>
              <a:defRPr/>
            </a:pPr>
            <a:fld id="{F3BB5E9D-1CB8-423F-88A5-6E65CD36B0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01917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1917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Garamond" pitchFamily="18" charset="0"/>
        </a:defRPr>
      </a:lvl2pPr>
      <a:lvl3pPr algn="ctr" defTabSz="101917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Garamond" pitchFamily="18" charset="0"/>
        </a:defRPr>
      </a:lvl3pPr>
      <a:lvl4pPr algn="ctr" defTabSz="101917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Garamond" pitchFamily="18" charset="0"/>
        </a:defRPr>
      </a:lvl4pPr>
      <a:lvl5pPr algn="ctr" defTabSz="101917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Garamond" pitchFamily="18" charset="0"/>
        </a:defRPr>
      </a:lvl5pPr>
      <a:lvl6pPr marL="457200" algn="ctr" defTabSz="101917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Garamond" pitchFamily="18" charset="0"/>
        </a:defRPr>
      </a:lvl6pPr>
      <a:lvl7pPr marL="914400" algn="ctr" defTabSz="101917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Garamond" pitchFamily="18" charset="0"/>
        </a:defRPr>
      </a:lvl7pPr>
      <a:lvl8pPr marL="1371600" algn="ctr" defTabSz="101917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Garamond" pitchFamily="18" charset="0"/>
        </a:defRPr>
      </a:lvl8pPr>
      <a:lvl9pPr marL="1828800" algn="ctr" defTabSz="101917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Garamond" pitchFamily="18" charset="0"/>
        </a:defRPr>
      </a:lvl9pPr>
    </p:titleStyle>
    <p:bodyStyle>
      <a:lvl1pPr marL="382588" indent="-382588" algn="l" defTabSz="1019175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7088" indent="-317500" algn="l" defTabSz="1019175" rtl="0" eaLnBrk="1" fontAlgn="base" hangingPunct="1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73175" indent="-254000" algn="l" defTabSz="1019175" rtl="0" eaLnBrk="1" fontAlgn="base" hangingPunct="1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782763" indent="-254000" algn="l" defTabSz="1019175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92350" indent="-254000" algn="l" defTabSz="1019175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49550" indent="-254000" algn="l" defTabSz="1019175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06750" indent="-254000" algn="l" defTabSz="1019175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63950" indent="-254000" algn="l" defTabSz="1019175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121150" indent="-254000" algn="l" defTabSz="1019175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s://www.pexels.com/photo/clipart-tooth-dental-health-dentist-dentistry-351708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89965/shamrock%20for%20march%20natha%2001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7467144-93A7-165F-E029-A4FB4D69A6F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933700" y="3886200"/>
            <a:ext cx="5783263" cy="1730375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2025-2026</a:t>
            </a:r>
            <a:br>
              <a:rPr lang="en-US" altLang="en-US" dirty="0"/>
            </a:br>
            <a:r>
              <a:rPr lang="en-US" altLang="en-US" dirty="0"/>
              <a:t>School Year Calendar</a:t>
            </a:r>
          </a:p>
        </p:txBody>
      </p:sp>
      <p:pic>
        <p:nvPicPr>
          <p:cNvPr id="4099" name="Picture 1">
            <a:extLst>
              <a:ext uri="{FF2B5EF4-FFF2-40B4-BE49-F238E27FC236}">
                <a16:creationId xmlns:a16="http://schemas.microsoft.com/office/drawing/2014/main" id="{CD79ADA4-BD34-A50E-864C-98A47B543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0" y="1143000"/>
            <a:ext cx="4638675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965272A-7CDB-6CC9-0C3D-D3E670F9B2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6638" y="304800"/>
            <a:ext cx="7878762" cy="609600"/>
          </a:xfrm>
        </p:spPr>
        <p:txBody>
          <a:bodyPr/>
          <a:lstStyle/>
          <a:p>
            <a:pPr eaLnBrk="1" hangingPunct="1"/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May 2026</a:t>
            </a:r>
          </a:p>
        </p:txBody>
      </p:sp>
      <p:graphicFrame>
        <p:nvGraphicFramePr>
          <p:cNvPr id="13578" name="Group 266">
            <a:extLst>
              <a:ext uri="{FF2B5EF4-FFF2-40B4-BE49-F238E27FC236}">
                <a16:creationId xmlns:a16="http://schemas.microsoft.com/office/drawing/2014/main" id="{0CC1C2EF-F66C-A394-2141-8110F61FC4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982869"/>
              </p:ext>
            </p:extLst>
          </p:nvPr>
        </p:nvGraphicFramePr>
        <p:xfrm>
          <a:off x="152400" y="990601"/>
          <a:ext cx="9601199" cy="6463886"/>
        </p:xfrm>
        <a:graphic>
          <a:graphicData uri="http://schemas.openxmlformats.org/drawingml/2006/table">
            <a:tbl>
              <a:tblPr/>
              <a:tblGrid>
                <a:gridCol w="1514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4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4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43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49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39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6830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Saturday</a:t>
                      </a: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Sunday</a:t>
                      </a: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8233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alt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“V” cont.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 Teacher Conferences   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alt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3735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“W”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Meeting 2:45 pm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 BRUNCH</a:t>
                      </a:r>
                      <a:endParaRPr lang="en-US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 BRUNCH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Mother’s Day Tea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10:50 AM &amp; 1:45 PM</a:t>
                      </a:r>
                      <a:endParaRPr lang="en-US" altLang="en-US" sz="10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 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Mother’s Day Tea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10:50 AM &amp; 1:45 PM</a:t>
                      </a:r>
                      <a:endParaRPr lang="en-US" altLang="en-US" sz="10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Mother’s Day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4501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“X”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BRUNCH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BRUNCH</a:t>
                      </a: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LUNCH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Turtle Back Zoo TBD</a:t>
                      </a: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187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</a:t>
                      </a: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“Y”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LUNCH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Spirit Day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 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Turtle Back Zoo 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(rain date)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Spirit Day</a:t>
                      </a: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2858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MEMORIAL DAY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SCHOOL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SCHOOL 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</a:t>
                      </a:r>
                      <a:endParaRPr lang="en-US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“Z”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  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101882" marR="101882" marT="50934" marB="5093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5421" name="Picture 63">
            <a:extLst>
              <a:ext uri="{FF2B5EF4-FFF2-40B4-BE49-F238E27FC236}">
                <a16:creationId xmlns:a16="http://schemas.microsoft.com/office/drawing/2014/main" id="{FCB8613E-F86E-7BD7-3A61-2C2332435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3659187"/>
            <a:ext cx="4540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22" name="Picture 66">
            <a:extLst>
              <a:ext uri="{FF2B5EF4-FFF2-40B4-BE49-F238E27FC236}">
                <a16:creationId xmlns:a16="http://schemas.microsoft.com/office/drawing/2014/main" id="{DEBFAEEA-C7F3-8E4A-79D2-1E2CA9B4E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010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286">
            <a:extLst>
              <a:ext uri="{FF2B5EF4-FFF2-40B4-BE49-F238E27FC236}">
                <a16:creationId xmlns:a16="http://schemas.microsoft.com/office/drawing/2014/main" id="{07B29CD6-8011-72A4-0700-A7EAA7CB4B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2590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0832142-922D-25D5-3C69-798B60E1A0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880350" cy="949325"/>
          </a:xfrm>
        </p:spPr>
        <p:txBody>
          <a:bodyPr/>
          <a:lstStyle/>
          <a:p>
            <a:pPr eaLnBrk="1" hangingPunct="1"/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June 2026</a:t>
            </a:r>
          </a:p>
        </p:txBody>
      </p:sp>
      <p:graphicFrame>
        <p:nvGraphicFramePr>
          <p:cNvPr id="14539" name="Group 203">
            <a:extLst>
              <a:ext uri="{FF2B5EF4-FFF2-40B4-BE49-F238E27FC236}">
                <a16:creationId xmlns:a16="http://schemas.microsoft.com/office/drawing/2014/main" id="{A5CE06F1-E61B-22F3-678E-AFCBAF80D8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6065052"/>
              </p:ext>
            </p:extLst>
          </p:nvPr>
        </p:nvGraphicFramePr>
        <p:xfrm>
          <a:off x="434975" y="990599"/>
          <a:ext cx="8404225" cy="5939147"/>
        </p:xfrm>
        <a:graphic>
          <a:graphicData uri="http://schemas.openxmlformats.org/drawingml/2006/table">
            <a:tbl>
              <a:tblPr/>
              <a:tblGrid>
                <a:gridCol w="1260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0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0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0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65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9720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Saturday</a:t>
                      </a: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Sunday</a:t>
                      </a: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598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179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 Day for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MWF Classes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 Day for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T/TH Classes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Graduation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 AM &amp; 12:30 PM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961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1474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Father’s Day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8782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8782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OF 7/15/25</a:t>
                      </a: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52" marB="50952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653007"/>
                  </a:ext>
                </a:extLst>
              </a:tr>
            </a:tbl>
          </a:graphicData>
        </a:graphic>
      </p:graphicFrame>
      <p:pic>
        <p:nvPicPr>
          <p:cNvPr id="16445" name="Picture 61">
            <a:extLst>
              <a:ext uri="{FF2B5EF4-FFF2-40B4-BE49-F238E27FC236}">
                <a16:creationId xmlns:a16="http://schemas.microsoft.com/office/drawing/2014/main" id="{E575752F-08ED-FDD0-C29F-C1D65FC3C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7" y="4800600"/>
            <a:ext cx="328612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46" name="Picture 62">
            <a:extLst>
              <a:ext uri="{FF2B5EF4-FFF2-40B4-BE49-F238E27FC236}">
                <a16:creationId xmlns:a16="http://schemas.microsoft.com/office/drawing/2014/main" id="{5B183DA2-C8CE-FD81-9BB6-9398C1E9F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19400"/>
            <a:ext cx="4953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B6F6240-5CD0-F562-84E1-998B0C9A05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77200" cy="533400"/>
          </a:xfrm>
        </p:spPr>
        <p:txBody>
          <a:bodyPr/>
          <a:lstStyle/>
          <a:p>
            <a:pPr eaLnBrk="1" hangingPunct="1"/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September 2025</a:t>
            </a:r>
          </a:p>
        </p:txBody>
      </p:sp>
      <p:graphicFrame>
        <p:nvGraphicFramePr>
          <p:cNvPr id="5557" name="Group 437">
            <a:extLst>
              <a:ext uri="{FF2B5EF4-FFF2-40B4-BE49-F238E27FC236}">
                <a16:creationId xmlns:a16="http://schemas.microsoft.com/office/drawing/2014/main" id="{55442CE5-5859-F01C-B95B-3F1B53B7A8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1793400"/>
              </p:ext>
            </p:extLst>
          </p:nvPr>
        </p:nvGraphicFramePr>
        <p:xfrm>
          <a:off x="381000" y="762001"/>
          <a:ext cx="9372600" cy="6905651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502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1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04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2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44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0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6683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Saturday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Sunday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071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7242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 Day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C0C0C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In - Service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9:00 am  - 1:00 pm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 CLASSROOMS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1:00 PM – 2:00 PM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C0C0C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  RCS 1</a:t>
                      </a:r>
                      <a:r>
                        <a:rPr kumimoji="0" lang="en-US" alt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Day</a:t>
                      </a:r>
                    </a:p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½ (WF) orientation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9:30-10:30 child with parent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 Back to School Night” 6:00 pm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½ (T/TH) orientation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9:30-10:30 child with parent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½ (W/F)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9:30-10:30 child alone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070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“L”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Day - “Beginning Bears I” – 9:30-11:00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½ (T/TH)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9:30-10:30 am child alone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en-US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6995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“F”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“Beginning Bears I”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9:30-11:00 am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BRUNCH</a:t>
                      </a:r>
                      <a:endParaRPr kumimoji="0" lang="en-US" alt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BRUNCH</a:t>
                      </a:r>
                      <a:endParaRPr kumimoji="0" lang="en-US" altLang="en-US" sz="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 LUNCH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LUNCH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3524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LUNCH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“F” cont.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“Beginning Bears I”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9:30-11:00 am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BRUNCH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BRUNCH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Room Parent Meeting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9:15 am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LUNCH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82614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“E”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kumimoji="0" lang="en-US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Beginning Bears I”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9:30-11:00 am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 BRUNCH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398524"/>
                  </a:ext>
                </a:extLst>
              </a:tr>
            </a:tbl>
          </a:graphicData>
        </a:graphic>
      </p:graphicFrame>
      <p:pic>
        <p:nvPicPr>
          <p:cNvPr id="6148" name="Picture 57">
            <a:extLst>
              <a:ext uri="{FF2B5EF4-FFF2-40B4-BE49-F238E27FC236}">
                <a16:creationId xmlns:a16="http://schemas.microsoft.com/office/drawing/2014/main" id="{652B1BDC-A298-7EDE-D144-8A29FE184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90800"/>
            <a:ext cx="3286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76" name="Group 532">
            <a:extLst>
              <a:ext uri="{FF2B5EF4-FFF2-40B4-BE49-F238E27FC236}">
                <a16:creationId xmlns:a16="http://schemas.microsoft.com/office/drawing/2014/main" id="{3231D58C-8BA0-EA96-5E54-593EF6193A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2740545"/>
              </p:ext>
            </p:extLst>
          </p:nvPr>
        </p:nvGraphicFramePr>
        <p:xfrm>
          <a:off x="152400" y="682625"/>
          <a:ext cx="9525000" cy="6841625"/>
        </p:xfrm>
        <a:graphic>
          <a:graphicData uri="http://schemas.openxmlformats.org/drawingml/2006/table">
            <a:tbl>
              <a:tblPr/>
              <a:tblGrid>
                <a:gridCol w="1437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1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8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14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83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4205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Saturday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Sunday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8462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9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9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   BRUNCH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“E” cont.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    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 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4694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 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“H”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“Beginning Bears I”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9:30-11:00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Meeting 2:45p.m.- 4:45p.m. (2 hours)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 BRUNCH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 Prevention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 am &amp; 12:30 pm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 and Greet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9:00a.m. &amp; 12:00p.m.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 BRUNCH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 Prevention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 am &amp; 12:30 pm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 and Greet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9:00a.m. &amp; 12:00p.m.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 LUNCH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 LUNCH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6942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COLUMBUS DAY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SCHOOL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“H” cont. 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 Farms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 am &amp; 12 pm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 Farms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 am &amp; 12 pm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2044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“T” </a:t>
                      </a: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kumimoji="0" lang="en-US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Beginning Bears I”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9:30-11:00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BRUNCH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 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BRUNCH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Harvest Parade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(weather permitting)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11am &amp; 2:10pm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Harvest Parade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(weather permitting)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11am &amp; 2:10pm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4150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“T”</a:t>
                      </a: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cont.  </a:t>
                      </a: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Day -</a:t>
                      </a: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“Beginning Bears II”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9:30-11:00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BRUNCH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  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BRUNCH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 LUNCH</a:t>
                      </a: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1" marB="50931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230" name="Picture 81">
            <a:extLst>
              <a:ext uri="{FF2B5EF4-FFF2-40B4-BE49-F238E27FC236}">
                <a16:creationId xmlns:a16="http://schemas.microsoft.com/office/drawing/2014/main" id="{742A8400-A29A-DED0-C79F-2F0081F3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806280"/>
            <a:ext cx="3365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31" name="Picture 83">
            <a:extLst>
              <a:ext uri="{FF2B5EF4-FFF2-40B4-BE49-F238E27FC236}">
                <a16:creationId xmlns:a16="http://schemas.microsoft.com/office/drawing/2014/main" id="{88E5FBA7-2A09-CEB2-0557-1D4597467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804693"/>
            <a:ext cx="336550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32" name="Rectangle 2">
            <a:extLst>
              <a:ext uri="{FF2B5EF4-FFF2-40B4-BE49-F238E27FC236}">
                <a16:creationId xmlns:a16="http://schemas.microsoft.com/office/drawing/2014/main" id="{8DD837D1-36AD-C756-5FD1-076F97B63D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001000" cy="711200"/>
          </a:xfrm>
        </p:spPr>
        <p:txBody>
          <a:bodyPr/>
          <a:lstStyle/>
          <a:p>
            <a:pPr eaLnBrk="1" hangingPunct="1"/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October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ED78960-F032-5DB8-D5C7-02B28E2572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-76200"/>
            <a:ext cx="7880350" cy="7874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November 2025</a:t>
            </a:r>
          </a:p>
        </p:txBody>
      </p:sp>
      <p:graphicFrame>
        <p:nvGraphicFramePr>
          <p:cNvPr id="7619" name="Group 451">
            <a:extLst>
              <a:ext uri="{FF2B5EF4-FFF2-40B4-BE49-F238E27FC236}">
                <a16:creationId xmlns:a16="http://schemas.microsoft.com/office/drawing/2014/main" id="{3CCAE718-F275-45DD-638F-286FA79F9C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9313892"/>
              </p:ext>
            </p:extLst>
          </p:nvPr>
        </p:nvGraphicFramePr>
        <p:xfrm>
          <a:off x="304800" y="711201"/>
          <a:ext cx="9448801" cy="6832599"/>
        </p:xfrm>
        <a:graphic>
          <a:graphicData uri="http://schemas.openxmlformats.org/drawingml/2006/table">
            <a:tbl>
              <a:tblPr/>
              <a:tblGrid>
                <a:gridCol w="1533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3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44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19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0197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Saturday</a:t>
                      </a: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Sunday</a:t>
                      </a: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7218">
                <a:tc>
                  <a:txBody>
                    <a:bodyPr/>
                    <a:lstStyle/>
                    <a:p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1995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“I”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“Beginning Bears II”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9:30-11:00 a.m.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Mtg 2:45 pm</a:t>
                      </a: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228600" marR="0" lvl="0" indent="-22860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6"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NJEA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CONVENTION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 SCHOOL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*may be used as a “make-up day” if needed</a:t>
                      </a: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228600" marR="0" lvl="0" indent="-22860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7"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NJEA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CONVENTION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 SCHOOL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9734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 LUNCH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“I” cont.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“Beginning Bears II”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9:30-11:00 am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 Teacher </a:t>
                      </a:r>
                      <a:r>
                        <a:rPr kumimoji="0" lang="en-US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Conferrences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BRUNCH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BRUNCH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   LUNCH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Spirit Day</a:t>
                      </a: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Spirit Day</a:t>
                      </a: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2234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 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“C”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“Beginning Bears II”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9:30-11:00 am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 BRUNCH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 BRUNCH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 LUNCH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Thanksgiving Feast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11:00 &amp; 2:10 p.m.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 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Thanksgiving Feast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11:00 &amp; 2:10 p.m.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1221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“C” cont.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“Beginning Bears II”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 – 11:00 am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THANKSGIVING HOLIDAY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School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THANKSGIVING HOLIDAY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School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THANKSGIVNG HOLIDAY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School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101876" marR="101876" marT="50926" marB="50926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253" name="Picture 63">
            <a:extLst>
              <a:ext uri="{FF2B5EF4-FFF2-40B4-BE49-F238E27FC236}">
                <a16:creationId xmlns:a16="http://schemas.microsoft.com/office/drawing/2014/main" id="{C9B98738-2541-57BA-578A-0EDE4F862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686425"/>
            <a:ext cx="3730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54" name="Picture 64">
            <a:extLst>
              <a:ext uri="{FF2B5EF4-FFF2-40B4-BE49-F238E27FC236}">
                <a16:creationId xmlns:a16="http://schemas.microsoft.com/office/drawing/2014/main" id="{88E7ED0F-47EA-AC10-1C8E-1AE544039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62" y="5705475"/>
            <a:ext cx="3714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55" name="Line 441">
            <a:extLst>
              <a:ext uri="{FF2B5EF4-FFF2-40B4-BE49-F238E27FC236}">
                <a16:creationId xmlns:a16="http://schemas.microsoft.com/office/drawing/2014/main" id="{F2CDECD0-D48B-39F2-B185-FB38C2E901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47800" y="4572000"/>
            <a:ext cx="594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EB8A7F7-FB5A-A8D8-7379-6E10F47441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6553200" cy="685800"/>
          </a:xfrm>
        </p:spPr>
        <p:txBody>
          <a:bodyPr/>
          <a:lstStyle/>
          <a:p>
            <a:pPr eaLnBrk="1" hangingPunct="1"/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December 2025</a:t>
            </a:r>
          </a:p>
        </p:txBody>
      </p:sp>
      <p:graphicFrame>
        <p:nvGraphicFramePr>
          <p:cNvPr id="84" name="Group 451">
            <a:extLst>
              <a:ext uri="{FF2B5EF4-FFF2-40B4-BE49-F238E27FC236}">
                <a16:creationId xmlns:a16="http://schemas.microsoft.com/office/drawing/2014/main" id="{97EB1029-7920-6F3D-664F-F81DAEA6C8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9722328"/>
              </p:ext>
            </p:extLst>
          </p:nvPr>
        </p:nvGraphicFramePr>
        <p:xfrm>
          <a:off x="1219200" y="701870"/>
          <a:ext cx="8610598" cy="7049140"/>
        </p:xfrm>
        <a:graphic>
          <a:graphicData uri="http://schemas.openxmlformats.org/drawingml/2006/table">
            <a:tbl>
              <a:tblPr/>
              <a:tblGrid>
                <a:gridCol w="1399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7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5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42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43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9248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Saturday</a:t>
                      </a: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Sunday</a:t>
                      </a: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810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326699"/>
                  </a:ext>
                </a:extLst>
              </a:tr>
              <a:tr h="1539090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“J”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Registration for current RCS students 8:00 am start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Beginning Bears II” 9:30 – 11:00 am 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BRUNCH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BRUNCH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1513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</a:t>
                      </a:r>
                      <a:r>
                        <a:rPr kumimoji="0" lang="en-US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“J” cont. 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Registration for all  others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Jesus’ Birthday Party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Jesus’ Birthday Party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9693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 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 day of class before Christmas break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Christmas                                                        Pageant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 am &amp; 12:30 pm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419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</a:t>
                      </a: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CHRISTMAS HOLIDAY - SCHOOL NOT IN SESSION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Merry Christmas!</a:t>
                      </a: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7155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CHRISTMAS HOLIDAY – SCHOOL NOT IN SESSION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Merry Christmas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6" marR="101876" marT="50923" marB="5092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  <a:alpha val="8999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278" name="Line 441">
            <a:extLst>
              <a:ext uri="{FF2B5EF4-FFF2-40B4-BE49-F238E27FC236}">
                <a16:creationId xmlns:a16="http://schemas.microsoft.com/office/drawing/2014/main" id="{D16FF0F5-8439-99EA-0AE5-83C427FEDC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87525" y="5255595"/>
            <a:ext cx="5492750" cy="149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80" name="Picture 69">
            <a:extLst>
              <a:ext uri="{FF2B5EF4-FFF2-40B4-BE49-F238E27FC236}">
                <a16:creationId xmlns:a16="http://schemas.microsoft.com/office/drawing/2014/main" id="{F4CDB195-EDE0-3B35-C2A8-CC841E56A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00298"/>
            <a:ext cx="311994" cy="34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81" name="Picture 71">
            <a:extLst>
              <a:ext uri="{FF2B5EF4-FFF2-40B4-BE49-F238E27FC236}">
                <a16:creationId xmlns:a16="http://schemas.microsoft.com/office/drawing/2014/main" id="{858E1A37-59B5-C397-5FF5-AAFF70AFC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537" y="5086143"/>
            <a:ext cx="373063" cy="33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82" name="Picture 70">
            <a:extLst>
              <a:ext uri="{FF2B5EF4-FFF2-40B4-BE49-F238E27FC236}">
                <a16:creationId xmlns:a16="http://schemas.microsoft.com/office/drawing/2014/main" id="{B168CB69-8F57-2573-9C8B-E6214BD6C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84" y="3468205"/>
            <a:ext cx="376390" cy="31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ine 441">
            <a:extLst>
              <a:ext uri="{FF2B5EF4-FFF2-40B4-BE49-F238E27FC236}">
                <a16:creationId xmlns:a16="http://schemas.microsoft.com/office/drawing/2014/main" id="{1ABB9802-B152-291C-8C71-2EC27E8F29F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8037" y="3886656"/>
            <a:ext cx="5492750" cy="149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Line 441">
            <a:extLst>
              <a:ext uri="{FF2B5EF4-FFF2-40B4-BE49-F238E27FC236}">
                <a16:creationId xmlns:a16="http://schemas.microsoft.com/office/drawing/2014/main" id="{51AD0FC8-3AFD-F3A0-3FE2-F71BF57FD2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70187" y="6236714"/>
            <a:ext cx="4800600" cy="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441">
            <a:extLst>
              <a:ext uri="{FF2B5EF4-FFF2-40B4-BE49-F238E27FC236}">
                <a16:creationId xmlns:a16="http://schemas.microsoft.com/office/drawing/2014/main" id="{E3B1E15E-9607-70BC-B45E-D81D24576F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0025" y="7277792"/>
            <a:ext cx="1755775" cy="149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441">
            <a:extLst>
              <a:ext uri="{FF2B5EF4-FFF2-40B4-BE49-F238E27FC236}">
                <a16:creationId xmlns:a16="http://schemas.microsoft.com/office/drawing/2014/main" id="{05A95505-1015-DEAF-297E-D0C543BE5DF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2260664"/>
            <a:ext cx="5267325" cy="10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18F0F37-4F66-7F98-796E-6B9EAED015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38738"/>
            <a:ext cx="8180388" cy="407362"/>
          </a:xfrm>
        </p:spPr>
        <p:txBody>
          <a:bodyPr/>
          <a:lstStyle/>
          <a:p>
            <a:pPr eaLnBrk="1" hangingPunct="1"/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January 2026</a:t>
            </a:r>
          </a:p>
        </p:txBody>
      </p:sp>
      <p:graphicFrame>
        <p:nvGraphicFramePr>
          <p:cNvPr id="79" name="Group 266">
            <a:extLst>
              <a:ext uri="{FF2B5EF4-FFF2-40B4-BE49-F238E27FC236}">
                <a16:creationId xmlns:a16="http://schemas.microsoft.com/office/drawing/2014/main" id="{07EE5052-2019-677A-0665-A827E3A406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5333085"/>
              </p:ext>
            </p:extLst>
          </p:nvPr>
        </p:nvGraphicFramePr>
        <p:xfrm>
          <a:off x="152401" y="685800"/>
          <a:ext cx="9448799" cy="685318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1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08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0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57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5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05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1905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Saturday</a:t>
                      </a: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Sunday</a:t>
                      </a: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0219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YEAR’S DAY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SCHOOL</a:t>
                      </a:r>
                      <a:endParaRPr kumimoji="0" lang="en-US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SCHOOL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9605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 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“O”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Classes Resume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Mtg 2:45 pm</a:t>
                      </a: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 BRUNCH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 BRUNCH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   LUNCH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  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altLang="en-US" sz="1000" b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 </a:t>
                      </a:r>
                      <a:r>
                        <a:rPr lang="en-US" altLang="en-US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 of Jan. 2 ½ class (F)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9:30-10:30am  orientation 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 with parent</a:t>
                      </a:r>
                      <a:endParaRPr lang="en-US" altLang="en-US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1392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  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“Q”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Day - “Beginning Bears </a:t>
                      </a:r>
                      <a:r>
                        <a:rPr lang="en-US" altLang="en-US" sz="11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III” 9:30 – 11:00 am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 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BRUNCH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BRUNCH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LUNCH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Spirit Day</a:t>
                      </a: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Jan. 2 ½ class (F) 9:00-11:30 am Child alone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Spirit Day </a:t>
                      </a: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0643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MARTIN KING DAY- NO SCHOOL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**School not in session. May be used as make up day if needed</a:t>
                      </a:r>
                      <a:endParaRPr lang="en-US" alt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BRUNCH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“G”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kumimoji="0" lang="en-US" altLang="en-US" sz="10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G”rocery</a:t>
                      </a:r>
                      <a:endParaRPr kumimoji="0" lang="en-US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Shopping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BRUNCH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G”rocery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Shopping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kumimoji="0" lang="en-US" altLang="en-US" sz="10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G”rocery</a:t>
                      </a:r>
                      <a:endParaRPr kumimoji="0" lang="en-US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Shopping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“G” </a:t>
                      </a:r>
                      <a:r>
                        <a:rPr kumimoji="0" lang="en-US" altLang="en-US" sz="10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rocery</a:t>
                      </a:r>
                      <a:endParaRPr kumimoji="0" lang="en-US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Shopping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1837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 </a:t>
                      </a:r>
                      <a:r>
                        <a:rPr lang="en-US" alt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“S”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“Supermarket Shopping”     </a:t>
                      </a:r>
                      <a:endParaRPr lang="en-US" altLang="en-US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“Beginning Bears III”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9:30-11:00 am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BRUNCH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“Supermarket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Shopping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1" marR="101871" marT="50924" marB="50924" anchor="ctr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BRUNCH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Dad’s Night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pm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 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Dad’s Night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(snow date)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pm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71" marR="101871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866048"/>
                  </a:ext>
                </a:extLst>
              </a:tr>
            </a:tbl>
          </a:graphicData>
        </a:graphic>
      </p:graphicFrame>
      <p:pic>
        <p:nvPicPr>
          <p:cNvPr id="10295" name="Picture 66">
            <a:extLst>
              <a:ext uri="{FF2B5EF4-FFF2-40B4-BE49-F238E27FC236}">
                <a16:creationId xmlns:a16="http://schemas.microsoft.com/office/drawing/2014/main" id="{89245632-3F5E-3AE1-FF73-6521100D4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583" y="5633014"/>
            <a:ext cx="3556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6" name="Picture 65">
            <a:extLst>
              <a:ext uri="{FF2B5EF4-FFF2-40B4-BE49-F238E27FC236}">
                <a16:creationId xmlns:a16="http://schemas.microsoft.com/office/drawing/2014/main" id="{F0C4F39C-EFAE-BBEE-3DC4-8A656C9E1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314" y="5635907"/>
            <a:ext cx="3540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7" name="Picture 65">
            <a:extLst>
              <a:ext uri="{FF2B5EF4-FFF2-40B4-BE49-F238E27FC236}">
                <a16:creationId xmlns:a16="http://schemas.microsoft.com/office/drawing/2014/main" id="{D2E1D3DF-7597-86A1-0C9B-3D7A88D53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638800"/>
            <a:ext cx="35401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8" name="Picture 65">
            <a:extLst>
              <a:ext uri="{FF2B5EF4-FFF2-40B4-BE49-F238E27FC236}">
                <a16:creationId xmlns:a16="http://schemas.microsoft.com/office/drawing/2014/main" id="{9EE7F2F2-D324-D146-8D4C-BB8E4BC8B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478" y="5638800"/>
            <a:ext cx="35401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9" name="Picture 63">
            <a:extLst>
              <a:ext uri="{FF2B5EF4-FFF2-40B4-BE49-F238E27FC236}">
                <a16:creationId xmlns:a16="http://schemas.microsoft.com/office/drawing/2014/main" id="{681134FD-57F0-9A76-3B45-550C6EF8F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7" y="7009606"/>
            <a:ext cx="3524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441">
            <a:extLst>
              <a:ext uri="{FF2B5EF4-FFF2-40B4-BE49-F238E27FC236}">
                <a16:creationId xmlns:a16="http://schemas.microsoft.com/office/drawing/2014/main" id="{E4746A6E-9F11-C504-B520-3FA72BE3CF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2026442"/>
            <a:ext cx="2567786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" name="Picture 63">
            <a:extLst>
              <a:ext uri="{FF2B5EF4-FFF2-40B4-BE49-F238E27FC236}">
                <a16:creationId xmlns:a16="http://schemas.microsoft.com/office/drawing/2014/main" id="{DAF94B14-32A0-BBDF-07BE-B99F797EF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629400"/>
            <a:ext cx="3524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57B93FE-1146-535E-03CE-876F446D83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153400" cy="533400"/>
          </a:xfrm>
        </p:spPr>
        <p:txBody>
          <a:bodyPr/>
          <a:lstStyle/>
          <a:p>
            <a:pPr eaLnBrk="1" hangingPunct="1"/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February 2026</a:t>
            </a:r>
          </a:p>
        </p:txBody>
      </p:sp>
      <p:graphicFrame>
        <p:nvGraphicFramePr>
          <p:cNvPr id="10501" name="Group 261">
            <a:extLst>
              <a:ext uri="{FF2B5EF4-FFF2-40B4-BE49-F238E27FC236}">
                <a16:creationId xmlns:a16="http://schemas.microsoft.com/office/drawing/2014/main" id="{DBA669C9-74FD-A2DC-86ED-0CAA4A074D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237409"/>
              </p:ext>
            </p:extLst>
          </p:nvPr>
        </p:nvGraphicFramePr>
        <p:xfrm>
          <a:off x="190499" y="592456"/>
          <a:ext cx="9677401" cy="691846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494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3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24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2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1629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Saturday</a:t>
                      </a: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Sunday</a:t>
                      </a: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5506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9030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   LUNCH</a:t>
                      </a:r>
                      <a:endParaRPr lang="en-US" alt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“S” cont.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“Beginning Bears III” 9:30 – 11:00 am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Meeting 2:45 pm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   BRUNCH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Dental Visits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9:30am &amp; 12:30pm</a:t>
                      </a: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  BRUNCH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Dental Visits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9:30am &amp; 12:30pm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   LUNCH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   LUNCH</a:t>
                      </a:r>
                      <a:endParaRPr lang="en-US" alt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8260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“D” </a:t>
                      </a:r>
                      <a:r>
                        <a:rPr lang="en-US" altLang="en-US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“Beginning Bears III”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9:30- 11:00 am</a:t>
                      </a: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BRUNCH</a:t>
                      </a:r>
                      <a:endParaRPr lang="en-US" alt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BRUNCH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   LUNCH</a:t>
                      </a:r>
                      <a:endParaRPr lang="en-US" alt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Valentine Parties 11:00 am &amp; 2:10p.m.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  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Valentine Parties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11:00a.m. &amp; 2:10p.m.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6959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PRESIDENT’S DAY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SCHOOL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BRUNCH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“U”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BRUNCH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7173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“P”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“Beginning Bears III” 9:30-11:00 am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38" marB="50938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BRUNCH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Master Lim Taekwondo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9:30am &amp; 12:30 pm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BRUNCH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Master Lim Taekwondo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9:30am &amp; 12:30 pm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24" marB="50924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 Across America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PJ Day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24" marB="50924" horzOverflow="overflow"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     LUNCH</a:t>
                      </a:r>
                    </a:p>
                    <a:p>
                      <a:pPr marL="342900" marR="0" lvl="0" indent="-34290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28"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 Across America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PJ Day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24" marB="50924" horzOverflow="overflow"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101882" marR="101882" marT="50924" marB="50924" horzOverflow="overflow"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5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24" marB="50924" horzOverflow="overflow"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2355" name="Picture 62">
            <a:extLst>
              <a:ext uri="{FF2B5EF4-FFF2-40B4-BE49-F238E27FC236}">
                <a16:creationId xmlns:a16="http://schemas.microsoft.com/office/drawing/2014/main" id="{B255746E-5C68-372D-C4C9-495C6BEAA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10026"/>
            <a:ext cx="355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56" name="Picture 64">
            <a:extLst>
              <a:ext uri="{FF2B5EF4-FFF2-40B4-BE49-F238E27FC236}">
                <a16:creationId xmlns:a16="http://schemas.microsoft.com/office/drawing/2014/main" id="{B0218E0A-6695-6F97-AFC7-08B9242DB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467" y="4064996"/>
            <a:ext cx="3333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57" name="Picture 63">
            <a:extLst>
              <a:ext uri="{FF2B5EF4-FFF2-40B4-BE49-F238E27FC236}">
                <a16:creationId xmlns:a16="http://schemas.microsoft.com/office/drawing/2014/main" id="{9D010FFC-DE55-863C-D8F5-205C0D567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5253038"/>
            <a:ext cx="1143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58" name="Picture 61">
            <a:extLst>
              <a:ext uri="{FF2B5EF4-FFF2-40B4-BE49-F238E27FC236}">
                <a16:creationId xmlns:a16="http://schemas.microsoft.com/office/drawing/2014/main" id="{BF2283F5-55CA-8E61-D487-620DC6AC3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6578598"/>
            <a:ext cx="4064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59" name="Picture 63">
            <a:extLst>
              <a:ext uri="{FF2B5EF4-FFF2-40B4-BE49-F238E27FC236}">
                <a16:creationId xmlns:a16="http://schemas.microsoft.com/office/drawing/2014/main" id="{B26C61FA-917D-90D2-E8BF-8C901A04A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5253038"/>
            <a:ext cx="1143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1">
            <a:extLst>
              <a:ext uri="{FF2B5EF4-FFF2-40B4-BE49-F238E27FC236}">
                <a16:creationId xmlns:a16="http://schemas.microsoft.com/office/drawing/2014/main" id="{E50E033E-01C5-21D3-3FB0-33984A437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63" y="6578598"/>
            <a:ext cx="4064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DD204E-715F-1666-509A-681D3E1B52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590800" y="2590800"/>
            <a:ext cx="457200" cy="457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96AF44-8A6D-4785-7A90-BC998C75B3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962400" y="2590800"/>
            <a:ext cx="4572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7C6DD4C-4DD6-F6F2-FCB9-5917561801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288253"/>
            <a:ext cx="7620000" cy="245148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  <a:endParaRPr lang="en-US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653" name="Group 389">
            <a:extLst>
              <a:ext uri="{FF2B5EF4-FFF2-40B4-BE49-F238E27FC236}">
                <a16:creationId xmlns:a16="http://schemas.microsoft.com/office/drawing/2014/main" id="{EA108FC9-60AF-181E-0023-E07C09C0A6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7960176"/>
              </p:ext>
            </p:extLst>
          </p:nvPr>
        </p:nvGraphicFramePr>
        <p:xfrm>
          <a:off x="304801" y="762002"/>
          <a:ext cx="9372599" cy="7194774"/>
        </p:xfrm>
        <a:graphic>
          <a:graphicData uri="http://schemas.openxmlformats.org/drawingml/2006/table">
            <a:tbl>
              <a:tblPr/>
              <a:tblGrid>
                <a:gridCol w="1511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7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7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2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49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0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14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4810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Saturday</a:t>
                      </a: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Sunday</a:t>
                      </a: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593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9731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  LUNCH</a:t>
                      </a:r>
                      <a:endParaRPr lang="en-US" alt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“P” cont.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“Beginning Bears III”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9:30-11:00am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Meeting 2:45 pm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 Trip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3yr classes AM/PM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Weis Supermarket</a:t>
                      </a: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 Trip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3yr classes AM/PM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Weis Supermarket and 4 day AM &amp; PM Fours  9:30am Morris Museum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   LUNCH</a:t>
                      </a:r>
                      <a:endParaRPr lang="en-US" alt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  LUNCH</a:t>
                      </a:r>
                      <a:endParaRPr lang="en-US" alt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180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“B”</a:t>
                      </a:r>
                      <a:endParaRPr lang="en-US" altLang="en-US" sz="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Day - 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“Beginning Bears IV”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 – 11:00 am</a:t>
                      </a:r>
                      <a:endParaRPr lang="en-US" alt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kumimoji="0" lang="en-US" alt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 Trip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morning Fours and STARS 9:30 am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Morris Museum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</a:t>
                      </a: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 Trip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Day Fours  9:30 am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Morris Museum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</a:t>
                      </a:r>
                      <a:endParaRPr lang="en-US" alt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7366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</a:t>
                      </a:r>
                      <a:endParaRPr lang="en-US" alt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“R”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“Beginning Bears IV”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 – 11:00</a:t>
                      </a:r>
                      <a:r>
                        <a:rPr lang="en-US" alt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</a:t>
                      </a: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BRUNCH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BRUNCH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 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Spirit Day </a:t>
                      </a: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Spirit Day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6278">
                <a:tc>
                  <a:txBody>
                    <a:bodyPr/>
                    <a:lstStyle>
                      <a:lvl1pPr marL="609600" indent="-609600"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1023938" indent="-5143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457325" indent="-43815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909763" indent="-3810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419350" indent="-3810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876550" indent="-38100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3333750" indent="-38100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790950" indent="-38100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4248150" indent="-38100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609600" marR="0" lvl="0" indent="-60960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LUNCH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09600" marR="0" lvl="0" indent="-60960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“K”</a:t>
                      </a:r>
                    </a:p>
                    <a:p>
                      <a:pPr marL="609600" marR="0" lvl="0" indent="-60960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“Beginning Bears IV”</a:t>
                      </a:r>
                    </a:p>
                    <a:p>
                      <a:pPr marL="609600" marR="0" lvl="0" indent="-60960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9:30-</a:t>
                      </a:r>
                      <a:r>
                        <a:rPr lang="en-US" alt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11:00 am</a:t>
                      </a:r>
                      <a:endParaRPr lang="en-US" alt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09600" marR="0" lvl="0" indent="-60960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609600" indent="-609600"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1023938" indent="-514350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457325" indent="-438150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909763" indent="-3810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419350" indent="-38100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876550" indent="-38100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3333750" indent="-38100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790950" indent="-38100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4248150" indent="-38100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609600" marR="0" lvl="0" indent="-60960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BRUNCH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09600" marR="0" lvl="0" indent="-60960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BRUNCH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Easter Egg Hunts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11:00 am &amp; 2:10 pm</a:t>
                      </a: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Easter Egg Hunts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11:00 am &amp; 2:10 pm</a:t>
                      </a: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96550">
                <a:tc>
                  <a:txBody>
                    <a:bodyPr/>
                    <a:lstStyle/>
                    <a:p>
                      <a:pPr marL="609600" marR="0" lvl="0" indent="-60960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LUNCH</a:t>
                      </a:r>
                    </a:p>
                    <a:p>
                      <a:pPr marL="609600" marR="0" lvl="0" indent="-60960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“A”</a:t>
                      </a:r>
                    </a:p>
                    <a:p>
                      <a:pPr marL="609600" marR="0" lvl="0" indent="-60960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“Beginning Bears IV”</a:t>
                      </a:r>
                    </a:p>
                    <a:p>
                      <a:pPr marL="609600" marR="0" lvl="0" indent="-60960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9:30-</a:t>
                      </a:r>
                      <a:r>
                        <a:rPr lang="en-US" alt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11:00 am</a:t>
                      </a:r>
                      <a:endParaRPr lang="en-US" alt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09600" marR="0" lvl="0" indent="-60960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BRUNCH</a:t>
                      </a: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43" marB="50943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10134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18B3335-0A61-4A63-BE46-19747741E9A0}"/>
              </a:ext>
            </a:extLst>
          </p:cNvPr>
          <p:cNvSpPr/>
          <p:nvPr/>
        </p:nvSpPr>
        <p:spPr bwMode="auto">
          <a:xfrm>
            <a:off x="609600" y="381000"/>
            <a:ext cx="838200" cy="381000"/>
          </a:xfrm>
          <a:custGeom>
            <a:avLst/>
            <a:gdLst>
              <a:gd name="connsiteX0" fmla="*/ 0 w 1752600"/>
              <a:gd name="connsiteY0" fmla="*/ 0 h 485276"/>
              <a:gd name="connsiteX1" fmla="*/ 1752600 w 1752600"/>
              <a:gd name="connsiteY1" fmla="*/ 0 h 485276"/>
              <a:gd name="connsiteX2" fmla="*/ 1752600 w 1752600"/>
              <a:gd name="connsiteY2" fmla="*/ 485276 h 485276"/>
              <a:gd name="connsiteX3" fmla="*/ 0 w 1752600"/>
              <a:gd name="connsiteY3" fmla="*/ 485276 h 485276"/>
              <a:gd name="connsiteX4" fmla="*/ 0 w 1752600"/>
              <a:gd name="connsiteY4" fmla="*/ 0 h 485276"/>
              <a:gd name="connsiteX0" fmla="*/ 0 w 1752600"/>
              <a:gd name="connsiteY0" fmla="*/ 0 h 485276"/>
              <a:gd name="connsiteX1" fmla="*/ 247650 w 1752600"/>
              <a:gd name="connsiteY1" fmla="*/ 304800 h 485276"/>
              <a:gd name="connsiteX2" fmla="*/ 1752600 w 1752600"/>
              <a:gd name="connsiteY2" fmla="*/ 485276 h 485276"/>
              <a:gd name="connsiteX3" fmla="*/ 0 w 1752600"/>
              <a:gd name="connsiteY3" fmla="*/ 485276 h 485276"/>
              <a:gd name="connsiteX4" fmla="*/ 0 w 1752600"/>
              <a:gd name="connsiteY4" fmla="*/ 0 h 485276"/>
              <a:gd name="connsiteX0" fmla="*/ 0 w 1752600"/>
              <a:gd name="connsiteY0" fmla="*/ 0 h 485276"/>
              <a:gd name="connsiteX1" fmla="*/ 1752600 w 1752600"/>
              <a:gd name="connsiteY1" fmla="*/ 485276 h 485276"/>
              <a:gd name="connsiteX2" fmla="*/ 0 w 1752600"/>
              <a:gd name="connsiteY2" fmla="*/ 485276 h 485276"/>
              <a:gd name="connsiteX3" fmla="*/ 0 w 1752600"/>
              <a:gd name="connsiteY3" fmla="*/ 0 h 485276"/>
              <a:gd name="connsiteX0" fmla="*/ 0 w 1752600"/>
              <a:gd name="connsiteY0" fmla="*/ 0 h 0"/>
              <a:gd name="connsiteX1" fmla="*/ 1752600 w 1752600"/>
              <a:gd name="connsiteY1" fmla="*/ 0 h 0"/>
              <a:gd name="connsiteX2" fmla="*/ 0 w 1752600"/>
              <a:gd name="connsiteY2" fmla="*/ 0 h 0"/>
              <a:gd name="connsiteX0" fmla="*/ 0 w 10000"/>
              <a:gd name="connsiteY0" fmla="*/ 0 h 0"/>
              <a:gd name="connsiteX1" fmla="*/ 10000 w 10000"/>
              <a:gd name="connsiteY1" fmla="*/ 0 h 0"/>
              <a:gd name="connsiteX2" fmla="*/ 0 w 1000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>
                <a:moveTo>
                  <a:pt x="0" y="0"/>
                </a:moveTo>
                <a:cubicBezTo>
                  <a:pt x="3333" y="0"/>
                  <a:pt x="7374" y="-314325"/>
                  <a:pt x="10000" y="0"/>
                </a:cubicBez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0B9E32-6A14-4250-17A0-BCCDE0B5A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81200" y="5105400"/>
            <a:ext cx="304800" cy="36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73" name="Group 285">
            <a:extLst>
              <a:ext uri="{FF2B5EF4-FFF2-40B4-BE49-F238E27FC236}">
                <a16:creationId xmlns:a16="http://schemas.microsoft.com/office/drawing/2014/main" id="{F4B29E04-C50F-A875-7284-C2D812FE1E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1670738"/>
              </p:ext>
            </p:extLst>
          </p:nvPr>
        </p:nvGraphicFramePr>
        <p:xfrm>
          <a:off x="299243" y="914400"/>
          <a:ext cx="9372601" cy="6608826"/>
        </p:xfrm>
        <a:graphic>
          <a:graphicData uri="http://schemas.openxmlformats.org/drawingml/2006/table">
            <a:tbl>
              <a:tblPr/>
              <a:tblGrid>
                <a:gridCol w="1471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4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37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54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35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20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2933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Saturday</a:t>
                      </a: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Sunday</a:t>
                      </a: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71">
                        <a:alpha val="8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0576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BRUNCH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“A” cont.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HOLY THURSDAY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SCHOOL</a:t>
                      </a: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FRIDAY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SCHOOL </a:t>
                      </a: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Easter</a:t>
                      </a: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2491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EASTER BREAK </a:t>
                      </a: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SCHOOL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altLang="en-US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en-US" alt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en-US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7452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342900" marR="0" lvl="0" indent="-34290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13"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 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“M”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“Beginning Bears IV” 9:30-11:00 am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Meeting – 2:45 pm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 BRUNCH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BRUNCH</a:t>
                      </a: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   LUNCH</a:t>
                      </a: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  LUNCH</a:t>
                      </a: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/>
                    </a:solidFill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7306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 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“Letter “N”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“Beginning Bears IV”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 – 11:00 am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 BRUNCH</a:t>
                      </a: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BRUNCH</a:t>
                      </a: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23"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</a:t>
                      </a:r>
                    </a:p>
                    <a:p>
                      <a:pPr marL="342900" marR="0" lvl="0" indent="-34290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23"/>
                        <a:tabLst/>
                        <a:defRPr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Spirit Day</a:t>
                      </a: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24"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</a:t>
                      </a:r>
                    </a:p>
                    <a:p>
                      <a:pPr marL="342900" marR="0" lvl="0" indent="-34290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24"/>
                        <a:tabLst/>
                        <a:defRPr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Spirit Day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7554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LUNCH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“V”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 Teacher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Conferences</a:t>
                      </a:r>
                    </a:p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BRUNCH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BRUNCH</a:t>
                      </a: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 LUNCH</a:t>
                      </a: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882" marR="101882" marT="50927" marB="50927" horzOverflow="overflow">
                    <a:lnL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396" name="Rectangle 2">
            <a:extLst>
              <a:ext uri="{FF2B5EF4-FFF2-40B4-BE49-F238E27FC236}">
                <a16:creationId xmlns:a16="http://schemas.microsoft.com/office/drawing/2014/main" id="{787827F1-6365-192F-4DD4-C9CB002D2D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6163" y="116144"/>
            <a:ext cx="7878762" cy="569655"/>
          </a:xfrm>
        </p:spPr>
        <p:txBody>
          <a:bodyPr/>
          <a:lstStyle/>
          <a:p>
            <a:pPr eaLnBrk="1" hangingPunct="1"/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April 2026</a:t>
            </a:r>
          </a:p>
        </p:txBody>
      </p:sp>
      <p:sp>
        <p:nvSpPr>
          <p:cNvPr id="14397" name="Line 287">
            <a:extLst>
              <a:ext uri="{FF2B5EF4-FFF2-40B4-BE49-F238E27FC236}">
                <a16:creationId xmlns:a16="http://schemas.microsoft.com/office/drawing/2014/main" id="{DAD22711-873F-1B46-FA08-69027B2F10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2590800"/>
            <a:ext cx="5562600" cy="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98" name="Line 286">
            <a:extLst>
              <a:ext uri="{FF2B5EF4-FFF2-40B4-BE49-F238E27FC236}">
                <a16:creationId xmlns:a16="http://schemas.microsoft.com/office/drawing/2014/main" id="{093AC00E-FB3A-BADC-337C-B6056C1AC67F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72390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007-2008 school year calendar">
  <a:themeElements>
    <a:clrScheme name="2007-2008 school year calenda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07-2008 school year calendar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007-2008 school year calenda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-2008 school year calenda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-2008 school year calenda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-2008 school year calenda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-2008 school year calenda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-2008 school year calenda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-2008 school year calenda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-2008 school year calenda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-2008 school year calenda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-2008 school year calenda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-2008 school year calenda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-2008 school year calenda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2023-24 Monthly School Calendar for school</Template>
  <TotalTime>1251</TotalTime>
  <Words>1523</Words>
  <Application>Microsoft Office PowerPoint</Application>
  <PresentationFormat>Custom</PresentationFormat>
  <Paragraphs>682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2007-2008 school year calendar</vt:lpstr>
      <vt:lpstr>2025-2026 School Year Calendar</vt:lpstr>
      <vt:lpstr>September 2025</vt:lpstr>
      <vt:lpstr>October 2025</vt:lpstr>
      <vt:lpstr>November 2025</vt:lpstr>
      <vt:lpstr>December 2025</vt:lpstr>
      <vt:lpstr>January 2026</vt:lpstr>
      <vt:lpstr>February 2026</vt:lpstr>
      <vt:lpstr>March 2026</vt:lpstr>
      <vt:lpstr>April 2026</vt:lpstr>
      <vt:lpstr>May 2026</vt:lpstr>
      <vt:lpstr>June 2026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2024-2025 School Year Calendar</dc:title>
  <dc:creator>Albert</dc:creator>
  <cp:lastModifiedBy>Albert</cp:lastModifiedBy>
  <cp:revision>42</cp:revision>
  <cp:lastPrinted>2025-07-21T15:39:06Z</cp:lastPrinted>
  <dcterms:created xsi:type="dcterms:W3CDTF">2024-05-03T14:20:11Z</dcterms:created>
  <dcterms:modified xsi:type="dcterms:W3CDTF">2025-07-21T15:41:51Z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TC101944701033</vt:lpwstr>
  </property>
</Properties>
</file>