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2" r:id="rId3"/>
    <p:sldId id="265" r:id="rId4"/>
    <p:sldId id="258" r:id="rId5"/>
    <p:sldId id="259" r:id="rId6"/>
    <p:sldId id="260" r:id="rId7"/>
    <p:sldId id="261" r:id="rId8"/>
    <p:sldId id="263" r:id="rId9"/>
    <p:sldId id="264" r:id="rId10"/>
    <p:sldId id="266" r:id="rId11"/>
    <p:sldId id="267" r:id="rId12"/>
    <p:sldId id="269" r:id="rId13"/>
    <p:sldId id="270" r:id="rId14"/>
    <p:sldId id="271" r:id="rId15"/>
    <p:sldId id="272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66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2A5D6-E1B4-48D9-9116-920ED2EEA121}" type="datetimeFigureOut">
              <a:rPr lang="en-US" smtClean="0"/>
              <a:t>1/1/2017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B02EA-2ED1-4801-AC09-4AE57C9DD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03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E36738-CC4C-43AA-A7D1-BE98E3EDBBF4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79" y="4343400"/>
            <a:ext cx="5029043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1100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23997A-8114-4C01-8652-5C18BC3E2E44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7273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477204-E177-4AC8-8D7F-D2FD21B7CEBE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557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1CD27E-B3BA-435A-A58D-D468ECF19B71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4289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A12A84-6D4D-4029-92C8-3CCD125536D2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241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CA099E-E7F7-4B4C-821E-58D050477CD1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79" y="4343400"/>
            <a:ext cx="5029043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9863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5D776A-AA1F-4706-B49A-9D8740146CC6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87388"/>
            <a:ext cx="4584700" cy="3440112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79" y="4356101"/>
            <a:ext cx="5029043" cy="41275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2791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E303CF-511A-44F1-8A34-3FFB3BE248BA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79" y="4343400"/>
            <a:ext cx="5029043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8264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F50A-BDFA-404B-BAD0-AEB82DC7F2F0}" type="datetimeFigureOut">
              <a:rPr lang="en-US" smtClean="0"/>
              <a:t>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7D71-2C8C-427D-A6DC-CA70E50B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03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F50A-BDFA-404B-BAD0-AEB82DC7F2F0}" type="datetimeFigureOut">
              <a:rPr lang="en-US" smtClean="0"/>
              <a:t>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7D71-2C8C-427D-A6DC-CA70E50B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22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F50A-BDFA-404B-BAD0-AEB82DC7F2F0}" type="datetimeFigureOut">
              <a:rPr lang="en-US" smtClean="0"/>
              <a:t>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7D71-2C8C-427D-A6DC-CA70E50B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38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F50A-BDFA-404B-BAD0-AEB82DC7F2F0}" type="datetimeFigureOut">
              <a:rPr lang="en-US" smtClean="0"/>
              <a:t>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7D71-2C8C-427D-A6DC-CA70E50B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9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F50A-BDFA-404B-BAD0-AEB82DC7F2F0}" type="datetimeFigureOut">
              <a:rPr lang="en-US" smtClean="0"/>
              <a:t>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7D71-2C8C-427D-A6DC-CA70E50B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71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F50A-BDFA-404B-BAD0-AEB82DC7F2F0}" type="datetimeFigureOut">
              <a:rPr lang="en-US" smtClean="0"/>
              <a:t>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7D71-2C8C-427D-A6DC-CA70E50B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30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F50A-BDFA-404B-BAD0-AEB82DC7F2F0}" type="datetimeFigureOut">
              <a:rPr lang="en-US" smtClean="0"/>
              <a:t>1/1/2017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7D71-2C8C-427D-A6DC-CA70E50B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73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F50A-BDFA-404B-BAD0-AEB82DC7F2F0}" type="datetimeFigureOut">
              <a:rPr lang="en-US" smtClean="0"/>
              <a:t>1/1/2017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7D71-2C8C-427D-A6DC-CA70E50B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9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F50A-BDFA-404B-BAD0-AEB82DC7F2F0}" type="datetimeFigureOut">
              <a:rPr lang="en-US" smtClean="0"/>
              <a:t>1/1/2017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7D71-2C8C-427D-A6DC-CA70E50B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73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F50A-BDFA-404B-BAD0-AEB82DC7F2F0}" type="datetimeFigureOut">
              <a:rPr lang="en-US" smtClean="0"/>
              <a:t>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7D71-2C8C-427D-A6DC-CA70E50B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28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F50A-BDFA-404B-BAD0-AEB82DC7F2F0}" type="datetimeFigureOut">
              <a:rPr lang="en-US" smtClean="0"/>
              <a:t>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7D71-2C8C-427D-A6DC-CA70E50B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88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EF50A-BDFA-404B-BAD0-AEB82DC7F2F0}" type="datetimeFigureOut">
              <a:rPr lang="en-US" smtClean="0"/>
              <a:t>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F7D71-2C8C-427D-A6DC-CA70E50B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9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aina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1.bin"/><Relationship Id="rId4" Type="http://schemas.openxmlformats.org/officeDocument/2006/relationships/audio" Target="../media/audio1.wav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Jainism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Preetam Jain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2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686800" cy="4343400"/>
          </a:xfrm>
          <a:noFill/>
          <a:ln/>
        </p:spPr>
        <p:txBody>
          <a:bodyPr lIns="92075" tIns="46038" rIns="92075" bIns="46038">
            <a:normAutofit fontScale="62500" lnSpcReduction="20000"/>
          </a:bodyPr>
          <a:lstStyle/>
          <a:p>
            <a:pPr eaLnBrk="0" hangingPunct="0"/>
            <a:r>
              <a:rPr lang="en-US" altLang="en-US" sz="2800" b="1" dirty="0" smtClean="0"/>
              <a:t>Ahimsa i.e. Non-Violence</a:t>
            </a:r>
            <a:endParaRPr lang="en-US" altLang="en-US" sz="2800" b="1" dirty="0"/>
          </a:p>
          <a:p>
            <a:pPr lvl="1" eaLnBrk="0" hangingPunct="0"/>
            <a:r>
              <a:rPr lang="en-US" sz="2600" dirty="0" smtClean="0"/>
              <a:t>is most fundamental &amp; sacrosanct to Jainism. It means to not to harm to ANY living being with actions, words, or thoughts EXCEPT for self defense.  For this reason vegetarianism is hallmark Jain Practice.</a:t>
            </a:r>
          </a:p>
          <a:p>
            <a:pPr eaLnBrk="0" hangingPunct="0"/>
            <a:r>
              <a:rPr lang="en-US" sz="2800" b="1" dirty="0" smtClean="0"/>
              <a:t>Satya i.e. Truth</a:t>
            </a:r>
            <a:r>
              <a:rPr lang="en-US" dirty="0" smtClean="0"/>
              <a:t>. </a:t>
            </a:r>
          </a:p>
          <a:p>
            <a:pPr lvl="1" eaLnBrk="0" hangingPunct="0"/>
            <a:r>
              <a:rPr lang="en-US" sz="2600" dirty="0" smtClean="0"/>
              <a:t>Always speak truth</a:t>
            </a:r>
            <a:endParaRPr lang="en-US" sz="2600" dirty="0"/>
          </a:p>
          <a:p>
            <a:pPr eaLnBrk="0" hangingPunct="0"/>
            <a:r>
              <a:rPr lang="en-US" sz="2900" b="1" dirty="0" err="1" smtClean="0"/>
              <a:t>Asteya</a:t>
            </a:r>
            <a:r>
              <a:rPr lang="en-US" sz="2900" b="1" dirty="0" smtClean="0"/>
              <a:t> i.e. no-stealing</a:t>
            </a:r>
          </a:p>
          <a:p>
            <a:pPr lvl="1" eaLnBrk="0" hangingPunct="0"/>
            <a:r>
              <a:rPr lang="en-US" sz="2600" dirty="0" smtClean="0"/>
              <a:t>means not to take anything that is not given to you, or is simply not yours.</a:t>
            </a:r>
          </a:p>
          <a:p>
            <a:pPr eaLnBrk="0" hangingPunct="0"/>
            <a:r>
              <a:rPr lang="en-US" sz="2900" b="1" dirty="0" err="1" smtClean="0"/>
              <a:t>Bhramacharya</a:t>
            </a:r>
            <a:r>
              <a:rPr lang="en-US" sz="2900" b="1" dirty="0" smtClean="0"/>
              <a:t> i.e. celibacy</a:t>
            </a:r>
            <a:endParaRPr lang="en-US" dirty="0" smtClean="0"/>
          </a:p>
          <a:p>
            <a:pPr lvl="1" eaLnBrk="0" hangingPunct="0"/>
            <a:r>
              <a:rPr lang="en-US" sz="2600" dirty="0" smtClean="0"/>
              <a:t>it is control over desires. This requires control over our senses or ourselves in </a:t>
            </a:r>
            <a:r>
              <a:rPr lang="en-US" sz="2600" b="1" dirty="0" smtClean="0"/>
              <a:t>over indulgence</a:t>
            </a:r>
            <a:r>
              <a:rPr lang="en-US" sz="2600" dirty="0" smtClean="0"/>
              <a:t> in worldly pleasures</a:t>
            </a:r>
            <a:endParaRPr lang="en-US" altLang="en-US" sz="2600" dirty="0"/>
          </a:p>
          <a:p>
            <a:pPr eaLnBrk="0" hangingPunct="0"/>
            <a:r>
              <a:rPr lang="en-US" altLang="en-US" sz="2700" b="1" dirty="0" err="1" smtClean="0"/>
              <a:t>Aparigraha</a:t>
            </a:r>
            <a:r>
              <a:rPr lang="en-US" altLang="en-US" sz="2700" b="1" dirty="0" smtClean="0"/>
              <a:t> i.e. Non-Possession or non-Accumulation </a:t>
            </a:r>
            <a:endParaRPr lang="en-US" altLang="en-US" sz="2700" b="1" dirty="0"/>
          </a:p>
          <a:p>
            <a:pPr lvl="1" eaLnBrk="0" hangingPunct="0"/>
            <a:r>
              <a:rPr lang="en-US" altLang="en-US" sz="2600" dirty="0" smtClean="0"/>
              <a:t>Do not accumulate anything more than necessary and </a:t>
            </a:r>
            <a:r>
              <a:rPr lang="en-US" altLang="en-US" sz="2600" dirty="0"/>
              <a:t>share limited </a:t>
            </a:r>
            <a:r>
              <a:rPr lang="en-US" altLang="en-US" sz="2600" dirty="0" smtClean="0"/>
              <a:t>resources</a:t>
            </a:r>
          </a:p>
          <a:p>
            <a:pPr eaLnBrk="0" hangingPunct="0"/>
            <a:r>
              <a:rPr lang="en-US" altLang="en-US" sz="2900" b="1" dirty="0" err="1" smtClean="0"/>
              <a:t>Anekantavad</a:t>
            </a:r>
            <a:r>
              <a:rPr lang="en-US" altLang="en-US" sz="2900" b="1" dirty="0" smtClean="0"/>
              <a:t> i.e. Multiplicity of views</a:t>
            </a:r>
          </a:p>
          <a:p>
            <a:pPr lvl="1" eaLnBrk="0" hangingPunct="0"/>
            <a:r>
              <a:rPr lang="en-US" altLang="en-US" sz="2900" dirty="0" smtClean="0"/>
              <a:t>On any issue, subject multiple views exist. Truth emerges from multiple views.</a:t>
            </a:r>
            <a:r>
              <a:rPr lang="en-US" altLang="en-US" sz="2200" dirty="0" smtClean="0"/>
              <a:t> </a:t>
            </a:r>
            <a:endParaRPr lang="en-US" altLang="en-US" sz="2600" dirty="0"/>
          </a:p>
        </p:txBody>
      </p:sp>
      <p:sp>
        <p:nvSpPr>
          <p:cNvPr id="188422" name="Rectangle 6"/>
          <p:cNvSpPr>
            <a:spLocks noChangeArrowheads="1"/>
          </p:cNvSpPr>
          <p:nvPr/>
        </p:nvSpPr>
        <p:spPr bwMode="auto">
          <a:xfrm>
            <a:off x="304800" y="0"/>
            <a:ext cx="8686800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Essence of Jainism</a:t>
            </a:r>
            <a:b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Thoughts/Speech/Action </a:t>
            </a:r>
            <a:r>
              <a:rPr lang="en-US" altLang="en-US" sz="3200" dirty="0"/>
              <a:t>…</a:t>
            </a:r>
            <a:r>
              <a:rPr lang="en-US" altLang="en-US" b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872614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8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8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8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8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8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8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8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8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8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8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8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8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8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8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8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8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8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8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8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8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8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8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8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8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8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8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8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8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8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8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8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8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84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84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84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84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84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84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84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84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84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84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84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84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84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84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84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84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8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Jain Prayer</a:t>
            </a:r>
            <a:endParaRPr lang="en-US" dirty="0"/>
          </a:p>
        </p:txBody>
      </p:sp>
      <p:pic>
        <p:nvPicPr>
          <p:cNvPr id="4" name="Picture 5" descr="http://www.idealmantra.com/images/navkar-mantr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6857999" cy="411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246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Famous Jain Temples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Palitana</a:t>
            </a:r>
            <a:r>
              <a:rPr lang="en-US" dirty="0" smtClean="0"/>
              <a:t>, Gujrat</a:t>
            </a:r>
          </a:p>
          <a:p>
            <a:endParaRPr lang="en-US" dirty="0"/>
          </a:p>
        </p:txBody>
      </p:sp>
      <p:pic>
        <p:nvPicPr>
          <p:cNvPr id="2050" name="Picture 2" descr="C:\Users\Jain\Desktop\Shatrunjaya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14600"/>
            <a:ext cx="6400800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962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Famous Jain Temples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Gomateshwar</a:t>
            </a:r>
            <a:r>
              <a:rPr lang="en-US" dirty="0" smtClean="0"/>
              <a:t>, Karnataka</a:t>
            </a:r>
          </a:p>
          <a:p>
            <a:endParaRPr lang="en-US" dirty="0"/>
          </a:p>
        </p:txBody>
      </p:sp>
      <p:pic>
        <p:nvPicPr>
          <p:cNvPr id="3074" name="Picture 2" descr="C:\Users\Jain\Desktop\2936305213_0e4d0a33af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0"/>
            <a:ext cx="6248400" cy="367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645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Famous Jain Temples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Pavapuri</a:t>
            </a:r>
            <a:r>
              <a:rPr lang="en-US" dirty="0" smtClean="0"/>
              <a:t>, Bihar</a:t>
            </a:r>
          </a:p>
          <a:p>
            <a:endParaRPr lang="en-US" dirty="0"/>
          </a:p>
        </p:txBody>
      </p:sp>
      <p:pic>
        <p:nvPicPr>
          <p:cNvPr id="4098" name="Picture 2" descr="C:\Users\Jain\Desktop\48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2286000"/>
            <a:ext cx="6667500" cy="381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839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Famous </a:t>
            </a:r>
            <a:r>
              <a:rPr lang="en-US" dirty="0"/>
              <a:t>J</a:t>
            </a:r>
            <a:r>
              <a:rPr lang="en-US" dirty="0" smtClean="0"/>
              <a:t>ain Temples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Atlanta, Georgia</a:t>
            </a:r>
          </a:p>
          <a:p>
            <a:endParaRPr lang="en-US" dirty="0"/>
          </a:p>
        </p:txBody>
      </p:sp>
      <p:pic>
        <p:nvPicPr>
          <p:cNvPr id="5122" name="Picture 2" descr="C:\Users\Jain\Desktop\Potters_Bar_Jain_Temple_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33600"/>
            <a:ext cx="58928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613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www.jaina.org</a:t>
            </a:r>
            <a:endParaRPr lang="en-US" dirty="0" smtClean="0"/>
          </a:p>
          <a:p>
            <a:r>
              <a:rPr lang="en-US" dirty="0" err="1" smtClean="0"/>
              <a:t>Wikipeadia</a:t>
            </a:r>
            <a:endParaRPr lang="en-US" dirty="0" smtClean="0"/>
          </a:p>
          <a:p>
            <a:r>
              <a:rPr lang="en-US" dirty="0" smtClean="0"/>
              <a:t>www.hinduwebsite.com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75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Jainism is a very ancient religion with roots in Indian subcontinent and historical as well as archeological evidences point to Jainism to be at least 7000 years old.</a:t>
            </a:r>
          </a:p>
          <a:p>
            <a:r>
              <a:rPr lang="en-US" dirty="0" smtClean="0"/>
              <a:t>Jainism has several similarities with Hinduism and Buddhism and some differences also.</a:t>
            </a:r>
          </a:p>
          <a:p>
            <a:r>
              <a:rPr lang="en-US" dirty="0" smtClean="0"/>
              <a:t>Over centuries Jainism, Buddhism and Hinduism have always co-existed exchanged some vital concepts and practices with each other. Most notable being theory of Karma and idol worshipping.</a:t>
            </a:r>
          </a:p>
          <a:p>
            <a:r>
              <a:rPr lang="en-US" dirty="0" smtClean="0"/>
              <a:t>Jainism was propagated over time through the teachings of purified and enlightened beings known as “</a:t>
            </a:r>
            <a:r>
              <a:rPr lang="en-US" dirty="0" err="1" smtClean="0"/>
              <a:t>Tirthankar</a:t>
            </a:r>
            <a:r>
              <a:rPr lang="en-US" dirty="0" smtClean="0"/>
              <a:t>”.</a:t>
            </a:r>
          </a:p>
          <a:p>
            <a:r>
              <a:rPr lang="en-US" dirty="0" smtClean="0"/>
              <a:t>The last </a:t>
            </a:r>
            <a:r>
              <a:rPr lang="en-US" dirty="0" err="1" smtClean="0"/>
              <a:t>Tirthankar</a:t>
            </a:r>
            <a:r>
              <a:rPr lang="en-US" dirty="0" smtClean="0"/>
              <a:t> was Lord </a:t>
            </a:r>
            <a:r>
              <a:rPr lang="en-US" dirty="0" err="1" smtClean="0"/>
              <a:t>Mahavir</a:t>
            </a:r>
            <a:r>
              <a:rPr lang="en-US" dirty="0" smtClean="0"/>
              <a:t> who lived on earth between 597 BC-527 BC.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54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altLang="en-US"/>
              <a:t>Timeline</a:t>
            </a:r>
          </a:p>
        </p:txBody>
      </p:sp>
      <p:sp>
        <p:nvSpPr>
          <p:cNvPr id="186371" name="Text Box 3"/>
          <p:cNvSpPr txBox="1">
            <a:spLocks noChangeArrowheads="1"/>
          </p:cNvSpPr>
          <p:nvPr/>
        </p:nvSpPr>
        <p:spPr bwMode="auto">
          <a:xfrm>
            <a:off x="5791200" y="2590800"/>
            <a:ext cx="1600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chemeClr val="tx1"/>
                </a:solidFill>
              </a:rPr>
              <a:t>571AD</a:t>
            </a:r>
            <a:br>
              <a:rPr lang="en-US" altLang="en-US" sz="1600">
                <a:solidFill>
                  <a:schemeClr val="tx1"/>
                </a:solidFill>
              </a:rPr>
            </a:br>
            <a:r>
              <a:rPr lang="en-US" altLang="en-US" sz="1600">
                <a:solidFill>
                  <a:schemeClr val="tx1"/>
                </a:solidFill>
              </a:rPr>
              <a:t>Mohammed</a:t>
            </a:r>
          </a:p>
        </p:txBody>
      </p:sp>
      <p:sp>
        <p:nvSpPr>
          <p:cNvPr id="186373" name="Line 5"/>
          <p:cNvSpPr>
            <a:spLocks noChangeShapeType="1"/>
          </p:cNvSpPr>
          <p:nvPr/>
        </p:nvSpPr>
        <p:spPr bwMode="auto">
          <a:xfrm>
            <a:off x="3657600" y="1905000"/>
            <a:ext cx="3886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74" name="Line 6"/>
          <p:cNvSpPr>
            <a:spLocks noChangeShapeType="1"/>
          </p:cNvSpPr>
          <p:nvPr/>
        </p:nvSpPr>
        <p:spPr bwMode="auto">
          <a:xfrm>
            <a:off x="5105400" y="2438400"/>
            <a:ext cx="2438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75" name="Line 7"/>
          <p:cNvSpPr>
            <a:spLocks noChangeShapeType="1"/>
          </p:cNvSpPr>
          <p:nvPr/>
        </p:nvSpPr>
        <p:spPr bwMode="auto">
          <a:xfrm flipV="1">
            <a:off x="609600" y="4572000"/>
            <a:ext cx="7467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76" name="Line 8"/>
          <p:cNvSpPr>
            <a:spLocks noChangeShapeType="1"/>
          </p:cNvSpPr>
          <p:nvPr/>
        </p:nvSpPr>
        <p:spPr bwMode="auto">
          <a:xfrm>
            <a:off x="4114800" y="5562600"/>
            <a:ext cx="3962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77" name="Line 9"/>
          <p:cNvSpPr>
            <a:spLocks noChangeShapeType="1"/>
          </p:cNvSpPr>
          <p:nvPr/>
        </p:nvSpPr>
        <p:spPr bwMode="auto">
          <a:xfrm>
            <a:off x="609600" y="6553200"/>
            <a:ext cx="7467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78" name="Line 10"/>
          <p:cNvSpPr>
            <a:spLocks noChangeShapeType="1"/>
          </p:cNvSpPr>
          <p:nvPr/>
        </p:nvSpPr>
        <p:spPr bwMode="auto">
          <a:xfrm>
            <a:off x="533400" y="1371600"/>
            <a:ext cx="7010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79" name="Text Box 11"/>
          <p:cNvSpPr txBox="1">
            <a:spLocks noChangeArrowheads="1"/>
          </p:cNvSpPr>
          <p:nvPr/>
        </p:nvSpPr>
        <p:spPr bwMode="auto">
          <a:xfrm>
            <a:off x="6858000" y="990600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>
                <a:solidFill>
                  <a:srgbClr val="CC2A0A"/>
                </a:solidFill>
              </a:rPr>
              <a:t>Judaism</a:t>
            </a:r>
          </a:p>
        </p:txBody>
      </p:sp>
      <p:sp>
        <p:nvSpPr>
          <p:cNvPr id="186380" name="Text Box 12"/>
          <p:cNvSpPr txBox="1">
            <a:spLocks noChangeArrowheads="1"/>
          </p:cNvSpPr>
          <p:nvPr/>
        </p:nvSpPr>
        <p:spPr bwMode="auto">
          <a:xfrm>
            <a:off x="6858000" y="15240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>
                <a:solidFill>
                  <a:srgbClr val="CC2A0A"/>
                </a:solidFill>
              </a:rPr>
              <a:t>Christianity</a:t>
            </a:r>
          </a:p>
        </p:txBody>
      </p:sp>
      <p:sp>
        <p:nvSpPr>
          <p:cNvPr id="186381" name="Text Box 13"/>
          <p:cNvSpPr txBox="1">
            <a:spLocks noChangeArrowheads="1"/>
          </p:cNvSpPr>
          <p:nvPr/>
        </p:nvSpPr>
        <p:spPr bwMode="auto">
          <a:xfrm>
            <a:off x="6858000" y="4038600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CC2A0A"/>
                </a:solidFill>
              </a:rPr>
              <a:t>Jainism</a:t>
            </a:r>
          </a:p>
        </p:txBody>
      </p:sp>
      <p:sp>
        <p:nvSpPr>
          <p:cNvPr id="186382" name="Text Box 14"/>
          <p:cNvSpPr txBox="1">
            <a:spLocks noChangeArrowheads="1"/>
          </p:cNvSpPr>
          <p:nvPr/>
        </p:nvSpPr>
        <p:spPr bwMode="auto">
          <a:xfrm>
            <a:off x="7467600" y="6172200"/>
            <a:ext cx="1387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>
                <a:solidFill>
                  <a:srgbClr val="CC2A0A"/>
                </a:solidFill>
              </a:rPr>
              <a:t>Hinduism</a:t>
            </a:r>
          </a:p>
        </p:txBody>
      </p:sp>
      <p:sp>
        <p:nvSpPr>
          <p:cNvPr id="186383" name="Text Box 15"/>
          <p:cNvSpPr txBox="1">
            <a:spLocks noChangeArrowheads="1"/>
          </p:cNvSpPr>
          <p:nvPr/>
        </p:nvSpPr>
        <p:spPr bwMode="auto">
          <a:xfrm>
            <a:off x="7010400" y="2057400"/>
            <a:ext cx="930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>
                <a:solidFill>
                  <a:srgbClr val="CC2A0A"/>
                </a:solidFill>
              </a:rPr>
              <a:t>Islam</a:t>
            </a:r>
          </a:p>
        </p:txBody>
      </p:sp>
      <p:sp>
        <p:nvSpPr>
          <p:cNvPr id="186384" name="Line 16"/>
          <p:cNvSpPr>
            <a:spLocks noChangeShapeType="1"/>
          </p:cNvSpPr>
          <p:nvPr/>
        </p:nvSpPr>
        <p:spPr bwMode="auto">
          <a:xfrm>
            <a:off x="533400" y="1447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85" name="Line 17"/>
          <p:cNvSpPr>
            <a:spLocks noChangeShapeType="1"/>
          </p:cNvSpPr>
          <p:nvPr/>
        </p:nvSpPr>
        <p:spPr bwMode="auto">
          <a:xfrm>
            <a:off x="36576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86" name="Line 18"/>
          <p:cNvSpPr>
            <a:spLocks noChangeShapeType="1"/>
          </p:cNvSpPr>
          <p:nvPr/>
        </p:nvSpPr>
        <p:spPr bwMode="auto">
          <a:xfrm>
            <a:off x="609600" y="4114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87" name="Line 19"/>
          <p:cNvSpPr>
            <a:spLocks noChangeShapeType="1"/>
          </p:cNvSpPr>
          <p:nvPr/>
        </p:nvSpPr>
        <p:spPr bwMode="auto">
          <a:xfrm>
            <a:off x="2209800" y="1447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88" name="Line 20"/>
          <p:cNvSpPr>
            <a:spLocks noChangeShapeType="1"/>
          </p:cNvSpPr>
          <p:nvPr/>
        </p:nvSpPr>
        <p:spPr bwMode="auto">
          <a:xfrm>
            <a:off x="3352800" y="4648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89" name="Line 21"/>
          <p:cNvSpPr>
            <a:spLocks noChangeShapeType="1"/>
          </p:cNvSpPr>
          <p:nvPr/>
        </p:nvSpPr>
        <p:spPr bwMode="auto">
          <a:xfrm>
            <a:off x="4114800" y="5638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90" name="Line 22"/>
          <p:cNvSpPr>
            <a:spLocks noChangeShapeType="1"/>
          </p:cNvSpPr>
          <p:nvPr/>
        </p:nvSpPr>
        <p:spPr bwMode="auto">
          <a:xfrm>
            <a:off x="5105400" y="251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91" name="Line 23"/>
          <p:cNvSpPr>
            <a:spLocks noChangeShapeType="1"/>
          </p:cNvSpPr>
          <p:nvPr/>
        </p:nvSpPr>
        <p:spPr bwMode="auto">
          <a:xfrm>
            <a:off x="6477000" y="1447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92" name="Line 24"/>
          <p:cNvSpPr>
            <a:spLocks noChangeShapeType="1"/>
          </p:cNvSpPr>
          <p:nvPr/>
        </p:nvSpPr>
        <p:spPr bwMode="auto">
          <a:xfrm>
            <a:off x="609600" y="4648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93" name="Text Box 25"/>
          <p:cNvSpPr txBox="1">
            <a:spLocks noChangeArrowheads="1"/>
          </p:cNvSpPr>
          <p:nvPr/>
        </p:nvSpPr>
        <p:spPr bwMode="auto">
          <a:xfrm>
            <a:off x="1143000" y="1371600"/>
            <a:ext cx="2286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chemeClr val="tx1"/>
                </a:solidFill>
              </a:rPr>
              <a:t>2600BC</a:t>
            </a:r>
            <a:br>
              <a:rPr lang="en-US" altLang="en-US" sz="1600">
                <a:solidFill>
                  <a:schemeClr val="tx1"/>
                </a:solidFill>
              </a:rPr>
            </a:br>
            <a:r>
              <a:rPr lang="en-US" altLang="en-US" sz="1600">
                <a:solidFill>
                  <a:schemeClr val="tx1"/>
                </a:solidFill>
              </a:rPr>
              <a:t>Abraham</a:t>
            </a:r>
          </a:p>
        </p:txBody>
      </p:sp>
      <p:sp>
        <p:nvSpPr>
          <p:cNvPr id="186394" name="Text Box 26"/>
          <p:cNvSpPr txBox="1">
            <a:spLocks noChangeArrowheads="1"/>
          </p:cNvSpPr>
          <p:nvPr/>
        </p:nvSpPr>
        <p:spPr bwMode="auto">
          <a:xfrm>
            <a:off x="2209800" y="1371600"/>
            <a:ext cx="2971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chemeClr val="tx1"/>
                </a:solidFill>
              </a:rPr>
              <a:t>2200BC</a:t>
            </a:r>
            <a:br>
              <a:rPr lang="en-US" altLang="en-US" sz="1600">
                <a:solidFill>
                  <a:schemeClr val="tx1"/>
                </a:solidFill>
              </a:rPr>
            </a:br>
            <a:r>
              <a:rPr lang="en-US" altLang="en-US" sz="1600">
                <a:solidFill>
                  <a:schemeClr val="tx1"/>
                </a:solidFill>
              </a:rPr>
              <a:t>Exodus from Egypt</a:t>
            </a:r>
          </a:p>
        </p:txBody>
      </p:sp>
      <p:sp>
        <p:nvSpPr>
          <p:cNvPr id="186395" name="Text Box 27"/>
          <p:cNvSpPr txBox="1">
            <a:spLocks noChangeArrowheads="1"/>
          </p:cNvSpPr>
          <p:nvPr/>
        </p:nvSpPr>
        <p:spPr bwMode="auto">
          <a:xfrm>
            <a:off x="4267200" y="1933575"/>
            <a:ext cx="2286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chemeClr val="tx1"/>
                </a:solidFill>
              </a:rPr>
              <a:t>30BC</a:t>
            </a:r>
            <a:br>
              <a:rPr lang="en-US" altLang="en-US" sz="1600">
                <a:solidFill>
                  <a:schemeClr val="tx1"/>
                </a:solidFill>
              </a:rPr>
            </a:br>
            <a:r>
              <a:rPr lang="en-US" altLang="en-US" sz="1600">
                <a:solidFill>
                  <a:schemeClr val="tx1"/>
                </a:solidFill>
              </a:rPr>
              <a:t>Christ</a:t>
            </a:r>
          </a:p>
        </p:txBody>
      </p:sp>
      <p:sp>
        <p:nvSpPr>
          <p:cNvPr id="186396" name="Text Box 28"/>
          <p:cNvSpPr txBox="1">
            <a:spLocks noChangeArrowheads="1"/>
          </p:cNvSpPr>
          <p:nvPr/>
        </p:nvSpPr>
        <p:spPr bwMode="auto">
          <a:xfrm>
            <a:off x="1447800" y="6096000"/>
            <a:ext cx="2286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chemeClr val="tx1"/>
                </a:solidFill>
              </a:rPr>
              <a:t>Beginningless/Endless</a:t>
            </a:r>
          </a:p>
        </p:txBody>
      </p:sp>
      <p:sp>
        <p:nvSpPr>
          <p:cNvPr id="186397" name="Text Box 29"/>
          <p:cNvSpPr txBox="1">
            <a:spLocks noChangeArrowheads="1"/>
          </p:cNvSpPr>
          <p:nvPr/>
        </p:nvSpPr>
        <p:spPr bwMode="auto">
          <a:xfrm>
            <a:off x="609600" y="4616450"/>
            <a:ext cx="2286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chemeClr val="tx1"/>
                </a:solidFill>
              </a:rPr>
              <a:t>Beginningless/Endless</a:t>
            </a:r>
          </a:p>
        </p:txBody>
      </p:sp>
      <p:sp>
        <p:nvSpPr>
          <p:cNvPr id="186398" name="Text Box 30"/>
          <p:cNvSpPr txBox="1">
            <a:spLocks noChangeArrowheads="1"/>
          </p:cNvSpPr>
          <p:nvPr/>
        </p:nvSpPr>
        <p:spPr bwMode="auto">
          <a:xfrm>
            <a:off x="3429000" y="4572000"/>
            <a:ext cx="312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557BC, Mahavir</a:t>
            </a:r>
          </a:p>
        </p:txBody>
      </p:sp>
      <p:sp>
        <p:nvSpPr>
          <p:cNvPr id="186399" name="Text Box 31"/>
          <p:cNvSpPr txBox="1">
            <a:spLocks noChangeArrowheads="1"/>
          </p:cNvSpPr>
          <p:nvPr/>
        </p:nvSpPr>
        <p:spPr bwMode="auto">
          <a:xfrm>
            <a:off x="4724400" y="5562600"/>
            <a:ext cx="2286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chemeClr val="tx1"/>
                </a:solidFill>
              </a:rPr>
              <a:t>483BC</a:t>
            </a:r>
            <a:br>
              <a:rPr lang="en-US" altLang="en-US" sz="1600">
                <a:solidFill>
                  <a:schemeClr val="tx1"/>
                </a:solidFill>
              </a:rPr>
            </a:br>
            <a:r>
              <a:rPr lang="en-US" altLang="en-US" sz="1600">
                <a:solidFill>
                  <a:schemeClr val="tx1"/>
                </a:solidFill>
              </a:rPr>
              <a:t>Gautam Buddha</a:t>
            </a:r>
          </a:p>
        </p:txBody>
      </p:sp>
      <p:sp>
        <p:nvSpPr>
          <p:cNvPr id="186400" name="Text Box 32"/>
          <p:cNvSpPr txBox="1">
            <a:spLocks noChangeArrowheads="1"/>
          </p:cNvSpPr>
          <p:nvPr/>
        </p:nvSpPr>
        <p:spPr bwMode="auto">
          <a:xfrm>
            <a:off x="5029200" y="1416050"/>
            <a:ext cx="2286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chemeClr val="tx1"/>
                </a:solidFill>
              </a:rPr>
              <a:t>1940sAD Israel</a:t>
            </a:r>
          </a:p>
        </p:txBody>
      </p:sp>
      <p:pic>
        <p:nvPicPr>
          <p:cNvPr id="186401" name="Picture 33" descr="buddha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638800"/>
            <a:ext cx="6096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402" name="Picture 34" descr="christ windo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981200"/>
            <a:ext cx="6096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403" name="Picture 35" descr="isla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14600"/>
            <a:ext cx="6096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404" name="Picture 36" descr="jew sig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6096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405" name="Picture 37" descr="shiv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867400"/>
            <a:ext cx="6096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406" name="Picture 38" descr="adinath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38600"/>
            <a:ext cx="5334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407" name="Text Box 39"/>
          <p:cNvSpPr txBox="1">
            <a:spLocks noChangeArrowheads="1"/>
          </p:cNvSpPr>
          <p:nvPr/>
        </p:nvSpPr>
        <p:spPr bwMode="auto">
          <a:xfrm>
            <a:off x="7467600" y="5181600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>
                <a:solidFill>
                  <a:srgbClr val="CC2A0A"/>
                </a:solidFill>
              </a:rPr>
              <a:t>Buddhism</a:t>
            </a:r>
          </a:p>
        </p:txBody>
      </p:sp>
    </p:spTree>
    <p:extLst>
      <p:ext uri="{BB962C8B-B14F-4D97-AF65-F5344CB8AC3E}">
        <p14:creationId xmlns:p14="http://schemas.microsoft.com/office/powerpoint/2010/main" val="35189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altLang="en-US"/>
              <a:t>Jain Fundamentals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2800" dirty="0"/>
              <a:t>Who Created the Universe: </a:t>
            </a:r>
          </a:p>
          <a:p>
            <a:pPr lvl="1"/>
            <a:r>
              <a:rPr lang="en-US" altLang="en-US" sz="2400" dirty="0"/>
              <a:t>No one; </a:t>
            </a:r>
            <a:r>
              <a:rPr lang="en-US" altLang="en-US" sz="2400" dirty="0" smtClean="0"/>
              <a:t>It has no beginning and no ending. It changes forms. </a:t>
            </a:r>
            <a:endParaRPr lang="en-US" altLang="en-US" sz="2400" dirty="0"/>
          </a:p>
          <a:p>
            <a:r>
              <a:rPr lang="en-US" altLang="en-US" sz="2800" dirty="0"/>
              <a:t>Purpose of Life:</a:t>
            </a:r>
          </a:p>
          <a:p>
            <a:pPr lvl="1"/>
            <a:r>
              <a:rPr lang="en-US" altLang="en-US" sz="2400" dirty="0"/>
              <a:t>Help each other; Realize  one’s own full potential; To manage one’s </a:t>
            </a:r>
            <a:r>
              <a:rPr lang="en-US" altLang="en-US" sz="2400" dirty="0" smtClean="0"/>
              <a:t>passions/bad qualities; </a:t>
            </a:r>
            <a:endParaRPr lang="en-US" altLang="en-US" sz="2400" dirty="0"/>
          </a:p>
          <a:p>
            <a:r>
              <a:rPr lang="en-US" altLang="en-US" sz="2800" dirty="0"/>
              <a:t>Who controls your actions</a:t>
            </a:r>
          </a:p>
          <a:p>
            <a:pPr lvl="1"/>
            <a:r>
              <a:rPr lang="en-US" altLang="en-US" sz="2400" dirty="0"/>
              <a:t>We are responsible for our own actions</a:t>
            </a:r>
          </a:p>
          <a:p>
            <a:r>
              <a:rPr lang="en-US" altLang="en-US" sz="2800" dirty="0"/>
              <a:t>How do we become happy</a:t>
            </a:r>
          </a:p>
          <a:p>
            <a:pPr lvl="1"/>
            <a:r>
              <a:rPr lang="en-US" altLang="en-US" sz="2400" dirty="0"/>
              <a:t>By managing our </a:t>
            </a:r>
            <a:r>
              <a:rPr lang="en-US" altLang="en-US" sz="2400" dirty="0" smtClean="0"/>
              <a:t>passions, eliminating bad qualities </a:t>
            </a:r>
            <a:r>
              <a:rPr lang="en-US" altLang="en-US" sz="2400" dirty="0"/>
              <a:t>(anger, greed, ego, </a:t>
            </a:r>
            <a:r>
              <a:rPr lang="en-US" altLang="en-US" sz="2400" dirty="0" smtClean="0"/>
              <a:t>pride, deceit, doubts)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6904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Jain Fundamentals (cont.)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Human Suffering is due to: </a:t>
            </a:r>
          </a:p>
          <a:p>
            <a:pPr lvl="1"/>
            <a:r>
              <a:rPr lang="en-US" altLang="en-US" dirty="0"/>
              <a:t>We are unable to understand our true nature</a:t>
            </a:r>
          </a:p>
          <a:p>
            <a:r>
              <a:rPr lang="en-US" altLang="en-US" dirty="0"/>
              <a:t>Is there </a:t>
            </a:r>
            <a:r>
              <a:rPr lang="en-US" altLang="en-US" dirty="0" smtClean="0"/>
              <a:t>reincarnation?</a:t>
            </a:r>
            <a:endParaRPr lang="en-US" altLang="en-US" dirty="0"/>
          </a:p>
          <a:p>
            <a:pPr lvl="1"/>
            <a:r>
              <a:rPr lang="en-US" altLang="en-US" dirty="0"/>
              <a:t>Yes – until we reach full </a:t>
            </a:r>
            <a:r>
              <a:rPr lang="en-US" altLang="en-US" dirty="0" smtClean="0"/>
              <a:t>realization/enlightenment</a:t>
            </a:r>
            <a:endParaRPr lang="en-US" altLang="en-US" dirty="0"/>
          </a:p>
          <a:p>
            <a:r>
              <a:rPr lang="en-US" altLang="en-US" dirty="0"/>
              <a:t>Is there a Jain “bible</a:t>
            </a:r>
            <a:r>
              <a:rPr lang="en-US" altLang="en-US" dirty="0" smtClean="0"/>
              <a:t>”?</a:t>
            </a:r>
            <a:endParaRPr lang="en-US" altLang="en-US" dirty="0"/>
          </a:p>
          <a:p>
            <a:pPr lvl="1"/>
            <a:r>
              <a:rPr lang="en-US" altLang="en-US" dirty="0"/>
              <a:t>Yes</a:t>
            </a:r>
            <a:r>
              <a:rPr lang="en-US" altLang="en-US" dirty="0" smtClean="0"/>
              <a:t>. It is called “</a:t>
            </a:r>
            <a:r>
              <a:rPr lang="en-US" altLang="en-US" dirty="0" err="1" smtClean="0"/>
              <a:t>Aagam</a:t>
            </a:r>
            <a:r>
              <a:rPr lang="en-US" altLang="en-US" dirty="0" smtClean="0"/>
              <a:t>”. </a:t>
            </a:r>
            <a:endParaRPr lang="en-US" altLang="en-US" dirty="0"/>
          </a:p>
          <a:p>
            <a:r>
              <a:rPr lang="en-US" altLang="en-US" dirty="0"/>
              <a:t>Tolerance for other religions: </a:t>
            </a:r>
          </a:p>
          <a:p>
            <a:pPr lvl="1"/>
            <a:r>
              <a:rPr lang="en-US" altLang="en-US" dirty="0"/>
              <a:t>Yes.  Respect and understand other faiths</a:t>
            </a:r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9653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Jain Fundamentals (cont.) 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Why do we pray?</a:t>
            </a:r>
          </a:p>
          <a:p>
            <a:pPr lvl="1"/>
            <a:r>
              <a:rPr lang="en-US" altLang="en-US" dirty="0"/>
              <a:t>To celebrate the qualities of perfect </a:t>
            </a:r>
            <a:r>
              <a:rPr lang="en-US" altLang="en-US" dirty="0" smtClean="0"/>
              <a:t>Soul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743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Jain Festivals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4000" dirty="0" smtClean="0"/>
              <a:t>Lord </a:t>
            </a:r>
            <a:r>
              <a:rPr lang="en-US" altLang="en-US" sz="4000" dirty="0" err="1" smtClean="0"/>
              <a:t>Mahavir’s</a:t>
            </a:r>
            <a:r>
              <a:rPr lang="en-US" altLang="en-US" sz="4000" dirty="0" smtClean="0"/>
              <a:t> </a:t>
            </a:r>
            <a:r>
              <a:rPr lang="en-US" altLang="en-US" sz="4000" dirty="0"/>
              <a:t>Birthday: </a:t>
            </a:r>
          </a:p>
          <a:p>
            <a:r>
              <a:rPr lang="en-US" altLang="en-US" sz="4000" dirty="0" smtClean="0"/>
              <a:t>Lord </a:t>
            </a:r>
            <a:r>
              <a:rPr lang="en-US" altLang="en-US" sz="4000" dirty="0" err="1" smtClean="0"/>
              <a:t>Mahavir’s</a:t>
            </a:r>
            <a:r>
              <a:rPr lang="en-US" altLang="en-US" sz="4000" dirty="0" smtClean="0"/>
              <a:t> </a:t>
            </a:r>
            <a:r>
              <a:rPr lang="en-US" altLang="en-US" sz="4000" dirty="0" err="1"/>
              <a:t>Nirvan</a:t>
            </a:r>
            <a:r>
              <a:rPr lang="en-US" altLang="en-US" sz="4000" dirty="0"/>
              <a:t> Celebration:</a:t>
            </a:r>
          </a:p>
          <a:p>
            <a:pPr lvl="1"/>
            <a:r>
              <a:rPr lang="en-US" altLang="en-US" sz="3600" dirty="0"/>
              <a:t> </a:t>
            </a:r>
            <a:r>
              <a:rPr lang="en-US" altLang="en-US" sz="3600" dirty="0" smtClean="0"/>
              <a:t>Diwali is the day of </a:t>
            </a:r>
            <a:r>
              <a:rPr lang="en-US" altLang="en-US" sz="3600" dirty="0" err="1" smtClean="0"/>
              <a:t>Mahavir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Nirwan</a:t>
            </a:r>
            <a:r>
              <a:rPr lang="en-US" altLang="en-US" sz="3600" dirty="0" smtClean="0"/>
              <a:t> (departed earth), </a:t>
            </a:r>
            <a:r>
              <a:rPr lang="en-US" altLang="en-US" sz="3600" dirty="0"/>
              <a:t>New </a:t>
            </a:r>
            <a:r>
              <a:rPr lang="en-US" altLang="en-US" sz="3600" dirty="0" smtClean="0"/>
              <a:t>year </a:t>
            </a:r>
            <a:r>
              <a:rPr lang="en-US" altLang="en-US" sz="3600" dirty="0" err="1" smtClean="0"/>
              <a:t>begining</a:t>
            </a:r>
            <a:r>
              <a:rPr lang="en-US" altLang="en-US" sz="3600" dirty="0" smtClean="0"/>
              <a:t> of day after Diwali</a:t>
            </a:r>
            <a:endParaRPr lang="en-US" altLang="en-US" sz="3600" dirty="0"/>
          </a:p>
          <a:p>
            <a:r>
              <a:rPr lang="en-US" altLang="en-US" sz="4000" dirty="0" err="1" smtClean="0"/>
              <a:t>Paryushan</a:t>
            </a:r>
            <a:r>
              <a:rPr lang="en-US" altLang="en-US" sz="4000" dirty="0" smtClean="0"/>
              <a:t> </a:t>
            </a:r>
            <a:r>
              <a:rPr lang="en-US" altLang="en-US" sz="4000" dirty="0" err="1" smtClean="0"/>
              <a:t>Parva</a:t>
            </a:r>
            <a:r>
              <a:rPr lang="en-US" altLang="en-US" sz="4000" dirty="0" smtClean="0"/>
              <a:t>:</a:t>
            </a:r>
            <a:endParaRPr lang="en-US" altLang="en-US" sz="4000" dirty="0"/>
          </a:p>
          <a:p>
            <a:pPr lvl="1"/>
            <a:r>
              <a:rPr lang="en-US" altLang="en-US" sz="3600" dirty="0"/>
              <a:t>Remembering and Practicing the qualities of the </a:t>
            </a:r>
            <a:r>
              <a:rPr lang="en-US" altLang="en-US" sz="3600" dirty="0" smtClean="0"/>
              <a:t>Soul. Seeking forgiveness from everyone for mistakes.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1451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pPr>
              <a:buFontTx/>
              <a:buNone/>
            </a:pPr>
            <a:r>
              <a:rPr lang="en-US" altLang="en-US"/>
              <a:t> </a:t>
            </a:r>
          </a:p>
        </p:txBody>
      </p:sp>
      <p:graphicFrame>
        <p:nvGraphicFramePr>
          <p:cNvPr id="184326" name="Object 6"/>
          <p:cNvGraphicFramePr>
            <a:graphicFrameLocks/>
          </p:cNvGraphicFramePr>
          <p:nvPr/>
        </p:nvGraphicFramePr>
        <p:xfrm>
          <a:off x="2895600" y="0"/>
          <a:ext cx="32766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Bitmap Image" r:id="rId5" imgW="3390476" imgH="2676190" progId="Paint.Picture">
                  <p:embed/>
                </p:oleObj>
              </mc:Choice>
              <mc:Fallback>
                <p:oleObj name="Bitmap Image" r:id="rId5" imgW="3390476" imgH="2676190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0"/>
                        <a:ext cx="3276600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24" name="Picture 4"/>
          <p:cNvPicPr>
            <a:picLocks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1447800"/>
            <a:ext cx="3962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84327" name="Object 7"/>
          <p:cNvGraphicFramePr>
            <a:graphicFrameLocks/>
          </p:cNvGraphicFramePr>
          <p:nvPr/>
        </p:nvGraphicFramePr>
        <p:xfrm>
          <a:off x="1600200" y="2971800"/>
          <a:ext cx="7715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Bitmap Image" r:id="rId8" imgW="780746" imgH="733333" progId="Paint.Picture">
                  <p:embed/>
                </p:oleObj>
              </mc:Choice>
              <mc:Fallback>
                <p:oleObj name="Bitmap Image" r:id="rId8" imgW="780746" imgH="733333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971800"/>
                        <a:ext cx="771525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29" name="Rectangle 9"/>
          <p:cNvSpPr>
            <a:spLocks noChangeArrowheads="1"/>
          </p:cNvSpPr>
          <p:nvPr/>
        </p:nvSpPr>
        <p:spPr bwMode="auto">
          <a:xfrm>
            <a:off x="4648200" y="2667000"/>
            <a:ext cx="3905250" cy="363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en-US" sz="3600" b="0" dirty="0">
                <a:solidFill>
                  <a:schemeClr val="tx1"/>
                </a:solidFill>
              </a:rPr>
              <a:t>“Soul - God” – Each living being has a Soul; God is a fully enlightened Soul.  Each Soul is capable of becoming God</a:t>
            </a:r>
            <a:r>
              <a:rPr lang="en-US" altLang="en-US" sz="3600" b="0" dirty="0" smtClean="0">
                <a:solidFill>
                  <a:schemeClr val="tx1"/>
                </a:solidFill>
              </a:rPr>
              <a:t>. Note: God is not external to us. 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077745669"/>
      </p:ext>
    </p:extLst>
  </p:cSld>
  <p:clrMapOvr>
    <a:masterClrMapping/>
  </p:clrMapOvr>
  <p:transition>
    <p:checker/>
    <p:sndAc>
      <p:stSnd>
        <p:snd r:embed="rId4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2871788" y="1162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30051" name="Picture 3" descr="map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1560513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052" name="Picture 4" descr="map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1560513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053" name="Rectangle 5"/>
          <p:cNvSpPr>
            <a:spLocks noChangeArrowheads="1"/>
          </p:cNvSpPr>
          <p:nvPr/>
        </p:nvSpPr>
        <p:spPr bwMode="auto">
          <a:xfrm>
            <a:off x="1752600" y="1524000"/>
            <a:ext cx="9906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54" name="Rectangle 6"/>
          <p:cNvSpPr>
            <a:spLocks noChangeArrowheads="1"/>
          </p:cNvSpPr>
          <p:nvPr/>
        </p:nvSpPr>
        <p:spPr bwMode="auto">
          <a:xfrm>
            <a:off x="4762500" y="1600200"/>
            <a:ext cx="9906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55" name="Text Box 7"/>
          <p:cNvSpPr txBox="1">
            <a:spLocks noChangeArrowheads="1"/>
          </p:cNvSpPr>
          <p:nvPr/>
        </p:nvSpPr>
        <p:spPr bwMode="auto">
          <a:xfrm>
            <a:off x="1066800" y="19050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400" b="0">
              <a:solidFill>
                <a:schemeClr val="tx1"/>
              </a:solidFill>
            </a:endParaRPr>
          </a:p>
        </p:txBody>
      </p:sp>
      <p:sp>
        <p:nvSpPr>
          <p:cNvPr id="130056" name="Text Box 8"/>
          <p:cNvSpPr txBox="1">
            <a:spLocks noChangeArrowheads="1"/>
          </p:cNvSpPr>
          <p:nvPr/>
        </p:nvSpPr>
        <p:spPr bwMode="auto">
          <a:xfrm>
            <a:off x="4191000" y="0"/>
            <a:ext cx="495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4000">
                <a:solidFill>
                  <a:srgbClr val="CC2A0A"/>
                </a:solidFill>
              </a:rPr>
              <a:t>Different Core</a:t>
            </a:r>
          </a:p>
        </p:txBody>
      </p:sp>
      <p:sp>
        <p:nvSpPr>
          <p:cNvPr id="13005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52400" y="3048000"/>
            <a:ext cx="8763000" cy="3657600"/>
          </a:xfrm>
          <a:noFill/>
          <a:ln/>
        </p:spPr>
        <p:txBody>
          <a:bodyPr/>
          <a:lstStyle/>
          <a:p>
            <a:pPr>
              <a:buClr>
                <a:schemeClr val="tx1"/>
              </a:buClr>
            </a:pPr>
            <a:endParaRPr lang="en-US" altLang="en-US" sz="1600"/>
          </a:p>
          <a:p>
            <a:pPr>
              <a:buClr>
                <a:schemeClr val="tx1"/>
              </a:buClr>
            </a:pPr>
            <a:endParaRPr lang="en-US" altLang="en-US" sz="1600"/>
          </a:p>
          <a:p>
            <a:pPr>
              <a:buClr>
                <a:schemeClr val="tx1"/>
              </a:buClr>
            </a:pPr>
            <a:endParaRPr lang="en-US" altLang="en-US" sz="1600"/>
          </a:p>
          <a:p>
            <a:pPr>
              <a:buClr>
                <a:schemeClr val="tx1"/>
              </a:buClr>
            </a:pPr>
            <a:endParaRPr lang="en-US" altLang="en-US" sz="1600"/>
          </a:p>
          <a:p>
            <a:pPr>
              <a:buClr>
                <a:schemeClr val="tx1"/>
              </a:buClr>
            </a:pPr>
            <a:r>
              <a:rPr lang="en-US" altLang="en-US" sz="1600"/>
              <a:t>    </a:t>
            </a:r>
          </a:p>
        </p:txBody>
      </p:sp>
      <p:pic>
        <p:nvPicPr>
          <p:cNvPr id="130058" name="Picture 10" descr="Soul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59100"/>
            <a:ext cx="6096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059" name="Oval 11"/>
          <p:cNvSpPr>
            <a:spLocks noChangeArrowheads="1"/>
          </p:cNvSpPr>
          <p:nvPr/>
        </p:nvSpPr>
        <p:spPr bwMode="auto">
          <a:xfrm>
            <a:off x="355600" y="3848100"/>
            <a:ext cx="381000" cy="3810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0" name="Oval 12"/>
          <p:cNvSpPr>
            <a:spLocks noChangeArrowheads="1"/>
          </p:cNvSpPr>
          <p:nvPr/>
        </p:nvSpPr>
        <p:spPr bwMode="auto">
          <a:xfrm>
            <a:off x="850900" y="38481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1" name="Line 13"/>
          <p:cNvSpPr>
            <a:spLocks noChangeShapeType="1"/>
          </p:cNvSpPr>
          <p:nvPr/>
        </p:nvSpPr>
        <p:spPr bwMode="auto">
          <a:xfrm>
            <a:off x="266700" y="4762500"/>
            <a:ext cx="9906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62" name="Rectangle 14"/>
          <p:cNvSpPr>
            <a:spLocks noChangeArrowheads="1"/>
          </p:cNvSpPr>
          <p:nvPr/>
        </p:nvSpPr>
        <p:spPr bwMode="auto">
          <a:xfrm>
            <a:off x="1143000" y="3048000"/>
            <a:ext cx="76200" cy="76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3" name="Oval 15"/>
          <p:cNvSpPr>
            <a:spLocks noChangeArrowheads="1"/>
          </p:cNvSpPr>
          <p:nvPr/>
        </p:nvSpPr>
        <p:spPr bwMode="auto">
          <a:xfrm>
            <a:off x="609600" y="5486400"/>
            <a:ext cx="381000" cy="381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4" name="Rectangle 16"/>
          <p:cNvSpPr>
            <a:spLocks noChangeArrowheads="1"/>
          </p:cNvSpPr>
          <p:nvPr/>
        </p:nvSpPr>
        <p:spPr bwMode="auto">
          <a:xfrm>
            <a:off x="533400" y="5410200"/>
            <a:ext cx="1600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5" name="Text Box 17"/>
          <p:cNvSpPr txBox="1">
            <a:spLocks noChangeArrowheads="1"/>
          </p:cNvSpPr>
          <p:nvPr/>
        </p:nvSpPr>
        <p:spPr bwMode="auto">
          <a:xfrm>
            <a:off x="1447800" y="3086100"/>
            <a:ext cx="327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</a:rPr>
              <a:t>External god controls you</a:t>
            </a:r>
          </a:p>
        </p:txBody>
      </p:sp>
      <p:sp>
        <p:nvSpPr>
          <p:cNvPr id="130066" name="Text Box 18"/>
          <p:cNvSpPr txBox="1">
            <a:spLocks noChangeArrowheads="1"/>
          </p:cNvSpPr>
          <p:nvPr/>
        </p:nvSpPr>
        <p:spPr bwMode="auto">
          <a:xfrm>
            <a:off x="1397000" y="3698875"/>
            <a:ext cx="3276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</a:rPr>
              <a:t>Religion/philosophy/science</a:t>
            </a:r>
            <a:br>
              <a:rPr lang="en-US" altLang="en-US" sz="2000">
                <a:solidFill>
                  <a:schemeClr val="tx1"/>
                </a:solidFill>
              </a:rPr>
            </a:br>
            <a:r>
              <a:rPr lang="en-US" altLang="en-US" sz="2000">
                <a:solidFill>
                  <a:schemeClr val="tx1"/>
                </a:solidFill>
              </a:rPr>
              <a:t>separate</a:t>
            </a:r>
          </a:p>
        </p:txBody>
      </p:sp>
      <p:sp>
        <p:nvSpPr>
          <p:cNvPr id="130067" name="Text Box 19"/>
          <p:cNvSpPr txBox="1">
            <a:spLocks noChangeArrowheads="1"/>
          </p:cNvSpPr>
          <p:nvPr/>
        </p:nvSpPr>
        <p:spPr bwMode="auto">
          <a:xfrm>
            <a:off x="1485900" y="4610100"/>
            <a:ext cx="327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</a:rPr>
              <a:t>Linear nature of life/death</a:t>
            </a:r>
          </a:p>
        </p:txBody>
      </p:sp>
      <p:sp>
        <p:nvSpPr>
          <p:cNvPr id="130068" name="Text Box 20"/>
          <p:cNvSpPr txBox="1">
            <a:spLocks noChangeArrowheads="1"/>
          </p:cNvSpPr>
          <p:nvPr/>
        </p:nvSpPr>
        <p:spPr bwMode="auto">
          <a:xfrm>
            <a:off x="1397000" y="5502275"/>
            <a:ext cx="3276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</a:rPr>
              <a:t>As you sow so you reap on</a:t>
            </a:r>
            <a:br>
              <a:rPr lang="en-US" altLang="en-US" sz="2000">
                <a:solidFill>
                  <a:schemeClr val="tx1"/>
                </a:solidFill>
              </a:rPr>
            </a:br>
            <a:r>
              <a:rPr lang="en-US" altLang="en-US" sz="2000">
                <a:solidFill>
                  <a:schemeClr val="tx1"/>
                </a:solidFill>
              </a:rPr>
              <a:t>judgement day</a:t>
            </a:r>
          </a:p>
        </p:txBody>
      </p:sp>
      <p:sp>
        <p:nvSpPr>
          <p:cNvPr id="130069" name="Text Box 21"/>
          <p:cNvSpPr txBox="1">
            <a:spLocks noChangeArrowheads="1"/>
          </p:cNvSpPr>
          <p:nvPr/>
        </p:nvSpPr>
        <p:spPr bwMode="auto">
          <a:xfrm>
            <a:off x="4648200" y="1219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</a:rPr>
              <a:t>Eastern Schools:</a:t>
            </a:r>
          </a:p>
        </p:txBody>
      </p:sp>
      <p:sp>
        <p:nvSpPr>
          <p:cNvPr id="130070" name="Text Box 22"/>
          <p:cNvSpPr txBox="1">
            <a:spLocks noChangeArrowheads="1"/>
          </p:cNvSpPr>
          <p:nvPr/>
        </p:nvSpPr>
        <p:spPr bwMode="auto">
          <a:xfrm>
            <a:off x="228600" y="11430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chemeClr val="tx1"/>
                </a:solidFill>
              </a:rPr>
              <a:t>Western Schools:</a:t>
            </a:r>
          </a:p>
        </p:txBody>
      </p:sp>
      <p:pic>
        <p:nvPicPr>
          <p:cNvPr id="130071" name="Picture 23" descr="Soul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959100"/>
            <a:ext cx="6096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072" name="Oval 24"/>
          <p:cNvSpPr>
            <a:spLocks noChangeArrowheads="1"/>
          </p:cNvSpPr>
          <p:nvPr/>
        </p:nvSpPr>
        <p:spPr bwMode="auto">
          <a:xfrm>
            <a:off x="5232400" y="4648200"/>
            <a:ext cx="381000" cy="381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3" name="Rectangle 25"/>
          <p:cNvSpPr>
            <a:spLocks noChangeArrowheads="1"/>
          </p:cNvSpPr>
          <p:nvPr/>
        </p:nvSpPr>
        <p:spPr bwMode="auto">
          <a:xfrm>
            <a:off x="5334000" y="3429000"/>
            <a:ext cx="76200" cy="76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4" name="Text Box 26"/>
          <p:cNvSpPr txBox="1">
            <a:spLocks noChangeArrowheads="1"/>
          </p:cNvSpPr>
          <p:nvPr/>
        </p:nvSpPr>
        <p:spPr bwMode="auto">
          <a:xfrm>
            <a:off x="5803900" y="3098800"/>
            <a:ext cx="327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</a:rPr>
              <a:t>God is the soul – within you</a:t>
            </a:r>
          </a:p>
        </p:txBody>
      </p:sp>
      <p:sp>
        <p:nvSpPr>
          <p:cNvPr id="130075" name="Text Box 27"/>
          <p:cNvSpPr txBox="1">
            <a:spLocks noChangeArrowheads="1"/>
          </p:cNvSpPr>
          <p:nvPr/>
        </p:nvSpPr>
        <p:spPr bwMode="auto">
          <a:xfrm>
            <a:off x="5943600" y="5346700"/>
            <a:ext cx="2743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chemeClr val="tx1"/>
                </a:solidFill>
              </a:rPr>
              <a:t>Karma </a:t>
            </a:r>
            <a:r>
              <a:rPr lang="en-US" altLang="en-US" sz="2000" dirty="0" smtClean="0">
                <a:solidFill>
                  <a:schemeClr val="tx1"/>
                </a:solidFill>
              </a:rPr>
              <a:t>determines </a:t>
            </a:r>
            <a:r>
              <a:rPr lang="en-US" altLang="en-US" sz="2000" dirty="0">
                <a:solidFill>
                  <a:schemeClr val="tx1"/>
                </a:solidFill>
              </a:rPr>
              <a:t>your next life</a:t>
            </a:r>
          </a:p>
        </p:txBody>
      </p:sp>
      <p:sp>
        <p:nvSpPr>
          <p:cNvPr id="130076" name="Text Box 28"/>
          <p:cNvSpPr txBox="1">
            <a:spLocks noChangeArrowheads="1"/>
          </p:cNvSpPr>
          <p:nvPr/>
        </p:nvSpPr>
        <p:spPr bwMode="auto">
          <a:xfrm>
            <a:off x="5842000" y="4533900"/>
            <a:ext cx="3276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chemeClr val="tx1"/>
                </a:solidFill>
              </a:rPr>
              <a:t>Cyclic nature of life/death - nirvana</a:t>
            </a:r>
          </a:p>
        </p:txBody>
      </p:sp>
      <p:sp>
        <p:nvSpPr>
          <p:cNvPr id="130077" name="Text Box 29"/>
          <p:cNvSpPr txBox="1">
            <a:spLocks noChangeArrowheads="1"/>
          </p:cNvSpPr>
          <p:nvPr/>
        </p:nvSpPr>
        <p:spPr bwMode="auto">
          <a:xfrm>
            <a:off x="5867400" y="3609975"/>
            <a:ext cx="3276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chemeClr val="tx1"/>
                </a:solidFill>
              </a:rPr>
              <a:t>Religion and philosophy </a:t>
            </a:r>
            <a:br>
              <a:rPr lang="en-US" altLang="en-US" sz="2000" dirty="0">
                <a:solidFill>
                  <a:schemeClr val="tx1"/>
                </a:solidFill>
              </a:rPr>
            </a:br>
            <a:r>
              <a:rPr lang="en-US" altLang="en-US" sz="2000" dirty="0">
                <a:solidFill>
                  <a:schemeClr val="tx1"/>
                </a:solidFill>
              </a:rPr>
              <a:t>are intertwined</a:t>
            </a:r>
          </a:p>
        </p:txBody>
      </p:sp>
      <p:sp>
        <p:nvSpPr>
          <p:cNvPr id="130078" name="Oval 30"/>
          <p:cNvSpPr>
            <a:spLocks noChangeArrowheads="1"/>
          </p:cNvSpPr>
          <p:nvPr/>
        </p:nvSpPr>
        <p:spPr bwMode="auto">
          <a:xfrm>
            <a:off x="5181600" y="3886200"/>
            <a:ext cx="381000" cy="3810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9" name="Oval 31"/>
          <p:cNvSpPr>
            <a:spLocks noChangeArrowheads="1"/>
          </p:cNvSpPr>
          <p:nvPr/>
        </p:nvSpPr>
        <p:spPr bwMode="auto">
          <a:xfrm>
            <a:off x="5257800" y="37973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0080" name="Group 32"/>
          <p:cNvGrpSpPr>
            <a:grpSpLocks/>
          </p:cNvGrpSpPr>
          <p:nvPr/>
        </p:nvGrpSpPr>
        <p:grpSpPr bwMode="auto">
          <a:xfrm>
            <a:off x="4533900" y="5346700"/>
            <a:ext cx="1435100" cy="457200"/>
            <a:chOff x="3408" y="3312"/>
            <a:chExt cx="1008" cy="288"/>
          </a:xfrm>
        </p:grpSpPr>
        <p:sp>
          <p:nvSpPr>
            <p:cNvPr id="130081" name="Oval 33"/>
            <p:cNvSpPr>
              <a:spLocks noChangeArrowheads="1"/>
            </p:cNvSpPr>
            <p:nvPr/>
          </p:nvSpPr>
          <p:spPr bwMode="auto">
            <a:xfrm>
              <a:off x="3984" y="3360"/>
              <a:ext cx="240" cy="24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82" name="Oval 34"/>
            <p:cNvSpPr>
              <a:spLocks noChangeArrowheads="1"/>
            </p:cNvSpPr>
            <p:nvPr/>
          </p:nvSpPr>
          <p:spPr bwMode="auto">
            <a:xfrm>
              <a:off x="3504" y="3360"/>
              <a:ext cx="240" cy="24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83" name="Oval 35"/>
            <p:cNvSpPr>
              <a:spLocks noChangeArrowheads="1"/>
            </p:cNvSpPr>
            <p:nvPr/>
          </p:nvSpPr>
          <p:spPr bwMode="auto">
            <a:xfrm>
              <a:off x="3744" y="3360"/>
              <a:ext cx="240" cy="24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84" name="Rectangle 36"/>
            <p:cNvSpPr>
              <a:spLocks noChangeArrowheads="1"/>
            </p:cNvSpPr>
            <p:nvPr/>
          </p:nvSpPr>
          <p:spPr bwMode="auto">
            <a:xfrm>
              <a:off x="3408" y="3312"/>
              <a:ext cx="100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0625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81</TotalTime>
  <Words>590</Words>
  <Application>Microsoft Office PowerPoint</Application>
  <PresentationFormat>On-screen Show (4:3)</PresentationFormat>
  <Paragraphs>103</Paragraphs>
  <Slides>16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Office Theme</vt:lpstr>
      <vt:lpstr>Bitmap Image</vt:lpstr>
      <vt:lpstr>Jainism</vt:lpstr>
      <vt:lpstr>History</vt:lpstr>
      <vt:lpstr>Timeline</vt:lpstr>
      <vt:lpstr>Jain Fundamentals</vt:lpstr>
      <vt:lpstr>Jain Fundamentals (cont.)</vt:lpstr>
      <vt:lpstr>Jain Fundamentals (cont.) </vt:lpstr>
      <vt:lpstr>Jain Festivals</vt:lpstr>
      <vt:lpstr>PowerPoint Presentation</vt:lpstr>
      <vt:lpstr>PowerPoint Presentation</vt:lpstr>
      <vt:lpstr>PowerPoint Presentation</vt:lpstr>
      <vt:lpstr>Jain Prayer</vt:lpstr>
      <vt:lpstr>Famous Jain Temples</vt:lpstr>
      <vt:lpstr>Famous Jain Temples</vt:lpstr>
      <vt:lpstr>Famous Jain Temples</vt:lpstr>
      <vt:lpstr>Famous Jain Temples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Jain Family</dc:creator>
  <cp:lastModifiedBy>Surekha Prasad</cp:lastModifiedBy>
  <cp:revision>9</cp:revision>
  <dcterms:created xsi:type="dcterms:W3CDTF">2015-03-22T00:46:55Z</dcterms:created>
  <dcterms:modified xsi:type="dcterms:W3CDTF">2017-01-01T21:18:49Z</dcterms:modified>
</cp:coreProperties>
</file>