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1"/>
  </p:notesMasterIdLst>
  <p:handoutMasterIdLst>
    <p:handoutMasterId r:id="rId52"/>
  </p:handoutMasterIdLst>
  <p:sldIdLst>
    <p:sldId id="256" r:id="rId5"/>
    <p:sldId id="257" r:id="rId6"/>
    <p:sldId id="258" r:id="rId7"/>
    <p:sldId id="259" r:id="rId8"/>
    <p:sldId id="260" r:id="rId9"/>
    <p:sldId id="289" r:id="rId10"/>
    <p:sldId id="261" r:id="rId11"/>
    <p:sldId id="262" r:id="rId12"/>
    <p:sldId id="263" r:id="rId13"/>
    <p:sldId id="264" r:id="rId14"/>
    <p:sldId id="265" r:id="rId15"/>
    <p:sldId id="266" r:id="rId16"/>
    <p:sldId id="267" r:id="rId17"/>
    <p:sldId id="353" r:id="rId18"/>
    <p:sldId id="268" r:id="rId19"/>
    <p:sldId id="269" r:id="rId20"/>
    <p:sldId id="271" r:id="rId21"/>
    <p:sldId id="281" r:id="rId22"/>
    <p:sldId id="272" r:id="rId23"/>
    <p:sldId id="356" r:id="rId24"/>
    <p:sldId id="273" r:id="rId25"/>
    <p:sldId id="274" r:id="rId26"/>
    <p:sldId id="275" r:id="rId27"/>
    <p:sldId id="276" r:id="rId28"/>
    <p:sldId id="277" r:id="rId29"/>
    <p:sldId id="278" r:id="rId30"/>
    <p:sldId id="279" r:id="rId31"/>
    <p:sldId id="280" r:id="rId32"/>
    <p:sldId id="357" r:id="rId33"/>
    <p:sldId id="282" r:id="rId34"/>
    <p:sldId id="283" r:id="rId35"/>
    <p:sldId id="284" r:id="rId36"/>
    <p:sldId id="285" r:id="rId37"/>
    <p:sldId id="286" r:id="rId38"/>
    <p:sldId id="287" r:id="rId39"/>
    <p:sldId id="288" r:id="rId40"/>
    <p:sldId id="354" r:id="rId41"/>
    <p:sldId id="290" r:id="rId42"/>
    <p:sldId id="291" r:id="rId43"/>
    <p:sldId id="292" r:id="rId44"/>
    <p:sldId id="293" r:id="rId45"/>
    <p:sldId id="294" r:id="rId46"/>
    <p:sldId id="295" r:id="rId47"/>
    <p:sldId id="296" r:id="rId48"/>
    <p:sldId id="355" r:id="rId49"/>
    <p:sldId id="301" r:id="rId5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6C4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52" autoAdjust="0"/>
    <p:restoredTop sz="66747" autoAdjust="0"/>
  </p:normalViewPr>
  <p:slideViewPr>
    <p:cSldViewPr>
      <p:cViewPr varScale="1">
        <p:scale>
          <a:sx n="46" d="100"/>
          <a:sy n="46" d="100"/>
        </p:scale>
        <p:origin x="1524" y="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atin typeface="Arial" charset="0"/>
              </a:defRPr>
            </a:lvl1pPr>
          </a:lstStyle>
          <a:p>
            <a:pPr>
              <a:defRPr/>
            </a:pPr>
            <a:fld id="{E0725411-8C2B-44C5-9D89-91BDBC961DAE}" type="datetimeFigureOut">
              <a:rPr lang="en-US"/>
              <a:pPr>
                <a:defRPr/>
              </a:pPr>
              <a:t>6/29/2021</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40A07F4-B6DF-4651-A991-52529D8027CD}"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atin typeface="Arial" charset="0"/>
              </a:defRPr>
            </a:lvl1pPr>
          </a:lstStyle>
          <a:p>
            <a:pPr>
              <a:defRPr/>
            </a:pPr>
            <a:fld id="{4ABE190F-1945-416F-9529-30F803D10285}" type="datetimeFigureOut">
              <a:rPr lang="en-US"/>
              <a:pPr>
                <a:defRPr/>
              </a:pPr>
              <a:t>6/29/2021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77962A4-AFDD-4EE2-84B7-266F3B864D0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LOTO is on OSHA’s list of “Most-Cited” violations when the solution for companies can be remediated through implementation of a LOTO Program.</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F6E61D6-075B-4C2F-99A8-F659AF9679FB}" type="slidenum">
              <a:rPr lang="en-US" altLang="en-US">
                <a:latin typeface="Arial" panose="020B0604020202020204" pitchFamily="34" charset="0"/>
              </a:rPr>
              <a:pPr eaLnBrk="1" hangingPunct="1">
                <a:spcBef>
                  <a:spcPct val="0"/>
                </a:spcBef>
              </a:pPr>
              <a:t>1</a:t>
            </a:fld>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a:defRPr/>
            </a:pPr>
            <a:r>
              <a:rPr lang="en-US" dirty="0"/>
              <a:t>The responsibility of the program should be given to a “program administrator” for:</a:t>
            </a:r>
          </a:p>
          <a:p>
            <a:pPr marL="628650" lvl="1" indent="-171450">
              <a:buFont typeface="Courier New" panose="02070309020205020404" pitchFamily="49" charset="0"/>
              <a:buChar char="o"/>
              <a:defRPr/>
            </a:pPr>
            <a:r>
              <a:rPr lang="en-US" dirty="0"/>
              <a:t> Lock acquisition</a:t>
            </a:r>
          </a:p>
          <a:p>
            <a:pPr marL="628650" lvl="1" indent="-171450">
              <a:buFont typeface="Courier New" panose="02070309020205020404" pitchFamily="49" charset="0"/>
              <a:buChar char="o"/>
              <a:defRPr/>
            </a:pPr>
            <a:r>
              <a:rPr lang="en-US" dirty="0"/>
              <a:t> Safe work procedures </a:t>
            </a:r>
          </a:p>
          <a:p>
            <a:pPr marL="628650" lvl="1" indent="-171450">
              <a:buFont typeface="Courier New" panose="02070309020205020404" pitchFamily="49" charset="0"/>
              <a:buChar char="o"/>
              <a:defRPr/>
            </a:pPr>
            <a:r>
              <a:rPr lang="en-US" dirty="0"/>
              <a:t> Training coordination</a:t>
            </a:r>
          </a:p>
          <a:p>
            <a:pPr marL="628650" lvl="1" indent="-171450">
              <a:buFont typeface="Courier New" panose="02070309020205020404" pitchFamily="49" charset="0"/>
              <a:buChar char="o"/>
              <a:defRPr/>
            </a:pPr>
            <a:r>
              <a:rPr lang="en-US" dirty="0"/>
              <a:t> Contractor coordination</a:t>
            </a:r>
          </a:p>
          <a:p>
            <a:pPr marL="628650" lvl="1" indent="-171450">
              <a:buFont typeface="Courier New" panose="02070309020205020404" pitchFamily="49" charset="0"/>
              <a:buChar char="o"/>
              <a:defRPr/>
            </a:pPr>
            <a:r>
              <a:rPr lang="en-US" dirty="0"/>
              <a:t> Assisting supervisors in implementation and enforcement of disciplinary actions for non-compliance</a:t>
            </a:r>
          </a:p>
          <a:p>
            <a:pPr>
              <a:defRPr/>
            </a:pPr>
            <a:endParaRPr lang="en-US"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9E37D2D-99F2-418C-BB4F-8A8BAA13F112}" type="slidenum">
              <a:rPr lang="en-US" altLang="en-US">
                <a:latin typeface="Arial" panose="020B0604020202020204" pitchFamily="34" charset="0"/>
              </a:rPr>
              <a:pPr eaLnBrk="1" hangingPunct="1">
                <a:spcBef>
                  <a:spcPct val="0"/>
                </a:spcBef>
              </a:pPr>
              <a:t>10</a:t>
            </a:fld>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Administrator should also be responsible for,</a:t>
            </a:r>
          </a:p>
          <a:p>
            <a:endParaRPr lang="en-US" altLang="en-US"/>
          </a:p>
          <a:p>
            <a:pPr>
              <a:buFont typeface="Courier New" panose="02070309020205020404" pitchFamily="49" charset="0"/>
              <a:buChar char="o"/>
            </a:pPr>
            <a:r>
              <a:rPr lang="en-US" altLang="en-US"/>
              <a:t> Conducting periodic inspections</a:t>
            </a:r>
          </a:p>
          <a:p>
            <a:pPr>
              <a:buFont typeface="Courier New" panose="02070309020205020404" pitchFamily="49" charset="0"/>
              <a:buChar char="o"/>
            </a:pPr>
            <a:endParaRPr lang="en-US" altLang="en-US"/>
          </a:p>
          <a:p>
            <a:pPr>
              <a:buFont typeface="Courier New" panose="02070309020205020404" pitchFamily="49" charset="0"/>
              <a:buChar char="o"/>
            </a:pPr>
            <a:r>
              <a:rPr lang="en-US" altLang="en-US"/>
              <a:t> Documenting changes in the control program as a result of inspections</a:t>
            </a:r>
          </a:p>
          <a:p>
            <a:pPr>
              <a:buFont typeface="Courier New" panose="02070309020205020404" pitchFamily="49" charset="0"/>
              <a:buChar char="o"/>
            </a:pPr>
            <a:endParaRPr lang="en-US" altLang="en-US"/>
          </a:p>
          <a:p>
            <a:pPr>
              <a:buFont typeface="Courier New" panose="02070309020205020404" pitchFamily="49" charset="0"/>
              <a:buChar char="o"/>
            </a:pPr>
            <a:r>
              <a:rPr lang="en-US" altLang="en-US"/>
              <a:t> Assisting in the development of specific procedures and</a:t>
            </a:r>
          </a:p>
          <a:p>
            <a:pPr>
              <a:buFont typeface="Courier New" panose="02070309020205020404" pitchFamily="49" charset="0"/>
              <a:buChar char="o"/>
            </a:pPr>
            <a:endParaRPr lang="en-US" altLang="en-US">
              <a:latin typeface="Verdana" panose="020B0604030504040204" pitchFamily="34" charset="0"/>
            </a:endParaRPr>
          </a:p>
          <a:p>
            <a:pPr>
              <a:buFont typeface="Courier New" panose="02070309020205020404" pitchFamily="49" charset="0"/>
              <a:buChar char="o"/>
            </a:pPr>
            <a:r>
              <a:rPr lang="en-US" altLang="en-US">
                <a:latin typeface="Verdana" panose="020B0604030504040204" pitchFamily="34" charset="0"/>
              </a:rPr>
              <a:t> </a:t>
            </a:r>
            <a:r>
              <a:rPr lang="en-US" altLang="en-US"/>
              <a:t>Maintaining program availability for employees and interested persons</a:t>
            </a:r>
          </a:p>
          <a:p>
            <a:pPr>
              <a:buFont typeface="Courier New" panose="02070309020205020404" pitchFamily="49" charset="0"/>
              <a:buChar char="o"/>
            </a:pPr>
            <a:endParaRPr lang="en-US" altLang="en-US"/>
          </a:p>
          <a:p>
            <a:pPr>
              <a:buFont typeface="Courier New" panose="02070309020205020404" pitchFamily="49" charset="0"/>
              <a:buNone/>
            </a:pPr>
            <a:r>
              <a:rPr lang="en-US" altLang="en-US"/>
              <a:t>As part of the LOTO program, the Program Administrator may want to consider having the authorized person’s picture placed on their tags/locks so that the “owner” of the tag/lock can be easily identified if their name is not recognized.</a:t>
            </a:r>
          </a:p>
          <a:p>
            <a:endParaRPr lang="en-US" alt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6475E2D-7308-4ECF-A315-C042C33886E7}" type="slidenum">
              <a:rPr lang="en-US" altLang="en-US">
                <a:latin typeface="Arial" panose="020B0604020202020204" pitchFamily="34" charset="0"/>
              </a:rPr>
              <a:pPr eaLnBrk="1" hangingPunct="1">
                <a:spcBef>
                  <a:spcPct val="0"/>
                </a:spcBef>
              </a:pPr>
              <a:t>11</a:t>
            </a:fld>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10000"/>
          </a:bodyPr>
          <a:lstStyle/>
          <a:p>
            <a:pPr>
              <a:defRPr/>
            </a:pPr>
            <a:r>
              <a:rPr lang="en-US" dirty="0"/>
              <a:t>Apply the LOTO provisions,</a:t>
            </a:r>
          </a:p>
          <a:p>
            <a:pPr>
              <a:defRPr/>
            </a:pPr>
            <a:endParaRPr lang="en-US" dirty="0"/>
          </a:p>
          <a:p>
            <a:pPr lvl="1">
              <a:buClr>
                <a:schemeClr val="tx1"/>
              </a:buClr>
              <a:buFont typeface="Courier New" pitchFamily="49" charset="0"/>
              <a:buChar char="o"/>
              <a:defRPr/>
            </a:pPr>
            <a:r>
              <a:rPr lang="en-US" dirty="0"/>
              <a:t> When servicing and/or maintaining machines or equipment,</a:t>
            </a:r>
          </a:p>
          <a:p>
            <a:pPr lvl="1">
              <a:buClr>
                <a:schemeClr val="tx1"/>
              </a:buClr>
              <a:buFont typeface="Courier New" pitchFamily="49" charset="0"/>
              <a:buChar char="o"/>
              <a:defRPr/>
            </a:pPr>
            <a:r>
              <a:rPr lang="en-US" dirty="0"/>
              <a:t> If it is necessary to remove a guard or bypass safety device or interlock,</a:t>
            </a:r>
          </a:p>
          <a:p>
            <a:pPr lvl="1">
              <a:buClr>
                <a:schemeClr val="tx1"/>
              </a:buClr>
              <a:buFont typeface="Courier New" pitchFamily="49" charset="0"/>
              <a:buChar char="o"/>
              <a:defRPr/>
            </a:pPr>
            <a:r>
              <a:rPr lang="en-US" dirty="0"/>
              <a:t> If an employee has the potential to be exposed to material being processed (point of operation) or the machine operating cycle  </a:t>
            </a:r>
          </a:p>
          <a:p>
            <a:pPr>
              <a:defRPr/>
            </a:pPr>
            <a:endParaRPr lang="en-US"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F4793F9-F294-4E9E-ACC0-E352FF2559A4}" type="slidenum">
              <a:rPr lang="en-US" altLang="en-US">
                <a:latin typeface="Arial" panose="020B0604020202020204" pitchFamily="34" charset="0"/>
              </a:rPr>
              <a:pPr eaLnBrk="1" hangingPunct="1">
                <a:spcBef>
                  <a:spcPct val="0"/>
                </a:spcBef>
              </a:pPr>
              <a:t>12</a:t>
            </a:fld>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OSHA makes exceptions to the LOTO when all items can be satisfied.</a:t>
            </a:r>
          </a:p>
          <a:p>
            <a:endParaRPr lang="en-US" altLang="en-US"/>
          </a:p>
          <a:p>
            <a:r>
              <a:rPr lang="en-US" altLang="en-US"/>
              <a:t>Minor tool changes/adjustments/other minor servicing activities taking place during normal production operations that are: </a:t>
            </a:r>
            <a:r>
              <a:rPr lang="en-US" altLang="en-US" i="1"/>
              <a:t>routine</a:t>
            </a:r>
            <a:r>
              <a:rPr lang="en-US" altLang="en-US"/>
              <a:t>, </a:t>
            </a:r>
            <a:r>
              <a:rPr lang="en-US" altLang="en-US" i="1"/>
              <a:t>repetitive</a:t>
            </a:r>
            <a:r>
              <a:rPr lang="en-US" altLang="en-US"/>
              <a:t>, and </a:t>
            </a:r>
            <a:r>
              <a:rPr lang="en-US" altLang="en-US" i="1"/>
              <a:t>integral</a:t>
            </a:r>
            <a:r>
              <a:rPr lang="en-US" altLang="en-US"/>
              <a:t> to the use of the equipment for production </a:t>
            </a:r>
            <a:r>
              <a:rPr lang="en-US" altLang="en-US">
                <a:solidFill>
                  <a:srgbClr val="FF0000"/>
                </a:solidFill>
              </a:rPr>
              <a:t>(provided alternative measures offering effective protection are used)</a:t>
            </a:r>
            <a:endParaRPr lang="en-US" altLang="en-US"/>
          </a:p>
          <a:p>
            <a:endParaRPr lang="en-US" altLang="en-US"/>
          </a:p>
          <a:p>
            <a:endParaRPr lang="en-US" alt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82E4CB5-DEB0-403A-9129-3F50A287B761}" type="slidenum">
              <a:rPr lang="en-US" altLang="en-US">
                <a:latin typeface="Arial" panose="020B0604020202020204" pitchFamily="34" charset="0"/>
              </a:rPr>
              <a:pPr eaLnBrk="1" hangingPunct="1">
                <a:spcBef>
                  <a:spcPct val="0"/>
                </a:spcBef>
              </a:pPr>
              <a:t>13</a:t>
            </a:fld>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Exclusions also exist where the LOTO standard does NOT apply:</a:t>
            </a:r>
          </a:p>
          <a:p>
            <a:endParaRPr lang="en-US" altLang="en-US"/>
          </a:p>
          <a:p>
            <a:pPr algn="just">
              <a:spcBef>
                <a:spcPts val="1800"/>
              </a:spcBef>
            </a:pPr>
            <a:r>
              <a:rPr lang="en-US" altLang="en-US" i="1" u="sng">
                <a:cs typeface="Times New Roman" panose="02020603050405020304" pitchFamily="18" charset="0"/>
              </a:rPr>
              <a:t>Cord and Plug Electrical Equipment</a:t>
            </a:r>
            <a:r>
              <a:rPr lang="en-US" altLang="en-US" i="1">
                <a:cs typeface="Times New Roman" panose="02020603050405020304" pitchFamily="18" charset="0"/>
              </a:rPr>
              <a:t>:</a:t>
            </a:r>
          </a:p>
          <a:p>
            <a:r>
              <a:rPr lang="en-US" altLang="en-US">
                <a:cs typeface="Times New Roman" panose="02020603050405020304" pitchFamily="18" charset="0"/>
              </a:rPr>
              <a:t>Plug has to be under the exclusive control of the employee performing servicing or maintenance</a:t>
            </a:r>
          </a:p>
          <a:p>
            <a:pPr>
              <a:spcBef>
                <a:spcPct val="5000"/>
              </a:spcBef>
            </a:pPr>
            <a:r>
              <a:rPr lang="en-US" altLang="en-US" b="1">
                <a:cs typeface="Times New Roman" panose="02020603050405020304" pitchFamily="18" charset="0"/>
              </a:rPr>
              <a:t>      </a:t>
            </a:r>
          </a:p>
          <a:p>
            <a:pPr>
              <a:spcBef>
                <a:spcPct val="5000"/>
              </a:spcBef>
            </a:pPr>
            <a:r>
              <a:rPr lang="en-US" altLang="en-US" i="1" u="sng">
                <a:cs typeface="Times New Roman" panose="02020603050405020304" pitchFamily="18" charset="0"/>
              </a:rPr>
              <a:t>Hot tap operations</a:t>
            </a:r>
            <a:r>
              <a:rPr lang="en-US" altLang="en-US" i="1">
                <a:cs typeface="Times New Roman" panose="02020603050405020304" pitchFamily="18" charset="0"/>
              </a:rPr>
              <a:t>:</a:t>
            </a:r>
            <a:r>
              <a:rPr lang="en-US" altLang="en-US">
                <a:cs typeface="Times New Roman" panose="02020603050405020304" pitchFamily="18" charset="0"/>
              </a:rPr>
              <a:t> Welding on transmission and distribution systems (water, gas, steam or petroleum products) when performed on pressurized pipelines, provided the employer demonstrates that:</a:t>
            </a:r>
          </a:p>
          <a:p>
            <a:pPr>
              <a:spcBef>
                <a:spcPct val="5000"/>
              </a:spcBef>
            </a:pPr>
            <a:r>
              <a:rPr lang="en-US" altLang="en-US" b="1">
                <a:cs typeface="Times New Roman" panose="02020603050405020304" pitchFamily="18" charset="0"/>
              </a:rPr>
              <a:t>      	</a:t>
            </a:r>
            <a:r>
              <a:rPr lang="en-US" altLang="en-US">
                <a:cs typeface="Times New Roman" panose="02020603050405020304" pitchFamily="18" charset="0"/>
              </a:rPr>
              <a:t>– Continuity of service is essential</a:t>
            </a:r>
          </a:p>
          <a:p>
            <a:pPr>
              <a:spcBef>
                <a:spcPct val="5000"/>
              </a:spcBef>
            </a:pPr>
            <a:r>
              <a:rPr lang="en-US" altLang="en-US">
                <a:cs typeface="Times New Roman" panose="02020603050405020304" pitchFamily="18" charset="0"/>
              </a:rPr>
              <a:t>      	– Shutdown of system is impractical</a:t>
            </a:r>
          </a:p>
          <a:p>
            <a:pPr>
              <a:spcBef>
                <a:spcPct val="5000"/>
              </a:spcBef>
            </a:pPr>
            <a:r>
              <a:rPr lang="en-US" altLang="en-US">
                <a:cs typeface="Times New Roman" panose="02020603050405020304" pitchFamily="18" charset="0"/>
              </a:rPr>
              <a:t>      	– Documented procedures are followed</a:t>
            </a:r>
          </a:p>
          <a:p>
            <a:pPr>
              <a:spcBef>
                <a:spcPct val="5000"/>
              </a:spcBef>
            </a:pPr>
            <a:r>
              <a:rPr lang="en-US" altLang="en-US">
                <a:cs typeface="Times New Roman" panose="02020603050405020304" pitchFamily="18" charset="0"/>
              </a:rPr>
              <a:t>      	– Special equipment used to provide proven effective protection for employees</a:t>
            </a:r>
          </a:p>
          <a:p>
            <a:endParaRPr lang="en-US" altLang="en-US"/>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EC84AD1-E108-41A9-B40B-4B7BE097392C}" type="slidenum">
              <a:rPr lang="en-US" altLang="en-US">
                <a:latin typeface="Arial" panose="020B0604020202020204" pitchFamily="34" charset="0"/>
              </a:rPr>
              <a:pPr eaLnBrk="1" hangingPunct="1">
                <a:spcBef>
                  <a:spcPct val="0"/>
                </a:spcBef>
              </a:pPr>
              <a:t>14</a:t>
            </a:fld>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t>The LOTO requires authorized devices be applied to notify other workers the program in in effect. These devices:</a:t>
            </a:r>
          </a:p>
          <a:p>
            <a:pPr>
              <a:defRPr/>
            </a:pPr>
            <a:endParaRPr lang="en-US" altLang="en-US" dirty="0"/>
          </a:p>
          <a:p>
            <a:pPr marL="171450" indent="-171450">
              <a:buFont typeface="Courier New" panose="02070309020205020404" pitchFamily="49" charset="0"/>
              <a:buChar char="o"/>
              <a:defRPr/>
            </a:pPr>
            <a:r>
              <a:rPr lang="en-US" altLang="en-US" dirty="0"/>
              <a:t> Shall be capable of withstanding the environment to which they are exposed for the maximum </a:t>
            </a:r>
            <a:br>
              <a:rPr lang="en-US" altLang="en-US" dirty="0"/>
            </a:br>
            <a:r>
              <a:rPr lang="en-US" altLang="en-US" dirty="0"/>
              <a:t> period of time that exposure is expected</a:t>
            </a:r>
          </a:p>
          <a:p>
            <a:pPr marL="171450" indent="-171450">
              <a:buFont typeface="Courier New" panose="02070309020205020404" pitchFamily="49" charset="0"/>
              <a:buChar char="o"/>
              <a:defRPr/>
            </a:pPr>
            <a:endParaRPr lang="en-US" altLang="en-US" dirty="0"/>
          </a:p>
          <a:p>
            <a:pPr marL="171450" indent="-171450">
              <a:buFont typeface="Courier New" panose="02070309020205020404" pitchFamily="49" charset="0"/>
              <a:buChar char="o"/>
              <a:defRPr/>
            </a:pPr>
            <a:r>
              <a:rPr lang="en-US" altLang="en-US" dirty="0"/>
              <a:t> Tag-out devices must be constructed and printed so that exposure to weather will not cause deterioration or </a:t>
            </a:r>
            <a:br>
              <a:rPr lang="en-US" altLang="en-US" dirty="0"/>
            </a:br>
            <a:r>
              <a:rPr lang="en-US" altLang="en-US" dirty="0"/>
              <a:t>  the message to become illegible</a:t>
            </a:r>
          </a:p>
          <a:p>
            <a:pPr>
              <a:buFontTx/>
              <a:buChar char="•"/>
              <a:defRPr/>
            </a:pPr>
            <a:endParaRPr lang="en-US" altLang="en-US" dirty="0"/>
          </a:p>
          <a:p>
            <a:pPr marL="171450" indent="-171450">
              <a:buFont typeface="Courier New" panose="02070309020205020404" pitchFamily="49" charset="0"/>
              <a:buChar char="o"/>
              <a:defRPr/>
            </a:pPr>
            <a:r>
              <a:rPr lang="en-US" altLang="en-US" dirty="0"/>
              <a:t> Shall indicate the identity of the person applying the device</a:t>
            </a:r>
          </a:p>
          <a:p>
            <a:pPr>
              <a:defRPr/>
            </a:pPr>
            <a:endParaRPr lang="en-US" altLang="en-US" dirty="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CE57262-836A-4934-A219-376356D1A1FE}" type="slidenum">
              <a:rPr lang="en-US" altLang="en-US">
                <a:latin typeface="Arial" panose="020B0604020202020204" pitchFamily="34" charset="0"/>
              </a:rPr>
              <a:pPr eaLnBrk="1" hangingPunct="1">
                <a:spcBef>
                  <a:spcPct val="0"/>
                </a:spcBef>
              </a:pPr>
              <a:t>15</a:t>
            </a:fld>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t>Documented procedures for every machine are not necessary if EVERYTHING listed below exists.</a:t>
            </a:r>
          </a:p>
          <a:p>
            <a:pPr marL="171450" indent="-171450">
              <a:spcBef>
                <a:spcPct val="5000"/>
              </a:spcBef>
              <a:buFont typeface="Courier New" panose="02070309020205020404" pitchFamily="49" charset="0"/>
              <a:buChar char="o"/>
              <a:defRPr/>
            </a:pPr>
            <a:r>
              <a:rPr lang="en-US" altLang="en-US" dirty="0">
                <a:cs typeface="Times New Roman" pitchFamily="18" charset="0"/>
              </a:rPr>
              <a:t>Machine/equipment has no potential for stored or residual energy or re-accumulation of stored energy after shut down which could injure employees</a:t>
            </a:r>
          </a:p>
          <a:p>
            <a:pPr marL="171450" indent="-171450">
              <a:spcBef>
                <a:spcPct val="5000"/>
              </a:spcBef>
              <a:buFont typeface="Courier New" panose="02070309020205020404" pitchFamily="49" charset="0"/>
              <a:buChar char="o"/>
              <a:defRPr/>
            </a:pPr>
            <a:endParaRPr lang="en-US" altLang="en-US" dirty="0">
              <a:cs typeface="Times New Roman" pitchFamily="18" charset="0"/>
            </a:endParaRPr>
          </a:p>
          <a:p>
            <a:pPr marL="171450" indent="-171450">
              <a:spcBef>
                <a:spcPct val="5000"/>
              </a:spcBef>
              <a:buFont typeface="Courier New" panose="02070309020205020404" pitchFamily="49" charset="0"/>
              <a:buChar char="o"/>
              <a:defRPr/>
            </a:pPr>
            <a:r>
              <a:rPr lang="en-US" altLang="en-US" dirty="0">
                <a:cs typeface="Times New Roman" pitchFamily="18" charset="0"/>
              </a:rPr>
              <a:t>Machine/equipment has single energy source readily identified and isolated</a:t>
            </a:r>
          </a:p>
          <a:p>
            <a:pPr marL="171450" indent="-171450">
              <a:spcBef>
                <a:spcPct val="5000"/>
              </a:spcBef>
              <a:buFont typeface="Courier New" panose="02070309020205020404" pitchFamily="49" charset="0"/>
              <a:buChar char="o"/>
              <a:defRPr/>
            </a:pPr>
            <a:endParaRPr lang="en-US" altLang="en-US" dirty="0">
              <a:latin typeface="Verdana" pitchFamily="34" charset="0"/>
              <a:cs typeface="Times New Roman" pitchFamily="18" charset="0"/>
            </a:endParaRPr>
          </a:p>
          <a:p>
            <a:pPr marL="171450" indent="-171450">
              <a:spcBef>
                <a:spcPct val="5000"/>
              </a:spcBef>
              <a:buFont typeface="Courier New" panose="02070309020205020404" pitchFamily="49" charset="0"/>
              <a:buChar char="o"/>
              <a:defRPr/>
            </a:pPr>
            <a:r>
              <a:rPr lang="en-US" altLang="en-US" dirty="0">
                <a:cs typeface="Times New Roman" pitchFamily="18" charset="0"/>
              </a:rPr>
              <a:t>Isolation and LOTO of that energy source will completely de-energize and deactivate machine/equipment</a:t>
            </a:r>
          </a:p>
          <a:p>
            <a:pPr marL="171450" indent="-171450">
              <a:spcBef>
                <a:spcPct val="5000"/>
              </a:spcBef>
              <a:buFont typeface="Courier New" panose="02070309020205020404" pitchFamily="49" charset="0"/>
              <a:buChar char="o"/>
              <a:defRPr/>
            </a:pPr>
            <a:endParaRPr lang="en-US" altLang="en-US" dirty="0">
              <a:cs typeface="Times New Roman" pitchFamily="18" charset="0"/>
            </a:endParaRPr>
          </a:p>
          <a:p>
            <a:pPr marL="171450" indent="-171450">
              <a:spcBef>
                <a:spcPct val="5000"/>
              </a:spcBef>
              <a:buFont typeface="Courier New" panose="02070309020205020404" pitchFamily="49" charset="0"/>
              <a:buChar char="o"/>
              <a:defRPr/>
            </a:pPr>
            <a:r>
              <a:rPr lang="en-US" altLang="en-US" dirty="0">
                <a:cs typeface="Times New Roman" pitchFamily="18" charset="0"/>
              </a:rPr>
              <a:t>Machine/equipment is isolated from that energy source and locked out during servicing/maintenance</a:t>
            </a:r>
          </a:p>
          <a:p>
            <a:pPr marL="171450" indent="-171450">
              <a:buFont typeface="Courier New" panose="02070309020205020404" pitchFamily="49" charset="0"/>
              <a:buChar char="o"/>
              <a:defRPr/>
            </a:pPr>
            <a:endParaRPr lang="en-US" alt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BFC02F3-8205-48C6-A69D-4A4441CD72A0}" type="slidenum">
              <a:rPr lang="en-US" altLang="en-US">
                <a:latin typeface="Arial" panose="020B0604020202020204" pitchFamily="34" charset="0"/>
              </a:rPr>
              <a:pPr eaLnBrk="1" hangingPunct="1">
                <a:spcBef>
                  <a:spcPct val="0"/>
                </a:spcBef>
              </a:pPr>
              <a:t>16</a:t>
            </a:fld>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t>Not necessary if all the following also exist:</a:t>
            </a:r>
          </a:p>
          <a:p>
            <a:pPr>
              <a:defRPr/>
            </a:pPr>
            <a:endParaRPr lang="en-US" altLang="en-US" dirty="0"/>
          </a:p>
          <a:p>
            <a:pPr marL="171450" indent="-171450">
              <a:spcBef>
                <a:spcPct val="5000"/>
              </a:spcBef>
              <a:buFont typeface="Courier New" panose="02070309020205020404" pitchFamily="49" charset="0"/>
              <a:buChar char="o"/>
              <a:defRPr/>
            </a:pPr>
            <a:r>
              <a:rPr lang="en-US" altLang="en-US" dirty="0">
                <a:latin typeface="Verdana" pitchFamily="34" charset="0"/>
                <a:cs typeface="Times New Roman" pitchFamily="18" charset="0"/>
              </a:rPr>
              <a:t> </a:t>
            </a:r>
            <a:r>
              <a:rPr lang="en-US" altLang="en-US" dirty="0">
                <a:cs typeface="Times New Roman" pitchFamily="18" charset="0"/>
              </a:rPr>
              <a:t>Single LOTO device will achieve a locked-out condition</a:t>
            </a:r>
          </a:p>
          <a:p>
            <a:pPr marL="171450" indent="-171450">
              <a:spcBef>
                <a:spcPct val="5000"/>
              </a:spcBef>
              <a:buFont typeface="Courier New" panose="02070309020205020404" pitchFamily="49" charset="0"/>
              <a:buChar char="o"/>
              <a:defRPr/>
            </a:pPr>
            <a:endParaRPr lang="en-US" altLang="en-US" dirty="0">
              <a:cs typeface="Times New Roman" pitchFamily="18" charset="0"/>
            </a:endParaRPr>
          </a:p>
          <a:p>
            <a:pPr marL="171450" indent="-171450">
              <a:spcBef>
                <a:spcPct val="5000"/>
              </a:spcBef>
              <a:buFont typeface="Courier New" panose="02070309020205020404" pitchFamily="49" charset="0"/>
              <a:buChar char="o"/>
              <a:defRPr/>
            </a:pPr>
            <a:r>
              <a:rPr lang="en-US" altLang="en-US" dirty="0">
                <a:cs typeface="Times New Roman" pitchFamily="18" charset="0"/>
              </a:rPr>
              <a:t> LOTO device is under the exclusive control of the authorized employee performing servicing/maintenance</a:t>
            </a:r>
          </a:p>
          <a:p>
            <a:pPr marL="171450" indent="-171450">
              <a:spcBef>
                <a:spcPct val="5000"/>
              </a:spcBef>
              <a:buFont typeface="Courier New" panose="02070309020205020404" pitchFamily="49" charset="0"/>
              <a:buChar char="o"/>
              <a:defRPr/>
            </a:pPr>
            <a:endParaRPr lang="en-US" altLang="en-US" dirty="0">
              <a:cs typeface="Times New Roman" pitchFamily="18" charset="0"/>
            </a:endParaRPr>
          </a:p>
          <a:p>
            <a:pPr marL="171450" indent="-171450">
              <a:spcBef>
                <a:spcPct val="5000"/>
              </a:spcBef>
              <a:buFont typeface="Courier New" panose="02070309020205020404" pitchFamily="49" charset="0"/>
              <a:buChar char="o"/>
              <a:defRPr/>
            </a:pPr>
            <a:r>
              <a:rPr lang="en-US" altLang="en-US" dirty="0">
                <a:cs typeface="Times New Roman" pitchFamily="18" charset="0"/>
              </a:rPr>
              <a:t> Servicing/maintenance does not create hazards for others</a:t>
            </a:r>
          </a:p>
          <a:p>
            <a:pPr marL="171450" indent="-171450">
              <a:spcBef>
                <a:spcPct val="5000"/>
              </a:spcBef>
              <a:buFont typeface="Courier New" panose="02070309020205020404" pitchFamily="49" charset="0"/>
              <a:buChar char="o"/>
              <a:defRPr/>
            </a:pPr>
            <a:endParaRPr lang="en-US" altLang="en-US" dirty="0">
              <a:cs typeface="Times New Roman" pitchFamily="18" charset="0"/>
            </a:endParaRPr>
          </a:p>
          <a:p>
            <a:pPr marL="171450" indent="-171450">
              <a:spcBef>
                <a:spcPct val="5000"/>
              </a:spcBef>
              <a:buFont typeface="Courier New" panose="02070309020205020404" pitchFamily="49" charset="0"/>
              <a:buChar char="o"/>
              <a:defRPr/>
            </a:pPr>
            <a:r>
              <a:rPr lang="en-US" altLang="en-US" dirty="0">
                <a:cs typeface="Times New Roman" pitchFamily="18" charset="0"/>
              </a:rPr>
              <a:t> The employer has had no accidents involving unexpected activation/re-energization of machine/equipment being serviced/maintained</a:t>
            </a:r>
          </a:p>
          <a:p>
            <a:pPr marL="171450" indent="-171450">
              <a:buFont typeface="Courier New" panose="02070309020205020404" pitchFamily="49" charset="0"/>
              <a:buChar char="o"/>
              <a:defRPr/>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9CC5EE6-1E8C-4750-9EF6-897A90EC955D}" type="slidenum">
              <a:rPr lang="en-US" altLang="en-US">
                <a:latin typeface="Arial" panose="020B0604020202020204" pitchFamily="34" charset="0"/>
              </a:rPr>
              <a:pPr eaLnBrk="1" hangingPunct="1">
                <a:spcBef>
                  <a:spcPct val="0"/>
                </a:spcBef>
              </a:pPr>
              <a:t>17</a:t>
            </a:fld>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An Authorized Employee is one who locks or tags out a machine.</a:t>
            </a:r>
          </a:p>
          <a:p>
            <a:endParaRPr lang="en-US" altLang="en-US"/>
          </a:p>
          <a:p>
            <a:r>
              <a:rPr lang="en-US" altLang="en-US" i="1" u="sng"/>
              <a:t>Suggestion</a:t>
            </a:r>
            <a:r>
              <a:rPr lang="en-US" altLang="en-US" i="1"/>
              <a:t>:</a:t>
            </a:r>
            <a:r>
              <a:rPr lang="en-US" altLang="en-US"/>
              <a:t> The Appendix of your LOTO Program should contain a list of Authorized Employees for the particular area/facility</a:t>
            </a:r>
          </a:p>
          <a:p>
            <a:endParaRPr lang="en-US" altLang="en-US"/>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EBFBAFF-5357-4B84-9FDA-84ECC059A634}" type="slidenum">
              <a:rPr lang="en-US" altLang="en-US">
                <a:latin typeface="Arial" panose="020B0604020202020204" pitchFamily="34" charset="0"/>
              </a:rPr>
              <a:pPr eaLnBrk="1" hangingPunct="1">
                <a:spcBef>
                  <a:spcPct val="0"/>
                </a:spcBef>
              </a:pPr>
              <a:t>18</a:t>
            </a:fld>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Affected Employee are those whose job </a:t>
            </a:r>
          </a:p>
          <a:p>
            <a:pPr>
              <a:buFont typeface="Courier New" panose="02070309020205020404" pitchFamily="49" charset="0"/>
              <a:buChar char="o"/>
            </a:pPr>
            <a:r>
              <a:rPr lang="en-US" altLang="en-US"/>
              <a:t> Requires them to operate the machine or process on which maintenance or service is being performed</a:t>
            </a:r>
          </a:p>
          <a:p>
            <a:pPr>
              <a:buFont typeface="Courier New" panose="02070309020205020404" pitchFamily="49" charset="0"/>
              <a:buChar char="o"/>
            </a:pPr>
            <a:endParaRPr lang="en-US" altLang="en-US"/>
          </a:p>
          <a:p>
            <a:pPr>
              <a:buFont typeface="Courier New" panose="02070309020205020404" pitchFamily="49" charset="0"/>
              <a:buChar char="o"/>
            </a:pPr>
            <a:r>
              <a:rPr lang="en-US" altLang="en-US"/>
              <a:t> Need to be notified upon shutdown and start up </a:t>
            </a:r>
          </a:p>
          <a:p>
            <a:endParaRPr lang="en-US" altLang="en-US"/>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D80D0DD-67D9-4C69-AED3-CF80488D04D0}" type="slidenum">
              <a:rPr lang="en-US" altLang="en-US">
                <a:latin typeface="Arial" panose="020B0604020202020204" pitchFamily="34" charset="0"/>
              </a:rPr>
              <a:pPr eaLnBrk="1" hangingPunct="1">
                <a:spcBef>
                  <a:spcPct val="0"/>
                </a:spcBef>
              </a:pPr>
              <a:t>19</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Topics discussed include:</a:t>
            </a:r>
          </a:p>
          <a:p>
            <a:endParaRPr lang="en-US" altLang="en-US"/>
          </a:p>
          <a:p>
            <a:pPr>
              <a:buFontTx/>
              <a:buChar char="•"/>
            </a:pPr>
            <a:r>
              <a:rPr lang="en-US" altLang="en-US"/>
              <a:t> Purpose of Standard</a:t>
            </a:r>
          </a:p>
          <a:p>
            <a:pPr>
              <a:buFontTx/>
              <a:buChar char="•"/>
            </a:pPr>
            <a:r>
              <a:rPr lang="en-US" altLang="en-US"/>
              <a:t> LOTO Program</a:t>
            </a:r>
          </a:p>
          <a:p>
            <a:pPr>
              <a:buFontTx/>
              <a:buChar char="•"/>
            </a:pPr>
            <a:r>
              <a:rPr lang="en-US" altLang="en-US"/>
              <a:t> Authorized &amp; Affected Employees</a:t>
            </a:r>
          </a:p>
          <a:p>
            <a:pPr>
              <a:buFontTx/>
              <a:buChar char="•"/>
            </a:pPr>
            <a:r>
              <a:rPr lang="en-US" altLang="en-US"/>
              <a:t> LOTO Procedures &amp; Program</a:t>
            </a:r>
          </a:p>
          <a:p>
            <a:pPr>
              <a:buFontTx/>
              <a:buChar char="•"/>
            </a:pPr>
            <a:r>
              <a:rPr lang="en-US" altLang="en-US"/>
              <a:t> Training, Inspections, Testing</a:t>
            </a:r>
          </a:p>
          <a:p>
            <a:pPr>
              <a:buFontTx/>
              <a:buChar char="•"/>
            </a:pPr>
            <a:r>
              <a:rPr lang="en-US" altLang="en-US"/>
              <a:t> Contractors</a:t>
            </a:r>
          </a:p>
          <a:p>
            <a:endParaRPr lang="en-US"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C0B63F7-C941-4906-A83E-95E34570AD51}" type="slidenum">
              <a:rPr lang="en-US" altLang="en-US">
                <a:latin typeface="Arial" panose="020B0604020202020204" pitchFamily="34" charset="0"/>
              </a:rPr>
              <a:pPr eaLnBrk="1" hangingPunct="1">
                <a:spcBef>
                  <a:spcPct val="0"/>
                </a:spcBef>
              </a:pPr>
              <a:t>2</a:t>
            </a:fld>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Other employees are those whose job may put them in an area whereby they could be affected by the shut down or start up of a machine.</a:t>
            </a:r>
          </a:p>
          <a:p>
            <a:pPr>
              <a:buFont typeface="Courier New" panose="02070309020205020404" pitchFamily="49" charset="0"/>
              <a:buNone/>
            </a:pPr>
            <a:endParaRPr lang="en-US" altLang="en-US"/>
          </a:p>
          <a:p>
            <a:pPr eaLnBrk="1" hangingPunct="1">
              <a:spcBef>
                <a:spcPct val="0"/>
              </a:spcBef>
              <a:buFont typeface="Courier New" panose="02070309020205020404" pitchFamily="49" charset="0"/>
              <a:buChar char="o"/>
            </a:pPr>
            <a:r>
              <a:rPr lang="en-US" altLang="en-US" sz="2200">
                <a:solidFill>
                  <a:srgbClr val="000000"/>
                </a:solidFill>
                <a:latin typeface="Arial" panose="020B0604020202020204" pitchFamily="34" charset="0"/>
              </a:rPr>
              <a:t> Required to recognize when energy control procedures are being used, </a:t>
            </a:r>
          </a:p>
          <a:p>
            <a:pPr eaLnBrk="1" hangingPunct="1">
              <a:spcBef>
                <a:spcPct val="0"/>
              </a:spcBef>
              <a:buFont typeface="Courier New" panose="02070309020205020404" pitchFamily="49" charset="0"/>
              <a:buChar char="o"/>
            </a:pPr>
            <a:r>
              <a:rPr lang="en-US" altLang="en-US" sz="2200">
                <a:solidFill>
                  <a:srgbClr val="000000"/>
                </a:solidFill>
                <a:latin typeface="Arial" panose="020B0604020202020204" pitchFamily="34" charset="0"/>
              </a:rPr>
              <a:t> Understand the purpose of the procedure, and </a:t>
            </a:r>
          </a:p>
          <a:p>
            <a:pPr eaLnBrk="1" hangingPunct="1">
              <a:spcBef>
                <a:spcPct val="0"/>
              </a:spcBef>
              <a:buFont typeface="Courier New" panose="02070309020205020404" pitchFamily="49" charset="0"/>
              <a:buChar char="o"/>
            </a:pPr>
            <a:r>
              <a:rPr lang="en-US" altLang="en-US" sz="2200">
                <a:solidFill>
                  <a:srgbClr val="000000"/>
                </a:solidFill>
                <a:latin typeface="Arial" panose="020B0604020202020204" pitchFamily="34" charset="0"/>
              </a:rPr>
              <a:t> Understand the critical importance of not attempting to start up or use equipment that has been locked out or tagged out.</a:t>
            </a:r>
            <a:r>
              <a:rPr lang="en-US" altLang="en-US" sz="2200">
                <a:solidFill>
                  <a:srgbClr val="000000"/>
                </a:solidFill>
                <a:latin typeface="Verdana" panose="020B0604030504040204" pitchFamily="34" charset="0"/>
              </a:rPr>
              <a:t> </a:t>
            </a:r>
          </a:p>
          <a:p>
            <a:pPr>
              <a:buFont typeface="Courier New" panose="02070309020205020404" pitchFamily="49" charset="0"/>
              <a:buChar char="o"/>
            </a:pPr>
            <a:endParaRPr lang="en-US" altLang="en-US"/>
          </a:p>
          <a:p>
            <a:endParaRPr lang="en-US" altLang="en-US"/>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04BBB74-179C-44C1-AB8F-6B985BE9E432}" type="slidenum">
              <a:rPr lang="en-US" altLang="en-US">
                <a:latin typeface="Arial" panose="020B0604020202020204" pitchFamily="34" charset="0"/>
              </a:rPr>
              <a:pPr eaLnBrk="1" hangingPunct="1">
                <a:spcBef>
                  <a:spcPct val="0"/>
                </a:spcBef>
              </a:pPr>
              <a:t>20</a:t>
            </a:fld>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t>An individual Lockout sequence would include:</a:t>
            </a:r>
          </a:p>
          <a:p>
            <a:pPr marL="171450" indent="-171450">
              <a:buFont typeface="Courier New" panose="02070309020205020404" pitchFamily="49" charset="0"/>
              <a:buChar char="o"/>
              <a:defRPr/>
            </a:pPr>
            <a:r>
              <a:rPr lang="en-US" altLang="en-US" dirty="0"/>
              <a:t>Shut down machine; power control off; lockout</a:t>
            </a:r>
          </a:p>
          <a:p>
            <a:pPr>
              <a:defRPr/>
            </a:pPr>
            <a:endParaRPr lang="en-US" altLang="en-US" dirty="0"/>
          </a:p>
          <a:p>
            <a:pPr marL="171450" indent="-171450">
              <a:buFont typeface="Courier New" panose="02070309020205020404" pitchFamily="49" charset="0"/>
              <a:buChar char="o"/>
              <a:defRPr/>
            </a:pPr>
            <a:r>
              <a:rPr lang="en-US" altLang="en-US" dirty="0"/>
              <a:t>Stored energy dissipated and then isolated</a:t>
            </a:r>
          </a:p>
          <a:p>
            <a:pPr>
              <a:defRPr/>
            </a:pPr>
            <a:endParaRPr lang="en-US" altLang="en-US" dirty="0"/>
          </a:p>
          <a:p>
            <a:pPr marL="171450" indent="-171450">
              <a:buFont typeface="Courier New" panose="02070309020205020404" pitchFamily="49" charset="0"/>
              <a:buChar char="o"/>
              <a:defRPr/>
            </a:pPr>
            <a:r>
              <a:rPr lang="en-US" altLang="en-US" dirty="0"/>
              <a:t>Engage controls for machine operation, verify OFF</a:t>
            </a:r>
          </a:p>
          <a:p>
            <a:pPr>
              <a:defRPr/>
            </a:pPr>
            <a:endParaRPr lang="en-US" altLang="en-US" dirty="0"/>
          </a:p>
          <a:p>
            <a:pPr marL="171450" indent="-171450">
              <a:buFont typeface="Courier New" panose="02070309020205020404" pitchFamily="49" charset="0"/>
              <a:buChar char="o"/>
              <a:defRPr/>
            </a:pPr>
            <a:r>
              <a:rPr lang="en-US" altLang="en-US" dirty="0"/>
              <a:t>Work may proceed</a:t>
            </a:r>
          </a:p>
          <a:p>
            <a:pPr>
              <a:defRPr/>
            </a:pPr>
            <a:endParaRPr lang="en-US" altLang="en-US" dirty="0"/>
          </a:p>
          <a:p>
            <a:pPr marL="171450" indent="-171450">
              <a:buFont typeface="Courier New" panose="02070309020205020404" pitchFamily="49" charset="0"/>
              <a:buChar char="o"/>
              <a:defRPr/>
            </a:pPr>
            <a:r>
              <a:rPr lang="en-US" altLang="en-US" dirty="0"/>
              <a:t>If shift changes, individual LOTO repeated by next shift</a:t>
            </a:r>
          </a:p>
          <a:p>
            <a:pPr>
              <a:defRPr/>
            </a:pPr>
            <a:endParaRPr lang="en-US" alt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EB01194-5975-44D6-9420-FE409BC1EFF4}" type="slidenum">
              <a:rPr lang="en-US" altLang="en-US">
                <a:latin typeface="Arial" panose="020B0604020202020204" pitchFamily="34" charset="0"/>
              </a:rPr>
              <a:pPr eaLnBrk="1" hangingPunct="1">
                <a:spcBef>
                  <a:spcPct val="0"/>
                </a:spcBef>
              </a:pPr>
              <a:t>22</a:t>
            </a:fld>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t>Restoring Equipment sequences would also be included, e.g.</a:t>
            </a:r>
          </a:p>
          <a:p>
            <a:pPr>
              <a:defRPr/>
            </a:pPr>
            <a:endParaRPr lang="en-US" altLang="en-US" dirty="0"/>
          </a:p>
          <a:p>
            <a:pPr marL="171450" indent="-171450">
              <a:buFont typeface="Courier New" panose="02070309020205020404" pitchFamily="49" charset="0"/>
              <a:buChar char="o"/>
              <a:defRPr/>
            </a:pPr>
            <a:r>
              <a:rPr lang="en-US" altLang="en-US" dirty="0"/>
              <a:t> Replace all guards and safety devices</a:t>
            </a:r>
          </a:p>
          <a:p>
            <a:pPr>
              <a:buFontTx/>
              <a:buChar char="•"/>
              <a:defRPr/>
            </a:pPr>
            <a:endParaRPr lang="en-US" altLang="en-US" b="1" dirty="0"/>
          </a:p>
          <a:p>
            <a:pPr marL="171450" indent="-171450">
              <a:buFont typeface="Courier New" panose="02070309020205020404" pitchFamily="49" charset="0"/>
              <a:buChar char="o"/>
              <a:defRPr/>
            </a:pPr>
            <a:r>
              <a:rPr lang="en-US" altLang="en-US" dirty="0"/>
              <a:t> Inspect work area to ensure all nonessential items have been removed and machine/equipment components are intact</a:t>
            </a:r>
          </a:p>
          <a:p>
            <a:pPr>
              <a:buFontTx/>
              <a:buChar char="•"/>
              <a:defRPr/>
            </a:pPr>
            <a:endParaRPr lang="en-US" altLang="en-US" dirty="0"/>
          </a:p>
          <a:p>
            <a:pPr marL="171450" indent="-171450">
              <a:buFont typeface="Courier New" panose="02070309020205020404" pitchFamily="49" charset="0"/>
              <a:buChar char="o"/>
              <a:defRPr/>
            </a:pPr>
            <a:r>
              <a:rPr lang="en-US" altLang="en-US" dirty="0"/>
              <a:t> Vents and bleeders closed, blinds removed, blocks and tags removed</a:t>
            </a:r>
          </a:p>
          <a:p>
            <a:pPr>
              <a:buFontTx/>
              <a:buChar char="•"/>
              <a:defRPr/>
            </a:pPr>
            <a:endParaRPr lang="en-US" altLang="en-US" b="1" dirty="0"/>
          </a:p>
          <a:p>
            <a:pPr marL="171450" indent="-171450">
              <a:buFont typeface="Courier New" panose="02070309020205020404" pitchFamily="49" charset="0"/>
              <a:buChar char="o"/>
              <a:defRPr/>
            </a:pPr>
            <a:r>
              <a:rPr lang="en-US" altLang="en-US" dirty="0"/>
              <a:t> Employees notified and moved to safe area</a:t>
            </a:r>
          </a:p>
          <a:p>
            <a:pPr>
              <a:defRPr/>
            </a:pPr>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95D41EE-E09E-42AC-8BC2-F85DEEB27C4A}" type="slidenum">
              <a:rPr lang="en-US" altLang="en-US">
                <a:latin typeface="Arial" panose="020B0604020202020204" pitchFamily="34" charset="0"/>
              </a:rPr>
              <a:pPr eaLnBrk="1" hangingPunct="1">
                <a:spcBef>
                  <a:spcPct val="0"/>
                </a:spcBef>
              </a:pPr>
              <a:t>23</a:t>
            </a:fld>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Restoration of service also has its stages.</a:t>
            </a:r>
          </a:p>
          <a:p>
            <a:endParaRPr lang="en-US" altLang="en-US"/>
          </a:p>
          <a:p>
            <a:pPr>
              <a:buFont typeface="Courier New" panose="02070309020205020404" pitchFamily="49" charset="0"/>
              <a:buChar char="o"/>
            </a:pPr>
            <a:r>
              <a:rPr lang="en-US" altLang="en-US"/>
              <a:t> Each employee removes his or her lock</a:t>
            </a:r>
          </a:p>
          <a:p>
            <a:pPr>
              <a:buFont typeface="Courier New" panose="02070309020205020404" pitchFamily="49" charset="0"/>
              <a:buChar char="o"/>
            </a:pPr>
            <a:endParaRPr lang="en-US" altLang="en-US"/>
          </a:p>
          <a:p>
            <a:pPr>
              <a:buFont typeface="Courier New" panose="02070309020205020404" pitchFamily="49" charset="0"/>
              <a:buChar char="o"/>
            </a:pPr>
            <a:r>
              <a:rPr lang="en-US" altLang="en-US"/>
              <a:t> Machine re-started to ensure working properly/safely</a:t>
            </a:r>
          </a:p>
          <a:p>
            <a:pPr>
              <a:buFont typeface="Courier New" panose="02070309020205020404" pitchFamily="49" charset="0"/>
              <a:buChar char="o"/>
            </a:pPr>
            <a:endParaRPr lang="en-US" altLang="en-US"/>
          </a:p>
          <a:p>
            <a:pPr>
              <a:buFont typeface="Courier New" panose="02070309020205020404" pitchFamily="49" charset="0"/>
              <a:buChar char="o"/>
            </a:pPr>
            <a:r>
              <a:rPr lang="en-US" altLang="en-US"/>
              <a:t> Affected employees notified that machine/equipment back in service</a:t>
            </a:r>
          </a:p>
          <a:p>
            <a:endParaRPr lang="en-US" altLang="en-US"/>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09BB245-3A23-472E-96D2-737F36E8E310}" type="slidenum">
              <a:rPr lang="en-US" altLang="en-US">
                <a:latin typeface="Arial" panose="020B0604020202020204" pitchFamily="34" charset="0"/>
              </a:rPr>
              <a:pPr eaLnBrk="1" hangingPunct="1">
                <a:spcBef>
                  <a:spcPct val="0"/>
                </a:spcBef>
              </a:pPr>
              <a:t>24</a:t>
            </a:fld>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a:defRPr/>
            </a:pPr>
            <a:r>
              <a:rPr lang="en-US" dirty="0"/>
              <a:t>A Group Lockout is the same as an individual lockout with the following exceptions:</a:t>
            </a:r>
          </a:p>
          <a:p>
            <a:pPr lvl="1">
              <a:lnSpc>
                <a:spcPct val="90000"/>
              </a:lnSpc>
              <a:buFont typeface="Courier New" pitchFamily="49" charset="0"/>
              <a:buChar char="o"/>
              <a:defRPr/>
            </a:pPr>
            <a:r>
              <a:rPr lang="en-US" dirty="0"/>
              <a:t> Primary responsibility vested in authorized employee for set number of employees involved</a:t>
            </a:r>
          </a:p>
          <a:p>
            <a:pPr lvl="1">
              <a:lnSpc>
                <a:spcPct val="90000"/>
              </a:lnSpc>
              <a:buFont typeface="Courier New" pitchFamily="49" charset="0"/>
              <a:buChar char="o"/>
              <a:defRPr/>
            </a:pPr>
            <a:endParaRPr lang="en-US" dirty="0"/>
          </a:p>
          <a:p>
            <a:pPr lvl="1">
              <a:lnSpc>
                <a:spcPct val="90000"/>
              </a:lnSpc>
              <a:buFont typeface="Courier New" pitchFamily="49" charset="0"/>
              <a:buChar char="o"/>
              <a:defRPr/>
            </a:pPr>
            <a:r>
              <a:rPr lang="en-US" dirty="0"/>
              <a:t> Provision for authorized employee to ascertain exposure status of individual group members</a:t>
            </a:r>
          </a:p>
          <a:p>
            <a:pPr lvl="1">
              <a:lnSpc>
                <a:spcPct val="90000"/>
              </a:lnSpc>
              <a:buFont typeface="Courier New" pitchFamily="49" charset="0"/>
              <a:buChar char="o"/>
              <a:defRPr/>
            </a:pPr>
            <a:endParaRPr lang="en-US" dirty="0"/>
          </a:p>
          <a:p>
            <a:pPr lvl="1">
              <a:lnSpc>
                <a:spcPct val="90000"/>
              </a:lnSpc>
              <a:buFont typeface="Courier New" pitchFamily="49" charset="0"/>
              <a:buChar char="o"/>
              <a:defRPr/>
            </a:pPr>
            <a:r>
              <a:rPr lang="en-US" dirty="0"/>
              <a:t> When more than one crew, craft, department, etc. involved LOTO responsibility given to one authorized employee for </a:t>
            </a:r>
            <a:br>
              <a:rPr lang="en-US" dirty="0"/>
            </a:br>
            <a:r>
              <a:rPr lang="en-US" dirty="0"/>
              <a:t>   coordination </a:t>
            </a:r>
          </a:p>
          <a:p>
            <a:pPr lvl="1">
              <a:lnSpc>
                <a:spcPct val="90000"/>
              </a:lnSpc>
              <a:buFont typeface="Courier New" pitchFamily="49" charset="0"/>
              <a:buChar char="o"/>
              <a:defRPr/>
            </a:pPr>
            <a:endParaRPr lang="en-US" dirty="0"/>
          </a:p>
          <a:p>
            <a:pPr lvl="1">
              <a:lnSpc>
                <a:spcPct val="90000"/>
              </a:lnSpc>
              <a:buFont typeface="Courier New" pitchFamily="49" charset="0"/>
              <a:buChar char="o"/>
              <a:defRPr/>
            </a:pPr>
            <a:r>
              <a:rPr lang="en-US" dirty="0"/>
              <a:t> Each authorized employee affixes personal LOTO device to group LOTO device/lockbox when they begin work</a:t>
            </a:r>
          </a:p>
          <a:p>
            <a:pPr>
              <a:defRPr/>
            </a:pPr>
            <a:endParaRPr lang="en-US" dirty="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46C5482-82C3-427E-8907-C871B1B47777}" type="slidenum">
              <a:rPr lang="en-US" altLang="en-US">
                <a:latin typeface="Arial" panose="020B0604020202020204" pitchFamily="34" charset="0"/>
              </a:rPr>
              <a:pPr eaLnBrk="1" hangingPunct="1">
                <a:spcBef>
                  <a:spcPct val="0"/>
                </a:spcBef>
              </a:pPr>
              <a:t>25</a:t>
            </a:fld>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slide shows variations of Group Lockout Boxes obtainable from vendors.</a:t>
            </a:r>
          </a:p>
          <a:p>
            <a:endParaRPr lang="en-US" altLang="en-US"/>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6692097-AAFF-44E8-BB28-748A6524C899}" type="slidenum">
              <a:rPr lang="en-US" altLang="en-US">
                <a:latin typeface="Arial" panose="020B0604020202020204" pitchFamily="34" charset="0"/>
              </a:rPr>
              <a:pPr eaLnBrk="1" hangingPunct="1">
                <a:spcBef>
                  <a:spcPct val="0"/>
                </a:spcBef>
              </a:pPr>
              <a:t>26</a:t>
            </a:fld>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t>Group restoration to service also includes:</a:t>
            </a:r>
          </a:p>
          <a:p>
            <a:pPr>
              <a:defRPr/>
            </a:pPr>
            <a:endParaRPr lang="en-US" altLang="en-US" dirty="0"/>
          </a:p>
          <a:p>
            <a:pPr marL="171450" indent="-171450">
              <a:lnSpc>
                <a:spcPct val="95000"/>
              </a:lnSpc>
              <a:buFont typeface="Courier New" panose="02070309020205020404" pitchFamily="49" charset="0"/>
              <a:buChar char="o"/>
              <a:defRPr/>
            </a:pPr>
            <a:r>
              <a:rPr lang="en-US" altLang="en-US" dirty="0"/>
              <a:t> Each “trade” - replace all guards and safety devices</a:t>
            </a:r>
          </a:p>
          <a:p>
            <a:pPr>
              <a:lnSpc>
                <a:spcPct val="95000"/>
              </a:lnSpc>
              <a:buFontTx/>
              <a:buChar char="•"/>
              <a:defRPr/>
            </a:pPr>
            <a:endParaRPr lang="en-US" altLang="en-US" b="1" dirty="0"/>
          </a:p>
          <a:p>
            <a:pPr marL="171450" indent="-171450">
              <a:lnSpc>
                <a:spcPct val="95000"/>
              </a:lnSpc>
              <a:buFont typeface="Courier New" panose="02070309020205020404" pitchFamily="49" charset="0"/>
              <a:buChar char="o"/>
              <a:defRPr/>
            </a:pPr>
            <a:r>
              <a:rPr lang="en-US" altLang="en-US" dirty="0"/>
              <a:t> Vents and bleeders closed, blinds removed, blocks tags removed</a:t>
            </a:r>
          </a:p>
          <a:p>
            <a:pPr>
              <a:lnSpc>
                <a:spcPct val="95000"/>
              </a:lnSpc>
              <a:buFontTx/>
              <a:buChar char="•"/>
              <a:defRPr/>
            </a:pPr>
            <a:endParaRPr lang="en-US" altLang="en-US" b="1" dirty="0"/>
          </a:p>
          <a:p>
            <a:pPr marL="171450" indent="-171450">
              <a:lnSpc>
                <a:spcPct val="95000"/>
              </a:lnSpc>
              <a:buFont typeface="Courier New" panose="02070309020205020404" pitchFamily="49" charset="0"/>
              <a:buChar char="o"/>
              <a:defRPr/>
            </a:pPr>
            <a:r>
              <a:rPr lang="en-US" altLang="en-US" dirty="0"/>
              <a:t> Each employee removes his or her lock</a:t>
            </a:r>
          </a:p>
          <a:p>
            <a:pPr>
              <a:defRPr/>
            </a:pPr>
            <a:endParaRPr lang="en-US" altLang="en-US" dirty="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648DED3-6CBA-4776-9738-338127CC8AB8}" type="slidenum">
              <a:rPr lang="en-US" altLang="en-US">
                <a:latin typeface="Arial" panose="020B0604020202020204" pitchFamily="34" charset="0"/>
              </a:rPr>
              <a:pPr eaLnBrk="1" hangingPunct="1">
                <a:spcBef>
                  <a:spcPct val="0"/>
                </a:spcBef>
              </a:pPr>
              <a:t>27</a:t>
            </a:fld>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During Group Restoration,</a:t>
            </a:r>
          </a:p>
          <a:p>
            <a:endParaRPr lang="en-US" altLang="en-US"/>
          </a:p>
          <a:p>
            <a:pPr>
              <a:lnSpc>
                <a:spcPct val="95000"/>
              </a:lnSpc>
              <a:buFont typeface="Courier New" panose="02070309020205020404" pitchFamily="49" charset="0"/>
              <a:buChar char="o"/>
            </a:pPr>
            <a:r>
              <a:rPr lang="en-US" altLang="en-US">
                <a:latin typeface="Verdana" panose="020B0604030504040204" pitchFamily="34" charset="0"/>
              </a:rPr>
              <a:t> </a:t>
            </a:r>
            <a:r>
              <a:rPr lang="en-US" altLang="en-US"/>
              <a:t>Employees are notified and removed to a safe distance</a:t>
            </a:r>
          </a:p>
          <a:p>
            <a:pPr>
              <a:lnSpc>
                <a:spcPct val="95000"/>
              </a:lnSpc>
              <a:buFont typeface="Courier New" panose="02070309020205020404" pitchFamily="49" charset="0"/>
              <a:buChar char="o"/>
            </a:pPr>
            <a:endParaRPr lang="en-US" altLang="en-US"/>
          </a:p>
          <a:p>
            <a:pPr>
              <a:lnSpc>
                <a:spcPct val="95000"/>
              </a:lnSpc>
              <a:buFont typeface="Courier New" panose="02070309020205020404" pitchFamily="49" charset="0"/>
              <a:buChar char="o"/>
            </a:pPr>
            <a:r>
              <a:rPr lang="en-US" altLang="en-US"/>
              <a:t> Group Authorized Person ensures machine device operating properly/safely</a:t>
            </a:r>
          </a:p>
          <a:p>
            <a:pPr>
              <a:lnSpc>
                <a:spcPct val="95000"/>
              </a:lnSpc>
              <a:buFont typeface="Courier New" panose="02070309020205020404" pitchFamily="49" charset="0"/>
              <a:buChar char="o"/>
            </a:pPr>
            <a:endParaRPr lang="en-US" altLang="en-US"/>
          </a:p>
          <a:p>
            <a:pPr>
              <a:lnSpc>
                <a:spcPct val="95000"/>
              </a:lnSpc>
              <a:buFont typeface="Courier New" panose="02070309020205020404" pitchFamily="49" charset="0"/>
              <a:buChar char="o"/>
            </a:pPr>
            <a:r>
              <a:rPr lang="en-US" altLang="en-US"/>
              <a:t> Group Authorized Person notifies all personnel/affected employees that machine/equipment is back in service</a:t>
            </a:r>
          </a:p>
          <a:p>
            <a:pPr>
              <a:lnSpc>
                <a:spcPct val="95000"/>
              </a:lnSpc>
              <a:buFont typeface="Courier New" panose="02070309020205020404" pitchFamily="49" charset="0"/>
              <a:buChar char="o"/>
            </a:pPr>
            <a:endParaRPr lang="en-US" altLang="en-US"/>
          </a:p>
          <a:p>
            <a:pPr>
              <a:lnSpc>
                <a:spcPct val="95000"/>
              </a:lnSpc>
              <a:buFont typeface="Courier New" panose="02070309020205020404" pitchFamily="49" charset="0"/>
              <a:buChar char="o"/>
            </a:pPr>
            <a:endParaRPr lang="en-US" altLang="en-US"/>
          </a:p>
          <a:p>
            <a:endParaRPr lang="en-US" altLang="en-US"/>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18C4E71-EFFC-4AEF-865C-2BFF2CB12B2D}" type="slidenum">
              <a:rPr lang="en-US" altLang="en-US">
                <a:latin typeface="Arial" panose="020B0604020202020204" pitchFamily="34" charset="0"/>
              </a:rPr>
              <a:pPr eaLnBrk="1" hangingPunct="1">
                <a:spcBef>
                  <a:spcPct val="0"/>
                </a:spcBef>
              </a:pPr>
              <a:t>28</a:t>
            </a:fld>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There are times when a situation necessitates the removal of a lock and the authorized employee who put that lock in place is not on-site.  That individual’s lock can be removed provided a documented procedure is in place which, at a minimum, includes the items listed.</a:t>
            </a:r>
          </a:p>
          <a:p>
            <a:endParaRPr lang="en-US" altLang="en-US"/>
          </a:p>
          <a:p>
            <a:r>
              <a:rPr lang="en-US" altLang="en-US"/>
              <a:t>NOTE: Obviously, the "one person, one lock, one key" practice is the preferred means and is accepted across industry lines, but it is not the only method to meet the language of the standard. However, prior to the use of a master key method, specific procedures and training, meeting the §1910.147(e)(3) exception, must be developed, documented, and incorporated into your energy control program. Among the features essential to a compliant master key procedure is a reliable method to ensure that access to the master key will be carefully controlled by the employer such that only those persons authorized and trained to use the master key in accordance with the employer's program can gain access.</a:t>
            </a:r>
          </a:p>
          <a:p>
            <a:endParaRPr lang="en-US" altLang="en-US"/>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4BDFB58-DC76-4059-8108-FF202F368AEC}" type="slidenum">
              <a:rPr lang="en-US" altLang="en-US">
                <a:latin typeface="Arial" panose="020B0604020202020204" pitchFamily="34" charset="0"/>
              </a:rPr>
              <a:pPr eaLnBrk="1" hangingPunct="1">
                <a:spcBef>
                  <a:spcPct val="0"/>
                </a:spcBef>
              </a:pPr>
              <a:t>29</a:t>
            </a:fld>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t>Some systems may be removed from service not to be replaced or awaiting replacement by newer equipment. Extended period lockouts may also be accommodated.</a:t>
            </a:r>
          </a:p>
          <a:p>
            <a:pPr>
              <a:defRPr/>
            </a:pPr>
            <a:endParaRPr lang="en-US" altLang="en-US" dirty="0"/>
          </a:p>
          <a:p>
            <a:pPr marL="171450" indent="-171450">
              <a:buFont typeface="Courier New" panose="02070309020205020404" pitchFamily="49" charset="0"/>
              <a:buChar char="o"/>
              <a:defRPr/>
            </a:pPr>
            <a:r>
              <a:rPr lang="en-US" altLang="en-US" dirty="0"/>
              <a:t> Machine’s use discontinued or is no longer part of operation</a:t>
            </a:r>
          </a:p>
          <a:p>
            <a:pPr marL="171450" indent="-171450">
              <a:buFont typeface="Courier New" panose="02070309020205020404" pitchFamily="49" charset="0"/>
              <a:buChar char="o"/>
              <a:defRPr/>
            </a:pPr>
            <a:endParaRPr lang="en-US" altLang="en-US" dirty="0"/>
          </a:p>
          <a:p>
            <a:pPr marL="171450" indent="-171450">
              <a:buFont typeface="Courier New" panose="02070309020205020404" pitchFamily="49" charset="0"/>
              <a:buChar char="o"/>
              <a:defRPr/>
            </a:pPr>
            <a:r>
              <a:rPr lang="en-US" altLang="en-US" dirty="0"/>
              <a:t> Long term locks available for use by the responsible person</a:t>
            </a:r>
          </a:p>
          <a:p>
            <a:pPr>
              <a:defRPr/>
            </a:pPr>
            <a:endParaRPr lang="en-US" altLang="en-US" dirty="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E975989-505B-49B1-A93C-DD349EA13231}" type="slidenum">
              <a:rPr lang="en-US" altLang="en-US">
                <a:latin typeface="Arial" panose="020B0604020202020204" pitchFamily="34" charset="0"/>
              </a:rPr>
              <a:pPr eaLnBrk="1" hangingPunct="1">
                <a:spcBef>
                  <a:spcPct val="0"/>
                </a:spcBef>
              </a:pPr>
              <a:t>30</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ramifications of an absent program can be severe.</a:t>
            </a:r>
          </a:p>
          <a:p>
            <a:endParaRPr lang="en-US" altLang="en-US"/>
          </a:p>
          <a:p>
            <a:pPr>
              <a:buFontTx/>
              <a:buChar char="•"/>
            </a:pPr>
            <a:r>
              <a:rPr lang="en-US" altLang="en-US"/>
              <a:t> Average lost work days for failure to LOTO is 24 days per injury</a:t>
            </a:r>
          </a:p>
          <a:p>
            <a:pPr>
              <a:buFontTx/>
              <a:buChar char="•"/>
            </a:pPr>
            <a:endParaRPr lang="en-US" altLang="en-US" b="1"/>
          </a:p>
          <a:p>
            <a:pPr>
              <a:buFontTx/>
              <a:buChar char="•"/>
            </a:pPr>
            <a:r>
              <a:rPr lang="en-US" altLang="en-US"/>
              <a:t> 120 workplace fatalities annually are related to failure to LOTO </a:t>
            </a:r>
          </a:p>
          <a:p>
            <a:endParaRPr lang="en-US"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27511F4-2C61-4EB7-B234-0692A802A3B8}" type="slidenum">
              <a:rPr lang="en-US" altLang="en-US">
                <a:latin typeface="Arial" panose="020B0604020202020204" pitchFamily="34" charset="0"/>
              </a:rPr>
              <a:pPr eaLnBrk="1" hangingPunct="1">
                <a:spcBef>
                  <a:spcPct val="0"/>
                </a:spcBef>
              </a:pPr>
              <a:t>3</a:t>
            </a:fld>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Your program should indicate the consequences of unauthorized removal of LOTO devices. These consequences</a:t>
            </a:r>
          </a:p>
          <a:p>
            <a:pPr eaLnBrk="1" hangingPunct="1"/>
            <a:r>
              <a:rPr lang="en-US" altLang="en-US"/>
              <a:t>should be listed in the program (let all personnel know what actions occur if somebody removes or damages LOTO devices without authorization)</a:t>
            </a:r>
          </a:p>
          <a:p>
            <a:pPr eaLnBrk="1" hangingPunct="1"/>
            <a:endParaRPr lang="en-US" altLang="en-US"/>
          </a:p>
          <a:p>
            <a:pPr eaLnBrk="1" hangingPunct="1"/>
            <a:r>
              <a:rPr lang="en-US" altLang="en-US" u="sng"/>
              <a:t>Example: </a:t>
            </a:r>
            <a:r>
              <a:rPr lang="en-US" altLang="en-US"/>
              <a:t>“Only an Authorized Person can remove personal locks (list names and departments of authorized persons).</a:t>
            </a:r>
          </a:p>
          <a:p>
            <a:pPr eaLnBrk="1" hangingPunct="1"/>
            <a:r>
              <a:rPr lang="en-US" altLang="en-US"/>
              <a:t>If a LOTO device is removed, damaged, or disabled, the responsible employee will receive disciplinary action pursuant to …….”</a:t>
            </a:r>
          </a:p>
          <a:p>
            <a:endParaRPr lang="en-US" altLang="en-US"/>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2A73731-12DC-4997-B58C-76E0BB2D87D5}" type="slidenum">
              <a:rPr lang="en-US" altLang="en-US">
                <a:latin typeface="Arial" panose="020B0604020202020204" pitchFamily="34" charset="0"/>
              </a:rPr>
              <a:pPr eaLnBrk="1" hangingPunct="1">
                <a:spcBef>
                  <a:spcPct val="0"/>
                </a:spcBef>
              </a:pPr>
              <a:t>31</a:t>
            </a:fld>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Indicate those actions subject to disciplinary action,</a:t>
            </a:r>
          </a:p>
          <a:p>
            <a:endParaRPr lang="en-US" altLang="en-US"/>
          </a:p>
          <a:p>
            <a:pPr>
              <a:lnSpc>
                <a:spcPct val="80000"/>
              </a:lnSpc>
              <a:buFont typeface="Courier New" panose="02070309020205020404" pitchFamily="49" charset="0"/>
              <a:buChar char="o"/>
            </a:pPr>
            <a:r>
              <a:rPr lang="en-US" altLang="en-US">
                <a:latin typeface="Verdana" panose="020B0604030504040204" pitchFamily="34" charset="0"/>
              </a:rPr>
              <a:t> </a:t>
            </a:r>
            <a:r>
              <a:rPr lang="en-US" altLang="en-US"/>
              <a:t>All involved parties for failure to implement LOTO (including supervisors) </a:t>
            </a:r>
          </a:p>
          <a:p>
            <a:pPr>
              <a:lnSpc>
                <a:spcPct val="80000"/>
              </a:lnSpc>
              <a:buFont typeface="Courier New" panose="02070309020205020404" pitchFamily="49" charset="0"/>
              <a:buChar char="o"/>
            </a:pPr>
            <a:endParaRPr lang="en-US" altLang="en-US" b="1"/>
          </a:p>
          <a:p>
            <a:pPr>
              <a:buFont typeface="Courier New" panose="02070309020205020404" pitchFamily="49" charset="0"/>
              <a:buChar char="o"/>
            </a:pPr>
            <a:r>
              <a:rPr lang="en-US" altLang="en-US"/>
              <a:t> Misuse of LOTO equipment</a:t>
            </a:r>
          </a:p>
          <a:p>
            <a:pPr>
              <a:buFont typeface="Courier New" panose="02070309020205020404" pitchFamily="49" charset="0"/>
              <a:buChar char="o"/>
            </a:pPr>
            <a:endParaRPr lang="en-US" altLang="en-US"/>
          </a:p>
          <a:p>
            <a:pPr>
              <a:buFont typeface="Courier New" panose="02070309020205020404" pitchFamily="49" charset="0"/>
              <a:buChar char="o"/>
            </a:pPr>
            <a:r>
              <a:rPr lang="en-US" altLang="en-US"/>
              <a:t> Contractors who fail to adhere</a:t>
            </a:r>
          </a:p>
          <a:p>
            <a:endParaRPr lang="en-US" altLang="en-US"/>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DFCAAAD-63BA-4E35-8F88-D3DC8240B14C}" type="slidenum">
              <a:rPr lang="en-US" altLang="en-US">
                <a:latin typeface="Arial" panose="020B0604020202020204" pitchFamily="34" charset="0"/>
              </a:rPr>
              <a:pPr eaLnBrk="1" hangingPunct="1">
                <a:spcBef>
                  <a:spcPct val="0"/>
                </a:spcBef>
              </a:pPr>
              <a:t>32</a:t>
            </a:fld>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defRPr/>
            </a:pPr>
            <a:r>
              <a:rPr lang="en-US" altLang="en-US" dirty="0">
                <a:ea typeface="Verdana" pitchFamily="34" charset="0"/>
                <a:cs typeface="Verdana" pitchFamily="34" charset="0"/>
              </a:rPr>
              <a:t>Tags are used if an energy isolating device is not capable of being locked out</a:t>
            </a:r>
          </a:p>
          <a:p>
            <a:pPr>
              <a:lnSpc>
                <a:spcPct val="80000"/>
              </a:lnSpc>
              <a:buFontTx/>
              <a:buChar char="•"/>
              <a:defRPr/>
            </a:pPr>
            <a:endParaRPr lang="en-US" altLang="en-US" dirty="0">
              <a:ea typeface="Verdana" pitchFamily="34" charset="0"/>
              <a:cs typeface="Verdana" pitchFamily="34" charset="0"/>
            </a:endParaRPr>
          </a:p>
          <a:p>
            <a:pPr marL="171450" indent="-171450">
              <a:lnSpc>
                <a:spcPct val="80000"/>
              </a:lnSpc>
              <a:buFont typeface="Courier New" panose="02070309020205020404" pitchFamily="49" charset="0"/>
              <a:buChar char="o"/>
              <a:defRPr/>
            </a:pPr>
            <a:r>
              <a:rPr lang="en-US" altLang="en-US" dirty="0">
                <a:ea typeface="Verdana" pitchFamily="34" charset="0"/>
                <a:cs typeface="Verdana" pitchFamily="34" charset="0"/>
              </a:rPr>
              <a:t> Tags should not be removed without authorization of the authorized person for it</a:t>
            </a:r>
          </a:p>
          <a:p>
            <a:pPr>
              <a:lnSpc>
                <a:spcPct val="80000"/>
              </a:lnSpc>
              <a:buFontTx/>
              <a:buChar char="•"/>
              <a:defRPr/>
            </a:pPr>
            <a:endParaRPr lang="en-US" altLang="en-US" dirty="0">
              <a:ea typeface="Verdana" pitchFamily="34" charset="0"/>
              <a:cs typeface="Verdana" pitchFamily="34" charset="0"/>
            </a:endParaRPr>
          </a:p>
          <a:p>
            <a:pPr marL="171450" indent="-171450">
              <a:lnSpc>
                <a:spcPct val="80000"/>
              </a:lnSpc>
              <a:buFont typeface="Courier New" panose="02070309020205020404" pitchFamily="49" charset="0"/>
              <a:buChar char="o"/>
              <a:defRPr/>
            </a:pPr>
            <a:r>
              <a:rPr lang="en-US" altLang="en-US" dirty="0">
                <a:ea typeface="Verdana" pitchFamily="34" charset="0"/>
                <a:cs typeface="Verdana" pitchFamily="34" charset="0"/>
              </a:rPr>
              <a:t> Tags must be legible and understandable by all employees </a:t>
            </a:r>
          </a:p>
          <a:p>
            <a:pPr>
              <a:defRPr/>
            </a:pPr>
            <a:endParaRPr lang="en-US" altLang="en-US" dirty="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88BB7CF-0E17-4C6B-B31E-64F898452196}" type="slidenum">
              <a:rPr lang="en-US" altLang="en-US">
                <a:latin typeface="Arial" panose="020B0604020202020204" pitchFamily="34" charset="0"/>
              </a:rPr>
              <a:pPr eaLnBrk="1" hangingPunct="1">
                <a:spcBef>
                  <a:spcPct val="0"/>
                </a:spcBef>
              </a:pPr>
              <a:t>33</a:t>
            </a:fld>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buFont typeface="Courier New" panose="02070309020205020404" pitchFamily="49" charset="0"/>
              <a:buChar char="o"/>
            </a:pPr>
            <a:r>
              <a:rPr lang="en-US" altLang="en-US">
                <a:latin typeface="Verdana" panose="020B0604030504040204" pitchFamily="34" charset="0"/>
              </a:rPr>
              <a:t> </a:t>
            </a:r>
            <a:r>
              <a:rPr lang="en-US" altLang="en-US"/>
              <a:t>Tags and their means of attachment must be made of materials that can withstand environmental conditions</a:t>
            </a:r>
          </a:p>
          <a:p>
            <a:pPr>
              <a:lnSpc>
                <a:spcPct val="80000"/>
              </a:lnSpc>
              <a:buFont typeface="Courier New" panose="02070309020205020404" pitchFamily="49" charset="0"/>
              <a:buChar char="o"/>
            </a:pPr>
            <a:endParaRPr lang="en-US" altLang="en-US"/>
          </a:p>
          <a:p>
            <a:pPr>
              <a:lnSpc>
                <a:spcPct val="80000"/>
              </a:lnSpc>
              <a:buFont typeface="Courier New" panose="02070309020205020404" pitchFamily="49" charset="0"/>
              <a:buChar char="o"/>
            </a:pPr>
            <a:r>
              <a:rPr lang="en-US" altLang="en-US"/>
              <a:t> Tags must be securely attached to energy isolating devices </a:t>
            </a:r>
          </a:p>
          <a:p>
            <a:endParaRPr lang="en-US" altLang="en-US"/>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B6D4C1D-2EDB-4787-9D7C-AB4DB5735817}" type="slidenum">
              <a:rPr lang="en-US" altLang="en-US">
                <a:latin typeface="Arial" panose="020B0604020202020204" pitchFamily="34" charset="0"/>
              </a:rPr>
              <a:pPr eaLnBrk="1" hangingPunct="1">
                <a:spcBef>
                  <a:spcPct val="0"/>
                </a:spcBef>
              </a:pPr>
              <a:t>34</a:t>
            </a:fld>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Training is covered in the standard at </a:t>
            </a:r>
            <a:r>
              <a:rPr lang="en-US" altLang="en-US">
                <a:cs typeface="Times New Roman" panose="02020603050405020304" pitchFamily="18" charset="0"/>
              </a:rPr>
              <a:t>1910.147 (c)(7)(i) = “The employer shall provide training to ensure that the purpose and function of the energy control program are understood by employees and that the knowledge and skills required for the safe application, usage, and removal of the energy controls are acquired by employees” </a:t>
            </a:r>
            <a:endParaRPr lang="en-US" altLang="en-US"/>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4D31820-E84C-4E13-937B-18522574D940}" type="slidenum">
              <a:rPr lang="en-US" altLang="en-US">
                <a:latin typeface="Arial" panose="020B0604020202020204" pitchFamily="34" charset="0"/>
              </a:rPr>
              <a:pPr eaLnBrk="1" hangingPunct="1">
                <a:spcBef>
                  <a:spcPct val="0"/>
                </a:spcBef>
              </a:pPr>
              <a:t>35</a:t>
            </a:fld>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a:defRPr/>
            </a:pPr>
            <a:r>
              <a:rPr lang="en-US" dirty="0"/>
              <a:t>Training should include:</a:t>
            </a:r>
          </a:p>
          <a:p>
            <a:pPr>
              <a:defRPr/>
            </a:pPr>
            <a:endParaRPr lang="en-US" dirty="0"/>
          </a:p>
          <a:p>
            <a:pPr lvl="1">
              <a:defRPr/>
            </a:pPr>
            <a:r>
              <a:rPr lang="en-US" dirty="0"/>
              <a:t>- Purpose of LOTO program</a:t>
            </a:r>
          </a:p>
          <a:p>
            <a:pPr lvl="1">
              <a:defRPr/>
            </a:pPr>
            <a:endParaRPr lang="en-US" dirty="0"/>
          </a:p>
          <a:p>
            <a:pPr lvl="1">
              <a:defRPr/>
            </a:pPr>
            <a:r>
              <a:rPr lang="en-US" dirty="0"/>
              <a:t>- Use of the energy control program</a:t>
            </a:r>
          </a:p>
          <a:p>
            <a:pPr lvl="1">
              <a:defRPr/>
            </a:pPr>
            <a:endParaRPr lang="en-US" dirty="0"/>
          </a:p>
          <a:p>
            <a:pPr lvl="1">
              <a:defRPr/>
            </a:pPr>
            <a:r>
              <a:rPr lang="en-US" dirty="0"/>
              <a:t>- LOTO devices and plant specifics</a:t>
            </a:r>
          </a:p>
          <a:p>
            <a:pPr lvl="1">
              <a:defRPr/>
            </a:pPr>
            <a:endParaRPr lang="en-US" dirty="0"/>
          </a:p>
          <a:p>
            <a:pPr lvl="1">
              <a:defRPr/>
            </a:pPr>
            <a:r>
              <a:rPr lang="en-US" dirty="0"/>
              <a:t>- Rules and consequences of unauthorized removal of LOTO devices</a:t>
            </a:r>
          </a:p>
          <a:p>
            <a:pPr>
              <a:defRPr/>
            </a:pPr>
            <a:endParaRPr lang="en-US" dirty="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42143D3-9055-4EE8-B378-97A5FFD1E189}" type="slidenum">
              <a:rPr lang="en-US" altLang="en-US">
                <a:latin typeface="Arial" panose="020B0604020202020204" pitchFamily="34" charset="0"/>
              </a:rPr>
              <a:pPr eaLnBrk="1" hangingPunct="1">
                <a:spcBef>
                  <a:spcPct val="0"/>
                </a:spcBef>
              </a:pPr>
              <a:t>36</a:t>
            </a:fld>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Training for Authorized Employees should include the following for purposes of structuring their JHA (Job Hazard Analysis) and policies:</a:t>
            </a:r>
          </a:p>
          <a:p>
            <a:endParaRPr lang="en-US" altLang="en-US"/>
          </a:p>
          <a:p>
            <a:pPr>
              <a:buFont typeface="Courier New" panose="02070309020205020404" pitchFamily="49" charset="0"/>
              <a:buChar char="o"/>
            </a:pPr>
            <a:r>
              <a:rPr lang="en-US" altLang="en-US">
                <a:cs typeface="Times New Roman" panose="02020603050405020304" pitchFamily="18" charset="0"/>
              </a:rPr>
              <a:t> Electrical</a:t>
            </a:r>
          </a:p>
          <a:p>
            <a:pPr>
              <a:buFont typeface="Courier New" panose="02070309020205020404" pitchFamily="49" charset="0"/>
              <a:buChar char="o"/>
            </a:pPr>
            <a:r>
              <a:rPr lang="en-US" altLang="en-US">
                <a:cs typeface="Times New Roman" panose="02020603050405020304" pitchFamily="18" charset="0"/>
              </a:rPr>
              <a:t> Hydraulic</a:t>
            </a:r>
          </a:p>
          <a:p>
            <a:pPr>
              <a:buFont typeface="Courier New" panose="02070309020205020404" pitchFamily="49" charset="0"/>
              <a:buChar char="o"/>
            </a:pPr>
            <a:r>
              <a:rPr lang="en-US" altLang="en-US">
                <a:cs typeface="Times New Roman" panose="02020603050405020304" pitchFamily="18" charset="0"/>
              </a:rPr>
              <a:t> Pneumatic</a:t>
            </a:r>
          </a:p>
          <a:p>
            <a:pPr>
              <a:buFont typeface="Courier New" panose="02070309020205020404" pitchFamily="49" charset="0"/>
              <a:buChar char="o"/>
            </a:pPr>
            <a:r>
              <a:rPr lang="en-US" altLang="en-US">
                <a:cs typeface="Times New Roman" panose="02020603050405020304" pitchFamily="18" charset="0"/>
              </a:rPr>
              <a:t> Thermal</a:t>
            </a:r>
          </a:p>
          <a:p>
            <a:pPr>
              <a:buFont typeface="Courier New" panose="02070309020205020404" pitchFamily="49" charset="0"/>
              <a:buChar char="o"/>
            </a:pPr>
            <a:r>
              <a:rPr lang="en-US" altLang="en-US">
                <a:cs typeface="Times New Roman" panose="02020603050405020304" pitchFamily="18" charset="0"/>
              </a:rPr>
              <a:t> Chemical</a:t>
            </a:r>
          </a:p>
          <a:p>
            <a:pPr>
              <a:buFont typeface="Courier New" panose="02070309020205020404" pitchFamily="49" charset="0"/>
              <a:buChar char="o"/>
            </a:pPr>
            <a:r>
              <a:rPr lang="en-US" altLang="en-US">
                <a:cs typeface="Times New Roman" panose="02020603050405020304" pitchFamily="18" charset="0"/>
              </a:rPr>
              <a:t> Mechanical</a:t>
            </a:r>
          </a:p>
          <a:p>
            <a:pPr>
              <a:buFont typeface="Courier New" panose="02070309020205020404" pitchFamily="49" charset="0"/>
              <a:buChar char="o"/>
            </a:pPr>
            <a:r>
              <a:rPr lang="en-US" altLang="en-US">
                <a:cs typeface="Times New Roman" panose="02020603050405020304" pitchFamily="18" charset="0"/>
              </a:rPr>
              <a:t> Cord &amp; Plug Equipment</a:t>
            </a:r>
          </a:p>
          <a:p>
            <a:pPr>
              <a:buFont typeface="Courier New" panose="02070309020205020404" pitchFamily="49" charset="0"/>
              <a:buChar char="o"/>
            </a:pPr>
            <a:r>
              <a:rPr lang="en-US" altLang="en-US">
                <a:cs typeface="Times New Roman" panose="02020603050405020304" pitchFamily="18" charset="0"/>
              </a:rPr>
              <a:t> Other Types</a:t>
            </a:r>
          </a:p>
          <a:p>
            <a:endParaRPr lang="en-US" altLang="en-US"/>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7777414-7930-4142-BF32-7F326764753C}" type="slidenum">
              <a:rPr lang="en-US" altLang="en-US">
                <a:latin typeface="Arial" panose="020B0604020202020204" pitchFamily="34" charset="0"/>
              </a:rPr>
              <a:pPr eaLnBrk="1" hangingPunct="1">
                <a:spcBef>
                  <a:spcPct val="0"/>
                </a:spcBef>
              </a:pPr>
              <a:t>37</a:t>
            </a:fld>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a:buClr>
                <a:schemeClr val="tx1"/>
              </a:buClr>
              <a:defRPr/>
            </a:pPr>
            <a:r>
              <a:rPr lang="en-US" dirty="0"/>
              <a:t>In addition to basic LOTO training given to all employees, </a:t>
            </a:r>
            <a:r>
              <a:rPr lang="en-US" i="1" dirty="0"/>
              <a:t>training for “Authorized Persons” should also include</a:t>
            </a:r>
            <a:r>
              <a:rPr lang="en-US" dirty="0"/>
              <a:t>:</a:t>
            </a:r>
          </a:p>
          <a:p>
            <a:pPr>
              <a:buClr>
                <a:schemeClr val="tx1"/>
              </a:buClr>
              <a:defRPr/>
            </a:pPr>
            <a:endParaRPr lang="en-US" b="1" u="sng" dirty="0"/>
          </a:p>
          <a:p>
            <a:pPr marL="628650" lvl="1" indent="-171450">
              <a:buFont typeface="Courier New" panose="02070309020205020404" pitchFamily="49" charset="0"/>
              <a:buChar char="o"/>
              <a:defRPr/>
            </a:pPr>
            <a:r>
              <a:rPr lang="en-US" dirty="0"/>
              <a:t> When to implement LOTO </a:t>
            </a:r>
          </a:p>
          <a:p>
            <a:pPr lvl="1">
              <a:buFont typeface="Wingdings" pitchFamily="2" charset="2"/>
              <a:buChar char="q"/>
              <a:defRPr/>
            </a:pPr>
            <a:endParaRPr lang="en-US" dirty="0"/>
          </a:p>
          <a:p>
            <a:pPr marL="628650" lvl="1" indent="-171450">
              <a:buFont typeface="Courier New" panose="02070309020205020404" pitchFamily="49" charset="0"/>
              <a:buChar char="o"/>
              <a:defRPr/>
            </a:pPr>
            <a:r>
              <a:rPr lang="en-US" dirty="0"/>
              <a:t> Recognition of hazardous energy sources</a:t>
            </a:r>
          </a:p>
          <a:p>
            <a:pPr lvl="1">
              <a:buFont typeface="Wingdings" pitchFamily="2" charset="2"/>
              <a:buChar char="q"/>
              <a:defRPr/>
            </a:pPr>
            <a:endParaRPr lang="en-US" dirty="0"/>
          </a:p>
          <a:p>
            <a:pPr marL="628650" lvl="1" indent="-171450">
              <a:buFont typeface="Courier New" panose="02070309020205020404" pitchFamily="49" charset="0"/>
              <a:buChar char="o"/>
              <a:defRPr/>
            </a:pPr>
            <a:r>
              <a:rPr lang="en-US" dirty="0"/>
              <a:t> Type and magnitude of energy in workplace</a:t>
            </a:r>
          </a:p>
          <a:p>
            <a:pPr lvl="1">
              <a:buFont typeface="Wingdings" pitchFamily="2" charset="2"/>
              <a:buChar char="q"/>
              <a:defRPr/>
            </a:pPr>
            <a:endParaRPr lang="en-US" dirty="0"/>
          </a:p>
          <a:p>
            <a:pPr marL="628650" lvl="1" indent="-171450">
              <a:buFont typeface="Courier New" panose="02070309020205020404" pitchFamily="49" charset="0"/>
              <a:buChar char="o"/>
              <a:defRPr/>
            </a:pPr>
            <a:r>
              <a:rPr lang="en-US" dirty="0"/>
              <a:t> Returning equipment to service</a:t>
            </a:r>
          </a:p>
          <a:p>
            <a:pPr lvl="1">
              <a:buFont typeface="Wingdings" pitchFamily="2" charset="2"/>
              <a:buChar char="q"/>
              <a:defRPr/>
            </a:pPr>
            <a:endParaRPr lang="en-US" dirty="0"/>
          </a:p>
          <a:p>
            <a:pPr marL="628650" lvl="1" indent="-171450">
              <a:buFont typeface="Courier New" panose="02070309020205020404" pitchFamily="49" charset="0"/>
              <a:buChar char="o"/>
              <a:defRPr/>
            </a:pPr>
            <a:r>
              <a:rPr lang="en-US" dirty="0"/>
              <a:t> If questions on application–specific actions to be taken</a:t>
            </a:r>
          </a:p>
          <a:p>
            <a:pPr>
              <a:defRPr/>
            </a:pPr>
            <a:endParaRPr lang="en-US" dirty="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8EFBC46-C5BB-4A4C-8585-E4481CA7B1D7}" type="slidenum">
              <a:rPr lang="en-US" altLang="en-US">
                <a:latin typeface="Arial" panose="020B0604020202020204" pitchFamily="34" charset="0"/>
              </a:rPr>
              <a:pPr eaLnBrk="1" hangingPunct="1">
                <a:spcBef>
                  <a:spcPct val="0"/>
                </a:spcBef>
              </a:pPr>
              <a:t>38</a:t>
            </a:fld>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t>Retraining of both, Authorized and Affected Persons is required when:</a:t>
            </a:r>
          </a:p>
          <a:p>
            <a:pPr>
              <a:defRPr/>
            </a:pPr>
            <a:endParaRPr lang="en-US" altLang="en-US" dirty="0"/>
          </a:p>
          <a:p>
            <a:pPr marL="171450" indent="-171450">
              <a:buFont typeface="Courier New" panose="02070309020205020404" pitchFamily="49" charset="0"/>
              <a:buChar char="o"/>
              <a:defRPr/>
            </a:pPr>
            <a:r>
              <a:rPr lang="en-US" altLang="en-US" dirty="0"/>
              <a:t>New equipment brought into the workplace</a:t>
            </a:r>
          </a:p>
          <a:p>
            <a:pPr marL="171450" indent="-171450">
              <a:buFont typeface="Courier New" panose="02070309020205020404" pitchFamily="49" charset="0"/>
              <a:buChar char="o"/>
              <a:defRPr/>
            </a:pPr>
            <a:r>
              <a:rPr lang="en-US" altLang="en-US" dirty="0"/>
              <a:t>Change in job assignment</a:t>
            </a:r>
          </a:p>
          <a:p>
            <a:pPr marL="171450" indent="-171450">
              <a:buFont typeface="Courier New" panose="02070309020205020404" pitchFamily="49" charset="0"/>
              <a:buChar char="o"/>
              <a:defRPr/>
            </a:pPr>
            <a:r>
              <a:rPr lang="en-US" altLang="en-US" dirty="0"/>
              <a:t>Changes in LOTO equipment</a:t>
            </a:r>
          </a:p>
          <a:p>
            <a:pPr marL="171450" indent="-171450">
              <a:buFont typeface="Courier New" panose="02070309020205020404" pitchFamily="49" charset="0"/>
              <a:buChar char="o"/>
              <a:defRPr/>
            </a:pPr>
            <a:r>
              <a:rPr lang="en-US" altLang="en-US" dirty="0"/>
              <a:t>Periodic audit identifies need</a:t>
            </a:r>
          </a:p>
          <a:p>
            <a:pPr>
              <a:defRPr/>
            </a:pPr>
            <a:endParaRPr lang="en-US" altLang="en-US" dirty="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58759F2-B005-4360-91D6-12F68389B716}" type="slidenum">
              <a:rPr lang="en-US" altLang="en-US">
                <a:latin typeface="Arial" panose="020B0604020202020204" pitchFamily="34" charset="0"/>
              </a:rPr>
              <a:pPr eaLnBrk="1" hangingPunct="1">
                <a:spcBef>
                  <a:spcPct val="0"/>
                </a:spcBef>
              </a:pPr>
              <a:t>39</a:t>
            </a:fld>
            <a:endParaRPr lang="en-US"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buFontTx/>
              <a:buChar char="•"/>
            </a:pPr>
            <a:r>
              <a:rPr lang="en-US" altLang="en-US">
                <a:latin typeface="Verdana" panose="020B0604030504040204" pitchFamily="34" charset="0"/>
              </a:rPr>
              <a:t> </a:t>
            </a:r>
            <a:r>
              <a:rPr lang="en-US" altLang="en-US"/>
              <a:t>Periodic inspection should be performed at least annually by an authorized employee other than the </a:t>
            </a:r>
            <a:br>
              <a:rPr lang="en-US" altLang="en-US"/>
            </a:br>
            <a:r>
              <a:rPr lang="en-US" altLang="en-US"/>
              <a:t>  one(s) using the energy control procedure being inspected </a:t>
            </a:r>
          </a:p>
          <a:p>
            <a:pPr eaLnBrk="1" hangingPunct="1">
              <a:lnSpc>
                <a:spcPct val="90000"/>
              </a:lnSpc>
              <a:buFontTx/>
              <a:buChar char="•"/>
            </a:pPr>
            <a:endParaRPr lang="en-US" altLang="en-US" b="1"/>
          </a:p>
          <a:p>
            <a:pPr eaLnBrk="1" hangingPunct="1">
              <a:lnSpc>
                <a:spcPct val="90000"/>
              </a:lnSpc>
              <a:buFontTx/>
              <a:buChar char="•"/>
            </a:pPr>
            <a:r>
              <a:rPr lang="en-US" altLang="en-US"/>
              <a:t> Periodic inspections are conducted to correct deviations or inadequacies</a:t>
            </a:r>
          </a:p>
          <a:p>
            <a:pPr eaLnBrk="1" hangingPunct="1">
              <a:lnSpc>
                <a:spcPct val="90000"/>
              </a:lnSpc>
            </a:pPr>
            <a:endParaRPr lang="en-US" altLang="en-US"/>
          </a:p>
          <a:p>
            <a:pPr eaLnBrk="1" hangingPunct="1">
              <a:lnSpc>
                <a:spcPct val="90000"/>
              </a:lnSpc>
            </a:pPr>
            <a:r>
              <a:rPr lang="en-US" altLang="en-US"/>
              <a:t>“Certify” inspections  were done by including:                    </a:t>
            </a:r>
          </a:p>
          <a:p>
            <a:pPr eaLnBrk="1" hangingPunct="1">
              <a:lnSpc>
                <a:spcPct val="90000"/>
              </a:lnSpc>
            </a:pPr>
            <a:r>
              <a:rPr lang="en-US" altLang="en-US"/>
              <a:t>- Identify machine or equipment                                                                           </a:t>
            </a:r>
          </a:p>
          <a:p>
            <a:pPr eaLnBrk="1" hangingPunct="1">
              <a:lnSpc>
                <a:spcPct val="90000"/>
              </a:lnSpc>
            </a:pPr>
            <a:r>
              <a:rPr lang="en-US" altLang="en-US"/>
              <a:t>- Date of inspection                                   </a:t>
            </a:r>
          </a:p>
          <a:p>
            <a:pPr eaLnBrk="1" hangingPunct="1">
              <a:lnSpc>
                <a:spcPct val="90000"/>
              </a:lnSpc>
            </a:pPr>
            <a:r>
              <a:rPr lang="en-US" altLang="en-US">
                <a:cs typeface="Times New Roman" panose="02020603050405020304" pitchFamily="18" charset="0"/>
              </a:rPr>
              <a:t>- </a:t>
            </a:r>
            <a:r>
              <a:rPr lang="en-US" altLang="en-US"/>
              <a:t>Person performing inspection</a:t>
            </a:r>
            <a:r>
              <a:rPr lang="en-US" altLang="en-US">
                <a:cs typeface="Times New Roman" panose="02020603050405020304" pitchFamily="18" charset="0"/>
              </a:rPr>
              <a:t>                </a:t>
            </a:r>
          </a:p>
          <a:p>
            <a:pPr eaLnBrk="1" hangingPunct="1">
              <a:lnSpc>
                <a:spcPct val="90000"/>
              </a:lnSpc>
            </a:pPr>
            <a:r>
              <a:rPr lang="en-US" altLang="en-US">
                <a:cs typeface="Times New Roman" panose="02020603050405020304" pitchFamily="18" charset="0"/>
              </a:rPr>
              <a:t>- </a:t>
            </a:r>
            <a:r>
              <a:rPr lang="en-US" altLang="en-US"/>
              <a:t>Employees included    </a:t>
            </a:r>
          </a:p>
          <a:p>
            <a:endParaRPr lang="en-US" altLang="en-US"/>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47BB544-E7ED-46B3-B614-51F7462C70C1}" type="slidenum">
              <a:rPr lang="en-US" altLang="en-US">
                <a:latin typeface="Arial" panose="020B0604020202020204" pitchFamily="34" charset="0"/>
              </a:rPr>
              <a:pPr eaLnBrk="1" hangingPunct="1">
                <a:spcBef>
                  <a:spcPct val="0"/>
                </a:spcBef>
              </a:pPr>
              <a:t>40</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Your program should establish a Tag Center which is a centralized point at which to keep appropriate tags.</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47BC356-1FED-4B03-80BB-600BF29AA8DD}" type="slidenum">
              <a:rPr lang="en-US" altLang="en-US">
                <a:latin typeface="Arial" panose="020B0604020202020204" pitchFamily="34" charset="0"/>
              </a:rPr>
              <a:pPr eaLnBrk="1" hangingPunct="1">
                <a:spcBef>
                  <a:spcPct val="0"/>
                </a:spcBef>
              </a:pPr>
              <a:t>4</a:t>
            </a:fld>
            <a:endParaRPr lang="en-US"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In situations where LOTO devices must be temporarily removed from the energy isolating device and the machine/equipment has to be energized to test or position:</a:t>
            </a:r>
          </a:p>
          <a:p>
            <a:pPr>
              <a:defRPr/>
            </a:pPr>
            <a:endParaRPr lang="en-US" dirty="0"/>
          </a:p>
          <a:p>
            <a:pPr marL="171450" indent="-171450">
              <a:buFont typeface="Courier New" panose="02070309020205020404" pitchFamily="49" charset="0"/>
              <a:buChar char="o"/>
              <a:defRPr/>
            </a:pPr>
            <a:r>
              <a:rPr lang="en-US" dirty="0"/>
              <a:t>­  Clear the machine or equipment of tools and materials</a:t>
            </a:r>
          </a:p>
          <a:p>
            <a:pPr marL="171450" indent="-171450">
              <a:buFont typeface="Courier New" panose="02070309020205020404" pitchFamily="49" charset="0"/>
              <a:buChar char="o"/>
              <a:defRPr/>
            </a:pPr>
            <a:r>
              <a:rPr lang="en-US" dirty="0"/>
              <a:t>­  Remove employees from the machine/equipment area</a:t>
            </a:r>
          </a:p>
          <a:p>
            <a:pPr marL="171450" indent="-171450">
              <a:buFont typeface="Courier New" panose="02070309020205020404" pitchFamily="49" charset="0"/>
              <a:buChar char="o"/>
              <a:defRPr/>
            </a:pPr>
            <a:r>
              <a:rPr lang="en-US" dirty="0"/>
              <a:t>­  Remove the LOTO devices</a:t>
            </a:r>
          </a:p>
          <a:p>
            <a:pPr marL="171450" indent="-171450">
              <a:buFont typeface="Courier New" panose="02070309020205020404" pitchFamily="49" charset="0"/>
              <a:buChar char="o"/>
              <a:defRPr/>
            </a:pPr>
            <a:r>
              <a:rPr lang="en-US" dirty="0"/>
              <a:t>­  Energize and proceed with testing/positioning</a:t>
            </a:r>
          </a:p>
          <a:p>
            <a:pPr marL="171450" indent="-171450">
              <a:buFont typeface="Courier New" panose="02070309020205020404" pitchFamily="49" charset="0"/>
              <a:buChar char="o"/>
              <a:defRPr/>
            </a:pPr>
            <a:r>
              <a:rPr lang="en-US" dirty="0"/>
              <a:t>­  De-energize all systems and reapply energy control measures to continue servicing/maintaining</a:t>
            </a:r>
          </a:p>
          <a:p>
            <a:pPr>
              <a:defRPr/>
            </a:pPr>
            <a:endParaRPr lang="en-US" dirty="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CAD520C-E2FE-4B8E-A309-E55F0DD0D5CD}" type="slidenum">
              <a:rPr lang="en-US" altLang="en-US">
                <a:latin typeface="Arial" panose="020B0604020202020204" pitchFamily="34" charset="0"/>
              </a:rPr>
              <a:pPr eaLnBrk="1" hangingPunct="1">
                <a:spcBef>
                  <a:spcPct val="0"/>
                </a:spcBef>
              </a:pPr>
              <a:t>41</a:t>
            </a:fld>
            <a:endParaRPr lang="en-US"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Contractors may do work which interrupts production. Meet with contractors prior to work.</a:t>
            </a:r>
          </a:p>
          <a:p>
            <a:endParaRPr lang="en-US" altLang="en-US"/>
          </a:p>
          <a:p>
            <a:pPr>
              <a:buFont typeface="Courier New" panose="02070309020205020404" pitchFamily="49" charset="0"/>
              <a:buChar char="o"/>
            </a:pPr>
            <a:r>
              <a:rPr lang="en-US" altLang="en-US">
                <a:latin typeface="Verdana" panose="020B0604030504040204" pitchFamily="34" charset="0"/>
              </a:rPr>
              <a:t> </a:t>
            </a:r>
            <a:r>
              <a:rPr lang="en-US" altLang="en-US"/>
              <a:t>Exchange LOTO procedures</a:t>
            </a:r>
          </a:p>
          <a:p>
            <a:pPr>
              <a:buFont typeface="Courier New" panose="02070309020205020404" pitchFamily="49" charset="0"/>
              <a:buChar char="o"/>
            </a:pPr>
            <a:endParaRPr lang="en-US" altLang="en-US"/>
          </a:p>
          <a:p>
            <a:pPr>
              <a:buFont typeface="Courier New" panose="02070309020205020404" pitchFamily="49" charset="0"/>
              <a:buChar char="o"/>
            </a:pPr>
            <a:r>
              <a:rPr lang="en-US" altLang="en-US"/>
              <a:t> Agree on procedures before work begins</a:t>
            </a:r>
          </a:p>
          <a:p>
            <a:pPr>
              <a:buFont typeface="Courier New" panose="02070309020205020404" pitchFamily="49" charset="0"/>
              <a:buChar char="o"/>
            </a:pPr>
            <a:endParaRPr lang="en-US" altLang="en-US"/>
          </a:p>
          <a:p>
            <a:pPr>
              <a:buFont typeface="Courier New" panose="02070309020205020404" pitchFamily="49" charset="0"/>
              <a:buChar char="o"/>
            </a:pPr>
            <a:r>
              <a:rPr lang="en-US" altLang="en-US"/>
              <a:t> Discipline of contractor and/or contractor employees for failure to use LOTO </a:t>
            </a:r>
          </a:p>
          <a:p>
            <a:endParaRPr lang="en-US" altLang="en-US"/>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E852069-0F29-4219-AFDF-38D2B84AB3B2}" type="slidenum">
              <a:rPr lang="en-US" altLang="en-US">
                <a:latin typeface="Arial" panose="020B0604020202020204" pitchFamily="34" charset="0"/>
              </a:rPr>
              <a:pPr eaLnBrk="1" hangingPunct="1">
                <a:spcBef>
                  <a:spcPct val="0"/>
                </a:spcBef>
              </a:pPr>
              <a:t>42</a:t>
            </a:fld>
            <a:endParaRPr lang="en-US" altLang="en-US">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Areas which, through JHA and inspection, have been deemed LOTO locations, post accordingly.</a:t>
            </a:r>
          </a:p>
          <a:p>
            <a:r>
              <a:rPr lang="en-US" altLang="en-US"/>
              <a:t>Some facilities have created facility maps which indicate the locations and specific processes.</a:t>
            </a:r>
          </a:p>
          <a:p>
            <a:r>
              <a:rPr lang="en-US" altLang="en-US"/>
              <a:t>For each area, a procedure has been identified in a LOTO Procedure Manual.</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EB9A28E-4948-4FD7-B664-AC01B13ACAE7}" type="slidenum">
              <a:rPr lang="en-US" altLang="en-US">
                <a:latin typeface="Arial" panose="020B0604020202020204" pitchFamily="34" charset="0"/>
              </a:rPr>
              <a:pPr eaLnBrk="1" hangingPunct="1">
                <a:spcBef>
                  <a:spcPct val="0"/>
                </a:spcBef>
              </a:pPr>
              <a:t>43</a:t>
            </a:fld>
            <a:endParaRPr lang="en-US" altLang="en-US">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a:t> Due to OSHA and as a best practice, facilities should have a LOTO program in place where appropriate</a:t>
            </a:r>
          </a:p>
          <a:p>
            <a:pPr>
              <a:buFontTx/>
              <a:buChar char="•"/>
            </a:pPr>
            <a:endParaRPr lang="en-US" altLang="en-US"/>
          </a:p>
          <a:p>
            <a:pPr>
              <a:buFontTx/>
              <a:buChar char="•"/>
            </a:pPr>
            <a:r>
              <a:rPr lang="en-US" altLang="en-US"/>
              <a:t> Employees should receive LOTO training as appropriate and training should be documented</a:t>
            </a:r>
          </a:p>
          <a:p>
            <a:pPr>
              <a:buFontTx/>
              <a:buChar char="•"/>
            </a:pPr>
            <a:endParaRPr lang="en-US" altLang="en-US"/>
          </a:p>
          <a:p>
            <a:pPr>
              <a:buFontTx/>
              <a:buChar char="•"/>
            </a:pPr>
            <a:r>
              <a:rPr lang="en-US" altLang="en-US"/>
              <a:t> Employees need to understand when LOTO in use they should not attempt to remove or otherwise re-energize the machine</a:t>
            </a:r>
          </a:p>
          <a:p>
            <a:endParaRPr lang="en-US" altLang="en-US"/>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21FF17D-B4B1-40DE-98E2-3D9E3F034973}" type="slidenum">
              <a:rPr lang="en-US" altLang="en-US">
                <a:latin typeface="Arial" panose="020B0604020202020204" pitchFamily="34" charset="0"/>
              </a:rPr>
              <a:pPr eaLnBrk="1" hangingPunct="1">
                <a:spcBef>
                  <a:spcPct val="0"/>
                </a:spcBef>
              </a:pPr>
              <a:t>44</a:t>
            </a:fld>
            <a:endParaRPr lang="en-US" altLang="en-US">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We invite you to contact us for more information on other free power point programs any free training at your location.</a:t>
            </a: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6003738-1C2C-4D35-9717-AC9D2294C6C4}" type="slidenum">
              <a:rPr lang="en-US" altLang="en-US">
                <a:latin typeface="Arial" panose="020B0604020202020204" pitchFamily="34" charset="0"/>
              </a:rPr>
              <a:pPr eaLnBrk="1" hangingPunct="1">
                <a:spcBef>
                  <a:spcPct val="0"/>
                </a:spcBef>
              </a:pPr>
              <a:t>45</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purpose of this standard as with all OSHA standards is to promote the safety of the employee in the workplace.</a:t>
            </a:r>
          </a:p>
          <a:p>
            <a:r>
              <a:rPr lang="en-US" altLang="en-US"/>
              <a:t>If a risk exists to any person upon unexpected start up or sudden release of stored energy, </a:t>
            </a:r>
            <a:r>
              <a:rPr lang="en-US" altLang="en-US" i="1"/>
              <a:t>all</a:t>
            </a:r>
            <a:r>
              <a:rPr lang="en-US" altLang="en-US"/>
              <a:t> protective measures must be taken to isolate </a:t>
            </a:r>
            <a:r>
              <a:rPr lang="en-US" altLang="en-US" i="1"/>
              <a:t>all</a:t>
            </a:r>
            <a:r>
              <a:rPr lang="en-US" altLang="en-US"/>
              <a:t> sources of hazardous energy.</a:t>
            </a:r>
          </a:p>
          <a:p>
            <a:endParaRPr lang="en-US"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97CD786-63BD-42CA-9261-D286BD877148}" type="slidenum">
              <a:rPr lang="en-US" altLang="en-US">
                <a:latin typeface="Arial" panose="020B0604020202020204" pitchFamily="34" charset="0"/>
              </a:rPr>
              <a:pPr eaLnBrk="1" hangingPunct="1">
                <a:spcBef>
                  <a:spcPct val="0"/>
                </a:spcBef>
              </a:pPr>
              <a:t>5</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Types of energy sources encompass the following. List and identify all sources toward which procedures and policies will be directed.</a:t>
            </a:r>
          </a:p>
          <a:p>
            <a:endParaRPr lang="en-US" altLang="en-US"/>
          </a:p>
          <a:p>
            <a:pPr>
              <a:buFont typeface="Courier New" panose="02070309020205020404" pitchFamily="49" charset="0"/>
              <a:buChar char="o"/>
            </a:pPr>
            <a:r>
              <a:rPr lang="en-US" altLang="en-US">
                <a:cs typeface="Times New Roman" panose="02020603050405020304" pitchFamily="18" charset="0"/>
              </a:rPr>
              <a:t> Electrical</a:t>
            </a:r>
          </a:p>
          <a:p>
            <a:pPr>
              <a:buFont typeface="Courier New" panose="02070309020205020404" pitchFamily="49" charset="0"/>
              <a:buChar char="o"/>
            </a:pPr>
            <a:r>
              <a:rPr lang="en-US" altLang="en-US">
                <a:cs typeface="Times New Roman" panose="02020603050405020304" pitchFamily="18" charset="0"/>
              </a:rPr>
              <a:t> Hydraulic</a:t>
            </a:r>
          </a:p>
          <a:p>
            <a:pPr>
              <a:buFont typeface="Courier New" panose="02070309020205020404" pitchFamily="49" charset="0"/>
              <a:buChar char="o"/>
            </a:pPr>
            <a:r>
              <a:rPr lang="en-US" altLang="en-US">
                <a:cs typeface="Times New Roman" panose="02020603050405020304" pitchFamily="18" charset="0"/>
              </a:rPr>
              <a:t> Pneumatic</a:t>
            </a:r>
          </a:p>
          <a:p>
            <a:pPr>
              <a:buFont typeface="Courier New" panose="02070309020205020404" pitchFamily="49" charset="0"/>
              <a:buChar char="o"/>
            </a:pPr>
            <a:r>
              <a:rPr lang="en-US" altLang="en-US">
                <a:cs typeface="Times New Roman" panose="02020603050405020304" pitchFamily="18" charset="0"/>
              </a:rPr>
              <a:t> Thermal</a:t>
            </a:r>
          </a:p>
          <a:p>
            <a:pPr>
              <a:buFont typeface="Courier New" panose="02070309020205020404" pitchFamily="49" charset="0"/>
              <a:buChar char="o"/>
            </a:pPr>
            <a:r>
              <a:rPr lang="en-US" altLang="en-US">
                <a:cs typeface="Times New Roman" panose="02020603050405020304" pitchFamily="18" charset="0"/>
              </a:rPr>
              <a:t> Chemical</a:t>
            </a:r>
          </a:p>
          <a:p>
            <a:pPr>
              <a:buFont typeface="Courier New" panose="02070309020205020404" pitchFamily="49" charset="0"/>
              <a:buChar char="o"/>
            </a:pPr>
            <a:r>
              <a:rPr lang="en-US" altLang="en-US">
                <a:cs typeface="Times New Roman" panose="02020603050405020304" pitchFamily="18" charset="0"/>
              </a:rPr>
              <a:t> Mechanical</a:t>
            </a:r>
          </a:p>
          <a:p>
            <a:pPr>
              <a:buFont typeface="Courier New" panose="02070309020205020404" pitchFamily="49" charset="0"/>
              <a:buChar char="o"/>
            </a:pPr>
            <a:r>
              <a:rPr lang="en-US" altLang="en-US">
                <a:cs typeface="Times New Roman" panose="02020603050405020304" pitchFamily="18" charset="0"/>
              </a:rPr>
              <a:t> Cord &amp; Plug Equipment</a:t>
            </a:r>
          </a:p>
          <a:p>
            <a:pPr>
              <a:buFont typeface="Courier New" panose="02070309020205020404" pitchFamily="49" charset="0"/>
              <a:buChar char="o"/>
            </a:pPr>
            <a:r>
              <a:rPr lang="en-US" altLang="en-US">
                <a:cs typeface="Times New Roman" panose="02020603050405020304" pitchFamily="18" charset="0"/>
              </a:rPr>
              <a:t> Other Types</a:t>
            </a:r>
          </a:p>
          <a:p>
            <a:endParaRPr lang="en-US" altLang="en-US"/>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F0ECFD0-C73D-4B32-9885-540584F6FAE2}" type="slidenum">
              <a:rPr lang="en-US" altLang="en-US">
                <a:latin typeface="Arial" panose="020B0604020202020204" pitchFamily="34" charset="0"/>
              </a:rPr>
              <a:pPr eaLnBrk="1" hangingPunct="1">
                <a:spcBef>
                  <a:spcPct val="0"/>
                </a:spcBef>
              </a:pPr>
              <a:t>6</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a:t>The authorization to perform LOTO rests with,</a:t>
            </a:r>
          </a:p>
          <a:p>
            <a:pPr>
              <a:defRPr/>
            </a:pPr>
            <a:endParaRPr lang="en-US" dirty="0"/>
          </a:p>
          <a:p>
            <a:pPr marL="171450" indent="-171450">
              <a:buFont typeface="Wingdings" pitchFamily="2" charset="2"/>
              <a:buChar char="§"/>
              <a:defRPr/>
            </a:pPr>
            <a:r>
              <a:rPr lang="en-US" dirty="0"/>
              <a:t>Any employee </a:t>
            </a:r>
          </a:p>
          <a:p>
            <a:pPr marL="171450" indent="-171450">
              <a:buFont typeface="Wingdings" pitchFamily="2" charset="2"/>
              <a:buChar char="§"/>
              <a:defRPr/>
            </a:pPr>
            <a:r>
              <a:rPr lang="en-US" dirty="0"/>
              <a:t>involved in the service or maintenance of </a:t>
            </a:r>
          </a:p>
          <a:p>
            <a:pPr marL="171450" indent="-171450">
              <a:buFont typeface="Wingdings" pitchFamily="2" charset="2"/>
              <a:buChar char="§"/>
              <a:defRPr/>
            </a:pPr>
            <a:r>
              <a:rPr lang="en-US" dirty="0"/>
              <a:t>any machine or equipment </a:t>
            </a:r>
          </a:p>
          <a:p>
            <a:pPr marL="171450" indent="-171450">
              <a:buFont typeface="Wingdings" pitchFamily="2" charset="2"/>
              <a:buChar char="§"/>
              <a:defRPr/>
            </a:pPr>
            <a:r>
              <a:rPr lang="en-US" dirty="0"/>
              <a:t>having a potential for release  of hazardous energy </a:t>
            </a:r>
          </a:p>
          <a:p>
            <a:pPr marL="171450" indent="-171450">
              <a:buFont typeface="Wingdings" pitchFamily="2" charset="2"/>
              <a:buChar char="§"/>
              <a:defRPr/>
            </a:pPr>
            <a:r>
              <a:rPr lang="en-US" dirty="0"/>
              <a:t>is authorized to Lock-out/Tag-out </a:t>
            </a:r>
            <a:r>
              <a:rPr lang="en-US" i="1" u="sng" dirty="0"/>
              <a:t>if he or she is adequately trained</a:t>
            </a:r>
          </a:p>
          <a:p>
            <a:pPr>
              <a:defRPr/>
            </a:pPr>
            <a:endParaRPr 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26C8622-2211-4C35-9EDE-439B27EEDE57}" type="slidenum">
              <a:rPr lang="en-US" altLang="en-US">
                <a:latin typeface="Arial" panose="020B0604020202020204" pitchFamily="34" charset="0"/>
              </a:rPr>
              <a:pPr eaLnBrk="1" hangingPunct="1">
                <a:spcBef>
                  <a:spcPct val="0"/>
                </a:spcBef>
              </a:pPr>
              <a:t>7</a:t>
            </a:fld>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t>What should be done?</a:t>
            </a:r>
          </a:p>
          <a:p>
            <a:pPr>
              <a:defRPr/>
            </a:pPr>
            <a:endParaRPr lang="en-US" altLang="en-US" dirty="0"/>
          </a:p>
          <a:p>
            <a:pPr marL="171450" indent="-171450">
              <a:buFont typeface="Courier New" panose="02070309020205020404" pitchFamily="49" charset="0"/>
              <a:buChar char="o"/>
              <a:defRPr/>
            </a:pPr>
            <a:r>
              <a:rPr lang="en-US" altLang="en-US" dirty="0"/>
              <a:t> Appoint a “Program Administrator”</a:t>
            </a:r>
          </a:p>
          <a:p>
            <a:pPr marL="171450" indent="-171450">
              <a:buFont typeface="Courier New" panose="02070309020205020404" pitchFamily="49" charset="0"/>
              <a:buChar char="o"/>
              <a:defRPr/>
            </a:pPr>
            <a:r>
              <a:rPr lang="en-US" altLang="en-US" dirty="0"/>
              <a:t> Determine what machines/equipment need to be locked/tagged out (e.g. by JHA/inspection/knowledge)</a:t>
            </a:r>
          </a:p>
          <a:p>
            <a:pPr marL="171450" indent="-171450">
              <a:buFont typeface="Courier New" panose="02070309020205020404" pitchFamily="49" charset="0"/>
              <a:buChar char="o"/>
              <a:defRPr/>
            </a:pPr>
            <a:r>
              <a:rPr lang="en-US" altLang="en-US" dirty="0"/>
              <a:t> Purchase appropriate locks/tags</a:t>
            </a:r>
          </a:p>
          <a:p>
            <a:pPr>
              <a:defRPr/>
            </a:pPr>
            <a:endParaRPr lang="en-US" altLang="en-US" dirty="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39A5B55-37C4-431A-95B9-0CEB114DA7F4}" type="slidenum">
              <a:rPr lang="en-US" altLang="en-US">
                <a:latin typeface="Arial" panose="020B0604020202020204" pitchFamily="34" charset="0"/>
              </a:rPr>
              <a:pPr eaLnBrk="1" hangingPunct="1">
                <a:spcBef>
                  <a:spcPct val="0"/>
                </a:spcBef>
              </a:pPr>
              <a:t>8</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Also,</a:t>
            </a:r>
          </a:p>
          <a:p>
            <a:pPr>
              <a:buFont typeface="Courier New" panose="02070309020205020404" pitchFamily="49" charset="0"/>
              <a:buChar char="o"/>
            </a:pPr>
            <a:r>
              <a:rPr lang="en-US" altLang="en-US"/>
              <a:t> Develop a LOTO program</a:t>
            </a:r>
          </a:p>
          <a:p>
            <a:pPr algn="ctr">
              <a:buFont typeface="Courier New" panose="02070309020205020404" pitchFamily="49" charset="0"/>
              <a:buChar char="o"/>
            </a:pPr>
            <a:endParaRPr lang="en-US" altLang="en-US"/>
          </a:p>
          <a:p>
            <a:pPr>
              <a:buFont typeface="Courier New" panose="02070309020205020404" pitchFamily="49" charset="0"/>
              <a:buChar char="o"/>
            </a:pPr>
            <a:r>
              <a:rPr lang="en-US" altLang="en-US"/>
              <a:t> Determine status of employees (authorized, affected, etc.)</a:t>
            </a:r>
          </a:p>
          <a:p>
            <a:pPr algn="ctr">
              <a:buFont typeface="Courier New" panose="02070309020205020404" pitchFamily="49" charset="0"/>
              <a:buChar char="o"/>
            </a:pPr>
            <a:endParaRPr lang="en-US" altLang="en-US"/>
          </a:p>
          <a:p>
            <a:pPr>
              <a:buFont typeface="Courier New" panose="02070309020205020404" pitchFamily="49" charset="0"/>
              <a:buChar char="o"/>
            </a:pPr>
            <a:r>
              <a:rPr lang="en-US" altLang="en-US"/>
              <a:t> Provide training</a:t>
            </a:r>
          </a:p>
          <a:p>
            <a:pPr algn="ctr">
              <a:buFont typeface="Courier New" panose="02070309020205020404" pitchFamily="49" charset="0"/>
              <a:buChar char="o"/>
            </a:pPr>
            <a:endParaRPr lang="en-US" altLang="en-US"/>
          </a:p>
          <a:p>
            <a:pPr>
              <a:buFont typeface="Courier New" panose="02070309020205020404" pitchFamily="49" charset="0"/>
              <a:buChar char="o"/>
            </a:pPr>
            <a:r>
              <a:rPr lang="en-US" altLang="en-US"/>
              <a:t> Implement program </a:t>
            </a:r>
          </a:p>
          <a:p>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95F8E73-FB55-454B-9A16-515E12B87DEC}" type="slidenum">
              <a:rPr lang="en-US" altLang="en-US">
                <a:latin typeface="Arial" panose="020B0604020202020204" pitchFamily="34" charset="0"/>
              </a:rPr>
              <a:pPr eaLnBrk="1" hangingPunct="1">
                <a:spcBef>
                  <a:spcPct val="0"/>
                </a:spcBef>
              </a:pPr>
              <a:t>9</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Verdana"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Verdana" panose="020B0604030504040204" pitchFamily="34" charset="0"/>
              </a:defRPr>
            </a:lvl1pPr>
          </a:lstStyle>
          <a:p>
            <a:fld id="{93E05594-EDF7-4AB2-82D2-3B485655FAB7}" type="slidenum">
              <a:rPr lang="en-US" altLang="en-US"/>
              <a:pPr/>
              <a:t>‹#›</a:t>
            </a:fld>
            <a:endParaRPr lang="en-US" altLang="en-US"/>
          </a:p>
        </p:txBody>
      </p:sp>
    </p:spTree>
    <p:extLst>
      <p:ext uri="{BB962C8B-B14F-4D97-AF65-F5344CB8AC3E}">
        <p14:creationId xmlns:p14="http://schemas.microsoft.com/office/powerpoint/2010/main" val="1943463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7F9829D-510B-4A0B-8A6B-7AFAB57DEB3E}" type="slidenum">
              <a:rPr lang="en-US" altLang="en-US"/>
              <a:pPr/>
              <a:t>‹#›</a:t>
            </a:fld>
            <a:endParaRPr lang="en-US" altLang="en-US"/>
          </a:p>
        </p:txBody>
      </p:sp>
    </p:spTree>
    <p:extLst>
      <p:ext uri="{BB962C8B-B14F-4D97-AF65-F5344CB8AC3E}">
        <p14:creationId xmlns:p14="http://schemas.microsoft.com/office/powerpoint/2010/main" val="1230616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4C0A2A5-222D-4895-9E4E-260DA17FCD10}" type="slidenum">
              <a:rPr lang="en-US" altLang="en-US"/>
              <a:pPr/>
              <a:t>‹#›</a:t>
            </a:fld>
            <a:endParaRPr lang="en-US" altLang="en-US"/>
          </a:p>
        </p:txBody>
      </p:sp>
    </p:spTree>
    <p:extLst>
      <p:ext uri="{BB962C8B-B14F-4D97-AF65-F5344CB8AC3E}">
        <p14:creationId xmlns:p14="http://schemas.microsoft.com/office/powerpoint/2010/main" val="2057127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D7D0258-7A5B-4723-B51A-D91CA4FAD0E3}" type="slidenum">
              <a:rPr lang="en-US" altLang="en-US"/>
              <a:pPr/>
              <a:t>‹#›</a:t>
            </a:fld>
            <a:endParaRPr lang="en-US" altLang="en-US"/>
          </a:p>
        </p:txBody>
      </p:sp>
    </p:spTree>
    <p:extLst>
      <p:ext uri="{BB962C8B-B14F-4D97-AF65-F5344CB8AC3E}">
        <p14:creationId xmlns:p14="http://schemas.microsoft.com/office/powerpoint/2010/main" val="277696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29E46E6-B470-4650-BC43-A957B22F2A51}" type="slidenum">
              <a:rPr lang="en-US" altLang="en-US"/>
              <a:pPr/>
              <a:t>‹#›</a:t>
            </a:fld>
            <a:endParaRPr lang="en-US" altLang="en-US"/>
          </a:p>
        </p:txBody>
      </p:sp>
    </p:spTree>
    <p:extLst>
      <p:ext uri="{BB962C8B-B14F-4D97-AF65-F5344CB8AC3E}">
        <p14:creationId xmlns:p14="http://schemas.microsoft.com/office/powerpoint/2010/main" val="982713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015BF1E-72AE-428B-9467-38D858BEAE70}" type="slidenum">
              <a:rPr lang="en-US" altLang="en-US"/>
              <a:pPr/>
              <a:t>‹#›</a:t>
            </a:fld>
            <a:endParaRPr lang="en-US" altLang="en-US"/>
          </a:p>
        </p:txBody>
      </p:sp>
    </p:spTree>
    <p:extLst>
      <p:ext uri="{BB962C8B-B14F-4D97-AF65-F5344CB8AC3E}">
        <p14:creationId xmlns:p14="http://schemas.microsoft.com/office/powerpoint/2010/main" val="3956603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4101F885-7F7B-4037-A41E-F241004DC325}" type="slidenum">
              <a:rPr lang="en-US" altLang="en-US"/>
              <a:pPr/>
              <a:t>‹#›</a:t>
            </a:fld>
            <a:endParaRPr lang="en-US" altLang="en-US"/>
          </a:p>
        </p:txBody>
      </p:sp>
    </p:spTree>
    <p:extLst>
      <p:ext uri="{BB962C8B-B14F-4D97-AF65-F5344CB8AC3E}">
        <p14:creationId xmlns:p14="http://schemas.microsoft.com/office/powerpoint/2010/main" val="1797049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21B91E4-DA57-4CC5-8E33-3816FF2B17D9}" type="slidenum">
              <a:rPr lang="en-US" altLang="en-US"/>
              <a:pPr/>
              <a:t>‹#›</a:t>
            </a:fld>
            <a:endParaRPr lang="en-US" altLang="en-US"/>
          </a:p>
        </p:txBody>
      </p:sp>
    </p:spTree>
    <p:extLst>
      <p:ext uri="{BB962C8B-B14F-4D97-AF65-F5344CB8AC3E}">
        <p14:creationId xmlns:p14="http://schemas.microsoft.com/office/powerpoint/2010/main" val="3966455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7133C1F-7EF6-4834-93F6-BD465EB5EC49}" type="slidenum">
              <a:rPr lang="en-US" altLang="en-US"/>
              <a:pPr/>
              <a:t>‹#›</a:t>
            </a:fld>
            <a:endParaRPr lang="en-US" altLang="en-US"/>
          </a:p>
        </p:txBody>
      </p:sp>
    </p:spTree>
    <p:extLst>
      <p:ext uri="{BB962C8B-B14F-4D97-AF65-F5344CB8AC3E}">
        <p14:creationId xmlns:p14="http://schemas.microsoft.com/office/powerpoint/2010/main" val="4017531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34DBA47-9657-4822-89EA-EE93D63CAC5F}" type="slidenum">
              <a:rPr lang="en-US" altLang="en-US"/>
              <a:pPr/>
              <a:t>‹#›</a:t>
            </a:fld>
            <a:endParaRPr lang="en-US" altLang="en-US"/>
          </a:p>
        </p:txBody>
      </p:sp>
    </p:spTree>
    <p:extLst>
      <p:ext uri="{BB962C8B-B14F-4D97-AF65-F5344CB8AC3E}">
        <p14:creationId xmlns:p14="http://schemas.microsoft.com/office/powerpoint/2010/main" val="895224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306D147-101A-48F4-BC7B-18F9EF951F4A}" type="slidenum">
              <a:rPr lang="en-US" altLang="en-US"/>
              <a:pPr/>
              <a:t>‹#›</a:t>
            </a:fld>
            <a:endParaRPr lang="en-US" altLang="en-US"/>
          </a:p>
        </p:txBody>
      </p:sp>
    </p:spTree>
    <p:extLst>
      <p:ext uri="{BB962C8B-B14F-4D97-AF65-F5344CB8AC3E}">
        <p14:creationId xmlns:p14="http://schemas.microsoft.com/office/powerpoint/2010/main" val="1529428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E64780E-B365-415A-BA0D-3D12BC23F22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47"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facebook.com/BWCPATHS"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PPT-026-05</a:t>
            </a:r>
          </a:p>
        </p:txBody>
      </p:sp>
      <p:sp>
        <p:nvSpPr>
          <p:cNvPr id="3077"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a:t>
            </a:r>
          </a:p>
        </p:txBody>
      </p:sp>
      <p:sp>
        <p:nvSpPr>
          <p:cNvPr id="3078" name="Title 15"/>
          <p:cNvSpPr>
            <a:spLocks noGrp="1"/>
          </p:cNvSpPr>
          <p:nvPr>
            <p:ph type="title"/>
          </p:nvPr>
        </p:nvSpPr>
        <p:spPr>
          <a:xfrm>
            <a:off x="457200" y="381000"/>
            <a:ext cx="5257800" cy="457200"/>
          </a:xfrm>
        </p:spPr>
        <p:txBody>
          <a:bodyPr/>
          <a:lstStyle/>
          <a:p>
            <a:pPr eaLnBrk="1" hangingPunct="1"/>
            <a:r>
              <a:rPr lang="en-US" altLang="en-US" sz="2800" b="1">
                <a:solidFill>
                  <a:schemeClr val="bg1"/>
                </a:solidFill>
                <a:latin typeface="Verdana" panose="020B0604030504040204" pitchFamily="34" charset="0"/>
                <a:ea typeface="Verdana" panose="020B0604030504040204" pitchFamily="34" charset="0"/>
                <a:cs typeface="Verdana" panose="020B0604030504040204" pitchFamily="34" charset="0"/>
              </a:rPr>
              <a:t>“LOCK OUT/TAG OUT”</a:t>
            </a:r>
            <a:endParaRPr lang="en-US" altLang="en-US" sz="28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079" name="Content Placeholder 16"/>
          <p:cNvSpPr>
            <a:spLocks noGrp="1"/>
          </p:cNvSpPr>
          <p:nvPr>
            <p:ph idx="1"/>
          </p:nvPr>
        </p:nvSpPr>
        <p:spPr>
          <a:xfrm>
            <a:off x="685800" y="1676400"/>
            <a:ext cx="4648200" cy="3429000"/>
          </a:xfrm>
        </p:spPr>
        <p:txBody>
          <a:bodyPr/>
          <a:lstStyle/>
          <a:p>
            <a:pPr algn="ctr" eaLnBrk="1" hangingPunct="1">
              <a:buFontTx/>
              <a:buNone/>
            </a:pPr>
            <a:r>
              <a:rPr lang="en-US" altLang="en-US" sz="2400" b="1"/>
              <a:t>OSHA 29 CFR 1910.147</a:t>
            </a:r>
          </a:p>
          <a:p>
            <a:pPr algn="ctr" eaLnBrk="1" hangingPunct="1">
              <a:buFontTx/>
              <a:buNone/>
            </a:pPr>
            <a:r>
              <a:rPr lang="en-US" altLang="en-US" sz="2400" b="1"/>
              <a:t>CONTROL OF HAZARDOUS ENERGY</a:t>
            </a:r>
          </a:p>
          <a:p>
            <a:pPr algn="ctr" eaLnBrk="1" hangingPunct="1">
              <a:buFontTx/>
              <a:buNone/>
            </a:pPr>
            <a:endParaRPr lang="en-US" altLang="en-US" sz="2400" b="1"/>
          </a:p>
          <a:p>
            <a:pPr algn="ctr" eaLnBrk="1" hangingPunct="1">
              <a:buFontTx/>
              <a:buNone/>
            </a:pPr>
            <a:r>
              <a:rPr lang="en-US" altLang="en-US" sz="2400" b="1"/>
              <a:t>LOCK OUT - TAG OUT</a:t>
            </a:r>
          </a:p>
          <a:p>
            <a:pPr algn="ctr" eaLnBrk="1" hangingPunct="1">
              <a:buFontTx/>
              <a:buNone/>
            </a:pPr>
            <a:endParaRPr lang="en-US" altLang="en-US" sz="2400" b="1"/>
          </a:p>
          <a:p>
            <a:pPr algn="ctr" eaLnBrk="1" hangingPunct="1">
              <a:buFontTx/>
              <a:buNone/>
            </a:pPr>
            <a:r>
              <a:rPr lang="en-US" altLang="en-US" sz="2400" b="1"/>
              <a:t>           (LOTO)</a:t>
            </a:r>
            <a:endParaRPr lang="en-US" altLang="en-US" sz="2400"/>
          </a:p>
          <a:p>
            <a:pPr eaLnBrk="1" hangingPunct="1"/>
            <a:endParaRPr lang="en-US" altLang="en-US" sz="2400">
              <a:latin typeface="Verdana" panose="020B0604030504040204" pitchFamily="34" charset="0"/>
            </a:endParaRPr>
          </a:p>
        </p:txBody>
      </p:sp>
      <p:pic>
        <p:nvPicPr>
          <p:cNvPr id="308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1676400"/>
            <a:ext cx="2641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6" descr="cblockoff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8975" y="3810000"/>
            <a:ext cx="26749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Rectangle 9"/>
          <p:cNvSpPr>
            <a:spLocks noChangeArrowheads="1"/>
          </p:cNvSpPr>
          <p:nvPr/>
        </p:nvSpPr>
        <p:spPr bwMode="auto">
          <a:xfrm>
            <a:off x="5867400" y="990600"/>
            <a:ext cx="2819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00" i="1">
                <a:latin typeface="Verdana" panose="020B0604030504040204" pitchFamily="34" charset="0"/>
              </a:rPr>
              <a:t>Bureau of Workers’ Comp</a:t>
            </a:r>
          </a:p>
          <a:p>
            <a:pPr algn="ctr" eaLnBrk="1" hangingPunct="1">
              <a:spcBef>
                <a:spcPct val="0"/>
              </a:spcBef>
              <a:buFontTx/>
              <a:buNone/>
            </a:pPr>
            <a:r>
              <a:rPr lang="en-US" altLang="en-US" sz="1000" i="1">
                <a:latin typeface="Verdana" panose="020B0604030504040204" pitchFamily="34" charset="0"/>
              </a:rPr>
              <a:t>PA Training for Health &amp; Safety </a:t>
            </a:r>
          </a:p>
          <a:p>
            <a:pPr algn="ctr" eaLnBrk="1" hangingPunct="1">
              <a:spcBef>
                <a:spcPct val="0"/>
              </a:spcBef>
              <a:buFontTx/>
              <a:buNone/>
            </a:pPr>
            <a:r>
              <a:rPr lang="en-US" altLang="en-US" sz="1000" i="1">
                <a:latin typeface="Verdana" panose="020B0604030504040204" pitchFamily="34" charset="0"/>
              </a:rPr>
              <a:t>(PATHS)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PPT-026-05</a:t>
            </a:r>
          </a:p>
        </p:txBody>
      </p:sp>
      <p:sp>
        <p:nvSpPr>
          <p:cNvPr id="12293"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10</a:t>
            </a:r>
          </a:p>
        </p:txBody>
      </p:sp>
      <p:sp>
        <p:nvSpPr>
          <p:cNvPr id="1229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Program Responsibility</a:t>
            </a: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11272" name="Rectangle 7"/>
          <p:cNvSpPr>
            <a:spLocks noChangeArrowheads="1"/>
          </p:cNvSpPr>
          <p:nvPr/>
        </p:nvSpPr>
        <p:spPr bwMode="auto">
          <a:xfrm>
            <a:off x="838200" y="1447800"/>
            <a:ext cx="7391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a:latin typeface="Verdana" pitchFamily="34" charset="0"/>
              </a:rPr>
              <a:t>Responsibility should be given to a “program administrator” for: </a:t>
            </a:r>
          </a:p>
          <a:p>
            <a:pPr eaLnBrk="1" hangingPunct="1">
              <a:spcBef>
                <a:spcPct val="0"/>
              </a:spcBef>
              <a:buFontTx/>
              <a:buNone/>
              <a:defRPr/>
            </a:pPr>
            <a:endParaRPr lang="en-US" altLang="en-US" sz="2400" dirty="0">
              <a:latin typeface="Verdana" pitchFamily="34" charset="0"/>
            </a:endParaRPr>
          </a:p>
          <a:p>
            <a:pPr marL="800100" lvl="1" indent="-342900" eaLnBrk="1" hangingPunct="1">
              <a:spcBef>
                <a:spcPct val="0"/>
              </a:spcBef>
              <a:buFont typeface="Courier New" panose="02070309020205020404" pitchFamily="49" charset="0"/>
              <a:buChar char="o"/>
              <a:defRPr/>
            </a:pPr>
            <a:r>
              <a:rPr lang="en-US" altLang="en-US" sz="2400" dirty="0">
                <a:latin typeface="Verdana" pitchFamily="34" charset="0"/>
              </a:rPr>
              <a:t> Lock acquisition</a:t>
            </a:r>
          </a:p>
          <a:p>
            <a:pPr marL="800100" lvl="1" indent="-342900" eaLnBrk="1" hangingPunct="1">
              <a:spcBef>
                <a:spcPct val="0"/>
              </a:spcBef>
              <a:buFont typeface="Courier New" panose="02070309020205020404" pitchFamily="49" charset="0"/>
              <a:buChar char="o"/>
              <a:defRPr/>
            </a:pPr>
            <a:r>
              <a:rPr lang="en-US" altLang="en-US" sz="2400" dirty="0">
                <a:latin typeface="Verdana" pitchFamily="34" charset="0"/>
              </a:rPr>
              <a:t> Safe work procedures </a:t>
            </a:r>
          </a:p>
          <a:p>
            <a:pPr marL="800100" lvl="1" indent="-342900" eaLnBrk="1" hangingPunct="1">
              <a:spcBef>
                <a:spcPct val="0"/>
              </a:spcBef>
              <a:buFont typeface="Courier New" panose="02070309020205020404" pitchFamily="49" charset="0"/>
              <a:buChar char="o"/>
              <a:defRPr/>
            </a:pPr>
            <a:r>
              <a:rPr lang="en-US" altLang="en-US" sz="2400" dirty="0">
                <a:latin typeface="Verdana" pitchFamily="34" charset="0"/>
              </a:rPr>
              <a:t> Training coordination</a:t>
            </a:r>
          </a:p>
          <a:p>
            <a:pPr marL="800100" lvl="1" indent="-342900" eaLnBrk="1" hangingPunct="1">
              <a:spcBef>
                <a:spcPct val="0"/>
              </a:spcBef>
              <a:buFont typeface="Courier New" panose="02070309020205020404" pitchFamily="49" charset="0"/>
              <a:buChar char="o"/>
              <a:defRPr/>
            </a:pPr>
            <a:r>
              <a:rPr lang="en-US" altLang="en-US" sz="2400" dirty="0">
                <a:latin typeface="Verdana" pitchFamily="34" charset="0"/>
              </a:rPr>
              <a:t> Contractor coordination</a:t>
            </a:r>
          </a:p>
          <a:p>
            <a:pPr marL="800100" lvl="1" indent="-342900" eaLnBrk="1" hangingPunct="1">
              <a:spcBef>
                <a:spcPct val="0"/>
              </a:spcBef>
              <a:buFont typeface="Courier New" panose="02070309020205020404" pitchFamily="49" charset="0"/>
              <a:buChar char="o"/>
              <a:defRPr/>
            </a:pPr>
            <a:r>
              <a:rPr lang="en-US" altLang="en-US" sz="2400" dirty="0">
                <a:latin typeface="Verdana" pitchFamily="34" charset="0"/>
              </a:rPr>
              <a:t> Assisting supervisors in      </a:t>
            </a:r>
            <a:br>
              <a:rPr lang="en-US" altLang="en-US" sz="2400" dirty="0">
                <a:latin typeface="Verdana" pitchFamily="34" charset="0"/>
              </a:rPr>
            </a:br>
            <a:r>
              <a:rPr lang="en-US" altLang="en-US" sz="2400" dirty="0">
                <a:latin typeface="Verdana" pitchFamily="34" charset="0"/>
              </a:rPr>
              <a:t> implementation and enforcement of</a:t>
            </a:r>
          </a:p>
          <a:p>
            <a:pPr lvl="1" eaLnBrk="1" hangingPunct="1">
              <a:spcBef>
                <a:spcPct val="0"/>
              </a:spcBef>
              <a:buFontTx/>
              <a:buNone/>
              <a:defRPr/>
            </a:pPr>
            <a:r>
              <a:rPr lang="en-US" altLang="en-US" sz="2400" dirty="0">
                <a:latin typeface="Verdana" pitchFamily="34" charset="0"/>
              </a:rPr>
              <a:t>    disciplinary actions for non-compliance</a:t>
            </a:r>
          </a:p>
        </p:txBody>
      </p:sp>
      <p:pic>
        <p:nvPicPr>
          <p:cNvPr id="1229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2060575"/>
            <a:ext cx="3124200"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272">
                                            <p:txEl>
                                              <p:pRg st="2" end="2"/>
                                            </p:txEl>
                                          </p:spTgt>
                                        </p:tgtEl>
                                        <p:attrNameLst>
                                          <p:attrName>style.visibility</p:attrName>
                                        </p:attrNameLst>
                                      </p:cBhvr>
                                      <p:to>
                                        <p:strVal val="visible"/>
                                      </p:to>
                                    </p:set>
                                    <p:animEffect transition="in" filter="blinds(horizontal)">
                                      <p:cBhvr>
                                        <p:cTn id="7" dur="500"/>
                                        <p:tgtEl>
                                          <p:spTgt spid="1127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272">
                                            <p:txEl>
                                              <p:pRg st="3" end="3"/>
                                            </p:txEl>
                                          </p:spTgt>
                                        </p:tgtEl>
                                        <p:attrNameLst>
                                          <p:attrName>style.visibility</p:attrName>
                                        </p:attrNameLst>
                                      </p:cBhvr>
                                      <p:to>
                                        <p:strVal val="visible"/>
                                      </p:to>
                                    </p:set>
                                    <p:animEffect transition="in" filter="blinds(horizontal)">
                                      <p:cBhvr>
                                        <p:cTn id="12" dur="500"/>
                                        <p:tgtEl>
                                          <p:spTgt spid="11272">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272">
                                            <p:txEl>
                                              <p:pRg st="4" end="4"/>
                                            </p:txEl>
                                          </p:spTgt>
                                        </p:tgtEl>
                                        <p:attrNameLst>
                                          <p:attrName>style.visibility</p:attrName>
                                        </p:attrNameLst>
                                      </p:cBhvr>
                                      <p:to>
                                        <p:strVal val="visible"/>
                                      </p:to>
                                    </p:set>
                                    <p:animEffect transition="in" filter="blinds(horizontal)">
                                      <p:cBhvr>
                                        <p:cTn id="17" dur="500"/>
                                        <p:tgtEl>
                                          <p:spTgt spid="11272">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1272">
                                            <p:txEl>
                                              <p:pRg st="5" end="5"/>
                                            </p:txEl>
                                          </p:spTgt>
                                        </p:tgtEl>
                                        <p:attrNameLst>
                                          <p:attrName>style.visibility</p:attrName>
                                        </p:attrNameLst>
                                      </p:cBhvr>
                                      <p:to>
                                        <p:strVal val="visible"/>
                                      </p:to>
                                    </p:set>
                                    <p:animEffect transition="in" filter="blinds(horizontal)">
                                      <p:cBhvr>
                                        <p:cTn id="22" dur="500"/>
                                        <p:tgtEl>
                                          <p:spTgt spid="11272">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1272">
                                            <p:txEl>
                                              <p:pRg st="6" end="6"/>
                                            </p:txEl>
                                          </p:spTgt>
                                        </p:tgtEl>
                                        <p:attrNameLst>
                                          <p:attrName>style.visibility</p:attrName>
                                        </p:attrNameLst>
                                      </p:cBhvr>
                                      <p:to>
                                        <p:strVal val="visible"/>
                                      </p:to>
                                    </p:set>
                                    <p:animEffect transition="in" filter="blinds(horizontal)">
                                      <p:cBhvr>
                                        <p:cTn id="27" dur="500"/>
                                        <p:tgtEl>
                                          <p:spTgt spid="11272">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1272">
                                            <p:txEl>
                                              <p:pRg st="7" end="7"/>
                                            </p:txEl>
                                          </p:spTgt>
                                        </p:tgtEl>
                                        <p:attrNameLst>
                                          <p:attrName>style.visibility</p:attrName>
                                        </p:attrNameLst>
                                      </p:cBhvr>
                                      <p:to>
                                        <p:strVal val="visible"/>
                                      </p:to>
                                    </p:set>
                                    <p:animEffect transition="in" filter="blinds(horizontal)">
                                      <p:cBhvr>
                                        <p:cTn id="32" dur="500"/>
                                        <p:tgtEl>
                                          <p:spTgt spid="1127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PPT-026-05</a:t>
            </a:r>
          </a:p>
        </p:txBody>
      </p:sp>
      <p:sp>
        <p:nvSpPr>
          <p:cNvPr id="13317" name="Rectangle 19"/>
          <p:cNvSpPr>
            <a:spLocks noChangeArrowheads="1"/>
          </p:cNvSpPr>
          <p:nvPr/>
        </p:nvSpPr>
        <p:spPr bwMode="auto">
          <a:xfrm>
            <a:off x="8001000" y="6019800"/>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11</a:t>
            </a:r>
          </a:p>
        </p:txBody>
      </p:sp>
      <p:sp>
        <p:nvSpPr>
          <p:cNvPr id="1331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Program Responsibility</a:t>
            </a: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13320" name="Rectangle 7"/>
          <p:cNvSpPr>
            <a:spLocks noChangeArrowheads="1"/>
          </p:cNvSpPr>
          <p:nvPr/>
        </p:nvSpPr>
        <p:spPr bwMode="auto">
          <a:xfrm>
            <a:off x="1676400" y="1371600"/>
            <a:ext cx="55626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Courier New" panose="02070309020205020404" pitchFamily="49" charset="0"/>
              <a:buChar char="o"/>
            </a:pPr>
            <a:r>
              <a:rPr lang="en-US" altLang="en-US" sz="2400">
                <a:latin typeface="Verdana" panose="020B0604030504040204" pitchFamily="34" charset="0"/>
              </a:rPr>
              <a:t> Conducting periodic inspections</a:t>
            </a:r>
          </a:p>
          <a:p>
            <a:pPr eaLnBrk="1" hangingPunct="1">
              <a:spcBef>
                <a:spcPct val="0"/>
              </a:spcBef>
              <a:buFont typeface="Courier New" panose="02070309020205020404" pitchFamily="49" charset="0"/>
              <a:buChar char="o"/>
            </a:pPr>
            <a:endParaRPr lang="en-US" altLang="en-US" sz="24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Documenting changes in control</a:t>
            </a:r>
          </a:p>
          <a:p>
            <a:pPr eaLnBrk="1" hangingPunct="1">
              <a:spcBef>
                <a:spcPct val="0"/>
              </a:spcBef>
              <a:buFontTx/>
              <a:buNone/>
            </a:pPr>
            <a:r>
              <a:rPr lang="en-US" altLang="en-US" sz="2400">
                <a:latin typeface="Verdana" panose="020B0604030504040204" pitchFamily="34" charset="0"/>
              </a:rPr>
              <a:t>   program as result of inspections</a:t>
            </a:r>
          </a:p>
          <a:p>
            <a:pPr eaLnBrk="1" hangingPunct="1">
              <a:spcBef>
                <a:spcPct val="0"/>
              </a:spcBef>
              <a:buFont typeface="Courier New" panose="02070309020205020404" pitchFamily="49" charset="0"/>
              <a:buChar char="o"/>
            </a:pPr>
            <a:endParaRPr lang="en-US" altLang="en-US" sz="24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Assisting in development of</a:t>
            </a:r>
          </a:p>
          <a:p>
            <a:pPr eaLnBrk="1" hangingPunct="1">
              <a:spcBef>
                <a:spcPct val="0"/>
              </a:spcBef>
              <a:buFontTx/>
              <a:buNone/>
            </a:pPr>
            <a:r>
              <a:rPr lang="en-US" altLang="en-US" sz="2400">
                <a:latin typeface="Verdana" panose="020B0604030504040204" pitchFamily="34" charset="0"/>
              </a:rPr>
              <a:t>   specific procedures</a:t>
            </a:r>
          </a:p>
          <a:p>
            <a:pPr eaLnBrk="1" hangingPunct="1">
              <a:spcBef>
                <a:spcPct val="0"/>
              </a:spcBef>
              <a:buFont typeface="Courier New" panose="02070309020205020404" pitchFamily="49" charset="0"/>
              <a:buChar char="o"/>
            </a:pPr>
            <a:endParaRPr lang="en-US" altLang="en-US" sz="24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Maintaining program availability</a:t>
            </a:r>
          </a:p>
          <a:p>
            <a:pPr eaLnBrk="1" hangingPunct="1">
              <a:spcBef>
                <a:spcPct val="0"/>
              </a:spcBef>
              <a:buFontTx/>
              <a:buNone/>
            </a:pPr>
            <a:r>
              <a:rPr lang="en-US" altLang="en-US" sz="2400">
                <a:latin typeface="Verdana" panose="020B0604030504040204" pitchFamily="34" charset="0"/>
              </a:rPr>
              <a:t>   for employees and interested</a:t>
            </a:r>
          </a:p>
          <a:p>
            <a:pPr eaLnBrk="1" hangingPunct="1">
              <a:spcBef>
                <a:spcPct val="0"/>
              </a:spcBef>
              <a:buFontTx/>
              <a:buNone/>
            </a:pPr>
            <a:r>
              <a:rPr lang="en-US" altLang="en-US" sz="2400">
                <a:latin typeface="Verdana" panose="020B0604030504040204" pitchFamily="34" charset="0"/>
              </a:rPr>
              <a:t>   persons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PPT-026-05</a:t>
            </a:r>
          </a:p>
        </p:txBody>
      </p:sp>
      <p:sp>
        <p:nvSpPr>
          <p:cNvPr id="14341"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12</a:t>
            </a:r>
          </a:p>
        </p:txBody>
      </p:sp>
      <p:sp>
        <p:nvSpPr>
          <p:cNvPr id="1434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When to Apply LO/TO</a:t>
            </a: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13320" name="Rectangle 7"/>
          <p:cNvSpPr>
            <a:spLocks noChangeArrowheads="1"/>
          </p:cNvSpPr>
          <p:nvPr/>
        </p:nvSpPr>
        <p:spPr bwMode="auto">
          <a:xfrm>
            <a:off x="0" y="1524000"/>
            <a:ext cx="7848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chemeClr val="tx1"/>
              </a:buClr>
              <a:buFontTx/>
              <a:buChar char=" "/>
            </a:pPr>
            <a:r>
              <a:rPr lang="en-US" altLang="en-US" sz="2400">
                <a:latin typeface="Verdana" panose="020B0604030504040204" pitchFamily="34" charset="0"/>
              </a:rPr>
              <a:t>Application of Lockout/Tagout is required:</a:t>
            </a:r>
          </a:p>
          <a:p>
            <a:pPr lvl="1" eaLnBrk="1" hangingPunct="1">
              <a:spcBef>
                <a:spcPct val="0"/>
              </a:spcBef>
              <a:buClr>
                <a:schemeClr val="tx1"/>
              </a:buClr>
              <a:buFontTx/>
              <a:buNone/>
            </a:pPr>
            <a:endParaRPr lang="en-US" altLang="en-US" sz="2400" b="1">
              <a:latin typeface="Verdana" panose="020B0604030504040204" pitchFamily="34" charset="0"/>
            </a:endParaRPr>
          </a:p>
          <a:p>
            <a:pPr lvl="1" eaLnBrk="1" hangingPunct="1">
              <a:spcBef>
                <a:spcPct val="0"/>
              </a:spcBef>
              <a:buClr>
                <a:schemeClr val="tx1"/>
              </a:buClr>
              <a:buFont typeface="Courier New" panose="02070309020205020404" pitchFamily="49" charset="0"/>
              <a:buChar char="o"/>
            </a:pPr>
            <a:r>
              <a:rPr lang="en-US" altLang="en-US" sz="2400">
                <a:latin typeface="Verdana" panose="020B0604030504040204" pitchFamily="34" charset="0"/>
              </a:rPr>
              <a:t> When servicing and/or maintaining</a:t>
            </a:r>
          </a:p>
          <a:p>
            <a:pPr lvl="1" eaLnBrk="1" hangingPunct="1">
              <a:spcBef>
                <a:spcPct val="0"/>
              </a:spcBef>
              <a:buClr>
                <a:schemeClr val="tx1"/>
              </a:buClr>
              <a:buFontTx/>
              <a:buNone/>
            </a:pPr>
            <a:r>
              <a:rPr lang="en-US" altLang="en-US" sz="2400">
                <a:latin typeface="Verdana" panose="020B0604030504040204" pitchFamily="34" charset="0"/>
              </a:rPr>
              <a:t>   machines or equipment </a:t>
            </a:r>
          </a:p>
          <a:p>
            <a:pPr lvl="1" eaLnBrk="1" hangingPunct="1">
              <a:spcBef>
                <a:spcPct val="0"/>
              </a:spcBef>
              <a:buClr>
                <a:schemeClr val="tx1"/>
              </a:buClr>
              <a:buFont typeface="Courier New" panose="02070309020205020404" pitchFamily="49" charset="0"/>
              <a:buChar char="o"/>
            </a:pPr>
            <a:r>
              <a:rPr lang="en-US" altLang="en-US" sz="2400">
                <a:latin typeface="Verdana" panose="020B0604030504040204" pitchFamily="34" charset="0"/>
              </a:rPr>
              <a:t> If it is necessary to remove a guard           </a:t>
            </a:r>
            <a:br>
              <a:rPr lang="en-US" altLang="en-US" sz="2400">
                <a:latin typeface="Verdana" panose="020B0604030504040204" pitchFamily="34" charset="0"/>
              </a:rPr>
            </a:br>
            <a:r>
              <a:rPr lang="en-US" altLang="en-US" sz="2400">
                <a:latin typeface="Verdana" panose="020B0604030504040204" pitchFamily="34" charset="0"/>
              </a:rPr>
              <a:t>   or bypass safety device or interlock</a:t>
            </a:r>
          </a:p>
          <a:p>
            <a:pPr lvl="1" eaLnBrk="1" hangingPunct="1">
              <a:spcBef>
                <a:spcPct val="0"/>
              </a:spcBef>
              <a:buClr>
                <a:schemeClr val="tx1"/>
              </a:buClr>
              <a:buFont typeface="Courier New" panose="02070309020205020404" pitchFamily="49" charset="0"/>
              <a:buChar char="o"/>
            </a:pPr>
            <a:r>
              <a:rPr lang="en-US" altLang="en-US" sz="2400">
                <a:latin typeface="Verdana" panose="020B0604030504040204" pitchFamily="34" charset="0"/>
              </a:rPr>
              <a:t> If an employee has the potential to            </a:t>
            </a:r>
            <a:br>
              <a:rPr lang="en-US" altLang="en-US" sz="2400">
                <a:latin typeface="Verdana" panose="020B0604030504040204" pitchFamily="34" charset="0"/>
              </a:rPr>
            </a:br>
            <a:r>
              <a:rPr lang="en-US" altLang="en-US" sz="2400">
                <a:latin typeface="Verdana" panose="020B0604030504040204" pitchFamily="34" charset="0"/>
              </a:rPr>
              <a:t>   be exposed to material being processed</a:t>
            </a:r>
          </a:p>
          <a:p>
            <a:pPr lvl="1" eaLnBrk="1" hangingPunct="1">
              <a:spcBef>
                <a:spcPct val="0"/>
              </a:spcBef>
              <a:buClr>
                <a:schemeClr val="tx1"/>
              </a:buClr>
              <a:buFontTx/>
              <a:buNone/>
            </a:pPr>
            <a:r>
              <a:rPr lang="en-US" altLang="en-US" sz="2400">
                <a:latin typeface="Verdana" panose="020B0604030504040204" pitchFamily="34" charset="0"/>
              </a:rPr>
              <a:t>   (point of operation) or the machine</a:t>
            </a:r>
          </a:p>
          <a:p>
            <a:pPr lvl="1" eaLnBrk="1" hangingPunct="1">
              <a:spcBef>
                <a:spcPct val="0"/>
              </a:spcBef>
              <a:buClr>
                <a:schemeClr val="tx1"/>
              </a:buClr>
              <a:buFontTx/>
              <a:buNone/>
            </a:pPr>
            <a:r>
              <a:rPr lang="en-US" altLang="en-US" sz="2400">
                <a:latin typeface="Verdana" panose="020B0604030504040204" pitchFamily="34" charset="0"/>
              </a:rPr>
              <a:t>   operating cycle  </a:t>
            </a:r>
          </a:p>
          <a:p>
            <a:pPr lvl="1" eaLnBrk="1" hangingPunct="1">
              <a:spcBef>
                <a:spcPct val="0"/>
              </a:spcBef>
              <a:buClr>
                <a:schemeClr val="tx1"/>
              </a:buClr>
              <a:buFontTx/>
              <a:buNone/>
            </a:pPr>
            <a:endParaRPr lang="en-US" altLang="en-US" sz="2000">
              <a:latin typeface="Verdana" panose="020B0604030504040204" pitchFamily="34" charset="0"/>
            </a:endParaRPr>
          </a:p>
          <a:p>
            <a:pPr lvl="1" eaLnBrk="1" hangingPunct="1">
              <a:spcBef>
                <a:spcPct val="0"/>
              </a:spcBef>
              <a:buClr>
                <a:schemeClr val="tx1"/>
              </a:buClr>
              <a:buFontTx/>
              <a:buNone/>
            </a:pPr>
            <a:endParaRPr lang="en-US" altLang="en-US" sz="2000">
              <a:latin typeface="Verdana" panose="020B0604030504040204" pitchFamily="34" charset="0"/>
            </a:endParaRPr>
          </a:p>
        </p:txBody>
      </p:sp>
      <p:pic>
        <p:nvPicPr>
          <p:cNvPr id="14345" name="Picture 9" descr="C:\Documents and Settings\stlane\My Documents\My Pictures\clampOnBreakerLock.jpg"/>
          <p:cNvPicPr>
            <a:picLocks noChangeAspect="1" noChangeArrowheads="1"/>
          </p:cNvPicPr>
          <p:nvPr/>
        </p:nvPicPr>
        <p:blipFill>
          <a:blip r:embed="rId5">
            <a:extLst>
              <a:ext uri="{28A0092B-C50C-407E-A947-70E740481C1C}">
                <a14:useLocalDpi xmlns:a14="http://schemas.microsoft.com/office/drawing/2010/main" val="0"/>
              </a:ext>
            </a:extLst>
          </a:blip>
          <a:srcRect l="14815"/>
          <a:stretch>
            <a:fillRect/>
          </a:stretch>
        </p:blipFill>
        <p:spPr bwMode="auto">
          <a:xfrm>
            <a:off x="7239000" y="3733800"/>
            <a:ext cx="13144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0" descr="C:\Documents and Settings\stlane\My Documents\My Pictures\lockout-tagou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190500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320">
                                            <p:txEl>
                                              <p:pRg st="2" end="2"/>
                                            </p:txEl>
                                          </p:spTgt>
                                        </p:tgtEl>
                                        <p:attrNameLst>
                                          <p:attrName>style.visibility</p:attrName>
                                        </p:attrNameLst>
                                      </p:cBhvr>
                                      <p:to>
                                        <p:strVal val="visible"/>
                                      </p:to>
                                    </p:set>
                                    <p:animEffect transition="in" filter="dissolve">
                                      <p:cBhvr>
                                        <p:cTn id="7" dur="500"/>
                                        <p:tgtEl>
                                          <p:spTgt spid="13320">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3320">
                                            <p:txEl>
                                              <p:pRg st="3" end="3"/>
                                            </p:txEl>
                                          </p:spTgt>
                                        </p:tgtEl>
                                        <p:attrNameLst>
                                          <p:attrName>style.visibility</p:attrName>
                                        </p:attrNameLst>
                                      </p:cBhvr>
                                      <p:to>
                                        <p:strVal val="visible"/>
                                      </p:to>
                                    </p:set>
                                    <p:animEffect transition="in" filter="dissolve">
                                      <p:cBhvr>
                                        <p:cTn id="10" dur="500"/>
                                        <p:tgtEl>
                                          <p:spTgt spid="13320">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3320">
                                            <p:txEl>
                                              <p:pRg st="4" end="4"/>
                                            </p:txEl>
                                          </p:spTgt>
                                        </p:tgtEl>
                                        <p:attrNameLst>
                                          <p:attrName>style.visibility</p:attrName>
                                        </p:attrNameLst>
                                      </p:cBhvr>
                                      <p:to>
                                        <p:strVal val="visible"/>
                                      </p:to>
                                    </p:set>
                                    <p:animEffect transition="in" filter="dissolve">
                                      <p:cBhvr>
                                        <p:cTn id="15" dur="500"/>
                                        <p:tgtEl>
                                          <p:spTgt spid="13320">
                                            <p:txEl>
                                              <p:pRg st="4" end="4"/>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13320">
                                            <p:txEl>
                                              <p:pRg st="5" end="5"/>
                                            </p:txEl>
                                          </p:spTgt>
                                        </p:tgtEl>
                                        <p:attrNameLst>
                                          <p:attrName>style.visibility</p:attrName>
                                        </p:attrNameLst>
                                      </p:cBhvr>
                                      <p:to>
                                        <p:strVal val="visible"/>
                                      </p:to>
                                    </p:set>
                                    <p:animEffect transition="in" filter="dissolve">
                                      <p:cBhvr>
                                        <p:cTn id="20" dur="500"/>
                                        <p:tgtEl>
                                          <p:spTgt spid="13320">
                                            <p:txEl>
                                              <p:pRg st="5" end="5"/>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13320">
                                            <p:txEl>
                                              <p:pRg st="6" end="6"/>
                                            </p:txEl>
                                          </p:spTgt>
                                        </p:tgtEl>
                                        <p:attrNameLst>
                                          <p:attrName>style.visibility</p:attrName>
                                        </p:attrNameLst>
                                      </p:cBhvr>
                                      <p:to>
                                        <p:strVal val="visible"/>
                                      </p:to>
                                    </p:set>
                                    <p:animEffect transition="in" filter="dissolve">
                                      <p:cBhvr>
                                        <p:cTn id="23" dur="500"/>
                                        <p:tgtEl>
                                          <p:spTgt spid="13320">
                                            <p:txEl>
                                              <p:pRg st="6" end="6"/>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13320">
                                            <p:txEl>
                                              <p:pRg st="7" end="7"/>
                                            </p:txEl>
                                          </p:spTgt>
                                        </p:tgtEl>
                                        <p:attrNameLst>
                                          <p:attrName>style.visibility</p:attrName>
                                        </p:attrNameLst>
                                      </p:cBhvr>
                                      <p:to>
                                        <p:strVal val="visible"/>
                                      </p:to>
                                    </p:set>
                                    <p:animEffect transition="in" filter="dissolve">
                                      <p:cBhvr>
                                        <p:cTn id="26" dur="500"/>
                                        <p:tgtEl>
                                          <p:spTgt spid="1332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PPT-026-05</a:t>
            </a:r>
          </a:p>
        </p:txBody>
      </p:sp>
      <p:sp>
        <p:nvSpPr>
          <p:cNvPr id="15365" name="Rectangle 19"/>
          <p:cNvSpPr>
            <a:spLocks noChangeArrowheads="1"/>
          </p:cNvSpPr>
          <p:nvPr/>
        </p:nvSpPr>
        <p:spPr bwMode="auto">
          <a:xfrm>
            <a:off x="8001000" y="6019800"/>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13</a:t>
            </a:r>
          </a:p>
        </p:txBody>
      </p:sp>
      <p:sp>
        <p:nvSpPr>
          <p:cNvPr id="1536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OSHA Exception to LOTO</a:t>
            </a:r>
          </a:p>
        </p:txBody>
      </p:sp>
      <p:sp>
        <p:nvSpPr>
          <p:cNvPr id="15367" name="Content Placeholder 12"/>
          <p:cNvSpPr txBox="1">
            <a:spLocks/>
          </p:cNvSpPr>
          <p:nvPr/>
        </p:nvSpPr>
        <p:spPr bwMode="auto">
          <a:xfrm>
            <a:off x="5867400" y="3886200"/>
            <a:ext cx="274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70C0"/>
                </a:solidFill>
                <a:latin typeface="Verdana" panose="020B0604030504040204" pitchFamily="34" charset="0"/>
              </a:rPr>
              <a:t>Maybe, provided        above criteria is met</a:t>
            </a:r>
          </a:p>
        </p:txBody>
      </p:sp>
      <p:sp>
        <p:nvSpPr>
          <p:cNvPr id="15368" name="Rectangle 7"/>
          <p:cNvSpPr>
            <a:spLocks noChangeArrowheads="1"/>
          </p:cNvSpPr>
          <p:nvPr/>
        </p:nvSpPr>
        <p:spPr bwMode="auto">
          <a:xfrm>
            <a:off x="533400" y="1219200"/>
            <a:ext cx="7772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Verdana" panose="020B0604030504040204" pitchFamily="34" charset="0"/>
              </a:rPr>
              <a:t>Minor tool changes/adjustments/other minor servicing activities taking place during normal production operations that are: </a:t>
            </a:r>
            <a:r>
              <a:rPr lang="en-US" altLang="en-US" sz="2000" i="1">
                <a:latin typeface="Verdana" panose="020B0604030504040204" pitchFamily="34" charset="0"/>
              </a:rPr>
              <a:t>routine</a:t>
            </a:r>
            <a:r>
              <a:rPr lang="en-US" altLang="en-US" sz="2000">
                <a:latin typeface="Verdana" panose="020B0604030504040204" pitchFamily="34" charset="0"/>
              </a:rPr>
              <a:t>, </a:t>
            </a:r>
            <a:r>
              <a:rPr lang="en-US" altLang="en-US" sz="2000" i="1">
                <a:latin typeface="Verdana" panose="020B0604030504040204" pitchFamily="34" charset="0"/>
              </a:rPr>
              <a:t>repetitive</a:t>
            </a:r>
            <a:r>
              <a:rPr lang="en-US" altLang="en-US" sz="2000">
                <a:latin typeface="Verdana" panose="020B0604030504040204" pitchFamily="34" charset="0"/>
              </a:rPr>
              <a:t>, and </a:t>
            </a:r>
            <a:r>
              <a:rPr lang="en-US" altLang="en-US" sz="2000" i="1">
                <a:latin typeface="Verdana" panose="020B0604030504040204" pitchFamily="34" charset="0"/>
              </a:rPr>
              <a:t>integral</a:t>
            </a:r>
            <a:r>
              <a:rPr lang="en-US" altLang="en-US" sz="2000">
                <a:latin typeface="Verdana" panose="020B0604030504040204" pitchFamily="34" charset="0"/>
              </a:rPr>
              <a:t> to the use of the equipment for production </a:t>
            </a:r>
            <a:r>
              <a:rPr lang="en-US" altLang="en-US" sz="2000">
                <a:solidFill>
                  <a:srgbClr val="FF0000"/>
                </a:solidFill>
                <a:latin typeface="Verdana" panose="020B0604030504040204" pitchFamily="34" charset="0"/>
              </a:rPr>
              <a:t>(provided alternative measures offering effective protection are used)</a:t>
            </a:r>
            <a:endParaRPr lang="en-US" altLang="en-US" sz="2000">
              <a:latin typeface="Verdana" panose="020B0604030504040204" pitchFamily="34" charset="0"/>
            </a:endParaRPr>
          </a:p>
        </p:txBody>
      </p:sp>
      <p:sp>
        <p:nvSpPr>
          <p:cNvPr id="15369" name="Rectangle 10"/>
          <p:cNvSpPr>
            <a:spLocks noChangeArrowheads="1"/>
          </p:cNvSpPr>
          <p:nvPr/>
        </p:nvSpPr>
        <p:spPr bwMode="auto">
          <a:xfrm>
            <a:off x="1143000" y="3505200"/>
            <a:ext cx="1905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solidFill>
                  <a:srgbClr val="0070C0"/>
                </a:solidFill>
                <a:latin typeface="Verdana" panose="020B0604030504040204" pitchFamily="34" charset="0"/>
              </a:rPr>
              <a:t>Could changing a  drill bit qualify as an exception? </a:t>
            </a:r>
          </a:p>
        </p:txBody>
      </p:sp>
      <p:pic>
        <p:nvPicPr>
          <p:cNvPr id="15370" name="Picture 4" descr="X:\spakosh\My Pictures\Drill Pres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971800"/>
            <a:ext cx="23622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PPT-026-05</a:t>
            </a:r>
          </a:p>
        </p:txBody>
      </p:sp>
      <p:sp>
        <p:nvSpPr>
          <p:cNvPr id="16389" name="Rectangle 19"/>
          <p:cNvSpPr>
            <a:spLocks noChangeArrowheads="1"/>
          </p:cNvSpPr>
          <p:nvPr/>
        </p:nvSpPr>
        <p:spPr bwMode="auto">
          <a:xfrm>
            <a:off x="8001000" y="6019800"/>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14</a:t>
            </a:r>
          </a:p>
        </p:txBody>
      </p:sp>
      <p:sp>
        <p:nvSpPr>
          <p:cNvPr id="7" name="Content Placeholder 2"/>
          <p:cNvSpPr txBox="1">
            <a:spLocks/>
          </p:cNvSpPr>
          <p:nvPr/>
        </p:nvSpPr>
        <p:spPr bwMode="auto">
          <a:xfrm>
            <a:off x="457200" y="990600"/>
            <a:ext cx="8253413" cy="4892675"/>
          </a:xfrm>
          <a:prstGeom prst="rect">
            <a:avLst/>
          </a:prstGeom>
          <a:noFill/>
          <a:ln w="9525">
            <a:noFill/>
            <a:miter lim="800000"/>
            <a:headEnd/>
            <a:tailEnd/>
          </a:ln>
        </p:spPr>
        <p:txBody>
          <a:bodyPr/>
          <a:lstStyle/>
          <a:p>
            <a:pPr algn="ctr" eaLnBrk="0" hangingPunct="0">
              <a:spcBef>
                <a:spcPct val="20000"/>
              </a:spcBef>
              <a:defRPr/>
            </a:pPr>
            <a:endParaRPr lang="en-US" sz="2000" kern="0" dirty="0">
              <a:latin typeface="Verdana" pitchFamily="34" charset="0"/>
            </a:endParaRPr>
          </a:p>
          <a:p>
            <a:pPr algn="ctr" eaLnBrk="0" hangingPunct="0">
              <a:spcBef>
                <a:spcPct val="20000"/>
              </a:spcBef>
              <a:defRPr/>
            </a:pPr>
            <a:endParaRPr lang="en-US" sz="2400" kern="0" dirty="0">
              <a:latin typeface="Verdana" pitchFamily="34" charset="0"/>
            </a:endParaRPr>
          </a:p>
          <a:p>
            <a:pPr algn="ctr" eaLnBrk="0" hangingPunct="0">
              <a:spcBef>
                <a:spcPct val="20000"/>
              </a:spcBef>
              <a:defRPr/>
            </a:pPr>
            <a:endParaRPr lang="en-US" sz="2400" kern="0" dirty="0">
              <a:latin typeface="Verdana" pitchFamily="34" charset="0"/>
            </a:endParaRPr>
          </a:p>
          <a:p>
            <a:pPr algn="ctr" eaLnBrk="0" hangingPunct="0">
              <a:spcBef>
                <a:spcPct val="20000"/>
              </a:spcBef>
              <a:defRPr/>
            </a:pPr>
            <a:endParaRPr lang="en-US" sz="2400" kern="0" dirty="0">
              <a:latin typeface="Verdana" pitchFamily="34" charset="0"/>
            </a:endParaRPr>
          </a:p>
        </p:txBody>
      </p:sp>
      <p:sp>
        <p:nvSpPr>
          <p:cNvPr id="16391"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Exclusions</a:t>
            </a: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800" kern="0" dirty="0">
              <a:latin typeface="Verdana" pitchFamily="34" charset="0"/>
            </a:endParaRPr>
          </a:p>
        </p:txBody>
      </p:sp>
      <p:sp>
        <p:nvSpPr>
          <p:cNvPr id="16393" name="Rectangle 8"/>
          <p:cNvSpPr>
            <a:spLocks noChangeArrowheads="1"/>
          </p:cNvSpPr>
          <p:nvPr/>
        </p:nvSpPr>
        <p:spPr bwMode="auto">
          <a:xfrm>
            <a:off x="609600" y="1143000"/>
            <a:ext cx="80010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Verdana" panose="020B0604030504040204" pitchFamily="34" charset="0"/>
              </a:rPr>
              <a:t>The LOTO Standard does </a:t>
            </a:r>
            <a:r>
              <a:rPr lang="en-US" altLang="en-US" sz="2000" i="1" u="sng">
                <a:latin typeface="Verdana" panose="020B0604030504040204" pitchFamily="34" charset="0"/>
              </a:rPr>
              <a:t>not</a:t>
            </a:r>
            <a:r>
              <a:rPr lang="en-US" altLang="en-US" sz="2000">
                <a:latin typeface="Verdana" panose="020B0604030504040204" pitchFamily="34" charset="0"/>
              </a:rPr>
              <a:t> apply to:</a:t>
            </a:r>
          </a:p>
          <a:p>
            <a:pPr algn="just" eaLnBrk="1" hangingPunct="1">
              <a:spcBef>
                <a:spcPts val="1800"/>
              </a:spcBef>
              <a:buFontTx/>
              <a:buNone/>
            </a:pPr>
            <a:r>
              <a:rPr lang="en-US" altLang="en-US" sz="2000" i="1" u="sng">
                <a:latin typeface="Verdana" panose="020B0604030504040204" pitchFamily="34" charset="0"/>
                <a:cs typeface="Times New Roman" panose="02020603050405020304" pitchFamily="18" charset="0"/>
              </a:rPr>
              <a:t>Cord and Plug Electrical Equipment</a:t>
            </a:r>
            <a:r>
              <a:rPr lang="en-US" altLang="en-US" sz="2000" i="1">
                <a:latin typeface="Verdana" panose="020B0604030504040204" pitchFamily="34" charset="0"/>
                <a:cs typeface="Times New Roman" panose="02020603050405020304" pitchFamily="18" charset="0"/>
              </a:rPr>
              <a:t>:</a:t>
            </a:r>
          </a:p>
          <a:p>
            <a:pPr eaLnBrk="1" hangingPunct="1">
              <a:spcBef>
                <a:spcPct val="0"/>
              </a:spcBef>
              <a:buFontTx/>
              <a:buNone/>
            </a:pPr>
            <a:r>
              <a:rPr lang="en-US" altLang="en-US" sz="2000">
                <a:latin typeface="Verdana" panose="020B0604030504040204" pitchFamily="34" charset="0"/>
                <a:cs typeface="Times New Roman" panose="02020603050405020304" pitchFamily="18" charset="0"/>
              </a:rPr>
              <a:t>Plug has to be under the exclusive control of the                                                                          </a:t>
            </a:r>
          </a:p>
          <a:p>
            <a:pPr eaLnBrk="1" hangingPunct="1">
              <a:spcBef>
                <a:spcPct val="0"/>
              </a:spcBef>
              <a:buFontTx/>
              <a:buNone/>
            </a:pPr>
            <a:r>
              <a:rPr lang="en-US" altLang="en-US" sz="2000">
                <a:latin typeface="Verdana" panose="020B0604030504040204" pitchFamily="34" charset="0"/>
                <a:cs typeface="Times New Roman" panose="02020603050405020304" pitchFamily="18" charset="0"/>
              </a:rPr>
              <a:t>employee performing servicing or maintenance</a:t>
            </a:r>
          </a:p>
          <a:p>
            <a:pPr eaLnBrk="1" hangingPunct="1">
              <a:spcBef>
                <a:spcPct val="5000"/>
              </a:spcBef>
              <a:buFontTx/>
              <a:buNone/>
            </a:pPr>
            <a:r>
              <a:rPr lang="en-US" altLang="en-US" sz="2000" b="1">
                <a:latin typeface="Verdana" panose="020B0604030504040204" pitchFamily="34" charset="0"/>
                <a:cs typeface="Times New Roman" panose="02020603050405020304" pitchFamily="18" charset="0"/>
              </a:rPr>
              <a:t>      </a:t>
            </a:r>
          </a:p>
          <a:p>
            <a:pPr eaLnBrk="1" hangingPunct="1">
              <a:spcBef>
                <a:spcPct val="5000"/>
              </a:spcBef>
              <a:buFontTx/>
              <a:buNone/>
            </a:pPr>
            <a:r>
              <a:rPr lang="en-US" altLang="en-US" sz="2000" i="1" u="sng">
                <a:latin typeface="Verdana" panose="020B0604030504040204" pitchFamily="34" charset="0"/>
                <a:cs typeface="Times New Roman" panose="02020603050405020304" pitchFamily="18" charset="0"/>
              </a:rPr>
              <a:t>Hot tap operations</a:t>
            </a:r>
            <a:r>
              <a:rPr lang="en-US" altLang="en-US" sz="2000" i="1">
                <a:latin typeface="Verdana" panose="020B0604030504040204" pitchFamily="34" charset="0"/>
                <a:cs typeface="Times New Roman" panose="02020603050405020304" pitchFamily="18" charset="0"/>
              </a:rPr>
              <a:t>:</a:t>
            </a:r>
            <a:r>
              <a:rPr lang="en-US" altLang="en-US" sz="2000">
                <a:latin typeface="Verdana" panose="020B0604030504040204" pitchFamily="34" charset="0"/>
                <a:cs typeface="Times New Roman" panose="02020603050405020304" pitchFamily="18" charset="0"/>
              </a:rPr>
              <a:t> Welding on transmission and distribution systems (water, gas, steam or petroleum products) when performed on pressurized pipelines, provided the employer demonstrates that:</a:t>
            </a:r>
          </a:p>
          <a:p>
            <a:pPr eaLnBrk="1" hangingPunct="1">
              <a:spcBef>
                <a:spcPct val="5000"/>
              </a:spcBef>
              <a:buFontTx/>
              <a:buNone/>
            </a:pPr>
            <a:r>
              <a:rPr lang="en-US" altLang="en-US" sz="2000" b="1">
                <a:latin typeface="Verdana" panose="020B0604030504040204" pitchFamily="34" charset="0"/>
                <a:cs typeface="Times New Roman" panose="02020603050405020304" pitchFamily="18" charset="0"/>
              </a:rPr>
              <a:t>      	</a:t>
            </a:r>
            <a:r>
              <a:rPr lang="en-US" altLang="en-US" sz="2000">
                <a:latin typeface="Verdana" panose="020B0604030504040204" pitchFamily="34" charset="0"/>
                <a:cs typeface="Times New Roman" panose="02020603050405020304" pitchFamily="18" charset="0"/>
              </a:rPr>
              <a:t>– Continuity of service is essential</a:t>
            </a:r>
          </a:p>
          <a:p>
            <a:pPr eaLnBrk="1" hangingPunct="1">
              <a:spcBef>
                <a:spcPct val="5000"/>
              </a:spcBef>
              <a:buFontTx/>
              <a:buNone/>
            </a:pPr>
            <a:r>
              <a:rPr lang="en-US" altLang="en-US" sz="2000">
                <a:latin typeface="Verdana" panose="020B0604030504040204" pitchFamily="34" charset="0"/>
                <a:cs typeface="Times New Roman" panose="02020603050405020304" pitchFamily="18" charset="0"/>
              </a:rPr>
              <a:t>      	– Shutdown of system is impractical</a:t>
            </a:r>
          </a:p>
          <a:p>
            <a:pPr eaLnBrk="1" hangingPunct="1">
              <a:spcBef>
                <a:spcPct val="5000"/>
              </a:spcBef>
              <a:buFontTx/>
              <a:buNone/>
            </a:pPr>
            <a:r>
              <a:rPr lang="en-US" altLang="en-US" sz="2000">
                <a:latin typeface="Verdana" panose="020B0604030504040204" pitchFamily="34" charset="0"/>
                <a:cs typeface="Times New Roman" panose="02020603050405020304" pitchFamily="18" charset="0"/>
              </a:rPr>
              <a:t>      	– Documented procedures are followed</a:t>
            </a:r>
          </a:p>
          <a:p>
            <a:pPr eaLnBrk="1" hangingPunct="1">
              <a:spcBef>
                <a:spcPct val="5000"/>
              </a:spcBef>
              <a:buFontTx/>
              <a:buNone/>
            </a:pPr>
            <a:r>
              <a:rPr lang="en-US" altLang="en-US" sz="2000">
                <a:latin typeface="Verdana" panose="020B0604030504040204" pitchFamily="34" charset="0"/>
                <a:cs typeface="Times New Roman" panose="02020603050405020304" pitchFamily="18" charset="0"/>
              </a:rPr>
              <a:t>      	– Special equipment used to provide proven                                  </a:t>
            </a:r>
          </a:p>
          <a:p>
            <a:pPr eaLnBrk="1" hangingPunct="1">
              <a:spcBef>
                <a:spcPct val="5000"/>
              </a:spcBef>
              <a:buFontTx/>
              <a:buNone/>
            </a:pPr>
            <a:r>
              <a:rPr lang="en-US" altLang="en-US" sz="2000">
                <a:latin typeface="Verdana" panose="020B0604030504040204" pitchFamily="34" charset="0"/>
                <a:cs typeface="Times New Roman" panose="02020603050405020304" pitchFamily="18" charset="0"/>
              </a:rPr>
              <a:t>             effective protection for employees</a:t>
            </a:r>
          </a:p>
        </p:txBody>
      </p:sp>
      <p:pic>
        <p:nvPicPr>
          <p:cNvPr id="16394" name="Picture 10" descr="C:\Documents and Settings\stlane\My Documents\My Pictures\electricalPlugLockout.jpg"/>
          <p:cNvPicPr>
            <a:picLocks noChangeAspect="1" noChangeArrowheads="1"/>
          </p:cNvPicPr>
          <p:nvPr/>
        </p:nvPicPr>
        <p:blipFill>
          <a:blip r:embed="rId5">
            <a:extLst>
              <a:ext uri="{28A0092B-C50C-407E-A947-70E740481C1C}">
                <a14:useLocalDpi xmlns:a14="http://schemas.microsoft.com/office/drawing/2010/main" val="0"/>
              </a:ext>
            </a:extLst>
          </a:blip>
          <a:srcRect t="13045" r="25000" b="13043"/>
          <a:stretch>
            <a:fillRect/>
          </a:stretch>
        </p:blipFill>
        <p:spPr bwMode="auto">
          <a:xfrm>
            <a:off x="7086600" y="1524000"/>
            <a:ext cx="1752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2"/>
          <p:cNvSpPr>
            <a:spLocks noGrp="1" noChangeArrowheads="1"/>
          </p:cNvSpPr>
          <p:nvPr>
            <p:ph type="ctrTitle"/>
          </p:nvPr>
        </p:nvSpPr>
        <p:spPr>
          <a:xfrm>
            <a:off x="533400" y="457200"/>
            <a:ext cx="5181600" cy="381000"/>
          </a:xfrm>
        </p:spPr>
        <p:txBody>
          <a:bodyPr/>
          <a:lstStyle/>
          <a:p>
            <a:pPr eaLnBrk="1" hangingPunct="1"/>
            <a:r>
              <a:rPr lang="en-US" altLang="en-US" sz="2800">
                <a:solidFill>
                  <a:schemeClr val="bg1"/>
                </a:solidFill>
                <a:latin typeface="Verdana" panose="020B0604030504040204" pitchFamily="34" charset="0"/>
              </a:rPr>
              <a:t>Authorized Devices</a:t>
            </a:r>
          </a:p>
        </p:txBody>
      </p:sp>
      <p:sp>
        <p:nvSpPr>
          <p:cNvPr id="1741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rPr>
              <a:t>PPT-</a:t>
            </a:r>
            <a:r>
              <a:rPr lang="en-US" altLang="en-US" sz="1400">
                <a:solidFill>
                  <a:schemeClr val="bg1"/>
                </a:solidFill>
                <a:latin typeface="Verdana" panose="020B0604030504040204" pitchFamily="34" charset="0"/>
              </a:rPr>
              <a:t>026-05</a:t>
            </a:r>
            <a:endParaRPr lang="en-US" altLang="en-US" sz="1400">
              <a:solidFill>
                <a:schemeClr val="bg1"/>
              </a:solidFill>
            </a:endParaRPr>
          </a:p>
        </p:txBody>
      </p:sp>
      <p:sp>
        <p:nvSpPr>
          <p:cNvPr id="17414"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15</a:t>
            </a: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17416" name="Rectangle 7"/>
          <p:cNvSpPr>
            <a:spLocks noChangeArrowheads="1"/>
          </p:cNvSpPr>
          <p:nvPr/>
        </p:nvSpPr>
        <p:spPr bwMode="auto">
          <a:xfrm>
            <a:off x="381000" y="1447800"/>
            <a:ext cx="54102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eaLnBrk="1" hangingPunct="1">
              <a:spcBef>
                <a:spcPct val="0"/>
              </a:spcBef>
              <a:buFont typeface="Courier New" panose="02070309020205020404" pitchFamily="49" charset="0"/>
              <a:buChar char="o"/>
              <a:defRPr/>
            </a:pPr>
            <a:r>
              <a:rPr lang="en-US" altLang="en-US" sz="2000" dirty="0">
                <a:latin typeface="Verdana" pitchFamily="34" charset="0"/>
              </a:rPr>
              <a:t> Shall be capable of withstanding </a:t>
            </a:r>
            <a:br>
              <a:rPr lang="en-US" altLang="en-US" sz="2000" dirty="0">
                <a:latin typeface="Verdana" pitchFamily="34" charset="0"/>
              </a:rPr>
            </a:br>
            <a:r>
              <a:rPr lang="en-US" altLang="en-US" sz="2000" dirty="0">
                <a:latin typeface="Verdana" pitchFamily="34" charset="0"/>
              </a:rPr>
              <a:t>  the environment to which they </a:t>
            </a:r>
            <a:br>
              <a:rPr lang="en-US" altLang="en-US" sz="2000" dirty="0">
                <a:latin typeface="Verdana" pitchFamily="34" charset="0"/>
              </a:rPr>
            </a:br>
            <a:r>
              <a:rPr lang="en-US" altLang="en-US" sz="2000" dirty="0">
                <a:latin typeface="Verdana" pitchFamily="34" charset="0"/>
              </a:rPr>
              <a:t>  are exposed for the maximum </a:t>
            </a:r>
            <a:br>
              <a:rPr lang="en-US" altLang="en-US" sz="2000" dirty="0">
                <a:latin typeface="Verdana" pitchFamily="34" charset="0"/>
              </a:rPr>
            </a:br>
            <a:r>
              <a:rPr lang="en-US" altLang="en-US" sz="2000" dirty="0">
                <a:latin typeface="Verdana" pitchFamily="34" charset="0"/>
              </a:rPr>
              <a:t>  period of time that exposure is </a:t>
            </a:r>
            <a:br>
              <a:rPr lang="en-US" altLang="en-US" sz="2000" dirty="0">
                <a:latin typeface="Verdana" pitchFamily="34" charset="0"/>
              </a:rPr>
            </a:br>
            <a:r>
              <a:rPr lang="en-US" altLang="en-US" sz="2000" dirty="0">
                <a:latin typeface="Verdana" pitchFamily="34" charset="0"/>
              </a:rPr>
              <a:t>  expected</a:t>
            </a:r>
          </a:p>
          <a:p>
            <a:pPr eaLnBrk="1" hangingPunct="1">
              <a:spcBef>
                <a:spcPct val="0"/>
              </a:spcBef>
              <a:defRPr/>
            </a:pPr>
            <a:endParaRPr lang="en-US" altLang="en-US" sz="2000" dirty="0">
              <a:latin typeface="Verdana" pitchFamily="34" charset="0"/>
            </a:endParaRPr>
          </a:p>
          <a:p>
            <a:pPr marL="342900" indent="-342900" eaLnBrk="1" hangingPunct="1">
              <a:spcBef>
                <a:spcPct val="0"/>
              </a:spcBef>
              <a:buFont typeface="Courier New" panose="02070309020205020404" pitchFamily="49" charset="0"/>
              <a:buChar char="o"/>
              <a:defRPr/>
            </a:pPr>
            <a:r>
              <a:rPr lang="en-US" altLang="en-US" sz="2000" dirty="0">
                <a:latin typeface="Verdana" pitchFamily="34" charset="0"/>
              </a:rPr>
              <a:t> Tag-out devices must be constructed </a:t>
            </a:r>
            <a:br>
              <a:rPr lang="en-US" altLang="en-US" sz="2000" dirty="0">
                <a:latin typeface="Verdana" pitchFamily="34" charset="0"/>
              </a:rPr>
            </a:br>
            <a:r>
              <a:rPr lang="en-US" altLang="en-US" sz="2000" dirty="0">
                <a:latin typeface="Verdana" pitchFamily="34" charset="0"/>
              </a:rPr>
              <a:t>  and printed so that exposure to </a:t>
            </a:r>
            <a:br>
              <a:rPr lang="en-US" altLang="en-US" sz="2000" dirty="0">
                <a:latin typeface="Verdana" pitchFamily="34" charset="0"/>
              </a:rPr>
            </a:br>
            <a:r>
              <a:rPr lang="en-US" altLang="en-US" sz="2000" dirty="0">
                <a:latin typeface="Verdana" pitchFamily="34" charset="0"/>
              </a:rPr>
              <a:t>  weather will not cause deterioration </a:t>
            </a:r>
            <a:br>
              <a:rPr lang="en-US" altLang="en-US" sz="2000" dirty="0">
                <a:latin typeface="Verdana" pitchFamily="34" charset="0"/>
              </a:rPr>
            </a:br>
            <a:r>
              <a:rPr lang="en-US" altLang="en-US" sz="2000" dirty="0">
                <a:latin typeface="Verdana" pitchFamily="34" charset="0"/>
              </a:rPr>
              <a:t>  or the message to become illegible</a:t>
            </a:r>
          </a:p>
          <a:p>
            <a:pPr eaLnBrk="1" hangingPunct="1">
              <a:spcBef>
                <a:spcPct val="0"/>
              </a:spcBef>
              <a:defRPr/>
            </a:pPr>
            <a:endParaRPr lang="en-US" altLang="en-US" sz="2000" dirty="0">
              <a:latin typeface="Verdana" pitchFamily="34" charset="0"/>
            </a:endParaRPr>
          </a:p>
          <a:p>
            <a:pPr marL="342900" indent="-342900" eaLnBrk="1" hangingPunct="1">
              <a:spcBef>
                <a:spcPct val="0"/>
              </a:spcBef>
              <a:buFont typeface="Courier New" panose="02070309020205020404" pitchFamily="49" charset="0"/>
              <a:buChar char="o"/>
              <a:defRPr/>
            </a:pPr>
            <a:r>
              <a:rPr lang="en-US" altLang="en-US" sz="2000" dirty="0">
                <a:latin typeface="Verdana" pitchFamily="34" charset="0"/>
              </a:rPr>
              <a:t> Shall indicate the identity of the </a:t>
            </a:r>
            <a:br>
              <a:rPr lang="en-US" altLang="en-US" sz="2000" dirty="0">
                <a:latin typeface="Verdana" pitchFamily="34" charset="0"/>
              </a:rPr>
            </a:br>
            <a:r>
              <a:rPr lang="en-US" altLang="en-US" sz="2000" dirty="0">
                <a:latin typeface="Verdana" pitchFamily="34" charset="0"/>
              </a:rPr>
              <a:t> person applying the device</a:t>
            </a:r>
          </a:p>
        </p:txBody>
      </p:sp>
      <p:pic>
        <p:nvPicPr>
          <p:cNvPr id="1741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576388"/>
            <a:ext cx="304641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2"/>
          <p:cNvSpPr>
            <a:spLocks noGrp="1" noChangeArrowheads="1"/>
          </p:cNvSpPr>
          <p:nvPr>
            <p:ph type="ctrTitle"/>
          </p:nvPr>
        </p:nvSpPr>
        <p:spPr>
          <a:xfrm>
            <a:off x="533400" y="381000"/>
            <a:ext cx="5334000" cy="457200"/>
          </a:xfrm>
        </p:spPr>
        <p:txBody>
          <a:bodyPr/>
          <a:lstStyle/>
          <a:p>
            <a:pPr algn="l" eaLnBrk="1" hangingPunct="1"/>
            <a:r>
              <a:rPr lang="en-US" altLang="en-US" sz="1900">
                <a:solidFill>
                  <a:schemeClr val="bg1"/>
                </a:solidFill>
                <a:latin typeface="Verdana" panose="020B0604030504040204" pitchFamily="34" charset="0"/>
              </a:rPr>
              <a:t>Documented Procedure for Every Machine</a:t>
            </a:r>
          </a:p>
        </p:txBody>
      </p:sp>
      <p:sp>
        <p:nvSpPr>
          <p:cNvPr id="1843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PPT-026-05</a:t>
            </a:r>
          </a:p>
        </p:txBody>
      </p:sp>
      <p:sp>
        <p:nvSpPr>
          <p:cNvPr id="18438"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16</a:t>
            </a: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800" kern="0" dirty="0">
              <a:latin typeface="Verdana" pitchFamily="34" charset="0"/>
            </a:endParaRPr>
          </a:p>
        </p:txBody>
      </p:sp>
      <p:sp>
        <p:nvSpPr>
          <p:cNvPr id="9" name="Content Placeholder 12"/>
          <p:cNvSpPr txBox="1">
            <a:spLocks/>
          </p:cNvSpPr>
          <p:nvPr/>
        </p:nvSpPr>
        <p:spPr bwMode="auto">
          <a:xfrm>
            <a:off x="609600" y="1752600"/>
            <a:ext cx="8101013" cy="4067175"/>
          </a:xfrm>
          <a:prstGeom prst="rect">
            <a:avLst/>
          </a:prstGeom>
          <a:noFill/>
          <a:ln w="9525">
            <a:noFill/>
            <a:miter lim="800000"/>
            <a:headEnd/>
            <a:tailEnd/>
          </a:ln>
        </p:spPr>
        <p:txBody>
          <a:bodyPr/>
          <a:lstStyle/>
          <a:p>
            <a:pPr eaLnBrk="0" hangingPunct="0">
              <a:spcBef>
                <a:spcPct val="20000"/>
              </a:spcBef>
              <a:defRPr/>
            </a:pPr>
            <a:endParaRPr lang="en-US" sz="2800" kern="0" dirty="0">
              <a:latin typeface="Verdana" pitchFamily="34" charset="0"/>
            </a:endParaRPr>
          </a:p>
        </p:txBody>
      </p:sp>
      <p:sp>
        <p:nvSpPr>
          <p:cNvPr id="18441" name="Rectangle 9"/>
          <p:cNvSpPr>
            <a:spLocks noChangeArrowheads="1"/>
          </p:cNvSpPr>
          <p:nvPr/>
        </p:nvSpPr>
        <p:spPr bwMode="auto">
          <a:xfrm>
            <a:off x="381000" y="1219200"/>
            <a:ext cx="8382000"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
              </a:spcBef>
              <a:buFontTx/>
              <a:buNone/>
              <a:defRPr/>
            </a:pPr>
            <a:r>
              <a:rPr lang="en-US" altLang="en-US" sz="2000" dirty="0">
                <a:latin typeface="Verdana" pitchFamily="34" charset="0"/>
                <a:cs typeface="Times New Roman" pitchFamily="18" charset="0"/>
              </a:rPr>
              <a:t>Not necessary if </a:t>
            </a:r>
            <a:r>
              <a:rPr lang="en-US" altLang="en-US" sz="2000" u="sng" dirty="0">
                <a:latin typeface="Verdana" pitchFamily="34" charset="0"/>
                <a:cs typeface="Times New Roman" pitchFamily="18" charset="0"/>
              </a:rPr>
              <a:t>everything</a:t>
            </a:r>
            <a:r>
              <a:rPr lang="en-US" altLang="en-US" sz="2000" dirty="0">
                <a:latin typeface="Verdana" pitchFamily="34" charset="0"/>
                <a:cs typeface="Times New Roman" pitchFamily="18" charset="0"/>
              </a:rPr>
              <a:t> listed below exists:</a:t>
            </a:r>
          </a:p>
          <a:p>
            <a:pPr algn="ctr" eaLnBrk="1" hangingPunct="1">
              <a:spcBef>
                <a:spcPct val="5000"/>
              </a:spcBef>
              <a:buFontTx/>
              <a:buNone/>
              <a:defRPr/>
            </a:pPr>
            <a:endParaRPr lang="en-US" altLang="en-US" sz="2000" dirty="0">
              <a:latin typeface="Verdana" pitchFamily="34" charset="0"/>
              <a:cs typeface="Times New Roman" pitchFamily="18" charset="0"/>
            </a:endParaRPr>
          </a:p>
          <a:p>
            <a:pPr marL="285750" indent="-285750" eaLnBrk="1" hangingPunct="1">
              <a:spcBef>
                <a:spcPct val="5000"/>
              </a:spcBef>
              <a:buFont typeface="Courier New" panose="02070309020205020404" pitchFamily="49" charset="0"/>
              <a:buChar char="o"/>
              <a:defRPr/>
            </a:pPr>
            <a:r>
              <a:rPr lang="en-US" altLang="en-US" sz="2000" dirty="0">
                <a:latin typeface="Verdana" pitchFamily="34" charset="0"/>
                <a:cs typeface="Times New Roman" pitchFamily="18" charset="0"/>
              </a:rPr>
              <a:t>Machine/equipment has no potential for stored or residual</a:t>
            </a:r>
          </a:p>
          <a:p>
            <a:pPr eaLnBrk="1" hangingPunct="1">
              <a:spcBef>
                <a:spcPct val="5000"/>
              </a:spcBef>
              <a:buFontTx/>
              <a:buNone/>
              <a:defRPr/>
            </a:pPr>
            <a:r>
              <a:rPr lang="en-US" altLang="en-US" sz="2000" dirty="0">
                <a:latin typeface="Verdana" pitchFamily="34" charset="0"/>
                <a:cs typeface="Times New Roman" pitchFamily="18" charset="0"/>
              </a:rPr>
              <a:t>   energy or re-accumulation of stored energy after shut down</a:t>
            </a:r>
          </a:p>
          <a:p>
            <a:pPr eaLnBrk="1" hangingPunct="1">
              <a:spcBef>
                <a:spcPct val="5000"/>
              </a:spcBef>
              <a:buFontTx/>
              <a:buNone/>
              <a:defRPr/>
            </a:pPr>
            <a:r>
              <a:rPr lang="en-US" altLang="en-US" sz="2000" dirty="0">
                <a:latin typeface="Verdana" pitchFamily="34" charset="0"/>
                <a:cs typeface="Times New Roman" pitchFamily="18" charset="0"/>
              </a:rPr>
              <a:t>   which could injure employees</a:t>
            </a:r>
          </a:p>
          <a:p>
            <a:pPr eaLnBrk="1" hangingPunct="1">
              <a:spcBef>
                <a:spcPct val="5000"/>
              </a:spcBef>
              <a:buFontTx/>
              <a:buNone/>
              <a:defRPr/>
            </a:pPr>
            <a:endParaRPr lang="en-US" altLang="en-US" sz="2000" dirty="0">
              <a:latin typeface="Verdana" pitchFamily="34" charset="0"/>
              <a:cs typeface="Times New Roman" pitchFamily="18" charset="0"/>
            </a:endParaRPr>
          </a:p>
          <a:p>
            <a:pPr marL="342900" indent="-342900" eaLnBrk="1" hangingPunct="1">
              <a:spcBef>
                <a:spcPct val="5000"/>
              </a:spcBef>
              <a:buFont typeface="Courier New" panose="02070309020205020404" pitchFamily="49" charset="0"/>
              <a:buChar char="o"/>
              <a:defRPr/>
            </a:pPr>
            <a:r>
              <a:rPr lang="en-US" altLang="en-US" sz="2000" dirty="0">
                <a:latin typeface="Verdana" pitchFamily="34" charset="0"/>
                <a:cs typeface="Times New Roman" pitchFamily="18" charset="0"/>
              </a:rPr>
              <a:t>Machine/equipment has single energy source readily</a:t>
            </a:r>
          </a:p>
          <a:p>
            <a:pPr eaLnBrk="1" hangingPunct="1">
              <a:spcBef>
                <a:spcPct val="5000"/>
              </a:spcBef>
              <a:buFontTx/>
              <a:buNone/>
              <a:defRPr/>
            </a:pPr>
            <a:r>
              <a:rPr lang="en-US" altLang="en-US" sz="2000" dirty="0">
                <a:latin typeface="Verdana" pitchFamily="34" charset="0"/>
                <a:cs typeface="Times New Roman" pitchFamily="18" charset="0"/>
              </a:rPr>
              <a:t>    identified and isolated</a:t>
            </a:r>
          </a:p>
          <a:p>
            <a:pPr eaLnBrk="1" hangingPunct="1">
              <a:spcBef>
                <a:spcPct val="5000"/>
              </a:spcBef>
              <a:buFontTx/>
              <a:buNone/>
              <a:defRPr/>
            </a:pPr>
            <a:endParaRPr lang="en-US" altLang="en-US" sz="2000" dirty="0">
              <a:latin typeface="Verdana" pitchFamily="34" charset="0"/>
              <a:cs typeface="Times New Roman" pitchFamily="18" charset="0"/>
            </a:endParaRPr>
          </a:p>
          <a:p>
            <a:pPr marL="342900" indent="-342900" eaLnBrk="1" hangingPunct="1">
              <a:spcBef>
                <a:spcPct val="5000"/>
              </a:spcBef>
              <a:buFont typeface="Courier New" panose="02070309020205020404" pitchFamily="49" charset="0"/>
              <a:buChar char="o"/>
              <a:defRPr/>
            </a:pPr>
            <a:r>
              <a:rPr lang="en-US" altLang="en-US" sz="2000" dirty="0">
                <a:latin typeface="Verdana" pitchFamily="34" charset="0"/>
                <a:cs typeface="Times New Roman" pitchFamily="18" charset="0"/>
              </a:rPr>
              <a:t>Isolation and LOTO of that energy source will completely</a:t>
            </a:r>
          </a:p>
          <a:p>
            <a:pPr eaLnBrk="1" hangingPunct="1">
              <a:spcBef>
                <a:spcPct val="5000"/>
              </a:spcBef>
              <a:buFontTx/>
              <a:buNone/>
              <a:defRPr/>
            </a:pPr>
            <a:r>
              <a:rPr lang="en-US" altLang="en-US" sz="2000" dirty="0">
                <a:latin typeface="Verdana" pitchFamily="34" charset="0"/>
                <a:cs typeface="Times New Roman" pitchFamily="18" charset="0"/>
              </a:rPr>
              <a:t>    de-energize and deactivate machine/equipment</a:t>
            </a:r>
          </a:p>
          <a:p>
            <a:pPr eaLnBrk="1" hangingPunct="1">
              <a:spcBef>
                <a:spcPct val="5000"/>
              </a:spcBef>
              <a:buFontTx/>
              <a:buNone/>
              <a:defRPr/>
            </a:pPr>
            <a:endParaRPr lang="en-US" altLang="en-US" sz="2000" dirty="0">
              <a:latin typeface="Verdana" pitchFamily="34" charset="0"/>
              <a:cs typeface="Times New Roman" pitchFamily="18" charset="0"/>
            </a:endParaRPr>
          </a:p>
          <a:p>
            <a:pPr marL="342900" indent="-342900" eaLnBrk="1" hangingPunct="1">
              <a:spcBef>
                <a:spcPct val="5000"/>
              </a:spcBef>
              <a:buFont typeface="Courier New" panose="02070309020205020404" pitchFamily="49" charset="0"/>
              <a:buChar char="o"/>
              <a:defRPr/>
            </a:pPr>
            <a:r>
              <a:rPr lang="en-US" altLang="en-US" sz="2000" dirty="0">
                <a:latin typeface="Verdana" pitchFamily="34" charset="0"/>
                <a:cs typeface="Times New Roman" pitchFamily="18" charset="0"/>
              </a:rPr>
              <a:t>Machine/equipment is isolated from that energy source and</a:t>
            </a:r>
          </a:p>
          <a:p>
            <a:pPr eaLnBrk="1" hangingPunct="1">
              <a:spcBef>
                <a:spcPct val="5000"/>
              </a:spcBef>
              <a:buFontTx/>
              <a:buNone/>
              <a:defRPr/>
            </a:pPr>
            <a:r>
              <a:rPr lang="en-US" altLang="en-US" sz="2000" dirty="0">
                <a:latin typeface="Verdana" pitchFamily="34" charset="0"/>
                <a:cs typeface="Times New Roman" pitchFamily="18" charset="0"/>
              </a:rPr>
              <a:t>    locked out during servicing/maintenance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2"/>
          <p:cNvSpPr>
            <a:spLocks noGrp="1" noChangeArrowheads="1"/>
          </p:cNvSpPr>
          <p:nvPr>
            <p:ph type="ctrTitle"/>
          </p:nvPr>
        </p:nvSpPr>
        <p:spPr>
          <a:xfrm>
            <a:off x="381000" y="381000"/>
            <a:ext cx="5486400" cy="457200"/>
          </a:xfrm>
        </p:spPr>
        <p:txBody>
          <a:bodyPr/>
          <a:lstStyle/>
          <a:p>
            <a:pPr algn="l" eaLnBrk="1" hangingPunct="1"/>
            <a:r>
              <a:rPr lang="en-US" altLang="en-US" sz="1800">
                <a:solidFill>
                  <a:schemeClr val="bg1"/>
                </a:solidFill>
                <a:latin typeface="Verdana" panose="020B0604030504040204" pitchFamily="34" charset="0"/>
              </a:rPr>
              <a:t> </a:t>
            </a:r>
            <a:r>
              <a:rPr lang="en-US" altLang="en-US" sz="1900">
                <a:solidFill>
                  <a:schemeClr val="bg1"/>
                </a:solidFill>
                <a:latin typeface="Verdana" panose="020B0604030504040204" pitchFamily="34" charset="0"/>
              </a:rPr>
              <a:t>Documented Procedure for Every Machine </a:t>
            </a:r>
          </a:p>
        </p:txBody>
      </p:sp>
      <p:sp>
        <p:nvSpPr>
          <p:cNvPr id="1946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PPT-026-05</a:t>
            </a:r>
          </a:p>
        </p:txBody>
      </p:sp>
      <p:sp>
        <p:nvSpPr>
          <p:cNvPr id="19462"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17</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19464" name="Rectangle 7"/>
          <p:cNvSpPr>
            <a:spLocks noChangeArrowheads="1"/>
          </p:cNvSpPr>
          <p:nvPr/>
        </p:nvSpPr>
        <p:spPr bwMode="auto">
          <a:xfrm>
            <a:off x="381000" y="1524000"/>
            <a:ext cx="83820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
              </a:spcBef>
              <a:buFontTx/>
              <a:buNone/>
              <a:defRPr/>
            </a:pPr>
            <a:r>
              <a:rPr lang="en-US" altLang="en-US" sz="2000" dirty="0">
                <a:latin typeface="Verdana" pitchFamily="34" charset="0"/>
                <a:cs typeface="Times New Roman" pitchFamily="18" charset="0"/>
              </a:rPr>
              <a:t>Not necessary if </a:t>
            </a:r>
            <a:r>
              <a:rPr lang="en-US" altLang="en-US" sz="2000" u="sng" dirty="0">
                <a:latin typeface="Verdana" pitchFamily="34" charset="0"/>
                <a:cs typeface="Times New Roman" pitchFamily="18" charset="0"/>
              </a:rPr>
              <a:t>all</a:t>
            </a:r>
            <a:r>
              <a:rPr lang="en-US" altLang="en-US" sz="2000" dirty="0">
                <a:latin typeface="Verdana" pitchFamily="34" charset="0"/>
                <a:cs typeface="Times New Roman" pitchFamily="18" charset="0"/>
              </a:rPr>
              <a:t> exist:</a:t>
            </a:r>
          </a:p>
          <a:p>
            <a:pPr algn="ctr" eaLnBrk="1" hangingPunct="1">
              <a:spcBef>
                <a:spcPct val="5000"/>
              </a:spcBef>
              <a:buFontTx/>
              <a:buNone/>
              <a:defRPr/>
            </a:pPr>
            <a:endParaRPr lang="en-US" altLang="en-US" sz="2000" dirty="0">
              <a:latin typeface="Verdana" pitchFamily="34" charset="0"/>
              <a:cs typeface="Times New Roman" pitchFamily="18" charset="0"/>
            </a:endParaRPr>
          </a:p>
          <a:p>
            <a:pPr marL="342900" indent="-342900" eaLnBrk="1" hangingPunct="1">
              <a:spcBef>
                <a:spcPct val="5000"/>
              </a:spcBef>
              <a:buFont typeface="Courier New" panose="02070309020205020404" pitchFamily="49" charset="0"/>
              <a:buChar char="o"/>
              <a:defRPr/>
            </a:pPr>
            <a:r>
              <a:rPr lang="en-US" altLang="en-US" sz="2000" dirty="0">
                <a:latin typeface="Verdana" pitchFamily="34" charset="0"/>
                <a:cs typeface="Times New Roman" pitchFamily="18" charset="0"/>
              </a:rPr>
              <a:t> Single LOTO device will achieve a locked-out condition</a:t>
            </a:r>
          </a:p>
          <a:p>
            <a:pPr eaLnBrk="1" hangingPunct="1">
              <a:spcBef>
                <a:spcPct val="5000"/>
              </a:spcBef>
              <a:defRPr/>
            </a:pPr>
            <a:endParaRPr lang="en-US" altLang="en-US" sz="2000" dirty="0">
              <a:latin typeface="Verdana" pitchFamily="34" charset="0"/>
              <a:cs typeface="Times New Roman" pitchFamily="18" charset="0"/>
            </a:endParaRPr>
          </a:p>
          <a:p>
            <a:pPr marL="342900" indent="-342900" eaLnBrk="1" hangingPunct="1">
              <a:spcBef>
                <a:spcPct val="5000"/>
              </a:spcBef>
              <a:buFont typeface="Courier New" panose="02070309020205020404" pitchFamily="49" charset="0"/>
              <a:buChar char="o"/>
              <a:defRPr/>
            </a:pPr>
            <a:r>
              <a:rPr lang="en-US" altLang="en-US" sz="2000" dirty="0">
                <a:latin typeface="Verdana" pitchFamily="34" charset="0"/>
                <a:cs typeface="Times New Roman" pitchFamily="18" charset="0"/>
              </a:rPr>
              <a:t> LOTO device is under the exclusive control of the authorized</a:t>
            </a:r>
          </a:p>
          <a:p>
            <a:pPr eaLnBrk="1" hangingPunct="1">
              <a:spcBef>
                <a:spcPct val="5000"/>
              </a:spcBef>
              <a:buFontTx/>
              <a:buNone/>
              <a:defRPr/>
            </a:pPr>
            <a:r>
              <a:rPr lang="en-US" altLang="en-US" sz="2000" dirty="0">
                <a:latin typeface="Verdana" pitchFamily="34" charset="0"/>
                <a:cs typeface="Times New Roman" pitchFamily="18" charset="0"/>
              </a:rPr>
              <a:t>     employee performing servicing/maintenance</a:t>
            </a:r>
          </a:p>
          <a:p>
            <a:pPr eaLnBrk="1" hangingPunct="1">
              <a:spcBef>
                <a:spcPct val="5000"/>
              </a:spcBef>
              <a:buFontTx/>
              <a:buNone/>
              <a:defRPr/>
            </a:pPr>
            <a:endParaRPr lang="en-US" altLang="en-US" sz="2000" dirty="0">
              <a:latin typeface="Verdana" pitchFamily="34" charset="0"/>
              <a:cs typeface="Times New Roman" pitchFamily="18" charset="0"/>
            </a:endParaRPr>
          </a:p>
          <a:p>
            <a:pPr marL="342900" indent="-342900" eaLnBrk="1" hangingPunct="1">
              <a:spcBef>
                <a:spcPct val="5000"/>
              </a:spcBef>
              <a:buFont typeface="Courier New" panose="02070309020205020404" pitchFamily="49" charset="0"/>
              <a:buChar char="o"/>
              <a:defRPr/>
            </a:pPr>
            <a:r>
              <a:rPr lang="en-US" altLang="en-US" sz="2000" dirty="0">
                <a:latin typeface="Verdana" pitchFamily="34" charset="0"/>
                <a:cs typeface="Times New Roman" pitchFamily="18" charset="0"/>
              </a:rPr>
              <a:t> Servicing/maintenance does not create hazards for others</a:t>
            </a:r>
          </a:p>
          <a:p>
            <a:pPr eaLnBrk="1" hangingPunct="1">
              <a:spcBef>
                <a:spcPct val="5000"/>
              </a:spcBef>
              <a:defRPr/>
            </a:pPr>
            <a:endParaRPr lang="en-US" altLang="en-US" sz="2000" dirty="0">
              <a:latin typeface="Verdana" pitchFamily="34" charset="0"/>
              <a:cs typeface="Times New Roman" pitchFamily="18" charset="0"/>
            </a:endParaRPr>
          </a:p>
          <a:p>
            <a:pPr marL="342900" indent="-342900" eaLnBrk="1" hangingPunct="1">
              <a:spcBef>
                <a:spcPct val="5000"/>
              </a:spcBef>
              <a:buFont typeface="Courier New" panose="02070309020205020404" pitchFamily="49" charset="0"/>
              <a:buChar char="o"/>
              <a:defRPr/>
            </a:pPr>
            <a:r>
              <a:rPr lang="en-US" altLang="en-US" sz="2000" dirty="0">
                <a:latin typeface="Verdana" pitchFamily="34" charset="0"/>
                <a:cs typeface="Times New Roman" pitchFamily="18" charset="0"/>
              </a:rPr>
              <a:t> The employer has had no accidents involving unexpected</a:t>
            </a:r>
          </a:p>
          <a:p>
            <a:pPr eaLnBrk="1" hangingPunct="1">
              <a:spcBef>
                <a:spcPct val="5000"/>
              </a:spcBef>
              <a:buFontTx/>
              <a:buNone/>
              <a:defRPr/>
            </a:pPr>
            <a:r>
              <a:rPr lang="en-US" altLang="en-US" sz="2000" dirty="0">
                <a:latin typeface="Verdana" pitchFamily="34" charset="0"/>
                <a:cs typeface="Times New Roman" pitchFamily="18" charset="0"/>
              </a:rPr>
              <a:t>     activation/re-energization of machine/equipment being</a:t>
            </a:r>
          </a:p>
          <a:p>
            <a:pPr eaLnBrk="1" hangingPunct="1">
              <a:spcBef>
                <a:spcPct val="5000"/>
              </a:spcBef>
              <a:buFontTx/>
              <a:buNone/>
              <a:defRPr/>
            </a:pPr>
            <a:r>
              <a:rPr lang="en-US" altLang="en-US" sz="2000" dirty="0">
                <a:latin typeface="Verdana" pitchFamily="34" charset="0"/>
                <a:cs typeface="Times New Roman" pitchFamily="18" charset="0"/>
              </a:rPr>
              <a:t>     serviced/maintained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Authorized Employee</a:t>
            </a:r>
          </a:p>
        </p:txBody>
      </p:sp>
      <p:sp>
        <p:nvSpPr>
          <p:cNvPr id="2048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PPT-026-05</a:t>
            </a:r>
          </a:p>
        </p:txBody>
      </p:sp>
      <p:sp>
        <p:nvSpPr>
          <p:cNvPr id="20486"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18</a:t>
            </a: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800" kern="0" dirty="0">
              <a:latin typeface="Verdana" pitchFamily="34" charset="0"/>
            </a:endParaRPr>
          </a:p>
        </p:txBody>
      </p:sp>
      <p:sp>
        <p:nvSpPr>
          <p:cNvPr id="20488" name="Rectangle 8"/>
          <p:cNvSpPr>
            <a:spLocks noChangeArrowheads="1"/>
          </p:cNvSpPr>
          <p:nvPr/>
        </p:nvSpPr>
        <p:spPr bwMode="auto">
          <a:xfrm>
            <a:off x="609600" y="1676400"/>
            <a:ext cx="3657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Person who locks or tags out machine</a:t>
            </a:r>
          </a:p>
          <a:p>
            <a:pPr eaLnBrk="1" hangingPunct="1">
              <a:spcBef>
                <a:spcPct val="0"/>
              </a:spcBef>
              <a:buFontTx/>
              <a:buNone/>
            </a:pPr>
            <a:endParaRPr lang="en-US" altLang="en-US" sz="2400" b="1">
              <a:latin typeface="Verdana" panose="020B0604030504040204" pitchFamily="34" charset="0"/>
            </a:endParaRPr>
          </a:p>
          <a:p>
            <a:pPr eaLnBrk="1" hangingPunct="1">
              <a:spcBef>
                <a:spcPct val="0"/>
              </a:spcBef>
              <a:buFontTx/>
              <a:buNone/>
            </a:pPr>
            <a:r>
              <a:rPr lang="en-US" altLang="en-US" sz="2400" i="1" u="sng">
                <a:latin typeface="Verdana" panose="020B0604030504040204" pitchFamily="34" charset="0"/>
              </a:rPr>
              <a:t>Suggestion</a:t>
            </a:r>
            <a:r>
              <a:rPr lang="en-US" altLang="en-US" sz="2400" i="1">
                <a:latin typeface="Verdana" panose="020B0604030504040204" pitchFamily="34" charset="0"/>
              </a:rPr>
              <a:t>:</a:t>
            </a:r>
            <a:r>
              <a:rPr lang="en-US" altLang="en-US" sz="2400">
                <a:latin typeface="Verdana" panose="020B0604030504040204" pitchFamily="34" charset="0"/>
              </a:rPr>
              <a:t> The Appendix of your LOTO Program should contain a list of Authorized Employees for the particular area/facility</a:t>
            </a:r>
          </a:p>
        </p:txBody>
      </p:sp>
      <p:pic>
        <p:nvPicPr>
          <p:cNvPr id="20489" name="Picture 4"/>
          <p:cNvPicPr>
            <a:picLocks noChangeAspect="1" noChangeArrowheads="1"/>
          </p:cNvPicPr>
          <p:nvPr/>
        </p:nvPicPr>
        <p:blipFill>
          <a:blip r:embed="rId5">
            <a:extLst>
              <a:ext uri="{28A0092B-C50C-407E-A947-70E740481C1C}">
                <a14:useLocalDpi xmlns:a14="http://schemas.microsoft.com/office/drawing/2010/main" val="0"/>
              </a:ext>
            </a:extLst>
          </a:blip>
          <a:srcRect l="7021" t="2174" r="17514" b="4349"/>
          <a:stretch>
            <a:fillRect/>
          </a:stretch>
        </p:blipFill>
        <p:spPr bwMode="auto">
          <a:xfrm>
            <a:off x="4876800" y="1905000"/>
            <a:ext cx="327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198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Affected Employee</a:t>
            </a:r>
          </a:p>
        </p:txBody>
      </p:sp>
      <p:sp>
        <p:nvSpPr>
          <p:cNvPr id="2150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PPT-026-05</a:t>
            </a:r>
          </a:p>
        </p:txBody>
      </p:sp>
      <p:sp>
        <p:nvSpPr>
          <p:cNvPr id="2151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19</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21512" name="Rectangle 7"/>
          <p:cNvSpPr>
            <a:spLocks noChangeArrowheads="1"/>
          </p:cNvSpPr>
          <p:nvPr/>
        </p:nvSpPr>
        <p:spPr bwMode="auto">
          <a:xfrm>
            <a:off x="609600" y="1905000"/>
            <a:ext cx="4724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Courier New" panose="02070309020205020404" pitchFamily="49" charset="0"/>
              <a:buChar char="o"/>
            </a:pPr>
            <a:r>
              <a:rPr lang="en-US" altLang="en-US" sz="2400">
                <a:latin typeface="Verdana" panose="020B0604030504040204" pitchFamily="34" charset="0"/>
              </a:rPr>
              <a:t> Employees whose job  </a:t>
            </a:r>
            <a:br>
              <a:rPr lang="en-US" altLang="en-US" sz="2400">
                <a:latin typeface="Verdana" panose="020B0604030504040204" pitchFamily="34" charset="0"/>
              </a:rPr>
            </a:br>
            <a:r>
              <a:rPr lang="en-US" altLang="en-US" sz="2400">
                <a:latin typeface="Verdana" panose="020B0604030504040204" pitchFamily="34" charset="0"/>
              </a:rPr>
              <a:t>   requires them to operate </a:t>
            </a:r>
            <a:br>
              <a:rPr lang="en-US" altLang="en-US" sz="2400">
                <a:latin typeface="Verdana" panose="020B0604030504040204" pitchFamily="34" charset="0"/>
              </a:rPr>
            </a:br>
            <a:r>
              <a:rPr lang="en-US" altLang="en-US" sz="2400">
                <a:latin typeface="Verdana" panose="020B0604030504040204" pitchFamily="34" charset="0"/>
              </a:rPr>
              <a:t>   the machine or process on </a:t>
            </a:r>
            <a:br>
              <a:rPr lang="en-US" altLang="en-US" sz="2400">
                <a:latin typeface="Verdana" panose="020B0604030504040204" pitchFamily="34" charset="0"/>
              </a:rPr>
            </a:br>
            <a:r>
              <a:rPr lang="en-US" altLang="en-US" sz="2400">
                <a:latin typeface="Verdana" panose="020B0604030504040204" pitchFamily="34" charset="0"/>
              </a:rPr>
              <a:t>   which maintenance or </a:t>
            </a:r>
            <a:br>
              <a:rPr lang="en-US" altLang="en-US" sz="2400">
                <a:latin typeface="Verdana" panose="020B0604030504040204" pitchFamily="34" charset="0"/>
              </a:rPr>
            </a:br>
            <a:r>
              <a:rPr lang="en-US" altLang="en-US" sz="2400">
                <a:latin typeface="Verdana" panose="020B0604030504040204" pitchFamily="34" charset="0"/>
              </a:rPr>
              <a:t>   service is being performed</a:t>
            </a:r>
          </a:p>
          <a:p>
            <a:pPr eaLnBrk="1" hangingPunct="1">
              <a:spcBef>
                <a:spcPct val="0"/>
              </a:spcBef>
              <a:buFont typeface="Courier New" panose="02070309020205020404" pitchFamily="49" charset="0"/>
              <a:buChar char="o"/>
            </a:pPr>
            <a:endParaRPr lang="en-US" altLang="en-US" sz="24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Need to be notified upon </a:t>
            </a:r>
            <a:br>
              <a:rPr lang="en-US" altLang="en-US" sz="2400">
                <a:latin typeface="Verdana" panose="020B0604030504040204" pitchFamily="34" charset="0"/>
              </a:rPr>
            </a:br>
            <a:r>
              <a:rPr lang="en-US" altLang="en-US" sz="2400">
                <a:latin typeface="Verdana" panose="020B0604030504040204" pitchFamily="34" charset="0"/>
              </a:rPr>
              <a:t>   shutdown and start up </a:t>
            </a:r>
          </a:p>
        </p:txBody>
      </p:sp>
      <p:pic>
        <p:nvPicPr>
          <p:cNvPr id="21513" name="Picture 10" descr="C:\Documents and Settings\stlane\My Documents\My Pictures\machine_operator_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981200"/>
            <a:ext cx="3200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PPT-026-05</a:t>
            </a:r>
          </a:p>
        </p:txBody>
      </p:sp>
      <p:sp>
        <p:nvSpPr>
          <p:cNvPr id="4101"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a:t>
            </a:r>
          </a:p>
        </p:txBody>
      </p:sp>
      <p:sp>
        <p:nvSpPr>
          <p:cNvPr id="4102" name="Rectangle 2"/>
          <p:cNvSpPr>
            <a:spLocks noGrp="1" noChangeArrowheads="1"/>
          </p:cNvSpPr>
          <p:nvPr>
            <p:ph type="ctrTitle"/>
          </p:nvPr>
        </p:nvSpPr>
        <p:spPr>
          <a:xfrm>
            <a:off x="533400" y="457200"/>
            <a:ext cx="5181600" cy="381000"/>
          </a:xfrm>
        </p:spPr>
        <p:txBody>
          <a:bodyPr/>
          <a:lstStyle/>
          <a:p>
            <a:pPr eaLnBrk="1" hangingPunct="1"/>
            <a:r>
              <a:rPr lang="en-US" altLang="en-US" sz="2800">
                <a:solidFill>
                  <a:schemeClr val="bg1"/>
                </a:solidFill>
                <a:latin typeface="Verdana" panose="020B0604030504040204" pitchFamily="34" charset="0"/>
              </a:rPr>
              <a:t>Topics</a:t>
            </a: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4104" name="Rectangle 7"/>
          <p:cNvSpPr>
            <a:spLocks noChangeArrowheads="1"/>
          </p:cNvSpPr>
          <p:nvPr/>
        </p:nvSpPr>
        <p:spPr bwMode="auto">
          <a:xfrm>
            <a:off x="1905000" y="1371600"/>
            <a:ext cx="58674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rPr>
              <a:t> Purpose of Standard</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 LOTO Program</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 Authorized &amp; Affected Employees</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 LOTO Procedures &amp; Program</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 Training, Inspections, Testing</a:t>
            </a:r>
          </a:p>
          <a:p>
            <a:pPr eaLnBrk="1" hangingPunct="1">
              <a:spcBef>
                <a:spcPct val="0"/>
              </a:spcBef>
            </a:pPr>
            <a:endParaRPr lang="en-US" altLang="en-US" sz="2400">
              <a:latin typeface="Verdana" panose="020B0604030504040204" pitchFamily="34" charset="0"/>
            </a:endParaRPr>
          </a:p>
          <a:p>
            <a:pPr eaLnBrk="1" hangingPunct="1">
              <a:spcBef>
                <a:spcPct val="0"/>
              </a:spcBef>
            </a:pPr>
            <a:r>
              <a:rPr lang="en-US" altLang="en-US" sz="2400">
                <a:latin typeface="Verdana" panose="020B0604030504040204" pitchFamily="34" charset="0"/>
              </a:rPr>
              <a:t> Contractors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198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Other Employee</a:t>
            </a:r>
          </a:p>
        </p:txBody>
      </p:sp>
      <p:sp>
        <p:nvSpPr>
          <p:cNvPr id="2253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PPT-026-05</a:t>
            </a:r>
          </a:p>
        </p:txBody>
      </p:sp>
      <p:sp>
        <p:nvSpPr>
          <p:cNvPr id="2253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20</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22536" name="Rectangle 7"/>
          <p:cNvSpPr>
            <a:spLocks noChangeArrowheads="1"/>
          </p:cNvSpPr>
          <p:nvPr/>
        </p:nvSpPr>
        <p:spPr bwMode="auto">
          <a:xfrm>
            <a:off x="469900" y="1371600"/>
            <a:ext cx="586740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Courier New" panose="02070309020205020404" pitchFamily="49" charset="0"/>
              <a:buChar char="o"/>
            </a:pPr>
            <a:r>
              <a:rPr lang="en-US" altLang="en-US" sz="2400"/>
              <a:t> </a:t>
            </a:r>
            <a:r>
              <a:rPr lang="en-US" altLang="en-US" sz="2200"/>
              <a:t>An individual who may be in the area and </a:t>
            </a:r>
            <a:br>
              <a:rPr lang="en-US" altLang="en-US" sz="2200"/>
            </a:br>
            <a:r>
              <a:rPr lang="en-US" altLang="en-US" sz="2200"/>
              <a:t>   affected by the shut down or start up of a </a:t>
            </a:r>
            <a:br>
              <a:rPr lang="en-US" altLang="en-US" sz="2200"/>
            </a:br>
            <a:r>
              <a:rPr lang="en-US" altLang="en-US" sz="2200"/>
              <a:t>   machine (e.g. janitor).</a:t>
            </a:r>
          </a:p>
          <a:p>
            <a:pPr eaLnBrk="1" hangingPunct="1">
              <a:spcBef>
                <a:spcPct val="0"/>
              </a:spcBef>
              <a:buFont typeface="Courier New" panose="02070309020205020404" pitchFamily="49" charset="0"/>
              <a:buChar char="o"/>
            </a:pPr>
            <a:r>
              <a:rPr lang="en-US" altLang="en-US" sz="2200"/>
              <a:t> Required to recognize when energy   </a:t>
            </a:r>
            <a:br>
              <a:rPr lang="en-US" altLang="en-US" sz="2200"/>
            </a:br>
            <a:r>
              <a:rPr lang="en-US" altLang="en-US" sz="2200"/>
              <a:t>   control procedures are being used, </a:t>
            </a:r>
          </a:p>
          <a:p>
            <a:pPr eaLnBrk="1" hangingPunct="1">
              <a:spcBef>
                <a:spcPct val="0"/>
              </a:spcBef>
              <a:buFont typeface="Courier New" panose="02070309020205020404" pitchFamily="49" charset="0"/>
              <a:buChar char="o"/>
            </a:pPr>
            <a:r>
              <a:rPr lang="en-US" altLang="en-US" sz="2200"/>
              <a:t> Understand the purpose of the </a:t>
            </a:r>
            <a:br>
              <a:rPr lang="en-US" altLang="en-US" sz="2200"/>
            </a:br>
            <a:r>
              <a:rPr lang="en-US" altLang="en-US" sz="2200"/>
              <a:t>   procedure, and </a:t>
            </a:r>
          </a:p>
          <a:p>
            <a:pPr eaLnBrk="1" hangingPunct="1">
              <a:spcBef>
                <a:spcPct val="0"/>
              </a:spcBef>
              <a:buFont typeface="Courier New" panose="02070309020205020404" pitchFamily="49" charset="0"/>
              <a:buChar char="o"/>
            </a:pPr>
            <a:r>
              <a:rPr lang="en-US" altLang="en-US" sz="2200"/>
              <a:t> Understand the critical </a:t>
            </a:r>
            <a:br>
              <a:rPr lang="en-US" altLang="en-US" sz="2200"/>
            </a:br>
            <a:r>
              <a:rPr lang="en-US" altLang="en-US" sz="2200"/>
              <a:t>   importance of not attempting to </a:t>
            </a:r>
            <a:br>
              <a:rPr lang="en-US" altLang="en-US" sz="2200"/>
            </a:br>
            <a:r>
              <a:rPr lang="en-US" altLang="en-US" sz="2200"/>
              <a:t>   start up or use equipment that </a:t>
            </a:r>
            <a:br>
              <a:rPr lang="en-US" altLang="en-US" sz="2200"/>
            </a:br>
            <a:r>
              <a:rPr lang="en-US" altLang="en-US" sz="2200"/>
              <a:t>   has been locked out or tagged out.</a:t>
            </a:r>
            <a:r>
              <a:rPr lang="en-US" altLang="en-US" sz="2200">
                <a:latin typeface="Verdana" panose="020B0604030504040204" pitchFamily="34" charset="0"/>
              </a:rPr>
              <a:t> </a:t>
            </a:r>
          </a:p>
        </p:txBody>
      </p:sp>
      <p:pic>
        <p:nvPicPr>
          <p:cNvPr id="2253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64175" y="2286000"/>
            <a:ext cx="34321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6" descr="L&amp;I logo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22" descr="blue bottom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2"/>
          <p:cNvSpPr>
            <a:spLocks noGrp="1" noChangeArrowheads="1"/>
          </p:cNvSpPr>
          <p:nvPr>
            <p:ph type="ctrTitle"/>
          </p:nvPr>
        </p:nvSpPr>
        <p:spPr>
          <a:xfrm>
            <a:off x="457200" y="381000"/>
            <a:ext cx="5181600" cy="457200"/>
          </a:xfrm>
        </p:spPr>
        <p:txBody>
          <a:bodyPr/>
          <a:lstStyle/>
          <a:p>
            <a:pPr eaLnBrk="1" hangingPunct="1"/>
            <a:r>
              <a:rPr lang="en-US" altLang="en-US" sz="2800">
                <a:solidFill>
                  <a:schemeClr val="bg1"/>
                </a:solidFill>
                <a:latin typeface="Verdana" panose="020B0604030504040204" pitchFamily="34" charset="0"/>
              </a:rPr>
              <a:t>Affected Work Station</a:t>
            </a:r>
          </a:p>
        </p:txBody>
      </p:sp>
      <p:sp>
        <p:nvSpPr>
          <p:cNvPr id="2355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PPT-026-05</a:t>
            </a:r>
          </a:p>
        </p:txBody>
      </p:sp>
      <p:sp>
        <p:nvSpPr>
          <p:cNvPr id="2355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21</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pic>
        <p:nvPicPr>
          <p:cNvPr id="23560" name="Content Placeholder 4" descr="LOTO-in Proces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600200"/>
            <a:ext cx="5753100"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Individual Lockout</a:t>
            </a:r>
          </a:p>
        </p:txBody>
      </p:sp>
      <p:sp>
        <p:nvSpPr>
          <p:cNvPr id="2458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PPT-026-05</a:t>
            </a:r>
          </a:p>
        </p:txBody>
      </p:sp>
      <p:sp>
        <p:nvSpPr>
          <p:cNvPr id="2458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22</a:t>
            </a:r>
          </a:p>
        </p:txBody>
      </p:sp>
      <p:sp>
        <p:nvSpPr>
          <p:cNvPr id="24583" name="Rectangle 7"/>
          <p:cNvSpPr>
            <a:spLocks noChangeArrowheads="1"/>
          </p:cNvSpPr>
          <p:nvPr/>
        </p:nvSpPr>
        <p:spPr bwMode="auto">
          <a:xfrm>
            <a:off x="557213" y="1587500"/>
            <a:ext cx="81534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eaLnBrk="1" hangingPunct="1">
              <a:spcBef>
                <a:spcPct val="0"/>
              </a:spcBef>
              <a:buFont typeface="Courier New" panose="02070309020205020404" pitchFamily="49" charset="0"/>
              <a:buChar char="o"/>
              <a:defRPr/>
            </a:pPr>
            <a:r>
              <a:rPr lang="en-US" altLang="en-US" sz="2400" dirty="0">
                <a:latin typeface="Verdana" pitchFamily="34" charset="0"/>
              </a:rPr>
              <a:t>Shut down machine; power control off; lockout</a:t>
            </a:r>
          </a:p>
          <a:p>
            <a:pPr marL="342900" indent="-342900" eaLnBrk="1" hangingPunct="1">
              <a:spcBef>
                <a:spcPct val="0"/>
              </a:spcBef>
              <a:buFont typeface="Courier New" panose="02070309020205020404" pitchFamily="49" charset="0"/>
              <a:buChar char="o"/>
              <a:defRPr/>
            </a:pPr>
            <a:endParaRPr lang="en-US" altLang="en-US" sz="2400" dirty="0">
              <a:latin typeface="Verdana" pitchFamily="34" charset="0"/>
            </a:endParaRPr>
          </a:p>
          <a:p>
            <a:pPr marL="342900" indent="-342900" eaLnBrk="1" hangingPunct="1">
              <a:spcBef>
                <a:spcPct val="0"/>
              </a:spcBef>
              <a:buFont typeface="Courier New" panose="02070309020205020404" pitchFamily="49" charset="0"/>
              <a:buChar char="o"/>
              <a:defRPr/>
            </a:pPr>
            <a:r>
              <a:rPr lang="en-US" altLang="en-US" sz="2400" dirty="0">
                <a:latin typeface="Verdana" pitchFamily="34" charset="0"/>
              </a:rPr>
              <a:t>Stored energy dissipated and then isolated</a:t>
            </a:r>
          </a:p>
          <a:p>
            <a:pPr marL="342900" indent="-342900" eaLnBrk="1" hangingPunct="1">
              <a:spcBef>
                <a:spcPct val="0"/>
              </a:spcBef>
              <a:buFont typeface="Courier New" panose="02070309020205020404" pitchFamily="49" charset="0"/>
              <a:buChar char="o"/>
              <a:defRPr/>
            </a:pPr>
            <a:endParaRPr lang="en-US" altLang="en-US" sz="2400" dirty="0">
              <a:latin typeface="Verdana" pitchFamily="34" charset="0"/>
            </a:endParaRPr>
          </a:p>
          <a:p>
            <a:pPr marL="342900" indent="-342900" eaLnBrk="1" hangingPunct="1">
              <a:spcBef>
                <a:spcPct val="0"/>
              </a:spcBef>
              <a:buFont typeface="Courier New" panose="02070309020205020404" pitchFamily="49" charset="0"/>
              <a:buChar char="o"/>
              <a:defRPr/>
            </a:pPr>
            <a:r>
              <a:rPr lang="en-US" altLang="en-US" sz="2400" dirty="0">
                <a:latin typeface="Verdana" pitchFamily="34" charset="0"/>
              </a:rPr>
              <a:t>Engage controls for machine operation, verify OFF</a:t>
            </a:r>
          </a:p>
          <a:p>
            <a:pPr marL="342900" indent="-342900" eaLnBrk="1" hangingPunct="1">
              <a:spcBef>
                <a:spcPct val="0"/>
              </a:spcBef>
              <a:buFont typeface="Courier New" panose="02070309020205020404" pitchFamily="49" charset="0"/>
              <a:buChar char="o"/>
              <a:defRPr/>
            </a:pPr>
            <a:endParaRPr lang="en-US" altLang="en-US" sz="2400" dirty="0">
              <a:latin typeface="Verdana" pitchFamily="34" charset="0"/>
            </a:endParaRPr>
          </a:p>
          <a:p>
            <a:pPr marL="342900" indent="-342900" eaLnBrk="1" hangingPunct="1">
              <a:spcBef>
                <a:spcPct val="0"/>
              </a:spcBef>
              <a:buFont typeface="Courier New" panose="02070309020205020404" pitchFamily="49" charset="0"/>
              <a:buChar char="o"/>
              <a:defRPr/>
            </a:pPr>
            <a:r>
              <a:rPr lang="en-US" altLang="en-US" sz="2400" dirty="0">
                <a:latin typeface="Verdana" pitchFamily="34" charset="0"/>
              </a:rPr>
              <a:t>Work may proceed</a:t>
            </a:r>
          </a:p>
          <a:p>
            <a:pPr eaLnBrk="1" hangingPunct="1">
              <a:spcBef>
                <a:spcPct val="0"/>
              </a:spcBef>
              <a:buFontTx/>
              <a:buNone/>
              <a:defRPr/>
            </a:pPr>
            <a:endParaRPr lang="en-US" altLang="en-US" sz="2400" dirty="0">
              <a:latin typeface="Verdana" pitchFamily="34" charset="0"/>
            </a:endParaRPr>
          </a:p>
          <a:p>
            <a:pPr marL="342900" indent="-342900" eaLnBrk="1" hangingPunct="1">
              <a:spcBef>
                <a:spcPct val="0"/>
              </a:spcBef>
              <a:buFont typeface="Courier New" panose="02070309020205020404" pitchFamily="49" charset="0"/>
              <a:buChar char="o"/>
              <a:defRPr/>
            </a:pPr>
            <a:r>
              <a:rPr lang="en-US" altLang="en-US" sz="2400" dirty="0">
                <a:latin typeface="Verdana" pitchFamily="34" charset="0"/>
              </a:rPr>
              <a:t>If shift changes, individual LOTO repeated by next shift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2"/>
          <p:cNvSpPr>
            <a:spLocks noGrp="1" noChangeArrowheads="1"/>
          </p:cNvSpPr>
          <p:nvPr>
            <p:ph type="ctrTitle"/>
          </p:nvPr>
        </p:nvSpPr>
        <p:spPr>
          <a:xfrm>
            <a:off x="457200" y="381000"/>
            <a:ext cx="5257800" cy="457200"/>
          </a:xfrm>
        </p:spPr>
        <p:txBody>
          <a:bodyPr/>
          <a:lstStyle/>
          <a:p>
            <a:pPr eaLnBrk="1" hangingPunct="1"/>
            <a:r>
              <a:rPr lang="en-US" altLang="en-US" sz="2400">
                <a:solidFill>
                  <a:schemeClr val="bg1"/>
                </a:solidFill>
                <a:latin typeface="Verdana" panose="020B0604030504040204" pitchFamily="34" charset="0"/>
              </a:rPr>
              <a:t>Restoring Equipment to Service</a:t>
            </a:r>
          </a:p>
        </p:txBody>
      </p:sp>
      <p:sp>
        <p:nvSpPr>
          <p:cNvPr id="2560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PPT-026-05</a:t>
            </a:r>
          </a:p>
        </p:txBody>
      </p:sp>
      <p:sp>
        <p:nvSpPr>
          <p:cNvPr id="2560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23</a:t>
            </a: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25608" name="Rectangle 8"/>
          <p:cNvSpPr>
            <a:spLocks noChangeArrowheads="1"/>
          </p:cNvSpPr>
          <p:nvPr/>
        </p:nvSpPr>
        <p:spPr bwMode="auto">
          <a:xfrm>
            <a:off x="914400" y="1371600"/>
            <a:ext cx="7162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eaLnBrk="1" hangingPunct="1">
              <a:spcBef>
                <a:spcPct val="0"/>
              </a:spcBef>
              <a:buFont typeface="Courier New" panose="02070309020205020404" pitchFamily="49" charset="0"/>
              <a:buChar char="o"/>
              <a:defRPr/>
            </a:pPr>
            <a:r>
              <a:rPr lang="en-US" altLang="en-US" sz="2400" dirty="0">
                <a:latin typeface="Verdana" pitchFamily="34" charset="0"/>
              </a:rPr>
              <a:t> Replace all guards and safety devices</a:t>
            </a:r>
          </a:p>
          <a:p>
            <a:pPr eaLnBrk="1" hangingPunct="1">
              <a:spcBef>
                <a:spcPct val="0"/>
              </a:spcBef>
              <a:defRPr/>
            </a:pPr>
            <a:endParaRPr lang="en-US" altLang="en-US" sz="2400" b="1" dirty="0">
              <a:latin typeface="Verdana" pitchFamily="34" charset="0"/>
            </a:endParaRPr>
          </a:p>
          <a:p>
            <a:pPr marL="342900" indent="-342900" eaLnBrk="1" hangingPunct="1">
              <a:spcBef>
                <a:spcPct val="0"/>
              </a:spcBef>
              <a:buFont typeface="Courier New" panose="02070309020205020404" pitchFamily="49" charset="0"/>
              <a:buChar char="o"/>
              <a:defRPr/>
            </a:pPr>
            <a:r>
              <a:rPr lang="en-US" altLang="en-US" sz="2400" dirty="0">
                <a:latin typeface="Verdana" pitchFamily="34" charset="0"/>
              </a:rPr>
              <a:t> Inspect work area to ensure all     </a:t>
            </a:r>
            <a:br>
              <a:rPr lang="en-US" altLang="en-US" sz="2400" dirty="0">
                <a:latin typeface="Verdana" pitchFamily="34" charset="0"/>
              </a:rPr>
            </a:br>
            <a:r>
              <a:rPr lang="en-US" altLang="en-US" sz="2400" dirty="0">
                <a:latin typeface="Verdana" pitchFamily="34" charset="0"/>
              </a:rPr>
              <a:t> nonessential items have been removed       </a:t>
            </a:r>
            <a:br>
              <a:rPr lang="en-US" altLang="en-US" sz="2400" dirty="0">
                <a:latin typeface="Verdana" pitchFamily="34" charset="0"/>
              </a:rPr>
            </a:br>
            <a:r>
              <a:rPr lang="en-US" altLang="en-US" sz="2400" dirty="0">
                <a:latin typeface="Verdana" pitchFamily="34" charset="0"/>
              </a:rPr>
              <a:t> and machine/equipment components are </a:t>
            </a:r>
            <a:br>
              <a:rPr lang="en-US" altLang="en-US" sz="2400" dirty="0">
                <a:latin typeface="Verdana" pitchFamily="34" charset="0"/>
              </a:rPr>
            </a:br>
            <a:r>
              <a:rPr lang="en-US" altLang="en-US" sz="2400" dirty="0">
                <a:latin typeface="Verdana" pitchFamily="34" charset="0"/>
              </a:rPr>
              <a:t> operationally intact</a:t>
            </a:r>
          </a:p>
          <a:p>
            <a:pPr eaLnBrk="1" hangingPunct="1">
              <a:spcBef>
                <a:spcPct val="0"/>
              </a:spcBef>
              <a:defRPr/>
            </a:pPr>
            <a:endParaRPr lang="en-US" altLang="en-US" sz="2400" dirty="0">
              <a:latin typeface="Verdana" pitchFamily="34" charset="0"/>
            </a:endParaRPr>
          </a:p>
          <a:p>
            <a:pPr marL="342900" indent="-342900" eaLnBrk="1" hangingPunct="1">
              <a:spcBef>
                <a:spcPct val="0"/>
              </a:spcBef>
              <a:buFont typeface="Courier New" panose="02070309020205020404" pitchFamily="49" charset="0"/>
              <a:buChar char="o"/>
              <a:defRPr/>
            </a:pPr>
            <a:r>
              <a:rPr lang="en-US" altLang="en-US" sz="2400" dirty="0">
                <a:latin typeface="Verdana" pitchFamily="34" charset="0"/>
              </a:rPr>
              <a:t> Vents and bleeders closed, blinds </a:t>
            </a:r>
            <a:br>
              <a:rPr lang="en-US" altLang="en-US" sz="2400" dirty="0">
                <a:latin typeface="Verdana" pitchFamily="34" charset="0"/>
              </a:rPr>
            </a:br>
            <a:r>
              <a:rPr lang="en-US" altLang="en-US" sz="2400" dirty="0">
                <a:latin typeface="Verdana" pitchFamily="34" charset="0"/>
              </a:rPr>
              <a:t> removed, blocks and tags removed</a:t>
            </a:r>
          </a:p>
          <a:p>
            <a:pPr eaLnBrk="1" hangingPunct="1">
              <a:spcBef>
                <a:spcPct val="0"/>
              </a:spcBef>
              <a:defRPr/>
            </a:pPr>
            <a:endParaRPr lang="en-US" altLang="en-US" sz="2400" b="1" dirty="0">
              <a:latin typeface="Verdana" pitchFamily="34" charset="0"/>
            </a:endParaRPr>
          </a:p>
          <a:p>
            <a:pPr marL="342900" indent="-342900" eaLnBrk="1" hangingPunct="1">
              <a:spcBef>
                <a:spcPct val="0"/>
              </a:spcBef>
              <a:buFont typeface="Courier New" panose="02070309020205020404" pitchFamily="49" charset="0"/>
              <a:buChar char="o"/>
              <a:defRPr/>
            </a:pPr>
            <a:r>
              <a:rPr lang="en-US" altLang="en-US" sz="2400" dirty="0">
                <a:latin typeface="Verdana" pitchFamily="34" charset="0"/>
              </a:rPr>
              <a:t> Employees notified and moved to safe  </a:t>
            </a:r>
            <a:br>
              <a:rPr lang="en-US" altLang="en-US" sz="2400" dirty="0">
                <a:latin typeface="Verdana" pitchFamily="34" charset="0"/>
              </a:rPr>
            </a:br>
            <a:r>
              <a:rPr lang="en-US" altLang="en-US" sz="2400" dirty="0">
                <a:latin typeface="Verdana" pitchFamily="34" charset="0"/>
              </a:rPr>
              <a:t> area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Restoring Equipment to Service</a:t>
            </a:r>
          </a:p>
        </p:txBody>
      </p:sp>
      <p:sp>
        <p:nvSpPr>
          <p:cNvPr id="2662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PPT-026-05</a:t>
            </a:r>
          </a:p>
        </p:txBody>
      </p:sp>
      <p:sp>
        <p:nvSpPr>
          <p:cNvPr id="2663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24</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26632" name="Rectangle 7"/>
          <p:cNvSpPr>
            <a:spLocks noChangeArrowheads="1"/>
          </p:cNvSpPr>
          <p:nvPr/>
        </p:nvSpPr>
        <p:spPr bwMode="auto">
          <a:xfrm>
            <a:off x="609600" y="1524000"/>
            <a:ext cx="6553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Courier New" panose="02070309020205020404" pitchFamily="49" charset="0"/>
              <a:buChar char="o"/>
            </a:pPr>
            <a:r>
              <a:rPr lang="en-US" altLang="en-US" sz="2400">
                <a:latin typeface="Verdana" panose="020B0604030504040204" pitchFamily="34" charset="0"/>
              </a:rPr>
              <a:t> Each employee removes his or her lock</a:t>
            </a:r>
          </a:p>
          <a:p>
            <a:pPr eaLnBrk="1" hangingPunct="1">
              <a:spcBef>
                <a:spcPct val="0"/>
              </a:spcBef>
              <a:buFont typeface="Courier New" panose="02070309020205020404" pitchFamily="49" charset="0"/>
              <a:buChar char="o"/>
            </a:pPr>
            <a:endParaRPr lang="en-US" altLang="en-US" sz="24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Machine re-started to ensure working </a:t>
            </a:r>
            <a:br>
              <a:rPr lang="en-US" altLang="en-US" sz="2400">
                <a:latin typeface="Verdana" panose="020B0604030504040204" pitchFamily="34" charset="0"/>
              </a:rPr>
            </a:br>
            <a:r>
              <a:rPr lang="en-US" altLang="en-US" sz="2400">
                <a:latin typeface="Verdana" panose="020B0604030504040204" pitchFamily="34" charset="0"/>
              </a:rPr>
              <a:t>   properly/safely</a:t>
            </a:r>
          </a:p>
          <a:p>
            <a:pPr eaLnBrk="1" hangingPunct="1">
              <a:spcBef>
                <a:spcPct val="0"/>
              </a:spcBef>
              <a:buFont typeface="Courier New" panose="02070309020205020404" pitchFamily="49" charset="0"/>
              <a:buChar char="o"/>
            </a:pPr>
            <a:endParaRPr lang="en-US" altLang="en-US" sz="24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Affected employees notified that </a:t>
            </a:r>
            <a:br>
              <a:rPr lang="en-US" altLang="en-US" sz="2400">
                <a:latin typeface="Verdana" panose="020B0604030504040204" pitchFamily="34" charset="0"/>
              </a:rPr>
            </a:br>
            <a:r>
              <a:rPr lang="en-US" altLang="en-US" sz="2400">
                <a:latin typeface="Verdana" panose="020B0604030504040204" pitchFamily="34" charset="0"/>
              </a:rPr>
              <a:t>   machine/equipment back in service</a:t>
            </a:r>
          </a:p>
        </p:txBody>
      </p:sp>
      <p:pic>
        <p:nvPicPr>
          <p:cNvPr id="26633" name="Picture 10" descr="LOTO Station 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2819400"/>
            <a:ext cx="22161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Group Lockout</a:t>
            </a:r>
          </a:p>
        </p:txBody>
      </p:sp>
      <p:sp>
        <p:nvSpPr>
          <p:cNvPr id="2765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PPT-026-05</a:t>
            </a:r>
          </a:p>
        </p:txBody>
      </p:sp>
      <p:sp>
        <p:nvSpPr>
          <p:cNvPr id="2765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25</a:t>
            </a: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27656" name="Rectangle 8"/>
          <p:cNvSpPr>
            <a:spLocks noChangeArrowheads="1"/>
          </p:cNvSpPr>
          <p:nvPr/>
        </p:nvSpPr>
        <p:spPr bwMode="auto">
          <a:xfrm>
            <a:off x="0" y="1524000"/>
            <a:ext cx="8686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2000">
                <a:latin typeface="Verdana" panose="020B0604030504040204" pitchFamily="34" charset="0"/>
              </a:rPr>
              <a:t>     Same as individual lockout except:</a:t>
            </a:r>
          </a:p>
          <a:p>
            <a:pPr eaLnBrk="1" hangingPunct="1">
              <a:lnSpc>
                <a:spcPct val="90000"/>
              </a:lnSpc>
              <a:spcBef>
                <a:spcPct val="0"/>
              </a:spcBef>
              <a:buFontTx/>
              <a:buNone/>
            </a:pPr>
            <a:endParaRPr lang="en-US" altLang="en-US" sz="2000">
              <a:latin typeface="Verdana" panose="020B0604030504040204" pitchFamily="34" charset="0"/>
            </a:endParaRPr>
          </a:p>
          <a:p>
            <a:pPr lvl="1" eaLnBrk="1" hangingPunct="1">
              <a:lnSpc>
                <a:spcPct val="90000"/>
              </a:lnSpc>
              <a:spcBef>
                <a:spcPct val="0"/>
              </a:spcBef>
              <a:buFont typeface="Courier New" panose="02070309020205020404" pitchFamily="49" charset="0"/>
              <a:buChar char="o"/>
            </a:pPr>
            <a:r>
              <a:rPr lang="en-US" altLang="en-US" sz="2000">
                <a:latin typeface="Verdana" panose="020B0604030504040204" pitchFamily="34" charset="0"/>
              </a:rPr>
              <a:t> Primary responsibility vested in authorized employee for set </a:t>
            </a:r>
            <a:br>
              <a:rPr lang="en-US" altLang="en-US" sz="2000">
                <a:latin typeface="Verdana" panose="020B0604030504040204" pitchFamily="34" charset="0"/>
              </a:rPr>
            </a:br>
            <a:r>
              <a:rPr lang="en-US" altLang="en-US" sz="2000">
                <a:latin typeface="Verdana" panose="020B0604030504040204" pitchFamily="34" charset="0"/>
              </a:rPr>
              <a:t>   number of employees involved</a:t>
            </a:r>
          </a:p>
          <a:p>
            <a:pPr lvl="1" eaLnBrk="1" hangingPunct="1">
              <a:lnSpc>
                <a:spcPct val="90000"/>
              </a:lnSpc>
              <a:spcBef>
                <a:spcPct val="0"/>
              </a:spcBef>
              <a:buFont typeface="Courier New" panose="02070309020205020404" pitchFamily="49" charset="0"/>
              <a:buChar char="o"/>
            </a:pPr>
            <a:endParaRPr lang="en-US" altLang="en-US" sz="2000">
              <a:latin typeface="Verdana" panose="020B0604030504040204" pitchFamily="34" charset="0"/>
            </a:endParaRPr>
          </a:p>
          <a:p>
            <a:pPr lvl="1" eaLnBrk="1" hangingPunct="1">
              <a:lnSpc>
                <a:spcPct val="90000"/>
              </a:lnSpc>
              <a:spcBef>
                <a:spcPct val="0"/>
              </a:spcBef>
              <a:buFont typeface="Courier New" panose="02070309020205020404" pitchFamily="49" charset="0"/>
              <a:buChar char="o"/>
            </a:pPr>
            <a:r>
              <a:rPr lang="en-US" altLang="en-US" sz="2000">
                <a:latin typeface="Verdana" panose="020B0604030504040204" pitchFamily="34" charset="0"/>
              </a:rPr>
              <a:t> Provision for authorized employee to ascertain exposure </a:t>
            </a:r>
            <a:br>
              <a:rPr lang="en-US" altLang="en-US" sz="2000">
                <a:latin typeface="Verdana" panose="020B0604030504040204" pitchFamily="34" charset="0"/>
              </a:rPr>
            </a:br>
            <a:r>
              <a:rPr lang="en-US" altLang="en-US" sz="2000">
                <a:latin typeface="Verdana" panose="020B0604030504040204" pitchFamily="34" charset="0"/>
              </a:rPr>
              <a:t>   status of individual group members</a:t>
            </a:r>
          </a:p>
          <a:p>
            <a:pPr lvl="1" eaLnBrk="1" hangingPunct="1">
              <a:lnSpc>
                <a:spcPct val="90000"/>
              </a:lnSpc>
              <a:spcBef>
                <a:spcPct val="0"/>
              </a:spcBef>
              <a:buFont typeface="Courier New" panose="02070309020205020404" pitchFamily="49" charset="0"/>
              <a:buChar char="o"/>
            </a:pPr>
            <a:endParaRPr lang="en-US" altLang="en-US" sz="2000">
              <a:latin typeface="Verdana" panose="020B0604030504040204" pitchFamily="34" charset="0"/>
            </a:endParaRPr>
          </a:p>
          <a:p>
            <a:pPr lvl="1" eaLnBrk="1" hangingPunct="1">
              <a:lnSpc>
                <a:spcPct val="90000"/>
              </a:lnSpc>
              <a:spcBef>
                <a:spcPct val="0"/>
              </a:spcBef>
              <a:buFont typeface="Courier New" panose="02070309020205020404" pitchFamily="49" charset="0"/>
              <a:buChar char="o"/>
            </a:pPr>
            <a:r>
              <a:rPr lang="en-US" altLang="en-US" sz="2000">
                <a:latin typeface="Verdana" panose="020B0604030504040204" pitchFamily="34" charset="0"/>
              </a:rPr>
              <a:t> When more than one crew, craft, department, etc. involved </a:t>
            </a:r>
            <a:br>
              <a:rPr lang="en-US" altLang="en-US" sz="2000">
                <a:latin typeface="Verdana" panose="020B0604030504040204" pitchFamily="34" charset="0"/>
              </a:rPr>
            </a:br>
            <a:r>
              <a:rPr lang="en-US" altLang="en-US" sz="2000">
                <a:latin typeface="Verdana" panose="020B0604030504040204" pitchFamily="34" charset="0"/>
              </a:rPr>
              <a:t>   LOTO responsibility given to one authorized employee for </a:t>
            </a:r>
            <a:br>
              <a:rPr lang="en-US" altLang="en-US" sz="2000">
                <a:latin typeface="Verdana" panose="020B0604030504040204" pitchFamily="34" charset="0"/>
              </a:rPr>
            </a:br>
            <a:r>
              <a:rPr lang="en-US" altLang="en-US" sz="2000">
                <a:latin typeface="Verdana" panose="020B0604030504040204" pitchFamily="34" charset="0"/>
              </a:rPr>
              <a:t>   coordination </a:t>
            </a:r>
          </a:p>
          <a:p>
            <a:pPr lvl="1" eaLnBrk="1" hangingPunct="1">
              <a:lnSpc>
                <a:spcPct val="90000"/>
              </a:lnSpc>
              <a:spcBef>
                <a:spcPct val="0"/>
              </a:spcBef>
              <a:buFont typeface="Courier New" panose="02070309020205020404" pitchFamily="49" charset="0"/>
              <a:buChar char="o"/>
            </a:pPr>
            <a:endParaRPr lang="en-US" altLang="en-US" sz="2000">
              <a:latin typeface="Verdana" panose="020B0604030504040204" pitchFamily="34" charset="0"/>
            </a:endParaRPr>
          </a:p>
          <a:p>
            <a:pPr lvl="1" eaLnBrk="1" hangingPunct="1">
              <a:lnSpc>
                <a:spcPct val="90000"/>
              </a:lnSpc>
              <a:spcBef>
                <a:spcPct val="0"/>
              </a:spcBef>
              <a:buFont typeface="Courier New" panose="02070309020205020404" pitchFamily="49" charset="0"/>
              <a:buChar char="o"/>
            </a:pPr>
            <a:r>
              <a:rPr lang="en-US" altLang="en-US" sz="2000">
                <a:latin typeface="Verdana" panose="020B0604030504040204" pitchFamily="34" charset="0"/>
              </a:rPr>
              <a:t> Each authorized employee affixes personal LOTO device to </a:t>
            </a:r>
            <a:br>
              <a:rPr lang="en-US" altLang="en-US" sz="2000">
                <a:latin typeface="Verdana" panose="020B0604030504040204" pitchFamily="34" charset="0"/>
              </a:rPr>
            </a:br>
            <a:r>
              <a:rPr lang="en-US" altLang="en-US" sz="2000">
                <a:latin typeface="Verdana" panose="020B0604030504040204" pitchFamily="34" charset="0"/>
              </a:rPr>
              <a:t>   group LOTO device/lockbox when they begin work</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Group Lockout Boxes</a:t>
            </a:r>
          </a:p>
        </p:txBody>
      </p:sp>
      <p:sp>
        <p:nvSpPr>
          <p:cNvPr id="2867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PPT-026-05</a:t>
            </a:r>
          </a:p>
        </p:txBody>
      </p:sp>
      <p:sp>
        <p:nvSpPr>
          <p:cNvPr id="2867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26</a:t>
            </a: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pic>
        <p:nvPicPr>
          <p:cNvPr id="28680" name="Picture 6" descr="Lock Out-Tag Out-Group Lockbox-Wall Mount.jpg"/>
          <p:cNvPicPr>
            <a:picLocks noChangeAspect="1"/>
          </p:cNvPicPr>
          <p:nvPr/>
        </p:nvPicPr>
        <p:blipFill>
          <a:blip r:embed="rId5">
            <a:extLst>
              <a:ext uri="{28A0092B-C50C-407E-A947-70E740481C1C}">
                <a14:useLocalDpi xmlns:a14="http://schemas.microsoft.com/office/drawing/2010/main" val="0"/>
              </a:ext>
            </a:extLst>
          </a:blip>
          <a:srcRect t="12820" b="5128"/>
          <a:stretch>
            <a:fillRect/>
          </a:stretch>
        </p:blipFill>
        <p:spPr bwMode="auto">
          <a:xfrm>
            <a:off x="838200" y="3733800"/>
            <a:ext cx="2743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Content Placeholder 8" descr="Lock Out-Tag Out-Group Lockboxes.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219200"/>
            <a:ext cx="3371850"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11" descr="LOTO Group-Lock-Box.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1600200"/>
            <a:ext cx="396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2"/>
          <p:cNvSpPr>
            <a:spLocks noGrp="1" noChangeArrowheads="1"/>
          </p:cNvSpPr>
          <p:nvPr>
            <p:ph type="ctrTitle"/>
          </p:nvPr>
        </p:nvSpPr>
        <p:spPr>
          <a:xfrm>
            <a:off x="533400" y="381000"/>
            <a:ext cx="5181600" cy="457200"/>
          </a:xfrm>
        </p:spPr>
        <p:txBody>
          <a:bodyPr/>
          <a:lstStyle/>
          <a:p>
            <a:pPr eaLnBrk="1" hangingPunct="1"/>
            <a:r>
              <a:rPr lang="en-US" altLang="en-US" sz="2500">
                <a:solidFill>
                  <a:schemeClr val="bg1"/>
                </a:solidFill>
                <a:latin typeface="Verdana" panose="020B0604030504040204" pitchFamily="34" charset="0"/>
              </a:rPr>
              <a:t>Group Restoration to Service</a:t>
            </a:r>
          </a:p>
        </p:txBody>
      </p:sp>
      <p:sp>
        <p:nvSpPr>
          <p:cNvPr id="2970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PPT-026-05</a:t>
            </a:r>
          </a:p>
        </p:txBody>
      </p:sp>
      <p:sp>
        <p:nvSpPr>
          <p:cNvPr id="2970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27</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29704" name="Rectangle 7"/>
          <p:cNvSpPr>
            <a:spLocks noChangeArrowheads="1"/>
          </p:cNvSpPr>
          <p:nvPr/>
        </p:nvSpPr>
        <p:spPr bwMode="auto">
          <a:xfrm>
            <a:off x="1066800" y="1752600"/>
            <a:ext cx="45720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eaLnBrk="1" hangingPunct="1">
              <a:lnSpc>
                <a:spcPct val="95000"/>
              </a:lnSpc>
              <a:spcBef>
                <a:spcPct val="0"/>
              </a:spcBef>
              <a:buFont typeface="Courier New" panose="02070309020205020404" pitchFamily="49" charset="0"/>
              <a:buChar char="o"/>
              <a:defRPr/>
            </a:pPr>
            <a:r>
              <a:rPr lang="en-US" altLang="en-US" sz="2400" dirty="0">
                <a:latin typeface="Verdana" pitchFamily="34" charset="0"/>
              </a:rPr>
              <a:t> Each “trade” - replace all </a:t>
            </a:r>
            <a:br>
              <a:rPr lang="en-US" altLang="en-US" sz="2400" dirty="0">
                <a:latin typeface="Verdana" pitchFamily="34" charset="0"/>
              </a:rPr>
            </a:br>
            <a:r>
              <a:rPr lang="en-US" altLang="en-US" sz="2400" dirty="0">
                <a:latin typeface="Verdana" pitchFamily="34" charset="0"/>
              </a:rPr>
              <a:t> guards and safety  </a:t>
            </a:r>
            <a:br>
              <a:rPr lang="en-US" altLang="en-US" sz="2400" dirty="0">
                <a:latin typeface="Verdana" pitchFamily="34" charset="0"/>
              </a:rPr>
            </a:br>
            <a:r>
              <a:rPr lang="en-US" altLang="en-US" sz="2400" dirty="0">
                <a:latin typeface="Verdana" pitchFamily="34" charset="0"/>
              </a:rPr>
              <a:t> devices</a:t>
            </a:r>
          </a:p>
          <a:p>
            <a:pPr eaLnBrk="1" hangingPunct="1">
              <a:lnSpc>
                <a:spcPct val="95000"/>
              </a:lnSpc>
              <a:spcBef>
                <a:spcPct val="0"/>
              </a:spcBef>
              <a:defRPr/>
            </a:pPr>
            <a:endParaRPr lang="en-US" altLang="en-US" sz="2400" b="1" dirty="0">
              <a:latin typeface="Verdana" pitchFamily="34" charset="0"/>
            </a:endParaRPr>
          </a:p>
          <a:p>
            <a:pPr marL="342900" indent="-342900" eaLnBrk="1" hangingPunct="1">
              <a:lnSpc>
                <a:spcPct val="95000"/>
              </a:lnSpc>
              <a:spcBef>
                <a:spcPct val="0"/>
              </a:spcBef>
              <a:buFont typeface="Courier New" panose="02070309020205020404" pitchFamily="49" charset="0"/>
              <a:buChar char="o"/>
              <a:defRPr/>
            </a:pPr>
            <a:r>
              <a:rPr lang="en-US" altLang="en-US" sz="2400" dirty="0">
                <a:latin typeface="Verdana" pitchFamily="34" charset="0"/>
              </a:rPr>
              <a:t> Vents and bleeders  </a:t>
            </a:r>
            <a:br>
              <a:rPr lang="en-US" altLang="en-US" sz="2400" dirty="0">
                <a:latin typeface="Verdana" pitchFamily="34" charset="0"/>
              </a:rPr>
            </a:br>
            <a:r>
              <a:rPr lang="en-US" altLang="en-US" sz="2400" dirty="0">
                <a:latin typeface="Verdana" pitchFamily="34" charset="0"/>
              </a:rPr>
              <a:t> closed, blinds removed,   </a:t>
            </a:r>
            <a:br>
              <a:rPr lang="en-US" altLang="en-US" sz="2400" dirty="0">
                <a:latin typeface="Verdana" pitchFamily="34" charset="0"/>
              </a:rPr>
            </a:br>
            <a:r>
              <a:rPr lang="en-US" altLang="en-US" sz="2400" dirty="0">
                <a:latin typeface="Verdana" pitchFamily="34" charset="0"/>
              </a:rPr>
              <a:t> blocks and tags removed</a:t>
            </a:r>
          </a:p>
          <a:p>
            <a:pPr eaLnBrk="1" hangingPunct="1">
              <a:lnSpc>
                <a:spcPct val="95000"/>
              </a:lnSpc>
              <a:spcBef>
                <a:spcPct val="0"/>
              </a:spcBef>
              <a:defRPr/>
            </a:pPr>
            <a:endParaRPr lang="en-US" altLang="en-US" sz="2400" b="1" dirty="0">
              <a:latin typeface="Verdana" pitchFamily="34" charset="0"/>
            </a:endParaRPr>
          </a:p>
          <a:p>
            <a:pPr marL="342900" indent="-342900" eaLnBrk="1" hangingPunct="1">
              <a:lnSpc>
                <a:spcPct val="95000"/>
              </a:lnSpc>
              <a:spcBef>
                <a:spcPct val="0"/>
              </a:spcBef>
              <a:buFont typeface="Courier New" panose="02070309020205020404" pitchFamily="49" charset="0"/>
              <a:buChar char="o"/>
              <a:defRPr/>
            </a:pPr>
            <a:r>
              <a:rPr lang="en-US" altLang="en-US" sz="2400" dirty="0">
                <a:latin typeface="Verdana" pitchFamily="34" charset="0"/>
              </a:rPr>
              <a:t> Each employee removes </a:t>
            </a:r>
            <a:br>
              <a:rPr lang="en-US" altLang="en-US" sz="2400" dirty="0">
                <a:latin typeface="Verdana" pitchFamily="34" charset="0"/>
              </a:rPr>
            </a:br>
            <a:r>
              <a:rPr lang="en-US" altLang="en-US" sz="2400" dirty="0">
                <a:latin typeface="Verdana" pitchFamily="34" charset="0"/>
              </a:rPr>
              <a:t> his or her lock</a:t>
            </a:r>
          </a:p>
        </p:txBody>
      </p:sp>
      <p:pic>
        <p:nvPicPr>
          <p:cNvPr id="29705" name="Picture 10" descr="Guard-Drill Pres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286000"/>
            <a:ext cx="2660650"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p:cNvCxnSpPr/>
          <p:nvPr/>
        </p:nvCxnSpPr>
        <p:spPr>
          <a:xfrm>
            <a:off x="5486400" y="2438400"/>
            <a:ext cx="1828800" cy="144780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2"/>
          <p:cNvSpPr>
            <a:spLocks noGrp="1" noChangeArrowheads="1"/>
          </p:cNvSpPr>
          <p:nvPr>
            <p:ph type="ctrTitle"/>
          </p:nvPr>
        </p:nvSpPr>
        <p:spPr>
          <a:xfrm>
            <a:off x="533400" y="381000"/>
            <a:ext cx="5181600" cy="457200"/>
          </a:xfrm>
        </p:spPr>
        <p:txBody>
          <a:bodyPr/>
          <a:lstStyle/>
          <a:p>
            <a:pPr eaLnBrk="1" hangingPunct="1"/>
            <a:r>
              <a:rPr lang="en-US" altLang="en-US" sz="2500">
                <a:solidFill>
                  <a:schemeClr val="bg1"/>
                </a:solidFill>
                <a:latin typeface="Verdana" panose="020B0604030504040204" pitchFamily="34" charset="0"/>
              </a:rPr>
              <a:t>Group Restoration to Service</a:t>
            </a:r>
          </a:p>
        </p:txBody>
      </p:sp>
      <p:sp>
        <p:nvSpPr>
          <p:cNvPr id="3072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PPT-026-05</a:t>
            </a:r>
          </a:p>
        </p:txBody>
      </p:sp>
      <p:sp>
        <p:nvSpPr>
          <p:cNvPr id="3072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28</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30728" name="Rectangle 7"/>
          <p:cNvSpPr>
            <a:spLocks noChangeArrowheads="1"/>
          </p:cNvSpPr>
          <p:nvPr/>
        </p:nvSpPr>
        <p:spPr bwMode="auto">
          <a:xfrm>
            <a:off x="914400" y="1828800"/>
            <a:ext cx="7391400" cy="32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0"/>
              </a:spcBef>
              <a:buFont typeface="Courier New" panose="02070309020205020404" pitchFamily="49" charset="0"/>
              <a:buChar char="o"/>
            </a:pPr>
            <a:r>
              <a:rPr lang="en-US" altLang="en-US" sz="2400">
                <a:latin typeface="Verdana" panose="020B0604030504040204" pitchFamily="34" charset="0"/>
              </a:rPr>
              <a:t> Employees are notified and removed to a      </a:t>
            </a:r>
            <a:br>
              <a:rPr lang="en-US" altLang="en-US" sz="2400">
                <a:latin typeface="Verdana" panose="020B0604030504040204" pitchFamily="34" charset="0"/>
              </a:rPr>
            </a:br>
            <a:r>
              <a:rPr lang="en-US" altLang="en-US" sz="2400">
                <a:latin typeface="Verdana" panose="020B0604030504040204" pitchFamily="34" charset="0"/>
              </a:rPr>
              <a:t>   safe distance</a:t>
            </a:r>
          </a:p>
          <a:p>
            <a:pPr eaLnBrk="1" hangingPunct="1">
              <a:lnSpc>
                <a:spcPct val="95000"/>
              </a:lnSpc>
              <a:spcBef>
                <a:spcPct val="0"/>
              </a:spcBef>
              <a:buFont typeface="Courier New" panose="02070309020205020404" pitchFamily="49" charset="0"/>
              <a:buChar char="o"/>
            </a:pPr>
            <a:endParaRPr lang="en-US" altLang="en-US" sz="2400">
              <a:latin typeface="Verdana" panose="020B0604030504040204" pitchFamily="34" charset="0"/>
            </a:endParaRPr>
          </a:p>
          <a:p>
            <a:pPr eaLnBrk="1" hangingPunct="1">
              <a:lnSpc>
                <a:spcPct val="95000"/>
              </a:lnSpc>
              <a:spcBef>
                <a:spcPct val="0"/>
              </a:spcBef>
              <a:buFont typeface="Courier New" panose="02070309020205020404" pitchFamily="49" charset="0"/>
              <a:buChar char="o"/>
            </a:pPr>
            <a:r>
              <a:rPr lang="en-US" altLang="en-US" sz="2400">
                <a:latin typeface="Verdana" panose="020B0604030504040204" pitchFamily="34" charset="0"/>
              </a:rPr>
              <a:t> Group Authorized Person ensures machine </a:t>
            </a:r>
            <a:br>
              <a:rPr lang="en-US" altLang="en-US" sz="2400">
                <a:latin typeface="Verdana" panose="020B0604030504040204" pitchFamily="34" charset="0"/>
              </a:rPr>
            </a:br>
            <a:r>
              <a:rPr lang="en-US" altLang="en-US" sz="2400">
                <a:latin typeface="Verdana" panose="020B0604030504040204" pitchFamily="34" charset="0"/>
              </a:rPr>
              <a:t>   device operating properly/safely</a:t>
            </a:r>
          </a:p>
          <a:p>
            <a:pPr eaLnBrk="1" hangingPunct="1">
              <a:lnSpc>
                <a:spcPct val="95000"/>
              </a:lnSpc>
              <a:spcBef>
                <a:spcPct val="0"/>
              </a:spcBef>
              <a:buFont typeface="Courier New" panose="02070309020205020404" pitchFamily="49" charset="0"/>
              <a:buChar char="o"/>
            </a:pPr>
            <a:endParaRPr lang="en-US" altLang="en-US" sz="2400">
              <a:latin typeface="Verdana" panose="020B0604030504040204" pitchFamily="34" charset="0"/>
            </a:endParaRPr>
          </a:p>
          <a:p>
            <a:pPr eaLnBrk="1" hangingPunct="1">
              <a:lnSpc>
                <a:spcPct val="95000"/>
              </a:lnSpc>
              <a:spcBef>
                <a:spcPct val="0"/>
              </a:spcBef>
              <a:buFont typeface="Courier New" panose="02070309020205020404" pitchFamily="49" charset="0"/>
              <a:buChar char="o"/>
            </a:pPr>
            <a:r>
              <a:rPr lang="en-US" altLang="en-US" sz="2400">
                <a:latin typeface="Verdana" panose="020B0604030504040204" pitchFamily="34" charset="0"/>
              </a:rPr>
              <a:t> Group Authorized Person notifies all </a:t>
            </a:r>
            <a:br>
              <a:rPr lang="en-US" altLang="en-US" sz="2400">
                <a:latin typeface="Verdana" panose="020B0604030504040204" pitchFamily="34" charset="0"/>
              </a:rPr>
            </a:br>
            <a:r>
              <a:rPr lang="en-US" altLang="en-US" sz="2400">
                <a:latin typeface="Verdana" panose="020B0604030504040204" pitchFamily="34" charset="0"/>
              </a:rPr>
              <a:t>   personnel/affected employees that </a:t>
            </a:r>
            <a:br>
              <a:rPr lang="en-US" altLang="en-US" sz="2400">
                <a:latin typeface="Verdana" panose="020B0604030504040204" pitchFamily="34" charset="0"/>
              </a:rPr>
            </a:br>
            <a:r>
              <a:rPr lang="en-US" altLang="en-US" sz="2400">
                <a:latin typeface="Verdana" panose="020B0604030504040204" pitchFamily="34" charset="0"/>
              </a:rPr>
              <a:t>   machine/equipment is back in service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2"/>
          <p:cNvSpPr>
            <a:spLocks noGrp="1" noChangeArrowheads="1"/>
          </p:cNvSpPr>
          <p:nvPr>
            <p:ph type="ctrTitle"/>
          </p:nvPr>
        </p:nvSpPr>
        <p:spPr>
          <a:xfrm>
            <a:off x="533400" y="381000"/>
            <a:ext cx="5181600" cy="457200"/>
          </a:xfrm>
        </p:spPr>
        <p:txBody>
          <a:bodyPr/>
          <a:lstStyle/>
          <a:p>
            <a:pPr eaLnBrk="1" hangingPunct="1"/>
            <a:r>
              <a:rPr lang="en-US" altLang="en-US" sz="1700">
                <a:solidFill>
                  <a:schemeClr val="bg1"/>
                </a:solidFill>
                <a:latin typeface="Verdana" panose="020B0604030504040204" pitchFamily="34" charset="0"/>
              </a:rPr>
              <a:t>Lock Removal Other Than Authorized Person</a:t>
            </a:r>
          </a:p>
        </p:txBody>
      </p:sp>
      <p:sp>
        <p:nvSpPr>
          <p:cNvPr id="3174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PPT-026-05</a:t>
            </a:r>
          </a:p>
        </p:txBody>
      </p:sp>
      <p:sp>
        <p:nvSpPr>
          <p:cNvPr id="3175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29</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31752" name="Rectangle 7"/>
          <p:cNvSpPr>
            <a:spLocks noChangeArrowheads="1"/>
          </p:cNvSpPr>
          <p:nvPr/>
        </p:nvSpPr>
        <p:spPr bwMode="auto">
          <a:xfrm>
            <a:off x="304800" y="1147763"/>
            <a:ext cx="8405813" cy="500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0"/>
              </a:spcBef>
              <a:buFont typeface="Courier New" panose="02070309020205020404" pitchFamily="49" charset="0"/>
              <a:buChar char="o"/>
            </a:pPr>
            <a:r>
              <a:rPr lang="en-US" altLang="en-US" sz="2400">
                <a:latin typeface="Verdana" panose="020B0604030504040204" pitchFamily="34" charset="0"/>
              </a:rPr>
              <a:t> A situation may arise whereby a lock needs to be </a:t>
            </a:r>
            <a:br>
              <a:rPr lang="en-US" altLang="en-US" sz="2400">
                <a:latin typeface="Verdana" panose="020B0604030504040204" pitchFamily="34" charset="0"/>
              </a:rPr>
            </a:br>
            <a:r>
              <a:rPr lang="en-US" altLang="en-US" sz="2400">
                <a:latin typeface="Verdana" panose="020B0604030504040204" pitchFamily="34" charset="0"/>
              </a:rPr>
              <a:t>   removed and the authorized person who put it in </a:t>
            </a:r>
            <a:br>
              <a:rPr lang="en-US" altLang="en-US" sz="2400">
                <a:latin typeface="Verdana" panose="020B0604030504040204" pitchFamily="34" charset="0"/>
              </a:rPr>
            </a:br>
            <a:r>
              <a:rPr lang="en-US" altLang="en-US" sz="2400">
                <a:latin typeface="Verdana" panose="020B0604030504040204" pitchFamily="34" charset="0"/>
              </a:rPr>
              <a:t>   place is not on-site</a:t>
            </a:r>
          </a:p>
          <a:p>
            <a:pPr eaLnBrk="1" hangingPunct="1">
              <a:lnSpc>
                <a:spcPct val="95000"/>
              </a:lnSpc>
              <a:spcBef>
                <a:spcPct val="0"/>
              </a:spcBef>
              <a:buFont typeface="Courier New" panose="02070309020205020404" pitchFamily="49" charset="0"/>
              <a:buChar char="o"/>
            </a:pPr>
            <a:endParaRPr lang="en-US" altLang="en-US" sz="2400">
              <a:latin typeface="Verdana" panose="020B0604030504040204" pitchFamily="34" charset="0"/>
            </a:endParaRPr>
          </a:p>
          <a:p>
            <a:pPr eaLnBrk="1" hangingPunct="1">
              <a:lnSpc>
                <a:spcPct val="95000"/>
              </a:lnSpc>
              <a:spcBef>
                <a:spcPct val="0"/>
              </a:spcBef>
              <a:buFont typeface="Courier New" panose="02070309020205020404" pitchFamily="49" charset="0"/>
              <a:buChar char="o"/>
            </a:pPr>
            <a:r>
              <a:rPr lang="en-US" altLang="en-US" sz="2400">
                <a:latin typeface="Verdana" panose="020B0604030504040204" pitchFamily="34" charset="0"/>
              </a:rPr>
              <a:t> Can be done as long as documented procedure is </a:t>
            </a:r>
            <a:br>
              <a:rPr lang="en-US" altLang="en-US" sz="2400">
                <a:latin typeface="Verdana" panose="020B0604030504040204" pitchFamily="34" charset="0"/>
              </a:rPr>
            </a:br>
            <a:r>
              <a:rPr lang="en-US" altLang="en-US" sz="2400">
                <a:latin typeface="Verdana" panose="020B0604030504040204" pitchFamily="34" charset="0"/>
              </a:rPr>
              <a:t>   followed</a:t>
            </a:r>
          </a:p>
          <a:p>
            <a:pPr eaLnBrk="1" hangingPunct="1">
              <a:lnSpc>
                <a:spcPct val="95000"/>
              </a:lnSpc>
              <a:spcBef>
                <a:spcPct val="0"/>
              </a:spcBef>
              <a:buFont typeface="Courier New" panose="02070309020205020404" pitchFamily="49" charset="0"/>
              <a:buChar char="o"/>
            </a:pPr>
            <a:endParaRPr lang="en-US" altLang="en-US" sz="2400">
              <a:latin typeface="Verdana" panose="020B0604030504040204" pitchFamily="34" charset="0"/>
            </a:endParaRPr>
          </a:p>
          <a:p>
            <a:pPr eaLnBrk="1" hangingPunct="1">
              <a:lnSpc>
                <a:spcPct val="95000"/>
              </a:lnSpc>
              <a:spcBef>
                <a:spcPct val="0"/>
              </a:spcBef>
              <a:buFont typeface="Courier New" panose="02070309020205020404" pitchFamily="49" charset="0"/>
              <a:buChar char="o"/>
            </a:pPr>
            <a:r>
              <a:rPr lang="en-US" altLang="en-US" sz="2400">
                <a:latin typeface="Verdana" panose="020B0604030504040204" pitchFamily="34" charset="0"/>
              </a:rPr>
              <a:t> At a minimum the procedure must include</a:t>
            </a:r>
            <a:r>
              <a:rPr lang="en-US" altLang="en-US" sz="2000">
                <a:latin typeface="Verdana" panose="020B0604030504040204" pitchFamily="34" charset="0"/>
              </a:rPr>
              <a:t>:           (1) Verification by the employer that the authorized employee   </a:t>
            </a:r>
            <a:br>
              <a:rPr lang="en-US" altLang="en-US" sz="2000">
                <a:latin typeface="Verdana" panose="020B0604030504040204" pitchFamily="34" charset="0"/>
              </a:rPr>
            </a:br>
            <a:r>
              <a:rPr lang="en-US" altLang="en-US" sz="2000">
                <a:latin typeface="Verdana" panose="020B0604030504040204" pitchFamily="34" charset="0"/>
              </a:rPr>
              <a:t>      who applied the device is not on site; </a:t>
            </a:r>
          </a:p>
          <a:p>
            <a:pPr eaLnBrk="1" hangingPunct="1">
              <a:lnSpc>
                <a:spcPct val="95000"/>
              </a:lnSpc>
              <a:spcBef>
                <a:spcPct val="0"/>
              </a:spcBef>
              <a:buFontTx/>
              <a:buNone/>
            </a:pPr>
            <a:r>
              <a:rPr lang="en-US" altLang="en-US" sz="2000">
                <a:latin typeface="Verdana" panose="020B0604030504040204" pitchFamily="34" charset="0"/>
              </a:rPr>
              <a:t>(2) All reasonable efforts to contact the authorized employee    </a:t>
            </a:r>
            <a:br>
              <a:rPr lang="en-US" altLang="en-US" sz="2000">
                <a:latin typeface="Verdana" panose="020B0604030504040204" pitchFamily="34" charset="0"/>
              </a:rPr>
            </a:br>
            <a:r>
              <a:rPr lang="en-US" altLang="en-US" sz="2000">
                <a:latin typeface="Verdana" panose="020B0604030504040204" pitchFamily="34" charset="0"/>
              </a:rPr>
              <a:t>      to inform him or her that the lock has been removed; and </a:t>
            </a:r>
          </a:p>
          <a:p>
            <a:pPr eaLnBrk="1" hangingPunct="1">
              <a:lnSpc>
                <a:spcPct val="95000"/>
              </a:lnSpc>
              <a:spcBef>
                <a:spcPct val="0"/>
              </a:spcBef>
              <a:buFontTx/>
              <a:buNone/>
            </a:pPr>
            <a:r>
              <a:rPr lang="en-US" altLang="en-US" sz="2000">
                <a:latin typeface="Verdana" panose="020B0604030504040204" pitchFamily="34" charset="0"/>
              </a:rPr>
              <a:t>(3) The employee is definitely informed of the removal of the </a:t>
            </a:r>
            <a:br>
              <a:rPr lang="en-US" altLang="en-US" sz="2000">
                <a:latin typeface="Verdana" panose="020B0604030504040204" pitchFamily="34" charset="0"/>
              </a:rPr>
            </a:br>
            <a:r>
              <a:rPr lang="en-US" altLang="en-US" sz="2000">
                <a:latin typeface="Verdana" panose="020B0604030504040204" pitchFamily="34" charset="0"/>
              </a:rPr>
              <a:t>      lock upon his or her return to work.</a:t>
            </a:r>
          </a:p>
          <a:p>
            <a:pPr eaLnBrk="1" hangingPunct="1">
              <a:lnSpc>
                <a:spcPct val="95000"/>
              </a:lnSpc>
              <a:spcBef>
                <a:spcPct val="0"/>
              </a:spcBef>
              <a:buFontTx/>
              <a:buNone/>
            </a:pPr>
            <a:r>
              <a:rPr lang="en-US" altLang="en-US" sz="2400">
                <a:latin typeface="Verdana" panose="020B0604030504040204" pitchFamily="34"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PPT-026-05</a:t>
            </a:r>
          </a:p>
        </p:txBody>
      </p:sp>
      <p:sp>
        <p:nvSpPr>
          <p:cNvPr id="5125"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a:t>
            </a:r>
          </a:p>
        </p:txBody>
      </p:sp>
      <p:sp>
        <p:nvSpPr>
          <p:cNvPr id="512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ea typeface="Verdana" panose="020B0604030504040204" pitchFamily="34" charset="0"/>
                <a:cs typeface="Verdana" panose="020B0604030504040204" pitchFamily="34" charset="0"/>
              </a:rPr>
              <a:t>LOTO Mishaps are Severe!</a:t>
            </a: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pic>
        <p:nvPicPr>
          <p:cNvPr id="5128" name="Picture 4" descr="Lockout St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676400"/>
            <a:ext cx="4464050" cy="3581400"/>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129" name="Rectangle 10"/>
          <p:cNvSpPr>
            <a:spLocks noChangeArrowheads="1"/>
          </p:cNvSpPr>
          <p:nvPr/>
        </p:nvSpPr>
        <p:spPr bwMode="auto">
          <a:xfrm>
            <a:off x="609600" y="1752600"/>
            <a:ext cx="3352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a:latin typeface="Verdana" panose="020B0604030504040204" pitchFamily="34" charset="0"/>
              </a:rPr>
              <a:t> Average lost work  </a:t>
            </a:r>
            <a:br>
              <a:rPr lang="en-US" altLang="en-US" sz="2400">
                <a:latin typeface="Verdana" panose="020B0604030504040204" pitchFamily="34" charset="0"/>
              </a:rPr>
            </a:br>
            <a:r>
              <a:rPr lang="en-US" altLang="en-US" sz="2400">
                <a:latin typeface="Verdana" panose="020B0604030504040204" pitchFamily="34" charset="0"/>
              </a:rPr>
              <a:t>  days for failure to </a:t>
            </a:r>
            <a:br>
              <a:rPr lang="en-US" altLang="en-US" sz="2400">
                <a:latin typeface="Verdana" panose="020B0604030504040204" pitchFamily="34" charset="0"/>
              </a:rPr>
            </a:br>
            <a:r>
              <a:rPr lang="en-US" altLang="en-US" sz="2400">
                <a:latin typeface="Verdana" panose="020B0604030504040204" pitchFamily="34" charset="0"/>
              </a:rPr>
              <a:t>  LOTO is 24 days </a:t>
            </a:r>
            <a:br>
              <a:rPr lang="en-US" altLang="en-US" sz="2400">
                <a:latin typeface="Verdana" panose="020B0604030504040204" pitchFamily="34" charset="0"/>
              </a:rPr>
            </a:br>
            <a:r>
              <a:rPr lang="en-US" altLang="en-US" sz="2400">
                <a:latin typeface="Verdana" panose="020B0604030504040204" pitchFamily="34" charset="0"/>
              </a:rPr>
              <a:t>  per injury</a:t>
            </a:r>
          </a:p>
          <a:p>
            <a:pPr eaLnBrk="1" hangingPunct="1">
              <a:spcBef>
                <a:spcPct val="0"/>
              </a:spcBef>
            </a:pPr>
            <a:endParaRPr lang="en-US" altLang="en-US" sz="2400" b="1">
              <a:latin typeface="Verdana" panose="020B0604030504040204" pitchFamily="34" charset="0"/>
            </a:endParaRPr>
          </a:p>
          <a:p>
            <a:pPr eaLnBrk="1" hangingPunct="1">
              <a:spcBef>
                <a:spcPct val="0"/>
              </a:spcBef>
            </a:pPr>
            <a:r>
              <a:rPr lang="en-US" altLang="en-US" sz="2400">
                <a:latin typeface="Verdana" panose="020B0604030504040204" pitchFamily="34" charset="0"/>
              </a:rPr>
              <a:t> 120 workplace </a:t>
            </a:r>
            <a:br>
              <a:rPr lang="en-US" altLang="en-US" sz="2400">
                <a:latin typeface="Verdana" panose="020B0604030504040204" pitchFamily="34" charset="0"/>
              </a:rPr>
            </a:br>
            <a:r>
              <a:rPr lang="en-US" altLang="en-US" sz="2400">
                <a:latin typeface="Verdana" panose="020B0604030504040204" pitchFamily="34" charset="0"/>
              </a:rPr>
              <a:t>  fatalities annually </a:t>
            </a:r>
            <a:br>
              <a:rPr lang="en-US" altLang="en-US" sz="2400">
                <a:latin typeface="Verdana" panose="020B0604030504040204" pitchFamily="34" charset="0"/>
              </a:rPr>
            </a:br>
            <a:r>
              <a:rPr lang="en-US" altLang="en-US" sz="2400">
                <a:latin typeface="Verdana" panose="020B0604030504040204" pitchFamily="34" charset="0"/>
              </a:rPr>
              <a:t>  are related to </a:t>
            </a:r>
            <a:br>
              <a:rPr lang="en-US" altLang="en-US" sz="2400">
                <a:latin typeface="Verdana" panose="020B0604030504040204" pitchFamily="34" charset="0"/>
              </a:rPr>
            </a:br>
            <a:r>
              <a:rPr lang="en-US" altLang="en-US" sz="2400">
                <a:latin typeface="Verdana" panose="020B0604030504040204" pitchFamily="34" charset="0"/>
              </a:rPr>
              <a:t>  failure to LOTO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Long Term Safety Lockout</a:t>
            </a:r>
          </a:p>
        </p:txBody>
      </p:sp>
      <p:sp>
        <p:nvSpPr>
          <p:cNvPr id="3277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PPT-026-05</a:t>
            </a:r>
          </a:p>
        </p:txBody>
      </p:sp>
      <p:sp>
        <p:nvSpPr>
          <p:cNvPr id="3277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30</a:t>
            </a: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pic>
        <p:nvPicPr>
          <p:cNvPr id="32776" name="Picture 5" descr="X:\spakosh\My Pictures\Lock Out-Tag Out in Use.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9663" y="1676400"/>
            <a:ext cx="3995737"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Rectangle 9"/>
          <p:cNvSpPr>
            <a:spLocks noChangeArrowheads="1"/>
          </p:cNvSpPr>
          <p:nvPr/>
        </p:nvSpPr>
        <p:spPr bwMode="auto">
          <a:xfrm>
            <a:off x="381000" y="1752600"/>
            <a:ext cx="4419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u="sng" dirty="0">
                <a:latin typeface="Verdana" pitchFamily="34" charset="0"/>
              </a:rPr>
              <a:t>Extended period of time:</a:t>
            </a:r>
          </a:p>
          <a:p>
            <a:pPr eaLnBrk="1" hangingPunct="1">
              <a:spcBef>
                <a:spcPct val="0"/>
              </a:spcBef>
              <a:buFontTx/>
              <a:buNone/>
              <a:defRPr/>
            </a:pPr>
            <a:endParaRPr lang="en-US" altLang="en-US" sz="2400" dirty="0">
              <a:latin typeface="Verdana" pitchFamily="34" charset="0"/>
            </a:endParaRPr>
          </a:p>
          <a:p>
            <a:pPr marL="342900" indent="-342900" eaLnBrk="1" hangingPunct="1">
              <a:spcBef>
                <a:spcPct val="0"/>
              </a:spcBef>
              <a:buFont typeface="Courier New" panose="02070309020205020404" pitchFamily="49" charset="0"/>
              <a:buChar char="o"/>
              <a:defRPr/>
            </a:pPr>
            <a:r>
              <a:rPr lang="en-US" altLang="en-US" sz="2400" dirty="0">
                <a:latin typeface="Verdana" pitchFamily="34" charset="0"/>
              </a:rPr>
              <a:t> Machine’s use </a:t>
            </a:r>
            <a:br>
              <a:rPr lang="en-US" altLang="en-US" sz="2400" dirty="0">
                <a:latin typeface="Verdana" pitchFamily="34" charset="0"/>
              </a:rPr>
            </a:br>
            <a:r>
              <a:rPr lang="en-US" altLang="en-US" sz="2400" dirty="0">
                <a:latin typeface="Verdana" pitchFamily="34" charset="0"/>
              </a:rPr>
              <a:t> discontinued or is no </a:t>
            </a:r>
            <a:br>
              <a:rPr lang="en-US" altLang="en-US" sz="2400" dirty="0">
                <a:latin typeface="Verdana" pitchFamily="34" charset="0"/>
              </a:rPr>
            </a:br>
            <a:r>
              <a:rPr lang="en-US" altLang="en-US" sz="2400" dirty="0">
                <a:latin typeface="Verdana" pitchFamily="34" charset="0"/>
              </a:rPr>
              <a:t> longer part of operation</a:t>
            </a:r>
          </a:p>
          <a:p>
            <a:pPr eaLnBrk="1" hangingPunct="1">
              <a:spcBef>
                <a:spcPct val="0"/>
              </a:spcBef>
              <a:defRPr/>
            </a:pPr>
            <a:endParaRPr lang="en-US" altLang="en-US" sz="2400" dirty="0">
              <a:latin typeface="Verdana" pitchFamily="34" charset="0"/>
            </a:endParaRPr>
          </a:p>
          <a:p>
            <a:pPr marL="342900" indent="-342900" eaLnBrk="1" hangingPunct="1">
              <a:spcBef>
                <a:spcPct val="0"/>
              </a:spcBef>
              <a:buFont typeface="Courier New" panose="02070309020205020404" pitchFamily="49" charset="0"/>
              <a:buChar char="o"/>
              <a:defRPr/>
            </a:pPr>
            <a:r>
              <a:rPr lang="en-US" altLang="en-US" sz="2400" dirty="0">
                <a:latin typeface="Verdana" pitchFamily="34" charset="0"/>
              </a:rPr>
              <a:t> Long term locks   </a:t>
            </a:r>
            <a:br>
              <a:rPr lang="en-US" altLang="en-US" sz="2400" dirty="0">
                <a:latin typeface="Verdana" pitchFamily="34" charset="0"/>
              </a:rPr>
            </a:br>
            <a:r>
              <a:rPr lang="en-US" altLang="en-US" sz="2400" dirty="0">
                <a:latin typeface="Verdana" pitchFamily="34" charset="0"/>
              </a:rPr>
              <a:t> available for use by the   </a:t>
            </a:r>
            <a:br>
              <a:rPr lang="en-US" altLang="en-US" sz="2400" dirty="0">
                <a:latin typeface="Verdana" pitchFamily="34" charset="0"/>
              </a:rPr>
            </a:br>
            <a:r>
              <a:rPr lang="en-US" altLang="en-US" sz="2400" dirty="0">
                <a:latin typeface="Verdana" pitchFamily="34" charset="0"/>
              </a:rPr>
              <a:t> responsible person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Unauthorized Removal</a:t>
            </a:r>
          </a:p>
        </p:txBody>
      </p:sp>
      <p:sp>
        <p:nvSpPr>
          <p:cNvPr id="3379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PPT-026-05</a:t>
            </a:r>
          </a:p>
        </p:txBody>
      </p:sp>
      <p:sp>
        <p:nvSpPr>
          <p:cNvPr id="3379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31</a:t>
            </a:r>
          </a:p>
        </p:txBody>
      </p:sp>
      <p:sp>
        <p:nvSpPr>
          <p:cNvPr id="33799" name="Content Placeholder 12"/>
          <p:cNvSpPr txBox="1">
            <a:spLocks/>
          </p:cNvSpPr>
          <p:nvPr/>
        </p:nvSpPr>
        <p:spPr bwMode="auto">
          <a:xfrm>
            <a:off x="457200" y="137160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Consequences of unauthorized removal of LOTO devices:</a:t>
            </a:r>
          </a:p>
          <a:p>
            <a:pPr eaLnBrk="1" hangingPunct="1">
              <a:spcBef>
                <a:spcPct val="0"/>
              </a:spcBef>
              <a:buFontTx/>
              <a:buNone/>
            </a:pPr>
            <a:endParaRPr lang="en-US" altLang="en-US" sz="2400"/>
          </a:p>
          <a:p>
            <a:pPr eaLnBrk="1" hangingPunct="1">
              <a:spcBef>
                <a:spcPct val="0"/>
              </a:spcBef>
              <a:buFontTx/>
              <a:buNone/>
            </a:pPr>
            <a:r>
              <a:rPr lang="en-US" altLang="en-US" sz="2400"/>
              <a:t>Should be listed in the program (let all personnel know what actions occur if somebody removes or damages LOTO devices without authorization)</a:t>
            </a:r>
          </a:p>
          <a:p>
            <a:pPr eaLnBrk="1" hangingPunct="1">
              <a:spcBef>
                <a:spcPct val="0"/>
              </a:spcBef>
              <a:buFontTx/>
              <a:buNone/>
            </a:pPr>
            <a:endParaRPr lang="en-US" altLang="en-US" sz="2400"/>
          </a:p>
          <a:p>
            <a:pPr eaLnBrk="1" hangingPunct="1">
              <a:spcBef>
                <a:spcPct val="0"/>
              </a:spcBef>
              <a:buFontTx/>
              <a:buNone/>
            </a:pPr>
            <a:r>
              <a:rPr lang="en-US" altLang="en-US" sz="2400" u="sng"/>
              <a:t>Example: </a:t>
            </a:r>
            <a:r>
              <a:rPr lang="en-US" altLang="en-US" sz="2400"/>
              <a:t>“Only an Authorized Person can remove personal locks (list names and departments of authorized persons).</a:t>
            </a:r>
          </a:p>
          <a:p>
            <a:pPr eaLnBrk="1" hangingPunct="1">
              <a:spcBef>
                <a:spcPct val="0"/>
              </a:spcBef>
              <a:buFontTx/>
              <a:buNone/>
            </a:pPr>
            <a:r>
              <a:rPr lang="en-US" altLang="en-US" sz="2400"/>
              <a:t>If a LOTO device is removed, damaged, or disabled, the responsible employee will receive disciplinary action pursuant to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2"/>
          <p:cNvSpPr>
            <a:spLocks noGrp="1" noChangeArrowheads="1"/>
          </p:cNvSpPr>
          <p:nvPr>
            <p:ph type="ctrTitle"/>
          </p:nvPr>
        </p:nvSpPr>
        <p:spPr>
          <a:xfrm>
            <a:off x="533400" y="381000"/>
            <a:ext cx="5181600" cy="457200"/>
          </a:xfrm>
        </p:spPr>
        <p:txBody>
          <a:bodyPr/>
          <a:lstStyle/>
          <a:p>
            <a:pPr eaLnBrk="1" hangingPunct="1"/>
            <a:r>
              <a:rPr lang="en-US" altLang="en-US" sz="2500">
                <a:solidFill>
                  <a:schemeClr val="bg1"/>
                </a:solidFill>
                <a:latin typeface="Verdana" panose="020B0604030504040204" pitchFamily="34" charset="0"/>
              </a:rPr>
              <a:t>Subject to Disciplinary Action</a:t>
            </a:r>
          </a:p>
        </p:txBody>
      </p:sp>
      <p:sp>
        <p:nvSpPr>
          <p:cNvPr id="3482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PPT-026-05</a:t>
            </a:r>
          </a:p>
        </p:txBody>
      </p:sp>
      <p:sp>
        <p:nvSpPr>
          <p:cNvPr id="3482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32</a:t>
            </a:r>
          </a:p>
        </p:txBody>
      </p:sp>
      <p:sp>
        <p:nvSpPr>
          <p:cNvPr id="34823" name="Rectangle 7"/>
          <p:cNvSpPr>
            <a:spLocks noChangeArrowheads="1"/>
          </p:cNvSpPr>
          <p:nvPr/>
        </p:nvSpPr>
        <p:spPr bwMode="auto">
          <a:xfrm>
            <a:off x="460375" y="1600200"/>
            <a:ext cx="5562600"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0"/>
              </a:spcBef>
              <a:buFont typeface="Courier New" panose="02070309020205020404" pitchFamily="49" charset="0"/>
              <a:buChar char="o"/>
            </a:pPr>
            <a:r>
              <a:rPr lang="en-US" altLang="en-US" sz="2400">
                <a:latin typeface="Verdana" panose="020B0604030504040204" pitchFamily="34" charset="0"/>
              </a:rPr>
              <a:t> All involved parties for </a:t>
            </a:r>
            <a:br>
              <a:rPr lang="en-US" altLang="en-US" sz="2400">
                <a:latin typeface="Verdana" panose="020B0604030504040204" pitchFamily="34" charset="0"/>
              </a:rPr>
            </a:br>
            <a:r>
              <a:rPr lang="en-US" altLang="en-US" sz="2400">
                <a:latin typeface="Verdana" panose="020B0604030504040204" pitchFamily="34" charset="0"/>
              </a:rPr>
              <a:t> failure to implement LOTO </a:t>
            </a:r>
            <a:br>
              <a:rPr lang="en-US" altLang="en-US" sz="2400">
                <a:latin typeface="Verdana" panose="020B0604030504040204" pitchFamily="34" charset="0"/>
              </a:rPr>
            </a:br>
            <a:r>
              <a:rPr lang="en-US" altLang="en-US" sz="2400">
                <a:latin typeface="Verdana" panose="020B0604030504040204" pitchFamily="34" charset="0"/>
              </a:rPr>
              <a:t> (including supervisors)</a:t>
            </a:r>
          </a:p>
          <a:p>
            <a:pPr eaLnBrk="1" hangingPunct="1">
              <a:lnSpc>
                <a:spcPct val="80000"/>
              </a:lnSpc>
              <a:spcBef>
                <a:spcPct val="0"/>
              </a:spcBef>
            </a:pPr>
            <a:endParaRPr lang="en-US" altLang="en-US" sz="2400">
              <a:latin typeface="Verdana" panose="020B0604030504040204" pitchFamily="34" charset="0"/>
            </a:endParaRPr>
          </a:p>
          <a:p>
            <a:pPr eaLnBrk="1" hangingPunct="1">
              <a:lnSpc>
                <a:spcPct val="80000"/>
              </a:lnSpc>
              <a:spcBef>
                <a:spcPct val="0"/>
              </a:spcBef>
            </a:pPr>
            <a:endParaRPr lang="en-US" altLang="en-US" sz="2400">
              <a:latin typeface="Verdana" panose="020B0604030504040204" pitchFamily="34" charset="0"/>
            </a:endParaRPr>
          </a:p>
          <a:p>
            <a:pPr eaLnBrk="1" hangingPunct="1">
              <a:lnSpc>
                <a:spcPct val="80000"/>
              </a:lnSpc>
              <a:spcBef>
                <a:spcPct val="0"/>
              </a:spcBef>
            </a:pPr>
            <a:endParaRPr lang="en-US" altLang="en-US" sz="2400" b="1">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Misuse of LOTO equipment</a:t>
            </a:r>
          </a:p>
          <a:p>
            <a:pPr eaLnBrk="1" hangingPunct="1">
              <a:spcBef>
                <a:spcPct val="0"/>
              </a:spcBef>
            </a:pPr>
            <a:endParaRPr lang="en-US" altLang="en-US" sz="2400">
              <a:latin typeface="Verdana" panose="020B0604030504040204" pitchFamily="34" charset="0"/>
            </a:endParaRPr>
          </a:p>
          <a:p>
            <a:pPr eaLnBrk="1" hangingPunct="1">
              <a:spcBef>
                <a:spcPct val="0"/>
              </a:spcBef>
            </a:pPr>
            <a:endParaRPr lang="en-US" altLang="en-US" sz="2400">
              <a:latin typeface="Verdana" panose="020B0604030504040204" pitchFamily="34" charset="0"/>
            </a:endParaRPr>
          </a:p>
          <a:p>
            <a:pPr eaLnBrk="1" hangingPunct="1">
              <a:spcBef>
                <a:spcPct val="0"/>
              </a:spcBef>
              <a:buFont typeface="Courier New" panose="02070309020205020404" pitchFamily="49" charset="0"/>
              <a:buChar char="o"/>
            </a:pPr>
            <a:endParaRPr lang="en-US" altLang="en-US" sz="24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Contractors who fail to adhere</a:t>
            </a:r>
          </a:p>
        </p:txBody>
      </p:sp>
      <p:pic>
        <p:nvPicPr>
          <p:cNvPr id="34824" name="Picture 2" descr="C:\Documents and Settings\stlane\My Documents\My Pictures\img-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514600"/>
            <a:ext cx="3048000"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Tags</a:t>
            </a:r>
          </a:p>
        </p:txBody>
      </p:sp>
      <p:sp>
        <p:nvSpPr>
          <p:cNvPr id="3584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PPT-026-05</a:t>
            </a:r>
          </a:p>
        </p:txBody>
      </p:sp>
      <p:sp>
        <p:nvSpPr>
          <p:cNvPr id="3584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33</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35848" name="Rectangle 9"/>
          <p:cNvSpPr>
            <a:spLocks noChangeArrowheads="1"/>
          </p:cNvSpPr>
          <p:nvPr/>
        </p:nvSpPr>
        <p:spPr bwMode="auto">
          <a:xfrm>
            <a:off x="685800" y="1600200"/>
            <a:ext cx="45720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eaLnBrk="1" hangingPunct="1">
              <a:lnSpc>
                <a:spcPct val="80000"/>
              </a:lnSpc>
              <a:spcBef>
                <a:spcPct val="0"/>
              </a:spcBef>
              <a:buFont typeface="Courier New" panose="02070309020205020404" pitchFamily="49" charset="0"/>
              <a:buChar char="o"/>
              <a:defRPr/>
            </a:pPr>
            <a:r>
              <a:rPr lang="en-US" altLang="en-US" sz="2400" dirty="0"/>
              <a:t> </a:t>
            </a:r>
            <a:r>
              <a:rPr lang="en-US" altLang="en-US" sz="2400" dirty="0">
                <a:latin typeface="Verdana" pitchFamily="34" charset="0"/>
                <a:ea typeface="Verdana" pitchFamily="34" charset="0"/>
                <a:cs typeface="Verdana" pitchFamily="34" charset="0"/>
              </a:rPr>
              <a:t>Used if energy isolating</a:t>
            </a:r>
          </a:p>
          <a:p>
            <a:pPr eaLnBrk="1" hangingPunct="1">
              <a:lnSpc>
                <a:spcPct val="80000"/>
              </a:lnSpc>
              <a:spcBef>
                <a:spcPct val="0"/>
              </a:spcBef>
              <a:buFontTx/>
              <a:buNone/>
              <a:defRPr/>
            </a:pPr>
            <a:r>
              <a:rPr lang="en-US" altLang="en-US" sz="2400" dirty="0">
                <a:latin typeface="Verdana" pitchFamily="34" charset="0"/>
                <a:ea typeface="Verdana" pitchFamily="34" charset="0"/>
                <a:cs typeface="Verdana" pitchFamily="34" charset="0"/>
              </a:rPr>
              <a:t>    device not capable of    </a:t>
            </a:r>
            <a:br>
              <a:rPr lang="en-US" altLang="en-US" sz="2400" dirty="0">
                <a:latin typeface="Verdana" pitchFamily="34" charset="0"/>
                <a:ea typeface="Verdana" pitchFamily="34" charset="0"/>
                <a:cs typeface="Verdana" pitchFamily="34" charset="0"/>
              </a:rPr>
            </a:br>
            <a:r>
              <a:rPr lang="en-US" altLang="en-US" sz="2400" dirty="0">
                <a:latin typeface="Verdana" pitchFamily="34" charset="0"/>
                <a:ea typeface="Verdana" pitchFamily="34" charset="0"/>
                <a:cs typeface="Verdana" pitchFamily="34" charset="0"/>
              </a:rPr>
              <a:t>    being locked out</a:t>
            </a:r>
          </a:p>
          <a:p>
            <a:pPr marL="342900" indent="-342900" eaLnBrk="1" hangingPunct="1">
              <a:lnSpc>
                <a:spcPct val="80000"/>
              </a:lnSpc>
              <a:spcBef>
                <a:spcPct val="0"/>
              </a:spcBef>
              <a:buFont typeface="Courier New" panose="02070309020205020404" pitchFamily="49" charset="0"/>
              <a:buChar char="o"/>
              <a:defRPr/>
            </a:pPr>
            <a:endParaRPr lang="en-US" altLang="en-US" sz="2400" dirty="0">
              <a:latin typeface="Verdana" pitchFamily="34" charset="0"/>
              <a:ea typeface="Verdana" pitchFamily="34" charset="0"/>
              <a:cs typeface="Verdana" pitchFamily="34" charset="0"/>
            </a:endParaRPr>
          </a:p>
          <a:p>
            <a:pPr marL="342900" indent="-342900" eaLnBrk="1" hangingPunct="1">
              <a:lnSpc>
                <a:spcPct val="80000"/>
              </a:lnSpc>
              <a:spcBef>
                <a:spcPct val="0"/>
              </a:spcBef>
              <a:buFont typeface="Courier New" panose="02070309020205020404" pitchFamily="49" charset="0"/>
              <a:buChar char="o"/>
              <a:defRPr/>
            </a:pPr>
            <a:r>
              <a:rPr lang="en-US" altLang="en-US" sz="2400" dirty="0">
                <a:latin typeface="Verdana" pitchFamily="34" charset="0"/>
                <a:ea typeface="Verdana" pitchFamily="34" charset="0"/>
                <a:cs typeface="Verdana" pitchFamily="34" charset="0"/>
              </a:rPr>
              <a:t> Tags should not be </a:t>
            </a:r>
            <a:br>
              <a:rPr lang="en-US" altLang="en-US" sz="2400" dirty="0">
                <a:latin typeface="Verdana" pitchFamily="34" charset="0"/>
                <a:ea typeface="Verdana" pitchFamily="34" charset="0"/>
                <a:cs typeface="Verdana" pitchFamily="34" charset="0"/>
              </a:rPr>
            </a:br>
            <a:r>
              <a:rPr lang="en-US" altLang="en-US" sz="2400" dirty="0">
                <a:latin typeface="Verdana" pitchFamily="34" charset="0"/>
                <a:ea typeface="Verdana" pitchFamily="34" charset="0"/>
                <a:cs typeface="Verdana" pitchFamily="34" charset="0"/>
              </a:rPr>
              <a:t> removed without </a:t>
            </a:r>
            <a:br>
              <a:rPr lang="en-US" altLang="en-US" sz="2400" dirty="0">
                <a:latin typeface="Verdana" pitchFamily="34" charset="0"/>
                <a:ea typeface="Verdana" pitchFamily="34" charset="0"/>
                <a:cs typeface="Verdana" pitchFamily="34" charset="0"/>
              </a:rPr>
            </a:br>
            <a:r>
              <a:rPr lang="en-US" altLang="en-US" sz="2400" dirty="0">
                <a:latin typeface="Verdana" pitchFamily="34" charset="0"/>
                <a:ea typeface="Verdana" pitchFamily="34" charset="0"/>
                <a:cs typeface="Verdana" pitchFamily="34" charset="0"/>
              </a:rPr>
              <a:t> authorization of the </a:t>
            </a:r>
            <a:br>
              <a:rPr lang="en-US" altLang="en-US" sz="2400" dirty="0">
                <a:latin typeface="Verdana" pitchFamily="34" charset="0"/>
                <a:ea typeface="Verdana" pitchFamily="34" charset="0"/>
                <a:cs typeface="Verdana" pitchFamily="34" charset="0"/>
              </a:rPr>
            </a:br>
            <a:r>
              <a:rPr lang="en-US" altLang="en-US" sz="2400" dirty="0">
                <a:latin typeface="Verdana" pitchFamily="34" charset="0"/>
                <a:ea typeface="Verdana" pitchFamily="34" charset="0"/>
                <a:cs typeface="Verdana" pitchFamily="34" charset="0"/>
              </a:rPr>
              <a:t> authorized person </a:t>
            </a:r>
            <a:br>
              <a:rPr lang="en-US" altLang="en-US" sz="2400" dirty="0">
                <a:latin typeface="Verdana" pitchFamily="34" charset="0"/>
                <a:ea typeface="Verdana" pitchFamily="34" charset="0"/>
                <a:cs typeface="Verdana" pitchFamily="34" charset="0"/>
              </a:rPr>
            </a:br>
            <a:r>
              <a:rPr lang="en-US" altLang="en-US" sz="2400" dirty="0">
                <a:latin typeface="Verdana" pitchFamily="34" charset="0"/>
                <a:ea typeface="Verdana" pitchFamily="34" charset="0"/>
                <a:cs typeface="Verdana" pitchFamily="34" charset="0"/>
              </a:rPr>
              <a:t> responsible for it</a:t>
            </a:r>
          </a:p>
          <a:p>
            <a:pPr marL="342900" indent="-342900" eaLnBrk="1" hangingPunct="1">
              <a:lnSpc>
                <a:spcPct val="80000"/>
              </a:lnSpc>
              <a:spcBef>
                <a:spcPct val="0"/>
              </a:spcBef>
              <a:buFont typeface="Courier New" panose="02070309020205020404" pitchFamily="49" charset="0"/>
              <a:buChar char="o"/>
              <a:defRPr/>
            </a:pPr>
            <a:endParaRPr lang="en-US" altLang="en-US" sz="2400" dirty="0">
              <a:latin typeface="Verdana" pitchFamily="34" charset="0"/>
              <a:ea typeface="Verdana" pitchFamily="34" charset="0"/>
              <a:cs typeface="Verdana" pitchFamily="34" charset="0"/>
            </a:endParaRPr>
          </a:p>
          <a:p>
            <a:pPr marL="342900" indent="-342900" eaLnBrk="1" hangingPunct="1">
              <a:lnSpc>
                <a:spcPct val="80000"/>
              </a:lnSpc>
              <a:spcBef>
                <a:spcPct val="0"/>
              </a:spcBef>
              <a:buFont typeface="Courier New" panose="02070309020205020404" pitchFamily="49" charset="0"/>
              <a:buChar char="o"/>
              <a:defRPr/>
            </a:pPr>
            <a:r>
              <a:rPr lang="en-US" altLang="en-US" sz="2400" dirty="0">
                <a:latin typeface="Verdana" pitchFamily="34" charset="0"/>
                <a:ea typeface="Verdana" pitchFamily="34" charset="0"/>
                <a:cs typeface="Verdana" pitchFamily="34" charset="0"/>
              </a:rPr>
              <a:t> Tags must be legible      </a:t>
            </a:r>
            <a:br>
              <a:rPr lang="en-US" altLang="en-US" sz="2400" dirty="0">
                <a:latin typeface="Verdana" pitchFamily="34" charset="0"/>
                <a:ea typeface="Verdana" pitchFamily="34" charset="0"/>
                <a:cs typeface="Verdana" pitchFamily="34" charset="0"/>
              </a:rPr>
            </a:br>
            <a:r>
              <a:rPr lang="en-US" altLang="en-US" sz="2400" dirty="0">
                <a:latin typeface="Verdana" pitchFamily="34" charset="0"/>
                <a:ea typeface="Verdana" pitchFamily="34" charset="0"/>
                <a:cs typeface="Verdana" pitchFamily="34" charset="0"/>
              </a:rPr>
              <a:t> and understandable by   </a:t>
            </a:r>
            <a:br>
              <a:rPr lang="en-US" altLang="en-US" sz="2400" dirty="0">
                <a:latin typeface="Verdana" pitchFamily="34" charset="0"/>
                <a:ea typeface="Verdana" pitchFamily="34" charset="0"/>
                <a:cs typeface="Verdana" pitchFamily="34" charset="0"/>
              </a:rPr>
            </a:br>
            <a:r>
              <a:rPr lang="en-US" altLang="en-US" sz="2400" dirty="0">
                <a:latin typeface="Verdana" pitchFamily="34" charset="0"/>
                <a:ea typeface="Verdana" pitchFamily="34" charset="0"/>
                <a:cs typeface="Verdana" pitchFamily="34" charset="0"/>
              </a:rPr>
              <a:t> all employees</a:t>
            </a:r>
          </a:p>
        </p:txBody>
      </p:sp>
      <p:pic>
        <p:nvPicPr>
          <p:cNvPr id="35849" name="Picture 9" descr="LOT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133600"/>
            <a:ext cx="3810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Tags</a:t>
            </a:r>
          </a:p>
        </p:txBody>
      </p:sp>
      <p:sp>
        <p:nvSpPr>
          <p:cNvPr id="3686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PPT-026-05</a:t>
            </a:r>
          </a:p>
        </p:txBody>
      </p:sp>
      <p:sp>
        <p:nvSpPr>
          <p:cNvPr id="3687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34</a:t>
            </a: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36872" name="Rectangle 9"/>
          <p:cNvSpPr>
            <a:spLocks noChangeArrowheads="1"/>
          </p:cNvSpPr>
          <p:nvPr/>
        </p:nvSpPr>
        <p:spPr bwMode="auto">
          <a:xfrm>
            <a:off x="1143000" y="1447800"/>
            <a:ext cx="67818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0"/>
              </a:spcBef>
              <a:buFont typeface="Courier New" panose="02070309020205020404" pitchFamily="49" charset="0"/>
              <a:buChar char="o"/>
            </a:pPr>
            <a:r>
              <a:rPr lang="en-US" altLang="en-US" sz="2400">
                <a:latin typeface="Verdana" panose="020B0604030504040204" pitchFamily="34" charset="0"/>
              </a:rPr>
              <a:t> Tags and their means of attachment </a:t>
            </a:r>
            <a:br>
              <a:rPr lang="en-US" altLang="en-US" sz="2400">
                <a:latin typeface="Verdana" panose="020B0604030504040204" pitchFamily="34" charset="0"/>
              </a:rPr>
            </a:br>
            <a:r>
              <a:rPr lang="en-US" altLang="en-US" sz="2400">
                <a:latin typeface="Verdana" panose="020B0604030504040204" pitchFamily="34" charset="0"/>
              </a:rPr>
              <a:t>   must be made of materials that can </a:t>
            </a:r>
            <a:br>
              <a:rPr lang="en-US" altLang="en-US" sz="2400">
                <a:latin typeface="Verdana" panose="020B0604030504040204" pitchFamily="34" charset="0"/>
              </a:rPr>
            </a:br>
            <a:r>
              <a:rPr lang="en-US" altLang="en-US" sz="2400">
                <a:latin typeface="Verdana" panose="020B0604030504040204" pitchFamily="34" charset="0"/>
              </a:rPr>
              <a:t>   withstand environmental conditions</a:t>
            </a:r>
          </a:p>
          <a:p>
            <a:pPr eaLnBrk="1" hangingPunct="1">
              <a:lnSpc>
                <a:spcPct val="80000"/>
              </a:lnSpc>
              <a:spcBef>
                <a:spcPct val="0"/>
              </a:spcBef>
              <a:buFont typeface="Courier New" panose="02070309020205020404" pitchFamily="49" charset="0"/>
              <a:buChar char="o"/>
            </a:pPr>
            <a:endParaRPr lang="en-US" altLang="en-US" sz="2400">
              <a:latin typeface="Verdana" panose="020B0604030504040204" pitchFamily="34" charset="0"/>
            </a:endParaRPr>
          </a:p>
          <a:p>
            <a:pPr eaLnBrk="1" hangingPunct="1">
              <a:lnSpc>
                <a:spcPct val="80000"/>
              </a:lnSpc>
              <a:spcBef>
                <a:spcPct val="0"/>
              </a:spcBef>
              <a:buFont typeface="Courier New" panose="02070309020205020404" pitchFamily="49" charset="0"/>
              <a:buChar char="o"/>
            </a:pPr>
            <a:r>
              <a:rPr lang="en-US" altLang="en-US" sz="2400">
                <a:latin typeface="Verdana" panose="020B0604030504040204" pitchFamily="34" charset="0"/>
              </a:rPr>
              <a:t> Tags must be securely attached to </a:t>
            </a:r>
            <a:br>
              <a:rPr lang="en-US" altLang="en-US" sz="2400">
                <a:latin typeface="Verdana" panose="020B0604030504040204" pitchFamily="34" charset="0"/>
              </a:rPr>
            </a:br>
            <a:r>
              <a:rPr lang="en-US" altLang="en-US" sz="2400">
                <a:latin typeface="Verdana" panose="020B0604030504040204" pitchFamily="34" charset="0"/>
              </a:rPr>
              <a:t>   energy isolating devices </a:t>
            </a:r>
          </a:p>
        </p:txBody>
      </p:sp>
      <p:pic>
        <p:nvPicPr>
          <p:cNvPr id="36873" name="Picture 10" descr="C:\Documents and Settings\stlane\My Documents\My Pictures\1259124_bk.jpg"/>
          <p:cNvPicPr>
            <a:picLocks noChangeAspect="1" noChangeArrowheads="1"/>
          </p:cNvPicPr>
          <p:nvPr/>
        </p:nvPicPr>
        <p:blipFill>
          <a:blip r:embed="rId5">
            <a:extLst>
              <a:ext uri="{28A0092B-C50C-407E-A947-70E740481C1C}">
                <a14:useLocalDpi xmlns:a14="http://schemas.microsoft.com/office/drawing/2010/main" val="0"/>
              </a:ext>
            </a:extLst>
          </a:blip>
          <a:srcRect t="3200" b="3999"/>
          <a:stretch>
            <a:fillRect/>
          </a:stretch>
        </p:blipFill>
        <p:spPr bwMode="auto">
          <a:xfrm>
            <a:off x="1524000" y="3581400"/>
            <a:ext cx="23812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10" descr="C:\Documents and Settings\stlane\My Documents\My Pictures\3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35052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Training</a:t>
            </a:r>
          </a:p>
        </p:txBody>
      </p:sp>
      <p:sp>
        <p:nvSpPr>
          <p:cNvPr id="3789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PPT-026-05</a:t>
            </a:r>
          </a:p>
        </p:txBody>
      </p:sp>
      <p:sp>
        <p:nvSpPr>
          <p:cNvPr id="3789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35</a:t>
            </a:r>
          </a:p>
        </p:txBody>
      </p:sp>
      <p:sp>
        <p:nvSpPr>
          <p:cNvPr id="9" name="Content Placeholder 12"/>
          <p:cNvSpPr txBox="1">
            <a:spLocks/>
          </p:cNvSpPr>
          <p:nvPr/>
        </p:nvSpPr>
        <p:spPr bwMode="auto">
          <a:xfrm>
            <a:off x="457200" y="1219200"/>
            <a:ext cx="8229600" cy="4525963"/>
          </a:xfrm>
          <a:prstGeom prst="rect">
            <a:avLst/>
          </a:prstGeom>
          <a:noFill/>
          <a:ln w="9525">
            <a:noFill/>
            <a:miter lim="800000"/>
            <a:headEnd/>
            <a:tailEnd/>
          </a:ln>
        </p:spPr>
        <p:txBody>
          <a:bodyPr/>
          <a:lstStyle/>
          <a:p>
            <a:pPr eaLnBrk="0" hangingPunct="0">
              <a:spcBef>
                <a:spcPct val="20000"/>
              </a:spcBef>
              <a:defRPr/>
            </a:pPr>
            <a:r>
              <a:rPr lang="en-US" sz="2400" dirty="0">
                <a:latin typeface="Arial" charset="0"/>
                <a:cs typeface="Times New Roman" pitchFamily="18" charset="0"/>
              </a:rPr>
              <a:t>1910.147 (c)(7)(</a:t>
            </a:r>
            <a:r>
              <a:rPr lang="en-US" sz="2400" dirty="0" err="1">
                <a:latin typeface="Arial" charset="0"/>
                <a:cs typeface="Times New Roman" pitchFamily="18" charset="0"/>
              </a:rPr>
              <a:t>i</a:t>
            </a:r>
            <a:r>
              <a:rPr lang="en-US" sz="2400" dirty="0">
                <a:latin typeface="Arial" charset="0"/>
                <a:cs typeface="Times New Roman" pitchFamily="18" charset="0"/>
              </a:rPr>
              <a:t>) = “The employer shall provide training to ensure that the purpose and function of the energy control program are understood by employees and that the knowledge and skills required for the safe application, usage, and removal of the energy controls are acquired by employees”  </a:t>
            </a:r>
            <a:endParaRPr lang="en-US" sz="2400" kern="0" dirty="0">
              <a:latin typeface="Verdana" pitchFamily="34" charset="0"/>
            </a:endParaRPr>
          </a:p>
        </p:txBody>
      </p:sp>
      <p:pic>
        <p:nvPicPr>
          <p:cNvPr id="37896" name="Picture 8" descr="C:\Documents and Settings\stlane\My Documents\My Pictures\grploc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429000"/>
            <a:ext cx="31750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2"/>
          <p:cNvSpPr>
            <a:spLocks noGrp="1" noChangeArrowheads="1"/>
          </p:cNvSpPr>
          <p:nvPr>
            <p:ph type="ctrTitle"/>
          </p:nvPr>
        </p:nvSpPr>
        <p:spPr>
          <a:xfrm>
            <a:off x="533400" y="457200"/>
            <a:ext cx="5181600" cy="381000"/>
          </a:xfrm>
        </p:spPr>
        <p:txBody>
          <a:bodyPr/>
          <a:lstStyle/>
          <a:p>
            <a:pPr eaLnBrk="1" hangingPunct="1"/>
            <a:r>
              <a:rPr lang="en-US" altLang="en-US" sz="2800">
                <a:solidFill>
                  <a:schemeClr val="bg1"/>
                </a:solidFill>
                <a:latin typeface="Verdana" panose="020B0604030504040204" pitchFamily="34" charset="0"/>
              </a:rPr>
              <a:t>Training-All Employees</a:t>
            </a:r>
          </a:p>
        </p:txBody>
      </p:sp>
      <p:sp>
        <p:nvSpPr>
          <p:cNvPr id="3891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PPT-026-05</a:t>
            </a:r>
          </a:p>
        </p:txBody>
      </p:sp>
      <p:sp>
        <p:nvSpPr>
          <p:cNvPr id="3891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36</a:t>
            </a: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38920" name="Rectangle 8"/>
          <p:cNvSpPr>
            <a:spLocks noChangeArrowheads="1"/>
          </p:cNvSpPr>
          <p:nvPr/>
        </p:nvSpPr>
        <p:spPr bwMode="auto">
          <a:xfrm>
            <a:off x="228600" y="1524000"/>
            <a:ext cx="7315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
                <a:schemeClr val="tx1"/>
              </a:buClr>
              <a:buFontTx/>
              <a:buNone/>
              <a:defRPr/>
            </a:pPr>
            <a:r>
              <a:rPr lang="en-US" altLang="en-US" sz="2400" dirty="0">
                <a:latin typeface="Verdana" pitchFamily="34" charset="0"/>
              </a:rPr>
              <a:t>Training Should Include: </a:t>
            </a:r>
          </a:p>
          <a:p>
            <a:pPr lvl="1" eaLnBrk="1" hangingPunct="1">
              <a:spcBef>
                <a:spcPct val="0"/>
              </a:spcBef>
              <a:buFontTx/>
              <a:buNone/>
              <a:defRPr/>
            </a:pPr>
            <a:endParaRPr lang="en-US" altLang="en-US" sz="2400" b="1" dirty="0">
              <a:latin typeface="Verdana" pitchFamily="34" charset="0"/>
            </a:endParaRPr>
          </a:p>
          <a:p>
            <a:pPr marL="800100" lvl="1" indent="-342900" eaLnBrk="1" hangingPunct="1">
              <a:spcBef>
                <a:spcPct val="0"/>
              </a:spcBef>
              <a:buFont typeface="Courier New" panose="02070309020205020404" pitchFamily="49" charset="0"/>
              <a:buChar char="o"/>
              <a:defRPr/>
            </a:pPr>
            <a:r>
              <a:rPr lang="en-US" altLang="en-US" sz="2400" dirty="0">
                <a:latin typeface="Verdana" pitchFamily="34" charset="0"/>
              </a:rPr>
              <a:t>Purpose of LOTO program</a:t>
            </a:r>
          </a:p>
          <a:p>
            <a:pPr marL="800100" lvl="1" indent="-342900" eaLnBrk="1" hangingPunct="1">
              <a:spcBef>
                <a:spcPct val="0"/>
              </a:spcBef>
              <a:buFont typeface="Courier New" panose="02070309020205020404" pitchFamily="49" charset="0"/>
              <a:buChar char="o"/>
              <a:defRPr/>
            </a:pPr>
            <a:endParaRPr lang="en-US" altLang="en-US" sz="2400" dirty="0">
              <a:latin typeface="Verdana" pitchFamily="34" charset="0"/>
            </a:endParaRPr>
          </a:p>
          <a:p>
            <a:pPr marL="800100" lvl="1" indent="-342900" eaLnBrk="1" hangingPunct="1">
              <a:spcBef>
                <a:spcPct val="0"/>
              </a:spcBef>
              <a:buFont typeface="Courier New" panose="02070309020205020404" pitchFamily="49" charset="0"/>
              <a:buChar char="o"/>
              <a:defRPr/>
            </a:pPr>
            <a:r>
              <a:rPr lang="en-US" altLang="en-US" sz="2400" dirty="0">
                <a:latin typeface="Verdana" pitchFamily="34" charset="0"/>
              </a:rPr>
              <a:t>Use of the energy control program</a:t>
            </a:r>
          </a:p>
          <a:p>
            <a:pPr marL="800100" lvl="1" indent="-342900" eaLnBrk="1" hangingPunct="1">
              <a:spcBef>
                <a:spcPct val="0"/>
              </a:spcBef>
              <a:buFont typeface="Courier New" panose="02070309020205020404" pitchFamily="49" charset="0"/>
              <a:buChar char="o"/>
              <a:defRPr/>
            </a:pPr>
            <a:endParaRPr lang="en-US" altLang="en-US" sz="2400" dirty="0">
              <a:latin typeface="Verdana" pitchFamily="34" charset="0"/>
            </a:endParaRPr>
          </a:p>
          <a:p>
            <a:pPr marL="800100" lvl="1" indent="-342900" eaLnBrk="1" hangingPunct="1">
              <a:spcBef>
                <a:spcPct val="0"/>
              </a:spcBef>
              <a:buFont typeface="Courier New" panose="02070309020205020404" pitchFamily="49" charset="0"/>
              <a:buChar char="o"/>
              <a:defRPr/>
            </a:pPr>
            <a:r>
              <a:rPr lang="en-US" altLang="en-US" sz="2400" dirty="0">
                <a:latin typeface="Verdana" pitchFamily="34" charset="0"/>
              </a:rPr>
              <a:t>LOTO devices and plant specifics</a:t>
            </a:r>
          </a:p>
          <a:p>
            <a:pPr marL="800100" lvl="1" indent="-342900" eaLnBrk="1" hangingPunct="1">
              <a:spcBef>
                <a:spcPct val="0"/>
              </a:spcBef>
              <a:buFont typeface="Courier New" panose="02070309020205020404" pitchFamily="49" charset="0"/>
              <a:buChar char="o"/>
              <a:defRPr/>
            </a:pPr>
            <a:endParaRPr lang="en-US" altLang="en-US" sz="2400" dirty="0">
              <a:latin typeface="Verdana" pitchFamily="34" charset="0"/>
            </a:endParaRPr>
          </a:p>
          <a:p>
            <a:pPr marL="800100" lvl="1" indent="-342900" eaLnBrk="1" hangingPunct="1">
              <a:spcBef>
                <a:spcPct val="0"/>
              </a:spcBef>
              <a:buFont typeface="Courier New" panose="02070309020205020404" pitchFamily="49" charset="0"/>
              <a:buChar char="o"/>
              <a:defRPr/>
            </a:pPr>
            <a:r>
              <a:rPr lang="en-US" altLang="en-US" sz="2400" dirty="0">
                <a:latin typeface="Verdana" pitchFamily="34" charset="0"/>
              </a:rPr>
              <a:t>Rules and consequences of</a:t>
            </a:r>
          </a:p>
          <a:p>
            <a:pPr lvl="1" eaLnBrk="1" hangingPunct="1">
              <a:spcBef>
                <a:spcPct val="0"/>
              </a:spcBef>
              <a:buFontTx/>
              <a:buNone/>
              <a:defRPr/>
            </a:pPr>
            <a:r>
              <a:rPr lang="en-US" altLang="en-US" sz="2400" dirty="0">
                <a:latin typeface="Verdana" pitchFamily="34" charset="0"/>
              </a:rPr>
              <a:t>   unauthorized removal of LOTO devices</a:t>
            </a:r>
          </a:p>
        </p:txBody>
      </p:sp>
      <p:pic>
        <p:nvPicPr>
          <p:cNvPr id="38921" name="Picture 9" descr="C:\Documents and Settings\stlane\My Documents\My Pictures\training_pic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2387600"/>
            <a:ext cx="2209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2"/>
          <p:cNvSpPr>
            <a:spLocks noGrp="1" noChangeArrowheads="1"/>
          </p:cNvSpPr>
          <p:nvPr>
            <p:ph type="ctrTitle"/>
          </p:nvPr>
        </p:nvSpPr>
        <p:spPr>
          <a:xfrm>
            <a:off x="533400" y="381000"/>
            <a:ext cx="5181600" cy="457200"/>
          </a:xfrm>
        </p:spPr>
        <p:txBody>
          <a:bodyPr/>
          <a:lstStyle/>
          <a:p>
            <a:pPr eaLnBrk="1" hangingPunct="1"/>
            <a:r>
              <a:rPr lang="en-US" altLang="en-US" sz="2300">
                <a:solidFill>
                  <a:schemeClr val="bg1"/>
                </a:solidFill>
                <a:latin typeface="Verdana" panose="020B0604030504040204" pitchFamily="34" charset="0"/>
                <a:ea typeface="Verdana" panose="020B0604030504040204" pitchFamily="34" charset="0"/>
                <a:cs typeface="Verdana" panose="020B0604030504040204" pitchFamily="34" charset="0"/>
              </a:rPr>
              <a:t>Training – Authorized Employees</a:t>
            </a:r>
          </a:p>
        </p:txBody>
      </p:sp>
      <p:sp>
        <p:nvSpPr>
          <p:cNvPr id="3994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PPT-026-05</a:t>
            </a:r>
          </a:p>
        </p:txBody>
      </p:sp>
      <p:sp>
        <p:nvSpPr>
          <p:cNvPr id="3994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37</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39944" name="Rectangle 7"/>
          <p:cNvSpPr>
            <a:spLocks noChangeArrowheads="1"/>
          </p:cNvSpPr>
          <p:nvPr/>
        </p:nvSpPr>
        <p:spPr bwMode="auto">
          <a:xfrm>
            <a:off x="609600" y="2209800"/>
            <a:ext cx="2590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Courier New" panose="02070309020205020404" pitchFamily="49" charset="0"/>
              <a:buChar char="o"/>
            </a:pPr>
            <a:r>
              <a:rPr lang="en-US" altLang="en-US" sz="2400">
                <a:latin typeface="Verdana" panose="020B0604030504040204" pitchFamily="34" charset="0"/>
                <a:cs typeface="Times New Roman" panose="02020603050405020304" pitchFamily="18" charset="0"/>
              </a:rPr>
              <a:t> Electrical</a:t>
            </a:r>
          </a:p>
          <a:p>
            <a:pPr eaLnBrk="1" hangingPunct="1">
              <a:spcBef>
                <a:spcPct val="0"/>
              </a:spcBef>
              <a:buFont typeface="Courier New" panose="02070309020205020404" pitchFamily="49" charset="0"/>
              <a:buChar char="o"/>
            </a:pPr>
            <a:r>
              <a:rPr lang="en-US" altLang="en-US" sz="2400">
                <a:latin typeface="Verdana" panose="020B0604030504040204" pitchFamily="34" charset="0"/>
                <a:cs typeface="Times New Roman" panose="02020603050405020304" pitchFamily="18" charset="0"/>
              </a:rPr>
              <a:t> Hydraulic</a:t>
            </a:r>
          </a:p>
          <a:p>
            <a:pPr eaLnBrk="1" hangingPunct="1">
              <a:spcBef>
                <a:spcPct val="0"/>
              </a:spcBef>
              <a:buFont typeface="Courier New" panose="02070309020205020404" pitchFamily="49" charset="0"/>
              <a:buChar char="o"/>
            </a:pPr>
            <a:r>
              <a:rPr lang="en-US" altLang="en-US" sz="2400">
                <a:latin typeface="Verdana" panose="020B0604030504040204" pitchFamily="34" charset="0"/>
                <a:cs typeface="Times New Roman" panose="02020603050405020304" pitchFamily="18" charset="0"/>
              </a:rPr>
              <a:t> Pneumatic</a:t>
            </a:r>
          </a:p>
          <a:p>
            <a:pPr eaLnBrk="1" hangingPunct="1">
              <a:spcBef>
                <a:spcPct val="0"/>
              </a:spcBef>
              <a:buFont typeface="Courier New" panose="02070309020205020404" pitchFamily="49" charset="0"/>
              <a:buChar char="o"/>
            </a:pPr>
            <a:r>
              <a:rPr lang="en-US" altLang="en-US" sz="2400">
                <a:latin typeface="Verdana" panose="020B0604030504040204" pitchFamily="34" charset="0"/>
                <a:cs typeface="Times New Roman" panose="02020603050405020304" pitchFamily="18" charset="0"/>
              </a:rPr>
              <a:t> Thermal</a:t>
            </a:r>
          </a:p>
          <a:p>
            <a:pPr eaLnBrk="1" hangingPunct="1">
              <a:spcBef>
                <a:spcPct val="0"/>
              </a:spcBef>
              <a:buFont typeface="Courier New" panose="02070309020205020404" pitchFamily="49" charset="0"/>
              <a:buChar char="o"/>
            </a:pPr>
            <a:r>
              <a:rPr lang="en-US" altLang="en-US" sz="2400">
                <a:latin typeface="Verdana" panose="020B0604030504040204" pitchFamily="34" charset="0"/>
                <a:cs typeface="Times New Roman" panose="02020603050405020304" pitchFamily="18" charset="0"/>
              </a:rPr>
              <a:t> Chemical</a:t>
            </a:r>
          </a:p>
          <a:p>
            <a:pPr eaLnBrk="1" hangingPunct="1">
              <a:spcBef>
                <a:spcPct val="0"/>
              </a:spcBef>
              <a:buFont typeface="Courier New" panose="02070309020205020404" pitchFamily="49" charset="0"/>
              <a:buChar char="o"/>
            </a:pPr>
            <a:r>
              <a:rPr lang="en-US" altLang="en-US" sz="2400">
                <a:latin typeface="Verdana" panose="020B0604030504040204" pitchFamily="34" charset="0"/>
                <a:cs typeface="Times New Roman" panose="02020603050405020304" pitchFamily="18" charset="0"/>
              </a:rPr>
              <a:t> Mechanical</a:t>
            </a:r>
          </a:p>
          <a:p>
            <a:pPr eaLnBrk="1" hangingPunct="1">
              <a:spcBef>
                <a:spcPct val="0"/>
              </a:spcBef>
              <a:buFont typeface="Courier New" panose="02070309020205020404" pitchFamily="49" charset="0"/>
              <a:buChar char="o"/>
            </a:pPr>
            <a:r>
              <a:rPr lang="en-US" altLang="en-US" sz="2400">
                <a:latin typeface="Verdana" panose="020B0604030504040204" pitchFamily="34" charset="0"/>
                <a:cs typeface="Times New Roman" panose="02020603050405020304" pitchFamily="18" charset="0"/>
              </a:rPr>
              <a:t> Cord &amp; Plug</a:t>
            </a:r>
          </a:p>
          <a:p>
            <a:pPr eaLnBrk="1" hangingPunct="1">
              <a:spcBef>
                <a:spcPct val="0"/>
              </a:spcBef>
              <a:buFontTx/>
              <a:buNone/>
            </a:pPr>
            <a:r>
              <a:rPr lang="en-US" altLang="en-US" sz="2400">
                <a:latin typeface="Verdana" panose="020B0604030504040204" pitchFamily="34" charset="0"/>
                <a:cs typeface="Times New Roman" panose="02020603050405020304" pitchFamily="18" charset="0"/>
              </a:rPr>
              <a:t>   Equipment</a:t>
            </a:r>
          </a:p>
          <a:p>
            <a:pPr eaLnBrk="1" hangingPunct="1">
              <a:spcBef>
                <a:spcPct val="0"/>
              </a:spcBef>
              <a:buFont typeface="Courier New" panose="02070309020205020404" pitchFamily="49" charset="0"/>
              <a:buChar char="o"/>
            </a:pPr>
            <a:r>
              <a:rPr lang="en-US" altLang="en-US" sz="2400">
                <a:latin typeface="Verdana" panose="020B0604030504040204" pitchFamily="34" charset="0"/>
                <a:cs typeface="Times New Roman" panose="02020603050405020304" pitchFamily="18" charset="0"/>
              </a:rPr>
              <a:t> Other Types</a:t>
            </a:r>
          </a:p>
        </p:txBody>
      </p:sp>
      <p:pic>
        <p:nvPicPr>
          <p:cNvPr id="39945" name="Picture 2" descr="C:\Documents and Settings\stlane\My Documents\My Pictures\flas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209800"/>
            <a:ext cx="11858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4" descr="C:\Documents and Settings\Steve\Local Settings\Temporary Internet Files\Content.IE5\N1P4I615\MPj0434013000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4267200"/>
            <a:ext cx="167640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3" descr="C:\Documents and Settings\stlane\My Documents\My Pictures\Electrical-Safety-360x21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4267200"/>
            <a:ext cx="2366963"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3" descr="C:\Documents and Settings\Steve\Local Settings\Temporary Internet Files\Content.IE5\I2VELXDI\MPj04026930000[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2133600"/>
            <a:ext cx="1411288"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9" name="Rectangle 12"/>
          <p:cNvSpPr>
            <a:spLocks noChangeArrowheads="1"/>
          </p:cNvSpPr>
          <p:nvPr/>
        </p:nvSpPr>
        <p:spPr bwMode="auto">
          <a:xfrm>
            <a:off x="750888" y="1370013"/>
            <a:ext cx="805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In Summary: List &amp; Identify all Sources of Energy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2"/>
          <p:cNvSpPr>
            <a:spLocks noGrp="1" noChangeArrowheads="1"/>
          </p:cNvSpPr>
          <p:nvPr>
            <p:ph type="ctrTitle"/>
          </p:nvPr>
        </p:nvSpPr>
        <p:spPr>
          <a:xfrm>
            <a:off x="533400" y="381000"/>
            <a:ext cx="5181600" cy="457200"/>
          </a:xfrm>
        </p:spPr>
        <p:txBody>
          <a:bodyPr/>
          <a:lstStyle/>
          <a:p>
            <a:pPr eaLnBrk="1" hangingPunct="1"/>
            <a:r>
              <a:rPr lang="en-US" altLang="en-US" sz="2500">
                <a:solidFill>
                  <a:schemeClr val="bg1"/>
                </a:solidFill>
                <a:latin typeface="Verdana" panose="020B0604030504040204" pitchFamily="34" charset="0"/>
                <a:ea typeface="Verdana" panose="020B0604030504040204" pitchFamily="34" charset="0"/>
                <a:cs typeface="Verdana" panose="020B0604030504040204" pitchFamily="34" charset="0"/>
              </a:rPr>
              <a:t>Training Authorized Persons</a:t>
            </a:r>
          </a:p>
        </p:txBody>
      </p:sp>
      <p:sp>
        <p:nvSpPr>
          <p:cNvPr id="4096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PPT-026-05</a:t>
            </a:r>
          </a:p>
        </p:txBody>
      </p:sp>
      <p:sp>
        <p:nvSpPr>
          <p:cNvPr id="4096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38</a:t>
            </a:r>
          </a:p>
        </p:txBody>
      </p:sp>
      <p:sp>
        <p:nvSpPr>
          <p:cNvPr id="40967"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40969" name="Rectangle 8"/>
          <p:cNvSpPr>
            <a:spLocks noChangeArrowheads="1"/>
          </p:cNvSpPr>
          <p:nvPr/>
        </p:nvSpPr>
        <p:spPr bwMode="auto">
          <a:xfrm>
            <a:off x="533400" y="1066800"/>
            <a:ext cx="81534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
                <a:schemeClr val="tx1"/>
              </a:buClr>
              <a:buFontTx/>
              <a:buNone/>
              <a:defRPr/>
            </a:pPr>
            <a:r>
              <a:rPr lang="en-US" altLang="en-US" sz="2400" dirty="0">
                <a:latin typeface="Verdana" pitchFamily="34" charset="0"/>
              </a:rPr>
              <a:t>In addition to basic LOTO training given to all employees, </a:t>
            </a:r>
            <a:r>
              <a:rPr lang="en-US" altLang="en-US" sz="2400" i="1" dirty="0">
                <a:latin typeface="Verdana" pitchFamily="34" charset="0"/>
              </a:rPr>
              <a:t>training for “Authorized Persons”        should also include</a:t>
            </a:r>
            <a:r>
              <a:rPr lang="en-US" altLang="en-US" sz="2400" dirty="0">
                <a:latin typeface="Verdana" pitchFamily="34" charset="0"/>
              </a:rPr>
              <a:t>:</a:t>
            </a:r>
            <a:endParaRPr lang="en-US" altLang="en-US" sz="2400" b="1" u="sng" dirty="0">
              <a:latin typeface="Verdana" pitchFamily="34" charset="0"/>
            </a:endParaRPr>
          </a:p>
          <a:p>
            <a:pPr marL="800100" lvl="1" indent="-342900" eaLnBrk="1" hangingPunct="1">
              <a:spcBef>
                <a:spcPct val="0"/>
              </a:spcBef>
              <a:buFont typeface="Courier New" panose="02070309020205020404" pitchFamily="49" charset="0"/>
              <a:buChar char="o"/>
              <a:defRPr/>
            </a:pPr>
            <a:r>
              <a:rPr lang="en-US" altLang="en-US" sz="2400" dirty="0">
                <a:latin typeface="Verdana" pitchFamily="34" charset="0"/>
              </a:rPr>
              <a:t> When to implement LOTO </a:t>
            </a:r>
          </a:p>
          <a:p>
            <a:pPr lvl="1" eaLnBrk="1" hangingPunct="1">
              <a:spcBef>
                <a:spcPct val="0"/>
              </a:spcBef>
              <a:buFont typeface="Wingdings" pitchFamily="2" charset="2"/>
              <a:buChar char="q"/>
              <a:defRPr/>
            </a:pPr>
            <a:endParaRPr lang="en-US" altLang="en-US" sz="2400" dirty="0">
              <a:latin typeface="Verdana" pitchFamily="34" charset="0"/>
            </a:endParaRPr>
          </a:p>
          <a:p>
            <a:pPr marL="800100" lvl="1" indent="-342900" eaLnBrk="1" hangingPunct="1">
              <a:spcBef>
                <a:spcPct val="0"/>
              </a:spcBef>
              <a:buFont typeface="Courier New" panose="02070309020205020404" pitchFamily="49" charset="0"/>
              <a:buChar char="o"/>
              <a:defRPr/>
            </a:pPr>
            <a:r>
              <a:rPr lang="en-US" altLang="en-US" sz="2400" dirty="0">
                <a:latin typeface="Verdana" pitchFamily="34" charset="0"/>
              </a:rPr>
              <a:t> Recognition of hazardous energy sources</a:t>
            </a:r>
          </a:p>
          <a:p>
            <a:pPr lvl="1" eaLnBrk="1" hangingPunct="1">
              <a:spcBef>
                <a:spcPct val="0"/>
              </a:spcBef>
              <a:buFont typeface="Wingdings" pitchFamily="2" charset="2"/>
              <a:buChar char="q"/>
              <a:defRPr/>
            </a:pPr>
            <a:endParaRPr lang="en-US" altLang="en-US" sz="2400" dirty="0">
              <a:latin typeface="Verdana" pitchFamily="34" charset="0"/>
            </a:endParaRPr>
          </a:p>
          <a:p>
            <a:pPr marL="800100" lvl="1" indent="-342900" eaLnBrk="1" hangingPunct="1">
              <a:spcBef>
                <a:spcPct val="0"/>
              </a:spcBef>
              <a:buFont typeface="Courier New" panose="02070309020205020404" pitchFamily="49" charset="0"/>
              <a:buChar char="o"/>
              <a:defRPr/>
            </a:pPr>
            <a:r>
              <a:rPr lang="en-US" altLang="en-US" sz="2400" dirty="0">
                <a:latin typeface="Verdana" pitchFamily="34" charset="0"/>
              </a:rPr>
              <a:t> Type and magnitude of energy in workplace</a:t>
            </a:r>
          </a:p>
          <a:p>
            <a:pPr marL="800100" lvl="1" indent="-342900" eaLnBrk="1" hangingPunct="1">
              <a:spcBef>
                <a:spcPct val="0"/>
              </a:spcBef>
              <a:buFont typeface="Courier New" panose="02070309020205020404" pitchFamily="49" charset="0"/>
              <a:buChar char="o"/>
              <a:defRPr/>
            </a:pPr>
            <a:endParaRPr lang="en-US" altLang="en-US" sz="2400" dirty="0">
              <a:latin typeface="Verdana" pitchFamily="34" charset="0"/>
            </a:endParaRPr>
          </a:p>
          <a:p>
            <a:pPr marL="800100" lvl="1" indent="-342900" eaLnBrk="1" hangingPunct="1">
              <a:spcBef>
                <a:spcPct val="0"/>
              </a:spcBef>
              <a:buFont typeface="Courier New" panose="02070309020205020404" pitchFamily="49" charset="0"/>
              <a:buChar char="o"/>
              <a:defRPr/>
            </a:pPr>
            <a:r>
              <a:rPr lang="en-US" altLang="en-US" sz="2400" dirty="0">
                <a:latin typeface="Verdana" pitchFamily="34" charset="0"/>
              </a:rPr>
              <a:t> Returning equipment to service</a:t>
            </a:r>
          </a:p>
          <a:p>
            <a:pPr marL="800100" lvl="1" indent="-342900" eaLnBrk="1" hangingPunct="1">
              <a:spcBef>
                <a:spcPct val="0"/>
              </a:spcBef>
              <a:buFont typeface="Courier New" panose="02070309020205020404" pitchFamily="49" charset="0"/>
              <a:buChar char="o"/>
              <a:defRPr/>
            </a:pPr>
            <a:endParaRPr lang="en-US" altLang="en-US" sz="2400" dirty="0">
              <a:latin typeface="Verdana" pitchFamily="34" charset="0"/>
            </a:endParaRPr>
          </a:p>
          <a:p>
            <a:pPr marL="800100" lvl="1" indent="-342900" eaLnBrk="1" hangingPunct="1">
              <a:spcBef>
                <a:spcPct val="0"/>
              </a:spcBef>
              <a:buFont typeface="Courier New" panose="02070309020205020404" pitchFamily="49" charset="0"/>
              <a:buChar char="o"/>
              <a:defRPr/>
            </a:pPr>
            <a:r>
              <a:rPr lang="en-US" altLang="en-US" sz="2400" dirty="0">
                <a:latin typeface="Verdana" pitchFamily="34" charset="0"/>
              </a:rPr>
              <a:t> If questions on application–specific actions to  </a:t>
            </a:r>
            <a:br>
              <a:rPr lang="en-US" altLang="en-US" sz="2400" dirty="0">
                <a:latin typeface="Verdana" pitchFamily="34" charset="0"/>
              </a:rPr>
            </a:br>
            <a:r>
              <a:rPr lang="en-US" altLang="en-US" sz="2400" dirty="0">
                <a:latin typeface="Verdana" pitchFamily="34" charset="0"/>
              </a:rPr>
              <a:t> be taken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
            </a:r>
            <a:br>
              <a:rPr lang="en-US" altLang="en-US" sz="2800">
                <a:solidFill>
                  <a:schemeClr val="bg1"/>
                </a:solidFill>
                <a:latin typeface="Verdana" panose="020B0604030504040204" pitchFamily="34" charset="0"/>
              </a:rPr>
            </a:br>
            <a:r>
              <a:rPr lang="en-US" altLang="en-US" sz="2800">
                <a:solidFill>
                  <a:schemeClr val="bg1"/>
                </a:solidFill>
                <a:latin typeface="Verdana" panose="020B0604030504040204" pitchFamily="34" charset="0"/>
              </a:rPr>
              <a:t>Retraining  </a:t>
            </a:r>
            <a:br>
              <a:rPr lang="en-US" altLang="en-US" sz="2800">
                <a:solidFill>
                  <a:schemeClr val="bg1"/>
                </a:solidFill>
                <a:latin typeface="Verdana" panose="020B0604030504040204" pitchFamily="34" charset="0"/>
              </a:rPr>
            </a:br>
            <a:endParaRPr lang="en-US" altLang="en-US" sz="2800">
              <a:solidFill>
                <a:schemeClr val="bg1"/>
              </a:solidFill>
              <a:latin typeface="Verdana" panose="020B0604030504040204" pitchFamily="34" charset="0"/>
            </a:endParaRPr>
          </a:p>
        </p:txBody>
      </p:sp>
      <p:sp>
        <p:nvSpPr>
          <p:cNvPr id="4198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PPT-026-05</a:t>
            </a:r>
          </a:p>
        </p:txBody>
      </p:sp>
      <p:sp>
        <p:nvSpPr>
          <p:cNvPr id="4199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39</a:t>
            </a:r>
          </a:p>
        </p:txBody>
      </p:sp>
      <p:sp>
        <p:nvSpPr>
          <p:cNvPr id="41991"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pic>
        <p:nvPicPr>
          <p:cNvPr id="4199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0" y="1625600"/>
            <a:ext cx="3584575" cy="37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4" name="Rectangle 9"/>
          <p:cNvSpPr>
            <a:spLocks noChangeArrowheads="1"/>
          </p:cNvSpPr>
          <p:nvPr/>
        </p:nvSpPr>
        <p:spPr bwMode="auto">
          <a:xfrm>
            <a:off x="292100" y="1905000"/>
            <a:ext cx="4953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400" dirty="0">
                <a:latin typeface="Verdana" pitchFamily="34" charset="0"/>
              </a:rPr>
              <a:t>Authorized and Affected persons is required when:</a:t>
            </a:r>
          </a:p>
          <a:p>
            <a:pPr eaLnBrk="1" hangingPunct="1">
              <a:spcBef>
                <a:spcPct val="0"/>
              </a:spcBef>
              <a:buFontTx/>
              <a:buNone/>
              <a:defRPr/>
            </a:pPr>
            <a:endParaRPr lang="en-US" altLang="en-US" sz="2400" dirty="0">
              <a:latin typeface="Verdana" pitchFamily="34" charset="0"/>
            </a:endParaRPr>
          </a:p>
          <a:p>
            <a:pPr marL="342900" indent="-342900" eaLnBrk="1" hangingPunct="1">
              <a:spcBef>
                <a:spcPct val="0"/>
              </a:spcBef>
              <a:buFont typeface="Courier New" panose="02070309020205020404" pitchFamily="49" charset="0"/>
              <a:buChar char="o"/>
              <a:defRPr/>
            </a:pPr>
            <a:r>
              <a:rPr lang="en-US" altLang="en-US" sz="2400" dirty="0">
                <a:latin typeface="Verdana" pitchFamily="34" charset="0"/>
              </a:rPr>
              <a:t>New equipment brought  into the workplace</a:t>
            </a:r>
          </a:p>
          <a:p>
            <a:pPr marL="342900" indent="-342900" eaLnBrk="1" hangingPunct="1">
              <a:spcBef>
                <a:spcPct val="0"/>
              </a:spcBef>
              <a:buFont typeface="Courier New" panose="02070309020205020404" pitchFamily="49" charset="0"/>
              <a:buChar char="o"/>
              <a:defRPr/>
            </a:pPr>
            <a:r>
              <a:rPr lang="en-US" altLang="en-US" sz="2400" dirty="0">
                <a:latin typeface="Verdana" pitchFamily="34" charset="0"/>
              </a:rPr>
              <a:t>Change in job assignment</a:t>
            </a:r>
          </a:p>
          <a:p>
            <a:pPr marL="342900" indent="-342900" eaLnBrk="1" hangingPunct="1">
              <a:spcBef>
                <a:spcPct val="0"/>
              </a:spcBef>
              <a:buFont typeface="Courier New" panose="02070309020205020404" pitchFamily="49" charset="0"/>
              <a:buChar char="o"/>
              <a:defRPr/>
            </a:pPr>
            <a:r>
              <a:rPr lang="en-US" altLang="en-US" sz="2400" dirty="0">
                <a:latin typeface="Verdana" pitchFamily="34" charset="0"/>
              </a:rPr>
              <a:t>Changes in LOTO equipment</a:t>
            </a:r>
          </a:p>
          <a:p>
            <a:pPr marL="342900" indent="-342900" eaLnBrk="1" hangingPunct="1">
              <a:spcBef>
                <a:spcPct val="0"/>
              </a:spcBef>
              <a:buFont typeface="Courier New" panose="02070309020205020404" pitchFamily="49" charset="0"/>
              <a:buChar char="o"/>
              <a:defRPr/>
            </a:pPr>
            <a:r>
              <a:rPr lang="en-US" altLang="en-US" sz="2400" dirty="0">
                <a:latin typeface="Verdana" pitchFamily="34" charset="0"/>
              </a:rPr>
              <a:t>Periodic audit identifies need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PPT-026-05</a:t>
            </a:r>
          </a:p>
        </p:txBody>
      </p:sp>
      <p:sp>
        <p:nvSpPr>
          <p:cNvPr id="6149"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a:t>
            </a:r>
          </a:p>
        </p:txBody>
      </p:sp>
      <p:sp>
        <p:nvSpPr>
          <p:cNvPr id="615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Tag Center</a:t>
            </a: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pic>
        <p:nvPicPr>
          <p:cNvPr id="61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95400"/>
            <a:ext cx="5867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Rectangle 8"/>
          <p:cNvSpPr>
            <a:spLocks noChangeArrowheads="1"/>
          </p:cNvSpPr>
          <p:nvPr/>
        </p:nvSpPr>
        <p:spPr bwMode="auto">
          <a:xfrm>
            <a:off x="6553200" y="2819400"/>
            <a:ext cx="2286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Centralized point to keep appropriate tags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Periodic Inspection</a:t>
            </a:r>
          </a:p>
        </p:txBody>
      </p:sp>
      <p:sp>
        <p:nvSpPr>
          <p:cNvPr id="4301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PPT-026-05</a:t>
            </a:r>
          </a:p>
        </p:txBody>
      </p:sp>
      <p:sp>
        <p:nvSpPr>
          <p:cNvPr id="4301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40</a:t>
            </a:r>
          </a:p>
        </p:txBody>
      </p:sp>
      <p:sp>
        <p:nvSpPr>
          <p:cNvPr id="43015"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43016" name="Content Placeholder 12"/>
          <p:cNvSpPr txBox="1">
            <a:spLocks/>
          </p:cNvSpPr>
          <p:nvPr/>
        </p:nvSpPr>
        <p:spPr bwMode="auto">
          <a:xfrm>
            <a:off x="381000" y="1295400"/>
            <a:ext cx="5638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eaLnBrk="1" hangingPunct="1">
              <a:lnSpc>
                <a:spcPct val="90000"/>
              </a:lnSpc>
              <a:spcBef>
                <a:spcPct val="0"/>
              </a:spcBef>
              <a:buFont typeface="Courier New" panose="02070309020205020404" pitchFamily="49" charset="0"/>
              <a:buChar char="o"/>
              <a:defRPr/>
            </a:pPr>
            <a:r>
              <a:rPr lang="en-US" altLang="en-US" sz="2000" dirty="0">
                <a:latin typeface="Verdana" pitchFamily="34" charset="0"/>
              </a:rPr>
              <a:t> Periodic inspection should be  </a:t>
            </a:r>
            <a:br>
              <a:rPr lang="en-US" altLang="en-US" sz="2000" dirty="0">
                <a:latin typeface="Verdana" pitchFamily="34" charset="0"/>
              </a:rPr>
            </a:br>
            <a:r>
              <a:rPr lang="en-US" altLang="en-US" sz="2000" dirty="0">
                <a:latin typeface="Verdana" pitchFamily="34" charset="0"/>
              </a:rPr>
              <a:t> performed at least annually by an </a:t>
            </a:r>
            <a:br>
              <a:rPr lang="en-US" altLang="en-US" sz="2000" dirty="0">
                <a:latin typeface="Verdana" pitchFamily="34" charset="0"/>
              </a:rPr>
            </a:br>
            <a:r>
              <a:rPr lang="en-US" altLang="en-US" sz="2000" dirty="0">
                <a:latin typeface="Verdana" pitchFamily="34" charset="0"/>
              </a:rPr>
              <a:t> authorized employee other than the </a:t>
            </a:r>
            <a:br>
              <a:rPr lang="en-US" altLang="en-US" sz="2000" dirty="0">
                <a:latin typeface="Verdana" pitchFamily="34" charset="0"/>
              </a:rPr>
            </a:br>
            <a:r>
              <a:rPr lang="en-US" altLang="en-US" sz="2000" dirty="0">
                <a:latin typeface="Verdana" pitchFamily="34" charset="0"/>
              </a:rPr>
              <a:t> one(s) using the energy control </a:t>
            </a:r>
            <a:br>
              <a:rPr lang="en-US" altLang="en-US" sz="2000" dirty="0">
                <a:latin typeface="Verdana" pitchFamily="34" charset="0"/>
              </a:rPr>
            </a:br>
            <a:r>
              <a:rPr lang="en-US" altLang="en-US" sz="2000" dirty="0">
                <a:latin typeface="Verdana" pitchFamily="34" charset="0"/>
              </a:rPr>
              <a:t> procedure being inspected </a:t>
            </a:r>
          </a:p>
          <a:p>
            <a:pPr eaLnBrk="1" hangingPunct="1">
              <a:lnSpc>
                <a:spcPct val="90000"/>
              </a:lnSpc>
              <a:spcBef>
                <a:spcPct val="0"/>
              </a:spcBef>
              <a:defRPr/>
            </a:pPr>
            <a:endParaRPr lang="en-US" altLang="en-US" sz="2000" b="1" dirty="0"/>
          </a:p>
          <a:p>
            <a:pPr marL="342900" indent="-342900" eaLnBrk="1" hangingPunct="1">
              <a:lnSpc>
                <a:spcPct val="90000"/>
              </a:lnSpc>
              <a:spcBef>
                <a:spcPct val="0"/>
              </a:spcBef>
              <a:buFont typeface="Courier New" panose="02070309020205020404" pitchFamily="49" charset="0"/>
              <a:buChar char="o"/>
              <a:defRPr/>
            </a:pPr>
            <a:r>
              <a:rPr lang="en-US" altLang="en-US" sz="2000" dirty="0">
                <a:latin typeface="Verdana" pitchFamily="34" charset="0"/>
              </a:rPr>
              <a:t> Periodic inspections are conducted to </a:t>
            </a:r>
            <a:br>
              <a:rPr lang="en-US" altLang="en-US" sz="2000" dirty="0">
                <a:latin typeface="Verdana" pitchFamily="34" charset="0"/>
              </a:rPr>
            </a:br>
            <a:r>
              <a:rPr lang="en-US" altLang="en-US" sz="2000" dirty="0">
                <a:latin typeface="Verdana" pitchFamily="34" charset="0"/>
              </a:rPr>
              <a:t> correct deviations or inadequacies</a:t>
            </a:r>
          </a:p>
          <a:p>
            <a:pPr eaLnBrk="1" hangingPunct="1">
              <a:lnSpc>
                <a:spcPct val="90000"/>
              </a:lnSpc>
              <a:spcBef>
                <a:spcPct val="0"/>
              </a:spcBef>
              <a:buFontTx/>
              <a:buNone/>
              <a:defRPr/>
            </a:pPr>
            <a:endParaRPr lang="en-US" altLang="en-US" sz="2000" dirty="0">
              <a:latin typeface="Verdana" pitchFamily="34" charset="0"/>
            </a:endParaRPr>
          </a:p>
          <a:p>
            <a:pPr eaLnBrk="1" hangingPunct="1">
              <a:lnSpc>
                <a:spcPct val="90000"/>
              </a:lnSpc>
              <a:spcBef>
                <a:spcPct val="0"/>
              </a:spcBef>
              <a:buFontTx/>
              <a:buNone/>
              <a:defRPr/>
            </a:pPr>
            <a:r>
              <a:rPr lang="en-US" altLang="en-US" sz="2000" dirty="0">
                <a:latin typeface="Verdana" pitchFamily="34" charset="0"/>
              </a:rPr>
              <a:t>“Certify” inspections done:                     </a:t>
            </a:r>
          </a:p>
          <a:p>
            <a:pPr eaLnBrk="1" hangingPunct="1">
              <a:lnSpc>
                <a:spcPct val="90000"/>
              </a:lnSpc>
              <a:spcBef>
                <a:spcPct val="0"/>
              </a:spcBef>
              <a:buFontTx/>
              <a:buNone/>
              <a:defRPr/>
            </a:pPr>
            <a:r>
              <a:rPr lang="en-US" altLang="en-US" sz="2000" dirty="0">
                <a:cs typeface="Times New Roman" pitchFamily="18" charset="0"/>
              </a:rPr>
              <a:t>-  </a:t>
            </a:r>
            <a:r>
              <a:rPr lang="en-US" altLang="en-US" sz="2000" dirty="0">
                <a:latin typeface="Verdana" pitchFamily="34" charset="0"/>
              </a:rPr>
              <a:t>Identify machine or equipment                                                                           </a:t>
            </a:r>
            <a:r>
              <a:rPr lang="en-US" altLang="en-US" sz="2000" dirty="0">
                <a:latin typeface="Verdana" pitchFamily="34" charset="0"/>
                <a:cs typeface="Times New Roman" pitchFamily="18" charset="0"/>
              </a:rPr>
              <a:t>- </a:t>
            </a:r>
            <a:r>
              <a:rPr lang="en-US" altLang="en-US" sz="2000" dirty="0">
                <a:latin typeface="Verdana" pitchFamily="34" charset="0"/>
              </a:rPr>
              <a:t>Date of inspection                                   </a:t>
            </a:r>
            <a:r>
              <a:rPr lang="en-US" altLang="en-US" sz="2000" dirty="0">
                <a:latin typeface="Verdana" pitchFamily="34" charset="0"/>
                <a:cs typeface="Times New Roman" pitchFamily="18" charset="0"/>
              </a:rPr>
              <a:t>- </a:t>
            </a:r>
            <a:r>
              <a:rPr lang="en-US" altLang="en-US" sz="2000" dirty="0">
                <a:latin typeface="Verdana" pitchFamily="34" charset="0"/>
              </a:rPr>
              <a:t>Person performing inspection</a:t>
            </a:r>
            <a:r>
              <a:rPr lang="en-US" altLang="en-US" sz="2000" dirty="0">
                <a:latin typeface="Verdana" pitchFamily="34" charset="0"/>
                <a:cs typeface="Times New Roman" pitchFamily="18" charset="0"/>
              </a:rPr>
              <a:t>                - </a:t>
            </a:r>
            <a:r>
              <a:rPr lang="en-US" altLang="en-US" sz="2000" dirty="0">
                <a:latin typeface="Verdana" pitchFamily="34" charset="0"/>
              </a:rPr>
              <a:t>Employees included    </a:t>
            </a:r>
          </a:p>
        </p:txBody>
      </p:sp>
      <p:pic>
        <p:nvPicPr>
          <p:cNvPr id="43017" name="Picture 2" descr="C:\Documents and Settings\stlane\My Documents\My Pictures\electrical-inspec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3454400"/>
            <a:ext cx="3476625"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2"/>
          <p:cNvSpPr>
            <a:spLocks noGrp="1" noChangeArrowheads="1"/>
          </p:cNvSpPr>
          <p:nvPr>
            <p:ph type="ctrTitle"/>
          </p:nvPr>
        </p:nvSpPr>
        <p:spPr>
          <a:xfrm>
            <a:off x="533400" y="381000"/>
            <a:ext cx="5181600" cy="457200"/>
          </a:xfrm>
        </p:spPr>
        <p:txBody>
          <a:bodyPr/>
          <a:lstStyle/>
          <a:p>
            <a:pPr eaLnBrk="1" hangingPunct="1"/>
            <a:r>
              <a:rPr lang="en-US" altLang="en-US" sz="1800">
                <a:solidFill>
                  <a:schemeClr val="bg1"/>
                </a:solidFill>
                <a:latin typeface="Verdana" panose="020B0604030504040204" pitchFamily="34" charset="0"/>
              </a:rPr>
              <a:t>Testing/Positioning of Machines,         Equipment, Components</a:t>
            </a:r>
          </a:p>
        </p:txBody>
      </p:sp>
      <p:sp>
        <p:nvSpPr>
          <p:cNvPr id="4403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PPT-026-05</a:t>
            </a:r>
          </a:p>
        </p:txBody>
      </p:sp>
      <p:sp>
        <p:nvSpPr>
          <p:cNvPr id="4403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41</a:t>
            </a:r>
          </a:p>
        </p:txBody>
      </p:sp>
      <p:sp>
        <p:nvSpPr>
          <p:cNvPr id="44039"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44041" name="Rectangle 8"/>
          <p:cNvSpPr>
            <a:spLocks noChangeArrowheads="1"/>
          </p:cNvSpPr>
          <p:nvPr/>
        </p:nvSpPr>
        <p:spPr bwMode="auto">
          <a:xfrm>
            <a:off x="228600" y="1752600"/>
            <a:ext cx="8915400"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200" dirty="0">
                <a:latin typeface="Verdana" pitchFamily="34" charset="0"/>
              </a:rPr>
              <a:t>In situations where LOTO devices must be temporarily removed from the energy isolating device and the machine/equipment has to be energized to test or position:</a:t>
            </a:r>
          </a:p>
          <a:p>
            <a:pPr eaLnBrk="1" hangingPunct="1">
              <a:spcBef>
                <a:spcPct val="0"/>
              </a:spcBef>
              <a:buFontTx/>
              <a:buNone/>
              <a:defRPr/>
            </a:pPr>
            <a:endParaRPr lang="en-US" altLang="en-US" sz="2000" dirty="0">
              <a:latin typeface="Verdana" pitchFamily="34" charset="0"/>
            </a:endParaRPr>
          </a:p>
          <a:p>
            <a:pPr marL="342900" indent="-342900" eaLnBrk="1" hangingPunct="1">
              <a:spcBef>
                <a:spcPct val="0"/>
              </a:spcBef>
              <a:buFont typeface="Courier New" panose="02070309020205020404" pitchFamily="49" charset="0"/>
              <a:buChar char="o"/>
              <a:defRPr/>
            </a:pPr>
            <a:r>
              <a:rPr lang="en-US" altLang="en-US" sz="2200" dirty="0">
                <a:latin typeface="Verdana" pitchFamily="34" charset="0"/>
              </a:rPr>
              <a:t>­  Clear the machine or equipment of tools and materials</a:t>
            </a:r>
          </a:p>
          <a:p>
            <a:pPr marL="342900" indent="-342900" eaLnBrk="1" hangingPunct="1">
              <a:spcBef>
                <a:spcPct val="0"/>
              </a:spcBef>
              <a:buFont typeface="Courier New" panose="02070309020205020404" pitchFamily="49" charset="0"/>
              <a:buChar char="o"/>
              <a:defRPr/>
            </a:pPr>
            <a:r>
              <a:rPr lang="en-US" altLang="en-US" sz="2200" dirty="0">
                <a:latin typeface="Verdana" pitchFamily="34" charset="0"/>
              </a:rPr>
              <a:t>­  Remove employees from the machine/equipment area</a:t>
            </a:r>
          </a:p>
          <a:p>
            <a:pPr marL="342900" indent="-342900" eaLnBrk="1" hangingPunct="1">
              <a:spcBef>
                <a:spcPct val="0"/>
              </a:spcBef>
              <a:buFont typeface="Courier New" panose="02070309020205020404" pitchFamily="49" charset="0"/>
              <a:buChar char="o"/>
              <a:defRPr/>
            </a:pPr>
            <a:r>
              <a:rPr lang="en-US" altLang="en-US" sz="2200" dirty="0">
                <a:latin typeface="Verdana" pitchFamily="34" charset="0"/>
              </a:rPr>
              <a:t>­  Remove the LOTO devices</a:t>
            </a:r>
          </a:p>
          <a:p>
            <a:pPr marL="342900" indent="-342900" eaLnBrk="1" hangingPunct="1">
              <a:spcBef>
                <a:spcPct val="0"/>
              </a:spcBef>
              <a:buFont typeface="Courier New" panose="02070309020205020404" pitchFamily="49" charset="0"/>
              <a:buChar char="o"/>
              <a:defRPr/>
            </a:pPr>
            <a:r>
              <a:rPr lang="en-US" altLang="en-US" sz="2200" dirty="0">
                <a:latin typeface="Verdana" pitchFamily="34" charset="0"/>
              </a:rPr>
              <a:t>­  Energize and proceed with testing/positioning</a:t>
            </a:r>
          </a:p>
          <a:p>
            <a:pPr marL="342900" indent="-342900" eaLnBrk="1" hangingPunct="1">
              <a:spcBef>
                <a:spcPct val="0"/>
              </a:spcBef>
              <a:buFont typeface="Courier New" panose="02070309020205020404" pitchFamily="49" charset="0"/>
              <a:buChar char="o"/>
              <a:defRPr/>
            </a:pPr>
            <a:r>
              <a:rPr lang="en-US" altLang="en-US" sz="2200" dirty="0">
                <a:latin typeface="Verdana" pitchFamily="34" charset="0"/>
              </a:rPr>
              <a:t>­  De-energize all systems and reapply energy control </a:t>
            </a:r>
            <a:br>
              <a:rPr lang="en-US" altLang="en-US" sz="2200" dirty="0">
                <a:latin typeface="Verdana" pitchFamily="34" charset="0"/>
              </a:rPr>
            </a:br>
            <a:r>
              <a:rPr lang="en-US" altLang="en-US" sz="2200" dirty="0">
                <a:latin typeface="Verdana" pitchFamily="34" charset="0"/>
              </a:rPr>
              <a:t>  measures to continue servicing/maintaining</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Contractors</a:t>
            </a:r>
          </a:p>
        </p:txBody>
      </p:sp>
      <p:sp>
        <p:nvSpPr>
          <p:cNvPr id="4506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PPT-026-05</a:t>
            </a:r>
          </a:p>
        </p:txBody>
      </p:sp>
      <p:sp>
        <p:nvSpPr>
          <p:cNvPr id="4506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42</a:t>
            </a:r>
          </a:p>
        </p:txBody>
      </p:sp>
      <p:sp>
        <p:nvSpPr>
          <p:cNvPr id="45063"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45064"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2"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45066" name="Rectangle 9"/>
          <p:cNvSpPr>
            <a:spLocks noChangeArrowheads="1"/>
          </p:cNvSpPr>
          <p:nvPr/>
        </p:nvSpPr>
        <p:spPr bwMode="auto">
          <a:xfrm>
            <a:off x="381000" y="1447800"/>
            <a:ext cx="4191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Courier New" panose="02070309020205020404" pitchFamily="49" charset="0"/>
              <a:buChar char="o"/>
            </a:pPr>
            <a:r>
              <a:rPr lang="en-US" altLang="en-US" sz="2400">
                <a:latin typeface="Verdana" panose="020B0604030504040204" pitchFamily="34" charset="0"/>
              </a:rPr>
              <a:t> Exchange LOTO </a:t>
            </a:r>
            <a:br>
              <a:rPr lang="en-US" altLang="en-US" sz="2400">
                <a:latin typeface="Verdana" panose="020B0604030504040204" pitchFamily="34" charset="0"/>
              </a:rPr>
            </a:br>
            <a:r>
              <a:rPr lang="en-US" altLang="en-US" sz="2400">
                <a:latin typeface="Verdana" panose="020B0604030504040204" pitchFamily="34" charset="0"/>
              </a:rPr>
              <a:t>   procedures</a:t>
            </a:r>
          </a:p>
          <a:p>
            <a:pPr eaLnBrk="1" hangingPunct="1">
              <a:spcBef>
                <a:spcPct val="0"/>
              </a:spcBef>
              <a:buFont typeface="Courier New" panose="02070309020205020404" pitchFamily="49" charset="0"/>
              <a:buChar char="o"/>
            </a:pPr>
            <a:endParaRPr lang="en-US" altLang="en-US" sz="24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Agree on procedures </a:t>
            </a:r>
            <a:br>
              <a:rPr lang="en-US" altLang="en-US" sz="2400">
                <a:latin typeface="Verdana" panose="020B0604030504040204" pitchFamily="34" charset="0"/>
              </a:rPr>
            </a:br>
            <a:r>
              <a:rPr lang="en-US" altLang="en-US" sz="2400">
                <a:latin typeface="Verdana" panose="020B0604030504040204" pitchFamily="34" charset="0"/>
              </a:rPr>
              <a:t>   before work begins</a:t>
            </a:r>
            <a:br>
              <a:rPr lang="en-US" altLang="en-US" sz="2400">
                <a:latin typeface="Verdana" panose="020B0604030504040204" pitchFamily="34" charset="0"/>
              </a:rPr>
            </a:br>
            <a:r>
              <a:rPr lang="en-US" altLang="en-US" sz="2400">
                <a:latin typeface="Verdana" panose="020B0604030504040204" pitchFamily="34" charset="0"/>
              </a:rPr>
              <a:t>   </a:t>
            </a:r>
          </a:p>
          <a:p>
            <a:pPr eaLnBrk="1" hangingPunct="1">
              <a:spcBef>
                <a:spcPct val="0"/>
              </a:spcBef>
              <a:buFont typeface="Courier New" panose="02070309020205020404" pitchFamily="49" charset="0"/>
              <a:buChar char="o"/>
            </a:pPr>
            <a:r>
              <a:rPr lang="en-US" altLang="en-US" sz="2400">
                <a:latin typeface="Verdana" panose="020B0604030504040204" pitchFamily="34" charset="0"/>
              </a:rPr>
              <a:t> Discipline of contractor </a:t>
            </a:r>
            <a:br>
              <a:rPr lang="en-US" altLang="en-US" sz="2400">
                <a:latin typeface="Verdana" panose="020B0604030504040204" pitchFamily="34" charset="0"/>
              </a:rPr>
            </a:br>
            <a:r>
              <a:rPr lang="en-US" altLang="en-US" sz="2400">
                <a:latin typeface="Verdana" panose="020B0604030504040204" pitchFamily="34" charset="0"/>
              </a:rPr>
              <a:t>   and/or contractor </a:t>
            </a:r>
            <a:br>
              <a:rPr lang="en-US" altLang="en-US" sz="2400">
                <a:latin typeface="Verdana" panose="020B0604030504040204" pitchFamily="34" charset="0"/>
              </a:rPr>
            </a:br>
            <a:r>
              <a:rPr lang="en-US" altLang="en-US" sz="2400">
                <a:latin typeface="Verdana" panose="020B0604030504040204" pitchFamily="34" charset="0"/>
              </a:rPr>
              <a:t>   employees for failure  </a:t>
            </a:r>
            <a:br>
              <a:rPr lang="en-US" altLang="en-US" sz="2400">
                <a:latin typeface="Verdana" panose="020B0604030504040204" pitchFamily="34" charset="0"/>
              </a:rPr>
            </a:br>
            <a:r>
              <a:rPr lang="en-US" altLang="en-US" sz="2400">
                <a:latin typeface="Verdana" panose="020B0604030504040204" pitchFamily="34" charset="0"/>
              </a:rPr>
              <a:t>   to use LOTO </a:t>
            </a:r>
          </a:p>
        </p:txBody>
      </p:sp>
      <p:pic>
        <p:nvPicPr>
          <p:cNvPr id="45067" name="Picture 2" descr="C:\Documents and Settings\stlane\My Documents\My Pictures\electrical_contractor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981200"/>
            <a:ext cx="4191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Appropriate Posting</a:t>
            </a:r>
          </a:p>
        </p:txBody>
      </p:sp>
      <p:sp>
        <p:nvSpPr>
          <p:cNvPr id="4608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PPT-026-05</a:t>
            </a:r>
          </a:p>
        </p:txBody>
      </p:sp>
      <p:sp>
        <p:nvSpPr>
          <p:cNvPr id="4608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43</a:t>
            </a:r>
          </a:p>
        </p:txBody>
      </p:sp>
      <p:sp>
        <p:nvSpPr>
          <p:cNvPr id="46087"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pic>
        <p:nvPicPr>
          <p:cNvPr id="4608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6002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End Result</a:t>
            </a:r>
          </a:p>
        </p:txBody>
      </p:sp>
      <p:sp>
        <p:nvSpPr>
          <p:cNvPr id="4710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PPT-026-05</a:t>
            </a:r>
          </a:p>
        </p:txBody>
      </p:sp>
      <p:sp>
        <p:nvSpPr>
          <p:cNvPr id="4711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44</a:t>
            </a: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algn="ctr" eaLnBrk="0" hangingPunct="0">
              <a:spcBef>
                <a:spcPct val="20000"/>
              </a:spcBef>
              <a:defRPr/>
            </a:pPr>
            <a:endParaRPr lang="en-US" sz="2400" kern="0" dirty="0">
              <a:latin typeface="Verdana" pitchFamily="34" charset="0"/>
            </a:endParaRPr>
          </a:p>
        </p:txBody>
      </p:sp>
      <p:sp>
        <p:nvSpPr>
          <p:cNvPr id="47112" name="Rectangle 7"/>
          <p:cNvSpPr>
            <a:spLocks noChangeArrowheads="1"/>
          </p:cNvSpPr>
          <p:nvPr/>
        </p:nvSpPr>
        <p:spPr bwMode="auto">
          <a:xfrm>
            <a:off x="1371600" y="1295400"/>
            <a:ext cx="6400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eaLnBrk="1" hangingPunct="1">
              <a:spcBef>
                <a:spcPct val="0"/>
              </a:spcBef>
              <a:buFont typeface="Courier New" panose="02070309020205020404" pitchFamily="49" charset="0"/>
              <a:buChar char="o"/>
              <a:defRPr/>
            </a:pPr>
            <a:r>
              <a:rPr lang="en-US" altLang="en-US" sz="2400" dirty="0">
                <a:latin typeface="Verdana" pitchFamily="34" charset="0"/>
              </a:rPr>
              <a:t> Due to OSHA and as a best practice, </a:t>
            </a:r>
            <a:br>
              <a:rPr lang="en-US" altLang="en-US" sz="2400" dirty="0">
                <a:latin typeface="Verdana" pitchFamily="34" charset="0"/>
              </a:rPr>
            </a:br>
            <a:r>
              <a:rPr lang="en-US" altLang="en-US" sz="2400" dirty="0">
                <a:latin typeface="Verdana" pitchFamily="34" charset="0"/>
              </a:rPr>
              <a:t> facilities should have a LOTO </a:t>
            </a:r>
            <a:br>
              <a:rPr lang="en-US" altLang="en-US" sz="2400" dirty="0">
                <a:latin typeface="Verdana" pitchFamily="34" charset="0"/>
              </a:rPr>
            </a:br>
            <a:r>
              <a:rPr lang="en-US" altLang="en-US" sz="2400" dirty="0">
                <a:latin typeface="Verdana" pitchFamily="34" charset="0"/>
              </a:rPr>
              <a:t> program in place where appropriate</a:t>
            </a:r>
          </a:p>
          <a:p>
            <a:pPr eaLnBrk="1" hangingPunct="1">
              <a:spcBef>
                <a:spcPct val="0"/>
              </a:spcBef>
              <a:defRPr/>
            </a:pPr>
            <a:endParaRPr lang="en-US" altLang="en-US" sz="2400" dirty="0">
              <a:latin typeface="Verdana" pitchFamily="34" charset="0"/>
            </a:endParaRPr>
          </a:p>
          <a:p>
            <a:pPr marL="342900" indent="-342900" eaLnBrk="1" hangingPunct="1">
              <a:spcBef>
                <a:spcPct val="0"/>
              </a:spcBef>
              <a:buFont typeface="Courier New" panose="02070309020205020404" pitchFamily="49" charset="0"/>
              <a:buChar char="o"/>
              <a:defRPr/>
            </a:pPr>
            <a:r>
              <a:rPr lang="en-US" altLang="en-US" sz="2400" dirty="0">
                <a:latin typeface="Verdana" pitchFamily="34" charset="0"/>
              </a:rPr>
              <a:t> Employees should receive LOTO </a:t>
            </a:r>
            <a:br>
              <a:rPr lang="en-US" altLang="en-US" sz="2400" dirty="0">
                <a:latin typeface="Verdana" pitchFamily="34" charset="0"/>
              </a:rPr>
            </a:br>
            <a:r>
              <a:rPr lang="en-US" altLang="en-US" sz="2400" dirty="0">
                <a:latin typeface="Verdana" pitchFamily="34" charset="0"/>
              </a:rPr>
              <a:t> training as appropriate and training </a:t>
            </a:r>
            <a:br>
              <a:rPr lang="en-US" altLang="en-US" sz="2400" dirty="0">
                <a:latin typeface="Verdana" pitchFamily="34" charset="0"/>
              </a:rPr>
            </a:br>
            <a:r>
              <a:rPr lang="en-US" altLang="en-US" sz="2400" dirty="0">
                <a:latin typeface="Verdana" pitchFamily="34" charset="0"/>
              </a:rPr>
              <a:t> should be documented</a:t>
            </a:r>
          </a:p>
          <a:p>
            <a:pPr eaLnBrk="1" hangingPunct="1">
              <a:spcBef>
                <a:spcPct val="0"/>
              </a:spcBef>
              <a:defRPr/>
            </a:pPr>
            <a:endParaRPr lang="en-US" altLang="en-US" sz="2400" dirty="0">
              <a:latin typeface="Verdana" pitchFamily="34" charset="0"/>
            </a:endParaRPr>
          </a:p>
          <a:p>
            <a:pPr marL="342900" indent="-342900" eaLnBrk="1" hangingPunct="1">
              <a:spcBef>
                <a:spcPct val="0"/>
              </a:spcBef>
              <a:buFont typeface="Courier New" panose="02070309020205020404" pitchFamily="49" charset="0"/>
              <a:buChar char="o"/>
              <a:defRPr/>
            </a:pPr>
            <a:r>
              <a:rPr lang="en-US" altLang="en-US" sz="2400" dirty="0">
                <a:latin typeface="Verdana" pitchFamily="34" charset="0"/>
              </a:rPr>
              <a:t> Employees need to understand when </a:t>
            </a:r>
            <a:br>
              <a:rPr lang="en-US" altLang="en-US" sz="2400" dirty="0">
                <a:latin typeface="Verdana" pitchFamily="34" charset="0"/>
              </a:rPr>
            </a:br>
            <a:r>
              <a:rPr lang="en-US" altLang="en-US" sz="2400" dirty="0">
                <a:latin typeface="Verdana" pitchFamily="34" charset="0"/>
              </a:rPr>
              <a:t> LOTO in use they should not attempt </a:t>
            </a:r>
            <a:br>
              <a:rPr lang="en-US" altLang="en-US" sz="2400" dirty="0">
                <a:latin typeface="Verdana" pitchFamily="34" charset="0"/>
              </a:rPr>
            </a:br>
            <a:r>
              <a:rPr lang="en-US" altLang="en-US" sz="2400" dirty="0">
                <a:latin typeface="Verdana" pitchFamily="34" charset="0"/>
              </a:rPr>
              <a:t> to remove or otherwise re-energize </a:t>
            </a:r>
            <a:br>
              <a:rPr lang="en-US" altLang="en-US" sz="2400" dirty="0">
                <a:latin typeface="Verdana" pitchFamily="34" charset="0"/>
              </a:rPr>
            </a:br>
            <a:r>
              <a:rPr lang="en-US" altLang="en-US" sz="2400" dirty="0">
                <a:latin typeface="Verdana" pitchFamily="34" charset="0"/>
              </a:rPr>
              <a:t> the machine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Contact Information</a:t>
            </a:r>
          </a:p>
        </p:txBody>
      </p:sp>
      <p:sp>
        <p:nvSpPr>
          <p:cNvPr id="4813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PPT-026-05</a:t>
            </a:r>
          </a:p>
        </p:txBody>
      </p:sp>
      <p:sp>
        <p:nvSpPr>
          <p:cNvPr id="4813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45</a:t>
            </a:r>
          </a:p>
        </p:txBody>
      </p:sp>
      <p:sp>
        <p:nvSpPr>
          <p:cNvPr id="48135" name="Content Placeholder 12"/>
          <p:cNvSpPr txBox="1">
            <a:spLocks/>
          </p:cNvSpPr>
          <p:nvPr/>
        </p:nvSpPr>
        <p:spPr bwMode="auto">
          <a:xfrm>
            <a:off x="584200" y="1257300"/>
            <a:ext cx="76581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70C0"/>
                </a:solidFill>
                <a:latin typeface="Verdana" panose="020B0604030504040204" pitchFamily="34" charset="0"/>
                <a:ea typeface="Verdana" panose="020B0604030504040204" pitchFamily="34" charset="0"/>
                <a:cs typeface="Verdana" panose="020B0604030504040204" pitchFamily="34" charset="0"/>
              </a:rPr>
              <a:t>Health &amp; Safety Training Specialists</a:t>
            </a:r>
          </a:p>
          <a:p>
            <a:pPr eaLnBrk="1" hangingPunct="1">
              <a:spcBef>
                <a:spcPct val="0"/>
              </a:spcBef>
              <a:buFontTx/>
              <a:buNone/>
            </a:pPr>
            <a:r>
              <a:rPr lang="en-US" altLang="en-US" sz="2400" b="1">
                <a:solidFill>
                  <a:srgbClr val="0070C0"/>
                </a:solidFill>
                <a:latin typeface="Verdana" panose="020B0604030504040204" pitchFamily="34" charset="0"/>
                <a:ea typeface="Verdana" panose="020B0604030504040204" pitchFamily="34" charset="0"/>
                <a:cs typeface="Verdana" panose="020B0604030504040204" pitchFamily="34" charset="0"/>
              </a:rPr>
              <a:t>1171 South Cameron Street, Room 324</a:t>
            </a:r>
          </a:p>
          <a:p>
            <a:pPr eaLnBrk="1" hangingPunct="1">
              <a:spcBef>
                <a:spcPct val="0"/>
              </a:spcBef>
              <a:buFontTx/>
              <a:buNone/>
            </a:pPr>
            <a:r>
              <a:rPr lang="en-US" altLang="en-US" sz="2400" b="1">
                <a:solidFill>
                  <a:srgbClr val="0070C0"/>
                </a:solidFill>
                <a:latin typeface="Verdana" panose="020B0604030504040204" pitchFamily="34" charset="0"/>
                <a:ea typeface="Verdana" panose="020B0604030504040204" pitchFamily="34" charset="0"/>
                <a:cs typeface="Verdana" panose="020B0604030504040204" pitchFamily="34" charset="0"/>
              </a:rPr>
              <a:t>Harrisburg, PA 17104-2501</a:t>
            </a:r>
          </a:p>
          <a:p>
            <a:pPr eaLnBrk="1" hangingPunct="1">
              <a:spcBef>
                <a:spcPct val="0"/>
              </a:spcBef>
              <a:buFontTx/>
              <a:buNone/>
            </a:pPr>
            <a:r>
              <a:rPr lang="en-US" altLang="en-US" sz="2400" b="1">
                <a:solidFill>
                  <a:srgbClr val="0070C0"/>
                </a:solidFill>
                <a:latin typeface="Verdana" panose="020B0604030504040204" pitchFamily="34" charset="0"/>
                <a:ea typeface="Verdana" panose="020B0604030504040204" pitchFamily="34" charset="0"/>
                <a:cs typeface="Verdana" panose="020B0604030504040204" pitchFamily="34" charset="0"/>
              </a:rPr>
              <a:t>(717) 772-1635</a:t>
            </a:r>
          </a:p>
          <a:p>
            <a:pPr eaLnBrk="1" hangingPunct="1">
              <a:spcBef>
                <a:spcPct val="0"/>
              </a:spcBef>
              <a:buFontTx/>
              <a:buNone/>
            </a:pPr>
            <a:r>
              <a:rPr lang="en-US" altLang="en-US" sz="2400" b="1">
                <a:solidFill>
                  <a:srgbClr val="0070C0"/>
                </a:solidFill>
                <a:latin typeface="Verdana" panose="020B0604030504040204" pitchFamily="34" charset="0"/>
                <a:ea typeface="Verdana" panose="020B0604030504040204" pitchFamily="34" charset="0"/>
                <a:cs typeface="Verdana" panose="020B0604030504040204" pitchFamily="34" charset="0"/>
              </a:rPr>
              <a:t>RA-LI-BWC-PATHS@pa.gov           </a:t>
            </a:r>
          </a:p>
        </p:txBody>
      </p:sp>
      <p:pic>
        <p:nvPicPr>
          <p:cNvPr id="48136" name="Picture 11" descr="Pennsylvania Flag-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07013" y="3424238"/>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8" descr="FaceBook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613" y="4224338"/>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8" name="Rectangle 1"/>
          <p:cNvSpPr>
            <a:spLocks noChangeArrowheads="1"/>
          </p:cNvSpPr>
          <p:nvPr/>
        </p:nvSpPr>
        <p:spPr bwMode="auto">
          <a:xfrm>
            <a:off x="454025" y="3578225"/>
            <a:ext cx="510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latin typeface="Verdana" panose="020B0604030504040204" pitchFamily="34" charset="0"/>
                <a:ea typeface="Verdana" panose="020B0604030504040204" pitchFamily="34" charset="0"/>
                <a:cs typeface="Verdana" panose="020B0604030504040204" pitchFamily="34" charset="0"/>
              </a:rPr>
              <a:t>Like us on Facebook!</a:t>
            </a:r>
            <a:r>
              <a:rPr lang="en-US" altLang="en-US" sz="1800">
                <a:latin typeface="Verdana" panose="020B0604030504040204" pitchFamily="34" charset="0"/>
                <a:ea typeface="Verdana" panose="020B0604030504040204" pitchFamily="34" charset="0"/>
                <a:cs typeface="Verdana" panose="020B0604030504040204" pitchFamily="34" charset="0"/>
              </a:rPr>
              <a:t>  - </a:t>
            </a:r>
            <a:r>
              <a:rPr lang="en-US" altLang="en-US" sz="1800" u="sng">
                <a:latin typeface="Verdana" panose="020B0604030504040204" pitchFamily="34" charset="0"/>
                <a:ea typeface="Verdana" panose="020B0604030504040204" pitchFamily="34" charset="0"/>
                <a:cs typeface="Verdana" panose="020B0604030504040204" pitchFamily="34" charset="0"/>
                <a:hlinkClick r:id="rId7"/>
              </a:rPr>
              <a:t>https://www.facebook.com/BWCPATHS</a:t>
            </a:r>
            <a:endParaRPr lang="en-US" altLang="en-US" sz="180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6" descr="L&amp;I logo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22" descr="blue bottom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Questions</a:t>
            </a:r>
          </a:p>
        </p:txBody>
      </p:sp>
      <p:sp>
        <p:nvSpPr>
          <p:cNvPr id="4915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PPT-026-05</a:t>
            </a:r>
          </a:p>
        </p:txBody>
      </p:sp>
      <p:sp>
        <p:nvSpPr>
          <p:cNvPr id="4915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46</a:t>
            </a: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pic>
        <p:nvPicPr>
          <p:cNvPr id="49160" name="Picture 9" descr="C:\Documents and Settings\stlane\My Documents\My Pictures\question-mar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447800"/>
            <a:ext cx="6072188"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PPT-026-05</a:t>
            </a:r>
          </a:p>
        </p:txBody>
      </p:sp>
      <p:sp>
        <p:nvSpPr>
          <p:cNvPr id="7173"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5</a:t>
            </a:r>
          </a:p>
        </p:txBody>
      </p:sp>
      <p:sp>
        <p:nvSpPr>
          <p:cNvPr id="717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Purpose of LO/TO Standard</a:t>
            </a: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7176" name="Rectangle 7"/>
          <p:cNvSpPr>
            <a:spLocks noChangeArrowheads="1"/>
          </p:cNvSpPr>
          <p:nvPr/>
        </p:nvSpPr>
        <p:spPr bwMode="auto">
          <a:xfrm>
            <a:off x="381000" y="1981200"/>
            <a:ext cx="4038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If a risk exists to any person upon unexpected start up or sudden release of stored energy, </a:t>
            </a:r>
            <a:r>
              <a:rPr lang="en-US" altLang="en-US" sz="2400" i="1">
                <a:latin typeface="Verdana" panose="020B0604030504040204" pitchFamily="34" charset="0"/>
              </a:rPr>
              <a:t>all</a:t>
            </a:r>
            <a:r>
              <a:rPr lang="en-US" altLang="en-US" sz="2400">
                <a:latin typeface="Verdana" panose="020B0604030504040204" pitchFamily="34" charset="0"/>
              </a:rPr>
              <a:t> protective measures must be taken to isolate </a:t>
            </a:r>
            <a:r>
              <a:rPr lang="en-US" altLang="en-US" sz="2400" i="1">
                <a:latin typeface="Verdana" panose="020B0604030504040204" pitchFamily="34" charset="0"/>
              </a:rPr>
              <a:t>all</a:t>
            </a:r>
            <a:r>
              <a:rPr lang="en-US" altLang="en-US" sz="2400">
                <a:latin typeface="Verdana" panose="020B0604030504040204" pitchFamily="34" charset="0"/>
              </a:rPr>
              <a:t> sources of hazardous energy</a:t>
            </a:r>
          </a:p>
        </p:txBody>
      </p:sp>
      <p:pic>
        <p:nvPicPr>
          <p:cNvPr id="7177" name="Picture 2" descr="C:\Documents and Settings\stlane\My Documents\My Pictures\elec cabinet wor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3113" y="1752600"/>
            <a:ext cx="420846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ea typeface="Verdana" panose="020B0604030504040204" pitchFamily="34" charset="0"/>
                <a:cs typeface="Verdana" panose="020B0604030504040204" pitchFamily="34" charset="0"/>
              </a:rPr>
              <a:t>Types of Energy Sources</a:t>
            </a:r>
          </a:p>
        </p:txBody>
      </p:sp>
      <p:sp>
        <p:nvSpPr>
          <p:cNvPr id="819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PPT-026-05</a:t>
            </a:r>
          </a:p>
        </p:txBody>
      </p:sp>
      <p:sp>
        <p:nvSpPr>
          <p:cNvPr id="819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6</a:t>
            </a:r>
          </a:p>
        </p:txBody>
      </p:sp>
      <p:sp>
        <p:nvSpPr>
          <p:cNvPr id="9" name="Content Placeholder 12"/>
          <p:cNvSpPr txBox="1">
            <a:spLocks/>
          </p:cNvSpPr>
          <p:nvPr/>
        </p:nvSpPr>
        <p:spPr bwMode="auto">
          <a:xfrm>
            <a:off x="444500" y="1585913"/>
            <a:ext cx="8229600" cy="4525962"/>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8200" name="Rectangle 7"/>
          <p:cNvSpPr>
            <a:spLocks noChangeArrowheads="1"/>
          </p:cNvSpPr>
          <p:nvPr/>
        </p:nvSpPr>
        <p:spPr bwMode="auto">
          <a:xfrm>
            <a:off x="609600" y="2209800"/>
            <a:ext cx="2590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Courier New" panose="02070309020205020404" pitchFamily="49" charset="0"/>
              <a:buChar char="o"/>
            </a:pPr>
            <a:r>
              <a:rPr lang="en-US" altLang="en-US" sz="2400">
                <a:latin typeface="Verdana" panose="020B0604030504040204" pitchFamily="34" charset="0"/>
                <a:cs typeface="Times New Roman" panose="02020603050405020304" pitchFamily="18" charset="0"/>
              </a:rPr>
              <a:t> Electrical</a:t>
            </a:r>
          </a:p>
          <a:p>
            <a:pPr eaLnBrk="1" hangingPunct="1">
              <a:spcBef>
                <a:spcPct val="0"/>
              </a:spcBef>
              <a:buFont typeface="Courier New" panose="02070309020205020404" pitchFamily="49" charset="0"/>
              <a:buChar char="o"/>
            </a:pPr>
            <a:r>
              <a:rPr lang="en-US" altLang="en-US" sz="2400">
                <a:latin typeface="Verdana" panose="020B0604030504040204" pitchFamily="34" charset="0"/>
                <a:cs typeface="Times New Roman" panose="02020603050405020304" pitchFamily="18" charset="0"/>
              </a:rPr>
              <a:t> Hydraulic</a:t>
            </a:r>
          </a:p>
          <a:p>
            <a:pPr eaLnBrk="1" hangingPunct="1">
              <a:spcBef>
                <a:spcPct val="0"/>
              </a:spcBef>
              <a:buFont typeface="Courier New" panose="02070309020205020404" pitchFamily="49" charset="0"/>
              <a:buChar char="o"/>
            </a:pPr>
            <a:r>
              <a:rPr lang="en-US" altLang="en-US" sz="2400">
                <a:latin typeface="Verdana" panose="020B0604030504040204" pitchFamily="34" charset="0"/>
                <a:cs typeface="Times New Roman" panose="02020603050405020304" pitchFamily="18" charset="0"/>
              </a:rPr>
              <a:t> Pneumatic</a:t>
            </a:r>
          </a:p>
          <a:p>
            <a:pPr eaLnBrk="1" hangingPunct="1">
              <a:spcBef>
                <a:spcPct val="0"/>
              </a:spcBef>
              <a:buFont typeface="Courier New" panose="02070309020205020404" pitchFamily="49" charset="0"/>
              <a:buChar char="o"/>
            </a:pPr>
            <a:r>
              <a:rPr lang="en-US" altLang="en-US" sz="2400">
                <a:latin typeface="Verdana" panose="020B0604030504040204" pitchFamily="34" charset="0"/>
                <a:cs typeface="Times New Roman" panose="02020603050405020304" pitchFamily="18" charset="0"/>
              </a:rPr>
              <a:t> Thermal</a:t>
            </a:r>
          </a:p>
          <a:p>
            <a:pPr eaLnBrk="1" hangingPunct="1">
              <a:spcBef>
                <a:spcPct val="0"/>
              </a:spcBef>
              <a:buFont typeface="Courier New" panose="02070309020205020404" pitchFamily="49" charset="0"/>
              <a:buChar char="o"/>
            </a:pPr>
            <a:r>
              <a:rPr lang="en-US" altLang="en-US" sz="2400">
                <a:latin typeface="Verdana" panose="020B0604030504040204" pitchFamily="34" charset="0"/>
                <a:cs typeface="Times New Roman" panose="02020603050405020304" pitchFamily="18" charset="0"/>
              </a:rPr>
              <a:t> Chemical</a:t>
            </a:r>
          </a:p>
          <a:p>
            <a:pPr eaLnBrk="1" hangingPunct="1">
              <a:spcBef>
                <a:spcPct val="0"/>
              </a:spcBef>
              <a:buFont typeface="Courier New" panose="02070309020205020404" pitchFamily="49" charset="0"/>
              <a:buChar char="o"/>
            </a:pPr>
            <a:r>
              <a:rPr lang="en-US" altLang="en-US" sz="2400">
                <a:latin typeface="Verdana" panose="020B0604030504040204" pitchFamily="34" charset="0"/>
                <a:cs typeface="Times New Roman" panose="02020603050405020304" pitchFamily="18" charset="0"/>
              </a:rPr>
              <a:t> Mechanical</a:t>
            </a:r>
          </a:p>
          <a:p>
            <a:pPr eaLnBrk="1" hangingPunct="1">
              <a:spcBef>
                <a:spcPct val="0"/>
              </a:spcBef>
              <a:buFont typeface="Courier New" panose="02070309020205020404" pitchFamily="49" charset="0"/>
              <a:buChar char="o"/>
            </a:pPr>
            <a:r>
              <a:rPr lang="en-US" altLang="en-US" sz="2400">
                <a:latin typeface="Verdana" panose="020B0604030504040204" pitchFamily="34" charset="0"/>
                <a:cs typeface="Times New Roman" panose="02020603050405020304" pitchFamily="18" charset="0"/>
              </a:rPr>
              <a:t> Cord &amp; Plug</a:t>
            </a:r>
          </a:p>
          <a:p>
            <a:pPr eaLnBrk="1" hangingPunct="1">
              <a:spcBef>
                <a:spcPct val="0"/>
              </a:spcBef>
              <a:buFontTx/>
              <a:buNone/>
            </a:pPr>
            <a:r>
              <a:rPr lang="en-US" altLang="en-US" sz="2400">
                <a:latin typeface="Verdana" panose="020B0604030504040204" pitchFamily="34" charset="0"/>
                <a:cs typeface="Times New Roman" panose="02020603050405020304" pitchFamily="18" charset="0"/>
              </a:rPr>
              <a:t>   Equipment</a:t>
            </a:r>
          </a:p>
          <a:p>
            <a:pPr eaLnBrk="1" hangingPunct="1">
              <a:spcBef>
                <a:spcPct val="0"/>
              </a:spcBef>
              <a:buFont typeface="Courier New" panose="02070309020205020404" pitchFamily="49" charset="0"/>
              <a:buChar char="o"/>
            </a:pPr>
            <a:r>
              <a:rPr lang="en-US" altLang="en-US" sz="2400">
                <a:latin typeface="Verdana" panose="020B0604030504040204" pitchFamily="34" charset="0"/>
                <a:cs typeface="Times New Roman" panose="02020603050405020304" pitchFamily="18" charset="0"/>
              </a:rPr>
              <a:t> Other Types</a:t>
            </a:r>
          </a:p>
        </p:txBody>
      </p:sp>
      <p:pic>
        <p:nvPicPr>
          <p:cNvPr id="8201" name="Picture 2" descr="C:\Documents and Settings\stlane\My Documents\My Pictures\flas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209800"/>
            <a:ext cx="11858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4" descr="C:\Documents and Settings\Steve\Local Settings\Temporary Internet Files\Content.IE5\N1P4I615\MPj0434013000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4267200"/>
            <a:ext cx="167640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3" descr="C:\Documents and Settings\stlane\My Documents\My Pictures\Electrical-Safety-360x21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4267200"/>
            <a:ext cx="2366963"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3" descr="C:\Documents and Settings\Steve\Local Settings\Temporary Internet Files\Content.IE5\I2VELXDI\MPj04026930000[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2133600"/>
            <a:ext cx="1411288"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5" name="Rectangle 12"/>
          <p:cNvSpPr>
            <a:spLocks noChangeArrowheads="1"/>
          </p:cNvSpPr>
          <p:nvPr/>
        </p:nvSpPr>
        <p:spPr bwMode="auto">
          <a:xfrm>
            <a:off x="762000" y="1447800"/>
            <a:ext cx="5865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List &amp; Identify all Sources of Energy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PPT-026-05</a:t>
            </a:r>
          </a:p>
        </p:txBody>
      </p:sp>
      <p:sp>
        <p:nvSpPr>
          <p:cNvPr id="9221"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7</a:t>
            </a:r>
          </a:p>
        </p:txBody>
      </p:sp>
      <p:sp>
        <p:nvSpPr>
          <p:cNvPr id="922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Authorization</a:t>
            </a: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9224" name="Rectangle 7"/>
          <p:cNvSpPr>
            <a:spLocks noChangeArrowheads="1"/>
          </p:cNvSpPr>
          <p:nvPr/>
        </p:nvSpPr>
        <p:spPr bwMode="auto">
          <a:xfrm>
            <a:off x="304800" y="1981200"/>
            <a:ext cx="4724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Verdana" panose="020B0604030504040204" pitchFamily="34" charset="0"/>
              </a:rPr>
              <a:t>Any employee involved in the </a:t>
            </a:r>
            <a:br>
              <a:rPr lang="en-US" altLang="en-US" sz="2400">
                <a:latin typeface="Verdana" panose="020B0604030504040204" pitchFamily="34" charset="0"/>
              </a:rPr>
            </a:br>
            <a:r>
              <a:rPr lang="en-US" altLang="en-US" sz="2400">
                <a:latin typeface="Verdana" panose="020B0604030504040204" pitchFamily="34" charset="0"/>
              </a:rPr>
              <a:t>service or maintenance of any machine or equipment having potential for release  of hazardous energy is authorized to Lock-out/Tag-out </a:t>
            </a:r>
            <a:r>
              <a:rPr lang="en-US" altLang="en-US" sz="2400" i="1">
                <a:latin typeface="Verdana" panose="020B0604030504040204" pitchFamily="34" charset="0"/>
              </a:rPr>
              <a:t>if he or she is adequately trained</a:t>
            </a:r>
          </a:p>
        </p:txBody>
      </p:sp>
      <p:pic>
        <p:nvPicPr>
          <p:cNvPr id="9225" name="Picture 2" descr="C:\Documents and Settings\stlane\My Documents\My Pictures\article-new_ehow_images_a08_9f_0k_design-out-tag-out-program-800x8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600200"/>
            <a:ext cx="37719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PPT-026-05</a:t>
            </a:r>
          </a:p>
        </p:txBody>
      </p:sp>
      <p:sp>
        <p:nvSpPr>
          <p:cNvPr id="10245"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8</a:t>
            </a:r>
          </a:p>
        </p:txBody>
      </p:sp>
      <p:sp>
        <p:nvSpPr>
          <p:cNvPr id="1024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ea typeface="Verdana" panose="020B0604030504040204" pitchFamily="34" charset="0"/>
                <a:cs typeface="Verdana" panose="020B0604030504040204" pitchFamily="34" charset="0"/>
              </a:rPr>
              <a:t>What Should be Done?</a:t>
            </a:r>
          </a:p>
        </p:txBody>
      </p:sp>
      <p:sp>
        <p:nvSpPr>
          <p:cNvPr id="12" name="Content Placeholder 12"/>
          <p:cNvSpPr txBox="1">
            <a:spLocks/>
          </p:cNvSpPr>
          <p:nvPr/>
        </p:nvSpPr>
        <p:spPr bwMode="auto">
          <a:xfrm>
            <a:off x="381000" y="15240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10248" name="Rectangle 7"/>
          <p:cNvSpPr>
            <a:spLocks noChangeArrowheads="1"/>
          </p:cNvSpPr>
          <p:nvPr/>
        </p:nvSpPr>
        <p:spPr bwMode="auto">
          <a:xfrm>
            <a:off x="228600" y="1981200"/>
            <a:ext cx="6324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Courier New" panose="02070309020205020404" pitchFamily="49" charset="0"/>
              <a:buChar char="o"/>
              <a:defRPr/>
            </a:pPr>
            <a:r>
              <a:rPr lang="en-US" sz="2400" dirty="0">
                <a:latin typeface="Verdana" pitchFamily="34" charset="0"/>
              </a:rPr>
              <a:t>Appoint a “Program Administrator”</a:t>
            </a:r>
          </a:p>
          <a:p>
            <a:pPr>
              <a:buFont typeface="Arial" charset="0"/>
              <a:buChar char="•"/>
              <a:defRPr/>
            </a:pPr>
            <a:endParaRPr lang="en-US" sz="2400" dirty="0">
              <a:latin typeface="Verdana" pitchFamily="34" charset="0"/>
            </a:endParaRPr>
          </a:p>
          <a:p>
            <a:pPr marL="342900" indent="-342900">
              <a:buFont typeface="Courier New" panose="02070309020205020404" pitchFamily="49" charset="0"/>
              <a:buChar char="o"/>
              <a:defRPr/>
            </a:pPr>
            <a:r>
              <a:rPr lang="en-US" sz="2400" dirty="0">
                <a:latin typeface="Verdana" pitchFamily="34" charset="0"/>
              </a:rPr>
              <a:t>Determine what machines/equipment need to be locked/tagged out (e.g. by JHA/inspection/knowledge)</a:t>
            </a:r>
          </a:p>
          <a:p>
            <a:pPr>
              <a:defRPr/>
            </a:pPr>
            <a:endParaRPr lang="en-US" sz="2400" dirty="0">
              <a:latin typeface="Verdana" pitchFamily="34" charset="0"/>
            </a:endParaRPr>
          </a:p>
          <a:p>
            <a:pPr marL="342900" indent="-342900">
              <a:buFont typeface="Courier New" panose="02070309020205020404" pitchFamily="49" charset="0"/>
              <a:buChar char="o"/>
              <a:defRPr/>
            </a:pPr>
            <a:r>
              <a:rPr lang="en-US" sz="2400" dirty="0">
                <a:latin typeface="Verdana" pitchFamily="34" charset="0"/>
              </a:rPr>
              <a:t>Purchase appropriate locks/tags</a:t>
            </a:r>
          </a:p>
        </p:txBody>
      </p:sp>
      <p:pic>
        <p:nvPicPr>
          <p:cNvPr id="10249" name="Picture 4" descr="X:\spakosh\My Pictures\Power Pres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2133600"/>
            <a:ext cx="2438400"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PPT-026-05</a:t>
            </a:r>
          </a:p>
        </p:txBody>
      </p:sp>
      <p:sp>
        <p:nvSpPr>
          <p:cNvPr id="11269"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400">
                <a:solidFill>
                  <a:schemeClr val="bg1"/>
                </a:solidFill>
                <a:latin typeface="Verdana" panose="020B0604030504040204" pitchFamily="34" charset="0"/>
              </a:rPr>
              <a:t> 9</a:t>
            </a:r>
          </a:p>
        </p:txBody>
      </p:sp>
      <p:sp>
        <p:nvSpPr>
          <p:cNvPr id="1127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What Should Be Done?</a:t>
            </a: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endParaRPr>
          </a:p>
        </p:txBody>
      </p:sp>
      <p:sp>
        <p:nvSpPr>
          <p:cNvPr id="11272" name="Rectangle 7"/>
          <p:cNvSpPr>
            <a:spLocks noChangeArrowheads="1"/>
          </p:cNvSpPr>
          <p:nvPr/>
        </p:nvSpPr>
        <p:spPr bwMode="auto">
          <a:xfrm>
            <a:off x="2057400" y="1676400"/>
            <a:ext cx="457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Courier New" panose="02070309020205020404" pitchFamily="49" charset="0"/>
              <a:buChar char="o"/>
            </a:pPr>
            <a:r>
              <a:rPr lang="en-US" altLang="en-US" sz="2400">
                <a:latin typeface="Verdana" panose="020B0604030504040204" pitchFamily="34" charset="0"/>
              </a:rPr>
              <a:t> Develop a LOTO program</a:t>
            </a:r>
          </a:p>
          <a:p>
            <a:pPr algn="ctr" eaLnBrk="1" hangingPunct="1">
              <a:spcBef>
                <a:spcPct val="0"/>
              </a:spcBef>
              <a:buFont typeface="Courier New" panose="02070309020205020404" pitchFamily="49" charset="0"/>
              <a:buChar char="o"/>
            </a:pPr>
            <a:endParaRPr lang="en-US" altLang="en-US" sz="24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Determine status of  </a:t>
            </a:r>
            <a:br>
              <a:rPr lang="en-US" altLang="en-US" sz="2400">
                <a:latin typeface="Verdana" panose="020B0604030504040204" pitchFamily="34" charset="0"/>
              </a:rPr>
            </a:br>
            <a:r>
              <a:rPr lang="en-US" altLang="en-US" sz="2400">
                <a:latin typeface="Verdana" panose="020B0604030504040204" pitchFamily="34" charset="0"/>
              </a:rPr>
              <a:t>   employees (authorized,</a:t>
            </a:r>
          </a:p>
          <a:p>
            <a:pPr eaLnBrk="1" hangingPunct="1">
              <a:spcBef>
                <a:spcPct val="0"/>
              </a:spcBef>
              <a:buFontTx/>
              <a:buNone/>
            </a:pPr>
            <a:r>
              <a:rPr lang="en-US" altLang="en-US" sz="2400">
                <a:latin typeface="Verdana" panose="020B0604030504040204" pitchFamily="34" charset="0"/>
              </a:rPr>
              <a:t>   affected, etc.)</a:t>
            </a:r>
          </a:p>
          <a:p>
            <a:pPr algn="ctr" eaLnBrk="1" hangingPunct="1">
              <a:spcBef>
                <a:spcPct val="0"/>
              </a:spcBef>
              <a:buFont typeface="Courier New" panose="02070309020205020404" pitchFamily="49" charset="0"/>
              <a:buChar char="o"/>
            </a:pPr>
            <a:endParaRPr lang="en-US" altLang="en-US" sz="24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Provide training</a:t>
            </a:r>
          </a:p>
          <a:p>
            <a:pPr algn="ctr" eaLnBrk="1" hangingPunct="1">
              <a:spcBef>
                <a:spcPct val="0"/>
              </a:spcBef>
              <a:buFont typeface="Courier New" panose="02070309020205020404" pitchFamily="49" charset="0"/>
              <a:buChar char="o"/>
            </a:pPr>
            <a:endParaRPr lang="en-US" altLang="en-US" sz="2400">
              <a:latin typeface="Verdana" panose="020B0604030504040204" pitchFamily="34" charset="0"/>
            </a:endParaRPr>
          </a:p>
          <a:p>
            <a:pPr eaLnBrk="1" hangingPunct="1">
              <a:spcBef>
                <a:spcPct val="0"/>
              </a:spcBef>
              <a:buFont typeface="Courier New" panose="02070309020205020404" pitchFamily="49" charset="0"/>
              <a:buChar char="o"/>
            </a:pPr>
            <a:r>
              <a:rPr lang="en-US" altLang="en-US" sz="2400">
                <a:latin typeface="Verdana" panose="020B0604030504040204" pitchFamily="34" charset="0"/>
              </a:rPr>
              <a:t> Implement program </a:t>
            </a:r>
          </a:p>
        </p:txBody>
      </p:sp>
    </p:spTree>
  </p:cSld>
  <p:clrMapOvr>
    <a:masterClrMapping/>
  </p:clrMapOvr>
</p:sld>
</file>

<file path=ppt/theme/theme1.xml><?xml version="1.0" encoding="utf-8"?>
<a:theme xmlns:a="http://schemas.openxmlformats.org/drawingml/2006/main" name="Template">
  <a:themeElements>
    <a:clrScheme name="Custom 50">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0070C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354d25585636ee985d7fbbdda2f9f248">
  <xsd:schema xmlns:xsd="http://www.w3.org/2001/XMLSchema" xmlns:xs="http://www.w3.org/2001/XMLSchema" xmlns:p="http://schemas.microsoft.com/office/2006/metadata/properties" xmlns:ns1="http://schemas.microsoft.com/sharepoint/v3" targetNamespace="http://schemas.microsoft.com/office/2006/metadata/properties" ma:root="true" ma:fieldsID="19883d5510c150174a0ef4ce7e9d021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01C143-C527-4358-B264-67AB935F0278}">
  <ds:schemaRefs>
    <ds:schemaRef ds:uri="http://schemas.microsoft.com/sharepoint/v3/contenttype/forms"/>
  </ds:schemaRefs>
</ds:datastoreItem>
</file>

<file path=customXml/itemProps2.xml><?xml version="1.0" encoding="utf-8"?>
<ds:datastoreItem xmlns:ds="http://schemas.openxmlformats.org/officeDocument/2006/customXml" ds:itemID="{70FD6EF9-2982-4726-B107-16EB4B9A2580}">
  <ds:schemaRefs>
    <ds:schemaRef ds:uri="http://schemas.microsoft.com/office/2006/metadata/properties"/>
    <ds:schemaRef ds:uri="http://schemas.microsoft.com/office/2006/documentManagement/typ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s>
</ds:datastoreItem>
</file>

<file path=customXml/itemProps3.xml><?xml version="1.0" encoding="utf-8"?>
<ds:datastoreItem xmlns:ds="http://schemas.openxmlformats.org/officeDocument/2006/customXml" ds:itemID="{3E8B102B-EEB7-4D18-8C93-83E46FB011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Template>
  <TotalTime>948</TotalTime>
  <Words>4483</Words>
  <Application>Microsoft Office PowerPoint</Application>
  <PresentationFormat>On-screen Show (4:3)</PresentationFormat>
  <Paragraphs>722</Paragraphs>
  <Slides>46</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Courier New</vt:lpstr>
      <vt:lpstr>Times New Roman</vt:lpstr>
      <vt:lpstr>Verdana</vt:lpstr>
      <vt:lpstr>Wingdings</vt:lpstr>
      <vt:lpstr>Template</vt:lpstr>
      <vt:lpstr>“LOCK OUT/TAG OUT”</vt:lpstr>
      <vt:lpstr>Topics</vt:lpstr>
      <vt:lpstr>LOTO Mishaps are Severe!</vt:lpstr>
      <vt:lpstr>Tag Center</vt:lpstr>
      <vt:lpstr>Purpose of LO/TO Standard</vt:lpstr>
      <vt:lpstr>Types of Energy Sources</vt:lpstr>
      <vt:lpstr>Authorization</vt:lpstr>
      <vt:lpstr>What Should be Done?</vt:lpstr>
      <vt:lpstr>What Should Be Done?</vt:lpstr>
      <vt:lpstr>Program Responsibility</vt:lpstr>
      <vt:lpstr>Program Responsibility</vt:lpstr>
      <vt:lpstr>When to Apply LO/TO</vt:lpstr>
      <vt:lpstr>OSHA Exception to LOTO</vt:lpstr>
      <vt:lpstr>Exclusions</vt:lpstr>
      <vt:lpstr>Authorized Devices</vt:lpstr>
      <vt:lpstr>Documented Procedure for Every Machine</vt:lpstr>
      <vt:lpstr> Documented Procedure for Every Machine </vt:lpstr>
      <vt:lpstr>Authorized Employee</vt:lpstr>
      <vt:lpstr>Affected Employee</vt:lpstr>
      <vt:lpstr>Other Employee</vt:lpstr>
      <vt:lpstr>Affected Work Station</vt:lpstr>
      <vt:lpstr>Individual Lockout</vt:lpstr>
      <vt:lpstr>Restoring Equipment to Service</vt:lpstr>
      <vt:lpstr>Restoring Equipment to Service</vt:lpstr>
      <vt:lpstr>Group Lockout</vt:lpstr>
      <vt:lpstr>Group Lockout Boxes</vt:lpstr>
      <vt:lpstr>Group Restoration to Service</vt:lpstr>
      <vt:lpstr>Group Restoration to Service</vt:lpstr>
      <vt:lpstr>Lock Removal Other Than Authorized Person</vt:lpstr>
      <vt:lpstr>Long Term Safety Lockout</vt:lpstr>
      <vt:lpstr>Unauthorized Removal</vt:lpstr>
      <vt:lpstr>Subject to Disciplinary Action</vt:lpstr>
      <vt:lpstr>Tags</vt:lpstr>
      <vt:lpstr>Tags</vt:lpstr>
      <vt:lpstr>Training</vt:lpstr>
      <vt:lpstr>Training-All Employees</vt:lpstr>
      <vt:lpstr>Training – Authorized Employees</vt:lpstr>
      <vt:lpstr>Training Authorized Persons</vt:lpstr>
      <vt:lpstr> Retraining   </vt:lpstr>
      <vt:lpstr>Periodic Inspection</vt:lpstr>
      <vt:lpstr>Testing/Positioning of Machines,         Equipment, Components</vt:lpstr>
      <vt:lpstr>Contractors</vt:lpstr>
      <vt:lpstr>Appropriate Posting</vt:lpstr>
      <vt:lpstr>End Result</vt:lpstr>
      <vt:lpstr>Contact Information</vt:lpstr>
      <vt:lpstr>Questions</vt:lpstr>
    </vt:vector>
  </TitlesOfParts>
  <Company>Labor &amp; Industry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 OF HAZARDOUS ENERGY</dc:title>
  <dc:creator>stlane</dc:creator>
  <cp:lastModifiedBy>Reichen, Max</cp:lastModifiedBy>
  <cp:revision>82</cp:revision>
  <dcterms:created xsi:type="dcterms:W3CDTF">2013-02-14T18:53:41Z</dcterms:created>
  <dcterms:modified xsi:type="dcterms:W3CDTF">2021-06-29T20:59:35Z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26000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