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65" r:id="rId3"/>
    <p:sldId id="264" r:id="rId4"/>
    <p:sldId id="258" r:id="rId5"/>
    <p:sldId id="266" r:id="rId6"/>
    <p:sldId id="256" r:id="rId7"/>
    <p:sldId id="267" r:id="rId8"/>
    <p:sldId id="268" r:id="rId9"/>
    <p:sldId id="263" r:id="rId10"/>
    <p:sldId id="262" r:id="rId11"/>
    <p:sldId id="261" r:id="rId12"/>
    <p:sldId id="274" r:id="rId13"/>
    <p:sldId id="272" r:id="rId14"/>
    <p:sldId id="269" r:id="rId15"/>
    <p:sldId id="257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7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2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4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5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5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03AE9-EDA8-4997-97FC-8C10354D1238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B2FB-3270-41DE-B7A6-B5A82637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zen.com/a-better-way-to-teach-kids-about-emotion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wnsjuniormusic.com/beethoven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4D067D-DA58-442D-A792-BE0E7634E9CD}"/>
              </a:ext>
            </a:extLst>
          </p:cNvPr>
          <p:cNvSpPr txBox="1"/>
          <p:nvPr/>
        </p:nvSpPr>
        <p:spPr>
          <a:xfrm>
            <a:off x="300037" y="647700"/>
            <a:ext cx="8543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Dear Teacher,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These slides were created to support the lessons in the CSO Teacher’s Guide for</a:t>
            </a:r>
          </a:p>
          <a:p>
            <a:r>
              <a:rPr lang="en-US" dirty="0"/>
              <a:t>“BOLD Voices:  A Beethoven Celebration,” November 2019.</a:t>
            </a:r>
          </a:p>
          <a:p>
            <a:endParaRPr lang="en-US" dirty="0"/>
          </a:p>
          <a:p>
            <a:r>
              <a:rPr lang="en-US" dirty="0"/>
              <a:t>You are welcome to modify, convert to a different format, or use as is in any way that would be useful to your teaching.</a:t>
            </a:r>
          </a:p>
        </p:txBody>
      </p:sp>
    </p:spTree>
    <p:extLst>
      <p:ext uri="{BB962C8B-B14F-4D97-AF65-F5344CB8AC3E}">
        <p14:creationId xmlns:p14="http://schemas.microsoft.com/office/powerpoint/2010/main" val="57690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24E283-717C-42FC-8A61-BBC1CEADAD7F}"/>
              </a:ext>
            </a:extLst>
          </p:cNvPr>
          <p:cNvSpPr txBox="1"/>
          <p:nvPr/>
        </p:nvSpPr>
        <p:spPr>
          <a:xfrm>
            <a:off x="2629798" y="5977731"/>
            <a:ext cx="466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 </a:t>
            </a:r>
            <a:r>
              <a:rPr lang="en-US" sz="2400" i="1" dirty="0"/>
              <a:t>patterns in music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94DCC-3CA0-4578-8FD9-ECDBF425B199}"/>
              </a:ext>
            </a:extLst>
          </p:cNvPr>
          <p:cNvSpPr/>
          <p:nvPr/>
        </p:nvSpPr>
        <p:spPr>
          <a:xfrm>
            <a:off x="585411" y="-2481350"/>
            <a:ext cx="8159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  <a:ea typeface="Calibri" panose="020F0502020204030204" pitchFamily="34" charset="0"/>
              </a:rPr>
              <a:t>1,2,3—2,3,4—3,4,5—4,5,__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DA061-0CB6-4FAF-A33A-B2089DB68F35}"/>
              </a:ext>
            </a:extLst>
          </p:cNvPr>
          <p:cNvSpPr/>
          <p:nvPr/>
        </p:nvSpPr>
        <p:spPr>
          <a:xfrm>
            <a:off x="386641" y="-1191442"/>
            <a:ext cx="8557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  <a:ea typeface="Calibri" panose="020F0502020204030204" pitchFamily="34" charset="0"/>
              </a:rPr>
              <a:t>1,3,5—2,4,6—3,5,7—4,__,__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DD374C-9248-4F82-BFD9-027EB4AF9944}"/>
              </a:ext>
            </a:extLst>
          </p:cNvPr>
          <p:cNvGrpSpPr/>
          <p:nvPr/>
        </p:nvGrpSpPr>
        <p:grpSpPr>
          <a:xfrm>
            <a:off x="277308" y="856699"/>
            <a:ext cx="8467709" cy="4825336"/>
            <a:chOff x="-1036" y="3237054"/>
            <a:chExt cx="6350782" cy="3619002"/>
          </a:xfrm>
        </p:grpSpPr>
        <p:pic>
          <p:nvPicPr>
            <p:cNvPr id="4" name="Picture 3" descr="A close up of a device&#10;&#10;Description automatically generated">
              <a:extLst>
                <a:ext uri="{FF2B5EF4-FFF2-40B4-BE49-F238E27FC236}">
                  <a16:creationId xmlns:a16="http://schemas.microsoft.com/office/drawing/2014/main" id="{857C7901-CF1F-4B71-A164-936185EB4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80" y="3237054"/>
              <a:ext cx="4972812" cy="659892"/>
            </a:xfrm>
            <a:prstGeom prst="rect">
              <a:avLst/>
            </a:prstGeom>
          </p:spPr>
        </p:pic>
        <p:pic>
          <p:nvPicPr>
            <p:cNvPr id="5" name="Picture 4" descr="A close up of a device&#10;&#10;Description automatically generated">
              <a:extLst>
                <a:ext uri="{FF2B5EF4-FFF2-40B4-BE49-F238E27FC236}">
                  <a16:creationId xmlns:a16="http://schemas.microsoft.com/office/drawing/2014/main" id="{E3FE4EC0-5036-4C83-846C-572C03A0D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42" y="5966040"/>
              <a:ext cx="6051804" cy="890016"/>
            </a:xfrm>
            <a:prstGeom prst="rect">
              <a:avLst/>
            </a:prstGeom>
          </p:spPr>
        </p:pic>
        <p:pic>
          <p:nvPicPr>
            <p:cNvPr id="6" name="Picture 5" descr="A close up of a device&#10;&#10;Description automatically generated">
              <a:extLst>
                <a:ext uri="{FF2B5EF4-FFF2-40B4-BE49-F238E27FC236}">
                  <a16:creationId xmlns:a16="http://schemas.microsoft.com/office/drawing/2014/main" id="{8B98B8BE-DF9B-4E65-9CE9-B638CB207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92" y="5194554"/>
              <a:ext cx="5442204" cy="647700"/>
            </a:xfrm>
            <a:prstGeom prst="rect">
              <a:avLst/>
            </a:prstGeom>
          </p:spPr>
        </p:pic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74999147-439F-4462-AE59-F2036F961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80" y="4154844"/>
              <a:ext cx="5271516" cy="7818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87EE0-83E8-40FD-B0C5-9E215984A8D7}"/>
                </a:ext>
              </a:extLst>
            </p:cNvPr>
            <p:cNvSpPr txBox="1"/>
            <p:nvPr/>
          </p:nvSpPr>
          <p:spPr>
            <a:xfrm>
              <a:off x="0" y="3300012"/>
              <a:ext cx="346490" cy="561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67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6CB0A9-A03A-445D-8C60-8591A9BC085C}"/>
                </a:ext>
              </a:extLst>
            </p:cNvPr>
            <p:cNvSpPr txBox="1"/>
            <p:nvPr/>
          </p:nvSpPr>
          <p:spPr>
            <a:xfrm>
              <a:off x="-1036" y="4275156"/>
              <a:ext cx="3930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69FCB2-6BC3-4868-9D58-9FE227DB92E4}"/>
                </a:ext>
              </a:extLst>
            </p:cNvPr>
            <p:cNvSpPr txBox="1"/>
            <p:nvPr/>
          </p:nvSpPr>
          <p:spPr>
            <a:xfrm>
              <a:off x="11664" y="5252311"/>
              <a:ext cx="3930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39F28-66AD-40E9-8B4E-CA524E3F25AE}"/>
                </a:ext>
              </a:extLst>
            </p:cNvPr>
            <p:cNvSpPr txBox="1"/>
            <p:nvPr/>
          </p:nvSpPr>
          <p:spPr>
            <a:xfrm>
              <a:off x="11664" y="6062052"/>
              <a:ext cx="3930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AF7895C-505E-4E76-95D4-240DAFC8E7EC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1,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</p:spTree>
    <p:extLst>
      <p:ext uri="{BB962C8B-B14F-4D97-AF65-F5344CB8AC3E}">
        <p14:creationId xmlns:p14="http://schemas.microsoft.com/office/powerpoint/2010/main" val="166586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5D94DCC-3CA0-4578-8FD9-ECDBF425B199}"/>
              </a:ext>
            </a:extLst>
          </p:cNvPr>
          <p:cNvSpPr/>
          <p:nvPr/>
        </p:nvSpPr>
        <p:spPr>
          <a:xfrm>
            <a:off x="585411" y="-2481350"/>
            <a:ext cx="8159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  <a:ea typeface="Calibri" panose="020F0502020204030204" pitchFamily="34" charset="0"/>
              </a:rPr>
              <a:t>1,2,3—2,3,4—3,4,5—4,5,__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DA061-0CB6-4FAF-A33A-B2089DB68F35}"/>
              </a:ext>
            </a:extLst>
          </p:cNvPr>
          <p:cNvSpPr/>
          <p:nvPr/>
        </p:nvSpPr>
        <p:spPr>
          <a:xfrm>
            <a:off x="386641" y="-1191442"/>
            <a:ext cx="8557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  <a:ea typeface="Calibri" panose="020F0502020204030204" pitchFamily="34" charset="0"/>
              </a:rPr>
              <a:t>1,3,5—2,4,6—3,5,7—4,__,__ 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66C8C7-D8D3-47CD-9C2E-5FB62BF5D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6" y="1254325"/>
            <a:ext cx="1337056" cy="7376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22A7AE-192A-4E8E-B7D0-8D18FCC6C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68" y="1263469"/>
            <a:ext cx="5358384" cy="7193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D965553-640B-40D9-9B69-7CDCF4961A91}"/>
              </a:ext>
            </a:extLst>
          </p:cNvPr>
          <p:cNvGrpSpPr/>
          <p:nvPr/>
        </p:nvGrpSpPr>
        <p:grpSpPr>
          <a:xfrm>
            <a:off x="2381481" y="2691384"/>
            <a:ext cx="4002857" cy="737616"/>
            <a:chOff x="3196893" y="8541690"/>
            <a:chExt cx="3002143" cy="55321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AA9306-3E5E-4E03-A8EA-811B5609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893" y="8541690"/>
              <a:ext cx="1002792" cy="55321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52B863-9731-4A17-8B73-1445C04B8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2"/>
            <a:stretch/>
          </p:blipFill>
          <p:spPr>
            <a:xfrm>
              <a:off x="4165599" y="8541690"/>
              <a:ext cx="2033437" cy="53949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A465D0B-C26D-4619-B7BD-C6572E74F465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9,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</p:txBody>
      </p:sp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6DC7964-76A1-4A12-9D04-4EF18CD9A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66" y="4119299"/>
            <a:ext cx="309679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14944D9-DE38-4E87-A4B4-61C088AFD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97BDC0-DF97-4029-947A-D5F729A150BF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5,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</a:p>
        </p:txBody>
      </p:sp>
    </p:spTree>
    <p:extLst>
      <p:ext uri="{BB962C8B-B14F-4D97-AF65-F5344CB8AC3E}">
        <p14:creationId xmlns:p14="http://schemas.microsoft.com/office/powerpoint/2010/main" val="9570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AEAF869-5261-4CDA-9FB7-F6F8CF0D7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9E569-4853-4A42-BB08-836E73A39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8" y="774561"/>
            <a:ext cx="7255403" cy="5569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07DAA7-6563-40A0-8796-7D6CC2FB2923}"/>
              </a:ext>
            </a:extLst>
          </p:cNvPr>
          <p:cNvSpPr txBox="1"/>
          <p:nvPr/>
        </p:nvSpPr>
        <p:spPr>
          <a:xfrm>
            <a:off x="2895600" y="23455"/>
            <a:ext cx="3873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How Do You Feel?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4F91A-9976-4AA8-BD28-D1A353A0B859}"/>
              </a:ext>
            </a:extLst>
          </p:cNvPr>
          <p:cNvSpPr/>
          <p:nvPr/>
        </p:nvSpPr>
        <p:spPr>
          <a:xfrm>
            <a:off x="3854450" y="6526768"/>
            <a:ext cx="527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hlinkClick r:id="rId3"/>
              </a:rPr>
              <a:t>https://gozen.com/a-better-way-to-teach-kids-about-emotions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8506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C118B0E-801B-4D3D-9AB0-5EF13184C5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1039555"/>
            <a:ext cx="7419975" cy="53824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59382C-837D-443F-A4C1-925F6CB2D91C}"/>
              </a:ext>
            </a:extLst>
          </p:cNvPr>
          <p:cNvSpPr/>
          <p:nvPr/>
        </p:nvSpPr>
        <p:spPr>
          <a:xfrm>
            <a:off x="3854450" y="6526768"/>
            <a:ext cx="527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>
                <a:hlinkClick r:id="rId3"/>
              </a:rPr>
              <a:t>https://www.downsjuniormusic.com/beethoven.html</a:t>
            </a:r>
            <a:endParaRPr lang="en-US" sz="14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3FBF1-5513-496E-BE46-FCBF20655E59}"/>
              </a:ext>
            </a:extLst>
          </p:cNvPr>
          <p:cNvSpPr txBox="1"/>
          <p:nvPr/>
        </p:nvSpPr>
        <p:spPr>
          <a:xfrm>
            <a:off x="2895600" y="99655"/>
            <a:ext cx="3329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Play the Fifth!</a:t>
            </a:r>
          </a:p>
        </p:txBody>
      </p:sp>
    </p:spTree>
    <p:extLst>
      <p:ext uri="{BB962C8B-B14F-4D97-AF65-F5344CB8AC3E}">
        <p14:creationId xmlns:p14="http://schemas.microsoft.com/office/powerpoint/2010/main" val="382488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BBA38F0-B921-4B4D-9C99-2B55E0BB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6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748EF43-6D04-4BC9-B5B5-A52C06ED6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80" y="228600"/>
            <a:ext cx="4695587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6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710CAA-BCFA-482D-A645-136E005FC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r="28873" b="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1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A8C833-9A27-4E6B-8933-CB98B1169E9E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5,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</a:p>
        </p:txBody>
      </p:sp>
      <p:pic>
        <p:nvPicPr>
          <p:cNvPr id="6" name="Picture 5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29D0D06D-1466-4865-AD46-CA98143CD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892"/>
            <a:ext cx="9029701" cy="3115457"/>
          </a:xfrm>
          <a:prstGeom prst="rect">
            <a:avLst/>
          </a:prstGeom>
        </p:spPr>
      </p:pic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0F9ECF2-8D61-4725-BFDF-F76AF1BA5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1" y="76200"/>
            <a:ext cx="1310640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8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423F77-09F8-48EB-AE96-C77E27992867}"/>
              </a:ext>
            </a:extLst>
          </p:cNvPr>
          <p:cNvSpPr/>
          <p:nvPr/>
        </p:nvSpPr>
        <p:spPr>
          <a:xfrm>
            <a:off x="123825" y="890974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B91D3D"/>
                </a:solidFill>
              </a:rPr>
              <a:t>SYMPHONY No. 5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B91D3D"/>
                </a:solidFill>
              </a:rPr>
              <a:t>Allegro con brio 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B91D3D"/>
                </a:solidFill>
              </a:rPr>
              <a:t>Andante con moto 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B91D3D"/>
                </a:solidFill>
              </a:rPr>
              <a:t>Scherzo. Allegro 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B91D3D"/>
                </a:solidFill>
              </a:rPr>
              <a:t>Allegro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6FA83-3904-43D3-A5E0-6E4A1AEBC307}"/>
              </a:ext>
            </a:extLst>
          </p:cNvPr>
          <p:cNvSpPr txBox="1"/>
          <p:nvPr/>
        </p:nvSpPr>
        <p:spPr>
          <a:xfrm>
            <a:off x="2606248" y="890974"/>
            <a:ext cx="65377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SYMPHONY No. 6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Cheerful feelings after arriving in the country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Scene at the brook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Happy gathering of country folk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Thunderstorm </a:t>
            </a:r>
          </a:p>
          <a:p>
            <a:pPr marL="400050" indent="-400050">
              <a:buAutoNum type="romanUcPeriod"/>
            </a:pPr>
            <a:r>
              <a:rPr lang="en-US" dirty="0">
                <a:solidFill>
                  <a:srgbClr val="008000"/>
                </a:solidFill>
              </a:rPr>
              <a:t>Shepherd’s Song; Cheerful and thankful feelings after the storm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22A23-FBD1-49AC-8BB0-991AF09062A0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6,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  <p:pic>
        <p:nvPicPr>
          <p:cNvPr id="6" name="Picture 5" descr="A vintage photo of a person&#10;&#10;Description automatically generated">
            <a:extLst>
              <a:ext uri="{FF2B5EF4-FFF2-40B4-BE49-F238E27FC236}">
                <a16:creationId xmlns:a16="http://schemas.microsoft.com/office/drawing/2014/main" id="{2C305F7F-B114-4F46-AD1F-C02D9EC52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27" y="3142360"/>
            <a:ext cx="2452497" cy="28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6870B6-6209-41A2-A44D-D4CE6916230D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3,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4F32D8-F01E-4B15-A4EE-D8DC31766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3" y="734464"/>
            <a:ext cx="7311037" cy="3208886"/>
          </a:xfrm>
          <a:prstGeom prst="rect">
            <a:avLst/>
          </a:prstGeom>
        </p:spPr>
      </p:pic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89BF66D-36FF-4690-AABA-4AE7362C8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57" y="4295775"/>
            <a:ext cx="3599086" cy="23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9B4376-96B2-46C6-972A-71AFCFE9EFE7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9,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51A18-72CA-4F6E-80C6-6B48E6E527FE}"/>
              </a:ext>
            </a:extLst>
          </p:cNvPr>
          <p:cNvSpPr txBox="1"/>
          <p:nvPr/>
        </p:nvSpPr>
        <p:spPr>
          <a:xfrm>
            <a:off x="2076450" y="1409700"/>
            <a:ext cx="597721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it feels like no one hears you,</a:t>
            </a:r>
          </a:p>
          <a:p>
            <a:r>
              <a:rPr lang="en-US" sz="2800" dirty="0">
                <a:solidFill>
                  <a:srgbClr val="0000FF"/>
                </a:solidFill>
              </a:rPr>
              <a:t>listen to your inner voice.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Search inside yourself, be brave,</a:t>
            </a:r>
          </a:p>
          <a:p>
            <a:r>
              <a:rPr lang="en-US" sz="2800" dirty="0">
                <a:solidFill>
                  <a:srgbClr val="0000FF"/>
                </a:solidFill>
              </a:rPr>
              <a:t>and make a new creative choice.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Music moves us; be inspired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by all those who’ve come before.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Speak your truth and share with others;</a:t>
            </a:r>
          </a:p>
          <a:p>
            <a:r>
              <a:rPr lang="en-US" sz="2800" dirty="0">
                <a:solidFill>
                  <a:srgbClr val="0000FF"/>
                </a:solidFill>
              </a:rPr>
              <a:t>that’s what music was made for!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1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9B4376-96B2-46C6-972A-71AFCFE9EFE7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9,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  <p:pic>
        <p:nvPicPr>
          <p:cNvPr id="7" name="Picture 6" descr="An old photo of a person&#10;&#10;Description automatically generated">
            <a:extLst>
              <a:ext uri="{FF2B5EF4-FFF2-40B4-BE49-F238E27FC236}">
                <a16:creationId xmlns:a16="http://schemas.microsoft.com/office/drawing/2014/main" id="{A9E71E86-8D10-45AA-A466-A01D95145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630171"/>
            <a:ext cx="1428750" cy="215162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C534CB-C0F8-43EE-820E-AAC6C2BA7E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45" y="0"/>
            <a:ext cx="8025843" cy="50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EADA3-C8B9-4A5B-A1CA-9CAD16817D91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1,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  <p:pic>
        <p:nvPicPr>
          <p:cNvPr id="6" name="Picture 5" descr="A picture containing airplane&#10;&#10;Description automatically generated">
            <a:extLst>
              <a:ext uri="{FF2B5EF4-FFF2-40B4-BE49-F238E27FC236}">
                <a16:creationId xmlns:a16="http://schemas.microsoft.com/office/drawing/2014/main" id="{9DB7A9D0-9BAA-406F-9622-084D056B4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" y="895349"/>
            <a:ext cx="8817034" cy="1228725"/>
          </a:xfrm>
          <a:prstGeom prst="rect">
            <a:avLst/>
          </a:prstGeom>
        </p:spPr>
      </p:pic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C955663-48E4-4FB6-BB14-B66BD61F1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5" y="3429000"/>
            <a:ext cx="1615580" cy="2304488"/>
          </a:xfrm>
          <a:prstGeom prst="rect">
            <a:avLst/>
          </a:prstGeom>
        </p:spPr>
      </p:pic>
      <p:pic>
        <p:nvPicPr>
          <p:cNvPr id="10" name="Picture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93BDB1D-A420-4AEC-B322-90B934963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92" y="3429000"/>
            <a:ext cx="1713124" cy="2333626"/>
          </a:xfrm>
          <a:prstGeom prst="rect">
            <a:avLst/>
          </a:prstGeom>
        </p:spPr>
      </p:pic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E9F89FE-2771-40F9-B51E-E30E3BCEB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75" y="3429000"/>
            <a:ext cx="1614326" cy="2297064"/>
          </a:xfrm>
          <a:prstGeom prst="rect">
            <a:avLst/>
          </a:prstGeom>
        </p:spPr>
      </p:pic>
      <p:pic>
        <p:nvPicPr>
          <p:cNvPr id="14" name="Picture 1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05CCBC1-2470-4B1F-B3F8-1031AAAB3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18" y="3427673"/>
            <a:ext cx="1713124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4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5750E9-5A68-4951-BA19-A6C2D8870ACF}"/>
              </a:ext>
            </a:extLst>
          </p:cNvPr>
          <p:cNvSpPr/>
          <p:nvPr/>
        </p:nvSpPr>
        <p:spPr>
          <a:xfrm>
            <a:off x="1482051" y="1053637"/>
            <a:ext cx="6179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</a:rPr>
              <a:t>1,2,3—2,3,4—3,4,5—4,5,__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6A13C6-1CFB-4A7B-B7F9-7547F8787F06}"/>
              </a:ext>
            </a:extLst>
          </p:cNvPr>
          <p:cNvSpPr/>
          <p:nvPr/>
        </p:nvSpPr>
        <p:spPr>
          <a:xfrm>
            <a:off x="1409173" y="2316343"/>
            <a:ext cx="6478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</a:rPr>
              <a:t>1,3,5—2,4,6—3,5,7—4,__,__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22AF-5171-4931-8BBF-9C3C5492BF2E}"/>
              </a:ext>
            </a:extLst>
          </p:cNvPr>
          <p:cNvSpPr txBox="1"/>
          <p:nvPr/>
        </p:nvSpPr>
        <p:spPr>
          <a:xfrm>
            <a:off x="0" y="76200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Symphony No 1,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Mvt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</a:t>
            </a:r>
          </a:p>
        </p:txBody>
      </p:sp>
    </p:spTree>
    <p:extLst>
      <p:ext uri="{BB962C8B-B14F-4D97-AF65-F5344CB8AC3E}">
        <p14:creationId xmlns:p14="http://schemas.microsoft.com/office/powerpoint/2010/main" val="268931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275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Comic Sans MS</vt:lpstr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Meyer Hays</dc:creator>
  <cp:lastModifiedBy>Judy Meyer Hays</cp:lastModifiedBy>
  <cp:revision>4</cp:revision>
  <dcterms:created xsi:type="dcterms:W3CDTF">2019-10-07T02:03:55Z</dcterms:created>
  <dcterms:modified xsi:type="dcterms:W3CDTF">2019-10-26T16:56:20Z</dcterms:modified>
</cp:coreProperties>
</file>