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257" r:id="rId2"/>
    <p:sldId id="258" r:id="rId3"/>
    <p:sldId id="277" r:id="rId4"/>
    <p:sldId id="274" r:id="rId5"/>
    <p:sldId id="269" r:id="rId6"/>
    <p:sldId id="278" r:id="rId7"/>
    <p:sldId id="270" r:id="rId8"/>
    <p:sldId id="261" r:id="rId9"/>
    <p:sldId id="260" r:id="rId10"/>
    <p:sldId id="262" r:id="rId11"/>
    <p:sldId id="279" r:id="rId12"/>
    <p:sldId id="264" r:id="rId13"/>
    <p:sldId id="266" r:id="rId14"/>
    <p:sldId id="267"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3300"/>
    <a:srgbClr val="CC0000"/>
    <a:srgbClr val="000000"/>
    <a:srgbClr val="FF0000"/>
    <a:srgbClr val="808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972" autoAdjust="0"/>
    <p:restoredTop sz="59204" autoAdjust="0"/>
  </p:normalViewPr>
  <p:slideViewPr>
    <p:cSldViewPr>
      <p:cViewPr varScale="1">
        <p:scale>
          <a:sx n="63" d="100"/>
          <a:sy n="63" d="100"/>
        </p:scale>
        <p:origin x="177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548"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7823C57-C4CC-481D-A017-F85AC20E84D8}" type="datetimeFigureOut">
              <a:rPr lang="en-US" smtClean="0"/>
              <a:t>3/5/2018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66ED19C-DCFA-4684-B6FB-34C5F696E6C1}" type="slidenum">
              <a:rPr lang="en-US" smtClean="0"/>
              <a:t>‹#›</a:t>
            </a:fld>
            <a:endParaRPr lang="en-US"/>
          </a:p>
        </p:txBody>
      </p:sp>
    </p:spTree>
    <p:extLst>
      <p:ext uri="{BB962C8B-B14F-4D97-AF65-F5344CB8AC3E}">
        <p14:creationId xmlns:p14="http://schemas.microsoft.com/office/powerpoint/2010/main" val="726657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n-US"/>
          </a:p>
        </p:txBody>
      </p:sp>
      <p:sp>
        <p:nvSpPr>
          <p:cNvPr id="4099"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  Second level</a:t>
            </a:r>
          </a:p>
          <a:p>
            <a:pPr lvl="2"/>
            <a:r>
              <a:rPr lang="en-US" noProof="0"/>
              <a:t>  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smtClean="0"/>
            </a:lvl1pPr>
          </a:lstStyle>
          <a:p>
            <a:pPr>
              <a:defRPr/>
            </a:pPr>
            <a:endParaRPr lang="en-US"/>
          </a:p>
        </p:txBody>
      </p:sp>
      <p:sp>
        <p:nvSpPr>
          <p:cNvPr id="4103"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0B5DFB37-1356-49FA-B94C-F8FE49A13318}" type="slidenum">
              <a:rPr lang="en-US"/>
              <a:pPr>
                <a:defRPr/>
              </a:pPr>
              <a:t>‹#›</a:t>
            </a:fld>
            <a:endParaRPr lang="en-US"/>
          </a:p>
        </p:txBody>
      </p:sp>
    </p:spTree>
    <p:extLst>
      <p:ext uri="{BB962C8B-B14F-4D97-AF65-F5344CB8AC3E}">
        <p14:creationId xmlns:p14="http://schemas.microsoft.com/office/powerpoint/2010/main" val="23875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tabLst>
        <a:tab pos="1828800" algn="l"/>
      </a:tabLst>
      <a:defRPr sz="1200" kern="1200">
        <a:solidFill>
          <a:schemeClr val="tx1"/>
        </a:solidFill>
        <a:latin typeface="Garamond" pitchFamily="18" charset="0"/>
        <a:ea typeface="+mn-ea"/>
        <a:cs typeface="+mn-cs"/>
      </a:defRPr>
    </a:lvl1pPr>
    <a:lvl2pPr marL="228600" algn="l" rtl="0" eaLnBrk="0" fontAlgn="base" hangingPunct="0">
      <a:spcBef>
        <a:spcPct val="30000"/>
      </a:spcBef>
      <a:spcAft>
        <a:spcPct val="0"/>
      </a:spcAft>
      <a:buChar char="•"/>
      <a:tabLst>
        <a:tab pos="1828800" algn="l"/>
      </a:tabLst>
      <a:defRPr sz="1200" kern="1200">
        <a:solidFill>
          <a:schemeClr val="tx1"/>
        </a:solidFill>
        <a:latin typeface="Garamond" pitchFamily="18" charset="0"/>
        <a:ea typeface="+mn-ea"/>
        <a:cs typeface="+mn-cs"/>
      </a:defRPr>
    </a:lvl2pPr>
    <a:lvl3pPr marL="457200" algn="l" rtl="0" eaLnBrk="0" fontAlgn="base" hangingPunct="0">
      <a:spcBef>
        <a:spcPct val="30000"/>
      </a:spcBef>
      <a:spcAft>
        <a:spcPct val="0"/>
      </a:spcAft>
      <a:buFont typeface="Arial" charset="0"/>
      <a:buChar char="–"/>
      <a:tabLst>
        <a:tab pos="1828800" algn="l"/>
      </a:tabLst>
      <a:defRPr sz="1200" kern="1200">
        <a:solidFill>
          <a:schemeClr val="tx1"/>
        </a:solidFill>
        <a:latin typeface="Garamond" pitchFamily="18" charset="0"/>
        <a:ea typeface="+mn-ea"/>
        <a:cs typeface="+mn-cs"/>
      </a:defRPr>
    </a:lvl3pPr>
    <a:lvl4pPr marL="685800" algn="l" rtl="0" eaLnBrk="0" fontAlgn="base" hangingPunct="0">
      <a:spcBef>
        <a:spcPct val="30000"/>
      </a:spcBef>
      <a:spcAft>
        <a:spcPct val="0"/>
      </a:spcAft>
      <a:tabLst>
        <a:tab pos="1828800" algn="l"/>
      </a:tabLst>
      <a:defRPr sz="1200" kern="1200">
        <a:solidFill>
          <a:schemeClr val="tx1"/>
        </a:solidFill>
        <a:latin typeface="Garamond" pitchFamily="18" charset="0"/>
        <a:ea typeface="+mn-ea"/>
        <a:cs typeface="+mn-cs"/>
      </a:defRPr>
    </a:lvl4pPr>
    <a:lvl5pPr marL="914400" algn="l" rtl="0" eaLnBrk="0" fontAlgn="base" hangingPunct="0">
      <a:spcBef>
        <a:spcPct val="30000"/>
      </a:spcBef>
      <a:spcAft>
        <a:spcPct val="0"/>
      </a:spcAft>
      <a:tabLst>
        <a:tab pos="1828800" algn="l"/>
      </a:tabLst>
      <a:defRPr sz="12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8FB9F590-02E1-4A66-BEC5-FF6227275B95}" type="slidenum">
              <a:rPr lang="en-US"/>
              <a:pPr eaLnBrk="1" hangingPunct="1"/>
              <a:t>1</a:t>
            </a:fld>
            <a:endParaRPr lang="en-US"/>
          </a:p>
        </p:txBody>
      </p:sp>
      <p:sp>
        <p:nvSpPr>
          <p:cNvPr id="18435" name="Rectangle 4"/>
          <p:cNvSpPr>
            <a:spLocks noGrp="1" noRot="1" noChangeAspect="1" noChangeArrowheads="1" noTextEdit="1"/>
          </p:cNvSpPr>
          <p:nvPr>
            <p:ph type="sldImg"/>
          </p:nvPr>
        </p:nvSpPr>
        <p:spPr>
          <a:ln/>
        </p:spPr>
      </p:sp>
      <p:sp>
        <p:nvSpPr>
          <p:cNvPr id="18436" name="Rectangle 5"/>
          <p:cNvSpPr>
            <a:spLocks noGrp="1" noChangeArrowheads="1"/>
          </p:cNvSpPr>
          <p:nvPr>
            <p:ph type="body" idx="1"/>
          </p:nvPr>
        </p:nvSpPr>
        <p:spPr>
          <a:xfrm>
            <a:off x="457624" y="4416426"/>
            <a:ext cx="609515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b="1"/>
              <a:t>INTENT</a:t>
            </a:r>
            <a:r>
              <a:rPr lang="en-US"/>
              <a:t>: Cover slide for presentation.  Update using your own customized logos, visuals and presenter information.</a:t>
            </a:r>
          </a:p>
          <a:p>
            <a:pPr eaLnBrk="1" hangingPunct="1">
              <a:lnSpc>
                <a:spcPct val="120000"/>
              </a:lnSpc>
            </a:pPr>
            <a:r>
              <a:rPr lang="en-US" b="1"/>
              <a:t>KEY POINTS</a:t>
            </a:r>
            <a:r>
              <a:rPr lang="en-US"/>
              <a:t>:  Not Applicable (NA)</a:t>
            </a:r>
          </a:p>
          <a:p>
            <a:pPr eaLnBrk="1" hangingPunct="1">
              <a:lnSpc>
                <a:spcPct val="120000"/>
              </a:lnSpc>
            </a:pPr>
            <a:r>
              <a:rPr lang="en-US" b="1"/>
              <a:t>ADDITIONAL INFORMATION</a:t>
            </a:r>
            <a:r>
              <a:rPr lang="en-US"/>
              <a:t>: </a:t>
            </a:r>
          </a:p>
          <a:p>
            <a:pPr marL="342900" lvl="1" indent="-114300" eaLnBrk="1" hangingPunct="1">
              <a:lnSpc>
                <a:spcPct val="120000"/>
              </a:lnSpc>
            </a:pPr>
            <a:r>
              <a:rPr lang="en-US">
                <a:solidFill>
                  <a:srgbClr val="CC3300"/>
                </a:solidFill>
              </a:rPr>
              <a:t>[Insert Appropriate Term]</a:t>
            </a:r>
            <a:r>
              <a:rPr lang="en-US"/>
              <a:t> is used throughout this presentation template to prompt you to tailor the presentation to your specific audience.  For example, if presenting to a private sector business, consider using Employees; if presenting to a faith based organization, consider Congregation or Members; if presenting to a university, consider Faculty and Students etc.  </a:t>
            </a:r>
          </a:p>
          <a:p>
            <a:pPr marL="342900" lvl="1" indent="-114300" eaLnBrk="1" hangingPunct="1">
              <a:lnSpc>
                <a:spcPct val="120000"/>
              </a:lnSpc>
            </a:pPr>
            <a:r>
              <a:rPr lang="en-US"/>
              <a:t>For purposes of this presentation template, the Slide Master shows                             </a:t>
            </a:r>
          </a:p>
          <a:p>
            <a:pPr marL="342900" lvl="1" indent="-114300" eaLnBrk="1" hangingPunct="1">
              <a:lnSpc>
                <a:spcPct val="120000"/>
              </a:lnSpc>
              <a:buFontTx/>
              <a:buNone/>
            </a:pPr>
            <a:r>
              <a:rPr lang="en-US"/>
              <a:t> </a:t>
            </a:r>
            <a:r>
              <a:rPr lang="en-US" b="1"/>
              <a:t>PROTECTING YOUR EMPLOYEES IN PUBLIC HEALTH EMERGENCIES</a:t>
            </a:r>
          </a:p>
          <a:p>
            <a:pPr marL="342900" lvl="1" indent="-114300" eaLnBrk="1" hangingPunct="1">
              <a:lnSpc>
                <a:spcPct val="120000"/>
              </a:lnSpc>
              <a:buFontTx/>
              <a:buNone/>
            </a:pPr>
            <a:r>
              <a:rPr lang="en-US"/>
              <a:t>	Do not forget to </a:t>
            </a:r>
            <a:r>
              <a:rPr lang="en-US">
                <a:solidFill>
                  <a:srgbClr val="CC3300"/>
                </a:solidFill>
              </a:rPr>
              <a:t>[Insert Appropriate Term]</a:t>
            </a:r>
            <a:r>
              <a:rPr lang="en-US"/>
              <a:t> on the Slide Master also.</a:t>
            </a:r>
          </a:p>
          <a:p>
            <a:pPr marL="342900" lvl="1" indent="-114300" eaLnBrk="1" hangingPunct="1">
              <a:lnSpc>
                <a:spcPct val="120000"/>
              </a:lnSpc>
              <a:buFontTx/>
              <a:buNone/>
            </a:pPr>
            <a:r>
              <a:rPr lang="en-US"/>
              <a:t>   </a:t>
            </a:r>
          </a:p>
          <a:p>
            <a:pPr eaLnBrk="1" hangingPunct="1">
              <a:lnSpc>
                <a:spcPct val="120000"/>
              </a:lnSpc>
            </a:pPr>
            <a:endParaRPr lang="en-US"/>
          </a:p>
        </p:txBody>
      </p:sp>
      <p:sp>
        <p:nvSpPr>
          <p:cNvPr id="18437" name="Rectangle 6"/>
          <p:cNvSpPr>
            <a:spLocks noChangeArrowheads="1"/>
          </p:cNvSpPr>
          <p:nvPr/>
        </p:nvSpPr>
        <p:spPr bwMode="auto">
          <a:xfrm>
            <a:off x="989895" y="7162800"/>
            <a:ext cx="602050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9B65A786-111D-4C9B-B9FB-E51DB7B9902A}" type="slidenum">
              <a:rPr lang="en-US"/>
              <a:pPr eaLnBrk="1" hangingPunct="1"/>
              <a:t>10</a:t>
            </a:fld>
            <a:endParaRPr lang="en-US"/>
          </a:p>
        </p:txBody>
      </p:sp>
      <p:sp>
        <p:nvSpPr>
          <p:cNvPr id="27651" name="Rectangle 6"/>
          <p:cNvSpPr>
            <a:spLocks noGrp="1" noRot="1" noChangeAspect="1" noChangeArrowheads="1" noTextEdit="1"/>
          </p:cNvSpPr>
          <p:nvPr>
            <p:ph type="sldImg"/>
          </p:nvPr>
        </p:nvSpPr>
        <p:spPr>
          <a:ln/>
        </p:spPr>
      </p:sp>
      <p:sp>
        <p:nvSpPr>
          <p:cNvPr id="27652" name="Rectangle 7"/>
          <p:cNvSpPr>
            <a:spLocks noGrp="1" noChangeArrowheads="1"/>
          </p:cNvSpPr>
          <p:nvPr>
            <p:ph type="body" idx="1"/>
          </p:nvPr>
        </p:nvSpPr>
        <p:spPr>
          <a:xfrm>
            <a:off x="381354" y="4416426"/>
            <a:ext cx="6247694" cy="4346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US" b="1"/>
              <a:t>INTENT</a:t>
            </a:r>
            <a:r>
              <a:rPr lang="en-US"/>
              <a:t>: Provide a visual to help the audience conceptualize the </a:t>
            </a:r>
            <a:r>
              <a:rPr lang="en-US" b="1"/>
              <a:t>Closed POD</a:t>
            </a:r>
            <a:r>
              <a:rPr lang="en-US"/>
              <a:t>.</a:t>
            </a:r>
          </a:p>
          <a:p>
            <a:pPr eaLnBrk="1" hangingPunct="1">
              <a:lnSpc>
                <a:spcPct val="110000"/>
              </a:lnSpc>
            </a:pPr>
            <a:r>
              <a:rPr lang="en-US" b="1"/>
              <a:t>KEY POINTS</a:t>
            </a:r>
            <a:r>
              <a:rPr lang="en-US"/>
              <a:t>:</a:t>
            </a:r>
          </a:p>
          <a:p>
            <a:pPr lvl="1" indent="-114300" eaLnBrk="1" hangingPunct="1">
              <a:lnSpc>
                <a:spcPct val="110000"/>
              </a:lnSpc>
            </a:pPr>
            <a:r>
              <a:rPr lang="en-US"/>
              <a:t>Tailor the slide by choosing a visual or including your own that depicts the </a:t>
            </a:r>
            <a:r>
              <a:rPr lang="en-US" b="1"/>
              <a:t>Closed POD </a:t>
            </a:r>
            <a:r>
              <a:rPr lang="en-US"/>
              <a:t>design best suited for your audience. If speaking to a business or federal agency, the break room may appeal. Although the gymnasium is more suited for a traditional POD open to the public, if speaking to a large faith based organization that has a fitness center, the gymnasium may appeal.</a:t>
            </a:r>
          </a:p>
          <a:p>
            <a:pPr lvl="1" indent="-114300" eaLnBrk="1" hangingPunct="1">
              <a:lnSpc>
                <a:spcPct val="110000"/>
              </a:lnSpc>
            </a:pPr>
            <a:r>
              <a:rPr lang="en-US"/>
              <a:t>Walk the audience through the </a:t>
            </a:r>
            <a:r>
              <a:rPr lang="en-US" b="1"/>
              <a:t>Closed POD</a:t>
            </a:r>
            <a:r>
              <a:rPr lang="en-US"/>
              <a:t> highlighting the key functions of screening, dispensing and educating.  </a:t>
            </a:r>
          </a:p>
          <a:p>
            <a:pPr lvl="2" indent="-114300" eaLnBrk="1" hangingPunct="1">
              <a:lnSpc>
                <a:spcPct val="110000"/>
              </a:lnSpc>
            </a:pPr>
            <a:r>
              <a:rPr lang="en-US"/>
              <a:t>Screening – consider discussing why screening is important; how you will provide the necessary forms and training based on algorithms to properly screen; explain the advantage of being a </a:t>
            </a:r>
            <a:r>
              <a:rPr lang="en-US" b="1"/>
              <a:t>Closed POD</a:t>
            </a:r>
            <a:r>
              <a:rPr lang="en-US"/>
              <a:t> and the potential to pre-screen their designated population in accordance with The Health Insurance Portability and Accountability Act (HIPAA) policies.</a:t>
            </a:r>
          </a:p>
          <a:p>
            <a:pPr lvl="2" indent="-114300" eaLnBrk="1" hangingPunct="1">
              <a:lnSpc>
                <a:spcPct val="110000"/>
              </a:lnSpc>
            </a:pPr>
            <a:r>
              <a:rPr lang="en-US"/>
              <a:t>Dispensing - explain how the health department will provide guidance and direction on dispensing medications based on established medical protocols.</a:t>
            </a:r>
          </a:p>
          <a:p>
            <a:pPr lvl="2" indent="-114300" eaLnBrk="1" hangingPunct="1">
              <a:lnSpc>
                <a:spcPct val="110000"/>
              </a:lnSpc>
            </a:pPr>
            <a:r>
              <a:rPr lang="en-US"/>
              <a:t>Education – explain how you will provide the necessary drug fact sheets, follow-up and adverse reaction reporting information to ensure their designated population is informed of dosing instructions, potential adverse reactions and follow up information.</a:t>
            </a:r>
          </a:p>
          <a:p>
            <a:pPr eaLnBrk="1" hangingPunct="1">
              <a:lnSpc>
                <a:spcPct val="110000"/>
              </a:lnSpc>
            </a:pPr>
            <a:r>
              <a:rPr lang="en-US" b="1"/>
              <a:t>ADDITIONAL INFORMATION</a:t>
            </a:r>
            <a:r>
              <a:rPr lang="en-US"/>
              <a:t>: NA</a:t>
            </a:r>
          </a:p>
        </p:txBody>
      </p:sp>
      <p:sp>
        <p:nvSpPr>
          <p:cNvPr id="21512" name="Text Box 8"/>
          <p:cNvSpPr txBox="1">
            <a:spLocks noChangeArrowheads="1"/>
          </p:cNvSpPr>
          <p:nvPr/>
        </p:nvSpPr>
        <p:spPr bwMode="auto">
          <a:xfrm>
            <a:off x="1447518" y="2895600"/>
            <a:ext cx="1181382" cy="274638"/>
          </a:xfrm>
          <a:prstGeom prst="rect">
            <a:avLst/>
          </a:prstGeom>
          <a:noFill/>
          <a:ln w="9525">
            <a:noFill/>
            <a:miter lim="800000"/>
            <a:headEnd/>
            <a:tailEnd/>
          </a:ln>
          <a:effectLst/>
        </p:spPr>
        <p:txBody>
          <a:bodyPr wrap="none">
            <a:spAutoFit/>
          </a:bodyPr>
          <a:lstStyle/>
          <a:p>
            <a:pPr>
              <a:defRPr/>
            </a:pPr>
            <a:r>
              <a:rPr lang="en-US" sz="1200" b="1">
                <a:solidFill>
                  <a:srgbClr val="CC0000"/>
                </a:solidFill>
              </a:rPr>
              <a:t>[</a:t>
            </a:r>
            <a:r>
              <a:rPr lang="en-US" sz="1200" b="1">
                <a:solidFill>
                  <a:srgbClr val="CC0000"/>
                </a:solidFill>
                <a:effectLst>
                  <a:outerShdw blurRad="38100" dist="38100" dir="2700000" algn="tl">
                    <a:srgbClr val="C0C0C0"/>
                  </a:outerShdw>
                </a:effectLst>
              </a:rPr>
              <a:t>Break Room</a:t>
            </a:r>
            <a:r>
              <a:rPr lang="en-US" sz="1200" b="1">
                <a:solidFill>
                  <a:srgbClr val="CC0000"/>
                </a:solidFill>
              </a:rPr>
              <a:t>]</a:t>
            </a:r>
          </a:p>
        </p:txBody>
      </p:sp>
      <p:sp>
        <p:nvSpPr>
          <p:cNvPr id="21513" name="Text Box 9"/>
          <p:cNvSpPr txBox="1">
            <a:spLocks noChangeArrowheads="1"/>
          </p:cNvSpPr>
          <p:nvPr/>
        </p:nvSpPr>
        <p:spPr bwMode="auto">
          <a:xfrm>
            <a:off x="2119348" y="3429000"/>
            <a:ext cx="1157041" cy="274638"/>
          </a:xfrm>
          <a:prstGeom prst="rect">
            <a:avLst/>
          </a:prstGeom>
          <a:noFill/>
          <a:ln w="9525">
            <a:noFill/>
            <a:miter lim="800000"/>
            <a:headEnd/>
            <a:tailEnd/>
          </a:ln>
          <a:effectLst/>
        </p:spPr>
        <p:txBody>
          <a:bodyPr wrap="none">
            <a:spAutoFit/>
          </a:bodyPr>
          <a:lstStyle/>
          <a:p>
            <a:pPr>
              <a:defRPr/>
            </a:pPr>
            <a:r>
              <a:rPr lang="en-US" sz="1200" b="1">
                <a:solidFill>
                  <a:srgbClr val="CC0000"/>
                </a:solidFill>
              </a:rPr>
              <a:t>[</a:t>
            </a:r>
            <a:r>
              <a:rPr lang="en-US" sz="1200" b="1">
                <a:solidFill>
                  <a:srgbClr val="CC0000"/>
                </a:solidFill>
                <a:effectLst>
                  <a:outerShdw blurRad="38100" dist="38100" dir="2700000" algn="tl">
                    <a:srgbClr val="C0C0C0"/>
                  </a:outerShdw>
                </a:effectLst>
              </a:rPr>
              <a:t>Gymnasium</a:t>
            </a:r>
            <a:r>
              <a:rPr lang="en-US" sz="1200" b="1">
                <a:solidFill>
                  <a:srgbClr val="CC0000"/>
                </a:solidFill>
              </a:rPr>
              <a:t>]</a:t>
            </a:r>
          </a:p>
        </p:txBody>
      </p:sp>
      <p:sp>
        <p:nvSpPr>
          <p:cNvPr id="27655" name="Line 10"/>
          <p:cNvSpPr>
            <a:spLocks noChangeShapeType="1"/>
          </p:cNvSpPr>
          <p:nvPr/>
        </p:nvSpPr>
        <p:spPr bwMode="auto">
          <a:xfrm flipV="1">
            <a:off x="2666224" y="2895600"/>
            <a:ext cx="0" cy="22860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6" name="Line 11"/>
          <p:cNvSpPr>
            <a:spLocks noChangeShapeType="1"/>
          </p:cNvSpPr>
          <p:nvPr/>
        </p:nvSpPr>
        <p:spPr bwMode="auto">
          <a:xfrm>
            <a:off x="2895036" y="3352800"/>
            <a:ext cx="228812" cy="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96520DAF-990C-4A68-BCAD-41C0FFD74820}" type="slidenum">
              <a:rPr lang="en-US"/>
              <a:pPr eaLnBrk="1" hangingPunct="1"/>
              <a:t>11</a:t>
            </a:fld>
            <a:endParaRPr lang="en-US"/>
          </a:p>
        </p:txBody>
      </p:sp>
      <p:sp>
        <p:nvSpPr>
          <p:cNvPr id="28675" name="Rectangle 4"/>
          <p:cNvSpPr>
            <a:spLocks noGrp="1" noRot="1" noChangeAspect="1" noChangeArrowheads="1" noTextEdit="1"/>
          </p:cNvSpPr>
          <p:nvPr>
            <p:ph type="sldImg"/>
          </p:nvPr>
        </p:nvSpPr>
        <p:spPr>
          <a:ln/>
        </p:spPr>
      </p:sp>
      <p:sp>
        <p:nvSpPr>
          <p:cNvPr id="28676" name="Rectangle 5"/>
          <p:cNvSpPr>
            <a:spLocks noGrp="1" noChangeArrowheads="1"/>
          </p:cNvSpPr>
          <p:nvPr>
            <p:ph type="body" idx="1"/>
          </p:nvPr>
        </p:nvSpPr>
        <p:spPr>
          <a:xfrm>
            <a:off x="533895" y="4419601"/>
            <a:ext cx="6018882"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b="1"/>
              <a:t>INTENT</a:t>
            </a:r>
            <a:r>
              <a:rPr lang="en-US"/>
              <a:t>: Address the concerns related to the use of medical staff at </a:t>
            </a:r>
            <a:r>
              <a:rPr lang="en-US" b="1"/>
              <a:t>Closed PODs</a:t>
            </a:r>
            <a:r>
              <a:rPr lang="en-US"/>
              <a:t>.</a:t>
            </a:r>
          </a:p>
          <a:p>
            <a:pPr eaLnBrk="1" hangingPunct="1">
              <a:lnSpc>
                <a:spcPct val="120000"/>
              </a:lnSpc>
            </a:pPr>
            <a:r>
              <a:rPr lang="en-US" b="1"/>
              <a:t>KEY POINTS</a:t>
            </a:r>
            <a:r>
              <a:rPr lang="en-US"/>
              <a:t>:  </a:t>
            </a:r>
          </a:p>
          <a:p>
            <a:pPr marL="635000" lvl="2" indent="-177800" eaLnBrk="1" hangingPunct="1">
              <a:lnSpc>
                <a:spcPct val="120000"/>
              </a:lnSpc>
            </a:pPr>
            <a:r>
              <a:rPr lang="en-US"/>
              <a:t>Medical vs. Non- Medical model of dispensing – discuss the use of medical staff given  the organization’s access to occupational health and/or other providers and your jurisdiction’s policies. </a:t>
            </a:r>
          </a:p>
          <a:p>
            <a:pPr marL="635000" lvl="2" indent="-177800" eaLnBrk="1" hangingPunct="1">
              <a:lnSpc>
                <a:spcPct val="120000"/>
              </a:lnSpc>
            </a:pPr>
            <a:r>
              <a:rPr lang="en-US"/>
              <a:t>Explain how medical concerns will be addressed at the </a:t>
            </a:r>
            <a:r>
              <a:rPr lang="en-US" b="1"/>
              <a:t>Closed POD</a:t>
            </a:r>
            <a:r>
              <a:rPr lang="en-US"/>
              <a:t>.</a:t>
            </a:r>
          </a:p>
          <a:p>
            <a:pPr marL="635000" lvl="2" indent="-177800" eaLnBrk="1" hangingPunct="1">
              <a:lnSpc>
                <a:spcPct val="120000"/>
              </a:lnSpc>
            </a:pPr>
            <a:r>
              <a:rPr lang="en-US"/>
              <a:t>Elaborate briefly on the use of protocols to support rapid dispensing.</a:t>
            </a:r>
          </a:p>
          <a:p>
            <a:pPr marL="635000" lvl="2" indent="-177800" eaLnBrk="1" hangingPunct="1">
              <a:lnSpc>
                <a:spcPct val="120000"/>
              </a:lnSpc>
            </a:pPr>
            <a:r>
              <a:rPr lang="en-US"/>
              <a:t>Address the head of household policy and the number of bottles per family in your jurisdiction.</a:t>
            </a:r>
          </a:p>
          <a:p>
            <a:pPr eaLnBrk="1" hangingPunct="1">
              <a:lnSpc>
                <a:spcPct val="120000"/>
              </a:lnSpc>
            </a:pPr>
            <a:r>
              <a:rPr lang="en-US" b="1"/>
              <a:t>ADDITIONAL INFORMATION:  </a:t>
            </a:r>
            <a:r>
              <a:rPr lang="en-US"/>
              <a:t>It is important to assure the audience that there is equity to all people in your community in that the dispensing procedures occurring a the </a:t>
            </a:r>
            <a:r>
              <a:rPr lang="en-US" b="1"/>
              <a:t>Closed POD</a:t>
            </a:r>
            <a:r>
              <a:rPr lang="en-US"/>
              <a:t> are the same as those occurring at the PODS open to the public.</a:t>
            </a:r>
            <a:endParaRPr lang="en-US" b="1"/>
          </a:p>
          <a:p>
            <a:pPr lvl="1" eaLnBrk="1" hangingPunct="1">
              <a:lnSpc>
                <a:spcPct val="120000"/>
              </a:lnSpc>
            </a:pPr>
            <a:endParaRPr lang="en-US"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06A750E1-F25C-4BD9-953D-C4A4DF6382C7}" type="slidenum">
              <a:rPr lang="en-US"/>
              <a:pPr eaLnBrk="1" hangingPunct="1"/>
              <a:t>12</a:t>
            </a:fld>
            <a:endParaRPr lang="en-US"/>
          </a:p>
        </p:txBody>
      </p:sp>
      <p:sp>
        <p:nvSpPr>
          <p:cNvPr id="29699" name="Rectangle 4"/>
          <p:cNvSpPr>
            <a:spLocks noGrp="1" noRot="1" noChangeAspect="1" noChangeArrowheads="1" noTextEdit="1"/>
          </p:cNvSpPr>
          <p:nvPr>
            <p:ph type="sldImg"/>
          </p:nvPr>
        </p:nvSpPr>
        <p:spPr>
          <a:ln/>
        </p:spPr>
      </p:sp>
      <p:sp>
        <p:nvSpPr>
          <p:cNvPr id="29700" name="Rectangle 5"/>
          <p:cNvSpPr>
            <a:spLocks noGrp="1" noChangeArrowheads="1"/>
          </p:cNvSpPr>
          <p:nvPr>
            <p:ph type="body" idx="1"/>
          </p:nvPr>
        </p:nvSpPr>
        <p:spPr>
          <a:xfrm>
            <a:off x="533895" y="4416426"/>
            <a:ext cx="5942612"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US" b="1"/>
              <a:t>INTENT</a:t>
            </a:r>
            <a:r>
              <a:rPr lang="en-US"/>
              <a:t>: Address the concerns related to legal and liability issues of operating </a:t>
            </a:r>
            <a:r>
              <a:rPr lang="en-US" b="1"/>
              <a:t>Closed PODs</a:t>
            </a:r>
            <a:r>
              <a:rPr lang="en-US"/>
              <a:t>.</a:t>
            </a:r>
          </a:p>
          <a:p>
            <a:pPr eaLnBrk="1" hangingPunct="1">
              <a:lnSpc>
                <a:spcPct val="110000"/>
              </a:lnSpc>
            </a:pPr>
            <a:r>
              <a:rPr lang="en-US" b="1"/>
              <a:t>KEY POINTS</a:t>
            </a:r>
            <a:r>
              <a:rPr lang="en-US"/>
              <a:t>:</a:t>
            </a:r>
          </a:p>
          <a:p>
            <a:pPr marL="342900" lvl="1" indent="-114300" eaLnBrk="1" hangingPunct="1">
              <a:lnSpc>
                <a:spcPct val="110000"/>
              </a:lnSpc>
            </a:pPr>
            <a:r>
              <a:rPr lang="en-US"/>
              <a:t>Describe the legal protections afforded based on federal, state and local statutes.</a:t>
            </a:r>
          </a:p>
          <a:p>
            <a:pPr marL="635000" lvl="2" indent="-177800" eaLnBrk="1" hangingPunct="1">
              <a:lnSpc>
                <a:spcPct val="110000"/>
              </a:lnSpc>
            </a:pPr>
            <a:r>
              <a:rPr lang="en-US"/>
              <a:t>Focus on regulations and policies that cover public health preparedness, volunteers and mass dispensing of medical countermeasures during an emergency.</a:t>
            </a:r>
          </a:p>
          <a:p>
            <a:pPr marL="342900" lvl="1" indent="-114300" eaLnBrk="1" hangingPunct="1">
              <a:lnSpc>
                <a:spcPct val="110000"/>
              </a:lnSpc>
            </a:pPr>
            <a:r>
              <a:rPr lang="en-US"/>
              <a:t>Encourage consultation with legal counsel.</a:t>
            </a:r>
          </a:p>
          <a:p>
            <a:pPr marL="342900" lvl="1" indent="-114300" eaLnBrk="1" hangingPunct="1">
              <a:lnSpc>
                <a:spcPct val="110000"/>
              </a:lnSpc>
            </a:pPr>
            <a:r>
              <a:rPr lang="en-US"/>
              <a:t>Agreements – although memorandums of agreement (MOA) and memorandums of understanding (MOU) are not considered legally binding documents, you could stress the need to develop an MOA/MOU to ensure each party was aware of the expectations of operating a </a:t>
            </a:r>
            <a:r>
              <a:rPr lang="en-US" b="1"/>
              <a:t>Closed POD</a:t>
            </a:r>
            <a:r>
              <a:rPr lang="en-US"/>
              <a:t>.</a:t>
            </a:r>
          </a:p>
          <a:p>
            <a:pPr marL="342900" lvl="1" indent="-114300" eaLnBrk="1" hangingPunct="1">
              <a:lnSpc>
                <a:spcPct val="110000"/>
              </a:lnSpc>
            </a:pPr>
            <a:r>
              <a:rPr lang="en-US"/>
              <a:t>Discuss if your health department requires a specific agreement.</a:t>
            </a:r>
          </a:p>
          <a:p>
            <a:pPr eaLnBrk="1" hangingPunct="1">
              <a:lnSpc>
                <a:spcPct val="110000"/>
              </a:lnSpc>
            </a:pPr>
            <a:r>
              <a:rPr lang="en-US" b="1"/>
              <a:t>ADDITIONAL INFORMATION</a:t>
            </a:r>
            <a:r>
              <a:rPr lang="en-US"/>
              <a:t>: Prepare to transition to your closing slides.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C2602730-D28C-4506-A749-C5D75AF09EC4}" type="slidenum">
              <a:rPr lang="en-US"/>
              <a:pPr eaLnBrk="1" hangingPunct="1"/>
              <a:t>13</a:t>
            </a:fld>
            <a:endParaRPr lang="en-US"/>
          </a:p>
        </p:txBody>
      </p:sp>
      <p:sp>
        <p:nvSpPr>
          <p:cNvPr id="30723" name="Rectangle 6"/>
          <p:cNvSpPr>
            <a:spLocks noGrp="1" noRot="1" noChangeAspect="1" noChangeArrowheads="1" noTextEdit="1"/>
          </p:cNvSpPr>
          <p:nvPr>
            <p:ph type="sldImg"/>
          </p:nvPr>
        </p:nvSpPr>
        <p:spPr>
          <a:ln/>
        </p:spPr>
      </p:sp>
      <p:sp>
        <p:nvSpPr>
          <p:cNvPr id="30724"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b="1"/>
              <a:t>INTENT</a:t>
            </a:r>
            <a:r>
              <a:rPr lang="en-US"/>
              <a:t>: This is the first of a two slide closing - really drive it home because you want this organization as a partner!</a:t>
            </a:r>
          </a:p>
          <a:p>
            <a:pPr eaLnBrk="1" hangingPunct="1">
              <a:lnSpc>
                <a:spcPct val="120000"/>
              </a:lnSpc>
            </a:pPr>
            <a:r>
              <a:rPr lang="en-US" b="1"/>
              <a:t>KEY POINTS</a:t>
            </a:r>
            <a:r>
              <a:rPr lang="en-US"/>
              <a:t>:  </a:t>
            </a:r>
          </a:p>
          <a:p>
            <a:pPr marL="342900" lvl="1" indent="-114300" eaLnBrk="1" hangingPunct="1">
              <a:lnSpc>
                <a:spcPct val="120000"/>
              </a:lnSpc>
            </a:pPr>
            <a:r>
              <a:rPr lang="en-US"/>
              <a:t>You may consider reviewing your objectives presented on the introductory slide. </a:t>
            </a:r>
          </a:p>
          <a:p>
            <a:pPr marL="342900" lvl="1" indent="-114300" eaLnBrk="1" hangingPunct="1">
              <a:lnSpc>
                <a:spcPct val="120000"/>
              </a:lnSpc>
            </a:pPr>
            <a:r>
              <a:rPr lang="en-US"/>
              <a:t>Re emphasize that you understand that the people within their organization are important and you want to partner with this organization to help protect them.  </a:t>
            </a:r>
          </a:p>
          <a:p>
            <a:pPr marL="342900" lvl="1" indent="-114300" eaLnBrk="1" hangingPunct="1">
              <a:lnSpc>
                <a:spcPct val="120000"/>
              </a:lnSpc>
            </a:pPr>
            <a:r>
              <a:rPr lang="en-US"/>
              <a:t>Put emphasis on partnership and collaboration and that they won’t be alone in this process.  </a:t>
            </a:r>
          </a:p>
          <a:p>
            <a:pPr marL="342900" lvl="1" indent="-114300" eaLnBrk="1" hangingPunct="1">
              <a:lnSpc>
                <a:spcPct val="120000"/>
              </a:lnSpc>
            </a:pPr>
            <a:r>
              <a:rPr lang="en-US" b="1"/>
              <a:t>TAKE QUESTIONS HERE</a:t>
            </a:r>
          </a:p>
          <a:p>
            <a:pPr eaLnBrk="1" hangingPunct="1">
              <a:lnSpc>
                <a:spcPct val="120000"/>
              </a:lnSpc>
            </a:pPr>
            <a:r>
              <a:rPr lang="en-US" b="1"/>
              <a:t>ADDITIONAL INFORMATION</a:t>
            </a:r>
            <a:r>
              <a:rPr lang="en-US"/>
              <a:t>:  Consider using photos of the your local community and telling a quick story who the people are to lend a sense of community investment.  This allows the organization to see the people that live and work in the community that could be impacted by an emergency.</a:t>
            </a:r>
          </a:p>
          <a:p>
            <a:pPr eaLnBrk="1" hangingPunct="1">
              <a:lnSpc>
                <a:spcPct val="120000"/>
              </a:lnSpc>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AF063E81-E070-4917-A9C8-11A8C73AE9ED}" type="slidenum">
              <a:rPr lang="en-US"/>
              <a:pPr eaLnBrk="1" hangingPunct="1"/>
              <a:t>14</a:t>
            </a:fld>
            <a:endParaRPr lang="en-US"/>
          </a:p>
        </p:txBody>
      </p:sp>
      <p:sp>
        <p:nvSpPr>
          <p:cNvPr id="31747" name="Rectangle 4"/>
          <p:cNvSpPr>
            <a:spLocks noGrp="1" noRot="1" noChangeAspect="1" noChangeArrowheads="1" noTextEdit="1"/>
          </p:cNvSpPr>
          <p:nvPr>
            <p:ph type="sldImg"/>
          </p:nvPr>
        </p:nvSpPr>
        <p:spPr>
          <a:ln/>
        </p:spPr>
      </p:sp>
      <p:sp>
        <p:nvSpPr>
          <p:cNvPr id="3174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INTENT</a:t>
            </a:r>
            <a:r>
              <a:rPr lang="en-US"/>
              <a:t>: </a:t>
            </a:r>
            <a:r>
              <a:rPr lang="en-US" b="1"/>
              <a:t>Seal the deal and ask for the commitment</a:t>
            </a:r>
            <a:r>
              <a:rPr lang="en-US"/>
              <a:t>. Tailor this slide appropriately, but the intent is to ask for the partnership.</a:t>
            </a:r>
          </a:p>
          <a:p>
            <a:pPr eaLnBrk="1" hangingPunct="1"/>
            <a:r>
              <a:rPr lang="en-US" b="1"/>
              <a:t>KEY POINTS</a:t>
            </a:r>
            <a:r>
              <a:rPr lang="en-US"/>
              <a:t>: </a:t>
            </a:r>
          </a:p>
          <a:p>
            <a:pPr marL="342900" lvl="1" indent="-114300" eaLnBrk="1" hangingPunct="1"/>
            <a:r>
              <a:rPr lang="en-US"/>
              <a:t>If yes, provide the next coordination steps.</a:t>
            </a:r>
          </a:p>
          <a:p>
            <a:pPr marL="685800" lvl="2" indent="-165100" eaLnBrk="1" hangingPunct="1"/>
            <a:r>
              <a:rPr lang="en-US"/>
              <a:t>Obtain the name of the organization’s liaison(s) that will work with you to develop the plans.</a:t>
            </a:r>
          </a:p>
          <a:p>
            <a:pPr marL="685800" lvl="2" indent="-165100" eaLnBrk="1" hangingPunct="1"/>
            <a:r>
              <a:rPr lang="en-US"/>
              <a:t>Set up a meeting to discuss planning templates, timelines and agreements.</a:t>
            </a:r>
          </a:p>
          <a:p>
            <a:pPr marL="342900" lvl="1" indent="-114300" eaLnBrk="1" hangingPunct="1"/>
            <a:r>
              <a:rPr lang="en-US"/>
              <a:t>If the organization likes the idea</a:t>
            </a:r>
            <a:r>
              <a:rPr lang="en-US" b="1"/>
              <a:t>,</a:t>
            </a:r>
            <a:r>
              <a:rPr lang="en-US"/>
              <a:t> but is not the decision maker, develop next steps to meet with the decision maker.</a:t>
            </a:r>
          </a:p>
          <a:p>
            <a:pPr marL="342900" lvl="1" indent="-114300" eaLnBrk="1" hangingPunct="1"/>
            <a:r>
              <a:rPr lang="en-US"/>
              <a:t>If the answer is not sure, offer to answer any questions or provide clarification on points;  leave a card and brochure;  and commit to follow up in a week.</a:t>
            </a:r>
          </a:p>
          <a:p>
            <a:pPr marL="342900" lvl="1" indent="-114300" eaLnBrk="1" hangingPunct="1"/>
            <a:r>
              <a:rPr lang="en-US"/>
              <a:t>If the answer is no, determine if you want to pursue the reason.  Thank the organization for their time; leave a card and brochure to make yourself available for future contact. </a:t>
            </a:r>
          </a:p>
          <a:p>
            <a:pPr eaLnBrk="1" hangingPunct="1"/>
            <a:r>
              <a:rPr lang="en-US" b="1"/>
              <a:t>ADDITIONAL INFORMATION</a:t>
            </a:r>
            <a:r>
              <a:rPr lang="en-US"/>
              <a:t>: NA</a:t>
            </a:r>
          </a:p>
          <a:p>
            <a:pPr eaLnBrk="1" hangingPunct="1"/>
            <a:endParaRPr lang="en-US"/>
          </a:p>
          <a:p>
            <a:pPr eaLnBrk="1" hangingPunct="1"/>
            <a:endParaRPr lang="en-US" b="1"/>
          </a:p>
          <a:p>
            <a:pPr eaLnBrk="1" hangingPunct="1"/>
            <a:endParaRPr lang="en-US"/>
          </a:p>
          <a:p>
            <a:pPr eaLnBrk="1" hangingPunct="1"/>
            <a:endParaRPr lang="en-US"/>
          </a:p>
          <a:p>
            <a:pPr eaLnBrk="1" hangingPunct="1"/>
            <a:endParaRPr lang="en-US"/>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6183DAC9-58E7-4B6B-A63E-8DF5DCBF595D}" type="slidenum">
              <a:rPr lang="en-US"/>
              <a:pPr eaLnBrk="1" hangingPunct="1"/>
              <a:t>2</a:t>
            </a:fld>
            <a:endParaRPr lang="en-US"/>
          </a:p>
        </p:txBody>
      </p:sp>
      <p:sp>
        <p:nvSpPr>
          <p:cNvPr id="19459" name="Rectangle 4"/>
          <p:cNvSpPr>
            <a:spLocks noGrp="1" noRot="1" noChangeAspect="1" noChangeArrowheads="1" noTextEdit="1"/>
          </p:cNvSpPr>
          <p:nvPr>
            <p:ph type="sldImg"/>
          </p:nvPr>
        </p:nvSpPr>
        <p:spPr>
          <a:ln/>
        </p:spPr>
      </p:sp>
      <p:sp>
        <p:nvSpPr>
          <p:cNvPr id="19460" name="Rectangle 5"/>
          <p:cNvSpPr>
            <a:spLocks noGrp="1" noChangeArrowheads="1"/>
          </p:cNvSpPr>
          <p:nvPr>
            <p:ph type="body" idx="1"/>
          </p:nvPr>
        </p:nvSpPr>
        <p:spPr>
          <a:xfrm>
            <a:off x="457624" y="4416426"/>
            <a:ext cx="6171424"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US" b="1"/>
              <a:t>INTENT</a:t>
            </a:r>
            <a:r>
              <a:rPr lang="en-US"/>
              <a:t>: To state the objectives of the presentation. </a:t>
            </a:r>
          </a:p>
          <a:p>
            <a:pPr eaLnBrk="1" hangingPunct="1">
              <a:lnSpc>
                <a:spcPct val="110000"/>
              </a:lnSpc>
            </a:pPr>
            <a:r>
              <a:rPr lang="en-US" b="1"/>
              <a:t>KEY POINTS</a:t>
            </a:r>
            <a:r>
              <a:rPr lang="en-US"/>
              <a:t>:</a:t>
            </a:r>
          </a:p>
          <a:p>
            <a:pPr marL="342900" lvl="1" indent="-114300" eaLnBrk="1" hangingPunct="1">
              <a:lnSpc>
                <a:spcPct val="110000"/>
              </a:lnSpc>
            </a:pPr>
            <a:r>
              <a:rPr lang="en-US"/>
              <a:t>Briefly discuss what you hope the audience will gain from this presentation.</a:t>
            </a:r>
          </a:p>
          <a:p>
            <a:pPr marL="342900" lvl="1" indent="-114300" eaLnBrk="1" hangingPunct="1">
              <a:lnSpc>
                <a:spcPct val="110000"/>
              </a:lnSpc>
            </a:pPr>
            <a:r>
              <a:rPr lang="en-US"/>
              <a:t>Explain how your objective is to gain a commitment.  </a:t>
            </a:r>
          </a:p>
          <a:p>
            <a:pPr marL="635000" lvl="2" indent="-177800" eaLnBrk="1" hangingPunct="1">
              <a:lnSpc>
                <a:spcPct val="110000"/>
              </a:lnSpc>
            </a:pPr>
            <a:r>
              <a:rPr lang="en-US"/>
              <a:t>Depending on the composition of your audience (decision maker, middle management) you may consider revising the last bullet to either ask for a commitment to become a </a:t>
            </a:r>
            <a:r>
              <a:rPr lang="en-US" b="1"/>
              <a:t>Closed POD</a:t>
            </a:r>
            <a:r>
              <a:rPr lang="en-US"/>
              <a:t> or ask for a commitment to continue discussions to the next level of approval for the organization to become a </a:t>
            </a:r>
            <a:r>
              <a:rPr lang="en-US" b="1"/>
              <a:t>Closed POD</a:t>
            </a:r>
            <a:r>
              <a:rPr lang="en-US"/>
              <a:t>.</a:t>
            </a:r>
          </a:p>
          <a:p>
            <a:pPr eaLnBrk="1" hangingPunct="1">
              <a:lnSpc>
                <a:spcPct val="110000"/>
              </a:lnSpc>
            </a:pPr>
            <a:r>
              <a:rPr lang="en-US" b="1"/>
              <a:t>ADDITIONAL INFORMATION</a:t>
            </a:r>
            <a:r>
              <a:rPr lang="en-US"/>
              <a:t>:  NA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A3175F3E-4979-40A6-A67B-142F512D8485}" type="slidenum">
              <a:rPr lang="en-US"/>
              <a:pPr eaLnBrk="1" hangingPunct="1"/>
              <a:t>3</a:t>
            </a:fld>
            <a:endParaRPr lang="en-US"/>
          </a:p>
        </p:txBody>
      </p:sp>
      <p:sp>
        <p:nvSpPr>
          <p:cNvPr id="20483" name="Rectangle 4"/>
          <p:cNvSpPr>
            <a:spLocks noGrp="1" noRot="1" noChangeAspect="1" noChangeArrowheads="1" noTextEdit="1"/>
          </p:cNvSpPr>
          <p:nvPr>
            <p:ph type="sldImg"/>
          </p:nvPr>
        </p:nvSpPr>
        <p:spPr>
          <a:ln/>
        </p:spPr>
      </p:sp>
      <p:sp>
        <p:nvSpPr>
          <p:cNvPr id="20484" name="Rectangle 5"/>
          <p:cNvSpPr>
            <a:spLocks noGrp="1" noChangeArrowheads="1"/>
          </p:cNvSpPr>
          <p:nvPr>
            <p:ph type="body" idx="1"/>
          </p:nvPr>
        </p:nvSpPr>
        <p:spPr>
          <a:xfrm>
            <a:off x="381354" y="4416426"/>
            <a:ext cx="6247694"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US" b="1"/>
              <a:t>INTENT</a:t>
            </a:r>
            <a:r>
              <a:rPr lang="en-US"/>
              <a:t>: Provide an overview of public health and its role in emergency preparedness and response. </a:t>
            </a:r>
            <a:endParaRPr lang="en-US" b="1"/>
          </a:p>
          <a:p>
            <a:pPr eaLnBrk="1" hangingPunct="1">
              <a:lnSpc>
                <a:spcPct val="110000"/>
              </a:lnSpc>
            </a:pPr>
            <a:r>
              <a:rPr lang="en-US" b="1"/>
              <a:t>KEY POINTS:</a:t>
            </a:r>
          </a:p>
          <a:p>
            <a:pPr marL="342900" lvl="1" indent="-114300" eaLnBrk="1" hangingPunct="1">
              <a:lnSpc>
                <a:spcPct val="110000"/>
              </a:lnSpc>
            </a:pPr>
            <a:r>
              <a:rPr lang="en-US"/>
              <a:t>Explain how public health emergencies can result from various hazards - natural disasters (e.g., tornado, hurricane); disease outbreaks (e.g., pandemic flu); deliberate acts (e.g., aerosolized release of anthrax).</a:t>
            </a:r>
          </a:p>
          <a:p>
            <a:pPr marL="342900" lvl="1" indent="-114300" eaLnBrk="1" hangingPunct="1">
              <a:lnSpc>
                <a:spcPct val="110000"/>
              </a:lnSpc>
            </a:pPr>
            <a:r>
              <a:rPr lang="en-US"/>
              <a:t>Discuss public health preparedness planning and how the National Response Framework supports integrated collaborative planning at all levels, including the private sector. </a:t>
            </a:r>
          </a:p>
          <a:p>
            <a:pPr marL="342900" lvl="1" indent="-114300" eaLnBrk="1" hangingPunct="1">
              <a:lnSpc>
                <a:spcPct val="110000"/>
              </a:lnSpc>
            </a:pPr>
            <a:r>
              <a:rPr lang="en-US"/>
              <a:t>Discuss all-hazards planning and response in your jurisdiction.  Consider using examples of how your health department has participated in recent local public health emergencies or exercises focusing on countermeasure distribution and dispensing.</a:t>
            </a:r>
          </a:p>
          <a:p>
            <a:pPr eaLnBrk="1" hangingPunct="1">
              <a:lnSpc>
                <a:spcPct val="110000"/>
              </a:lnSpc>
            </a:pPr>
            <a:r>
              <a:rPr lang="en-US" b="1"/>
              <a:t>ADDITIONAL INFORMATION</a:t>
            </a:r>
            <a:r>
              <a:rPr lang="en-US"/>
              <a:t>:  </a:t>
            </a:r>
          </a:p>
          <a:p>
            <a:pPr marL="342900" lvl="1" indent="-114300" eaLnBrk="1" hangingPunct="1">
              <a:lnSpc>
                <a:spcPct val="110000"/>
              </a:lnSpc>
            </a:pPr>
            <a:r>
              <a:rPr lang="en-US"/>
              <a:t>Some jurisdictions break these points into a series of slides providing more information on the Strategic National Stockpile (SNS) and Cities Readiness Initiative (CRI). </a:t>
            </a:r>
          </a:p>
          <a:p>
            <a:pPr marL="342900" lvl="1" indent="-114300" eaLnBrk="1" hangingPunct="1">
              <a:lnSpc>
                <a:spcPct val="110000"/>
              </a:lnSpc>
            </a:pPr>
            <a:r>
              <a:rPr lang="en-US"/>
              <a:t> If you expand on the SNS, be aware that the audience may conclude that you are asking them to provide long term storage of medical countermeasures as a </a:t>
            </a:r>
            <a:r>
              <a:rPr lang="en-US" b="1"/>
              <a:t>Closed POD</a:t>
            </a:r>
            <a:r>
              <a:rPr lang="en-US"/>
              <a:t>.  </a:t>
            </a:r>
            <a:r>
              <a:rPr lang="en-US" b="1"/>
              <a:t>Stress </a:t>
            </a:r>
            <a:r>
              <a:rPr lang="en-US"/>
              <a:t>that the requirements related to receiving and dispensing medical countermeasures by </a:t>
            </a:r>
            <a:r>
              <a:rPr lang="en-US" b="1"/>
              <a:t>Closed PODs</a:t>
            </a:r>
            <a:r>
              <a:rPr lang="en-US"/>
              <a:t> is time of event only.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E0339B9C-B3FA-473C-A191-6B393FE7173D}" type="slidenum">
              <a:rPr lang="en-US"/>
              <a:pPr eaLnBrk="1" hangingPunct="1"/>
              <a:t>4</a:t>
            </a:fld>
            <a:endParaRPr lang="en-US"/>
          </a:p>
        </p:txBody>
      </p:sp>
      <p:sp>
        <p:nvSpPr>
          <p:cNvPr id="21507" name="Rectangle 4"/>
          <p:cNvSpPr>
            <a:spLocks noGrp="1" noRot="1" noChangeAspect="1" noChangeArrowheads="1" noTextEdit="1"/>
          </p:cNvSpPr>
          <p:nvPr>
            <p:ph type="sldImg"/>
          </p:nvPr>
        </p:nvSpPr>
        <p:spPr>
          <a:ln/>
        </p:spPr>
      </p:sp>
      <p:sp>
        <p:nvSpPr>
          <p:cNvPr id="2150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INTENT</a:t>
            </a:r>
            <a:r>
              <a:rPr lang="en-US"/>
              <a:t>: Use this slide to explain to the audience that although plans are in place to protect the community during public health emergencies, there is a particular scenario where countermeasure dispensing assistance is requested.</a:t>
            </a:r>
            <a:r>
              <a:rPr lang="en-US" b="1"/>
              <a:t>   </a:t>
            </a:r>
          </a:p>
          <a:p>
            <a:pPr eaLnBrk="1" hangingPunct="1"/>
            <a:r>
              <a:rPr lang="en-US" b="1"/>
              <a:t>KEY POINTS</a:t>
            </a:r>
            <a:r>
              <a:rPr lang="en-US"/>
              <a:t>: </a:t>
            </a:r>
          </a:p>
          <a:p>
            <a:pPr marL="406400" lvl="1" indent="-228600" eaLnBrk="1" hangingPunct="1"/>
            <a:r>
              <a:rPr lang="en-US"/>
              <a:t>Introduce the threat of aerosolized release of anthrax and the need to provide medication to the population within 48 hours.</a:t>
            </a:r>
          </a:p>
          <a:p>
            <a:pPr marL="406400" lvl="1" indent="-228600" eaLnBrk="1" hangingPunct="1"/>
            <a:r>
              <a:rPr lang="en-US"/>
              <a:t>Stress that the 48 hour goal is based on the impact of disease progression and not an arbitrary performance standard.</a:t>
            </a:r>
          </a:p>
          <a:p>
            <a:pPr marL="406400" lvl="1" indent="-228600" eaLnBrk="1" hangingPunct="1"/>
            <a:r>
              <a:rPr lang="en-US"/>
              <a:t>Use the video to provide the initial introduction to </a:t>
            </a:r>
            <a:r>
              <a:rPr lang="en-US" b="1"/>
              <a:t>Closed PODs </a:t>
            </a:r>
            <a:r>
              <a:rPr lang="en-US"/>
              <a:t>.</a:t>
            </a:r>
          </a:p>
          <a:p>
            <a:pPr eaLnBrk="1" hangingPunct="1"/>
            <a:r>
              <a:rPr lang="en-US" b="1"/>
              <a:t>ADDITIONAL INFORMATION</a:t>
            </a:r>
            <a:r>
              <a:rPr lang="en-US"/>
              <a:t>:  </a:t>
            </a:r>
          </a:p>
          <a:p>
            <a:pPr marL="406400" lvl="1" indent="-228600" eaLnBrk="1" hangingPunct="1"/>
            <a:r>
              <a:rPr lang="en-US"/>
              <a:t>It is important to keep the focus on those scenarios that require the dispensing of oral antibiotics within 48 hours (aerosolize release of anthrax as the foundation).  Some jurisdictions have found that audiences who have been heavily involved in pandemic influenza planning (federal organizations, private sector) may try to relate the pandemic influenza response to the 48 hour scenario response.  It is important to keep them from getting confused and focused on the 48 hour response goal.</a:t>
            </a:r>
          </a:p>
          <a:p>
            <a:pPr marL="406400" lvl="1" indent="-228600" eaLnBrk="1" hangingPunct="1"/>
            <a:r>
              <a:rPr lang="en-US" b="1"/>
              <a:t>DON’T FORGET</a:t>
            </a:r>
            <a:r>
              <a:rPr lang="en-US"/>
              <a:t> - when customizing the slide, delete the box that states “Show SNS 6-Minute Video”.    </a:t>
            </a:r>
          </a:p>
          <a:p>
            <a:pPr marL="406400" lvl="1" indent="-228600" eaLnBrk="1" hangingPunct="1"/>
            <a:endParaRPr lang="en-US"/>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96BA0243-C6DD-4C57-B439-BA4B4B3F20F4}" type="slidenum">
              <a:rPr lang="en-US"/>
              <a:pPr eaLnBrk="1" hangingPunct="1"/>
              <a:t>5</a:t>
            </a:fld>
            <a:endParaRPr lang="en-US"/>
          </a:p>
        </p:txBody>
      </p:sp>
      <p:sp>
        <p:nvSpPr>
          <p:cNvPr id="22531" name="Rectangle 4"/>
          <p:cNvSpPr>
            <a:spLocks noGrp="1" noRot="1" noChangeAspect="1" noChangeArrowheads="1" noTextEdit="1"/>
          </p:cNvSpPr>
          <p:nvPr>
            <p:ph type="sldImg"/>
          </p:nvPr>
        </p:nvSpPr>
        <p:spPr>
          <a:ln/>
        </p:spPr>
      </p:sp>
      <p:sp>
        <p:nvSpPr>
          <p:cNvPr id="2253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INTENT</a:t>
            </a:r>
            <a:r>
              <a:rPr lang="en-US"/>
              <a:t>: Introduce the concept of mass dispensing.</a:t>
            </a:r>
          </a:p>
          <a:p>
            <a:pPr eaLnBrk="1" hangingPunct="1"/>
            <a:r>
              <a:rPr lang="en-US" b="1"/>
              <a:t>KEY POINTS</a:t>
            </a:r>
            <a:r>
              <a:rPr lang="en-US"/>
              <a:t>:</a:t>
            </a:r>
          </a:p>
          <a:p>
            <a:pPr lvl="1" indent="-114300" eaLnBrk="1" hangingPunct="1"/>
            <a:r>
              <a:rPr lang="en-US"/>
              <a:t>Describe the POD and its general functions</a:t>
            </a:r>
          </a:p>
          <a:p>
            <a:pPr marL="520700" lvl="2" indent="-177800" eaLnBrk="1" hangingPunct="1"/>
            <a:r>
              <a:rPr lang="en-US"/>
              <a:t>Explain how PODs are the traditional method of dispensing medication. </a:t>
            </a:r>
          </a:p>
          <a:p>
            <a:pPr marL="520700" lvl="2" indent="-177800" eaLnBrk="1" hangingPunct="1"/>
            <a:r>
              <a:rPr lang="en-US"/>
              <a:t>Discuss your population statistics so the audience will begin to associate the impact of the 48 hour timeline on your community.  </a:t>
            </a:r>
          </a:p>
          <a:p>
            <a:pPr marL="520700" lvl="2" indent="-177800" eaLnBrk="1" hangingPunct="1"/>
            <a:r>
              <a:rPr lang="en-US"/>
              <a:t>Introduce the challenges with PODs such as long lines, public anxiety etc. in your discussion to begin to show how the </a:t>
            </a:r>
            <a:r>
              <a:rPr lang="en-US" b="1"/>
              <a:t>Closed POD</a:t>
            </a:r>
            <a:r>
              <a:rPr lang="en-US"/>
              <a:t> option is an alternative to consider.</a:t>
            </a:r>
          </a:p>
          <a:p>
            <a:pPr lvl="1" indent="-114300" eaLnBrk="1" hangingPunct="1"/>
            <a:r>
              <a:rPr lang="en-US"/>
              <a:t>Ask for help - if you do not ask for help, you will not receive help.</a:t>
            </a:r>
          </a:p>
          <a:p>
            <a:pPr eaLnBrk="1" hangingPunct="1"/>
            <a:r>
              <a:rPr lang="en-US" b="1"/>
              <a:t>ADDITIONAL INFORMATION</a:t>
            </a:r>
            <a:r>
              <a:rPr lang="en-US"/>
              <a:t>:  </a:t>
            </a:r>
          </a:p>
          <a:p>
            <a:pPr lvl="1" indent="-114300" eaLnBrk="1" hangingPunct="1"/>
            <a:r>
              <a:rPr lang="en-US" b="1"/>
              <a:t>DON’T FORGET</a:t>
            </a:r>
            <a:r>
              <a:rPr lang="en-US"/>
              <a:t> - Ensure you readjust the fonts on this slide after adding population statistics.</a:t>
            </a:r>
          </a:p>
          <a:p>
            <a:pPr eaLnBrk="1" hangingPunct="1"/>
            <a:endParaRPr lang="en-US"/>
          </a:p>
          <a:p>
            <a:pPr eaLnBrk="1" hangingPunct="1"/>
            <a:endParaRPr lang="en-US"/>
          </a:p>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764A3F73-190F-4AD7-A6EF-FE6ACE4807A3}" type="slidenum">
              <a:rPr lang="en-US"/>
              <a:pPr eaLnBrk="1" hangingPunct="1"/>
              <a:t>6</a:t>
            </a:fld>
            <a:endParaRPr lang="en-US"/>
          </a:p>
        </p:txBody>
      </p:sp>
      <p:sp>
        <p:nvSpPr>
          <p:cNvPr id="23555" name="Rectangle 4"/>
          <p:cNvSpPr>
            <a:spLocks noGrp="1" noRot="1" noChangeAspect="1" noChangeArrowheads="1" noTextEdit="1"/>
          </p:cNvSpPr>
          <p:nvPr>
            <p:ph type="sldImg"/>
          </p:nvPr>
        </p:nvSpPr>
        <p:spPr>
          <a:ln/>
        </p:spPr>
      </p:sp>
      <p:sp>
        <p:nvSpPr>
          <p:cNvPr id="23556" name="Rectangle 5"/>
          <p:cNvSpPr>
            <a:spLocks noGrp="1" noChangeArrowheads="1"/>
          </p:cNvSpPr>
          <p:nvPr>
            <p:ph type="body" idx="1"/>
          </p:nvPr>
        </p:nvSpPr>
        <p:spPr>
          <a:xfrm>
            <a:off x="381353" y="4416426"/>
            <a:ext cx="64002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INTENT</a:t>
            </a:r>
            <a:r>
              <a:rPr lang="en-US"/>
              <a:t>: Introduce the idea of forming a partnership with public health to operate a </a:t>
            </a:r>
            <a:r>
              <a:rPr lang="en-US" b="1"/>
              <a:t>Closed POD</a:t>
            </a:r>
            <a:r>
              <a:rPr lang="en-US"/>
              <a:t>.  </a:t>
            </a:r>
          </a:p>
          <a:p>
            <a:pPr eaLnBrk="1" hangingPunct="1"/>
            <a:r>
              <a:rPr lang="en-US" b="1"/>
              <a:t>KEY POINTS</a:t>
            </a:r>
            <a:r>
              <a:rPr lang="en-US"/>
              <a:t>: </a:t>
            </a:r>
          </a:p>
          <a:p>
            <a:pPr marL="342900" lvl="1" indent="-114300" eaLnBrk="1" hangingPunct="1"/>
            <a:r>
              <a:rPr lang="en-US"/>
              <a:t> Describe how </a:t>
            </a:r>
            <a:r>
              <a:rPr lang="en-US" b="1"/>
              <a:t>Closed PODs</a:t>
            </a:r>
            <a:r>
              <a:rPr lang="en-US"/>
              <a:t> are an alternate method of dispensing medication in an emergency.</a:t>
            </a:r>
          </a:p>
          <a:p>
            <a:pPr eaLnBrk="1" hangingPunct="1"/>
            <a:r>
              <a:rPr lang="en-US" b="1"/>
              <a:t>ADDITIONAL INFORMATION:</a:t>
            </a:r>
            <a:r>
              <a:rPr lang="en-US"/>
              <a:t> </a:t>
            </a:r>
          </a:p>
          <a:p>
            <a:pPr marL="342900" lvl="1" indent="-114300" eaLnBrk="1" hangingPunct="1"/>
            <a:r>
              <a:rPr lang="en-US"/>
              <a:t>(</a:t>
            </a:r>
            <a:r>
              <a:rPr lang="en-US">
                <a:solidFill>
                  <a:srgbClr val="CC3300"/>
                </a:solidFill>
              </a:rPr>
              <a:t>*</a:t>
            </a:r>
            <a:r>
              <a:rPr lang="en-US"/>
              <a:t>) Some jurisdictions are asking organizations to become open PODs once their designated population has received medication. </a:t>
            </a:r>
          </a:p>
          <a:p>
            <a:pPr marL="342900" lvl="1" indent="-114300" eaLnBrk="1" hangingPunct="1">
              <a:buFontTx/>
              <a:buNone/>
            </a:pPr>
            <a:endParaRPr lang="en-US">
              <a:solidFill>
                <a:schemeClr val="accent2"/>
              </a:solidFill>
            </a:endParaRPr>
          </a:p>
          <a:p>
            <a:pPr eaLnBrk="1" hangingPunct="1"/>
            <a:endParaRPr lang="en-US">
              <a:solidFill>
                <a:schemeClr val="accent2"/>
              </a:solidFill>
            </a:endParaRPr>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D1A66512-00C4-42DF-9C23-9F1C439E6845}" type="slidenum">
              <a:rPr lang="en-US"/>
              <a:pPr eaLnBrk="1" hangingPunct="1"/>
              <a:t>7</a:t>
            </a:fld>
            <a:endParaRPr lang="en-US"/>
          </a:p>
        </p:txBody>
      </p:sp>
      <p:sp>
        <p:nvSpPr>
          <p:cNvPr id="24579" name="Rectangle 6"/>
          <p:cNvSpPr>
            <a:spLocks noGrp="1" noRot="1" noChangeAspect="1" noChangeArrowheads="1" noTextEdit="1"/>
          </p:cNvSpPr>
          <p:nvPr>
            <p:ph type="sldImg"/>
          </p:nvPr>
        </p:nvSpPr>
        <p:spPr>
          <a:ln/>
        </p:spPr>
      </p:sp>
      <p:sp>
        <p:nvSpPr>
          <p:cNvPr id="24580" name="Rectangle 7"/>
          <p:cNvSpPr>
            <a:spLocks noGrp="1" noChangeArrowheads="1"/>
          </p:cNvSpPr>
          <p:nvPr>
            <p:ph type="body" idx="1"/>
          </p:nvPr>
        </p:nvSpPr>
        <p:spPr>
          <a:xfrm>
            <a:off x="457624" y="4416426"/>
            <a:ext cx="6171424"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INTENT:</a:t>
            </a:r>
            <a:r>
              <a:rPr lang="en-US"/>
              <a:t>  Explain how </a:t>
            </a:r>
            <a:r>
              <a:rPr lang="en-US" b="1"/>
              <a:t>Closed PODs</a:t>
            </a:r>
            <a:r>
              <a:rPr lang="en-US"/>
              <a:t> benefit the community and the organization. </a:t>
            </a:r>
          </a:p>
          <a:p>
            <a:pPr eaLnBrk="1" hangingPunct="1"/>
            <a:r>
              <a:rPr lang="en-US" b="1"/>
              <a:t>KEY POINTS</a:t>
            </a:r>
            <a:r>
              <a:rPr lang="en-US"/>
              <a:t>: The suggested benefits listed are not all inclusive.  Develop your list to support your community.</a:t>
            </a:r>
          </a:p>
          <a:p>
            <a:pPr marL="342900" lvl="1" indent="-114300" eaLnBrk="1" hangingPunct="1"/>
            <a:r>
              <a:rPr lang="en-US"/>
              <a:t>Benefits to Community – Briefly describe your mass dispensing plan by addressing the number of PODs your jurisdiction currently requires.  Show how their support will enhance the overall plan to protect the community.</a:t>
            </a:r>
          </a:p>
          <a:p>
            <a:pPr marL="342900" lvl="1" indent="-114300" eaLnBrk="1" hangingPunct="1"/>
            <a:r>
              <a:rPr lang="en-US"/>
              <a:t>Benefits to Organizations – Based on your research on the organization, highlight benefits that will support their focus, industry and core values.</a:t>
            </a:r>
          </a:p>
          <a:p>
            <a:pPr eaLnBrk="1" hangingPunct="1"/>
            <a:r>
              <a:rPr lang="en-US" b="1"/>
              <a:t>ADDITIONAL INFORMATION:</a:t>
            </a:r>
            <a:r>
              <a:rPr lang="en-US"/>
              <a:t>  Some jurisdictions have found the following tips helpful when discussing benefits of being a </a:t>
            </a:r>
            <a:r>
              <a:rPr lang="en-US" b="1"/>
              <a:t>Closed POD</a:t>
            </a:r>
            <a:r>
              <a:rPr lang="en-US"/>
              <a:t>.</a:t>
            </a:r>
          </a:p>
          <a:p>
            <a:pPr marL="342900" lvl="1" indent="-114300" eaLnBrk="1" hangingPunct="1"/>
            <a:r>
              <a:rPr lang="en-US"/>
              <a:t>If you have other </a:t>
            </a:r>
            <a:r>
              <a:rPr lang="en-US" b="1"/>
              <a:t>Closed PODs</a:t>
            </a:r>
            <a:r>
              <a:rPr lang="en-US"/>
              <a:t> and no confidentiality restrictions, use feedback from those organizations when discussing the benefits.  For example, “XYZ Corp. is one of our </a:t>
            </a:r>
            <a:r>
              <a:rPr lang="en-US" b="1"/>
              <a:t>Closed POD</a:t>
            </a:r>
            <a:r>
              <a:rPr lang="en-US"/>
              <a:t> partners and the major benefit to them was …”</a:t>
            </a:r>
          </a:p>
          <a:p>
            <a:pPr marL="342900" lvl="1" indent="-114300" eaLnBrk="1" hangingPunct="1"/>
            <a:r>
              <a:rPr lang="en-US"/>
              <a:t>Refer back to the Taking Care of Business: An Introduction to Becoming a Closed Point of Dispensing video for additional benefits. </a:t>
            </a:r>
          </a:p>
          <a:p>
            <a:pPr marL="342900" lvl="1" indent="-114300" eaLnBrk="1" hangingPunct="1"/>
            <a:r>
              <a:rPr lang="en-US"/>
              <a:t>Offer free advertising that the organization is “public health prepared” and actively involved in the public health of the community by putting their logo on your website or providing a link to their community service pages.</a:t>
            </a:r>
          </a:p>
          <a:p>
            <a:pPr eaLnBrk="1" hangingPunct="1"/>
            <a:r>
              <a:rPr lang="en-US" b="1"/>
              <a:t>(SLIDE TRANSITION)</a:t>
            </a:r>
            <a:r>
              <a:rPr lang="en-US"/>
              <a:t> to support your transition to the </a:t>
            </a:r>
            <a:r>
              <a:rPr lang="en-US" b="1"/>
              <a:t>Responsibilities </a:t>
            </a:r>
            <a:r>
              <a:rPr lang="en-US"/>
              <a:t>discussion that follows, consider an inclusive partnership phrase such as, “By volunteering to partner with XYZ public health</a:t>
            </a:r>
            <a:r>
              <a:rPr lang="en-US">
                <a:solidFill>
                  <a:schemeClr val="accent2"/>
                </a:solidFill>
              </a:rPr>
              <a:t>,</a:t>
            </a:r>
            <a:r>
              <a:rPr lang="en-US"/>
              <a:t> we are committed to ensuring </a:t>
            </a:r>
            <a:r>
              <a:rPr lang="en-US">
                <a:solidFill>
                  <a:schemeClr val="accent2"/>
                </a:solidFill>
              </a:rPr>
              <a:t>you </a:t>
            </a:r>
            <a:r>
              <a:rPr lang="en-US"/>
              <a:t>are prepared to operate a Closed POD”</a:t>
            </a:r>
            <a:r>
              <a:rPr lang="en-US" b="1"/>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7C6976C5-9F6A-4932-918D-30BB99B25685}" type="slidenum">
              <a:rPr lang="en-US"/>
              <a:pPr eaLnBrk="1" hangingPunct="1"/>
              <a:t>8</a:t>
            </a:fld>
            <a:endParaRPr lang="en-US"/>
          </a:p>
        </p:txBody>
      </p:sp>
      <p:sp>
        <p:nvSpPr>
          <p:cNvPr id="25603" name="Rectangle 8"/>
          <p:cNvSpPr>
            <a:spLocks noGrp="1" noRot="1" noChangeAspect="1" noChangeArrowheads="1" noTextEdit="1"/>
          </p:cNvSpPr>
          <p:nvPr>
            <p:ph type="sldImg"/>
          </p:nvPr>
        </p:nvSpPr>
        <p:spPr>
          <a:ln/>
        </p:spPr>
      </p:sp>
      <p:sp>
        <p:nvSpPr>
          <p:cNvPr id="25604" name="Rectangle 9"/>
          <p:cNvSpPr>
            <a:spLocks noGrp="1" noChangeArrowheads="1"/>
          </p:cNvSpPr>
          <p:nvPr>
            <p:ph type="body" idx="1"/>
          </p:nvPr>
        </p:nvSpPr>
        <p:spPr>
          <a:xfrm>
            <a:off x="533895" y="4416426"/>
            <a:ext cx="5942612"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INTENT</a:t>
            </a:r>
            <a:r>
              <a:rPr lang="en-US"/>
              <a:t>: Discuss the responsibilities of your local public health department in this partnership effort.  </a:t>
            </a:r>
          </a:p>
          <a:p>
            <a:pPr eaLnBrk="1" hangingPunct="1"/>
            <a:r>
              <a:rPr lang="en-US" b="1"/>
              <a:t>KEY POINTS</a:t>
            </a:r>
            <a:r>
              <a:rPr lang="en-US"/>
              <a:t>:</a:t>
            </a:r>
          </a:p>
          <a:p>
            <a:pPr marL="406400" lvl="1" indent="-177800" eaLnBrk="1" hangingPunct="1"/>
            <a:r>
              <a:rPr lang="en-US"/>
              <a:t>Customize around your local public health department’s plans and policies and how you will inform the organization about your guidelines.</a:t>
            </a:r>
          </a:p>
          <a:p>
            <a:pPr marL="406400" lvl="1" indent="-177800" eaLnBrk="1" hangingPunct="1"/>
            <a:r>
              <a:rPr lang="en-US"/>
              <a:t>Discuss the importance of developing a plan and how their plan will support the overall dispensing strategy for your jurisdiction.</a:t>
            </a:r>
          </a:p>
          <a:p>
            <a:pPr marL="406400" lvl="1" indent="-177800" eaLnBrk="1" hangingPunct="1"/>
            <a:r>
              <a:rPr lang="en-US"/>
              <a:t>Discuss the items and resources you will provide.  Show examples of planning resource templates on hand.</a:t>
            </a:r>
          </a:p>
          <a:p>
            <a:pPr eaLnBrk="1" hangingPunct="1"/>
            <a:r>
              <a:rPr lang="en-US" b="1"/>
              <a:t>ADDITIONAL INFORMATION</a:t>
            </a:r>
            <a:r>
              <a:rPr lang="en-US"/>
              <a:t>: Continue to stress the partnership.</a:t>
            </a:r>
          </a:p>
          <a:p>
            <a:pPr eaLnBrk="1" hangingPunct="1"/>
            <a:endParaRPr lang="en-US"/>
          </a:p>
          <a:p>
            <a:pPr eaLnBrk="1" hangingPunct="1"/>
            <a:endParaRPr lang="en-US"/>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7138F09E-BC8D-459A-B19A-57B185CCFB91}" type="slidenum">
              <a:rPr lang="en-US"/>
              <a:pPr eaLnBrk="1" hangingPunct="1"/>
              <a:t>9</a:t>
            </a:fld>
            <a:endParaRPr lang="en-US"/>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xfrm>
            <a:off x="457624" y="4416426"/>
            <a:ext cx="609515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t>INTENT</a:t>
            </a:r>
            <a:r>
              <a:rPr lang="en-US"/>
              <a:t>: Discuss the responsibilities of the organization.</a:t>
            </a:r>
          </a:p>
          <a:p>
            <a:pPr eaLnBrk="1" hangingPunct="1"/>
            <a:r>
              <a:rPr lang="en-US" b="1"/>
              <a:t>KEY POINTS</a:t>
            </a:r>
            <a:r>
              <a:rPr lang="en-US"/>
              <a:t>:</a:t>
            </a:r>
          </a:p>
          <a:p>
            <a:pPr marL="342900" lvl="1" indent="-114300" eaLnBrk="1" hangingPunct="1"/>
            <a:r>
              <a:rPr lang="en-US"/>
              <a:t>Identify a liaison or project manager for the organization</a:t>
            </a:r>
          </a:p>
          <a:p>
            <a:pPr marL="342900" lvl="1" indent="-114300" eaLnBrk="1" hangingPunct="1"/>
            <a:r>
              <a:rPr lang="en-US"/>
              <a:t>Explain that they are responsible for a plan that meets the overall intent of public health to dispense medication but is developed based on their particular organizational design and structure.</a:t>
            </a:r>
          </a:p>
          <a:p>
            <a:pPr marL="800100" lvl="2" indent="-228600" eaLnBrk="1" hangingPunct="1"/>
            <a:r>
              <a:rPr lang="en-US"/>
              <a:t>Determine a dispensing location - suggest sample dispensing locations such as a break room, conference room, auditorium, parking lot with pop up tents.  Work with the organization to identify the best locations.  Stress the need for alternate locations to support contingency operations.</a:t>
            </a:r>
          </a:p>
          <a:p>
            <a:pPr marL="800100" lvl="2" indent="-228600" eaLnBrk="1" hangingPunct="1"/>
            <a:r>
              <a:rPr lang="en-US"/>
              <a:t>Develop dispensing procedures – highlight some of the key procedures. </a:t>
            </a:r>
          </a:p>
          <a:p>
            <a:pPr marL="800100" lvl="2" indent="-228600" eaLnBrk="1" hangingPunct="1"/>
            <a:r>
              <a:rPr lang="en-US"/>
              <a:t>Explain how the organization will provide the Closed POD staff from within their organization.  Depending on your jurisdictional dispensing policies (medical model vs. non-medical model) describe how you will augment the staff with health departments/medical professionals.  Again, reiterate your commitment to ensuring the staff is properly trained.  </a:t>
            </a:r>
          </a:p>
          <a:p>
            <a:pPr marL="800100" lvl="2" indent="-228600" eaLnBrk="1" hangingPunct="1"/>
            <a:r>
              <a:rPr lang="en-US"/>
              <a:t>Briefly touch on supplies that will be needed.</a:t>
            </a:r>
          </a:p>
          <a:p>
            <a:pPr marL="800100" lvl="2" indent="-228600" eaLnBrk="1" hangingPunct="1"/>
            <a:r>
              <a:rPr lang="en-US"/>
              <a:t>Provide a few examples of the type of training and exercises your jurisdiction has developed.</a:t>
            </a:r>
          </a:p>
          <a:p>
            <a:pPr eaLnBrk="1" hangingPunct="1"/>
            <a:r>
              <a:rPr lang="en-US"/>
              <a:t> </a:t>
            </a:r>
            <a:r>
              <a:rPr lang="en-US" b="1"/>
              <a:t>ADDITIONAL INFORMATION</a:t>
            </a:r>
            <a:r>
              <a:rPr lang="en-US"/>
              <a:t>: NA</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3994150" y="112713"/>
            <a:ext cx="958850" cy="366712"/>
          </a:xfrm>
          <a:prstGeom prst="rect">
            <a:avLst/>
          </a:prstGeom>
          <a:noFill/>
          <a:ln w="9525">
            <a:noFill/>
            <a:miter lim="800000"/>
            <a:headEnd/>
            <a:tailEnd/>
          </a:ln>
          <a:effectLst/>
        </p:spPr>
        <p:txBody>
          <a:bodyPr wrap="none">
            <a:spAutoFit/>
          </a:bodyPr>
          <a:lstStyle/>
          <a:p>
            <a:pPr>
              <a:defRPr/>
            </a:pPr>
            <a:r>
              <a:rPr lang="en-US" b="1"/>
              <a:t>DRAFT</a:t>
            </a:r>
          </a:p>
        </p:txBody>
      </p:sp>
      <p:sp>
        <p:nvSpPr>
          <p:cNvPr id="11266" name="Rectangle 2"/>
          <p:cNvSpPr>
            <a:spLocks noGrp="1" noChangeArrowheads="1"/>
          </p:cNvSpPr>
          <p:nvPr>
            <p:ph type="ctrTitle"/>
          </p:nvPr>
        </p:nvSpPr>
        <p:spPr>
          <a:xfrm>
            <a:off x="685800" y="2819400"/>
            <a:ext cx="7772400" cy="2057400"/>
          </a:xfrm>
        </p:spPr>
        <p:txBody>
          <a:bodyPr/>
          <a:lstStyle>
            <a:lvl1pPr algn="ctr">
              <a:defRPr sz="4800"/>
            </a:lvl1pPr>
          </a:lstStyle>
          <a:p>
            <a:r>
              <a:rPr lang="en-US"/>
              <a:t>Click to edit Master title style</a:t>
            </a:r>
          </a:p>
        </p:txBody>
      </p:sp>
      <p:sp>
        <p:nvSpPr>
          <p:cNvPr id="11267" name="Rectangle 3"/>
          <p:cNvSpPr>
            <a:spLocks noGrp="1" noChangeArrowheads="1"/>
          </p:cNvSpPr>
          <p:nvPr>
            <p:ph type="subTitle" idx="1"/>
          </p:nvPr>
        </p:nvSpPr>
        <p:spPr>
          <a:xfrm>
            <a:off x="1219200" y="5029200"/>
            <a:ext cx="6400800" cy="914400"/>
          </a:xfrm>
        </p:spPr>
        <p:txBody>
          <a:bodyPr/>
          <a:lstStyle>
            <a:lvl1pPr marL="0" indent="0" algn="ctr">
              <a:defRPr sz="2400"/>
            </a:lvl1pPr>
          </a:lstStyle>
          <a:p>
            <a:r>
              <a:rPr lang="en-US"/>
              <a:t>Click to edit Master subtitle style</a:t>
            </a:r>
          </a:p>
        </p:txBody>
      </p:sp>
      <p:sp>
        <p:nvSpPr>
          <p:cNvPr id="5" name="Rectangle 5"/>
          <p:cNvSpPr>
            <a:spLocks noGrp="1" noChangeArrowheads="1"/>
          </p:cNvSpPr>
          <p:nvPr>
            <p:ph type="ftr" sz="quarter" idx="10"/>
          </p:nvPr>
        </p:nvSpPr>
        <p:spPr bwMode="auto">
          <a:xfrm>
            <a:off x="3124200" y="6248400"/>
            <a:ext cx="5715000" cy="3810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smtClean="0">
                <a:solidFill>
                  <a:srgbClr val="000000"/>
                </a:solidFill>
                <a:latin typeface="+mn-lt"/>
              </a:defRPr>
            </a:lvl1pPr>
          </a:lstStyle>
          <a:p>
            <a:pPr>
              <a:defRPr/>
            </a:pPr>
            <a:endParaRPr lang="en-US"/>
          </a:p>
        </p:txBody>
      </p:sp>
    </p:spTree>
    <p:extLst>
      <p:ext uri="{BB962C8B-B14F-4D97-AF65-F5344CB8AC3E}">
        <p14:creationId xmlns:p14="http://schemas.microsoft.com/office/powerpoint/2010/main" val="258644903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12624877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152400"/>
            <a:ext cx="16954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152400"/>
            <a:ext cx="49339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5399424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1143000" y="1219200"/>
            <a:ext cx="33147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33147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657600"/>
            <a:ext cx="33147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32088091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1143000" y="1219200"/>
            <a:ext cx="6781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43000" y="3657600"/>
            <a:ext cx="6781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36033290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21690834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1095050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42754328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5079180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3147445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33560082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18001551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PROTECTING YOUR _______ IN PUBLIC HEALTH EMERGENCIES</a:t>
            </a:r>
          </a:p>
        </p:txBody>
      </p:sp>
    </p:spTree>
    <p:extLst>
      <p:ext uri="{BB962C8B-B14F-4D97-AF65-F5344CB8AC3E}">
        <p14:creationId xmlns:p14="http://schemas.microsoft.com/office/powerpoint/2010/main" val="42403252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52" name="Text Box 12"/>
          <p:cNvSpPr txBox="1">
            <a:spLocks noChangeArrowheads="1"/>
          </p:cNvSpPr>
          <p:nvPr/>
        </p:nvSpPr>
        <p:spPr bwMode="auto">
          <a:xfrm>
            <a:off x="4106863" y="0"/>
            <a:ext cx="785812" cy="304800"/>
          </a:xfrm>
          <a:prstGeom prst="rect">
            <a:avLst/>
          </a:prstGeom>
          <a:noFill/>
          <a:ln w="9525">
            <a:noFill/>
            <a:miter lim="800000"/>
            <a:headEnd/>
            <a:tailEnd/>
          </a:ln>
          <a:effectLst/>
        </p:spPr>
        <p:txBody>
          <a:bodyPr wrap="none">
            <a:spAutoFit/>
          </a:bodyPr>
          <a:lstStyle/>
          <a:p>
            <a:pPr>
              <a:defRPr/>
            </a:pPr>
            <a:r>
              <a:rPr lang="en-US" sz="1400" b="1"/>
              <a:t>DRAFT</a:t>
            </a:r>
          </a:p>
        </p:txBody>
      </p:sp>
      <p:sp>
        <p:nvSpPr>
          <p:cNvPr id="10253" name="Text Box 13"/>
          <p:cNvSpPr txBox="1">
            <a:spLocks noChangeArrowheads="1"/>
          </p:cNvSpPr>
          <p:nvPr/>
        </p:nvSpPr>
        <p:spPr bwMode="auto">
          <a:xfrm>
            <a:off x="4106863" y="6553200"/>
            <a:ext cx="785812" cy="304800"/>
          </a:xfrm>
          <a:prstGeom prst="rect">
            <a:avLst/>
          </a:prstGeom>
          <a:noFill/>
          <a:ln w="9525">
            <a:noFill/>
            <a:miter lim="800000"/>
            <a:headEnd/>
            <a:tailEnd/>
          </a:ln>
          <a:effectLst/>
        </p:spPr>
        <p:txBody>
          <a:bodyPr wrap="none">
            <a:spAutoFit/>
          </a:bodyPr>
          <a:lstStyle/>
          <a:p>
            <a:pPr>
              <a:defRPr/>
            </a:pPr>
            <a:r>
              <a:rPr lang="en-US" sz="1400" b="1"/>
              <a:t>DRAFT</a:t>
            </a:r>
          </a:p>
        </p:txBody>
      </p:sp>
      <p:sp>
        <p:nvSpPr>
          <p:cNvPr id="10251" name="Rectangle 11"/>
          <p:cNvSpPr>
            <a:spLocks noChangeArrowheads="1"/>
          </p:cNvSpPr>
          <p:nvPr/>
        </p:nvSpPr>
        <p:spPr bwMode="auto">
          <a:xfrm>
            <a:off x="0" y="6096000"/>
            <a:ext cx="9144000" cy="762000"/>
          </a:xfrm>
          <a:prstGeom prst="rect">
            <a:avLst/>
          </a:prstGeom>
          <a:gradFill rotWithShape="1">
            <a:gsLst>
              <a:gs pos="0">
                <a:schemeClr val="accent1">
                  <a:alpha val="70000"/>
                </a:schemeClr>
              </a:gs>
              <a:gs pos="100000">
                <a:srgbClr val="808000">
                  <a:alpha val="64999"/>
                </a:srgbClr>
              </a:gs>
            </a:gsLst>
            <a:path path="rect">
              <a:fillToRect l="100000" b="100000"/>
            </a:path>
          </a:gradFill>
          <a:ln w="31750">
            <a:solidFill>
              <a:srgbClr val="808000"/>
            </a:solidFill>
            <a:miter lim="800000"/>
            <a:headEnd/>
            <a:tailEnd/>
          </a:ln>
          <a:effectLst/>
        </p:spPr>
        <p:txBody>
          <a:bodyPr wrap="none" anchor="ctr"/>
          <a:lstStyle/>
          <a:p>
            <a:pPr>
              <a:defRPr/>
            </a:pPr>
            <a:endParaRPr lang="en-US"/>
          </a:p>
        </p:txBody>
      </p:sp>
      <p:sp>
        <p:nvSpPr>
          <p:cNvPr id="2053" name="Rectangle 2"/>
          <p:cNvSpPr>
            <a:spLocks noGrp="1" noChangeArrowheads="1"/>
          </p:cNvSpPr>
          <p:nvPr>
            <p:ph type="title"/>
          </p:nvPr>
        </p:nvSpPr>
        <p:spPr bwMode="auto">
          <a:xfrm>
            <a:off x="1143000" y="152400"/>
            <a:ext cx="678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4" name="Rectangle 3"/>
          <p:cNvSpPr>
            <a:spLocks noGrp="1" noChangeArrowheads="1"/>
          </p:cNvSpPr>
          <p:nvPr>
            <p:ph type="body" idx="1"/>
          </p:nvPr>
        </p:nvSpPr>
        <p:spPr bwMode="auto">
          <a:xfrm>
            <a:off x="1143000" y="1219200"/>
            <a:ext cx="6781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0" y="62484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smtClean="0"/>
            </a:lvl1pPr>
          </a:lstStyle>
          <a:p>
            <a:pPr>
              <a:defRPr/>
            </a:pPr>
            <a:r>
              <a:rPr lang="en-US"/>
              <a:t>PROTECTING YOUR _______ IN PUBLIC HEALTH EMERGENCIES</a:t>
            </a:r>
          </a:p>
        </p:txBody>
      </p:sp>
      <p:sp>
        <p:nvSpPr>
          <p:cNvPr id="10247" name="Rectangle 7"/>
          <p:cNvSpPr>
            <a:spLocks noChangeArrowheads="1"/>
          </p:cNvSpPr>
          <p:nvPr/>
        </p:nvSpPr>
        <p:spPr bwMode="auto">
          <a:xfrm>
            <a:off x="6477000" y="6172200"/>
            <a:ext cx="762000" cy="533400"/>
          </a:xfrm>
          <a:prstGeom prst="rect">
            <a:avLst/>
          </a:prstGeom>
          <a:blipFill dpi="0" rotWithShape="1">
            <a:blip r:embed="rId16" cstate="print"/>
            <a:srcRect/>
            <a:stretch>
              <a:fillRect r="-6471"/>
            </a:stretch>
          </a:blipFill>
          <a:ln w="31750">
            <a:solidFill>
              <a:srgbClr val="808000"/>
            </a:solidFill>
            <a:miter lim="800000"/>
            <a:headEnd/>
            <a:tailEnd/>
          </a:ln>
          <a:effectLst>
            <a:outerShdw dist="107763" dir="13500000" algn="ctr" rotWithShape="0">
              <a:schemeClr val="bg2">
                <a:alpha val="50000"/>
              </a:schemeClr>
            </a:outerShdw>
          </a:effectLst>
        </p:spPr>
        <p:txBody>
          <a:bodyPr wrap="none" anchor="ctr"/>
          <a:lstStyle/>
          <a:p>
            <a:pPr>
              <a:defRPr/>
            </a:pPr>
            <a:endParaRPr lang="en-US"/>
          </a:p>
        </p:txBody>
      </p:sp>
      <p:sp>
        <p:nvSpPr>
          <p:cNvPr id="10248" name="Rectangle 8"/>
          <p:cNvSpPr>
            <a:spLocks noChangeArrowheads="1"/>
          </p:cNvSpPr>
          <p:nvPr/>
        </p:nvSpPr>
        <p:spPr bwMode="auto">
          <a:xfrm>
            <a:off x="7315200" y="6172200"/>
            <a:ext cx="762000" cy="533400"/>
          </a:xfrm>
          <a:prstGeom prst="rect">
            <a:avLst/>
          </a:prstGeom>
          <a:blipFill dpi="0" rotWithShape="1">
            <a:blip r:embed="rId17"/>
            <a:srcRect/>
            <a:stretch>
              <a:fillRect b="-117304"/>
            </a:stretch>
          </a:blipFill>
          <a:ln w="22225">
            <a:solidFill>
              <a:srgbClr val="808000"/>
            </a:solidFill>
            <a:miter lim="800000"/>
            <a:headEnd/>
            <a:tailEnd/>
          </a:ln>
          <a:effectLst>
            <a:outerShdw dist="107763" dir="13500000" algn="ctr" rotWithShape="0">
              <a:schemeClr val="bg2">
                <a:alpha val="50000"/>
              </a:schemeClr>
            </a:outerShdw>
          </a:effectLst>
        </p:spPr>
        <p:txBody>
          <a:bodyPr wrap="none" anchor="ctr"/>
          <a:lstStyle/>
          <a:p>
            <a:pPr>
              <a:defRPr/>
            </a:pPr>
            <a:endParaRPr lang="en-US"/>
          </a:p>
        </p:txBody>
      </p:sp>
      <p:sp>
        <p:nvSpPr>
          <p:cNvPr id="10249" name="Rectangle 9"/>
          <p:cNvSpPr>
            <a:spLocks noChangeArrowheads="1"/>
          </p:cNvSpPr>
          <p:nvPr/>
        </p:nvSpPr>
        <p:spPr bwMode="auto">
          <a:xfrm>
            <a:off x="8229600" y="6172200"/>
            <a:ext cx="762000" cy="533400"/>
          </a:xfrm>
          <a:prstGeom prst="rect">
            <a:avLst/>
          </a:prstGeom>
          <a:blipFill dpi="0" rotWithShape="1">
            <a:blip r:embed="rId18"/>
            <a:srcRect/>
            <a:stretch>
              <a:fillRect b="-78973"/>
            </a:stretch>
          </a:blipFill>
          <a:ln w="22225">
            <a:solidFill>
              <a:srgbClr val="808000"/>
            </a:solidFill>
            <a:miter lim="800000"/>
            <a:headEnd/>
            <a:tailEnd/>
          </a:ln>
          <a:effectLst>
            <a:outerShdw dist="107763" dir="13500000" algn="ctr" rotWithShape="0">
              <a:schemeClr val="bg2">
                <a:alpha val="50000"/>
              </a:schemeClr>
            </a:outerShdw>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hf sldNum="0" hdr="0" ftr="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1447800"/>
            <a:ext cx="8458200" cy="2057400"/>
          </a:xfrm>
        </p:spPr>
        <p:txBody>
          <a:bodyPr/>
          <a:lstStyle/>
          <a:p>
            <a:pPr eaLnBrk="1" hangingPunct="1"/>
            <a:r>
              <a:rPr lang="en-US" sz="4400" b="1">
                <a:latin typeface="Arial" charset="0"/>
              </a:rPr>
              <a:t>Protecting Your </a:t>
            </a:r>
            <a:r>
              <a:rPr lang="en-US" sz="2000">
                <a:solidFill>
                  <a:srgbClr val="CC3300"/>
                </a:solidFill>
                <a:latin typeface="Arial" charset="0"/>
              </a:rPr>
              <a:t>[INSERT APPROPRIATE TERM]</a:t>
            </a:r>
            <a:br>
              <a:rPr lang="en-US" sz="4400" b="1">
                <a:latin typeface="Arial" charset="0"/>
              </a:rPr>
            </a:br>
            <a:r>
              <a:rPr lang="en-US" sz="4400" b="1">
                <a:latin typeface="Arial" charset="0"/>
              </a:rPr>
              <a:t>in</a:t>
            </a:r>
            <a:br>
              <a:rPr lang="en-US" sz="4400" b="1">
                <a:latin typeface="Arial" charset="0"/>
              </a:rPr>
            </a:br>
            <a:r>
              <a:rPr lang="en-US" sz="4400" b="1">
                <a:latin typeface="Arial" charset="0"/>
              </a:rPr>
              <a:t>Public Health Emergencies:</a:t>
            </a:r>
          </a:p>
        </p:txBody>
      </p:sp>
      <p:sp>
        <p:nvSpPr>
          <p:cNvPr id="4099" name="Text Box 3"/>
          <p:cNvSpPr txBox="1">
            <a:spLocks noChangeArrowheads="1"/>
          </p:cNvSpPr>
          <p:nvPr/>
        </p:nvSpPr>
        <p:spPr bwMode="auto">
          <a:xfrm>
            <a:off x="0" y="4114800"/>
            <a:ext cx="91440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t>Partnering with Organizations to Dispense Medications</a:t>
            </a:r>
          </a:p>
          <a:p>
            <a:pPr algn="ctr" eaLnBrk="1" hangingPunct="1">
              <a:spcBef>
                <a:spcPct val="50000"/>
              </a:spcBef>
            </a:pPr>
            <a:endParaRPr lang="en-US" sz="2400" b="1"/>
          </a:p>
          <a:p>
            <a:pPr algn="ctr" eaLnBrk="1" hangingPunct="1">
              <a:spcBef>
                <a:spcPct val="50000"/>
              </a:spcBef>
            </a:pPr>
            <a:r>
              <a:rPr lang="en-US" sz="2400" b="1"/>
              <a:t>Name of Presenter</a:t>
            </a:r>
          </a:p>
          <a:p>
            <a:pPr algn="ctr" eaLnBrk="1" hangingPunct="1">
              <a:spcBef>
                <a:spcPct val="50000"/>
              </a:spcBef>
            </a:pPr>
            <a:r>
              <a:rPr lang="en-US" sz="2400" b="1"/>
              <a:t>Organization Name</a:t>
            </a:r>
          </a:p>
          <a:p>
            <a:pPr algn="ctr" eaLnBrk="1" hangingPunct="1">
              <a:spcBef>
                <a:spcPct val="50000"/>
              </a:spcBef>
            </a:pPr>
            <a:r>
              <a:rPr lang="en-US" sz="2400" b="1"/>
              <a:t>Date of Presentation</a:t>
            </a:r>
          </a:p>
          <a:p>
            <a:pPr algn="ctr" eaLnBrk="1" hangingPunct="1">
              <a:spcBef>
                <a:spcPct val="50000"/>
              </a:spcBef>
            </a:pPr>
            <a:endParaRPr lang="en-US" sz="2400" b="1"/>
          </a:p>
        </p:txBody>
      </p:sp>
      <p:sp>
        <p:nvSpPr>
          <p:cNvPr id="4100" name="Oval 5"/>
          <p:cNvSpPr>
            <a:spLocks noChangeArrowheads="1"/>
          </p:cNvSpPr>
          <p:nvPr/>
        </p:nvSpPr>
        <p:spPr bwMode="auto">
          <a:xfrm>
            <a:off x="228600" y="304800"/>
            <a:ext cx="12192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 name="Text Box 6"/>
          <p:cNvSpPr txBox="1">
            <a:spLocks noChangeArrowheads="1"/>
          </p:cNvSpPr>
          <p:nvPr/>
        </p:nvSpPr>
        <p:spPr bwMode="auto">
          <a:xfrm>
            <a:off x="304800" y="533400"/>
            <a:ext cx="1066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a:t>Your Jurisdiction Seal Here</a:t>
            </a:r>
          </a:p>
        </p:txBody>
      </p:sp>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457200"/>
            <a:ext cx="7620000" cy="609600"/>
          </a:xfrm>
        </p:spPr>
        <p:txBody>
          <a:bodyPr/>
          <a:lstStyle/>
          <a:p>
            <a:pPr algn="ctr" eaLnBrk="1" hangingPunct="1"/>
            <a:r>
              <a:rPr lang="en-US" b="1">
                <a:latin typeface="Arial" charset="0"/>
              </a:rPr>
              <a:t> Understanding the Process</a:t>
            </a:r>
          </a:p>
        </p:txBody>
      </p:sp>
      <p:sp>
        <p:nvSpPr>
          <p:cNvPr id="12291" name="Rectangle 3"/>
          <p:cNvSpPr>
            <a:spLocks noGrp="1" noChangeArrowheads="1"/>
          </p:cNvSpPr>
          <p:nvPr>
            <p:ph type="body" idx="1"/>
          </p:nvPr>
        </p:nvSpPr>
        <p:spPr>
          <a:xfrm>
            <a:off x="5410200" y="1447800"/>
            <a:ext cx="2667000" cy="1600200"/>
          </a:xfrm>
        </p:spPr>
        <p:txBody>
          <a:bodyPr/>
          <a:lstStyle/>
          <a:p>
            <a:pPr eaLnBrk="1" hangingPunct="1">
              <a:buFontTx/>
              <a:buChar char="•"/>
            </a:pPr>
            <a:r>
              <a:rPr lang="en-US">
                <a:latin typeface="Arial" charset="0"/>
              </a:rPr>
              <a:t>Screening</a:t>
            </a:r>
          </a:p>
          <a:p>
            <a:pPr eaLnBrk="1" hangingPunct="1">
              <a:buFontTx/>
              <a:buChar char="•"/>
            </a:pPr>
            <a:r>
              <a:rPr lang="en-US">
                <a:latin typeface="Arial" charset="0"/>
              </a:rPr>
              <a:t>Dispensing</a:t>
            </a:r>
          </a:p>
          <a:p>
            <a:pPr eaLnBrk="1" hangingPunct="1">
              <a:buFontTx/>
              <a:buChar char="•"/>
            </a:pPr>
            <a:r>
              <a:rPr lang="en-US">
                <a:latin typeface="Arial" charset="0"/>
              </a:rPr>
              <a:t>Education</a:t>
            </a:r>
          </a:p>
          <a:p>
            <a:pPr eaLnBrk="1" hangingPunct="1"/>
            <a:endParaRPr lang="en-US" sz="2600">
              <a:latin typeface="Arial" charset="0"/>
            </a:endParaRPr>
          </a:p>
        </p:txBody>
      </p:sp>
      <p:pic>
        <p:nvPicPr>
          <p:cNvPr id="20486" name="Picture 6"/>
          <p:cNvPicPr>
            <a:picLocks noChangeAspect="1" noChangeArrowheads="1"/>
          </p:cNvPicPr>
          <p:nvPr/>
        </p:nvPicPr>
        <p:blipFill>
          <a:blip r:embed="rId3"/>
          <a:srcRect/>
          <a:stretch>
            <a:fillRect/>
          </a:stretch>
        </p:blipFill>
        <p:spPr bwMode="auto">
          <a:xfrm>
            <a:off x="457200" y="1295400"/>
            <a:ext cx="4191000" cy="2995613"/>
          </a:xfrm>
          <a:prstGeom prst="rect">
            <a:avLst/>
          </a:prstGeom>
          <a:noFill/>
          <a:ln w="9525">
            <a:noFill/>
            <a:miter lim="800000"/>
            <a:headEnd/>
            <a:tailEnd/>
          </a:ln>
          <a:effectLst>
            <a:outerShdw dist="107763" dir="13500000" algn="ctr" rotWithShape="0">
              <a:schemeClr val="bg2">
                <a:alpha val="50000"/>
              </a:schemeClr>
            </a:outerShdw>
          </a:effectLst>
        </p:spPr>
      </p:pic>
      <p:pic>
        <p:nvPicPr>
          <p:cNvPr id="20484" name="Picture 4" descr="3D - POD Overview - FinalFinal copy"/>
          <p:cNvPicPr>
            <a:picLocks noChangeAspect="1" noChangeArrowheads="1"/>
          </p:cNvPicPr>
          <p:nvPr/>
        </p:nvPicPr>
        <p:blipFill>
          <a:blip r:embed="rId4"/>
          <a:srcRect/>
          <a:stretch>
            <a:fillRect/>
          </a:stretch>
        </p:blipFill>
        <p:spPr bwMode="auto">
          <a:xfrm>
            <a:off x="4114800" y="3352800"/>
            <a:ext cx="4800600" cy="2590800"/>
          </a:xfrm>
          <a:prstGeom prst="rect">
            <a:avLst/>
          </a:prstGeom>
          <a:noFill/>
          <a:ln w="25400">
            <a:solidFill>
              <a:srgbClr val="808000"/>
            </a:solidFill>
            <a:miter lim="800000"/>
            <a:headEnd/>
            <a:tailEnd/>
          </a:ln>
          <a:effectLst>
            <a:outerShdw dist="107763" dir="13500000" algn="ctr" rotWithShape="0">
              <a:schemeClr val="bg2">
                <a:alpha val="50000"/>
              </a:schemeClr>
            </a:outerShdw>
          </a:effectLst>
        </p:spPr>
      </p:pic>
      <p:sp>
        <p:nvSpPr>
          <p:cNvPr id="122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066800"/>
          </a:xfrm>
        </p:spPr>
        <p:txBody>
          <a:bodyPr/>
          <a:lstStyle/>
          <a:p>
            <a:pPr algn="ctr" eaLnBrk="1" hangingPunct="1"/>
            <a:r>
              <a:rPr lang="en-US" b="1">
                <a:latin typeface="Arial" charset="0"/>
              </a:rPr>
              <a:t>Medical </a:t>
            </a:r>
          </a:p>
        </p:txBody>
      </p:sp>
      <p:sp>
        <p:nvSpPr>
          <p:cNvPr id="13315" name="Rectangle 3"/>
          <p:cNvSpPr>
            <a:spLocks noGrp="1" noChangeArrowheads="1"/>
          </p:cNvSpPr>
          <p:nvPr>
            <p:ph type="body" sz="half" idx="1"/>
          </p:nvPr>
        </p:nvSpPr>
        <p:spPr>
          <a:xfrm>
            <a:off x="228600" y="1371600"/>
            <a:ext cx="5334000" cy="4648200"/>
          </a:xfrm>
        </p:spPr>
        <p:txBody>
          <a:bodyPr/>
          <a:lstStyle/>
          <a:p>
            <a:pPr lvl="1" eaLnBrk="1" hangingPunct="1"/>
            <a:r>
              <a:rPr lang="en-US" sz="2400">
                <a:latin typeface="Arial" charset="0"/>
              </a:rPr>
              <a:t>Medical Issues</a:t>
            </a:r>
          </a:p>
          <a:p>
            <a:pPr lvl="2" eaLnBrk="1" hangingPunct="1">
              <a:buFont typeface="Arial" charset="0"/>
              <a:buChar char="–"/>
            </a:pPr>
            <a:r>
              <a:rPr lang="en-US" sz="2000">
                <a:latin typeface="Arial" charset="0"/>
              </a:rPr>
              <a:t>Use of medical professionals</a:t>
            </a:r>
          </a:p>
          <a:p>
            <a:pPr lvl="3" eaLnBrk="1" hangingPunct="1">
              <a:buFont typeface="Wingdings" pitchFamily="2" charset="2"/>
              <a:buChar char="Ø"/>
            </a:pPr>
            <a:r>
              <a:rPr lang="en-US" sz="1800">
                <a:latin typeface="Arial" charset="0"/>
              </a:rPr>
              <a:t>Medical vs. Non-Medical Models</a:t>
            </a:r>
          </a:p>
          <a:p>
            <a:pPr lvl="2" eaLnBrk="1" hangingPunct="1">
              <a:buFont typeface="Arial" charset="0"/>
              <a:buChar char="–"/>
            </a:pPr>
            <a:r>
              <a:rPr lang="en-US" sz="2000">
                <a:latin typeface="Arial" charset="0"/>
              </a:rPr>
              <a:t>Dispensing Protocols during emergencies</a:t>
            </a:r>
          </a:p>
          <a:p>
            <a:pPr lvl="2" eaLnBrk="1" hangingPunct="1">
              <a:buFont typeface="Arial" charset="0"/>
              <a:buChar char="–"/>
            </a:pPr>
            <a:r>
              <a:rPr lang="en-US" sz="2000">
                <a:latin typeface="Arial" charset="0"/>
              </a:rPr>
              <a:t>Head of Household Policies</a:t>
            </a:r>
            <a:endParaRPr lang="en-US" sz="2000"/>
          </a:p>
        </p:txBody>
      </p:sp>
      <p:pic>
        <p:nvPicPr>
          <p:cNvPr id="68613" name="Picture 5" descr="ema_people"/>
          <p:cNvPicPr>
            <a:picLocks noChangeAspect="1" noChangeArrowheads="1"/>
          </p:cNvPicPr>
          <p:nvPr/>
        </p:nvPicPr>
        <p:blipFill>
          <a:blip r:embed="rId3"/>
          <a:srcRect/>
          <a:stretch>
            <a:fillRect/>
          </a:stretch>
        </p:blipFill>
        <p:spPr bwMode="auto">
          <a:xfrm>
            <a:off x="6172200" y="1600200"/>
            <a:ext cx="2503488" cy="3505200"/>
          </a:xfrm>
          <a:prstGeom prst="rect">
            <a:avLst/>
          </a:prstGeom>
          <a:noFill/>
          <a:effectLst>
            <a:outerShdw dist="107763" dir="13500000" algn="ctr" rotWithShape="0">
              <a:schemeClr val="bg2">
                <a:alpha val="50000"/>
              </a:schemeClr>
            </a:outerShdw>
          </a:effectLst>
        </p:spPr>
      </p:pic>
      <p:sp>
        <p:nvSpPr>
          <p:cNvPr id="1331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066800"/>
          </a:xfrm>
        </p:spPr>
        <p:txBody>
          <a:bodyPr/>
          <a:lstStyle/>
          <a:p>
            <a:pPr algn="ctr" eaLnBrk="1" hangingPunct="1"/>
            <a:r>
              <a:rPr lang="en-US" b="1">
                <a:latin typeface="Arial" charset="0"/>
              </a:rPr>
              <a:t>Liability Issues</a:t>
            </a:r>
          </a:p>
        </p:txBody>
      </p:sp>
      <p:sp>
        <p:nvSpPr>
          <p:cNvPr id="14339" name="Rectangle 3"/>
          <p:cNvSpPr>
            <a:spLocks noGrp="1" noChangeArrowheads="1"/>
          </p:cNvSpPr>
          <p:nvPr>
            <p:ph type="body" sz="half" idx="1"/>
          </p:nvPr>
        </p:nvSpPr>
        <p:spPr>
          <a:xfrm>
            <a:off x="228600" y="1524000"/>
            <a:ext cx="5791200" cy="3505200"/>
          </a:xfrm>
        </p:spPr>
        <p:txBody>
          <a:bodyPr/>
          <a:lstStyle/>
          <a:p>
            <a:pPr marL="347663" lvl="1" indent="-233363" eaLnBrk="1" hangingPunct="1">
              <a:lnSpc>
                <a:spcPct val="90000"/>
              </a:lnSpc>
            </a:pPr>
            <a:r>
              <a:rPr lang="en-US" sz="2400">
                <a:latin typeface="Arial" charset="0"/>
              </a:rPr>
              <a:t>Liability Protection</a:t>
            </a:r>
          </a:p>
          <a:p>
            <a:pPr marL="582613" lvl="2" indent="-120650" eaLnBrk="1" hangingPunct="1">
              <a:lnSpc>
                <a:spcPct val="90000"/>
              </a:lnSpc>
              <a:buFont typeface="Arial" charset="0"/>
              <a:buChar char="–"/>
            </a:pPr>
            <a:r>
              <a:rPr lang="en-US" sz="2000">
                <a:latin typeface="Arial" charset="0"/>
              </a:rPr>
              <a:t>  Federal legislation</a:t>
            </a:r>
            <a:r>
              <a:rPr lang="en-US" sz="2200">
                <a:latin typeface="Arial" charset="0"/>
              </a:rPr>
              <a:t> </a:t>
            </a:r>
            <a:r>
              <a:rPr lang="en-US" sz="2000">
                <a:latin typeface="Arial" charset="0"/>
              </a:rPr>
              <a:t> </a:t>
            </a:r>
          </a:p>
          <a:p>
            <a:pPr marL="1030288" lvl="3" indent="-290513" eaLnBrk="1" hangingPunct="1">
              <a:lnSpc>
                <a:spcPct val="90000"/>
              </a:lnSpc>
              <a:buFont typeface="Wingdings" pitchFamily="2" charset="2"/>
              <a:buChar char="Ø"/>
            </a:pPr>
            <a:r>
              <a:rPr lang="en-US" sz="1800">
                <a:latin typeface="Arial" charset="0"/>
              </a:rPr>
              <a:t>Public Readiness and Emergency Preparedness (PREP) Act</a:t>
            </a:r>
            <a:r>
              <a:rPr lang="en-US" sz="1800"/>
              <a:t> </a:t>
            </a:r>
          </a:p>
          <a:p>
            <a:pPr marL="582613" lvl="2" indent="-120650" eaLnBrk="1" hangingPunct="1">
              <a:lnSpc>
                <a:spcPct val="90000"/>
              </a:lnSpc>
              <a:buFont typeface="Arial" charset="0"/>
              <a:buChar char="–"/>
            </a:pPr>
            <a:r>
              <a:rPr lang="en-US" sz="2000">
                <a:latin typeface="Arial" charset="0"/>
              </a:rPr>
              <a:t>  State/Local legislation</a:t>
            </a:r>
          </a:p>
          <a:p>
            <a:pPr marL="1030288" lvl="3" indent="-290513" eaLnBrk="1" hangingPunct="1">
              <a:lnSpc>
                <a:spcPct val="90000"/>
              </a:lnSpc>
              <a:buFont typeface="Wingdings" pitchFamily="2" charset="2"/>
              <a:buChar char="Ø"/>
            </a:pPr>
            <a:r>
              <a:rPr lang="en-US" sz="1800">
                <a:solidFill>
                  <a:srgbClr val="CC0000"/>
                </a:solidFill>
                <a:latin typeface="Arial" charset="0"/>
              </a:rPr>
              <a:t>[INSERT APPLICABLE STATE/LOCAL LEGISLATION]</a:t>
            </a:r>
            <a:endParaRPr lang="en-US" sz="2800">
              <a:latin typeface="Arial" charset="0"/>
            </a:endParaRPr>
          </a:p>
          <a:p>
            <a:pPr marL="347663" lvl="1" indent="-233363" eaLnBrk="1" hangingPunct="1">
              <a:lnSpc>
                <a:spcPct val="90000"/>
              </a:lnSpc>
            </a:pPr>
            <a:r>
              <a:rPr lang="en-US" sz="2400">
                <a:latin typeface="Arial" charset="0"/>
              </a:rPr>
              <a:t>Pharmacy laws related to dispensing  medication </a:t>
            </a:r>
          </a:p>
          <a:p>
            <a:pPr marL="347663" lvl="1" indent="-233363" eaLnBrk="1" hangingPunct="1">
              <a:lnSpc>
                <a:spcPct val="90000"/>
              </a:lnSpc>
            </a:pPr>
            <a:r>
              <a:rPr lang="en-US" sz="2400">
                <a:latin typeface="Arial" charset="0"/>
              </a:rPr>
              <a:t>Agreements</a:t>
            </a:r>
          </a:p>
          <a:p>
            <a:pPr marL="347663" lvl="1" indent="-233363" eaLnBrk="1" hangingPunct="1">
              <a:lnSpc>
                <a:spcPct val="90000"/>
              </a:lnSpc>
            </a:pPr>
            <a:endParaRPr lang="en-US" sz="2000"/>
          </a:p>
          <a:p>
            <a:pPr marL="347663" lvl="1" indent="-233363" eaLnBrk="1" hangingPunct="1">
              <a:lnSpc>
                <a:spcPct val="90000"/>
              </a:lnSpc>
              <a:buFontTx/>
              <a:buNone/>
            </a:pPr>
            <a:endParaRPr lang="en-US" sz="2000"/>
          </a:p>
        </p:txBody>
      </p:sp>
      <p:pic>
        <p:nvPicPr>
          <p:cNvPr id="24599" name="Picture 23" descr="justice_scales"/>
          <p:cNvPicPr>
            <a:picLocks noChangeAspect="1" noChangeArrowheads="1"/>
          </p:cNvPicPr>
          <p:nvPr/>
        </p:nvPicPr>
        <p:blipFill>
          <a:blip r:embed="rId3"/>
          <a:srcRect/>
          <a:stretch>
            <a:fillRect/>
          </a:stretch>
        </p:blipFill>
        <p:spPr bwMode="auto">
          <a:xfrm>
            <a:off x="5991225" y="1752600"/>
            <a:ext cx="2776538" cy="3429000"/>
          </a:xfrm>
          <a:prstGeom prst="rect">
            <a:avLst/>
          </a:prstGeom>
          <a:noFill/>
          <a:ln w="9525">
            <a:noFill/>
            <a:miter lim="800000"/>
            <a:headEnd/>
            <a:tailEnd/>
          </a:ln>
          <a:effectLst>
            <a:outerShdw dist="107763" dir="13500000" algn="ctr" rotWithShape="0">
              <a:schemeClr val="bg2">
                <a:alpha val="50000"/>
              </a:schemeClr>
            </a:outerShdw>
          </a:effectLst>
        </p:spPr>
      </p:pic>
      <p:sp>
        <p:nvSpPr>
          <p:cNvPr id="1434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28600"/>
            <a:ext cx="9144000" cy="1066800"/>
          </a:xfrm>
        </p:spPr>
        <p:txBody>
          <a:bodyPr/>
          <a:lstStyle/>
          <a:p>
            <a:pPr algn="ctr" eaLnBrk="1" hangingPunct="1"/>
            <a:r>
              <a:rPr lang="en-US" sz="3500" b="1">
                <a:latin typeface="Arial" charset="0"/>
              </a:rPr>
              <a:t>Protect what means most to you </a:t>
            </a:r>
            <a:br>
              <a:rPr lang="en-US" sz="3500" b="1">
                <a:latin typeface="Arial" charset="0"/>
              </a:rPr>
            </a:br>
            <a:r>
              <a:rPr lang="en-US" sz="3500" b="1">
                <a:latin typeface="Arial" charset="0"/>
              </a:rPr>
              <a:t>and your organization…</a:t>
            </a:r>
          </a:p>
        </p:txBody>
      </p:sp>
      <p:sp>
        <p:nvSpPr>
          <p:cNvPr id="15363" name="PyramidChart 1;Master;1;0.15;3"/>
          <p:cNvSpPr>
            <a:spLocks noChangeArrowheads="1"/>
          </p:cNvSpPr>
          <p:nvPr/>
        </p:nvSpPr>
        <p:spPr bwMode="auto">
          <a:xfrm>
            <a:off x="1216025" y="1981200"/>
            <a:ext cx="6723063"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3" name="AutoShape 5"/>
          <p:cNvSpPr>
            <a:spLocks noChangeArrowheads="1"/>
          </p:cNvSpPr>
          <p:nvPr/>
        </p:nvSpPr>
        <p:spPr bwMode="auto">
          <a:xfrm flipH="1">
            <a:off x="4578350" y="2143125"/>
            <a:ext cx="0" cy="0"/>
          </a:xfrm>
          <a:prstGeom prst="rtTriangle">
            <a:avLst/>
          </a:prstGeom>
          <a:gradFill rotWithShape="0">
            <a:gsLst>
              <a:gs pos="0">
                <a:schemeClr val="accent1"/>
              </a:gs>
              <a:gs pos="100000">
                <a:schemeClr val="accent1">
                  <a:gamma/>
                  <a:shade val="60000"/>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5365" name="PyramidChart 2;Master;1;0.15;3"/>
          <p:cNvSpPr>
            <a:spLocks noChangeArrowheads="1"/>
          </p:cNvSpPr>
          <p:nvPr/>
        </p:nvSpPr>
        <p:spPr bwMode="auto">
          <a:xfrm>
            <a:off x="1219200" y="2057400"/>
            <a:ext cx="6723063"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1"/>
          </a:p>
        </p:txBody>
      </p:sp>
      <p:sp>
        <p:nvSpPr>
          <p:cNvPr id="27655" name="AutoShape 7"/>
          <p:cNvSpPr>
            <a:spLocks noChangeArrowheads="1"/>
          </p:cNvSpPr>
          <p:nvPr/>
        </p:nvSpPr>
        <p:spPr bwMode="auto">
          <a:xfrm flipH="1">
            <a:off x="4578350" y="2143125"/>
            <a:ext cx="0" cy="0"/>
          </a:xfrm>
          <a:prstGeom prst="rtTriangle">
            <a:avLst/>
          </a:prstGeom>
          <a:gradFill rotWithShape="0">
            <a:gsLst>
              <a:gs pos="0">
                <a:schemeClr val="accent1"/>
              </a:gs>
              <a:gs pos="100000">
                <a:schemeClr val="accent1">
                  <a:gamma/>
                  <a:shade val="60000"/>
                  <a:invGamma/>
                </a:schemeClr>
              </a:gs>
            </a:gsLst>
            <a:lin ang="5400000" scaled="1"/>
          </a:gradFill>
          <a:ln w="9525">
            <a:solidFill>
              <a:schemeClr val="tx1"/>
            </a:solidFill>
            <a:miter lim="800000"/>
            <a:headEnd/>
            <a:tailEnd/>
          </a:ln>
          <a:effectLst/>
        </p:spPr>
        <p:txBody>
          <a:bodyPr wrap="none" anchor="ctr"/>
          <a:lstStyle/>
          <a:p>
            <a:pPr>
              <a:defRPr/>
            </a:pPr>
            <a:endParaRPr lang="en-US"/>
          </a:p>
        </p:txBody>
      </p:sp>
      <p:pic>
        <p:nvPicPr>
          <p:cNvPr id="15367" name="Picture 27" descr="42-20454048 - Receptionist Talking on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81200"/>
            <a:ext cx="123983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9" descr="42-16603536 - Supervisor and his factory cr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25700"/>
            <a:ext cx="19812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1" descr="42-20045296 - Assembly Line Supervis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495800"/>
            <a:ext cx="1619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33" descr="42-19981942 - Family Reading Toget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419600"/>
            <a:ext cx="1619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35" descr="42-17511263 - Grandfather and grands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133600"/>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38" descr="j04118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267200"/>
            <a:ext cx="289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39" descr="j04229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1828800"/>
            <a:ext cx="16192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438400"/>
            <a:ext cx="8534400" cy="914400"/>
          </a:xfrm>
        </p:spPr>
        <p:txBody>
          <a:bodyPr/>
          <a:lstStyle/>
          <a:p>
            <a:pPr algn="ctr" eaLnBrk="1" hangingPunct="1"/>
            <a:r>
              <a:rPr lang="en-US" sz="3200" b="1">
                <a:latin typeface="Arial" charset="0"/>
              </a:rPr>
              <a:t>Is your organization ready to partner with </a:t>
            </a:r>
            <a:r>
              <a:rPr lang="en-US" sz="2400" b="1">
                <a:solidFill>
                  <a:srgbClr val="CC0000"/>
                </a:solidFill>
                <a:latin typeface="Arial" charset="0"/>
              </a:rPr>
              <a:t>[Insert health department]</a:t>
            </a:r>
            <a:r>
              <a:rPr lang="en-US" sz="3200" b="1">
                <a:latin typeface="Arial" charset="0"/>
              </a:rPr>
              <a:t> and become a Closed POD?</a:t>
            </a:r>
          </a:p>
        </p:txBody>
      </p:sp>
      <p:sp>
        <p:nvSpPr>
          <p:cNvPr id="163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457200"/>
            <a:ext cx="9525000" cy="641350"/>
          </a:xfrm>
          <a:noFill/>
        </p:spPr>
        <p:txBody>
          <a:bodyPr>
            <a:spAutoFit/>
          </a:bodyPr>
          <a:lstStyle/>
          <a:p>
            <a:pPr algn="ctr" eaLnBrk="1" hangingPunct="1"/>
            <a:r>
              <a:rPr lang="en-US" b="1">
                <a:latin typeface="Arial" charset="0"/>
              </a:rPr>
              <a:t>Objectives</a:t>
            </a:r>
          </a:p>
        </p:txBody>
      </p:sp>
      <p:sp>
        <p:nvSpPr>
          <p:cNvPr id="5123" name="Rectangle 3"/>
          <p:cNvSpPr>
            <a:spLocks noGrp="1" noChangeArrowheads="1"/>
          </p:cNvSpPr>
          <p:nvPr>
            <p:ph type="body" idx="1"/>
          </p:nvPr>
        </p:nvSpPr>
        <p:spPr>
          <a:xfrm>
            <a:off x="304800" y="1371600"/>
            <a:ext cx="8686800" cy="4419600"/>
          </a:xfrm>
        </p:spPr>
        <p:txBody>
          <a:bodyPr/>
          <a:lstStyle/>
          <a:p>
            <a:pPr eaLnBrk="1" hangingPunct="1">
              <a:lnSpc>
                <a:spcPct val="110000"/>
              </a:lnSpc>
              <a:buFontTx/>
              <a:buChar char="•"/>
            </a:pPr>
            <a:r>
              <a:rPr lang="en-US" sz="2400">
                <a:latin typeface="Arial" charset="0"/>
              </a:rPr>
              <a:t>Understand public health’s role in emergencies</a:t>
            </a:r>
          </a:p>
          <a:p>
            <a:pPr eaLnBrk="1" hangingPunct="1">
              <a:lnSpc>
                <a:spcPct val="110000"/>
              </a:lnSpc>
              <a:buFontTx/>
              <a:buChar char="•"/>
            </a:pPr>
            <a:r>
              <a:rPr lang="en-US" sz="2400">
                <a:latin typeface="Arial" charset="0"/>
              </a:rPr>
              <a:t>Understand the specific threat scenario</a:t>
            </a:r>
            <a:r>
              <a:rPr lang="en-US" sz="2600">
                <a:latin typeface="Arial" charset="0"/>
              </a:rPr>
              <a:t> </a:t>
            </a:r>
          </a:p>
          <a:p>
            <a:pPr lvl="1" eaLnBrk="1" hangingPunct="1">
              <a:lnSpc>
                <a:spcPct val="110000"/>
              </a:lnSpc>
              <a:buFont typeface="Arial" charset="0"/>
              <a:buChar char="–"/>
            </a:pPr>
            <a:r>
              <a:rPr lang="en-US" sz="2000">
                <a:latin typeface="Arial" charset="0"/>
              </a:rPr>
              <a:t>aerosolized release of anthrax</a:t>
            </a:r>
          </a:p>
          <a:p>
            <a:pPr eaLnBrk="1" hangingPunct="1">
              <a:lnSpc>
                <a:spcPct val="110000"/>
              </a:lnSpc>
              <a:buFontTx/>
              <a:buChar char="•"/>
            </a:pPr>
            <a:r>
              <a:rPr lang="en-US" sz="2400">
                <a:latin typeface="Arial" charset="0"/>
              </a:rPr>
              <a:t>Understand the concept of Mass Dispensing</a:t>
            </a:r>
          </a:p>
          <a:p>
            <a:pPr lvl="1" eaLnBrk="1" hangingPunct="1">
              <a:lnSpc>
                <a:spcPct val="110000"/>
              </a:lnSpc>
              <a:buFont typeface="Arial" charset="0"/>
              <a:buChar char="–"/>
            </a:pPr>
            <a:r>
              <a:rPr lang="en-US" sz="2000">
                <a:latin typeface="Arial" charset="0"/>
              </a:rPr>
              <a:t>Closed Points of Dispensing (POD)</a:t>
            </a:r>
          </a:p>
          <a:p>
            <a:pPr eaLnBrk="1" hangingPunct="1">
              <a:lnSpc>
                <a:spcPct val="110000"/>
              </a:lnSpc>
              <a:buFontTx/>
              <a:buChar char="•"/>
            </a:pPr>
            <a:r>
              <a:rPr lang="en-US" sz="2400">
                <a:latin typeface="Arial" charset="0"/>
              </a:rPr>
              <a:t>Understand how your organization can help</a:t>
            </a:r>
          </a:p>
          <a:p>
            <a:pPr eaLnBrk="1" hangingPunct="1">
              <a:lnSpc>
                <a:spcPct val="110000"/>
              </a:lnSpc>
              <a:buFontTx/>
              <a:buChar char="•"/>
            </a:pPr>
            <a:r>
              <a:rPr lang="en-US" sz="2400">
                <a:latin typeface="Arial" charset="0"/>
              </a:rPr>
              <a:t>Obtain a commitment to move forward with discussions on partnering with</a:t>
            </a:r>
            <a:r>
              <a:rPr lang="en-US" sz="2600">
                <a:latin typeface="Arial" charset="0"/>
              </a:rPr>
              <a:t> </a:t>
            </a:r>
            <a:r>
              <a:rPr lang="en-US" sz="1800">
                <a:solidFill>
                  <a:srgbClr val="CC3300"/>
                </a:solidFill>
                <a:latin typeface="Arial" charset="0"/>
              </a:rPr>
              <a:t>[INSERT HEALTH DEPARTMENT NAME]</a:t>
            </a:r>
            <a:r>
              <a:rPr lang="en-US" sz="2600">
                <a:latin typeface="Arial" charset="0"/>
              </a:rPr>
              <a:t> </a:t>
            </a:r>
            <a:r>
              <a:rPr lang="en-US" sz="2400">
                <a:latin typeface="Arial" charset="0"/>
              </a:rPr>
              <a:t>to become a </a:t>
            </a:r>
            <a:r>
              <a:rPr lang="en-US" sz="2400" b="1">
                <a:latin typeface="Arial" charset="0"/>
              </a:rPr>
              <a:t>Closed POD</a:t>
            </a:r>
          </a:p>
          <a:p>
            <a:pPr algn="ctr" eaLnBrk="1" hangingPunct="1">
              <a:lnSpc>
                <a:spcPct val="110000"/>
              </a:lnSpc>
            </a:pPr>
            <a:endParaRPr lang="en-US" sz="2400">
              <a:latin typeface="Arial" charset="0"/>
            </a:endParaRPr>
          </a:p>
        </p:txBody>
      </p:sp>
      <p:sp>
        <p:nvSpPr>
          <p:cNvPr id="5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457200"/>
            <a:ext cx="9525000" cy="641350"/>
          </a:xfrm>
          <a:noFill/>
        </p:spPr>
        <p:txBody>
          <a:bodyPr>
            <a:spAutoFit/>
          </a:bodyPr>
          <a:lstStyle/>
          <a:p>
            <a:pPr algn="ctr" eaLnBrk="1" hangingPunct="1"/>
            <a:r>
              <a:rPr lang="en-US" b="1">
                <a:latin typeface="Arial" charset="0"/>
              </a:rPr>
              <a:t>Public Health Emergency Preparedness</a:t>
            </a:r>
          </a:p>
        </p:txBody>
      </p:sp>
      <p:sp>
        <p:nvSpPr>
          <p:cNvPr id="6147" name="Rectangle 3"/>
          <p:cNvSpPr>
            <a:spLocks noGrp="1" noChangeArrowheads="1"/>
          </p:cNvSpPr>
          <p:nvPr>
            <p:ph type="body" idx="1"/>
          </p:nvPr>
        </p:nvSpPr>
        <p:spPr>
          <a:xfrm>
            <a:off x="228600" y="1143000"/>
            <a:ext cx="8382000" cy="5105400"/>
          </a:xfrm>
        </p:spPr>
        <p:txBody>
          <a:bodyPr/>
          <a:lstStyle/>
          <a:p>
            <a:pPr eaLnBrk="1" hangingPunct="1">
              <a:lnSpc>
                <a:spcPct val="120000"/>
              </a:lnSpc>
            </a:pPr>
            <a:endParaRPr lang="en-US">
              <a:latin typeface="Arial" charset="0"/>
            </a:endParaRPr>
          </a:p>
          <a:p>
            <a:pPr eaLnBrk="1" hangingPunct="1">
              <a:lnSpc>
                <a:spcPct val="120000"/>
              </a:lnSpc>
              <a:buFontTx/>
              <a:buChar char="•"/>
            </a:pPr>
            <a:r>
              <a:rPr lang="en-US" sz="2400">
                <a:latin typeface="Arial" charset="0"/>
              </a:rPr>
              <a:t>Public Health Emergencies</a:t>
            </a:r>
          </a:p>
          <a:p>
            <a:pPr eaLnBrk="1" hangingPunct="1">
              <a:lnSpc>
                <a:spcPct val="120000"/>
              </a:lnSpc>
              <a:buFontTx/>
              <a:buChar char="•"/>
            </a:pPr>
            <a:r>
              <a:rPr lang="en-US" sz="2400">
                <a:latin typeface="Arial" charset="0"/>
              </a:rPr>
              <a:t>Roles in preparedness</a:t>
            </a:r>
          </a:p>
          <a:p>
            <a:pPr lvl="1" eaLnBrk="1" hangingPunct="1">
              <a:lnSpc>
                <a:spcPct val="120000"/>
              </a:lnSpc>
              <a:buFont typeface="Arial" charset="0"/>
              <a:buChar char="–"/>
            </a:pPr>
            <a:r>
              <a:rPr lang="en-US" sz="2000">
                <a:latin typeface="Arial" charset="0"/>
              </a:rPr>
              <a:t>Federal </a:t>
            </a:r>
          </a:p>
          <a:p>
            <a:pPr lvl="1" eaLnBrk="1" hangingPunct="1">
              <a:lnSpc>
                <a:spcPct val="120000"/>
              </a:lnSpc>
              <a:buFont typeface="Arial" charset="0"/>
              <a:buChar char="–"/>
            </a:pPr>
            <a:r>
              <a:rPr lang="en-US" sz="2000">
                <a:latin typeface="Arial" charset="0"/>
              </a:rPr>
              <a:t>State</a:t>
            </a:r>
          </a:p>
          <a:p>
            <a:pPr lvl="1" eaLnBrk="1" hangingPunct="1">
              <a:lnSpc>
                <a:spcPct val="120000"/>
              </a:lnSpc>
              <a:buFont typeface="Arial" charset="0"/>
              <a:buChar char="–"/>
            </a:pPr>
            <a:r>
              <a:rPr lang="en-US" sz="2000">
                <a:latin typeface="Arial" charset="0"/>
              </a:rPr>
              <a:t>Local</a:t>
            </a:r>
          </a:p>
          <a:p>
            <a:pPr lvl="1" eaLnBrk="1" hangingPunct="1">
              <a:lnSpc>
                <a:spcPct val="120000"/>
              </a:lnSpc>
              <a:buFont typeface="Arial" charset="0"/>
              <a:buChar char="–"/>
            </a:pPr>
            <a:r>
              <a:rPr lang="en-US" sz="2000">
                <a:latin typeface="Arial" charset="0"/>
              </a:rPr>
              <a:t>Tribal </a:t>
            </a:r>
          </a:p>
          <a:p>
            <a:pPr lvl="1" eaLnBrk="1" hangingPunct="1">
              <a:lnSpc>
                <a:spcPct val="120000"/>
              </a:lnSpc>
              <a:buFont typeface="Arial" charset="0"/>
              <a:buChar char="–"/>
            </a:pPr>
            <a:r>
              <a:rPr lang="en-US" sz="2000">
                <a:latin typeface="Arial" charset="0"/>
              </a:rPr>
              <a:t>Private Sector</a:t>
            </a:r>
          </a:p>
          <a:p>
            <a:pPr lvl="1" eaLnBrk="1" hangingPunct="1">
              <a:lnSpc>
                <a:spcPct val="120000"/>
              </a:lnSpc>
              <a:buFont typeface="Arial" charset="0"/>
              <a:buChar char="–"/>
            </a:pPr>
            <a:r>
              <a:rPr lang="en-US" sz="2000">
                <a:solidFill>
                  <a:schemeClr val="tx1"/>
                </a:solidFill>
                <a:latin typeface="Arial" charset="0"/>
              </a:rPr>
              <a:t>Non Govermental Organizations </a:t>
            </a:r>
          </a:p>
          <a:p>
            <a:pPr eaLnBrk="1" hangingPunct="1">
              <a:lnSpc>
                <a:spcPct val="120000"/>
              </a:lnSpc>
              <a:buFontTx/>
              <a:buChar char="•"/>
            </a:pPr>
            <a:r>
              <a:rPr lang="en-US" sz="1800">
                <a:solidFill>
                  <a:srgbClr val="CC3300"/>
                </a:solidFill>
                <a:latin typeface="Arial" charset="0"/>
              </a:rPr>
              <a:t>[INSERT JURISDICTION NAME]</a:t>
            </a:r>
            <a:r>
              <a:rPr lang="en-US">
                <a:latin typeface="Arial" charset="0"/>
              </a:rPr>
              <a:t> </a:t>
            </a:r>
            <a:r>
              <a:rPr lang="en-US" sz="2400">
                <a:latin typeface="Arial" charset="0"/>
              </a:rPr>
              <a:t>Public Health Emergency</a:t>
            </a:r>
            <a:endParaRPr lang="en-US">
              <a:latin typeface="Arial" charset="0"/>
            </a:endParaRPr>
          </a:p>
        </p:txBody>
      </p:sp>
      <p:sp>
        <p:nvSpPr>
          <p:cNvPr id="62468" name="Rectangle 4"/>
          <p:cNvSpPr>
            <a:spLocks noChangeArrowheads="1"/>
          </p:cNvSpPr>
          <p:nvPr/>
        </p:nvSpPr>
        <p:spPr bwMode="auto">
          <a:xfrm>
            <a:off x="5943600" y="1524000"/>
            <a:ext cx="2438400" cy="2514600"/>
          </a:xfrm>
          <a:prstGeom prst="rect">
            <a:avLst/>
          </a:prstGeom>
          <a:solidFill>
            <a:srgbClr val="808000"/>
          </a:solidFill>
          <a:ln w="31750">
            <a:solidFill>
              <a:srgbClr val="808000"/>
            </a:solidFill>
            <a:miter lim="800000"/>
            <a:headEnd/>
            <a:tailEnd/>
          </a:ln>
          <a:effectLst>
            <a:outerShdw dist="107763" dir="13500000" algn="ctr" rotWithShape="0">
              <a:schemeClr val="bg2">
                <a:alpha val="50000"/>
              </a:schemeClr>
            </a:outerShdw>
          </a:effectLst>
        </p:spPr>
        <p:txBody>
          <a:bodyPr wrap="none" anchor="ctr"/>
          <a:lstStyle/>
          <a:p>
            <a:pPr algn="ctr">
              <a:defRPr/>
            </a:pPr>
            <a:r>
              <a:rPr lang="en-US" sz="2400" b="1">
                <a:solidFill>
                  <a:schemeClr val="bg1"/>
                </a:solidFill>
              </a:rPr>
              <a:t>ADD A VISUAL</a:t>
            </a:r>
            <a:r>
              <a:rPr lang="en-US">
                <a:solidFill>
                  <a:schemeClr val="bg1"/>
                </a:solidFill>
              </a:rPr>
              <a:t> </a:t>
            </a:r>
          </a:p>
        </p:txBody>
      </p:sp>
      <p:sp>
        <p:nvSpPr>
          <p:cNvPr id="614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0"/>
            <a:ext cx="8610600" cy="1066800"/>
          </a:xfrm>
        </p:spPr>
        <p:txBody>
          <a:bodyPr/>
          <a:lstStyle/>
          <a:p>
            <a:pPr algn="ctr" eaLnBrk="1" hangingPunct="1"/>
            <a:r>
              <a:rPr lang="en-US" b="1">
                <a:latin typeface="Arial" charset="0"/>
              </a:rPr>
              <a:t>Our Problem</a:t>
            </a:r>
          </a:p>
        </p:txBody>
      </p:sp>
      <p:sp>
        <p:nvSpPr>
          <p:cNvPr id="7171" name="Rectangle 3"/>
          <p:cNvSpPr>
            <a:spLocks noGrp="1" noChangeArrowheads="1"/>
          </p:cNvSpPr>
          <p:nvPr>
            <p:ph type="body" idx="1"/>
          </p:nvPr>
        </p:nvSpPr>
        <p:spPr>
          <a:xfrm>
            <a:off x="228600" y="1676400"/>
            <a:ext cx="8763000" cy="2209800"/>
          </a:xfrm>
        </p:spPr>
        <p:txBody>
          <a:bodyPr/>
          <a:lstStyle/>
          <a:p>
            <a:pPr eaLnBrk="1" hangingPunct="1">
              <a:lnSpc>
                <a:spcPct val="90000"/>
              </a:lnSpc>
              <a:buFontTx/>
              <a:buChar char="•"/>
            </a:pPr>
            <a:r>
              <a:rPr lang="en-US" sz="2400">
                <a:latin typeface="Arial" charset="0"/>
              </a:rPr>
              <a:t>Planning Scenario</a:t>
            </a:r>
          </a:p>
          <a:p>
            <a:pPr lvl="1" eaLnBrk="1" hangingPunct="1">
              <a:lnSpc>
                <a:spcPct val="90000"/>
              </a:lnSpc>
              <a:buFontTx/>
              <a:buNone/>
            </a:pPr>
            <a:r>
              <a:rPr lang="en-US">
                <a:latin typeface="Arial" charset="0"/>
              </a:rPr>
              <a:t>	- </a:t>
            </a:r>
            <a:r>
              <a:rPr lang="en-US" sz="2200">
                <a:latin typeface="Arial" charset="0"/>
              </a:rPr>
              <a:t>Aerosolized release of anthrax </a:t>
            </a:r>
          </a:p>
          <a:p>
            <a:pPr eaLnBrk="1" hangingPunct="1">
              <a:lnSpc>
                <a:spcPct val="90000"/>
              </a:lnSpc>
              <a:buFontTx/>
              <a:buChar char="•"/>
            </a:pPr>
            <a:r>
              <a:rPr lang="en-US" sz="2400">
                <a:latin typeface="Arial" charset="0"/>
              </a:rPr>
              <a:t>Goal</a:t>
            </a:r>
          </a:p>
          <a:p>
            <a:pPr lvl="1" eaLnBrk="1" hangingPunct="1">
              <a:lnSpc>
                <a:spcPct val="90000"/>
              </a:lnSpc>
              <a:buFontTx/>
              <a:buNone/>
            </a:pPr>
            <a:r>
              <a:rPr lang="en-US">
                <a:latin typeface="Arial" charset="0"/>
              </a:rPr>
              <a:t>	-	</a:t>
            </a:r>
            <a:r>
              <a:rPr lang="en-US" sz="2200">
                <a:latin typeface="Arial" charset="0"/>
              </a:rPr>
              <a:t>48 hour response time</a:t>
            </a:r>
          </a:p>
        </p:txBody>
      </p:sp>
      <p:sp>
        <p:nvSpPr>
          <p:cNvPr id="54276" name="Rectangle 4"/>
          <p:cNvSpPr>
            <a:spLocks noChangeArrowheads="1"/>
          </p:cNvSpPr>
          <p:nvPr/>
        </p:nvSpPr>
        <p:spPr bwMode="auto">
          <a:xfrm>
            <a:off x="5943600" y="2057400"/>
            <a:ext cx="2438400" cy="2514600"/>
          </a:xfrm>
          <a:prstGeom prst="rect">
            <a:avLst/>
          </a:prstGeom>
          <a:solidFill>
            <a:srgbClr val="808000"/>
          </a:solidFill>
          <a:ln w="31750">
            <a:solidFill>
              <a:srgbClr val="808000"/>
            </a:solidFill>
            <a:miter lim="800000"/>
            <a:headEnd/>
            <a:tailEnd/>
          </a:ln>
          <a:effectLst>
            <a:outerShdw dist="107763" dir="13500000" algn="ctr" rotWithShape="0">
              <a:schemeClr val="bg2">
                <a:alpha val="50000"/>
              </a:schemeClr>
            </a:outerShdw>
          </a:effectLst>
        </p:spPr>
        <p:txBody>
          <a:bodyPr wrap="none" anchor="ctr"/>
          <a:lstStyle/>
          <a:p>
            <a:pPr algn="ctr">
              <a:defRPr/>
            </a:pPr>
            <a:r>
              <a:rPr lang="en-US" sz="2400" b="1">
                <a:solidFill>
                  <a:schemeClr val="bg1"/>
                </a:solidFill>
              </a:rPr>
              <a:t>ADD A VISUAL</a:t>
            </a:r>
            <a:r>
              <a:rPr lang="en-US">
                <a:solidFill>
                  <a:schemeClr val="bg1"/>
                </a:solidFill>
              </a:rPr>
              <a:t> </a:t>
            </a:r>
          </a:p>
        </p:txBody>
      </p:sp>
      <p:sp>
        <p:nvSpPr>
          <p:cNvPr id="54277" name="Rectangle 5"/>
          <p:cNvSpPr>
            <a:spLocks noChangeArrowheads="1"/>
          </p:cNvSpPr>
          <p:nvPr/>
        </p:nvSpPr>
        <p:spPr bwMode="auto">
          <a:xfrm>
            <a:off x="990600" y="4114800"/>
            <a:ext cx="4114800" cy="1143000"/>
          </a:xfrm>
          <a:prstGeom prst="rect">
            <a:avLst/>
          </a:prstGeom>
          <a:solidFill>
            <a:srgbClr val="808000"/>
          </a:solidFill>
          <a:ln w="31750">
            <a:solidFill>
              <a:srgbClr val="808000"/>
            </a:solidFill>
            <a:miter lim="800000"/>
            <a:headEnd/>
            <a:tailEnd/>
          </a:ln>
          <a:effectLst>
            <a:outerShdw dist="107763" dir="13500000" algn="ctr" rotWithShape="0">
              <a:schemeClr val="bg2">
                <a:alpha val="50000"/>
              </a:schemeClr>
            </a:outerShdw>
          </a:effectLst>
        </p:spPr>
        <p:txBody>
          <a:bodyPr wrap="none" anchor="ctr"/>
          <a:lstStyle/>
          <a:p>
            <a:pPr algn="ctr">
              <a:defRPr/>
            </a:pPr>
            <a:r>
              <a:rPr lang="en-US" b="1">
                <a:solidFill>
                  <a:schemeClr val="bg1"/>
                </a:solidFill>
              </a:rPr>
              <a:t>[SHOW SNS 6 MINUTE VIDEO</a:t>
            </a:r>
          </a:p>
          <a:p>
            <a:pPr algn="ctr">
              <a:defRPr/>
            </a:pPr>
            <a:r>
              <a:rPr lang="en-US" b="1">
                <a:solidFill>
                  <a:schemeClr val="bg1"/>
                </a:solidFill>
              </a:rPr>
              <a:t> “TAKING CARE OF BUSINESS”]</a:t>
            </a:r>
            <a:endParaRPr lang="en-US">
              <a:solidFill>
                <a:schemeClr val="bg1"/>
              </a:solidFill>
            </a:endParaRPr>
          </a:p>
        </p:txBody>
      </p:sp>
      <p:sp>
        <p:nvSpPr>
          <p:cNvPr id="71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066800"/>
          </a:xfrm>
        </p:spPr>
        <p:txBody>
          <a:bodyPr/>
          <a:lstStyle/>
          <a:p>
            <a:pPr algn="ctr" eaLnBrk="1" hangingPunct="1"/>
            <a:r>
              <a:rPr lang="en-US" b="1">
                <a:latin typeface="Arial" charset="0"/>
              </a:rPr>
              <a:t>Public Health’s Response</a:t>
            </a:r>
          </a:p>
        </p:txBody>
      </p:sp>
      <p:sp>
        <p:nvSpPr>
          <p:cNvPr id="8195" name="Rectangle 3"/>
          <p:cNvSpPr>
            <a:spLocks noGrp="1" noChangeArrowheads="1"/>
          </p:cNvSpPr>
          <p:nvPr>
            <p:ph type="body" idx="1"/>
          </p:nvPr>
        </p:nvSpPr>
        <p:spPr>
          <a:xfrm>
            <a:off x="152400" y="1371600"/>
            <a:ext cx="6477000" cy="5410200"/>
          </a:xfrm>
        </p:spPr>
        <p:txBody>
          <a:bodyPr/>
          <a:lstStyle/>
          <a:p>
            <a:pPr eaLnBrk="1" hangingPunct="1">
              <a:lnSpc>
                <a:spcPct val="80000"/>
              </a:lnSpc>
              <a:buFontTx/>
              <a:buChar char="•"/>
            </a:pPr>
            <a:r>
              <a:rPr lang="en-US" sz="2400">
                <a:latin typeface="Arial" charset="0"/>
              </a:rPr>
              <a:t>Points of Dispensing (PODs):</a:t>
            </a:r>
          </a:p>
          <a:p>
            <a:pPr lvl="1" eaLnBrk="1" hangingPunct="1">
              <a:lnSpc>
                <a:spcPct val="80000"/>
              </a:lnSpc>
              <a:buFont typeface="Arial" charset="0"/>
              <a:buChar char="–"/>
            </a:pPr>
            <a:r>
              <a:rPr lang="en-US" sz="1800">
                <a:latin typeface="Arial" charset="0"/>
              </a:rPr>
              <a:t>Primary method to dispense medications to the public</a:t>
            </a:r>
          </a:p>
          <a:p>
            <a:pPr lvl="1" eaLnBrk="1" hangingPunct="1">
              <a:lnSpc>
                <a:spcPct val="80000"/>
              </a:lnSpc>
              <a:buFont typeface="Arial" charset="0"/>
              <a:buChar char="–"/>
            </a:pPr>
            <a:r>
              <a:rPr lang="en-US" sz="1800">
                <a:latin typeface="Arial" charset="0"/>
              </a:rPr>
              <a:t>Common areas located throughout the community (gyms, civic centers, community centers)</a:t>
            </a:r>
          </a:p>
          <a:p>
            <a:pPr lvl="1" eaLnBrk="1" hangingPunct="1">
              <a:lnSpc>
                <a:spcPct val="80000"/>
              </a:lnSpc>
              <a:buFont typeface="Arial" charset="0"/>
              <a:buChar char="–"/>
            </a:pPr>
            <a:r>
              <a:rPr lang="en-US" sz="1800">
                <a:latin typeface="Arial" charset="0"/>
              </a:rPr>
              <a:t>Managed and operated by the local public health department</a:t>
            </a:r>
          </a:p>
          <a:p>
            <a:pPr eaLnBrk="1" hangingPunct="1">
              <a:lnSpc>
                <a:spcPct val="80000"/>
              </a:lnSpc>
              <a:buFontTx/>
              <a:buChar char="•"/>
            </a:pPr>
            <a:r>
              <a:rPr lang="en-US" sz="2400">
                <a:latin typeface="Arial" charset="0"/>
              </a:rPr>
              <a:t>What this means to</a:t>
            </a:r>
            <a:r>
              <a:rPr lang="en-US" sz="2000">
                <a:latin typeface="Arial" charset="0"/>
              </a:rPr>
              <a:t> </a:t>
            </a:r>
            <a:r>
              <a:rPr lang="en-US" sz="1800">
                <a:solidFill>
                  <a:srgbClr val="CC3300"/>
                </a:solidFill>
                <a:latin typeface="Arial" charset="0"/>
              </a:rPr>
              <a:t>[INSERT JURISDICTION NAME]</a:t>
            </a:r>
            <a:endParaRPr lang="en-US" sz="1800">
              <a:latin typeface="Arial" charset="0"/>
            </a:endParaRPr>
          </a:p>
          <a:p>
            <a:pPr lvl="1" eaLnBrk="1" hangingPunct="1">
              <a:lnSpc>
                <a:spcPct val="80000"/>
              </a:lnSpc>
              <a:buFont typeface="Arial" charset="0"/>
              <a:buChar char="–"/>
            </a:pPr>
            <a:r>
              <a:rPr lang="en-US" sz="1600">
                <a:solidFill>
                  <a:srgbClr val="CC3300"/>
                </a:solidFill>
                <a:latin typeface="Arial" charset="0"/>
              </a:rPr>
              <a:t>[INSERT JURISDICTION POPULATION STATISTICS BASED ON CENSUS]</a:t>
            </a:r>
          </a:p>
          <a:p>
            <a:pPr lvl="1" eaLnBrk="1" hangingPunct="1">
              <a:lnSpc>
                <a:spcPct val="80000"/>
              </a:lnSpc>
              <a:buFont typeface="Arial" charset="0"/>
              <a:buChar char="–"/>
            </a:pPr>
            <a:r>
              <a:rPr lang="en-US" sz="1600">
                <a:solidFill>
                  <a:srgbClr val="CC3300"/>
                </a:solidFill>
                <a:latin typeface="Arial" charset="0"/>
              </a:rPr>
              <a:t>[INSERT INCREASED POPULATION STATISTICS BASED ON OTHER FACTORS SUCH AS INCREASED POPULATION DUE TO EMPLOYMENT CENTERS, TOURISM, UNIVERSITY AND/OR UNDOCUMENTED  POPULATIONS]</a:t>
            </a:r>
          </a:p>
          <a:p>
            <a:pPr lvl="1" eaLnBrk="1" hangingPunct="1">
              <a:lnSpc>
                <a:spcPct val="80000"/>
              </a:lnSpc>
              <a:buFont typeface="Arial" charset="0"/>
              <a:buChar char="–"/>
            </a:pPr>
            <a:r>
              <a:rPr lang="en-US" sz="1800">
                <a:solidFill>
                  <a:schemeClr val="tx1"/>
                </a:solidFill>
                <a:latin typeface="Arial" charset="0"/>
              </a:rPr>
              <a:t>To dispense medication to </a:t>
            </a:r>
            <a:r>
              <a:rPr lang="en-US" sz="1600">
                <a:solidFill>
                  <a:srgbClr val="CC3300"/>
                </a:solidFill>
                <a:latin typeface="Arial" charset="0"/>
              </a:rPr>
              <a:t>[INSERT TOTAL POPULATION]</a:t>
            </a:r>
            <a:r>
              <a:rPr lang="en-US" sz="1800">
                <a:solidFill>
                  <a:schemeClr val="tx1"/>
                </a:solidFill>
                <a:latin typeface="Arial" charset="0"/>
              </a:rPr>
              <a:t> is a monumental task</a:t>
            </a:r>
          </a:p>
          <a:p>
            <a:pPr eaLnBrk="1" hangingPunct="1">
              <a:lnSpc>
                <a:spcPct val="80000"/>
              </a:lnSpc>
              <a:buFontTx/>
              <a:buChar char="•"/>
            </a:pPr>
            <a:r>
              <a:rPr lang="en-US" sz="2400">
                <a:latin typeface="Arial" charset="0"/>
              </a:rPr>
              <a:t>We need help</a:t>
            </a:r>
          </a:p>
        </p:txBody>
      </p:sp>
      <p:sp>
        <p:nvSpPr>
          <p:cNvPr id="81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
        <p:nvSpPr>
          <p:cNvPr id="32773" name="Rectangle 5"/>
          <p:cNvSpPr>
            <a:spLocks noChangeArrowheads="1"/>
          </p:cNvSpPr>
          <p:nvPr/>
        </p:nvSpPr>
        <p:spPr bwMode="auto">
          <a:xfrm>
            <a:off x="6629400" y="1447800"/>
            <a:ext cx="2362200" cy="1752600"/>
          </a:xfrm>
          <a:prstGeom prst="rect">
            <a:avLst/>
          </a:prstGeom>
          <a:blipFill dpi="0" rotWithShape="1">
            <a:blip r:embed="rId3" cstate="print"/>
            <a:srcRect/>
            <a:stretch>
              <a:fillRect r="-15212"/>
            </a:stretch>
          </a:blipFill>
          <a:ln w="25400">
            <a:solidFill>
              <a:srgbClr val="808000"/>
            </a:solidFill>
            <a:miter lim="800000"/>
            <a:headEnd/>
            <a:tailEnd/>
          </a:ln>
          <a:effectLst>
            <a:outerShdw dist="107763" dir="13500000" algn="ctr" rotWithShape="0">
              <a:schemeClr val="bg2">
                <a:alpha val="50000"/>
              </a:schemeClr>
            </a:outerShdw>
          </a:effectLst>
        </p:spPr>
        <p:txBody>
          <a:bodyPr wrap="none" anchor="ctr"/>
          <a:lstStyle/>
          <a:p>
            <a:pPr>
              <a:defRPr/>
            </a:pPr>
            <a:endParaRPr lang="en-US"/>
          </a:p>
        </p:txBody>
      </p:sp>
      <p:sp>
        <p:nvSpPr>
          <p:cNvPr id="32774" name="Rectangle 6"/>
          <p:cNvSpPr>
            <a:spLocks noChangeArrowheads="1"/>
          </p:cNvSpPr>
          <p:nvPr/>
        </p:nvSpPr>
        <p:spPr bwMode="auto">
          <a:xfrm>
            <a:off x="6629400" y="3810000"/>
            <a:ext cx="2362200" cy="1752600"/>
          </a:xfrm>
          <a:prstGeom prst="rect">
            <a:avLst/>
          </a:prstGeom>
          <a:blipFill dpi="0" rotWithShape="1">
            <a:blip r:embed="rId4"/>
            <a:srcRect/>
            <a:stretch>
              <a:fillRect r="-12879"/>
            </a:stretch>
          </a:blipFill>
          <a:ln w="25400">
            <a:solidFill>
              <a:srgbClr val="808000"/>
            </a:solidFill>
            <a:miter lim="800000"/>
            <a:headEnd/>
            <a:tailEnd/>
          </a:ln>
          <a:effectLst>
            <a:outerShdw dist="107763" dir="13500000" algn="ctr" rotWithShape="0">
              <a:schemeClr val="bg2">
                <a:alpha val="50000"/>
              </a:schemeClr>
            </a:outerShdw>
          </a:effectLst>
        </p:spPr>
        <p:txBody>
          <a:bodyPr wrap="none" anchor="ctr"/>
          <a:lstStyle/>
          <a:p>
            <a:pPr>
              <a:defRPr/>
            </a:pPr>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04800" y="0"/>
            <a:ext cx="8610600" cy="1066800"/>
          </a:xfrm>
        </p:spPr>
        <p:txBody>
          <a:bodyPr/>
          <a:lstStyle/>
          <a:p>
            <a:pPr algn="ctr" eaLnBrk="1" hangingPunct="1"/>
            <a:r>
              <a:rPr lang="en-US" b="1">
                <a:latin typeface="Arial" charset="0"/>
              </a:rPr>
              <a:t>How You Can Help</a:t>
            </a:r>
          </a:p>
        </p:txBody>
      </p:sp>
      <p:sp>
        <p:nvSpPr>
          <p:cNvPr id="1028" name="Rectangle 3"/>
          <p:cNvSpPr>
            <a:spLocks noGrp="1" noChangeArrowheads="1"/>
          </p:cNvSpPr>
          <p:nvPr>
            <p:ph type="body" idx="1"/>
          </p:nvPr>
        </p:nvSpPr>
        <p:spPr>
          <a:xfrm>
            <a:off x="152400" y="1295400"/>
            <a:ext cx="5943600" cy="2667000"/>
          </a:xfrm>
        </p:spPr>
        <p:txBody>
          <a:bodyPr/>
          <a:lstStyle/>
          <a:p>
            <a:pPr eaLnBrk="1" hangingPunct="1">
              <a:lnSpc>
                <a:spcPct val="90000"/>
              </a:lnSpc>
              <a:buFontTx/>
              <a:buChar char="•"/>
            </a:pPr>
            <a:r>
              <a:rPr lang="en-US" sz="2400">
                <a:latin typeface="Arial" charset="0"/>
              </a:rPr>
              <a:t>Partner with </a:t>
            </a:r>
            <a:r>
              <a:rPr lang="en-US" sz="1800">
                <a:solidFill>
                  <a:srgbClr val="CC3300"/>
                </a:solidFill>
                <a:latin typeface="Arial" charset="0"/>
              </a:rPr>
              <a:t>[INSERT HEALTH DEPARTMENT NAME]</a:t>
            </a:r>
            <a:r>
              <a:rPr lang="en-US" sz="2400">
                <a:latin typeface="Arial" charset="0"/>
              </a:rPr>
              <a:t> and become a Closed Point of Dispensing (POD)</a:t>
            </a:r>
          </a:p>
          <a:p>
            <a:pPr lvl="1" eaLnBrk="1" hangingPunct="1">
              <a:lnSpc>
                <a:spcPct val="90000"/>
              </a:lnSpc>
              <a:buFont typeface="Arial" charset="0"/>
              <a:buChar char="–"/>
            </a:pPr>
            <a:r>
              <a:rPr lang="en-US" sz="2200">
                <a:solidFill>
                  <a:schemeClr val="tx1"/>
                </a:solidFill>
                <a:latin typeface="Arial" charset="0"/>
              </a:rPr>
              <a:t>Medications dispensed to a specific group designated by the organization</a:t>
            </a:r>
          </a:p>
          <a:p>
            <a:pPr lvl="1" eaLnBrk="1" hangingPunct="1">
              <a:lnSpc>
                <a:spcPct val="90000"/>
              </a:lnSpc>
              <a:buFont typeface="Arial" charset="0"/>
              <a:buChar char="–"/>
            </a:pPr>
            <a:r>
              <a:rPr lang="en-US" sz="2200">
                <a:solidFill>
                  <a:schemeClr val="tx1"/>
                </a:solidFill>
                <a:latin typeface="Arial" charset="0"/>
              </a:rPr>
              <a:t>Not open to the public</a:t>
            </a:r>
            <a:r>
              <a:rPr lang="en-US" sz="2200">
                <a:solidFill>
                  <a:srgbClr val="CC3300"/>
                </a:solidFill>
                <a:latin typeface="Arial" charset="0"/>
              </a:rPr>
              <a:t>*</a:t>
            </a:r>
          </a:p>
          <a:p>
            <a:pPr lvl="1" eaLnBrk="1" hangingPunct="1">
              <a:lnSpc>
                <a:spcPct val="90000"/>
              </a:lnSpc>
              <a:buFont typeface="Arial" charset="0"/>
              <a:buChar char="–"/>
            </a:pPr>
            <a:r>
              <a:rPr lang="en-US" sz="2200">
                <a:solidFill>
                  <a:schemeClr val="tx1"/>
                </a:solidFill>
                <a:latin typeface="Arial" charset="0"/>
              </a:rPr>
              <a:t>Managed by organization’s staff</a:t>
            </a:r>
          </a:p>
        </p:txBody>
      </p:sp>
      <p:graphicFrame>
        <p:nvGraphicFramePr>
          <p:cNvPr id="1026" name="Object 6"/>
          <p:cNvGraphicFramePr>
            <a:graphicFrameLocks noChangeAspect="1"/>
          </p:cNvGraphicFramePr>
          <p:nvPr/>
        </p:nvGraphicFramePr>
        <p:xfrm>
          <a:off x="6248400" y="1371600"/>
          <a:ext cx="2667000" cy="2003425"/>
        </p:xfrm>
        <a:graphic>
          <a:graphicData uri="http://schemas.openxmlformats.org/presentationml/2006/ole">
            <mc:AlternateContent xmlns:mc="http://schemas.openxmlformats.org/markup-compatibility/2006">
              <mc:Choice xmlns:v="urn:schemas-microsoft-com:vml" Requires="v">
                <p:oleObj spid="_x0000_s1036" name="Photo Editor Photo" r:id="rId4" imgW="4439270" imgH="3333333" progId="MSPhotoEd.3">
                  <p:embed/>
                </p:oleObj>
              </mc:Choice>
              <mc:Fallback>
                <p:oleObj name="Photo Editor Photo" r:id="rId4" imgW="4439270" imgH="3333333"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371600"/>
                        <a:ext cx="2667000" cy="2003425"/>
                      </a:xfrm>
                      <a:prstGeom prst="rect">
                        <a:avLst/>
                      </a:prstGeom>
                      <a:solidFill>
                        <a:schemeClr val="folHlink"/>
                      </a:solidFill>
                      <a:ln w="9525">
                        <a:solidFill>
                          <a:srgbClr val="808000"/>
                        </a:solidFill>
                        <a:miter lim="800000"/>
                        <a:headEnd/>
                        <a:tailEnd/>
                      </a:ln>
                      <a:effectLst>
                        <a:outerShdw dist="107763" dir="13500000" algn="ctr" rotWithShape="0">
                          <a:schemeClr val="bg2">
                            <a:alpha val="50000"/>
                          </a:schemeClr>
                        </a:outerShdw>
                      </a:effectLst>
                    </p:spPr>
                  </p:pic>
                </p:oleObj>
              </mc:Fallback>
            </mc:AlternateContent>
          </a:graphicData>
        </a:graphic>
      </p:graphicFrame>
      <p:sp>
        <p:nvSpPr>
          <p:cNvPr id="64520" name="Rectangle 8"/>
          <p:cNvSpPr>
            <a:spLocks noChangeArrowheads="1"/>
          </p:cNvSpPr>
          <p:nvPr/>
        </p:nvSpPr>
        <p:spPr bwMode="auto">
          <a:xfrm>
            <a:off x="6248400" y="3733800"/>
            <a:ext cx="2667000" cy="2209800"/>
          </a:xfrm>
          <a:prstGeom prst="rect">
            <a:avLst/>
          </a:prstGeom>
          <a:blipFill dpi="0" rotWithShape="1">
            <a:blip r:embed="rId6"/>
            <a:srcRect/>
            <a:stretch>
              <a:fillRect r="-51644"/>
            </a:stretch>
          </a:blipFill>
          <a:ln w="25400">
            <a:solidFill>
              <a:srgbClr val="808000"/>
            </a:solidFill>
            <a:miter lim="800000"/>
            <a:headEnd/>
            <a:tailEnd/>
          </a:ln>
          <a:effectLst>
            <a:outerShdw dist="107763" dir="13500000" algn="ctr" rotWithShape="0">
              <a:schemeClr val="bg2">
                <a:alpha val="50000"/>
              </a:schemeClr>
            </a:outerShdw>
          </a:effectLst>
        </p:spPr>
        <p:txBody>
          <a:bodyPr wrap="none" anchor="ctr"/>
          <a:lstStyle/>
          <a:p>
            <a:pPr>
              <a:defRPr/>
            </a:pPr>
            <a:endParaRPr lang="en-US"/>
          </a:p>
        </p:txBody>
      </p:sp>
      <p:sp>
        <p:nvSpPr>
          <p:cNvPr id="10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76200"/>
            <a:ext cx="8001000" cy="1066800"/>
          </a:xfrm>
        </p:spPr>
        <p:txBody>
          <a:bodyPr/>
          <a:lstStyle/>
          <a:p>
            <a:pPr eaLnBrk="1" hangingPunct="1"/>
            <a:r>
              <a:rPr lang="en-US" b="1">
                <a:latin typeface="Arial" charset="0"/>
              </a:rPr>
              <a:t>Choosing to Become a Closed POD</a:t>
            </a:r>
          </a:p>
        </p:txBody>
      </p:sp>
      <p:sp>
        <p:nvSpPr>
          <p:cNvPr id="9219" name="Rectangle 3"/>
          <p:cNvSpPr>
            <a:spLocks noGrp="1" noChangeArrowheads="1"/>
          </p:cNvSpPr>
          <p:nvPr>
            <p:ph type="body" sz="half" idx="1"/>
          </p:nvPr>
        </p:nvSpPr>
        <p:spPr>
          <a:xfrm>
            <a:off x="304800" y="1371600"/>
            <a:ext cx="8305800" cy="4419600"/>
          </a:xfrm>
        </p:spPr>
        <p:txBody>
          <a:bodyPr/>
          <a:lstStyle/>
          <a:p>
            <a:pPr marL="233363" indent="-233363" eaLnBrk="1" hangingPunct="1">
              <a:lnSpc>
                <a:spcPct val="110000"/>
              </a:lnSpc>
              <a:buFontTx/>
              <a:buChar char="•"/>
            </a:pPr>
            <a:r>
              <a:rPr lang="en-US" sz="2400">
                <a:latin typeface="Arial" charset="0"/>
              </a:rPr>
              <a:t>Benefits our community</a:t>
            </a:r>
          </a:p>
          <a:p>
            <a:pPr lvl="1" eaLnBrk="1" hangingPunct="1">
              <a:lnSpc>
                <a:spcPct val="110000"/>
              </a:lnSpc>
              <a:buFont typeface="Arial" charset="0"/>
              <a:buChar char="–"/>
            </a:pPr>
            <a:r>
              <a:rPr lang="en-US" sz="2200">
                <a:latin typeface="Arial" charset="0"/>
              </a:rPr>
              <a:t>Helps achieve community dispensing goal more rapidly</a:t>
            </a:r>
          </a:p>
          <a:p>
            <a:pPr lvl="1" eaLnBrk="1" hangingPunct="1">
              <a:lnSpc>
                <a:spcPct val="110000"/>
              </a:lnSpc>
              <a:buFont typeface="Arial" charset="0"/>
              <a:buChar char="–"/>
            </a:pPr>
            <a:r>
              <a:rPr lang="en-US" sz="2200">
                <a:latin typeface="Arial" charset="0"/>
              </a:rPr>
              <a:t>Decreases the number of people going to open PODs</a:t>
            </a:r>
          </a:p>
          <a:p>
            <a:pPr marL="233363" indent="-233363" eaLnBrk="1" hangingPunct="1">
              <a:lnSpc>
                <a:spcPct val="110000"/>
              </a:lnSpc>
              <a:buFontTx/>
              <a:buChar char="•"/>
            </a:pPr>
            <a:r>
              <a:rPr lang="en-US" sz="2400">
                <a:latin typeface="Arial" charset="0"/>
              </a:rPr>
              <a:t>Benefits your organization</a:t>
            </a:r>
          </a:p>
          <a:p>
            <a:pPr lvl="1" eaLnBrk="1" hangingPunct="1">
              <a:lnSpc>
                <a:spcPct val="110000"/>
              </a:lnSpc>
              <a:buFont typeface="Arial" charset="0"/>
              <a:buChar char="–"/>
            </a:pPr>
            <a:r>
              <a:rPr lang="en-US" sz="2200">
                <a:latin typeface="Arial" charset="0"/>
              </a:rPr>
              <a:t>Protects </a:t>
            </a:r>
            <a:r>
              <a:rPr lang="en-US" sz="1800">
                <a:solidFill>
                  <a:srgbClr val="CC3300"/>
                </a:solidFill>
                <a:latin typeface="Arial" charset="0"/>
              </a:rPr>
              <a:t>[INSERT APPROPRIATE TERM]</a:t>
            </a:r>
            <a:r>
              <a:rPr lang="en-US" sz="2200">
                <a:latin typeface="Arial" charset="0"/>
              </a:rPr>
              <a:t> and their families </a:t>
            </a:r>
          </a:p>
          <a:p>
            <a:pPr lvl="1" eaLnBrk="1" hangingPunct="1">
              <a:lnSpc>
                <a:spcPct val="110000"/>
              </a:lnSpc>
              <a:buFont typeface="Arial" charset="0"/>
              <a:buChar char="–"/>
            </a:pPr>
            <a:r>
              <a:rPr lang="en-US" sz="2200">
                <a:latin typeface="Arial" charset="0"/>
              </a:rPr>
              <a:t>Helps to ensure your organization’s continuity of operations</a:t>
            </a:r>
          </a:p>
          <a:p>
            <a:pPr lvl="1" eaLnBrk="1" hangingPunct="1">
              <a:lnSpc>
                <a:spcPct val="110000"/>
              </a:lnSpc>
              <a:buFont typeface="Arial" charset="0"/>
              <a:buChar char="–"/>
            </a:pPr>
            <a:r>
              <a:rPr lang="en-US" sz="2200">
                <a:latin typeface="Arial" charset="0"/>
              </a:rPr>
              <a:t>Exhibits your commitment to our community</a:t>
            </a:r>
          </a:p>
          <a:p>
            <a:pPr marL="233363" indent="-233363" eaLnBrk="1" hangingPunct="1">
              <a:lnSpc>
                <a:spcPct val="110000"/>
              </a:lnSpc>
            </a:pPr>
            <a:endParaRPr lang="en-US" sz="2400">
              <a:latin typeface="Arial" charset="0"/>
            </a:endParaRPr>
          </a:p>
          <a:p>
            <a:pPr marL="233363" indent="-233363" eaLnBrk="1" hangingPunct="1">
              <a:lnSpc>
                <a:spcPct val="110000"/>
              </a:lnSpc>
            </a:pPr>
            <a:endParaRPr lang="en-US">
              <a:latin typeface="Arial" charset="0"/>
            </a:endParaRPr>
          </a:p>
          <a:p>
            <a:pPr marL="233363" indent="-233363" eaLnBrk="1" hangingPunct="1">
              <a:lnSpc>
                <a:spcPct val="110000"/>
              </a:lnSpc>
            </a:pPr>
            <a:endParaRPr lang="en-US" sz="2400">
              <a:latin typeface="Arial" charset="0"/>
            </a:endParaRPr>
          </a:p>
        </p:txBody>
      </p:sp>
      <p:sp>
        <p:nvSpPr>
          <p:cNvPr id="922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1143000"/>
            <a:ext cx="9144000" cy="381000"/>
          </a:xfrm>
        </p:spPr>
        <p:txBody>
          <a:bodyPr/>
          <a:lstStyle/>
          <a:p>
            <a:pPr eaLnBrk="1" hangingPunct="1">
              <a:lnSpc>
                <a:spcPct val="90000"/>
              </a:lnSpc>
            </a:pPr>
            <a:r>
              <a:rPr lang="en-US" sz="2000">
                <a:solidFill>
                  <a:srgbClr val="CC3300"/>
                </a:solidFill>
                <a:latin typeface="Arial" charset="0"/>
              </a:rPr>
              <a:t>[INSERT YOUR HEALTH DEPARTMENT]</a:t>
            </a:r>
            <a:r>
              <a:rPr lang="en-US" sz="2400">
                <a:solidFill>
                  <a:srgbClr val="CC3300"/>
                </a:solidFill>
                <a:latin typeface="Arial" charset="0"/>
              </a:rPr>
              <a:t> </a:t>
            </a:r>
            <a:r>
              <a:rPr lang="en-US" b="1">
                <a:latin typeface="Arial" charset="0"/>
              </a:rPr>
              <a:t>Responsibilities</a:t>
            </a:r>
            <a:br>
              <a:rPr lang="en-US" sz="3200" b="1">
                <a:latin typeface="Arial" charset="0"/>
              </a:rPr>
            </a:br>
            <a:endParaRPr lang="en-US" sz="3200" b="1">
              <a:latin typeface="Arial" charset="0"/>
            </a:endParaRPr>
          </a:p>
        </p:txBody>
      </p:sp>
      <p:sp>
        <p:nvSpPr>
          <p:cNvPr id="10243" name="Rectangle 3"/>
          <p:cNvSpPr>
            <a:spLocks noGrp="1" noChangeArrowheads="1"/>
          </p:cNvSpPr>
          <p:nvPr>
            <p:ph type="body" sz="half" idx="1"/>
          </p:nvPr>
        </p:nvSpPr>
        <p:spPr>
          <a:xfrm>
            <a:off x="228600" y="1295400"/>
            <a:ext cx="5867400" cy="5105400"/>
          </a:xfrm>
        </p:spPr>
        <p:txBody>
          <a:bodyPr/>
          <a:lstStyle/>
          <a:p>
            <a:pPr marL="339725" indent="-339725" eaLnBrk="1" hangingPunct="1">
              <a:lnSpc>
                <a:spcPct val="110000"/>
              </a:lnSpc>
              <a:buFontTx/>
              <a:buChar char="•"/>
            </a:pPr>
            <a:r>
              <a:rPr lang="en-US" sz="2400">
                <a:latin typeface="Arial" charset="0"/>
              </a:rPr>
              <a:t>Develop guidelines to ensure safe dispensing of medication</a:t>
            </a:r>
          </a:p>
          <a:p>
            <a:pPr marL="339725" indent="-339725" eaLnBrk="1" hangingPunct="1">
              <a:lnSpc>
                <a:spcPct val="110000"/>
              </a:lnSpc>
              <a:buFontTx/>
              <a:buChar char="•"/>
            </a:pPr>
            <a:r>
              <a:rPr lang="en-US" sz="2400">
                <a:latin typeface="Arial" charset="0"/>
              </a:rPr>
              <a:t>Assist in development of organization’s Closed POD plan</a:t>
            </a:r>
          </a:p>
          <a:p>
            <a:pPr marL="339725" indent="-339725" eaLnBrk="1" hangingPunct="1">
              <a:lnSpc>
                <a:spcPct val="110000"/>
              </a:lnSpc>
              <a:buFontTx/>
              <a:buChar char="•"/>
            </a:pPr>
            <a:r>
              <a:rPr lang="en-US" sz="2400">
                <a:latin typeface="Arial" charset="0"/>
              </a:rPr>
              <a:t>Provide all medication and accompanying information sheets for dispensing</a:t>
            </a:r>
          </a:p>
          <a:p>
            <a:pPr marL="339725" indent="-339725" eaLnBrk="1" hangingPunct="1">
              <a:lnSpc>
                <a:spcPct val="110000"/>
              </a:lnSpc>
              <a:buFontTx/>
              <a:buChar char="•"/>
            </a:pPr>
            <a:r>
              <a:rPr lang="en-US" sz="2400">
                <a:latin typeface="Arial" charset="0"/>
              </a:rPr>
              <a:t>Provide training and exercise support</a:t>
            </a:r>
          </a:p>
          <a:p>
            <a:pPr marL="339725" indent="-339725" eaLnBrk="1" hangingPunct="1">
              <a:lnSpc>
                <a:spcPct val="110000"/>
              </a:lnSpc>
              <a:buFontTx/>
              <a:buChar char="•"/>
            </a:pPr>
            <a:r>
              <a:rPr lang="en-US" sz="2400">
                <a:latin typeface="Arial" charset="0"/>
              </a:rPr>
              <a:t>Provide tools, templates and ongoing technical assistance</a:t>
            </a:r>
          </a:p>
          <a:p>
            <a:pPr marL="339725" indent="-339725" eaLnBrk="1" hangingPunct="1">
              <a:lnSpc>
                <a:spcPct val="110000"/>
              </a:lnSpc>
            </a:pPr>
            <a:endParaRPr lang="en-US" sz="2400">
              <a:latin typeface="Arial" charset="0"/>
            </a:endParaRPr>
          </a:p>
          <a:p>
            <a:pPr lvl="3" eaLnBrk="1" hangingPunct="1">
              <a:lnSpc>
                <a:spcPct val="110000"/>
              </a:lnSpc>
            </a:pPr>
            <a:endParaRPr lang="en-US" sz="1200"/>
          </a:p>
          <a:p>
            <a:pPr lvl="3" eaLnBrk="1" hangingPunct="1">
              <a:lnSpc>
                <a:spcPct val="110000"/>
              </a:lnSpc>
            </a:pPr>
            <a:endParaRPr lang="en-US" sz="1400"/>
          </a:p>
        </p:txBody>
      </p:sp>
      <p:pic>
        <p:nvPicPr>
          <p:cNvPr id="18441" name="Picture 9" descr="InvitationChecklist"/>
          <p:cNvPicPr>
            <a:picLocks noChangeAspect="1" noChangeArrowheads="1"/>
          </p:cNvPicPr>
          <p:nvPr/>
        </p:nvPicPr>
        <p:blipFill>
          <a:blip r:embed="rId3"/>
          <a:srcRect/>
          <a:stretch>
            <a:fillRect/>
          </a:stretch>
        </p:blipFill>
        <p:spPr bwMode="auto">
          <a:xfrm>
            <a:off x="6248400" y="1371600"/>
            <a:ext cx="2590800" cy="4181475"/>
          </a:xfrm>
          <a:prstGeom prst="rect">
            <a:avLst/>
          </a:prstGeom>
          <a:noFill/>
          <a:ln w="25400">
            <a:solidFill>
              <a:srgbClr val="808000"/>
            </a:solidFill>
            <a:miter lim="800000"/>
            <a:headEnd/>
            <a:tailEnd/>
          </a:ln>
          <a:effectLst>
            <a:outerShdw dist="107763" dir="13500000" algn="ctr" rotWithShape="0">
              <a:schemeClr val="bg2">
                <a:alpha val="50000"/>
              </a:schemeClr>
            </a:outerShdw>
          </a:effectLst>
        </p:spPr>
      </p:pic>
      <p:sp>
        <p:nvSpPr>
          <p:cNvPr id="10245"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 y="381000"/>
            <a:ext cx="9144000" cy="1066800"/>
          </a:xfrm>
        </p:spPr>
        <p:txBody>
          <a:bodyPr/>
          <a:lstStyle/>
          <a:p>
            <a:pPr algn="ctr" eaLnBrk="1" hangingPunct="1">
              <a:lnSpc>
                <a:spcPct val="90000"/>
              </a:lnSpc>
            </a:pPr>
            <a:r>
              <a:rPr lang="en-US" b="1">
                <a:latin typeface="Arial" charset="0"/>
              </a:rPr>
              <a:t>Your Responsibilities </a:t>
            </a:r>
            <a:br>
              <a:rPr lang="en-US" b="1">
                <a:latin typeface="Arial" charset="0"/>
              </a:rPr>
            </a:br>
            <a:endParaRPr lang="en-US" b="1">
              <a:latin typeface="Arial" charset="0"/>
            </a:endParaRPr>
          </a:p>
        </p:txBody>
      </p:sp>
      <p:sp>
        <p:nvSpPr>
          <p:cNvPr id="11267" name="Rectangle 3"/>
          <p:cNvSpPr>
            <a:spLocks noGrp="1" noChangeArrowheads="1"/>
          </p:cNvSpPr>
          <p:nvPr>
            <p:ph type="body" idx="1"/>
          </p:nvPr>
        </p:nvSpPr>
        <p:spPr>
          <a:xfrm>
            <a:off x="152400" y="1219200"/>
            <a:ext cx="8686800" cy="4724400"/>
          </a:xfrm>
        </p:spPr>
        <p:txBody>
          <a:bodyPr/>
          <a:lstStyle/>
          <a:p>
            <a:pPr eaLnBrk="1" hangingPunct="1">
              <a:lnSpc>
                <a:spcPct val="90000"/>
              </a:lnSpc>
              <a:buFontTx/>
              <a:buChar char="•"/>
            </a:pPr>
            <a:r>
              <a:rPr lang="en-US" sz="2400">
                <a:latin typeface="Arial" charset="0"/>
              </a:rPr>
              <a:t>Designate liaisons to coordinate with public health officials</a:t>
            </a:r>
          </a:p>
          <a:p>
            <a:pPr eaLnBrk="1" hangingPunct="1">
              <a:lnSpc>
                <a:spcPct val="90000"/>
              </a:lnSpc>
              <a:buFontTx/>
              <a:buChar char="•"/>
            </a:pPr>
            <a:r>
              <a:rPr lang="en-US" sz="2400">
                <a:latin typeface="Arial" charset="0"/>
              </a:rPr>
              <a:t>Develop a Closed POD plan </a:t>
            </a:r>
          </a:p>
          <a:p>
            <a:pPr lvl="1" eaLnBrk="1" hangingPunct="1">
              <a:lnSpc>
                <a:spcPct val="90000"/>
              </a:lnSpc>
              <a:buFont typeface="Arial" charset="0"/>
              <a:buChar char="–"/>
            </a:pPr>
            <a:r>
              <a:rPr lang="en-US" sz="2200">
                <a:latin typeface="Arial" charset="0"/>
              </a:rPr>
              <a:t>Determine dispensing location(s)</a:t>
            </a:r>
          </a:p>
          <a:p>
            <a:pPr lvl="1" eaLnBrk="1" hangingPunct="1">
              <a:lnSpc>
                <a:spcPct val="90000"/>
              </a:lnSpc>
              <a:buFont typeface="Arial" charset="0"/>
              <a:buChar char="–"/>
            </a:pPr>
            <a:r>
              <a:rPr lang="en-US" sz="2200">
                <a:latin typeface="Arial" charset="0"/>
              </a:rPr>
              <a:t>Develop procedures</a:t>
            </a:r>
          </a:p>
          <a:p>
            <a:pPr lvl="2" eaLnBrk="1" hangingPunct="1">
              <a:lnSpc>
                <a:spcPct val="90000"/>
              </a:lnSpc>
              <a:buFont typeface="Wingdings" pitchFamily="2" charset="2"/>
              <a:buChar char="Ø"/>
            </a:pPr>
            <a:r>
              <a:rPr lang="en-US" sz="1800">
                <a:latin typeface="Arial" charset="0"/>
              </a:rPr>
              <a:t>Activation and recall procedures </a:t>
            </a:r>
          </a:p>
          <a:p>
            <a:pPr lvl="2" eaLnBrk="1" hangingPunct="1">
              <a:lnSpc>
                <a:spcPct val="90000"/>
              </a:lnSpc>
              <a:buFont typeface="Wingdings" pitchFamily="2" charset="2"/>
              <a:buChar char="Ø"/>
            </a:pPr>
            <a:r>
              <a:rPr lang="en-US" sz="1800">
                <a:latin typeface="Arial" charset="0"/>
              </a:rPr>
              <a:t>Security planning</a:t>
            </a:r>
          </a:p>
          <a:p>
            <a:pPr lvl="2" eaLnBrk="1" hangingPunct="1">
              <a:lnSpc>
                <a:spcPct val="90000"/>
              </a:lnSpc>
              <a:buFont typeface="Wingdings" pitchFamily="2" charset="2"/>
              <a:buChar char="Ø"/>
            </a:pPr>
            <a:r>
              <a:rPr lang="en-US" sz="1800">
                <a:latin typeface="Arial" charset="0"/>
              </a:rPr>
              <a:t>Receipt of medication</a:t>
            </a:r>
          </a:p>
          <a:p>
            <a:pPr lvl="2" eaLnBrk="1" hangingPunct="1">
              <a:lnSpc>
                <a:spcPct val="90000"/>
              </a:lnSpc>
              <a:buFont typeface="Wingdings" pitchFamily="2" charset="2"/>
              <a:buChar char="Ø"/>
            </a:pPr>
            <a:r>
              <a:rPr lang="en-US" sz="1800">
                <a:latin typeface="Arial" charset="0"/>
              </a:rPr>
              <a:t>Dispensing procedures</a:t>
            </a:r>
          </a:p>
          <a:p>
            <a:pPr eaLnBrk="1" hangingPunct="1">
              <a:lnSpc>
                <a:spcPct val="90000"/>
              </a:lnSpc>
              <a:buFontTx/>
              <a:buChar char="•"/>
            </a:pPr>
            <a:r>
              <a:rPr lang="en-US" sz="2400">
                <a:latin typeface="Arial" charset="0"/>
              </a:rPr>
              <a:t>Provide staff</a:t>
            </a:r>
          </a:p>
          <a:p>
            <a:pPr eaLnBrk="1" hangingPunct="1">
              <a:lnSpc>
                <a:spcPct val="90000"/>
              </a:lnSpc>
              <a:buFontTx/>
              <a:buChar char="•"/>
            </a:pPr>
            <a:r>
              <a:rPr lang="en-US" sz="2400">
                <a:latin typeface="Arial" charset="0"/>
              </a:rPr>
              <a:t>Provide non-medical supplies (tables, chairs, printers, pens, paper, etc)</a:t>
            </a:r>
          </a:p>
          <a:p>
            <a:pPr eaLnBrk="1" hangingPunct="1">
              <a:lnSpc>
                <a:spcPct val="90000"/>
              </a:lnSpc>
              <a:buFontTx/>
              <a:buChar char="•"/>
            </a:pPr>
            <a:r>
              <a:rPr lang="en-US" sz="2400">
                <a:latin typeface="Arial" charset="0"/>
              </a:rPr>
              <a:t>Participate in training and exercise opportunities</a:t>
            </a:r>
          </a:p>
          <a:p>
            <a:pPr eaLnBrk="1" hangingPunct="1">
              <a:lnSpc>
                <a:spcPct val="90000"/>
              </a:lnSpc>
              <a:buFontTx/>
              <a:buChar char="•"/>
            </a:pPr>
            <a:r>
              <a:rPr lang="en-US" sz="2400">
                <a:latin typeface="Arial" charset="0"/>
              </a:rPr>
              <a:t>Operate a Closed POD during an emergency</a:t>
            </a:r>
          </a:p>
        </p:txBody>
      </p:sp>
      <p:pic>
        <p:nvPicPr>
          <p:cNvPr id="16415" name="Picture 31" descr="MPPH02929J0000[1]"/>
          <p:cNvPicPr>
            <a:picLocks noChangeAspect="1" noChangeArrowheads="1"/>
          </p:cNvPicPr>
          <p:nvPr/>
        </p:nvPicPr>
        <p:blipFill>
          <a:blip r:embed="rId3"/>
          <a:srcRect/>
          <a:stretch>
            <a:fillRect/>
          </a:stretch>
        </p:blipFill>
        <p:spPr bwMode="auto">
          <a:xfrm>
            <a:off x="5638800" y="1828800"/>
            <a:ext cx="3200400" cy="2505075"/>
          </a:xfrm>
          <a:prstGeom prst="rect">
            <a:avLst/>
          </a:prstGeom>
          <a:noFill/>
          <a:ln w="25400">
            <a:solidFill>
              <a:srgbClr val="808000"/>
            </a:solidFill>
            <a:miter lim="800000"/>
            <a:headEnd/>
            <a:tailEnd/>
          </a:ln>
          <a:effectLst>
            <a:outerShdw dist="107763" dir="13500000" algn="ctr" rotWithShape="0">
              <a:schemeClr val="bg2">
                <a:alpha val="50000"/>
              </a:schemeClr>
            </a:outerShdw>
          </a:effectLst>
        </p:spPr>
      </p:pic>
      <p:sp>
        <p:nvSpPr>
          <p:cNvPr id="1126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PROTECTING YOUR _______ IN PUBLIC HEALTH EMERGENCIES</a:t>
            </a:r>
          </a:p>
        </p:txBody>
      </p:sp>
    </p:spTree>
  </p:cSld>
  <p:clrMapOvr>
    <a:masterClrMapping/>
  </p:clrMapOvr>
  <p:transition/>
</p:sld>
</file>

<file path=ppt/theme/theme1.xml><?xml version="1.0" encoding="utf-8"?>
<a:theme xmlns:a="http://schemas.openxmlformats.org/drawingml/2006/main" name="ClosedPODPowerpointRecruitingResource_ac">
  <a:themeElements>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Presentation on product or servic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ClosedPODPowerpointRecruitingResource_ac</Template>
  <TotalTime>21</TotalTime>
  <Words>2774</Words>
  <Application>Microsoft Office PowerPoint</Application>
  <PresentationFormat>On-screen Show (4:3)</PresentationFormat>
  <Paragraphs>243</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Garamond</vt:lpstr>
      <vt:lpstr>Wingdings</vt:lpstr>
      <vt:lpstr>ClosedPODPowerpointRecruitingResource_ac</vt:lpstr>
      <vt:lpstr>Photo Editor Photo</vt:lpstr>
      <vt:lpstr>Protecting Your [INSERT APPROPRIATE TERM] in Public Health Emergencies:</vt:lpstr>
      <vt:lpstr>Objectives</vt:lpstr>
      <vt:lpstr>Public Health Emergency Preparedness</vt:lpstr>
      <vt:lpstr>Our Problem</vt:lpstr>
      <vt:lpstr>Public Health’s Response</vt:lpstr>
      <vt:lpstr>How You Can Help</vt:lpstr>
      <vt:lpstr>Choosing to Become a Closed POD</vt:lpstr>
      <vt:lpstr>[INSERT YOUR HEALTH DEPARTMENT] Responsibilities </vt:lpstr>
      <vt:lpstr>Your Responsibilities  </vt:lpstr>
      <vt:lpstr> Understanding the Process</vt:lpstr>
      <vt:lpstr>Medical </vt:lpstr>
      <vt:lpstr>Liability Issues</vt:lpstr>
      <vt:lpstr>Protect what means most to you  and your organization…</vt:lpstr>
      <vt:lpstr>Is your organization ready to partner with [Insert health department] and become a Closed POD?</vt:lpstr>
    </vt:vector>
  </TitlesOfParts>
  <Company>Yolo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Your [INSERT APPROPRIATE TERM] in Public Health Emergencies:</dc:title>
  <dc:creator>Lisa Crowner</dc:creator>
  <cp:lastModifiedBy>Liisa Jackson</cp:lastModifiedBy>
  <cp:revision>1</cp:revision>
  <cp:lastPrinted>2015-05-13T12:41:17Z</cp:lastPrinted>
  <dcterms:created xsi:type="dcterms:W3CDTF">2012-08-30T20:02:03Z</dcterms:created>
  <dcterms:modified xsi:type="dcterms:W3CDTF">2018-03-05T20:14:56Z</dcterms:modified>
</cp:coreProperties>
</file>