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890" r:id="rId1"/>
    <p:sldMasterId id="2147484903" r:id="rId2"/>
  </p:sldMasterIdLst>
  <p:notesMasterIdLst>
    <p:notesMasterId r:id="rId18"/>
  </p:notesMasterIdLst>
  <p:handoutMasterIdLst>
    <p:handoutMasterId r:id="rId19"/>
  </p:handoutMasterIdLst>
  <p:sldIdLst>
    <p:sldId id="412" r:id="rId3"/>
    <p:sldId id="435" r:id="rId4"/>
    <p:sldId id="434" r:id="rId5"/>
    <p:sldId id="388" r:id="rId6"/>
    <p:sldId id="390" r:id="rId7"/>
    <p:sldId id="391" r:id="rId8"/>
    <p:sldId id="392" r:id="rId9"/>
    <p:sldId id="393" r:id="rId10"/>
    <p:sldId id="431" r:id="rId11"/>
    <p:sldId id="430" r:id="rId12"/>
    <p:sldId id="432" r:id="rId13"/>
    <p:sldId id="427" r:id="rId14"/>
    <p:sldId id="422" r:id="rId15"/>
    <p:sldId id="420" r:id="rId16"/>
    <p:sldId id="372" r:id="rId17"/>
  </p:sldIdLst>
  <p:sldSz cx="9906000" cy="6858000" type="A4"/>
  <p:notesSz cx="9945688" cy="68580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5AD261C7-8762-45BB-AA37-1A6A53BAEFD0}">
          <p14:sldIdLst>
            <p14:sldId id="412"/>
            <p14:sldId id="435"/>
            <p14:sldId id="434"/>
            <p14:sldId id="388"/>
            <p14:sldId id="390"/>
            <p14:sldId id="391"/>
            <p14:sldId id="392"/>
            <p14:sldId id="393"/>
            <p14:sldId id="431"/>
            <p14:sldId id="430"/>
            <p14:sldId id="432"/>
            <p14:sldId id="427"/>
          </p14:sldIdLst>
        </p14:section>
        <p14:section name="Untitled Section" id="{2FF8CBD4-F0E6-4689-8D80-F355E13817EA}">
          <p14:sldIdLst>
            <p14:sldId id="422"/>
            <p14:sldId id="420"/>
            <p14:sldId id="3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241" userDrawn="1">
          <p15:clr>
            <a:srgbClr val="A4A3A4"/>
          </p15:clr>
        </p15:guide>
        <p15:guide id="2" pos="385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zysztof Biegaj" initials="" lastIdx="1" clrIdx="0"/>
  <p:cmAuthor id="2" name="Krzysztof Biegaj" initials="KB" lastIdx="77" clrIdx="1">
    <p:extLst>
      <p:ext uri="{19B8F6BF-5375-455C-9EA6-DF929625EA0E}">
        <p15:presenceInfo xmlns:p15="http://schemas.microsoft.com/office/powerpoint/2012/main" userId="fb1f5560bafd3a28" providerId="Windows Live"/>
      </p:ext>
    </p:extLst>
  </p:cmAuthor>
  <p:cmAuthor id="3" name="Per Scrimshaw" initials="PS" lastIdx="11" clrIdx="2">
    <p:extLst>
      <p:ext uri="{19B8F6BF-5375-455C-9EA6-DF929625EA0E}">
        <p15:presenceInfo xmlns:p15="http://schemas.microsoft.com/office/powerpoint/2012/main" userId="00504e182f2008bd" providerId="Windows Live"/>
      </p:ext>
    </p:extLst>
  </p:cmAuthor>
  <p:cmAuthor id="4" name="Dr Simon Dominy" initials="DSD" lastIdx="1" clrIdx="3">
    <p:extLst>
      <p:ext uri="{19B8F6BF-5375-455C-9EA6-DF929625EA0E}">
        <p15:presenceInfo xmlns:p15="http://schemas.microsoft.com/office/powerpoint/2012/main" userId="f32b9f8e72b9a1b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F7FB65"/>
    <a:srgbClr val="F2F808"/>
    <a:srgbClr val="FFFF00"/>
    <a:srgbClr val="000000"/>
    <a:srgbClr val="D4F50B"/>
    <a:srgbClr val="FF0000"/>
    <a:srgbClr val="66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4" autoAdjust="0"/>
    <p:restoredTop sz="94661" autoAdjust="0"/>
  </p:normalViewPr>
  <p:slideViewPr>
    <p:cSldViewPr>
      <p:cViewPr varScale="1">
        <p:scale>
          <a:sx n="82" d="100"/>
          <a:sy n="82" d="100"/>
        </p:scale>
        <p:origin x="90" y="21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12" y="13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4"/>
    </p:cViewPr>
  </p:sorterViewPr>
  <p:notesViewPr>
    <p:cSldViewPr>
      <p:cViewPr varScale="1">
        <p:scale>
          <a:sx n="37" d="100"/>
          <a:sy n="37" d="100"/>
        </p:scale>
        <p:origin x="-1541" y="-74"/>
      </p:cViewPr>
      <p:guideLst>
        <p:guide orient="horz" pos="1241"/>
        <p:guide pos="385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AU" dirty="0"/>
              <a:t>Extra </a:t>
            </a:r>
            <a:r>
              <a:rPr lang="en-AU" b="1" dirty="0">
                <a:solidFill>
                  <a:srgbClr val="FFFF00"/>
                </a:solidFill>
              </a:rPr>
              <a:t>gold</a:t>
            </a:r>
            <a:r>
              <a:rPr lang="en-AU" dirty="0"/>
              <a:t> and </a:t>
            </a:r>
            <a:r>
              <a:rPr lang="en-AU" b="1" dirty="0">
                <a:solidFill>
                  <a:srgbClr val="00B0F0"/>
                </a:solidFill>
              </a:rPr>
              <a:t>nickel</a:t>
            </a:r>
            <a:r>
              <a:rPr lang="en-AU" dirty="0"/>
              <a:t> MONTHLY AND ANNUAL revenue from mine floors material</a:t>
            </a:r>
            <a:r>
              <a:rPr lang="en-AU" baseline="0" dirty="0"/>
              <a:t> recovery</a:t>
            </a:r>
            <a:r>
              <a:rPr lang="en-AU" b="1" dirty="0">
                <a:solidFill>
                  <a:srgbClr val="FF0000"/>
                </a:solidFill>
              </a:rPr>
              <a:t> </a:t>
            </a:r>
            <a:r>
              <a:rPr lang="en-AU" dirty="0"/>
              <a:t>after all costs deducted (VACUUMING </a:t>
            </a:r>
            <a:r>
              <a:rPr lang="en-AU" dirty="0" err="1"/>
              <a:t>INCl.</a:t>
            </a:r>
            <a:r>
              <a:rPr lang="en-AU" dirty="0"/>
              <a:t>)</a:t>
            </a:r>
          </a:p>
          <a:p>
            <a:pPr>
              <a:defRPr/>
            </a:pPr>
            <a:r>
              <a:rPr lang="en-AU" sz="1800" b="1" i="0" dirty="0" err="1">
                <a:solidFill>
                  <a:srgbClr val="FFC000"/>
                </a:solidFill>
              </a:rPr>
              <a:t>aU</a:t>
            </a:r>
            <a:r>
              <a:rPr lang="en-AU" sz="1800" b="1" i="0" dirty="0"/>
              <a:t> &amp; </a:t>
            </a:r>
            <a:r>
              <a:rPr lang="en-AU" sz="1800" b="1" i="0" dirty="0">
                <a:solidFill>
                  <a:srgbClr val="0070C0"/>
                </a:solidFill>
              </a:rPr>
              <a:t>NI</a:t>
            </a:r>
            <a:r>
              <a:rPr lang="en-AU" sz="1800" b="1" i="0" baseline="0" dirty="0"/>
              <a:t> </a:t>
            </a:r>
            <a:r>
              <a:rPr lang="en-AU" sz="1800" b="1" i="0" dirty="0"/>
              <a:t>Prices on</a:t>
            </a:r>
            <a:r>
              <a:rPr lang="en-AU" sz="1800" b="1" i="0" baseline="0" dirty="0"/>
              <a:t> 23 11 2024 IN US $ (2,630.43/oz</a:t>
            </a:r>
            <a:r>
              <a:rPr lang="en-AU" sz="1800" b="1" i="0" dirty="0"/>
              <a:t> &amp;15,801.5 Tonne}</a:t>
            </a:r>
          </a:p>
        </c:rich>
      </c:tx>
      <c:layout>
        <c:manualLayout>
          <c:xMode val="edge"/>
          <c:yMode val="edge"/>
          <c:x val="7.5328197232208738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all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426745900291203E-2"/>
          <c:y val="0.25748253349152217"/>
          <c:w val="0.70063826927379536"/>
          <c:h val="0.4984914054680425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'23 11 2024'!$C$2</c:f>
              <c:strCache>
                <c:ptCount val="1"/>
                <c:pt idx="0">
                  <c:v>Monthly Revenue Aus$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solidFill>
                    <a:schemeClr val="accent1">
                      <a:alpha val="30000"/>
                    </a:schemeClr>
                  </a:solidFill>
                  <a:ln>
                    <a:solidFill>
                      <a:schemeClr val="lt1">
                        <a:alpha val="50000"/>
                      </a:schemeClr>
                    </a:solidFill>
                    <a:round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('23 11 2024'!$B$3:$B$6,'23 11 2024'!$B$5:$B$6)</c:f>
              <c:strCache>
                <c:ptCount val="6"/>
                <c:pt idx="0">
                  <c:v>Gold (5 g/t)</c:v>
                </c:pt>
                <c:pt idx="1">
                  <c:v>Gold (120 g/t)</c:v>
                </c:pt>
                <c:pt idx="2">
                  <c:v>Nickel (2.0%)</c:v>
                </c:pt>
                <c:pt idx="3">
                  <c:v>Nickel (8.6%)</c:v>
                </c:pt>
                <c:pt idx="4">
                  <c:v>Nickel (2.0%)</c:v>
                </c:pt>
                <c:pt idx="5">
                  <c:v>Nickel (8.6%)</c:v>
                </c:pt>
              </c:strCache>
            </c:strRef>
          </c:cat>
          <c:val>
            <c:numRef>
              <c:f>'23 11 2024'!$C$3:$C$6</c:f>
              <c:numCache>
                <c:formatCode>_-* #,##0_р_._-;\-* #,##0_р_._-;_-* "-"??_р_._-;_-@_-</c:formatCode>
                <c:ptCount val="4"/>
                <c:pt idx="0">
                  <c:v>154574</c:v>
                </c:pt>
                <c:pt idx="1">
                  <c:v>20251817</c:v>
                </c:pt>
                <c:pt idx="2">
                  <c:v>3358</c:v>
                </c:pt>
                <c:pt idx="3">
                  <c:v>1683062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72-4A16-994C-1112DA6C2D56}"/>
            </c:ext>
          </c:extLst>
        </c:ser>
        <c:ser>
          <c:idx val="1"/>
          <c:order val="1"/>
          <c:tx>
            <c:strRef>
              <c:f>'23 11 2024'!$D$2</c:f>
              <c:strCache>
                <c:ptCount val="1"/>
                <c:pt idx="0">
                  <c:v>Annual Revenue Aus$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('23 11 2024'!$B$3:$B$6,'23 11 2024'!$B$5:$B$6)</c:f>
              <c:strCache>
                <c:ptCount val="6"/>
                <c:pt idx="0">
                  <c:v>Gold (5 g/t)</c:v>
                </c:pt>
                <c:pt idx="1">
                  <c:v>Gold (120 g/t)</c:v>
                </c:pt>
                <c:pt idx="2">
                  <c:v>Nickel (2.0%)</c:v>
                </c:pt>
                <c:pt idx="3">
                  <c:v>Nickel (8.6%)</c:v>
                </c:pt>
                <c:pt idx="4">
                  <c:v>Nickel (2.0%)</c:v>
                </c:pt>
                <c:pt idx="5">
                  <c:v>Nickel (8.6%)</c:v>
                </c:pt>
              </c:strCache>
            </c:strRef>
          </c:cat>
          <c:val>
            <c:numRef>
              <c:f>'23 11 2024'!$D$3:$D$6</c:f>
              <c:numCache>
                <c:formatCode>#,##0</c:formatCode>
                <c:ptCount val="4"/>
                <c:pt idx="0">
                  <c:v>1854888</c:v>
                </c:pt>
                <c:pt idx="1">
                  <c:v>243021804</c:v>
                </c:pt>
                <c:pt idx="2">
                  <c:v>40296</c:v>
                </c:pt>
                <c:pt idx="3">
                  <c:v>20196744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72-4A16-994C-1112DA6C2D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888497024"/>
        <c:axId val="994225936"/>
        <c:axId val="1000795472"/>
      </c:bar3DChart>
      <c:catAx>
        <c:axId val="88849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4225936"/>
        <c:crosses val="autoZero"/>
        <c:auto val="0"/>
        <c:lblAlgn val="ctr"/>
        <c:lblOffset val="100"/>
        <c:noMultiLvlLbl val="0"/>
      </c:catAx>
      <c:valAx>
        <c:axId val="99422593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aseline="0">
                    <a:solidFill>
                      <a:schemeClr val="bg1"/>
                    </a:solidFill>
                  </a:rPr>
                  <a:t>Revenue (AUD)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-* #,##0_р_._-;\-* #,##0_р_._-;_-* &quot;-&quot;??_р_._-;_-@_-" sourceLinked="1"/>
        <c:majorTickMark val="out"/>
        <c:minorTickMark val="none"/>
        <c:tickLblPos val="nextTo"/>
        <c:crossAx val="888497024"/>
        <c:crosses val="autoZero"/>
        <c:crossBetween val="between"/>
      </c:valAx>
      <c:serAx>
        <c:axId val="10007954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4225936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4-04-13T21:05:09.123" idx="64">
    <p:pos x="5190" y="3493"/>
    <p:text>Vacuuming Costs Calcs updated on 23 11 2024</p:text>
    <p:extLst>
      <p:ext uri="{C676402C-5697-4E1C-873F-D02D1690AC5C}">
        <p15:threadingInfo xmlns:p15="http://schemas.microsoft.com/office/powerpoint/2012/main" timeZoneBias="-480"/>
      </p:ext>
    </p:extLst>
  </p:cm>
  <p:cm authorId="2" dt="2024-04-13T21:13:42.493" idx="67">
    <p:pos x="1153" y="3600"/>
    <p:text>Additional Extra Revenue Detailed Calcs updated on 23 11 2024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4-04-14T09:38:44.712" idx="72">
    <p:pos x="4978" y="3655"/>
    <p:text>App. 14  JORC Code Update on 28 06 2021</p:text>
    <p:extLst>
      <p:ext uri="{C676402C-5697-4E1C-873F-D02D1690AC5C}">
        <p15:threadingInfo xmlns:p15="http://schemas.microsoft.com/office/powerpoint/2012/main" timeZoneBias="-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ABD9C4F-2024-4713-B451-65D5F0E3EA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6352"/>
            <a:ext cx="430905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Book Antiqua" pitchFamily="18" charset="0"/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5647B4F-5001-46C4-BAE1-36CEB02DD48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36637" y="6352"/>
            <a:ext cx="430905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latin typeface="Book Antiqua" pitchFamily="18" charset="0"/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A363E6F-9365-48E7-8A42-7B85BDBA984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86100" y="492125"/>
            <a:ext cx="3773488" cy="26114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B432BF51-11C7-4E66-92A8-D096DE2B8CF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5987" y="3268665"/>
            <a:ext cx="7293717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AA9957D4-40B9-444F-A518-90840921E4D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529390"/>
            <a:ext cx="430905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Book Antiqua" pitchFamily="18" charset="0"/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BA703409-6E7D-4747-BA9C-CCD988EA3E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6637" y="6529390"/>
            <a:ext cx="430905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CD52D053-5640-4314-A2C2-483FCBC64A9B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540332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52D053-5640-4314-A2C2-483FCBC64A9B}" type="slidenum">
              <a:rPr lang="en-AU" altLang="en-US" smtClean="0"/>
              <a:pPr>
                <a:defRPr/>
              </a:pPr>
              <a:t>3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629249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52D053-5640-4314-A2C2-483FCBC64A9B}" type="slidenum">
              <a:rPr lang="en-AU" altLang="en-US" smtClean="0"/>
              <a:pPr>
                <a:defRPr/>
              </a:pPr>
              <a:t>4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937082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52D053-5640-4314-A2C2-483FCBC64A9B}" type="slidenum">
              <a:rPr lang="en-AU" altLang="en-US" smtClean="0"/>
              <a:pPr>
                <a:defRPr/>
              </a:pPr>
              <a:t>13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700848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98FDA-A665-4304-82F8-3B5DE9F36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57B76-881F-4FA2-9079-ADDABFD7FE57}" type="datetime1">
              <a:rPr lang="en-AU"/>
              <a:pPr>
                <a:defRPr/>
              </a:pPr>
              <a:t>23/11/2024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9CA7E-CDB7-4427-85AF-69544EBD2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D83BD-42E8-4048-AE81-EC9A326C2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95659-43A6-4099-8B0F-F50DD3A072C6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29281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69BEE-E772-4459-A418-D48BC4A72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4599F-B443-4BEC-90C2-F5E1ED6619B2}" type="datetime1">
              <a:rPr lang="en-AU"/>
              <a:pPr>
                <a:defRPr/>
              </a:pPr>
              <a:t>23/11/2024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7F7B9-5724-42F6-9C42-A644000C1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FDFBA-78DC-4A09-A12E-14F57363D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F005B-1FEF-477D-8C76-9AB5936D4125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09949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CC142-C084-4BBF-B2ED-4E82DCAC2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FC97E-3893-4751-A952-CC729A1B4D01}" type="datetime1">
              <a:rPr lang="en-AU"/>
              <a:pPr>
                <a:defRPr/>
              </a:pPr>
              <a:t>23/11/2024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1FCA0-2401-4545-B0E4-22F8B2919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7F596-5CBB-40AE-A100-1A6E2A277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03DEF-D15C-4D55-8E06-9133547A3948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35840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98FDA-A665-4304-82F8-3B5DE9F36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57B76-881F-4FA2-9079-ADDABFD7FE57}" type="datetime1">
              <a:rPr lang="en-AU"/>
              <a:pPr>
                <a:defRPr/>
              </a:pPr>
              <a:t>23/11/2024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9CA7E-CDB7-4427-85AF-69544EBD2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D83BD-42E8-4048-AE81-EC9A326C2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95659-43A6-4099-8B0F-F50DD3A072C6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227403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45B2B-38CE-4665-9160-B1B431EF7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4B822-DD06-4CBE-9437-2FB2AC6D6DF5}" type="datetime1">
              <a:rPr lang="en-AU"/>
              <a:pPr>
                <a:defRPr/>
              </a:pPr>
              <a:t>23/11/2024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280A4-1806-4122-94E1-44103B76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8B4AB-7602-4E64-ADD8-AB2B4FAD5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18762-398E-412E-81DA-13865818F772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866100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8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7EF28-19E1-4FD1-B4F3-1E1817563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80A78-30A7-4237-92F1-A847345ACF7F}" type="datetime1">
              <a:rPr lang="en-AU"/>
              <a:pPr>
                <a:defRPr/>
              </a:pPr>
              <a:t>23/11/2024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84C08-D379-4BE4-8C82-3AE3B39E7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69C1D-E3F2-482F-8C92-0CE910E60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19036-4C8A-4D83-8A50-1DE334B7877C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764971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11EB0A-9B7C-4A32-B055-AB39686BB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12643-A1F9-4693-8188-F6C6DF09C663}" type="datetime1">
              <a:rPr lang="en-AU"/>
              <a:pPr>
                <a:defRPr/>
              </a:pPr>
              <a:t>23/11/2024</a:t>
            </a:fld>
            <a:endParaRPr lang="en-A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F8ED01-1670-44E5-8D8F-61C81373E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A1298F-A3E6-4F38-BD3E-383C77D59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92561-2836-40D7-B8D6-0264EA2E82E7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564344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8" y="1535113"/>
            <a:ext cx="4378590" cy="6397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8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EF62BF6-4BBF-41A3-8FA7-3E6793F7F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1BCF6-9E1E-43FD-9462-22A6D2D3C306}" type="datetime1">
              <a:rPr lang="en-AU"/>
              <a:pPr>
                <a:defRPr/>
              </a:pPr>
              <a:t>23/11/2024</a:t>
            </a:fld>
            <a:endParaRPr lang="en-A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0C69A6-9634-43A4-ABB2-C5688AC6A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3C4F28C-CA4F-4504-BB8C-2915B6174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C6A8A-A586-4F55-A4EC-4AFE4D1CF6C1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751819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CBA3F4-17B1-4265-8DC7-56965EBAB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38D6C-FC74-4BB7-BDC6-409B4DA7FC22}" type="datetime1">
              <a:rPr lang="en-AU"/>
              <a:pPr>
                <a:defRPr/>
              </a:pPr>
              <a:t>23/11/2024</a:t>
            </a:fld>
            <a:endParaRPr lang="en-AU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85AF759-F9CA-46A4-B864-C7DD9B69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3B0365-7605-4493-BD21-0DBD505A3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FA3FF-ACD5-4C42-813B-A97C1EFB6595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616053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9A38474-131C-48E4-A89B-9F32098B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64A57-18A4-441E-BA53-93C235C0D707}" type="datetime1">
              <a:rPr lang="en-AU"/>
              <a:pPr>
                <a:defRPr/>
              </a:pPr>
              <a:t>23/11/2024</a:t>
            </a:fld>
            <a:endParaRPr lang="en-AU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7AE0F58-DB1C-4B5E-9510-AA06B7F43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27A5E72-FE6A-45C6-8A95-CC2CE0338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B1AE3-B8C4-4DDD-81EB-2F4B37AFA8A6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02687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49"/>
            <a:ext cx="3259006" cy="1162051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6"/>
            <a:ext cx="553772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4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B2D91C-5FDE-435E-97C6-AF46A5CE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68620-9A87-405B-8407-8198E4E5087C}" type="datetime1">
              <a:rPr lang="en-AU"/>
              <a:pPr>
                <a:defRPr/>
              </a:pPr>
              <a:t>23/11/2024</a:t>
            </a:fld>
            <a:endParaRPr lang="en-A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5D23AD-F1D6-424A-918F-AE2EFCFAC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2C2F55-56EC-48B2-843A-CD30D469F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347E3-AE32-459A-AF52-CAF975E6546B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46460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45B2B-38CE-4665-9160-B1B431EF7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4B822-DD06-4CBE-9437-2FB2AC6D6DF5}" type="datetime1">
              <a:rPr lang="en-AU"/>
              <a:pPr>
                <a:defRPr/>
              </a:pPr>
              <a:t>23/11/2024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280A4-1806-4122-94E1-44103B76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8B4AB-7602-4E64-ADD8-AB2B4FAD5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18762-398E-412E-81DA-13865818F772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4270780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9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42"/>
            <a:ext cx="5943600" cy="8048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B7AA54-29CC-40ED-AFDD-26992B99F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97A57-DC22-498D-A5BE-7597CE7B6C2F}" type="datetime1">
              <a:rPr lang="en-AU"/>
              <a:pPr>
                <a:defRPr/>
              </a:pPr>
              <a:t>23/11/2024</a:t>
            </a:fld>
            <a:endParaRPr lang="en-A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89FCDA-59A8-4B7E-8A6A-B46460CF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02110E-A590-46FE-ABA1-AAF898F05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D1BF1-D047-4676-8864-36E84E15BA25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042908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69BEE-E772-4459-A418-D48BC4A72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4599F-B443-4BEC-90C2-F5E1ED6619B2}" type="datetime1">
              <a:rPr lang="en-AU"/>
              <a:pPr>
                <a:defRPr/>
              </a:pPr>
              <a:t>23/11/2024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7F7B9-5724-42F6-9C42-A644000C1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FDFBA-78DC-4A09-A12E-14F57363D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F005B-1FEF-477D-8C76-9AB5936D4125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649305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CC142-C084-4BBF-B2ED-4E82DCAC2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FC97E-3893-4751-A952-CC729A1B4D01}" type="datetime1">
              <a:rPr lang="en-AU"/>
              <a:pPr>
                <a:defRPr/>
              </a:pPr>
              <a:t>23/11/2024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1FCA0-2401-4545-B0E4-22F8B2919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7F596-5CBB-40AE-A100-1A6E2A277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03DEF-D15C-4D55-8E06-9133547A3948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695982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476253"/>
            <a:ext cx="7677150" cy="12763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2950" y="1981200"/>
            <a:ext cx="4133851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981200"/>
            <a:ext cx="4133851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B3FAB7-DC08-4D72-A814-5A4A5A3C6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838DB-007B-4552-9BAD-AE1F3A6069E0}" type="datetime1">
              <a:rPr lang="en-AU"/>
              <a:pPr>
                <a:defRPr/>
              </a:pPr>
              <a:t>23/11/2024</a:t>
            </a:fld>
            <a:endParaRPr lang="en-A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CA66F11-9C25-42D5-9054-8EE34C5E8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99F8A6-A518-4220-A2F2-91DC470B0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19CA0-3D21-4759-BB76-213B26461602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134993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8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7EF28-19E1-4FD1-B4F3-1E1817563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80A78-30A7-4237-92F1-A847345ACF7F}" type="datetime1">
              <a:rPr lang="en-AU"/>
              <a:pPr>
                <a:defRPr/>
              </a:pPr>
              <a:t>23/11/2024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84C08-D379-4BE4-8C82-3AE3B39E7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69C1D-E3F2-482F-8C92-0CE910E60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19036-4C8A-4D83-8A50-1DE334B7877C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11077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11EB0A-9B7C-4A32-B055-AB39686BB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12643-A1F9-4693-8188-F6C6DF09C663}" type="datetime1">
              <a:rPr lang="en-AU"/>
              <a:pPr>
                <a:defRPr/>
              </a:pPr>
              <a:t>23/11/2024</a:t>
            </a:fld>
            <a:endParaRPr lang="en-A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F8ED01-1670-44E5-8D8F-61C81373E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A1298F-A3E6-4F38-BD3E-383C77D59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92561-2836-40D7-B8D6-0264EA2E82E7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689224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8" y="1535113"/>
            <a:ext cx="4378590" cy="6397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8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EF62BF6-4BBF-41A3-8FA7-3E6793F7F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1BCF6-9E1E-43FD-9462-22A6D2D3C306}" type="datetime1">
              <a:rPr lang="en-AU"/>
              <a:pPr>
                <a:defRPr/>
              </a:pPr>
              <a:t>23/11/2024</a:t>
            </a:fld>
            <a:endParaRPr lang="en-A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0C69A6-9634-43A4-ABB2-C5688AC6A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3C4F28C-CA4F-4504-BB8C-2915B6174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C6A8A-A586-4F55-A4EC-4AFE4D1CF6C1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60997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CBA3F4-17B1-4265-8DC7-56965EBAB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38D6C-FC74-4BB7-BDC6-409B4DA7FC22}" type="datetime1">
              <a:rPr lang="en-AU"/>
              <a:pPr>
                <a:defRPr/>
              </a:pPr>
              <a:t>23/11/2024</a:t>
            </a:fld>
            <a:endParaRPr lang="en-AU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85AF759-F9CA-46A4-B864-C7DD9B69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3B0365-7605-4493-BD21-0DBD505A3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FA3FF-ACD5-4C42-813B-A97C1EFB6595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934930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9A38474-131C-48E4-A89B-9F32098B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64A57-18A4-441E-BA53-93C235C0D707}" type="datetime1">
              <a:rPr lang="en-AU"/>
              <a:pPr>
                <a:defRPr/>
              </a:pPr>
              <a:t>23/11/2024</a:t>
            </a:fld>
            <a:endParaRPr lang="en-AU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7AE0F58-DB1C-4B5E-9510-AA06B7F43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27A5E72-FE6A-45C6-8A95-CC2CE0338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B1AE3-B8C4-4DDD-81EB-2F4B37AFA8A6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14617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49"/>
            <a:ext cx="3259006" cy="1162051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6"/>
            <a:ext cx="553772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4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B2D91C-5FDE-435E-97C6-AF46A5CE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68620-9A87-405B-8407-8198E4E5087C}" type="datetime1">
              <a:rPr lang="en-AU"/>
              <a:pPr>
                <a:defRPr/>
              </a:pPr>
              <a:t>23/11/2024</a:t>
            </a:fld>
            <a:endParaRPr lang="en-A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5D23AD-F1D6-424A-918F-AE2EFCFAC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2C2F55-56EC-48B2-843A-CD30D469F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347E3-AE32-459A-AF52-CAF975E6546B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86000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9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42"/>
            <a:ext cx="5943600" cy="8048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B7AA54-29CC-40ED-AFDD-26992B99F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97A57-DC22-498D-A5BE-7597CE7B6C2F}" type="datetime1">
              <a:rPr lang="en-AU"/>
              <a:pPr>
                <a:defRPr/>
              </a:pPr>
              <a:t>23/11/2024</a:t>
            </a:fld>
            <a:endParaRPr lang="en-A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89FCDA-59A8-4B7E-8A6A-B46460CF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02110E-A590-46FE-ABA1-AAF898F05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D1BF1-D047-4676-8864-36E84E15BA25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34631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ass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3729619-ED05-4474-A38B-95895D153E2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5167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8B401F5-70DE-4650-92BA-496FEAFA82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E2F3D-8AD8-4370-88BC-314F5F025C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E118EB-6263-45B2-83F7-D2E0A80CD1BB}" type="datetime1">
              <a:rPr lang="en-AU"/>
              <a:pPr>
                <a:defRPr/>
              </a:pPr>
              <a:t>23/11/2024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F3435-1676-4482-AD85-80944750F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7DC77-F13F-4CEB-AE6A-2B8AD46D6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878463F-FD41-422A-9653-5B10340CAA2D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30869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1" r:id="rId1"/>
    <p:sldLayoutId id="2147484892" r:id="rId2"/>
    <p:sldLayoutId id="2147484893" r:id="rId3"/>
    <p:sldLayoutId id="2147484894" r:id="rId4"/>
    <p:sldLayoutId id="2147484895" r:id="rId5"/>
    <p:sldLayoutId id="2147484896" r:id="rId6"/>
    <p:sldLayoutId id="2147484897" r:id="rId7"/>
    <p:sldLayoutId id="2147484898" r:id="rId8"/>
    <p:sldLayoutId id="2147484899" r:id="rId9"/>
    <p:sldLayoutId id="2147484900" r:id="rId10"/>
    <p:sldLayoutId id="214748490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5pPr>
      <a:lvl6pPr marL="495285" algn="ctr" rtl="0" fontAlgn="base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6pPr>
      <a:lvl7pPr marL="990570" algn="ctr" rtl="0" fontAlgn="base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7pPr>
      <a:lvl8pPr marL="1485854" algn="ctr" rtl="0" fontAlgn="base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8pPr>
      <a:lvl9pPr marL="1981139" algn="ctr" rtl="0" fontAlgn="base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9pPr>
    </p:titleStyle>
    <p:bodyStyle>
      <a:lvl1pPr marL="371464" indent="-37146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Glass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3729619-ED05-4474-A38B-95895D153E2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5167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8B401F5-70DE-4650-92BA-496FEAFA82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E2F3D-8AD8-4370-88BC-314F5F025C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E118EB-6263-45B2-83F7-D2E0A80CD1BB}" type="datetime1">
              <a:rPr lang="en-AU"/>
              <a:pPr>
                <a:defRPr/>
              </a:pPr>
              <a:t>23/11/2024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F3435-1676-4482-AD85-80944750F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AU" dirty="0"/>
              <a:t>Presentation to Western Areas NL - 16 November 2007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7DC77-F13F-4CEB-AE6A-2B8AD46D6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878463F-FD41-422A-9653-5B10340CAA2D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79153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4" r:id="rId1"/>
    <p:sldLayoutId id="2147484905" r:id="rId2"/>
    <p:sldLayoutId id="2147484906" r:id="rId3"/>
    <p:sldLayoutId id="2147484907" r:id="rId4"/>
    <p:sldLayoutId id="2147484908" r:id="rId5"/>
    <p:sldLayoutId id="2147484909" r:id="rId6"/>
    <p:sldLayoutId id="2147484910" r:id="rId7"/>
    <p:sldLayoutId id="2147484911" r:id="rId8"/>
    <p:sldLayoutId id="2147484912" r:id="rId9"/>
    <p:sldLayoutId id="2147484913" r:id="rId10"/>
    <p:sldLayoutId id="2147484914" r:id="rId11"/>
    <p:sldLayoutId id="214748491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5pPr>
      <a:lvl6pPr marL="495285" algn="ctr" rtl="0" fontAlgn="base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6pPr>
      <a:lvl7pPr marL="990570" algn="ctr" rtl="0" fontAlgn="base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7pPr>
      <a:lvl8pPr marL="1485854" algn="ctr" rtl="0" fontAlgn="base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8pPr>
      <a:lvl9pPr marL="1981139" algn="ctr" rtl="0" fontAlgn="base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9pPr>
    </p:titleStyle>
    <p:bodyStyle>
      <a:lvl1pPr marL="371464" indent="-37146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9.emf"/><Relationship Id="rId18" Type="http://schemas.openxmlformats.org/officeDocument/2006/relationships/oleObject" Target="../embeddings/oleObject9.bin"/><Relationship Id="rId26" Type="http://schemas.openxmlformats.org/officeDocument/2006/relationships/oleObject" Target="../embeddings/oleObject13.bin"/><Relationship Id="rId3" Type="http://schemas.openxmlformats.org/officeDocument/2006/relationships/image" Target="../media/image4.emf"/><Relationship Id="rId21" Type="http://schemas.openxmlformats.org/officeDocument/2006/relationships/image" Target="../media/image13.emf"/><Relationship Id="rId34" Type="http://schemas.openxmlformats.org/officeDocument/2006/relationships/comments" Target="../comments/comment2.xml"/><Relationship Id="rId7" Type="http://schemas.openxmlformats.org/officeDocument/2006/relationships/image" Target="../media/image6.e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1.emf"/><Relationship Id="rId25" Type="http://schemas.openxmlformats.org/officeDocument/2006/relationships/image" Target="../media/image15.emf"/><Relationship Id="rId33" Type="http://schemas.openxmlformats.org/officeDocument/2006/relationships/image" Target="../media/image19.e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29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emf"/><Relationship Id="rId24" Type="http://schemas.openxmlformats.org/officeDocument/2006/relationships/oleObject" Target="../embeddings/oleObject12.bin"/><Relationship Id="rId32" Type="http://schemas.openxmlformats.org/officeDocument/2006/relationships/oleObject" Target="../embeddings/oleObject16.bin"/><Relationship Id="rId5" Type="http://schemas.openxmlformats.org/officeDocument/2006/relationships/image" Target="../media/image5.emf"/><Relationship Id="rId15" Type="http://schemas.openxmlformats.org/officeDocument/2006/relationships/image" Target="../media/image10.emf"/><Relationship Id="rId23" Type="http://schemas.openxmlformats.org/officeDocument/2006/relationships/image" Target="../media/image14.emf"/><Relationship Id="rId28" Type="http://schemas.openxmlformats.org/officeDocument/2006/relationships/oleObject" Target="../embeddings/oleObject14.bin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2.emf"/><Relationship Id="rId31" Type="http://schemas.openxmlformats.org/officeDocument/2006/relationships/image" Target="../media/image18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e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16.emf"/><Relationship Id="rId30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091E0-E5E0-453D-A110-A21B9BD3B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464" y="248277"/>
            <a:ext cx="9649072" cy="3509690"/>
          </a:xfrm>
          <a:noFill/>
        </p:spPr>
        <p:txBody>
          <a:bodyPr/>
          <a:lstStyle/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MINE FLOOR MATERIAL RECOVERY SHOULD BECOME PART OF LIFE OF MINE PLAN</a:t>
            </a:r>
            <a:b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A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Au &amp; Ni Prices Updated on 23 11 2024)</a:t>
            </a:r>
            <a:br>
              <a:rPr lang="en-AU" sz="16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2400" dirty="0"/>
            </a:br>
            <a:b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443417-8CF5-428D-8F50-1B4E96A48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265" y="4005064"/>
            <a:ext cx="3888432" cy="1415183"/>
          </a:xfrm>
        </p:spPr>
        <p:txBody>
          <a:bodyPr/>
          <a:lstStyle/>
          <a:p>
            <a:r>
              <a:rPr lang="en-A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Krzysztof (Kris) Biegaj  </a:t>
            </a:r>
          </a:p>
          <a:p>
            <a:r>
              <a:rPr lang="en-A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Ausvac Mining Pty Ltd</a:t>
            </a:r>
          </a:p>
          <a:p>
            <a:r>
              <a:rPr lang="en-A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MAusIMM</a:t>
            </a:r>
          </a:p>
          <a:p>
            <a:r>
              <a:rPr lang="en-A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</a:t>
            </a:r>
          </a:p>
          <a:p>
            <a:endParaRPr lang="en-AU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933A5-6FD3-4D4F-A50B-D178907E2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1272" y="6365584"/>
            <a:ext cx="2311400" cy="366183"/>
          </a:xfrm>
        </p:spPr>
        <p:txBody>
          <a:bodyPr/>
          <a:lstStyle/>
          <a:p>
            <a:pPr>
              <a:defRPr/>
            </a:pPr>
            <a:fld id="{22495659-43A6-4099-8B0F-F50DD3A072C6}" type="slidenum">
              <a:rPr lang="en-AU" altLang="en-US" sz="1600" b="1" smtClean="0">
                <a:solidFill>
                  <a:schemeClr val="tx1"/>
                </a:solidFill>
              </a:rPr>
              <a:pPr>
                <a:defRPr/>
              </a:pPr>
              <a:t>1</a:t>
            </a:fld>
            <a:endParaRPr lang="en-AU" alt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85AEF0-7B6B-4EF9-96EB-F2EDBD4E4EA5}"/>
              </a:ext>
            </a:extLst>
          </p:cNvPr>
          <p:cNvSpPr txBox="1"/>
          <p:nvPr/>
        </p:nvSpPr>
        <p:spPr>
          <a:xfrm>
            <a:off x="4751711" y="3778048"/>
            <a:ext cx="50258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Co-Author Prof. Dr Simon C Dominy </a:t>
            </a:r>
          </a:p>
          <a:p>
            <a:r>
              <a:rPr lang="en-A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Camborne School of Mines University of Exeter, Penryn Cornwall TR10 9FE, UK</a:t>
            </a:r>
          </a:p>
          <a:p>
            <a:endParaRPr lang="en-A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FAusIMM (CP), </a:t>
            </a:r>
            <a:r>
              <a:rPr lang="en-AU" dirty="0">
                <a:cs typeface="Times New Roman" panose="02020603050405020304" pitchFamily="18" charset="0"/>
              </a:rPr>
              <a:t>Member of PERC (Pan European Reserves and Resources Reporting Committee) </a:t>
            </a:r>
            <a:endParaRPr lang="en-AU" dirty="0"/>
          </a:p>
          <a:p>
            <a:r>
              <a:rPr lang="en-AU" dirty="0">
                <a:cs typeface="Times New Roman" panose="02020603050405020304" pitchFamily="18" charset="0"/>
              </a:rPr>
              <a:t>				           </a:t>
            </a:r>
          </a:p>
        </p:txBody>
      </p:sp>
    </p:spTree>
    <p:extLst>
      <p:ext uri="{BB962C8B-B14F-4D97-AF65-F5344CB8AC3E}">
        <p14:creationId xmlns:p14="http://schemas.microsoft.com/office/powerpoint/2010/main" val="1136176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8712D-7307-438A-A69F-7B648E891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61696" y="6437072"/>
            <a:ext cx="2311400" cy="366183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718762-398E-412E-81DA-13865818F772}" type="slidenum">
              <a:rPr kumimoji="0" lang="en-AU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362FBB-EBFB-4441-A962-772BE820EB35}"/>
              </a:ext>
            </a:extLst>
          </p:cNvPr>
          <p:cNvSpPr txBox="1"/>
          <p:nvPr/>
        </p:nvSpPr>
        <p:spPr>
          <a:xfrm>
            <a:off x="232904" y="2132857"/>
            <a:ext cx="9673096" cy="5112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AU" sz="2400" dirty="0">
                <a:solidFill>
                  <a:prstClr val="black"/>
                </a:solidFill>
              </a:rPr>
              <a:t>Projects – </a:t>
            </a:r>
            <a:r>
              <a:rPr lang="en-AU" sz="2400" i="1" dirty="0">
                <a:solidFill>
                  <a:prstClr val="black"/>
                </a:solidFill>
              </a:rPr>
              <a:t>Ref. to Page 17 App. 12B Vacuuming Projects Map</a:t>
            </a:r>
            <a:r>
              <a:rPr lang="en-AU" sz="2400" i="1" dirty="0">
                <a:solidFill>
                  <a:srgbClr val="FF0000"/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Mt Pleasant WA, May 2003</a:t>
            </a:r>
            <a:r>
              <a:rPr lang="en-AU" sz="2000" dirty="0">
                <a:solidFill>
                  <a:srgbClr val="F2F808"/>
                </a:solidFill>
              </a:rPr>
              <a:t> </a:t>
            </a:r>
            <a:r>
              <a:rPr lang="en-AU" sz="2000" b="1" dirty="0">
                <a:solidFill>
                  <a:srgbClr val="FFC000"/>
                </a:solidFill>
              </a:rPr>
              <a:t>– Gold #1</a:t>
            </a:r>
            <a:r>
              <a:rPr lang="en-AU" sz="2000" dirty="0">
                <a:solidFill>
                  <a:srgbClr val="FFFF00"/>
                </a:solidFill>
              </a:rPr>
              <a:t> </a:t>
            </a:r>
            <a:r>
              <a:rPr lang="en-AU" sz="2000" dirty="0"/>
              <a:t>Project – vehicles clean-up sump on surface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Otter-Juan Mine UG WA, August 2003 – </a:t>
            </a:r>
            <a:r>
              <a:rPr lang="en-AU" sz="2000" b="1" dirty="0">
                <a:solidFill>
                  <a:srgbClr val="0000FF"/>
                </a:solidFill>
              </a:rPr>
              <a:t>Nickel</a:t>
            </a:r>
            <a:r>
              <a:rPr lang="en-AU" sz="2000" dirty="0">
                <a:solidFill>
                  <a:srgbClr val="0000FF"/>
                </a:solidFill>
              </a:rPr>
              <a:t> </a:t>
            </a:r>
            <a:r>
              <a:rPr lang="en-AU" sz="2000" b="1" dirty="0">
                <a:solidFill>
                  <a:srgbClr val="0000FF"/>
                </a:solidFill>
              </a:rPr>
              <a:t>#2</a:t>
            </a:r>
            <a:r>
              <a:rPr lang="en-AU" sz="2000" dirty="0"/>
              <a:t> Project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Bendigo Mine UG Victoria, October 2003 – </a:t>
            </a:r>
            <a:r>
              <a:rPr lang="en-AU" sz="2000" b="1" dirty="0">
                <a:solidFill>
                  <a:srgbClr val="FFC000"/>
                </a:solidFill>
              </a:rPr>
              <a:t>Gold</a:t>
            </a:r>
            <a:r>
              <a:rPr lang="en-AU" sz="2000" b="1" dirty="0">
                <a:solidFill>
                  <a:srgbClr val="D4F50B"/>
                </a:solidFill>
              </a:rPr>
              <a:t> </a:t>
            </a:r>
            <a:r>
              <a:rPr lang="en-AU" sz="2000" b="1" dirty="0">
                <a:solidFill>
                  <a:srgbClr val="FFC000"/>
                </a:solidFill>
              </a:rPr>
              <a:t>#3</a:t>
            </a:r>
            <a:r>
              <a:rPr lang="en-AU" sz="2000" b="1" dirty="0"/>
              <a:t> </a:t>
            </a:r>
            <a:r>
              <a:rPr lang="en-AU" sz="2000" dirty="0"/>
              <a:t>Project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Cosmos Mine UG WA, December 2003 – </a:t>
            </a:r>
            <a:r>
              <a:rPr lang="en-AU" sz="2000" b="1" dirty="0">
                <a:solidFill>
                  <a:srgbClr val="0000FF"/>
                </a:solidFill>
              </a:rPr>
              <a:t>Nickel #4 </a:t>
            </a:r>
            <a:r>
              <a:rPr lang="en-AU" sz="2000" dirty="0"/>
              <a:t>Project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Agnew Mine UG WA, February 2004 – </a:t>
            </a:r>
            <a:r>
              <a:rPr lang="en-AU" sz="2000" b="1" dirty="0">
                <a:solidFill>
                  <a:srgbClr val="FFC000"/>
                </a:solidFill>
              </a:rPr>
              <a:t>Gold #5</a:t>
            </a:r>
            <a:r>
              <a:rPr lang="en-AU" sz="2000" dirty="0"/>
              <a:t> Project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Long-Victor UG Complex WA, October 2005 - </a:t>
            </a:r>
            <a:r>
              <a:rPr lang="en-AU" sz="2000" b="1" dirty="0">
                <a:solidFill>
                  <a:srgbClr val="0000FF"/>
                </a:solidFill>
              </a:rPr>
              <a:t>Nickel #6 </a:t>
            </a:r>
            <a:r>
              <a:rPr lang="en-AU" sz="2000" dirty="0"/>
              <a:t>Project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Redross UG </a:t>
            </a:r>
            <a:r>
              <a:rPr lang="en-AU" sz="2000" dirty="0" err="1"/>
              <a:t>Widgiemooltha</a:t>
            </a:r>
            <a:r>
              <a:rPr lang="en-AU" sz="2000" dirty="0"/>
              <a:t> WA, February 2007 – </a:t>
            </a:r>
            <a:r>
              <a:rPr lang="en-AU" sz="2000" b="1" dirty="0">
                <a:solidFill>
                  <a:srgbClr val="0000FF"/>
                </a:solidFill>
              </a:rPr>
              <a:t>Nickel #7</a:t>
            </a:r>
            <a:r>
              <a:rPr lang="en-AU" sz="2000" dirty="0"/>
              <a:t> Project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solidFill>
                  <a:srgbClr val="000000"/>
                </a:solidFill>
              </a:rPr>
              <a:t>Harlequin Mine UG CNGC WA, November 2010 Plus - </a:t>
            </a:r>
            <a:r>
              <a:rPr lang="en-AU" sz="2000" b="1" dirty="0">
                <a:solidFill>
                  <a:srgbClr val="FFC000"/>
                </a:solidFill>
              </a:rPr>
              <a:t>Gold #8</a:t>
            </a:r>
            <a:r>
              <a:rPr lang="en-AU" sz="2000" b="1" dirty="0">
                <a:solidFill>
                  <a:srgbClr val="F7FB65"/>
                </a:solidFill>
              </a:rPr>
              <a:t> </a:t>
            </a:r>
            <a:r>
              <a:rPr lang="en-AU" sz="2000" dirty="0">
                <a:solidFill>
                  <a:srgbClr val="000000"/>
                </a:solidFill>
              </a:rPr>
              <a:t>Project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AU" sz="2400" dirty="0">
                <a:solidFill>
                  <a:prstClr val="black"/>
                </a:solidFill>
              </a:rPr>
              <a:t>Ore Grades Vacuumed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000" b="1" dirty="0">
                <a:solidFill>
                  <a:srgbClr val="FFC000"/>
                </a:solidFill>
              </a:rPr>
              <a:t>Gold</a:t>
            </a:r>
            <a:r>
              <a:rPr lang="en-AU" sz="2000" dirty="0">
                <a:solidFill>
                  <a:prstClr val="black"/>
                </a:solidFill>
              </a:rPr>
              <a:t>: one (1) oz to two (2) oz +++; </a:t>
            </a:r>
            <a:r>
              <a:rPr lang="en-AU" sz="2000" b="1" dirty="0">
                <a:solidFill>
                  <a:srgbClr val="FFC000"/>
                </a:solidFill>
              </a:rPr>
              <a:t>Four (4)</a:t>
            </a:r>
            <a:r>
              <a:rPr lang="en-AU" sz="2000" dirty="0">
                <a:solidFill>
                  <a:prstClr val="black"/>
                </a:solidFill>
              </a:rPr>
              <a:t> Projects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000" b="1" dirty="0">
                <a:solidFill>
                  <a:srgbClr val="0000FF"/>
                </a:solidFill>
              </a:rPr>
              <a:t>Nickel:</a:t>
            </a:r>
            <a:r>
              <a:rPr lang="en-AU" sz="2000" dirty="0">
                <a:solidFill>
                  <a:prstClr val="black"/>
                </a:solidFill>
              </a:rPr>
              <a:t> Average 8 % +; </a:t>
            </a:r>
            <a:r>
              <a:rPr lang="en-AU" sz="2000" b="1" dirty="0">
                <a:solidFill>
                  <a:srgbClr val="0000FF"/>
                </a:solidFill>
              </a:rPr>
              <a:t>Four (4) </a:t>
            </a:r>
            <a:r>
              <a:rPr lang="en-AU" sz="2000" dirty="0">
                <a:solidFill>
                  <a:prstClr val="black"/>
                </a:solidFill>
              </a:rPr>
              <a:t>Projects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left behind on mine f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6BCFD0-B47A-4E45-923D-8FEA4FD82C86}"/>
              </a:ext>
            </a:extLst>
          </p:cNvPr>
          <p:cNvSpPr txBox="1"/>
          <p:nvPr/>
        </p:nvSpPr>
        <p:spPr>
          <a:xfrm>
            <a:off x="560512" y="332656"/>
            <a:ext cx="9001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3200" dirty="0">
                <a:solidFill>
                  <a:prstClr val="black"/>
                </a:solidFill>
              </a:rPr>
              <a:t>Summary of </a:t>
            </a:r>
            <a:r>
              <a:rPr lang="en-AU" sz="3200" b="1" dirty="0">
                <a:solidFill>
                  <a:srgbClr val="FFC000"/>
                </a:solidFill>
              </a:rPr>
              <a:t>Gold</a:t>
            </a:r>
            <a:r>
              <a:rPr lang="en-AU" sz="3200" dirty="0">
                <a:solidFill>
                  <a:prstClr val="black"/>
                </a:solidFill>
              </a:rPr>
              <a:t> &amp; </a:t>
            </a:r>
            <a:r>
              <a:rPr lang="en-AU" sz="3200" dirty="0">
                <a:solidFill>
                  <a:srgbClr val="0000FF"/>
                </a:solidFill>
              </a:rPr>
              <a:t>Nickel</a:t>
            </a:r>
            <a:r>
              <a:rPr lang="en-AU" sz="3200" dirty="0">
                <a:solidFill>
                  <a:prstClr val="black"/>
                </a:solidFill>
              </a:rPr>
              <a:t> 8 (eight) mine floor vacuuming projects in Australia 2003 – 2011 by 			</a:t>
            </a:r>
            <a:r>
              <a:rPr lang="en-AU" sz="3200" dirty="0" err="1">
                <a:solidFill>
                  <a:prstClr val="black"/>
                </a:solidFill>
              </a:rPr>
              <a:t>Ausvac</a:t>
            </a:r>
            <a:r>
              <a:rPr lang="en-AU" sz="3200" dirty="0">
                <a:solidFill>
                  <a:prstClr val="black"/>
                </a:solidFill>
              </a:rPr>
              <a:t> Mining PL  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501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F54068-E2B0-01CC-7922-1D6D45BF4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Mine Floor Sample in New In-Stope Decline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A86F3-8E0A-97F3-3F7A-E72DBD9A0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A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of Au grade of mine floor material on in-stope decline  – CNGC Harlequin Gold Mine in Norseman WA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Grade: </a:t>
            </a:r>
            <a:r>
              <a:rPr lang="en-AU" sz="20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40.02 g/t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weight of sample: 131.9 kg</a:t>
            </a:r>
          </a:p>
          <a:p>
            <a:pPr marL="1233474" lvl="2" indent="-342900">
              <a:defRPr/>
            </a:pPr>
            <a:r>
              <a:rPr lang="en-A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five (5) bottom layers samples across the decline’s floor conducted with small vacuum cleaner to the solid floor </a:t>
            </a:r>
          </a:p>
          <a:p>
            <a:pPr marL="366726" indent="-342900">
              <a:buFont typeface="Courier New" panose="02070309020205020404" pitchFamily="49" charset="0"/>
              <a:buChar char="o"/>
              <a:defRPr/>
            </a:pPr>
            <a:r>
              <a:rPr lang="en-AU" sz="24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“Low”</a:t>
            </a:r>
            <a:r>
              <a:rPr lang="en-A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grade due to </a:t>
            </a:r>
            <a:r>
              <a:rPr lang="en-AU" sz="2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milling factor </a:t>
            </a:r>
            <a:r>
              <a:rPr lang="en-A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conventional  equipment &amp; </a:t>
            </a:r>
            <a:r>
              <a:rPr lang="en-AU" sz="2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en-A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 enhancement by </a:t>
            </a:r>
            <a:r>
              <a:rPr lang="en-A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and gravity force in </a:t>
            </a:r>
            <a:r>
              <a:rPr lang="en-AU" sz="2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newly</a:t>
            </a:r>
            <a:r>
              <a:rPr lang="en-A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excavated in-stope decline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0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 are on Page 15 </a:t>
            </a:r>
            <a:r>
              <a:rPr lang="en-A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Sample conducted by Kris Biegaj </a:t>
            </a:r>
            <a:r>
              <a:rPr lang="en-A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(then Mining Manager) </a:t>
            </a:r>
            <a:r>
              <a:rPr lang="en-A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CNGC Harlequin Gold Mine in 2001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64BE9B-3BFB-5BD5-A5C1-AA090A439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B1AE3-B8C4-4DDD-81EB-2F4B37AFA8A6}" type="slidenum">
              <a:rPr lang="en-AU" altLang="en-US" sz="1600" b="1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n-AU" alt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991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1E4368-6A0A-6505-25D6-373DEC2BA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B1AE3-B8C4-4DDD-81EB-2F4B37AFA8A6}" type="slidenum">
              <a:rPr lang="en-AU" altLang="en-US" sz="1600" b="1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en-AU" altLang="en-US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47A8565-6FC9-447F-A91C-6FE164714D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84580"/>
              </p:ext>
            </p:extLst>
          </p:nvPr>
        </p:nvGraphicFramePr>
        <p:xfrm>
          <a:off x="488504" y="0"/>
          <a:ext cx="8640536" cy="6272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6165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41C17C-6B27-4BDE-847E-8EA1CD6270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896" y="194780"/>
            <a:ext cx="9656216" cy="1857222"/>
          </a:xfrm>
        </p:spPr>
        <p:txBody>
          <a:bodyPr/>
          <a:lstStyle/>
          <a:p>
            <a:r>
              <a:rPr lang="en-AU" sz="4000" b="1" dirty="0"/>
              <a:t>Extra Revenue from Mine Floors </a:t>
            </a:r>
            <a:r>
              <a:rPr lang="en-AU" sz="4000" dirty="0"/>
              <a:t>&amp; Vacuuming Costs Calculation – in Excel Worksheets below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6F23262-D879-40E8-8F22-62145ADD0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76" y="1966093"/>
            <a:ext cx="9728224" cy="3780420"/>
          </a:xfrm>
        </p:spPr>
        <p:txBody>
          <a:bodyPr/>
          <a:lstStyle/>
          <a:p>
            <a:r>
              <a:rPr lang="en-AU" sz="2800" dirty="0">
                <a:solidFill>
                  <a:schemeClr val="tx1"/>
                </a:solidFill>
              </a:rPr>
              <a:t>All Costs included i.e. Mine Floor Vacuuming, Ore Transportation, Milling &amp; Roasting where applicable</a:t>
            </a:r>
          </a:p>
          <a:p>
            <a:endParaRPr lang="en-AU" sz="2800" dirty="0">
              <a:solidFill>
                <a:schemeClr val="tx1"/>
              </a:solidFill>
            </a:endParaRPr>
          </a:p>
          <a:p>
            <a:r>
              <a:rPr lang="en-AU" sz="2800" b="1" dirty="0">
                <a:solidFill>
                  <a:srgbClr val="00B050"/>
                </a:solidFill>
              </a:rPr>
              <a:t>Additional</a:t>
            </a:r>
            <a:r>
              <a:rPr lang="en-AU" sz="2800" dirty="0">
                <a:solidFill>
                  <a:schemeClr val="tx1"/>
                </a:solidFill>
              </a:rPr>
              <a:t> </a:t>
            </a:r>
            <a:r>
              <a:rPr lang="en-AU" sz="2800" b="1" dirty="0">
                <a:solidFill>
                  <a:srgbClr val="00B050"/>
                </a:solidFill>
              </a:rPr>
              <a:t>Extra</a:t>
            </a:r>
            <a:r>
              <a:rPr lang="en-AU" sz="2800" dirty="0">
                <a:solidFill>
                  <a:schemeClr val="tx1"/>
                </a:solidFill>
              </a:rPr>
              <a:t> Revenue from other metals (Copper +++) recovered by vacuuming </a:t>
            </a:r>
            <a:r>
              <a:rPr lang="en-AU" sz="2800" b="1" u="sng" dirty="0">
                <a:solidFill>
                  <a:srgbClr val="00B050"/>
                </a:solidFill>
              </a:rPr>
              <a:t>not included</a:t>
            </a:r>
            <a:r>
              <a:rPr lang="en-AU" sz="2800" b="1" dirty="0">
                <a:solidFill>
                  <a:srgbClr val="00B050"/>
                </a:solidFill>
              </a:rPr>
              <a:t> </a:t>
            </a:r>
            <a:r>
              <a:rPr lang="en-AU" sz="2800" dirty="0">
                <a:solidFill>
                  <a:schemeClr val="tx1"/>
                </a:solidFill>
              </a:rPr>
              <a:t>in the Calculations</a:t>
            </a:r>
          </a:p>
          <a:p>
            <a:endParaRPr lang="en-AU" sz="2000" dirty="0">
              <a:solidFill>
                <a:schemeClr val="tx1"/>
              </a:solidFill>
            </a:endParaRPr>
          </a:p>
          <a:p>
            <a:r>
              <a:rPr lang="en-AU" sz="2100" dirty="0">
                <a:solidFill>
                  <a:schemeClr val="tx1"/>
                </a:solidFill>
              </a:rPr>
              <a:t>Typical length &amp; width of mining excavations on Au &amp; Ni mines during the (8) eight Ausvac Mining PL mine floor material vacuuming technology development Projects in Australia 2003 – 2011 used for calculations </a:t>
            </a:r>
            <a:r>
              <a:rPr lang="en-AU" sz="21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6F576-9892-4763-8DF5-6FA72D64CDBF}"/>
              </a:ext>
            </a:extLst>
          </p:cNvPr>
          <p:cNvSpPr>
            <a:spLocks noGrp="1"/>
          </p:cNvSpPr>
          <p:nvPr/>
        </p:nvSpPr>
        <p:spPr>
          <a:xfrm>
            <a:off x="7505712" y="6297037"/>
            <a:ext cx="23114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3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AU" altLang="en-US" sz="1600" b="1" dirty="0">
                <a:solidFill>
                  <a:schemeClr val="tx1"/>
                </a:solidFill>
              </a:rPr>
              <a:t>13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72606C4-607E-FF0D-7978-E91875C9F4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272263"/>
              </p:ext>
            </p:extLst>
          </p:nvPr>
        </p:nvGraphicFramePr>
        <p:xfrm>
          <a:off x="560512" y="591127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3" imgW="914570" imgH="771690" progId="Excel.Sheet.12">
                  <p:embed/>
                </p:oleObj>
              </mc:Choice>
              <mc:Fallback>
                <p:oleObj name="Worksheet" showAsIcon="1" r:id="rId3" imgW="914570" imgH="7716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0512" y="591127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914CF27-083F-0ECD-94F8-98DC95FFDA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19433"/>
              </p:ext>
            </p:extLst>
          </p:nvPr>
        </p:nvGraphicFramePr>
        <p:xfrm>
          <a:off x="7329264" y="586667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570" imgH="771690" progId="Excel.Sheet.12">
                  <p:embed/>
                </p:oleObj>
              </mc:Choice>
              <mc:Fallback>
                <p:oleObj name="Worksheet" showAsIcon="1" r:id="rId5" imgW="914570" imgH="771690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E08440D-E1A1-575F-9D4D-298B57AE13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29264" y="586667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0544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6F576-9892-4763-8DF5-6FA72D64C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18762-398E-412E-81DA-13865818F772}" type="slidenum">
              <a:rPr lang="en-AU" altLang="en-US" sz="1600" b="1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en-AU" altLang="en-US" sz="1600" b="1" dirty="0">
              <a:solidFill>
                <a:schemeClr val="tx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3B3DEAD-5B8C-4ECD-8C93-D6B963033CB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1263650"/>
            <a:ext cx="9906000" cy="5076825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Sampling and testwork should be undertaken in support of mine designs, Feasibility studies and LOM plans</a:t>
            </a:r>
          </a:p>
          <a:p>
            <a:pPr marL="0" indent="0">
              <a:buNone/>
            </a:pPr>
            <a:endParaRPr lang="en-AU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Australasian Joint Ore Reserves Committee </a:t>
            </a:r>
            <a:r>
              <a:rPr lang="en-A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Code (JORC, 2012) </a:t>
            </a:r>
            <a:r>
              <a:rPr lang="en-A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must be applied in the context of Sections 37-41 and Table 1</a:t>
            </a:r>
          </a:p>
          <a:p>
            <a:pPr marL="0" indent="0">
              <a:buNone/>
            </a:pPr>
            <a:endParaRPr lang="en-AU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24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A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A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odifications to the JORC </a:t>
            </a:r>
            <a:r>
              <a:rPr lang="en-A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Code are</a:t>
            </a:r>
            <a:r>
              <a:rPr lang="en-A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needed to address the challenge of </a:t>
            </a:r>
            <a:r>
              <a:rPr lang="en-A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potential revenue loss</a:t>
            </a:r>
          </a:p>
          <a:p>
            <a:pPr marL="0" indent="0">
              <a:buNone/>
            </a:pPr>
            <a:r>
              <a:rPr lang="en-A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AU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A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appropriate, vacuuming must be introduced to new and operating mines</a:t>
            </a:r>
            <a:endParaRPr lang="en-A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46FE11-4B9E-4BEF-9873-76C19CA39498}"/>
              </a:ext>
            </a:extLst>
          </p:cNvPr>
          <p:cNvSpPr txBox="1"/>
          <p:nvPr/>
        </p:nvSpPr>
        <p:spPr>
          <a:xfrm>
            <a:off x="0" y="266165"/>
            <a:ext cx="990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kern="0" cap="all" dirty="0">
                <a:effectLst/>
                <a:latin typeface="Arial" panose="020B0604020202020204" pitchFamily="34" charset="0"/>
              </a:rPr>
              <a:t>evaluation of broken floor stocks – </a:t>
            </a:r>
            <a:r>
              <a:rPr lang="en-AU" sz="2400" kern="0" cap="all" dirty="0"/>
              <a:t>operating</a:t>
            </a:r>
            <a:r>
              <a:rPr lang="en-AU" sz="2400" kern="0" cap="all" dirty="0">
                <a:effectLst/>
                <a:latin typeface="Arial" panose="020B0604020202020204" pitchFamily="34" charset="0"/>
              </a:rPr>
              <a:t> Mines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668CB1-1C56-4F0D-AC74-458C92BDDCBC}"/>
              </a:ext>
            </a:extLst>
          </p:cNvPr>
          <p:cNvSpPr txBox="1"/>
          <p:nvPr/>
        </p:nvSpPr>
        <p:spPr>
          <a:xfrm>
            <a:off x="37131" y="2924944"/>
            <a:ext cx="100284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AU" sz="2000" b="1" kern="0" cap="all" dirty="0">
              <a:effectLst/>
            </a:endParaRPr>
          </a:p>
          <a:p>
            <a:r>
              <a:rPr lang="en-AU" sz="2400" kern="0" cap="all" dirty="0">
                <a:effectLst/>
              </a:rPr>
              <a:t>ECONOMIC VALUE OF BROKEN ORE RECOVERY FROM MINE FLOORS - ore resources/reserves estimation/LOM Plans</a:t>
            </a:r>
          </a:p>
          <a:p>
            <a:endParaRPr lang="en-AU" sz="2000" b="1" kern="0" cap="all" dirty="0"/>
          </a:p>
          <a:p>
            <a:endParaRPr lang="en-AU" sz="2000" b="1" kern="0" cap="all" dirty="0"/>
          </a:p>
        </p:txBody>
      </p:sp>
    </p:spTree>
    <p:extLst>
      <p:ext uri="{BB962C8B-B14F-4D97-AF65-F5344CB8AC3E}">
        <p14:creationId xmlns:p14="http://schemas.microsoft.com/office/powerpoint/2010/main" val="1706763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F2E40A-0401-4E66-A3D8-3C4A0DEACE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5875"/>
            <a:ext cx="8489950" cy="635000"/>
          </a:xfrm>
        </p:spPr>
        <p:txBody>
          <a:bodyPr>
            <a:noAutofit/>
          </a:bodyPr>
          <a:lstStyle/>
          <a:p>
            <a:r>
              <a:rPr lang="en-AU" sz="3200" b="1" dirty="0">
                <a:latin typeface="Calibri" panose="020F0502020204030204" pitchFamily="34" charset="0"/>
                <a:cs typeface="Calibri" panose="020F0502020204030204" pitchFamily="34" charset="0"/>
              </a:rPr>
              <a:t>Appendices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6A18F5B-9C0D-42CC-83F6-7604E44B03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814805"/>
              </p:ext>
            </p:extLst>
          </p:nvPr>
        </p:nvGraphicFramePr>
        <p:xfrm>
          <a:off x="-293688" y="1300163"/>
          <a:ext cx="6183313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5505527" imgH="514178" progId="Package">
                  <p:embed/>
                </p:oleObj>
              </mc:Choice>
              <mc:Fallback>
                <p:oleObj name="Packager Shell Object" showAsIcon="1" r:id="rId2" imgW="5505527" imgH="514178" progId="Packag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6A18F5B-9C0D-42CC-83F6-7604E44B03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293688" y="1300163"/>
                        <a:ext cx="6183313" cy="64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9EB895F-E475-4761-B0C6-9E6E0B6F7F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443093"/>
              </p:ext>
            </p:extLst>
          </p:nvPr>
        </p:nvGraphicFramePr>
        <p:xfrm>
          <a:off x="-296863" y="539750"/>
          <a:ext cx="6230938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4" imgW="4819599" imgH="514178" progId="Package">
                  <p:embed/>
                </p:oleObj>
              </mc:Choice>
              <mc:Fallback>
                <p:oleObj name="Packager Shell Object" showAsIcon="1" r:id="rId4" imgW="4819599" imgH="514178" progId="Package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9EB895F-E475-4761-B0C6-9E6E0B6F7F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96863" y="539750"/>
                        <a:ext cx="6230938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3C48FDA-EFB0-491D-8387-A12CF2A485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247795"/>
              </p:ext>
            </p:extLst>
          </p:nvPr>
        </p:nvGraphicFramePr>
        <p:xfrm>
          <a:off x="-107950" y="2006600"/>
          <a:ext cx="588010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6" imgW="4772018" imgH="514178" progId="Package">
                  <p:embed/>
                </p:oleObj>
              </mc:Choice>
              <mc:Fallback>
                <p:oleObj name="Packager Shell Object" showAsIcon="1" r:id="rId6" imgW="4772018" imgH="514178" progId="Package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3C48FDA-EFB0-491D-8387-A12CF2A485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107950" y="2006600"/>
                        <a:ext cx="5880100" cy="627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F44A9D4-3C76-40B7-95B6-1D51F490BE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067254"/>
              </p:ext>
            </p:extLst>
          </p:nvPr>
        </p:nvGraphicFramePr>
        <p:xfrm>
          <a:off x="-461963" y="2725738"/>
          <a:ext cx="6388101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8" imgW="4962343" imgH="514178" progId="Package">
                  <p:embed/>
                </p:oleObj>
              </mc:Choice>
              <mc:Fallback>
                <p:oleObj name="Packager Shell Object" showAsIcon="1" r:id="rId8" imgW="4962343" imgH="514178" progId="Package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F44A9D4-3C76-40B7-95B6-1D51F490BE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-461963" y="2725738"/>
                        <a:ext cx="6388101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F196358-E8C6-4E0D-9A75-283A2D7B5A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310372"/>
              </p:ext>
            </p:extLst>
          </p:nvPr>
        </p:nvGraphicFramePr>
        <p:xfrm>
          <a:off x="-430213" y="3621088"/>
          <a:ext cx="6115051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10" imgW="5162353" imgH="514178" progId="Package">
                  <p:embed/>
                </p:oleObj>
              </mc:Choice>
              <mc:Fallback>
                <p:oleObj name="Packager Shell Object" showAsIcon="1" r:id="rId10" imgW="5162353" imgH="514178" progId="Package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F196358-E8C6-4E0D-9A75-283A2D7B5A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-430213" y="3621088"/>
                        <a:ext cx="6115051" cy="67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5663EC6-1902-4E6E-9BB9-804E1335E5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683846"/>
              </p:ext>
            </p:extLst>
          </p:nvPr>
        </p:nvGraphicFramePr>
        <p:xfrm>
          <a:off x="-427038" y="5164138"/>
          <a:ext cx="5908676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12" imgW="4448213" imgH="514178" progId="Package">
                  <p:embed/>
                </p:oleObj>
              </mc:Choice>
              <mc:Fallback>
                <p:oleObj name="Packager Shell Object" showAsIcon="1" r:id="rId12" imgW="4448213" imgH="514178" progId="Package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35663EC6-1902-4E6E-9BB9-804E1335E5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-427038" y="5164138"/>
                        <a:ext cx="5908676" cy="760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211A011-02E6-4627-87E4-9A7F9D1B22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811599"/>
              </p:ext>
            </p:extLst>
          </p:nvPr>
        </p:nvGraphicFramePr>
        <p:xfrm>
          <a:off x="-252413" y="4314825"/>
          <a:ext cx="5613401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14" imgW="5114771" imgH="514178" progId="Package">
                  <p:embed/>
                </p:oleObj>
              </mc:Choice>
              <mc:Fallback>
                <p:oleObj name="Packager Shell Object" showAsIcon="1" r:id="rId14" imgW="5114771" imgH="514178" progId="Packag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211A011-02E6-4627-87E4-9A7F9D1B22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-252413" y="4314825"/>
                        <a:ext cx="5613401" cy="68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BAD4107-CEDA-4CB2-923F-ED380454A5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061184"/>
              </p:ext>
            </p:extLst>
          </p:nvPr>
        </p:nvGraphicFramePr>
        <p:xfrm>
          <a:off x="-411163" y="5946775"/>
          <a:ext cx="591026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16" imgW="4857917" imgH="514178" progId="Package">
                  <p:embed/>
                </p:oleObj>
              </mc:Choice>
              <mc:Fallback>
                <p:oleObj name="Packager Shell Object" showAsIcon="1" r:id="rId16" imgW="4857917" imgH="514178" progId="Package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8BAD4107-CEDA-4CB2-923F-ED380454A5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-411163" y="5946775"/>
                        <a:ext cx="5910263" cy="70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477407E8-9C43-44F6-B061-680BAF8723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869868"/>
              </p:ext>
            </p:extLst>
          </p:nvPr>
        </p:nvGraphicFramePr>
        <p:xfrm>
          <a:off x="5441950" y="3276600"/>
          <a:ext cx="353377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18" imgW="3190890" imgH="514178" progId="Package">
                  <p:embed/>
                </p:oleObj>
              </mc:Choice>
              <mc:Fallback>
                <p:oleObj name="Packager Shell Object" showAsIcon="1" r:id="rId18" imgW="3190890" imgH="514178" progId="Package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477407E8-9C43-44F6-B061-680BAF8723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441950" y="3276600"/>
                        <a:ext cx="3533775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BBB52131-735F-4701-A8F9-AD78967782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598486"/>
              </p:ext>
            </p:extLst>
          </p:nvPr>
        </p:nvGraphicFramePr>
        <p:xfrm>
          <a:off x="5287963" y="2776538"/>
          <a:ext cx="3802062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0" imgW="3267104" imgH="514178" progId="Package">
                  <p:embed/>
                </p:oleObj>
              </mc:Choice>
              <mc:Fallback>
                <p:oleObj name="Packager Shell Object" showAsIcon="1" r:id="rId20" imgW="3267104" imgH="514178" progId="Package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BBB52131-735F-4701-A8F9-AD78967782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287963" y="2776538"/>
                        <a:ext cx="3802062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D0F1A6B8-2254-4D0E-A475-9441BCD5EA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505676"/>
              </p:ext>
            </p:extLst>
          </p:nvPr>
        </p:nvGraphicFramePr>
        <p:xfrm>
          <a:off x="5310188" y="1751013"/>
          <a:ext cx="3532187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2" imgW="2438433" imgH="514178" progId="Package">
                  <p:embed/>
                </p:oleObj>
              </mc:Choice>
              <mc:Fallback>
                <p:oleObj name="Packager Shell Object" showAsIcon="1" r:id="rId22" imgW="2438433" imgH="514178" progId="Package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D0F1A6B8-2254-4D0E-A475-9441BCD5EA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310188" y="1751013"/>
                        <a:ext cx="3532187" cy="763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F031E3AD-53AF-4C88-8A63-F84720576E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470509"/>
              </p:ext>
            </p:extLst>
          </p:nvPr>
        </p:nvGraphicFramePr>
        <p:xfrm>
          <a:off x="4324350" y="4156075"/>
          <a:ext cx="5767388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4" imgW="3867133" imgH="514178" progId="Package">
                  <p:embed/>
                </p:oleObj>
              </mc:Choice>
              <mc:Fallback>
                <p:oleObj name="Packager Shell Object" showAsIcon="1" r:id="rId24" imgW="3867133" imgH="514178" progId="Package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F031E3AD-53AF-4C88-8A63-F84720576E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324350" y="4156075"/>
                        <a:ext cx="5767388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ADBF5670-A02A-47D7-A126-B593C239EB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361587"/>
              </p:ext>
            </p:extLst>
          </p:nvPr>
        </p:nvGraphicFramePr>
        <p:xfrm>
          <a:off x="5686425" y="1063625"/>
          <a:ext cx="277812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6" imgW="2762238" imgH="514178" progId="Package">
                  <p:embed/>
                </p:oleObj>
              </mc:Choice>
              <mc:Fallback>
                <p:oleObj name="Packager Shell Object" showAsIcon="1" r:id="rId26" imgW="2762238" imgH="514178" progId="Package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ADBF5670-A02A-47D7-A126-B593C239EB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686425" y="1063625"/>
                        <a:ext cx="2778125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FBA84FD2-9E68-4A4E-92C2-9A7DF15E94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364351"/>
              </p:ext>
            </p:extLst>
          </p:nvPr>
        </p:nvGraphicFramePr>
        <p:xfrm>
          <a:off x="5495925" y="465138"/>
          <a:ext cx="315912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8" imgW="1904933" imgH="514178" progId="Package">
                  <p:embed/>
                </p:oleObj>
              </mc:Choice>
              <mc:Fallback>
                <p:oleObj name="Packager Shell Object" showAsIcon="1" r:id="rId28" imgW="1904933" imgH="514178" progId="Package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FBA84FD2-9E68-4A4E-92C2-9A7DF15E94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495925" y="465138"/>
                        <a:ext cx="3159125" cy="601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9CBEC69-7614-49A1-A279-56666CF8BB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181289"/>
              </p:ext>
            </p:extLst>
          </p:nvPr>
        </p:nvGraphicFramePr>
        <p:xfrm>
          <a:off x="6731000" y="58801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30" imgW="914400" imgH="771480" progId="Acrobat.Document.DC">
                  <p:embed/>
                </p:oleObj>
              </mc:Choice>
              <mc:Fallback>
                <p:oleObj name="Acrobat Document" showAsIcon="1" r:id="rId30" imgW="914400" imgH="771480" progId="Acrobat.Document.DC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9CBEC69-7614-49A1-A279-56666CF8BB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731000" y="58801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840ECF8-8809-4410-8961-34E97AC266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946141"/>
              </p:ext>
            </p:extLst>
          </p:nvPr>
        </p:nvGraphicFramePr>
        <p:xfrm>
          <a:off x="4271963" y="4989513"/>
          <a:ext cx="5832475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2" imgW="3953032" imgH="514178" progId="Package">
                  <p:embed/>
                </p:oleObj>
              </mc:Choice>
              <mc:Fallback>
                <p:oleObj name="Packager Shell Object" showAsIcon="1" r:id="rId32" imgW="3953032" imgH="514178" progId="Package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B840ECF8-8809-4410-8961-34E97AC266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4271963" y="4989513"/>
                        <a:ext cx="5832475" cy="760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58D32867-5922-0FBF-52DF-4A7A0BB5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6183"/>
          </a:xfrm>
        </p:spPr>
        <p:txBody>
          <a:bodyPr/>
          <a:lstStyle/>
          <a:p>
            <a:pPr>
              <a:defRPr/>
            </a:pPr>
            <a:fld id="{B1718762-398E-412E-81DA-13865818F772}" type="slidenum">
              <a:rPr lang="en-AU" altLang="en-US" sz="1600" b="1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en-AU" alt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58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C818C-A443-AAE5-9A88-476BF237B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606228" cy="366183"/>
          </a:xfrm>
        </p:spPr>
        <p:txBody>
          <a:bodyPr/>
          <a:lstStyle/>
          <a:p>
            <a:pPr>
              <a:defRPr/>
            </a:pPr>
            <a:fld id="{B1718762-398E-412E-81DA-13865818F772}" type="slidenum">
              <a:rPr lang="en-AU" altLang="en-US" sz="1600" b="1" smtClean="0"/>
              <a:pPr>
                <a:defRPr/>
              </a:pPr>
              <a:t>2</a:t>
            </a:fld>
            <a:endParaRPr lang="en-AU" altLang="en-US" sz="1600" b="1" dirty="0"/>
          </a:p>
        </p:txBody>
      </p:sp>
      <p:pic>
        <p:nvPicPr>
          <p:cNvPr id="5" name="Picture 8" descr="Floor before and after1">
            <a:extLst>
              <a:ext uri="{FF2B5EF4-FFF2-40B4-BE49-F238E27FC236}">
                <a16:creationId xmlns:a16="http://schemas.microsoft.com/office/drawing/2014/main" id="{3D61C5A0-BB13-C380-FCC1-149AAE1D2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72" y="134143"/>
            <a:ext cx="8785225" cy="658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600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18B51-F6DC-2DE2-3EA6-609DBAC4F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596" y="6093296"/>
            <a:ext cx="575940" cy="629239"/>
          </a:xfrm>
        </p:spPr>
        <p:txBody>
          <a:bodyPr/>
          <a:lstStyle/>
          <a:p>
            <a:pPr>
              <a:defRPr/>
            </a:pPr>
            <a:fld id="{B1718762-398E-412E-81DA-13865818F772}" type="slidenum">
              <a:rPr lang="en-AU" altLang="en-US" sz="1600" b="1" smtClean="0"/>
              <a:pPr>
                <a:defRPr/>
              </a:pPr>
              <a:t>3</a:t>
            </a:fld>
            <a:endParaRPr lang="en-AU" altLang="en-US" sz="1600" b="1" dirty="0"/>
          </a:p>
        </p:txBody>
      </p:sp>
      <p:pic>
        <p:nvPicPr>
          <p:cNvPr id="5" name="Picture 8" descr="Floor before and after1">
            <a:extLst>
              <a:ext uri="{FF2B5EF4-FFF2-40B4-BE49-F238E27FC236}">
                <a16:creationId xmlns:a16="http://schemas.microsoft.com/office/drawing/2014/main" id="{5827D72B-4435-944B-24F5-3760352B3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72" y="134143"/>
            <a:ext cx="8785225" cy="658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DADBC88D-5C5A-C923-10A8-2192EA91A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847" y="1340768"/>
            <a:ext cx="5616749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AU" altLang="en-US" b="1" dirty="0">
              <a:solidFill>
                <a:schemeClr val="bg2"/>
              </a:solidFill>
              <a:latin typeface="Arial Black" panose="020B0A04020102020204" pitchFamily="34" charset="0"/>
            </a:endParaRPr>
          </a:p>
          <a:p>
            <a:r>
              <a:rPr lang="en-AU" altLang="en-US" sz="2000" b="1" dirty="0">
                <a:solidFill>
                  <a:srgbClr val="F7FB65"/>
                </a:solidFill>
                <a:latin typeface="Arial Black" panose="020B0A04020102020204" pitchFamily="34" charset="0"/>
              </a:rPr>
              <a:t>UG Nickel Mine in Western Australia – 2007 in Kambalda Area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AU" altLang="en-US" b="1" dirty="0">
              <a:solidFill>
                <a:srgbClr val="F7FB65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altLang="en-US" b="1" dirty="0">
                <a:solidFill>
                  <a:srgbClr val="F7FB65"/>
                </a:solidFill>
                <a:latin typeface="Arial Black" panose="020B0A04020102020204" pitchFamily="34" charset="0"/>
              </a:rPr>
              <a:t>Suction hose Dia. 200mm/8 inch</a:t>
            </a:r>
            <a:endParaRPr lang="en-AU" altLang="en-US" dirty="0">
              <a:solidFill>
                <a:srgbClr val="F7FB6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altLang="en-US" b="1" dirty="0">
              <a:solidFill>
                <a:srgbClr val="F7FB65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altLang="en-US" b="1" dirty="0">
                <a:solidFill>
                  <a:srgbClr val="F7FB65"/>
                </a:solidFill>
                <a:latin typeface="Arial Black" panose="020B0A04020102020204" pitchFamily="34" charset="0"/>
              </a:rPr>
              <a:t>~ 0.5m thick high-grade ore left behind on mine floors had been vacuumed on gold and nickel mines in Australia by Ausvac Mining PL in 2003-2011 </a:t>
            </a:r>
            <a:r>
              <a:rPr lang="en-AU" altLang="en-US" b="1" i="1" dirty="0">
                <a:solidFill>
                  <a:srgbClr val="F7FB65"/>
                </a:solidFill>
                <a:latin typeface="Arial Black" panose="020B0A04020102020204" pitchFamily="34" charset="0"/>
              </a:rPr>
              <a:t>(Eight Hands-on Projects by Kris Biegaj)</a:t>
            </a:r>
            <a:endParaRPr lang="en-AU" altLang="en-US" b="1" dirty="0">
              <a:solidFill>
                <a:srgbClr val="F7FB65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AU" altLang="en-US" b="1" dirty="0">
              <a:solidFill>
                <a:srgbClr val="F7FB65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altLang="en-US" b="1" dirty="0">
                <a:solidFill>
                  <a:srgbClr val="F7FB65"/>
                </a:solidFill>
                <a:latin typeface="Arial Black" panose="020B0A04020102020204" pitchFamily="34" charset="0"/>
              </a:rPr>
              <a:t>When using conventional loaders/scrapers due to the “milling effect”, presence of water and gravity force </a:t>
            </a:r>
            <a:r>
              <a:rPr lang="en-AU" altLang="en-US" b="1" dirty="0">
                <a:solidFill>
                  <a:srgbClr val="00FF00"/>
                </a:solidFill>
                <a:latin typeface="Arial Black" panose="020B0A04020102020204" pitchFamily="34" charset="0"/>
              </a:rPr>
              <a:t>- </a:t>
            </a:r>
            <a:r>
              <a:rPr lang="en-AU" altLang="en-US" sz="2400" b="1" dirty="0">
                <a:solidFill>
                  <a:srgbClr val="00FF00"/>
                </a:solidFill>
                <a:latin typeface="Arial Black" panose="020B0A04020102020204" pitchFamily="34" charset="0"/>
              </a:rPr>
              <a:t>significant grade enhancement occurs in the ore left on mine floors </a:t>
            </a:r>
            <a:endParaRPr lang="en-AU" altLang="en-US" sz="2400" b="1" i="1" dirty="0">
              <a:solidFill>
                <a:srgbClr val="00FF0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AU" altLang="en-US" b="1" i="1" dirty="0">
              <a:solidFill>
                <a:srgbClr val="F7FB65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835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9E317-740B-4DF5-A736-491829B43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7672" y="6381328"/>
            <a:ext cx="2311400" cy="366183"/>
          </a:xfrm>
        </p:spPr>
        <p:txBody>
          <a:bodyPr/>
          <a:lstStyle/>
          <a:p>
            <a:pPr>
              <a:defRPr/>
            </a:pPr>
            <a:fld id="{B1718762-398E-412E-81DA-13865818F772}" type="slidenum">
              <a:rPr lang="en-AU" altLang="en-US" sz="1600" b="1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AU" alt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D30E6-6EC5-444B-81F3-CCD0B0B35C82}"/>
              </a:ext>
            </a:extLst>
          </p:cNvPr>
          <p:cNvSpPr txBox="1"/>
          <p:nvPr/>
        </p:nvSpPr>
        <p:spPr>
          <a:xfrm>
            <a:off x="-7640" y="211919"/>
            <a:ext cx="9649072" cy="61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</a:t>
            </a:r>
            <a:r>
              <a:rPr lang="en-AU" sz="2800" dirty="0"/>
              <a:t>INTRODUCTION</a:t>
            </a:r>
          </a:p>
          <a:p>
            <a:br>
              <a:rPr lang="en-AU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AU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AU" sz="2000" b="0" dirty="0"/>
              <a:t>Billions of Dollars have been, and continue to be</a:t>
            </a:r>
            <a:r>
              <a:rPr lang="en-AU" sz="2000" dirty="0"/>
              <a:t> </a:t>
            </a:r>
            <a:r>
              <a:rPr lang="en-AU" sz="2000" b="0" dirty="0"/>
              <a:t>wasted by Companies and Governments </a:t>
            </a:r>
            <a:r>
              <a:rPr lang="en-AU" sz="2000" dirty="0"/>
              <a:t>Globally</a:t>
            </a:r>
            <a:r>
              <a:rPr lang="en-AU" sz="2000" b="0" dirty="0"/>
              <a:t> due to the lack of legislation for the recovery of already broken ore</a:t>
            </a:r>
            <a:r>
              <a:rPr lang="en-AU" sz="2000" dirty="0"/>
              <a:t> l</a:t>
            </a:r>
            <a:r>
              <a:rPr lang="en-AU" sz="2000" b="0" dirty="0"/>
              <a:t>eft behind/wasted on mine floors - </a:t>
            </a:r>
            <a:r>
              <a:rPr lang="en-AU" sz="2000" b="0" dirty="0">
                <a:solidFill>
                  <a:srgbClr val="FF0000"/>
                </a:solidFill>
              </a:rPr>
              <a:t>never to be recovered</a:t>
            </a:r>
          </a:p>
          <a:p>
            <a:pPr algn="just"/>
            <a:br>
              <a:rPr lang="en-AU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2000" dirty="0"/>
              <a:t>Recovery of broken ore left behind on mine floors will provide:</a:t>
            </a:r>
          </a:p>
          <a:p>
            <a:pPr algn="just"/>
            <a:endParaRPr lang="en-AU" dirty="0"/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AU" dirty="0"/>
              <a:t>Significant additional revenue for mining companies – refer to slides No </a:t>
            </a:r>
            <a:r>
              <a:rPr lang="en-AU" b="1" dirty="0"/>
              <a:t>12, 13 &amp; 15 </a:t>
            </a:r>
            <a:r>
              <a:rPr lang="en-AU" b="1" u="sng" dirty="0">
                <a:solidFill>
                  <a:srgbClr val="00B050"/>
                </a:solidFill>
              </a:rPr>
              <a:t>showing graphs with extra monthly &amp; yearly revenue on typical smaller/medium size Australian nickel &amp; gold mines</a:t>
            </a:r>
            <a:r>
              <a:rPr lang="en-AU" b="1" dirty="0">
                <a:solidFill>
                  <a:srgbClr val="FF0000"/>
                </a:solidFill>
              </a:rPr>
              <a:t> </a:t>
            </a:r>
            <a:r>
              <a:rPr lang="en-AU" dirty="0"/>
              <a:t>with the </a:t>
            </a:r>
            <a:r>
              <a:rPr lang="en-AU" dirty="0" err="1"/>
              <a:t>Ausvac</a:t>
            </a:r>
            <a:r>
              <a:rPr lang="en-AU" dirty="0"/>
              <a:t> Mining PL vacuuming technology hands-on developed in 2003 – 2011 </a:t>
            </a:r>
            <a:r>
              <a:rPr lang="en-AU" i="1" dirty="0"/>
              <a:t>(Excel Spreadsheets on Page No 13)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n-AU" sz="1600" dirty="0"/>
              <a:t>Detailed calculations of Revenue Loss Recovery in Aus$ by Vacuuming of Mine Floors (LHS)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n-AU" sz="1600" dirty="0"/>
              <a:t>Vacuuming Costs Calculations (RHS) 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AU" b="1" dirty="0"/>
              <a:t>Additional Royalties for Governments </a:t>
            </a:r>
            <a:r>
              <a:rPr lang="en-AU" dirty="0"/>
              <a:t>– including </a:t>
            </a:r>
            <a:r>
              <a:rPr lang="en-AU" b="1" u="sng" dirty="0">
                <a:solidFill>
                  <a:srgbClr val="00B050"/>
                </a:solidFill>
              </a:rPr>
              <a:t>Compensation Funds for Indigenous Australians 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AU" dirty="0"/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AU" dirty="0"/>
              <a:t>Additional funds for rehabilitation of mined waste disposed off on surface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n-AU" sz="1600" dirty="0"/>
              <a:t>Including that portion of waste generated whilst accessing in waste &amp; defining the portion of ore left behind on mine floors</a:t>
            </a:r>
          </a:p>
        </p:txBody>
      </p:sp>
    </p:spTree>
    <p:extLst>
      <p:ext uri="{BB962C8B-B14F-4D97-AF65-F5344CB8AC3E}">
        <p14:creationId xmlns:p14="http://schemas.microsoft.com/office/powerpoint/2010/main" val="2620970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61B38-5EF2-428F-B41B-0B3C2D22E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1272" y="6309320"/>
            <a:ext cx="2311400" cy="366183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718762-398E-412E-81DA-13865818F772}" type="slidenum">
              <a:rPr kumimoji="0" lang="en-AU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574EDF-2080-42BD-B600-E08205CF83B4}"/>
              </a:ext>
            </a:extLst>
          </p:cNvPr>
          <p:cNvSpPr txBox="1"/>
          <p:nvPr/>
        </p:nvSpPr>
        <p:spPr>
          <a:xfrm>
            <a:off x="92460" y="1046341"/>
            <a:ext cx="972108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AU" sz="2000" b="1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House vacuuming </a:t>
            </a:r>
            <a:r>
              <a:rPr kumimoji="0" lang="en-AU" sz="20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invented and implemented globally </a:t>
            </a:r>
            <a:r>
              <a:rPr kumimoji="0" lang="en-AU" sz="2000" b="1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&gt;</a:t>
            </a:r>
            <a:r>
              <a:rPr lang="en-AU" sz="2000" b="1" dirty="0">
                <a:solidFill>
                  <a:srgbClr val="00B050"/>
                </a:solidFill>
              </a:rPr>
              <a:t>120</a:t>
            </a:r>
            <a:r>
              <a:rPr lang="en-AU" sz="2000" b="1" baseline="30000" dirty="0">
                <a:solidFill>
                  <a:srgbClr val="00B050"/>
                </a:solidFill>
              </a:rPr>
              <a:t> </a:t>
            </a:r>
            <a:r>
              <a:rPr lang="en-AU" sz="2000" b="1" dirty="0">
                <a:solidFill>
                  <a:srgbClr val="00B050"/>
                </a:solidFill>
              </a:rPr>
              <a:t>years ago</a:t>
            </a:r>
            <a:endParaRPr kumimoji="0" lang="en-AU" sz="2000" b="1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endParaRPr kumimoji="0" lang="en-AU" sz="2000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algn="just"/>
            <a:r>
              <a:rPr lang="en-AU" sz="2000" dirty="0"/>
              <a:t>Mine floor material vacuuming machines and technology were first invented</a:t>
            </a:r>
          </a:p>
          <a:p>
            <a:pPr algn="just"/>
            <a:r>
              <a:rPr lang="en-AU" sz="2000" dirty="0"/>
              <a:t>and used decades ago in South Africa and in only few other countries </a:t>
            </a:r>
          </a:p>
          <a:p>
            <a:pPr algn="just"/>
            <a:endParaRPr lang="en-AU" sz="2000" dirty="0"/>
          </a:p>
          <a:p>
            <a:pPr algn="just"/>
            <a:r>
              <a:rPr lang="en-AU" sz="2000" dirty="0"/>
              <a:t>The Ausvac Mining PL vacuuming machine is based on the late 1960-ties technology/machines designed to mine opals in Coober Pedy Region in South Australia </a:t>
            </a:r>
          </a:p>
          <a:p>
            <a:endParaRPr lang="en-AU" sz="2000" dirty="0"/>
          </a:p>
          <a:p>
            <a:r>
              <a:rPr kumimoji="0" lang="en-AU" sz="20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Highly-efficient truly mobile and modern </a:t>
            </a:r>
            <a:r>
              <a:rPr lang="en-AU" sz="2000" dirty="0"/>
              <a:t>mine f</a:t>
            </a:r>
            <a:r>
              <a:rPr kumimoji="0" lang="en-AU" sz="20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loor </a:t>
            </a:r>
            <a:r>
              <a:rPr lang="en-AU" sz="2000" dirty="0"/>
              <a:t>m</a:t>
            </a:r>
            <a:r>
              <a:rPr kumimoji="0" lang="en-AU" sz="20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aterial </a:t>
            </a:r>
            <a:r>
              <a:rPr lang="en-AU" sz="2000" dirty="0"/>
              <a:t>v</a:t>
            </a:r>
            <a:r>
              <a:rPr kumimoji="0" lang="en-AU" sz="20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acuuming machine </a:t>
            </a:r>
            <a:r>
              <a:rPr lang="en-AU" sz="2000" dirty="0"/>
              <a:t>developed in the Kalgoorlie Goldfields + </a:t>
            </a:r>
            <a:r>
              <a:rPr lang="en-AU" sz="2000" i="1" dirty="0"/>
              <a:t>(Western Australia – seven (7) projects and one (1) project in Bendigo – Victoria)</a:t>
            </a:r>
            <a:r>
              <a:rPr lang="en-AU" sz="2000" dirty="0"/>
              <a:t>, </a:t>
            </a:r>
            <a:r>
              <a:rPr kumimoji="0" lang="en-AU" sz="20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has been available since 2003+ </a:t>
            </a:r>
            <a:endParaRPr kumimoji="0" lang="en-AU" sz="2000" i="1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dirty="0"/>
              <a:t>It can be equipped to be remotely-controlled operation in open stopes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kumimoji="0" lang="en-AU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Whilst now still diesel-powered but easy to be converted to be electrically-powered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dirty="0"/>
              <a:t>When converted to be electrically powered - highly suitable to be operated in mines located in high-altitude</a:t>
            </a:r>
            <a:br>
              <a:rPr kumimoji="0" lang="en-AU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4078617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5">
            <a:extLst>
              <a:ext uri="{FF2B5EF4-FFF2-40B4-BE49-F238E27FC236}">
                <a16:creationId xmlns:a16="http://schemas.microsoft.com/office/drawing/2014/main" id="{8918421D-26F4-42B3-858D-B1A221DF3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Mining Project Stages</a:t>
            </a:r>
          </a:p>
        </p:txBody>
      </p:sp>
      <p:sp>
        <p:nvSpPr>
          <p:cNvPr id="7171" name="Content Placeholder 6">
            <a:extLst>
              <a:ext uri="{FF2B5EF4-FFF2-40B4-BE49-F238E27FC236}">
                <a16:creationId xmlns:a16="http://schemas.microsoft.com/office/drawing/2014/main" id="{2A3B02F8-B7B5-4A98-A379-06D80418E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480" y="1988840"/>
            <a:ext cx="9505056" cy="4032448"/>
          </a:xfrm>
        </p:spPr>
        <p:txBody>
          <a:bodyPr/>
          <a:lstStyle/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Exploration</a:t>
            </a:r>
            <a:r>
              <a:rPr lang="en-A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Pre-feasibility study, Feasibility study, Mineral Resources/Ore Reserves/Life of Mine Plans</a:t>
            </a:r>
          </a:p>
          <a:p>
            <a:pPr marL="0" indent="0" eaLnBrk="1" hangingPunct="1">
              <a:buNone/>
            </a:pPr>
            <a:endParaRPr lang="en-A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A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Approvals and finance secured/obtained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A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A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Development in waste to access ore and disposal off mined waste, including diamond drill/sludge ore definition drilling cuddies </a:t>
            </a:r>
            <a:r>
              <a:rPr lang="en-AU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(excavated in waste) </a:t>
            </a:r>
            <a:endParaRPr lang="en-AU" altLang="en-US" sz="1800" i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A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A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Mining</a:t>
            </a:r>
          </a:p>
          <a:p>
            <a:pPr marL="0" indent="0" eaLnBrk="1" hangingPunct="1">
              <a:buNone/>
            </a:pPr>
            <a:endParaRPr lang="en-A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A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Rehabilitation of mined waste disposed off on surface and mine closure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endParaRPr lang="en-AU" altLang="en-US" sz="1600" dirty="0"/>
          </a:p>
          <a:p>
            <a:pPr marL="0" indent="0" eaLnBrk="1" hangingPunct="1">
              <a:buNone/>
            </a:pPr>
            <a:endParaRPr lang="en-AU" altLang="en-US" sz="2167" dirty="0"/>
          </a:p>
        </p:txBody>
      </p:sp>
      <p:sp>
        <p:nvSpPr>
          <p:cNvPr id="7172" name="Slide Number Placeholder 2">
            <a:extLst>
              <a:ext uri="{FF2B5EF4-FFF2-40B4-BE49-F238E27FC236}">
                <a16:creationId xmlns:a16="http://schemas.microsoft.com/office/drawing/2014/main" id="{0E60C479-BA79-409A-8167-AEEA32B48E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466136" y="6408869"/>
            <a:ext cx="2311400" cy="3661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467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4838" indent="-309553">
              <a:spcBef>
                <a:spcPct val="20000"/>
              </a:spcBef>
              <a:buFont typeface="Arial" panose="020B0604020202020204" pitchFamily="34" charset="0"/>
              <a:buChar char="–"/>
              <a:defRPr sz="3033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8212" indent="-247642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3497" indent="-247642">
              <a:spcBef>
                <a:spcPct val="20000"/>
              </a:spcBef>
              <a:buFont typeface="Arial" panose="020B0604020202020204" pitchFamily="34" charset="0"/>
              <a:buChar char="–"/>
              <a:defRPr sz="2167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8781" indent="-247642">
              <a:spcBef>
                <a:spcPct val="20000"/>
              </a:spcBef>
              <a:buFont typeface="Arial" panose="020B0604020202020204" pitchFamily="34" charset="0"/>
              <a:buChar char="»"/>
              <a:defRPr sz="2167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4066" indent="-24764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67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9351" indent="-24764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67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14636" indent="-24764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67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09920" indent="-24764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67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C8AE53B-1076-4936-8CD3-7B62D37A6647}" type="slidenum">
              <a:rPr kumimoji="0" lang="en-AU" alt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90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6</a:t>
            </a:fld>
            <a:endParaRPr kumimoji="0" lang="en-AU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49BBB-4699-4B52-ADA1-CE5178BB0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3280" y="6289599"/>
            <a:ext cx="2311400" cy="366183"/>
          </a:xfrm>
        </p:spPr>
        <p:txBody>
          <a:bodyPr/>
          <a:lstStyle/>
          <a:p>
            <a:pPr>
              <a:defRPr/>
            </a:pPr>
            <a:fld id="{B1718762-398E-412E-81DA-13865818F772}" type="slidenum">
              <a:rPr lang="en-AU" altLang="en-US" sz="1600" b="1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AU" alt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9AAA3C-5FDD-49D5-AE84-9CDD76A468D1}"/>
              </a:ext>
            </a:extLst>
          </p:cNvPr>
          <p:cNvSpPr txBox="1"/>
          <p:nvPr/>
        </p:nvSpPr>
        <p:spPr>
          <a:xfrm>
            <a:off x="371491" y="58846"/>
            <a:ext cx="9046005" cy="6407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5788" marR="0" lvl="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SzPct val="80000"/>
              <a:tabLst/>
              <a:defRPr/>
            </a:pPr>
            <a:r>
              <a:rPr kumimoji="0" lang="en-AU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</a:t>
            </a:r>
            <a:r>
              <a:rPr kumimoji="0" lang="en-AU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Mining – </a:t>
            </a:r>
            <a:r>
              <a:rPr lang="en-AU" altLang="en-US" sz="3200" strike="noStrike" dirty="0">
                <a:solidFill>
                  <a:prstClr val="black"/>
                </a:solidFill>
              </a:rPr>
              <a:t>W</a:t>
            </a:r>
            <a:r>
              <a:rPr kumimoji="0" lang="en-AU" altLang="en-US" sz="3200" i="0" u="non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hat is being missed</a:t>
            </a:r>
            <a:endParaRPr kumimoji="0" lang="en-AU" altLang="en-US" sz="3200" i="0" u="none" strike="sng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585788" marR="0" lvl="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SzPct val="80000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71464" marR="0" lvl="0" indent="-371464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AU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Cleaning - vacuuming/vamping of mine floors is globally </a:t>
            </a:r>
            <a:r>
              <a:rPr kumimoji="0" lang="en-AU" altLang="en-US" sz="20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not yet part of the mining cycle </a:t>
            </a:r>
            <a:endParaRPr lang="en-AU" altLang="en-US" sz="2000" dirty="0">
              <a:solidFill>
                <a:prstClr val="black"/>
              </a:solidFill>
            </a:endParaRPr>
          </a:p>
          <a:p>
            <a:pPr marL="371464" indent="-371464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en-AU" altLang="en-US" sz="2000" dirty="0">
                <a:solidFill>
                  <a:prstClr val="black"/>
                </a:solidFill>
              </a:rPr>
              <a:t>The mine </a:t>
            </a:r>
            <a:r>
              <a:rPr lang="en-AU" altLang="en-US" sz="2000" dirty="0"/>
              <a:t>reconciliation factors </a:t>
            </a:r>
            <a:r>
              <a:rPr lang="en-AU" altLang="en-US" sz="2000" dirty="0">
                <a:solidFill>
                  <a:prstClr val="black"/>
                </a:solidFill>
              </a:rPr>
              <a:t>continue to be used by mining companies with inclusion of the</a:t>
            </a:r>
            <a:r>
              <a:rPr lang="en-AU" altLang="en-US" sz="2000" dirty="0"/>
              <a:t> </a:t>
            </a:r>
            <a:r>
              <a:rPr lang="en-AU" altLang="en-US" sz="2000" dirty="0">
                <a:solidFill>
                  <a:prstClr val="black"/>
                </a:solidFill>
              </a:rPr>
              <a:t>high-grade broken ore left behind on mine floors</a:t>
            </a:r>
          </a:p>
          <a:p>
            <a:pPr marL="828664" lvl="1" indent="-371464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en-AU" altLang="en-US" dirty="0">
                <a:solidFill>
                  <a:srgbClr val="FF0000"/>
                </a:solidFill>
              </a:rPr>
              <a:t>And permitted by Mining Legislations Globally</a:t>
            </a:r>
            <a:r>
              <a:rPr lang="en-AU" altLang="en-US" sz="2000" dirty="0">
                <a:solidFill>
                  <a:srgbClr val="FF0000"/>
                </a:solidFill>
              </a:rPr>
              <a:t>  </a:t>
            </a:r>
          </a:p>
          <a:p>
            <a:pPr marL="371464" indent="-371464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en-AU" altLang="en-US" sz="2000" dirty="0">
                <a:solidFill>
                  <a:prstClr val="black"/>
                </a:solidFill>
              </a:rPr>
              <a:t>Floors of the excavations to be cleaned/vamped/vacuumed</a:t>
            </a:r>
          </a:p>
          <a:p>
            <a:pPr marL="828664" lvl="1" indent="-371464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en-AU" altLang="en-US" dirty="0">
                <a:solidFill>
                  <a:prstClr val="black"/>
                </a:solidFill>
              </a:rPr>
              <a:t>Ore drives</a:t>
            </a:r>
          </a:p>
          <a:p>
            <a:pPr marL="828664" lvl="1" indent="-371464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en-AU" altLang="en-US" u="sng" dirty="0">
                <a:solidFill>
                  <a:prstClr val="black"/>
                </a:solidFill>
              </a:rPr>
              <a:t>Stopes (</a:t>
            </a:r>
            <a:r>
              <a:rPr lang="en-AU" altLang="en-US" b="1" u="sng" dirty="0">
                <a:solidFill>
                  <a:prstClr val="black"/>
                </a:solidFill>
              </a:rPr>
              <a:t>remotely controlled vacuuming only in open stopes</a:t>
            </a:r>
            <a:r>
              <a:rPr lang="en-AU" altLang="en-US" dirty="0">
                <a:solidFill>
                  <a:prstClr val="black"/>
                </a:solidFill>
              </a:rPr>
              <a:t>)</a:t>
            </a:r>
          </a:p>
          <a:p>
            <a:pPr marL="1285864" lvl="2" indent="-371464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en-AU" altLang="en-US" sz="1600" dirty="0">
                <a:solidFill>
                  <a:prstClr val="black"/>
                </a:solidFill>
              </a:rPr>
              <a:t>Footwall of low-angle dipping stopes </a:t>
            </a:r>
          </a:p>
          <a:p>
            <a:pPr marL="1285864" lvl="2" indent="-371464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en-AU" altLang="en-US" sz="1600" dirty="0">
                <a:solidFill>
                  <a:prstClr val="black"/>
                </a:solidFill>
              </a:rPr>
              <a:t>Top of last lift in cut &amp; fill/under-hand cut &amp; fill mining</a:t>
            </a:r>
          </a:p>
          <a:p>
            <a:pPr marL="1285864" lvl="2" indent="-371464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en-AU" altLang="en-US" sz="1600" dirty="0">
                <a:solidFill>
                  <a:prstClr val="black"/>
                </a:solidFill>
              </a:rPr>
              <a:t>Top of mine pillars left behind for geotechnical reasons</a:t>
            </a:r>
          </a:p>
          <a:p>
            <a:pPr marL="828664" lvl="1" indent="-371464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en-AU" altLang="en-US" dirty="0">
                <a:solidFill>
                  <a:prstClr val="black"/>
                </a:solidFill>
              </a:rPr>
              <a:t>Underground sumps</a:t>
            </a:r>
          </a:p>
          <a:p>
            <a:pPr marL="371464" indent="-371464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en-AU" altLang="en-US" sz="2000" dirty="0">
                <a:solidFill>
                  <a:prstClr val="black"/>
                </a:solidFill>
              </a:rPr>
              <a:t>Selective mining of high-grade ore in open pits</a:t>
            </a:r>
          </a:p>
          <a:p>
            <a:pPr lvl="2" eaLnBrk="1" hangingPunct="1">
              <a:spcBef>
                <a:spcPct val="20000"/>
              </a:spcBef>
              <a:defRPr/>
            </a:pPr>
            <a:endParaRPr lang="en-AU" altLang="en-US" sz="1600" dirty="0">
              <a:solidFill>
                <a:prstClr val="black"/>
              </a:solidFill>
            </a:endParaRPr>
          </a:p>
          <a:p>
            <a:pPr marL="371464" indent="-371464" eaLnBrk="1" hangingPunct="1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en-AU" altLang="en-US" sz="2000" dirty="0">
                <a:solidFill>
                  <a:prstClr val="black"/>
                </a:solidFill>
              </a:rPr>
              <a:t>Highly efficient cleaning of mills &amp; sumps on surface </a:t>
            </a:r>
          </a:p>
          <a:p>
            <a:pPr lvl="2" eaLnBrk="1" hangingPunct="1">
              <a:spcBef>
                <a:spcPct val="20000"/>
              </a:spcBef>
              <a:defRPr/>
            </a:pPr>
            <a:endParaRPr lang="en-AU" alt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856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8712D-7307-438A-A69F-7B648E891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61696" y="6437072"/>
            <a:ext cx="2311400" cy="366183"/>
          </a:xfrm>
        </p:spPr>
        <p:txBody>
          <a:bodyPr/>
          <a:lstStyle/>
          <a:p>
            <a:pPr>
              <a:defRPr/>
            </a:pPr>
            <a:fld id="{B1718762-398E-412E-81DA-13865818F772}" type="slidenum">
              <a:rPr lang="en-AU" altLang="en-US" sz="1600" b="1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n-AU" altLang="en-US" sz="1600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362FBB-EBFB-4441-A962-772BE820EB35}"/>
              </a:ext>
            </a:extLst>
          </p:cNvPr>
          <p:cNvSpPr txBox="1"/>
          <p:nvPr/>
        </p:nvSpPr>
        <p:spPr>
          <a:xfrm>
            <a:off x="64231" y="2492896"/>
            <a:ext cx="977753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AU" sz="2000" dirty="0"/>
              <a:t>After appropriate testwork, metals/</a:t>
            </a:r>
            <a:r>
              <a:rPr lang="en-AU" sz="2000" dirty="0">
                <a:solidFill>
                  <a:srgbClr val="00B050"/>
                </a:solidFill>
              </a:rPr>
              <a:t>precious stones </a:t>
            </a:r>
            <a:r>
              <a:rPr lang="en-AU" sz="2000" dirty="0"/>
              <a:t>loss to mine floors should be modelled and included in project studies to determine its impact</a:t>
            </a:r>
          </a:p>
          <a:p>
            <a:pPr>
              <a:defRPr/>
            </a:pPr>
            <a:r>
              <a:rPr lang="en-AU" sz="2000" dirty="0"/>
              <a:t> 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AU" sz="2000" dirty="0"/>
              <a:t>Mine floors material recovery should be included in Pre-feasibility/Feasibility Studies and Ore Resources/Reserves Estimation/Life of Mine Plans</a:t>
            </a:r>
            <a:endParaRPr lang="en-AU" sz="2000" b="1" dirty="0">
              <a:solidFill>
                <a:srgbClr val="FFFF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AU" sz="2000" b="1" dirty="0">
                <a:solidFill>
                  <a:srgbClr val="FFFFFF"/>
                </a:solidFill>
              </a:rPr>
              <a:t> left behind on mine f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AU" sz="2000" dirty="0"/>
              <a:t>Timing - Mine floors material recovery should be planned &amp; conducted whilst mine ventilation/fresh air and mine water/compressed air supply/dewatering and all infrastructures are fully operational 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AU" dirty="0"/>
              <a:t>Not after mine is flooded/put on care and maintenance</a:t>
            </a:r>
          </a:p>
          <a:p>
            <a:pPr>
              <a:defRPr/>
            </a:pPr>
            <a:endParaRPr lang="en-AU" sz="20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>
              <a:defRPr/>
            </a:pPr>
            <a:endParaRPr lang="en-A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6BCFD0-B47A-4E45-923D-8FEA4FD82C86}"/>
              </a:ext>
            </a:extLst>
          </p:cNvPr>
          <p:cNvSpPr txBox="1"/>
          <p:nvPr/>
        </p:nvSpPr>
        <p:spPr>
          <a:xfrm>
            <a:off x="1388603" y="420928"/>
            <a:ext cx="712879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AU" sz="3200" dirty="0"/>
              <a:t>Mine floor cleaning/vacuuming should become part of Mining Cycle</a:t>
            </a:r>
          </a:p>
        </p:txBody>
      </p:sp>
    </p:spTree>
    <p:extLst>
      <p:ext uri="{BB962C8B-B14F-4D97-AF65-F5344CB8AC3E}">
        <p14:creationId xmlns:p14="http://schemas.microsoft.com/office/powerpoint/2010/main" val="1543366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7F6621-8AF3-EE0F-E98E-AE541CA36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88" y="275167"/>
            <a:ext cx="9066212" cy="1143000"/>
          </a:xfrm>
        </p:spPr>
        <p:txBody>
          <a:bodyPr/>
          <a:lstStyle/>
          <a:p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Vacuuming Technology/Productivity Development </a:t>
            </a:r>
            <a:b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by Ausvac Mining PL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BA979C-30FE-CDC1-4251-0EC08C738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94" y="1490086"/>
            <a:ext cx="8915400" cy="4877286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When started mine floor material recovery in 2003 no more than five (5) tonnes/shift from ore drives could be achieved with two operators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August/October 2003 Otter-Juan Nickle Mine WA – </a:t>
            </a:r>
            <a:r>
              <a:rPr lang="en-AU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# 2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&amp; Bendigo Gold Mine, Victoria State - </a:t>
            </a:r>
            <a:r>
              <a:rPr lang="en-AU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#3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0.5 m thick broken ore normally left behind on mine floors when using conventional loading equipment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After eight (8) hands-on projects &amp; development of  the mine floors material recovery system - now 40 t/shift are easily achievable with two (2) operators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With additional vacuuming capabilities available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Continuous roster on one or two shifts per day</a:t>
            </a:r>
            <a:endParaRPr lang="en-AU" sz="243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AU" sz="2434" dirty="0">
                <a:latin typeface="Arial" panose="020B0604020202020204" pitchFamily="34" charset="0"/>
                <a:cs typeface="Arial" panose="020B0604020202020204" pitchFamily="34" charset="0"/>
              </a:rPr>
              <a:t>Detailed vacuuming costs calculations are on Page No 13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RHS Excel Spreadsheet</a:t>
            </a:r>
          </a:p>
          <a:p>
            <a:pPr marL="495285" lvl="1" indent="0">
              <a:buNone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>
              <a:buFont typeface="Courier New" panose="02070309020205020404" pitchFamily="49" charset="0"/>
              <a:buChar char="o"/>
            </a:pPr>
            <a:endParaRPr lang="en-AU" sz="24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2D1C0F-1E55-F5B6-9CED-61B7078DC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B1AE3-B8C4-4DDD-81EB-2F4B37AFA8A6}" type="slidenum">
              <a:rPr lang="en-AU" altLang="en-US" sz="1600" b="1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n-AU" alt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38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7745</TotalTime>
  <Words>1457</Words>
  <Application>Microsoft Office PowerPoint</Application>
  <PresentationFormat>A4 Paper (210x297 mm)</PresentationFormat>
  <Paragraphs>145</Paragraphs>
  <Slides>15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Arial Black</vt:lpstr>
      <vt:lpstr>Book Antiqua</vt:lpstr>
      <vt:lpstr>Calibri</vt:lpstr>
      <vt:lpstr>Courier New</vt:lpstr>
      <vt:lpstr>Times New Roman</vt:lpstr>
      <vt:lpstr>Wingdings</vt:lpstr>
      <vt:lpstr>Office Theme</vt:lpstr>
      <vt:lpstr>1_Office Theme</vt:lpstr>
      <vt:lpstr>Worksheet</vt:lpstr>
      <vt:lpstr>Packager Shell Object</vt:lpstr>
      <vt:lpstr>Acrobat Document</vt:lpstr>
      <vt:lpstr>MINE FLOOR MATERIAL RECOVERY SHOULD BECOME PART OF LIFE OF MINE PLAN  (Au &amp; Ni Prices Updated on 23 11 2024)   </vt:lpstr>
      <vt:lpstr>PowerPoint Presentation</vt:lpstr>
      <vt:lpstr>PowerPoint Presentation</vt:lpstr>
      <vt:lpstr>PowerPoint Presentation</vt:lpstr>
      <vt:lpstr>PowerPoint Presentation</vt:lpstr>
      <vt:lpstr>Mining Project Stages</vt:lpstr>
      <vt:lpstr>PowerPoint Presentation</vt:lpstr>
      <vt:lpstr>PowerPoint Presentation</vt:lpstr>
      <vt:lpstr>Vacuuming Technology/Productivity Development  by Ausvac Mining PL</vt:lpstr>
      <vt:lpstr>PowerPoint Presentation</vt:lpstr>
      <vt:lpstr>Mine Floor Sample in New In-Stope Decline</vt:lpstr>
      <vt:lpstr>PowerPoint Presentation</vt:lpstr>
      <vt:lpstr>Extra Revenue from Mine Floors &amp; Vacuuming Costs Calculation – in Excel Worksheets below</vt:lpstr>
      <vt:lpstr>PowerPoint Presentation</vt:lpstr>
      <vt:lpstr>Appendices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Krzysztof</dc:creator>
  <cp:lastModifiedBy>Krzysztof Biegaj</cp:lastModifiedBy>
  <cp:revision>3305</cp:revision>
  <cp:lastPrinted>2021-03-31T07:54:50Z</cp:lastPrinted>
  <dcterms:modified xsi:type="dcterms:W3CDTF">2024-11-23T08:22:32Z</dcterms:modified>
</cp:coreProperties>
</file>