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60" r:id="rId6"/>
    <p:sldId id="261" r:id="rId7"/>
    <p:sldId id="262" r:id="rId8"/>
    <p:sldId id="263" r:id="rId9"/>
    <p:sldId id="281" r:id="rId10"/>
    <p:sldId id="282" r:id="rId11"/>
    <p:sldId id="283"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20D-CE9E-42CE-8754-79D929BF62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6EBCF-DD69-4C8D-B1A7-6AEB1B0B0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E56F4-FE90-42CD-A055-E79B7E910F5A}"/>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5" name="Footer Placeholder 4">
            <a:extLst>
              <a:ext uri="{FF2B5EF4-FFF2-40B4-BE49-F238E27FC236}">
                <a16:creationId xmlns:a16="http://schemas.microsoft.com/office/drawing/2014/main" id="{24F86F07-60BD-4440-B3F2-A99C0D960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122F6-6526-42EA-A42B-0BA8A1FE5A1D}"/>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285710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C6A6-492E-4E35-8200-8855A5399E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760AF-5BFE-43BC-BBEF-EA1F66AC6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05116-AF21-4C9B-8CA9-CF691205FE80}"/>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5" name="Footer Placeholder 4">
            <a:extLst>
              <a:ext uri="{FF2B5EF4-FFF2-40B4-BE49-F238E27FC236}">
                <a16:creationId xmlns:a16="http://schemas.microsoft.com/office/drawing/2014/main" id="{4CB3AFCD-56BF-48CA-B3ED-6C53523D0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921F4-F33F-4D72-81E4-FDAEE03CDEE6}"/>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331296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5596A-09CE-4131-9AA5-8DD0CB5104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8EBF5-BE82-4A51-8F5A-6A6B707648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59DAD-A579-43D8-9BF6-AE913120700E}"/>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5" name="Footer Placeholder 4">
            <a:extLst>
              <a:ext uri="{FF2B5EF4-FFF2-40B4-BE49-F238E27FC236}">
                <a16:creationId xmlns:a16="http://schemas.microsoft.com/office/drawing/2014/main" id="{7DF653F8-603C-4D00-B0AD-1B5F18F75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F7C93-4726-49FC-AB32-7F7EBCE08D18}"/>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90073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FBD5-3750-42EC-8975-158F1A223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D66BE-941B-4DA7-AB41-F3A3BC2439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D06E1-939A-43DB-BAF2-77673E807492}"/>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5" name="Footer Placeholder 4">
            <a:extLst>
              <a:ext uri="{FF2B5EF4-FFF2-40B4-BE49-F238E27FC236}">
                <a16:creationId xmlns:a16="http://schemas.microsoft.com/office/drawing/2014/main" id="{922823B0-B395-4B53-BF15-ED17E3722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6571B-02A7-46C6-A8D1-D22F3A671D48}"/>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190345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9C5D-E8CA-4880-ADEA-06D0FF870E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A387F-F15B-4F44-A56D-4750ED843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AFA534-7A6A-49F9-9A79-6DDFCA9DB71C}"/>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5" name="Footer Placeholder 4">
            <a:extLst>
              <a:ext uri="{FF2B5EF4-FFF2-40B4-BE49-F238E27FC236}">
                <a16:creationId xmlns:a16="http://schemas.microsoft.com/office/drawing/2014/main" id="{54779391-E1D9-4049-B0E8-25ED484F7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B4366-3F7A-40C7-8D11-633F276B910C}"/>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42718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2894-FF03-4BF7-BB4B-D237B6F16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6BD10-EF51-420F-BE2E-DF5BD86BA2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534BA-9F4A-4579-A84B-8E18604DB0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4EE1EF-348D-41A3-8FAA-B66321260E77}"/>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6" name="Footer Placeholder 5">
            <a:extLst>
              <a:ext uri="{FF2B5EF4-FFF2-40B4-BE49-F238E27FC236}">
                <a16:creationId xmlns:a16="http://schemas.microsoft.com/office/drawing/2014/main" id="{6698FE5B-00CB-4C25-A2FA-0F3C62B03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CB9D7-354E-4AB4-A102-554580E9F42F}"/>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265128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7B8F-099F-460F-8BF2-687207074E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A80770-46BF-4B5E-BE84-DB1B67B4C2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60FF4-B04E-478B-A663-B0C7CB4AE9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F7B96-1B83-4567-AF95-7374BD7CC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A91D8-EDAB-45DA-BCFE-B609F0102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31AF40-DFE0-4A57-947E-D1B54CCF5A0B}"/>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8" name="Footer Placeholder 7">
            <a:extLst>
              <a:ext uri="{FF2B5EF4-FFF2-40B4-BE49-F238E27FC236}">
                <a16:creationId xmlns:a16="http://schemas.microsoft.com/office/drawing/2014/main" id="{83C1C9CD-2F6D-4882-923F-04D051428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58C2AA-657F-4AA0-A9D5-16925EBDB49E}"/>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281491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2F40-B23E-4FFE-A29D-E869C9E04B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ED725-0643-4111-90A7-A2D421F1EC0D}"/>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4" name="Footer Placeholder 3">
            <a:extLst>
              <a:ext uri="{FF2B5EF4-FFF2-40B4-BE49-F238E27FC236}">
                <a16:creationId xmlns:a16="http://schemas.microsoft.com/office/drawing/2014/main" id="{899D678E-665B-4A85-A661-E8FBC1D8C3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10618A-B0FD-4E18-B559-3E8AC52C3C0D}"/>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225249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B5CDC-BB71-4A38-973C-41B01B9C98A5}"/>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3" name="Footer Placeholder 2">
            <a:extLst>
              <a:ext uri="{FF2B5EF4-FFF2-40B4-BE49-F238E27FC236}">
                <a16:creationId xmlns:a16="http://schemas.microsoft.com/office/drawing/2014/main" id="{D8868506-F299-42B0-84B6-420FD18FF3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8DE673-6B90-40B2-9540-58BCFA5D72A6}"/>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254201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2F9F-48C6-4A93-BC70-027366C84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0B04C8-3939-4FC4-8041-FDDC6D4DC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296F7-0E7A-4C2D-B582-B1061CD77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C49DC-D622-468E-B223-C50256C02281}"/>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6" name="Footer Placeholder 5">
            <a:extLst>
              <a:ext uri="{FF2B5EF4-FFF2-40B4-BE49-F238E27FC236}">
                <a16:creationId xmlns:a16="http://schemas.microsoft.com/office/drawing/2014/main" id="{817C41B2-1815-47E3-AE5F-F061370FE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EC73A-B31C-43FE-BB24-6580F3FF89C7}"/>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218798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46D4-25D6-45FD-A868-8382C91C5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56DD94-8F6E-4ED3-8897-E8D3752C3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5D046A-344E-4BC7-84B2-D1A8A1B41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93769-8E7E-44DD-9D1A-9B59C9AB512F}"/>
              </a:ext>
            </a:extLst>
          </p:cNvPr>
          <p:cNvSpPr>
            <a:spLocks noGrp="1"/>
          </p:cNvSpPr>
          <p:nvPr>
            <p:ph type="dt" sz="half" idx="10"/>
          </p:nvPr>
        </p:nvSpPr>
        <p:spPr/>
        <p:txBody>
          <a:bodyPr/>
          <a:lstStyle/>
          <a:p>
            <a:fld id="{559A4C2F-3E61-4F68-9787-A57A461CF5DC}" type="datetimeFigureOut">
              <a:rPr lang="en-US" smtClean="0"/>
              <a:t>1/17/2021</a:t>
            </a:fld>
            <a:endParaRPr lang="en-US"/>
          </a:p>
        </p:txBody>
      </p:sp>
      <p:sp>
        <p:nvSpPr>
          <p:cNvPr id="6" name="Footer Placeholder 5">
            <a:extLst>
              <a:ext uri="{FF2B5EF4-FFF2-40B4-BE49-F238E27FC236}">
                <a16:creationId xmlns:a16="http://schemas.microsoft.com/office/drawing/2014/main" id="{CA5743D0-3174-4AC5-8CE2-CFEA6DCC6E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4F538-694B-48FB-8D0C-CE3F7A99E30A}"/>
              </a:ext>
            </a:extLst>
          </p:cNvPr>
          <p:cNvSpPr>
            <a:spLocks noGrp="1"/>
          </p:cNvSpPr>
          <p:nvPr>
            <p:ph type="sldNum" sz="quarter" idx="12"/>
          </p:nvPr>
        </p:nvSpPr>
        <p:spPr/>
        <p:txBody>
          <a:bodyPr/>
          <a:lstStyle/>
          <a:p>
            <a:fld id="{A5257274-152C-4B00-883E-A72BFC4CD461}" type="slidenum">
              <a:rPr lang="en-US" smtClean="0"/>
              <a:t>‹#›</a:t>
            </a:fld>
            <a:endParaRPr lang="en-US"/>
          </a:p>
        </p:txBody>
      </p:sp>
    </p:spTree>
    <p:extLst>
      <p:ext uri="{BB962C8B-B14F-4D97-AF65-F5344CB8AC3E}">
        <p14:creationId xmlns:p14="http://schemas.microsoft.com/office/powerpoint/2010/main" val="235271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082D22-7555-49E2-8D41-5719BAA6B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4F3CF1-A00C-4D00-846B-044149498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F581C-5C95-4BF0-96BC-BC58795E2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A4C2F-3E61-4F68-9787-A57A461CF5DC}" type="datetimeFigureOut">
              <a:rPr lang="en-US" smtClean="0"/>
              <a:t>1/17/2021</a:t>
            </a:fld>
            <a:endParaRPr lang="en-US"/>
          </a:p>
        </p:txBody>
      </p:sp>
      <p:sp>
        <p:nvSpPr>
          <p:cNvPr id="5" name="Footer Placeholder 4">
            <a:extLst>
              <a:ext uri="{FF2B5EF4-FFF2-40B4-BE49-F238E27FC236}">
                <a16:creationId xmlns:a16="http://schemas.microsoft.com/office/drawing/2014/main" id="{2BF05285-2D8D-498A-BA97-FACC4649C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61E6D5-0484-4D2C-97E6-CD21DD430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57274-152C-4B00-883E-A72BFC4CD461}" type="slidenum">
              <a:rPr lang="en-US" smtClean="0"/>
              <a:t>‹#›</a:t>
            </a:fld>
            <a:endParaRPr lang="en-US"/>
          </a:p>
        </p:txBody>
      </p:sp>
    </p:spTree>
    <p:extLst>
      <p:ext uri="{BB962C8B-B14F-4D97-AF65-F5344CB8AC3E}">
        <p14:creationId xmlns:p14="http://schemas.microsoft.com/office/powerpoint/2010/main" val="1061853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ifferencebetween.net/business/difference-between-a-manager-and-entrepreneur/"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conversation.which.co.uk/technology/which-conversation-top-ten-bright-ideas-issu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Astore_Marketing_Plan.jpg"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lintoneday.com/anatomy-of-an-entrepreneur/"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gineeredlifestyles.com/blog/opportunity/10-characteristics-of-exceptional-leader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wbycoachlive.wordpress.com/2018/03/05/4-bite-sized-insights-into-career-coachin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urther.net/passionate-work/"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iki.optimy.com/educational-sponsorship/"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rtuptipsdaily.com/how-to-write-a-business-pla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irectiveconsulting.com/resources/glossary/target-audienc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alife.co.uk/news/join-tate-at-its-exclusive-pa-networking-event-this-week/"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suit and tie&#10;&#10;Description automatically generated with low confidence">
            <a:extLst>
              <a:ext uri="{FF2B5EF4-FFF2-40B4-BE49-F238E27FC236}">
                <a16:creationId xmlns:a16="http://schemas.microsoft.com/office/drawing/2014/main" id="{F82E30CB-959D-4C2E-B80C-B2EFDB0D65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255"/>
          <a:stretch/>
        </p:blipFill>
        <p:spPr>
          <a:xfrm>
            <a:off x="-4" y="3967"/>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FB85A-F2A9-4F13-BCDB-7F29AD3BA03A}"/>
              </a:ext>
            </a:extLst>
          </p:cNvPr>
          <p:cNvSpPr>
            <a:spLocks noGrp="1"/>
          </p:cNvSpPr>
          <p:nvPr>
            <p:ph type="ctrTitle"/>
          </p:nvPr>
        </p:nvSpPr>
        <p:spPr>
          <a:xfrm>
            <a:off x="404553" y="3091928"/>
            <a:ext cx="9078562" cy="2387600"/>
          </a:xfrm>
        </p:spPr>
        <p:txBody>
          <a:bodyPr>
            <a:normAutofit/>
          </a:bodyPr>
          <a:lstStyle/>
          <a:p>
            <a:pPr algn="l"/>
            <a:r>
              <a:rPr lang="en-US" sz="6600" b="1" dirty="0"/>
              <a:t>7 Steps to Becoming an Entrepreneur</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ackground pattern&#10;&#10;Description automatically generated">
            <a:extLst>
              <a:ext uri="{FF2B5EF4-FFF2-40B4-BE49-F238E27FC236}">
                <a16:creationId xmlns:a16="http://schemas.microsoft.com/office/drawing/2014/main" id="{592960AA-E3F4-4925-9494-F97643E85F3F}"/>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87683" y="5928507"/>
            <a:ext cx="931397" cy="822960"/>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37443087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B8C75E6-A060-4BFA-8DEA-89CFDB7EAD96}"/>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Step 6</a:t>
            </a:r>
            <a:br>
              <a:rPr lang="en-US" sz="3800">
                <a:solidFill>
                  <a:schemeClr val="bg1"/>
                </a:solidFill>
              </a:rPr>
            </a:br>
            <a:r>
              <a:rPr lang="en-US" sz="3800">
                <a:solidFill>
                  <a:schemeClr val="bg1"/>
                </a:solidFill>
              </a:rPr>
              <a:t>Sell your idea</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7D7288-3EB2-49FC-82DD-72EDBA8C4FBA}"/>
              </a:ext>
            </a:extLst>
          </p:cNvPr>
          <p:cNvSpPr>
            <a:spLocks noGrp="1"/>
          </p:cNvSpPr>
          <p:nvPr>
            <p:ph idx="1"/>
          </p:nvPr>
        </p:nvSpPr>
        <p:spPr>
          <a:xfrm>
            <a:off x="897769" y="1909192"/>
            <a:ext cx="4586513" cy="3647710"/>
          </a:xfrm>
        </p:spPr>
        <p:txBody>
          <a:bodyPr>
            <a:normAutofit/>
          </a:bodyPr>
          <a:lstStyle/>
          <a:p>
            <a:r>
              <a:rPr lang="en-US" sz="2000">
                <a:solidFill>
                  <a:schemeClr val="bg1"/>
                </a:solidFill>
              </a:rPr>
              <a:t>Consumers want products, but they don’t always know which product to pick. Your job as an entrepreneur is to convince people that whatever you’re selling is the best option available. You’ll have to find out what makes your product unique and then sell it based off the value it adds.</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hand holding a light bulb&#10;&#10;Description automatically generated">
            <a:extLst>
              <a:ext uri="{FF2B5EF4-FFF2-40B4-BE49-F238E27FC236}">
                <a16:creationId xmlns:a16="http://schemas.microsoft.com/office/drawing/2014/main" id="{DE370009-6929-4928-B0C9-3FB51A7855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061" r="27603" b="1"/>
          <a:stretch/>
        </p:blipFill>
        <p:spPr>
          <a:xfrm>
            <a:off x="6525453" y="10"/>
            <a:ext cx="5666547" cy="6857990"/>
          </a:xfrm>
          <a:prstGeom prst="rect">
            <a:avLst/>
          </a:prstGeom>
        </p:spPr>
      </p:pic>
    </p:spTree>
    <p:extLst>
      <p:ext uri="{BB962C8B-B14F-4D97-AF65-F5344CB8AC3E}">
        <p14:creationId xmlns:p14="http://schemas.microsoft.com/office/powerpoint/2010/main" val="166491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B8C75E6-A060-4BFA-8DEA-89CFDB7EAD96}"/>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Step 7</a:t>
            </a:r>
            <a:br>
              <a:rPr lang="en-US" sz="3800">
                <a:solidFill>
                  <a:schemeClr val="bg1"/>
                </a:solidFill>
              </a:rPr>
            </a:br>
            <a:r>
              <a:rPr lang="en-US" sz="3800">
                <a:solidFill>
                  <a:schemeClr val="bg1"/>
                </a:solidFill>
              </a:rPr>
              <a:t>Market</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7D7288-3EB2-49FC-82DD-72EDBA8C4FBA}"/>
              </a:ext>
            </a:extLst>
          </p:cNvPr>
          <p:cNvSpPr>
            <a:spLocks noGrp="1"/>
          </p:cNvSpPr>
          <p:nvPr>
            <p:ph idx="1"/>
          </p:nvPr>
        </p:nvSpPr>
        <p:spPr>
          <a:xfrm>
            <a:off x="897769" y="1909192"/>
            <a:ext cx="4586513" cy="3647710"/>
          </a:xfrm>
        </p:spPr>
        <p:txBody>
          <a:bodyPr>
            <a:normAutofit/>
          </a:bodyPr>
          <a:lstStyle/>
          <a:p>
            <a:r>
              <a:rPr lang="en-US" sz="2000">
                <a:solidFill>
                  <a:schemeClr val="bg1"/>
                </a:solidFill>
              </a:rPr>
              <a:t>You should be focused on marketing before, during and after you start your business. You may have the best restaurant in the city, but nobody will visit if they don't know it exists. Marketing is tricky, but if you should be able to focus your marketing efforts on your target audience. For example, millennials may be more likely to see an ad on social media than on a billboard downtown.</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erson&#10;&#10;Description automatically generated">
            <a:extLst>
              <a:ext uri="{FF2B5EF4-FFF2-40B4-BE49-F238E27FC236}">
                <a16:creationId xmlns:a16="http://schemas.microsoft.com/office/drawing/2014/main" id="{CF4BD3A5-5200-43EA-A793-36C68C8BAC9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419" t="1" r="-113" b="-972"/>
          <a:stretch/>
        </p:blipFill>
        <p:spPr>
          <a:xfrm>
            <a:off x="5857874" y="0"/>
            <a:ext cx="6410325" cy="6924670"/>
          </a:xfrm>
          <a:prstGeom prst="rect">
            <a:avLst/>
          </a:prstGeom>
        </p:spPr>
      </p:pic>
    </p:spTree>
    <p:extLst>
      <p:ext uri="{BB962C8B-B14F-4D97-AF65-F5344CB8AC3E}">
        <p14:creationId xmlns:p14="http://schemas.microsoft.com/office/powerpoint/2010/main" val="117998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E02FF1DF-3AE8-4C08-B86B-23B90DE60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287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F4D485C-012F-40F5-9472-68FF14E631FB}"/>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What is an Entrepreneur?</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7A298D-1DEC-4176-8C5E-C451B7A452F7}"/>
              </a:ext>
            </a:extLst>
          </p:cNvPr>
          <p:cNvSpPr>
            <a:spLocks noGrp="1"/>
          </p:cNvSpPr>
          <p:nvPr>
            <p:ph idx="1"/>
          </p:nvPr>
        </p:nvSpPr>
        <p:spPr>
          <a:xfrm>
            <a:off x="897769" y="1909192"/>
            <a:ext cx="4586513" cy="3647710"/>
          </a:xfrm>
        </p:spPr>
        <p:txBody>
          <a:bodyPr>
            <a:normAutofit/>
          </a:bodyPr>
          <a:lstStyle/>
          <a:p>
            <a:r>
              <a:rPr lang="en-US" sz="2000">
                <a:solidFill>
                  <a:schemeClr val="bg1"/>
                </a:solidFill>
              </a:rPr>
              <a:t>A person who organizes and operates a business or businesses, taking on greater than normal financial risks in order to do so.</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website&#10;&#10;Description automatically generated">
            <a:extLst>
              <a:ext uri="{FF2B5EF4-FFF2-40B4-BE49-F238E27FC236}">
                <a16:creationId xmlns:a16="http://schemas.microsoft.com/office/drawing/2014/main" id="{780E9176-7765-4FD0-92D0-8339ADB4C10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5283"/>
          <a:stretch/>
        </p:blipFill>
        <p:spPr>
          <a:xfrm>
            <a:off x="6525453" y="10"/>
            <a:ext cx="5666547" cy="6857990"/>
          </a:xfrm>
          <a:prstGeom prst="rect">
            <a:avLst/>
          </a:prstGeom>
        </p:spPr>
      </p:pic>
    </p:spTree>
    <p:extLst>
      <p:ext uri="{BB962C8B-B14F-4D97-AF65-F5344CB8AC3E}">
        <p14:creationId xmlns:p14="http://schemas.microsoft.com/office/powerpoint/2010/main" val="171099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655C64A-C001-4896-83CB-5A2D6235A560}"/>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Risk!!!!</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8783AD-4F64-4BAE-87EE-4F4B06026ED1}"/>
              </a:ext>
            </a:extLst>
          </p:cNvPr>
          <p:cNvSpPr>
            <a:spLocks noGrp="1"/>
          </p:cNvSpPr>
          <p:nvPr>
            <p:ph idx="1"/>
          </p:nvPr>
        </p:nvSpPr>
        <p:spPr>
          <a:xfrm>
            <a:off x="897769" y="1909192"/>
            <a:ext cx="4586513" cy="3647710"/>
          </a:xfrm>
        </p:spPr>
        <p:txBody>
          <a:bodyPr>
            <a:normAutofit lnSpcReduction="10000"/>
          </a:bodyPr>
          <a:lstStyle/>
          <a:p>
            <a:r>
              <a:rPr lang="en-US" sz="2000" dirty="0">
                <a:solidFill>
                  <a:schemeClr val="bg1"/>
                </a:solidFill>
              </a:rPr>
              <a:t>It is a key word when it comes to entrepreneurship that many don’t talk about, but you can’t get around it.  What is risk? Risk is the expose (someone or something valued) to danger, harm, or loss. When we talk about risk for an entrepreneur we are talking about potential financial risk, failure and potential effect on one's personal life.  Not everyone is successful, and it takes hard work and dedication.  Even the best of entrepreneurs may have failed at one point.</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person holding an umbrella&#10;&#10;Description automatically generated with medium confidence">
            <a:extLst>
              <a:ext uri="{FF2B5EF4-FFF2-40B4-BE49-F238E27FC236}">
                <a16:creationId xmlns:a16="http://schemas.microsoft.com/office/drawing/2014/main" id="{D4F13784-D817-483D-8430-55AD666AF3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671" r="37175" b="-1"/>
          <a:stretch/>
        </p:blipFill>
        <p:spPr>
          <a:xfrm>
            <a:off x="6525453" y="10"/>
            <a:ext cx="5666547" cy="6857990"/>
          </a:xfrm>
          <a:prstGeom prst="rect">
            <a:avLst/>
          </a:prstGeom>
        </p:spPr>
      </p:pic>
    </p:spTree>
    <p:extLst>
      <p:ext uri="{BB962C8B-B14F-4D97-AF65-F5344CB8AC3E}">
        <p14:creationId xmlns:p14="http://schemas.microsoft.com/office/powerpoint/2010/main" val="43629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655C64A-C001-4896-83CB-5A2D6235A560}"/>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7 Steps to Becoming an Entrepreneur</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8783AD-4F64-4BAE-87EE-4F4B06026ED1}"/>
              </a:ext>
            </a:extLst>
          </p:cNvPr>
          <p:cNvSpPr>
            <a:spLocks noGrp="1"/>
          </p:cNvSpPr>
          <p:nvPr>
            <p:ph idx="1"/>
          </p:nvPr>
        </p:nvSpPr>
        <p:spPr>
          <a:xfrm>
            <a:off x="897769" y="1909192"/>
            <a:ext cx="4586513" cy="3647710"/>
          </a:xfrm>
        </p:spPr>
        <p:txBody>
          <a:bodyPr>
            <a:normAutofit/>
          </a:bodyPr>
          <a:lstStyle/>
          <a:p>
            <a:r>
              <a:rPr lang="en-US" sz="2000" dirty="0">
                <a:solidFill>
                  <a:schemeClr val="bg1"/>
                </a:solidFill>
              </a:rPr>
              <a:t>Here are seven steps to consider if being an entrepreneur is right for you.</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4F13784-D817-483D-8430-55AD666AF3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687" r="8687"/>
          <a:stretch/>
        </p:blipFill>
        <p:spPr>
          <a:xfrm>
            <a:off x="6525453" y="10"/>
            <a:ext cx="5666547" cy="6857990"/>
          </a:xfrm>
          <a:prstGeom prst="rect">
            <a:avLst/>
          </a:prstGeom>
        </p:spPr>
      </p:pic>
    </p:spTree>
    <p:extLst>
      <p:ext uri="{BB962C8B-B14F-4D97-AF65-F5344CB8AC3E}">
        <p14:creationId xmlns:p14="http://schemas.microsoft.com/office/powerpoint/2010/main" val="171381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61C89EC-C237-46CC-B66A-670D5976E7D8}"/>
              </a:ext>
            </a:extLst>
          </p:cNvPr>
          <p:cNvSpPr>
            <a:spLocks noGrp="1"/>
          </p:cNvSpPr>
          <p:nvPr>
            <p:ph type="title"/>
          </p:nvPr>
        </p:nvSpPr>
        <p:spPr>
          <a:xfrm>
            <a:off x="838200" y="448721"/>
            <a:ext cx="4707671" cy="1225650"/>
          </a:xfrm>
        </p:spPr>
        <p:txBody>
          <a:bodyPr anchor="b">
            <a:normAutofit/>
          </a:bodyPr>
          <a:lstStyle/>
          <a:p>
            <a:r>
              <a:rPr lang="en-US" sz="2700">
                <a:solidFill>
                  <a:schemeClr val="bg1"/>
                </a:solidFill>
              </a:rPr>
              <a:t>Step 1</a:t>
            </a:r>
            <a:br>
              <a:rPr lang="en-US" sz="2700">
                <a:solidFill>
                  <a:schemeClr val="bg1"/>
                </a:solidFill>
              </a:rPr>
            </a:br>
            <a:r>
              <a:rPr lang="en-US" sz="2700">
                <a:solidFill>
                  <a:schemeClr val="bg1"/>
                </a:solidFill>
              </a:rPr>
              <a:t>Find the right business for you.</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291FE5-0585-4733-9CBE-B4EBD266C0F2}"/>
              </a:ext>
            </a:extLst>
          </p:cNvPr>
          <p:cNvSpPr>
            <a:spLocks noGrp="1"/>
          </p:cNvSpPr>
          <p:nvPr>
            <p:ph idx="1"/>
          </p:nvPr>
        </p:nvSpPr>
        <p:spPr>
          <a:xfrm>
            <a:off x="897769" y="1909192"/>
            <a:ext cx="4586513" cy="3647710"/>
          </a:xfrm>
        </p:spPr>
        <p:txBody>
          <a:bodyPr>
            <a:normAutofit/>
          </a:bodyPr>
          <a:lstStyle/>
          <a:p>
            <a:r>
              <a:rPr lang="en-US" sz="2000">
                <a:solidFill>
                  <a:schemeClr val="bg1"/>
                </a:solidFill>
              </a:rPr>
              <a:t>Entrepreneurship is a broad term, and you can be an entrepreneur in just about any area. However, you will have to pick a field to work in and business to start. Find a business that won’t only be successful but is something that you are passionate about. Entrepreneurship is hard work, so you want to focus your attention on something you care about.</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erson&#10;&#10;Description automatically generated">
            <a:extLst>
              <a:ext uri="{FF2B5EF4-FFF2-40B4-BE49-F238E27FC236}">
                <a16:creationId xmlns:a16="http://schemas.microsoft.com/office/drawing/2014/main" id="{3E7827E9-C646-4D13-AFEE-9118B4E4AB8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97" r="49647" b="1"/>
          <a:stretch/>
        </p:blipFill>
        <p:spPr>
          <a:xfrm>
            <a:off x="6525453" y="10"/>
            <a:ext cx="5666547" cy="6857990"/>
          </a:xfrm>
          <a:prstGeom prst="rect">
            <a:avLst/>
          </a:prstGeom>
        </p:spPr>
      </p:pic>
    </p:spTree>
    <p:extLst>
      <p:ext uri="{BB962C8B-B14F-4D97-AF65-F5344CB8AC3E}">
        <p14:creationId xmlns:p14="http://schemas.microsoft.com/office/powerpoint/2010/main" val="182719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A4DC13F-0D7E-49D9-985B-D17B0A2D7D97}"/>
              </a:ext>
            </a:extLst>
          </p:cNvPr>
          <p:cNvSpPr>
            <a:spLocks noGrp="1"/>
          </p:cNvSpPr>
          <p:nvPr>
            <p:ph type="title"/>
          </p:nvPr>
        </p:nvSpPr>
        <p:spPr>
          <a:xfrm>
            <a:off x="838200" y="448721"/>
            <a:ext cx="4707671" cy="1225650"/>
          </a:xfrm>
        </p:spPr>
        <p:txBody>
          <a:bodyPr anchor="b">
            <a:normAutofit/>
          </a:bodyPr>
          <a:lstStyle/>
          <a:p>
            <a:r>
              <a:rPr lang="en-US" sz="2700">
                <a:solidFill>
                  <a:schemeClr val="bg1"/>
                </a:solidFill>
              </a:rPr>
              <a:t>Step 2</a:t>
            </a:r>
            <a:br>
              <a:rPr lang="en-US" sz="2700">
                <a:solidFill>
                  <a:schemeClr val="bg1"/>
                </a:solidFill>
              </a:rPr>
            </a:br>
            <a:r>
              <a:rPr lang="en-US" sz="2700">
                <a:solidFill>
                  <a:schemeClr val="bg1"/>
                </a:solidFill>
              </a:rPr>
              <a:t>Determine if you should get an education</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D45C52-41FC-475B-918C-AE6D89DBDBAF}"/>
              </a:ext>
            </a:extLst>
          </p:cNvPr>
          <p:cNvSpPr>
            <a:spLocks noGrp="1"/>
          </p:cNvSpPr>
          <p:nvPr>
            <p:ph idx="1"/>
          </p:nvPr>
        </p:nvSpPr>
        <p:spPr>
          <a:xfrm>
            <a:off x="897769" y="1909192"/>
            <a:ext cx="4586513" cy="3647710"/>
          </a:xfrm>
        </p:spPr>
        <p:txBody>
          <a:bodyPr>
            <a:normAutofit/>
          </a:bodyPr>
          <a:lstStyle/>
          <a:p>
            <a:r>
              <a:rPr lang="en-US" sz="2000">
                <a:solidFill>
                  <a:schemeClr val="bg1"/>
                </a:solidFill>
              </a:rPr>
              <a:t>You don’t need to have any type of formal education to be an entrepreneur, but that doesn’t mean you should ignore education entirely. If you want to start a tech company, experience in business, computer programming and marketing could all be valuable. Also, some industries will likely require some type of education, such as your own accounting or law firm.</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6A95BD82-84C5-42F7-B0DD-EA214CBA9C7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74" t="2499" r="45185"/>
          <a:stretch/>
        </p:blipFill>
        <p:spPr>
          <a:xfrm>
            <a:off x="6096000" y="171450"/>
            <a:ext cx="6096000" cy="6686549"/>
          </a:xfrm>
          <a:prstGeom prst="rect">
            <a:avLst/>
          </a:prstGeom>
        </p:spPr>
      </p:pic>
    </p:spTree>
    <p:extLst>
      <p:ext uri="{BB962C8B-B14F-4D97-AF65-F5344CB8AC3E}">
        <p14:creationId xmlns:p14="http://schemas.microsoft.com/office/powerpoint/2010/main" val="72236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1D41A62-6B67-4680-9CDE-5141AADCB82E}"/>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Step 3</a:t>
            </a:r>
            <a:br>
              <a:rPr lang="en-US" sz="3800">
                <a:solidFill>
                  <a:schemeClr val="bg1"/>
                </a:solidFill>
              </a:rPr>
            </a:br>
            <a:r>
              <a:rPr lang="en-US" sz="3800">
                <a:solidFill>
                  <a:schemeClr val="bg1"/>
                </a:solidFill>
              </a:rPr>
              <a:t>Plan your business</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CB7318-3260-432E-B3AF-2731FEC03B5B}"/>
              </a:ext>
            </a:extLst>
          </p:cNvPr>
          <p:cNvSpPr>
            <a:spLocks noGrp="1"/>
          </p:cNvSpPr>
          <p:nvPr>
            <p:ph idx="1"/>
          </p:nvPr>
        </p:nvSpPr>
        <p:spPr>
          <a:xfrm>
            <a:off x="897769" y="1909192"/>
            <a:ext cx="4586513" cy="3647710"/>
          </a:xfrm>
        </p:spPr>
        <p:txBody>
          <a:bodyPr>
            <a:normAutofit/>
          </a:bodyPr>
          <a:lstStyle/>
          <a:p>
            <a:r>
              <a:rPr lang="en-US" sz="2000">
                <a:solidFill>
                  <a:schemeClr val="bg1"/>
                </a:solidFill>
              </a:rPr>
              <a:t>Before you begin your business, you need to have a business plan. A business plan lays out any objectives you have as well as your strategy for achieving those objectives. This plan is important for getting investors on board, as well as measuring how successful your business is.</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FF55CD18-47B1-4031-9D33-3EA09BA209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8" t="972" r="-2349" b="-972"/>
          <a:stretch/>
        </p:blipFill>
        <p:spPr>
          <a:xfrm>
            <a:off x="6443640" y="66675"/>
            <a:ext cx="6053159" cy="6857997"/>
          </a:xfrm>
          <a:prstGeom prst="rect">
            <a:avLst/>
          </a:prstGeom>
        </p:spPr>
      </p:pic>
    </p:spTree>
    <p:extLst>
      <p:ext uri="{BB962C8B-B14F-4D97-AF65-F5344CB8AC3E}">
        <p14:creationId xmlns:p14="http://schemas.microsoft.com/office/powerpoint/2010/main" val="419657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B8C75E6-A060-4BFA-8DEA-89CFDB7EAD96}"/>
              </a:ext>
            </a:extLst>
          </p:cNvPr>
          <p:cNvSpPr>
            <a:spLocks noGrp="1"/>
          </p:cNvSpPr>
          <p:nvPr>
            <p:ph type="title"/>
          </p:nvPr>
        </p:nvSpPr>
        <p:spPr>
          <a:xfrm>
            <a:off x="838200" y="448721"/>
            <a:ext cx="4707671" cy="1225650"/>
          </a:xfrm>
        </p:spPr>
        <p:txBody>
          <a:bodyPr anchor="b">
            <a:normAutofit/>
          </a:bodyPr>
          <a:lstStyle/>
          <a:p>
            <a:r>
              <a:rPr lang="en-US" sz="2700">
                <a:solidFill>
                  <a:schemeClr val="bg1"/>
                </a:solidFill>
              </a:rPr>
              <a:t>Step 4</a:t>
            </a:r>
            <a:br>
              <a:rPr lang="en-US" sz="2700">
                <a:solidFill>
                  <a:schemeClr val="bg1"/>
                </a:solidFill>
              </a:rPr>
            </a:br>
            <a:r>
              <a:rPr lang="en-US" sz="2700">
                <a:solidFill>
                  <a:schemeClr val="bg1"/>
                </a:solidFill>
              </a:rPr>
              <a:t>Find your target group/audience</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7D7288-3EB2-49FC-82DD-72EDBA8C4FBA}"/>
              </a:ext>
            </a:extLst>
          </p:cNvPr>
          <p:cNvSpPr>
            <a:spLocks noGrp="1"/>
          </p:cNvSpPr>
          <p:nvPr>
            <p:ph idx="1"/>
          </p:nvPr>
        </p:nvSpPr>
        <p:spPr>
          <a:xfrm>
            <a:off x="897769" y="1909192"/>
            <a:ext cx="4586513" cy="3647710"/>
          </a:xfrm>
        </p:spPr>
        <p:txBody>
          <a:bodyPr>
            <a:normAutofit/>
          </a:bodyPr>
          <a:lstStyle/>
          <a:p>
            <a:r>
              <a:rPr lang="en-US" sz="2000">
                <a:solidFill>
                  <a:schemeClr val="bg1"/>
                </a:solidFill>
              </a:rPr>
              <a:t>Not every business appeals to everyone. The age, gender, income, race and culture of your target group will play a large role in determining where you open up shop – or if you even need to have a physical address for business. Research which group fits your business model best, and then gear everything to attract that demographic.</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large group of people&#10;&#10;Description automatically generated with low confidence">
            <a:extLst>
              <a:ext uri="{FF2B5EF4-FFF2-40B4-BE49-F238E27FC236}">
                <a16:creationId xmlns:a16="http://schemas.microsoft.com/office/drawing/2014/main" id="{24487476-46B3-454E-B488-DAC73ACCD4E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135" r="25594"/>
          <a:stretch/>
        </p:blipFill>
        <p:spPr>
          <a:xfrm>
            <a:off x="6525453" y="10"/>
            <a:ext cx="5666547" cy="6857990"/>
          </a:xfrm>
          <a:prstGeom prst="rect">
            <a:avLst/>
          </a:prstGeom>
        </p:spPr>
      </p:pic>
    </p:spTree>
    <p:extLst>
      <p:ext uri="{BB962C8B-B14F-4D97-AF65-F5344CB8AC3E}">
        <p14:creationId xmlns:p14="http://schemas.microsoft.com/office/powerpoint/2010/main" val="146457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B8C75E6-A060-4BFA-8DEA-89CFDB7EAD96}"/>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Step 5</a:t>
            </a:r>
            <a:br>
              <a:rPr lang="en-US" sz="3800">
                <a:solidFill>
                  <a:schemeClr val="bg1"/>
                </a:solidFill>
              </a:rPr>
            </a:br>
            <a:r>
              <a:rPr lang="en-US" sz="3800">
                <a:solidFill>
                  <a:schemeClr val="bg1"/>
                </a:solidFill>
              </a:rPr>
              <a:t>Network</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7D7288-3EB2-49FC-82DD-72EDBA8C4FBA}"/>
              </a:ext>
            </a:extLst>
          </p:cNvPr>
          <p:cNvSpPr>
            <a:spLocks noGrp="1"/>
          </p:cNvSpPr>
          <p:nvPr>
            <p:ph idx="1"/>
          </p:nvPr>
        </p:nvSpPr>
        <p:spPr>
          <a:xfrm>
            <a:off x="897769" y="1909192"/>
            <a:ext cx="4586513" cy="3647710"/>
          </a:xfrm>
        </p:spPr>
        <p:txBody>
          <a:bodyPr>
            <a:normAutofit/>
          </a:bodyPr>
          <a:lstStyle/>
          <a:p>
            <a:r>
              <a:rPr lang="en-US" sz="2000">
                <a:solidFill>
                  <a:schemeClr val="bg1"/>
                </a:solidFill>
              </a:rPr>
              <a:t>While networking is important in all fields, it may be most important for entrepreneurs. Networking is how you meet other people that might have skills you can use in your business. You can also find potential investors through networking to help get your business model off the ground. Your network can also support your business once you open, helping send new customers your way.</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in a room&#10;&#10;Description automatically generated with medium confidence">
            <a:extLst>
              <a:ext uri="{FF2B5EF4-FFF2-40B4-BE49-F238E27FC236}">
                <a16:creationId xmlns:a16="http://schemas.microsoft.com/office/drawing/2014/main" id="{809750DA-8B90-4311-BD3E-56B70558CCA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253" r="19419"/>
          <a:stretch/>
        </p:blipFill>
        <p:spPr>
          <a:xfrm>
            <a:off x="6525453" y="10"/>
            <a:ext cx="5666547" cy="6857990"/>
          </a:xfrm>
          <a:prstGeom prst="rect">
            <a:avLst/>
          </a:prstGeom>
        </p:spPr>
      </p:pic>
    </p:spTree>
    <p:extLst>
      <p:ext uri="{BB962C8B-B14F-4D97-AF65-F5344CB8AC3E}">
        <p14:creationId xmlns:p14="http://schemas.microsoft.com/office/powerpoint/2010/main" val="1467524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660</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7 Steps to Becoming an Entrepreneur</vt:lpstr>
      <vt:lpstr>What is an Entrepreneur?</vt:lpstr>
      <vt:lpstr>Risk!!!!</vt:lpstr>
      <vt:lpstr>7 Steps to Becoming an Entrepreneur</vt:lpstr>
      <vt:lpstr>Step 1 Find the right business for you.</vt:lpstr>
      <vt:lpstr>Step 2 Determine if you should get an education</vt:lpstr>
      <vt:lpstr>Step 3 Plan your business</vt:lpstr>
      <vt:lpstr>Step 4 Find your target group/audience</vt:lpstr>
      <vt:lpstr>Step 5 Network</vt:lpstr>
      <vt:lpstr>Step 6 Sell your idea</vt:lpstr>
      <vt:lpstr>Step 7 Market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Steps to Becoming an Entrepreneur</dc:title>
  <dc:creator>darrel brooks</dc:creator>
  <cp:lastModifiedBy>darrel brooks</cp:lastModifiedBy>
  <cp:revision>2</cp:revision>
  <dcterms:created xsi:type="dcterms:W3CDTF">2021-01-18T00:09:13Z</dcterms:created>
  <dcterms:modified xsi:type="dcterms:W3CDTF">2021-01-18T00:14:51Z</dcterms:modified>
</cp:coreProperties>
</file>