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324" r:id="rId3"/>
    <p:sldId id="303" r:id="rId4"/>
    <p:sldId id="258" r:id="rId5"/>
    <p:sldId id="262" r:id="rId6"/>
    <p:sldId id="257" r:id="rId7"/>
    <p:sldId id="294" r:id="rId8"/>
    <p:sldId id="260" r:id="rId9"/>
    <p:sldId id="261" r:id="rId10"/>
    <p:sldId id="264" r:id="rId11"/>
    <p:sldId id="263" r:id="rId12"/>
    <p:sldId id="305" r:id="rId13"/>
    <p:sldId id="267" r:id="rId14"/>
    <p:sldId id="268" r:id="rId15"/>
    <p:sldId id="306" r:id="rId16"/>
    <p:sldId id="300" r:id="rId17"/>
    <p:sldId id="313" r:id="rId18"/>
    <p:sldId id="314" r:id="rId19"/>
    <p:sldId id="270" r:id="rId20"/>
    <p:sldId id="269" r:id="rId21"/>
    <p:sldId id="274" r:id="rId22"/>
    <p:sldId id="275" r:id="rId23"/>
    <p:sldId id="271" r:id="rId24"/>
    <p:sldId id="276" r:id="rId25"/>
    <p:sldId id="277" r:id="rId26"/>
    <p:sldId id="315" r:id="rId27"/>
    <p:sldId id="322" r:id="rId28"/>
    <p:sldId id="320" r:id="rId29"/>
    <p:sldId id="323" r:id="rId30"/>
    <p:sldId id="316" r:id="rId31"/>
    <p:sldId id="317" r:id="rId32"/>
    <p:sldId id="318" r:id="rId33"/>
    <p:sldId id="319" r:id="rId34"/>
    <p:sldId id="278" r:id="rId35"/>
    <p:sldId id="284" r:id="rId36"/>
    <p:sldId id="259" r:id="rId37"/>
    <p:sldId id="280" r:id="rId38"/>
    <p:sldId id="287" r:id="rId39"/>
    <p:sldId id="282" r:id="rId40"/>
    <p:sldId id="283" r:id="rId41"/>
    <p:sldId id="285" r:id="rId42"/>
    <p:sldId id="311" r:id="rId43"/>
    <p:sldId id="291" r:id="rId44"/>
    <p:sldId id="312" r:id="rId45"/>
    <p:sldId id="289" r:id="rId46"/>
    <p:sldId id="307" r:id="rId47"/>
    <p:sldId id="310" r:id="rId48"/>
    <p:sldId id="290" r:id="rId49"/>
    <p:sldId id="308" r:id="rId50"/>
    <p:sldId id="321" r:id="rId51"/>
    <p:sldId id="288"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4910" autoAdjust="0"/>
  </p:normalViewPr>
  <p:slideViewPr>
    <p:cSldViewPr>
      <p:cViewPr varScale="1">
        <p:scale>
          <a:sx n="55" d="100"/>
          <a:sy n="55" d="100"/>
        </p:scale>
        <p:origin x="-1830" y="-96"/>
      </p:cViewPr>
      <p:guideLst>
        <p:guide orient="horz" pos="2160"/>
        <p:guide pos="2880"/>
      </p:guideLst>
    </p:cSldViewPr>
  </p:slideViewPr>
  <p:outlineViewPr>
    <p:cViewPr>
      <p:scale>
        <a:sx n="33" d="100"/>
        <a:sy n="33" d="100"/>
      </p:scale>
      <p:origin x="0" y="464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36E61F-9AA5-487D-84B7-148821245391}" type="datetimeFigureOut">
              <a:rPr lang="en-US" smtClean="0"/>
              <a:pPr/>
              <a:t>8/18/2019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180F85-EDC1-424C-AAB7-2FA913274B1C}" type="slidenum">
              <a:rPr lang="en-US" smtClean="0"/>
              <a:pPr/>
              <a:t>‹#›</a:t>
            </a:fld>
            <a:endParaRPr lang="en-US" dirty="0"/>
          </a:p>
        </p:txBody>
      </p:sp>
    </p:spTree>
    <p:extLst>
      <p:ext uri="{BB962C8B-B14F-4D97-AF65-F5344CB8AC3E}">
        <p14:creationId xmlns:p14="http://schemas.microsoft.com/office/powerpoint/2010/main" val="3789971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48 slides in 45</a:t>
            </a:r>
            <a:r>
              <a:rPr lang="en-US" baseline="0" dirty="0" smtClean="0"/>
              <a:t> minutes</a:t>
            </a:r>
            <a:endParaRPr lang="en-US" dirty="0"/>
          </a:p>
        </p:txBody>
      </p:sp>
      <p:sp>
        <p:nvSpPr>
          <p:cNvPr id="4" name="Slide Number Placeholder 3"/>
          <p:cNvSpPr>
            <a:spLocks noGrp="1"/>
          </p:cNvSpPr>
          <p:nvPr>
            <p:ph type="sldNum" sz="quarter" idx="10"/>
          </p:nvPr>
        </p:nvSpPr>
        <p:spPr/>
        <p:txBody>
          <a:bodyPr/>
          <a:lstStyle/>
          <a:p>
            <a:fld id="{4D180F85-EDC1-424C-AAB7-2FA913274B1C}" type="slidenum">
              <a:rPr lang="en-US" smtClean="0"/>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180F85-EDC1-424C-AAB7-2FA913274B1C}" type="slidenum">
              <a:rPr lang="en-US" smtClean="0"/>
              <a:pPr/>
              <a:t>50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Heylens</a:t>
            </a:r>
            <a:r>
              <a:rPr lang="en-US" baseline="0" dirty="0" smtClean="0"/>
              <a:t> C et al.  Gender Identity disorder in twins: a review of the case report literature.  J sex Med.  2012;9: 751-7.</a:t>
            </a:r>
            <a:endParaRPr lang="en-US" dirty="0"/>
          </a:p>
        </p:txBody>
      </p:sp>
      <p:sp>
        <p:nvSpPr>
          <p:cNvPr id="4" name="Slide Number Placeholder 3"/>
          <p:cNvSpPr>
            <a:spLocks noGrp="1"/>
          </p:cNvSpPr>
          <p:nvPr>
            <p:ph type="sldNum" sz="quarter" idx="10"/>
          </p:nvPr>
        </p:nvSpPr>
        <p:spPr/>
        <p:txBody>
          <a:bodyPr/>
          <a:lstStyle/>
          <a:p>
            <a:fld id="{4D180F85-EDC1-424C-AAB7-2FA913274B1C}" type="slidenum">
              <a:rPr lang="en-US" smtClean="0"/>
              <a:pPr/>
              <a:t>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http://www.timesunion.com/local/article/Transgender-by-the-numbers-2342726.php</a:t>
            </a:r>
          </a:p>
          <a:p>
            <a:r>
              <a:rPr lang="en-US" dirty="0" smtClean="0"/>
              <a:t>2011 National Center for Transgender Equality/National</a:t>
            </a:r>
            <a:r>
              <a:rPr lang="en-US" baseline="0" dirty="0" smtClean="0"/>
              <a:t> Gay and Lesbian Task Force report “Injustice at Every Turn: A Report of the National Transgender Discrimination Survey” </a:t>
            </a:r>
          </a:p>
          <a:p>
            <a:r>
              <a:rPr lang="en-US" baseline="0" dirty="0" smtClean="0"/>
              <a:t>APA (American Psychiatric Association) 2013 study data.  Country by country variance and Singapore and Thailand much higher.</a:t>
            </a:r>
          </a:p>
          <a:p>
            <a:r>
              <a:rPr lang="en-US" baseline="0" dirty="0" smtClean="0"/>
              <a:t>Schneeberger, AR.  Stressful childhood experiences and health outcomes in sexual minority populations: a systematic review.  Soc Psych and Psych Epidem.  2014.  49(9): 1427-45.</a:t>
            </a:r>
          </a:p>
          <a:p>
            <a:r>
              <a:rPr lang="en-US" baseline="0" dirty="0" smtClean="0"/>
              <a:t>Clark TC et al.  The Health and Well-Being of Transgender High School Students:  Results From the New Zealand adolescent survey (Youth ‘12).  J Adol Health.  2014.  55: 93-99.</a:t>
            </a:r>
            <a:endParaRPr lang="en-US" dirty="0"/>
          </a:p>
        </p:txBody>
      </p:sp>
      <p:sp>
        <p:nvSpPr>
          <p:cNvPr id="4" name="Slide Number Placeholder 3"/>
          <p:cNvSpPr>
            <a:spLocks noGrp="1"/>
          </p:cNvSpPr>
          <p:nvPr>
            <p:ph type="sldNum" sz="quarter" idx="10"/>
          </p:nvPr>
        </p:nvSpPr>
        <p:spPr/>
        <p:txBody>
          <a:bodyPr/>
          <a:lstStyle/>
          <a:p>
            <a:fld id="{4D180F85-EDC1-424C-AAB7-2FA913274B1C}" type="slidenum">
              <a:rPr lang="en-US" smtClean="0"/>
              <a:pPr/>
              <a:t>10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Zuckert,</a:t>
            </a:r>
            <a:r>
              <a:rPr lang="en-US" baseline="0" dirty="0" smtClean="0"/>
              <a:t> 2004 and Cohen-Kettenis and Pafafflin, 2003</a:t>
            </a:r>
          </a:p>
          <a:p>
            <a:r>
              <a:rPr lang="en-US" dirty="0" smtClean="0"/>
              <a:t>Quotes from parents</a:t>
            </a:r>
            <a:r>
              <a:rPr lang="en-US" baseline="0" dirty="0" smtClean="0"/>
              <a:t> or grandparents that I’ve met with or talked with in the last 6 months.</a:t>
            </a:r>
          </a:p>
          <a:p>
            <a:endParaRPr lang="en-US" dirty="0"/>
          </a:p>
        </p:txBody>
      </p:sp>
      <p:sp>
        <p:nvSpPr>
          <p:cNvPr id="4" name="Slide Number Placeholder 3"/>
          <p:cNvSpPr>
            <a:spLocks noGrp="1"/>
          </p:cNvSpPr>
          <p:nvPr>
            <p:ph type="sldNum" sz="quarter" idx="10"/>
          </p:nvPr>
        </p:nvSpPr>
        <p:spPr/>
        <p:txBody>
          <a:bodyPr/>
          <a:lstStyle/>
          <a:p>
            <a:fld id="{4D180F85-EDC1-424C-AAB7-2FA913274B1C}" type="slidenum">
              <a:rPr lang="en-US" smtClean="0"/>
              <a:pPr/>
              <a:t>16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Physician examples</a:t>
            </a:r>
            <a:r>
              <a:rPr lang="en-US" baseline="0" dirty="0" smtClean="0"/>
              <a:t> from the last year</a:t>
            </a:r>
            <a:endParaRPr lang="en-US" dirty="0"/>
          </a:p>
        </p:txBody>
      </p:sp>
      <p:sp>
        <p:nvSpPr>
          <p:cNvPr id="4" name="Slide Number Placeholder 3"/>
          <p:cNvSpPr>
            <a:spLocks noGrp="1"/>
          </p:cNvSpPr>
          <p:nvPr>
            <p:ph type="sldNum" sz="quarter" idx="10"/>
          </p:nvPr>
        </p:nvSpPr>
        <p:spPr/>
        <p:txBody>
          <a:bodyPr/>
          <a:lstStyle/>
          <a:p>
            <a:fld id="{4D180F85-EDC1-424C-AAB7-2FA913274B1C}" type="slidenum">
              <a:rPr lang="en-US" smtClean="0"/>
              <a:pPr/>
              <a:t>33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a:t>
            </a:r>
            <a:r>
              <a:rPr lang="en-US" baseline="0" dirty="0" smtClean="0"/>
              <a:t> so important to make sure the counselor is up on TG issues/comfortable:  “Why don’t you just trying being a boy for a week and see how it feels.”</a:t>
            </a:r>
            <a:endParaRPr lang="en-US" dirty="0"/>
          </a:p>
        </p:txBody>
      </p:sp>
      <p:sp>
        <p:nvSpPr>
          <p:cNvPr id="4" name="Slide Number Placeholder 3"/>
          <p:cNvSpPr>
            <a:spLocks noGrp="1"/>
          </p:cNvSpPr>
          <p:nvPr>
            <p:ph type="sldNum" sz="quarter" idx="10"/>
          </p:nvPr>
        </p:nvSpPr>
        <p:spPr/>
        <p:txBody>
          <a:bodyPr/>
          <a:lstStyle/>
          <a:p>
            <a:fld id="{4D180F85-EDC1-424C-AAB7-2FA913274B1C}" type="slidenum">
              <a:rPr lang="en-US" smtClean="0"/>
              <a:pPr/>
              <a:t>34</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Madeline Deutsch,</a:t>
            </a:r>
            <a:r>
              <a:rPr lang="en-US" baseline="0" dirty="0" smtClean="0"/>
              <a:t> MD at UCSF for all my harder questions.</a:t>
            </a:r>
          </a:p>
          <a:p>
            <a:endParaRPr lang="en-US" baseline="0" dirty="0" smtClean="0"/>
          </a:p>
          <a:p>
            <a:r>
              <a:rPr lang="en-US" baseline="0" dirty="0" smtClean="0"/>
              <a:t>Hsieh, S.  Resource List: Clinical Care Programs for Gender-nonconforming children and adolescents.  Ped Annals.  2014.  43(6):238-44.</a:t>
            </a:r>
            <a:endParaRPr lang="en-US" dirty="0"/>
          </a:p>
        </p:txBody>
      </p:sp>
      <p:sp>
        <p:nvSpPr>
          <p:cNvPr id="4" name="Slide Number Placeholder 3"/>
          <p:cNvSpPr>
            <a:spLocks noGrp="1"/>
          </p:cNvSpPr>
          <p:nvPr>
            <p:ph type="sldNum" sz="quarter" idx="10"/>
          </p:nvPr>
        </p:nvSpPr>
        <p:spPr/>
        <p:txBody>
          <a:bodyPr/>
          <a:lstStyle/>
          <a:p>
            <a:fld id="{4D180F85-EDC1-424C-AAB7-2FA913274B1C}" type="slidenum">
              <a:rPr lang="en-US" smtClean="0"/>
              <a:pPr/>
              <a:t>36</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180F85-EDC1-424C-AAB7-2FA913274B1C}" type="slidenum">
              <a:rPr lang="en-US" smtClean="0"/>
              <a:pPr/>
              <a:t>42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Kathleen Dunn interviews Francine</a:t>
            </a:r>
            <a:r>
              <a:rPr lang="en-US" baseline="0" dirty="0" smtClean="0"/>
              <a:t> Russo.</a:t>
            </a:r>
          </a:p>
          <a:p>
            <a:r>
              <a:rPr lang="en-US" baseline="0" dirty="0" smtClean="0"/>
              <a:t>The Moth</a:t>
            </a:r>
            <a:endParaRPr lang="en-US" dirty="0"/>
          </a:p>
        </p:txBody>
      </p:sp>
      <p:sp>
        <p:nvSpPr>
          <p:cNvPr id="4" name="Slide Number Placeholder 3"/>
          <p:cNvSpPr>
            <a:spLocks noGrp="1"/>
          </p:cNvSpPr>
          <p:nvPr>
            <p:ph type="sldNum" sz="quarter" idx="10"/>
          </p:nvPr>
        </p:nvSpPr>
        <p:spPr/>
        <p:txBody>
          <a:bodyPr/>
          <a:lstStyle/>
          <a:p>
            <a:fld id="{4D180F85-EDC1-424C-AAB7-2FA913274B1C}" type="slidenum">
              <a:rPr lang="en-US" smtClean="0"/>
              <a:pPr/>
              <a:t>49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9C151E01-7737-4768-8DB9-CE59EF953476}" type="datetimeFigureOut">
              <a:rPr lang="en-US" smtClean="0"/>
              <a:pPr/>
              <a:t>8/18/2019</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95DB540F-7741-494B-9013-5E20C834E9D8}"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151E01-7737-4768-8DB9-CE59EF953476}" type="datetimeFigureOut">
              <a:rPr lang="en-US" smtClean="0"/>
              <a:pPr/>
              <a:t>8/18/2019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DB540F-7741-494B-9013-5E20C834E9D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151E01-7737-4768-8DB9-CE59EF953476}" type="datetimeFigureOut">
              <a:rPr lang="en-US" smtClean="0"/>
              <a:pPr/>
              <a:t>8/18/2019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DB540F-7741-494B-9013-5E20C834E9D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9C151E01-7737-4768-8DB9-CE59EF953476}" type="datetimeFigureOut">
              <a:rPr lang="en-US" smtClean="0"/>
              <a:pPr/>
              <a:t>8/18/2019</a:t>
            </a:fld>
            <a:endParaRPr lang="en-US" dirty="0"/>
          </a:p>
        </p:txBody>
      </p:sp>
      <p:sp>
        <p:nvSpPr>
          <p:cNvPr id="9" name="Slide Number Placeholder 8"/>
          <p:cNvSpPr>
            <a:spLocks noGrp="1"/>
          </p:cNvSpPr>
          <p:nvPr>
            <p:ph type="sldNum" sz="quarter" idx="15"/>
          </p:nvPr>
        </p:nvSpPr>
        <p:spPr/>
        <p:txBody>
          <a:bodyPr rtlCol="0"/>
          <a:lstStyle/>
          <a:p>
            <a:fld id="{95DB540F-7741-494B-9013-5E20C834E9D8}"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C151E01-7737-4768-8DB9-CE59EF953476}" type="datetimeFigureOut">
              <a:rPr lang="en-US" smtClean="0"/>
              <a:pPr/>
              <a:t>8/18/2019</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95DB540F-7741-494B-9013-5E20C834E9D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C151E01-7737-4768-8DB9-CE59EF953476}" type="datetimeFigureOut">
              <a:rPr lang="en-US" smtClean="0"/>
              <a:pPr/>
              <a:t>8/18/2019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DB540F-7741-494B-9013-5E20C834E9D8}"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C151E01-7737-4768-8DB9-CE59EF953476}" type="datetimeFigureOut">
              <a:rPr lang="en-US" smtClean="0"/>
              <a:pPr/>
              <a:t>8/18/2019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DB540F-7741-494B-9013-5E20C834E9D8}"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9C151E01-7737-4768-8DB9-CE59EF953476}" type="datetimeFigureOut">
              <a:rPr lang="en-US" smtClean="0"/>
              <a:pPr/>
              <a:t>8/18/2019</a:t>
            </a:fld>
            <a:endParaRPr lang="en-US" dirty="0"/>
          </a:p>
        </p:txBody>
      </p:sp>
      <p:sp>
        <p:nvSpPr>
          <p:cNvPr id="7" name="Slide Number Placeholder 6"/>
          <p:cNvSpPr>
            <a:spLocks noGrp="1"/>
          </p:cNvSpPr>
          <p:nvPr>
            <p:ph type="sldNum" sz="quarter" idx="11"/>
          </p:nvPr>
        </p:nvSpPr>
        <p:spPr/>
        <p:txBody>
          <a:bodyPr rtlCol="0"/>
          <a:lstStyle/>
          <a:p>
            <a:fld id="{95DB540F-7741-494B-9013-5E20C834E9D8}"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151E01-7737-4768-8DB9-CE59EF953476}" type="datetimeFigureOut">
              <a:rPr lang="en-US" smtClean="0"/>
              <a:pPr/>
              <a:t>8/18/2019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DB540F-7741-494B-9013-5E20C834E9D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9C151E01-7737-4768-8DB9-CE59EF953476}" type="datetimeFigureOut">
              <a:rPr lang="en-US" smtClean="0"/>
              <a:pPr/>
              <a:t>8/18/2019</a:t>
            </a:fld>
            <a:endParaRPr lang="en-US" dirty="0"/>
          </a:p>
        </p:txBody>
      </p:sp>
      <p:sp>
        <p:nvSpPr>
          <p:cNvPr id="22" name="Slide Number Placeholder 21"/>
          <p:cNvSpPr>
            <a:spLocks noGrp="1"/>
          </p:cNvSpPr>
          <p:nvPr>
            <p:ph type="sldNum" sz="quarter" idx="15"/>
          </p:nvPr>
        </p:nvSpPr>
        <p:spPr/>
        <p:txBody>
          <a:bodyPr rtlCol="0"/>
          <a:lstStyle/>
          <a:p>
            <a:fld id="{95DB540F-7741-494B-9013-5E20C834E9D8}"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9C151E01-7737-4768-8DB9-CE59EF953476}" type="datetimeFigureOut">
              <a:rPr lang="en-US" smtClean="0"/>
              <a:pPr/>
              <a:t>8/18/2019</a:t>
            </a:fld>
            <a:endParaRPr lang="en-US" dirty="0"/>
          </a:p>
        </p:txBody>
      </p:sp>
      <p:sp>
        <p:nvSpPr>
          <p:cNvPr id="18" name="Slide Number Placeholder 17"/>
          <p:cNvSpPr>
            <a:spLocks noGrp="1"/>
          </p:cNvSpPr>
          <p:nvPr>
            <p:ph type="sldNum" sz="quarter" idx="11"/>
          </p:nvPr>
        </p:nvSpPr>
        <p:spPr/>
        <p:txBody>
          <a:bodyPr rtlCol="0"/>
          <a:lstStyle/>
          <a:p>
            <a:fld id="{95DB540F-7741-494B-9013-5E20C834E9D8}"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C151E01-7737-4768-8DB9-CE59EF953476}" type="datetimeFigureOut">
              <a:rPr lang="en-US" smtClean="0"/>
              <a:pPr/>
              <a:t>8/18/2019</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5DB540F-7741-494B-9013-5E20C834E9D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diverseandresillent.org/" TargetMode="External"/><Relationship Id="rId7" Type="http://schemas.openxmlformats.org/officeDocument/2006/relationships/hyperlink" Target="http://pflag-chapter-map.herokuapp.com/" TargetMode="External"/><Relationship Id="rId2" Type="http://schemas.openxmlformats.org/officeDocument/2006/relationships/hyperlink" Target="http://www.mkelgbt.org/" TargetMode="External"/><Relationship Id="rId1" Type="http://schemas.openxmlformats.org/officeDocument/2006/relationships/slideLayout" Target="../slideLayouts/slideLayout2.xml"/><Relationship Id="rId6" Type="http://schemas.openxmlformats.org/officeDocument/2006/relationships/hyperlink" Target="http://community.pflag.org/" TargetMode="External"/><Relationship Id="rId5" Type="http://schemas.openxmlformats.org/officeDocument/2006/relationships/hyperlink" Target="http://www.wlrainbowfamilies.com/" TargetMode="External"/><Relationship Id="rId4" Type="http://schemas.openxmlformats.org/officeDocument/2006/relationships/hyperlink" Target="http://www.lgbtsewisc.or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forge-forward.org/wp-content/docs/physicians-wisconsin-2014.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midwestspermbank.com/st/" TargetMode="External"/><Relationship Id="rId2" Type="http://schemas.openxmlformats.org/officeDocument/2006/relationships/hyperlink" Target="http://www.spermbankdirectory.com/category/midwest" TargetMode="External"/><Relationship Id="rId1" Type="http://schemas.openxmlformats.org/officeDocument/2006/relationships/slideLayout" Target="../slideLayouts/slideLayout2.xml"/><Relationship Id="rId5" Type="http://schemas.openxmlformats.org/officeDocument/2006/relationships/hyperlink" Target="http://www.uwhealth.org/infertility/donor-egg-program/40628" TargetMode="External"/><Relationship Id="rId4" Type="http://schemas.openxmlformats.org/officeDocument/2006/relationships/hyperlink" Target="http://www.froedtert.com/fertility/ivf"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forge-forward.org/wp-content/docs/self-help-guide-to-healing-2015-FINAL.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uwosh.edu/lgbtqcounci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transequality.org/" TargetMode="External"/><Relationship Id="rId2" Type="http://schemas.openxmlformats.org/officeDocument/2006/relationships/hyperlink" Target="http://forge-forward.org/" TargetMode="External"/><Relationship Id="rId1" Type="http://schemas.openxmlformats.org/officeDocument/2006/relationships/slideLayout" Target="../slideLayouts/slideLayout2.xml"/><Relationship Id="rId6" Type="http://schemas.openxmlformats.org/officeDocument/2006/relationships/hyperlink" Target="http://iamtransgendered.com/Links.aspx" TargetMode="External"/><Relationship Id="rId5" Type="http://schemas.openxmlformats.org/officeDocument/2006/relationships/hyperlink" Target="http://www.chla.org/site/c.ipINKTOAJsG/b.7501767/" TargetMode="External"/><Relationship Id="rId4" Type="http://schemas.openxmlformats.org/officeDocument/2006/relationships/hyperlink" Target="http://transgenderlawcenter.org/authentic"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www.nyacyouth.org/" TargetMode="External"/><Relationship Id="rId13" Type="http://schemas.openxmlformats.org/officeDocument/2006/relationships/hyperlink" Target="http://www.transfamily.org/" TargetMode="External"/><Relationship Id="rId3" Type="http://schemas.openxmlformats.org/officeDocument/2006/relationships/hyperlink" Target="http://transhealth.ucsf.edu/" TargetMode="External"/><Relationship Id="rId7" Type="http://schemas.openxmlformats.org/officeDocument/2006/relationships/hyperlink" Target="http://www.glsen.org/" TargetMode="External"/><Relationship Id="rId12" Type="http://schemas.openxmlformats.org/officeDocument/2006/relationships/hyperlink" Target="http://www.wpath.org/" TargetMode="External"/><Relationship Id="rId2" Type="http://schemas.openxmlformats.org/officeDocument/2006/relationships/hyperlink" Target="http://www.glaad.org/transgender" TargetMode="External"/><Relationship Id="rId16" Type="http://schemas.openxmlformats.org/officeDocument/2006/relationships/hyperlink" Target="http://www.parentsoftransdenerkids.org/" TargetMode="External"/><Relationship Id="rId1" Type="http://schemas.openxmlformats.org/officeDocument/2006/relationships/slideLayout" Target="../slideLayouts/slideLayout2.xml"/><Relationship Id="rId6" Type="http://schemas.openxmlformats.org/officeDocument/2006/relationships/hyperlink" Target="http://www.itgetsbetter.org/" TargetMode="External"/><Relationship Id="rId11" Type="http://schemas.openxmlformats.org/officeDocument/2006/relationships/hyperlink" Target="http://glma.org/" TargetMode="External"/><Relationship Id="rId5" Type="http://schemas.openxmlformats.org/officeDocument/2006/relationships/hyperlink" Target="http://leadwithlovefilm.com/" TargetMode="External"/><Relationship Id="rId15" Type="http://schemas.openxmlformats.org/officeDocument/2006/relationships/hyperlink" Target="http://www.prh.org/ARSHEP" TargetMode="External"/><Relationship Id="rId10" Type="http://schemas.openxmlformats.org/officeDocument/2006/relationships/hyperlink" Target="http://www.amplifyyourvoice.org/youthresource" TargetMode="External"/><Relationship Id="rId4" Type="http://schemas.openxmlformats.org/officeDocument/2006/relationships/hyperlink" Target="https://www.facebook.com/PARENTSOFTRANSKIDS" TargetMode="External"/><Relationship Id="rId9" Type="http://schemas.openxmlformats.org/officeDocument/2006/relationships/hyperlink" Target="http://www.thetrevorproject.org/" TargetMode="External"/><Relationship Id="rId14" Type="http://schemas.openxmlformats.org/officeDocument/2006/relationships/hyperlink" Target="http://familyproject.sfsu.edu/"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aamc.org/lgbtdsd"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wpr.org/listen/869276"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themoth.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5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itspronouncedmetrosexual.com/2013/01/a-comprehensive-list-of-lgbtq-term-definitions/" TargetMode="External"/><Relationship Id="rId2" Type="http://schemas.openxmlformats.org/officeDocument/2006/relationships/hyperlink" Target="http://geneq.berkeley.edu/lgbt_resources_definiton_of_terms" TargetMode="External"/><Relationship Id="rId1" Type="http://schemas.openxmlformats.org/officeDocument/2006/relationships/slideLayout" Target="../slideLayouts/slideLayout2.xml"/><Relationship Id="rId6" Type="http://schemas.openxmlformats.org/officeDocument/2006/relationships/hyperlink" Target="http://www.lgbt.ucla.edu/documents/LGBTTerminology.pdf" TargetMode="External"/><Relationship Id="rId5" Type="http://schemas.openxmlformats.org/officeDocument/2006/relationships/hyperlink" Target="http://www.genderdiversity.org/resources/terminology/" TargetMode="External"/><Relationship Id="rId4" Type="http://schemas.openxmlformats.org/officeDocument/2006/relationships/hyperlink" Target="http://genderqueerid.com/gq-term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Healthcare and Laboratory Testing for the Transgender Community</a:t>
            </a:r>
            <a:br>
              <a:rPr lang="en-US" dirty="0" smtClean="0"/>
            </a:br>
            <a:endParaRPr lang="en-US" dirty="0"/>
          </a:p>
        </p:txBody>
      </p:sp>
      <p:sp>
        <p:nvSpPr>
          <p:cNvPr id="3" name="Subtitle 2"/>
          <p:cNvSpPr>
            <a:spLocks noGrp="1"/>
          </p:cNvSpPr>
          <p:nvPr>
            <p:ph type="subTitle" idx="1"/>
          </p:nvPr>
        </p:nvSpPr>
        <p:spPr/>
        <p:txBody>
          <a:bodyPr>
            <a:normAutofit fontScale="62500" lnSpcReduction="20000"/>
          </a:bodyPr>
          <a:lstStyle/>
          <a:p>
            <a:r>
              <a:rPr lang="en-US" dirty="0" smtClean="0"/>
              <a:t>Jessica Johnston-Rickert, MD NCMP</a:t>
            </a:r>
          </a:p>
          <a:p>
            <a:r>
              <a:rPr lang="en-US" dirty="0" smtClean="0"/>
              <a:t>Primary Care Associates of Appleton</a:t>
            </a:r>
          </a:p>
          <a:p>
            <a:r>
              <a:rPr lang="en-US" dirty="0" smtClean="0"/>
              <a:t>3916 N Intertech Court</a:t>
            </a:r>
          </a:p>
          <a:p>
            <a:r>
              <a:rPr lang="en-US" dirty="0" smtClean="0"/>
              <a:t>Appleton, WI 54913</a:t>
            </a:r>
          </a:p>
          <a:p>
            <a:r>
              <a:rPr lang="en-US" dirty="0" smtClean="0"/>
              <a:t>920-996-1000</a:t>
            </a:r>
          </a:p>
          <a:p>
            <a:r>
              <a:rPr lang="en-US" dirty="0" smtClean="0"/>
              <a:t>jessica.johnstonrickert@primarycareofappleton.com</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Stats</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90% of Americans know LGBQ person</a:t>
            </a:r>
          </a:p>
          <a:p>
            <a:r>
              <a:rPr lang="en-US" dirty="0" smtClean="0"/>
              <a:t>8% of Americans know a Transgender person</a:t>
            </a:r>
          </a:p>
          <a:p>
            <a:r>
              <a:rPr lang="en-US" dirty="0" smtClean="0"/>
              <a:t>70-90% transgender experience job harassment </a:t>
            </a:r>
          </a:p>
          <a:p>
            <a:r>
              <a:rPr lang="en-US" dirty="0" smtClean="0"/>
              <a:t>46% transgender uncomfortable seeking police help</a:t>
            </a:r>
          </a:p>
          <a:p>
            <a:r>
              <a:rPr lang="en-US" dirty="0" smtClean="0"/>
              <a:t>75% harassed K – 12 grade</a:t>
            </a:r>
          </a:p>
          <a:p>
            <a:r>
              <a:rPr lang="en-US" dirty="0" smtClean="0"/>
              <a:t>35% physical violence in school</a:t>
            </a:r>
          </a:p>
          <a:p>
            <a:r>
              <a:rPr lang="en-US" dirty="0" smtClean="0"/>
              <a:t>36-41% transgender report attempting suicide (1.6% gen pop)</a:t>
            </a:r>
          </a:p>
          <a:p>
            <a:r>
              <a:rPr lang="en-US" dirty="0" smtClean="0"/>
              <a:t>28% experienced verbal harassment in medical setting</a:t>
            </a:r>
          </a:p>
          <a:p>
            <a:r>
              <a:rPr lang="en-US" dirty="0" smtClean="0"/>
              <a:t>29% postponed needed care due to discrimination</a:t>
            </a:r>
          </a:p>
          <a:p>
            <a:r>
              <a:rPr lang="en-US" dirty="0" smtClean="0"/>
              <a:t>17-19% have been refused medical care</a:t>
            </a:r>
          </a:p>
          <a:p>
            <a:r>
              <a:rPr lang="en-US" dirty="0" smtClean="0"/>
              <a:t>2% physically assaulted in a physician’s office</a:t>
            </a:r>
          </a:p>
          <a:p>
            <a:r>
              <a:rPr lang="en-US" dirty="0" smtClean="0"/>
              <a:t>50% have had to teach their physician how to care for them</a:t>
            </a:r>
          </a:p>
          <a:p>
            <a:r>
              <a:rPr lang="en-US" dirty="0" smtClean="0"/>
              <a:t>M2F 1/7000-20,000</a:t>
            </a:r>
          </a:p>
          <a:p>
            <a:r>
              <a:rPr lang="en-US" dirty="0" smtClean="0"/>
              <a:t>F2M 1/33,000 – 50,000 </a:t>
            </a:r>
          </a:p>
          <a:p>
            <a:r>
              <a:rPr lang="en-US" dirty="0" smtClean="0"/>
              <a:t>I have &gt; 70 TG pts (42 M2F and 29 F2M, 12 adolescents, 1 pre-pubertal)</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visit</a:t>
            </a:r>
            <a:endParaRPr lang="en-US" dirty="0"/>
          </a:p>
        </p:txBody>
      </p:sp>
      <p:sp>
        <p:nvSpPr>
          <p:cNvPr id="3" name="Content Placeholder 2"/>
          <p:cNvSpPr>
            <a:spLocks noGrp="1"/>
          </p:cNvSpPr>
          <p:nvPr>
            <p:ph sz="quarter" idx="1"/>
          </p:nvPr>
        </p:nvSpPr>
        <p:spPr>
          <a:xfrm>
            <a:off x="457200" y="1600200"/>
            <a:ext cx="7467600" cy="5257800"/>
          </a:xfrm>
        </p:spPr>
        <p:txBody>
          <a:bodyPr>
            <a:normAutofit fontScale="77500" lnSpcReduction="20000"/>
          </a:bodyPr>
          <a:lstStyle/>
          <a:p>
            <a:r>
              <a:rPr lang="en-US" dirty="0" smtClean="0"/>
              <a:t>When did you start feeling this way?</a:t>
            </a:r>
          </a:p>
          <a:p>
            <a:r>
              <a:rPr lang="en-US" dirty="0" smtClean="0"/>
              <a:t>When started dressing differently?  Public yet and % time?</a:t>
            </a:r>
          </a:p>
          <a:p>
            <a:r>
              <a:rPr lang="en-US" dirty="0" smtClean="0"/>
              <a:t>Are you intersex (both parts inside)?</a:t>
            </a:r>
          </a:p>
          <a:p>
            <a:r>
              <a:rPr lang="en-US" dirty="0" smtClean="0"/>
              <a:t>Which name/pronoun would you prefer?</a:t>
            </a:r>
          </a:p>
          <a:p>
            <a:r>
              <a:rPr lang="en-US" dirty="0" smtClean="0"/>
              <a:t>Who have you come out to?  Who doesn’t know and why?</a:t>
            </a:r>
          </a:p>
          <a:p>
            <a:r>
              <a:rPr lang="en-US" dirty="0" smtClean="0"/>
              <a:t>Discrimination/Violence/Abuse?  Do you feel safe now?</a:t>
            </a:r>
          </a:p>
          <a:p>
            <a:r>
              <a:rPr lang="en-US" dirty="0" smtClean="0"/>
              <a:t>Homeless?  Drugs/ETOH?</a:t>
            </a:r>
          </a:p>
          <a:p>
            <a:r>
              <a:rPr lang="en-US" dirty="0" smtClean="0"/>
              <a:t>Sexual/Attraction?(#male, #female, what goes in where? Toys?)</a:t>
            </a:r>
          </a:p>
          <a:p>
            <a:r>
              <a:rPr lang="en-US" dirty="0" smtClean="0"/>
              <a:t>When last tested for STI’s, need for this?</a:t>
            </a:r>
          </a:p>
          <a:p>
            <a:r>
              <a:rPr lang="en-US" dirty="0" smtClean="0"/>
              <a:t>Hormones in past, Herbals, Internet hormones? Side effects/Effectiveness</a:t>
            </a:r>
          </a:p>
          <a:p>
            <a:r>
              <a:rPr lang="en-US" dirty="0" smtClean="0"/>
              <a:t>Counseling/Psychiatrist?</a:t>
            </a:r>
          </a:p>
          <a:p>
            <a:r>
              <a:rPr lang="en-US" dirty="0" smtClean="0"/>
              <a:t>PMHX, PSHX, meds, allergies, FMHX  (Check for smoking, HTN, hyperlipidemia, AMI, obesity, strokes, clots, cancers, endocrine issues, psych, diabetes etc)</a:t>
            </a:r>
          </a:p>
          <a:p>
            <a:r>
              <a:rPr lang="en-US" dirty="0" smtClean="0"/>
              <a:t>Exam:  Advocate for full exam at initial intake but can split</a:t>
            </a:r>
          </a:p>
          <a:p>
            <a:pPr lvl="1"/>
            <a:r>
              <a:rPr lang="en-US" dirty="0" smtClean="0"/>
              <a:t>Whatever is appropriate for the age and initial gender/parts they have</a:t>
            </a:r>
          </a:p>
          <a:p>
            <a:endParaRPr lang="en-US" dirty="0" smtClean="0"/>
          </a:p>
          <a:p>
            <a:pPr>
              <a:buNone/>
            </a:pPr>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Criteria – Child </a:t>
            </a:r>
            <a:br>
              <a:rPr lang="en-US" dirty="0" smtClean="0"/>
            </a:br>
            <a:r>
              <a:rPr lang="en-US" dirty="0" smtClean="0"/>
              <a:t>(Gender Dysphoria of childhood)</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Following present for 6 mo or more</a:t>
            </a:r>
          </a:p>
          <a:p>
            <a:pPr lvl="1"/>
            <a:r>
              <a:rPr lang="en-US" dirty="0" smtClean="0"/>
              <a:t>Persistent  and intense distress about being natal gender</a:t>
            </a:r>
          </a:p>
          <a:p>
            <a:pPr lvl="1"/>
            <a:r>
              <a:rPr lang="en-US" dirty="0" smtClean="0"/>
              <a:t>Stated desire to be opposite gender or insists is the opposite gender</a:t>
            </a:r>
          </a:p>
          <a:p>
            <a:pPr lvl="1"/>
            <a:r>
              <a:rPr lang="en-US" dirty="0" smtClean="0"/>
              <a:t>One of the following:</a:t>
            </a:r>
          </a:p>
          <a:p>
            <a:pPr lvl="2"/>
            <a:r>
              <a:rPr lang="en-US" dirty="0" smtClean="0"/>
              <a:t>Marked aversion to natal clothing, insistence of wearing opposite gender clothing</a:t>
            </a:r>
          </a:p>
          <a:p>
            <a:pPr lvl="2"/>
            <a:r>
              <a:rPr lang="en-US" dirty="0" smtClean="0"/>
              <a:t>Persistent repudiation of natal anatomical structures</a:t>
            </a:r>
          </a:p>
          <a:p>
            <a:pPr lvl="3"/>
            <a:r>
              <a:rPr lang="en-US" dirty="0" smtClean="0"/>
              <a:t>Assertion that will grow or has opposite sex organs</a:t>
            </a:r>
          </a:p>
          <a:p>
            <a:pPr lvl="3"/>
            <a:r>
              <a:rPr lang="en-US" dirty="0" smtClean="0"/>
              <a:t>Does not want development of natal organs</a:t>
            </a:r>
          </a:p>
          <a:p>
            <a:pPr lvl="3"/>
            <a:r>
              <a:rPr lang="en-US" dirty="0" smtClean="0"/>
              <a:t>Rejection of urination sitting (F2M)</a:t>
            </a:r>
          </a:p>
          <a:p>
            <a:pPr lvl="3"/>
            <a:endParaRPr lang="en-US" dirty="0" smtClean="0"/>
          </a:p>
          <a:p>
            <a:pPr lvl="1"/>
            <a:r>
              <a:rPr lang="en-US" dirty="0" smtClean="0"/>
              <a:t>Not yet reached puberty</a:t>
            </a:r>
          </a:p>
          <a:p>
            <a:pPr lvl="1"/>
            <a:r>
              <a:rPr lang="en-US" b="1" dirty="0" smtClean="0"/>
              <a:t>Remember:  consistent, insistent , persistent</a:t>
            </a:r>
          </a:p>
          <a:p>
            <a:pPr lvl="1"/>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Criteria – GD of Adolescent	</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Present x 2 years</a:t>
            </a:r>
          </a:p>
          <a:p>
            <a:r>
              <a:rPr lang="en-US" dirty="0" smtClean="0"/>
              <a:t>4 of following:</a:t>
            </a:r>
          </a:p>
          <a:p>
            <a:pPr lvl="1"/>
            <a:r>
              <a:rPr lang="en-US" dirty="0" smtClean="0"/>
              <a:t>1) repeated stated desire to be other sex</a:t>
            </a:r>
          </a:p>
          <a:p>
            <a:pPr lvl="1"/>
            <a:r>
              <a:rPr lang="en-US" dirty="0" smtClean="0"/>
              <a:t>2) preference for cross-dressing</a:t>
            </a:r>
          </a:p>
          <a:p>
            <a:pPr lvl="1"/>
            <a:r>
              <a:rPr lang="en-US" dirty="0" smtClean="0"/>
              <a:t>3) strong persistent preferences for cross-sex roles in games/make-believe</a:t>
            </a:r>
          </a:p>
          <a:p>
            <a:pPr lvl="1"/>
            <a:r>
              <a:rPr lang="en-US" dirty="0" smtClean="0"/>
              <a:t>4) intense desire to participate in games/pastimes of other sex</a:t>
            </a:r>
          </a:p>
          <a:p>
            <a:pPr lvl="1"/>
            <a:r>
              <a:rPr lang="en-US" dirty="0" smtClean="0"/>
              <a:t>5) strong preference for playmates of other sex</a:t>
            </a:r>
          </a:p>
          <a:p>
            <a:r>
              <a:rPr lang="en-US" dirty="0" smtClean="0"/>
              <a:t>Discomfort as sex born </a:t>
            </a:r>
          </a:p>
          <a:p>
            <a:pPr lvl="1"/>
            <a:r>
              <a:rPr lang="en-US" dirty="0" smtClean="0"/>
              <a:t>Wanting penis to disappear</a:t>
            </a:r>
          </a:p>
          <a:p>
            <a:pPr lvl="1"/>
            <a:r>
              <a:rPr lang="en-US" dirty="0" smtClean="0"/>
              <a:t>Self harm</a:t>
            </a:r>
          </a:p>
          <a:p>
            <a:pPr lvl="1"/>
            <a:r>
              <a:rPr lang="en-US" dirty="0" smtClean="0"/>
              <a:t>Girls – standing to pee</a:t>
            </a:r>
          </a:p>
          <a:p>
            <a:pPr lvl="1"/>
            <a:r>
              <a:rPr lang="en-US" dirty="0" smtClean="0"/>
              <a:t>Distress in puberty worst</a:t>
            </a:r>
          </a:p>
          <a:p>
            <a:r>
              <a:rPr lang="en-US" dirty="0" smtClean="0"/>
              <a:t>Not intersex (most do not have Disorder of Sex Development)</a:t>
            </a:r>
          </a:p>
          <a:p>
            <a:r>
              <a:rPr lang="en-US" dirty="0" smtClean="0"/>
              <a:t>Significant distress or impairment</a:t>
            </a:r>
          </a:p>
          <a:p>
            <a:r>
              <a:rPr lang="en-US" dirty="0" smtClean="0"/>
              <a:t>Stable psych conditions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Criteria – Adult	</a:t>
            </a:r>
            <a:endParaRPr lang="en-US" dirty="0"/>
          </a:p>
        </p:txBody>
      </p:sp>
      <p:sp>
        <p:nvSpPr>
          <p:cNvPr id="3" name="Content Placeholder 2"/>
          <p:cNvSpPr>
            <a:spLocks noGrp="1"/>
          </p:cNvSpPr>
          <p:nvPr>
            <p:ph sz="quarter" idx="1"/>
          </p:nvPr>
        </p:nvSpPr>
        <p:spPr/>
        <p:txBody>
          <a:bodyPr/>
          <a:lstStyle/>
          <a:p>
            <a:r>
              <a:rPr lang="en-US" dirty="0" smtClean="0"/>
              <a:t>Symptoms and desire to be other sex, frequently passing as other sex</a:t>
            </a:r>
          </a:p>
          <a:p>
            <a:r>
              <a:rPr lang="en-US" dirty="0" smtClean="0"/>
              <a:t>Conviction that has thoughts and feelings/reactions of other sex.</a:t>
            </a:r>
          </a:p>
          <a:p>
            <a:r>
              <a:rPr lang="en-US" dirty="0" smtClean="0"/>
              <a:t>Discomfort as born sex</a:t>
            </a:r>
          </a:p>
          <a:p>
            <a:r>
              <a:rPr lang="en-US" dirty="0" smtClean="0"/>
              <a:t>Not intersex</a:t>
            </a:r>
          </a:p>
          <a:p>
            <a:r>
              <a:rPr lang="en-US" dirty="0" smtClean="0"/>
              <a:t>Significant distress or impairment</a:t>
            </a:r>
          </a:p>
          <a:p>
            <a:r>
              <a:rPr lang="en-US" dirty="0" smtClean="0"/>
              <a:t>STABLE PSYCH CONDITIONS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Diagnosis:</a:t>
            </a:r>
            <a:br>
              <a:rPr lang="en-US" dirty="0" smtClean="0"/>
            </a:br>
            <a:r>
              <a:rPr lang="en-US" dirty="0" smtClean="0"/>
              <a:t>The Biggest question from Physicians</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Normal Development</a:t>
            </a:r>
          </a:p>
          <a:p>
            <a:pPr lvl="1"/>
            <a:r>
              <a:rPr lang="en-US" dirty="0" smtClean="0"/>
              <a:t>Ages 1-2 = conscious of physical differences between sexes</a:t>
            </a:r>
          </a:p>
          <a:p>
            <a:pPr lvl="1"/>
            <a:r>
              <a:rPr lang="en-US" dirty="0" smtClean="0"/>
              <a:t>Age 3 = kids identify themselves as boy or girl</a:t>
            </a:r>
          </a:p>
          <a:p>
            <a:pPr lvl="1"/>
            <a:r>
              <a:rPr lang="en-US" dirty="0" smtClean="0"/>
              <a:t>Age 4 = gender identity is stable</a:t>
            </a:r>
          </a:p>
          <a:p>
            <a:pPr lvl="1"/>
            <a:r>
              <a:rPr lang="en-US" dirty="0" smtClean="0"/>
              <a:t>Age &gt;5 = identity continues to become more firmly established.</a:t>
            </a:r>
          </a:p>
          <a:p>
            <a:endParaRPr lang="en-US" dirty="0" smtClean="0"/>
          </a:p>
          <a:p>
            <a:r>
              <a:rPr lang="en-US" dirty="0" smtClean="0"/>
              <a:t>It’s NORMAL to question</a:t>
            </a:r>
          </a:p>
          <a:p>
            <a:pPr lvl="2"/>
            <a:r>
              <a:rPr lang="en-US" dirty="0" smtClean="0"/>
              <a:t>Dysphoria that presents in childhood and persists into adulthood  6-27%</a:t>
            </a:r>
          </a:p>
          <a:p>
            <a:pPr lvl="2"/>
            <a:r>
              <a:rPr lang="en-US" dirty="0" smtClean="0"/>
              <a:t>Dysphoria that remains in adolescence persists into adulthood &gt; 90%</a:t>
            </a:r>
          </a:p>
          <a:p>
            <a:pPr lvl="2"/>
            <a:r>
              <a:rPr lang="en-US" dirty="0" smtClean="0"/>
              <a:t>Gender  dysphoric children 6 male:1 female</a:t>
            </a:r>
          </a:p>
          <a:p>
            <a:pPr lvl="2"/>
            <a:r>
              <a:rPr lang="en-US" dirty="0" smtClean="0"/>
              <a:t>Gender dysphoric teens 1 male:1female</a:t>
            </a:r>
          </a:p>
          <a:p>
            <a:pPr lvl="2"/>
            <a:r>
              <a:rPr lang="en-US" dirty="0" smtClean="0"/>
              <a:t>“Persisters” had greater degrees of dsyphoria, “believed they were” (instead of wished they were) and were more likely to have socially transitioned.</a:t>
            </a:r>
          </a:p>
          <a:p>
            <a:pPr marL="274320" lvl="1">
              <a:spcBef>
                <a:spcPts val="600"/>
              </a:spcBef>
              <a:buSzPct val="70000"/>
              <a:buFont typeface="Wingdings"/>
              <a:buChar char=""/>
            </a:pPr>
            <a:endParaRPr lang="en-US" dirty="0" smtClean="0"/>
          </a:p>
          <a:p>
            <a:pPr marL="274320" lvl="1">
              <a:spcBef>
                <a:spcPts val="600"/>
              </a:spcBef>
              <a:buSzPct val="70000"/>
              <a:buFont typeface="Wingdings"/>
              <a:buChar char=""/>
            </a:pPr>
            <a:r>
              <a:rPr lang="en-US" dirty="0" smtClean="0"/>
              <a:t>2015 Study:  “Transgender children showed a clear pattern:  They viewed themselves in terms of their expressed gender and showed preferences for their expressed gender, with response patterns mirroring those of two cis-gender control groups.”  Olson, KR, et al.  Gender Cognition in Transgender Children.  Psychological Science. 2015; 26(4);467-474.</a:t>
            </a:r>
          </a:p>
          <a:p>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br>
              <a:rPr lang="en-US" dirty="0" smtClean="0"/>
            </a:br>
            <a:r>
              <a:rPr lang="en-US" dirty="0" smtClean="0"/>
              <a:t>The Biggest Question from Parents</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Skepticism</a:t>
            </a:r>
          </a:p>
          <a:p>
            <a:pPr lvl="1"/>
            <a:r>
              <a:rPr lang="en-US" dirty="0" smtClean="0"/>
              <a:t>“He’s just a kid.  How the hell does he know.”</a:t>
            </a:r>
          </a:p>
          <a:p>
            <a:pPr lvl="1"/>
            <a:r>
              <a:rPr lang="en-US" dirty="0" smtClean="0"/>
              <a:t>“He’s just confused.”</a:t>
            </a:r>
          </a:p>
          <a:p>
            <a:pPr lvl="1"/>
            <a:r>
              <a:rPr lang="en-US" dirty="0" smtClean="0"/>
              <a:t>“She’s just delayed in her understanding of gender.”</a:t>
            </a:r>
          </a:p>
          <a:p>
            <a:pPr lvl="1"/>
            <a:r>
              <a:rPr lang="en-US" dirty="0" smtClean="0"/>
              <a:t>“She just wants to say she’s the opposite of everything.”</a:t>
            </a:r>
          </a:p>
          <a:p>
            <a:pPr lvl="1"/>
            <a:r>
              <a:rPr lang="en-US" dirty="0" smtClean="0"/>
              <a:t>“He said he wanted a puppy.”</a:t>
            </a:r>
          </a:p>
          <a:p>
            <a:pPr lvl="1"/>
            <a:r>
              <a:rPr lang="en-US" dirty="0" smtClean="0"/>
              <a:t>“I just saw him playing with trucks the other day.”</a:t>
            </a:r>
          </a:p>
          <a:p>
            <a:pPr lvl="1"/>
            <a:r>
              <a:rPr lang="en-US" dirty="0" smtClean="0"/>
              <a:t>“My counselor told me I was just gay.”</a:t>
            </a:r>
          </a:p>
          <a:p>
            <a:pPr lvl="1"/>
            <a:r>
              <a:rPr lang="en-US" dirty="0" smtClean="0"/>
              <a:t>“His mom jumps on every band wagon immediately.  She’s (the mom) always been very impulsive.”</a:t>
            </a:r>
          </a:p>
          <a:p>
            <a:pPr lvl="1"/>
            <a:r>
              <a:rPr lang="en-US" dirty="0" smtClean="0"/>
              <a:t>“We don’t want him labeled forever.”</a:t>
            </a:r>
          </a:p>
          <a:p>
            <a:pPr lvl="1"/>
            <a:r>
              <a:rPr lang="en-US" dirty="0" smtClean="0"/>
              <a:t>“That counselor is going to convince him he’s a girl.  We want our own counselor.”</a:t>
            </a:r>
          </a:p>
          <a:p>
            <a:pPr lvl="1"/>
            <a:r>
              <a:rPr lang="en-US" dirty="0" smtClean="0"/>
              <a:t>“My child will not be this.”</a:t>
            </a:r>
          </a:p>
          <a:p>
            <a:r>
              <a:rPr lang="en-US" dirty="0" smtClean="0"/>
              <a:t>Regret </a:t>
            </a:r>
          </a:p>
          <a:p>
            <a:pPr lvl="1"/>
            <a:r>
              <a:rPr lang="en-US" dirty="0" smtClean="0"/>
              <a:t>M2F = 1-1.5% and F2M  = &lt;1% but higher with surgeries 3-5%</a:t>
            </a:r>
          </a:p>
          <a:p>
            <a:r>
              <a:rPr lang="en-US" dirty="0" smtClean="0"/>
              <a:t>Satisfaction</a:t>
            </a:r>
          </a:p>
          <a:p>
            <a:pPr lvl="1"/>
            <a:r>
              <a:rPr lang="en-US" dirty="0" smtClean="0"/>
              <a:t>M2F = &gt; 87%  and  F2M = &gt;97%</a:t>
            </a:r>
          </a:p>
          <a:p>
            <a:endParaRPr lang="en-US" dirty="0" smtClean="0"/>
          </a:p>
          <a:p>
            <a:pPr lvl="1">
              <a:buNone/>
            </a:pPr>
            <a:endParaRPr lang="en-US" dirty="0" smtClean="0"/>
          </a:p>
          <a:p>
            <a:pPr lvl="1"/>
            <a:endParaRPr lang="en-US" dirty="0" smtClean="0"/>
          </a:p>
          <a:p>
            <a:pPr lvl="1"/>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a:t>
            </a:r>
            <a:endParaRPr lang="en-US" dirty="0"/>
          </a:p>
        </p:txBody>
      </p:sp>
      <p:sp>
        <p:nvSpPr>
          <p:cNvPr id="3" name="Content Placeholder 2"/>
          <p:cNvSpPr>
            <a:spLocks noGrp="1"/>
          </p:cNvSpPr>
          <p:nvPr>
            <p:ph sz="quarter" idx="1"/>
          </p:nvPr>
        </p:nvSpPr>
        <p:spPr/>
        <p:txBody>
          <a:bodyPr>
            <a:normAutofit/>
          </a:bodyPr>
          <a:lstStyle/>
          <a:p>
            <a:r>
              <a:rPr lang="en-US" dirty="0" smtClean="0"/>
              <a:t>Letter from therapist after counseling stating:</a:t>
            </a:r>
          </a:p>
          <a:p>
            <a:pPr lvl="1"/>
            <a:r>
              <a:rPr lang="en-US" dirty="0" smtClean="0"/>
              <a:t>Ready, Eligible, Meets diagnostic criteria</a:t>
            </a:r>
          </a:p>
          <a:p>
            <a:pPr lvl="1"/>
            <a:r>
              <a:rPr lang="en-US" dirty="0" smtClean="0"/>
              <a:t>Stable mental health issues</a:t>
            </a:r>
          </a:p>
          <a:p>
            <a:pPr lvl="1"/>
            <a:r>
              <a:rPr lang="en-US" dirty="0" smtClean="0"/>
              <a:t>No AODA issues</a:t>
            </a:r>
          </a:p>
          <a:p>
            <a:r>
              <a:rPr lang="en-US" dirty="0" smtClean="0"/>
              <a:t>Homework</a:t>
            </a:r>
          </a:p>
          <a:p>
            <a:pPr lvl="1"/>
            <a:r>
              <a:rPr lang="en-US" dirty="0" smtClean="0"/>
              <a:t>Risks and benefits of hormone therapy informed consent (3-4 pages)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 Initial Labs</a:t>
            </a:r>
            <a:endParaRPr lang="en-US" dirty="0"/>
          </a:p>
        </p:txBody>
      </p:sp>
      <p:sp>
        <p:nvSpPr>
          <p:cNvPr id="3" name="Content Placeholder 2"/>
          <p:cNvSpPr>
            <a:spLocks noGrp="1"/>
          </p:cNvSpPr>
          <p:nvPr>
            <p:ph sz="quarter" idx="1"/>
          </p:nvPr>
        </p:nvSpPr>
        <p:spPr/>
        <p:txBody>
          <a:bodyPr>
            <a:normAutofit fontScale="70000" lnSpcReduction="20000"/>
          </a:bodyPr>
          <a:lstStyle/>
          <a:p>
            <a:pPr lvl="1"/>
            <a:r>
              <a:rPr lang="en-US" dirty="0" smtClean="0"/>
              <a:t>M2F (estrogen receivers):  </a:t>
            </a:r>
          </a:p>
          <a:p>
            <a:pPr lvl="2"/>
            <a:r>
              <a:rPr lang="en-US" dirty="0" smtClean="0"/>
              <a:t>Lipid:  TG inc, LDL dec, HDL inc</a:t>
            </a:r>
          </a:p>
          <a:p>
            <a:pPr lvl="2"/>
            <a:r>
              <a:rPr lang="en-US" dirty="0" smtClean="0"/>
              <a:t>PSA:  monitor for big changes</a:t>
            </a:r>
          </a:p>
          <a:p>
            <a:pPr lvl="2"/>
            <a:r>
              <a:rPr lang="en-US" dirty="0" smtClean="0"/>
              <a:t>Total and free testosterone:</a:t>
            </a:r>
          </a:p>
          <a:p>
            <a:pPr lvl="3"/>
            <a:r>
              <a:rPr lang="en-US" dirty="0" smtClean="0"/>
              <a:t>Free 9-30 ng/dL</a:t>
            </a:r>
          </a:p>
          <a:p>
            <a:pPr lvl="3"/>
            <a:r>
              <a:rPr lang="en-US" dirty="0" smtClean="0"/>
              <a:t>Total 240-950 ng/dL (ave 700)</a:t>
            </a:r>
          </a:p>
          <a:p>
            <a:pPr lvl="2"/>
            <a:r>
              <a:rPr lang="en-US" dirty="0" smtClean="0"/>
              <a:t>Estradiol:  normal range for male</a:t>
            </a:r>
          </a:p>
          <a:p>
            <a:pPr lvl="2"/>
            <a:r>
              <a:rPr lang="en-US" dirty="0" smtClean="0"/>
              <a:t>Prolactin:  minor increase</a:t>
            </a:r>
          </a:p>
          <a:p>
            <a:pPr lvl="2"/>
            <a:r>
              <a:rPr lang="en-US" dirty="0" smtClean="0"/>
              <a:t>BMET:  Cr inc and K inc with dec Na</a:t>
            </a:r>
          </a:p>
          <a:p>
            <a:pPr lvl="2"/>
            <a:r>
              <a:rPr lang="en-US" dirty="0" smtClean="0"/>
              <a:t>LFT:   AST/ALT inc</a:t>
            </a:r>
          </a:p>
          <a:p>
            <a:pPr lvl="2"/>
            <a:r>
              <a:rPr lang="en-US" dirty="0" smtClean="0"/>
              <a:t>CBC:  dec Hgb/Hct</a:t>
            </a:r>
          </a:p>
          <a:p>
            <a:pPr lvl="1"/>
            <a:r>
              <a:rPr lang="en-US" dirty="0" smtClean="0"/>
              <a:t>F2M (androgen receivers):  </a:t>
            </a:r>
          </a:p>
          <a:p>
            <a:pPr lvl="2"/>
            <a:r>
              <a:rPr lang="en-US" dirty="0" smtClean="0"/>
              <a:t>Lipid:  LDL increase and HDL decrease</a:t>
            </a:r>
          </a:p>
          <a:p>
            <a:pPr lvl="2"/>
            <a:r>
              <a:rPr lang="en-US" dirty="0" smtClean="0"/>
              <a:t>Total and free testosterone:  normal range for  female?  PCOS?</a:t>
            </a:r>
          </a:p>
          <a:p>
            <a:pPr lvl="2"/>
            <a:r>
              <a:rPr lang="en-US" dirty="0" smtClean="0"/>
              <a:t>Estradiol:  (ave 50 pg/mL)</a:t>
            </a:r>
          </a:p>
          <a:p>
            <a:pPr lvl="3"/>
            <a:r>
              <a:rPr lang="en-US" dirty="0" smtClean="0"/>
              <a:t>Follicular: 26-161 pg/ML</a:t>
            </a:r>
          </a:p>
          <a:p>
            <a:pPr lvl="3"/>
            <a:r>
              <a:rPr lang="en-US" dirty="0" smtClean="0"/>
              <a:t>Pre-ovulatory peak: 187-382 pg/mL</a:t>
            </a:r>
          </a:p>
          <a:p>
            <a:pPr lvl="3"/>
            <a:r>
              <a:rPr lang="en-US" dirty="0" smtClean="0"/>
              <a:t>Luteal phase 32-201 pg/mL</a:t>
            </a:r>
          </a:p>
          <a:p>
            <a:pPr lvl="2"/>
            <a:r>
              <a:rPr lang="en-US" dirty="0" smtClean="0"/>
              <a:t>Prolactin:  minor inc</a:t>
            </a:r>
          </a:p>
          <a:p>
            <a:pPr lvl="2"/>
            <a:r>
              <a:rPr lang="en-US" dirty="0" smtClean="0"/>
              <a:t>LFT:  minor inc</a:t>
            </a:r>
          </a:p>
          <a:p>
            <a:pPr lvl="2"/>
            <a:r>
              <a:rPr lang="en-US" dirty="0" smtClean="0"/>
              <a:t>CBC:  Hgb/Hct inc (hypercoag poss)</a:t>
            </a:r>
          </a:p>
          <a:p>
            <a:pPr lvl="1"/>
            <a:endParaRPr lang="en-US" dirty="0" smtClean="0"/>
          </a:p>
          <a:p>
            <a:pPr lvl="1"/>
            <a:r>
              <a:rPr lang="en-US" dirty="0" smtClean="0"/>
              <a:t>Consider:  HIV, RPR, gon/chlam, Hep C/B, Vit D</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Hormone therapy Criteria - Adolescent</a:t>
            </a:r>
            <a:endParaRPr lang="en-US" dirty="0"/>
          </a:p>
        </p:txBody>
      </p:sp>
      <p:sp>
        <p:nvSpPr>
          <p:cNvPr id="3" name="Content Placeholder 2"/>
          <p:cNvSpPr>
            <a:spLocks noGrp="1"/>
          </p:cNvSpPr>
          <p:nvPr>
            <p:ph sz="quarter" idx="1"/>
          </p:nvPr>
        </p:nvSpPr>
        <p:spPr/>
        <p:txBody>
          <a:bodyPr/>
          <a:lstStyle/>
          <a:p>
            <a:r>
              <a:rPr lang="en-US" dirty="0" smtClean="0"/>
              <a:t>Tanner 2</a:t>
            </a:r>
          </a:p>
          <a:p>
            <a:r>
              <a:rPr lang="en-US" dirty="0" smtClean="0"/>
              <a:t>Early pubertal changes result in sig distress</a:t>
            </a:r>
          </a:p>
          <a:p>
            <a:r>
              <a:rPr lang="en-US" u="sng" dirty="0" smtClean="0"/>
              <a:t>Adequate social and family support</a:t>
            </a:r>
          </a:p>
          <a:p>
            <a:r>
              <a:rPr lang="en-US" dirty="0" smtClean="0"/>
              <a:t>Psychotherapy x 3-6 months (mandatory for me)</a:t>
            </a:r>
          </a:p>
          <a:p>
            <a:r>
              <a:rPr lang="en-US" dirty="0" smtClean="0"/>
              <a:t>Knowledge of what hormones can do</a:t>
            </a:r>
          </a:p>
          <a:p>
            <a:r>
              <a:rPr lang="en-US" dirty="0" smtClean="0"/>
              <a:t>Stable mental health issues</a:t>
            </a:r>
          </a:p>
          <a:p>
            <a:r>
              <a:rPr lang="en-US" dirty="0" smtClean="0"/>
              <a:t>No AODA issues (zero tolerance policy)</a:t>
            </a:r>
          </a:p>
          <a:p>
            <a:r>
              <a:rPr lang="en-US" dirty="0" smtClean="0"/>
              <a:t>Will take in responsible manner</a:t>
            </a:r>
          </a:p>
          <a:p>
            <a:r>
              <a:rPr lang="en-US" u="sng" dirty="0" smtClean="0"/>
              <a:t>Ready to give up fertility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	</a:t>
            </a:r>
            <a:endParaRPr lang="en-US" dirty="0"/>
          </a:p>
        </p:txBody>
      </p:sp>
      <p:sp>
        <p:nvSpPr>
          <p:cNvPr id="3" name="Content Placeholder 2"/>
          <p:cNvSpPr>
            <a:spLocks noGrp="1"/>
          </p:cNvSpPr>
          <p:nvPr>
            <p:ph sz="quarter" idx="1"/>
          </p:nvPr>
        </p:nvSpPr>
        <p:spPr/>
        <p:txBody>
          <a:bodyPr/>
          <a:lstStyle/>
          <a:p>
            <a:r>
              <a:rPr lang="en-US" dirty="0" smtClean="0"/>
              <a:t>I have nothing to disclose.</a:t>
            </a:r>
            <a:endParaRPr lang="en-US" dirty="0"/>
          </a:p>
        </p:txBody>
      </p:sp>
    </p:spTree>
    <p:extLst>
      <p:ext uri="{BB962C8B-B14F-4D97-AF65-F5344CB8AC3E}">
        <p14:creationId xmlns:p14="http://schemas.microsoft.com/office/powerpoint/2010/main" val="2221797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Hormone therapy Criteria - Adult	</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Psychotherapy eval (mandatory for me)</a:t>
            </a:r>
          </a:p>
          <a:p>
            <a:pPr lvl="1"/>
            <a:r>
              <a:rPr lang="en-US" b="1" dirty="0" smtClean="0"/>
              <a:t>GOAL:  To facilitate the child/adult authentic gender journey.  Give them the space to discover themselves and respect their emerging identities.  To help them positively self-identify and to give them a psychologic tool kit to recognized when they might need protection from hostile environment.</a:t>
            </a:r>
            <a:endParaRPr lang="en-US" dirty="0" smtClean="0"/>
          </a:p>
          <a:p>
            <a:r>
              <a:rPr lang="en-US" dirty="0" smtClean="0"/>
              <a:t>Knowledge of what hormones can do</a:t>
            </a:r>
          </a:p>
          <a:p>
            <a:r>
              <a:rPr lang="en-US" dirty="0" smtClean="0"/>
              <a:t>Stable mental health issues</a:t>
            </a:r>
          </a:p>
          <a:p>
            <a:r>
              <a:rPr lang="en-US" dirty="0" smtClean="0"/>
              <a:t>No AODA issues (zero tolerance policy)</a:t>
            </a:r>
          </a:p>
          <a:p>
            <a:r>
              <a:rPr lang="en-US" dirty="0" smtClean="0"/>
              <a:t>Will take in responsible manner</a:t>
            </a:r>
          </a:p>
          <a:p>
            <a:r>
              <a:rPr lang="en-US" dirty="0" smtClean="0"/>
              <a:t>Ready to give up fertility (?)</a:t>
            </a:r>
          </a:p>
          <a:p>
            <a:endParaRPr lang="en-US" dirty="0" smtClean="0"/>
          </a:p>
          <a:p>
            <a:r>
              <a:rPr lang="en-US" dirty="0" smtClean="0"/>
              <a:t>Note:  no longer have to live x 3 mo, no longer guidelines psychotherapy mandatory, mental health dx not preclude hormones, no longer need to be 18yo </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M2F Hormone therapy</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Estradiol 1 mg daily x 3 months then 1 mg po BID x 3 months etc max 4-8 mg/day, ave 4 mg/day, some say max 4 mg/day.  (clotting risks but cheap)</a:t>
            </a:r>
          </a:p>
          <a:p>
            <a:r>
              <a:rPr lang="en-US" dirty="0" smtClean="0"/>
              <a:t>Estradiol patches:  50 mcg x 1-3 mo then 100 mcg x 6-12 mo then 200  mcg no more than 2 patches daily. (insurance issues, cost)</a:t>
            </a:r>
          </a:p>
          <a:p>
            <a:r>
              <a:rPr lang="en-US" dirty="0" smtClean="0"/>
              <a:t>Mists and gels too difficult to titrate </a:t>
            </a:r>
          </a:p>
          <a:p>
            <a:r>
              <a:rPr lang="en-US" dirty="0" smtClean="0"/>
              <a:t>No injectables</a:t>
            </a:r>
          </a:p>
          <a:p>
            <a:r>
              <a:rPr lang="en-US" dirty="0" smtClean="0"/>
              <a:t>Spironolactone 50 mg po BID then 100 mg po BID x 1-3 weeks then 200 mg po BID (much less &gt; 40 yo)</a:t>
            </a:r>
          </a:p>
          <a:p>
            <a:r>
              <a:rPr lang="en-US" dirty="0" smtClean="0"/>
              <a:t>Finasteride (added in 6-12 months) 5 mg daily x 6-12 months and then poss increase to 10 mg daily if hair loss.</a:t>
            </a:r>
          </a:p>
          <a:p>
            <a:r>
              <a:rPr lang="en-US" dirty="0" smtClean="0"/>
              <a:t>MPA 2.5 mg daily (start after 1 yr on E?) x at least 3-6 months, ave 5-10 mg daily up to 20 mg daily (mostly for breast dev - controversial)</a:t>
            </a:r>
          </a:p>
          <a:p>
            <a:r>
              <a:rPr lang="en-US" dirty="0" smtClean="0"/>
              <a:t>ASA 81 mg day dep risk factors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F2M Hormone Therapy 	</a:t>
            </a:r>
            <a:endParaRPr lang="en-US" dirty="0"/>
          </a:p>
        </p:txBody>
      </p:sp>
      <p:sp>
        <p:nvSpPr>
          <p:cNvPr id="3" name="Content Placeholder 2"/>
          <p:cNvSpPr>
            <a:spLocks noGrp="1"/>
          </p:cNvSpPr>
          <p:nvPr>
            <p:ph sz="quarter" idx="1"/>
          </p:nvPr>
        </p:nvSpPr>
        <p:spPr/>
        <p:txBody>
          <a:bodyPr/>
          <a:lstStyle/>
          <a:p>
            <a:r>
              <a:rPr lang="en-US" dirty="0" smtClean="0"/>
              <a:t>Testosterone cypionate 200 mg/ML 0.5-1 ML q2 weeks vs 0.25-0.5 mL q1week</a:t>
            </a:r>
          </a:p>
          <a:p>
            <a:r>
              <a:rPr lang="en-US" dirty="0" smtClean="0"/>
              <a:t>Enanthate and propionate same dosing</a:t>
            </a:r>
          </a:p>
          <a:p>
            <a:r>
              <a:rPr lang="en-US" dirty="0" smtClean="0"/>
              <a:t>Dispense supplies (drugsupplystore.com)</a:t>
            </a:r>
          </a:p>
          <a:p>
            <a:r>
              <a:rPr lang="en-US" dirty="0" smtClean="0"/>
              <a:t>We inject first and then do self with teaching poss at second MA only visit with own supplies</a:t>
            </a:r>
          </a:p>
          <a:p>
            <a:r>
              <a:rPr lang="en-US" dirty="0" smtClean="0"/>
              <a:t>Gels: (testim or androgel) 2.5 g daily x 3 mo then 5 mg daily x 3 mo then 10 gm daily (max).</a:t>
            </a:r>
          </a:p>
          <a:p>
            <a:r>
              <a:rPr lang="en-US" dirty="0" smtClean="0"/>
              <a:t>Patches:  4-6 mg/day up to 10 mg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Surgery Criteria	</a:t>
            </a:r>
            <a:endParaRPr lang="en-US" dirty="0"/>
          </a:p>
        </p:txBody>
      </p:sp>
      <p:sp>
        <p:nvSpPr>
          <p:cNvPr id="3" name="Content Placeholder 2"/>
          <p:cNvSpPr>
            <a:spLocks noGrp="1"/>
          </p:cNvSpPr>
          <p:nvPr>
            <p:ph sz="quarter" idx="1"/>
          </p:nvPr>
        </p:nvSpPr>
        <p:spPr/>
        <p:txBody>
          <a:bodyPr/>
          <a:lstStyle/>
          <a:p>
            <a:r>
              <a:rPr lang="en-US" dirty="0" smtClean="0"/>
              <a:t>Legal age (18) or parent permission</a:t>
            </a:r>
          </a:p>
          <a:p>
            <a:r>
              <a:rPr lang="en-US" dirty="0" smtClean="0"/>
              <a:t>Psychotherapy</a:t>
            </a:r>
          </a:p>
          <a:p>
            <a:r>
              <a:rPr lang="en-US" dirty="0" smtClean="0"/>
              <a:t>Knowledge of cost</a:t>
            </a:r>
          </a:p>
          <a:p>
            <a:endParaRPr lang="en-US" dirty="0" smtClean="0"/>
          </a:p>
          <a:p>
            <a:r>
              <a:rPr lang="en-US" dirty="0" smtClean="0"/>
              <a:t>No hormone therapy time requirements any longer.</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up visits</a:t>
            </a:r>
            <a:endParaRPr lang="en-US" dirty="0"/>
          </a:p>
        </p:txBody>
      </p:sp>
      <p:sp>
        <p:nvSpPr>
          <p:cNvPr id="3" name="Content Placeholder 2"/>
          <p:cNvSpPr>
            <a:spLocks noGrp="1"/>
          </p:cNvSpPr>
          <p:nvPr>
            <p:ph sz="quarter" idx="1"/>
          </p:nvPr>
        </p:nvSpPr>
        <p:spPr/>
        <p:txBody>
          <a:bodyPr>
            <a:normAutofit/>
          </a:bodyPr>
          <a:lstStyle/>
          <a:p>
            <a:r>
              <a:rPr lang="en-US" dirty="0" smtClean="0"/>
              <a:t>F2M SE T:  Infertility, deep voice, acne, emotional liability, increase libido, liver disease, clot signs, enlargement of clitoris, hands and feet, pituitary prolactinomas, muscle mass</a:t>
            </a:r>
          </a:p>
          <a:p>
            <a:r>
              <a:rPr lang="en-US" dirty="0" smtClean="0"/>
              <a:t>M2F SE E/S:  Infertility, clot signs, pituitary prolactinomas, wt gain, emotional liability, liver disease, gallstones, somnolence, HTN, DM, atrophy of testes, softer skin, atrophy of prostate (dribbling), increase fat around hips, breast development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up visits</a:t>
            </a:r>
            <a:endParaRPr lang="en-US" dirty="0"/>
          </a:p>
        </p:txBody>
      </p:sp>
      <p:sp>
        <p:nvSpPr>
          <p:cNvPr id="3" name="Content Placeholder 2"/>
          <p:cNvSpPr>
            <a:spLocks noGrp="1"/>
          </p:cNvSpPr>
          <p:nvPr>
            <p:ph sz="quarter" idx="1"/>
          </p:nvPr>
        </p:nvSpPr>
        <p:spPr/>
        <p:txBody>
          <a:bodyPr>
            <a:normAutofit fontScale="92500"/>
          </a:bodyPr>
          <a:lstStyle/>
          <a:p>
            <a:r>
              <a:rPr lang="en-US" dirty="0" smtClean="0"/>
              <a:t>Do you feel safe?</a:t>
            </a:r>
          </a:p>
          <a:p>
            <a:r>
              <a:rPr lang="en-US" dirty="0" smtClean="0"/>
              <a:t>Satisfaction? </a:t>
            </a:r>
          </a:p>
          <a:p>
            <a:r>
              <a:rPr lang="en-US" dirty="0" smtClean="0"/>
              <a:t>Reaction of support group (family and friends)?</a:t>
            </a:r>
          </a:p>
          <a:p>
            <a:r>
              <a:rPr lang="en-US" dirty="0" smtClean="0"/>
              <a:t>Psychotherapy visits? (not mandatory from here out)</a:t>
            </a:r>
          </a:p>
          <a:p>
            <a:r>
              <a:rPr lang="en-US" dirty="0" smtClean="0"/>
              <a:t>Mood?</a:t>
            </a:r>
          </a:p>
          <a:p>
            <a:r>
              <a:rPr lang="en-US" dirty="0" smtClean="0"/>
              <a:t>Changes to sex history?</a:t>
            </a:r>
          </a:p>
          <a:p>
            <a:r>
              <a:rPr lang="en-US" dirty="0" smtClean="0"/>
              <a:t>F/u then usually q1-3 mo if doing well in first year</a:t>
            </a:r>
          </a:p>
          <a:p>
            <a:r>
              <a:rPr lang="en-US" dirty="0" smtClean="0"/>
              <a:t>Eventually just yearly visits</a:t>
            </a:r>
          </a:p>
          <a:p>
            <a:r>
              <a:rPr lang="en-US" dirty="0" smtClean="0"/>
              <a:t>F/u more frequently if psych/social issues</a:t>
            </a:r>
          </a:p>
          <a:p>
            <a:r>
              <a:rPr lang="en-US" dirty="0" smtClean="0"/>
              <a:t>Mammo’s start at 40 and/or on HT &gt; 5 years???</a:t>
            </a:r>
          </a:p>
          <a:p>
            <a:r>
              <a:rPr lang="en-US" dirty="0" smtClean="0"/>
              <a:t>“If you have the parts I need to examine them.”</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up labs</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Guidelines:  labs q1-2 mo initial and q3 months x 1 yr then q6-12 months. </a:t>
            </a:r>
          </a:p>
          <a:p>
            <a:r>
              <a:rPr lang="en-US" dirty="0" smtClean="0"/>
              <a:t>I do q6-12 months full labs and E/T/BMET more </a:t>
            </a:r>
          </a:p>
          <a:p>
            <a:r>
              <a:rPr lang="en-US" dirty="0" smtClean="0"/>
              <a:t>M2F E</a:t>
            </a:r>
          </a:p>
          <a:p>
            <a:pPr lvl="1"/>
            <a:r>
              <a:rPr lang="en-US" dirty="0" smtClean="0"/>
              <a:t>Testosterone:  &lt;50 goal</a:t>
            </a:r>
          </a:p>
          <a:p>
            <a:pPr lvl="1"/>
            <a:r>
              <a:rPr lang="en-US" dirty="0" smtClean="0"/>
              <a:t>Estrogen range (&lt;200 pg/mL goal)</a:t>
            </a:r>
          </a:p>
          <a:p>
            <a:pPr lvl="2"/>
            <a:r>
              <a:rPr lang="en-US" dirty="0" smtClean="0"/>
              <a:t>Follicular: 26-161 pg/ML</a:t>
            </a:r>
          </a:p>
          <a:p>
            <a:pPr lvl="2"/>
            <a:r>
              <a:rPr lang="en-US" dirty="0" smtClean="0"/>
              <a:t>Pre-ovulatory peak: 187-382 pg/mL</a:t>
            </a:r>
          </a:p>
          <a:p>
            <a:pPr lvl="2"/>
            <a:r>
              <a:rPr lang="en-US" dirty="0" smtClean="0"/>
              <a:t>Luteal phase 32-201 pg/mL</a:t>
            </a:r>
          </a:p>
          <a:p>
            <a:pPr lvl="1"/>
            <a:r>
              <a:rPr lang="en-US" dirty="0" smtClean="0"/>
              <a:t>Rate of change depends on how fast you go up</a:t>
            </a:r>
          </a:p>
          <a:p>
            <a:pPr lvl="1"/>
            <a:r>
              <a:rPr lang="en-US" dirty="0" smtClean="0"/>
              <a:t>Highly variable</a:t>
            </a:r>
          </a:p>
          <a:p>
            <a:pPr lvl="1"/>
            <a:r>
              <a:rPr lang="en-US" dirty="0" smtClean="0"/>
              <a:t>Adjust q3-12 months based on desires and safe levels</a:t>
            </a:r>
          </a:p>
          <a:p>
            <a:r>
              <a:rPr lang="en-US" dirty="0" smtClean="0"/>
              <a:t>F2M </a:t>
            </a:r>
          </a:p>
          <a:p>
            <a:pPr lvl="1"/>
            <a:r>
              <a:rPr lang="en-US" dirty="0" smtClean="0"/>
              <a:t>Estradiol 10-50 pg/mL</a:t>
            </a:r>
          </a:p>
          <a:p>
            <a:pPr lvl="1"/>
            <a:r>
              <a:rPr lang="en-US" dirty="0" smtClean="0"/>
              <a:t>T range (~700 ng goal mid cycle AM) </a:t>
            </a:r>
          </a:p>
          <a:p>
            <a:pPr lvl="2"/>
            <a:r>
              <a:rPr lang="en-US" dirty="0" smtClean="0"/>
              <a:t>Free 9-30 ng/dL</a:t>
            </a:r>
          </a:p>
          <a:p>
            <a:pPr lvl="2"/>
            <a:r>
              <a:rPr lang="en-US" dirty="0" smtClean="0"/>
              <a:t>Total 240-950 ng/dL </a:t>
            </a:r>
          </a:p>
          <a:p>
            <a:pPr lvl="1"/>
            <a:r>
              <a:rPr lang="en-US" dirty="0" smtClean="0"/>
              <a:t>Rate of change pretty quick </a:t>
            </a:r>
          </a:p>
          <a:p>
            <a:pPr lvl="1"/>
            <a:r>
              <a:rPr lang="en-US" dirty="0" smtClean="0"/>
              <a:t>Min variable (too low – taking?  Too high – extra source, taking more?)</a:t>
            </a:r>
          </a:p>
          <a:p>
            <a:pPr lvl="1"/>
            <a:r>
              <a:rPr lang="en-US" dirty="0" smtClean="0"/>
              <a:t>Adjust q1-3 months based on desires and safe levels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up Labs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M2F</a:t>
            </a:r>
          </a:p>
          <a:p>
            <a:pPr lvl="1"/>
            <a:r>
              <a:rPr lang="en-US" dirty="0" smtClean="0"/>
              <a:t>LDL decrease, HDL increase, TG increase </a:t>
            </a:r>
          </a:p>
          <a:p>
            <a:pPr lvl="2"/>
            <a:r>
              <a:rPr lang="en-US" dirty="0" smtClean="0"/>
              <a:t>3-12 mo then stable</a:t>
            </a:r>
          </a:p>
          <a:p>
            <a:pPr lvl="1"/>
            <a:r>
              <a:rPr lang="en-US" dirty="0" smtClean="0"/>
              <a:t>Hgb/Hct not much decrease</a:t>
            </a:r>
          </a:p>
          <a:p>
            <a:pPr lvl="1"/>
            <a:r>
              <a:rPr lang="en-US" dirty="0" smtClean="0"/>
              <a:t>PSA over time</a:t>
            </a:r>
          </a:p>
          <a:p>
            <a:pPr lvl="1"/>
            <a:r>
              <a:rPr lang="en-US" dirty="0" smtClean="0"/>
              <a:t>Na variable, K increase and/or Cr increase with spiro</a:t>
            </a:r>
          </a:p>
          <a:p>
            <a:pPr lvl="1"/>
            <a:r>
              <a:rPr lang="en-US" dirty="0" smtClean="0"/>
              <a:t>Prolactin minor increases to 20-30’s</a:t>
            </a:r>
          </a:p>
          <a:p>
            <a:pPr lvl="1"/>
            <a:r>
              <a:rPr lang="en-US" dirty="0" smtClean="0"/>
              <a:t>LFTs – I see more due to NAFLD</a:t>
            </a:r>
          </a:p>
          <a:p>
            <a:r>
              <a:rPr lang="en-US" dirty="0" smtClean="0"/>
              <a:t>F2M</a:t>
            </a:r>
          </a:p>
          <a:p>
            <a:pPr lvl="2"/>
            <a:r>
              <a:rPr lang="en-US" dirty="0" smtClean="0"/>
              <a:t>Lipid:  LDL increase and HDL decrease</a:t>
            </a:r>
          </a:p>
          <a:p>
            <a:pPr lvl="3"/>
            <a:r>
              <a:rPr lang="en-US" dirty="0" smtClean="0"/>
              <a:t>3-6 mo then stable</a:t>
            </a:r>
          </a:p>
          <a:p>
            <a:pPr lvl="2"/>
            <a:r>
              <a:rPr lang="en-US" dirty="0" smtClean="0"/>
              <a:t>Prolactin:  minor inc 20-30’s esp if still binding</a:t>
            </a:r>
          </a:p>
          <a:p>
            <a:pPr lvl="2"/>
            <a:r>
              <a:rPr lang="en-US" dirty="0" smtClean="0"/>
              <a:t>LFT:  minor inc rare</a:t>
            </a:r>
          </a:p>
          <a:p>
            <a:pPr lvl="2"/>
            <a:r>
              <a:rPr lang="en-US" dirty="0" smtClean="0"/>
              <a:t>CBC:  Hgb/Hct inc 17-19 </a:t>
            </a:r>
          </a:p>
          <a:p>
            <a:pPr lvl="3"/>
            <a:r>
              <a:rPr lang="en-US" dirty="0" smtClean="0"/>
              <a:t>Hypercoagulable state possible </a:t>
            </a:r>
          </a:p>
          <a:p>
            <a:pPr lvl="1"/>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M2F Rates of Changes</a:t>
            </a:r>
            <a:endParaRPr lang="en-US" dirty="0"/>
          </a:p>
        </p:txBody>
      </p:sp>
      <p:sp>
        <p:nvSpPr>
          <p:cNvPr id="3" name="Content Placeholder 2"/>
          <p:cNvSpPr>
            <a:spLocks noGrp="1"/>
          </p:cNvSpPr>
          <p:nvPr>
            <p:ph sz="quarter" idx="1"/>
          </p:nvPr>
        </p:nvSpPr>
        <p:spPr/>
        <p:txBody>
          <a:bodyPr>
            <a:normAutofit/>
          </a:bodyPr>
          <a:lstStyle/>
          <a:p>
            <a:pPr lvl="1"/>
            <a:r>
              <a:rPr lang="en-US" dirty="0" smtClean="0"/>
              <a:t>Breast growth 3-6 mo onset and 2-3 yrs peak</a:t>
            </a:r>
          </a:p>
          <a:p>
            <a:pPr lvl="1"/>
            <a:r>
              <a:rPr lang="en-US" dirty="0" smtClean="0"/>
              <a:t>Thinning body/facial hair 6-12 mo onset and &gt;3 yr peak</a:t>
            </a:r>
          </a:p>
          <a:p>
            <a:pPr lvl="1"/>
            <a:r>
              <a:rPr lang="en-US" dirty="0" smtClean="0"/>
              <a:t>Softer skin 3-6 mo onset, unknown peak</a:t>
            </a:r>
          </a:p>
          <a:p>
            <a:pPr lvl="1"/>
            <a:r>
              <a:rPr lang="en-US" dirty="0" smtClean="0"/>
              <a:t>Body fat (from apple to pear) 3-6 mo onset, peak 2-5 years</a:t>
            </a:r>
          </a:p>
          <a:p>
            <a:pPr lvl="1"/>
            <a:r>
              <a:rPr lang="en-US" dirty="0" smtClean="0"/>
              <a:t>Decreased muscle mass 3-6 mo onset and 1-2 years peak</a:t>
            </a:r>
          </a:p>
          <a:p>
            <a:pPr lvl="1"/>
            <a:r>
              <a:rPr lang="en-US" dirty="0" smtClean="0"/>
              <a:t>Male sexual dysfunction variable</a:t>
            </a:r>
          </a:p>
          <a:p>
            <a:pPr lvl="1"/>
            <a:r>
              <a:rPr lang="en-US" dirty="0" smtClean="0"/>
              <a:t>Decreased testicular volume by 25-50% by 3-6 mo and peak 2-3 years</a:t>
            </a:r>
          </a:p>
          <a:p>
            <a:pPr lvl="1"/>
            <a:r>
              <a:rPr lang="en-US" dirty="0" smtClean="0"/>
              <a:t>Cessation of male pattern balding, loss stops 1-3 months and peak 1-2 years.</a:t>
            </a:r>
          </a:p>
          <a:p>
            <a:pPr>
              <a:buNone/>
            </a:pPr>
            <a:endParaRPr lang="en-US" dirty="0" smtClean="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F2M Rates of Changes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Facial/body hair 1-6 mo onset max 1-2 years</a:t>
            </a:r>
          </a:p>
          <a:p>
            <a:r>
              <a:rPr lang="en-US" dirty="0" smtClean="0"/>
              <a:t>Increased muscle mass 6-12 mo onset and 2-5 years peak</a:t>
            </a:r>
          </a:p>
          <a:p>
            <a:r>
              <a:rPr lang="en-US" dirty="0" smtClean="0"/>
              <a:t>Deepened voice 3-12 mo onset, peak 1-2 years</a:t>
            </a:r>
          </a:p>
          <a:p>
            <a:r>
              <a:rPr lang="en-US" dirty="0" smtClean="0"/>
              <a:t>Cessation bleeding 2-6 mo </a:t>
            </a:r>
          </a:p>
          <a:p>
            <a:r>
              <a:rPr lang="en-US" dirty="0" smtClean="0"/>
              <a:t>Clitoral enlargement 1-3 cm with 3-6 mo onset and peak 1-2 years</a:t>
            </a:r>
          </a:p>
          <a:p>
            <a:r>
              <a:rPr lang="en-US" dirty="0" smtClean="0"/>
              <a:t>Body fat (from pear to apple) 3-6 mo onset, peak 2-5 years</a:t>
            </a:r>
          </a:p>
          <a:p>
            <a:r>
              <a:rPr lang="en-US" dirty="0" smtClean="0"/>
              <a:t>Acne 1-6 mo onset and peak 1-2 years</a:t>
            </a:r>
          </a:p>
          <a:p>
            <a:r>
              <a:rPr lang="en-US" dirty="0" smtClean="0"/>
              <a:t>Male pattern baldness &gt;12 mo onset, variable peak</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Guidelines</a:t>
            </a:r>
          </a:p>
          <a:p>
            <a:r>
              <a:rPr lang="en-US" dirty="0" smtClean="0"/>
              <a:t>Definitions</a:t>
            </a:r>
          </a:p>
          <a:p>
            <a:r>
              <a:rPr lang="en-US" dirty="0" smtClean="0"/>
              <a:t>Etiology</a:t>
            </a:r>
          </a:p>
          <a:p>
            <a:r>
              <a:rPr lang="en-US" dirty="0" smtClean="0"/>
              <a:t>Stats</a:t>
            </a:r>
          </a:p>
          <a:p>
            <a:r>
              <a:rPr lang="en-US" dirty="0" smtClean="0"/>
              <a:t>Typical initial/follow visits</a:t>
            </a:r>
          </a:p>
          <a:p>
            <a:r>
              <a:rPr lang="en-US" dirty="0" smtClean="0"/>
              <a:t>Diagnosis </a:t>
            </a:r>
          </a:p>
          <a:p>
            <a:r>
              <a:rPr lang="en-US" dirty="0" smtClean="0"/>
              <a:t>Hormone Therapy</a:t>
            </a:r>
          </a:p>
          <a:p>
            <a:r>
              <a:rPr lang="en-US" dirty="0" smtClean="0"/>
              <a:t>Lab Testing</a:t>
            </a:r>
          </a:p>
          <a:p>
            <a:r>
              <a:rPr lang="en-US" dirty="0" smtClean="0"/>
              <a:t>Charting</a:t>
            </a:r>
          </a:p>
          <a:p>
            <a:r>
              <a:rPr lang="en-US" dirty="0" smtClean="0"/>
              <a:t>Resources</a:t>
            </a:r>
          </a:p>
          <a:p>
            <a:r>
              <a:rPr lang="en-US" dirty="0" smtClean="0"/>
              <a:t>CME</a:t>
            </a:r>
          </a:p>
          <a:p>
            <a:pPr>
              <a:buNone/>
            </a:pPr>
            <a:endParaRPr lang="en-US" dirty="0" smtClean="0"/>
          </a:p>
          <a:p>
            <a:endParaRPr lang="en-US" dirty="0" smtClean="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Charting (EPIC)</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Sex in upper left corner changes when drivers license changes</a:t>
            </a:r>
          </a:p>
          <a:p>
            <a:pPr lvl="1"/>
            <a:r>
              <a:rPr lang="en-US" dirty="0" smtClean="0"/>
              <a:t>I write a letter to the DMV/SS to change this legally</a:t>
            </a:r>
          </a:p>
          <a:p>
            <a:r>
              <a:rPr lang="en-US" dirty="0" smtClean="0"/>
              <a:t>Preferred name is charted on top bar</a:t>
            </a:r>
          </a:p>
          <a:p>
            <a:r>
              <a:rPr lang="en-US" dirty="0" smtClean="0"/>
              <a:t>Under permanent comments it will say either</a:t>
            </a:r>
          </a:p>
          <a:p>
            <a:pPr lvl="1"/>
            <a:r>
              <a:rPr lang="en-US" dirty="0" smtClean="0"/>
              <a:t>Jesse is a male to female transgender patient and prefers the name Jesse and she/her pronouns (M2F)</a:t>
            </a:r>
          </a:p>
          <a:p>
            <a:pPr lvl="1"/>
            <a:r>
              <a:rPr lang="en-US" dirty="0" smtClean="0"/>
              <a:t>Jesse is a female to male transgender patient and prefers the name Jesse and he/him pronouns (F2M)</a:t>
            </a:r>
          </a:p>
          <a:p>
            <a:r>
              <a:rPr lang="en-US" dirty="0" smtClean="0"/>
              <a:t>Under problem list it will say either</a:t>
            </a:r>
          </a:p>
          <a:p>
            <a:pPr lvl="1"/>
            <a:r>
              <a:rPr lang="en-US" dirty="0" smtClean="0"/>
              <a:t>Transsexual (my preferred) </a:t>
            </a:r>
          </a:p>
          <a:p>
            <a:pPr lvl="2"/>
            <a:r>
              <a:rPr lang="en-US" dirty="0" smtClean="0"/>
              <a:t>M2F or F2M</a:t>
            </a:r>
          </a:p>
          <a:p>
            <a:pPr lvl="1"/>
            <a:r>
              <a:rPr lang="en-US" dirty="0" smtClean="0"/>
              <a:t>Gender Identity Disorder </a:t>
            </a:r>
            <a:r>
              <a:rPr lang="en-US" dirty="0" smtClean="0">
                <a:sym typeface="Wingdings" pitchFamily="2" charset="2"/>
              </a:rPr>
              <a:t></a:t>
            </a:r>
            <a:r>
              <a:rPr lang="en-US" dirty="0" smtClean="0"/>
              <a:t> Gender Dysphoria</a:t>
            </a:r>
          </a:p>
          <a:p>
            <a:pPr lvl="2"/>
            <a:r>
              <a:rPr lang="en-US" dirty="0" smtClean="0"/>
              <a:t>http://www.huffingtonpost.com/2013/06/04/gender-dysphoria-dsm-5_n_3385287.html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on Charting</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If documenting the sex in upper left hand corner and unsure, just ask  </a:t>
            </a:r>
          </a:p>
          <a:p>
            <a:pPr lvl="1"/>
            <a:r>
              <a:rPr lang="en-US" dirty="0" smtClean="0"/>
              <a:t>What sex is on your drivers license?</a:t>
            </a:r>
          </a:p>
          <a:p>
            <a:r>
              <a:rPr lang="en-US" dirty="0" smtClean="0"/>
              <a:t>If wanting to address the patient appropriately</a:t>
            </a:r>
          </a:p>
          <a:p>
            <a:pPr lvl="1"/>
            <a:r>
              <a:rPr lang="en-US" dirty="0" smtClean="0"/>
              <a:t>Look under permanent comments </a:t>
            </a:r>
          </a:p>
          <a:p>
            <a:pPr lvl="1"/>
            <a:r>
              <a:rPr lang="en-US" dirty="0" smtClean="0"/>
              <a:t>Look under problem list</a:t>
            </a:r>
          </a:p>
          <a:p>
            <a:pPr lvl="2"/>
            <a:r>
              <a:rPr lang="en-US" dirty="0" smtClean="0"/>
              <a:t>Most of the time F2M = him/he pronouns</a:t>
            </a:r>
          </a:p>
          <a:p>
            <a:pPr lvl="2"/>
            <a:r>
              <a:rPr lang="en-US" dirty="0" smtClean="0"/>
              <a:t>Most of the time M2F = she/her pronouns</a:t>
            </a:r>
          </a:p>
          <a:p>
            <a:pPr lvl="1"/>
            <a:r>
              <a:rPr lang="en-US" dirty="0" smtClean="0"/>
              <a:t>Look under preferred name</a:t>
            </a:r>
          </a:p>
          <a:p>
            <a:pPr lvl="1"/>
            <a:r>
              <a:rPr lang="en-US" dirty="0" smtClean="0"/>
              <a:t>Can always ask patient  </a:t>
            </a:r>
          </a:p>
          <a:p>
            <a:pPr lvl="2"/>
            <a:r>
              <a:rPr lang="en-US" dirty="0" smtClean="0"/>
              <a:t>What name do you prefer?</a:t>
            </a:r>
          </a:p>
          <a:p>
            <a:pPr lvl="2"/>
            <a:r>
              <a:rPr lang="en-US" dirty="0" smtClean="0"/>
              <a:t>What pronouns do you prefer?</a:t>
            </a:r>
          </a:p>
          <a:p>
            <a:pPr lvl="3"/>
            <a:r>
              <a:rPr lang="en-US" dirty="0" smtClean="0"/>
              <a:t>She/her</a:t>
            </a:r>
          </a:p>
          <a:p>
            <a:pPr lvl="3"/>
            <a:r>
              <a:rPr lang="en-US" dirty="0" smtClean="0"/>
              <a:t>Him/he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Do/Don’ts</a:t>
            </a:r>
            <a:endParaRPr lang="en-US" dirty="0"/>
          </a:p>
        </p:txBody>
      </p:sp>
      <p:sp>
        <p:nvSpPr>
          <p:cNvPr id="3" name="Content Placeholder 2"/>
          <p:cNvSpPr>
            <a:spLocks noGrp="1"/>
          </p:cNvSpPr>
          <p:nvPr>
            <p:ph sz="quarter" idx="1"/>
          </p:nvPr>
        </p:nvSpPr>
        <p:spPr/>
        <p:txBody>
          <a:bodyPr/>
          <a:lstStyle/>
          <a:p>
            <a:r>
              <a:rPr lang="en-US" dirty="0" smtClean="0"/>
              <a:t>Do say you are proud or happy your are they came to discuss this (Acknowledge/Affirm)</a:t>
            </a:r>
          </a:p>
          <a:p>
            <a:pPr lvl="1"/>
            <a:r>
              <a:rPr lang="en-US" dirty="0" smtClean="0"/>
              <a:t>Acceptance and removal of secrecy can bring considerable relief</a:t>
            </a:r>
          </a:p>
          <a:p>
            <a:pPr lvl="1"/>
            <a:r>
              <a:rPr lang="en-US" dirty="0" smtClean="0"/>
              <a:t>Remember, your support could be lifesaving</a:t>
            </a:r>
          </a:p>
          <a:p>
            <a:r>
              <a:rPr lang="en-US" dirty="0" smtClean="0"/>
              <a:t>Do offer resources at first visit</a:t>
            </a:r>
          </a:p>
          <a:p>
            <a:r>
              <a:rPr lang="en-US" dirty="0" smtClean="0"/>
              <a:t>Don’t ask “are you sure”</a:t>
            </a:r>
          </a:p>
          <a:p>
            <a:r>
              <a:rPr lang="en-US" dirty="0" smtClean="0"/>
              <a:t>Don’t assume they want to start hormone therapy</a:t>
            </a:r>
          </a:p>
          <a:p>
            <a:r>
              <a:rPr lang="en-US" dirty="0" smtClean="0"/>
              <a:t>Don’t assume they are supported or safe</a:t>
            </a:r>
          </a:p>
          <a:p>
            <a:r>
              <a:rPr lang="en-US" dirty="0" smtClean="0"/>
              <a:t>Don’t assume sexual orientation or practices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Documenting/discussion Don’ts</a:t>
            </a:r>
            <a:endParaRPr lang="en-US" dirty="0"/>
          </a:p>
        </p:txBody>
      </p:sp>
      <p:sp>
        <p:nvSpPr>
          <p:cNvPr id="3" name="Content Placeholder 2"/>
          <p:cNvSpPr>
            <a:spLocks noGrp="1"/>
          </p:cNvSpPr>
          <p:nvPr>
            <p:ph sz="quarter" idx="1"/>
          </p:nvPr>
        </p:nvSpPr>
        <p:spPr/>
        <p:txBody>
          <a:bodyPr>
            <a:normAutofit/>
          </a:bodyPr>
          <a:lstStyle/>
          <a:p>
            <a:r>
              <a:rPr lang="en-US" dirty="0" smtClean="0"/>
              <a:t>Orient the reader in beginning of note:</a:t>
            </a:r>
          </a:p>
          <a:p>
            <a:pPr lvl="1"/>
            <a:r>
              <a:rPr lang="en-US" dirty="0" smtClean="0"/>
              <a:t>Jesse is a female to male transgender patient and he…</a:t>
            </a:r>
          </a:p>
          <a:p>
            <a:pPr lvl="1"/>
            <a:r>
              <a:rPr lang="en-US" dirty="0" smtClean="0"/>
              <a:t>Jesse is a male to female transgender patient and she…</a:t>
            </a:r>
          </a:p>
          <a:p>
            <a:r>
              <a:rPr lang="en-US" dirty="0" smtClean="0"/>
              <a:t>Don’t say “it”</a:t>
            </a:r>
          </a:p>
          <a:p>
            <a:r>
              <a:rPr lang="en-US" dirty="0" smtClean="0"/>
              <a:t>Don’t say “he/she”</a:t>
            </a:r>
          </a:p>
          <a:p>
            <a:r>
              <a:rPr lang="en-US" dirty="0" smtClean="0"/>
              <a:t>Don’t use quotes when documenting</a:t>
            </a:r>
          </a:p>
          <a:p>
            <a:pPr lvl="1"/>
            <a:r>
              <a:rPr lang="en-US" dirty="0" smtClean="0"/>
              <a:t>“she” feels well (M2F) -  just write she feels well </a:t>
            </a:r>
          </a:p>
          <a:p>
            <a:pPr lvl="1"/>
            <a:r>
              <a:rPr lang="en-US" dirty="0" smtClean="0"/>
              <a:t>“Jesse” feels well -  just write Jesse feels well today</a:t>
            </a:r>
          </a:p>
          <a:p>
            <a:r>
              <a:rPr lang="en-US" dirty="0" smtClean="0"/>
              <a:t>Don’t say “sex change operation”</a:t>
            </a:r>
          </a:p>
          <a:p>
            <a:pPr lvl="1"/>
            <a:r>
              <a:rPr lang="en-US" dirty="0" smtClean="0"/>
              <a:t>This could mean so many different things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Counselor resources</a:t>
            </a:r>
            <a:endParaRPr lang="en-US" dirty="0"/>
          </a:p>
        </p:txBody>
      </p:sp>
      <p:sp>
        <p:nvSpPr>
          <p:cNvPr id="3" name="Content Placeholder 2"/>
          <p:cNvSpPr>
            <a:spLocks noGrp="1"/>
          </p:cNvSpPr>
          <p:nvPr>
            <p:ph sz="quarter" idx="1"/>
          </p:nvPr>
        </p:nvSpPr>
        <p:spPr>
          <a:xfrm>
            <a:off x="457200" y="1600200"/>
            <a:ext cx="7467600" cy="5257800"/>
          </a:xfrm>
        </p:spPr>
        <p:txBody>
          <a:bodyPr>
            <a:normAutofit fontScale="70000" lnSpcReduction="20000"/>
          </a:bodyPr>
          <a:lstStyle/>
          <a:p>
            <a:r>
              <a:rPr lang="en-US" dirty="0" smtClean="0"/>
              <a:t>Full Circle Counseling Services, LLC in Appleton</a:t>
            </a:r>
          </a:p>
          <a:p>
            <a:pPr lvl="1"/>
            <a:r>
              <a:rPr lang="en-US" dirty="0" smtClean="0"/>
              <a:t>Julie Fischer  (</a:t>
            </a:r>
            <a:r>
              <a:rPr lang="en-US" u="sng" dirty="0" smtClean="0"/>
              <a:t>&gt;</a:t>
            </a:r>
            <a:r>
              <a:rPr lang="en-US" dirty="0" smtClean="0"/>
              <a:t>3 yo)</a:t>
            </a:r>
          </a:p>
          <a:p>
            <a:r>
              <a:rPr lang="en-US" dirty="0" smtClean="0"/>
              <a:t>Innovative Counseling, Inc in Green bay</a:t>
            </a:r>
          </a:p>
          <a:p>
            <a:pPr lvl="1"/>
            <a:r>
              <a:rPr lang="en-US" dirty="0" smtClean="0"/>
              <a:t>Cynthia (Tia) Thomas (</a:t>
            </a:r>
            <a:r>
              <a:rPr lang="en-US" u="sng" dirty="0" smtClean="0"/>
              <a:t>&gt;</a:t>
            </a:r>
            <a:r>
              <a:rPr lang="en-US" dirty="0" smtClean="0"/>
              <a:t> 5yo)</a:t>
            </a:r>
          </a:p>
          <a:p>
            <a:r>
              <a:rPr lang="en-US" dirty="0" smtClean="0"/>
              <a:t>Prevea Behavioral Health in Green Bay</a:t>
            </a:r>
          </a:p>
          <a:p>
            <a:pPr lvl="1"/>
            <a:r>
              <a:rPr lang="en-US" dirty="0" smtClean="0"/>
              <a:t>Natalie Deuster (</a:t>
            </a:r>
            <a:r>
              <a:rPr lang="en-US" u="sng" dirty="0" smtClean="0"/>
              <a:t>&gt;</a:t>
            </a:r>
            <a:r>
              <a:rPr lang="en-US" dirty="0" smtClean="0"/>
              <a:t>6 yo)</a:t>
            </a:r>
          </a:p>
          <a:p>
            <a:r>
              <a:rPr lang="en-US" dirty="0" smtClean="0"/>
              <a:t>Fox View Behavioral Health in Green Bay</a:t>
            </a:r>
          </a:p>
          <a:p>
            <a:pPr lvl="1"/>
            <a:r>
              <a:rPr lang="en-US" dirty="0" smtClean="0"/>
              <a:t>Gina Greatens (any age, degree in EC/D)</a:t>
            </a:r>
          </a:p>
          <a:p>
            <a:r>
              <a:rPr lang="en-US" dirty="0" smtClean="0"/>
              <a:t>Lawrence University</a:t>
            </a:r>
          </a:p>
          <a:p>
            <a:pPr lvl="1"/>
            <a:r>
              <a:rPr lang="en-US" dirty="0" smtClean="0"/>
              <a:t>Kathleen Schiltz (Lawrence students only)</a:t>
            </a:r>
          </a:p>
          <a:p>
            <a:r>
              <a:rPr lang="en-US" dirty="0" smtClean="0"/>
              <a:t>Nyle Bondi in Madison, WI</a:t>
            </a:r>
          </a:p>
          <a:p>
            <a:r>
              <a:rPr lang="en-US" dirty="0" smtClean="0"/>
              <a:t>Kara Catrelle, MSW Full Circle Counseling solutions in Milwaukee, WI</a:t>
            </a:r>
          </a:p>
          <a:p>
            <a:r>
              <a:rPr lang="en-US" dirty="0" smtClean="0"/>
              <a:t>Lynn Dusold, LCSW and David Bedrin, MSW, LCSW Pathways in Brookfield, WI</a:t>
            </a:r>
          </a:p>
          <a:p>
            <a:r>
              <a:rPr lang="en-US" dirty="0" smtClean="0"/>
              <a:t>Jacqueline Smith, PhD  in Milwaukee, WI (CHW)</a:t>
            </a:r>
          </a:p>
          <a:p>
            <a:r>
              <a:rPr lang="en-US" dirty="0" smtClean="0"/>
              <a:t>Amy Ridley Meyers, PhD in Milwaukee, WI (CHW)</a:t>
            </a:r>
          </a:p>
          <a:p>
            <a:r>
              <a:rPr lang="en-US" dirty="0" smtClean="0"/>
              <a:t>Carolyn Rick, LCSW  and Amy Kistner, LPC Wauwatosa, WI</a:t>
            </a:r>
          </a:p>
          <a:p>
            <a:r>
              <a:rPr lang="en-US" dirty="0" smtClean="0"/>
              <a:t>Susan Steinbrueck, PhD Racine and Kenosha (Aurora)</a:t>
            </a:r>
          </a:p>
          <a:p>
            <a:r>
              <a:rPr lang="en-US" dirty="0" smtClean="0"/>
              <a:t>Andrea Kremer, LCSW Greenfield, WI</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Groups</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hlinkClick r:id="rId2"/>
              </a:rPr>
              <a:t>www.mkelgbt.org</a:t>
            </a:r>
            <a:r>
              <a:rPr lang="en-US" dirty="0" smtClean="0"/>
              <a:t> Market St LGBT Community Center</a:t>
            </a:r>
          </a:p>
          <a:p>
            <a:r>
              <a:rPr lang="en-US" dirty="0" smtClean="0">
                <a:hlinkClick r:id="rId3"/>
              </a:rPr>
              <a:t>www.diverseandresillent.org</a:t>
            </a:r>
            <a:r>
              <a:rPr lang="en-US" dirty="0" smtClean="0"/>
              <a:t> Hollton St Center</a:t>
            </a:r>
          </a:p>
          <a:p>
            <a:r>
              <a:rPr lang="en-US" dirty="0" smtClean="0">
                <a:hlinkClick r:id="rId4"/>
              </a:rPr>
              <a:t>www.lgbtsewisc.org</a:t>
            </a:r>
            <a:r>
              <a:rPr lang="en-US" dirty="0" smtClean="0"/>
              <a:t> LGBT Center SE WI Racine</a:t>
            </a:r>
          </a:p>
          <a:p>
            <a:r>
              <a:rPr lang="en-US" dirty="0" smtClean="0">
                <a:hlinkClick r:id="rId5"/>
              </a:rPr>
              <a:t>www.wlrainbowfamilies.com</a:t>
            </a:r>
            <a:r>
              <a:rPr lang="en-US" dirty="0" smtClean="0"/>
              <a:t> MKE Highland LGBT Com Cent</a:t>
            </a:r>
          </a:p>
          <a:p>
            <a:r>
              <a:rPr lang="en-US" dirty="0" smtClean="0"/>
              <a:t>PFLAG</a:t>
            </a:r>
          </a:p>
          <a:p>
            <a:pPr lvl="1"/>
            <a:r>
              <a:rPr lang="en-US" dirty="0" smtClean="0">
                <a:hlinkClick r:id="rId6"/>
              </a:rPr>
              <a:t>http://community.pflag.org</a:t>
            </a:r>
            <a:r>
              <a:rPr lang="en-US" dirty="0" smtClean="0"/>
              <a:t> </a:t>
            </a:r>
          </a:p>
          <a:p>
            <a:pPr lvl="1"/>
            <a:r>
              <a:rPr lang="en-US" dirty="0" smtClean="0">
                <a:hlinkClick r:id="rId7"/>
              </a:rPr>
              <a:t>http://pflag-chapter-map.herokuapp.com/</a:t>
            </a:r>
            <a:r>
              <a:rPr lang="en-US" dirty="0" smtClean="0"/>
              <a:t> </a:t>
            </a:r>
          </a:p>
          <a:p>
            <a:r>
              <a:rPr lang="en-US" dirty="0" smtClean="0"/>
              <a:t>T Force (&gt; 18)</a:t>
            </a:r>
          </a:p>
          <a:p>
            <a:pPr lvl="1"/>
            <a:r>
              <a:rPr lang="en-US" dirty="0" smtClean="0"/>
              <a:t>2</a:t>
            </a:r>
            <a:r>
              <a:rPr lang="en-US" baseline="30000" dirty="0" smtClean="0"/>
              <a:t>nd</a:t>
            </a:r>
            <a:r>
              <a:rPr lang="en-US" dirty="0" smtClean="0"/>
              <a:t> and 4</a:t>
            </a:r>
            <a:r>
              <a:rPr lang="en-US" baseline="30000" dirty="0" smtClean="0"/>
              <a:t>th</a:t>
            </a:r>
            <a:r>
              <a:rPr lang="en-US" dirty="0" smtClean="0"/>
              <a:t> Fri of month 7pm Menasha Goodwill</a:t>
            </a:r>
          </a:p>
          <a:p>
            <a:r>
              <a:rPr lang="en-US" dirty="0" smtClean="0"/>
              <a:t>Spectrum (&gt;18)</a:t>
            </a:r>
          </a:p>
          <a:p>
            <a:pPr lvl="1"/>
            <a:r>
              <a:rPr lang="en-US" dirty="0" smtClean="0"/>
              <a:t>Every Monday 7pm Menasha Goodwill</a:t>
            </a:r>
          </a:p>
          <a:p>
            <a:r>
              <a:rPr lang="en-US" dirty="0" smtClean="0"/>
              <a:t>Partnership (14-18)</a:t>
            </a:r>
          </a:p>
          <a:p>
            <a:pPr lvl="1"/>
            <a:r>
              <a:rPr lang="en-US" dirty="0" smtClean="0"/>
              <a:t>Boys and Girls Club Appleton Tues 6-8pm LGBTQ</a:t>
            </a:r>
          </a:p>
          <a:p>
            <a:r>
              <a:rPr lang="en-US" dirty="0" smtClean="0"/>
              <a:t>Positive Voice (LGBTQ)</a:t>
            </a:r>
          </a:p>
          <a:p>
            <a:pPr lvl="1"/>
            <a:r>
              <a:rPr lang="en-US" dirty="0" smtClean="0"/>
              <a:t>3</a:t>
            </a:r>
            <a:r>
              <a:rPr lang="en-US" baseline="30000" dirty="0" smtClean="0"/>
              <a:t>rd</a:t>
            </a:r>
            <a:r>
              <a:rPr lang="en-US" dirty="0" smtClean="0"/>
              <a:t> Monday of month 6-8 pm at downtown Appleton Library.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TG docs in our area</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hlinkClick r:id="rId3"/>
              </a:rPr>
              <a:t>https://forge-forward.org/wp-content/docs/physicians-wisconsin-2014.pdf</a:t>
            </a:r>
            <a:r>
              <a:rPr lang="en-US" dirty="0" smtClean="0"/>
              <a:t> </a:t>
            </a:r>
          </a:p>
          <a:p>
            <a:r>
              <a:rPr lang="en-US" dirty="0" smtClean="0"/>
              <a:t>Myself and Jamie Schmidt, MD (Appleton)</a:t>
            </a:r>
          </a:p>
          <a:p>
            <a:r>
              <a:rPr lang="en-US" dirty="0" smtClean="0"/>
              <a:t>Lori Hartz, APNP (MKE) </a:t>
            </a:r>
          </a:p>
          <a:p>
            <a:r>
              <a:rPr lang="en-US" dirty="0" smtClean="0"/>
              <a:t>Dr. Brad Javorsky (Menomonee Falls and West Allis)</a:t>
            </a:r>
          </a:p>
          <a:p>
            <a:r>
              <a:rPr lang="en-US" dirty="0" smtClean="0"/>
              <a:t>Dr. Jessica Francis (MKE)</a:t>
            </a:r>
          </a:p>
          <a:p>
            <a:r>
              <a:rPr lang="en-US" dirty="0" smtClean="0"/>
              <a:t>Drs Suzanne Walczak and Shailendra Patel (MKE)</a:t>
            </a:r>
          </a:p>
          <a:p>
            <a:r>
              <a:rPr lang="en-US" dirty="0" smtClean="0"/>
              <a:t>Dr. Jamie Feldman (Minneapolis)</a:t>
            </a:r>
          </a:p>
          <a:p>
            <a:r>
              <a:rPr lang="en-US" dirty="0" smtClean="0"/>
              <a:t>Dr. Bruce Redmon (Minneapolis)</a:t>
            </a:r>
          </a:p>
          <a:p>
            <a:r>
              <a:rPr lang="en-US" dirty="0" smtClean="0"/>
              <a:t>Before puberty:  </a:t>
            </a:r>
          </a:p>
          <a:p>
            <a:pPr lvl="1"/>
            <a:r>
              <a:rPr lang="en-US" dirty="0" smtClean="0"/>
              <a:t> Dr. Susanne Cabrera – (Peds Endo) (CHW)</a:t>
            </a:r>
          </a:p>
          <a:p>
            <a:pPr lvl="2"/>
            <a:r>
              <a:rPr lang="en-US" dirty="0" smtClean="0"/>
              <a:t>Neenah and Milwaukee</a:t>
            </a:r>
          </a:p>
          <a:p>
            <a:pPr lvl="1"/>
            <a:r>
              <a:rPr lang="en-US" dirty="0" smtClean="0"/>
              <a:t>Dr. Jennifer Rehm – (Peds Endo)	 (UW)</a:t>
            </a:r>
          </a:p>
          <a:p>
            <a:pPr lvl="2"/>
            <a:r>
              <a:rPr lang="en-US" dirty="0" smtClean="0"/>
              <a:t>Appleton and Madison</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Services</a:t>
            </a:r>
            <a:endParaRPr lang="en-US" dirty="0"/>
          </a:p>
        </p:txBody>
      </p:sp>
      <p:sp>
        <p:nvSpPr>
          <p:cNvPr id="3" name="Content Placeholder 2"/>
          <p:cNvSpPr>
            <a:spLocks noGrp="1"/>
          </p:cNvSpPr>
          <p:nvPr>
            <p:ph sz="quarter" idx="1"/>
          </p:nvPr>
        </p:nvSpPr>
        <p:spPr/>
        <p:txBody>
          <a:bodyPr/>
          <a:lstStyle/>
          <a:p>
            <a:r>
              <a:rPr lang="en-US" dirty="0" smtClean="0"/>
              <a:t>Voice Coaching</a:t>
            </a:r>
          </a:p>
          <a:p>
            <a:pPr lvl="1"/>
            <a:r>
              <a:rPr lang="en-US" dirty="0" smtClean="0"/>
              <a:t>St. Vincent’s speech pathologist - Steve Metlzer (GB)</a:t>
            </a:r>
          </a:p>
          <a:p>
            <a:pPr lvl="1"/>
            <a:r>
              <a:rPr lang="en-US" dirty="0" smtClean="0"/>
              <a:t>Caitlin Croegaert, MS (MKE)</a:t>
            </a:r>
          </a:p>
          <a:p>
            <a:r>
              <a:rPr lang="en-US" dirty="0" smtClean="0"/>
              <a:t>Adams apple shaving</a:t>
            </a:r>
          </a:p>
          <a:p>
            <a:pPr lvl="1"/>
            <a:r>
              <a:rPr lang="en-US" dirty="0" smtClean="0"/>
              <a:t>Benjamin Marcus/Seth Dailey – UW Health Madison</a:t>
            </a:r>
          </a:p>
          <a:p>
            <a:r>
              <a:rPr lang="en-US" dirty="0" smtClean="0"/>
              <a:t>Laser Hair Removal</a:t>
            </a:r>
          </a:p>
          <a:p>
            <a:pPr lvl="1"/>
            <a:r>
              <a:rPr lang="en-US" dirty="0" smtClean="0"/>
              <a:t>Indiglo Med Spa in Green Bay</a:t>
            </a:r>
          </a:p>
          <a:p>
            <a:pPr lvl="1"/>
            <a:r>
              <a:rPr lang="en-US" dirty="0" smtClean="0"/>
              <a:t>Aesthetic Spa in Green Bay</a:t>
            </a:r>
          </a:p>
          <a:p>
            <a:pPr lvl="1"/>
            <a:r>
              <a:rPr lang="en-US" dirty="0" smtClean="0"/>
              <a:t>Electrolysis Exclusive in Menasha</a:t>
            </a:r>
          </a:p>
          <a:p>
            <a:pPr lvl="1"/>
            <a:endParaRPr lang="en-US"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Fertility Preservation</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May not be final</a:t>
            </a:r>
          </a:p>
          <a:p>
            <a:pPr lvl="1"/>
            <a:r>
              <a:rPr lang="en-US" dirty="0" smtClean="0"/>
              <a:t>Light, AD et al.  Transgender Men who experienced pregnancy after female-to-male Gender Transitioning.  Obs &amp; Gyn.  2014.  124 (6): 1120-1127.</a:t>
            </a:r>
          </a:p>
          <a:p>
            <a:endParaRPr lang="en-US" dirty="0" smtClean="0"/>
          </a:p>
          <a:p>
            <a:r>
              <a:rPr lang="en-US" dirty="0" smtClean="0"/>
              <a:t>Sperm banking</a:t>
            </a:r>
          </a:p>
          <a:p>
            <a:pPr lvl="1"/>
            <a:r>
              <a:rPr lang="en-US" dirty="0" smtClean="0">
                <a:hlinkClick r:id="rId2"/>
              </a:rPr>
              <a:t>http://www.spermbankdirectory.com/category/midwest</a:t>
            </a:r>
            <a:endParaRPr lang="en-US" dirty="0" smtClean="0"/>
          </a:p>
          <a:p>
            <a:pPr lvl="1"/>
            <a:r>
              <a:rPr lang="en-US" dirty="0" smtClean="0">
                <a:hlinkClick r:id="rId3"/>
              </a:rPr>
              <a:t>http://midwestspermbank.com/st/</a:t>
            </a:r>
            <a:endParaRPr lang="en-US" dirty="0" smtClean="0"/>
          </a:p>
          <a:p>
            <a:pPr lvl="1">
              <a:buNone/>
            </a:pPr>
            <a:endParaRPr lang="en-US" dirty="0" smtClean="0"/>
          </a:p>
          <a:p>
            <a:r>
              <a:rPr lang="en-US" dirty="0" smtClean="0"/>
              <a:t>Egg banking</a:t>
            </a:r>
          </a:p>
          <a:p>
            <a:pPr lvl="1"/>
            <a:r>
              <a:rPr lang="en-US" dirty="0" smtClean="0"/>
              <a:t>Froedert - </a:t>
            </a:r>
            <a:r>
              <a:rPr lang="en-US" dirty="0" smtClean="0">
                <a:hlinkClick r:id="rId4"/>
              </a:rPr>
              <a:t>http://www.froedtert.com/fertility/ivf</a:t>
            </a:r>
            <a:endParaRPr lang="en-US" dirty="0" smtClean="0"/>
          </a:p>
          <a:p>
            <a:pPr lvl="1"/>
            <a:r>
              <a:rPr lang="en-US" dirty="0" smtClean="0"/>
              <a:t>UW Health - </a:t>
            </a:r>
            <a:r>
              <a:rPr lang="en-US" dirty="0" smtClean="0">
                <a:hlinkClick r:id="rId5"/>
              </a:rPr>
              <a:t>http://www.uwhealth.org/infertility/donor-egg-program/40628</a:t>
            </a:r>
            <a:r>
              <a:rPr lang="en-US" dirty="0" smtClean="0"/>
              <a:t> </a:t>
            </a:r>
          </a:p>
          <a:p>
            <a:pPr lvl="1"/>
            <a:r>
              <a:rPr lang="en-US" dirty="0" smtClean="0"/>
              <a:t>http://www.reprotech.com/oocyte-storage.html</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Surgeons in Our Area</a:t>
            </a:r>
            <a:endParaRPr lang="en-US" dirty="0"/>
          </a:p>
        </p:txBody>
      </p:sp>
      <p:sp>
        <p:nvSpPr>
          <p:cNvPr id="3" name="Content Placeholder 2"/>
          <p:cNvSpPr>
            <a:spLocks noGrp="1"/>
          </p:cNvSpPr>
          <p:nvPr>
            <p:ph sz="quarter" idx="1"/>
          </p:nvPr>
        </p:nvSpPr>
        <p:spPr/>
        <p:txBody>
          <a:bodyPr/>
          <a:lstStyle/>
          <a:p>
            <a:r>
              <a:rPr lang="en-US" dirty="0" smtClean="0"/>
              <a:t>Mastectomy:  Dr. Clifford King in Middleton and Dr. Katherine Gast in Madison</a:t>
            </a:r>
          </a:p>
          <a:p>
            <a:r>
              <a:rPr lang="en-US" dirty="0" smtClean="0"/>
              <a:t> M2F pelvic reconstruction:  Dr. Christine Heisler and Dr. Kathrine Gast</a:t>
            </a:r>
          </a:p>
          <a:p>
            <a:r>
              <a:rPr lang="en-US" dirty="0" smtClean="0"/>
              <a:t>Hysterectomies:  Dr. Cara King in Madison and Dr. Herbert Coussons in Green Bay and Dr. Jessica Francis in MKE</a:t>
            </a:r>
          </a:p>
          <a:p>
            <a:endParaRPr lang="en-US" dirty="0" smtClean="0"/>
          </a:p>
          <a:p>
            <a:endParaRPr lang="en-US" dirty="0" smtClean="0"/>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I come to do this</a:t>
            </a:r>
            <a:endParaRPr lang="en-US" dirty="0"/>
          </a:p>
        </p:txBody>
      </p:sp>
      <p:sp>
        <p:nvSpPr>
          <p:cNvPr id="3" name="Content Placeholder 2"/>
          <p:cNvSpPr>
            <a:spLocks noGrp="1"/>
          </p:cNvSpPr>
          <p:nvPr>
            <p:ph sz="quarter" idx="1"/>
          </p:nvPr>
        </p:nvSpPr>
        <p:spPr/>
        <p:txBody>
          <a:bodyPr/>
          <a:lstStyle/>
          <a:p>
            <a:r>
              <a:rPr lang="en-US" dirty="0" smtClean="0"/>
              <a:t>Fellowship in Women’s Health</a:t>
            </a:r>
          </a:p>
          <a:p>
            <a:pPr lvl="1"/>
            <a:r>
              <a:rPr lang="en-US" dirty="0" smtClean="0"/>
              <a:t>Menopausal hormone therapy</a:t>
            </a:r>
          </a:p>
          <a:p>
            <a:pPr lvl="1"/>
            <a:r>
              <a:rPr lang="en-US" dirty="0" smtClean="0"/>
              <a:t>Cancer survivorship</a:t>
            </a:r>
          </a:p>
          <a:p>
            <a:pPr lvl="1"/>
            <a:r>
              <a:rPr lang="en-US" dirty="0" smtClean="0"/>
              <a:t>Vulvar skin dermatosis</a:t>
            </a:r>
          </a:p>
          <a:p>
            <a:pPr lvl="1"/>
            <a:r>
              <a:rPr lang="en-US" dirty="0" smtClean="0"/>
              <a:t>Sexual Medicine</a:t>
            </a:r>
          </a:p>
          <a:p>
            <a:r>
              <a:rPr lang="en-US" dirty="0" smtClean="0"/>
              <a:t>The request</a:t>
            </a:r>
          </a:p>
          <a:p>
            <a:r>
              <a:rPr lang="en-US" dirty="0" smtClean="0"/>
              <a:t>Education:</a:t>
            </a:r>
          </a:p>
          <a:p>
            <a:pPr lvl="1"/>
            <a:r>
              <a:rPr lang="en-US" dirty="0" smtClean="0"/>
              <a:t>Pathways Counseling Center  - Brookfield, WI</a:t>
            </a:r>
          </a:p>
          <a:p>
            <a:pPr lvl="1"/>
            <a:r>
              <a:rPr lang="en-US" dirty="0" smtClean="0"/>
              <a:t>Dr. Sylvia M Meltzer – Mequon, WI</a:t>
            </a:r>
          </a:p>
          <a:p>
            <a:pPr lvl="1"/>
            <a:r>
              <a:rPr lang="en-US" dirty="0" smtClean="0"/>
              <a:t>Dr. Steven Brown – Milwaukee, WI</a:t>
            </a:r>
          </a:p>
          <a:p>
            <a:pPr lvl="1"/>
            <a:r>
              <a:rPr lang="en-US" dirty="0" smtClean="0"/>
              <a:t>Mark Behar PA – Milwaukee, WI</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Surgeries</a:t>
            </a:r>
            <a:endParaRPr lang="en-US" dirty="0"/>
          </a:p>
        </p:txBody>
      </p:sp>
      <p:sp>
        <p:nvSpPr>
          <p:cNvPr id="3" name="Content Placeholder 2"/>
          <p:cNvSpPr>
            <a:spLocks noGrp="1"/>
          </p:cNvSpPr>
          <p:nvPr>
            <p:ph sz="quarter" idx="1"/>
          </p:nvPr>
        </p:nvSpPr>
        <p:spPr/>
        <p:txBody>
          <a:bodyPr>
            <a:normAutofit/>
          </a:bodyPr>
          <a:lstStyle/>
          <a:p>
            <a:r>
              <a:rPr lang="en-US" dirty="0" smtClean="0"/>
              <a:t>F2M: mastectomy, total hysterectomy, vaginectomy, scrotoplasty, urethral reconstruction with phalloplasty, erection or testicular prosthesis</a:t>
            </a:r>
          </a:p>
          <a:p>
            <a:r>
              <a:rPr lang="en-US" dirty="0" smtClean="0"/>
              <a:t>M2F: breast augmentation, orchiectomy, penectomy, vaginoplasty, clitoroplasty, vulvoplasty, adams apple shaving, facial feminization, hair implants, gluteal augmentation.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Books</a:t>
            </a:r>
            <a:endParaRPr lang="en-US" dirty="0"/>
          </a:p>
        </p:txBody>
      </p:sp>
      <p:sp>
        <p:nvSpPr>
          <p:cNvPr id="3" name="Content Placeholder 2"/>
          <p:cNvSpPr>
            <a:spLocks noGrp="1"/>
          </p:cNvSpPr>
          <p:nvPr>
            <p:ph sz="quarter" idx="1"/>
          </p:nvPr>
        </p:nvSpPr>
        <p:spPr>
          <a:xfrm>
            <a:off x="457200" y="1447800"/>
            <a:ext cx="7467600" cy="5257800"/>
          </a:xfrm>
        </p:spPr>
        <p:txBody>
          <a:bodyPr>
            <a:normAutofit fontScale="85000" lnSpcReduction="20000"/>
          </a:bodyPr>
          <a:lstStyle/>
          <a:p>
            <a:r>
              <a:rPr lang="en-US" dirty="0" smtClean="0"/>
              <a:t>Kids (Source:  Leah Barton 2014)</a:t>
            </a:r>
          </a:p>
          <a:p>
            <a:pPr lvl="1"/>
            <a:r>
              <a:rPr lang="en-US" dirty="0" smtClean="0"/>
              <a:t>Be Who You Are by Jennifer Carr</a:t>
            </a:r>
          </a:p>
          <a:p>
            <a:pPr lvl="1"/>
            <a:r>
              <a:rPr lang="en-US" dirty="0" smtClean="0"/>
              <a:t>When Kayla was Kyle by Amy Fabrikant</a:t>
            </a:r>
          </a:p>
          <a:p>
            <a:pPr lvl="1"/>
            <a:r>
              <a:rPr lang="en-US" dirty="0" smtClean="0"/>
              <a:t>My Princess Boy by Cheryl Kilodavis</a:t>
            </a:r>
          </a:p>
          <a:p>
            <a:pPr lvl="1"/>
            <a:r>
              <a:rPr lang="en-US" dirty="0" smtClean="0"/>
              <a:t>When Kathy is Keith by Wallace Wong</a:t>
            </a:r>
          </a:p>
          <a:p>
            <a:pPr lvl="1"/>
            <a:r>
              <a:rPr lang="en-US" dirty="0" smtClean="0"/>
              <a:t>Goblinheart by Brett Axel</a:t>
            </a:r>
          </a:p>
          <a:p>
            <a:pPr lvl="1"/>
            <a:r>
              <a:rPr lang="en-US" dirty="0" smtClean="0"/>
              <a:t>Wondering Son by Shirriura Takako</a:t>
            </a:r>
          </a:p>
          <a:p>
            <a:pPr lvl="1"/>
            <a:r>
              <a:rPr lang="en-US" dirty="0" smtClean="0"/>
              <a:t>10,000 Dresses by Marcus Ewert</a:t>
            </a:r>
          </a:p>
          <a:p>
            <a:pPr lvl="1"/>
            <a:r>
              <a:rPr lang="en-US" dirty="0" smtClean="0"/>
              <a:t>Incredible You:  10 ways to let your greatness shine through by Wayne Dyer</a:t>
            </a:r>
          </a:p>
          <a:p>
            <a:pPr lvl="1">
              <a:buNone/>
            </a:pPr>
            <a:endParaRPr lang="en-US" dirty="0" smtClean="0"/>
          </a:p>
          <a:p>
            <a:r>
              <a:rPr lang="en-US" dirty="0" smtClean="0"/>
              <a:t>Teens</a:t>
            </a:r>
          </a:p>
          <a:p>
            <a:pPr lvl="1"/>
            <a:r>
              <a:rPr lang="en-US" dirty="0" smtClean="0"/>
              <a:t>Beyond Magenta:  Transgender Teens Speak Out by Susan Kuklin</a:t>
            </a:r>
          </a:p>
          <a:p>
            <a:pPr lvl="1"/>
            <a:r>
              <a:rPr lang="en-US" dirty="0" smtClean="0"/>
              <a:t>The Gender Quest Workbook:  A Guide for Teens and Young Adults Exploring Gender Identity by Rylan Testa</a:t>
            </a:r>
          </a:p>
          <a:p>
            <a:pPr lvl="1"/>
            <a:r>
              <a:rPr lang="en-US" dirty="0" smtClean="0"/>
              <a:t>Luna by Julie Anne Peters</a:t>
            </a:r>
          </a:p>
          <a:p>
            <a:pPr lvl="1"/>
            <a:r>
              <a:rPr lang="en-US" dirty="0" smtClean="0"/>
              <a:t>Parrotfish by Ellen Wittlinger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Books</a:t>
            </a:r>
            <a:endParaRPr lang="en-US" dirty="0"/>
          </a:p>
        </p:txBody>
      </p:sp>
      <p:sp>
        <p:nvSpPr>
          <p:cNvPr id="3" name="Content Placeholder 2"/>
          <p:cNvSpPr>
            <a:spLocks noGrp="1"/>
          </p:cNvSpPr>
          <p:nvPr>
            <p:ph sz="quarter" idx="1"/>
          </p:nvPr>
        </p:nvSpPr>
        <p:spPr>
          <a:xfrm>
            <a:off x="457200" y="1600200"/>
            <a:ext cx="7467600" cy="5257800"/>
          </a:xfrm>
        </p:spPr>
        <p:txBody>
          <a:bodyPr>
            <a:normAutofit fontScale="70000" lnSpcReduction="20000"/>
          </a:bodyPr>
          <a:lstStyle/>
          <a:p>
            <a:r>
              <a:rPr lang="en-US" dirty="0" smtClean="0"/>
              <a:t>Adults</a:t>
            </a:r>
          </a:p>
          <a:p>
            <a:pPr lvl="1"/>
            <a:r>
              <a:rPr lang="en-US" dirty="0" smtClean="0"/>
              <a:t>The Transgender Child:  A Handbook for Families and Professionals by Stephanie Brill</a:t>
            </a:r>
          </a:p>
          <a:p>
            <a:pPr lvl="1"/>
            <a:r>
              <a:rPr lang="en-US" dirty="0" smtClean="0"/>
              <a:t>Mom I Need to be a Girl by “Just Evelyn”</a:t>
            </a:r>
          </a:p>
          <a:p>
            <a:pPr lvl="1"/>
            <a:r>
              <a:rPr lang="en-US" dirty="0" smtClean="0"/>
              <a:t>Trans Forming Families by Mary Boenke</a:t>
            </a:r>
          </a:p>
          <a:p>
            <a:pPr lvl="1"/>
            <a:r>
              <a:rPr lang="en-US" dirty="0" smtClean="0"/>
              <a:t>Transgender Explained for Those Who Are Not by Joanne Herman</a:t>
            </a:r>
          </a:p>
          <a:p>
            <a:pPr lvl="1"/>
            <a:r>
              <a:rPr lang="en-US" dirty="0" smtClean="0"/>
              <a:t>Transparent:  Love, Family and Living the T with Transgender Teenagers by Chris Beam</a:t>
            </a:r>
          </a:p>
          <a:p>
            <a:pPr lvl="1"/>
            <a:r>
              <a:rPr lang="en-US" dirty="0" smtClean="0"/>
              <a:t>Far from the Tree by Andrew Solomon</a:t>
            </a:r>
          </a:p>
          <a:p>
            <a:pPr lvl="1"/>
            <a:r>
              <a:rPr lang="en-US" dirty="0" smtClean="0"/>
              <a:t>The Science of Orgasm – TG chapter</a:t>
            </a:r>
          </a:p>
          <a:p>
            <a:pPr lvl="1"/>
            <a:r>
              <a:rPr lang="en-US" dirty="0" smtClean="0"/>
              <a:t>I am J by Cris Beam</a:t>
            </a:r>
          </a:p>
          <a:p>
            <a:pPr lvl="1"/>
            <a:r>
              <a:rPr lang="en-US" dirty="0" smtClean="0"/>
              <a:t>She’s Not There by Jennifer Finney</a:t>
            </a:r>
          </a:p>
          <a:p>
            <a:pPr lvl="1"/>
            <a:r>
              <a:rPr lang="en-US" dirty="0" smtClean="0"/>
              <a:t>Whipping Girl by Julia Serano</a:t>
            </a:r>
          </a:p>
          <a:p>
            <a:pPr lvl="1"/>
            <a:r>
              <a:rPr lang="en-US" dirty="0" smtClean="0"/>
              <a:t>Transgender Explained by Joanne Herman</a:t>
            </a:r>
          </a:p>
          <a:p>
            <a:pPr lvl="1"/>
            <a:r>
              <a:rPr lang="en-US" dirty="0" smtClean="0"/>
              <a:t>The Secret Life of Tom Gabel by Josh Ells in Rolling Stone Mag 2012</a:t>
            </a:r>
          </a:p>
          <a:p>
            <a:pPr lvl="1"/>
            <a:r>
              <a:rPr lang="en-US" dirty="0" smtClean="0"/>
              <a:t>Gender Born, Gender Made:  Raising Healthy Gender-nonconforming children by Dianne Ehrensaft</a:t>
            </a:r>
          </a:p>
          <a:p>
            <a:pPr lvl="1"/>
            <a:r>
              <a:rPr lang="en-US" dirty="0" smtClean="0"/>
              <a:t>Trans Bodies, Trans Selves:  A Resource for the Transgender Community by Laura Erickson-Schroth</a:t>
            </a:r>
          </a:p>
          <a:p>
            <a:pPr lvl="1"/>
            <a:r>
              <a:rPr lang="en-US" dirty="0" smtClean="0"/>
              <a:t>Becoming Nicole:  The Transformation of an American Family by Amy Ellis Nutt</a:t>
            </a:r>
          </a:p>
          <a:p>
            <a:pPr lvl="1"/>
            <a:r>
              <a:rPr lang="en-US" dirty="0" smtClean="0"/>
              <a:t>Transitions of the Heart:  by Rachel Pepper</a:t>
            </a:r>
          </a:p>
          <a:p>
            <a:pPr lvl="1"/>
            <a:r>
              <a:rPr lang="en-US" dirty="0" smtClean="0"/>
              <a:t>Creating Safe and Supportive Learning Environments by Emily S Fisher</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 for Sexual Violence Survivors</a:t>
            </a:r>
            <a:endParaRPr lang="en-US" dirty="0"/>
          </a:p>
        </p:txBody>
      </p:sp>
      <p:sp>
        <p:nvSpPr>
          <p:cNvPr id="3" name="Content Placeholder 2"/>
          <p:cNvSpPr>
            <a:spLocks noGrp="1"/>
          </p:cNvSpPr>
          <p:nvPr>
            <p:ph sz="quarter" idx="1"/>
          </p:nvPr>
        </p:nvSpPr>
        <p:spPr/>
        <p:txBody>
          <a:bodyPr/>
          <a:lstStyle/>
          <a:p>
            <a:r>
              <a:rPr lang="en-US" dirty="0" smtClean="0"/>
              <a:t>FORGE (9/2015)</a:t>
            </a:r>
          </a:p>
          <a:p>
            <a:pPr lvl="1"/>
            <a:r>
              <a:rPr lang="en-US" dirty="0" smtClean="0"/>
              <a:t>A Self Help Guide to Healing and Understanding</a:t>
            </a:r>
          </a:p>
          <a:p>
            <a:pPr lvl="1"/>
            <a:endParaRPr lang="en-US" dirty="0" smtClean="0"/>
          </a:p>
          <a:p>
            <a:pPr lvl="1">
              <a:buNone/>
            </a:pPr>
            <a:r>
              <a:rPr lang="en-US" u="sng" dirty="0" smtClean="0">
                <a:hlinkClick r:id="rId2"/>
              </a:rPr>
              <a:t>http://forge-forward.org/wp-content/docs/self-help-guide-to-healing-2015-FINAL.pdf</a:t>
            </a:r>
            <a:r>
              <a:rPr lang="en-US" u="sng" dirty="0" smtClean="0"/>
              <a:t> </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in the Work Place	</a:t>
            </a:r>
            <a:endParaRPr lang="en-US" dirty="0"/>
          </a:p>
        </p:txBody>
      </p:sp>
      <p:sp>
        <p:nvSpPr>
          <p:cNvPr id="3" name="Content Placeholder 2"/>
          <p:cNvSpPr>
            <a:spLocks noGrp="1"/>
          </p:cNvSpPr>
          <p:nvPr>
            <p:ph sz="quarter" idx="1"/>
          </p:nvPr>
        </p:nvSpPr>
        <p:spPr/>
        <p:txBody>
          <a:bodyPr/>
          <a:lstStyle/>
          <a:p>
            <a:r>
              <a:rPr lang="en-US" dirty="0" smtClean="0"/>
              <a:t>SAFE Training (Students, Staff and Faculty for Equality)</a:t>
            </a:r>
          </a:p>
          <a:p>
            <a:pPr lvl="1"/>
            <a:r>
              <a:rPr lang="en-US" dirty="0" smtClean="0">
                <a:hlinkClick r:id="rId2"/>
              </a:rPr>
              <a:t>www.uwosh.edu/lgbtqcouncil</a:t>
            </a:r>
            <a:r>
              <a:rPr lang="en-US" dirty="0" smtClean="0"/>
              <a:t> </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Websites </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hlinkClick r:id="rId2"/>
              </a:rPr>
              <a:t>https://wwwgenderspectrum.org/</a:t>
            </a:r>
          </a:p>
          <a:p>
            <a:r>
              <a:rPr lang="en-US" dirty="0" smtClean="0">
                <a:hlinkClick r:id="rId2"/>
              </a:rPr>
              <a:t>http://www.imatyfa.org</a:t>
            </a:r>
          </a:p>
          <a:p>
            <a:r>
              <a:rPr lang="en-US" dirty="0" smtClean="0">
                <a:hlinkClick r:id="rId2"/>
              </a:rPr>
              <a:t>http://www.transgenderchild.net</a:t>
            </a:r>
          </a:p>
          <a:p>
            <a:r>
              <a:rPr lang="en-US" dirty="0" smtClean="0">
                <a:hlinkClick r:id="rId2"/>
              </a:rPr>
              <a:t>Htpp://www.transkidspurplerainbow.org</a:t>
            </a:r>
          </a:p>
          <a:p>
            <a:r>
              <a:rPr lang="en-US" dirty="0" smtClean="0">
                <a:hlinkClick r:id="rId2"/>
              </a:rPr>
              <a:t>http://www.pflag.org </a:t>
            </a:r>
          </a:p>
          <a:p>
            <a:r>
              <a:rPr lang="en-US" dirty="0" smtClean="0">
                <a:hlinkClick r:id="rId2"/>
              </a:rPr>
              <a:t>http://www.wisconsingazette.com/lgbt-listings/wisconsin-lgbt-community-groups.html</a:t>
            </a:r>
          </a:p>
          <a:p>
            <a:r>
              <a:rPr lang="en-US" dirty="0" smtClean="0">
                <a:hlinkClick r:id="rId2"/>
              </a:rPr>
              <a:t>Htpp://www.transyouthsuppportnetwork.org/</a:t>
            </a:r>
          </a:p>
          <a:p>
            <a:r>
              <a:rPr lang="en-US" dirty="0" smtClean="0">
                <a:hlinkClick r:id="rId2"/>
              </a:rPr>
              <a:t>http://forge-forward.org/</a:t>
            </a:r>
            <a:r>
              <a:rPr lang="en-US" dirty="0" smtClean="0"/>
              <a:t> </a:t>
            </a:r>
          </a:p>
          <a:p>
            <a:r>
              <a:rPr lang="en-US" dirty="0" smtClean="0">
                <a:hlinkClick r:id="rId3"/>
              </a:rPr>
              <a:t>http://www.transequality.org/</a:t>
            </a:r>
            <a:endParaRPr lang="en-US" dirty="0" smtClean="0"/>
          </a:p>
          <a:p>
            <a:r>
              <a:rPr lang="en-US" dirty="0" smtClean="0">
                <a:hlinkClick r:id="rId4"/>
              </a:rPr>
              <a:t>http://transgenderlawcenter.org/authentic</a:t>
            </a:r>
            <a:r>
              <a:rPr lang="en-US" dirty="0" smtClean="0"/>
              <a:t> </a:t>
            </a:r>
          </a:p>
          <a:p>
            <a:r>
              <a:rPr lang="en-US" dirty="0" smtClean="0">
                <a:hlinkClick r:id="rId5"/>
              </a:rPr>
              <a:t>http://www.chla.org/site/c.ipINKTOAJsG/b.7501767/#.VM5p3qbnb4g</a:t>
            </a:r>
            <a:r>
              <a:rPr lang="en-US" dirty="0" smtClean="0"/>
              <a:t> </a:t>
            </a:r>
          </a:p>
          <a:p>
            <a:r>
              <a:rPr lang="en-US" dirty="0" smtClean="0">
                <a:hlinkClick r:id="rId6"/>
              </a:rPr>
              <a:t>http://iamtransgendered.com/Links.aspx</a:t>
            </a:r>
            <a:r>
              <a:rPr lang="en-US" dirty="0" smtClean="0"/>
              <a:t> </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Websites</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hlinkClick r:id="rId2"/>
              </a:rPr>
              <a:t>http://www.glaad.org/transgender</a:t>
            </a:r>
            <a:endParaRPr lang="en-US" dirty="0" smtClean="0"/>
          </a:p>
          <a:p>
            <a:r>
              <a:rPr lang="en-US" dirty="0" smtClean="0">
                <a:hlinkClick r:id="rId3"/>
              </a:rPr>
              <a:t>http://transhealth.ucsf.edu/</a:t>
            </a:r>
            <a:r>
              <a:rPr lang="en-US" dirty="0" smtClean="0"/>
              <a:t> </a:t>
            </a:r>
          </a:p>
          <a:p>
            <a:r>
              <a:rPr lang="en-US" dirty="0" smtClean="0">
                <a:hlinkClick r:id="rId4"/>
              </a:rPr>
              <a:t>https://www.facebook.com/PARENTSOFTRANSKIDS</a:t>
            </a:r>
            <a:r>
              <a:rPr lang="en-US" dirty="0" smtClean="0"/>
              <a:t> </a:t>
            </a:r>
          </a:p>
          <a:p>
            <a:r>
              <a:rPr lang="en-US" dirty="0" smtClean="0">
                <a:hlinkClick r:id="rId5"/>
              </a:rPr>
              <a:t>http://leadwithlovefilm.com</a:t>
            </a:r>
            <a:endParaRPr lang="en-US" dirty="0" smtClean="0"/>
          </a:p>
          <a:p>
            <a:r>
              <a:rPr lang="en-US" dirty="0" smtClean="0">
                <a:hlinkClick r:id="rId6"/>
              </a:rPr>
              <a:t>http://www.itgetsbetter.org</a:t>
            </a:r>
            <a:r>
              <a:rPr lang="en-US" dirty="0" smtClean="0"/>
              <a:t> </a:t>
            </a:r>
          </a:p>
          <a:p>
            <a:r>
              <a:rPr lang="en-US" dirty="0" smtClean="0">
                <a:hlinkClick r:id="rId7"/>
              </a:rPr>
              <a:t>http://www.glsen.org</a:t>
            </a:r>
            <a:endParaRPr lang="en-US" dirty="0" smtClean="0"/>
          </a:p>
          <a:p>
            <a:r>
              <a:rPr lang="en-US" dirty="0" smtClean="0">
                <a:hlinkClick r:id="rId8"/>
              </a:rPr>
              <a:t>http://www.nyacyouth.org</a:t>
            </a:r>
            <a:endParaRPr lang="en-US" dirty="0" smtClean="0"/>
          </a:p>
          <a:p>
            <a:r>
              <a:rPr lang="en-US" dirty="0" smtClean="0">
                <a:hlinkClick r:id="rId9"/>
              </a:rPr>
              <a:t>http://www.thetrevorproject.org</a:t>
            </a:r>
            <a:endParaRPr lang="en-US" dirty="0" smtClean="0"/>
          </a:p>
          <a:p>
            <a:r>
              <a:rPr lang="en-US" dirty="0" smtClean="0">
                <a:hlinkClick r:id="rId10"/>
              </a:rPr>
              <a:t>http://www.amplifyyourvoice.org/youthresource</a:t>
            </a:r>
            <a:endParaRPr lang="en-US" dirty="0" smtClean="0"/>
          </a:p>
          <a:p>
            <a:r>
              <a:rPr lang="en-US" dirty="0" smtClean="0">
                <a:hlinkClick r:id="rId11"/>
              </a:rPr>
              <a:t>http://glma.org</a:t>
            </a:r>
            <a:endParaRPr lang="en-US" dirty="0" smtClean="0"/>
          </a:p>
          <a:p>
            <a:r>
              <a:rPr lang="en-US" dirty="0" smtClean="0">
                <a:hlinkClick r:id="rId12"/>
              </a:rPr>
              <a:t>http://www.wpath.org</a:t>
            </a:r>
            <a:endParaRPr lang="en-US" dirty="0" smtClean="0"/>
          </a:p>
          <a:p>
            <a:r>
              <a:rPr lang="en-US" dirty="0" smtClean="0">
                <a:hlinkClick r:id="rId13"/>
              </a:rPr>
              <a:t>http://www.transfamily.org</a:t>
            </a:r>
            <a:endParaRPr lang="en-US" dirty="0" smtClean="0"/>
          </a:p>
          <a:p>
            <a:r>
              <a:rPr lang="en-US" dirty="0" smtClean="0">
                <a:hlinkClick r:id="rId14"/>
              </a:rPr>
              <a:t>http://familyproject.sfsu.edu</a:t>
            </a:r>
            <a:endParaRPr lang="en-US" dirty="0" smtClean="0"/>
          </a:p>
          <a:p>
            <a:r>
              <a:rPr lang="en-US" dirty="0" smtClean="0">
                <a:hlinkClick r:id="rId15"/>
              </a:rPr>
              <a:t>http://www.prh.org/ARSHEP</a:t>
            </a:r>
            <a:r>
              <a:rPr lang="en-US" dirty="0" smtClean="0"/>
              <a:t> </a:t>
            </a:r>
          </a:p>
          <a:p>
            <a:r>
              <a:rPr lang="en-US" dirty="0" smtClean="0">
                <a:hlinkClick r:id="rId16"/>
              </a:rPr>
              <a:t>www.parentsoftransdenerkids.org</a:t>
            </a:r>
            <a:endParaRPr lang="en-US" dirty="0" smtClean="0"/>
          </a:p>
          <a:p>
            <a:endParaRPr lang="en-US" dirty="0" smtClean="0"/>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 Lines	</a:t>
            </a:r>
            <a:endParaRPr lang="en-US" dirty="0"/>
          </a:p>
        </p:txBody>
      </p:sp>
      <p:sp>
        <p:nvSpPr>
          <p:cNvPr id="3" name="Content Placeholder 2"/>
          <p:cNvSpPr>
            <a:spLocks noGrp="1"/>
          </p:cNvSpPr>
          <p:nvPr>
            <p:ph sz="quarter" idx="1"/>
          </p:nvPr>
        </p:nvSpPr>
        <p:spPr/>
        <p:txBody>
          <a:bodyPr/>
          <a:lstStyle/>
          <a:p>
            <a:r>
              <a:rPr lang="en-US" dirty="0" smtClean="0"/>
              <a:t>LGBT National Youth Talk line</a:t>
            </a:r>
          </a:p>
          <a:p>
            <a:pPr lvl="1"/>
            <a:r>
              <a:rPr lang="en-US" dirty="0" smtClean="0"/>
              <a:t>866-246-PRIDE</a:t>
            </a:r>
          </a:p>
          <a:p>
            <a:r>
              <a:rPr lang="en-US" dirty="0" smtClean="0"/>
              <a:t>Trans Lifeline</a:t>
            </a:r>
          </a:p>
          <a:p>
            <a:pPr lvl="1"/>
            <a:r>
              <a:rPr lang="en-US" dirty="0" smtClean="0"/>
              <a:t>877-565-8860</a:t>
            </a:r>
          </a:p>
          <a:p>
            <a:r>
              <a:rPr lang="en-US" dirty="0" smtClean="0"/>
              <a:t>The Gay, Lesbian, Bisexual and Transgender National Hotline</a:t>
            </a:r>
          </a:p>
          <a:p>
            <a:pPr lvl="1"/>
            <a:r>
              <a:rPr lang="en-US" dirty="0" smtClean="0"/>
              <a:t>888-843-4564</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CME</a:t>
            </a:r>
            <a:endParaRPr lang="en-US" dirty="0"/>
          </a:p>
        </p:txBody>
      </p:sp>
      <p:sp>
        <p:nvSpPr>
          <p:cNvPr id="3" name="Content Placeholder 2"/>
          <p:cNvSpPr>
            <a:spLocks noGrp="1"/>
          </p:cNvSpPr>
          <p:nvPr>
            <p:ph sz="quarter" idx="1"/>
          </p:nvPr>
        </p:nvSpPr>
        <p:spPr/>
        <p:txBody>
          <a:bodyPr/>
          <a:lstStyle/>
          <a:p>
            <a:pPr lvl="1">
              <a:buFont typeface="Courier New" pitchFamily="49" charset="0"/>
              <a:buChar char="o"/>
            </a:pPr>
            <a:r>
              <a:rPr lang="en-US" dirty="0" smtClean="0"/>
              <a:t>UCSF Center for Excellence for Transgender Health</a:t>
            </a:r>
          </a:p>
          <a:p>
            <a:pPr lvl="1"/>
            <a:r>
              <a:rPr lang="en-US" dirty="0" smtClean="0"/>
              <a:t>Oakland, CA</a:t>
            </a:r>
          </a:p>
          <a:p>
            <a:pPr lvl="1"/>
            <a:r>
              <a:rPr lang="en-US" dirty="0" smtClean="0"/>
              <a:t>Every other – last fall 2017</a:t>
            </a:r>
          </a:p>
          <a:p>
            <a:r>
              <a:rPr lang="en-US" dirty="0" smtClean="0">
                <a:hlinkClick r:id="rId2"/>
              </a:rPr>
              <a:t>www.aamc.org/lgbtdsd</a:t>
            </a:r>
            <a:r>
              <a:rPr lang="en-US" dirty="0" smtClean="0"/>
              <a:t> </a:t>
            </a:r>
          </a:p>
          <a:p>
            <a:r>
              <a:rPr lang="en-US" dirty="0" smtClean="0"/>
              <a:t>Webinars</a:t>
            </a:r>
          </a:p>
          <a:p>
            <a:pPr lvl="1"/>
            <a:r>
              <a:rPr lang="en-US" dirty="0" smtClean="0"/>
              <a:t>http://www.lgbthealtheducation.org/training/on-demand-webinars/</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Article/NPR Show </a:t>
            </a:r>
            <a:br>
              <a:rPr lang="en-US" dirty="0" smtClean="0"/>
            </a:br>
            <a:r>
              <a:rPr lang="en-US" dirty="0" smtClean="0"/>
              <a:t>January 2016</a:t>
            </a:r>
            <a:endParaRPr lang="en-US" dirty="0"/>
          </a:p>
        </p:txBody>
      </p:sp>
      <p:pic>
        <p:nvPicPr>
          <p:cNvPr id="4" name="Content Placeholder 3" descr="miq116Cvr_Lo.jpg"/>
          <p:cNvPicPr>
            <a:picLocks noGrp="1" noChangeAspect="1"/>
          </p:cNvPicPr>
          <p:nvPr>
            <p:ph sz="quarter" idx="1"/>
          </p:nvPr>
        </p:nvPicPr>
        <p:blipFill>
          <a:blip r:embed="rId3" cstate="print"/>
          <a:stretch>
            <a:fillRect/>
          </a:stretch>
        </p:blipFill>
        <p:spPr>
          <a:xfrm>
            <a:off x="685800" y="1447800"/>
            <a:ext cx="3681740" cy="4873625"/>
          </a:xfrm>
        </p:spPr>
      </p:pic>
      <p:sp>
        <p:nvSpPr>
          <p:cNvPr id="5" name="TextBox 4"/>
          <p:cNvSpPr txBox="1"/>
          <p:nvPr/>
        </p:nvSpPr>
        <p:spPr>
          <a:xfrm>
            <a:off x="4419600" y="1752600"/>
            <a:ext cx="3733800" cy="2862322"/>
          </a:xfrm>
          <a:prstGeom prst="rect">
            <a:avLst/>
          </a:prstGeom>
          <a:noFill/>
        </p:spPr>
        <p:txBody>
          <a:bodyPr wrap="square" rtlCol="0">
            <a:spAutoFit/>
          </a:bodyPr>
          <a:lstStyle/>
          <a:p>
            <a:endParaRPr lang="en-US" dirty="0" smtClean="0">
              <a:hlinkClick r:id="rId4"/>
            </a:endParaRPr>
          </a:p>
          <a:p>
            <a:r>
              <a:rPr lang="en-US" dirty="0" smtClean="0">
                <a:hlinkClick r:id="rId4"/>
              </a:rPr>
              <a:t>http://www.wpr.org/shows/how-do-we-best-help-transgender-teens</a:t>
            </a:r>
          </a:p>
          <a:p>
            <a:endParaRPr lang="en-US" dirty="0" smtClean="0">
              <a:hlinkClick r:id="rId4"/>
            </a:endParaRPr>
          </a:p>
          <a:p>
            <a:r>
              <a:rPr lang="en-US" dirty="0" smtClean="0">
                <a:hlinkClick r:id="rId4"/>
              </a:rPr>
              <a:t>http://www.wpr.org/listen/869276</a:t>
            </a:r>
            <a:endParaRPr lang="en-US" dirty="0" smtClean="0"/>
          </a:p>
          <a:p>
            <a:endParaRPr lang="en-US" dirty="0" smtClean="0"/>
          </a:p>
          <a:p>
            <a:r>
              <a:rPr lang="en-US" dirty="0" smtClean="0"/>
              <a:t>Gender Born, Gender Made:  Raising Healthy Gender-Nonconforming Children</a:t>
            </a:r>
          </a:p>
          <a:p>
            <a:r>
              <a:rPr lang="en-US" dirty="0" smtClean="0"/>
              <a:t>By Diane Ehrensaft PhD</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	</a:t>
            </a:r>
            <a:endParaRPr lang="en-US" dirty="0"/>
          </a:p>
        </p:txBody>
      </p:sp>
      <p:sp>
        <p:nvSpPr>
          <p:cNvPr id="3" name="Content Placeholder 2"/>
          <p:cNvSpPr>
            <a:spLocks noGrp="1"/>
          </p:cNvSpPr>
          <p:nvPr>
            <p:ph sz="quarter" idx="1"/>
          </p:nvPr>
        </p:nvSpPr>
        <p:spPr/>
        <p:txBody>
          <a:bodyPr>
            <a:normAutofit fontScale="85000" lnSpcReduction="20000"/>
          </a:bodyPr>
          <a:lstStyle/>
          <a:p>
            <a:r>
              <a:rPr lang="en-US" b="1" dirty="0" smtClean="0"/>
              <a:t>World Professional Association for Transgender Health (WPATH) 7</a:t>
            </a:r>
            <a:r>
              <a:rPr lang="en-US" b="1" baseline="30000" dirty="0" smtClean="0"/>
              <a:t>th</a:t>
            </a:r>
            <a:r>
              <a:rPr lang="en-US" b="1" dirty="0" smtClean="0"/>
              <a:t> ed (2011)</a:t>
            </a:r>
          </a:p>
          <a:p>
            <a:r>
              <a:rPr lang="en-US" dirty="0" smtClean="0"/>
              <a:t>Transgender Health Care Protocol for the Howard Brown Center (2001)</a:t>
            </a:r>
          </a:p>
          <a:p>
            <a:r>
              <a:rPr lang="en-US" dirty="0" smtClean="0"/>
              <a:t>Tom Waddell Health Center for the Transgender Team (2006)</a:t>
            </a:r>
          </a:p>
          <a:p>
            <a:r>
              <a:rPr lang="en-US" dirty="0" smtClean="0"/>
              <a:t>Harry Benjamin International Gender Dysphoria Association’s Standards of Care for Gender Identity Disorders 6</a:t>
            </a:r>
            <a:r>
              <a:rPr lang="en-US" baseline="30000" dirty="0" smtClean="0"/>
              <a:t>th</a:t>
            </a:r>
            <a:r>
              <a:rPr lang="en-US" dirty="0" smtClean="0"/>
              <a:t> Ed (2001)</a:t>
            </a:r>
          </a:p>
          <a:p>
            <a:r>
              <a:rPr lang="en-US" dirty="0" smtClean="0"/>
              <a:t>Transgender Primary Medical Care: Suggested Guidelines for Clinicians in British Columbia (2006)</a:t>
            </a:r>
          </a:p>
          <a:p>
            <a:r>
              <a:rPr lang="en-US" dirty="0" smtClean="0"/>
              <a:t>British Royal College of Psychiatrists (1998)</a:t>
            </a:r>
          </a:p>
          <a:p>
            <a:r>
              <a:rPr lang="en-US" dirty="0" smtClean="0"/>
              <a:t>Transgender Health Care Access Project through Transgender Law Center</a:t>
            </a:r>
          </a:p>
          <a:p>
            <a:r>
              <a:rPr lang="en-US" dirty="0" smtClean="0"/>
              <a:t>Endocrine Treatment of Transsexual Persons:  An endocrine society clinical practice guideline.  JCEM 2009.  94:3132-3154.</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Moth Story Hour Podcast</a:t>
            </a:r>
            <a:endParaRPr lang="en-US" dirty="0"/>
          </a:p>
        </p:txBody>
      </p:sp>
      <p:sp>
        <p:nvSpPr>
          <p:cNvPr id="3" name="Content Placeholder 2"/>
          <p:cNvSpPr>
            <a:spLocks noGrp="1"/>
          </p:cNvSpPr>
          <p:nvPr>
            <p:ph sz="quarter" idx="1"/>
          </p:nvPr>
        </p:nvSpPr>
        <p:spPr/>
        <p:txBody>
          <a:bodyPr/>
          <a:lstStyle/>
          <a:p>
            <a:r>
              <a:rPr lang="en-US" dirty="0" smtClean="0">
                <a:hlinkClick r:id="rId3"/>
              </a:rPr>
              <a:t>https://www.themoth.org</a:t>
            </a:r>
            <a:endParaRPr lang="en-US" dirty="0" smtClean="0"/>
          </a:p>
          <a:p>
            <a:endParaRPr lang="en-US" dirty="0" smtClean="0"/>
          </a:p>
          <a:p>
            <a:pPr lvl="1"/>
            <a:r>
              <a:rPr lang="en-US" dirty="0" smtClean="0"/>
              <a:t>Search transgender</a:t>
            </a:r>
            <a:endParaRPr lang="en-US" dirty="0"/>
          </a:p>
        </p:txBody>
      </p:sp>
      <p:pic>
        <p:nvPicPr>
          <p:cNvPr id="5" name="Picture 4" descr="20180306_185914_798203_the-moth-sioux-falls.jpg"/>
          <p:cNvPicPr>
            <a:picLocks noChangeAspect="1"/>
          </p:cNvPicPr>
          <p:nvPr/>
        </p:nvPicPr>
        <p:blipFill>
          <a:blip r:embed="rId4" cstate="print"/>
          <a:stretch>
            <a:fillRect/>
          </a:stretch>
        </p:blipFill>
        <p:spPr>
          <a:xfrm>
            <a:off x="1219200" y="3276600"/>
            <a:ext cx="4648200" cy="3052778"/>
          </a:xfrm>
          <a:prstGeom prst="rect">
            <a:avLst/>
          </a:prstGeom>
        </p:spPr>
      </p:pic>
      <p:pic>
        <p:nvPicPr>
          <p:cNvPr id="6" name="Picture 5" descr="moth.png"/>
          <p:cNvPicPr>
            <a:picLocks noChangeAspect="1"/>
          </p:cNvPicPr>
          <p:nvPr/>
        </p:nvPicPr>
        <p:blipFill>
          <a:blip r:embed="rId5" cstate="print"/>
          <a:stretch>
            <a:fillRect/>
          </a:stretch>
        </p:blipFill>
        <p:spPr>
          <a:xfrm>
            <a:off x="5257800" y="1447800"/>
            <a:ext cx="2143125" cy="2143125"/>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Picture 2" descr="LaverneCox"/>
          <p:cNvPicPr>
            <a:picLocks noGrp="1" noChangeAspect="1" noChangeArrowheads="1"/>
          </p:cNvPicPr>
          <p:nvPr>
            <p:ph sz="quarter" idx="1"/>
          </p:nvPr>
        </p:nvPicPr>
        <p:blipFill>
          <a:blip r:embed="rId2" cstate="print"/>
          <a:srcRect/>
          <a:stretch>
            <a:fillRect/>
          </a:stretch>
        </p:blipFill>
        <p:spPr bwMode="auto">
          <a:xfrm>
            <a:off x="457200" y="1600200"/>
            <a:ext cx="3976515" cy="3132137"/>
          </a:xfrm>
          <a:prstGeom prst="rect">
            <a:avLst/>
          </a:prstGeom>
          <a:noFill/>
        </p:spPr>
      </p:pic>
      <p:pic>
        <p:nvPicPr>
          <p:cNvPr id="5" name="Picture 2" descr="http://p1cdn06.thewrap.com/images/2013/11/Chaz-Bono.jpg"/>
          <p:cNvPicPr>
            <a:picLocks noChangeAspect="1" noChangeArrowheads="1"/>
          </p:cNvPicPr>
          <p:nvPr/>
        </p:nvPicPr>
        <p:blipFill>
          <a:blip r:embed="rId3" cstate="print"/>
          <a:srcRect/>
          <a:stretch>
            <a:fillRect/>
          </a:stretch>
        </p:blipFill>
        <p:spPr bwMode="auto">
          <a:xfrm>
            <a:off x="3962400" y="2286000"/>
            <a:ext cx="2438400" cy="3091141"/>
          </a:xfrm>
          <a:prstGeom prst="rect">
            <a:avLst/>
          </a:prstGeom>
          <a:noFill/>
        </p:spPr>
      </p:pic>
      <p:pic>
        <p:nvPicPr>
          <p:cNvPr id="6" name="Picture 2" descr="Bruce Jenner arrives at the Annual Charity Day Hosted By Cantor Fitzgerald And BGC at the Cantor Fitzgerald Office on September 11, 2013 in New York, United States. (Photo by Janette Pellegrini/Getty Images for Cantor Fitzgerald)"/>
          <p:cNvPicPr>
            <a:picLocks noChangeAspect="1" noChangeArrowheads="1"/>
          </p:cNvPicPr>
          <p:nvPr/>
        </p:nvPicPr>
        <p:blipFill>
          <a:blip r:embed="rId4" cstate="print"/>
          <a:srcRect/>
          <a:stretch>
            <a:fillRect/>
          </a:stretch>
        </p:blipFill>
        <p:spPr bwMode="auto">
          <a:xfrm>
            <a:off x="4876800" y="609600"/>
            <a:ext cx="2438400" cy="1828800"/>
          </a:xfrm>
          <a:prstGeom prst="rect">
            <a:avLst/>
          </a:prstGeom>
          <a:noFill/>
        </p:spPr>
      </p:pic>
      <p:pic>
        <p:nvPicPr>
          <p:cNvPr id="10242" name="Picture 2" descr="http://a.abcnews.go.com/images/Entertainment/gty_tom_gabel_against_me_band_thg_120509_wmain.jpg"/>
          <p:cNvPicPr>
            <a:picLocks noChangeAspect="1" noChangeArrowheads="1"/>
          </p:cNvPicPr>
          <p:nvPr/>
        </p:nvPicPr>
        <p:blipFill>
          <a:blip r:embed="rId5" cstate="print"/>
          <a:srcRect/>
          <a:stretch>
            <a:fillRect/>
          </a:stretch>
        </p:blipFill>
        <p:spPr bwMode="auto">
          <a:xfrm>
            <a:off x="5867400" y="4800600"/>
            <a:ext cx="2980267" cy="1676400"/>
          </a:xfrm>
          <a:prstGeom prst="rect">
            <a:avLst/>
          </a:prstGeom>
          <a:noFill/>
        </p:spPr>
      </p:pic>
      <p:pic>
        <p:nvPicPr>
          <p:cNvPr id="10" name="Picture 9" descr="jazz-jennings-467368818.jpg"/>
          <p:cNvPicPr>
            <a:picLocks noChangeAspect="1"/>
          </p:cNvPicPr>
          <p:nvPr/>
        </p:nvPicPr>
        <p:blipFill>
          <a:blip r:embed="rId6" cstate="print"/>
          <a:stretch>
            <a:fillRect/>
          </a:stretch>
        </p:blipFill>
        <p:spPr>
          <a:xfrm>
            <a:off x="6629400" y="2133600"/>
            <a:ext cx="1625600" cy="2362200"/>
          </a:xfrm>
          <a:prstGeom prst="rect">
            <a:avLst/>
          </a:prstGeom>
        </p:spPr>
      </p:pic>
      <p:sp>
        <p:nvSpPr>
          <p:cNvPr id="11" name="TextBox 10"/>
          <p:cNvSpPr txBox="1"/>
          <p:nvPr/>
        </p:nvSpPr>
        <p:spPr>
          <a:xfrm>
            <a:off x="228600" y="5943600"/>
            <a:ext cx="5791200" cy="646331"/>
          </a:xfrm>
          <a:prstGeom prst="rect">
            <a:avLst/>
          </a:prstGeom>
          <a:noFill/>
        </p:spPr>
        <p:txBody>
          <a:bodyPr wrap="square" rtlCol="0">
            <a:spAutoFit/>
          </a:bodyPr>
          <a:lstStyle/>
          <a:p>
            <a:r>
              <a:rPr lang="en-US" dirty="0" smtClean="0"/>
              <a:t>http://www.cbsnews.com/pictures/transgender-celebrities-you-need-to-know/</a:t>
            </a:r>
            <a:endParaRPr lang="en-US" dirty="0"/>
          </a:p>
        </p:txBody>
      </p:sp>
      <p:pic>
        <p:nvPicPr>
          <p:cNvPr id="12" name="Picture 11" descr="candis-cayne-gettyimages-109501037.jpg"/>
          <p:cNvPicPr>
            <a:picLocks noChangeAspect="1"/>
          </p:cNvPicPr>
          <p:nvPr/>
        </p:nvPicPr>
        <p:blipFill>
          <a:blip r:embed="rId7" cstate="print"/>
          <a:stretch>
            <a:fillRect/>
          </a:stretch>
        </p:blipFill>
        <p:spPr>
          <a:xfrm>
            <a:off x="4114800" y="228600"/>
            <a:ext cx="1206500" cy="1809750"/>
          </a:xfrm>
          <a:prstGeom prst="rect">
            <a:avLst/>
          </a:prstGeom>
        </p:spPr>
      </p:pic>
      <p:pic>
        <p:nvPicPr>
          <p:cNvPr id="13" name="Picture 12" descr="fallon-fox-instagram.png"/>
          <p:cNvPicPr>
            <a:picLocks noChangeAspect="1"/>
          </p:cNvPicPr>
          <p:nvPr/>
        </p:nvPicPr>
        <p:blipFill>
          <a:blip r:embed="rId8" cstate="print"/>
          <a:stretch>
            <a:fillRect/>
          </a:stretch>
        </p:blipFill>
        <p:spPr>
          <a:xfrm>
            <a:off x="533400" y="4267200"/>
            <a:ext cx="1757363" cy="1757363"/>
          </a:xfrm>
          <a:prstGeom prst="rect">
            <a:avLst/>
          </a:prstGeom>
        </p:spPr>
      </p:pic>
      <p:pic>
        <p:nvPicPr>
          <p:cNvPr id="14" name="Picture 13" descr="gettyimages-107028747.jpg"/>
          <p:cNvPicPr>
            <a:picLocks noChangeAspect="1"/>
          </p:cNvPicPr>
          <p:nvPr/>
        </p:nvPicPr>
        <p:blipFill>
          <a:blip r:embed="rId9" cstate="print"/>
          <a:stretch>
            <a:fillRect/>
          </a:stretch>
        </p:blipFill>
        <p:spPr>
          <a:xfrm>
            <a:off x="2286000" y="4495800"/>
            <a:ext cx="2209800" cy="1255776"/>
          </a:xfrm>
          <a:prstGeom prst="rect">
            <a:avLst/>
          </a:prstGeom>
        </p:spPr>
      </p:pic>
      <p:pic>
        <p:nvPicPr>
          <p:cNvPr id="15" name="Picture 14" descr="hari-nef-471472544.jpg"/>
          <p:cNvPicPr>
            <a:picLocks noChangeAspect="1"/>
          </p:cNvPicPr>
          <p:nvPr/>
        </p:nvPicPr>
        <p:blipFill>
          <a:blip r:embed="rId10" cstate="print"/>
          <a:stretch>
            <a:fillRect/>
          </a:stretch>
        </p:blipFill>
        <p:spPr>
          <a:xfrm>
            <a:off x="7239000" y="224290"/>
            <a:ext cx="1295400" cy="2028151"/>
          </a:xfrm>
          <a:prstGeom prst="rect">
            <a:avLst/>
          </a:prstGeom>
        </p:spPr>
      </p:pic>
      <p:pic>
        <p:nvPicPr>
          <p:cNvPr id="16" name="Picture 15" descr="valentijn-de-hingh.jpg"/>
          <p:cNvPicPr>
            <a:picLocks noChangeAspect="1"/>
          </p:cNvPicPr>
          <p:nvPr/>
        </p:nvPicPr>
        <p:blipFill>
          <a:blip r:embed="rId11" cstate="print"/>
          <a:stretch>
            <a:fillRect/>
          </a:stretch>
        </p:blipFill>
        <p:spPr>
          <a:xfrm>
            <a:off x="5105400" y="4800600"/>
            <a:ext cx="1179576" cy="1780853"/>
          </a:xfrm>
          <a:prstGeom prst="rect">
            <a:avLst/>
          </a:prstGeom>
        </p:spPr>
      </p:pic>
      <p:pic>
        <p:nvPicPr>
          <p:cNvPr id="17" name="Picture 16" descr="lea-t-gettyimages-469978192.jpg"/>
          <p:cNvPicPr>
            <a:picLocks noChangeAspect="1"/>
          </p:cNvPicPr>
          <p:nvPr/>
        </p:nvPicPr>
        <p:blipFill>
          <a:blip r:embed="rId12" cstate="print"/>
          <a:stretch>
            <a:fillRect/>
          </a:stretch>
        </p:blipFill>
        <p:spPr>
          <a:xfrm>
            <a:off x="2895600" y="381000"/>
            <a:ext cx="899160" cy="1417320"/>
          </a:xfrm>
          <a:prstGeom prst="rect">
            <a:avLst/>
          </a:prstGeom>
        </p:spPr>
      </p:pic>
      <p:pic>
        <p:nvPicPr>
          <p:cNvPr id="18" name="Picture 17" descr="isis-king-gettyimages-459333722.jpg"/>
          <p:cNvPicPr>
            <a:picLocks noChangeAspect="1"/>
          </p:cNvPicPr>
          <p:nvPr/>
        </p:nvPicPr>
        <p:blipFill>
          <a:blip r:embed="rId13" cstate="print"/>
          <a:stretch>
            <a:fillRect/>
          </a:stretch>
        </p:blipFill>
        <p:spPr>
          <a:xfrm>
            <a:off x="6019800" y="3429000"/>
            <a:ext cx="941832" cy="14173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 the Basics	</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Sex:  chromosomes, genitalia, secondary sex characteristics</a:t>
            </a:r>
          </a:p>
          <a:p>
            <a:r>
              <a:rPr lang="en-US" dirty="0" smtClean="0"/>
              <a:t>Gender identity:  sense of being man/woman/indet</a:t>
            </a:r>
          </a:p>
          <a:p>
            <a:pPr lvl="1"/>
            <a:r>
              <a:rPr lang="en-US" dirty="0" smtClean="0"/>
              <a:t>Gender Dysphoria:  when gender identity and sex are not congruent, causing sig distress, unease or impairment</a:t>
            </a:r>
          </a:p>
          <a:p>
            <a:pPr lvl="1"/>
            <a:r>
              <a:rPr lang="en-US" dirty="0" smtClean="0"/>
              <a:t>Transgender/Transsexual are generally interchangeable</a:t>
            </a:r>
          </a:p>
          <a:p>
            <a:pPr lvl="1"/>
            <a:r>
              <a:rPr lang="en-US" dirty="0" smtClean="0"/>
              <a:t>Male to Female (M2F) = Trans Female</a:t>
            </a:r>
          </a:p>
          <a:p>
            <a:pPr lvl="1"/>
            <a:r>
              <a:rPr lang="en-US" dirty="0" smtClean="0"/>
              <a:t>Female to Male (F2M) = Trans Male</a:t>
            </a:r>
          </a:p>
          <a:p>
            <a:r>
              <a:rPr lang="en-US" dirty="0" smtClean="0"/>
              <a:t>Sexual orientation:  who you are attracted to </a:t>
            </a:r>
          </a:p>
          <a:p>
            <a:r>
              <a:rPr lang="en-US" dirty="0" smtClean="0"/>
              <a:t>Transvestite/Cross-dresser </a:t>
            </a:r>
          </a:p>
          <a:p>
            <a:pPr lvl="1"/>
            <a:r>
              <a:rPr lang="en-US" dirty="0" smtClean="0"/>
              <a:t>Person that likes to </a:t>
            </a:r>
            <a:r>
              <a:rPr lang="en-US" u="sng" dirty="0" smtClean="0"/>
              <a:t>dress</a:t>
            </a:r>
            <a:r>
              <a:rPr lang="en-US" dirty="0" smtClean="0"/>
              <a:t> opposite the sex they were born as</a:t>
            </a:r>
          </a:p>
          <a:p>
            <a:pPr lvl="1"/>
            <a:r>
              <a:rPr lang="en-US" dirty="0" smtClean="0"/>
              <a:t>This person still identifies as the sex they were born as </a:t>
            </a:r>
          </a:p>
          <a:p>
            <a:pPr lvl="1"/>
            <a:r>
              <a:rPr lang="en-US" dirty="0" smtClean="0"/>
              <a:t>Does not mean transsexual/transgender</a:t>
            </a:r>
          </a:p>
          <a:p>
            <a:endParaRPr lang="en-US" dirty="0" smtClean="0"/>
          </a:p>
          <a:p>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 Resources</a:t>
            </a:r>
            <a:endParaRPr lang="en-US" dirty="0"/>
          </a:p>
        </p:txBody>
      </p:sp>
      <p:sp>
        <p:nvSpPr>
          <p:cNvPr id="3" name="Content Placeholder 2"/>
          <p:cNvSpPr>
            <a:spLocks noGrp="1"/>
          </p:cNvSpPr>
          <p:nvPr>
            <p:ph sz="quarter" idx="1"/>
          </p:nvPr>
        </p:nvSpPr>
        <p:spPr/>
        <p:txBody>
          <a:bodyPr/>
          <a:lstStyle/>
          <a:p>
            <a:r>
              <a:rPr lang="en-US" dirty="0" smtClean="0">
                <a:hlinkClick r:id="rId2"/>
              </a:rPr>
              <a:t>http://geneq.berkeley.edu/lgbt_resources_definiton_of_terms</a:t>
            </a:r>
            <a:r>
              <a:rPr lang="en-US" dirty="0" smtClean="0"/>
              <a:t> </a:t>
            </a:r>
          </a:p>
          <a:p>
            <a:r>
              <a:rPr lang="en-US" dirty="0" smtClean="0">
                <a:hlinkClick r:id="rId3"/>
              </a:rPr>
              <a:t>http://itspronouncedmetrosexual.com/2013/01/a-comprehensive-list-of-lgbtq-term-definitions/</a:t>
            </a:r>
            <a:r>
              <a:rPr lang="en-US" dirty="0" smtClean="0"/>
              <a:t> </a:t>
            </a:r>
          </a:p>
          <a:p>
            <a:r>
              <a:rPr lang="en-US" dirty="0" smtClean="0">
                <a:hlinkClick r:id="rId4"/>
              </a:rPr>
              <a:t>http://genderqueerid.com/gq-terms</a:t>
            </a:r>
            <a:r>
              <a:rPr lang="en-US" dirty="0" smtClean="0"/>
              <a:t> </a:t>
            </a:r>
          </a:p>
          <a:p>
            <a:r>
              <a:rPr lang="en-US" dirty="0" smtClean="0">
                <a:hlinkClick r:id="rId5"/>
              </a:rPr>
              <a:t>http://www.genderdiversity.org/resources/terminology/</a:t>
            </a:r>
            <a:r>
              <a:rPr lang="en-US" dirty="0" smtClean="0"/>
              <a:t> </a:t>
            </a:r>
          </a:p>
          <a:p>
            <a:r>
              <a:rPr lang="en-US" dirty="0" smtClean="0">
                <a:hlinkClick r:id="rId6"/>
              </a:rPr>
              <a:t>http://www.lgbt.ucla.edu/documents/LGBTTerminology.pdf</a:t>
            </a:r>
            <a:r>
              <a:rPr lang="en-US" dirty="0" smtClean="0"/>
              <a:t>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image001"/>
          <p:cNvPicPr>
            <a:picLocks noChangeAspect="1" noChangeArrowheads="1"/>
          </p:cNvPicPr>
          <p:nvPr/>
        </p:nvPicPr>
        <p:blipFill>
          <a:blip r:embed="rId2" cstate="print"/>
          <a:srcRect/>
          <a:stretch>
            <a:fillRect/>
          </a:stretch>
        </p:blipFill>
        <p:spPr bwMode="auto">
          <a:xfrm>
            <a:off x="762000" y="533400"/>
            <a:ext cx="7491921" cy="5783894"/>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Etiology	</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Poss faulty sex steroid brain receptor sens/function</a:t>
            </a:r>
          </a:p>
          <a:p>
            <a:endParaRPr lang="en-US" dirty="0" smtClean="0"/>
          </a:p>
          <a:p>
            <a:r>
              <a:rPr lang="en-US" dirty="0" smtClean="0"/>
              <a:t>Poss maternal antibodies against the Y antigen</a:t>
            </a:r>
          </a:p>
          <a:p>
            <a:endParaRPr lang="en-US" dirty="0" smtClean="0"/>
          </a:p>
          <a:p>
            <a:r>
              <a:rPr lang="en-US" dirty="0" smtClean="0"/>
              <a:t>Poss exposure to androgens for F2M in utero vs estrogens to for M2F </a:t>
            </a:r>
          </a:p>
          <a:p>
            <a:endParaRPr lang="en-US" dirty="0" smtClean="0"/>
          </a:p>
          <a:p>
            <a:r>
              <a:rPr lang="en-US" dirty="0" smtClean="0"/>
              <a:t>Poss inappropriate hormone bath of brain in development</a:t>
            </a:r>
          </a:p>
          <a:p>
            <a:endParaRPr lang="en-US" dirty="0" smtClean="0"/>
          </a:p>
          <a:p>
            <a:r>
              <a:rPr lang="en-US" dirty="0" smtClean="0"/>
              <a:t>Bottom line:  we don’t know</a:t>
            </a:r>
          </a:p>
          <a:p>
            <a:endParaRPr lang="en-US" dirty="0" smtClean="0"/>
          </a:p>
          <a:p>
            <a:r>
              <a:rPr lang="en-US" dirty="0" smtClean="0"/>
              <a:t>Interesting twin studies with 39.1% concordance for GD in monozygotic twins but no concordance with dizygotic pairs</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9202</TotalTime>
  <Words>4014</Words>
  <Application>Microsoft Office PowerPoint</Application>
  <PresentationFormat>On-screen Show (4:3)</PresentationFormat>
  <Paragraphs>568</Paragraphs>
  <Slides>51</Slides>
  <Notes>10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Oriel</vt:lpstr>
      <vt:lpstr>Healthcare and Laboratory Testing for the Transgender Community </vt:lpstr>
      <vt:lpstr>Disclosures </vt:lpstr>
      <vt:lpstr>Objectives</vt:lpstr>
      <vt:lpstr>How did I come to do this</vt:lpstr>
      <vt:lpstr>Guidelines </vt:lpstr>
      <vt:lpstr>Definitions – the Basics </vt:lpstr>
      <vt:lpstr>Definitions – Resources</vt:lpstr>
      <vt:lpstr>PowerPoint Presentation</vt:lpstr>
      <vt:lpstr>Etiology </vt:lpstr>
      <vt:lpstr>Stats</vt:lpstr>
      <vt:lpstr>Initial visit</vt:lpstr>
      <vt:lpstr>Diagnostic Criteria – Child  (Gender Dysphoria of childhood)</vt:lpstr>
      <vt:lpstr>Diagnostic Criteria – GD of Adolescent </vt:lpstr>
      <vt:lpstr>Diagnostic Criteria – Adult </vt:lpstr>
      <vt:lpstr>Diagnosis: The Biggest question from Physicians</vt:lpstr>
      <vt:lpstr>Diagnosis: The Biggest Question from Parents</vt:lpstr>
      <vt:lpstr>Next Steps </vt:lpstr>
      <vt:lpstr>Next Steps – Initial Labs</vt:lpstr>
      <vt:lpstr>Hormone therapy Criteria - Adolescent</vt:lpstr>
      <vt:lpstr>Hormone therapy Criteria - Adult </vt:lpstr>
      <vt:lpstr>M2F Hormone therapy</vt:lpstr>
      <vt:lpstr>F2M Hormone Therapy  </vt:lpstr>
      <vt:lpstr>Surgery Criteria </vt:lpstr>
      <vt:lpstr>Follow up visits</vt:lpstr>
      <vt:lpstr>Follow up visits</vt:lpstr>
      <vt:lpstr>Follow up labs</vt:lpstr>
      <vt:lpstr>Follow up Labs</vt:lpstr>
      <vt:lpstr>M2F Rates of Changes</vt:lpstr>
      <vt:lpstr>F2M Rates of Changes</vt:lpstr>
      <vt:lpstr>Charting (EPIC)</vt:lpstr>
      <vt:lpstr>Questions on Charting</vt:lpstr>
      <vt:lpstr>Interview Do/Don’ts</vt:lpstr>
      <vt:lpstr>Documenting/discussion Don’ts</vt:lpstr>
      <vt:lpstr>Counselor resources</vt:lpstr>
      <vt:lpstr>Support Groups</vt:lpstr>
      <vt:lpstr>TG docs in our area</vt:lpstr>
      <vt:lpstr>Other Services</vt:lpstr>
      <vt:lpstr>Fertility Preservation</vt:lpstr>
      <vt:lpstr>Surgeons in Our Area</vt:lpstr>
      <vt:lpstr>Surgeries</vt:lpstr>
      <vt:lpstr>Books</vt:lpstr>
      <vt:lpstr>Books</vt:lpstr>
      <vt:lpstr>Book for Sexual Violence Survivors</vt:lpstr>
      <vt:lpstr>Training in the Work Place </vt:lpstr>
      <vt:lpstr>Websites </vt:lpstr>
      <vt:lpstr>Websites</vt:lpstr>
      <vt:lpstr>Hot Lines </vt:lpstr>
      <vt:lpstr>CME</vt:lpstr>
      <vt:lpstr>Great Article/NPR Show  January 2016</vt:lpstr>
      <vt:lpstr>The Moth Story Hour Podcast</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Transgender  Medicine</dc:title>
  <dc:creator>Preferred Customer</dc:creator>
  <cp:lastModifiedBy>Jessica JohnstonRickert</cp:lastModifiedBy>
  <cp:revision>48</cp:revision>
  <dcterms:created xsi:type="dcterms:W3CDTF">2015-01-31T16:28:18Z</dcterms:created>
  <dcterms:modified xsi:type="dcterms:W3CDTF">2019-08-19T00:39:37Z</dcterms:modified>
</cp:coreProperties>
</file>