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73" r:id="rId5"/>
    <p:sldId id="275" r:id="rId6"/>
    <p:sldId id="267" r:id="rId7"/>
    <p:sldId id="259" r:id="rId8"/>
    <p:sldId id="260" r:id="rId9"/>
    <p:sldId id="266" r:id="rId10"/>
    <p:sldId id="268" r:id="rId11"/>
    <p:sldId id="261" r:id="rId12"/>
    <p:sldId id="269" r:id="rId13"/>
    <p:sldId id="262" r:id="rId14"/>
    <p:sldId id="263" r:id="rId15"/>
    <p:sldId id="265" r:id="rId16"/>
    <p:sldId id="264" r:id="rId17"/>
    <p:sldId id="270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>
        <p:scale>
          <a:sx n="70" d="100"/>
          <a:sy n="70" d="100"/>
        </p:scale>
        <p:origin x="-2802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4041920-3AB9-4BA8-A112-3E72CE18C3E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A966EFF-B62F-43FD-9B51-DF752AB85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4AF2D-0A0A-4D5A-A2C6-EA0CF0522B33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8FCC6-25FF-4628-BEE5-0A6715C5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Research confirms that restraint and seclusion can physically and emotionally harm children—traumatizing and scaring them, and even worsening behaviors that practitioners are seeking to reduce.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use of seclusion and restraint is dangerous and traumatic </a:t>
            </a:r>
            <a:r>
              <a:rPr lang="en-US" i="1" dirty="0" smtClean="0"/>
              <a:t>not only to the individuals subjected to these practices, but also for the staff implementing them</a:t>
            </a:r>
            <a:r>
              <a:rPr lang="en-US" dirty="0" smtClean="0"/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with disabilities (served by IDEA) represent 12% of the student population, but 58% of those placed in seclusion or involuntary confinement, and 75% of those physically restrained at school to immobilize them or reduce their ability to move freely.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CC6-25FF-4628-BEE5-0A6715C578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1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9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EF430-353E-424E-AA13-3600510B3BA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9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EF430-353E-424E-AA13-3600510B3BA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4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5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EF430-353E-424E-AA13-3600510B3BA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EF430-353E-424E-AA13-3600510B3BA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55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isn’t required?  What’s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CC6-25FF-4628-BEE5-0A6715C5787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9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46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5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1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6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6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2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9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74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8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9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969C-E199-4128-9738-F227F27230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79D2-05E8-4794-95C1-D1A0D19ACC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7622-F5EC-4F97-A807-20E2A3A1D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2687-197A-45D4-B247-5BB8662F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5843-9ADB-4E09-A221-47428AD05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503-D878-440D-8696-6633C8FD02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12C4-36B3-4AF6-9808-BC8CBF0C1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27B1-48BE-4D96-AEA2-871CBEF91E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593-BF16-46C6-B3F3-D6AA30BE2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D85-E359-4F1F-BD9A-57601CE16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4169-A446-4E87-8795-4CBCED2BCF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4510-16D7-465A-93E4-66CB45A0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0E625A3-8A62-48B9-B97E-5BC536B92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bout/offices/list/ocr/docs/crdc-discipline-snapshot.pdf" TargetMode="External"/><Relationship Id="rId2" Type="http://schemas.openxmlformats.org/officeDocument/2006/relationships/hyperlink" Target="http://www.help.senate.gov/imo/media/doc/Seclusion%20and%20Restraints%20Final%20Report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urveymonkey.com/s/Restriccion_y_aislamiento_schools" TargetMode="External"/><Relationship Id="rId2" Type="http://schemas.openxmlformats.org/officeDocument/2006/relationships/hyperlink" Target="https://www.surveymonkey.com/s/restraint_seclusion_schoo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Restraints and Time Out Rooms:  Requirements and Alternatives:  Part 1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7772400" cy="31242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Jennifer </a:t>
            </a:r>
            <a:r>
              <a:rPr lang="en-US" b="1" dirty="0" err="1" smtClean="0"/>
              <a:t>Zalucky</a:t>
            </a:r>
            <a:r>
              <a:rPr lang="en-US" dirty="0" smtClean="0"/>
              <a:t>, Behavior Specialist &amp; Educational Consultant  </a:t>
            </a:r>
          </a:p>
          <a:p>
            <a:r>
              <a:rPr lang="en-US" dirty="0" err="1" smtClean="0"/>
              <a:t>Shenendehowa</a:t>
            </a:r>
            <a:r>
              <a:rPr lang="en-US" dirty="0" smtClean="0"/>
              <a:t> Central School District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Julie </a:t>
            </a:r>
            <a:r>
              <a:rPr lang="en-US" b="1" dirty="0"/>
              <a:t>M. Keegan Esq.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Disability </a:t>
            </a:r>
            <a:r>
              <a:rPr lang="en-US" dirty="0"/>
              <a:t>Rights New York: Parent/Student </a:t>
            </a:r>
            <a:r>
              <a:rPr lang="en-US" dirty="0" smtClean="0"/>
              <a:t>Attorney</a:t>
            </a:r>
          </a:p>
          <a:p>
            <a:endParaRPr lang="en-US" dirty="0" smtClean="0"/>
          </a:p>
          <a:p>
            <a:pPr algn="r"/>
            <a:r>
              <a:rPr lang="en-US" sz="1700" dirty="0" smtClean="0"/>
              <a:t>© NYS Special Education Task Force – March 2015</a:t>
            </a:r>
            <a:endParaRPr lang="en-US" sz="17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Restraints: Requirements,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Training</a:t>
            </a:r>
            <a:r>
              <a:rPr lang="en-US" dirty="0" smtClean="0"/>
              <a:t> - staff </a:t>
            </a:r>
            <a:r>
              <a:rPr lang="en-US" i="1" dirty="0" smtClean="0"/>
              <a:t>who may be called upon </a:t>
            </a:r>
            <a:r>
              <a:rPr lang="en-US" dirty="0" smtClean="0"/>
              <a:t>to use restraints must be trained in safe &amp; effective restraint procedures</a:t>
            </a:r>
          </a:p>
          <a:p>
            <a:pPr lvl="1"/>
            <a:r>
              <a:rPr lang="en-US" sz="2400" dirty="0" smtClean="0"/>
              <a:t>Strategies for Crisis Intervention &amp; Prevention (SCIP)</a:t>
            </a:r>
          </a:p>
          <a:p>
            <a:pPr lvl="1"/>
            <a:r>
              <a:rPr lang="en-US" sz="2400" dirty="0" smtClean="0"/>
              <a:t>Therapeutic Crisis Intervention (TCI)</a:t>
            </a:r>
          </a:p>
          <a:p>
            <a:pPr lvl="1"/>
            <a:r>
              <a:rPr lang="en-US" sz="2400" dirty="0" smtClean="0"/>
              <a:t>“Handle with Care” – new program offered by BOCES</a:t>
            </a:r>
          </a:p>
          <a:p>
            <a:r>
              <a:rPr lang="en-US" b="1" dirty="0" smtClean="0"/>
              <a:t>Issues/Concerns</a:t>
            </a:r>
          </a:p>
          <a:p>
            <a:pPr lvl="1"/>
            <a:r>
              <a:rPr lang="en-US" sz="2400" dirty="0" smtClean="0"/>
              <a:t>What constitutes “safe &amp; effective”</a:t>
            </a:r>
          </a:p>
          <a:p>
            <a:pPr lvl="1"/>
            <a:r>
              <a:rPr lang="en-US" sz="2400" dirty="0" smtClean="0"/>
              <a:t>No statewide training or State-endorsed training</a:t>
            </a:r>
          </a:p>
          <a:p>
            <a:pPr lvl="1"/>
            <a:r>
              <a:rPr lang="en-US" sz="2400" dirty="0" smtClean="0"/>
              <a:t>Who determines if student can safely tolerate a physical restraint?</a:t>
            </a:r>
          </a:p>
          <a:p>
            <a:pPr lvl="1"/>
            <a:r>
              <a:rPr lang="en-US" sz="2400" dirty="0" smtClean="0"/>
              <a:t>No apparent consequences if untrained staff impose a restraint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5168"/>
            <a:ext cx="8077200" cy="102023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Restraints:  Required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2578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Each use of restraint must be documented as follows: </a:t>
            </a:r>
          </a:p>
          <a:p>
            <a:pPr>
              <a:defRPr/>
            </a:pPr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and date of birth of the </a:t>
            </a:r>
            <a:r>
              <a:rPr lang="en-US" b="1" dirty="0"/>
              <a:t>student</a:t>
            </a:r>
            <a:r>
              <a:rPr lang="en-US" dirty="0"/>
              <a:t>; </a:t>
            </a:r>
            <a:endParaRPr lang="en-US" dirty="0" smtClean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/>
              <a:t>setting and the location </a:t>
            </a:r>
            <a:r>
              <a:rPr lang="en-US" dirty="0"/>
              <a:t>of the incident; </a:t>
            </a:r>
            <a:endParaRPr lang="en-US" dirty="0" smtClean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name of the </a:t>
            </a:r>
            <a:r>
              <a:rPr lang="en-US" b="1" dirty="0"/>
              <a:t>staff</a:t>
            </a:r>
            <a:r>
              <a:rPr lang="en-US" dirty="0"/>
              <a:t> or other persons involved; </a:t>
            </a:r>
            <a:endParaRPr lang="en-US" dirty="0" smtClean="0"/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/>
              <a:t>description</a:t>
            </a:r>
            <a:r>
              <a:rPr lang="en-US" dirty="0"/>
              <a:t> of the incident and the emergency intervention used, including </a:t>
            </a:r>
            <a:r>
              <a:rPr lang="en-US" b="1" dirty="0"/>
              <a:t>duration</a:t>
            </a:r>
            <a:r>
              <a:rPr lang="en-US" dirty="0"/>
              <a:t>; </a:t>
            </a:r>
            <a:endParaRPr lang="en-US" dirty="0" smtClean="0"/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statement as to whether the student has a current </a:t>
            </a:r>
            <a:r>
              <a:rPr lang="en-US" b="1" dirty="0"/>
              <a:t>behavioral intervention plan</a:t>
            </a:r>
            <a:r>
              <a:rPr lang="en-US" dirty="0"/>
              <a:t>; and </a:t>
            </a:r>
            <a:endParaRPr lang="en-US" dirty="0" smtClean="0"/>
          </a:p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etails </a:t>
            </a:r>
            <a:r>
              <a:rPr lang="en-US" dirty="0"/>
              <a:t>of any </a:t>
            </a:r>
            <a:r>
              <a:rPr lang="en-US" b="1" dirty="0"/>
              <a:t>injuries</a:t>
            </a:r>
            <a:r>
              <a:rPr lang="en-US" dirty="0"/>
              <a:t> sustained by the student or others, including staff, as a result of the incident. 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Must be submitted to/reviewed by  school </a:t>
            </a:r>
            <a:r>
              <a:rPr lang="en-US" b="1" dirty="0" smtClean="0"/>
              <a:t>supervisory personnel </a:t>
            </a:r>
            <a:r>
              <a:rPr lang="en-US" dirty="0" smtClean="0"/>
              <a:t>and, as necessary, the </a:t>
            </a:r>
            <a:r>
              <a:rPr lang="en-US" b="1" dirty="0" smtClean="0"/>
              <a:t>school nurse </a:t>
            </a:r>
            <a:r>
              <a:rPr lang="en-US" dirty="0" smtClean="0"/>
              <a:t>or other medical personnel.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Issues/Concerns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Required Documentation does not currently include:</a:t>
            </a:r>
          </a:p>
          <a:p>
            <a:r>
              <a:rPr lang="en-US" dirty="0" smtClean="0"/>
              <a:t>Specific description of events/issues leading to restraint</a:t>
            </a:r>
          </a:p>
          <a:p>
            <a:r>
              <a:rPr lang="en-US" dirty="0" smtClean="0"/>
              <a:t>Description of what non-physical, de-escalation procedures were tried before restraint imposed</a:t>
            </a:r>
          </a:p>
          <a:p>
            <a:r>
              <a:rPr lang="en-US" dirty="0" smtClean="0"/>
              <a:t>Type of restraint</a:t>
            </a:r>
          </a:p>
          <a:p>
            <a:r>
              <a:rPr lang="en-US" dirty="0" smtClean="0"/>
              <a:t>Name of witnesses</a:t>
            </a:r>
          </a:p>
          <a:p>
            <a:r>
              <a:rPr lang="en-US" dirty="0" smtClean="0"/>
              <a:t>Actions that will be taken to avoid future use of restraints.  For example:</a:t>
            </a:r>
          </a:p>
          <a:p>
            <a:pPr lvl="1"/>
            <a:r>
              <a:rPr lang="en-US" dirty="0" smtClean="0"/>
              <a:t>Alternative de-escalation strategies</a:t>
            </a:r>
          </a:p>
          <a:p>
            <a:pPr lvl="1"/>
            <a:r>
              <a:rPr lang="en-US" dirty="0" smtClean="0"/>
              <a:t>Functional behavior assessment  &amp; behavior intervention plan (initial or updated)</a:t>
            </a:r>
          </a:p>
          <a:p>
            <a:pPr lvl="1"/>
            <a:r>
              <a:rPr lang="en-US" dirty="0" smtClean="0"/>
              <a:t>Crisis intervention plan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275168"/>
            <a:ext cx="7392988" cy="1020233"/>
          </a:xfrm>
        </p:spPr>
        <p:txBody>
          <a:bodyPr>
            <a:normAutofit/>
          </a:bodyPr>
          <a:lstStyle/>
          <a:p>
            <a:r>
              <a:rPr lang="en-US" altLang="en-US" sz="4400" dirty="0" smtClean="0"/>
              <a:t>Notice to Parents &amp;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  <a:defRPr/>
            </a:pPr>
            <a:r>
              <a:rPr lang="en-US" sz="2600" dirty="0" smtClean="0"/>
              <a:t>“The </a:t>
            </a:r>
            <a:r>
              <a:rPr lang="en-US" sz="2600" b="1" dirty="0"/>
              <a:t>parent</a:t>
            </a:r>
            <a:r>
              <a:rPr lang="en-US" sz="2600" dirty="0"/>
              <a:t> of the student shall be </a:t>
            </a:r>
            <a:r>
              <a:rPr lang="en-US" sz="2600" dirty="0" smtClean="0"/>
              <a:t>notified.” </a:t>
            </a:r>
          </a:p>
          <a:p>
            <a:pPr marL="457200" indent="-457200" algn="r">
              <a:buNone/>
              <a:defRPr/>
            </a:pPr>
            <a:r>
              <a:rPr lang="en-US" sz="2600" i="1" dirty="0" smtClean="0"/>
              <a:t>8 NYCRR 200.22(d)</a:t>
            </a:r>
            <a:endParaRPr lang="en-US" sz="2400" i="1" dirty="0" smtClean="0"/>
          </a:p>
          <a:p>
            <a:pPr marL="731520" lvl="1" indent="-457200">
              <a:buNone/>
              <a:defRPr/>
            </a:pPr>
            <a:endParaRPr lang="en-US" sz="2600" dirty="0" smtClean="0"/>
          </a:p>
          <a:p>
            <a:pPr>
              <a:buNone/>
              <a:defRPr/>
            </a:pPr>
            <a:r>
              <a:rPr lang="en-US" b="1" u="sng" dirty="0" smtClean="0"/>
              <a:t>Issues/Concerns</a:t>
            </a:r>
          </a:p>
          <a:p>
            <a:pPr>
              <a:defRPr/>
            </a:pPr>
            <a:r>
              <a:rPr lang="en-US" dirty="0" smtClean="0"/>
              <a:t>Notified how?  When?  What information?</a:t>
            </a:r>
          </a:p>
          <a:p>
            <a:pPr>
              <a:defRPr/>
            </a:pPr>
            <a:r>
              <a:rPr lang="en-US" dirty="0" smtClean="0"/>
              <a:t>What rights does parent have?</a:t>
            </a:r>
          </a:p>
          <a:p>
            <a:pPr lvl="1">
              <a:defRPr/>
            </a:pPr>
            <a:r>
              <a:rPr lang="en-US" dirty="0" smtClean="0"/>
              <a:t>Debriefing ?</a:t>
            </a:r>
          </a:p>
          <a:p>
            <a:pPr lvl="1">
              <a:defRPr/>
            </a:pPr>
            <a:r>
              <a:rPr lang="en-US" dirty="0" smtClean="0"/>
              <a:t>Complaint procedure?</a:t>
            </a:r>
          </a:p>
          <a:p>
            <a:pPr lvl="1">
              <a:defRPr/>
            </a:pPr>
            <a:r>
              <a:rPr lang="en-US" dirty="0" smtClean="0"/>
              <a:t>Avoiding future restraint?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1414" y="275168"/>
            <a:ext cx="6861175" cy="1020233"/>
          </a:xfrm>
        </p:spPr>
        <p:txBody>
          <a:bodyPr/>
          <a:lstStyle/>
          <a:p>
            <a:r>
              <a:rPr lang="en-US" altLang="en-US" dirty="0" smtClean="0"/>
              <a:t>Use of Time Out Rooms </a:t>
            </a:r>
            <a:br>
              <a:rPr lang="en-US" altLang="en-US" dirty="0" smtClean="0"/>
            </a:br>
            <a:r>
              <a:rPr lang="en-US" altLang="en-US" sz="2000" dirty="0" smtClean="0"/>
              <a:t>8 NYCRR 200.22(c)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495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area for a student to safely deescalate, regain control and prepare to meet expectations to return to his or her education program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Must be part of Behavior Intervention Plan</a:t>
            </a:r>
          </a:p>
          <a:p>
            <a:pPr lvl="1">
              <a:defRPr/>
            </a:pPr>
            <a:r>
              <a:rPr lang="en-US" dirty="0" smtClean="0"/>
              <a:t>must state maximum duration in room as behavioral consequence.  </a:t>
            </a:r>
          </a:p>
          <a:p>
            <a:pPr lvl="1">
              <a:defRPr/>
            </a:pPr>
            <a:r>
              <a:rPr lang="en-US" dirty="0" smtClean="0"/>
              <a:t>Parent must be notified TOR is part of BIP.</a:t>
            </a:r>
          </a:p>
          <a:p>
            <a:pPr lvl="1">
              <a:defRPr/>
            </a:pPr>
            <a:r>
              <a:rPr lang="en-US" dirty="0" smtClean="0"/>
              <a:t>Parent must be allowed to see room</a:t>
            </a:r>
          </a:p>
          <a:p>
            <a:pPr>
              <a:defRPr/>
            </a:pPr>
            <a:r>
              <a:rPr lang="en-US" dirty="0" smtClean="0"/>
              <a:t>Exception:  TOR can be used </a:t>
            </a:r>
            <a:r>
              <a:rPr lang="en-US" dirty="0"/>
              <a:t>for unanticipated situations that pose an immediate concern for the physical safety of a student or others</a:t>
            </a:r>
            <a:endParaRPr lang="en-US" dirty="0" smtClean="0"/>
          </a:p>
          <a:p>
            <a:pPr marL="274320" lvl="1" indent="0">
              <a:buFont typeface="Consolas" pitchFamily="49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275168"/>
            <a:ext cx="8305800" cy="102023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TOR – Room Specific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105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 </a:t>
            </a:r>
            <a:r>
              <a:rPr lang="en-US" dirty="0" smtClean="0"/>
              <a:t>Must provide </a:t>
            </a:r>
            <a:r>
              <a:rPr lang="en-US" dirty="0"/>
              <a:t>a means </a:t>
            </a:r>
            <a:r>
              <a:rPr lang="en-US" dirty="0" smtClean="0"/>
              <a:t>for </a:t>
            </a:r>
            <a:r>
              <a:rPr lang="en-US" dirty="0"/>
              <a:t>visual and auditory monitoring of the </a:t>
            </a:r>
            <a:r>
              <a:rPr lang="en-US" dirty="0" smtClean="0"/>
              <a:t>student at all times</a:t>
            </a:r>
          </a:p>
          <a:p>
            <a:pPr>
              <a:defRPr/>
            </a:pPr>
            <a:r>
              <a:rPr lang="en-US" dirty="0" smtClean="0"/>
              <a:t>Must be </a:t>
            </a:r>
            <a:r>
              <a:rPr lang="en-US" dirty="0"/>
              <a:t>of adequate </a:t>
            </a:r>
            <a:r>
              <a:rPr lang="en-US" dirty="0" smtClean="0"/>
              <a:t>size to </a:t>
            </a:r>
            <a:r>
              <a:rPr lang="en-US" dirty="0"/>
              <a:t>allow the student to move about and recline comfortably.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Wall </a:t>
            </a:r>
            <a:r>
              <a:rPr lang="en-US" dirty="0"/>
              <a:t>and floor </a:t>
            </a:r>
            <a:r>
              <a:rPr lang="en-US" dirty="0" smtClean="0"/>
              <a:t>coverings designed </a:t>
            </a:r>
            <a:r>
              <a:rPr lang="en-US" dirty="0"/>
              <a:t>to prevent </a:t>
            </a:r>
            <a:r>
              <a:rPr lang="en-US" dirty="0" smtClean="0"/>
              <a:t>injury</a:t>
            </a:r>
          </a:p>
          <a:p>
            <a:pPr>
              <a:defRPr/>
            </a:pPr>
            <a:r>
              <a:rPr lang="en-US" dirty="0" smtClean="0"/>
              <a:t>Adequate </a:t>
            </a:r>
            <a:r>
              <a:rPr lang="en-US" dirty="0"/>
              <a:t>lighting and ventilation.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Room temperature within </a:t>
            </a:r>
            <a:r>
              <a:rPr lang="en-US" dirty="0"/>
              <a:t>the normal comfort </a:t>
            </a:r>
            <a:r>
              <a:rPr lang="en-US" dirty="0" smtClean="0"/>
              <a:t>range. </a:t>
            </a:r>
          </a:p>
          <a:p>
            <a:pPr>
              <a:defRPr/>
            </a:pPr>
            <a:r>
              <a:rPr lang="en-US" dirty="0" smtClean="0"/>
              <a:t>Clean </a:t>
            </a:r>
            <a:r>
              <a:rPr lang="en-US" dirty="0"/>
              <a:t>and free of objects and fixtures that could be potentially dangerous to a </a:t>
            </a:r>
            <a:r>
              <a:rPr lang="en-US" dirty="0" smtClean="0"/>
              <a:t>student.</a:t>
            </a:r>
            <a:endParaRPr lang="en-US" dirty="0"/>
          </a:p>
          <a:p>
            <a:pPr>
              <a:defRPr/>
            </a:pPr>
            <a:r>
              <a:rPr lang="en-US" dirty="0" smtClean="0"/>
              <a:t>Must be unlocked </a:t>
            </a:r>
            <a:r>
              <a:rPr lang="en-US" dirty="0"/>
              <a:t>and the door must be able to be opened from the inside. The use of locked rooms or spaces for purposes of time out is prohibited.</a:t>
            </a:r>
          </a:p>
          <a:p>
            <a:pPr>
              <a:defRPr/>
            </a:pPr>
            <a:r>
              <a:rPr lang="en-US" dirty="0" smtClean="0"/>
              <a:t>Staff </a:t>
            </a:r>
            <a:r>
              <a:rPr lang="en-US" dirty="0"/>
              <a:t>shall continuously monitor the student in a time out room.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141414" y="275168"/>
            <a:ext cx="6861175" cy="1020233"/>
          </a:xfrm>
        </p:spPr>
        <p:txBody>
          <a:bodyPr/>
          <a:lstStyle/>
          <a:p>
            <a:r>
              <a:rPr lang="en-US" altLang="en-US" dirty="0" smtClean="0"/>
              <a:t>TOR –  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500" dirty="0" smtClean="0"/>
              <a:t>District must have </a:t>
            </a:r>
            <a:r>
              <a:rPr lang="en-US" sz="2500" i="1" dirty="0" smtClean="0"/>
              <a:t>policy &amp; procedures </a:t>
            </a:r>
            <a:r>
              <a:rPr lang="en-US" sz="2500" dirty="0" smtClean="0"/>
              <a:t>regarding: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500" dirty="0" smtClean="0"/>
              <a:t> Prohibiting </a:t>
            </a:r>
            <a:r>
              <a:rPr lang="en-US" sz="2500" dirty="0"/>
              <a:t>placing a student in a locked room or space or in a room where the student cannot be continuously observed and </a:t>
            </a:r>
            <a:r>
              <a:rPr lang="en-US" sz="2500" dirty="0" smtClean="0"/>
              <a:t>supervised;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500" dirty="0" smtClean="0"/>
              <a:t> Time </a:t>
            </a:r>
            <a:r>
              <a:rPr lang="en-US" sz="2500" dirty="0"/>
              <a:t>limitations for the use of the time out room;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500" dirty="0" smtClean="0"/>
              <a:t> Staff </a:t>
            </a:r>
            <a:r>
              <a:rPr lang="en-US" sz="2500" dirty="0"/>
              <a:t>training on the policies and procedures related to the use of time out room;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500" dirty="0" smtClean="0"/>
              <a:t> Data </a:t>
            </a:r>
            <a:r>
              <a:rPr lang="en-US" sz="2500" dirty="0"/>
              <a:t>collection to monitor the effectiveness of the use of time out rooms; and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500" dirty="0" smtClean="0"/>
              <a:t> Information </a:t>
            </a:r>
            <a:r>
              <a:rPr lang="en-US" sz="2500" dirty="0"/>
              <a:t>to be provided to </a:t>
            </a:r>
            <a:r>
              <a:rPr lang="en-US" sz="2500" dirty="0" smtClean="0"/>
              <a:t>parents </a:t>
            </a:r>
            <a:endParaRPr lang="en-US" sz="2500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 Rooms - Issues/Concerns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to Parents - no legal obligation to inform parent of each time out room incident</a:t>
            </a:r>
          </a:p>
          <a:p>
            <a:r>
              <a:rPr lang="en-US" dirty="0" smtClean="0"/>
              <a:t>Are restraints being used to get the student to the time out room</a:t>
            </a:r>
          </a:p>
          <a:p>
            <a:r>
              <a:rPr lang="en-US" dirty="0" smtClean="0"/>
              <a:t>What happens if student wants to get out?</a:t>
            </a:r>
          </a:p>
          <a:p>
            <a:r>
              <a:rPr lang="en-US" dirty="0" smtClean="0"/>
              <a:t>Disciplinary v. therapeutic uses</a:t>
            </a:r>
          </a:p>
          <a:p>
            <a:r>
              <a:rPr lang="en-US" dirty="0" smtClean="0"/>
              <a:t>No process for debriefing/discussion to prevent future use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Considerations for Restraints and Time Out Rooms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Need for periodic review procedure</a:t>
            </a:r>
          </a:p>
          <a:p>
            <a:r>
              <a:rPr lang="en-US" sz="2600" dirty="0" smtClean="0"/>
              <a:t>Need for written school-wide policies and training on such policies</a:t>
            </a:r>
          </a:p>
          <a:p>
            <a:r>
              <a:rPr lang="en-US" sz="2600" dirty="0" smtClean="0"/>
              <a:t>Need for data reporting and data collection at district level and at state level</a:t>
            </a:r>
          </a:p>
          <a:p>
            <a:r>
              <a:rPr lang="en-US" sz="2600" dirty="0" smtClean="0"/>
              <a:t>Statewide database</a:t>
            </a:r>
          </a:p>
          <a:p>
            <a:r>
              <a:rPr lang="en-US" sz="2600" dirty="0" smtClean="0"/>
              <a:t>Statewide complaint procedure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</a:t>
            </a:r>
            <a:r>
              <a:rPr lang="en-US" sz="2600" dirty="0" smtClean="0"/>
              <a:t> of legal requirements regarding the use of emergency interventions (restraints) and time out rooms</a:t>
            </a:r>
          </a:p>
          <a:p>
            <a:r>
              <a:rPr lang="en-US" sz="3200" dirty="0" smtClean="0"/>
              <a:t>Concerns</a:t>
            </a:r>
            <a:r>
              <a:rPr lang="en-US" sz="2600" dirty="0" smtClean="0"/>
              <a:t> related to use of restraint and time out room</a:t>
            </a:r>
          </a:p>
          <a:p>
            <a:r>
              <a:rPr lang="en-US" sz="3200" dirty="0" smtClean="0"/>
              <a:t>Alternatives</a:t>
            </a:r>
            <a:r>
              <a:rPr lang="en-US" sz="2600" dirty="0" smtClean="0"/>
              <a:t> &amp; best practices</a:t>
            </a:r>
          </a:p>
          <a:p>
            <a:r>
              <a:rPr lang="en-US" sz="3200" dirty="0" smtClean="0"/>
              <a:t>Questions</a:t>
            </a:r>
            <a:r>
              <a:rPr lang="en-US" sz="2600" dirty="0" smtClean="0"/>
              <a:t> &amp; answers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857" y="228600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+mj-lt"/>
              </a:rPr>
              <a:t>Restraints and Time </a:t>
            </a:r>
            <a:r>
              <a:rPr lang="en-US" sz="2800" i="1" dirty="0" smtClean="0">
                <a:latin typeface="+mj-lt"/>
              </a:rPr>
              <a:t>Out Rooms:</a:t>
            </a:r>
          </a:p>
          <a:p>
            <a:r>
              <a:rPr lang="en-US" sz="2800" i="1" dirty="0" smtClean="0">
                <a:latin typeface="+mj-lt"/>
              </a:rPr>
              <a:t>Requirements </a:t>
            </a:r>
            <a:r>
              <a:rPr lang="en-US" sz="2800" i="1" dirty="0">
                <a:latin typeface="+mj-lt"/>
              </a:rPr>
              <a:t>and </a:t>
            </a:r>
            <a:r>
              <a:rPr lang="en-US" sz="2800" i="1" dirty="0" smtClean="0">
                <a:latin typeface="+mj-lt"/>
              </a:rPr>
              <a:t>Alternatives, Part 2</a:t>
            </a:r>
          </a:p>
          <a:p>
            <a:pPr algn="ctr"/>
            <a:r>
              <a:rPr lang="en-US" sz="2800" i="1" dirty="0" smtClean="0">
                <a:latin typeface="+mj-lt"/>
              </a:rPr>
              <a:t>Jen Zalucky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524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>
                <a:sym typeface="Wingdings"/>
              </a:rPr>
              <a:t> </a:t>
            </a:r>
            <a:r>
              <a:rPr lang="en-US" sz="3600" i="1" dirty="0" smtClean="0">
                <a:latin typeface="Bookman Old Style" panose="02050604050505020204" pitchFamily="18" charset="0"/>
                <a:cs typeface="Vani" panose="020B0502040204020203" pitchFamily="34" charset="0"/>
                <a:sym typeface="Wingdings 2"/>
              </a:rPr>
              <a:t>Restraint and Seclusion: </a:t>
            </a:r>
            <a:endParaRPr lang="en-US" sz="3600" i="1" dirty="0">
              <a:latin typeface="Bookman Old Style" panose="02050604050505020204" pitchFamily="18" charset="0"/>
              <a:cs typeface="Van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What are the behaviors that lead to:</a:t>
            </a:r>
          </a:p>
          <a:p>
            <a:pPr marL="914400" lvl="2" indent="0">
              <a:buNone/>
            </a:pPr>
            <a:r>
              <a:rPr lang="en-US" i="1" dirty="0">
                <a:latin typeface="Calibri Light" panose="020F0302020204030204" pitchFamily="34" charset="0"/>
              </a:rPr>
              <a:t>	</a:t>
            </a:r>
            <a:r>
              <a:rPr lang="en-US" sz="2800" i="1" dirty="0" smtClean="0">
                <a:latin typeface="Calibri Light" panose="020F0302020204030204" pitchFamily="34" charset="0"/>
              </a:rPr>
              <a:t>Restraint? 		Seclusion?</a:t>
            </a:r>
          </a:p>
          <a:p>
            <a:pPr marL="914400" lvl="2" indent="0">
              <a:buNone/>
            </a:pPr>
            <a:endParaRPr lang="en-US" sz="2800" i="1" dirty="0" smtClean="0">
              <a:latin typeface="Calibri Light" panose="020F0302020204030204" pitchFamily="34" charset="0"/>
            </a:endParaRPr>
          </a:p>
          <a:p>
            <a:pPr marL="571500" indent="-457200"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How do we get there? </a:t>
            </a:r>
          </a:p>
          <a:p>
            <a:pPr marL="11430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1828800" lvl="4" indent="0">
              <a:buNone/>
            </a:pPr>
            <a:r>
              <a:rPr lang="en-US" sz="2800" dirty="0" smtClean="0">
                <a:latin typeface="Bookman Old Style" panose="02050604050505020204" pitchFamily="18" charset="0"/>
                <a:cs typeface="Vani" panose="020B0502040204020203" pitchFamily="34" charset="0"/>
              </a:rPr>
              <a:t>	&gt;&gt; </a:t>
            </a:r>
            <a:r>
              <a:rPr lang="en-US" sz="2800" dirty="0" smtClean="0">
                <a:latin typeface="Segoe Print" panose="02000600000000000000" pitchFamily="2" charset="0"/>
                <a:cs typeface="Vani" panose="020B0502040204020203" pitchFamily="34" charset="0"/>
              </a:rPr>
              <a:t>Stress</a:t>
            </a:r>
            <a:r>
              <a:rPr lang="en-US" sz="2800" dirty="0" smtClean="0">
                <a:latin typeface="Bookman Old Style" panose="02050604050505020204" pitchFamily="18" charset="0"/>
                <a:cs typeface="Vani" panose="020B0502040204020203" pitchFamily="34" charset="0"/>
              </a:rPr>
              <a:t> &lt;&lt;</a:t>
            </a:r>
          </a:p>
        </p:txBody>
      </p:sp>
    </p:spTree>
    <p:extLst>
      <p:ext uri="{BB962C8B-B14F-4D97-AF65-F5344CB8AC3E}">
        <p14:creationId xmlns:p14="http://schemas.microsoft.com/office/powerpoint/2010/main" val="2959874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 Stressors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Behavior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79548"/>
              </p:ext>
            </p:extLst>
          </p:nvPr>
        </p:nvGraphicFramePr>
        <p:xfrm>
          <a:off x="457200" y="1142999"/>
          <a:ext cx="8153400" cy="455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Adult Stressors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Adult Response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040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297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 Stressors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Behavior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35763"/>
              </p:ext>
            </p:extLst>
          </p:nvPr>
        </p:nvGraphicFramePr>
        <p:xfrm>
          <a:off x="457200" y="1142999"/>
          <a:ext cx="81534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Adult Stressors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Adult Response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040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Performance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Feeling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incompetent, loss of power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Physical discontent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Illness 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Relationship conflict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Money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Hunger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Fatigue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Shame/Embarrassment/Disrespect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Personal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Injury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Noise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Crowding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Messy house/ vehicle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Disappointment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73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 Stressors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Behavior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2606"/>
              </p:ext>
            </p:extLst>
          </p:nvPr>
        </p:nvGraphicFramePr>
        <p:xfrm>
          <a:off x="457200" y="1142999"/>
          <a:ext cx="81534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Adult Stressors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Adult Response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040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Work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Feeling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incompetent, loss of power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Physical discontent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Illness 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Relationship conflict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Money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Hunger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Fatigue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Shame/Embarrassment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/ Disrespect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Personal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Injury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Noise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Crowding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Messy house/ vehicle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Disappointment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Avoid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Solitude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Read, watch </a:t>
                      </a:r>
                      <a:r>
                        <a:rPr lang="en-US" dirty="0" err="1" smtClean="0">
                          <a:latin typeface="Calibri Light" panose="020F0302020204030204" pitchFamily="34" charset="0"/>
                        </a:rPr>
                        <a:t>t.v</a:t>
                      </a: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., listen to music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Yoga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Sleep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Eat, Drink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Talk it out (with a friend)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Yell, Swear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Cry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Use sarcasm, Shame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Hit/ Slam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Work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Clean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Build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Medicate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25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 Stressors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Behavior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75305"/>
              </p:ext>
            </p:extLst>
          </p:nvPr>
        </p:nvGraphicFramePr>
        <p:xfrm>
          <a:off x="457200" y="1142999"/>
          <a:ext cx="8153400" cy="455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Student</a:t>
                      </a:r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Stressors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Student Response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040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268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 Stressors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Behavior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41122"/>
              </p:ext>
            </p:extLst>
          </p:nvPr>
        </p:nvGraphicFramePr>
        <p:xfrm>
          <a:off x="457200" y="1142999"/>
          <a:ext cx="81534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Student Stressors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Student Response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040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Work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Feeling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dumb, work too hard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Sitting too long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Not feeling well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No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friends, not fitting in, break-ups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Money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Hunger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Fatigue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Shame/Embarrassment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/Powerless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Personal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Injury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Noise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Crowding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Disorganized, can’t find materials/work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Disappointment/ Rejection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26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> Stressors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Behavior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62042"/>
              </p:ext>
            </p:extLst>
          </p:nvPr>
        </p:nvGraphicFramePr>
        <p:xfrm>
          <a:off x="457200" y="914400"/>
          <a:ext cx="8153400" cy="550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540623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 Light" panose="020F0302020204030204" pitchFamily="34" charset="0"/>
                        </a:rPr>
                        <a:t>Student Stressors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Calibri Light" panose="020F0302020204030204" pitchFamily="34" charset="0"/>
                        </a:rPr>
                        <a:t>Student Response</a:t>
                      </a:r>
                      <a:endParaRPr lang="en-US" sz="28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9610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Work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Feeling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dumb, work too hard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Sitting too long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Not feeling well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No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friends, not fitting in, break-ups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Money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Hunger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Fatigue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Shame/Embarrassment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/Powerless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Personal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Injury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Noise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Crowding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Disorganized, can’t find materials/work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Disappointment/ Rejection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Truancy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Leave</a:t>
                      </a: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 room, hide in bathroom, nurse</a:t>
                      </a:r>
                      <a:endParaRPr lang="en-US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Read, watch </a:t>
                      </a:r>
                      <a:r>
                        <a:rPr lang="en-US" dirty="0" err="1" smtClean="0">
                          <a:latin typeface="Calibri Light" panose="020F0302020204030204" pitchFamily="34" charset="0"/>
                        </a:rPr>
                        <a:t>t.v</a:t>
                      </a: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., listen to music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Yoga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Sleep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Talk it out (with a friend)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Yell, Swear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Cry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Use sarcasm, threaten, Shame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Hit/ Slam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 Light" panose="020F0302020204030204" pitchFamily="34" charset="0"/>
                        </a:rPr>
                        <a:t>Run</a:t>
                      </a:r>
                      <a:endParaRPr lang="en-US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Rip papers, dismantle pen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 Light" panose="020F0302020204030204" pitchFamily="34" charset="0"/>
                        </a:rPr>
                        <a:t>Doodle, build with Legos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Self-medicate</a:t>
                      </a:r>
                      <a:r>
                        <a:rPr lang="en-US" baseline="0" dirty="0" smtClean="0"/>
                        <a:t> (drugs, alcohol)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623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 </a:t>
            </a:r>
            <a:r>
              <a:rPr lang="en-US" sz="3600" i="1" dirty="0" smtClean="0">
                <a:latin typeface="Bookman Old Style" panose="02050604050505020204" pitchFamily="18" charset="0"/>
                <a:cs typeface="Vani" panose="020B0502040204020203" pitchFamily="34" charset="0"/>
                <a:sym typeface="Wingdings 2"/>
              </a:rPr>
              <a:t>Setting Conditions</a:t>
            </a:r>
            <a:endParaRPr lang="en-US" sz="3600" i="1" dirty="0">
              <a:latin typeface="Bookman Old Style" panose="02050604050505020204" pitchFamily="18" charset="0"/>
              <a:cs typeface="Van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ook Antiqua" panose="02040602050305030304" pitchFamily="18" charset="0"/>
              </a:rPr>
              <a:t>~</a:t>
            </a:r>
            <a:r>
              <a:rPr lang="en-US" sz="2800" i="1" dirty="0" smtClean="0">
                <a:latin typeface="Calibri Light" panose="020F0302020204030204" pitchFamily="34" charset="0"/>
              </a:rPr>
              <a:t>Anything that makes a challenging behavior more or less likely to occur</a:t>
            </a:r>
          </a:p>
          <a:p>
            <a:pPr marL="0" indent="0" algn="ctr">
              <a:buNone/>
            </a:pPr>
            <a:endParaRPr lang="en-US" sz="2800" i="1" dirty="0" smtClean="0">
              <a:latin typeface="Calibri Light" panose="020F0302020204030204" pitchFamily="34" charset="0"/>
            </a:endParaRPr>
          </a:p>
          <a:p>
            <a:pPr algn="ctr"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Organizational Culture</a:t>
            </a:r>
          </a:p>
          <a:p>
            <a:pPr algn="ctr"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Physical Environment </a:t>
            </a:r>
          </a:p>
          <a:p>
            <a:pPr algn="ctr"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Programs, Activities, Routines </a:t>
            </a:r>
          </a:p>
          <a:p>
            <a:pPr algn="ctr"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Individual Characteristics</a:t>
            </a:r>
          </a:p>
          <a:p>
            <a:pPr algn="ctr"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Relationships</a:t>
            </a:r>
            <a:endParaRPr lang="en-US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72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ym typeface="Wingdings"/>
              </a:rPr>
              <a:t> </a:t>
            </a:r>
            <a:r>
              <a:rPr lang="en-US" sz="3600" i="1" dirty="0" smtClean="0">
                <a:latin typeface="Bookman Old Style" panose="02050604050505020204" pitchFamily="18" charset="0"/>
                <a:sym typeface="Wingdings 2"/>
              </a:rPr>
              <a:t>Behavior Management</a:t>
            </a:r>
            <a:endParaRPr lang="en-US" sz="3600" i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 2" panose="05020102010507070707" pitchFamily="18" charset="2"/>
              <a:buChar char=""/>
            </a:pPr>
            <a:r>
              <a:rPr lang="en-US" sz="3000" i="1" dirty="0" smtClean="0">
                <a:latin typeface="Calibri Light" panose="020F0302020204030204" pitchFamily="34" charset="0"/>
              </a:rPr>
              <a:t>Prevention</a:t>
            </a:r>
          </a:p>
          <a:p>
            <a:pPr marL="548640" lvl="2" indent="0">
              <a:lnSpc>
                <a:spcPct val="110000"/>
              </a:lnSpc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Learning Environment, Classroom Plan, Plan Implementation, Teaching Style, Student Interaction, Rapport Building, Adequate Support,…   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"/>
            </a:pPr>
            <a:r>
              <a:rPr lang="en-US" sz="3000" i="1" dirty="0" smtClean="0">
                <a:latin typeface="Calibri Light" panose="020F0302020204030204" pitchFamily="34" charset="0"/>
              </a:rPr>
              <a:t>Intervention</a:t>
            </a:r>
          </a:p>
          <a:p>
            <a:pPr marL="594360" lvl="2" indent="0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Behavior Supports, Modifications, Accommodations,…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"/>
            </a:pPr>
            <a:r>
              <a:rPr lang="en-US" sz="3000" i="1" dirty="0" smtClean="0">
                <a:latin typeface="Calibri Light" panose="020F0302020204030204" pitchFamily="34" charset="0"/>
              </a:rPr>
              <a:t>Response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500" i="1" dirty="0" smtClean="0">
                <a:latin typeface="Calibri Light" panose="020F0302020204030204" pitchFamily="34" charset="0"/>
              </a:rPr>
              <a:t>	Consequence (positive and negative)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"/>
            </a:pPr>
            <a:r>
              <a:rPr lang="en-US" sz="2800" i="1" dirty="0" smtClean="0">
                <a:latin typeface="Calibri Light" panose="020F0302020204030204" pitchFamily="34" charset="0"/>
              </a:rPr>
              <a:t>What’s missing? 	</a:t>
            </a:r>
            <a:endParaRPr lang="en-US" sz="2800" i="1" dirty="0">
              <a:latin typeface="Calibri Light" panose="020F0302020204030204" pitchFamily="34" charset="0"/>
            </a:endParaRPr>
          </a:p>
          <a:p>
            <a:pPr marL="868680" lvl="3" indent="0">
              <a:lnSpc>
                <a:spcPct val="150000"/>
              </a:lnSpc>
              <a:buNone/>
            </a:pPr>
            <a:r>
              <a:rPr lang="en-US" i="1" dirty="0" smtClean="0">
                <a:latin typeface="Calibri Light" panose="020F0302020204030204" pitchFamily="34" charset="0"/>
              </a:rPr>
              <a:t>			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113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6"/>
          <p:cNvSpPr>
            <a:spLocks noGrp="1"/>
          </p:cNvSpPr>
          <p:nvPr>
            <p:ph type="title"/>
          </p:nvPr>
        </p:nvSpPr>
        <p:spPr>
          <a:xfrm>
            <a:off x="1141414" y="1905000"/>
            <a:ext cx="6861175" cy="2667000"/>
          </a:xfrm>
        </p:spPr>
        <p:txBody>
          <a:bodyPr/>
          <a:lstStyle/>
          <a:p>
            <a:r>
              <a:rPr lang="en-US" altLang="en-US" b="1" smtClean="0"/>
              <a:t>Use of Restraints &amp; Time Out Rooms</a:t>
            </a:r>
          </a:p>
        </p:txBody>
      </p:sp>
      <p:pic>
        <p:nvPicPr>
          <p:cNvPr id="53251" name="Picture 2" descr="https://encrypted-tbn1.gstatic.com/images?q=tbn:ANd9GcTnPgOW_oxzLWNQfyrAy93UX60Ah00M9d5DylM8niW2rHBd5dl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7801"/>
            <a:ext cx="2514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Prevention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Create a learning environment that is conducive to all learners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Set achievable goals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Consider individual needs and abilities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Develop and communicate your behavior plan and implement it with fidelity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Build trust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Establish an “all students can learn/all students are welcome” climate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Reward success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Train </a:t>
            </a:r>
            <a:r>
              <a:rPr lang="en-US" i="1" dirty="0">
                <a:latin typeface="Calibri Light" pitchFamily="34" charset="0"/>
              </a:rPr>
              <a:t>staff</a:t>
            </a:r>
          </a:p>
          <a:p>
            <a:pPr>
              <a:buFont typeface="Wingdings 2" panose="05020102010507070707" pitchFamily="18" charset="2"/>
              <a:buChar char="ñ"/>
            </a:pPr>
            <a:endParaRPr lang="en-US" i="1" dirty="0" smtClean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16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/>
              <a:t>Intervention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 2" panose="05020102010507070707" pitchFamily="18" charset="2"/>
              <a:buChar char="ñ"/>
            </a:pPr>
            <a:r>
              <a:rPr lang="en-US" sz="2800" i="1" dirty="0">
                <a:latin typeface="Calibri Light" pitchFamily="34" charset="0"/>
              </a:rPr>
              <a:t>All behavior has meaning.  Behavior is driven by needs and wants.</a:t>
            </a:r>
          </a:p>
          <a:p>
            <a:pPr>
              <a:lnSpc>
                <a:spcPct val="120000"/>
              </a:lnSpc>
              <a:buFont typeface="Wingdings 2" panose="05020102010507070707" pitchFamily="18" charset="2"/>
              <a:buChar char="ñ"/>
            </a:pPr>
            <a:r>
              <a:rPr lang="en-US" sz="2800" i="1" dirty="0">
                <a:latin typeface="Calibri Light" pitchFamily="34" charset="0"/>
              </a:rPr>
              <a:t>Stop, Look, Listen – What is really happening here?  What is this child “saying”</a:t>
            </a:r>
          </a:p>
          <a:p>
            <a:pPr>
              <a:lnSpc>
                <a:spcPct val="120000"/>
              </a:lnSpc>
              <a:buFont typeface="Wingdings 2" panose="05020102010507070707" pitchFamily="18" charset="2"/>
              <a:buChar char="ñ"/>
            </a:pPr>
            <a:r>
              <a:rPr lang="en-US" sz="2800" i="1" dirty="0">
                <a:latin typeface="Calibri Light" pitchFamily="34" charset="0"/>
              </a:rPr>
              <a:t>Self talk – What am I thinking? Am I in the best frame of mind to respond thoughtfully and logically?</a:t>
            </a:r>
          </a:p>
          <a:p>
            <a:pPr>
              <a:lnSpc>
                <a:spcPct val="120000"/>
              </a:lnSpc>
              <a:buFont typeface="Wingdings 2" panose="05020102010507070707" pitchFamily="18" charset="2"/>
              <a:buChar char="ñ"/>
            </a:pPr>
            <a:r>
              <a:rPr lang="en-US" sz="2800" i="1" dirty="0">
                <a:latin typeface="Calibri Light" pitchFamily="34" charset="0"/>
              </a:rPr>
              <a:t>How is the environment affecting this situation?</a:t>
            </a:r>
          </a:p>
          <a:p>
            <a:pPr>
              <a:lnSpc>
                <a:spcPct val="120000"/>
              </a:lnSpc>
              <a:buFont typeface="Wingdings 2" panose="05020102010507070707" pitchFamily="18" charset="2"/>
              <a:buChar char="ñ"/>
            </a:pPr>
            <a:r>
              <a:rPr lang="en-US" sz="2800" i="1" dirty="0">
                <a:latin typeface="Calibri Light" pitchFamily="34" charset="0"/>
              </a:rPr>
              <a:t>What response is best for this situation?</a:t>
            </a:r>
          </a:p>
          <a:p>
            <a:pPr>
              <a:lnSpc>
                <a:spcPct val="120000"/>
              </a:lnSpc>
              <a:buFont typeface="Wingdings 2" panose="05020102010507070707" pitchFamily="18" charset="2"/>
              <a:buChar char="ñ"/>
            </a:pPr>
            <a:r>
              <a:rPr lang="en-US" sz="2800" i="1" dirty="0">
                <a:latin typeface="Calibri Light" pitchFamily="34" charset="0"/>
              </a:rPr>
              <a:t>Communication, Behavior Supports, First Aid, Co-regulation</a:t>
            </a:r>
          </a:p>
          <a:p>
            <a:pPr>
              <a:buFont typeface="Wingdings 2" panose="05020102010507070707" pitchFamily="18" charset="2"/>
              <a:buChar char="ñ"/>
            </a:pPr>
            <a:endParaRPr lang="en-US" sz="2800" i="1" dirty="0" smtClean="0">
              <a:latin typeface="Calibri Ligh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60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Response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alibri Light" panose="020F0302020204030204" pitchFamily="34" charset="0"/>
              </a:rPr>
              <a:t>Consequences – What immediately follows the behavior?</a:t>
            </a:r>
          </a:p>
          <a:p>
            <a:pPr marL="0" indent="0">
              <a:buNone/>
            </a:pPr>
            <a:r>
              <a:rPr lang="en-US" i="1" dirty="0">
                <a:latin typeface="Calibri Light" panose="020F0302020204030204" pitchFamily="34" charset="0"/>
              </a:rPr>
              <a:t>	</a:t>
            </a:r>
            <a:r>
              <a:rPr lang="en-US" i="1" dirty="0" smtClean="0">
                <a:latin typeface="Calibri Light" panose="020F0302020204030204" pitchFamily="34" charset="0"/>
              </a:rPr>
              <a:t>Adult response? 	Peer response? </a:t>
            </a:r>
          </a:p>
          <a:p>
            <a:pPr marL="0" indent="0">
              <a:buNone/>
            </a:pPr>
            <a:endParaRPr lang="en-US" i="1" dirty="0" smtClean="0"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Positive responses should outweigh negative by at least 2:1, but the recommended ratio is 5:1.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Rewards should be meaningful to the individual student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What drives a behavior should drive our response 	(Proactive vs. Reactive)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Consequences should be fair (not equal)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Time-out only works when time-in is preferred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Clean slate</a:t>
            </a:r>
          </a:p>
          <a:p>
            <a:pPr>
              <a:buFont typeface="Wingdings 2" panose="05020102010507070707" pitchFamily="18" charset="2"/>
              <a:buChar char="ñ"/>
            </a:pPr>
            <a:endParaRPr lang="en-US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8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Good Practice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i="1" dirty="0" smtClean="0">
                <a:latin typeface="Calibri Light" pitchFamily="34" charset="0"/>
              </a:rPr>
              <a:t>Control Own Frustration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i="1" dirty="0" smtClean="0">
                <a:latin typeface="Calibri Light" pitchFamily="34" charset="0"/>
              </a:rPr>
              <a:t>	Expect	Realize	Understand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500" i="1" dirty="0" smtClean="0">
                <a:latin typeface="Calibri Light" pitchFamily="34" charset="0"/>
              </a:rPr>
              <a:t>Avoid Constant Power Struggles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i="1" dirty="0" smtClean="0">
                <a:latin typeface="Calibri Light" pitchFamily="34" charset="0"/>
              </a:rPr>
              <a:t>Positive self-talk</a:t>
            </a:r>
          </a:p>
          <a:p>
            <a:pPr lvl="1">
              <a:buFont typeface="Arial" pitchFamily="34" charset="0"/>
              <a:buChar char="•"/>
            </a:pPr>
            <a:r>
              <a:rPr lang="en-US" sz="2600" i="1" dirty="0" smtClean="0">
                <a:latin typeface="Calibri Light" pitchFamily="34" charset="0"/>
              </a:rPr>
              <a:t>Implement strategies to get out of the conflict cycle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i="1" dirty="0" smtClean="0">
                <a:latin typeface="Calibri Light" pitchFamily="34" charset="0"/>
              </a:rPr>
              <a:t>Use behavior support 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500" i="1" dirty="0" smtClean="0">
                <a:latin typeface="Calibri Light" pitchFamily="34" charset="0"/>
              </a:rPr>
              <a:t>Build Competence</a:t>
            </a:r>
            <a:endParaRPr lang="en-US" sz="35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i="1" dirty="0" smtClean="0">
                <a:latin typeface="Calibri Light" pitchFamily="34" charset="0"/>
              </a:rPr>
              <a:t>Avoid unreachable demands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i="1" dirty="0" smtClean="0">
                <a:latin typeface="Calibri Light" pitchFamily="34" charset="0"/>
              </a:rPr>
              <a:t>Set up activities based on natural strengths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i="1" dirty="0" smtClean="0">
                <a:latin typeface="Calibri Light" pitchFamily="34" charset="0"/>
              </a:rPr>
              <a:t>Reward success</a:t>
            </a:r>
          </a:p>
        </p:txBody>
      </p:sp>
    </p:spTree>
    <p:extLst>
      <p:ext uri="{BB962C8B-B14F-4D97-AF65-F5344CB8AC3E}">
        <p14:creationId xmlns:p14="http://schemas.microsoft.com/office/powerpoint/2010/main" val="410473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All students need behavior support at some time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Cognition and behavior are inter-related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All behavior is driven by needs and wants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Problem behaviors should be identified as “errors in learning” that require systematic, explicit instruction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Determining if problem behaviors are skill deficits and/or performance deficits is important to identify early 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Proactive approaches, involving positive behavior supports, are more time and cost effective than reactive approaches 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itchFamily="34" charset="0"/>
              </a:rPr>
              <a:t>Fair does not mean equal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81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sz="3600" i="1" dirty="0" smtClean="0">
                <a:sym typeface="Wingdings"/>
              </a:rPr>
              <a:t>Crisis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0" algn="ctr">
              <a:buNone/>
            </a:pPr>
            <a:endParaRPr lang="en-US" sz="26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274320" lvl="1" indent="0" algn="ctr">
              <a:buNone/>
            </a:pPr>
            <a:r>
              <a:rPr lang="en-US" sz="2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~</a:t>
            </a:r>
            <a:r>
              <a:rPr lang="en-US" sz="28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 crisis occurs when a child’s inability to cope results in a change in behavior</a:t>
            </a:r>
          </a:p>
          <a:p>
            <a:pPr marL="274320" lvl="1" indent="0" algn="ctr">
              <a:buNone/>
            </a:pPr>
            <a:endParaRPr lang="en-US" sz="2800" i="1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74320" lvl="1" indent="0" algn="ctr">
              <a:buNone/>
            </a:pPr>
            <a:r>
              <a:rPr lang="en-US" sz="28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~A crisis is a collision of setting conditions and triggers</a:t>
            </a:r>
          </a:p>
          <a:p>
            <a:pPr marL="274320" lvl="1" indent="0" algn="ctr">
              <a:buNone/>
            </a:pPr>
            <a:endParaRPr lang="en-US" sz="28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74320" lvl="1" indent="0" algn="ctr">
              <a:buNone/>
            </a:pPr>
            <a:r>
              <a:rPr lang="en-US" sz="2800" i="1" u="sng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Sometimes</a:t>
            </a:r>
            <a:r>
              <a:rPr lang="en-US" sz="28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, behavioral display results in a level of physical behavior that poses an imminent threat to the safety of self or other which requires a physical response, but not always.</a:t>
            </a:r>
          </a:p>
          <a:p>
            <a:pPr marL="274320" lvl="1" indent="0" algn="ctr">
              <a:buNone/>
            </a:pPr>
            <a:endParaRPr lang="en-US" sz="28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01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Crisis Intervention, Goals &amp;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0">
              <a:buNone/>
            </a:pPr>
            <a:endParaRPr lang="en-US" sz="2800" b="1" i="1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74320" lvl="1" indent="0">
              <a:lnSpc>
                <a:spcPct val="160000"/>
              </a:lnSpc>
              <a:buNone/>
            </a:pPr>
            <a:r>
              <a:rPr lang="en-US" sz="3000" b="1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Goal</a:t>
            </a:r>
            <a:r>
              <a:rPr lang="en-US" sz="3000" i="1" dirty="0">
                <a:solidFill>
                  <a:prstClr val="black"/>
                </a:solidFill>
                <a:latin typeface="Calibri Light" panose="020F0302020204030204" pitchFamily="34" charset="0"/>
              </a:rPr>
              <a:t>: 	To Support and </a:t>
            </a:r>
            <a:r>
              <a:rPr lang="en-US" sz="30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Teach</a:t>
            </a:r>
          </a:p>
          <a:p>
            <a:pPr marL="274320" lvl="1" indent="0">
              <a:lnSpc>
                <a:spcPct val="160000"/>
              </a:lnSpc>
              <a:buNone/>
            </a:pPr>
            <a:r>
              <a:rPr lang="en-US" altLang="en-US" sz="2600" i="1" dirty="0">
                <a:solidFill>
                  <a:srgbClr val="000000"/>
                </a:solidFill>
                <a:latin typeface="Calibri Light" panose="020F0302020204030204" pitchFamily="34" charset="0"/>
              </a:rPr>
              <a:t>To provide </a:t>
            </a:r>
            <a:r>
              <a:rPr lang="en-US" altLang="en-US" sz="2600" i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support</a:t>
            </a:r>
            <a:r>
              <a:rPr lang="en-US" altLang="en-US" sz="26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in a way that reduces stress and </a:t>
            </a:r>
            <a:r>
              <a:rPr lang="en-US" altLang="en-US" sz="26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risk</a:t>
            </a:r>
          </a:p>
          <a:p>
            <a:pPr marL="274320" lvl="1" indent="0">
              <a:lnSpc>
                <a:spcPct val="160000"/>
              </a:lnSpc>
              <a:buNone/>
            </a:pPr>
            <a:r>
              <a:rPr lang="en-US" altLang="en-US" sz="26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To </a:t>
            </a:r>
            <a:r>
              <a:rPr lang="en-US" altLang="en-US" sz="2600" i="1" u="sng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teach</a:t>
            </a:r>
            <a:r>
              <a:rPr lang="en-US" altLang="en-US" sz="26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more alternative, prosocial ways of handling stress</a:t>
            </a:r>
            <a:endParaRPr lang="en-US" altLang="en-US" sz="26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74320" lvl="1" indent="0">
              <a:buNone/>
            </a:pPr>
            <a:endParaRPr lang="en-US" sz="28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74320" lvl="1" indent="0">
              <a:buNone/>
            </a:pPr>
            <a:r>
              <a:rPr lang="en-US" sz="30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Outcome</a:t>
            </a:r>
            <a:r>
              <a:rPr lang="en-US" sz="3000" i="1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</a:p>
          <a:p>
            <a:pPr lvl="6">
              <a:buFont typeface="Wingdings 2" panose="05020102010507070707" pitchFamily="18" charset="2"/>
              <a:buChar char="ñ"/>
            </a:pPr>
            <a:r>
              <a:rPr lang="en-US" sz="2800" i="1" dirty="0">
                <a:solidFill>
                  <a:prstClr val="black"/>
                </a:solidFill>
                <a:latin typeface="Calibri Light" panose="020F0302020204030204" pitchFamily="34" charset="0"/>
              </a:rPr>
              <a:t>Decrease in Undesired Behavior</a:t>
            </a:r>
          </a:p>
          <a:p>
            <a:pPr lvl="6">
              <a:buFont typeface="Wingdings 2" panose="05020102010507070707" pitchFamily="18" charset="2"/>
              <a:buChar char="ñ"/>
            </a:pPr>
            <a:r>
              <a:rPr lang="en-US" sz="2800" i="1" dirty="0">
                <a:solidFill>
                  <a:prstClr val="black"/>
                </a:solidFill>
                <a:latin typeface="Calibri Light" panose="020F0302020204030204" pitchFamily="34" charset="0"/>
              </a:rPr>
              <a:t>Increase in Prosocial Behavior</a:t>
            </a:r>
          </a:p>
          <a:p>
            <a:pPr lvl="6">
              <a:buFont typeface="Wingdings 2" panose="05020102010507070707" pitchFamily="18" charset="2"/>
              <a:buChar char="ñ"/>
            </a:pPr>
            <a:r>
              <a:rPr lang="en-US" sz="2800" i="1" dirty="0">
                <a:solidFill>
                  <a:prstClr val="black"/>
                </a:solidFill>
                <a:latin typeface="Calibri Light" panose="020F0302020204030204" pitchFamily="34" charset="0"/>
              </a:rPr>
              <a:t>Feel Safe</a:t>
            </a:r>
          </a:p>
          <a:p>
            <a:pPr lvl="6">
              <a:buFont typeface="Wingdings 2" panose="05020102010507070707" pitchFamily="18" charset="2"/>
              <a:buChar char="ñ"/>
            </a:pPr>
            <a:r>
              <a:rPr lang="en-US" sz="2800" i="1" dirty="0">
                <a:solidFill>
                  <a:prstClr val="black"/>
                </a:solidFill>
                <a:latin typeface="Calibri Light" panose="020F0302020204030204" pitchFamily="34" charset="0"/>
              </a:rPr>
              <a:t>Learn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364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Outcome</a:t>
            </a:r>
            <a:endParaRPr lang="en-US" i="1" dirty="0"/>
          </a:p>
        </p:txBody>
      </p:sp>
      <p:pic>
        <p:nvPicPr>
          <p:cNvPr id="4" name="Picture 5" descr="RECOVERY PHASE_CLR.pdf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1206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0063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Regulations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May provide reasonable force…(see Julie’s slides)</a:t>
            </a:r>
          </a:p>
          <a:p>
            <a:pPr marL="0" indent="0">
              <a:buNone/>
            </a:pPr>
            <a:endParaRPr lang="en-US" sz="2800" i="1" dirty="0" smtClean="0"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Incumbent upon all agencies to provide training </a:t>
            </a:r>
            <a:r>
              <a:rPr lang="en-US" sz="2800" i="1" dirty="0">
                <a:latin typeface="Calibri Light" panose="020F0302020204030204" pitchFamily="34" charset="0"/>
              </a:rPr>
              <a:t>to </a:t>
            </a:r>
            <a:r>
              <a:rPr lang="en-US" sz="2800" i="1" dirty="0" smtClean="0">
                <a:latin typeface="Calibri Light" panose="020F0302020204030204" pitchFamily="34" charset="0"/>
              </a:rPr>
              <a:t>all staff who work </a:t>
            </a:r>
            <a:r>
              <a:rPr lang="en-US" sz="2800" i="1" dirty="0">
                <a:latin typeface="Calibri Light" panose="020F0302020204030204" pitchFamily="34" charset="0"/>
              </a:rPr>
              <a:t>with students who have higher risk </a:t>
            </a:r>
            <a:r>
              <a:rPr lang="en-US" sz="2800" i="1" dirty="0" smtClean="0">
                <a:latin typeface="Calibri Light" panose="020F0302020204030204" pitchFamily="34" charset="0"/>
              </a:rPr>
              <a:t>of exhibiting such behaviors</a:t>
            </a:r>
            <a:endParaRPr lang="en-US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4424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Crisis Intervention Programs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Examples…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/>
              <a:t>Strategies in Crisis Prevention and Intervention (SCIP)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/>
              <a:t>Crisis Prevention Institute (CPI)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/>
              <a:t>Therapeutic Crisis Intervention (TCI)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TCI is a </a:t>
            </a:r>
            <a:r>
              <a:rPr lang="en-US" sz="2000" i="1" dirty="0">
                <a:latin typeface="Calibri Light" panose="020F0302020204030204" pitchFamily="34" charset="0"/>
              </a:rPr>
              <a:t>program developed through Cornell University.  The aim of the program was to create a model for various agencies to use in their efforts to </a:t>
            </a:r>
            <a:r>
              <a:rPr lang="en-US" sz="2000" b="1" i="1" dirty="0">
                <a:latin typeface="Calibri Light" panose="020F0302020204030204" pitchFamily="34" charset="0"/>
              </a:rPr>
              <a:t>prevent</a:t>
            </a:r>
            <a:r>
              <a:rPr lang="en-US" sz="2000" i="1" dirty="0">
                <a:latin typeface="Calibri Light" panose="020F0302020204030204" pitchFamily="34" charset="0"/>
              </a:rPr>
              <a:t> crises from occurring, </a:t>
            </a:r>
            <a:r>
              <a:rPr lang="en-US" sz="2000" b="1" i="1" dirty="0" smtClean="0">
                <a:latin typeface="Calibri Light" panose="020F0302020204030204" pitchFamily="34" charset="0"/>
              </a:rPr>
              <a:t>de-escalate</a:t>
            </a:r>
            <a:r>
              <a:rPr lang="en-US" sz="2000" i="1" dirty="0" smtClean="0">
                <a:latin typeface="Calibri Light" panose="020F0302020204030204" pitchFamily="34" charset="0"/>
              </a:rPr>
              <a:t> </a:t>
            </a:r>
            <a:r>
              <a:rPr lang="en-US" sz="2000" i="1" dirty="0">
                <a:latin typeface="Calibri Light" panose="020F0302020204030204" pitchFamily="34" charset="0"/>
              </a:rPr>
              <a:t>potential crises, and </a:t>
            </a:r>
            <a:r>
              <a:rPr lang="en-US" sz="2000" b="1" i="1" dirty="0" smtClean="0">
                <a:latin typeface="Calibri Light" panose="020F0302020204030204" pitchFamily="34" charset="0"/>
              </a:rPr>
              <a:t>manage</a:t>
            </a:r>
            <a:r>
              <a:rPr lang="en-US" sz="2000" i="1" dirty="0" smtClean="0">
                <a:latin typeface="Calibri Light" panose="020F0302020204030204" pitchFamily="34" charset="0"/>
              </a:rPr>
              <a:t> </a:t>
            </a:r>
            <a:r>
              <a:rPr lang="en-US" sz="2000" i="1" dirty="0">
                <a:latin typeface="Calibri Light" panose="020F0302020204030204" pitchFamily="34" charset="0"/>
              </a:rPr>
              <a:t>acute behavior by </a:t>
            </a:r>
            <a:r>
              <a:rPr lang="en-US" sz="2000" b="1" i="1" dirty="0">
                <a:latin typeface="Calibri Light" panose="020F0302020204030204" pitchFamily="34" charset="0"/>
              </a:rPr>
              <a:t>teaching</a:t>
            </a:r>
            <a:r>
              <a:rPr lang="en-US" sz="2000" i="1" dirty="0">
                <a:latin typeface="Calibri Light" panose="020F0302020204030204" pitchFamily="34" charset="0"/>
              </a:rPr>
              <a:t> students positive coping skills and </a:t>
            </a:r>
            <a:r>
              <a:rPr lang="en-US" sz="2000" b="1" i="1" dirty="0">
                <a:latin typeface="Calibri Light" panose="020F0302020204030204" pitchFamily="34" charset="0"/>
              </a:rPr>
              <a:t>creating </a:t>
            </a:r>
            <a:r>
              <a:rPr lang="en-US" sz="2000" i="1" dirty="0">
                <a:latin typeface="Calibri Light" panose="020F0302020204030204" pitchFamily="34" charset="0"/>
              </a:rPr>
              <a:t>positive learning environments.  </a:t>
            </a:r>
            <a:endParaRPr lang="en-US" sz="2000" i="1" dirty="0" smtClean="0">
              <a:latin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TCI </a:t>
            </a:r>
            <a:r>
              <a:rPr lang="en-US" sz="2000" i="1" dirty="0">
                <a:latin typeface="Calibri Light" panose="020F0302020204030204" pitchFamily="34" charset="0"/>
              </a:rPr>
              <a:t>is </a:t>
            </a:r>
            <a:r>
              <a:rPr lang="en-US" sz="2000" b="1" i="1" dirty="0">
                <a:latin typeface="Calibri Light" panose="020F0302020204030204" pitchFamily="34" charset="0"/>
              </a:rPr>
              <a:t>research-based</a:t>
            </a:r>
            <a:r>
              <a:rPr lang="en-US" sz="2000" i="1" dirty="0">
                <a:latin typeface="Calibri Light" panose="020F0302020204030204" pitchFamily="34" charset="0"/>
              </a:rPr>
              <a:t> guidelines for implementing strategies to reduce high-risk interventions</a:t>
            </a:r>
            <a:r>
              <a:rPr lang="en-US" sz="2000" dirty="0"/>
              <a:t>. </a:t>
            </a:r>
            <a:endParaRPr lang="en-US" sz="2000" i="1" dirty="0" smtClean="0"/>
          </a:p>
          <a:p>
            <a:pPr lvl="1">
              <a:buFont typeface="Wingdings 2" panose="05020102010507070707" pitchFamily="18" charset="2"/>
              <a:buChar char="ñ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89367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Costs of Restraint and Use of Time Out 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 injuries</a:t>
            </a:r>
          </a:p>
          <a:p>
            <a:r>
              <a:rPr lang="en-US" sz="2800" dirty="0" smtClean="0"/>
              <a:t>Staff injuries</a:t>
            </a:r>
          </a:p>
          <a:p>
            <a:r>
              <a:rPr lang="en-US" sz="2800" dirty="0" smtClean="0"/>
              <a:t>Emotional injuries – trauma, PTSD, anxiety, depression</a:t>
            </a:r>
          </a:p>
          <a:p>
            <a:r>
              <a:rPr lang="en-US" sz="2800" dirty="0" smtClean="0"/>
              <a:t>Impact on other students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The TCI Model</a:t>
            </a:r>
            <a:endParaRPr lang="en-US" sz="2000" i="1" dirty="0"/>
          </a:p>
        </p:txBody>
      </p:sp>
      <p:pic>
        <p:nvPicPr>
          <p:cNvPr id="4" name="Picture 5" descr="STRESSMODEL_6_CLR.pdf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6667" r="11667" b="12643"/>
          <a:stretch>
            <a:fillRect/>
          </a:stretch>
        </p:blipFill>
        <p:spPr bwMode="auto">
          <a:xfrm>
            <a:off x="152400" y="2057400"/>
            <a:ext cx="5257800" cy="30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KILLS PYRAMID_SelfAware_CLR.pdf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9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4044301" cy="337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752600" y="513883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 Model of Crisis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13883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 Building Pyramid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How Do I Respond?  </a:t>
            </a:r>
            <a:r>
              <a:rPr lang="en-US" sz="1800" i="1" dirty="0" smtClean="0">
                <a:sym typeface="Wingdings"/>
              </a:rPr>
              <a:t>(TCI) </a:t>
            </a:r>
            <a:endParaRPr lang="en-US" sz="1800" i="1" dirty="0"/>
          </a:p>
        </p:txBody>
      </p:sp>
      <p:pic>
        <p:nvPicPr>
          <p:cNvPr id="4" name="Picture 6" descr="SKILLS PYRAMID_SelfAware_CLR.pdf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486682" cy="45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2133600"/>
            <a:ext cx="3581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Life Space Interview</a:t>
            </a:r>
          </a:p>
          <a:p>
            <a:endParaRPr lang="en-US" sz="800" dirty="0"/>
          </a:p>
          <a:p>
            <a:r>
              <a:rPr lang="en-US" sz="1600" dirty="0" smtClean="0"/>
              <a:t>What to Do, Say and Think in Crisis</a:t>
            </a:r>
          </a:p>
          <a:p>
            <a:r>
              <a:rPr lang="en-US" sz="1600" dirty="0" smtClean="0"/>
              <a:t>Dynamic Risk Assessment</a:t>
            </a:r>
          </a:p>
          <a:p>
            <a:endParaRPr lang="en-US" sz="1200" dirty="0"/>
          </a:p>
          <a:p>
            <a:r>
              <a:rPr lang="en-US" sz="1600" dirty="0" smtClean="0"/>
              <a:t>Respond &amp; Resolve the Immediate Crisis</a:t>
            </a:r>
          </a:p>
          <a:p>
            <a:endParaRPr lang="en-US" sz="1200" dirty="0"/>
          </a:p>
          <a:p>
            <a:r>
              <a:rPr lang="en-US" sz="1600" dirty="0" smtClean="0"/>
              <a:t>Manage the Environment, Prompt, Caring, Help, Distract, Redirect, Move closer, Direct, Time Away</a:t>
            </a:r>
          </a:p>
          <a:p>
            <a:endParaRPr lang="en-US" sz="1200" dirty="0"/>
          </a:p>
          <a:p>
            <a:r>
              <a:rPr lang="en-US" sz="1600" dirty="0" smtClean="0"/>
              <a:t> Verbal and Non verbal Responses</a:t>
            </a:r>
          </a:p>
          <a:p>
            <a:endParaRPr lang="en-US" sz="1200" dirty="0"/>
          </a:p>
          <a:p>
            <a:r>
              <a:rPr lang="en-US" sz="1600" dirty="0" smtClean="0"/>
              <a:t>What the child is saying, How I’m feeling, How the environment is affecting, Best response?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7255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The Conflict Cycle </a:t>
            </a:r>
            <a:r>
              <a:rPr lang="en-US" sz="1800" i="1" dirty="0" smtClean="0">
                <a:sym typeface="Wingdings"/>
              </a:rPr>
              <a:t>(TCI)</a:t>
            </a:r>
            <a:endParaRPr lang="en-US" sz="1800" i="1" dirty="0"/>
          </a:p>
        </p:txBody>
      </p:sp>
      <p:pic>
        <p:nvPicPr>
          <p:cNvPr id="4" name="Picture 6" descr="CONFLICT CYCLE_6_CLR.pdf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2222" r="12222" b="10001"/>
          <a:stretch>
            <a:fillRect/>
          </a:stretch>
        </p:blipFill>
        <p:spPr bwMode="auto">
          <a:xfrm>
            <a:off x="533400" y="1295402"/>
            <a:ext cx="3200398" cy="32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1295402"/>
            <a:ext cx="518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Using positive self-talk 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Listening and validating feelings 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Managing the environment, e.g</a:t>
            </a:r>
            <a:r>
              <a:rPr lang="en-US" altLang="en-US" sz="24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.,		 </a:t>
            </a: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removing others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Giving choices and the time to decide  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Redirecting the young person to </a:t>
            </a:r>
            <a:r>
              <a:rPr lang="en-US" altLang="en-US" sz="24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	another </a:t>
            </a: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positive activity 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Appealing to the young person’s </a:t>
            </a:r>
            <a:r>
              <a:rPr lang="en-US" altLang="en-US" sz="24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self-	interest </a:t>
            </a:r>
            <a:endParaRPr lang="en-US" altLang="en-US" sz="24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Dropping or changing the expectation </a:t>
            </a:r>
            <a:endParaRPr lang="en-US" altLang="en-US" sz="2400" b="1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2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Physical Restraint </a:t>
            </a:r>
            <a:r>
              <a:rPr lang="en-US" sz="2200" i="1" dirty="0" smtClean="0">
                <a:sym typeface="Wingdings"/>
              </a:rPr>
              <a:t>Should Only Be Used When..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i="1" dirty="0" smtClean="0">
                <a:latin typeface="Calibri Light" panose="020F0302020204030204" pitchFamily="34" charset="0"/>
              </a:rPr>
              <a:t>(</a:t>
            </a:r>
            <a:r>
              <a:rPr lang="en-US" altLang="en-US" sz="2800" i="1" u="sng" dirty="0" smtClean="0">
                <a:latin typeface="Calibri Light" panose="020F0302020204030204" pitchFamily="34" charset="0"/>
              </a:rPr>
              <a:t>All</a:t>
            </a:r>
            <a:r>
              <a:rPr lang="en-US" altLang="en-US" sz="2800" i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2800" i="1" u="sng" dirty="0" smtClean="0">
                <a:latin typeface="Calibri Light" panose="020F0302020204030204" pitchFamily="34" charset="0"/>
              </a:rPr>
              <a:t>three</a:t>
            </a:r>
            <a:r>
              <a:rPr lang="en-US" altLang="en-US" sz="2800" i="1" dirty="0" smtClean="0">
                <a:latin typeface="Calibri Light" panose="020F0302020204030204" pitchFamily="34" charset="0"/>
              </a:rPr>
              <a:t> must be met)</a:t>
            </a:r>
          </a:p>
          <a:p>
            <a:pPr marL="0" indent="0">
              <a:buNone/>
            </a:pPr>
            <a:endParaRPr lang="en-US" altLang="en-US" sz="2800" i="1" dirty="0" smtClean="0"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Agency policies and state regulations approve restraint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Young person’s Individual Crisis Management Plan indicates it (ICMP)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Our professional dynamic risk assessment indicates it</a:t>
            </a:r>
          </a:p>
          <a:p>
            <a:pPr>
              <a:buFont typeface="Wingdings 2" panose="05020102010507070707" pitchFamily="18" charset="2"/>
              <a:buChar char="ñ"/>
            </a:pPr>
            <a:endParaRPr lang="en-US" altLang="en-US" sz="2800" baseline="30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20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Individual Crisis Management Plan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alibri Light" panose="020F0302020204030204" pitchFamily="34" charset="0"/>
              </a:rPr>
              <a:t>~Plan to respond to high risk behaviors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Safety Concerns/Warning </a:t>
            </a:r>
            <a:r>
              <a:rPr lang="en-US" sz="2200" i="1" dirty="0" smtClean="0">
                <a:latin typeface="Calibri Light" panose="020F0302020204030204" pitchFamily="34" charset="0"/>
              </a:rPr>
              <a:t>(medical, physical, psychological)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Potential Triggers </a:t>
            </a:r>
            <a:r>
              <a:rPr lang="en-US" sz="2200" i="1" dirty="0" smtClean="0">
                <a:latin typeface="Calibri Light" panose="020F0302020204030204" pitchFamily="34" charset="0"/>
              </a:rPr>
              <a:t>(personal, family, social, etc.)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High Risk Behaviors </a:t>
            </a:r>
            <a:r>
              <a:rPr lang="en-US" sz="2200" i="1" dirty="0" smtClean="0">
                <a:latin typeface="Calibri Light" panose="020F0302020204030204" pitchFamily="34" charset="0"/>
              </a:rPr>
              <a:t>(what are people likely to see?)</a:t>
            </a:r>
          </a:p>
          <a:p>
            <a:pPr>
              <a:buFont typeface="Wingdings 2" panose="05020102010507070707" pitchFamily="18" charset="2"/>
              <a:buChar char="ñ"/>
            </a:pPr>
            <a:endParaRPr lang="en-US" sz="2200" i="1" dirty="0" smtClean="0"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Intervention Strategies for: 	Pre-Crisis, Triggering, 				Escalation, Outburst, Recovery</a:t>
            </a:r>
          </a:p>
          <a:p>
            <a:pPr marL="0" indent="0">
              <a:buNone/>
            </a:pPr>
            <a:endParaRPr lang="en-US" i="1" dirty="0" smtClean="0"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Emergency Contacts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Review Date for ICMP and by whom?</a:t>
            </a:r>
            <a:endParaRPr lang="en-US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89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Physical Restraint </a:t>
            </a:r>
            <a:r>
              <a:rPr lang="en-US" sz="2400" i="1" dirty="0" smtClean="0">
                <a:sym typeface="Wingdings"/>
              </a:rPr>
              <a:t>Should </a:t>
            </a:r>
            <a:r>
              <a:rPr lang="en-US" sz="2400" i="1" u="sng" dirty="0" smtClean="0">
                <a:sym typeface="Wingdings"/>
              </a:rPr>
              <a:t>Never</a:t>
            </a:r>
            <a:r>
              <a:rPr lang="en-US" sz="2400" i="1" dirty="0" smtClean="0">
                <a:sym typeface="Wingdings"/>
              </a:rPr>
              <a:t> Be Used to...</a:t>
            </a:r>
            <a:endParaRPr lang="en-US" sz="24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8001000" cy="49377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1" dirty="0" smtClean="0">
                <a:latin typeface="Calibri Light" panose="020F0302020204030204" pitchFamily="34" charset="0"/>
              </a:rPr>
              <a:t>(TCI)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Demonstrate Authority 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Enforce Compliance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Inflict pain or harm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Punish or discipline</a:t>
            </a:r>
            <a:endParaRPr lang="en-US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34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Physical Restraint </a:t>
            </a:r>
            <a:r>
              <a:rPr lang="en-US" sz="2400" i="1" dirty="0" smtClean="0">
                <a:sym typeface="Wingdings"/>
              </a:rPr>
              <a:t>Should Not Be Used If…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(TCI)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 cannot </a:t>
            </a: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control the young person safely 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 are </a:t>
            </a: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not in control or are too angry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Sexual stimulation is the motivation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 are </a:t>
            </a: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in a public place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Young person has a weapon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Young person’s medical condition prohibits it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Young person has emotional problems risking </a:t>
            </a: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		re-traumatization</a:t>
            </a:r>
            <a:endParaRPr lang="en-US" altLang="en-US" sz="28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>
              <a:buFont typeface="Wingdings 2" panose="05020102010507070707" pitchFamily="18" charset="2"/>
              <a:buChar char="ñ"/>
            </a:pPr>
            <a:r>
              <a:rPr lang="en-US" alt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Young person is on medication(s) that affects his/her </a:t>
            </a:r>
            <a:r>
              <a:rPr lang="en-US" altLang="en-US" sz="28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system</a:t>
            </a:r>
            <a:endParaRPr lang="en-US" altLang="en-US" sz="28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0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 smtClean="0">
                <a:latin typeface="Calibri Light" panose="020F0302020204030204" pitchFamily="34" charset="0"/>
              </a:rPr>
              <a:t>(TCI)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Who, what, when, where?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What were the antecedents?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What did staff do to de-escalate the situation?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If physical contact occurred, who did what (be specific)?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How long did the restraint last?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Staff/Child Injuries?  Medical Attention?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What plan was developed in the Life Space Interview?</a:t>
            </a:r>
          </a:p>
          <a:p>
            <a:pPr>
              <a:buFont typeface="Wingdings 2" panose="05020102010507070707" pitchFamily="18" charset="2"/>
              <a:buChar char="ñ"/>
            </a:pPr>
            <a:r>
              <a:rPr lang="en-US" i="1" dirty="0" smtClean="0">
                <a:latin typeface="Calibri Light" panose="020F0302020204030204" pitchFamily="34" charset="0"/>
              </a:rPr>
              <a:t>Was follow up needed?  Was the family notified?</a:t>
            </a:r>
            <a:endParaRPr lang="en-US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1898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Protocols &amp; Policies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Policy for: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 Light" panose="020F0302020204030204" pitchFamily="34" charset="0"/>
              </a:rPr>
              <a:t>Functional Behavior Assessments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 Light" panose="020F0302020204030204" pitchFamily="34" charset="0"/>
              </a:rPr>
              <a:t>Behavior Intervention Plans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 Light" panose="020F0302020204030204" pitchFamily="34" charset="0"/>
              </a:rPr>
              <a:t>Individual Crisis Management Plans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Restraint policy? Documentation policy?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Training protocol?  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ñ"/>
            </a:pPr>
            <a:r>
              <a:rPr lang="en-US" sz="2800" i="1" dirty="0" smtClean="0">
                <a:latin typeface="Calibri Light" panose="020F0302020204030204" pitchFamily="34" charset="0"/>
              </a:rPr>
              <a:t>Supervision?</a:t>
            </a:r>
          </a:p>
        </p:txBody>
      </p:sp>
    </p:spTree>
    <p:extLst>
      <p:ext uri="{BB962C8B-B14F-4D97-AF65-F5344CB8AC3E}">
        <p14:creationId xmlns:p14="http://schemas.microsoft.com/office/powerpoint/2010/main" val="1899475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610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82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Dangerous Use of Seclusion and Restraints in Schools Remains Widespread and Difficult to Remedy: A Review of Ten </a:t>
            </a:r>
            <a:r>
              <a:rPr lang="en-US" i="1" dirty="0" smtClean="0"/>
              <a:t>Cases</a:t>
            </a:r>
            <a:r>
              <a:rPr lang="en-US" dirty="0"/>
              <a:t>, United States Senate </a:t>
            </a:r>
            <a:r>
              <a:rPr lang="en-US" dirty="0" smtClean="0"/>
              <a:t>Health, Education, Labor, and Pensions Committee (Feb. 12, 2014)</a:t>
            </a:r>
            <a:endParaRPr lang="en-US" i="1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www.help.senate.gov/imo/media/doc/Seclusion%20and%20Restraints%20Final%20Report.pdf</a:t>
            </a:r>
            <a:endParaRPr lang="en-US" dirty="0" smtClean="0"/>
          </a:p>
          <a:p>
            <a:r>
              <a:rPr lang="en-US" i="1" dirty="0"/>
              <a:t>Data Snapshot: School </a:t>
            </a:r>
            <a:r>
              <a:rPr lang="en-US" i="1" dirty="0" smtClean="0"/>
              <a:t>Discipline, </a:t>
            </a:r>
            <a:r>
              <a:rPr lang="en-US" dirty="0" smtClean="0"/>
              <a:t>U.S</a:t>
            </a:r>
            <a:r>
              <a:rPr lang="en-US" dirty="0"/>
              <a:t>. Department of Education Office for Civil Rights </a:t>
            </a:r>
            <a:r>
              <a:rPr lang="en-US" dirty="0" smtClean="0"/>
              <a:t>Civil Rights, Data Collection Issue </a:t>
            </a:r>
            <a:r>
              <a:rPr lang="en-US" dirty="0"/>
              <a:t>Brief No. 1 (March 2014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www2.ed.gov/about/offices/list/ocr/docs/crdc-discipline-snapshot.pdf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 </a:t>
            </a:r>
            <a:r>
              <a:rPr lang="en-US" i="1" dirty="0" smtClean="0">
                <a:sym typeface="Wingdings"/>
              </a:rPr>
              <a:t>Final thoughts…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 Light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 Light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Calibri Light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 Light" pitchFamily="34" charset="0"/>
              </a:rPr>
              <a:t>“</a:t>
            </a:r>
            <a:r>
              <a:rPr lang="en-US" i="1" dirty="0">
                <a:latin typeface="Calibri Light" pitchFamily="34" charset="0"/>
              </a:rPr>
              <a:t>Children do well if they can.  If they’re not doing well, something is standing in their way.”</a:t>
            </a:r>
          </a:p>
          <a:p>
            <a:pPr marL="0" lvl="0" indent="0" algn="r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1800" i="1" dirty="0">
                <a:solidFill>
                  <a:prstClr val="black"/>
                </a:solidFill>
                <a:latin typeface="Calibri Light" pitchFamily="34" charset="0"/>
              </a:rPr>
              <a:t>~Ross Greene, Author of the Explosive Child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41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DRNY Investigative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</a:t>
            </a:r>
          </a:p>
          <a:p>
            <a:pPr lvl="1"/>
            <a:r>
              <a:rPr lang="en-US" dirty="0" smtClean="0">
                <a:solidFill>
                  <a:srgbClr val="282828"/>
                </a:solidFill>
                <a:latin typeface="Segoe UI WPC"/>
              </a:rPr>
              <a:t>English:  </a:t>
            </a:r>
            <a:r>
              <a:rPr lang="en-US" dirty="0" smtClean="0">
                <a:solidFill>
                  <a:srgbClr val="282828"/>
                </a:solidFill>
                <a:latin typeface="Segoe UI WPC"/>
                <a:hlinkClick r:id="rId2"/>
              </a:rPr>
              <a:t>https://www.surveymonkey.com/s/restraint_seclusion_schools</a:t>
            </a:r>
            <a:endParaRPr lang="en-US" dirty="0" smtClean="0">
              <a:solidFill>
                <a:srgbClr val="282828"/>
              </a:solidFill>
              <a:latin typeface="Segoe UI WPC"/>
            </a:endParaRPr>
          </a:p>
          <a:p>
            <a:pPr lvl="1"/>
            <a:r>
              <a:rPr lang="en-US" dirty="0" smtClean="0">
                <a:solidFill>
                  <a:srgbClr val="282828"/>
                </a:solidFill>
                <a:latin typeface="Segoe UI WPC"/>
              </a:rPr>
              <a:t> Spanish:  </a:t>
            </a:r>
            <a:r>
              <a:rPr lang="en-US" dirty="0" smtClean="0">
                <a:solidFill>
                  <a:srgbClr val="282828"/>
                </a:solidFill>
                <a:latin typeface="Segoe UI WPC"/>
                <a:hlinkClick r:id="rId3"/>
              </a:rPr>
              <a:t>https://es.surveymonkey.com/s/Restriccion_y_aislamiento_schools</a:t>
            </a:r>
            <a:endParaRPr lang="en-US" dirty="0" smtClean="0">
              <a:solidFill>
                <a:srgbClr val="282828"/>
              </a:solidFill>
              <a:latin typeface="Segoe UI WPC"/>
            </a:endParaRPr>
          </a:p>
          <a:p>
            <a:r>
              <a:rPr lang="en-US" dirty="0" smtClean="0">
                <a:solidFill>
                  <a:srgbClr val="282828"/>
                </a:solidFill>
                <a:latin typeface="Segoe UI WPC"/>
              </a:rPr>
              <a:t>Interviews with survey participants</a:t>
            </a:r>
          </a:p>
          <a:p>
            <a:r>
              <a:rPr lang="en-US" dirty="0" smtClean="0">
                <a:solidFill>
                  <a:srgbClr val="282828"/>
                </a:solidFill>
                <a:latin typeface="Segoe UI WPC"/>
              </a:rPr>
              <a:t>Review of reports and complaints filed with the NYS Education Department</a:t>
            </a:r>
          </a:p>
          <a:p>
            <a:r>
              <a:rPr lang="en-US" dirty="0" smtClean="0">
                <a:solidFill>
                  <a:srgbClr val="282828"/>
                </a:solidFill>
                <a:latin typeface="Segoe UI WPC"/>
              </a:rPr>
              <a:t>Review of laws in other states</a:t>
            </a:r>
          </a:p>
          <a:p>
            <a:r>
              <a:rPr lang="en-US" dirty="0" smtClean="0">
                <a:solidFill>
                  <a:srgbClr val="282828"/>
                </a:solidFill>
                <a:latin typeface="Segoe UI WPC"/>
              </a:rPr>
              <a:t>Review of federal initiatives </a:t>
            </a:r>
          </a:p>
          <a:p>
            <a:r>
              <a:rPr lang="en-US" dirty="0" smtClean="0">
                <a:solidFill>
                  <a:srgbClr val="282828"/>
                </a:solidFill>
                <a:latin typeface="Segoe UI WPC"/>
              </a:rPr>
              <a:t>Review of research on impact of restraint and seclusion on students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304800" y="275168"/>
            <a:ext cx="8382000" cy="102023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Restraints (“Emergency Interventions”)</a:t>
            </a:r>
            <a:br>
              <a:rPr lang="en-US" altLang="en-US" smtClean="0"/>
            </a:br>
            <a:r>
              <a:rPr lang="en-US" altLang="en-US" sz="2400" smtClean="0"/>
              <a:t>8 NYCRR 200.22 (d)</a:t>
            </a:r>
            <a:endParaRPr lang="en-US" altLang="en-US" smtClean="0"/>
          </a:p>
        </p:txBody>
      </p:sp>
      <p:sp>
        <p:nvSpPr>
          <p:cNvPr id="5427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029200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dirty="0" smtClean="0"/>
              <a:t>“Emergency” - a situation in which immediate intervention involving the </a:t>
            </a:r>
            <a:r>
              <a:rPr lang="en-US" altLang="en-US" b="1" dirty="0" smtClean="0"/>
              <a:t>use of reasonable physical force </a:t>
            </a:r>
            <a:r>
              <a:rPr lang="en-US" altLang="en-US" dirty="0" smtClean="0"/>
              <a:t>is  necessary; i.e. situations in which non-physical procedures cannot reasonably be employed: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altLang="en-US" sz="2400" dirty="0" smtClean="0"/>
              <a:t>to protect oneself from physical injury;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altLang="en-US" sz="2400" dirty="0" smtClean="0"/>
              <a:t>to protect another person from physical injury;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altLang="en-US" sz="2400" dirty="0" smtClean="0"/>
              <a:t>to protect school property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altLang="en-US" sz="2400" dirty="0" smtClean="0"/>
              <a:t>to restrain or remove a pupil whose behavior </a:t>
            </a:r>
            <a:r>
              <a:rPr lang="en-US" altLang="en-US" sz="2400" i="1" dirty="0" smtClean="0"/>
              <a:t>is interfering with the orderly exercise and performance of school functions</a:t>
            </a:r>
            <a:r>
              <a:rPr lang="en-US" altLang="en-US" sz="2400" dirty="0" smtClean="0"/>
              <a:t>, powers and duties, if that pupil has refused to comply with a request to refrain from further disruptive acts.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275168"/>
            <a:ext cx="7924800" cy="1020233"/>
          </a:xfrm>
        </p:spPr>
        <p:txBody>
          <a:bodyPr/>
          <a:lstStyle/>
          <a:p>
            <a:r>
              <a:rPr lang="en-US" altLang="en-US" dirty="0" smtClean="0"/>
              <a:t>Use of Restraints: 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495800"/>
          </a:xfrm>
        </p:spPr>
        <p:txBody>
          <a:bodyPr/>
          <a:lstStyle/>
          <a:p>
            <a:pPr>
              <a:defRPr/>
            </a:pPr>
            <a:r>
              <a:rPr lang="en-US" sz="2600" b="1" dirty="0" smtClean="0"/>
              <a:t>Limited Purpose </a:t>
            </a:r>
            <a:r>
              <a:rPr lang="en-US" sz="2600" dirty="0" smtClean="0"/>
              <a:t>-  restraint </a:t>
            </a:r>
            <a:r>
              <a:rPr lang="en-US" sz="2600" b="1" dirty="0" smtClean="0"/>
              <a:t>cannot</a:t>
            </a:r>
            <a:r>
              <a:rPr lang="en-US" sz="2600" dirty="0" smtClean="0"/>
              <a:t> be </a:t>
            </a:r>
            <a:r>
              <a:rPr lang="en-US" sz="2600" dirty="0"/>
              <a:t>used </a:t>
            </a:r>
            <a:r>
              <a:rPr lang="en-US" sz="2600" dirty="0" smtClean="0"/>
              <a:t>as: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/>
              <a:t>Punishment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/>
              <a:t>A </a:t>
            </a:r>
            <a:r>
              <a:rPr lang="en-US" sz="2600" dirty="0"/>
              <a:t>substitute for systematic behavioral interventions that are designed to change, replace, modify or eliminate a targeted </a:t>
            </a:r>
            <a:r>
              <a:rPr lang="en-US" sz="2600" dirty="0" smtClean="0"/>
              <a:t>behavior (i.e. a Behavior Intervention Plan)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Definitional Issues/Concerns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Physical “Escort” v. Physical Restraint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Broad scope of situations in which restraints are permissible </a:t>
            </a:r>
          </a:p>
          <a:p>
            <a:pPr marL="788670" lvl="1" indent="-514350"/>
            <a:r>
              <a:rPr lang="en-US" altLang="en-US" sz="2600" dirty="0" smtClean="0"/>
              <a:t>Situations in which non-physical procedures </a:t>
            </a:r>
            <a:r>
              <a:rPr lang="en-US" altLang="en-US" sz="2600" i="1" dirty="0" smtClean="0"/>
              <a:t>cannot reasonably be employed</a:t>
            </a:r>
          </a:p>
          <a:p>
            <a:pPr marL="788670" lvl="1" indent="-514350"/>
            <a:r>
              <a:rPr lang="en-US" altLang="en-US" sz="2600" dirty="0" smtClean="0"/>
              <a:t>. . .to restrain or remove a pupil whose behavior </a:t>
            </a:r>
            <a:r>
              <a:rPr lang="en-US" altLang="en-US" sz="2600" i="1" dirty="0" smtClean="0"/>
              <a:t>is interfering with the orderly exercise and performance of school functions</a:t>
            </a:r>
            <a:r>
              <a:rPr lang="en-US" altLang="en-US" sz="2600" dirty="0" smtClean="0"/>
              <a:t>, powers and duties, if that pupil has refused to comply with a request to refrain from further disruptive acts</a:t>
            </a:r>
            <a:endParaRPr lang="en-US" altLang="en-US" sz="2600" i="1" dirty="0" smtClean="0"/>
          </a:p>
          <a:p>
            <a:pPr marL="788670" lvl="1" indent="-514350"/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1533</TotalTime>
  <Words>2344</Words>
  <Application>Microsoft Office PowerPoint</Application>
  <PresentationFormat>On-screen Show (4:3)</PresentationFormat>
  <Paragraphs>504</Paragraphs>
  <Slides>50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Clarity</vt:lpstr>
      <vt:lpstr>Restraints and Time Out Rooms:  Requirements and Alternatives:  Part 1</vt:lpstr>
      <vt:lpstr>Session Plan</vt:lpstr>
      <vt:lpstr>Use of Restraints &amp; Time Out Rooms</vt:lpstr>
      <vt:lpstr>The Costs of Restraint and Use of Time Out Rooms</vt:lpstr>
      <vt:lpstr>Sources &amp; Resources</vt:lpstr>
      <vt:lpstr>DRNY Investigative Study</vt:lpstr>
      <vt:lpstr>Restraints (“Emergency Interventions”) 8 NYCRR 200.22 (d)</vt:lpstr>
      <vt:lpstr>Use of Restraints:  Requirements</vt:lpstr>
      <vt:lpstr>Definitional Issues/Concerns</vt:lpstr>
      <vt:lpstr>Use of Restraints: Requirements, cont’d</vt:lpstr>
      <vt:lpstr>Restraints:  Required Documentation</vt:lpstr>
      <vt:lpstr>Documentation Issues/Concerns</vt:lpstr>
      <vt:lpstr>Notice to Parents &amp; Others</vt:lpstr>
      <vt:lpstr>Use of Time Out Rooms  8 NYCRR 200.22(c)</vt:lpstr>
      <vt:lpstr>TOR – Room Specific Requirements</vt:lpstr>
      <vt:lpstr>TOR –  General Requirements</vt:lpstr>
      <vt:lpstr>Time Out Rooms - Issues/Concerns</vt:lpstr>
      <vt:lpstr>Additional Considerations for Restraints and Time Out Rooms </vt:lpstr>
      <vt:lpstr>PowerPoint Presentation</vt:lpstr>
      <vt:lpstr>PowerPoint Presentation</vt:lpstr>
      <vt:lpstr> Restraint and Seclusion: </vt:lpstr>
      <vt:lpstr> Stressors  Behavior</vt:lpstr>
      <vt:lpstr> Stressors  Behavior</vt:lpstr>
      <vt:lpstr> Stressors  Behavior</vt:lpstr>
      <vt:lpstr> Stressors  Behavior</vt:lpstr>
      <vt:lpstr> Stressors  Behavior</vt:lpstr>
      <vt:lpstr> Stressors  Behavior</vt:lpstr>
      <vt:lpstr> Setting Conditions</vt:lpstr>
      <vt:lpstr> Behavior Management</vt:lpstr>
      <vt:lpstr> Prevention</vt:lpstr>
      <vt:lpstr> Intervention</vt:lpstr>
      <vt:lpstr> Response</vt:lpstr>
      <vt:lpstr> Good Practice</vt:lpstr>
      <vt:lpstr> Key Principles</vt:lpstr>
      <vt:lpstr> Crisis</vt:lpstr>
      <vt:lpstr> Crisis Intervention, Goals &amp; Outcome</vt:lpstr>
      <vt:lpstr> Outcome</vt:lpstr>
      <vt:lpstr> Regulations</vt:lpstr>
      <vt:lpstr> Crisis Intervention Programs</vt:lpstr>
      <vt:lpstr> The TCI Model</vt:lpstr>
      <vt:lpstr> How Do I Respond?  (TCI) </vt:lpstr>
      <vt:lpstr> The Conflict Cycle (TCI)</vt:lpstr>
      <vt:lpstr> Physical Restraint Should Only Be Used When..</vt:lpstr>
      <vt:lpstr> Individual Crisis Management Plan</vt:lpstr>
      <vt:lpstr> Physical Restraint Should Never Be Used to...</vt:lpstr>
      <vt:lpstr> Physical Restraint Should Not Be Used If…</vt:lpstr>
      <vt:lpstr> Documentation</vt:lpstr>
      <vt:lpstr> Protocols &amp; Policies</vt:lpstr>
      <vt:lpstr>PowerPoint Presentation</vt:lpstr>
      <vt:lpstr> Final thoughts…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Waiver Process for Certain State Special Education Requirements</dc:title>
  <dc:creator>Julie Keegan</dc:creator>
  <cp:lastModifiedBy>Julie Keegan</cp:lastModifiedBy>
  <cp:revision>35</cp:revision>
  <cp:lastPrinted>2015-03-09T17:08:46Z</cp:lastPrinted>
  <dcterms:created xsi:type="dcterms:W3CDTF">2015-03-03T18:17:52Z</dcterms:created>
  <dcterms:modified xsi:type="dcterms:W3CDTF">2015-03-16T17:07:45Z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TC010689901033</vt:lpwstr>
  </property>
</Properties>
</file>