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9"/>
  </p:notesMasterIdLst>
  <p:handoutMasterIdLst>
    <p:handoutMasterId r:id="rId90"/>
  </p:handoutMasterIdLst>
  <p:sldIdLst>
    <p:sldId id="466" r:id="rId3"/>
    <p:sldId id="256" r:id="rId4"/>
    <p:sldId id="257" r:id="rId5"/>
    <p:sldId id="467" r:id="rId6"/>
    <p:sldId id="472" r:id="rId7"/>
    <p:sldId id="538" r:id="rId8"/>
    <p:sldId id="505" r:id="rId9"/>
    <p:sldId id="471" r:id="rId10"/>
    <p:sldId id="470" r:id="rId11"/>
    <p:sldId id="475" r:id="rId12"/>
    <p:sldId id="506" r:id="rId13"/>
    <p:sldId id="478" r:id="rId14"/>
    <p:sldId id="474" r:id="rId15"/>
    <p:sldId id="537" r:id="rId16"/>
    <p:sldId id="473" r:id="rId17"/>
    <p:sldId id="468" r:id="rId18"/>
    <p:sldId id="507" r:id="rId19"/>
    <p:sldId id="539" r:id="rId20"/>
    <p:sldId id="477" r:id="rId21"/>
    <p:sldId id="486" r:id="rId22"/>
    <p:sldId id="487" r:id="rId23"/>
    <p:sldId id="491" r:id="rId24"/>
    <p:sldId id="490" r:id="rId25"/>
    <p:sldId id="489" r:id="rId26"/>
    <p:sldId id="488" r:id="rId27"/>
    <p:sldId id="508" r:id="rId28"/>
    <p:sldId id="494" r:id="rId29"/>
    <p:sldId id="497" r:id="rId30"/>
    <p:sldId id="509" r:id="rId31"/>
    <p:sldId id="504" r:id="rId32"/>
    <p:sldId id="503" r:id="rId33"/>
    <p:sldId id="502" r:id="rId34"/>
    <p:sldId id="501" r:id="rId35"/>
    <p:sldId id="500" r:id="rId36"/>
    <p:sldId id="499" r:id="rId37"/>
    <p:sldId id="498" r:id="rId38"/>
    <p:sldId id="496" r:id="rId39"/>
    <p:sldId id="517" r:id="rId40"/>
    <p:sldId id="522" r:id="rId41"/>
    <p:sldId id="521" r:id="rId42"/>
    <p:sldId id="520" r:id="rId43"/>
    <p:sldId id="519" r:id="rId44"/>
    <p:sldId id="516" r:id="rId45"/>
    <p:sldId id="518" r:id="rId46"/>
    <p:sldId id="515" r:id="rId47"/>
    <p:sldId id="514" r:id="rId48"/>
    <p:sldId id="512" r:id="rId49"/>
    <p:sldId id="529" r:id="rId50"/>
    <p:sldId id="528" r:id="rId51"/>
    <p:sldId id="526" r:id="rId52"/>
    <p:sldId id="525" r:id="rId53"/>
    <p:sldId id="524" r:id="rId54"/>
    <p:sldId id="523" r:id="rId55"/>
    <p:sldId id="511" r:id="rId56"/>
    <p:sldId id="530" r:id="rId57"/>
    <p:sldId id="532" r:id="rId58"/>
    <p:sldId id="536" r:id="rId59"/>
    <p:sldId id="535" r:id="rId60"/>
    <p:sldId id="534" r:id="rId61"/>
    <p:sldId id="533" r:id="rId62"/>
    <p:sldId id="541" r:id="rId63"/>
    <p:sldId id="542" r:id="rId64"/>
    <p:sldId id="543" r:id="rId65"/>
    <p:sldId id="544" r:id="rId66"/>
    <p:sldId id="545" r:id="rId67"/>
    <p:sldId id="546" r:id="rId68"/>
    <p:sldId id="547" r:id="rId69"/>
    <p:sldId id="548" r:id="rId70"/>
    <p:sldId id="549" r:id="rId71"/>
    <p:sldId id="550" r:id="rId72"/>
    <p:sldId id="551" r:id="rId73"/>
    <p:sldId id="552" r:id="rId74"/>
    <p:sldId id="553" r:id="rId75"/>
    <p:sldId id="554" r:id="rId76"/>
    <p:sldId id="555" r:id="rId77"/>
    <p:sldId id="556" r:id="rId78"/>
    <p:sldId id="557" r:id="rId79"/>
    <p:sldId id="558" r:id="rId80"/>
    <p:sldId id="559" r:id="rId81"/>
    <p:sldId id="560" r:id="rId82"/>
    <p:sldId id="561" r:id="rId83"/>
    <p:sldId id="562" r:id="rId84"/>
    <p:sldId id="563" r:id="rId85"/>
    <p:sldId id="564" r:id="rId86"/>
    <p:sldId id="565" r:id="rId87"/>
    <p:sldId id="566"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15" autoAdjust="0"/>
  </p:normalViewPr>
  <p:slideViewPr>
    <p:cSldViewPr>
      <p:cViewPr varScale="1">
        <p:scale>
          <a:sx n="58" d="100"/>
          <a:sy n="58" d="100"/>
        </p:scale>
        <p:origin x="612" y="60"/>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pPr/>
              <a:t>11/27/2017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pPr/>
              <a:t>‹#›</a:t>
            </a:fld>
            <a:endParaRP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pPr/>
              <a:t>11/27/2017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pPr/>
              <a:t>‹#›</a:t>
            </a:fld>
            <a:endParaRP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Recommendations </a:t>
            </a:r>
          </a:p>
        </p:txBody>
      </p:sp>
      <p:sp>
        <p:nvSpPr>
          <p:cNvPr id="4" name="Slide Number Placeholder 3"/>
          <p:cNvSpPr>
            <a:spLocks noGrp="1"/>
          </p:cNvSpPr>
          <p:nvPr>
            <p:ph type="sldNum" sz="quarter" idx="10"/>
          </p:nvPr>
        </p:nvSpPr>
        <p:spPr/>
        <p:txBody>
          <a:bodyPr/>
          <a:lstStyle/>
          <a:p>
            <a:fld id="{9555D449-B875-4B8D-8E66-224D27E54C9A}" type="slidenum">
              <a:rPr lang="en-US" smtClean="0"/>
              <a:pPr/>
              <a:t>9</a:t>
            </a:fld>
            <a:endParaRPr lang="en-US" dirty="0"/>
          </a:p>
        </p:txBody>
      </p:sp>
    </p:spTree>
    <p:extLst>
      <p:ext uri="{BB962C8B-B14F-4D97-AF65-F5344CB8AC3E}">
        <p14:creationId xmlns:p14="http://schemas.microsoft.com/office/powerpoint/2010/main" val="334975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65" name="Shape 16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15055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72" name="Shape 17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69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2667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82" name="Shape 18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3780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90" name="Shape 19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600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98" name="Shape 19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0311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206" name="Shape 20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69821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215" name="Shape 21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2167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222" name="Shape 22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685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10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46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stats</a:t>
            </a:r>
          </a:p>
        </p:txBody>
      </p:sp>
      <p:sp>
        <p:nvSpPr>
          <p:cNvPr id="4" name="Slide Number Placeholder 3"/>
          <p:cNvSpPr>
            <a:spLocks noGrp="1"/>
          </p:cNvSpPr>
          <p:nvPr>
            <p:ph type="sldNum" sz="quarter" idx="10"/>
          </p:nvPr>
        </p:nvSpPr>
        <p:spPr/>
        <p:txBody>
          <a:bodyPr/>
          <a:lstStyle/>
          <a:p>
            <a:fld id="{9555D449-B875-4B8D-8E66-224D27E54C9A}" type="slidenum">
              <a:rPr lang="en-US" smtClean="0"/>
              <a:pPr/>
              <a:t>26</a:t>
            </a:fld>
            <a:endParaRPr lang="en-US" dirty="0"/>
          </a:p>
        </p:txBody>
      </p:sp>
    </p:spTree>
    <p:extLst>
      <p:ext uri="{BB962C8B-B14F-4D97-AF65-F5344CB8AC3E}">
        <p14:creationId xmlns:p14="http://schemas.microsoft.com/office/powerpoint/2010/main" val="2463458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6" name="Shape 12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78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20946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48" name="Shape 14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79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2898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5" name="Shape 15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80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2550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65" name="Shape 16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81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8029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73" name="Shape 17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82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94280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95" name="Shape 19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32600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17" name="Shape 21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84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38673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25" name="Shape 22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85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9374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34" name="Shape 23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86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7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15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1" name="Shape 11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62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3067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1" name="Shape 12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63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2180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9" name="Shape 12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64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3998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6" name="Shape 13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65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9401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47" name="Shape 14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7612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4" name="Shape 15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67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22206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11/27/2017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11/27/2017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a:gsLst>
            <a:gs pos="0">
              <a:srgbClr val="D9D9D9"/>
            </a:gs>
            <a:gs pos="100000">
              <a:schemeClr val="lt1"/>
            </a:gs>
          </a:gsLst>
          <a:lin ang="8100000" scaled="0"/>
        </a:gra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26225" y="1828800"/>
            <a:ext cx="4098175" cy="3177380"/>
          </a:xfrm>
          <a:prstGeom prst="rect">
            <a:avLst/>
          </a:prstGeom>
          <a:noFill/>
          <a:ln>
            <a:noFill/>
          </a:ln>
        </p:spPr>
        <p:txBody>
          <a:bodyPr wrap="square" lIns="91425" tIns="91425" rIns="91425" bIns="91425" anchor="b" anchorCtr="0"/>
          <a:lstStyle>
            <a:lvl1pPr marL="0" marR="0" lvl="0" indent="0" algn="l" rtl="0">
              <a:lnSpc>
                <a:spcPct val="80000"/>
              </a:lnSpc>
              <a:spcBef>
                <a:spcPts val="0"/>
              </a:spcBef>
              <a:buClr>
                <a:schemeClr val="accent1"/>
              </a:buClr>
              <a:buSzPct val="100000"/>
              <a:buFont typeface="Source Sans Pro"/>
              <a:buNone/>
              <a:defRPr sz="5400" b="0" i="0" u="none" strike="noStrike" cap="none">
                <a:solidFill>
                  <a:schemeClr val="accen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8" name="Shape 18"/>
          <p:cNvSpPr txBox="1">
            <a:spLocks noGrp="1"/>
          </p:cNvSpPr>
          <p:nvPr>
            <p:ph type="subTitle" idx="1"/>
          </p:nvPr>
        </p:nvSpPr>
        <p:spPr>
          <a:xfrm>
            <a:off x="626225" y="5181600"/>
            <a:ext cx="4098175" cy="685800"/>
          </a:xfrm>
          <a:prstGeom prst="rect">
            <a:avLst/>
          </a:prstGeom>
          <a:noFill/>
          <a:ln>
            <a:noFill/>
          </a:ln>
        </p:spPr>
        <p:txBody>
          <a:bodyPr wrap="square" lIns="91425" tIns="91425" rIns="91425" bIns="91425" anchor="t" anchorCtr="0"/>
          <a:lstStyle>
            <a:lvl1pPr marL="0" marR="0" lvl="0" indent="0" algn="l" rtl="0">
              <a:lnSpc>
                <a:spcPct val="90000"/>
              </a:lnSpc>
              <a:spcBef>
                <a:spcPts val="1800"/>
              </a:spcBef>
              <a:buClr>
                <a:srgbClr val="7F7F7F"/>
              </a:buClr>
              <a:buSzPct val="100000"/>
              <a:buFont typeface="Arial"/>
              <a:buNone/>
              <a:defRPr sz="2000" b="0" i="0" u="none" strike="noStrike" cap="none">
                <a:solidFill>
                  <a:srgbClr val="7F7F7F"/>
                </a:solidFill>
                <a:latin typeface="Source Sans Pro"/>
                <a:ea typeface="Source Sans Pro"/>
                <a:cs typeface="Source Sans Pro"/>
                <a:sym typeface="Source Sans Pro"/>
              </a:defRPr>
            </a:lvl1pPr>
            <a:lvl2pPr marL="457200" marR="0" lvl="1" indent="0" algn="ctr" rtl="0">
              <a:lnSpc>
                <a:spcPct val="90000"/>
              </a:lnSpc>
              <a:spcBef>
                <a:spcPts val="600"/>
              </a:spcBef>
              <a:buClr>
                <a:srgbClr val="3F3F3F"/>
              </a:buClr>
              <a:buSzPct val="100000"/>
              <a:buFont typeface="Arial"/>
              <a:buNone/>
              <a:defRPr sz="2000" b="0" i="0" u="none" strike="noStrike" cap="none">
                <a:solidFill>
                  <a:srgbClr val="3F3F3F"/>
                </a:solidFill>
                <a:latin typeface="Source Sans Pro"/>
                <a:ea typeface="Source Sans Pro"/>
                <a:cs typeface="Source Sans Pro"/>
                <a:sym typeface="Source Sans Pro"/>
              </a:defRPr>
            </a:lvl2pPr>
            <a:lvl3pPr marL="914400" marR="0" lvl="2" indent="0" algn="ctr" rtl="0">
              <a:lnSpc>
                <a:spcPct val="90000"/>
              </a:lnSpc>
              <a:spcBef>
                <a:spcPts val="600"/>
              </a:spcBef>
              <a:buClr>
                <a:srgbClr val="3F3F3F"/>
              </a:buClr>
              <a:buSzPct val="100000"/>
              <a:buFont typeface="Arial"/>
              <a:buNone/>
              <a:defRPr sz="1800" b="0" i="0" u="none" strike="noStrike" cap="none">
                <a:solidFill>
                  <a:srgbClr val="3F3F3F"/>
                </a:solidFill>
                <a:latin typeface="Source Sans Pro"/>
                <a:ea typeface="Source Sans Pro"/>
                <a:cs typeface="Source Sans Pro"/>
                <a:sym typeface="Source Sans Pro"/>
              </a:defRPr>
            </a:lvl3pPr>
            <a:lvl4pPr marL="1371600" marR="0" lvl="3" indent="0" algn="ctr" rtl="0">
              <a:lnSpc>
                <a:spcPct val="90000"/>
              </a:lnSpc>
              <a:spcBef>
                <a:spcPts val="6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4pPr>
            <a:lvl5pPr marL="1828800" marR="0" lvl="4" indent="0" algn="ctr" rtl="0">
              <a:lnSpc>
                <a:spcPct val="90000"/>
              </a:lnSpc>
              <a:spcBef>
                <a:spcPts val="6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5pPr>
            <a:lvl6pPr marL="2286000" marR="0" lvl="5" indent="0" algn="ctr" rtl="0">
              <a:lnSpc>
                <a:spcPct val="90000"/>
              </a:lnSpc>
              <a:spcBef>
                <a:spcPts val="4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6pPr>
            <a:lvl7pPr marL="2743200" marR="0" lvl="6" indent="0" algn="ctr" rtl="0">
              <a:lnSpc>
                <a:spcPct val="90000"/>
              </a:lnSpc>
              <a:spcBef>
                <a:spcPts val="4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7pPr>
            <a:lvl8pPr marL="3200400" marR="0" lvl="7" indent="0" algn="ctr" rtl="0">
              <a:lnSpc>
                <a:spcPct val="90000"/>
              </a:lnSpc>
              <a:spcBef>
                <a:spcPts val="4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8pPr>
            <a:lvl9pPr marL="3657600" marR="0" lvl="8" indent="0" algn="ctr" rtl="0">
              <a:lnSpc>
                <a:spcPct val="90000"/>
              </a:lnSpc>
              <a:spcBef>
                <a:spcPts val="4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9pPr>
          </a:lstStyle>
          <a:p>
            <a:endParaRPr/>
          </a:p>
        </p:txBody>
      </p:sp>
      <p:pic>
        <p:nvPicPr>
          <p:cNvPr id="19" name="Shape 19" descr="EKG line"/>
          <p:cNvPicPr preferRelativeResize="0"/>
          <p:nvPr/>
        </p:nvPicPr>
        <p:blipFill rotWithShape="1">
          <a:blip r:embed="rId2">
            <a:alphaModFix/>
          </a:blip>
          <a:srcRect/>
          <a:stretch/>
        </p:blipFill>
        <p:spPr>
          <a:xfrm>
            <a:off x="5188688" y="-1"/>
            <a:ext cx="6974703" cy="6785306"/>
          </a:xfrm>
          <a:prstGeom prst="rect">
            <a:avLst/>
          </a:prstGeom>
          <a:noFill/>
          <a:ln>
            <a:noFill/>
          </a:ln>
        </p:spPr>
      </p:pic>
    </p:spTree>
    <p:extLst>
      <p:ext uri="{BB962C8B-B14F-4D97-AF65-F5344CB8AC3E}">
        <p14:creationId xmlns:p14="http://schemas.microsoft.com/office/powerpoint/2010/main" val="4719020"/>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066800" y="99220"/>
            <a:ext cx="100584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2" name="Shape 22"/>
          <p:cNvSpPr txBox="1">
            <a:spLocks noGrp="1"/>
          </p:cNvSpPr>
          <p:nvPr>
            <p:ph type="body" idx="1"/>
          </p:nvPr>
        </p:nvSpPr>
        <p:spPr>
          <a:xfrm>
            <a:off x="1524000" y="1828799"/>
            <a:ext cx="9144000" cy="4572001"/>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88900" algn="l" rtl="0">
              <a:lnSpc>
                <a:spcPct val="90000"/>
              </a:lnSpc>
              <a:spcBef>
                <a:spcPts val="600"/>
              </a:spcBef>
              <a:buClr>
                <a:srgbClr val="3F3F3F"/>
              </a:buClr>
              <a:buSzPct val="100000"/>
              <a:buFont typeface="Arial"/>
              <a:buChar char="▪"/>
              <a:defRPr sz="2200" b="0" i="0" u="none" strike="noStrike" cap="none">
                <a:solidFill>
                  <a:srgbClr val="3F3F3F"/>
                </a:solidFill>
                <a:latin typeface="Source Sans Pro"/>
                <a:ea typeface="Source Sans Pro"/>
                <a:cs typeface="Source Sans Pro"/>
                <a:sym typeface="Source Sans Pro"/>
              </a:defRPr>
            </a:lvl2pPr>
            <a:lvl3pPr marL="685800" marR="0" lvl="2" indent="-635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3pPr>
            <a:lvl4pPr marL="868680" marR="0" lvl="3" indent="-6858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23" name="Shape 23"/>
          <p:cNvSpPr txBox="1">
            <a:spLocks noGrp="1"/>
          </p:cNvSpPr>
          <p:nvPr>
            <p:ph type="ftr" idx="11"/>
          </p:nvPr>
        </p:nvSpPr>
        <p:spPr>
          <a:xfrm>
            <a:off x="1066800" y="6481760"/>
            <a:ext cx="7848600" cy="239715"/>
          </a:xfrm>
          <a:prstGeom prst="rect">
            <a:avLst/>
          </a:prstGeom>
          <a:noFill/>
          <a:ln>
            <a:noFill/>
          </a:ln>
        </p:spPr>
        <p:txBody>
          <a:bodyPr wrap="square" lIns="91425" tIns="91425" rIns="91425" bIns="91425" anchor="ctr" anchorCtr="0"/>
          <a:lstStyle>
            <a:lvl1pPr marL="0" marR="0" lvl="0" indent="0" algn="l"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4" name="Shape 24"/>
          <p:cNvSpPr txBox="1">
            <a:spLocks noGrp="1"/>
          </p:cNvSpPr>
          <p:nvPr>
            <p:ph type="dt" idx="10"/>
          </p:nvPr>
        </p:nvSpPr>
        <p:spPr>
          <a:xfrm>
            <a:off x="9067800" y="6465885"/>
            <a:ext cx="1066800" cy="239715"/>
          </a:xfrm>
          <a:prstGeom prst="rect">
            <a:avLst/>
          </a:prstGeom>
          <a:noFill/>
          <a:ln>
            <a:noFill/>
          </a:ln>
        </p:spPr>
        <p:txBody>
          <a:bodyPr wrap="square" lIns="91425" tIns="91425" rIns="91425" bIns="91425" anchor="ctr" anchorCtr="0"/>
          <a:lstStyle>
            <a:lvl1pPr marL="0" marR="0" lvl="0" indent="0" algn="r"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5" name="Shape 25"/>
          <p:cNvSpPr txBox="1">
            <a:spLocks noGrp="1"/>
          </p:cNvSpPr>
          <p:nvPr>
            <p:ph type="sldNum" idx="12"/>
          </p:nvPr>
        </p:nvSpPr>
        <p:spPr>
          <a:xfrm>
            <a:off x="10287000" y="6481760"/>
            <a:ext cx="838200" cy="23971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Source Sans Pro"/>
                <a:ea typeface="Source Sans Pro"/>
                <a:cs typeface="Source Sans Pro"/>
                <a:sym typeface="Source Sans Pro"/>
              </a:rPr>
              <a:t>‹#›</a:t>
            </a:fld>
            <a:endParaRPr lang="en-US" sz="11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947025217"/>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066800" y="99220"/>
            <a:ext cx="100584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8" name="Shape 28"/>
          <p:cNvSpPr txBox="1">
            <a:spLocks noGrp="1"/>
          </p:cNvSpPr>
          <p:nvPr>
            <p:ph type="body" idx="1"/>
          </p:nvPr>
        </p:nvSpPr>
        <p:spPr>
          <a:xfrm>
            <a:off x="1066800" y="1825624"/>
            <a:ext cx="4800600" cy="4575175"/>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1016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2pPr>
            <a:lvl3pPr marL="685800" marR="0" lvl="2" indent="-7620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3pPr>
            <a:lvl4pPr marL="868680" marR="0" lvl="3" indent="-8128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29" name="Shape 29"/>
          <p:cNvSpPr txBox="1">
            <a:spLocks noGrp="1"/>
          </p:cNvSpPr>
          <p:nvPr>
            <p:ph type="body" idx="2"/>
          </p:nvPr>
        </p:nvSpPr>
        <p:spPr>
          <a:xfrm>
            <a:off x="6324600" y="1825624"/>
            <a:ext cx="4800600" cy="4575175"/>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1016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2pPr>
            <a:lvl3pPr marL="685800" marR="0" lvl="2" indent="-7620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3pPr>
            <a:lvl4pPr marL="868680" marR="0" lvl="3" indent="-8128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30" name="Shape 30"/>
          <p:cNvSpPr txBox="1">
            <a:spLocks noGrp="1"/>
          </p:cNvSpPr>
          <p:nvPr>
            <p:ph type="ftr" idx="11"/>
          </p:nvPr>
        </p:nvSpPr>
        <p:spPr>
          <a:xfrm>
            <a:off x="1066800" y="6481760"/>
            <a:ext cx="7848600" cy="239715"/>
          </a:xfrm>
          <a:prstGeom prst="rect">
            <a:avLst/>
          </a:prstGeom>
          <a:noFill/>
          <a:ln>
            <a:noFill/>
          </a:ln>
        </p:spPr>
        <p:txBody>
          <a:bodyPr wrap="square" lIns="91425" tIns="91425" rIns="91425" bIns="91425" anchor="ctr" anchorCtr="0"/>
          <a:lstStyle>
            <a:lvl1pPr marL="0" marR="0" lvl="0" indent="0" algn="l"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1" name="Shape 31"/>
          <p:cNvSpPr txBox="1">
            <a:spLocks noGrp="1"/>
          </p:cNvSpPr>
          <p:nvPr>
            <p:ph type="dt" idx="10"/>
          </p:nvPr>
        </p:nvSpPr>
        <p:spPr>
          <a:xfrm>
            <a:off x="9067800" y="6465885"/>
            <a:ext cx="1066800" cy="239715"/>
          </a:xfrm>
          <a:prstGeom prst="rect">
            <a:avLst/>
          </a:prstGeom>
          <a:noFill/>
          <a:ln>
            <a:noFill/>
          </a:ln>
        </p:spPr>
        <p:txBody>
          <a:bodyPr wrap="square" lIns="91425" tIns="91425" rIns="91425" bIns="91425" anchor="ctr" anchorCtr="0"/>
          <a:lstStyle>
            <a:lvl1pPr marL="0" marR="0" lvl="0" indent="0" algn="r"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2" name="Shape 32"/>
          <p:cNvSpPr txBox="1">
            <a:spLocks noGrp="1"/>
          </p:cNvSpPr>
          <p:nvPr>
            <p:ph type="sldNum" idx="12"/>
          </p:nvPr>
        </p:nvSpPr>
        <p:spPr>
          <a:xfrm>
            <a:off x="10287000" y="6481760"/>
            <a:ext cx="838200" cy="23971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Source Sans Pro"/>
                <a:ea typeface="Source Sans Pro"/>
                <a:cs typeface="Source Sans Pro"/>
                <a:sym typeface="Source Sans Pro"/>
              </a:rPr>
              <a:t>‹#›</a:t>
            </a:fld>
            <a:endParaRPr lang="en-US" sz="11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07794719"/>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ection Header">
    <p:bg>
      <p:bgPr>
        <a:gradFill>
          <a:gsLst>
            <a:gs pos="0">
              <a:schemeClr val="accent1"/>
            </a:gs>
            <a:gs pos="100000">
              <a:srgbClr val="8A2123"/>
            </a:gs>
          </a:gsLst>
          <a:lin ang="5400000" scaled="0"/>
        </a:gradFill>
        <a:effectLst/>
      </p:bgPr>
    </p:bg>
    <p:spTree>
      <p:nvGrpSpPr>
        <p:cNvPr id="1" name="Shape 33"/>
        <p:cNvGrpSpPr/>
        <p:nvPr/>
      </p:nvGrpSpPr>
      <p:grpSpPr>
        <a:xfrm>
          <a:off x="0" y="0"/>
          <a:ext cx="0" cy="0"/>
          <a:chOff x="0" y="0"/>
          <a:chExt cx="0" cy="0"/>
        </a:xfrm>
      </p:grpSpPr>
      <p:sp>
        <p:nvSpPr>
          <p:cNvPr id="34" name="Shape 34" descr="Rectangle"/>
          <p:cNvSpPr/>
          <p:nvPr/>
        </p:nvSpPr>
        <p:spPr>
          <a:xfrm>
            <a:off x="265112" y="228600"/>
            <a:ext cx="11658600" cy="6400800"/>
          </a:xfrm>
          <a:prstGeom prst="rect">
            <a:avLst/>
          </a:prstGeom>
          <a:noFill/>
          <a:ln w="15875" cap="flat" cmpd="sng">
            <a:solidFill>
              <a:srgbClr val="BFBFB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Source Sans Pro"/>
              <a:ea typeface="Source Sans Pro"/>
              <a:cs typeface="Source Sans Pro"/>
              <a:sym typeface="Source Sans Pro"/>
            </a:endParaRPr>
          </a:p>
        </p:txBody>
      </p:sp>
      <p:sp>
        <p:nvSpPr>
          <p:cNvPr id="35" name="Shape 35"/>
          <p:cNvSpPr txBox="1">
            <a:spLocks noGrp="1"/>
          </p:cNvSpPr>
          <p:nvPr>
            <p:ph type="title"/>
          </p:nvPr>
        </p:nvSpPr>
        <p:spPr>
          <a:xfrm>
            <a:off x="1066800" y="1828800"/>
            <a:ext cx="7772400" cy="3177380"/>
          </a:xfrm>
          <a:prstGeom prst="rect">
            <a:avLst/>
          </a:prstGeom>
          <a:noFill/>
          <a:ln>
            <a:noFill/>
          </a:ln>
        </p:spPr>
        <p:txBody>
          <a:bodyPr wrap="square" lIns="91425" tIns="91425" rIns="91425" bIns="91425" anchor="b" anchorCtr="0"/>
          <a:lstStyle>
            <a:lvl1pPr marL="0" marR="0" lvl="0" indent="0" algn="l" rtl="0">
              <a:lnSpc>
                <a:spcPct val="80000"/>
              </a:lnSpc>
              <a:spcBef>
                <a:spcPts val="0"/>
              </a:spcBef>
              <a:buClr>
                <a:schemeClr val="lt1"/>
              </a:buClr>
              <a:buSzPct val="100000"/>
              <a:buFont typeface="Source Sans Pro"/>
              <a:buNone/>
              <a:defRPr sz="54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6" name="Shape 36"/>
          <p:cNvSpPr txBox="1">
            <a:spLocks noGrp="1"/>
          </p:cNvSpPr>
          <p:nvPr>
            <p:ph type="body" idx="1"/>
          </p:nvPr>
        </p:nvSpPr>
        <p:spPr>
          <a:xfrm>
            <a:off x="1066800" y="5181600"/>
            <a:ext cx="7772400" cy="685800"/>
          </a:xfrm>
          <a:prstGeom prst="rect">
            <a:avLst/>
          </a:prstGeom>
          <a:noFill/>
          <a:ln>
            <a:noFill/>
          </a:ln>
        </p:spPr>
        <p:txBody>
          <a:bodyPr wrap="square" lIns="91425" tIns="91425" rIns="91425" bIns="91425" anchor="t" anchorCtr="0"/>
          <a:lstStyle>
            <a:lvl1pPr marL="0" marR="0" lvl="0" indent="0" algn="l" rtl="0">
              <a:lnSpc>
                <a:spcPct val="90000"/>
              </a:lnSpc>
              <a:spcBef>
                <a:spcPts val="1800"/>
              </a:spcBef>
              <a:buClr>
                <a:schemeClr val="lt1"/>
              </a:buClr>
              <a:buSzPct val="100000"/>
              <a:buFont typeface="Arial"/>
              <a:buNone/>
              <a:defRPr sz="2000" b="0" i="0" u="none" strike="noStrike" cap="none">
                <a:solidFill>
                  <a:schemeClr val="lt1"/>
                </a:solidFill>
                <a:latin typeface="Source Sans Pro"/>
                <a:ea typeface="Source Sans Pro"/>
                <a:cs typeface="Source Sans Pro"/>
                <a:sym typeface="Source Sans Pro"/>
              </a:defRPr>
            </a:lvl1pPr>
            <a:lvl2pPr marL="457200" marR="0" lvl="1" indent="0" algn="l" rtl="0">
              <a:lnSpc>
                <a:spcPct val="90000"/>
              </a:lnSpc>
              <a:spcBef>
                <a:spcPts val="600"/>
              </a:spcBef>
              <a:buClr>
                <a:srgbClr val="3F3F3F"/>
              </a:buClr>
              <a:buSzPct val="100000"/>
              <a:buFont typeface="Arial"/>
              <a:buNone/>
              <a:defRPr sz="2000" b="0" i="0" u="none" strike="noStrike" cap="none">
                <a:solidFill>
                  <a:srgbClr val="3F3F3F"/>
                </a:solidFill>
                <a:latin typeface="Source Sans Pro"/>
                <a:ea typeface="Source Sans Pro"/>
                <a:cs typeface="Source Sans Pro"/>
                <a:sym typeface="Source Sans Pro"/>
              </a:defRPr>
            </a:lvl2pPr>
            <a:lvl3pPr marL="914400" marR="0" lvl="2" indent="0" algn="l" rtl="0">
              <a:lnSpc>
                <a:spcPct val="90000"/>
              </a:lnSpc>
              <a:spcBef>
                <a:spcPts val="600"/>
              </a:spcBef>
              <a:buClr>
                <a:srgbClr val="3F3F3F"/>
              </a:buClr>
              <a:buSzPct val="100000"/>
              <a:buFont typeface="Arial"/>
              <a:buNone/>
              <a:defRPr sz="1800" b="0" i="0" u="none" strike="noStrike" cap="none">
                <a:solidFill>
                  <a:srgbClr val="3F3F3F"/>
                </a:solidFill>
                <a:latin typeface="Source Sans Pro"/>
                <a:ea typeface="Source Sans Pro"/>
                <a:cs typeface="Source Sans Pro"/>
                <a:sym typeface="Source Sans Pro"/>
              </a:defRPr>
            </a:lvl3pPr>
            <a:lvl4pPr marL="1371600" marR="0" lvl="3" indent="0" algn="l" rtl="0">
              <a:lnSpc>
                <a:spcPct val="90000"/>
              </a:lnSpc>
              <a:spcBef>
                <a:spcPts val="6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4pPr>
            <a:lvl5pPr marL="1828800" marR="0" lvl="4" indent="0" algn="l" rtl="0">
              <a:lnSpc>
                <a:spcPct val="90000"/>
              </a:lnSpc>
              <a:spcBef>
                <a:spcPts val="6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5pPr>
            <a:lvl6pPr marL="2286000" marR="0" lvl="5" indent="0" algn="l" rtl="0">
              <a:lnSpc>
                <a:spcPct val="90000"/>
              </a:lnSpc>
              <a:spcBef>
                <a:spcPts val="4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6pPr>
            <a:lvl7pPr marL="2743200" marR="0" lvl="6" indent="0" algn="l" rtl="0">
              <a:lnSpc>
                <a:spcPct val="90000"/>
              </a:lnSpc>
              <a:spcBef>
                <a:spcPts val="4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7pPr>
            <a:lvl8pPr marL="3200400" marR="0" lvl="7" indent="0" algn="l" rtl="0">
              <a:lnSpc>
                <a:spcPct val="90000"/>
              </a:lnSpc>
              <a:spcBef>
                <a:spcPts val="4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8pPr>
            <a:lvl9pPr marL="3657600" marR="0" lvl="8" indent="0" algn="l" rtl="0">
              <a:lnSpc>
                <a:spcPct val="90000"/>
              </a:lnSpc>
              <a:spcBef>
                <a:spcPts val="400"/>
              </a:spcBef>
              <a:buClr>
                <a:srgbClr val="3F3F3F"/>
              </a:buClr>
              <a:buSzPct val="100000"/>
              <a:buFont typeface="Arial"/>
              <a:buNone/>
              <a:defRPr sz="16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801129603"/>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066800" y="99220"/>
            <a:ext cx="100584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9" name="Shape 39"/>
          <p:cNvSpPr txBox="1">
            <a:spLocks noGrp="1"/>
          </p:cNvSpPr>
          <p:nvPr>
            <p:ph type="body" idx="1"/>
          </p:nvPr>
        </p:nvSpPr>
        <p:spPr>
          <a:xfrm>
            <a:off x="1066800" y="1828799"/>
            <a:ext cx="4800600" cy="762000"/>
          </a:xfrm>
          <a:prstGeom prst="rect">
            <a:avLst/>
          </a:prstGeom>
          <a:noFill/>
          <a:ln>
            <a:noFill/>
          </a:ln>
        </p:spPr>
        <p:txBody>
          <a:bodyPr wrap="square" lIns="91425" tIns="91425" rIns="91425" bIns="91425" anchor="ctr" anchorCtr="0"/>
          <a:lstStyle>
            <a:lvl1pPr marL="0" marR="0" lvl="0" indent="0" algn="l" rtl="0">
              <a:lnSpc>
                <a:spcPct val="90000"/>
              </a:lnSpc>
              <a:spcBef>
                <a:spcPts val="1800"/>
              </a:spcBef>
              <a:buClr>
                <a:srgbClr val="3F3F3F"/>
              </a:buClr>
              <a:buSzPct val="100000"/>
              <a:buFont typeface="Arial"/>
              <a:buNone/>
              <a:defRPr sz="2400" b="0" i="0" u="none" strike="noStrike" cap="none">
                <a:solidFill>
                  <a:srgbClr val="3F3F3F"/>
                </a:solidFill>
                <a:latin typeface="Source Sans Pro"/>
                <a:ea typeface="Source Sans Pro"/>
                <a:cs typeface="Source Sans Pro"/>
                <a:sym typeface="Source Sans Pro"/>
              </a:defRPr>
            </a:lvl1pPr>
            <a:lvl2pPr marL="457200" marR="0" lvl="1" indent="0" algn="l" rtl="0">
              <a:lnSpc>
                <a:spcPct val="90000"/>
              </a:lnSpc>
              <a:spcBef>
                <a:spcPts val="600"/>
              </a:spcBef>
              <a:buClr>
                <a:srgbClr val="3F3F3F"/>
              </a:buClr>
              <a:buSzPct val="100000"/>
              <a:buFont typeface="Arial"/>
              <a:buNone/>
              <a:defRPr sz="2000" b="1" i="0" u="none" strike="noStrike" cap="none">
                <a:solidFill>
                  <a:srgbClr val="3F3F3F"/>
                </a:solidFill>
                <a:latin typeface="Source Sans Pro"/>
                <a:ea typeface="Source Sans Pro"/>
                <a:cs typeface="Source Sans Pro"/>
                <a:sym typeface="Source Sans Pro"/>
              </a:defRPr>
            </a:lvl2pPr>
            <a:lvl3pPr marL="914400" marR="0" lvl="2" indent="0" algn="l" rtl="0">
              <a:lnSpc>
                <a:spcPct val="90000"/>
              </a:lnSpc>
              <a:spcBef>
                <a:spcPts val="600"/>
              </a:spcBef>
              <a:buClr>
                <a:srgbClr val="3F3F3F"/>
              </a:buClr>
              <a:buSzPct val="100000"/>
              <a:buFont typeface="Arial"/>
              <a:buNone/>
              <a:defRPr sz="1800" b="1" i="0" u="none" strike="noStrike" cap="none">
                <a:solidFill>
                  <a:srgbClr val="3F3F3F"/>
                </a:solidFill>
                <a:latin typeface="Source Sans Pro"/>
                <a:ea typeface="Source Sans Pro"/>
                <a:cs typeface="Source Sans Pro"/>
                <a:sym typeface="Source Sans Pro"/>
              </a:defRPr>
            </a:lvl3pPr>
            <a:lvl4pPr marL="1371600" marR="0" lvl="3" indent="0" algn="l" rtl="0">
              <a:lnSpc>
                <a:spcPct val="90000"/>
              </a:lnSpc>
              <a:spcBef>
                <a:spcPts val="6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4pPr>
            <a:lvl5pPr marL="1828800" marR="0" lvl="4" indent="0" algn="l" rtl="0">
              <a:lnSpc>
                <a:spcPct val="90000"/>
              </a:lnSpc>
              <a:spcBef>
                <a:spcPts val="6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5pPr>
            <a:lvl6pPr marL="2286000" marR="0" lvl="5" indent="0" algn="l" rtl="0">
              <a:lnSpc>
                <a:spcPct val="90000"/>
              </a:lnSpc>
              <a:spcBef>
                <a:spcPts val="4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6pPr>
            <a:lvl7pPr marL="2743200" marR="0" lvl="6" indent="0" algn="l" rtl="0">
              <a:lnSpc>
                <a:spcPct val="90000"/>
              </a:lnSpc>
              <a:spcBef>
                <a:spcPts val="4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7pPr>
            <a:lvl8pPr marL="3200400" marR="0" lvl="7" indent="0" algn="l" rtl="0">
              <a:lnSpc>
                <a:spcPct val="90000"/>
              </a:lnSpc>
              <a:spcBef>
                <a:spcPts val="4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8pPr>
            <a:lvl9pPr marL="3657600" marR="0" lvl="8" indent="0" algn="l" rtl="0">
              <a:lnSpc>
                <a:spcPct val="90000"/>
              </a:lnSpc>
              <a:spcBef>
                <a:spcPts val="4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40" name="Shape 40"/>
          <p:cNvSpPr txBox="1">
            <a:spLocks noGrp="1"/>
          </p:cNvSpPr>
          <p:nvPr>
            <p:ph type="body" idx="2"/>
          </p:nvPr>
        </p:nvSpPr>
        <p:spPr>
          <a:xfrm>
            <a:off x="1066800" y="2590799"/>
            <a:ext cx="4800600" cy="3810033"/>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1016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2pPr>
            <a:lvl3pPr marL="685800" marR="0" lvl="2" indent="-7620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3pPr>
            <a:lvl4pPr marL="868680" marR="0" lvl="3" indent="-8128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41" name="Shape 41"/>
          <p:cNvSpPr txBox="1">
            <a:spLocks noGrp="1"/>
          </p:cNvSpPr>
          <p:nvPr>
            <p:ph type="body" idx="3"/>
          </p:nvPr>
        </p:nvSpPr>
        <p:spPr>
          <a:xfrm>
            <a:off x="6324600" y="1828799"/>
            <a:ext cx="4800600" cy="762000"/>
          </a:xfrm>
          <a:prstGeom prst="rect">
            <a:avLst/>
          </a:prstGeom>
          <a:noFill/>
          <a:ln>
            <a:noFill/>
          </a:ln>
        </p:spPr>
        <p:txBody>
          <a:bodyPr wrap="square" lIns="91425" tIns="91425" rIns="91425" bIns="91425" anchor="ctr" anchorCtr="0"/>
          <a:lstStyle>
            <a:lvl1pPr marL="0" marR="0" lvl="0" indent="0" algn="l" rtl="0">
              <a:lnSpc>
                <a:spcPct val="90000"/>
              </a:lnSpc>
              <a:spcBef>
                <a:spcPts val="1800"/>
              </a:spcBef>
              <a:buClr>
                <a:srgbClr val="3F3F3F"/>
              </a:buClr>
              <a:buSzPct val="100000"/>
              <a:buFont typeface="Arial"/>
              <a:buNone/>
              <a:defRPr sz="2400" b="0" i="0" u="none" strike="noStrike" cap="none">
                <a:solidFill>
                  <a:srgbClr val="3F3F3F"/>
                </a:solidFill>
                <a:latin typeface="Source Sans Pro"/>
                <a:ea typeface="Source Sans Pro"/>
                <a:cs typeface="Source Sans Pro"/>
                <a:sym typeface="Source Sans Pro"/>
              </a:defRPr>
            </a:lvl1pPr>
            <a:lvl2pPr marL="457200" marR="0" lvl="1" indent="0" algn="l" rtl="0">
              <a:lnSpc>
                <a:spcPct val="90000"/>
              </a:lnSpc>
              <a:spcBef>
                <a:spcPts val="600"/>
              </a:spcBef>
              <a:buClr>
                <a:srgbClr val="3F3F3F"/>
              </a:buClr>
              <a:buSzPct val="100000"/>
              <a:buFont typeface="Arial"/>
              <a:buNone/>
              <a:defRPr sz="2000" b="1" i="0" u="none" strike="noStrike" cap="none">
                <a:solidFill>
                  <a:srgbClr val="3F3F3F"/>
                </a:solidFill>
                <a:latin typeface="Source Sans Pro"/>
                <a:ea typeface="Source Sans Pro"/>
                <a:cs typeface="Source Sans Pro"/>
                <a:sym typeface="Source Sans Pro"/>
              </a:defRPr>
            </a:lvl2pPr>
            <a:lvl3pPr marL="914400" marR="0" lvl="2" indent="0" algn="l" rtl="0">
              <a:lnSpc>
                <a:spcPct val="90000"/>
              </a:lnSpc>
              <a:spcBef>
                <a:spcPts val="600"/>
              </a:spcBef>
              <a:buClr>
                <a:srgbClr val="3F3F3F"/>
              </a:buClr>
              <a:buSzPct val="100000"/>
              <a:buFont typeface="Arial"/>
              <a:buNone/>
              <a:defRPr sz="1800" b="1" i="0" u="none" strike="noStrike" cap="none">
                <a:solidFill>
                  <a:srgbClr val="3F3F3F"/>
                </a:solidFill>
                <a:latin typeface="Source Sans Pro"/>
                <a:ea typeface="Source Sans Pro"/>
                <a:cs typeface="Source Sans Pro"/>
                <a:sym typeface="Source Sans Pro"/>
              </a:defRPr>
            </a:lvl3pPr>
            <a:lvl4pPr marL="1371600" marR="0" lvl="3" indent="0" algn="l" rtl="0">
              <a:lnSpc>
                <a:spcPct val="90000"/>
              </a:lnSpc>
              <a:spcBef>
                <a:spcPts val="6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4pPr>
            <a:lvl5pPr marL="1828800" marR="0" lvl="4" indent="0" algn="l" rtl="0">
              <a:lnSpc>
                <a:spcPct val="90000"/>
              </a:lnSpc>
              <a:spcBef>
                <a:spcPts val="6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5pPr>
            <a:lvl6pPr marL="2286000" marR="0" lvl="5" indent="0" algn="l" rtl="0">
              <a:lnSpc>
                <a:spcPct val="90000"/>
              </a:lnSpc>
              <a:spcBef>
                <a:spcPts val="4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6pPr>
            <a:lvl7pPr marL="2743200" marR="0" lvl="6" indent="0" algn="l" rtl="0">
              <a:lnSpc>
                <a:spcPct val="90000"/>
              </a:lnSpc>
              <a:spcBef>
                <a:spcPts val="4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7pPr>
            <a:lvl8pPr marL="3200400" marR="0" lvl="7" indent="0" algn="l" rtl="0">
              <a:lnSpc>
                <a:spcPct val="90000"/>
              </a:lnSpc>
              <a:spcBef>
                <a:spcPts val="4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8pPr>
            <a:lvl9pPr marL="3657600" marR="0" lvl="8" indent="0" algn="l" rtl="0">
              <a:lnSpc>
                <a:spcPct val="90000"/>
              </a:lnSpc>
              <a:spcBef>
                <a:spcPts val="400"/>
              </a:spcBef>
              <a:buClr>
                <a:srgbClr val="3F3F3F"/>
              </a:buClr>
              <a:buSzPct val="100000"/>
              <a:buFont typeface="Arial"/>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42" name="Shape 42"/>
          <p:cNvSpPr txBox="1">
            <a:spLocks noGrp="1"/>
          </p:cNvSpPr>
          <p:nvPr>
            <p:ph type="body" idx="4"/>
          </p:nvPr>
        </p:nvSpPr>
        <p:spPr>
          <a:xfrm>
            <a:off x="6324600" y="2590799"/>
            <a:ext cx="4800600" cy="3810033"/>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1016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2pPr>
            <a:lvl3pPr marL="685800" marR="0" lvl="2" indent="-7620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3pPr>
            <a:lvl4pPr marL="868680" marR="0" lvl="3" indent="-8128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43" name="Shape 43"/>
          <p:cNvSpPr txBox="1">
            <a:spLocks noGrp="1"/>
          </p:cNvSpPr>
          <p:nvPr>
            <p:ph type="ftr" idx="11"/>
          </p:nvPr>
        </p:nvSpPr>
        <p:spPr>
          <a:xfrm>
            <a:off x="1066800" y="6481760"/>
            <a:ext cx="7848600" cy="239715"/>
          </a:xfrm>
          <a:prstGeom prst="rect">
            <a:avLst/>
          </a:prstGeom>
          <a:noFill/>
          <a:ln>
            <a:noFill/>
          </a:ln>
        </p:spPr>
        <p:txBody>
          <a:bodyPr wrap="square" lIns="91425" tIns="91425" rIns="91425" bIns="91425" anchor="ctr" anchorCtr="0"/>
          <a:lstStyle>
            <a:lvl1pPr marL="0" marR="0" lvl="0" indent="0" algn="l"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4" name="Shape 44"/>
          <p:cNvSpPr txBox="1">
            <a:spLocks noGrp="1"/>
          </p:cNvSpPr>
          <p:nvPr>
            <p:ph type="dt" idx="10"/>
          </p:nvPr>
        </p:nvSpPr>
        <p:spPr>
          <a:xfrm>
            <a:off x="9067800" y="6465885"/>
            <a:ext cx="1066800" cy="239715"/>
          </a:xfrm>
          <a:prstGeom prst="rect">
            <a:avLst/>
          </a:prstGeom>
          <a:noFill/>
          <a:ln>
            <a:noFill/>
          </a:ln>
        </p:spPr>
        <p:txBody>
          <a:bodyPr wrap="square" lIns="91425" tIns="91425" rIns="91425" bIns="91425" anchor="ctr" anchorCtr="0"/>
          <a:lstStyle>
            <a:lvl1pPr marL="0" marR="0" lvl="0" indent="0" algn="r"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Shape 45"/>
          <p:cNvSpPr txBox="1">
            <a:spLocks noGrp="1"/>
          </p:cNvSpPr>
          <p:nvPr>
            <p:ph type="sldNum" idx="12"/>
          </p:nvPr>
        </p:nvSpPr>
        <p:spPr>
          <a:xfrm>
            <a:off x="10287000" y="6481760"/>
            <a:ext cx="838200" cy="23971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Source Sans Pro"/>
                <a:ea typeface="Source Sans Pro"/>
                <a:cs typeface="Source Sans Pro"/>
                <a:sym typeface="Source Sans Pro"/>
              </a:rPr>
              <a:t>‹#›</a:t>
            </a:fld>
            <a:endParaRPr lang="en-US" sz="11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639813686"/>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066800" y="99220"/>
            <a:ext cx="100584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48" name="Shape 48"/>
          <p:cNvSpPr txBox="1">
            <a:spLocks noGrp="1"/>
          </p:cNvSpPr>
          <p:nvPr>
            <p:ph type="ftr" idx="11"/>
          </p:nvPr>
        </p:nvSpPr>
        <p:spPr>
          <a:xfrm>
            <a:off x="1066800" y="6481760"/>
            <a:ext cx="7848600" cy="239715"/>
          </a:xfrm>
          <a:prstGeom prst="rect">
            <a:avLst/>
          </a:prstGeom>
          <a:noFill/>
          <a:ln>
            <a:noFill/>
          </a:ln>
        </p:spPr>
        <p:txBody>
          <a:bodyPr wrap="square" lIns="91425" tIns="91425" rIns="91425" bIns="91425" anchor="ctr" anchorCtr="0"/>
          <a:lstStyle>
            <a:lvl1pPr marL="0" marR="0" lvl="0" indent="0" algn="l"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Shape 49"/>
          <p:cNvSpPr txBox="1">
            <a:spLocks noGrp="1"/>
          </p:cNvSpPr>
          <p:nvPr>
            <p:ph type="dt" idx="10"/>
          </p:nvPr>
        </p:nvSpPr>
        <p:spPr>
          <a:xfrm>
            <a:off x="9067800" y="6465885"/>
            <a:ext cx="1066800" cy="239715"/>
          </a:xfrm>
          <a:prstGeom prst="rect">
            <a:avLst/>
          </a:prstGeom>
          <a:noFill/>
          <a:ln>
            <a:noFill/>
          </a:ln>
        </p:spPr>
        <p:txBody>
          <a:bodyPr wrap="square" lIns="91425" tIns="91425" rIns="91425" bIns="91425" anchor="ctr" anchorCtr="0"/>
          <a:lstStyle>
            <a:lvl1pPr marL="0" marR="0" lvl="0" indent="0" algn="r"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Shape 50"/>
          <p:cNvSpPr txBox="1">
            <a:spLocks noGrp="1"/>
          </p:cNvSpPr>
          <p:nvPr>
            <p:ph type="sldNum" idx="12"/>
          </p:nvPr>
        </p:nvSpPr>
        <p:spPr>
          <a:xfrm>
            <a:off x="10287000" y="6481760"/>
            <a:ext cx="838200" cy="23971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Source Sans Pro"/>
                <a:ea typeface="Source Sans Pro"/>
                <a:cs typeface="Source Sans Pro"/>
                <a:sym typeface="Source Sans Pro"/>
              </a:rPr>
              <a:t>‹#›</a:t>
            </a:fld>
            <a:endParaRPr lang="en-US" sz="11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3801155"/>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51"/>
        <p:cNvGrpSpPr/>
        <p:nvPr/>
      </p:nvGrpSpPr>
      <p:grpSpPr>
        <a:xfrm>
          <a:off x="0" y="0"/>
          <a:ext cx="0" cy="0"/>
          <a:chOff x="0" y="0"/>
          <a:chExt cx="0" cy="0"/>
        </a:xfrm>
      </p:grpSpPr>
      <p:sp>
        <p:nvSpPr>
          <p:cNvPr id="52" name="Shape 52"/>
          <p:cNvSpPr txBox="1">
            <a:spLocks noGrp="1"/>
          </p:cNvSpPr>
          <p:nvPr>
            <p:ph type="ftr" idx="11"/>
          </p:nvPr>
        </p:nvSpPr>
        <p:spPr>
          <a:xfrm>
            <a:off x="1066800" y="6481760"/>
            <a:ext cx="7848600" cy="239715"/>
          </a:xfrm>
          <a:prstGeom prst="rect">
            <a:avLst/>
          </a:prstGeom>
          <a:noFill/>
          <a:ln>
            <a:noFill/>
          </a:ln>
        </p:spPr>
        <p:txBody>
          <a:bodyPr wrap="square" lIns="91425" tIns="91425" rIns="91425" bIns="91425" anchor="ctr" anchorCtr="0"/>
          <a:lstStyle>
            <a:lvl1pPr marL="0" marR="0" lvl="0" indent="0" algn="l"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Shape 53"/>
          <p:cNvSpPr txBox="1">
            <a:spLocks noGrp="1"/>
          </p:cNvSpPr>
          <p:nvPr>
            <p:ph type="dt" idx="10"/>
          </p:nvPr>
        </p:nvSpPr>
        <p:spPr>
          <a:xfrm>
            <a:off x="9067800" y="6465885"/>
            <a:ext cx="1066800" cy="239715"/>
          </a:xfrm>
          <a:prstGeom prst="rect">
            <a:avLst/>
          </a:prstGeom>
          <a:noFill/>
          <a:ln>
            <a:noFill/>
          </a:ln>
        </p:spPr>
        <p:txBody>
          <a:bodyPr wrap="square" lIns="91425" tIns="91425" rIns="91425" bIns="91425" anchor="ctr" anchorCtr="0"/>
          <a:lstStyle>
            <a:lvl1pPr marL="0" marR="0" lvl="0" indent="0" algn="r"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Shape 54"/>
          <p:cNvSpPr txBox="1">
            <a:spLocks noGrp="1"/>
          </p:cNvSpPr>
          <p:nvPr>
            <p:ph type="sldNum" idx="12"/>
          </p:nvPr>
        </p:nvSpPr>
        <p:spPr>
          <a:xfrm>
            <a:off x="10287000" y="6481760"/>
            <a:ext cx="838200" cy="23971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Source Sans Pro"/>
                <a:ea typeface="Source Sans Pro"/>
                <a:cs typeface="Source Sans Pro"/>
                <a:sym typeface="Source Sans Pro"/>
              </a:rPr>
              <a:t>‹#›</a:t>
            </a:fld>
            <a:endParaRPr lang="en-US" sz="11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206972390"/>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55"/>
        <p:cNvGrpSpPr/>
        <p:nvPr/>
      </p:nvGrpSpPr>
      <p:grpSpPr>
        <a:xfrm>
          <a:off x="0" y="0"/>
          <a:ext cx="0" cy="0"/>
          <a:chOff x="0" y="0"/>
          <a:chExt cx="0" cy="0"/>
        </a:xfrm>
      </p:grpSpPr>
      <p:sp>
        <p:nvSpPr>
          <p:cNvPr id="56" name="Shape 56" descr="Rectangle"/>
          <p:cNvSpPr/>
          <p:nvPr/>
        </p:nvSpPr>
        <p:spPr>
          <a:xfrm>
            <a:off x="7008812" y="0"/>
            <a:ext cx="5180013" cy="6858000"/>
          </a:xfrm>
          <a:prstGeom prst="rect">
            <a:avLst/>
          </a:prstGeom>
          <a:gradFill>
            <a:gsLst>
              <a:gs pos="0">
                <a:schemeClr val="accent1"/>
              </a:gs>
              <a:gs pos="100000">
                <a:srgbClr val="8A2123"/>
              </a:gs>
            </a:gsLst>
            <a:lin ang="5400000" scaled="0"/>
          </a:gra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Source Sans Pro"/>
              <a:ea typeface="Source Sans Pro"/>
              <a:cs typeface="Source Sans Pro"/>
              <a:sym typeface="Source Sans Pro"/>
            </a:endParaRPr>
          </a:p>
        </p:txBody>
      </p:sp>
      <p:sp>
        <p:nvSpPr>
          <p:cNvPr id="57" name="Shape 57" descr="Rectangle"/>
          <p:cNvSpPr/>
          <p:nvPr/>
        </p:nvSpPr>
        <p:spPr>
          <a:xfrm>
            <a:off x="7255668" y="228600"/>
            <a:ext cx="4686300" cy="6400800"/>
          </a:xfrm>
          <a:prstGeom prst="rect">
            <a:avLst/>
          </a:prstGeom>
          <a:noFill/>
          <a:ln w="15875" cap="flat" cmpd="sng">
            <a:solidFill>
              <a:srgbClr val="BFBFB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Source Sans Pro"/>
              <a:ea typeface="Source Sans Pro"/>
              <a:cs typeface="Source Sans Pro"/>
              <a:sym typeface="Source Sans Pro"/>
            </a:endParaRPr>
          </a:p>
        </p:txBody>
      </p:sp>
      <p:sp>
        <p:nvSpPr>
          <p:cNvPr id="58" name="Shape 58"/>
          <p:cNvSpPr txBox="1">
            <a:spLocks noGrp="1"/>
          </p:cNvSpPr>
          <p:nvPr>
            <p:ph type="title"/>
          </p:nvPr>
        </p:nvSpPr>
        <p:spPr>
          <a:xfrm>
            <a:off x="7632700" y="3200400"/>
            <a:ext cx="3932237" cy="1752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59" name="Shape 59"/>
          <p:cNvSpPr txBox="1">
            <a:spLocks noGrp="1"/>
          </p:cNvSpPr>
          <p:nvPr>
            <p:ph type="body" idx="1"/>
          </p:nvPr>
        </p:nvSpPr>
        <p:spPr>
          <a:xfrm>
            <a:off x="609600" y="457201"/>
            <a:ext cx="5943600" cy="5943600"/>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1016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2pPr>
            <a:lvl3pPr marL="685800" marR="0" lvl="2" indent="-7620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3pPr>
            <a:lvl4pPr marL="868680" marR="0" lvl="3" indent="-8128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60" name="Shape 60"/>
          <p:cNvSpPr txBox="1">
            <a:spLocks noGrp="1"/>
          </p:cNvSpPr>
          <p:nvPr>
            <p:ph type="body" idx="2"/>
          </p:nvPr>
        </p:nvSpPr>
        <p:spPr>
          <a:xfrm>
            <a:off x="7632699" y="5029200"/>
            <a:ext cx="3932237" cy="1371600"/>
          </a:xfrm>
          <a:prstGeom prst="rect">
            <a:avLst/>
          </a:prstGeom>
          <a:noFill/>
          <a:ln>
            <a:noFill/>
          </a:ln>
        </p:spPr>
        <p:txBody>
          <a:bodyPr wrap="square" lIns="91425" tIns="91425" rIns="91425" bIns="91425" anchor="t" anchorCtr="0"/>
          <a:lstStyle>
            <a:lvl1pPr marL="0" marR="0" lvl="0" indent="0" algn="l" rtl="0">
              <a:lnSpc>
                <a:spcPct val="90000"/>
              </a:lnSpc>
              <a:spcBef>
                <a:spcPts val="1800"/>
              </a:spcBef>
              <a:buClr>
                <a:schemeClr val="lt1"/>
              </a:buClr>
              <a:buSzPct val="100000"/>
              <a:buFont typeface="Arial"/>
              <a:buNone/>
              <a:defRPr sz="1600" b="0" i="0" u="none" strike="noStrike" cap="none">
                <a:solidFill>
                  <a:schemeClr val="lt1"/>
                </a:solidFill>
                <a:latin typeface="Source Sans Pro"/>
                <a:ea typeface="Source Sans Pro"/>
                <a:cs typeface="Source Sans Pro"/>
                <a:sym typeface="Source Sans Pro"/>
              </a:defRPr>
            </a:lvl1pPr>
            <a:lvl2pPr marL="457200" marR="0" lvl="1" indent="0" algn="l" rtl="0">
              <a:lnSpc>
                <a:spcPct val="90000"/>
              </a:lnSpc>
              <a:spcBef>
                <a:spcPts val="600"/>
              </a:spcBef>
              <a:buClr>
                <a:srgbClr val="3F3F3F"/>
              </a:buClr>
              <a:buSzPct val="100000"/>
              <a:buFont typeface="Arial"/>
              <a:buNone/>
              <a:defRPr sz="1400" b="0" i="0" u="none" strike="noStrike" cap="none">
                <a:solidFill>
                  <a:srgbClr val="3F3F3F"/>
                </a:solidFill>
                <a:latin typeface="Source Sans Pro"/>
                <a:ea typeface="Source Sans Pro"/>
                <a:cs typeface="Source Sans Pro"/>
                <a:sym typeface="Source Sans Pro"/>
              </a:defRPr>
            </a:lvl2pPr>
            <a:lvl3pPr marL="914400" marR="0" lvl="2" indent="0" algn="l" rtl="0">
              <a:lnSpc>
                <a:spcPct val="90000"/>
              </a:lnSpc>
              <a:spcBef>
                <a:spcPts val="600"/>
              </a:spcBef>
              <a:buClr>
                <a:srgbClr val="3F3F3F"/>
              </a:buClr>
              <a:buSzPct val="100000"/>
              <a:buFont typeface="Arial"/>
              <a:buNone/>
              <a:defRPr sz="1200" b="0" i="0" u="none" strike="noStrike" cap="none">
                <a:solidFill>
                  <a:srgbClr val="3F3F3F"/>
                </a:solidFill>
                <a:latin typeface="Source Sans Pro"/>
                <a:ea typeface="Source Sans Pro"/>
                <a:cs typeface="Source Sans Pro"/>
                <a:sym typeface="Source Sans Pro"/>
              </a:defRPr>
            </a:lvl3pPr>
            <a:lvl4pPr marL="1371600" marR="0" lvl="3" indent="0" algn="l" rtl="0">
              <a:lnSpc>
                <a:spcPct val="90000"/>
              </a:lnSpc>
              <a:spcBef>
                <a:spcPts val="6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4pPr>
            <a:lvl5pPr marL="1828800" marR="0" lvl="4" indent="0" algn="l" rtl="0">
              <a:lnSpc>
                <a:spcPct val="90000"/>
              </a:lnSpc>
              <a:spcBef>
                <a:spcPts val="6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5pPr>
            <a:lvl6pPr marL="2286000" marR="0" lvl="5" indent="0" algn="l" rtl="0">
              <a:lnSpc>
                <a:spcPct val="90000"/>
              </a:lnSpc>
              <a:spcBef>
                <a:spcPts val="4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6pPr>
            <a:lvl7pPr marL="2743200" marR="0" lvl="6" indent="0" algn="l" rtl="0">
              <a:lnSpc>
                <a:spcPct val="90000"/>
              </a:lnSpc>
              <a:spcBef>
                <a:spcPts val="4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7pPr>
            <a:lvl8pPr marL="3200400" marR="0" lvl="7" indent="0" algn="l" rtl="0">
              <a:lnSpc>
                <a:spcPct val="90000"/>
              </a:lnSpc>
              <a:spcBef>
                <a:spcPts val="4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8pPr>
            <a:lvl9pPr marL="3657600" marR="0" lvl="8" indent="0" algn="l" rtl="0">
              <a:lnSpc>
                <a:spcPct val="90000"/>
              </a:lnSpc>
              <a:spcBef>
                <a:spcPts val="4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91285358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11/27/2017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1"/>
        <p:cNvGrpSpPr/>
        <p:nvPr/>
      </p:nvGrpSpPr>
      <p:grpSpPr>
        <a:xfrm>
          <a:off x="0" y="0"/>
          <a:ext cx="0" cy="0"/>
          <a:chOff x="0" y="0"/>
          <a:chExt cx="0" cy="0"/>
        </a:xfrm>
      </p:grpSpPr>
      <p:sp>
        <p:nvSpPr>
          <p:cNvPr id="62" name="Shape 62" descr="Rectangle"/>
          <p:cNvSpPr/>
          <p:nvPr/>
        </p:nvSpPr>
        <p:spPr>
          <a:xfrm>
            <a:off x="7008812" y="0"/>
            <a:ext cx="5180013" cy="6858000"/>
          </a:xfrm>
          <a:prstGeom prst="rect">
            <a:avLst/>
          </a:prstGeom>
          <a:gradFill>
            <a:gsLst>
              <a:gs pos="0">
                <a:schemeClr val="accent1"/>
              </a:gs>
              <a:gs pos="100000">
                <a:srgbClr val="8A2123"/>
              </a:gs>
            </a:gsLst>
            <a:lin ang="5400000" scaled="0"/>
          </a:gra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Source Sans Pro"/>
              <a:ea typeface="Source Sans Pro"/>
              <a:cs typeface="Source Sans Pro"/>
              <a:sym typeface="Source Sans Pro"/>
            </a:endParaRPr>
          </a:p>
        </p:txBody>
      </p:sp>
      <p:sp>
        <p:nvSpPr>
          <p:cNvPr id="63" name="Shape 63" descr="Rectangle"/>
          <p:cNvSpPr/>
          <p:nvPr/>
        </p:nvSpPr>
        <p:spPr>
          <a:xfrm>
            <a:off x="7255668" y="228600"/>
            <a:ext cx="4686300" cy="6400800"/>
          </a:xfrm>
          <a:prstGeom prst="rect">
            <a:avLst/>
          </a:prstGeom>
          <a:noFill/>
          <a:ln w="15875" cap="flat" cmpd="sng">
            <a:solidFill>
              <a:srgbClr val="BFBFB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Source Sans Pro"/>
              <a:ea typeface="Source Sans Pro"/>
              <a:cs typeface="Source Sans Pro"/>
              <a:sym typeface="Source Sans Pro"/>
            </a:endParaRPr>
          </a:p>
        </p:txBody>
      </p:sp>
      <p:sp>
        <p:nvSpPr>
          <p:cNvPr id="64" name="Shape 64"/>
          <p:cNvSpPr txBox="1">
            <a:spLocks noGrp="1"/>
          </p:cNvSpPr>
          <p:nvPr>
            <p:ph type="title"/>
          </p:nvPr>
        </p:nvSpPr>
        <p:spPr>
          <a:xfrm>
            <a:off x="7635240" y="3200400"/>
            <a:ext cx="3932237" cy="1752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5" name="Shape 65" descr="An empty placeholder to add an image. Click on the placeholder and select the image that you wish to add."/>
          <p:cNvSpPr>
            <a:spLocks noGrp="1"/>
          </p:cNvSpPr>
          <p:nvPr>
            <p:ph type="pic" idx="2"/>
          </p:nvPr>
        </p:nvSpPr>
        <p:spPr>
          <a:xfrm>
            <a:off x="1" y="0"/>
            <a:ext cx="7008810" cy="6857999"/>
          </a:xfrm>
          <a:prstGeom prst="rect">
            <a:avLst/>
          </a:prstGeom>
          <a:noFill/>
          <a:ln>
            <a:noFill/>
          </a:ln>
        </p:spPr>
        <p:txBody>
          <a:bodyPr wrap="square" lIns="91425" tIns="91425" rIns="91425" bIns="91425" anchor="t" anchorCtr="0"/>
          <a:lstStyle>
            <a:lvl1pPr marL="0" marR="0" lvl="0" indent="0" algn="ctr" rtl="0">
              <a:lnSpc>
                <a:spcPct val="90000"/>
              </a:lnSpc>
              <a:spcBef>
                <a:spcPts val="1800"/>
              </a:spcBef>
              <a:buClr>
                <a:srgbClr val="3F3F3F"/>
              </a:buClr>
              <a:buSzPct val="100000"/>
              <a:buFont typeface="Arial"/>
              <a:buNone/>
              <a:defRPr sz="2400" b="0" i="0" u="none" strike="noStrike" cap="none">
                <a:solidFill>
                  <a:srgbClr val="3F3F3F"/>
                </a:solidFill>
                <a:latin typeface="Source Sans Pro"/>
                <a:ea typeface="Source Sans Pro"/>
                <a:cs typeface="Source Sans Pro"/>
                <a:sym typeface="Source Sans Pro"/>
              </a:defRPr>
            </a:lvl1pPr>
            <a:lvl2pPr marL="457200" marR="0" lvl="1" indent="0" algn="l" rtl="0">
              <a:lnSpc>
                <a:spcPct val="90000"/>
              </a:lnSpc>
              <a:spcBef>
                <a:spcPts val="600"/>
              </a:spcBef>
              <a:buClr>
                <a:srgbClr val="3F3F3F"/>
              </a:buClr>
              <a:buSzPct val="100000"/>
              <a:buFont typeface="Arial"/>
              <a:buNone/>
              <a:defRPr sz="2800" b="0" i="0" u="none" strike="noStrike" cap="none">
                <a:solidFill>
                  <a:srgbClr val="3F3F3F"/>
                </a:solidFill>
                <a:latin typeface="Source Sans Pro"/>
                <a:ea typeface="Source Sans Pro"/>
                <a:cs typeface="Source Sans Pro"/>
                <a:sym typeface="Source Sans Pro"/>
              </a:defRPr>
            </a:lvl2pPr>
            <a:lvl3pPr marL="914400" marR="0" lvl="2" indent="0" algn="l" rtl="0">
              <a:lnSpc>
                <a:spcPct val="90000"/>
              </a:lnSpc>
              <a:spcBef>
                <a:spcPts val="600"/>
              </a:spcBef>
              <a:buClr>
                <a:srgbClr val="3F3F3F"/>
              </a:buClr>
              <a:buSzPct val="100000"/>
              <a:buFont typeface="Arial"/>
              <a:buNone/>
              <a:defRPr sz="2400" b="0" i="0" u="none" strike="noStrike" cap="none">
                <a:solidFill>
                  <a:srgbClr val="3F3F3F"/>
                </a:solidFill>
                <a:latin typeface="Source Sans Pro"/>
                <a:ea typeface="Source Sans Pro"/>
                <a:cs typeface="Source Sans Pro"/>
                <a:sym typeface="Source Sans Pro"/>
              </a:defRPr>
            </a:lvl3pPr>
            <a:lvl4pPr marL="1371600" marR="0" lvl="3" indent="0" algn="l" rtl="0">
              <a:lnSpc>
                <a:spcPct val="90000"/>
              </a:lnSpc>
              <a:spcBef>
                <a:spcPts val="600"/>
              </a:spcBef>
              <a:buClr>
                <a:srgbClr val="3F3F3F"/>
              </a:buClr>
              <a:buSzPct val="100000"/>
              <a:buFont typeface="Arial"/>
              <a:buNone/>
              <a:defRPr sz="2000" b="0" i="0" u="none" strike="noStrike" cap="none">
                <a:solidFill>
                  <a:srgbClr val="3F3F3F"/>
                </a:solidFill>
                <a:latin typeface="Source Sans Pro"/>
                <a:ea typeface="Source Sans Pro"/>
                <a:cs typeface="Source Sans Pro"/>
                <a:sym typeface="Source Sans Pro"/>
              </a:defRPr>
            </a:lvl4pPr>
            <a:lvl5pPr marL="1828800" marR="0" lvl="4" indent="0" algn="l" rtl="0">
              <a:lnSpc>
                <a:spcPct val="90000"/>
              </a:lnSpc>
              <a:spcBef>
                <a:spcPts val="600"/>
              </a:spcBef>
              <a:buClr>
                <a:srgbClr val="3F3F3F"/>
              </a:buClr>
              <a:buSzPct val="100000"/>
              <a:buFont typeface="Arial"/>
              <a:buNone/>
              <a:defRPr sz="2000" b="0" i="0" u="none" strike="noStrike" cap="none">
                <a:solidFill>
                  <a:srgbClr val="3F3F3F"/>
                </a:solidFill>
                <a:latin typeface="Source Sans Pro"/>
                <a:ea typeface="Source Sans Pro"/>
                <a:cs typeface="Source Sans Pro"/>
                <a:sym typeface="Source Sans Pro"/>
              </a:defRPr>
            </a:lvl5pPr>
            <a:lvl6pPr marL="2286000" marR="0" lvl="5" indent="0" algn="l" rtl="0">
              <a:lnSpc>
                <a:spcPct val="90000"/>
              </a:lnSpc>
              <a:spcBef>
                <a:spcPts val="400"/>
              </a:spcBef>
              <a:buClr>
                <a:srgbClr val="3F3F3F"/>
              </a:buClr>
              <a:buSzPct val="100000"/>
              <a:buFont typeface="Arial"/>
              <a:buNone/>
              <a:defRPr sz="2000" b="0" i="0" u="none" strike="noStrike" cap="none">
                <a:solidFill>
                  <a:srgbClr val="3F3F3F"/>
                </a:solidFill>
                <a:latin typeface="Source Sans Pro"/>
                <a:ea typeface="Source Sans Pro"/>
                <a:cs typeface="Source Sans Pro"/>
                <a:sym typeface="Source Sans Pro"/>
              </a:defRPr>
            </a:lvl6pPr>
            <a:lvl7pPr marL="2743200" marR="0" lvl="6" indent="0" algn="l" rtl="0">
              <a:lnSpc>
                <a:spcPct val="90000"/>
              </a:lnSpc>
              <a:spcBef>
                <a:spcPts val="400"/>
              </a:spcBef>
              <a:buClr>
                <a:srgbClr val="3F3F3F"/>
              </a:buClr>
              <a:buSzPct val="100000"/>
              <a:buFont typeface="Arial"/>
              <a:buNone/>
              <a:defRPr sz="2000" b="0" i="0" u="none" strike="noStrike" cap="none">
                <a:solidFill>
                  <a:srgbClr val="3F3F3F"/>
                </a:solidFill>
                <a:latin typeface="Source Sans Pro"/>
                <a:ea typeface="Source Sans Pro"/>
                <a:cs typeface="Source Sans Pro"/>
                <a:sym typeface="Source Sans Pro"/>
              </a:defRPr>
            </a:lvl7pPr>
            <a:lvl8pPr marL="3200400" marR="0" lvl="7" indent="0" algn="l" rtl="0">
              <a:lnSpc>
                <a:spcPct val="90000"/>
              </a:lnSpc>
              <a:spcBef>
                <a:spcPts val="400"/>
              </a:spcBef>
              <a:buClr>
                <a:srgbClr val="3F3F3F"/>
              </a:buClr>
              <a:buSzPct val="100000"/>
              <a:buFont typeface="Arial"/>
              <a:buNone/>
              <a:defRPr sz="2000" b="0" i="0" u="none" strike="noStrike" cap="none">
                <a:solidFill>
                  <a:srgbClr val="3F3F3F"/>
                </a:solidFill>
                <a:latin typeface="Source Sans Pro"/>
                <a:ea typeface="Source Sans Pro"/>
                <a:cs typeface="Source Sans Pro"/>
                <a:sym typeface="Source Sans Pro"/>
              </a:defRPr>
            </a:lvl8pPr>
            <a:lvl9pPr marL="3657600" marR="0" lvl="8" indent="0" algn="l" rtl="0">
              <a:lnSpc>
                <a:spcPct val="90000"/>
              </a:lnSpc>
              <a:spcBef>
                <a:spcPts val="400"/>
              </a:spcBef>
              <a:buClr>
                <a:srgbClr val="3F3F3F"/>
              </a:buClr>
              <a:buSzPct val="100000"/>
              <a:buFont typeface="Arial"/>
              <a:buNone/>
              <a:defRPr sz="2000" b="0" i="0" u="none" strike="noStrike" cap="none">
                <a:solidFill>
                  <a:srgbClr val="3F3F3F"/>
                </a:solidFill>
                <a:latin typeface="Source Sans Pro"/>
                <a:ea typeface="Source Sans Pro"/>
                <a:cs typeface="Source Sans Pro"/>
                <a:sym typeface="Source Sans Pro"/>
              </a:defRPr>
            </a:lvl9pPr>
          </a:lstStyle>
          <a:p>
            <a:endParaRPr/>
          </a:p>
        </p:txBody>
      </p:sp>
      <p:sp>
        <p:nvSpPr>
          <p:cNvPr id="66" name="Shape 66"/>
          <p:cNvSpPr txBox="1">
            <a:spLocks noGrp="1"/>
          </p:cNvSpPr>
          <p:nvPr>
            <p:ph type="body" idx="1"/>
          </p:nvPr>
        </p:nvSpPr>
        <p:spPr>
          <a:xfrm>
            <a:off x="7635240" y="5029200"/>
            <a:ext cx="3932237" cy="1374648"/>
          </a:xfrm>
          <a:prstGeom prst="rect">
            <a:avLst/>
          </a:prstGeom>
          <a:noFill/>
          <a:ln>
            <a:noFill/>
          </a:ln>
        </p:spPr>
        <p:txBody>
          <a:bodyPr wrap="square" lIns="91425" tIns="91425" rIns="91425" bIns="91425" anchor="t" anchorCtr="0"/>
          <a:lstStyle>
            <a:lvl1pPr marL="0" marR="0" lvl="0" indent="0" algn="l" rtl="0">
              <a:lnSpc>
                <a:spcPct val="90000"/>
              </a:lnSpc>
              <a:spcBef>
                <a:spcPts val="1800"/>
              </a:spcBef>
              <a:buClr>
                <a:schemeClr val="lt1"/>
              </a:buClr>
              <a:buSzPct val="100000"/>
              <a:buFont typeface="Arial"/>
              <a:buNone/>
              <a:defRPr sz="1600" b="0" i="0" u="none" strike="noStrike" cap="none">
                <a:solidFill>
                  <a:schemeClr val="lt1"/>
                </a:solidFill>
                <a:latin typeface="Source Sans Pro"/>
                <a:ea typeface="Source Sans Pro"/>
                <a:cs typeface="Source Sans Pro"/>
                <a:sym typeface="Source Sans Pro"/>
              </a:defRPr>
            </a:lvl1pPr>
            <a:lvl2pPr marL="457200" marR="0" lvl="1" indent="0" algn="l" rtl="0">
              <a:lnSpc>
                <a:spcPct val="90000"/>
              </a:lnSpc>
              <a:spcBef>
                <a:spcPts val="600"/>
              </a:spcBef>
              <a:buClr>
                <a:srgbClr val="3F3F3F"/>
              </a:buClr>
              <a:buSzPct val="100000"/>
              <a:buFont typeface="Arial"/>
              <a:buNone/>
              <a:defRPr sz="1400" b="0" i="0" u="none" strike="noStrike" cap="none">
                <a:solidFill>
                  <a:srgbClr val="3F3F3F"/>
                </a:solidFill>
                <a:latin typeface="Source Sans Pro"/>
                <a:ea typeface="Source Sans Pro"/>
                <a:cs typeface="Source Sans Pro"/>
                <a:sym typeface="Source Sans Pro"/>
              </a:defRPr>
            </a:lvl2pPr>
            <a:lvl3pPr marL="914400" marR="0" lvl="2" indent="0" algn="l" rtl="0">
              <a:lnSpc>
                <a:spcPct val="90000"/>
              </a:lnSpc>
              <a:spcBef>
                <a:spcPts val="600"/>
              </a:spcBef>
              <a:buClr>
                <a:srgbClr val="3F3F3F"/>
              </a:buClr>
              <a:buSzPct val="100000"/>
              <a:buFont typeface="Arial"/>
              <a:buNone/>
              <a:defRPr sz="1200" b="0" i="0" u="none" strike="noStrike" cap="none">
                <a:solidFill>
                  <a:srgbClr val="3F3F3F"/>
                </a:solidFill>
                <a:latin typeface="Source Sans Pro"/>
                <a:ea typeface="Source Sans Pro"/>
                <a:cs typeface="Source Sans Pro"/>
                <a:sym typeface="Source Sans Pro"/>
              </a:defRPr>
            </a:lvl3pPr>
            <a:lvl4pPr marL="1371600" marR="0" lvl="3" indent="0" algn="l" rtl="0">
              <a:lnSpc>
                <a:spcPct val="90000"/>
              </a:lnSpc>
              <a:spcBef>
                <a:spcPts val="6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4pPr>
            <a:lvl5pPr marL="1828800" marR="0" lvl="4" indent="0" algn="l" rtl="0">
              <a:lnSpc>
                <a:spcPct val="90000"/>
              </a:lnSpc>
              <a:spcBef>
                <a:spcPts val="6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5pPr>
            <a:lvl6pPr marL="2286000" marR="0" lvl="5" indent="0" algn="l" rtl="0">
              <a:lnSpc>
                <a:spcPct val="90000"/>
              </a:lnSpc>
              <a:spcBef>
                <a:spcPts val="4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6pPr>
            <a:lvl7pPr marL="2743200" marR="0" lvl="6" indent="0" algn="l" rtl="0">
              <a:lnSpc>
                <a:spcPct val="90000"/>
              </a:lnSpc>
              <a:spcBef>
                <a:spcPts val="4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7pPr>
            <a:lvl8pPr marL="3200400" marR="0" lvl="7" indent="0" algn="l" rtl="0">
              <a:lnSpc>
                <a:spcPct val="90000"/>
              </a:lnSpc>
              <a:spcBef>
                <a:spcPts val="4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8pPr>
            <a:lvl9pPr marL="3657600" marR="0" lvl="8" indent="0" algn="l" rtl="0">
              <a:lnSpc>
                <a:spcPct val="90000"/>
              </a:lnSpc>
              <a:spcBef>
                <a:spcPts val="400"/>
              </a:spcBef>
              <a:buClr>
                <a:srgbClr val="3F3F3F"/>
              </a:buClr>
              <a:buSzPct val="100000"/>
              <a:buFont typeface="Arial"/>
              <a:buNone/>
              <a:defRPr sz="10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729513217"/>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066800" y="99220"/>
            <a:ext cx="100584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9" name="Shape 69"/>
          <p:cNvSpPr txBox="1">
            <a:spLocks noGrp="1"/>
          </p:cNvSpPr>
          <p:nvPr>
            <p:ph type="body" idx="1"/>
          </p:nvPr>
        </p:nvSpPr>
        <p:spPr>
          <a:xfrm rot="5400000">
            <a:off x="3809999" y="-457201"/>
            <a:ext cx="4572001" cy="9144000"/>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88900" algn="l" rtl="0">
              <a:lnSpc>
                <a:spcPct val="90000"/>
              </a:lnSpc>
              <a:spcBef>
                <a:spcPts val="600"/>
              </a:spcBef>
              <a:buClr>
                <a:srgbClr val="3F3F3F"/>
              </a:buClr>
              <a:buSzPct val="100000"/>
              <a:buFont typeface="Arial"/>
              <a:buChar char="▪"/>
              <a:defRPr sz="2200" b="0" i="0" u="none" strike="noStrike" cap="none">
                <a:solidFill>
                  <a:srgbClr val="3F3F3F"/>
                </a:solidFill>
                <a:latin typeface="Source Sans Pro"/>
                <a:ea typeface="Source Sans Pro"/>
                <a:cs typeface="Source Sans Pro"/>
                <a:sym typeface="Source Sans Pro"/>
              </a:defRPr>
            </a:lvl2pPr>
            <a:lvl3pPr marL="685800" marR="0" lvl="2" indent="-635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3pPr>
            <a:lvl4pPr marL="868680" marR="0" lvl="3" indent="-6858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70" name="Shape 70"/>
          <p:cNvSpPr txBox="1">
            <a:spLocks noGrp="1"/>
          </p:cNvSpPr>
          <p:nvPr>
            <p:ph type="ftr" idx="11"/>
          </p:nvPr>
        </p:nvSpPr>
        <p:spPr>
          <a:xfrm>
            <a:off x="1066800" y="6481760"/>
            <a:ext cx="7848600" cy="239715"/>
          </a:xfrm>
          <a:prstGeom prst="rect">
            <a:avLst/>
          </a:prstGeom>
          <a:noFill/>
          <a:ln>
            <a:noFill/>
          </a:ln>
        </p:spPr>
        <p:txBody>
          <a:bodyPr wrap="square" lIns="91425" tIns="91425" rIns="91425" bIns="91425" anchor="ctr" anchorCtr="0"/>
          <a:lstStyle>
            <a:lvl1pPr marL="0" marR="0" lvl="0" indent="0" algn="l"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Shape 71"/>
          <p:cNvSpPr txBox="1">
            <a:spLocks noGrp="1"/>
          </p:cNvSpPr>
          <p:nvPr>
            <p:ph type="dt" idx="10"/>
          </p:nvPr>
        </p:nvSpPr>
        <p:spPr>
          <a:xfrm>
            <a:off x="9067800" y="6465885"/>
            <a:ext cx="1066800" cy="239715"/>
          </a:xfrm>
          <a:prstGeom prst="rect">
            <a:avLst/>
          </a:prstGeom>
          <a:noFill/>
          <a:ln>
            <a:noFill/>
          </a:ln>
        </p:spPr>
        <p:txBody>
          <a:bodyPr wrap="square" lIns="91425" tIns="91425" rIns="91425" bIns="91425" anchor="ctr" anchorCtr="0"/>
          <a:lstStyle>
            <a:lvl1pPr marL="0" marR="0" lvl="0" indent="0" algn="r"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Shape 72"/>
          <p:cNvSpPr txBox="1">
            <a:spLocks noGrp="1"/>
          </p:cNvSpPr>
          <p:nvPr>
            <p:ph type="sldNum" idx="12"/>
          </p:nvPr>
        </p:nvSpPr>
        <p:spPr>
          <a:xfrm>
            <a:off x="10287000" y="6481760"/>
            <a:ext cx="838200" cy="23971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Source Sans Pro"/>
                <a:ea typeface="Source Sans Pro"/>
                <a:cs typeface="Source Sans Pro"/>
                <a:sym typeface="Source Sans Pro"/>
              </a:rPr>
              <a:t>‹#›</a:t>
            </a:fld>
            <a:endParaRPr lang="en-US" sz="11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385734558"/>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3"/>
        <p:cNvGrpSpPr/>
        <p:nvPr/>
      </p:nvGrpSpPr>
      <p:grpSpPr>
        <a:xfrm>
          <a:off x="0" y="0"/>
          <a:ext cx="0" cy="0"/>
          <a:chOff x="0" y="0"/>
          <a:chExt cx="0" cy="0"/>
        </a:xfrm>
      </p:grpSpPr>
      <p:sp>
        <p:nvSpPr>
          <p:cNvPr id="74" name="Shape 74" descr="Rectangle"/>
          <p:cNvSpPr/>
          <p:nvPr/>
        </p:nvSpPr>
        <p:spPr>
          <a:xfrm>
            <a:off x="9982200" y="0"/>
            <a:ext cx="2209800" cy="6858000"/>
          </a:xfrm>
          <a:prstGeom prst="rect">
            <a:avLst/>
          </a:prstGeom>
          <a:gradFill>
            <a:gsLst>
              <a:gs pos="0">
                <a:schemeClr val="accent1"/>
              </a:gs>
              <a:gs pos="100000">
                <a:srgbClr val="8A2123"/>
              </a:gs>
            </a:gsLst>
            <a:lin ang="10800000" scaled="0"/>
          </a:gra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Source Sans Pro"/>
              <a:ea typeface="Source Sans Pro"/>
              <a:cs typeface="Source Sans Pro"/>
              <a:sym typeface="Source Sans Pro"/>
            </a:endParaRPr>
          </a:p>
        </p:txBody>
      </p:sp>
      <p:sp>
        <p:nvSpPr>
          <p:cNvPr id="75" name="Shape 75"/>
          <p:cNvSpPr txBox="1">
            <a:spLocks noGrp="1"/>
          </p:cNvSpPr>
          <p:nvPr>
            <p:ph type="title"/>
          </p:nvPr>
        </p:nvSpPr>
        <p:spPr>
          <a:xfrm rot="5400000">
            <a:off x="8115300" y="2400300"/>
            <a:ext cx="5943600" cy="2057401"/>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6" name="Shape 76"/>
          <p:cNvSpPr txBox="1">
            <a:spLocks noGrp="1"/>
          </p:cNvSpPr>
          <p:nvPr>
            <p:ph type="body" idx="1"/>
          </p:nvPr>
        </p:nvSpPr>
        <p:spPr>
          <a:xfrm rot="5400000">
            <a:off x="2171701" y="-1104900"/>
            <a:ext cx="5943599" cy="9067800"/>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88900" algn="l" rtl="0">
              <a:lnSpc>
                <a:spcPct val="90000"/>
              </a:lnSpc>
              <a:spcBef>
                <a:spcPts val="600"/>
              </a:spcBef>
              <a:buClr>
                <a:srgbClr val="3F3F3F"/>
              </a:buClr>
              <a:buSzPct val="100000"/>
              <a:buFont typeface="Arial"/>
              <a:buChar char="▪"/>
              <a:defRPr sz="2200" b="0" i="0" u="none" strike="noStrike" cap="none">
                <a:solidFill>
                  <a:srgbClr val="3F3F3F"/>
                </a:solidFill>
                <a:latin typeface="Source Sans Pro"/>
                <a:ea typeface="Source Sans Pro"/>
                <a:cs typeface="Source Sans Pro"/>
                <a:sym typeface="Source Sans Pro"/>
              </a:defRPr>
            </a:lvl2pPr>
            <a:lvl3pPr marL="685800" marR="0" lvl="2" indent="-635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3pPr>
            <a:lvl4pPr marL="868680" marR="0" lvl="3" indent="-6858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77" name="Shape 77"/>
          <p:cNvSpPr txBox="1">
            <a:spLocks noGrp="1"/>
          </p:cNvSpPr>
          <p:nvPr>
            <p:ph type="ftr" idx="11"/>
          </p:nvPr>
        </p:nvSpPr>
        <p:spPr>
          <a:xfrm>
            <a:off x="1066800" y="6481760"/>
            <a:ext cx="7848600" cy="239715"/>
          </a:xfrm>
          <a:prstGeom prst="rect">
            <a:avLst/>
          </a:prstGeom>
          <a:noFill/>
          <a:ln>
            <a:noFill/>
          </a:ln>
        </p:spPr>
        <p:txBody>
          <a:bodyPr wrap="square" lIns="91425" tIns="91425" rIns="91425" bIns="91425" anchor="ctr" anchorCtr="0"/>
          <a:lstStyle>
            <a:lvl1pPr marL="0" marR="0" lvl="0" indent="0" algn="l"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8" name="Shape 78"/>
          <p:cNvSpPr txBox="1">
            <a:spLocks noGrp="1"/>
          </p:cNvSpPr>
          <p:nvPr>
            <p:ph type="dt" idx="10"/>
          </p:nvPr>
        </p:nvSpPr>
        <p:spPr>
          <a:xfrm>
            <a:off x="9067800" y="6465885"/>
            <a:ext cx="1066800" cy="239715"/>
          </a:xfrm>
          <a:prstGeom prst="rect">
            <a:avLst/>
          </a:prstGeom>
          <a:noFill/>
          <a:ln>
            <a:noFill/>
          </a:ln>
        </p:spPr>
        <p:txBody>
          <a:bodyPr wrap="square" lIns="91425" tIns="91425" rIns="91425" bIns="91425" anchor="ctr" anchorCtr="0"/>
          <a:lstStyle>
            <a:lvl1pPr marL="0" marR="0" lvl="0" indent="0" algn="r"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Shape 79"/>
          <p:cNvSpPr txBox="1">
            <a:spLocks noGrp="1"/>
          </p:cNvSpPr>
          <p:nvPr>
            <p:ph type="sldNum" idx="12"/>
          </p:nvPr>
        </p:nvSpPr>
        <p:spPr>
          <a:xfrm>
            <a:off x="10287000" y="6481760"/>
            <a:ext cx="838200" cy="23971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Source Sans Pro"/>
                <a:ea typeface="Source Sans Pro"/>
                <a:cs typeface="Source Sans Pro"/>
                <a:sym typeface="Source Sans Pro"/>
              </a:rPr>
              <a:t>‹#›</a:t>
            </a:fld>
            <a:endParaRPr lang="en-US" sz="11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3363124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pPr/>
              <a:t>11/27/2017</a:t>
            </a:fld>
            <a:endParaRPr dirty="0"/>
          </a:p>
        </p:txBody>
      </p:sp>
      <p:sp>
        <p:nvSpPr>
          <p:cNvPr id="7" name="Slide Number Placeholder 6"/>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pPr/>
              <a:t>11/27/2017</a:t>
            </a:fld>
            <a:endParaRPr dirty="0"/>
          </a:p>
        </p:txBody>
      </p:sp>
      <p:sp>
        <p:nvSpPr>
          <p:cNvPr id="9" name="Slide Number Placeholder 8"/>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pPr/>
              <a:t>11/27/2017</a:t>
            </a:fld>
            <a:endParaRPr dirty="0"/>
          </a:p>
        </p:txBody>
      </p:sp>
      <p:sp>
        <p:nvSpPr>
          <p:cNvPr id="5" name="Slide Number Placeholder 4"/>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pPr/>
              <a:t>11/27/2017</a:t>
            </a:fld>
            <a:endParaRPr dirty="0"/>
          </a:p>
        </p:txBody>
      </p:sp>
      <p:sp>
        <p:nvSpPr>
          <p:cNvPr id="4" name="Slide Number Placeholder 3"/>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11/27/2017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D9D9D9"/>
            </a:gs>
            <a:gs pos="100000">
              <a:schemeClr val="lt1"/>
            </a:gs>
          </a:gsLst>
          <a:lin ang="16200000" scaled="0"/>
        </a:gradFill>
        <a:effectLst/>
      </p:bgPr>
    </p:bg>
    <p:spTree>
      <p:nvGrpSpPr>
        <p:cNvPr id="1" name="Shape 9"/>
        <p:cNvGrpSpPr/>
        <p:nvPr/>
      </p:nvGrpSpPr>
      <p:grpSpPr>
        <a:xfrm>
          <a:off x="0" y="0"/>
          <a:ext cx="0" cy="0"/>
          <a:chOff x="0" y="0"/>
          <a:chExt cx="0" cy="0"/>
        </a:xfrm>
      </p:grpSpPr>
      <p:sp>
        <p:nvSpPr>
          <p:cNvPr id="10" name="Shape 10" descr="Red bar"/>
          <p:cNvSpPr/>
          <p:nvPr/>
        </p:nvSpPr>
        <p:spPr>
          <a:xfrm>
            <a:off x="1" y="1"/>
            <a:ext cx="12188825" cy="1524000"/>
          </a:xfrm>
          <a:prstGeom prst="rect">
            <a:avLst/>
          </a:prstGeom>
          <a:gradFill>
            <a:gsLst>
              <a:gs pos="0">
                <a:schemeClr val="accent1"/>
              </a:gs>
              <a:gs pos="100000">
                <a:srgbClr val="8A2123"/>
              </a:gs>
            </a:gsLst>
            <a:lin ang="5400000" scaled="0"/>
          </a:gra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Source Sans Pro"/>
              <a:ea typeface="Source Sans Pro"/>
              <a:cs typeface="Source Sans Pro"/>
              <a:sym typeface="Source Sans Pro"/>
            </a:endParaRPr>
          </a:p>
        </p:txBody>
      </p:sp>
      <p:sp>
        <p:nvSpPr>
          <p:cNvPr id="11" name="Shape 11"/>
          <p:cNvSpPr txBox="1">
            <a:spLocks noGrp="1"/>
          </p:cNvSpPr>
          <p:nvPr>
            <p:ph type="title"/>
          </p:nvPr>
        </p:nvSpPr>
        <p:spPr>
          <a:xfrm>
            <a:off x="1066800" y="99220"/>
            <a:ext cx="100584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ct val="100000"/>
              <a:buFont typeface="Source Sans Pro"/>
              <a:buNone/>
              <a:defRPr sz="3600" b="0" i="0" u="none" strike="noStrike" cap="none">
                <a:solidFill>
                  <a:schemeClr val="lt1"/>
                </a:solidFill>
                <a:latin typeface="Source Sans Pro"/>
                <a:ea typeface="Source Sans Pro"/>
                <a:cs typeface="Source Sans Pro"/>
                <a:sym typeface="Source Sans Pro"/>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2" name="Shape 12"/>
          <p:cNvSpPr txBox="1">
            <a:spLocks noGrp="1"/>
          </p:cNvSpPr>
          <p:nvPr>
            <p:ph type="body" idx="1"/>
          </p:nvPr>
        </p:nvSpPr>
        <p:spPr>
          <a:xfrm>
            <a:off x="1524000" y="1828799"/>
            <a:ext cx="9144000" cy="4572001"/>
          </a:xfrm>
          <a:prstGeom prst="rect">
            <a:avLst/>
          </a:prstGeom>
          <a:noFill/>
          <a:ln>
            <a:noFill/>
          </a:ln>
        </p:spPr>
        <p:txBody>
          <a:bodyPr wrap="square" lIns="91425" tIns="91425" rIns="91425" bIns="91425" anchor="t" anchorCtr="0"/>
          <a:lstStyle>
            <a:lvl1pPr marL="228600" marR="0" lvl="0" indent="-76200" algn="l" rtl="0">
              <a:lnSpc>
                <a:spcPct val="90000"/>
              </a:lnSpc>
              <a:spcBef>
                <a:spcPts val="1800"/>
              </a:spcBef>
              <a:buClr>
                <a:srgbClr val="3F3F3F"/>
              </a:buClr>
              <a:buSzPct val="100000"/>
              <a:buFont typeface="Arial"/>
              <a:buChar char="▪"/>
              <a:defRPr sz="2400" b="0" i="0" u="none" strike="noStrike" cap="none">
                <a:solidFill>
                  <a:srgbClr val="3F3F3F"/>
                </a:solidFill>
                <a:latin typeface="Source Sans Pro"/>
                <a:ea typeface="Source Sans Pro"/>
                <a:cs typeface="Source Sans Pro"/>
                <a:sym typeface="Source Sans Pro"/>
              </a:defRPr>
            </a:lvl1pPr>
            <a:lvl2pPr marL="457200" marR="0" lvl="1" indent="-88900" algn="l" rtl="0">
              <a:lnSpc>
                <a:spcPct val="90000"/>
              </a:lnSpc>
              <a:spcBef>
                <a:spcPts val="600"/>
              </a:spcBef>
              <a:buClr>
                <a:srgbClr val="3F3F3F"/>
              </a:buClr>
              <a:buSzPct val="100000"/>
              <a:buFont typeface="Arial"/>
              <a:buChar char="▪"/>
              <a:defRPr sz="2200" b="0" i="0" u="none" strike="noStrike" cap="none">
                <a:solidFill>
                  <a:srgbClr val="3F3F3F"/>
                </a:solidFill>
                <a:latin typeface="Source Sans Pro"/>
                <a:ea typeface="Source Sans Pro"/>
                <a:cs typeface="Source Sans Pro"/>
                <a:sym typeface="Source Sans Pro"/>
              </a:defRPr>
            </a:lvl2pPr>
            <a:lvl3pPr marL="685800" marR="0" lvl="2" indent="-63500" algn="l" rtl="0">
              <a:lnSpc>
                <a:spcPct val="90000"/>
              </a:lnSpc>
              <a:spcBef>
                <a:spcPts val="600"/>
              </a:spcBef>
              <a:buClr>
                <a:srgbClr val="3F3F3F"/>
              </a:buClr>
              <a:buSzPct val="100000"/>
              <a:buFont typeface="Arial"/>
              <a:buChar char="▪"/>
              <a:defRPr sz="2000" b="0" i="0" u="none" strike="noStrike" cap="none">
                <a:solidFill>
                  <a:srgbClr val="3F3F3F"/>
                </a:solidFill>
                <a:latin typeface="Source Sans Pro"/>
                <a:ea typeface="Source Sans Pro"/>
                <a:cs typeface="Source Sans Pro"/>
                <a:sym typeface="Source Sans Pro"/>
              </a:defRPr>
            </a:lvl3pPr>
            <a:lvl4pPr marL="868680" marR="0" lvl="3" indent="-68580" algn="l" rtl="0">
              <a:lnSpc>
                <a:spcPct val="90000"/>
              </a:lnSpc>
              <a:spcBef>
                <a:spcPts val="600"/>
              </a:spcBef>
              <a:buClr>
                <a:srgbClr val="3F3F3F"/>
              </a:buClr>
              <a:buSzPct val="100000"/>
              <a:buFont typeface="Arial"/>
              <a:buChar char="▪"/>
              <a:defRPr sz="1800" b="0" i="0" u="none" strike="noStrike" cap="none">
                <a:solidFill>
                  <a:srgbClr val="3F3F3F"/>
                </a:solidFill>
                <a:latin typeface="Source Sans Pro"/>
                <a:ea typeface="Source Sans Pro"/>
                <a:cs typeface="Source Sans Pro"/>
                <a:sym typeface="Source Sans Pro"/>
              </a:defRPr>
            </a:lvl4pPr>
            <a:lvl5pPr marL="1051560" marR="0" lvl="4" indent="-86360" algn="l" rtl="0">
              <a:lnSpc>
                <a:spcPct val="90000"/>
              </a:lnSpc>
              <a:spcBef>
                <a:spcPts val="6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5pPr>
            <a:lvl6pPr marL="1234440" marR="0" lvl="5" indent="-9143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6pPr>
            <a:lvl7pPr marL="1417320" marR="0" lvl="6" indent="-8381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7pPr>
            <a:lvl8pPr marL="1600200" marR="0" lvl="7" indent="-88900"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8pPr>
            <a:lvl9pPr marL="1783079" marR="0" lvl="8" indent="-81279" algn="l" rtl="0">
              <a:lnSpc>
                <a:spcPct val="90000"/>
              </a:lnSpc>
              <a:spcBef>
                <a:spcPts val="400"/>
              </a:spcBef>
              <a:buClr>
                <a:srgbClr val="3F3F3F"/>
              </a:buClr>
              <a:buSzPct val="100000"/>
              <a:buFont typeface="Arial"/>
              <a:buChar char="▪"/>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13" name="Shape 13"/>
          <p:cNvSpPr txBox="1">
            <a:spLocks noGrp="1"/>
          </p:cNvSpPr>
          <p:nvPr>
            <p:ph type="ftr" idx="11"/>
          </p:nvPr>
        </p:nvSpPr>
        <p:spPr>
          <a:xfrm>
            <a:off x="1066800" y="6481760"/>
            <a:ext cx="7848600" cy="239715"/>
          </a:xfrm>
          <a:prstGeom prst="rect">
            <a:avLst/>
          </a:prstGeom>
          <a:noFill/>
          <a:ln>
            <a:noFill/>
          </a:ln>
        </p:spPr>
        <p:txBody>
          <a:bodyPr wrap="square" lIns="91425" tIns="91425" rIns="91425" bIns="91425" anchor="ctr" anchorCtr="0"/>
          <a:lstStyle>
            <a:lvl1pPr marL="0" marR="0" lvl="0" indent="0" algn="l"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Shape 14"/>
          <p:cNvSpPr txBox="1">
            <a:spLocks noGrp="1"/>
          </p:cNvSpPr>
          <p:nvPr>
            <p:ph type="dt" idx="10"/>
          </p:nvPr>
        </p:nvSpPr>
        <p:spPr>
          <a:xfrm>
            <a:off x="9067800" y="6465885"/>
            <a:ext cx="1066800" cy="239715"/>
          </a:xfrm>
          <a:prstGeom prst="rect">
            <a:avLst/>
          </a:prstGeom>
          <a:noFill/>
          <a:ln>
            <a:noFill/>
          </a:ln>
        </p:spPr>
        <p:txBody>
          <a:bodyPr wrap="square" lIns="91425" tIns="91425" rIns="91425" bIns="91425" anchor="ctr" anchorCtr="0"/>
          <a:lstStyle>
            <a:lvl1pPr marL="0" marR="0" lvl="0" indent="0" algn="r" rtl="0">
              <a:spcBef>
                <a:spcPts val="0"/>
              </a:spcBef>
              <a:buSzPct val="127272"/>
              <a:buNone/>
              <a:defRPr sz="11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SzPct val="77777"/>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 name="Shape 15"/>
          <p:cNvSpPr txBox="1">
            <a:spLocks noGrp="1"/>
          </p:cNvSpPr>
          <p:nvPr>
            <p:ph type="sldNum" idx="12"/>
          </p:nvPr>
        </p:nvSpPr>
        <p:spPr>
          <a:xfrm>
            <a:off x="10287000" y="6481760"/>
            <a:ext cx="838200" cy="23971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Source Sans Pro"/>
                <a:ea typeface="Source Sans Pro"/>
                <a:cs typeface="Source Sans Pro"/>
                <a:sym typeface="Source Sans Pro"/>
              </a:rPr>
              <a:t>‹#›</a:t>
            </a:fld>
            <a:endParaRPr lang="en-US" sz="11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645267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8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8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8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4479176" cy="3177380"/>
          </a:xfrm>
        </p:spPr>
        <p:txBody>
          <a:bodyPr>
            <a:normAutofit fontScale="90000"/>
          </a:bodyPr>
          <a:lstStyle/>
          <a:p>
            <a:r>
              <a:rPr lang="en-US" sz="6700" dirty="0"/>
              <a:t>2017 </a:t>
            </a:r>
            <a:br>
              <a:rPr lang="en-US" sz="6700" dirty="0"/>
            </a:br>
            <a:r>
              <a:rPr lang="en-US" sz="6700" dirty="0"/>
              <a:t>PARAMEDIC</a:t>
            </a:r>
            <a:r>
              <a:rPr lang="en-US" sz="8900" dirty="0"/>
              <a:t> </a:t>
            </a:r>
            <a:r>
              <a:rPr lang="en-US" sz="6700" dirty="0"/>
              <a:t>REFRESHER COURSE</a:t>
            </a:r>
            <a:br>
              <a:rPr lang="en-US" dirty="0"/>
            </a:br>
            <a:br>
              <a:rPr lang="en-US" dirty="0"/>
            </a:br>
            <a:endParaRPr lang="en-US" dirty="0"/>
          </a:p>
        </p:txBody>
      </p:sp>
      <p:pic>
        <p:nvPicPr>
          <p:cNvPr id="8" name="Picture 7">
            <a:extLst>
              <a:ext uri="{FF2B5EF4-FFF2-40B4-BE49-F238E27FC236}">
                <a16:creationId xmlns:a16="http://schemas.microsoft.com/office/drawing/2014/main" id="{3D1961E0-4D29-4310-9BF0-246B8FAE8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 y="4663476"/>
            <a:ext cx="3503869" cy="2005548"/>
          </a:xfrm>
          <a:prstGeom prst="rect">
            <a:avLst/>
          </a:prstGeom>
        </p:spPr>
      </p:pic>
      <p:pic>
        <p:nvPicPr>
          <p:cNvPr id="6" name="Picture 5">
            <a:extLst>
              <a:ext uri="{FF2B5EF4-FFF2-40B4-BE49-F238E27FC236}">
                <a16:creationId xmlns:a16="http://schemas.microsoft.com/office/drawing/2014/main" id="{D9EDF048-C43D-4CE2-8A54-BAB3F6B65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445000"/>
            <a:ext cx="2438400" cy="2438400"/>
          </a:xfrm>
          <a:prstGeom prst="rect">
            <a:avLst/>
          </a:prstGeom>
        </p:spPr>
      </p:pic>
    </p:spTree>
    <p:extLst>
      <p:ext uri="{BB962C8B-B14F-4D97-AF65-F5344CB8AC3E}">
        <p14:creationId xmlns:p14="http://schemas.microsoft.com/office/powerpoint/2010/main" val="10403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r>
              <a:rPr lang="en-US" dirty="0"/>
              <a:t>Facial protection (eyes, nose, and mouth)</a:t>
            </a:r>
          </a:p>
          <a:p>
            <a:pPr lvl="1">
              <a:buFont typeface="Wingdings" panose="05000000000000000000" pitchFamily="2" charset="2"/>
              <a:buChar char="Ø"/>
            </a:pPr>
            <a:r>
              <a:rPr lang="en-US" dirty="0"/>
              <a:t>Wear (1) a surgical or procedure mask and eye protection (eye visor, goggles) or (2) a face shield to protect mucous membranes of the eyes, nose, and mouth during activities that are likely to generate splashes or sprays of blood, body fluids, secretions, and excretions</a:t>
            </a:r>
          </a:p>
          <a:p>
            <a:r>
              <a:rPr lang="en-US" dirty="0"/>
              <a:t>Eye protection devices </a:t>
            </a:r>
          </a:p>
          <a:p>
            <a:pPr lvl="1">
              <a:buFont typeface="Wingdings" panose="05000000000000000000" pitchFamily="2" charset="2"/>
              <a:buChar char="Ø"/>
            </a:pPr>
            <a:r>
              <a:rPr lang="en-US" dirty="0"/>
              <a:t>Goggles </a:t>
            </a:r>
          </a:p>
          <a:p>
            <a:pPr lvl="1">
              <a:buFont typeface="Wingdings" panose="05000000000000000000" pitchFamily="2" charset="2"/>
              <a:buChar char="Ø"/>
            </a:pPr>
            <a:r>
              <a:rPr lang="en-US" dirty="0"/>
              <a:t>Face Shields </a:t>
            </a:r>
          </a:p>
          <a:p>
            <a:pPr lvl="1">
              <a:buFont typeface="Wingdings" panose="05000000000000000000" pitchFamily="2" charset="2"/>
              <a:buChar char="Ø"/>
            </a:pPr>
            <a:r>
              <a:rPr lang="en-US" dirty="0"/>
              <a:t>Safety glasses </a:t>
            </a:r>
          </a:p>
          <a:p>
            <a:pPr lvl="1">
              <a:buFont typeface="Wingdings" panose="05000000000000000000" pitchFamily="2" charset="2"/>
              <a:buChar char="Ø"/>
            </a:pPr>
            <a:r>
              <a:rPr lang="en-US" dirty="0"/>
              <a:t>Full-face respirators </a:t>
            </a:r>
          </a:p>
        </p:txBody>
      </p:sp>
    </p:spTree>
    <p:extLst>
      <p:ext uri="{BB962C8B-B14F-4D97-AF65-F5344CB8AC3E}">
        <p14:creationId xmlns:p14="http://schemas.microsoft.com/office/powerpoint/2010/main" val="398242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normAutofit/>
          </a:bodyPr>
          <a:lstStyle/>
          <a:p>
            <a:r>
              <a:rPr lang="en-US" dirty="0"/>
              <a:t>Ambulance Cleaning &amp; Disinfection</a:t>
            </a:r>
          </a:p>
          <a:p>
            <a:pPr marL="457200" lvl="2" indent="0">
              <a:buNone/>
            </a:pPr>
            <a:r>
              <a:rPr lang="en-US" dirty="0"/>
              <a:t>Cleaning is defined as the physical removal of foreign and organic materials such as blood, body fluids, and disease causing microorganisms or germs from a surface or object.  Cleaning physically removes, but does not kill, germs.  Cleaning is accomplished by using water, detergents, and a scrubbing action.  The key to cleaning is the use of friction to remove debris and reduce presence of germs. Disinfection is the process used to kill and prevent the growth of germs on objects and surfaces.  Disinfection is accomplished through the use of chemical products regulated by the U.S. Environmental Protection Agency (EPA).  Disinfectants should only be used after items have been thoroughly cleaned.   Cleaning and disinfection is a two-step process.  Following cleaning, the disinfectant should be applied or reapplied and allowed to remain on the surface for the full contact time. Contact time, or kill time, is the length of time that the disinfectant must remain on the surface or object, as specified by the manufacturer.</a:t>
            </a:r>
          </a:p>
          <a:p>
            <a:endParaRPr lang="en-US" dirty="0"/>
          </a:p>
        </p:txBody>
      </p:sp>
    </p:spTree>
    <p:extLst>
      <p:ext uri="{BB962C8B-B14F-4D97-AF65-F5344CB8AC3E}">
        <p14:creationId xmlns:p14="http://schemas.microsoft.com/office/powerpoint/2010/main" val="313035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r>
              <a:rPr lang="en-US" dirty="0"/>
              <a:t>Recommended Vaccinations for healthcare providers</a:t>
            </a:r>
          </a:p>
          <a:p>
            <a:pPr lvl="1">
              <a:buFont typeface="Wingdings" panose="05000000000000000000" pitchFamily="2" charset="2"/>
              <a:buChar char="Ø"/>
            </a:pPr>
            <a:r>
              <a:rPr lang="en-US" dirty="0"/>
              <a:t>Hepatitis </a:t>
            </a:r>
          </a:p>
          <a:p>
            <a:pPr lvl="1">
              <a:buFont typeface="Wingdings" panose="05000000000000000000" pitchFamily="2" charset="2"/>
              <a:buChar char="Ø"/>
            </a:pPr>
            <a:r>
              <a:rPr lang="en-US" dirty="0"/>
              <a:t>Influenza</a:t>
            </a:r>
          </a:p>
          <a:p>
            <a:pPr lvl="1">
              <a:buFont typeface="Wingdings" panose="05000000000000000000" pitchFamily="2" charset="2"/>
              <a:buChar char="Ø"/>
            </a:pPr>
            <a:r>
              <a:rPr lang="en-US" dirty="0"/>
              <a:t>MMR (measles, mumps and rubella) </a:t>
            </a:r>
          </a:p>
          <a:p>
            <a:pPr lvl="1">
              <a:buFont typeface="Wingdings" panose="05000000000000000000" pitchFamily="2" charset="2"/>
              <a:buChar char="Ø"/>
            </a:pPr>
            <a:r>
              <a:rPr lang="en-US" dirty="0"/>
              <a:t>Varicella </a:t>
            </a:r>
          </a:p>
          <a:p>
            <a:pPr lvl="1">
              <a:buFont typeface="Wingdings" panose="05000000000000000000" pitchFamily="2" charset="2"/>
              <a:buChar char="Ø"/>
            </a:pPr>
            <a:r>
              <a:rPr lang="en-US" dirty="0"/>
              <a:t>Pertussis </a:t>
            </a:r>
          </a:p>
          <a:p>
            <a:pPr lvl="1">
              <a:buFont typeface="Wingdings" panose="05000000000000000000" pitchFamily="2" charset="2"/>
              <a:buChar char="Ø"/>
            </a:pPr>
            <a:r>
              <a:rPr lang="en-US" dirty="0"/>
              <a:t>Consider vaccines recommended for disaster response </a:t>
            </a:r>
          </a:p>
        </p:txBody>
      </p:sp>
    </p:spTree>
    <p:extLst>
      <p:ext uri="{BB962C8B-B14F-4D97-AF65-F5344CB8AC3E}">
        <p14:creationId xmlns:p14="http://schemas.microsoft.com/office/powerpoint/2010/main" val="268818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r>
              <a:rPr lang="en-US" dirty="0"/>
              <a:t> Vaccines</a:t>
            </a:r>
          </a:p>
          <a:p>
            <a:pPr lvl="1">
              <a:buFont typeface="Wingdings" panose="05000000000000000000" pitchFamily="2" charset="2"/>
              <a:buChar char="Ø"/>
            </a:pPr>
            <a:r>
              <a:rPr lang="en-US" dirty="0"/>
              <a:t>Help prevent transmission of certain diseases</a:t>
            </a:r>
          </a:p>
          <a:p>
            <a:pPr lvl="1">
              <a:buFont typeface="Wingdings" panose="05000000000000000000" pitchFamily="2" charset="2"/>
              <a:buChar char="Ø"/>
            </a:pPr>
            <a:r>
              <a:rPr lang="en-US" dirty="0"/>
              <a:t>Some are attenuated (weakened or killed) viruses</a:t>
            </a:r>
          </a:p>
          <a:p>
            <a:pPr lvl="1">
              <a:buFont typeface="Wingdings" panose="05000000000000000000" pitchFamily="2" charset="2"/>
              <a:buChar char="Ø"/>
            </a:pPr>
            <a:r>
              <a:rPr lang="en-US" dirty="0"/>
              <a:t>Some mimic certain diseases and Produce antibodies in the blood </a:t>
            </a:r>
          </a:p>
          <a:p>
            <a:pPr lvl="1">
              <a:buFont typeface="Wingdings" panose="05000000000000000000" pitchFamily="2" charset="2"/>
              <a:buChar char="Ø"/>
            </a:pPr>
            <a:r>
              <a:rPr lang="en-US" dirty="0"/>
              <a:t>Some provide antibodies directly</a:t>
            </a:r>
          </a:p>
        </p:txBody>
      </p:sp>
    </p:spTree>
    <p:extLst>
      <p:ext uri="{BB962C8B-B14F-4D97-AF65-F5344CB8AC3E}">
        <p14:creationId xmlns:p14="http://schemas.microsoft.com/office/powerpoint/2010/main" val="4277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r>
              <a:rPr lang="en-US" dirty="0"/>
              <a:t>Is it the Law?</a:t>
            </a:r>
          </a:p>
          <a:p>
            <a:pPr lvl="1">
              <a:buFont typeface="Wingdings" panose="05000000000000000000" pitchFamily="2" charset="2"/>
              <a:buChar char="Ø"/>
            </a:pPr>
            <a:r>
              <a:rPr lang="en-US" dirty="0"/>
              <a:t>The Society of Healthcare Epidemiologists of America, The Association of Professionals in Infection Control and Prevention and The American Academy of Pediatrics are all in favor of mandatory vaccinations for healthcare workers</a:t>
            </a:r>
          </a:p>
          <a:p>
            <a:pPr lvl="1">
              <a:buFont typeface="Wingdings" panose="05000000000000000000" pitchFamily="2" charset="2"/>
              <a:buChar char="Ø"/>
            </a:pPr>
            <a:r>
              <a:rPr lang="en-US" dirty="0"/>
              <a:t>As of right now it is different by state</a:t>
            </a:r>
          </a:p>
          <a:p>
            <a:pPr lvl="1">
              <a:buFont typeface="Wingdings" panose="05000000000000000000" pitchFamily="2" charset="2"/>
              <a:buChar char="Ø"/>
            </a:pPr>
            <a:r>
              <a:rPr lang="en-US" dirty="0"/>
              <a:t>Should an exposure occur documented evidence of immunization must be readily available</a:t>
            </a:r>
          </a:p>
          <a:p>
            <a:pPr marL="0" indent="0">
              <a:buNone/>
            </a:pPr>
            <a:endParaRPr lang="en-US" dirty="0"/>
          </a:p>
        </p:txBody>
      </p:sp>
    </p:spTree>
    <p:extLst>
      <p:ext uri="{BB962C8B-B14F-4D97-AF65-F5344CB8AC3E}">
        <p14:creationId xmlns:p14="http://schemas.microsoft.com/office/powerpoint/2010/main" val="25268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Objectives</a:t>
            </a:r>
          </a:p>
          <a:p>
            <a:pPr lvl="1">
              <a:buFont typeface="Wingdings" panose="05000000000000000000" pitchFamily="2" charset="2"/>
              <a:buChar char="Ø"/>
            </a:pPr>
            <a:r>
              <a:rPr lang="en-US" dirty="0"/>
              <a:t>Define culture of safety </a:t>
            </a:r>
          </a:p>
          <a:p>
            <a:pPr lvl="1">
              <a:buFont typeface="Wingdings" panose="05000000000000000000" pitchFamily="2" charset="2"/>
              <a:buChar char="Ø"/>
            </a:pPr>
            <a:r>
              <a:rPr lang="en-US" dirty="0"/>
              <a:t>Identify and explain the six core elements necessary to advance an EMS Culture of Safety </a:t>
            </a:r>
          </a:p>
          <a:p>
            <a:pPr lvl="1">
              <a:buFont typeface="Wingdings" panose="05000000000000000000" pitchFamily="2" charset="2"/>
              <a:buChar char="Ø"/>
            </a:pPr>
            <a:r>
              <a:rPr lang="en-US" dirty="0"/>
              <a:t>Identify the role of the EMS providers in establishing a culture of safety within EMS organizations</a:t>
            </a:r>
          </a:p>
        </p:txBody>
      </p:sp>
    </p:spTree>
    <p:extLst>
      <p:ext uri="{BB962C8B-B14F-4D97-AF65-F5344CB8AC3E}">
        <p14:creationId xmlns:p14="http://schemas.microsoft.com/office/powerpoint/2010/main" val="226052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What is a Culture of Safety?</a:t>
            </a:r>
          </a:p>
          <a:p>
            <a:pPr marL="0" indent="0">
              <a:buNone/>
            </a:pPr>
            <a:r>
              <a:rPr lang="en-US" i="1" dirty="0"/>
              <a:t>“The enduring value and priority placed on worker and public safety by everyone in every group at every level of an organization. It refers to the extent to which individuals and groups will commit to personal responsibility for safety; act to preserve enhance and communicate safety concerns; strive to actively team, adapt and modify (both individual and organizational) behavior based on lessons learned from mistakes; and be rewarded in a manner consistent with these values.”</a:t>
            </a:r>
            <a:endParaRPr lang="en-US" dirty="0"/>
          </a:p>
          <a:p>
            <a:pPr marL="0" indent="0">
              <a:buNone/>
            </a:pPr>
            <a:endParaRPr lang="en-US" dirty="0"/>
          </a:p>
        </p:txBody>
      </p:sp>
    </p:spTree>
    <p:extLst>
      <p:ext uri="{BB962C8B-B14F-4D97-AF65-F5344CB8AC3E}">
        <p14:creationId xmlns:p14="http://schemas.microsoft.com/office/powerpoint/2010/main" val="38245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EMS has been identified as a high-risk industry and safety impacts more than just EMS personnel. Safety in EMS affects our patients, EMS responders, and the public and includes factors such as vehicle operations, medical errors, infectious diseases, scene safety and responder health and fitness. </a:t>
            </a:r>
          </a:p>
          <a:p>
            <a:endParaRPr lang="en-US" dirty="0"/>
          </a:p>
        </p:txBody>
      </p:sp>
    </p:spTree>
    <p:extLst>
      <p:ext uri="{BB962C8B-B14F-4D97-AF65-F5344CB8AC3E}">
        <p14:creationId xmlns:p14="http://schemas.microsoft.com/office/powerpoint/2010/main" val="167264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Common Themes of Risks</a:t>
            </a:r>
          </a:p>
          <a:p>
            <a:pPr lvl="1">
              <a:buFont typeface="Wingdings" panose="05000000000000000000" pitchFamily="2" charset="2"/>
              <a:buChar char="Ø"/>
            </a:pPr>
            <a:r>
              <a:rPr lang="en-US" dirty="0"/>
              <a:t>Lack of teamwork</a:t>
            </a:r>
          </a:p>
          <a:p>
            <a:pPr lvl="1">
              <a:buFont typeface="Wingdings" panose="05000000000000000000" pitchFamily="2" charset="2"/>
              <a:buChar char="Ø"/>
            </a:pPr>
            <a:r>
              <a:rPr lang="en-US" dirty="0"/>
              <a:t>Distracted or inattentive</a:t>
            </a:r>
          </a:p>
          <a:p>
            <a:pPr lvl="1">
              <a:buFont typeface="Wingdings" panose="05000000000000000000" pitchFamily="2" charset="2"/>
              <a:buChar char="Ø"/>
            </a:pPr>
            <a:r>
              <a:rPr lang="en-US" dirty="0"/>
              <a:t>Lack of training or knowledge</a:t>
            </a:r>
          </a:p>
          <a:p>
            <a:pPr lvl="1">
              <a:buFont typeface="Wingdings" panose="05000000000000000000" pitchFamily="2" charset="2"/>
              <a:buChar char="Ø"/>
            </a:pPr>
            <a:r>
              <a:rPr lang="en-US" dirty="0"/>
              <a:t>Lack of standardization</a:t>
            </a:r>
          </a:p>
          <a:p>
            <a:pPr lvl="1">
              <a:buFont typeface="Wingdings" panose="05000000000000000000" pitchFamily="2" charset="2"/>
              <a:buChar char="Ø"/>
            </a:pPr>
            <a:r>
              <a:rPr lang="en-US" dirty="0"/>
              <a:t>Complacency</a:t>
            </a:r>
          </a:p>
          <a:p>
            <a:pPr lvl="1">
              <a:buFont typeface="Wingdings" panose="05000000000000000000" pitchFamily="2" charset="2"/>
              <a:buChar char="Ø"/>
            </a:pPr>
            <a:r>
              <a:rPr lang="en-US" dirty="0"/>
              <a:t>Fatigue or tiredness</a:t>
            </a:r>
          </a:p>
          <a:p>
            <a:pPr lvl="1">
              <a:buFont typeface="Wingdings" panose="05000000000000000000" pitchFamily="2" charset="2"/>
              <a:buChar char="Ø"/>
            </a:pPr>
            <a:r>
              <a:rPr lang="en-US" dirty="0"/>
              <a:t>Negative culture of safety</a:t>
            </a:r>
          </a:p>
          <a:p>
            <a:pPr lvl="1">
              <a:buFont typeface="Wingdings" panose="05000000000000000000" pitchFamily="2" charset="2"/>
              <a:buChar char="Ø"/>
            </a:pPr>
            <a:r>
              <a:rPr lang="en-US" dirty="0"/>
              <a:t>Lack of communications</a:t>
            </a:r>
          </a:p>
          <a:p>
            <a:pPr lvl="1">
              <a:buFont typeface="Wingdings" panose="05000000000000000000" pitchFamily="2" charset="2"/>
              <a:buChar char="Ø"/>
            </a:pPr>
            <a:r>
              <a:rPr lang="en-US" dirty="0"/>
              <a:t>Protocol deviations</a:t>
            </a:r>
          </a:p>
          <a:p>
            <a:pPr lvl="1">
              <a:buFont typeface="Wingdings" panose="05000000000000000000" pitchFamily="2" charset="2"/>
              <a:buChar char="Ø"/>
            </a:pPr>
            <a:r>
              <a:rPr lang="en-US" dirty="0"/>
              <a:t>Poor system design or process</a:t>
            </a:r>
          </a:p>
          <a:p>
            <a:endParaRPr lang="en-US" dirty="0"/>
          </a:p>
        </p:txBody>
      </p:sp>
    </p:spTree>
    <p:extLst>
      <p:ext uri="{BB962C8B-B14F-4D97-AF65-F5344CB8AC3E}">
        <p14:creationId xmlns:p14="http://schemas.microsoft.com/office/powerpoint/2010/main" val="282396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The six core elements</a:t>
            </a:r>
          </a:p>
          <a:p>
            <a:pPr lvl="1"/>
            <a:r>
              <a:rPr lang="en-US" dirty="0"/>
              <a:t>Just Culture</a:t>
            </a:r>
          </a:p>
          <a:p>
            <a:pPr lvl="2">
              <a:buFont typeface="Wingdings" panose="05000000000000000000" pitchFamily="2" charset="2"/>
              <a:buChar char="Ø"/>
            </a:pPr>
            <a:r>
              <a:rPr lang="en-US" dirty="0"/>
              <a:t>Development of environments in which EMS personnel are safe to report errors </a:t>
            </a:r>
          </a:p>
          <a:p>
            <a:pPr lvl="2">
              <a:buFont typeface="Wingdings" panose="05000000000000000000" pitchFamily="2" charset="2"/>
              <a:buChar char="Ø"/>
            </a:pPr>
            <a:r>
              <a:rPr lang="en-US" dirty="0"/>
              <a:t>Assess risks in order to identify means of overcoming factors that contribute to errors</a:t>
            </a:r>
          </a:p>
          <a:p>
            <a:pPr lvl="2">
              <a:buFont typeface="Wingdings" panose="05000000000000000000" pitchFamily="2" charset="2"/>
              <a:buChar char="Ø"/>
            </a:pPr>
            <a:r>
              <a:rPr lang="en-US" dirty="0"/>
              <a:t>Blaming or punishing is not an option in a Just Culture </a:t>
            </a:r>
          </a:p>
        </p:txBody>
      </p:sp>
    </p:spTree>
    <p:extLst>
      <p:ext uri="{BB962C8B-B14F-4D97-AF65-F5344CB8AC3E}">
        <p14:creationId xmlns:p14="http://schemas.microsoft.com/office/powerpoint/2010/main" val="344484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Paramedic Refresher</a:t>
            </a:r>
            <a:br>
              <a:rPr lang="en-US" dirty="0"/>
            </a:br>
            <a:br>
              <a:rPr lang="en-US" dirty="0"/>
            </a:br>
            <a:r>
              <a:rPr lang="en-US" i="1" dirty="0"/>
              <a:t>Module  VII</a:t>
            </a:r>
            <a:br>
              <a:rPr lang="en-US" dirty="0"/>
            </a:br>
            <a:r>
              <a:rPr lang="en-US" dirty="0"/>
              <a:t>OPERATIONS </a:t>
            </a:r>
          </a:p>
        </p:txBody>
      </p:sp>
      <p:sp>
        <p:nvSpPr>
          <p:cNvPr id="3" name="Subtitle 2"/>
          <p:cNvSpPr>
            <a:spLocks noGrp="1"/>
          </p:cNvSpPr>
          <p:nvPr>
            <p:ph type="subTitle" idx="1"/>
          </p:nvPr>
        </p:nvSpPr>
        <p:spPr>
          <a:xfrm>
            <a:off x="626225" y="4876800"/>
            <a:ext cx="4098175" cy="1447800"/>
          </a:xfrm>
        </p:spPr>
        <p:txBody>
          <a:bodyPr>
            <a:normAutofit fontScale="85000" lnSpcReduction="10000"/>
          </a:bodyPr>
          <a:lstStyle/>
          <a:p>
            <a:r>
              <a:rPr lang="en-US" dirty="0"/>
              <a:t>Provider Hygiene and safety      	                                           </a:t>
            </a:r>
            <a:r>
              <a:rPr lang="en-US" dirty="0" err="1"/>
              <a:t>ems</a:t>
            </a:r>
            <a:r>
              <a:rPr lang="en-US" dirty="0"/>
              <a:t> culture of safety                                                                   crew resource management                                Ambulance safety                                                     pediatric transport                                           field triage-Disasters/MCI</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The six core elements </a:t>
            </a:r>
          </a:p>
          <a:p>
            <a:pPr lvl="1"/>
            <a:r>
              <a:rPr lang="en-US" dirty="0"/>
              <a:t>Coordinated support and resources</a:t>
            </a:r>
          </a:p>
          <a:p>
            <a:pPr lvl="2">
              <a:buFont typeface="Wingdings" panose="05000000000000000000" pitchFamily="2" charset="2"/>
              <a:buChar char="Ø"/>
            </a:pPr>
            <a:r>
              <a:rPr lang="en-US" dirty="0"/>
              <a:t>Creation of a guidance and resource coordination body </a:t>
            </a:r>
          </a:p>
          <a:p>
            <a:pPr lvl="2">
              <a:buNone/>
            </a:pPr>
            <a:endParaRPr lang="en-US" dirty="0"/>
          </a:p>
          <a:p>
            <a:pPr marL="1097280" lvl="3" indent="-457200">
              <a:buNone/>
            </a:pPr>
            <a:r>
              <a:rPr lang="en-US" dirty="0"/>
              <a:t>	Purpose is to determine the best way to effectively serve EMS in the support role </a:t>
            </a:r>
          </a:p>
          <a:p>
            <a:pPr marL="1097280" lvl="3" indent="-457200">
              <a:buNone/>
            </a:pPr>
            <a:endParaRPr lang="en-US" dirty="0"/>
          </a:p>
          <a:p>
            <a:pPr marL="1097280" lvl="3" indent="-457200">
              <a:buNone/>
            </a:pPr>
            <a:r>
              <a:rPr lang="en-US" dirty="0"/>
              <a:t>	Partner with governing bodies to serve as a conduit of information and resources for EMS Safety </a:t>
            </a:r>
          </a:p>
          <a:p>
            <a:pPr marL="1097280" lvl="3" indent="-457200">
              <a:buNone/>
            </a:pPr>
            <a:endParaRPr lang="en-US" dirty="0"/>
          </a:p>
          <a:p>
            <a:pPr marL="1097280" lvl="3" indent="-457200">
              <a:buNone/>
            </a:pPr>
            <a:r>
              <a:rPr lang="en-US" dirty="0"/>
              <a:t>	No oversight or authority </a:t>
            </a:r>
          </a:p>
        </p:txBody>
      </p:sp>
    </p:spTree>
    <p:extLst>
      <p:ext uri="{BB962C8B-B14F-4D97-AF65-F5344CB8AC3E}">
        <p14:creationId xmlns:p14="http://schemas.microsoft.com/office/powerpoint/2010/main" val="254848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The six core elements</a:t>
            </a:r>
          </a:p>
          <a:p>
            <a:pPr lvl="1"/>
            <a:r>
              <a:rPr lang="en-US" dirty="0"/>
              <a:t>EMS Safety Data System </a:t>
            </a:r>
          </a:p>
          <a:p>
            <a:pPr lvl="2">
              <a:buFont typeface="Wingdings" panose="05000000000000000000" pitchFamily="2" charset="2"/>
              <a:buChar char="Ø"/>
            </a:pPr>
            <a:r>
              <a:rPr lang="en-US" dirty="0"/>
              <a:t>Data driven decisions and policies related to EMS safety can only be made if all data is accessible on a national level. </a:t>
            </a:r>
          </a:p>
          <a:p>
            <a:pPr lvl="2">
              <a:buFont typeface="Wingdings" panose="05000000000000000000" pitchFamily="2" charset="2"/>
              <a:buChar char="Ø"/>
            </a:pPr>
            <a:r>
              <a:rPr lang="en-US" dirty="0"/>
              <a:t>A robust, secure system would allow access to researchers, decision makers, and national stakeholder groups. </a:t>
            </a:r>
          </a:p>
          <a:p>
            <a:pPr lvl="2">
              <a:buFont typeface="Wingdings" panose="05000000000000000000" pitchFamily="2" charset="2"/>
              <a:buChar char="Ø"/>
            </a:pPr>
            <a:r>
              <a:rPr lang="en-US" dirty="0"/>
              <a:t>Data sets have been identified; data will be analyzed and used to inform future plans, initiatives, processes, and policies in order to protect the health and well-being of EMS personnel, their patients, and the general public </a:t>
            </a:r>
          </a:p>
        </p:txBody>
      </p:sp>
    </p:spTree>
    <p:extLst>
      <p:ext uri="{BB962C8B-B14F-4D97-AF65-F5344CB8AC3E}">
        <p14:creationId xmlns:p14="http://schemas.microsoft.com/office/powerpoint/2010/main" val="371148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a:xfrm>
            <a:off x="1524000" y="1828800"/>
            <a:ext cx="9144000" cy="4572001"/>
          </a:xfrm>
        </p:spPr>
        <p:txBody>
          <a:bodyPr/>
          <a:lstStyle/>
          <a:p>
            <a:r>
              <a:rPr lang="en-US" dirty="0"/>
              <a:t>The six core elements</a:t>
            </a:r>
          </a:p>
          <a:p>
            <a:pPr lvl="1"/>
            <a:r>
              <a:rPr lang="en-US" dirty="0"/>
              <a:t>EMS Education Initiatives</a:t>
            </a:r>
          </a:p>
          <a:p>
            <a:pPr lvl="2">
              <a:buFont typeface="Wingdings" panose="05000000000000000000" pitchFamily="2" charset="2"/>
              <a:buChar char="Ø"/>
            </a:pPr>
            <a:r>
              <a:rPr lang="en-US" dirty="0"/>
              <a:t>Safety starts with EMS leaders and educators and involves everyone </a:t>
            </a:r>
          </a:p>
          <a:p>
            <a:pPr lvl="2">
              <a:buFont typeface="Wingdings" panose="05000000000000000000" pitchFamily="2" charset="2"/>
              <a:buChar char="Ø"/>
            </a:pPr>
            <a:r>
              <a:rPr lang="en-US" dirty="0"/>
              <a:t>Initial EMS programs must encourage a culture of safety throughout the program </a:t>
            </a:r>
          </a:p>
          <a:p>
            <a:pPr lvl="2">
              <a:buFont typeface="Wingdings" panose="05000000000000000000" pitchFamily="2" charset="2"/>
              <a:buChar char="Ø"/>
            </a:pPr>
            <a:r>
              <a:rPr lang="en-US" dirty="0"/>
              <a:t>Continuing education and new employee onboarding must infuse culture of safety throughout the curriculum</a:t>
            </a:r>
          </a:p>
        </p:txBody>
      </p:sp>
    </p:spTree>
    <p:extLst>
      <p:ext uri="{BB962C8B-B14F-4D97-AF65-F5344CB8AC3E}">
        <p14:creationId xmlns:p14="http://schemas.microsoft.com/office/powerpoint/2010/main" val="165488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The six core elements</a:t>
            </a:r>
          </a:p>
          <a:p>
            <a:pPr lvl="1"/>
            <a:r>
              <a:rPr lang="en-US" dirty="0"/>
              <a:t>EMS safety standards</a:t>
            </a:r>
          </a:p>
          <a:p>
            <a:pPr lvl="2">
              <a:buFont typeface="Wingdings" panose="05000000000000000000" pitchFamily="2" charset="2"/>
              <a:buChar char="Ø"/>
            </a:pPr>
            <a:r>
              <a:rPr lang="en-US" dirty="0"/>
              <a:t>Safety standards for patient and responder safety must be developed using data and evidence </a:t>
            </a:r>
          </a:p>
          <a:p>
            <a:pPr lvl="2">
              <a:buFont typeface="Wingdings" panose="05000000000000000000" pitchFamily="2" charset="2"/>
              <a:buChar char="Ø"/>
            </a:pPr>
            <a:r>
              <a:rPr lang="en-US" dirty="0"/>
              <a:t>EMSSRC can coordinate the efforts to combine work and data completed by various EMS stakeholders and projects </a:t>
            </a:r>
          </a:p>
        </p:txBody>
      </p:sp>
    </p:spTree>
    <p:extLst>
      <p:ext uri="{BB962C8B-B14F-4D97-AF65-F5344CB8AC3E}">
        <p14:creationId xmlns:p14="http://schemas.microsoft.com/office/powerpoint/2010/main" val="334068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lstStyle/>
          <a:p>
            <a:r>
              <a:rPr lang="en-US" dirty="0"/>
              <a:t>The six core elements</a:t>
            </a:r>
          </a:p>
          <a:p>
            <a:pPr lvl="1"/>
            <a:r>
              <a:rPr lang="en-US" dirty="0"/>
              <a:t>Requirements for reporting and investigation</a:t>
            </a:r>
          </a:p>
          <a:p>
            <a:pPr lvl="2">
              <a:buFont typeface="Wingdings" panose="05000000000000000000" pitchFamily="2" charset="2"/>
              <a:buChar char="Ø"/>
            </a:pPr>
            <a:r>
              <a:rPr lang="en-US" dirty="0"/>
              <a:t>Mandates for reporting safety are necessary so a common language and data set can be created to improve responder and patient safety</a:t>
            </a:r>
          </a:p>
          <a:p>
            <a:pPr marL="1165860" lvl="4" indent="-342900">
              <a:buFont typeface="+mj-lt"/>
              <a:buAutoNum type="alphaLcPeriod"/>
            </a:pPr>
            <a:r>
              <a:rPr lang="en-US" dirty="0"/>
              <a:t>Determining what data are already mandated and available </a:t>
            </a:r>
          </a:p>
          <a:p>
            <a:pPr marL="1165860" lvl="4" indent="-342900">
              <a:buFont typeface="+mj-lt"/>
              <a:buAutoNum type="alphaLcPeriod"/>
            </a:pPr>
            <a:r>
              <a:rPr lang="en-US" dirty="0"/>
              <a:t>Determining what data are necessary and useful </a:t>
            </a:r>
          </a:p>
          <a:p>
            <a:pPr marL="1165860" lvl="4" indent="-342900">
              <a:buFont typeface="+mj-lt"/>
              <a:buAutoNum type="alphaLcPeriod"/>
            </a:pPr>
            <a:r>
              <a:rPr lang="en-US" dirty="0"/>
              <a:t>Learning from those with hands-on experience </a:t>
            </a:r>
          </a:p>
          <a:p>
            <a:pPr marL="1165860" lvl="4" indent="-342900">
              <a:buFont typeface="+mj-lt"/>
              <a:buAutoNum type="alphaLcPeriod"/>
            </a:pPr>
            <a:r>
              <a:rPr lang="en-US" dirty="0"/>
              <a:t>Assigning and obtaining authorization for an investigative body </a:t>
            </a:r>
          </a:p>
          <a:p>
            <a:pPr marL="1165860" lvl="4" indent="-342900">
              <a:buFont typeface="+mj-lt"/>
              <a:buAutoNum type="alphaLcPeriod"/>
            </a:pPr>
            <a:r>
              <a:rPr lang="en-US" dirty="0"/>
              <a:t>Identifying existing best practices </a:t>
            </a:r>
          </a:p>
        </p:txBody>
      </p:sp>
    </p:spTree>
    <p:extLst>
      <p:ext uri="{BB962C8B-B14F-4D97-AF65-F5344CB8AC3E}">
        <p14:creationId xmlns:p14="http://schemas.microsoft.com/office/powerpoint/2010/main" val="3357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normAutofit/>
          </a:bodyPr>
          <a:lstStyle/>
          <a:p>
            <a:r>
              <a:rPr lang="en-US" dirty="0"/>
              <a:t>The role of providers</a:t>
            </a:r>
          </a:p>
          <a:p>
            <a:pPr marL="571500" lvl="1" indent="-342900">
              <a:lnSpc>
                <a:spcPct val="107000"/>
              </a:lnSpc>
              <a:spcBef>
                <a:spcPts val="0"/>
              </a:spcBef>
              <a:buFont typeface="Wingdings" panose="05000000000000000000" pitchFamily="2" charset="2"/>
              <a:buChar char=""/>
            </a:pPr>
            <a:r>
              <a:rPr lang="en-US" sz="1600" dirty="0">
                <a:solidFill>
                  <a:schemeClr val="tx1"/>
                </a:solidFill>
                <a:ea typeface="Calibri" panose="020F0502020204030204" pitchFamily="34" charset="0"/>
                <a:cs typeface="Times New Roman" panose="02020603050405020304" pitchFamily="18" charset="0"/>
              </a:rPr>
              <a:t>Be open to any team members raising safety concerns, regardless of their tenure and rank</a:t>
            </a:r>
          </a:p>
          <a:p>
            <a:pPr marL="571500" lvl="1" indent="-342900">
              <a:lnSpc>
                <a:spcPct val="107000"/>
              </a:lnSpc>
              <a:spcBef>
                <a:spcPts val="0"/>
              </a:spcBef>
              <a:buFont typeface="Wingdings" panose="05000000000000000000" pitchFamily="2" charset="2"/>
              <a:buChar char=""/>
            </a:pPr>
            <a:r>
              <a:rPr lang="en-US" sz="1600" dirty="0">
                <a:solidFill>
                  <a:schemeClr val="tx1"/>
                </a:solidFill>
                <a:ea typeface="Calibri" panose="020F0502020204030204" pitchFamily="34" charset="0"/>
                <a:cs typeface="Times New Roman" panose="02020603050405020304" pitchFamily="18" charset="0"/>
              </a:rPr>
              <a:t>Be willing to report errors </a:t>
            </a:r>
          </a:p>
          <a:p>
            <a:pPr marL="571500" lvl="1" indent="-342900">
              <a:lnSpc>
                <a:spcPct val="107000"/>
              </a:lnSpc>
              <a:spcBef>
                <a:spcPts val="0"/>
              </a:spcBef>
              <a:buFont typeface="Wingdings" panose="05000000000000000000" pitchFamily="2" charset="2"/>
              <a:buChar char=""/>
            </a:pPr>
            <a:r>
              <a:rPr lang="en-US" sz="1600" dirty="0">
                <a:solidFill>
                  <a:schemeClr val="tx1"/>
                </a:solidFill>
                <a:ea typeface="Calibri" panose="020F0502020204030204" pitchFamily="34" charset="0"/>
                <a:cs typeface="Times New Roman" panose="02020603050405020304" pitchFamily="18" charset="0"/>
              </a:rPr>
              <a:t>Collaborate with management </a:t>
            </a:r>
          </a:p>
          <a:p>
            <a:pPr marL="571500" lvl="1" indent="-342900">
              <a:lnSpc>
                <a:spcPct val="107000"/>
              </a:lnSpc>
              <a:spcBef>
                <a:spcPts val="0"/>
              </a:spcBef>
              <a:buFont typeface="Wingdings" panose="05000000000000000000" pitchFamily="2" charset="2"/>
              <a:buChar char=""/>
            </a:pPr>
            <a:r>
              <a:rPr lang="en-US" sz="1600" dirty="0">
                <a:solidFill>
                  <a:schemeClr val="tx1"/>
                </a:solidFill>
                <a:ea typeface="Calibri" panose="020F0502020204030204" pitchFamily="34" charset="0"/>
                <a:cs typeface="Times New Roman" panose="02020603050405020304" pitchFamily="18" charset="0"/>
              </a:rPr>
              <a:t>Seek opportunities to expand knowledge base on culture, patient safety, latest info and research on clinical safety, responder safety, personal protective equipment, etc., and be willing to bring these to the attention of management </a:t>
            </a:r>
          </a:p>
          <a:p>
            <a:pPr marL="571500" lvl="1" indent="-342900">
              <a:lnSpc>
                <a:spcPct val="107000"/>
              </a:lnSpc>
              <a:spcBef>
                <a:spcPts val="0"/>
              </a:spcBef>
              <a:buFont typeface="Wingdings" panose="05000000000000000000" pitchFamily="2" charset="2"/>
              <a:buChar char=""/>
            </a:pPr>
            <a:r>
              <a:rPr lang="en-US" sz="1600" dirty="0">
                <a:solidFill>
                  <a:schemeClr val="tx1"/>
                </a:solidFill>
                <a:ea typeface="Calibri" panose="020F0502020204030204" pitchFamily="34" charset="0"/>
                <a:cs typeface="Times New Roman" panose="02020603050405020304" pitchFamily="18" charset="0"/>
              </a:rPr>
              <a:t>Ask medical director what can be done to improve safety for responders, patients and the public</a:t>
            </a:r>
          </a:p>
          <a:p>
            <a:pPr marL="571500" lvl="1" indent="-342900">
              <a:lnSpc>
                <a:spcPct val="107000"/>
              </a:lnSpc>
              <a:spcBef>
                <a:spcPts val="0"/>
              </a:spcBef>
              <a:spcAft>
                <a:spcPts val="800"/>
              </a:spcAft>
              <a:buFont typeface="Wingdings" panose="05000000000000000000" pitchFamily="2" charset="2"/>
              <a:buChar char=""/>
            </a:pPr>
            <a:r>
              <a:rPr lang="en-US" sz="1600" dirty="0">
                <a:solidFill>
                  <a:schemeClr val="tx1"/>
                </a:solidFill>
                <a:ea typeface="Calibri" panose="020F0502020204030204" pitchFamily="34" charset="0"/>
                <a:cs typeface="Times New Roman" panose="02020603050405020304" pitchFamily="18" charset="0"/>
              </a:rPr>
              <a:t>Report safety hazards </a:t>
            </a:r>
            <a:endParaRPr lang="en-US" sz="1600" dirty="0"/>
          </a:p>
          <a:p>
            <a:pPr marL="571500" lvl="1" indent="-342900">
              <a:lnSpc>
                <a:spcPct val="107000"/>
              </a:lnSpc>
              <a:spcBef>
                <a:spcPts val="0"/>
              </a:spcBef>
              <a:spcAft>
                <a:spcPts val="800"/>
              </a:spcAft>
              <a:buFont typeface="Wingdings" panose="05000000000000000000" pitchFamily="2" charset="2"/>
              <a:buChar char=""/>
            </a:pPr>
            <a:r>
              <a:rPr lang="en-US" sz="1600" dirty="0"/>
              <a:t>Perform safety checks, vehicle inventory and safety inspections conscientiously </a:t>
            </a:r>
          </a:p>
          <a:p>
            <a:pPr marL="571500" lvl="1" indent="-342900">
              <a:lnSpc>
                <a:spcPct val="107000"/>
              </a:lnSpc>
              <a:spcBef>
                <a:spcPts val="0"/>
              </a:spcBef>
              <a:spcAft>
                <a:spcPts val="800"/>
              </a:spcAft>
              <a:buFont typeface="Wingdings" panose="05000000000000000000" pitchFamily="2" charset="2"/>
              <a:buChar char=""/>
            </a:pPr>
            <a:r>
              <a:rPr lang="en-US" sz="1600" dirty="0"/>
              <a:t>Be willing to speak up when a partner or other responder seems fatigued or under mental or emotional stress</a:t>
            </a:r>
          </a:p>
          <a:p>
            <a:pPr marL="571500" lvl="1" indent="-342900">
              <a:lnSpc>
                <a:spcPct val="107000"/>
              </a:lnSpc>
              <a:spcBef>
                <a:spcPts val="0"/>
              </a:spcBef>
              <a:spcAft>
                <a:spcPts val="800"/>
              </a:spcAft>
              <a:buFont typeface="Wingdings" panose="05000000000000000000" pitchFamily="2" charset="2"/>
              <a:buChar char=""/>
            </a:pPr>
            <a:r>
              <a:rPr lang="en-US" sz="1600" dirty="0"/>
              <a:t>Maintain personal physical well-being, get enough sleep and exercise; </a:t>
            </a:r>
          </a:p>
          <a:p>
            <a:pPr marL="571500" lvl="1" indent="-342900">
              <a:lnSpc>
                <a:spcPct val="107000"/>
              </a:lnSpc>
              <a:spcBef>
                <a:spcPts val="0"/>
              </a:spcBef>
              <a:spcAft>
                <a:spcPts val="800"/>
              </a:spcAft>
              <a:buFont typeface="Wingdings" panose="05000000000000000000" pitchFamily="2" charset="2"/>
              <a:buChar char=""/>
            </a:pPr>
            <a:r>
              <a:rPr lang="en-US" sz="1600" dirty="0"/>
              <a:t>Take advantage of CE opportunities to learn about your own physical and mental wellness</a:t>
            </a:r>
          </a:p>
          <a:p>
            <a:pPr marL="571500" lvl="1" indent="-342900">
              <a:lnSpc>
                <a:spcPct val="107000"/>
              </a:lnSpc>
              <a:spcBef>
                <a:spcPts val="0"/>
              </a:spcBef>
              <a:spcAft>
                <a:spcPts val="800"/>
              </a:spcAft>
              <a:buFont typeface="Wingdings" panose="05000000000000000000" pitchFamily="2" charset="2"/>
              <a:buChar char=""/>
            </a:pPr>
            <a:endParaRPr lang="en-US" sz="16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40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CULTURE OF SAFETY </a:t>
            </a:r>
          </a:p>
        </p:txBody>
      </p:sp>
      <p:sp>
        <p:nvSpPr>
          <p:cNvPr id="3" name="Content Placeholder 2"/>
          <p:cNvSpPr>
            <a:spLocks noGrp="1"/>
          </p:cNvSpPr>
          <p:nvPr>
            <p:ph idx="1"/>
          </p:nvPr>
        </p:nvSpPr>
        <p:spPr/>
        <p:txBody>
          <a:bodyPr>
            <a:normAutofit/>
          </a:bodyPr>
          <a:lstStyle/>
          <a:p>
            <a:r>
              <a:rPr lang="en-US" dirty="0"/>
              <a:t>Why a Culture of Safety is Important?</a:t>
            </a:r>
          </a:p>
          <a:p>
            <a:pPr lvl="0">
              <a:buFont typeface="Arial" panose="020B0604020202020204" pitchFamily="34" charset="0"/>
              <a:buChar char="•"/>
            </a:pPr>
            <a:r>
              <a:rPr lang="en-US" dirty="0"/>
              <a:t>Occupational Fatality Rate </a:t>
            </a:r>
          </a:p>
          <a:p>
            <a:pPr lvl="1">
              <a:buFont typeface="Wingdings" panose="05000000000000000000" pitchFamily="2" charset="2"/>
              <a:buChar char="Ø"/>
            </a:pPr>
            <a:r>
              <a:rPr lang="en-US" dirty="0"/>
              <a:t>12.7 per 100,000 per year </a:t>
            </a:r>
          </a:p>
          <a:p>
            <a:pPr lvl="0">
              <a:buFont typeface="Arial" panose="020B0604020202020204" pitchFamily="34" charset="0"/>
              <a:buChar char="•"/>
            </a:pPr>
            <a:r>
              <a:rPr lang="en-US" dirty="0"/>
              <a:t>Non-fatal injuries </a:t>
            </a:r>
          </a:p>
          <a:p>
            <a:pPr lvl="1">
              <a:buFont typeface="Wingdings" panose="05000000000000000000" pitchFamily="2" charset="2"/>
              <a:buChar char="Ø"/>
            </a:pPr>
            <a:r>
              <a:rPr lang="en-US" dirty="0"/>
              <a:t>34.6 Per 100 full-time workers per year </a:t>
            </a:r>
          </a:p>
          <a:p>
            <a:pPr lvl="0">
              <a:buFont typeface="Arial" panose="020B0604020202020204" pitchFamily="34" charset="0"/>
              <a:buChar char="•"/>
            </a:pPr>
            <a:r>
              <a:rPr lang="en-US" dirty="0"/>
              <a:t>Studies regarding fatigue and safety outcomes </a:t>
            </a:r>
          </a:p>
          <a:p>
            <a:pPr lvl="1">
              <a:buFont typeface="Wingdings" panose="05000000000000000000" pitchFamily="2" charset="2"/>
              <a:buChar char="Ø"/>
            </a:pPr>
            <a:r>
              <a:rPr lang="en-US" dirty="0"/>
              <a:t>1.9% greater odds of injury </a:t>
            </a:r>
          </a:p>
          <a:p>
            <a:pPr lvl="1">
              <a:buFont typeface="Wingdings" panose="05000000000000000000" pitchFamily="2" charset="2"/>
              <a:buChar char="Ø"/>
            </a:pPr>
            <a:r>
              <a:rPr lang="en-US" dirty="0"/>
              <a:t>2.2% greater odds of medical error </a:t>
            </a:r>
          </a:p>
          <a:p>
            <a:pPr lvl="1">
              <a:buFont typeface="Wingdings" panose="05000000000000000000" pitchFamily="2" charset="2"/>
              <a:buChar char="Ø"/>
            </a:pPr>
            <a:r>
              <a:rPr lang="en-US" dirty="0"/>
              <a:t>3.6% greater odds of safety-compromising behavior</a:t>
            </a:r>
          </a:p>
          <a:p>
            <a:endParaRPr lang="en-US" dirty="0"/>
          </a:p>
        </p:txBody>
      </p:sp>
    </p:spTree>
    <p:extLst>
      <p:ext uri="{BB962C8B-B14F-4D97-AF65-F5344CB8AC3E}">
        <p14:creationId xmlns:p14="http://schemas.microsoft.com/office/powerpoint/2010/main" val="30967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Objectives</a:t>
            </a:r>
          </a:p>
          <a:p>
            <a:pPr lvl="1">
              <a:buFont typeface="Wingdings" panose="05000000000000000000" pitchFamily="2" charset="2"/>
              <a:buChar char="Ø"/>
            </a:pPr>
            <a:r>
              <a:rPr lang="en-US" dirty="0"/>
              <a:t>Define Crew Resource Management (CRM) </a:t>
            </a:r>
          </a:p>
          <a:p>
            <a:pPr lvl="1">
              <a:buFont typeface="Wingdings" panose="05000000000000000000" pitchFamily="2" charset="2"/>
              <a:buChar char="Ø"/>
            </a:pPr>
            <a:r>
              <a:rPr lang="en-US" dirty="0"/>
              <a:t>Explain the benefits of CRM to EMS </a:t>
            </a:r>
          </a:p>
          <a:p>
            <a:pPr lvl="1">
              <a:buFont typeface="Wingdings" panose="05000000000000000000" pitchFamily="2" charset="2"/>
              <a:buChar char="Ø"/>
            </a:pPr>
            <a:r>
              <a:rPr lang="en-US" dirty="0"/>
              <a:t>State the guiding principles of CRM and briefly explain each </a:t>
            </a:r>
          </a:p>
          <a:p>
            <a:pPr lvl="1">
              <a:buFont typeface="Wingdings" panose="05000000000000000000" pitchFamily="2" charset="2"/>
              <a:buChar char="Ø"/>
            </a:pPr>
            <a:r>
              <a:rPr lang="en-US" dirty="0"/>
              <a:t>Explain the concept of communication in the team environment using advocacy/inquiry or appreciative inquiry </a:t>
            </a:r>
          </a:p>
          <a:p>
            <a:pPr lvl="1">
              <a:buFont typeface="Wingdings" panose="05000000000000000000" pitchFamily="2" charset="2"/>
              <a:buChar char="Ø"/>
            </a:pPr>
            <a:r>
              <a:rPr lang="en-US" dirty="0"/>
              <a:t>State characteristics of effective team leaders </a:t>
            </a:r>
          </a:p>
          <a:p>
            <a:pPr lvl="1">
              <a:buFont typeface="Wingdings" panose="05000000000000000000" pitchFamily="2" charset="2"/>
              <a:buChar char="Ø"/>
            </a:pPr>
            <a:r>
              <a:rPr lang="en-US" dirty="0"/>
              <a:t>State characteristics of effective team members </a:t>
            </a:r>
          </a:p>
          <a:p>
            <a:pPr lvl="1">
              <a:buFont typeface="Wingdings" panose="05000000000000000000" pitchFamily="2" charset="2"/>
              <a:buChar char="Ø"/>
            </a:pPr>
            <a:r>
              <a:rPr lang="en-US" dirty="0"/>
              <a:t>Explain how the use of CRM can reduce errors in patient care</a:t>
            </a:r>
          </a:p>
        </p:txBody>
      </p:sp>
    </p:spTree>
    <p:extLst>
      <p:ext uri="{BB962C8B-B14F-4D97-AF65-F5344CB8AC3E}">
        <p14:creationId xmlns:p14="http://schemas.microsoft.com/office/powerpoint/2010/main" val="218357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Crew Resource Management (CRM)</a:t>
            </a:r>
          </a:p>
          <a:p>
            <a:pPr lvl="1">
              <a:buFont typeface="Wingdings" panose="05000000000000000000" pitchFamily="2" charset="2"/>
              <a:buChar char="Ø"/>
            </a:pPr>
            <a:r>
              <a:rPr lang="en-US" dirty="0"/>
              <a:t>CRM is a set of training procedures for use in environments where human error can have devastating effects. Used primarily for improving safety, CRM focuses on interpersonal communication, leadership, and decision making.  It raises the safety and quality service bars, as well as enhances and strengthens the daily operations.  </a:t>
            </a:r>
          </a:p>
          <a:p>
            <a:pPr lvl="1">
              <a:buFont typeface="Wingdings" panose="05000000000000000000" pitchFamily="2" charset="2"/>
              <a:buChar char="Ø"/>
            </a:pPr>
            <a:r>
              <a:rPr lang="en-US" dirty="0"/>
              <a:t>Using CRM methods, crews can avoid, manage and mitigate human errors. And as secondary benefits, CRM programs improve morale and enhance efficiency of the department.</a:t>
            </a:r>
          </a:p>
          <a:p>
            <a:pPr marL="0" indent="0">
              <a:buNone/>
            </a:pPr>
            <a:endParaRPr lang="en-US" dirty="0"/>
          </a:p>
        </p:txBody>
      </p:sp>
    </p:spTree>
    <p:extLst>
      <p:ext uri="{BB962C8B-B14F-4D97-AF65-F5344CB8AC3E}">
        <p14:creationId xmlns:p14="http://schemas.microsoft.com/office/powerpoint/2010/main" val="34759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normAutofit/>
          </a:bodyPr>
          <a:lstStyle/>
          <a:p>
            <a:r>
              <a:rPr lang="en-US" dirty="0"/>
              <a:t>CRM IS</a:t>
            </a:r>
          </a:p>
          <a:p>
            <a:pPr lvl="1">
              <a:buFont typeface="Wingdings" panose="05000000000000000000" pitchFamily="2" charset="2"/>
              <a:buChar char="Ø"/>
            </a:pPr>
            <a:r>
              <a:rPr lang="en-US" dirty="0"/>
              <a:t>A comprehensive system for improving crew performance </a:t>
            </a:r>
          </a:p>
          <a:p>
            <a:pPr lvl="1">
              <a:buFont typeface="Wingdings" panose="05000000000000000000" pitchFamily="2" charset="2"/>
              <a:buChar char="Ø"/>
            </a:pPr>
            <a:r>
              <a:rPr lang="en-US" dirty="0"/>
              <a:t>A process addressing the entire crew and other related staff </a:t>
            </a:r>
          </a:p>
          <a:p>
            <a:pPr lvl="1">
              <a:buFont typeface="Wingdings" panose="05000000000000000000" pitchFamily="2" charset="2"/>
              <a:buChar char="Ø"/>
            </a:pPr>
            <a:r>
              <a:rPr lang="en-US" dirty="0"/>
              <a:t>A system that can be extended to all forms of air crew training </a:t>
            </a:r>
          </a:p>
          <a:p>
            <a:pPr lvl="1">
              <a:buFont typeface="Wingdings" panose="05000000000000000000" pitchFamily="2" charset="2"/>
              <a:buChar char="Ø"/>
            </a:pPr>
            <a:r>
              <a:rPr lang="en-US" dirty="0"/>
              <a:t>A concentration on crew member attitudes and behaviors and their impact on safety </a:t>
            </a:r>
          </a:p>
          <a:p>
            <a:pPr lvl="1">
              <a:buFont typeface="Wingdings" panose="05000000000000000000" pitchFamily="2" charset="2"/>
              <a:buChar char="Ø"/>
            </a:pPr>
            <a:r>
              <a:rPr lang="en-US" dirty="0"/>
              <a:t>An opportunity for individuals to examine their behavior and make individual decisions on how to improve teamwork </a:t>
            </a:r>
          </a:p>
          <a:p>
            <a:pPr lvl="1">
              <a:buFont typeface="Wingdings" panose="05000000000000000000" pitchFamily="2" charset="2"/>
              <a:buChar char="Ø"/>
            </a:pPr>
            <a:r>
              <a:rPr lang="en-US" dirty="0"/>
              <a:t>A utilization of the crew as the unit of training </a:t>
            </a:r>
          </a:p>
          <a:p>
            <a:pPr lvl="1">
              <a:buFont typeface="Wingdings" panose="05000000000000000000" pitchFamily="2" charset="2"/>
              <a:buChar char="Ø"/>
            </a:pPr>
            <a:r>
              <a:rPr lang="en-US" dirty="0"/>
              <a:t>Active participation training that focuses on safety improvement</a:t>
            </a:r>
          </a:p>
          <a:p>
            <a:endParaRPr lang="en-US" dirty="0"/>
          </a:p>
        </p:txBody>
      </p:sp>
    </p:spTree>
    <p:extLst>
      <p:ext uri="{BB962C8B-B14F-4D97-AF65-F5344CB8AC3E}">
        <p14:creationId xmlns:p14="http://schemas.microsoft.com/office/powerpoint/2010/main" val="419562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normAutofit/>
          </a:bodyPr>
          <a:lstStyle/>
          <a:p>
            <a:r>
              <a:rPr lang="en-US" dirty="0"/>
              <a:t>Objectives</a:t>
            </a:r>
          </a:p>
          <a:p>
            <a:pPr marL="0" indent="0">
              <a:buNone/>
            </a:pPr>
            <a:r>
              <a:rPr lang="en-US" dirty="0"/>
              <a:t>	• Identify proper hand washing technique </a:t>
            </a:r>
          </a:p>
          <a:p>
            <a:pPr marL="0" indent="0">
              <a:buNone/>
            </a:pPr>
            <a:r>
              <a:rPr lang="en-US" dirty="0"/>
              <a:t>	• Identify appropriate use of alcohol-based hand cleaner </a:t>
            </a:r>
          </a:p>
          <a:p>
            <a:pPr marL="0" indent="0">
              <a:buNone/>
            </a:pPr>
            <a:r>
              <a:rPr lang="en-US" dirty="0"/>
              <a:t>	• Discuss the CDC’s recommendations of vaccines for 		    healthcare providers </a:t>
            </a:r>
          </a:p>
          <a:p>
            <a:pPr marL="0" indent="0">
              <a:buNone/>
            </a:pPr>
            <a:r>
              <a:rPr lang="en-US" dirty="0"/>
              <a:t>	• Assess eye safety indications and measures </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Benefits of Crew Resource Management to EMS</a:t>
            </a:r>
          </a:p>
          <a:p>
            <a:pPr lvl="1">
              <a:buFont typeface="Wingdings" panose="05000000000000000000" pitchFamily="2" charset="2"/>
              <a:buChar char="Ø"/>
            </a:pPr>
            <a:r>
              <a:rPr lang="en-US" dirty="0"/>
              <a:t>Overarching aim is to minimize errors </a:t>
            </a:r>
          </a:p>
          <a:p>
            <a:pPr lvl="1">
              <a:buFont typeface="Wingdings" panose="05000000000000000000" pitchFamily="2" charset="2"/>
              <a:buChar char="Ø"/>
            </a:pPr>
            <a:r>
              <a:rPr lang="en-US" dirty="0"/>
              <a:t>Improved safety for patients and care providers </a:t>
            </a:r>
          </a:p>
          <a:p>
            <a:pPr lvl="1">
              <a:buFont typeface="Wingdings" panose="05000000000000000000" pitchFamily="2" charset="2"/>
              <a:buChar char="Ø"/>
            </a:pPr>
            <a:r>
              <a:rPr lang="en-US" dirty="0"/>
              <a:t>Improved team performance </a:t>
            </a:r>
          </a:p>
          <a:p>
            <a:pPr lvl="1">
              <a:buFont typeface="Wingdings" panose="05000000000000000000" pitchFamily="2" charset="2"/>
              <a:buChar char="Ø"/>
            </a:pPr>
            <a:r>
              <a:rPr lang="en-US" dirty="0"/>
              <a:t>Improved situational awareness </a:t>
            </a:r>
          </a:p>
          <a:p>
            <a:pPr lvl="1">
              <a:buFont typeface="Wingdings" panose="05000000000000000000" pitchFamily="2" charset="2"/>
              <a:buChar char="Ø"/>
            </a:pPr>
            <a:r>
              <a:rPr lang="en-US" dirty="0"/>
              <a:t>All team members have equal value and input </a:t>
            </a:r>
          </a:p>
          <a:p>
            <a:pPr lvl="1">
              <a:buFont typeface="Wingdings" panose="05000000000000000000" pitchFamily="2" charset="2"/>
              <a:buChar char="Ø"/>
            </a:pPr>
            <a:r>
              <a:rPr lang="en-US" dirty="0"/>
              <a:t>All members of the organization participate in CRM and CRM training </a:t>
            </a:r>
          </a:p>
          <a:p>
            <a:pPr marL="0" indent="0">
              <a:buNone/>
            </a:pPr>
            <a:endParaRPr lang="en-US" dirty="0"/>
          </a:p>
        </p:txBody>
      </p:sp>
    </p:spTree>
    <p:extLst>
      <p:ext uri="{BB962C8B-B14F-4D97-AF65-F5344CB8AC3E}">
        <p14:creationId xmlns:p14="http://schemas.microsoft.com/office/powerpoint/2010/main" val="419228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CRM Guiding Principles</a:t>
            </a:r>
          </a:p>
          <a:p>
            <a:pPr lvl="1">
              <a:buFont typeface="Arial" panose="020B0604020202020204" pitchFamily="34" charset="0"/>
              <a:buChar char="•"/>
            </a:pPr>
            <a:r>
              <a:rPr lang="en-US" dirty="0"/>
              <a:t>Situational Awareness </a:t>
            </a:r>
          </a:p>
          <a:p>
            <a:pPr lvl="2">
              <a:buFont typeface="Wingdings" panose="05000000000000000000" pitchFamily="2" charset="2"/>
              <a:buChar char="Ø"/>
            </a:pPr>
            <a:r>
              <a:rPr lang="en-US" dirty="0"/>
              <a:t>The accurate perception of current operations, other people, equipment, and the surrounding world, both now and in the near future.</a:t>
            </a:r>
          </a:p>
          <a:p>
            <a:pPr lvl="1">
              <a:buFont typeface="Arial" panose="020B0604020202020204" pitchFamily="34" charset="0"/>
              <a:buChar char="•"/>
            </a:pPr>
            <a:r>
              <a:rPr lang="en-US" dirty="0"/>
              <a:t>Group Dynamics </a:t>
            </a:r>
          </a:p>
          <a:p>
            <a:pPr lvl="2">
              <a:buFont typeface="Wingdings" panose="05000000000000000000" pitchFamily="2" charset="2"/>
              <a:buChar char="Ø"/>
            </a:pPr>
            <a:r>
              <a:rPr lang="en-US" dirty="0"/>
              <a:t>A system of behaviors and psychological processes occurring within a social group.</a:t>
            </a:r>
          </a:p>
          <a:p>
            <a:pPr lvl="1">
              <a:buFont typeface="Arial" panose="020B0604020202020204" pitchFamily="34" charset="0"/>
              <a:buChar char="•"/>
            </a:pPr>
            <a:r>
              <a:rPr lang="en-US" dirty="0"/>
              <a:t>Workload Management</a:t>
            </a:r>
          </a:p>
          <a:p>
            <a:pPr lvl="2">
              <a:buFont typeface="Wingdings" panose="05000000000000000000" pitchFamily="2" charset="2"/>
              <a:buChar char="Ø"/>
            </a:pPr>
            <a:r>
              <a:rPr lang="en-US" dirty="0"/>
              <a:t>The process of effective workload distribution which is crafted to enable the team member to achieve optimal performance and productivity levels.</a:t>
            </a:r>
          </a:p>
          <a:p>
            <a:pPr marL="0" indent="0">
              <a:buNone/>
            </a:pPr>
            <a:endParaRPr lang="en-US" dirty="0"/>
          </a:p>
        </p:txBody>
      </p:sp>
    </p:spTree>
    <p:extLst>
      <p:ext uri="{BB962C8B-B14F-4D97-AF65-F5344CB8AC3E}">
        <p14:creationId xmlns:p14="http://schemas.microsoft.com/office/powerpoint/2010/main" val="127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CRM Guiding Principles</a:t>
            </a:r>
          </a:p>
          <a:p>
            <a:pPr lvl="1">
              <a:buFont typeface="Arial" panose="020B0604020202020204" pitchFamily="34" charset="0"/>
              <a:buChar char="•"/>
            </a:pPr>
            <a:r>
              <a:rPr lang="en-US" dirty="0"/>
              <a:t>Effective Communications </a:t>
            </a:r>
          </a:p>
          <a:p>
            <a:pPr lvl="2">
              <a:buFont typeface="Wingdings" panose="05000000000000000000" pitchFamily="2" charset="2"/>
              <a:buChar char="Ø"/>
            </a:pPr>
            <a:r>
              <a:rPr lang="en-US" dirty="0"/>
              <a:t>Communication is a two way process that involves both how we send and receive messages.</a:t>
            </a:r>
          </a:p>
          <a:p>
            <a:pPr lvl="1">
              <a:buFont typeface="Arial" panose="020B0604020202020204" pitchFamily="34" charset="0"/>
              <a:buChar char="•"/>
            </a:pPr>
            <a:r>
              <a:rPr lang="en-US" dirty="0"/>
              <a:t>Risk Management </a:t>
            </a:r>
          </a:p>
          <a:p>
            <a:pPr lvl="2">
              <a:buFont typeface="Wingdings" panose="05000000000000000000" pitchFamily="2" charset="2"/>
              <a:buChar char="Ø"/>
            </a:pPr>
            <a:r>
              <a:rPr lang="en-US" dirty="0"/>
              <a:t>An assessment of the likelihood of an acceptable outcome to a given decision or judgment.</a:t>
            </a:r>
          </a:p>
          <a:p>
            <a:pPr lvl="1">
              <a:buFont typeface="Arial" panose="020B0604020202020204" pitchFamily="34" charset="0"/>
              <a:buChar char="•"/>
            </a:pPr>
            <a:r>
              <a:rPr lang="en-US" dirty="0"/>
              <a:t>Stress Awareness</a:t>
            </a:r>
          </a:p>
          <a:p>
            <a:pPr lvl="2">
              <a:buFont typeface="Wingdings" panose="05000000000000000000" pitchFamily="2" charset="2"/>
              <a:buChar char="Ø"/>
            </a:pPr>
            <a:r>
              <a:rPr lang="en-US" dirty="0"/>
              <a:t>A condition or feeling experienced when a person perceives that demands exceed the personal and social resources the individual is able to mobilize.</a:t>
            </a:r>
          </a:p>
          <a:p>
            <a:pPr marL="0" indent="0">
              <a:buNone/>
            </a:pPr>
            <a:endParaRPr lang="en-US" dirty="0"/>
          </a:p>
          <a:p>
            <a:endParaRPr lang="en-US" dirty="0"/>
          </a:p>
        </p:txBody>
      </p:sp>
    </p:spTree>
    <p:extLst>
      <p:ext uri="{BB962C8B-B14F-4D97-AF65-F5344CB8AC3E}">
        <p14:creationId xmlns:p14="http://schemas.microsoft.com/office/powerpoint/2010/main" val="9629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CRM Guiding Principles</a:t>
            </a:r>
          </a:p>
          <a:p>
            <a:pPr lvl="1">
              <a:buFont typeface="Arial" panose="020B0604020202020204" pitchFamily="34" charset="0"/>
              <a:buChar char="•"/>
            </a:pPr>
            <a:r>
              <a:rPr lang="en-US" dirty="0"/>
              <a:t>Human Factors</a:t>
            </a:r>
          </a:p>
          <a:p>
            <a:pPr lvl="2">
              <a:buFont typeface="Wingdings" panose="05000000000000000000" pitchFamily="2" charset="2"/>
              <a:buChar char="Ø"/>
            </a:pPr>
            <a:r>
              <a:rPr lang="en-US" dirty="0"/>
              <a:t>Physical and psychological behavior in relation to particular environments, products, or services.</a:t>
            </a:r>
          </a:p>
          <a:p>
            <a:pPr lvl="1">
              <a:buFont typeface="Arial" panose="020B0604020202020204" pitchFamily="34" charset="0"/>
              <a:buChar char="•"/>
            </a:pPr>
            <a:r>
              <a:rPr lang="en-US" dirty="0"/>
              <a:t>Decision Making</a:t>
            </a:r>
          </a:p>
          <a:p>
            <a:pPr lvl="2">
              <a:buFont typeface="Wingdings" panose="05000000000000000000" pitchFamily="2" charset="2"/>
              <a:buChar char="Ø"/>
            </a:pPr>
            <a:r>
              <a:rPr lang="en-US" dirty="0"/>
              <a:t>The thought process of selecting a logical choice from the available options</a:t>
            </a:r>
          </a:p>
        </p:txBody>
      </p:sp>
    </p:spTree>
    <p:extLst>
      <p:ext uri="{BB962C8B-B14F-4D97-AF65-F5344CB8AC3E}">
        <p14:creationId xmlns:p14="http://schemas.microsoft.com/office/powerpoint/2010/main" val="272237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Advocacy and Inquiry Communication; appreciative inquiry </a:t>
            </a:r>
          </a:p>
          <a:p>
            <a:pPr lvl="1">
              <a:buFont typeface="Arial" panose="020B0604020202020204" pitchFamily="34" charset="0"/>
              <a:buChar char="•"/>
            </a:pPr>
            <a:r>
              <a:rPr lang="en-US" dirty="0"/>
              <a:t>Four steps to using inquiry/advocacy or appreciative inquiry to improve communication among teams </a:t>
            </a:r>
          </a:p>
          <a:p>
            <a:pPr marL="1040130" lvl="3" indent="-400050">
              <a:buFont typeface="+mj-lt"/>
              <a:buAutoNum type="romanLcPeriod"/>
            </a:pPr>
            <a:r>
              <a:rPr lang="en-US" dirty="0"/>
              <a:t>Alert the other members of the team to a situation or action of concern </a:t>
            </a:r>
          </a:p>
          <a:p>
            <a:pPr marL="1040130" lvl="3" indent="-400050">
              <a:buFont typeface="+mj-lt"/>
              <a:buAutoNum type="romanLcPeriod"/>
            </a:pPr>
            <a:r>
              <a:rPr lang="en-US" dirty="0"/>
              <a:t>State the problem as it is seen </a:t>
            </a:r>
          </a:p>
          <a:p>
            <a:pPr marL="1040130" lvl="3" indent="-400050">
              <a:buFont typeface="+mj-lt"/>
              <a:buAutoNum type="romanLcPeriod"/>
            </a:pPr>
            <a:r>
              <a:rPr lang="en-US" dirty="0"/>
              <a:t>State a solution or alternative </a:t>
            </a:r>
          </a:p>
          <a:p>
            <a:pPr marL="1040130" lvl="3" indent="-400050">
              <a:buFont typeface="+mj-lt"/>
              <a:buAutoNum type="romanLcPeriod"/>
            </a:pPr>
            <a:r>
              <a:rPr lang="en-US" dirty="0"/>
              <a:t>Obtain agreement among the team to alter plan or action </a:t>
            </a:r>
          </a:p>
          <a:p>
            <a:pPr marL="228600" lvl="1" indent="0">
              <a:buNone/>
            </a:pPr>
            <a:endParaRPr lang="en-US" dirty="0"/>
          </a:p>
        </p:txBody>
      </p:sp>
    </p:spTree>
    <p:extLst>
      <p:ext uri="{BB962C8B-B14F-4D97-AF65-F5344CB8AC3E}">
        <p14:creationId xmlns:p14="http://schemas.microsoft.com/office/powerpoint/2010/main" val="150451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Communication in the Team</a:t>
            </a:r>
          </a:p>
          <a:p>
            <a:pPr marL="800100" lvl="2" indent="-342900">
              <a:buFont typeface="Arial" panose="020B0604020202020204" pitchFamily="34" charset="0"/>
              <a:buChar char="•"/>
            </a:pPr>
            <a:r>
              <a:rPr lang="en-US" dirty="0"/>
              <a:t>Frame of Mind</a:t>
            </a:r>
          </a:p>
          <a:p>
            <a:pPr lvl="2">
              <a:buFont typeface="Wingdings" panose="05000000000000000000" pitchFamily="2" charset="2"/>
              <a:buChar char="Ø"/>
            </a:pPr>
            <a:r>
              <a:rPr lang="en-US" dirty="0"/>
              <a:t>If you assume that you are obviously right and that your job is to get others to realize what you already know, you will be unable to create mutual learning. Therefore:</a:t>
            </a:r>
            <a:endParaRPr lang="en-US" sz="1400" dirty="0"/>
          </a:p>
          <a:p>
            <a:pPr lvl="2">
              <a:buFont typeface="Wingdings" panose="05000000000000000000" pitchFamily="2" charset="2"/>
              <a:buChar char="Ø"/>
            </a:pPr>
            <a:r>
              <a:rPr lang="en-US" dirty="0"/>
              <a:t>Assume you may be missing things others see, and seeing things others miss. If you start with this assumption, you will listen more intelligently and inquire more genuinely without downplaying your own views.</a:t>
            </a:r>
            <a:endParaRPr lang="en-US" sz="1400" dirty="0"/>
          </a:p>
          <a:p>
            <a:pPr lvl="2">
              <a:buFont typeface="Wingdings" panose="05000000000000000000" pitchFamily="2" charset="2"/>
              <a:buChar char="Ø"/>
            </a:pPr>
            <a:r>
              <a:rPr lang="en-US" dirty="0"/>
              <a:t>Assume others are acting in ways that make sense to them and that they are seeking to act with integrity.</a:t>
            </a:r>
            <a:endParaRPr lang="en-US" sz="1400" dirty="0"/>
          </a:p>
          <a:p>
            <a:pPr lvl="2">
              <a:buFont typeface="Wingdings" panose="05000000000000000000" pitchFamily="2" charset="2"/>
              <a:buChar char="Ø"/>
            </a:pPr>
            <a:r>
              <a:rPr lang="en-US" dirty="0"/>
              <a:t>Seek to understand what leads to behavior you find problematic. Are people caught in dilemmas? Are you contributing to the problem?</a:t>
            </a:r>
            <a:endParaRPr lang="en-US" sz="1400" dirty="0"/>
          </a:p>
          <a:p>
            <a:pPr marL="1108710" lvl="4" indent="-285750">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174563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Advocacy</a:t>
            </a:r>
          </a:p>
          <a:p>
            <a:pPr lvl="1">
              <a:buFont typeface="Wingdings" panose="05000000000000000000" pitchFamily="2" charset="2"/>
              <a:buChar char="Ø"/>
            </a:pPr>
            <a:r>
              <a:rPr lang="en-US" dirty="0"/>
              <a:t>Help others see what you see and how you think about it by giving examples of the data you select, stating the meaning that you find in the examples, and explaining the steps in your thinking.</a:t>
            </a:r>
          </a:p>
          <a:p>
            <a:pPr lvl="1">
              <a:buFont typeface="Wingdings" panose="05000000000000000000" pitchFamily="2" charset="2"/>
              <a:buChar char="Ø"/>
            </a:pPr>
            <a:r>
              <a:rPr lang="en-US" dirty="0"/>
              <a:t>Describe your understanding of the other person’s reasoning.</a:t>
            </a:r>
          </a:p>
          <a:p>
            <a:pPr lvl="1">
              <a:buFont typeface="Wingdings" panose="05000000000000000000" pitchFamily="2" charset="2"/>
              <a:buChar char="Ø"/>
            </a:pPr>
            <a:r>
              <a:rPr lang="en-US" dirty="0"/>
              <a:t>If you see negative consequences to what others are doing, identify the consequences without attributing intent to create those consequences. Distinguish between intent and impact.</a:t>
            </a:r>
          </a:p>
          <a:p>
            <a:pPr lvl="1">
              <a:buFont typeface="Wingdings" panose="05000000000000000000" pitchFamily="2" charset="2"/>
              <a:buChar char="Ø"/>
            </a:pPr>
            <a:r>
              <a:rPr lang="en-US" dirty="0"/>
              <a:t>When you choose to disclose your emotions, do so without implying that the other person is primarily responsible for creating your emotional reactions.</a:t>
            </a:r>
          </a:p>
          <a:p>
            <a:pPr marL="0" indent="0">
              <a:buNone/>
            </a:pPr>
            <a:endParaRPr lang="en-US" dirty="0"/>
          </a:p>
        </p:txBody>
      </p:sp>
    </p:spTree>
    <p:extLst>
      <p:ext uri="{BB962C8B-B14F-4D97-AF65-F5344CB8AC3E}">
        <p14:creationId xmlns:p14="http://schemas.microsoft.com/office/powerpoint/2010/main" val="209500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CREW RESOURCE MANAGEMENT </a:t>
            </a:r>
          </a:p>
        </p:txBody>
      </p:sp>
      <p:sp>
        <p:nvSpPr>
          <p:cNvPr id="3" name="Content Placeholder 2"/>
          <p:cNvSpPr>
            <a:spLocks noGrp="1"/>
          </p:cNvSpPr>
          <p:nvPr>
            <p:ph idx="1"/>
          </p:nvPr>
        </p:nvSpPr>
        <p:spPr/>
        <p:txBody>
          <a:bodyPr>
            <a:normAutofit/>
          </a:bodyPr>
          <a:lstStyle/>
          <a:p>
            <a:r>
              <a:rPr lang="en-US" dirty="0"/>
              <a:t>Inquiry</a:t>
            </a:r>
          </a:p>
          <a:p>
            <a:pPr lvl="1">
              <a:buFont typeface="Wingdings" panose="05000000000000000000" pitchFamily="2" charset="2"/>
              <a:buChar char="Ø"/>
            </a:pPr>
            <a:r>
              <a:rPr lang="en-US" dirty="0"/>
              <a:t>Find out how others see the situation by asking them to give examples of the data they select and to explain the steps in their thinking.</a:t>
            </a:r>
          </a:p>
          <a:p>
            <a:pPr lvl="1">
              <a:buFont typeface="Wingdings" panose="05000000000000000000" pitchFamily="2" charset="2"/>
              <a:buChar char="Ø"/>
            </a:pPr>
            <a:r>
              <a:rPr lang="en-US" dirty="0"/>
              <a:t>Ask for help in finding out what you may be missing by encouraging others to identify possible gaps or errors in your thinking.</a:t>
            </a:r>
          </a:p>
          <a:p>
            <a:pPr lvl="1">
              <a:buFont typeface="Wingdings" panose="05000000000000000000" pitchFamily="2" charset="2"/>
              <a:buChar char="Ø"/>
            </a:pPr>
            <a:r>
              <a:rPr lang="en-US" dirty="0"/>
              <a:t>When you have difficulty with how others are acting, ask them to explain what leads them to act as they do, in a tone that suggests they may have a reasonable answer.</a:t>
            </a:r>
          </a:p>
          <a:p>
            <a:pPr lvl="1">
              <a:buFont typeface="Wingdings" panose="05000000000000000000" pitchFamily="2" charset="2"/>
              <a:buChar char="Ø"/>
            </a:pPr>
            <a:r>
              <a:rPr lang="en-US" dirty="0"/>
              <a:t>Inquire into others emotions.</a:t>
            </a:r>
          </a:p>
          <a:p>
            <a:pPr lvl="1">
              <a:buFont typeface="Wingdings" panose="05000000000000000000" pitchFamily="2" charset="2"/>
              <a:buChar char="Ø"/>
            </a:pPr>
            <a:r>
              <a:rPr lang="en-US" dirty="0"/>
              <a:t>Ask for help in exploring whether you are unknowingly contributing to the problem.</a:t>
            </a:r>
          </a:p>
          <a:p>
            <a:pPr marL="0" indent="0">
              <a:buNone/>
            </a:pPr>
            <a:endParaRPr lang="en-US" dirty="0"/>
          </a:p>
        </p:txBody>
      </p:sp>
    </p:spTree>
    <p:extLst>
      <p:ext uri="{BB962C8B-B14F-4D97-AF65-F5344CB8AC3E}">
        <p14:creationId xmlns:p14="http://schemas.microsoft.com/office/powerpoint/2010/main" val="237589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normAutofit/>
          </a:bodyPr>
          <a:lstStyle/>
          <a:p>
            <a:r>
              <a:rPr lang="en-US" dirty="0"/>
              <a:t>Effectiveness of the team</a:t>
            </a:r>
          </a:p>
          <a:p>
            <a:pPr marL="800100" lvl="2" indent="-342900">
              <a:buFont typeface="Arial" panose="020B0604020202020204" pitchFamily="34" charset="0"/>
              <a:buChar char="•"/>
            </a:pPr>
            <a:r>
              <a:rPr lang="en-US" dirty="0"/>
              <a:t>Characteristics of effective team leaders </a:t>
            </a:r>
          </a:p>
          <a:p>
            <a:pPr marL="1097280" lvl="3" indent="-457200">
              <a:buFont typeface="Wingdings" panose="05000000000000000000" pitchFamily="2" charset="2"/>
              <a:buChar char="Ø"/>
            </a:pPr>
            <a:r>
              <a:rPr lang="en-US" dirty="0"/>
              <a:t>Creates, implements and revises an action plan </a:t>
            </a:r>
          </a:p>
          <a:p>
            <a:pPr marL="1097280" lvl="3" indent="-457200">
              <a:buFont typeface="Wingdings" panose="05000000000000000000" pitchFamily="2" charset="2"/>
              <a:buChar char="Ø"/>
            </a:pPr>
            <a:r>
              <a:rPr lang="en-US" dirty="0"/>
              <a:t>Communicates accurately and concisely while listening and encouraging feedback </a:t>
            </a:r>
          </a:p>
          <a:p>
            <a:pPr marL="1097280" lvl="3" indent="-457200">
              <a:buFont typeface="Wingdings" panose="05000000000000000000" pitchFamily="2" charset="2"/>
              <a:buChar char="Ø"/>
            </a:pPr>
            <a:r>
              <a:rPr lang="en-US" dirty="0"/>
              <a:t>Receives, processes, verifies, and prioritizes information </a:t>
            </a:r>
          </a:p>
          <a:p>
            <a:pPr marL="1097280" lvl="3" indent="-457200">
              <a:buFont typeface="Wingdings" panose="05000000000000000000" pitchFamily="2" charset="2"/>
              <a:buChar char="Ø"/>
            </a:pPr>
            <a:r>
              <a:rPr lang="en-US" dirty="0"/>
              <a:t>Reconciles incongruent information </a:t>
            </a:r>
          </a:p>
          <a:p>
            <a:pPr marL="1097280" lvl="3" indent="-457200">
              <a:buFont typeface="Wingdings" panose="05000000000000000000" pitchFamily="2" charset="2"/>
              <a:buChar char="Ø"/>
            </a:pPr>
            <a:r>
              <a:rPr lang="en-US" dirty="0"/>
              <a:t>Demonstrates confidence, compassion, maturity, and command presence </a:t>
            </a:r>
          </a:p>
          <a:p>
            <a:pPr marL="1097280" lvl="3" indent="-457200">
              <a:buFont typeface="Wingdings" panose="05000000000000000000" pitchFamily="2" charset="2"/>
              <a:buChar char="Ø"/>
            </a:pPr>
            <a:r>
              <a:rPr lang="en-US" dirty="0"/>
              <a:t>Demonstrates a role of authority for the group and scene </a:t>
            </a:r>
          </a:p>
          <a:p>
            <a:pPr marL="1097280" lvl="3" indent="-457200">
              <a:buFont typeface="Wingdings" panose="05000000000000000000" pitchFamily="2" charset="2"/>
              <a:buChar char="Ø"/>
            </a:pPr>
            <a:r>
              <a:rPr lang="en-US" dirty="0"/>
              <a:t>Maintains accountability for team’s actions/outcomes</a:t>
            </a:r>
          </a:p>
          <a:p>
            <a:pPr marL="1097280" lvl="3" indent="-457200">
              <a:buFont typeface="Wingdings" panose="05000000000000000000" pitchFamily="2" charset="2"/>
              <a:buChar char="Ø"/>
            </a:pPr>
            <a:r>
              <a:rPr lang="en-US" dirty="0"/>
              <a:t>Assesses situation and resources and modifies accordingly</a:t>
            </a:r>
          </a:p>
          <a:p>
            <a:endParaRPr lang="en-US" dirty="0"/>
          </a:p>
        </p:txBody>
      </p:sp>
    </p:spTree>
    <p:extLst>
      <p:ext uri="{BB962C8B-B14F-4D97-AF65-F5344CB8AC3E}">
        <p14:creationId xmlns:p14="http://schemas.microsoft.com/office/powerpoint/2010/main" val="122049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lstStyle/>
          <a:p>
            <a:r>
              <a:rPr lang="en-US" dirty="0"/>
              <a:t>Effective teamwork does not automatically happen simply because a group of emergency responders arrive on the scene of a medical emergency. "Outer-loop,” or non-team-leader-initiated communication is common during a resuscitation attempt and has the potential to be distracting for the team leader as well as other non-participating members.  Successful teams are composed of responders who understand the roles and responsibilities of every other member.  These teams are trained to cooperate and reduce conflict.</a:t>
            </a:r>
          </a:p>
        </p:txBody>
      </p:sp>
    </p:spTree>
    <p:extLst>
      <p:ext uri="{BB962C8B-B14F-4D97-AF65-F5344CB8AC3E}">
        <p14:creationId xmlns:p14="http://schemas.microsoft.com/office/powerpoint/2010/main" val="40756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pPr marL="0" indent="0">
              <a:buNone/>
            </a:pPr>
            <a:r>
              <a:rPr lang="en-US" dirty="0"/>
              <a:t>Emergency Medical Services (EMS) providers play an important role in the prevention and control of infections.  EMS providers are at the front line of medical care and have a high risk of exposure to patients with known or unknown infectious diseases or germs.  The emergence of antimicrobial-resistant bacteria such as methicillin resistant Staphylococcus aureus (MRSA) and vancomycin-resistant enterococcus (VRE), along with growing concerns regarding the spread of Clostridium difficile (C. diff) and viruses, are major problems facing all healthcare providers, including EMS providers.</a:t>
            </a:r>
          </a:p>
          <a:p>
            <a:endParaRPr lang="en-US" dirty="0"/>
          </a:p>
        </p:txBody>
      </p:sp>
    </p:spTree>
    <p:extLst>
      <p:ext uri="{BB962C8B-B14F-4D97-AF65-F5344CB8AC3E}">
        <p14:creationId xmlns:p14="http://schemas.microsoft.com/office/powerpoint/2010/main" val="366164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a:t>Characteristics of effective team leaders </a:t>
            </a:r>
          </a:p>
          <a:p>
            <a:pPr lvl="2">
              <a:buFont typeface="Wingdings" panose="05000000000000000000" pitchFamily="2" charset="2"/>
              <a:buChar char="Ø"/>
            </a:pPr>
            <a:r>
              <a:rPr lang="en-US" dirty="0"/>
              <a:t>Maintains situational awareness </a:t>
            </a:r>
          </a:p>
          <a:p>
            <a:pPr lvl="2">
              <a:buFont typeface="Wingdings" panose="05000000000000000000" pitchFamily="2" charset="2"/>
              <a:buChar char="Ø"/>
            </a:pPr>
            <a:r>
              <a:rPr lang="en-US" dirty="0"/>
              <a:t>Utilizes appreciative inquiry/ inquiry/advocacy when miscommunication or potential errors occur </a:t>
            </a:r>
          </a:p>
          <a:p>
            <a:pPr lvl="2">
              <a:buFont typeface="Wingdings" panose="05000000000000000000" pitchFamily="2" charset="2"/>
              <a:buChar char="Ø"/>
            </a:pPr>
            <a:r>
              <a:rPr lang="en-US" dirty="0"/>
              <a:t>Uses closed-loop communication </a:t>
            </a:r>
          </a:p>
          <a:p>
            <a:pPr lvl="2">
              <a:buFont typeface="Wingdings" panose="05000000000000000000" pitchFamily="2" charset="2"/>
              <a:buChar char="Ø"/>
            </a:pPr>
            <a:r>
              <a:rPr lang="en-US" dirty="0"/>
              <a:t>Reports progress on tasks </a:t>
            </a:r>
          </a:p>
          <a:p>
            <a:pPr lvl="2">
              <a:buFont typeface="Wingdings" panose="05000000000000000000" pitchFamily="2" charset="2"/>
              <a:buChar char="Ø"/>
            </a:pPr>
            <a:r>
              <a:rPr lang="en-US" dirty="0"/>
              <a:t>Performs tasks accurately and in a timely manner </a:t>
            </a:r>
          </a:p>
          <a:p>
            <a:pPr lvl="2">
              <a:buFont typeface="Wingdings" panose="05000000000000000000" pitchFamily="2" charset="2"/>
              <a:buChar char="Ø"/>
            </a:pPr>
            <a:r>
              <a:rPr lang="en-US" dirty="0"/>
              <a:t>Addresses safety concerns and is safety conscious at all times </a:t>
            </a:r>
          </a:p>
          <a:p>
            <a:pPr lvl="2">
              <a:buFont typeface="Wingdings" panose="05000000000000000000" pitchFamily="2" charset="2"/>
              <a:buChar char="Ø"/>
            </a:pPr>
            <a:r>
              <a:rPr lang="en-US" dirty="0"/>
              <a:t>Treats all team members as equals and with equal level of respect, regardless of rank or experience level</a:t>
            </a:r>
          </a:p>
        </p:txBody>
      </p:sp>
    </p:spTree>
    <p:extLst>
      <p:ext uri="{BB962C8B-B14F-4D97-AF65-F5344CB8AC3E}">
        <p14:creationId xmlns:p14="http://schemas.microsoft.com/office/powerpoint/2010/main" val="144182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Characteristics of effective team members </a:t>
            </a:r>
          </a:p>
          <a:p>
            <a:pPr marL="800100" lvl="2" indent="-342900">
              <a:buFont typeface="Wingdings" panose="05000000000000000000" pitchFamily="2" charset="2"/>
              <a:buChar char="Ø"/>
            </a:pPr>
            <a:r>
              <a:rPr lang="en-US" dirty="0"/>
              <a:t>Communicates accurately and concisely while listening and accepting feedback </a:t>
            </a:r>
          </a:p>
          <a:p>
            <a:pPr marL="800100" lvl="2" indent="-342900">
              <a:buFont typeface="Wingdings" panose="05000000000000000000" pitchFamily="2" charset="2"/>
              <a:buChar char="Ø"/>
            </a:pPr>
            <a:r>
              <a:rPr lang="en-US" dirty="0"/>
              <a:t>Demonstrates followership–is receptive to leadership </a:t>
            </a:r>
          </a:p>
          <a:p>
            <a:pPr marL="800100" lvl="2" indent="-342900">
              <a:buFont typeface="Wingdings" panose="05000000000000000000" pitchFamily="2" charset="2"/>
              <a:buChar char="Ø"/>
            </a:pPr>
            <a:r>
              <a:rPr lang="en-US" dirty="0"/>
              <a:t>Demonstrates confidence, compassion, maturity </a:t>
            </a:r>
          </a:p>
          <a:p>
            <a:pPr marL="800100" lvl="2" indent="-342900">
              <a:buFont typeface="Wingdings" panose="05000000000000000000" pitchFamily="2" charset="2"/>
              <a:buChar char="Ø"/>
            </a:pPr>
            <a:r>
              <a:rPr lang="en-US" dirty="0"/>
              <a:t>Maintains situational awareness </a:t>
            </a:r>
          </a:p>
          <a:p>
            <a:pPr marL="800100" lvl="2" indent="-342900">
              <a:buFont typeface="Wingdings" panose="05000000000000000000" pitchFamily="2" charset="2"/>
              <a:buChar char="Ø"/>
            </a:pPr>
            <a:r>
              <a:rPr lang="en-US" dirty="0"/>
              <a:t>Utilizes appreciative inquiry, advocacy/inquiry when miscommunications or potential errors occur </a:t>
            </a:r>
          </a:p>
        </p:txBody>
      </p:sp>
    </p:spTree>
    <p:extLst>
      <p:ext uri="{BB962C8B-B14F-4D97-AF65-F5344CB8AC3E}">
        <p14:creationId xmlns:p14="http://schemas.microsoft.com/office/powerpoint/2010/main" val="15834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Characteristics of effective team members </a:t>
            </a:r>
          </a:p>
          <a:p>
            <a:pPr marL="800100" lvl="2" indent="-342900">
              <a:buFont typeface="Wingdings" panose="05000000000000000000" pitchFamily="2" charset="2"/>
              <a:buChar char="Ø"/>
            </a:pPr>
            <a:r>
              <a:rPr lang="en-US" dirty="0"/>
              <a:t>Uses closed-loop communication </a:t>
            </a:r>
          </a:p>
          <a:p>
            <a:pPr marL="800100" lvl="2" indent="-342900">
              <a:buFont typeface="Wingdings" panose="05000000000000000000" pitchFamily="2" charset="2"/>
              <a:buChar char="Ø"/>
            </a:pPr>
            <a:r>
              <a:rPr lang="en-US" dirty="0"/>
              <a:t>Reports progress on tasks </a:t>
            </a:r>
          </a:p>
          <a:p>
            <a:pPr marL="800100" lvl="2" indent="-342900">
              <a:buFont typeface="Wingdings" panose="05000000000000000000" pitchFamily="2" charset="2"/>
              <a:buChar char="Ø"/>
            </a:pPr>
            <a:r>
              <a:rPr lang="en-US" dirty="0"/>
              <a:t>Performs tasks accurately and in a timely manner </a:t>
            </a:r>
          </a:p>
          <a:p>
            <a:pPr marL="800100" lvl="2" indent="-342900">
              <a:buFont typeface="Wingdings" panose="05000000000000000000" pitchFamily="2" charset="2"/>
              <a:buChar char="Ø"/>
            </a:pPr>
            <a:r>
              <a:rPr lang="en-US" dirty="0"/>
              <a:t>Advocates safety concerns and is safety conscious at all times </a:t>
            </a:r>
          </a:p>
          <a:p>
            <a:pPr marL="800100" lvl="2" indent="-342900">
              <a:buFont typeface="Wingdings" panose="05000000000000000000" pitchFamily="2" charset="2"/>
              <a:buChar char="Ø"/>
            </a:pPr>
            <a:r>
              <a:rPr lang="en-US" dirty="0"/>
              <a:t>Treats all team members as equals and with equal level of respect, regardless of rank or experience level </a:t>
            </a:r>
          </a:p>
          <a:p>
            <a:pPr marL="800100" lvl="2" indent="-342900">
              <a:buFont typeface="Wingdings" panose="05000000000000000000" pitchFamily="2" charset="2"/>
              <a:buChar char="Ø"/>
            </a:pPr>
            <a:r>
              <a:rPr lang="en-US" dirty="0"/>
              <a:t>Immediately suggests corrective action if a harmful intervention is ordered/performed by others</a:t>
            </a:r>
          </a:p>
        </p:txBody>
      </p:sp>
    </p:spTree>
    <p:extLst>
      <p:ext uri="{BB962C8B-B14F-4D97-AF65-F5344CB8AC3E}">
        <p14:creationId xmlns:p14="http://schemas.microsoft.com/office/powerpoint/2010/main" val="320776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lstStyle/>
          <a:p>
            <a:pPr marL="0" indent="0">
              <a:buNone/>
            </a:pPr>
            <a:r>
              <a:rPr lang="en-US" dirty="0"/>
              <a:t>One of the key components of CRM is recognizing that you should provide others with information, and solicit it from them as well. For example, while running a cardiac arrest, the lead paramedic says, "Everyone shut up, I need to concentrate." From a CRM perspective, this would be totally wrong. Perhaps the EMT or firefighter has a list of the patient's medications that hints at hypoglycemia as the cause of their cardiac arrest. You can calm the scene without shutting down all communication. </a:t>
            </a:r>
          </a:p>
          <a:p>
            <a:pPr marL="0" indent="0">
              <a:buNone/>
            </a:pPr>
            <a:r>
              <a:rPr lang="en-US" dirty="0"/>
              <a:t>Perhaps it’s better to say, “The patient is pulseless and apneic, and we want good CPR and ventilations. Let's keep the voice level at a normal volume, please. Does anyone have any information as to the cause of the arrest?”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1256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lstStyle/>
          <a:p>
            <a:endParaRPr lang="en-US" dirty="0"/>
          </a:p>
          <a:p>
            <a:pPr marL="0" indent="0">
              <a:buNone/>
            </a:pPr>
            <a:r>
              <a:rPr lang="en-US" dirty="0"/>
              <a:t>What about afterward? Recap the call and discuss it openly! After an EMS call the team leader should talk with the other crew members about what we did well and what we could have done better. If there is something you'd prefer other crew member’s did differently, this is the time to mention it. This will open the atmosphere for discussion and bring problems members might not have been aware of into the open.</a:t>
            </a:r>
          </a:p>
          <a:p>
            <a:endParaRPr lang="en-US" dirty="0"/>
          </a:p>
        </p:txBody>
      </p:sp>
    </p:spTree>
    <p:extLst>
      <p:ext uri="{BB962C8B-B14F-4D97-AF65-F5344CB8AC3E}">
        <p14:creationId xmlns:p14="http://schemas.microsoft.com/office/powerpoint/2010/main" val="66492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What are the Effects of using Crew Resource Management to reduce errors in patient care?</a:t>
            </a:r>
          </a:p>
          <a:p>
            <a:pPr marL="685800" lvl="1" indent="-457200">
              <a:buAutoNum type="alphaLcPeriod"/>
            </a:pPr>
            <a:r>
              <a:rPr lang="en-US" dirty="0"/>
              <a:t>Increased communication among team leaders and team members can reduce potential safety concerns for the crew </a:t>
            </a:r>
          </a:p>
          <a:p>
            <a:pPr marL="685800" lvl="1" indent="-457200">
              <a:buAutoNum type="alphaLcPeriod"/>
            </a:pPr>
            <a:r>
              <a:rPr lang="en-US" dirty="0"/>
              <a:t>Increasing patient safety, mitigation or elimination of errors, and increasing the overall effectiveness of a team are benefits of increased communication and effective communication techniques, such as: </a:t>
            </a:r>
          </a:p>
          <a:p>
            <a:pPr marL="228600" lvl="1" indent="0">
              <a:buNone/>
            </a:pPr>
            <a:r>
              <a:rPr lang="en-US" dirty="0"/>
              <a:t>	</a:t>
            </a:r>
            <a:r>
              <a:rPr lang="en-US" dirty="0" err="1"/>
              <a:t>i</a:t>
            </a:r>
            <a:r>
              <a:rPr lang="en-US" dirty="0"/>
              <a:t>. The process of identifying a potential or actual error,  </a:t>
            </a:r>
          </a:p>
          <a:p>
            <a:pPr marL="228600" lvl="1" indent="0">
              <a:buNone/>
            </a:pPr>
            <a:r>
              <a:rPr lang="en-US" dirty="0"/>
              <a:t>	ii. Supplying information,  </a:t>
            </a:r>
          </a:p>
          <a:p>
            <a:pPr marL="228600" lvl="1" indent="0">
              <a:buNone/>
            </a:pPr>
            <a:r>
              <a:rPr lang="en-US" dirty="0"/>
              <a:t>	iii. Suggesting alternative actions,  </a:t>
            </a:r>
          </a:p>
          <a:p>
            <a:pPr marL="228600" lvl="1" indent="0">
              <a:buNone/>
            </a:pPr>
            <a:r>
              <a:rPr lang="en-US" dirty="0"/>
              <a:t>	iv. Agreeing on a new plan,  </a:t>
            </a:r>
          </a:p>
          <a:p>
            <a:pPr marL="228600" lvl="1" indent="0">
              <a:buNone/>
            </a:pPr>
            <a:r>
              <a:rPr lang="en-US" dirty="0"/>
              <a:t>c. Team members experience a safe environment in which to identify human errors and suggest ways to mitigate or eliminate errors. </a:t>
            </a:r>
          </a:p>
          <a:p>
            <a:pPr marL="228600" lvl="1" indent="0">
              <a:buNone/>
            </a:pPr>
            <a:r>
              <a:rPr lang="en-US" dirty="0"/>
              <a:t>d. Routine training and practice of CRM can increase self-awareness and self-efficacy for all personnel</a:t>
            </a:r>
          </a:p>
        </p:txBody>
      </p:sp>
    </p:spTree>
    <p:extLst>
      <p:ext uri="{BB962C8B-B14F-4D97-AF65-F5344CB8AC3E}">
        <p14:creationId xmlns:p14="http://schemas.microsoft.com/office/powerpoint/2010/main" val="279407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RESOURCE MANAGEMENT</a:t>
            </a:r>
          </a:p>
        </p:txBody>
      </p:sp>
      <p:sp>
        <p:nvSpPr>
          <p:cNvPr id="3" name="Content Placeholder 2"/>
          <p:cNvSpPr>
            <a:spLocks noGrp="1"/>
          </p:cNvSpPr>
          <p:nvPr>
            <p:ph idx="1"/>
          </p:nvPr>
        </p:nvSpPr>
        <p:spPr/>
        <p:txBody>
          <a:bodyPr/>
          <a:lstStyle/>
          <a:p>
            <a:r>
              <a:rPr lang="en-US" dirty="0"/>
              <a:t>One example of CRM in EMS is the use of helicopters for medical transports. This is a very effective and critical resource for medical emergencies around the world. The use of this resource requires and incorporates a team which must work in unison to both safely operate the helicopter, as well as provide state-of-the-art medical service to the patient(s). </a:t>
            </a:r>
          </a:p>
        </p:txBody>
      </p:sp>
    </p:spTree>
    <p:extLst>
      <p:ext uri="{BB962C8B-B14F-4D97-AF65-F5344CB8AC3E}">
        <p14:creationId xmlns:p14="http://schemas.microsoft.com/office/powerpoint/2010/main" val="18776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dirty="0"/>
              <a:t>Objectives</a:t>
            </a:r>
          </a:p>
          <a:p>
            <a:pPr lvl="1">
              <a:buFont typeface="Wingdings" panose="05000000000000000000" pitchFamily="2" charset="2"/>
              <a:buChar char="Ø"/>
            </a:pPr>
            <a:r>
              <a:rPr lang="en-US" dirty="0"/>
              <a:t>• Discuss federal initiatives developed to monitor and analyze ground ambulance crashes </a:t>
            </a:r>
          </a:p>
          <a:p>
            <a:pPr lvl="1">
              <a:buFont typeface="Wingdings" panose="05000000000000000000" pitchFamily="2" charset="2"/>
              <a:buChar char="Ø"/>
            </a:pPr>
            <a:r>
              <a:rPr lang="en-US" dirty="0"/>
              <a:t>• Identify the significance of ambulance crashes through the use of national data </a:t>
            </a:r>
          </a:p>
          <a:p>
            <a:pPr lvl="1">
              <a:buFont typeface="Wingdings" panose="05000000000000000000" pitchFamily="2" charset="2"/>
              <a:buChar char="Ø"/>
            </a:pPr>
            <a:r>
              <a:rPr lang="en-US" dirty="0"/>
              <a:t>• State specific factors that contributed to injuries and fatalities sustained during ambulance crashes </a:t>
            </a:r>
          </a:p>
          <a:p>
            <a:pPr lvl="1">
              <a:buFont typeface="Wingdings" panose="05000000000000000000" pitchFamily="2" charset="2"/>
              <a:buChar char="Ø"/>
            </a:pPr>
            <a:r>
              <a:rPr lang="en-US" dirty="0"/>
              <a:t>• Evaluate the policies and procedures at each participant’s own EMS service related to protecting patient and provider safety during ground ambulance transport</a:t>
            </a:r>
          </a:p>
        </p:txBody>
      </p:sp>
    </p:spTree>
    <p:extLst>
      <p:ext uri="{BB962C8B-B14F-4D97-AF65-F5344CB8AC3E}">
        <p14:creationId xmlns:p14="http://schemas.microsoft.com/office/powerpoint/2010/main" val="24392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dirty="0"/>
              <a:t> Federal initiatives developed to monitor and analyze ground ambulance crashes </a:t>
            </a:r>
          </a:p>
          <a:p>
            <a:pPr marL="800100" lvl="2" indent="-342900">
              <a:buFont typeface="Wingdings" panose="05000000000000000000" pitchFamily="2" charset="2"/>
              <a:buChar char="Ø"/>
            </a:pPr>
            <a:r>
              <a:rPr lang="en-US" dirty="0"/>
              <a:t>The National Highway Traffic Safety Administration (NHTSA) collects, reports, and analyzes data on crash characteristics in which an ambulance is involved</a:t>
            </a:r>
          </a:p>
          <a:p>
            <a:pPr marL="800100" lvl="2" indent="-342900">
              <a:buFont typeface="Wingdings" panose="05000000000000000000" pitchFamily="2" charset="2"/>
              <a:buChar char="Ø"/>
            </a:pPr>
            <a:r>
              <a:rPr lang="en-US" dirty="0"/>
              <a:t>The NHTSA Office of EMS (OEMS) has collaborated with NHTSA’s Special Crash Investigations Program (SCI) to conduct more in depth analysis on ambulance crash data in order to identify common data sets among events.  The data gleaned can inform decisions and recommendations in the future. Efforts include creating a common reporting system or MMUCC</a:t>
            </a:r>
          </a:p>
          <a:p>
            <a:pPr marL="800100" lvl="2" indent="-342900">
              <a:buFont typeface="Wingdings" panose="05000000000000000000" pitchFamily="2" charset="2"/>
              <a:buChar char="Ø"/>
            </a:pPr>
            <a:r>
              <a:rPr lang="en-US" dirty="0"/>
              <a:t>NHTSA strives to collaborate with national and other stakeholder partners to improve safety for EMS personnel, patients, and the general public in relation to ground ambulance transport </a:t>
            </a:r>
          </a:p>
        </p:txBody>
      </p:sp>
    </p:spTree>
    <p:extLst>
      <p:ext uri="{BB962C8B-B14F-4D97-AF65-F5344CB8AC3E}">
        <p14:creationId xmlns:p14="http://schemas.microsoft.com/office/powerpoint/2010/main" val="184814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dirty="0"/>
              <a:t>Data is disseminated in order to assist national stakeholders, state, and local officials in developing policies and procedures to protect EMS personnel and patients, as well as the general public</a:t>
            </a:r>
          </a:p>
          <a:p>
            <a:pPr lvl="1">
              <a:buFont typeface="Wingdings" panose="05000000000000000000" pitchFamily="2" charset="2"/>
              <a:buChar char="Ø"/>
            </a:pPr>
            <a:r>
              <a:rPr lang="en-US" dirty="0"/>
              <a:t>NHTSA participates in monitoring ambulance defects as cause of crashes</a:t>
            </a:r>
          </a:p>
          <a:p>
            <a:pPr lvl="1">
              <a:buFont typeface="Wingdings" panose="05000000000000000000" pitchFamily="2" charset="2"/>
              <a:buChar char="Ø"/>
            </a:pPr>
            <a:r>
              <a:rPr lang="en-US" dirty="0"/>
              <a:t>NHTSA promotes the implementation of National Strategy for EMS Culture of Safety</a:t>
            </a:r>
          </a:p>
          <a:p>
            <a:pPr lvl="1">
              <a:buFont typeface="Wingdings" panose="05000000000000000000" pitchFamily="2" charset="2"/>
              <a:buChar char="Ø"/>
            </a:pPr>
            <a:r>
              <a:rPr lang="en-US" dirty="0"/>
              <a:t>NHTSA participates in efforts to improve ground ambulance standard</a:t>
            </a:r>
          </a:p>
          <a:p>
            <a:pPr lvl="1">
              <a:buFont typeface="Wingdings" panose="05000000000000000000" pitchFamily="2" charset="2"/>
              <a:buChar char="Ø"/>
            </a:pPr>
            <a:r>
              <a:rPr lang="en-US" dirty="0"/>
              <a:t>Participation with National Fire Protection Agency (NFPA) and National Institute for Occupational Safety and Health (NIOSH).</a:t>
            </a:r>
          </a:p>
          <a:p>
            <a:pPr marL="502920" lvl="2" indent="0">
              <a:buNone/>
            </a:pPr>
            <a:endParaRPr lang="en-US" dirty="0"/>
          </a:p>
        </p:txBody>
      </p:sp>
    </p:spTree>
    <p:extLst>
      <p:ext uri="{BB962C8B-B14F-4D97-AF65-F5344CB8AC3E}">
        <p14:creationId xmlns:p14="http://schemas.microsoft.com/office/powerpoint/2010/main" val="22904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r>
              <a:rPr lang="en-US" dirty="0"/>
              <a:t>Standard precautions are meant to reduce the risk of transmission of </a:t>
            </a:r>
            <a:r>
              <a:rPr lang="en-US" dirty="0" err="1"/>
              <a:t>bloodborne</a:t>
            </a:r>
            <a:r>
              <a:rPr lang="en-US" dirty="0"/>
              <a:t> and other pathogens from both recognized and unrecognized sources. They are the basic level of infection control precautions which are to be used, as a minimum, in the care of all patients.</a:t>
            </a:r>
          </a:p>
          <a:p>
            <a:r>
              <a:rPr lang="en-US" dirty="0"/>
              <a:t>Hand hygiene is a major component of standard precautions and one of the most effective methods to prevent transmission of pathogens associated with health care. In addition to hand hygiene, the use of personal protective equipment should be guided by risk assessment and the extent of contact anticipated with blood and body fluids, or pathogens.</a:t>
            </a:r>
          </a:p>
          <a:p>
            <a:endParaRPr lang="en-US" dirty="0"/>
          </a:p>
        </p:txBody>
      </p:sp>
    </p:spTree>
    <p:extLst>
      <p:ext uri="{BB962C8B-B14F-4D97-AF65-F5344CB8AC3E}">
        <p14:creationId xmlns:p14="http://schemas.microsoft.com/office/powerpoint/2010/main" val="170128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dirty="0"/>
              <a:t>Identifying the significance of ambulance crashes through the use of national data from NHTSA</a:t>
            </a:r>
          </a:p>
          <a:p>
            <a:pPr lvl="2">
              <a:buFont typeface="Arial" panose="020B0604020202020204" pitchFamily="34" charset="0"/>
              <a:buChar char="•"/>
            </a:pPr>
            <a:r>
              <a:rPr lang="en-US" dirty="0"/>
              <a:t>Average of 4,500 crashes/year </a:t>
            </a:r>
          </a:p>
          <a:p>
            <a:pPr marL="685800" lvl="3" indent="0">
              <a:buNone/>
            </a:pPr>
            <a:r>
              <a:rPr lang="en-US" dirty="0" err="1"/>
              <a:t>i</a:t>
            </a:r>
            <a:r>
              <a:rPr lang="en-US" dirty="0"/>
              <a:t>. 1,500 of these are “injury crashes” with approximately 2,600 injured </a:t>
            </a:r>
          </a:p>
          <a:p>
            <a:pPr marL="685800" lvl="3" indent="0">
              <a:buNone/>
            </a:pPr>
            <a:r>
              <a:rPr lang="en-US" dirty="0"/>
              <a:t>ii. 59% while in emergency use </a:t>
            </a:r>
          </a:p>
          <a:p>
            <a:pPr marL="685800" lvl="3" indent="0">
              <a:buNone/>
            </a:pPr>
            <a:r>
              <a:rPr lang="en-US" dirty="0"/>
              <a:t>iii. Annual mean of 29 fatal crashes/year with 58% while in emergency use </a:t>
            </a:r>
          </a:p>
          <a:p>
            <a:pPr marL="685800" lvl="3" indent="0">
              <a:buNone/>
            </a:pPr>
            <a:r>
              <a:rPr lang="en-US" dirty="0"/>
              <a:t>iv. 42% non-emergency use </a:t>
            </a:r>
          </a:p>
          <a:p>
            <a:pPr marL="685800" lvl="3" indent="0">
              <a:buNone/>
            </a:pPr>
            <a:r>
              <a:rPr lang="en-US" dirty="0"/>
              <a:t>	1. Of the fatalities </a:t>
            </a:r>
          </a:p>
          <a:p>
            <a:pPr marL="685800" lvl="3" indent="0">
              <a:buNone/>
            </a:pPr>
            <a:r>
              <a:rPr lang="en-US" dirty="0"/>
              <a:t>		a. 4% ambulance driver </a:t>
            </a:r>
          </a:p>
          <a:p>
            <a:pPr marL="685800" lvl="3" indent="0">
              <a:buNone/>
            </a:pPr>
            <a:r>
              <a:rPr lang="en-US" dirty="0"/>
              <a:t>		b. 21% ambulance passenger </a:t>
            </a:r>
          </a:p>
          <a:p>
            <a:pPr marL="685800" lvl="3" indent="0">
              <a:buNone/>
            </a:pPr>
            <a:r>
              <a:rPr lang="en-US" dirty="0"/>
              <a:t>		c. 63% occupant of other vehicle </a:t>
            </a:r>
          </a:p>
          <a:p>
            <a:pPr marL="685800" lvl="3" indent="0">
              <a:buNone/>
            </a:pPr>
            <a:r>
              <a:rPr lang="en-US" dirty="0"/>
              <a:t>		d. 12% non-occupant 	</a:t>
            </a:r>
          </a:p>
        </p:txBody>
      </p:sp>
    </p:spTree>
    <p:extLst>
      <p:ext uri="{BB962C8B-B14F-4D97-AF65-F5344CB8AC3E}">
        <p14:creationId xmlns:p14="http://schemas.microsoft.com/office/powerpoint/2010/main" val="56494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pPr lvl="1"/>
            <a:r>
              <a:rPr lang="en-US" dirty="0"/>
              <a:t>2. Of the injuries:	</a:t>
            </a:r>
          </a:p>
          <a:p>
            <a:pPr marL="914400" lvl="2" indent="-457200">
              <a:buAutoNum type="alphaLcPeriod"/>
            </a:pPr>
            <a:r>
              <a:rPr lang="en-US" dirty="0"/>
              <a:t>17% ambulance driver </a:t>
            </a:r>
          </a:p>
          <a:p>
            <a:pPr marL="914400" lvl="2" indent="-457200">
              <a:buAutoNum type="alphaLcPeriod"/>
            </a:pPr>
            <a:r>
              <a:rPr lang="en-US" dirty="0"/>
              <a:t>29% ambulance passenger </a:t>
            </a:r>
          </a:p>
          <a:p>
            <a:pPr marL="914400" lvl="2" indent="-457200">
              <a:buAutoNum type="alphaLcPeriod"/>
            </a:pPr>
            <a:r>
              <a:rPr lang="en-US" dirty="0"/>
              <a:t>54% occupant of other vehicle</a:t>
            </a:r>
          </a:p>
        </p:txBody>
      </p:sp>
    </p:spTree>
    <p:extLst>
      <p:ext uri="{BB962C8B-B14F-4D97-AF65-F5344CB8AC3E}">
        <p14:creationId xmlns:p14="http://schemas.microsoft.com/office/powerpoint/2010/main" val="2513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a:t>Limitations of data </a:t>
            </a:r>
          </a:p>
          <a:p>
            <a:pPr marL="640080" lvl="3" indent="0">
              <a:buNone/>
            </a:pPr>
            <a:r>
              <a:rPr lang="en-US" dirty="0" err="1"/>
              <a:t>i</a:t>
            </a:r>
            <a:r>
              <a:rPr lang="en-US" dirty="0"/>
              <a:t>. Only includes crashes that occur on a road way customarily open to the public </a:t>
            </a:r>
          </a:p>
          <a:p>
            <a:pPr marL="640080" lvl="3" indent="0">
              <a:buNone/>
            </a:pPr>
            <a:r>
              <a:rPr lang="en-US" dirty="0"/>
              <a:t>ii. Not all vehicle crashes in the country are reported to the police </a:t>
            </a:r>
          </a:p>
          <a:p>
            <a:pPr marL="640080" lvl="3" indent="0">
              <a:buNone/>
            </a:pPr>
            <a:r>
              <a:rPr lang="en-US" dirty="0"/>
              <a:t>iii. Police may not record ambulances accurately on crash report </a:t>
            </a:r>
          </a:p>
          <a:p>
            <a:pPr marL="640080" lvl="3" indent="0">
              <a:buNone/>
            </a:pPr>
            <a:r>
              <a:rPr lang="en-US" dirty="0"/>
              <a:t>iv. Does not distinguish between ambulance types </a:t>
            </a:r>
          </a:p>
          <a:p>
            <a:pPr marL="640080" lvl="3" indent="0">
              <a:buNone/>
            </a:pPr>
            <a:r>
              <a:rPr lang="en-US" dirty="0"/>
              <a:t>v. Does not determine when the crash occurred (</a:t>
            </a:r>
            <a:r>
              <a:rPr lang="en-US" dirty="0" err="1"/>
              <a:t>en</a:t>
            </a:r>
            <a:r>
              <a:rPr lang="en-US" dirty="0"/>
              <a:t>-route to scene, </a:t>
            </a:r>
            <a:r>
              <a:rPr lang="en-US" dirty="0" err="1"/>
              <a:t>en</a:t>
            </a:r>
            <a:r>
              <a:rPr lang="en-US" dirty="0"/>
              <a:t>-route to hospital) </a:t>
            </a:r>
          </a:p>
          <a:p>
            <a:pPr marL="640080" lvl="3" indent="0">
              <a:buNone/>
            </a:pPr>
            <a:r>
              <a:rPr lang="en-US" dirty="0"/>
              <a:t>vi. Does not collect data showing the proportion of time an ambulance is on the road </a:t>
            </a:r>
          </a:p>
          <a:p>
            <a:pPr marL="640080" lvl="3" indent="0">
              <a:buNone/>
            </a:pPr>
            <a:r>
              <a:rPr lang="en-US" dirty="0"/>
              <a:t>vii. Does not currently differentiate ambulance occupants in the passenger seat or patient compartment of the ambulance </a:t>
            </a:r>
          </a:p>
          <a:p>
            <a:pPr marL="640080" lvl="3" indent="0">
              <a:buNone/>
            </a:pPr>
            <a:r>
              <a:rPr lang="en-US" dirty="0"/>
              <a:t>viii. In the future Model Minimum Uniform Crash Criteria (MMUCC) will improve data collection and lead to better analyses.</a:t>
            </a:r>
          </a:p>
        </p:txBody>
      </p:sp>
    </p:spTree>
    <p:extLst>
      <p:ext uri="{BB962C8B-B14F-4D97-AF65-F5344CB8AC3E}">
        <p14:creationId xmlns:p14="http://schemas.microsoft.com/office/powerpoint/2010/main" val="332564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dirty="0"/>
              <a:t>Specific factors that contributed to injuries and fatalities during ambulance crashes </a:t>
            </a:r>
          </a:p>
          <a:p>
            <a:pPr lvl="1">
              <a:buFont typeface="Arial" panose="020B0604020202020204" pitchFamily="34" charset="0"/>
              <a:buChar char="•"/>
            </a:pPr>
            <a:r>
              <a:rPr lang="en-US" dirty="0"/>
              <a:t>Statistics</a:t>
            </a:r>
          </a:p>
          <a:p>
            <a:pPr marL="914400" lvl="2" indent="-457200">
              <a:buAutoNum type="arabicPeriod"/>
            </a:pPr>
            <a:r>
              <a:rPr lang="en-US" dirty="0"/>
              <a:t>84% were unrestrained EMS providers </a:t>
            </a:r>
          </a:p>
          <a:p>
            <a:pPr marL="914400" lvl="2" indent="-457200">
              <a:buAutoNum type="arabicPeriod"/>
            </a:pPr>
            <a:r>
              <a:rPr lang="en-US" dirty="0"/>
              <a:t>Unsecured patients (both shoulder and lateral restraints) </a:t>
            </a:r>
          </a:p>
          <a:p>
            <a:pPr marL="1097280" lvl="3" indent="-457200">
              <a:buNone/>
            </a:pPr>
            <a:r>
              <a:rPr lang="en-US" dirty="0"/>
              <a:t>	 a. 33% were secured by both restraints </a:t>
            </a:r>
          </a:p>
          <a:p>
            <a:pPr marL="914400" lvl="2" indent="-457200">
              <a:buAutoNum type="arabicPeriod"/>
            </a:pPr>
            <a:r>
              <a:rPr lang="en-US" dirty="0"/>
              <a:t>44% of patients were ejected from the cot in serious crashes </a:t>
            </a:r>
          </a:p>
          <a:p>
            <a:pPr marL="914400" lvl="2" indent="-457200">
              <a:buAutoNum type="arabicPeriod"/>
            </a:pPr>
            <a:r>
              <a:rPr lang="en-US" dirty="0"/>
              <a:t>61% of patients were restrained with lateral belts only </a:t>
            </a:r>
          </a:p>
          <a:p>
            <a:pPr marL="914400" lvl="2" indent="-457200">
              <a:buAutoNum type="arabicPeriod"/>
            </a:pPr>
            <a:r>
              <a:rPr lang="en-US" dirty="0"/>
              <a:t>38% had shoulder harnesses available but were unused </a:t>
            </a:r>
          </a:p>
          <a:p>
            <a:pPr marL="0" indent="0">
              <a:buNone/>
            </a:pPr>
            <a:endParaRPr lang="en-US" dirty="0"/>
          </a:p>
        </p:txBody>
      </p:sp>
    </p:spTree>
    <p:extLst>
      <p:ext uri="{BB962C8B-B14F-4D97-AF65-F5344CB8AC3E}">
        <p14:creationId xmlns:p14="http://schemas.microsoft.com/office/powerpoint/2010/main" val="160457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220"/>
            <a:ext cx="9982200" cy="1325563"/>
          </a:xfrm>
        </p:spPr>
        <p:txBody>
          <a:bodyPr/>
          <a:lstStyle/>
          <a:p>
            <a:r>
              <a:rPr lang="en-US" dirty="0"/>
              <a:t>Ambulance Safety</a:t>
            </a:r>
          </a:p>
        </p:txBody>
      </p:sp>
      <p:sp>
        <p:nvSpPr>
          <p:cNvPr id="3" name="Content Placeholder 2"/>
          <p:cNvSpPr>
            <a:spLocks noGrp="1"/>
          </p:cNvSpPr>
          <p:nvPr>
            <p:ph idx="1"/>
          </p:nvPr>
        </p:nvSpPr>
        <p:spPr/>
        <p:txBody>
          <a:bodyPr>
            <a:normAutofit/>
          </a:bodyPr>
          <a:lstStyle/>
          <a:p>
            <a:r>
              <a:rPr lang="en-US" dirty="0"/>
              <a:t>Evaluate the policies and procedures at your own EMS service </a:t>
            </a:r>
          </a:p>
          <a:p>
            <a:pPr marL="914400" lvl="2" indent="-457200">
              <a:buAutoNum type="arabicPeriod"/>
            </a:pPr>
            <a:r>
              <a:rPr lang="en-US" dirty="0"/>
              <a:t>What are your agency’s current policies/guidelines regarding securing a patient to the cot during transport?</a:t>
            </a:r>
          </a:p>
          <a:p>
            <a:pPr marL="822960" lvl="4" indent="0">
              <a:buNone/>
            </a:pPr>
            <a:r>
              <a:rPr lang="en-US" dirty="0"/>
              <a:t>a. Are those adequate to prevent injury in the event of an ambulance crash</a:t>
            </a:r>
          </a:p>
          <a:p>
            <a:pPr marL="914400" lvl="2" indent="-457200">
              <a:buAutoNum type="arabicPeriod"/>
            </a:pPr>
            <a:endParaRPr lang="en-US" dirty="0"/>
          </a:p>
          <a:p>
            <a:pPr marL="914400" lvl="2" indent="-457200">
              <a:buAutoNum type="arabicPeriod"/>
            </a:pPr>
            <a:r>
              <a:rPr lang="en-US" dirty="0"/>
              <a:t>What changes would you recommend to reduce the risk of patient injury in the event of an ambulance crash?</a:t>
            </a:r>
          </a:p>
          <a:p>
            <a:pPr marL="914400" lvl="2" indent="-457200">
              <a:buAutoNum type="arabicPeriod"/>
            </a:pPr>
            <a:endParaRPr lang="en-US" dirty="0"/>
          </a:p>
          <a:p>
            <a:pPr marL="914400" lvl="2" indent="-457200">
              <a:buAutoNum type="arabicPeriod"/>
            </a:pPr>
            <a:r>
              <a:rPr lang="en-US" dirty="0"/>
              <a:t>What are your agency’s current policies/guidelines regarding securing EMS providers in the patient compartment during transport</a:t>
            </a:r>
          </a:p>
          <a:p>
            <a:pPr marL="1165860" lvl="4" indent="-342900">
              <a:buAutoNum type="alphaLcPeriod"/>
            </a:pPr>
            <a:r>
              <a:rPr lang="en-US" dirty="0"/>
              <a:t>Are those adequate to prevent injury in the event of an ambulance crash?</a:t>
            </a:r>
          </a:p>
          <a:p>
            <a:pPr marL="914400" lvl="2" indent="-457200">
              <a:buAutoNum type="arabicPeriod"/>
            </a:pPr>
            <a:endParaRPr lang="en-US" dirty="0"/>
          </a:p>
          <a:p>
            <a:pPr marL="640080" lvl="3" indent="0">
              <a:buNone/>
            </a:pPr>
            <a:endParaRPr lang="en-US" sz="2000" dirty="0"/>
          </a:p>
          <a:p>
            <a:pPr marL="640080" lvl="3" indent="0">
              <a:buNone/>
            </a:pPr>
            <a:endParaRPr lang="en-US" dirty="0"/>
          </a:p>
        </p:txBody>
      </p:sp>
    </p:spTree>
    <p:extLst>
      <p:ext uri="{BB962C8B-B14F-4D97-AF65-F5344CB8AC3E}">
        <p14:creationId xmlns:p14="http://schemas.microsoft.com/office/powerpoint/2010/main" val="133916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dirty="0"/>
              <a:t>Evaluate the policies and procedures at your own EMS service </a:t>
            </a:r>
          </a:p>
          <a:p>
            <a:pPr marL="228600" lvl="1" indent="0">
              <a:buNone/>
            </a:pPr>
            <a:r>
              <a:rPr lang="en-US" dirty="0"/>
              <a:t>4. What changes would you recommend to reduce the risk of EMS provider injury in the event of an ambulance crash? </a:t>
            </a:r>
          </a:p>
          <a:p>
            <a:pPr marL="228600" lvl="1" indent="0">
              <a:buNone/>
            </a:pPr>
            <a:endParaRPr lang="en-US" dirty="0"/>
          </a:p>
          <a:p>
            <a:pPr marL="228600" lvl="1" indent="0">
              <a:buNone/>
            </a:pPr>
            <a:r>
              <a:rPr lang="en-US" dirty="0"/>
              <a:t>5. What are your agency’s policies/guidelines regarding securing equipment and supplies in the patient compartment? </a:t>
            </a:r>
          </a:p>
          <a:p>
            <a:pPr marL="457200" lvl="2" indent="0">
              <a:buNone/>
            </a:pPr>
            <a:r>
              <a:rPr lang="en-US" dirty="0"/>
              <a:t>a. Are those adequate to prevent patient and/or EMS provider injury in the event of an ambulance crash (or during transport)?</a:t>
            </a:r>
          </a:p>
          <a:p>
            <a:pPr marL="228600" lvl="1" indent="0">
              <a:buNone/>
            </a:pPr>
            <a:endParaRPr lang="en-US" dirty="0"/>
          </a:p>
          <a:p>
            <a:pPr marL="228600" lvl="1" indent="0">
              <a:buNone/>
            </a:pPr>
            <a:r>
              <a:rPr lang="en-US" dirty="0"/>
              <a:t>6. What preventative measures does your agency have in place regarding driving an ambulance to decrease the risk of ambulance crashes?</a:t>
            </a:r>
          </a:p>
        </p:txBody>
      </p:sp>
    </p:spTree>
    <p:extLst>
      <p:ext uri="{BB962C8B-B14F-4D97-AF65-F5344CB8AC3E}">
        <p14:creationId xmlns:p14="http://schemas.microsoft.com/office/powerpoint/2010/main" val="173515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dirty="0"/>
              <a:t> Operators should have knowledge of state laws relating to the operation of the ambulance and privileges in any or all of the following categories: </a:t>
            </a:r>
          </a:p>
          <a:p>
            <a:pPr lvl="1">
              <a:buFont typeface="Wingdings" panose="05000000000000000000" pitchFamily="2" charset="2"/>
              <a:buChar char="Ø"/>
            </a:pPr>
            <a:r>
              <a:rPr lang="en-US" dirty="0"/>
              <a:t>Speed </a:t>
            </a:r>
          </a:p>
          <a:p>
            <a:pPr lvl="1">
              <a:buFont typeface="Wingdings" panose="05000000000000000000" pitchFamily="2" charset="2"/>
              <a:buChar char="Ø"/>
            </a:pPr>
            <a:r>
              <a:rPr lang="en-US" dirty="0"/>
              <a:t>Warning lights </a:t>
            </a:r>
          </a:p>
          <a:p>
            <a:pPr lvl="1">
              <a:buFont typeface="Wingdings" panose="05000000000000000000" pitchFamily="2" charset="2"/>
              <a:buChar char="Ø"/>
            </a:pPr>
            <a:r>
              <a:rPr lang="en-US" dirty="0"/>
              <a:t>Sirens </a:t>
            </a:r>
          </a:p>
          <a:p>
            <a:pPr lvl="1">
              <a:buFont typeface="Wingdings" panose="05000000000000000000" pitchFamily="2" charset="2"/>
              <a:buChar char="Ø"/>
            </a:pPr>
            <a:r>
              <a:rPr lang="en-US" dirty="0"/>
              <a:t>Right-of-way </a:t>
            </a:r>
          </a:p>
          <a:p>
            <a:pPr lvl="1">
              <a:buFont typeface="Wingdings" panose="05000000000000000000" pitchFamily="2" charset="2"/>
              <a:buChar char="Ø"/>
            </a:pPr>
            <a:r>
              <a:rPr lang="en-US" dirty="0"/>
              <a:t>Parking </a:t>
            </a:r>
          </a:p>
          <a:p>
            <a:pPr lvl="1">
              <a:buFont typeface="Wingdings" panose="05000000000000000000" pitchFamily="2" charset="2"/>
              <a:buChar char="Ø"/>
            </a:pPr>
            <a:r>
              <a:rPr lang="en-US" dirty="0"/>
              <a:t>Turning</a:t>
            </a:r>
          </a:p>
        </p:txBody>
      </p:sp>
    </p:spTree>
    <p:extLst>
      <p:ext uri="{BB962C8B-B14F-4D97-AF65-F5344CB8AC3E}">
        <p14:creationId xmlns:p14="http://schemas.microsoft.com/office/powerpoint/2010/main" val="25487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dirty="0"/>
              <a:t>Preparation for the Call</a:t>
            </a:r>
          </a:p>
          <a:p>
            <a:pPr lvl="1">
              <a:buFont typeface="Arial" panose="020B0604020202020204" pitchFamily="34" charset="0"/>
              <a:buChar char="•"/>
            </a:pPr>
            <a:r>
              <a:rPr lang="en-US" dirty="0"/>
              <a:t>Check equipment</a:t>
            </a:r>
          </a:p>
          <a:p>
            <a:pPr lvl="2">
              <a:buFont typeface="Wingdings" panose="05000000000000000000" pitchFamily="2" charset="2"/>
              <a:buChar char="Ø"/>
            </a:pPr>
            <a:r>
              <a:rPr lang="en-US" dirty="0"/>
              <a:t>Mechanical/fluids </a:t>
            </a:r>
          </a:p>
          <a:p>
            <a:pPr lvl="2">
              <a:buFont typeface="Wingdings" panose="05000000000000000000" pitchFamily="2" charset="2"/>
              <a:buChar char="Ø"/>
            </a:pPr>
            <a:r>
              <a:rPr lang="en-US" dirty="0"/>
              <a:t>Walk-around </a:t>
            </a:r>
          </a:p>
          <a:p>
            <a:pPr lvl="2">
              <a:buFont typeface="Wingdings" panose="05000000000000000000" pitchFamily="2" charset="2"/>
              <a:buChar char="Ø"/>
            </a:pPr>
            <a:r>
              <a:rPr lang="en-US" dirty="0"/>
              <a:t>Communication </a:t>
            </a:r>
          </a:p>
          <a:p>
            <a:pPr lvl="2">
              <a:buFont typeface="Wingdings" panose="05000000000000000000" pitchFamily="2" charset="2"/>
              <a:buChar char="Ø"/>
            </a:pPr>
            <a:r>
              <a:rPr lang="en-US" dirty="0"/>
              <a:t>Treatment supplies </a:t>
            </a:r>
          </a:p>
          <a:p>
            <a:pPr lvl="2">
              <a:buFont typeface="Wingdings" panose="05000000000000000000" pitchFamily="2" charset="2"/>
              <a:buChar char="Ø"/>
            </a:pPr>
            <a:r>
              <a:rPr lang="en-US" dirty="0"/>
              <a:t>Safety equipment </a:t>
            </a:r>
          </a:p>
          <a:p>
            <a:pPr lvl="2">
              <a:buFont typeface="Wingdings" panose="05000000000000000000" pitchFamily="2" charset="2"/>
              <a:buChar char="Ø"/>
            </a:pPr>
            <a:r>
              <a:rPr lang="en-US" dirty="0"/>
              <a:t>Other supplies</a:t>
            </a:r>
          </a:p>
        </p:txBody>
      </p:sp>
    </p:spTree>
    <p:extLst>
      <p:ext uri="{BB962C8B-B14F-4D97-AF65-F5344CB8AC3E}">
        <p14:creationId xmlns:p14="http://schemas.microsoft.com/office/powerpoint/2010/main" val="260454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altLang="en-US" dirty="0"/>
              <a:t>Risk vs Benefit</a:t>
            </a:r>
          </a:p>
          <a:p>
            <a:pPr lvl="1">
              <a:buFont typeface="Wingdings" panose="05000000000000000000" pitchFamily="2" charset="2"/>
              <a:buChar char="Ø"/>
            </a:pPr>
            <a:r>
              <a:rPr lang="en-US" altLang="en-US" dirty="0"/>
              <a:t>Response and transport time (Is a lights and sirens response going to change the outcome of this patient?)</a:t>
            </a:r>
          </a:p>
          <a:p>
            <a:pPr lvl="1">
              <a:buFont typeface="Wingdings" panose="05000000000000000000" pitchFamily="2" charset="2"/>
              <a:buChar char="Ø"/>
            </a:pPr>
            <a:r>
              <a:rPr lang="en-US" altLang="en-US" dirty="0"/>
              <a:t>Urgency of Medical Care (Will 5 minutes change the outcome of this patient?) </a:t>
            </a:r>
          </a:p>
          <a:p>
            <a:pPr lvl="1">
              <a:buFont typeface="Wingdings" panose="05000000000000000000" pitchFamily="2" charset="2"/>
              <a:buChar char="Ø"/>
            </a:pPr>
            <a:r>
              <a:rPr lang="en-US" altLang="en-US" dirty="0"/>
              <a:t>Occupant safety/protection (Are unsafe driving practices that endanger the vehicle occupants an acceptable risk for the benefit of the patient?)</a:t>
            </a:r>
          </a:p>
          <a:p>
            <a:pPr lvl="1">
              <a:buFont typeface="Wingdings" panose="05000000000000000000" pitchFamily="2" charset="2"/>
              <a:buChar char="Ø"/>
            </a:pPr>
            <a:r>
              <a:rPr lang="en-US" altLang="en-US" dirty="0"/>
              <a:t>Public safety (Are unsafe driving practices that endanger the public an acceptable risk for the benefit of the patient?)</a:t>
            </a:r>
          </a:p>
          <a:p>
            <a:endParaRPr lang="en-US" dirty="0"/>
          </a:p>
        </p:txBody>
      </p:sp>
    </p:spTree>
    <p:extLst>
      <p:ext uri="{BB962C8B-B14F-4D97-AF65-F5344CB8AC3E}">
        <p14:creationId xmlns:p14="http://schemas.microsoft.com/office/powerpoint/2010/main" val="11343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altLang="en-US" dirty="0"/>
              <a:t>What does an ambulance </a:t>
            </a:r>
            <a:br>
              <a:rPr lang="en-US" altLang="en-US" dirty="0"/>
            </a:br>
            <a:r>
              <a:rPr lang="en-US" altLang="en-US" dirty="0"/>
              <a:t>crash really cost?</a:t>
            </a:r>
          </a:p>
          <a:p>
            <a:pPr lvl="2">
              <a:buFont typeface="Wingdings" panose="05000000000000000000" pitchFamily="2" charset="2"/>
              <a:buChar char="Ø"/>
            </a:pPr>
            <a:r>
              <a:rPr lang="en-US" altLang="en-US" sz="2400" dirty="0"/>
              <a:t>Loss of life or debilitating injury</a:t>
            </a:r>
          </a:p>
          <a:p>
            <a:pPr lvl="2">
              <a:buFont typeface="Wingdings" panose="05000000000000000000" pitchFamily="2" charset="2"/>
              <a:buChar char="Ø"/>
            </a:pPr>
            <a:r>
              <a:rPr lang="en-US" altLang="en-US" sz="2400" dirty="0"/>
              <a:t>Negative impact on the agency/system</a:t>
            </a:r>
          </a:p>
          <a:p>
            <a:pPr lvl="2">
              <a:buFont typeface="Wingdings" panose="05000000000000000000" pitchFamily="2" charset="2"/>
              <a:buChar char="Ø"/>
            </a:pPr>
            <a:r>
              <a:rPr lang="en-US" altLang="en-US" sz="2400" dirty="0"/>
              <a:t>Loss of equipment </a:t>
            </a:r>
            <a:r>
              <a:rPr lang="en-US" altLang="en-US" dirty="0"/>
              <a:t>(damaged in the crash)</a:t>
            </a:r>
          </a:p>
          <a:p>
            <a:pPr lvl="2">
              <a:buFont typeface="Wingdings" panose="05000000000000000000" pitchFamily="2" charset="2"/>
              <a:buChar char="Ø"/>
            </a:pPr>
            <a:r>
              <a:rPr lang="en-US" altLang="en-US" sz="2400" dirty="0"/>
              <a:t>Loss of ambulance </a:t>
            </a:r>
            <a:r>
              <a:rPr lang="en-US" altLang="en-US" dirty="0"/>
              <a:t>(Will you have to wait for an insurance check before you can order a new vehicle? How will your agency function without this vehicle?)</a:t>
            </a:r>
          </a:p>
          <a:p>
            <a:pPr lvl="2">
              <a:buFont typeface="Wingdings" panose="05000000000000000000" pitchFamily="2" charset="2"/>
              <a:buChar char="Ø"/>
            </a:pPr>
            <a:r>
              <a:rPr lang="en-US" altLang="en-US" sz="2400" dirty="0"/>
              <a:t>Increased insurance rates </a:t>
            </a:r>
          </a:p>
          <a:p>
            <a:pPr marL="0" indent="0">
              <a:buNone/>
            </a:pPr>
            <a:endParaRPr lang="en-US" dirty="0"/>
          </a:p>
        </p:txBody>
      </p:sp>
    </p:spTree>
    <p:extLst>
      <p:ext uri="{BB962C8B-B14F-4D97-AF65-F5344CB8AC3E}">
        <p14:creationId xmlns:p14="http://schemas.microsoft.com/office/powerpoint/2010/main" val="366060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r>
              <a:rPr lang="en-US" dirty="0"/>
              <a:t>Did you know?</a:t>
            </a:r>
          </a:p>
          <a:p>
            <a:pPr lvl="1">
              <a:buFont typeface="Wingdings" panose="05000000000000000000" pitchFamily="2" charset="2"/>
              <a:buChar char="Ø"/>
            </a:pPr>
            <a:r>
              <a:rPr lang="en-US" dirty="0"/>
              <a:t>72=the number of hours cold and flu germs can survive on common surfaces</a:t>
            </a:r>
          </a:p>
          <a:p>
            <a:pPr lvl="1">
              <a:buFont typeface="Wingdings" panose="05000000000000000000" pitchFamily="2" charset="2"/>
              <a:buChar char="Ø"/>
            </a:pPr>
            <a:r>
              <a:rPr lang="en-US" dirty="0"/>
              <a:t>300=the number of surfaces a child can touch and retouch in 30 minutes</a:t>
            </a:r>
          </a:p>
          <a:p>
            <a:pPr lvl="1">
              <a:buFont typeface="Wingdings" panose="05000000000000000000" pitchFamily="2" charset="2"/>
              <a:buChar char="Ø"/>
            </a:pPr>
            <a:r>
              <a:rPr lang="en-US" dirty="0"/>
              <a:t>10,000=the number of bacteria in a sneeze</a:t>
            </a:r>
          </a:p>
          <a:p>
            <a:pPr lvl="1">
              <a:buFont typeface="Wingdings" panose="05000000000000000000" pitchFamily="2" charset="2"/>
              <a:buChar char="Ø"/>
            </a:pPr>
            <a:r>
              <a:rPr lang="en-US" dirty="0"/>
              <a:t>189 million = the number of school days every year lost to the common cold</a:t>
            </a:r>
          </a:p>
          <a:p>
            <a:endParaRPr lang="en-US" dirty="0"/>
          </a:p>
        </p:txBody>
      </p:sp>
    </p:spTree>
    <p:extLst>
      <p:ext uri="{BB962C8B-B14F-4D97-AF65-F5344CB8AC3E}">
        <p14:creationId xmlns:p14="http://schemas.microsoft.com/office/powerpoint/2010/main" val="110330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Ambulance Safety</a:t>
            </a:r>
          </a:p>
        </p:txBody>
      </p:sp>
      <p:sp>
        <p:nvSpPr>
          <p:cNvPr id="3" name="Content Placeholder 2"/>
          <p:cNvSpPr>
            <a:spLocks noGrp="1"/>
          </p:cNvSpPr>
          <p:nvPr>
            <p:ph idx="1"/>
          </p:nvPr>
        </p:nvSpPr>
        <p:spPr/>
        <p:txBody>
          <a:bodyPr/>
          <a:lstStyle/>
          <a:p>
            <a:r>
              <a:rPr lang="en-US" altLang="en-US" dirty="0"/>
              <a:t>Common problems that occur because agencies lack:</a:t>
            </a:r>
          </a:p>
          <a:p>
            <a:pPr lvl="1">
              <a:buFont typeface="Wingdings" panose="05000000000000000000" pitchFamily="2" charset="2"/>
              <a:buChar char="Ø"/>
            </a:pPr>
            <a:r>
              <a:rPr lang="en-US" altLang="en-US" dirty="0"/>
              <a:t>Specific safe driving policies</a:t>
            </a:r>
          </a:p>
          <a:p>
            <a:pPr lvl="1">
              <a:buFont typeface="Wingdings" panose="05000000000000000000" pitchFamily="2" charset="2"/>
              <a:buChar char="Ø"/>
            </a:pPr>
            <a:r>
              <a:rPr lang="en-US" altLang="en-US" dirty="0"/>
              <a:t>Enforcement of seat belt use </a:t>
            </a:r>
            <a:r>
              <a:rPr lang="en-US" altLang="en-US" sz="1600" dirty="0"/>
              <a:t>(front and back)</a:t>
            </a:r>
          </a:p>
          <a:p>
            <a:pPr lvl="1">
              <a:buFont typeface="Wingdings" panose="05000000000000000000" pitchFamily="2" charset="2"/>
              <a:buChar char="Ø"/>
            </a:pPr>
            <a:r>
              <a:rPr lang="en-US" altLang="en-US" dirty="0"/>
              <a:t>Emergency driving policies </a:t>
            </a:r>
            <a:r>
              <a:rPr lang="en-US" altLang="en-US" sz="1600" dirty="0"/>
              <a:t>(when, for what)</a:t>
            </a:r>
          </a:p>
          <a:p>
            <a:pPr lvl="1">
              <a:buFont typeface="Wingdings" panose="05000000000000000000" pitchFamily="2" charset="2"/>
              <a:buChar char="Ø"/>
            </a:pPr>
            <a:r>
              <a:rPr lang="en-US" altLang="en-US" dirty="0"/>
              <a:t>Intersection approach policy</a:t>
            </a:r>
          </a:p>
          <a:p>
            <a:pPr lvl="1">
              <a:buFont typeface="Wingdings" panose="05000000000000000000" pitchFamily="2" charset="2"/>
              <a:buChar char="Ø"/>
            </a:pPr>
            <a:r>
              <a:rPr lang="en-US" altLang="en-US" dirty="0"/>
              <a:t>Driver selection process</a:t>
            </a:r>
          </a:p>
          <a:p>
            <a:pPr lvl="1">
              <a:buFont typeface="Wingdings" panose="05000000000000000000" pitchFamily="2" charset="2"/>
              <a:buChar char="Ø"/>
            </a:pPr>
            <a:r>
              <a:rPr lang="en-US" altLang="en-US" dirty="0"/>
              <a:t>Mandatory, standardized driver training</a:t>
            </a:r>
          </a:p>
          <a:p>
            <a:pPr lvl="1">
              <a:buFont typeface="Wingdings" panose="05000000000000000000" pitchFamily="2" charset="2"/>
              <a:buChar char="Ø"/>
            </a:pPr>
            <a:r>
              <a:rPr lang="en-US" altLang="en-US" dirty="0"/>
              <a:t>An overall culture of safety</a:t>
            </a:r>
          </a:p>
          <a:p>
            <a:pPr marL="0" indent="0">
              <a:buNone/>
            </a:pPr>
            <a:endParaRPr lang="en-US" dirty="0"/>
          </a:p>
        </p:txBody>
      </p:sp>
    </p:spTree>
    <p:extLst>
      <p:ext uri="{BB962C8B-B14F-4D97-AF65-F5344CB8AC3E}">
        <p14:creationId xmlns:p14="http://schemas.microsoft.com/office/powerpoint/2010/main" val="23591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685622" y="1666300"/>
            <a:ext cx="10199400" cy="5253025"/>
          </a:xfrm>
          <a:prstGeom prst="rect">
            <a:avLst/>
          </a:prstGeom>
          <a:noFill/>
          <a:ln>
            <a:noFill/>
          </a:ln>
        </p:spPr>
      </p:pic>
      <p:sp>
        <p:nvSpPr>
          <p:cNvPr id="105" name="Shape 105"/>
          <p:cNvSpPr txBox="1">
            <a:spLocks noGrp="1"/>
          </p:cNvSpPr>
          <p:nvPr>
            <p:ph type="title"/>
          </p:nvPr>
        </p:nvSpPr>
        <p:spPr>
          <a:xfrm>
            <a:off x="1066800" y="99220"/>
            <a:ext cx="10058400" cy="1325563"/>
          </a:xfrm>
          <a:prstGeom prst="rect">
            <a:avLst/>
          </a:prstGeom>
          <a:noFill/>
          <a:ln>
            <a:noFill/>
          </a:ln>
        </p:spPr>
        <p:txBody>
          <a:bodyPr wrap="square" lIns="91425" tIns="45700" rIns="91425" bIns="45700" anchor="ctr" anchorCtr="0">
            <a:noAutofit/>
          </a:bodyPr>
          <a:lstStyle/>
          <a:p>
            <a:pPr marL="0" marR="0" lvl="0" indent="-228600" algn="l" rtl="0">
              <a:lnSpc>
                <a:spcPct val="90000"/>
              </a:lnSpc>
              <a:spcBef>
                <a:spcPts val="0"/>
              </a:spcBef>
              <a:buClr>
                <a:schemeClr val="lt1"/>
              </a:buClr>
              <a:buSzPct val="100000"/>
              <a:buFont typeface="Source Sans Pro"/>
              <a:buNone/>
            </a:pPr>
            <a:r>
              <a:rPr lang="en-US"/>
              <a:t>The FICEMS</a:t>
            </a:r>
          </a:p>
        </p:txBody>
      </p:sp>
      <p:sp>
        <p:nvSpPr>
          <p:cNvPr id="106" name="Shape 106"/>
          <p:cNvSpPr txBox="1">
            <a:spLocks noGrp="1"/>
          </p:cNvSpPr>
          <p:nvPr>
            <p:ph type="body" idx="1"/>
          </p:nvPr>
        </p:nvSpPr>
        <p:spPr>
          <a:xfrm>
            <a:off x="1714500" y="1666300"/>
            <a:ext cx="10199400" cy="28473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0000"/>
                </a:solidFill>
              </a:rPr>
              <a:t>The Federal Interagency Committee on Emergency Medical Services (FICEMS) was created by the Secretaries of Transportation, Health and Human Services and Homeland Security to ensure coordination among the federal agencies involved with state, local, tribal or regional emergency medical services and 9-1-1 systems</a:t>
            </a:r>
          </a:p>
        </p:txBody>
      </p:sp>
      <p:sp>
        <p:nvSpPr>
          <p:cNvPr id="107" name="Shape 107"/>
          <p:cNvSpPr txBox="1">
            <a:spLocks noGrp="1"/>
          </p:cNvSpPr>
          <p:nvPr>
            <p:ph type="body" idx="1"/>
          </p:nvPr>
        </p:nvSpPr>
        <p:spPr>
          <a:xfrm>
            <a:off x="329725" y="4992600"/>
            <a:ext cx="10058400" cy="14703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0000"/>
                </a:solidFill>
              </a:rPr>
              <a:t>In 2006 the FICEMS along with the CDC formed a workgroup to examine evidence based practices of triage and recommend a national standard.</a:t>
            </a:r>
          </a:p>
        </p:txBody>
      </p:sp>
    </p:spTree>
    <p:extLst>
      <p:ext uri="{BB962C8B-B14F-4D97-AF65-F5344CB8AC3E}">
        <p14:creationId xmlns:p14="http://schemas.microsoft.com/office/powerpoint/2010/main" val="4287599579"/>
      </p:ext>
    </p:extLst>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The SALT Workgroup</a:t>
            </a:r>
          </a:p>
        </p:txBody>
      </p:sp>
      <p:pic>
        <p:nvPicPr>
          <p:cNvPr id="114" name="Shape 114"/>
          <p:cNvPicPr preferRelativeResize="0"/>
          <p:nvPr/>
        </p:nvPicPr>
        <p:blipFill>
          <a:blip r:embed="rId3">
            <a:alphaModFix/>
          </a:blip>
          <a:stretch>
            <a:fillRect/>
          </a:stretch>
        </p:blipFill>
        <p:spPr>
          <a:xfrm>
            <a:off x="922175" y="1559850"/>
            <a:ext cx="10058401" cy="5128276"/>
          </a:xfrm>
          <a:prstGeom prst="rect">
            <a:avLst/>
          </a:prstGeom>
          <a:noFill/>
          <a:ln>
            <a:noFill/>
          </a:ln>
        </p:spPr>
      </p:pic>
      <p:sp>
        <p:nvSpPr>
          <p:cNvPr id="115" name="Shape 115"/>
          <p:cNvSpPr txBox="1">
            <a:spLocks noGrp="1"/>
          </p:cNvSpPr>
          <p:nvPr>
            <p:ph type="body" idx="4294967295"/>
          </p:nvPr>
        </p:nvSpPr>
        <p:spPr>
          <a:xfrm>
            <a:off x="137275" y="1559850"/>
            <a:ext cx="10058400" cy="14703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0000"/>
                </a:solidFill>
              </a:rPr>
              <a:t>The SALT workgroup noted that different jurisdictions use different MCI triage techniques and many MCIs cross  jurisdictional lines.      </a:t>
            </a:r>
          </a:p>
        </p:txBody>
      </p:sp>
      <p:sp>
        <p:nvSpPr>
          <p:cNvPr id="116" name="Shape 116"/>
          <p:cNvSpPr txBox="1">
            <a:spLocks noGrp="1"/>
          </p:cNvSpPr>
          <p:nvPr>
            <p:ph type="body" idx="4294967295"/>
          </p:nvPr>
        </p:nvSpPr>
        <p:spPr>
          <a:xfrm>
            <a:off x="1811700" y="3236425"/>
            <a:ext cx="10058400" cy="14703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0000"/>
                </a:solidFill>
              </a:rPr>
              <a:t>They conducted an exhaustive literature review on each triage system and found no clinical or operation evidence to support one to be apoted nationally.  </a:t>
            </a:r>
          </a:p>
        </p:txBody>
      </p:sp>
      <p:sp>
        <p:nvSpPr>
          <p:cNvPr id="117" name="Shape 117"/>
          <p:cNvSpPr txBox="1">
            <a:spLocks noGrp="1"/>
          </p:cNvSpPr>
          <p:nvPr>
            <p:ph type="body" idx="4294967295"/>
          </p:nvPr>
        </p:nvSpPr>
        <p:spPr>
          <a:xfrm>
            <a:off x="389550" y="4972888"/>
            <a:ext cx="10058400" cy="14703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0000"/>
                </a:solidFill>
              </a:rPr>
              <a:t>So they created the SALT triage system.  Based on the best research and evidence, to make a simple, life saving triage system for national adoption.   </a:t>
            </a:r>
          </a:p>
        </p:txBody>
      </p:sp>
    </p:spTree>
    <p:extLst>
      <p:ext uri="{BB962C8B-B14F-4D97-AF65-F5344CB8AC3E}">
        <p14:creationId xmlns:p14="http://schemas.microsoft.com/office/powerpoint/2010/main" val="878405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The Model Uniform Core Criteria (MUCC) </a:t>
            </a:r>
          </a:p>
        </p:txBody>
      </p:sp>
      <p:sp>
        <p:nvSpPr>
          <p:cNvPr id="124" name="Shape 124"/>
          <p:cNvSpPr txBox="1">
            <a:spLocks noGrp="1"/>
          </p:cNvSpPr>
          <p:nvPr>
            <p:ph type="body" idx="4294967295"/>
          </p:nvPr>
        </p:nvSpPr>
        <p:spPr>
          <a:xfrm>
            <a:off x="2029400" y="1864538"/>
            <a:ext cx="10058400" cy="19122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0000"/>
                </a:solidFill>
              </a:rPr>
              <a:t>The Model Uniform Core Criteria (MUCC) for Mass Casualty Triage is a science and consensus based national guideline that recommends 24 core criteria for all mass casualty triage systems. </a:t>
            </a:r>
          </a:p>
        </p:txBody>
      </p:sp>
      <p:sp>
        <p:nvSpPr>
          <p:cNvPr id="125" name="Shape 125"/>
          <p:cNvSpPr txBox="1">
            <a:spLocks noGrp="1"/>
          </p:cNvSpPr>
          <p:nvPr>
            <p:ph type="body" idx="4294967295"/>
          </p:nvPr>
        </p:nvSpPr>
        <p:spPr>
          <a:xfrm>
            <a:off x="262000" y="3988900"/>
            <a:ext cx="10058400" cy="23619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0000"/>
                </a:solidFill>
              </a:rPr>
              <a:t>The Salt Group realized that real changes needed to be made to get everyone on the same page with triage and MCI and created the MUCC which is working to create national standards for EMS agencies for Triage based on clear evidence based research.</a:t>
            </a:r>
          </a:p>
        </p:txBody>
      </p:sp>
    </p:spTree>
    <p:extLst>
      <p:ext uri="{BB962C8B-B14F-4D97-AF65-F5344CB8AC3E}">
        <p14:creationId xmlns:p14="http://schemas.microsoft.com/office/powerpoint/2010/main" val="1673964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Different Methods of Triage</a:t>
            </a:r>
          </a:p>
        </p:txBody>
      </p:sp>
      <p:sp>
        <p:nvSpPr>
          <p:cNvPr id="132" name="Shape 132"/>
          <p:cNvSpPr txBox="1">
            <a:spLocks noGrp="1"/>
          </p:cNvSpPr>
          <p:nvPr>
            <p:ph type="body" idx="4294967295"/>
          </p:nvPr>
        </p:nvSpPr>
        <p:spPr>
          <a:xfrm>
            <a:off x="366950" y="1784550"/>
            <a:ext cx="11494500" cy="25017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3000" b="1">
                <a:solidFill>
                  <a:srgbClr val="000000"/>
                </a:solidFill>
              </a:rPr>
              <a:t>START (Simple Triage and Rapid Transport)</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r>
              <a:rPr lang="en-US" sz="3000" b="1">
                <a:solidFill>
                  <a:srgbClr val="000000"/>
                </a:solidFill>
              </a:rPr>
              <a:t>JumpSTART (Pediatric START)</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r>
              <a:rPr lang="en-US" sz="3000" b="1">
                <a:solidFill>
                  <a:srgbClr val="000000"/>
                </a:solidFill>
              </a:rPr>
              <a:t>SALT (Sort, Assess/Lifesaving interventions, Transport/Treatment</a:t>
            </a:r>
          </a:p>
        </p:txBody>
      </p:sp>
    </p:spTree>
    <p:extLst>
      <p:ext uri="{BB962C8B-B14F-4D97-AF65-F5344CB8AC3E}">
        <p14:creationId xmlns:p14="http://schemas.microsoft.com/office/powerpoint/2010/main" val="2881450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START Triage: “RPM 30-20 Can Do”</a:t>
            </a:r>
          </a:p>
        </p:txBody>
      </p:sp>
      <p:sp>
        <p:nvSpPr>
          <p:cNvPr id="139" name="Shape 139"/>
          <p:cNvSpPr txBox="1">
            <a:spLocks noGrp="1"/>
          </p:cNvSpPr>
          <p:nvPr>
            <p:ph type="body" idx="4294967295"/>
          </p:nvPr>
        </p:nvSpPr>
        <p:spPr>
          <a:xfrm>
            <a:off x="138350" y="1632150"/>
            <a:ext cx="10253700" cy="592800"/>
          </a:xfrm>
          <a:prstGeom prst="rect">
            <a:avLst/>
          </a:prstGeom>
          <a:solidFill>
            <a:srgbClr val="00FF00"/>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b="1">
                <a:solidFill>
                  <a:srgbClr val="000000"/>
                </a:solidFill>
              </a:rPr>
              <a:t>Move walking wounded away from the incident area to minor holding area.  </a:t>
            </a:r>
          </a:p>
        </p:txBody>
      </p:sp>
      <p:sp>
        <p:nvSpPr>
          <p:cNvPr id="140" name="Shape 140"/>
          <p:cNvSpPr txBox="1">
            <a:spLocks noGrp="1"/>
          </p:cNvSpPr>
          <p:nvPr>
            <p:ph type="body" idx="4294967295"/>
          </p:nvPr>
        </p:nvSpPr>
        <p:spPr>
          <a:xfrm>
            <a:off x="366950" y="2347425"/>
            <a:ext cx="9587700" cy="9450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FFFFFF"/>
                </a:solidFill>
              </a:rPr>
              <a:t>Use the RPM-30-2-Can Do to assess for</a:t>
            </a:r>
            <a:r>
              <a:rPr lang="en-US" sz="2800" b="1">
                <a:solidFill>
                  <a:srgbClr val="000000"/>
                </a:solidFill>
              </a:rPr>
              <a:t> </a:t>
            </a:r>
          </a:p>
          <a:p>
            <a:pPr marL="0" marR="0" lvl="0" indent="0" algn="l" rtl="0">
              <a:lnSpc>
                <a:spcPct val="90000"/>
              </a:lnSpc>
              <a:spcBef>
                <a:spcPts val="0"/>
              </a:spcBef>
              <a:spcAft>
                <a:spcPts val="0"/>
              </a:spcAft>
              <a:buNone/>
            </a:pPr>
            <a:r>
              <a:rPr lang="en-US" sz="2800" b="1">
                <a:solidFill>
                  <a:srgbClr val="FF0000"/>
                </a:solidFill>
              </a:rPr>
              <a:t>Immediate</a:t>
            </a:r>
            <a:r>
              <a:rPr lang="en-US" sz="2800" b="1">
                <a:solidFill>
                  <a:srgbClr val="FFFFFF"/>
                </a:solidFill>
              </a:rPr>
              <a:t>, </a:t>
            </a:r>
            <a:r>
              <a:rPr lang="en-US" sz="2800" b="1">
                <a:solidFill>
                  <a:srgbClr val="FFFF00"/>
                </a:solidFill>
              </a:rPr>
              <a:t>Delayed</a:t>
            </a:r>
            <a:r>
              <a:rPr lang="en-US" sz="2800" b="1">
                <a:solidFill>
                  <a:srgbClr val="FFFFFF"/>
                </a:solidFill>
              </a:rPr>
              <a:t> and</a:t>
            </a:r>
            <a:r>
              <a:rPr lang="en-US" sz="2800" b="1">
                <a:solidFill>
                  <a:srgbClr val="000000"/>
                </a:solidFill>
              </a:rPr>
              <a:t> Expectant/Deceased</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p:txBody>
      </p:sp>
      <p:sp>
        <p:nvSpPr>
          <p:cNvPr id="141" name="Shape 141"/>
          <p:cNvSpPr txBox="1">
            <a:spLocks noGrp="1"/>
          </p:cNvSpPr>
          <p:nvPr>
            <p:ph type="body" idx="4294967295"/>
          </p:nvPr>
        </p:nvSpPr>
        <p:spPr>
          <a:xfrm>
            <a:off x="381000" y="3368700"/>
            <a:ext cx="10058400" cy="1781100"/>
          </a:xfrm>
          <a:prstGeom prst="rect">
            <a:avLst/>
          </a:prstGeom>
          <a:solidFill>
            <a:srgbClr val="FFFF00"/>
          </a:solidFill>
          <a:ln>
            <a:noFill/>
          </a:ln>
        </p:spPr>
        <p:txBody>
          <a:bodyPr wrap="square" lIns="91425" tIns="45700" rIns="91425" bIns="45700" anchor="t" anchorCtr="0">
            <a:noAutofit/>
          </a:bodyPr>
          <a:lstStyle/>
          <a:p>
            <a:pPr marL="0" lvl="0" indent="-69850" rtl="0">
              <a:spcBef>
                <a:spcPts val="0"/>
              </a:spcBef>
              <a:buClr>
                <a:schemeClr val="dk1"/>
              </a:buClr>
              <a:buSzPct val="39285"/>
              <a:buFont typeface="Arial"/>
              <a:buNone/>
            </a:pPr>
            <a:r>
              <a:rPr lang="en-US" sz="2800" b="1" u="sng">
                <a:solidFill>
                  <a:schemeClr val="dk1"/>
                </a:solidFill>
              </a:rPr>
              <a:t>R</a:t>
            </a:r>
            <a:r>
              <a:rPr lang="en-US" sz="2800" b="1">
                <a:solidFill>
                  <a:schemeClr val="dk1"/>
                </a:solidFill>
              </a:rPr>
              <a:t>espirations = Less than 30/min</a:t>
            </a:r>
          </a:p>
          <a:p>
            <a:pPr marL="0" lvl="0" indent="-69850" rtl="0">
              <a:spcBef>
                <a:spcPts val="0"/>
              </a:spcBef>
              <a:buClr>
                <a:schemeClr val="dk1"/>
              </a:buClr>
              <a:buSzPct val="39285"/>
              <a:buFont typeface="Arial"/>
              <a:buNone/>
            </a:pPr>
            <a:r>
              <a:rPr lang="en-US" sz="2800" b="1" u="sng">
                <a:solidFill>
                  <a:schemeClr val="dk1"/>
                </a:solidFill>
              </a:rPr>
              <a:t>P</a:t>
            </a:r>
            <a:r>
              <a:rPr lang="en-US" sz="2800" b="1">
                <a:solidFill>
                  <a:schemeClr val="dk1"/>
                </a:solidFill>
              </a:rPr>
              <a:t>erfusion = Capillary refill less than 2 seconds</a:t>
            </a:r>
          </a:p>
          <a:p>
            <a:pPr marL="0" lvl="0" indent="0" rtl="0">
              <a:spcBef>
                <a:spcPts val="0"/>
              </a:spcBef>
              <a:buNone/>
            </a:pPr>
            <a:r>
              <a:rPr lang="en-US" sz="2800" b="1" u="sng">
                <a:solidFill>
                  <a:schemeClr val="dk1"/>
                </a:solidFill>
              </a:rPr>
              <a:t>M</a:t>
            </a:r>
            <a:r>
              <a:rPr lang="en-US" sz="2800" b="1">
                <a:solidFill>
                  <a:schemeClr val="dk1"/>
                </a:solidFill>
              </a:rPr>
              <a:t>ental Status = “Can Do”  Can follow simple commands </a:t>
            </a:r>
          </a:p>
          <a:p>
            <a:pPr marL="0" lvl="0" indent="-69850" rtl="0">
              <a:spcBef>
                <a:spcPts val="0"/>
              </a:spcBef>
              <a:buClr>
                <a:schemeClr val="dk1"/>
              </a:buClr>
              <a:buSzPct val="39285"/>
              <a:buFont typeface="Arial"/>
              <a:buNone/>
            </a:pPr>
            <a:r>
              <a:rPr lang="en-US" sz="2800" b="1">
                <a:solidFill>
                  <a:schemeClr val="dk1"/>
                </a:solidFill>
              </a:rPr>
              <a:t>If all of these criteria are met the Patient is considered Delayed</a:t>
            </a:r>
          </a:p>
        </p:txBody>
      </p:sp>
      <p:sp>
        <p:nvSpPr>
          <p:cNvPr id="142" name="Shape 142"/>
          <p:cNvSpPr txBox="1">
            <a:spLocks noGrp="1"/>
          </p:cNvSpPr>
          <p:nvPr>
            <p:ph type="body" idx="4294967295"/>
          </p:nvPr>
        </p:nvSpPr>
        <p:spPr>
          <a:xfrm>
            <a:off x="228600" y="5230650"/>
            <a:ext cx="10723200" cy="592800"/>
          </a:xfrm>
          <a:prstGeom prst="rect">
            <a:avLst/>
          </a:prstGeom>
          <a:solidFill>
            <a:srgbClr val="FF0000"/>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FFFFFF"/>
                </a:solidFill>
              </a:rPr>
              <a:t>If any of these criteria are not met the Pt. is considered Immediate</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p:txBody>
      </p:sp>
      <p:sp>
        <p:nvSpPr>
          <p:cNvPr id="143" name="Shape 143"/>
          <p:cNvSpPr txBox="1">
            <a:spLocks noGrp="1"/>
          </p:cNvSpPr>
          <p:nvPr>
            <p:ph type="body" idx="4294967295"/>
          </p:nvPr>
        </p:nvSpPr>
        <p:spPr>
          <a:xfrm>
            <a:off x="381000" y="5916450"/>
            <a:ext cx="11043300" cy="945000"/>
          </a:xfrm>
          <a:prstGeom prst="rect">
            <a:avLst/>
          </a:prstGeom>
          <a:solidFill>
            <a:srgbClr val="000000"/>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FFFFFF"/>
                </a:solidFill>
              </a:rPr>
              <a:t>Any Patient with apnea that doesn’t have return of respirations with airway repositioning is considered Deceased/Expectant</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p:txBody>
      </p:sp>
    </p:spTree>
    <p:extLst>
      <p:ext uri="{BB962C8B-B14F-4D97-AF65-F5344CB8AC3E}">
        <p14:creationId xmlns:p14="http://schemas.microsoft.com/office/powerpoint/2010/main" val="3659001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rtl="0">
              <a:spcBef>
                <a:spcPts val="0"/>
              </a:spcBef>
              <a:buNone/>
            </a:pPr>
            <a:r>
              <a:rPr lang="en-US"/>
              <a:t>START Triage: “RPM 30-20 Can Do”</a:t>
            </a:r>
          </a:p>
        </p:txBody>
      </p:sp>
      <p:pic>
        <p:nvPicPr>
          <p:cNvPr id="150" name="Shape 150"/>
          <p:cNvPicPr preferRelativeResize="0"/>
          <p:nvPr/>
        </p:nvPicPr>
        <p:blipFill>
          <a:blip r:embed="rId3">
            <a:alphaModFix/>
          </a:blip>
          <a:stretch>
            <a:fillRect/>
          </a:stretch>
        </p:blipFill>
        <p:spPr>
          <a:xfrm>
            <a:off x="3297575" y="1554750"/>
            <a:ext cx="4606226" cy="5128276"/>
          </a:xfrm>
          <a:prstGeom prst="rect">
            <a:avLst/>
          </a:prstGeom>
          <a:noFill/>
          <a:ln>
            <a:noFill/>
          </a:ln>
        </p:spPr>
      </p:pic>
    </p:spTree>
    <p:extLst>
      <p:ext uri="{BB962C8B-B14F-4D97-AF65-F5344CB8AC3E}">
        <p14:creationId xmlns:p14="http://schemas.microsoft.com/office/powerpoint/2010/main" val="1344843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JumpSTART Triage: “RPM 30-2 Can Do 15-45”</a:t>
            </a:r>
          </a:p>
        </p:txBody>
      </p:sp>
      <p:sp>
        <p:nvSpPr>
          <p:cNvPr id="157" name="Shape 157"/>
          <p:cNvSpPr txBox="1">
            <a:spLocks noGrp="1"/>
          </p:cNvSpPr>
          <p:nvPr>
            <p:ph type="body" idx="4294967295"/>
          </p:nvPr>
        </p:nvSpPr>
        <p:spPr>
          <a:xfrm>
            <a:off x="138350" y="1632150"/>
            <a:ext cx="10253700" cy="592800"/>
          </a:xfrm>
          <a:prstGeom prst="rect">
            <a:avLst/>
          </a:prstGeom>
          <a:solidFill>
            <a:srgbClr val="00FF00"/>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b="1">
                <a:solidFill>
                  <a:srgbClr val="000000"/>
                </a:solidFill>
              </a:rPr>
              <a:t>Move walking wounded away from the incident area to minor holding area.  </a:t>
            </a:r>
          </a:p>
        </p:txBody>
      </p:sp>
      <p:sp>
        <p:nvSpPr>
          <p:cNvPr id="158" name="Shape 158"/>
          <p:cNvSpPr txBox="1">
            <a:spLocks noGrp="1"/>
          </p:cNvSpPr>
          <p:nvPr>
            <p:ph type="body" idx="4294967295"/>
          </p:nvPr>
        </p:nvSpPr>
        <p:spPr>
          <a:xfrm>
            <a:off x="366950" y="2347425"/>
            <a:ext cx="9587700" cy="945000"/>
          </a:xfrm>
          <a:prstGeom prst="rect">
            <a:avLst/>
          </a:prstGeom>
          <a:solidFill>
            <a:srgbClr val="999999">
              <a:alpha val="81920"/>
            </a:srgbClr>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FFFFFF"/>
                </a:solidFill>
              </a:rPr>
              <a:t>Use the RPM-30-2-Can Do</a:t>
            </a:r>
            <a:r>
              <a:rPr lang="en-US" sz="2800" b="1" u="sng">
                <a:solidFill>
                  <a:srgbClr val="FFFFFF"/>
                </a:solidFill>
              </a:rPr>
              <a:t>-15-45</a:t>
            </a:r>
            <a:r>
              <a:rPr lang="en-US" sz="2800" b="1">
                <a:solidFill>
                  <a:srgbClr val="FFFFFF"/>
                </a:solidFill>
              </a:rPr>
              <a:t>  to assess for</a:t>
            </a:r>
            <a:r>
              <a:rPr lang="en-US" sz="2800" b="1">
                <a:solidFill>
                  <a:srgbClr val="000000"/>
                </a:solidFill>
              </a:rPr>
              <a:t> </a:t>
            </a:r>
          </a:p>
          <a:p>
            <a:pPr marL="0" marR="0" lvl="0" indent="0" algn="l" rtl="0">
              <a:lnSpc>
                <a:spcPct val="90000"/>
              </a:lnSpc>
              <a:spcBef>
                <a:spcPts val="0"/>
              </a:spcBef>
              <a:spcAft>
                <a:spcPts val="0"/>
              </a:spcAft>
              <a:buNone/>
            </a:pPr>
            <a:r>
              <a:rPr lang="en-US" sz="2800" b="1">
                <a:solidFill>
                  <a:srgbClr val="FF0000"/>
                </a:solidFill>
              </a:rPr>
              <a:t>Immediate</a:t>
            </a:r>
            <a:r>
              <a:rPr lang="en-US" sz="2800" b="1">
                <a:solidFill>
                  <a:srgbClr val="FFFFFF"/>
                </a:solidFill>
              </a:rPr>
              <a:t>, </a:t>
            </a:r>
            <a:r>
              <a:rPr lang="en-US" sz="2800" b="1">
                <a:solidFill>
                  <a:srgbClr val="FFFF00"/>
                </a:solidFill>
              </a:rPr>
              <a:t>Delayed</a:t>
            </a:r>
            <a:r>
              <a:rPr lang="en-US" sz="2800" b="1">
                <a:solidFill>
                  <a:srgbClr val="FFFFFF"/>
                </a:solidFill>
              </a:rPr>
              <a:t> and</a:t>
            </a:r>
            <a:r>
              <a:rPr lang="en-US" sz="2800" b="1">
                <a:solidFill>
                  <a:srgbClr val="000000"/>
                </a:solidFill>
              </a:rPr>
              <a:t> Expectant/Deceased</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p:txBody>
      </p:sp>
      <p:sp>
        <p:nvSpPr>
          <p:cNvPr id="159" name="Shape 159"/>
          <p:cNvSpPr txBox="1">
            <a:spLocks noGrp="1"/>
          </p:cNvSpPr>
          <p:nvPr>
            <p:ph type="body" idx="4294967295"/>
          </p:nvPr>
        </p:nvSpPr>
        <p:spPr>
          <a:xfrm>
            <a:off x="381000" y="3368700"/>
            <a:ext cx="10058400" cy="1781100"/>
          </a:xfrm>
          <a:prstGeom prst="rect">
            <a:avLst/>
          </a:prstGeom>
          <a:solidFill>
            <a:srgbClr val="FFFF00"/>
          </a:solidFill>
          <a:ln>
            <a:noFill/>
          </a:ln>
        </p:spPr>
        <p:txBody>
          <a:bodyPr wrap="square" lIns="91425" tIns="45700" rIns="91425" bIns="45700" anchor="t" anchorCtr="0">
            <a:noAutofit/>
          </a:bodyPr>
          <a:lstStyle/>
          <a:p>
            <a:pPr marL="0" lvl="0" indent="0" rtl="0">
              <a:spcBef>
                <a:spcPts val="0"/>
              </a:spcBef>
              <a:buNone/>
            </a:pPr>
            <a:r>
              <a:rPr lang="en-US" sz="2800" b="1" u="sng">
                <a:solidFill>
                  <a:schemeClr val="dk1"/>
                </a:solidFill>
              </a:rPr>
              <a:t>R</a:t>
            </a:r>
            <a:r>
              <a:rPr lang="en-US" sz="2800" b="1">
                <a:solidFill>
                  <a:schemeClr val="dk1"/>
                </a:solidFill>
              </a:rPr>
              <a:t>espirations = Less than 30/min, over 15, but under 45</a:t>
            </a:r>
          </a:p>
          <a:p>
            <a:pPr marL="0" lvl="0" indent="0" rtl="0">
              <a:spcBef>
                <a:spcPts val="0"/>
              </a:spcBef>
              <a:buNone/>
            </a:pPr>
            <a:r>
              <a:rPr lang="en-US" sz="2800" b="1" u="sng">
                <a:solidFill>
                  <a:schemeClr val="dk1"/>
                </a:solidFill>
              </a:rPr>
              <a:t>P</a:t>
            </a:r>
            <a:r>
              <a:rPr lang="en-US" sz="2800" b="1">
                <a:solidFill>
                  <a:schemeClr val="dk1"/>
                </a:solidFill>
              </a:rPr>
              <a:t>erfusion = Capillary refill less than 2 seconds</a:t>
            </a:r>
          </a:p>
          <a:p>
            <a:pPr marL="0" lvl="0" indent="0" rtl="0">
              <a:spcBef>
                <a:spcPts val="0"/>
              </a:spcBef>
              <a:buNone/>
            </a:pPr>
            <a:r>
              <a:rPr lang="en-US" sz="2800" b="1" u="sng">
                <a:solidFill>
                  <a:schemeClr val="dk1"/>
                </a:solidFill>
              </a:rPr>
              <a:t>M</a:t>
            </a:r>
            <a:r>
              <a:rPr lang="en-US" sz="2800" b="1">
                <a:solidFill>
                  <a:schemeClr val="dk1"/>
                </a:solidFill>
              </a:rPr>
              <a:t>ental Status = “Can Do”  Can follow simple commands if able</a:t>
            </a:r>
          </a:p>
          <a:p>
            <a:pPr marL="0" lvl="0" indent="0" rtl="0">
              <a:spcBef>
                <a:spcPts val="0"/>
              </a:spcBef>
              <a:buNone/>
            </a:pPr>
            <a:r>
              <a:rPr lang="en-US" sz="2800" b="1">
                <a:solidFill>
                  <a:schemeClr val="dk1"/>
                </a:solidFill>
              </a:rPr>
              <a:t>If all of these criteria are met the Patient is considered Delayed</a:t>
            </a:r>
          </a:p>
        </p:txBody>
      </p:sp>
      <p:sp>
        <p:nvSpPr>
          <p:cNvPr id="160" name="Shape 160"/>
          <p:cNvSpPr txBox="1">
            <a:spLocks noGrp="1"/>
          </p:cNvSpPr>
          <p:nvPr>
            <p:ph type="body" idx="4294967295"/>
          </p:nvPr>
        </p:nvSpPr>
        <p:spPr>
          <a:xfrm>
            <a:off x="228600" y="5230650"/>
            <a:ext cx="10723200" cy="592800"/>
          </a:xfrm>
          <a:prstGeom prst="rect">
            <a:avLst/>
          </a:prstGeom>
          <a:solidFill>
            <a:srgbClr val="FF0000"/>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FFFFFF"/>
                </a:solidFill>
              </a:rPr>
              <a:t>If any of these criteria are not met the Pt. is considered Immediate</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p:txBody>
      </p:sp>
      <p:sp>
        <p:nvSpPr>
          <p:cNvPr id="161" name="Shape 161"/>
          <p:cNvSpPr txBox="1">
            <a:spLocks noGrp="1"/>
          </p:cNvSpPr>
          <p:nvPr>
            <p:ph type="body" idx="4294967295"/>
          </p:nvPr>
        </p:nvSpPr>
        <p:spPr>
          <a:xfrm>
            <a:off x="381000" y="5916450"/>
            <a:ext cx="11043300" cy="945000"/>
          </a:xfrm>
          <a:prstGeom prst="rect">
            <a:avLst/>
          </a:prstGeom>
          <a:solidFill>
            <a:srgbClr val="000000"/>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FFFFFF"/>
                </a:solidFill>
              </a:rPr>
              <a:t>Any Patient with apnea that doesn’t have return of respirations with airway repositioning and 5 breaths is considered Deceased/Expectant</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p:txBody>
      </p:sp>
    </p:spTree>
    <p:extLst>
      <p:ext uri="{BB962C8B-B14F-4D97-AF65-F5344CB8AC3E}">
        <p14:creationId xmlns:p14="http://schemas.microsoft.com/office/powerpoint/2010/main" val="2470781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rtl="0">
              <a:spcBef>
                <a:spcPts val="0"/>
              </a:spcBef>
              <a:buNone/>
            </a:pPr>
            <a:r>
              <a:rPr lang="en-US"/>
              <a:t>JumpSTART Triage: “RPM 30-2 Can Do 15-45”</a:t>
            </a:r>
          </a:p>
        </p:txBody>
      </p:sp>
      <p:pic>
        <p:nvPicPr>
          <p:cNvPr id="168" name="Shape 168"/>
          <p:cNvPicPr preferRelativeResize="0"/>
          <p:nvPr/>
        </p:nvPicPr>
        <p:blipFill rotWithShape="1">
          <a:blip r:embed="rId3">
            <a:alphaModFix/>
          </a:blip>
          <a:srcRect b="31143"/>
          <a:stretch/>
        </p:blipFill>
        <p:spPr>
          <a:xfrm>
            <a:off x="3947625" y="1629826"/>
            <a:ext cx="3958900" cy="5122176"/>
          </a:xfrm>
          <a:prstGeom prst="rect">
            <a:avLst/>
          </a:prstGeom>
          <a:noFill/>
          <a:ln>
            <a:noFill/>
          </a:ln>
        </p:spPr>
      </p:pic>
    </p:spTree>
    <p:extLst>
      <p:ext uri="{BB962C8B-B14F-4D97-AF65-F5344CB8AC3E}">
        <p14:creationId xmlns:p14="http://schemas.microsoft.com/office/powerpoint/2010/main" val="3429977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227425" y="99225"/>
            <a:ext cx="11476800" cy="1325700"/>
          </a:xfrm>
          <a:prstGeom prst="rect">
            <a:avLst/>
          </a:prstGeom>
        </p:spPr>
        <p:txBody>
          <a:bodyPr wrap="square" lIns="91425" tIns="91425" rIns="91425" bIns="91425" anchor="ctr" anchorCtr="0">
            <a:noAutofit/>
          </a:bodyPr>
          <a:lstStyle/>
          <a:p>
            <a:pPr lvl="0">
              <a:spcBef>
                <a:spcPts val="0"/>
              </a:spcBef>
              <a:buNone/>
            </a:pPr>
            <a:r>
              <a:rPr lang="en-US" sz="3400"/>
              <a:t>The Sort in SALT</a:t>
            </a:r>
          </a:p>
        </p:txBody>
      </p:sp>
      <p:sp>
        <p:nvSpPr>
          <p:cNvPr id="175" name="Shape 175"/>
          <p:cNvSpPr txBox="1">
            <a:spLocks noGrp="1"/>
          </p:cNvSpPr>
          <p:nvPr>
            <p:ph type="body" idx="4294967295"/>
          </p:nvPr>
        </p:nvSpPr>
        <p:spPr>
          <a:xfrm>
            <a:off x="235350" y="1598025"/>
            <a:ext cx="10366500" cy="945000"/>
          </a:xfrm>
          <a:prstGeom prst="rect">
            <a:avLst/>
          </a:prstGeom>
          <a:solidFill>
            <a:srgbClr val="00FF00"/>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1" u="sng">
                <a:solidFill>
                  <a:srgbClr val="000000"/>
                </a:solidFill>
              </a:rPr>
              <a:t>Sort</a:t>
            </a:r>
            <a:r>
              <a:rPr lang="en-US" sz="2800" b="1">
                <a:solidFill>
                  <a:srgbClr val="000000"/>
                </a:solidFill>
              </a:rPr>
              <a:t> the Walkers and the Wavers by making an announcement, “walk to the ambulance if you need help”     Assess Third</a:t>
            </a:r>
          </a:p>
        </p:txBody>
      </p:sp>
      <p:sp>
        <p:nvSpPr>
          <p:cNvPr id="176" name="Shape 176"/>
          <p:cNvSpPr txBox="1">
            <a:spLocks noGrp="1"/>
          </p:cNvSpPr>
          <p:nvPr>
            <p:ph type="body" idx="4294967295"/>
          </p:nvPr>
        </p:nvSpPr>
        <p:spPr>
          <a:xfrm>
            <a:off x="159150" y="3666500"/>
            <a:ext cx="9981600" cy="592800"/>
          </a:xfrm>
          <a:prstGeom prst="rect">
            <a:avLst/>
          </a:prstGeom>
          <a:solidFill>
            <a:srgbClr val="FF0000"/>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rgbClr val="000000"/>
                </a:solidFill>
              </a:rPr>
              <a:t>Patients lying still that do not answer need to be assessed First</a:t>
            </a:r>
          </a:p>
          <a:p>
            <a:pPr marL="0" marR="0" lvl="0" indent="0" algn="l" rtl="0">
              <a:lnSpc>
                <a:spcPct val="90000"/>
              </a:lnSpc>
              <a:spcBef>
                <a:spcPts val="0"/>
              </a:spcBef>
              <a:spcAft>
                <a:spcPts val="0"/>
              </a:spcAft>
              <a:buNone/>
            </a:pPr>
            <a:endParaRPr sz="3000" b="1">
              <a:solidFill>
                <a:srgbClr val="000000"/>
              </a:solidFill>
            </a:endParaRPr>
          </a:p>
          <a:p>
            <a:pPr marL="0" marR="0" lvl="0" indent="0" algn="l" rtl="0">
              <a:lnSpc>
                <a:spcPct val="90000"/>
              </a:lnSpc>
              <a:spcBef>
                <a:spcPts val="0"/>
              </a:spcBef>
              <a:spcAft>
                <a:spcPts val="0"/>
              </a:spcAft>
              <a:buNone/>
            </a:pPr>
            <a:endParaRPr sz="3000" b="1">
              <a:solidFill>
                <a:srgbClr val="000000"/>
              </a:solidFill>
            </a:endParaRPr>
          </a:p>
        </p:txBody>
      </p:sp>
      <p:sp>
        <p:nvSpPr>
          <p:cNvPr id="177" name="Shape 177"/>
          <p:cNvSpPr txBox="1">
            <a:spLocks noGrp="1"/>
          </p:cNvSpPr>
          <p:nvPr>
            <p:ph type="body" idx="4294967295"/>
          </p:nvPr>
        </p:nvSpPr>
        <p:spPr>
          <a:xfrm>
            <a:off x="228600" y="2639925"/>
            <a:ext cx="10366500" cy="945000"/>
          </a:xfrm>
          <a:prstGeom prst="rect">
            <a:avLst/>
          </a:prstGeom>
          <a:solidFill>
            <a:srgbClr val="FFFF00"/>
          </a:solidFill>
          <a:ln>
            <a:noFill/>
          </a:ln>
        </p:spPr>
        <p:txBody>
          <a:bodyPr wrap="square" lIns="91425" tIns="45700" rIns="91425" bIns="45700" anchor="t" anchorCtr="0">
            <a:noAutofit/>
          </a:bodyPr>
          <a:lstStyle/>
          <a:p>
            <a:pPr marL="0" lvl="0" indent="0" rtl="0">
              <a:spcBef>
                <a:spcPts val="0"/>
              </a:spcBef>
              <a:buNone/>
            </a:pPr>
            <a:r>
              <a:rPr lang="en-US" sz="2800" b="1">
                <a:solidFill>
                  <a:srgbClr val="000000"/>
                </a:solidFill>
              </a:rPr>
              <a:t>then </a:t>
            </a:r>
            <a:r>
              <a:rPr lang="en-US" sz="2800" b="1" u="sng">
                <a:solidFill>
                  <a:srgbClr val="000000"/>
                </a:solidFill>
              </a:rPr>
              <a:t>Sort</a:t>
            </a:r>
            <a:r>
              <a:rPr lang="en-US" sz="2800" b="1">
                <a:solidFill>
                  <a:srgbClr val="000000"/>
                </a:solidFill>
              </a:rPr>
              <a:t> make a second announcement, “Wave to me if you need help”  Assess Second</a:t>
            </a:r>
          </a:p>
        </p:txBody>
      </p:sp>
      <p:sp>
        <p:nvSpPr>
          <p:cNvPr id="178" name="Shape 178"/>
          <p:cNvSpPr txBox="1">
            <a:spLocks noGrp="1"/>
          </p:cNvSpPr>
          <p:nvPr>
            <p:ph type="body" idx="4294967295"/>
          </p:nvPr>
        </p:nvSpPr>
        <p:spPr>
          <a:xfrm>
            <a:off x="228600" y="4343150"/>
            <a:ext cx="10366500" cy="2246100"/>
          </a:xfrm>
          <a:prstGeom prst="rect">
            <a:avLst/>
          </a:prstGeom>
          <a:solidFill>
            <a:srgbClr val="999999"/>
          </a:solidFill>
          <a:ln>
            <a:noFill/>
          </a:ln>
        </p:spPr>
        <p:txBody>
          <a:bodyPr wrap="square" lIns="91425" tIns="45700" rIns="91425" bIns="45700" anchor="t" anchorCtr="0">
            <a:noAutofit/>
          </a:bodyPr>
          <a:lstStyle/>
          <a:p>
            <a:pPr marL="0" lvl="0" indent="0" rtl="0">
              <a:spcBef>
                <a:spcPts val="0"/>
              </a:spcBef>
              <a:buNone/>
            </a:pPr>
            <a:r>
              <a:rPr lang="en-US" sz="2800" b="1" u="sng">
                <a:solidFill>
                  <a:srgbClr val="000000"/>
                </a:solidFill>
              </a:rPr>
              <a:t>Assess/Make Life Saving Interventions LSI: </a:t>
            </a:r>
            <a:r>
              <a:rPr lang="en-US" sz="2800" b="1">
                <a:solidFill>
                  <a:srgbClr val="000000"/>
                </a:solidFill>
              </a:rPr>
              <a:t> Perform rapid assessment for obvious life threats.  Perform any LSI you are equipped and trained for that will take &lt; 1min and does not require a second provider. (Eg: Tourniquet, Needle Decompression, open airway, Rescue breaths for children. )</a:t>
            </a:r>
          </a:p>
        </p:txBody>
      </p:sp>
    </p:spTree>
    <p:extLst>
      <p:ext uri="{BB962C8B-B14F-4D97-AF65-F5344CB8AC3E}">
        <p14:creationId xmlns:p14="http://schemas.microsoft.com/office/powerpoint/2010/main" val="214855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r>
              <a:rPr lang="en-US" dirty="0"/>
              <a:t>Gloves </a:t>
            </a:r>
          </a:p>
          <a:p>
            <a:pPr lvl="1">
              <a:buFont typeface="Wingdings" panose="05000000000000000000" pitchFamily="2" charset="2"/>
              <a:buChar char="Ø"/>
            </a:pPr>
            <a:r>
              <a:rPr lang="en-US" dirty="0"/>
              <a:t>Wear when touching blood, body fluids, secretions, excretions, mucous membranes, non-intact skin</a:t>
            </a:r>
          </a:p>
          <a:p>
            <a:pPr lvl="1">
              <a:buFont typeface="Wingdings" panose="05000000000000000000" pitchFamily="2" charset="2"/>
              <a:buChar char="Ø"/>
            </a:pPr>
            <a:r>
              <a:rPr lang="en-US" dirty="0"/>
              <a:t>Change between tasks and procedures on the same patient after contact with potentially infectious material</a:t>
            </a:r>
          </a:p>
          <a:p>
            <a:pPr lvl="1">
              <a:buFont typeface="Wingdings" panose="05000000000000000000" pitchFamily="2" charset="2"/>
              <a:buChar char="Ø"/>
            </a:pPr>
            <a:r>
              <a:rPr lang="en-US" dirty="0"/>
              <a:t>Remove after use, before touching non-contaminated items and surfaces, and before going to another patient. Perform hand hygiene immediately after removal</a:t>
            </a:r>
          </a:p>
          <a:p>
            <a:pPr marL="0" indent="0">
              <a:buNone/>
            </a:pPr>
            <a:endParaRPr lang="en-US" dirty="0"/>
          </a:p>
        </p:txBody>
      </p:sp>
    </p:spTree>
    <p:extLst>
      <p:ext uri="{BB962C8B-B14F-4D97-AF65-F5344CB8AC3E}">
        <p14:creationId xmlns:p14="http://schemas.microsoft.com/office/powerpoint/2010/main" val="138035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227425" y="99225"/>
            <a:ext cx="11476800" cy="1325700"/>
          </a:xfrm>
          <a:prstGeom prst="rect">
            <a:avLst/>
          </a:prstGeom>
        </p:spPr>
        <p:txBody>
          <a:bodyPr wrap="square" lIns="91425" tIns="91425" rIns="91425" bIns="91425" anchor="ctr" anchorCtr="0">
            <a:noAutofit/>
          </a:bodyPr>
          <a:lstStyle/>
          <a:p>
            <a:pPr lvl="0" rtl="0">
              <a:spcBef>
                <a:spcPts val="0"/>
              </a:spcBef>
              <a:buNone/>
            </a:pPr>
            <a:r>
              <a:rPr lang="en-US" sz="3400"/>
              <a:t>The A in Assess in SALT</a:t>
            </a:r>
          </a:p>
        </p:txBody>
      </p:sp>
      <p:sp>
        <p:nvSpPr>
          <p:cNvPr id="185" name="Shape 185"/>
          <p:cNvSpPr txBox="1"/>
          <p:nvPr/>
        </p:nvSpPr>
        <p:spPr>
          <a:xfrm>
            <a:off x="262425" y="1854450"/>
            <a:ext cx="11091900" cy="3883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Shape 186"/>
          <p:cNvSpPr txBox="1">
            <a:spLocks noGrp="1"/>
          </p:cNvSpPr>
          <p:nvPr>
            <p:ph type="body" idx="4294967295"/>
          </p:nvPr>
        </p:nvSpPr>
        <p:spPr>
          <a:xfrm>
            <a:off x="625125" y="2068825"/>
            <a:ext cx="10366500" cy="3883800"/>
          </a:xfrm>
          <a:prstGeom prst="rect">
            <a:avLst/>
          </a:prstGeom>
          <a:solidFill>
            <a:srgbClr val="000000"/>
          </a:solidFill>
          <a:ln>
            <a:noFill/>
          </a:ln>
        </p:spPr>
        <p:txBody>
          <a:bodyPr wrap="square" lIns="91425" tIns="45700" rIns="91425" bIns="45700" anchor="t" anchorCtr="0">
            <a:noAutofit/>
          </a:bodyPr>
          <a:lstStyle/>
          <a:p>
            <a:pPr marL="0" lvl="0" indent="0" rtl="0">
              <a:spcBef>
                <a:spcPts val="0"/>
              </a:spcBef>
              <a:buNone/>
            </a:pPr>
            <a:r>
              <a:rPr lang="en-US" sz="3000" b="1" u="sng">
                <a:solidFill>
                  <a:srgbClr val="FFFFFF"/>
                </a:solidFill>
              </a:rPr>
              <a:t>Deceased/Black:</a:t>
            </a:r>
            <a:r>
              <a:rPr lang="en-US" sz="3000" b="1">
                <a:solidFill>
                  <a:srgbClr val="FFFFFF"/>
                </a:solidFill>
              </a:rPr>
              <a:t> </a:t>
            </a:r>
          </a:p>
          <a:p>
            <a:pPr marL="0" lvl="0" indent="0" rtl="0">
              <a:spcBef>
                <a:spcPts val="0"/>
              </a:spcBef>
              <a:buNone/>
            </a:pPr>
            <a:r>
              <a:rPr lang="en-US" sz="3000" b="1">
                <a:solidFill>
                  <a:srgbClr val="FFFFFF"/>
                </a:solidFill>
              </a:rPr>
              <a:t>Anyone with  injuries incompatible with life.</a:t>
            </a:r>
          </a:p>
          <a:p>
            <a:pPr marL="0" lvl="0" indent="0" rtl="0">
              <a:spcBef>
                <a:spcPts val="0"/>
              </a:spcBef>
              <a:buNone/>
            </a:pPr>
            <a:r>
              <a:rPr lang="en-US" sz="3000" b="1">
                <a:solidFill>
                  <a:srgbClr val="FFFFFF"/>
                </a:solidFill>
              </a:rPr>
              <a:t>Adult with return of spontaneous respirations after airway is opened</a:t>
            </a:r>
          </a:p>
          <a:p>
            <a:pPr marL="0" lvl="0" indent="0" rtl="0">
              <a:spcBef>
                <a:spcPts val="0"/>
              </a:spcBef>
              <a:buNone/>
            </a:pPr>
            <a:r>
              <a:rPr lang="en-US" sz="3000" b="1">
                <a:solidFill>
                  <a:srgbClr val="FFFFFF"/>
                </a:solidFill>
              </a:rPr>
              <a:t>Pediatric that does not have return of spontaneous respirations after airway is opened and 2 rescue breaths.</a:t>
            </a:r>
          </a:p>
          <a:p>
            <a:pPr marL="0" lvl="0" indent="0" rtl="0">
              <a:spcBef>
                <a:spcPts val="0"/>
              </a:spcBef>
              <a:buNone/>
            </a:pPr>
            <a:endParaRPr sz="3000" b="1">
              <a:solidFill>
                <a:srgbClr val="FFFFFF"/>
              </a:solidFill>
            </a:endParaRPr>
          </a:p>
          <a:p>
            <a:pPr marL="0" lvl="0" indent="0" rtl="0">
              <a:spcBef>
                <a:spcPts val="0"/>
              </a:spcBef>
              <a:buNone/>
            </a:pPr>
            <a:r>
              <a:rPr lang="en-US" sz="3000" b="1" u="sng">
                <a:solidFill>
                  <a:srgbClr val="FFFFFF"/>
                </a:solidFill>
              </a:rPr>
              <a:t>Black tags do not move forward to Casualty Collection Point</a:t>
            </a:r>
          </a:p>
        </p:txBody>
      </p:sp>
    </p:spTree>
    <p:extLst>
      <p:ext uri="{BB962C8B-B14F-4D97-AF65-F5344CB8AC3E}">
        <p14:creationId xmlns:p14="http://schemas.microsoft.com/office/powerpoint/2010/main" val="3492723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27425" y="99225"/>
            <a:ext cx="11476800" cy="1325700"/>
          </a:xfrm>
          <a:prstGeom prst="rect">
            <a:avLst/>
          </a:prstGeom>
        </p:spPr>
        <p:txBody>
          <a:bodyPr wrap="square" lIns="91425" tIns="91425" rIns="91425" bIns="91425" anchor="ctr" anchorCtr="0">
            <a:noAutofit/>
          </a:bodyPr>
          <a:lstStyle/>
          <a:p>
            <a:pPr lvl="0" rtl="0">
              <a:spcBef>
                <a:spcPts val="0"/>
              </a:spcBef>
              <a:buNone/>
            </a:pPr>
            <a:r>
              <a:rPr lang="en-US" sz="3400"/>
              <a:t>The A in Assess in SALT</a:t>
            </a:r>
          </a:p>
        </p:txBody>
      </p:sp>
      <p:sp>
        <p:nvSpPr>
          <p:cNvPr id="193" name="Shape 193"/>
          <p:cNvSpPr txBox="1"/>
          <p:nvPr/>
        </p:nvSpPr>
        <p:spPr>
          <a:xfrm>
            <a:off x="262425" y="1854450"/>
            <a:ext cx="11091900" cy="3883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Shape 194"/>
          <p:cNvSpPr txBox="1">
            <a:spLocks noGrp="1"/>
          </p:cNvSpPr>
          <p:nvPr>
            <p:ph type="body" idx="4294967295"/>
          </p:nvPr>
        </p:nvSpPr>
        <p:spPr>
          <a:xfrm>
            <a:off x="384825" y="1631450"/>
            <a:ext cx="11476800" cy="5226600"/>
          </a:xfrm>
          <a:prstGeom prst="rect">
            <a:avLst/>
          </a:prstGeom>
          <a:solidFill>
            <a:srgbClr val="FF0000"/>
          </a:solidFill>
          <a:ln w="9525" cap="flat" cmpd="sng">
            <a:solidFill>
              <a:srgbClr val="FF0000"/>
            </a:solidFill>
            <a:prstDash val="solid"/>
            <a:round/>
            <a:headEnd type="none" w="med" len="med"/>
            <a:tailEnd type="none" w="med" len="med"/>
          </a:ln>
        </p:spPr>
        <p:txBody>
          <a:bodyPr wrap="square" lIns="91425" tIns="45700" rIns="91425" bIns="45700" anchor="t" anchorCtr="0">
            <a:noAutofit/>
          </a:bodyPr>
          <a:lstStyle/>
          <a:p>
            <a:pPr marL="0" lvl="0" indent="0" rtl="0">
              <a:spcBef>
                <a:spcPts val="0"/>
              </a:spcBef>
              <a:buNone/>
            </a:pPr>
            <a:r>
              <a:rPr lang="en-US" sz="3000" b="1" u="sng">
                <a:solidFill>
                  <a:srgbClr val="FFFFFF"/>
                </a:solidFill>
              </a:rPr>
              <a:t>Does this Patient?</a:t>
            </a:r>
          </a:p>
          <a:p>
            <a:pPr marL="0" lvl="0" indent="-69850" rtl="0">
              <a:spcBef>
                <a:spcPts val="0"/>
              </a:spcBef>
              <a:buClr>
                <a:schemeClr val="dk1"/>
              </a:buClr>
              <a:buSzPct val="36666"/>
              <a:buFont typeface="Arial"/>
              <a:buNone/>
            </a:pPr>
            <a:r>
              <a:rPr lang="en-US" sz="3000" b="1">
                <a:solidFill>
                  <a:srgbClr val="FFFFFF"/>
                </a:solidFill>
              </a:rPr>
              <a:t>Obeys commands or makes purposeful movements?</a:t>
            </a:r>
          </a:p>
          <a:p>
            <a:pPr marL="0" lvl="0" indent="-69850" rtl="0">
              <a:spcBef>
                <a:spcPts val="0"/>
              </a:spcBef>
              <a:buClr>
                <a:schemeClr val="dk1"/>
              </a:buClr>
              <a:buSzPct val="36666"/>
              <a:buFont typeface="Arial"/>
              <a:buNone/>
            </a:pPr>
            <a:r>
              <a:rPr lang="en-US" sz="3000" b="1">
                <a:solidFill>
                  <a:srgbClr val="FFFFFF"/>
                </a:solidFill>
              </a:rPr>
              <a:t>Have peripheral pulse?</a:t>
            </a:r>
          </a:p>
          <a:p>
            <a:pPr marL="0" lvl="0" indent="-69850" rtl="0">
              <a:spcBef>
                <a:spcPts val="0"/>
              </a:spcBef>
              <a:buClr>
                <a:schemeClr val="dk1"/>
              </a:buClr>
              <a:buSzPct val="36666"/>
              <a:buFont typeface="Arial"/>
              <a:buNone/>
            </a:pPr>
            <a:r>
              <a:rPr lang="en-US" sz="3000" b="1">
                <a:solidFill>
                  <a:srgbClr val="FFFFFF"/>
                </a:solidFill>
              </a:rPr>
              <a:t>In respiratory distress?</a:t>
            </a:r>
          </a:p>
          <a:p>
            <a:pPr marL="0" lvl="0" indent="-69850" rtl="0">
              <a:spcBef>
                <a:spcPts val="0"/>
              </a:spcBef>
              <a:buClr>
                <a:schemeClr val="dk1"/>
              </a:buClr>
              <a:buSzPct val="36666"/>
              <a:buFont typeface="Arial"/>
              <a:buNone/>
            </a:pPr>
            <a:r>
              <a:rPr lang="en-US" sz="3000" b="1">
                <a:solidFill>
                  <a:srgbClr val="FFFFFF"/>
                </a:solidFill>
              </a:rPr>
              <a:t> Has a Major Hemorrhage now controlled?</a:t>
            </a:r>
          </a:p>
          <a:p>
            <a:pPr marL="0" lvl="0" indent="0" rtl="0">
              <a:spcBef>
                <a:spcPts val="0"/>
              </a:spcBef>
              <a:buNone/>
            </a:pPr>
            <a:endParaRPr sz="3000" b="1" u="sng">
              <a:solidFill>
                <a:srgbClr val="FFFFFF"/>
              </a:solidFill>
            </a:endParaRPr>
          </a:p>
          <a:p>
            <a:pPr marL="0" lvl="0" indent="0" rtl="0">
              <a:spcBef>
                <a:spcPts val="0"/>
              </a:spcBef>
              <a:buNone/>
            </a:pPr>
            <a:r>
              <a:rPr lang="en-US" sz="3000" b="1" u="sng">
                <a:solidFill>
                  <a:srgbClr val="FFFFFF"/>
                </a:solidFill>
              </a:rPr>
              <a:t>If any of the answers is “No” </a:t>
            </a:r>
          </a:p>
          <a:p>
            <a:pPr marL="0" lvl="0" indent="0" rtl="0">
              <a:spcBef>
                <a:spcPts val="0"/>
              </a:spcBef>
              <a:buNone/>
            </a:pPr>
            <a:r>
              <a:rPr lang="en-US" sz="3000" b="1">
                <a:solidFill>
                  <a:srgbClr val="FFFFFF"/>
                </a:solidFill>
              </a:rPr>
              <a:t>Ask “Will this Patient survive with what we have available?”</a:t>
            </a:r>
          </a:p>
          <a:p>
            <a:pPr marL="0" lvl="0" indent="0" rtl="0">
              <a:spcBef>
                <a:spcPts val="0"/>
              </a:spcBef>
              <a:buNone/>
            </a:pPr>
            <a:r>
              <a:rPr lang="en-US" sz="3000" b="1">
                <a:solidFill>
                  <a:srgbClr val="FFFFFF"/>
                </a:solidFill>
              </a:rPr>
              <a:t>If no they are </a:t>
            </a:r>
            <a:r>
              <a:rPr lang="en-US" sz="3000" b="1">
                <a:solidFill>
                  <a:srgbClr val="000000"/>
                </a:solidFill>
              </a:rPr>
              <a:t>Black/Expectant. </a:t>
            </a:r>
            <a:r>
              <a:rPr lang="en-US" sz="3000" b="1">
                <a:solidFill>
                  <a:srgbClr val="FFFFFF"/>
                </a:solidFill>
              </a:rPr>
              <a:t> </a:t>
            </a:r>
          </a:p>
          <a:p>
            <a:pPr marL="0" lvl="0" indent="0" rtl="0">
              <a:spcBef>
                <a:spcPts val="0"/>
              </a:spcBef>
              <a:buNone/>
            </a:pPr>
            <a:r>
              <a:rPr lang="en-US" sz="3000" b="1">
                <a:solidFill>
                  <a:srgbClr val="FFFFFF"/>
                </a:solidFill>
              </a:rPr>
              <a:t>If yes Red Tag/Immediate </a:t>
            </a:r>
          </a:p>
          <a:p>
            <a:pPr marL="0" lvl="0" indent="0" rtl="0">
              <a:spcBef>
                <a:spcPts val="0"/>
              </a:spcBef>
              <a:buNone/>
            </a:pPr>
            <a:r>
              <a:rPr lang="en-US" sz="3000" b="1">
                <a:solidFill>
                  <a:srgbClr val="FFFFFF"/>
                </a:solidFill>
              </a:rPr>
              <a:t>Red tags are taken to casualty collection point first!</a:t>
            </a:r>
          </a:p>
        </p:txBody>
      </p:sp>
    </p:spTree>
    <p:extLst>
      <p:ext uri="{BB962C8B-B14F-4D97-AF65-F5344CB8AC3E}">
        <p14:creationId xmlns:p14="http://schemas.microsoft.com/office/powerpoint/2010/main" val="243115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7425" y="99225"/>
            <a:ext cx="11476800" cy="1325700"/>
          </a:xfrm>
          <a:prstGeom prst="rect">
            <a:avLst/>
          </a:prstGeom>
        </p:spPr>
        <p:txBody>
          <a:bodyPr wrap="square" lIns="91425" tIns="91425" rIns="91425" bIns="91425" anchor="ctr" anchorCtr="0">
            <a:noAutofit/>
          </a:bodyPr>
          <a:lstStyle/>
          <a:p>
            <a:pPr lvl="0" rtl="0">
              <a:spcBef>
                <a:spcPts val="0"/>
              </a:spcBef>
              <a:buNone/>
            </a:pPr>
            <a:r>
              <a:rPr lang="en-US" sz="3400"/>
              <a:t>The A in Assess in SALT</a:t>
            </a:r>
          </a:p>
        </p:txBody>
      </p:sp>
      <p:sp>
        <p:nvSpPr>
          <p:cNvPr id="201" name="Shape 201"/>
          <p:cNvSpPr txBox="1">
            <a:spLocks noGrp="1"/>
          </p:cNvSpPr>
          <p:nvPr>
            <p:ph type="body" idx="4294967295"/>
          </p:nvPr>
        </p:nvSpPr>
        <p:spPr>
          <a:xfrm>
            <a:off x="384825" y="1631450"/>
            <a:ext cx="11476800" cy="2514900"/>
          </a:xfrm>
          <a:prstGeom prst="rect">
            <a:avLst/>
          </a:prstGeom>
          <a:solidFill>
            <a:srgbClr val="FF0000"/>
          </a:solidFill>
          <a:ln w="9525" cap="flat" cmpd="sng">
            <a:solidFill>
              <a:srgbClr val="FF0000"/>
            </a:solidFill>
            <a:prstDash val="solid"/>
            <a:round/>
            <a:headEnd type="none" w="med" len="med"/>
            <a:tailEnd type="none" w="med" len="med"/>
          </a:ln>
        </p:spPr>
        <p:txBody>
          <a:bodyPr wrap="square" lIns="91425" tIns="45700" rIns="91425" bIns="45700" anchor="t" anchorCtr="0">
            <a:noAutofit/>
          </a:bodyPr>
          <a:lstStyle/>
          <a:p>
            <a:pPr marL="0" lvl="0" indent="0" rtl="0">
              <a:spcBef>
                <a:spcPts val="0"/>
              </a:spcBef>
              <a:buNone/>
            </a:pPr>
            <a:r>
              <a:rPr lang="en-US" sz="3000" b="1" u="sng">
                <a:solidFill>
                  <a:srgbClr val="FFFFFF"/>
                </a:solidFill>
              </a:rPr>
              <a:t>Does this Patient?</a:t>
            </a:r>
          </a:p>
          <a:p>
            <a:pPr marL="0" lvl="0" indent="0" rtl="0">
              <a:spcBef>
                <a:spcPts val="0"/>
              </a:spcBef>
              <a:buNone/>
            </a:pPr>
            <a:r>
              <a:rPr lang="en-US" sz="3000" b="1">
                <a:solidFill>
                  <a:srgbClr val="FFFFFF"/>
                </a:solidFill>
              </a:rPr>
              <a:t>Obeys commands or makes purposeful movements?</a:t>
            </a:r>
          </a:p>
          <a:p>
            <a:pPr marL="0" lvl="0" indent="0" rtl="0">
              <a:spcBef>
                <a:spcPts val="0"/>
              </a:spcBef>
              <a:buNone/>
            </a:pPr>
            <a:r>
              <a:rPr lang="en-US" sz="3000" b="1">
                <a:solidFill>
                  <a:srgbClr val="FFFFFF"/>
                </a:solidFill>
              </a:rPr>
              <a:t>Have peripheral pulse?</a:t>
            </a:r>
          </a:p>
          <a:p>
            <a:pPr marL="0" lvl="0" indent="0" rtl="0">
              <a:spcBef>
                <a:spcPts val="0"/>
              </a:spcBef>
              <a:buNone/>
            </a:pPr>
            <a:r>
              <a:rPr lang="en-US" sz="3000" b="1">
                <a:solidFill>
                  <a:srgbClr val="FFFFFF"/>
                </a:solidFill>
              </a:rPr>
              <a:t>In respiratory distress?</a:t>
            </a:r>
          </a:p>
          <a:p>
            <a:pPr marL="0" lvl="0" indent="0" rtl="0">
              <a:spcBef>
                <a:spcPts val="0"/>
              </a:spcBef>
              <a:buNone/>
            </a:pPr>
            <a:r>
              <a:rPr lang="en-US" sz="3000" b="1">
                <a:solidFill>
                  <a:srgbClr val="FFFFFF"/>
                </a:solidFill>
              </a:rPr>
              <a:t> Has a Major Hemorrhage now controlled?</a:t>
            </a:r>
          </a:p>
          <a:p>
            <a:pPr marL="0" lvl="0" indent="0" rtl="0">
              <a:spcBef>
                <a:spcPts val="0"/>
              </a:spcBef>
              <a:buNone/>
            </a:pPr>
            <a:endParaRPr sz="3000" b="1" u="sng">
              <a:solidFill>
                <a:srgbClr val="FFFFFF"/>
              </a:solidFill>
            </a:endParaRPr>
          </a:p>
          <a:p>
            <a:pPr marL="0" lvl="0" indent="0" rtl="0">
              <a:spcBef>
                <a:spcPts val="0"/>
              </a:spcBef>
              <a:buNone/>
            </a:pPr>
            <a:endParaRPr sz="3000" b="1">
              <a:solidFill>
                <a:srgbClr val="FFFFFF"/>
              </a:solidFill>
            </a:endParaRPr>
          </a:p>
        </p:txBody>
      </p:sp>
      <p:sp>
        <p:nvSpPr>
          <p:cNvPr id="202" name="Shape 202"/>
          <p:cNvSpPr txBox="1">
            <a:spLocks noGrp="1"/>
          </p:cNvSpPr>
          <p:nvPr>
            <p:ph type="body" idx="4294967295"/>
          </p:nvPr>
        </p:nvSpPr>
        <p:spPr>
          <a:xfrm>
            <a:off x="357600" y="4352875"/>
            <a:ext cx="11476800" cy="2514900"/>
          </a:xfrm>
          <a:prstGeom prst="rect">
            <a:avLst/>
          </a:prstGeom>
          <a:solidFill>
            <a:srgbClr val="FFFF00"/>
          </a:solidFill>
          <a:ln w="9525" cap="flat" cmpd="sng">
            <a:solidFill>
              <a:srgbClr val="FF0000"/>
            </a:solidFill>
            <a:prstDash val="solid"/>
            <a:round/>
            <a:headEnd type="none" w="med" len="med"/>
            <a:tailEnd type="none" w="med" len="med"/>
          </a:ln>
        </p:spPr>
        <p:txBody>
          <a:bodyPr wrap="square" lIns="91425" tIns="45700" rIns="91425" bIns="45700" anchor="t" anchorCtr="0">
            <a:noAutofit/>
          </a:bodyPr>
          <a:lstStyle/>
          <a:p>
            <a:pPr marL="0" lvl="0" indent="0" rtl="0">
              <a:spcBef>
                <a:spcPts val="0"/>
              </a:spcBef>
              <a:buNone/>
            </a:pPr>
            <a:r>
              <a:rPr lang="en-US" sz="3000" b="1" u="sng">
                <a:solidFill>
                  <a:srgbClr val="000000"/>
                </a:solidFill>
              </a:rPr>
              <a:t>If all of these questions answer is, YES</a:t>
            </a:r>
          </a:p>
          <a:p>
            <a:pPr marL="0" lvl="0" indent="0" rtl="0">
              <a:spcBef>
                <a:spcPts val="0"/>
              </a:spcBef>
              <a:buNone/>
            </a:pPr>
            <a:r>
              <a:rPr lang="en-US" sz="3000" b="1">
                <a:solidFill>
                  <a:srgbClr val="000000"/>
                </a:solidFill>
              </a:rPr>
              <a:t>But you still find a significant injury the the Patient is yellow/delayed</a:t>
            </a:r>
          </a:p>
          <a:p>
            <a:pPr marL="0" lvl="0" indent="0" rtl="0">
              <a:spcBef>
                <a:spcPts val="0"/>
              </a:spcBef>
              <a:buNone/>
            </a:pPr>
            <a:r>
              <a:rPr lang="en-US" sz="3000" b="1">
                <a:solidFill>
                  <a:srgbClr val="000000"/>
                </a:solidFill>
              </a:rPr>
              <a:t>Yellow Tags go to the causality collections point after all red tags are taken.</a:t>
            </a:r>
          </a:p>
          <a:p>
            <a:pPr marL="0" lvl="0" indent="0" rtl="0">
              <a:spcBef>
                <a:spcPts val="0"/>
              </a:spcBef>
              <a:buNone/>
            </a:pPr>
            <a:endParaRPr sz="3000" b="1" u="sng">
              <a:solidFill>
                <a:srgbClr val="FFFFFF"/>
              </a:solidFill>
            </a:endParaRPr>
          </a:p>
          <a:p>
            <a:pPr marL="0" lvl="0" indent="0" rtl="0">
              <a:spcBef>
                <a:spcPts val="0"/>
              </a:spcBef>
              <a:buNone/>
            </a:pPr>
            <a:endParaRPr sz="3000" b="1">
              <a:solidFill>
                <a:srgbClr val="FFFFFF"/>
              </a:solidFill>
            </a:endParaRPr>
          </a:p>
        </p:txBody>
      </p:sp>
    </p:spTree>
    <p:extLst>
      <p:ext uri="{BB962C8B-B14F-4D97-AF65-F5344CB8AC3E}">
        <p14:creationId xmlns:p14="http://schemas.microsoft.com/office/powerpoint/2010/main" val="3259145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27425" y="99225"/>
            <a:ext cx="11476800" cy="1325700"/>
          </a:xfrm>
          <a:prstGeom prst="rect">
            <a:avLst/>
          </a:prstGeom>
        </p:spPr>
        <p:txBody>
          <a:bodyPr wrap="square" lIns="91425" tIns="91425" rIns="91425" bIns="91425" anchor="ctr" anchorCtr="0">
            <a:noAutofit/>
          </a:bodyPr>
          <a:lstStyle/>
          <a:p>
            <a:pPr lvl="0" rtl="0">
              <a:spcBef>
                <a:spcPts val="0"/>
              </a:spcBef>
              <a:buNone/>
            </a:pPr>
            <a:r>
              <a:rPr lang="en-US" sz="3400"/>
              <a:t>The A in Assess in SALT</a:t>
            </a:r>
          </a:p>
        </p:txBody>
      </p:sp>
      <p:sp>
        <p:nvSpPr>
          <p:cNvPr id="209" name="Shape 209"/>
          <p:cNvSpPr txBox="1">
            <a:spLocks noGrp="1"/>
          </p:cNvSpPr>
          <p:nvPr>
            <p:ph type="body" idx="4294967295"/>
          </p:nvPr>
        </p:nvSpPr>
        <p:spPr>
          <a:xfrm>
            <a:off x="384825" y="1631450"/>
            <a:ext cx="11476800" cy="2514900"/>
          </a:xfrm>
          <a:prstGeom prst="rect">
            <a:avLst/>
          </a:prstGeom>
          <a:solidFill>
            <a:srgbClr val="FF0000"/>
          </a:solidFill>
          <a:ln w="9525" cap="flat" cmpd="sng">
            <a:solidFill>
              <a:srgbClr val="FF0000"/>
            </a:solidFill>
            <a:prstDash val="solid"/>
            <a:round/>
            <a:headEnd type="none" w="med" len="med"/>
            <a:tailEnd type="none" w="med" len="med"/>
          </a:ln>
        </p:spPr>
        <p:txBody>
          <a:bodyPr wrap="square" lIns="91425" tIns="45700" rIns="91425" bIns="45700" anchor="t" anchorCtr="0">
            <a:noAutofit/>
          </a:bodyPr>
          <a:lstStyle/>
          <a:p>
            <a:pPr marL="0" lvl="0" indent="0" rtl="0">
              <a:spcBef>
                <a:spcPts val="0"/>
              </a:spcBef>
              <a:buNone/>
            </a:pPr>
            <a:r>
              <a:rPr lang="en-US" sz="3000" b="1" u="sng">
                <a:solidFill>
                  <a:srgbClr val="FFFFFF"/>
                </a:solidFill>
              </a:rPr>
              <a:t>Does this Patient?</a:t>
            </a:r>
          </a:p>
          <a:p>
            <a:pPr marL="0" lvl="0" indent="0" rtl="0">
              <a:spcBef>
                <a:spcPts val="0"/>
              </a:spcBef>
              <a:buNone/>
            </a:pPr>
            <a:r>
              <a:rPr lang="en-US" sz="3000" b="1">
                <a:solidFill>
                  <a:srgbClr val="FFFFFF"/>
                </a:solidFill>
              </a:rPr>
              <a:t>Obeys commands or makes purposeful movements?</a:t>
            </a:r>
          </a:p>
          <a:p>
            <a:pPr marL="0" lvl="0" indent="0" rtl="0">
              <a:spcBef>
                <a:spcPts val="0"/>
              </a:spcBef>
              <a:buNone/>
            </a:pPr>
            <a:r>
              <a:rPr lang="en-US" sz="3000" b="1">
                <a:solidFill>
                  <a:srgbClr val="FFFFFF"/>
                </a:solidFill>
              </a:rPr>
              <a:t>Have peripheral pulse?</a:t>
            </a:r>
          </a:p>
          <a:p>
            <a:pPr marL="0" lvl="0" indent="0" rtl="0">
              <a:spcBef>
                <a:spcPts val="0"/>
              </a:spcBef>
              <a:buNone/>
            </a:pPr>
            <a:r>
              <a:rPr lang="en-US" sz="3000" b="1">
                <a:solidFill>
                  <a:srgbClr val="FFFFFF"/>
                </a:solidFill>
              </a:rPr>
              <a:t>In respiratory distress?</a:t>
            </a:r>
          </a:p>
          <a:p>
            <a:pPr marL="0" lvl="0" indent="0" rtl="0">
              <a:spcBef>
                <a:spcPts val="0"/>
              </a:spcBef>
              <a:buNone/>
            </a:pPr>
            <a:r>
              <a:rPr lang="en-US" sz="3000" b="1">
                <a:solidFill>
                  <a:srgbClr val="FFFFFF"/>
                </a:solidFill>
              </a:rPr>
              <a:t> Has a Major Hemorrhage now controlled?</a:t>
            </a:r>
          </a:p>
          <a:p>
            <a:pPr marL="0" lvl="0" indent="0" rtl="0">
              <a:spcBef>
                <a:spcPts val="0"/>
              </a:spcBef>
              <a:buNone/>
            </a:pPr>
            <a:endParaRPr sz="3000" b="1" u="sng">
              <a:solidFill>
                <a:srgbClr val="FFFFFF"/>
              </a:solidFill>
            </a:endParaRPr>
          </a:p>
          <a:p>
            <a:pPr marL="0" lvl="0" indent="0" rtl="0">
              <a:spcBef>
                <a:spcPts val="0"/>
              </a:spcBef>
              <a:buNone/>
            </a:pPr>
            <a:endParaRPr sz="3000" b="1">
              <a:solidFill>
                <a:srgbClr val="FFFFFF"/>
              </a:solidFill>
            </a:endParaRPr>
          </a:p>
        </p:txBody>
      </p:sp>
      <p:sp>
        <p:nvSpPr>
          <p:cNvPr id="210" name="Shape 210"/>
          <p:cNvSpPr txBox="1">
            <a:spLocks noGrp="1"/>
          </p:cNvSpPr>
          <p:nvPr>
            <p:ph type="body" idx="4294967295"/>
          </p:nvPr>
        </p:nvSpPr>
        <p:spPr>
          <a:xfrm>
            <a:off x="357600" y="4200475"/>
            <a:ext cx="11476800" cy="1018200"/>
          </a:xfrm>
          <a:prstGeom prst="rect">
            <a:avLst/>
          </a:prstGeom>
          <a:solidFill>
            <a:srgbClr val="FFFF00"/>
          </a:solidFill>
          <a:ln w="9525" cap="flat" cmpd="sng">
            <a:solidFill>
              <a:srgbClr val="FF0000"/>
            </a:solidFill>
            <a:prstDash val="solid"/>
            <a:round/>
            <a:headEnd type="none" w="med" len="med"/>
            <a:tailEnd type="none" w="med" len="med"/>
          </a:ln>
        </p:spPr>
        <p:txBody>
          <a:bodyPr wrap="square" lIns="91425" tIns="45700" rIns="91425" bIns="45700" anchor="t" anchorCtr="0">
            <a:noAutofit/>
          </a:bodyPr>
          <a:lstStyle/>
          <a:p>
            <a:pPr marL="0" lvl="0" indent="0" rtl="0">
              <a:spcBef>
                <a:spcPts val="0"/>
              </a:spcBef>
              <a:buNone/>
            </a:pPr>
            <a:r>
              <a:rPr lang="en-US" sz="3000" b="1" u="sng">
                <a:solidFill>
                  <a:srgbClr val="000000"/>
                </a:solidFill>
              </a:rPr>
              <a:t>If all of these questions answer is, YES</a:t>
            </a:r>
          </a:p>
          <a:p>
            <a:pPr marL="0" lvl="0" indent="0" rtl="0">
              <a:spcBef>
                <a:spcPts val="0"/>
              </a:spcBef>
              <a:buNone/>
            </a:pPr>
            <a:r>
              <a:rPr lang="en-US" sz="3000" b="1">
                <a:solidFill>
                  <a:srgbClr val="000000"/>
                </a:solidFill>
              </a:rPr>
              <a:t>and you find no significant injury the the Patient is </a:t>
            </a:r>
          </a:p>
          <a:p>
            <a:pPr marL="0" lvl="0" indent="0" rtl="0">
              <a:spcBef>
                <a:spcPts val="0"/>
              </a:spcBef>
              <a:buNone/>
            </a:pPr>
            <a:endParaRPr sz="3000" b="1" u="sng">
              <a:solidFill>
                <a:srgbClr val="FFFFFF"/>
              </a:solidFill>
            </a:endParaRPr>
          </a:p>
          <a:p>
            <a:pPr marL="0" lvl="0" indent="0" rtl="0">
              <a:spcBef>
                <a:spcPts val="0"/>
              </a:spcBef>
              <a:buNone/>
            </a:pPr>
            <a:endParaRPr sz="3000" b="1">
              <a:solidFill>
                <a:srgbClr val="FFFFFF"/>
              </a:solidFill>
            </a:endParaRPr>
          </a:p>
        </p:txBody>
      </p:sp>
      <p:sp>
        <p:nvSpPr>
          <p:cNvPr id="211" name="Shape 211"/>
          <p:cNvSpPr txBox="1">
            <a:spLocks noGrp="1"/>
          </p:cNvSpPr>
          <p:nvPr>
            <p:ph type="body" idx="4294967295"/>
          </p:nvPr>
        </p:nvSpPr>
        <p:spPr>
          <a:xfrm>
            <a:off x="122475" y="5349000"/>
            <a:ext cx="12069600" cy="1018200"/>
          </a:xfrm>
          <a:prstGeom prst="rect">
            <a:avLst/>
          </a:prstGeom>
          <a:solidFill>
            <a:srgbClr val="00FF00"/>
          </a:solidFill>
          <a:ln w="9525" cap="flat" cmpd="sng">
            <a:solidFill>
              <a:srgbClr val="FF0000"/>
            </a:solidFill>
            <a:prstDash val="solid"/>
            <a:round/>
            <a:headEnd type="none" w="med" len="med"/>
            <a:tailEnd type="none" w="med" len="med"/>
          </a:ln>
        </p:spPr>
        <p:txBody>
          <a:bodyPr wrap="square" lIns="91425" tIns="45700" rIns="91425" bIns="45700" anchor="t" anchorCtr="0">
            <a:noAutofit/>
          </a:bodyPr>
          <a:lstStyle/>
          <a:p>
            <a:pPr marL="0" lvl="0" indent="0" rtl="0">
              <a:spcBef>
                <a:spcPts val="0"/>
              </a:spcBef>
              <a:buNone/>
            </a:pPr>
            <a:r>
              <a:rPr lang="en-US" sz="3000" b="1">
                <a:solidFill>
                  <a:srgbClr val="000000"/>
                </a:solidFill>
              </a:rPr>
              <a:t>The Patient is considered a Green Tag/Minor</a:t>
            </a:r>
          </a:p>
          <a:p>
            <a:pPr marL="0" lvl="0" indent="0" rtl="0">
              <a:spcBef>
                <a:spcPts val="0"/>
              </a:spcBef>
              <a:buNone/>
            </a:pPr>
            <a:r>
              <a:rPr lang="en-US" sz="3000" b="1">
                <a:solidFill>
                  <a:srgbClr val="000000"/>
                </a:solidFill>
              </a:rPr>
              <a:t>Green Tags walk themselves or are taken last to the casualty collection</a:t>
            </a:r>
          </a:p>
          <a:p>
            <a:pPr marL="0" lvl="0" indent="0" rtl="0">
              <a:spcBef>
                <a:spcPts val="0"/>
              </a:spcBef>
              <a:buNone/>
            </a:pPr>
            <a:endParaRPr sz="3000" b="1" u="sng">
              <a:solidFill>
                <a:srgbClr val="FFFFFF"/>
              </a:solidFill>
            </a:endParaRPr>
          </a:p>
          <a:p>
            <a:pPr marL="0" lvl="0" indent="0" rtl="0">
              <a:spcBef>
                <a:spcPts val="0"/>
              </a:spcBef>
              <a:buNone/>
            </a:pPr>
            <a:endParaRPr sz="3000" b="1">
              <a:solidFill>
                <a:srgbClr val="FFFFFF"/>
              </a:solidFill>
            </a:endParaRPr>
          </a:p>
        </p:txBody>
      </p:sp>
    </p:spTree>
    <p:extLst>
      <p:ext uri="{BB962C8B-B14F-4D97-AF65-F5344CB8AC3E}">
        <p14:creationId xmlns:p14="http://schemas.microsoft.com/office/powerpoint/2010/main" val="2960500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27425" y="99225"/>
            <a:ext cx="11476800" cy="1325700"/>
          </a:xfrm>
          <a:prstGeom prst="rect">
            <a:avLst/>
          </a:prstGeom>
        </p:spPr>
        <p:txBody>
          <a:bodyPr wrap="square" lIns="91425" tIns="91425" rIns="91425" bIns="91425" anchor="ctr" anchorCtr="0">
            <a:noAutofit/>
          </a:bodyPr>
          <a:lstStyle/>
          <a:p>
            <a:pPr lvl="0" rtl="0">
              <a:spcBef>
                <a:spcPts val="0"/>
              </a:spcBef>
              <a:buNone/>
            </a:pPr>
            <a:r>
              <a:rPr lang="en-US" sz="3400"/>
              <a:t>SALT: Transport and Treatment</a:t>
            </a:r>
          </a:p>
        </p:txBody>
      </p:sp>
      <p:sp>
        <p:nvSpPr>
          <p:cNvPr id="218" name="Shape 218"/>
          <p:cNvSpPr txBox="1">
            <a:spLocks noGrp="1"/>
          </p:cNvSpPr>
          <p:nvPr>
            <p:ph type="body" idx="4294967295"/>
          </p:nvPr>
        </p:nvSpPr>
        <p:spPr>
          <a:xfrm>
            <a:off x="782575" y="2856100"/>
            <a:ext cx="10366500" cy="1325700"/>
          </a:xfrm>
          <a:prstGeom prst="rect">
            <a:avLst/>
          </a:prstGeom>
          <a:solidFill>
            <a:srgbClr val="999999"/>
          </a:solidFill>
          <a:ln>
            <a:noFill/>
          </a:ln>
        </p:spPr>
        <p:txBody>
          <a:bodyPr wrap="square" lIns="91425" tIns="45700" rIns="91425" bIns="45700" anchor="t" anchorCtr="0">
            <a:noAutofit/>
          </a:bodyPr>
          <a:lstStyle/>
          <a:p>
            <a:pPr marL="0" lvl="0" indent="0" rtl="0">
              <a:spcBef>
                <a:spcPts val="0"/>
              </a:spcBef>
              <a:buNone/>
            </a:pPr>
            <a:r>
              <a:rPr lang="en-US" sz="2800" b="1">
                <a:solidFill>
                  <a:srgbClr val="000000"/>
                </a:solidFill>
              </a:rPr>
              <a:t>Patients then come into the casualty collection point for secondary triage and then on to their respective Treatment areas to be transported from the scene based on their level of injuries.</a:t>
            </a:r>
          </a:p>
        </p:txBody>
      </p:sp>
    </p:spTree>
    <p:extLst>
      <p:ext uri="{BB962C8B-B14F-4D97-AF65-F5344CB8AC3E}">
        <p14:creationId xmlns:p14="http://schemas.microsoft.com/office/powerpoint/2010/main" val="4286085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27425" y="99225"/>
            <a:ext cx="11476800" cy="1325700"/>
          </a:xfrm>
          <a:prstGeom prst="rect">
            <a:avLst/>
          </a:prstGeom>
        </p:spPr>
        <p:txBody>
          <a:bodyPr wrap="square" lIns="91425" tIns="91425" rIns="91425" bIns="91425" anchor="ctr" anchorCtr="0">
            <a:noAutofit/>
          </a:bodyPr>
          <a:lstStyle/>
          <a:p>
            <a:pPr lvl="0" rtl="0">
              <a:spcBef>
                <a:spcPts val="0"/>
              </a:spcBef>
              <a:buNone/>
            </a:pPr>
            <a:r>
              <a:rPr lang="en-US" sz="3400"/>
              <a:t>Summary</a:t>
            </a:r>
          </a:p>
        </p:txBody>
      </p:sp>
      <p:sp>
        <p:nvSpPr>
          <p:cNvPr id="225" name="Shape 225"/>
          <p:cNvSpPr txBox="1">
            <a:spLocks noGrp="1"/>
          </p:cNvSpPr>
          <p:nvPr>
            <p:ph type="body" idx="4294967295"/>
          </p:nvPr>
        </p:nvSpPr>
        <p:spPr>
          <a:xfrm>
            <a:off x="227425" y="1858875"/>
            <a:ext cx="10366500" cy="3004800"/>
          </a:xfrm>
          <a:prstGeom prst="rect">
            <a:avLst/>
          </a:prstGeom>
          <a:solidFill>
            <a:srgbClr val="999999"/>
          </a:solidFill>
          <a:ln>
            <a:noFill/>
          </a:ln>
        </p:spPr>
        <p:txBody>
          <a:bodyPr wrap="square" lIns="91425" tIns="45700" rIns="91425" bIns="45700" anchor="t" anchorCtr="0">
            <a:noAutofit/>
          </a:bodyPr>
          <a:lstStyle/>
          <a:p>
            <a:pPr marL="0" lvl="0" indent="0" rtl="0">
              <a:spcBef>
                <a:spcPts val="0"/>
              </a:spcBef>
              <a:buNone/>
            </a:pPr>
            <a:r>
              <a:rPr lang="en-US" sz="2800" b="1">
                <a:solidFill>
                  <a:srgbClr val="000000"/>
                </a:solidFill>
              </a:rPr>
              <a:t>EMS is moving towards a national standard of MCI/ Disaster Triage based on science and operations evidence based research.  The SALT method is the front runner at this time.  </a:t>
            </a:r>
          </a:p>
          <a:p>
            <a:pPr marL="0" lvl="0" indent="0" rtl="0">
              <a:spcBef>
                <a:spcPts val="0"/>
              </a:spcBef>
              <a:buNone/>
            </a:pPr>
            <a:endParaRPr sz="2800" b="1">
              <a:solidFill>
                <a:srgbClr val="000000"/>
              </a:solidFill>
            </a:endParaRPr>
          </a:p>
          <a:p>
            <a:pPr marL="0" lvl="0" indent="0" rtl="0">
              <a:spcBef>
                <a:spcPts val="0"/>
              </a:spcBef>
              <a:buNone/>
            </a:pPr>
            <a:r>
              <a:rPr lang="en-US" sz="2800" b="1">
                <a:solidFill>
                  <a:srgbClr val="000000"/>
                </a:solidFill>
              </a:rPr>
              <a:t>Correct Triage and movement of Patients to appropriate treatment areas is a very difficult and important part of MCI’s.</a:t>
            </a:r>
          </a:p>
          <a:p>
            <a:pPr marL="0" lvl="0" indent="0" rtl="0">
              <a:spcBef>
                <a:spcPts val="0"/>
              </a:spcBef>
              <a:buNone/>
            </a:pPr>
            <a:endParaRPr sz="2800" b="1">
              <a:solidFill>
                <a:srgbClr val="000000"/>
              </a:solidFill>
            </a:endParaRPr>
          </a:p>
        </p:txBody>
      </p:sp>
    </p:spTree>
    <p:extLst>
      <p:ext uri="{BB962C8B-B14F-4D97-AF65-F5344CB8AC3E}">
        <p14:creationId xmlns:p14="http://schemas.microsoft.com/office/powerpoint/2010/main" val="4144921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348350" y="60475"/>
            <a:ext cx="10365900" cy="1325700"/>
          </a:xfrm>
          <a:prstGeom prst="rect">
            <a:avLst/>
          </a:prstGeom>
          <a:noFill/>
          <a:ln>
            <a:noFill/>
          </a:ln>
        </p:spPr>
        <p:txBody>
          <a:bodyPr wrap="square" lIns="91425" tIns="45700" rIns="91425" bIns="45700" anchor="ctr" anchorCtr="0">
            <a:noAutofit/>
          </a:bodyPr>
          <a:lstStyle/>
          <a:p>
            <a:pPr marL="0" marR="0" lvl="0" indent="-228600" algn="l" rtl="0">
              <a:lnSpc>
                <a:spcPct val="90000"/>
              </a:lnSpc>
              <a:spcBef>
                <a:spcPts val="0"/>
              </a:spcBef>
              <a:buClr>
                <a:schemeClr val="lt1"/>
              </a:buClr>
              <a:buSzPct val="100000"/>
              <a:buFont typeface="Source Sans Pro"/>
              <a:buNone/>
            </a:pPr>
            <a:r>
              <a:rPr lang="en-US"/>
              <a:t>Inappropriate Placement of Pediatrics for Transport</a:t>
            </a:r>
          </a:p>
        </p:txBody>
      </p:sp>
      <p:pic>
        <p:nvPicPr>
          <p:cNvPr id="105" name="Shape 105"/>
          <p:cNvPicPr preferRelativeResize="0"/>
          <p:nvPr/>
        </p:nvPicPr>
        <p:blipFill>
          <a:blip r:embed="rId3">
            <a:alphaModFix/>
          </a:blip>
          <a:stretch>
            <a:fillRect/>
          </a:stretch>
        </p:blipFill>
        <p:spPr>
          <a:xfrm>
            <a:off x="3461300" y="1616075"/>
            <a:ext cx="8485276" cy="5128276"/>
          </a:xfrm>
          <a:prstGeom prst="rect">
            <a:avLst/>
          </a:prstGeom>
          <a:noFill/>
          <a:ln>
            <a:noFill/>
          </a:ln>
        </p:spPr>
      </p:pic>
      <p:sp>
        <p:nvSpPr>
          <p:cNvPr id="106" name="Shape 106"/>
          <p:cNvSpPr txBox="1"/>
          <p:nvPr/>
        </p:nvSpPr>
        <p:spPr>
          <a:xfrm>
            <a:off x="219550" y="1756475"/>
            <a:ext cx="3138300" cy="20148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It is unsafe to transport pediatric patients on the </a:t>
            </a:r>
            <a:r>
              <a:rPr kumimoji="0" lang="en-US" sz="2400" b="1" i="0" u="none" strike="noStrike" kern="0" cap="none" spc="0" normalizeH="0" baseline="0" noProof="0">
                <a:ln>
                  <a:noFill/>
                </a:ln>
                <a:solidFill>
                  <a:srgbClr val="000000"/>
                </a:solidFill>
                <a:effectLst/>
                <a:uLnTx/>
                <a:uFillTx/>
                <a:latin typeface="Arial"/>
                <a:cs typeface="Arial"/>
                <a:sym typeface="Arial"/>
              </a:rPr>
              <a:t>bench seat</a:t>
            </a:r>
            <a:r>
              <a:rPr kumimoji="0" lang="en-US" sz="2400" b="0" i="0" u="none" strike="noStrike" kern="0" cap="none" spc="0" normalizeH="0" baseline="0" noProof="0">
                <a:ln>
                  <a:noFill/>
                </a:ln>
                <a:solidFill>
                  <a:srgbClr val="000000"/>
                </a:solidFill>
                <a:effectLst/>
                <a:uLnTx/>
                <a:uFillTx/>
                <a:latin typeface="Arial"/>
                <a:cs typeface="Arial"/>
                <a:sym typeface="Arial"/>
              </a:rPr>
              <a:t> even in a child restraint system.  </a:t>
            </a:r>
          </a:p>
        </p:txBody>
      </p:sp>
      <p:sp>
        <p:nvSpPr>
          <p:cNvPr id="107" name="Shape 107"/>
          <p:cNvSpPr/>
          <p:nvPr/>
        </p:nvSpPr>
        <p:spPr>
          <a:xfrm>
            <a:off x="8252850" y="3954600"/>
            <a:ext cx="2944800" cy="2751000"/>
          </a:xfrm>
          <a:prstGeom prst="noSmoking">
            <a:avLst>
              <a:gd name="adj" fmla="val 6558"/>
            </a:avLst>
          </a:prstGeom>
          <a:solidFill>
            <a:srgbClr val="CC0000"/>
          </a:solidFill>
          <a:ln w="19050"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Shape 108"/>
          <p:cNvSpPr/>
          <p:nvPr/>
        </p:nvSpPr>
        <p:spPr>
          <a:xfrm>
            <a:off x="4188425" y="4729550"/>
            <a:ext cx="2944800" cy="2014800"/>
          </a:xfrm>
          <a:prstGeom prst="noSmoking">
            <a:avLst>
              <a:gd name="adj" fmla="val 6558"/>
            </a:avLst>
          </a:prstGeom>
          <a:solidFill>
            <a:srgbClr val="CC0000"/>
          </a:solidFill>
          <a:ln w="19050"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Shape 109"/>
          <p:cNvSpPr txBox="1"/>
          <p:nvPr/>
        </p:nvSpPr>
        <p:spPr>
          <a:xfrm>
            <a:off x="219550" y="3966275"/>
            <a:ext cx="3138300" cy="26334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It is unsafe to transport pediatric patients on the </a:t>
            </a:r>
            <a:r>
              <a:rPr kumimoji="0" lang="en-US" sz="2400" b="0" i="0" u="sng" strike="noStrike" kern="0" cap="none" spc="0" normalizeH="0" baseline="0" noProof="0">
                <a:ln>
                  <a:noFill/>
                </a:ln>
                <a:solidFill>
                  <a:srgbClr val="000000"/>
                </a:solidFill>
                <a:effectLst/>
                <a:uLnTx/>
                <a:uFillTx/>
                <a:latin typeface="Arial"/>
                <a:cs typeface="Arial"/>
                <a:sym typeface="Arial"/>
              </a:rPr>
              <a:t>cot </a:t>
            </a:r>
            <a:r>
              <a:rPr kumimoji="0" lang="en-US" sz="2400" b="1" i="0" u="none" strike="noStrike" kern="0" cap="none" spc="0" normalizeH="0" baseline="0" noProof="0">
                <a:ln>
                  <a:noFill/>
                </a:ln>
                <a:solidFill>
                  <a:srgbClr val="000000"/>
                </a:solidFill>
                <a:effectLst/>
                <a:uLnTx/>
                <a:uFillTx/>
                <a:latin typeface="Arial"/>
                <a:cs typeface="Arial"/>
                <a:sym typeface="Arial"/>
              </a:rPr>
              <a:t>without </a:t>
            </a:r>
            <a:r>
              <a:rPr kumimoji="0" lang="en-US" sz="2400" b="0" i="0" u="none" strike="noStrike" kern="0" cap="none" spc="0" normalizeH="0" baseline="0" noProof="0">
                <a:ln>
                  <a:noFill/>
                </a:ln>
                <a:solidFill>
                  <a:srgbClr val="000000"/>
                </a:solidFill>
                <a:effectLst/>
                <a:uLnTx/>
                <a:uFillTx/>
                <a:latin typeface="Arial"/>
                <a:cs typeface="Arial"/>
                <a:sym typeface="Arial"/>
              </a:rPr>
              <a:t>a child restraint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Arial"/>
                <a:cs typeface="Arial"/>
                <a:sym typeface="Arial"/>
              </a:rPr>
              <a:t>NEVER ON PARENT’S LAP</a:t>
            </a:r>
            <a:r>
              <a:rPr kumimoji="0" lang="en-US" sz="2400" b="0" i="0" u="none" strike="noStrike" kern="0" cap="none" spc="0" normalizeH="0" baseline="0" noProof="0">
                <a:ln>
                  <a:noFill/>
                </a:ln>
                <a:solidFill>
                  <a:srgbClr val="000000"/>
                </a:solidFill>
                <a:effectLst/>
                <a:uLnTx/>
                <a:uFillTx/>
                <a:latin typeface="Arial"/>
                <a:cs typeface="Arial"/>
                <a:sym typeface="Arial"/>
              </a:rPr>
              <a:t> </a:t>
            </a:r>
          </a:p>
        </p:txBody>
      </p:sp>
      <p:sp>
        <p:nvSpPr>
          <p:cNvPr id="110" name="Shape 110"/>
          <p:cNvSpPr/>
          <p:nvPr/>
        </p:nvSpPr>
        <p:spPr>
          <a:xfrm>
            <a:off x="309975" y="212875"/>
            <a:ext cx="1038300" cy="1076100"/>
          </a:xfrm>
          <a:prstGeom prst="noSmoking">
            <a:avLst>
              <a:gd name="adj" fmla="val 17331"/>
            </a:avLst>
          </a:prstGeom>
          <a:solidFill>
            <a:srgbClr val="CC0000"/>
          </a:solidFill>
          <a:ln w="19050"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7396875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3368175" y="1642975"/>
            <a:ext cx="3875269" cy="5167026"/>
          </a:xfrm>
          <a:prstGeom prst="rect">
            <a:avLst/>
          </a:prstGeom>
          <a:noFill/>
          <a:ln>
            <a:noFill/>
          </a:ln>
        </p:spPr>
      </p:pic>
      <p:sp>
        <p:nvSpPr>
          <p:cNvPr id="116" name="Shape 116"/>
          <p:cNvSpPr txBox="1">
            <a:spLocks noGrp="1"/>
          </p:cNvSpPr>
          <p:nvPr>
            <p:ph type="title"/>
          </p:nvPr>
        </p:nvSpPr>
        <p:spPr>
          <a:xfrm>
            <a:off x="1348350" y="60475"/>
            <a:ext cx="10365900" cy="1325700"/>
          </a:xfrm>
          <a:prstGeom prst="rect">
            <a:avLst/>
          </a:prstGeom>
          <a:noFill/>
          <a:ln>
            <a:noFill/>
          </a:ln>
        </p:spPr>
        <p:txBody>
          <a:bodyPr wrap="square" lIns="91425" tIns="45700" rIns="91425" bIns="45700" anchor="ctr" anchorCtr="0">
            <a:noAutofit/>
          </a:bodyPr>
          <a:lstStyle/>
          <a:p>
            <a:pPr marL="0" marR="0" lvl="0" indent="-228600" algn="l" rtl="0">
              <a:lnSpc>
                <a:spcPct val="90000"/>
              </a:lnSpc>
              <a:spcBef>
                <a:spcPts val="0"/>
              </a:spcBef>
              <a:buClr>
                <a:schemeClr val="lt1"/>
              </a:buClr>
              <a:buSzPct val="100000"/>
              <a:buFont typeface="Source Sans Pro"/>
              <a:buNone/>
            </a:pPr>
            <a:r>
              <a:rPr lang="en-US"/>
              <a:t>Inappropriate Placement of Pediatrics for Transport</a:t>
            </a:r>
          </a:p>
        </p:txBody>
      </p:sp>
      <p:sp>
        <p:nvSpPr>
          <p:cNvPr id="117" name="Shape 117"/>
          <p:cNvSpPr txBox="1"/>
          <p:nvPr/>
        </p:nvSpPr>
        <p:spPr>
          <a:xfrm>
            <a:off x="516600" y="1642975"/>
            <a:ext cx="3138300" cy="34095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It is unsafe to attach a car seat to your cot to transport a pediatric.  Only car seat and cot systems that have been crash tested together as a restraint system can be used.  </a:t>
            </a:r>
          </a:p>
        </p:txBody>
      </p:sp>
      <p:sp>
        <p:nvSpPr>
          <p:cNvPr id="118" name="Shape 118"/>
          <p:cNvSpPr/>
          <p:nvPr/>
        </p:nvSpPr>
        <p:spPr>
          <a:xfrm>
            <a:off x="3833413" y="2934325"/>
            <a:ext cx="2944800" cy="2751000"/>
          </a:xfrm>
          <a:prstGeom prst="noSmoking">
            <a:avLst>
              <a:gd name="adj" fmla="val 6558"/>
            </a:avLst>
          </a:prstGeom>
          <a:solidFill>
            <a:srgbClr val="CC0000"/>
          </a:solidFill>
          <a:ln w="19050"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Shape 119"/>
          <p:cNvSpPr/>
          <p:nvPr/>
        </p:nvSpPr>
        <p:spPr>
          <a:xfrm>
            <a:off x="309975" y="212875"/>
            <a:ext cx="1038300" cy="1076100"/>
          </a:xfrm>
          <a:prstGeom prst="noSmoking">
            <a:avLst>
              <a:gd name="adj" fmla="val 17331"/>
            </a:avLst>
          </a:prstGeom>
          <a:solidFill>
            <a:srgbClr val="CC0000"/>
          </a:solidFill>
          <a:ln w="19050"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0" name="Shape 120"/>
          <p:cNvPicPr preferRelativeResize="0"/>
          <p:nvPr/>
        </p:nvPicPr>
        <p:blipFill>
          <a:blip r:embed="rId4">
            <a:alphaModFix/>
          </a:blip>
          <a:stretch>
            <a:fillRect/>
          </a:stretch>
        </p:blipFill>
        <p:spPr>
          <a:xfrm>
            <a:off x="7834969" y="3957175"/>
            <a:ext cx="4204633" cy="2800094"/>
          </a:xfrm>
          <a:prstGeom prst="rect">
            <a:avLst/>
          </a:prstGeom>
          <a:noFill/>
          <a:ln>
            <a:noFill/>
          </a:ln>
        </p:spPr>
      </p:pic>
      <p:sp>
        <p:nvSpPr>
          <p:cNvPr id="121" name="Shape 121"/>
          <p:cNvSpPr txBox="1"/>
          <p:nvPr/>
        </p:nvSpPr>
        <p:spPr>
          <a:xfrm>
            <a:off x="7834975" y="2066450"/>
            <a:ext cx="4150200" cy="20925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 If the CPR seat is used keep the child seat facing forward or backward.  Child car seats are not designed for heavy side impacts.</a:t>
            </a:r>
          </a:p>
        </p:txBody>
      </p:sp>
      <p:sp>
        <p:nvSpPr>
          <p:cNvPr id="122" name="Shape 122"/>
          <p:cNvSpPr/>
          <p:nvPr/>
        </p:nvSpPr>
        <p:spPr>
          <a:xfrm>
            <a:off x="8149525" y="4300525"/>
            <a:ext cx="1898700" cy="2325000"/>
          </a:xfrm>
          <a:prstGeom prst="donut">
            <a:avLst>
              <a:gd name="adj" fmla="val 8111"/>
            </a:avLst>
          </a:prstGeom>
          <a:solidFill>
            <a:srgbClr val="FFFF00"/>
          </a:solidFill>
          <a:ln w="2857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6496274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066800" y="99225"/>
            <a:ext cx="11009100" cy="1325700"/>
          </a:xfrm>
          <a:prstGeom prst="rect">
            <a:avLst/>
          </a:prstGeom>
        </p:spPr>
        <p:txBody>
          <a:bodyPr wrap="square" lIns="91425" tIns="91425" rIns="91425" bIns="91425" anchor="ctr" anchorCtr="0">
            <a:noAutofit/>
          </a:bodyPr>
          <a:lstStyle/>
          <a:p>
            <a:pPr lvl="0">
              <a:spcBef>
                <a:spcPts val="0"/>
              </a:spcBef>
              <a:buNone/>
            </a:pPr>
            <a:r>
              <a:rPr lang="en-US"/>
              <a:t>Appropriate Methods for Pediatric Transport</a:t>
            </a:r>
          </a:p>
        </p:txBody>
      </p:sp>
      <p:grpSp>
        <p:nvGrpSpPr>
          <p:cNvPr id="129" name="Shape 129"/>
          <p:cNvGrpSpPr/>
          <p:nvPr/>
        </p:nvGrpSpPr>
        <p:grpSpPr>
          <a:xfrm>
            <a:off x="306675" y="52625"/>
            <a:ext cx="1211125" cy="1078200"/>
            <a:chOff x="306675" y="52625"/>
            <a:chExt cx="1211125" cy="1078200"/>
          </a:xfrm>
        </p:grpSpPr>
        <p:sp>
          <p:nvSpPr>
            <p:cNvPr id="130" name="Shape 130"/>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Shape 131"/>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Shape 132"/>
            <p:cNvSpPr/>
            <p:nvPr/>
          </p:nvSpPr>
          <p:spPr>
            <a:xfrm rot="2433578">
              <a:off x="702370" y="673201"/>
              <a:ext cx="134258"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33" name="Shape 133"/>
          <p:cNvPicPr preferRelativeResize="0"/>
          <p:nvPr/>
        </p:nvPicPr>
        <p:blipFill>
          <a:blip r:embed="rId3">
            <a:alphaModFix/>
          </a:blip>
          <a:stretch>
            <a:fillRect/>
          </a:stretch>
        </p:blipFill>
        <p:spPr>
          <a:xfrm>
            <a:off x="6096000" y="1573000"/>
            <a:ext cx="4404100" cy="3117901"/>
          </a:xfrm>
          <a:prstGeom prst="rect">
            <a:avLst/>
          </a:prstGeom>
          <a:noFill/>
          <a:ln>
            <a:noFill/>
          </a:ln>
        </p:spPr>
      </p:pic>
      <p:pic>
        <p:nvPicPr>
          <p:cNvPr id="134" name="Shape 134"/>
          <p:cNvPicPr preferRelativeResize="0"/>
          <p:nvPr/>
        </p:nvPicPr>
        <p:blipFill>
          <a:blip r:embed="rId4">
            <a:alphaModFix/>
          </a:blip>
          <a:stretch>
            <a:fillRect/>
          </a:stretch>
        </p:blipFill>
        <p:spPr>
          <a:xfrm>
            <a:off x="1756475" y="3740100"/>
            <a:ext cx="4223300" cy="3117900"/>
          </a:xfrm>
          <a:prstGeom prst="rect">
            <a:avLst/>
          </a:prstGeom>
          <a:noFill/>
          <a:ln>
            <a:noFill/>
          </a:ln>
        </p:spPr>
      </p:pic>
      <p:sp>
        <p:nvSpPr>
          <p:cNvPr id="135" name="Shape 135"/>
          <p:cNvSpPr txBox="1"/>
          <p:nvPr/>
        </p:nvSpPr>
        <p:spPr>
          <a:xfrm>
            <a:off x="1666075" y="1647575"/>
            <a:ext cx="4526700" cy="20223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Commercially available weight based child restraint systems are some of the best ways to ensure you have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appropriate seat required   </a:t>
            </a:r>
          </a:p>
        </p:txBody>
      </p:sp>
      <p:sp>
        <p:nvSpPr>
          <p:cNvPr id="136" name="Shape 136"/>
          <p:cNvSpPr txBox="1"/>
          <p:nvPr/>
        </p:nvSpPr>
        <p:spPr>
          <a:xfrm>
            <a:off x="5858375" y="4847975"/>
            <a:ext cx="4404000" cy="13257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The Pedi-Mate Child restraint system prepares you for peds from 10-40 lb (4.5-18 kg).   </a:t>
            </a:r>
          </a:p>
        </p:txBody>
      </p:sp>
      <p:grpSp>
        <p:nvGrpSpPr>
          <p:cNvPr id="137" name="Shape 137"/>
          <p:cNvGrpSpPr/>
          <p:nvPr/>
        </p:nvGrpSpPr>
        <p:grpSpPr>
          <a:xfrm>
            <a:off x="9051250" y="1495525"/>
            <a:ext cx="1211125" cy="1078200"/>
            <a:chOff x="306675" y="52625"/>
            <a:chExt cx="1211125" cy="1078200"/>
          </a:xfrm>
        </p:grpSpPr>
        <p:sp>
          <p:nvSpPr>
            <p:cNvPr id="138" name="Shape 138"/>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Shape 139"/>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Shape 140"/>
            <p:cNvSpPr/>
            <p:nvPr/>
          </p:nvSpPr>
          <p:spPr>
            <a:xfrm rot="2429369">
              <a:off x="696544" y="689103"/>
              <a:ext cx="183426"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 name="Shape 141"/>
          <p:cNvGrpSpPr/>
          <p:nvPr/>
        </p:nvGrpSpPr>
        <p:grpSpPr>
          <a:xfrm>
            <a:off x="1885650" y="3669875"/>
            <a:ext cx="1211125" cy="1078200"/>
            <a:chOff x="306675" y="52625"/>
            <a:chExt cx="1211125" cy="1078200"/>
          </a:xfrm>
        </p:grpSpPr>
        <p:sp>
          <p:nvSpPr>
            <p:cNvPr id="142" name="Shape 142"/>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Shape 143"/>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Shape 144"/>
            <p:cNvSpPr/>
            <p:nvPr/>
          </p:nvSpPr>
          <p:spPr>
            <a:xfrm rot="2429369">
              <a:off x="696544" y="689103"/>
              <a:ext cx="183426"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4563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Clr>
                <a:schemeClr val="dk1"/>
              </a:buClr>
              <a:buSzPct val="30555"/>
              <a:buFont typeface="Arial"/>
              <a:buNone/>
            </a:pPr>
            <a:r>
              <a:rPr lang="en-US"/>
              <a:t>Appropriate Methods for Pediatric Transport</a:t>
            </a:r>
          </a:p>
        </p:txBody>
      </p:sp>
      <p:sp>
        <p:nvSpPr>
          <p:cNvPr id="151" name="Shape 151"/>
          <p:cNvSpPr txBox="1">
            <a:spLocks noGrp="1"/>
          </p:cNvSpPr>
          <p:nvPr>
            <p:ph type="body" idx="1"/>
          </p:nvPr>
        </p:nvSpPr>
        <p:spPr>
          <a:xfrm>
            <a:off x="464950" y="2487450"/>
            <a:ext cx="10990800" cy="2652900"/>
          </a:xfrm>
          <a:prstGeom prst="rect">
            <a:avLst/>
          </a:prstGeom>
          <a:solidFill>
            <a:srgbClr val="999999">
              <a:alpha val="67690"/>
            </a:srgbClr>
          </a:solidFill>
        </p:spPr>
        <p:txBody>
          <a:bodyPr wrap="square" lIns="91425" tIns="91425" rIns="91425" bIns="91425" anchor="t" anchorCtr="0">
            <a:noAutofit/>
          </a:bodyPr>
          <a:lstStyle/>
          <a:p>
            <a:pPr lvl="0">
              <a:spcBef>
                <a:spcPts val="0"/>
              </a:spcBef>
              <a:buNone/>
            </a:pPr>
            <a:r>
              <a:rPr lang="en-US">
                <a:solidFill>
                  <a:srgbClr val="000000"/>
                </a:solidFill>
              </a:rPr>
              <a:t>Pediatric Patients should always be transported in a tested child restraint system that has been tested with the cot as a restraint system that meets FMVSS No. 213.   This is the safest way to transport a Pediatric Patient including newborns. </a:t>
            </a:r>
          </a:p>
          <a:p>
            <a:pPr lvl="0">
              <a:spcBef>
                <a:spcPts val="0"/>
              </a:spcBef>
              <a:buNone/>
            </a:pPr>
            <a:r>
              <a:rPr lang="en-US" sz="2200">
                <a:solidFill>
                  <a:srgbClr val="000000"/>
                </a:solidFill>
              </a:rPr>
              <a:t> </a:t>
            </a:r>
            <a:r>
              <a:rPr lang="en-US" sz="2200" b="1" u="sng">
                <a:solidFill>
                  <a:srgbClr val="000000"/>
                </a:solidFill>
              </a:rPr>
              <a:t>The Pediatric Patient should never be allowed to ride on parent’s lap or in their arms</a:t>
            </a:r>
            <a:r>
              <a:rPr lang="en-US" sz="2200" b="1" u="sng"/>
              <a:t>.</a:t>
            </a:r>
            <a:r>
              <a:rPr lang="en-US" sz="2200"/>
              <a:t> </a:t>
            </a:r>
          </a:p>
        </p:txBody>
      </p:sp>
    </p:spTree>
    <p:extLst>
      <p:ext uri="{BB962C8B-B14F-4D97-AF65-F5344CB8AC3E}">
        <p14:creationId xmlns:p14="http://schemas.microsoft.com/office/powerpoint/2010/main" val="244329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Always wash hands </a:t>
            </a:r>
          </a:p>
          <a:p>
            <a:pPr lvl="1">
              <a:buFont typeface="Wingdings" panose="05000000000000000000" pitchFamily="2" charset="2"/>
              <a:buChar char="Ø"/>
            </a:pPr>
            <a:r>
              <a:rPr lang="en-US" dirty="0"/>
              <a:t>Before and after patient contact </a:t>
            </a:r>
          </a:p>
          <a:p>
            <a:pPr lvl="1">
              <a:buFont typeface="Wingdings" panose="05000000000000000000" pitchFamily="2" charset="2"/>
              <a:buChar char="Ø"/>
            </a:pPr>
            <a:r>
              <a:rPr lang="en-US" dirty="0"/>
              <a:t>Before eating </a:t>
            </a:r>
          </a:p>
          <a:p>
            <a:pPr lvl="1">
              <a:buFont typeface="Wingdings" panose="05000000000000000000" pitchFamily="2" charset="2"/>
              <a:buChar char="Ø"/>
            </a:pPr>
            <a:r>
              <a:rPr lang="en-US" dirty="0"/>
              <a:t>After cleaning the ambulance or equipment </a:t>
            </a:r>
          </a:p>
          <a:p>
            <a:pPr lvl="1">
              <a:buFont typeface="Wingdings" panose="05000000000000000000" pitchFamily="2" charset="2"/>
              <a:buChar char="Ø"/>
            </a:pPr>
            <a:r>
              <a:rPr lang="en-US" dirty="0"/>
              <a:t>After using the restroom </a:t>
            </a:r>
          </a:p>
          <a:p>
            <a:pPr lvl="1">
              <a:buFont typeface="Wingdings" panose="05000000000000000000" pitchFamily="2" charset="2"/>
              <a:buChar char="Ø"/>
            </a:pPr>
            <a:r>
              <a:rPr lang="en-US" dirty="0"/>
              <a:t>After nose blowing, coughing, or sneezing</a:t>
            </a:r>
          </a:p>
        </p:txBody>
      </p:sp>
    </p:spTree>
    <p:extLst>
      <p:ext uri="{BB962C8B-B14F-4D97-AF65-F5344CB8AC3E}">
        <p14:creationId xmlns:p14="http://schemas.microsoft.com/office/powerpoint/2010/main" val="202307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Attachment of Child Restraint Systems to EMS Cot</a:t>
            </a:r>
          </a:p>
        </p:txBody>
      </p:sp>
      <p:pic>
        <p:nvPicPr>
          <p:cNvPr id="158" name="Shape 158"/>
          <p:cNvPicPr preferRelativeResize="0"/>
          <p:nvPr/>
        </p:nvPicPr>
        <p:blipFill>
          <a:blip r:embed="rId3">
            <a:alphaModFix/>
          </a:blip>
          <a:stretch>
            <a:fillRect/>
          </a:stretch>
        </p:blipFill>
        <p:spPr>
          <a:xfrm>
            <a:off x="152400" y="1577326"/>
            <a:ext cx="4910375" cy="4295250"/>
          </a:xfrm>
          <a:prstGeom prst="rect">
            <a:avLst/>
          </a:prstGeom>
          <a:noFill/>
          <a:ln>
            <a:noFill/>
          </a:ln>
        </p:spPr>
      </p:pic>
      <p:pic>
        <p:nvPicPr>
          <p:cNvPr id="159" name="Shape 159"/>
          <p:cNvPicPr preferRelativeResize="0"/>
          <p:nvPr/>
        </p:nvPicPr>
        <p:blipFill>
          <a:blip r:embed="rId4">
            <a:alphaModFix/>
          </a:blip>
          <a:stretch>
            <a:fillRect/>
          </a:stretch>
        </p:blipFill>
        <p:spPr>
          <a:xfrm>
            <a:off x="8472396" y="1577325"/>
            <a:ext cx="3415175" cy="5128275"/>
          </a:xfrm>
          <a:prstGeom prst="rect">
            <a:avLst/>
          </a:prstGeom>
          <a:noFill/>
          <a:ln>
            <a:noFill/>
          </a:ln>
        </p:spPr>
      </p:pic>
      <p:sp>
        <p:nvSpPr>
          <p:cNvPr id="160" name="Shape 160"/>
          <p:cNvSpPr txBox="1"/>
          <p:nvPr/>
        </p:nvSpPr>
        <p:spPr>
          <a:xfrm>
            <a:off x="5101538" y="2074200"/>
            <a:ext cx="3332100" cy="33015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It is imperative that you know your child restraint system and how to properly apply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a:ln>
                  <a:noFill/>
                </a:ln>
                <a:solidFill>
                  <a:srgbClr val="000000"/>
                </a:solidFill>
                <a:effectLst/>
                <a:uLnTx/>
                <a:uFillTx/>
                <a:latin typeface="Arial"/>
                <a:cs typeface="Arial"/>
                <a:sym typeface="Arial"/>
              </a:rPr>
              <a:t>Always</a:t>
            </a:r>
            <a:r>
              <a:rPr kumimoji="0" lang="en-US" sz="2400" b="0" i="0" u="none" strike="noStrike" kern="0" cap="none" spc="0" normalizeH="0" baseline="0" noProof="0">
                <a:ln>
                  <a:noFill/>
                </a:ln>
                <a:solidFill>
                  <a:srgbClr val="000000"/>
                </a:solidFill>
                <a:effectLst/>
                <a:uLnTx/>
                <a:uFillTx/>
                <a:latin typeface="Arial"/>
                <a:cs typeface="Arial"/>
                <a:sym typeface="Arial"/>
              </a:rPr>
              <a:t> secure the device to the frame of the cot as it was intended  </a:t>
            </a:r>
          </a:p>
        </p:txBody>
      </p:sp>
      <p:sp>
        <p:nvSpPr>
          <p:cNvPr id="161" name="Shape 161"/>
          <p:cNvSpPr/>
          <p:nvPr/>
        </p:nvSpPr>
        <p:spPr>
          <a:xfrm rot="-2465106">
            <a:off x="8341595" y="5940635"/>
            <a:ext cx="1090570" cy="775023"/>
          </a:xfrm>
          <a:prstGeom prst="rightArrow">
            <a:avLst>
              <a:gd name="adj1" fmla="val 50000"/>
              <a:gd name="adj2" fmla="val 50000"/>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559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1000"/>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Transporting Peds with Spinal Immobilization </a:t>
            </a:r>
          </a:p>
        </p:txBody>
      </p:sp>
      <p:sp>
        <p:nvSpPr>
          <p:cNvPr id="168" name="Shape 168"/>
          <p:cNvSpPr txBox="1">
            <a:spLocks noGrp="1"/>
          </p:cNvSpPr>
          <p:nvPr>
            <p:ph type="body" idx="1"/>
          </p:nvPr>
        </p:nvSpPr>
        <p:spPr>
          <a:xfrm>
            <a:off x="374525" y="2332450"/>
            <a:ext cx="8937300" cy="2652900"/>
          </a:xfrm>
          <a:prstGeom prst="rect">
            <a:avLst/>
          </a:prstGeom>
          <a:solidFill>
            <a:srgbClr val="999999"/>
          </a:solidFill>
        </p:spPr>
        <p:txBody>
          <a:bodyPr wrap="square" lIns="91425" tIns="91425" rIns="91425" bIns="91425" anchor="t" anchorCtr="0">
            <a:noAutofit/>
          </a:bodyPr>
          <a:lstStyle/>
          <a:p>
            <a:pPr lvl="0" rtl="0">
              <a:spcBef>
                <a:spcPts val="0"/>
              </a:spcBef>
              <a:buNone/>
            </a:pPr>
            <a:r>
              <a:rPr lang="en-US">
                <a:solidFill>
                  <a:srgbClr val="000000"/>
                </a:solidFill>
              </a:rPr>
              <a:t>Pediatric Patients that require immobilization should have an appropriate pediatric spine board or device that allows for back boarding of a pediatric with a long board.  The child should be secured to the immobilization device and then the device should be secured or tethered to the cot.</a:t>
            </a:r>
          </a:p>
        </p:txBody>
      </p:sp>
      <p:sp>
        <p:nvSpPr>
          <p:cNvPr id="169" name="Shape 169"/>
          <p:cNvSpPr txBox="1">
            <a:spLocks noGrp="1"/>
          </p:cNvSpPr>
          <p:nvPr>
            <p:ph type="body" idx="1"/>
          </p:nvPr>
        </p:nvSpPr>
        <p:spPr>
          <a:xfrm>
            <a:off x="7229950" y="2484850"/>
            <a:ext cx="5039400" cy="3210900"/>
          </a:xfrm>
          <a:prstGeom prst="rect">
            <a:avLst/>
          </a:prstGeom>
          <a:solidFill>
            <a:srgbClr val="FF9900"/>
          </a:solidFill>
        </p:spPr>
        <p:txBody>
          <a:bodyPr wrap="square" lIns="91425" tIns="91425" rIns="91425" bIns="91425" anchor="t" anchorCtr="0">
            <a:noAutofit/>
          </a:bodyPr>
          <a:lstStyle/>
          <a:p>
            <a:pPr lvl="0">
              <a:spcBef>
                <a:spcPts val="0"/>
              </a:spcBef>
              <a:buNone/>
            </a:pPr>
            <a:r>
              <a:rPr lang="en-US" sz="1800">
                <a:solidFill>
                  <a:srgbClr val="000000"/>
                </a:solidFill>
                <a:latin typeface="Pacifico"/>
                <a:ea typeface="Pacifico"/>
                <a:cs typeface="Pacifico"/>
                <a:sym typeface="Pacifico"/>
              </a:rPr>
              <a:t>Dear TO Barry;</a:t>
            </a:r>
          </a:p>
          <a:p>
            <a:pPr marL="0" lvl="0" indent="0" rtl="0">
              <a:spcBef>
                <a:spcPts val="0"/>
              </a:spcBef>
              <a:buNone/>
            </a:pPr>
            <a:r>
              <a:rPr lang="en-US" sz="1800">
                <a:solidFill>
                  <a:srgbClr val="000000"/>
                </a:solidFill>
                <a:latin typeface="Pacifico"/>
                <a:ea typeface="Pacifico"/>
                <a:cs typeface="Pacifico"/>
                <a:sym typeface="Pacifico"/>
              </a:rPr>
              <a:t>It is my regret to inform you that I could not find an appropriate picture of a pedi spine board “tethered” to a cot as indicated by the NREMT website for Transporting Peds on a board.  Please locate or make one thank you.  </a:t>
            </a:r>
          </a:p>
          <a:p>
            <a:pPr marL="0" lvl="0" indent="0" rtl="0">
              <a:spcBef>
                <a:spcPts val="0"/>
              </a:spcBef>
              <a:buNone/>
            </a:pPr>
            <a:r>
              <a:rPr lang="en-US" sz="1800">
                <a:solidFill>
                  <a:srgbClr val="000000"/>
                </a:solidFill>
                <a:latin typeface="Pacifico"/>
                <a:ea typeface="Pacifico"/>
                <a:cs typeface="Pacifico"/>
                <a:sym typeface="Pacifico"/>
              </a:rPr>
              <a:t>Sincerely;</a:t>
            </a:r>
          </a:p>
          <a:p>
            <a:pPr marL="0" lvl="0" indent="0" rtl="0">
              <a:spcBef>
                <a:spcPts val="0"/>
              </a:spcBef>
              <a:buNone/>
            </a:pPr>
            <a:r>
              <a:rPr lang="en-US" sz="1800">
                <a:solidFill>
                  <a:srgbClr val="000000"/>
                </a:solidFill>
                <a:latin typeface="Pacifico"/>
                <a:ea typeface="Pacifico"/>
                <a:cs typeface="Pacifico"/>
                <a:sym typeface="Pacifico"/>
              </a:rPr>
              <a:t>W.Poe </a:t>
            </a:r>
          </a:p>
        </p:txBody>
      </p:sp>
    </p:spTree>
    <p:extLst>
      <p:ext uri="{BB962C8B-B14F-4D97-AF65-F5344CB8AC3E}">
        <p14:creationId xmlns:p14="http://schemas.microsoft.com/office/powerpoint/2010/main" val="16015942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265675" y="99225"/>
            <a:ext cx="10337400" cy="1325700"/>
          </a:xfrm>
          <a:prstGeom prst="rect">
            <a:avLst/>
          </a:prstGeom>
        </p:spPr>
        <p:txBody>
          <a:bodyPr wrap="square" lIns="91425" tIns="91425" rIns="91425" bIns="91425" anchor="ctr" anchorCtr="0">
            <a:noAutofit/>
          </a:bodyPr>
          <a:lstStyle/>
          <a:p>
            <a:pPr lvl="0">
              <a:spcBef>
                <a:spcPts val="0"/>
              </a:spcBef>
              <a:buNone/>
            </a:pPr>
            <a:r>
              <a:rPr lang="en-US"/>
              <a:t>Modes of transports for </a:t>
            </a:r>
            <a:r>
              <a:rPr lang="en-US" b="1" u="sng"/>
              <a:t>uninjured/not ill</a:t>
            </a:r>
            <a:r>
              <a:rPr lang="en-US"/>
              <a:t> Pediatrics </a:t>
            </a:r>
          </a:p>
        </p:txBody>
      </p:sp>
      <p:grpSp>
        <p:nvGrpSpPr>
          <p:cNvPr id="176" name="Shape 176"/>
          <p:cNvGrpSpPr/>
          <p:nvPr/>
        </p:nvGrpSpPr>
        <p:grpSpPr>
          <a:xfrm>
            <a:off x="306675" y="52625"/>
            <a:ext cx="1211125" cy="1078200"/>
            <a:chOff x="306675" y="52625"/>
            <a:chExt cx="1211125" cy="1078200"/>
          </a:xfrm>
        </p:grpSpPr>
        <p:sp>
          <p:nvSpPr>
            <p:cNvPr id="177" name="Shape 177"/>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Shape 178"/>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Shape 179"/>
            <p:cNvSpPr/>
            <p:nvPr/>
          </p:nvSpPr>
          <p:spPr>
            <a:xfrm rot="2433578">
              <a:off x="702370" y="673201"/>
              <a:ext cx="134258"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0" name="Shape 180"/>
          <p:cNvPicPr preferRelativeResize="0"/>
          <p:nvPr/>
        </p:nvPicPr>
        <p:blipFill rotWithShape="1">
          <a:blip r:embed="rId3">
            <a:alphaModFix/>
          </a:blip>
          <a:srcRect l="14561" r="12188"/>
          <a:stretch/>
        </p:blipFill>
        <p:spPr>
          <a:xfrm>
            <a:off x="4732100" y="3372825"/>
            <a:ext cx="4326600" cy="3324199"/>
          </a:xfrm>
          <a:prstGeom prst="rect">
            <a:avLst/>
          </a:prstGeom>
          <a:noFill/>
          <a:ln>
            <a:noFill/>
          </a:ln>
        </p:spPr>
      </p:pic>
      <p:sp>
        <p:nvSpPr>
          <p:cNvPr id="181" name="Shape 181"/>
          <p:cNvSpPr txBox="1"/>
          <p:nvPr/>
        </p:nvSpPr>
        <p:spPr>
          <a:xfrm>
            <a:off x="8756550" y="3930975"/>
            <a:ext cx="3332100" cy="16614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Leave the child on the scene with a person of authority or family if available </a:t>
            </a:r>
          </a:p>
        </p:txBody>
      </p:sp>
      <p:grpSp>
        <p:nvGrpSpPr>
          <p:cNvPr id="182" name="Shape 182"/>
          <p:cNvGrpSpPr/>
          <p:nvPr/>
        </p:nvGrpSpPr>
        <p:grpSpPr>
          <a:xfrm>
            <a:off x="4785675" y="3228975"/>
            <a:ext cx="1211125" cy="1078200"/>
            <a:chOff x="306675" y="52625"/>
            <a:chExt cx="1211125" cy="1078200"/>
          </a:xfrm>
        </p:grpSpPr>
        <p:sp>
          <p:nvSpPr>
            <p:cNvPr id="183" name="Shape 183"/>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Shape 184"/>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Shape 185"/>
            <p:cNvSpPr/>
            <p:nvPr/>
          </p:nvSpPr>
          <p:spPr>
            <a:xfrm rot="2433578">
              <a:off x="702370" y="673201"/>
              <a:ext cx="134258"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6" name="Shape 186"/>
          <p:cNvPicPr preferRelativeResize="0"/>
          <p:nvPr/>
        </p:nvPicPr>
        <p:blipFill>
          <a:blip r:embed="rId4">
            <a:alphaModFix/>
          </a:blip>
          <a:stretch>
            <a:fillRect/>
          </a:stretch>
        </p:blipFill>
        <p:spPr>
          <a:xfrm>
            <a:off x="152400" y="1577325"/>
            <a:ext cx="4427300" cy="3031305"/>
          </a:xfrm>
          <a:prstGeom prst="rect">
            <a:avLst/>
          </a:prstGeom>
          <a:noFill/>
          <a:ln>
            <a:noFill/>
          </a:ln>
        </p:spPr>
      </p:pic>
      <p:grpSp>
        <p:nvGrpSpPr>
          <p:cNvPr id="187" name="Shape 187"/>
          <p:cNvGrpSpPr/>
          <p:nvPr/>
        </p:nvGrpSpPr>
        <p:grpSpPr>
          <a:xfrm>
            <a:off x="152400" y="2889900"/>
            <a:ext cx="1211125" cy="1078200"/>
            <a:chOff x="306675" y="52625"/>
            <a:chExt cx="1211125" cy="1078200"/>
          </a:xfrm>
        </p:grpSpPr>
        <p:sp>
          <p:nvSpPr>
            <p:cNvPr id="188" name="Shape 188"/>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Shape 189"/>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Shape 190"/>
            <p:cNvSpPr/>
            <p:nvPr/>
          </p:nvSpPr>
          <p:spPr>
            <a:xfrm rot="2433578">
              <a:off x="702370" y="673201"/>
              <a:ext cx="134258"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1" name="Shape 191"/>
          <p:cNvSpPr txBox="1"/>
          <p:nvPr/>
        </p:nvSpPr>
        <p:spPr>
          <a:xfrm>
            <a:off x="4489350" y="1797375"/>
            <a:ext cx="5167500" cy="12858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Another passenger vehicle can take the child so long as they have the correct size car seat</a:t>
            </a:r>
          </a:p>
        </p:txBody>
      </p:sp>
    </p:spTree>
    <p:extLst>
      <p:ext uri="{BB962C8B-B14F-4D97-AF65-F5344CB8AC3E}">
        <p14:creationId xmlns:p14="http://schemas.microsoft.com/office/powerpoint/2010/main" val="26869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Effect transition="in" filter="fade">
                                      <p:cBhvr>
                                        <p:cTn id="11"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265675" y="99225"/>
            <a:ext cx="10337400" cy="1325700"/>
          </a:xfrm>
          <a:prstGeom prst="rect">
            <a:avLst/>
          </a:prstGeom>
        </p:spPr>
        <p:txBody>
          <a:bodyPr wrap="square" lIns="91425" tIns="91425" rIns="91425" bIns="91425" anchor="ctr" anchorCtr="0">
            <a:noAutofit/>
          </a:bodyPr>
          <a:lstStyle/>
          <a:p>
            <a:pPr lvl="0" rtl="0">
              <a:spcBef>
                <a:spcPts val="0"/>
              </a:spcBef>
              <a:buNone/>
            </a:pPr>
            <a:r>
              <a:rPr lang="en-US"/>
              <a:t>Modes of transports for </a:t>
            </a:r>
            <a:r>
              <a:rPr lang="en-US" b="1" u="sng"/>
              <a:t>uninjured/not ill</a:t>
            </a:r>
            <a:r>
              <a:rPr lang="en-US"/>
              <a:t> Pediatrics </a:t>
            </a:r>
          </a:p>
        </p:txBody>
      </p:sp>
      <p:grpSp>
        <p:nvGrpSpPr>
          <p:cNvPr id="198" name="Shape 198"/>
          <p:cNvGrpSpPr/>
          <p:nvPr/>
        </p:nvGrpSpPr>
        <p:grpSpPr>
          <a:xfrm>
            <a:off x="306675" y="52625"/>
            <a:ext cx="1211125" cy="1078200"/>
            <a:chOff x="306675" y="52625"/>
            <a:chExt cx="1211125" cy="1078200"/>
          </a:xfrm>
        </p:grpSpPr>
        <p:sp>
          <p:nvSpPr>
            <p:cNvPr id="199" name="Shape 199"/>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Shape 200"/>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Shape 201"/>
            <p:cNvSpPr/>
            <p:nvPr/>
          </p:nvSpPr>
          <p:spPr>
            <a:xfrm rot="2433578">
              <a:off x="702370" y="673201"/>
              <a:ext cx="134258"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2" name="Shape 202"/>
          <p:cNvPicPr preferRelativeResize="0"/>
          <p:nvPr/>
        </p:nvPicPr>
        <p:blipFill>
          <a:blip r:embed="rId3">
            <a:alphaModFix/>
          </a:blip>
          <a:stretch>
            <a:fillRect/>
          </a:stretch>
        </p:blipFill>
        <p:spPr>
          <a:xfrm>
            <a:off x="7565275" y="1721175"/>
            <a:ext cx="3472550" cy="3056175"/>
          </a:xfrm>
          <a:prstGeom prst="rect">
            <a:avLst/>
          </a:prstGeom>
          <a:noFill/>
          <a:ln>
            <a:noFill/>
          </a:ln>
        </p:spPr>
      </p:pic>
      <p:sp>
        <p:nvSpPr>
          <p:cNvPr id="203" name="Shape 203"/>
          <p:cNvSpPr txBox="1"/>
          <p:nvPr/>
        </p:nvSpPr>
        <p:spPr>
          <a:xfrm>
            <a:off x="3321800" y="1721175"/>
            <a:ext cx="4404000" cy="15840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You may call in an additional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unit to transport the child even if uninjured as it may be the safest way</a:t>
            </a:r>
          </a:p>
        </p:txBody>
      </p:sp>
      <p:grpSp>
        <p:nvGrpSpPr>
          <p:cNvPr id="204" name="Shape 204"/>
          <p:cNvGrpSpPr/>
          <p:nvPr/>
        </p:nvGrpSpPr>
        <p:grpSpPr>
          <a:xfrm>
            <a:off x="10274675" y="1501125"/>
            <a:ext cx="1211125" cy="1078200"/>
            <a:chOff x="306675" y="52625"/>
            <a:chExt cx="1211125" cy="1078200"/>
          </a:xfrm>
        </p:grpSpPr>
        <p:sp>
          <p:nvSpPr>
            <p:cNvPr id="205" name="Shape 205"/>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Shape 206"/>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Shape 207"/>
            <p:cNvSpPr/>
            <p:nvPr/>
          </p:nvSpPr>
          <p:spPr>
            <a:xfrm rot="2433578">
              <a:off x="702370" y="673201"/>
              <a:ext cx="134258"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8" name="Shape 208"/>
          <p:cNvPicPr preferRelativeResize="0"/>
          <p:nvPr/>
        </p:nvPicPr>
        <p:blipFill>
          <a:blip r:embed="rId4">
            <a:alphaModFix/>
          </a:blip>
          <a:stretch>
            <a:fillRect/>
          </a:stretch>
        </p:blipFill>
        <p:spPr>
          <a:xfrm>
            <a:off x="306675" y="3743125"/>
            <a:ext cx="4471250" cy="3352050"/>
          </a:xfrm>
          <a:prstGeom prst="rect">
            <a:avLst/>
          </a:prstGeom>
          <a:noFill/>
          <a:ln>
            <a:noFill/>
          </a:ln>
        </p:spPr>
      </p:pic>
      <p:sp>
        <p:nvSpPr>
          <p:cNvPr id="209" name="Shape 209"/>
          <p:cNvSpPr txBox="1"/>
          <p:nvPr/>
        </p:nvSpPr>
        <p:spPr>
          <a:xfrm>
            <a:off x="4777925" y="5127850"/>
            <a:ext cx="4404000" cy="1584000"/>
          </a:xfrm>
          <a:prstGeom prst="rect">
            <a:avLst/>
          </a:prstGeom>
          <a:solidFill>
            <a:srgbClr val="7F7F7F">
              <a:alpha val="78460"/>
            </a:srgbClr>
          </a:solid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You may place a child in their seat in the front passenger seat of the ambulance with the front airbag turned off</a:t>
            </a:r>
          </a:p>
        </p:txBody>
      </p:sp>
      <p:grpSp>
        <p:nvGrpSpPr>
          <p:cNvPr id="210" name="Shape 210"/>
          <p:cNvGrpSpPr/>
          <p:nvPr/>
        </p:nvGrpSpPr>
        <p:grpSpPr>
          <a:xfrm>
            <a:off x="460950" y="3971025"/>
            <a:ext cx="1211125" cy="1078200"/>
            <a:chOff x="306675" y="52625"/>
            <a:chExt cx="1211125" cy="1078200"/>
          </a:xfrm>
        </p:grpSpPr>
        <p:sp>
          <p:nvSpPr>
            <p:cNvPr id="211" name="Shape 211"/>
            <p:cNvSpPr/>
            <p:nvPr/>
          </p:nvSpPr>
          <p:spPr>
            <a:xfrm rot="2429369">
              <a:off x="946537" y="-39071"/>
              <a:ext cx="183426" cy="126159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Shape 212"/>
            <p:cNvSpPr/>
            <p:nvPr/>
          </p:nvSpPr>
          <p:spPr>
            <a:xfrm rot="7920905">
              <a:off x="459366" y="651574"/>
              <a:ext cx="183319" cy="492603"/>
            </a:xfrm>
            <a:prstGeom prst="rect">
              <a:avLst/>
            </a:prstGeom>
            <a:solidFill>
              <a:srgbClr val="00FF00"/>
            </a:solidFill>
            <a:ln w="2857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Shape 213"/>
            <p:cNvSpPr/>
            <p:nvPr/>
          </p:nvSpPr>
          <p:spPr>
            <a:xfrm rot="2433578">
              <a:off x="702370" y="673201"/>
              <a:ext cx="134258" cy="388751"/>
            </a:xfrm>
            <a:prstGeom prst="rect">
              <a:avLst/>
            </a:prstGeom>
            <a:solidFill>
              <a:srgbClr val="00FF00"/>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568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fade">
                                      <p:cBhvr>
                                        <p:cTn id="11"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Limitations of EMS for Pediatric Transports</a:t>
            </a:r>
          </a:p>
        </p:txBody>
      </p:sp>
      <p:pic>
        <p:nvPicPr>
          <p:cNvPr id="220" name="Shape 220"/>
          <p:cNvPicPr preferRelativeResize="0"/>
          <p:nvPr/>
        </p:nvPicPr>
        <p:blipFill>
          <a:blip r:embed="rId3">
            <a:alphaModFix/>
          </a:blip>
          <a:stretch>
            <a:fillRect/>
          </a:stretch>
        </p:blipFill>
        <p:spPr>
          <a:xfrm>
            <a:off x="171450" y="1600200"/>
            <a:ext cx="8967100" cy="5124050"/>
          </a:xfrm>
          <a:prstGeom prst="rect">
            <a:avLst/>
          </a:prstGeom>
          <a:noFill/>
          <a:ln>
            <a:noFill/>
          </a:ln>
        </p:spPr>
      </p:pic>
      <p:sp>
        <p:nvSpPr>
          <p:cNvPr id="221" name="Shape 221"/>
          <p:cNvSpPr txBox="1">
            <a:spLocks noGrp="1"/>
          </p:cNvSpPr>
          <p:nvPr>
            <p:ph type="body" idx="1"/>
          </p:nvPr>
        </p:nvSpPr>
        <p:spPr>
          <a:xfrm>
            <a:off x="2573700" y="1723824"/>
            <a:ext cx="9144000" cy="4572000"/>
          </a:xfrm>
          <a:prstGeom prst="rect">
            <a:avLst/>
          </a:prstGeom>
          <a:solidFill>
            <a:srgbClr val="949494">
              <a:alpha val="86540"/>
            </a:srgbClr>
          </a:solidFill>
        </p:spPr>
        <p:txBody>
          <a:bodyPr wrap="square" lIns="91425" tIns="91425" rIns="91425" bIns="91425" anchor="t" anchorCtr="0">
            <a:noAutofit/>
          </a:bodyPr>
          <a:lstStyle/>
          <a:p>
            <a:pPr marL="457200" lvl="0" indent="-381000">
              <a:spcBef>
                <a:spcPts val="0"/>
              </a:spcBef>
              <a:buSzPct val="100000"/>
              <a:buFont typeface="Arial"/>
            </a:pPr>
            <a:r>
              <a:rPr lang="en-US" b="1">
                <a:solidFill>
                  <a:srgbClr val="000000"/>
                </a:solidFill>
                <a:latin typeface="Arial"/>
                <a:ea typeface="Arial"/>
                <a:cs typeface="Arial"/>
                <a:sym typeface="Arial"/>
              </a:rPr>
              <a:t>Not much research on child- restraint systems is done for</a:t>
            </a:r>
            <a:r>
              <a:rPr lang="en-US" b="1">
                <a:latin typeface="Arial"/>
                <a:ea typeface="Arial"/>
                <a:cs typeface="Arial"/>
                <a:sym typeface="Arial"/>
              </a:rPr>
              <a:t> </a:t>
            </a:r>
            <a:r>
              <a:rPr lang="en-US" b="1">
                <a:solidFill>
                  <a:srgbClr val="000000"/>
                </a:solidFill>
                <a:latin typeface="Arial"/>
                <a:ea typeface="Arial"/>
                <a:cs typeface="Arial"/>
                <a:sym typeface="Arial"/>
              </a:rPr>
              <a:t>ambulances.    </a:t>
            </a:r>
          </a:p>
          <a:p>
            <a:pPr marL="0" lvl="0" indent="0" rtl="0">
              <a:spcBef>
                <a:spcPts val="0"/>
              </a:spcBef>
              <a:buNone/>
            </a:pPr>
            <a:endParaRPr b="1">
              <a:solidFill>
                <a:srgbClr val="000000"/>
              </a:solidFill>
              <a:latin typeface="Arial"/>
              <a:ea typeface="Arial"/>
              <a:cs typeface="Arial"/>
              <a:sym typeface="Arial"/>
            </a:endParaRPr>
          </a:p>
          <a:p>
            <a:pPr marL="457200" lvl="0" indent="-381000">
              <a:spcBef>
                <a:spcPts val="0"/>
              </a:spcBef>
              <a:buClr>
                <a:srgbClr val="000000"/>
              </a:buClr>
              <a:buSzPct val="100000"/>
              <a:buFont typeface="Arial"/>
            </a:pPr>
            <a:r>
              <a:rPr lang="en-US" b="1">
                <a:solidFill>
                  <a:srgbClr val="000000"/>
                </a:solidFill>
                <a:latin typeface="Arial"/>
                <a:ea typeface="Arial"/>
                <a:cs typeface="Arial"/>
                <a:sym typeface="Arial"/>
              </a:rPr>
              <a:t>Due to lack of research it’s hard to create or recommend evidence-based guidelines of EMS</a:t>
            </a:r>
          </a:p>
          <a:p>
            <a:pPr marL="0" lvl="0" indent="0" rtl="0">
              <a:spcBef>
                <a:spcPts val="0"/>
              </a:spcBef>
              <a:buNone/>
            </a:pPr>
            <a:endParaRPr b="1">
              <a:solidFill>
                <a:srgbClr val="000000"/>
              </a:solidFill>
              <a:latin typeface="Arial"/>
              <a:ea typeface="Arial"/>
              <a:cs typeface="Arial"/>
              <a:sym typeface="Arial"/>
            </a:endParaRPr>
          </a:p>
          <a:p>
            <a:pPr marL="457200" lvl="0" indent="-381000">
              <a:spcBef>
                <a:spcPts val="0"/>
              </a:spcBef>
              <a:buClr>
                <a:srgbClr val="000000"/>
              </a:buClr>
              <a:buSzPct val="100000"/>
              <a:buFont typeface="Arial"/>
            </a:pPr>
            <a:r>
              <a:rPr lang="en-US" b="1">
                <a:solidFill>
                  <a:srgbClr val="000000"/>
                </a:solidFill>
                <a:latin typeface="Arial"/>
                <a:ea typeface="Arial"/>
                <a:cs typeface="Arial"/>
                <a:sym typeface="Arial"/>
              </a:rPr>
              <a:t>Child restraint systems are only as effective as the manner in which they are secured to a cot and in an ambulance</a:t>
            </a:r>
          </a:p>
        </p:txBody>
      </p:sp>
    </p:spTree>
    <p:extLst>
      <p:ext uri="{BB962C8B-B14F-4D97-AF65-F5344CB8AC3E}">
        <p14:creationId xmlns:p14="http://schemas.microsoft.com/office/powerpoint/2010/main" val="4087214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011500" y="186695"/>
            <a:ext cx="10058400" cy="1325700"/>
          </a:xfrm>
          <a:prstGeom prst="rect">
            <a:avLst/>
          </a:prstGeom>
        </p:spPr>
        <p:txBody>
          <a:bodyPr wrap="square" lIns="91425" tIns="91425" rIns="91425" bIns="91425" anchor="ctr" anchorCtr="0">
            <a:noAutofit/>
          </a:bodyPr>
          <a:lstStyle/>
          <a:p>
            <a:pPr lvl="0">
              <a:spcBef>
                <a:spcPts val="0"/>
              </a:spcBef>
              <a:buClr>
                <a:schemeClr val="dk1"/>
              </a:buClr>
              <a:buSzPct val="30555"/>
              <a:buFont typeface="Arial"/>
              <a:buNone/>
            </a:pPr>
            <a:r>
              <a:rPr lang="en-US"/>
              <a:t>Making Pediatric Transports Safer</a:t>
            </a:r>
          </a:p>
        </p:txBody>
      </p:sp>
      <p:pic>
        <p:nvPicPr>
          <p:cNvPr id="228" name="Shape 228"/>
          <p:cNvPicPr preferRelativeResize="0"/>
          <p:nvPr/>
        </p:nvPicPr>
        <p:blipFill rotWithShape="1">
          <a:blip r:embed="rId3">
            <a:alphaModFix/>
          </a:blip>
          <a:srcRect l="32147" t="5684" r="38504" b="4516"/>
          <a:stretch/>
        </p:blipFill>
        <p:spPr>
          <a:xfrm>
            <a:off x="370675" y="186700"/>
            <a:ext cx="1458125" cy="1673100"/>
          </a:xfrm>
          <a:prstGeom prst="rect">
            <a:avLst/>
          </a:prstGeom>
          <a:noFill/>
          <a:ln>
            <a:noFill/>
          </a:ln>
        </p:spPr>
      </p:pic>
      <p:pic>
        <p:nvPicPr>
          <p:cNvPr id="229" name="Shape 229"/>
          <p:cNvPicPr preferRelativeResize="0"/>
          <p:nvPr/>
        </p:nvPicPr>
        <p:blipFill rotWithShape="1">
          <a:blip r:embed="rId4">
            <a:alphaModFix/>
          </a:blip>
          <a:srcRect l="23274" r="1036"/>
          <a:stretch/>
        </p:blipFill>
        <p:spPr>
          <a:xfrm>
            <a:off x="2886650" y="1743075"/>
            <a:ext cx="9009876" cy="5114925"/>
          </a:xfrm>
          <a:prstGeom prst="rect">
            <a:avLst/>
          </a:prstGeom>
          <a:noFill/>
          <a:ln>
            <a:noFill/>
          </a:ln>
        </p:spPr>
      </p:pic>
      <p:sp>
        <p:nvSpPr>
          <p:cNvPr id="230" name="Shape 230"/>
          <p:cNvSpPr txBox="1">
            <a:spLocks noGrp="1"/>
          </p:cNvSpPr>
          <p:nvPr>
            <p:ph type="body" idx="1"/>
          </p:nvPr>
        </p:nvSpPr>
        <p:spPr>
          <a:xfrm>
            <a:off x="646900" y="2239325"/>
            <a:ext cx="10322400" cy="4391100"/>
          </a:xfrm>
          <a:prstGeom prst="rect">
            <a:avLst/>
          </a:prstGeom>
          <a:solidFill>
            <a:srgbClr val="828282">
              <a:alpha val="84230"/>
            </a:srgbClr>
          </a:solidFill>
        </p:spPr>
        <p:txBody>
          <a:bodyPr wrap="square" lIns="91425" tIns="91425" rIns="91425" bIns="91425" anchor="t" anchorCtr="0">
            <a:noAutofit/>
          </a:bodyPr>
          <a:lstStyle/>
          <a:p>
            <a:pPr lvl="0">
              <a:spcBef>
                <a:spcPts val="0"/>
              </a:spcBef>
              <a:buNone/>
            </a:pPr>
            <a:r>
              <a:rPr lang="en-US" b="1" u="sng">
                <a:solidFill>
                  <a:srgbClr val="000000"/>
                </a:solidFill>
              </a:rPr>
              <a:t>The National Association of State EMS Officials has created a Safe Transport of Children Committee with the following goals: </a:t>
            </a:r>
          </a:p>
          <a:p>
            <a:pPr marL="457200" lvl="0" indent="-381000">
              <a:spcBef>
                <a:spcPts val="0"/>
              </a:spcBef>
              <a:spcAft>
                <a:spcPts val="0"/>
              </a:spcAft>
              <a:buClr>
                <a:srgbClr val="000000"/>
              </a:buClr>
              <a:buSzPct val="100000"/>
            </a:pPr>
            <a:r>
              <a:rPr lang="en-US" b="1">
                <a:solidFill>
                  <a:srgbClr val="000000"/>
                </a:solidFill>
                <a:latin typeface="Arial"/>
                <a:ea typeface="Arial"/>
                <a:cs typeface="Arial"/>
                <a:sym typeface="Arial"/>
              </a:rPr>
              <a:t>To recommend the criteria or specifications for proper restraint of children in ambulances. Such criteria will be evidence-based and will consider safety of both patients and providers</a:t>
            </a:r>
          </a:p>
          <a:p>
            <a:pPr marL="457200" lvl="0" indent="-381000">
              <a:spcBef>
                <a:spcPts val="0"/>
              </a:spcBef>
              <a:spcAft>
                <a:spcPts val="0"/>
              </a:spcAft>
              <a:buClr>
                <a:srgbClr val="000000"/>
              </a:buClr>
              <a:buSzPct val="100000"/>
            </a:pPr>
            <a:r>
              <a:rPr lang="en-US" b="1">
                <a:solidFill>
                  <a:srgbClr val="000000"/>
                </a:solidFill>
                <a:latin typeface="Arial"/>
                <a:ea typeface="Arial"/>
                <a:cs typeface="Arial"/>
                <a:sym typeface="Arial"/>
              </a:rPr>
              <a:t>To have the recommended criteria adopted by one or more accredited standard setting organizations.</a:t>
            </a:r>
          </a:p>
          <a:p>
            <a:pPr marL="457200" lvl="0" indent="-381000">
              <a:spcBef>
                <a:spcPts val="0"/>
              </a:spcBef>
              <a:buClr>
                <a:srgbClr val="000000"/>
              </a:buClr>
              <a:buSzPct val="100000"/>
            </a:pPr>
            <a:r>
              <a:rPr lang="en-US" b="1">
                <a:solidFill>
                  <a:srgbClr val="000000"/>
                </a:solidFill>
                <a:latin typeface="Arial"/>
                <a:ea typeface="Arial"/>
                <a:cs typeface="Arial"/>
                <a:sym typeface="Arial"/>
              </a:rPr>
              <a:t>To develop a strategy and resources for educating EMS providers on safely transporting children in ground ambulances based on the recommended criteria or standards.</a:t>
            </a:r>
          </a:p>
        </p:txBody>
      </p:sp>
    </p:spTree>
    <p:extLst>
      <p:ext uri="{BB962C8B-B14F-4D97-AF65-F5344CB8AC3E}">
        <p14:creationId xmlns:p14="http://schemas.microsoft.com/office/powerpoint/2010/main" val="2461274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066800" y="99220"/>
            <a:ext cx="10058400" cy="1325700"/>
          </a:xfrm>
          <a:prstGeom prst="rect">
            <a:avLst/>
          </a:prstGeom>
        </p:spPr>
        <p:txBody>
          <a:bodyPr wrap="square" lIns="91425" tIns="91425" rIns="91425" bIns="91425" anchor="ctr" anchorCtr="0">
            <a:noAutofit/>
          </a:bodyPr>
          <a:lstStyle/>
          <a:p>
            <a:pPr lvl="0">
              <a:spcBef>
                <a:spcPts val="0"/>
              </a:spcBef>
              <a:buNone/>
            </a:pPr>
            <a:r>
              <a:rPr lang="en-US"/>
              <a:t>Summary</a:t>
            </a:r>
          </a:p>
        </p:txBody>
      </p:sp>
      <p:pic>
        <p:nvPicPr>
          <p:cNvPr id="237" name="Shape 237"/>
          <p:cNvPicPr preferRelativeResize="0"/>
          <p:nvPr/>
        </p:nvPicPr>
        <p:blipFill>
          <a:blip r:embed="rId3">
            <a:alphaModFix/>
          </a:blip>
          <a:stretch>
            <a:fillRect/>
          </a:stretch>
        </p:blipFill>
        <p:spPr>
          <a:xfrm>
            <a:off x="245400" y="1653150"/>
            <a:ext cx="10058400" cy="5119350"/>
          </a:xfrm>
          <a:prstGeom prst="rect">
            <a:avLst/>
          </a:prstGeom>
          <a:noFill/>
          <a:ln>
            <a:noFill/>
          </a:ln>
        </p:spPr>
      </p:pic>
      <p:sp>
        <p:nvSpPr>
          <p:cNvPr id="238" name="Shape 238"/>
          <p:cNvSpPr txBox="1">
            <a:spLocks noGrp="1"/>
          </p:cNvSpPr>
          <p:nvPr>
            <p:ph type="body" idx="1"/>
          </p:nvPr>
        </p:nvSpPr>
        <p:spPr>
          <a:xfrm>
            <a:off x="2931750" y="1875149"/>
            <a:ext cx="9144000" cy="4572000"/>
          </a:xfrm>
          <a:prstGeom prst="rect">
            <a:avLst/>
          </a:prstGeom>
          <a:solidFill>
            <a:srgbClr val="B7B7B7">
              <a:alpha val="78460"/>
            </a:srgbClr>
          </a:solidFill>
        </p:spPr>
        <p:txBody>
          <a:bodyPr wrap="square" lIns="91425" tIns="91425" rIns="91425" bIns="91425" anchor="t" anchorCtr="0">
            <a:noAutofit/>
          </a:bodyPr>
          <a:lstStyle/>
          <a:p>
            <a:pPr marL="457200" lvl="0" indent="-381000">
              <a:spcBef>
                <a:spcPts val="0"/>
              </a:spcBef>
              <a:buClr>
                <a:srgbClr val="000000"/>
              </a:buClr>
              <a:buSzPct val="100000"/>
            </a:pPr>
            <a:r>
              <a:rPr lang="en-US" b="1">
                <a:solidFill>
                  <a:srgbClr val="000000"/>
                </a:solidFill>
              </a:rPr>
              <a:t>Pediatric Patients need to have appropriate restraint system</a:t>
            </a:r>
          </a:p>
          <a:p>
            <a:pPr marL="0" lvl="0" indent="0" rtl="0">
              <a:spcBef>
                <a:spcPts val="0"/>
              </a:spcBef>
              <a:buNone/>
            </a:pPr>
            <a:endParaRPr b="1">
              <a:solidFill>
                <a:srgbClr val="000000"/>
              </a:solidFill>
            </a:endParaRPr>
          </a:p>
          <a:p>
            <a:pPr marL="457200" lvl="0" indent="-381000">
              <a:spcBef>
                <a:spcPts val="0"/>
              </a:spcBef>
              <a:buClr>
                <a:srgbClr val="000000"/>
              </a:buClr>
              <a:buSzPct val="100000"/>
            </a:pPr>
            <a:r>
              <a:rPr lang="en-US" b="1">
                <a:solidFill>
                  <a:srgbClr val="000000"/>
                </a:solidFill>
              </a:rPr>
              <a:t>Never let a child ride on a parent’s lap</a:t>
            </a:r>
          </a:p>
          <a:p>
            <a:pPr marL="0" lvl="0" indent="0">
              <a:spcBef>
                <a:spcPts val="0"/>
              </a:spcBef>
              <a:buNone/>
            </a:pPr>
            <a:endParaRPr b="1">
              <a:solidFill>
                <a:srgbClr val="000000"/>
              </a:solidFill>
            </a:endParaRPr>
          </a:p>
          <a:p>
            <a:pPr marL="457200" lvl="0" indent="-381000">
              <a:spcBef>
                <a:spcPts val="0"/>
              </a:spcBef>
              <a:buClr>
                <a:srgbClr val="000000"/>
              </a:buClr>
              <a:buSzPct val="100000"/>
            </a:pPr>
            <a:r>
              <a:rPr lang="en-US" b="1">
                <a:solidFill>
                  <a:srgbClr val="000000"/>
                </a:solidFill>
              </a:rPr>
              <a:t>Restraint systems are strapped to cot frame</a:t>
            </a:r>
          </a:p>
          <a:p>
            <a:pPr marL="0" lvl="0" indent="0">
              <a:spcBef>
                <a:spcPts val="0"/>
              </a:spcBef>
              <a:buNone/>
            </a:pPr>
            <a:endParaRPr b="1">
              <a:solidFill>
                <a:srgbClr val="000000"/>
              </a:solidFill>
            </a:endParaRPr>
          </a:p>
          <a:p>
            <a:pPr marL="457200" lvl="0" indent="-381000">
              <a:spcBef>
                <a:spcPts val="0"/>
              </a:spcBef>
              <a:buClr>
                <a:srgbClr val="000000"/>
              </a:buClr>
              <a:buSzPct val="100000"/>
            </a:pPr>
            <a:r>
              <a:rPr lang="en-US" b="1">
                <a:solidFill>
                  <a:srgbClr val="000000"/>
                </a:solidFill>
              </a:rPr>
              <a:t>Protect our future and properly place pediatrics in your unit</a:t>
            </a:r>
          </a:p>
        </p:txBody>
      </p:sp>
    </p:spTree>
    <p:extLst>
      <p:ext uri="{BB962C8B-B14F-4D97-AF65-F5344CB8AC3E}">
        <p14:creationId xmlns:p14="http://schemas.microsoft.com/office/powerpoint/2010/main" val="101701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PROVIDER HYGIENE, SAFETY, AND VACCINATIONS</a:t>
            </a:r>
          </a:p>
        </p:txBody>
      </p:sp>
      <p:sp>
        <p:nvSpPr>
          <p:cNvPr id="3" name="Content Placeholder 2"/>
          <p:cNvSpPr>
            <a:spLocks noGrp="1"/>
          </p:cNvSpPr>
          <p:nvPr>
            <p:ph idx="1"/>
          </p:nvPr>
        </p:nvSpPr>
        <p:spPr/>
        <p:txBody>
          <a:bodyPr>
            <a:normAutofit fontScale="92500" lnSpcReduction="20000"/>
          </a:bodyPr>
          <a:lstStyle/>
          <a:p>
            <a:pPr lvl="0"/>
            <a:r>
              <a:rPr lang="en-US" dirty="0"/>
              <a:t>Perform hand hygiene by means of hand rubbing or hand washing</a:t>
            </a:r>
          </a:p>
          <a:p>
            <a:pPr lvl="0"/>
            <a:r>
              <a:rPr lang="en-US" dirty="0"/>
              <a:t>Perform hand washing with soap and water if hands are visibly soiled, or exposure to spore-forming organisms is proven or strongly suspected, or after using the restroom. Otherwise, if resources permit, perform hand rubbing with an alcohol-based preparation</a:t>
            </a:r>
          </a:p>
          <a:p>
            <a:pPr lvl="0"/>
            <a:r>
              <a:rPr lang="en-US" dirty="0"/>
              <a:t>Ensure availability of hand-washing facilities with clean running water</a:t>
            </a:r>
          </a:p>
          <a:p>
            <a:pPr lvl="0"/>
            <a:r>
              <a:rPr lang="en-US" dirty="0"/>
              <a:t>Ensure availability of hand hygiene products (clean water, soap, single use clean towels, alcohol-based hand rub). Alcohol-based hand rubs should ideally be at least %60 alcohol</a:t>
            </a:r>
          </a:p>
          <a:p>
            <a:pPr lvl="0"/>
            <a:r>
              <a:rPr lang="en-US" dirty="0"/>
              <a:t>Hand washing (40–60 sec): wet hands and apply soap; rub all surfaces; rinse hands and dry thoroughly with a single use towel; use towel to turn off faucet</a:t>
            </a:r>
          </a:p>
          <a:p>
            <a:pPr lvl="0"/>
            <a:r>
              <a:rPr lang="en-US" dirty="0"/>
              <a:t>Hand rubbing (20–30 sec): apply enough product to cover all areas of the hands; rub hands until dry</a:t>
            </a:r>
          </a:p>
          <a:p>
            <a:endParaRPr lang="en-US" dirty="0"/>
          </a:p>
        </p:txBody>
      </p:sp>
    </p:spTree>
    <p:extLst>
      <p:ext uri="{BB962C8B-B14F-4D97-AF65-F5344CB8AC3E}">
        <p14:creationId xmlns:p14="http://schemas.microsoft.com/office/powerpoint/2010/main" val="353755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1_Medical Design 16x9">
  <a:themeElements>
    <a:clrScheme name="MedicalHealth">
      <a:dk1>
        <a:srgbClr val="000000"/>
      </a:dk1>
      <a:lt1>
        <a:srgbClr val="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6263</TotalTime>
  <Words>5879</Words>
  <Application>Microsoft Office PowerPoint</Application>
  <PresentationFormat>Widescreen</PresentationFormat>
  <Paragraphs>563</Paragraphs>
  <Slides>86</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86</vt:i4>
      </vt:variant>
    </vt:vector>
  </HeadingPairs>
  <TitlesOfParts>
    <vt:vector size="95" baseType="lpstr">
      <vt:lpstr>Arial</vt:lpstr>
      <vt:lpstr>Calibri</vt:lpstr>
      <vt:lpstr>Franklin Gothic Medium</vt:lpstr>
      <vt:lpstr>Pacifico</vt:lpstr>
      <vt:lpstr>Source Sans Pro</vt:lpstr>
      <vt:lpstr>Times New Roman</vt:lpstr>
      <vt:lpstr>Wingdings</vt:lpstr>
      <vt:lpstr>Medical Design 16x9</vt:lpstr>
      <vt:lpstr>1_Medical Design 16x9</vt:lpstr>
      <vt:lpstr>2017  PARAMEDIC REFRESHER COURSE  </vt:lpstr>
      <vt:lpstr>Paramedic Refresher  Module  VII OPERATIONS </vt:lpstr>
      <vt:lpstr>EMS PROVIDER HYGIENE, SAFETY, AND VACCINATIONS</vt:lpstr>
      <vt:lpstr>EMS PROVIDER HYGIENE, SAFETY, AND VACCINATIONS</vt:lpstr>
      <vt:lpstr>EMS PROVIDER HYGIENE, SAFETY, AND VACCINATIONS</vt:lpstr>
      <vt:lpstr>EMS PROVIDER HYGIENE, SAFETY, AND VACCINATIONS</vt:lpstr>
      <vt:lpstr>EMS PROVIDER HYGIENE, SAFETY, AND VACCINATIONS</vt:lpstr>
      <vt:lpstr>EMS PROVIDER HYGIENE, SAFETY, AND VACCINATIONS</vt:lpstr>
      <vt:lpstr>EMS PROVIDER HYGIENE, SAFETY, AND VACCINATIONS</vt:lpstr>
      <vt:lpstr>EMS PROVIDER HYGIENE, SAFETY, AND VACCINATIONS</vt:lpstr>
      <vt:lpstr>EMS PROVIDER HYGIENE, SAFETY, AND VACCINATIONS</vt:lpstr>
      <vt:lpstr>EMS PROVIDER HYGIENE, SAFETY, AND VACCINATIONS</vt:lpstr>
      <vt:lpstr>EMS PROVIDER HYGIENE, SAFETY, AND VACCINATIONS</vt:lpstr>
      <vt:lpstr>EMS PROVIDER HYGIENE, SAFETY, AND VACCINATIONS</vt:lpstr>
      <vt:lpstr>EMS CULTURE OF SAFETY </vt:lpstr>
      <vt:lpstr>EMS CULTURE OF SAFETY </vt:lpstr>
      <vt:lpstr>EMS CULTURE OF SAFETY </vt:lpstr>
      <vt:lpstr>EMS CULTURE OF SAFETY </vt:lpstr>
      <vt:lpstr>EMS CULTURE OF SAFETY </vt:lpstr>
      <vt:lpstr>EMS CULTURE OF SAFETY </vt:lpstr>
      <vt:lpstr>EMS CULTURE OF SAFETY </vt:lpstr>
      <vt:lpstr>EMS CULTURE OF SAFETY </vt:lpstr>
      <vt:lpstr>EMS CULTURE OF SAFETY </vt:lpstr>
      <vt:lpstr>EMS CULTURE OF SAFETY </vt:lpstr>
      <vt:lpstr>EMS CULTURE OF SAFETY </vt:lpstr>
      <vt:lpstr>EMS CULTURE OF SAFETY </vt:lpstr>
      <vt:lpstr> CREW RESOURCE MANAGEMENT </vt:lpstr>
      <vt:lpstr> CREW RESOURCE MANAGEMENT </vt:lpstr>
      <vt:lpstr>CREW RESOURCE MANAGEMENT</vt:lpstr>
      <vt:lpstr> CREW RESOURCE MANAGEMENT </vt:lpstr>
      <vt:lpstr> CREW RESOURCE MANAGEMENT </vt:lpstr>
      <vt:lpstr> CREW RESOURCE MANAGEMENT </vt:lpstr>
      <vt:lpstr> CREW RESOURCE MANAGEMENT </vt:lpstr>
      <vt:lpstr> CREW RESOURCE MANAGEMENT </vt:lpstr>
      <vt:lpstr> CREW RESOURCE MANAGEMENT </vt:lpstr>
      <vt:lpstr> CREW RESOURCE MANAGEMENT </vt:lpstr>
      <vt:lpstr> CREW RESOURCE MANAGEMENT </vt:lpstr>
      <vt:lpstr>CREW RESOURCE MANAGEMENT</vt:lpstr>
      <vt:lpstr>CREW RESOURCE MANAGEMENT</vt:lpstr>
      <vt:lpstr>CREW RESOURCE MANAGEMENT</vt:lpstr>
      <vt:lpstr>CREW RESOURCE MANAGEMENT</vt:lpstr>
      <vt:lpstr>CREW RESOURCE MANAGEMENT</vt:lpstr>
      <vt:lpstr>CREW RESOURCE MANAGEMENT</vt:lpstr>
      <vt:lpstr>CREW RESOURCE MANAGEMENT</vt:lpstr>
      <vt:lpstr>CREW RESOURCE MANAGEMENT</vt:lpstr>
      <vt:lpstr>CREW RESOURCE MANAGEMENT</vt:lpstr>
      <vt:lpstr>Ambulance Safety</vt:lpstr>
      <vt:lpstr>Ambulance Safety</vt:lpstr>
      <vt:lpstr>Ambulance Safety</vt:lpstr>
      <vt:lpstr>Ambulance Safety</vt:lpstr>
      <vt:lpstr>Ambulance Safety</vt:lpstr>
      <vt:lpstr>Ambulance Safety</vt:lpstr>
      <vt:lpstr>Ambulance Safety</vt:lpstr>
      <vt:lpstr>Ambulance Safety</vt:lpstr>
      <vt:lpstr>Ambulance Safety</vt:lpstr>
      <vt:lpstr>Ambulance Safety</vt:lpstr>
      <vt:lpstr>Ambulance Safety</vt:lpstr>
      <vt:lpstr>Ambulance Safety</vt:lpstr>
      <vt:lpstr>Ambulance Safety</vt:lpstr>
      <vt:lpstr>Ambulance Safety</vt:lpstr>
      <vt:lpstr>The FICEMS</vt:lpstr>
      <vt:lpstr>The SALT Workgroup</vt:lpstr>
      <vt:lpstr>The Model Uniform Core Criteria (MUCC) </vt:lpstr>
      <vt:lpstr>Different Methods of Triage</vt:lpstr>
      <vt:lpstr>START Triage: “RPM 30-20 Can Do”</vt:lpstr>
      <vt:lpstr>START Triage: “RPM 30-20 Can Do”</vt:lpstr>
      <vt:lpstr>JumpSTART Triage: “RPM 30-2 Can Do 15-45”</vt:lpstr>
      <vt:lpstr>JumpSTART Triage: “RPM 30-2 Can Do 15-45”</vt:lpstr>
      <vt:lpstr>The Sort in SALT</vt:lpstr>
      <vt:lpstr>The A in Assess in SALT</vt:lpstr>
      <vt:lpstr>The A in Assess in SALT</vt:lpstr>
      <vt:lpstr>The A in Assess in SALT</vt:lpstr>
      <vt:lpstr>The A in Assess in SALT</vt:lpstr>
      <vt:lpstr>SALT: Transport and Treatment</vt:lpstr>
      <vt:lpstr>Summary</vt:lpstr>
      <vt:lpstr>Inappropriate Placement of Pediatrics for Transport</vt:lpstr>
      <vt:lpstr>Inappropriate Placement of Pediatrics for Transport</vt:lpstr>
      <vt:lpstr>Appropriate Methods for Pediatric Transport</vt:lpstr>
      <vt:lpstr>Appropriate Methods for Pediatric Transport</vt:lpstr>
      <vt:lpstr>Attachment of Child Restraint Systems to EMS Cot</vt:lpstr>
      <vt:lpstr>Transporting Peds with Spinal Immobilization </vt:lpstr>
      <vt:lpstr>Modes of transports for uninjured/not ill Pediatrics </vt:lpstr>
      <vt:lpstr>Modes of transports for uninjured/not ill Pediatrics </vt:lpstr>
      <vt:lpstr>Limitations of EMS for Pediatric Transports</vt:lpstr>
      <vt:lpstr>Making Pediatric Transports Safer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Administrator</dc:creator>
  <cp:lastModifiedBy>Ryan Barry</cp:lastModifiedBy>
  <cp:revision>275</cp:revision>
  <dcterms:created xsi:type="dcterms:W3CDTF">2017-08-14T21:23:42Z</dcterms:created>
  <dcterms:modified xsi:type="dcterms:W3CDTF">2017-11-27T15:47:19Z</dcterms:modified>
</cp:coreProperties>
</file>