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0058400" cy="7772400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8930820-ACF9-40FE-8D49-14D33EC48EAE}">
          <p14:sldIdLst>
            <p14:sldId id="256"/>
          </p14:sldIdLst>
        </p14:section>
        <p14:section name="Untitled Section" id="{BC339C3A-F775-4079-9EEA-3591F44633B9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9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bert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5C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726" autoAdjust="0"/>
  </p:normalViewPr>
  <p:slideViewPr>
    <p:cSldViewPr>
      <p:cViewPr varScale="1">
        <p:scale>
          <a:sx n="101" d="100"/>
          <a:sy n="101" d="100"/>
        </p:scale>
        <p:origin x="1662" y="13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812" y="-96"/>
      </p:cViewPr>
      <p:guideLst>
        <p:guide orient="horz" pos="2909"/>
        <p:guide pos="21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E2032ECF-6346-6140-F543-E960362E4B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FFF07D6-79C8-5F73-EB4C-A19436176F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5416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algn="r"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85CD453-6BF1-5669-4847-71DC535DD57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D4A2E361-DE77-DE73-E65A-236B82B0A89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5416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algn="r" defTabSz="918911" eaLnBrk="1" hangingPunct="1">
              <a:defRPr sz="1200"/>
            </a:lvl1pPr>
          </a:lstStyle>
          <a:p>
            <a:pPr>
              <a:defRPr/>
            </a:pPr>
            <a:fld id="{F6151A2C-B1D2-4593-9C5E-A8D16DD798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1609A74-C05E-C164-0F81-803D125268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7FBDB29-F729-33BB-9A02-4135A7453EA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35416" y="3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>
            <a:lvl1pPr algn="r"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CBB7612-463C-4429-C45F-D5F71A45F29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35075" y="692150"/>
            <a:ext cx="44799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0CCD66A0-0EA1-8325-86E6-CB3ED158164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328" y="4387853"/>
            <a:ext cx="5559425" cy="4157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31750" name="Rectangle 6">
            <a:extLst>
              <a:ext uri="{FF2B5EF4-FFF2-40B4-BE49-F238E27FC236}">
                <a16:creationId xmlns:a16="http://schemas.microsoft.com/office/drawing/2014/main" id="{0F3CADDD-0DEE-7FBE-104A-C6CA974B2DB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defTabSz="919031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CCF8D1A7-1358-2E78-A7E2-8F73AED3C3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5416" y="8772527"/>
            <a:ext cx="3013075" cy="4619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861" tIns="45932" rIns="91861" bIns="45932" numCol="1" anchor="b" anchorCtr="0" compatLnSpc="1">
            <a:prstTxWarp prst="textNoShape">
              <a:avLst/>
            </a:prstTxWarp>
          </a:bodyPr>
          <a:lstStyle>
            <a:lvl1pPr algn="r" defTabSz="918911" eaLnBrk="1" hangingPunct="1">
              <a:defRPr sz="1200"/>
            </a:lvl1pPr>
          </a:lstStyle>
          <a:p>
            <a:pPr>
              <a:defRPr/>
            </a:pPr>
            <a:fld id="{AD617C24-5E06-4A81-90ED-2D954338C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E692F54-6BA7-1697-D422-754D6AB16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544" indent="-277768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3765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4542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5317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244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956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669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381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B59251E-D486-451D-BBDD-021FFDBE15D2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C727085-F943-326C-8031-558464ED3E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D934AB0B-7ECC-90BA-8D73-EC0FC7899B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332EFD43-2379-2583-07F9-17360419CF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4F13B1CE-5988-471E-1746-060F42CDA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3493E96-71F5-6910-C267-C90E502F63F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28544" indent="-277768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3765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4542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5317" indent="-222213" defTabSz="915838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244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956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96692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3817" indent="-222213" defTabSz="915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2565A55-BD75-47F6-A5F8-34A4CF9B7E3E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59B1680C-7544-8004-2CE3-235BBB99E3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608259A6-78DF-0807-D0B1-BAE8FFA3B4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7412" name="Slide Number Placeholder 3">
            <a:extLst>
              <a:ext uri="{FF2B5EF4-FFF2-40B4-BE49-F238E27FC236}">
                <a16:creationId xmlns:a16="http://schemas.microsoft.com/office/drawing/2014/main" id="{E1758D74-BBD8-69EC-211E-D139AF610A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9653" indent="-28252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39638" indent="-22538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96763" indent="-22538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3887" indent="-225389" defTabSz="915838"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1014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68138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5262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2387" indent="-225389" defTabSz="915838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BAA8F4-9873-42B2-9084-20930A979534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52800" y="2414588"/>
            <a:ext cx="5783263" cy="1730375"/>
          </a:xfrm>
        </p:spPr>
        <p:txBody>
          <a:bodyPr/>
          <a:lstStyle>
            <a:lvl1pPr algn="l">
              <a:defRPr sz="45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2800" y="4232275"/>
            <a:ext cx="5783263" cy="2935288"/>
          </a:xfrm>
        </p:spPr>
        <p:txBody>
          <a:bodyPr/>
          <a:lstStyle>
            <a:lvl1pPr marL="0" indent="0">
              <a:buFontTx/>
              <a:buNone/>
              <a:defRPr sz="22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2E597ADC-49B8-25F8-F4BF-6A7222022B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66C14B3-6ADC-8C7E-9947-B0D1C13E65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B767DE0-EEDA-36FE-878F-6EE7F8784C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3D955-BD38-42A7-96BC-43EF77B6CD0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506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29AC13-80D4-D60B-40B7-6AE713B48C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D3CB18A-F8FA-C2BB-39A9-334CDFB6620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F3C232-3BE7-42BE-9AC6-024B954185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FFFB9-9B29-4DC7-8306-0C860D8820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076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04838"/>
            <a:ext cx="1968500" cy="65627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604838"/>
            <a:ext cx="5757863" cy="65627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42AC76-A353-24E3-68C0-6380DA7D81C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F2D9AF-A015-E21B-9D48-501EA3010A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32C82F-2846-DEDB-4435-C60EC54964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1735D-2149-46C3-94B9-4ED72FBBCB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9098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7300" y="604838"/>
            <a:ext cx="7878763" cy="1295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57300" y="1900238"/>
            <a:ext cx="7878763" cy="5267325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482C63-887F-5752-A2A2-C87EE82820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AA4A8A5-8FE1-6161-FC42-910C30CF73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ADFE60-C352-D04A-114E-7FBB5C5702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2E3A0-860B-4EE5-AB5E-D3B82EADEC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4736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8EE2554-1C8F-23D8-DCA1-19234D0B09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1B3DA0E-8209-9118-5ACA-E6A5AC67A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7195511-7A67-AB7F-DEF1-01F92C682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E3BE21-5D59-4A2D-85B2-BE3A50621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813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1ECC1A-3704-20A1-E592-CEB28E636C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13E060F-DE8D-3855-B3DB-FB13D7CF41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2AE6D46-E164-76FC-3A98-B2C545A2B2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EE3D8D-78FD-477A-97E8-CFADFC3D29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0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1900238"/>
            <a:ext cx="3862388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2088" y="1900238"/>
            <a:ext cx="3863975" cy="5267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5C622A-0DBB-166E-8B29-5D138A8EB4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8ED560-9EA3-F0ED-8437-1D9E304E8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90E94B-AD56-B7DC-D8C3-BAEEC459FF8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72B5F-9F9D-40FD-B38C-1B44897C97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965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D68DFDB-54CE-F4F1-1487-2AB785E357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9FFA8CE-C697-6256-ABEC-25C3B26169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BCF365E-2C20-2199-7B3E-110FFF552B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2FE2C-D48D-4F2D-A441-2D601F62DC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6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BC74881-BBE7-B68C-11C5-00A09F7228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38EFBDD-3231-F850-3ACB-3B662737546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43C0334-06DA-5BF5-C789-A7457E594E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B25698-5AFC-4397-84D3-A3889B1C0D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2557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D033402-814D-D7D6-2BA7-DE34C8B4F0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C7E14BF-2DD2-033F-F76C-D7EC436E80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AB7B4F-0E2F-86A2-8BBE-031BA27C6C7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529EF-5023-4C8F-B409-1256D67593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742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5DFA4CA-8616-67BC-6142-D6CC0ED35B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0A4E27-DB27-EFD9-B2BF-5F55E48E97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BD024B-B131-67DA-34B7-A9A580E70DB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3BE3-DB69-42C2-BF81-D370D82B52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2561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D9887C8-D45D-7850-379B-DB89A5BF94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3D4EFA-B283-8F35-04B5-EAF059A7FD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1C3D36-1EE9-B1A7-1115-E9F5814986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99FF4-A4FA-4DA8-AA05-57133E1C0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90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389D042-6629-325A-BF8F-95A449E1B9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57300" y="604838"/>
            <a:ext cx="7878763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546430B-61BB-BDE6-4893-C9ECB0E6C5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57300" y="1900238"/>
            <a:ext cx="7878763" cy="526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3C87D90-D95A-5B43-3F67-F109A16FF89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32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defTabSz="1019175"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4AB4985-7DFB-7165-9150-64020D0A665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78663"/>
            <a:ext cx="31845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ctr" defTabSz="1019175" eaLnBrk="1" hangingPunct="1">
              <a:defRPr sz="1600">
                <a:latin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4755CD7-7E88-4ABD-5528-1E1869AC74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78663"/>
            <a:ext cx="2346325" cy="5397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algn="r" defTabSz="1019175" eaLnBrk="1" hangingPunct="1">
              <a:defRPr sz="1600"/>
            </a:lvl1pPr>
          </a:lstStyle>
          <a:p>
            <a:pPr>
              <a:defRPr/>
            </a:pPr>
            <a:fld id="{F3BB5E9D-1CB8-423F-88A5-6E65CD36B0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2pPr>
      <a:lvl3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3pPr>
      <a:lvl4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4pPr>
      <a:lvl5pPr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5pPr>
      <a:lvl6pPr marL="4572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6pPr>
      <a:lvl7pPr marL="9144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7pPr>
      <a:lvl8pPr marL="13716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8pPr>
      <a:lvl9pPr marL="1828800" algn="ctr" defTabSz="1019175" rtl="0" eaLnBrk="1" fontAlgn="base" hangingPunct="1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Garamond" pitchFamily="18" charset="0"/>
        </a:defRPr>
      </a:lvl9pPr>
    </p:titleStyle>
    <p:bodyStyle>
      <a:lvl1pPr marL="382588" indent="-382588" algn="l" defTabSz="1019175" rtl="0" eaLnBrk="1" fontAlgn="base" hangingPunct="1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1" fontAlgn="base" hangingPunct="1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1" fontAlgn="base" hangingPunct="1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hyperlink" Target="https://www.pexels.com/photo/clipart-tooth-dental-health-dentist-dentistry-351708/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7467144-93A7-165F-E029-A4FB4D69A6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33700" y="3886200"/>
            <a:ext cx="5783263" cy="1730375"/>
          </a:xfrm>
        </p:spPr>
        <p:txBody>
          <a:bodyPr/>
          <a:lstStyle/>
          <a:p>
            <a:pPr algn="ctr" eaLnBrk="1" hangingPunct="1"/>
            <a:r>
              <a:rPr lang="en-US" altLang="en-US" dirty="0"/>
              <a:t>2024-2025</a:t>
            </a:r>
            <a:br>
              <a:rPr lang="en-US" altLang="en-US" dirty="0"/>
            </a:br>
            <a:r>
              <a:rPr lang="en-US" altLang="en-US" dirty="0"/>
              <a:t>School Year Calendar</a:t>
            </a:r>
          </a:p>
        </p:txBody>
      </p:sp>
      <p:pic>
        <p:nvPicPr>
          <p:cNvPr id="4099" name="Picture 1">
            <a:extLst>
              <a:ext uri="{FF2B5EF4-FFF2-40B4-BE49-F238E27FC236}">
                <a16:creationId xmlns:a16="http://schemas.microsoft.com/office/drawing/2014/main" id="{CD79ADA4-BD34-A50E-864C-98A47B543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1143000"/>
            <a:ext cx="4638675" cy="282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8965272A-7CDB-6CC9-0C3D-D3E670F9B2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36638" y="304800"/>
            <a:ext cx="7878762" cy="6096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May 2025</a:t>
            </a:r>
          </a:p>
        </p:txBody>
      </p:sp>
      <p:graphicFrame>
        <p:nvGraphicFramePr>
          <p:cNvPr id="13578" name="Group 266">
            <a:extLst>
              <a:ext uri="{FF2B5EF4-FFF2-40B4-BE49-F238E27FC236}">
                <a16:creationId xmlns:a16="http://schemas.microsoft.com/office/drawing/2014/main" id="{0CC1C2EF-F66C-A394-2141-8110F61FC4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6432537"/>
              </p:ext>
            </p:extLst>
          </p:nvPr>
        </p:nvGraphicFramePr>
        <p:xfrm>
          <a:off x="152400" y="990600"/>
          <a:ext cx="9525000" cy="6711560"/>
        </p:xfrm>
        <a:graphic>
          <a:graphicData uri="http://schemas.openxmlformats.org/drawingml/2006/table">
            <a:tbl>
              <a:tblPr/>
              <a:tblGrid>
                <a:gridCol w="1502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02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4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5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803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47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“V”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 Conference    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471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“W”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BRUNCH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 Tea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  <a:endParaRPr lang="en-US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 Tea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  <a:endParaRPr lang="en-US" alt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Mother’s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803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“X”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Turtle Back Zoo TBD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142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LUNCH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“Y”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BRUNCH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</a:t>
                      </a:r>
                      <a:r>
                        <a:rPr lang="en-US" altLang="en-US" sz="14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600" b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Turtle Back Zoo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(rain date)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366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Memorial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“Z”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4" marB="5093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421" name="Picture 63">
            <a:extLst>
              <a:ext uri="{FF2B5EF4-FFF2-40B4-BE49-F238E27FC236}">
                <a16:creationId xmlns:a16="http://schemas.microsoft.com/office/drawing/2014/main" id="{FCB8613E-F86E-7BD7-3A61-2C23324357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15400" y="3124200"/>
            <a:ext cx="4540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422" name="Picture 66">
            <a:extLst>
              <a:ext uri="{FF2B5EF4-FFF2-40B4-BE49-F238E27FC236}">
                <a16:creationId xmlns:a16="http://schemas.microsoft.com/office/drawing/2014/main" id="{DEBFAEEA-C7F3-8E4A-79D2-1E2CA9B4E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7010400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286">
            <a:extLst>
              <a:ext uri="{FF2B5EF4-FFF2-40B4-BE49-F238E27FC236}">
                <a16:creationId xmlns:a16="http://schemas.microsoft.com/office/drawing/2014/main" id="{07B29CD6-8011-72A4-0700-A7EAA7CB4B1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22860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0832142-922D-25D5-3C69-798B60E1A0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880350" cy="949325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June 2025</a:t>
            </a:r>
          </a:p>
        </p:txBody>
      </p:sp>
      <p:graphicFrame>
        <p:nvGraphicFramePr>
          <p:cNvPr id="14539" name="Group 203">
            <a:extLst>
              <a:ext uri="{FF2B5EF4-FFF2-40B4-BE49-F238E27FC236}">
                <a16:creationId xmlns:a16="http://schemas.microsoft.com/office/drawing/2014/main" id="{A5CE06F1-E61B-22F3-678E-AFCBAF80D8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1670154"/>
              </p:ext>
            </p:extLst>
          </p:nvPr>
        </p:nvGraphicFramePr>
        <p:xfrm>
          <a:off x="434975" y="990599"/>
          <a:ext cx="8404225" cy="6271852"/>
        </p:xfrm>
        <a:graphic>
          <a:graphicData uri="http://schemas.openxmlformats.org/drawingml/2006/table">
            <a:tbl>
              <a:tblPr/>
              <a:tblGrid>
                <a:gridCol w="12606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0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0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5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1972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5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RCS Sunday   10:30am service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024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for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MWF Classes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for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T/TH Classes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Graduation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0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Father’s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147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878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68782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52" marB="50952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653007"/>
                  </a:ext>
                </a:extLst>
              </a:tr>
            </a:tbl>
          </a:graphicData>
        </a:graphic>
      </p:graphicFrame>
      <p:pic>
        <p:nvPicPr>
          <p:cNvPr id="16445" name="Picture 61">
            <a:extLst>
              <a:ext uri="{FF2B5EF4-FFF2-40B4-BE49-F238E27FC236}">
                <a16:creationId xmlns:a16="http://schemas.microsoft.com/office/drawing/2014/main" id="{E575752F-08ED-FDD0-C29F-C1D65FC3C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8538" y="4038600"/>
            <a:ext cx="328612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446" name="Picture 62">
            <a:extLst>
              <a:ext uri="{FF2B5EF4-FFF2-40B4-BE49-F238E27FC236}">
                <a16:creationId xmlns:a16="http://schemas.microsoft.com/office/drawing/2014/main" id="{5B183DA2-C8CE-FD81-9BB6-9398C1E9F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971800"/>
            <a:ext cx="495300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3B6F6240-5CD0-F562-84E1-998B0C9A05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77200" cy="5334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September 2024</a:t>
            </a:r>
          </a:p>
        </p:txBody>
      </p:sp>
      <p:graphicFrame>
        <p:nvGraphicFramePr>
          <p:cNvPr id="5557" name="Group 437">
            <a:extLst>
              <a:ext uri="{FF2B5EF4-FFF2-40B4-BE49-F238E27FC236}">
                <a16:creationId xmlns:a16="http://schemas.microsoft.com/office/drawing/2014/main" id="{55442CE5-5859-F01C-B95B-3F1B53B7A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90925"/>
              </p:ext>
            </p:extLst>
          </p:nvPr>
        </p:nvGraphicFramePr>
        <p:xfrm>
          <a:off x="381000" y="762001"/>
          <a:ext cx="9372600" cy="688888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02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1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2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04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1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4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00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0668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807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724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 Day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In - Service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 am  - 1:00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OPEN CLASSROOMS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1:00 PM – 2:00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C0C0C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RCS 1</a:t>
                      </a:r>
                      <a:r>
                        <a:rPr kumimoji="0" lang="en-US" altLang="en-US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Day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(WF) orientation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with parent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 Back to School Night” 6:00 pm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(T/TH) orientation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with parent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(W/F)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child alone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07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“L”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“Beginning Bears I” – 9:30-11:00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½ (T/TH)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 am child alone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kumimoji="0" lang="en-US" altLang="en-US" sz="13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99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“F”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BRUNCH</a:t>
                      </a: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  <a:endParaRPr kumimoji="0" lang="en-US" altLang="en-US" sz="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LUNCH</a:t>
                      </a: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3524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“F”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Room Parent Meeting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9:15 am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LUNCH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2614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“E”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398524"/>
                  </a:ext>
                </a:extLst>
              </a:tr>
            </a:tbl>
          </a:graphicData>
        </a:graphic>
      </p:graphicFrame>
      <p:pic>
        <p:nvPicPr>
          <p:cNvPr id="6148" name="Picture 57">
            <a:extLst>
              <a:ext uri="{FF2B5EF4-FFF2-40B4-BE49-F238E27FC236}">
                <a16:creationId xmlns:a16="http://schemas.microsoft.com/office/drawing/2014/main" id="{652B1BDC-A298-7EDE-D144-8A29FE184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590800"/>
            <a:ext cx="328612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676" name="Group 532">
            <a:extLst>
              <a:ext uri="{FF2B5EF4-FFF2-40B4-BE49-F238E27FC236}">
                <a16:creationId xmlns:a16="http://schemas.microsoft.com/office/drawing/2014/main" id="{3231D58C-8BA0-EA96-5E54-593EF6193A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121890"/>
              </p:ext>
            </p:extLst>
          </p:nvPr>
        </p:nvGraphicFramePr>
        <p:xfrm>
          <a:off x="152400" y="609601"/>
          <a:ext cx="9677400" cy="6996643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26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6128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826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300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“E” cont.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"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195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89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“H”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2:45p.m.- 4:45p.m. (2 hours)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8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Prevention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and Greet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9:00a.m. &amp; 12:00p.m.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9"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Fire Prevention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Meet and Greet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9:00a.m. &amp; 12:00p.m.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4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– Columbus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195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“H” cont. 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Farms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Ort Farms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583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“T” 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Harvest Parade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(weather permitting)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11am &amp; 2:10pm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Harvest Parade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(weather permitting)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11am &amp; 2:10pm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3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396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“T”</a:t>
                      </a: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803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1pPr>
                      <a:lvl2pPr marL="742950" indent="-2857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2pPr>
                      <a:lvl3pPr marL="1143000" indent="-22860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3pPr>
                      <a:lvl4pPr marL="16002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4pPr>
                      <a:lvl5pPr marL="2057400" indent="-2286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5pPr>
                      <a:lvl6pPr marL="25146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6pPr>
                      <a:lvl7pPr marL="29718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7pPr>
                      <a:lvl8pPr marL="34290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8pPr>
                      <a:lvl9pPr marL="3886200" indent="-228600" defTabSz="10191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anose="02020404030301010803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1" marB="50931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230" name="Picture 81">
            <a:extLst>
              <a:ext uri="{FF2B5EF4-FFF2-40B4-BE49-F238E27FC236}">
                <a16:creationId xmlns:a16="http://schemas.microsoft.com/office/drawing/2014/main" id="{742A8400-A29A-DED0-C79F-2F0081F3EE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811041"/>
            <a:ext cx="3365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31" name="Picture 83">
            <a:extLst>
              <a:ext uri="{FF2B5EF4-FFF2-40B4-BE49-F238E27FC236}">
                <a16:creationId xmlns:a16="http://schemas.microsoft.com/office/drawing/2014/main" id="{88E5FBA7-2A09-CEB2-0557-1D45974676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5804693"/>
            <a:ext cx="336550" cy="32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232" name="Rectangle 2">
            <a:extLst>
              <a:ext uri="{FF2B5EF4-FFF2-40B4-BE49-F238E27FC236}">
                <a16:creationId xmlns:a16="http://schemas.microsoft.com/office/drawing/2014/main" id="{8DD837D1-36AD-C756-5FD1-076F97B63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0"/>
            <a:ext cx="8001000" cy="7112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October 2024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ED78960-F032-5DB8-D5C7-02B28E2572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66800" y="-228600"/>
            <a:ext cx="7880350" cy="939800"/>
          </a:xfrm>
        </p:spPr>
        <p:txBody>
          <a:bodyPr/>
          <a:lstStyle/>
          <a:p>
            <a:pPr eaLnBrk="1" hangingPunct="1"/>
            <a:r>
              <a:rPr lang="en-US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November 2024</a:t>
            </a:r>
          </a:p>
        </p:txBody>
      </p:sp>
      <p:graphicFrame>
        <p:nvGraphicFramePr>
          <p:cNvPr id="7619" name="Group 451">
            <a:extLst>
              <a:ext uri="{FF2B5EF4-FFF2-40B4-BE49-F238E27FC236}">
                <a16:creationId xmlns:a16="http://schemas.microsoft.com/office/drawing/2014/main" id="{3CCAE718-F275-45DD-638F-286FA79F9C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4340511"/>
              </p:ext>
            </p:extLst>
          </p:nvPr>
        </p:nvGraphicFramePr>
        <p:xfrm>
          <a:off x="304800" y="457200"/>
          <a:ext cx="9144000" cy="7095651"/>
        </p:xfrm>
        <a:graphic>
          <a:graphicData uri="http://schemas.openxmlformats.org/drawingml/2006/table">
            <a:tbl>
              <a:tblPr/>
              <a:tblGrid>
                <a:gridCol w="14840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40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0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40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942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892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44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642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5321">
                <a:tc>
                  <a:txBody>
                    <a:bodyPr/>
                    <a:lstStyle/>
                    <a:p>
                      <a:endParaRPr 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LUNCH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610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“I”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Mtg 2:45 pm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NJEA Convention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9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*may be used as a “make-up day” if needed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NJEA Convention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2840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“I”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 Conf.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344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“C”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Feast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&amp; 2:10 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Feast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&amp; 2:10 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688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“C”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Thanksgiving Holiday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6" marB="50926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8253" name="Picture 63">
            <a:extLst>
              <a:ext uri="{FF2B5EF4-FFF2-40B4-BE49-F238E27FC236}">
                <a16:creationId xmlns:a16="http://schemas.microsoft.com/office/drawing/2014/main" id="{C9B98738-2541-57BA-578A-0EDE4F8624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5562600"/>
            <a:ext cx="3730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54" name="Picture 64">
            <a:extLst>
              <a:ext uri="{FF2B5EF4-FFF2-40B4-BE49-F238E27FC236}">
                <a16:creationId xmlns:a16="http://schemas.microsoft.com/office/drawing/2014/main" id="{88E7ED0F-47EA-AC10-1C8E-1AE544039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2" y="5562600"/>
            <a:ext cx="371475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55" name="Line 441">
            <a:extLst>
              <a:ext uri="{FF2B5EF4-FFF2-40B4-BE49-F238E27FC236}">
                <a16:creationId xmlns:a16="http://schemas.microsoft.com/office/drawing/2014/main" id="{F2CDECD0-D48B-39F2-B185-FB38C2E901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38200" y="4419600"/>
            <a:ext cx="647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EB8A7F7-FB5A-A8D8-7379-6E10F4744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553200" cy="685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December 2024</a:t>
            </a:r>
          </a:p>
        </p:txBody>
      </p:sp>
      <p:graphicFrame>
        <p:nvGraphicFramePr>
          <p:cNvPr id="84" name="Group 451">
            <a:extLst>
              <a:ext uri="{FF2B5EF4-FFF2-40B4-BE49-F238E27FC236}">
                <a16:creationId xmlns:a16="http://schemas.microsoft.com/office/drawing/2014/main" id="{97EB1029-7920-6F3D-664F-F81DAEA6C8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7007962"/>
              </p:ext>
            </p:extLst>
          </p:nvPr>
        </p:nvGraphicFramePr>
        <p:xfrm>
          <a:off x="1295400" y="675682"/>
          <a:ext cx="8458200" cy="694027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33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88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0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939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42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2214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52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0326699"/>
                  </a:ext>
                </a:extLst>
              </a:tr>
              <a:tr h="141161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“J”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current RCS students 8:00 am start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Bears II” 9:30 – 11:00 am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Jesus’ Birthday Party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Jesus’ Birthday Party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94752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</a:t>
                      </a: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“J” cont.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Registration for all  others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Last day of class before Christmas break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Pageant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&amp; 12:30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967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Christmas!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9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Christmas!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410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Holiday – School Not in Session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Merry Christmas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6" marR="101876" marT="50923" marB="5092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60000"/>
                        <a:lumOff val="40000"/>
                        <a:alpha val="89999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278" name="Line 441">
            <a:extLst>
              <a:ext uri="{FF2B5EF4-FFF2-40B4-BE49-F238E27FC236}">
                <a16:creationId xmlns:a16="http://schemas.microsoft.com/office/drawing/2014/main" id="{D16FF0F5-8439-99EA-0AE5-83C427FEDCE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819400" y="5162771"/>
            <a:ext cx="4800600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79" name="Line 441">
            <a:extLst>
              <a:ext uri="{FF2B5EF4-FFF2-40B4-BE49-F238E27FC236}">
                <a16:creationId xmlns:a16="http://schemas.microsoft.com/office/drawing/2014/main" id="{2DF5E5B2-4DC0-349A-1CF4-284ED61215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05100" y="2694218"/>
            <a:ext cx="5060950" cy="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80" name="Picture 69">
            <a:extLst>
              <a:ext uri="{FF2B5EF4-FFF2-40B4-BE49-F238E27FC236}">
                <a16:creationId xmlns:a16="http://schemas.microsoft.com/office/drawing/2014/main" id="{F4CDB195-EDE0-3B35-C2A8-CC841E56A4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808040"/>
            <a:ext cx="519113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1" name="Picture 71">
            <a:extLst>
              <a:ext uri="{FF2B5EF4-FFF2-40B4-BE49-F238E27FC236}">
                <a16:creationId xmlns:a16="http://schemas.microsoft.com/office/drawing/2014/main" id="{858E1A37-59B5-C397-5FF5-AAFF70AFCD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275" y="3725020"/>
            <a:ext cx="520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2" name="Picture 70">
            <a:extLst>
              <a:ext uri="{FF2B5EF4-FFF2-40B4-BE49-F238E27FC236}">
                <a16:creationId xmlns:a16="http://schemas.microsoft.com/office/drawing/2014/main" id="{B168CB69-8F57-2573-9C8B-E6214BD6C0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1368" y="1873556"/>
            <a:ext cx="517525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Line 441">
            <a:extLst>
              <a:ext uri="{FF2B5EF4-FFF2-40B4-BE49-F238E27FC236}">
                <a16:creationId xmlns:a16="http://schemas.microsoft.com/office/drawing/2014/main" id="{1ABB9802-B152-291C-8C71-2EC27E8F29FA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4172009"/>
            <a:ext cx="5146675" cy="1497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Line 441">
            <a:extLst>
              <a:ext uri="{FF2B5EF4-FFF2-40B4-BE49-F238E27FC236}">
                <a16:creationId xmlns:a16="http://schemas.microsoft.com/office/drawing/2014/main" id="{51AD0FC8-3AFD-F3A0-3FE2-F71BF57FD24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70187" y="6236714"/>
            <a:ext cx="4800600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Line 441">
            <a:extLst>
              <a:ext uri="{FF2B5EF4-FFF2-40B4-BE49-F238E27FC236}">
                <a16:creationId xmlns:a16="http://schemas.microsoft.com/office/drawing/2014/main" id="{E3B1E15E-9607-70BC-B45E-D81D24576F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740025" y="7292758"/>
            <a:ext cx="765175" cy="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318F0F37-4F66-7F98-796E-6B9EAED015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09600" y="138738"/>
            <a:ext cx="8180388" cy="407362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January 2025</a:t>
            </a:r>
          </a:p>
        </p:txBody>
      </p:sp>
      <p:graphicFrame>
        <p:nvGraphicFramePr>
          <p:cNvPr id="79" name="Group 266">
            <a:extLst>
              <a:ext uri="{FF2B5EF4-FFF2-40B4-BE49-F238E27FC236}">
                <a16:creationId xmlns:a16="http://schemas.microsoft.com/office/drawing/2014/main" id="{07EE5052-2019-677A-0665-A827E3A4061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270280"/>
              </p:ext>
            </p:extLst>
          </p:nvPr>
        </p:nvGraphicFramePr>
        <p:xfrm>
          <a:off x="152401" y="685800"/>
          <a:ext cx="9525000" cy="6639107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5435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53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33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3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070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434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80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565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152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Christmas Holiday -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Year’s Day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“O”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Classes Resume</a:t>
                      </a: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altLang="en-US" sz="1000" b="0" baseline="30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 </a:t>
                      </a:r>
                      <a:r>
                        <a:rPr lang="en-US" altLang="en-US" sz="12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of Jan. 2 ½ class (F)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9:30-10:30am  orientation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with parent</a:t>
                      </a: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5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“O”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Mtg 2:45 pm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LUNCH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Jan. 2 ½ class (F) 9:00-11:30 am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Child alone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90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“Q”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1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- “Beginning Bears </a:t>
                      </a:r>
                      <a:r>
                        <a:rPr lang="en-US" altLang="en-US" sz="1100" u="none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III” 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BRUNCH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85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 Luther King Day 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**School not in session. May be used as make up day if needed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“G”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G”rocery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“G” </a:t>
                      </a:r>
                      <a:r>
                        <a:rPr kumimoji="0" lang="en-US" altLang="en-US" sz="105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rocery</a:t>
                      </a: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Shopping</a:t>
                      </a:r>
                      <a:endParaRPr kumimoji="0" lang="en-US" alt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6895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</a:t>
                      </a: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2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“S”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“Supermarket Shopping”</a:t>
                      </a:r>
                      <a:endParaRPr lang="en-US" altLang="en-US" sz="105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9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 Shopping</a:t>
                      </a:r>
                      <a:r>
                        <a:rPr kumimoji="0" lang="en-US" alt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  <a:r>
                        <a:rPr 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 Shopping”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Dad’s Night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Dad’s Night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(snow date)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71" marR="101871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866048"/>
                  </a:ext>
                </a:extLst>
              </a:tr>
            </a:tbl>
          </a:graphicData>
        </a:graphic>
      </p:graphicFrame>
      <p:pic>
        <p:nvPicPr>
          <p:cNvPr id="10295" name="Picture 66">
            <a:extLst>
              <a:ext uri="{FF2B5EF4-FFF2-40B4-BE49-F238E27FC236}">
                <a16:creationId xmlns:a16="http://schemas.microsoft.com/office/drawing/2014/main" id="{89245632-3F5E-3AE1-FF73-6521100D4C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3428" y="5025229"/>
            <a:ext cx="355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6" name="Picture 65">
            <a:extLst>
              <a:ext uri="{FF2B5EF4-FFF2-40B4-BE49-F238E27FC236}">
                <a16:creationId xmlns:a16="http://schemas.microsoft.com/office/drawing/2014/main" id="{F0C4F39C-EFAE-BBEE-3DC4-8A656C9E17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6414" y="5034755"/>
            <a:ext cx="354012" cy="35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7" name="Picture 65">
            <a:extLst>
              <a:ext uri="{FF2B5EF4-FFF2-40B4-BE49-F238E27FC236}">
                <a16:creationId xmlns:a16="http://schemas.microsoft.com/office/drawing/2014/main" id="{D2E1D3DF-7597-86A1-0C9B-3D7A88D530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5126325"/>
            <a:ext cx="3540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8" name="Picture 65">
            <a:extLst>
              <a:ext uri="{FF2B5EF4-FFF2-40B4-BE49-F238E27FC236}">
                <a16:creationId xmlns:a16="http://schemas.microsoft.com/office/drawing/2014/main" id="{9EE7F2F2-D324-D146-8D4C-BB8E4BC8B3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9400" y="5012527"/>
            <a:ext cx="35401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9" name="Picture 63">
            <a:extLst>
              <a:ext uri="{FF2B5EF4-FFF2-40B4-BE49-F238E27FC236}">
                <a16:creationId xmlns:a16="http://schemas.microsoft.com/office/drawing/2014/main" id="{681134FD-57F0-9A76-3B45-550C6EF8FB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2386" y="6365876"/>
            <a:ext cx="3524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0" name="Picture 63">
            <a:extLst>
              <a:ext uri="{FF2B5EF4-FFF2-40B4-BE49-F238E27FC236}">
                <a16:creationId xmlns:a16="http://schemas.microsoft.com/office/drawing/2014/main" id="{93A042FF-886A-4FAE-01E0-FA60375A7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0512" y="6365876"/>
            <a:ext cx="352425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441">
            <a:extLst>
              <a:ext uri="{FF2B5EF4-FFF2-40B4-BE49-F238E27FC236}">
                <a16:creationId xmlns:a16="http://schemas.microsoft.com/office/drawing/2014/main" id="{E4746A6E-9F11-C504-B520-3FA72BE3CF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2265819"/>
            <a:ext cx="4010025" cy="1989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57B93FE-1146-535E-03CE-876F446D83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5334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February 2025</a:t>
            </a:r>
          </a:p>
        </p:txBody>
      </p:sp>
      <p:graphicFrame>
        <p:nvGraphicFramePr>
          <p:cNvPr id="10501" name="Group 261">
            <a:extLst>
              <a:ext uri="{FF2B5EF4-FFF2-40B4-BE49-F238E27FC236}">
                <a16:creationId xmlns:a16="http://schemas.microsoft.com/office/drawing/2014/main" id="{DBA669C9-74FD-A2DC-86ED-0CAA4A074D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3337512"/>
              </p:ext>
            </p:extLst>
          </p:nvPr>
        </p:nvGraphicFramePr>
        <p:xfrm>
          <a:off x="152401" y="685801"/>
          <a:ext cx="9677401" cy="7104395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494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3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16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5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0903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“S”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Visits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12:30pm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Visits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826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“D” </a:t>
                      </a: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9:30- 11:00 am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 Parties 11:00 am &amp; 2:10p.m.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Valentine Parties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11:00a.m. &amp; 2:10p.m.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7695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President’s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“U”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</a:t>
                      </a: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717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“P”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38" marB="50938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6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Lim Taekwondo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Master Lim Taekwondo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&amp; 12:30 pm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Across America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PJ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8"/>
                        <a:tabLst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342900" marR="0" lvl="0" indent="-3429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lain" startAt="28"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 Across America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PJ 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4" marB="50924" horzOverflow="overflow"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2355" name="Picture 62">
            <a:extLst>
              <a:ext uri="{FF2B5EF4-FFF2-40B4-BE49-F238E27FC236}">
                <a16:creationId xmlns:a16="http://schemas.microsoft.com/office/drawing/2014/main" id="{B255746E-5C68-372D-C4C9-495C6BEAA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5275" y="4112904"/>
            <a:ext cx="355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6" name="Picture 64">
            <a:extLst>
              <a:ext uri="{FF2B5EF4-FFF2-40B4-BE49-F238E27FC236}">
                <a16:creationId xmlns:a16="http://schemas.microsoft.com/office/drawing/2014/main" id="{B0218E0A-6695-6F97-AFC7-08B9242DBE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9150" y="4144654"/>
            <a:ext cx="33337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57" name="Picture 63">
            <a:extLst>
              <a:ext uri="{FF2B5EF4-FFF2-40B4-BE49-F238E27FC236}">
                <a16:creationId xmlns:a16="http://schemas.microsoft.com/office/drawing/2014/main" id="{9D010FFC-DE55-863C-D8F5-205C0D5674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063" y="5253038"/>
            <a:ext cx="1143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8" name="Picture 61">
            <a:extLst>
              <a:ext uri="{FF2B5EF4-FFF2-40B4-BE49-F238E27FC236}">
                <a16:creationId xmlns:a16="http://schemas.microsoft.com/office/drawing/2014/main" id="{BF2283F5-55CA-8E61-D487-620DC6AC38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4475" y="6846888"/>
            <a:ext cx="406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359" name="Picture 63">
            <a:extLst>
              <a:ext uri="{FF2B5EF4-FFF2-40B4-BE49-F238E27FC236}">
                <a16:creationId xmlns:a16="http://schemas.microsoft.com/office/drawing/2014/main" id="{B26C61FA-917D-90D2-E8BF-8C901A04A3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5253038"/>
            <a:ext cx="1143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61">
            <a:extLst>
              <a:ext uri="{FF2B5EF4-FFF2-40B4-BE49-F238E27FC236}">
                <a16:creationId xmlns:a16="http://schemas.microsoft.com/office/drawing/2014/main" id="{E50E033E-01C5-21D3-3FB0-33984A437A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9613" y="6846886"/>
            <a:ext cx="406400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CDD204E-715F-1666-509A-681D3E1B52E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2362200" y="2743200"/>
            <a:ext cx="457200" cy="457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A96AF44-8A6D-4785-7A90-BC998C75B38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3810000" y="2743200"/>
            <a:ext cx="457200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D7C6DD4C-4DD6-F6F2-FCB9-5917561801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288253"/>
            <a:ext cx="7620000" cy="245148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March</a:t>
            </a:r>
            <a:r>
              <a:rPr lang="en-US" alt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  <a:endParaRPr lang="en-US" alt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653" name="Group 389">
            <a:extLst>
              <a:ext uri="{FF2B5EF4-FFF2-40B4-BE49-F238E27FC236}">
                <a16:creationId xmlns:a16="http://schemas.microsoft.com/office/drawing/2014/main" id="{EA108FC9-60AF-181E-0023-E07C09C0A6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1568425"/>
              </p:ext>
            </p:extLst>
          </p:nvPr>
        </p:nvGraphicFramePr>
        <p:xfrm>
          <a:off x="228600" y="664643"/>
          <a:ext cx="9372601" cy="7054669"/>
        </p:xfrm>
        <a:graphic>
          <a:graphicData uri="http://schemas.openxmlformats.org/drawingml/2006/table">
            <a:tbl>
              <a:tblPr/>
              <a:tblGrid>
                <a:gridCol w="1751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35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2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0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66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87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87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94898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0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74623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“P” cont.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III”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9:30-11:00am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2:45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 classes AM/PM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 Supermarket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3yr classes AM/PM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Weis Supermarket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21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“B”</a:t>
                      </a:r>
                      <a:endParaRPr lang="en-US" altLang="en-US" sz="5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First Day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4yr and “STARS”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Morris Museum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Field Trip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4yr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Morris </a:t>
                      </a: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Museum</a:t>
                      </a: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15091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  <a:endParaRPr lang="en-US" alt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“R”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“Beginning Bears IV”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</a:t>
                      </a:r>
                      <a:r>
                        <a:rPr kumimoji="0" lang="en-US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2716">
                <a:tc>
                  <a:txBody>
                    <a:bodyPr/>
                    <a:lstStyle>
                      <a:lvl1pPr marL="609600" indent="-609600"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1023938" indent="-5143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457325" indent="-43815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909763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419350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8765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33337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7909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42481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 LUNCH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</a:t>
                      </a: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“K”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609600" indent="-609600"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1023938" indent="-514350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457325" indent="-438150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909763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419350" indent="-38100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8765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33337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7909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4248150" indent="-38100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BRUNCH</a:t>
                      </a: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LUNCH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Spirit Day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CC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0810">
                <a:tc>
                  <a:txBody>
                    <a:bodyPr/>
                    <a:lstStyle/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 LUNCH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“A”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9:30-</a:t>
                      </a:r>
                      <a:r>
                        <a:rPr lang="en-US" altLang="en-US" sz="100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alt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</a:t>
                      </a:r>
                      <a:endParaRPr lang="en-US" altLang="en-US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89999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804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43" marB="50943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101340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618B3335-0A61-4A63-BE46-19747741E9A0}"/>
              </a:ext>
            </a:extLst>
          </p:cNvPr>
          <p:cNvSpPr/>
          <p:nvPr/>
        </p:nvSpPr>
        <p:spPr bwMode="auto">
          <a:xfrm>
            <a:off x="609600" y="381000"/>
            <a:ext cx="838200" cy="381000"/>
          </a:xfrm>
          <a:custGeom>
            <a:avLst/>
            <a:gdLst>
              <a:gd name="connsiteX0" fmla="*/ 0 w 1752600"/>
              <a:gd name="connsiteY0" fmla="*/ 0 h 485276"/>
              <a:gd name="connsiteX1" fmla="*/ 1752600 w 1752600"/>
              <a:gd name="connsiteY1" fmla="*/ 0 h 485276"/>
              <a:gd name="connsiteX2" fmla="*/ 1752600 w 1752600"/>
              <a:gd name="connsiteY2" fmla="*/ 485276 h 485276"/>
              <a:gd name="connsiteX3" fmla="*/ 0 w 1752600"/>
              <a:gd name="connsiteY3" fmla="*/ 485276 h 485276"/>
              <a:gd name="connsiteX4" fmla="*/ 0 w 1752600"/>
              <a:gd name="connsiteY4" fmla="*/ 0 h 485276"/>
              <a:gd name="connsiteX0" fmla="*/ 0 w 1752600"/>
              <a:gd name="connsiteY0" fmla="*/ 0 h 485276"/>
              <a:gd name="connsiteX1" fmla="*/ 247650 w 1752600"/>
              <a:gd name="connsiteY1" fmla="*/ 304800 h 485276"/>
              <a:gd name="connsiteX2" fmla="*/ 1752600 w 1752600"/>
              <a:gd name="connsiteY2" fmla="*/ 485276 h 485276"/>
              <a:gd name="connsiteX3" fmla="*/ 0 w 1752600"/>
              <a:gd name="connsiteY3" fmla="*/ 485276 h 485276"/>
              <a:gd name="connsiteX4" fmla="*/ 0 w 1752600"/>
              <a:gd name="connsiteY4" fmla="*/ 0 h 485276"/>
              <a:gd name="connsiteX0" fmla="*/ 0 w 1752600"/>
              <a:gd name="connsiteY0" fmla="*/ 0 h 485276"/>
              <a:gd name="connsiteX1" fmla="*/ 1752600 w 1752600"/>
              <a:gd name="connsiteY1" fmla="*/ 485276 h 485276"/>
              <a:gd name="connsiteX2" fmla="*/ 0 w 1752600"/>
              <a:gd name="connsiteY2" fmla="*/ 485276 h 485276"/>
              <a:gd name="connsiteX3" fmla="*/ 0 w 1752600"/>
              <a:gd name="connsiteY3" fmla="*/ 0 h 485276"/>
              <a:gd name="connsiteX0" fmla="*/ 0 w 1752600"/>
              <a:gd name="connsiteY0" fmla="*/ 0 h 0"/>
              <a:gd name="connsiteX1" fmla="*/ 1752600 w 1752600"/>
              <a:gd name="connsiteY1" fmla="*/ 0 h 0"/>
              <a:gd name="connsiteX2" fmla="*/ 0 w 1752600"/>
              <a:gd name="connsiteY2" fmla="*/ 0 h 0"/>
              <a:gd name="connsiteX0" fmla="*/ 0 w 10000"/>
              <a:gd name="connsiteY0" fmla="*/ 0 h 0"/>
              <a:gd name="connsiteX1" fmla="*/ 10000 w 10000"/>
              <a:gd name="connsiteY1" fmla="*/ 0 h 0"/>
              <a:gd name="connsiteX2" fmla="*/ 0 w 10000"/>
              <a:gd name="connsiteY2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00">
                <a:moveTo>
                  <a:pt x="0" y="0"/>
                </a:moveTo>
                <a:cubicBezTo>
                  <a:pt x="3333" y="0"/>
                  <a:pt x="7374" y="-314325"/>
                  <a:pt x="10000" y="0"/>
                </a:cubicBezTo>
                <a:lnTo>
                  <a:pt x="0" y="0"/>
                </a:lnTo>
                <a:close/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191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73" name="Group 285">
            <a:extLst>
              <a:ext uri="{FF2B5EF4-FFF2-40B4-BE49-F238E27FC236}">
                <a16:creationId xmlns:a16="http://schemas.microsoft.com/office/drawing/2014/main" id="{F4B29E04-C50F-A875-7284-C2D812FE1E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7874607"/>
              </p:ext>
            </p:extLst>
          </p:nvPr>
        </p:nvGraphicFramePr>
        <p:xfrm>
          <a:off x="304800" y="685800"/>
          <a:ext cx="9220200" cy="6844287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77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91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567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89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9110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Tuesday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Wednesday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Thursday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Saturday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Sunday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D771">
                        <a:alpha val="89999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350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“A” cont.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kumimoji="0" lang="en-US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1136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 LUNCH</a:t>
                      </a: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“M”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 9:30-11:00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Staff Meeting – 2:45 pm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BRUNCH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BRUNCH</a:t>
                      </a:r>
                      <a:endParaRPr lang="en-US" alt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 Hunts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 Egg Hunts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&amp; 2:10 pm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kumimoji="0" lang="en-US" altLang="en-US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0829"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</a:t>
                      </a: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“Letter “N”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“Beginning Bears IV”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– 11:00 am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BRUNCH</a:t>
                      </a: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 FRIDAY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>
                      <a:lvl1pPr defTabSz="1019175">
                        <a:spcBef>
                          <a:spcPct val="20000"/>
                        </a:spcBef>
                        <a:defRPr sz="32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1pPr>
                      <a:lvl2pPr marL="509588" defTabSz="1019175">
                        <a:spcBef>
                          <a:spcPct val="20000"/>
                        </a:spcBef>
                        <a:defRPr sz="27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2pPr>
                      <a:lvl3pPr marL="1019175" defTabSz="1019175">
                        <a:spcBef>
                          <a:spcPct val="20000"/>
                        </a:spcBef>
                        <a:defRPr sz="23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3pPr>
                      <a:lvl4pPr marL="1528763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4pPr>
                      <a:lvl5pPr marL="2038350" defTabSz="10191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5pPr>
                      <a:lvl6pPr marL="24955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6pPr>
                      <a:lvl7pPr marL="29527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7pPr>
                      <a:lvl8pPr marL="34099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8pPr>
                      <a:lvl9pPr marL="3867150" defTabSz="101917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Garamond" pitchFamily="18" charset="0"/>
                        </a:defRPr>
                      </a:lvl9pPr>
                    </a:lstStyle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5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EASTER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Spring Break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School 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5C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917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LUNCH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Letter “V”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Parent Teacher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</a:t>
                      </a:r>
                      <a:r>
                        <a:rPr kumimoji="0" lang="en-US" alt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BRUNCH</a:t>
                      </a: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BRUNCH</a:t>
                      </a: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1882" marR="101882" marT="50927" marB="50927" horzOverflow="overflow">
                    <a:lnL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57426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40000"/>
                        <a:lumOff val="60000"/>
                        <a:alpha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396" name="Rectangle 2">
            <a:extLst>
              <a:ext uri="{FF2B5EF4-FFF2-40B4-BE49-F238E27FC236}">
                <a16:creationId xmlns:a16="http://schemas.microsoft.com/office/drawing/2014/main" id="{787827F1-6365-192F-4DD4-C9CB002D2D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6163" y="0"/>
            <a:ext cx="7878762" cy="685800"/>
          </a:xfrm>
        </p:spPr>
        <p:txBody>
          <a:bodyPr/>
          <a:lstStyle/>
          <a:p>
            <a:pPr eaLnBrk="1" hangingPunct="1"/>
            <a:r>
              <a:rPr lang="en-US" altLang="en-US" sz="4400" dirty="0">
                <a:latin typeface="Arial" panose="020B0604020202020204" pitchFamily="34" charset="0"/>
                <a:cs typeface="Arial" panose="020B0604020202020204" pitchFamily="34" charset="0"/>
              </a:rPr>
              <a:t>April 2025</a:t>
            </a:r>
          </a:p>
        </p:txBody>
      </p:sp>
      <p:sp>
        <p:nvSpPr>
          <p:cNvPr id="14397" name="Line 287">
            <a:extLst>
              <a:ext uri="{FF2B5EF4-FFF2-40B4-BE49-F238E27FC236}">
                <a16:creationId xmlns:a16="http://schemas.microsoft.com/office/drawing/2014/main" id="{DAD22711-873F-1B46-FA08-69027B2F105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" y="5410200"/>
            <a:ext cx="693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4398" name="Line 286">
            <a:extLst>
              <a:ext uri="{FF2B5EF4-FFF2-40B4-BE49-F238E27FC236}">
                <a16:creationId xmlns:a16="http://schemas.microsoft.com/office/drawing/2014/main" id="{093AC00E-FB3A-BADC-337C-B6056C1AC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7086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07-2008 school year calendar">
  <a:themeElements>
    <a:clrScheme name="2007-2008 school year calenda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007-2008 school year calendar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007-2008 school year calenda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7-2008 school year calenda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7-2008 school year calenda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2023-24 Monthly School Calendar for school</Template>
  <TotalTime>871</TotalTime>
  <Words>1517</Words>
  <Application>Microsoft Office PowerPoint</Application>
  <PresentationFormat>Custom</PresentationFormat>
  <Paragraphs>684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Garamond</vt:lpstr>
      <vt:lpstr>2007-2008 school year calendar</vt:lpstr>
      <vt:lpstr>2024-2025 School Year Calendar</vt:lpstr>
      <vt:lpstr>September 2024</vt:lpstr>
      <vt:lpstr>October 2024</vt:lpstr>
      <vt:lpstr>November 2024</vt:lpstr>
      <vt:lpstr>December 2024</vt:lpstr>
      <vt:lpstr>January 2025</vt:lpstr>
      <vt:lpstr>February 2025</vt:lpstr>
      <vt:lpstr>March 2025</vt:lpstr>
      <vt:lpstr>April 2025</vt:lpstr>
      <vt:lpstr>May 2025</vt:lpstr>
      <vt:lpstr>June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2024-2025 School Year Calendar</dc:title>
  <dc:creator>Albert</dc:creator>
  <cp:lastModifiedBy>Albert</cp:lastModifiedBy>
  <cp:revision>27</cp:revision>
  <cp:lastPrinted>2025-01-15T15:57:42Z</cp:lastPrinted>
  <dcterms:created xsi:type="dcterms:W3CDTF">2024-05-03T14:20:11Z</dcterms:created>
  <dcterms:modified xsi:type="dcterms:W3CDTF">2025-01-15T17:00:33Z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TC101944701033</vt:lpwstr>
  </property>
</Properties>
</file>