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96" r:id="rId1"/>
  </p:sldMasterIdLst>
  <p:sldIdLst>
    <p:sldId id="261" r:id="rId2"/>
    <p:sldId id="268" r:id="rId3"/>
    <p:sldId id="264" r:id="rId4"/>
    <p:sldId id="263" r:id="rId5"/>
    <p:sldId id="269" r:id="rId6"/>
    <p:sldId id="262" r:id="rId7"/>
    <p:sldId id="265" r:id="rId8"/>
    <p:sldId id="256" r:id="rId9"/>
    <p:sldId id="275" r:id="rId10"/>
    <p:sldId id="276" r:id="rId11"/>
    <p:sldId id="259" r:id="rId12"/>
    <p:sldId id="272" r:id="rId13"/>
    <p:sldId id="273" r:id="rId14"/>
    <p:sldId id="271" r:id="rId15"/>
    <p:sldId id="267" r:id="rId16"/>
    <p:sldId id="266" r:id="rId17"/>
    <p:sldId id="258" r:id="rId18"/>
    <p:sldId id="277" r:id="rId19"/>
  </p:sldIdLst>
  <p:sldSz cx="12192000" cy="6858000"/>
  <p:notesSz cx="6858000" cy="9144000"/>
  <p:embeddedFontLst>
    <p:embeddedFont>
      <p:font typeface="Century Gothic" panose="020B0502020202020204" pitchFamily="34" charset="0"/>
      <p:regular r:id="rId20"/>
      <p:bold r:id="rId21"/>
      <p:italic r:id="rId22"/>
      <p:boldItalic r:id="rId23"/>
    </p:embeddedFont>
    <p:embeddedFont>
      <p:font typeface="Wingdings 3" panose="05040102010807070707" pitchFamily="18" charset="2"/>
      <p:regular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2B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74" d="100"/>
          <a:sy n="74" d="100"/>
        </p:scale>
        <p:origin x="55" y="9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a:blip r:embed="rId2"/>
          <a:tile tx="0" ty="0" sx="100000" sy="100000" flip="none" algn="tl"/>
        </a:blipFill>
        <a:effectLst/>
      </p:bgPr>
    </p:bg>
    <p:spTree>
      <p:nvGrpSpPr>
        <p:cNvPr id="1" name=""/>
        <p:cNvGrpSpPr/>
        <p:nvPr/>
      </p:nvGrpSpPr>
      <p:grpSpPr>
        <a:xfrm>
          <a:off x="0" y="0"/>
          <a:ext cx="0" cy="0"/>
          <a:chOff x="0" y="0"/>
          <a:chExt cx="0" cy="0"/>
        </a:xfrm>
      </p:grpSpPr>
      <p:grpSp>
        <p:nvGrpSpPr>
          <p:cNvPr id="7" name="Group 6"/>
          <p:cNvGrpSpPr/>
          <p:nvPr userDrawn="1"/>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 name="Date Placeholder 3"/>
          <p:cNvSpPr>
            <a:spLocks noGrp="1"/>
          </p:cNvSpPr>
          <p:nvPr>
            <p:ph type="dt" sz="half" idx="10"/>
          </p:nvPr>
        </p:nvSpPr>
        <p:spPr bwMode="gray">
          <a:xfrm rot="5400000">
            <a:off x="11421727" y="529481"/>
            <a:ext cx="990599" cy="304799"/>
          </a:xfrm>
        </p:spPr>
        <p:txBody>
          <a:bodyPr anchor="t"/>
          <a:lstStyle>
            <a:lvl1pPr algn="l">
              <a:defRPr b="0" i="0">
                <a:solidFill>
                  <a:schemeClr val="bg1">
                    <a:alpha val="60000"/>
                  </a:schemeClr>
                </a:solidFill>
              </a:defRPr>
            </a:lvl1pPr>
          </a:lstStyle>
          <a:p>
            <a:fld id="{81394F68-A503-4572-80CE-39E8E85B171C}" type="datetimeFigureOut">
              <a:rPr lang="en-US" smtClean="0"/>
              <a:t>3/26/2021</a:t>
            </a:fld>
            <a:endParaRPr lang="en-US"/>
          </a:p>
        </p:txBody>
      </p:sp>
      <p:sp>
        <p:nvSpPr>
          <p:cNvPr id="5" name="Footer Placeholder 4"/>
          <p:cNvSpPr>
            <a:spLocks noGrp="1"/>
          </p:cNvSpPr>
          <p:nvPr>
            <p:ph type="ftr" sz="quarter" idx="11"/>
          </p:nvPr>
        </p:nvSpPr>
        <p:spPr bwMode="gray">
          <a:xfrm rot="5400000">
            <a:off x="10214719" y="1965089"/>
            <a:ext cx="3859795" cy="304801"/>
          </a:xfrm>
        </p:spPr>
        <p:txBody>
          <a:bodyPr/>
          <a:lstStyle>
            <a:lvl1pPr>
              <a:defRPr b="0" i="0">
                <a:solidFill>
                  <a:schemeClr val="bg1">
                    <a:alpha val="60000"/>
                  </a:schemeClr>
                </a:solidFill>
              </a:defRPr>
            </a:lvl1pPr>
          </a:lstStyle>
          <a:p>
            <a:endParaRPr lang="en-US"/>
          </a:p>
        </p:txBody>
      </p:sp>
      <p:sp>
        <p:nvSpPr>
          <p:cNvPr id="12" name="Slide Number Placeholder 5"/>
          <p:cNvSpPr>
            <a:spLocks noGrp="1"/>
          </p:cNvSpPr>
          <p:nvPr>
            <p:ph type="sldNum" sz="quarter" idx="12"/>
          </p:nvPr>
        </p:nvSpPr>
        <p:spPr>
          <a:xfrm>
            <a:off x="11615283" y="-967014"/>
            <a:ext cx="838199" cy="767687"/>
          </a:xfrm>
        </p:spPr>
        <p:txBody>
          <a:bodyPr/>
          <a:lstStyle/>
          <a:p>
            <a:fld id="{85641F13-D86E-420A-9F8C-66ED9C92E081}" type="slidenum">
              <a:rPr lang="en-US" smtClean="0"/>
              <a:t>‹#›</a:t>
            </a:fld>
            <a:endParaRPr lang="en-US"/>
          </a:p>
        </p:txBody>
      </p:sp>
      <p:pic>
        <p:nvPicPr>
          <p:cNvPr id="13" name="Picture 12">
            <a:extLst>
              <a:ext uri="{FF2B5EF4-FFF2-40B4-BE49-F238E27FC236}">
                <a16:creationId xmlns:a16="http://schemas.microsoft.com/office/drawing/2014/main" id="{F4399FF9-37A0-4ECC-80B0-55F57A0FD71C}"/>
              </a:ext>
            </a:extLst>
          </p:cNvPr>
          <p:cNvPicPr>
            <a:picLocks noChangeAspect="1"/>
          </p:cNvPicPr>
          <p:nvPr userDrawn="1"/>
        </p:nvPicPr>
        <p:blipFill>
          <a:blip r:embed="rId4"/>
          <a:stretch>
            <a:fillRect/>
          </a:stretch>
        </p:blipFill>
        <p:spPr>
          <a:xfrm>
            <a:off x="9986194" y="5213234"/>
            <a:ext cx="1644766" cy="1096511"/>
          </a:xfrm>
          <a:prstGeom prst="rect">
            <a:avLst/>
          </a:prstGeom>
        </p:spPr>
      </p:pic>
    </p:spTree>
    <p:extLst>
      <p:ext uri="{BB962C8B-B14F-4D97-AF65-F5344CB8AC3E}">
        <p14:creationId xmlns:p14="http://schemas.microsoft.com/office/powerpoint/2010/main" val="1690010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394F68-A503-4572-80CE-39E8E85B171C}" type="datetimeFigureOut">
              <a:rPr lang="en-US" smtClean="0"/>
              <a:t>3/26/2021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5641F13-D86E-420A-9F8C-66ED9C92E081}" type="slidenum">
              <a:rPr lang="en-US" smtClean="0"/>
              <a:t>‹#›</a:t>
            </a:fld>
            <a:endParaRPr lang="en-US"/>
          </a:p>
        </p:txBody>
      </p:sp>
    </p:spTree>
    <p:extLst>
      <p:ext uri="{BB962C8B-B14F-4D97-AF65-F5344CB8AC3E}">
        <p14:creationId xmlns:p14="http://schemas.microsoft.com/office/powerpoint/2010/main" val="3681263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1394F68-A503-4572-80CE-39E8E85B171C}"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5641F13-D86E-420A-9F8C-66ED9C92E081}" type="slidenum">
              <a:rPr lang="en-US" smtClean="0"/>
              <a:t>‹#›</a:t>
            </a:fld>
            <a:endParaRPr lang="en-US"/>
          </a:p>
        </p:txBody>
      </p:sp>
    </p:spTree>
    <p:extLst>
      <p:ext uri="{BB962C8B-B14F-4D97-AF65-F5344CB8AC3E}">
        <p14:creationId xmlns:p14="http://schemas.microsoft.com/office/powerpoint/2010/main" val="2352609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1394F68-A503-4572-80CE-39E8E85B171C}"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5641F13-D86E-420A-9F8C-66ED9C92E081}" type="slidenum">
              <a:rPr lang="en-US" smtClean="0"/>
              <a:t>‹#›</a:t>
            </a:fld>
            <a:endParaRPr lang="en-US"/>
          </a:p>
        </p:txBody>
      </p:sp>
    </p:spTree>
    <p:extLst>
      <p:ext uri="{BB962C8B-B14F-4D97-AF65-F5344CB8AC3E}">
        <p14:creationId xmlns:p14="http://schemas.microsoft.com/office/powerpoint/2010/main" val="317346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394F68-A503-4572-80CE-39E8E85B171C}"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5641F13-D86E-420A-9F8C-66ED9C92E081}" type="slidenum">
              <a:rPr lang="en-US" smtClean="0"/>
              <a:t>‹#›</a:t>
            </a:fld>
            <a:endParaRPr lang="en-US"/>
          </a:p>
        </p:txBody>
      </p:sp>
    </p:spTree>
    <p:extLst>
      <p:ext uri="{BB962C8B-B14F-4D97-AF65-F5344CB8AC3E}">
        <p14:creationId xmlns:p14="http://schemas.microsoft.com/office/powerpoint/2010/main" val="19153871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1394F68-A503-4572-80CE-39E8E85B171C}" type="datetimeFigureOut">
              <a:rPr lang="en-US" smtClean="0"/>
              <a:t>3/26/2021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641F13-D86E-420A-9F8C-66ED9C92E081}" type="slidenum">
              <a:rPr lang="en-US" smtClean="0"/>
              <a:t>‹#›</a:t>
            </a:fld>
            <a:endParaRPr lang="en-US"/>
          </a:p>
        </p:txBody>
      </p:sp>
    </p:spTree>
    <p:extLst>
      <p:ext uri="{BB962C8B-B14F-4D97-AF65-F5344CB8AC3E}">
        <p14:creationId xmlns:p14="http://schemas.microsoft.com/office/powerpoint/2010/main" val="777987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1394F68-A503-4572-80CE-39E8E85B171C}" type="datetimeFigureOut">
              <a:rPr lang="en-US" smtClean="0"/>
              <a:t>3/26/2021</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85641F13-D86E-420A-9F8C-66ED9C92E081}" type="slidenum">
              <a:rPr lang="en-US" smtClean="0"/>
              <a:t>‹#›</a:t>
            </a:fld>
            <a:endParaRPr lang="en-US"/>
          </a:p>
        </p:txBody>
      </p:sp>
    </p:spTree>
    <p:extLst>
      <p:ext uri="{BB962C8B-B14F-4D97-AF65-F5344CB8AC3E}">
        <p14:creationId xmlns:p14="http://schemas.microsoft.com/office/powerpoint/2010/main" val="179295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81394F68-A503-4572-80CE-39E8E85B171C}"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41F13-D86E-420A-9F8C-66ED9C92E081}" type="slidenum">
              <a:rPr lang="en-US" smtClean="0"/>
              <a:t>‹#›</a:t>
            </a:fld>
            <a:endParaRPr lang="en-US"/>
          </a:p>
        </p:txBody>
      </p:sp>
    </p:spTree>
    <p:extLst>
      <p:ext uri="{BB962C8B-B14F-4D97-AF65-F5344CB8AC3E}">
        <p14:creationId xmlns:p14="http://schemas.microsoft.com/office/powerpoint/2010/main" val="40160875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81394F68-A503-4572-80CE-39E8E85B171C}"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5641F13-D86E-420A-9F8C-66ED9C92E081}" type="slidenum">
              <a:rPr lang="en-US" smtClean="0"/>
              <a:t>‹#›</a:t>
            </a:fld>
            <a:endParaRPr lang="en-US"/>
          </a:p>
        </p:txBody>
      </p:sp>
    </p:spTree>
    <p:extLst>
      <p:ext uri="{BB962C8B-B14F-4D97-AF65-F5344CB8AC3E}">
        <p14:creationId xmlns:p14="http://schemas.microsoft.com/office/powerpoint/2010/main" val="2357476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394F68-A503-4572-80CE-39E8E85B171C}"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41F13-D86E-420A-9F8C-66ED9C92E081}" type="slidenum">
              <a:rPr lang="en-US" smtClean="0"/>
              <a:t>‹#›</a:t>
            </a:fld>
            <a:endParaRPr lang="en-US"/>
          </a:p>
        </p:txBody>
      </p:sp>
    </p:spTree>
    <p:extLst>
      <p:ext uri="{BB962C8B-B14F-4D97-AF65-F5344CB8AC3E}">
        <p14:creationId xmlns:p14="http://schemas.microsoft.com/office/powerpoint/2010/main" val="1289441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394F68-A503-4572-80CE-39E8E85B171C}"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5641F13-D86E-420A-9F8C-66ED9C92E081}" type="slidenum">
              <a:rPr lang="en-US" smtClean="0"/>
              <a:t>‹#›</a:t>
            </a:fld>
            <a:endParaRPr lang="en-US"/>
          </a:p>
        </p:txBody>
      </p:sp>
    </p:spTree>
    <p:extLst>
      <p:ext uri="{BB962C8B-B14F-4D97-AF65-F5344CB8AC3E}">
        <p14:creationId xmlns:p14="http://schemas.microsoft.com/office/powerpoint/2010/main" val="1747946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394F68-A503-4572-80CE-39E8E85B171C}" type="datetimeFigureOut">
              <a:rPr lang="en-US" smtClean="0"/>
              <a:t>3/26/2021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41F13-D86E-420A-9F8C-66ED9C92E081}" type="slidenum">
              <a:rPr lang="en-US" smtClean="0"/>
              <a:t>‹#›</a:t>
            </a:fld>
            <a:endParaRPr lang="en-US"/>
          </a:p>
        </p:txBody>
      </p:sp>
    </p:spTree>
    <p:extLst>
      <p:ext uri="{BB962C8B-B14F-4D97-AF65-F5344CB8AC3E}">
        <p14:creationId xmlns:p14="http://schemas.microsoft.com/office/powerpoint/2010/main" val="1398270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394F68-A503-4572-80CE-39E8E85B171C}" type="datetimeFigureOut">
              <a:rPr lang="en-US" smtClean="0"/>
              <a:t>3/26/2021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641F13-D86E-420A-9F8C-66ED9C92E081}" type="slidenum">
              <a:rPr lang="en-US" smtClean="0"/>
              <a:t>‹#›</a:t>
            </a:fld>
            <a:endParaRPr lang="en-US"/>
          </a:p>
        </p:txBody>
      </p:sp>
    </p:spTree>
    <p:extLst>
      <p:ext uri="{BB962C8B-B14F-4D97-AF65-F5344CB8AC3E}">
        <p14:creationId xmlns:p14="http://schemas.microsoft.com/office/powerpoint/2010/main" val="2431294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394F68-A503-4572-80CE-39E8E85B171C}" type="datetimeFigureOut">
              <a:rPr lang="en-US" smtClean="0"/>
              <a:t>3/26/2021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641F13-D86E-420A-9F8C-66ED9C92E081}" type="slidenum">
              <a:rPr lang="en-US" smtClean="0"/>
              <a:t>‹#›</a:t>
            </a:fld>
            <a:endParaRPr lang="en-US"/>
          </a:p>
        </p:txBody>
      </p:sp>
    </p:spTree>
    <p:extLst>
      <p:ext uri="{BB962C8B-B14F-4D97-AF65-F5344CB8AC3E}">
        <p14:creationId xmlns:p14="http://schemas.microsoft.com/office/powerpoint/2010/main" val="2804620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394F68-A503-4572-80CE-39E8E85B171C}" type="datetimeFigureOut">
              <a:rPr lang="en-US" smtClean="0"/>
              <a:t>3/26/2021</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85641F13-D86E-420A-9F8C-66ED9C92E081}" type="slidenum">
              <a:rPr lang="en-US" smtClean="0"/>
              <a:t>‹#›</a:t>
            </a:fld>
            <a:endParaRPr lang="en-US"/>
          </a:p>
        </p:txBody>
      </p:sp>
    </p:spTree>
    <p:extLst>
      <p:ext uri="{BB962C8B-B14F-4D97-AF65-F5344CB8AC3E}">
        <p14:creationId xmlns:p14="http://schemas.microsoft.com/office/powerpoint/2010/main" val="2258203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394F68-A503-4572-80CE-39E8E85B171C}" type="datetimeFigureOut">
              <a:rPr lang="en-US" smtClean="0"/>
              <a:t>3/26/2021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5641F13-D86E-420A-9F8C-66ED9C92E081}" type="slidenum">
              <a:rPr lang="en-US" smtClean="0"/>
              <a:t>‹#›</a:t>
            </a:fld>
            <a:endParaRPr lang="en-US"/>
          </a:p>
        </p:txBody>
      </p:sp>
    </p:spTree>
    <p:extLst>
      <p:ext uri="{BB962C8B-B14F-4D97-AF65-F5344CB8AC3E}">
        <p14:creationId xmlns:p14="http://schemas.microsoft.com/office/powerpoint/2010/main" val="1703037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394F68-A503-4572-80CE-39E8E85B171C}" type="datetimeFigureOut">
              <a:rPr lang="en-US" smtClean="0"/>
              <a:t>3/26/2021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5641F13-D86E-420A-9F8C-66ED9C92E081}" type="slidenum">
              <a:rPr lang="en-US" smtClean="0"/>
              <a:t>‹#›</a:t>
            </a:fld>
            <a:endParaRPr lang="en-US"/>
          </a:p>
        </p:txBody>
      </p:sp>
    </p:spTree>
    <p:extLst>
      <p:ext uri="{BB962C8B-B14F-4D97-AF65-F5344CB8AC3E}">
        <p14:creationId xmlns:p14="http://schemas.microsoft.com/office/powerpoint/2010/main" val="1620775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81394F68-A503-4572-80CE-39E8E85B171C}" type="datetimeFigureOut">
              <a:rPr lang="en-US" smtClean="0"/>
              <a:t>3/26/2021</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85641F13-D86E-420A-9F8C-66ED9C92E081}" type="slidenum">
              <a:rPr lang="en-US" smtClean="0"/>
              <a:t>‹#›</a:t>
            </a:fld>
            <a:endParaRPr lang="en-US"/>
          </a:p>
        </p:txBody>
      </p:sp>
    </p:spTree>
    <p:extLst>
      <p:ext uri="{BB962C8B-B14F-4D97-AF65-F5344CB8AC3E}">
        <p14:creationId xmlns:p14="http://schemas.microsoft.com/office/powerpoint/2010/main" val="132577716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4B9D73-2595-4CA2-B0F1-DA1A4B3277D0}"/>
              </a:ext>
            </a:extLst>
          </p:cNvPr>
          <p:cNvSpPr txBox="1"/>
          <p:nvPr/>
        </p:nvSpPr>
        <p:spPr>
          <a:xfrm>
            <a:off x="2806890" y="2554498"/>
            <a:ext cx="6578220" cy="2492990"/>
          </a:xfrm>
          <a:prstGeom prst="rect">
            <a:avLst/>
          </a:prstGeom>
          <a:noFill/>
        </p:spPr>
        <p:txBody>
          <a:bodyPr wrap="square" rtlCol="0">
            <a:spAutoFit/>
          </a:bodyPr>
          <a:lstStyle/>
          <a:p>
            <a:pPr algn="ctr"/>
            <a:r>
              <a:rPr lang="en-US" sz="2800" b="1" dirty="0">
                <a:solidFill>
                  <a:schemeClr val="bg1"/>
                </a:solidFill>
              </a:rPr>
              <a:t>Pikes Peak Rose Society </a:t>
            </a:r>
          </a:p>
          <a:p>
            <a:pPr algn="ctr"/>
            <a:r>
              <a:rPr lang="en-US" sz="2800" b="1" dirty="0">
                <a:solidFill>
                  <a:schemeClr val="bg1"/>
                </a:solidFill>
              </a:rPr>
              <a:t>&amp; Evergreen Heritage </a:t>
            </a:r>
          </a:p>
          <a:p>
            <a:pPr algn="ctr"/>
            <a:r>
              <a:rPr lang="en-US" sz="3600" b="1" i="1" dirty="0">
                <a:solidFill>
                  <a:schemeClr val="bg1"/>
                </a:solidFill>
              </a:rPr>
              <a:t>NEVER FORGET GARDEN </a:t>
            </a:r>
            <a:r>
              <a:rPr lang="en-US" sz="3600" b="1" dirty="0">
                <a:solidFill>
                  <a:schemeClr val="bg1"/>
                </a:solidFill>
              </a:rPr>
              <a:t>INITIATIVE</a:t>
            </a:r>
          </a:p>
          <a:p>
            <a:pPr algn="ctr"/>
            <a:r>
              <a:rPr lang="en-US" sz="2800" b="1" dirty="0">
                <a:solidFill>
                  <a:schemeClr val="bg1"/>
                </a:solidFill>
              </a:rPr>
              <a:t>at Evergreen Cemetery</a:t>
            </a:r>
          </a:p>
        </p:txBody>
      </p:sp>
      <p:pic>
        <p:nvPicPr>
          <p:cNvPr id="8" name="Picture 7">
            <a:extLst>
              <a:ext uri="{FF2B5EF4-FFF2-40B4-BE49-F238E27FC236}">
                <a16:creationId xmlns:a16="http://schemas.microsoft.com/office/drawing/2014/main" id="{D15BF3FB-4FA8-4D17-95F6-A0827AE4F29E}"/>
              </a:ext>
            </a:extLst>
          </p:cNvPr>
          <p:cNvPicPr>
            <a:picLocks noChangeAspect="1"/>
          </p:cNvPicPr>
          <p:nvPr/>
        </p:nvPicPr>
        <p:blipFill>
          <a:blip r:embed="rId2"/>
          <a:stretch>
            <a:fillRect/>
          </a:stretch>
        </p:blipFill>
        <p:spPr>
          <a:xfrm rot="678669">
            <a:off x="-10895" y="87948"/>
            <a:ext cx="6032115" cy="5850008"/>
          </a:xfrm>
          <a:prstGeom prst="rect">
            <a:avLst/>
          </a:prstGeom>
        </p:spPr>
      </p:pic>
      <p:pic>
        <p:nvPicPr>
          <p:cNvPr id="11" name="Picture 10">
            <a:extLst>
              <a:ext uri="{FF2B5EF4-FFF2-40B4-BE49-F238E27FC236}">
                <a16:creationId xmlns:a16="http://schemas.microsoft.com/office/drawing/2014/main" id="{A5A0726B-9DC8-444B-A66B-A16981E313E3}"/>
              </a:ext>
            </a:extLst>
          </p:cNvPr>
          <p:cNvPicPr>
            <a:picLocks noChangeAspect="1"/>
          </p:cNvPicPr>
          <p:nvPr/>
        </p:nvPicPr>
        <p:blipFill>
          <a:blip r:embed="rId3"/>
          <a:stretch>
            <a:fillRect/>
          </a:stretch>
        </p:blipFill>
        <p:spPr>
          <a:xfrm>
            <a:off x="9867331" y="4248388"/>
            <a:ext cx="1805490" cy="923329"/>
          </a:xfrm>
          <a:prstGeom prst="rect">
            <a:avLst/>
          </a:prstGeom>
        </p:spPr>
      </p:pic>
      <p:sp>
        <p:nvSpPr>
          <p:cNvPr id="12" name="TextBox 11">
            <a:extLst>
              <a:ext uri="{FF2B5EF4-FFF2-40B4-BE49-F238E27FC236}">
                <a16:creationId xmlns:a16="http://schemas.microsoft.com/office/drawing/2014/main" id="{FD240F2A-FD13-405F-874F-F257EA151399}"/>
              </a:ext>
            </a:extLst>
          </p:cNvPr>
          <p:cNvSpPr txBox="1"/>
          <p:nvPr/>
        </p:nvSpPr>
        <p:spPr>
          <a:xfrm>
            <a:off x="3493827" y="5298430"/>
            <a:ext cx="6373504" cy="923330"/>
          </a:xfrm>
          <a:prstGeom prst="rect">
            <a:avLst/>
          </a:prstGeom>
          <a:noFill/>
        </p:spPr>
        <p:txBody>
          <a:bodyPr wrap="square" rtlCol="0">
            <a:spAutoFit/>
          </a:bodyPr>
          <a:lstStyle/>
          <a:p>
            <a:r>
              <a:rPr lang="en-US" dirty="0">
                <a:solidFill>
                  <a:schemeClr val="bg1"/>
                </a:solidFill>
              </a:rPr>
              <a:t>Presented by </a:t>
            </a:r>
          </a:p>
          <a:p>
            <a:r>
              <a:rPr lang="en-US" dirty="0">
                <a:solidFill>
                  <a:schemeClr val="bg1"/>
                </a:solidFill>
              </a:rPr>
              <a:t>Anita </a:t>
            </a:r>
            <a:r>
              <a:rPr lang="en-US" dirty="0" err="1">
                <a:solidFill>
                  <a:schemeClr val="bg1"/>
                </a:solidFill>
              </a:rPr>
              <a:t>Eckley</a:t>
            </a:r>
            <a:r>
              <a:rPr lang="en-US" dirty="0">
                <a:solidFill>
                  <a:schemeClr val="bg1"/>
                </a:solidFill>
              </a:rPr>
              <a:t>, Master Rosarian, PPRS &amp;</a:t>
            </a:r>
          </a:p>
          <a:p>
            <a:r>
              <a:rPr lang="en-US" dirty="0">
                <a:solidFill>
                  <a:schemeClr val="bg1"/>
                </a:solidFill>
              </a:rPr>
              <a:t>Brenna Bosch, Consulting Rosarian, PPRS</a:t>
            </a:r>
          </a:p>
        </p:txBody>
      </p:sp>
    </p:spTree>
    <p:extLst>
      <p:ext uri="{BB962C8B-B14F-4D97-AF65-F5344CB8AC3E}">
        <p14:creationId xmlns:p14="http://schemas.microsoft.com/office/powerpoint/2010/main" val="714307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ree, grass, outdoor, park&#10;&#10;Description automatically generated">
            <a:extLst>
              <a:ext uri="{FF2B5EF4-FFF2-40B4-BE49-F238E27FC236}">
                <a16:creationId xmlns:a16="http://schemas.microsoft.com/office/drawing/2014/main" id="{91297305-62B5-4453-8E32-F60F8E1BD6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8857" y="1484832"/>
            <a:ext cx="6435459" cy="4826594"/>
          </a:xfrm>
          <a:prstGeom prst="rect">
            <a:avLst/>
          </a:prstGeom>
        </p:spPr>
      </p:pic>
      <p:sp>
        <p:nvSpPr>
          <p:cNvPr id="5" name="Subtitle 4">
            <a:extLst>
              <a:ext uri="{FF2B5EF4-FFF2-40B4-BE49-F238E27FC236}">
                <a16:creationId xmlns:a16="http://schemas.microsoft.com/office/drawing/2014/main" id="{8DEA7E33-FE19-4263-A8B6-D914B8F8F6D4}"/>
              </a:ext>
            </a:extLst>
          </p:cNvPr>
          <p:cNvSpPr txBox="1">
            <a:spLocks noGrp="1"/>
          </p:cNvSpPr>
          <p:nvPr>
            <p:ph type="subTitle" idx="4294967295"/>
          </p:nvPr>
        </p:nvSpPr>
        <p:spPr>
          <a:xfrm>
            <a:off x="895350" y="546100"/>
            <a:ext cx="8826500" cy="584775"/>
          </a:xfrm>
          <a:prstGeom prst="rect">
            <a:avLst/>
          </a:prstGeom>
          <a:noFill/>
        </p:spPr>
        <p:txBody>
          <a:bodyPr wrap="square" rtlCol="0">
            <a:spAutoFit/>
          </a:bodyPr>
          <a:lstStyle/>
          <a:p>
            <a:pPr marL="0" indent="0">
              <a:buNone/>
            </a:pPr>
            <a:r>
              <a:rPr lang="en-US" sz="3200" b="1" u="sng" cap="none" dirty="0">
                <a:solidFill>
                  <a:schemeClr val="bg1"/>
                </a:solidFill>
                <a:latin typeface="Arial" panose="020B0604020202020204" pitchFamily="34" charset="0"/>
                <a:cs typeface="Arial" panose="020B0604020202020204" pitchFamily="34" charset="0"/>
              </a:rPr>
              <a:t>Evergreen Cemetery</a:t>
            </a:r>
            <a:endParaRPr lang="en-US" sz="3200" b="1" u="sng"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95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EB2A0D-0257-48E1-99E9-C7F4BF68FD1A}"/>
              </a:ext>
            </a:extLst>
          </p:cNvPr>
          <p:cNvPicPr>
            <a:picLocks noChangeAspect="1"/>
          </p:cNvPicPr>
          <p:nvPr/>
        </p:nvPicPr>
        <p:blipFill>
          <a:blip r:embed="rId2"/>
          <a:stretch>
            <a:fillRect/>
          </a:stretch>
        </p:blipFill>
        <p:spPr>
          <a:xfrm>
            <a:off x="4134293" y="857431"/>
            <a:ext cx="3923413" cy="5324294"/>
          </a:xfrm>
          <a:prstGeom prst="rect">
            <a:avLst/>
          </a:prstGeom>
        </p:spPr>
      </p:pic>
      <p:sp>
        <p:nvSpPr>
          <p:cNvPr id="5" name="Subtitle 4">
            <a:extLst>
              <a:ext uri="{FF2B5EF4-FFF2-40B4-BE49-F238E27FC236}">
                <a16:creationId xmlns:a16="http://schemas.microsoft.com/office/drawing/2014/main" id="{5E685BA4-DAD5-4D22-9CC3-3CE1ECAC2F22}"/>
              </a:ext>
            </a:extLst>
          </p:cNvPr>
          <p:cNvSpPr txBox="1">
            <a:spLocks noGrp="1"/>
          </p:cNvSpPr>
          <p:nvPr>
            <p:ph type="subTitle" idx="4294967295"/>
          </p:nvPr>
        </p:nvSpPr>
        <p:spPr>
          <a:xfrm>
            <a:off x="922338" y="676275"/>
            <a:ext cx="8826500" cy="1205458"/>
          </a:xfrm>
          <a:prstGeom prst="rect">
            <a:avLst/>
          </a:prstGeom>
          <a:noFill/>
        </p:spPr>
        <p:txBody>
          <a:bodyPr wrap="square" rtlCol="0">
            <a:spAutoFit/>
          </a:bodyPr>
          <a:lstStyle/>
          <a:p>
            <a:pPr marL="0" indent="0">
              <a:buNone/>
            </a:pPr>
            <a:r>
              <a:rPr lang="en-US" sz="3200" b="1" u="sng" cap="none" dirty="0">
                <a:solidFill>
                  <a:schemeClr val="bg1"/>
                </a:solidFill>
                <a:latin typeface="Arial" panose="020B0604020202020204" pitchFamily="34" charset="0"/>
                <a:cs typeface="Arial" panose="020B0604020202020204" pitchFamily="34" charset="0"/>
              </a:rPr>
              <a:t>Evergreen </a:t>
            </a:r>
          </a:p>
          <a:p>
            <a:pPr marL="0" indent="0">
              <a:buNone/>
            </a:pPr>
            <a:r>
              <a:rPr lang="en-US" sz="3200" b="1" u="sng" cap="none" dirty="0">
                <a:solidFill>
                  <a:schemeClr val="bg1"/>
                </a:solidFill>
                <a:latin typeface="Arial" panose="020B0604020202020204" pitchFamily="34" charset="0"/>
                <a:cs typeface="Arial" panose="020B0604020202020204" pitchFamily="34" charset="0"/>
              </a:rPr>
              <a:t>Cemetery</a:t>
            </a:r>
            <a:endParaRPr lang="en-US" sz="3200" b="1" u="sng"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3649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grass, outdoor, stone&#10;&#10;Description automatically generated">
            <a:extLst>
              <a:ext uri="{FF2B5EF4-FFF2-40B4-BE49-F238E27FC236}">
                <a16:creationId xmlns:a16="http://schemas.microsoft.com/office/drawing/2014/main" id="{D3F07039-243E-4158-B250-47EDC93087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0434" y="1484921"/>
            <a:ext cx="4700539" cy="3525404"/>
          </a:xfrm>
          <a:prstGeom prst="rect">
            <a:avLst/>
          </a:prstGeom>
        </p:spPr>
      </p:pic>
      <p:pic>
        <p:nvPicPr>
          <p:cNvPr id="5" name="Picture 4">
            <a:extLst>
              <a:ext uri="{FF2B5EF4-FFF2-40B4-BE49-F238E27FC236}">
                <a16:creationId xmlns:a16="http://schemas.microsoft.com/office/drawing/2014/main" id="{8B843F13-12E9-4563-8B7C-3B31A46BCD92}"/>
              </a:ext>
            </a:extLst>
          </p:cNvPr>
          <p:cNvPicPr>
            <a:picLocks noChangeAspect="1"/>
          </p:cNvPicPr>
          <p:nvPr/>
        </p:nvPicPr>
        <p:blipFill>
          <a:blip r:embed="rId3"/>
          <a:stretch>
            <a:fillRect/>
          </a:stretch>
        </p:blipFill>
        <p:spPr>
          <a:xfrm>
            <a:off x="893191" y="1484921"/>
            <a:ext cx="4060288" cy="3048264"/>
          </a:xfrm>
          <a:prstGeom prst="rect">
            <a:avLst/>
          </a:prstGeom>
        </p:spPr>
      </p:pic>
      <p:sp>
        <p:nvSpPr>
          <p:cNvPr id="7" name="Subtitle 4">
            <a:extLst>
              <a:ext uri="{FF2B5EF4-FFF2-40B4-BE49-F238E27FC236}">
                <a16:creationId xmlns:a16="http://schemas.microsoft.com/office/drawing/2014/main" id="{5175A0FB-44A9-4DA3-B61A-CAB3EE9252EC}"/>
              </a:ext>
            </a:extLst>
          </p:cNvPr>
          <p:cNvSpPr txBox="1">
            <a:spLocks noGrp="1"/>
          </p:cNvSpPr>
          <p:nvPr>
            <p:ph type="subTitle" idx="4294967295"/>
          </p:nvPr>
        </p:nvSpPr>
        <p:spPr>
          <a:xfrm>
            <a:off x="993775" y="690563"/>
            <a:ext cx="9433115" cy="646331"/>
          </a:xfrm>
          <a:prstGeom prst="rect">
            <a:avLst/>
          </a:prstGeom>
          <a:noFill/>
        </p:spPr>
        <p:txBody>
          <a:bodyPr wrap="square" rtlCol="0">
            <a:spAutoFit/>
          </a:bodyPr>
          <a:lstStyle/>
          <a:p>
            <a:pPr marL="0" indent="0">
              <a:buNone/>
            </a:pPr>
            <a:r>
              <a:rPr lang="en-US" sz="3600" b="1" u="sng" cap="none" dirty="0">
                <a:solidFill>
                  <a:schemeClr val="bg1"/>
                </a:solidFill>
                <a:latin typeface="Arial" panose="020B0604020202020204" pitchFamily="34" charset="0"/>
                <a:cs typeface="Arial" panose="020B0604020202020204" pitchFamily="34" charset="0"/>
              </a:rPr>
              <a:t>The Chapel at Evergreen Cemetery</a:t>
            </a:r>
          </a:p>
        </p:txBody>
      </p:sp>
    </p:spTree>
    <p:extLst>
      <p:ext uri="{BB962C8B-B14F-4D97-AF65-F5344CB8AC3E}">
        <p14:creationId xmlns:p14="http://schemas.microsoft.com/office/powerpoint/2010/main" val="3244559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905FD40-FE64-49AE-880B-76CFF123BFE9}"/>
              </a:ext>
            </a:extLst>
          </p:cNvPr>
          <p:cNvSpPr>
            <a:spLocks noGrp="1"/>
          </p:cNvSpPr>
          <p:nvPr>
            <p:ph type="subTitle" idx="4294967295"/>
          </p:nvPr>
        </p:nvSpPr>
        <p:spPr>
          <a:xfrm>
            <a:off x="882000" y="713311"/>
            <a:ext cx="8825658" cy="861420"/>
          </a:xfrm>
        </p:spPr>
        <p:txBody>
          <a:bodyPr>
            <a:normAutofit/>
          </a:bodyPr>
          <a:lstStyle/>
          <a:p>
            <a:pPr marL="0" indent="0">
              <a:buNone/>
            </a:pPr>
            <a:r>
              <a:rPr lang="en-US" sz="3600" b="1" u="sng" cap="none" dirty="0">
                <a:solidFill>
                  <a:schemeClr val="bg1"/>
                </a:solidFill>
                <a:latin typeface="Arial" panose="020B0604020202020204" pitchFamily="34" charset="0"/>
                <a:cs typeface="Arial" panose="020B0604020202020204" pitchFamily="34" charset="0"/>
              </a:rPr>
              <a:t>The Chapel at Evergreen Cemetery</a:t>
            </a:r>
          </a:p>
          <a:p>
            <a:endParaRPr lang="en-US" dirty="0"/>
          </a:p>
        </p:txBody>
      </p:sp>
      <p:pic>
        <p:nvPicPr>
          <p:cNvPr id="4" name="Picture 3" descr="A picture containing wall, indoor&#10;&#10;Description automatically generated">
            <a:extLst>
              <a:ext uri="{FF2B5EF4-FFF2-40B4-BE49-F238E27FC236}">
                <a16:creationId xmlns:a16="http://schemas.microsoft.com/office/drawing/2014/main" id="{0BDCDCB3-1591-4197-A5FD-686D1A753F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408" y="1399757"/>
            <a:ext cx="5477014" cy="4107760"/>
          </a:xfrm>
          <a:prstGeom prst="rect">
            <a:avLst/>
          </a:prstGeom>
        </p:spPr>
      </p:pic>
      <p:pic>
        <p:nvPicPr>
          <p:cNvPr id="5" name="Picture 4" descr="A stained glass window&#10;&#10;Description automatically generated with medium confidence">
            <a:extLst>
              <a:ext uri="{FF2B5EF4-FFF2-40B4-BE49-F238E27FC236}">
                <a16:creationId xmlns:a16="http://schemas.microsoft.com/office/drawing/2014/main" id="{D28C1D65-8702-48B8-9D8C-24DF74351B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5012" y="1399757"/>
            <a:ext cx="4733805" cy="3550354"/>
          </a:xfrm>
          <a:prstGeom prst="rect">
            <a:avLst/>
          </a:prstGeom>
        </p:spPr>
      </p:pic>
    </p:spTree>
    <p:extLst>
      <p:ext uri="{BB962C8B-B14F-4D97-AF65-F5344CB8AC3E}">
        <p14:creationId xmlns:p14="http://schemas.microsoft.com/office/powerpoint/2010/main" val="210831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905FD40-FE64-49AE-880B-76CFF123BFE9}"/>
              </a:ext>
            </a:extLst>
          </p:cNvPr>
          <p:cNvSpPr>
            <a:spLocks noGrp="1"/>
          </p:cNvSpPr>
          <p:nvPr>
            <p:ph type="subTitle" idx="4294967295"/>
          </p:nvPr>
        </p:nvSpPr>
        <p:spPr>
          <a:xfrm>
            <a:off x="955352" y="640624"/>
            <a:ext cx="8825658" cy="1681952"/>
          </a:xfrm>
        </p:spPr>
        <p:txBody>
          <a:bodyPr>
            <a:normAutofit/>
          </a:bodyPr>
          <a:lstStyle/>
          <a:p>
            <a:pPr marL="0" indent="0">
              <a:buNone/>
            </a:pPr>
            <a:r>
              <a:rPr lang="en-US" sz="3600" b="1" u="sng" cap="none" dirty="0">
                <a:solidFill>
                  <a:schemeClr val="bg1"/>
                </a:solidFill>
                <a:latin typeface="Arial" panose="020B0604020202020204" pitchFamily="34" charset="0"/>
                <a:cs typeface="Arial" panose="020B0604020202020204" pitchFamily="34" charset="0"/>
              </a:rPr>
              <a:t>Future Site of the </a:t>
            </a:r>
            <a:r>
              <a:rPr lang="en-US" sz="3600" b="1" i="1" u="sng" cap="none" dirty="0">
                <a:solidFill>
                  <a:schemeClr val="bg1"/>
                </a:solidFill>
                <a:latin typeface="Arial" panose="020B0604020202020204" pitchFamily="34" charset="0"/>
                <a:cs typeface="Arial" panose="020B0604020202020204" pitchFamily="34" charset="0"/>
              </a:rPr>
              <a:t>Never Forget Garden </a:t>
            </a:r>
            <a:r>
              <a:rPr lang="en-US" sz="3600" b="1" u="sng" cap="none" dirty="0">
                <a:solidFill>
                  <a:schemeClr val="bg1"/>
                </a:solidFill>
                <a:latin typeface="Arial" panose="020B0604020202020204" pitchFamily="34" charset="0"/>
                <a:cs typeface="Arial" panose="020B0604020202020204" pitchFamily="34" charset="0"/>
              </a:rPr>
              <a:t>at Evergreen Cemetery</a:t>
            </a:r>
          </a:p>
          <a:p>
            <a:endParaRPr lang="en-US" sz="1600" dirty="0"/>
          </a:p>
        </p:txBody>
      </p:sp>
      <p:pic>
        <p:nvPicPr>
          <p:cNvPr id="4" name="Picture 3" descr="A picture containing outdoor, sky, tree, road&#10;&#10;Description automatically generated">
            <a:extLst>
              <a:ext uri="{FF2B5EF4-FFF2-40B4-BE49-F238E27FC236}">
                <a16:creationId xmlns:a16="http://schemas.microsoft.com/office/drawing/2014/main" id="{74B8C98A-FE0E-45E1-BA67-094E5C70D055}"/>
              </a:ext>
            </a:extLst>
          </p:cNvPr>
          <p:cNvPicPr>
            <a:picLocks noChangeAspect="1"/>
          </p:cNvPicPr>
          <p:nvPr/>
        </p:nvPicPr>
        <p:blipFill rotWithShape="1">
          <a:blip r:embed="rId2">
            <a:extLst>
              <a:ext uri="{28A0092B-C50C-407E-A947-70E740481C1C}">
                <a14:useLocalDpi xmlns:a14="http://schemas.microsoft.com/office/drawing/2010/main" val="0"/>
              </a:ext>
            </a:extLst>
          </a:blip>
          <a:srcRect b="25267"/>
          <a:stretch/>
        </p:blipFill>
        <p:spPr>
          <a:xfrm>
            <a:off x="955352" y="2054305"/>
            <a:ext cx="5421845" cy="3038903"/>
          </a:xfrm>
          <a:prstGeom prst="rect">
            <a:avLst/>
          </a:prstGeom>
        </p:spPr>
      </p:pic>
      <p:pic>
        <p:nvPicPr>
          <p:cNvPr id="6" name="Picture 5">
            <a:extLst>
              <a:ext uri="{FF2B5EF4-FFF2-40B4-BE49-F238E27FC236}">
                <a16:creationId xmlns:a16="http://schemas.microsoft.com/office/drawing/2014/main" id="{51495885-FE12-4590-8059-AA80C76D0899}"/>
              </a:ext>
            </a:extLst>
          </p:cNvPr>
          <p:cNvPicPr>
            <a:picLocks noChangeAspect="1"/>
          </p:cNvPicPr>
          <p:nvPr/>
        </p:nvPicPr>
        <p:blipFill rotWithShape="1">
          <a:blip r:embed="rId3"/>
          <a:srcRect b="12675"/>
          <a:stretch/>
        </p:blipFill>
        <p:spPr>
          <a:xfrm>
            <a:off x="6554971" y="1798272"/>
            <a:ext cx="3048264" cy="3550967"/>
          </a:xfrm>
          <a:prstGeom prst="rect">
            <a:avLst/>
          </a:prstGeom>
        </p:spPr>
      </p:pic>
      <p:sp>
        <p:nvSpPr>
          <p:cNvPr id="2" name="TextBox 1">
            <a:extLst>
              <a:ext uri="{FF2B5EF4-FFF2-40B4-BE49-F238E27FC236}">
                <a16:creationId xmlns:a16="http://schemas.microsoft.com/office/drawing/2014/main" id="{4181EF3E-3EC8-47CD-90C1-0EA4D85E95F1}"/>
              </a:ext>
            </a:extLst>
          </p:cNvPr>
          <p:cNvSpPr txBox="1"/>
          <p:nvPr/>
        </p:nvSpPr>
        <p:spPr>
          <a:xfrm>
            <a:off x="1613446" y="5093208"/>
            <a:ext cx="4105656" cy="1200329"/>
          </a:xfrm>
          <a:prstGeom prst="rect">
            <a:avLst/>
          </a:prstGeom>
          <a:noFill/>
        </p:spPr>
        <p:txBody>
          <a:bodyPr wrap="square" rtlCol="0">
            <a:spAutoFit/>
          </a:bodyPr>
          <a:lstStyle/>
          <a:p>
            <a:r>
              <a:rPr lang="en-US" dirty="0">
                <a:solidFill>
                  <a:schemeClr val="bg1"/>
                </a:solidFill>
              </a:rPr>
              <a:t>PPRS President, Mike </a:t>
            </a:r>
            <a:r>
              <a:rPr lang="en-US" dirty="0" err="1">
                <a:solidFill>
                  <a:schemeClr val="bg1"/>
                </a:solidFill>
              </a:rPr>
              <a:t>Eckley</a:t>
            </a:r>
            <a:r>
              <a:rPr lang="en-US" dirty="0">
                <a:solidFill>
                  <a:schemeClr val="bg1"/>
                </a:solidFill>
              </a:rPr>
              <a:t>, weeding the garden site in preparation for rose planting in Spring 2021.</a:t>
            </a:r>
          </a:p>
        </p:txBody>
      </p:sp>
    </p:spTree>
    <p:extLst>
      <p:ext uri="{BB962C8B-B14F-4D97-AF65-F5344CB8AC3E}">
        <p14:creationId xmlns:p14="http://schemas.microsoft.com/office/powerpoint/2010/main" val="785860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grass, tree, outdoor&#10;&#10;Description automatically generated">
            <a:extLst>
              <a:ext uri="{FF2B5EF4-FFF2-40B4-BE49-F238E27FC236}">
                <a16:creationId xmlns:a16="http://schemas.microsoft.com/office/drawing/2014/main" id="{20832376-D343-4924-AB89-F44ECBB8EC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0744" y="1624936"/>
            <a:ext cx="3302379" cy="4403172"/>
          </a:xfrm>
          <a:prstGeom prst="rect">
            <a:avLst/>
          </a:prstGeom>
        </p:spPr>
      </p:pic>
      <p:sp>
        <p:nvSpPr>
          <p:cNvPr id="6" name="Subtitle 2">
            <a:extLst>
              <a:ext uri="{FF2B5EF4-FFF2-40B4-BE49-F238E27FC236}">
                <a16:creationId xmlns:a16="http://schemas.microsoft.com/office/drawing/2014/main" id="{D5427463-25EC-47F8-BEBC-C75F851CF3FD}"/>
              </a:ext>
            </a:extLst>
          </p:cNvPr>
          <p:cNvSpPr txBox="1">
            <a:spLocks/>
          </p:cNvSpPr>
          <p:nvPr/>
        </p:nvSpPr>
        <p:spPr bwMode="gray">
          <a:xfrm>
            <a:off x="1380744" y="732064"/>
            <a:ext cx="9975618" cy="1151600"/>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r>
              <a:rPr lang="en-US" sz="3600" b="1" u="sng" cap="none" dirty="0">
                <a:solidFill>
                  <a:schemeClr val="bg1"/>
                </a:solidFill>
                <a:latin typeface="Arial" panose="020B0604020202020204" pitchFamily="34" charset="0"/>
                <a:cs typeface="Arial" panose="020B0604020202020204" pitchFamily="34" charset="0"/>
              </a:rPr>
              <a:t>The Official </a:t>
            </a:r>
            <a:r>
              <a:rPr lang="en-US" sz="3600" b="1" i="1" u="sng" cap="none" dirty="0">
                <a:solidFill>
                  <a:schemeClr val="bg1"/>
                </a:solidFill>
                <a:latin typeface="Arial" panose="020B0604020202020204" pitchFamily="34" charset="0"/>
                <a:cs typeface="Arial" panose="020B0604020202020204" pitchFamily="34" charset="0"/>
              </a:rPr>
              <a:t>Never Forget Garden </a:t>
            </a:r>
            <a:r>
              <a:rPr lang="en-US" sz="3600" b="1" u="sng" cap="none" dirty="0">
                <a:solidFill>
                  <a:schemeClr val="bg1"/>
                </a:solidFill>
                <a:latin typeface="Arial" panose="020B0604020202020204" pitchFamily="34" charset="0"/>
                <a:cs typeface="Arial" panose="020B0604020202020204" pitchFamily="34" charset="0"/>
              </a:rPr>
              <a:t>Marker</a:t>
            </a:r>
          </a:p>
          <a:p>
            <a:endParaRPr lang="en-US" sz="3600" dirty="0"/>
          </a:p>
        </p:txBody>
      </p:sp>
      <p:sp>
        <p:nvSpPr>
          <p:cNvPr id="4" name="TextBox 3">
            <a:extLst>
              <a:ext uri="{FF2B5EF4-FFF2-40B4-BE49-F238E27FC236}">
                <a16:creationId xmlns:a16="http://schemas.microsoft.com/office/drawing/2014/main" id="{32156C93-99FB-4A5D-9494-39FE7F2B9422}"/>
              </a:ext>
            </a:extLst>
          </p:cNvPr>
          <p:cNvSpPr txBox="1"/>
          <p:nvPr/>
        </p:nvSpPr>
        <p:spPr>
          <a:xfrm>
            <a:off x="4960961" y="2279176"/>
            <a:ext cx="5117911" cy="1569660"/>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Pikes Peak Rose Society member, Maria </a:t>
            </a:r>
            <a:r>
              <a:rPr lang="en-US" sz="2400" dirty="0" err="1">
                <a:solidFill>
                  <a:schemeClr val="bg1"/>
                </a:solidFill>
                <a:latin typeface="Arial" panose="020B0604020202020204" pitchFamily="34" charset="0"/>
                <a:cs typeface="Arial" panose="020B0604020202020204" pitchFamily="34" charset="0"/>
              </a:rPr>
              <a:t>Asaro</a:t>
            </a:r>
            <a:r>
              <a:rPr lang="en-US" sz="2400" dirty="0">
                <a:solidFill>
                  <a:schemeClr val="bg1"/>
                </a:solidFill>
                <a:latin typeface="Arial" panose="020B0604020202020204" pitchFamily="34" charset="0"/>
                <a:cs typeface="Arial" panose="020B0604020202020204" pitchFamily="34" charset="0"/>
              </a:rPr>
              <a:t>, has pledged funds to purchase this marker which will make the garden complete.</a:t>
            </a:r>
          </a:p>
        </p:txBody>
      </p:sp>
    </p:spTree>
    <p:extLst>
      <p:ext uri="{BB962C8B-B14F-4D97-AF65-F5344CB8AC3E}">
        <p14:creationId xmlns:p14="http://schemas.microsoft.com/office/powerpoint/2010/main" val="687841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384CE-E186-4B42-B74F-D2B4BCF0D09F}"/>
              </a:ext>
            </a:extLst>
          </p:cNvPr>
          <p:cNvSpPr>
            <a:spLocks noGrp="1"/>
          </p:cNvSpPr>
          <p:nvPr>
            <p:ph type="ctrTitle" idx="4294967295"/>
          </p:nvPr>
        </p:nvSpPr>
        <p:spPr>
          <a:xfrm>
            <a:off x="813762" y="2145098"/>
            <a:ext cx="6221660" cy="3259005"/>
          </a:xfrm>
        </p:spPr>
        <p:txBody>
          <a:bodyPr anchor="t"/>
          <a:lstStyle/>
          <a:p>
            <a:r>
              <a:rPr lang="en-US" sz="2400" dirty="0">
                <a:latin typeface="Arial" panose="020B0604020202020204" pitchFamily="34" charset="0"/>
                <a:cs typeface="Arial" panose="020B0604020202020204" pitchFamily="34" charset="0"/>
              </a:rPr>
              <a:t>Evergreen Heritage aka Evergreen Cemetery Benevolent Society is a 501(c)(3) nonprofit organization founded to preserve the resting places of our pioneers.</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Volunteers help with many events and fund-raising projects as well as maintenance projects at the cemetery.</a:t>
            </a:r>
          </a:p>
        </p:txBody>
      </p:sp>
      <p:pic>
        <p:nvPicPr>
          <p:cNvPr id="4" name="Picture 3" descr="Diagram&#10;&#10;Description automatically generated">
            <a:extLst>
              <a:ext uri="{FF2B5EF4-FFF2-40B4-BE49-F238E27FC236}">
                <a16:creationId xmlns:a16="http://schemas.microsoft.com/office/drawing/2014/main" id="{2679D441-5064-4C6C-A702-9570AD7FC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4929" y="755015"/>
            <a:ext cx="3742743" cy="1918156"/>
          </a:xfrm>
          <a:prstGeom prst="rect">
            <a:avLst/>
          </a:prstGeom>
        </p:spPr>
      </p:pic>
      <p:sp>
        <p:nvSpPr>
          <p:cNvPr id="6" name="Subtitle 2">
            <a:extLst>
              <a:ext uri="{FF2B5EF4-FFF2-40B4-BE49-F238E27FC236}">
                <a16:creationId xmlns:a16="http://schemas.microsoft.com/office/drawing/2014/main" id="{BDA43545-4966-4A59-BD82-BAF5F094DBD4}"/>
              </a:ext>
            </a:extLst>
          </p:cNvPr>
          <p:cNvSpPr>
            <a:spLocks noGrp="1"/>
          </p:cNvSpPr>
          <p:nvPr>
            <p:ph type="subTitle" idx="4294967295"/>
          </p:nvPr>
        </p:nvSpPr>
        <p:spPr>
          <a:xfrm>
            <a:off x="889300" y="1283087"/>
            <a:ext cx="6572203" cy="862012"/>
          </a:xfrm>
        </p:spPr>
        <p:txBody>
          <a:bodyPr/>
          <a:lstStyle/>
          <a:p>
            <a:pPr marL="0" indent="0">
              <a:buNone/>
            </a:pPr>
            <a:r>
              <a:rPr lang="en-US" sz="3600" b="1" u="sng" cap="none" dirty="0">
                <a:solidFill>
                  <a:schemeClr val="bg1"/>
                </a:solidFill>
                <a:latin typeface="Arial" panose="020B0604020202020204" pitchFamily="34" charset="0"/>
                <a:cs typeface="Arial" panose="020B0604020202020204" pitchFamily="34" charset="0"/>
              </a:rPr>
              <a:t>Evergreen Heritage</a:t>
            </a:r>
          </a:p>
          <a:p>
            <a:endParaRPr lang="en-US" dirty="0"/>
          </a:p>
        </p:txBody>
      </p:sp>
    </p:spTree>
    <p:extLst>
      <p:ext uri="{BB962C8B-B14F-4D97-AF65-F5344CB8AC3E}">
        <p14:creationId xmlns:p14="http://schemas.microsoft.com/office/powerpoint/2010/main" val="1719554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0A4FFA-32FF-4C47-8CC1-57EA7B31440A}"/>
              </a:ext>
            </a:extLst>
          </p:cNvPr>
          <p:cNvPicPr>
            <a:picLocks noChangeAspect="1"/>
          </p:cNvPicPr>
          <p:nvPr/>
        </p:nvPicPr>
        <p:blipFill>
          <a:blip r:embed="rId2"/>
          <a:stretch>
            <a:fillRect/>
          </a:stretch>
        </p:blipFill>
        <p:spPr>
          <a:xfrm>
            <a:off x="773285" y="1147321"/>
            <a:ext cx="4428831" cy="4428831"/>
          </a:xfrm>
          <a:prstGeom prst="rect">
            <a:avLst/>
          </a:prstGeom>
        </p:spPr>
      </p:pic>
      <p:sp>
        <p:nvSpPr>
          <p:cNvPr id="3" name="Subtitle 2">
            <a:extLst>
              <a:ext uri="{FF2B5EF4-FFF2-40B4-BE49-F238E27FC236}">
                <a16:creationId xmlns:a16="http://schemas.microsoft.com/office/drawing/2014/main" id="{614FAEE0-8CC0-40CB-B201-36BFABF5A2CC}"/>
              </a:ext>
            </a:extLst>
          </p:cNvPr>
          <p:cNvSpPr>
            <a:spLocks noGrp="1"/>
          </p:cNvSpPr>
          <p:nvPr>
            <p:ph type="subTitle" idx="4294967295"/>
          </p:nvPr>
        </p:nvSpPr>
        <p:spPr>
          <a:xfrm>
            <a:off x="1018614" y="532789"/>
            <a:ext cx="8825658" cy="861420"/>
          </a:xfrm>
        </p:spPr>
        <p:txBody>
          <a:bodyPr>
            <a:normAutofit/>
          </a:bodyPr>
          <a:lstStyle/>
          <a:p>
            <a:pPr marL="0" indent="0">
              <a:buNone/>
            </a:pPr>
            <a:r>
              <a:rPr lang="en-US" sz="3200" b="1" u="sng" cap="none" dirty="0">
                <a:solidFill>
                  <a:schemeClr val="bg1"/>
                </a:solidFill>
                <a:latin typeface="Arial" panose="020B0604020202020204" pitchFamily="34" charset="0"/>
                <a:cs typeface="Arial" panose="020B0604020202020204" pitchFamily="34" charset="0"/>
              </a:rPr>
              <a:t>Evergreen Heritage</a:t>
            </a:r>
          </a:p>
          <a:p>
            <a:endParaRPr lang="en-US" sz="32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39D7F8F-3E21-43C5-9F62-B7CDC5C84B06}"/>
              </a:ext>
            </a:extLst>
          </p:cNvPr>
          <p:cNvPicPr>
            <a:picLocks noChangeAspect="1"/>
          </p:cNvPicPr>
          <p:nvPr/>
        </p:nvPicPr>
        <p:blipFill>
          <a:blip r:embed="rId3"/>
          <a:stretch>
            <a:fillRect/>
          </a:stretch>
        </p:blipFill>
        <p:spPr>
          <a:xfrm>
            <a:off x="5431443" y="1147321"/>
            <a:ext cx="5713997" cy="3805522"/>
          </a:xfrm>
          <a:prstGeom prst="rect">
            <a:avLst/>
          </a:prstGeom>
        </p:spPr>
      </p:pic>
    </p:spTree>
    <p:extLst>
      <p:ext uri="{BB962C8B-B14F-4D97-AF65-F5344CB8AC3E}">
        <p14:creationId xmlns:p14="http://schemas.microsoft.com/office/powerpoint/2010/main" val="2161719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D48B10-3522-43DA-989D-1CFAEA578385}"/>
              </a:ext>
            </a:extLst>
          </p:cNvPr>
          <p:cNvSpPr txBox="1"/>
          <p:nvPr/>
        </p:nvSpPr>
        <p:spPr>
          <a:xfrm>
            <a:off x="1655928" y="1160060"/>
            <a:ext cx="8229600" cy="4401205"/>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The Pikes Peak Rose Society/Evergreen Heritage </a:t>
            </a:r>
            <a:r>
              <a:rPr lang="en-US" sz="2800" i="1" dirty="0">
                <a:solidFill>
                  <a:schemeClr val="bg1"/>
                </a:solidFill>
                <a:latin typeface="Arial" panose="020B0604020202020204" pitchFamily="34" charset="0"/>
                <a:cs typeface="Arial" panose="020B0604020202020204" pitchFamily="34" charset="0"/>
              </a:rPr>
              <a:t>Never Forget Garden </a:t>
            </a:r>
            <a:r>
              <a:rPr lang="en-US" sz="2800" dirty="0">
                <a:solidFill>
                  <a:schemeClr val="bg1"/>
                </a:solidFill>
                <a:latin typeface="Arial" panose="020B0604020202020204" pitchFamily="34" charset="0"/>
                <a:cs typeface="Arial" panose="020B0604020202020204" pitchFamily="34" charset="0"/>
              </a:rPr>
              <a:t>is also a </a:t>
            </a:r>
            <a:r>
              <a:rPr lang="en-US" sz="2800" u="sng" dirty="0">
                <a:solidFill>
                  <a:schemeClr val="bg1"/>
                </a:solidFill>
                <a:latin typeface="Arial" panose="020B0604020202020204" pitchFamily="34" charset="0"/>
                <a:cs typeface="Arial" panose="020B0604020202020204" pitchFamily="34" charset="0"/>
              </a:rPr>
              <a:t>teaching garden</a:t>
            </a:r>
            <a:r>
              <a:rPr lang="en-US" sz="2800" dirty="0">
                <a:solidFill>
                  <a:schemeClr val="bg1"/>
                </a:solidFill>
                <a:latin typeface="Arial" panose="020B0604020202020204" pitchFamily="34" charset="0"/>
                <a:cs typeface="Arial" panose="020B0604020202020204" pitchFamily="34" charset="0"/>
              </a:rPr>
              <a:t>.  Consulting Rosarians and Master Rosarians from the Pikes Peak Rose Society demonstrate rose pruning and rose care here for their members, Evergreen Heritage members and the public.  Please join us for a rose care session here.  For session dates and </a:t>
            </a:r>
            <a:r>
              <a:rPr lang="en-US" sz="2800">
                <a:solidFill>
                  <a:schemeClr val="bg1"/>
                </a:solidFill>
                <a:latin typeface="Arial" panose="020B0604020202020204" pitchFamily="34" charset="0"/>
                <a:cs typeface="Arial" panose="020B0604020202020204" pitchFamily="34" charset="0"/>
              </a:rPr>
              <a:t>times, contact </a:t>
            </a:r>
            <a:r>
              <a:rPr lang="en-US" sz="2800" dirty="0">
                <a:solidFill>
                  <a:schemeClr val="bg1"/>
                </a:solidFill>
                <a:latin typeface="Arial" panose="020B0604020202020204" pitchFamily="34" charset="0"/>
                <a:cs typeface="Arial" panose="020B0604020202020204" pitchFamily="34" charset="0"/>
              </a:rPr>
              <a:t>PPRS on their  website,  www.pikespeakrosesociety.org or chat with the presenter after the talk.  Thank you.</a:t>
            </a:r>
          </a:p>
        </p:txBody>
      </p:sp>
      <p:pic>
        <p:nvPicPr>
          <p:cNvPr id="5" name="Picture 4" descr="Diagram&#10;&#10;Description automatically generated">
            <a:extLst>
              <a:ext uri="{FF2B5EF4-FFF2-40B4-BE49-F238E27FC236}">
                <a16:creationId xmlns:a16="http://schemas.microsoft.com/office/drawing/2014/main" id="{C4CA3189-D04D-4139-948A-089FEB8E75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9160" y="4240793"/>
            <a:ext cx="1833645" cy="939743"/>
          </a:xfrm>
          <a:prstGeom prst="rect">
            <a:avLst/>
          </a:prstGeom>
        </p:spPr>
      </p:pic>
    </p:spTree>
    <p:extLst>
      <p:ext uri="{BB962C8B-B14F-4D97-AF65-F5344CB8AC3E}">
        <p14:creationId xmlns:p14="http://schemas.microsoft.com/office/powerpoint/2010/main" val="3234722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384CE-E186-4B42-B74F-D2B4BCF0D09F}"/>
              </a:ext>
            </a:extLst>
          </p:cNvPr>
          <p:cNvSpPr>
            <a:spLocks noGrp="1"/>
          </p:cNvSpPr>
          <p:nvPr>
            <p:ph type="ctrTitle" idx="4294967295"/>
          </p:nvPr>
        </p:nvSpPr>
        <p:spPr>
          <a:xfrm>
            <a:off x="2392680" y="1228195"/>
            <a:ext cx="7406640" cy="5002452"/>
          </a:xfrm>
        </p:spPr>
        <p:txBody>
          <a:bodyPr/>
          <a:lstStyle/>
          <a:p>
            <a:r>
              <a:rPr lang="en-US" sz="2000" i="1" dirty="0">
                <a:latin typeface="Arial" panose="020B0604020202020204" pitchFamily="34" charset="0"/>
                <a:cs typeface="Arial" panose="020B0604020202020204" pitchFamily="34" charset="0"/>
              </a:rPr>
              <a:t>From the </a:t>
            </a:r>
            <a:r>
              <a:rPr lang="en-US" sz="2000" b="1" i="1" dirty="0">
                <a:latin typeface="Arial" panose="020B0604020202020204" pitchFamily="34" charset="0"/>
                <a:cs typeface="Arial" panose="020B0604020202020204" pitchFamily="34" charset="0"/>
              </a:rPr>
              <a:t>Society of the Honor Guard of the Tomb of the Unknown Solider </a:t>
            </a:r>
            <a:r>
              <a:rPr lang="en-US" sz="2000" i="1" dirty="0">
                <a:latin typeface="Arial" panose="020B0604020202020204" pitchFamily="34" charset="0"/>
                <a:cs typeface="Arial" panose="020B0604020202020204" pitchFamily="34" charset="0"/>
              </a:rPr>
              <a:t>– </a:t>
            </a:r>
            <a:br>
              <a:rPr lang="en-US" sz="2000" i="1"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Through an initiative started in 2018, the Tomb of the Unknown Soldier Never Forget Garden is a nationwide invitation to all Americans and freedom loving people to plant gardens as a visual way to represent America’s unwavering commitment to our sacred duty to recognize, remember, and honor our veterans, many who continued to serve as first responders, and their families now and for many years to come. There are many ways and traditions that are available to express patriotism, love, mourning and remembrance. A “Never Forget Garden” can provide an elegant expression of that which deeply resides in the heart of our fellow Americans: </a:t>
            </a: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“I will Never, Ever Forget You — I am in it with you.”</a:t>
            </a:r>
          </a:p>
        </p:txBody>
      </p:sp>
      <p:sp>
        <p:nvSpPr>
          <p:cNvPr id="4" name="TextBox 3">
            <a:extLst>
              <a:ext uri="{FF2B5EF4-FFF2-40B4-BE49-F238E27FC236}">
                <a16:creationId xmlns:a16="http://schemas.microsoft.com/office/drawing/2014/main" id="{091D9369-D4AF-4BEF-A1FA-19319FDF84E5}"/>
              </a:ext>
            </a:extLst>
          </p:cNvPr>
          <p:cNvSpPr txBox="1"/>
          <p:nvPr/>
        </p:nvSpPr>
        <p:spPr>
          <a:xfrm>
            <a:off x="2392680" y="643420"/>
            <a:ext cx="8562251" cy="646331"/>
          </a:xfrm>
          <a:prstGeom prst="rect">
            <a:avLst/>
          </a:prstGeom>
          <a:noFill/>
        </p:spPr>
        <p:txBody>
          <a:bodyPr wrap="square" rtlCol="0">
            <a:spAutoFit/>
          </a:bodyPr>
          <a:lstStyle/>
          <a:p>
            <a:r>
              <a:rPr lang="en-US" sz="3600" b="1" u="sng" dirty="0">
                <a:solidFill>
                  <a:schemeClr val="bg1"/>
                </a:solidFill>
                <a:latin typeface="Arial" panose="020B0604020202020204" pitchFamily="34" charset="0"/>
                <a:cs typeface="Arial" panose="020B0604020202020204" pitchFamily="34" charset="0"/>
              </a:rPr>
              <a:t>Origin of the Never Forget Garden</a:t>
            </a:r>
          </a:p>
        </p:txBody>
      </p:sp>
      <p:pic>
        <p:nvPicPr>
          <p:cNvPr id="7" name="Picture 6">
            <a:extLst>
              <a:ext uri="{FF2B5EF4-FFF2-40B4-BE49-F238E27FC236}">
                <a16:creationId xmlns:a16="http://schemas.microsoft.com/office/drawing/2014/main" id="{094CF8CA-B677-4CEC-ADC0-79994A23CA5F}"/>
              </a:ext>
            </a:extLst>
          </p:cNvPr>
          <p:cNvPicPr>
            <a:picLocks noChangeAspect="1"/>
          </p:cNvPicPr>
          <p:nvPr/>
        </p:nvPicPr>
        <p:blipFill>
          <a:blip r:embed="rId2"/>
          <a:stretch>
            <a:fillRect/>
          </a:stretch>
        </p:blipFill>
        <p:spPr>
          <a:xfrm>
            <a:off x="789136" y="698968"/>
            <a:ext cx="1423712" cy="1423712"/>
          </a:xfrm>
          <a:prstGeom prst="rect">
            <a:avLst/>
          </a:prstGeom>
        </p:spPr>
      </p:pic>
    </p:spTree>
    <p:extLst>
      <p:ext uri="{BB962C8B-B14F-4D97-AF65-F5344CB8AC3E}">
        <p14:creationId xmlns:p14="http://schemas.microsoft.com/office/powerpoint/2010/main" val="3946505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384CE-E186-4B42-B74F-D2B4BCF0D09F}"/>
              </a:ext>
            </a:extLst>
          </p:cNvPr>
          <p:cNvSpPr>
            <a:spLocks noGrp="1"/>
          </p:cNvSpPr>
          <p:nvPr>
            <p:ph type="ctrTitle" idx="4294967295"/>
          </p:nvPr>
        </p:nvSpPr>
        <p:spPr>
          <a:xfrm>
            <a:off x="2793235" y="2221992"/>
            <a:ext cx="7716466" cy="3018725"/>
          </a:xfrm>
        </p:spPr>
        <p:txBody>
          <a:bodyPr/>
          <a:lstStyle/>
          <a:p>
            <a:r>
              <a:rPr lang="en-US" sz="2000" dirty="0">
                <a:latin typeface="Arial" panose="020B0604020202020204" pitchFamily="34" charset="0"/>
                <a:cs typeface="Arial" panose="020B0604020202020204" pitchFamily="34" charset="0"/>
              </a:rPr>
              <a:t>The Tomb of the Unknown Soldier at Arlington Cemetery honors that soldier from World War I, who represents all who followed General George Washington into the field of battle, all who served in wars and armed conflict that came after 1776, today’s heroic military, and all who will serve in the future.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t>
            </a:r>
            <a:r>
              <a:rPr lang="en-US" sz="280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Richard A. </a:t>
            </a:r>
            <a:r>
              <a:rPr lang="en-US" sz="1000" dirty="0" err="1">
                <a:latin typeface="Arial" panose="020B0604020202020204" pitchFamily="34" charset="0"/>
                <a:cs typeface="Arial" panose="020B0604020202020204" pitchFamily="34" charset="0"/>
              </a:rPr>
              <a:t>Azzaro</a:t>
            </a:r>
            <a:r>
              <a:rPr lang="en-US" sz="1000" dirty="0">
                <a:latin typeface="Arial" panose="020B0604020202020204" pitchFamily="34" charset="0"/>
                <a:cs typeface="Arial" panose="020B0604020202020204" pitchFamily="34" charset="0"/>
              </a:rPr>
              <a:t>, former Tomb Guard; a Founder and former President of the Society of the Honor Guard, Tomb of the Unknown Soldier; Director of the ‘Never Forget Garden’ Committee.</a:t>
            </a:r>
            <a:br>
              <a:rPr lang="en-US" sz="28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CD0592BA-9354-4B3F-97C2-09A2F0B15C97}"/>
              </a:ext>
            </a:extLst>
          </p:cNvPr>
          <p:cNvSpPr>
            <a:spLocks noGrp="1"/>
          </p:cNvSpPr>
          <p:nvPr>
            <p:ph type="subTitle" idx="4294967295"/>
          </p:nvPr>
        </p:nvSpPr>
        <p:spPr>
          <a:xfrm>
            <a:off x="2844854" y="848860"/>
            <a:ext cx="6635090" cy="1373132"/>
          </a:xfrm>
        </p:spPr>
        <p:txBody>
          <a:bodyPr>
            <a:noAutofit/>
          </a:bodyPr>
          <a:lstStyle/>
          <a:p>
            <a:pPr marL="0" indent="0">
              <a:lnSpc>
                <a:spcPct val="120000"/>
              </a:lnSpc>
              <a:buNone/>
            </a:pPr>
            <a:r>
              <a:rPr lang="en-US" sz="3600" b="1" u="sng" cap="none" dirty="0">
                <a:solidFill>
                  <a:schemeClr val="bg1"/>
                </a:solidFill>
                <a:latin typeface="Arial" panose="020B0604020202020204" pitchFamily="34" charset="0"/>
                <a:cs typeface="Arial" panose="020B0604020202020204" pitchFamily="34" charset="0"/>
              </a:rPr>
              <a:t>What is the Tomb of the Unknown Solider?</a:t>
            </a:r>
          </a:p>
        </p:txBody>
      </p:sp>
      <p:pic>
        <p:nvPicPr>
          <p:cNvPr id="4" name="Picture 3">
            <a:extLst>
              <a:ext uri="{FF2B5EF4-FFF2-40B4-BE49-F238E27FC236}">
                <a16:creationId xmlns:a16="http://schemas.microsoft.com/office/drawing/2014/main" id="{9C5BCEA3-BC48-4DD9-A73C-661FB720416E}"/>
              </a:ext>
            </a:extLst>
          </p:cNvPr>
          <p:cNvPicPr>
            <a:picLocks noChangeAspect="1"/>
          </p:cNvPicPr>
          <p:nvPr/>
        </p:nvPicPr>
        <p:blipFill>
          <a:blip r:embed="rId2"/>
          <a:stretch>
            <a:fillRect/>
          </a:stretch>
        </p:blipFill>
        <p:spPr>
          <a:xfrm>
            <a:off x="786384" y="694944"/>
            <a:ext cx="1426464" cy="1426464"/>
          </a:xfrm>
          <a:prstGeom prst="rect">
            <a:avLst/>
          </a:prstGeom>
        </p:spPr>
      </p:pic>
    </p:spTree>
    <p:extLst>
      <p:ext uri="{BB962C8B-B14F-4D97-AF65-F5344CB8AC3E}">
        <p14:creationId xmlns:p14="http://schemas.microsoft.com/office/powerpoint/2010/main" val="69489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384CE-E186-4B42-B74F-D2B4BCF0D09F}"/>
              </a:ext>
            </a:extLst>
          </p:cNvPr>
          <p:cNvSpPr>
            <a:spLocks noGrp="1"/>
          </p:cNvSpPr>
          <p:nvPr>
            <p:ph type="ctrTitle" idx="4294967295"/>
          </p:nvPr>
        </p:nvSpPr>
        <p:spPr>
          <a:xfrm>
            <a:off x="2868140" y="1516370"/>
            <a:ext cx="7493812" cy="3688440"/>
          </a:xfrm>
        </p:spPr>
        <p:txBody>
          <a:bodyPr anchor="t"/>
          <a:lstStyle/>
          <a:p>
            <a:r>
              <a:rPr lang="en-US" sz="2000" dirty="0">
                <a:latin typeface="Arial" panose="020B0604020202020204" pitchFamily="34" charset="0"/>
                <a:cs typeface="Arial" panose="020B0604020202020204" pitchFamily="34" charset="0"/>
              </a:rPr>
              <a:t>The Society of the Honor Guard has proposed ‘Never Forget Gardens’ as an important way to observe the Centennial of the Tomb of the Unknown Soldier, and to ensure the millions of America’s war dead are forever honored and remembered. The Centennial will take place in the eleventh month, the eleventh day at the eleventh hour of 2021 (November 11, 2021). The national effort led by the Society of the Honor Guard encourages the installation of ‘Never Forget Gardens’ “to involve every individual, village, hamlet, town and city, and all branches of the uniformed services and civilian government.”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t>
            </a:r>
            <a:r>
              <a:rPr lang="en-US" sz="800" dirty="0"/>
              <a:t>Richard A. </a:t>
            </a:r>
            <a:r>
              <a:rPr lang="en-US" sz="800" dirty="0" err="1"/>
              <a:t>Azzaro</a:t>
            </a:r>
            <a:r>
              <a:rPr lang="en-US" sz="800" dirty="0"/>
              <a:t>, former Tomb Guard; a Founder and former President of the Society of the Honor Guard, Tomb of the Unknown Soldier; Director of the ‘Never Forget Garden’ Committee.</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CD0592BA-9354-4B3F-97C2-09A2F0B15C97}"/>
              </a:ext>
            </a:extLst>
          </p:cNvPr>
          <p:cNvSpPr>
            <a:spLocks noGrp="1"/>
          </p:cNvSpPr>
          <p:nvPr>
            <p:ph type="subTitle" idx="4294967295"/>
          </p:nvPr>
        </p:nvSpPr>
        <p:spPr>
          <a:xfrm>
            <a:off x="1683171" y="667512"/>
            <a:ext cx="7424253" cy="848858"/>
          </a:xfrm>
        </p:spPr>
        <p:txBody>
          <a:bodyPr>
            <a:normAutofit/>
          </a:bodyPr>
          <a:lstStyle/>
          <a:p>
            <a:pPr marL="0" indent="0" algn="ctr">
              <a:buNone/>
            </a:pPr>
            <a:r>
              <a:rPr lang="en-US" sz="3600" b="1" u="sng" cap="none" dirty="0">
                <a:solidFill>
                  <a:schemeClr val="bg1"/>
                </a:solidFill>
                <a:latin typeface="Arial" panose="020B0604020202020204" pitchFamily="34" charset="0"/>
                <a:cs typeface="Arial" panose="020B0604020202020204" pitchFamily="34" charset="0"/>
              </a:rPr>
              <a:t>Centennial Celebration</a:t>
            </a:r>
          </a:p>
        </p:txBody>
      </p:sp>
      <p:pic>
        <p:nvPicPr>
          <p:cNvPr id="4" name="Picture 3">
            <a:extLst>
              <a:ext uri="{FF2B5EF4-FFF2-40B4-BE49-F238E27FC236}">
                <a16:creationId xmlns:a16="http://schemas.microsoft.com/office/drawing/2014/main" id="{A6A84BC5-2742-40F6-95EA-D2432F1B9F5D}"/>
              </a:ext>
            </a:extLst>
          </p:cNvPr>
          <p:cNvPicPr>
            <a:picLocks noChangeAspect="1"/>
          </p:cNvPicPr>
          <p:nvPr/>
        </p:nvPicPr>
        <p:blipFill>
          <a:blip r:embed="rId2"/>
          <a:stretch>
            <a:fillRect/>
          </a:stretch>
        </p:blipFill>
        <p:spPr>
          <a:xfrm>
            <a:off x="786384" y="694944"/>
            <a:ext cx="1426464" cy="1426464"/>
          </a:xfrm>
          <a:prstGeom prst="rect">
            <a:avLst/>
          </a:prstGeom>
        </p:spPr>
      </p:pic>
    </p:spTree>
    <p:extLst>
      <p:ext uri="{BB962C8B-B14F-4D97-AF65-F5344CB8AC3E}">
        <p14:creationId xmlns:p14="http://schemas.microsoft.com/office/powerpoint/2010/main" val="398122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94CF8CA-B677-4CEC-ADC0-79994A23CA5F}"/>
              </a:ext>
            </a:extLst>
          </p:cNvPr>
          <p:cNvPicPr>
            <a:picLocks noChangeAspect="1"/>
          </p:cNvPicPr>
          <p:nvPr/>
        </p:nvPicPr>
        <p:blipFill>
          <a:blip r:embed="rId2"/>
          <a:stretch>
            <a:fillRect/>
          </a:stretch>
        </p:blipFill>
        <p:spPr>
          <a:xfrm>
            <a:off x="786384" y="694944"/>
            <a:ext cx="1426464" cy="1426464"/>
          </a:xfrm>
          <a:prstGeom prst="rect">
            <a:avLst/>
          </a:prstGeom>
        </p:spPr>
      </p:pic>
      <p:sp>
        <p:nvSpPr>
          <p:cNvPr id="5" name="TextBox 4">
            <a:extLst>
              <a:ext uri="{FF2B5EF4-FFF2-40B4-BE49-F238E27FC236}">
                <a16:creationId xmlns:a16="http://schemas.microsoft.com/office/drawing/2014/main" id="{FA9C0D3B-2A50-4745-9120-CFF1B7291A1E}"/>
              </a:ext>
            </a:extLst>
          </p:cNvPr>
          <p:cNvSpPr txBox="1"/>
          <p:nvPr/>
        </p:nvSpPr>
        <p:spPr>
          <a:xfrm>
            <a:off x="3417084" y="1173668"/>
            <a:ext cx="8562251" cy="646331"/>
          </a:xfrm>
          <a:prstGeom prst="rect">
            <a:avLst/>
          </a:prstGeom>
          <a:noFill/>
        </p:spPr>
        <p:txBody>
          <a:bodyPr wrap="square" rtlCol="0">
            <a:spAutoFit/>
          </a:bodyPr>
          <a:lstStyle/>
          <a:p>
            <a:r>
              <a:rPr lang="en-US" sz="3600" b="1" u="sng" dirty="0">
                <a:solidFill>
                  <a:schemeClr val="bg1"/>
                </a:solidFill>
                <a:latin typeface="Arial" panose="020B0604020202020204" pitchFamily="34" charset="0"/>
                <a:cs typeface="Arial" panose="020B0604020202020204" pitchFamily="34" charset="0"/>
              </a:rPr>
              <a:t>Why the interest in Rose Gardens?</a:t>
            </a:r>
          </a:p>
        </p:txBody>
      </p:sp>
      <p:sp>
        <p:nvSpPr>
          <p:cNvPr id="6" name="Title 1">
            <a:extLst>
              <a:ext uri="{FF2B5EF4-FFF2-40B4-BE49-F238E27FC236}">
                <a16:creationId xmlns:a16="http://schemas.microsoft.com/office/drawing/2014/main" id="{1BEC267B-13DC-4647-8E1E-12DC63DF5720}"/>
              </a:ext>
            </a:extLst>
          </p:cNvPr>
          <p:cNvSpPr txBox="1">
            <a:spLocks/>
          </p:cNvSpPr>
          <p:nvPr/>
        </p:nvSpPr>
        <p:spPr bwMode="gray">
          <a:xfrm>
            <a:off x="3851765" y="2152092"/>
            <a:ext cx="6060332" cy="2145588"/>
          </a:xfrm>
          <a:prstGeom prst="rect">
            <a:avLst/>
          </a:prstGeom>
        </p:spPr>
        <p:txBody>
          <a:bodyPr vert="horz" lIns="91440" tIns="45720" rIns="91440" bIns="45720" rtlCol="0" anchor="t">
            <a:noAutofit/>
          </a:bodyPr>
          <a:lstStyle>
            <a:lvl1pPr algn="l" defTabSz="457200" rtl="0" eaLnBrk="1" latinLnBrk="0" hangingPunct="1">
              <a:spcBef>
                <a:spcPct val="0"/>
              </a:spcBef>
              <a:buNone/>
              <a:defRPr sz="54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dirty="0">
                <a:latin typeface="Arial" panose="020B0604020202020204" pitchFamily="34" charset="0"/>
                <a:cs typeface="Arial" panose="020B0604020202020204" pitchFamily="34" charset="0"/>
              </a:rPr>
              <a:t>The white rose has been adopted as the official flower of the Society of the Honor Guard, Tomb of the Unknown Soldier in memory of the fact that a bouquet of white roses was used in the selection of America’s Unknown Soldier on November 11, 1921. - </a:t>
            </a:r>
            <a:r>
              <a:rPr lang="en-US" sz="2000" i="1" dirty="0">
                <a:latin typeface="Arial" panose="020B0604020202020204" pitchFamily="34" charset="0"/>
                <a:cs typeface="Arial" panose="020B0604020202020204" pitchFamily="34" charset="0"/>
              </a:rPr>
              <a:t>ARS Resolution excerpt</a:t>
            </a:r>
          </a:p>
        </p:txBody>
      </p:sp>
    </p:spTree>
    <p:extLst>
      <p:ext uri="{BB962C8B-B14F-4D97-AF65-F5344CB8AC3E}">
        <p14:creationId xmlns:p14="http://schemas.microsoft.com/office/powerpoint/2010/main" val="1435090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384CE-E186-4B42-B74F-D2B4BCF0D09F}"/>
              </a:ext>
            </a:extLst>
          </p:cNvPr>
          <p:cNvSpPr>
            <a:spLocks noGrp="1"/>
          </p:cNvSpPr>
          <p:nvPr>
            <p:ph type="ctrTitle" idx="4294967295"/>
          </p:nvPr>
        </p:nvSpPr>
        <p:spPr>
          <a:xfrm>
            <a:off x="2021133" y="2118095"/>
            <a:ext cx="6937845" cy="4153369"/>
          </a:xfrm>
        </p:spPr>
        <p:txBody>
          <a:bodyPr anchor="t"/>
          <a:lstStyle/>
          <a:p>
            <a:r>
              <a:rPr lang="en-US" sz="2000" i="1" dirty="0">
                <a:latin typeface="Arial" panose="020B0604020202020204" pitchFamily="34" charset="0"/>
                <a:cs typeface="Arial" panose="020B0604020202020204" pitchFamily="34" charset="0"/>
              </a:rPr>
              <a:t>From the ARS website </a:t>
            </a:r>
            <a:r>
              <a:rPr lang="en-US" sz="2000" dirty="0">
                <a:latin typeface="Arial" panose="020B0604020202020204" pitchFamily="34" charset="0"/>
                <a:cs typeface="Arial" panose="020B0604020202020204" pitchFamily="34" charset="0"/>
              </a:rPr>
              <a:t>–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By </a:t>
            </a:r>
            <a:r>
              <a:rPr lang="en-US" sz="2000" b="1" dirty="0">
                <a:latin typeface="Arial" panose="020B0604020202020204" pitchFamily="34" charset="0"/>
                <a:cs typeface="Arial" panose="020B0604020202020204" pitchFamily="34" charset="0"/>
              </a:rPr>
              <a:t>ARS RESOLUTION</a:t>
            </a:r>
            <a:r>
              <a:rPr lang="en-US" sz="2000" dirty="0">
                <a:latin typeface="Arial" panose="020B0604020202020204" pitchFamily="34" charset="0"/>
                <a:cs typeface="Arial" panose="020B0604020202020204" pitchFamily="34" charset="0"/>
              </a:rPr>
              <a:t>, President Robert Martin and the ARS Board of Directors has unanimously joined the CENTENNIAL COMMEMORATION. </a:t>
            </a: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America’s Rose Garden has established a ‘Never Forget Garden to commemorate the Centennial of the Unknown Soldier and as a permanent installation to honor all veterans.</a:t>
            </a: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The new garden is named for US Navy Veteran and American Rose Society members:  it is the “DAVE AND SANDY LONG NEVER FORGET GARDEN.”</a:t>
            </a:r>
          </a:p>
        </p:txBody>
      </p:sp>
      <p:sp>
        <p:nvSpPr>
          <p:cNvPr id="3" name="Subtitle 2">
            <a:extLst>
              <a:ext uri="{FF2B5EF4-FFF2-40B4-BE49-F238E27FC236}">
                <a16:creationId xmlns:a16="http://schemas.microsoft.com/office/drawing/2014/main" id="{CD0592BA-9354-4B3F-97C2-09A2F0B15C97}"/>
              </a:ext>
            </a:extLst>
          </p:cNvPr>
          <p:cNvSpPr>
            <a:spLocks noGrp="1"/>
          </p:cNvSpPr>
          <p:nvPr>
            <p:ph type="subTitle" idx="4294967295"/>
          </p:nvPr>
        </p:nvSpPr>
        <p:spPr>
          <a:xfrm>
            <a:off x="1159523" y="655863"/>
            <a:ext cx="9252838" cy="1462231"/>
          </a:xfrm>
        </p:spPr>
        <p:txBody>
          <a:bodyPr>
            <a:noAutofit/>
          </a:bodyPr>
          <a:lstStyle/>
          <a:p>
            <a:pPr marL="0" indent="0" algn="ctr">
              <a:buNone/>
            </a:pPr>
            <a:r>
              <a:rPr lang="en-US" sz="3600" b="1" u="sng" cap="none" dirty="0">
                <a:solidFill>
                  <a:schemeClr val="bg1"/>
                </a:solidFill>
                <a:latin typeface="Arial" panose="020B0604020202020204" pitchFamily="34" charset="0"/>
                <a:cs typeface="Arial" panose="020B0604020202020204" pitchFamily="34" charset="0"/>
              </a:rPr>
              <a:t>American Rose Society Support of the </a:t>
            </a:r>
          </a:p>
          <a:p>
            <a:pPr marL="0" indent="0" algn="ctr">
              <a:buNone/>
            </a:pPr>
            <a:r>
              <a:rPr lang="en-US" sz="3600" b="1" i="1" u="sng" cap="none" dirty="0">
                <a:solidFill>
                  <a:schemeClr val="bg1"/>
                </a:solidFill>
                <a:latin typeface="Arial" panose="020B0604020202020204" pitchFamily="34" charset="0"/>
                <a:cs typeface="Arial" panose="020B0604020202020204" pitchFamily="34" charset="0"/>
              </a:rPr>
              <a:t>Never Forget Garden</a:t>
            </a:r>
            <a:r>
              <a:rPr lang="en-US" sz="3600" b="1" u="sng" cap="none" dirty="0">
                <a:solidFill>
                  <a:schemeClr val="bg1"/>
                </a:solidFill>
                <a:latin typeface="Arial" panose="020B0604020202020204" pitchFamily="34" charset="0"/>
                <a:cs typeface="Arial" panose="020B0604020202020204" pitchFamily="34" charset="0"/>
              </a:rPr>
              <a:t> Initiative</a:t>
            </a:r>
          </a:p>
        </p:txBody>
      </p:sp>
      <p:pic>
        <p:nvPicPr>
          <p:cNvPr id="4" name="Picture 3">
            <a:extLst>
              <a:ext uri="{FF2B5EF4-FFF2-40B4-BE49-F238E27FC236}">
                <a16:creationId xmlns:a16="http://schemas.microsoft.com/office/drawing/2014/main" id="{31394037-D149-4904-A2BD-0250FC051A64}"/>
              </a:ext>
            </a:extLst>
          </p:cNvPr>
          <p:cNvPicPr>
            <a:picLocks noChangeAspect="1"/>
          </p:cNvPicPr>
          <p:nvPr/>
        </p:nvPicPr>
        <p:blipFill>
          <a:blip r:embed="rId2"/>
          <a:stretch>
            <a:fillRect/>
          </a:stretch>
        </p:blipFill>
        <p:spPr>
          <a:xfrm>
            <a:off x="9985181" y="4246400"/>
            <a:ext cx="1685060" cy="861421"/>
          </a:xfrm>
          <a:prstGeom prst="rect">
            <a:avLst/>
          </a:prstGeom>
        </p:spPr>
      </p:pic>
    </p:spTree>
    <p:extLst>
      <p:ext uri="{BB962C8B-B14F-4D97-AF65-F5344CB8AC3E}">
        <p14:creationId xmlns:p14="http://schemas.microsoft.com/office/powerpoint/2010/main" val="4074726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384CE-E186-4B42-B74F-D2B4BCF0D09F}"/>
              </a:ext>
            </a:extLst>
          </p:cNvPr>
          <p:cNvSpPr>
            <a:spLocks noGrp="1"/>
          </p:cNvSpPr>
          <p:nvPr>
            <p:ph type="ctrTitle" idx="4294967295"/>
          </p:nvPr>
        </p:nvSpPr>
        <p:spPr>
          <a:xfrm>
            <a:off x="1065890" y="1454715"/>
            <a:ext cx="8714095" cy="4524233"/>
          </a:xfrm>
        </p:spPr>
        <p:txBody>
          <a:bodyPr/>
          <a:lstStyle/>
          <a:p>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We can’t all attend the Centennial Ceremony at Arlington Cemetery, but each of us can create a place in our own  garden  to  express  patriotism, with  the  noble  purpose  of  remembering  all  whose  lives  were courageously given in service to our country, both at home and abroad; not just for the Centennial, but for all  time. The  Society  of  the  Honor  Guard  believes  your  garden  will  serve  as  a  ‘proxy’ for  the  Tomb  at Arlington.</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You will find your ‘Never Forget Garden’ becomes a place where you can memorialize a family member or friend, and remember veterans and their families. It will be a place of beauty and of calm reflection. You will put your heart into your garden as you carefully tend the flowers and other plants, and encourage birds and butterflies. Every ‘Never Forget Garden’ will offer a personal experience in a very personal and private space for those who want to express their love of country, to express love, respect and gratitude, and to remember. – </a:t>
            </a:r>
            <a:r>
              <a:rPr lang="en-US" sz="1050" dirty="0">
                <a:latin typeface="Arial" panose="020B0604020202020204" pitchFamily="34" charset="0"/>
                <a:cs typeface="Arial" panose="020B0604020202020204" pitchFamily="34" charset="0"/>
              </a:rPr>
              <a:t>Marilyn </a:t>
            </a:r>
            <a:r>
              <a:rPr lang="en-US" sz="1050" dirty="0" err="1">
                <a:latin typeface="Arial" panose="020B0604020202020204" pitchFamily="34" charset="0"/>
                <a:cs typeface="Arial" panose="020B0604020202020204" pitchFamily="34" charset="0"/>
              </a:rPr>
              <a:t>Wellan</a:t>
            </a:r>
            <a:r>
              <a:rPr lang="en-US" sz="1050" dirty="0">
                <a:latin typeface="Arial" panose="020B0604020202020204" pitchFamily="34" charset="0"/>
                <a:cs typeface="Arial" panose="020B0604020202020204" pitchFamily="34" charset="0"/>
              </a:rPr>
              <a:t>, American Rose Society Representative to the Centennial and past ARS President</a:t>
            </a:r>
            <a:endParaRPr lang="en-US" sz="20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CD0592BA-9354-4B3F-97C2-09A2F0B15C97}"/>
              </a:ext>
            </a:extLst>
          </p:cNvPr>
          <p:cNvSpPr>
            <a:spLocks noGrp="1"/>
          </p:cNvSpPr>
          <p:nvPr>
            <p:ph type="subTitle" idx="4294967295"/>
          </p:nvPr>
        </p:nvSpPr>
        <p:spPr>
          <a:xfrm>
            <a:off x="1065890" y="803607"/>
            <a:ext cx="10542896" cy="861420"/>
          </a:xfrm>
        </p:spPr>
        <p:txBody>
          <a:bodyPr>
            <a:noAutofit/>
          </a:bodyPr>
          <a:lstStyle/>
          <a:p>
            <a:pPr marL="0" indent="0">
              <a:buNone/>
            </a:pPr>
            <a:r>
              <a:rPr lang="en-US" sz="3600" b="1" u="sng" cap="none" dirty="0">
                <a:solidFill>
                  <a:schemeClr val="bg1"/>
                </a:solidFill>
                <a:latin typeface="Arial" panose="020B0604020202020204" pitchFamily="34" charset="0"/>
                <a:cs typeface="Arial" panose="020B0604020202020204" pitchFamily="34" charset="0"/>
              </a:rPr>
              <a:t>Create Your </a:t>
            </a:r>
            <a:r>
              <a:rPr lang="en-US" sz="3600" b="1" i="1" u="sng" cap="none" dirty="0">
                <a:solidFill>
                  <a:schemeClr val="bg1"/>
                </a:solidFill>
                <a:latin typeface="Arial" panose="020B0604020202020204" pitchFamily="34" charset="0"/>
                <a:cs typeface="Arial" panose="020B0604020202020204" pitchFamily="34" charset="0"/>
              </a:rPr>
              <a:t>Never Forget Garden </a:t>
            </a:r>
            <a:r>
              <a:rPr lang="en-US" sz="3600" b="1" u="sng" cap="none" dirty="0">
                <a:solidFill>
                  <a:schemeClr val="bg1"/>
                </a:solidFill>
                <a:latin typeface="Arial" panose="020B0604020202020204" pitchFamily="34" charset="0"/>
                <a:cs typeface="Arial" panose="020B0604020202020204" pitchFamily="34" charset="0"/>
              </a:rPr>
              <a:t>at Home</a:t>
            </a:r>
          </a:p>
        </p:txBody>
      </p:sp>
      <p:pic>
        <p:nvPicPr>
          <p:cNvPr id="4" name="Picture 3">
            <a:extLst>
              <a:ext uri="{FF2B5EF4-FFF2-40B4-BE49-F238E27FC236}">
                <a16:creationId xmlns:a16="http://schemas.microsoft.com/office/drawing/2014/main" id="{60EA7E55-6F69-4CC4-9FCD-17F1C76AFC11}"/>
              </a:ext>
            </a:extLst>
          </p:cNvPr>
          <p:cNvPicPr>
            <a:picLocks noChangeAspect="1"/>
          </p:cNvPicPr>
          <p:nvPr/>
        </p:nvPicPr>
        <p:blipFill>
          <a:blip r:embed="rId2"/>
          <a:stretch>
            <a:fillRect/>
          </a:stretch>
        </p:blipFill>
        <p:spPr>
          <a:xfrm>
            <a:off x="9991498" y="4252821"/>
            <a:ext cx="1685058" cy="861420"/>
          </a:xfrm>
          <a:prstGeom prst="rect">
            <a:avLst/>
          </a:prstGeom>
        </p:spPr>
      </p:pic>
    </p:spTree>
    <p:extLst>
      <p:ext uri="{BB962C8B-B14F-4D97-AF65-F5344CB8AC3E}">
        <p14:creationId xmlns:p14="http://schemas.microsoft.com/office/powerpoint/2010/main" val="256483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9F9D8CD1-50DF-4830-B6EE-89866D3E5D08}"/>
              </a:ext>
            </a:extLst>
          </p:cNvPr>
          <p:cNvSpPr txBox="1"/>
          <p:nvPr/>
        </p:nvSpPr>
        <p:spPr>
          <a:xfrm>
            <a:off x="1481888" y="815726"/>
            <a:ext cx="9856672" cy="1077218"/>
          </a:xfrm>
          <a:prstGeom prst="rect">
            <a:avLst/>
          </a:prstGeom>
          <a:noFill/>
        </p:spPr>
        <p:txBody>
          <a:bodyPr wrap="square" rtlCol="0">
            <a:spAutoFit/>
          </a:bodyPr>
          <a:lstStyle/>
          <a:p>
            <a:r>
              <a:rPr lang="en-US" sz="3200" b="1" u="sng" dirty="0">
                <a:solidFill>
                  <a:schemeClr val="bg1"/>
                </a:solidFill>
                <a:latin typeface="Arial" panose="020B0604020202020204" pitchFamily="34" charset="0"/>
                <a:cs typeface="Arial" panose="020B0604020202020204" pitchFamily="34" charset="0"/>
              </a:rPr>
              <a:t>The Site for the PPRS/Evergreen Heritage </a:t>
            </a:r>
          </a:p>
          <a:p>
            <a:r>
              <a:rPr lang="en-US" sz="3200" b="1" i="1" u="sng" dirty="0">
                <a:solidFill>
                  <a:schemeClr val="bg1"/>
                </a:solidFill>
                <a:latin typeface="Arial" panose="020B0604020202020204" pitchFamily="34" charset="0"/>
                <a:cs typeface="Arial" panose="020B0604020202020204" pitchFamily="34" charset="0"/>
              </a:rPr>
              <a:t>Never Forget Garden</a:t>
            </a:r>
            <a:endParaRPr lang="en-US" sz="3200" b="1" dirty="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E1D9E7E9-5652-4C3E-84DD-50D03A95D3F1}"/>
              </a:ext>
            </a:extLst>
          </p:cNvPr>
          <p:cNvSpPr txBox="1"/>
          <p:nvPr/>
        </p:nvSpPr>
        <p:spPr>
          <a:xfrm>
            <a:off x="1533704" y="3007991"/>
            <a:ext cx="7927288" cy="2862322"/>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Evergreen Cemetery was established shortly after the town was founded in 1871 and deeded to the City of Colorado Springs in 1875 by city founder, General William Jackson Palmer. </a:t>
            </a:r>
          </a:p>
          <a:p>
            <a:pPr marL="342900" indent="-342900">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In 1993, Evergreen was placed on the National Register of Historic Places, only the second cemetery in the state to receive such an honor.  </a:t>
            </a:r>
          </a:p>
          <a:p>
            <a:pPr marL="342900" indent="-342900">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The cemetery is 220-acres.  </a:t>
            </a:r>
          </a:p>
          <a:p>
            <a:pPr marL="342900" indent="-342900">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The Cemetery is located at 1005 Hancock Expressway, Colorado Springs, CO 80903</a:t>
            </a:r>
          </a:p>
        </p:txBody>
      </p:sp>
      <p:sp>
        <p:nvSpPr>
          <p:cNvPr id="2" name="TextBox 1">
            <a:extLst>
              <a:ext uri="{FF2B5EF4-FFF2-40B4-BE49-F238E27FC236}">
                <a16:creationId xmlns:a16="http://schemas.microsoft.com/office/drawing/2014/main" id="{FF2EA8DA-D242-42A7-B116-80B6478A3518}"/>
              </a:ext>
            </a:extLst>
          </p:cNvPr>
          <p:cNvSpPr txBox="1"/>
          <p:nvPr/>
        </p:nvSpPr>
        <p:spPr>
          <a:xfrm>
            <a:off x="2520696" y="2127302"/>
            <a:ext cx="7150608" cy="646331"/>
          </a:xfrm>
          <a:prstGeom prst="rect">
            <a:avLst/>
          </a:prstGeom>
          <a:noFill/>
        </p:spPr>
        <p:txBody>
          <a:bodyPr wrap="square" rtlCol="0">
            <a:spAutoFit/>
          </a:bodyPr>
          <a:lstStyle/>
          <a:p>
            <a:r>
              <a:rPr lang="en-US" sz="3600" b="1" dirty="0">
                <a:solidFill>
                  <a:schemeClr val="bg1"/>
                </a:solidFill>
                <a:latin typeface="Arial" panose="020B0604020202020204" pitchFamily="34" charset="0"/>
                <a:cs typeface="Arial" panose="020B0604020202020204" pitchFamily="34" charset="0"/>
              </a:rPr>
              <a:t>EVERGREEN CEMETERY</a:t>
            </a:r>
            <a:endParaRPr lang="en-US" sz="3600" dirty="0"/>
          </a:p>
        </p:txBody>
      </p:sp>
    </p:spTree>
    <p:extLst>
      <p:ext uri="{BB962C8B-B14F-4D97-AF65-F5344CB8AC3E}">
        <p14:creationId xmlns:p14="http://schemas.microsoft.com/office/powerpoint/2010/main" val="1714388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ree, outdoor, ground, plant&#10;&#10;Description automatically generated">
            <a:extLst>
              <a:ext uri="{FF2B5EF4-FFF2-40B4-BE49-F238E27FC236}">
                <a16:creationId xmlns:a16="http://schemas.microsoft.com/office/drawing/2014/main" id="{2D097E48-B07C-48D2-8BEF-79C919A5C8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496" y="1660477"/>
            <a:ext cx="6128510" cy="4596383"/>
          </a:xfrm>
          <a:prstGeom prst="rect">
            <a:avLst/>
          </a:prstGeom>
        </p:spPr>
      </p:pic>
      <p:sp>
        <p:nvSpPr>
          <p:cNvPr id="5" name="Subtitle 4">
            <a:extLst>
              <a:ext uri="{FF2B5EF4-FFF2-40B4-BE49-F238E27FC236}">
                <a16:creationId xmlns:a16="http://schemas.microsoft.com/office/drawing/2014/main" id="{57D208E5-7B6A-41F5-B423-07766C46D582}"/>
              </a:ext>
            </a:extLst>
          </p:cNvPr>
          <p:cNvSpPr txBox="1">
            <a:spLocks noGrp="1"/>
          </p:cNvSpPr>
          <p:nvPr>
            <p:ph type="subTitle" idx="4294967295"/>
          </p:nvPr>
        </p:nvSpPr>
        <p:spPr>
          <a:xfrm>
            <a:off x="1182688" y="798513"/>
            <a:ext cx="8824912" cy="584775"/>
          </a:xfrm>
          <a:prstGeom prst="rect">
            <a:avLst/>
          </a:prstGeom>
          <a:noFill/>
        </p:spPr>
        <p:txBody>
          <a:bodyPr wrap="square" rtlCol="0">
            <a:spAutoFit/>
          </a:bodyPr>
          <a:lstStyle/>
          <a:p>
            <a:pPr marL="0" indent="0">
              <a:buNone/>
            </a:pPr>
            <a:r>
              <a:rPr lang="en-US" sz="3200" b="1" u="sng" cap="none" dirty="0">
                <a:solidFill>
                  <a:schemeClr val="bg1"/>
                </a:solidFill>
                <a:latin typeface="Arial" panose="020B0604020202020204" pitchFamily="34" charset="0"/>
                <a:cs typeface="Arial" panose="020B0604020202020204" pitchFamily="34" charset="0"/>
              </a:rPr>
              <a:t>Evergreen Cemetery</a:t>
            </a:r>
            <a:endParaRPr lang="en-US" sz="3200" b="1" u="sng"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61183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443</TotalTime>
  <Words>1121</Words>
  <Application>Microsoft Office PowerPoint</Application>
  <PresentationFormat>Widescreen</PresentationFormat>
  <Paragraphs>41</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Wingdings 3</vt:lpstr>
      <vt:lpstr>Century Gothic</vt:lpstr>
      <vt:lpstr>Ion Boardroom</vt:lpstr>
      <vt:lpstr>PowerPoint Presentation</vt:lpstr>
      <vt:lpstr>From the Society of the Honor Guard of the Tomb of the Unknown Solider –   Through an initiative started in 2018, the Tomb of the Unknown Soldier Never Forget Garden is a nationwide invitation to all Americans and freedom loving people to plant gardens as a visual way to represent America’s unwavering commitment to our sacred duty to recognize, remember, and honor our veterans, many who continued to serve as first responders, and their families now and for many years to come. There are many ways and traditions that are available to express patriotism, love, mourning and remembrance. A “Never Forget Garden” can provide an elegant expression of that which deeply resides in the heart of our fellow Americans:   “I will Never, Ever Forget You — I am in it with you.”</vt:lpstr>
      <vt:lpstr>The Tomb of the Unknown Soldier at Arlington Cemetery honors that soldier from World War I, who represents all who followed General George Washington into the field of battle, all who served in wars and armed conflict that came after 1776, today’s heroic military, and all who will serve in the future.      – Richard A. Azzaro, former Tomb Guard; a Founder and former President of the Society of the Honor Guard, Tomb of the Unknown Soldier; Director of the ‘Never Forget Garden’ Committee. </vt:lpstr>
      <vt:lpstr>The Society of the Honor Guard has proposed ‘Never Forget Gardens’ as an important way to observe the Centennial of the Tomb of the Unknown Soldier, and to ensure the millions of America’s war dead are forever honored and remembered. The Centennial will take place in the eleventh month, the eleventh day at the eleventh hour of 2021 (November 11, 2021). The national effort led by the Society of the Honor Guard encourages the installation of ‘Never Forget Gardens’ “to involve every individual, village, hamlet, town and city, and all branches of the uniformed services and civilian government.”  – Richard A. Azzaro, former Tomb Guard; a Founder and former President of the Society of the Honor Guard, Tomb of the Unknown Soldier; Director of the ‘Never Forget Garden’ Committee. </vt:lpstr>
      <vt:lpstr>PowerPoint Presentation</vt:lpstr>
      <vt:lpstr>From the ARS website –  By ARS RESOLUTION, President Robert Martin and the ARS Board of Directors has unanimously joined the CENTENNIAL COMMEMORATION.   America’s Rose Garden has established a ‘Never Forget Garden to commemorate the Centennial of the Unknown Soldier and as a permanent installation to honor all veterans.  The new garden is named for US Navy Veteran and American Rose Society members:  it is the “DAVE AND SANDY LONG NEVER FORGET GARDEN.”</vt:lpstr>
      <vt:lpstr> We can’t all attend the Centennial Ceremony at Arlington Cemetery, but each of us can create a place in our own  garden  to  express  patriotism, with  the  noble  purpose  of  remembering  all  whose  lives  were courageously given in service to our country, both at home and abroad; not just for the Centennial, but for all  time. The  Society  of  the  Honor  Guard  believes  your  garden  will  serve  as  a  ‘proxy’ for  the  Tomb  at Arlington. You will find your ‘Never Forget Garden’ becomes a place where you can memorialize a family member or friend, and remember veterans and their families. It will be a place of beauty and of calm reflection. You will put your heart into your garden as you carefully tend the flowers and other plants, and encourage birds and butterflies. Every ‘Never Forget Garden’ will offer a personal experience in a very personal and private space for those who want to express their love of country, to express love, respect and gratitude, and to remember. – Marilyn Wellan, American Rose Society Representative to the Centennial and past ARS President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Evergreen Heritage aka Evergreen Cemetery Benevolent Society is a 501(c)(3) nonprofit organization founded to preserve the resting places of our pioneers.  Volunteers help with many events and fund-raising projects as well as maintenance projects at the cemetery.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Brenna Bosch</dc:creator>
  <cp:lastModifiedBy>Brenna Bosch</cp:lastModifiedBy>
  <cp:revision>39</cp:revision>
  <dcterms:created xsi:type="dcterms:W3CDTF">2021-02-13T03:29:08Z</dcterms:created>
  <dcterms:modified xsi:type="dcterms:W3CDTF">2021-03-27T00:41:47Z</dcterms:modified>
</cp:coreProperties>
</file>