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26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490C12-BA70-45AB-8439-4847F512607E}" type="datetimeFigureOut">
              <a:rPr lang="en-US" smtClean="0"/>
              <a:t>1/20/2016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C9449-C114-4476-B137-13E76451E9F1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490C12-BA70-45AB-8439-4847F512607E}" type="datetimeFigureOut">
              <a:rPr lang="en-US" smtClean="0"/>
              <a:t>1/20/2016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C9449-C114-4476-B137-13E76451E9F1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490C12-BA70-45AB-8439-4847F512607E}" type="datetimeFigureOut">
              <a:rPr lang="en-US" smtClean="0"/>
              <a:t>1/20/2016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C9449-C114-4476-B137-13E76451E9F1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490C12-BA70-45AB-8439-4847F512607E}" type="datetimeFigureOut">
              <a:rPr lang="en-US" smtClean="0"/>
              <a:t>1/20/2016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C9449-C114-4476-B137-13E76451E9F1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490C12-BA70-45AB-8439-4847F512607E}" type="datetimeFigureOut">
              <a:rPr lang="en-US" smtClean="0"/>
              <a:t>1/20/2016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C9449-C114-4476-B137-13E76451E9F1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490C12-BA70-45AB-8439-4847F512607E}" type="datetimeFigureOut">
              <a:rPr lang="en-US" smtClean="0"/>
              <a:t>1/20/2016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C9449-C114-4476-B137-13E76451E9F1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490C12-BA70-45AB-8439-4847F512607E}" type="datetimeFigureOut">
              <a:rPr lang="en-US" smtClean="0"/>
              <a:t>1/20/2016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C9449-C114-4476-B137-13E76451E9F1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490C12-BA70-45AB-8439-4847F512607E}" type="datetimeFigureOut">
              <a:rPr lang="en-US" smtClean="0"/>
              <a:t>1/20/2016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C9449-C114-4476-B137-13E76451E9F1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490C12-BA70-45AB-8439-4847F512607E}" type="datetimeFigureOut">
              <a:rPr lang="en-US" smtClean="0"/>
              <a:t>1/20/2016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C9449-C114-4476-B137-13E76451E9F1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490C12-BA70-45AB-8439-4847F512607E}" type="datetimeFigureOut">
              <a:rPr lang="en-US" smtClean="0"/>
              <a:t>1/20/2016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C9449-C114-4476-B137-13E76451E9F1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490C12-BA70-45AB-8439-4847F512607E}" type="datetimeFigureOut">
              <a:rPr lang="en-US" smtClean="0"/>
              <a:t>1/20/2016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C9449-C114-4476-B137-13E76451E9F1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490C12-BA70-45AB-8439-4847F512607E}" type="datetimeFigureOut">
              <a:rPr lang="en-US" smtClean="0"/>
              <a:t>1/20/2016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1C9449-C114-4476-B137-13E76451E9F1}" type="slidenum">
              <a:rPr lang="en-GB" smtClean="0"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285852" y="928670"/>
            <a:ext cx="642942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b="1" dirty="0" smtClean="0"/>
              <a:t>TESTING FOR DIFFERENCES BETWEEN SAMPLES</a:t>
            </a:r>
            <a:endParaRPr lang="en-GB" sz="32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1571604" y="3643314"/>
            <a:ext cx="607223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dirty="0" smtClean="0"/>
              <a:t>THE MANN-WHITNEY U TEST</a:t>
            </a:r>
            <a:endParaRPr lang="en-GB" sz="36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28596" y="357166"/>
            <a:ext cx="821537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Let’s say you have collected two samples. For instance from different places along a beach or at different point along the course of a river.</a:t>
            </a:r>
            <a:endParaRPr lang="en-GB" sz="2400" dirty="0"/>
          </a:p>
        </p:txBody>
      </p:sp>
      <p:sp>
        <p:nvSpPr>
          <p:cNvPr id="3" name="TextBox 2"/>
          <p:cNvSpPr txBox="1"/>
          <p:nvPr/>
        </p:nvSpPr>
        <p:spPr>
          <a:xfrm>
            <a:off x="357158" y="1571612"/>
            <a:ext cx="778674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The two samples may look a different, but are they?</a:t>
            </a:r>
            <a:endParaRPr lang="en-GB" sz="2400" dirty="0"/>
          </a:p>
        </p:txBody>
      </p:sp>
      <p:sp>
        <p:nvSpPr>
          <p:cNvPr id="4" name="TextBox 3"/>
          <p:cNvSpPr txBox="1"/>
          <p:nvPr/>
        </p:nvSpPr>
        <p:spPr>
          <a:xfrm>
            <a:off x="357158" y="2285992"/>
            <a:ext cx="785818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You could compare the mean</a:t>
            </a:r>
            <a:r>
              <a:rPr lang="en-GB" sz="2400" dirty="0"/>
              <a:t>s</a:t>
            </a:r>
            <a:r>
              <a:rPr lang="en-GB" sz="2400" dirty="0" smtClean="0"/>
              <a:t> ,modes and medians of the two samples and even look at the two samples side by side on dispersion diagrams; but that may show that they are different, but will not prove they are different unless the two diagrams show no overlap at all.</a:t>
            </a:r>
            <a:endParaRPr lang="en-GB" sz="2400" dirty="0"/>
          </a:p>
        </p:txBody>
      </p:sp>
      <p:sp>
        <p:nvSpPr>
          <p:cNvPr id="5" name="TextBox 4"/>
          <p:cNvSpPr txBox="1"/>
          <p:nvPr/>
        </p:nvSpPr>
        <p:spPr>
          <a:xfrm>
            <a:off x="357158" y="4572008"/>
            <a:ext cx="807249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One way to test for a statistically significant difference between two samples is to use the Mann-Whitney U test. This tests for differences between the medians of the two samples.</a:t>
            </a:r>
            <a:endParaRPr lang="en-GB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42910" y="357166"/>
            <a:ext cx="792961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Look at these two samples which show long axis data in millimetres (mm) for two sites at different points along the same beach.</a:t>
            </a:r>
            <a:endParaRPr lang="en-GB" sz="2400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714348" y="2214554"/>
          <a:ext cx="857256" cy="3235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57256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18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15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13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10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9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7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5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4</a:t>
                      </a:r>
                    </a:p>
                    <a:p>
                      <a:pPr algn="ctr"/>
                      <a:r>
                        <a:rPr lang="en-GB" dirty="0" smtClean="0"/>
                        <a:t>3</a:t>
                      </a:r>
                      <a:endParaRPr lang="en-GB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500034" y="1643050"/>
            <a:ext cx="17145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SAMPLE A</a:t>
            </a:r>
            <a:endParaRPr lang="en-GB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3929058" y="2214554"/>
          <a:ext cx="857256" cy="2961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57256"/>
              </a:tblGrid>
              <a:tr h="299402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24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22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19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14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12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11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9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8</a:t>
                      </a:r>
                      <a:endParaRPr lang="en-GB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3786182" y="1643050"/>
            <a:ext cx="21431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SAMPLE B</a:t>
            </a:r>
            <a:endParaRPr lang="en-GB" dirty="0"/>
          </a:p>
        </p:txBody>
      </p:sp>
      <p:sp>
        <p:nvSpPr>
          <p:cNvPr id="8" name="TextBox 7"/>
          <p:cNvSpPr txBox="1"/>
          <p:nvPr/>
        </p:nvSpPr>
        <p:spPr>
          <a:xfrm>
            <a:off x="5857884" y="3571876"/>
            <a:ext cx="264320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They look different, but there is some overlap of data</a:t>
            </a:r>
            <a:endParaRPr lang="en-GB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7" grpId="0"/>
      <p:bldP spid="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00034" y="500042"/>
            <a:ext cx="80010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Before we do the test we need to formulate a hypothesis </a:t>
            </a:r>
            <a:endParaRPr lang="en-GB" sz="2400" dirty="0"/>
          </a:p>
        </p:txBody>
      </p:sp>
      <p:sp>
        <p:nvSpPr>
          <p:cNvPr id="3" name="TextBox 2"/>
          <p:cNvSpPr txBox="1"/>
          <p:nvPr/>
        </p:nvSpPr>
        <p:spPr>
          <a:xfrm>
            <a:off x="500034" y="1142984"/>
            <a:ext cx="792961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In the Mann-Whitney U test we presume that the two samples have been taken from the same parent population and that any differences we see between the two sample are due to chance</a:t>
            </a:r>
            <a:endParaRPr lang="en-GB" sz="2400" dirty="0"/>
          </a:p>
        </p:txBody>
      </p:sp>
      <p:sp>
        <p:nvSpPr>
          <p:cNvPr id="4" name="TextBox 3"/>
          <p:cNvSpPr txBox="1"/>
          <p:nvPr/>
        </p:nvSpPr>
        <p:spPr>
          <a:xfrm>
            <a:off x="428596" y="2714620"/>
            <a:ext cx="821537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Our NULL HYPOTHESIS would be that there is no significant difference between the two samples</a:t>
            </a:r>
            <a:endParaRPr lang="en-GB" sz="2400" dirty="0"/>
          </a:p>
        </p:txBody>
      </p:sp>
      <p:sp>
        <p:nvSpPr>
          <p:cNvPr id="5" name="TextBox 4"/>
          <p:cNvSpPr txBox="1"/>
          <p:nvPr/>
        </p:nvSpPr>
        <p:spPr>
          <a:xfrm>
            <a:off x="428596" y="3571876"/>
            <a:ext cx="771530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Our aim is to disprove the Null Hypothesis so that we can accept the ALTERNATIVE HYPOTHESIS:-</a:t>
            </a:r>
            <a:endParaRPr lang="en-GB" sz="2400" dirty="0"/>
          </a:p>
        </p:txBody>
      </p:sp>
      <p:sp>
        <p:nvSpPr>
          <p:cNvPr id="6" name="TextBox 5"/>
          <p:cNvSpPr txBox="1"/>
          <p:nvPr/>
        </p:nvSpPr>
        <p:spPr>
          <a:xfrm>
            <a:off x="428596" y="4500570"/>
            <a:ext cx="807249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 smtClean="0"/>
              <a:t>There is a statistically significant difference between the two samples and we can assume they came from different parent populations.</a:t>
            </a:r>
            <a:endParaRPr lang="en-GB" sz="24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428596" y="5786454"/>
            <a:ext cx="807249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 smtClean="0"/>
              <a:t>In this case we would have proved that beach pebble size changes along the beach</a:t>
            </a:r>
            <a:endParaRPr lang="en-GB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/>
      <p:bldP spid="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28596" y="357166"/>
            <a:ext cx="821537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For the Mann-Whitney U test the two samples are ranked </a:t>
            </a:r>
            <a:r>
              <a:rPr lang="en-GB" sz="2400" b="1" dirty="0" smtClean="0"/>
              <a:t>together</a:t>
            </a:r>
            <a:endParaRPr lang="en-GB" sz="2400" b="1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1524000" y="1397000"/>
          <a:ext cx="6096000" cy="4165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24000"/>
                <a:gridCol w="1524000"/>
                <a:gridCol w="1524000"/>
                <a:gridCol w="15240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Sample A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rank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Sample B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rank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18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4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24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1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15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5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22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2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13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7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19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3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10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10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14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6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9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11.5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12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8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7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14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11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9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5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15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9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11.5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4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16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8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13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3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17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∑</a:t>
                      </a:r>
                      <a:r>
                        <a:rPr lang="en-GB" dirty="0" err="1" smtClean="0"/>
                        <a:t>rA</a:t>
                      </a:r>
                      <a:endParaRPr lang="en-GB" dirty="0"/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 smtClean="0"/>
                        <a:t>99.5</a:t>
                      </a:r>
                      <a:endParaRPr lang="en-GB" sz="2400" b="1" dirty="0"/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∑</a:t>
                      </a:r>
                      <a:r>
                        <a:rPr lang="en-GB" dirty="0" err="1" smtClean="0"/>
                        <a:t>rB</a:t>
                      </a:r>
                      <a:endParaRPr lang="en-GB" dirty="0"/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 smtClean="0"/>
                        <a:t>53.5</a:t>
                      </a: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285720" y="5715016"/>
            <a:ext cx="64294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∑</a:t>
            </a:r>
            <a:r>
              <a:rPr lang="en-GB" sz="2400" dirty="0" err="1" smtClean="0"/>
              <a:t>rA</a:t>
            </a:r>
            <a:r>
              <a:rPr lang="en-GB" sz="2400" dirty="0" smtClean="0"/>
              <a:t> </a:t>
            </a:r>
            <a:endParaRPr lang="en-GB" sz="2400" dirty="0"/>
          </a:p>
        </p:txBody>
      </p:sp>
      <p:sp>
        <p:nvSpPr>
          <p:cNvPr id="11" name="TextBox 10"/>
          <p:cNvSpPr txBox="1"/>
          <p:nvPr/>
        </p:nvSpPr>
        <p:spPr>
          <a:xfrm>
            <a:off x="928662" y="5786454"/>
            <a:ext cx="35719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i</a:t>
            </a:r>
            <a:r>
              <a:rPr lang="en-GB" dirty="0" smtClean="0"/>
              <a:t>s the sum of all the A sample ranks</a:t>
            </a:r>
            <a:endParaRPr lang="en-GB" dirty="0"/>
          </a:p>
        </p:txBody>
      </p:sp>
      <p:sp>
        <p:nvSpPr>
          <p:cNvPr id="12" name="Rectangle 11"/>
          <p:cNvSpPr/>
          <p:nvPr/>
        </p:nvSpPr>
        <p:spPr>
          <a:xfrm>
            <a:off x="5357818" y="5857892"/>
            <a:ext cx="349602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 smtClean="0"/>
              <a:t>Is the sum of all the B sample ranks</a:t>
            </a:r>
            <a:endParaRPr lang="en-GB" dirty="0"/>
          </a:p>
        </p:txBody>
      </p:sp>
      <p:sp>
        <p:nvSpPr>
          <p:cNvPr id="13" name="Rectangle 12"/>
          <p:cNvSpPr/>
          <p:nvPr/>
        </p:nvSpPr>
        <p:spPr>
          <a:xfrm>
            <a:off x="4714876" y="5786454"/>
            <a:ext cx="69442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400" dirty="0" smtClean="0"/>
              <a:t>∑</a:t>
            </a:r>
            <a:r>
              <a:rPr lang="en-GB" sz="2400" dirty="0" err="1" smtClean="0"/>
              <a:t>rB</a:t>
            </a:r>
            <a:r>
              <a:rPr lang="en-GB" sz="2400" dirty="0" smtClean="0"/>
              <a:t> </a:t>
            </a:r>
            <a:endParaRPr lang="en-GB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8" grpId="0"/>
      <p:bldP spid="11" grpId="0"/>
      <p:bldP spid="12" grpId="0"/>
      <p:bldP spid="1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00034" y="357166"/>
            <a:ext cx="807249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We then use the Mann-Whitney U formula for the sample with the largest total ranks, in this case Sample A</a:t>
            </a:r>
            <a:endParaRPr lang="en-GB" sz="2400" dirty="0"/>
          </a:p>
        </p:txBody>
      </p:sp>
      <p:sp>
        <p:nvSpPr>
          <p:cNvPr id="3" name="TextBox 2"/>
          <p:cNvSpPr txBox="1"/>
          <p:nvPr/>
        </p:nvSpPr>
        <p:spPr>
          <a:xfrm>
            <a:off x="785786" y="1214422"/>
            <a:ext cx="64294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∑</a:t>
            </a:r>
            <a:r>
              <a:rPr lang="en-GB" sz="2400" dirty="0" err="1" smtClean="0"/>
              <a:t>rA</a:t>
            </a:r>
            <a:r>
              <a:rPr lang="en-GB" sz="2400" dirty="0" smtClean="0"/>
              <a:t> </a:t>
            </a:r>
            <a:endParaRPr lang="en-GB" sz="2400" dirty="0"/>
          </a:p>
        </p:txBody>
      </p:sp>
      <p:sp>
        <p:nvSpPr>
          <p:cNvPr id="4" name="TextBox 3"/>
          <p:cNvSpPr txBox="1"/>
          <p:nvPr/>
        </p:nvSpPr>
        <p:spPr>
          <a:xfrm>
            <a:off x="1571604" y="1214422"/>
            <a:ext cx="257176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is  </a:t>
            </a:r>
            <a:r>
              <a:rPr lang="en-GB" sz="2400" b="1" dirty="0" smtClean="0"/>
              <a:t>99.5</a:t>
            </a:r>
            <a:endParaRPr lang="en-GB" sz="24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571472" y="2071678"/>
            <a:ext cx="635798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U for sample A = </a:t>
            </a:r>
            <a:r>
              <a:rPr lang="en-GB" sz="2400" dirty="0" err="1" smtClean="0"/>
              <a:t>na.nb</a:t>
            </a:r>
            <a:r>
              <a:rPr lang="en-GB" sz="2400" dirty="0" smtClean="0"/>
              <a:t> +  </a:t>
            </a:r>
            <a:r>
              <a:rPr lang="en-GB" sz="2400" u="sng" dirty="0" err="1" smtClean="0"/>
              <a:t>na</a:t>
            </a:r>
            <a:r>
              <a:rPr lang="en-GB" sz="2400" u="sng" dirty="0" smtClean="0"/>
              <a:t> (</a:t>
            </a:r>
            <a:r>
              <a:rPr lang="en-GB" sz="2400" u="sng" dirty="0" err="1" smtClean="0"/>
              <a:t>na</a:t>
            </a:r>
            <a:r>
              <a:rPr lang="en-GB" sz="2400" u="sng" dirty="0" smtClean="0"/>
              <a:t>  +  1)</a:t>
            </a:r>
            <a:r>
              <a:rPr lang="en-GB" sz="2400" dirty="0" smtClean="0"/>
              <a:t>   -  ∑</a:t>
            </a:r>
            <a:r>
              <a:rPr lang="en-GB" sz="2400" dirty="0" err="1" smtClean="0"/>
              <a:t>rA</a:t>
            </a:r>
            <a:endParaRPr lang="en-GB" sz="2400" dirty="0" smtClean="0"/>
          </a:p>
          <a:p>
            <a:r>
              <a:rPr lang="en-GB" sz="2400" dirty="0" smtClean="0"/>
              <a:t>                                                        2</a:t>
            </a:r>
            <a:endParaRPr lang="en-GB" sz="2400" dirty="0"/>
          </a:p>
        </p:txBody>
      </p:sp>
      <p:sp>
        <p:nvSpPr>
          <p:cNvPr id="6" name="TextBox 5"/>
          <p:cNvSpPr txBox="1"/>
          <p:nvPr/>
        </p:nvSpPr>
        <p:spPr>
          <a:xfrm>
            <a:off x="1785918" y="2786058"/>
            <a:ext cx="535785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=  9 x 8  + </a:t>
            </a:r>
            <a:r>
              <a:rPr lang="en-GB" sz="2400" u="sng" dirty="0" smtClean="0"/>
              <a:t>9 ( 9 + 1)</a:t>
            </a:r>
            <a:r>
              <a:rPr lang="en-GB" sz="2400" dirty="0" smtClean="0"/>
              <a:t>  - 99.5</a:t>
            </a:r>
          </a:p>
          <a:p>
            <a:r>
              <a:rPr lang="en-GB" sz="2400" dirty="0"/>
              <a:t> </a:t>
            </a:r>
            <a:r>
              <a:rPr lang="en-GB" sz="2400" dirty="0" smtClean="0"/>
              <a:t>                        2</a:t>
            </a:r>
          </a:p>
          <a:p>
            <a:r>
              <a:rPr lang="en-GB" sz="2400" dirty="0"/>
              <a:t> </a:t>
            </a:r>
            <a:r>
              <a:rPr lang="en-GB" sz="2400" dirty="0" smtClean="0"/>
              <a:t>      </a:t>
            </a:r>
            <a:endParaRPr lang="en-GB" sz="2400" dirty="0"/>
          </a:p>
        </p:txBody>
      </p:sp>
      <p:sp>
        <p:nvSpPr>
          <p:cNvPr id="8" name="TextBox 7"/>
          <p:cNvSpPr txBox="1"/>
          <p:nvPr/>
        </p:nvSpPr>
        <p:spPr>
          <a:xfrm>
            <a:off x="1785918" y="3643314"/>
            <a:ext cx="535785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=  72  + </a:t>
            </a:r>
            <a:r>
              <a:rPr lang="en-GB" sz="2400" u="sng" dirty="0" smtClean="0"/>
              <a:t>90</a:t>
            </a:r>
            <a:r>
              <a:rPr lang="en-GB" sz="2400" dirty="0" smtClean="0"/>
              <a:t>  - 99.5</a:t>
            </a:r>
          </a:p>
          <a:p>
            <a:r>
              <a:rPr lang="en-GB" sz="2400" dirty="0" smtClean="0"/>
              <a:t>               2</a:t>
            </a:r>
          </a:p>
          <a:p>
            <a:r>
              <a:rPr lang="en-GB" dirty="0" smtClean="0"/>
              <a:t> </a:t>
            </a:r>
            <a:endParaRPr lang="en-GB" dirty="0"/>
          </a:p>
        </p:txBody>
      </p:sp>
      <p:sp>
        <p:nvSpPr>
          <p:cNvPr id="10" name="TextBox 9"/>
          <p:cNvSpPr txBox="1"/>
          <p:nvPr/>
        </p:nvSpPr>
        <p:spPr>
          <a:xfrm>
            <a:off x="1785918" y="4429132"/>
            <a:ext cx="464347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=  72  + 45  - 99.5</a:t>
            </a:r>
          </a:p>
          <a:p>
            <a:r>
              <a:rPr lang="en-GB" sz="2400" dirty="0" smtClean="0"/>
              <a:t>               </a:t>
            </a:r>
            <a:endParaRPr lang="en-GB" sz="2400" dirty="0" smtClean="0"/>
          </a:p>
        </p:txBody>
      </p:sp>
      <p:sp>
        <p:nvSpPr>
          <p:cNvPr id="11" name="TextBox 10"/>
          <p:cNvSpPr txBox="1"/>
          <p:nvPr/>
        </p:nvSpPr>
        <p:spPr>
          <a:xfrm>
            <a:off x="1785918" y="5357826"/>
            <a:ext cx="4143404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 smtClean="0"/>
              <a:t>U a =  17.5</a:t>
            </a:r>
          </a:p>
          <a:p>
            <a:r>
              <a:rPr lang="en-GB" dirty="0" smtClean="0"/>
              <a:t>               </a:t>
            </a:r>
            <a:endParaRPr lang="en-GB" dirty="0" smtClean="0"/>
          </a:p>
        </p:txBody>
      </p:sp>
      <p:sp>
        <p:nvSpPr>
          <p:cNvPr id="12" name="TextBox 11"/>
          <p:cNvSpPr txBox="1"/>
          <p:nvPr/>
        </p:nvSpPr>
        <p:spPr>
          <a:xfrm>
            <a:off x="4214810" y="5429264"/>
            <a:ext cx="40719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But what does U = 17.5 mean?</a:t>
            </a:r>
            <a:endParaRPr lang="en-GB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/>
      <p:bldP spid="8" grpId="0"/>
      <p:bldP spid="10" grpId="0"/>
      <p:bldP spid="11" grpId="0"/>
      <p:bldP spid="1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57158" y="285728"/>
            <a:ext cx="842968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This value for U needs to be looked up on the 95% confidence level significance table</a:t>
            </a:r>
            <a:endParaRPr lang="en-GB" sz="2400" dirty="0"/>
          </a:p>
        </p:txBody>
      </p:sp>
      <p:pic>
        <p:nvPicPr>
          <p:cNvPr id="4" name="Picture 3" descr="http://www.real-statistics.com/wp-content/uploads/2012/11/mann-whitney-table-.05.pn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8596" y="1714488"/>
            <a:ext cx="8001056" cy="47863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3500430" y="928670"/>
            <a:ext cx="335758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Our sample sizes are 9</a:t>
            </a:r>
            <a:endParaRPr lang="en-GB" sz="2400" dirty="0"/>
          </a:p>
        </p:txBody>
      </p:sp>
      <p:cxnSp>
        <p:nvCxnSpPr>
          <p:cNvPr id="7" name="Straight Arrow Connector 6"/>
          <p:cNvCxnSpPr/>
          <p:nvPr/>
        </p:nvCxnSpPr>
        <p:spPr>
          <a:xfrm>
            <a:off x="214282" y="3786190"/>
            <a:ext cx="500066" cy="1588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6715140" y="928670"/>
            <a:ext cx="14287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a</a:t>
            </a:r>
            <a:r>
              <a:rPr lang="en-GB" sz="2400" dirty="0" smtClean="0"/>
              <a:t>nd 8</a:t>
            </a:r>
            <a:endParaRPr lang="en-GB" sz="2400" dirty="0"/>
          </a:p>
        </p:txBody>
      </p:sp>
      <p:cxnSp>
        <p:nvCxnSpPr>
          <p:cNvPr id="10" name="Straight Arrow Connector 9"/>
          <p:cNvCxnSpPr/>
          <p:nvPr/>
        </p:nvCxnSpPr>
        <p:spPr>
          <a:xfrm rot="5400000">
            <a:off x="3214678" y="1500174"/>
            <a:ext cx="571504" cy="1588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4929190" y="3000372"/>
            <a:ext cx="3643338" cy="3046988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So the critical value is 15. If the U value is smaller than this we can reject the null hypothesis and accept the alternative hypothesis that the two samples are statistically significantly different</a:t>
            </a:r>
            <a:endParaRPr lang="en-GB" sz="2400" dirty="0"/>
          </a:p>
        </p:txBody>
      </p:sp>
      <p:sp>
        <p:nvSpPr>
          <p:cNvPr id="15" name="Oval 14"/>
          <p:cNvSpPr/>
          <p:nvPr/>
        </p:nvSpPr>
        <p:spPr>
          <a:xfrm>
            <a:off x="3357554" y="3643314"/>
            <a:ext cx="500066" cy="35719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TextBox 15"/>
          <p:cNvSpPr txBox="1"/>
          <p:nvPr/>
        </p:nvSpPr>
        <p:spPr>
          <a:xfrm>
            <a:off x="428596" y="6000768"/>
            <a:ext cx="4143404" cy="46166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GB" sz="2400" b="1" dirty="0" smtClean="0"/>
              <a:t>What is the result in our case?</a:t>
            </a:r>
            <a:endParaRPr lang="en-GB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  <p:bldP spid="8" grpId="0"/>
      <p:bldP spid="14" grpId="0" animBg="1"/>
      <p:bldP spid="15" grpId="0" animBg="1"/>
      <p:bldP spid="16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105</TotalTime>
  <Words>536</Words>
  <Application>Microsoft Office PowerPoint</Application>
  <PresentationFormat>On-screen Show (4:3)</PresentationFormat>
  <Paragraphs>101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user</cp:lastModifiedBy>
  <cp:revision>12</cp:revision>
  <dcterms:created xsi:type="dcterms:W3CDTF">2016-01-20T12:51:08Z</dcterms:created>
  <dcterms:modified xsi:type="dcterms:W3CDTF">2016-01-20T14:36:21Z</dcterms:modified>
</cp:coreProperties>
</file>