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82" r:id="rId4"/>
    <p:sldId id="283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5" r:id="rId30"/>
    <p:sldId id="281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1601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2731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81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011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043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7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447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769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1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304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4260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78C8C-1231-42C4-BCCE-E3470D268B25}" type="datetimeFigureOut">
              <a:rPr lang="en-US" smtClean="0"/>
              <a:t>4/4/2019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819B3-4622-476A-8DD3-430100F834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348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4534"/>
            <a:ext cx="9144000" cy="68579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971800"/>
            <a:ext cx="7086600" cy="1752600"/>
          </a:xfrm>
        </p:spPr>
        <p:txBody>
          <a:bodyPr>
            <a:normAutofit/>
          </a:bodyPr>
          <a:lstStyle/>
          <a:p>
            <a:r>
              <a:rPr lang="en-US" dirty="0" err="1" smtClean="0"/>
              <a:t>Adiestramiento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</a:t>
            </a:r>
            <a:r>
              <a:rPr lang="en-US" dirty="0" err="1"/>
              <a:t>C</a:t>
            </a:r>
            <a:r>
              <a:rPr lang="en-US" dirty="0" err="1" smtClean="0"/>
              <a:t>ompetencia</a:t>
            </a:r>
            <a:r>
              <a:rPr lang="en-US" dirty="0" smtClean="0"/>
              <a:t> Cultural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los</a:t>
            </a:r>
            <a:r>
              <a:rPr lang="en-US" dirty="0" smtClean="0"/>
              <a:t> </a:t>
            </a:r>
            <a:r>
              <a:rPr lang="en-US" dirty="0" err="1" smtClean="0"/>
              <a:t>Servicios</a:t>
            </a:r>
            <a:r>
              <a:rPr lang="en-US" dirty="0" smtClean="0"/>
              <a:t> de </a:t>
            </a:r>
            <a:r>
              <a:rPr lang="en-US" dirty="0" err="1" smtClean="0"/>
              <a:t>Salud</a:t>
            </a:r>
            <a:r>
              <a:rPr lang="en-US" dirty="0" smtClean="0"/>
              <a:t> a la </a:t>
            </a:r>
            <a:r>
              <a:rPr lang="en-US" dirty="0" err="1" smtClean="0"/>
              <a:t>Población</a:t>
            </a:r>
            <a:r>
              <a:rPr lang="en-US" dirty="0" smtClean="0"/>
              <a:t> LGBTT+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1684" y="1524000"/>
            <a:ext cx="395605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object 32"/>
          <p:cNvSpPr/>
          <p:nvPr/>
        </p:nvSpPr>
        <p:spPr>
          <a:xfrm>
            <a:off x="193489" y="5202982"/>
            <a:ext cx="1024153" cy="1580483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" name="object 33"/>
          <p:cNvSpPr/>
          <p:nvPr/>
        </p:nvSpPr>
        <p:spPr>
          <a:xfrm>
            <a:off x="1569635" y="5202982"/>
            <a:ext cx="1024154" cy="1580483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5757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Gay: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Hombre que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atraído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afectivamente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hombre. 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alternativa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“homosexual” (de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origen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médico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Algunos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hombres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homosexuales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lesbianas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prefieren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término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gay,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contenido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político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uso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popular.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refiere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atributos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social,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histórica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cultural,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económica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política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geográficamente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entre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asignados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hombre y a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utiliza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referirse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que, social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culturalmente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identificadas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“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masculinas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:” y “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femeninas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”,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abarcan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desde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funciones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históricamente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se le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asignado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u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proveer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vs.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cuidar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),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actitudes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lo general se les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imputan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racionalidad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fortaleza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asertividad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vs.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emotividad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solidaridad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paciencia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), hasta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vestir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caminar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hablar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pensar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relacionarse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17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Heteronormatividad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Expectativa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creencia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estereotipo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personas son,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heterosexuales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o de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condición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única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natural, normal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aceptable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solamente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heterosexual y las personas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heterosexuales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o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percibidas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tales,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viven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válida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éticamente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legítima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social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culturalmente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Heterosexual: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personas de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diferente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suyo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mantener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íntimas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ellas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59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 algn="just"/>
            <a:r>
              <a:rPr lang="en-US" sz="5000" b="1" dirty="0" err="1">
                <a:solidFill>
                  <a:schemeClr val="accent5">
                    <a:lumMod val="75000"/>
                  </a:schemeClr>
                </a:solidFill>
              </a:rPr>
              <a:t>Homofobia</a:t>
            </a:r>
            <a:r>
              <a:rPr lang="en-US" sz="5000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Rechazo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invisibilización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burlas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basadas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prejuicios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estereotipos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estigmas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homosexualidad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las personas con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o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preferencia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homosexual, o que son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percibidas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tales.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derivar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privación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de la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vida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y el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delito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homicidio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que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tipificado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crimen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odio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homofobia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. Su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uso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se ha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extendido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rechazo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orientaciones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identidades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no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hegemónicas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general; sin embargo,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ha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contribuido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invisibilizar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distintas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viven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lesbianas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personas trans,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bisexuales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intersexuales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sz="5000" b="1" dirty="0" err="1">
                <a:solidFill>
                  <a:schemeClr val="accent5">
                    <a:lumMod val="75000"/>
                  </a:schemeClr>
                </a:solidFill>
              </a:rPr>
              <a:t>Homosexualidad</a:t>
            </a:r>
            <a:r>
              <a:rPr lang="en-US" sz="5000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cada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persona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personas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mismo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mantener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íntimas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estas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personas. El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Comité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para la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Eliminación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contra la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Mujer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Comite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CEDAW)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observa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tendencia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reivindicar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uso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referencia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a las </a:t>
            </a:r>
            <a:r>
              <a:rPr lang="en-US" sz="5000" dirty="0" err="1" smtClean="0">
                <a:solidFill>
                  <a:schemeClr val="accent5">
                    <a:lumMod val="75000"/>
                  </a:schemeClr>
                </a:solidFill>
              </a:rPr>
              <a:t>términos</a:t>
            </a:r>
            <a:r>
              <a:rPr lang="en-US" sz="5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lesbiana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lesbiandad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, para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hacer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referencia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a la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homosexualidad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5000" dirty="0" err="1">
                <a:solidFill>
                  <a:schemeClr val="accent5">
                    <a:lumMod val="75000"/>
                  </a:schemeClr>
                </a:solidFill>
              </a:rPr>
              <a:t>femenina</a:t>
            </a:r>
            <a:r>
              <a:rPr lang="en-US" sz="5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94430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ldentidad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Vivencia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interna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 individual del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misma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corresponder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no con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asignado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nacer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Incluye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vivencia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personal del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cuerpo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podría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no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involucrar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modificación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apariencia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funcionalidad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corporal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través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tratamientos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farmacológicos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quirúrgicos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índole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siempre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misma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libremente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escogida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También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incluye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expresiones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vestimenta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modo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hablar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modales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constructo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social.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lgualdad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ausencia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basada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la persona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materia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oportunidades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asignación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recursos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beneficios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acceso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Política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Pública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fundamenta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Ley.</a:t>
            </a:r>
          </a:p>
        </p:txBody>
      </p:sp>
    </p:spTree>
    <p:extLst>
      <p:ext uri="{BB962C8B-B14F-4D97-AF65-F5344CB8AC3E}">
        <p14:creationId xmlns:p14="http://schemas.microsoft.com/office/powerpoint/2010/main" val="2364762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Lesbiana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Mujer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atraida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afectivamente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alternativa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"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homosexual",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utilizada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enunciar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reivindicar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sexual.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LGBTT+: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Siglas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referirse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las personas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lesbianas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gays,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bisexuales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transgéneros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transexuales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queers,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intersexuales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entre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Aunque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término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no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abarca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pequeñas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comunidades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diversas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sexualidades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igual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están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representadas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aceptan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integrantes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sexual: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cada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personas de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diferente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suyo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o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mismo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o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mantener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í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ntimas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estas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personas.</a:t>
            </a:r>
          </a:p>
        </p:txBody>
      </p:sp>
    </p:spTree>
    <p:extLst>
      <p:ext uri="{BB962C8B-B14F-4D97-AF65-F5344CB8AC3E}">
        <p14:creationId xmlns:p14="http://schemas.microsoft.com/office/powerpoint/2010/main" val="1259344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Pansexual: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persona, con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independencia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sexual o roles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mantener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í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ntimas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y/o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ella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Prejuicios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Percepciones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generalmente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negativas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predisposición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irracional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adoptar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comportamiento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negativo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particular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un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grupo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poblacional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basadas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ignorancia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generalizaciones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erróneas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acerca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tales personas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grupos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que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plasman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estereotipos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895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Queers: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Las personas queer,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quienes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no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identifican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binarismo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son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aquellas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además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no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identificarse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rechazar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socialmente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asignado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nacimiento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tampoco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identifican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con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alguno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particular.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Dichas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pueden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manifestar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mas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fijas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expresiones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experiencias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que: 1)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mueven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entre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alternativamente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; 2)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producen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articulación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dos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socialmente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hegemónicos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; 3)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formulan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nuevas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alternativas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lo que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habría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sentido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estricto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transición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partiera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un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sitio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buscara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llegar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polo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opuesto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caso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las personas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transexuales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Las personas queer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usualmente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no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aceptan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se les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denomine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las palabras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existentes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hacen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alusión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a hombres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ejemplo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casos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"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 o "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", "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nosotros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 o "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nosotras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",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profesiones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u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oficios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doctoras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doctores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), entre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situaciones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sino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demandan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caso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idioma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español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dichas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palabras,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última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vocal (que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hace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referencia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sustituya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letras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"e" o " x",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ejemplo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"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 o "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todxs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", "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nosotrxs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", "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doctorxs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", etc.</a:t>
            </a:r>
          </a:p>
        </p:txBody>
      </p:sp>
    </p:spTree>
    <p:extLst>
      <p:ext uri="{BB962C8B-B14F-4D97-AF65-F5344CB8AC3E}">
        <p14:creationId xmlns:p14="http://schemas.microsoft.com/office/powerpoint/2010/main" val="988458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sexual: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Estado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bienestar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físico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mental y social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con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Requiere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enfoque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positivo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respetuoso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de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posibilidad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tener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experiencias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placenteras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seguras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libres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Para que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sexual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logre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necesario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derechos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las personas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reconozcan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garanticen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Requiere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enfoque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positivo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respetuoso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distintas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posibilidad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ejercer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disfrutar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experiencias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placenteras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seguras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dignas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libres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coerción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Referencia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cuerpos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sexuados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las personas;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a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biológicas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genéticas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hormonales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anatómicas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fisiológicas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)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partir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las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personas son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clasificadas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machos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hembras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especie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humana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nacer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quienes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nombra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hombres 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respectivamente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91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cont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)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>
                <a:solidFill>
                  <a:schemeClr val="accent5">
                    <a:lumMod val="75000"/>
                  </a:schemeClr>
                </a:solidFill>
              </a:rPr>
              <a:t>Transexuales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Las personas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transexuales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sienten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conciben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mismas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pertenecientes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al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opuestos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social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culturalmente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 les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asigna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función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nacimiento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y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pueden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optar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intervención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médica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          -hormonal,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quirúrgica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ambas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-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para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adecuar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apariencia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física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corporalidad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realidad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psíquica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espiritual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social.</a:t>
            </a:r>
          </a:p>
          <a:p>
            <a:pPr algn="just"/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Transgéneros</a:t>
            </a:r>
            <a:r>
              <a:rPr lang="en-US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Las personas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transgéneros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sienten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conciben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mismas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pertenecientes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opuesto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al que social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culturalmente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asigna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nacimiento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quienes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lo general, solo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optan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reasignación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hormonal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-sin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llegar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intervención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quirúrgica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órganos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pélvicos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internos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externos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-­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para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adecuar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apariencia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física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corporalidad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realidad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psíquica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espiritual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social.</a:t>
            </a:r>
          </a:p>
        </p:txBody>
      </p:sp>
    </p:spTree>
    <p:extLst>
      <p:ext uri="{BB962C8B-B14F-4D97-AF65-F5344CB8AC3E}">
        <p14:creationId xmlns:p14="http://schemas.microsoft.com/office/powerpoint/2010/main" val="232704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cont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Travestis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Las personas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travestis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términos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generales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son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aquellas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presentan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manera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transitoria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duradera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apariencia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opuesta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 la del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que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socialmente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asigna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nacimiento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mediante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utilización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prendas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vestir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actitudes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comportamientos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9594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143000"/>
          </a:xfrm>
        </p:spPr>
        <p:txBody>
          <a:bodyPr>
            <a:normAutofit/>
          </a:bodyPr>
          <a:lstStyle/>
          <a:p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</a:rPr>
              <a:t>Política</a:t>
            </a:r>
            <a:r>
              <a:rPr lang="en-US" sz="40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4000" dirty="0" err="1" smtClean="0">
                <a:solidFill>
                  <a:schemeClr val="accent5">
                    <a:lumMod val="50000"/>
                  </a:schemeClr>
                </a:solidFill>
              </a:rPr>
              <a:t>Antidiscrimen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05000"/>
            <a:ext cx="8229600" cy="335280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Boletín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Administrativo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Orden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Ejecutiva-2017-037,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emitido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Gobemador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Puerto Rico, Honorable Ricardo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Rosselló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Nevares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reitera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política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pública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del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Gobierno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Puerto Rico la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prohibición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al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discrimen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manifestaciones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incluyendo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discrimen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u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sexual real o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percibida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4614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Atributos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del </a:t>
            </a:r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B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uen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Servicio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Un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buen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cumplir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ciertos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atributos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relacionados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expectativa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la persona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tiene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sobre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misma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 Como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mínimo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</a:t>
            </a:r>
            <a:endParaRPr lang="en-US" sz="28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Respetuoso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Los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humanos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esperan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reconocidos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valorados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sin que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desconozcan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nuestras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diferencias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Amable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Cortés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también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sincero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Confiable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Como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esté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previsto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normas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y con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resultados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certeros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Empático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proveedor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percibe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lo que la persona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se pone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lugar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Incluyente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calidad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personas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sin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distinciones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discriminaciones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Oportuno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momento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adecuado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cumpliendo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términos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acordados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 la persona.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/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Efectivo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Cumpliendo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siempre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con las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leyes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normativas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aplicables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3600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buen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allá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la simple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respuesta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a 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solicitud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la persona: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supone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comprender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lo que 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vez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exige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escucharlo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interpretar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bien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789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Atributos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del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Buen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Servicio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(cont.)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 algn="just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Las personas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necesitan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información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aprecian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les sea dada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manera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oportuna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clara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completa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Respuestas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"No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sé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...",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o "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no me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toca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mí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..."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son vistas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persona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un mal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Los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proveedores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serviciosde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empleados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entonces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457200" lvl="1" indent="0" algn="just">
              <a:buNone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sym typeface="Wingdings"/>
              </a:rPr>
              <a:t>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Conocer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trámites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inherentes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necesarios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Seguir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procedimiento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-el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conducto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regular-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con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aquellos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temas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que no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pueda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solucionar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  ante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alguna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dificultad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 para   responder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falta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información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información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incompleta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errada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acudirse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supervisor y/o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aseguradora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correspondiente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siempre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  Se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atender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a  las  personas 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gustaría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atendieran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nosotros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26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Actitud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Los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proveedores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mostrar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buena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actitud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entendida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disposición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escuchar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ponerse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lugar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entender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peticiones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; no se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trata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tanto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pensar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la persona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sino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persona,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conscientes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cada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persona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tiene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visión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diferentes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exigen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trato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responsable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este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sentido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proveedor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empleados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Anticipar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entender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persona.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Escucharlo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evitar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interrumpirlo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mientras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habla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siempre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paso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allá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de lo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esperado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atención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Comprometerse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ú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nicamente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con lo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pueda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cumplir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creativo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 la persona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experiencia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buen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26788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Actitud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(cont.)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La persona se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llevará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buena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impresión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proveedor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Entiende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problemas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respetuoso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Lo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orienta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claridad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precisión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Lo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atiende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calidez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agilidad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457200" lvl="1" indent="0" algn="just">
              <a:buNone/>
            </a:pPr>
            <a:endParaRPr lang="en-US" sz="20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contrario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se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formara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impresión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negativa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cuando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marL="457200" lvl="1" indent="0" algn="just">
              <a:buNone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  <a:sym typeface="Wingdings"/>
              </a:rPr>
              <a:t>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Lo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trata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manera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altiva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desinteresada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o con falsa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amabilidad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Lo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hace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esperar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innecesariamente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o sin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ofrecer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explicación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demoras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No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tiene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información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o 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conocimiento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necesario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para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atender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solicitud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349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Lenguaje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medio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lenguaje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seres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humanos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expresan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experiencias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Estas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son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algunas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recomendaciones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comunicación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efectiva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lenguaje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hablar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con las personas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respetuoso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claro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y  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  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sencillo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frases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amables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: "con mucho gusto, ¿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qué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le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puedo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ayudar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?"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siempre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son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bien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recibidas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Evitar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uso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siglas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abreviaturas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extranjerismos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regionalismos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tecnicismos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puedan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resultar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incomprensibles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. Si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imprescindible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usarlos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, hay que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explicar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significado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Evitar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tutear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a la persona o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utilizar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términos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confianzudos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"mi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amor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", "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corazón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", 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etc.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Para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dirigirse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a la persona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encabezar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frase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con "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usted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".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Evitar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respuestas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cortantes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del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tipo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"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Sí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",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"No",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ya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que se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pueden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interpretar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corno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frías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y de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afán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Dejar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hablar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a la persona. El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mejor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interlocutor no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el que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habla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mucho,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sino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el que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sabe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escuchar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Reconocer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la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de la persona: "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Cómo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err="1">
                <a:solidFill>
                  <a:schemeClr val="accent5">
                    <a:lumMod val="75000"/>
                  </a:schemeClr>
                </a:solidFill>
              </a:rPr>
              <a:t>quiere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accent5">
                    <a:lumMod val="75000"/>
                  </a:schemeClr>
                </a:solidFill>
              </a:rPr>
              <a:t>que le </a:t>
            </a:r>
            <a:r>
              <a:rPr lang="en-US" sz="1800" dirty="0" err="1" smtClean="0">
                <a:solidFill>
                  <a:schemeClr val="accent5">
                    <a:lumMod val="75000"/>
                  </a:schemeClr>
                </a:solidFill>
              </a:rPr>
              <a:t>llame</a:t>
            </a:r>
            <a:r>
              <a:rPr lang="en-US" sz="1800" dirty="0">
                <a:solidFill>
                  <a:schemeClr val="accent5">
                    <a:lumMod val="75000"/>
                  </a:schemeClr>
                </a:solidFill>
              </a:rPr>
              <a:t>?"</a:t>
            </a:r>
          </a:p>
        </p:txBody>
      </p:sp>
    </p:spTree>
    <p:extLst>
      <p:ext uri="{BB962C8B-B14F-4D97-AF65-F5344CB8AC3E}">
        <p14:creationId xmlns:p14="http://schemas.microsoft.com/office/powerpoint/2010/main" val="466728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Lenguaje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(cont.)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comunicación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escrita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tener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cuenta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mejor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estrategia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para responder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claramente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persona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ponerse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lugar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 La personas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necesitan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respuestas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claras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precisas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cortas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(4 o 5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párrafos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el ideal).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lo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tanto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el primer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párrafo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se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responder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claramente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pregunta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, y 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continuación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citar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normas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que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sustenten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si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necesario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escribir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comunicar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, no para "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impactar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". El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uso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de palabras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sencillas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comunicación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no reduce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calidad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escrito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;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contrario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, se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gana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credibilidad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confianza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el lector.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No se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utilizar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siglas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abreviaturas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extranjerismos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regionalismos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tecnicismos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puedan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resultar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incomprensibles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Si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imprescindible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usarlos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hay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explicar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significado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6568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Lenguaje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Lo ideal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poner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práctica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aquella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regla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elemental del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orden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redacción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sujeto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verbo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complemento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2000" dirty="0">
              <a:solidFill>
                <a:schemeClr val="accent5">
                  <a:lumMod val="75000"/>
                </a:schemeClr>
              </a:solidFill>
            </a:endParaRP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No se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escribir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todo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mayúsculas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pues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complica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lectura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agresivo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quien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lee 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texto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Lo ideal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combinar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minúsculas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mayúsculas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casos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que se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requiera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importante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que el lector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identifique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parte clave de la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respuesta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o las ideas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importantes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tanto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se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aconseja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resaltar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estas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ideas,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subrayarlas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utilizar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tipo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letra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distinto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al resto del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texto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Un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escrito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plano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monótono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dificulta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comprensión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Revisar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ortografía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puntuación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redacción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accent5">
                    <a:lumMod val="75000"/>
                  </a:schemeClr>
                </a:solidFill>
              </a:rPr>
              <a:t>también</a:t>
            </a:r>
            <a:r>
              <a:rPr lang="en-US" sz="2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afecta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la imagen no solo de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quien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escribe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sino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entidad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2000" dirty="0" err="1">
                <a:solidFill>
                  <a:schemeClr val="accent5">
                    <a:lumMod val="75000"/>
                  </a:schemeClr>
                </a:solidFill>
              </a:rPr>
              <a:t>representa</a:t>
            </a:r>
            <a:r>
              <a:rPr lang="en-US" sz="20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681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Atención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a la Persona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muchas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ocasiones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solicitar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llegan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personas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inconformes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confundidas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ofuscadas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furiosas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veces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desinformación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estos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casos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se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recomienda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Mantener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actitud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amigable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mirar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al interlocutor 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ojos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; no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mostrar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agresividad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verbalmente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gestos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con la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postura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corporal.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Dejar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que la persona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desahogue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escucharle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atentamente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, no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interrumpirle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entablar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discusión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con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ella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Evitar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calificar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estado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ánimo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No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tomar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situación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algo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personal: las personas se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quejan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un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servicio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no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quien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atiende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191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Atención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a la 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Persona (cont.)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No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perder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el control;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proveedor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conserva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calma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probable que la persona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también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calme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Cuidar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tono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voz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muchas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veces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no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cuenta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tanto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qué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se dice,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sino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cómo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se dice.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Usar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frases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"lo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comprendo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", "que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pena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", "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claro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sí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".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Estas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demuestran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que el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proveedor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consciente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malestar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la persona.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Dar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alternativas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solución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si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que las 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hay,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comprometerse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solo con lo que se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pueda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cumplir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lvl="1" algn="just">
              <a:buFont typeface="Wingdings" panose="05000000000000000000" pitchFamily="2" charset="2"/>
              <a:buChar char="ü"/>
            </a:pP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Si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mismo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problema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ocurre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otra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persona,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informar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al supervisor o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supervisora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dar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solución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200" dirty="0" err="1">
                <a:solidFill>
                  <a:schemeClr val="accent5">
                    <a:lumMod val="75000"/>
                  </a:schemeClr>
                </a:solidFill>
              </a:rPr>
              <a:t>fondo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10452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Certificación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Debe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certificar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mediante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la firma del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documento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b="1" dirty="0" err="1" smtClean="0">
                <a:solidFill>
                  <a:schemeClr val="accent5">
                    <a:lumMod val="50000"/>
                  </a:schemeClr>
                </a:solidFill>
              </a:rPr>
              <a:t>Hoja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</a:rPr>
              <a:t>de </a:t>
            </a:r>
            <a:r>
              <a:rPr lang="en-US" sz="2200" b="1" dirty="0" err="1" smtClean="0">
                <a:solidFill>
                  <a:schemeClr val="accent5">
                    <a:lumMod val="50000"/>
                  </a:schemeClr>
                </a:solidFill>
              </a:rPr>
              <a:t>Recibo-Certificación</a:t>
            </a:r>
            <a:r>
              <a:rPr lang="en-US" sz="2200" b="1" dirty="0" smtClean="0">
                <a:solidFill>
                  <a:schemeClr val="accent5">
                    <a:lumMod val="50000"/>
                  </a:schemeClr>
                </a:solidFill>
              </a:rPr>
              <a:t> de </a:t>
            </a:r>
            <a:r>
              <a:rPr lang="en-US" sz="2200" b="1" dirty="0" err="1" smtClean="0">
                <a:solidFill>
                  <a:schemeClr val="accent5">
                    <a:lumMod val="50000"/>
                  </a:schemeClr>
                </a:solidFill>
              </a:rPr>
              <a:t>Cumplimiento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haber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recibido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hecho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dirty="0" err="1" smtClean="0">
                <a:solidFill>
                  <a:schemeClr val="accent5">
                    <a:lumMod val="75000"/>
                  </a:schemeClr>
                </a:solidFill>
              </a:rPr>
              <a:t>lectura</a:t>
            </a:r>
            <a:r>
              <a:rPr lang="en-US" sz="2200" dirty="0" smtClean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Adiestramiento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Sobre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Competencia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Cultural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Servicios de Salud a la </a:t>
            </a:r>
            <a:r>
              <a:rPr lang="en-US" sz="2200" b="1" dirty="0" err="1">
                <a:solidFill>
                  <a:schemeClr val="accent5">
                    <a:lumMod val="75000"/>
                  </a:schemeClr>
                </a:solidFill>
              </a:rPr>
              <a:t>Población</a:t>
            </a:r>
            <a:r>
              <a:rPr lang="en-US" sz="2200" b="1" dirty="0">
                <a:solidFill>
                  <a:schemeClr val="accent5">
                    <a:lumMod val="75000"/>
                  </a:schemeClr>
                </a:solidFill>
              </a:rPr>
              <a:t> LGBTT</a:t>
            </a:r>
            <a:r>
              <a:rPr lang="en-US" sz="2200" b="1" dirty="0" smtClean="0">
                <a:solidFill>
                  <a:schemeClr val="accent5">
                    <a:lumMod val="75000"/>
                  </a:schemeClr>
                </a:solidFill>
              </a:rPr>
              <a:t>+.</a:t>
            </a:r>
          </a:p>
          <a:p>
            <a:pPr marL="0" indent="0">
              <a:buNone/>
            </a:pPr>
            <a:endParaRPr lang="en-US" sz="2200" b="1" dirty="0"/>
          </a:p>
          <a:p>
            <a:pPr marL="0" indent="0">
              <a:buNone/>
            </a:pP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1094330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Propósito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El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propósito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este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adiestramiento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sirva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educación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y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protocolo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trabajo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básico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provisión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sensibles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adecuados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dirigido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todos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proveedores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contratados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alguna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aseguradora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asociada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a ASES, al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momento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proporcionar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beneficiarios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que a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vez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son parte de la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población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LGBTT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+.</a:t>
            </a:r>
          </a:p>
        </p:txBody>
      </p:sp>
    </p:spTree>
    <p:extLst>
      <p:ext uri="{BB962C8B-B14F-4D97-AF65-F5344CB8AC3E}">
        <p14:creationId xmlns:p14="http://schemas.microsoft.com/office/powerpoint/2010/main" val="235582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Referencia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utilizó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referencia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documento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Guía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Básica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Proveedores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Manejo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Sensible y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Adecuado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Brindar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sz="2400" b="1" i="1" dirty="0" err="1" smtClean="0">
                <a:solidFill>
                  <a:schemeClr val="accent5">
                    <a:lumMod val="75000"/>
                  </a:schemeClr>
                </a:solidFill>
              </a:rPr>
              <a:t>Beneficiarios</a:t>
            </a:r>
            <a:r>
              <a:rPr lang="en-US" sz="2400" b="1" i="1" dirty="0" smtClean="0">
                <a:solidFill>
                  <a:schemeClr val="accent5">
                    <a:lumMod val="75000"/>
                  </a:schemeClr>
                </a:solidFill>
              </a:rPr>
              <a:t> LGBTT+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preparada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sz="2400" dirty="0" err="1" smtClean="0">
                <a:solidFill>
                  <a:schemeClr val="accent5">
                    <a:lumMod val="75000"/>
                  </a:schemeClr>
                </a:solidFill>
              </a:rPr>
              <a:t>Adminsitración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Seguros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sz="2400" dirty="0" err="1">
                <a:solidFill>
                  <a:schemeClr val="accent5">
                    <a:lumMod val="75000"/>
                  </a:schemeClr>
                </a:solidFill>
              </a:rPr>
              <a:t>Gobierno</a:t>
            </a:r>
            <a:r>
              <a:rPr lang="en-US" sz="2400" dirty="0">
                <a:solidFill>
                  <a:schemeClr val="accent5">
                    <a:lumMod val="75000"/>
                  </a:schemeClr>
                </a:solidFill>
              </a:rPr>
              <a:t> de Puerto Rico (ASES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).</a:t>
            </a:r>
            <a:endParaRPr lang="en-US" sz="24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170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6792" y="9144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Gracias!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514600"/>
            <a:ext cx="3840480" cy="17670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751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Introducción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Uno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obstáculos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que las personas parte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población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LGBTT+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pueden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enfrentar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servicios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reciben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pudieran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estar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marcados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discrimen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señalamientos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innecesarias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persona,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mancillando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integridad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marL="0" indent="0" algn="just">
              <a:buNone/>
            </a:pP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sexual,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son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conceptos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muy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distintos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muchas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ocasiones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usados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sinónimos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. El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humano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combinación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elementos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biológico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y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sexual. Se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trata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independientes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que juntas,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nos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define. </a:t>
            </a:r>
            <a:endParaRPr lang="en-US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  <a:p>
            <a:pPr marL="0" indent="0" algn="just">
              <a:buNone/>
            </a:pP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Reconocer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diferencia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entre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ellas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entender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posibles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combinaciones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extremamente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importante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para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poder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construir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sociedad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tolerante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comprensiva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 que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las personas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puedan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desarrollarse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expresarse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plenamente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redundando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5">
                    <a:lumMod val="75000"/>
                  </a:schemeClr>
                </a:solidFill>
              </a:rPr>
              <a:t>sana</a:t>
            </a:r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convivencia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1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Glosario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Asexual:</a:t>
            </a:r>
            <a:r>
              <a:rPr lang="en-US" dirty="0" smtClean="0"/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sexual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 que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personas.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relacionarse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románticamente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implica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necesariamente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tener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líbido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o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practicar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o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poder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excitación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dirty="0" smtClean="0"/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Bifobia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Rechazo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invisibilización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burlas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basadas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prejuicios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estigmas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personas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bisexsuales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parecen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serlo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derivar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crímenes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odio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bifobia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Supone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además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personas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limitar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sexual a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u hombres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exclusivamente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solo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no lo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hacen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se les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considera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“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transición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”,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inestables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indecisas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87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 smtClean="0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 smtClean="0">
                <a:solidFill>
                  <a:schemeClr val="accent5">
                    <a:lumMod val="50000"/>
                  </a:schemeClr>
                </a:solidFill>
              </a:rPr>
              <a:t> (cont.)</a:t>
            </a:r>
            <a:endParaRPr lang="en-US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Binarismo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Concepsión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prácticas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sistema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organización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social que parte de la idea de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solamente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existen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dos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sociedades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femenino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masculino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asignados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las personas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nacer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hombres (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biológicamente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: macho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especie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humana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(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biológicamente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hembras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especie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humana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),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sobre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se ha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sustentado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exclusión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violencia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contra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cualquier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experiencia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diversas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Bisexualidad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sentir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erótica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afectiva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personas de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diferente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suyo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mismo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capacidad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mantener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relaciones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íntimas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ellas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no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implica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sea con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misma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intensidad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al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mismo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tiempo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de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misma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forma,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sienta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personas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mismo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del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092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n-US" sz="8000" b="1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sz="8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b="1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sz="8000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físicas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biológicas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cromosómicas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gonadales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hormonales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anatómicas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una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persona, que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incluyen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innatas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tales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órganos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genitales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y/o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estructuras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cromosómicas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hormonales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secundarias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tales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la masa muscular, la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distribución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pelo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pecho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mamas.</a:t>
            </a:r>
          </a:p>
          <a:p>
            <a:pPr algn="just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sz="8000" b="1" dirty="0" err="1" smtClean="0">
                <a:solidFill>
                  <a:schemeClr val="accent5">
                    <a:lumMod val="75000"/>
                  </a:schemeClr>
                </a:solidFill>
              </a:rPr>
              <a:t>Discriminación</a:t>
            </a:r>
            <a:r>
              <a:rPr lang="en-US" sz="8000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toda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distinción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exclusión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restricción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preferencia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que,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acción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u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omisión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con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intención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sin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ella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no sea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objetiva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racional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ni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proporcional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y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tenga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objeto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resultado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obstaculizar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restringir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impedir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menoscabar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anular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reconocimiento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goce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ejercicio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derechos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humanos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libertades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cuando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se base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uno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siguientes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motivos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origen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étnico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nacional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color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piel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cultura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sexo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edad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discapacidades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condición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social,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económica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salud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jurídica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la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religión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apariencia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física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genéticas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situación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migratoria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el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embarazo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la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lengua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las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opiniones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orientación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sexual,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filiación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política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estado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civil,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situación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familiar, las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responsabilidades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familiares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idioma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antecedentes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penales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cualquier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otro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8000" dirty="0" err="1" smtClean="0">
                <a:solidFill>
                  <a:schemeClr val="accent5">
                    <a:lumMod val="75000"/>
                  </a:schemeClr>
                </a:solidFill>
              </a:rPr>
              <a:t>motivo</a:t>
            </a:r>
            <a:r>
              <a:rPr lang="en-US" sz="80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sz="80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28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Diversidad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sexual y de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Hace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referencia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posibilidades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tienen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personas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asumir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vivir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así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asumir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preferencias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u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orientaciones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identidades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Parte del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reconocimiento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cuerpos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sensaciones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deseos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tienen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derecho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existir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manifestarse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sin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más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límites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respeto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derechos de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personas.</a:t>
            </a:r>
          </a:p>
          <a:p>
            <a:pPr algn="just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Equidad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refiere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imparcialidad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justicia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distribución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beneficios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responsabilidades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entre hombres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mujeres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concepto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reconoce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el hombre y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mujer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tienen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distintas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gozan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distinto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poder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y que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diferencias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determinarse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abordarse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miras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corregir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desequilibrio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entre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sexos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00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err="1">
                <a:solidFill>
                  <a:schemeClr val="accent5">
                    <a:lumMod val="50000"/>
                  </a:schemeClr>
                </a:solidFill>
              </a:rPr>
              <a:t>Glosario</a:t>
            </a:r>
            <a:r>
              <a:rPr lang="en-US" dirty="0">
                <a:solidFill>
                  <a:schemeClr val="accent5">
                    <a:lumMod val="50000"/>
                  </a:schemeClr>
                </a:solidFill>
              </a:rPr>
              <a:t>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Estereotipo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Son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preconcepciones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generalmente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negativas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con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frecuencia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formuladas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inconscientemente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acerca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los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atributos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características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roles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asignados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las personas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el simple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hecho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pertenecer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grupo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particular, sin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considerar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sus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habilidades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necesidades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deseos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y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circunstancias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individuales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Estigma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desvalorización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desacreditación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las personas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ciertos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grupos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población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atendiendo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atributo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cualidad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identidad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mismas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que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considera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inferior,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anormal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diferente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un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determinado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contexto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social y cultural,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toda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no se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ajuste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a lo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socialmente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establecido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</a:p>
          <a:p>
            <a:pPr algn="just"/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  <a:p>
            <a:pPr algn="just"/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Expresión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b="1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b="1" dirty="0" smtClean="0">
                <a:solidFill>
                  <a:schemeClr val="accent5">
                    <a:lumMod val="75000"/>
                  </a:schemeClr>
                </a:solidFill>
              </a:rPr>
              <a:t>: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manifestación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la persona.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Puede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incluir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 forma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hablar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manierismo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modo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vestir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comportamiento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comportamiento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interacción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social,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modificaciones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corporales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entre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otros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aspectos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Constituye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las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expresiones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del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género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que vive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cada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persona,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ya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sea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impuesto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aceptado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 o </a:t>
            </a:r>
            <a:r>
              <a:rPr lang="en-US" dirty="0" err="1" smtClean="0">
                <a:solidFill>
                  <a:schemeClr val="accent5">
                    <a:lumMod val="75000"/>
                  </a:schemeClr>
                </a:solidFill>
              </a:rPr>
              <a:t>asumido</a:t>
            </a:r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endParaRPr lang="en-US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738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MBA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AMBAR</Template>
  <TotalTime>3014</TotalTime>
  <Words>3867</Words>
  <Application>Microsoft Office PowerPoint</Application>
  <PresentationFormat>On-screen Show (4:3)</PresentationFormat>
  <Paragraphs>140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AMBAR</vt:lpstr>
      <vt:lpstr>PowerPoint Presentation</vt:lpstr>
      <vt:lpstr>Política Antidiscrimen</vt:lpstr>
      <vt:lpstr>Propósito</vt:lpstr>
      <vt:lpstr>Introducción</vt:lpstr>
      <vt:lpstr>Glosario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(cont.)</vt:lpstr>
      <vt:lpstr>Glosario (cont)</vt:lpstr>
      <vt:lpstr>Glosario (cont)</vt:lpstr>
      <vt:lpstr>Atributos del Buen Servicio</vt:lpstr>
      <vt:lpstr>Atributos del Buen Servicio (cont.)</vt:lpstr>
      <vt:lpstr>Actitud</vt:lpstr>
      <vt:lpstr>Actitud (cont.)</vt:lpstr>
      <vt:lpstr>Lenguaje</vt:lpstr>
      <vt:lpstr>Lenguaje (cont.)</vt:lpstr>
      <vt:lpstr>Lenguaje (cont.)</vt:lpstr>
      <vt:lpstr>Atención a la Persona</vt:lpstr>
      <vt:lpstr>Atención a la Persona (cont.)</vt:lpstr>
      <vt:lpstr>Certificación</vt:lpstr>
      <vt:lpstr>Referencia</vt:lpstr>
      <vt:lpstr>Gracias!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Rivera-Cruz, Leticia</dc:creator>
  <cp:lastModifiedBy>UHSUSER</cp:lastModifiedBy>
  <cp:revision>43</cp:revision>
  <dcterms:created xsi:type="dcterms:W3CDTF">2018-02-09T20:14:27Z</dcterms:created>
  <dcterms:modified xsi:type="dcterms:W3CDTF">2019-04-04T19:59:40Z</dcterms:modified>
</cp:coreProperties>
</file>