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handoutMasterIdLst>
    <p:handoutMasterId r:id="rId10"/>
  </p:handoutMasterIdLst>
  <p:sldIdLst>
    <p:sldId id="274" r:id="rId2"/>
    <p:sldId id="275" r:id="rId3"/>
    <p:sldId id="257" r:id="rId4"/>
    <p:sldId id="268" r:id="rId5"/>
    <p:sldId id="267" r:id="rId6"/>
    <p:sldId id="266" r:id="rId7"/>
    <p:sldId id="272"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78450" autoAdjust="0"/>
  </p:normalViewPr>
  <p:slideViewPr>
    <p:cSldViewPr>
      <p:cViewPr varScale="1">
        <p:scale>
          <a:sx n="70" d="100"/>
          <a:sy n="70" d="100"/>
        </p:scale>
        <p:origin x="1886" y="43"/>
      </p:cViewPr>
      <p:guideLst>
        <p:guide orient="horz" pos="2160"/>
        <p:guide pos="2880"/>
      </p:guideLst>
    </p:cSldViewPr>
  </p:slideViewPr>
  <p:outlineViewPr>
    <p:cViewPr>
      <p:scale>
        <a:sx n="33" d="100"/>
        <a:sy n="33" d="100"/>
      </p:scale>
      <p:origin x="0" y="-654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A6D4A47-E794-4A68-9258-DC6007A2E08D}" type="datetimeFigureOut">
              <a:rPr lang="en-US" smtClean="0"/>
              <a:t>3/25/2019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436AB73-3CA5-4754-859B-1DC9D1FD46DD}" type="slidenum">
              <a:rPr lang="en-US" smtClean="0"/>
              <a:t>‹#›</a:t>
            </a:fld>
            <a:endParaRPr lang="en-US" dirty="0"/>
          </a:p>
        </p:txBody>
      </p:sp>
    </p:spTree>
    <p:extLst>
      <p:ext uri="{BB962C8B-B14F-4D97-AF65-F5344CB8AC3E}">
        <p14:creationId xmlns:p14="http://schemas.microsoft.com/office/powerpoint/2010/main" val="725287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22C4BCF-95F4-49CB-B6E6-2281EC870216}" type="datetimeFigureOut">
              <a:rPr lang="en-US" smtClean="0"/>
              <a:t>3/25/2019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9F4E12D-32BF-4E1E-8F40-0A994151C397}" type="slidenum">
              <a:rPr lang="en-US" smtClean="0"/>
              <a:t>‹#›</a:t>
            </a:fld>
            <a:endParaRPr lang="en-US" dirty="0"/>
          </a:p>
        </p:txBody>
      </p:sp>
    </p:spTree>
    <p:extLst>
      <p:ext uri="{BB962C8B-B14F-4D97-AF65-F5344CB8AC3E}">
        <p14:creationId xmlns:p14="http://schemas.microsoft.com/office/powerpoint/2010/main" val="379802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1</a:t>
            </a:fld>
            <a:endParaRPr lang="en-US" dirty="0"/>
          </a:p>
        </p:txBody>
      </p:sp>
    </p:spTree>
    <p:extLst>
      <p:ext uri="{BB962C8B-B14F-4D97-AF65-F5344CB8AC3E}">
        <p14:creationId xmlns:p14="http://schemas.microsoft.com/office/powerpoint/2010/main" val="229116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2</a:t>
            </a:fld>
            <a:endParaRPr lang="en-US" dirty="0"/>
          </a:p>
        </p:txBody>
      </p:sp>
    </p:spTree>
    <p:extLst>
      <p:ext uri="{BB962C8B-B14F-4D97-AF65-F5344CB8AC3E}">
        <p14:creationId xmlns:p14="http://schemas.microsoft.com/office/powerpoint/2010/main" val="237194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total </a:t>
            </a:r>
            <a:r>
              <a:rPr lang="en-US" baseline="0" dirty="0" smtClean="0"/>
              <a:t>coverage </a:t>
            </a:r>
            <a:r>
              <a:rPr lang="en-US" baseline="0" dirty="0" smtClean="0"/>
              <a:t>area for service with the new plant location is 6 miles wide, approximately 48 square miles.</a:t>
            </a:r>
          </a:p>
          <a:p>
            <a:endParaRPr lang="en-US" baseline="0" dirty="0" smtClean="0"/>
          </a:p>
          <a:p>
            <a:endParaRPr lang="en-US" baseline="0" dirty="0" smtClean="0"/>
          </a:p>
          <a:p>
            <a:endParaRPr lang="en-US" baseline="0" dirty="0" smtClean="0"/>
          </a:p>
          <a:p>
            <a:endParaRPr lang="en-US" baseline="0" dirty="0" smtClean="0"/>
          </a:p>
          <a:p>
            <a:r>
              <a:rPr lang="en-US" baseline="0" dirty="0" smtClean="0"/>
              <a:t>Old language:</a:t>
            </a:r>
          </a:p>
          <a:p>
            <a:r>
              <a:rPr lang="en-US" baseline="0" dirty="0" smtClean="0"/>
              <a:t>The impact of a new joint water facility is far reaching on the East Range and addresses current emergency &amp; safety needs.   The future economic development impact would provide quality water to over 6000 residents.  </a:t>
            </a:r>
            <a:r>
              <a:rPr lang="en-US" sz="1200" b="0" i="0" u="none" strike="noStrike" kern="1200" baseline="0" dirty="0" smtClean="0">
                <a:solidFill>
                  <a:schemeClr val="tx1"/>
                </a:solidFill>
                <a:latin typeface="+mn-lt"/>
                <a:ea typeface="+mn-ea"/>
                <a:cs typeface="+mn-cs"/>
              </a:rPr>
              <a:t>Currently, the neighboring communities of Aurora, Biwabik, and Hoyt Lakes each own and operate their own water supply, treatment and distribution system. The town of white is served through the Aurora plants but owns it’s own infrastructure.  </a:t>
            </a:r>
            <a:endParaRPr lang="en-US" baseline="0" dirty="0" smtClean="0"/>
          </a:p>
        </p:txBody>
      </p:sp>
      <p:sp>
        <p:nvSpPr>
          <p:cNvPr id="4" name="Slide Number Placeholder 3"/>
          <p:cNvSpPr>
            <a:spLocks noGrp="1"/>
          </p:cNvSpPr>
          <p:nvPr>
            <p:ph type="sldNum" sz="quarter" idx="10"/>
          </p:nvPr>
        </p:nvSpPr>
        <p:spPr/>
        <p:txBody>
          <a:bodyPr/>
          <a:lstStyle/>
          <a:p>
            <a:fld id="{F9F4E12D-32BF-4E1E-8F40-0A994151C397}" type="slidenum">
              <a:rPr lang="en-US" smtClean="0"/>
              <a:t>3</a:t>
            </a:fld>
            <a:endParaRPr lang="en-US" dirty="0"/>
          </a:p>
        </p:txBody>
      </p:sp>
    </p:spTree>
    <p:extLst>
      <p:ext uri="{BB962C8B-B14F-4D97-AF65-F5344CB8AC3E}">
        <p14:creationId xmlns:p14="http://schemas.microsoft.com/office/powerpoint/2010/main" val="321980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stated previously, t</a:t>
            </a:r>
            <a:r>
              <a:rPr lang="en-US" sz="1200" kern="1200" dirty="0" smtClean="0">
                <a:solidFill>
                  <a:schemeClr val="tx1"/>
                </a:solidFill>
                <a:effectLst/>
                <a:latin typeface="+mn-lt"/>
                <a:ea typeface="+mn-ea"/>
                <a:cs typeface="+mn-cs"/>
              </a:rPr>
              <a:t>his request is for $8.6 M in state funding to continue this project.  If</a:t>
            </a:r>
            <a:r>
              <a:rPr lang="en-US" sz="1200" kern="1200" baseline="0" dirty="0" smtClean="0">
                <a:solidFill>
                  <a:schemeClr val="tx1"/>
                </a:solidFill>
                <a:effectLst/>
                <a:latin typeface="+mn-lt"/>
                <a:ea typeface="+mn-ea"/>
                <a:cs typeface="+mn-cs"/>
              </a:rPr>
              <a:t> successful in obtaining funding, final design and land acquisition work shall begin in Fall 2018 with construction in 2019-20.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Cost of $17.2 M includes everything (engineering, architectural, and inflation – all in)</a:t>
            </a:r>
            <a:endParaRPr lang="en-US" sz="1200" kern="1200" dirty="0" smtClean="0">
              <a:solidFill>
                <a:schemeClr val="tx1"/>
              </a:solidFill>
              <a:effectLst/>
              <a:latin typeface="+mn-lt"/>
              <a:ea typeface="+mn-ea"/>
              <a:cs typeface="+mn-cs"/>
            </a:endParaRPr>
          </a:p>
          <a:p>
            <a:r>
              <a:rPr lang="en-US" dirty="0" smtClean="0"/>
              <a:t>Construction Management</a:t>
            </a:r>
            <a:r>
              <a:rPr lang="en-US" baseline="0" dirty="0" smtClean="0"/>
              <a:t> – 2018</a:t>
            </a:r>
          </a:p>
          <a:p>
            <a:pPr marL="171450" indent="-171450">
              <a:buFont typeface="Arial" panose="020B0604020202020204" pitchFamily="34" charset="0"/>
              <a:buChar char="•"/>
            </a:pPr>
            <a:r>
              <a:rPr lang="en-US" baseline="0" dirty="0" smtClean="0"/>
              <a:t>Plant construction</a:t>
            </a:r>
          </a:p>
          <a:p>
            <a:pPr marL="171450" indent="-171450">
              <a:buFont typeface="Arial" panose="020B0604020202020204" pitchFamily="34" charset="0"/>
              <a:buChar char="•"/>
            </a:pPr>
            <a:r>
              <a:rPr lang="en-US" baseline="0" dirty="0" smtClean="0"/>
              <a:t>Distribution System Upgrades</a:t>
            </a:r>
          </a:p>
          <a:p>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4</a:t>
            </a:fld>
            <a:endParaRPr lang="en-US" dirty="0"/>
          </a:p>
        </p:txBody>
      </p:sp>
    </p:spTree>
    <p:extLst>
      <p:ext uri="{BB962C8B-B14F-4D97-AF65-F5344CB8AC3E}">
        <p14:creationId xmlns:p14="http://schemas.microsoft.com/office/powerpoint/2010/main" val="396683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Aurora plant is facing significant current and long range challenges. To address these challenges, the potential for a joint water system for the communities has been studied for feasibility.  The studies have shown that a joint water system provides economies of scale for the member communities and offers more reliability than separate systems.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Completion of this project will ensure a more economical approach to these member communities in providing quality water to their residents and will drastically reduce their annual operating and maintenance costs.</a:t>
            </a:r>
          </a:p>
          <a:p>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Another concern of the Aurora plant is lack of expansion space as you can see from the pictures above.  </a:t>
            </a:r>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5</a:t>
            </a:fld>
            <a:endParaRPr lang="en-US" dirty="0"/>
          </a:p>
        </p:txBody>
      </p:sp>
    </p:spTree>
    <p:extLst>
      <p:ext uri="{BB962C8B-B14F-4D97-AF65-F5344CB8AC3E}">
        <p14:creationId xmlns:p14="http://schemas.microsoft.com/office/powerpoint/2010/main" val="412091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Pairing and sharing is not a new venture for us.  We have historically been combining services in areas such as Public Safety, Economic Development, Community Development and Staffing.  Based on the history of our Joint Cooperative and Collaborative efforts, we are confident that if the project were to secure funding, this project would prove feasible as we have a long history of successful cooperative efforts.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4E12D-32BF-4E1E-8F40-0A994151C397}" type="slidenum">
              <a:rPr lang="en-US" smtClean="0"/>
              <a:t>6</a:t>
            </a:fld>
            <a:endParaRPr lang="en-US" dirty="0"/>
          </a:p>
        </p:txBody>
      </p:sp>
    </p:spTree>
    <p:extLst>
      <p:ext uri="{BB962C8B-B14F-4D97-AF65-F5344CB8AC3E}">
        <p14:creationId xmlns:p14="http://schemas.microsoft.com/office/powerpoint/2010/main" val="361976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F4E12D-32BF-4E1E-8F40-0A994151C397}" type="slidenum">
              <a:rPr lang="en-US" smtClean="0"/>
              <a:t>7</a:t>
            </a:fld>
            <a:endParaRPr lang="en-US" dirty="0"/>
          </a:p>
        </p:txBody>
      </p:sp>
    </p:spTree>
    <p:extLst>
      <p:ext uri="{BB962C8B-B14F-4D97-AF65-F5344CB8AC3E}">
        <p14:creationId xmlns:p14="http://schemas.microsoft.com/office/powerpoint/2010/main" val="351075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E924884-4F93-45D7-80CF-F51CBD43FDC6}" type="datetimeFigureOut">
              <a:rPr lang="en-US" smtClean="0"/>
              <a:t>3/25/2019</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9AD5308-502C-4A06-9942-E8678F206223}"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24884-4F93-45D7-80CF-F51CBD43FDC6}"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D5308-502C-4A06-9942-E8678F20622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24884-4F93-45D7-80CF-F51CBD43FDC6}"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9AD5308-502C-4A06-9942-E8678F20622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24884-4F93-45D7-80CF-F51CBD43FDC6}"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D5308-502C-4A06-9942-E8678F206223}"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E924884-4F93-45D7-80CF-F51CBD43FDC6}" type="datetimeFigureOut">
              <a:rPr lang="en-US" smtClean="0"/>
              <a:t>3/25/2019</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9AD5308-502C-4A06-9942-E8678F206223}"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924884-4F93-45D7-80CF-F51CBD43FDC6}"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D5308-502C-4A06-9942-E8678F20622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924884-4F93-45D7-80CF-F51CBD43FDC6}" type="datetimeFigureOut">
              <a:rPr lang="en-US" smtClean="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AD5308-502C-4A06-9942-E8678F206223}"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924884-4F93-45D7-80CF-F51CBD43FDC6}"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AD5308-502C-4A06-9942-E8678F206223}"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5E924884-4F93-45D7-80CF-F51CBD43FDC6}" type="datetimeFigureOut">
              <a:rPr lang="en-US" smtClean="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AD5308-502C-4A06-9942-E8678F20622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24884-4F93-45D7-80CF-F51CBD43FDC6}"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9AD5308-502C-4A06-9942-E8678F206223}"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24884-4F93-45D7-80CF-F51CBD43FDC6}"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D5308-502C-4A06-9942-E8678F206223}"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E924884-4F93-45D7-80CF-F51CBD43FDC6}" type="datetimeFigureOut">
              <a:rPr lang="en-US" smtClean="0"/>
              <a:t>3/25/2019</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9AD5308-502C-4A06-9942-E8678F20622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71450"/>
            <a:ext cx="8041853" cy="1200150"/>
          </a:xfrm>
        </p:spPr>
        <p:txBody>
          <a:bodyPr>
            <a:normAutofit fontScale="90000"/>
          </a:bodyPr>
          <a:lstStyle/>
          <a:p>
            <a:r>
              <a:rPr lang="en-US" sz="2400" dirty="0"/>
              <a:t>EAST MESABI JOINT WATER SYSTEM</a:t>
            </a:r>
            <a:r>
              <a:rPr lang="en-US" sz="2400" dirty="0" smtClean="0"/>
              <a:t/>
            </a:r>
            <a:br>
              <a:rPr lang="en-US" sz="2400" dirty="0" smtClean="0"/>
            </a:br>
            <a:r>
              <a:rPr lang="en-US" sz="2700" dirty="0"/>
              <a:t>A JOINT VENTURE </a:t>
            </a:r>
            <a:br>
              <a:rPr lang="en-US" sz="2700" dirty="0"/>
            </a:br>
            <a:r>
              <a:rPr lang="en-US" sz="2700" dirty="0"/>
              <a:t>BETWEEN THE east range communities</a:t>
            </a:r>
            <a:endParaRPr lang="en-US" sz="2700" dirty="0"/>
          </a:p>
        </p:txBody>
      </p:sp>
      <p:sp>
        <p:nvSpPr>
          <p:cNvPr id="5" name="TextBox 4"/>
          <p:cNvSpPr txBox="1"/>
          <p:nvPr/>
        </p:nvSpPr>
        <p:spPr>
          <a:xfrm>
            <a:off x="381000" y="1698784"/>
            <a:ext cx="8534400" cy="4616648"/>
          </a:xfrm>
          <a:prstGeom prst="rect">
            <a:avLst/>
          </a:prstGeom>
          <a:noFill/>
        </p:spPr>
        <p:txBody>
          <a:bodyPr wrap="square" rtlCol="0">
            <a:spAutoFit/>
          </a:bodyPr>
          <a:lstStyle/>
          <a:p>
            <a:pPr algn="just"/>
            <a:r>
              <a:rPr lang="en-US" sz="1400" dirty="0"/>
              <a:t>REQUEST</a:t>
            </a:r>
          </a:p>
          <a:p>
            <a:r>
              <a:rPr lang="en-US" sz="1400" dirty="0"/>
              <a:t>A $6 million request for State Funding in 2019 to build a comprehensive </a:t>
            </a:r>
          </a:p>
          <a:p>
            <a:r>
              <a:rPr lang="en-US" sz="1400" dirty="0"/>
              <a:t>municipally owned cooperative joint drinking water system serving the </a:t>
            </a:r>
          </a:p>
          <a:p>
            <a:r>
              <a:rPr lang="en-US" sz="1400" dirty="0"/>
              <a:t>East Range.  </a:t>
            </a:r>
          </a:p>
          <a:p>
            <a:pPr algn="just"/>
            <a:endParaRPr lang="en-US" sz="1400" dirty="0"/>
          </a:p>
          <a:p>
            <a:pPr algn="just"/>
            <a:r>
              <a:rPr lang="en-US" sz="1400" dirty="0"/>
              <a:t>POTENTIAL </a:t>
            </a:r>
          </a:p>
          <a:p>
            <a:r>
              <a:rPr lang="en-US" sz="1400" dirty="0"/>
              <a:t>Phase One ensures the ability to provide essential water services to citizens </a:t>
            </a:r>
          </a:p>
          <a:p>
            <a:r>
              <a:rPr lang="en-US" sz="1400" dirty="0"/>
              <a:t>of the City of Aurora and the Town of White.  Phase Two will provide  </a:t>
            </a:r>
          </a:p>
          <a:p>
            <a:r>
              <a:rPr lang="en-US" sz="1400" dirty="0"/>
              <a:t>essential water services to the cities of Biwabik and Hoyt Lakes.</a:t>
            </a:r>
          </a:p>
          <a:p>
            <a:pPr algn="just"/>
            <a:endParaRPr lang="en-US" sz="1400" dirty="0"/>
          </a:p>
          <a:p>
            <a:pPr algn="just"/>
            <a:r>
              <a:rPr lang="en-US" sz="1400" dirty="0"/>
              <a:t>PROJECT HISTORY</a:t>
            </a:r>
          </a:p>
          <a:p>
            <a:pPr marL="128588" indent="-128588" algn="just">
              <a:buFont typeface="Arial" panose="020B0604020202020204" pitchFamily="34" charset="0"/>
              <a:buChar char="•"/>
            </a:pPr>
            <a:r>
              <a:rPr lang="en-US" sz="1400" dirty="0" smtClean="0"/>
              <a:t>In 1953 -  Aurora </a:t>
            </a:r>
            <a:r>
              <a:rPr lang="en-US" sz="1400" dirty="0"/>
              <a:t>treatment plant built </a:t>
            </a:r>
            <a:r>
              <a:rPr lang="en-US" sz="1400" dirty="0" smtClean="0"/>
              <a:t>which serves </a:t>
            </a:r>
            <a:r>
              <a:rPr lang="en-US" sz="1400" dirty="0"/>
              <a:t>both </a:t>
            </a:r>
            <a:r>
              <a:rPr lang="en-US" sz="1400" dirty="0" smtClean="0"/>
              <a:t>City </a:t>
            </a:r>
            <a:r>
              <a:rPr lang="en-US" sz="1400" dirty="0"/>
              <a:t>of Aurora </a:t>
            </a:r>
            <a:r>
              <a:rPr lang="en-US" sz="1400" dirty="0" smtClean="0"/>
              <a:t>&amp; Town of White residents</a:t>
            </a:r>
            <a:endParaRPr lang="en-US" sz="1400" dirty="0"/>
          </a:p>
          <a:p>
            <a:pPr marL="128588" indent="-128588" algn="just">
              <a:buFont typeface="Arial" panose="020B0604020202020204" pitchFamily="34" charset="0"/>
              <a:buChar char="•"/>
            </a:pPr>
            <a:r>
              <a:rPr lang="en-US" sz="1400" dirty="0"/>
              <a:t>In </a:t>
            </a:r>
            <a:r>
              <a:rPr lang="en-US" sz="1400" dirty="0" smtClean="0"/>
              <a:t>1997 - Planning </a:t>
            </a:r>
            <a:r>
              <a:rPr lang="en-US" sz="1400" dirty="0"/>
              <a:t>began to serve an extended area </a:t>
            </a:r>
            <a:r>
              <a:rPr lang="en-US" sz="1400" dirty="0" smtClean="0"/>
              <a:t>of the </a:t>
            </a:r>
            <a:r>
              <a:rPr lang="en-US" sz="1400" dirty="0"/>
              <a:t>East Range (Pineville, Scenic Acres) with investment in new infrastructure </a:t>
            </a:r>
          </a:p>
          <a:p>
            <a:pPr marL="128588" indent="-128588" algn="just">
              <a:buFont typeface="Arial" panose="020B0604020202020204" pitchFamily="34" charset="0"/>
              <a:buChar char="•"/>
            </a:pPr>
            <a:r>
              <a:rPr lang="en-US" sz="1400" dirty="0"/>
              <a:t>In </a:t>
            </a:r>
            <a:r>
              <a:rPr lang="en-US" sz="1400" dirty="0" smtClean="0"/>
              <a:t>2011 - Planning </a:t>
            </a:r>
            <a:r>
              <a:rPr lang="en-US" sz="1400" dirty="0"/>
              <a:t>began for a Joint Water Facility on the East Range</a:t>
            </a:r>
          </a:p>
          <a:p>
            <a:pPr marL="128588" indent="-128588" algn="just">
              <a:buFont typeface="Arial" panose="020B0604020202020204" pitchFamily="34" charset="0"/>
              <a:buChar char="•"/>
            </a:pPr>
            <a:r>
              <a:rPr lang="en-US" sz="1400" dirty="0"/>
              <a:t>In </a:t>
            </a:r>
            <a:r>
              <a:rPr lang="en-US" sz="1400" dirty="0" smtClean="0"/>
              <a:t>2013 - Production </a:t>
            </a:r>
            <a:r>
              <a:rPr lang="en-US" sz="1400" dirty="0"/>
              <a:t>tax money was awarded to the City of Biwabik for planning for a new water source</a:t>
            </a:r>
          </a:p>
          <a:p>
            <a:pPr marL="128588" indent="-128588" algn="just">
              <a:buFont typeface="Arial" panose="020B0604020202020204" pitchFamily="34" charset="0"/>
              <a:buChar char="•"/>
            </a:pPr>
            <a:r>
              <a:rPr lang="en-US" sz="1400" dirty="0"/>
              <a:t>In </a:t>
            </a:r>
            <a:r>
              <a:rPr lang="en-US" sz="1400" dirty="0" smtClean="0"/>
              <a:t>2018 - $</a:t>
            </a:r>
            <a:r>
              <a:rPr lang="en-US" sz="1400" dirty="0"/>
              <a:t>2.5 million of bond money was authorized for the </a:t>
            </a:r>
            <a:r>
              <a:rPr lang="en-US" sz="1400" dirty="0" smtClean="0"/>
              <a:t>Joint Water Project</a:t>
            </a:r>
            <a:endParaRPr lang="en-US" sz="1400" dirty="0"/>
          </a:p>
          <a:p>
            <a:pPr marL="128588" indent="-128588" algn="just">
              <a:buFont typeface="Arial" panose="020B0604020202020204" pitchFamily="34" charset="0"/>
              <a:buChar char="•"/>
            </a:pPr>
            <a:r>
              <a:rPr lang="en-US" sz="1400" dirty="0"/>
              <a:t>Extensive preliminary engineering has been completed</a:t>
            </a:r>
          </a:p>
          <a:p>
            <a:pPr marL="128588" indent="-128588" algn="just">
              <a:buFont typeface="Arial" panose="020B0604020202020204" pitchFamily="34" charset="0"/>
              <a:buChar char="•"/>
            </a:pPr>
            <a:r>
              <a:rPr lang="en-US" sz="1400" dirty="0"/>
              <a:t>Favorable pilot studies at the water source have been completed </a:t>
            </a:r>
          </a:p>
          <a:p>
            <a:pPr marL="128588" indent="-128588" algn="just">
              <a:buFont typeface="Arial" panose="020B0604020202020204" pitchFamily="34" charset="0"/>
              <a:buChar char="•"/>
            </a:pPr>
            <a:r>
              <a:rPr lang="en-US" sz="1600" dirty="0"/>
              <a:t>Funding is needed for transition from preliminary project planning to implementation </a:t>
            </a:r>
          </a:p>
          <a:p>
            <a:pPr marL="128588" indent="-128588" algn="just">
              <a:buFont typeface="Arial" panose="020B0604020202020204" pitchFamily="34" charset="0"/>
              <a:buChar char="•"/>
            </a:pPr>
            <a:endParaRPr lang="en-US" sz="1400" dirty="0"/>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752600"/>
            <a:ext cx="2174453" cy="1981200"/>
          </a:xfrm>
          <a:prstGeom prst="rect">
            <a:avLst/>
          </a:prstGeom>
        </p:spPr>
      </p:pic>
    </p:spTree>
    <p:extLst>
      <p:ext uri="{BB962C8B-B14F-4D97-AF65-F5344CB8AC3E}">
        <p14:creationId xmlns:p14="http://schemas.microsoft.com/office/powerpoint/2010/main" val="2430941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marL="45720" indent="0">
              <a:buNone/>
            </a:pPr>
            <a:r>
              <a:rPr lang="en-US" sz="3800" b="1" dirty="0"/>
              <a:t>CONSOLIDATION OF ESSENTIAL SERVICES</a:t>
            </a:r>
          </a:p>
          <a:p>
            <a:pPr marL="89297" indent="-89297">
              <a:buFont typeface="Arial" panose="020B0604020202020204" pitchFamily="34" charset="0"/>
              <a:buChar char="•"/>
            </a:pPr>
            <a:r>
              <a:rPr lang="en-US" sz="3800" dirty="0"/>
              <a:t>East Range Joint Powers Board established in 1984 among cities of Aurora, Biwabik, Hoyt Lakes, and the Town of White; actively provides economic development &amp; governance for </a:t>
            </a:r>
            <a:r>
              <a:rPr lang="en-US" sz="3800" dirty="0" smtClean="0"/>
              <a:t>projects including the Joint Water Project</a:t>
            </a:r>
            <a:endParaRPr lang="en-US" sz="3800" dirty="0"/>
          </a:p>
          <a:p>
            <a:pPr marL="89297" indent="-89297">
              <a:buFont typeface="Arial" panose="020B0604020202020204" pitchFamily="34" charset="0"/>
              <a:buChar char="•"/>
            </a:pPr>
            <a:r>
              <a:rPr lang="en-US" sz="3800" dirty="0"/>
              <a:t>East Range has consolidated many essential services for economic and financial impact (police, ambulance, EMT, recreation, equipment/major purchases, comprehensive planning and shared staff)</a:t>
            </a:r>
          </a:p>
          <a:p>
            <a:pPr marL="89297" indent="-89297">
              <a:buFont typeface="Arial" panose="020B0604020202020204" pitchFamily="34" charset="0"/>
              <a:buChar char="•"/>
            </a:pPr>
            <a:r>
              <a:rPr lang="en-US" sz="3800" dirty="0"/>
              <a:t>This project aligns with those existing strategic initiatives that provide essential shared services to the East Range Communities</a:t>
            </a:r>
          </a:p>
          <a:p>
            <a:pPr marL="89297" indent="-89297">
              <a:buFont typeface="Arial" panose="020B0604020202020204" pitchFamily="34" charset="0"/>
              <a:buChar char="•"/>
            </a:pPr>
            <a:r>
              <a:rPr lang="en-US" sz="3800" dirty="0"/>
              <a:t>Cost savings for new project will be achieved by using Township owned property at new plant location; current water tower owned by Aurora; and extensive current infrastructure of water lines, lift stations, and pumps</a:t>
            </a:r>
          </a:p>
          <a:p>
            <a:pPr marL="89297" indent="-89297">
              <a:buFont typeface="Arial" panose="020B0604020202020204" pitchFamily="34" charset="0"/>
              <a:buChar char="•"/>
            </a:pPr>
            <a:endParaRPr lang="en-US" sz="3800" dirty="0"/>
          </a:p>
          <a:p>
            <a:pPr marL="45720" indent="0">
              <a:buNone/>
            </a:pPr>
            <a:r>
              <a:rPr lang="en-US" sz="3800" b="1" dirty="0"/>
              <a:t>COMPELLING CRITICAL NEEDS:</a:t>
            </a:r>
          </a:p>
          <a:p>
            <a:pPr marL="128588" indent="-128588">
              <a:buFont typeface="Arial" panose="020B0604020202020204" pitchFamily="34" charset="0"/>
              <a:buChar char="•"/>
            </a:pPr>
            <a:r>
              <a:rPr lang="en-US" sz="3800" dirty="0"/>
              <a:t>Potential </a:t>
            </a:r>
            <a:r>
              <a:rPr lang="en-US" sz="3800" dirty="0" smtClean="0"/>
              <a:t>imminent </a:t>
            </a:r>
            <a:r>
              <a:rPr lang="en-US" sz="3800" dirty="0"/>
              <a:t>failure of current well at Scenic Acres location serving 92 homes</a:t>
            </a:r>
          </a:p>
          <a:p>
            <a:pPr marL="128588" indent="-128588">
              <a:buFont typeface="Arial" panose="020B0604020202020204" pitchFamily="34" charset="0"/>
              <a:buChar char="•"/>
            </a:pPr>
            <a:r>
              <a:rPr lang="en-US" sz="3800" dirty="0"/>
              <a:t>Antiquated Aurora intake facility (1953) threatened by rising pit waters</a:t>
            </a:r>
          </a:p>
          <a:p>
            <a:pPr marL="128588" indent="-128588">
              <a:buFont typeface="Arial" panose="020B0604020202020204" pitchFamily="34" charset="0"/>
              <a:buChar char="•"/>
            </a:pPr>
            <a:r>
              <a:rPr lang="en-US" sz="3800" dirty="0"/>
              <a:t>Arcelor </a:t>
            </a:r>
            <a:r>
              <a:rPr lang="en-US" sz="3800" dirty="0" err="1"/>
              <a:t>Mital’s</a:t>
            </a:r>
            <a:r>
              <a:rPr lang="en-US" sz="3800" dirty="0"/>
              <a:t> mining operations will displace </a:t>
            </a:r>
            <a:r>
              <a:rPr lang="en-US" sz="3800" dirty="0" err="1"/>
              <a:t>Biwabik’s</a:t>
            </a:r>
            <a:r>
              <a:rPr lang="en-US" sz="3800" dirty="0"/>
              <a:t> current water intake system </a:t>
            </a:r>
          </a:p>
          <a:p>
            <a:pPr marL="128588" indent="-128588">
              <a:buFont typeface="Arial" panose="020B0604020202020204" pitchFamily="34" charset="0"/>
              <a:buChar char="•"/>
            </a:pPr>
            <a:r>
              <a:rPr lang="en-US" sz="3800" dirty="0"/>
              <a:t>Targeted new joint water source assures a higher quality and inexhaustible supply of water</a:t>
            </a:r>
          </a:p>
          <a:p>
            <a:endParaRPr lang="en-US" dirty="0"/>
          </a:p>
        </p:txBody>
      </p:sp>
      <p:sp>
        <p:nvSpPr>
          <p:cNvPr id="3" name="Title 2"/>
          <p:cNvSpPr>
            <a:spLocks noGrp="1"/>
          </p:cNvSpPr>
          <p:nvPr>
            <p:ph type="title"/>
          </p:nvPr>
        </p:nvSpPr>
        <p:spPr/>
        <p:txBody>
          <a:bodyPr/>
          <a:lstStyle/>
          <a:p>
            <a:r>
              <a:rPr lang="en-US" sz="2800" dirty="0"/>
              <a:t>EAST MESABI JOINT WATER SYSTEM</a:t>
            </a:r>
            <a:br>
              <a:rPr lang="en-US" sz="2800" dirty="0"/>
            </a:br>
            <a:r>
              <a:rPr lang="en-US" sz="2000" dirty="0"/>
              <a:t>A JOINT VENTURE </a:t>
            </a:r>
            <a:br>
              <a:rPr lang="en-US" sz="2000" dirty="0"/>
            </a:br>
            <a:r>
              <a:rPr lang="en-US" sz="2000" dirty="0"/>
              <a:t>BETWEEN THE east range communities</a:t>
            </a:r>
          </a:p>
        </p:txBody>
      </p:sp>
    </p:spTree>
    <p:extLst>
      <p:ext uri="{BB962C8B-B14F-4D97-AF65-F5344CB8AC3E}">
        <p14:creationId xmlns:p14="http://schemas.microsoft.com/office/powerpoint/2010/main" val="355947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AREA </a:t>
            </a:r>
            <a:r>
              <a:rPr lang="en-US" dirty="0" smtClean="0"/>
              <a:t>to be SERVED</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752600"/>
            <a:ext cx="60198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57200" y="2057400"/>
            <a:ext cx="2057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Area served is six miles wide, 48 square miles</a:t>
            </a:r>
          </a:p>
          <a:p>
            <a:pPr marL="285750" indent="-285750">
              <a:buFont typeface="Arial" panose="020B0604020202020204" pitchFamily="34" charset="0"/>
              <a:buChar char="•"/>
            </a:pPr>
            <a:r>
              <a:rPr lang="en-US" dirty="0" smtClean="0"/>
              <a:t>Centrally located plant will provide quality water to over 6000 residents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8" name="Right Arrow 7"/>
          <p:cNvSpPr/>
          <p:nvPr/>
        </p:nvSpPr>
        <p:spPr>
          <a:xfrm>
            <a:off x="3962400" y="3771900"/>
            <a:ext cx="990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742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65772125"/>
              </p:ext>
            </p:extLst>
          </p:nvPr>
        </p:nvGraphicFramePr>
        <p:xfrm>
          <a:off x="381000" y="1828800"/>
          <a:ext cx="8077200" cy="4302794"/>
        </p:xfrm>
        <a:graphic>
          <a:graphicData uri="http://schemas.openxmlformats.org/drawingml/2006/table">
            <a:tbl>
              <a:tblPr firstRow="1" lastRow="1" bandRow="1">
                <a:tableStyleId>{5C22544A-7EE6-4342-B048-85BDC9FD1C3A}</a:tableStyleId>
              </a:tblPr>
              <a:tblGrid>
                <a:gridCol w="4663440"/>
                <a:gridCol w="1706880"/>
                <a:gridCol w="1706880"/>
              </a:tblGrid>
              <a:tr h="719137">
                <a:tc>
                  <a:txBody>
                    <a:bodyPr/>
                    <a:lstStyle/>
                    <a:p>
                      <a:pPr algn="l"/>
                      <a:r>
                        <a:rPr lang="en-US" sz="1800" u="none" strike="noStrike" kern="1200" baseline="0" dirty="0" smtClean="0"/>
                        <a:t>Funding Source</a:t>
                      </a:r>
                      <a:endParaRPr lang="en-US" sz="1800" b="0" i="0" u="none" strike="noStrike" kern="1200" baseline="0" dirty="0" smtClean="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Prior Years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FY </a:t>
                      </a:r>
                      <a:r>
                        <a:rPr lang="en-US" sz="1800" u="none" strike="noStrike" kern="1200" baseline="0" dirty="0" smtClean="0"/>
                        <a:t>2019</a:t>
                      </a:r>
                      <a:endParaRPr lang="en-US" sz="1800" u="none" strike="noStrike" kern="1200" baseline="0" dirty="0" smtClean="0"/>
                    </a:p>
                  </a:txBody>
                  <a:tcPr anchor="ctr"/>
                </a:tc>
              </a:tr>
              <a:tr h="304800">
                <a:tc>
                  <a:txBody>
                    <a:bodyPr/>
                    <a:lstStyle/>
                    <a:p>
                      <a:pPr algn="l"/>
                      <a:r>
                        <a:rPr lang="en-US" sz="1400" u="none" strike="noStrike" kern="1200" baseline="0" dirty="0" smtClean="0"/>
                        <a:t>State of MN General Obligation Bonds </a:t>
                      </a:r>
                      <a:endParaRPr lang="en-US" sz="1400" b="0" i="0" dirty="0"/>
                    </a:p>
                  </a:txBody>
                  <a:tcPr/>
                </a:tc>
                <a:tc>
                  <a:txBody>
                    <a:bodyPr/>
                    <a:lstStyle/>
                    <a:p>
                      <a:pPr algn="r"/>
                      <a:r>
                        <a:rPr lang="en-US" sz="1400" dirty="0" smtClean="0"/>
                        <a:t>$2,500,000</a:t>
                      </a:r>
                      <a:endParaRPr lang="en-US" sz="1400" b="0" i="0" dirty="0"/>
                    </a:p>
                  </a:txBody>
                  <a:tcPr/>
                </a:tc>
                <a:tc>
                  <a:txBody>
                    <a:bodyPr/>
                    <a:lstStyle/>
                    <a:p>
                      <a:pPr algn="r"/>
                      <a:r>
                        <a:rPr lang="en-US" sz="1400" dirty="0" smtClean="0"/>
                        <a:t>$6,000,000</a:t>
                      </a:r>
                      <a:endParaRPr lang="en-US" sz="1400" b="0" i="0" dirty="0"/>
                    </a:p>
                  </a:txBody>
                  <a:tcPr/>
                </a:tc>
              </a:tr>
              <a:tr h="304800">
                <a:tc>
                  <a:txBody>
                    <a:bodyPr/>
                    <a:lstStyle/>
                    <a:p>
                      <a:pPr algn="l"/>
                      <a:r>
                        <a:rPr lang="en-US" sz="1400" dirty="0" smtClean="0"/>
                        <a:t>Other Local Government</a:t>
                      </a:r>
                      <a:r>
                        <a:rPr lang="en-US" sz="1400" baseline="0" dirty="0" smtClean="0"/>
                        <a:t> Funds </a:t>
                      </a:r>
                      <a:r>
                        <a:rPr lang="en-US" sz="1200" baseline="0" dirty="0" smtClean="0"/>
                        <a:t>(City/Entity Match)</a:t>
                      </a:r>
                      <a:endParaRPr lang="en-US" sz="1400" b="0" i="0" dirty="0"/>
                    </a:p>
                  </a:txBody>
                  <a:tcPr/>
                </a:tc>
                <a:tc>
                  <a:txBody>
                    <a:bodyPr/>
                    <a:lstStyle/>
                    <a:p>
                      <a:pPr algn="r"/>
                      <a:r>
                        <a:rPr lang="en-US" sz="1400" dirty="0" smtClean="0"/>
                        <a:t>$0</a:t>
                      </a:r>
                      <a:endParaRPr lang="en-US" sz="1400" b="0" i="0" dirty="0"/>
                    </a:p>
                  </a:txBody>
                  <a:tcPr/>
                </a:tc>
                <a:tc>
                  <a:txBody>
                    <a:bodyPr/>
                    <a:lstStyle/>
                    <a:p>
                      <a:pPr algn="r"/>
                      <a:r>
                        <a:rPr lang="en-US" sz="1400" dirty="0" smtClean="0"/>
                        <a:t>$4,300,000</a:t>
                      </a:r>
                      <a:endParaRPr lang="en-US" sz="1400" b="0" i="0" dirty="0"/>
                    </a:p>
                  </a:txBody>
                  <a:tcPr/>
                </a:tc>
              </a:tr>
              <a:tr h="304800">
                <a:tc>
                  <a:txBody>
                    <a:bodyPr/>
                    <a:lstStyle/>
                    <a:p>
                      <a:pPr algn="l"/>
                      <a:r>
                        <a:rPr lang="en-US" sz="1400" dirty="0" smtClean="0"/>
                        <a:t>Pending Government</a:t>
                      </a:r>
                      <a:r>
                        <a:rPr lang="en-US" sz="1400" baseline="0" dirty="0" smtClean="0"/>
                        <a:t> Funds </a:t>
                      </a:r>
                      <a:r>
                        <a:rPr lang="en-US" sz="1200" baseline="0" dirty="0" smtClean="0"/>
                        <a:t>(City/Federal)</a:t>
                      </a:r>
                      <a:endParaRPr lang="en-US" sz="1200" b="0" i="0" dirty="0"/>
                    </a:p>
                  </a:txBody>
                  <a:tcPr/>
                </a:tc>
                <a:tc>
                  <a:txBody>
                    <a:bodyPr/>
                    <a:lstStyle/>
                    <a:p>
                      <a:pPr algn="r"/>
                      <a:r>
                        <a:rPr lang="en-US" sz="1400" dirty="0" smtClean="0"/>
                        <a:t>$0</a:t>
                      </a:r>
                      <a:endParaRPr lang="en-US" sz="1400" b="0" i="0" dirty="0"/>
                    </a:p>
                  </a:txBody>
                  <a:tcPr/>
                </a:tc>
                <a:tc>
                  <a:txBody>
                    <a:bodyPr/>
                    <a:lstStyle/>
                    <a:p>
                      <a:pPr algn="r"/>
                      <a:r>
                        <a:rPr lang="en-US" sz="1400" dirty="0" smtClean="0"/>
                        <a:t>$</a:t>
                      </a:r>
                      <a:r>
                        <a:rPr lang="en-US" sz="1400" dirty="0" smtClean="0"/>
                        <a:t>4,400,000</a:t>
                      </a:r>
                      <a:endParaRPr lang="en-US" sz="1400" b="0" i="0" dirty="0"/>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rPr>
                        <a:t>TOTAL</a:t>
                      </a:r>
                      <a:endParaRPr lang="en-US" sz="1400" kern="1200" dirty="0">
                        <a:solidFill>
                          <a:schemeClr val="bg1"/>
                        </a:solidFill>
                        <a:latin typeface="+mn-lt"/>
                        <a:ea typeface="+mn-ea"/>
                        <a:cs typeface="+mn-cs"/>
                      </a:endParaRPr>
                    </a:p>
                  </a:txBody>
                  <a:tcPr>
                    <a:solidFill>
                      <a:schemeClr val="accent1"/>
                    </a:solidFill>
                  </a:tcPr>
                </a:tc>
                <a:tc>
                  <a:txBody>
                    <a:bodyPr/>
                    <a:lstStyle/>
                    <a:p>
                      <a:pPr marL="0" algn="r" defTabSz="914400" rtl="0" eaLnBrk="1" latinLnBrk="0" hangingPunct="1"/>
                      <a:r>
                        <a:rPr lang="en-US" sz="1400" kern="1200" dirty="0" smtClean="0">
                          <a:solidFill>
                            <a:schemeClr val="bg1"/>
                          </a:solidFill>
                        </a:rPr>
                        <a:t>$2,500,000</a:t>
                      </a:r>
                      <a:endParaRPr lang="en-US" sz="1400" kern="1200" dirty="0">
                        <a:solidFill>
                          <a:schemeClr val="bg1"/>
                        </a:solidFill>
                        <a:latin typeface="+mn-lt"/>
                        <a:ea typeface="+mn-ea"/>
                        <a:cs typeface="+mn-cs"/>
                      </a:endParaRPr>
                    </a:p>
                  </a:txBody>
                  <a:tcP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rPr>
                        <a:t>$</a:t>
                      </a:r>
                      <a:r>
                        <a:rPr lang="en-US" sz="1400" kern="1200" dirty="0" smtClean="0">
                          <a:solidFill>
                            <a:schemeClr val="bg1"/>
                          </a:solidFill>
                        </a:rPr>
                        <a:t>14,700,000</a:t>
                      </a:r>
                      <a:endParaRPr lang="en-US" sz="1400" kern="1200" dirty="0" smtClean="0">
                        <a:solidFill>
                          <a:schemeClr val="bg1"/>
                        </a:solidFill>
                        <a:latin typeface="+mn-lt"/>
                        <a:ea typeface="+mn-ea"/>
                        <a:cs typeface="+mn-cs"/>
                      </a:endParaRPr>
                    </a:p>
                  </a:txBody>
                  <a:tcPr>
                    <a:solidFill>
                      <a:schemeClr val="accent1"/>
                    </a:solidFill>
                  </a:tcPr>
                </a:tc>
              </a:tr>
              <a:tr h="485423">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485423">
                <a:tc>
                  <a:txBody>
                    <a:bodyPr/>
                    <a:lstStyle/>
                    <a:p>
                      <a:r>
                        <a:rPr lang="en-US" b="1" dirty="0" smtClean="0">
                          <a:solidFill>
                            <a:schemeClr val="bg1"/>
                          </a:solidFill>
                        </a:rPr>
                        <a:t>Project</a:t>
                      </a:r>
                      <a:r>
                        <a:rPr lang="en-US" b="1" baseline="0" dirty="0" smtClean="0">
                          <a:solidFill>
                            <a:schemeClr val="bg1"/>
                          </a:solidFill>
                        </a:rPr>
                        <a:t> Costs</a:t>
                      </a:r>
                      <a:endParaRPr lang="en-US"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chemeClr val="bg1"/>
                          </a:solidFill>
                        </a:rPr>
                        <a:t>FY </a:t>
                      </a:r>
                      <a:r>
                        <a:rPr lang="en-US" sz="1800" u="none" strike="noStrike" kern="1200" baseline="0" dirty="0" smtClean="0">
                          <a:solidFill>
                            <a:schemeClr val="bg1"/>
                          </a:solidFill>
                        </a:rPr>
                        <a:t>2019</a:t>
                      </a:r>
                      <a:endParaRPr lang="en-US" sz="1800" u="none" strike="noStrike" kern="1200" baseline="0" dirty="0" smtClean="0">
                        <a:solidFill>
                          <a:schemeClr val="bg1"/>
                        </a:solidFill>
                      </a:endParaRPr>
                    </a:p>
                  </a:txBody>
                  <a:tcPr anchor="ctr">
                    <a:solidFill>
                      <a:schemeClr val="accent1"/>
                    </a:solidFill>
                  </a:tcPr>
                </a:tc>
              </a:tr>
              <a:tr h="324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Embarrass Pit Intake Facility</a:t>
                      </a:r>
                      <a:endParaRPr lang="en-US" sz="1400" b="0" i="0" kern="1200" dirty="0">
                        <a:solidFill>
                          <a:schemeClr val="dk1"/>
                        </a:solidFill>
                        <a:latin typeface="+mn-lt"/>
                        <a:ea typeface="+mn-ea"/>
                        <a:cs typeface="+mn-cs"/>
                      </a:endParaRPr>
                    </a:p>
                  </a:txBody>
                  <a:tcPr/>
                </a:tc>
                <a:tc>
                  <a:txBody>
                    <a:bodyPr/>
                    <a:lstStyle/>
                    <a:p>
                      <a:pPr marL="0" algn="r" defTabSz="914400" rtl="0" eaLnBrk="1" latinLnBrk="0" hangingPunct="1"/>
                      <a:r>
                        <a:rPr lang="en-US" sz="1400" kern="1200" dirty="0" smtClean="0"/>
                        <a:t>$0</a:t>
                      </a:r>
                      <a:endParaRPr lang="en-US" sz="1400" kern="1200" dirty="0">
                        <a:solidFill>
                          <a:schemeClr val="dk1"/>
                        </a:solidFill>
                        <a:latin typeface="+mn-lt"/>
                        <a:ea typeface="+mn-ea"/>
                        <a:cs typeface="+mn-cs"/>
                      </a:endParaRPr>
                    </a:p>
                  </a:txBody>
                  <a:tcPr/>
                </a:tc>
                <a:tc>
                  <a:txBody>
                    <a:bodyPr/>
                    <a:lstStyle/>
                    <a:p>
                      <a:pPr marL="0" algn="r" defTabSz="914400" rtl="0" eaLnBrk="1" latinLnBrk="0" hangingPunct="1"/>
                      <a:r>
                        <a:rPr lang="en-US" sz="1400" kern="1200" dirty="0" smtClean="0"/>
                        <a:t>$3,800,000</a:t>
                      </a:r>
                      <a:endParaRPr lang="en-US" sz="1400" kern="1200" dirty="0">
                        <a:solidFill>
                          <a:schemeClr val="dk1"/>
                        </a:solidFill>
                        <a:latin typeface="+mn-lt"/>
                        <a:ea typeface="+mn-ea"/>
                        <a:cs typeface="+mn-cs"/>
                      </a:endParaRPr>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Embarrass Pit WTP</a:t>
                      </a:r>
                      <a:endParaRPr lang="en-US" sz="1400" kern="1200" dirty="0">
                        <a:solidFill>
                          <a:schemeClr val="dk1"/>
                        </a:solidFill>
                        <a:latin typeface="+mn-lt"/>
                        <a:ea typeface="+mn-ea"/>
                        <a:cs typeface="+mn-cs"/>
                      </a:endParaRPr>
                    </a:p>
                  </a:txBody>
                  <a:tcPr/>
                </a:tc>
                <a:tc>
                  <a:txBody>
                    <a:bodyPr/>
                    <a:lstStyle/>
                    <a:p>
                      <a:pPr marL="0" algn="r" defTabSz="914400" rtl="0" eaLnBrk="1" latinLnBrk="0" hangingPunct="1"/>
                      <a:r>
                        <a:rPr lang="en-US" sz="1400" kern="1200" dirty="0" smtClean="0"/>
                        <a:t>$0</a:t>
                      </a:r>
                      <a:endParaRPr lang="en-US" sz="1400" kern="1200" dirty="0">
                        <a:solidFill>
                          <a:schemeClr val="dk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smtClean="0"/>
                        <a:t>$11,000,000</a:t>
                      </a:r>
                      <a:endParaRPr lang="en-US" sz="1400" kern="1200" dirty="0" smtClean="0">
                        <a:solidFill>
                          <a:schemeClr val="dk1"/>
                        </a:solidFill>
                        <a:latin typeface="+mn-lt"/>
                        <a:ea typeface="+mn-ea"/>
                        <a:cs typeface="+mn-cs"/>
                      </a:endParaRPr>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Pineville/Scenic Acres Trunk Main</a:t>
                      </a:r>
                      <a:endParaRPr lang="en-US" sz="1400" kern="1200" dirty="0">
                        <a:solidFill>
                          <a:schemeClr val="dk1"/>
                        </a:solidFill>
                        <a:latin typeface="+mn-lt"/>
                        <a:ea typeface="+mn-ea"/>
                        <a:cs typeface="+mn-cs"/>
                      </a:endParaRPr>
                    </a:p>
                  </a:txBody>
                  <a:tcPr/>
                </a:tc>
                <a:tc>
                  <a:txBody>
                    <a:bodyPr/>
                    <a:lstStyle/>
                    <a:p>
                      <a:pPr marL="0" algn="r" defTabSz="914400" rtl="0" eaLnBrk="1" latinLnBrk="0" hangingPunct="1"/>
                      <a:r>
                        <a:rPr lang="en-US" sz="1400" kern="1200" dirty="0" smtClean="0"/>
                        <a:t>$0</a:t>
                      </a:r>
                      <a:endParaRPr lang="en-US" sz="1400" kern="1200" dirty="0">
                        <a:solidFill>
                          <a:schemeClr val="dk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smtClean="0"/>
                        <a:t>$2,400,000</a:t>
                      </a:r>
                      <a:endParaRPr lang="en-US" sz="1400" kern="1200" dirty="0" smtClean="0">
                        <a:solidFill>
                          <a:schemeClr val="dk1"/>
                        </a:solidFill>
                        <a:latin typeface="+mn-lt"/>
                        <a:ea typeface="+mn-ea"/>
                        <a:cs typeface="+mn-cs"/>
                      </a:endParaRPr>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t>TOTAL</a:t>
                      </a:r>
                      <a:endParaRPr lang="en-US" sz="1400" b="0" kern="1200" dirty="0">
                        <a:solidFill>
                          <a:schemeClr val="dk1"/>
                        </a:solidFill>
                        <a:latin typeface="+mn-lt"/>
                        <a:ea typeface="+mn-ea"/>
                        <a:cs typeface="+mn-cs"/>
                      </a:endParaRPr>
                    </a:p>
                  </a:txBody>
                  <a:tcPr/>
                </a:tc>
                <a:tc>
                  <a:txBody>
                    <a:bodyPr/>
                    <a:lstStyle/>
                    <a:p>
                      <a:pPr marL="0" algn="r" defTabSz="914400" rtl="0" eaLnBrk="1" latinLnBrk="0" hangingPunct="1"/>
                      <a:r>
                        <a:rPr lang="en-US" sz="1400" b="0" kern="1200" dirty="0" smtClean="0"/>
                        <a:t>$0</a:t>
                      </a:r>
                      <a:endParaRPr lang="en-US" sz="1400" b="0" kern="1200" dirty="0">
                        <a:solidFill>
                          <a:schemeClr val="dk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kern="1200" dirty="0" smtClean="0"/>
                        <a:t>$17,200,000</a:t>
                      </a:r>
                      <a:endParaRPr lang="en-US" sz="1400" b="0" kern="1200" dirty="0" smtClean="0">
                        <a:solidFill>
                          <a:schemeClr val="dk1"/>
                        </a:solidFill>
                        <a:latin typeface="+mn-lt"/>
                        <a:ea typeface="+mn-ea"/>
                        <a:cs typeface="+mn-cs"/>
                      </a:endParaRPr>
                    </a:p>
                  </a:txBody>
                  <a:tcPr/>
                </a:tc>
              </a:tr>
            </a:tbl>
          </a:graphicData>
        </a:graphic>
      </p:graphicFrame>
      <p:sp>
        <p:nvSpPr>
          <p:cNvPr id="3" name="Title 2"/>
          <p:cNvSpPr>
            <a:spLocks noGrp="1"/>
          </p:cNvSpPr>
          <p:nvPr>
            <p:ph type="title"/>
          </p:nvPr>
        </p:nvSpPr>
        <p:spPr/>
        <p:txBody>
          <a:bodyPr/>
          <a:lstStyle/>
          <a:p>
            <a:r>
              <a:rPr lang="en-US" dirty="0" smtClean="0"/>
              <a:t>PROJECT COSTS/SOURCES</a:t>
            </a:r>
            <a:endParaRPr lang="en-US" dirty="0"/>
          </a:p>
        </p:txBody>
      </p:sp>
    </p:spTree>
    <p:extLst>
      <p:ext uri="{BB962C8B-B14F-4D97-AF65-F5344CB8AC3E}">
        <p14:creationId xmlns:p14="http://schemas.microsoft.com/office/powerpoint/2010/main" val="398220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Current facilities lack expansion room, Have obsolete equipment, &amp; are in poor condition</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973" y="1654630"/>
            <a:ext cx="4114800" cy="2155371"/>
          </a:xfrm>
          <a:prstGeom prst="rect">
            <a:avLst/>
          </a:prstGeom>
        </p:spPr>
      </p:pic>
      <p:pic>
        <p:nvPicPr>
          <p:cNvPr id="8"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9412" y="1676401"/>
            <a:ext cx="3596545" cy="2133600"/>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114" y="4082580"/>
            <a:ext cx="3607431" cy="229759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9859" y="4070818"/>
            <a:ext cx="4038599" cy="2309357"/>
          </a:xfrm>
          <a:prstGeom prst="rect">
            <a:avLst/>
          </a:prstGeom>
        </p:spPr>
      </p:pic>
    </p:spTree>
    <p:extLst>
      <p:ext uri="{BB962C8B-B14F-4D97-AF65-F5344CB8AC3E}">
        <p14:creationId xmlns:p14="http://schemas.microsoft.com/office/powerpoint/2010/main" val="4209387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0999" y="1719070"/>
            <a:ext cx="8407893" cy="4986530"/>
          </a:xfrm>
        </p:spPr>
        <p:txBody>
          <a:bodyPr>
            <a:normAutofit fontScale="92500"/>
          </a:bodyPr>
          <a:lstStyle/>
          <a:p>
            <a:r>
              <a:rPr lang="en-US" sz="2400" dirty="0" smtClean="0"/>
              <a:t>Provides water services, from a more stable and higher quality water source to better serve our citizens</a:t>
            </a:r>
          </a:p>
          <a:p>
            <a:r>
              <a:rPr lang="en-US" sz="2400" dirty="0" smtClean="0"/>
              <a:t>Allows a more cost effective service while meeting current and future environmental concerns</a:t>
            </a:r>
          </a:p>
          <a:p>
            <a:r>
              <a:rPr lang="en-US" sz="2400" dirty="0" smtClean="0"/>
              <a:t>Supports collaboration, improves efficiencies, meets compliance standards not currently being met, and addresses emergency/safety concerns</a:t>
            </a:r>
          </a:p>
          <a:p>
            <a:r>
              <a:rPr lang="en-US" sz="2400" dirty="0" smtClean="0"/>
              <a:t>Provides an opportunity for growth and expansion for Economic Development and/or Residential Growth in over 295 acres of undeveloped property</a:t>
            </a:r>
          </a:p>
          <a:p>
            <a:r>
              <a:rPr lang="en-US" sz="2400" dirty="0"/>
              <a:t>Providing water to these communities in a coordinated, consolidated manner will be more fiscally responsible and have a tremendous economic impact</a:t>
            </a:r>
          </a:p>
          <a:p>
            <a:pPr marL="45720" indent="0">
              <a:buNone/>
            </a:pPr>
            <a:endParaRPr lang="en-US" sz="2400" dirty="0" smtClean="0"/>
          </a:p>
          <a:p>
            <a:endParaRPr lang="en-US" sz="2400" dirty="0" smtClean="0"/>
          </a:p>
        </p:txBody>
      </p:sp>
      <p:sp>
        <p:nvSpPr>
          <p:cNvPr id="3" name="Title 2"/>
          <p:cNvSpPr>
            <a:spLocks noGrp="1"/>
          </p:cNvSpPr>
          <p:nvPr>
            <p:ph type="title"/>
          </p:nvPr>
        </p:nvSpPr>
        <p:spPr/>
        <p:txBody>
          <a:bodyPr/>
          <a:lstStyle/>
          <a:p>
            <a:r>
              <a:rPr lang="en-US" dirty="0" smtClean="0"/>
              <a:t>Projected </a:t>
            </a:r>
            <a:r>
              <a:rPr lang="en-US" dirty="0" smtClean="0"/>
              <a:t>outcomes</a:t>
            </a:r>
            <a:endParaRPr lang="en-US" dirty="0"/>
          </a:p>
        </p:txBody>
      </p:sp>
    </p:spTree>
    <p:extLst>
      <p:ext uri="{BB962C8B-B14F-4D97-AF65-F5344CB8AC3E}">
        <p14:creationId xmlns:p14="http://schemas.microsoft.com/office/powerpoint/2010/main" val="3770448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400" dirty="0" smtClean="0">
                <a:solidFill>
                  <a:schemeClr val="tx1"/>
                </a:solidFill>
              </a:rPr>
              <a:t>This </a:t>
            </a:r>
            <a:r>
              <a:rPr lang="en-US" sz="2400" dirty="0" smtClean="0">
                <a:solidFill>
                  <a:schemeClr val="tx1"/>
                </a:solidFill>
              </a:rPr>
              <a:t>is a critical </a:t>
            </a:r>
            <a:r>
              <a:rPr lang="en-US" sz="2400" dirty="0">
                <a:solidFill>
                  <a:schemeClr val="tx1"/>
                </a:solidFill>
              </a:rPr>
              <a:t>time to move </a:t>
            </a:r>
            <a:r>
              <a:rPr lang="en-US" sz="2400" dirty="0" smtClean="0">
                <a:solidFill>
                  <a:schemeClr val="tx1"/>
                </a:solidFill>
              </a:rPr>
              <a:t>to a </a:t>
            </a:r>
            <a:r>
              <a:rPr lang="en-US" sz="2400" dirty="0">
                <a:solidFill>
                  <a:schemeClr val="tx1"/>
                </a:solidFill>
              </a:rPr>
              <a:t>more efficient, cost effective facility. </a:t>
            </a:r>
            <a:r>
              <a:rPr lang="en-US" sz="2400" dirty="0" smtClean="0">
                <a:solidFill>
                  <a:schemeClr val="tx1"/>
                </a:solidFill>
              </a:rPr>
              <a:t>This </a:t>
            </a:r>
            <a:r>
              <a:rPr lang="en-US" sz="2400" dirty="0">
                <a:solidFill>
                  <a:schemeClr val="tx1"/>
                </a:solidFill>
              </a:rPr>
              <a:t>is the proper long term investment for our region and for the state.  </a:t>
            </a:r>
            <a:endParaRPr lang="en-US" sz="2400" dirty="0" smtClean="0">
              <a:solidFill>
                <a:schemeClr val="tx1"/>
              </a:solidFill>
            </a:endParaRPr>
          </a:p>
          <a:p>
            <a:pPr marL="45720" indent="0">
              <a:buNone/>
            </a:pPr>
            <a:r>
              <a:rPr lang="en-US" sz="3600" dirty="0"/>
              <a:t>Thank you for the opportunity to present our project today</a:t>
            </a:r>
            <a:r>
              <a:rPr lang="en-US" sz="3600" dirty="0" smtClean="0"/>
              <a:t>!</a:t>
            </a:r>
          </a:p>
          <a:p>
            <a:pPr marL="45720" indent="0">
              <a:buNone/>
            </a:pPr>
            <a:endParaRPr lang="en-US" dirty="0"/>
          </a:p>
          <a:p>
            <a:pPr marL="45720" indent="0">
              <a:buNone/>
            </a:pPr>
            <a:r>
              <a:rPr lang="en-US" dirty="0" smtClean="0"/>
              <a:t>Contacts:  	Douglas </a:t>
            </a:r>
            <a:r>
              <a:rPr lang="en-US" dirty="0" err="1" smtClean="0"/>
              <a:t>Gregor</a:t>
            </a:r>
            <a:r>
              <a:rPr lang="en-US" dirty="0" smtClean="0"/>
              <a:t>, Mayor of the City of Aurora</a:t>
            </a:r>
          </a:p>
          <a:p>
            <a:pPr marL="45720" indent="0">
              <a:buNone/>
            </a:pPr>
            <a:r>
              <a:rPr lang="en-US" dirty="0"/>
              <a:t>	</a:t>
            </a:r>
            <a:r>
              <a:rPr lang="en-US" dirty="0" smtClean="0"/>
              <a:t>	(218) 229-2614</a:t>
            </a:r>
          </a:p>
          <a:p>
            <a:pPr marL="45720" indent="0">
              <a:buNone/>
            </a:pPr>
            <a:r>
              <a:rPr lang="en-US" dirty="0"/>
              <a:t>	</a:t>
            </a:r>
            <a:r>
              <a:rPr lang="en-US" dirty="0" smtClean="0"/>
              <a:t>	Jon Skelton, Chairman of the Township Board </a:t>
            </a:r>
          </a:p>
          <a:p>
            <a:pPr marL="45720" indent="0">
              <a:buNone/>
            </a:pPr>
            <a:r>
              <a:rPr lang="en-US" dirty="0"/>
              <a:t>	</a:t>
            </a:r>
            <a:r>
              <a:rPr lang="en-US" dirty="0" smtClean="0"/>
              <a:t>	(218) 229-2813</a:t>
            </a:r>
            <a:endParaRPr lang="en-US" dirty="0" smtClean="0"/>
          </a:p>
          <a:p>
            <a:endParaRPr lang="en-US" sz="3600" dirty="0"/>
          </a:p>
          <a:p>
            <a:endParaRPr lang="en-US" sz="3600" dirty="0">
              <a:solidFill>
                <a:schemeClr val="tx1"/>
              </a:solidFill>
            </a:endParaRPr>
          </a:p>
          <a:p>
            <a:endParaRPr lang="en-US" dirty="0" smtClean="0">
              <a:solidFill>
                <a:schemeClr val="tx1"/>
              </a:solidFill>
            </a:endParaRPr>
          </a:p>
          <a:p>
            <a:pPr marL="45720" indent="0">
              <a:buNone/>
            </a:pPr>
            <a:endParaRPr lang="en-US" dirty="0">
              <a:solidFill>
                <a:schemeClr val="tx1"/>
              </a:solidFill>
            </a:endParaRPr>
          </a:p>
          <a:p>
            <a:pPr marL="45720" indent="0">
              <a:buNone/>
            </a:pPr>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9948776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534949"/>
      </a:dk2>
      <a:lt2>
        <a:srgbClr val="CCD1B9"/>
      </a:lt2>
      <a:accent1>
        <a:srgbClr val="AA5038"/>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7276</TotalTime>
  <Words>947</Words>
  <Application>Microsoft Office PowerPoint</Application>
  <PresentationFormat>On-screen Show (4:3)</PresentationFormat>
  <Paragraphs>113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Franklin Gothic Medium</vt:lpstr>
      <vt:lpstr>Wingdings</vt:lpstr>
      <vt:lpstr>Wingdings 2</vt:lpstr>
      <vt:lpstr>Grid</vt:lpstr>
      <vt:lpstr>EAST MESABI JOINT WATER SYSTEM A JOINT VENTURE  BETWEEN THE east range communities</vt:lpstr>
      <vt:lpstr>EAST MESABI JOINT WATER SYSTEM A JOINT VENTURE  BETWEEN THE east range communities</vt:lpstr>
      <vt:lpstr>MAP OF AREA to be SERVED</vt:lpstr>
      <vt:lpstr>PROJECT COSTS/SOURCES</vt:lpstr>
      <vt:lpstr>Current facilities lack expansion room, Have obsolete equipment, &amp; are in poor condition</vt:lpstr>
      <vt:lpstr>Projected outcomes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 See-Benes</dc:creator>
  <cp:lastModifiedBy>Town Clerk</cp:lastModifiedBy>
  <cp:revision>130</cp:revision>
  <cp:lastPrinted>2019-03-25T20:12:22Z</cp:lastPrinted>
  <dcterms:created xsi:type="dcterms:W3CDTF">2015-09-01T19:56:47Z</dcterms:created>
  <dcterms:modified xsi:type="dcterms:W3CDTF">2019-03-25T20:13:51Z</dcterms:modified>
</cp:coreProperties>
</file>