
<file path=[Content_Types].xml><?xml version="1.0" encoding="utf-8"?>
<Types xmlns="http://schemas.openxmlformats.org/package/2006/content-types">
  <Default Extension="png" ContentType="image/png"/>
  <Default Extension="jpe"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61" r:id="rId5"/>
    <p:sldId id="264" r:id="rId6"/>
    <p:sldId id="262" r:id="rId7"/>
    <p:sldId id="267" r:id="rId8"/>
    <p:sldId id="272" r:id="rId9"/>
    <p:sldId id="286" r:id="rId10"/>
    <p:sldId id="287" r:id="rId11"/>
    <p:sldId id="288" r:id="rId12"/>
    <p:sldId id="289" r:id="rId13"/>
    <p:sldId id="274" r:id="rId14"/>
    <p:sldId id="273" r:id="rId15"/>
    <p:sldId id="290" r:id="rId16"/>
    <p:sldId id="294" r:id="rId17"/>
    <p:sldId id="295" r:id="rId18"/>
    <p:sldId id="296" r:id="rId19"/>
    <p:sldId id="271" r:id="rId20"/>
    <p:sldId id="275" r:id="rId21"/>
    <p:sldId id="278" r:id="rId22"/>
    <p:sldId id="293" r:id="rId23"/>
    <p:sldId id="292" r:id="rId24"/>
    <p:sldId id="270" r:id="rId25"/>
    <p:sldId id="279" r:id="rId26"/>
    <p:sldId id="280" r:id="rId27"/>
    <p:sldId id="291" r:id="rId28"/>
    <p:sldId id="281" r:id="rId29"/>
    <p:sldId id="269" r:id="rId30"/>
    <p:sldId id="282" r:id="rId31"/>
    <p:sldId id="283" r:id="rId32"/>
    <p:sldId id="268" r:id="rId33"/>
    <p:sldId id="284" r:id="rId34"/>
    <p:sldId id="285" r:id="rId35"/>
    <p:sldId id="297" r:id="rId36"/>
    <p:sldId id="298" r:id="rId37"/>
    <p:sldId id="277" r:id="rId38"/>
    <p:sldId id="276" r:id="rId39"/>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guide id="3" orient="horz" pos="2514" userDrawn="1">
          <p15:clr>
            <a:srgbClr val="A4A3A4"/>
          </p15:clr>
        </p15:guide>
        <p15:guide id="4" orient="horz" pos="4319" userDrawn="1">
          <p15:clr>
            <a:srgbClr val="A4A3A4"/>
          </p15:clr>
        </p15:guide>
        <p15:guide id="5" orient="horz" pos="4032" userDrawn="1">
          <p15:clr>
            <a:srgbClr val="A4A3A4"/>
          </p15:clr>
        </p15:guide>
        <p15:guide id="6" orient="horz" pos="720" userDrawn="1">
          <p15:clr>
            <a:srgbClr val="A4A3A4"/>
          </p15:clr>
        </p15:guide>
        <p15:guide id="7" orient="horz" pos="1008" userDrawn="1">
          <p15:clr>
            <a:srgbClr val="A4A3A4"/>
          </p15:clr>
        </p15:guide>
        <p15:guide id="8" pos="7679" userDrawn="1">
          <p15:clr>
            <a:srgbClr val="A4A3A4"/>
          </p15:clr>
        </p15:guide>
        <p15:guide id="9" pos="288" userDrawn="1">
          <p15:clr>
            <a:srgbClr val="A4A3A4"/>
          </p15:clr>
        </p15:guide>
        <p15:guide id="10" pos="7388" userDrawn="1">
          <p15:clr>
            <a:srgbClr val="A4A3A4"/>
          </p15:clr>
        </p15:guide>
        <p15:guide id="11" pos="3841"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D64C00"/>
    <a:srgbClr val="923800"/>
    <a:srgbClr val="FFFFFF"/>
    <a:srgbClr val="004D71"/>
    <a:srgbClr val="004363"/>
    <a:srgbClr val="005275"/>
    <a:srgbClr val="226D8C"/>
    <a:srgbClr val="FF8036"/>
    <a:srgbClr val="D52655"/>
    <a:srgbClr val="8CB7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62" autoAdjust="0"/>
    <p:restoredTop sz="99583" autoAdjust="0"/>
  </p:normalViewPr>
  <p:slideViewPr>
    <p:cSldViewPr snapToGrid="0">
      <p:cViewPr varScale="1">
        <p:scale>
          <a:sx n="73" d="100"/>
          <a:sy n="73" d="100"/>
        </p:scale>
        <p:origin x="84" y="312"/>
      </p:cViewPr>
      <p:guideLst>
        <p:guide orient="horz"/>
        <p:guide/>
        <p:guide orient="horz" pos="2514"/>
        <p:guide orient="horz" pos="4319"/>
        <p:guide orient="horz" pos="4032"/>
        <p:guide orient="horz" pos="720"/>
        <p:guide orient="horz" pos="1008"/>
        <p:guide pos="7679"/>
        <p:guide pos="288"/>
        <p:guide pos="7388"/>
        <p:guide pos="3841"/>
      </p:guideLst>
    </p:cSldViewPr>
  </p:slideViewPr>
  <p:notesTextViewPr>
    <p:cViewPr>
      <p:scale>
        <a:sx n="100" d="100"/>
        <a:sy n="100" d="100"/>
      </p:scale>
      <p:origin x="0" y="0"/>
    </p:cViewPr>
  </p:notesTextViewPr>
  <p:sorterViewPr>
    <p:cViewPr varScale="1">
      <p:scale>
        <a:sx n="1" d="1"/>
        <a:sy n="1" d="1"/>
      </p:scale>
      <p:origin x="0" y="-552"/>
    </p:cViewPr>
  </p:sorterViewPr>
  <p:notesViewPr>
    <p:cSldViewPr snapToGrid="0">
      <p:cViewPr>
        <p:scale>
          <a:sx n="125" d="100"/>
          <a:sy n="125" d="100"/>
        </p:scale>
        <p:origin x="1254" y="-2046"/>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8472"/>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8472"/>
          </a:xfrm>
          <a:prstGeom prst="rect">
            <a:avLst/>
          </a:prstGeom>
        </p:spPr>
        <p:txBody>
          <a:bodyPr vert="horz" lIns="94119" tIns="47060" rIns="94119" bIns="47060" rtlCol="0"/>
          <a:lstStyle>
            <a:lvl1pPr algn="r">
              <a:defRPr sz="1200"/>
            </a:lvl1pPr>
          </a:lstStyle>
          <a:p>
            <a:fld id="{58754511-8C20-5340-A9B5-FF92C7A2E9C4}" type="datetimeFigureOut">
              <a:rPr lang="en-US" smtClean="0"/>
              <a:t>7/10/2017</a:t>
            </a:fld>
            <a:endParaRPr lang="en-US" dirty="0"/>
          </a:p>
        </p:txBody>
      </p:sp>
      <p:sp>
        <p:nvSpPr>
          <p:cNvPr id="4" name="Footer Placeholder 3"/>
          <p:cNvSpPr>
            <a:spLocks noGrp="1"/>
          </p:cNvSpPr>
          <p:nvPr>
            <p:ph type="ftr" sz="quarter" idx="2"/>
          </p:nvPr>
        </p:nvSpPr>
        <p:spPr>
          <a:xfrm>
            <a:off x="1" y="8899328"/>
            <a:ext cx="3077739" cy="468472"/>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899328"/>
            <a:ext cx="3077739" cy="468472"/>
          </a:xfrm>
          <a:prstGeom prst="rect">
            <a:avLst/>
          </a:prstGeom>
        </p:spPr>
        <p:txBody>
          <a:bodyPr vert="horz" lIns="94119" tIns="47060" rIns="94119" bIns="47060" rtlCol="0" anchor="b"/>
          <a:lstStyle>
            <a:lvl1pPr algn="r">
              <a:defRPr sz="1200"/>
            </a:lvl1pPr>
          </a:lstStyle>
          <a:p>
            <a:fld id="{C42D3211-7B30-6645-AF41-1E02352F7757}" type="slidenum">
              <a:rPr lang="en-US" smtClean="0"/>
              <a:t>‹#›</a:t>
            </a:fld>
            <a:endParaRPr lang="en-US" dirty="0"/>
          </a:p>
        </p:txBody>
      </p:sp>
    </p:spTree>
    <p:extLst>
      <p:ext uri="{BB962C8B-B14F-4D97-AF65-F5344CB8AC3E}">
        <p14:creationId xmlns:p14="http://schemas.microsoft.com/office/powerpoint/2010/main" val="2075880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8472"/>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3" y="0"/>
            <a:ext cx="3077739" cy="468472"/>
          </a:xfrm>
          <a:prstGeom prst="rect">
            <a:avLst/>
          </a:prstGeom>
        </p:spPr>
        <p:txBody>
          <a:bodyPr vert="horz" lIns="94119" tIns="47060" rIns="94119" bIns="47060" rtlCol="0"/>
          <a:lstStyle>
            <a:lvl1pPr algn="r">
              <a:defRPr sz="1200"/>
            </a:lvl1pPr>
          </a:lstStyle>
          <a:p>
            <a:fld id="{39B7FD98-E797-CB4A-A71A-3F4BC077A82C}" type="datetimeFigureOut">
              <a:rPr lang="en-US" smtClean="0"/>
              <a:t>7/10/2017</a:t>
            </a:fld>
            <a:endParaRPr lang="en-US" dirty="0"/>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19" tIns="47060" rIns="94119" bIns="4706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99328"/>
            <a:ext cx="3077739" cy="468472"/>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899328"/>
            <a:ext cx="3077739" cy="468472"/>
          </a:xfrm>
          <a:prstGeom prst="rect">
            <a:avLst/>
          </a:prstGeom>
        </p:spPr>
        <p:txBody>
          <a:bodyPr vert="horz" lIns="94119" tIns="47060" rIns="94119" bIns="47060" rtlCol="0" anchor="b"/>
          <a:lstStyle>
            <a:lvl1pPr algn="r">
              <a:defRPr sz="1200"/>
            </a:lvl1pPr>
          </a:lstStyle>
          <a:p>
            <a:fld id="{D7F35A51-5A73-9F4F-ADB9-8889740432DE}" type="slidenum">
              <a:rPr lang="en-US" smtClean="0"/>
              <a:t>‹#›</a:t>
            </a:fld>
            <a:endParaRPr lang="en-US" dirty="0"/>
          </a:p>
        </p:txBody>
      </p:sp>
    </p:spTree>
    <p:extLst>
      <p:ext uri="{BB962C8B-B14F-4D97-AF65-F5344CB8AC3E}">
        <p14:creationId xmlns:p14="http://schemas.microsoft.com/office/powerpoint/2010/main" val="33739860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400" kern="1200" baseline="0">
        <a:solidFill>
          <a:schemeClr val="tx1"/>
        </a:solidFill>
        <a:latin typeface="+mn-lt"/>
        <a:ea typeface="+mn-ea"/>
        <a:cs typeface="+mn-cs"/>
      </a:defRPr>
    </a:lvl1pPr>
    <a:lvl2pPr marL="457200" algn="l" defTabSz="457200" rtl="0" eaLnBrk="1" latinLnBrk="0" hangingPunct="1">
      <a:defRPr sz="1400" kern="1200" baseline="0">
        <a:solidFill>
          <a:schemeClr val="tx1"/>
        </a:solidFill>
        <a:latin typeface="+mn-lt"/>
        <a:ea typeface="+mn-ea"/>
        <a:cs typeface="+mn-cs"/>
      </a:defRPr>
    </a:lvl2pPr>
    <a:lvl3pPr marL="914400" algn="l" defTabSz="457200" rtl="0" eaLnBrk="1" latinLnBrk="0" hangingPunct="1">
      <a:defRPr sz="1400" kern="1200" baseline="0">
        <a:solidFill>
          <a:schemeClr val="tx1"/>
        </a:solidFill>
        <a:latin typeface="+mn-lt"/>
        <a:ea typeface="+mn-ea"/>
        <a:cs typeface="+mn-cs"/>
      </a:defRPr>
    </a:lvl3pPr>
    <a:lvl4pPr marL="1371600" algn="l" defTabSz="457200" rtl="0" eaLnBrk="1" latinLnBrk="0" hangingPunct="1">
      <a:defRPr sz="1400" kern="1200" baseline="0">
        <a:solidFill>
          <a:schemeClr val="tx1"/>
        </a:solidFill>
        <a:latin typeface="+mn-lt"/>
        <a:ea typeface="+mn-ea"/>
        <a:cs typeface="+mn-cs"/>
      </a:defRPr>
    </a:lvl4pPr>
    <a:lvl5pPr marL="1828800" algn="l" defTabSz="457200" rtl="0" eaLnBrk="1" latinLnBrk="0" hangingPunct="1">
      <a:defRPr sz="1400" kern="1200" baseline="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1</a:t>
            </a:fld>
            <a:endParaRPr lang="en-US" dirty="0"/>
          </a:p>
        </p:txBody>
      </p:sp>
    </p:spTree>
    <p:extLst>
      <p:ext uri="{BB962C8B-B14F-4D97-AF65-F5344CB8AC3E}">
        <p14:creationId xmlns:p14="http://schemas.microsoft.com/office/powerpoint/2010/main" val="224834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10</a:t>
            </a:fld>
            <a:endParaRPr lang="en-US" dirty="0"/>
          </a:p>
        </p:txBody>
      </p:sp>
    </p:spTree>
    <p:extLst>
      <p:ext uri="{BB962C8B-B14F-4D97-AF65-F5344CB8AC3E}">
        <p14:creationId xmlns:p14="http://schemas.microsoft.com/office/powerpoint/2010/main" val="4760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Check in and check out at each workstation</a:t>
            </a:r>
          </a:p>
          <a:p>
            <a:r>
              <a:rPr lang="en-US" dirty="0"/>
              <a:t>Order action created showing details</a:t>
            </a:r>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11</a:t>
            </a:fld>
            <a:endParaRPr lang="en-US" dirty="0"/>
          </a:p>
        </p:txBody>
      </p:sp>
    </p:spTree>
    <p:extLst>
      <p:ext uri="{BB962C8B-B14F-4D97-AF65-F5344CB8AC3E}">
        <p14:creationId xmlns:p14="http://schemas.microsoft.com/office/powerpoint/2010/main" val="60005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The date of check-in, in the Date column (06/04/07)</a:t>
            </a:r>
          </a:p>
          <a:p>
            <a:r>
              <a:rPr lang="en-US" dirty="0"/>
              <a:t>The product checked into the workstation (PULL TOY)</a:t>
            </a:r>
          </a:p>
          <a:p>
            <a:r>
              <a:rPr lang="en-US" dirty="0"/>
              <a:t>The division (01)</a:t>
            </a:r>
          </a:p>
          <a:p>
            <a:r>
              <a:rPr lang="en-US" dirty="0"/>
              <a:t>The workstation (WKS1)</a:t>
            </a:r>
          </a:p>
          <a:p>
            <a:r>
              <a:rPr lang="en-US" dirty="0"/>
              <a:t>The estimated date of completion (0606)</a:t>
            </a:r>
          </a:p>
          <a:p>
            <a:r>
              <a:rPr lang="en-US" dirty="0"/>
              <a:t>The time of check-in (12:26)</a:t>
            </a:r>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12</a:t>
            </a:fld>
            <a:endParaRPr lang="en-US" dirty="0"/>
          </a:p>
        </p:txBody>
      </p:sp>
    </p:spTree>
    <p:extLst>
      <p:ext uri="{BB962C8B-B14F-4D97-AF65-F5344CB8AC3E}">
        <p14:creationId xmlns:p14="http://schemas.microsoft.com/office/powerpoint/2010/main" val="96653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Wholesale client</a:t>
            </a:r>
          </a:p>
          <a:p>
            <a:r>
              <a:rPr lang="en-US" dirty="0"/>
              <a:t>discount buy over time</a:t>
            </a:r>
          </a:p>
          <a:p>
            <a:r>
              <a:rPr lang="en-US" dirty="0"/>
              <a:t>treats discount as a credit and uses it to close out some invoices</a:t>
            </a:r>
          </a:p>
          <a:p>
            <a:r>
              <a:rPr lang="en-US" dirty="0"/>
              <a:t>OA Lock Box Functionality</a:t>
            </a:r>
          </a:p>
        </p:txBody>
      </p:sp>
      <p:sp>
        <p:nvSpPr>
          <p:cNvPr id="4" name="Slide Number Placeholder 3"/>
          <p:cNvSpPr>
            <a:spLocks noGrp="1"/>
          </p:cNvSpPr>
          <p:nvPr>
            <p:ph type="sldNum" sz="quarter" idx="10"/>
          </p:nvPr>
        </p:nvSpPr>
        <p:spPr/>
        <p:txBody>
          <a:bodyPr/>
          <a:lstStyle/>
          <a:p>
            <a:fld id="{D7F35A51-5A73-9F4F-ADB9-8889740432DE}" type="slidenum">
              <a:rPr lang="en-US" smtClean="0"/>
              <a:t>16</a:t>
            </a:fld>
            <a:endParaRPr lang="en-US" dirty="0"/>
          </a:p>
        </p:txBody>
      </p:sp>
    </p:spTree>
    <p:extLst>
      <p:ext uri="{BB962C8B-B14F-4D97-AF65-F5344CB8AC3E}">
        <p14:creationId xmlns:p14="http://schemas.microsoft.com/office/powerpoint/2010/main" val="305770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DOC-ASSIGN-FILE - next document number assignment for lock-box entry</a:t>
            </a:r>
          </a:p>
          <a:p>
            <a:r>
              <a:rPr lang="en-US" dirty="0"/>
              <a:t>MAKE-LKBX-OA-PA - On Account Credits  created as PA type (Payment Applied)</a:t>
            </a:r>
          </a:p>
          <a:p>
            <a:r>
              <a:rPr lang="en-US" dirty="0"/>
              <a:t>File – outside process or query to extract data into file</a:t>
            </a:r>
          </a:p>
        </p:txBody>
      </p:sp>
      <p:sp>
        <p:nvSpPr>
          <p:cNvPr id="4" name="Slide Number Placeholder 3"/>
          <p:cNvSpPr>
            <a:spLocks noGrp="1"/>
          </p:cNvSpPr>
          <p:nvPr>
            <p:ph type="sldNum" sz="quarter" idx="10"/>
          </p:nvPr>
        </p:nvSpPr>
        <p:spPr/>
        <p:txBody>
          <a:bodyPr/>
          <a:lstStyle/>
          <a:p>
            <a:fld id="{D7F35A51-5A73-9F4F-ADB9-8889740432DE}" type="slidenum">
              <a:rPr lang="en-US" smtClean="0"/>
              <a:t>17</a:t>
            </a:fld>
            <a:endParaRPr lang="en-US" dirty="0"/>
          </a:p>
        </p:txBody>
      </p:sp>
    </p:spTree>
    <p:extLst>
      <p:ext uri="{BB962C8B-B14F-4D97-AF65-F5344CB8AC3E}">
        <p14:creationId xmlns:p14="http://schemas.microsoft.com/office/powerpoint/2010/main" val="248834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18</a:t>
            </a:fld>
            <a:endParaRPr lang="en-US" dirty="0"/>
          </a:p>
        </p:txBody>
      </p:sp>
    </p:spTree>
    <p:extLst>
      <p:ext uri="{BB962C8B-B14F-4D97-AF65-F5344CB8AC3E}">
        <p14:creationId xmlns:p14="http://schemas.microsoft.com/office/powerpoint/2010/main" val="182851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19</a:t>
            </a:fld>
            <a:endParaRPr lang="en-US" dirty="0"/>
          </a:p>
        </p:txBody>
      </p:sp>
    </p:spTree>
    <p:extLst>
      <p:ext uri="{BB962C8B-B14F-4D97-AF65-F5344CB8AC3E}">
        <p14:creationId xmlns:p14="http://schemas.microsoft.com/office/powerpoint/2010/main" val="423830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20</a:t>
            </a:fld>
            <a:endParaRPr lang="en-US" dirty="0"/>
          </a:p>
        </p:txBody>
      </p:sp>
    </p:spTree>
    <p:extLst>
      <p:ext uri="{BB962C8B-B14F-4D97-AF65-F5344CB8AC3E}">
        <p14:creationId xmlns:p14="http://schemas.microsoft.com/office/powerpoint/2010/main" val="231333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Batch Order Entry Reject Queue</a:t>
            </a:r>
          </a:p>
          <a:p>
            <a:r>
              <a:rPr lang="en-US" dirty="0"/>
              <a:t>Pending Resolution</a:t>
            </a:r>
          </a:p>
        </p:txBody>
      </p:sp>
      <p:sp>
        <p:nvSpPr>
          <p:cNvPr id="4" name="Slide Number Placeholder 3"/>
          <p:cNvSpPr>
            <a:spLocks noGrp="1"/>
          </p:cNvSpPr>
          <p:nvPr>
            <p:ph type="sldNum" sz="quarter" idx="10"/>
          </p:nvPr>
        </p:nvSpPr>
        <p:spPr/>
        <p:txBody>
          <a:bodyPr/>
          <a:lstStyle/>
          <a:p>
            <a:fld id="{D7F35A51-5A73-9F4F-ADB9-8889740432DE}" type="slidenum">
              <a:rPr lang="en-US" smtClean="0"/>
              <a:t>21</a:t>
            </a:fld>
            <a:endParaRPr lang="en-US" dirty="0"/>
          </a:p>
        </p:txBody>
      </p:sp>
    </p:spTree>
    <p:extLst>
      <p:ext uri="{BB962C8B-B14F-4D97-AF65-F5344CB8AC3E}">
        <p14:creationId xmlns:p14="http://schemas.microsoft.com/office/powerpoint/2010/main" val="422580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TAPE-MACS-REJ-DB - Batch Order and/or Ecometry Online rejects are saved for Pending Resolution</a:t>
            </a:r>
          </a:p>
          <a:p>
            <a:r>
              <a:rPr lang="en-US" dirty="0"/>
              <a:t>Batch Order Entry 20 - Ecometry Online orders rejected for reasons represented by code type TP reason codes are sent to the Batch Order reject queue in Pending Resolution.  One for each Order Entry Rep</a:t>
            </a:r>
          </a:p>
        </p:txBody>
      </p:sp>
      <p:sp>
        <p:nvSpPr>
          <p:cNvPr id="4" name="Slide Number Placeholder 3"/>
          <p:cNvSpPr>
            <a:spLocks noGrp="1"/>
          </p:cNvSpPr>
          <p:nvPr>
            <p:ph type="sldNum" sz="quarter" idx="10"/>
          </p:nvPr>
        </p:nvSpPr>
        <p:spPr/>
        <p:txBody>
          <a:bodyPr/>
          <a:lstStyle/>
          <a:p>
            <a:fld id="{D7F35A51-5A73-9F4F-ADB9-8889740432DE}" type="slidenum">
              <a:rPr lang="en-US" smtClean="0"/>
              <a:t>22</a:t>
            </a:fld>
            <a:endParaRPr lang="en-US" dirty="0"/>
          </a:p>
        </p:txBody>
      </p:sp>
    </p:spTree>
    <p:extLst>
      <p:ext uri="{BB962C8B-B14F-4D97-AF65-F5344CB8AC3E}">
        <p14:creationId xmlns:p14="http://schemas.microsoft.com/office/powerpoint/2010/main" val="19449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Presented with ideas of functions needed but Ecometry does not seem to have the functionality.</a:t>
            </a:r>
          </a:p>
          <a:p>
            <a:endParaRPr lang="en-US" dirty="0"/>
          </a:p>
          <a:p>
            <a:r>
              <a:rPr lang="en-US" dirty="0"/>
              <a:t>Like using a Food Processor to make Juice.</a:t>
            </a:r>
          </a:p>
          <a:p>
            <a:endParaRPr lang="en-US" dirty="0"/>
          </a:p>
          <a:p>
            <a:r>
              <a:rPr lang="en-US" dirty="0"/>
              <a:t>Sometimes complex, sometimes simple.</a:t>
            </a:r>
          </a:p>
        </p:txBody>
      </p:sp>
      <p:sp>
        <p:nvSpPr>
          <p:cNvPr id="4" name="Slide Number Placeholder 3"/>
          <p:cNvSpPr>
            <a:spLocks noGrp="1"/>
          </p:cNvSpPr>
          <p:nvPr>
            <p:ph type="sldNum" sz="quarter" idx="10"/>
          </p:nvPr>
        </p:nvSpPr>
        <p:spPr/>
        <p:txBody>
          <a:bodyPr/>
          <a:lstStyle/>
          <a:p>
            <a:fld id="{D7F35A51-5A73-9F4F-ADB9-8889740432DE}" type="slidenum">
              <a:rPr lang="en-US" smtClean="0"/>
              <a:t>2</a:t>
            </a:fld>
            <a:endParaRPr lang="en-US" dirty="0"/>
          </a:p>
        </p:txBody>
      </p:sp>
    </p:spTree>
    <p:extLst>
      <p:ext uri="{BB962C8B-B14F-4D97-AF65-F5344CB8AC3E}">
        <p14:creationId xmlns:p14="http://schemas.microsoft.com/office/powerpoint/2010/main" val="309280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23</a:t>
            </a:fld>
            <a:endParaRPr lang="en-US" dirty="0"/>
          </a:p>
        </p:txBody>
      </p:sp>
    </p:spTree>
    <p:extLst>
      <p:ext uri="{BB962C8B-B14F-4D97-AF65-F5344CB8AC3E}">
        <p14:creationId xmlns:p14="http://schemas.microsoft.com/office/powerpoint/2010/main" val="2034881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24</a:t>
            </a:fld>
            <a:endParaRPr lang="en-US" dirty="0"/>
          </a:p>
        </p:txBody>
      </p:sp>
    </p:spTree>
    <p:extLst>
      <p:ext uri="{BB962C8B-B14F-4D97-AF65-F5344CB8AC3E}">
        <p14:creationId xmlns:p14="http://schemas.microsoft.com/office/powerpoint/2010/main" val="362951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25</a:t>
            </a:fld>
            <a:endParaRPr lang="en-US" dirty="0"/>
          </a:p>
        </p:txBody>
      </p:sp>
    </p:spTree>
    <p:extLst>
      <p:ext uri="{BB962C8B-B14F-4D97-AF65-F5344CB8AC3E}">
        <p14:creationId xmlns:p14="http://schemas.microsoft.com/office/powerpoint/2010/main" val="3455207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Remote Events with no internet</a:t>
            </a:r>
          </a:p>
          <a:p>
            <a:r>
              <a:rPr lang="en-US" dirty="0"/>
              <a:t>Use Batch Order Entry PARM 85 POS</a:t>
            </a:r>
          </a:p>
          <a:p>
            <a:r>
              <a:rPr lang="en-US" dirty="0"/>
              <a:t>Orders will be passed in as Prepaid and Shipped</a:t>
            </a:r>
          </a:p>
        </p:txBody>
      </p:sp>
      <p:sp>
        <p:nvSpPr>
          <p:cNvPr id="4" name="Slide Number Placeholder 3"/>
          <p:cNvSpPr>
            <a:spLocks noGrp="1"/>
          </p:cNvSpPr>
          <p:nvPr>
            <p:ph type="sldNum" sz="quarter" idx="10"/>
          </p:nvPr>
        </p:nvSpPr>
        <p:spPr/>
        <p:txBody>
          <a:bodyPr/>
          <a:lstStyle/>
          <a:p>
            <a:fld id="{D7F35A51-5A73-9F4F-ADB9-8889740432DE}" type="slidenum">
              <a:rPr lang="en-US" smtClean="0"/>
              <a:t>26</a:t>
            </a:fld>
            <a:endParaRPr lang="en-US" dirty="0"/>
          </a:p>
        </p:txBody>
      </p:sp>
    </p:spTree>
    <p:extLst>
      <p:ext uri="{BB962C8B-B14F-4D97-AF65-F5344CB8AC3E}">
        <p14:creationId xmlns:p14="http://schemas.microsoft.com/office/powerpoint/2010/main" val="355093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27</a:t>
            </a:fld>
            <a:endParaRPr lang="en-US" dirty="0"/>
          </a:p>
        </p:txBody>
      </p:sp>
    </p:spTree>
    <p:extLst>
      <p:ext uri="{BB962C8B-B14F-4D97-AF65-F5344CB8AC3E}">
        <p14:creationId xmlns:p14="http://schemas.microsoft.com/office/powerpoint/2010/main" val="2896386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28</a:t>
            </a:fld>
            <a:endParaRPr lang="en-US" dirty="0"/>
          </a:p>
        </p:txBody>
      </p:sp>
    </p:spTree>
    <p:extLst>
      <p:ext uri="{BB962C8B-B14F-4D97-AF65-F5344CB8AC3E}">
        <p14:creationId xmlns:p14="http://schemas.microsoft.com/office/powerpoint/2010/main" val="376394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Wholesale Customer</a:t>
            </a:r>
          </a:p>
          <a:p>
            <a:r>
              <a:rPr lang="en-US" dirty="0"/>
              <a:t>Wants file or no packing slip</a:t>
            </a:r>
          </a:p>
          <a:p>
            <a:r>
              <a:rPr lang="en-US" dirty="0"/>
              <a:t>Collate Extract Functionality</a:t>
            </a:r>
          </a:p>
        </p:txBody>
      </p:sp>
      <p:sp>
        <p:nvSpPr>
          <p:cNvPr id="4" name="Slide Number Placeholder 3"/>
          <p:cNvSpPr>
            <a:spLocks noGrp="1"/>
          </p:cNvSpPr>
          <p:nvPr>
            <p:ph type="sldNum" sz="quarter" idx="10"/>
          </p:nvPr>
        </p:nvSpPr>
        <p:spPr/>
        <p:txBody>
          <a:bodyPr/>
          <a:lstStyle/>
          <a:p>
            <a:fld id="{D7F35A51-5A73-9F4F-ADB9-8889740432DE}" type="slidenum">
              <a:rPr lang="en-US" smtClean="0"/>
              <a:t>29</a:t>
            </a:fld>
            <a:endParaRPr lang="en-US" dirty="0"/>
          </a:p>
        </p:txBody>
      </p:sp>
    </p:spTree>
    <p:extLst>
      <p:ext uri="{BB962C8B-B14F-4D97-AF65-F5344CB8AC3E}">
        <p14:creationId xmlns:p14="http://schemas.microsoft.com/office/powerpoint/2010/main" val="1794118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Code Description Code Type PH – PH Routine Screen – in Offer Screen</a:t>
            </a:r>
          </a:p>
          <a:p>
            <a:r>
              <a:rPr lang="en-US" dirty="0"/>
              <a:t>COLLATE-FILE - set to Y to write ALL collate data to file instead of printing hard copies</a:t>
            </a:r>
          </a:p>
          <a:p>
            <a:r>
              <a:rPr lang="en-US" dirty="0"/>
              <a:t>COLLATE-FILE-SM - refines the setting of COLLATE-FILE and will print hard copy collates for all ship methods except for those in this control (up to 10).</a:t>
            </a:r>
          </a:p>
          <a:p>
            <a:r>
              <a:rPr lang="en-US" dirty="0"/>
              <a:t>NO-DIV-BREAK – set to N to break collate spoolfiles by division</a:t>
            </a:r>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30</a:t>
            </a:fld>
            <a:endParaRPr lang="en-US" dirty="0"/>
          </a:p>
        </p:txBody>
      </p:sp>
    </p:spTree>
    <p:extLst>
      <p:ext uri="{BB962C8B-B14F-4D97-AF65-F5344CB8AC3E}">
        <p14:creationId xmlns:p14="http://schemas.microsoft.com/office/powerpoint/2010/main" val="1992159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31</a:t>
            </a:fld>
            <a:endParaRPr lang="en-US" dirty="0"/>
          </a:p>
        </p:txBody>
      </p:sp>
    </p:spTree>
    <p:extLst>
      <p:ext uri="{BB962C8B-B14F-4D97-AF65-F5344CB8AC3E}">
        <p14:creationId xmlns:p14="http://schemas.microsoft.com/office/powerpoint/2010/main" val="2983697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Wholesale Customer</a:t>
            </a:r>
          </a:p>
          <a:p>
            <a:r>
              <a:rPr lang="en-US" dirty="0"/>
              <a:t>Wants file or no packing slip</a:t>
            </a:r>
          </a:p>
          <a:p>
            <a:r>
              <a:rPr lang="en-US" dirty="0"/>
              <a:t>Collate Extract Functionality</a:t>
            </a:r>
          </a:p>
        </p:txBody>
      </p:sp>
      <p:sp>
        <p:nvSpPr>
          <p:cNvPr id="4" name="Slide Number Placeholder 3"/>
          <p:cNvSpPr>
            <a:spLocks noGrp="1"/>
          </p:cNvSpPr>
          <p:nvPr>
            <p:ph type="sldNum" sz="quarter" idx="10"/>
          </p:nvPr>
        </p:nvSpPr>
        <p:spPr/>
        <p:txBody>
          <a:bodyPr/>
          <a:lstStyle/>
          <a:p>
            <a:fld id="{D7F35A51-5A73-9F4F-ADB9-8889740432DE}" type="slidenum">
              <a:rPr lang="en-US" smtClean="0"/>
              <a:t>32</a:t>
            </a:fld>
            <a:endParaRPr lang="en-US" dirty="0"/>
          </a:p>
        </p:txBody>
      </p:sp>
    </p:spTree>
    <p:extLst>
      <p:ext uri="{BB962C8B-B14F-4D97-AF65-F5344CB8AC3E}">
        <p14:creationId xmlns:p14="http://schemas.microsoft.com/office/powerpoint/2010/main" val="327875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3</a:t>
            </a:fld>
            <a:endParaRPr lang="en-US" dirty="0"/>
          </a:p>
        </p:txBody>
      </p:sp>
    </p:spTree>
    <p:extLst>
      <p:ext uri="{BB962C8B-B14F-4D97-AF65-F5344CB8AC3E}">
        <p14:creationId xmlns:p14="http://schemas.microsoft.com/office/powerpoint/2010/main" val="1389440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33</a:t>
            </a:fld>
            <a:endParaRPr lang="en-US" dirty="0"/>
          </a:p>
        </p:txBody>
      </p:sp>
    </p:spTree>
    <p:extLst>
      <p:ext uri="{BB962C8B-B14F-4D97-AF65-F5344CB8AC3E}">
        <p14:creationId xmlns:p14="http://schemas.microsoft.com/office/powerpoint/2010/main" val="269631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34</a:t>
            </a:fld>
            <a:endParaRPr lang="en-US" dirty="0"/>
          </a:p>
        </p:txBody>
      </p:sp>
    </p:spTree>
    <p:extLst>
      <p:ext uri="{BB962C8B-B14F-4D97-AF65-F5344CB8AC3E}">
        <p14:creationId xmlns:p14="http://schemas.microsoft.com/office/powerpoint/2010/main" val="3379179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35</a:t>
            </a:fld>
            <a:endParaRPr lang="en-US" dirty="0"/>
          </a:p>
        </p:txBody>
      </p:sp>
    </p:spTree>
    <p:extLst>
      <p:ext uri="{BB962C8B-B14F-4D97-AF65-F5344CB8AC3E}">
        <p14:creationId xmlns:p14="http://schemas.microsoft.com/office/powerpoint/2010/main" val="372256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Doll Hospital</a:t>
            </a:r>
          </a:p>
          <a:p>
            <a:r>
              <a:rPr lang="en-US" dirty="0"/>
              <a:t>Uses Customer Service Tracking and Customization Workstation functionality</a:t>
            </a:r>
          </a:p>
        </p:txBody>
      </p:sp>
      <p:sp>
        <p:nvSpPr>
          <p:cNvPr id="4" name="Slide Number Placeholder 3"/>
          <p:cNvSpPr>
            <a:spLocks noGrp="1"/>
          </p:cNvSpPr>
          <p:nvPr>
            <p:ph type="sldNum" sz="quarter" idx="10"/>
          </p:nvPr>
        </p:nvSpPr>
        <p:spPr/>
        <p:txBody>
          <a:bodyPr/>
          <a:lstStyle/>
          <a:p>
            <a:fld id="{D7F35A51-5A73-9F4F-ADB9-8889740432DE}" type="slidenum">
              <a:rPr lang="en-US" smtClean="0"/>
              <a:t>4</a:t>
            </a:fld>
            <a:endParaRPr lang="en-US" dirty="0"/>
          </a:p>
        </p:txBody>
      </p:sp>
    </p:spTree>
    <p:extLst>
      <p:ext uri="{BB962C8B-B14F-4D97-AF65-F5344CB8AC3E}">
        <p14:creationId xmlns:p14="http://schemas.microsoft.com/office/powerpoint/2010/main" val="247900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Code Descriptions – Code Type SR (Service Track Reason), FA (Follow-up Action), WS (Work Station – Secondary Cust Cd) and AJ (Stock Adjustment Reason)</a:t>
            </a:r>
          </a:p>
          <a:p>
            <a:r>
              <a:rPr lang="en-US" dirty="0"/>
              <a:t>Master customization code for each unique customization routine </a:t>
            </a:r>
          </a:p>
          <a:p>
            <a:r>
              <a:rPr lang="en-US" dirty="0"/>
              <a:t>Secondary customization code for each workstation</a:t>
            </a:r>
          </a:p>
          <a:p>
            <a:r>
              <a:rPr lang="en-US" dirty="0"/>
              <a:t>Enter Master Customization code in Cust Cd for each G1 product</a:t>
            </a:r>
          </a:p>
          <a:p>
            <a:r>
              <a:rPr lang="en-US" dirty="0"/>
              <a:t>Between ORDRPICK and PICKLOTS add -</a:t>
            </a:r>
          </a:p>
          <a:p>
            <a:r>
              <a:rPr lang="en-US" dirty="0"/>
              <a:t>!RUN WRKSTRTE.CODE2.!SG2VER;LIB=G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5</a:t>
            </a:fld>
            <a:endParaRPr lang="en-US" dirty="0"/>
          </a:p>
        </p:txBody>
      </p:sp>
    </p:spTree>
    <p:extLst>
      <p:ext uri="{BB962C8B-B14F-4D97-AF65-F5344CB8AC3E}">
        <p14:creationId xmlns:p14="http://schemas.microsoft.com/office/powerpoint/2010/main" val="12163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Customization Code - 3 alphanumeric characters.  You will add a fourth character later; consider these three the "base" code for the product's entire customization routine.</a:t>
            </a:r>
          </a:p>
          <a:p>
            <a:r>
              <a:rPr lang="en-US" dirty="0"/>
              <a:t># of Days – Total number of days to complete warranty repair - required.  </a:t>
            </a:r>
          </a:p>
          <a:p>
            <a:r>
              <a:rPr lang="en-US" dirty="0"/>
              <a:t>Work Center - blank when creating Master customization codes.</a:t>
            </a:r>
          </a:p>
          <a:p>
            <a:r>
              <a:rPr lang="en-US" dirty="0"/>
              <a:t>Type - Customization Insert Types </a:t>
            </a:r>
          </a:p>
          <a:p>
            <a:r>
              <a:rPr lang="en-US" dirty="0"/>
              <a:t>Master customization codes - last two sequence lines must contain a W in the Type box.</a:t>
            </a:r>
          </a:p>
          <a:p>
            <a:r>
              <a:rPr lang="en-US" dirty="0"/>
              <a:t>3 sequence lines required: one line any valid code or a blank, and two lines with a W.  </a:t>
            </a:r>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6</a:t>
            </a:fld>
            <a:endParaRPr lang="en-US" dirty="0"/>
          </a:p>
        </p:txBody>
      </p:sp>
    </p:spTree>
    <p:extLst>
      <p:ext uri="{BB962C8B-B14F-4D97-AF65-F5344CB8AC3E}">
        <p14:creationId xmlns:p14="http://schemas.microsoft.com/office/powerpoint/2010/main" val="169016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Customization Code - 3-position Master customization code, followed by a sequential number that corresponds to each Workstation's sequential step in the customization process.</a:t>
            </a:r>
          </a:p>
          <a:p>
            <a:r>
              <a:rPr lang="en-US" b="1" dirty="0"/>
              <a:t>Note</a:t>
            </a:r>
            <a:r>
              <a:rPr lang="en-US" dirty="0"/>
              <a:t>:  same as Workstation code descriptions set up in Code Desc, WS.  </a:t>
            </a:r>
          </a:p>
          <a:p>
            <a:r>
              <a:rPr lang="en-US" dirty="0"/>
              <a:t># of Days - Days for workstation to complete task - required.</a:t>
            </a:r>
          </a:p>
          <a:p>
            <a:r>
              <a:rPr lang="en-US" dirty="0"/>
              <a:t>Direct Commerce uses the value to calculate the expected completion date for each workstation and the final completion date.  Referred to as the Workstation Routing Information - displayed in an abbreviated form on the collate and Bill of Materials, and within the Customer Service.</a:t>
            </a:r>
          </a:p>
          <a:p>
            <a:r>
              <a:rPr lang="en-US" dirty="0"/>
              <a:t>Work Center - Enter a value from A-Z or 1-9 to identify the workcenter. Optional - logical grouping of workstations that perform the same function to combine for reporting purposes. For example, if you have two different customization routines that include the engraving workstation, each would have a different workstation code, based on the master workstation customization code.  You could use the same workcenter code for both engraving workstations to link them on the Workstation reports.</a:t>
            </a:r>
          </a:p>
          <a:p>
            <a:r>
              <a:rPr lang="en-US" dirty="0"/>
              <a:t>Valid Insert Type in the Type other than W or G.</a:t>
            </a:r>
          </a:p>
          <a:p>
            <a:r>
              <a:rPr lang="en-US" dirty="0"/>
              <a:t>Length – not zero</a:t>
            </a:r>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7</a:t>
            </a:fld>
            <a:endParaRPr lang="en-US" dirty="0"/>
          </a:p>
        </p:txBody>
      </p:sp>
    </p:spTree>
    <p:extLst>
      <p:ext uri="{BB962C8B-B14F-4D97-AF65-F5344CB8AC3E}">
        <p14:creationId xmlns:p14="http://schemas.microsoft.com/office/powerpoint/2010/main" val="52955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working days highlighted in yellow</a:t>
            </a:r>
          </a:p>
          <a:p>
            <a:r>
              <a:rPr lang="en-US" dirty="0"/>
              <a:t>5 day week</a:t>
            </a:r>
          </a:p>
          <a:p>
            <a:r>
              <a:rPr lang="en-US" dirty="0"/>
              <a:t>Provides for accurate time estimates and scheduling</a:t>
            </a:r>
          </a:p>
        </p:txBody>
      </p:sp>
      <p:sp>
        <p:nvSpPr>
          <p:cNvPr id="4" name="Slide Number Placeholder 3"/>
          <p:cNvSpPr>
            <a:spLocks noGrp="1"/>
          </p:cNvSpPr>
          <p:nvPr>
            <p:ph type="sldNum" sz="quarter" idx="10"/>
          </p:nvPr>
        </p:nvSpPr>
        <p:spPr/>
        <p:txBody>
          <a:bodyPr/>
          <a:lstStyle/>
          <a:p>
            <a:fld id="{D7F35A51-5A73-9F4F-ADB9-8889740432DE}" type="slidenum">
              <a:rPr lang="en-US" smtClean="0"/>
              <a:t>8</a:t>
            </a:fld>
            <a:endParaRPr lang="en-US" dirty="0"/>
          </a:p>
        </p:txBody>
      </p:sp>
    </p:spTree>
    <p:extLst>
      <p:ext uri="{BB962C8B-B14F-4D97-AF65-F5344CB8AC3E}">
        <p14:creationId xmlns:p14="http://schemas.microsoft.com/office/powerpoint/2010/main" val="335750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nvPr>
        </p:nvSpPr>
        <p:spPr/>
        <p:txBody>
          <a:bodyPr/>
          <a:lstStyle/>
          <a:p>
            <a:r>
              <a:rPr lang="en-US" dirty="0"/>
              <a:t>Code Descriptions – Code Type SR (Service Track Reason), FA (Follow-up Action) and WS (Work Station – Secondary Cust Cd)</a:t>
            </a:r>
          </a:p>
          <a:p>
            <a:r>
              <a:rPr lang="en-US" dirty="0"/>
              <a:t>Master customization code for each unique customization routine and enter in Cust Cd for each G1 product</a:t>
            </a:r>
          </a:p>
          <a:p>
            <a:r>
              <a:rPr lang="en-US" dirty="0"/>
              <a:t>Between ORDRPICK and PICKLOTS add -</a:t>
            </a:r>
          </a:p>
          <a:p>
            <a:r>
              <a:rPr lang="en-US" dirty="0"/>
              <a:t>!RUN WRKSTRTE.CODE2.!SG2VER;LIB=G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F35A51-5A73-9F4F-ADB9-8889740432DE}" type="slidenum">
              <a:rPr lang="en-US" smtClean="0"/>
              <a:t>9</a:t>
            </a:fld>
            <a:endParaRPr lang="en-US" dirty="0"/>
          </a:p>
        </p:txBody>
      </p:sp>
    </p:spTree>
    <p:extLst>
      <p:ext uri="{BB962C8B-B14F-4D97-AF65-F5344CB8AC3E}">
        <p14:creationId xmlns:p14="http://schemas.microsoft.com/office/powerpoint/2010/main" val="180616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w Image">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226308" y="0"/>
            <a:ext cx="9965040" cy="6858000"/>
          </a:xfrm>
          <a:prstGeom prst="rect">
            <a:avLst/>
          </a:prstGeom>
        </p:spPr>
      </p:pic>
      <p:grpSp>
        <p:nvGrpSpPr>
          <p:cNvPr id="23" name="Group 22">
            <a:extLst>
              <a:ext uri="{FF2B5EF4-FFF2-40B4-BE49-F238E27FC236}">
                <a16:creationId xmlns:a16="http://schemas.microsoft.com/office/drawing/2014/main" id="{EE3A1CDC-7BB5-4041-8383-6FB824644FCB}"/>
              </a:ext>
            </a:extLst>
          </p:cNvPr>
          <p:cNvGrpSpPr/>
          <p:nvPr userDrawn="1"/>
        </p:nvGrpSpPr>
        <p:grpSpPr>
          <a:xfrm>
            <a:off x="-893862" y="-1277183"/>
            <a:ext cx="7169444" cy="8950400"/>
            <a:chOff x="-893862" y="-1277183"/>
            <a:chExt cx="7169444" cy="8950400"/>
          </a:xfrm>
        </p:grpSpPr>
        <p:sp>
          <p:nvSpPr>
            <p:cNvPr id="24" name="Rectangle 7">
              <a:extLst>
                <a:ext uri="{FF2B5EF4-FFF2-40B4-BE49-F238E27FC236}">
                  <a16:creationId xmlns:a16="http://schemas.microsoft.com/office/drawing/2014/main" id="{BC1A0062-9DA6-469B-8B00-B9D5CAD998AB}"/>
                </a:ext>
              </a:extLst>
            </p:cNvPr>
            <p:cNvSpPr>
              <a:spLocks noChangeAspect="1"/>
            </p:cNvSpPr>
            <p:nvPr userDrawn="1"/>
          </p:nvSpPr>
          <p:spPr>
            <a:xfrm rot="2700000">
              <a:off x="-1732114" y="3861772"/>
              <a:ext cx="4649697" cy="2973193"/>
            </a:xfrm>
            <a:custGeom>
              <a:avLst/>
              <a:gdLst/>
              <a:ahLst/>
              <a:cxnLst/>
              <a:rect l="l" t="t" r="r" b="b"/>
              <a:pathLst>
                <a:path w="4649697" h="2973193">
                  <a:moveTo>
                    <a:pt x="0" y="0"/>
                  </a:moveTo>
                  <a:lnTo>
                    <a:pt x="4649697" y="0"/>
                  </a:lnTo>
                  <a:lnTo>
                    <a:pt x="4649697" y="1296689"/>
                  </a:lnTo>
                  <a:lnTo>
                    <a:pt x="2973193" y="2973193"/>
                  </a:lnTo>
                  <a:close/>
                </a:path>
              </a:pathLst>
            </a:cu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8">
              <a:extLst>
                <a:ext uri="{FF2B5EF4-FFF2-40B4-BE49-F238E27FC236}">
                  <a16:creationId xmlns:a16="http://schemas.microsoft.com/office/drawing/2014/main" id="{78A754B9-C45A-4ADA-9BAC-9CABDFBEE89A}"/>
                </a:ext>
              </a:extLst>
            </p:cNvPr>
            <p:cNvSpPr>
              <a:spLocks noChangeAspect="1"/>
            </p:cNvSpPr>
            <p:nvPr userDrawn="1"/>
          </p:nvSpPr>
          <p:spPr>
            <a:xfrm rot="2700000">
              <a:off x="-88135" y="-363852"/>
              <a:ext cx="557311" cy="1114621"/>
            </a:xfrm>
            <a:custGeom>
              <a:avLst/>
              <a:gdLst/>
              <a:ahLst/>
              <a:cxnLst/>
              <a:rect l="l" t="t" r="r" b="b"/>
              <a:pathLst>
                <a:path w="539023" h="1078045">
                  <a:moveTo>
                    <a:pt x="0" y="539023"/>
                  </a:moveTo>
                  <a:lnTo>
                    <a:pt x="539023" y="0"/>
                  </a:lnTo>
                  <a:lnTo>
                    <a:pt x="539023" y="1078045"/>
                  </a:lnTo>
                  <a:close/>
                </a:path>
              </a:pathLst>
            </a:cu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5">
              <a:extLst>
                <a:ext uri="{FF2B5EF4-FFF2-40B4-BE49-F238E27FC236}">
                  <a16:creationId xmlns:a16="http://schemas.microsoft.com/office/drawing/2014/main" id="{36E3FE3B-E6CE-4C1E-91BD-8663CBE46A15}"/>
                </a:ext>
              </a:extLst>
            </p:cNvPr>
            <p:cNvSpPr>
              <a:spLocks noChangeAspect="1"/>
            </p:cNvSpPr>
            <p:nvPr userDrawn="1"/>
          </p:nvSpPr>
          <p:spPr>
            <a:xfrm rot="2700000">
              <a:off x="293048" y="-1277183"/>
              <a:ext cx="5982534" cy="5982534"/>
            </a:xfrm>
            <a:custGeom>
              <a:avLst/>
              <a:gdLst/>
              <a:ahLst/>
              <a:cxnLst/>
              <a:rect l="l" t="t" r="r" b="b"/>
              <a:pathLst>
                <a:path w="5982534" h="5982534">
                  <a:moveTo>
                    <a:pt x="0" y="3558453"/>
                  </a:moveTo>
                  <a:lnTo>
                    <a:pt x="3558453" y="0"/>
                  </a:lnTo>
                  <a:lnTo>
                    <a:pt x="5982534" y="0"/>
                  </a:lnTo>
                  <a:lnTo>
                    <a:pt x="5982534" y="5982534"/>
                  </a:lnTo>
                  <a:lnTo>
                    <a:pt x="1337811" y="5982534"/>
                  </a:lnTo>
                  <a:lnTo>
                    <a:pt x="0" y="4644723"/>
                  </a:lnTo>
                  <a:close/>
                </a:path>
              </a:pathLst>
            </a:cu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Subtitle 2"/>
          <p:cNvSpPr>
            <a:spLocks noGrp="1"/>
          </p:cNvSpPr>
          <p:nvPr userDrawn="1">
            <p:ph type="subTitle" idx="1"/>
          </p:nvPr>
        </p:nvSpPr>
        <p:spPr>
          <a:xfrm>
            <a:off x="457161" y="3055701"/>
            <a:ext cx="5350792" cy="423063"/>
          </a:xfrm>
        </p:spPr>
        <p:txBody>
          <a:bodyPr/>
          <a:lstStyle>
            <a:lvl1pPr marL="0" indent="0" algn="l">
              <a:buNone/>
              <a:defRPr sz="1800">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US" dirty="0"/>
          </a:p>
        </p:txBody>
      </p:sp>
      <p:pic>
        <p:nvPicPr>
          <p:cNvPr id="11" name="Picture 10" descr="jda_tagline_v_tm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414" y="5471622"/>
            <a:ext cx="1912233" cy="947121"/>
          </a:xfrm>
          <a:prstGeom prst="rect">
            <a:avLst/>
          </a:prstGeom>
        </p:spPr>
      </p:pic>
      <p:sp>
        <p:nvSpPr>
          <p:cNvPr id="12" name="Footer Placeholder 7"/>
          <p:cNvSpPr txBox="1">
            <a:spLocks/>
          </p:cNvSpPr>
          <p:nvPr userDrawn="1"/>
        </p:nvSpPr>
        <p:spPr>
          <a:xfrm>
            <a:off x="461887" y="6613525"/>
            <a:ext cx="3282951" cy="260350"/>
          </a:xfrm>
          <a:prstGeom prst="rect">
            <a:avLst/>
          </a:prstGeom>
        </p:spPr>
        <p:txBody>
          <a:bodyPr lIns="0" rIns="0"/>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600" dirty="0">
                <a:solidFill>
                  <a:schemeClr val="bg1"/>
                </a:solidFill>
              </a:rPr>
              <a:t>Copyright © 2017 JDA Software Group,</a:t>
            </a:r>
            <a:r>
              <a:rPr lang="en-US" sz="600" baseline="0" dirty="0">
                <a:solidFill>
                  <a:schemeClr val="bg1"/>
                </a:solidFill>
              </a:rPr>
              <a:t> Inc. Confidential</a:t>
            </a:r>
            <a:endParaRPr lang="en-US" sz="600" dirty="0">
              <a:solidFill>
                <a:schemeClr val="bg1"/>
              </a:solidFill>
            </a:endParaRPr>
          </a:p>
        </p:txBody>
      </p:sp>
      <p:sp>
        <p:nvSpPr>
          <p:cNvPr id="2" name="Title 1"/>
          <p:cNvSpPr>
            <a:spLocks noGrp="1"/>
          </p:cNvSpPr>
          <p:nvPr>
            <p:ph type="ctrTitle"/>
          </p:nvPr>
        </p:nvSpPr>
        <p:spPr>
          <a:xfrm>
            <a:off x="457162" y="249384"/>
            <a:ext cx="5821449" cy="2751435"/>
          </a:xfrm>
        </p:spPr>
        <p:txBody>
          <a:bodyPr anchor="b"/>
          <a:lstStyle>
            <a:lvl1pPr>
              <a:lnSpc>
                <a:spcPct val="70000"/>
              </a:lnSpc>
              <a:defRPr sz="3001" baseline="0"/>
            </a:lvl1pPr>
          </a:lstStyle>
          <a:p>
            <a:r>
              <a:rPr lang="en-US"/>
              <a:t>Click to edit Master title style</a:t>
            </a:r>
            <a:endParaRPr lang="en-US" dirty="0"/>
          </a:p>
        </p:txBody>
      </p:sp>
    </p:spTree>
    <p:extLst>
      <p:ext uri="{BB962C8B-B14F-4D97-AF65-F5344CB8AC3E}">
        <p14:creationId xmlns:p14="http://schemas.microsoft.com/office/powerpoint/2010/main" val="32356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a:t>
            </a:fld>
            <a:endParaRPr lang="en-US" dirty="0"/>
          </a:p>
        </p:txBody>
      </p:sp>
    </p:spTree>
    <p:extLst>
      <p:ext uri="{BB962C8B-B14F-4D97-AF65-F5344CB8AC3E}">
        <p14:creationId xmlns:p14="http://schemas.microsoft.com/office/powerpoint/2010/main" val="418451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Yellow">
    <p:bg>
      <p:bgPr>
        <a:solidFill>
          <a:srgbClr val="FFB500"/>
        </a:solidFill>
        <a:effectLst/>
      </p:bgPr>
    </p:bg>
    <p:spTree>
      <p:nvGrpSpPr>
        <p:cNvPr id="1" name=""/>
        <p:cNvGrpSpPr/>
        <p:nvPr/>
      </p:nvGrpSpPr>
      <p:grpSpPr>
        <a:xfrm>
          <a:off x="0" y="0"/>
          <a:ext cx="0" cy="0"/>
          <a:chOff x="0" y="0"/>
          <a:chExt cx="0" cy="0"/>
        </a:xfrm>
      </p:grpSpPr>
      <p:sp>
        <p:nvSpPr>
          <p:cNvPr id="12" name="Rectangle 7"/>
          <p:cNvSpPr>
            <a:spLocks noChangeAspect="1"/>
          </p:cNvSpPr>
          <p:nvPr userDrawn="1"/>
        </p:nvSpPr>
        <p:spPr>
          <a:xfrm rot="2700000">
            <a:off x="-1731958" y="3861385"/>
            <a:ext cx="4649697" cy="2973968"/>
          </a:xfrm>
          <a:custGeom>
            <a:avLst/>
            <a:gdLst/>
            <a:ahLst/>
            <a:cxnLst/>
            <a:rect l="l" t="t" r="r" b="b"/>
            <a:pathLst>
              <a:path w="4649697" h="2973193">
                <a:moveTo>
                  <a:pt x="0" y="0"/>
                </a:moveTo>
                <a:lnTo>
                  <a:pt x="4649697" y="0"/>
                </a:lnTo>
                <a:lnTo>
                  <a:pt x="4649697" y="1296689"/>
                </a:lnTo>
                <a:lnTo>
                  <a:pt x="2973193" y="2973193"/>
                </a:lnTo>
                <a:close/>
              </a:path>
            </a:pathLst>
          </a:custGeom>
          <a:solidFill>
            <a:srgbClr val="F0A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13" name="Rectangle 8"/>
          <p:cNvSpPr>
            <a:spLocks noChangeAspect="1"/>
          </p:cNvSpPr>
          <p:nvPr userDrawn="1"/>
        </p:nvSpPr>
        <p:spPr>
          <a:xfrm rot="2700000">
            <a:off x="-88085" y="-363997"/>
            <a:ext cx="557311" cy="1114912"/>
          </a:xfrm>
          <a:custGeom>
            <a:avLst/>
            <a:gdLst/>
            <a:ahLst/>
            <a:cxnLst/>
            <a:rect l="l" t="t" r="r" b="b"/>
            <a:pathLst>
              <a:path w="539023" h="1078045">
                <a:moveTo>
                  <a:pt x="0" y="539023"/>
                </a:moveTo>
                <a:lnTo>
                  <a:pt x="539023" y="0"/>
                </a:lnTo>
                <a:lnTo>
                  <a:pt x="539023" y="1078045"/>
                </a:lnTo>
                <a:close/>
              </a:path>
            </a:pathLst>
          </a:custGeom>
          <a:solidFill>
            <a:srgbClr val="FFC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15" name="Rectangle 5"/>
          <p:cNvSpPr>
            <a:spLocks noChangeAspect="1"/>
          </p:cNvSpPr>
          <p:nvPr userDrawn="1"/>
        </p:nvSpPr>
        <p:spPr>
          <a:xfrm rot="2700000">
            <a:off x="293904" y="-1277962"/>
            <a:ext cx="5982534" cy="5984092"/>
          </a:xfrm>
          <a:custGeom>
            <a:avLst/>
            <a:gdLst/>
            <a:ahLst/>
            <a:cxnLst/>
            <a:rect l="l" t="t" r="r" b="b"/>
            <a:pathLst>
              <a:path w="5982534" h="5982534">
                <a:moveTo>
                  <a:pt x="0" y="3558453"/>
                </a:moveTo>
                <a:lnTo>
                  <a:pt x="3558453" y="0"/>
                </a:lnTo>
                <a:lnTo>
                  <a:pt x="5982534" y="0"/>
                </a:lnTo>
                <a:lnTo>
                  <a:pt x="5982534" y="5982534"/>
                </a:lnTo>
                <a:lnTo>
                  <a:pt x="1337811" y="5982534"/>
                </a:lnTo>
                <a:lnTo>
                  <a:pt x="0" y="4644723"/>
                </a:lnTo>
                <a:close/>
              </a:path>
            </a:pathLst>
          </a:custGeom>
          <a:solidFill>
            <a:srgbClr val="FFC0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17" name="Footer Placeholder 7"/>
          <p:cNvSpPr txBox="1">
            <a:spLocks/>
          </p:cNvSpPr>
          <p:nvPr userDrawn="1"/>
        </p:nvSpPr>
        <p:spPr>
          <a:xfrm>
            <a:off x="461887" y="6613525"/>
            <a:ext cx="3282951" cy="260350"/>
          </a:xfrm>
          <a:prstGeom prst="rect">
            <a:avLst/>
          </a:prstGeom>
        </p:spPr>
        <p:txBody>
          <a:bodyPr lIns="0" rIns="0"/>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91"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Copyright © 2016 JDA Software Group, Inc. Confidential</a:t>
            </a:r>
          </a:p>
        </p:txBody>
      </p:sp>
      <p:sp>
        <p:nvSpPr>
          <p:cNvPr id="23" name="Slide Number Placeholder 5"/>
          <p:cNvSpPr>
            <a:spLocks noGrp="1"/>
          </p:cNvSpPr>
          <p:nvPr>
            <p:ph type="sldNum" sz="quarter" idx="4"/>
          </p:nvPr>
        </p:nvSpPr>
        <p:spPr>
          <a:xfrm>
            <a:off x="9594174" y="6613527"/>
            <a:ext cx="2134156" cy="244475"/>
          </a:xfrm>
          <a:prstGeom prst="rect">
            <a:avLst/>
          </a:prstGeom>
        </p:spPr>
        <p:txBody>
          <a:bodyPr/>
          <a:lstStyle>
            <a:lvl1pPr algn="r">
              <a:defRPr sz="600">
                <a:solidFill>
                  <a:schemeClr val="bg1"/>
                </a:solidFill>
              </a:defRPr>
            </a:lvl1pPr>
          </a:lstStyle>
          <a:p>
            <a:pPr defTabSz="685983">
              <a:defRPr/>
            </a:pPr>
            <a:fld id="{93AEC647-104A-43C8-8FBB-34EEEA788BAC}" type="slidenum">
              <a:rPr lang="en-US" kern="0" smtClean="0"/>
              <a:pPr defTabSz="685983">
                <a:defRPr/>
              </a:pPr>
              <a:t>‹#›</a:t>
            </a:fld>
            <a:endParaRPr lang="en-US" kern="0" dirty="0"/>
          </a:p>
        </p:txBody>
      </p:sp>
      <p:sp>
        <p:nvSpPr>
          <p:cNvPr id="26" name="Title 1"/>
          <p:cNvSpPr>
            <a:spLocks noGrp="1"/>
          </p:cNvSpPr>
          <p:nvPr>
            <p:ph type="title"/>
          </p:nvPr>
        </p:nvSpPr>
        <p:spPr>
          <a:xfrm>
            <a:off x="457160" y="1694726"/>
            <a:ext cx="10363200" cy="989155"/>
          </a:xfrm>
        </p:spPr>
        <p:txBody>
          <a:bodyPr anchor="b"/>
          <a:lstStyle>
            <a:lvl1pPr algn="l">
              <a:lnSpc>
                <a:spcPct val="100000"/>
              </a:lnSpc>
              <a:defRPr sz="4501" b="0" cap="none"/>
            </a:lvl1pPr>
          </a:lstStyle>
          <a:p>
            <a:r>
              <a:rPr lang="en-US" dirty="0"/>
              <a:t>Click to edit Master title style</a:t>
            </a:r>
          </a:p>
        </p:txBody>
      </p:sp>
      <p:sp>
        <p:nvSpPr>
          <p:cNvPr id="27" name="Text Placeholder 2"/>
          <p:cNvSpPr>
            <a:spLocks noGrp="1"/>
          </p:cNvSpPr>
          <p:nvPr>
            <p:ph type="body" idx="1" hasCustomPrompt="1"/>
          </p:nvPr>
        </p:nvSpPr>
        <p:spPr>
          <a:xfrm>
            <a:off x="457160" y="2507133"/>
            <a:ext cx="10363200" cy="1092936"/>
          </a:xfrm>
        </p:spPr>
        <p:txBody>
          <a:bodyPr tIns="0" bIns="0" anchor="t"/>
          <a:lstStyle>
            <a:lvl1pPr marL="0" indent="0">
              <a:buNone/>
              <a:defRPr sz="3376">
                <a:solidFill>
                  <a:schemeClr val="bg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dirty="0"/>
              <a:t>Click to edit master text styles</a:t>
            </a:r>
          </a:p>
        </p:txBody>
      </p:sp>
      <p:grpSp>
        <p:nvGrpSpPr>
          <p:cNvPr id="24" name="Group 23"/>
          <p:cNvGrpSpPr/>
          <p:nvPr userDrawn="1"/>
        </p:nvGrpSpPr>
        <p:grpSpPr>
          <a:xfrm>
            <a:off x="10803707" y="334940"/>
            <a:ext cx="904893" cy="577030"/>
            <a:chOff x="10734218" y="334940"/>
            <a:chExt cx="904658" cy="577030"/>
          </a:xfrm>
        </p:grpSpPr>
        <p:sp>
          <p:nvSpPr>
            <p:cNvPr id="25" name="Freeform 5"/>
            <p:cNvSpPr>
              <a:spLocks noEditPoints="1"/>
            </p:cNvSpPr>
            <p:nvPr userDrawn="1"/>
          </p:nvSpPr>
          <p:spPr bwMode="auto">
            <a:xfrm>
              <a:off x="10734218" y="334940"/>
              <a:ext cx="904658" cy="577030"/>
            </a:xfrm>
            <a:custGeom>
              <a:avLst/>
              <a:gdLst>
                <a:gd name="T0" fmla="*/ 52 w 1966"/>
                <a:gd name="T1" fmla="*/ 1130 h 1254"/>
                <a:gd name="T2" fmla="*/ 106 w 1966"/>
                <a:gd name="T3" fmla="*/ 1070 h 1254"/>
                <a:gd name="T4" fmla="*/ 124 w 1966"/>
                <a:gd name="T5" fmla="*/ 994 h 1254"/>
                <a:gd name="T6" fmla="*/ 298 w 1966"/>
                <a:gd name="T7" fmla="*/ 986 h 1254"/>
                <a:gd name="T8" fmla="*/ 272 w 1966"/>
                <a:gd name="T9" fmla="*/ 1106 h 1254"/>
                <a:gd name="T10" fmla="*/ 208 w 1966"/>
                <a:gd name="T11" fmla="*/ 1194 h 1254"/>
                <a:gd name="T12" fmla="*/ 122 w 1966"/>
                <a:gd name="T13" fmla="*/ 1248 h 1254"/>
                <a:gd name="T14" fmla="*/ 848 w 1966"/>
                <a:gd name="T15" fmla="*/ 370 h 1254"/>
                <a:gd name="T16" fmla="*/ 786 w 1966"/>
                <a:gd name="T17" fmla="*/ 340 h 1254"/>
                <a:gd name="T18" fmla="*/ 694 w 1966"/>
                <a:gd name="T19" fmla="*/ 326 h 1254"/>
                <a:gd name="T20" fmla="*/ 548 w 1966"/>
                <a:gd name="T21" fmla="*/ 362 h 1254"/>
                <a:gd name="T22" fmla="*/ 440 w 1966"/>
                <a:gd name="T23" fmla="*/ 460 h 1254"/>
                <a:gd name="T24" fmla="*/ 390 w 1966"/>
                <a:gd name="T25" fmla="*/ 610 h 1254"/>
                <a:gd name="T26" fmla="*/ 402 w 1966"/>
                <a:gd name="T27" fmla="*/ 750 h 1254"/>
                <a:gd name="T28" fmla="*/ 480 w 1966"/>
                <a:gd name="T29" fmla="*/ 880 h 1254"/>
                <a:gd name="T30" fmla="*/ 598 w 1966"/>
                <a:gd name="T31" fmla="*/ 950 h 1254"/>
                <a:gd name="T32" fmla="*/ 710 w 1966"/>
                <a:gd name="T33" fmla="*/ 960 h 1254"/>
                <a:gd name="T34" fmla="*/ 832 w 1966"/>
                <a:gd name="T35" fmla="*/ 910 h 1254"/>
                <a:gd name="T36" fmla="*/ 1016 w 1966"/>
                <a:gd name="T37" fmla="*/ 944 h 1254"/>
                <a:gd name="T38" fmla="*/ 816 w 1966"/>
                <a:gd name="T39" fmla="*/ 788 h 1254"/>
                <a:gd name="T40" fmla="*/ 720 w 1966"/>
                <a:gd name="T41" fmla="*/ 820 h 1254"/>
                <a:gd name="T42" fmla="*/ 656 w 1966"/>
                <a:gd name="T43" fmla="*/ 806 h 1254"/>
                <a:gd name="T44" fmla="*/ 594 w 1966"/>
                <a:gd name="T45" fmla="*/ 758 h 1254"/>
                <a:gd name="T46" fmla="*/ 562 w 1966"/>
                <a:gd name="T47" fmla="*/ 684 h 1254"/>
                <a:gd name="T48" fmla="*/ 562 w 1966"/>
                <a:gd name="T49" fmla="*/ 612 h 1254"/>
                <a:gd name="T50" fmla="*/ 594 w 1966"/>
                <a:gd name="T51" fmla="*/ 538 h 1254"/>
                <a:gd name="T52" fmla="*/ 656 w 1966"/>
                <a:gd name="T53" fmla="*/ 490 h 1254"/>
                <a:gd name="T54" fmla="*/ 720 w 1966"/>
                <a:gd name="T55" fmla="*/ 476 h 1254"/>
                <a:gd name="T56" fmla="*/ 818 w 1966"/>
                <a:gd name="T57" fmla="*/ 504 h 1254"/>
                <a:gd name="T58" fmla="*/ 1674 w 1966"/>
                <a:gd name="T59" fmla="*/ 868 h 1254"/>
                <a:gd name="T60" fmla="*/ 1622 w 1966"/>
                <a:gd name="T61" fmla="*/ 832 h 1254"/>
                <a:gd name="T62" fmla="*/ 1602 w 1966"/>
                <a:gd name="T63" fmla="*/ 542 h 1254"/>
                <a:gd name="T64" fmla="*/ 1584 w 1966"/>
                <a:gd name="T65" fmla="*/ 448 h 1254"/>
                <a:gd name="T66" fmla="*/ 1512 w 1966"/>
                <a:gd name="T67" fmla="*/ 368 h 1254"/>
                <a:gd name="T68" fmla="*/ 1398 w 1966"/>
                <a:gd name="T69" fmla="*/ 328 h 1254"/>
                <a:gd name="T70" fmla="*/ 1286 w 1966"/>
                <a:gd name="T71" fmla="*/ 328 h 1254"/>
                <a:gd name="T72" fmla="*/ 1158 w 1966"/>
                <a:gd name="T73" fmla="*/ 366 h 1254"/>
                <a:gd name="T74" fmla="*/ 1206 w 1966"/>
                <a:gd name="T75" fmla="*/ 490 h 1254"/>
                <a:gd name="T76" fmla="*/ 1314 w 1966"/>
                <a:gd name="T77" fmla="*/ 464 h 1254"/>
                <a:gd name="T78" fmla="*/ 1400 w 1966"/>
                <a:gd name="T79" fmla="*/ 474 h 1254"/>
                <a:gd name="T80" fmla="*/ 1438 w 1966"/>
                <a:gd name="T81" fmla="*/ 536 h 1254"/>
                <a:gd name="T82" fmla="*/ 1270 w 1966"/>
                <a:gd name="T83" fmla="*/ 580 h 1254"/>
                <a:gd name="T84" fmla="*/ 1182 w 1966"/>
                <a:gd name="T85" fmla="*/ 622 h 1254"/>
                <a:gd name="T86" fmla="*/ 1124 w 1966"/>
                <a:gd name="T87" fmla="*/ 692 h 1254"/>
                <a:gd name="T88" fmla="*/ 1108 w 1966"/>
                <a:gd name="T89" fmla="*/ 768 h 1254"/>
                <a:gd name="T90" fmla="*/ 1132 w 1966"/>
                <a:gd name="T91" fmla="*/ 864 h 1254"/>
                <a:gd name="T92" fmla="*/ 1196 w 1966"/>
                <a:gd name="T93" fmla="*/ 932 h 1254"/>
                <a:gd name="T94" fmla="*/ 1286 w 1966"/>
                <a:gd name="T95" fmla="*/ 962 h 1254"/>
                <a:gd name="T96" fmla="*/ 1380 w 1966"/>
                <a:gd name="T97" fmla="*/ 952 h 1254"/>
                <a:gd name="T98" fmla="*/ 1464 w 1966"/>
                <a:gd name="T99" fmla="*/ 882 h 1254"/>
                <a:gd name="T100" fmla="*/ 1502 w 1966"/>
                <a:gd name="T101" fmla="*/ 938 h 1254"/>
                <a:gd name="T102" fmla="*/ 1674 w 1966"/>
                <a:gd name="T103" fmla="*/ 868 h 1254"/>
                <a:gd name="T104" fmla="*/ 1420 w 1966"/>
                <a:gd name="T105" fmla="*/ 790 h 1254"/>
                <a:gd name="T106" fmla="*/ 1336 w 1966"/>
                <a:gd name="T107" fmla="*/ 834 h 1254"/>
                <a:gd name="T108" fmla="*/ 1286 w 1966"/>
                <a:gd name="T109" fmla="*/ 814 h 1254"/>
                <a:gd name="T110" fmla="*/ 1266 w 1966"/>
                <a:gd name="T111" fmla="*/ 768 h 1254"/>
                <a:gd name="T112" fmla="*/ 1298 w 1966"/>
                <a:gd name="T113" fmla="*/ 704 h 1254"/>
                <a:gd name="T114" fmla="*/ 1438 w 1966"/>
                <a:gd name="T115" fmla="*/ 730 h 1254"/>
                <a:gd name="T116" fmla="*/ 1856 w 1966"/>
                <a:gd name="T117" fmla="*/ 978 h 1254"/>
                <a:gd name="T118" fmla="*/ 204 w 1966"/>
                <a:gd name="T119" fmla="*/ 26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6" h="1254">
                  <a:moveTo>
                    <a:pt x="104" y="1254"/>
                  </a:moveTo>
                  <a:lnTo>
                    <a:pt x="0" y="1152"/>
                  </a:lnTo>
                  <a:lnTo>
                    <a:pt x="0" y="1152"/>
                  </a:lnTo>
                  <a:lnTo>
                    <a:pt x="28" y="1142"/>
                  </a:lnTo>
                  <a:lnTo>
                    <a:pt x="52" y="1130"/>
                  </a:lnTo>
                  <a:lnTo>
                    <a:pt x="74" y="1114"/>
                  </a:lnTo>
                  <a:lnTo>
                    <a:pt x="82" y="1104"/>
                  </a:lnTo>
                  <a:lnTo>
                    <a:pt x="92" y="1094"/>
                  </a:lnTo>
                  <a:lnTo>
                    <a:pt x="98" y="1084"/>
                  </a:lnTo>
                  <a:lnTo>
                    <a:pt x="106" y="1070"/>
                  </a:lnTo>
                  <a:lnTo>
                    <a:pt x="112" y="1058"/>
                  </a:lnTo>
                  <a:lnTo>
                    <a:pt x="116" y="1044"/>
                  </a:lnTo>
                  <a:lnTo>
                    <a:pt x="120" y="1028"/>
                  </a:lnTo>
                  <a:lnTo>
                    <a:pt x="124" y="1012"/>
                  </a:lnTo>
                  <a:lnTo>
                    <a:pt x="124" y="994"/>
                  </a:lnTo>
                  <a:lnTo>
                    <a:pt x="126" y="976"/>
                  </a:lnTo>
                  <a:lnTo>
                    <a:pt x="126" y="344"/>
                  </a:lnTo>
                  <a:lnTo>
                    <a:pt x="298" y="344"/>
                  </a:lnTo>
                  <a:lnTo>
                    <a:pt x="298" y="986"/>
                  </a:lnTo>
                  <a:lnTo>
                    <a:pt x="298" y="986"/>
                  </a:lnTo>
                  <a:lnTo>
                    <a:pt x="296" y="1012"/>
                  </a:lnTo>
                  <a:lnTo>
                    <a:pt x="292" y="1036"/>
                  </a:lnTo>
                  <a:lnTo>
                    <a:pt x="288" y="1060"/>
                  </a:lnTo>
                  <a:lnTo>
                    <a:pt x="280" y="1084"/>
                  </a:lnTo>
                  <a:lnTo>
                    <a:pt x="272" y="1106"/>
                  </a:lnTo>
                  <a:lnTo>
                    <a:pt x="262" y="1126"/>
                  </a:lnTo>
                  <a:lnTo>
                    <a:pt x="250" y="1144"/>
                  </a:lnTo>
                  <a:lnTo>
                    <a:pt x="238" y="1162"/>
                  </a:lnTo>
                  <a:lnTo>
                    <a:pt x="224" y="1178"/>
                  </a:lnTo>
                  <a:lnTo>
                    <a:pt x="208" y="1194"/>
                  </a:lnTo>
                  <a:lnTo>
                    <a:pt x="192" y="1208"/>
                  </a:lnTo>
                  <a:lnTo>
                    <a:pt x="176" y="1220"/>
                  </a:lnTo>
                  <a:lnTo>
                    <a:pt x="158" y="1230"/>
                  </a:lnTo>
                  <a:lnTo>
                    <a:pt x="140" y="1240"/>
                  </a:lnTo>
                  <a:lnTo>
                    <a:pt x="122" y="1248"/>
                  </a:lnTo>
                  <a:lnTo>
                    <a:pt x="104" y="1254"/>
                  </a:lnTo>
                  <a:close/>
                  <a:moveTo>
                    <a:pt x="1016" y="944"/>
                  </a:moveTo>
                  <a:lnTo>
                    <a:pt x="1016" y="0"/>
                  </a:lnTo>
                  <a:lnTo>
                    <a:pt x="848" y="0"/>
                  </a:lnTo>
                  <a:lnTo>
                    <a:pt x="848" y="370"/>
                  </a:lnTo>
                  <a:lnTo>
                    <a:pt x="848" y="370"/>
                  </a:lnTo>
                  <a:lnTo>
                    <a:pt x="838" y="362"/>
                  </a:lnTo>
                  <a:lnTo>
                    <a:pt x="824" y="354"/>
                  </a:lnTo>
                  <a:lnTo>
                    <a:pt x="806" y="348"/>
                  </a:lnTo>
                  <a:lnTo>
                    <a:pt x="786" y="340"/>
                  </a:lnTo>
                  <a:lnTo>
                    <a:pt x="764" y="334"/>
                  </a:lnTo>
                  <a:lnTo>
                    <a:pt x="742" y="330"/>
                  </a:lnTo>
                  <a:lnTo>
                    <a:pt x="718" y="328"/>
                  </a:lnTo>
                  <a:lnTo>
                    <a:pt x="694" y="326"/>
                  </a:lnTo>
                  <a:lnTo>
                    <a:pt x="694" y="326"/>
                  </a:lnTo>
                  <a:lnTo>
                    <a:pt x="662" y="328"/>
                  </a:lnTo>
                  <a:lnTo>
                    <a:pt x="632" y="332"/>
                  </a:lnTo>
                  <a:lnTo>
                    <a:pt x="602" y="340"/>
                  </a:lnTo>
                  <a:lnTo>
                    <a:pt x="574" y="350"/>
                  </a:lnTo>
                  <a:lnTo>
                    <a:pt x="548" y="362"/>
                  </a:lnTo>
                  <a:lnTo>
                    <a:pt x="522" y="376"/>
                  </a:lnTo>
                  <a:lnTo>
                    <a:pt x="498" y="394"/>
                  </a:lnTo>
                  <a:lnTo>
                    <a:pt x="478" y="414"/>
                  </a:lnTo>
                  <a:lnTo>
                    <a:pt x="458" y="436"/>
                  </a:lnTo>
                  <a:lnTo>
                    <a:pt x="440" y="460"/>
                  </a:lnTo>
                  <a:lnTo>
                    <a:pt x="424" y="486"/>
                  </a:lnTo>
                  <a:lnTo>
                    <a:pt x="412" y="514"/>
                  </a:lnTo>
                  <a:lnTo>
                    <a:pt x="402" y="544"/>
                  </a:lnTo>
                  <a:lnTo>
                    <a:pt x="394" y="576"/>
                  </a:lnTo>
                  <a:lnTo>
                    <a:pt x="390" y="610"/>
                  </a:lnTo>
                  <a:lnTo>
                    <a:pt x="388" y="644"/>
                  </a:lnTo>
                  <a:lnTo>
                    <a:pt x="388" y="644"/>
                  </a:lnTo>
                  <a:lnTo>
                    <a:pt x="390" y="682"/>
                  </a:lnTo>
                  <a:lnTo>
                    <a:pt x="394" y="718"/>
                  </a:lnTo>
                  <a:lnTo>
                    <a:pt x="402" y="750"/>
                  </a:lnTo>
                  <a:lnTo>
                    <a:pt x="414" y="782"/>
                  </a:lnTo>
                  <a:lnTo>
                    <a:pt x="426" y="810"/>
                  </a:lnTo>
                  <a:lnTo>
                    <a:pt x="442" y="836"/>
                  </a:lnTo>
                  <a:lnTo>
                    <a:pt x="460" y="860"/>
                  </a:lnTo>
                  <a:lnTo>
                    <a:pt x="480" y="880"/>
                  </a:lnTo>
                  <a:lnTo>
                    <a:pt x="500" y="898"/>
                  </a:lnTo>
                  <a:lnTo>
                    <a:pt x="524" y="916"/>
                  </a:lnTo>
                  <a:lnTo>
                    <a:pt x="548" y="930"/>
                  </a:lnTo>
                  <a:lnTo>
                    <a:pt x="572" y="940"/>
                  </a:lnTo>
                  <a:lnTo>
                    <a:pt x="598" y="950"/>
                  </a:lnTo>
                  <a:lnTo>
                    <a:pt x="624" y="956"/>
                  </a:lnTo>
                  <a:lnTo>
                    <a:pt x="652" y="960"/>
                  </a:lnTo>
                  <a:lnTo>
                    <a:pt x="678" y="960"/>
                  </a:lnTo>
                  <a:lnTo>
                    <a:pt x="678" y="960"/>
                  </a:lnTo>
                  <a:lnTo>
                    <a:pt x="710" y="960"/>
                  </a:lnTo>
                  <a:lnTo>
                    <a:pt x="740" y="954"/>
                  </a:lnTo>
                  <a:lnTo>
                    <a:pt x="766" y="948"/>
                  </a:lnTo>
                  <a:lnTo>
                    <a:pt x="792" y="936"/>
                  </a:lnTo>
                  <a:lnTo>
                    <a:pt x="814" y="924"/>
                  </a:lnTo>
                  <a:lnTo>
                    <a:pt x="832" y="910"/>
                  </a:lnTo>
                  <a:lnTo>
                    <a:pt x="850" y="892"/>
                  </a:lnTo>
                  <a:lnTo>
                    <a:pt x="862" y="872"/>
                  </a:lnTo>
                  <a:lnTo>
                    <a:pt x="864" y="872"/>
                  </a:lnTo>
                  <a:lnTo>
                    <a:pt x="864" y="944"/>
                  </a:lnTo>
                  <a:lnTo>
                    <a:pt x="1016" y="944"/>
                  </a:lnTo>
                  <a:close/>
                  <a:moveTo>
                    <a:pt x="848" y="752"/>
                  </a:moveTo>
                  <a:lnTo>
                    <a:pt x="848" y="752"/>
                  </a:lnTo>
                  <a:lnTo>
                    <a:pt x="840" y="764"/>
                  </a:lnTo>
                  <a:lnTo>
                    <a:pt x="828" y="776"/>
                  </a:lnTo>
                  <a:lnTo>
                    <a:pt x="816" y="788"/>
                  </a:lnTo>
                  <a:lnTo>
                    <a:pt x="800" y="798"/>
                  </a:lnTo>
                  <a:lnTo>
                    <a:pt x="784" y="806"/>
                  </a:lnTo>
                  <a:lnTo>
                    <a:pt x="764" y="814"/>
                  </a:lnTo>
                  <a:lnTo>
                    <a:pt x="744" y="818"/>
                  </a:lnTo>
                  <a:lnTo>
                    <a:pt x="720" y="820"/>
                  </a:lnTo>
                  <a:lnTo>
                    <a:pt x="720" y="820"/>
                  </a:lnTo>
                  <a:lnTo>
                    <a:pt x="704" y="818"/>
                  </a:lnTo>
                  <a:lnTo>
                    <a:pt x="686" y="816"/>
                  </a:lnTo>
                  <a:lnTo>
                    <a:pt x="672" y="812"/>
                  </a:lnTo>
                  <a:lnTo>
                    <a:pt x="656" y="806"/>
                  </a:lnTo>
                  <a:lnTo>
                    <a:pt x="642" y="800"/>
                  </a:lnTo>
                  <a:lnTo>
                    <a:pt x="628" y="792"/>
                  </a:lnTo>
                  <a:lnTo>
                    <a:pt x="616" y="782"/>
                  </a:lnTo>
                  <a:lnTo>
                    <a:pt x="604" y="770"/>
                  </a:lnTo>
                  <a:lnTo>
                    <a:pt x="594" y="758"/>
                  </a:lnTo>
                  <a:lnTo>
                    <a:pt x="586" y="746"/>
                  </a:lnTo>
                  <a:lnTo>
                    <a:pt x="578" y="732"/>
                  </a:lnTo>
                  <a:lnTo>
                    <a:pt x="572" y="716"/>
                  </a:lnTo>
                  <a:lnTo>
                    <a:pt x="566" y="700"/>
                  </a:lnTo>
                  <a:lnTo>
                    <a:pt x="562" y="684"/>
                  </a:lnTo>
                  <a:lnTo>
                    <a:pt x="560" y="666"/>
                  </a:lnTo>
                  <a:lnTo>
                    <a:pt x="558" y="648"/>
                  </a:lnTo>
                  <a:lnTo>
                    <a:pt x="558" y="648"/>
                  </a:lnTo>
                  <a:lnTo>
                    <a:pt x="560" y="630"/>
                  </a:lnTo>
                  <a:lnTo>
                    <a:pt x="562" y="612"/>
                  </a:lnTo>
                  <a:lnTo>
                    <a:pt x="566" y="596"/>
                  </a:lnTo>
                  <a:lnTo>
                    <a:pt x="572" y="580"/>
                  </a:lnTo>
                  <a:lnTo>
                    <a:pt x="578" y="564"/>
                  </a:lnTo>
                  <a:lnTo>
                    <a:pt x="586" y="550"/>
                  </a:lnTo>
                  <a:lnTo>
                    <a:pt x="594" y="538"/>
                  </a:lnTo>
                  <a:lnTo>
                    <a:pt x="604" y="526"/>
                  </a:lnTo>
                  <a:lnTo>
                    <a:pt x="616" y="514"/>
                  </a:lnTo>
                  <a:lnTo>
                    <a:pt x="628" y="504"/>
                  </a:lnTo>
                  <a:lnTo>
                    <a:pt x="642" y="496"/>
                  </a:lnTo>
                  <a:lnTo>
                    <a:pt x="656" y="490"/>
                  </a:lnTo>
                  <a:lnTo>
                    <a:pt x="672" y="484"/>
                  </a:lnTo>
                  <a:lnTo>
                    <a:pt x="686" y="480"/>
                  </a:lnTo>
                  <a:lnTo>
                    <a:pt x="704" y="478"/>
                  </a:lnTo>
                  <a:lnTo>
                    <a:pt x="720" y="476"/>
                  </a:lnTo>
                  <a:lnTo>
                    <a:pt x="720" y="476"/>
                  </a:lnTo>
                  <a:lnTo>
                    <a:pt x="744" y="478"/>
                  </a:lnTo>
                  <a:lnTo>
                    <a:pt x="766" y="482"/>
                  </a:lnTo>
                  <a:lnTo>
                    <a:pt x="786" y="488"/>
                  </a:lnTo>
                  <a:lnTo>
                    <a:pt x="802" y="496"/>
                  </a:lnTo>
                  <a:lnTo>
                    <a:pt x="818" y="504"/>
                  </a:lnTo>
                  <a:lnTo>
                    <a:pt x="830" y="514"/>
                  </a:lnTo>
                  <a:lnTo>
                    <a:pt x="840" y="524"/>
                  </a:lnTo>
                  <a:lnTo>
                    <a:pt x="848" y="532"/>
                  </a:lnTo>
                  <a:lnTo>
                    <a:pt x="848" y="752"/>
                  </a:lnTo>
                  <a:close/>
                  <a:moveTo>
                    <a:pt x="1674" y="868"/>
                  </a:moveTo>
                  <a:lnTo>
                    <a:pt x="1674" y="868"/>
                  </a:lnTo>
                  <a:lnTo>
                    <a:pt x="1658" y="862"/>
                  </a:lnTo>
                  <a:lnTo>
                    <a:pt x="1644" y="854"/>
                  </a:lnTo>
                  <a:lnTo>
                    <a:pt x="1632" y="844"/>
                  </a:lnTo>
                  <a:lnTo>
                    <a:pt x="1622" y="832"/>
                  </a:lnTo>
                  <a:lnTo>
                    <a:pt x="1614" y="816"/>
                  </a:lnTo>
                  <a:lnTo>
                    <a:pt x="1608" y="798"/>
                  </a:lnTo>
                  <a:lnTo>
                    <a:pt x="1604" y="778"/>
                  </a:lnTo>
                  <a:lnTo>
                    <a:pt x="1602" y="754"/>
                  </a:lnTo>
                  <a:lnTo>
                    <a:pt x="1602" y="542"/>
                  </a:lnTo>
                  <a:lnTo>
                    <a:pt x="1602" y="542"/>
                  </a:lnTo>
                  <a:lnTo>
                    <a:pt x="1602" y="516"/>
                  </a:lnTo>
                  <a:lnTo>
                    <a:pt x="1598" y="492"/>
                  </a:lnTo>
                  <a:lnTo>
                    <a:pt x="1592" y="470"/>
                  </a:lnTo>
                  <a:lnTo>
                    <a:pt x="1584" y="448"/>
                  </a:lnTo>
                  <a:lnTo>
                    <a:pt x="1574" y="428"/>
                  </a:lnTo>
                  <a:lnTo>
                    <a:pt x="1560" y="410"/>
                  </a:lnTo>
                  <a:lnTo>
                    <a:pt x="1546" y="394"/>
                  </a:lnTo>
                  <a:lnTo>
                    <a:pt x="1530" y="380"/>
                  </a:lnTo>
                  <a:lnTo>
                    <a:pt x="1512" y="368"/>
                  </a:lnTo>
                  <a:lnTo>
                    <a:pt x="1492" y="356"/>
                  </a:lnTo>
                  <a:lnTo>
                    <a:pt x="1472" y="346"/>
                  </a:lnTo>
                  <a:lnTo>
                    <a:pt x="1448" y="340"/>
                  </a:lnTo>
                  <a:lnTo>
                    <a:pt x="1424" y="334"/>
                  </a:lnTo>
                  <a:lnTo>
                    <a:pt x="1398" y="328"/>
                  </a:lnTo>
                  <a:lnTo>
                    <a:pt x="1372" y="326"/>
                  </a:lnTo>
                  <a:lnTo>
                    <a:pt x="1344" y="326"/>
                  </a:lnTo>
                  <a:lnTo>
                    <a:pt x="1344" y="326"/>
                  </a:lnTo>
                  <a:lnTo>
                    <a:pt x="1316" y="326"/>
                  </a:lnTo>
                  <a:lnTo>
                    <a:pt x="1286" y="328"/>
                  </a:lnTo>
                  <a:lnTo>
                    <a:pt x="1258" y="334"/>
                  </a:lnTo>
                  <a:lnTo>
                    <a:pt x="1232" y="340"/>
                  </a:lnTo>
                  <a:lnTo>
                    <a:pt x="1206" y="346"/>
                  </a:lnTo>
                  <a:lnTo>
                    <a:pt x="1180" y="356"/>
                  </a:lnTo>
                  <a:lnTo>
                    <a:pt x="1158" y="366"/>
                  </a:lnTo>
                  <a:lnTo>
                    <a:pt x="1138" y="378"/>
                  </a:lnTo>
                  <a:lnTo>
                    <a:pt x="1170" y="510"/>
                  </a:lnTo>
                  <a:lnTo>
                    <a:pt x="1170" y="510"/>
                  </a:lnTo>
                  <a:lnTo>
                    <a:pt x="1186" y="500"/>
                  </a:lnTo>
                  <a:lnTo>
                    <a:pt x="1206" y="490"/>
                  </a:lnTo>
                  <a:lnTo>
                    <a:pt x="1226" y="482"/>
                  </a:lnTo>
                  <a:lnTo>
                    <a:pt x="1246" y="476"/>
                  </a:lnTo>
                  <a:lnTo>
                    <a:pt x="1268" y="470"/>
                  </a:lnTo>
                  <a:lnTo>
                    <a:pt x="1292" y="466"/>
                  </a:lnTo>
                  <a:lnTo>
                    <a:pt x="1314" y="464"/>
                  </a:lnTo>
                  <a:lnTo>
                    <a:pt x="1336" y="462"/>
                  </a:lnTo>
                  <a:lnTo>
                    <a:pt x="1336" y="462"/>
                  </a:lnTo>
                  <a:lnTo>
                    <a:pt x="1360" y="464"/>
                  </a:lnTo>
                  <a:lnTo>
                    <a:pt x="1382" y="468"/>
                  </a:lnTo>
                  <a:lnTo>
                    <a:pt x="1400" y="474"/>
                  </a:lnTo>
                  <a:lnTo>
                    <a:pt x="1414" y="484"/>
                  </a:lnTo>
                  <a:lnTo>
                    <a:pt x="1424" y="494"/>
                  </a:lnTo>
                  <a:lnTo>
                    <a:pt x="1432" y="506"/>
                  </a:lnTo>
                  <a:lnTo>
                    <a:pt x="1436" y="520"/>
                  </a:lnTo>
                  <a:lnTo>
                    <a:pt x="1438" y="536"/>
                  </a:lnTo>
                  <a:lnTo>
                    <a:pt x="1438" y="562"/>
                  </a:lnTo>
                  <a:lnTo>
                    <a:pt x="1312" y="574"/>
                  </a:lnTo>
                  <a:lnTo>
                    <a:pt x="1312" y="574"/>
                  </a:lnTo>
                  <a:lnTo>
                    <a:pt x="1290" y="576"/>
                  </a:lnTo>
                  <a:lnTo>
                    <a:pt x="1270" y="580"/>
                  </a:lnTo>
                  <a:lnTo>
                    <a:pt x="1250" y="586"/>
                  </a:lnTo>
                  <a:lnTo>
                    <a:pt x="1232" y="592"/>
                  </a:lnTo>
                  <a:lnTo>
                    <a:pt x="1214" y="602"/>
                  </a:lnTo>
                  <a:lnTo>
                    <a:pt x="1196" y="610"/>
                  </a:lnTo>
                  <a:lnTo>
                    <a:pt x="1182" y="622"/>
                  </a:lnTo>
                  <a:lnTo>
                    <a:pt x="1168" y="634"/>
                  </a:lnTo>
                  <a:lnTo>
                    <a:pt x="1154" y="646"/>
                  </a:lnTo>
                  <a:lnTo>
                    <a:pt x="1142" y="660"/>
                  </a:lnTo>
                  <a:lnTo>
                    <a:pt x="1132" y="676"/>
                  </a:lnTo>
                  <a:lnTo>
                    <a:pt x="1124" y="692"/>
                  </a:lnTo>
                  <a:lnTo>
                    <a:pt x="1118" y="710"/>
                  </a:lnTo>
                  <a:lnTo>
                    <a:pt x="1112" y="728"/>
                  </a:lnTo>
                  <a:lnTo>
                    <a:pt x="1110" y="748"/>
                  </a:lnTo>
                  <a:lnTo>
                    <a:pt x="1108" y="768"/>
                  </a:lnTo>
                  <a:lnTo>
                    <a:pt x="1108" y="768"/>
                  </a:lnTo>
                  <a:lnTo>
                    <a:pt x="1110" y="790"/>
                  </a:lnTo>
                  <a:lnTo>
                    <a:pt x="1112" y="810"/>
                  </a:lnTo>
                  <a:lnTo>
                    <a:pt x="1118" y="830"/>
                  </a:lnTo>
                  <a:lnTo>
                    <a:pt x="1124" y="848"/>
                  </a:lnTo>
                  <a:lnTo>
                    <a:pt x="1132" y="864"/>
                  </a:lnTo>
                  <a:lnTo>
                    <a:pt x="1142" y="880"/>
                  </a:lnTo>
                  <a:lnTo>
                    <a:pt x="1154" y="896"/>
                  </a:lnTo>
                  <a:lnTo>
                    <a:pt x="1166" y="908"/>
                  </a:lnTo>
                  <a:lnTo>
                    <a:pt x="1180" y="920"/>
                  </a:lnTo>
                  <a:lnTo>
                    <a:pt x="1196" y="932"/>
                  </a:lnTo>
                  <a:lnTo>
                    <a:pt x="1212" y="940"/>
                  </a:lnTo>
                  <a:lnTo>
                    <a:pt x="1228" y="948"/>
                  </a:lnTo>
                  <a:lnTo>
                    <a:pt x="1246" y="954"/>
                  </a:lnTo>
                  <a:lnTo>
                    <a:pt x="1266" y="960"/>
                  </a:lnTo>
                  <a:lnTo>
                    <a:pt x="1286" y="962"/>
                  </a:lnTo>
                  <a:lnTo>
                    <a:pt x="1306" y="962"/>
                  </a:lnTo>
                  <a:lnTo>
                    <a:pt x="1306" y="962"/>
                  </a:lnTo>
                  <a:lnTo>
                    <a:pt x="1332" y="962"/>
                  </a:lnTo>
                  <a:lnTo>
                    <a:pt x="1358" y="958"/>
                  </a:lnTo>
                  <a:lnTo>
                    <a:pt x="1380" y="952"/>
                  </a:lnTo>
                  <a:lnTo>
                    <a:pt x="1402" y="944"/>
                  </a:lnTo>
                  <a:lnTo>
                    <a:pt x="1422" y="932"/>
                  </a:lnTo>
                  <a:lnTo>
                    <a:pt x="1438" y="918"/>
                  </a:lnTo>
                  <a:lnTo>
                    <a:pt x="1452" y="902"/>
                  </a:lnTo>
                  <a:lnTo>
                    <a:pt x="1464" y="882"/>
                  </a:lnTo>
                  <a:lnTo>
                    <a:pt x="1464" y="882"/>
                  </a:lnTo>
                  <a:lnTo>
                    <a:pt x="1470" y="900"/>
                  </a:lnTo>
                  <a:lnTo>
                    <a:pt x="1480" y="914"/>
                  </a:lnTo>
                  <a:lnTo>
                    <a:pt x="1490" y="928"/>
                  </a:lnTo>
                  <a:lnTo>
                    <a:pt x="1502" y="938"/>
                  </a:lnTo>
                  <a:lnTo>
                    <a:pt x="1516" y="948"/>
                  </a:lnTo>
                  <a:lnTo>
                    <a:pt x="1530" y="956"/>
                  </a:lnTo>
                  <a:lnTo>
                    <a:pt x="1544" y="962"/>
                  </a:lnTo>
                  <a:lnTo>
                    <a:pt x="1558" y="968"/>
                  </a:lnTo>
                  <a:lnTo>
                    <a:pt x="1674" y="868"/>
                  </a:lnTo>
                  <a:close/>
                  <a:moveTo>
                    <a:pt x="1438" y="730"/>
                  </a:moveTo>
                  <a:lnTo>
                    <a:pt x="1438" y="730"/>
                  </a:lnTo>
                  <a:lnTo>
                    <a:pt x="1436" y="752"/>
                  </a:lnTo>
                  <a:lnTo>
                    <a:pt x="1430" y="772"/>
                  </a:lnTo>
                  <a:lnTo>
                    <a:pt x="1420" y="790"/>
                  </a:lnTo>
                  <a:lnTo>
                    <a:pt x="1408" y="806"/>
                  </a:lnTo>
                  <a:lnTo>
                    <a:pt x="1392" y="818"/>
                  </a:lnTo>
                  <a:lnTo>
                    <a:pt x="1376" y="826"/>
                  </a:lnTo>
                  <a:lnTo>
                    <a:pt x="1356" y="832"/>
                  </a:lnTo>
                  <a:lnTo>
                    <a:pt x="1336" y="834"/>
                  </a:lnTo>
                  <a:lnTo>
                    <a:pt x="1336" y="834"/>
                  </a:lnTo>
                  <a:lnTo>
                    <a:pt x="1320" y="832"/>
                  </a:lnTo>
                  <a:lnTo>
                    <a:pt x="1308" y="828"/>
                  </a:lnTo>
                  <a:lnTo>
                    <a:pt x="1296" y="822"/>
                  </a:lnTo>
                  <a:lnTo>
                    <a:pt x="1286" y="814"/>
                  </a:lnTo>
                  <a:lnTo>
                    <a:pt x="1276" y="804"/>
                  </a:lnTo>
                  <a:lnTo>
                    <a:pt x="1272" y="794"/>
                  </a:lnTo>
                  <a:lnTo>
                    <a:pt x="1268" y="782"/>
                  </a:lnTo>
                  <a:lnTo>
                    <a:pt x="1266" y="768"/>
                  </a:lnTo>
                  <a:lnTo>
                    <a:pt x="1266" y="768"/>
                  </a:lnTo>
                  <a:lnTo>
                    <a:pt x="1268" y="754"/>
                  </a:lnTo>
                  <a:lnTo>
                    <a:pt x="1270" y="740"/>
                  </a:lnTo>
                  <a:lnTo>
                    <a:pt x="1278" y="726"/>
                  </a:lnTo>
                  <a:lnTo>
                    <a:pt x="1286" y="714"/>
                  </a:lnTo>
                  <a:lnTo>
                    <a:pt x="1298" y="704"/>
                  </a:lnTo>
                  <a:lnTo>
                    <a:pt x="1312" y="694"/>
                  </a:lnTo>
                  <a:lnTo>
                    <a:pt x="1330" y="688"/>
                  </a:lnTo>
                  <a:lnTo>
                    <a:pt x="1350" y="686"/>
                  </a:lnTo>
                  <a:lnTo>
                    <a:pt x="1438" y="678"/>
                  </a:lnTo>
                  <a:lnTo>
                    <a:pt x="1438" y="730"/>
                  </a:lnTo>
                  <a:close/>
                  <a:moveTo>
                    <a:pt x="1882" y="952"/>
                  </a:moveTo>
                  <a:lnTo>
                    <a:pt x="1966" y="868"/>
                  </a:lnTo>
                  <a:lnTo>
                    <a:pt x="1856" y="758"/>
                  </a:lnTo>
                  <a:lnTo>
                    <a:pt x="1748" y="868"/>
                  </a:lnTo>
                  <a:lnTo>
                    <a:pt x="1856" y="978"/>
                  </a:lnTo>
                  <a:lnTo>
                    <a:pt x="1882" y="952"/>
                  </a:lnTo>
                  <a:close/>
                  <a:moveTo>
                    <a:pt x="314" y="156"/>
                  </a:moveTo>
                  <a:lnTo>
                    <a:pt x="204" y="46"/>
                  </a:lnTo>
                  <a:lnTo>
                    <a:pt x="94" y="156"/>
                  </a:lnTo>
                  <a:lnTo>
                    <a:pt x="204" y="264"/>
                  </a:lnTo>
                  <a:lnTo>
                    <a:pt x="230" y="240"/>
                  </a:lnTo>
                  <a:lnTo>
                    <a:pt x="31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28" name="Freeform 6"/>
            <p:cNvSpPr>
              <a:spLocks/>
            </p:cNvSpPr>
            <p:nvPr userDrawn="1"/>
          </p:nvSpPr>
          <p:spPr bwMode="auto">
            <a:xfrm>
              <a:off x="10734218" y="493232"/>
              <a:ext cx="137125" cy="418738"/>
            </a:xfrm>
            <a:custGeom>
              <a:avLst/>
              <a:gdLst>
                <a:gd name="T0" fmla="*/ 104 w 298"/>
                <a:gd name="T1" fmla="*/ 910 h 910"/>
                <a:gd name="T2" fmla="*/ 0 w 298"/>
                <a:gd name="T3" fmla="*/ 808 h 910"/>
                <a:gd name="T4" fmla="*/ 0 w 298"/>
                <a:gd name="T5" fmla="*/ 808 h 910"/>
                <a:gd name="T6" fmla="*/ 28 w 298"/>
                <a:gd name="T7" fmla="*/ 798 h 910"/>
                <a:gd name="T8" fmla="*/ 52 w 298"/>
                <a:gd name="T9" fmla="*/ 786 h 910"/>
                <a:gd name="T10" fmla="*/ 74 w 298"/>
                <a:gd name="T11" fmla="*/ 770 h 910"/>
                <a:gd name="T12" fmla="*/ 82 w 298"/>
                <a:gd name="T13" fmla="*/ 760 h 910"/>
                <a:gd name="T14" fmla="*/ 92 w 298"/>
                <a:gd name="T15" fmla="*/ 750 h 910"/>
                <a:gd name="T16" fmla="*/ 98 w 298"/>
                <a:gd name="T17" fmla="*/ 740 h 910"/>
                <a:gd name="T18" fmla="*/ 106 w 298"/>
                <a:gd name="T19" fmla="*/ 726 h 910"/>
                <a:gd name="T20" fmla="*/ 112 w 298"/>
                <a:gd name="T21" fmla="*/ 714 h 910"/>
                <a:gd name="T22" fmla="*/ 116 w 298"/>
                <a:gd name="T23" fmla="*/ 700 h 910"/>
                <a:gd name="T24" fmla="*/ 120 w 298"/>
                <a:gd name="T25" fmla="*/ 684 h 910"/>
                <a:gd name="T26" fmla="*/ 124 w 298"/>
                <a:gd name="T27" fmla="*/ 668 h 910"/>
                <a:gd name="T28" fmla="*/ 124 w 298"/>
                <a:gd name="T29" fmla="*/ 650 h 910"/>
                <a:gd name="T30" fmla="*/ 126 w 298"/>
                <a:gd name="T31" fmla="*/ 632 h 910"/>
                <a:gd name="T32" fmla="*/ 126 w 298"/>
                <a:gd name="T33" fmla="*/ 0 h 910"/>
                <a:gd name="T34" fmla="*/ 298 w 298"/>
                <a:gd name="T35" fmla="*/ 0 h 910"/>
                <a:gd name="T36" fmla="*/ 298 w 298"/>
                <a:gd name="T37" fmla="*/ 642 h 910"/>
                <a:gd name="T38" fmla="*/ 298 w 298"/>
                <a:gd name="T39" fmla="*/ 642 h 910"/>
                <a:gd name="T40" fmla="*/ 296 w 298"/>
                <a:gd name="T41" fmla="*/ 668 h 910"/>
                <a:gd name="T42" fmla="*/ 292 w 298"/>
                <a:gd name="T43" fmla="*/ 692 h 910"/>
                <a:gd name="T44" fmla="*/ 288 w 298"/>
                <a:gd name="T45" fmla="*/ 716 h 910"/>
                <a:gd name="T46" fmla="*/ 280 w 298"/>
                <a:gd name="T47" fmla="*/ 740 h 910"/>
                <a:gd name="T48" fmla="*/ 272 w 298"/>
                <a:gd name="T49" fmla="*/ 762 h 910"/>
                <a:gd name="T50" fmla="*/ 262 w 298"/>
                <a:gd name="T51" fmla="*/ 782 h 910"/>
                <a:gd name="T52" fmla="*/ 250 w 298"/>
                <a:gd name="T53" fmla="*/ 800 h 910"/>
                <a:gd name="T54" fmla="*/ 238 w 298"/>
                <a:gd name="T55" fmla="*/ 818 h 910"/>
                <a:gd name="T56" fmla="*/ 224 w 298"/>
                <a:gd name="T57" fmla="*/ 834 h 910"/>
                <a:gd name="T58" fmla="*/ 208 w 298"/>
                <a:gd name="T59" fmla="*/ 850 h 910"/>
                <a:gd name="T60" fmla="*/ 192 w 298"/>
                <a:gd name="T61" fmla="*/ 864 h 910"/>
                <a:gd name="T62" fmla="*/ 176 w 298"/>
                <a:gd name="T63" fmla="*/ 876 h 910"/>
                <a:gd name="T64" fmla="*/ 158 w 298"/>
                <a:gd name="T65" fmla="*/ 886 h 910"/>
                <a:gd name="T66" fmla="*/ 140 w 298"/>
                <a:gd name="T67" fmla="*/ 896 h 910"/>
                <a:gd name="T68" fmla="*/ 122 w 298"/>
                <a:gd name="T69" fmla="*/ 904 h 910"/>
                <a:gd name="T70" fmla="*/ 104 w 298"/>
                <a:gd name="T71"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910">
                  <a:moveTo>
                    <a:pt x="104" y="910"/>
                  </a:moveTo>
                  <a:lnTo>
                    <a:pt x="0" y="808"/>
                  </a:lnTo>
                  <a:lnTo>
                    <a:pt x="0" y="808"/>
                  </a:lnTo>
                  <a:lnTo>
                    <a:pt x="28" y="798"/>
                  </a:lnTo>
                  <a:lnTo>
                    <a:pt x="52" y="786"/>
                  </a:lnTo>
                  <a:lnTo>
                    <a:pt x="74" y="770"/>
                  </a:lnTo>
                  <a:lnTo>
                    <a:pt x="82" y="760"/>
                  </a:lnTo>
                  <a:lnTo>
                    <a:pt x="92" y="750"/>
                  </a:lnTo>
                  <a:lnTo>
                    <a:pt x="98" y="740"/>
                  </a:lnTo>
                  <a:lnTo>
                    <a:pt x="106" y="726"/>
                  </a:lnTo>
                  <a:lnTo>
                    <a:pt x="112" y="714"/>
                  </a:lnTo>
                  <a:lnTo>
                    <a:pt x="116" y="700"/>
                  </a:lnTo>
                  <a:lnTo>
                    <a:pt x="120" y="684"/>
                  </a:lnTo>
                  <a:lnTo>
                    <a:pt x="124" y="668"/>
                  </a:lnTo>
                  <a:lnTo>
                    <a:pt x="124" y="650"/>
                  </a:lnTo>
                  <a:lnTo>
                    <a:pt x="126" y="632"/>
                  </a:lnTo>
                  <a:lnTo>
                    <a:pt x="126" y="0"/>
                  </a:lnTo>
                  <a:lnTo>
                    <a:pt x="298" y="0"/>
                  </a:lnTo>
                  <a:lnTo>
                    <a:pt x="298" y="642"/>
                  </a:lnTo>
                  <a:lnTo>
                    <a:pt x="298" y="642"/>
                  </a:lnTo>
                  <a:lnTo>
                    <a:pt x="296" y="668"/>
                  </a:lnTo>
                  <a:lnTo>
                    <a:pt x="292" y="692"/>
                  </a:lnTo>
                  <a:lnTo>
                    <a:pt x="288" y="716"/>
                  </a:lnTo>
                  <a:lnTo>
                    <a:pt x="280" y="740"/>
                  </a:lnTo>
                  <a:lnTo>
                    <a:pt x="272" y="762"/>
                  </a:lnTo>
                  <a:lnTo>
                    <a:pt x="262" y="782"/>
                  </a:lnTo>
                  <a:lnTo>
                    <a:pt x="250" y="800"/>
                  </a:lnTo>
                  <a:lnTo>
                    <a:pt x="238" y="818"/>
                  </a:lnTo>
                  <a:lnTo>
                    <a:pt x="224" y="834"/>
                  </a:lnTo>
                  <a:lnTo>
                    <a:pt x="208" y="850"/>
                  </a:lnTo>
                  <a:lnTo>
                    <a:pt x="192" y="864"/>
                  </a:lnTo>
                  <a:lnTo>
                    <a:pt x="176" y="876"/>
                  </a:lnTo>
                  <a:lnTo>
                    <a:pt x="158" y="886"/>
                  </a:lnTo>
                  <a:lnTo>
                    <a:pt x="140" y="896"/>
                  </a:lnTo>
                  <a:lnTo>
                    <a:pt x="122" y="904"/>
                  </a:lnTo>
                  <a:lnTo>
                    <a:pt x="104" y="9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29" name="Freeform 7"/>
            <p:cNvSpPr>
              <a:spLocks/>
            </p:cNvSpPr>
            <p:nvPr userDrawn="1"/>
          </p:nvSpPr>
          <p:spPr bwMode="auto">
            <a:xfrm>
              <a:off x="10912757" y="334940"/>
              <a:ext cx="288975" cy="441745"/>
            </a:xfrm>
            <a:custGeom>
              <a:avLst/>
              <a:gdLst>
                <a:gd name="T0" fmla="*/ 628 w 628"/>
                <a:gd name="T1" fmla="*/ 944 h 960"/>
                <a:gd name="T2" fmla="*/ 628 w 628"/>
                <a:gd name="T3" fmla="*/ 0 h 960"/>
                <a:gd name="T4" fmla="*/ 460 w 628"/>
                <a:gd name="T5" fmla="*/ 0 h 960"/>
                <a:gd name="T6" fmla="*/ 460 w 628"/>
                <a:gd name="T7" fmla="*/ 370 h 960"/>
                <a:gd name="T8" fmla="*/ 460 w 628"/>
                <a:gd name="T9" fmla="*/ 370 h 960"/>
                <a:gd name="T10" fmla="*/ 450 w 628"/>
                <a:gd name="T11" fmla="*/ 362 h 960"/>
                <a:gd name="T12" fmla="*/ 436 w 628"/>
                <a:gd name="T13" fmla="*/ 354 h 960"/>
                <a:gd name="T14" fmla="*/ 418 w 628"/>
                <a:gd name="T15" fmla="*/ 348 h 960"/>
                <a:gd name="T16" fmla="*/ 398 w 628"/>
                <a:gd name="T17" fmla="*/ 340 h 960"/>
                <a:gd name="T18" fmla="*/ 376 w 628"/>
                <a:gd name="T19" fmla="*/ 334 h 960"/>
                <a:gd name="T20" fmla="*/ 354 w 628"/>
                <a:gd name="T21" fmla="*/ 330 h 960"/>
                <a:gd name="T22" fmla="*/ 330 w 628"/>
                <a:gd name="T23" fmla="*/ 328 h 960"/>
                <a:gd name="T24" fmla="*/ 306 w 628"/>
                <a:gd name="T25" fmla="*/ 326 h 960"/>
                <a:gd name="T26" fmla="*/ 306 w 628"/>
                <a:gd name="T27" fmla="*/ 326 h 960"/>
                <a:gd name="T28" fmla="*/ 274 w 628"/>
                <a:gd name="T29" fmla="*/ 328 h 960"/>
                <a:gd name="T30" fmla="*/ 244 w 628"/>
                <a:gd name="T31" fmla="*/ 332 h 960"/>
                <a:gd name="T32" fmla="*/ 214 w 628"/>
                <a:gd name="T33" fmla="*/ 340 h 960"/>
                <a:gd name="T34" fmla="*/ 186 w 628"/>
                <a:gd name="T35" fmla="*/ 350 h 960"/>
                <a:gd name="T36" fmla="*/ 160 w 628"/>
                <a:gd name="T37" fmla="*/ 362 h 960"/>
                <a:gd name="T38" fmla="*/ 134 w 628"/>
                <a:gd name="T39" fmla="*/ 376 h 960"/>
                <a:gd name="T40" fmla="*/ 110 w 628"/>
                <a:gd name="T41" fmla="*/ 394 h 960"/>
                <a:gd name="T42" fmla="*/ 90 w 628"/>
                <a:gd name="T43" fmla="*/ 414 h 960"/>
                <a:gd name="T44" fmla="*/ 70 w 628"/>
                <a:gd name="T45" fmla="*/ 436 h 960"/>
                <a:gd name="T46" fmla="*/ 52 w 628"/>
                <a:gd name="T47" fmla="*/ 460 h 960"/>
                <a:gd name="T48" fmla="*/ 36 w 628"/>
                <a:gd name="T49" fmla="*/ 486 h 960"/>
                <a:gd name="T50" fmla="*/ 24 w 628"/>
                <a:gd name="T51" fmla="*/ 514 h 960"/>
                <a:gd name="T52" fmla="*/ 14 w 628"/>
                <a:gd name="T53" fmla="*/ 544 h 960"/>
                <a:gd name="T54" fmla="*/ 6 w 628"/>
                <a:gd name="T55" fmla="*/ 576 h 960"/>
                <a:gd name="T56" fmla="*/ 2 w 628"/>
                <a:gd name="T57" fmla="*/ 610 h 960"/>
                <a:gd name="T58" fmla="*/ 0 w 628"/>
                <a:gd name="T59" fmla="*/ 644 h 960"/>
                <a:gd name="T60" fmla="*/ 0 w 628"/>
                <a:gd name="T61" fmla="*/ 644 h 960"/>
                <a:gd name="T62" fmla="*/ 2 w 628"/>
                <a:gd name="T63" fmla="*/ 682 h 960"/>
                <a:gd name="T64" fmla="*/ 6 w 628"/>
                <a:gd name="T65" fmla="*/ 718 h 960"/>
                <a:gd name="T66" fmla="*/ 14 w 628"/>
                <a:gd name="T67" fmla="*/ 750 h 960"/>
                <a:gd name="T68" fmla="*/ 26 w 628"/>
                <a:gd name="T69" fmla="*/ 782 h 960"/>
                <a:gd name="T70" fmla="*/ 38 w 628"/>
                <a:gd name="T71" fmla="*/ 810 h 960"/>
                <a:gd name="T72" fmla="*/ 54 w 628"/>
                <a:gd name="T73" fmla="*/ 836 h 960"/>
                <a:gd name="T74" fmla="*/ 72 w 628"/>
                <a:gd name="T75" fmla="*/ 860 h 960"/>
                <a:gd name="T76" fmla="*/ 92 w 628"/>
                <a:gd name="T77" fmla="*/ 880 h 960"/>
                <a:gd name="T78" fmla="*/ 112 w 628"/>
                <a:gd name="T79" fmla="*/ 898 h 960"/>
                <a:gd name="T80" fmla="*/ 136 w 628"/>
                <a:gd name="T81" fmla="*/ 916 h 960"/>
                <a:gd name="T82" fmla="*/ 160 w 628"/>
                <a:gd name="T83" fmla="*/ 930 h 960"/>
                <a:gd name="T84" fmla="*/ 184 w 628"/>
                <a:gd name="T85" fmla="*/ 940 h 960"/>
                <a:gd name="T86" fmla="*/ 210 w 628"/>
                <a:gd name="T87" fmla="*/ 950 h 960"/>
                <a:gd name="T88" fmla="*/ 236 w 628"/>
                <a:gd name="T89" fmla="*/ 956 h 960"/>
                <a:gd name="T90" fmla="*/ 264 w 628"/>
                <a:gd name="T91" fmla="*/ 960 h 960"/>
                <a:gd name="T92" fmla="*/ 290 w 628"/>
                <a:gd name="T93" fmla="*/ 960 h 960"/>
                <a:gd name="T94" fmla="*/ 290 w 628"/>
                <a:gd name="T95" fmla="*/ 960 h 960"/>
                <a:gd name="T96" fmla="*/ 322 w 628"/>
                <a:gd name="T97" fmla="*/ 960 h 960"/>
                <a:gd name="T98" fmla="*/ 352 w 628"/>
                <a:gd name="T99" fmla="*/ 954 h 960"/>
                <a:gd name="T100" fmla="*/ 378 w 628"/>
                <a:gd name="T101" fmla="*/ 948 h 960"/>
                <a:gd name="T102" fmla="*/ 404 w 628"/>
                <a:gd name="T103" fmla="*/ 936 h 960"/>
                <a:gd name="T104" fmla="*/ 426 w 628"/>
                <a:gd name="T105" fmla="*/ 924 h 960"/>
                <a:gd name="T106" fmla="*/ 444 w 628"/>
                <a:gd name="T107" fmla="*/ 910 h 960"/>
                <a:gd name="T108" fmla="*/ 462 w 628"/>
                <a:gd name="T109" fmla="*/ 892 h 960"/>
                <a:gd name="T110" fmla="*/ 474 w 628"/>
                <a:gd name="T111" fmla="*/ 872 h 960"/>
                <a:gd name="T112" fmla="*/ 476 w 628"/>
                <a:gd name="T113" fmla="*/ 872 h 960"/>
                <a:gd name="T114" fmla="*/ 476 w 628"/>
                <a:gd name="T115" fmla="*/ 944 h 960"/>
                <a:gd name="T116" fmla="*/ 628 w 628"/>
                <a:gd name="T117" fmla="*/ 94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960">
                  <a:moveTo>
                    <a:pt x="628" y="944"/>
                  </a:moveTo>
                  <a:lnTo>
                    <a:pt x="628" y="0"/>
                  </a:lnTo>
                  <a:lnTo>
                    <a:pt x="460" y="0"/>
                  </a:lnTo>
                  <a:lnTo>
                    <a:pt x="460" y="370"/>
                  </a:lnTo>
                  <a:lnTo>
                    <a:pt x="460" y="370"/>
                  </a:lnTo>
                  <a:lnTo>
                    <a:pt x="450" y="362"/>
                  </a:lnTo>
                  <a:lnTo>
                    <a:pt x="436" y="354"/>
                  </a:lnTo>
                  <a:lnTo>
                    <a:pt x="418" y="348"/>
                  </a:lnTo>
                  <a:lnTo>
                    <a:pt x="398" y="340"/>
                  </a:lnTo>
                  <a:lnTo>
                    <a:pt x="376" y="334"/>
                  </a:lnTo>
                  <a:lnTo>
                    <a:pt x="354" y="330"/>
                  </a:lnTo>
                  <a:lnTo>
                    <a:pt x="330" y="328"/>
                  </a:lnTo>
                  <a:lnTo>
                    <a:pt x="306" y="326"/>
                  </a:lnTo>
                  <a:lnTo>
                    <a:pt x="306" y="326"/>
                  </a:lnTo>
                  <a:lnTo>
                    <a:pt x="274" y="328"/>
                  </a:lnTo>
                  <a:lnTo>
                    <a:pt x="244" y="332"/>
                  </a:lnTo>
                  <a:lnTo>
                    <a:pt x="214" y="340"/>
                  </a:lnTo>
                  <a:lnTo>
                    <a:pt x="186" y="350"/>
                  </a:lnTo>
                  <a:lnTo>
                    <a:pt x="160" y="362"/>
                  </a:lnTo>
                  <a:lnTo>
                    <a:pt x="134" y="376"/>
                  </a:lnTo>
                  <a:lnTo>
                    <a:pt x="110" y="394"/>
                  </a:lnTo>
                  <a:lnTo>
                    <a:pt x="90" y="414"/>
                  </a:lnTo>
                  <a:lnTo>
                    <a:pt x="70" y="436"/>
                  </a:lnTo>
                  <a:lnTo>
                    <a:pt x="52" y="460"/>
                  </a:lnTo>
                  <a:lnTo>
                    <a:pt x="36" y="486"/>
                  </a:lnTo>
                  <a:lnTo>
                    <a:pt x="24" y="514"/>
                  </a:lnTo>
                  <a:lnTo>
                    <a:pt x="14" y="544"/>
                  </a:lnTo>
                  <a:lnTo>
                    <a:pt x="6" y="576"/>
                  </a:lnTo>
                  <a:lnTo>
                    <a:pt x="2" y="610"/>
                  </a:lnTo>
                  <a:lnTo>
                    <a:pt x="0" y="644"/>
                  </a:lnTo>
                  <a:lnTo>
                    <a:pt x="0" y="644"/>
                  </a:lnTo>
                  <a:lnTo>
                    <a:pt x="2" y="682"/>
                  </a:lnTo>
                  <a:lnTo>
                    <a:pt x="6" y="718"/>
                  </a:lnTo>
                  <a:lnTo>
                    <a:pt x="14" y="750"/>
                  </a:lnTo>
                  <a:lnTo>
                    <a:pt x="26" y="782"/>
                  </a:lnTo>
                  <a:lnTo>
                    <a:pt x="38" y="810"/>
                  </a:lnTo>
                  <a:lnTo>
                    <a:pt x="54" y="836"/>
                  </a:lnTo>
                  <a:lnTo>
                    <a:pt x="72" y="860"/>
                  </a:lnTo>
                  <a:lnTo>
                    <a:pt x="92" y="880"/>
                  </a:lnTo>
                  <a:lnTo>
                    <a:pt x="112" y="898"/>
                  </a:lnTo>
                  <a:lnTo>
                    <a:pt x="136" y="916"/>
                  </a:lnTo>
                  <a:lnTo>
                    <a:pt x="160" y="930"/>
                  </a:lnTo>
                  <a:lnTo>
                    <a:pt x="184" y="940"/>
                  </a:lnTo>
                  <a:lnTo>
                    <a:pt x="210" y="950"/>
                  </a:lnTo>
                  <a:lnTo>
                    <a:pt x="236" y="956"/>
                  </a:lnTo>
                  <a:lnTo>
                    <a:pt x="264" y="960"/>
                  </a:lnTo>
                  <a:lnTo>
                    <a:pt x="290" y="960"/>
                  </a:lnTo>
                  <a:lnTo>
                    <a:pt x="290" y="960"/>
                  </a:lnTo>
                  <a:lnTo>
                    <a:pt x="322" y="960"/>
                  </a:lnTo>
                  <a:lnTo>
                    <a:pt x="352" y="954"/>
                  </a:lnTo>
                  <a:lnTo>
                    <a:pt x="378" y="948"/>
                  </a:lnTo>
                  <a:lnTo>
                    <a:pt x="404" y="936"/>
                  </a:lnTo>
                  <a:lnTo>
                    <a:pt x="426" y="924"/>
                  </a:lnTo>
                  <a:lnTo>
                    <a:pt x="444" y="910"/>
                  </a:lnTo>
                  <a:lnTo>
                    <a:pt x="462" y="892"/>
                  </a:lnTo>
                  <a:lnTo>
                    <a:pt x="474" y="872"/>
                  </a:lnTo>
                  <a:lnTo>
                    <a:pt x="476" y="872"/>
                  </a:lnTo>
                  <a:lnTo>
                    <a:pt x="476" y="944"/>
                  </a:lnTo>
                  <a:lnTo>
                    <a:pt x="628" y="9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30" name="Freeform 8"/>
            <p:cNvSpPr>
              <a:spLocks/>
            </p:cNvSpPr>
            <p:nvPr userDrawn="1"/>
          </p:nvSpPr>
          <p:spPr bwMode="auto">
            <a:xfrm>
              <a:off x="10990983" y="553972"/>
              <a:ext cx="133444" cy="158292"/>
            </a:xfrm>
            <a:custGeom>
              <a:avLst/>
              <a:gdLst>
                <a:gd name="T0" fmla="*/ 290 w 290"/>
                <a:gd name="T1" fmla="*/ 276 h 344"/>
                <a:gd name="T2" fmla="*/ 290 w 290"/>
                <a:gd name="T3" fmla="*/ 276 h 344"/>
                <a:gd name="T4" fmla="*/ 282 w 290"/>
                <a:gd name="T5" fmla="*/ 288 h 344"/>
                <a:gd name="T6" fmla="*/ 270 w 290"/>
                <a:gd name="T7" fmla="*/ 300 h 344"/>
                <a:gd name="T8" fmla="*/ 258 w 290"/>
                <a:gd name="T9" fmla="*/ 312 h 344"/>
                <a:gd name="T10" fmla="*/ 242 w 290"/>
                <a:gd name="T11" fmla="*/ 322 h 344"/>
                <a:gd name="T12" fmla="*/ 226 w 290"/>
                <a:gd name="T13" fmla="*/ 330 h 344"/>
                <a:gd name="T14" fmla="*/ 206 w 290"/>
                <a:gd name="T15" fmla="*/ 338 h 344"/>
                <a:gd name="T16" fmla="*/ 186 w 290"/>
                <a:gd name="T17" fmla="*/ 342 h 344"/>
                <a:gd name="T18" fmla="*/ 162 w 290"/>
                <a:gd name="T19" fmla="*/ 344 h 344"/>
                <a:gd name="T20" fmla="*/ 162 w 290"/>
                <a:gd name="T21" fmla="*/ 344 h 344"/>
                <a:gd name="T22" fmla="*/ 146 w 290"/>
                <a:gd name="T23" fmla="*/ 342 h 344"/>
                <a:gd name="T24" fmla="*/ 128 w 290"/>
                <a:gd name="T25" fmla="*/ 340 h 344"/>
                <a:gd name="T26" fmla="*/ 114 w 290"/>
                <a:gd name="T27" fmla="*/ 336 h 344"/>
                <a:gd name="T28" fmla="*/ 98 w 290"/>
                <a:gd name="T29" fmla="*/ 330 h 344"/>
                <a:gd name="T30" fmla="*/ 84 w 290"/>
                <a:gd name="T31" fmla="*/ 324 h 344"/>
                <a:gd name="T32" fmla="*/ 70 w 290"/>
                <a:gd name="T33" fmla="*/ 316 h 344"/>
                <a:gd name="T34" fmla="*/ 58 w 290"/>
                <a:gd name="T35" fmla="*/ 306 h 344"/>
                <a:gd name="T36" fmla="*/ 46 w 290"/>
                <a:gd name="T37" fmla="*/ 294 h 344"/>
                <a:gd name="T38" fmla="*/ 36 w 290"/>
                <a:gd name="T39" fmla="*/ 282 h 344"/>
                <a:gd name="T40" fmla="*/ 28 w 290"/>
                <a:gd name="T41" fmla="*/ 270 h 344"/>
                <a:gd name="T42" fmla="*/ 20 w 290"/>
                <a:gd name="T43" fmla="*/ 256 h 344"/>
                <a:gd name="T44" fmla="*/ 14 w 290"/>
                <a:gd name="T45" fmla="*/ 240 h 344"/>
                <a:gd name="T46" fmla="*/ 8 w 290"/>
                <a:gd name="T47" fmla="*/ 224 h 344"/>
                <a:gd name="T48" fmla="*/ 4 w 290"/>
                <a:gd name="T49" fmla="*/ 208 h 344"/>
                <a:gd name="T50" fmla="*/ 2 w 290"/>
                <a:gd name="T51" fmla="*/ 190 h 344"/>
                <a:gd name="T52" fmla="*/ 0 w 290"/>
                <a:gd name="T53" fmla="*/ 172 h 344"/>
                <a:gd name="T54" fmla="*/ 0 w 290"/>
                <a:gd name="T55" fmla="*/ 172 h 344"/>
                <a:gd name="T56" fmla="*/ 2 w 290"/>
                <a:gd name="T57" fmla="*/ 154 h 344"/>
                <a:gd name="T58" fmla="*/ 4 w 290"/>
                <a:gd name="T59" fmla="*/ 136 h 344"/>
                <a:gd name="T60" fmla="*/ 8 w 290"/>
                <a:gd name="T61" fmla="*/ 120 h 344"/>
                <a:gd name="T62" fmla="*/ 14 w 290"/>
                <a:gd name="T63" fmla="*/ 104 h 344"/>
                <a:gd name="T64" fmla="*/ 20 w 290"/>
                <a:gd name="T65" fmla="*/ 88 h 344"/>
                <a:gd name="T66" fmla="*/ 28 w 290"/>
                <a:gd name="T67" fmla="*/ 74 h 344"/>
                <a:gd name="T68" fmla="*/ 36 w 290"/>
                <a:gd name="T69" fmla="*/ 62 h 344"/>
                <a:gd name="T70" fmla="*/ 46 w 290"/>
                <a:gd name="T71" fmla="*/ 50 h 344"/>
                <a:gd name="T72" fmla="*/ 58 w 290"/>
                <a:gd name="T73" fmla="*/ 38 h 344"/>
                <a:gd name="T74" fmla="*/ 70 w 290"/>
                <a:gd name="T75" fmla="*/ 28 h 344"/>
                <a:gd name="T76" fmla="*/ 84 w 290"/>
                <a:gd name="T77" fmla="*/ 20 h 344"/>
                <a:gd name="T78" fmla="*/ 98 w 290"/>
                <a:gd name="T79" fmla="*/ 14 h 344"/>
                <a:gd name="T80" fmla="*/ 114 w 290"/>
                <a:gd name="T81" fmla="*/ 8 h 344"/>
                <a:gd name="T82" fmla="*/ 128 w 290"/>
                <a:gd name="T83" fmla="*/ 4 h 344"/>
                <a:gd name="T84" fmla="*/ 146 w 290"/>
                <a:gd name="T85" fmla="*/ 2 h 344"/>
                <a:gd name="T86" fmla="*/ 162 w 290"/>
                <a:gd name="T87" fmla="*/ 0 h 344"/>
                <a:gd name="T88" fmla="*/ 162 w 290"/>
                <a:gd name="T89" fmla="*/ 0 h 344"/>
                <a:gd name="T90" fmla="*/ 186 w 290"/>
                <a:gd name="T91" fmla="*/ 2 h 344"/>
                <a:gd name="T92" fmla="*/ 208 w 290"/>
                <a:gd name="T93" fmla="*/ 6 h 344"/>
                <a:gd name="T94" fmla="*/ 228 w 290"/>
                <a:gd name="T95" fmla="*/ 12 h 344"/>
                <a:gd name="T96" fmla="*/ 244 w 290"/>
                <a:gd name="T97" fmla="*/ 20 h 344"/>
                <a:gd name="T98" fmla="*/ 260 w 290"/>
                <a:gd name="T99" fmla="*/ 28 h 344"/>
                <a:gd name="T100" fmla="*/ 272 w 290"/>
                <a:gd name="T101" fmla="*/ 38 h 344"/>
                <a:gd name="T102" fmla="*/ 282 w 290"/>
                <a:gd name="T103" fmla="*/ 48 h 344"/>
                <a:gd name="T104" fmla="*/ 290 w 290"/>
                <a:gd name="T105" fmla="*/ 56 h 344"/>
                <a:gd name="T106" fmla="*/ 290 w 290"/>
                <a:gd name="T107" fmla="*/ 27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344">
                  <a:moveTo>
                    <a:pt x="290" y="276"/>
                  </a:moveTo>
                  <a:lnTo>
                    <a:pt x="290" y="276"/>
                  </a:lnTo>
                  <a:lnTo>
                    <a:pt x="282" y="288"/>
                  </a:lnTo>
                  <a:lnTo>
                    <a:pt x="270" y="300"/>
                  </a:lnTo>
                  <a:lnTo>
                    <a:pt x="258" y="312"/>
                  </a:lnTo>
                  <a:lnTo>
                    <a:pt x="242" y="322"/>
                  </a:lnTo>
                  <a:lnTo>
                    <a:pt x="226" y="330"/>
                  </a:lnTo>
                  <a:lnTo>
                    <a:pt x="206" y="338"/>
                  </a:lnTo>
                  <a:lnTo>
                    <a:pt x="186" y="342"/>
                  </a:lnTo>
                  <a:lnTo>
                    <a:pt x="162" y="344"/>
                  </a:lnTo>
                  <a:lnTo>
                    <a:pt x="162" y="344"/>
                  </a:lnTo>
                  <a:lnTo>
                    <a:pt x="146" y="342"/>
                  </a:lnTo>
                  <a:lnTo>
                    <a:pt x="128" y="340"/>
                  </a:lnTo>
                  <a:lnTo>
                    <a:pt x="114" y="336"/>
                  </a:lnTo>
                  <a:lnTo>
                    <a:pt x="98" y="330"/>
                  </a:lnTo>
                  <a:lnTo>
                    <a:pt x="84" y="324"/>
                  </a:lnTo>
                  <a:lnTo>
                    <a:pt x="70" y="316"/>
                  </a:lnTo>
                  <a:lnTo>
                    <a:pt x="58" y="306"/>
                  </a:lnTo>
                  <a:lnTo>
                    <a:pt x="46" y="294"/>
                  </a:lnTo>
                  <a:lnTo>
                    <a:pt x="36" y="282"/>
                  </a:lnTo>
                  <a:lnTo>
                    <a:pt x="28" y="270"/>
                  </a:lnTo>
                  <a:lnTo>
                    <a:pt x="20" y="256"/>
                  </a:lnTo>
                  <a:lnTo>
                    <a:pt x="14" y="240"/>
                  </a:lnTo>
                  <a:lnTo>
                    <a:pt x="8" y="224"/>
                  </a:lnTo>
                  <a:lnTo>
                    <a:pt x="4" y="208"/>
                  </a:lnTo>
                  <a:lnTo>
                    <a:pt x="2" y="190"/>
                  </a:lnTo>
                  <a:lnTo>
                    <a:pt x="0" y="172"/>
                  </a:lnTo>
                  <a:lnTo>
                    <a:pt x="0" y="172"/>
                  </a:lnTo>
                  <a:lnTo>
                    <a:pt x="2" y="154"/>
                  </a:lnTo>
                  <a:lnTo>
                    <a:pt x="4" y="136"/>
                  </a:lnTo>
                  <a:lnTo>
                    <a:pt x="8" y="120"/>
                  </a:lnTo>
                  <a:lnTo>
                    <a:pt x="14" y="104"/>
                  </a:lnTo>
                  <a:lnTo>
                    <a:pt x="20" y="88"/>
                  </a:lnTo>
                  <a:lnTo>
                    <a:pt x="28" y="74"/>
                  </a:lnTo>
                  <a:lnTo>
                    <a:pt x="36" y="62"/>
                  </a:lnTo>
                  <a:lnTo>
                    <a:pt x="46" y="50"/>
                  </a:lnTo>
                  <a:lnTo>
                    <a:pt x="58" y="38"/>
                  </a:lnTo>
                  <a:lnTo>
                    <a:pt x="70" y="28"/>
                  </a:lnTo>
                  <a:lnTo>
                    <a:pt x="84" y="20"/>
                  </a:lnTo>
                  <a:lnTo>
                    <a:pt x="98" y="14"/>
                  </a:lnTo>
                  <a:lnTo>
                    <a:pt x="114" y="8"/>
                  </a:lnTo>
                  <a:lnTo>
                    <a:pt x="128" y="4"/>
                  </a:lnTo>
                  <a:lnTo>
                    <a:pt x="146" y="2"/>
                  </a:lnTo>
                  <a:lnTo>
                    <a:pt x="162" y="0"/>
                  </a:lnTo>
                  <a:lnTo>
                    <a:pt x="162" y="0"/>
                  </a:lnTo>
                  <a:lnTo>
                    <a:pt x="186" y="2"/>
                  </a:lnTo>
                  <a:lnTo>
                    <a:pt x="208" y="6"/>
                  </a:lnTo>
                  <a:lnTo>
                    <a:pt x="228" y="12"/>
                  </a:lnTo>
                  <a:lnTo>
                    <a:pt x="244" y="20"/>
                  </a:lnTo>
                  <a:lnTo>
                    <a:pt x="260" y="28"/>
                  </a:lnTo>
                  <a:lnTo>
                    <a:pt x="272" y="38"/>
                  </a:lnTo>
                  <a:lnTo>
                    <a:pt x="282" y="48"/>
                  </a:lnTo>
                  <a:lnTo>
                    <a:pt x="290" y="56"/>
                  </a:lnTo>
                  <a:lnTo>
                    <a:pt x="29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31" name="Freeform 9"/>
            <p:cNvSpPr>
              <a:spLocks/>
            </p:cNvSpPr>
            <p:nvPr userDrawn="1"/>
          </p:nvSpPr>
          <p:spPr bwMode="auto">
            <a:xfrm>
              <a:off x="11244066" y="484949"/>
              <a:ext cx="260446" cy="295417"/>
            </a:xfrm>
            <a:custGeom>
              <a:avLst/>
              <a:gdLst>
                <a:gd name="T0" fmla="*/ 566 w 566"/>
                <a:gd name="T1" fmla="*/ 542 h 642"/>
                <a:gd name="T2" fmla="*/ 536 w 566"/>
                <a:gd name="T3" fmla="*/ 528 h 642"/>
                <a:gd name="T4" fmla="*/ 514 w 566"/>
                <a:gd name="T5" fmla="*/ 506 h 642"/>
                <a:gd name="T6" fmla="*/ 500 w 566"/>
                <a:gd name="T7" fmla="*/ 472 h 642"/>
                <a:gd name="T8" fmla="*/ 494 w 566"/>
                <a:gd name="T9" fmla="*/ 428 h 642"/>
                <a:gd name="T10" fmla="*/ 494 w 566"/>
                <a:gd name="T11" fmla="*/ 216 h 642"/>
                <a:gd name="T12" fmla="*/ 490 w 566"/>
                <a:gd name="T13" fmla="*/ 166 h 642"/>
                <a:gd name="T14" fmla="*/ 476 w 566"/>
                <a:gd name="T15" fmla="*/ 122 h 642"/>
                <a:gd name="T16" fmla="*/ 452 w 566"/>
                <a:gd name="T17" fmla="*/ 84 h 642"/>
                <a:gd name="T18" fmla="*/ 422 w 566"/>
                <a:gd name="T19" fmla="*/ 54 h 642"/>
                <a:gd name="T20" fmla="*/ 384 w 566"/>
                <a:gd name="T21" fmla="*/ 30 h 642"/>
                <a:gd name="T22" fmla="*/ 340 w 566"/>
                <a:gd name="T23" fmla="*/ 14 h 642"/>
                <a:gd name="T24" fmla="*/ 290 w 566"/>
                <a:gd name="T25" fmla="*/ 2 h 642"/>
                <a:gd name="T26" fmla="*/ 236 w 566"/>
                <a:gd name="T27" fmla="*/ 0 h 642"/>
                <a:gd name="T28" fmla="*/ 208 w 566"/>
                <a:gd name="T29" fmla="*/ 0 h 642"/>
                <a:gd name="T30" fmla="*/ 150 w 566"/>
                <a:gd name="T31" fmla="*/ 8 h 642"/>
                <a:gd name="T32" fmla="*/ 98 w 566"/>
                <a:gd name="T33" fmla="*/ 20 h 642"/>
                <a:gd name="T34" fmla="*/ 50 w 566"/>
                <a:gd name="T35" fmla="*/ 40 h 642"/>
                <a:gd name="T36" fmla="*/ 62 w 566"/>
                <a:gd name="T37" fmla="*/ 184 h 642"/>
                <a:gd name="T38" fmla="*/ 78 w 566"/>
                <a:gd name="T39" fmla="*/ 174 h 642"/>
                <a:gd name="T40" fmla="*/ 118 w 566"/>
                <a:gd name="T41" fmla="*/ 156 h 642"/>
                <a:gd name="T42" fmla="*/ 160 w 566"/>
                <a:gd name="T43" fmla="*/ 144 h 642"/>
                <a:gd name="T44" fmla="*/ 206 w 566"/>
                <a:gd name="T45" fmla="*/ 138 h 642"/>
                <a:gd name="T46" fmla="*/ 228 w 566"/>
                <a:gd name="T47" fmla="*/ 136 h 642"/>
                <a:gd name="T48" fmla="*/ 274 w 566"/>
                <a:gd name="T49" fmla="*/ 142 h 642"/>
                <a:gd name="T50" fmla="*/ 306 w 566"/>
                <a:gd name="T51" fmla="*/ 158 h 642"/>
                <a:gd name="T52" fmla="*/ 324 w 566"/>
                <a:gd name="T53" fmla="*/ 180 h 642"/>
                <a:gd name="T54" fmla="*/ 330 w 566"/>
                <a:gd name="T55" fmla="*/ 210 h 642"/>
                <a:gd name="T56" fmla="*/ 204 w 566"/>
                <a:gd name="T57" fmla="*/ 248 h 642"/>
                <a:gd name="T58" fmla="*/ 182 w 566"/>
                <a:gd name="T59" fmla="*/ 250 h 642"/>
                <a:gd name="T60" fmla="*/ 142 w 566"/>
                <a:gd name="T61" fmla="*/ 260 h 642"/>
                <a:gd name="T62" fmla="*/ 106 w 566"/>
                <a:gd name="T63" fmla="*/ 276 h 642"/>
                <a:gd name="T64" fmla="*/ 74 w 566"/>
                <a:gd name="T65" fmla="*/ 296 h 642"/>
                <a:gd name="T66" fmla="*/ 46 w 566"/>
                <a:gd name="T67" fmla="*/ 320 h 642"/>
                <a:gd name="T68" fmla="*/ 24 w 566"/>
                <a:gd name="T69" fmla="*/ 350 h 642"/>
                <a:gd name="T70" fmla="*/ 10 w 566"/>
                <a:gd name="T71" fmla="*/ 384 h 642"/>
                <a:gd name="T72" fmla="*/ 2 w 566"/>
                <a:gd name="T73" fmla="*/ 422 h 642"/>
                <a:gd name="T74" fmla="*/ 0 w 566"/>
                <a:gd name="T75" fmla="*/ 442 h 642"/>
                <a:gd name="T76" fmla="*/ 4 w 566"/>
                <a:gd name="T77" fmla="*/ 484 h 642"/>
                <a:gd name="T78" fmla="*/ 16 w 566"/>
                <a:gd name="T79" fmla="*/ 522 h 642"/>
                <a:gd name="T80" fmla="*/ 34 w 566"/>
                <a:gd name="T81" fmla="*/ 554 h 642"/>
                <a:gd name="T82" fmla="*/ 58 w 566"/>
                <a:gd name="T83" fmla="*/ 582 h 642"/>
                <a:gd name="T84" fmla="*/ 88 w 566"/>
                <a:gd name="T85" fmla="*/ 606 h 642"/>
                <a:gd name="T86" fmla="*/ 120 w 566"/>
                <a:gd name="T87" fmla="*/ 622 h 642"/>
                <a:gd name="T88" fmla="*/ 158 w 566"/>
                <a:gd name="T89" fmla="*/ 634 h 642"/>
                <a:gd name="T90" fmla="*/ 198 w 566"/>
                <a:gd name="T91" fmla="*/ 636 h 642"/>
                <a:gd name="T92" fmla="*/ 224 w 566"/>
                <a:gd name="T93" fmla="*/ 636 h 642"/>
                <a:gd name="T94" fmla="*/ 272 w 566"/>
                <a:gd name="T95" fmla="*/ 626 h 642"/>
                <a:gd name="T96" fmla="*/ 314 w 566"/>
                <a:gd name="T97" fmla="*/ 606 h 642"/>
                <a:gd name="T98" fmla="*/ 344 w 566"/>
                <a:gd name="T99" fmla="*/ 576 h 642"/>
                <a:gd name="T100" fmla="*/ 356 w 566"/>
                <a:gd name="T101" fmla="*/ 556 h 642"/>
                <a:gd name="T102" fmla="*/ 372 w 566"/>
                <a:gd name="T103" fmla="*/ 588 h 642"/>
                <a:gd name="T104" fmla="*/ 394 w 566"/>
                <a:gd name="T105" fmla="*/ 612 h 642"/>
                <a:gd name="T106" fmla="*/ 422 w 566"/>
                <a:gd name="T107" fmla="*/ 630 h 642"/>
                <a:gd name="T108" fmla="*/ 450 w 566"/>
                <a:gd name="T10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642">
                  <a:moveTo>
                    <a:pt x="566" y="542"/>
                  </a:moveTo>
                  <a:lnTo>
                    <a:pt x="566" y="542"/>
                  </a:lnTo>
                  <a:lnTo>
                    <a:pt x="550" y="536"/>
                  </a:lnTo>
                  <a:lnTo>
                    <a:pt x="536" y="528"/>
                  </a:lnTo>
                  <a:lnTo>
                    <a:pt x="524" y="518"/>
                  </a:lnTo>
                  <a:lnTo>
                    <a:pt x="514" y="506"/>
                  </a:lnTo>
                  <a:lnTo>
                    <a:pt x="506" y="490"/>
                  </a:lnTo>
                  <a:lnTo>
                    <a:pt x="500" y="472"/>
                  </a:lnTo>
                  <a:lnTo>
                    <a:pt x="496" y="452"/>
                  </a:lnTo>
                  <a:lnTo>
                    <a:pt x="494" y="428"/>
                  </a:lnTo>
                  <a:lnTo>
                    <a:pt x="494" y="216"/>
                  </a:lnTo>
                  <a:lnTo>
                    <a:pt x="494" y="216"/>
                  </a:lnTo>
                  <a:lnTo>
                    <a:pt x="494" y="190"/>
                  </a:lnTo>
                  <a:lnTo>
                    <a:pt x="490" y="166"/>
                  </a:lnTo>
                  <a:lnTo>
                    <a:pt x="484" y="144"/>
                  </a:lnTo>
                  <a:lnTo>
                    <a:pt x="476" y="122"/>
                  </a:lnTo>
                  <a:lnTo>
                    <a:pt x="466" y="102"/>
                  </a:lnTo>
                  <a:lnTo>
                    <a:pt x="452" y="84"/>
                  </a:lnTo>
                  <a:lnTo>
                    <a:pt x="438" y="68"/>
                  </a:lnTo>
                  <a:lnTo>
                    <a:pt x="422" y="54"/>
                  </a:lnTo>
                  <a:lnTo>
                    <a:pt x="404" y="42"/>
                  </a:lnTo>
                  <a:lnTo>
                    <a:pt x="384" y="30"/>
                  </a:lnTo>
                  <a:lnTo>
                    <a:pt x="364" y="20"/>
                  </a:lnTo>
                  <a:lnTo>
                    <a:pt x="340" y="14"/>
                  </a:lnTo>
                  <a:lnTo>
                    <a:pt x="316" y="8"/>
                  </a:lnTo>
                  <a:lnTo>
                    <a:pt x="290" y="2"/>
                  </a:lnTo>
                  <a:lnTo>
                    <a:pt x="264" y="0"/>
                  </a:lnTo>
                  <a:lnTo>
                    <a:pt x="236" y="0"/>
                  </a:lnTo>
                  <a:lnTo>
                    <a:pt x="236" y="0"/>
                  </a:lnTo>
                  <a:lnTo>
                    <a:pt x="208" y="0"/>
                  </a:lnTo>
                  <a:lnTo>
                    <a:pt x="178" y="2"/>
                  </a:lnTo>
                  <a:lnTo>
                    <a:pt x="150" y="8"/>
                  </a:lnTo>
                  <a:lnTo>
                    <a:pt x="124" y="14"/>
                  </a:lnTo>
                  <a:lnTo>
                    <a:pt x="98" y="20"/>
                  </a:lnTo>
                  <a:lnTo>
                    <a:pt x="72" y="30"/>
                  </a:lnTo>
                  <a:lnTo>
                    <a:pt x="50" y="40"/>
                  </a:lnTo>
                  <a:lnTo>
                    <a:pt x="30" y="52"/>
                  </a:lnTo>
                  <a:lnTo>
                    <a:pt x="62" y="184"/>
                  </a:lnTo>
                  <a:lnTo>
                    <a:pt x="62" y="184"/>
                  </a:lnTo>
                  <a:lnTo>
                    <a:pt x="78" y="174"/>
                  </a:lnTo>
                  <a:lnTo>
                    <a:pt x="98" y="164"/>
                  </a:lnTo>
                  <a:lnTo>
                    <a:pt x="118" y="156"/>
                  </a:lnTo>
                  <a:lnTo>
                    <a:pt x="138" y="150"/>
                  </a:lnTo>
                  <a:lnTo>
                    <a:pt x="160" y="144"/>
                  </a:lnTo>
                  <a:lnTo>
                    <a:pt x="184" y="140"/>
                  </a:lnTo>
                  <a:lnTo>
                    <a:pt x="206" y="138"/>
                  </a:lnTo>
                  <a:lnTo>
                    <a:pt x="228" y="136"/>
                  </a:lnTo>
                  <a:lnTo>
                    <a:pt x="228" y="136"/>
                  </a:lnTo>
                  <a:lnTo>
                    <a:pt x="252" y="138"/>
                  </a:lnTo>
                  <a:lnTo>
                    <a:pt x="274" y="142"/>
                  </a:lnTo>
                  <a:lnTo>
                    <a:pt x="292" y="148"/>
                  </a:lnTo>
                  <a:lnTo>
                    <a:pt x="306" y="158"/>
                  </a:lnTo>
                  <a:lnTo>
                    <a:pt x="316" y="168"/>
                  </a:lnTo>
                  <a:lnTo>
                    <a:pt x="324" y="180"/>
                  </a:lnTo>
                  <a:lnTo>
                    <a:pt x="328" y="194"/>
                  </a:lnTo>
                  <a:lnTo>
                    <a:pt x="330" y="210"/>
                  </a:lnTo>
                  <a:lnTo>
                    <a:pt x="330" y="236"/>
                  </a:lnTo>
                  <a:lnTo>
                    <a:pt x="204" y="248"/>
                  </a:lnTo>
                  <a:lnTo>
                    <a:pt x="204" y="248"/>
                  </a:lnTo>
                  <a:lnTo>
                    <a:pt x="182" y="250"/>
                  </a:lnTo>
                  <a:lnTo>
                    <a:pt x="162" y="254"/>
                  </a:lnTo>
                  <a:lnTo>
                    <a:pt x="142" y="260"/>
                  </a:lnTo>
                  <a:lnTo>
                    <a:pt x="124" y="266"/>
                  </a:lnTo>
                  <a:lnTo>
                    <a:pt x="106" y="276"/>
                  </a:lnTo>
                  <a:lnTo>
                    <a:pt x="88" y="284"/>
                  </a:lnTo>
                  <a:lnTo>
                    <a:pt x="74" y="296"/>
                  </a:lnTo>
                  <a:lnTo>
                    <a:pt x="60" y="308"/>
                  </a:lnTo>
                  <a:lnTo>
                    <a:pt x="46" y="320"/>
                  </a:lnTo>
                  <a:lnTo>
                    <a:pt x="34" y="334"/>
                  </a:lnTo>
                  <a:lnTo>
                    <a:pt x="24" y="350"/>
                  </a:lnTo>
                  <a:lnTo>
                    <a:pt x="16" y="366"/>
                  </a:lnTo>
                  <a:lnTo>
                    <a:pt x="10" y="384"/>
                  </a:lnTo>
                  <a:lnTo>
                    <a:pt x="4" y="402"/>
                  </a:lnTo>
                  <a:lnTo>
                    <a:pt x="2" y="422"/>
                  </a:lnTo>
                  <a:lnTo>
                    <a:pt x="0" y="442"/>
                  </a:lnTo>
                  <a:lnTo>
                    <a:pt x="0" y="442"/>
                  </a:lnTo>
                  <a:lnTo>
                    <a:pt x="2" y="464"/>
                  </a:lnTo>
                  <a:lnTo>
                    <a:pt x="4" y="484"/>
                  </a:lnTo>
                  <a:lnTo>
                    <a:pt x="10" y="504"/>
                  </a:lnTo>
                  <a:lnTo>
                    <a:pt x="16" y="522"/>
                  </a:lnTo>
                  <a:lnTo>
                    <a:pt x="24" y="538"/>
                  </a:lnTo>
                  <a:lnTo>
                    <a:pt x="34" y="554"/>
                  </a:lnTo>
                  <a:lnTo>
                    <a:pt x="46" y="570"/>
                  </a:lnTo>
                  <a:lnTo>
                    <a:pt x="58" y="582"/>
                  </a:lnTo>
                  <a:lnTo>
                    <a:pt x="72" y="594"/>
                  </a:lnTo>
                  <a:lnTo>
                    <a:pt x="88" y="606"/>
                  </a:lnTo>
                  <a:lnTo>
                    <a:pt x="104" y="614"/>
                  </a:lnTo>
                  <a:lnTo>
                    <a:pt x="120" y="622"/>
                  </a:lnTo>
                  <a:lnTo>
                    <a:pt x="138" y="628"/>
                  </a:lnTo>
                  <a:lnTo>
                    <a:pt x="158" y="634"/>
                  </a:lnTo>
                  <a:lnTo>
                    <a:pt x="178" y="636"/>
                  </a:lnTo>
                  <a:lnTo>
                    <a:pt x="198" y="636"/>
                  </a:lnTo>
                  <a:lnTo>
                    <a:pt x="198" y="636"/>
                  </a:lnTo>
                  <a:lnTo>
                    <a:pt x="224" y="636"/>
                  </a:lnTo>
                  <a:lnTo>
                    <a:pt x="250" y="632"/>
                  </a:lnTo>
                  <a:lnTo>
                    <a:pt x="272" y="626"/>
                  </a:lnTo>
                  <a:lnTo>
                    <a:pt x="294" y="618"/>
                  </a:lnTo>
                  <a:lnTo>
                    <a:pt x="314" y="606"/>
                  </a:lnTo>
                  <a:lnTo>
                    <a:pt x="330" y="592"/>
                  </a:lnTo>
                  <a:lnTo>
                    <a:pt x="344" y="576"/>
                  </a:lnTo>
                  <a:lnTo>
                    <a:pt x="356" y="556"/>
                  </a:lnTo>
                  <a:lnTo>
                    <a:pt x="356" y="556"/>
                  </a:lnTo>
                  <a:lnTo>
                    <a:pt x="362" y="574"/>
                  </a:lnTo>
                  <a:lnTo>
                    <a:pt x="372" y="588"/>
                  </a:lnTo>
                  <a:lnTo>
                    <a:pt x="382" y="602"/>
                  </a:lnTo>
                  <a:lnTo>
                    <a:pt x="394" y="612"/>
                  </a:lnTo>
                  <a:lnTo>
                    <a:pt x="408" y="622"/>
                  </a:lnTo>
                  <a:lnTo>
                    <a:pt x="422" y="630"/>
                  </a:lnTo>
                  <a:lnTo>
                    <a:pt x="436" y="636"/>
                  </a:lnTo>
                  <a:lnTo>
                    <a:pt x="450" y="642"/>
                  </a:lnTo>
                  <a:lnTo>
                    <a:pt x="566" y="5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32" name="Freeform 10"/>
            <p:cNvSpPr>
              <a:spLocks/>
            </p:cNvSpPr>
            <p:nvPr userDrawn="1"/>
          </p:nvSpPr>
          <p:spPr bwMode="auto">
            <a:xfrm>
              <a:off x="11316770" y="646923"/>
              <a:ext cx="79146" cy="71784"/>
            </a:xfrm>
            <a:custGeom>
              <a:avLst/>
              <a:gdLst>
                <a:gd name="T0" fmla="*/ 172 w 172"/>
                <a:gd name="T1" fmla="*/ 52 h 156"/>
                <a:gd name="T2" fmla="*/ 172 w 172"/>
                <a:gd name="T3" fmla="*/ 52 h 156"/>
                <a:gd name="T4" fmla="*/ 170 w 172"/>
                <a:gd name="T5" fmla="*/ 74 h 156"/>
                <a:gd name="T6" fmla="*/ 164 w 172"/>
                <a:gd name="T7" fmla="*/ 94 h 156"/>
                <a:gd name="T8" fmla="*/ 154 w 172"/>
                <a:gd name="T9" fmla="*/ 112 h 156"/>
                <a:gd name="T10" fmla="*/ 142 w 172"/>
                <a:gd name="T11" fmla="*/ 128 h 156"/>
                <a:gd name="T12" fmla="*/ 126 w 172"/>
                <a:gd name="T13" fmla="*/ 140 h 156"/>
                <a:gd name="T14" fmla="*/ 110 w 172"/>
                <a:gd name="T15" fmla="*/ 148 h 156"/>
                <a:gd name="T16" fmla="*/ 90 w 172"/>
                <a:gd name="T17" fmla="*/ 154 h 156"/>
                <a:gd name="T18" fmla="*/ 70 w 172"/>
                <a:gd name="T19" fmla="*/ 156 h 156"/>
                <a:gd name="T20" fmla="*/ 70 w 172"/>
                <a:gd name="T21" fmla="*/ 156 h 156"/>
                <a:gd name="T22" fmla="*/ 54 w 172"/>
                <a:gd name="T23" fmla="*/ 154 h 156"/>
                <a:gd name="T24" fmla="*/ 42 w 172"/>
                <a:gd name="T25" fmla="*/ 150 h 156"/>
                <a:gd name="T26" fmla="*/ 30 w 172"/>
                <a:gd name="T27" fmla="*/ 144 h 156"/>
                <a:gd name="T28" fmla="*/ 20 w 172"/>
                <a:gd name="T29" fmla="*/ 136 h 156"/>
                <a:gd name="T30" fmla="*/ 10 w 172"/>
                <a:gd name="T31" fmla="*/ 126 h 156"/>
                <a:gd name="T32" fmla="*/ 6 w 172"/>
                <a:gd name="T33" fmla="*/ 116 h 156"/>
                <a:gd name="T34" fmla="*/ 2 w 172"/>
                <a:gd name="T35" fmla="*/ 104 h 156"/>
                <a:gd name="T36" fmla="*/ 0 w 172"/>
                <a:gd name="T37" fmla="*/ 90 h 156"/>
                <a:gd name="T38" fmla="*/ 0 w 172"/>
                <a:gd name="T39" fmla="*/ 90 h 156"/>
                <a:gd name="T40" fmla="*/ 2 w 172"/>
                <a:gd name="T41" fmla="*/ 76 h 156"/>
                <a:gd name="T42" fmla="*/ 4 w 172"/>
                <a:gd name="T43" fmla="*/ 62 h 156"/>
                <a:gd name="T44" fmla="*/ 12 w 172"/>
                <a:gd name="T45" fmla="*/ 48 h 156"/>
                <a:gd name="T46" fmla="*/ 20 w 172"/>
                <a:gd name="T47" fmla="*/ 36 h 156"/>
                <a:gd name="T48" fmla="*/ 32 w 172"/>
                <a:gd name="T49" fmla="*/ 26 h 156"/>
                <a:gd name="T50" fmla="*/ 46 w 172"/>
                <a:gd name="T51" fmla="*/ 16 h 156"/>
                <a:gd name="T52" fmla="*/ 64 w 172"/>
                <a:gd name="T53" fmla="*/ 10 h 156"/>
                <a:gd name="T54" fmla="*/ 84 w 172"/>
                <a:gd name="T55" fmla="*/ 8 h 156"/>
                <a:gd name="T56" fmla="*/ 172 w 172"/>
                <a:gd name="T57" fmla="*/ 0 h 156"/>
                <a:gd name="T58" fmla="*/ 172 w 172"/>
                <a:gd name="T59"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56">
                  <a:moveTo>
                    <a:pt x="172" y="52"/>
                  </a:moveTo>
                  <a:lnTo>
                    <a:pt x="172" y="52"/>
                  </a:lnTo>
                  <a:lnTo>
                    <a:pt x="170" y="74"/>
                  </a:lnTo>
                  <a:lnTo>
                    <a:pt x="164" y="94"/>
                  </a:lnTo>
                  <a:lnTo>
                    <a:pt x="154" y="112"/>
                  </a:lnTo>
                  <a:lnTo>
                    <a:pt x="142" y="128"/>
                  </a:lnTo>
                  <a:lnTo>
                    <a:pt x="126" y="140"/>
                  </a:lnTo>
                  <a:lnTo>
                    <a:pt x="110" y="148"/>
                  </a:lnTo>
                  <a:lnTo>
                    <a:pt x="90" y="154"/>
                  </a:lnTo>
                  <a:lnTo>
                    <a:pt x="70" y="156"/>
                  </a:lnTo>
                  <a:lnTo>
                    <a:pt x="70" y="156"/>
                  </a:lnTo>
                  <a:lnTo>
                    <a:pt x="54" y="154"/>
                  </a:lnTo>
                  <a:lnTo>
                    <a:pt x="42" y="150"/>
                  </a:lnTo>
                  <a:lnTo>
                    <a:pt x="30" y="144"/>
                  </a:lnTo>
                  <a:lnTo>
                    <a:pt x="20" y="136"/>
                  </a:lnTo>
                  <a:lnTo>
                    <a:pt x="10" y="126"/>
                  </a:lnTo>
                  <a:lnTo>
                    <a:pt x="6" y="116"/>
                  </a:lnTo>
                  <a:lnTo>
                    <a:pt x="2" y="104"/>
                  </a:lnTo>
                  <a:lnTo>
                    <a:pt x="0" y="90"/>
                  </a:lnTo>
                  <a:lnTo>
                    <a:pt x="0" y="90"/>
                  </a:lnTo>
                  <a:lnTo>
                    <a:pt x="2" y="76"/>
                  </a:lnTo>
                  <a:lnTo>
                    <a:pt x="4" y="62"/>
                  </a:lnTo>
                  <a:lnTo>
                    <a:pt x="12" y="48"/>
                  </a:lnTo>
                  <a:lnTo>
                    <a:pt x="20" y="36"/>
                  </a:lnTo>
                  <a:lnTo>
                    <a:pt x="32" y="26"/>
                  </a:lnTo>
                  <a:lnTo>
                    <a:pt x="46" y="16"/>
                  </a:lnTo>
                  <a:lnTo>
                    <a:pt x="64" y="10"/>
                  </a:lnTo>
                  <a:lnTo>
                    <a:pt x="84" y="8"/>
                  </a:lnTo>
                  <a:lnTo>
                    <a:pt x="172" y="0"/>
                  </a:lnTo>
                  <a:lnTo>
                    <a:pt x="172"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33" name="Freeform 11"/>
            <p:cNvSpPr>
              <a:spLocks/>
            </p:cNvSpPr>
            <p:nvPr userDrawn="1"/>
          </p:nvSpPr>
          <p:spPr bwMode="auto">
            <a:xfrm>
              <a:off x="11538563" y="683735"/>
              <a:ext cx="100313" cy="101233"/>
            </a:xfrm>
            <a:custGeom>
              <a:avLst/>
              <a:gdLst>
                <a:gd name="T0" fmla="*/ 134 w 218"/>
                <a:gd name="T1" fmla="*/ 194 h 220"/>
                <a:gd name="T2" fmla="*/ 218 w 218"/>
                <a:gd name="T3" fmla="*/ 110 h 220"/>
                <a:gd name="T4" fmla="*/ 108 w 218"/>
                <a:gd name="T5" fmla="*/ 0 h 220"/>
                <a:gd name="T6" fmla="*/ 0 w 218"/>
                <a:gd name="T7" fmla="*/ 110 h 220"/>
                <a:gd name="T8" fmla="*/ 108 w 218"/>
                <a:gd name="T9" fmla="*/ 220 h 220"/>
                <a:gd name="T10" fmla="*/ 134 w 218"/>
                <a:gd name="T11" fmla="*/ 194 h 220"/>
              </a:gdLst>
              <a:ahLst/>
              <a:cxnLst>
                <a:cxn ang="0">
                  <a:pos x="T0" y="T1"/>
                </a:cxn>
                <a:cxn ang="0">
                  <a:pos x="T2" y="T3"/>
                </a:cxn>
                <a:cxn ang="0">
                  <a:pos x="T4" y="T5"/>
                </a:cxn>
                <a:cxn ang="0">
                  <a:pos x="T6" y="T7"/>
                </a:cxn>
                <a:cxn ang="0">
                  <a:pos x="T8" y="T9"/>
                </a:cxn>
                <a:cxn ang="0">
                  <a:pos x="T10" y="T11"/>
                </a:cxn>
              </a:cxnLst>
              <a:rect l="0" t="0" r="r" b="b"/>
              <a:pathLst>
                <a:path w="218" h="220">
                  <a:moveTo>
                    <a:pt x="134" y="194"/>
                  </a:moveTo>
                  <a:lnTo>
                    <a:pt x="218" y="110"/>
                  </a:lnTo>
                  <a:lnTo>
                    <a:pt x="108" y="0"/>
                  </a:lnTo>
                  <a:lnTo>
                    <a:pt x="0" y="110"/>
                  </a:lnTo>
                  <a:lnTo>
                    <a:pt x="108" y="220"/>
                  </a:lnTo>
                  <a:lnTo>
                    <a:pt x="134"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34" name="Freeform 12"/>
            <p:cNvSpPr>
              <a:spLocks/>
            </p:cNvSpPr>
            <p:nvPr userDrawn="1"/>
          </p:nvSpPr>
          <p:spPr bwMode="auto">
            <a:xfrm>
              <a:off x="10777472" y="356107"/>
              <a:ext cx="101233" cy="100313"/>
            </a:xfrm>
            <a:custGeom>
              <a:avLst/>
              <a:gdLst>
                <a:gd name="T0" fmla="*/ 220 w 220"/>
                <a:gd name="T1" fmla="*/ 110 h 218"/>
                <a:gd name="T2" fmla="*/ 110 w 220"/>
                <a:gd name="T3" fmla="*/ 0 h 218"/>
                <a:gd name="T4" fmla="*/ 0 w 220"/>
                <a:gd name="T5" fmla="*/ 110 h 218"/>
                <a:gd name="T6" fmla="*/ 110 w 220"/>
                <a:gd name="T7" fmla="*/ 218 h 218"/>
                <a:gd name="T8" fmla="*/ 136 w 220"/>
                <a:gd name="T9" fmla="*/ 194 h 218"/>
                <a:gd name="T10" fmla="*/ 220 w 220"/>
                <a:gd name="T11" fmla="*/ 110 h 218"/>
              </a:gdLst>
              <a:ahLst/>
              <a:cxnLst>
                <a:cxn ang="0">
                  <a:pos x="T0" y="T1"/>
                </a:cxn>
                <a:cxn ang="0">
                  <a:pos x="T2" y="T3"/>
                </a:cxn>
                <a:cxn ang="0">
                  <a:pos x="T4" y="T5"/>
                </a:cxn>
                <a:cxn ang="0">
                  <a:pos x="T6" y="T7"/>
                </a:cxn>
                <a:cxn ang="0">
                  <a:pos x="T8" y="T9"/>
                </a:cxn>
                <a:cxn ang="0">
                  <a:pos x="T10" y="T11"/>
                </a:cxn>
              </a:cxnLst>
              <a:rect l="0" t="0" r="r" b="b"/>
              <a:pathLst>
                <a:path w="220" h="218">
                  <a:moveTo>
                    <a:pt x="220" y="110"/>
                  </a:moveTo>
                  <a:lnTo>
                    <a:pt x="110" y="0"/>
                  </a:lnTo>
                  <a:lnTo>
                    <a:pt x="0" y="110"/>
                  </a:lnTo>
                  <a:lnTo>
                    <a:pt x="110" y="218"/>
                  </a:lnTo>
                  <a:lnTo>
                    <a:pt x="136" y="194"/>
                  </a:lnTo>
                  <a:lnTo>
                    <a:pt x="220"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9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9524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a:gsLst>
            <a:gs pos="0">
              <a:schemeClr val="accent6">
                <a:lumMod val="40000"/>
                <a:lumOff val="60000"/>
              </a:schemeClr>
            </a:gs>
            <a:gs pos="64000">
              <a:schemeClr val="accent6"/>
            </a:gs>
            <a:gs pos="83000">
              <a:schemeClr val="accent6">
                <a:lumMod val="60000"/>
                <a:lumOff val="40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3" name="Picture 2" descr="jda_tagline_v_tm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6648" y="2805248"/>
            <a:ext cx="2518705" cy="1247504"/>
          </a:xfrm>
          <a:prstGeom prst="rect">
            <a:avLst/>
          </a:prstGeom>
        </p:spPr>
      </p:pic>
    </p:spTree>
    <p:extLst>
      <p:ext uri="{BB962C8B-B14F-4D97-AF65-F5344CB8AC3E}">
        <p14:creationId xmlns:p14="http://schemas.microsoft.com/office/powerpoint/2010/main" val="407515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114300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57321" y="117707"/>
            <a:ext cx="7840809" cy="1022194"/>
          </a:xfrm>
          <a:prstGeom prst="rect">
            <a:avLst/>
          </a:prstGeom>
        </p:spPr>
        <p:txBody>
          <a:bodyPr vert="horz" lIns="0" tIns="45720" rIns="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321" y="1485900"/>
            <a:ext cx="11271009" cy="491490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7"/>
          <p:cNvSpPr txBox="1">
            <a:spLocks/>
          </p:cNvSpPr>
          <p:nvPr userDrawn="1"/>
        </p:nvSpPr>
        <p:spPr>
          <a:xfrm>
            <a:off x="461887" y="6613525"/>
            <a:ext cx="3282951" cy="260350"/>
          </a:xfrm>
          <a:prstGeom prst="rect">
            <a:avLst/>
          </a:prstGeom>
        </p:spPr>
        <p:txBody>
          <a:bodyPr lIns="0" rIns="0"/>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600" dirty="0"/>
              <a:t>Copyright © 2017 JDA Software Group,</a:t>
            </a:r>
            <a:r>
              <a:rPr lang="en-US" sz="600" baseline="0" dirty="0"/>
              <a:t> Inc. Confidential</a:t>
            </a:r>
            <a:endParaRPr lang="en-US" sz="600" dirty="0"/>
          </a:p>
        </p:txBody>
      </p:sp>
      <p:grpSp>
        <p:nvGrpSpPr>
          <p:cNvPr id="20" name="Group 19"/>
          <p:cNvGrpSpPr/>
          <p:nvPr userDrawn="1"/>
        </p:nvGrpSpPr>
        <p:grpSpPr>
          <a:xfrm>
            <a:off x="10803707" y="334940"/>
            <a:ext cx="904893" cy="577030"/>
            <a:chOff x="10734218" y="334940"/>
            <a:chExt cx="904658" cy="577030"/>
          </a:xfrm>
        </p:grpSpPr>
        <p:sp>
          <p:nvSpPr>
            <p:cNvPr id="10" name="Freeform 5"/>
            <p:cNvSpPr>
              <a:spLocks noEditPoints="1"/>
            </p:cNvSpPr>
            <p:nvPr userDrawn="1"/>
          </p:nvSpPr>
          <p:spPr bwMode="auto">
            <a:xfrm>
              <a:off x="10734218" y="334940"/>
              <a:ext cx="904658" cy="577030"/>
            </a:xfrm>
            <a:custGeom>
              <a:avLst/>
              <a:gdLst>
                <a:gd name="T0" fmla="*/ 52 w 1966"/>
                <a:gd name="T1" fmla="*/ 1130 h 1254"/>
                <a:gd name="T2" fmla="*/ 106 w 1966"/>
                <a:gd name="T3" fmla="*/ 1070 h 1254"/>
                <a:gd name="T4" fmla="*/ 124 w 1966"/>
                <a:gd name="T5" fmla="*/ 994 h 1254"/>
                <a:gd name="T6" fmla="*/ 298 w 1966"/>
                <a:gd name="T7" fmla="*/ 986 h 1254"/>
                <a:gd name="T8" fmla="*/ 272 w 1966"/>
                <a:gd name="T9" fmla="*/ 1106 h 1254"/>
                <a:gd name="T10" fmla="*/ 208 w 1966"/>
                <a:gd name="T11" fmla="*/ 1194 h 1254"/>
                <a:gd name="T12" fmla="*/ 122 w 1966"/>
                <a:gd name="T13" fmla="*/ 1248 h 1254"/>
                <a:gd name="T14" fmla="*/ 848 w 1966"/>
                <a:gd name="T15" fmla="*/ 370 h 1254"/>
                <a:gd name="T16" fmla="*/ 786 w 1966"/>
                <a:gd name="T17" fmla="*/ 340 h 1254"/>
                <a:gd name="T18" fmla="*/ 694 w 1966"/>
                <a:gd name="T19" fmla="*/ 326 h 1254"/>
                <a:gd name="T20" fmla="*/ 548 w 1966"/>
                <a:gd name="T21" fmla="*/ 362 h 1254"/>
                <a:gd name="T22" fmla="*/ 440 w 1966"/>
                <a:gd name="T23" fmla="*/ 460 h 1254"/>
                <a:gd name="T24" fmla="*/ 390 w 1966"/>
                <a:gd name="T25" fmla="*/ 610 h 1254"/>
                <a:gd name="T26" fmla="*/ 402 w 1966"/>
                <a:gd name="T27" fmla="*/ 750 h 1254"/>
                <a:gd name="T28" fmla="*/ 480 w 1966"/>
                <a:gd name="T29" fmla="*/ 880 h 1254"/>
                <a:gd name="T30" fmla="*/ 598 w 1966"/>
                <a:gd name="T31" fmla="*/ 950 h 1254"/>
                <a:gd name="T32" fmla="*/ 710 w 1966"/>
                <a:gd name="T33" fmla="*/ 960 h 1254"/>
                <a:gd name="T34" fmla="*/ 832 w 1966"/>
                <a:gd name="T35" fmla="*/ 910 h 1254"/>
                <a:gd name="T36" fmla="*/ 1016 w 1966"/>
                <a:gd name="T37" fmla="*/ 944 h 1254"/>
                <a:gd name="T38" fmla="*/ 816 w 1966"/>
                <a:gd name="T39" fmla="*/ 788 h 1254"/>
                <a:gd name="T40" fmla="*/ 720 w 1966"/>
                <a:gd name="T41" fmla="*/ 820 h 1254"/>
                <a:gd name="T42" fmla="*/ 656 w 1966"/>
                <a:gd name="T43" fmla="*/ 806 h 1254"/>
                <a:gd name="T44" fmla="*/ 594 w 1966"/>
                <a:gd name="T45" fmla="*/ 758 h 1254"/>
                <a:gd name="T46" fmla="*/ 562 w 1966"/>
                <a:gd name="T47" fmla="*/ 684 h 1254"/>
                <a:gd name="T48" fmla="*/ 562 w 1966"/>
                <a:gd name="T49" fmla="*/ 612 h 1254"/>
                <a:gd name="T50" fmla="*/ 594 w 1966"/>
                <a:gd name="T51" fmla="*/ 538 h 1254"/>
                <a:gd name="T52" fmla="*/ 656 w 1966"/>
                <a:gd name="T53" fmla="*/ 490 h 1254"/>
                <a:gd name="T54" fmla="*/ 720 w 1966"/>
                <a:gd name="T55" fmla="*/ 476 h 1254"/>
                <a:gd name="T56" fmla="*/ 818 w 1966"/>
                <a:gd name="T57" fmla="*/ 504 h 1254"/>
                <a:gd name="T58" fmla="*/ 1674 w 1966"/>
                <a:gd name="T59" fmla="*/ 868 h 1254"/>
                <a:gd name="T60" fmla="*/ 1622 w 1966"/>
                <a:gd name="T61" fmla="*/ 832 h 1254"/>
                <a:gd name="T62" fmla="*/ 1602 w 1966"/>
                <a:gd name="T63" fmla="*/ 542 h 1254"/>
                <a:gd name="T64" fmla="*/ 1584 w 1966"/>
                <a:gd name="T65" fmla="*/ 448 h 1254"/>
                <a:gd name="T66" fmla="*/ 1512 w 1966"/>
                <a:gd name="T67" fmla="*/ 368 h 1254"/>
                <a:gd name="T68" fmla="*/ 1398 w 1966"/>
                <a:gd name="T69" fmla="*/ 328 h 1254"/>
                <a:gd name="T70" fmla="*/ 1286 w 1966"/>
                <a:gd name="T71" fmla="*/ 328 h 1254"/>
                <a:gd name="T72" fmla="*/ 1158 w 1966"/>
                <a:gd name="T73" fmla="*/ 366 h 1254"/>
                <a:gd name="T74" fmla="*/ 1206 w 1966"/>
                <a:gd name="T75" fmla="*/ 490 h 1254"/>
                <a:gd name="T76" fmla="*/ 1314 w 1966"/>
                <a:gd name="T77" fmla="*/ 464 h 1254"/>
                <a:gd name="T78" fmla="*/ 1400 w 1966"/>
                <a:gd name="T79" fmla="*/ 474 h 1254"/>
                <a:gd name="T80" fmla="*/ 1438 w 1966"/>
                <a:gd name="T81" fmla="*/ 536 h 1254"/>
                <a:gd name="T82" fmla="*/ 1270 w 1966"/>
                <a:gd name="T83" fmla="*/ 580 h 1254"/>
                <a:gd name="T84" fmla="*/ 1182 w 1966"/>
                <a:gd name="T85" fmla="*/ 622 h 1254"/>
                <a:gd name="T86" fmla="*/ 1124 w 1966"/>
                <a:gd name="T87" fmla="*/ 692 h 1254"/>
                <a:gd name="T88" fmla="*/ 1108 w 1966"/>
                <a:gd name="T89" fmla="*/ 768 h 1254"/>
                <a:gd name="T90" fmla="*/ 1132 w 1966"/>
                <a:gd name="T91" fmla="*/ 864 h 1254"/>
                <a:gd name="T92" fmla="*/ 1196 w 1966"/>
                <a:gd name="T93" fmla="*/ 932 h 1254"/>
                <a:gd name="T94" fmla="*/ 1286 w 1966"/>
                <a:gd name="T95" fmla="*/ 962 h 1254"/>
                <a:gd name="T96" fmla="*/ 1380 w 1966"/>
                <a:gd name="T97" fmla="*/ 952 h 1254"/>
                <a:gd name="T98" fmla="*/ 1464 w 1966"/>
                <a:gd name="T99" fmla="*/ 882 h 1254"/>
                <a:gd name="T100" fmla="*/ 1502 w 1966"/>
                <a:gd name="T101" fmla="*/ 938 h 1254"/>
                <a:gd name="T102" fmla="*/ 1674 w 1966"/>
                <a:gd name="T103" fmla="*/ 868 h 1254"/>
                <a:gd name="T104" fmla="*/ 1420 w 1966"/>
                <a:gd name="T105" fmla="*/ 790 h 1254"/>
                <a:gd name="T106" fmla="*/ 1336 w 1966"/>
                <a:gd name="T107" fmla="*/ 834 h 1254"/>
                <a:gd name="T108" fmla="*/ 1286 w 1966"/>
                <a:gd name="T109" fmla="*/ 814 h 1254"/>
                <a:gd name="T110" fmla="*/ 1266 w 1966"/>
                <a:gd name="T111" fmla="*/ 768 h 1254"/>
                <a:gd name="T112" fmla="*/ 1298 w 1966"/>
                <a:gd name="T113" fmla="*/ 704 h 1254"/>
                <a:gd name="T114" fmla="*/ 1438 w 1966"/>
                <a:gd name="T115" fmla="*/ 730 h 1254"/>
                <a:gd name="T116" fmla="*/ 1856 w 1966"/>
                <a:gd name="T117" fmla="*/ 978 h 1254"/>
                <a:gd name="T118" fmla="*/ 204 w 1966"/>
                <a:gd name="T119" fmla="*/ 26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6" h="1254">
                  <a:moveTo>
                    <a:pt x="104" y="1254"/>
                  </a:moveTo>
                  <a:lnTo>
                    <a:pt x="0" y="1152"/>
                  </a:lnTo>
                  <a:lnTo>
                    <a:pt x="0" y="1152"/>
                  </a:lnTo>
                  <a:lnTo>
                    <a:pt x="28" y="1142"/>
                  </a:lnTo>
                  <a:lnTo>
                    <a:pt x="52" y="1130"/>
                  </a:lnTo>
                  <a:lnTo>
                    <a:pt x="74" y="1114"/>
                  </a:lnTo>
                  <a:lnTo>
                    <a:pt x="82" y="1104"/>
                  </a:lnTo>
                  <a:lnTo>
                    <a:pt x="92" y="1094"/>
                  </a:lnTo>
                  <a:lnTo>
                    <a:pt x="98" y="1084"/>
                  </a:lnTo>
                  <a:lnTo>
                    <a:pt x="106" y="1070"/>
                  </a:lnTo>
                  <a:lnTo>
                    <a:pt x="112" y="1058"/>
                  </a:lnTo>
                  <a:lnTo>
                    <a:pt x="116" y="1044"/>
                  </a:lnTo>
                  <a:lnTo>
                    <a:pt x="120" y="1028"/>
                  </a:lnTo>
                  <a:lnTo>
                    <a:pt x="124" y="1012"/>
                  </a:lnTo>
                  <a:lnTo>
                    <a:pt x="124" y="994"/>
                  </a:lnTo>
                  <a:lnTo>
                    <a:pt x="126" y="976"/>
                  </a:lnTo>
                  <a:lnTo>
                    <a:pt x="126" y="344"/>
                  </a:lnTo>
                  <a:lnTo>
                    <a:pt x="298" y="344"/>
                  </a:lnTo>
                  <a:lnTo>
                    <a:pt x="298" y="986"/>
                  </a:lnTo>
                  <a:lnTo>
                    <a:pt x="298" y="986"/>
                  </a:lnTo>
                  <a:lnTo>
                    <a:pt x="296" y="1012"/>
                  </a:lnTo>
                  <a:lnTo>
                    <a:pt x="292" y="1036"/>
                  </a:lnTo>
                  <a:lnTo>
                    <a:pt x="288" y="1060"/>
                  </a:lnTo>
                  <a:lnTo>
                    <a:pt x="280" y="1084"/>
                  </a:lnTo>
                  <a:lnTo>
                    <a:pt x="272" y="1106"/>
                  </a:lnTo>
                  <a:lnTo>
                    <a:pt x="262" y="1126"/>
                  </a:lnTo>
                  <a:lnTo>
                    <a:pt x="250" y="1144"/>
                  </a:lnTo>
                  <a:lnTo>
                    <a:pt x="238" y="1162"/>
                  </a:lnTo>
                  <a:lnTo>
                    <a:pt x="224" y="1178"/>
                  </a:lnTo>
                  <a:lnTo>
                    <a:pt x="208" y="1194"/>
                  </a:lnTo>
                  <a:lnTo>
                    <a:pt x="192" y="1208"/>
                  </a:lnTo>
                  <a:lnTo>
                    <a:pt x="176" y="1220"/>
                  </a:lnTo>
                  <a:lnTo>
                    <a:pt x="158" y="1230"/>
                  </a:lnTo>
                  <a:lnTo>
                    <a:pt x="140" y="1240"/>
                  </a:lnTo>
                  <a:lnTo>
                    <a:pt x="122" y="1248"/>
                  </a:lnTo>
                  <a:lnTo>
                    <a:pt x="104" y="1254"/>
                  </a:lnTo>
                  <a:close/>
                  <a:moveTo>
                    <a:pt x="1016" y="944"/>
                  </a:moveTo>
                  <a:lnTo>
                    <a:pt x="1016" y="0"/>
                  </a:lnTo>
                  <a:lnTo>
                    <a:pt x="848" y="0"/>
                  </a:lnTo>
                  <a:lnTo>
                    <a:pt x="848" y="370"/>
                  </a:lnTo>
                  <a:lnTo>
                    <a:pt x="848" y="370"/>
                  </a:lnTo>
                  <a:lnTo>
                    <a:pt x="838" y="362"/>
                  </a:lnTo>
                  <a:lnTo>
                    <a:pt x="824" y="354"/>
                  </a:lnTo>
                  <a:lnTo>
                    <a:pt x="806" y="348"/>
                  </a:lnTo>
                  <a:lnTo>
                    <a:pt x="786" y="340"/>
                  </a:lnTo>
                  <a:lnTo>
                    <a:pt x="764" y="334"/>
                  </a:lnTo>
                  <a:lnTo>
                    <a:pt x="742" y="330"/>
                  </a:lnTo>
                  <a:lnTo>
                    <a:pt x="718" y="328"/>
                  </a:lnTo>
                  <a:lnTo>
                    <a:pt x="694" y="326"/>
                  </a:lnTo>
                  <a:lnTo>
                    <a:pt x="694" y="326"/>
                  </a:lnTo>
                  <a:lnTo>
                    <a:pt x="662" y="328"/>
                  </a:lnTo>
                  <a:lnTo>
                    <a:pt x="632" y="332"/>
                  </a:lnTo>
                  <a:lnTo>
                    <a:pt x="602" y="340"/>
                  </a:lnTo>
                  <a:lnTo>
                    <a:pt x="574" y="350"/>
                  </a:lnTo>
                  <a:lnTo>
                    <a:pt x="548" y="362"/>
                  </a:lnTo>
                  <a:lnTo>
                    <a:pt x="522" y="376"/>
                  </a:lnTo>
                  <a:lnTo>
                    <a:pt x="498" y="394"/>
                  </a:lnTo>
                  <a:lnTo>
                    <a:pt x="478" y="414"/>
                  </a:lnTo>
                  <a:lnTo>
                    <a:pt x="458" y="436"/>
                  </a:lnTo>
                  <a:lnTo>
                    <a:pt x="440" y="460"/>
                  </a:lnTo>
                  <a:lnTo>
                    <a:pt x="424" y="486"/>
                  </a:lnTo>
                  <a:lnTo>
                    <a:pt x="412" y="514"/>
                  </a:lnTo>
                  <a:lnTo>
                    <a:pt x="402" y="544"/>
                  </a:lnTo>
                  <a:lnTo>
                    <a:pt x="394" y="576"/>
                  </a:lnTo>
                  <a:lnTo>
                    <a:pt x="390" y="610"/>
                  </a:lnTo>
                  <a:lnTo>
                    <a:pt x="388" y="644"/>
                  </a:lnTo>
                  <a:lnTo>
                    <a:pt x="388" y="644"/>
                  </a:lnTo>
                  <a:lnTo>
                    <a:pt x="390" y="682"/>
                  </a:lnTo>
                  <a:lnTo>
                    <a:pt x="394" y="718"/>
                  </a:lnTo>
                  <a:lnTo>
                    <a:pt x="402" y="750"/>
                  </a:lnTo>
                  <a:lnTo>
                    <a:pt x="414" y="782"/>
                  </a:lnTo>
                  <a:lnTo>
                    <a:pt x="426" y="810"/>
                  </a:lnTo>
                  <a:lnTo>
                    <a:pt x="442" y="836"/>
                  </a:lnTo>
                  <a:lnTo>
                    <a:pt x="460" y="860"/>
                  </a:lnTo>
                  <a:lnTo>
                    <a:pt x="480" y="880"/>
                  </a:lnTo>
                  <a:lnTo>
                    <a:pt x="500" y="898"/>
                  </a:lnTo>
                  <a:lnTo>
                    <a:pt x="524" y="916"/>
                  </a:lnTo>
                  <a:lnTo>
                    <a:pt x="548" y="930"/>
                  </a:lnTo>
                  <a:lnTo>
                    <a:pt x="572" y="940"/>
                  </a:lnTo>
                  <a:lnTo>
                    <a:pt x="598" y="950"/>
                  </a:lnTo>
                  <a:lnTo>
                    <a:pt x="624" y="956"/>
                  </a:lnTo>
                  <a:lnTo>
                    <a:pt x="652" y="960"/>
                  </a:lnTo>
                  <a:lnTo>
                    <a:pt x="678" y="960"/>
                  </a:lnTo>
                  <a:lnTo>
                    <a:pt x="678" y="960"/>
                  </a:lnTo>
                  <a:lnTo>
                    <a:pt x="710" y="960"/>
                  </a:lnTo>
                  <a:lnTo>
                    <a:pt x="740" y="954"/>
                  </a:lnTo>
                  <a:lnTo>
                    <a:pt x="766" y="948"/>
                  </a:lnTo>
                  <a:lnTo>
                    <a:pt x="792" y="936"/>
                  </a:lnTo>
                  <a:lnTo>
                    <a:pt x="814" y="924"/>
                  </a:lnTo>
                  <a:lnTo>
                    <a:pt x="832" y="910"/>
                  </a:lnTo>
                  <a:lnTo>
                    <a:pt x="850" y="892"/>
                  </a:lnTo>
                  <a:lnTo>
                    <a:pt x="862" y="872"/>
                  </a:lnTo>
                  <a:lnTo>
                    <a:pt x="864" y="872"/>
                  </a:lnTo>
                  <a:lnTo>
                    <a:pt x="864" y="944"/>
                  </a:lnTo>
                  <a:lnTo>
                    <a:pt x="1016" y="944"/>
                  </a:lnTo>
                  <a:close/>
                  <a:moveTo>
                    <a:pt x="848" y="752"/>
                  </a:moveTo>
                  <a:lnTo>
                    <a:pt x="848" y="752"/>
                  </a:lnTo>
                  <a:lnTo>
                    <a:pt x="840" y="764"/>
                  </a:lnTo>
                  <a:lnTo>
                    <a:pt x="828" y="776"/>
                  </a:lnTo>
                  <a:lnTo>
                    <a:pt x="816" y="788"/>
                  </a:lnTo>
                  <a:lnTo>
                    <a:pt x="800" y="798"/>
                  </a:lnTo>
                  <a:lnTo>
                    <a:pt x="784" y="806"/>
                  </a:lnTo>
                  <a:lnTo>
                    <a:pt x="764" y="814"/>
                  </a:lnTo>
                  <a:lnTo>
                    <a:pt x="744" y="818"/>
                  </a:lnTo>
                  <a:lnTo>
                    <a:pt x="720" y="820"/>
                  </a:lnTo>
                  <a:lnTo>
                    <a:pt x="720" y="820"/>
                  </a:lnTo>
                  <a:lnTo>
                    <a:pt x="704" y="818"/>
                  </a:lnTo>
                  <a:lnTo>
                    <a:pt x="686" y="816"/>
                  </a:lnTo>
                  <a:lnTo>
                    <a:pt x="672" y="812"/>
                  </a:lnTo>
                  <a:lnTo>
                    <a:pt x="656" y="806"/>
                  </a:lnTo>
                  <a:lnTo>
                    <a:pt x="642" y="800"/>
                  </a:lnTo>
                  <a:lnTo>
                    <a:pt x="628" y="792"/>
                  </a:lnTo>
                  <a:lnTo>
                    <a:pt x="616" y="782"/>
                  </a:lnTo>
                  <a:lnTo>
                    <a:pt x="604" y="770"/>
                  </a:lnTo>
                  <a:lnTo>
                    <a:pt x="594" y="758"/>
                  </a:lnTo>
                  <a:lnTo>
                    <a:pt x="586" y="746"/>
                  </a:lnTo>
                  <a:lnTo>
                    <a:pt x="578" y="732"/>
                  </a:lnTo>
                  <a:lnTo>
                    <a:pt x="572" y="716"/>
                  </a:lnTo>
                  <a:lnTo>
                    <a:pt x="566" y="700"/>
                  </a:lnTo>
                  <a:lnTo>
                    <a:pt x="562" y="684"/>
                  </a:lnTo>
                  <a:lnTo>
                    <a:pt x="560" y="666"/>
                  </a:lnTo>
                  <a:lnTo>
                    <a:pt x="558" y="648"/>
                  </a:lnTo>
                  <a:lnTo>
                    <a:pt x="558" y="648"/>
                  </a:lnTo>
                  <a:lnTo>
                    <a:pt x="560" y="630"/>
                  </a:lnTo>
                  <a:lnTo>
                    <a:pt x="562" y="612"/>
                  </a:lnTo>
                  <a:lnTo>
                    <a:pt x="566" y="596"/>
                  </a:lnTo>
                  <a:lnTo>
                    <a:pt x="572" y="580"/>
                  </a:lnTo>
                  <a:lnTo>
                    <a:pt x="578" y="564"/>
                  </a:lnTo>
                  <a:lnTo>
                    <a:pt x="586" y="550"/>
                  </a:lnTo>
                  <a:lnTo>
                    <a:pt x="594" y="538"/>
                  </a:lnTo>
                  <a:lnTo>
                    <a:pt x="604" y="526"/>
                  </a:lnTo>
                  <a:lnTo>
                    <a:pt x="616" y="514"/>
                  </a:lnTo>
                  <a:lnTo>
                    <a:pt x="628" y="504"/>
                  </a:lnTo>
                  <a:lnTo>
                    <a:pt x="642" y="496"/>
                  </a:lnTo>
                  <a:lnTo>
                    <a:pt x="656" y="490"/>
                  </a:lnTo>
                  <a:lnTo>
                    <a:pt x="672" y="484"/>
                  </a:lnTo>
                  <a:lnTo>
                    <a:pt x="686" y="480"/>
                  </a:lnTo>
                  <a:lnTo>
                    <a:pt x="704" y="478"/>
                  </a:lnTo>
                  <a:lnTo>
                    <a:pt x="720" y="476"/>
                  </a:lnTo>
                  <a:lnTo>
                    <a:pt x="720" y="476"/>
                  </a:lnTo>
                  <a:lnTo>
                    <a:pt x="744" y="478"/>
                  </a:lnTo>
                  <a:lnTo>
                    <a:pt x="766" y="482"/>
                  </a:lnTo>
                  <a:lnTo>
                    <a:pt x="786" y="488"/>
                  </a:lnTo>
                  <a:lnTo>
                    <a:pt x="802" y="496"/>
                  </a:lnTo>
                  <a:lnTo>
                    <a:pt x="818" y="504"/>
                  </a:lnTo>
                  <a:lnTo>
                    <a:pt x="830" y="514"/>
                  </a:lnTo>
                  <a:lnTo>
                    <a:pt x="840" y="524"/>
                  </a:lnTo>
                  <a:lnTo>
                    <a:pt x="848" y="532"/>
                  </a:lnTo>
                  <a:lnTo>
                    <a:pt x="848" y="752"/>
                  </a:lnTo>
                  <a:close/>
                  <a:moveTo>
                    <a:pt x="1674" y="868"/>
                  </a:moveTo>
                  <a:lnTo>
                    <a:pt x="1674" y="868"/>
                  </a:lnTo>
                  <a:lnTo>
                    <a:pt x="1658" y="862"/>
                  </a:lnTo>
                  <a:lnTo>
                    <a:pt x="1644" y="854"/>
                  </a:lnTo>
                  <a:lnTo>
                    <a:pt x="1632" y="844"/>
                  </a:lnTo>
                  <a:lnTo>
                    <a:pt x="1622" y="832"/>
                  </a:lnTo>
                  <a:lnTo>
                    <a:pt x="1614" y="816"/>
                  </a:lnTo>
                  <a:lnTo>
                    <a:pt x="1608" y="798"/>
                  </a:lnTo>
                  <a:lnTo>
                    <a:pt x="1604" y="778"/>
                  </a:lnTo>
                  <a:lnTo>
                    <a:pt x="1602" y="754"/>
                  </a:lnTo>
                  <a:lnTo>
                    <a:pt x="1602" y="542"/>
                  </a:lnTo>
                  <a:lnTo>
                    <a:pt x="1602" y="542"/>
                  </a:lnTo>
                  <a:lnTo>
                    <a:pt x="1602" y="516"/>
                  </a:lnTo>
                  <a:lnTo>
                    <a:pt x="1598" y="492"/>
                  </a:lnTo>
                  <a:lnTo>
                    <a:pt x="1592" y="470"/>
                  </a:lnTo>
                  <a:lnTo>
                    <a:pt x="1584" y="448"/>
                  </a:lnTo>
                  <a:lnTo>
                    <a:pt x="1574" y="428"/>
                  </a:lnTo>
                  <a:lnTo>
                    <a:pt x="1560" y="410"/>
                  </a:lnTo>
                  <a:lnTo>
                    <a:pt x="1546" y="394"/>
                  </a:lnTo>
                  <a:lnTo>
                    <a:pt x="1530" y="380"/>
                  </a:lnTo>
                  <a:lnTo>
                    <a:pt x="1512" y="368"/>
                  </a:lnTo>
                  <a:lnTo>
                    <a:pt x="1492" y="356"/>
                  </a:lnTo>
                  <a:lnTo>
                    <a:pt x="1472" y="346"/>
                  </a:lnTo>
                  <a:lnTo>
                    <a:pt x="1448" y="340"/>
                  </a:lnTo>
                  <a:lnTo>
                    <a:pt x="1424" y="334"/>
                  </a:lnTo>
                  <a:lnTo>
                    <a:pt x="1398" y="328"/>
                  </a:lnTo>
                  <a:lnTo>
                    <a:pt x="1372" y="326"/>
                  </a:lnTo>
                  <a:lnTo>
                    <a:pt x="1344" y="326"/>
                  </a:lnTo>
                  <a:lnTo>
                    <a:pt x="1344" y="326"/>
                  </a:lnTo>
                  <a:lnTo>
                    <a:pt x="1316" y="326"/>
                  </a:lnTo>
                  <a:lnTo>
                    <a:pt x="1286" y="328"/>
                  </a:lnTo>
                  <a:lnTo>
                    <a:pt x="1258" y="334"/>
                  </a:lnTo>
                  <a:lnTo>
                    <a:pt x="1232" y="340"/>
                  </a:lnTo>
                  <a:lnTo>
                    <a:pt x="1206" y="346"/>
                  </a:lnTo>
                  <a:lnTo>
                    <a:pt x="1180" y="356"/>
                  </a:lnTo>
                  <a:lnTo>
                    <a:pt x="1158" y="366"/>
                  </a:lnTo>
                  <a:lnTo>
                    <a:pt x="1138" y="378"/>
                  </a:lnTo>
                  <a:lnTo>
                    <a:pt x="1170" y="510"/>
                  </a:lnTo>
                  <a:lnTo>
                    <a:pt x="1170" y="510"/>
                  </a:lnTo>
                  <a:lnTo>
                    <a:pt x="1186" y="500"/>
                  </a:lnTo>
                  <a:lnTo>
                    <a:pt x="1206" y="490"/>
                  </a:lnTo>
                  <a:lnTo>
                    <a:pt x="1226" y="482"/>
                  </a:lnTo>
                  <a:lnTo>
                    <a:pt x="1246" y="476"/>
                  </a:lnTo>
                  <a:lnTo>
                    <a:pt x="1268" y="470"/>
                  </a:lnTo>
                  <a:lnTo>
                    <a:pt x="1292" y="466"/>
                  </a:lnTo>
                  <a:lnTo>
                    <a:pt x="1314" y="464"/>
                  </a:lnTo>
                  <a:lnTo>
                    <a:pt x="1336" y="462"/>
                  </a:lnTo>
                  <a:lnTo>
                    <a:pt x="1336" y="462"/>
                  </a:lnTo>
                  <a:lnTo>
                    <a:pt x="1360" y="464"/>
                  </a:lnTo>
                  <a:lnTo>
                    <a:pt x="1382" y="468"/>
                  </a:lnTo>
                  <a:lnTo>
                    <a:pt x="1400" y="474"/>
                  </a:lnTo>
                  <a:lnTo>
                    <a:pt x="1414" y="484"/>
                  </a:lnTo>
                  <a:lnTo>
                    <a:pt x="1424" y="494"/>
                  </a:lnTo>
                  <a:lnTo>
                    <a:pt x="1432" y="506"/>
                  </a:lnTo>
                  <a:lnTo>
                    <a:pt x="1436" y="520"/>
                  </a:lnTo>
                  <a:lnTo>
                    <a:pt x="1438" y="536"/>
                  </a:lnTo>
                  <a:lnTo>
                    <a:pt x="1438" y="562"/>
                  </a:lnTo>
                  <a:lnTo>
                    <a:pt x="1312" y="574"/>
                  </a:lnTo>
                  <a:lnTo>
                    <a:pt x="1312" y="574"/>
                  </a:lnTo>
                  <a:lnTo>
                    <a:pt x="1290" y="576"/>
                  </a:lnTo>
                  <a:lnTo>
                    <a:pt x="1270" y="580"/>
                  </a:lnTo>
                  <a:lnTo>
                    <a:pt x="1250" y="586"/>
                  </a:lnTo>
                  <a:lnTo>
                    <a:pt x="1232" y="592"/>
                  </a:lnTo>
                  <a:lnTo>
                    <a:pt x="1214" y="602"/>
                  </a:lnTo>
                  <a:lnTo>
                    <a:pt x="1196" y="610"/>
                  </a:lnTo>
                  <a:lnTo>
                    <a:pt x="1182" y="622"/>
                  </a:lnTo>
                  <a:lnTo>
                    <a:pt x="1168" y="634"/>
                  </a:lnTo>
                  <a:lnTo>
                    <a:pt x="1154" y="646"/>
                  </a:lnTo>
                  <a:lnTo>
                    <a:pt x="1142" y="660"/>
                  </a:lnTo>
                  <a:lnTo>
                    <a:pt x="1132" y="676"/>
                  </a:lnTo>
                  <a:lnTo>
                    <a:pt x="1124" y="692"/>
                  </a:lnTo>
                  <a:lnTo>
                    <a:pt x="1118" y="710"/>
                  </a:lnTo>
                  <a:lnTo>
                    <a:pt x="1112" y="728"/>
                  </a:lnTo>
                  <a:lnTo>
                    <a:pt x="1110" y="748"/>
                  </a:lnTo>
                  <a:lnTo>
                    <a:pt x="1108" y="768"/>
                  </a:lnTo>
                  <a:lnTo>
                    <a:pt x="1108" y="768"/>
                  </a:lnTo>
                  <a:lnTo>
                    <a:pt x="1110" y="790"/>
                  </a:lnTo>
                  <a:lnTo>
                    <a:pt x="1112" y="810"/>
                  </a:lnTo>
                  <a:lnTo>
                    <a:pt x="1118" y="830"/>
                  </a:lnTo>
                  <a:lnTo>
                    <a:pt x="1124" y="848"/>
                  </a:lnTo>
                  <a:lnTo>
                    <a:pt x="1132" y="864"/>
                  </a:lnTo>
                  <a:lnTo>
                    <a:pt x="1142" y="880"/>
                  </a:lnTo>
                  <a:lnTo>
                    <a:pt x="1154" y="896"/>
                  </a:lnTo>
                  <a:lnTo>
                    <a:pt x="1166" y="908"/>
                  </a:lnTo>
                  <a:lnTo>
                    <a:pt x="1180" y="920"/>
                  </a:lnTo>
                  <a:lnTo>
                    <a:pt x="1196" y="932"/>
                  </a:lnTo>
                  <a:lnTo>
                    <a:pt x="1212" y="940"/>
                  </a:lnTo>
                  <a:lnTo>
                    <a:pt x="1228" y="948"/>
                  </a:lnTo>
                  <a:lnTo>
                    <a:pt x="1246" y="954"/>
                  </a:lnTo>
                  <a:lnTo>
                    <a:pt x="1266" y="960"/>
                  </a:lnTo>
                  <a:lnTo>
                    <a:pt x="1286" y="962"/>
                  </a:lnTo>
                  <a:lnTo>
                    <a:pt x="1306" y="962"/>
                  </a:lnTo>
                  <a:lnTo>
                    <a:pt x="1306" y="962"/>
                  </a:lnTo>
                  <a:lnTo>
                    <a:pt x="1332" y="962"/>
                  </a:lnTo>
                  <a:lnTo>
                    <a:pt x="1358" y="958"/>
                  </a:lnTo>
                  <a:lnTo>
                    <a:pt x="1380" y="952"/>
                  </a:lnTo>
                  <a:lnTo>
                    <a:pt x="1402" y="944"/>
                  </a:lnTo>
                  <a:lnTo>
                    <a:pt x="1422" y="932"/>
                  </a:lnTo>
                  <a:lnTo>
                    <a:pt x="1438" y="918"/>
                  </a:lnTo>
                  <a:lnTo>
                    <a:pt x="1452" y="902"/>
                  </a:lnTo>
                  <a:lnTo>
                    <a:pt x="1464" y="882"/>
                  </a:lnTo>
                  <a:lnTo>
                    <a:pt x="1464" y="882"/>
                  </a:lnTo>
                  <a:lnTo>
                    <a:pt x="1470" y="900"/>
                  </a:lnTo>
                  <a:lnTo>
                    <a:pt x="1480" y="914"/>
                  </a:lnTo>
                  <a:lnTo>
                    <a:pt x="1490" y="928"/>
                  </a:lnTo>
                  <a:lnTo>
                    <a:pt x="1502" y="938"/>
                  </a:lnTo>
                  <a:lnTo>
                    <a:pt x="1516" y="948"/>
                  </a:lnTo>
                  <a:lnTo>
                    <a:pt x="1530" y="956"/>
                  </a:lnTo>
                  <a:lnTo>
                    <a:pt x="1544" y="962"/>
                  </a:lnTo>
                  <a:lnTo>
                    <a:pt x="1558" y="968"/>
                  </a:lnTo>
                  <a:lnTo>
                    <a:pt x="1674" y="868"/>
                  </a:lnTo>
                  <a:close/>
                  <a:moveTo>
                    <a:pt x="1438" y="730"/>
                  </a:moveTo>
                  <a:lnTo>
                    <a:pt x="1438" y="730"/>
                  </a:lnTo>
                  <a:lnTo>
                    <a:pt x="1436" y="752"/>
                  </a:lnTo>
                  <a:lnTo>
                    <a:pt x="1430" y="772"/>
                  </a:lnTo>
                  <a:lnTo>
                    <a:pt x="1420" y="790"/>
                  </a:lnTo>
                  <a:lnTo>
                    <a:pt x="1408" y="806"/>
                  </a:lnTo>
                  <a:lnTo>
                    <a:pt x="1392" y="818"/>
                  </a:lnTo>
                  <a:lnTo>
                    <a:pt x="1376" y="826"/>
                  </a:lnTo>
                  <a:lnTo>
                    <a:pt x="1356" y="832"/>
                  </a:lnTo>
                  <a:lnTo>
                    <a:pt x="1336" y="834"/>
                  </a:lnTo>
                  <a:lnTo>
                    <a:pt x="1336" y="834"/>
                  </a:lnTo>
                  <a:lnTo>
                    <a:pt x="1320" y="832"/>
                  </a:lnTo>
                  <a:lnTo>
                    <a:pt x="1308" y="828"/>
                  </a:lnTo>
                  <a:lnTo>
                    <a:pt x="1296" y="822"/>
                  </a:lnTo>
                  <a:lnTo>
                    <a:pt x="1286" y="814"/>
                  </a:lnTo>
                  <a:lnTo>
                    <a:pt x="1276" y="804"/>
                  </a:lnTo>
                  <a:lnTo>
                    <a:pt x="1272" y="794"/>
                  </a:lnTo>
                  <a:lnTo>
                    <a:pt x="1268" y="782"/>
                  </a:lnTo>
                  <a:lnTo>
                    <a:pt x="1266" y="768"/>
                  </a:lnTo>
                  <a:lnTo>
                    <a:pt x="1266" y="768"/>
                  </a:lnTo>
                  <a:lnTo>
                    <a:pt x="1268" y="754"/>
                  </a:lnTo>
                  <a:lnTo>
                    <a:pt x="1270" y="740"/>
                  </a:lnTo>
                  <a:lnTo>
                    <a:pt x="1278" y="726"/>
                  </a:lnTo>
                  <a:lnTo>
                    <a:pt x="1286" y="714"/>
                  </a:lnTo>
                  <a:lnTo>
                    <a:pt x="1298" y="704"/>
                  </a:lnTo>
                  <a:lnTo>
                    <a:pt x="1312" y="694"/>
                  </a:lnTo>
                  <a:lnTo>
                    <a:pt x="1330" y="688"/>
                  </a:lnTo>
                  <a:lnTo>
                    <a:pt x="1350" y="686"/>
                  </a:lnTo>
                  <a:lnTo>
                    <a:pt x="1438" y="678"/>
                  </a:lnTo>
                  <a:lnTo>
                    <a:pt x="1438" y="730"/>
                  </a:lnTo>
                  <a:close/>
                  <a:moveTo>
                    <a:pt x="1882" y="952"/>
                  </a:moveTo>
                  <a:lnTo>
                    <a:pt x="1966" y="868"/>
                  </a:lnTo>
                  <a:lnTo>
                    <a:pt x="1856" y="758"/>
                  </a:lnTo>
                  <a:lnTo>
                    <a:pt x="1748" y="868"/>
                  </a:lnTo>
                  <a:lnTo>
                    <a:pt x="1856" y="978"/>
                  </a:lnTo>
                  <a:lnTo>
                    <a:pt x="1882" y="952"/>
                  </a:lnTo>
                  <a:close/>
                  <a:moveTo>
                    <a:pt x="314" y="156"/>
                  </a:moveTo>
                  <a:lnTo>
                    <a:pt x="204" y="46"/>
                  </a:lnTo>
                  <a:lnTo>
                    <a:pt x="94" y="156"/>
                  </a:lnTo>
                  <a:lnTo>
                    <a:pt x="204" y="264"/>
                  </a:lnTo>
                  <a:lnTo>
                    <a:pt x="230" y="240"/>
                  </a:lnTo>
                  <a:lnTo>
                    <a:pt x="314"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6"/>
            <p:cNvSpPr>
              <a:spLocks/>
            </p:cNvSpPr>
            <p:nvPr userDrawn="1"/>
          </p:nvSpPr>
          <p:spPr bwMode="auto">
            <a:xfrm>
              <a:off x="10734218" y="493232"/>
              <a:ext cx="137125" cy="418738"/>
            </a:xfrm>
            <a:custGeom>
              <a:avLst/>
              <a:gdLst>
                <a:gd name="T0" fmla="*/ 104 w 298"/>
                <a:gd name="T1" fmla="*/ 910 h 910"/>
                <a:gd name="T2" fmla="*/ 0 w 298"/>
                <a:gd name="T3" fmla="*/ 808 h 910"/>
                <a:gd name="T4" fmla="*/ 0 w 298"/>
                <a:gd name="T5" fmla="*/ 808 h 910"/>
                <a:gd name="T6" fmla="*/ 28 w 298"/>
                <a:gd name="T7" fmla="*/ 798 h 910"/>
                <a:gd name="T8" fmla="*/ 52 w 298"/>
                <a:gd name="T9" fmla="*/ 786 h 910"/>
                <a:gd name="T10" fmla="*/ 74 w 298"/>
                <a:gd name="T11" fmla="*/ 770 h 910"/>
                <a:gd name="T12" fmla="*/ 82 w 298"/>
                <a:gd name="T13" fmla="*/ 760 h 910"/>
                <a:gd name="T14" fmla="*/ 92 w 298"/>
                <a:gd name="T15" fmla="*/ 750 h 910"/>
                <a:gd name="T16" fmla="*/ 98 w 298"/>
                <a:gd name="T17" fmla="*/ 740 h 910"/>
                <a:gd name="T18" fmla="*/ 106 w 298"/>
                <a:gd name="T19" fmla="*/ 726 h 910"/>
                <a:gd name="T20" fmla="*/ 112 w 298"/>
                <a:gd name="T21" fmla="*/ 714 h 910"/>
                <a:gd name="T22" fmla="*/ 116 w 298"/>
                <a:gd name="T23" fmla="*/ 700 h 910"/>
                <a:gd name="T24" fmla="*/ 120 w 298"/>
                <a:gd name="T25" fmla="*/ 684 h 910"/>
                <a:gd name="T26" fmla="*/ 124 w 298"/>
                <a:gd name="T27" fmla="*/ 668 h 910"/>
                <a:gd name="T28" fmla="*/ 124 w 298"/>
                <a:gd name="T29" fmla="*/ 650 h 910"/>
                <a:gd name="T30" fmla="*/ 126 w 298"/>
                <a:gd name="T31" fmla="*/ 632 h 910"/>
                <a:gd name="T32" fmla="*/ 126 w 298"/>
                <a:gd name="T33" fmla="*/ 0 h 910"/>
                <a:gd name="T34" fmla="*/ 298 w 298"/>
                <a:gd name="T35" fmla="*/ 0 h 910"/>
                <a:gd name="T36" fmla="*/ 298 w 298"/>
                <a:gd name="T37" fmla="*/ 642 h 910"/>
                <a:gd name="T38" fmla="*/ 298 w 298"/>
                <a:gd name="T39" fmla="*/ 642 h 910"/>
                <a:gd name="T40" fmla="*/ 296 w 298"/>
                <a:gd name="T41" fmla="*/ 668 h 910"/>
                <a:gd name="T42" fmla="*/ 292 w 298"/>
                <a:gd name="T43" fmla="*/ 692 h 910"/>
                <a:gd name="T44" fmla="*/ 288 w 298"/>
                <a:gd name="T45" fmla="*/ 716 h 910"/>
                <a:gd name="T46" fmla="*/ 280 w 298"/>
                <a:gd name="T47" fmla="*/ 740 h 910"/>
                <a:gd name="T48" fmla="*/ 272 w 298"/>
                <a:gd name="T49" fmla="*/ 762 h 910"/>
                <a:gd name="T50" fmla="*/ 262 w 298"/>
                <a:gd name="T51" fmla="*/ 782 h 910"/>
                <a:gd name="T52" fmla="*/ 250 w 298"/>
                <a:gd name="T53" fmla="*/ 800 h 910"/>
                <a:gd name="T54" fmla="*/ 238 w 298"/>
                <a:gd name="T55" fmla="*/ 818 h 910"/>
                <a:gd name="T56" fmla="*/ 224 w 298"/>
                <a:gd name="T57" fmla="*/ 834 h 910"/>
                <a:gd name="T58" fmla="*/ 208 w 298"/>
                <a:gd name="T59" fmla="*/ 850 h 910"/>
                <a:gd name="T60" fmla="*/ 192 w 298"/>
                <a:gd name="T61" fmla="*/ 864 h 910"/>
                <a:gd name="T62" fmla="*/ 176 w 298"/>
                <a:gd name="T63" fmla="*/ 876 h 910"/>
                <a:gd name="T64" fmla="*/ 158 w 298"/>
                <a:gd name="T65" fmla="*/ 886 h 910"/>
                <a:gd name="T66" fmla="*/ 140 w 298"/>
                <a:gd name="T67" fmla="*/ 896 h 910"/>
                <a:gd name="T68" fmla="*/ 122 w 298"/>
                <a:gd name="T69" fmla="*/ 904 h 910"/>
                <a:gd name="T70" fmla="*/ 104 w 298"/>
                <a:gd name="T71"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910">
                  <a:moveTo>
                    <a:pt x="104" y="910"/>
                  </a:moveTo>
                  <a:lnTo>
                    <a:pt x="0" y="808"/>
                  </a:lnTo>
                  <a:lnTo>
                    <a:pt x="0" y="808"/>
                  </a:lnTo>
                  <a:lnTo>
                    <a:pt x="28" y="798"/>
                  </a:lnTo>
                  <a:lnTo>
                    <a:pt x="52" y="786"/>
                  </a:lnTo>
                  <a:lnTo>
                    <a:pt x="74" y="770"/>
                  </a:lnTo>
                  <a:lnTo>
                    <a:pt x="82" y="760"/>
                  </a:lnTo>
                  <a:lnTo>
                    <a:pt x="92" y="750"/>
                  </a:lnTo>
                  <a:lnTo>
                    <a:pt x="98" y="740"/>
                  </a:lnTo>
                  <a:lnTo>
                    <a:pt x="106" y="726"/>
                  </a:lnTo>
                  <a:lnTo>
                    <a:pt x="112" y="714"/>
                  </a:lnTo>
                  <a:lnTo>
                    <a:pt x="116" y="700"/>
                  </a:lnTo>
                  <a:lnTo>
                    <a:pt x="120" y="684"/>
                  </a:lnTo>
                  <a:lnTo>
                    <a:pt x="124" y="668"/>
                  </a:lnTo>
                  <a:lnTo>
                    <a:pt x="124" y="650"/>
                  </a:lnTo>
                  <a:lnTo>
                    <a:pt x="126" y="632"/>
                  </a:lnTo>
                  <a:lnTo>
                    <a:pt x="126" y="0"/>
                  </a:lnTo>
                  <a:lnTo>
                    <a:pt x="298" y="0"/>
                  </a:lnTo>
                  <a:lnTo>
                    <a:pt x="298" y="642"/>
                  </a:lnTo>
                  <a:lnTo>
                    <a:pt x="298" y="642"/>
                  </a:lnTo>
                  <a:lnTo>
                    <a:pt x="296" y="668"/>
                  </a:lnTo>
                  <a:lnTo>
                    <a:pt x="292" y="692"/>
                  </a:lnTo>
                  <a:lnTo>
                    <a:pt x="288" y="716"/>
                  </a:lnTo>
                  <a:lnTo>
                    <a:pt x="280" y="740"/>
                  </a:lnTo>
                  <a:lnTo>
                    <a:pt x="272" y="762"/>
                  </a:lnTo>
                  <a:lnTo>
                    <a:pt x="262" y="782"/>
                  </a:lnTo>
                  <a:lnTo>
                    <a:pt x="250" y="800"/>
                  </a:lnTo>
                  <a:lnTo>
                    <a:pt x="238" y="818"/>
                  </a:lnTo>
                  <a:lnTo>
                    <a:pt x="224" y="834"/>
                  </a:lnTo>
                  <a:lnTo>
                    <a:pt x="208" y="850"/>
                  </a:lnTo>
                  <a:lnTo>
                    <a:pt x="192" y="864"/>
                  </a:lnTo>
                  <a:lnTo>
                    <a:pt x="176" y="876"/>
                  </a:lnTo>
                  <a:lnTo>
                    <a:pt x="158" y="886"/>
                  </a:lnTo>
                  <a:lnTo>
                    <a:pt x="140" y="896"/>
                  </a:lnTo>
                  <a:lnTo>
                    <a:pt x="122" y="904"/>
                  </a:lnTo>
                  <a:lnTo>
                    <a:pt x="104" y="9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10912757" y="334940"/>
              <a:ext cx="288975" cy="441745"/>
            </a:xfrm>
            <a:custGeom>
              <a:avLst/>
              <a:gdLst>
                <a:gd name="T0" fmla="*/ 628 w 628"/>
                <a:gd name="T1" fmla="*/ 944 h 960"/>
                <a:gd name="T2" fmla="*/ 628 w 628"/>
                <a:gd name="T3" fmla="*/ 0 h 960"/>
                <a:gd name="T4" fmla="*/ 460 w 628"/>
                <a:gd name="T5" fmla="*/ 0 h 960"/>
                <a:gd name="T6" fmla="*/ 460 w 628"/>
                <a:gd name="T7" fmla="*/ 370 h 960"/>
                <a:gd name="T8" fmla="*/ 460 w 628"/>
                <a:gd name="T9" fmla="*/ 370 h 960"/>
                <a:gd name="T10" fmla="*/ 450 w 628"/>
                <a:gd name="T11" fmla="*/ 362 h 960"/>
                <a:gd name="T12" fmla="*/ 436 w 628"/>
                <a:gd name="T13" fmla="*/ 354 h 960"/>
                <a:gd name="T14" fmla="*/ 418 w 628"/>
                <a:gd name="T15" fmla="*/ 348 h 960"/>
                <a:gd name="T16" fmla="*/ 398 w 628"/>
                <a:gd name="T17" fmla="*/ 340 h 960"/>
                <a:gd name="T18" fmla="*/ 376 w 628"/>
                <a:gd name="T19" fmla="*/ 334 h 960"/>
                <a:gd name="T20" fmla="*/ 354 w 628"/>
                <a:gd name="T21" fmla="*/ 330 h 960"/>
                <a:gd name="T22" fmla="*/ 330 w 628"/>
                <a:gd name="T23" fmla="*/ 328 h 960"/>
                <a:gd name="T24" fmla="*/ 306 w 628"/>
                <a:gd name="T25" fmla="*/ 326 h 960"/>
                <a:gd name="T26" fmla="*/ 306 w 628"/>
                <a:gd name="T27" fmla="*/ 326 h 960"/>
                <a:gd name="T28" fmla="*/ 274 w 628"/>
                <a:gd name="T29" fmla="*/ 328 h 960"/>
                <a:gd name="T30" fmla="*/ 244 w 628"/>
                <a:gd name="T31" fmla="*/ 332 h 960"/>
                <a:gd name="T32" fmla="*/ 214 w 628"/>
                <a:gd name="T33" fmla="*/ 340 h 960"/>
                <a:gd name="T34" fmla="*/ 186 w 628"/>
                <a:gd name="T35" fmla="*/ 350 h 960"/>
                <a:gd name="T36" fmla="*/ 160 w 628"/>
                <a:gd name="T37" fmla="*/ 362 h 960"/>
                <a:gd name="T38" fmla="*/ 134 w 628"/>
                <a:gd name="T39" fmla="*/ 376 h 960"/>
                <a:gd name="T40" fmla="*/ 110 w 628"/>
                <a:gd name="T41" fmla="*/ 394 h 960"/>
                <a:gd name="T42" fmla="*/ 90 w 628"/>
                <a:gd name="T43" fmla="*/ 414 h 960"/>
                <a:gd name="T44" fmla="*/ 70 w 628"/>
                <a:gd name="T45" fmla="*/ 436 h 960"/>
                <a:gd name="T46" fmla="*/ 52 w 628"/>
                <a:gd name="T47" fmla="*/ 460 h 960"/>
                <a:gd name="T48" fmla="*/ 36 w 628"/>
                <a:gd name="T49" fmla="*/ 486 h 960"/>
                <a:gd name="T50" fmla="*/ 24 w 628"/>
                <a:gd name="T51" fmla="*/ 514 h 960"/>
                <a:gd name="T52" fmla="*/ 14 w 628"/>
                <a:gd name="T53" fmla="*/ 544 h 960"/>
                <a:gd name="T54" fmla="*/ 6 w 628"/>
                <a:gd name="T55" fmla="*/ 576 h 960"/>
                <a:gd name="T56" fmla="*/ 2 w 628"/>
                <a:gd name="T57" fmla="*/ 610 h 960"/>
                <a:gd name="T58" fmla="*/ 0 w 628"/>
                <a:gd name="T59" fmla="*/ 644 h 960"/>
                <a:gd name="T60" fmla="*/ 0 w 628"/>
                <a:gd name="T61" fmla="*/ 644 h 960"/>
                <a:gd name="T62" fmla="*/ 2 w 628"/>
                <a:gd name="T63" fmla="*/ 682 h 960"/>
                <a:gd name="T64" fmla="*/ 6 w 628"/>
                <a:gd name="T65" fmla="*/ 718 h 960"/>
                <a:gd name="T66" fmla="*/ 14 w 628"/>
                <a:gd name="T67" fmla="*/ 750 h 960"/>
                <a:gd name="T68" fmla="*/ 26 w 628"/>
                <a:gd name="T69" fmla="*/ 782 h 960"/>
                <a:gd name="T70" fmla="*/ 38 w 628"/>
                <a:gd name="T71" fmla="*/ 810 h 960"/>
                <a:gd name="T72" fmla="*/ 54 w 628"/>
                <a:gd name="T73" fmla="*/ 836 h 960"/>
                <a:gd name="T74" fmla="*/ 72 w 628"/>
                <a:gd name="T75" fmla="*/ 860 h 960"/>
                <a:gd name="T76" fmla="*/ 92 w 628"/>
                <a:gd name="T77" fmla="*/ 880 h 960"/>
                <a:gd name="T78" fmla="*/ 112 w 628"/>
                <a:gd name="T79" fmla="*/ 898 h 960"/>
                <a:gd name="T80" fmla="*/ 136 w 628"/>
                <a:gd name="T81" fmla="*/ 916 h 960"/>
                <a:gd name="T82" fmla="*/ 160 w 628"/>
                <a:gd name="T83" fmla="*/ 930 h 960"/>
                <a:gd name="T84" fmla="*/ 184 w 628"/>
                <a:gd name="T85" fmla="*/ 940 h 960"/>
                <a:gd name="T86" fmla="*/ 210 w 628"/>
                <a:gd name="T87" fmla="*/ 950 h 960"/>
                <a:gd name="T88" fmla="*/ 236 w 628"/>
                <a:gd name="T89" fmla="*/ 956 h 960"/>
                <a:gd name="T90" fmla="*/ 264 w 628"/>
                <a:gd name="T91" fmla="*/ 960 h 960"/>
                <a:gd name="T92" fmla="*/ 290 w 628"/>
                <a:gd name="T93" fmla="*/ 960 h 960"/>
                <a:gd name="T94" fmla="*/ 290 w 628"/>
                <a:gd name="T95" fmla="*/ 960 h 960"/>
                <a:gd name="T96" fmla="*/ 322 w 628"/>
                <a:gd name="T97" fmla="*/ 960 h 960"/>
                <a:gd name="T98" fmla="*/ 352 w 628"/>
                <a:gd name="T99" fmla="*/ 954 h 960"/>
                <a:gd name="T100" fmla="*/ 378 w 628"/>
                <a:gd name="T101" fmla="*/ 948 h 960"/>
                <a:gd name="T102" fmla="*/ 404 w 628"/>
                <a:gd name="T103" fmla="*/ 936 h 960"/>
                <a:gd name="T104" fmla="*/ 426 w 628"/>
                <a:gd name="T105" fmla="*/ 924 h 960"/>
                <a:gd name="T106" fmla="*/ 444 w 628"/>
                <a:gd name="T107" fmla="*/ 910 h 960"/>
                <a:gd name="T108" fmla="*/ 462 w 628"/>
                <a:gd name="T109" fmla="*/ 892 h 960"/>
                <a:gd name="T110" fmla="*/ 474 w 628"/>
                <a:gd name="T111" fmla="*/ 872 h 960"/>
                <a:gd name="T112" fmla="*/ 476 w 628"/>
                <a:gd name="T113" fmla="*/ 872 h 960"/>
                <a:gd name="T114" fmla="*/ 476 w 628"/>
                <a:gd name="T115" fmla="*/ 944 h 960"/>
                <a:gd name="T116" fmla="*/ 628 w 628"/>
                <a:gd name="T117" fmla="*/ 94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8" h="960">
                  <a:moveTo>
                    <a:pt x="628" y="944"/>
                  </a:moveTo>
                  <a:lnTo>
                    <a:pt x="628" y="0"/>
                  </a:lnTo>
                  <a:lnTo>
                    <a:pt x="460" y="0"/>
                  </a:lnTo>
                  <a:lnTo>
                    <a:pt x="460" y="370"/>
                  </a:lnTo>
                  <a:lnTo>
                    <a:pt x="460" y="370"/>
                  </a:lnTo>
                  <a:lnTo>
                    <a:pt x="450" y="362"/>
                  </a:lnTo>
                  <a:lnTo>
                    <a:pt x="436" y="354"/>
                  </a:lnTo>
                  <a:lnTo>
                    <a:pt x="418" y="348"/>
                  </a:lnTo>
                  <a:lnTo>
                    <a:pt x="398" y="340"/>
                  </a:lnTo>
                  <a:lnTo>
                    <a:pt x="376" y="334"/>
                  </a:lnTo>
                  <a:lnTo>
                    <a:pt x="354" y="330"/>
                  </a:lnTo>
                  <a:lnTo>
                    <a:pt x="330" y="328"/>
                  </a:lnTo>
                  <a:lnTo>
                    <a:pt x="306" y="326"/>
                  </a:lnTo>
                  <a:lnTo>
                    <a:pt x="306" y="326"/>
                  </a:lnTo>
                  <a:lnTo>
                    <a:pt x="274" y="328"/>
                  </a:lnTo>
                  <a:lnTo>
                    <a:pt x="244" y="332"/>
                  </a:lnTo>
                  <a:lnTo>
                    <a:pt x="214" y="340"/>
                  </a:lnTo>
                  <a:lnTo>
                    <a:pt x="186" y="350"/>
                  </a:lnTo>
                  <a:lnTo>
                    <a:pt x="160" y="362"/>
                  </a:lnTo>
                  <a:lnTo>
                    <a:pt x="134" y="376"/>
                  </a:lnTo>
                  <a:lnTo>
                    <a:pt x="110" y="394"/>
                  </a:lnTo>
                  <a:lnTo>
                    <a:pt x="90" y="414"/>
                  </a:lnTo>
                  <a:lnTo>
                    <a:pt x="70" y="436"/>
                  </a:lnTo>
                  <a:lnTo>
                    <a:pt x="52" y="460"/>
                  </a:lnTo>
                  <a:lnTo>
                    <a:pt x="36" y="486"/>
                  </a:lnTo>
                  <a:lnTo>
                    <a:pt x="24" y="514"/>
                  </a:lnTo>
                  <a:lnTo>
                    <a:pt x="14" y="544"/>
                  </a:lnTo>
                  <a:lnTo>
                    <a:pt x="6" y="576"/>
                  </a:lnTo>
                  <a:lnTo>
                    <a:pt x="2" y="610"/>
                  </a:lnTo>
                  <a:lnTo>
                    <a:pt x="0" y="644"/>
                  </a:lnTo>
                  <a:lnTo>
                    <a:pt x="0" y="644"/>
                  </a:lnTo>
                  <a:lnTo>
                    <a:pt x="2" y="682"/>
                  </a:lnTo>
                  <a:lnTo>
                    <a:pt x="6" y="718"/>
                  </a:lnTo>
                  <a:lnTo>
                    <a:pt x="14" y="750"/>
                  </a:lnTo>
                  <a:lnTo>
                    <a:pt x="26" y="782"/>
                  </a:lnTo>
                  <a:lnTo>
                    <a:pt x="38" y="810"/>
                  </a:lnTo>
                  <a:lnTo>
                    <a:pt x="54" y="836"/>
                  </a:lnTo>
                  <a:lnTo>
                    <a:pt x="72" y="860"/>
                  </a:lnTo>
                  <a:lnTo>
                    <a:pt x="92" y="880"/>
                  </a:lnTo>
                  <a:lnTo>
                    <a:pt x="112" y="898"/>
                  </a:lnTo>
                  <a:lnTo>
                    <a:pt x="136" y="916"/>
                  </a:lnTo>
                  <a:lnTo>
                    <a:pt x="160" y="930"/>
                  </a:lnTo>
                  <a:lnTo>
                    <a:pt x="184" y="940"/>
                  </a:lnTo>
                  <a:lnTo>
                    <a:pt x="210" y="950"/>
                  </a:lnTo>
                  <a:lnTo>
                    <a:pt x="236" y="956"/>
                  </a:lnTo>
                  <a:lnTo>
                    <a:pt x="264" y="960"/>
                  </a:lnTo>
                  <a:lnTo>
                    <a:pt x="290" y="960"/>
                  </a:lnTo>
                  <a:lnTo>
                    <a:pt x="290" y="960"/>
                  </a:lnTo>
                  <a:lnTo>
                    <a:pt x="322" y="960"/>
                  </a:lnTo>
                  <a:lnTo>
                    <a:pt x="352" y="954"/>
                  </a:lnTo>
                  <a:lnTo>
                    <a:pt x="378" y="948"/>
                  </a:lnTo>
                  <a:lnTo>
                    <a:pt x="404" y="936"/>
                  </a:lnTo>
                  <a:lnTo>
                    <a:pt x="426" y="924"/>
                  </a:lnTo>
                  <a:lnTo>
                    <a:pt x="444" y="910"/>
                  </a:lnTo>
                  <a:lnTo>
                    <a:pt x="462" y="892"/>
                  </a:lnTo>
                  <a:lnTo>
                    <a:pt x="474" y="872"/>
                  </a:lnTo>
                  <a:lnTo>
                    <a:pt x="476" y="872"/>
                  </a:lnTo>
                  <a:lnTo>
                    <a:pt x="476" y="944"/>
                  </a:lnTo>
                  <a:lnTo>
                    <a:pt x="628" y="9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10990983" y="553972"/>
              <a:ext cx="133444" cy="158292"/>
            </a:xfrm>
            <a:custGeom>
              <a:avLst/>
              <a:gdLst>
                <a:gd name="T0" fmla="*/ 290 w 290"/>
                <a:gd name="T1" fmla="*/ 276 h 344"/>
                <a:gd name="T2" fmla="*/ 290 w 290"/>
                <a:gd name="T3" fmla="*/ 276 h 344"/>
                <a:gd name="T4" fmla="*/ 282 w 290"/>
                <a:gd name="T5" fmla="*/ 288 h 344"/>
                <a:gd name="T6" fmla="*/ 270 w 290"/>
                <a:gd name="T7" fmla="*/ 300 h 344"/>
                <a:gd name="T8" fmla="*/ 258 w 290"/>
                <a:gd name="T9" fmla="*/ 312 h 344"/>
                <a:gd name="T10" fmla="*/ 242 w 290"/>
                <a:gd name="T11" fmla="*/ 322 h 344"/>
                <a:gd name="T12" fmla="*/ 226 w 290"/>
                <a:gd name="T13" fmla="*/ 330 h 344"/>
                <a:gd name="T14" fmla="*/ 206 w 290"/>
                <a:gd name="T15" fmla="*/ 338 h 344"/>
                <a:gd name="T16" fmla="*/ 186 w 290"/>
                <a:gd name="T17" fmla="*/ 342 h 344"/>
                <a:gd name="T18" fmla="*/ 162 w 290"/>
                <a:gd name="T19" fmla="*/ 344 h 344"/>
                <a:gd name="T20" fmla="*/ 162 w 290"/>
                <a:gd name="T21" fmla="*/ 344 h 344"/>
                <a:gd name="T22" fmla="*/ 146 w 290"/>
                <a:gd name="T23" fmla="*/ 342 h 344"/>
                <a:gd name="T24" fmla="*/ 128 w 290"/>
                <a:gd name="T25" fmla="*/ 340 h 344"/>
                <a:gd name="T26" fmla="*/ 114 w 290"/>
                <a:gd name="T27" fmla="*/ 336 h 344"/>
                <a:gd name="T28" fmla="*/ 98 w 290"/>
                <a:gd name="T29" fmla="*/ 330 h 344"/>
                <a:gd name="T30" fmla="*/ 84 w 290"/>
                <a:gd name="T31" fmla="*/ 324 h 344"/>
                <a:gd name="T32" fmla="*/ 70 w 290"/>
                <a:gd name="T33" fmla="*/ 316 h 344"/>
                <a:gd name="T34" fmla="*/ 58 w 290"/>
                <a:gd name="T35" fmla="*/ 306 h 344"/>
                <a:gd name="T36" fmla="*/ 46 w 290"/>
                <a:gd name="T37" fmla="*/ 294 h 344"/>
                <a:gd name="T38" fmla="*/ 36 w 290"/>
                <a:gd name="T39" fmla="*/ 282 h 344"/>
                <a:gd name="T40" fmla="*/ 28 w 290"/>
                <a:gd name="T41" fmla="*/ 270 h 344"/>
                <a:gd name="T42" fmla="*/ 20 w 290"/>
                <a:gd name="T43" fmla="*/ 256 h 344"/>
                <a:gd name="T44" fmla="*/ 14 w 290"/>
                <a:gd name="T45" fmla="*/ 240 h 344"/>
                <a:gd name="T46" fmla="*/ 8 w 290"/>
                <a:gd name="T47" fmla="*/ 224 h 344"/>
                <a:gd name="T48" fmla="*/ 4 w 290"/>
                <a:gd name="T49" fmla="*/ 208 h 344"/>
                <a:gd name="T50" fmla="*/ 2 w 290"/>
                <a:gd name="T51" fmla="*/ 190 h 344"/>
                <a:gd name="T52" fmla="*/ 0 w 290"/>
                <a:gd name="T53" fmla="*/ 172 h 344"/>
                <a:gd name="T54" fmla="*/ 0 w 290"/>
                <a:gd name="T55" fmla="*/ 172 h 344"/>
                <a:gd name="T56" fmla="*/ 2 w 290"/>
                <a:gd name="T57" fmla="*/ 154 h 344"/>
                <a:gd name="T58" fmla="*/ 4 w 290"/>
                <a:gd name="T59" fmla="*/ 136 h 344"/>
                <a:gd name="T60" fmla="*/ 8 w 290"/>
                <a:gd name="T61" fmla="*/ 120 h 344"/>
                <a:gd name="T62" fmla="*/ 14 w 290"/>
                <a:gd name="T63" fmla="*/ 104 h 344"/>
                <a:gd name="T64" fmla="*/ 20 w 290"/>
                <a:gd name="T65" fmla="*/ 88 h 344"/>
                <a:gd name="T66" fmla="*/ 28 w 290"/>
                <a:gd name="T67" fmla="*/ 74 h 344"/>
                <a:gd name="T68" fmla="*/ 36 w 290"/>
                <a:gd name="T69" fmla="*/ 62 h 344"/>
                <a:gd name="T70" fmla="*/ 46 w 290"/>
                <a:gd name="T71" fmla="*/ 50 h 344"/>
                <a:gd name="T72" fmla="*/ 58 w 290"/>
                <a:gd name="T73" fmla="*/ 38 h 344"/>
                <a:gd name="T74" fmla="*/ 70 w 290"/>
                <a:gd name="T75" fmla="*/ 28 h 344"/>
                <a:gd name="T76" fmla="*/ 84 w 290"/>
                <a:gd name="T77" fmla="*/ 20 h 344"/>
                <a:gd name="T78" fmla="*/ 98 w 290"/>
                <a:gd name="T79" fmla="*/ 14 h 344"/>
                <a:gd name="T80" fmla="*/ 114 w 290"/>
                <a:gd name="T81" fmla="*/ 8 h 344"/>
                <a:gd name="T82" fmla="*/ 128 w 290"/>
                <a:gd name="T83" fmla="*/ 4 h 344"/>
                <a:gd name="T84" fmla="*/ 146 w 290"/>
                <a:gd name="T85" fmla="*/ 2 h 344"/>
                <a:gd name="T86" fmla="*/ 162 w 290"/>
                <a:gd name="T87" fmla="*/ 0 h 344"/>
                <a:gd name="T88" fmla="*/ 162 w 290"/>
                <a:gd name="T89" fmla="*/ 0 h 344"/>
                <a:gd name="T90" fmla="*/ 186 w 290"/>
                <a:gd name="T91" fmla="*/ 2 h 344"/>
                <a:gd name="T92" fmla="*/ 208 w 290"/>
                <a:gd name="T93" fmla="*/ 6 h 344"/>
                <a:gd name="T94" fmla="*/ 228 w 290"/>
                <a:gd name="T95" fmla="*/ 12 h 344"/>
                <a:gd name="T96" fmla="*/ 244 w 290"/>
                <a:gd name="T97" fmla="*/ 20 h 344"/>
                <a:gd name="T98" fmla="*/ 260 w 290"/>
                <a:gd name="T99" fmla="*/ 28 h 344"/>
                <a:gd name="T100" fmla="*/ 272 w 290"/>
                <a:gd name="T101" fmla="*/ 38 h 344"/>
                <a:gd name="T102" fmla="*/ 282 w 290"/>
                <a:gd name="T103" fmla="*/ 48 h 344"/>
                <a:gd name="T104" fmla="*/ 290 w 290"/>
                <a:gd name="T105" fmla="*/ 56 h 344"/>
                <a:gd name="T106" fmla="*/ 290 w 290"/>
                <a:gd name="T107" fmla="*/ 27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 h="344">
                  <a:moveTo>
                    <a:pt x="290" y="276"/>
                  </a:moveTo>
                  <a:lnTo>
                    <a:pt x="290" y="276"/>
                  </a:lnTo>
                  <a:lnTo>
                    <a:pt x="282" y="288"/>
                  </a:lnTo>
                  <a:lnTo>
                    <a:pt x="270" y="300"/>
                  </a:lnTo>
                  <a:lnTo>
                    <a:pt x="258" y="312"/>
                  </a:lnTo>
                  <a:lnTo>
                    <a:pt x="242" y="322"/>
                  </a:lnTo>
                  <a:lnTo>
                    <a:pt x="226" y="330"/>
                  </a:lnTo>
                  <a:lnTo>
                    <a:pt x="206" y="338"/>
                  </a:lnTo>
                  <a:lnTo>
                    <a:pt x="186" y="342"/>
                  </a:lnTo>
                  <a:lnTo>
                    <a:pt x="162" y="344"/>
                  </a:lnTo>
                  <a:lnTo>
                    <a:pt x="162" y="344"/>
                  </a:lnTo>
                  <a:lnTo>
                    <a:pt x="146" y="342"/>
                  </a:lnTo>
                  <a:lnTo>
                    <a:pt x="128" y="340"/>
                  </a:lnTo>
                  <a:lnTo>
                    <a:pt x="114" y="336"/>
                  </a:lnTo>
                  <a:lnTo>
                    <a:pt x="98" y="330"/>
                  </a:lnTo>
                  <a:lnTo>
                    <a:pt x="84" y="324"/>
                  </a:lnTo>
                  <a:lnTo>
                    <a:pt x="70" y="316"/>
                  </a:lnTo>
                  <a:lnTo>
                    <a:pt x="58" y="306"/>
                  </a:lnTo>
                  <a:lnTo>
                    <a:pt x="46" y="294"/>
                  </a:lnTo>
                  <a:lnTo>
                    <a:pt x="36" y="282"/>
                  </a:lnTo>
                  <a:lnTo>
                    <a:pt x="28" y="270"/>
                  </a:lnTo>
                  <a:lnTo>
                    <a:pt x="20" y="256"/>
                  </a:lnTo>
                  <a:lnTo>
                    <a:pt x="14" y="240"/>
                  </a:lnTo>
                  <a:lnTo>
                    <a:pt x="8" y="224"/>
                  </a:lnTo>
                  <a:lnTo>
                    <a:pt x="4" y="208"/>
                  </a:lnTo>
                  <a:lnTo>
                    <a:pt x="2" y="190"/>
                  </a:lnTo>
                  <a:lnTo>
                    <a:pt x="0" y="172"/>
                  </a:lnTo>
                  <a:lnTo>
                    <a:pt x="0" y="172"/>
                  </a:lnTo>
                  <a:lnTo>
                    <a:pt x="2" y="154"/>
                  </a:lnTo>
                  <a:lnTo>
                    <a:pt x="4" y="136"/>
                  </a:lnTo>
                  <a:lnTo>
                    <a:pt x="8" y="120"/>
                  </a:lnTo>
                  <a:lnTo>
                    <a:pt x="14" y="104"/>
                  </a:lnTo>
                  <a:lnTo>
                    <a:pt x="20" y="88"/>
                  </a:lnTo>
                  <a:lnTo>
                    <a:pt x="28" y="74"/>
                  </a:lnTo>
                  <a:lnTo>
                    <a:pt x="36" y="62"/>
                  </a:lnTo>
                  <a:lnTo>
                    <a:pt x="46" y="50"/>
                  </a:lnTo>
                  <a:lnTo>
                    <a:pt x="58" y="38"/>
                  </a:lnTo>
                  <a:lnTo>
                    <a:pt x="70" y="28"/>
                  </a:lnTo>
                  <a:lnTo>
                    <a:pt x="84" y="20"/>
                  </a:lnTo>
                  <a:lnTo>
                    <a:pt x="98" y="14"/>
                  </a:lnTo>
                  <a:lnTo>
                    <a:pt x="114" y="8"/>
                  </a:lnTo>
                  <a:lnTo>
                    <a:pt x="128" y="4"/>
                  </a:lnTo>
                  <a:lnTo>
                    <a:pt x="146" y="2"/>
                  </a:lnTo>
                  <a:lnTo>
                    <a:pt x="162" y="0"/>
                  </a:lnTo>
                  <a:lnTo>
                    <a:pt x="162" y="0"/>
                  </a:lnTo>
                  <a:lnTo>
                    <a:pt x="186" y="2"/>
                  </a:lnTo>
                  <a:lnTo>
                    <a:pt x="208" y="6"/>
                  </a:lnTo>
                  <a:lnTo>
                    <a:pt x="228" y="12"/>
                  </a:lnTo>
                  <a:lnTo>
                    <a:pt x="244" y="20"/>
                  </a:lnTo>
                  <a:lnTo>
                    <a:pt x="260" y="28"/>
                  </a:lnTo>
                  <a:lnTo>
                    <a:pt x="272" y="38"/>
                  </a:lnTo>
                  <a:lnTo>
                    <a:pt x="282" y="48"/>
                  </a:lnTo>
                  <a:lnTo>
                    <a:pt x="290" y="56"/>
                  </a:lnTo>
                  <a:lnTo>
                    <a:pt x="290" y="2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9"/>
            <p:cNvSpPr>
              <a:spLocks/>
            </p:cNvSpPr>
            <p:nvPr userDrawn="1"/>
          </p:nvSpPr>
          <p:spPr bwMode="auto">
            <a:xfrm>
              <a:off x="11244066" y="484949"/>
              <a:ext cx="260446" cy="295417"/>
            </a:xfrm>
            <a:custGeom>
              <a:avLst/>
              <a:gdLst>
                <a:gd name="T0" fmla="*/ 566 w 566"/>
                <a:gd name="T1" fmla="*/ 542 h 642"/>
                <a:gd name="T2" fmla="*/ 536 w 566"/>
                <a:gd name="T3" fmla="*/ 528 h 642"/>
                <a:gd name="T4" fmla="*/ 514 w 566"/>
                <a:gd name="T5" fmla="*/ 506 h 642"/>
                <a:gd name="T6" fmla="*/ 500 w 566"/>
                <a:gd name="T7" fmla="*/ 472 h 642"/>
                <a:gd name="T8" fmla="*/ 494 w 566"/>
                <a:gd name="T9" fmla="*/ 428 h 642"/>
                <a:gd name="T10" fmla="*/ 494 w 566"/>
                <a:gd name="T11" fmla="*/ 216 h 642"/>
                <a:gd name="T12" fmla="*/ 490 w 566"/>
                <a:gd name="T13" fmla="*/ 166 h 642"/>
                <a:gd name="T14" fmla="*/ 476 w 566"/>
                <a:gd name="T15" fmla="*/ 122 h 642"/>
                <a:gd name="T16" fmla="*/ 452 w 566"/>
                <a:gd name="T17" fmla="*/ 84 h 642"/>
                <a:gd name="T18" fmla="*/ 422 w 566"/>
                <a:gd name="T19" fmla="*/ 54 h 642"/>
                <a:gd name="T20" fmla="*/ 384 w 566"/>
                <a:gd name="T21" fmla="*/ 30 h 642"/>
                <a:gd name="T22" fmla="*/ 340 w 566"/>
                <a:gd name="T23" fmla="*/ 14 h 642"/>
                <a:gd name="T24" fmla="*/ 290 w 566"/>
                <a:gd name="T25" fmla="*/ 2 h 642"/>
                <a:gd name="T26" fmla="*/ 236 w 566"/>
                <a:gd name="T27" fmla="*/ 0 h 642"/>
                <a:gd name="T28" fmla="*/ 208 w 566"/>
                <a:gd name="T29" fmla="*/ 0 h 642"/>
                <a:gd name="T30" fmla="*/ 150 w 566"/>
                <a:gd name="T31" fmla="*/ 8 h 642"/>
                <a:gd name="T32" fmla="*/ 98 w 566"/>
                <a:gd name="T33" fmla="*/ 20 h 642"/>
                <a:gd name="T34" fmla="*/ 50 w 566"/>
                <a:gd name="T35" fmla="*/ 40 h 642"/>
                <a:gd name="T36" fmla="*/ 62 w 566"/>
                <a:gd name="T37" fmla="*/ 184 h 642"/>
                <a:gd name="T38" fmla="*/ 78 w 566"/>
                <a:gd name="T39" fmla="*/ 174 h 642"/>
                <a:gd name="T40" fmla="*/ 118 w 566"/>
                <a:gd name="T41" fmla="*/ 156 h 642"/>
                <a:gd name="T42" fmla="*/ 160 w 566"/>
                <a:gd name="T43" fmla="*/ 144 h 642"/>
                <a:gd name="T44" fmla="*/ 206 w 566"/>
                <a:gd name="T45" fmla="*/ 138 h 642"/>
                <a:gd name="T46" fmla="*/ 228 w 566"/>
                <a:gd name="T47" fmla="*/ 136 h 642"/>
                <a:gd name="T48" fmla="*/ 274 w 566"/>
                <a:gd name="T49" fmla="*/ 142 h 642"/>
                <a:gd name="T50" fmla="*/ 306 w 566"/>
                <a:gd name="T51" fmla="*/ 158 h 642"/>
                <a:gd name="T52" fmla="*/ 324 w 566"/>
                <a:gd name="T53" fmla="*/ 180 h 642"/>
                <a:gd name="T54" fmla="*/ 330 w 566"/>
                <a:gd name="T55" fmla="*/ 210 h 642"/>
                <a:gd name="T56" fmla="*/ 204 w 566"/>
                <a:gd name="T57" fmla="*/ 248 h 642"/>
                <a:gd name="T58" fmla="*/ 182 w 566"/>
                <a:gd name="T59" fmla="*/ 250 h 642"/>
                <a:gd name="T60" fmla="*/ 142 w 566"/>
                <a:gd name="T61" fmla="*/ 260 h 642"/>
                <a:gd name="T62" fmla="*/ 106 w 566"/>
                <a:gd name="T63" fmla="*/ 276 h 642"/>
                <a:gd name="T64" fmla="*/ 74 w 566"/>
                <a:gd name="T65" fmla="*/ 296 h 642"/>
                <a:gd name="T66" fmla="*/ 46 w 566"/>
                <a:gd name="T67" fmla="*/ 320 h 642"/>
                <a:gd name="T68" fmla="*/ 24 w 566"/>
                <a:gd name="T69" fmla="*/ 350 h 642"/>
                <a:gd name="T70" fmla="*/ 10 w 566"/>
                <a:gd name="T71" fmla="*/ 384 h 642"/>
                <a:gd name="T72" fmla="*/ 2 w 566"/>
                <a:gd name="T73" fmla="*/ 422 h 642"/>
                <a:gd name="T74" fmla="*/ 0 w 566"/>
                <a:gd name="T75" fmla="*/ 442 h 642"/>
                <a:gd name="T76" fmla="*/ 4 w 566"/>
                <a:gd name="T77" fmla="*/ 484 h 642"/>
                <a:gd name="T78" fmla="*/ 16 w 566"/>
                <a:gd name="T79" fmla="*/ 522 h 642"/>
                <a:gd name="T80" fmla="*/ 34 w 566"/>
                <a:gd name="T81" fmla="*/ 554 h 642"/>
                <a:gd name="T82" fmla="*/ 58 w 566"/>
                <a:gd name="T83" fmla="*/ 582 h 642"/>
                <a:gd name="T84" fmla="*/ 88 w 566"/>
                <a:gd name="T85" fmla="*/ 606 h 642"/>
                <a:gd name="T86" fmla="*/ 120 w 566"/>
                <a:gd name="T87" fmla="*/ 622 h 642"/>
                <a:gd name="T88" fmla="*/ 158 w 566"/>
                <a:gd name="T89" fmla="*/ 634 h 642"/>
                <a:gd name="T90" fmla="*/ 198 w 566"/>
                <a:gd name="T91" fmla="*/ 636 h 642"/>
                <a:gd name="T92" fmla="*/ 224 w 566"/>
                <a:gd name="T93" fmla="*/ 636 h 642"/>
                <a:gd name="T94" fmla="*/ 272 w 566"/>
                <a:gd name="T95" fmla="*/ 626 h 642"/>
                <a:gd name="T96" fmla="*/ 314 w 566"/>
                <a:gd name="T97" fmla="*/ 606 h 642"/>
                <a:gd name="T98" fmla="*/ 344 w 566"/>
                <a:gd name="T99" fmla="*/ 576 h 642"/>
                <a:gd name="T100" fmla="*/ 356 w 566"/>
                <a:gd name="T101" fmla="*/ 556 h 642"/>
                <a:gd name="T102" fmla="*/ 372 w 566"/>
                <a:gd name="T103" fmla="*/ 588 h 642"/>
                <a:gd name="T104" fmla="*/ 394 w 566"/>
                <a:gd name="T105" fmla="*/ 612 h 642"/>
                <a:gd name="T106" fmla="*/ 422 w 566"/>
                <a:gd name="T107" fmla="*/ 630 h 642"/>
                <a:gd name="T108" fmla="*/ 450 w 566"/>
                <a:gd name="T10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6" h="642">
                  <a:moveTo>
                    <a:pt x="566" y="542"/>
                  </a:moveTo>
                  <a:lnTo>
                    <a:pt x="566" y="542"/>
                  </a:lnTo>
                  <a:lnTo>
                    <a:pt x="550" y="536"/>
                  </a:lnTo>
                  <a:lnTo>
                    <a:pt x="536" y="528"/>
                  </a:lnTo>
                  <a:lnTo>
                    <a:pt x="524" y="518"/>
                  </a:lnTo>
                  <a:lnTo>
                    <a:pt x="514" y="506"/>
                  </a:lnTo>
                  <a:lnTo>
                    <a:pt x="506" y="490"/>
                  </a:lnTo>
                  <a:lnTo>
                    <a:pt x="500" y="472"/>
                  </a:lnTo>
                  <a:lnTo>
                    <a:pt x="496" y="452"/>
                  </a:lnTo>
                  <a:lnTo>
                    <a:pt x="494" y="428"/>
                  </a:lnTo>
                  <a:lnTo>
                    <a:pt x="494" y="216"/>
                  </a:lnTo>
                  <a:lnTo>
                    <a:pt x="494" y="216"/>
                  </a:lnTo>
                  <a:lnTo>
                    <a:pt x="494" y="190"/>
                  </a:lnTo>
                  <a:lnTo>
                    <a:pt x="490" y="166"/>
                  </a:lnTo>
                  <a:lnTo>
                    <a:pt x="484" y="144"/>
                  </a:lnTo>
                  <a:lnTo>
                    <a:pt x="476" y="122"/>
                  </a:lnTo>
                  <a:lnTo>
                    <a:pt x="466" y="102"/>
                  </a:lnTo>
                  <a:lnTo>
                    <a:pt x="452" y="84"/>
                  </a:lnTo>
                  <a:lnTo>
                    <a:pt x="438" y="68"/>
                  </a:lnTo>
                  <a:lnTo>
                    <a:pt x="422" y="54"/>
                  </a:lnTo>
                  <a:lnTo>
                    <a:pt x="404" y="42"/>
                  </a:lnTo>
                  <a:lnTo>
                    <a:pt x="384" y="30"/>
                  </a:lnTo>
                  <a:lnTo>
                    <a:pt x="364" y="20"/>
                  </a:lnTo>
                  <a:lnTo>
                    <a:pt x="340" y="14"/>
                  </a:lnTo>
                  <a:lnTo>
                    <a:pt x="316" y="8"/>
                  </a:lnTo>
                  <a:lnTo>
                    <a:pt x="290" y="2"/>
                  </a:lnTo>
                  <a:lnTo>
                    <a:pt x="264" y="0"/>
                  </a:lnTo>
                  <a:lnTo>
                    <a:pt x="236" y="0"/>
                  </a:lnTo>
                  <a:lnTo>
                    <a:pt x="236" y="0"/>
                  </a:lnTo>
                  <a:lnTo>
                    <a:pt x="208" y="0"/>
                  </a:lnTo>
                  <a:lnTo>
                    <a:pt x="178" y="2"/>
                  </a:lnTo>
                  <a:lnTo>
                    <a:pt x="150" y="8"/>
                  </a:lnTo>
                  <a:lnTo>
                    <a:pt x="124" y="14"/>
                  </a:lnTo>
                  <a:lnTo>
                    <a:pt x="98" y="20"/>
                  </a:lnTo>
                  <a:lnTo>
                    <a:pt x="72" y="30"/>
                  </a:lnTo>
                  <a:lnTo>
                    <a:pt x="50" y="40"/>
                  </a:lnTo>
                  <a:lnTo>
                    <a:pt x="30" y="52"/>
                  </a:lnTo>
                  <a:lnTo>
                    <a:pt x="62" y="184"/>
                  </a:lnTo>
                  <a:lnTo>
                    <a:pt x="62" y="184"/>
                  </a:lnTo>
                  <a:lnTo>
                    <a:pt x="78" y="174"/>
                  </a:lnTo>
                  <a:lnTo>
                    <a:pt x="98" y="164"/>
                  </a:lnTo>
                  <a:lnTo>
                    <a:pt x="118" y="156"/>
                  </a:lnTo>
                  <a:lnTo>
                    <a:pt x="138" y="150"/>
                  </a:lnTo>
                  <a:lnTo>
                    <a:pt x="160" y="144"/>
                  </a:lnTo>
                  <a:lnTo>
                    <a:pt x="184" y="140"/>
                  </a:lnTo>
                  <a:lnTo>
                    <a:pt x="206" y="138"/>
                  </a:lnTo>
                  <a:lnTo>
                    <a:pt x="228" y="136"/>
                  </a:lnTo>
                  <a:lnTo>
                    <a:pt x="228" y="136"/>
                  </a:lnTo>
                  <a:lnTo>
                    <a:pt x="252" y="138"/>
                  </a:lnTo>
                  <a:lnTo>
                    <a:pt x="274" y="142"/>
                  </a:lnTo>
                  <a:lnTo>
                    <a:pt x="292" y="148"/>
                  </a:lnTo>
                  <a:lnTo>
                    <a:pt x="306" y="158"/>
                  </a:lnTo>
                  <a:lnTo>
                    <a:pt x="316" y="168"/>
                  </a:lnTo>
                  <a:lnTo>
                    <a:pt x="324" y="180"/>
                  </a:lnTo>
                  <a:lnTo>
                    <a:pt x="328" y="194"/>
                  </a:lnTo>
                  <a:lnTo>
                    <a:pt x="330" y="210"/>
                  </a:lnTo>
                  <a:lnTo>
                    <a:pt x="330" y="236"/>
                  </a:lnTo>
                  <a:lnTo>
                    <a:pt x="204" y="248"/>
                  </a:lnTo>
                  <a:lnTo>
                    <a:pt x="204" y="248"/>
                  </a:lnTo>
                  <a:lnTo>
                    <a:pt x="182" y="250"/>
                  </a:lnTo>
                  <a:lnTo>
                    <a:pt x="162" y="254"/>
                  </a:lnTo>
                  <a:lnTo>
                    <a:pt x="142" y="260"/>
                  </a:lnTo>
                  <a:lnTo>
                    <a:pt x="124" y="266"/>
                  </a:lnTo>
                  <a:lnTo>
                    <a:pt x="106" y="276"/>
                  </a:lnTo>
                  <a:lnTo>
                    <a:pt x="88" y="284"/>
                  </a:lnTo>
                  <a:lnTo>
                    <a:pt x="74" y="296"/>
                  </a:lnTo>
                  <a:lnTo>
                    <a:pt x="60" y="308"/>
                  </a:lnTo>
                  <a:lnTo>
                    <a:pt x="46" y="320"/>
                  </a:lnTo>
                  <a:lnTo>
                    <a:pt x="34" y="334"/>
                  </a:lnTo>
                  <a:lnTo>
                    <a:pt x="24" y="350"/>
                  </a:lnTo>
                  <a:lnTo>
                    <a:pt x="16" y="366"/>
                  </a:lnTo>
                  <a:lnTo>
                    <a:pt x="10" y="384"/>
                  </a:lnTo>
                  <a:lnTo>
                    <a:pt x="4" y="402"/>
                  </a:lnTo>
                  <a:lnTo>
                    <a:pt x="2" y="422"/>
                  </a:lnTo>
                  <a:lnTo>
                    <a:pt x="0" y="442"/>
                  </a:lnTo>
                  <a:lnTo>
                    <a:pt x="0" y="442"/>
                  </a:lnTo>
                  <a:lnTo>
                    <a:pt x="2" y="464"/>
                  </a:lnTo>
                  <a:lnTo>
                    <a:pt x="4" y="484"/>
                  </a:lnTo>
                  <a:lnTo>
                    <a:pt x="10" y="504"/>
                  </a:lnTo>
                  <a:lnTo>
                    <a:pt x="16" y="522"/>
                  </a:lnTo>
                  <a:lnTo>
                    <a:pt x="24" y="538"/>
                  </a:lnTo>
                  <a:lnTo>
                    <a:pt x="34" y="554"/>
                  </a:lnTo>
                  <a:lnTo>
                    <a:pt x="46" y="570"/>
                  </a:lnTo>
                  <a:lnTo>
                    <a:pt x="58" y="582"/>
                  </a:lnTo>
                  <a:lnTo>
                    <a:pt x="72" y="594"/>
                  </a:lnTo>
                  <a:lnTo>
                    <a:pt x="88" y="606"/>
                  </a:lnTo>
                  <a:lnTo>
                    <a:pt x="104" y="614"/>
                  </a:lnTo>
                  <a:lnTo>
                    <a:pt x="120" y="622"/>
                  </a:lnTo>
                  <a:lnTo>
                    <a:pt x="138" y="628"/>
                  </a:lnTo>
                  <a:lnTo>
                    <a:pt x="158" y="634"/>
                  </a:lnTo>
                  <a:lnTo>
                    <a:pt x="178" y="636"/>
                  </a:lnTo>
                  <a:lnTo>
                    <a:pt x="198" y="636"/>
                  </a:lnTo>
                  <a:lnTo>
                    <a:pt x="198" y="636"/>
                  </a:lnTo>
                  <a:lnTo>
                    <a:pt x="224" y="636"/>
                  </a:lnTo>
                  <a:lnTo>
                    <a:pt x="250" y="632"/>
                  </a:lnTo>
                  <a:lnTo>
                    <a:pt x="272" y="626"/>
                  </a:lnTo>
                  <a:lnTo>
                    <a:pt x="294" y="618"/>
                  </a:lnTo>
                  <a:lnTo>
                    <a:pt x="314" y="606"/>
                  </a:lnTo>
                  <a:lnTo>
                    <a:pt x="330" y="592"/>
                  </a:lnTo>
                  <a:lnTo>
                    <a:pt x="344" y="576"/>
                  </a:lnTo>
                  <a:lnTo>
                    <a:pt x="356" y="556"/>
                  </a:lnTo>
                  <a:lnTo>
                    <a:pt x="356" y="556"/>
                  </a:lnTo>
                  <a:lnTo>
                    <a:pt x="362" y="574"/>
                  </a:lnTo>
                  <a:lnTo>
                    <a:pt x="372" y="588"/>
                  </a:lnTo>
                  <a:lnTo>
                    <a:pt x="382" y="602"/>
                  </a:lnTo>
                  <a:lnTo>
                    <a:pt x="394" y="612"/>
                  </a:lnTo>
                  <a:lnTo>
                    <a:pt x="408" y="622"/>
                  </a:lnTo>
                  <a:lnTo>
                    <a:pt x="422" y="630"/>
                  </a:lnTo>
                  <a:lnTo>
                    <a:pt x="436" y="636"/>
                  </a:lnTo>
                  <a:lnTo>
                    <a:pt x="450" y="642"/>
                  </a:lnTo>
                  <a:lnTo>
                    <a:pt x="566" y="5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0"/>
            <p:cNvSpPr>
              <a:spLocks/>
            </p:cNvSpPr>
            <p:nvPr userDrawn="1"/>
          </p:nvSpPr>
          <p:spPr bwMode="auto">
            <a:xfrm>
              <a:off x="11316770" y="646923"/>
              <a:ext cx="79146" cy="71784"/>
            </a:xfrm>
            <a:custGeom>
              <a:avLst/>
              <a:gdLst>
                <a:gd name="T0" fmla="*/ 172 w 172"/>
                <a:gd name="T1" fmla="*/ 52 h 156"/>
                <a:gd name="T2" fmla="*/ 172 w 172"/>
                <a:gd name="T3" fmla="*/ 52 h 156"/>
                <a:gd name="T4" fmla="*/ 170 w 172"/>
                <a:gd name="T5" fmla="*/ 74 h 156"/>
                <a:gd name="T6" fmla="*/ 164 w 172"/>
                <a:gd name="T7" fmla="*/ 94 h 156"/>
                <a:gd name="T8" fmla="*/ 154 w 172"/>
                <a:gd name="T9" fmla="*/ 112 h 156"/>
                <a:gd name="T10" fmla="*/ 142 w 172"/>
                <a:gd name="T11" fmla="*/ 128 h 156"/>
                <a:gd name="T12" fmla="*/ 126 w 172"/>
                <a:gd name="T13" fmla="*/ 140 h 156"/>
                <a:gd name="T14" fmla="*/ 110 w 172"/>
                <a:gd name="T15" fmla="*/ 148 h 156"/>
                <a:gd name="T16" fmla="*/ 90 w 172"/>
                <a:gd name="T17" fmla="*/ 154 h 156"/>
                <a:gd name="T18" fmla="*/ 70 w 172"/>
                <a:gd name="T19" fmla="*/ 156 h 156"/>
                <a:gd name="T20" fmla="*/ 70 w 172"/>
                <a:gd name="T21" fmla="*/ 156 h 156"/>
                <a:gd name="T22" fmla="*/ 54 w 172"/>
                <a:gd name="T23" fmla="*/ 154 h 156"/>
                <a:gd name="T24" fmla="*/ 42 w 172"/>
                <a:gd name="T25" fmla="*/ 150 h 156"/>
                <a:gd name="T26" fmla="*/ 30 w 172"/>
                <a:gd name="T27" fmla="*/ 144 h 156"/>
                <a:gd name="T28" fmla="*/ 20 w 172"/>
                <a:gd name="T29" fmla="*/ 136 h 156"/>
                <a:gd name="T30" fmla="*/ 10 w 172"/>
                <a:gd name="T31" fmla="*/ 126 h 156"/>
                <a:gd name="T32" fmla="*/ 6 w 172"/>
                <a:gd name="T33" fmla="*/ 116 h 156"/>
                <a:gd name="T34" fmla="*/ 2 w 172"/>
                <a:gd name="T35" fmla="*/ 104 h 156"/>
                <a:gd name="T36" fmla="*/ 0 w 172"/>
                <a:gd name="T37" fmla="*/ 90 h 156"/>
                <a:gd name="T38" fmla="*/ 0 w 172"/>
                <a:gd name="T39" fmla="*/ 90 h 156"/>
                <a:gd name="T40" fmla="*/ 2 w 172"/>
                <a:gd name="T41" fmla="*/ 76 h 156"/>
                <a:gd name="T42" fmla="*/ 4 w 172"/>
                <a:gd name="T43" fmla="*/ 62 h 156"/>
                <a:gd name="T44" fmla="*/ 12 w 172"/>
                <a:gd name="T45" fmla="*/ 48 h 156"/>
                <a:gd name="T46" fmla="*/ 20 w 172"/>
                <a:gd name="T47" fmla="*/ 36 h 156"/>
                <a:gd name="T48" fmla="*/ 32 w 172"/>
                <a:gd name="T49" fmla="*/ 26 h 156"/>
                <a:gd name="T50" fmla="*/ 46 w 172"/>
                <a:gd name="T51" fmla="*/ 16 h 156"/>
                <a:gd name="T52" fmla="*/ 64 w 172"/>
                <a:gd name="T53" fmla="*/ 10 h 156"/>
                <a:gd name="T54" fmla="*/ 84 w 172"/>
                <a:gd name="T55" fmla="*/ 8 h 156"/>
                <a:gd name="T56" fmla="*/ 172 w 172"/>
                <a:gd name="T57" fmla="*/ 0 h 156"/>
                <a:gd name="T58" fmla="*/ 172 w 172"/>
                <a:gd name="T59"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56">
                  <a:moveTo>
                    <a:pt x="172" y="52"/>
                  </a:moveTo>
                  <a:lnTo>
                    <a:pt x="172" y="52"/>
                  </a:lnTo>
                  <a:lnTo>
                    <a:pt x="170" y="74"/>
                  </a:lnTo>
                  <a:lnTo>
                    <a:pt x="164" y="94"/>
                  </a:lnTo>
                  <a:lnTo>
                    <a:pt x="154" y="112"/>
                  </a:lnTo>
                  <a:lnTo>
                    <a:pt x="142" y="128"/>
                  </a:lnTo>
                  <a:lnTo>
                    <a:pt x="126" y="140"/>
                  </a:lnTo>
                  <a:lnTo>
                    <a:pt x="110" y="148"/>
                  </a:lnTo>
                  <a:lnTo>
                    <a:pt x="90" y="154"/>
                  </a:lnTo>
                  <a:lnTo>
                    <a:pt x="70" y="156"/>
                  </a:lnTo>
                  <a:lnTo>
                    <a:pt x="70" y="156"/>
                  </a:lnTo>
                  <a:lnTo>
                    <a:pt x="54" y="154"/>
                  </a:lnTo>
                  <a:lnTo>
                    <a:pt x="42" y="150"/>
                  </a:lnTo>
                  <a:lnTo>
                    <a:pt x="30" y="144"/>
                  </a:lnTo>
                  <a:lnTo>
                    <a:pt x="20" y="136"/>
                  </a:lnTo>
                  <a:lnTo>
                    <a:pt x="10" y="126"/>
                  </a:lnTo>
                  <a:lnTo>
                    <a:pt x="6" y="116"/>
                  </a:lnTo>
                  <a:lnTo>
                    <a:pt x="2" y="104"/>
                  </a:lnTo>
                  <a:lnTo>
                    <a:pt x="0" y="90"/>
                  </a:lnTo>
                  <a:lnTo>
                    <a:pt x="0" y="90"/>
                  </a:lnTo>
                  <a:lnTo>
                    <a:pt x="2" y="76"/>
                  </a:lnTo>
                  <a:lnTo>
                    <a:pt x="4" y="62"/>
                  </a:lnTo>
                  <a:lnTo>
                    <a:pt x="12" y="48"/>
                  </a:lnTo>
                  <a:lnTo>
                    <a:pt x="20" y="36"/>
                  </a:lnTo>
                  <a:lnTo>
                    <a:pt x="32" y="26"/>
                  </a:lnTo>
                  <a:lnTo>
                    <a:pt x="46" y="16"/>
                  </a:lnTo>
                  <a:lnTo>
                    <a:pt x="64" y="10"/>
                  </a:lnTo>
                  <a:lnTo>
                    <a:pt x="84" y="8"/>
                  </a:lnTo>
                  <a:lnTo>
                    <a:pt x="172" y="0"/>
                  </a:lnTo>
                  <a:lnTo>
                    <a:pt x="172"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1"/>
            <p:cNvSpPr>
              <a:spLocks/>
            </p:cNvSpPr>
            <p:nvPr userDrawn="1"/>
          </p:nvSpPr>
          <p:spPr bwMode="auto">
            <a:xfrm>
              <a:off x="11538563" y="683735"/>
              <a:ext cx="100313" cy="101233"/>
            </a:xfrm>
            <a:custGeom>
              <a:avLst/>
              <a:gdLst>
                <a:gd name="T0" fmla="*/ 134 w 218"/>
                <a:gd name="T1" fmla="*/ 194 h 220"/>
                <a:gd name="T2" fmla="*/ 218 w 218"/>
                <a:gd name="T3" fmla="*/ 110 h 220"/>
                <a:gd name="T4" fmla="*/ 108 w 218"/>
                <a:gd name="T5" fmla="*/ 0 h 220"/>
                <a:gd name="T6" fmla="*/ 0 w 218"/>
                <a:gd name="T7" fmla="*/ 110 h 220"/>
                <a:gd name="T8" fmla="*/ 108 w 218"/>
                <a:gd name="T9" fmla="*/ 220 h 220"/>
                <a:gd name="T10" fmla="*/ 134 w 218"/>
                <a:gd name="T11" fmla="*/ 194 h 220"/>
              </a:gdLst>
              <a:ahLst/>
              <a:cxnLst>
                <a:cxn ang="0">
                  <a:pos x="T0" y="T1"/>
                </a:cxn>
                <a:cxn ang="0">
                  <a:pos x="T2" y="T3"/>
                </a:cxn>
                <a:cxn ang="0">
                  <a:pos x="T4" y="T5"/>
                </a:cxn>
                <a:cxn ang="0">
                  <a:pos x="T6" y="T7"/>
                </a:cxn>
                <a:cxn ang="0">
                  <a:pos x="T8" y="T9"/>
                </a:cxn>
                <a:cxn ang="0">
                  <a:pos x="T10" y="T11"/>
                </a:cxn>
              </a:cxnLst>
              <a:rect l="0" t="0" r="r" b="b"/>
              <a:pathLst>
                <a:path w="218" h="220">
                  <a:moveTo>
                    <a:pt x="134" y="194"/>
                  </a:moveTo>
                  <a:lnTo>
                    <a:pt x="218" y="110"/>
                  </a:lnTo>
                  <a:lnTo>
                    <a:pt x="108" y="0"/>
                  </a:lnTo>
                  <a:lnTo>
                    <a:pt x="0" y="110"/>
                  </a:lnTo>
                  <a:lnTo>
                    <a:pt x="108" y="220"/>
                  </a:lnTo>
                  <a:lnTo>
                    <a:pt x="134"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2"/>
            <p:cNvSpPr>
              <a:spLocks/>
            </p:cNvSpPr>
            <p:nvPr userDrawn="1"/>
          </p:nvSpPr>
          <p:spPr bwMode="auto">
            <a:xfrm>
              <a:off x="10777472" y="356107"/>
              <a:ext cx="101233" cy="100313"/>
            </a:xfrm>
            <a:custGeom>
              <a:avLst/>
              <a:gdLst>
                <a:gd name="T0" fmla="*/ 220 w 220"/>
                <a:gd name="T1" fmla="*/ 110 h 218"/>
                <a:gd name="T2" fmla="*/ 110 w 220"/>
                <a:gd name="T3" fmla="*/ 0 h 218"/>
                <a:gd name="T4" fmla="*/ 0 w 220"/>
                <a:gd name="T5" fmla="*/ 110 h 218"/>
                <a:gd name="T6" fmla="*/ 110 w 220"/>
                <a:gd name="T7" fmla="*/ 218 h 218"/>
                <a:gd name="T8" fmla="*/ 136 w 220"/>
                <a:gd name="T9" fmla="*/ 194 h 218"/>
                <a:gd name="T10" fmla="*/ 220 w 220"/>
                <a:gd name="T11" fmla="*/ 110 h 218"/>
              </a:gdLst>
              <a:ahLst/>
              <a:cxnLst>
                <a:cxn ang="0">
                  <a:pos x="T0" y="T1"/>
                </a:cxn>
                <a:cxn ang="0">
                  <a:pos x="T2" y="T3"/>
                </a:cxn>
                <a:cxn ang="0">
                  <a:pos x="T4" y="T5"/>
                </a:cxn>
                <a:cxn ang="0">
                  <a:pos x="T6" y="T7"/>
                </a:cxn>
                <a:cxn ang="0">
                  <a:pos x="T8" y="T9"/>
                </a:cxn>
                <a:cxn ang="0">
                  <a:pos x="T10" y="T11"/>
                </a:cxn>
              </a:cxnLst>
              <a:rect l="0" t="0" r="r" b="b"/>
              <a:pathLst>
                <a:path w="220" h="218">
                  <a:moveTo>
                    <a:pt x="220" y="110"/>
                  </a:moveTo>
                  <a:lnTo>
                    <a:pt x="110" y="0"/>
                  </a:lnTo>
                  <a:lnTo>
                    <a:pt x="0" y="110"/>
                  </a:lnTo>
                  <a:lnTo>
                    <a:pt x="110" y="218"/>
                  </a:lnTo>
                  <a:lnTo>
                    <a:pt x="136" y="194"/>
                  </a:lnTo>
                  <a:lnTo>
                    <a:pt x="220"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19" name="Slide Number Placeholder 5"/>
          <p:cNvSpPr>
            <a:spLocks noGrp="1"/>
          </p:cNvSpPr>
          <p:nvPr>
            <p:ph type="sldNum" sz="quarter" idx="4"/>
          </p:nvPr>
        </p:nvSpPr>
        <p:spPr>
          <a:xfrm>
            <a:off x="9594174" y="6613527"/>
            <a:ext cx="2134156" cy="244475"/>
          </a:xfrm>
          <a:prstGeom prst="rect">
            <a:avLst/>
          </a:prstGeom>
        </p:spPr>
        <p:txBody>
          <a:bodyPr/>
          <a:lstStyle>
            <a:lvl1pPr algn="r">
              <a:defRPr sz="600"/>
            </a:lvl1pPr>
          </a:lstStyle>
          <a:p>
            <a:fld id="{93AEC647-104A-43C8-8FBB-34EEEA788BAC}" type="slidenum">
              <a:rPr lang="en-US" smtClean="0"/>
              <a:pPr/>
              <a:t>‹#›</a:t>
            </a:fld>
            <a:endParaRPr lang="en-US" dirty="0"/>
          </a:p>
        </p:txBody>
      </p:sp>
      <p:sp>
        <p:nvSpPr>
          <p:cNvPr id="22" name="Rectangle 21"/>
          <p:cNvSpPr/>
          <p:nvPr userDrawn="1"/>
        </p:nvSpPr>
        <p:spPr>
          <a:xfrm>
            <a:off x="10532016" y="334940"/>
            <a:ext cx="18293" cy="5770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301342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8"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91" rtl="0" eaLnBrk="1" latinLnBrk="0" hangingPunct="1">
        <a:lnSpc>
          <a:spcPct val="80000"/>
        </a:lnSpc>
        <a:spcBef>
          <a:spcPct val="0"/>
        </a:spcBef>
        <a:buNone/>
        <a:defRPr sz="2701" kern="1200">
          <a:solidFill>
            <a:schemeClr val="bg1"/>
          </a:solidFill>
          <a:latin typeface="+mj-lt"/>
          <a:ea typeface="+mj-ea"/>
          <a:cs typeface="+mj-cs"/>
        </a:defRPr>
      </a:lvl1pPr>
    </p:titleStyle>
    <p:bodyStyle>
      <a:lvl1pPr marL="171496" indent="-171496" algn="l" defTabSz="342991" rtl="0" eaLnBrk="1" latinLnBrk="0" hangingPunct="1">
        <a:spcBef>
          <a:spcPts val="0"/>
        </a:spcBef>
        <a:buClr>
          <a:schemeClr val="bg2"/>
        </a:buClr>
        <a:buSzPct val="90000"/>
        <a:buFont typeface="Wingdings" pitchFamily="2" charset="2"/>
        <a:buChar char=""/>
        <a:defRPr sz="2101" kern="1200">
          <a:solidFill>
            <a:schemeClr val="tx1">
              <a:lumMod val="90000"/>
              <a:lumOff val="10000"/>
            </a:schemeClr>
          </a:solidFill>
          <a:latin typeface="+mn-lt"/>
          <a:ea typeface="+mn-ea"/>
          <a:cs typeface="+mn-cs"/>
        </a:defRPr>
      </a:lvl1pPr>
      <a:lvl2pPr marL="341801" indent="-126240" algn="l" defTabSz="342991" rtl="0" eaLnBrk="1" latinLnBrk="0" hangingPunct="1">
        <a:spcBef>
          <a:spcPts val="0"/>
        </a:spcBef>
        <a:buClr>
          <a:schemeClr val="bg2"/>
        </a:buClr>
        <a:buFont typeface="Calibri" pitchFamily="34" charset="0"/>
        <a:buChar char="-"/>
        <a:defRPr sz="1800" kern="1200">
          <a:solidFill>
            <a:schemeClr val="tx1">
              <a:lumMod val="90000"/>
              <a:lumOff val="10000"/>
            </a:schemeClr>
          </a:solidFill>
          <a:latin typeface="+mn-lt"/>
          <a:ea typeface="+mn-ea"/>
          <a:cs typeface="+mn-cs"/>
        </a:defRPr>
      </a:lvl2pPr>
      <a:lvl3pPr marL="601426" indent="-127431" algn="l" defTabSz="342991" rtl="0" eaLnBrk="1" latinLnBrk="0" hangingPunct="1">
        <a:spcBef>
          <a:spcPts val="0"/>
        </a:spcBef>
        <a:buClr>
          <a:schemeClr val="bg2"/>
        </a:buClr>
        <a:buFont typeface="Calibri" pitchFamily="34" charset="0"/>
        <a:buChar char="-"/>
        <a:defRPr sz="1500" kern="1200">
          <a:solidFill>
            <a:schemeClr val="tx1">
              <a:lumMod val="90000"/>
              <a:lumOff val="10000"/>
            </a:schemeClr>
          </a:solidFill>
          <a:latin typeface="+mn-lt"/>
          <a:ea typeface="+mn-ea"/>
          <a:cs typeface="+mn-cs"/>
        </a:defRPr>
      </a:lvl3pPr>
      <a:lvl4pPr marL="815796" indent="-132195" algn="l" defTabSz="342991" rtl="0" eaLnBrk="1" latinLnBrk="0" hangingPunct="1">
        <a:spcBef>
          <a:spcPts val="0"/>
        </a:spcBef>
        <a:buClr>
          <a:schemeClr val="bg2"/>
        </a:buClr>
        <a:buFont typeface="Calibri" pitchFamily="34" charset="0"/>
        <a:buChar char="-"/>
        <a:defRPr sz="1500" kern="1200">
          <a:solidFill>
            <a:schemeClr val="tx1">
              <a:lumMod val="90000"/>
              <a:lumOff val="10000"/>
            </a:schemeClr>
          </a:solidFill>
          <a:latin typeface="+mn-lt"/>
          <a:ea typeface="+mn-ea"/>
          <a:cs typeface="+mn-cs"/>
        </a:defRPr>
      </a:lvl4pPr>
      <a:lvl5pPr marL="1031356" indent="-132195" algn="l" defTabSz="342991" rtl="0" eaLnBrk="1" latinLnBrk="0" hangingPunct="1">
        <a:spcBef>
          <a:spcPts val="0"/>
        </a:spcBef>
        <a:buClr>
          <a:schemeClr val="bg2"/>
        </a:buClr>
        <a:buFont typeface="Calibri" pitchFamily="34" charset="0"/>
        <a:buChar char="-"/>
        <a:defRPr sz="1500" kern="1200">
          <a:solidFill>
            <a:schemeClr val="tx1">
              <a:lumMod val="90000"/>
              <a:lumOff val="10000"/>
            </a:schemeClr>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Relationship Id="rId7" Type="http://schemas.openxmlformats.org/officeDocument/2006/relationships/image" Target="../media/image23.jpe"/><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Relationship Id="rId11" Type="http://schemas.openxmlformats.org/officeDocument/2006/relationships/image" Target="../media/image4.jpg"/><Relationship Id="rId5" Type="http://schemas.microsoft.com/office/2007/relationships/hdphoto" Target="../media/hdphoto4.wdp"/><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8.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0.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0487" y="263887"/>
            <a:ext cx="4366087" cy="2739562"/>
          </a:xfrm>
        </p:spPr>
        <p:txBody>
          <a:bodyPr/>
          <a:lstStyle/>
          <a:p>
            <a:r>
              <a:rPr lang="en-US" dirty="0"/>
              <a:t>Thinking Outside the Box</a:t>
            </a:r>
          </a:p>
        </p:txBody>
      </p:sp>
      <p:sp>
        <p:nvSpPr>
          <p:cNvPr id="6" name="Subtitle 5"/>
          <p:cNvSpPr>
            <a:spLocks noGrp="1"/>
          </p:cNvSpPr>
          <p:nvPr>
            <p:ph type="subTitle" idx="1"/>
          </p:nvPr>
        </p:nvSpPr>
        <p:spPr>
          <a:xfrm>
            <a:off x="940487" y="3003449"/>
            <a:ext cx="5350792" cy="423063"/>
          </a:xfrm>
        </p:spPr>
        <p:txBody>
          <a:bodyPr/>
          <a:lstStyle/>
          <a:p>
            <a:r>
              <a:rPr lang="en-US" dirty="0"/>
              <a:t>Being creative with challenges</a:t>
            </a:r>
          </a:p>
        </p:txBody>
      </p:sp>
    </p:spTree>
    <p:extLst>
      <p:ext uri="{BB962C8B-B14F-4D97-AF65-F5344CB8AC3E}">
        <p14:creationId xmlns:p14="http://schemas.microsoft.com/office/powerpoint/2010/main" val="4737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Repair</a:t>
            </a:r>
          </a:p>
        </p:txBody>
      </p:sp>
      <p:sp>
        <p:nvSpPr>
          <p:cNvPr id="3" name="Slide Number Placeholder 2"/>
          <p:cNvSpPr>
            <a:spLocks noGrp="1"/>
          </p:cNvSpPr>
          <p:nvPr>
            <p:ph type="sldNum" sz="quarter" idx="10"/>
          </p:nvPr>
        </p:nvSpPr>
        <p:spPr/>
        <p:txBody>
          <a:bodyPr/>
          <a:lstStyle/>
          <a:p>
            <a:fld id="{93AEC647-104A-43C8-8FBB-34EEEA788BAC}" type="slidenum">
              <a:rPr lang="en-US" smtClean="0"/>
              <a:pPr/>
              <a:t>10</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20"/>
            <a:ext cx="7510969" cy="3648563"/>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Customer calls in for Warranty Repair.</a:t>
            </a:r>
          </a:p>
          <a:p>
            <a:pPr marL="342991" indent="-342991">
              <a:buFont typeface="Wingdings" panose="05000000000000000000" pitchFamily="2" charset="2"/>
              <a:buChar char="Ø"/>
            </a:pPr>
            <a:r>
              <a:rPr lang="en-US" sz="2101" dirty="0"/>
              <a:t>Rep logs call using Customer Service Tracking leaving the track open until the item is received. </a:t>
            </a:r>
          </a:p>
          <a:p>
            <a:pPr marL="342991" indent="-342991">
              <a:buFont typeface="Wingdings" panose="05000000000000000000" pitchFamily="2" charset="2"/>
              <a:buChar char="Ø"/>
            </a:pPr>
            <a:r>
              <a:rPr lang="en-US" sz="2101" dirty="0"/>
              <a:t>Send letter confirming warranty details</a:t>
            </a:r>
          </a:p>
          <a:p>
            <a:pPr marL="342991" indent="-342991">
              <a:buFont typeface="Wingdings" panose="05000000000000000000" pitchFamily="2" charset="2"/>
              <a:buChar char="Ø"/>
            </a:pPr>
            <a:r>
              <a:rPr lang="en-US" sz="2101" dirty="0"/>
              <a:t>When item is received the track should be closed and a letter should be sent letting the customer know the product was received.</a:t>
            </a:r>
          </a:p>
          <a:p>
            <a:pPr marL="342991" indent="-342991">
              <a:buFont typeface="Wingdings" panose="05000000000000000000" pitchFamily="2" charset="2"/>
              <a:buChar char="Ø"/>
            </a:pPr>
            <a:r>
              <a:rPr lang="en-US" sz="2101" dirty="0"/>
              <a:t>An order should be entered with a unique source code for a G1 item that is specified as the warranty item.  The original order number should be entered in the PO Number Field to tie the two orders together.</a:t>
            </a:r>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5785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Repair</a:t>
            </a:r>
          </a:p>
        </p:txBody>
      </p:sp>
      <p:sp>
        <p:nvSpPr>
          <p:cNvPr id="3" name="Slide Number Placeholder 2"/>
          <p:cNvSpPr>
            <a:spLocks noGrp="1"/>
          </p:cNvSpPr>
          <p:nvPr>
            <p:ph type="sldNum" sz="quarter" idx="10"/>
          </p:nvPr>
        </p:nvSpPr>
        <p:spPr/>
        <p:txBody>
          <a:bodyPr/>
          <a:lstStyle/>
          <a:p>
            <a:fld id="{93AEC647-104A-43C8-8FBB-34EEEA788BAC}" type="slidenum">
              <a:rPr lang="en-US" smtClean="0"/>
              <a:pPr/>
              <a:t>11</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20"/>
            <a:ext cx="7510969" cy="2678682"/>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There should be a separate warehouse with inventory for the parts that are needed for repairs.  These parts can either be added to the order before processing or they can be stock adjusted out using a specific reason for warranty as needed.</a:t>
            </a:r>
          </a:p>
          <a:p>
            <a:pPr marL="342991" indent="-342991">
              <a:buFont typeface="Wingdings" panose="05000000000000000000" pitchFamily="2" charset="2"/>
              <a:buChar char="Ø"/>
            </a:pPr>
            <a:r>
              <a:rPr lang="en-US" sz="2101" dirty="0"/>
              <a:t>The workstation functionality should be used to track the repair through the warehouse.</a:t>
            </a:r>
          </a:p>
          <a:p>
            <a:pPr marL="342991" indent="-342991">
              <a:buFont typeface="Wingdings" panose="05000000000000000000" pitchFamily="2" charset="2"/>
              <a:buChar char="Ø"/>
            </a:pPr>
            <a:r>
              <a:rPr lang="en-US" sz="2101" dirty="0"/>
              <a:t>Once the repair is complete the order should be picked, packed and shipped.</a:t>
            </a:r>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337572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C7EF0-FED2-466E-AFB8-23DDD1A44519}"/>
              </a:ext>
            </a:extLst>
          </p:cNvPr>
          <p:cNvSpPr>
            <a:spLocks noGrp="1"/>
          </p:cNvSpPr>
          <p:nvPr>
            <p:ph type="sldNum" sz="quarter" idx="4"/>
          </p:nvPr>
        </p:nvSpPr>
        <p:spPr/>
        <p:txBody>
          <a:bodyPr/>
          <a:lstStyle/>
          <a:p>
            <a:pPr defTabSz="685983">
              <a:defRPr/>
            </a:pPr>
            <a:fld id="{93AEC647-104A-43C8-8FBB-34EEEA788BAC}" type="slidenum">
              <a:rPr lang="en-US" kern="0"/>
              <a:pPr defTabSz="685983">
                <a:defRPr/>
              </a:pPr>
              <a:t>12</a:t>
            </a:fld>
            <a:endParaRPr lang="en-US" kern="0" dirty="0"/>
          </a:p>
        </p:txBody>
      </p:sp>
      <p:pic>
        <p:nvPicPr>
          <p:cNvPr id="5" name="Picture 4">
            <a:extLst>
              <a:ext uri="{FF2B5EF4-FFF2-40B4-BE49-F238E27FC236}">
                <a16:creationId xmlns:a16="http://schemas.microsoft.com/office/drawing/2014/main" id="{4BDCE5F9-5E9E-40B6-8164-C7F4BCB08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70" b="93965" l="3770" r="92255">
                        <a14:foregroundMark x1="3770" y1="49885" x2="3770" y2="49885"/>
                        <a14:foregroundMark x1="4592" y1="48510" x2="4592" y2="48510"/>
                        <a14:foregroundMark x1="53119" y1="6646" x2="53119" y2="6646"/>
                        <a14:foregroundMark x1="52296" y1="7105" x2="52296" y2="7105"/>
                        <a14:foregroundMark x1="92255" y1="44843" x2="92255" y2="44843"/>
                        <a14:foregroundMark x1="92255" y1="44843" x2="92255" y2="44843"/>
                        <a14:foregroundMark x1="92255" y1="44843" x2="92255" y2="44843"/>
                        <a14:foregroundMark x1="52296" y1="93965" x2="52296" y2="93965"/>
                        <a14:foregroundMark x1="54352" y1="92131" x2="54352" y2="92131"/>
                      </a14:backgroundRemoval>
                    </a14:imgEffect>
                  </a14:imgLayer>
                </a14:imgProps>
              </a:ext>
            </a:extLst>
          </a:blip>
          <a:stretch>
            <a:fillRect/>
          </a:stretch>
        </p:blipFill>
        <p:spPr>
          <a:xfrm>
            <a:off x="9951798" y="5425008"/>
            <a:ext cx="438043" cy="393008"/>
          </a:xfrm>
          <a:prstGeom prst="rect">
            <a:avLst/>
          </a:prstGeom>
        </p:spPr>
      </p:pic>
      <p:pic>
        <p:nvPicPr>
          <p:cNvPr id="3" name="Picture 2">
            <a:extLst>
              <a:ext uri="{FF2B5EF4-FFF2-40B4-BE49-F238E27FC236}">
                <a16:creationId xmlns:a16="http://schemas.microsoft.com/office/drawing/2014/main" id="{B143A960-C335-4729-AB1B-3A8A67875B2C}"/>
              </a:ext>
            </a:extLst>
          </p:cNvPr>
          <p:cNvPicPr>
            <a:picLocks noChangeAspect="1"/>
          </p:cNvPicPr>
          <p:nvPr/>
        </p:nvPicPr>
        <p:blipFill>
          <a:blip r:embed="rId5"/>
          <a:stretch>
            <a:fillRect/>
          </a:stretch>
        </p:blipFill>
        <p:spPr>
          <a:xfrm>
            <a:off x="2209190" y="800101"/>
            <a:ext cx="7041490" cy="5301707"/>
          </a:xfrm>
          <a:prstGeom prst="rect">
            <a:avLst/>
          </a:prstGeom>
        </p:spPr>
      </p:pic>
    </p:spTree>
    <p:extLst>
      <p:ext uri="{BB962C8B-B14F-4D97-AF65-F5344CB8AC3E}">
        <p14:creationId xmlns:p14="http://schemas.microsoft.com/office/powerpoint/2010/main" val="249571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F6D1-5108-4A2A-BAA8-339E620B8AFB}"/>
              </a:ext>
            </a:extLst>
          </p:cNvPr>
          <p:cNvSpPr>
            <a:spLocks noGrp="1"/>
          </p:cNvSpPr>
          <p:nvPr>
            <p:ph type="title"/>
          </p:nvPr>
        </p:nvSpPr>
        <p:spPr/>
        <p:txBody>
          <a:bodyPr/>
          <a:lstStyle/>
          <a:p>
            <a:r>
              <a:rPr lang="en-US" dirty="0"/>
              <a:t>Warranty Repair</a:t>
            </a:r>
          </a:p>
        </p:txBody>
      </p:sp>
      <p:sp>
        <p:nvSpPr>
          <p:cNvPr id="3" name="Slide Number Placeholder 2">
            <a:extLst>
              <a:ext uri="{FF2B5EF4-FFF2-40B4-BE49-F238E27FC236}">
                <a16:creationId xmlns:a16="http://schemas.microsoft.com/office/drawing/2014/main" id="{F70A0ECC-B7C1-42F0-BC4B-5538EE59F03C}"/>
              </a:ext>
            </a:extLst>
          </p:cNvPr>
          <p:cNvSpPr>
            <a:spLocks noGrp="1"/>
          </p:cNvSpPr>
          <p:nvPr>
            <p:ph type="sldNum" sz="quarter" idx="10"/>
          </p:nvPr>
        </p:nvSpPr>
        <p:spPr/>
        <p:txBody>
          <a:bodyPr/>
          <a:lstStyle/>
          <a:p>
            <a:fld id="{93AEC647-104A-43C8-8FBB-34EEEA788BAC}" type="slidenum">
              <a:rPr lang="en-US" smtClean="0"/>
              <a:pPr/>
              <a:t>13</a:t>
            </a:fld>
            <a:endParaRPr lang="en-US" dirty="0"/>
          </a:p>
        </p:txBody>
      </p:sp>
      <p:pic>
        <p:nvPicPr>
          <p:cNvPr id="4" name="Picture 3">
            <a:extLst>
              <a:ext uri="{FF2B5EF4-FFF2-40B4-BE49-F238E27FC236}">
                <a16:creationId xmlns:a16="http://schemas.microsoft.com/office/drawing/2014/main" id="{C4A570C8-8B49-4B07-A3F7-3C1283933A2F}"/>
              </a:ext>
            </a:extLst>
          </p:cNvPr>
          <p:cNvPicPr>
            <a:picLocks noChangeAspect="1"/>
          </p:cNvPicPr>
          <p:nvPr/>
        </p:nvPicPr>
        <p:blipFill>
          <a:blip r:embed="rId2"/>
          <a:stretch>
            <a:fillRect/>
          </a:stretch>
        </p:blipFill>
        <p:spPr>
          <a:xfrm>
            <a:off x="2125028" y="1533525"/>
            <a:ext cx="7667625" cy="1504950"/>
          </a:xfrm>
          <a:prstGeom prst="rect">
            <a:avLst/>
          </a:prstGeom>
        </p:spPr>
      </p:pic>
      <p:pic>
        <p:nvPicPr>
          <p:cNvPr id="5" name="Picture 4">
            <a:extLst>
              <a:ext uri="{FF2B5EF4-FFF2-40B4-BE49-F238E27FC236}">
                <a16:creationId xmlns:a16="http://schemas.microsoft.com/office/drawing/2014/main" id="{BA3F6153-FB5E-44A7-8984-268CCAB9EA8E}"/>
              </a:ext>
            </a:extLst>
          </p:cNvPr>
          <p:cNvPicPr>
            <a:picLocks noChangeAspect="1"/>
          </p:cNvPicPr>
          <p:nvPr/>
        </p:nvPicPr>
        <p:blipFill>
          <a:blip r:embed="rId3"/>
          <a:stretch>
            <a:fillRect/>
          </a:stretch>
        </p:blipFill>
        <p:spPr>
          <a:xfrm>
            <a:off x="2125027" y="3189923"/>
            <a:ext cx="7667625" cy="3124239"/>
          </a:xfrm>
          <a:prstGeom prst="rect">
            <a:avLst/>
          </a:prstGeom>
        </p:spPr>
      </p:pic>
    </p:spTree>
    <p:extLst>
      <p:ext uri="{BB962C8B-B14F-4D97-AF65-F5344CB8AC3E}">
        <p14:creationId xmlns:p14="http://schemas.microsoft.com/office/powerpoint/2010/main" val="322423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F6D1-5108-4A2A-BAA8-339E620B8AFB}"/>
              </a:ext>
            </a:extLst>
          </p:cNvPr>
          <p:cNvSpPr>
            <a:spLocks noGrp="1"/>
          </p:cNvSpPr>
          <p:nvPr>
            <p:ph type="title"/>
          </p:nvPr>
        </p:nvSpPr>
        <p:spPr/>
        <p:txBody>
          <a:bodyPr/>
          <a:lstStyle/>
          <a:p>
            <a:r>
              <a:rPr lang="en-US" dirty="0"/>
              <a:t>Warranty Repair</a:t>
            </a:r>
          </a:p>
        </p:txBody>
      </p:sp>
      <p:sp>
        <p:nvSpPr>
          <p:cNvPr id="3" name="Slide Number Placeholder 2">
            <a:extLst>
              <a:ext uri="{FF2B5EF4-FFF2-40B4-BE49-F238E27FC236}">
                <a16:creationId xmlns:a16="http://schemas.microsoft.com/office/drawing/2014/main" id="{F70A0ECC-B7C1-42F0-BC4B-5538EE59F03C}"/>
              </a:ext>
            </a:extLst>
          </p:cNvPr>
          <p:cNvSpPr>
            <a:spLocks noGrp="1"/>
          </p:cNvSpPr>
          <p:nvPr>
            <p:ph type="sldNum" sz="quarter" idx="10"/>
          </p:nvPr>
        </p:nvSpPr>
        <p:spPr/>
        <p:txBody>
          <a:bodyPr/>
          <a:lstStyle/>
          <a:p>
            <a:fld id="{93AEC647-104A-43C8-8FBB-34EEEA788BAC}" type="slidenum">
              <a:rPr lang="en-US" smtClean="0"/>
              <a:pPr/>
              <a:t>14</a:t>
            </a:fld>
            <a:endParaRPr lang="en-US" dirty="0"/>
          </a:p>
        </p:txBody>
      </p:sp>
      <p:pic>
        <p:nvPicPr>
          <p:cNvPr id="4" name="Picture 3">
            <a:extLst>
              <a:ext uri="{FF2B5EF4-FFF2-40B4-BE49-F238E27FC236}">
                <a16:creationId xmlns:a16="http://schemas.microsoft.com/office/drawing/2014/main" id="{1EE69CC9-2FE3-4EC0-8392-BC33FE054DBD}"/>
              </a:ext>
            </a:extLst>
          </p:cNvPr>
          <p:cNvPicPr>
            <a:picLocks noChangeAspect="1"/>
          </p:cNvPicPr>
          <p:nvPr/>
        </p:nvPicPr>
        <p:blipFill>
          <a:blip r:embed="rId2"/>
          <a:stretch>
            <a:fillRect/>
          </a:stretch>
        </p:blipFill>
        <p:spPr>
          <a:xfrm>
            <a:off x="2404110" y="2040797"/>
            <a:ext cx="7418070" cy="3627816"/>
          </a:xfrm>
          <a:prstGeom prst="rect">
            <a:avLst/>
          </a:prstGeom>
        </p:spPr>
      </p:pic>
    </p:spTree>
    <p:extLst>
      <p:ext uri="{BB962C8B-B14F-4D97-AF65-F5344CB8AC3E}">
        <p14:creationId xmlns:p14="http://schemas.microsoft.com/office/powerpoint/2010/main" val="30463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F6D1-5108-4A2A-BAA8-339E620B8AFB}"/>
              </a:ext>
            </a:extLst>
          </p:cNvPr>
          <p:cNvSpPr>
            <a:spLocks noGrp="1"/>
          </p:cNvSpPr>
          <p:nvPr>
            <p:ph type="title"/>
          </p:nvPr>
        </p:nvSpPr>
        <p:spPr/>
        <p:txBody>
          <a:bodyPr/>
          <a:lstStyle/>
          <a:p>
            <a:r>
              <a:rPr lang="en-US" dirty="0"/>
              <a:t>Warranty Repair</a:t>
            </a:r>
          </a:p>
        </p:txBody>
      </p:sp>
      <p:sp>
        <p:nvSpPr>
          <p:cNvPr id="3" name="Slide Number Placeholder 2">
            <a:extLst>
              <a:ext uri="{FF2B5EF4-FFF2-40B4-BE49-F238E27FC236}">
                <a16:creationId xmlns:a16="http://schemas.microsoft.com/office/drawing/2014/main" id="{F70A0ECC-B7C1-42F0-BC4B-5538EE59F03C}"/>
              </a:ext>
            </a:extLst>
          </p:cNvPr>
          <p:cNvSpPr>
            <a:spLocks noGrp="1"/>
          </p:cNvSpPr>
          <p:nvPr>
            <p:ph type="sldNum" sz="quarter" idx="10"/>
          </p:nvPr>
        </p:nvSpPr>
        <p:spPr/>
        <p:txBody>
          <a:bodyPr/>
          <a:lstStyle/>
          <a:p>
            <a:fld id="{93AEC647-104A-43C8-8FBB-34EEEA788BAC}" type="slidenum">
              <a:rPr lang="en-US" smtClean="0"/>
              <a:pPr/>
              <a:t>15</a:t>
            </a:fld>
            <a:endParaRPr lang="en-US" dirty="0"/>
          </a:p>
        </p:txBody>
      </p:sp>
      <p:pic>
        <p:nvPicPr>
          <p:cNvPr id="5" name="Picture 4">
            <a:extLst>
              <a:ext uri="{FF2B5EF4-FFF2-40B4-BE49-F238E27FC236}">
                <a16:creationId xmlns:a16="http://schemas.microsoft.com/office/drawing/2014/main" id="{CE97B6E9-6B08-46F4-AB27-5FA20336B1DD}"/>
              </a:ext>
            </a:extLst>
          </p:cNvPr>
          <p:cNvPicPr>
            <a:picLocks noChangeAspect="1"/>
          </p:cNvPicPr>
          <p:nvPr/>
        </p:nvPicPr>
        <p:blipFill>
          <a:blip r:embed="rId2"/>
          <a:stretch>
            <a:fillRect/>
          </a:stretch>
        </p:blipFill>
        <p:spPr>
          <a:xfrm>
            <a:off x="2522220" y="1376363"/>
            <a:ext cx="7239000" cy="5019675"/>
          </a:xfrm>
          <a:prstGeom prst="rect">
            <a:avLst/>
          </a:prstGeom>
        </p:spPr>
      </p:pic>
    </p:spTree>
    <p:extLst>
      <p:ext uri="{BB962C8B-B14F-4D97-AF65-F5344CB8AC3E}">
        <p14:creationId xmlns:p14="http://schemas.microsoft.com/office/powerpoint/2010/main" val="28940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off Debits via file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16</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19"/>
            <a:ext cx="7510969" cy="1062214"/>
          </a:xfrm>
          <a:prstGeom prst="rect">
            <a:avLst/>
          </a:prstGeom>
          <a:noFill/>
        </p:spPr>
        <p:txBody>
          <a:bodyPr wrap="square" rtlCol="0">
            <a:spAutoFit/>
          </a:bodyPr>
          <a:lstStyle/>
          <a:p>
            <a:r>
              <a:rPr lang="en-US" sz="2101" dirty="0"/>
              <a:t>Need:</a:t>
            </a:r>
          </a:p>
          <a:p>
            <a:pPr lvl="1"/>
            <a:r>
              <a:rPr lang="en-US" sz="2101" dirty="0"/>
              <a:t>The ability to write off specific Debits based on a file of data that is passed every month.</a:t>
            </a:r>
          </a:p>
        </p:txBody>
      </p:sp>
      <p:grpSp>
        <p:nvGrpSpPr>
          <p:cNvPr id="11" name="Group 10">
            <a:extLst>
              <a:ext uri="{FF2B5EF4-FFF2-40B4-BE49-F238E27FC236}">
                <a16:creationId xmlns:a16="http://schemas.microsoft.com/office/drawing/2014/main" id="{E7554CA9-8783-4CE6-8EDB-CE530B5DF4B0}"/>
              </a:ext>
            </a:extLst>
          </p:cNvPr>
          <p:cNvGrpSpPr/>
          <p:nvPr/>
        </p:nvGrpSpPr>
        <p:grpSpPr>
          <a:xfrm>
            <a:off x="4186006" y="3585528"/>
            <a:ext cx="3142490" cy="2097747"/>
            <a:chOff x="3548416" y="3637648"/>
            <a:chExt cx="4188895" cy="2796268"/>
          </a:xfrm>
        </p:grpSpPr>
        <p:pic>
          <p:nvPicPr>
            <p:cNvPr id="7" name="Picture 6">
              <a:extLst>
                <a:ext uri="{FF2B5EF4-FFF2-40B4-BE49-F238E27FC236}">
                  <a16:creationId xmlns:a16="http://schemas.microsoft.com/office/drawing/2014/main" id="{024B98F0-4063-438E-A6B5-E990C6DF1133}"/>
                </a:ext>
              </a:extLst>
            </p:cNvPr>
            <p:cNvPicPr>
              <a:picLocks noChangeAspect="1"/>
            </p:cNvPicPr>
            <p:nvPr/>
          </p:nvPicPr>
          <p:blipFill>
            <a:blip r:embed="rId3"/>
            <a:stretch>
              <a:fillRect/>
            </a:stretch>
          </p:blipFill>
          <p:spPr>
            <a:xfrm>
              <a:off x="3548416" y="3637648"/>
              <a:ext cx="4188895" cy="2792597"/>
            </a:xfrm>
            <a:prstGeom prst="rect">
              <a:avLst/>
            </a:prstGeom>
          </p:spPr>
        </p:pic>
        <p:sp>
          <p:nvSpPr>
            <p:cNvPr id="9" name="&quot;Not Allowed&quot; Symbol 8">
              <a:extLst>
                <a:ext uri="{FF2B5EF4-FFF2-40B4-BE49-F238E27FC236}">
                  <a16:creationId xmlns:a16="http://schemas.microsoft.com/office/drawing/2014/main" id="{B08B78A7-B06D-41CD-8687-C0DFEFFD9EEB}"/>
                </a:ext>
              </a:extLst>
            </p:cNvPr>
            <p:cNvSpPr/>
            <p:nvPr/>
          </p:nvSpPr>
          <p:spPr>
            <a:xfrm>
              <a:off x="4030920" y="3637648"/>
              <a:ext cx="3223885" cy="2796268"/>
            </a:xfrm>
            <a:prstGeom prst="noSmoking">
              <a:avLst/>
            </a:prstGeom>
            <a:solidFill>
              <a:srgbClr val="FF0000">
                <a:alpha val="68000"/>
              </a:srgbClr>
            </a:solidFill>
            <a:ln w="762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solidFill>
                  <a:srgbClr val="FF0000"/>
                </a:solidFill>
              </a:endParaRPr>
            </a:p>
          </p:txBody>
        </p:sp>
      </p:grpSp>
      <p:pic>
        <p:nvPicPr>
          <p:cNvPr id="10" name="Picture 9">
            <a:extLst>
              <a:ext uri="{FF2B5EF4-FFF2-40B4-BE49-F238E27FC236}">
                <a16:creationId xmlns:a16="http://schemas.microsoft.com/office/drawing/2014/main" id="{C8919EA1-3381-40B4-A03A-2B55769FF724}"/>
              </a:ext>
            </a:extLst>
          </p:cNvPr>
          <p:cNvPicPr>
            <a:picLocks noChangeAspect="1"/>
          </p:cNvPicPr>
          <p:nvPr/>
        </p:nvPicPr>
        <p:blipFill>
          <a:blip r:embed="rId4"/>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322174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off Debits via file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17</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569878"/>
            <a:ext cx="7510969" cy="1223412"/>
          </a:xfrm>
          <a:prstGeom prst="rect">
            <a:avLst/>
          </a:prstGeom>
          <a:noFill/>
        </p:spPr>
        <p:txBody>
          <a:bodyPr wrap="square" numCol="2" rtlCol="0">
            <a:spAutoFit/>
          </a:bodyPr>
          <a:lstStyle/>
          <a:p>
            <a:pPr marL="600235" lvl="1" indent="-257244">
              <a:buFont typeface="Wingdings" panose="05000000000000000000" pitchFamily="2" charset="2"/>
              <a:buChar char="q"/>
            </a:pPr>
            <a:r>
              <a:rPr lang="en-US" sz="1500" dirty="0"/>
              <a:t>Set </a:t>
            </a:r>
            <a:r>
              <a:rPr lang="en-US" sz="1350" dirty="0"/>
              <a:t>DOC-ASSIGN-FILE and MAKE-LKBX-OA-PA controls</a:t>
            </a:r>
            <a:endParaRPr lang="en-US" sz="1500" dirty="0"/>
          </a:p>
          <a:p>
            <a:pPr marL="600235" lvl="1" indent="-257244">
              <a:buFont typeface="Wingdings" panose="05000000000000000000" pitchFamily="2" charset="2"/>
              <a:buChar char="q"/>
            </a:pPr>
            <a:r>
              <a:rPr lang="en-US" sz="1500" dirty="0"/>
              <a:t>Create process to identify debits to be written off and create file in OA Lockbox format</a:t>
            </a:r>
          </a:p>
          <a:p>
            <a:pPr lvl="1"/>
            <a:endParaRPr lang="en-US" sz="1500" dirty="0"/>
          </a:p>
          <a:p>
            <a:pPr marL="600235" lvl="1" indent="-257244">
              <a:buFont typeface="Wingdings" panose="05000000000000000000" pitchFamily="2" charset="2"/>
              <a:buChar char="q"/>
            </a:pPr>
            <a:endParaRPr lang="en-US" sz="1500" dirty="0"/>
          </a:p>
          <a:p>
            <a:pPr marL="600235" lvl="1" indent="-257244">
              <a:buFont typeface="Wingdings" panose="05000000000000000000" pitchFamily="2" charset="2"/>
              <a:buChar char="q"/>
            </a:pPr>
            <a:endParaRPr lang="en-US" sz="1500" dirty="0"/>
          </a:p>
          <a:p>
            <a:pPr marL="600235" lvl="1" indent="-257244">
              <a:buFont typeface="Wingdings" panose="05000000000000000000" pitchFamily="2" charset="2"/>
              <a:buChar char="q"/>
            </a:pPr>
            <a:endParaRPr lang="en-US" sz="1500" dirty="0"/>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4" name="TextBox 3">
            <a:extLst>
              <a:ext uri="{FF2B5EF4-FFF2-40B4-BE49-F238E27FC236}">
                <a16:creationId xmlns:a16="http://schemas.microsoft.com/office/drawing/2014/main" id="{1C214153-D974-4EB1-B11A-7465534BF628}"/>
              </a:ext>
            </a:extLst>
          </p:cNvPr>
          <p:cNvSpPr txBox="1"/>
          <p:nvPr/>
        </p:nvSpPr>
        <p:spPr>
          <a:xfrm>
            <a:off x="1866990" y="2049588"/>
            <a:ext cx="2940304" cy="415627"/>
          </a:xfrm>
          <a:prstGeom prst="rect">
            <a:avLst/>
          </a:prstGeom>
          <a:noFill/>
        </p:spPr>
        <p:txBody>
          <a:bodyPr wrap="square" rtlCol="0">
            <a:spAutoFit/>
          </a:bodyPr>
          <a:lstStyle/>
          <a:p>
            <a:r>
              <a:rPr lang="en-US" sz="2101" dirty="0"/>
              <a:t>Setup:</a:t>
            </a:r>
          </a:p>
        </p:txBody>
      </p:sp>
      <p:pic>
        <p:nvPicPr>
          <p:cNvPr id="5" name="Picture 4">
            <a:extLst>
              <a:ext uri="{FF2B5EF4-FFF2-40B4-BE49-F238E27FC236}">
                <a16:creationId xmlns:a16="http://schemas.microsoft.com/office/drawing/2014/main" id="{A3BC28BE-B15F-483B-AA55-ED1D08F25A7A}"/>
              </a:ext>
            </a:extLst>
          </p:cNvPr>
          <p:cNvPicPr>
            <a:picLocks noChangeAspect="1"/>
          </p:cNvPicPr>
          <p:nvPr/>
        </p:nvPicPr>
        <p:blipFill>
          <a:blip r:embed="rId4"/>
          <a:stretch>
            <a:fillRect/>
          </a:stretch>
        </p:blipFill>
        <p:spPr>
          <a:xfrm>
            <a:off x="6630638" y="3077789"/>
            <a:ext cx="2526428" cy="2171476"/>
          </a:xfrm>
          <a:prstGeom prst="rect">
            <a:avLst/>
          </a:prstGeom>
        </p:spPr>
      </p:pic>
    </p:spTree>
    <p:extLst>
      <p:ext uri="{BB962C8B-B14F-4D97-AF65-F5344CB8AC3E}">
        <p14:creationId xmlns:p14="http://schemas.microsoft.com/office/powerpoint/2010/main" val="41131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off Debits via file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18</a:t>
            </a:fld>
            <a:endParaRPr lang="en-US" dirty="0"/>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8" name="TextBox 7">
            <a:extLst>
              <a:ext uri="{FF2B5EF4-FFF2-40B4-BE49-F238E27FC236}">
                <a16:creationId xmlns:a16="http://schemas.microsoft.com/office/drawing/2014/main" id="{6D4B508D-C8ED-4C2B-AD69-AEE69FCFA4AC}"/>
              </a:ext>
            </a:extLst>
          </p:cNvPr>
          <p:cNvSpPr txBox="1"/>
          <p:nvPr/>
        </p:nvSpPr>
        <p:spPr>
          <a:xfrm>
            <a:off x="1866991" y="1519785"/>
            <a:ext cx="7510969" cy="415627"/>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Create a file of credits to be applied to the debits in question  </a:t>
            </a:r>
          </a:p>
        </p:txBody>
      </p:sp>
      <p:graphicFrame>
        <p:nvGraphicFramePr>
          <p:cNvPr id="16" name="Table 15">
            <a:extLst>
              <a:ext uri="{FF2B5EF4-FFF2-40B4-BE49-F238E27FC236}">
                <a16:creationId xmlns:a16="http://schemas.microsoft.com/office/drawing/2014/main" id="{65246796-4B73-4FEF-9A6A-5C1A4EDC6229}"/>
              </a:ext>
            </a:extLst>
          </p:cNvPr>
          <p:cNvGraphicFramePr>
            <a:graphicFrameLocks noGrp="1"/>
          </p:cNvGraphicFramePr>
          <p:nvPr>
            <p:extLst>
              <p:ext uri="{D42A27DB-BD31-4B8C-83A1-F6EECF244321}">
                <p14:modId xmlns:p14="http://schemas.microsoft.com/office/powerpoint/2010/main" val="2305584176"/>
              </p:ext>
            </p:extLst>
          </p:nvPr>
        </p:nvGraphicFramePr>
        <p:xfrm>
          <a:off x="2815152" y="2776349"/>
          <a:ext cx="5772588" cy="3589972"/>
        </p:xfrm>
        <a:graphic>
          <a:graphicData uri="http://schemas.openxmlformats.org/drawingml/2006/table">
            <a:tbl>
              <a:tblPr/>
              <a:tblGrid>
                <a:gridCol w="1177379">
                  <a:extLst>
                    <a:ext uri="{9D8B030D-6E8A-4147-A177-3AD203B41FA5}">
                      <a16:colId xmlns:a16="http://schemas.microsoft.com/office/drawing/2014/main" val="3432695727"/>
                    </a:ext>
                  </a:extLst>
                </a:gridCol>
                <a:gridCol w="3257899">
                  <a:extLst>
                    <a:ext uri="{9D8B030D-6E8A-4147-A177-3AD203B41FA5}">
                      <a16:colId xmlns:a16="http://schemas.microsoft.com/office/drawing/2014/main" val="209685696"/>
                    </a:ext>
                  </a:extLst>
                </a:gridCol>
                <a:gridCol w="662940">
                  <a:extLst>
                    <a:ext uri="{9D8B030D-6E8A-4147-A177-3AD203B41FA5}">
                      <a16:colId xmlns:a16="http://schemas.microsoft.com/office/drawing/2014/main" val="1105558166"/>
                    </a:ext>
                  </a:extLst>
                </a:gridCol>
                <a:gridCol w="674370">
                  <a:extLst>
                    <a:ext uri="{9D8B030D-6E8A-4147-A177-3AD203B41FA5}">
                      <a16:colId xmlns:a16="http://schemas.microsoft.com/office/drawing/2014/main" val="2046807224"/>
                    </a:ext>
                  </a:extLst>
                </a:gridCol>
              </a:tblGrid>
              <a:tr h="246486">
                <a:tc>
                  <a:txBody>
                    <a:bodyPr/>
                    <a:lstStyle/>
                    <a:p>
                      <a:pPr algn="ctr">
                        <a:spcAft>
                          <a:spcPts val="0"/>
                        </a:spcAft>
                      </a:pPr>
                      <a:r>
                        <a:rPr lang="en-US" sz="1300" dirty="0">
                          <a:effectLst/>
                        </a:rPr>
                        <a:t>Field Name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spcAft>
                          <a:spcPts val="0"/>
                        </a:spcAft>
                      </a:pPr>
                      <a:r>
                        <a:rPr lang="en-US" sz="1300" dirty="0">
                          <a:effectLst/>
                        </a:rPr>
                        <a:t>Description</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spcAft>
                          <a:spcPts val="0"/>
                        </a:spcAft>
                      </a:pPr>
                      <a:r>
                        <a:rPr lang="en-US" sz="1300" dirty="0">
                          <a:effectLst/>
                        </a:rPr>
                        <a:t>Format</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spcAft>
                          <a:spcPts val="0"/>
                        </a:spcAft>
                      </a:pPr>
                      <a:r>
                        <a:rPr lang="en-US" sz="1300" dirty="0">
                          <a:effectLst/>
                        </a:rPr>
                        <a:t>Position</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646365"/>
                  </a:ext>
                </a:extLst>
              </a:tr>
              <a:tr h="629090">
                <a:tc>
                  <a:txBody>
                    <a:bodyPr/>
                    <a:lstStyle/>
                    <a:p>
                      <a:pPr>
                        <a:spcAft>
                          <a:spcPts val="0"/>
                        </a:spcAft>
                      </a:pPr>
                      <a:r>
                        <a:rPr lang="en-US" sz="1300" dirty="0">
                          <a:effectLst/>
                        </a:rPr>
                        <a:t>IN-BTCH-TYPE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Record Type, always "00" (required)</a:t>
                      </a:r>
                    </a:p>
                    <a:p>
                      <a:pPr>
                        <a:spcAft>
                          <a:spcPts val="0"/>
                        </a:spcAft>
                      </a:pPr>
                      <a:r>
                        <a:rPr lang="en-US" sz="1300" dirty="0">
                          <a:effectLst/>
                        </a:rPr>
                        <a:t> </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XX</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1-2</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468479"/>
                  </a:ext>
                </a:extLst>
              </a:tr>
              <a:tr h="881708">
                <a:tc>
                  <a:txBody>
                    <a:bodyPr/>
                    <a:lstStyle/>
                    <a:p>
                      <a:pPr>
                        <a:spcAft>
                          <a:spcPts val="0"/>
                        </a:spcAft>
                      </a:pPr>
                      <a:r>
                        <a:rPr lang="en-US" sz="1300" dirty="0">
                          <a:effectLst/>
                        </a:rPr>
                        <a:t>IN-BTCH-DATE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450"/>
                        </a:spcAft>
                      </a:pPr>
                      <a:r>
                        <a:rPr lang="en-US" sz="1300" dirty="0">
                          <a:effectLst/>
                        </a:rPr>
                        <a:t>Date the Batch file is run (</a:t>
                      </a:r>
                      <a:r>
                        <a:rPr lang="en-US" sz="1300" i="1" dirty="0">
                          <a:effectLst/>
                        </a:rPr>
                        <a:t>yymmdd</a:t>
                      </a:r>
                      <a:r>
                        <a:rPr lang="en-US" sz="1300" dirty="0">
                          <a:effectLst/>
                        </a:rPr>
                        <a:t>)</a:t>
                      </a:r>
                    </a:p>
                    <a:p>
                      <a:pPr>
                        <a:spcAft>
                          <a:spcPts val="0"/>
                        </a:spcAft>
                      </a:pPr>
                      <a:r>
                        <a:rPr lang="en-US" sz="1300" b="1" dirty="0">
                          <a:effectLst/>
                        </a:rPr>
                        <a:t>Note</a:t>
                      </a:r>
                      <a:r>
                        <a:rPr lang="en-US" sz="1300" dirty="0">
                          <a:effectLst/>
                        </a:rPr>
                        <a:t>:  This date is not used or stored.</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X(6)</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3-8</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017812"/>
                  </a:ext>
                </a:extLst>
              </a:tr>
              <a:tr h="437788">
                <a:tc>
                  <a:txBody>
                    <a:bodyPr/>
                    <a:lstStyle/>
                    <a:p>
                      <a:pPr>
                        <a:spcAft>
                          <a:spcPts val="0"/>
                        </a:spcAft>
                      </a:pPr>
                      <a:r>
                        <a:rPr lang="en-US" sz="1300" dirty="0">
                          <a:effectLst/>
                        </a:rPr>
                        <a:t>IN-BTCH-NO</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Increment by one for each batch (required)</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X(8)</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9-16</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363277"/>
                  </a:ext>
                </a:extLst>
              </a:tr>
              <a:tr h="246486">
                <a:tc>
                  <a:txBody>
                    <a:bodyPr/>
                    <a:lstStyle/>
                    <a:p>
                      <a:pPr>
                        <a:spcAft>
                          <a:spcPts val="0"/>
                        </a:spcAft>
                      </a:pPr>
                      <a:r>
                        <a:rPr lang="en-US" sz="1300" dirty="0">
                          <a:effectLst/>
                        </a:rPr>
                        <a:t>FILLER</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Filler, zero fill</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X(8)</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17-24</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617373"/>
                  </a:ext>
                </a:extLst>
              </a:tr>
              <a:tr h="437788">
                <a:tc>
                  <a:txBody>
                    <a:bodyPr/>
                    <a:lstStyle/>
                    <a:p>
                      <a:pPr>
                        <a:spcAft>
                          <a:spcPts val="0"/>
                        </a:spcAft>
                      </a:pPr>
                      <a:r>
                        <a:rPr lang="en-US" sz="1300" dirty="0">
                          <a:effectLst/>
                        </a:rPr>
                        <a:t>IN-BTCH-DIV</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Direct Commerce Division Code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XX</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25-26</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509697"/>
                  </a:ext>
                </a:extLst>
              </a:tr>
              <a:tr h="437788">
                <a:tc>
                  <a:txBody>
                    <a:bodyPr/>
                    <a:lstStyle/>
                    <a:p>
                      <a:pPr>
                        <a:spcAft>
                          <a:spcPts val="0"/>
                        </a:spcAft>
                      </a:pPr>
                      <a:r>
                        <a:rPr lang="en-US" sz="1300" dirty="0">
                          <a:effectLst/>
                        </a:rPr>
                        <a:t>IN-BTCH-CO</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Direct Commerce Company Code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XX</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27-28</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095327"/>
                  </a:ext>
                </a:extLst>
              </a:tr>
              <a:tr h="246486">
                <a:tc>
                  <a:txBody>
                    <a:bodyPr/>
                    <a:lstStyle/>
                    <a:p>
                      <a:pPr>
                        <a:spcAft>
                          <a:spcPts val="0"/>
                        </a:spcAft>
                      </a:pPr>
                      <a:r>
                        <a:rPr lang="en-US" sz="1300" dirty="0">
                          <a:effectLst/>
                        </a:rPr>
                        <a:t>FILLER</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Spaces</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X(32)</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29-60</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482610"/>
                  </a:ext>
                </a:extLst>
              </a:tr>
            </a:tbl>
          </a:graphicData>
        </a:graphic>
      </p:graphicFrame>
      <p:sp>
        <p:nvSpPr>
          <p:cNvPr id="18" name="Rectangle 17">
            <a:extLst>
              <a:ext uri="{FF2B5EF4-FFF2-40B4-BE49-F238E27FC236}">
                <a16:creationId xmlns:a16="http://schemas.microsoft.com/office/drawing/2014/main" id="{A5594FEC-8F87-4A18-BB29-5F62855C6CE2}"/>
              </a:ext>
            </a:extLst>
          </p:cNvPr>
          <p:cNvSpPr/>
          <p:nvPr/>
        </p:nvSpPr>
        <p:spPr>
          <a:xfrm>
            <a:off x="2815152" y="1980840"/>
            <a:ext cx="5612568" cy="646331"/>
          </a:xfrm>
          <a:prstGeom prst="rect">
            <a:avLst/>
          </a:prstGeom>
        </p:spPr>
        <p:txBody>
          <a:bodyPr wrap="square">
            <a:spAutoFit/>
          </a:bodyPr>
          <a:lstStyle/>
          <a:p>
            <a:r>
              <a:rPr lang="en-US" dirty="0"/>
              <a:t>Open A/R Lockbox File Layout Header Information </a:t>
            </a:r>
          </a:p>
          <a:p>
            <a:r>
              <a:rPr lang="en-US" dirty="0"/>
              <a:t>Record Type 00</a:t>
            </a:r>
          </a:p>
        </p:txBody>
      </p:sp>
    </p:spTree>
    <p:extLst>
      <p:ext uri="{BB962C8B-B14F-4D97-AF65-F5344CB8AC3E}">
        <p14:creationId xmlns:p14="http://schemas.microsoft.com/office/powerpoint/2010/main" val="37331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91" y="117707"/>
            <a:ext cx="5880607" cy="1022194"/>
          </a:xfrm>
        </p:spPr>
        <p:txBody>
          <a:bodyPr/>
          <a:lstStyle/>
          <a:p>
            <a:r>
              <a:rPr lang="en-US" dirty="0"/>
              <a:t>Write off Debits via file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19</a:t>
            </a:fld>
            <a:endParaRPr lang="en-US" dirty="0"/>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graphicFrame>
        <p:nvGraphicFramePr>
          <p:cNvPr id="4" name="Table 3">
            <a:extLst>
              <a:ext uri="{FF2B5EF4-FFF2-40B4-BE49-F238E27FC236}">
                <a16:creationId xmlns:a16="http://schemas.microsoft.com/office/drawing/2014/main" id="{52F37374-6B25-4BA1-880E-E76F06508561}"/>
              </a:ext>
            </a:extLst>
          </p:cNvPr>
          <p:cNvGraphicFramePr>
            <a:graphicFrameLocks noGrp="1"/>
          </p:cNvGraphicFramePr>
          <p:nvPr>
            <p:extLst>
              <p:ext uri="{D42A27DB-BD31-4B8C-83A1-F6EECF244321}">
                <p14:modId xmlns:p14="http://schemas.microsoft.com/office/powerpoint/2010/main" val="889348453"/>
              </p:ext>
            </p:extLst>
          </p:nvPr>
        </p:nvGraphicFramePr>
        <p:xfrm>
          <a:off x="2689862" y="2055251"/>
          <a:ext cx="6103619" cy="4160520"/>
        </p:xfrm>
        <a:graphic>
          <a:graphicData uri="http://schemas.openxmlformats.org/drawingml/2006/table">
            <a:tbl>
              <a:tblPr/>
              <a:tblGrid>
                <a:gridCol w="1223009">
                  <a:extLst>
                    <a:ext uri="{9D8B030D-6E8A-4147-A177-3AD203B41FA5}">
                      <a16:colId xmlns:a16="http://schemas.microsoft.com/office/drawing/2014/main" val="3890579436"/>
                    </a:ext>
                  </a:extLst>
                </a:gridCol>
                <a:gridCol w="3543300">
                  <a:extLst>
                    <a:ext uri="{9D8B030D-6E8A-4147-A177-3AD203B41FA5}">
                      <a16:colId xmlns:a16="http://schemas.microsoft.com/office/drawing/2014/main" val="3516273047"/>
                    </a:ext>
                  </a:extLst>
                </a:gridCol>
                <a:gridCol w="560070">
                  <a:extLst>
                    <a:ext uri="{9D8B030D-6E8A-4147-A177-3AD203B41FA5}">
                      <a16:colId xmlns:a16="http://schemas.microsoft.com/office/drawing/2014/main" val="4261014195"/>
                    </a:ext>
                  </a:extLst>
                </a:gridCol>
                <a:gridCol w="777240">
                  <a:extLst>
                    <a:ext uri="{9D8B030D-6E8A-4147-A177-3AD203B41FA5}">
                      <a16:colId xmlns:a16="http://schemas.microsoft.com/office/drawing/2014/main" val="3344849744"/>
                    </a:ext>
                  </a:extLst>
                </a:gridCol>
              </a:tblGrid>
              <a:tr h="262890">
                <a:tc>
                  <a:txBody>
                    <a:bodyPr/>
                    <a:lstStyle/>
                    <a:p>
                      <a:pPr algn="ctr">
                        <a:spcAft>
                          <a:spcPts val="0"/>
                        </a:spcAft>
                      </a:pPr>
                      <a:r>
                        <a:rPr lang="en-US" sz="1300" dirty="0">
                          <a:effectLst/>
                        </a:rPr>
                        <a:t>Field Name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spcAft>
                          <a:spcPts val="0"/>
                        </a:spcAft>
                      </a:pPr>
                      <a:r>
                        <a:rPr lang="en-US" sz="1300" dirty="0">
                          <a:effectLst/>
                        </a:rPr>
                        <a:t>Description</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spcAft>
                          <a:spcPts val="0"/>
                        </a:spcAft>
                      </a:pPr>
                      <a:r>
                        <a:rPr lang="en-US" sz="1300" dirty="0">
                          <a:effectLst/>
                        </a:rPr>
                        <a:t>Format</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spcAft>
                          <a:spcPts val="0"/>
                        </a:spcAft>
                      </a:pPr>
                      <a:r>
                        <a:rPr lang="en-US" sz="1300" dirty="0">
                          <a:effectLst/>
                        </a:rPr>
                        <a:t>Position</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54229"/>
                  </a:ext>
                </a:extLst>
              </a:tr>
              <a:tr h="468630">
                <a:tc>
                  <a:txBody>
                    <a:bodyPr/>
                    <a:lstStyle/>
                    <a:p>
                      <a:pPr>
                        <a:spcAft>
                          <a:spcPts val="0"/>
                        </a:spcAft>
                      </a:pPr>
                      <a:r>
                        <a:rPr lang="en-US" sz="1300" dirty="0">
                          <a:effectLst/>
                        </a:rPr>
                        <a:t>IN1-REC-TYPE</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Record Type, always "10" (required)</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XX</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1-2</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233326"/>
                  </a:ext>
                </a:extLst>
              </a:tr>
              <a:tr h="262890">
                <a:tc>
                  <a:txBody>
                    <a:bodyPr/>
                    <a:lstStyle/>
                    <a:p>
                      <a:pPr>
                        <a:spcAft>
                          <a:spcPts val="0"/>
                        </a:spcAft>
                      </a:pPr>
                      <a:r>
                        <a:rPr lang="en-US" sz="1300" dirty="0">
                          <a:effectLst/>
                        </a:rPr>
                        <a:t>IN1-ORDER-NO</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Order Number (required)</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X(12)</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3-14</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168825"/>
                  </a:ext>
                </a:extLst>
              </a:tr>
              <a:tr h="468630">
                <a:tc>
                  <a:txBody>
                    <a:bodyPr/>
                    <a:lstStyle/>
                    <a:p>
                      <a:pPr>
                        <a:spcAft>
                          <a:spcPts val="0"/>
                        </a:spcAft>
                      </a:pPr>
                      <a:r>
                        <a:rPr lang="en-US" sz="1300" dirty="0">
                          <a:effectLst/>
                        </a:rPr>
                        <a:t>IN1-CUST-NO</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Customer Number, zero filled to the left</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9(10)</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15-24</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987543"/>
                  </a:ext>
                </a:extLst>
              </a:tr>
              <a:tr h="1085850">
                <a:tc>
                  <a:txBody>
                    <a:bodyPr/>
                    <a:lstStyle/>
                    <a:p>
                      <a:pPr>
                        <a:spcAft>
                          <a:spcPts val="0"/>
                        </a:spcAft>
                      </a:pPr>
                      <a:r>
                        <a:rPr lang="en-US" sz="1300" dirty="0">
                          <a:effectLst/>
                        </a:rPr>
                        <a:t>IN1-AMT</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Amount Of Payment, zero filled to the left with an implied decimal between positions eight and nine (required)</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9(8)V99</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25-34</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214426"/>
                  </a:ext>
                </a:extLst>
              </a:tr>
              <a:tr h="262890">
                <a:tc>
                  <a:txBody>
                    <a:bodyPr/>
                    <a:lstStyle/>
                    <a:p>
                      <a:pPr>
                        <a:spcAft>
                          <a:spcPts val="0"/>
                        </a:spcAft>
                      </a:pPr>
                      <a:r>
                        <a:rPr lang="en-US" sz="1300" dirty="0">
                          <a:effectLst/>
                        </a:rPr>
                        <a:t>IN1-DATE</a:t>
                      </a:r>
                      <a:r>
                        <a:rPr lang="en-US" sz="800" baseline="30000" dirty="0">
                          <a:effectLst/>
                        </a:rPr>
                        <a:t>1</a:t>
                      </a:r>
                      <a:endParaRPr lang="en-US" sz="1300" dirty="0">
                        <a:effectLst/>
                      </a:endParaRP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Date of payment (</a:t>
                      </a:r>
                      <a:r>
                        <a:rPr lang="en-US" sz="1300" i="1" dirty="0">
                          <a:effectLst/>
                        </a:rPr>
                        <a:t>ccyymmdd</a:t>
                      </a:r>
                      <a:r>
                        <a:rPr lang="en-US" sz="1300" dirty="0">
                          <a:effectLst/>
                        </a:rPr>
                        <a:t>)</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X(8)</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35-42</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054464"/>
                  </a:ext>
                </a:extLst>
              </a:tr>
              <a:tr h="1085850">
                <a:tc>
                  <a:txBody>
                    <a:bodyPr/>
                    <a:lstStyle/>
                    <a:p>
                      <a:pPr>
                        <a:spcAft>
                          <a:spcPts val="0"/>
                        </a:spcAft>
                      </a:pPr>
                      <a:r>
                        <a:rPr lang="en-US" sz="1300" dirty="0">
                          <a:effectLst/>
                        </a:rPr>
                        <a:t>IN1-REF-NO</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Reference Number – User-defined sequence, incremented for each record, zero filled to the left (required)</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9(11)</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43-53</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904286"/>
                  </a:ext>
                </a:extLst>
              </a:tr>
              <a:tr h="262890">
                <a:tc>
                  <a:txBody>
                    <a:bodyPr/>
                    <a:lstStyle/>
                    <a:p>
                      <a:pPr>
                        <a:spcAft>
                          <a:spcPts val="0"/>
                        </a:spcAft>
                      </a:pPr>
                      <a:r>
                        <a:rPr lang="en-US" sz="1300" dirty="0">
                          <a:effectLst/>
                        </a:rPr>
                        <a:t>FILLER</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spcAft>
                          <a:spcPts val="0"/>
                        </a:spcAft>
                      </a:pPr>
                      <a:r>
                        <a:rPr lang="en-US" sz="1300" dirty="0">
                          <a:effectLst/>
                        </a:rPr>
                        <a:t>Spaces</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X(7)</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spcAft>
                          <a:spcPts val="0"/>
                        </a:spcAft>
                      </a:pPr>
                      <a:r>
                        <a:rPr lang="en-US" sz="1300" dirty="0">
                          <a:effectLst/>
                        </a:rPr>
                        <a:t>54-60</a:t>
                      </a:r>
                    </a:p>
                  </a:txBody>
                  <a:tcPr marL="28575" marR="28575" marT="28575" marB="28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74483"/>
                  </a:ext>
                </a:extLst>
              </a:tr>
            </a:tbl>
          </a:graphicData>
        </a:graphic>
      </p:graphicFrame>
      <p:sp>
        <p:nvSpPr>
          <p:cNvPr id="5" name="Rectangle 1">
            <a:extLst>
              <a:ext uri="{FF2B5EF4-FFF2-40B4-BE49-F238E27FC236}">
                <a16:creationId xmlns:a16="http://schemas.microsoft.com/office/drawing/2014/main" id="{011B1714-5627-41E5-95B3-BDA92EFAAC45}"/>
              </a:ext>
            </a:extLst>
          </p:cNvPr>
          <p:cNvSpPr>
            <a:spLocks noChangeArrowheads="1"/>
          </p:cNvSpPr>
          <p:nvPr/>
        </p:nvSpPr>
        <p:spPr bwMode="auto">
          <a:xfrm>
            <a:off x="1866901" y="11897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dirty="0">
                <a:latin typeface="Arial" panose="020B0604020202020204" pitchFamily="34" charset="0"/>
              </a:rPr>
              <a:t>Open A/R Lockbox File Layout Payment Information </a:t>
            </a:r>
          </a:p>
          <a:p>
            <a:pPr defTabSz="914400" eaLnBrk="0" fontAlgn="base" hangingPunct="0">
              <a:spcBef>
                <a:spcPct val="0"/>
              </a:spcBef>
              <a:spcAft>
                <a:spcPct val="0"/>
              </a:spcAft>
            </a:pPr>
            <a:r>
              <a:rPr lang="en-US" altLang="en-US" dirty="0">
                <a:latin typeface="Arial" panose="020B0604020202020204" pitchFamily="34" charset="0"/>
              </a:rPr>
              <a:t>Record Type 10</a:t>
            </a:r>
          </a:p>
        </p:txBody>
      </p:sp>
    </p:spTree>
    <p:extLst>
      <p:ext uri="{BB962C8B-B14F-4D97-AF65-F5344CB8AC3E}">
        <p14:creationId xmlns:p14="http://schemas.microsoft.com/office/powerpoint/2010/main" val="58563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685983">
              <a:defRPr/>
            </a:pPr>
            <a:fld id="{93AEC647-104A-43C8-8FBB-34EEEA788BAC}" type="slidenum">
              <a:rPr lang="en-US" kern="0"/>
              <a:pPr defTabSz="685983">
                <a:defRPr/>
              </a:pPr>
              <a:t>2</a:t>
            </a:fld>
            <a:endParaRPr lang="en-US" kern="0" dirty="0"/>
          </a:p>
        </p:txBody>
      </p:sp>
      <p:pic>
        <p:nvPicPr>
          <p:cNvPr id="6" name="Picture 5">
            <a:extLst>
              <a:ext uri="{FF2B5EF4-FFF2-40B4-BE49-F238E27FC236}">
                <a16:creationId xmlns:a16="http://schemas.microsoft.com/office/drawing/2014/main" id="{DB040345-9835-4503-B351-A59A05D0A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60" y="833192"/>
            <a:ext cx="5132070" cy="5154980"/>
          </a:xfrm>
          <a:prstGeom prst="rect">
            <a:avLst/>
          </a:prstGeom>
        </p:spPr>
      </p:pic>
    </p:spTree>
    <p:extLst>
      <p:ext uri="{BB962C8B-B14F-4D97-AF65-F5344CB8AC3E}">
        <p14:creationId xmlns:p14="http://schemas.microsoft.com/office/powerpoint/2010/main" val="36239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off Debits via file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20</a:t>
            </a:fld>
            <a:endParaRPr lang="en-US" dirty="0"/>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8" name="TextBox 7">
            <a:extLst>
              <a:ext uri="{FF2B5EF4-FFF2-40B4-BE49-F238E27FC236}">
                <a16:creationId xmlns:a16="http://schemas.microsoft.com/office/drawing/2014/main" id="{6D4B508D-C8ED-4C2B-AD69-AEE69FCFA4AC}"/>
              </a:ext>
            </a:extLst>
          </p:cNvPr>
          <p:cNvSpPr txBox="1"/>
          <p:nvPr/>
        </p:nvSpPr>
        <p:spPr>
          <a:xfrm>
            <a:off x="1866991" y="2129120"/>
            <a:ext cx="7510969" cy="1062214"/>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Run OA Lockbox job</a:t>
            </a:r>
          </a:p>
          <a:p>
            <a:pPr marL="342991" indent="-342991">
              <a:buFont typeface="Wingdings" panose="05000000000000000000" pitchFamily="2" charset="2"/>
              <a:buChar char="Ø"/>
            </a:pPr>
            <a:r>
              <a:rPr lang="en-US" sz="2101" dirty="0"/>
              <a:t>Use reports generated from the OA Lockbox job to create a journal entry to write off the debit and payment in your GL</a:t>
            </a:r>
          </a:p>
        </p:txBody>
      </p:sp>
      <p:pic>
        <p:nvPicPr>
          <p:cNvPr id="4" name="Picture 3">
            <a:extLst>
              <a:ext uri="{FF2B5EF4-FFF2-40B4-BE49-F238E27FC236}">
                <a16:creationId xmlns:a16="http://schemas.microsoft.com/office/drawing/2014/main" id="{E401145A-6DF1-4C09-8974-44C1854F5EB8}"/>
              </a:ext>
            </a:extLst>
          </p:cNvPr>
          <p:cNvPicPr>
            <a:picLocks noChangeAspect="1"/>
          </p:cNvPicPr>
          <p:nvPr/>
        </p:nvPicPr>
        <p:blipFill>
          <a:blip r:embed="rId4"/>
          <a:stretch>
            <a:fillRect/>
          </a:stretch>
        </p:blipFill>
        <p:spPr>
          <a:xfrm>
            <a:off x="2272466" y="3884394"/>
            <a:ext cx="7362517" cy="1540615"/>
          </a:xfrm>
          <a:prstGeom prst="rect">
            <a:avLst/>
          </a:prstGeom>
        </p:spPr>
      </p:pic>
    </p:spTree>
    <p:extLst>
      <p:ext uri="{BB962C8B-B14F-4D97-AF65-F5344CB8AC3E}">
        <p14:creationId xmlns:p14="http://schemas.microsoft.com/office/powerpoint/2010/main" val="64308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Order Entry/Web Rep Assignment</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21</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009821"/>
            <a:ext cx="7510969" cy="1062214"/>
          </a:xfrm>
          <a:prstGeom prst="rect">
            <a:avLst/>
          </a:prstGeom>
          <a:noFill/>
        </p:spPr>
        <p:txBody>
          <a:bodyPr wrap="square" rtlCol="0">
            <a:spAutoFit/>
          </a:bodyPr>
          <a:lstStyle/>
          <a:p>
            <a:r>
              <a:rPr lang="en-US" sz="2101" dirty="0"/>
              <a:t>Need:</a:t>
            </a:r>
          </a:p>
          <a:p>
            <a:pPr lvl="1"/>
            <a:r>
              <a:rPr lang="en-US" sz="2101" dirty="0"/>
              <a:t>The ability to assign specific salespeople to orders input via Batch Order Entry (TAPEMACS) or Web Order.</a:t>
            </a:r>
          </a:p>
        </p:txBody>
      </p:sp>
      <p:pic>
        <p:nvPicPr>
          <p:cNvPr id="7" name="Picture 6">
            <a:extLst>
              <a:ext uri="{FF2B5EF4-FFF2-40B4-BE49-F238E27FC236}">
                <a16:creationId xmlns:a16="http://schemas.microsoft.com/office/drawing/2014/main" id="{4E2DEF41-FB6C-4D28-BE09-1DE6171066C4}"/>
              </a:ext>
            </a:extLst>
          </p:cNvPr>
          <p:cNvPicPr>
            <a:picLocks noChangeAspect="1"/>
          </p:cNvPicPr>
          <p:nvPr/>
        </p:nvPicPr>
        <p:blipFill rotWithShape="1">
          <a:blip r:embed="rId3"/>
          <a:srcRect l="5150" t="8707" r="3907" b="14023"/>
          <a:stretch/>
        </p:blipFill>
        <p:spPr>
          <a:xfrm>
            <a:off x="5473183" y="4099328"/>
            <a:ext cx="976436" cy="844165"/>
          </a:xfrm>
          <a:prstGeom prst="rect">
            <a:avLst/>
          </a:prstGeom>
        </p:spPr>
      </p:pic>
      <p:pic>
        <p:nvPicPr>
          <p:cNvPr id="9" name="Picture 8">
            <a:extLst>
              <a:ext uri="{FF2B5EF4-FFF2-40B4-BE49-F238E27FC236}">
                <a16:creationId xmlns:a16="http://schemas.microsoft.com/office/drawing/2014/main" id="{7CA0AC40-1E4E-491F-A164-F93536011B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13" b="95397" l="9005" r="90995">
                        <a14:foregroundMark x1="43602" y1="7531" x2="43602" y2="7531"/>
                        <a14:foregroundMark x1="9005" y1="85774" x2="9005" y2="85774"/>
                        <a14:foregroundMark x1="37915" y1="94561" x2="37915" y2="94561"/>
                        <a14:foregroundMark x1="91469" y1="86611" x2="91469" y2="86611"/>
                        <a14:foregroundMark x1="56398" y1="95397" x2="56398" y2="95397"/>
                        <a14:backgroundMark x1="56398" y1="95397" x2="56398" y2="95397"/>
                      </a14:backgroundRemoval>
                    </a14:imgEffect>
                  </a14:imgLayer>
                </a14:imgProps>
              </a:ext>
            </a:extLst>
          </a:blip>
          <a:stretch>
            <a:fillRect/>
          </a:stretch>
        </p:blipFill>
        <p:spPr>
          <a:xfrm>
            <a:off x="5750566" y="3079060"/>
            <a:ext cx="579357" cy="635797"/>
          </a:xfrm>
          <a:prstGeom prst="rect">
            <a:avLst/>
          </a:prstGeom>
        </p:spPr>
      </p:pic>
      <p:pic>
        <p:nvPicPr>
          <p:cNvPr id="13" name="Picture 12">
            <a:extLst>
              <a:ext uri="{FF2B5EF4-FFF2-40B4-BE49-F238E27FC236}">
                <a16:creationId xmlns:a16="http://schemas.microsoft.com/office/drawing/2014/main" id="{958FC1D0-7085-4AAB-A7E0-673D2FE0D3DC}"/>
              </a:ext>
            </a:extLst>
          </p:cNvPr>
          <p:cNvPicPr>
            <a:picLocks noChangeAspect="1"/>
          </p:cNvPicPr>
          <p:nvPr/>
        </p:nvPicPr>
        <p:blipFill>
          <a:blip r:embed="rId6"/>
          <a:stretch>
            <a:fillRect/>
          </a:stretch>
        </p:blipFill>
        <p:spPr>
          <a:xfrm flipH="1">
            <a:off x="6968197" y="4580768"/>
            <a:ext cx="358040" cy="581488"/>
          </a:xfrm>
          <a:prstGeom prst="rect">
            <a:avLst/>
          </a:prstGeom>
        </p:spPr>
      </p:pic>
      <p:pic>
        <p:nvPicPr>
          <p:cNvPr id="17" name="Picture 16">
            <a:extLst>
              <a:ext uri="{FF2B5EF4-FFF2-40B4-BE49-F238E27FC236}">
                <a16:creationId xmlns:a16="http://schemas.microsoft.com/office/drawing/2014/main" id="{DA9E719A-E0CA-453D-BEFE-0C60D6BF001C}"/>
              </a:ext>
            </a:extLst>
          </p:cNvPr>
          <p:cNvPicPr>
            <a:picLocks noChangeAspect="1"/>
          </p:cNvPicPr>
          <p:nvPr/>
        </p:nvPicPr>
        <p:blipFill>
          <a:blip r:embed="rId7"/>
          <a:stretch>
            <a:fillRect/>
          </a:stretch>
        </p:blipFill>
        <p:spPr>
          <a:xfrm>
            <a:off x="6877497" y="3516652"/>
            <a:ext cx="448741" cy="568537"/>
          </a:xfrm>
          <a:prstGeom prst="rect">
            <a:avLst/>
          </a:prstGeom>
        </p:spPr>
      </p:pic>
      <p:pic>
        <p:nvPicPr>
          <p:cNvPr id="21" name="Picture 20">
            <a:extLst>
              <a:ext uri="{FF2B5EF4-FFF2-40B4-BE49-F238E27FC236}">
                <a16:creationId xmlns:a16="http://schemas.microsoft.com/office/drawing/2014/main" id="{9A8F5C86-7568-4299-BB54-0F0D99AE4DD8}"/>
              </a:ext>
            </a:extLst>
          </p:cNvPr>
          <p:cNvPicPr>
            <a:picLocks noChangeAspect="1"/>
          </p:cNvPicPr>
          <p:nvPr/>
        </p:nvPicPr>
        <p:blipFill>
          <a:blip r:embed="rId8"/>
          <a:stretch>
            <a:fillRect/>
          </a:stretch>
        </p:blipFill>
        <p:spPr>
          <a:xfrm>
            <a:off x="4649130" y="4578706"/>
            <a:ext cx="463161" cy="583551"/>
          </a:xfrm>
          <a:prstGeom prst="rect">
            <a:avLst/>
          </a:prstGeom>
        </p:spPr>
      </p:pic>
      <p:pic>
        <p:nvPicPr>
          <p:cNvPr id="23" name="Picture 22">
            <a:extLst>
              <a:ext uri="{FF2B5EF4-FFF2-40B4-BE49-F238E27FC236}">
                <a16:creationId xmlns:a16="http://schemas.microsoft.com/office/drawing/2014/main" id="{97586FA9-762A-4A11-81D8-735A7AE62916}"/>
              </a:ext>
            </a:extLst>
          </p:cNvPr>
          <p:cNvPicPr>
            <a:picLocks noChangeAspect="1"/>
          </p:cNvPicPr>
          <p:nvPr/>
        </p:nvPicPr>
        <p:blipFill>
          <a:blip r:embed="rId9"/>
          <a:stretch>
            <a:fillRect/>
          </a:stretch>
        </p:blipFill>
        <p:spPr>
          <a:xfrm>
            <a:off x="4652739" y="3478565"/>
            <a:ext cx="564494" cy="547832"/>
          </a:xfrm>
          <a:prstGeom prst="rect">
            <a:avLst/>
          </a:prstGeom>
        </p:spPr>
      </p:pic>
      <p:pic>
        <p:nvPicPr>
          <p:cNvPr id="25" name="Picture 24">
            <a:extLst>
              <a:ext uri="{FF2B5EF4-FFF2-40B4-BE49-F238E27FC236}">
                <a16:creationId xmlns:a16="http://schemas.microsoft.com/office/drawing/2014/main" id="{CC46C6B8-7942-4009-AAC6-02DB5023D662}"/>
              </a:ext>
            </a:extLst>
          </p:cNvPr>
          <p:cNvPicPr>
            <a:picLocks noChangeAspect="1"/>
          </p:cNvPicPr>
          <p:nvPr/>
        </p:nvPicPr>
        <p:blipFill>
          <a:blip r:embed="rId10"/>
          <a:stretch>
            <a:fillRect/>
          </a:stretch>
        </p:blipFill>
        <p:spPr>
          <a:xfrm>
            <a:off x="5809943" y="5162258"/>
            <a:ext cx="460603" cy="597455"/>
          </a:xfrm>
          <a:prstGeom prst="rect">
            <a:avLst/>
          </a:prstGeom>
        </p:spPr>
      </p:pic>
      <p:cxnSp>
        <p:nvCxnSpPr>
          <p:cNvPr id="28" name="Straight Arrow Connector 27">
            <a:extLst>
              <a:ext uri="{FF2B5EF4-FFF2-40B4-BE49-F238E27FC236}">
                <a16:creationId xmlns:a16="http://schemas.microsoft.com/office/drawing/2014/main" id="{8F51A098-148B-4A4C-B1D1-71555FA40ED6}"/>
              </a:ext>
            </a:extLst>
          </p:cNvPr>
          <p:cNvCxnSpPr>
            <a:endCxn id="9" idx="2"/>
          </p:cNvCxnSpPr>
          <p:nvPr/>
        </p:nvCxnSpPr>
        <p:spPr>
          <a:xfrm flipV="1">
            <a:off x="6040244" y="3714857"/>
            <a:ext cx="1" cy="311541"/>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14FEBF6-C8A0-4F29-B6B9-FB9A998F40B6}"/>
              </a:ext>
            </a:extLst>
          </p:cNvPr>
          <p:cNvCxnSpPr/>
          <p:nvPr/>
        </p:nvCxnSpPr>
        <p:spPr>
          <a:xfrm flipH="1" flipV="1">
            <a:off x="5217233" y="4026397"/>
            <a:ext cx="255950" cy="189862"/>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DFCC005-969E-4563-9D81-36CB5DCF44B1}"/>
              </a:ext>
            </a:extLst>
          </p:cNvPr>
          <p:cNvCxnSpPr/>
          <p:nvPr/>
        </p:nvCxnSpPr>
        <p:spPr>
          <a:xfrm flipV="1">
            <a:off x="6475735" y="4099328"/>
            <a:ext cx="387519" cy="311541"/>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D481D2E-F3B8-42B3-8816-252E88F101EE}"/>
              </a:ext>
            </a:extLst>
          </p:cNvPr>
          <p:cNvCxnSpPr/>
          <p:nvPr/>
        </p:nvCxnSpPr>
        <p:spPr>
          <a:xfrm>
            <a:off x="6449620" y="4802201"/>
            <a:ext cx="427876" cy="68281"/>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BC390EA2-3D7A-41E3-9890-854A743B542D}"/>
              </a:ext>
            </a:extLst>
          </p:cNvPr>
          <p:cNvCxnSpPr/>
          <p:nvPr/>
        </p:nvCxnSpPr>
        <p:spPr>
          <a:xfrm flipH="1">
            <a:off x="5157640" y="4795340"/>
            <a:ext cx="464834" cy="148152"/>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C3BD19CA-DF11-45D0-B3B4-8B1B5A312F61}"/>
              </a:ext>
            </a:extLst>
          </p:cNvPr>
          <p:cNvCxnSpPr>
            <a:cxnSpLocks/>
            <a:endCxn id="25" idx="0"/>
          </p:cNvCxnSpPr>
          <p:nvPr/>
        </p:nvCxnSpPr>
        <p:spPr>
          <a:xfrm>
            <a:off x="6040243" y="4939473"/>
            <a:ext cx="0" cy="222784"/>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3" name="Picture 42">
            <a:extLst>
              <a:ext uri="{FF2B5EF4-FFF2-40B4-BE49-F238E27FC236}">
                <a16:creationId xmlns:a16="http://schemas.microsoft.com/office/drawing/2014/main" id="{C39FB262-2011-4DA2-A920-F2D19D75B1E1}"/>
              </a:ext>
            </a:extLst>
          </p:cNvPr>
          <p:cNvPicPr>
            <a:picLocks noChangeAspect="1"/>
          </p:cNvPicPr>
          <p:nvPr/>
        </p:nvPicPr>
        <p:blipFill>
          <a:blip r:embed="rId11"/>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347884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Order Entry/Web Rep Assignment</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22</a:t>
            </a:fld>
            <a:endParaRPr lang="en-US" dirty="0"/>
          </a:p>
        </p:txBody>
      </p:sp>
      <p:pic>
        <p:nvPicPr>
          <p:cNvPr id="43" name="Picture 42">
            <a:extLst>
              <a:ext uri="{FF2B5EF4-FFF2-40B4-BE49-F238E27FC236}">
                <a16:creationId xmlns:a16="http://schemas.microsoft.com/office/drawing/2014/main" id="{C39FB262-2011-4DA2-A920-F2D19D75B1E1}"/>
              </a:ext>
            </a:extLst>
          </p:cNvPr>
          <p:cNvPicPr>
            <a:picLocks noChangeAspect="1"/>
          </p:cNvPicPr>
          <p:nvPr/>
        </p:nvPicPr>
        <p:blipFill>
          <a:blip r:embed="rId3"/>
          <a:stretch>
            <a:fillRect/>
          </a:stretch>
        </p:blipFill>
        <p:spPr>
          <a:xfrm>
            <a:off x="9882206" y="5425008"/>
            <a:ext cx="438043" cy="393008"/>
          </a:xfrm>
          <a:prstGeom prst="rect">
            <a:avLst/>
          </a:prstGeom>
        </p:spPr>
      </p:pic>
      <p:sp>
        <p:nvSpPr>
          <p:cNvPr id="22" name="TextBox 21">
            <a:extLst>
              <a:ext uri="{FF2B5EF4-FFF2-40B4-BE49-F238E27FC236}">
                <a16:creationId xmlns:a16="http://schemas.microsoft.com/office/drawing/2014/main" id="{D548767B-27B6-4288-9211-6ABE6D898228}"/>
              </a:ext>
            </a:extLst>
          </p:cNvPr>
          <p:cNvSpPr txBox="1"/>
          <p:nvPr/>
        </p:nvSpPr>
        <p:spPr>
          <a:xfrm>
            <a:off x="1866991" y="2569878"/>
            <a:ext cx="7510969" cy="1477328"/>
          </a:xfrm>
          <a:prstGeom prst="rect">
            <a:avLst/>
          </a:prstGeom>
          <a:noFill/>
        </p:spPr>
        <p:txBody>
          <a:bodyPr wrap="square" numCol="2" rtlCol="0">
            <a:spAutoFit/>
          </a:bodyPr>
          <a:lstStyle/>
          <a:p>
            <a:pPr marL="600235" lvl="1" indent="-257244">
              <a:buFont typeface="Wingdings" panose="05000000000000000000" pitchFamily="2" charset="2"/>
              <a:buChar char="q"/>
            </a:pPr>
            <a:r>
              <a:rPr lang="en-US" sz="1500" dirty="0"/>
              <a:t>Set TAPE-MACS-REJ-DB </a:t>
            </a:r>
          </a:p>
          <a:p>
            <a:pPr marL="600235" lvl="1" indent="-257244">
              <a:buFont typeface="Wingdings" panose="05000000000000000000" pitchFamily="2" charset="2"/>
              <a:buChar char="q"/>
            </a:pPr>
            <a:r>
              <a:rPr lang="en-US" sz="1500" dirty="0"/>
              <a:t>Batch Order Entry 20 (Reject MGR Review) and 24 (Reject Orders on Hold)</a:t>
            </a:r>
          </a:p>
          <a:p>
            <a:pPr marL="600235" lvl="1" indent="-257244">
              <a:buFont typeface="Wingdings" panose="05000000000000000000" pitchFamily="2" charset="2"/>
              <a:buChar char="q"/>
            </a:pPr>
            <a:r>
              <a:rPr lang="en-US" sz="1500" dirty="0"/>
              <a:t>Setup user defined Batch Order Entry/Tapemacs Reject Code </a:t>
            </a:r>
          </a:p>
          <a:p>
            <a:pPr marL="600235" lvl="1" indent="-257244">
              <a:buFont typeface="Wingdings" panose="05000000000000000000" pitchFamily="2" charset="2"/>
              <a:buChar char="q"/>
            </a:pPr>
            <a:endParaRPr lang="en-US" sz="1500" dirty="0"/>
          </a:p>
          <a:p>
            <a:pPr marL="600235" lvl="1" indent="-257244">
              <a:buFont typeface="Wingdings" panose="05000000000000000000" pitchFamily="2" charset="2"/>
              <a:buChar char="q"/>
            </a:pPr>
            <a:r>
              <a:rPr lang="en-US" sz="1500" dirty="0"/>
              <a:t>Create or modify process that creates the file or sends the Weborder data to pass the reject code</a:t>
            </a:r>
          </a:p>
          <a:p>
            <a:pPr marL="600235" lvl="1" indent="-257244">
              <a:buFont typeface="Wingdings" panose="05000000000000000000" pitchFamily="2" charset="2"/>
              <a:buChar char="q"/>
            </a:pPr>
            <a:endParaRPr lang="en-US" sz="1500" dirty="0"/>
          </a:p>
          <a:p>
            <a:pPr marL="600235" lvl="1" indent="-257244">
              <a:buFont typeface="Wingdings" panose="05000000000000000000" pitchFamily="2" charset="2"/>
              <a:buChar char="q"/>
            </a:pPr>
            <a:endParaRPr lang="en-US" sz="1500" dirty="0"/>
          </a:p>
        </p:txBody>
      </p:sp>
      <p:sp>
        <p:nvSpPr>
          <p:cNvPr id="24" name="TextBox 23">
            <a:extLst>
              <a:ext uri="{FF2B5EF4-FFF2-40B4-BE49-F238E27FC236}">
                <a16:creationId xmlns:a16="http://schemas.microsoft.com/office/drawing/2014/main" id="{C8D59784-7309-4247-B03E-53FFB3E9AF25}"/>
              </a:ext>
            </a:extLst>
          </p:cNvPr>
          <p:cNvSpPr txBox="1"/>
          <p:nvPr/>
        </p:nvSpPr>
        <p:spPr>
          <a:xfrm>
            <a:off x="1866990" y="2049588"/>
            <a:ext cx="2940304" cy="415627"/>
          </a:xfrm>
          <a:prstGeom prst="rect">
            <a:avLst/>
          </a:prstGeom>
          <a:noFill/>
        </p:spPr>
        <p:txBody>
          <a:bodyPr wrap="square" rtlCol="0">
            <a:spAutoFit/>
          </a:bodyPr>
          <a:lstStyle/>
          <a:p>
            <a:r>
              <a:rPr lang="en-US" sz="2101" dirty="0"/>
              <a:t>Setup:</a:t>
            </a:r>
          </a:p>
        </p:txBody>
      </p:sp>
    </p:spTree>
    <p:extLst>
      <p:ext uri="{BB962C8B-B14F-4D97-AF65-F5344CB8AC3E}">
        <p14:creationId xmlns:p14="http://schemas.microsoft.com/office/powerpoint/2010/main" val="402372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Order Entry/Web Rep Assignment</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23</a:t>
            </a:fld>
            <a:endParaRPr lang="en-US" dirty="0"/>
          </a:p>
        </p:txBody>
      </p:sp>
      <p:pic>
        <p:nvPicPr>
          <p:cNvPr id="43" name="Picture 42">
            <a:extLst>
              <a:ext uri="{FF2B5EF4-FFF2-40B4-BE49-F238E27FC236}">
                <a16:creationId xmlns:a16="http://schemas.microsoft.com/office/drawing/2014/main" id="{C39FB262-2011-4DA2-A920-F2D19D75B1E1}"/>
              </a:ext>
            </a:extLst>
          </p:cNvPr>
          <p:cNvPicPr>
            <a:picLocks noChangeAspect="1"/>
          </p:cNvPicPr>
          <p:nvPr/>
        </p:nvPicPr>
        <p:blipFill>
          <a:blip r:embed="rId3"/>
          <a:stretch>
            <a:fillRect/>
          </a:stretch>
        </p:blipFill>
        <p:spPr>
          <a:xfrm>
            <a:off x="9882206" y="5425008"/>
            <a:ext cx="438043" cy="393008"/>
          </a:xfrm>
          <a:prstGeom prst="rect">
            <a:avLst/>
          </a:prstGeom>
        </p:spPr>
      </p:pic>
      <p:sp>
        <p:nvSpPr>
          <p:cNvPr id="7" name="TextBox 6">
            <a:extLst>
              <a:ext uri="{FF2B5EF4-FFF2-40B4-BE49-F238E27FC236}">
                <a16:creationId xmlns:a16="http://schemas.microsoft.com/office/drawing/2014/main" id="{F1A6FBBF-7CFD-44DC-8C53-9D484B65B278}"/>
              </a:ext>
            </a:extLst>
          </p:cNvPr>
          <p:cNvSpPr txBox="1"/>
          <p:nvPr/>
        </p:nvSpPr>
        <p:spPr>
          <a:xfrm>
            <a:off x="1866991" y="2129119"/>
            <a:ext cx="7510969" cy="2355388"/>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When passing the data in the Batch Order Entry file or via Weborder you will pass the reject code for the specific salesperson in the Error Flag field in the 15 record.</a:t>
            </a:r>
          </a:p>
          <a:p>
            <a:pPr marL="342991" indent="-342991">
              <a:buFont typeface="Wingdings" panose="05000000000000000000" pitchFamily="2" charset="2"/>
              <a:buChar char="Ø"/>
            </a:pPr>
            <a:r>
              <a:rPr lang="en-US" sz="2101" dirty="0"/>
              <a:t>The 15 record will have the Entry Operator in the ENTERED-BY field.</a:t>
            </a:r>
          </a:p>
          <a:p>
            <a:pPr marL="342991" indent="-342991">
              <a:buFont typeface="Wingdings" panose="05000000000000000000" pitchFamily="2" charset="2"/>
              <a:buChar char="Ø"/>
            </a:pPr>
            <a:r>
              <a:rPr lang="en-US" sz="2101" dirty="0"/>
              <a:t>Orders will go to the specific bucket in Pending resolution for each Rep</a:t>
            </a:r>
          </a:p>
        </p:txBody>
      </p:sp>
      <p:grpSp>
        <p:nvGrpSpPr>
          <p:cNvPr id="4" name="Group 3">
            <a:extLst>
              <a:ext uri="{FF2B5EF4-FFF2-40B4-BE49-F238E27FC236}">
                <a16:creationId xmlns:a16="http://schemas.microsoft.com/office/drawing/2014/main" id="{127AC611-BD9E-4CFB-8993-D432519C7DD0}"/>
              </a:ext>
            </a:extLst>
          </p:cNvPr>
          <p:cNvGrpSpPr/>
          <p:nvPr/>
        </p:nvGrpSpPr>
        <p:grpSpPr>
          <a:xfrm>
            <a:off x="3912870" y="4080510"/>
            <a:ext cx="4377690" cy="2533016"/>
            <a:chOff x="2643866" y="3640749"/>
            <a:chExt cx="2823870" cy="2017050"/>
          </a:xfrm>
        </p:grpSpPr>
        <p:pic>
          <p:nvPicPr>
            <p:cNvPr id="5" name="Picture 4">
              <a:extLst>
                <a:ext uri="{FF2B5EF4-FFF2-40B4-BE49-F238E27FC236}">
                  <a16:creationId xmlns:a16="http://schemas.microsoft.com/office/drawing/2014/main" id="{E000E827-7059-4C4B-B00A-31BC96F1FB88}"/>
                </a:ext>
              </a:extLst>
            </p:cNvPr>
            <p:cNvPicPr>
              <a:picLocks noChangeAspect="1"/>
            </p:cNvPicPr>
            <p:nvPr/>
          </p:nvPicPr>
          <p:blipFill>
            <a:blip r:embed="rId4"/>
            <a:stretch>
              <a:fillRect/>
            </a:stretch>
          </p:blipFill>
          <p:spPr>
            <a:xfrm>
              <a:off x="2643866" y="3640749"/>
              <a:ext cx="2823870" cy="2017050"/>
            </a:xfrm>
            <a:prstGeom prst="rect">
              <a:avLst/>
            </a:prstGeom>
            <a:noFill/>
          </p:spPr>
        </p:pic>
        <p:cxnSp>
          <p:nvCxnSpPr>
            <p:cNvPr id="8" name="Straight Arrow Connector 7">
              <a:extLst>
                <a:ext uri="{FF2B5EF4-FFF2-40B4-BE49-F238E27FC236}">
                  <a16:creationId xmlns:a16="http://schemas.microsoft.com/office/drawing/2014/main" id="{2753956F-9F02-49EA-B468-447836C44F8E}"/>
                </a:ext>
              </a:extLst>
            </p:cNvPr>
            <p:cNvCxnSpPr/>
            <p:nvPr/>
          </p:nvCxnSpPr>
          <p:spPr>
            <a:xfrm flipV="1">
              <a:off x="4056012" y="4117159"/>
              <a:ext cx="0" cy="268427"/>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0838A08-73AC-413B-BE54-7E81F8722F57}"/>
                </a:ext>
              </a:extLst>
            </p:cNvPr>
            <p:cNvCxnSpPr>
              <a:cxnSpLocks/>
            </p:cNvCxnSpPr>
            <p:nvPr/>
          </p:nvCxnSpPr>
          <p:spPr>
            <a:xfrm flipV="1">
              <a:off x="4319678" y="4435293"/>
              <a:ext cx="203596" cy="134213"/>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7E48A20-AFFE-44A0-9324-96B4C5BC0987}"/>
                </a:ext>
              </a:extLst>
            </p:cNvPr>
            <p:cNvCxnSpPr>
              <a:cxnSpLocks/>
            </p:cNvCxnSpPr>
            <p:nvPr/>
          </p:nvCxnSpPr>
          <p:spPr>
            <a:xfrm flipH="1" flipV="1">
              <a:off x="3489334" y="4365703"/>
              <a:ext cx="298463" cy="116814"/>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67018A7-BA17-4B3D-A7ED-CB8E07C77622}"/>
                </a:ext>
              </a:extLst>
            </p:cNvPr>
            <p:cNvCxnSpPr>
              <a:cxnSpLocks/>
            </p:cNvCxnSpPr>
            <p:nvPr/>
          </p:nvCxnSpPr>
          <p:spPr>
            <a:xfrm flipH="1">
              <a:off x="3608845" y="4788531"/>
              <a:ext cx="228660" cy="203652"/>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E6094D7-8208-492E-931C-38F8B5B8A718}"/>
                </a:ext>
              </a:extLst>
            </p:cNvPr>
            <p:cNvCxnSpPr>
              <a:cxnSpLocks/>
            </p:cNvCxnSpPr>
            <p:nvPr/>
          </p:nvCxnSpPr>
          <p:spPr>
            <a:xfrm>
              <a:off x="4055801" y="4842904"/>
              <a:ext cx="0" cy="298557"/>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895F83A-992F-42F1-B2F2-EDC3E9D58B91}"/>
                </a:ext>
              </a:extLst>
            </p:cNvPr>
            <p:cNvCxnSpPr>
              <a:cxnSpLocks/>
            </p:cNvCxnSpPr>
            <p:nvPr/>
          </p:nvCxnSpPr>
          <p:spPr>
            <a:xfrm>
              <a:off x="4319678" y="4788531"/>
              <a:ext cx="203596" cy="203652"/>
            </a:xfrm>
            <a:prstGeom prst="straightConnector1">
              <a:avLst/>
            </a:prstGeom>
            <a:ln w="1270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18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C7EF0-FED2-466E-AFB8-23DDD1A44519}"/>
              </a:ext>
            </a:extLst>
          </p:cNvPr>
          <p:cNvSpPr>
            <a:spLocks noGrp="1"/>
          </p:cNvSpPr>
          <p:nvPr>
            <p:ph type="sldNum" sz="quarter" idx="4"/>
          </p:nvPr>
        </p:nvSpPr>
        <p:spPr/>
        <p:txBody>
          <a:bodyPr/>
          <a:lstStyle/>
          <a:p>
            <a:pPr defTabSz="685983">
              <a:defRPr/>
            </a:pPr>
            <a:fld id="{93AEC647-104A-43C8-8FBB-34EEEA788BAC}" type="slidenum">
              <a:rPr lang="en-US" kern="0"/>
              <a:pPr defTabSz="685983">
                <a:defRPr/>
              </a:pPr>
              <a:t>24</a:t>
            </a:fld>
            <a:endParaRPr lang="en-US" kern="0" dirty="0"/>
          </a:p>
        </p:txBody>
      </p:sp>
      <p:pic>
        <p:nvPicPr>
          <p:cNvPr id="5" name="Picture 4">
            <a:extLst>
              <a:ext uri="{FF2B5EF4-FFF2-40B4-BE49-F238E27FC236}">
                <a16:creationId xmlns:a16="http://schemas.microsoft.com/office/drawing/2014/main" id="{4BDCE5F9-5E9E-40B6-8164-C7F4BCB08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70" b="93965" l="3770" r="92255">
                        <a14:foregroundMark x1="3770" y1="49885" x2="3770" y2="49885"/>
                        <a14:foregroundMark x1="4592" y1="48510" x2="4592" y2="48510"/>
                        <a14:foregroundMark x1="53119" y1="6646" x2="53119" y2="6646"/>
                        <a14:foregroundMark x1="52296" y1="7105" x2="52296" y2="7105"/>
                        <a14:foregroundMark x1="92255" y1="44843" x2="92255" y2="44843"/>
                        <a14:foregroundMark x1="92255" y1="44843" x2="92255" y2="44843"/>
                        <a14:foregroundMark x1="92255" y1="44843" x2="92255" y2="44843"/>
                        <a14:foregroundMark x1="52296" y1="93965" x2="52296" y2="93965"/>
                        <a14:foregroundMark x1="54352" y1="92131" x2="54352" y2="92131"/>
                      </a14:backgroundRemoval>
                    </a14:imgEffect>
                  </a14:imgLayer>
                </a14:imgProps>
              </a:ext>
            </a:extLst>
          </a:blip>
          <a:stretch>
            <a:fillRect/>
          </a:stretch>
        </p:blipFill>
        <p:spPr>
          <a:xfrm>
            <a:off x="9951798" y="5425008"/>
            <a:ext cx="438043" cy="393008"/>
          </a:xfrm>
          <a:prstGeom prst="rect">
            <a:avLst/>
          </a:prstGeom>
        </p:spPr>
      </p:pic>
      <p:pic>
        <p:nvPicPr>
          <p:cNvPr id="4" name="Picture 3">
            <a:extLst>
              <a:ext uri="{FF2B5EF4-FFF2-40B4-BE49-F238E27FC236}">
                <a16:creationId xmlns:a16="http://schemas.microsoft.com/office/drawing/2014/main" id="{0502610A-EF12-4DF5-9A4A-3968D3D1375C}"/>
              </a:ext>
            </a:extLst>
          </p:cNvPr>
          <p:cNvPicPr>
            <a:picLocks noChangeAspect="1"/>
          </p:cNvPicPr>
          <p:nvPr/>
        </p:nvPicPr>
        <p:blipFill>
          <a:blip r:embed="rId5"/>
          <a:stretch>
            <a:fillRect/>
          </a:stretch>
        </p:blipFill>
        <p:spPr>
          <a:xfrm>
            <a:off x="1935481" y="598088"/>
            <a:ext cx="7486650" cy="5631263"/>
          </a:xfrm>
          <a:prstGeom prst="rect">
            <a:avLst/>
          </a:prstGeom>
        </p:spPr>
      </p:pic>
    </p:spTree>
    <p:extLst>
      <p:ext uri="{BB962C8B-B14F-4D97-AF65-F5344CB8AC3E}">
        <p14:creationId xmlns:p14="http://schemas.microsoft.com/office/powerpoint/2010/main" val="44445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3AEC647-104A-43C8-8FBB-34EEEA788BAC}" type="slidenum">
              <a:rPr lang="en-US" smtClean="0"/>
              <a:pPr/>
              <a:t>25</a:t>
            </a:fld>
            <a:endParaRPr lang="en-US" dirty="0"/>
          </a:p>
        </p:txBody>
      </p:sp>
      <p:pic>
        <p:nvPicPr>
          <p:cNvPr id="43" name="Picture 42">
            <a:extLst>
              <a:ext uri="{FF2B5EF4-FFF2-40B4-BE49-F238E27FC236}">
                <a16:creationId xmlns:a16="http://schemas.microsoft.com/office/drawing/2014/main" id="{C39FB262-2011-4DA2-A920-F2D19D75B1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5" b="93965" l="4181" r="93489">
                        <a14:foregroundMark x1="4181" y1="52559" x2="4181" y2="52559"/>
                        <a14:foregroundMark x1="4181" y1="52559" x2="4181" y2="52559"/>
                        <a14:foregroundMark x1="4181" y1="52559" x2="4181" y2="52559"/>
                        <a14:foregroundMark x1="4181" y1="52559" x2="4181" y2="52559"/>
                        <a14:foregroundMark x1="54352" y1="93965" x2="54352" y2="93965"/>
                        <a14:foregroundMark x1="54352" y1="93965" x2="54352" y2="93965"/>
                        <a14:foregroundMark x1="55106" y1="92131" x2="55106" y2="92131"/>
                        <a14:foregroundMark x1="55106" y1="92131" x2="55106" y2="92131"/>
                        <a14:foregroundMark x1="93489" y1="58060" x2="93489" y2="58060"/>
                        <a14:foregroundMark x1="93489" y1="58060" x2="93489" y2="58060"/>
                        <a14:foregroundMark x1="93489" y1="58060" x2="93489" y2="58060"/>
                        <a14:foregroundMark x1="93077" y1="57143" x2="93077" y2="57143"/>
                        <a14:foregroundMark x1="93077" y1="57143" x2="93077" y2="57143"/>
                        <a14:foregroundMark x1="93077" y1="57143" x2="93077" y2="57143"/>
                        <a14:foregroundMark x1="53530" y1="8021" x2="53530" y2="8021"/>
                        <a14:foregroundMark x1="53530" y1="8021" x2="53530" y2="8021"/>
                        <a14:foregroundMark x1="53530" y1="8021" x2="53530" y2="8021"/>
                        <a14:foregroundMark x1="55106" y1="7105" x2="55106" y2="7105"/>
                        <a14:foregroundMark x1="55106" y1="7105" x2="55106" y2="7105"/>
                        <a14:foregroundMark x1="55106" y1="7105" x2="55106" y2="7105"/>
                        <a14:foregroundMark x1="55106" y1="7105" x2="55106" y2="7105"/>
                        <a14:foregroundMark x1="55106" y1="7105" x2="55106" y2="7105"/>
                        <a14:foregroundMark x1="55106" y1="7105" x2="55106" y2="7105"/>
                        <a14:foregroundMark x1="55106" y1="7105" x2="55106" y2="7105"/>
                        <a14:foregroundMark x1="18437" y1="68067" x2="18437" y2="68067"/>
                        <a14:foregroundMark x1="18437" y1="68067" x2="18437" y2="68067"/>
                        <a14:foregroundMark x1="18437" y1="68067" x2="18437" y2="68067"/>
                        <a14:foregroundMark x1="18437" y1="68067" x2="18437" y2="68067"/>
                        <a14:foregroundMark x1="18437" y1="68067" x2="18437" y2="68067"/>
                        <a14:foregroundMark x1="18437" y1="68067" x2="18437" y2="68067"/>
                        <a14:foregroundMark x1="18437" y1="67609" x2="18437" y2="67609"/>
                        <a14:foregroundMark x1="18437" y1="67609" x2="18437" y2="67609"/>
                      </a14:backgroundRemoval>
                    </a14:imgEffect>
                  </a14:imgLayer>
                </a14:imgProps>
              </a:ext>
            </a:extLst>
          </a:blip>
          <a:stretch>
            <a:fillRect/>
          </a:stretch>
        </p:blipFill>
        <p:spPr>
          <a:xfrm>
            <a:off x="9882206" y="5425008"/>
            <a:ext cx="438043" cy="393008"/>
          </a:xfrm>
          <a:prstGeom prst="rect">
            <a:avLst/>
          </a:prstGeom>
        </p:spPr>
      </p:pic>
      <p:pic>
        <p:nvPicPr>
          <p:cNvPr id="4" name="Picture 3">
            <a:extLst>
              <a:ext uri="{FF2B5EF4-FFF2-40B4-BE49-F238E27FC236}">
                <a16:creationId xmlns:a16="http://schemas.microsoft.com/office/drawing/2014/main" id="{10CD90F4-FEFF-4148-A2C7-FE9A8BB8C667}"/>
              </a:ext>
            </a:extLst>
          </p:cNvPr>
          <p:cNvPicPr>
            <a:picLocks noChangeAspect="1"/>
          </p:cNvPicPr>
          <p:nvPr/>
        </p:nvPicPr>
        <p:blipFill>
          <a:blip r:embed="rId5"/>
          <a:stretch>
            <a:fillRect/>
          </a:stretch>
        </p:blipFill>
        <p:spPr>
          <a:xfrm>
            <a:off x="2049781" y="687435"/>
            <a:ext cx="7360401" cy="5528336"/>
          </a:xfrm>
          <a:prstGeom prst="rect">
            <a:avLst/>
          </a:prstGeom>
        </p:spPr>
      </p:pic>
    </p:spTree>
    <p:extLst>
      <p:ext uri="{BB962C8B-B14F-4D97-AF65-F5344CB8AC3E}">
        <p14:creationId xmlns:p14="http://schemas.microsoft.com/office/powerpoint/2010/main" val="14414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Location Order Entry</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26</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19"/>
            <a:ext cx="7510969" cy="738920"/>
          </a:xfrm>
          <a:prstGeom prst="rect">
            <a:avLst/>
          </a:prstGeom>
          <a:noFill/>
        </p:spPr>
        <p:txBody>
          <a:bodyPr wrap="square" rtlCol="0">
            <a:spAutoFit/>
          </a:bodyPr>
          <a:lstStyle/>
          <a:p>
            <a:r>
              <a:rPr lang="en-US" sz="2101" dirty="0"/>
              <a:t>Need:</a:t>
            </a:r>
          </a:p>
          <a:p>
            <a:pPr lvl="1"/>
            <a:r>
              <a:rPr lang="en-US" sz="2101" dirty="0"/>
              <a:t>The ability to enter orders from a remote location.</a:t>
            </a:r>
          </a:p>
        </p:txBody>
      </p:sp>
      <p:pic>
        <p:nvPicPr>
          <p:cNvPr id="7" name="Picture 6">
            <a:extLst>
              <a:ext uri="{FF2B5EF4-FFF2-40B4-BE49-F238E27FC236}">
                <a16:creationId xmlns:a16="http://schemas.microsoft.com/office/drawing/2014/main" id="{0DF3CFB1-6670-4129-9A67-8342C56F22B2}"/>
              </a:ext>
            </a:extLst>
          </p:cNvPr>
          <p:cNvPicPr>
            <a:picLocks noChangeAspect="1"/>
          </p:cNvPicPr>
          <p:nvPr/>
        </p:nvPicPr>
        <p:blipFill>
          <a:blip r:embed="rId3"/>
          <a:stretch>
            <a:fillRect/>
          </a:stretch>
        </p:blipFill>
        <p:spPr>
          <a:xfrm>
            <a:off x="9882206" y="5425008"/>
            <a:ext cx="438043" cy="393008"/>
          </a:xfrm>
          <a:prstGeom prst="rect">
            <a:avLst/>
          </a:prstGeom>
        </p:spPr>
      </p:pic>
      <p:pic>
        <p:nvPicPr>
          <p:cNvPr id="8" name="Picture 7">
            <a:extLst>
              <a:ext uri="{FF2B5EF4-FFF2-40B4-BE49-F238E27FC236}">
                <a16:creationId xmlns:a16="http://schemas.microsoft.com/office/drawing/2014/main" id="{E2C87810-F763-40F5-BB97-7847BC7F09D3}"/>
              </a:ext>
            </a:extLst>
          </p:cNvPr>
          <p:cNvPicPr>
            <a:picLocks noChangeAspect="1"/>
          </p:cNvPicPr>
          <p:nvPr/>
        </p:nvPicPr>
        <p:blipFill>
          <a:blip r:embed="rId4"/>
          <a:stretch>
            <a:fillRect/>
          </a:stretch>
        </p:blipFill>
        <p:spPr>
          <a:xfrm>
            <a:off x="3788820" y="3186591"/>
            <a:ext cx="3440837" cy="2289721"/>
          </a:xfrm>
          <a:prstGeom prst="rect">
            <a:avLst/>
          </a:prstGeom>
        </p:spPr>
      </p:pic>
    </p:spTree>
    <p:extLst>
      <p:ext uri="{BB962C8B-B14F-4D97-AF65-F5344CB8AC3E}">
        <p14:creationId xmlns:p14="http://schemas.microsoft.com/office/powerpoint/2010/main" val="26075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Location Order Entry</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27</a:t>
            </a:fld>
            <a:endParaRPr lang="en-US" dirty="0"/>
          </a:p>
        </p:txBody>
      </p:sp>
      <p:pic>
        <p:nvPicPr>
          <p:cNvPr id="7" name="Picture 6">
            <a:extLst>
              <a:ext uri="{FF2B5EF4-FFF2-40B4-BE49-F238E27FC236}">
                <a16:creationId xmlns:a16="http://schemas.microsoft.com/office/drawing/2014/main" id="{0DF3CFB1-6670-4129-9A67-8342C56F22B2}"/>
              </a:ext>
            </a:extLst>
          </p:cNvPr>
          <p:cNvPicPr>
            <a:picLocks noChangeAspect="1"/>
          </p:cNvPicPr>
          <p:nvPr/>
        </p:nvPicPr>
        <p:blipFill>
          <a:blip r:embed="rId3"/>
          <a:stretch>
            <a:fillRect/>
          </a:stretch>
        </p:blipFill>
        <p:spPr>
          <a:xfrm>
            <a:off x="9882206" y="5425008"/>
            <a:ext cx="438043" cy="393008"/>
          </a:xfrm>
          <a:prstGeom prst="rect">
            <a:avLst/>
          </a:prstGeom>
        </p:spPr>
      </p:pic>
      <p:sp>
        <p:nvSpPr>
          <p:cNvPr id="9" name="TextBox 8">
            <a:extLst>
              <a:ext uri="{FF2B5EF4-FFF2-40B4-BE49-F238E27FC236}">
                <a16:creationId xmlns:a16="http://schemas.microsoft.com/office/drawing/2014/main" id="{76891273-00F4-46C0-A921-39DB0173B109}"/>
              </a:ext>
            </a:extLst>
          </p:cNvPr>
          <p:cNvSpPr txBox="1"/>
          <p:nvPr/>
        </p:nvSpPr>
        <p:spPr>
          <a:xfrm>
            <a:off x="1866991" y="2569878"/>
            <a:ext cx="7510969" cy="2378194"/>
          </a:xfrm>
          <a:prstGeom prst="rect">
            <a:avLst/>
          </a:prstGeom>
          <a:noFill/>
        </p:spPr>
        <p:txBody>
          <a:bodyPr wrap="square" numCol="2" rtlCol="0">
            <a:spAutoFit/>
          </a:bodyPr>
          <a:lstStyle/>
          <a:p>
            <a:pPr marL="600235" lvl="1" indent="-257244">
              <a:buFont typeface="Wingdings" panose="05000000000000000000" pitchFamily="2" charset="2"/>
              <a:buChar char="q"/>
            </a:pPr>
            <a:r>
              <a:rPr lang="en-US" sz="1500" dirty="0"/>
              <a:t>Create a P.O.S. Division (7X)</a:t>
            </a:r>
          </a:p>
          <a:p>
            <a:pPr marL="943226" lvl="2" indent="-257244">
              <a:buFont typeface="Wingdings" panose="05000000000000000000" pitchFamily="2" charset="2"/>
              <a:buChar char="q"/>
            </a:pPr>
            <a:r>
              <a:rPr lang="en-US" sz="1500" dirty="0"/>
              <a:t>Add the new division in Company-Division Maintenance</a:t>
            </a:r>
          </a:p>
          <a:p>
            <a:pPr marL="943226" lvl="2" indent="-257244">
              <a:buFont typeface="Wingdings" panose="05000000000000000000" pitchFamily="2" charset="2"/>
              <a:buChar char="q"/>
            </a:pPr>
            <a:r>
              <a:rPr lang="en-US" sz="1500" dirty="0"/>
              <a:t>Add new department(s)</a:t>
            </a:r>
          </a:p>
          <a:p>
            <a:pPr marL="943226" lvl="2" indent="-257244">
              <a:buFont typeface="Wingdings" panose="05000000000000000000" pitchFamily="2" charset="2"/>
              <a:buChar char="q"/>
            </a:pPr>
            <a:r>
              <a:rPr lang="en-US" sz="1500" dirty="0"/>
              <a:t>Add GL accounts</a:t>
            </a:r>
          </a:p>
          <a:p>
            <a:pPr marL="943226" lvl="2" indent="-257244">
              <a:buFont typeface="Wingdings" panose="05000000000000000000" pitchFamily="2" charset="2"/>
              <a:buChar char="q"/>
            </a:pPr>
            <a:r>
              <a:rPr lang="en-US" sz="1500" dirty="0"/>
              <a:t>Set up all the transaction codes</a:t>
            </a:r>
          </a:p>
          <a:p>
            <a:pPr marL="943226" lvl="2" indent="-257244">
              <a:buFont typeface="Wingdings" panose="05000000000000000000" pitchFamily="2" charset="2"/>
              <a:buChar char="q"/>
            </a:pPr>
            <a:r>
              <a:rPr lang="en-US" sz="1500" dirty="0"/>
              <a:t>Set Control switches</a:t>
            </a:r>
          </a:p>
          <a:p>
            <a:pPr marL="943226" lvl="2" indent="-257244">
              <a:buFont typeface="Wingdings" panose="05000000000000000000" pitchFamily="2" charset="2"/>
              <a:buChar char="q"/>
            </a:pPr>
            <a:r>
              <a:rPr lang="en-US" sz="1500" dirty="0"/>
              <a:t>Create 7X warehouse</a:t>
            </a:r>
          </a:p>
          <a:p>
            <a:pPr marL="943226" lvl="2" indent="-257244">
              <a:buFont typeface="Wingdings" panose="05000000000000000000" pitchFamily="2" charset="2"/>
              <a:buChar char="q"/>
            </a:pPr>
            <a:r>
              <a:rPr lang="en-US" sz="1500" dirty="0"/>
              <a:t>Create Items</a:t>
            </a:r>
          </a:p>
          <a:p>
            <a:pPr marL="943226" lvl="2" indent="-257244">
              <a:buFont typeface="Wingdings" panose="05000000000000000000" pitchFamily="2" charset="2"/>
              <a:buChar char="q"/>
            </a:pPr>
            <a:r>
              <a:rPr lang="en-US" sz="1500" dirty="0"/>
              <a:t>Offers / sources</a:t>
            </a:r>
          </a:p>
          <a:p>
            <a:pPr marL="943226" lvl="2" indent="-257244">
              <a:buFont typeface="Wingdings" panose="05000000000000000000" pitchFamily="2" charset="2"/>
              <a:buChar char="q"/>
            </a:pPr>
            <a:r>
              <a:rPr lang="en-US" sz="1500" dirty="0"/>
              <a:t>Ship Method (Customer Pickup)</a:t>
            </a:r>
          </a:p>
          <a:p>
            <a:pPr marL="943226" lvl="2" indent="-257244">
              <a:buFont typeface="Wingdings" panose="05000000000000000000" pitchFamily="2" charset="2"/>
              <a:buChar char="q"/>
            </a:pPr>
            <a:r>
              <a:rPr lang="en-US" sz="1500" dirty="0"/>
              <a:t>P&amp;H routines</a:t>
            </a:r>
          </a:p>
          <a:p>
            <a:pPr marL="600235" lvl="1" indent="-257244">
              <a:buFont typeface="Wingdings" panose="05000000000000000000" pitchFamily="2" charset="2"/>
              <a:buChar char="q"/>
            </a:pPr>
            <a:r>
              <a:rPr lang="en-US" sz="1500" dirty="0"/>
              <a:t>Create access database in Batch Order Entry File Layout</a:t>
            </a:r>
          </a:p>
          <a:p>
            <a:pPr marL="600235" lvl="1" indent="-257244">
              <a:buFont typeface="Wingdings" panose="05000000000000000000" pitchFamily="2" charset="2"/>
              <a:buChar char="q"/>
            </a:pPr>
            <a:r>
              <a:rPr lang="en-US" sz="1500" dirty="0"/>
              <a:t>Create Screen for the Registers or provide the Register access to the database to capture data</a:t>
            </a:r>
          </a:p>
          <a:p>
            <a:pPr marL="600235" lvl="1" indent="-257244">
              <a:buFont typeface="Wingdings" panose="05000000000000000000" pitchFamily="2" charset="2"/>
              <a:buChar char="q"/>
            </a:pPr>
            <a:endParaRPr lang="en-US" sz="1500" dirty="0"/>
          </a:p>
        </p:txBody>
      </p:sp>
      <p:sp>
        <p:nvSpPr>
          <p:cNvPr id="10" name="TextBox 9">
            <a:extLst>
              <a:ext uri="{FF2B5EF4-FFF2-40B4-BE49-F238E27FC236}">
                <a16:creationId xmlns:a16="http://schemas.microsoft.com/office/drawing/2014/main" id="{70E0296E-F20B-41B7-B707-6503A2570483}"/>
              </a:ext>
            </a:extLst>
          </p:cNvPr>
          <p:cNvSpPr txBox="1"/>
          <p:nvPr/>
        </p:nvSpPr>
        <p:spPr>
          <a:xfrm>
            <a:off x="1866990" y="2049588"/>
            <a:ext cx="2940304" cy="415627"/>
          </a:xfrm>
          <a:prstGeom prst="rect">
            <a:avLst/>
          </a:prstGeom>
          <a:noFill/>
        </p:spPr>
        <p:txBody>
          <a:bodyPr wrap="square" rtlCol="0">
            <a:spAutoFit/>
          </a:bodyPr>
          <a:lstStyle/>
          <a:p>
            <a:r>
              <a:rPr lang="en-US" sz="2101" dirty="0"/>
              <a:t>Setup:</a:t>
            </a:r>
          </a:p>
        </p:txBody>
      </p:sp>
    </p:spTree>
    <p:extLst>
      <p:ext uri="{BB962C8B-B14F-4D97-AF65-F5344CB8AC3E}">
        <p14:creationId xmlns:p14="http://schemas.microsoft.com/office/powerpoint/2010/main" val="186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Location Order Entry</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28</a:t>
            </a:fld>
            <a:endParaRPr lang="en-US" dirty="0"/>
          </a:p>
        </p:txBody>
      </p:sp>
      <p:pic>
        <p:nvPicPr>
          <p:cNvPr id="7" name="Picture 6">
            <a:extLst>
              <a:ext uri="{FF2B5EF4-FFF2-40B4-BE49-F238E27FC236}">
                <a16:creationId xmlns:a16="http://schemas.microsoft.com/office/drawing/2014/main" id="{0DF3CFB1-6670-4129-9A67-8342C56F22B2}"/>
              </a:ext>
            </a:extLst>
          </p:cNvPr>
          <p:cNvPicPr>
            <a:picLocks noChangeAspect="1"/>
          </p:cNvPicPr>
          <p:nvPr/>
        </p:nvPicPr>
        <p:blipFill>
          <a:blip r:embed="rId3"/>
          <a:stretch>
            <a:fillRect/>
          </a:stretch>
        </p:blipFill>
        <p:spPr>
          <a:xfrm>
            <a:off x="9882206" y="5425008"/>
            <a:ext cx="438043" cy="393008"/>
          </a:xfrm>
          <a:prstGeom prst="rect">
            <a:avLst/>
          </a:prstGeom>
        </p:spPr>
      </p:pic>
      <p:sp>
        <p:nvSpPr>
          <p:cNvPr id="11" name="TextBox 10">
            <a:extLst>
              <a:ext uri="{FF2B5EF4-FFF2-40B4-BE49-F238E27FC236}">
                <a16:creationId xmlns:a16="http://schemas.microsoft.com/office/drawing/2014/main" id="{2204E3FD-BD31-4F29-AB28-6596417A73F2}"/>
              </a:ext>
            </a:extLst>
          </p:cNvPr>
          <p:cNvSpPr txBox="1"/>
          <p:nvPr/>
        </p:nvSpPr>
        <p:spPr>
          <a:xfrm>
            <a:off x="1866991" y="2129120"/>
            <a:ext cx="7510969" cy="2355388"/>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Enter Inventory for specific event in the 7X warehouse</a:t>
            </a:r>
          </a:p>
          <a:p>
            <a:pPr marL="342991" indent="-342991">
              <a:buFont typeface="Wingdings" panose="05000000000000000000" pitchFamily="2" charset="2"/>
              <a:buChar char="Ø"/>
            </a:pPr>
            <a:r>
              <a:rPr lang="en-US" sz="2101" dirty="0"/>
              <a:t>Enter order data via the screen or Access Database</a:t>
            </a:r>
          </a:p>
          <a:p>
            <a:pPr marL="342991" indent="-342991">
              <a:buFont typeface="Wingdings" panose="05000000000000000000" pitchFamily="2" charset="2"/>
              <a:buChar char="Ø"/>
            </a:pPr>
            <a:r>
              <a:rPr lang="en-US" sz="2101" dirty="0"/>
              <a:t>Create Batch Order Entry File using the data from the Access Database</a:t>
            </a:r>
          </a:p>
          <a:p>
            <a:pPr marL="342991" indent="-342991">
              <a:buFont typeface="Wingdings" panose="05000000000000000000" pitchFamily="2" charset="2"/>
              <a:buChar char="Ø"/>
            </a:pPr>
            <a:r>
              <a:rPr lang="en-US" sz="2101" dirty="0"/>
              <a:t>Run Batch Order Entry using parm 85</a:t>
            </a:r>
          </a:p>
          <a:p>
            <a:pPr marL="342991" indent="-342991">
              <a:buFont typeface="Wingdings" panose="05000000000000000000" pitchFamily="2" charset="2"/>
              <a:buChar char="Ø"/>
            </a:pPr>
            <a:r>
              <a:rPr lang="en-US" sz="2101" dirty="0"/>
              <a:t>Order will be shipped complete and prepaid</a:t>
            </a:r>
          </a:p>
          <a:p>
            <a:pPr marL="342991" indent="-342991">
              <a:buFont typeface="Wingdings" panose="05000000000000000000" pitchFamily="2" charset="2"/>
              <a:buChar char="Ø"/>
            </a:pPr>
            <a:endParaRPr lang="en-US" sz="2101" dirty="0"/>
          </a:p>
        </p:txBody>
      </p:sp>
    </p:spTree>
    <p:extLst>
      <p:ext uri="{BB962C8B-B14F-4D97-AF65-F5344CB8AC3E}">
        <p14:creationId xmlns:p14="http://schemas.microsoft.com/office/powerpoint/2010/main" val="10818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Order Processing without a Collate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29</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19"/>
            <a:ext cx="7510969" cy="1062214"/>
          </a:xfrm>
          <a:prstGeom prst="rect">
            <a:avLst/>
          </a:prstGeom>
          <a:noFill/>
        </p:spPr>
        <p:txBody>
          <a:bodyPr wrap="square" rtlCol="0">
            <a:spAutoFit/>
          </a:bodyPr>
          <a:lstStyle/>
          <a:p>
            <a:r>
              <a:rPr lang="en-US" sz="2101" dirty="0"/>
              <a:t>Need:</a:t>
            </a:r>
          </a:p>
          <a:p>
            <a:pPr lvl="1"/>
            <a:r>
              <a:rPr lang="en-US" sz="2101" dirty="0"/>
              <a:t>The ability to process orders in bulk without producing a collate.</a:t>
            </a:r>
          </a:p>
        </p:txBody>
      </p:sp>
      <p:pic>
        <p:nvPicPr>
          <p:cNvPr id="7" name="Picture 6">
            <a:extLst>
              <a:ext uri="{FF2B5EF4-FFF2-40B4-BE49-F238E27FC236}">
                <a16:creationId xmlns:a16="http://schemas.microsoft.com/office/drawing/2014/main" id="{43E3C14A-563D-427D-969D-340BB6ED82DE}"/>
              </a:ext>
            </a:extLst>
          </p:cNvPr>
          <p:cNvPicPr>
            <a:picLocks noChangeAspect="1"/>
          </p:cNvPicPr>
          <p:nvPr/>
        </p:nvPicPr>
        <p:blipFill>
          <a:blip r:embed="rId3"/>
          <a:stretch>
            <a:fillRect/>
          </a:stretch>
        </p:blipFill>
        <p:spPr>
          <a:xfrm>
            <a:off x="9882206" y="5425008"/>
            <a:ext cx="438043" cy="393008"/>
          </a:xfrm>
          <a:prstGeom prst="rect">
            <a:avLst/>
          </a:prstGeom>
        </p:spPr>
      </p:pic>
      <p:pic>
        <p:nvPicPr>
          <p:cNvPr id="8" name="Picture 7">
            <a:extLst>
              <a:ext uri="{FF2B5EF4-FFF2-40B4-BE49-F238E27FC236}">
                <a16:creationId xmlns:a16="http://schemas.microsoft.com/office/drawing/2014/main" id="{C267638F-5716-4804-938D-14AF603F41CF}"/>
              </a:ext>
            </a:extLst>
          </p:cNvPr>
          <p:cNvPicPr>
            <a:picLocks noChangeAspect="1"/>
          </p:cNvPicPr>
          <p:nvPr/>
        </p:nvPicPr>
        <p:blipFill>
          <a:blip r:embed="rId4"/>
          <a:stretch>
            <a:fillRect/>
          </a:stretch>
        </p:blipFill>
        <p:spPr>
          <a:xfrm>
            <a:off x="4902523" y="3367404"/>
            <a:ext cx="2174638" cy="1928094"/>
          </a:xfrm>
          <a:prstGeom prst="rect">
            <a:avLst/>
          </a:prstGeom>
        </p:spPr>
      </p:pic>
    </p:spTree>
    <p:extLst>
      <p:ext uri="{BB962C8B-B14F-4D97-AF65-F5344CB8AC3E}">
        <p14:creationId xmlns:p14="http://schemas.microsoft.com/office/powerpoint/2010/main" val="10046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Slide Number Placeholder 2"/>
          <p:cNvSpPr>
            <a:spLocks noGrp="1"/>
          </p:cNvSpPr>
          <p:nvPr>
            <p:ph type="sldNum" sz="quarter" idx="10"/>
          </p:nvPr>
        </p:nvSpPr>
        <p:spPr/>
        <p:txBody>
          <a:bodyPr/>
          <a:lstStyle/>
          <a:p>
            <a:fld id="{93AEC647-104A-43C8-8FBB-34EEEA788BAC}" type="slidenum">
              <a:rPr lang="en-US" smtClean="0"/>
              <a:pPr/>
              <a:t>3</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20"/>
            <a:ext cx="7510969" cy="2032095"/>
          </a:xfrm>
          <a:prstGeom prst="rect">
            <a:avLst/>
          </a:prstGeom>
          <a:noFill/>
        </p:spPr>
        <p:txBody>
          <a:bodyPr wrap="square" rtlCol="0">
            <a:spAutoFit/>
          </a:bodyPr>
          <a:lstStyle/>
          <a:p>
            <a:r>
              <a:rPr lang="en-US" sz="2101" dirty="0"/>
              <a:t>Warranty Repair</a:t>
            </a:r>
          </a:p>
          <a:p>
            <a:r>
              <a:rPr lang="en-US" sz="2101" dirty="0"/>
              <a:t>Write off Debits via file</a:t>
            </a:r>
          </a:p>
          <a:p>
            <a:r>
              <a:rPr lang="en-US" sz="2101" dirty="0"/>
              <a:t>Assign Web Orders to specific Sales People</a:t>
            </a:r>
          </a:p>
          <a:p>
            <a:r>
              <a:rPr lang="en-US" sz="2101" dirty="0"/>
              <a:t>Remote Location Order Entry and Processing</a:t>
            </a:r>
          </a:p>
          <a:p>
            <a:r>
              <a:rPr lang="en-US" sz="2101" dirty="0"/>
              <a:t>Bulk order processing without producing a collate</a:t>
            </a:r>
          </a:p>
          <a:p>
            <a:r>
              <a:rPr lang="en-US" sz="2101" dirty="0"/>
              <a:t>Provide in house credit for return regardless of pay method</a:t>
            </a:r>
          </a:p>
        </p:txBody>
      </p:sp>
      <p:pic>
        <p:nvPicPr>
          <p:cNvPr id="8" name="Picture 7">
            <a:extLst>
              <a:ext uri="{FF2B5EF4-FFF2-40B4-BE49-F238E27FC236}">
                <a16:creationId xmlns:a16="http://schemas.microsoft.com/office/drawing/2014/main" id="{D806F0AB-6F55-4D46-86B2-E9ECA96E4291}"/>
              </a:ext>
            </a:extLst>
          </p:cNvPr>
          <p:cNvPicPr>
            <a:picLocks noChangeAspect="1"/>
          </p:cNvPicPr>
          <p:nvPr/>
        </p:nvPicPr>
        <p:blipFill>
          <a:blip r:embed="rId3"/>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25367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Order Processing without a Collate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30</a:t>
            </a:fld>
            <a:endParaRPr lang="en-US" dirty="0"/>
          </a:p>
        </p:txBody>
      </p:sp>
      <p:pic>
        <p:nvPicPr>
          <p:cNvPr id="7" name="Picture 6">
            <a:extLst>
              <a:ext uri="{FF2B5EF4-FFF2-40B4-BE49-F238E27FC236}">
                <a16:creationId xmlns:a16="http://schemas.microsoft.com/office/drawing/2014/main" id="{43E3C14A-563D-427D-969D-340BB6ED82D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9" name="TextBox 8">
            <a:extLst>
              <a:ext uri="{FF2B5EF4-FFF2-40B4-BE49-F238E27FC236}">
                <a16:creationId xmlns:a16="http://schemas.microsoft.com/office/drawing/2014/main" id="{358E80B6-E808-4EBF-BBE9-3E634C865594}"/>
              </a:ext>
            </a:extLst>
          </p:cNvPr>
          <p:cNvSpPr txBox="1"/>
          <p:nvPr/>
        </p:nvSpPr>
        <p:spPr>
          <a:xfrm>
            <a:off x="1866991" y="2442104"/>
            <a:ext cx="7510969" cy="2308324"/>
          </a:xfrm>
          <a:prstGeom prst="rect">
            <a:avLst/>
          </a:prstGeom>
          <a:noFill/>
        </p:spPr>
        <p:txBody>
          <a:bodyPr wrap="square" numCol="2" rtlCol="0">
            <a:spAutoFit/>
          </a:bodyPr>
          <a:lstStyle/>
          <a:p>
            <a:pPr marL="600235" lvl="1" indent="-257244">
              <a:buFont typeface="Wingdings" panose="05000000000000000000" pitchFamily="2" charset="2"/>
              <a:buChar char="q"/>
            </a:pPr>
            <a:r>
              <a:rPr lang="en-US" sz="1500" dirty="0"/>
              <a:t>Create Offers/Sources</a:t>
            </a:r>
          </a:p>
          <a:p>
            <a:pPr marL="600235" lvl="1" indent="-257244">
              <a:buFont typeface="Wingdings" panose="05000000000000000000" pitchFamily="2" charset="2"/>
              <a:buChar char="q"/>
            </a:pPr>
            <a:r>
              <a:rPr lang="en-US" sz="1500" dirty="0"/>
              <a:t>Create Items</a:t>
            </a:r>
          </a:p>
          <a:p>
            <a:pPr marL="600235" lvl="1" indent="-257244">
              <a:buFont typeface="Wingdings" panose="05000000000000000000" pitchFamily="2" charset="2"/>
              <a:buChar char="q"/>
            </a:pPr>
            <a:r>
              <a:rPr lang="en-US" sz="1500" dirty="0"/>
              <a:t>Create a new unique Ship Method</a:t>
            </a:r>
          </a:p>
          <a:p>
            <a:pPr marL="943226" lvl="2" indent="-257244">
              <a:buFont typeface="Wingdings" panose="05000000000000000000" pitchFamily="2" charset="2"/>
              <a:buChar char="q"/>
            </a:pPr>
            <a:r>
              <a:rPr lang="en-US" sz="1200" dirty="0"/>
              <a:t>Enter Ship Method</a:t>
            </a:r>
          </a:p>
          <a:p>
            <a:pPr marL="943226" lvl="2" indent="-257244">
              <a:buFont typeface="Wingdings" panose="05000000000000000000" pitchFamily="2" charset="2"/>
              <a:buChar char="q"/>
            </a:pPr>
            <a:r>
              <a:rPr lang="en-US" sz="1200" dirty="0"/>
              <a:t>Enter Shipper Group</a:t>
            </a:r>
          </a:p>
          <a:p>
            <a:pPr marL="943226" lvl="2" indent="-257244">
              <a:buFont typeface="Wingdings" panose="05000000000000000000" pitchFamily="2" charset="2"/>
              <a:buChar char="q"/>
            </a:pPr>
            <a:r>
              <a:rPr lang="en-US" sz="1200" dirty="0"/>
              <a:t>Enter Postage and Handling Routine</a:t>
            </a:r>
          </a:p>
          <a:p>
            <a:pPr marL="943226" lvl="2" indent="-257244">
              <a:buFont typeface="Wingdings" panose="05000000000000000000" pitchFamily="2" charset="2"/>
              <a:buChar char="q"/>
            </a:pPr>
            <a:r>
              <a:rPr lang="en-US" sz="1200" dirty="0"/>
              <a:t>Enter the Postage and Handling Code in each Offer</a:t>
            </a:r>
          </a:p>
          <a:p>
            <a:pPr marL="943226" lvl="2" indent="-257244">
              <a:buFont typeface="Wingdings" panose="05000000000000000000" pitchFamily="2" charset="2"/>
              <a:buChar char="q"/>
            </a:pPr>
            <a:r>
              <a:rPr lang="en-US" sz="1200" dirty="0"/>
              <a:t>Tie each Postage and Handling Code to each valid Ship Method and create a Postage and Handling Routine</a:t>
            </a:r>
          </a:p>
          <a:p>
            <a:pPr marL="943226" lvl="2" indent="-257244">
              <a:buFont typeface="Wingdings" panose="05000000000000000000" pitchFamily="2" charset="2"/>
              <a:buChar char="q"/>
            </a:pPr>
            <a:r>
              <a:rPr lang="en-US" sz="1200" dirty="0"/>
              <a:t>Enter Sectional Centers for each Ship Method in Sec Ctr Zones</a:t>
            </a:r>
          </a:p>
          <a:p>
            <a:pPr marL="943226" lvl="2" indent="-257244">
              <a:buFont typeface="Wingdings" panose="05000000000000000000" pitchFamily="2" charset="2"/>
              <a:buChar char="q"/>
            </a:pPr>
            <a:r>
              <a:rPr lang="en-US" sz="1200" dirty="0"/>
              <a:t>Enter Zone Charges (What the Carrier charges)</a:t>
            </a:r>
          </a:p>
          <a:p>
            <a:pPr marL="943226" lvl="2" indent="-257244">
              <a:buFont typeface="Wingdings" panose="05000000000000000000" pitchFamily="2" charset="2"/>
              <a:buChar char="q"/>
            </a:pPr>
            <a:r>
              <a:rPr lang="en-US" sz="1200" dirty="0"/>
              <a:t>Set up your Alternate Ship Method table for each Ship Method for each Sectional Center that has a zone of zero.</a:t>
            </a:r>
          </a:p>
          <a:p>
            <a:pPr marL="600235" lvl="1" indent="-257244">
              <a:buFont typeface="Wingdings" panose="05000000000000000000" pitchFamily="2" charset="2"/>
              <a:buChar char="q"/>
            </a:pPr>
            <a:r>
              <a:rPr lang="en-US" sz="1500" dirty="0"/>
              <a:t>Set Control switches – COLLATE-FILE, COLLATE-FILE-SM and NO-DIV-BREAK</a:t>
            </a:r>
          </a:p>
          <a:p>
            <a:pPr marL="600235" lvl="1" indent="-257244">
              <a:buFont typeface="Wingdings" panose="05000000000000000000" pitchFamily="2" charset="2"/>
              <a:buChar char="q"/>
            </a:pPr>
            <a:endParaRPr lang="en-US" sz="1500" dirty="0"/>
          </a:p>
        </p:txBody>
      </p:sp>
      <p:sp>
        <p:nvSpPr>
          <p:cNvPr id="10" name="TextBox 9">
            <a:extLst>
              <a:ext uri="{FF2B5EF4-FFF2-40B4-BE49-F238E27FC236}">
                <a16:creationId xmlns:a16="http://schemas.microsoft.com/office/drawing/2014/main" id="{3ED8E071-C124-47C4-BD2D-4DC03FDBD78D}"/>
              </a:ext>
            </a:extLst>
          </p:cNvPr>
          <p:cNvSpPr txBox="1"/>
          <p:nvPr/>
        </p:nvSpPr>
        <p:spPr>
          <a:xfrm>
            <a:off x="1866990" y="2049588"/>
            <a:ext cx="2940304" cy="415627"/>
          </a:xfrm>
          <a:prstGeom prst="rect">
            <a:avLst/>
          </a:prstGeom>
          <a:noFill/>
        </p:spPr>
        <p:txBody>
          <a:bodyPr wrap="square" rtlCol="0">
            <a:spAutoFit/>
          </a:bodyPr>
          <a:lstStyle/>
          <a:p>
            <a:r>
              <a:rPr lang="en-US" sz="2101" dirty="0"/>
              <a:t>Setup:</a:t>
            </a:r>
          </a:p>
        </p:txBody>
      </p:sp>
    </p:spTree>
    <p:extLst>
      <p:ext uri="{BB962C8B-B14F-4D97-AF65-F5344CB8AC3E}">
        <p14:creationId xmlns:p14="http://schemas.microsoft.com/office/powerpoint/2010/main" val="238815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Order Processing without a Collate</a:t>
            </a:r>
          </a:p>
        </p:txBody>
      </p:sp>
      <p:sp>
        <p:nvSpPr>
          <p:cNvPr id="3" name="Slide Number Placeholder 2"/>
          <p:cNvSpPr>
            <a:spLocks noGrp="1"/>
          </p:cNvSpPr>
          <p:nvPr>
            <p:ph type="sldNum" sz="quarter" idx="10"/>
          </p:nvPr>
        </p:nvSpPr>
        <p:spPr/>
        <p:txBody>
          <a:bodyPr/>
          <a:lstStyle/>
          <a:p>
            <a:fld id="{93AEC647-104A-43C8-8FBB-34EEEA788BAC}" type="slidenum">
              <a:rPr lang="en-US" smtClean="0"/>
              <a:pPr/>
              <a:t>31</a:t>
            </a:fld>
            <a:endParaRPr lang="en-US" dirty="0"/>
          </a:p>
        </p:txBody>
      </p:sp>
      <p:pic>
        <p:nvPicPr>
          <p:cNvPr id="7" name="Picture 6">
            <a:extLst>
              <a:ext uri="{FF2B5EF4-FFF2-40B4-BE49-F238E27FC236}">
                <a16:creationId xmlns:a16="http://schemas.microsoft.com/office/drawing/2014/main" id="{43E3C14A-563D-427D-969D-340BB6ED82D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8" name="TextBox 7">
            <a:extLst>
              <a:ext uri="{FF2B5EF4-FFF2-40B4-BE49-F238E27FC236}">
                <a16:creationId xmlns:a16="http://schemas.microsoft.com/office/drawing/2014/main" id="{01B45AA7-0369-4478-95FA-E3CF9ADFF269}"/>
              </a:ext>
            </a:extLst>
          </p:cNvPr>
          <p:cNvSpPr txBox="1"/>
          <p:nvPr/>
        </p:nvSpPr>
        <p:spPr>
          <a:xfrm>
            <a:off x="1866991" y="2129121"/>
            <a:ext cx="7510969" cy="2032095"/>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Bulk orders must be entered using the specific ship method setup for this purpose</a:t>
            </a:r>
          </a:p>
          <a:p>
            <a:pPr marL="342991" indent="-342991">
              <a:buFont typeface="Wingdings" panose="05000000000000000000" pitchFamily="2" charset="2"/>
              <a:buChar char="Ø"/>
            </a:pPr>
            <a:r>
              <a:rPr lang="en-US" sz="2101" dirty="0"/>
              <a:t>When order processing runs all orders with the specific ship method will appear in the collate file instead of being in the spoolfile to be printed</a:t>
            </a:r>
          </a:p>
          <a:p>
            <a:pPr marL="342991" indent="-342991">
              <a:buFont typeface="Wingdings" panose="05000000000000000000" pitchFamily="2" charset="2"/>
              <a:buChar char="Ø"/>
            </a:pPr>
            <a:endParaRPr lang="en-US" sz="2101" dirty="0"/>
          </a:p>
        </p:txBody>
      </p:sp>
    </p:spTree>
    <p:extLst>
      <p:ext uri="{BB962C8B-B14F-4D97-AF65-F5344CB8AC3E}">
        <p14:creationId xmlns:p14="http://schemas.microsoft.com/office/powerpoint/2010/main" val="18850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House Credit for Return</a:t>
            </a:r>
          </a:p>
        </p:txBody>
      </p:sp>
      <p:sp>
        <p:nvSpPr>
          <p:cNvPr id="3" name="Slide Number Placeholder 2"/>
          <p:cNvSpPr>
            <a:spLocks noGrp="1"/>
          </p:cNvSpPr>
          <p:nvPr>
            <p:ph type="sldNum" sz="quarter" idx="10"/>
          </p:nvPr>
        </p:nvSpPr>
        <p:spPr/>
        <p:txBody>
          <a:bodyPr/>
          <a:lstStyle/>
          <a:p>
            <a:fld id="{93AEC647-104A-43C8-8FBB-34EEEA788BAC}" type="slidenum">
              <a:rPr lang="en-US" smtClean="0"/>
              <a:pPr/>
              <a:t>32</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19"/>
            <a:ext cx="7510969" cy="1062214"/>
          </a:xfrm>
          <a:prstGeom prst="rect">
            <a:avLst/>
          </a:prstGeom>
          <a:noFill/>
        </p:spPr>
        <p:txBody>
          <a:bodyPr wrap="square" rtlCol="0">
            <a:spAutoFit/>
          </a:bodyPr>
          <a:lstStyle/>
          <a:p>
            <a:r>
              <a:rPr lang="en-US" sz="2101" dirty="0"/>
              <a:t>Need:</a:t>
            </a:r>
          </a:p>
          <a:p>
            <a:pPr lvl="1"/>
            <a:r>
              <a:rPr lang="en-US" sz="2101" dirty="0"/>
              <a:t>The ability to provide a credit to be used on a future order rather than refund.</a:t>
            </a:r>
          </a:p>
        </p:txBody>
      </p:sp>
      <p:pic>
        <p:nvPicPr>
          <p:cNvPr id="7" name="Picture 6">
            <a:extLst>
              <a:ext uri="{FF2B5EF4-FFF2-40B4-BE49-F238E27FC236}">
                <a16:creationId xmlns:a16="http://schemas.microsoft.com/office/drawing/2014/main" id="{43E3C14A-563D-427D-969D-340BB6ED82DE}"/>
              </a:ext>
            </a:extLst>
          </p:cNvPr>
          <p:cNvPicPr>
            <a:picLocks noChangeAspect="1"/>
          </p:cNvPicPr>
          <p:nvPr/>
        </p:nvPicPr>
        <p:blipFill>
          <a:blip r:embed="rId3"/>
          <a:stretch>
            <a:fillRect/>
          </a:stretch>
        </p:blipFill>
        <p:spPr>
          <a:xfrm>
            <a:off x="9882206" y="5425008"/>
            <a:ext cx="438043" cy="393008"/>
          </a:xfrm>
          <a:prstGeom prst="rect">
            <a:avLst/>
          </a:prstGeom>
        </p:spPr>
      </p:pic>
      <p:pic>
        <p:nvPicPr>
          <p:cNvPr id="9" name="Picture 8">
            <a:extLst>
              <a:ext uri="{FF2B5EF4-FFF2-40B4-BE49-F238E27FC236}">
                <a16:creationId xmlns:a16="http://schemas.microsoft.com/office/drawing/2014/main" id="{6C1B0563-C7AF-476A-BC76-141486A4F144}"/>
              </a:ext>
            </a:extLst>
          </p:cNvPr>
          <p:cNvPicPr>
            <a:picLocks noChangeAspect="1"/>
          </p:cNvPicPr>
          <p:nvPr/>
        </p:nvPicPr>
        <p:blipFill>
          <a:blip r:embed="rId4"/>
          <a:stretch>
            <a:fillRect/>
          </a:stretch>
        </p:blipFill>
        <p:spPr>
          <a:xfrm>
            <a:off x="3817353" y="3318110"/>
            <a:ext cx="3610244" cy="2693797"/>
          </a:xfrm>
          <a:prstGeom prst="rect">
            <a:avLst/>
          </a:prstGeom>
        </p:spPr>
      </p:pic>
    </p:spTree>
    <p:extLst>
      <p:ext uri="{BB962C8B-B14F-4D97-AF65-F5344CB8AC3E}">
        <p14:creationId xmlns:p14="http://schemas.microsoft.com/office/powerpoint/2010/main" val="366329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House Credit for Return</a:t>
            </a:r>
          </a:p>
        </p:txBody>
      </p:sp>
      <p:sp>
        <p:nvSpPr>
          <p:cNvPr id="3" name="Slide Number Placeholder 2"/>
          <p:cNvSpPr>
            <a:spLocks noGrp="1"/>
          </p:cNvSpPr>
          <p:nvPr>
            <p:ph type="sldNum" sz="quarter" idx="10"/>
          </p:nvPr>
        </p:nvSpPr>
        <p:spPr/>
        <p:txBody>
          <a:bodyPr/>
          <a:lstStyle/>
          <a:p>
            <a:fld id="{93AEC647-104A-43C8-8FBB-34EEEA788BAC}" type="slidenum">
              <a:rPr lang="en-US" smtClean="0"/>
              <a:pPr/>
              <a:t>33</a:t>
            </a:fld>
            <a:endParaRPr lang="en-US" dirty="0"/>
          </a:p>
        </p:txBody>
      </p:sp>
      <p:pic>
        <p:nvPicPr>
          <p:cNvPr id="7" name="Picture 6">
            <a:extLst>
              <a:ext uri="{FF2B5EF4-FFF2-40B4-BE49-F238E27FC236}">
                <a16:creationId xmlns:a16="http://schemas.microsoft.com/office/drawing/2014/main" id="{43E3C14A-563D-427D-969D-340BB6ED82D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8" name="TextBox 7">
            <a:extLst>
              <a:ext uri="{FF2B5EF4-FFF2-40B4-BE49-F238E27FC236}">
                <a16:creationId xmlns:a16="http://schemas.microsoft.com/office/drawing/2014/main" id="{01B45AA7-0369-4478-95FA-E3CF9ADFF269}"/>
              </a:ext>
            </a:extLst>
          </p:cNvPr>
          <p:cNvSpPr txBox="1"/>
          <p:nvPr/>
        </p:nvSpPr>
        <p:spPr>
          <a:xfrm>
            <a:off x="1866991" y="2129121"/>
            <a:ext cx="7510969" cy="2032095"/>
          </a:xfrm>
          <a:prstGeom prst="rect">
            <a:avLst/>
          </a:prstGeom>
          <a:noFill/>
        </p:spPr>
        <p:txBody>
          <a:bodyPr wrap="square" rtlCol="0">
            <a:spAutoFit/>
          </a:bodyPr>
          <a:lstStyle/>
          <a:p>
            <a:pPr marL="342991" indent="-342991">
              <a:buFont typeface="Wingdings" panose="05000000000000000000" pitchFamily="2" charset="2"/>
              <a:buChar char="Ø"/>
            </a:pPr>
            <a:r>
              <a:rPr lang="en-US" sz="2101" dirty="0"/>
              <a:t>Process an exchange return for a new item</a:t>
            </a:r>
          </a:p>
          <a:p>
            <a:pPr marL="342991" indent="-342991">
              <a:buFont typeface="Wingdings" panose="05000000000000000000" pitchFamily="2" charset="2"/>
              <a:buChar char="Ø"/>
            </a:pPr>
            <a:r>
              <a:rPr lang="en-US" sz="2101" dirty="0"/>
              <a:t>When entering the new exchange order enter it for a Gift Certificate or Coupon product</a:t>
            </a:r>
          </a:p>
          <a:p>
            <a:pPr marL="342991" indent="-342991">
              <a:buFont typeface="Wingdings" panose="05000000000000000000" pitchFamily="2" charset="2"/>
              <a:buChar char="Ø"/>
            </a:pPr>
            <a:r>
              <a:rPr lang="en-US" sz="2101" dirty="0"/>
              <a:t>The order will process and the Gift Certificate/Coupon will process</a:t>
            </a:r>
          </a:p>
          <a:p>
            <a:pPr marL="342991" indent="-342991">
              <a:buFont typeface="Wingdings" panose="05000000000000000000" pitchFamily="2" charset="2"/>
              <a:buChar char="Ø"/>
            </a:pPr>
            <a:endParaRPr lang="en-US" sz="2101" dirty="0"/>
          </a:p>
        </p:txBody>
      </p:sp>
    </p:spTree>
    <p:extLst>
      <p:ext uri="{BB962C8B-B14F-4D97-AF65-F5344CB8AC3E}">
        <p14:creationId xmlns:p14="http://schemas.microsoft.com/office/powerpoint/2010/main" val="22218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E14CC-2B36-48B7-AB52-361FF7F5598B}"/>
              </a:ext>
            </a:extLst>
          </p:cNvPr>
          <p:cNvSpPr>
            <a:spLocks noGrp="1"/>
          </p:cNvSpPr>
          <p:nvPr>
            <p:ph type="sldNum" sz="quarter" idx="4"/>
          </p:nvPr>
        </p:nvSpPr>
        <p:spPr/>
        <p:txBody>
          <a:bodyPr/>
          <a:lstStyle/>
          <a:p>
            <a:pPr defTabSz="685983">
              <a:defRPr/>
            </a:pPr>
            <a:fld id="{93AEC647-104A-43C8-8FBB-34EEEA788BAC}" type="slidenum">
              <a:rPr lang="en-US" kern="0"/>
              <a:pPr defTabSz="685983">
                <a:defRPr/>
              </a:pPr>
              <a:t>34</a:t>
            </a:fld>
            <a:endParaRPr lang="en-US" kern="0" dirty="0"/>
          </a:p>
        </p:txBody>
      </p:sp>
      <p:pic>
        <p:nvPicPr>
          <p:cNvPr id="6" name="Picture 5">
            <a:extLst>
              <a:ext uri="{FF2B5EF4-FFF2-40B4-BE49-F238E27FC236}">
                <a16:creationId xmlns:a16="http://schemas.microsoft.com/office/drawing/2014/main" id="{DC8C3F87-E0E1-451A-986D-7223011DB4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00" b="89778" l="9778" r="89778">
                        <a14:foregroundMark x1="36444" y1="8000" x2="36444" y2="8000"/>
                        <a14:foregroundMark x1="37333" y1="72889" x2="37333" y2="72889"/>
                        <a14:foregroundMark x1="29333" y1="27111" x2="29333" y2="27111"/>
                        <a14:foregroundMark x1="59556" y1="88889" x2="59556" y2="88889"/>
                        <a14:foregroundMark x1="56889" y1="87556" x2="56889" y2="87556"/>
                        <a14:backgroundMark x1="62667" y1="83111" x2="62667" y2="83111"/>
                        <a14:backgroundMark x1="62222" y1="84444" x2="62222" y2="84444"/>
                        <a14:backgroundMark x1="60444" y1="85333" x2="60444" y2="85333"/>
                      </a14:backgroundRemoval>
                    </a14:imgEffect>
                  </a14:imgLayer>
                </a14:imgProps>
              </a:ext>
            </a:extLst>
          </a:blip>
          <a:stretch>
            <a:fillRect/>
          </a:stretch>
        </p:blipFill>
        <p:spPr>
          <a:xfrm>
            <a:off x="4198323" y="1730157"/>
            <a:ext cx="3797736" cy="3797736"/>
          </a:xfrm>
          <a:prstGeom prst="rect">
            <a:avLst/>
          </a:prstGeom>
        </p:spPr>
      </p:pic>
    </p:spTree>
    <p:extLst>
      <p:ext uri="{BB962C8B-B14F-4D97-AF65-F5344CB8AC3E}">
        <p14:creationId xmlns:p14="http://schemas.microsoft.com/office/powerpoint/2010/main" val="92623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067384" y="5818016"/>
            <a:ext cx="1600617" cy="183404"/>
          </a:xfrm>
        </p:spPr>
        <p:txBody>
          <a:bodyPr/>
          <a:lstStyle/>
          <a:p>
            <a:fld id="{93AEC647-104A-43C8-8FBB-34EEEA788BAC}" type="slidenum">
              <a:rPr lang="en-US" smtClean="0"/>
              <a:pPr/>
              <a:t>35</a:t>
            </a:fld>
            <a:endParaRPr lang="en-US" dirty="0"/>
          </a:p>
        </p:txBody>
      </p:sp>
    </p:spTree>
    <p:extLst>
      <p:ext uri="{BB962C8B-B14F-4D97-AF65-F5344CB8AC3E}">
        <p14:creationId xmlns:p14="http://schemas.microsoft.com/office/powerpoint/2010/main" val="285822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Repair</a:t>
            </a:r>
          </a:p>
        </p:txBody>
      </p:sp>
      <p:sp>
        <p:nvSpPr>
          <p:cNvPr id="3" name="Slide Number Placeholder 2"/>
          <p:cNvSpPr>
            <a:spLocks noGrp="1"/>
          </p:cNvSpPr>
          <p:nvPr>
            <p:ph type="sldNum" sz="quarter" idx="10"/>
          </p:nvPr>
        </p:nvSpPr>
        <p:spPr/>
        <p:txBody>
          <a:bodyPr/>
          <a:lstStyle/>
          <a:p>
            <a:fld id="{93AEC647-104A-43C8-8FBB-34EEEA788BAC}" type="slidenum">
              <a:rPr lang="en-US" smtClean="0"/>
              <a:pPr/>
              <a:t>4</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129119"/>
            <a:ext cx="7510969" cy="1062214"/>
          </a:xfrm>
          <a:prstGeom prst="rect">
            <a:avLst/>
          </a:prstGeom>
          <a:noFill/>
        </p:spPr>
        <p:txBody>
          <a:bodyPr wrap="square" rtlCol="0">
            <a:spAutoFit/>
          </a:bodyPr>
          <a:lstStyle/>
          <a:p>
            <a:r>
              <a:rPr lang="en-US" sz="2101" dirty="0"/>
              <a:t>Need:</a:t>
            </a:r>
          </a:p>
          <a:p>
            <a:pPr lvl="1"/>
            <a:r>
              <a:rPr lang="en-US" sz="2101" dirty="0"/>
              <a:t>Ability to receive back product and track it through the warehouse for repair and send it back when complete.</a:t>
            </a:r>
          </a:p>
        </p:txBody>
      </p:sp>
      <p:pic>
        <p:nvPicPr>
          <p:cNvPr id="7" name="Picture 6">
            <a:extLst>
              <a:ext uri="{FF2B5EF4-FFF2-40B4-BE49-F238E27FC236}">
                <a16:creationId xmlns:a16="http://schemas.microsoft.com/office/drawing/2014/main" id="{9CBD9C58-3EC8-40B2-86A3-E2507DE8E9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41" b="97727" l="9135" r="89904">
                        <a14:foregroundMark x1="35577" y1="13636" x2="35577" y2="13636"/>
                        <a14:foregroundMark x1="37019" y1="9091" x2="37019" y2="9091"/>
                        <a14:foregroundMark x1="41346" y1="7386" x2="41346" y2="7386"/>
                        <a14:foregroundMark x1="43750" y1="3409" x2="43750" y2="3409"/>
                        <a14:foregroundMark x1="43750" y1="3409" x2="43750" y2="3409"/>
                        <a14:foregroundMark x1="28365" y1="90341" x2="28365" y2="90341"/>
                        <a14:foregroundMark x1="44712" y1="90341" x2="44712" y2="90341"/>
                        <a14:foregroundMark x1="44712" y1="96591" x2="44712" y2="96591"/>
                        <a14:foregroundMark x1="63462" y1="97727" x2="63462" y2="97727"/>
                        <a14:foregroundMark x1="36538" y1="50000" x2="36538" y2="50000"/>
                        <a14:foregroundMark x1="40865" y1="48864" x2="40865" y2="48864"/>
                        <a14:foregroundMark x1="44231" y1="36932" x2="44231" y2="36932"/>
                        <a14:foregroundMark x1="60577" y1="38068" x2="60577" y2="38068"/>
                        <a14:foregroundMark x1="39423" y1="3977" x2="39423" y2="3977"/>
                        <a14:foregroundMark x1="40385" y1="3409" x2="40385" y2="3409"/>
                        <a14:backgroundMark x1="37981" y1="2273" x2="37981" y2="2273"/>
                        <a14:backgroundMark x1="40385" y1="2841" x2="40385" y2="2841"/>
                        <a14:backgroundMark x1="44231" y1="3409" x2="44231" y2="3409"/>
                        <a14:backgroundMark x1="43269" y1="2841" x2="43269" y2="2841"/>
                        <a14:backgroundMark x1="71154" y1="84659" x2="71154" y2="84659"/>
                        <a14:backgroundMark x1="81731" y1="90341" x2="81731" y2="90341"/>
                        <a14:backgroundMark x1="77885" y1="76136" x2="77885" y2="76136"/>
                        <a14:backgroundMark x1="70192" y1="82386" x2="70192" y2="82386"/>
                        <a14:backgroundMark x1="39423" y1="3409" x2="39423" y2="3409"/>
                      </a14:backgroundRemoval>
                    </a14:imgEffect>
                  </a14:imgLayer>
                </a14:imgProps>
              </a:ext>
            </a:extLst>
          </a:blip>
          <a:stretch>
            <a:fillRect/>
          </a:stretch>
        </p:blipFill>
        <p:spPr>
          <a:xfrm rot="1665687">
            <a:off x="8267986" y="2228929"/>
            <a:ext cx="2219944" cy="1878414"/>
          </a:xfrm>
          <a:prstGeom prst="rect">
            <a:avLst/>
          </a:prstGeom>
        </p:spPr>
      </p:pic>
      <p:pic>
        <p:nvPicPr>
          <p:cNvPr id="9" name="Picture 8">
            <a:extLst>
              <a:ext uri="{FF2B5EF4-FFF2-40B4-BE49-F238E27FC236}">
                <a16:creationId xmlns:a16="http://schemas.microsoft.com/office/drawing/2014/main" id="{2265D8E7-2E48-465B-ADC1-0CC60402D35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800" b="90000" l="9000" r="91400">
                        <a14:foregroundMark x1="26400" y1="88800" x2="26400" y2="88800"/>
                        <a14:foregroundMark x1="58600" y1="90000" x2="58600" y2="90000"/>
                        <a14:foregroundMark x1="80200" y1="11000" x2="80200" y2="11000"/>
                        <a14:foregroundMark x1="78800" y1="11000" x2="78800" y2="11000"/>
                        <a14:foregroundMark x1="78600" y1="14600" x2="78600" y2="14600"/>
                        <a14:foregroundMark x1="78000" y1="20600" x2="78000" y2="20600"/>
                        <a14:foregroundMark x1="82400" y1="23200" x2="82400" y2="23200"/>
                        <a14:foregroundMark x1="86000" y1="23400" x2="86000" y2="23400"/>
                        <a14:foregroundMark x1="88400" y1="21800" x2="88400" y2="21800"/>
                        <a14:foregroundMark x1="89400" y1="19400" x2="89400" y2="19400"/>
                        <a14:foregroundMark x1="90800" y1="15800" x2="90800" y2="15800"/>
                        <a14:foregroundMark x1="90800" y1="15800" x2="90800" y2="15800"/>
                        <a14:foregroundMark x1="91600" y1="12800" x2="91600" y2="12800"/>
                        <a14:foregroundMark x1="91600" y1="12800" x2="91600" y2="12800"/>
                        <a14:foregroundMark x1="9000" y1="72000" x2="9000" y2="72000"/>
                        <a14:foregroundMark x1="9000" y1="72000" x2="9000" y2="72000"/>
                        <a14:foregroundMark x1="45200" y1="8800" x2="45200" y2="8800"/>
                        <a14:foregroundMark x1="45400" y1="7800" x2="45400" y2="7800"/>
                        <a14:foregroundMark x1="45400" y1="7800" x2="45400" y2="7800"/>
                        <a14:foregroundMark x1="46400" y1="10400" x2="46400" y2="10400"/>
                        <a14:foregroundMark x1="42200" y1="71400" x2="42200" y2="71400"/>
                      </a14:backgroundRemoval>
                    </a14:imgEffect>
                  </a14:imgLayer>
                </a14:imgProps>
              </a:ext>
            </a:extLst>
          </a:blip>
          <a:stretch>
            <a:fillRect/>
          </a:stretch>
        </p:blipFill>
        <p:spPr>
          <a:xfrm>
            <a:off x="4710131" y="3615519"/>
            <a:ext cx="1986265" cy="1986265"/>
          </a:xfrm>
          <a:prstGeom prst="rect">
            <a:avLst/>
          </a:prstGeom>
        </p:spPr>
      </p:pic>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7"/>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29024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Repair</a:t>
            </a:r>
          </a:p>
        </p:txBody>
      </p:sp>
      <p:sp>
        <p:nvSpPr>
          <p:cNvPr id="3" name="Slide Number Placeholder 2"/>
          <p:cNvSpPr>
            <a:spLocks noGrp="1"/>
          </p:cNvSpPr>
          <p:nvPr>
            <p:ph type="sldNum" sz="quarter" idx="10"/>
          </p:nvPr>
        </p:nvSpPr>
        <p:spPr/>
        <p:txBody>
          <a:bodyPr/>
          <a:lstStyle/>
          <a:p>
            <a:fld id="{93AEC647-104A-43C8-8FBB-34EEEA788BAC}" type="slidenum">
              <a:rPr lang="en-US" smtClean="0"/>
              <a:pPr/>
              <a:t>5</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866991" y="2569879"/>
            <a:ext cx="8015215" cy="2932335"/>
          </a:xfrm>
          <a:prstGeom prst="rect">
            <a:avLst/>
          </a:prstGeom>
          <a:noFill/>
        </p:spPr>
        <p:txBody>
          <a:bodyPr wrap="square" numCol="2" rtlCol="0">
            <a:spAutoFit/>
          </a:bodyPr>
          <a:lstStyle/>
          <a:p>
            <a:pPr marL="600235" lvl="1" indent="-257244">
              <a:buFont typeface="Wingdings" panose="05000000000000000000" pitchFamily="2" charset="2"/>
              <a:buChar char="q"/>
            </a:pPr>
            <a:r>
              <a:rPr lang="en-US" sz="1500" dirty="0"/>
              <a:t>Specific Source code(s) for warranty</a:t>
            </a:r>
          </a:p>
          <a:p>
            <a:pPr marL="600235" lvl="1" indent="-257244">
              <a:buFont typeface="Wingdings" panose="05000000000000000000" pitchFamily="2" charset="2"/>
              <a:buChar char="q"/>
            </a:pPr>
            <a:r>
              <a:rPr lang="en-US" sz="1500" dirty="0"/>
              <a:t>Customer Service Track Reasons</a:t>
            </a:r>
          </a:p>
          <a:p>
            <a:pPr marL="600235" lvl="1" indent="-257244">
              <a:buFont typeface="Wingdings" panose="05000000000000000000" pitchFamily="2" charset="2"/>
              <a:buChar char="q"/>
            </a:pPr>
            <a:r>
              <a:rPr lang="en-US" sz="1500" dirty="0"/>
              <a:t>Customer Service Track Follow-Up Action(s)</a:t>
            </a:r>
          </a:p>
          <a:p>
            <a:pPr marL="600235" lvl="1" indent="-257244">
              <a:buFont typeface="Wingdings" panose="05000000000000000000" pitchFamily="2" charset="2"/>
              <a:buChar char="q"/>
            </a:pPr>
            <a:r>
              <a:rPr lang="en-US" sz="1500" dirty="0"/>
              <a:t>Create Work Station/Secondary Customization Codes</a:t>
            </a:r>
          </a:p>
          <a:p>
            <a:pPr marL="600235" lvl="1" indent="-257244">
              <a:buFont typeface="Wingdings" panose="05000000000000000000" pitchFamily="2" charset="2"/>
              <a:buChar char="q"/>
            </a:pPr>
            <a:r>
              <a:rPr lang="en-US" sz="1500" dirty="0"/>
              <a:t>Stock Adjustment Reason(s)</a:t>
            </a:r>
          </a:p>
          <a:p>
            <a:pPr marL="600235" lvl="1" indent="-257244">
              <a:buFont typeface="Wingdings" panose="05000000000000000000" pitchFamily="2" charset="2"/>
              <a:buChar char="q"/>
            </a:pPr>
            <a:r>
              <a:rPr lang="en-US" sz="1500" dirty="0"/>
              <a:t>Create Master Customization Codes</a:t>
            </a:r>
          </a:p>
          <a:p>
            <a:pPr marL="600235" lvl="1" indent="-257244">
              <a:buFont typeface="Wingdings" panose="05000000000000000000" pitchFamily="2" charset="2"/>
              <a:buChar char="q"/>
            </a:pPr>
            <a:r>
              <a:rPr lang="en-US" sz="1500" dirty="0"/>
              <a:t>Create Secondary Customization Code Details</a:t>
            </a:r>
          </a:p>
          <a:p>
            <a:pPr marL="600235" lvl="1" indent="-257244">
              <a:buFont typeface="Wingdings" panose="05000000000000000000" pitchFamily="2" charset="2"/>
              <a:buChar char="q"/>
            </a:pPr>
            <a:r>
              <a:rPr lang="en-US" sz="1500" dirty="0"/>
              <a:t>G1 item(s) </a:t>
            </a:r>
          </a:p>
          <a:p>
            <a:pPr marL="600235" lvl="1" indent="-257244">
              <a:buFont typeface="Wingdings" panose="05000000000000000000" pitchFamily="2" charset="2"/>
              <a:buChar char="q"/>
            </a:pPr>
            <a:r>
              <a:rPr lang="en-US" sz="1500" dirty="0"/>
              <a:t>Letter recapping details of warranty</a:t>
            </a:r>
          </a:p>
          <a:p>
            <a:pPr marL="600235" lvl="1" indent="-257244">
              <a:buFont typeface="Wingdings" panose="05000000000000000000" pitchFamily="2" charset="2"/>
              <a:buChar char="q"/>
            </a:pPr>
            <a:r>
              <a:rPr lang="en-US" sz="1500" dirty="0"/>
              <a:t>Letter acknowledging receipt of item</a:t>
            </a:r>
          </a:p>
          <a:p>
            <a:pPr marL="600235" lvl="1" indent="-257244">
              <a:buFont typeface="Wingdings" panose="05000000000000000000" pitchFamily="2" charset="2"/>
              <a:buChar char="q"/>
            </a:pPr>
            <a:r>
              <a:rPr lang="en-US" sz="1500" dirty="0"/>
              <a:t>Modify your Order Processing job streams to include a new program, WRKSTRTE</a:t>
            </a:r>
          </a:p>
          <a:p>
            <a:pPr marL="600235" lvl="1" indent="-257244">
              <a:buFont typeface="Wingdings" panose="05000000000000000000" pitchFamily="2" charset="2"/>
              <a:buChar char="q"/>
            </a:pPr>
            <a:r>
              <a:rPr lang="en-US" sz="1500" dirty="0"/>
              <a:t>Set up Working Days Calendar</a:t>
            </a:r>
          </a:p>
          <a:p>
            <a:pPr marL="600235" lvl="1" indent="-257244">
              <a:buFont typeface="Wingdings" panose="05000000000000000000" pitchFamily="2" charset="2"/>
              <a:buChar char="q"/>
            </a:pPr>
            <a:r>
              <a:rPr lang="en-US" sz="1500" dirty="0"/>
              <a:t>Set Controls</a:t>
            </a:r>
          </a:p>
          <a:p>
            <a:pPr marL="943226" lvl="2" indent="-257244">
              <a:buFont typeface="Wingdings" panose="05000000000000000000" pitchFamily="2" charset="2"/>
              <a:buChar char="q"/>
            </a:pPr>
            <a:r>
              <a:rPr lang="en-US" sz="1200" dirty="0"/>
              <a:t>BARCODE-BOM</a:t>
            </a:r>
          </a:p>
          <a:p>
            <a:pPr marL="943226" lvl="2" indent="-257244">
              <a:buFont typeface="Wingdings" panose="05000000000000000000" pitchFamily="2" charset="2"/>
              <a:buChar char="q"/>
            </a:pPr>
            <a:r>
              <a:rPr lang="en-US" sz="1200" dirty="0"/>
              <a:t>BILL-OF-MAIL</a:t>
            </a:r>
          </a:p>
          <a:p>
            <a:pPr marL="943226" lvl="2" indent="-257244">
              <a:buFont typeface="Wingdings" panose="05000000000000000000" pitchFamily="2" charset="2"/>
              <a:buChar char="q"/>
            </a:pPr>
            <a:r>
              <a:rPr lang="en-US" sz="1200" dirty="0"/>
              <a:t>G1-ON-BILL-MATRL</a:t>
            </a:r>
          </a:p>
          <a:p>
            <a:pPr marL="943226" lvl="2" indent="-257244">
              <a:buFont typeface="Wingdings" panose="05000000000000000000" pitchFamily="2" charset="2"/>
              <a:buChar char="q"/>
            </a:pPr>
            <a:r>
              <a:rPr lang="en-US" sz="1200" dirty="0"/>
              <a:t>CUSTOMIZE-SPLIT</a:t>
            </a:r>
          </a:p>
          <a:p>
            <a:pPr marL="943226" lvl="2" indent="-257244">
              <a:buFont typeface="Wingdings" panose="05000000000000000000" pitchFamily="2" charset="2"/>
              <a:buChar char="q"/>
            </a:pPr>
            <a:r>
              <a:rPr lang="en-US" sz="1200" dirty="0"/>
              <a:t>GROUP-CUSTOMIZE</a:t>
            </a:r>
          </a:p>
          <a:p>
            <a:pPr marL="943226" lvl="2" indent="-257244">
              <a:buFont typeface="Wingdings" panose="05000000000000000000" pitchFamily="2" charset="2"/>
              <a:buChar char="q"/>
            </a:pPr>
            <a:r>
              <a:rPr lang="en-US" sz="1200" dirty="0"/>
              <a:t>ITEM-CONSOL</a:t>
            </a:r>
            <a:endParaRPr lang="en-US" sz="1500" dirty="0"/>
          </a:p>
          <a:p>
            <a:pPr marL="600235" lvl="1" indent="-257244">
              <a:buFont typeface="Wingdings" panose="05000000000000000000" pitchFamily="2" charset="2"/>
              <a:buChar char="q"/>
            </a:pPr>
            <a:r>
              <a:rPr lang="en-US" sz="1500" dirty="0"/>
              <a:t>Warehouse for Warranty Parts</a:t>
            </a:r>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
        <p:nvSpPr>
          <p:cNvPr id="4" name="TextBox 3">
            <a:extLst>
              <a:ext uri="{FF2B5EF4-FFF2-40B4-BE49-F238E27FC236}">
                <a16:creationId xmlns:a16="http://schemas.microsoft.com/office/drawing/2014/main" id="{1C214153-D974-4EB1-B11A-7465534BF628}"/>
              </a:ext>
            </a:extLst>
          </p:cNvPr>
          <p:cNvSpPr txBox="1"/>
          <p:nvPr/>
        </p:nvSpPr>
        <p:spPr>
          <a:xfrm>
            <a:off x="1866990" y="2049588"/>
            <a:ext cx="2940304" cy="415627"/>
          </a:xfrm>
          <a:prstGeom prst="rect">
            <a:avLst/>
          </a:prstGeom>
          <a:noFill/>
        </p:spPr>
        <p:txBody>
          <a:bodyPr wrap="square" rtlCol="0">
            <a:spAutoFit/>
          </a:bodyPr>
          <a:lstStyle/>
          <a:p>
            <a:r>
              <a:rPr lang="en-US" sz="2101" dirty="0"/>
              <a:t>Setup:</a:t>
            </a:r>
          </a:p>
        </p:txBody>
      </p:sp>
    </p:spTree>
    <p:extLst>
      <p:ext uri="{BB962C8B-B14F-4D97-AF65-F5344CB8AC3E}">
        <p14:creationId xmlns:p14="http://schemas.microsoft.com/office/powerpoint/2010/main" val="187536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C7EF0-FED2-466E-AFB8-23DDD1A44519}"/>
              </a:ext>
            </a:extLst>
          </p:cNvPr>
          <p:cNvSpPr>
            <a:spLocks noGrp="1"/>
          </p:cNvSpPr>
          <p:nvPr>
            <p:ph type="sldNum" sz="quarter" idx="4"/>
          </p:nvPr>
        </p:nvSpPr>
        <p:spPr/>
        <p:txBody>
          <a:bodyPr/>
          <a:lstStyle/>
          <a:p>
            <a:pPr defTabSz="685983">
              <a:defRPr/>
            </a:pPr>
            <a:fld id="{93AEC647-104A-43C8-8FBB-34EEEA788BAC}" type="slidenum">
              <a:rPr lang="en-US" kern="0"/>
              <a:pPr defTabSz="685983">
                <a:defRPr/>
              </a:pPr>
              <a:t>6</a:t>
            </a:fld>
            <a:endParaRPr lang="en-US" kern="0" dirty="0"/>
          </a:p>
        </p:txBody>
      </p:sp>
      <p:pic>
        <p:nvPicPr>
          <p:cNvPr id="5" name="Picture 4">
            <a:extLst>
              <a:ext uri="{FF2B5EF4-FFF2-40B4-BE49-F238E27FC236}">
                <a16:creationId xmlns:a16="http://schemas.microsoft.com/office/drawing/2014/main" id="{4BDCE5F9-5E9E-40B6-8164-C7F4BCB08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70" b="93965" l="3770" r="92255">
                        <a14:foregroundMark x1="3770" y1="49885" x2="3770" y2="49885"/>
                        <a14:foregroundMark x1="4592" y1="48510" x2="4592" y2="48510"/>
                        <a14:foregroundMark x1="53119" y1="6646" x2="53119" y2="6646"/>
                        <a14:foregroundMark x1="52296" y1="7105" x2="52296" y2="7105"/>
                        <a14:foregroundMark x1="92255" y1="44843" x2="92255" y2="44843"/>
                        <a14:foregroundMark x1="92255" y1="44843" x2="92255" y2="44843"/>
                        <a14:foregroundMark x1="92255" y1="44843" x2="92255" y2="44843"/>
                        <a14:foregroundMark x1="52296" y1="93965" x2="52296" y2="93965"/>
                        <a14:foregroundMark x1="54352" y1="92131" x2="54352" y2="92131"/>
                      </a14:backgroundRemoval>
                    </a14:imgEffect>
                  </a14:imgLayer>
                </a14:imgProps>
              </a:ext>
            </a:extLst>
          </a:blip>
          <a:stretch>
            <a:fillRect/>
          </a:stretch>
        </p:blipFill>
        <p:spPr>
          <a:xfrm>
            <a:off x="9951798" y="5425008"/>
            <a:ext cx="438043" cy="393008"/>
          </a:xfrm>
          <a:prstGeom prst="rect">
            <a:avLst/>
          </a:prstGeom>
        </p:spPr>
      </p:pic>
      <p:pic>
        <p:nvPicPr>
          <p:cNvPr id="6" name="Picture 5">
            <a:extLst>
              <a:ext uri="{FF2B5EF4-FFF2-40B4-BE49-F238E27FC236}">
                <a16:creationId xmlns:a16="http://schemas.microsoft.com/office/drawing/2014/main" id="{B1700B9E-3B2B-4EB0-B4FA-F623FEC6C0BD}"/>
              </a:ext>
            </a:extLst>
          </p:cNvPr>
          <p:cNvPicPr>
            <a:picLocks noChangeAspect="1"/>
          </p:cNvPicPr>
          <p:nvPr/>
        </p:nvPicPr>
        <p:blipFill>
          <a:blip r:embed="rId5"/>
          <a:stretch>
            <a:fillRect/>
          </a:stretch>
        </p:blipFill>
        <p:spPr>
          <a:xfrm>
            <a:off x="3249930" y="364422"/>
            <a:ext cx="5143500" cy="6036846"/>
          </a:xfrm>
          <a:prstGeom prst="rect">
            <a:avLst/>
          </a:prstGeom>
        </p:spPr>
      </p:pic>
    </p:spTree>
    <p:extLst>
      <p:ext uri="{BB962C8B-B14F-4D97-AF65-F5344CB8AC3E}">
        <p14:creationId xmlns:p14="http://schemas.microsoft.com/office/powerpoint/2010/main" val="17172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C7EF0-FED2-466E-AFB8-23DDD1A44519}"/>
              </a:ext>
            </a:extLst>
          </p:cNvPr>
          <p:cNvSpPr>
            <a:spLocks noGrp="1"/>
          </p:cNvSpPr>
          <p:nvPr>
            <p:ph type="sldNum" sz="quarter" idx="4"/>
          </p:nvPr>
        </p:nvSpPr>
        <p:spPr/>
        <p:txBody>
          <a:bodyPr/>
          <a:lstStyle/>
          <a:p>
            <a:pPr defTabSz="685983">
              <a:defRPr/>
            </a:pPr>
            <a:fld id="{93AEC647-104A-43C8-8FBB-34EEEA788BAC}" type="slidenum">
              <a:rPr lang="en-US" kern="0"/>
              <a:pPr defTabSz="685983">
                <a:defRPr/>
              </a:pPr>
              <a:t>7</a:t>
            </a:fld>
            <a:endParaRPr lang="en-US" kern="0" dirty="0"/>
          </a:p>
        </p:txBody>
      </p:sp>
      <p:pic>
        <p:nvPicPr>
          <p:cNvPr id="5" name="Picture 4">
            <a:extLst>
              <a:ext uri="{FF2B5EF4-FFF2-40B4-BE49-F238E27FC236}">
                <a16:creationId xmlns:a16="http://schemas.microsoft.com/office/drawing/2014/main" id="{4BDCE5F9-5E9E-40B6-8164-C7F4BCB08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70" b="93965" l="3770" r="92255">
                        <a14:foregroundMark x1="3770" y1="49885" x2="3770" y2="49885"/>
                        <a14:foregroundMark x1="4592" y1="48510" x2="4592" y2="48510"/>
                        <a14:foregroundMark x1="53119" y1="6646" x2="53119" y2="6646"/>
                        <a14:foregroundMark x1="52296" y1="7105" x2="52296" y2="7105"/>
                        <a14:foregroundMark x1="92255" y1="44843" x2="92255" y2="44843"/>
                        <a14:foregroundMark x1="92255" y1="44843" x2="92255" y2="44843"/>
                        <a14:foregroundMark x1="92255" y1="44843" x2="92255" y2="44843"/>
                        <a14:foregroundMark x1="52296" y1="93965" x2="52296" y2="93965"/>
                        <a14:foregroundMark x1="54352" y1="92131" x2="54352" y2="92131"/>
                      </a14:backgroundRemoval>
                    </a14:imgEffect>
                  </a14:imgLayer>
                </a14:imgProps>
              </a:ext>
            </a:extLst>
          </a:blip>
          <a:stretch>
            <a:fillRect/>
          </a:stretch>
        </p:blipFill>
        <p:spPr>
          <a:xfrm>
            <a:off x="9951798" y="5425008"/>
            <a:ext cx="438043" cy="393008"/>
          </a:xfrm>
          <a:prstGeom prst="rect">
            <a:avLst/>
          </a:prstGeom>
        </p:spPr>
      </p:pic>
      <p:pic>
        <p:nvPicPr>
          <p:cNvPr id="3" name="Picture 2">
            <a:extLst>
              <a:ext uri="{FF2B5EF4-FFF2-40B4-BE49-F238E27FC236}">
                <a16:creationId xmlns:a16="http://schemas.microsoft.com/office/drawing/2014/main" id="{BD0EA8C4-3FDC-401A-A859-290BC26D2F58}"/>
              </a:ext>
            </a:extLst>
          </p:cNvPr>
          <p:cNvPicPr>
            <a:picLocks noChangeAspect="1"/>
          </p:cNvPicPr>
          <p:nvPr/>
        </p:nvPicPr>
        <p:blipFill>
          <a:blip r:embed="rId5"/>
          <a:stretch>
            <a:fillRect/>
          </a:stretch>
        </p:blipFill>
        <p:spPr>
          <a:xfrm>
            <a:off x="3247260" y="356566"/>
            <a:ext cx="5134740" cy="6049394"/>
          </a:xfrm>
          <a:prstGeom prst="rect">
            <a:avLst/>
          </a:prstGeom>
        </p:spPr>
      </p:pic>
    </p:spTree>
    <p:extLst>
      <p:ext uri="{BB962C8B-B14F-4D97-AF65-F5344CB8AC3E}">
        <p14:creationId xmlns:p14="http://schemas.microsoft.com/office/powerpoint/2010/main" val="7844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C7EF0-FED2-466E-AFB8-23DDD1A44519}"/>
              </a:ext>
            </a:extLst>
          </p:cNvPr>
          <p:cNvSpPr>
            <a:spLocks noGrp="1"/>
          </p:cNvSpPr>
          <p:nvPr>
            <p:ph type="sldNum" sz="quarter" idx="4"/>
          </p:nvPr>
        </p:nvSpPr>
        <p:spPr/>
        <p:txBody>
          <a:bodyPr/>
          <a:lstStyle/>
          <a:p>
            <a:pPr defTabSz="685983">
              <a:defRPr/>
            </a:pPr>
            <a:fld id="{93AEC647-104A-43C8-8FBB-34EEEA788BAC}" type="slidenum">
              <a:rPr lang="en-US" kern="0"/>
              <a:pPr defTabSz="685983">
                <a:defRPr/>
              </a:pPr>
              <a:t>8</a:t>
            </a:fld>
            <a:endParaRPr lang="en-US" kern="0" dirty="0"/>
          </a:p>
        </p:txBody>
      </p:sp>
      <p:pic>
        <p:nvPicPr>
          <p:cNvPr id="5" name="Picture 4">
            <a:extLst>
              <a:ext uri="{FF2B5EF4-FFF2-40B4-BE49-F238E27FC236}">
                <a16:creationId xmlns:a16="http://schemas.microsoft.com/office/drawing/2014/main" id="{4BDCE5F9-5E9E-40B6-8164-C7F4BCB08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70" b="93965" l="3770" r="92255">
                        <a14:foregroundMark x1="3770" y1="49885" x2="3770" y2="49885"/>
                        <a14:foregroundMark x1="4592" y1="48510" x2="4592" y2="48510"/>
                        <a14:foregroundMark x1="53119" y1="6646" x2="53119" y2="6646"/>
                        <a14:foregroundMark x1="52296" y1="7105" x2="52296" y2="7105"/>
                        <a14:foregroundMark x1="92255" y1="44843" x2="92255" y2="44843"/>
                        <a14:foregroundMark x1="92255" y1="44843" x2="92255" y2="44843"/>
                        <a14:foregroundMark x1="92255" y1="44843" x2="92255" y2="44843"/>
                        <a14:foregroundMark x1="52296" y1="93965" x2="52296" y2="93965"/>
                        <a14:foregroundMark x1="54352" y1="92131" x2="54352" y2="92131"/>
                      </a14:backgroundRemoval>
                    </a14:imgEffect>
                  </a14:imgLayer>
                </a14:imgProps>
              </a:ext>
            </a:extLst>
          </a:blip>
          <a:stretch>
            <a:fillRect/>
          </a:stretch>
        </p:blipFill>
        <p:spPr>
          <a:xfrm>
            <a:off x="9951798" y="5425008"/>
            <a:ext cx="438043" cy="393008"/>
          </a:xfrm>
          <a:prstGeom prst="rect">
            <a:avLst/>
          </a:prstGeom>
        </p:spPr>
      </p:pic>
      <p:pic>
        <p:nvPicPr>
          <p:cNvPr id="4" name="Picture 3">
            <a:extLst>
              <a:ext uri="{FF2B5EF4-FFF2-40B4-BE49-F238E27FC236}">
                <a16:creationId xmlns:a16="http://schemas.microsoft.com/office/drawing/2014/main" id="{1DF56D53-6538-455A-999C-7AF894045BC1}"/>
              </a:ext>
            </a:extLst>
          </p:cNvPr>
          <p:cNvPicPr>
            <a:picLocks noChangeAspect="1"/>
          </p:cNvPicPr>
          <p:nvPr/>
        </p:nvPicPr>
        <p:blipFill>
          <a:blip r:embed="rId5"/>
          <a:stretch>
            <a:fillRect/>
          </a:stretch>
        </p:blipFill>
        <p:spPr>
          <a:xfrm>
            <a:off x="1783494" y="246902"/>
            <a:ext cx="4598257" cy="3465452"/>
          </a:xfrm>
          <a:prstGeom prst="rect">
            <a:avLst/>
          </a:prstGeom>
        </p:spPr>
      </p:pic>
      <p:pic>
        <p:nvPicPr>
          <p:cNvPr id="6" name="Picture 5">
            <a:extLst>
              <a:ext uri="{FF2B5EF4-FFF2-40B4-BE49-F238E27FC236}">
                <a16:creationId xmlns:a16="http://schemas.microsoft.com/office/drawing/2014/main" id="{560C0403-A2E7-4E55-B0D7-C6EFB656DF8A}"/>
              </a:ext>
            </a:extLst>
          </p:cNvPr>
          <p:cNvPicPr>
            <a:picLocks noChangeAspect="1"/>
          </p:cNvPicPr>
          <p:nvPr/>
        </p:nvPicPr>
        <p:blipFill>
          <a:blip r:embed="rId6"/>
          <a:stretch>
            <a:fillRect/>
          </a:stretch>
        </p:blipFill>
        <p:spPr>
          <a:xfrm>
            <a:off x="5467351" y="3441985"/>
            <a:ext cx="4372555" cy="3293779"/>
          </a:xfrm>
          <a:prstGeom prst="rect">
            <a:avLst/>
          </a:prstGeom>
        </p:spPr>
      </p:pic>
    </p:spTree>
    <p:extLst>
      <p:ext uri="{BB962C8B-B14F-4D97-AF65-F5344CB8AC3E}">
        <p14:creationId xmlns:p14="http://schemas.microsoft.com/office/powerpoint/2010/main" val="106623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Repair</a:t>
            </a:r>
          </a:p>
        </p:txBody>
      </p:sp>
      <p:sp>
        <p:nvSpPr>
          <p:cNvPr id="3" name="Slide Number Placeholder 2"/>
          <p:cNvSpPr>
            <a:spLocks noGrp="1"/>
          </p:cNvSpPr>
          <p:nvPr>
            <p:ph type="sldNum" sz="quarter" idx="10"/>
          </p:nvPr>
        </p:nvSpPr>
        <p:spPr/>
        <p:txBody>
          <a:bodyPr/>
          <a:lstStyle/>
          <a:p>
            <a:fld id="{93AEC647-104A-43C8-8FBB-34EEEA788BAC}" type="slidenum">
              <a:rPr lang="en-US" smtClean="0"/>
              <a:pPr/>
              <a:t>9</a:t>
            </a:fld>
            <a:endParaRPr lang="en-US" dirty="0"/>
          </a:p>
        </p:txBody>
      </p:sp>
      <p:sp>
        <p:nvSpPr>
          <p:cNvPr id="6" name="TextBox 5">
            <a:extLst>
              <a:ext uri="{FF2B5EF4-FFF2-40B4-BE49-F238E27FC236}">
                <a16:creationId xmlns:a16="http://schemas.microsoft.com/office/drawing/2014/main" id="{7771E0EC-B9D7-4608-9C21-4D3D7BE1CCE6}"/>
              </a:ext>
            </a:extLst>
          </p:cNvPr>
          <p:cNvSpPr txBox="1"/>
          <p:nvPr/>
        </p:nvSpPr>
        <p:spPr>
          <a:xfrm>
            <a:off x="1777516" y="1993258"/>
            <a:ext cx="7510969" cy="3416320"/>
          </a:xfrm>
          <a:prstGeom prst="rect">
            <a:avLst/>
          </a:prstGeom>
          <a:noFill/>
        </p:spPr>
        <p:txBody>
          <a:bodyPr wrap="square" numCol="1" rtlCol="0">
            <a:spAutoFit/>
          </a:bodyPr>
          <a:lstStyle/>
          <a:p>
            <a:pPr marL="600235" lvl="1" indent="-257244">
              <a:buFont typeface="Wingdings" panose="05000000000000000000" pitchFamily="2" charset="2"/>
              <a:buChar char="§"/>
            </a:pPr>
            <a:r>
              <a:rPr lang="en-US" sz="1350" dirty="0"/>
              <a:t>BARCODE-BOM – </a:t>
            </a:r>
          </a:p>
          <a:p>
            <a:pPr lvl="1"/>
            <a:r>
              <a:rPr lang="en-US" sz="1350" dirty="0"/>
              <a:t>	Y - To print an order# / line# bar code on the Bill of Materials</a:t>
            </a:r>
          </a:p>
          <a:p>
            <a:pPr marL="600235" lvl="1" indent="-257244">
              <a:buFont typeface="Wingdings" panose="05000000000000000000" pitchFamily="2" charset="2"/>
              <a:buChar char="§"/>
            </a:pPr>
            <a:r>
              <a:rPr lang="en-US" sz="1350" dirty="0"/>
              <a:t>BILL-OF-MAIL – </a:t>
            </a:r>
          </a:p>
          <a:p>
            <a:pPr lvl="2"/>
            <a:r>
              <a:rPr lang="en-US" sz="1350" dirty="0"/>
              <a:t>Y - To print a separate Bill of Materials</a:t>
            </a:r>
          </a:p>
          <a:p>
            <a:pPr marL="600235" lvl="1" indent="-257244">
              <a:buFont typeface="Wingdings" panose="05000000000000000000" pitchFamily="2" charset="2"/>
              <a:buChar char="§"/>
            </a:pPr>
            <a:r>
              <a:rPr lang="en-US" sz="1350" dirty="0"/>
              <a:t>G1-ON-BILL-MATRL – </a:t>
            </a:r>
          </a:p>
          <a:p>
            <a:pPr lvl="2"/>
            <a:r>
              <a:rPr lang="en-US" sz="1350" dirty="0"/>
              <a:t>Y – To print G1 products that are components of kits on the Bill of Materials</a:t>
            </a:r>
          </a:p>
          <a:p>
            <a:pPr lvl="2"/>
            <a:r>
              <a:rPr lang="en-US" sz="1350" dirty="0"/>
              <a:t>N/blank – To omit G1 products that are components of kits from printing on the Bill of Materials.</a:t>
            </a:r>
          </a:p>
          <a:p>
            <a:pPr marL="600235" lvl="1" indent="-257244">
              <a:buFont typeface="Wingdings" panose="05000000000000000000" pitchFamily="2" charset="2"/>
              <a:buChar char="§"/>
            </a:pPr>
            <a:r>
              <a:rPr lang="en-US" sz="1350" dirty="0"/>
              <a:t>CUSTOMIZE-SPLIT – </a:t>
            </a:r>
          </a:p>
          <a:p>
            <a:pPr lvl="2"/>
            <a:r>
              <a:rPr lang="en-US" sz="1350" dirty="0"/>
              <a:t>zz - To place products in separate picklots</a:t>
            </a:r>
          </a:p>
          <a:p>
            <a:pPr marL="600235" lvl="1" indent="-257244">
              <a:buFont typeface="Wingdings" panose="05000000000000000000" pitchFamily="2" charset="2"/>
              <a:buChar char="§"/>
            </a:pPr>
            <a:r>
              <a:rPr lang="en-US" sz="1350" dirty="0"/>
              <a:t>GROUP-CUSTOMIZE – </a:t>
            </a:r>
          </a:p>
          <a:p>
            <a:pPr lvl="2"/>
            <a:r>
              <a:rPr lang="en-US" sz="1350" dirty="0"/>
              <a:t>ID - To print a Bill of Materials for single customized product orders</a:t>
            </a:r>
          </a:p>
          <a:p>
            <a:pPr lvl="2"/>
            <a:r>
              <a:rPr lang="en-US" sz="1350" dirty="0"/>
              <a:t>GM - To print a gift message on the gift message sticky label on a specialized Bill of Materials form.</a:t>
            </a:r>
          </a:p>
          <a:p>
            <a:pPr marL="600235" lvl="1" indent="-257244">
              <a:buFont typeface="Wingdings" panose="05000000000000000000" pitchFamily="2" charset="2"/>
              <a:buChar char="§"/>
            </a:pPr>
            <a:r>
              <a:rPr lang="en-US" sz="1350" dirty="0"/>
              <a:t>ITEM-CONSOL – </a:t>
            </a:r>
          </a:p>
          <a:p>
            <a:pPr lvl="1"/>
            <a:r>
              <a:rPr lang="en-US" sz="1350" dirty="0"/>
              <a:t>	N - To produce a separate line for each customized product on the order</a:t>
            </a:r>
          </a:p>
        </p:txBody>
      </p:sp>
      <p:pic>
        <p:nvPicPr>
          <p:cNvPr id="10" name="Picture 9">
            <a:extLst>
              <a:ext uri="{FF2B5EF4-FFF2-40B4-BE49-F238E27FC236}">
                <a16:creationId xmlns:a16="http://schemas.microsoft.com/office/drawing/2014/main" id="{E1CFFE59-2E5D-4EAC-A2EF-48AE9F2A2A1E}"/>
              </a:ext>
            </a:extLst>
          </p:cNvPr>
          <p:cNvPicPr>
            <a:picLocks noChangeAspect="1"/>
          </p:cNvPicPr>
          <p:nvPr/>
        </p:nvPicPr>
        <p:blipFill>
          <a:blip r:embed="rId3"/>
          <a:stretch>
            <a:fillRect/>
          </a:stretch>
        </p:blipFill>
        <p:spPr>
          <a:xfrm>
            <a:off x="9882206" y="5425008"/>
            <a:ext cx="438043" cy="393008"/>
          </a:xfrm>
          <a:prstGeom prst="rect">
            <a:avLst/>
          </a:prstGeom>
        </p:spPr>
      </p:pic>
    </p:spTree>
    <p:extLst>
      <p:ext uri="{BB962C8B-B14F-4D97-AF65-F5344CB8AC3E}">
        <p14:creationId xmlns:p14="http://schemas.microsoft.com/office/powerpoint/2010/main" val="315109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DA_template">
  <a:themeElements>
    <a:clrScheme name="JDA">
      <a:dk1>
        <a:srgbClr val="231F20"/>
      </a:dk1>
      <a:lt1>
        <a:sysClr val="window" lastClr="FFFFFF"/>
      </a:lt1>
      <a:dk2>
        <a:srgbClr val="004F71"/>
      </a:dk2>
      <a:lt2>
        <a:srgbClr val="00A9E0"/>
      </a:lt2>
      <a:accent1>
        <a:srgbClr val="004F71"/>
      </a:accent1>
      <a:accent2>
        <a:srgbClr val="FF6A13"/>
      </a:accent2>
      <a:accent3>
        <a:srgbClr val="78AA00"/>
      </a:accent3>
      <a:accent4>
        <a:srgbClr val="8F1A95"/>
      </a:accent4>
      <a:accent5>
        <a:srgbClr val="CE0037"/>
      </a:accent5>
      <a:accent6>
        <a:srgbClr val="FFB500"/>
      </a:accent6>
      <a:hlink>
        <a:srgbClr val="00A9E0"/>
      </a:hlink>
      <a:folHlink>
        <a:srgbClr val="004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ENT_BACKUP.pptx" id="{C1FCD65B-F30B-4ADB-A55E-A657F34E2A5B}" vid="{A4C554EB-AC4F-4570-8AC7-752DCE4B35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613A91E4C66A41BD8B74133445F4B9" ma:contentTypeVersion="0" ma:contentTypeDescription="Create a new document." ma:contentTypeScope="" ma:versionID="fb19fe96ffe8147df2f89ec1daa222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46E1A53-F639-4265-8E6B-D6C7F1B8712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25283BB-9F8D-48C4-B7C9-8E61A8A41BE3}">
  <ds:schemaRefs>
    <ds:schemaRef ds:uri="http://schemas.microsoft.com/sharepoint/v3/contenttype/forms"/>
  </ds:schemaRefs>
</ds:datastoreItem>
</file>

<file path=customXml/itemProps3.xml><?xml version="1.0" encoding="utf-8"?>
<ds:datastoreItem xmlns:ds="http://schemas.openxmlformats.org/officeDocument/2006/customXml" ds:itemID="{8DC1619E-B221-4873-B9B8-6D4EA2F99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Direct Commerce Summer Event 2017</Template>
  <TotalTime>6745</TotalTime>
  <Words>1781</Words>
  <Application>Microsoft Office PowerPoint</Application>
  <PresentationFormat>Widescreen</PresentationFormat>
  <Paragraphs>345</Paragraphs>
  <Slides>35</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JDA_template</vt:lpstr>
      <vt:lpstr>Thinking Outside the Box</vt:lpstr>
      <vt:lpstr>PowerPoint Presentation</vt:lpstr>
      <vt:lpstr>Agenda</vt:lpstr>
      <vt:lpstr>Warranty Repair</vt:lpstr>
      <vt:lpstr>Warranty Repair</vt:lpstr>
      <vt:lpstr>PowerPoint Presentation</vt:lpstr>
      <vt:lpstr>PowerPoint Presentation</vt:lpstr>
      <vt:lpstr>PowerPoint Presentation</vt:lpstr>
      <vt:lpstr>Warranty Repair</vt:lpstr>
      <vt:lpstr>Warranty Repair</vt:lpstr>
      <vt:lpstr>Warranty Repair</vt:lpstr>
      <vt:lpstr>PowerPoint Presentation</vt:lpstr>
      <vt:lpstr>Warranty Repair</vt:lpstr>
      <vt:lpstr>Warranty Repair</vt:lpstr>
      <vt:lpstr>Warranty Repair</vt:lpstr>
      <vt:lpstr>Write off Debits via file</vt:lpstr>
      <vt:lpstr>Write off Debits via file</vt:lpstr>
      <vt:lpstr>Write off Debits via file</vt:lpstr>
      <vt:lpstr>Write off Debits via file</vt:lpstr>
      <vt:lpstr>Write off Debits via file</vt:lpstr>
      <vt:lpstr>Batch Order Entry/Web Rep Assignment</vt:lpstr>
      <vt:lpstr>Batch Order Entry/Web Rep Assignment</vt:lpstr>
      <vt:lpstr>Batch Order Entry/Web Rep Assignment</vt:lpstr>
      <vt:lpstr>PowerPoint Presentation</vt:lpstr>
      <vt:lpstr>PowerPoint Presentation</vt:lpstr>
      <vt:lpstr>Remote Location Order Entry</vt:lpstr>
      <vt:lpstr>Remote Location Order Entry</vt:lpstr>
      <vt:lpstr>Remote Location Order Entry</vt:lpstr>
      <vt:lpstr>Bulk Order Processing without a Collate</vt:lpstr>
      <vt:lpstr>Bulk Order Processing without a Collate</vt:lpstr>
      <vt:lpstr>Bulk Order Processing without a Collate</vt:lpstr>
      <vt:lpstr>In House Credit for Return</vt:lpstr>
      <vt:lpstr>In House Credit for Return</vt:lpstr>
      <vt:lpstr>PowerPoint Presentation</vt:lpstr>
      <vt:lpstr>PowerPoint Presentation</vt:lpstr>
    </vt:vector>
  </TitlesOfParts>
  <Company>Lippincott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Pollock</dc:creator>
  <cp:lastModifiedBy>Linda Barncord</cp:lastModifiedBy>
  <cp:revision>69</cp:revision>
  <cp:lastPrinted>2017-07-06T11:16:54Z</cp:lastPrinted>
  <dcterms:created xsi:type="dcterms:W3CDTF">2017-06-12T17:33:47Z</dcterms:created>
  <dcterms:modified xsi:type="dcterms:W3CDTF">2017-07-10T13:46:06Z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0x0101009F613A91E4C66A41BD8B74133445F4B9</vt:lpwstr>
  </property>
</Properties>
</file>