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4" r:id="rId4"/>
  </p:sldMasterIdLst>
  <p:notesMasterIdLst>
    <p:notesMasterId r:id="rId65"/>
  </p:notesMasterIdLst>
  <p:handoutMasterIdLst>
    <p:handoutMasterId r:id="rId66"/>
  </p:handoutMasterIdLst>
  <p:sldIdLst>
    <p:sldId id="295" r:id="rId5"/>
    <p:sldId id="296" r:id="rId6"/>
    <p:sldId id="282" r:id="rId7"/>
    <p:sldId id="297" r:id="rId8"/>
    <p:sldId id="304" r:id="rId9"/>
    <p:sldId id="305" r:id="rId10"/>
    <p:sldId id="306" r:id="rId11"/>
    <p:sldId id="307" r:id="rId12"/>
    <p:sldId id="308" r:id="rId13"/>
    <p:sldId id="309" r:id="rId14"/>
    <p:sldId id="310" r:id="rId15"/>
    <p:sldId id="311" r:id="rId16"/>
    <p:sldId id="312" r:id="rId17"/>
    <p:sldId id="313" r:id="rId18"/>
    <p:sldId id="314" r:id="rId19"/>
    <p:sldId id="285" r:id="rId20"/>
    <p:sldId id="315" r:id="rId21"/>
    <p:sldId id="316" r:id="rId22"/>
    <p:sldId id="317" r:id="rId23"/>
    <p:sldId id="318" r:id="rId24"/>
    <p:sldId id="286" r:id="rId25"/>
    <p:sldId id="319" r:id="rId26"/>
    <p:sldId id="298" r:id="rId27"/>
    <p:sldId id="294" r:id="rId28"/>
    <p:sldId id="320" r:id="rId29"/>
    <p:sldId id="322" r:id="rId30"/>
    <p:sldId id="321" r:id="rId31"/>
    <p:sldId id="264" r:id="rId32"/>
    <p:sldId id="323" r:id="rId33"/>
    <p:sldId id="324" r:id="rId34"/>
    <p:sldId id="325" r:id="rId35"/>
    <p:sldId id="326" r:id="rId36"/>
    <p:sldId id="327" r:id="rId37"/>
    <p:sldId id="328" r:id="rId38"/>
    <p:sldId id="329" r:id="rId39"/>
    <p:sldId id="330" r:id="rId40"/>
    <p:sldId id="331" r:id="rId41"/>
    <p:sldId id="332"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47" r:id="rId56"/>
    <p:sldId id="348" r:id="rId57"/>
    <p:sldId id="350" r:id="rId58"/>
    <p:sldId id="351" r:id="rId59"/>
    <p:sldId id="352" r:id="rId60"/>
    <p:sldId id="354" r:id="rId61"/>
    <p:sldId id="355" r:id="rId62"/>
    <p:sldId id="356" r:id="rId63"/>
    <p:sldId id="35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39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B0A476-0FB6-4AD0-9A26-9210C302CF44}" v="17" dt="2025-03-18T02:14:50.191"/>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91293" autoAdjust="0"/>
  </p:normalViewPr>
  <p:slideViewPr>
    <p:cSldViewPr snapToGrid="0">
      <p:cViewPr varScale="1">
        <p:scale>
          <a:sx n="33" d="100"/>
          <a:sy n="33" d="100"/>
        </p:scale>
        <p:origin x="1272" y="48"/>
      </p:cViewPr>
      <p:guideLst/>
    </p:cSldViewPr>
  </p:slideViewPr>
  <p:outlineViewPr>
    <p:cViewPr>
      <p:scale>
        <a:sx n="33" d="100"/>
        <a:sy n="33" d="100"/>
      </p:scale>
      <p:origin x="0" y="-489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 Jones" userId="31ad4ba16061ebfa" providerId="LiveId" clId="{58B0A476-0FB6-4AD0-9A26-9210C302CF44}"/>
    <pc:docChg chg="undo redo custSel addSld delSld modSld">
      <pc:chgData name="Bre Jones" userId="31ad4ba16061ebfa" providerId="LiveId" clId="{58B0A476-0FB6-4AD0-9A26-9210C302CF44}" dt="2025-03-18T02:17:14.134" v="162" actId="26606"/>
      <pc:docMkLst>
        <pc:docMk/>
      </pc:docMkLst>
      <pc:sldChg chg="modSp mod modTransition">
        <pc:chgData name="Bre Jones" userId="31ad4ba16061ebfa" providerId="LiveId" clId="{58B0A476-0FB6-4AD0-9A26-9210C302CF44}" dt="2025-03-18T01:57:43.765" v="84" actId="1076"/>
        <pc:sldMkLst>
          <pc:docMk/>
          <pc:sldMk cId="2972507386" sldId="282"/>
        </pc:sldMkLst>
        <pc:spChg chg="mod">
          <ac:chgData name="Bre Jones" userId="31ad4ba16061ebfa" providerId="LiveId" clId="{58B0A476-0FB6-4AD0-9A26-9210C302CF44}" dt="2025-03-18T01:57:43.765" v="84" actId="1076"/>
          <ac:spMkLst>
            <pc:docMk/>
            <pc:sldMk cId="2972507386" sldId="282"/>
            <ac:spMk id="3" creationId="{3F5278DA-6C8A-199D-CC43-831ACF8AF132}"/>
          </ac:spMkLst>
        </pc:spChg>
        <pc:picChg chg="mod">
          <ac:chgData name="Bre Jones" userId="31ad4ba16061ebfa" providerId="LiveId" clId="{58B0A476-0FB6-4AD0-9A26-9210C302CF44}" dt="2025-03-18T01:53:24.289" v="57" actId="14826"/>
          <ac:picMkLst>
            <pc:docMk/>
            <pc:sldMk cId="2972507386" sldId="282"/>
            <ac:picMk id="9" creationId="{09326C02-AA2C-C412-E1A4-A2EAFAA84AEF}"/>
          </ac:picMkLst>
        </pc:picChg>
      </pc:sldChg>
      <pc:sldChg chg="delSp modSp mod">
        <pc:chgData name="Bre Jones" userId="31ad4ba16061ebfa" providerId="LiveId" clId="{58B0A476-0FB6-4AD0-9A26-9210C302CF44}" dt="2025-03-18T01:58:57.724" v="88" actId="478"/>
        <pc:sldMkLst>
          <pc:docMk/>
          <pc:sldMk cId="1435895604" sldId="285"/>
        </pc:sldMkLst>
        <pc:spChg chg="del">
          <ac:chgData name="Bre Jones" userId="31ad4ba16061ebfa" providerId="LiveId" clId="{58B0A476-0FB6-4AD0-9A26-9210C302CF44}" dt="2025-03-18T01:58:57.724" v="88" actId="478"/>
          <ac:spMkLst>
            <pc:docMk/>
            <pc:sldMk cId="1435895604" sldId="285"/>
            <ac:spMk id="3" creationId="{96733048-22A9-D939-B26C-9E8EDF36E4FE}"/>
          </ac:spMkLst>
        </pc:spChg>
        <pc:picChg chg="mod">
          <ac:chgData name="Bre Jones" userId="31ad4ba16061ebfa" providerId="LiveId" clId="{58B0A476-0FB6-4AD0-9A26-9210C302CF44}" dt="2025-03-18T01:58:49.788" v="87" actId="1076"/>
          <ac:picMkLst>
            <pc:docMk/>
            <pc:sldMk cId="1435895604" sldId="285"/>
            <ac:picMk id="9" creationId="{140AE90F-CD65-3895-59E8-B7606863E8F6}"/>
          </ac:picMkLst>
        </pc:picChg>
      </pc:sldChg>
      <pc:sldChg chg="delSp modSp mod">
        <pc:chgData name="Bre Jones" userId="31ad4ba16061ebfa" providerId="LiveId" clId="{58B0A476-0FB6-4AD0-9A26-9210C302CF44}" dt="2025-03-18T02:02:00.760" v="104" actId="207"/>
        <pc:sldMkLst>
          <pc:docMk/>
          <pc:sldMk cId="3042288838" sldId="286"/>
        </pc:sldMkLst>
        <pc:spChg chg="mod">
          <ac:chgData name="Bre Jones" userId="31ad4ba16061ebfa" providerId="LiveId" clId="{58B0A476-0FB6-4AD0-9A26-9210C302CF44}" dt="2025-03-18T02:02:00.760" v="104" actId="207"/>
          <ac:spMkLst>
            <pc:docMk/>
            <pc:sldMk cId="3042288838" sldId="286"/>
            <ac:spMk id="3" creationId="{FB207F5D-5F40-264B-0403-3682CB3DC65D}"/>
          </ac:spMkLst>
        </pc:spChg>
        <pc:spChg chg="del">
          <ac:chgData name="Bre Jones" userId="31ad4ba16061ebfa" providerId="LiveId" clId="{58B0A476-0FB6-4AD0-9A26-9210C302CF44}" dt="2025-03-18T01:59:10.620" v="89" actId="478"/>
          <ac:spMkLst>
            <pc:docMk/>
            <pc:sldMk cId="3042288838" sldId="286"/>
            <ac:spMk id="4" creationId="{44B5DA33-D8F1-18AD-FDB2-F6C8B3E0ACA1}"/>
          </ac:spMkLst>
        </pc:spChg>
        <pc:picChg chg="mod">
          <ac:chgData name="Bre Jones" userId="31ad4ba16061ebfa" providerId="LiveId" clId="{58B0A476-0FB6-4AD0-9A26-9210C302CF44}" dt="2025-03-18T02:00:30.926" v="90" actId="14826"/>
          <ac:picMkLst>
            <pc:docMk/>
            <pc:sldMk cId="3042288838" sldId="286"/>
            <ac:picMk id="5" creationId="{424B3BE0-07C0-D05C-0B61-4BE33E9E08F6}"/>
          </ac:picMkLst>
        </pc:picChg>
      </pc:sldChg>
      <pc:sldChg chg="addSp delSp modSp mod">
        <pc:chgData name="Bre Jones" userId="31ad4ba16061ebfa" providerId="LiveId" clId="{58B0A476-0FB6-4AD0-9A26-9210C302CF44}" dt="2025-03-18T01:51:24.696" v="56" actId="478"/>
        <pc:sldMkLst>
          <pc:docMk/>
          <pc:sldMk cId="2076879118" sldId="295"/>
        </pc:sldMkLst>
        <pc:spChg chg="mod">
          <ac:chgData name="Bre Jones" userId="31ad4ba16061ebfa" providerId="LiveId" clId="{58B0A476-0FB6-4AD0-9A26-9210C302CF44}" dt="2025-03-18T01:47:39.027" v="51" actId="14100"/>
          <ac:spMkLst>
            <pc:docMk/>
            <pc:sldMk cId="2076879118" sldId="295"/>
            <ac:spMk id="6" creationId="{8C834208-78D3-55FF-0568-AC7434753C76}"/>
          </ac:spMkLst>
        </pc:spChg>
        <pc:picChg chg="add del mod">
          <ac:chgData name="Bre Jones" userId="31ad4ba16061ebfa" providerId="LiveId" clId="{58B0A476-0FB6-4AD0-9A26-9210C302CF44}" dt="2025-03-18T01:51:24.696" v="56" actId="478"/>
          <ac:picMkLst>
            <pc:docMk/>
            <pc:sldMk cId="2076879118" sldId="295"/>
            <ac:picMk id="3" creationId="{680117D3-9FC7-D814-EC33-5C86F593FA83}"/>
          </ac:picMkLst>
        </pc:picChg>
        <pc:picChg chg="mod">
          <ac:chgData name="Bre Jones" userId="31ad4ba16061ebfa" providerId="LiveId" clId="{58B0A476-0FB6-4AD0-9A26-9210C302CF44}" dt="2025-03-18T01:51:22.567" v="55" actId="14826"/>
          <ac:picMkLst>
            <pc:docMk/>
            <pc:sldMk cId="2076879118" sldId="295"/>
            <ac:picMk id="4" creationId="{6BEAD192-141F-FDDE-021B-8674B81EECDC}"/>
          </ac:picMkLst>
        </pc:picChg>
      </pc:sldChg>
      <pc:sldChg chg="addSp modSp mod setBg setClrOvrMap">
        <pc:chgData name="Bre Jones" userId="31ad4ba16061ebfa" providerId="LiveId" clId="{58B0A476-0FB6-4AD0-9A26-9210C302CF44}" dt="2025-03-18T02:07:02.621" v="113" actId="255"/>
        <pc:sldMkLst>
          <pc:docMk/>
          <pc:sldMk cId="102000354" sldId="334"/>
        </pc:sldMkLst>
        <pc:spChg chg="mod">
          <ac:chgData name="Bre Jones" userId="31ad4ba16061ebfa" providerId="LiveId" clId="{58B0A476-0FB6-4AD0-9A26-9210C302CF44}" dt="2025-03-18T02:07:02.621" v="113" actId="255"/>
          <ac:spMkLst>
            <pc:docMk/>
            <pc:sldMk cId="102000354" sldId="334"/>
            <ac:spMk id="2" creationId="{C5D247A6-7309-FC58-746F-C15A631EBC90}"/>
          </ac:spMkLst>
        </pc:spChg>
        <pc:spChg chg="mod ord">
          <ac:chgData name="Bre Jones" userId="31ad4ba16061ebfa" providerId="LiveId" clId="{58B0A476-0FB6-4AD0-9A26-9210C302CF44}" dt="2025-03-18T02:06:39.574" v="111" actId="255"/>
          <ac:spMkLst>
            <pc:docMk/>
            <pc:sldMk cId="102000354" sldId="334"/>
            <ac:spMk id="4" creationId="{FC6C4E79-8BE4-4AC6-771A-08B54D0F5EAB}"/>
          </ac:spMkLst>
        </pc:spChg>
        <pc:spChg chg="add">
          <ac:chgData name="Bre Jones" userId="31ad4ba16061ebfa" providerId="LiveId" clId="{58B0A476-0FB6-4AD0-9A26-9210C302CF44}" dt="2025-03-18T02:06:23.128" v="108" actId="26606"/>
          <ac:spMkLst>
            <pc:docMk/>
            <pc:sldMk cId="102000354" sldId="334"/>
            <ac:spMk id="10" creationId="{416A0E3C-60E6-4F39-BC55-5F7C224E1F7C}"/>
          </ac:spMkLst>
        </pc:spChg>
        <pc:spChg chg="add">
          <ac:chgData name="Bre Jones" userId="31ad4ba16061ebfa" providerId="LiveId" clId="{58B0A476-0FB6-4AD0-9A26-9210C302CF44}" dt="2025-03-18T02:06:23.128" v="108" actId="26606"/>
          <ac:spMkLst>
            <pc:docMk/>
            <pc:sldMk cId="102000354" sldId="334"/>
            <ac:spMk id="14" creationId="{E844E128-FF69-4E9F-8327-6B504B3C5AE1}"/>
          </ac:spMkLst>
        </pc:spChg>
        <pc:picChg chg="add mod">
          <ac:chgData name="Bre Jones" userId="31ad4ba16061ebfa" providerId="LiveId" clId="{58B0A476-0FB6-4AD0-9A26-9210C302CF44}" dt="2025-03-18T02:06:23.128" v="108" actId="26606"/>
          <ac:picMkLst>
            <pc:docMk/>
            <pc:sldMk cId="102000354" sldId="334"/>
            <ac:picMk id="5" creationId="{1BB0FE02-108F-BFF0-0FD3-39EC060E6A76}"/>
          </ac:picMkLst>
        </pc:picChg>
        <pc:cxnChg chg="add">
          <ac:chgData name="Bre Jones" userId="31ad4ba16061ebfa" providerId="LiveId" clId="{58B0A476-0FB6-4AD0-9A26-9210C302CF44}" dt="2025-03-18T02:06:23.128" v="108" actId="26606"/>
          <ac:cxnSpMkLst>
            <pc:docMk/>
            <pc:sldMk cId="102000354" sldId="334"/>
            <ac:cxnSpMk id="12" creationId="{C5025DAC-8B93-4160-B017-3A274A5828C0}"/>
          </ac:cxnSpMkLst>
        </pc:cxnChg>
        <pc:cxnChg chg="add">
          <ac:chgData name="Bre Jones" userId="31ad4ba16061ebfa" providerId="LiveId" clId="{58B0A476-0FB6-4AD0-9A26-9210C302CF44}" dt="2025-03-18T02:06:23.128" v="108" actId="26606"/>
          <ac:cxnSpMkLst>
            <pc:docMk/>
            <pc:sldMk cId="102000354" sldId="334"/>
            <ac:cxnSpMk id="16" creationId="{055CEADF-09EA-423C-8C45-F94AF44D5AF0}"/>
          </ac:cxnSpMkLst>
        </pc:cxnChg>
      </pc:sldChg>
      <pc:sldChg chg="addSp modSp mod setBg setClrOvrMap">
        <pc:chgData name="Bre Jones" userId="31ad4ba16061ebfa" providerId="LiveId" clId="{58B0A476-0FB6-4AD0-9A26-9210C302CF44}" dt="2025-03-18T02:08:21.596" v="123" actId="1076"/>
        <pc:sldMkLst>
          <pc:docMk/>
          <pc:sldMk cId="3117379515" sldId="345"/>
        </pc:sldMkLst>
        <pc:spChg chg="mod">
          <ac:chgData name="Bre Jones" userId="31ad4ba16061ebfa" providerId="LiveId" clId="{58B0A476-0FB6-4AD0-9A26-9210C302CF44}" dt="2025-03-18T02:07:48.457" v="117" actId="255"/>
          <ac:spMkLst>
            <pc:docMk/>
            <pc:sldMk cId="3117379515" sldId="345"/>
            <ac:spMk id="2" creationId="{4888998C-5188-54F5-A202-A1289A368129}"/>
          </ac:spMkLst>
        </pc:spChg>
        <pc:spChg chg="mod">
          <ac:chgData name="Bre Jones" userId="31ad4ba16061ebfa" providerId="LiveId" clId="{58B0A476-0FB6-4AD0-9A26-9210C302CF44}" dt="2025-03-18T02:08:21.596" v="123" actId="1076"/>
          <ac:spMkLst>
            <pc:docMk/>
            <pc:sldMk cId="3117379515" sldId="345"/>
            <ac:spMk id="4" creationId="{1920106E-3166-7A70-09D5-ACF9CF176386}"/>
          </ac:spMkLst>
        </pc:spChg>
        <pc:spChg chg="add">
          <ac:chgData name="Bre Jones" userId="31ad4ba16061ebfa" providerId="LiveId" clId="{58B0A476-0FB6-4AD0-9A26-9210C302CF44}" dt="2025-03-18T02:07:33.682" v="114" actId="26606"/>
          <ac:spMkLst>
            <pc:docMk/>
            <pc:sldMk cId="3117379515" sldId="345"/>
            <ac:spMk id="10" creationId="{416A0E3C-60E6-4F39-BC55-5F7C224E1F7C}"/>
          </ac:spMkLst>
        </pc:spChg>
        <pc:spChg chg="add">
          <ac:chgData name="Bre Jones" userId="31ad4ba16061ebfa" providerId="LiveId" clId="{58B0A476-0FB6-4AD0-9A26-9210C302CF44}" dt="2025-03-18T02:07:33.682" v="114" actId="26606"/>
          <ac:spMkLst>
            <pc:docMk/>
            <pc:sldMk cId="3117379515" sldId="345"/>
            <ac:spMk id="14" creationId="{E844E128-FF69-4E9F-8327-6B504B3C5AE1}"/>
          </ac:spMkLst>
        </pc:spChg>
        <pc:picChg chg="add">
          <ac:chgData name="Bre Jones" userId="31ad4ba16061ebfa" providerId="LiveId" clId="{58B0A476-0FB6-4AD0-9A26-9210C302CF44}" dt="2025-03-18T02:07:33.682" v="114" actId="26606"/>
          <ac:picMkLst>
            <pc:docMk/>
            <pc:sldMk cId="3117379515" sldId="345"/>
            <ac:picMk id="6" creationId="{C1BA6821-F08B-15DE-E09F-694B9AE659BD}"/>
          </ac:picMkLst>
        </pc:picChg>
        <pc:cxnChg chg="add">
          <ac:chgData name="Bre Jones" userId="31ad4ba16061ebfa" providerId="LiveId" clId="{58B0A476-0FB6-4AD0-9A26-9210C302CF44}" dt="2025-03-18T02:07:33.682" v="114" actId="26606"/>
          <ac:cxnSpMkLst>
            <pc:docMk/>
            <pc:sldMk cId="3117379515" sldId="345"/>
            <ac:cxnSpMk id="12" creationId="{C5025DAC-8B93-4160-B017-3A274A5828C0}"/>
          </ac:cxnSpMkLst>
        </pc:cxnChg>
        <pc:cxnChg chg="add">
          <ac:chgData name="Bre Jones" userId="31ad4ba16061ebfa" providerId="LiveId" clId="{58B0A476-0FB6-4AD0-9A26-9210C302CF44}" dt="2025-03-18T02:07:33.682" v="114" actId="26606"/>
          <ac:cxnSpMkLst>
            <pc:docMk/>
            <pc:sldMk cId="3117379515" sldId="345"/>
            <ac:cxnSpMk id="16" creationId="{055CEADF-09EA-423C-8C45-F94AF44D5AF0}"/>
          </ac:cxnSpMkLst>
        </pc:cxnChg>
      </pc:sldChg>
      <pc:sldChg chg="add del">
        <pc:chgData name="Bre Jones" userId="31ad4ba16061ebfa" providerId="LiveId" clId="{58B0A476-0FB6-4AD0-9A26-9210C302CF44}" dt="2025-03-18T02:14:54.405" v="143" actId="2696"/>
        <pc:sldMkLst>
          <pc:docMk/>
          <pc:sldMk cId="2577781286" sldId="349"/>
        </pc:sldMkLst>
      </pc:sldChg>
      <pc:sldChg chg="addSp delSp modSp mod modMedia setBg setClrOvrMap">
        <pc:chgData name="Bre Jones" userId="31ad4ba16061ebfa" providerId="LiveId" clId="{58B0A476-0FB6-4AD0-9A26-9210C302CF44}" dt="2025-03-18T02:09:41.212" v="136" actId="255"/>
        <pc:sldMkLst>
          <pc:docMk/>
          <pc:sldMk cId="3164081825" sldId="350"/>
        </pc:sldMkLst>
        <pc:spChg chg="mod">
          <ac:chgData name="Bre Jones" userId="31ad4ba16061ebfa" providerId="LiveId" clId="{58B0A476-0FB6-4AD0-9A26-9210C302CF44}" dt="2025-03-18T02:09:28.195" v="134" actId="255"/>
          <ac:spMkLst>
            <pc:docMk/>
            <pc:sldMk cId="3164081825" sldId="350"/>
            <ac:spMk id="2" creationId="{8310974C-BC0F-DAAE-71A7-601EFF3786C1}"/>
          </ac:spMkLst>
        </pc:spChg>
        <pc:spChg chg="mod">
          <ac:chgData name="Bre Jones" userId="31ad4ba16061ebfa" providerId="LiveId" clId="{58B0A476-0FB6-4AD0-9A26-9210C302CF44}" dt="2025-03-18T02:09:41.212" v="136" actId="255"/>
          <ac:spMkLst>
            <pc:docMk/>
            <pc:sldMk cId="3164081825" sldId="350"/>
            <ac:spMk id="4" creationId="{5CC725C4-85F3-B787-7C84-93E0C92F199B}"/>
          </ac:spMkLst>
        </pc:spChg>
        <pc:spChg chg="add">
          <ac:chgData name="Bre Jones" userId="31ad4ba16061ebfa" providerId="LiveId" clId="{58B0A476-0FB6-4AD0-9A26-9210C302CF44}" dt="2025-03-18T02:09:15.644" v="131" actId="26606"/>
          <ac:spMkLst>
            <pc:docMk/>
            <pc:sldMk cId="3164081825" sldId="350"/>
            <ac:spMk id="9" creationId="{39E3965E-AC41-4711-9D10-E25ABB132D86}"/>
          </ac:spMkLst>
        </pc:spChg>
        <pc:spChg chg="add">
          <ac:chgData name="Bre Jones" userId="31ad4ba16061ebfa" providerId="LiveId" clId="{58B0A476-0FB6-4AD0-9A26-9210C302CF44}" dt="2025-03-18T02:08:39.558" v="124" actId="26606"/>
          <ac:spMkLst>
            <pc:docMk/>
            <pc:sldMk cId="3164081825" sldId="350"/>
            <ac:spMk id="10" creationId="{39E3965E-AC41-4711-9D10-E25ABB132D86}"/>
          </ac:spMkLst>
        </pc:spChg>
        <pc:spChg chg="add">
          <ac:chgData name="Bre Jones" userId="31ad4ba16061ebfa" providerId="LiveId" clId="{58B0A476-0FB6-4AD0-9A26-9210C302CF44}" dt="2025-03-18T02:09:15.644" v="131" actId="26606"/>
          <ac:spMkLst>
            <pc:docMk/>
            <pc:sldMk cId="3164081825" sldId="350"/>
            <ac:spMk id="13" creationId="{FBDCECDC-EEE3-4128-AA5E-82A8C08796E8}"/>
          </ac:spMkLst>
        </pc:spChg>
        <pc:spChg chg="add">
          <ac:chgData name="Bre Jones" userId="31ad4ba16061ebfa" providerId="LiveId" clId="{58B0A476-0FB6-4AD0-9A26-9210C302CF44}" dt="2025-03-18T02:08:39.558" v="124" actId="26606"/>
          <ac:spMkLst>
            <pc:docMk/>
            <pc:sldMk cId="3164081825" sldId="350"/>
            <ac:spMk id="14" creationId="{A37E0400-E9ED-46D6-A946-A7B49DB418B8}"/>
          </ac:spMkLst>
        </pc:spChg>
        <pc:spChg chg="add">
          <ac:chgData name="Bre Jones" userId="31ad4ba16061ebfa" providerId="LiveId" clId="{58B0A476-0FB6-4AD0-9A26-9210C302CF44}" dt="2025-03-18T02:09:15.644" v="131" actId="26606"/>
          <ac:spMkLst>
            <pc:docMk/>
            <pc:sldMk cId="3164081825" sldId="350"/>
            <ac:spMk id="15" creationId="{4260EDE0-989C-4E16-AF94-F652294D828E}"/>
          </ac:spMkLst>
        </pc:spChg>
        <pc:spChg chg="add del">
          <ac:chgData name="Bre Jones" userId="31ad4ba16061ebfa" providerId="LiveId" clId="{58B0A476-0FB6-4AD0-9A26-9210C302CF44}" dt="2025-03-18T02:09:15.621" v="130" actId="26606"/>
          <ac:spMkLst>
            <pc:docMk/>
            <pc:sldMk cId="3164081825" sldId="350"/>
            <ac:spMk id="18" creationId="{39E3965E-AC41-4711-9D10-E25ABB132D86}"/>
          </ac:spMkLst>
        </pc:spChg>
        <pc:spChg chg="add del">
          <ac:chgData name="Bre Jones" userId="31ad4ba16061ebfa" providerId="LiveId" clId="{58B0A476-0FB6-4AD0-9A26-9210C302CF44}" dt="2025-03-18T02:09:15.621" v="130" actId="26606"/>
          <ac:spMkLst>
            <pc:docMk/>
            <pc:sldMk cId="3164081825" sldId="350"/>
            <ac:spMk id="20" creationId="{6482F060-A4AF-4E0B-B364-7C6BA4AE9C03}"/>
          </ac:spMkLst>
        </pc:spChg>
        <pc:picChg chg="add mod">
          <ac:chgData name="Bre Jones" userId="31ad4ba16061ebfa" providerId="LiveId" clId="{58B0A476-0FB6-4AD0-9A26-9210C302CF44}" dt="2025-03-18T02:08:45.608" v="127"/>
          <ac:picMkLst>
            <pc:docMk/>
            <pc:sldMk cId="3164081825" sldId="350"/>
            <ac:picMk id="6" creationId="{45834895-A426-5AD9-C26F-AF2988910234}"/>
          </ac:picMkLst>
        </pc:picChg>
        <pc:picChg chg="add del">
          <ac:chgData name="Bre Jones" userId="31ad4ba16061ebfa" providerId="LiveId" clId="{58B0A476-0FB6-4AD0-9A26-9210C302CF44}" dt="2025-03-18T02:09:15.621" v="130" actId="26606"/>
          <ac:picMkLst>
            <pc:docMk/>
            <pc:sldMk cId="3164081825" sldId="350"/>
            <ac:picMk id="22" creationId="{89BDE6AB-A1CA-F063-4744-319BBF454D71}"/>
          </ac:picMkLst>
        </pc:picChg>
        <pc:cxnChg chg="add">
          <ac:chgData name="Bre Jones" userId="31ad4ba16061ebfa" providerId="LiveId" clId="{58B0A476-0FB6-4AD0-9A26-9210C302CF44}" dt="2025-03-18T02:09:15.644" v="131" actId="26606"/>
          <ac:cxnSpMkLst>
            <pc:docMk/>
            <pc:sldMk cId="3164081825" sldId="350"/>
            <ac:cxnSpMk id="11" creationId="{1F5DC8C3-BA5F-4EED-BB9A-A14272BD82A1}"/>
          </ac:cxnSpMkLst>
        </pc:cxnChg>
        <pc:cxnChg chg="add">
          <ac:chgData name="Bre Jones" userId="31ad4ba16061ebfa" providerId="LiveId" clId="{58B0A476-0FB6-4AD0-9A26-9210C302CF44}" dt="2025-03-18T02:08:39.558" v="124" actId="26606"/>
          <ac:cxnSpMkLst>
            <pc:docMk/>
            <pc:sldMk cId="3164081825" sldId="350"/>
            <ac:cxnSpMk id="12" creationId="{1F5DC8C3-BA5F-4EED-BB9A-A14272BD82A1}"/>
          </ac:cxnSpMkLst>
        </pc:cxnChg>
        <pc:cxnChg chg="add">
          <ac:chgData name="Bre Jones" userId="31ad4ba16061ebfa" providerId="LiveId" clId="{58B0A476-0FB6-4AD0-9A26-9210C302CF44}" dt="2025-03-18T02:08:39.558" v="124" actId="26606"/>
          <ac:cxnSpMkLst>
            <pc:docMk/>
            <pc:sldMk cId="3164081825" sldId="350"/>
            <ac:cxnSpMk id="16" creationId="{D28A9C89-B313-458F-9C85-515930A51A93}"/>
          </ac:cxnSpMkLst>
        </pc:cxnChg>
        <pc:cxnChg chg="add del">
          <ac:chgData name="Bre Jones" userId="31ad4ba16061ebfa" providerId="LiveId" clId="{58B0A476-0FB6-4AD0-9A26-9210C302CF44}" dt="2025-03-18T02:09:15.621" v="130" actId="26606"/>
          <ac:cxnSpMkLst>
            <pc:docMk/>
            <pc:sldMk cId="3164081825" sldId="350"/>
            <ac:cxnSpMk id="19" creationId="{1F5DC8C3-BA5F-4EED-BB9A-A14272BD82A1}"/>
          </ac:cxnSpMkLst>
        </pc:cxnChg>
        <pc:cxnChg chg="add del">
          <ac:chgData name="Bre Jones" userId="31ad4ba16061ebfa" providerId="LiveId" clId="{58B0A476-0FB6-4AD0-9A26-9210C302CF44}" dt="2025-03-18T02:09:15.621" v="130" actId="26606"/>
          <ac:cxnSpMkLst>
            <pc:docMk/>
            <pc:sldMk cId="3164081825" sldId="350"/>
            <ac:cxnSpMk id="21" creationId="{B9EB6DAA-2F0C-43D5-A577-15D5D2C4E3F5}"/>
          </ac:cxnSpMkLst>
        </pc:cxnChg>
      </pc:sldChg>
      <pc:sldChg chg="addSp delSp modSp mod setBg setClrOvrMap">
        <pc:chgData name="Bre Jones" userId="31ad4ba16061ebfa" providerId="LiveId" clId="{58B0A476-0FB6-4AD0-9A26-9210C302CF44}" dt="2025-03-18T02:17:14.134" v="162" actId="26606"/>
        <pc:sldMkLst>
          <pc:docMk/>
          <pc:sldMk cId="3403257992" sldId="353"/>
        </pc:sldMkLst>
        <pc:spChg chg="mod">
          <ac:chgData name="Bre Jones" userId="31ad4ba16061ebfa" providerId="LiveId" clId="{58B0A476-0FB6-4AD0-9A26-9210C302CF44}" dt="2025-03-18T02:17:14.134" v="162" actId="26606"/>
          <ac:spMkLst>
            <pc:docMk/>
            <pc:sldMk cId="3403257992" sldId="353"/>
            <ac:spMk id="2" creationId="{93D6AE01-477D-BF08-FAFA-F5BB94C2E3EC}"/>
          </ac:spMkLst>
        </pc:spChg>
        <pc:spChg chg="add del mod">
          <ac:chgData name="Bre Jones" userId="31ad4ba16061ebfa" providerId="LiveId" clId="{58B0A476-0FB6-4AD0-9A26-9210C302CF44}" dt="2025-03-18T02:17:14.134" v="162" actId="26606"/>
          <ac:spMkLst>
            <pc:docMk/>
            <pc:sldMk cId="3403257992" sldId="353"/>
            <ac:spMk id="4" creationId="{0B162204-7D44-BFCA-A679-082522CECBE4}"/>
          </ac:spMkLst>
        </pc:spChg>
        <pc:spChg chg="add del">
          <ac:chgData name="Bre Jones" userId="31ad4ba16061ebfa" providerId="LiveId" clId="{58B0A476-0FB6-4AD0-9A26-9210C302CF44}" dt="2025-03-18T02:17:14.134" v="162" actId="26606"/>
          <ac:spMkLst>
            <pc:docMk/>
            <pc:sldMk cId="3403257992" sldId="353"/>
            <ac:spMk id="8" creationId="{C8DD82D3-D002-45B0-B16A-82B3DA4EFDDB}"/>
          </ac:spMkLst>
        </pc:spChg>
        <pc:spChg chg="add del">
          <ac:chgData name="Bre Jones" userId="31ad4ba16061ebfa" providerId="LiveId" clId="{58B0A476-0FB6-4AD0-9A26-9210C302CF44}" dt="2025-03-18T02:17:14.134" v="162" actId="26606"/>
          <ac:spMkLst>
            <pc:docMk/>
            <pc:sldMk cId="3403257992" sldId="353"/>
            <ac:spMk id="9" creationId="{416A0E3C-60E6-4F39-BC55-5F7C224E1F7C}"/>
          </ac:spMkLst>
        </pc:spChg>
        <pc:spChg chg="add del">
          <ac:chgData name="Bre Jones" userId="31ad4ba16061ebfa" providerId="LiveId" clId="{58B0A476-0FB6-4AD0-9A26-9210C302CF44}" dt="2025-03-18T02:15:41.619" v="147" actId="26606"/>
          <ac:spMkLst>
            <pc:docMk/>
            <pc:sldMk cId="3403257992" sldId="353"/>
            <ac:spMk id="11" creationId="{416A0E3C-60E6-4F39-BC55-5F7C224E1F7C}"/>
          </ac:spMkLst>
        </pc:spChg>
        <pc:spChg chg="add del">
          <ac:chgData name="Bre Jones" userId="31ad4ba16061ebfa" providerId="LiveId" clId="{58B0A476-0FB6-4AD0-9A26-9210C302CF44}" dt="2025-03-18T02:15:41.619" v="147" actId="26606"/>
          <ac:spMkLst>
            <pc:docMk/>
            <pc:sldMk cId="3403257992" sldId="353"/>
            <ac:spMk id="15" creationId="{0F6F1E82-F603-49E4-9641-09EEA984A343}"/>
          </ac:spMkLst>
        </pc:spChg>
        <pc:spChg chg="add del">
          <ac:chgData name="Bre Jones" userId="31ad4ba16061ebfa" providerId="LiveId" clId="{58B0A476-0FB6-4AD0-9A26-9210C302CF44}" dt="2025-03-18T02:15:41.619" v="147" actId="26606"/>
          <ac:spMkLst>
            <pc:docMk/>
            <pc:sldMk cId="3403257992" sldId="353"/>
            <ac:spMk id="19" creationId="{9D1595AB-90F6-488F-B5E3-F8CFCC8FAA19}"/>
          </ac:spMkLst>
        </pc:spChg>
        <pc:graphicFrameChg chg="add del mod modGraphic">
          <ac:chgData name="Bre Jones" userId="31ad4ba16061ebfa" providerId="LiveId" clId="{58B0A476-0FB6-4AD0-9A26-9210C302CF44}" dt="2025-03-18T02:15:42.699" v="148" actId="26606"/>
          <ac:graphicFrameMkLst>
            <pc:docMk/>
            <pc:sldMk cId="3403257992" sldId="353"/>
            <ac:graphicFrameMk id="6" creationId="{BFAA2302-E979-83F4-AA9D-DDC1A321BA54}"/>
          </ac:graphicFrameMkLst>
        </pc:graphicFrameChg>
        <pc:cxnChg chg="add del">
          <ac:chgData name="Bre Jones" userId="31ad4ba16061ebfa" providerId="LiveId" clId="{58B0A476-0FB6-4AD0-9A26-9210C302CF44}" dt="2025-03-18T02:17:14.134" v="162" actId="26606"/>
          <ac:cxnSpMkLst>
            <pc:docMk/>
            <pc:sldMk cId="3403257992" sldId="353"/>
            <ac:cxnSpMk id="7" creationId="{C5025DAC-8B93-4160-B017-3A274A5828C0}"/>
          </ac:cxnSpMkLst>
        </pc:cxnChg>
        <pc:cxnChg chg="add del">
          <ac:chgData name="Bre Jones" userId="31ad4ba16061ebfa" providerId="LiveId" clId="{58B0A476-0FB6-4AD0-9A26-9210C302CF44}" dt="2025-03-18T02:17:14.134" v="162" actId="26606"/>
          <ac:cxnSpMkLst>
            <pc:docMk/>
            <pc:sldMk cId="3403257992" sldId="353"/>
            <ac:cxnSpMk id="10" creationId="{9F09C252-16FE-4557-AD6D-BB5CA773496C}"/>
          </ac:cxnSpMkLst>
        </pc:cxnChg>
        <pc:cxnChg chg="add del">
          <ac:chgData name="Bre Jones" userId="31ad4ba16061ebfa" providerId="LiveId" clId="{58B0A476-0FB6-4AD0-9A26-9210C302CF44}" dt="2025-03-18T02:15:41.619" v="147" actId="26606"/>
          <ac:cxnSpMkLst>
            <pc:docMk/>
            <pc:sldMk cId="3403257992" sldId="353"/>
            <ac:cxnSpMk id="13" creationId="{C5025DAC-8B93-4160-B017-3A274A5828C0}"/>
          </ac:cxnSpMkLst>
        </pc:cxnChg>
        <pc:cxnChg chg="add del">
          <ac:chgData name="Bre Jones" userId="31ad4ba16061ebfa" providerId="LiveId" clId="{58B0A476-0FB6-4AD0-9A26-9210C302CF44}" dt="2025-03-18T02:15:41.619" v="147" actId="26606"/>
          <ac:cxnSpMkLst>
            <pc:docMk/>
            <pc:sldMk cId="3403257992" sldId="353"/>
            <ac:cxnSpMk id="17" creationId="{C81CFD00-FC30-4AFB-A61F-3127B2C90F71}"/>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81869F-F6FC-6A0D-CE07-6B540E550E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BA6B6C1-6185-79F5-23C8-927538634E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41E86C-C6B4-424D-8295-67D3386172F0}" type="datetimeFigureOut">
              <a:rPr lang="en-US" smtClean="0"/>
              <a:t>3/17/2025</a:t>
            </a:fld>
            <a:endParaRPr lang="en-US" dirty="0"/>
          </a:p>
        </p:txBody>
      </p:sp>
      <p:sp>
        <p:nvSpPr>
          <p:cNvPr id="4" name="Footer Placeholder 3">
            <a:extLst>
              <a:ext uri="{FF2B5EF4-FFF2-40B4-BE49-F238E27FC236}">
                <a16:creationId xmlns:a16="http://schemas.microsoft.com/office/drawing/2014/main" id="{D875153B-EAEA-CF1E-30D7-16C2E64586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72AFB7-47EE-893B-5887-BDC37DCA5F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F94707-CAF6-40B0-A7EA-C5F3C63CBD6B}" type="slidenum">
              <a:rPr lang="en-US" smtClean="0"/>
              <a:t>‹#›</a:t>
            </a:fld>
            <a:endParaRPr lang="en-US" dirty="0"/>
          </a:p>
        </p:txBody>
      </p:sp>
    </p:spTree>
    <p:extLst>
      <p:ext uri="{BB962C8B-B14F-4D97-AF65-F5344CB8AC3E}">
        <p14:creationId xmlns:p14="http://schemas.microsoft.com/office/powerpoint/2010/main" val="403341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88D07-B188-44E4-ABBB-6994C1A52936}" type="datetimeFigureOut">
              <a:rPr lang="en-US" smtClean="0"/>
              <a:t>3/17/2025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2455A-0D23-4EAB-9AF9-2CC2B3066B0A}" type="slidenum">
              <a:rPr lang="en-US" smtClean="0"/>
              <a:t>‹#›</a:t>
            </a:fld>
            <a:endParaRPr lang="en-US" dirty="0"/>
          </a:p>
        </p:txBody>
      </p:sp>
    </p:spTree>
    <p:extLst>
      <p:ext uri="{BB962C8B-B14F-4D97-AF65-F5344CB8AC3E}">
        <p14:creationId xmlns:p14="http://schemas.microsoft.com/office/powerpoint/2010/main" val="390436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1</a:t>
            </a:fld>
            <a:endParaRPr lang="en-US" dirty="0"/>
          </a:p>
        </p:txBody>
      </p:sp>
    </p:spTree>
    <p:extLst>
      <p:ext uri="{BB962C8B-B14F-4D97-AF65-F5344CB8AC3E}">
        <p14:creationId xmlns:p14="http://schemas.microsoft.com/office/powerpoint/2010/main" val="24517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1C27D-7B2A-4395-BEE6-60F2686C4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853CC9-49B9-A900-312C-759F6AEFC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212FA-CF88-3C01-DFCC-643079EFD5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D41C98-AAC4-DC83-ADF0-DC097026D50A}"/>
              </a:ext>
            </a:extLst>
          </p:cNvPr>
          <p:cNvSpPr>
            <a:spLocks noGrp="1"/>
          </p:cNvSpPr>
          <p:nvPr>
            <p:ph type="sldNum" sz="quarter" idx="5"/>
          </p:nvPr>
        </p:nvSpPr>
        <p:spPr/>
        <p:txBody>
          <a:bodyPr/>
          <a:lstStyle/>
          <a:p>
            <a:fld id="{0842455A-0D23-4EAB-9AF9-2CC2B3066B0A}" type="slidenum">
              <a:rPr lang="en-US" smtClean="0"/>
              <a:t>10</a:t>
            </a:fld>
            <a:endParaRPr lang="en-US" dirty="0"/>
          </a:p>
        </p:txBody>
      </p:sp>
    </p:spTree>
    <p:extLst>
      <p:ext uri="{BB962C8B-B14F-4D97-AF65-F5344CB8AC3E}">
        <p14:creationId xmlns:p14="http://schemas.microsoft.com/office/powerpoint/2010/main" val="120991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C904-BB48-57CD-8840-A81CCED06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C0E94-AC0E-7BC1-9409-5829B34FB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E8EDB7-0FE0-D255-CA9B-EC9B1118B3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875A2B-AC3C-180E-DD82-43C1733F5306}"/>
              </a:ext>
            </a:extLst>
          </p:cNvPr>
          <p:cNvSpPr>
            <a:spLocks noGrp="1"/>
          </p:cNvSpPr>
          <p:nvPr>
            <p:ph type="sldNum" sz="quarter" idx="5"/>
          </p:nvPr>
        </p:nvSpPr>
        <p:spPr/>
        <p:txBody>
          <a:bodyPr/>
          <a:lstStyle/>
          <a:p>
            <a:fld id="{0842455A-0D23-4EAB-9AF9-2CC2B3066B0A}" type="slidenum">
              <a:rPr lang="en-US" smtClean="0"/>
              <a:t>11</a:t>
            </a:fld>
            <a:endParaRPr lang="en-US" dirty="0"/>
          </a:p>
        </p:txBody>
      </p:sp>
    </p:spTree>
    <p:extLst>
      <p:ext uri="{BB962C8B-B14F-4D97-AF65-F5344CB8AC3E}">
        <p14:creationId xmlns:p14="http://schemas.microsoft.com/office/powerpoint/2010/main" val="1000578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1DFAF-A07E-B199-74D0-ED7CC3D53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D10E7-0E2B-C086-A05F-5DF538714B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D4F72B-E9E2-13DA-271D-80DAAE7AB7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FABEF6-B974-414F-256E-11C17891C2C1}"/>
              </a:ext>
            </a:extLst>
          </p:cNvPr>
          <p:cNvSpPr>
            <a:spLocks noGrp="1"/>
          </p:cNvSpPr>
          <p:nvPr>
            <p:ph type="sldNum" sz="quarter" idx="5"/>
          </p:nvPr>
        </p:nvSpPr>
        <p:spPr/>
        <p:txBody>
          <a:bodyPr/>
          <a:lstStyle/>
          <a:p>
            <a:fld id="{0842455A-0D23-4EAB-9AF9-2CC2B3066B0A}" type="slidenum">
              <a:rPr lang="en-US" smtClean="0"/>
              <a:t>12</a:t>
            </a:fld>
            <a:endParaRPr lang="en-US" dirty="0"/>
          </a:p>
        </p:txBody>
      </p:sp>
    </p:spTree>
    <p:extLst>
      <p:ext uri="{BB962C8B-B14F-4D97-AF65-F5344CB8AC3E}">
        <p14:creationId xmlns:p14="http://schemas.microsoft.com/office/powerpoint/2010/main" val="396514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CD606-ADFC-72FC-F8B4-DD9D6CB691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80357-908C-609F-65AD-DC9CED9EC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92A32-7277-A878-D495-3DB7E0308F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7C7635-0DE6-1607-3149-71962F395DF3}"/>
              </a:ext>
            </a:extLst>
          </p:cNvPr>
          <p:cNvSpPr>
            <a:spLocks noGrp="1"/>
          </p:cNvSpPr>
          <p:nvPr>
            <p:ph type="sldNum" sz="quarter" idx="5"/>
          </p:nvPr>
        </p:nvSpPr>
        <p:spPr/>
        <p:txBody>
          <a:bodyPr/>
          <a:lstStyle/>
          <a:p>
            <a:fld id="{0842455A-0D23-4EAB-9AF9-2CC2B3066B0A}" type="slidenum">
              <a:rPr lang="en-US" smtClean="0"/>
              <a:t>13</a:t>
            </a:fld>
            <a:endParaRPr lang="en-US" dirty="0"/>
          </a:p>
        </p:txBody>
      </p:sp>
    </p:spTree>
    <p:extLst>
      <p:ext uri="{BB962C8B-B14F-4D97-AF65-F5344CB8AC3E}">
        <p14:creationId xmlns:p14="http://schemas.microsoft.com/office/powerpoint/2010/main" val="27582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CB200-B5A5-C02E-42A3-103849634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F941C-5F3D-39ED-33EF-DFF652A8FB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F46A1C-3E53-608C-6692-83C2CC084E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7E990A-7B0A-CFB0-E823-4CAC18D5EF71}"/>
              </a:ext>
            </a:extLst>
          </p:cNvPr>
          <p:cNvSpPr>
            <a:spLocks noGrp="1"/>
          </p:cNvSpPr>
          <p:nvPr>
            <p:ph type="sldNum" sz="quarter" idx="5"/>
          </p:nvPr>
        </p:nvSpPr>
        <p:spPr/>
        <p:txBody>
          <a:bodyPr/>
          <a:lstStyle/>
          <a:p>
            <a:fld id="{0842455A-0D23-4EAB-9AF9-2CC2B3066B0A}" type="slidenum">
              <a:rPr lang="en-US" smtClean="0"/>
              <a:t>14</a:t>
            </a:fld>
            <a:endParaRPr lang="en-US" dirty="0"/>
          </a:p>
        </p:txBody>
      </p:sp>
    </p:spTree>
    <p:extLst>
      <p:ext uri="{BB962C8B-B14F-4D97-AF65-F5344CB8AC3E}">
        <p14:creationId xmlns:p14="http://schemas.microsoft.com/office/powerpoint/2010/main" val="873390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64B41-A5F6-2C0A-E8CC-40DC86FE6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01F66-2DF5-A47B-6D84-0E739BC48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C2A4BA-680B-656F-4B93-87BFBF7DB2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5300CB-6C91-A7EF-926B-858943B6F709}"/>
              </a:ext>
            </a:extLst>
          </p:cNvPr>
          <p:cNvSpPr>
            <a:spLocks noGrp="1"/>
          </p:cNvSpPr>
          <p:nvPr>
            <p:ph type="sldNum" sz="quarter" idx="5"/>
          </p:nvPr>
        </p:nvSpPr>
        <p:spPr/>
        <p:txBody>
          <a:bodyPr/>
          <a:lstStyle/>
          <a:p>
            <a:fld id="{0842455A-0D23-4EAB-9AF9-2CC2B3066B0A}" type="slidenum">
              <a:rPr lang="en-US" smtClean="0"/>
              <a:t>15</a:t>
            </a:fld>
            <a:endParaRPr lang="en-US" dirty="0"/>
          </a:p>
        </p:txBody>
      </p:sp>
    </p:spTree>
    <p:extLst>
      <p:ext uri="{BB962C8B-B14F-4D97-AF65-F5344CB8AC3E}">
        <p14:creationId xmlns:p14="http://schemas.microsoft.com/office/powerpoint/2010/main" val="2586214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16</a:t>
            </a:fld>
            <a:endParaRPr lang="en-US" dirty="0"/>
          </a:p>
        </p:txBody>
      </p:sp>
    </p:spTree>
    <p:extLst>
      <p:ext uri="{BB962C8B-B14F-4D97-AF65-F5344CB8AC3E}">
        <p14:creationId xmlns:p14="http://schemas.microsoft.com/office/powerpoint/2010/main" val="1487654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B0F08-2D3B-9A9A-47A7-E17BE0026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AA2E2-BD8E-0A14-A9B0-454F4AF0B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4F446-85A6-F8C2-E299-248E463DF6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59227B-0742-3E8B-A156-F72204448DA8}"/>
              </a:ext>
            </a:extLst>
          </p:cNvPr>
          <p:cNvSpPr>
            <a:spLocks noGrp="1"/>
          </p:cNvSpPr>
          <p:nvPr>
            <p:ph type="sldNum" sz="quarter" idx="5"/>
          </p:nvPr>
        </p:nvSpPr>
        <p:spPr/>
        <p:txBody>
          <a:bodyPr/>
          <a:lstStyle/>
          <a:p>
            <a:fld id="{0842455A-0D23-4EAB-9AF9-2CC2B3066B0A}" type="slidenum">
              <a:rPr lang="en-US" smtClean="0"/>
              <a:t>17</a:t>
            </a:fld>
            <a:endParaRPr lang="en-US" dirty="0"/>
          </a:p>
        </p:txBody>
      </p:sp>
    </p:spTree>
    <p:extLst>
      <p:ext uri="{BB962C8B-B14F-4D97-AF65-F5344CB8AC3E}">
        <p14:creationId xmlns:p14="http://schemas.microsoft.com/office/powerpoint/2010/main" val="2394770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09C46-EFF5-552B-7AF9-1874FD68C4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0D71D-80CE-448D-911D-AB68B1EFB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D7BC33-2A80-D13A-9626-24A176B25A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7D319A-3F8E-8A53-E66C-F69B4FBF3986}"/>
              </a:ext>
            </a:extLst>
          </p:cNvPr>
          <p:cNvSpPr>
            <a:spLocks noGrp="1"/>
          </p:cNvSpPr>
          <p:nvPr>
            <p:ph type="sldNum" sz="quarter" idx="5"/>
          </p:nvPr>
        </p:nvSpPr>
        <p:spPr/>
        <p:txBody>
          <a:bodyPr/>
          <a:lstStyle/>
          <a:p>
            <a:fld id="{0842455A-0D23-4EAB-9AF9-2CC2B3066B0A}" type="slidenum">
              <a:rPr lang="en-US" smtClean="0"/>
              <a:t>18</a:t>
            </a:fld>
            <a:endParaRPr lang="en-US" dirty="0"/>
          </a:p>
        </p:txBody>
      </p:sp>
    </p:spTree>
    <p:extLst>
      <p:ext uri="{BB962C8B-B14F-4D97-AF65-F5344CB8AC3E}">
        <p14:creationId xmlns:p14="http://schemas.microsoft.com/office/powerpoint/2010/main" val="218413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835EB-6CF2-45A9-39C9-39701726D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741C-77AA-45C2-873D-0636CBAED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A3D4F-C894-665E-2FDC-E996483E11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BAD2C7-9F99-0785-50C7-E4123A2E3F57}"/>
              </a:ext>
            </a:extLst>
          </p:cNvPr>
          <p:cNvSpPr>
            <a:spLocks noGrp="1"/>
          </p:cNvSpPr>
          <p:nvPr>
            <p:ph type="sldNum" sz="quarter" idx="5"/>
          </p:nvPr>
        </p:nvSpPr>
        <p:spPr/>
        <p:txBody>
          <a:bodyPr/>
          <a:lstStyle/>
          <a:p>
            <a:fld id="{0842455A-0D23-4EAB-9AF9-2CC2B3066B0A}" type="slidenum">
              <a:rPr lang="en-US" smtClean="0"/>
              <a:t>19</a:t>
            </a:fld>
            <a:endParaRPr lang="en-US" dirty="0"/>
          </a:p>
        </p:txBody>
      </p:sp>
    </p:spTree>
    <p:extLst>
      <p:ext uri="{BB962C8B-B14F-4D97-AF65-F5344CB8AC3E}">
        <p14:creationId xmlns:p14="http://schemas.microsoft.com/office/powerpoint/2010/main" val="177594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2</a:t>
            </a:fld>
            <a:endParaRPr lang="en-US" dirty="0"/>
          </a:p>
        </p:txBody>
      </p:sp>
    </p:spTree>
    <p:extLst>
      <p:ext uri="{BB962C8B-B14F-4D97-AF65-F5344CB8AC3E}">
        <p14:creationId xmlns:p14="http://schemas.microsoft.com/office/powerpoint/2010/main" val="303961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6D29D-4313-88C2-F299-B0685BCE8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A4A45-DF04-73E8-B9C2-A423F7E49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E169E-CD9E-AB87-E7DD-68EAD5579A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4124C2-A694-DA8E-DCA3-7C50635A8603}"/>
              </a:ext>
            </a:extLst>
          </p:cNvPr>
          <p:cNvSpPr>
            <a:spLocks noGrp="1"/>
          </p:cNvSpPr>
          <p:nvPr>
            <p:ph type="sldNum" sz="quarter" idx="5"/>
          </p:nvPr>
        </p:nvSpPr>
        <p:spPr/>
        <p:txBody>
          <a:bodyPr/>
          <a:lstStyle/>
          <a:p>
            <a:fld id="{0842455A-0D23-4EAB-9AF9-2CC2B3066B0A}" type="slidenum">
              <a:rPr lang="en-US" smtClean="0"/>
              <a:t>20</a:t>
            </a:fld>
            <a:endParaRPr lang="en-US" dirty="0"/>
          </a:p>
        </p:txBody>
      </p:sp>
    </p:spTree>
    <p:extLst>
      <p:ext uri="{BB962C8B-B14F-4D97-AF65-F5344CB8AC3E}">
        <p14:creationId xmlns:p14="http://schemas.microsoft.com/office/powerpoint/2010/main" val="3391806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21</a:t>
            </a:fld>
            <a:endParaRPr lang="en-US" dirty="0"/>
          </a:p>
        </p:txBody>
      </p:sp>
    </p:spTree>
    <p:extLst>
      <p:ext uri="{BB962C8B-B14F-4D97-AF65-F5344CB8AC3E}">
        <p14:creationId xmlns:p14="http://schemas.microsoft.com/office/powerpoint/2010/main" val="3168907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F4C58-1A7C-7ABA-68AF-89AE35AB5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4111C-0789-1B09-FF95-F5C5ED2B7A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0850FC-7834-64D6-B7D9-AE74745AF1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F7F9D4-C09E-8D99-BDFA-F5298B0D9F15}"/>
              </a:ext>
            </a:extLst>
          </p:cNvPr>
          <p:cNvSpPr>
            <a:spLocks noGrp="1"/>
          </p:cNvSpPr>
          <p:nvPr>
            <p:ph type="sldNum" sz="quarter" idx="5"/>
          </p:nvPr>
        </p:nvSpPr>
        <p:spPr/>
        <p:txBody>
          <a:bodyPr/>
          <a:lstStyle/>
          <a:p>
            <a:fld id="{0842455A-0D23-4EAB-9AF9-2CC2B3066B0A}" type="slidenum">
              <a:rPr lang="en-US" smtClean="0"/>
              <a:t>22</a:t>
            </a:fld>
            <a:endParaRPr lang="en-US" dirty="0"/>
          </a:p>
        </p:txBody>
      </p:sp>
    </p:spTree>
    <p:extLst>
      <p:ext uri="{BB962C8B-B14F-4D97-AF65-F5344CB8AC3E}">
        <p14:creationId xmlns:p14="http://schemas.microsoft.com/office/powerpoint/2010/main" val="3164130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23</a:t>
            </a:fld>
            <a:endParaRPr lang="en-US" dirty="0"/>
          </a:p>
        </p:txBody>
      </p:sp>
    </p:spTree>
    <p:extLst>
      <p:ext uri="{BB962C8B-B14F-4D97-AF65-F5344CB8AC3E}">
        <p14:creationId xmlns:p14="http://schemas.microsoft.com/office/powerpoint/2010/main" val="2005148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24</a:t>
            </a:fld>
            <a:endParaRPr lang="en-US" dirty="0"/>
          </a:p>
        </p:txBody>
      </p:sp>
    </p:spTree>
    <p:extLst>
      <p:ext uri="{BB962C8B-B14F-4D97-AF65-F5344CB8AC3E}">
        <p14:creationId xmlns:p14="http://schemas.microsoft.com/office/powerpoint/2010/main" val="2438960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1DB51-A65E-9019-050D-91ECE11E2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EF002-FB9B-3B1B-7B61-DE729D6CB4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56D53-D8C1-CFDF-BE26-9408F63C4C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6262A8-0E66-248C-A7BB-0C4FE62DD712}"/>
              </a:ext>
            </a:extLst>
          </p:cNvPr>
          <p:cNvSpPr>
            <a:spLocks noGrp="1"/>
          </p:cNvSpPr>
          <p:nvPr>
            <p:ph type="sldNum" sz="quarter" idx="5"/>
          </p:nvPr>
        </p:nvSpPr>
        <p:spPr/>
        <p:txBody>
          <a:bodyPr/>
          <a:lstStyle/>
          <a:p>
            <a:fld id="{0842455A-0D23-4EAB-9AF9-2CC2B3066B0A}" type="slidenum">
              <a:rPr lang="en-US" smtClean="0"/>
              <a:t>25</a:t>
            </a:fld>
            <a:endParaRPr lang="en-US" dirty="0"/>
          </a:p>
        </p:txBody>
      </p:sp>
    </p:spTree>
    <p:extLst>
      <p:ext uri="{BB962C8B-B14F-4D97-AF65-F5344CB8AC3E}">
        <p14:creationId xmlns:p14="http://schemas.microsoft.com/office/powerpoint/2010/main" val="4066182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802D-204C-8968-E187-93CD713F6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FD5F3-B7BA-75AF-2286-BEDB0290A9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4C4061-C415-29EF-AE5C-BD1EB878DD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390A33-231C-BF25-C006-30AF248630F6}"/>
              </a:ext>
            </a:extLst>
          </p:cNvPr>
          <p:cNvSpPr>
            <a:spLocks noGrp="1"/>
          </p:cNvSpPr>
          <p:nvPr>
            <p:ph type="sldNum" sz="quarter" idx="5"/>
          </p:nvPr>
        </p:nvSpPr>
        <p:spPr/>
        <p:txBody>
          <a:bodyPr/>
          <a:lstStyle/>
          <a:p>
            <a:fld id="{0842455A-0D23-4EAB-9AF9-2CC2B3066B0A}" type="slidenum">
              <a:rPr lang="en-US" smtClean="0"/>
              <a:t>26</a:t>
            </a:fld>
            <a:endParaRPr lang="en-US" dirty="0"/>
          </a:p>
        </p:txBody>
      </p:sp>
    </p:spTree>
    <p:extLst>
      <p:ext uri="{BB962C8B-B14F-4D97-AF65-F5344CB8AC3E}">
        <p14:creationId xmlns:p14="http://schemas.microsoft.com/office/powerpoint/2010/main" val="1078895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829D4-51C2-75F8-1379-574B41EE2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78728-66F4-DEFD-0CC0-A73235057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118AB-EF09-0A60-591A-C932F998F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E1D91F-5BE0-DE89-7B0C-DDBAEFFB9EF6}"/>
              </a:ext>
            </a:extLst>
          </p:cNvPr>
          <p:cNvSpPr>
            <a:spLocks noGrp="1"/>
          </p:cNvSpPr>
          <p:nvPr>
            <p:ph type="sldNum" sz="quarter" idx="5"/>
          </p:nvPr>
        </p:nvSpPr>
        <p:spPr/>
        <p:txBody>
          <a:bodyPr/>
          <a:lstStyle/>
          <a:p>
            <a:fld id="{0842455A-0D23-4EAB-9AF9-2CC2B3066B0A}" type="slidenum">
              <a:rPr lang="en-US" smtClean="0"/>
              <a:t>27</a:t>
            </a:fld>
            <a:endParaRPr lang="en-US" dirty="0"/>
          </a:p>
        </p:txBody>
      </p:sp>
    </p:spTree>
    <p:extLst>
      <p:ext uri="{BB962C8B-B14F-4D97-AF65-F5344CB8AC3E}">
        <p14:creationId xmlns:p14="http://schemas.microsoft.com/office/powerpoint/2010/main" val="992245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28</a:t>
            </a:fld>
            <a:endParaRPr lang="en-US" dirty="0"/>
          </a:p>
        </p:txBody>
      </p:sp>
    </p:spTree>
    <p:extLst>
      <p:ext uri="{BB962C8B-B14F-4D97-AF65-F5344CB8AC3E}">
        <p14:creationId xmlns:p14="http://schemas.microsoft.com/office/powerpoint/2010/main" val="803951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D2F65-694B-D6A1-8DDE-66A33D0F7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090F5-5972-BDAA-DB2E-2CE8411B18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284D9-46F4-110A-B1C1-D6A2B298C0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3D54C7-7891-0B35-F864-67E52F15258D}"/>
              </a:ext>
            </a:extLst>
          </p:cNvPr>
          <p:cNvSpPr>
            <a:spLocks noGrp="1"/>
          </p:cNvSpPr>
          <p:nvPr>
            <p:ph type="sldNum" sz="quarter" idx="5"/>
          </p:nvPr>
        </p:nvSpPr>
        <p:spPr/>
        <p:txBody>
          <a:bodyPr/>
          <a:lstStyle/>
          <a:p>
            <a:fld id="{0842455A-0D23-4EAB-9AF9-2CC2B3066B0A}" type="slidenum">
              <a:rPr lang="en-US" smtClean="0"/>
              <a:t>29</a:t>
            </a:fld>
            <a:endParaRPr lang="en-US" dirty="0"/>
          </a:p>
        </p:txBody>
      </p:sp>
    </p:spTree>
    <p:extLst>
      <p:ext uri="{BB962C8B-B14F-4D97-AF65-F5344CB8AC3E}">
        <p14:creationId xmlns:p14="http://schemas.microsoft.com/office/powerpoint/2010/main" val="805626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3</a:t>
            </a:fld>
            <a:endParaRPr lang="en-US" dirty="0"/>
          </a:p>
        </p:txBody>
      </p:sp>
    </p:spTree>
    <p:extLst>
      <p:ext uri="{BB962C8B-B14F-4D97-AF65-F5344CB8AC3E}">
        <p14:creationId xmlns:p14="http://schemas.microsoft.com/office/powerpoint/2010/main" val="2746375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5395C-2E53-5F79-A649-6023291F0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F1E475-6FD2-1766-6A8F-44A3C4DFA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8BD00-AB06-90D8-1A08-D628577173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A00AA9-DFED-DDE6-8970-8AA87FF6A864}"/>
              </a:ext>
            </a:extLst>
          </p:cNvPr>
          <p:cNvSpPr>
            <a:spLocks noGrp="1"/>
          </p:cNvSpPr>
          <p:nvPr>
            <p:ph type="sldNum" sz="quarter" idx="5"/>
          </p:nvPr>
        </p:nvSpPr>
        <p:spPr/>
        <p:txBody>
          <a:bodyPr/>
          <a:lstStyle/>
          <a:p>
            <a:fld id="{0842455A-0D23-4EAB-9AF9-2CC2B3066B0A}" type="slidenum">
              <a:rPr lang="en-US" smtClean="0"/>
              <a:t>30</a:t>
            </a:fld>
            <a:endParaRPr lang="en-US" dirty="0"/>
          </a:p>
        </p:txBody>
      </p:sp>
    </p:spTree>
    <p:extLst>
      <p:ext uri="{BB962C8B-B14F-4D97-AF65-F5344CB8AC3E}">
        <p14:creationId xmlns:p14="http://schemas.microsoft.com/office/powerpoint/2010/main" val="1685929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A53ED-51EA-B5BB-D279-AFA121765E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F94CA-FF91-94BA-38B4-885CE07BF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958A2D-7356-118B-BF98-000572E718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12D275-2F1F-5F33-F0D6-DB31D902EF86}"/>
              </a:ext>
            </a:extLst>
          </p:cNvPr>
          <p:cNvSpPr>
            <a:spLocks noGrp="1"/>
          </p:cNvSpPr>
          <p:nvPr>
            <p:ph type="sldNum" sz="quarter" idx="5"/>
          </p:nvPr>
        </p:nvSpPr>
        <p:spPr/>
        <p:txBody>
          <a:bodyPr/>
          <a:lstStyle/>
          <a:p>
            <a:fld id="{0842455A-0D23-4EAB-9AF9-2CC2B3066B0A}" type="slidenum">
              <a:rPr lang="en-US" smtClean="0"/>
              <a:t>31</a:t>
            </a:fld>
            <a:endParaRPr lang="en-US" dirty="0"/>
          </a:p>
        </p:txBody>
      </p:sp>
    </p:spTree>
    <p:extLst>
      <p:ext uri="{BB962C8B-B14F-4D97-AF65-F5344CB8AC3E}">
        <p14:creationId xmlns:p14="http://schemas.microsoft.com/office/powerpoint/2010/main" val="3012838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00400-E1E9-3DB9-0B8F-30E72DBE2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C5220-002C-5485-614D-7B703900B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35B6F-DD64-77B5-6AA3-83493DA327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7DFA27-3D92-395C-27DA-DA9D90FE6DD5}"/>
              </a:ext>
            </a:extLst>
          </p:cNvPr>
          <p:cNvSpPr>
            <a:spLocks noGrp="1"/>
          </p:cNvSpPr>
          <p:nvPr>
            <p:ph type="sldNum" sz="quarter" idx="5"/>
          </p:nvPr>
        </p:nvSpPr>
        <p:spPr/>
        <p:txBody>
          <a:bodyPr/>
          <a:lstStyle/>
          <a:p>
            <a:fld id="{0842455A-0D23-4EAB-9AF9-2CC2B3066B0A}" type="slidenum">
              <a:rPr lang="en-US" smtClean="0"/>
              <a:t>32</a:t>
            </a:fld>
            <a:endParaRPr lang="en-US" dirty="0"/>
          </a:p>
        </p:txBody>
      </p:sp>
    </p:spTree>
    <p:extLst>
      <p:ext uri="{BB962C8B-B14F-4D97-AF65-F5344CB8AC3E}">
        <p14:creationId xmlns:p14="http://schemas.microsoft.com/office/powerpoint/2010/main" val="3666761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8C2C-2B24-5669-F859-06F667989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CFC92-BD0D-CF71-F31F-9102E649C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31423-7D68-E81A-CF3F-1AC5C4745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3BF1EF-14E2-6A45-A52C-23B494942861}"/>
              </a:ext>
            </a:extLst>
          </p:cNvPr>
          <p:cNvSpPr>
            <a:spLocks noGrp="1"/>
          </p:cNvSpPr>
          <p:nvPr>
            <p:ph type="sldNum" sz="quarter" idx="5"/>
          </p:nvPr>
        </p:nvSpPr>
        <p:spPr/>
        <p:txBody>
          <a:bodyPr/>
          <a:lstStyle/>
          <a:p>
            <a:fld id="{0842455A-0D23-4EAB-9AF9-2CC2B3066B0A}" type="slidenum">
              <a:rPr lang="en-US" smtClean="0"/>
              <a:t>33</a:t>
            </a:fld>
            <a:endParaRPr lang="en-US" dirty="0"/>
          </a:p>
        </p:txBody>
      </p:sp>
    </p:spTree>
    <p:extLst>
      <p:ext uri="{BB962C8B-B14F-4D97-AF65-F5344CB8AC3E}">
        <p14:creationId xmlns:p14="http://schemas.microsoft.com/office/powerpoint/2010/main" val="3093997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89D76-1987-8D68-70E1-31B208F72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39847-B979-31D9-2131-4B63B93C56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62EA8-293D-F831-E37D-D1EA49B62F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2AF5D8-FDFC-7DED-B6EF-15E15C8BFA90}"/>
              </a:ext>
            </a:extLst>
          </p:cNvPr>
          <p:cNvSpPr>
            <a:spLocks noGrp="1"/>
          </p:cNvSpPr>
          <p:nvPr>
            <p:ph type="sldNum" sz="quarter" idx="5"/>
          </p:nvPr>
        </p:nvSpPr>
        <p:spPr/>
        <p:txBody>
          <a:bodyPr/>
          <a:lstStyle/>
          <a:p>
            <a:fld id="{0842455A-0D23-4EAB-9AF9-2CC2B3066B0A}" type="slidenum">
              <a:rPr lang="en-US" smtClean="0"/>
              <a:t>34</a:t>
            </a:fld>
            <a:endParaRPr lang="en-US" dirty="0"/>
          </a:p>
        </p:txBody>
      </p:sp>
    </p:spTree>
    <p:extLst>
      <p:ext uri="{BB962C8B-B14F-4D97-AF65-F5344CB8AC3E}">
        <p14:creationId xmlns:p14="http://schemas.microsoft.com/office/powerpoint/2010/main" val="3114246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414D8-FDC8-B840-C753-064CF17AB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3613F-873C-8EB5-4194-EED3A6696B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6C0A79-FC8B-AF34-1D9F-5B5C7791BE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A4DB91-BA30-4FF3-DF34-358956F8B39D}"/>
              </a:ext>
            </a:extLst>
          </p:cNvPr>
          <p:cNvSpPr>
            <a:spLocks noGrp="1"/>
          </p:cNvSpPr>
          <p:nvPr>
            <p:ph type="sldNum" sz="quarter" idx="5"/>
          </p:nvPr>
        </p:nvSpPr>
        <p:spPr/>
        <p:txBody>
          <a:bodyPr/>
          <a:lstStyle/>
          <a:p>
            <a:fld id="{0842455A-0D23-4EAB-9AF9-2CC2B3066B0A}" type="slidenum">
              <a:rPr lang="en-US" smtClean="0"/>
              <a:t>35</a:t>
            </a:fld>
            <a:endParaRPr lang="en-US" dirty="0"/>
          </a:p>
        </p:txBody>
      </p:sp>
    </p:spTree>
    <p:extLst>
      <p:ext uri="{BB962C8B-B14F-4D97-AF65-F5344CB8AC3E}">
        <p14:creationId xmlns:p14="http://schemas.microsoft.com/office/powerpoint/2010/main" val="3701643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088B6-A3B2-46A5-5538-4098268FF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01972-6016-1412-22CD-C343A3C7D5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DC1E5-8DD4-36B2-54BB-F7F0F2AB79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B405F8-3EA6-F8F2-8415-EE64F1AB3B9F}"/>
              </a:ext>
            </a:extLst>
          </p:cNvPr>
          <p:cNvSpPr>
            <a:spLocks noGrp="1"/>
          </p:cNvSpPr>
          <p:nvPr>
            <p:ph type="sldNum" sz="quarter" idx="5"/>
          </p:nvPr>
        </p:nvSpPr>
        <p:spPr/>
        <p:txBody>
          <a:bodyPr/>
          <a:lstStyle/>
          <a:p>
            <a:fld id="{0842455A-0D23-4EAB-9AF9-2CC2B3066B0A}" type="slidenum">
              <a:rPr lang="en-US" smtClean="0"/>
              <a:t>36</a:t>
            </a:fld>
            <a:endParaRPr lang="en-US" dirty="0"/>
          </a:p>
        </p:txBody>
      </p:sp>
    </p:spTree>
    <p:extLst>
      <p:ext uri="{BB962C8B-B14F-4D97-AF65-F5344CB8AC3E}">
        <p14:creationId xmlns:p14="http://schemas.microsoft.com/office/powerpoint/2010/main" val="212215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84E44-CF12-173F-2BAA-624CB965E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E3BC3-D22B-6B8B-B979-6CAF2C565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204D58-B9B2-80E0-EB8B-BC6FC9BD5B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A478DF-86F9-6715-A3F9-B02C6CCB24EE}"/>
              </a:ext>
            </a:extLst>
          </p:cNvPr>
          <p:cNvSpPr>
            <a:spLocks noGrp="1"/>
          </p:cNvSpPr>
          <p:nvPr>
            <p:ph type="sldNum" sz="quarter" idx="5"/>
          </p:nvPr>
        </p:nvSpPr>
        <p:spPr/>
        <p:txBody>
          <a:bodyPr/>
          <a:lstStyle/>
          <a:p>
            <a:fld id="{0842455A-0D23-4EAB-9AF9-2CC2B3066B0A}" type="slidenum">
              <a:rPr lang="en-US" smtClean="0"/>
              <a:t>37</a:t>
            </a:fld>
            <a:endParaRPr lang="en-US" dirty="0"/>
          </a:p>
        </p:txBody>
      </p:sp>
    </p:spTree>
    <p:extLst>
      <p:ext uri="{BB962C8B-B14F-4D97-AF65-F5344CB8AC3E}">
        <p14:creationId xmlns:p14="http://schemas.microsoft.com/office/powerpoint/2010/main" val="18539273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FFABF-58C9-6732-6C45-BD3495669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45DB5-803F-2A62-01F3-F6768891E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7B7F2-D584-5F1D-ED0E-F2AC12A0FE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A8032D-2743-B355-51C2-A0A5156CF217}"/>
              </a:ext>
            </a:extLst>
          </p:cNvPr>
          <p:cNvSpPr>
            <a:spLocks noGrp="1"/>
          </p:cNvSpPr>
          <p:nvPr>
            <p:ph type="sldNum" sz="quarter" idx="5"/>
          </p:nvPr>
        </p:nvSpPr>
        <p:spPr/>
        <p:txBody>
          <a:bodyPr/>
          <a:lstStyle/>
          <a:p>
            <a:fld id="{0842455A-0D23-4EAB-9AF9-2CC2B3066B0A}" type="slidenum">
              <a:rPr lang="en-US" smtClean="0"/>
              <a:t>38</a:t>
            </a:fld>
            <a:endParaRPr lang="en-US" dirty="0"/>
          </a:p>
        </p:txBody>
      </p:sp>
    </p:spTree>
    <p:extLst>
      <p:ext uri="{BB962C8B-B14F-4D97-AF65-F5344CB8AC3E}">
        <p14:creationId xmlns:p14="http://schemas.microsoft.com/office/powerpoint/2010/main" val="1196439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AFDC5-0C8F-31A9-588B-8AADA0E8D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EC2FD-ADD0-1F68-935D-149C5ECBB3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837E7-32E5-3A4C-D202-B56ADA41D5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4A68C5-1A3B-18C1-2739-73B82909904A}"/>
              </a:ext>
            </a:extLst>
          </p:cNvPr>
          <p:cNvSpPr>
            <a:spLocks noGrp="1"/>
          </p:cNvSpPr>
          <p:nvPr>
            <p:ph type="sldNum" sz="quarter" idx="5"/>
          </p:nvPr>
        </p:nvSpPr>
        <p:spPr/>
        <p:txBody>
          <a:bodyPr/>
          <a:lstStyle/>
          <a:p>
            <a:fld id="{0842455A-0D23-4EAB-9AF9-2CC2B3066B0A}" type="slidenum">
              <a:rPr lang="en-US" smtClean="0"/>
              <a:t>39</a:t>
            </a:fld>
            <a:endParaRPr lang="en-US" dirty="0"/>
          </a:p>
        </p:txBody>
      </p:sp>
    </p:spTree>
    <p:extLst>
      <p:ext uri="{BB962C8B-B14F-4D97-AF65-F5344CB8AC3E}">
        <p14:creationId xmlns:p14="http://schemas.microsoft.com/office/powerpoint/2010/main" val="266071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4</a:t>
            </a:fld>
            <a:endParaRPr lang="en-US" dirty="0"/>
          </a:p>
        </p:txBody>
      </p:sp>
    </p:spTree>
    <p:extLst>
      <p:ext uri="{BB962C8B-B14F-4D97-AF65-F5344CB8AC3E}">
        <p14:creationId xmlns:p14="http://schemas.microsoft.com/office/powerpoint/2010/main" val="1184177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E248A-ED4D-0560-F8B4-66D5F1894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EAF03-83B1-7761-51B0-81FBFDA1E1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FAC1A-0375-2F3F-02DD-B84F25C7F4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13D1E4-FE0D-71F0-9378-59182FB8BE2A}"/>
              </a:ext>
            </a:extLst>
          </p:cNvPr>
          <p:cNvSpPr>
            <a:spLocks noGrp="1"/>
          </p:cNvSpPr>
          <p:nvPr>
            <p:ph type="sldNum" sz="quarter" idx="5"/>
          </p:nvPr>
        </p:nvSpPr>
        <p:spPr/>
        <p:txBody>
          <a:bodyPr/>
          <a:lstStyle/>
          <a:p>
            <a:fld id="{0842455A-0D23-4EAB-9AF9-2CC2B3066B0A}" type="slidenum">
              <a:rPr lang="en-US" smtClean="0"/>
              <a:t>40</a:t>
            </a:fld>
            <a:endParaRPr lang="en-US" dirty="0"/>
          </a:p>
        </p:txBody>
      </p:sp>
    </p:spTree>
    <p:extLst>
      <p:ext uri="{BB962C8B-B14F-4D97-AF65-F5344CB8AC3E}">
        <p14:creationId xmlns:p14="http://schemas.microsoft.com/office/powerpoint/2010/main" val="506669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B3E91-9510-055B-5146-FCEF69697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1B406-AFF5-F8DE-1789-526417E81D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E8DEF-9B50-0E12-73BA-60A8AB268A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742FE7-9CDA-23BA-3E99-D531E30C47D8}"/>
              </a:ext>
            </a:extLst>
          </p:cNvPr>
          <p:cNvSpPr>
            <a:spLocks noGrp="1"/>
          </p:cNvSpPr>
          <p:nvPr>
            <p:ph type="sldNum" sz="quarter" idx="5"/>
          </p:nvPr>
        </p:nvSpPr>
        <p:spPr/>
        <p:txBody>
          <a:bodyPr/>
          <a:lstStyle/>
          <a:p>
            <a:fld id="{0842455A-0D23-4EAB-9AF9-2CC2B3066B0A}" type="slidenum">
              <a:rPr lang="en-US" smtClean="0"/>
              <a:t>41</a:t>
            </a:fld>
            <a:endParaRPr lang="en-US" dirty="0"/>
          </a:p>
        </p:txBody>
      </p:sp>
    </p:spTree>
    <p:extLst>
      <p:ext uri="{BB962C8B-B14F-4D97-AF65-F5344CB8AC3E}">
        <p14:creationId xmlns:p14="http://schemas.microsoft.com/office/powerpoint/2010/main" val="2186841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D6AA0-8E7D-390F-A2B0-849E3E06E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C3A6D-AE45-1203-402C-5C270A9A6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7D7498-53A1-DC1D-A60D-2F9C514752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329A33-DFCA-F827-4A67-248F48C8790E}"/>
              </a:ext>
            </a:extLst>
          </p:cNvPr>
          <p:cNvSpPr>
            <a:spLocks noGrp="1"/>
          </p:cNvSpPr>
          <p:nvPr>
            <p:ph type="sldNum" sz="quarter" idx="5"/>
          </p:nvPr>
        </p:nvSpPr>
        <p:spPr/>
        <p:txBody>
          <a:bodyPr/>
          <a:lstStyle/>
          <a:p>
            <a:fld id="{0842455A-0D23-4EAB-9AF9-2CC2B3066B0A}" type="slidenum">
              <a:rPr lang="en-US" smtClean="0"/>
              <a:t>42</a:t>
            </a:fld>
            <a:endParaRPr lang="en-US" dirty="0"/>
          </a:p>
        </p:txBody>
      </p:sp>
    </p:spTree>
    <p:extLst>
      <p:ext uri="{BB962C8B-B14F-4D97-AF65-F5344CB8AC3E}">
        <p14:creationId xmlns:p14="http://schemas.microsoft.com/office/powerpoint/2010/main" val="4191001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98166-C954-40AD-0D46-E3435D0FA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A7B50-86F5-442E-6CDC-93F0A0F65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C069B-0792-C895-9983-297DFE6DC7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EBD366-909D-6FE5-B3D0-E8F9CFB2C6D2}"/>
              </a:ext>
            </a:extLst>
          </p:cNvPr>
          <p:cNvSpPr>
            <a:spLocks noGrp="1"/>
          </p:cNvSpPr>
          <p:nvPr>
            <p:ph type="sldNum" sz="quarter" idx="5"/>
          </p:nvPr>
        </p:nvSpPr>
        <p:spPr/>
        <p:txBody>
          <a:bodyPr/>
          <a:lstStyle/>
          <a:p>
            <a:fld id="{0842455A-0D23-4EAB-9AF9-2CC2B3066B0A}" type="slidenum">
              <a:rPr lang="en-US" smtClean="0"/>
              <a:t>43</a:t>
            </a:fld>
            <a:endParaRPr lang="en-US" dirty="0"/>
          </a:p>
        </p:txBody>
      </p:sp>
    </p:spTree>
    <p:extLst>
      <p:ext uri="{BB962C8B-B14F-4D97-AF65-F5344CB8AC3E}">
        <p14:creationId xmlns:p14="http://schemas.microsoft.com/office/powerpoint/2010/main" val="4017804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3A645-75F9-9380-3FC1-E0A2562B0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48820B-6E8E-698B-8237-7F5C1433C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9F762-FD24-8C78-3AA2-35D8AF8DF3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8D5C24-F5C1-7AEE-704C-9C40A889891E}"/>
              </a:ext>
            </a:extLst>
          </p:cNvPr>
          <p:cNvSpPr>
            <a:spLocks noGrp="1"/>
          </p:cNvSpPr>
          <p:nvPr>
            <p:ph type="sldNum" sz="quarter" idx="5"/>
          </p:nvPr>
        </p:nvSpPr>
        <p:spPr/>
        <p:txBody>
          <a:bodyPr/>
          <a:lstStyle/>
          <a:p>
            <a:fld id="{0842455A-0D23-4EAB-9AF9-2CC2B3066B0A}" type="slidenum">
              <a:rPr lang="en-US" smtClean="0"/>
              <a:t>44</a:t>
            </a:fld>
            <a:endParaRPr lang="en-US" dirty="0"/>
          </a:p>
        </p:txBody>
      </p:sp>
    </p:spTree>
    <p:extLst>
      <p:ext uri="{BB962C8B-B14F-4D97-AF65-F5344CB8AC3E}">
        <p14:creationId xmlns:p14="http://schemas.microsoft.com/office/powerpoint/2010/main" val="3787966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BBF6B-3526-6D4B-A8BC-A5F8C1BC3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62E48-11E1-531F-ABD8-C8521811C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B32E2-2359-048C-190F-CE5FAB2B62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C792B1-3AA3-4017-783D-3ED399AD83F2}"/>
              </a:ext>
            </a:extLst>
          </p:cNvPr>
          <p:cNvSpPr>
            <a:spLocks noGrp="1"/>
          </p:cNvSpPr>
          <p:nvPr>
            <p:ph type="sldNum" sz="quarter" idx="5"/>
          </p:nvPr>
        </p:nvSpPr>
        <p:spPr/>
        <p:txBody>
          <a:bodyPr/>
          <a:lstStyle/>
          <a:p>
            <a:fld id="{0842455A-0D23-4EAB-9AF9-2CC2B3066B0A}" type="slidenum">
              <a:rPr lang="en-US" smtClean="0"/>
              <a:t>45</a:t>
            </a:fld>
            <a:endParaRPr lang="en-US" dirty="0"/>
          </a:p>
        </p:txBody>
      </p:sp>
    </p:spTree>
    <p:extLst>
      <p:ext uri="{BB962C8B-B14F-4D97-AF65-F5344CB8AC3E}">
        <p14:creationId xmlns:p14="http://schemas.microsoft.com/office/powerpoint/2010/main" val="2564191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CE4B5-80A9-12B0-66AA-DEC517BD8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D1243-8970-F368-478B-E79981F0CB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D67909-1636-D635-1F67-86166C12CC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CA71AA-297D-D512-65EB-E098CF1D983B}"/>
              </a:ext>
            </a:extLst>
          </p:cNvPr>
          <p:cNvSpPr>
            <a:spLocks noGrp="1"/>
          </p:cNvSpPr>
          <p:nvPr>
            <p:ph type="sldNum" sz="quarter" idx="5"/>
          </p:nvPr>
        </p:nvSpPr>
        <p:spPr/>
        <p:txBody>
          <a:bodyPr/>
          <a:lstStyle/>
          <a:p>
            <a:fld id="{0842455A-0D23-4EAB-9AF9-2CC2B3066B0A}" type="slidenum">
              <a:rPr lang="en-US" smtClean="0"/>
              <a:t>46</a:t>
            </a:fld>
            <a:endParaRPr lang="en-US" dirty="0"/>
          </a:p>
        </p:txBody>
      </p:sp>
    </p:spTree>
    <p:extLst>
      <p:ext uri="{BB962C8B-B14F-4D97-AF65-F5344CB8AC3E}">
        <p14:creationId xmlns:p14="http://schemas.microsoft.com/office/powerpoint/2010/main" val="33550774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B0D87-6F51-81F2-71A8-D8A5748C0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E3F56-1972-C04A-2549-A9010F137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91453-5A8E-5B47-4CB8-2B9760CFF9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34864D-DA28-A640-6DD9-BFB731D09248}"/>
              </a:ext>
            </a:extLst>
          </p:cNvPr>
          <p:cNvSpPr>
            <a:spLocks noGrp="1"/>
          </p:cNvSpPr>
          <p:nvPr>
            <p:ph type="sldNum" sz="quarter" idx="5"/>
          </p:nvPr>
        </p:nvSpPr>
        <p:spPr/>
        <p:txBody>
          <a:bodyPr/>
          <a:lstStyle/>
          <a:p>
            <a:fld id="{0842455A-0D23-4EAB-9AF9-2CC2B3066B0A}" type="slidenum">
              <a:rPr lang="en-US" smtClean="0"/>
              <a:t>47</a:t>
            </a:fld>
            <a:endParaRPr lang="en-US" dirty="0"/>
          </a:p>
        </p:txBody>
      </p:sp>
    </p:spTree>
    <p:extLst>
      <p:ext uri="{BB962C8B-B14F-4D97-AF65-F5344CB8AC3E}">
        <p14:creationId xmlns:p14="http://schemas.microsoft.com/office/powerpoint/2010/main" val="31198415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A8780-C19B-6AC4-F286-C13C835F1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F43A1-1A6D-D0BA-DC52-A01F52111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B1C25-5C1A-93CE-CEBA-3108628748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6750BC-9558-889B-FC13-D15D13B69A62}"/>
              </a:ext>
            </a:extLst>
          </p:cNvPr>
          <p:cNvSpPr>
            <a:spLocks noGrp="1"/>
          </p:cNvSpPr>
          <p:nvPr>
            <p:ph type="sldNum" sz="quarter" idx="5"/>
          </p:nvPr>
        </p:nvSpPr>
        <p:spPr/>
        <p:txBody>
          <a:bodyPr/>
          <a:lstStyle/>
          <a:p>
            <a:fld id="{0842455A-0D23-4EAB-9AF9-2CC2B3066B0A}" type="slidenum">
              <a:rPr lang="en-US" smtClean="0"/>
              <a:t>48</a:t>
            </a:fld>
            <a:endParaRPr lang="en-US" dirty="0"/>
          </a:p>
        </p:txBody>
      </p:sp>
    </p:spTree>
    <p:extLst>
      <p:ext uri="{BB962C8B-B14F-4D97-AF65-F5344CB8AC3E}">
        <p14:creationId xmlns:p14="http://schemas.microsoft.com/office/powerpoint/2010/main" val="21021446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57612-DB25-A09C-32E3-11B49A987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F4C37-85A8-A5C1-132B-C5661DB184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80EA4-698D-E6E4-948F-1F34F54BF8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BC374A-272E-661C-D648-2AA439A436B0}"/>
              </a:ext>
            </a:extLst>
          </p:cNvPr>
          <p:cNvSpPr>
            <a:spLocks noGrp="1"/>
          </p:cNvSpPr>
          <p:nvPr>
            <p:ph type="sldNum" sz="quarter" idx="5"/>
          </p:nvPr>
        </p:nvSpPr>
        <p:spPr/>
        <p:txBody>
          <a:bodyPr/>
          <a:lstStyle/>
          <a:p>
            <a:fld id="{0842455A-0D23-4EAB-9AF9-2CC2B3066B0A}" type="slidenum">
              <a:rPr lang="en-US" smtClean="0"/>
              <a:t>49</a:t>
            </a:fld>
            <a:endParaRPr lang="en-US" dirty="0"/>
          </a:p>
        </p:txBody>
      </p:sp>
    </p:spTree>
    <p:extLst>
      <p:ext uri="{BB962C8B-B14F-4D97-AF65-F5344CB8AC3E}">
        <p14:creationId xmlns:p14="http://schemas.microsoft.com/office/powerpoint/2010/main" val="291704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08135-30DA-8754-9BE1-A12DB088F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7F3B4-0696-F682-6B6C-8FF154D40E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9B2D26-2F53-0EDE-9201-A848DE2A23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23A4B6-EEB0-DDFC-CCC8-521F325CE959}"/>
              </a:ext>
            </a:extLst>
          </p:cNvPr>
          <p:cNvSpPr>
            <a:spLocks noGrp="1"/>
          </p:cNvSpPr>
          <p:nvPr>
            <p:ph type="sldNum" sz="quarter" idx="5"/>
          </p:nvPr>
        </p:nvSpPr>
        <p:spPr/>
        <p:txBody>
          <a:bodyPr/>
          <a:lstStyle/>
          <a:p>
            <a:fld id="{0842455A-0D23-4EAB-9AF9-2CC2B3066B0A}" type="slidenum">
              <a:rPr lang="en-US" smtClean="0"/>
              <a:t>5</a:t>
            </a:fld>
            <a:endParaRPr lang="en-US" dirty="0"/>
          </a:p>
        </p:txBody>
      </p:sp>
    </p:spTree>
    <p:extLst>
      <p:ext uri="{BB962C8B-B14F-4D97-AF65-F5344CB8AC3E}">
        <p14:creationId xmlns:p14="http://schemas.microsoft.com/office/powerpoint/2010/main" val="1654391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06055-CE22-668C-9576-CEEED9163C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F085B-2B87-6120-A046-D03A80EF8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280EFD-7F51-5EDE-857A-2649C15EBF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5357C1-99FB-E92F-65E8-69762F602BA0}"/>
              </a:ext>
            </a:extLst>
          </p:cNvPr>
          <p:cNvSpPr>
            <a:spLocks noGrp="1"/>
          </p:cNvSpPr>
          <p:nvPr>
            <p:ph type="sldNum" sz="quarter" idx="5"/>
          </p:nvPr>
        </p:nvSpPr>
        <p:spPr/>
        <p:txBody>
          <a:bodyPr/>
          <a:lstStyle/>
          <a:p>
            <a:fld id="{0842455A-0D23-4EAB-9AF9-2CC2B3066B0A}" type="slidenum">
              <a:rPr lang="en-US" smtClean="0"/>
              <a:t>50</a:t>
            </a:fld>
            <a:endParaRPr lang="en-US" dirty="0"/>
          </a:p>
        </p:txBody>
      </p:sp>
    </p:spTree>
    <p:extLst>
      <p:ext uri="{BB962C8B-B14F-4D97-AF65-F5344CB8AC3E}">
        <p14:creationId xmlns:p14="http://schemas.microsoft.com/office/powerpoint/2010/main" val="24752625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615EA-395C-6CB8-F10D-A6031C3F2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7A400-29A3-2928-9122-24CA3C09CF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A3638A-C3D0-AF88-A70F-033EEE2365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CA84C6-EC57-83CE-082A-5BBFCE7D64EA}"/>
              </a:ext>
            </a:extLst>
          </p:cNvPr>
          <p:cNvSpPr>
            <a:spLocks noGrp="1"/>
          </p:cNvSpPr>
          <p:nvPr>
            <p:ph type="sldNum" sz="quarter" idx="5"/>
          </p:nvPr>
        </p:nvSpPr>
        <p:spPr/>
        <p:txBody>
          <a:bodyPr/>
          <a:lstStyle/>
          <a:p>
            <a:fld id="{0842455A-0D23-4EAB-9AF9-2CC2B3066B0A}" type="slidenum">
              <a:rPr lang="en-US" smtClean="0"/>
              <a:t>51</a:t>
            </a:fld>
            <a:endParaRPr lang="en-US" dirty="0"/>
          </a:p>
        </p:txBody>
      </p:sp>
    </p:spTree>
    <p:extLst>
      <p:ext uri="{BB962C8B-B14F-4D97-AF65-F5344CB8AC3E}">
        <p14:creationId xmlns:p14="http://schemas.microsoft.com/office/powerpoint/2010/main" val="9318199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9CCED-229A-4BD0-E126-1232F9417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1CCFE1-7411-0056-AB7C-9AAC52FC4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BE3FCE-0CD5-D244-3F9A-72C72B9FDC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F896AE-5749-464F-5739-79B5AC1BDF82}"/>
              </a:ext>
            </a:extLst>
          </p:cNvPr>
          <p:cNvSpPr>
            <a:spLocks noGrp="1"/>
          </p:cNvSpPr>
          <p:nvPr>
            <p:ph type="sldNum" sz="quarter" idx="5"/>
          </p:nvPr>
        </p:nvSpPr>
        <p:spPr/>
        <p:txBody>
          <a:bodyPr/>
          <a:lstStyle/>
          <a:p>
            <a:fld id="{0842455A-0D23-4EAB-9AF9-2CC2B3066B0A}" type="slidenum">
              <a:rPr lang="en-US" smtClean="0"/>
              <a:t>52</a:t>
            </a:fld>
            <a:endParaRPr lang="en-US" dirty="0"/>
          </a:p>
        </p:txBody>
      </p:sp>
    </p:spTree>
    <p:extLst>
      <p:ext uri="{BB962C8B-B14F-4D97-AF65-F5344CB8AC3E}">
        <p14:creationId xmlns:p14="http://schemas.microsoft.com/office/powerpoint/2010/main" val="17022873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A9B09-1E63-888C-74B6-ACB60EC6E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03451-9B6C-4F59-047C-EDE59ADCC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BAA1A-26C2-54E3-A6E2-CD847870A4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BE5A58-298E-302A-0337-52251682296B}"/>
              </a:ext>
            </a:extLst>
          </p:cNvPr>
          <p:cNvSpPr>
            <a:spLocks noGrp="1"/>
          </p:cNvSpPr>
          <p:nvPr>
            <p:ph type="sldNum" sz="quarter" idx="5"/>
          </p:nvPr>
        </p:nvSpPr>
        <p:spPr/>
        <p:txBody>
          <a:bodyPr/>
          <a:lstStyle/>
          <a:p>
            <a:fld id="{0842455A-0D23-4EAB-9AF9-2CC2B3066B0A}" type="slidenum">
              <a:rPr lang="en-US" smtClean="0"/>
              <a:t>53</a:t>
            </a:fld>
            <a:endParaRPr lang="en-US" dirty="0"/>
          </a:p>
        </p:txBody>
      </p:sp>
    </p:spTree>
    <p:extLst>
      <p:ext uri="{BB962C8B-B14F-4D97-AF65-F5344CB8AC3E}">
        <p14:creationId xmlns:p14="http://schemas.microsoft.com/office/powerpoint/2010/main" val="42670382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CD99-0EBE-997A-0637-5EF2E4F61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B45512-4604-E647-4277-600ED0CFBC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E2F0E-204B-BA44-2966-5653F19971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9F6B7C-7FFD-510F-629D-598C9A2DFC0F}"/>
              </a:ext>
            </a:extLst>
          </p:cNvPr>
          <p:cNvSpPr>
            <a:spLocks noGrp="1"/>
          </p:cNvSpPr>
          <p:nvPr>
            <p:ph type="sldNum" sz="quarter" idx="5"/>
          </p:nvPr>
        </p:nvSpPr>
        <p:spPr/>
        <p:txBody>
          <a:bodyPr/>
          <a:lstStyle/>
          <a:p>
            <a:fld id="{0842455A-0D23-4EAB-9AF9-2CC2B3066B0A}" type="slidenum">
              <a:rPr lang="en-US" smtClean="0"/>
              <a:t>54</a:t>
            </a:fld>
            <a:endParaRPr lang="en-US" dirty="0"/>
          </a:p>
        </p:txBody>
      </p:sp>
    </p:spTree>
    <p:extLst>
      <p:ext uri="{BB962C8B-B14F-4D97-AF65-F5344CB8AC3E}">
        <p14:creationId xmlns:p14="http://schemas.microsoft.com/office/powerpoint/2010/main" val="592081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5BE23-A920-68B4-65C8-3D7FC33D4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B8DCB-C395-A123-419D-D61FCB89B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E1B80-A262-651E-28FD-E5FA3205E4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E759CF-EB3D-066C-7A8B-19AE9A9CAC8D}"/>
              </a:ext>
            </a:extLst>
          </p:cNvPr>
          <p:cNvSpPr>
            <a:spLocks noGrp="1"/>
          </p:cNvSpPr>
          <p:nvPr>
            <p:ph type="sldNum" sz="quarter" idx="5"/>
          </p:nvPr>
        </p:nvSpPr>
        <p:spPr/>
        <p:txBody>
          <a:bodyPr/>
          <a:lstStyle/>
          <a:p>
            <a:fld id="{0842455A-0D23-4EAB-9AF9-2CC2B3066B0A}" type="slidenum">
              <a:rPr lang="en-US" smtClean="0"/>
              <a:t>55</a:t>
            </a:fld>
            <a:endParaRPr lang="en-US" dirty="0"/>
          </a:p>
        </p:txBody>
      </p:sp>
    </p:spTree>
    <p:extLst>
      <p:ext uri="{BB962C8B-B14F-4D97-AF65-F5344CB8AC3E}">
        <p14:creationId xmlns:p14="http://schemas.microsoft.com/office/powerpoint/2010/main" val="6373830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7DC04-C6A4-69A0-516B-6A54E65F3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8DF15C-7674-E34F-54D6-A9DFE5EBC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86620-A750-D43E-D671-E3BC44156D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32221D-CE80-F562-9ADB-71DD6093288B}"/>
              </a:ext>
            </a:extLst>
          </p:cNvPr>
          <p:cNvSpPr>
            <a:spLocks noGrp="1"/>
          </p:cNvSpPr>
          <p:nvPr>
            <p:ph type="sldNum" sz="quarter" idx="5"/>
          </p:nvPr>
        </p:nvSpPr>
        <p:spPr/>
        <p:txBody>
          <a:bodyPr/>
          <a:lstStyle/>
          <a:p>
            <a:fld id="{0842455A-0D23-4EAB-9AF9-2CC2B3066B0A}" type="slidenum">
              <a:rPr lang="en-US" smtClean="0"/>
              <a:t>56</a:t>
            </a:fld>
            <a:endParaRPr lang="en-US" dirty="0"/>
          </a:p>
        </p:txBody>
      </p:sp>
    </p:spTree>
    <p:extLst>
      <p:ext uri="{BB962C8B-B14F-4D97-AF65-F5344CB8AC3E}">
        <p14:creationId xmlns:p14="http://schemas.microsoft.com/office/powerpoint/2010/main" val="435144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7A6A8-584A-AEA8-8050-7FD60A3F6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FFAA1-A818-B392-80D0-9DAE5F830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25FDC-65D4-7956-A846-5BCE2B5BA5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940AEA-1CEC-2156-0AF9-421D8D26F685}"/>
              </a:ext>
            </a:extLst>
          </p:cNvPr>
          <p:cNvSpPr>
            <a:spLocks noGrp="1"/>
          </p:cNvSpPr>
          <p:nvPr>
            <p:ph type="sldNum" sz="quarter" idx="5"/>
          </p:nvPr>
        </p:nvSpPr>
        <p:spPr/>
        <p:txBody>
          <a:bodyPr/>
          <a:lstStyle/>
          <a:p>
            <a:fld id="{0842455A-0D23-4EAB-9AF9-2CC2B3066B0A}" type="slidenum">
              <a:rPr lang="en-US" smtClean="0"/>
              <a:t>57</a:t>
            </a:fld>
            <a:endParaRPr lang="en-US" dirty="0"/>
          </a:p>
        </p:txBody>
      </p:sp>
    </p:spTree>
    <p:extLst>
      <p:ext uri="{BB962C8B-B14F-4D97-AF65-F5344CB8AC3E}">
        <p14:creationId xmlns:p14="http://schemas.microsoft.com/office/powerpoint/2010/main" val="15593249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2F505-84B5-8C05-8132-B47E115AE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B0E5D-7645-1C93-FEAE-B6C7EA8DE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1C809-041E-83D6-0620-E1CCC9AD78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6330A2-68A5-7119-D6DD-F2EC71271952}"/>
              </a:ext>
            </a:extLst>
          </p:cNvPr>
          <p:cNvSpPr>
            <a:spLocks noGrp="1"/>
          </p:cNvSpPr>
          <p:nvPr>
            <p:ph type="sldNum" sz="quarter" idx="5"/>
          </p:nvPr>
        </p:nvSpPr>
        <p:spPr/>
        <p:txBody>
          <a:bodyPr/>
          <a:lstStyle/>
          <a:p>
            <a:fld id="{0842455A-0D23-4EAB-9AF9-2CC2B3066B0A}" type="slidenum">
              <a:rPr lang="en-US" smtClean="0"/>
              <a:t>58</a:t>
            </a:fld>
            <a:endParaRPr lang="en-US" dirty="0"/>
          </a:p>
        </p:txBody>
      </p:sp>
    </p:spTree>
    <p:extLst>
      <p:ext uri="{BB962C8B-B14F-4D97-AF65-F5344CB8AC3E}">
        <p14:creationId xmlns:p14="http://schemas.microsoft.com/office/powerpoint/2010/main" val="15105242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4D7B3-CA50-EF26-05D7-6DE27BB0FB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51572-76EC-0036-2725-12D44F94B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0207A-73C7-D96A-7AF7-CE7A4774CD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B2B575-3C29-DD64-DF86-A2116D62E20E}"/>
              </a:ext>
            </a:extLst>
          </p:cNvPr>
          <p:cNvSpPr>
            <a:spLocks noGrp="1"/>
          </p:cNvSpPr>
          <p:nvPr>
            <p:ph type="sldNum" sz="quarter" idx="5"/>
          </p:nvPr>
        </p:nvSpPr>
        <p:spPr/>
        <p:txBody>
          <a:bodyPr/>
          <a:lstStyle/>
          <a:p>
            <a:fld id="{0842455A-0D23-4EAB-9AF9-2CC2B3066B0A}" type="slidenum">
              <a:rPr lang="en-US" smtClean="0"/>
              <a:t>59</a:t>
            </a:fld>
            <a:endParaRPr lang="en-US" dirty="0"/>
          </a:p>
        </p:txBody>
      </p:sp>
    </p:spTree>
    <p:extLst>
      <p:ext uri="{BB962C8B-B14F-4D97-AF65-F5344CB8AC3E}">
        <p14:creationId xmlns:p14="http://schemas.microsoft.com/office/powerpoint/2010/main" val="272086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0C3B7-B4E2-E3AB-DA5E-D7049346A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5ECE0-56D7-6937-1920-C0F76B739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06079-9429-598F-C8E5-149F50A5B2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D65D60-70FB-119C-43E2-68F36E447C04}"/>
              </a:ext>
            </a:extLst>
          </p:cNvPr>
          <p:cNvSpPr>
            <a:spLocks noGrp="1"/>
          </p:cNvSpPr>
          <p:nvPr>
            <p:ph type="sldNum" sz="quarter" idx="5"/>
          </p:nvPr>
        </p:nvSpPr>
        <p:spPr/>
        <p:txBody>
          <a:bodyPr/>
          <a:lstStyle/>
          <a:p>
            <a:fld id="{0842455A-0D23-4EAB-9AF9-2CC2B3066B0A}" type="slidenum">
              <a:rPr lang="en-US" smtClean="0"/>
              <a:t>6</a:t>
            </a:fld>
            <a:endParaRPr lang="en-US" dirty="0"/>
          </a:p>
        </p:txBody>
      </p:sp>
    </p:spTree>
    <p:extLst>
      <p:ext uri="{BB962C8B-B14F-4D97-AF65-F5344CB8AC3E}">
        <p14:creationId xmlns:p14="http://schemas.microsoft.com/office/powerpoint/2010/main" val="28932229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C401E-F1CF-C5C2-E992-BAB5CB219A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87C3C-F0CB-C3B8-9EC1-902BC06CEC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6BA49-6DD3-1CF5-C830-BC0734230E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CE3089-56BF-28BF-A25A-F7911D289D38}"/>
              </a:ext>
            </a:extLst>
          </p:cNvPr>
          <p:cNvSpPr>
            <a:spLocks noGrp="1"/>
          </p:cNvSpPr>
          <p:nvPr>
            <p:ph type="sldNum" sz="quarter" idx="5"/>
          </p:nvPr>
        </p:nvSpPr>
        <p:spPr/>
        <p:txBody>
          <a:bodyPr/>
          <a:lstStyle/>
          <a:p>
            <a:fld id="{0842455A-0D23-4EAB-9AF9-2CC2B3066B0A}" type="slidenum">
              <a:rPr lang="en-US" smtClean="0"/>
              <a:t>60</a:t>
            </a:fld>
            <a:endParaRPr lang="en-US" dirty="0"/>
          </a:p>
        </p:txBody>
      </p:sp>
    </p:spTree>
    <p:extLst>
      <p:ext uri="{BB962C8B-B14F-4D97-AF65-F5344CB8AC3E}">
        <p14:creationId xmlns:p14="http://schemas.microsoft.com/office/powerpoint/2010/main" val="375921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36B90-342B-3479-0DE1-B5E4D50BE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51220-7DF9-DCB8-5D73-3A62437AB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953EC-F33A-1F6E-DEB8-B169F181AA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158513-B02F-5D54-9DD4-AF89949DC876}"/>
              </a:ext>
            </a:extLst>
          </p:cNvPr>
          <p:cNvSpPr>
            <a:spLocks noGrp="1"/>
          </p:cNvSpPr>
          <p:nvPr>
            <p:ph type="sldNum" sz="quarter" idx="5"/>
          </p:nvPr>
        </p:nvSpPr>
        <p:spPr/>
        <p:txBody>
          <a:bodyPr/>
          <a:lstStyle/>
          <a:p>
            <a:fld id="{0842455A-0D23-4EAB-9AF9-2CC2B3066B0A}" type="slidenum">
              <a:rPr lang="en-US" smtClean="0"/>
              <a:t>7</a:t>
            </a:fld>
            <a:endParaRPr lang="en-US" dirty="0"/>
          </a:p>
        </p:txBody>
      </p:sp>
    </p:spTree>
    <p:extLst>
      <p:ext uri="{BB962C8B-B14F-4D97-AF65-F5344CB8AC3E}">
        <p14:creationId xmlns:p14="http://schemas.microsoft.com/office/powerpoint/2010/main" val="26673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49ED8-6EF7-A98D-9F69-2D76DDDBC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27937-4380-65C5-4533-242CFE8E87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9227B-055A-C861-3042-41F1335DB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733391-0B8A-5D43-319D-86234121708F}"/>
              </a:ext>
            </a:extLst>
          </p:cNvPr>
          <p:cNvSpPr>
            <a:spLocks noGrp="1"/>
          </p:cNvSpPr>
          <p:nvPr>
            <p:ph type="sldNum" sz="quarter" idx="5"/>
          </p:nvPr>
        </p:nvSpPr>
        <p:spPr/>
        <p:txBody>
          <a:bodyPr/>
          <a:lstStyle/>
          <a:p>
            <a:fld id="{0842455A-0D23-4EAB-9AF9-2CC2B3066B0A}" type="slidenum">
              <a:rPr lang="en-US" smtClean="0"/>
              <a:t>8</a:t>
            </a:fld>
            <a:endParaRPr lang="en-US" dirty="0"/>
          </a:p>
        </p:txBody>
      </p:sp>
    </p:spTree>
    <p:extLst>
      <p:ext uri="{BB962C8B-B14F-4D97-AF65-F5344CB8AC3E}">
        <p14:creationId xmlns:p14="http://schemas.microsoft.com/office/powerpoint/2010/main" val="3068075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2ACB7-C4B6-6CA0-BAA0-1FA49455D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0AFE5-41F9-6419-BF2C-7703566B4F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3DE43-AE9F-D3F4-3C53-144754D7E5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AD6738-97B9-DA40-C166-FEC7F9D84BBA}"/>
              </a:ext>
            </a:extLst>
          </p:cNvPr>
          <p:cNvSpPr>
            <a:spLocks noGrp="1"/>
          </p:cNvSpPr>
          <p:nvPr>
            <p:ph type="sldNum" sz="quarter" idx="5"/>
          </p:nvPr>
        </p:nvSpPr>
        <p:spPr/>
        <p:txBody>
          <a:bodyPr/>
          <a:lstStyle/>
          <a:p>
            <a:fld id="{0842455A-0D23-4EAB-9AF9-2CC2B3066B0A}" type="slidenum">
              <a:rPr lang="en-US" smtClean="0"/>
              <a:t>9</a:t>
            </a:fld>
            <a:endParaRPr lang="en-US" dirty="0"/>
          </a:p>
        </p:txBody>
      </p:sp>
    </p:spTree>
    <p:extLst>
      <p:ext uri="{BB962C8B-B14F-4D97-AF65-F5344CB8AC3E}">
        <p14:creationId xmlns:p14="http://schemas.microsoft.com/office/powerpoint/2010/main" val="4177404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26367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1989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54591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0" y="2705101"/>
            <a:ext cx="7537703" cy="2926080"/>
          </a:xfrm>
          <a:solidFill>
            <a:schemeClr val="bg1">
              <a:alpha val="93000"/>
            </a:schemeClr>
          </a:solidFill>
        </p:spPr>
        <p:txBody>
          <a:bodyPr lIns="822960" tIns="91440" bIns="548640" anchor="b" anchorCtr="0">
            <a:noAutofit/>
          </a:bodyPr>
          <a:lstStyle>
            <a:lvl1pPr>
              <a:defRPr/>
            </a:lvl1pPr>
          </a:lstStyle>
          <a:p>
            <a:r>
              <a:rPr lang="en-US" sz="5400" dirty="0">
                <a:solidFill>
                  <a:schemeClr val="tx1"/>
                </a:solidFill>
              </a:rPr>
              <a:t>Click to add title</a:t>
            </a:r>
          </a:p>
        </p:txBody>
      </p:sp>
    </p:spTree>
    <p:extLst>
      <p:ext uri="{BB962C8B-B14F-4D97-AF65-F5344CB8AC3E}">
        <p14:creationId xmlns:p14="http://schemas.microsoft.com/office/powerpoint/2010/main" val="678344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2">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a:lstStyle/>
          <a:p>
            <a:r>
              <a:rPr lang="en-US" sz="4800" dirty="0">
                <a:solidFill>
                  <a:schemeClr val="tx1"/>
                </a:solidFill>
              </a:rPr>
              <a:t>Click to add title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hasCustomPrompt="1"/>
          </p:nvPr>
        </p:nvSpPr>
        <p:spPr>
          <a:xfrm>
            <a:off x="1097280" y="2108201"/>
            <a:ext cx="10058399" cy="3760891"/>
          </a:xfrm>
        </p:spPr>
        <p:txBody>
          <a:bodyPr lIns="91440">
            <a:normAutofit/>
          </a:bodyPr>
          <a:lstStyle>
            <a:lvl1pPr marL="347472" indent="-347472">
              <a:spcBef>
                <a:spcPts val="1200"/>
              </a:spcBef>
              <a:spcAft>
                <a:spcPts val="200"/>
              </a:spcAft>
              <a:buFont typeface="Arial" panose="020B0604020202020204" pitchFamily="34" charset="0"/>
              <a:buChar char="•"/>
              <a:defRPr sz="3000"/>
            </a:lvl1pPr>
            <a:lvl2pPr>
              <a:spcBef>
                <a:spcPts val="1200"/>
              </a:spcBef>
              <a:spcAft>
                <a:spcPts val="200"/>
              </a:spcAft>
              <a:defRPr sz="3000"/>
            </a:lvl2pPr>
            <a:lvl3pPr>
              <a:spcBef>
                <a:spcPts val="1200"/>
              </a:spcBef>
              <a:spcAft>
                <a:spcPts val="200"/>
              </a:spcAft>
              <a:defRPr sz="3000"/>
            </a:lvl3pPr>
            <a:lvl4pPr>
              <a:spcBef>
                <a:spcPts val="1200"/>
              </a:spcBef>
              <a:spcAft>
                <a:spcPts val="200"/>
              </a:spcAft>
              <a:defRPr sz="3000"/>
            </a:lvl4pPr>
            <a:lvl5pPr>
              <a:spcBef>
                <a:spcPts val="1200"/>
              </a:spcBef>
              <a:spcAft>
                <a:spcPts val="200"/>
              </a:spcAft>
              <a:defRPr sz="3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6481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4654297" y="2705101"/>
            <a:ext cx="7537703" cy="2926080"/>
          </a:xfrm>
          <a:solidFill>
            <a:schemeClr val="bg1">
              <a:alpha val="93000"/>
            </a:schemeClr>
          </a:solidFill>
        </p:spPr>
        <p:txBody>
          <a:bodyPr lIns="822960" tIns="274320" rIns="822960" bIns="548640" anchor="b" anchorCtr="0">
            <a:noAutofit/>
          </a:bodyPr>
          <a:lstStyle>
            <a:lvl1pPr>
              <a:lnSpc>
                <a:spcPct val="80000"/>
              </a:lnSpc>
              <a:defRPr sz="4800"/>
            </a:lvl1pPr>
          </a:lstStyle>
          <a:p>
            <a:r>
              <a:rPr lang="en-US" sz="5400" dirty="0">
                <a:solidFill>
                  <a:schemeClr val="tx1"/>
                </a:solidFill>
              </a:rPr>
              <a:t>Click to add title</a:t>
            </a:r>
          </a:p>
        </p:txBody>
      </p:sp>
    </p:spTree>
    <p:extLst>
      <p:ext uri="{BB962C8B-B14F-4D97-AF65-F5344CB8AC3E}">
        <p14:creationId xmlns:p14="http://schemas.microsoft.com/office/powerpoint/2010/main" val="2143681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ection Brea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DBCCDB-B58C-45B3-9E63-49F7B0819260}"/>
              </a:ext>
              <a:ext uri="{C183D7F6-B498-43B3-948B-1728B52AA6E4}">
                <adec:decorative xmlns:adec="http://schemas.microsoft.com/office/drawing/2017/decorative" val="1"/>
              </a:ext>
            </a:extLst>
          </p:cNvPr>
          <p:cNvSpPr/>
          <p:nvPr userDrawn="1"/>
        </p:nvSpPr>
        <p:spPr bwMode="white">
          <a:xfrm>
            <a:off x="0" y="4334005"/>
            <a:ext cx="12192000" cy="25239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E244128-E256-C1DC-AC6D-2BF10AC410DF}"/>
              </a:ext>
            </a:extLst>
          </p:cNvPr>
          <p:cNvSpPr>
            <a:spLocks noGrp="1"/>
          </p:cNvSpPr>
          <p:nvPr>
            <p:ph type="title" hasCustomPrompt="1"/>
          </p:nvPr>
        </p:nvSpPr>
        <p:spPr>
          <a:xfrm>
            <a:off x="1065212" y="4609578"/>
            <a:ext cx="10058400" cy="1295922"/>
          </a:xfrm>
        </p:spPr>
        <p:txBody>
          <a:bodyPr>
            <a:normAutofit/>
          </a:bodyPr>
          <a:lstStyle>
            <a:lvl1pPr>
              <a:defRPr sz="4800">
                <a:solidFill>
                  <a:schemeClr val="bg1"/>
                </a:solidFill>
              </a:defRPr>
            </a:lvl1pPr>
          </a:lstStyle>
          <a:p>
            <a:r>
              <a:rPr lang="en-US" dirty="0"/>
              <a:t>Click to add title</a:t>
            </a: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hasCustomPrompt="1"/>
          </p:nvPr>
        </p:nvSpPr>
        <p:spPr>
          <a:xfrm>
            <a:off x="1065212" y="5943600"/>
            <a:ext cx="10058400" cy="914400"/>
          </a:xfrm>
        </p:spPr>
        <p:txBody>
          <a:bodyPr lIns="91440">
            <a:normAutofit/>
          </a:bodyPr>
          <a:lstStyle>
            <a:lvl1pPr marL="0" indent="0">
              <a:buNone/>
              <a:defRPr sz="2400">
                <a:solidFill>
                  <a:schemeClr val="bg1"/>
                </a:solidFill>
              </a:defRPr>
            </a:lvl1pPr>
          </a:lstStyle>
          <a:p>
            <a:r>
              <a:rPr lang="en-US" sz="1500" dirty="0">
                <a:solidFill>
                  <a:schemeClr val="bg1"/>
                </a:solidFill>
              </a:rPr>
              <a:t>Click to add subtitle</a:t>
            </a: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355723"/>
          </a:xfrm>
          <a:solidFill>
            <a:schemeClr val="accent6"/>
          </a:solidFill>
        </p:spPr>
        <p:txBody>
          <a:bodyPr>
            <a:normAutofit/>
          </a:bodyPr>
          <a:lstStyle>
            <a:lvl1pPr algn="ctr">
              <a:defRPr sz="1600"/>
            </a:lvl1pPr>
          </a:lstStyle>
          <a:p>
            <a:r>
              <a:rPr lang="en-US"/>
              <a:t>Click icon to add picture</a:t>
            </a:r>
            <a:endParaRPr lang="en-US" dirty="0"/>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355723"/>
          </a:xfrm>
          <a:solidFill>
            <a:schemeClr val="accent6"/>
          </a:solidFill>
        </p:spPr>
        <p:txBody>
          <a:bodyPr>
            <a:normAutofit/>
          </a:bodyPr>
          <a:lstStyle>
            <a:lvl1pPr algn="ctr">
              <a:defRPr sz="1600"/>
            </a:lvl1pPr>
          </a:lstStyle>
          <a:p>
            <a:r>
              <a:rPr lang="en-US"/>
              <a:t>Click icon to add picture</a:t>
            </a:r>
            <a:endParaRPr lang="en-US" dirty="0"/>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355723"/>
          </a:xfrm>
          <a:solidFill>
            <a:schemeClr val="accent6"/>
          </a:solidFill>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81498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3">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a:lstStyle/>
          <a:p>
            <a:r>
              <a:rPr lang="en-US" sz="4800" dirty="0">
                <a:solidFill>
                  <a:schemeClr val="tx1"/>
                </a:solidFill>
              </a:rPr>
              <a:t>Click to add title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hasCustomPrompt="1"/>
          </p:nvPr>
        </p:nvSpPr>
        <p:spPr>
          <a:xfrm>
            <a:off x="1097280" y="2182849"/>
            <a:ext cx="10058399" cy="3956692"/>
          </a:xfrm>
        </p:spPr>
        <p:txBody>
          <a:bodyPr lIns="91440">
            <a:normAutofit/>
          </a:bodyPr>
          <a:lstStyle>
            <a:lvl1pPr marL="0" indent="0">
              <a:spcBef>
                <a:spcPts val="1200"/>
              </a:spcBef>
              <a:spcAft>
                <a:spcPts val="200"/>
              </a:spcAft>
              <a:buFont typeface="Arial" panose="020B0604020202020204" pitchFamily="34" charset="0"/>
              <a:buNone/>
              <a:defRPr sz="2400"/>
            </a:lvl1pPr>
            <a:lvl2pPr marL="384048" indent="-182880">
              <a:spcBef>
                <a:spcPts val="1200"/>
              </a:spcBef>
              <a:spcAft>
                <a:spcPts val="200"/>
              </a:spcAft>
              <a:buClr>
                <a:schemeClr val="accent2"/>
              </a:buClr>
              <a:buFont typeface="Arial" panose="020B0604020202020204" pitchFamily="34" charset="0"/>
              <a:buChar char="•"/>
              <a:defRPr sz="2400"/>
            </a:lvl2pPr>
            <a:lvl3pPr>
              <a:spcBef>
                <a:spcPts val="1200"/>
              </a:spcBef>
              <a:spcAft>
                <a:spcPts val="200"/>
              </a:spcAft>
              <a:defRPr sz="2400"/>
            </a:lvl3pPr>
            <a:lvl4pPr>
              <a:spcBef>
                <a:spcPts val="1200"/>
              </a:spcBef>
              <a:spcAft>
                <a:spcPts val="200"/>
              </a:spcAft>
              <a:defRPr sz="2400"/>
            </a:lvl4pPr>
            <a:lvl5pPr>
              <a:spcBef>
                <a:spcPts val="1200"/>
              </a:spcBef>
              <a:spcAft>
                <a:spcPts val="200"/>
              </a:spcAft>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0053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0" y="2705101"/>
            <a:ext cx="7537703" cy="2926080"/>
          </a:xfrm>
          <a:solidFill>
            <a:schemeClr val="bg1">
              <a:alpha val="93000"/>
            </a:schemeClr>
          </a:solidFill>
        </p:spPr>
        <p:txBody>
          <a:bodyPr lIns="822960" tIns="91440" bIns="822960" anchor="b" anchorCtr="0">
            <a:noAutofit/>
          </a:bodyPr>
          <a:lstStyle>
            <a:lvl1pPr>
              <a:defRPr sz="4800"/>
            </a:lvl1pPr>
          </a:lstStyle>
          <a:p>
            <a:r>
              <a:rPr lang="en-US" sz="5400" dirty="0">
                <a:solidFill>
                  <a:schemeClr val="tx1"/>
                </a:solidFill>
              </a:rPr>
              <a:t>Click to add title</a:t>
            </a:r>
          </a:p>
        </p:txBody>
      </p:sp>
      <p:sp>
        <p:nvSpPr>
          <p:cNvPr id="9" name="Subtitle 2">
            <a:extLst>
              <a:ext uri="{FF2B5EF4-FFF2-40B4-BE49-F238E27FC236}">
                <a16:creationId xmlns:a16="http://schemas.microsoft.com/office/drawing/2014/main" id="{79DF17D8-A326-44D6-A77D-42DA99E92786}"/>
              </a:ext>
            </a:extLst>
          </p:cNvPr>
          <p:cNvSpPr>
            <a:spLocks noGrp="1"/>
          </p:cNvSpPr>
          <p:nvPr>
            <p:ph type="subTitle" idx="1" hasCustomPrompt="1"/>
          </p:nvPr>
        </p:nvSpPr>
        <p:spPr>
          <a:xfrm>
            <a:off x="845389" y="4735798"/>
            <a:ext cx="6692313" cy="845849"/>
          </a:xfrm>
        </p:spPr>
        <p:txBody>
          <a:bodyPr>
            <a:normAutofit/>
          </a:bodyPr>
          <a:lstStyle>
            <a:lvl1pPr marL="0" indent="0">
              <a:buNone/>
              <a:defRPr sz="2400"/>
            </a:lvl1pPr>
          </a:lstStyle>
          <a:p>
            <a:r>
              <a:rPr lang="en-US" dirty="0">
                <a:solidFill>
                  <a:schemeClr val="tx1"/>
                </a:solidFill>
              </a:rPr>
              <a:t>Click to add subtitle</a:t>
            </a:r>
          </a:p>
        </p:txBody>
      </p:sp>
    </p:spTree>
    <p:extLst>
      <p:ext uri="{BB962C8B-B14F-4D97-AF65-F5344CB8AC3E}">
        <p14:creationId xmlns:p14="http://schemas.microsoft.com/office/powerpoint/2010/main" val="1476752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a:lstStyle/>
          <a:p>
            <a:r>
              <a:rPr lang="en-US" sz="4800" dirty="0">
                <a:solidFill>
                  <a:schemeClr val="tx1"/>
                </a:solidFill>
              </a:rPr>
              <a:t>Click to add title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hasCustomPrompt="1"/>
          </p:nvPr>
        </p:nvSpPr>
        <p:spPr>
          <a:xfrm>
            <a:off x="1097281" y="2183367"/>
            <a:ext cx="4998720" cy="3914850"/>
          </a:xfrm>
        </p:spPr>
        <p:txBody>
          <a:bodyPr lIns="91440">
            <a:normAutofit/>
          </a:bodyPr>
          <a:lstStyle>
            <a:lvl1pPr marL="0" indent="0">
              <a:spcBef>
                <a:spcPts val="1200"/>
              </a:spcBef>
              <a:spcAft>
                <a:spcPts val="200"/>
              </a:spcAft>
              <a:buFont typeface="Arial" panose="020B0604020202020204" pitchFamily="34" charset="0"/>
              <a:buNone/>
              <a:defRPr sz="2400"/>
            </a:lvl1pPr>
            <a:lvl2pPr marL="347472" indent="-182880">
              <a:spcBef>
                <a:spcPts val="1200"/>
              </a:spcBef>
              <a:spcAft>
                <a:spcPts val="200"/>
              </a:spcAft>
              <a:buClr>
                <a:schemeClr val="accent2"/>
              </a:buClr>
              <a:buFont typeface="Arial" panose="020B0604020202020204" pitchFamily="34" charset="0"/>
              <a:buChar char="•"/>
              <a:defRPr sz="2400"/>
            </a:lvl2pPr>
            <a:lvl3pPr marL="566928" indent="-182880">
              <a:spcBef>
                <a:spcPts val="1200"/>
              </a:spcBef>
              <a:spcAft>
                <a:spcPts val="200"/>
              </a:spcAft>
              <a:buClr>
                <a:schemeClr val="accent2"/>
              </a:buClr>
              <a:buFont typeface="Arial" panose="020B0604020202020204" pitchFamily="34" charset="0"/>
              <a:buChar char="•"/>
              <a:defRPr sz="2400"/>
            </a:lvl3pPr>
            <a:lvl4pPr marL="749808" indent="-182880">
              <a:spcBef>
                <a:spcPts val="1200"/>
              </a:spcBef>
              <a:spcAft>
                <a:spcPts val="200"/>
              </a:spcAft>
              <a:buClr>
                <a:schemeClr val="accent2"/>
              </a:buClr>
              <a:buFont typeface="Arial" panose="020B0604020202020204" pitchFamily="34" charset="0"/>
              <a:buChar char="•"/>
              <a:defRPr sz="2400"/>
            </a:lvl4pPr>
            <a:lvl5pPr marL="932688" indent="-182880">
              <a:spcBef>
                <a:spcPts val="1200"/>
              </a:spcBef>
              <a:spcAft>
                <a:spcPts val="200"/>
              </a:spcAft>
              <a:buClr>
                <a:schemeClr val="accent2"/>
              </a:buClr>
              <a:buFont typeface="Arial" panose="020B0604020202020204" pitchFamily="34" charset="0"/>
              <a:buChar char="•"/>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Content Placeholder 11">
            <a:extLst>
              <a:ext uri="{FF2B5EF4-FFF2-40B4-BE49-F238E27FC236}">
                <a16:creationId xmlns:a16="http://schemas.microsoft.com/office/drawing/2014/main" id="{BEAF6B01-7E55-3A14-DE85-588680B0910B}"/>
              </a:ext>
            </a:extLst>
          </p:cNvPr>
          <p:cNvSpPr>
            <a:spLocks noGrp="1"/>
          </p:cNvSpPr>
          <p:nvPr>
            <p:ph idx="13" hasCustomPrompt="1"/>
          </p:nvPr>
        </p:nvSpPr>
        <p:spPr>
          <a:xfrm>
            <a:off x="6503438" y="2183367"/>
            <a:ext cx="4672294" cy="3914850"/>
          </a:xfrm>
        </p:spPr>
        <p:txBody>
          <a:bodyPr lIns="91440">
            <a:normAutofit/>
          </a:bodyPr>
          <a:lstStyle>
            <a:lvl1pPr marL="0" indent="0">
              <a:spcBef>
                <a:spcPts val="1200"/>
              </a:spcBef>
              <a:spcAft>
                <a:spcPts val="200"/>
              </a:spcAft>
              <a:buFont typeface="Arial" panose="020B0604020202020204" pitchFamily="34" charset="0"/>
              <a:buNone/>
              <a:defRPr sz="2400"/>
            </a:lvl1pPr>
            <a:lvl2pPr marL="347472" indent="-182880">
              <a:spcBef>
                <a:spcPts val="1200"/>
              </a:spcBef>
              <a:spcAft>
                <a:spcPts val="200"/>
              </a:spcAft>
              <a:buClr>
                <a:schemeClr val="accent2"/>
              </a:buClr>
              <a:buFont typeface="Arial" panose="020B0604020202020204" pitchFamily="34" charset="0"/>
              <a:buChar char="•"/>
              <a:defRPr sz="2400"/>
            </a:lvl2pPr>
            <a:lvl3pPr marL="566928" indent="-182880">
              <a:spcBef>
                <a:spcPts val="1200"/>
              </a:spcBef>
              <a:spcAft>
                <a:spcPts val="200"/>
              </a:spcAft>
              <a:buClr>
                <a:schemeClr val="accent2"/>
              </a:buClr>
              <a:buFont typeface="Arial" panose="020B0604020202020204" pitchFamily="34" charset="0"/>
              <a:buChar char="•"/>
              <a:defRPr sz="2400"/>
            </a:lvl3pPr>
            <a:lvl4pPr marL="749808" indent="-182880">
              <a:spcBef>
                <a:spcPts val="1200"/>
              </a:spcBef>
              <a:spcAft>
                <a:spcPts val="200"/>
              </a:spcAft>
              <a:buClr>
                <a:schemeClr val="accent2"/>
              </a:buClr>
              <a:buFont typeface="Arial" panose="020B0604020202020204" pitchFamily="34" charset="0"/>
              <a:buChar char="•"/>
              <a:defRPr sz="2400"/>
            </a:lvl4pPr>
            <a:lvl5pPr marL="932688" indent="-182880">
              <a:spcBef>
                <a:spcPts val="1200"/>
              </a:spcBef>
              <a:spcAft>
                <a:spcPts val="200"/>
              </a:spcAft>
              <a:buClr>
                <a:schemeClr val="accent2"/>
              </a:buClr>
              <a:buFont typeface="Arial" panose="020B0604020202020204" pitchFamily="34" charset="0"/>
              <a:buChar char="•"/>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1363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and Content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5F368C9-4803-45FD-A0BA-26B5679AFCD4}"/>
              </a:ext>
            </a:extLst>
          </p:cNvPr>
          <p:cNvSpPr>
            <a:spLocks noGrp="1"/>
          </p:cNvSpPr>
          <p:nvPr>
            <p:ph type="title" hasCustomPrompt="1"/>
          </p:nvPr>
        </p:nvSpPr>
        <p:spPr>
          <a:xfrm>
            <a:off x="1097279" y="286603"/>
            <a:ext cx="9966960" cy="1450757"/>
          </a:xfrm>
        </p:spPr>
        <p:txBody>
          <a:bodyPr/>
          <a:lstStyle>
            <a:lvl1pPr>
              <a:defRPr/>
            </a:lvl1pPr>
          </a:lstStyle>
          <a:p>
            <a:r>
              <a:rPr lang="en-US" dirty="0"/>
              <a:t>Click to add title</a:t>
            </a:r>
          </a:p>
        </p:txBody>
      </p:sp>
      <p:sp>
        <p:nvSpPr>
          <p:cNvPr id="15" name="Content Placeholder 2">
            <a:extLst>
              <a:ext uri="{FF2B5EF4-FFF2-40B4-BE49-F238E27FC236}">
                <a16:creationId xmlns:a16="http://schemas.microsoft.com/office/drawing/2014/main" id="{70EEE198-C7B9-2C56-05AC-997ADD4EE029}"/>
              </a:ext>
            </a:extLst>
          </p:cNvPr>
          <p:cNvSpPr>
            <a:spLocks noGrp="1"/>
          </p:cNvSpPr>
          <p:nvPr>
            <p:ph idx="1" hasCustomPrompt="1"/>
          </p:nvPr>
        </p:nvSpPr>
        <p:spPr>
          <a:xfrm>
            <a:off x="1097280" y="2194560"/>
            <a:ext cx="6024003" cy="3754425"/>
          </a:xfrm>
        </p:spPr>
        <p:txBody>
          <a:bodyPr lIns="91440">
            <a:normAutofit/>
          </a:bodyPr>
          <a:lstStyle>
            <a:lvl1pPr marL="0" indent="0">
              <a:spcBef>
                <a:spcPts val="1200"/>
              </a:spcBef>
              <a:spcAft>
                <a:spcPts val="200"/>
              </a:spcAft>
              <a:buNone/>
              <a:defRPr sz="2400"/>
            </a:lvl1pPr>
            <a:lvl2pPr marL="347472" indent="-347472">
              <a:spcBef>
                <a:spcPts val="1200"/>
              </a:spcBef>
              <a:spcAft>
                <a:spcPts val="200"/>
              </a:spcAft>
              <a:buClr>
                <a:schemeClr val="accent2"/>
              </a:buClr>
              <a:buFont typeface="Arial" panose="020B0604020202020204" pitchFamily="34" charset="0"/>
              <a:buChar char="•"/>
              <a:defRPr sz="2400"/>
            </a:lvl2pPr>
            <a:lvl3pPr marL="566928" indent="-182880">
              <a:spcBef>
                <a:spcPts val="1200"/>
              </a:spcBef>
              <a:spcAft>
                <a:spcPts val="200"/>
              </a:spcAft>
              <a:buClr>
                <a:schemeClr val="accent2"/>
              </a:buClr>
              <a:buFont typeface="Arial" panose="020B0604020202020204" pitchFamily="34" charset="0"/>
              <a:buChar char="•"/>
              <a:defRPr sz="2400"/>
            </a:lvl3pPr>
            <a:lvl4pPr marL="749808" indent="-182880">
              <a:spcBef>
                <a:spcPts val="1200"/>
              </a:spcBef>
              <a:spcAft>
                <a:spcPts val="200"/>
              </a:spcAft>
              <a:buClr>
                <a:schemeClr val="accent2"/>
              </a:buClr>
              <a:buFont typeface="Arial" panose="020B0604020202020204" pitchFamily="34" charset="0"/>
              <a:buChar char="•"/>
              <a:defRPr sz="2400"/>
            </a:lvl4pPr>
            <a:lvl5pPr marL="932688" indent="-182880">
              <a:spcBef>
                <a:spcPts val="1200"/>
              </a:spcBef>
              <a:spcAft>
                <a:spcPts val="200"/>
              </a:spcAft>
              <a:buClr>
                <a:schemeClr val="accent2"/>
              </a:buClr>
              <a:buFont typeface="Arial" panose="020B0604020202020204" pitchFamily="34" charset="0"/>
              <a:buChar char="•"/>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0">
            <a:extLst>
              <a:ext uri="{FF2B5EF4-FFF2-40B4-BE49-F238E27FC236}">
                <a16:creationId xmlns:a16="http://schemas.microsoft.com/office/drawing/2014/main" id="{244AF500-76F9-CD01-586B-E1B35B735F88}"/>
              </a:ext>
            </a:extLst>
          </p:cNvPr>
          <p:cNvSpPr>
            <a:spLocks noGrp="1"/>
          </p:cNvSpPr>
          <p:nvPr>
            <p:ph sz="quarter" idx="16" hasCustomPrompt="1"/>
          </p:nvPr>
        </p:nvSpPr>
        <p:spPr>
          <a:xfrm>
            <a:off x="7406640" y="2194560"/>
            <a:ext cx="4067175" cy="3754425"/>
          </a:xfrm>
          <a:solidFill>
            <a:schemeClr val="tx1">
              <a:lumMod val="85000"/>
              <a:lumOff val="15000"/>
            </a:schemeClr>
          </a:solidFill>
        </p:spPr>
        <p:txBody>
          <a:bodyPr lIns="274320" tIns="274320" rIns="274320" bIns="274320">
            <a:normAutofit/>
          </a:bodyPr>
          <a:lstStyle>
            <a:lvl1pPr marL="512064" indent="-512064">
              <a:buClr>
                <a:schemeClr val="accent2"/>
              </a:buClr>
              <a:buFont typeface="+mj-lt"/>
              <a:buAutoNum type="arabicPeriod"/>
              <a:defRPr sz="2000">
                <a:solidFill>
                  <a:schemeClr val="bg1"/>
                </a:solidFill>
              </a:defRPr>
            </a:lvl1pPr>
            <a:lvl2pPr marL="658368" indent="-457200">
              <a:buClr>
                <a:schemeClr val="accent2"/>
              </a:buClr>
              <a:buFont typeface="+mj-lt"/>
              <a:buAutoNum type="arabicPeriod"/>
              <a:defRPr sz="2000">
                <a:solidFill>
                  <a:schemeClr val="bg1"/>
                </a:solidFill>
              </a:defRPr>
            </a:lvl2pPr>
            <a:lvl3pPr marL="841248" indent="-457200">
              <a:buClr>
                <a:schemeClr val="accent2"/>
              </a:buClr>
              <a:buFont typeface="+mj-lt"/>
              <a:buAutoNum type="arabicPeriod"/>
              <a:defRPr sz="2000">
                <a:solidFill>
                  <a:schemeClr val="bg1"/>
                </a:solidFill>
              </a:defRPr>
            </a:lvl3pPr>
            <a:lvl4pPr marL="1024128" indent="-457200">
              <a:buClr>
                <a:schemeClr val="accent2"/>
              </a:buClr>
              <a:buFont typeface="+mj-lt"/>
              <a:buAutoNum type="arabicPeriod"/>
              <a:defRPr sz="2000">
                <a:solidFill>
                  <a:schemeClr val="bg1"/>
                </a:solidFill>
              </a:defRPr>
            </a:lvl4pPr>
            <a:lvl5pPr marL="1207008" indent="-457200">
              <a:buClr>
                <a:schemeClr val="accent2"/>
              </a:buClr>
              <a:buFont typeface="+mj-lt"/>
              <a:buAutoNum type="arabicPeriod"/>
              <a:defRPr sz="20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F02F1891-1ACC-4692-80A2-4F69EAAAE404}"/>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cxnSp>
        <p:nvCxnSpPr>
          <p:cNvPr id="5" name="Straight Connector 4">
            <a:extLst>
              <a:ext uri="{FF2B5EF4-FFF2-40B4-BE49-F238E27FC236}">
                <a16:creationId xmlns:a16="http://schemas.microsoft.com/office/drawing/2014/main" id="{D11493E3-605E-569A-BC16-ACFDDE98E130}"/>
              </a:ext>
              <a:ext uri="{C183D7F6-B498-43B3-948B-1728B52AA6E4}">
                <adec:decorative xmlns:adec="http://schemas.microsoft.com/office/drawing/2017/decorative" val="1"/>
              </a:ext>
            </a:extLst>
          </p:cNvPr>
          <p:cNvCxnSpPr/>
          <p:nvPr userDrawn="1"/>
        </p:nvCxnSpPr>
        <p:spPr>
          <a:xfrm>
            <a:off x="1097280"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30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918782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322D5-1CC3-400A-A187-55543F0E8B93}"/>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hasCustomPrompt="1"/>
          </p:nvPr>
        </p:nvSpPr>
        <p:spPr>
          <a:xfrm>
            <a:off x="7859485" y="640080"/>
            <a:ext cx="3690257" cy="2450676"/>
          </a:xfrm>
        </p:spPr>
        <p:txBody>
          <a:bodyPr>
            <a:normAutofit/>
          </a:bodyPr>
          <a:lstStyle>
            <a:lvl1pPr>
              <a:defRPr/>
            </a:lvl1pPr>
          </a:lstStyle>
          <a:p>
            <a:r>
              <a:rPr lang="en-US" dirty="0"/>
              <a:t>Click to add title</a:t>
            </a:r>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3255512"/>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normAutofit/>
          </a:bodyPr>
          <a:lstStyle>
            <a:lvl1pPr algn="ctr">
              <a:defRPr sz="1800"/>
            </a:lvl1pPr>
          </a:lstStyle>
          <a:p>
            <a:r>
              <a:rPr lang="en-US"/>
              <a:t>Click icon to add picture</a:t>
            </a:r>
            <a:endParaRPr lang="en-US" dirty="0"/>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hasCustomPrompt="1"/>
          </p:nvPr>
        </p:nvSpPr>
        <p:spPr>
          <a:xfrm>
            <a:off x="7859485" y="3429000"/>
            <a:ext cx="3690257" cy="2440094"/>
          </a:xfrm>
        </p:spPr>
        <p:txBody>
          <a:bodyPr lIns="91440">
            <a:normAutofit/>
          </a:bodyPr>
          <a:lstStyle>
            <a:lvl1pPr marL="0" indent="0">
              <a:buNone/>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86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Presentation Title</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233236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708489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Presentation Title</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76516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a:t>20XX</a:t>
            </a:r>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71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A8464DCA-A9BF-A892-3059-84E13570D01E}"/>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70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r>
              <a:rPr lang="en-US"/>
              <a:t>20XX</a:t>
            </a:r>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5264630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20XX</a:t>
            </a:r>
            <a:endParaRPr lang="en-US" dirty="0"/>
          </a:p>
        </p:txBody>
      </p:sp>
      <p:sp>
        <p:nvSpPr>
          <p:cNvPr id="6" name="Footer Placeholder 5"/>
          <p:cNvSpPr>
            <a:spLocks noGrp="1"/>
          </p:cNvSpPr>
          <p:nvPr>
            <p:ph type="ftr" sz="quarter" idx="11"/>
          </p:nvPr>
        </p:nvSpPr>
        <p:spPr>
          <a:xfrm>
            <a:off x="1097279" y="6446838"/>
            <a:ext cx="6818262" cy="365125"/>
          </a:xfrm>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06775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r>
              <a:rPr lang="en-US"/>
              <a:t>20XX</a:t>
            </a:r>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56072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8" r:id="rId20"/>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hyperlink" Target="http://corporate.target.com/" TargetMode="External"/><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hyperlink" Target="http://naacpldf.org/"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hyperlink" Target="http://apnews.com/"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hyperlink" Target="http://nypost.com/"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6BEAD192-141F-FDDE-021B-8674B81EECDC}"/>
              </a:ext>
            </a:extLst>
          </p:cNvPr>
          <p:cNvPicPr>
            <a:picLocks noGrp="1" noChangeAspect="1"/>
          </p:cNvPicPr>
          <p:nvPr>
            <p:ph type="pic" sz="quarter" idx="13"/>
          </p:nvPr>
        </p:nvPicPr>
        <p:blipFill>
          <a:blip r:embed="rId3"/>
          <a:srcRect t="2488" b="2488"/>
          <a:stretch/>
        </p:blipFill>
        <p:spPr/>
      </p:pic>
      <p:sp>
        <p:nvSpPr>
          <p:cNvPr id="6" name="Title 5">
            <a:extLst>
              <a:ext uri="{FF2B5EF4-FFF2-40B4-BE49-F238E27FC236}">
                <a16:creationId xmlns:a16="http://schemas.microsoft.com/office/drawing/2014/main" id="{8C834208-78D3-55FF-0568-AC7434753C76}"/>
              </a:ext>
            </a:extLst>
          </p:cNvPr>
          <p:cNvSpPr>
            <a:spLocks noGrp="1"/>
          </p:cNvSpPr>
          <p:nvPr>
            <p:ph type="ctrTitle"/>
          </p:nvPr>
        </p:nvSpPr>
        <p:spPr>
          <a:xfrm>
            <a:off x="0" y="4159045"/>
            <a:ext cx="7537703" cy="1472136"/>
          </a:xfrm>
        </p:spPr>
        <p:txBody>
          <a:bodyPr/>
          <a:lstStyle/>
          <a:p>
            <a:r>
              <a:rPr lang="en-US" sz="7200" dirty="0">
                <a:latin typeface="Aldhabi" panose="01000000000000000000" pitchFamily="2" charset="-78"/>
                <a:ea typeface="ADLaM Display" panose="020F0502020204030204" pitchFamily="2" charset="0"/>
                <a:cs typeface="Aldhabi" panose="01000000000000000000" pitchFamily="2" charset="-78"/>
              </a:rPr>
              <a:t>DEI History and Backlash</a:t>
            </a:r>
          </a:p>
        </p:txBody>
      </p:sp>
    </p:spTree>
    <p:extLst>
      <p:ext uri="{BB962C8B-B14F-4D97-AF65-F5344CB8AC3E}">
        <p14:creationId xmlns:p14="http://schemas.microsoft.com/office/powerpoint/2010/main" val="207687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55243-5014-A506-E650-D7B76CDA26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CA0D6-FC5D-350D-AA95-9EC0C2D2D871}"/>
              </a:ext>
            </a:extLst>
          </p:cNvPr>
          <p:cNvSpPr>
            <a:spLocks noGrp="1"/>
          </p:cNvSpPr>
          <p:nvPr>
            <p:ph idx="1"/>
          </p:nvPr>
        </p:nvSpPr>
        <p:spPr>
          <a:xfrm>
            <a:off x="1066800" y="1869341"/>
            <a:ext cx="10058399" cy="3956692"/>
          </a:xfrm>
        </p:spPr>
        <p:txBody>
          <a:bodyPr>
            <a:noAutofit/>
          </a:bodyPr>
          <a:lstStyle/>
          <a:p>
            <a:r>
              <a:rPr lang="en-US" sz="3200" b="0" i="0" dirty="0">
                <a:solidFill>
                  <a:srgbClr val="242424"/>
                </a:solidFill>
                <a:effectLst/>
                <a:latin typeface="Aldhabi" panose="01000000000000000000" pitchFamily="2" charset="-78"/>
                <a:cs typeface="Aldhabi" panose="01000000000000000000" pitchFamily="2" charset="-78"/>
              </a:rPr>
              <a:t>2020: George Floyd Protests</a:t>
            </a:r>
            <a:br>
              <a:rPr lang="en-US" sz="3200" dirty="0">
                <a:latin typeface="Aldhabi" panose="01000000000000000000" pitchFamily="2" charset="-78"/>
                <a:cs typeface="Aldhabi" panose="01000000000000000000" pitchFamily="2" charset="-78"/>
              </a:rPr>
            </a:br>
            <a:r>
              <a:rPr lang="en-US" sz="3200" b="0" i="0" dirty="0">
                <a:solidFill>
                  <a:srgbClr val="242424"/>
                </a:solidFill>
                <a:effectLst/>
                <a:latin typeface="Aldhabi" panose="01000000000000000000" pitchFamily="2" charset="-78"/>
                <a:cs typeface="Aldhabi" panose="01000000000000000000" pitchFamily="2" charset="-78"/>
              </a:rPr>
              <a:t>• Corporate DEI Expansion</a:t>
            </a:r>
            <a:br>
              <a:rPr lang="en-US" sz="3200" dirty="0">
                <a:latin typeface="Aldhabi" panose="01000000000000000000" pitchFamily="2" charset="-78"/>
                <a:cs typeface="Aldhabi" panose="01000000000000000000" pitchFamily="2" charset="-78"/>
              </a:rPr>
            </a:br>
            <a:r>
              <a:rPr lang="en-US" sz="3200" b="0" i="0" dirty="0">
                <a:solidFill>
                  <a:srgbClr val="242424"/>
                </a:solidFill>
                <a:effectLst/>
                <a:latin typeface="Aldhabi" panose="01000000000000000000" pitchFamily="2" charset="-78"/>
                <a:cs typeface="Aldhabi" panose="01000000000000000000" pitchFamily="2" charset="-78"/>
              </a:rPr>
              <a:t>• The murder of George Floyd (May 2020) ignited a global racial justice movement, forcing</a:t>
            </a:r>
            <a:br>
              <a:rPr lang="en-US" sz="3200" dirty="0">
                <a:latin typeface="Aldhabi" panose="01000000000000000000" pitchFamily="2" charset="-78"/>
                <a:cs typeface="Aldhabi" panose="01000000000000000000" pitchFamily="2" charset="-78"/>
              </a:rPr>
            </a:br>
            <a:r>
              <a:rPr lang="en-US" sz="3200" b="0" i="0" dirty="0">
                <a:solidFill>
                  <a:srgbClr val="242424"/>
                </a:solidFill>
                <a:effectLst/>
                <a:latin typeface="Aldhabi" panose="01000000000000000000" pitchFamily="2" charset="-78"/>
                <a:cs typeface="Aldhabi" panose="01000000000000000000" pitchFamily="2" charset="-78"/>
              </a:rPr>
              <a:t>corporations and nonprofits to confront systemic racism.</a:t>
            </a:r>
            <a:br>
              <a:rPr lang="en-US" sz="3200" dirty="0">
                <a:latin typeface="Aldhabi" panose="01000000000000000000" pitchFamily="2" charset="-78"/>
                <a:cs typeface="Aldhabi" panose="01000000000000000000" pitchFamily="2" charset="-78"/>
              </a:rPr>
            </a:br>
            <a:r>
              <a:rPr lang="en-US" sz="3200" b="0" i="0" dirty="0">
                <a:solidFill>
                  <a:srgbClr val="242424"/>
                </a:solidFill>
                <a:effectLst/>
                <a:latin typeface="Aldhabi" panose="01000000000000000000" pitchFamily="2" charset="-78"/>
                <a:cs typeface="Aldhabi" panose="01000000000000000000" pitchFamily="2" charset="-78"/>
              </a:rPr>
              <a:t>• Companies issued anti-racist statements, pledged billions to DEI initiatives, and expanded</a:t>
            </a:r>
            <a:br>
              <a:rPr lang="en-US" sz="3200" dirty="0">
                <a:latin typeface="Aldhabi" panose="01000000000000000000" pitchFamily="2" charset="-78"/>
                <a:cs typeface="Aldhabi" panose="01000000000000000000" pitchFamily="2" charset="-78"/>
              </a:rPr>
            </a:br>
            <a:r>
              <a:rPr lang="en-US" sz="3200" b="0" i="0" dirty="0">
                <a:solidFill>
                  <a:srgbClr val="242424"/>
                </a:solidFill>
                <a:effectLst/>
                <a:latin typeface="Aldhabi" panose="01000000000000000000" pitchFamily="2" charset="-78"/>
                <a:cs typeface="Aldhabi" panose="01000000000000000000" pitchFamily="2" charset="-78"/>
              </a:rPr>
              <a:t>diversity hiring programs.</a:t>
            </a:r>
            <a:br>
              <a:rPr lang="en-US" sz="3200" dirty="0">
                <a:latin typeface="Aldhabi" panose="01000000000000000000" pitchFamily="2" charset="-78"/>
                <a:cs typeface="Aldhabi" panose="01000000000000000000" pitchFamily="2" charset="-78"/>
              </a:rPr>
            </a:br>
            <a:r>
              <a:rPr lang="en-US" sz="3200" b="0" i="0" dirty="0">
                <a:solidFill>
                  <a:srgbClr val="242424"/>
                </a:solidFill>
                <a:effectLst/>
                <a:latin typeface="Aldhabi" panose="01000000000000000000" pitchFamily="2" charset="-78"/>
                <a:cs typeface="Aldhabi" panose="01000000000000000000" pitchFamily="2" charset="-78"/>
              </a:rPr>
              <a:t>• DEI &amp; ESG (Environmental, Social, Governance) investing gained momentum, reflecting a</a:t>
            </a:r>
            <a:br>
              <a:rPr lang="en-US" sz="3200" dirty="0">
                <a:latin typeface="Aldhabi" panose="01000000000000000000" pitchFamily="2" charset="-78"/>
                <a:cs typeface="Aldhabi" panose="01000000000000000000" pitchFamily="2" charset="-78"/>
              </a:rPr>
            </a:br>
            <a:r>
              <a:rPr lang="en-US" sz="3200" b="0" i="0" dirty="0">
                <a:solidFill>
                  <a:srgbClr val="242424"/>
                </a:solidFill>
                <a:effectLst/>
                <a:latin typeface="Aldhabi" panose="01000000000000000000" pitchFamily="2" charset="-78"/>
                <a:cs typeface="Aldhabi" panose="01000000000000000000" pitchFamily="2" charset="-78"/>
              </a:rPr>
              <a:t>broader corporate responsibility push</a:t>
            </a:r>
            <a:r>
              <a:rPr lang="en-US" sz="2800" b="0" i="0" dirty="0">
                <a:solidFill>
                  <a:srgbClr val="242424"/>
                </a:solidFill>
                <a:effectLst/>
                <a:latin typeface="Segoe UI" panose="020B0502040204020203" pitchFamily="34" charset="0"/>
              </a:rPr>
              <a:t>.</a:t>
            </a:r>
            <a:br>
              <a:rPr lang="en-US" sz="2400" dirty="0"/>
            </a:br>
            <a:br>
              <a:rPr lang="en-US" sz="3200" dirty="0"/>
            </a:br>
            <a:endParaRPr lang="en-US" sz="32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5E0DFF24-3125-FD4E-CB94-75E40723D513}"/>
              </a:ext>
            </a:extLst>
          </p:cNvPr>
          <p:cNvSpPr>
            <a:spLocks noGrp="1" noChangeArrowheads="1"/>
          </p:cNvSpPr>
          <p:nvPr>
            <p:ph type="title"/>
          </p:nvPr>
        </p:nvSpPr>
        <p:spPr bwMode="auto">
          <a:xfrm>
            <a:off x="404793" y="708801"/>
            <a:ext cx="114301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2010s-Present: Corporate DEI Growth &amp; Backlash</a:t>
            </a:r>
          </a:p>
        </p:txBody>
      </p:sp>
    </p:spTree>
    <p:extLst>
      <p:ext uri="{BB962C8B-B14F-4D97-AF65-F5344CB8AC3E}">
        <p14:creationId xmlns:p14="http://schemas.microsoft.com/office/powerpoint/2010/main" val="4618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B7324-6572-ECB7-8DC4-9D32431F1C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2671FF-4266-BE02-40ED-6A6C8F97273E}"/>
              </a:ext>
            </a:extLst>
          </p:cNvPr>
          <p:cNvSpPr>
            <a:spLocks noGrp="1"/>
          </p:cNvSpPr>
          <p:nvPr>
            <p:ph idx="1"/>
          </p:nvPr>
        </p:nvSpPr>
        <p:spPr>
          <a:xfrm>
            <a:off x="1066800" y="1869341"/>
            <a:ext cx="10058399" cy="3956692"/>
          </a:xfrm>
        </p:spPr>
        <p:txBody>
          <a:bodyPr>
            <a:noAutofit/>
          </a:bodyPr>
          <a:lstStyle/>
          <a:p>
            <a:r>
              <a:rPr lang="en-US" sz="4000" b="0" i="0" dirty="0">
                <a:solidFill>
                  <a:srgbClr val="242424"/>
                </a:solidFill>
                <a:effectLst/>
                <a:latin typeface="Aldhabi" panose="01000000000000000000" pitchFamily="2" charset="-78"/>
                <a:cs typeface="Aldhabi" panose="01000000000000000000" pitchFamily="2" charset="-78"/>
              </a:rPr>
              <a:t>2021-Present: DEI Backlash &amp; Corporate Retreat</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 Conservative backlash grew, framing DEI as “woke indoctrination” and “anti-white.”</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 2023 Supreme Court ruling dismantled affirmative action in college admissions, fueling calls</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to end DEI in workplaces.</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a:t>
            </a:r>
            <a:endParaRPr lang="en-US" sz="40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50FB4029-55BB-9880-2BCD-B62BD44BCF9D}"/>
              </a:ext>
            </a:extLst>
          </p:cNvPr>
          <p:cNvSpPr>
            <a:spLocks noGrp="1" noChangeArrowheads="1"/>
          </p:cNvSpPr>
          <p:nvPr>
            <p:ph type="title"/>
          </p:nvPr>
        </p:nvSpPr>
        <p:spPr bwMode="auto">
          <a:xfrm>
            <a:off x="404793" y="708801"/>
            <a:ext cx="114301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2010s-Present: Corporate DEI Growth &amp; Backlash</a:t>
            </a:r>
          </a:p>
        </p:txBody>
      </p:sp>
    </p:spTree>
    <p:extLst>
      <p:ext uri="{BB962C8B-B14F-4D97-AF65-F5344CB8AC3E}">
        <p14:creationId xmlns:p14="http://schemas.microsoft.com/office/powerpoint/2010/main" val="2882908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84512-4EAD-8500-FF18-E4AFE0B7F23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39458-18D6-E672-FB81-0B9A7C9C3024}"/>
              </a:ext>
            </a:extLst>
          </p:cNvPr>
          <p:cNvSpPr>
            <a:spLocks noGrp="1"/>
          </p:cNvSpPr>
          <p:nvPr>
            <p:ph idx="1"/>
          </p:nvPr>
        </p:nvSpPr>
        <p:spPr>
          <a:xfrm>
            <a:off x="1066800" y="1869341"/>
            <a:ext cx="10058399" cy="3956692"/>
          </a:xfrm>
        </p:spPr>
        <p:txBody>
          <a:bodyPr>
            <a:noAutofit/>
          </a:bodyPr>
          <a:lstStyle/>
          <a:p>
            <a:r>
              <a:rPr lang="en-US" sz="3400" b="0" i="0" dirty="0">
                <a:solidFill>
                  <a:srgbClr val="242424"/>
                </a:solidFill>
                <a:effectLst/>
                <a:latin typeface="Aldhabi" panose="01000000000000000000" pitchFamily="2" charset="-78"/>
                <a:cs typeface="Aldhabi" panose="01000000000000000000" pitchFamily="2" charset="-78"/>
              </a:rPr>
              <a:t>• State bans on DEI (e.g., Florida, Texas) targeted corporate diversity programs, forcing</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rollbacks.</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 Corporate responses:</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 Many companies, fearing legal and reputational risks, quietly cut DEI budgets and</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dissolved chief diversity officer roles.</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 Right-wing advocacy groups pressured businesses to distance from racial justice</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initiatives.</a:t>
            </a:r>
            <a:br>
              <a:rPr lang="en-US" sz="3200" dirty="0"/>
            </a:br>
            <a:endParaRPr lang="en-US" sz="32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EE99AE53-743B-4B4B-97DB-842AB9A0771F}"/>
              </a:ext>
            </a:extLst>
          </p:cNvPr>
          <p:cNvSpPr>
            <a:spLocks noGrp="1" noChangeArrowheads="1"/>
          </p:cNvSpPr>
          <p:nvPr>
            <p:ph type="title"/>
          </p:nvPr>
        </p:nvSpPr>
        <p:spPr bwMode="auto">
          <a:xfrm>
            <a:off x="404793" y="708801"/>
            <a:ext cx="114301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2010s-Present: Corporate DEI Growth &amp; Backlash</a:t>
            </a:r>
          </a:p>
        </p:txBody>
      </p:sp>
    </p:spTree>
    <p:extLst>
      <p:ext uri="{BB962C8B-B14F-4D97-AF65-F5344CB8AC3E}">
        <p14:creationId xmlns:p14="http://schemas.microsoft.com/office/powerpoint/2010/main" val="968839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26257-58E6-6B03-E59B-C92ADFDB7B9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57340-9BD1-5347-2310-C0C545E1AF27}"/>
              </a:ext>
            </a:extLst>
          </p:cNvPr>
          <p:cNvSpPr>
            <a:spLocks noGrp="1"/>
          </p:cNvSpPr>
          <p:nvPr>
            <p:ph idx="1"/>
          </p:nvPr>
        </p:nvSpPr>
        <p:spPr>
          <a:xfrm>
            <a:off x="1066800" y="1869341"/>
            <a:ext cx="10058399" cy="3956692"/>
          </a:xfrm>
        </p:spPr>
        <p:txBody>
          <a:bodyPr>
            <a:noAutofit/>
          </a:bodyPr>
          <a:lstStyle/>
          <a:p>
            <a:r>
              <a:rPr lang="en-US" sz="3600" b="0" i="0" dirty="0">
                <a:solidFill>
                  <a:srgbClr val="242424"/>
                </a:solidFill>
                <a:effectLst/>
                <a:latin typeface="Aldhabi" panose="01000000000000000000" pitchFamily="2" charset="-78"/>
                <a:cs typeface="Aldhabi" panose="01000000000000000000" pitchFamily="2" charset="-78"/>
              </a:rPr>
              <a:t>• Project 2025 (Heritage Foundation initiative) aims to gut DEI policies in government,</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weaken civil rights protections, and erase discussions of systemic racism from federal agencies.</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This aligns with a historical pattern:</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Post-Reconstruction: Black Codes &amp; Jim Crow reversed Black progress.</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Post-Civil Rights Era: White backlash attacked affirmative action.</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Post-George Floyd: DEI retrenchment follows initial corporate support.</a:t>
            </a:r>
            <a:endParaRPr lang="en-US" sz="36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E672D9F4-063B-060A-F4F6-8FE46343BEE2}"/>
              </a:ext>
            </a:extLst>
          </p:cNvPr>
          <p:cNvSpPr>
            <a:spLocks noGrp="1" noChangeArrowheads="1"/>
          </p:cNvSpPr>
          <p:nvPr>
            <p:ph type="title"/>
          </p:nvPr>
        </p:nvSpPr>
        <p:spPr bwMode="auto">
          <a:xfrm>
            <a:off x="404793" y="431802"/>
            <a:ext cx="114301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Present &amp; Future: Project 2025 &amp; the Anti-DEI Movement</a:t>
            </a:r>
          </a:p>
        </p:txBody>
      </p:sp>
    </p:spTree>
    <p:extLst>
      <p:ext uri="{BB962C8B-B14F-4D97-AF65-F5344CB8AC3E}">
        <p14:creationId xmlns:p14="http://schemas.microsoft.com/office/powerpoint/2010/main" val="2011626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F1079-7E84-AC5E-2BF0-A5C59560F8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5EA6C-5788-6BE5-4B39-AEEC517F3158}"/>
              </a:ext>
            </a:extLst>
          </p:cNvPr>
          <p:cNvSpPr>
            <a:spLocks noGrp="1"/>
          </p:cNvSpPr>
          <p:nvPr>
            <p:ph idx="1"/>
          </p:nvPr>
        </p:nvSpPr>
        <p:spPr>
          <a:xfrm>
            <a:off x="1066800" y="1869341"/>
            <a:ext cx="10058399" cy="3956692"/>
          </a:xfrm>
        </p:spPr>
        <p:txBody>
          <a:bodyPr>
            <a:noAutofit/>
          </a:bodyPr>
          <a:lstStyle/>
          <a:p>
            <a:r>
              <a:rPr lang="en-US" sz="3600" b="0" i="0" dirty="0">
                <a:solidFill>
                  <a:srgbClr val="242424"/>
                </a:solidFill>
                <a:effectLst/>
                <a:latin typeface="Aldhabi" panose="01000000000000000000" pitchFamily="2" charset="-78"/>
                <a:cs typeface="Aldhabi" panose="01000000000000000000" pitchFamily="2" charset="-78"/>
              </a:rPr>
              <a:t>• Every step toward equity has met an anti-Black pushback under the guise of “protecting white rights.”</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Corporate America often adapts to pressure rather than leading racial justice efforts.</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The future of DEI depends on resisting organized efforts to roll back civil rights gains under the false</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pretense of “ending divisiveness.”</a:t>
            </a:r>
            <a:endParaRPr lang="en-US" sz="36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741E227E-2F67-D422-1822-4BBCF15457AE}"/>
              </a:ext>
            </a:extLst>
          </p:cNvPr>
          <p:cNvSpPr>
            <a:spLocks noGrp="1" noChangeArrowheads="1"/>
          </p:cNvSpPr>
          <p:nvPr>
            <p:ph type="title"/>
          </p:nvPr>
        </p:nvSpPr>
        <p:spPr bwMode="auto">
          <a:xfrm>
            <a:off x="404793" y="431802"/>
            <a:ext cx="114301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Conclusion: The Cycle of Racial Progress &amp; White Backlash</a:t>
            </a:r>
          </a:p>
        </p:txBody>
      </p:sp>
    </p:spTree>
    <p:extLst>
      <p:ext uri="{BB962C8B-B14F-4D97-AF65-F5344CB8AC3E}">
        <p14:creationId xmlns:p14="http://schemas.microsoft.com/office/powerpoint/2010/main" val="1747557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BC2C6-1E3E-2C6C-A860-8053E0ABF6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CF649-A7B0-2943-7646-A769C38DDA9D}"/>
              </a:ext>
            </a:extLst>
          </p:cNvPr>
          <p:cNvSpPr>
            <a:spLocks noGrp="1"/>
          </p:cNvSpPr>
          <p:nvPr>
            <p:ph idx="1"/>
          </p:nvPr>
        </p:nvSpPr>
        <p:spPr>
          <a:xfrm>
            <a:off x="1066800" y="1869341"/>
            <a:ext cx="10058399" cy="3956692"/>
          </a:xfrm>
        </p:spPr>
        <p:txBody>
          <a:bodyPr>
            <a:noAutofit/>
          </a:bodyPr>
          <a:lstStyle/>
          <a:p>
            <a:r>
              <a:rPr lang="en-US" sz="4000" b="0" i="0" dirty="0">
                <a:solidFill>
                  <a:srgbClr val="242424"/>
                </a:solidFill>
                <a:effectLst/>
                <a:latin typeface="Aldhabi" panose="01000000000000000000" pitchFamily="2" charset="-78"/>
                <a:cs typeface="Aldhabi" panose="01000000000000000000" pitchFamily="2" charset="-78"/>
              </a:rPr>
              <a:t>Let’s break this down into three key areas for deeper analysis:</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1. Policy &amp; Government: How DEI &amp; Civil Rights Protections Have Been Rolled Back</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2. Corporate Case Studies: The Pattern of DEI Expansion and Retraction</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3. Project 2025: The Latest Push to Dismantle DEI &amp; Civil Rights Protections</a:t>
            </a:r>
            <a:endParaRPr lang="en-US" sz="40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09D4A71A-767D-68D6-4114-DCE5715D5D60}"/>
              </a:ext>
            </a:extLst>
          </p:cNvPr>
          <p:cNvSpPr>
            <a:spLocks noGrp="1" noChangeArrowheads="1"/>
          </p:cNvSpPr>
          <p:nvPr>
            <p:ph type="title"/>
          </p:nvPr>
        </p:nvSpPr>
        <p:spPr bwMode="auto">
          <a:xfrm>
            <a:off x="404793" y="431802"/>
            <a:ext cx="114301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Conclusion: The Cycle of Racial Progress &amp; White Backlash</a:t>
            </a:r>
          </a:p>
        </p:txBody>
      </p:sp>
    </p:spTree>
    <p:extLst>
      <p:ext uri="{BB962C8B-B14F-4D97-AF65-F5344CB8AC3E}">
        <p14:creationId xmlns:p14="http://schemas.microsoft.com/office/powerpoint/2010/main" val="2190275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EE49-D1D1-AC61-F6C4-AA6B07CA6400}"/>
              </a:ext>
            </a:extLst>
          </p:cNvPr>
          <p:cNvSpPr>
            <a:spLocks noGrp="1"/>
          </p:cNvSpPr>
          <p:nvPr>
            <p:ph type="title"/>
          </p:nvPr>
        </p:nvSpPr>
        <p:spPr/>
        <p:txBody>
          <a:bodyPr>
            <a:noAutofit/>
          </a:bodyPr>
          <a:lstStyle/>
          <a:p>
            <a:r>
              <a:rPr lang="en-US" dirty="0"/>
              <a:t>1. Policy &amp; Government: The Attack on DEI &amp; Civil Rights Protections</a:t>
            </a:r>
          </a:p>
        </p:txBody>
      </p:sp>
      <p:pic>
        <p:nvPicPr>
          <p:cNvPr id="7" name="Picture Placeholder 7" descr="Business man sitting at a desk">
            <a:extLst>
              <a:ext uri="{FF2B5EF4-FFF2-40B4-BE49-F238E27FC236}">
                <a16:creationId xmlns:a16="http://schemas.microsoft.com/office/drawing/2014/main" id="{44F51528-7C6C-676D-62ED-40AB97D9C5F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3" r="3"/>
          <a:stretch/>
        </p:blipFill>
        <p:spPr/>
      </p:pic>
      <p:pic>
        <p:nvPicPr>
          <p:cNvPr id="8" name="Picture Placeholder 9" descr="Handshake">
            <a:extLst>
              <a:ext uri="{FF2B5EF4-FFF2-40B4-BE49-F238E27FC236}">
                <a16:creationId xmlns:a16="http://schemas.microsoft.com/office/drawing/2014/main" id="{42986763-B4C8-5057-6222-0EC4939E7104}"/>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l="3" r="3"/>
          <a:stretch/>
        </p:blipFill>
        <p:spPr/>
      </p:pic>
      <p:pic>
        <p:nvPicPr>
          <p:cNvPr id="9" name="Picture Placeholder 11">
            <a:extLst>
              <a:ext uri="{FF2B5EF4-FFF2-40B4-BE49-F238E27FC236}">
                <a16:creationId xmlns:a16="http://schemas.microsoft.com/office/drawing/2014/main" id="{140AE90F-CD65-3895-59E8-B7606863E8F6}"/>
              </a:ext>
            </a:extLst>
          </p:cNvPr>
          <p:cNvPicPr>
            <a:picLocks noGrp="1" noChangeAspect="1"/>
          </p:cNvPicPr>
          <p:nvPr>
            <p:ph type="pic" sz="quarter" idx="15"/>
          </p:nvPr>
        </p:nvPicPr>
        <p:blipFill>
          <a:blip r:embed="rId5"/>
          <a:srcRect l="11352" r="11352"/>
          <a:stretch/>
        </p:blipFill>
        <p:spPr>
          <a:xfrm>
            <a:off x="8051800" y="640079"/>
            <a:ext cx="3544888" cy="3355723"/>
          </a:xfrm>
        </p:spPr>
      </p:pic>
    </p:spTree>
    <p:extLst>
      <p:ext uri="{BB962C8B-B14F-4D97-AF65-F5344CB8AC3E}">
        <p14:creationId xmlns:p14="http://schemas.microsoft.com/office/powerpoint/2010/main" val="1435895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04C85-B0D6-C862-FBB9-BAB030E51F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A4E88B-022D-FD6F-6826-AF6CE97CBF36}"/>
              </a:ext>
            </a:extLst>
          </p:cNvPr>
          <p:cNvSpPr>
            <a:spLocks noGrp="1"/>
          </p:cNvSpPr>
          <p:nvPr>
            <p:ph idx="1"/>
          </p:nvPr>
        </p:nvSpPr>
        <p:spPr>
          <a:xfrm>
            <a:off x="1066800" y="1869341"/>
            <a:ext cx="10058399" cy="3956692"/>
          </a:xfrm>
        </p:spPr>
        <p:txBody>
          <a:bodyPr>
            <a:noAutofit/>
          </a:bodyPr>
          <a:lstStyle/>
          <a:p>
            <a:r>
              <a:rPr lang="en-US" sz="4000" b="0" i="0" dirty="0">
                <a:solidFill>
                  <a:srgbClr val="242424"/>
                </a:solidFill>
                <a:effectLst/>
                <a:latin typeface="Aldhabi" panose="01000000000000000000" pitchFamily="2" charset="-78"/>
                <a:cs typeface="Aldhabi" panose="01000000000000000000" pitchFamily="2" charset="-78"/>
              </a:rPr>
              <a:t>Affirmative Action (1965-2023)</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 Civil Rights Act of 1964: Prohibited racial discrimination in workplaces and public</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accommodations.</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 Executive Order 11246 (1965): Required government contractors to affirmatively ensure</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equal employment opportunity.</a:t>
            </a:r>
            <a:br>
              <a:rPr lang="en-US" sz="3200" dirty="0"/>
            </a:br>
            <a:endParaRPr lang="en-US" sz="40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C05B61DD-725A-4F7F-33A2-5D82A08D61F7}"/>
              </a:ext>
            </a:extLst>
          </p:cNvPr>
          <p:cNvSpPr>
            <a:spLocks noGrp="1" noChangeArrowheads="1"/>
          </p:cNvSpPr>
          <p:nvPr>
            <p:ph type="title"/>
          </p:nvPr>
        </p:nvSpPr>
        <p:spPr bwMode="auto">
          <a:xfrm>
            <a:off x="404793" y="431802"/>
            <a:ext cx="114301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Policy &amp; Government: The Attack on DEI &amp; Civil Rights Protections</a:t>
            </a:r>
          </a:p>
        </p:txBody>
      </p:sp>
    </p:spTree>
    <p:extLst>
      <p:ext uri="{BB962C8B-B14F-4D97-AF65-F5344CB8AC3E}">
        <p14:creationId xmlns:p14="http://schemas.microsoft.com/office/powerpoint/2010/main" val="29386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706D9-A43D-E54C-CFC9-4478266A48B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5006F4-18EE-864D-D330-90591DE19492}"/>
              </a:ext>
            </a:extLst>
          </p:cNvPr>
          <p:cNvSpPr>
            <a:spLocks noGrp="1"/>
          </p:cNvSpPr>
          <p:nvPr>
            <p:ph idx="1"/>
          </p:nvPr>
        </p:nvSpPr>
        <p:spPr>
          <a:xfrm>
            <a:off x="1066800" y="1869341"/>
            <a:ext cx="10058399" cy="3956692"/>
          </a:xfrm>
        </p:spPr>
        <p:txBody>
          <a:bodyPr>
            <a:noAutofit/>
          </a:bodyPr>
          <a:lstStyle/>
          <a:p>
            <a:r>
              <a:rPr lang="en-US" sz="4000" b="0" i="0" dirty="0">
                <a:solidFill>
                  <a:srgbClr val="242424"/>
                </a:solidFill>
                <a:effectLst/>
                <a:latin typeface="Aldhabi" panose="01000000000000000000" pitchFamily="2" charset="-78"/>
                <a:cs typeface="Aldhabi" panose="01000000000000000000" pitchFamily="2" charset="-78"/>
              </a:rPr>
              <a:t>• Bakke v. UC Regents (1978): First major ruling against race-based affirmative action.</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 Grutter v. Bollinger (2003): Upheld affirmative action but set a 25-year limit on its necessity.</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 Students for Fair Admissions v. Harvard (2023): Struck down race-based affirmative action</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in higher education, emboldening attacks on DEI.</a:t>
            </a:r>
            <a:endParaRPr lang="en-US" sz="40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EA2D0D2C-DE91-052A-CFB6-A7970901F6A3}"/>
              </a:ext>
            </a:extLst>
          </p:cNvPr>
          <p:cNvSpPr>
            <a:spLocks noGrp="1" noChangeArrowheads="1"/>
          </p:cNvSpPr>
          <p:nvPr>
            <p:ph type="title"/>
          </p:nvPr>
        </p:nvSpPr>
        <p:spPr bwMode="auto">
          <a:xfrm>
            <a:off x="404793" y="431802"/>
            <a:ext cx="114301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Policy &amp; Government: The Attack on DEI &amp; Civil Rights Protections</a:t>
            </a:r>
          </a:p>
        </p:txBody>
      </p:sp>
    </p:spTree>
    <p:extLst>
      <p:ext uri="{BB962C8B-B14F-4D97-AF65-F5344CB8AC3E}">
        <p14:creationId xmlns:p14="http://schemas.microsoft.com/office/powerpoint/2010/main" val="3431132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B9309-D690-45D2-0318-381E03E529D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537E16-4110-94F6-4328-B44ADBCDC3C7}"/>
              </a:ext>
            </a:extLst>
          </p:cNvPr>
          <p:cNvSpPr>
            <a:spLocks noGrp="1"/>
          </p:cNvSpPr>
          <p:nvPr>
            <p:ph idx="1"/>
          </p:nvPr>
        </p:nvSpPr>
        <p:spPr>
          <a:xfrm>
            <a:off x="1066800" y="1869341"/>
            <a:ext cx="10058399" cy="3956692"/>
          </a:xfrm>
        </p:spPr>
        <p:txBody>
          <a:bodyPr>
            <a:noAutofit/>
          </a:bodyPr>
          <a:lstStyle/>
          <a:p>
            <a:r>
              <a:rPr lang="en-US" sz="4000" b="0" i="0" dirty="0">
                <a:solidFill>
                  <a:srgbClr val="242424"/>
                </a:solidFill>
                <a:effectLst/>
                <a:latin typeface="Aldhabi" panose="01000000000000000000" pitchFamily="2" charset="-78"/>
                <a:cs typeface="Aldhabi" panose="01000000000000000000" pitchFamily="2" charset="-78"/>
              </a:rPr>
              <a:t>• Florida (SB 266, 2023): Banned DEI programs in public universities and restricted race-related</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training in workplaces.</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 Texas (SB 17, 2023): Ended DEI offices in public universities, with broader corporate effects.</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 Other States (Tennessee, Oklahoma, Iowa, etc.): Passed or proposed similar anti-DEI laws.</a:t>
            </a:r>
            <a:endParaRPr lang="en-US" sz="40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43BD4194-A87F-0FAC-3EB4-EB667BD1297D}"/>
              </a:ext>
            </a:extLst>
          </p:cNvPr>
          <p:cNvSpPr>
            <a:spLocks noGrp="1" noChangeArrowheads="1"/>
          </p:cNvSpPr>
          <p:nvPr>
            <p:ph type="title"/>
          </p:nvPr>
        </p:nvSpPr>
        <p:spPr bwMode="auto">
          <a:xfrm>
            <a:off x="404793" y="708801"/>
            <a:ext cx="114301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State-Level Attacks on DEI (2023-Present)</a:t>
            </a:r>
          </a:p>
        </p:txBody>
      </p:sp>
    </p:spTree>
    <p:extLst>
      <p:ext uri="{BB962C8B-B14F-4D97-AF65-F5344CB8AC3E}">
        <p14:creationId xmlns:p14="http://schemas.microsoft.com/office/powerpoint/2010/main" val="168542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4E67-57A4-9825-9E94-C2B258A68C9D}"/>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F21C3D74-CBD0-AEEC-7CF1-ED875B10D2FB}"/>
              </a:ext>
            </a:extLst>
          </p:cNvPr>
          <p:cNvSpPr>
            <a:spLocks noGrp="1"/>
          </p:cNvSpPr>
          <p:nvPr>
            <p:ph idx="1"/>
          </p:nvPr>
        </p:nvSpPr>
        <p:spPr>
          <a:xfrm>
            <a:off x="1097280" y="1933303"/>
            <a:ext cx="10476411" cy="3971108"/>
          </a:xfrm>
        </p:spPr>
        <p:txBody>
          <a:bodyPr>
            <a:noAutofit/>
          </a:bodyPr>
          <a:lstStyle/>
          <a:p>
            <a:pPr marL="0" indent="0">
              <a:lnSpc>
                <a:spcPct val="200000"/>
              </a:lnSpc>
              <a:buNone/>
            </a:pPr>
            <a:r>
              <a:rPr lang="en-US" sz="2600" i="1" dirty="0">
                <a:solidFill>
                  <a:srgbClr val="242424"/>
                </a:solidFill>
                <a:effectLst/>
                <a:latin typeface="+mj-lt"/>
                <a:cs typeface="Aharoni" panose="02010803020104030203" pitchFamily="2" charset="-79"/>
              </a:rPr>
              <a:t>Timeline of DEI in Policy .....................................................................................3</a:t>
            </a:r>
            <a:br>
              <a:rPr lang="en-US" sz="2600" i="1" dirty="0">
                <a:latin typeface="+mj-lt"/>
                <a:cs typeface="Aharoni" panose="02010803020104030203" pitchFamily="2" charset="-79"/>
              </a:rPr>
            </a:br>
            <a:r>
              <a:rPr lang="en-US" sz="2600" i="1" dirty="0">
                <a:solidFill>
                  <a:srgbClr val="242424"/>
                </a:solidFill>
                <a:effectLst/>
                <a:latin typeface="+mj-lt"/>
                <a:cs typeface="Aharoni" panose="02010803020104030203" pitchFamily="2" charset="-79"/>
              </a:rPr>
              <a:t>Policy &amp; Government: The Attack on DEI &amp; Civil Rights Protections .......... 5</a:t>
            </a:r>
            <a:br>
              <a:rPr lang="en-US" sz="2600" i="1" dirty="0">
                <a:latin typeface="+mj-lt"/>
                <a:cs typeface="Aharoni" panose="02010803020104030203" pitchFamily="2" charset="-79"/>
              </a:rPr>
            </a:br>
            <a:r>
              <a:rPr lang="en-US" sz="2600" i="1" dirty="0">
                <a:solidFill>
                  <a:srgbClr val="242424"/>
                </a:solidFill>
                <a:effectLst/>
                <a:latin typeface="+mj-lt"/>
                <a:cs typeface="Aharoni" panose="02010803020104030203" pitchFamily="2" charset="-79"/>
              </a:rPr>
              <a:t>Corporate Case studies: The Rise &amp; Retreat of DEI ........................................... 6</a:t>
            </a:r>
            <a:br>
              <a:rPr lang="en-US" sz="2600" i="1" dirty="0">
                <a:latin typeface="+mj-lt"/>
                <a:cs typeface="Aharoni" panose="02010803020104030203" pitchFamily="2" charset="-79"/>
              </a:rPr>
            </a:br>
            <a:r>
              <a:rPr lang="en-US" sz="2600" i="1" dirty="0">
                <a:solidFill>
                  <a:srgbClr val="242424"/>
                </a:solidFill>
                <a:effectLst/>
                <a:latin typeface="+mj-lt"/>
                <a:cs typeface="Aharoni" panose="02010803020104030203" pitchFamily="2" charset="-79"/>
              </a:rPr>
              <a:t>Project 2025: The Latest Attack on DEI &amp; Civil Rights Protection ............... 7</a:t>
            </a:r>
            <a:br>
              <a:rPr lang="en-US" sz="2600" i="1" dirty="0">
                <a:latin typeface="+mj-lt"/>
                <a:cs typeface="Aharoni" panose="02010803020104030203" pitchFamily="2" charset="-79"/>
              </a:rPr>
            </a:br>
            <a:r>
              <a:rPr lang="en-US" sz="2600" i="1" dirty="0">
                <a:solidFill>
                  <a:srgbClr val="242424"/>
                </a:solidFill>
                <a:effectLst/>
                <a:latin typeface="+mj-lt"/>
                <a:cs typeface="Aharoni" panose="02010803020104030203" pitchFamily="2" charset="-79"/>
              </a:rPr>
              <a:t>Talking Points for Black Clergy on DEI, Justice, and Liberation ................... 11</a:t>
            </a:r>
            <a:br>
              <a:rPr lang="en-US" sz="2600" i="1" dirty="0">
                <a:latin typeface="+mj-lt"/>
                <a:cs typeface="Aharoni" panose="02010803020104030203" pitchFamily="2" charset="-79"/>
              </a:rPr>
            </a:br>
            <a:endParaRPr lang="en-US" sz="2600" i="1" dirty="0">
              <a:latin typeface="+mj-lt"/>
              <a:cs typeface="Aharoni" panose="02010803020104030203" pitchFamily="2" charset="-79"/>
            </a:endParaRPr>
          </a:p>
        </p:txBody>
      </p:sp>
    </p:spTree>
    <p:extLst>
      <p:ext uri="{BB962C8B-B14F-4D97-AF65-F5344CB8AC3E}">
        <p14:creationId xmlns:p14="http://schemas.microsoft.com/office/powerpoint/2010/main" val="3648163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EC7F9-2319-723D-661E-11D5F3A205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D13B3E-3422-2AF3-3014-5BA88B47F5F0}"/>
              </a:ext>
            </a:extLst>
          </p:cNvPr>
          <p:cNvSpPr>
            <a:spLocks noGrp="1"/>
          </p:cNvSpPr>
          <p:nvPr>
            <p:ph idx="1"/>
          </p:nvPr>
        </p:nvSpPr>
        <p:spPr>
          <a:xfrm>
            <a:off x="1066800" y="1869341"/>
            <a:ext cx="10058399" cy="3956692"/>
          </a:xfrm>
        </p:spPr>
        <p:txBody>
          <a:bodyPr>
            <a:noAutofit/>
          </a:bodyPr>
          <a:lstStyle/>
          <a:p>
            <a:r>
              <a:rPr lang="en-US" sz="3600" b="0" i="0" dirty="0">
                <a:solidFill>
                  <a:srgbClr val="242424"/>
                </a:solidFill>
                <a:effectLst/>
                <a:latin typeface="Aldhabi" panose="01000000000000000000" pitchFamily="2" charset="-78"/>
                <a:cs typeface="Aldhabi" panose="01000000000000000000" pitchFamily="2" charset="-78"/>
              </a:rPr>
              <a:t>• Trump’s 2020 Executive Order 13950: Banned federal contractors from conducting racial</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sensitivity training (revoked by Biden in 2021).</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Project 2025’s Vision:</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Dismantling federal DEI programs</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Rewriting history education to remove discussions of systemic racism</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Restoring Trump’s DEI bans in federal agencies and military</a:t>
            </a:r>
            <a:br>
              <a:rPr lang="en-US" sz="3200" dirty="0"/>
            </a:br>
            <a:endParaRPr lang="en-US" sz="40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69FDEB69-7D97-D923-17F6-2EDE885E9170}"/>
              </a:ext>
            </a:extLst>
          </p:cNvPr>
          <p:cNvSpPr>
            <a:spLocks noGrp="1" noChangeArrowheads="1"/>
          </p:cNvSpPr>
          <p:nvPr>
            <p:ph type="title"/>
          </p:nvPr>
        </p:nvSpPr>
        <p:spPr bwMode="auto">
          <a:xfrm>
            <a:off x="404793" y="708801"/>
            <a:ext cx="114301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Government Agencies Under Attack</a:t>
            </a:r>
          </a:p>
        </p:txBody>
      </p:sp>
    </p:spTree>
    <p:extLst>
      <p:ext uri="{BB962C8B-B14F-4D97-AF65-F5344CB8AC3E}">
        <p14:creationId xmlns:p14="http://schemas.microsoft.com/office/powerpoint/2010/main" val="110553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424B3BE0-07C0-D05C-0B61-4BE33E9E08F6}"/>
              </a:ext>
            </a:extLst>
          </p:cNvPr>
          <p:cNvPicPr>
            <a:picLocks noGrp="1" noChangeAspect="1"/>
          </p:cNvPicPr>
          <p:nvPr>
            <p:ph type="pic" sz="quarter" idx="13"/>
          </p:nvPr>
        </p:nvPicPr>
        <p:blipFill>
          <a:blip r:embed="rId3"/>
          <a:srcRect t="7802" b="7802"/>
          <a:stretch/>
        </p:blipFill>
        <p:spPr/>
      </p:pic>
      <p:sp>
        <p:nvSpPr>
          <p:cNvPr id="3" name="Title 2">
            <a:extLst>
              <a:ext uri="{FF2B5EF4-FFF2-40B4-BE49-F238E27FC236}">
                <a16:creationId xmlns:a16="http://schemas.microsoft.com/office/drawing/2014/main" id="{FB207F5D-5F40-264B-0403-3682CB3DC65D}"/>
              </a:ext>
            </a:extLst>
          </p:cNvPr>
          <p:cNvSpPr>
            <a:spLocks noGrp="1"/>
          </p:cNvSpPr>
          <p:nvPr>
            <p:ph type="ctrTitle"/>
          </p:nvPr>
        </p:nvSpPr>
        <p:spPr>
          <a:xfrm>
            <a:off x="4652773" y="4970207"/>
            <a:ext cx="7537703" cy="2507225"/>
          </a:xfrm>
          <a:noFill/>
        </p:spPr>
        <p:txBody>
          <a:bodyPr tIns="274320" rIns="822960" bIns="914400" anchor="b" anchorCtr="0"/>
          <a:lstStyle/>
          <a:p>
            <a:pPr algn="ctr"/>
            <a:r>
              <a:rPr lang="en-US" b="1" i="1" dirty="0">
                <a:solidFill>
                  <a:schemeClr val="bg1"/>
                </a:solidFill>
                <a:effectLst>
                  <a:outerShdw blurRad="38100" dist="38100" dir="2700000" algn="tl">
                    <a:srgbClr val="000000">
                      <a:alpha val="43137"/>
                    </a:srgbClr>
                  </a:outerShdw>
                </a:effectLst>
              </a:rPr>
              <a:t>Corporate Case Studies: The Rise &amp; Retreat of DEI</a:t>
            </a:r>
          </a:p>
        </p:txBody>
      </p:sp>
    </p:spTree>
    <p:extLst>
      <p:ext uri="{BB962C8B-B14F-4D97-AF65-F5344CB8AC3E}">
        <p14:creationId xmlns:p14="http://schemas.microsoft.com/office/powerpoint/2010/main" val="3042288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A558E-2A07-54B4-BCD7-C125BBE753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C26BC-39A0-8C25-FFDA-0512CD62421C}"/>
              </a:ext>
            </a:extLst>
          </p:cNvPr>
          <p:cNvSpPr>
            <a:spLocks noGrp="1"/>
          </p:cNvSpPr>
          <p:nvPr>
            <p:ph idx="1"/>
          </p:nvPr>
        </p:nvSpPr>
        <p:spPr>
          <a:xfrm>
            <a:off x="1066800" y="1869341"/>
            <a:ext cx="10058399" cy="4061196"/>
          </a:xfrm>
        </p:spPr>
        <p:txBody>
          <a:bodyPr>
            <a:noAutofit/>
          </a:bodyPr>
          <a:lstStyle/>
          <a:p>
            <a:r>
              <a:rPr lang="en-US" sz="2800" b="1" i="1" dirty="0">
                <a:solidFill>
                  <a:srgbClr val="242424"/>
                </a:solidFill>
                <a:effectLst/>
                <a:latin typeface="Segoe UI" panose="020B0502040204020203" pitchFamily="34" charset="0"/>
              </a:rPr>
              <a:t>The George Floyd Effect: Corporate DEI Boom (2020-2022)</a:t>
            </a:r>
            <a:br>
              <a:rPr lang="en-US" sz="2800" dirty="0"/>
            </a:br>
            <a:r>
              <a:rPr lang="en-US" sz="4000" b="0" i="0" dirty="0">
                <a:solidFill>
                  <a:srgbClr val="242424"/>
                </a:solidFill>
                <a:effectLst/>
                <a:latin typeface="Aldhabi" panose="01000000000000000000" pitchFamily="2" charset="-78"/>
                <a:cs typeface="Aldhabi" panose="01000000000000000000" pitchFamily="2" charset="-78"/>
              </a:rPr>
              <a:t>In response to the 2020 racial justice protests:</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 Companies pledged over $340 billion to racial equity initiatives (McKinsey estimate).</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 Diversity hiring goals increased, and many corporations hired Chief Diversity Officers</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(CDOs).</a:t>
            </a:r>
            <a:br>
              <a:rPr lang="en-US" sz="2800" dirty="0"/>
            </a:br>
            <a:endParaRPr lang="en-US" sz="40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611E7C4B-A563-4C54-1894-5AD59C12F2EE}"/>
              </a:ext>
            </a:extLst>
          </p:cNvPr>
          <p:cNvSpPr>
            <a:spLocks noGrp="1" noChangeArrowheads="1"/>
          </p:cNvSpPr>
          <p:nvPr>
            <p:ph type="title"/>
          </p:nvPr>
        </p:nvSpPr>
        <p:spPr bwMode="auto">
          <a:xfrm>
            <a:off x="404793" y="431802"/>
            <a:ext cx="114301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Corporate Case Studies: The Rise &amp; Retreat of DEI</a:t>
            </a:r>
          </a:p>
        </p:txBody>
      </p:sp>
    </p:spTree>
    <p:extLst>
      <p:ext uri="{BB962C8B-B14F-4D97-AF65-F5344CB8AC3E}">
        <p14:creationId xmlns:p14="http://schemas.microsoft.com/office/powerpoint/2010/main" val="1455012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9AD8A-1DD0-5798-279E-723AFBF21AB2}"/>
              </a:ext>
            </a:extLst>
          </p:cNvPr>
          <p:cNvSpPr>
            <a:spLocks noGrp="1"/>
          </p:cNvSpPr>
          <p:nvPr>
            <p:ph type="title"/>
          </p:nvPr>
        </p:nvSpPr>
        <p:spPr/>
        <p:txBody>
          <a:bodyPr/>
          <a:lstStyle/>
          <a:p>
            <a:r>
              <a:rPr lang="en-US" b="1" i="1" dirty="0"/>
              <a:t>The George Floyd Effect: </a:t>
            </a:r>
            <a:r>
              <a:rPr lang="en-US" sz="4400" dirty="0"/>
              <a:t>Corporate DEI Boom (2020-2022)</a:t>
            </a:r>
          </a:p>
        </p:txBody>
      </p:sp>
      <p:sp>
        <p:nvSpPr>
          <p:cNvPr id="3" name="Content Placeholder 2">
            <a:extLst>
              <a:ext uri="{FF2B5EF4-FFF2-40B4-BE49-F238E27FC236}">
                <a16:creationId xmlns:a16="http://schemas.microsoft.com/office/drawing/2014/main" id="{8EDE50FB-473C-3BEA-8431-B03765A8981F}"/>
              </a:ext>
            </a:extLst>
          </p:cNvPr>
          <p:cNvSpPr>
            <a:spLocks noGrp="1"/>
          </p:cNvSpPr>
          <p:nvPr>
            <p:ph idx="1"/>
          </p:nvPr>
        </p:nvSpPr>
        <p:spPr/>
        <p:txBody>
          <a:bodyPr>
            <a:normAutofit/>
          </a:bodyPr>
          <a:lstStyle/>
          <a:p>
            <a:r>
              <a:rPr lang="en-US" sz="4400" b="0" i="0" dirty="0">
                <a:solidFill>
                  <a:srgbClr val="242424"/>
                </a:solidFill>
                <a:effectLst/>
                <a:latin typeface="Aldhabi" panose="01000000000000000000" pitchFamily="2" charset="-78"/>
                <a:cs typeface="Aldhabi" panose="01000000000000000000" pitchFamily="2" charset="-78"/>
              </a:rPr>
              <a:t>• Financial investments:</a:t>
            </a:r>
            <a:br>
              <a:rPr lang="en-US" sz="4400" dirty="0">
                <a:latin typeface="Aldhabi" panose="01000000000000000000" pitchFamily="2" charset="-78"/>
                <a:cs typeface="Aldhabi" panose="01000000000000000000" pitchFamily="2" charset="-78"/>
              </a:rPr>
            </a:br>
            <a:r>
              <a:rPr lang="en-US" sz="4400" b="0" i="0" dirty="0">
                <a:solidFill>
                  <a:srgbClr val="242424"/>
                </a:solidFill>
                <a:effectLst/>
                <a:latin typeface="Aldhabi" panose="01000000000000000000" pitchFamily="2" charset="-78"/>
                <a:cs typeface="Aldhabi" panose="01000000000000000000" pitchFamily="2" charset="-78"/>
              </a:rPr>
              <a:t>• Bank of America pledged $1 billion toward racial equity programs.</a:t>
            </a:r>
            <a:br>
              <a:rPr lang="en-US" sz="4000" dirty="0">
                <a:latin typeface="Aldhabi" panose="01000000000000000000" pitchFamily="2" charset="-78"/>
                <a:cs typeface="Aldhabi" panose="01000000000000000000" pitchFamily="2" charset="-78"/>
              </a:rPr>
            </a:br>
            <a:br>
              <a:rPr lang="en-US" sz="2800" dirty="0"/>
            </a:br>
            <a:endParaRPr lang="en-US" dirty="0"/>
          </a:p>
        </p:txBody>
      </p:sp>
      <p:sp>
        <p:nvSpPr>
          <p:cNvPr id="5" name="Content Placeholder 4">
            <a:extLst>
              <a:ext uri="{FF2B5EF4-FFF2-40B4-BE49-F238E27FC236}">
                <a16:creationId xmlns:a16="http://schemas.microsoft.com/office/drawing/2014/main" id="{92CFD42C-9F4E-2D2B-754C-DED3325D89CF}"/>
              </a:ext>
            </a:extLst>
          </p:cNvPr>
          <p:cNvSpPr>
            <a:spLocks noGrp="1"/>
          </p:cNvSpPr>
          <p:nvPr>
            <p:ph idx="13"/>
          </p:nvPr>
        </p:nvSpPr>
        <p:spPr/>
        <p:txBody>
          <a:bodyPr>
            <a:normAutofit/>
          </a:bodyPr>
          <a:lstStyle/>
          <a:p>
            <a:r>
              <a:rPr lang="en-US" sz="4000" b="0" i="0" dirty="0">
                <a:solidFill>
                  <a:srgbClr val="242424"/>
                </a:solidFill>
                <a:effectLst/>
                <a:latin typeface="Aldhabi" panose="01000000000000000000" pitchFamily="2" charset="-78"/>
                <a:cs typeface="Aldhabi" panose="01000000000000000000" pitchFamily="2" charset="-78"/>
              </a:rPr>
              <a:t>• Google &amp; Apple expanded DEI funding.</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 Netflix &amp; Disney pledged funds to Black-owned businesses and diverse content.</a:t>
            </a:r>
            <a:br>
              <a:rPr lang="en-US" sz="4000" dirty="0">
                <a:latin typeface="Aldhabi" panose="01000000000000000000" pitchFamily="2" charset="-78"/>
                <a:cs typeface="Aldhabi" panose="01000000000000000000" pitchFamily="2" charset="-78"/>
              </a:rPr>
            </a:br>
            <a:endParaRPr lang="en-US" sz="4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288213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1CDF-C16E-D9FB-0490-6752F3BAC257}"/>
              </a:ext>
            </a:extLst>
          </p:cNvPr>
          <p:cNvSpPr>
            <a:spLocks noGrp="1"/>
          </p:cNvSpPr>
          <p:nvPr>
            <p:ph type="title"/>
          </p:nvPr>
        </p:nvSpPr>
        <p:spPr/>
        <p:txBody>
          <a:bodyPr/>
          <a:lstStyle/>
          <a:p>
            <a:r>
              <a:rPr lang="en-US" dirty="0">
                <a:latin typeface="Amasis MT Pro Black" panose="02040A04050005020304" pitchFamily="18" charset="0"/>
              </a:rPr>
              <a:t>2023-Present: Corporate DEI Retraction Amid Backlash</a:t>
            </a:r>
          </a:p>
        </p:txBody>
      </p:sp>
      <p:sp>
        <p:nvSpPr>
          <p:cNvPr id="4" name="Content Placeholder 3">
            <a:extLst>
              <a:ext uri="{FF2B5EF4-FFF2-40B4-BE49-F238E27FC236}">
                <a16:creationId xmlns:a16="http://schemas.microsoft.com/office/drawing/2014/main" id="{906F8E5A-CF7D-4AEA-7B11-1CF53A729837}"/>
              </a:ext>
            </a:extLst>
          </p:cNvPr>
          <p:cNvSpPr>
            <a:spLocks noGrp="1"/>
          </p:cNvSpPr>
          <p:nvPr>
            <p:ph idx="1"/>
          </p:nvPr>
        </p:nvSpPr>
        <p:spPr>
          <a:xfrm>
            <a:off x="1097280" y="2011680"/>
            <a:ext cx="9966959" cy="3937305"/>
          </a:xfrm>
        </p:spPr>
        <p:txBody>
          <a:bodyPr>
            <a:noAutofit/>
          </a:bodyPr>
          <a:lstStyle/>
          <a:p>
            <a:r>
              <a:rPr lang="en-US" sz="3400" b="0" i="0" dirty="0">
                <a:solidFill>
                  <a:srgbClr val="242424"/>
                </a:solidFill>
                <a:effectLst/>
                <a:latin typeface="Aldhabi" panose="01000000000000000000" pitchFamily="2" charset="-78"/>
                <a:cs typeface="Aldhabi" panose="01000000000000000000" pitchFamily="2" charset="-78"/>
              </a:rPr>
              <a:t>After the Supreme Court ruling on affirmative action (2023) and state-level DEI bans:</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 Major corporations scaled back DEI efforts quietly.</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 CDO positions were eliminated (many lasted less than three years).</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 Right-wing boycotts and shareholder pressure (e.g., Bud Light, Disney) led companies to</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distance themselves from DEI.</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Examples of Corporate DEI Retrenchment:</a:t>
            </a:r>
            <a:endParaRPr lang="en-US" sz="3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651670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ADA4E-C670-75F1-1C6D-EA5074CFF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012A1-C5A3-2AD4-B308-58E77116EB67}"/>
              </a:ext>
            </a:extLst>
          </p:cNvPr>
          <p:cNvSpPr>
            <a:spLocks noGrp="1"/>
          </p:cNvSpPr>
          <p:nvPr>
            <p:ph type="title"/>
          </p:nvPr>
        </p:nvSpPr>
        <p:spPr/>
        <p:txBody>
          <a:bodyPr/>
          <a:lstStyle/>
          <a:p>
            <a:r>
              <a:rPr lang="en-US" dirty="0">
                <a:latin typeface="Amasis MT Pro Black" panose="02040A04050005020304" pitchFamily="18" charset="0"/>
              </a:rPr>
              <a:t>2023-Present: Corporate DEI Retraction Amid Backlash</a:t>
            </a:r>
          </a:p>
        </p:txBody>
      </p:sp>
      <p:sp>
        <p:nvSpPr>
          <p:cNvPr id="4" name="Content Placeholder 3">
            <a:extLst>
              <a:ext uri="{FF2B5EF4-FFF2-40B4-BE49-F238E27FC236}">
                <a16:creationId xmlns:a16="http://schemas.microsoft.com/office/drawing/2014/main" id="{FFC7878F-3BA6-DEBE-EF47-3B189410DD60}"/>
              </a:ext>
            </a:extLst>
          </p:cNvPr>
          <p:cNvSpPr>
            <a:spLocks noGrp="1"/>
          </p:cNvSpPr>
          <p:nvPr>
            <p:ph idx="1"/>
          </p:nvPr>
        </p:nvSpPr>
        <p:spPr>
          <a:xfrm>
            <a:off x="862150" y="2011680"/>
            <a:ext cx="10607040" cy="3937305"/>
          </a:xfrm>
        </p:spPr>
        <p:txBody>
          <a:bodyPr>
            <a:noAutofit/>
          </a:bodyPr>
          <a:lstStyle/>
          <a:p>
            <a:r>
              <a:rPr lang="en-US" b="1" i="1" u="sng" dirty="0">
                <a:solidFill>
                  <a:srgbClr val="242424"/>
                </a:solidFill>
                <a:effectLst/>
                <a:latin typeface="Agency FB" panose="020B0503020202020204" pitchFamily="34" charset="0"/>
                <a:cs typeface="Aldhabi" panose="01000000000000000000" pitchFamily="2" charset="-78"/>
              </a:rPr>
              <a:t>Company</a:t>
            </a:r>
            <a:r>
              <a:rPr lang="en-US" b="1" i="1" dirty="0">
                <a:solidFill>
                  <a:srgbClr val="242424"/>
                </a:solidFill>
                <a:effectLst/>
                <a:latin typeface="Agency FB" panose="020B0503020202020204" pitchFamily="34" charset="0"/>
                <a:cs typeface="Aldhabi" panose="01000000000000000000" pitchFamily="2" charset="-78"/>
              </a:rPr>
              <a:t>          </a:t>
            </a:r>
            <a:r>
              <a:rPr lang="en-US" b="1" i="1" u="sng" dirty="0">
                <a:solidFill>
                  <a:srgbClr val="242424"/>
                </a:solidFill>
                <a:effectLst/>
                <a:latin typeface="Agency FB" panose="020B0503020202020204" pitchFamily="34" charset="0"/>
                <a:cs typeface="Aldhabi" panose="01000000000000000000" pitchFamily="2" charset="-78"/>
              </a:rPr>
              <a:t>DEI Commitment (2020-2022) </a:t>
            </a:r>
            <a:r>
              <a:rPr lang="en-US" b="1" i="1" dirty="0">
                <a:solidFill>
                  <a:srgbClr val="242424"/>
                </a:solidFill>
                <a:effectLst/>
                <a:latin typeface="Agency FB" panose="020B0503020202020204" pitchFamily="34" charset="0"/>
                <a:cs typeface="Aldhabi" panose="01000000000000000000" pitchFamily="2" charset="-78"/>
              </a:rPr>
              <a:t>          </a:t>
            </a:r>
            <a:r>
              <a:rPr lang="en-US" b="1" i="1" u="sng" dirty="0">
                <a:solidFill>
                  <a:srgbClr val="242424"/>
                </a:solidFill>
                <a:effectLst/>
                <a:latin typeface="Agency FB" panose="020B0503020202020204" pitchFamily="34" charset="0"/>
                <a:cs typeface="Aldhabi" panose="01000000000000000000" pitchFamily="2" charset="-78"/>
              </a:rPr>
              <a:t>Backlash &amp; Retraction (2023-Present)</a:t>
            </a:r>
            <a:br>
              <a:rPr lang="en-US" sz="4000" b="1" i="1" u="sng" dirty="0">
                <a:latin typeface="Aldhabi" panose="01000000000000000000" pitchFamily="2" charset="-78"/>
                <a:cs typeface="Aldhabi" panose="01000000000000000000" pitchFamily="2" charset="-78"/>
              </a:rPr>
            </a:br>
            <a:r>
              <a:rPr lang="en-US" sz="3200" i="0" dirty="0">
                <a:solidFill>
                  <a:srgbClr val="242424"/>
                </a:solidFill>
                <a:effectLst/>
                <a:latin typeface="Aldhabi" panose="01000000000000000000" pitchFamily="2" charset="-78"/>
                <a:cs typeface="Aldhabi" panose="01000000000000000000" pitchFamily="2" charset="-78"/>
              </a:rPr>
              <a:t>Wells Fargo      </a:t>
            </a:r>
            <a:r>
              <a:rPr lang="en-US" sz="3200" b="0" i="0" dirty="0">
                <a:solidFill>
                  <a:srgbClr val="242424"/>
                </a:solidFill>
                <a:effectLst/>
                <a:latin typeface="Aldhabi" panose="01000000000000000000" pitchFamily="2" charset="-78"/>
                <a:cs typeface="Aldhabi" panose="01000000000000000000" pitchFamily="2" charset="-78"/>
              </a:rPr>
              <a:t>$50M for Black-owned businesses                Scaled back DEI hiring programs after</a:t>
            </a:r>
            <a:br>
              <a:rPr lang="en-US" sz="3200" dirty="0">
                <a:latin typeface="Aldhabi" panose="01000000000000000000" pitchFamily="2" charset="-78"/>
                <a:cs typeface="Aldhabi" panose="01000000000000000000" pitchFamily="2" charset="-78"/>
              </a:rPr>
            </a:br>
            <a:r>
              <a:rPr lang="en-US" sz="3200" dirty="0">
                <a:latin typeface="Aldhabi" panose="01000000000000000000" pitchFamily="2" charset="-78"/>
                <a:cs typeface="Aldhabi" panose="01000000000000000000" pitchFamily="2" charset="-78"/>
              </a:rPr>
              <a:t>                                                                                                                                                                 </a:t>
            </a:r>
            <a:r>
              <a:rPr lang="en-US" sz="3200" b="0" i="0" dirty="0">
                <a:solidFill>
                  <a:srgbClr val="242424"/>
                </a:solidFill>
                <a:effectLst/>
                <a:latin typeface="Aldhabi" panose="01000000000000000000" pitchFamily="2" charset="-78"/>
                <a:cs typeface="Aldhabi" panose="01000000000000000000" pitchFamily="2" charset="-78"/>
              </a:rPr>
              <a:t>lawsuits.</a:t>
            </a:r>
            <a:br>
              <a:rPr lang="en-US" sz="3200" dirty="0">
                <a:latin typeface="Aldhabi" panose="01000000000000000000" pitchFamily="2" charset="-78"/>
                <a:cs typeface="Aldhabi" panose="01000000000000000000" pitchFamily="2" charset="-78"/>
              </a:rPr>
            </a:br>
            <a:r>
              <a:rPr lang="en-US" sz="3200" b="0" i="0" dirty="0">
                <a:solidFill>
                  <a:srgbClr val="242424"/>
                </a:solidFill>
                <a:effectLst/>
                <a:latin typeface="Aldhabi" panose="01000000000000000000" pitchFamily="2" charset="-78"/>
                <a:cs typeface="Aldhabi" panose="01000000000000000000" pitchFamily="2" charset="-78"/>
              </a:rPr>
              <a:t>Google          DEI hiring goals and racial justice donations       Laid off DEI staff, shifted messaging.</a:t>
            </a:r>
            <a:br>
              <a:rPr lang="en-US" sz="3200" dirty="0">
                <a:latin typeface="Aldhabi" panose="01000000000000000000" pitchFamily="2" charset="-78"/>
                <a:cs typeface="Aldhabi" panose="01000000000000000000" pitchFamily="2" charset="-78"/>
              </a:rPr>
            </a:br>
            <a:r>
              <a:rPr lang="en-US" sz="3200" b="0" i="0" dirty="0">
                <a:solidFill>
                  <a:srgbClr val="242424"/>
                </a:solidFill>
                <a:effectLst/>
                <a:latin typeface="Aldhabi" panose="01000000000000000000" pitchFamily="2" charset="-78"/>
                <a:cs typeface="Aldhabi" panose="01000000000000000000" pitchFamily="2" charset="-78"/>
              </a:rPr>
              <a:t>Disney                   Pledged to promote diverse content                 Under political attack (Florida) and</a:t>
            </a:r>
            <a:br>
              <a:rPr lang="en-US" sz="3200" dirty="0">
                <a:latin typeface="Aldhabi" panose="01000000000000000000" pitchFamily="2" charset="-78"/>
                <a:cs typeface="Aldhabi" panose="01000000000000000000" pitchFamily="2" charset="-78"/>
              </a:rPr>
            </a:br>
            <a:r>
              <a:rPr lang="en-US" sz="3200" dirty="0">
                <a:latin typeface="Aldhabi" panose="01000000000000000000" pitchFamily="2" charset="-78"/>
                <a:cs typeface="Aldhabi" panose="01000000000000000000" pitchFamily="2" charset="-78"/>
              </a:rPr>
              <a:t>                                                                                                                                  </a:t>
            </a:r>
            <a:r>
              <a:rPr lang="en-US" sz="3200" b="0" i="0" dirty="0">
                <a:solidFill>
                  <a:srgbClr val="242424"/>
                </a:solidFill>
                <a:effectLst/>
                <a:latin typeface="Aldhabi" panose="01000000000000000000" pitchFamily="2" charset="-78"/>
                <a:cs typeface="Aldhabi" panose="01000000000000000000" pitchFamily="2" charset="-78"/>
              </a:rPr>
              <a:t>scaled back inclusion efforts.</a:t>
            </a:r>
            <a:br>
              <a:rPr lang="en-US" sz="3200" dirty="0">
                <a:latin typeface="Aldhabi" panose="01000000000000000000" pitchFamily="2" charset="-78"/>
                <a:cs typeface="Aldhabi" panose="01000000000000000000" pitchFamily="2" charset="-78"/>
              </a:rPr>
            </a:br>
            <a:endParaRPr lang="en-US" sz="32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994636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B87E4-6DB6-3CDC-9343-3D175958D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EE991-FC16-CB9F-3A34-67590C03C882}"/>
              </a:ext>
            </a:extLst>
          </p:cNvPr>
          <p:cNvSpPr>
            <a:spLocks noGrp="1"/>
          </p:cNvSpPr>
          <p:nvPr>
            <p:ph type="title"/>
          </p:nvPr>
        </p:nvSpPr>
        <p:spPr/>
        <p:txBody>
          <a:bodyPr/>
          <a:lstStyle/>
          <a:p>
            <a:r>
              <a:rPr lang="en-US" dirty="0">
                <a:latin typeface="Amasis MT Pro Black" panose="02040A04050005020304" pitchFamily="18" charset="0"/>
              </a:rPr>
              <a:t>2023-Present: Corporate DEI Retraction Amid Backlash</a:t>
            </a:r>
          </a:p>
        </p:txBody>
      </p:sp>
      <p:sp>
        <p:nvSpPr>
          <p:cNvPr id="4" name="Content Placeholder 3">
            <a:extLst>
              <a:ext uri="{FF2B5EF4-FFF2-40B4-BE49-F238E27FC236}">
                <a16:creationId xmlns:a16="http://schemas.microsoft.com/office/drawing/2014/main" id="{4FD062EB-F9C8-231E-391E-FE5A16F57454}"/>
              </a:ext>
            </a:extLst>
          </p:cNvPr>
          <p:cNvSpPr>
            <a:spLocks noGrp="1"/>
          </p:cNvSpPr>
          <p:nvPr>
            <p:ph idx="1"/>
          </p:nvPr>
        </p:nvSpPr>
        <p:spPr>
          <a:xfrm>
            <a:off x="862150" y="2011680"/>
            <a:ext cx="10607040" cy="3937305"/>
          </a:xfrm>
        </p:spPr>
        <p:txBody>
          <a:bodyPr>
            <a:noAutofit/>
          </a:bodyPr>
          <a:lstStyle/>
          <a:p>
            <a:r>
              <a:rPr lang="en-US" b="1" i="1" u="sng" dirty="0">
                <a:solidFill>
                  <a:srgbClr val="242424"/>
                </a:solidFill>
                <a:effectLst/>
                <a:latin typeface="Agency FB" panose="020B0503020202020204" pitchFamily="34" charset="0"/>
                <a:cs typeface="Aldhabi" panose="01000000000000000000" pitchFamily="2" charset="-78"/>
              </a:rPr>
              <a:t>Company </a:t>
            </a:r>
            <a:r>
              <a:rPr lang="en-US" i="1" dirty="0">
                <a:solidFill>
                  <a:srgbClr val="242424"/>
                </a:solidFill>
                <a:effectLst/>
                <a:latin typeface="Agency FB" panose="020B0503020202020204" pitchFamily="34" charset="0"/>
                <a:cs typeface="Aldhabi" panose="01000000000000000000" pitchFamily="2" charset="-78"/>
              </a:rPr>
              <a:t>              </a:t>
            </a:r>
            <a:r>
              <a:rPr lang="en-US" b="1" i="1" u="sng" dirty="0">
                <a:solidFill>
                  <a:srgbClr val="242424"/>
                </a:solidFill>
                <a:effectLst/>
                <a:latin typeface="Agency FB" panose="020B0503020202020204" pitchFamily="34" charset="0"/>
                <a:cs typeface="Aldhabi" panose="01000000000000000000" pitchFamily="2" charset="-78"/>
              </a:rPr>
              <a:t>DEI Commitment (2020-2022) </a:t>
            </a:r>
            <a:r>
              <a:rPr lang="en-US" b="1" i="1" dirty="0">
                <a:solidFill>
                  <a:srgbClr val="242424"/>
                </a:solidFill>
                <a:effectLst/>
                <a:latin typeface="Agency FB" panose="020B0503020202020204" pitchFamily="34" charset="0"/>
                <a:cs typeface="Aldhabi" panose="01000000000000000000" pitchFamily="2" charset="-78"/>
              </a:rPr>
              <a:t>         </a:t>
            </a:r>
            <a:r>
              <a:rPr lang="en-US" b="1" dirty="0">
                <a:solidFill>
                  <a:srgbClr val="242424"/>
                </a:solidFill>
                <a:effectLst/>
                <a:latin typeface="Agency FB" panose="020B0503020202020204" pitchFamily="34" charset="0"/>
                <a:cs typeface="Aldhabi" panose="01000000000000000000" pitchFamily="2" charset="-78"/>
              </a:rPr>
              <a:t>    </a:t>
            </a:r>
            <a:r>
              <a:rPr lang="en-US" b="1" i="1" u="sng" dirty="0">
                <a:solidFill>
                  <a:srgbClr val="242424"/>
                </a:solidFill>
                <a:effectLst/>
                <a:latin typeface="Agency FB" panose="020B0503020202020204" pitchFamily="34" charset="0"/>
                <a:cs typeface="Aldhabi" panose="01000000000000000000" pitchFamily="2" charset="-78"/>
              </a:rPr>
              <a:t>Backlash &amp; Retraction (2023-Present</a:t>
            </a:r>
            <a:r>
              <a:rPr lang="en-US" sz="2800" b="1" i="1" u="sng" dirty="0">
                <a:solidFill>
                  <a:srgbClr val="242424"/>
                </a:solidFill>
                <a:effectLst/>
                <a:latin typeface="Aldhabi" panose="01000000000000000000" pitchFamily="2" charset="-78"/>
                <a:cs typeface="Aldhabi" panose="01000000000000000000" pitchFamily="2" charset="-78"/>
              </a:rPr>
              <a:t>)</a:t>
            </a:r>
            <a:br>
              <a:rPr lang="en-US" sz="28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McDonald’s           Set goals for diverse       Faced lawsuits for race-based policies</a:t>
            </a:r>
          </a:p>
          <a:p>
            <a:r>
              <a:rPr lang="en-US" sz="4000" dirty="0">
                <a:solidFill>
                  <a:srgbClr val="242424"/>
                </a:solidFill>
                <a:latin typeface="Aldhabi" panose="01000000000000000000" pitchFamily="2" charset="-78"/>
                <a:cs typeface="Aldhabi" panose="01000000000000000000" pitchFamily="2" charset="-78"/>
              </a:rPr>
              <a:t>                                   </a:t>
            </a:r>
            <a:r>
              <a:rPr lang="en-US" sz="4000" b="0" i="0" dirty="0">
                <a:solidFill>
                  <a:srgbClr val="242424"/>
                </a:solidFill>
                <a:effectLst/>
                <a:latin typeface="Aldhabi" panose="01000000000000000000" pitchFamily="2" charset="-78"/>
                <a:cs typeface="Aldhabi" panose="01000000000000000000" pitchFamily="2" charset="-78"/>
              </a:rPr>
              <a:t>franchise ownership</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Adidas &amp; Nike    Strong racial justice      Quietly reduced DEI efforts under legal</a:t>
            </a:r>
            <a:br>
              <a:rPr lang="en-US" sz="4000" dirty="0">
                <a:latin typeface="Aldhabi" panose="01000000000000000000" pitchFamily="2" charset="-78"/>
                <a:cs typeface="Aldhabi" panose="01000000000000000000" pitchFamily="2" charset="-78"/>
              </a:rPr>
            </a:br>
            <a:r>
              <a:rPr lang="en-US" sz="4000" dirty="0">
                <a:latin typeface="Aldhabi" panose="01000000000000000000" pitchFamily="2" charset="-78"/>
                <a:cs typeface="Aldhabi" panose="01000000000000000000" pitchFamily="2" charset="-78"/>
              </a:rPr>
              <a:t>                                        marketing                                                                         </a:t>
            </a:r>
            <a:r>
              <a:rPr lang="en-US" sz="4000" b="0" i="0" dirty="0">
                <a:solidFill>
                  <a:srgbClr val="242424"/>
                </a:solidFill>
                <a:effectLst/>
                <a:latin typeface="Aldhabi" panose="01000000000000000000" pitchFamily="2" charset="-78"/>
                <a:cs typeface="Aldhabi" panose="01000000000000000000" pitchFamily="2" charset="-78"/>
              </a:rPr>
              <a:t>pressure.</a:t>
            </a:r>
            <a:br>
              <a:rPr lang="en-US" sz="4000" dirty="0">
                <a:latin typeface="Aldhabi" panose="01000000000000000000" pitchFamily="2" charset="-78"/>
                <a:cs typeface="Aldhabi" panose="01000000000000000000" pitchFamily="2" charset="-78"/>
              </a:rPr>
            </a:br>
            <a:endParaRPr lang="en-US" sz="4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025608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7E138-A782-D83B-B940-C7EC10F98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90594-730D-933A-51A7-FE3B2C0E7913}"/>
              </a:ext>
            </a:extLst>
          </p:cNvPr>
          <p:cNvSpPr>
            <a:spLocks noGrp="1"/>
          </p:cNvSpPr>
          <p:nvPr>
            <p:ph type="title"/>
          </p:nvPr>
        </p:nvSpPr>
        <p:spPr/>
        <p:txBody>
          <a:bodyPr/>
          <a:lstStyle/>
          <a:p>
            <a:r>
              <a:rPr lang="en-US" dirty="0">
                <a:latin typeface="Amasis MT Pro Black" panose="02040A04050005020304" pitchFamily="18" charset="0"/>
              </a:rPr>
              <a:t>2023-Present: Corporate DEI Retraction Amid Backlash</a:t>
            </a:r>
          </a:p>
        </p:txBody>
      </p:sp>
      <p:sp>
        <p:nvSpPr>
          <p:cNvPr id="4" name="Content Placeholder 3">
            <a:extLst>
              <a:ext uri="{FF2B5EF4-FFF2-40B4-BE49-F238E27FC236}">
                <a16:creationId xmlns:a16="http://schemas.microsoft.com/office/drawing/2014/main" id="{708120A7-BB50-08E8-537D-4ABF167FA0B9}"/>
              </a:ext>
            </a:extLst>
          </p:cNvPr>
          <p:cNvSpPr>
            <a:spLocks noGrp="1"/>
          </p:cNvSpPr>
          <p:nvPr>
            <p:ph idx="1"/>
          </p:nvPr>
        </p:nvSpPr>
        <p:spPr>
          <a:xfrm>
            <a:off x="1097280" y="2011680"/>
            <a:ext cx="9966959" cy="3937305"/>
          </a:xfrm>
        </p:spPr>
        <p:txBody>
          <a:bodyPr>
            <a:noAutofit/>
          </a:bodyPr>
          <a:lstStyle/>
          <a:p>
            <a:r>
              <a:rPr lang="en-US" sz="4400" b="0" i="0" dirty="0">
                <a:solidFill>
                  <a:srgbClr val="242424"/>
                </a:solidFill>
                <a:effectLst/>
                <a:latin typeface="Aldhabi" panose="01000000000000000000" pitchFamily="2" charset="-78"/>
                <a:cs typeface="Aldhabi" panose="01000000000000000000" pitchFamily="2" charset="-78"/>
              </a:rPr>
              <a:t>Why the Retreat?</a:t>
            </a:r>
            <a:br>
              <a:rPr lang="en-US" sz="4400" dirty="0">
                <a:latin typeface="Aldhabi" panose="01000000000000000000" pitchFamily="2" charset="-78"/>
                <a:cs typeface="Aldhabi" panose="01000000000000000000" pitchFamily="2" charset="-78"/>
              </a:rPr>
            </a:br>
            <a:r>
              <a:rPr lang="en-US" sz="4400" b="0" i="0" dirty="0">
                <a:solidFill>
                  <a:srgbClr val="242424"/>
                </a:solidFill>
                <a:effectLst/>
                <a:latin typeface="Aldhabi" panose="01000000000000000000" pitchFamily="2" charset="-78"/>
                <a:cs typeface="Aldhabi" panose="01000000000000000000" pitchFamily="2" charset="-78"/>
              </a:rPr>
              <a:t>• Legal Risks: Companies fear lawsuits over “reverse discrimination.”</a:t>
            </a:r>
            <a:br>
              <a:rPr lang="en-US" sz="4400" dirty="0">
                <a:latin typeface="Aldhabi" panose="01000000000000000000" pitchFamily="2" charset="-78"/>
                <a:cs typeface="Aldhabi" panose="01000000000000000000" pitchFamily="2" charset="-78"/>
              </a:rPr>
            </a:br>
            <a:r>
              <a:rPr lang="en-US" sz="4400" b="0" i="0" dirty="0">
                <a:solidFill>
                  <a:srgbClr val="242424"/>
                </a:solidFill>
                <a:effectLst/>
                <a:latin typeface="Aldhabi" panose="01000000000000000000" pitchFamily="2" charset="-78"/>
                <a:cs typeface="Aldhabi" panose="01000000000000000000" pitchFamily="2" charset="-78"/>
              </a:rPr>
              <a:t>• Political Pressure: Conservative groups frame DEI as anti-white.</a:t>
            </a:r>
            <a:br>
              <a:rPr lang="en-US" sz="4400" dirty="0">
                <a:latin typeface="Aldhabi" panose="01000000000000000000" pitchFamily="2" charset="-78"/>
                <a:cs typeface="Aldhabi" panose="01000000000000000000" pitchFamily="2" charset="-78"/>
              </a:rPr>
            </a:br>
            <a:r>
              <a:rPr lang="en-US" sz="4400" b="0" i="0" dirty="0">
                <a:solidFill>
                  <a:srgbClr val="242424"/>
                </a:solidFill>
                <a:effectLst/>
                <a:latin typeface="Aldhabi" panose="01000000000000000000" pitchFamily="2" charset="-78"/>
                <a:cs typeface="Aldhabi" panose="01000000000000000000" pitchFamily="2" charset="-78"/>
              </a:rPr>
              <a:t>• Economic Shifts: Recession fears make DEI budgets vulnerable.</a:t>
            </a:r>
            <a:br>
              <a:rPr lang="en-US" sz="4000" dirty="0">
                <a:latin typeface="Aldhabi" panose="01000000000000000000" pitchFamily="2" charset="-78"/>
                <a:cs typeface="Aldhabi" panose="01000000000000000000" pitchFamily="2" charset="-78"/>
              </a:rPr>
            </a:br>
            <a:endParaRPr lang="en-US" sz="4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82030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8C2A-D6A8-4036-9B23-884C344822B0}"/>
              </a:ext>
            </a:extLst>
          </p:cNvPr>
          <p:cNvSpPr>
            <a:spLocks noGrp="1"/>
          </p:cNvSpPr>
          <p:nvPr>
            <p:ph type="title"/>
          </p:nvPr>
        </p:nvSpPr>
        <p:spPr/>
        <p:txBody>
          <a:bodyPr>
            <a:normAutofit/>
          </a:bodyPr>
          <a:lstStyle/>
          <a:p>
            <a:pPr algn="ctr"/>
            <a:r>
              <a:rPr lang="en-US" dirty="0">
                <a:latin typeface="Amasis MT Pro Black" panose="02040A04050005020304" pitchFamily="18" charset="0"/>
              </a:rPr>
              <a:t>Project 2025</a:t>
            </a:r>
          </a:p>
        </p:txBody>
      </p:sp>
      <p:pic>
        <p:nvPicPr>
          <p:cNvPr id="6" name="Picture Placeholder 5" descr="People in the background shaking hands">
            <a:extLst>
              <a:ext uri="{FF2B5EF4-FFF2-40B4-BE49-F238E27FC236}">
                <a16:creationId xmlns:a16="http://schemas.microsoft.com/office/drawing/2014/main" id="{7152A34F-5793-48E6-BC6E-4B7215AA9A1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 r="4"/>
          <a:stretch/>
        </p:blipFill>
        <p:spPr/>
      </p:pic>
      <p:sp>
        <p:nvSpPr>
          <p:cNvPr id="3" name="Content Placeholder 2">
            <a:extLst>
              <a:ext uri="{FF2B5EF4-FFF2-40B4-BE49-F238E27FC236}">
                <a16:creationId xmlns:a16="http://schemas.microsoft.com/office/drawing/2014/main" id="{6E155294-59B0-43EB-94D1-0BF9E1754452}"/>
              </a:ext>
            </a:extLst>
          </p:cNvPr>
          <p:cNvSpPr>
            <a:spLocks noGrp="1"/>
          </p:cNvSpPr>
          <p:nvPr>
            <p:ph idx="1"/>
          </p:nvPr>
        </p:nvSpPr>
        <p:spPr/>
        <p:txBody>
          <a:bodyPr vert="horz" lIns="91440" tIns="45720" rIns="0" bIns="45720" rtlCol="0" anchor="t">
            <a:normAutofit/>
          </a:bodyPr>
          <a:lstStyle/>
          <a:p>
            <a:pPr algn="ctr"/>
            <a:r>
              <a:rPr lang="en-US" sz="4400" dirty="0">
                <a:latin typeface="Aldhabi" panose="01000000000000000000" pitchFamily="2" charset="-78"/>
                <a:cs typeface="Aldhabi" panose="01000000000000000000" pitchFamily="2" charset="-78"/>
              </a:rPr>
              <a:t>The latest Attack on DEI &amp; Civil Rights Protections</a:t>
            </a:r>
          </a:p>
        </p:txBody>
      </p:sp>
    </p:spTree>
    <p:extLst>
      <p:ext uri="{BB962C8B-B14F-4D97-AF65-F5344CB8AC3E}">
        <p14:creationId xmlns:p14="http://schemas.microsoft.com/office/powerpoint/2010/main" val="850743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9DDDA-1A9A-A233-6A92-F642E85FE5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C7C56-5FE9-CC44-DAE8-2B4F5C9757E4}"/>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dirty="0">
                <a:latin typeface="Amasis MT Pro Black" panose="02040A04050005020304" pitchFamily="18" charset="0"/>
              </a:rPr>
              <a:t>Project 2025: The latest Attack on DEI &amp; Civil Rights Protections </a:t>
            </a:r>
          </a:p>
        </p:txBody>
      </p:sp>
      <p:sp>
        <p:nvSpPr>
          <p:cNvPr id="4" name="Content Placeholder 3">
            <a:extLst>
              <a:ext uri="{FF2B5EF4-FFF2-40B4-BE49-F238E27FC236}">
                <a16:creationId xmlns:a16="http://schemas.microsoft.com/office/drawing/2014/main" id="{3ECE6D6C-4990-2DE7-1DA8-DBB2FD71F768}"/>
              </a:ext>
            </a:extLst>
          </p:cNvPr>
          <p:cNvSpPr>
            <a:spLocks noGrp="1"/>
          </p:cNvSpPr>
          <p:nvPr>
            <p:ph idx="1"/>
          </p:nvPr>
        </p:nvSpPr>
        <p:spPr>
          <a:xfrm>
            <a:off x="1097279" y="1766236"/>
            <a:ext cx="9966959" cy="4211625"/>
          </a:xfrm>
        </p:spPr>
        <p:txBody>
          <a:bodyPr>
            <a:noAutofit/>
          </a:bodyPr>
          <a:lstStyle/>
          <a:p>
            <a:r>
              <a:rPr lang="en-US" sz="3600" b="0" i="0" dirty="0">
                <a:solidFill>
                  <a:srgbClr val="242424"/>
                </a:solidFill>
                <a:effectLst/>
                <a:latin typeface="Aldhabi" panose="01000000000000000000" pitchFamily="2" charset="-78"/>
                <a:cs typeface="Aldhabi" panose="01000000000000000000" pitchFamily="2" charset="-78"/>
              </a:rPr>
              <a:t>What is Project 2025?</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A Heritage Foundation initiative to reshape the U.S. government under a future Republican</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administration (especially if Trump wins in 2024). Its “Mandate for Leadership” plan includes:</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Eliminating DEI programs in federal agencies, military, and schools.</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Defunding “woke” corporate initiatives that promote racial equity.</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Expanding state control over curricula to block teaching about systemic racism.</a:t>
            </a:r>
            <a:endParaRPr lang="en-US" sz="4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8209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9326C02-AA2C-C412-E1A4-A2EAFAA84AEF}"/>
              </a:ext>
            </a:extLst>
          </p:cNvPr>
          <p:cNvPicPr>
            <a:picLocks noGrp="1" noChangeAspect="1"/>
          </p:cNvPicPr>
          <p:nvPr>
            <p:ph type="pic" sz="quarter" idx="13"/>
          </p:nvPr>
        </p:nvPicPr>
        <p:blipFill>
          <a:blip r:embed="rId3"/>
          <a:srcRect t="1238" b="1238"/>
          <a:stretch/>
        </p:blipFill>
        <p:spPr/>
      </p:pic>
      <p:sp>
        <p:nvSpPr>
          <p:cNvPr id="3" name="Title 2">
            <a:extLst>
              <a:ext uri="{FF2B5EF4-FFF2-40B4-BE49-F238E27FC236}">
                <a16:creationId xmlns:a16="http://schemas.microsoft.com/office/drawing/2014/main" id="{3F5278DA-6C8A-199D-CC43-831ACF8AF132}"/>
              </a:ext>
            </a:extLst>
          </p:cNvPr>
          <p:cNvSpPr>
            <a:spLocks noGrp="1"/>
          </p:cNvSpPr>
          <p:nvPr>
            <p:ph type="ctrTitle"/>
          </p:nvPr>
        </p:nvSpPr>
        <p:spPr>
          <a:xfrm>
            <a:off x="4652773" y="4778478"/>
            <a:ext cx="7537703" cy="2416382"/>
          </a:xfrm>
          <a:noFill/>
        </p:spPr>
        <p:txBody>
          <a:bodyPr bIns="548640" anchor="b" anchorCtr="0"/>
          <a:lstStyle/>
          <a:p>
            <a:pPr algn="ctr"/>
            <a:br>
              <a:rPr lang="en-US" b="0" i="0" dirty="0">
                <a:solidFill>
                  <a:srgbClr val="242424"/>
                </a:solidFill>
                <a:effectLst/>
              </a:rPr>
            </a:br>
            <a:br>
              <a:rPr lang="en-US" b="0" i="0" dirty="0">
                <a:solidFill>
                  <a:srgbClr val="242424"/>
                </a:solidFill>
                <a:effectLst/>
              </a:rPr>
            </a:br>
            <a:br>
              <a:rPr lang="en-US" b="0" i="0" dirty="0">
                <a:solidFill>
                  <a:srgbClr val="242424"/>
                </a:solidFill>
                <a:effectLst/>
              </a:rPr>
            </a:br>
            <a:br>
              <a:rPr lang="en-US" b="1" i="1" dirty="0">
                <a:solidFill>
                  <a:srgbClr val="242424"/>
                </a:solidFill>
                <a:effectLst>
                  <a:outerShdw blurRad="38100" dist="38100" dir="2700000" algn="tl">
                    <a:srgbClr val="000000">
                      <a:alpha val="43137"/>
                    </a:srgbClr>
                  </a:outerShdw>
                </a:effectLst>
              </a:rPr>
            </a:br>
            <a:r>
              <a:rPr lang="en-US" sz="4000" b="1" i="1" dirty="0">
                <a:solidFill>
                  <a:srgbClr val="1E9399"/>
                </a:solidFill>
                <a:effectLst>
                  <a:outerShdw blurRad="38100" dist="38100" dir="2700000" algn="tl">
                    <a:srgbClr val="000000">
                      <a:alpha val="43137"/>
                    </a:srgbClr>
                  </a:outerShdw>
                </a:effectLst>
              </a:rPr>
              <a:t>Timeline of DEI in Policy, Corporate</a:t>
            </a:r>
            <a:br>
              <a:rPr lang="en-US" sz="4000" b="1" i="1" dirty="0">
                <a:solidFill>
                  <a:srgbClr val="1E9399"/>
                </a:solidFill>
                <a:effectLst>
                  <a:outerShdw blurRad="38100" dist="38100" dir="2700000" algn="tl">
                    <a:srgbClr val="000000">
                      <a:alpha val="43137"/>
                    </a:srgbClr>
                  </a:outerShdw>
                </a:effectLst>
              </a:rPr>
            </a:br>
            <a:r>
              <a:rPr lang="en-US" sz="4000" b="1" i="1" dirty="0">
                <a:solidFill>
                  <a:srgbClr val="1E9399"/>
                </a:solidFill>
                <a:effectLst>
                  <a:outerShdw blurRad="38100" dist="38100" dir="2700000" algn="tl">
                    <a:srgbClr val="000000">
                      <a:alpha val="43137"/>
                    </a:srgbClr>
                  </a:outerShdw>
                </a:effectLst>
              </a:rPr>
              <a:t>Responsibility, </a:t>
            </a:r>
            <a:r>
              <a:rPr lang="en-US" sz="4000" b="1" i="1" dirty="0">
                <a:solidFill>
                  <a:srgbClr val="1E9399"/>
                </a:solidFill>
              </a:rPr>
              <a:t>and Backlash</a:t>
            </a:r>
            <a:endParaRPr lang="en-US" b="1" i="1" dirty="0">
              <a:solidFill>
                <a:srgbClr val="1E9399"/>
              </a:solidFill>
            </a:endParaRPr>
          </a:p>
        </p:txBody>
      </p:sp>
    </p:spTree>
    <p:extLst>
      <p:ext uri="{BB962C8B-B14F-4D97-AF65-F5344CB8AC3E}">
        <p14:creationId xmlns:p14="http://schemas.microsoft.com/office/powerpoint/2010/main" val="297250738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09D7B-B6B6-1A9D-B26F-C8EDFE277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20A0C-A2C7-5BE7-744B-2D4D69DD990A}"/>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dirty="0">
                <a:latin typeface="Amasis MT Pro Black" panose="02040A04050005020304" pitchFamily="18" charset="0"/>
              </a:rPr>
              <a:t>Project 2025: The latest Attack on DEI &amp; Civil Rights Protections </a:t>
            </a:r>
          </a:p>
        </p:txBody>
      </p:sp>
      <p:sp>
        <p:nvSpPr>
          <p:cNvPr id="4" name="Content Placeholder 3">
            <a:extLst>
              <a:ext uri="{FF2B5EF4-FFF2-40B4-BE49-F238E27FC236}">
                <a16:creationId xmlns:a16="http://schemas.microsoft.com/office/drawing/2014/main" id="{B41B1229-42DE-3387-DAD4-1ED56C34F4A4}"/>
              </a:ext>
            </a:extLst>
          </p:cNvPr>
          <p:cNvSpPr>
            <a:spLocks noGrp="1"/>
          </p:cNvSpPr>
          <p:nvPr>
            <p:ph idx="1"/>
          </p:nvPr>
        </p:nvSpPr>
        <p:spPr>
          <a:xfrm>
            <a:off x="928837" y="1910615"/>
            <a:ext cx="9966959" cy="4211625"/>
          </a:xfrm>
        </p:spPr>
        <p:txBody>
          <a:bodyPr>
            <a:noAutofit/>
          </a:bodyPr>
          <a:lstStyle/>
          <a:p>
            <a:r>
              <a:rPr lang="en-US" sz="3400" b="0" i="0" dirty="0">
                <a:solidFill>
                  <a:srgbClr val="242424"/>
                </a:solidFill>
                <a:effectLst/>
                <a:latin typeface="Aldhabi" panose="01000000000000000000" pitchFamily="2" charset="-78"/>
                <a:cs typeface="Aldhabi" panose="01000000000000000000" pitchFamily="2" charset="-78"/>
              </a:rPr>
              <a:t>How This Aligns with the Historical Anti-Black, Pro-White Agenda</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 Post-Reconstruction (1877): Black Codes &amp; Jim Crow dismantled Black political and</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economic gains.</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 Post-Civil Rights Movement (1970s-90s): “Reverse discrimination” narratives undermined</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affirmative action.</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 Post-George Floyd (2023-Present): Conservative backlash pushed companies and institutions to abandon DEI.</a:t>
            </a:r>
            <a:endParaRPr lang="en-US" sz="3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987390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7427-1DD3-E8DE-2522-452231E55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23E9C-B82A-CB1E-E92F-F56B0E018238}"/>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dirty="0">
                <a:latin typeface="Amasis MT Pro Black" panose="02040A04050005020304" pitchFamily="18" charset="0"/>
              </a:rPr>
              <a:t>Project 2025: The latest Attack on DEI &amp; Civil Rights Protections </a:t>
            </a:r>
          </a:p>
        </p:txBody>
      </p:sp>
      <p:sp>
        <p:nvSpPr>
          <p:cNvPr id="4" name="Content Placeholder 3">
            <a:extLst>
              <a:ext uri="{FF2B5EF4-FFF2-40B4-BE49-F238E27FC236}">
                <a16:creationId xmlns:a16="http://schemas.microsoft.com/office/drawing/2014/main" id="{3EE46617-2D01-CCA8-6E33-94197FF32318}"/>
              </a:ext>
            </a:extLst>
          </p:cNvPr>
          <p:cNvSpPr>
            <a:spLocks noGrp="1"/>
          </p:cNvSpPr>
          <p:nvPr>
            <p:ph idx="1"/>
          </p:nvPr>
        </p:nvSpPr>
        <p:spPr>
          <a:xfrm>
            <a:off x="928837" y="1910615"/>
            <a:ext cx="9966959" cy="4211625"/>
          </a:xfrm>
        </p:spPr>
        <p:txBody>
          <a:bodyPr>
            <a:noAutofit/>
          </a:bodyPr>
          <a:lstStyle/>
          <a:p>
            <a:r>
              <a:rPr lang="en-US" sz="4400" b="1" dirty="0">
                <a:solidFill>
                  <a:srgbClr val="242424"/>
                </a:solidFill>
                <a:effectLst/>
                <a:latin typeface="Aldhabi" panose="01000000000000000000" pitchFamily="2" charset="-78"/>
                <a:cs typeface="Aldhabi" panose="01000000000000000000" pitchFamily="2" charset="-78"/>
              </a:rPr>
              <a:t>Corporate &amp; Policy Future: What’s Next?</a:t>
            </a:r>
            <a:br>
              <a:rPr lang="en-US" sz="4400" b="1" dirty="0">
                <a:latin typeface="Aldhabi" panose="01000000000000000000" pitchFamily="2" charset="-78"/>
                <a:cs typeface="Aldhabi" panose="01000000000000000000" pitchFamily="2" charset="-78"/>
              </a:rPr>
            </a:br>
            <a:r>
              <a:rPr lang="en-US" sz="4400" b="0" i="0" dirty="0">
                <a:solidFill>
                  <a:srgbClr val="242424"/>
                </a:solidFill>
                <a:effectLst/>
                <a:latin typeface="Aldhabi" panose="01000000000000000000" pitchFamily="2" charset="-78"/>
                <a:cs typeface="Aldhabi" panose="01000000000000000000" pitchFamily="2" charset="-78"/>
              </a:rPr>
              <a:t>• Legal fights over corporate DEI policies are increasing.</a:t>
            </a:r>
            <a:br>
              <a:rPr lang="en-US" sz="4400" dirty="0">
                <a:latin typeface="Aldhabi" panose="01000000000000000000" pitchFamily="2" charset="-78"/>
                <a:cs typeface="Aldhabi" panose="01000000000000000000" pitchFamily="2" charset="-78"/>
              </a:rPr>
            </a:br>
            <a:r>
              <a:rPr lang="en-US" sz="4400" b="0" i="0" dirty="0">
                <a:solidFill>
                  <a:srgbClr val="242424"/>
                </a:solidFill>
                <a:effectLst/>
                <a:latin typeface="Aldhabi" panose="01000000000000000000" pitchFamily="2" charset="-78"/>
                <a:cs typeface="Aldhabi" panose="01000000000000000000" pitchFamily="2" charset="-78"/>
              </a:rPr>
              <a:t>• States may expand bans on affirmative action in hiring.</a:t>
            </a:r>
            <a:br>
              <a:rPr lang="en-US" sz="4400" dirty="0">
                <a:latin typeface="Aldhabi" panose="01000000000000000000" pitchFamily="2" charset="-78"/>
                <a:cs typeface="Aldhabi" panose="01000000000000000000" pitchFamily="2" charset="-78"/>
              </a:rPr>
            </a:br>
            <a:r>
              <a:rPr lang="en-US" sz="4400" b="0" i="0" dirty="0">
                <a:solidFill>
                  <a:srgbClr val="242424"/>
                </a:solidFill>
                <a:effectLst/>
                <a:latin typeface="Aldhabi" panose="01000000000000000000" pitchFamily="2" charset="-78"/>
                <a:cs typeface="Aldhabi" panose="01000000000000000000" pitchFamily="2" charset="-78"/>
              </a:rPr>
              <a:t>• 2024 election will determine whether DEI is permanently weakened or reinvigorated.</a:t>
            </a:r>
            <a:br>
              <a:rPr lang="en-US" sz="2800" dirty="0"/>
            </a:br>
            <a:endParaRPr lang="en-US" sz="3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332248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831A7-28EF-B14B-EDD1-2E18A4F1EA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BB3F8-1B74-E5F0-C5D5-298102C30F83}"/>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dirty="0">
                <a:latin typeface="Amasis MT Pro Black" panose="02040A04050005020304" pitchFamily="18" charset="0"/>
              </a:rPr>
              <a:t>Final Thoughts: The Cycle of Racial Progress &amp; Backlash</a:t>
            </a:r>
          </a:p>
        </p:txBody>
      </p:sp>
      <p:sp>
        <p:nvSpPr>
          <p:cNvPr id="4" name="Content Placeholder 3">
            <a:extLst>
              <a:ext uri="{FF2B5EF4-FFF2-40B4-BE49-F238E27FC236}">
                <a16:creationId xmlns:a16="http://schemas.microsoft.com/office/drawing/2014/main" id="{AF6CD485-4EB0-0E08-5480-11D87478E150}"/>
              </a:ext>
            </a:extLst>
          </p:cNvPr>
          <p:cNvSpPr>
            <a:spLocks noGrp="1"/>
          </p:cNvSpPr>
          <p:nvPr>
            <p:ph idx="1"/>
          </p:nvPr>
        </p:nvSpPr>
        <p:spPr>
          <a:xfrm>
            <a:off x="928837" y="1910615"/>
            <a:ext cx="9966959" cy="4211625"/>
          </a:xfrm>
        </p:spPr>
        <p:txBody>
          <a:bodyPr>
            <a:noAutofit/>
          </a:bodyPr>
          <a:lstStyle/>
          <a:p>
            <a:br>
              <a:rPr lang="en-US" sz="3600" dirty="0"/>
            </a:br>
            <a:r>
              <a:rPr lang="en-US" sz="4000" b="0" i="0" dirty="0">
                <a:solidFill>
                  <a:srgbClr val="242424"/>
                </a:solidFill>
                <a:effectLst/>
                <a:latin typeface="Aldhabi" panose="01000000000000000000" pitchFamily="2" charset="-78"/>
                <a:cs typeface="Aldhabi" panose="01000000000000000000" pitchFamily="2" charset="-78"/>
              </a:rPr>
              <a:t>Every moment of racial progress—Reconstruction, Civil Rights, George Floyd-era DEI—has</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triggered white backlash under the guise of “fairness” or “neutrality.” The retreat from DEI today is</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part of that cycle.</a:t>
            </a:r>
            <a:br>
              <a:rPr lang="en-US" sz="2800" dirty="0"/>
            </a:br>
            <a:endParaRPr lang="en-US" sz="3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903245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33085-A309-0308-771A-EBA91E3AA9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735A42-BA25-2D5C-92C4-1A5D9A722E46}"/>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sz="4000" dirty="0">
                <a:latin typeface="Amasis MT Pro Black" panose="02040A04050005020304" pitchFamily="18" charset="0"/>
              </a:rPr>
              <a:t>Case Study: Target</a:t>
            </a:r>
          </a:p>
        </p:txBody>
      </p:sp>
      <p:sp>
        <p:nvSpPr>
          <p:cNvPr id="4" name="Content Placeholder 3">
            <a:extLst>
              <a:ext uri="{FF2B5EF4-FFF2-40B4-BE49-F238E27FC236}">
                <a16:creationId xmlns:a16="http://schemas.microsoft.com/office/drawing/2014/main" id="{C4957D94-BA40-7382-1E2B-E17DDECFEEF7}"/>
              </a:ext>
            </a:extLst>
          </p:cNvPr>
          <p:cNvSpPr>
            <a:spLocks noGrp="1"/>
          </p:cNvSpPr>
          <p:nvPr>
            <p:ph idx="1"/>
          </p:nvPr>
        </p:nvSpPr>
        <p:spPr>
          <a:xfrm>
            <a:off x="928837" y="1910615"/>
            <a:ext cx="9966959" cy="4211625"/>
          </a:xfrm>
        </p:spPr>
        <p:txBody>
          <a:bodyPr>
            <a:noAutofit/>
          </a:bodyPr>
          <a:lstStyle/>
          <a:p>
            <a:br>
              <a:rPr lang="en-US" sz="3600" dirty="0"/>
            </a:br>
            <a:r>
              <a:rPr lang="en-US" sz="4400" b="0" i="0" dirty="0">
                <a:solidFill>
                  <a:srgbClr val="242424"/>
                </a:solidFill>
                <a:effectLst/>
                <a:latin typeface="Aldhabi" panose="01000000000000000000" pitchFamily="2" charset="-78"/>
                <a:cs typeface="Aldhabi" panose="01000000000000000000" pitchFamily="2" charset="-78"/>
              </a:rPr>
              <a:t>Target Corporation has recently faced significant scrutiny over its diversity, equity, and inclusion (DEI)</a:t>
            </a:r>
            <a:br>
              <a:rPr lang="en-US" sz="4400" dirty="0">
                <a:latin typeface="Aldhabi" panose="01000000000000000000" pitchFamily="2" charset="-78"/>
                <a:cs typeface="Aldhabi" panose="01000000000000000000" pitchFamily="2" charset="-78"/>
              </a:rPr>
            </a:br>
            <a:r>
              <a:rPr lang="en-US" sz="4400" b="0" i="0" dirty="0">
                <a:solidFill>
                  <a:srgbClr val="242424"/>
                </a:solidFill>
                <a:effectLst/>
                <a:latin typeface="Aldhabi" panose="01000000000000000000" pitchFamily="2" charset="-78"/>
                <a:cs typeface="Aldhabi" panose="01000000000000000000" pitchFamily="2" charset="-78"/>
              </a:rPr>
              <a:t>initiatives, particularly concerning its hiring practices for formerly incarcerated individuals and its</a:t>
            </a:r>
            <a:br>
              <a:rPr lang="en-US" sz="4400" dirty="0">
                <a:latin typeface="Aldhabi" panose="01000000000000000000" pitchFamily="2" charset="-78"/>
                <a:cs typeface="Aldhabi" panose="01000000000000000000" pitchFamily="2" charset="-78"/>
              </a:rPr>
            </a:br>
            <a:r>
              <a:rPr lang="en-US" sz="4400" b="0" i="0" dirty="0">
                <a:solidFill>
                  <a:srgbClr val="242424"/>
                </a:solidFill>
                <a:effectLst/>
                <a:latin typeface="Aldhabi" panose="01000000000000000000" pitchFamily="2" charset="-78"/>
                <a:cs typeface="Aldhabi" panose="01000000000000000000" pitchFamily="2" charset="-78"/>
              </a:rPr>
              <a:t>broader DEI commitments</a:t>
            </a:r>
            <a:br>
              <a:rPr lang="en-US" sz="2800" dirty="0"/>
            </a:br>
            <a:endParaRPr lang="en-US" sz="3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725106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1FF6-8F7A-D3DC-FCDE-775BE64A7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BF2D9B-3D24-6021-5EC6-8F594D75F1AB}"/>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sz="3100" dirty="0">
                <a:latin typeface="Amasis MT Pro Black" panose="02040A04050005020304" pitchFamily="18" charset="0"/>
              </a:rPr>
              <a:t>Hiring Practices for Formerly Incarcerated Individuals</a:t>
            </a:r>
          </a:p>
        </p:txBody>
      </p:sp>
      <p:sp>
        <p:nvSpPr>
          <p:cNvPr id="4" name="Content Placeholder 3">
            <a:extLst>
              <a:ext uri="{FF2B5EF4-FFF2-40B4-BE49-F238E27FC236}">
                <a16:creationId xmlns:a16="http://schemas.microsoft.com/office/drawing/2014/main" id="{BF6DA4B5-6A21-9B32-B29A-75B36B43D11D}"/>
              </a:ext>
            </a:extLst>
          </p:cNvPr>
          <p:cNvSpPr>
            <a:spLocks noGrp="1"/>
          </p:cNvSpPr>
          <p:nvPr>
            <p:ph idx="1"/>
          </p:nvPr>
        </p:nvSpPr>
        <p:spPr>
          <a:xfrm>
            <a:off x="1097279" y="2006867"/>
            <a:ext cx="9966959" cy="4211625"/>
          </a:xfrm>
        </p:spPr>
        <p:txBody>
          <a:bodyPr>
            <a:noAutofit/>
          </a:bodyPr>
          <a:lstStyle/>
          <a:p>
            <a:r>
              <a:rPr lang="en-US" sz="4000" b="0" i="0" dirty="0">
                <a:solidFill>
                  <a:srgbClr val="242424"/>
                </a:solidFill>
                <a:effectLst/>
                <a:latin typeface="Aldhabi" panose="01000000000000000000" pitchFamily="2" charset="-78"/>
                <a:cs typeface="Aldhabi" panose="01000000000000000000" pitchFamily="2" charset="-78"/>
              </a:rPr>
              <a:t>In 2014, Target proactively removed the criminal history question from its employment applications nationwide. This change aimed to ensure that candidates were evaluated based on their qualifications</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and experience before considering criminal backgrounds. The company stated that it would gather criminal background information in the final stages of the hiring process to provide a fair opportunity for all applicants. </a:t>
            </a:r>
            <a:r>
              <a:rPr lang="en-US" sz="4000" b="0" i="0" dirty="0">
                <a:effectLst/>
                <a:latin typeface="Aldhabi" panose="01000000000000000000" pitchFamily="2" charset="-78"/>
                <a:cs typeface="Aldhabi" panose="01000000000000000000" pitchFamily="2" charset="-78"/>
                <a:hlinkClick r:id="rId3" tooltip="http://corporate.target.com"/>
              </a:rPr>
              <a:t>corporate.target.com</a:t>
            </a:r>
            <a:br>
              <a:rPr lang="en-US" sz="3600" dirty="0"/>
            </a:br>
            <a:br>
              <a:rPr lang="en-US" sz="2800" dirty="0"/>
            </a:br>
            <a:endParaRPr lang="en-US" sz="3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125930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FEB59-26EE-0644-A46A-E7430D4F24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2A14A-9E9F-E8F5-5BA5-1596CC012E50}"/>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sz="3100" dirty="0">
                <a:latin typeface="Amasis MT Pro Black" panose="02040A04050005020304" pitchFamily="18" charset="0"/>
              </a:rPr>
              <a:t>Hiring Practices for Formerly Incarcerated Individuals</a:t>
            </a:r>
          </a:p>
        </p:txBody>
      </p:sp>
      <p:sp>
        <p:nvSpPr>
          <p:cNvPr id="4" name="Content Placeholder 3">
            <a:extLst>
              <a:ext uri="{FF2B5EF4-FFF2-40B4-BE49-F238E27FC236}">
                <a16:creationId xmlns:a16="http://schemas.microsoft.com/office/drawing/2014/main" id="{37BCB8B7-C86B-A818-0E09-82CEB3421B51}"/>
              </a:ext>
            </a:extLst>
          </p:cNvPr>
          <p:cNvSpPr>
            <a:spLocks noGrp="1"/>
          </p:cNvSpPr>
          <p:nvPr>
            <p:ph idx="1"/>
          </p:nvPr>
        </p:nvSpPr>
        <p:spPr>
          <a:xfrm>
            <a:off x="1097279" y="2006867"/>
            <a:ext cx="9966959" cy="4211625"/>
          </a:xfrm>
        </p:spPr>
        <p:txBody>
          <a:bodyPr>
            <a:noAutofit/>
          </a:bodyPr>
          <a:lstStyle/>
          <a:p>
            <a:r>
              <a:rPr lang="en-US" sz="4000" b="0" i="0" dirty="0">
                <a:solidFill>
                  <a:srgbClr val="242424"/>
                </a:solidFill>
                <a:effectLst/>
                <a:latin typeface="Aldhabi" panose="01000000000000000000" pitchFamily="2" charset="-78"/>
                <a:cs typeface="Aldhabi" panose="01000000000000000000" pitchFamily="2" charset="-78"/>
              </a:rPr>
              <a:t>However, in 2018, Target settled allegations that its criminal background check policy disproportionately affected African-American and Latino applicants. The settlement led to Target agreeing to work with experts to adopt valid guidelines for using criminal records in hiring decisions, aiming to eliminate barriers for qualified individuals with criminal histories. </a:t>
            </a:r>
            <a:r>
              <a:rPr lang="en-US" sz="4000" b="0" i="0" dirty="0">
                <a:effectLst/>
                <a:latin typeface="Aldhabi" panose="01000000000000000000" pitchFamily="2" charset="-78"/>
                <a:cs typeface="Aldhabi" panose="01000000000000000000" pitchFamily="2" charset="-78"/>
                <a:hlinkClick r:id="rId3" tooltip="http://naacpldf.org"/>
              </a:rPr>
              <a:t>naacpldf.org</a:t>
            </a:r>
            <a:br>
              <a:rPr lang="en-US" sz="3600" dirty="0"/>
            </a:br>
            <a:br>
              <a:rPr lang="en-US" sz="2800" dirty="0"/>
            </a:br>
            <a:endParaRPr lang="en-US" sz="3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316475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322B4-8118-F851-00BC-DD9D250B57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147B3-CBC6-53EB-B53E-CBFCFCAA00F5}"/>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sz="3100" dirty="0">
                <a:latin typeface="Amasis MT Pro Black" panose="02040A04050005020304" pitchFamily="18" charset="0"/>
              </a:rPr>
              <a:t>Commitment to DEI and Recent Rollbacks</a:t>
            </a:r>
          </a:p>
        </p:txBody>
      </p:sp>
      <p:sp>
        <p:nvSpPr>
          <p:cNvPr id="4" name="Content Placeholder 3">
            <a:extLst>
              <a:ext uri="{FF2B5EF4-FFF2-40B4-BE49-F238E27FC236}">
                <a16:creationId xmlns:a16="http://schemas.microsoft.com/office/drawing/2014/main" id="{F57E6E31-2BE7-DBEB-2638-0956C8AA13D4}"/>
              </a:ext>
            </a:extLst>
          </p:cNvPr>
          <p:cNvSpPr>
            <a:spLocks noGrp="1"/>
          </p:cNvSpPr>
          <p:nvPr>
            <p:ph idx="1"/>
          </p:nvPr>
        </p:nvSpPr>
        <p:spPr>
          <a:xfrm>
            <a:off x="1097279" y="2006867"/>
            <a:ext cx="9966959" cy="4211625"/>
          </a:xfrm>
        </p:spPr>
        <p:txBody>
          <a:bodyPr>
            <a:noAutofit/>
          </a:bodyPr>
          <a:lstStyle/>
          <a:p>
            <a:r>
              <a:rPr lang="en-US" sz="3600" b="0" i="0" dirty="0">
                <a:solidFill>
                  <a:srgbClr val="242424"/>
                </a:solidFill>
                <a:effectLst/>
                <a:latin typeface="Aldhabi" panose="01000000000000000000" pitchFamily="2" charset="-78"/>
                <a:cs typeface="Aldhabi" panose="01000000000000000000" pitchFamily="2" charset="-78"/>
              </a:rPr>
              <a:t>Following the 2020 racial justice protests, Target, like many corporations, expanded its DEI initiatives. The company set goals to increase Black employee representation, enhance Black customer experiences, and support Black-owned businesses. However, in January 2025, Target announced it would conclude several DEI programs, including its Racial Equity Action and Change (REACH) initiatives, by 2025.The company cited the evolving external landscape and insights shaping its strategy as reasons for these decisions. </a:t>
            </a:r>
            <a:r>
              <a:rPr lang="en-US" sz="3600" b="0" i="0" dirty="0">
                <a:effectLst/>
                <a:latin typeface="Aldhabi" panose="01000000000000000000" pitchFamily="2" charset="-78"/>
                <a:cs typeface="Aldhabi" panose="01000000000000000000" pitchFamily="2" charset="-78"/>
                <a:hlinkClick r:id="rId3" tooltip="http://apnews.com"/>
              </a:rPr>
              <a:t>apnews.com</a:t>
            </a:r>
            <a:br>
              <a:rPr lang="en-US" sz="3600" dirty="0"/>
            </a:br>
            <a:br>
              <a:rPr lang="en-US" sz="2800" dirty="0"/>
            </a:br>
            <a:endParaRPr lang="en-US" sz="3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96336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FE69B-572F-3CD4-1EFF-FF019C9B4E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F15F6-E861-B73B-A81F-265CEA9753D4}"/>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sz="3100" dirty="0">
                <a:latin typeface="Amasis MT Pro Black" panose="02040A04050005020304" pitchFamily="18" charset="0"/>
              </a:rPr>
              <a:t>Public Response and Calls for Boycott</a:t>
            </a:r>
          </a:p>
        </p:txBody>
      </p:sp>
      <p:sp>
        <p:nvSpPr>
          <p:cNvPr id="4" name="Content Placeholder 3">
            <a:extLst>
              <a:ext uri="{FF2B5EF4-FFF2-40B4-BE49-F238E27FC236}">
                <a16:creationId xmlns:a16="http://schemas.microsoft.com/office/drawing/2014/main" id="{57DE2769-868E-A063-AB5D-57114C6693C0}"/>
              </a:ext>
            </a:extLst>
          </p:cNvPr>
          <p:cNvSpPr>
            <a:spLocks noGrp="1"/>
          </p:cNvSpPr>
          <p:nvPr>
            <p:ph idx="1"/>
          </p:nvPr>
        </p:nvSpPr>
        <p:spPr>
          <a:xfrm>
            <a:off x="736332" y="1883067"/>
            <a:ext cx="9966959" cy="4211625"/>
          </a:xfrm>
        </p:spPr>
        <p:txBody>
          <a:bodyPr>
            <a:noAutofit/>
          </a:bodyPr>
          <a:lstStyle/>
          <a:p>
            <a:r>
              <a:rPr lang="en-US" sz="3600" b="0" i="0" dirty="0">
                <a:solidFill>
                  <a:srgbClr val="242424"/>
                </a:solidFill>
                <a:effectLst/>
                <a:latin typeface="Aldhabi" panose="01000000000000000000" pitchFamily="2" charset="-78"/>
                <a:cs typeface="Aldhabi" panose="01000000000000000000" pitchFamily="2" charset="-78"/>
              </a:rPr>
              <a:t>Target’s rollback of DEI initiatives has led to public backlash. Organizations like Twin Cities Pride have terminated Target’s sponsorship, emphasizing their commitment to LGBTQIA+ inclusion and equity. Progressive activists have also called for boycotts, urging consumers to support minority-owned brands directly. However, Black-owned brands associated with Target have expressed concerns that such boycotts could negatively impact their businesses, potentially leading to decreased sales and removal from Target shelves. </a:t>
            </a:r>
            <a:r>
              <a:rPr lang="en-US" sz="3600" b="0" i="0" dirty="0">
                <a:effectLst/>
                <a:latin typeface="Aldhabi" panose="01000000000000000000" pitchFamily="2" charset="-78"/>
                <a:cs typeface="Aldhabi" panose="01000000000000000000" pitchFamily="2" charset="-78"/>
                <a:hlinkClick r:id="rId3" tooltip="http://nypost.com"/>
              </a:rPr>
              <a:t>nypost.com</a:t>
            </a:r>
            <a:br>
              <a:rPr lang="en-US" sz="2800" dirty="0"/>
            </a:br>
            <a:br>
              <a:rPr lang="en-US" sz="2800" dirty="0"/>
            </a:br>
            <a:endParaRPr lang="en-US" sz="3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236823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72F43-EBD8-E147-E7AA-5E19DD406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3734E5-3C50-AD97-CA39-FCA3B9A3228A}"/>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sz="3100" dirty="0">
                <a:latin typeface="Amasis MT Pro Black" panose="02040A04050005020304" pitchFamily="18" charset="0"/>
              </a:rPr>
              <a:t>Conclusion</a:t>
            </a:r>
          </a:p>
        </p:txBody>
      </p:sp>
      <p:sp>
        <p:nvSpPr>
          <p:cNvPr id="4" name="Content Placeholder 3">
            <a:extLst>
              <a:ext uri="{FF2B5EF4-FFF2-40B4-BE49-F238E27FC236}">
                <a16:creationId xmlns:a16="http://schemas.microsoft.com/office/drawing/2014/main" id="{8F8CA492-B5B8-7CAD-5428-D65DD1842038}"/>
              </a:ext>
            </a:extLst>
          </p:cNvPr>
          <p:cNvSpPr>
            <a:spLocks noGrp="1"/>
          </p:cNvSpPr>
          <p:nvPr>
            <p:ph idx="1"/>
          </p:nvPr>
        </p:nvSpPr>
        <p:spPr>
          <a:xfrm>
            <a:off x="736332" y="1883067"/>
            <a:ext cx="9966959" cy="4211625"/>
          </a:xfrm>
        </p:spPr>
        <p:txBody>
          <a:bodyPr>
            <a:noAutofit/>
          </a:bodyPr>
          <a:lstStyle/>
          <a:p>
            <a:r>
              <a:rPr lang="en-US" sz="4000" b="0" i="0" dirty="0">
                <a:solidFill>
                  <a:srgbClr val="242424"/>
                </a:solidFill>
                <a:effectLst/>
                <a:latin typeface="Aldhabi" panose="01000000000000000000" pitchFamily="2" charset="-78"/>
                <a:cs typeface="Aldhabi" panose="01000000000000000000" pitchFamily="2" charset="-78"/>
              </a:rPr>
              <a:t>Target’s journey with DEI initiatives reflects the broader challenges corporations face in balancing inclusive practices with external pressures. While the company has made efforts to support marginalized communities and implement equitable hiring practices, recent rollbacks have sparked significant debate about the role of corporate responsibility in promoting diversity and inclusion.</a:t>
            </a:r>
            <a:br>
              <a:rPr lang="en-US" sz="4000" dirty="0"/>
            </a:br>
            <a:br>
              <a:rPr lang="en-US" sz="2800" dirty="0"/>
            </a:br>
            <a:br>
              <a:rPr lang="en-US" sz="2800" dirty="0"/>
            </a:br>
            <a:endParaRPr lang="en-US" sz="3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207587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E0B894-028E-C158-31F8-472148A2875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5D247A6-7309-FC58-746F-C15A631EBC90}"/>
              </a:ext>
            </a:extLst>
          </p:cNvPr>
          <p:cNvSpPr>
            <a:spLocks noGrp="1"/>
          </p:cNvSpPr>
          <p:nvPr>
            <p:ph type="title"/>
          </p:nvPr>
        </p:nvSpPr>
        <p:spPr>
          <a:xfrm>
            <a:off x="5116783" y="516835"/>
            <a:ext cx="5977937" cy="1666501"/>
          </a:xfrm>
        </p:spPr>
        <p:txBody>
          <a:bodyPr vert="horz" lIns="91440" tIns="45720" rIns="91440" bIns="45720" rtlCol="0" anchor="b">
            <a:normAutofit fontScale="90000"/>
          </a:bodyPr>
          <a:lstStyle/>
          <a:p>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4400" dirty="0">
                <a:solidFill>
                  <a:srgbClr val="FFFFFF"/>
                </a:solidFill>
                <a:latin typeface="Aldhabi" panose="01000000000000000000" pitchFamily="2" charset="-78"/>
                <a:cs typeface="Aldhabi" panose="01000000000000000000" pitchFamily="2" charset="-78"/>
              </a:rPr>
            </a:br>
            <a:r>
              <a:rPr lang="en-US" sz="4400" dirty="0">
                <a:solidFill>
                  <a:srgbClr val="FFFFFF"/>
                </a:solidFill>
                <a:latin typeface="Aldhabi" panose="01000000000000000000" pitchFamily="2" charset="-78"/>
                <a:cs typeface="Aldhabi" panose="01000000000000000000" pitchFamily="2" charset="-78"/>
              </a:rPr>
              <a:t>Call to Action: Advancing Justice Through Meaningful Action and Systemic Change</a:t>
            </a:r>
          </a:p>
        </p:txBody>
      </p:sp>
      <p:pic>
        <p:nvPicPr>
          <p:cNvPr id="5" name="Picture 4" descr="A person smiling at camera&#10;&#10;AI-generated content may be incorrect.">
            <a:extLst>
              <a:ext uri="{FF2B5EF4-FFF2-40B4-BE49-F238E27FC236}">
                <a16:creationId xmlns:a16="http://schemas.microsoft.com/office/drawing/2014/main" id="{1BB0FE02-108F-BFF0-0FD3-39EC060E6A76}"/>
              </a:ext>
            </a:extLst>
          </p:cNvPr>
          <p:cNvPicPr>
            <a:picLocks noChangeAspect="1"/>
          </p:cNvPicPr>
          <p:nvPr/>
        </p:nvPicPr>
        <p:blipFill>
          <a:blip r:embed="rId3"/>
          <a:srcRect l="4"/>
          <a:stretch/>
        </p:blipFill>
        <p:spPr>
          <a:xfrm>
            <a:off x="20" y="10"/>
            <a:ext cx="4580077" cy="6857990"/>
          </a:xfrm>
          <a:prstGeom prst="rect">
            <a:avLst/>
          </a:prstGeom>
        </p:spPr>
      </p:pic>
      <p:cxnSp>
        <p:nvCxnSpPr>
          <p:cNvPr id="16" name="Straight Connector 15">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C6C4E79-8BE4-4AC6-771A-08B54D0F5EAB}"/>
              </a:ext>
            </a:extLst>
          </p:cNvPr>
          <p:cNvSpPr>
            <a:spLocks noGrp="1"/>
          </p:cNvSpPr>
          <p:nvPr>
            <p:ph idx="1"/>
          </p:nvPr>
        </p:nvSpPr>
        <p:spPr>
          <a:xfrm>
            <a:off x="5116784" y="2546224"/>
            <a:ext cx="5977938" cy="3342747"/>
          </a:xfrm>
        </p:spPr>
        <p:txBody>
          <a:bodyPr vert="horz" lIns="0" tIns="45720" rIns="0" bIns="45720" rtlCol="0">
            <a:noAutofit/>
          </a:bodyPr>
          <a:lstStyle/>
          <a:p>
            <a:r>
              <a:rPr lang="en-US" sz="3200" b="0" i="0" dirty="0">
                <a:solidFill>
                  <a:srgbClr val="FFFFFF"/>
                </a:solidFill>
                <a:effectLst/>
                <a:latin typeface="Aldhabi" panose="01000000000000000000" pitchFamily="2" charset="-78"/>
                <a:cs typeface="Aldhabi" panose="01000000000000000000" pitchFamily="2" charset="-78"/>
              </a:rPr>
              <a:t>Diversity, Equity, and Inclusion (DEI), we recognize that the fight for justice must evolve beyond rhetoric into actionable, measurable change. The need for fairness, access, inclusion, and representation (FAIR) is not just a corporate responsibility—it is a moral and spiritual obligation.</a:t>
            </a:r>
            <a:br>
              <a:rPr lang="en-US" sz="3200" dirty="0">
                <a:solidFill>
                  <a:srgbClr val="FFFFFF"/>
                </a:solidFill>
                <a:latin typeface="Aldhabi" panose="01000000000000000000" pitchFamily="2" charset="-78"/>
                <a:cs typeface="Aldhabi" panose="01000000000000000000" pitchFamily="2" charset="-78"/>
              </a:rPr>
            </a:br>
            <a:br>
              <a:rPr lang="en-US" sz="3200" dirty="0">
                <a:solidFill>
                  <a:srgbClr val="FFFFFF"/>
                </a:solidFill>
                <a:latin typeface="Aldhabi" panose="01000000000000000000" pitchFamily="2" charset="-78"/>
                <a:cs typeface="Aldhabi" panose="01000000000000000000" pitchFamily="2" charset="-78"/>
              </a:rPr>
            </a:br>
            <a:endParaRPr lang="en-US" sz="3200" dirty="0">
              <a:solidFill>
                <a:srgbClr val="FFFFFF"/>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0200035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6819-AA5B-295D-8572-4858952DAE71}"/>
              </a:ext>
            </a:extLst>
          </p:cNvPr>
          <p:cNvSpPr>
            <a:spLocks noGrp="1"/>
          </p:cNvSpPr>
          <p:nvPr>
            <p:ph type="title"/>
          </p:nvPr>
        </p:nvSpPr>
        <p:spPr/>
        <p:txBody>
          <a:bodyPr/>
          <a:lstStyle/>
          <a:p>
            <a:r>
              <a:rPr lang="en-US" dirty="0"/>
              <a:t>So, it begins…….</a:t>
            </a:r>
          </a:p>
        </p:txBody>
      </p:sp>
      <p:sp>
        <p:nvSpPr>
          <p:cNvPr id="3" name="Content Placeholder 2">
            <a:extLst>
              <a:ext uri="{FF2B5EF4-FFF2-40B4-BE49-F238E27FC236}">
                <a16:creationId xmlns:a16="http://schemas.microsoft.com/office/drawing/2014/main" id="{4FA83709-886B-3B06-E9F0-11D361B52E6D}"/>
              </a:ext>
            </a:extLst>
          </p:cNvPr>
          <p:cNvSpPr>
            <a:spLocks noGrp="1"/>
          </p:cNvSpPr>
          <p:nvPr>
            <p:ph idx="1"/>
          </p:nvPr>
        </p:nvSpPr>
        <p:spPr/>
        <p:txBody>
          <a:bodyPr>
            <a:normAutofit/>
          </a:bodyPr>
          <a:lstStyle/>
          <a:p>
            <a:r>
              <a:rPr lang="en-US" sz="4000" b="0" i="0" dirty="0">
                <a:solidFill>
                  <a:srgbClr val="242424"/>
                </a:solidFill>
                <a:effectLst/>
                <a:latin typeface="Aldhabi" panose="01000000000000000000" pitchFamily="2" charset="-78"/>
                <a:cs typeface="Aldhabi" panose="01000000000000000000" pitchFamily="2" charset="-78"/>
              </a:rPr>
              <a:t>This timeline traces the evolution of Diversity, Equity, and Inclusion (DEI) from Black Codes</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to contemporary corporate distancing from DEI, illustrating how backlash to racial progress has</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historically aligned with an anti-Black, pro-white agenda.</a:t>
            </a:r>
            <a:br>
              <a:rPr lang="en-US" sz="4000" dirty="0">
                <a:latin typeface="Aldhabi" panose="01000000000000000000" pitchFamily="2" charset="-78"/>
                <a:cs typeface="Aldhabi" panose="01000000000000000000" pitchFamily="2" charset="-78"/>
              </a:rPr>
            </a:br>
            <a:endParaRPr lang="en-US" sz="4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666731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D1010-7FE6-88F5-C8D8-E1F2744A02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61016-2D90-66EC-2FF2-9869B586804C}"/>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sz="3200" dirty="0">
                <a:latin typeface="Amasis MT Pro Black" panose="02040A04050005020304" pitchFamily="18" charset="0"/>
              </a:rPr>
              <a:t>Call to Action: Advancing Justice Through Meaningful Action and Systemic Change</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C5CACD5E-8521-C3FA-C27D-B3843E042D94}"/>
              </a:ext>
            </a:extLst>
          </p:cNvPr>
          <p:cNvSpPr>
            <a:spLocks noGrp="1"/>
          </p:cNvSpPr>
          <p:nvPr>
            <p:ph idx="1"/>
          </p:nvPr>
        </p:nvSpPr>
        <p:spPr>
          <a:xfrm>
            <a:off x="736332" y="1883067"/>
            <a:ext cx="9966959" cy="4211625"/>
          </a:xfrm>
        </p:spPr>
        <p:txBody>
          <a:bodyPr>
            <a:noAutofit/>
          </a:bodyPr>
          <a:lstStyle/>
          <a:p>
            <a:r>
              <a:rPr lang="en-US" sz="4800" b="0" i="0" dirty="0">
                <a:solidFill>
                  <a:srgbClr val="242424"/>
                </a:solidFill>
                <a:effectLst/>
                <a:latin typeface="Aldhabi" panose="01000000000000000000" pitchFamily="2" charset="-78"/>
                <a:cs typeface="Aldhabi" panose="01000000000000000000" pitchFamily="2" charset="-78"/>
              </a:rPr>
              <a:t>We call upon business leaders, policymakers, faith communities, and everyday citizens to move beyond performative commitments and embrace values-aligned solutions that produce real, measurable outcomes.</a:t>
            </a:r>
            <a:endParaRPr lang="en-US" sz="48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50521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3BF84-CC39-8E88-8F98-9C8D69DBF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6010EA-42B2-A042-8FBC-536E480C356A}"/>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sz="3200" dirty="0">
                <a:latin typeface="Amasis MT Pro Black" panose="02040A04050005020304" pitchFamily="18" charset="0"/>
              </a:rPr>
              <a:t>Call to Action: Advancing Justice Through Meaningful Action and Systemic Change</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39E94F58-F4C0-0378-9DC1-AD4B9E65FE7D}"/>
              </a:ext>
            </a:extLst>
          </p:cNvPr>
          <p:cNvSpPr>
            <a:spLocks noGrp="1"/>
          </p:cNvSpPr>
          <p:nvPr>
            <p:ph idx="1"/>
          </p:nvPr>
        </p:nvSpPr>
        <p:spPr>
          <a:xfrm>
            <a:off x="736332" y="1883067"/>
            <a:ext cx="9966959" cy="4211625"/>
          </a:xfrm>
        </p:spPr>
        <p:txBody>
          <a:bodyPr>
            <a:noAutofit/>
          </a:bodyPr>
          <a:lstStyle/>
          <a:p>
            <a:r>
              <a:rPr lang="en-US" sz="4400" b="1" i="1" dirty="0">
                <a:solidFill>
                  <a:srgbClr val="242424"/>
                </a:solidFill>
                <a:effectLst/>
                <a:latin typeface="Aldhabi" panose="01000000000000000000" pitchFamily="2" charset="-78"/>
                <a:cs typeface="Aldhabi" panose="01000000000000000000" pitchFamily="2" charset="-78"/>
              </a:rPr>
              <a:t>1. From Performative DEI to Outcomes-Based Justice</a:t>
            </a:r>
            <a:br>
              <a:rPr lang="en-US" sz="4400" dirty="0">
                <a:latin typeface="Aldhabi" panose="01000000000000000000" pitchFamily="2" charset="-78"/>
                <a:cs typeface="Aldhabi" panose="01000000000000000000" pitchFamily="2" charset="-78"/>
              </a:rPr>
            </a:br>
            <a:r>
              <a:rPr lang="en-US" sz="4400" b="0" i="0" dirty="0">
                <a:solidFill>
                  <a:srgbClr val="242424"/>
                </a:solidFill>
                <a:effectLst/>
                <a:latin typeface="Aldhabi" panose="01000000000000000000" pitchFamily="2" charset="-78"/>
                <a:cs typeface="Aldhabi" panose="01000000000000000000" pitchFamily="2" charset="-78"/>
              </a:rPr>
              <a:t>We demand measurable progress—not just statements of commitment, but clear data showing improvements in hiring, pay equity, promotion rates, workplace safety, and opportunities for</a:t>
            </a:r>
            <a:br>
              <a:rPr lang="en-US" sz="4400" dirty="0">
                <a:latin typeface="Aldhabi" panose="01000000000000000000" pitchFamily="2" charset="-78"/>
                <a:cs typeface="Aldhabi" panose="01000000000000000000" pitchFamily="2" charset="-78"/>
              </a:rPr>
            </a:br>
            <a:r>
              <a:rPr lang="en-US" sz="4400" b="0" i="0" dirty="0">
                <a:solidFill>
                  <a:srgbClr val="242424"/>
                </a:solidFill>
                <a:effectLst/>
                <a:latin typeface="Aldhabi" panose="01000000000000000000" pitchFamily="2" charset="-78"/>
                <a:cs typeface="Aldhabi" panose="01000000000000000000" pitchFamily="2" charset="-78"/>
              </a:rPr>
              <a:t>marginalized communities.</a:t>
            </a:r>
            <a:endParaRPr lang="en-US" sz="4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092879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5C947-C3C2-CE7D-D382-3C1A5632E1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41B09-FD38-7027-59B7-A5CF58366311}"/>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sz="3200" dirty="0">
                <a:latin typeface="Amasis MT Pro Black" panose="02040A04050005020304" pitchFamily="18" charset="0"/>
              </a:rPr>
              <a:t>Call to Action: Advancing Justice Through Meaningful Action and Systemic Change</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88FA6491-1CFD-B813-D936-266B8991B02D}"/>
              </a:ext>
            </a:extLst>
          </p:cNvPr>
          <p:cNvSpPr>
            <a:spLocks noGrp="1"/>
          </p:cNvSpPr>
          <p:nvPr>
            <p:ph idx="1"/>
          </p:nvPr>
        </p:nvSpPr>
        <p:spPr>
          <a:xfrm>
            <a:off x="736332" y="1883067"/>
            <a:ext cx="9966959" cy="4211625"/>
          </a:xfrm>
        </p:spPr>
        <p:txBody>
          <a:bodyPr>
            <a:noAutofit/>
          </a:bodyPr>
          <a:lstStyle/>
          <a:p>
            <a:r>
              <a:rPr lang="en-US" sz="5400" b="0" i="0" dirty="0">
                <a:solidFill>
                  <a:srgbClr val="242424"/>
                </a:solidFill>
                <a:effectLst/>
                <a:latin typeface="Aldhabi" panose="01000000000000000000" pitchFamily="2" charset="-78"/>
                <a:cs typeface="Aldhabi" panose="01000000000000000000" pitchFamily="2" charset="-78"/>
              </a:rPr>
              <a:t>We reject empty gestures and instead support policies and practices that drive systemic change, ensuring</a:t>
            </a:r>
            <a:br>
              <a:rPr lang="en-US" sz="5400" dirty="0">
                <a:latin typeface="Aldhabi" panose="01000000000000000000" pitchFamily="2" charset="-78"/>
                <a:cs typeface="Aldhabi" panose="01000000000000000000" pitchFamily="2" charset="-78"/>
              </a:rPr>
            </a:br>
            <a:r>
              <a:rPr lang="en-US" sz="5400" b="0" i="0" dirty="0">
                <a:solidFill>
                  <a:srgbClr val="242424"/>
                </a:solidFill>
                <a:effectLst/>
                <a:latin typeface="Aldhabi" panose="01000000000000000000" pitchFamily="2" charset="-78"/>
                <a:cs typeface="Aldhabi" panose="01000000000000000000" pitchFamily="2" charset="-78"/>
              </a:rPr>
              <a:t>that equity is not just a checkbox but an institutional reality.</a:t>
            </a:r>
            <a:endParaRPr lang="en-US" sz="5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711082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5F160-F1CB-A760-4B02-A354B1DEA5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D8DA4-7D1C-6AD6-9735-7BBCC9026EBF}"/>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sz="3200" dirty="0">
                <a:latin typeface="Amasis MT Pro Black" panose="02040A04050005020304" pitchFamily="18" charset="0"/>
              </a:rPr>
              <a:t>Call to Action: Advancing Justice Through Meaningful Action and Systemic Change</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1CF84BF6-51DC-BD75-8A42-7C4B90AEABB5}"/>
              </a:ext>
            </a:extLst>
          </p:cNvPr>
          <p:cNvSpPr>
            <a:spLocks noGrp="1"/>
          </p:cNvSpPr>
          <p:nvPr>
            <p:ph idx="1"/>
          </p:nvPr>
        </p:nvSpPr>
        <p:spPr>
          <a:xfrm>
            <a:off x="736332" y="1883067"/>
            <a:ext cx="9966959" cy="4211625"/>
          </a:xfrm>
        </p:spPr>
        <p:txBody>
          <a:bodyPr>
            <a:noAutofit/>
          </a:bodyPr>
          <a:lstStyle/>
          <a:p>
            <a:r>
              <a:rPr lang="en-US" sz="4400" b="0" i="0" dirty="0">
                <a:solidFill>
                  <a:srgbClr val="242424"/>
                </a:solidFill>
                <a:effectLst/>
                <a:latin typeface="Segoe UI" panose="020B0502040204020203" pitchFamily="34" charset="0"/>
              </a:rPr>
              <a:t>2.  </a:t>
            </a:r>
            <a:r>
              <a:rPr lang="en-US" sz="4800" b="1" i="1" dirty="0">
                <a:solidFill>
                  <a:srgbClr val="242424"/>
                </a:solidFill>
                <a:effectLst/>
                <a:latin typeface="Aldhabi" panose="01000000000000000000" pitchFamily="2" charset="-78"/>
                <a:cs typeface="Aldhabi" panose="01000000000000000000" pitchFamily="2" charset="-78"/>
              </a:rPr>
              <a:t>From Individualized Responsibility to Systems-Focused Change </a:t>
            </a:r>
          </a:p>
          <a:p>
            <a:r>
              <a:rPr lang="en-US" sz="4800" b="0" i="0" dirty="0">
                <a:solidFill>
                  <a:srgbClr val="242424"/>
                </a:solidFill>
                <a:effectLst/>
                <a:latin typeface="Aldhabi" panose="01000000000000000000" pitchFamily="2" charset="-78"/>
                <a:cs typeface="Aldhabi" panose="01000000000000000000" pitchFamily="2" charset="-78"/>
              </a:rPr>
              <a:t>Instead of relying solely on self-education and awareness, we call for structural solutions that embed equity into policies, leadership incentives, and workplace norms.</a:t>
            </a:r>
            <a:endParaRPr lang="en-US" sz="48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466934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90C2B-19D3-8EDE-E87A-682B7E608E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45EAC6-0A58-4DDA-EAEC-8BB298397EDD}"/>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sz="3200" dirty="0">
                <a:latin typeface="Amasis MT Pro Black" panose="02040A04050005020304" pitchFamily="18" charset="0"/>
              </a:rPr>
              <a:t>Call to Action: Advancing Justice Through Meaningful Action and Systemic Change</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72620559-35A4-1A3C-43CC-2E0DB79A68F7}"/>
              </a:ext>
            </a:extLst>
          </p:cNvPr>
          <p:cNvSpPr>
            <a:spLocks noGrp="1"/>
          </p:cNvSpPr>
          <p:nvPr>
            <p:ph idx="1"/>
          </p:nvPr>
        </p:nvSpPr>
        <p:spPr>
          <a:xfrm>
            <a:off x="736332" y="1883067"/>
            <a:ext cx="9966959" cy="4211625"/>
          </a:xfrm>
        </p:spPr>
        <p:txBody>
          <a:bodyPr>
            <a:noAutofit/>
          </a:bodyPr>
          <a:lstStyle/>
          <a:p>
            <a:r>
              <a:rPr lang="en-US" sz="5400" b="0" i="0" dirty="0">
                <a:solidFill>
                  <a:srgbClr val="242424"/>
                </a:solidFill>
                <a:effectLst/>
                <a:latin typeface="Aldhabi" panose="01000000000000000000" pitchFamily="2" charset="-78"/>
                <a:cs typeface="Aldhabi" panose="01000000000000000000" pitchFamily="2" charset="-78"/>
              </a:rPr>
              <a:t>Organizations must design for inclusion at scale—rewarding inclusive leadership, reimagining hiring</a:t>
            </a:r>
            <a:br>
              <a:rPr lang="en-US" sz="5400" dirty="0">
                <a:latin typeface="Aldhabi" panose="01000000000000000000" pitchFamily="2" charset="-78"/>
                <a:cs typeface="Aldhabi" panose="01000000000000000000" pitchFamily="2" charset="-78"/>
              </a:rPr>
            </a:br>
            <a:r>
              <a:rPr lang="en-US" sz="5400" b="0" i="0" dirty="0">
                <a:solidFill>
                  <a:srgbClr val="242424"/>
                </a:solidFill>
                <a:effectLst/>
                <a:latin typeface="Aldhabi" panose="01000000000000000000" pitchFamily="2" charset="-78"/>
                <a:cs typeface="Aldhabi" panose="01000000000000000000" pitchFamily="2" charset="-78"/>
              </a:rPr>
              <a:t>processes, and ensuring equitable career advancement for all employees.</a:t>
            </a:r>
            <a:br>
              <a:rPr lang="en-US" sz="3600" dirty="0"/>
            </a:br>
            <a:endParaRPr lang="en-US" sz="48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96872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54CD1-4CBF-7BE9-11E9-2F7806EAB5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BF79C-2E5C-B0DD-C505-8C4C0CD2B45D}"/>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sz="3200" dirty="0">
                <a:latin typeface="Amasis MT Pro Black" panose="02040A04050005020304" pitchFamily="18" charset="0"/>
              </a:rPr>
              <a:t>Call to Action: Advancing Justice Through Meaningful Action and Systemic Change</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197C001A-3300-9415-668B-9C929904130E}"/>
              </a:ext>
            </a:extLst>
          </p:cNvPr>
          <p:cNvSpPr>
            <a:spLocks noGrp="1"/>
          </p:cNvSpPr>
          <p:nvPr>
            <p:ph idx="1"/>
          </p:nvPr>
        </p:nvSpPr>
        <p:spPr>
          <a:xfrm>
            <a:off x="832585" y="1645920"/>
            <a:ext cx="9966959" cy="4490185"/>
          </a:xfrm>
        </p:spPr>
        <p:txBody>
          <a:bodyPr>
            <a:noAutofit/>
          </a:bodyPr>
          <a:lstStyle/>
          <a:p>
            <a:r>
              <a:rPr lang="en-US" sz="5400" dirty="0">
                <a:solidFill>
                  <a:srgbClr val="242424"/>
                </a:solidFill>
                <a:latin typeface="Aldhabi" panose="01000000000000000000" pitchFamily="2" charset="-78"/>
                <a:cs typeface="Aldhabi" panose="01000000000000000000" pitchFamily="2" charset="-78"/>
              </a:rPr>
              <a:t>3. From Division to Coalition-Building for Collective Justice</a:t>
            </a:r>
          </a:p>
          <a:p>
            <a:r>
              <a:rPr lang="en-US" sz="3300" dirty="0">
                <a:solidFill>
                  <a:srgbClr val="242424"/>
                </a:solidFill>
                <a:latin typeface="Aldhabi" panose="01000000000000000000" pitchFamily="2" charset="-78"/>
                <a:cs typeface="Aldhabi" panose="01000000000000000000" pitchFamily="2" charset="-78"/>
              </a:rPr>
              <a:t>Justice is not a zero-sum game. We challenge leaders to build broad, </a:t>
            </a:r>
            <a:r>
              <a:rPr lang="en-US" sz="3300" dirty="0" err="1">
                <a:solidFill>
                  <a:srgbClr val="242424"/>
                </a:solidFill>
                <a:latin typeface="Aldhabi" panose="01000000000000000000" pitchFamily="2" charset="-78"/>
                <a:cs typeface="Aldhabi" panose="01000000000000000000" pitchFamily="2" charset="-78"/>
              </a:rPr>
              <a:t>mutli</a:t>
            </a:r>
            <a:r>
              <a:rPr lang="en-US" sz="3300" dirty="0">
                <a:solidFill>
                  <a:srgbClr val="242424"/>
                </a:solidFill>
                <a:latin typeface="Aldhabi" panose="01000000000000000000" pitchFamily="2" charset="-78"/>
                <a:cs typeface="Aldhabi" panose="01000000000000000000" pitchFamily="2" charset="-78"/>
              </a:rPr>
              <a:t>-stakeholder coalitions that center fairness while engaging all who benefit from more equitable workplaces and communities. We call on corporate and faith leaders to reject false narratives that pit groups against each other and instead create environments where justice is seen as a shared benefit, not a threat.</a:t>
            </a:r>
            <a:endParaRPr lang="en-US" sz="33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762016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DB0AB-CC5E-6B0F-8EB8-389F7C998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17EE2D-D47B-BE35-4125-3BF47ECB4F2F}"/>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sz="3200" dirty="0">
                <a:latin typeface="Amasis MT Pro Black" panose="02040A04050005020304" pitchFamily="18" charset="0"/>
              </a:rPr>
              <a:t>Call to Action: Advancing Justice Through Meaningful Action and Systemic Change</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6AC0197C-1998-739B-61A0-D1F79051FD77}"/>
              </a:ext>
            </a:extLst>
          </p:cNvPr>
          <p:cNvSpPr>
            <a:spLocks noGrp="1"/>
          </p:cNvSpPr>
          <p:nvPr>
            <p:ph idx="1"/>
          </p:nvPr>
        </p:nvSpPr>
        <p:spPr>
          <a:xfrm>
            <a:off x="1097279" y="1912770"/>
            <a:ext cx="9966959" cy="4490185"/>
          </a:xfrm>
        </p:spPr>
        <p:txBody>
          <a:bodyPr>
            <a:noAutofit/>
          </a:bodyPr>
          <a:lstStyle/>
          <a:p>
            <a:r>
              <a:rPr lang="en-US" sz="5400" dirty="0">
                <a:solidFill>
                  <a:srgbClr val="242424"/>
                </a:solidFill>
                <a:latin typeface="Aldhabi" panose="01000000000000000000" pitchFamily="2" charset="-78"/>
                <a:cs typeface="Aldhabi" panose="01000000000000000000" pitchFamily="2" charset="-78"/>
              </a:rPr>
              <a:t>4. From Token Representation to True Fairness and Accountability</a:t>
            </a:r>
            <a:br>
              <a:rPr lang="en-US" sz="2800" dirty="0"/>
            </a:br>
            <a:r>
              <a:rPr lang="en-US" sz="4000" b="0" i="0" dirty="0">
                <a:solidFill>
                  <a:srgbClr val="242424"/>
                </a:solidFill>
                <a:effectLst/>
                <a:latin typeface="Aldhabi" panose="01000000000000000000" pitchFamily="2" charset="-78"/>
                <a:cs typeface="Aldhabi" panose="01000000000000000000" pitchFamily="2" charset="-78"/>
              </a:rPr>
              <a:t>We demand workplaces and institutions that reflect fairness in action—where policies proactively prevent bias, create accountability, and ensure equal access to resources, leadership, and economic</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opportunity.</a:t>
            </a:r>
            <a:endParaRPr lang="en-US" sz="4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479798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4BDC0-DE93-50E9-BCC8-2B1A0AE394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BCBFE7-6350-2128-AF63-43E1560C0213}"/>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sz="3200" dirty="0">
                <a:latin typeface="Amasis MT Pro Black" panose="02040A04050005020304" pitchFamily="18" charset="0"/>
              </a:rPr>
              <a:t>Call to Action: Advancing Justice Through Meaningful Action and Systemic Change</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17FFE9B9-2BFC-E9D2-7755-46A0326954D8}"/>
              </a:ext>
            </a:extLst>
          </p:cNvPr>
          <p:cNvSpPr>
            <a:spLocks noGrp="1"/>
          </p:cNvSpPr>
          <p:nvPr>
            <p:ph idx="1"/>
          </p:nvPr>
        </p:nvSpPr>
        <p:spPr>
          <a:xfrm>
            <a:off x="1097279" y="1912770"/>
            <a:ext cx="9966959" cy="4490185"/>
          </a:xfrm>
        </p:spPr>
        <p:txBody>
          <a:bodyPr>
            <a:noAutofit/>
          </a:bodyPr>
          <a:lstStyle/>
          <a:p>
            <a:r>
              <a:rPr lang="en-US" sz="5400" dirty="0">
                <a:solidFill>
                  <a:srgbClr val="242424"/>
                </a:solidFill>
                <a:latin typeface="Aldhabi" panose="01000000000000000000" pitchFamily="2" charset="-78"/>
                <a:cs typeface="Aldhabi" panose="01000000000000000000" pitchFamily="2" charset="-78"/>
              </a:rPr>
              <a:t>4. From Token Representation to True Fairness and Accountability</a:t>
            </a:r>
            <a:br>
              <a:rPr lang="en-US" sz="2800" dirty="0"/>
            </a:br>
            <a:r>
              <a:rPr lang="en-US" sz="4400" b="0" i="0" dirty="0">
                <a:solidFill>
                  <a:srgbClr val="242424"/>
                </a:solidFill>
                <a:effectLst/>
                <a:latin typeface="Aldhabi" panose="01000000000000000000" pitchFamily="2" charset="-78"/>
                <a:cs typeface="Aldhabi" panose="01000000000000000000" pitchFamily="2" charset="-78"/>
              </a:rPr>
              <a:t>We call on businesses, nonprofits, and faith organizations to embrace data-driven strategies that reveal</a:t>
            </a:r>
            <a:br>
              <a:rPr lang="en-US" sz="4400" dirty="0">
                <a:latin typeface="Aldhabi" panose="01000000000000000000" pitchFamily="2" charset="-78"/>
                <a:cs typeface="Aldhabi" panose="01000000000000000000" pitchFamily="2" charset="-78"/>
              </a:rPr>
            </a:br>
            <a:r>
              <a:rPr lang="en-US" sz="4400" b="0" i="0" dirty="0">
                <a:solidFill>
                  <a:srgbClr val="242424"/>
                </a:solidFill>
                <a:effectLst/>
                <a:latin typeface="Aldhabi" panose="01000000000000000000" pitchFamily="2" charset="-78"/>
                <a:cs typeface="Aldhabi" panose="01000000000000000000" pitchFamily="2" charset="-78"/>
              </a:rPr>
              <a:t>disparities and actively correct them.</a:t>
            </a:r>
            <a:endParaRPr lang="en-US" sz="4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866613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BE58E-B6A4-3BE7-1147-F03CAC3FF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BDBBC-AD80-7A5A-83BE-22DC71462C3C}"/>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dirty="0">
                <a:latin typeface="Amasis MT Pro Black" panose="02040A04050005020304" pitchFamily="18" charset="0"/>
              </a:rPr>
              <a:t>Final Charge: Justice Must be More Than a Slogan</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A5C0FF9E-0AE8-ADA6-5803-9D1FAC1BD951}"/>
              </a:ext>
            </a:extLst>
          </p:cNvPr>
          <p:cNvSpPr>
            <a:spLocks noGrp="1"/>
          </p:cNvSpPr>
          <p:nvPr>
            <p:ph idx="1"/>
          </p:nvPr>
        </p:nvSpPr>
        <p:spPr>
          <a:xfrm>
            <a:off x="1097279" y="1912770"/>
            <a:ext cx="9966959" cy="4490185"/>
          </a:xfrm>
        </p:spPr>
        <p:txBody>
          <a:bodyPr>
            <a:noAutofit/>
          </a:bodyPr>
          <a:lstStyle/>
          <a:p>
            <a:r>
              <a:rPr lang="en-US" sz="5400" b="0" i="0" dirty="0">
                <a:solidFill>
                  <a:srgbClr val="242424"/>
                </a:solidFill>
                <a:effectLst/>
                <a:latin typeface="Aldhabi" panose="01000000000000000000" pitchFamily="2" charset="-78"/>
                <a:cs typeface="Aldhabi" panose="01000000000000000000" pitchFamily="2" charset="-78"/>
              </a:rPr>
              <a:t>The backlash against DEI is not just a policy debate—it is a continuation of a long history of resistance to</a:t>
            </a:r>
            <a:br>
              <a:rPr lang="en-US" sz="5400" dirty="0">
                <a:latin typeface="Aldhabi" panose="01000000000000000000" pitchFamily="2" charset="-78"/>
                <a:cs typeface="Aldhabi" panose="01000000000000000000" pitchFamily="2" charset="-78"/>
              </a:rPr>
            </a:br>
            <a:r>
              <a:rPr lang="en-US" sz="5400" b="0" i="0" dirty="0">
                <a:solidFill>
                  <a:srgbClr val="242424"/>
                </a:solidFill>
                <a:effectLst/>
                <a:latin typeface="Aldhabi" panose="01000000000000000000" pitchFamily="2" charset="-78"/>
                <a:cs typeface="Aldhabi" panose="01000000000000000000" pitchFamily="2" charset="-78"/>
              </a:rPr>
              <a:t>Black progress and justice. But history has shown that justice prevails when people of conscience stand</a:t>
            </a:r>
            <a:br>
              <a:rPr lang="en-US" sz="5400" dirty="0">
                <a:latin typeface="Aldhabi" panose="01000000000000000000" pitchFamily="2" charset="-78"/>
                <a:cs typeface="Aldhabi" panose="01000000000000000000" pitchFamily="2" charset="-78"/>
              </a:rPr>
            </a:br>
            <a:r>
              <a:rPr lang="en-US" sz="5400" b="0" i="0" dirty="0">
                <a:solidFill>
                  <a:srgbClr val="242424"/>
                </a:solidFill>
                <a:effectLst/>
                <a:latin typeface="Aldhabi" panose="01000000000000000000" pitchFamily="2" charset="-78"/>
                <a:cs typeface="Aldhabi" panose="01000000000000000000" pitchFamily="2" charset="-78"/>
              </a:rPr>
              <a:t>firm.</a:t>
            </a:r>
            <a:endParaRPr lang="en-US" sz="5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209995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6043A-2DD5-FBE4-064C-BEFDD125B0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E594E-5E41-975A-482F-91218ABF34C3}"/>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dirty="0">
                <a:latin typeface="Amasis MT Pro Black" panose="02040A04050005020304" pitchFamily="18" charset="0"/>
              </a:rPr>
              <a:t>To The Corporations:</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82684DD7-6786-3A78-DD1F-3A0B89D903AD}"/>
              </a:ext>
            </a:extLst>
          </p:cNvPr>
          <p:cNvSpPr>
            <a:spLocks noGrp="1"/>
          </p:cNvSpPr>
          <p:nvPr>
            <p:ph idx="1"/>
          </p:nvPr>
        </p:nvSpPr>
        <p:spPr>
          <a:xfrm>
            <a:off x="1112520" y="2081212"/>
            <a:ext cx="9966959" cy="4490185"/>
          </a:xfrm>
        </p:spPr>
        <p:txBody>
          <a:bodyPr>
            <a:noAutofit/>
          </a:bodyPr>
          <a:lstStyle/>
          <a:p>
            <a:r>
              <a:rPr lang="en-US" sz="5400" b="0" i="0" dirty="0">
                <a:solidFill>
                  <a:srgbClr val="242424"/>
                </a:solidFill>
                <a:effectLst/>
                <a:latin typeface="Aldhabi" panose="01000000000000000000" pitchFamily="2" charset="-78"/>
                <a:cs typeface="Aldhabi" panose="01000000000000000000" pitchFamily="2" charset="-78"/>
              </a:rPr>
              <a:t>If you once claimed to stand for equity, now is not the time to retreat. Align your values with meaningful, systemic solutions that withstand political pressure.</a:t>
            </a:r>
            <a:endParaRPr lang="en-US" sz="5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4072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0C630-E332-3C13-E292-56F8B7139A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7AE92C-9E71-0D00-654C-EAA108CADCB5}"/>
              </a:ext>
            </a:extLst>
          </p:cNvPr>
          <p:cNvSpPr>
            <a:spLocks noGrp="1"/>
          </p:cNvSpPr>
          <p:nvPr>
            <p:ph idx="1"/>
          </p:nvPr>
        </p:nvSpPr>
        <p:spPr/>
        <p:txBody>
          <a:bodyPr>
            <a:normAutofit/>
          </a:bodyPr>
          <a:lstStyle/>
          <a:p>
            <a:r>
              <a:rPr lang="en-US" sz="4000" b="0" i="0" dirty="0">
                <a:solidFill>
                  <a:srgbClr val="242424"/>
                </a:solidFill>
                <a:effectLst/>
                <a:latin typeface="Aldhabi" panose="01000000000000000000" pitchFamily="2" charset="-78"/>
                <a:cs typeface="Aldhabi" panose="01000000000000000000" pitchFamily="2" charset="-78"/>
              </a:rPr>
              <a:t> • After the Civil War, Southern states enacted Black Codes to restrict Black Americans’ freedom,</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reinforcing racial subjugation despite the abolition of slavery.</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 These laws limited Black labor rights, movement, and economic opportunities, ensuring a racial</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hierarchy favoring white dominance.</a:t>
            </a:r>
            <a:endParaRPr lang="en-US" sz="40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A660036D-3F6B-C67A-0320-B8EED53C2615}"/>
              </a:ext>
            </a:extLst>
          </p:cNvPr>
          <p:cNvSpPr>
            <a:spLocks noGrp="1" noChangeArrowheads="1"/>
          </p:cNvSpPr>
          <p:nvPr>
            <p:ph type="title"/>
          </p:nvPr>
        </p:nvSpPr>
        <p:spPr bwMode="auto">
          <a:xfrm>
            <a:off x="1097280" y="688816"/>
            <a:ext cx="56829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1865-1866: Black Codes </a:t>
            </a:r>
          </a:p>
        </p:txBody>
      </p:sp>
    </p:spTree>
    <p:extLst>
      <p:ext uri="{BB962C8B-B14F-4D97-AF65-F5344CB8AC3E}">
        <p14:creationId xmlns:p14="http://schemas.microsoft.com/office/powerpoint/2010/main" val="979141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0CFB8-F97A-4604-652A-81D95E11F04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888998C-5188-54F5-A202-A1289A368129}"/>
              </a:ext>
            </a:extLst>
          </p:cNvPr>
          <p:cNvSpPr>
            <a:spLocks noGrp="1"/>
          </p:cNvSpPr>
          <p:nvPr>
            <p:ph type="title"/>
          </p:nvPr>
        </p:nvSpPr>
        <p:spPr>
          <a:xfrm>
            <a:off x="643467" y="516835"/>
            <a:ext cx="3448259" cy="1666501"/>
          </a:xfrm>
        </p:spPr>
        <p:txBody>
          <a:bodyPr vert="horz" lIns="91440" tIns="45720" rIns="91440" bIns="45720" rtlCol="0" anchor="b">
            <a:normAutofit fontScale="90000"/>
          </a:bodyPr>
          <a:lstStyle/>
          <a:p>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r>
              <a:rPr lang="en-US" sz="6000" dirty="0">
                <a:solidFill>
                  <a:srgbClr val="FFFFFF"/>
                </a:solidFill>
                <a:latin typeface="Aldhabi" panose="01000000000000000000" pitchFamily="2" charset="-78"/>
                <a:cs typeface="Aldhabi" panose="01000000000000000000" pitchFamily="2" charset="-78"/>
              </a:rPr>
              <a:t>To policymakers:</a:t>
            </a:r>
          </a:p>
        </p:txBody>
      </p:sp>
      <p:cxnSp>
        <p:nvCxnSpPr>
          <p:cNvPr id="16" name="Straight Connector 15">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920106E-3166-7A70-09D5-ACF9CF176386}"/>
              </a:ext>
            </a:extLst>
          </p:cNvPr>
          <p:cNvSpPr>
            <a:spLocks noGrp="1"/>
          </p:cNvSpPr>
          <p:nvPr>
            <p:ph idx="1"/>
          </p:nvPr>
        </p:nvSpPr>
        <p:spPr>
          <a:xfrm>
            <a:off x="383458" y="2552350"/>
            <a:ext cx="4654295" cy="3342747"/>
          </a:xfrm>
        </p:spPr>
        <p:txBody>
          <a:bodyPr vert="horz" lIns="0" tIns="45720" rIns="0" bIns="45720" rtlCol="0">
            <a:noAutofit/>
          </a:bodyPr>
          <a:lstStyle/>
          <a:p>
            <a:r>
              <a:rPr lang="en-US" sz="4000" b="0" i="0" dirty="0">
                <a:solidFill>
                  <a:srgbClr val="FFFFFF"/>
                </a:solidFill>
                <a:effectLst/>
                <a:latin typeface="Aldhabi" panose="01000000000000000000" pitchFamily="2" charset="-78"/>
                <a:cs typeface="Aldhabi" panose="01000000000000000000" pitchFamily="2" charset="-78"/>
              </a:rPr>
              <a:t>Do not bow to </a:t>
            </a:r>
            <a:r>
              <a:rPr lang="en-US" sz="4000" b="0" i="0" dirty="0" err="1">
                <a:solidFill>
                  <a:srgbClr val="FFFFFF"/>
                </a:solidFill>
                <a:effectLst/>
                <a:latin typeface="Aldhabi" panose="01000000000000000000" pitchFamily="2" charset="-78"/>
                <a:cs typeface="Aldhabi" panose="01000000000000000000" pitchFamily="2" charset="-78"/>
              </a:rPr>
              <a:t>fearbased</a:t>
            </a:r>
            <a:r>
              <a:rPr lang="en-US" sz="4000" b="0" i="0" dirty="0">
                <a:solidFill>
                  <a:srgbClr val="FFFFFF"/>
                </a:solidFill>
                <a:effectLst/>
                <a:latin typeface="Aldhabi" panose="01000000000000000000" pitchFamily="2" charset="-78"/>
                <a:cs typeface="Aldhabi" panose="01000000000000000000" pitchFamily="2" charset="-78"/>
              </a:rPr>
              <a:t> narratives. Instead, champion policies that advance fairness, access, inclusion, and representation</a:t>
            </a:r>
            <a:endParaRPr lang="en-US" sz="4000" dirty="0">
              <a:solidFill>
                <a:srgbClr val="FFFFFF"/>
              </a:solidFill>
              <a:latin typeface="Aldhabi" panose="01000000000000000000" pitchFamily="2" charset="-78"/>
              <a:cs typeface="Aldhabi" panose="01000000000000000000" pitchFamily="2" charset="-78"/>
            </a:endParaRPr>
          </a:p>
        </p:txBody>
      </p:sp>
      <p:pic>
        <p:nvPicPr>
          <p:cNvPr id="6" name="Picture 5" descr="One in a crowd">
            <a:extLst>
              <a:ext uri="{FF2B5EF4-FFF2-40B4-BE49-F238E27FC236}">
                <a16:creationId xmlns:a16="http://schemas.microsoft.com/office/drawing/2014/main" id="{C1BA6821-F08B-15DE-E09F-694B9AE659BD}"/>
              </a:ext>
            </a:extLst>
          </p:cNvPr>
          <p:cNvPicPr>
            <a:picLocks noChangeAspect="1"/>
          </p:cNvPicPr>
          <p:nvPr/>
        </p:nvPicPr>
        <p:blipFill>
          <a:blip r:embed="rId3"/>
          <a:srcRect l="12878" r="4688"/>
          <a:stretch/>
        </p:blipFill>
        <p:spPr>
          <a:xfrm>
            <a:off x="4654296" y="10"/>
            <a:ext cx="7537703" cy="6857990"/>
          </a:xfrm>
          <a:prstGeom prst="rect">
            <a:avLst/>
          </a:prstGeom>
        </p:spPr>
      </p:pic>
    </p:spTree>
    <p:extLst>
      <p:ext uri="{BB962C8B-B14F-4D97-AF65-F5344CB8AC3E}">
        <p14:creationId xmlns:p14="http://schemas.microsoft.com/office/powerpoint/2010/main" val="3117379515"/>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285FF-5499-A87B-76C3-A95FE7B31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ACB5C-A817-BFFC-96C0-338349D90146}"/>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dirty="0">
                <a:latin typeface="Amasis MT Pro Black" panose="02040A04050005020304" pitchFamily="18" charset="0"/>
              </a:rPr>
              <a:t>To the faith community:</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8E08F563-AFE4-1AF3-ACD8-BC27A9578B00}"/>
              </a:ext>
            </a:extLst>
          </p:cNvPr>
          <p:cNvSpPr>
            <a:spLocks noGrp="1"/>
          </p:cNvSpPr>
          <p:nvPr>
            <p:ph idx="1"/>
          </p:nvPr>
        </p:nvSpPr>
        <p:spPr>
          <a:xfrm>
            <a:off x="1112520" y="2081212"/>
            <a:ext cx="9966959" cy="4490185"/>
          </a:xfrm>
        </p:spPr>
        <p:txBody>
          <a:bodyPr>
            <a:noAutofit/>
          </a:bodyPr>
          <a:lstStyle/>
          <a:p>
            <a:r>
              <a:rPr lang="en-US" sz="5400" b="0" i="0" dirty="0">
                <a:solidFill>
                  <a:srgbClr val="242424"/>
                </a:solidFill>
                <a:effectLst/>
                <a:latin typeface="Aldhabi" panose="01000000000000000000" pitchFamily="2" charset="-78"/>
                <a:cs typeface="Aldhabi" panose="01000000000000000000" pitchFamily="2" charset="-78"/>
              </a:rPr>
              <a:t>Our scriptures demand that we do justice, love mercy, and walk humbly with our God. Neutrality is not an option when injustice is at our doorstep.</a:t>
            </a:r>
            <a:endParaRPr lang="en-US" sz="5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740911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EDE02-AA39-EB16-9F53-852D19426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F511EC-11F5-A045-DCCC-141179482E3C}"/>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dirty="0">
                <a:latin typeface="Amasis MT Pro Black" panose="02040A04050005020304" pitchFamily="18" charset="0"/>
              </a:rPr>
              <a:t>To the faith community:</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2AF2FB74-83F4-65BF-5171-D230E8D989CB}"/>
              </a:ext>
            </a:extLst>
          </p:cNvPr>
          <p:cNvSpPr>
            <a:spLocks noGrp="1"/>
          </p:cNvSpPr>
          <p:nvPr>
            <p:ph idx="1"/>
          </p:nvPr>
        </p:nvSpPr>
        <p:spPr>
          <a:xfrm>
            <a:off x="1112520" y="2081212"/>
            <a:ext cx="9966959" cy="4490185"/>
          </a:xfrm>
        </p:spPr>
        <p:txBody>
          <a:bodyPr>
            <a:noAutofit/>
          </a:bodyPr>
          <a:lstStyle/>
          <a:p>
            <a:r>
              <a:rPr lang="en-US" sz="5400" b="0" i="0" dirty="0">
                <a:solidFill>
                  <a:srgbClr val="242424"/>
                </a:solidFill>
                <a:effectLst/>
                <a:latin typeface="Aldhabi" panose="01000000000000000000" pitchFamily="2" charset="-78"/>
                <a:cs typeface="Aldhabi" panose="01000000000000000000" pitchFamily="2" charset="-78"/>
              </a:rPr>
              <a:t>Our scriptures demand that we do justice, love mercy, and walk humbly with our God. Neutrality is not an option when injustice is at our doorstep.</a:t>
            </a:r>
            <a:endParaRPr lang="en-US" sz="5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85328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B7A1D-28B0-D805-30C3-B38768C4C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962D7-F4AA-94C9-216A-0ED1C5E71EB6}"/>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dirty="0">
                <a:latin typeface="Amasis MT Pro Black" panose="02040A04050005020304" pitchFamily="18" charset="0"/>
              </a:rPr>
              <a:t>To the people:</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2C957C4F-ABE4-BDA9-67EB-83FF71D43810}"/>
              </a:ext>
            </a:extLst>
          </p:cNvPr>
          <p:cNvSpPr>
            <a:spLocks noGrp="1"/>
          </p:cNvSpPr>
          <p:nvPr>
            <p:ph idx="1"/>
          </p:nvPr>
        </p:nvSpPr>
        <p:spPr>
          <a:xfrm>
            <a:off x="1112520" y="2081212"/>
            <a:ext cx="9966959" cy="4490185"/>
          </a:xfrm>
        </p:spPr>
        <p:txBody>
          <a:bodyPr>
            <a:noAutofit/>
          </a:bodyPr>
          <a:lstStyle/>
          <a:p>
            <a:r>
              <a:rPr lang="en-US" sz="5400" b="0" i="0" dirty="0">
                <a:solidFill>
                  <a:srgbClr val="242424"/>
                </a:solidFill>
                <a:effectLst/>
                <a:latin typeface="Aldhabi" panose="01000000000000000000" pitchFamily="2" charset="-78"/>
                <a:cs typeface="Aldhabi" panose="01000000000000000000" pitchFamily="2" charset="-78"/>
              </a:rPr>
              <a:t>Hold institutions accountable. Demand more than</a:t>
            </a:r>
            <a:br>
              <a:rPr lang="en-US" sz="5400" dirty="0">
                <a:latin typeface="Aldhabi" panose="01000000000000000000" pitchFamily="2" charset="-78"/>
                <a:cs typeface="Aldhabi" panose="01000000000000000000" pitchFamily="2" charset="-78"/>
              </a:rPr>
            </a:br>
            <a:r>
              <a:rPr lang="en-US" sz="5400" b="0" i="0" dirty="0">
                <a:solidFill>
                  <a:srgbClr val="242424"/>
                </a:solidFill>
                <a:effectLst/>
                <a:latin typeface="Aldhabi" panose="01000000000000000000" pitchFamily="2" charset="-78"/>
                <a:cs typeface="Aldhabi" panose="01000000000000000000" pitchFamily="2" charset="-78"/>
              </a:rPr>
              <a:t>words—demand action, outcomes, and real justice.</a:t>
            </a:r>
            <a:endParaRPr lang="en-US" sz="5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398919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FF3BB9-F249-5EC9-462F-1C604716E7D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Video 5" descr="Bird's Eye View Of People Walking">
            <a:extLst>
              <a:ext uri="{FF2B5EF4-FFF2-40B4-BE49-F238E27FC236}">
                <a16:creationId xmlns:a16="http://schemas.microsoft.com/office/drawing/2014/main" id="{45834895-A426-5AD9-C26F-AF2988910234}"/>
              </a:ext>
            </a:extLst>
          </p:cNvPr>
          <p:cNvPicPr>
            <a:picLocks noChangeAspect="1"/>
          </p:cNvPicPr>
          <p:nvPr>
            <a:videoFile r:link="rId2"/>
            <p:extLst>
              <p:ext uri="{DAA4B4D4-6D71-4841-9C94-3DE7FCFB9230}">
                <p14:media xmlns:p14="http://schemas.microsoft.com/office/powerpoint/2010/main" r:embed="rId1"/>
              </p:ext>
            </p:extLst>
          </p:nvPr>
        </p:nvPicPr>
        <p:blipFill>
          <a:blip r:embed="rId5"/>
          <a:srcRect r="1" b="285"/>
          <a:stretch/>
        </p:blipFill>
        <p:spPr>
          <a:xfrm>
            <a:off x="-1" y="10"/>
            <a:ext cx="12191999" cy="6857990"/>
          </a:xfrm>
          <a:prstGeom prst="rect">
            <a:avLst/>
          </a:prstGeom>
        </p:spPr>
      </p:pic>
      <p:sp>
        <p:nvSpPr>
          <p:cNvPr id="14" name="Rectangle 13">
            <a:extLst>
              <a:ext uri="{FF2B5EF4-FFF2-40B4-BE49-F238E27FC236}">
                <a16:creationId xmlns:a16="http://schemas.microsoft.com/office/drawing/2014/main" id="{A37E0400-E9ED-46D6-A946-A7B49DB41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5000"/>
                </a:schemeClr>
              </a:gs>
              <a:gs pos="33000">
                <a:schemeClr val="tx1">
                  <a:alpha val="20000"/>
                </a:schemeClr>
              </a:gs>
              <a:gs pos="0">
                <a:schemeClr val="tx1">
                  <a:alpha val="0"/>
                </a:schemeClr>
              </a:gs>
              <a:gs pos="100000">
                <a:schemeClr val="tx1">
                  <a:alpha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10974C-BC0F-DAAE-71A7-601EFF3786C1}"/>
              </a:ext>
            </a:extLst>
          </p:cNvPr>
          <p:cNvSpPr>
            <a:spLocks noGrp="1"/>
          </p:cNvSpPr>
          <p:nvPr>
            <p:ph type="title"/>
          </p:nvPr>
        </p:nvSpPr>
        <p:spPr>
          <a:xfrm>
            <a:off x="1097280" y="758952"/>
            <a:ext cx="10058400" cy="3892168"/>
          </a:xfrm>
        </p:spPr>
        <p:txBody>
          <a:bodyPr vert="horz" lIns="91440" tIns="45720" rIns="91440" bIns="45720" rtlCol="0" anchor="b">
            <a:normAutofit fontScale="90000"/>
          </a:bodyPr>
          <a:lstStyle/>
          <a:p>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r>
              <a:rPr lang="en-US" sz="6000" dirty="0">
                <a:solidFill>
                  <a:srgbClr val="FFFFFF"/>
                </a:solidFill>
                <a:latin typeface="Aldhabi" panose="01000000000000000000" pitchFamily="2" charset="-78"/>
                <a:cs typeface="Aldhabi" panose="01000000000000000000" pitchFamily="2" charset="-78"/>
              </a:rPr>
              <a:t>To the people:</a:t>
            </a:r>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5CC725C4-85F3-B787-7C84-93E0C92F199B}"/>
              </a:ext>
            </a:extLst>
          </p:cNvPr>
          <p:cNvSpPr>
            <a:spLocks noGrp="1"/>
          </p:cNvSpPr>
          <p:nvPr>
            <p:ph idx="1"/>
          </p:nvPr>
        </p:nvSpPr>
        <p:spPr>
          <a:xfrm>
            <a:off x="1100051" y="5225240"/>
            <a:ext cx="10058400" cy="1143000"/>
          </a:xfrm>
        </p:spPr>
        <p:txBody>
          <a:bodyPr vert="horz" lIns="91440" tIns="45720" rIns="91440" bIns="45720" rtlCol="0">
            <a:noAutofit/>
          </a:bodyPr>
          <a:lstStyle/>
          <a:p>
            <a:pPr>
              <a:lnSpc>
                <a:spcPct val="90000"/>
              </a:lnSpc>
            </a:pPr>
            <a:r>
              <a:rPr lang="en-US" sz="4400" b="0" i="0" cap="all" spc="200" dirty="0">
                <a:solidFill>
                  <a:srgbClr val="FFFFFF"/>
                </a:solidFill>
                <a:effectLst/>
                <a:latin typeface="Aldhabi" panose="01000000000000000000" pitchFamily="2" charset="-78"/>
                <a:cs typeface="Aldhabi" panose="01000000000000000000" pitchFamily="2" charset="-78"/>
              </a:rPr>
              <a:t>The work ahead is clear. Will we rise to meet the challenge?</a:t>
            </a:r>
            <a:br>
              <a:rPr lang="en-US" sz="4400" cap="all" spc="200" dirty="0">
                <a:solidFill>
                  <a:srgbClr val="FFFFFF"/>
                </a:solidFill>
                <a:latin typeface="Aldhabi" panose="01000000000000000000" pitchFamily="2" charset="-78"/>
                <a:cs typeface="Aldhabi" panose="01000000000000000000" pitchFamily="2" charset="-78"/>
              </a:rPr>
            </a:br>
            <a:r>
              <a:rPr lang="en-US" sz="4400" b="0" i="0" cap="all" spc="200" dirty="0">
                <a:solidFill>
                  <a:srgbClr val="FFFFFF"/>
                </a:solidFill>
                <a:effectLst/>
                <a:latin typeface="Aldhabi" panose="01000000000000000000" pitchFamily="2" charset="-78"/>
                <a:cs typeface="Aldhabi" panose="01000000000000000000" pitchFamily="2" charset="-78"/>
              </a:rPr>
              <a:t>.</a:t>
            </a:r>
            <a:endParaRPr lang="en-US" sz="4400" cap="all" spc="200" dirty="0">
              <a:solidFill>
                <a:srgbClr val="FFFFFF"/>
              </a:solidFill>
              <a:latin typeface="Aldhabi" panose="01000000000000000000" pitchFamily="2" charset="-78"/>
              <a:cs typeface="Aldhabi" panose="01000000000000000000" pitchFamily="2" charset="-78"/>
            </a:endParaRPr>
          </a:p>
        </p:txBody>
      </p:sp>
      <p:cxnSp>
        <p:nvCxnSpPr>
          <p:cNvPr id="16" name="Straight Connector 1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9050">
            <a:solidFill>
              <a:schemeClr val="bg1">
                <a:alpha val="9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08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mute="1">
                <p:cTn id="12" repeatCount="indefinite" fill="hold" display="0">
                  <p:stCondLst>
                    <p:cond delay="indefinite"/>
                  </p:stCondLst>
                </p:cTn>
                <p:tgtEl>
                  <p:spTgt spid="6"/>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DA68-A3E9-2986-59C2-A0C525E79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A6F178-6DFB-340B-C151-111A0F2A9709}"/>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dirty="0">
                <a:latin typeface="Amasis MT Pro Black" panose="02040A04050005020304" pitchFamily="18" charset="0"/>
              </a:rPr>
              <a:t>Talking Points for Black Clergy on DEI, Justice, and Liberation</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A193FC73-0EDD-4885-DC13-0B7740329614}"/>
              </a:ext>
            </a:extLst>
          </p:cNvPr>
          <p:cNvSpPr>
            <a:spLocks noGrp="1"/>
          </p:cNvSpPr>
          <p:nvPr>
            <p:ph idx="1"/>
          </p:nvPr>
        </p:nvSpPr>
        <p:spPr>
          <a:xfrm>
            <a:off x="1329089" y="1737360"/>
            <a:ext cx="9966959" cy="4490185"/>
          </a:xfrm>
        </p:spPr>
        <p:txBody>
          <a:bodyPr>
            <a:noAutofit/>
          </a:bodyPr>
          <a:lstStyle/>
          <a:p>
            <a:r>
              <a:rPr lang="en-US" sz="3800" dirty="0">
                <a:solidFill>
                  <a:srgbClr val="242424"/>
                </a:solidFill>
                <a:latin typeface="Aldhabi" panose="01000000000000000000" pitchFamily="2" charset="-78"/>
                <a:cs typeface="Aldhabi" panose="01000000000000000000" pitchFamily="2" charset="-78"/>
              </a:rPr>
              <a:t>1.</a:t>
            </a:r>
            <a:r>
              <a:rPr lang="en-US" sz="3800" b="0" i="0" dirty="0">
                <a:solidFill>
                  <a:srgbClr val="242424"/>
                </a:solidFill>
                <a:effectLst/>
                <a:latin typeface="Aldhabi" panose="01000000000000000000" pitchFamily="2" charset="-78"/>
                <a:cs typeface="Aldhabi" panose="01000000000000000000" pitchFamily="2" charset="-78"/>
              </a:rPr>
              <a:t> Commitment to DEI as a Continuation of America’s Progress Toward</a:t>
            </a:r>
            <a:br>
              <a:rPr lang="en-US" sz="3800" dirty="0">
                <a:latin typeface="Aldhabi" panose="01000000000000000000" pitchFamily="2" charset="-78"/>
                <a:cs typeface="Aldhabi" panose="01000000000000000000" pitchFamily="2" charset="-78"/>
              </a:rPr>
            </a:br>
            <a:r>
              <a:rPr lang="en-US" sz="3800" b="0" i="0" dirty="0">
                <a:solidFill>
                  <a:srgbClr val="242424"/>
                </a:solidFill>
                <a:effectLst/>
                <a:latin typeface="Aldhabi" panose="01000000000000000000" pitchFamily="2" charset="-78"/>
                <a:cs typeface="Aldhabi" panose="01000000000000000000" pitchFamily="2" charset="-78"/>
              </a:rPr>
              <a:t>Equality</a:t>
            </a:r>
            <a:br>
              <a:rPr lang="en-US" sz="3800" dirty="0">
                <a:latin typeface="Aldhabi" panose="01000000000000000000" pitchFamily="2" charset="-78"/>
                <a:cs typeface="Aldhabi" panose="01000000000000000000" pitchFamily="2" charset="-78"/>
              </a:rPr>
            </a:br>
            <a:r>
              <a:rPr lang="en-US" sz="3800" b="0" i="0" dirty="0">
                <a:solidFill>
                  <a:srgbClr val="242424"/>
                </a:solidFill>
                <a:effectLst/>
                <a:latin typeface="Aldhabi" panose="01000000000000000000" pitchFamily="2" charset="-78"/>
                <a:cs typeface="Aldhabi" panose="01000000000000000000" pitchFamily="2" charset="-78"/>
              </a:rPr>
              <a:t>• “Diversity, Equity, and Inclusion (DEI) is not a trend—it is a moral imperative and a continuation of the unfinished work of justice in America.”</a:t>
            </a:r>
            <a:br>
              <a:rPr lang="en-US" sz="3800" dirty="0">
                <a:latin typeface="Aldhabi" panose="01000000000000000000" pitchFamily="2" charset="-78"/>
                <a:cs typeface="Aldhabi" panose="01000000000000000000" pitchFamily="2" charset="-78"/>
              </a:rPr>
            </a:br>
            <a:r>
              <a:rPr lang="en-US" sz="3800" b="0" i="0" dirty="0">
                <a:solidFill>
                  <a:srgbClr val="242424"/>
                </a:solidFill>
                <a:effectLst/>
                <a:latin typeface="Aldhabi" panose="01000000000000000000" pitchFamily="2" charset="-78"/>
                <a:cs typeface="Aldhabi" panose="01000000000000000000" pitchFamily="2" charset="-78"/>
              </a:rPr>
              <a:t>• “Our nation has a covenantal obligation to right the historical wrongs of slavery, segregation, and systemic discrimination. DEI is a tool to ensure that every individual has access to opportunities, dignity, and fairness.”</a:t>
            </a:r>
            <a:br>
              <a:rPr lang="en-US" sz="3800" dirty="0">
                <a:latin typeface="Aldhabi" panose="01000000000000000000" pitchFamily="2" charset="-78"/>
                <a:cs typeface="Aldhabi" panose="01000000000000000000" pitchFamily="2" charset="-78"/>
              </a:rPr>
            </a:br>
            <a:endParaRPr lang="en-US" sz="38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142230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9F7CE-8B66-4EED-D3DF-77189E4D8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F85AA-27E6-125B-09FF-4AD04C73447A}"/>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dirty="0">
                <a:latin typeface="Amasis MT Pro Black" panose="02040A04050005020304" pitchFamily="18" charset="0"/>
              </a:rPr>
              <a:t>Talking Points for Black Clergy on DEI, Justice, and Liberation</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2E87BD9A-FD6B-4984-47D7-D74245B6D3AC}"/>
              </a:ext>
            </a:extLst>
          </p:cNvPr>
          <p:cNvSpPr>
            <a:spLocks noGrp="1"/>
          </p:cNvSpPr>
          <p:nvPr>
            <p:ph idx="1"/>
          </p:nvPr>
        </p:nvSpPr>
        <p:spPr>
          <a:xfrm>
            <a:off x="1329089" y="1737360"/>
            <a:ext cx="9966959" cy="4490185"/>
          </a:xfrm>
        </p:spPr>
        <p:txBody>
          <a:bodyPr>
            <a:noAutofit/>
          </a:bodyPr>
          <a:lstStyle/>
          <a:p>
            <a:br>
              <a:rPr lang="en-US" sz="28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“From Reconstruction to Civil Rights, progress has always been met with backlash. The attack on</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DEI today is no different from the resistance to Black progress we have seen throughout history.”</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“We do not just support DEI; we declare that it is essential for the moral and economic prosperity of this nation. To attack DEI is to attack the very principles of ‘liberty and justice for all.’”</a:t>
            </a:r>
            <a:br>
              <a:rPr lang="en-US" sz="4400" dirty="0"/>
            </a:br>
            <a:endParaRPr lang="en-US" sz="5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210628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7D08B-01B9-65F4-1AE0-D997B952B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E8EF1D-22FA-0B7A-3C3C-1412FB470A7D}"/>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dirty="0">
                <a:latin typeface="Amasis MT Pro Black" panose="02040A04050005020304" pitchFamily="18" charset="0"/>
              </a:rPr>
              <a:t>Talking Points for Black Clergy on DEI, Justice, and Liberation</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B29CFF63-01D8-0718-162D-99D45334C6D1}"/>
              </a:ext>
            </a:extLst>
          </p:cNvPr>
          <p:cNvSpPr>
            <a:spLocks noGrp="1"/>
          </p:cNvSpPr>
          <p:nvPr>
            <p:ph idx="1"/>
          </p:nvPr>
        </p:nvSpPr>
        <p:spPr>
          <a:xfrm>
            <a:off x="1329089" y="1737360"/>
            <a:ext cx="9966959" cy="4490185"/>
          </a:xfrm>
        </p:spPr>
        <p:txBody>
          <a:bodyPr>
            <a:noAutofit/>
          </a:bodyPr>
          <a:lstStyle/>
          <a:p>
            <a:br>
              <a:rPr lang="en-US" sz="2800" dirty="0">
                <a:latin typeface="Aldhabi" panose="01000000000000000000" pitchFamily="2" charset="-78"/>
                <a:cs typeface="Aldhabi" panose="01000000000000000000" pitchFamily="2" charset="-78"/>
              </a:rPr>
            </a:br>
            <a:r>
              <a:rPr lang="en-US" sz="3600" b="1" i="1" dirty="0">
                <a:solidFill>
                  <a:srgbClr val="242424"/>
                </a:solidFill>
                <a:effectLst/>
                <a:latin typeface="Aldhabi" panose="01000000000000000000" pitchFamily="2" charset="-78"/>
                <a:cs typeface="Aldhabi" panose="01000000000000000000" pitchFamily="2" charset="-78"/>
              </a:rPr>
              <a:t>2. Calling Out National Leaders &amp; the White Supremacist Nature of Anti-DEI Rhetoric</a:t>
            </a:r>
          </a:p>
          <a:p>
            <a:r>
              <a:rPr lang="en-US" sz="2800" b="0" i="0" dirty="0">
                <a:solidFill>
                  <a:srgbClr val="242424"/>
                </a:solidFill>
                <a:effectLst/>
                <a:latin typeface="Aldhabi" panose="01000000000000000000" pitchFamily="2" charset="-78"/>
                <a:cs typeface="Aldhabi" panose="01000000000000000000" pitchFamily="2" charset="-78"/>
              </a:rPr>
              <a:t>• “Let’s be clear: The attacks on DEI are nothing more than a modern-day version of Black Codes—</a:t>
            </a:r>
            <a:br>
              <a:rPr lang="en-US" sz="2800" dirty="0">
                <a:latin typeface="Aldhabi" panose="01000000000000000000" pitchFamily="2" charset="-78"/>
                <a:cs typeface="Aldhabi" panose="01000000000000000000" pitchFamily="2" charset="-78"/>
              </a:rPr>
            </a:br>
            <a:r>
              <a:rPr lang="en-US" sz="2800" b="0" i="0" dirty="0">
                <a:solidFill>
                  <a:srgbClr val="242424"/>
                </a:solidFill>
                <a:effectLst/>
                <a:latin typeface="Aldhabi" panose="01000000000000000000" pitchFamily="2" charset="-78"/>
                <a:cs typeface="Aldhabi" panose="01000000000000000000" pitchFamily="2" charset="-78"/>
              </a:rPr>
              <a:t>laws meant to suppress Black advancement and maintain white supremacy under the guise of</a:t>
            </a:r>
            <a:br>
              <a:rPr lang="en-US" sz="2800" dirty="0">
                <a:latin typeface="Aldhabi" panose="01000000000000000000" pitchFamily="2" charset="-78"/>
                <a:cs typeface="Aldhabi" panose="01000000000000000000" pitchFamily="2" charset="-78"/>
              </a:rPr>
            </a:br>
            <a:r>
              <a:rPr lang="en-US" sz="2800" b="0" i="0" dirty="0">
                <a:solidFill>
                  <a:srgbClr val="242424"/>
                </a:solidFill>
                <a:effectLst/>
                <a:latin typeface="Aldhabi" panose="01000000000000000000" pitchFamily="2" charset="-78"/>
                <a:cs typeface="Aldhabi" panose="01000000000000000000" pitchFamily="2" charset="-78"/>
              </a:rPr>
              <a:t>neutrality.”</a:t>
            </a:r>
            <a:br>
              <a:rPr lang="en-US" sz="2800" dirty="0">
                <a:latin typeface="Aldhabi" panose="01000000000000000000" pitchFamily="2" charset="-78"/>
                <a:cs typeface="Aldhabi" panose="01000000000000000000" pitchFamily="2" charset="-78"/>
              </a:rPr>
            </a:br>
            <a:r>
              <a:rPr lang="en-US" sz="2800" b="0" i="0" dirty="0">
                <a:solidFill>
                  <a:srgbClr val="242424"/>
                </a:solidFill>
                <a:effectLst/>
                <a:latin typeface="Aldhabi" panose="01000000000000000000" pitchFamily="2" charset="-78"/>
                <a:cs typeface="Aldhabi" panose="01000000000000000000" pitchFamily="2" charset="-78"/>
              </a:rPr>
              <a:t>• “When politicians and corporate leaders dismantle DEI programs, they are reinforcing racial</a:t>
            </a:r>
            <a:br>
              <a:rPr lang="en-US" sz="2800" dirty="0">
                <a:latin typeface="Aldhabi" panose="01000000000000000000" pitchFamily="2" charset="-78"/>
                <a:cs typeface="Aldhabi" panose="01000000000000000000" pitchFamily="2" charset="-78"/>
              </a:rPr>
            </a:br>
            <a:r>
              <a:rPr lang="en-US" sz="2800" b="0" i="0" dirty="0">
                <a:solidFill>
                  <a:srgbClr val="242424"/>
                </a:solidFill>
                <a:effectLst/>
                <a:latin typeface="Aldhabi" panose="01000000000000000000" pitchFamily="2" charset="-78"/>
                <a:cs typeface="Aldhabi" panose="01000000000000000000" pitchFamily="2" charset="-78"/>
              </a:rPr>
              <a:t>disparities, not eliminating them. It is an intentional move to preserve privilege and power.”</a:t>
            </a:r>
            <a:endParaRPr lang="en-US" sz="3600" b="1" i="1" dirty="0">
              <a:solidFill>
                <a:srgbClr val="242424"/>
              </a:solidFill>
              <a:effectLst/>
              <a:latin typeface="Aldhabi" panose="01000000000000000000" pitchFamily="2" charset="-78"/>
              <a:cs typeface="Aldhabi" panose="01000000000000000000" pitchFamily="2" charset="-78"/>
            </a:endParaRPr>
          </a:p>
          <a:p>
            <a:br>
              <a:rPr lang="en-US" sz="4400" dirty="0"/>
            </a:br>
            <a:endParaRPr lang="en-US" sz="5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132605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ABEC6-4562-18C4-E419-3D1A6342CA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33496-DD2B-CC17-D337-774EFD1CD9B1}"/>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dirty="0">
                <a:latin typeface="Amasis MT Pro Black" panose="02040A04050005020304" pitchFamily="18" charset="0"/>
              </a:rPr>
              <a:t>Talking Points for Black Clergy on DEI, Justice, and Liberation</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2F893EB4-2FDA-38EB-F74E-F1E3ECFEC7C0}"/>
              </a:ext>
            </a:extLst>
          </p:cNvPr>
          <p:cNvSpPr>
            <a:spLocks noGrp="1"/>
          </p:cNvSpPr>
          <p:nvPr>
            <p:ph idx="1"/>
          </p:nvPr>
        </p:nvSpPr>
        <p:spPr>
          <a:xfrm>
            <a:off x="1127762" y="1544854"/>
            <a:ext cx="9966959" cy="4490185"/>
          </a:xfrm>
        </p:spPr>
        <p:txBody>
          <a:bodyPr>
            <a:noAutofit/>
          </a:bodyPr>
          <a:lstStyle/>
          <a:p>
            <a:br>
              <a:rPr lang="en-US" sz="2800" dirty="0">
                <a:latin typeface="Aldhabi" panose="01000000000000000000" pitchFamily="2" charset="-78"/>
                <a:cs typeface="Aldhabi" panose="01000000000000000000" pitchFamily="2" charset="-78"/>
              </a:rPr>
            </a:br>
            <a:r>
              <a:rPr lang="en-US" sz="3600" b="1" i="1" dirty="0">
                <a:solidFill>
                  <a:srgbClr val="242424"/>
                </a:solidFill>
                <a:effectLst/>
                <a:latin typeface="Aldhabi" panose="01000000000000000000" pitchFamily="2" charset="-78"/>
                <a:cs typeface="Aldhabi" panose="01000000000000000000" pitchFamily="2" charset="-78"/>
              </a:rPr>
              <a:t>2. Calling Out National Leaders &amp; the White Supremacist Nature of Anti-DEI Rhetoric</a:t>
            </a:r>
          </a:p>
          <a:p>
            <a:r>
              <a:rPr lang="en-US" sz="3200" b="0" i="0" dirty="0">
                <a:solidFill>
                  <a:srgbClr val="242424"/>
                </a:solidFill>
                <a:effectLst/>
                <a:latin typeface="Aldhabi" panose="01000000000000000000" pitchFamily="2" charset="-78"/>
                <a:cs typeface="Aldhabi" panose="01000000000000000000" pitchFamily="2" charset="-78"/>
              </a:rPr>
              <a:t>• “To those who claim DEI is ‘divisive’ or ‘anti-white,’ we ask: Why does equity scare you? Why does inclusion threaten you? The only reason to oppose fairness is if you benefit from injustice.”</a:t>
            </a:r>
            <a:br>
              <a:rPr lang="en-US" sz="3200" dirty="0">
                <a:latin typeface="Aldhabi" panose="01000000000000000000" pitchFamily="2" charset="-78"/>
                <a:cs typeface="Aldhabi" panose="01000000000000000000" pitchFamily="2" charset="-78"/>
              </a:rPr>
            </a:br>
            <a:r>
              <a:rPr lang="en-US" sz="3200" b="0" i="0" dirty="0">
                <a:solidFill>
                  <a:srgbClr val="242424"/>
                </a:solidFill>
                <a:effectLst/>
                <a:latin typeface="Aldhabi" panose="01000000000000000000" pitchFamily="2" charset="-78"/>
                <a:cs typeface="Aldhabi" panose="01000000000000000000" pitchFamily="2" charset="-78"/>
              </a:rPr>
              <a:t>• “Project 2025 and other efforts to erase DEI are a direct attack on Black progress, just as Jim Crow laws were designed to undercut the gains of Reconstruction. We will not be silent while</a:t>
            </a:r>
            <a:br>
              <a:rPr lang="en-US" sz="3200" dirty="0">
                <a:latin typeface="Aldhabi" panose="01000000000000000000" pitchFamily="2" charset="-78"/>
                <a:cs typeface="Aldhabi" panose="01000000000000000000" pitchFamily="2" charset="-78"/>
              </a:rPr>
            </a:br>
            <a:r>
              <a:rPr lang="en-US" sz="3200" b="0" i="0" dirty="0">
                <a:solidFill>
                  <a:srgbClr val="242424"/>
                </a:solidFill>
                <a:effectLst/>
                <a:latin typeface="Aldhabi" panose="01000000000000000000" pitchFamily="2" charset="-78"/>
                <a:cs typeface="Aldhabi" panose="01000000000000000000" pitchFamily="2" charset="-78"/>
              </a:rPr>
              <a:t>history repeats itself.”</a:t>
            </a:r>
            <a:br>
              <a:rPr lang="en-US" sz="3200" dirty="0">
                <a:latin typeface="Aldhabi" panose="01000000000000000000" pitchFamily="2" charset="-78"/>
                <a:cs typeface="Aldhabi" panose="01000000000000000000" pitchFamily="2" charset="-78"/>
              </a:rPr>
            </a:br>
            <a:br>
              <a:rPr lang="en-US" sz="4400" dirty="0"/>
            </a:br>
            <a:endParaRPr lang="en-US" sz="5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808070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FE598-D846-0B56-208E-BD4F94CED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260AA-DBB4-7F45-934E-45CC2CC121EA}"/>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dirty="0">
                <a:latin typeface="Amasis MT Pro Black" panose="02040A04050005020304" pitchFamily="18" charset="0"/>
              </a:rPr>
              <a:t>Talking Points for Black Clergy on DEI, Justice, and Liberation</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A541693C-5870-6181-4C09-C74D498B5C43}"/>
              </a:ext>
            </a:extLst>
          </p:cNvPr>
          <p:cNvSpPr>
            <a:spLocks noGrp="1"/>
          </p:cNvSpPr>
          <p:nvPr>
            <p:ph idx="1"/>
          </p:nvPr>
        </p:nvSpPr>
        <p:spPr>
          <a:xfrm>
            <a:off x="1127762" y="1544854"/>
            <a:ext cx="9966959" cy="4490185"/>
          </a:xfrm>
        </p:spPr>
        <p:txBody>
          <a:bodyPr>
            <a:noAutofit/>
          </a:bodyPr>
          <a:lstStyle/>
          <a:p>
            <a:br>
              <a:rPr lang="en-US" sz="2800" dirty="0">
                <a:latin typeface="Aldhabi" panose="01000000000000000000" pitchFamily="2" charset="-78"/>
                <a:cs typeface="Aldhabi" panose="01000000000000000000" pitchFamily="2" charset="-78"/>
              </a:rPr>
            </a:br>
            <a:r>
              <a:rPr lang="en-US" sz="3600" b="1" i="1" dirty="0">
                <a:solidFill>
                  <a:srgbClr val="242424"/>
                </a:solidFill>
                <a:effectLst/>
                <a:latin typeface="Aldhabi" panose="01000000000000000000" pitchFamily="2" charset="-78"/>
                <a:cs typeface="Aldhabi" panose="01000000000000000000" pitchFamily="2" charset="-78"/>
              </a:rPr>
              <a:t>2. Calling Out National Leaders &amp; the White Supremacist Nature of Anti-DEI Rhetoric</a:t>
            </a:r>
          </a:p>
          <a:p>
            <a:r>
              <a:rPr lang="en-US" sz="4000" b="0" i="0" dirty="0">
                <a:solidFill>
                  <a:srgbClr val="242424"/>
                </a:solidFill>
                <a:effectLst/>
                <a:latin typeface="Aldhabi" panose="01000000000000000000" pitchFamily="2" charset="-78"/>
                <a:cs typeface="Aldhabi" panose="01000000000000000000" pitchFamily="2" charset="-78"/>
              </a:rPr>
              <a:t>• “As clergy, we challenge every leader—whether in government, business, or the church—to stand for what is right. Silence in the face of injustice is complicity. Neutrality in the face of oppression is alignment with the oppressor.”</a:t>
            </a:r>
            <a:br>
              <a:rPr lang="en-US" sz="3200" dirty="0">
                <a:latin typeface="Aldhabi" panose="01000000000000000000" pitchFamily="2" charset="-78"/>
                <a:cs typeface="Aldhabi" panose="01000000000000000000" pitchFamily="2" charset="-78"/>
              </a:rPr>
            </a:br>
            <a:br>
              <a:rPr lang="en-US" sz="4400" dirty="0"/>
            </a:br>
            <a:endParaRPr lang="en-US" sz="5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12765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15AB7-80D1-E106-892C-37286D2EE8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C09DF2-E780-CBB9-4369-5F1771B1282C}"/>
              </a:ext>
            </a:extLst>
          </p:cNvPr>
          <p:cNvSpPr>
            <a:spLocks noGrp="1"/>
          </p:cNvSpPr>
          <p:nvPr>
            <p:ph idx="1"/>
          </p:nvPr>
        </p:nvSpPr>
        <p:spPr>
          <a:xfrm>
            <a:off x="1066800" y="1869341"/>
            <a:ext cx="10058399" cy="3956692"/>
          </a:xfrm>
        </p:spPr>
        <p:txBody>
          <a:bodyPr>
            <a:noAutofit/>
          </a:bodyPr>
          <a:lstStyle/>
          <a:p>
            <a:r>
              <a:rPr lang="en-US" sz="3400" b="0" i="0" dirty="0">
                <a:solidFill>
                  <a:srgbClr val="242424"/>
                </a:solidFill>
                <a:effectLst/>
                <a:latin typeface="Aldhabi" panose="01000000000000000000" pitchFamily="2" charset="-78"/>
                <a:cs typeface="Aldhabi" panose="01000000000000000000" pitchFamily="2" charset="-78"/>
              </a:rPr>
              <a:t>• Jim Crow laws legalized racial segregation and discrimination, upheld by Plessy v. Ferguson</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(1896) (“separate but equal”).</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 Violence (lynchings, race massacres) enforced white supremacy, while disenfranchisement laws</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excluded Black voters.</a:t>
            </a:r>
            <a:br>
              <a:rPr lang="en-US" sz="3400" dirty="0">
                <a:latin typeface="Aldhabi" panose="01000000000000000000" pitchFamily="2" charset="-78"/>
                <a:cs typeface="Aldhabi" panose="01000000000000000000" pitchFamily="2" charset="-78"/>
              </a:rPr>
            </a:br>
            <a:r>
              <a:rPr lang="en-US" sz="3400" b="0" i="0" dirty="0">
                <a:solidFill>
                  <a:srgbClr val="242424"/>
                </a:solidFill>
                <a:effectLst/>
                <a:latin typeface="Aldhabi" panose="01000000000000000000" pitchFamily="2" charset="-78"/>
                <a:cs typeface="Aldhabi" panose="01000000000000000000" pitchFamily="2" charset="-78"/>
              </a:rPr>
              <a:t>• Corporate America largely mirrored these practices, benefiting from racial exclusion and exploitation.</a:t>
            </a:r>
            <a:endParaRPr lang="en-US" sz="34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7D0E053C-8961-E503-0B62-C3821EAA0A58}"/>
              </a:ext>
            </a:extLst>
          </p:cNvPr>
          <p:cNvSpPr>
            <a:spLocks noGrp="1" noChangeArrowheads="1"/>
          </p:cNvSpPr>
          <p:nvPr>
            <p:ph type="title"/>
          </p:nvPr>
        </p:nvSpPr>
        <p:spPr bwMode="auto">
          <a:xfrm>
            <a:off x="1066800" y="793319"/>
            <a:ext cx="61382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1877-1965: Jim Crow Era  </a:t>
            </a:r>
          </a:p>
        </p:txBody>
      </p:sp>
    </p:spTree>
    <p:extLst>
      <p:ext uri="{BB962C8B-B14F-4D97-AF65-F5344CB8AC3E}">
        <p14:creationId xmlns:p14="http://schemas.microsoft.com/office/powerpoint/2010/main" val="2845615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F1418-A99E-519C-F384-EDA654539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6AE01-477D-BF08-FAFA-F5BB94C2E3EC}"/>
              </a:ext>
            </a:extLst>
          </p:cNvPr>
          <p:cNvSpPr>
            <a:spLocks noGrp="1"/>
          </p:cNvSpPr>
          <p:nvPr>
            <p:ph type="title"/>
          </p:nvPr>
        </p:nvSpPr>
        <p:spPr/>
        <p:txBody>
          <a:bodyPr>
            <a:normAutofit fontScale="90000"/>
          </a:bodyPr>
          <a:lstStyle/>
          <a:p>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br>
              <a:rPr lang="en-US" dirty="0">
                <a:latin typeface="Amasis MT Pro Black" panose="02040A04050005020304" pitchFamily="18" charset="0"/>
              </a:rPr>
            </a:br>
            <a:r>
              <a:rPr lang="en-US" dirty="0">
                <a:latin typeface="Amasis MT Pro Black" panose="02040A04050005020304" pitchFamily="18" charset="0"/>
              </a:rPr>
              <a:t>Closing Charge: Call to Action</a:t>
            </a:r>
            <a:endParaRPr lang="en-US" sz="3100" dirty="0">
              <a:latin typeface="Amasis MT Pro Black" panose="02040A04050005020304" pitchFamily="18" charset="0"/>
            </a:endParaRPr>
          </a:p>
        </p:txBody>
      </p:sp>
      <p:sp>
        <p:nvSpPr>
          <p:cNvPr id="4" name="Content Placeholder 3">
            <a:extLst>
              <a:ext uri="{FF2B5EF4-FFF2-40B4-BE49-F238E27FC236}">
                <a16:creationId xmlns:a16="http://schemas.microsoft.com/office/drawing/2014/main" id="{0B162204-7D44-BFCA-A679-082522CECBE4}"/>
              </a:ext>
            </a:extLst>
          </p:cNvPr>
          <p:cNvSpPr>
            <a:spLocks noGrp="1"/>
          </p:cNvSpPr>
          <p:nvPr>
            <p:ph idx="1"/>
          </p:nvPr>
        </p:nvSpPr>
        <p:spPr>
          <a:xfrm>
            <a:off x="1127762" y="1183907"/>
            <a:ext cx="9966959" cy="4490185"/>
          </a:xfrm>
        </p:spPr>
        <p:txBody>
          <a:bodyPr>
            <a:noAutofit/>
          </a:bodyPr>
          <a:lstStyle/>
          <a:p>
            <a:br>
              <a:rPr lang="en-US" sz="4000">
                <a:latin typeface="Aldhabi" panose="01000000000000000000" pitchFamily="2" charset="-78"/>
                <a:cs typeface="Aldhabi" panose="01000000000000000000" pitchFamily="2" charset="-78"/>
              </a:rPr>
            </a:br>
            <a:r>
              <a:rPr lang="en-US" sz="3600" b="0" i="0">
                <a:solidFill>
                  <a:srgbClr val="242424"/>
                </a:solidFill>
                <a:effectLst/>
                <a:latin typeface="Aldhabi" panose="01000000000000000000" pitchFamily="2" charset="-78"/>
                <a:cs typeface="Aldhabi" panose="01000000000000000000" pitchFamily="2" charset="-78"/>
              </a:rPr>
              <a:t>We call on businesses, nonprofits, and faith communities to remain steadfast in their DEI commitments, even as some retreat in fear.”</a:t>
            </a:r>
          </a:p>
          <a:p>
            <a:r>
              <a:rPr lang="en-US" sz="3600" b="0" i="0">
                <a:solidFill>
                  <a:srgbClr val="242424"/>
                </a:solidFill>
                <a:effectLst/>
                <a:latin typeface="Aldhabi" panose="01000000000000000000" pitchFamily="2" charset="-78"/>
                <a:cs typeface="Aldhabi" panose="01000000000000000000" pitchFamily="2" charset="-78"/>
              </a:rPr>
              <a:t>• “We urge policymakers to reject laws that erase racial progress and to champion policies that advance equity.”</a:t>
            </a:r>
          </a:p>
          <a:p>
            <a:r>
              <a:rPr lang="en-US" sz="3600" b="0" i="0">
                <a:solidFill>
                  <a:srgbClr val="242424"/>
                </a:solidFill>
                <a:effectLst/>
                <a:latin typeface="Aldhabi" panose="01000000000000000000" pitchFamily="2" charset="-78"/>
                <a:cs typeface="Aldhabi" panose="01000000000000000000" pitchFamily="2" charset="-78"/>
              </a:rPr>
              <a:t>• “And we remind our people that God is always on the side of the oppressed. Our work is not done until justice rolls down like waters and righteousness like a mighty stream </a:t>
            </a:r>
            <a:r>
              <a:rPr lang="en-US" sz="3200" b="0" i="0">
                <a:solidFill>
                  <a:srgbClr val="242424"/>
                </a:solidFill>
                <a:effectLst/>
                <a:latin typeface="Aldhabi" panose="01000000000000000000" pitchFamily="2" charset="-78"/>
                <a:cs typeface="Aldhabi" panose="01000000000000000000" pitchFamily="2" charset="-78"/>
              </a:rPr>
              <a:t>(Amos 5:24).”</a:t>
            </a:r>
            <a:br>
              <a:rPr lang="en-US" sz="3600"/>
            </a:br>
            <a:r>
              <a:rPr lang="en-US" sz="3600" b="0" i="0">
                <a:solidFill>
                  <a:srgbClr val="242424"/>
                </a:solidFill>
                <a:effectLst/>
                <a:latin typeface="Segoe UI" panose="020B0502040204020203" pitchFamily="34" charset="0"/>
              </a:rPr>
              <a:t> </a:t>
            </a:r>
            <a:endParaRPr lang="en-US" sz="36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40325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98AD6-41C6-56E5-4541-C9FCB7C03E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8236E-0574-D8CC-1A5B-7978C7F3B75F}"/>
              </a:ext>
            </a:extLst>
          </p:cNvPr>
          <p:cNvSpPr>
            <a:spLocks noGrp="1"/>
          </p:cNvSpPr>
          <p:nvPr>
            <p:ph idx="1"/>
          </p:nvPr>
        </p:nvSpPr>
        <p:spPr>
          <a:xfrm>
            <a:off x="1066800" y="1869341"/>
            <a:ext cx="10058399" cy="3956692"/>
          </a:xfrm>
        </p:spPr>
        <p:txBody>
          <a:bodyPr>
            <a:noAutofit/>
          </a:bodyPr>
          <a:lstStyle/>
          <a:p>
            <a:r>
              <a:rPr lang="en-US" sz="4000" b="0" i="0" dirty="0">
                <a:solidFill>
                  <a:srgbClr val="242424"/>
                </a:solidFill>
                <a:effectLst/>
                <a:latin typeface="Aldhabi" panose="01000000000000000000" pitchFamily="2" charset="-78"/>
                <a:cs typeface="Aldhabi" panose="01000000000000000000" pitchFamily="2" charset="-78"/>
              </a:rPr>
              <a:t>• Civil Rights Act &amp; Affirmative Action</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 Brown v. Board of Education (1954) overturned segregation, leading to white backlash (e.g.,</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school closures, private segregation academies).</a:t>
            </a:r>
            <a:br>
              <a:rPr lang="en-US" sz="4000" dirty="0">
                <a:latin typeface="Aldhabi" panose="01000000000000000000" pitchFamily="2" charset="-78"/>
                <a:cs typeface="Aldhabi" panose="01000000000000000000" pitchFamily="2" charset="-78"/>
              </a:rPr>
            </a:br>
            <a:r>
              <a:rPr lang="en-US" sz="4000" b="0" i="0" dirty="0">
                <a:solidFill>
                  <a:srgbClr val="242424"/>
                </a:solidFill>
                <a:effectLst/>
                <a:latin typeface="Aldhabi" panose="01000000000000000000" pitchFamily="2" charset="-78"/>
                <a:cs typeface="Aldhabi" panose="01000000000000000000" pitchFamily="2" charset="-78"/>
              </a:rPr>
              <a:t>• Civil Rights Act of 1964 outlawed racial discrimination in public places and employment.</a:t>
            </a:r>
            <a:br>
              <a:rPr lang="en-US" sz="3200" dirty="0"/>
            </a:br>
            <a:endParaRPr lang="en-US" sz="32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DE331A12-A273-B11B-F4A0-092856DA60A7}"/>
              </a:ext>
            </a:extLst>
          </p:cNvPr>
          <p:cNvSpPr>
            <a:spLocks noGrp="1" noChangeArrowheads="1"/>
          </p:cNvSpPr>
          <p:nvPr>
            <p:ph type="title"/>
          </p:nvPr>
        </p:nvSpPr>
        <p:spPr bwMode="auto">
          <a:xfrm>
            <a:off x="1066800" y="793319"/>
            <a:ext cx="81259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1954-1965 : Civil Rights Movement</a:t>
            </a:r>
          </a:p>
        </p:txBody>
      </p:sp>
    </p:spTree>
    <p:extLst>
      <p:ext uri="{BB962C8B-B14F-4D97-AF65-F5344CB8AC3E}">
        <p14:creationId xmlns:p14="http://schemas.microsoft.com/office/powerpoint/2010/main" val="3234515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F2F7B-664F-212B-1080-A54258CCD5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2121E-78D1-C747-EB82-11049D48B23F}"/>
              </a:ext>
            </a:extLst>
          </p:cNvPr>
          <p:cNvSpPr>
            <a:spLocks noGrp="1"/>
          </p:cNvSpPr>
          <p:nvPr>
            <p:ph idx="1"/>
          </p:nvPr>
        </p:nvSpPr>
        <p:spPr>
          <a:xfrm>
            <a:off x="1066800" y="1869341"/>
            <a:ext cx="10058399" cy="3956692"/>
          </a:xfrm>
        </p:spPr>
        <p:txBody>
          <a:bodyPr>
            <a:noAutofit/>
          </a:bodyPr>
          <a:lstStyle/>
          <a:p>
            <a:r>
              <a:rPr lang="en-US" sz="3600" b="0" i="0" dirty="0">
                <a:solidFill>
                  <a:srgbClr val="242424"/>
                </a:solidFill>
                <a:effectLst/>
                <a:latin typeface="Aldhabi" panose="01000000000000000000" pitchFamily="2" charset="-78"/>
                <a:cs typeface="Aldhabi" panose="01000000000000000000" pitchFamily="2" charset="-78"/>
              </a:rPr>
              <a:t>• 1965 Voting Rights Act ended racist voting barriers, and Executive Order 11246 established</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affirmative action, requiring federal contractors to ensure workplace diversity.</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Corporate America: Pressured by civil rights activists and legal mandates, some businesses</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began diversifying workforces but faced white resistance (e.g., “reverse discrimination” claims)</a:t>
            </a:r>
            <a:br>
              <a:rPr lang="en-US" sz="3200" dirty="0"/>
            </a:br>
            <a:endParaRPr lang="en-US" sz="32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B41B07A3-E9F9-D4BF-0DF4-21FA6DFEBEE5}"/>
              </a:ext>
            </a:extLst>
          </p:cNvPr>
          <p:cNvSpPr>
            <a:spLocks noGrp="1" noChangeArrowheads="1"/>
          </p:cNvSpPr>
          <p:nvPr>
            <p:ph type="title"/>
          </p:nvPr>
        </p:nvSpPr>
        <p:spPr bwMode="auto">
          <a:xfrm>
            <a:off x="1066800" y="793319"/>
            <a:ext cx="81259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1954-1965 : Civil Rights Movement</a:t>
            </a:r>
          </a:p>
        </p:txBody>
      </p:sp>
    </p:spTree>
    <p:extLst>
      <p:ext uri="{BB962C8B-B14F-4D97-AF65-F5344CB8AC3E}">
        <p14:creationId xmlns:p14="http://schemas.microsoft.com/office/powerpoint/2010/main" val="1052865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4AEB-4579-52DD-BDD3-D9A11B5619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D785C-EB9D-95D2-B0C2-631A0289E8F2}"/>
              </a:ext>
            </a:extLst>
          </p:cNvPr>
          <p:cNvSpPr>
            <a:spLocks noGrp="1"/>
          </p:cNvSpPr>
          <p:nvPr>
            <p:ph idx="1"/>
          </p:nvPr>
        </p:nvSpPr>
        <p:spPr>
          <a:xfrm>
            <a:off x="1066800" y="1869341"/>
            <a:ext cx="10058399" cy="3956692"/>
          </a:xfrm>
        </p:spPr>
        <p:txBody>
          <a:bodyPr>
            <a:noAutofit/>
          </a:bodyPr>
          <a:lstStyle/>
          <a:p>
            <a:r>
              <a:rPr lang="en-US" sz="3600" b="0" i="0" dirty="0">
                <a:solidFill>
                  <a:srgbClr val="242424"/>
                </a:solidFill>
                <a:effectLst/>
                <a:latin typeface="Aldhabi" panose="01000000000000000000" pitchFamily="2" charset="-78"/>
                <a:cs typeface="Aldhabi" panose="01000000000000000000" pitchFamily="2" charset="-78"/>
              </a:rPr>
              <a:t>• 1980s: Reagan-era policies weakened affirmative action and civil rights enforcement, aligning</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with a broader conservative movement framing DEI as “special treatment” for Black people.</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 1990s: California’s Prop 209 (1996) banned affirmative action in public hiring and education,</a:t>
            </a:r>
            <a:br>
              <a:rPr lang="en-US" sz="3600" dirty="0">
                <a:latin typeface="Aldhabi" panose="01000000000000000000" pitchFamily="2" charset="-78"/>
                <a:cs typeface="Aldhabi" panose="01000000000000000000" pitchFamily="2" charset="-78"/>
              </a:rPr>
            </a:br>
            <a:r>
              <a:rPr lang="en-US" sz="3600" b="0" i="0" dirty="0">
                <a:solidFill>
                  <a:srgbClr val="242424"/>
                </a:solidFill>
                <a:effectLst/>
                <a:latin typeface="Aldhabi" panose="01000000000000000000" pitchFamily="2" charset="-78"/>
                <a:cs typeface="Aldhabi" panose="01000000000000000000" pitchFamily="2" charset="-78"/>
              </a:rPr>
              <a:t>setting the stage for future anti-DEI efforts.</a:t>
            </a:r>
            <a:br>
              <a:rPr lang="en-US" sz="2400" dirty="0"/>
            </a:br>
            <a:br>
              <a:rPr lang="en-US" sz="3200" dirty="0"/>
            </a:br>
            <a:endParaRPr lang="en-US" sz="3200" dirty="0">
              <a:latin typeface="Aldhabi" panose="01000000000000000000" pitchFamily="2" charset="-78"/>
              <a:cs typeface="Aldhabi" panose="01000000000000000000" pitchFamily="2" charset="-78"/>
            </a:endParaRPr>
          </a:p>
        </p:txBody>
      </p:sp>
      <p:sp>
        <p:nvSpPr>
          <p:cNvPr id="5" name="Rectangle 2">
            <a:extLst>
              <a:ext uri="{FF2B5EF4-FFF2-40B4-BE49-F238E27FC236}">
                <a16:creationId xmlns:a16="http://schemas.microsoft.com/office/drawing/2014/main" id="{452B12F7-1272-8A89-49D1-F00253B39069}"/>
              </a:ext>
            </a:extLst>
          </p:cNvPr>
          <p:cNvSpPr>
            <a:spLocks noGrp="1" noChangeArrowheads="1"/>
          </p:cNvSpPr>
          <p:nvPr>
            <p:ph type="title"/>
          </p:nvPr>
        </p:nvSpPr>
        <p:spPr bwMode="auto">
          <a:xfrm>
            <a:off x="404793" y="708801"/>
            <a:ext cx="113824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masis MT Pro Black" panose="020F0502020204030204" pitchFamily="18" charset="0"/>
              </a:rPr>
              <a:t>1970s-1990s:DEI &amp; Affirmative Action Under Fire</a:t>
            </a:r>
          </a:p>
        </p:txBody>
      </p:sp>
    </p:spTree>
    <p:extLst>
      <p:ext uri="{BB962C8B-B14F-4D97-AF65-F5344CB8AC3E}">
        <p14:creationId xmlns:p14="http://schemas.microsoft.com/office/powerpoint/2010/main" val="478822796"/>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E6FD3E-3033-4D44-9759-980DCC3E7F4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FDF0338-C524-4CF6-9268-3569B6574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887178-918B-41B5-90B5-AF84E76A422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{D32C2C11-9918-4CAC-A49D-257D15A63575}tf22581678_win32</Template>
  <TotalTime>1519</TotalTime>
  <Words>4166</Words>
  <Application>Microsoft Office PowerPoint</Application>
  <PresentationFormat>Widescreen</PresentationFormat>
  <Paragraphs>186</Paragraphs>
  <Slides>60</Slides>
  <Notes>60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Agency FB</vt:lpstr>
      <vt:lpstr>Aldhabi</vt:lpstr>
      <vt:lpstr>Amasis MT Pro Black</vt:lpstr>
      <vt:lpstr>Aptos</vt:lpstr>
      <vt:lpstr>Arial</vt:lpstr>
      <vt:lpstr>Calibri</vt:lpstr>
      <vt:lpstr>Calibri Light</vt:lpstr>
      <vt:lpstr>Segoe UI</vt:lpstr>
      <vt:lpstr>RetrospectVTI</vt:lpstr>
      <vt:lpstr>DEI History and Backlash</vt:lpstr>
      <vt:lpstr>Table Of Contents</vt:lpstr>
      <vt:lpstr>    Timeline of DEI in Policy, Corporate Responsibility, and Backlash</vt:lpstr>
      <vt:lpstr>So, it begins…….</vt:lpstr>
      <vt:lpstr>1865-1866: Black Codes </vt:lpstr>
      <vt:lpstr>1877-1965: Jim Crow Era  </vt:lpstr>
      <vt:lpstr>1954-1965 : Civil Rights Movement</vt:lpstr>
      <vt:lpstr>1954-1965 : Civil Rights Movement</vt:lpstr>
      <vt:lpstr>1970s-1990s:DEI &amp; Affirmative Action Under Fire</vt:lpstr>
      <vt:lpstr>2010s-Present: Corporate DEI Growth &amp; Backlash</vt:lpstr>
      <vt:lpstr>2010s-Present: Corporate DEI Growth &amp; Backlash</vt:lpstr>
      <vt:lpstr>2010s-Present: Corporate DEI Growth &amp; Backlash</vt:lpstr>
      <vt:lpstr>Present &amp; Future: Project 2025 &amp; the Anti-DEI Movement</vt:lpstr>
      <vt:lpstr>Conclusion: The Cycle of Racial Progress &amp; White Backlash</vt:lpstr>
      <vt:lpstr>Conclusion: The Cycle of Racial Progress &amp; White Backlash</vt:lpstr>
      <vt:lpstr>1. Policy &amp; Government: The Attack on DEI &amp; Civil Rights Protections</vt:lpstr>
      <vt:lpstr>Policy &amp; Government: The Attack on DEI &amp; Civil Rights Protections</vt:lpstr>
      <vt:lpstr>Policy &amp; Government: The Attack on DEI &amp; Civil Rights Protections</vt:lpstr>
      <vt:lpstr>State-Level Attacks on DEI (2023-Present)</vt:lpstr>
      <vt:lpstr>Government Agencies Under Attack</vt:lpstr>
      <vt:lpstr>Corporate Case Studies: The Rise &amp; Retreat of DEI</vt:lpstr>
      <vt:lpstr>Corporate Case Studies: The Rise &amp; Retreat of DEI</vt:lpstr>
      <vt:lpstr>The George Floyd Effect: Corporate DEI Boom (2020-2022)</vt:lpstr>
      <vt:lpstr>2023-Present: Corporate DEI Retraction Amid Backlash</vt:lpstr>
      <vt:lpstr>2023-Present: Corporate DEI Retraction Amid Backlash</vt:lpstr>
      <vt:lpstr>2023-Present: Corporate DEI Retraction Amid Backlash</vt:lpstr>
      <vt:lpstr>2023-Present: Corporate DEI Retraction Amid Backlash</vt:lpstr>
      <vt:lpstr>Project 2025</vt:lpstr>
      <vt:lpstr>                  Project 2025: The latest Attack on DEI &amp; Civil Rights Protections </vt:lpstr>
      <vt:lpstr>                  Project 2025: The latest Attack on DEI &amp; Civil Rights Protections </vt:lpstr>
      <vt:lpstr>                  Project 2025: The latest Attack on DEI &amp; Civil Rights Protections </vt:lpstr>
      <vt:lpstr>                  Final Thoughts: The Cycle of Racial Progress &amp; Backlash</vt:lpstr>
      <vt:lpstr>                 Case Study: Target</vt:lpstr>
      <vt:lpstr>                 Hiring Practices for Formerly Incarcerated Individuals</vt:lpstr>
      <vt:lpstr>                 Hiring Practices for Formerly Incarcerated Individuals</vt:lpstr>
      <vt:lpstr>                 Commitment to DEI and Recent Rollbacks</vt:lpstr>
      <vt:lpstr>                 Public Response and Calls for Boycott</vt:lpstr>
      <vt:lpstr>                 Conclusion</vt:lpstr>
      <vt:lpstr>                 Call to Action: Advancing Justice Through Meaningful Action and Systemic Change</vt:lpstr>
      <vt:lpstr>                 Call to Action: Advancing Justice Through Meaningful Action and Systemic Change</vt:lpstr>
      <vt:lpstr>                 Call to Action: Advancing Justice Through Meaningful Action and Systemic Change</vt:lpstr>
      <vt:lpstr>                 Call to Action: Advancing Justice Through Meaningful Action and Systemic Change</vt:lpstr>
      <vt:lpstr>                 Call to Action: Advancing Justice Through Meaningful Action and Systemic Change</vt:lpstr>
      <vt:lpstr>                 Call to Action: Advancing Justice Through Meaningful Action and Systemic Change</vt:lpstr>
      <vt:lpstr>                 Call to Action: Advancing Justice Through Meaningful Action and Systemic Change</vt:lpstr>
      <vt:lpstr>                 Call to Action: Advancing Justice Through Meaningful Action and Systemic Change</vt:lpstr>
      <vt:lpstr>                 Call to Action: Advancing Justice Through Meaningful Action and Systemic Change</vt:lpstr>
      <vt:lpstr>                Final Charge: Justice Must be More Than a Slogan</vt:lpstr>
      <vt:lpstr>               To The Corporations:</vt:lpstr>
      <vt:lpstr>               To policymakers:</vt:lpstr>
      <vt:lpstr>               To the faith community:</vt:lpstr>
      <vt:lpstr>               To the faith community:</vt:lpstr>
      <vt:lpstr>               To the people:</vt:lpstr>
      <vt:lpstr>               To the people:</vt:lpstr>
      <vt:lpstr>               Talking Points for Black Clergy on DEI, Justice, and Liberation</vt:lpstr>
      <vt:lpstr>               Talking Points for Black Clergy on DEI, Justice, and Liberation</vt:lpstr>
      <vt:lpstr>               Talking Points for Black Clergy on DEI, Justice, and Liberation</vt:lpstr>
      <vt:lpstr>               Talking Points for Black Clergy on DEI, Justice, and Liberation</vt:lpstr>
      <vt:lpstr>               Talking Points for Black Clergy on DEI, Justice, and Liberation</vt:lpstr>
      <vt:lpstr>               Closing Charge: Call to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 Jones</dc:creator>
  <cp:lastModifiedBy>Bre Jones</cp:lastModifiedBy>
  <cp:revision>1</cp:revision>
  <dcterms:created xsi:type="dcterms:W3CDTF">2025-03-17T00:55:55Z</dcterms:created>
  <dcterms:modified xsi:type="dcterms:W3CDTF">2025-03-18T02:17:17Z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