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60" r:id="rId3"/>
    <p:sldId id="284" r:id="rId4"/>
    <p:sldId id="261" r:id="rId5"/>
    <p:sldId id="263" r:id="rId6"/>
    <p:sldId id="276" r:id="rId7"/>
    <p:sldId id="286" r:id="rId8"/>
    <p:sldId id="262" r:id="rId9"/>
    <p:sldId id="277" r:id="rId10"/>
    <p:sldId id="279" r:id="rId11"/>
    <p:sldId id="278" r:id="rId12"/>
    <p:sldId id="280" r:id="rId13"/>
    <p:sldId id="281" r:id="rId14"/>
    <p:sldId id="282" r:id="rId15"/>
    <p:sldId id="283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86451"/>
  </p:normalViewPr>
  <p:slideViewPr>
    <p:cSldViewPr snapToGrid="0" snapToObjects="1">
      <p:cViewPr varScale="1">
        <p:scale>
          <a:sx n="86" d="100"/>
          <a:sy n="86" d="100"/>
        </p:scale>
        <p:origin x="396" y="90"/>
      </p:cViewPr>
      <p:guideLst/>
    </p:cSldViewPr>
  </p:slideViewPr>
  <p:outlineViewPr>
    <p:cViewPr>
      <p:scale>
        <a:sx n="33" d="100"/>
        <a:sy n="33" d="100"/>
      </p:scale>
      <p:origin x="0" y="-23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dlands Critical Care Trauma Networks" userId="6234afccf77276cf" providerId="LiveId" clId="{9CEB70CE-133F-4C0A-BB29-F21EF1A59B8A}"/>
    <pc:docChg chg="delSld">
      <pc:chgData name="Midlands Critical Care Trauma Networks" userId="6234afccf77276cf" providerId="LiveId" clId="{9CEB70CE-133F-4C0A-BB29-F21EF1A59B8A}" dt="2019-11-15T12:37:00.125" v="2" actId="2696"/>
      <pc:docMkLst>
        <pc:docMk/>
      </pc:docMkLst>
      <pc:sldChg chg="del">
        <pc:chgData name="Midlands Critical Care Trauma Networks" userId="6234afccf77276cf" providerId="LiveId" clId="{9CEB70CE-133F-4C0A-BB29-F21EF1A59B8A}" dt="2019-11-15T12:36:58.038" v="0" actId="2696"/>
        <pc:sldMkLst>
          <pc:docMk/>
          <pc:sldMk cId="2144038034" sldId="257"/>
        </pc:sldMkLst>
      </pc:sldChg>
      <pc:sldChg chg="del">
        <pc:chgData name="Midlands Critical Care Trauma Networks" userId="6234afccf77276cf" providerId="LiveId" clId="{9CEB70CE-133F-4C0A-BB29-F21EF1A59B8A}" dt="2019-11-15T12:36:59.287" v="1" actId="2696"/>
        <pc:sldMkLst>
          <pc:docMk/>
          <pc:sldMk cId="2871088111" sldId="258"/>
        </pc:sldMkLst>
      </pc:sldChg>
      <pc:sldChg chg="del">
        <pc:chgData name="Midlands Critical Care Trauma Networks" userId="6234afccf77276cf" providerId="LiveId" clId="{9CEB70CE-133F-4C0A-BB29-F21EF1A59B8A}" dt="2019-11-15T12:37:00.125" v="2" actId="2696"/>
        <pc:sldMkLst>
          <pc:docMk/>
          <pc:sldMk cId="1714111716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2FA23-24B4-4440-B400-0BF8CB5D089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72172-7016-5C42-8E0B-60AEDE26B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6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72172-7016-5C42-8E0B-60AEDE26B9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1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5015-189F-9C40-A472-70C77432FBC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32C3-E5AA-CC41-AFEF-93B446EB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1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5015-189F-9C40-A472-70C77432FBC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32C3-E5AA-CC41-AFEF-93B446EB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2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5015-189F-9C40-A472-70C77432FBC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32C3-E5AA-CC41-AFEF-93B446EB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3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5015-189F-9C40-A472-70C77432FBC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32C3-E5AA-CC41-AFEF-93B446EB4D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30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5015-189F-9C40-A472-70C77432FBC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32C3-E5AA-CC41-AFEF-93B446EB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74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5015-189F-9C40-A472-70C77432FBC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32C3-E5AA-CC41-AFEF-93B446EB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64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5015-189F-9C40-A472-70C77432FBC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32C3-E5AA-CC41-AFEF-93B446EB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24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5015-189F-9C40-A472-70C77432FBC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32C3-E5AA-CC41-AFEF-93B446EB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99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5015-189F-9C40-A472-70C77432FBC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32C3-E5AA-CC41-AFEF-93B446EB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5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5015-189F-9C40-A472-70C77432FBC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32C3-E5AA-CC41-AFEF-93B446EB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5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5015-189F-9C40-A472-70C77432FBC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32C3-E5AA-CC41-AFEF-93B446EB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9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5015-189F-9C40-A472-70C77432FBC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32C3-E5AA-CC41-AFEF-93B446EB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1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5015-189F-9C40-A472-70C77432FBC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32C3-E5AA-CC41-AFEF-93B446EB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6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5015-189F-9C40-A472-70C77432FBC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32C3-E5AA-CC41-AFEF-93B446EB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5015-189F-9C40-A472-70C77432FBC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32C3-E5AA-CC41-AFEF-93B446EB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8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5015-189F-9C40-A472-70C77432FBC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32C3-E5AA-CC41-AFEF-93B446EB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7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5015-189F-9C40-A472-70C77432FBC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32C3-E5AA-CC41-AFEF-93B446EB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7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4595015-189F-9C40-A472-70C77432FBC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432C3-E5AA-CC41-AFEF-93B446EB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18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E26F-E3B1-2948-B9B1-5AA66F0B8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531220"/>
            <a:ext cx="8825658" cy="2313580"/>
          </a:xfrm>
        </p:spPr>
        <p:txBody>
          <a:bodyPr/>
          <a:lstStyle/>
          <a:p>
            <a:pPr algn="ctr"/>
            <a:r>
              <a:rPr lang="en-US" sz="8000" dirty="0"/>
              <a:t>Abdominal Trauma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31AEA-C516-7C4A-9F1B-A7632EE14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844800"/>
            <a:ext cx="8825658" cy="8974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dirty="0"/>
              <a:t>When it is not so obvious what to do?</a:t>
            </a:r>
          </a:p>
          <a:p>
            <a:pPr algn="ctr"/>
            <a:r>
              <a:rPr lang="en-US" sz="2800" dirty="0"/>
              <a:t>23 Sept 2019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91F26F-5E78-904F-9D5E-EABD48A4B592}"/>
              </a:ext>
            </a:extLst>
          </p:cNvPr>
          <p:cNvSpPr/>
          <p:nvPr/>
        </p:nvSpPr>
        <p:spPr>
          <a:xfrm>
            <a:off x="778934" y="4080935"/>
            <a:ext cx="98890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Surgeon Commander Catherine POWELL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BA, MB </a:t>
            </a:r>
            <a:r>
              <a:rPr lang="en-GB" sz="2400" dirty="0" err="1">
                <a:solidFill>
                  <a:schemeClr val="tx1"/>
                </a:solidFill>
              </a:rPr>
              <a:t>BCh</a:t>
            </a:r>
            <a:r>
              <a:rPr lang="en-GB" sz="2400" dirty="0">
                <a:solidFill>
                  <a:schemeClr val="tx1"/>
                </a:solidFill>
              </a:rPr>
              <a:t> BAO, PGCAES, MD FRCS Royal Navy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/>
              <a:t>Queen Elizabeth Hospital, Birmingham</a:t>
            </a:r>
          </a:p>
          <a:p>
            <a:pPr algn="ctr"/>
            <a:r>
              <a:rPr lang="en-GB" sz="2400" dirty="0"/>
              <a:t>Royal Centre for Defence Medicine</a:t>
            </a:r>
          </a:p>
          <a:p>
            <a:pPr algn="ctr"/>
            <a:r>
              <a:rPr lang="en-GB" sz="2400" dirty="0"/>
              <a:t>Academic Department of Military Surgery &amp; Trauma</a:t>
            </a:r>
          </a:p>
        </p:txBody>
      </p:sp>
    </p:spTree>
    <p:extLst>
      <p:ext uri="{BB962C8B-B14F-4D97-AF65-F5344CB8AC3E}">
        <p14:creationId xmlns:p14="http://schemas.microsoft.com/office/powerpoint/2010/main" val="375502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6515-2F8E-F741-B5FC-0712AFB0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C5A7FE-E2F3-D849-922A-D842EE02C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69" y="734786"/>
            <a:ext cx="12305703" cy="546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20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05E63-E44A-B54D-9B69-EDB0EC6D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Interventional radiology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9A437-2C37-6E43-8A71-99493CCF5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Advances in this area have been one of the biggest drivers for Non-operative Management.  </a:t>
            </a:r>
          </a:p>
          <a:p>
            <a:endParaRPr lang="en-US" sz="2800" dirty="0"/>
          </a:p>
          <a:p>
            <a:r>
              <a:rPr lang="en-US" sz="2800" dirty="0"/>
              <a:t>Greatest benefit is with liver, vascular, retroperitoneal and pelvic injuries.</a:t>
            </a:r>
          </a:p>
          <a:p>
            <a:endParaRPr lang="en-US" sz="2800" dirty="0"/>
          </a:p>
          <a:p>
            <a:r>
              <a:rPr lang="en-US" sz="2800" dirty="0"/>
              <a:t>Must have follow-up for complications</a:t>
            </a:r>
          </a:p>
        </p:txBody>
      </p:sp>
    </p:spTree>
    <p:extLst>
      <p:ext uri="{BB962C8B-B14F-4D97-AF65-F5344CB8AC3E}">
        <p14:creationId xmlns:p14="http://schemas.microsoft.com/office/powerpoint/2010/main" val="213513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CD92-0BC8-7B46-AD21-339553F5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Diagnostic Laparoscopy?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948A3-65D3-A748-BFBA-1DBE16F93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Mixed reviews in the literature</a:t>
            </a:r>
          </a:p>
          <a:p>
            <a:pPr lvl="3"/>
            <a:endParaRPr lang="en-US" sz="2200" dirty="0"/>
          </a:p>
          <a:p>
            <a:r>
              <a:rPr lang="en-US" sz="2800" dirty="0"/>
              <a:t>Patient selection is crucial</a:t>
            </a:r>
          </a:p>
          <a:p>
            <a:pPr lvl="3"/>
            <a:endParaRPr lang="en-US" sz="2200" dirty="0"/>
          </a:p>
          <a:p>
            <a:r>
              <a:rPr lang="en-US" sz="2800" dirty="0"/>
              <a:t>Surgeon’s experience</a:t>
            </a:r>
          </a:p>
          <a:p>
            <a:pPr lvl="3"/>
            <a:endParaRPr lang="en-US" sz="2200" dirty="0"/>
          </a:p>
          <a:p>
            <a:r>
              <a:rPr lang="en-US" sz="2800" dirty="0"/>
              <a:t>Meticulous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58044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DDBB-551D-4D47-A8FC-56750578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4196"/>
          </a:xfrm>
        </p:spPr>
        <p:txBody>
          <a:bodyPr/>
          <a:lstStyle/>
          <a:p>
            <a:r>
              <a:rPr lang="en-US" dirty="0"/>
              <a:t>Complications of SNOM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1D0AA-93A6-E940-9F14-3AEA8CF4B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044" y="1436914"/>
            <a:ext cx="9053810" cy="4811485"/>
          </a:xfrm>
        </p:spPr>
        <p:txBody>
          <a:bodyPr/>
          <a:lstStyle/>
          <a:p>
            <a:r>
              <a:rPr lang="en-US" sz="2800" dirty="0"/>
              <a:t>Missed injury</a:t>
            </a:r>
          </a:p>
          <a:p>
            <a:r>
              <a:rPr lang="en-US" sz="2800" dirty="0"/>
              <a:t>Delays in diagnosis / treatment</a:t>
            </a:r>
          </a:p>
          <a:p>
            <a:r>
              <a:rPr lang="en-US" sz="2800" dirty="0"/>
              <a:t>Infection and sepsis</a:t>
            </a:r>
          </a:p>
          <a:p>
            <a:r>
              <a:rPr lang="en-US" sz="2800" dirty="0"/>
              <a:t>Inadequate resuscitation</a:t>
            </a:r>
          </a:p>
          <a:p>
            <a:r>
              <a:rPr lang="en-US" sz="2800" dirty="0"/>
              <a:t>Delayed solid organ complications such as pseudoaneurysm and </a:t>
            </a:r>
            <a:r>
              <a:rPr lang="en-US" sz="2800" dirty="0" err="1"/>
              <a:t>biloma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Answer:  Good protocols and teamwork with regular checks.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2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0D2F3-0438-1C45-9449-09E7705B7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5211"/>
          </a:xfrm>
        </p:spPr>
        <p:txBody>
          <a:bodyPr/>
          <a:lstStyle/>
          <a:p>
            <a:r>
              <a:rPr lang="en-US" dirty="0"/>
              <a:t>Major Incident….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BB5757-B380-6F49-AFAB-37C44FB55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1957" y="243171"/>
            <a:ext cx="4188877" cy="60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3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4E79-3108-CA44-A79B-68AFE9C15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75644-4A8E-BC4D-BA3C-03650964E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30" y="1436914"/>
            <a:ext cx="9233424" cy="4811485"/>
          </a:xfrm>
        </p:spPr>
        <p:txBody>
          <a:bodyPr>
            <a:normAutofit/>
          </a:bodyPr>
          <a:lstStyle/>
          <a:p>
            <a:r>
              <a:rPr lang="en-US" sz="3200" dirty="0"/>
              <a:t>Management of a Trauma patient with a normal CT is essentially a form of SNOM.</a:t>
            </a:r>
          </a:p>
          <a:p>
            <a:endParaRPr lang="en-US" sz="3200" dirty="0"/>
          </a:p>
          <a:p>
            <a:r>
              <a:rPr lang="en-US" sz="3200" dirty="0"/>
              <a:t>This will fail if you do not always have a degree of suspicion and careful review – especially in first 24hrs.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2281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7BF16C-1128-EA41-A6E8-F0994202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Happy to answer any 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0D8BAB-168C-804F-A131-D49762505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powell0807@gmail.com</a:t>
            </a:r>
          </a:p>
        </p:txBody>
      </p:sp>
    </p:spTree>
    <p:extLst>
      <p:ext uri="{BB962C8B-B14F-4D97-AF65-F5344CB8AC3E}">
        <p14:creationId xmlns:p14="http://schemas.microsoft.com/office/powerpoint/2010/main" val="322339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00AD-994F-8B47-AAE4-2B906E3B2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0861"/>
          </a:xfrm>
        </p:spPr>
        <p:txBody>
          <a:bodyPr/>
          <a:lstStyle/>
          <a:p>
            <a:r>
              <a:rPr lang="en-US" dirty="0"/>
              <a:t>So what…….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C860C-C2DD-B249-91CE-8A7E246A9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943100"/>
            <a:ext cx="11192102" cy="4305300"/>
          </a:xfrm>
        </p:spPr>
        <p:txBody>
          <a:bodyPr>
            <a:normAutofit/>
          </a:bodyPr>
          <a:lstStyle/>
          <a:p>
            <a:r>
              <a:rPr lang="en-US" sz="3600" b="1" dirty="0"/>
              <a:t>SNOM</a:t>
            </a:r>
            <a:r>
              <a:rPr lang="en-US" sz="3600" dirty="0"/>
              <a:t> – Selective Non-Operative Management does NOT mean ‘no injury – no review’</a:t>
            </a:r>
          </a:p>
          <a:p>
            <a:endParaRPr lang="en-US" sz="3600" dirty="0"/>
          </a:p>
          <a:p>
            <a:r>
              <a:rPr lang="en-US" sz="3600" dirty="0"/>
              <a:t>A second CT within that first 24hrs may direct the care as needed.  </a:t>
            </a:r>
          </a:p>
        </p:txBody>
      </p:sp>
    </p:spTree>
    <p:extLst>
      <p:ext uri="{BB962C8B-B14F-4D97-AF65-F5344CB8AC3E}">
        <p14:creationId xmlns:p14="http://schemas.microsoft.com/office/powerpoint/2010/main" val="325348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F1CB-315E-2E4A-9B7A-C1734920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of Missed injury on 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81EE1-2FCD-E34B-A74C-7CB4EC33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81844"/>
            <a:ext cx="10375674" cy="4566556"/>
          </a:xfrm>
        </p:spPr>
        <p:txBody>
          <a:bodyPr>
            <a:normAutofit/>
          </a:bodyPr>
          <a:lstStyle/>
          <a:p>
            <a:r>
              <a:rPr lang="en-US" sz="2800" dirty="0"/>
              <a:t>Higher rates if greater than one body part is injured or a single severe injury and age.</a:t>
            </a:r>
          </a:p>
          <a:p>
            <a:endParaRPr lang="en-US" sz="2800" dirty="0"/>
          </a:p>
          <a:p>
            <a:r>
              <a:rPr lang="en-US" sz="2800" dirty="0"/>
              <a:t>Overall rate of missed injury is about 9% - although recent publication of about 2% missed injury.</a:t>
            </a:r>
          </a:p>
          <a:p>
            <a:endParaRPr lang="en-US" sz="2800" dirty="0"/>
          </a:p>
          <a:p>
            <a:r>
              <a:rPr lang="en-US" sz="2800" dirty="0"/>
              <a:t>Always remember to treat the patient as well as read the radiology.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7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36D7D-58B4-B842-8FB9-E913C5BF5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SNOM…..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1AE2C-C767-0442-8CAF-6BC903B6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1411706"/>
            <a:ext cx="10270541" cy="4836694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Becoming more accepted over past 3 decades– with the use of better CT scanning and observation – especially with solid organ injury.  Also the use of interventional radiology techniques.</a:t>
            </a:r>
          </a:p>
          <a:p>
            <a:endParaRPr lang="en-US" sz="4000" dirty="0"/>
          </a:p>
          <a:p>
            <a:r>
              <a:rPr lang="en-US" sz="4000" dirty="0"/>
              <a:t>Following SNOM – must be done with a review process in place.  There will be patients who fail this management.</a:t>
            </a:r>
          </a:p>
          <a:p>
            <a:pPr lvl="1"/>
            <a:endParaRPr lang="en-US" sz="4000" dirty="0"/>
          </a:p>
          <a:p>
            <a:r>
              <a:rPr lang="en-US" sz="4000" dirty="0"/>
              <a:t>Failures – especially in penetrating trauma have a higher rate of mortality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E5D72-D41F-B845-A6ED-D9533D57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Choice is key……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649A-E0DF-3544-9EB1-49214910C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4" y="1443790"/>
            <a:ext cx="9183579" cy="480461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Mechanism – blunt / penetrating</a:t>
            </a:r>
          </a:p>
          <a:p>
            <a:pPr lvl="3"/>
            <a:endParaRPr lang="en-US" sz="2800" dirty="0"/>
          </a:p>
          <a:p>
            <a:r>
              <a:rPr lang="en-US" sz="2800" dirty="0" err="1"/>
              <a:t>Haemodynamic</a:t>
            </a:r>
            <a:r>
              <a:rPr lang="en-US" sz="2800" dirty="0"/>
              <a:t> stability</a:t>
            </a:r>
          </a:p>
          <a:p>
            <a:pPr lvl="3"/>
            <a:endParaRPr lang="en-US" sz="2800" dirty="0"/>
          </a:p>
          <a:p>
            <a:r>
              <a:rPr lang="en-US" sz="2800" dirty="0"/>
              <a:t>Requirement of blood transfusion</a:t>
            </a:r>
          </a:p>
          <a:p>
            <a:pPr lvl="4"/>
            <a:endParaRPr lang="en-US" sz="2800" dirty="0"/>
          </a:p>
          <a:p>
            <a:r>
              <a:rPr lang="en-US" sz="2800" dirty="0"/>
              <a:t>Peritonism </a:t>
            </a:r>
          </a:p>
          <a:p>
            <a:pPr lvl="4"/>
            <a:endParaRPr lang="en-US" sz="2800" dirty="0"/>
          </a:p>
          <a:p>
            <a:r>
              <a:rPr lang="en-US" sz="2800" dirty="0"/>
              <a:t>Ongoing abnormal physiology (</a:t>
            </a:r>
            <a:r>
              <a:rPr lang="en-US" sz="2800" dirty="0" err="1"/>
              <a:t>esp</a:t>
            </a:r>
            <a:r>
              <a:rPr lang="en-US" sz="2800" dirty="0"/>
              <a:t> lactate).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1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6D400-1A31-A047-AC81-F18CAD2C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217587"/>
            <a:ext cx="9404723" cy="1400530"/>
          </a:xfrm>
        </p:spPr>
        <p:txBody>
          <a:bodyPr/>
          <a:lstStyle/>
          <a:p>
            <a:r>
              <a:rPr lang="en-US" dirty="0"/>
              <a:t>Penetrating wounds can also be treated with SNOM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83F2-79AC-7A4A-9156-374663D7E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18118"/>
            <a:ext cx="9722531" cy="4630282"/>
          </a:xfrm>
        </p:spPr>
        <p:txBody>
          <a:bodyPr/>
          <a:lstStyle/>
          <a:p>
            <a:r>
              <a:rPr lang="en-US" sz="2400" dirty="0"/>
              <a:t>US Trauma Data bank between 2002-2008 </a:t>
            </a:r>
          </a:p>
          <a:p>
            <a:pPr lvl="1"/>
            <a:r>
              <a:rPr lang="en-US" sz="2000" dirty="0"/>
              <a:t>12700 GSW and 13000 stabs.</a:t>
            </a:r>
          </a:p>
          <a:p>
            <a:pPr lvl="1"/>
            <a:r>
              <a:rPr lang="en-US" sz="2000" dirty="0"/>
              <a:t>22% and 33% were treated SNOM – of these between 20% failed.</a:t>
            </a:r>
          </a:p>
          <a:p>
            <a:pPr lvl="1"/>
            <a:r>
              <a:rPr lang="en-US" sz="2000" dirty="0"/>
              <a:t>Mortality rate is higher if delayed operative management (</a:t>
            </a:r>
            <a:r>
              <a:rPr lang="en-US" sz="2000" dirty="0" err="1"/>
              <a:t>esp</a:t>
            </a:r>
            <a:r>
              <a:rPr lang="en-US" sz="2000" dirty="0"/>
              <a:t> &gt;24hrs)</a:t>
            </a:r>
          </a:p>
          <a:p>
            <a:pPr lvl="4"/>
            <a:r>
              <a:rPr lang="en-US" dirty="0"/>
              <a:t>Zafar et al, 2011 BJS</a:t>
            </a:r>
          </a:p>
          <a:p>
            <a:pPr lvl="4"/>
            <a:endParaRPr lang="en-US" dirty="0"/>
          </a:p>
          <a:p>
            <a:r>
              <a:rPr lang="en-US" sz="2400" dirty="0"/>
              <a:t>Retrospective cohort of 1100 abdominal GSW and use of CT scanning allowed 25% to be SNOM.</a:t>
            </a:r>
          </a:p>
          <a:p>
            <a:pPr lvl="1"/>
            <a:r>
              <a:rPr lang="en-US" sz="2000" dirty="0"/>
              <a:t>95% were successfully treated.  </a:t>
            </a:r>
          </a:p>
          <a:p>
            <a:pPr lvl="1"/>
            <a:r>
              <a:rPr lang="en-US" sz="2000" dirty="0"/>
              <a:t>Close observation is key in first 12 hrs.</a:t>
            </a:r>
          </a:p>
        </p:txBody>
      </p:sp>
    </p:spTree>
    <p:extLst>
      <p:ext uri="{BB962C8B-B14F-4D97-AF65-F5344CB8AC3E}">
        <p14:creationId xmlns:p14="http://schemas.microsoft.com/office/powerpoint/2010/main" val="333517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0CC3-B738-0349-AC43-17CAA990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179AF1-7F22-864A-B8B0-5D758E342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" y="1853248"/>
            <a:ext cx="12191730" cy="332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6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33392-136E-AB4A-B621-14167600B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3156"/>
          </a:xfrm>
        </p:spPr>
        <p:txBody>
          <a:bodyPr/>
          <a:lstStyle/>
          <a:p>
            <a:r>
              <a:rPr lang="en-US" dirty="0"/>
              <a:t>Still needs close observation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DA94-3A83-A34C-8B45-B83D2D310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636296"/>
            <a:ext cx="10342730" cy="4612104"/>
          </a:xfrm>
        </p:spPr>
        <p:txBody>
          <a:bodyPr>
            <a:normAutofit/>
          </a:bodyPr>
          <a:lstStyle/>
          <a:p>
            <a:r>
              <a:rPr lang="en-US" sz="2800" dirty="0"/>
              <a:t>Care about FAST scan result – is taken in conjunction with a review of all other observations and understanding of the situation.</a:t>
            </a:r>
          </a:p>
          <a:p>
            <a:endParaRPr lang="en-US" sz="2800" dirty="0"/>
          </a:p>
          <a:p>
            <a:r>
              <a:rPr lang="en-US" sz="2800" dirty="0"/>
              <a:t>Good evidence is rising with solid organs but ALL indicate the need for regular, educated review in first 24hrs.</a:t>
            </a:r>
          </a:p>
          <a:p>
            <a:endParaRPr lang="en-US" sz="2800" dirty="0"/>
          </a:p>
          <a:p>
            <a:r>
              <a:rPr lang="en-US" sz="2800" dirty="0"/>
              <a:t>Careful identification of projectile tract is needed</a:t>
            </a:r>
          </a:p>
        </p:txBody>
      </p:sp>
    </p:spTree>
    <p:extLst>
      <p:ext uri="{BB962C8B-B14F-4D97-AF65-F5344CB8AC3E}">
        <p14:creationId xmlns:p14="http://schemas.microsoft.com/office/powerpoint/2010/main" val="333637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5DB7-31AE-264A-966B-A3BB41BF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65839"/>
          </a:xfrm>
        </p:spPr>
        <p:txBody>
          <a:bodyPr/>
          <a:lstStyle/>
          <a:p>
            <a:r>
              <a:rPr lang="en-US" dirty="0"/>
              <a:t>Blast and High velocity missiles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FDB8F-6276-DA48-8588-FD2393289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518558"/>
            <a:ext cx="10718574" cy="4729842"/>
          </a:xfrm>
        </p:spPr>
        <p:txBody>
          <a:bodyPr>
            <a:normAutofit/>
          </a:bodyPr>
          <a:lstStyle/>
          <a:p>
            <a:r>
              <a:rPr lang="en-US" sz="2800" dirty="0"/>
              <a:t>Cavitation and significant contamination are associated with blast and high velocity rifles.  </a:t>
            </a:r>
          </a:p>
          <a:p>
            <a:endParaRPr lang="en-US" sz="2800" dirty="0"/>
          </a:p>
          <a:p>
            <a:r>
              <a:rPr lang="en-US" sz="2800" dirty="0"/>
              <a:t>These wounds should always be managed with surgical exploration and debridement to involve areas of debridement and to de-contaminate the wound.</a:t>
            </a:r>
          </a:p>
        </p:txBody>
      </p:sp>
    </p:spTree>
    <p:extLst>
      <p:ext uri="{BB962C8B-B14F-4D97-AF65-F5344CB8AC3E}">
        <p14:creationId xmlns:p14="http://schemas.microsoft.com/office/powerpoint/2010/main" val="864786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{4BA1D1EE-73E7-D342-BF58-60EDC8371D9E}tf10001062</Template>
  <TotalTime>283</TotalTime>
  <Words>556</Words>
  <Application>Microsoft Office PowerPoint</Application>
  <PresentationFormat>Widescreen</PresentationFormat>
  <Paragraphs>86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Abdominal Trauma</vt:lpstr>
      <vt:lpstr>So what…….</vt:lpstr>
      <vt:lpstr>Risk of Missed injury on CT</vt:lpstr>
      <vt:lpstr>SNOM…..</vt:lpstr>
      <vt:lpstr>Patient Choice is key……</vt:lpstr>
      <vt:lpstr>Penetrating wounds can also be treated with SNOM</vt:lpstr>
      <vt:lpstr>PowerPoint Presentation</vt:lpstr>
      <vt:lpstr>Still needs close observation ….</vt:lpstr>
      <vt:lpstr>Blast and High velocity missiles </vt:lpstr>
      <vt:lpstr>PowerPoint Presentation</vt:lpstr>
      <vt:lpstr>Role of Interventional radiology</vt:lpstr>
      <vt:lpstr>Role of Diagnostic Laparoscopy?</vt:lpstr>
      <vt:lpstr>Complications of SNOM</vt:lpstr>
      <vt:lpstr>Major Incident….</vt:lpstr>
      <vt:lpstr>Summary</vt:lpstr>
      <vt:lpstr>Happy to answer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Midlands Critical Care Trauma Networks</cp:lastModifiedBy>
  <cp:revision>18</cp:revision>
  <dcterms:created xsi:type="dcterms:W3CDTF">2019-09-22T08:44:07Z</dcterms:created>
  <dcterms:modified xsi:type="dcterms:W3CDTF">2019-11-15T12:37:07Z</dcterms:modified>
</cp:coreProperties>
</file>