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5" r:id="rId8"/>
    <p:sldId id="261" r:id="rId9"/>
    <p:sldId id="262" r:id="rId10"/>
    <p:sldId id="263" r:id="rId11"/>
    <p:sldId id="264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-19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5/20/15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b="1" dirty="0"/>
              <a:t>Healing Heart to Soul in Rehabilitation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Peter J Rappa MD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483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 Power: Grief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2400" dirty="0" smtClean="0"/>
              <a:t>Grief </a:t>
            </a:r>
            <a:r>
              <a:rPr lang="en-US" sz="2400" dirty="0"/>
              <a:t>… 	</a:t>
            </a:r>
            <a:endParaRPr lang="en-US" sz="2400" dirty="0" smtClean="0"/>
          </a:p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2400" dirty="0" smtClean="0"/>
              <a:t>Grief </a:t>
            </a:r>
            <a:r>
              <a:rPr lang="en-US" sz="2400" dirty="0"/>
              <a:t>emotes Regret			</a:t>
            </a:r>
            <a:endParaRPr lang="en-US" sz="2400" dirty="0" smtClean="0"/>
          </a:p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2400" dirty="0" smtClean="0"/>
              <a:t>Regret</a:t>
            </a:r>
            <a:r>
              <a:rPr lang="en-US" sz="2400" dirty="0"/>
              <a:t>- </a:t>
            </a:r>
            <a:r>
              <a:rPr lang="en-US" sz="2400" dirty="0" smtClean="0"/>
              <a:t>produces despondency</a:t>
            </a:r>
          </a:p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2400" dirty="0" smtClean="0"/>
              <a:t>What we see: people in mourning; bitterness with resistance to change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868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Power</a:t>
            </a:r>
            <a:r>
              <a:rPr lang="en-US" smtClean="0"/>
              <a:t>: Fear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2400" dirty="0"/>
              <a:t>Fear … 	</a:t>
            </a:r>
            <a:endParaRPr lang="en-US" sz="2400" dirty="0" smtClean="0"/>
          </a:p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2400" dirty="0" smtClean="0"/>
              <a:t>Fear </a:t>
            </a:r>
            <a:r>
              <a:rPr lang="en-US" sz="2400" dirty="0"/>
              <a:t>emotes Anxiety			</a:t>
            </a:r>
            <a:endParaRPr lang="en-US" sz="2400" dirty="0" smtClean="0"/>
          </a:p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2400" dirty="0" smtClean="0"/>
              <a:t>What we see: Anxious </a:t>
            </a:r>
            <a:r>
              <a:rPr lang="en-US" sz="2400" dirty="0"/>
              <a:t>withdrawal; substance use/abuse… jealous, </a:t>
            </a:r>
            <a:r>
              <a:rPr lang="en-US" sz="2400" dirty="0" smtClean="0"/>
              <a:t>vengeful behaviors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037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Power: Desire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2400" dirty="0"/>
              <a:t>Desire … 	</a:t>
            </a:r>
            <a:endParaRPr lang="en-US" sz="2400" dirty="0" smtClean="0"/>
          </a:p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2400" dirty="0" smtClean="0"/>
              <a:t>Desire </a:t>
            </a:r>
            <a:r>
              <a:rPr lang="en-US" sz="2400" dirty="0"/>
              <a:t>emotes Craving		</a:t>
            </a:r>
            <a:endParaRPr lang="en-US" sz="2400" dirty="0" smtClean="0"/>
          </a:p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2400" dirty="0" smtClean="0"/>
              <a:t>Craving </a:t>
            </a:r>
            <a:r>
              <a:rPr lang="en-US" sz="2400" dirty="0"/>
              <a:t>Enslaves </a:t>
            </a:r>
            <a:endParaRPr lang="en-US" sz="2400" dirty="0" smtClean="0"/>
          </a:p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2400" dirty="0" smtClean="0"/>
              <a:t>What we see: addictions</a:t>
            </a:r>
            <a:r>
              <a:rPr lang="en-US" sz="2400" dirty="0"/>
              <a:t>, </a:t>
            </a:r>
            <a:r>
              <a:rPr lang="en-US" sz="2400" dirty="0" smtClean="0"/>
              <a:t>obsessed people </a:t>
            </a:r>
            <a:r>
              <a:rPr lang="en-US" sz="2400" dirty="0"/>
              <a:t>living in want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385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Power: Anger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2400" dirty="0"/>
              <a:t>Anger … 	</a:t>
            </a:r>
            <a:endParaRPr lang="en-US" sz="2400" dirty="0" smtClean="0"/>
          </a:p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2400" dirty="0" smtClean="0"/>
              <a:t>Anger </a:t>
            </a:r>
            <a:r>
              <a:rPr lang="en-US" sz="2400" dirty="0"/>
              <a:t>emotes Hate			</a:t>
            </a:r>
            <a:endParaRPr lang="en-US" sz="2400" dirty="0" smtClean="0"/>
          </a:p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2400" dirty="0" smtClean="0"/>
              <a:t>Hate </a:t>
            </a:r>
            <a:r>
              <a:rPr lang="en-US" sz="2400" dirty="0"/>
              <a:t>is Aggressive intimidation </a:t>
            </a:r>
            <a:endParaRPr lang="en-US" sz="2400" dirty="0" smtClean="0"/>
          </a:p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2400" dirty="0" smtClean="0"/>
              <a:t>What we </a:t>
            </a:r>
            <a:r>
              <a:rPr lang="en-US" sz="2400" smtClean="0"/>
              <a:t>see: </a:t>
            </a:r>
            <a:r>
              <a:rPr lang="en-US" sz="2400" dirty="0"/>
              <a:t>explosive rage; punishing… bigness  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194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Power: Pride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2400" dirty="0"/>
              <a:t>Pride … 	</a:t>
            </a:r>
            <a:endParaRPr lang="en-US" sz="2400" dirty="0" smtClean="0"/>
          </a:p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2400" dirty="0" smtClean="0"/>
              <a:t>Pride </a:t>
            </a:r>
            <a:r>
              <a:rPr lang="en-US" sz="2400" dirty="0"/>
              <a:t>emotes Scorn			</a:t>
            </a:r>
            <a:endParaRPr lang="en-US" sz="2400" dirty="0" smtClean="0"/>
          </a:p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2400" dirty="0" smtClean="0"/>
              <a:t>Scorn Inflates</a:t>
            </a:r>
            <a:r>
              <a:rPr lang="en-US" sz="2400" dirty="0"/>
              <a:t> </a:t>
            </a:r>
            <a:r>
              <a:rPr lang="en-US" sz="2400" dirty="0" smtClean="0"/>
              <a:t>through </a:t>
            </a:r>
            <a:r>
              <a:rPr lang="en-US" sz="2400" dirty="0"/>
              <a:t>arrogant denial (lacks humility and gratitude</a:t>
            </a:r>
            <a:r>
              <a:rPr lang="en-US" sz="2400" dirty="0" smtClean="0"/>
              <a:t>)</a:t>
            </a:r>
          </a:p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2400" dirty="0" smtClean="0"/>
              <a:t>What we see: people with opinionated superiority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285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Medically:Lower</a:t>
            </a:r>
            <a:r>
              <a:rPr lang="en-US" dirty="0" smtClean="0"/>
              <a:t> Mind and Emotions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2400" dirty="0"/>
              <a:t>Autonomic nervous system acupuncture system and meridians carry negative energy to organs of the body</a:t>
            </a:r>
            <a:endParaRPr lang="en-US" sz="1400" dirty="0"/>
          </a:p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2400" dirty="0"/>
              <a:t>The negative energy of Chronic stress produces a suppressive effect</a:t>
            </a:r>
            <a:endParaRPr lang="en-US" sz="1400" dirty="0"/>
          </a:p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2400" dirty="0"/>
              <a:t>Immune system is weakened: organ system malfunction occurs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0384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Awareness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Become Aware </a:t>
            </a:r>
            <a:r>
              <a:rPr lang="en-US" dirty="0" smtClean="0"/>
              <a:t>that</a:t>
            </a:r>
          </a:p>
          <a:p>
            <a:pPr lvl="0"/>
            <a:r>
              <a:rPr lang="en-US" dirty="0"/>
              <a:t>N</a:t>
            </a:r>
            <a:r>
              <a:rPr lang="en-US" dirty="0" smtClean="0"/>
              <a:t>egative </a:t>
            </a:r>
            <a:r>
              <a:rPr lang="en-US" dirty="0"/>
              <a:t>belief systems and </a:t>
            </a:r>
            <a:r>
              <a:rPr lang="en-US" dirty="0" smtClean="0"/>
              <a:t>Negative </a:t>
            </a:r>
            <a:r>
              <a:rPr lang="en-US" dirty="0"/>
              <a:t>attitudes lead to negative emotions which are linked to human pathology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7333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take to Recover?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Recovery begins at Consciousness Level of Courage</a:t>
            </a:r>
          </a:p>
          <a:p>
            <a:endParaRPr lang="en-US" dirty="0" smtClean="0"/>
          </a:p>
          <a:p>
            <a:r>
              <a:rPr lang="en-US" dirty="0" smtClean="0"/>
              <a:t>Courage is Integrity</a:t>
            </a:r>
          </a:p>
          <a:p>
            <a:r>
              <a:rPr lang="en-US" dirty="0" smtClean="0"/>
              <a:t>Courage emotes a positive mental outlook</a:t>
            </a:r>
          </a:p>
          <a:p>
            <a:r>
              <a:rPr lang="en-US" dirty="0" smtClean="0"/>
              <a:t>Courage facilitates empowerment</a:t>
            </a:r>
          </a:p>
          <a:p>
            <a:r>
              <a:rPr lang="en-US" dirty="0" smtClean="0"/>
              <a:t>Empowerment leads to recovery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7920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Own everything in your life the way it is</a:t>
            </a:r>
          </a:p>
          <a:p>
            <a:r>
              <a:rPr lang="en-US" dirty="0" smtClean="0"/>
              <a:t>You </a:t>
            </a:r>
            <a:r>
              <a:rPr lang="en-US" dirty="0"/>
              <a:t>are responsible; at some level you have created it</a:t>
            </a:r>
          </a:p>
          <a:p>
            <a:r>
              <a:rPr lang="en-US" dirty="0" smtClean="0"/>
              <a:t>Move </a:t>
            </a:r>
            <a:r>
              <a:rPr lang="en-US" dirty="0"/>
              <a:t>out of ‘Victim’ Mindset</a:t>
            </a:r>
          </a:p>
          <a:p>
            <a:r>
              <a:rPr lang="en-US" dirty="0" smtClean="0"/>
              <a:t>Examine </a:t>
            </a:r>
            <a:r>
              <a:rPr lang="en-US" dirty="0"/>
              <a:t>the important relationships in your life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931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 to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Commit to integrity</a:t>
            </a:r>
            <a:endParaRPr lang="en-US" sz="1400" dirty="0"/>
          </a:p>
          <a:p>
            <a:pPr lvl="2"/>
            <a:r>
              <a:rPr lang="en-US" dirty="0"/>
              <a:t>Face challenges</a:t>
            </a:r>
            <a:endParaRPr lang="en-US" sz="1200" dirty="0"/>
          </a:p>
          <a:p>
            <a:pPr lvl="2"/>
            <a:r>
              <a:rPr lang="en-US" dirty="0"/>
              <a:t>Cope, Learn, Accomplish</a:t>
            </a:r>
            <a:endParaRPr lang="en-US" sz="1200" dirty="0"/>
          </a:p>
          <a:p>
            <a:pPr lvl="2"/>
            <a:r>
              <a:rPr lang="en-US" dirty="0"/>
              <a:t>Affirmation and empowerment improves health</a:t>
            </a:r>
            <a:endParaRPr lang="en-US" sz="1200" dirty="0"/>
          </a:p>
          <a:p>
            <a:pPr lvl="2"/>
            <a:r>
              <a:rPr lang="en-US" dirty="0"/>
              <a:t>Realize ^5HT ^Endorphin ^Killer Cells Balance Acupuncture System</a:t>
            </a:r>
            <a:endParaRPr lang="en-US" sz="1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966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Home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Become Aware</a:t>
            </a:r>
          </a:p>
          <a:p>
            <a:r>
              <a:rPr lang="en-US" dirty="0"/>
              <a:t>Take Responsibility</a:t>
            </a:r>
          </a:p>
          <a:p>
            <a:r>
              <a:rPr lang="en-US" dirty="0"/>
              <a:t>Take 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0314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it right where it is wrong</a:t>
            </a:r>
          </a:p>
          <a:p>
            <a:r>
              <a:rPr lang="en-US" dirty="0" smtClean="0"/>
              <a:t>Forgive yourself</a:t>
            </a:r>
          </a:p>
          <a:p>
            <a:r>
              <a:rPr lang="en-US" dirty="0" smtClean="0"/>
              <a:t>Forgive everyone else enmeshed in the dramas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958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Introspective Awareness</a:t>
            </a:r>
          </a:p>
          <a:p>
            <a:r>
              <a:rPr lang="en-US" smtClean="0"/>
              <a:t>Aerobic Challenge</a:t>
            </a:r>
          </a:p>
          <a:p>
            <a:r>
              <a:rPr lang="en-US" smtClean="0"/>
              <a:t>The </a:t>
            </a:r>
            <a:r>
              <a:rPr lang="en-US" dirty="0" smtClean="0"/>
              <a:t>Serenity Prayer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144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Awareness: Dis-Ease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Dis-ease can be self created: How? The mind!</a:t>
            </a:r>
          </a:p>
          <a:p>
            <a:r>
              <a:rPr lang="en-US" dirty="0" smtClean="0"/>
              <a:t>what I think I create</a:t>
            </a:r>
          </a:p>
          <a:p>
            <a:r>
              <a:rPr lang="en-US" dirty="0" smtClean="0"/>
              <a:t>What I create I express</a:t>
            </a:r>
          </a:p>
          <a:p>
            <a:r>
              <a:rPr lang="en-US" dirty="0" smtClean="0"/>
              <a:t>What I express I experience</a:t>
            </a:r>
          </a:p>
          <a:p>
            <a:r>
              <a:rPr lang="en-US" dirty="0" smtClean="0"/>
              <a:t>What I experience I am</a:t>
            </a:r>
          </a:p>
          <a:p>
            <a:r>
              <a:rPr lang="en-US" dirty="0" smtClean="0"/>
              <a:t>What I am, I think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0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Awareness: </a:t>
            </a:r>
            <a:r>
              <a:rPr lang="en-US" dirty="0" err="1" smtClean="0"/>
              <a:t>Dis_ease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cycle of </a:t>
            </a:r>
            <a:r>
              <a:rPr lang="en-US" i="1" dirty="0"/>
              <a:t>Dis-Ease </a:t>
            </a:r>
            <a:r>
              <a:rPr lang="en-US" dirty="0"/>
              <a:t>is associated with lower mind</a:t>
            </a:r>
          </a:p>
          <a:p>
            <a:pPr lvl="0"/>
            <a:r>
              <a:rPr lang="en-US" dirty="0"/>
              <a:t>Mind is associated with thought </a:t>
            </a:r>
            <a:endParaRPr lang="en-US" sz="1400" dirty="0"/>
          </a:p>
          <a:p>
            <a:pPr lvl="1"/>
            <a:r>
              <a:rPr lang="en-US" sz="2400" dirty="0"/>
              <a:t>The mind through brain facilitates the physical manifestation of thought</a:t>
            </a:r>
            <a:endParaRPr lang="en-US" sz="1400" dirty="0"/>
          </a:p>
          <a:p>
            <a:pPr lvl="1"/>
            <a:r>
              <a:rPr lang="en-US" sz="2400" dirty="0"/>
              <a:t>Thought forms actually change cell physiology</a:t>
            </a:r>
            <a:endParaRPr lang="en-US" sz="1400" dirty="0"/>
          </a:p>
          <a:p>
            <a:pPr lvl="1"/>
            <a:r>
              <a:rPr lang="en-US" sz="2400" dirty="0"/>
              <a:t>A fear thought triggers the stress response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666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Awareness: Stress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stress response is</a:t>
            </a:r>
            <a:endParaRPr lang="en-US" sz="1400" dirty="0"/>
          </a:p>
          <a:p>
            <a:pPr lvl="1"/>
            <a:r>
              <a:rPr lang="en-US" sz="2400" dirty="0"/>
              <a:t>Alarm = ^HR, Na++ retention, ^ BP ^Adrenaline</a:t>
            </a:r>
            <a:endParaRPr lang="en-US" sz="1400" dirty="0"/>
          </a:p>
          <a:p>
            <a:pPr lvl="1"/>
            <a:r>
              <a:rPr lang="en-US" sz="2400" dirty="0"/>
              <a:t>Resistance</a:t>
            </a:r>
            <a:endParaRPr lang="en-US" sz="1400" dirty="0"/>
          </a:p>
          <a:p>
            <a:pPr lvl="1"/>
            <a:r>
              <a:rPr lang="en-US" sz="2400" dirty="0"/>
              <a:t>Exhaustion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49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Studying Hawkins’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Consciousness exists in Power levels</a:t>
            </a:r>
          </a:p>
          <a:p>
            <a:pPr lvl="0"/>
            <a:r>
              <a:rPr lang="en-US" dirty="0" smtClean="0"/>
              <a:t>Physiology responds to Consciousness</a:t>
            </a:r>
          </a:p>
          <a:p>
            <a:pPr lvl="1"/>
            <a:r>
              <a:rPr lang="en-US" dirty="0" smtClean="0"/>
              <a:t>High Power states provide energy to heal</a:t>
            </a:r>
          </a:p>
          <a:p>
            <a:pPr lvl="1"/>
            <a:r>
              <a:rPr lang="en-US" dirty="0" smtClean="0"/>
              <a:t>Low power states deplete energy; cell death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The mind-body connection is undeniable</a:t>
            </a:r>
          </a:p>
          <a:p>
            <a:pPr lvl="0"/>
            <a:r>
              <a:rPr lang="en-US" dirty="0" smtClean="0"/>
              <a:t>Lower Mind leaves us devoid of healing energy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810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Power: Shame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Shame….	</a:t>
            </a:r>
          </a:p>
          <a:p>
            <a:r>
              <a:rPr lang="en-US" dirty="0"/>
              <a:t>Shame emotes Humiliation		</a:t>
            </a:r>
          </a:p>
          <a:p>
            <a:r>
              <a:rPr lang="en-US" dirty="0"/>
              <a:t>Humiliation eliminates… </a:t>
            </a:r>
          </a:p>
          <a:p>
            <a:r>
              <a:rPr lang="en-US" dirty="0"/>
              <a:t>What we see: homicide, suicide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508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 Power: Guilt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Guilt</a:t>
            </a:r>
            <a:r>
              <a:rPr lang="en-US" sz="2400" dirty="0"/>
              <a:t>….	</a:t>
            </a:r>
            <a:endParaRPr lang="en-US" sz="2400" dirty="0" smtClean="0"/>
          </a:p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2400" dirty="0" smtClean="0"/>
              <a:t>Guilt </a:t>
            </a:r>
            <a:r>
              <a:rPr lang="en-US" sz="2400" dirty="0"/>
              <a:t>emotes Blame			</a:t>
            </a:r>
            <a:endParaRPr lang="en-US" sz="2400" dirty="0" smtClean="0"/>
          </a:p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2400" dirty="0" smtClean="0"/>
              <a:t>Blame </a:t>
            </a:r>
            <a:r>
              <a:rPr lang="en-US" sz="2400" dirty="0"/>
              <a:t>Destroys by </a:t>
            </a:r>
            <a:r>
              <a:rPr lang="en-US" sz="2400" dirty="0" smtClean="0"/>
              <a:t>attack</a:t>
            </a:r>
          </a:p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2400" dirty="0" smtClean="0"/>
              <a:t>What we see: people in attack mode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064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 Power: Apathy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2400" dirty="0" smtClean="0"/>
              <a:t>Apathy</a:t>
            </a:r>
            <a:r>
              <a:rPr lang="en-US" sz="2400" dirty="0"/>
              <a:t>….	</a:t>
            </a:r>
            <a:endParaRPr lang="en-US" sz="2400" dirty="0" smtClean="0"/>
          </a:p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2400" dirty="0" smtClean="0"/>
              <a:t>Apathy </a:t>
            </a:r>
            <a:r>
              <a:rPr lang="en-US" sz="2400" dirty="0"/>
              <a:t>emotes Despair		</a:t>
            </a:r>
            <a:endParaRPr lang="en-US" sz="2400" dirty="0" smtClean="0"/>
          </a:p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2400" dirty="0" smtClean="0"/>
              <a:t>Despair </a:t>
            </a:r>
            <a:r>
              <a:rPr lang="en-US" sz="2400" dirty="0"/>
              <a:t>Abdicates – </a:t>
            </a:r>
            <a:endParaRPr lang="en-US" sz="2400" dirty="0" smtClean="0"/>
          </a:p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2400" dirty="0" smtClean="0"/>
              <a:t>What we see: hopeless, </a:t>
            </a:r>
            <a:r>
              <a:rPr lang="en-US" sz="2400" dirty="0"/>
              <a:t>helpless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6359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67</TotalTime>
  <Words>403</Words>
  <Application>Microsoft Macintosh PowerPoint</Application>
  <PresentationFormat>On-screen Show (4:3)</PresentationFormat>
  <Paragraphs>104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Breeze</vt:lpstr>
      <vt:lpstr>Healing Heart to Soul in Rehabilitation </vt:lpstr>
      <vt:lpstr>Take Home Points</vt:lpstr>
      <vt:lpstr>Awareness: Dis-Ease</vt:lpstr>
      <vt:lpstr>Awareness: Dis_ease </vt:lpstr>
      <vt:lpstr>Awareness: Stress Response</vt:lpstr>
      <vt:lpstr>Studying Hawkins’ Work</vt:lpstr>
      <vt:lpstr>Low Power: Shame</vt:lpstr>
      <vt:lpstr>Lower Power: Guilt</vt:lpstr>
      <vt:lpstr>Lower Power: Apathy</vt:lpstr>
      <vt:lpstr>Lower Power: Grief</vt:lpstr>
      <vt:lpstr>Low Power: Fear</vt:lpstr>
      <vt:lpstr>Low Power: Desire</vt:lpstr>
      <vt:lpstr>Low Power: Anger</vt:lpstr>
      <vt:lpstr>Low Power: Pride</vt:lpstr>
      <vt:lpstr>Medically:Lower Mind and Emotions</vt:lpstr>
      <vt:lpstr>Awareness</vt:lpstr>
      <vt:lpstr>What does it take to Recover?</vt:lpstr>
      <vt:lpstr>Take Responsibility</vt:lpstr>
      <vt:lpstr>Commit to Integrity</vt:lpstr>
      <vt:lpstr>Take Action</vt:lpstr>
      <vt:lpstr>Action Tools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Healing Heart to Soul in Rehabilitation </dc:title>
  <dc:creator>Rappa/Peter</dc:creator>
  <cp:lastModifiedBy>Rappa/Peter</cp:lastModifiedBy>
  <cp:revision>19</cp:revision>
  <dcterms:created xsi:type="dcterms:W3CDTF">2015-05-20T11:57:07Z</dcterms:created>
  <dcterms:modified xsi:type="dcterms:W3CDTF">2015-05-20T13:15:09Z</dcterms:modified>
</cp:coreProperties>
</file>