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5143500" type="screen16x9"/>
  <p:notesSz cx="6858000" cy="9144000"/>
  <p:embeddedFontLst>
    <p:embeddedFont>
      <p:font typeface="Average" panose="020B0604020202020204" charset="0"/>
      <p:regular r:id="rId10"/>
    </p:embeddedFont>
    <p:embeddedFont>
      <p:font typeface="Oswald" panose="020F0502020204030204" pitchFamily="2" charset="0"/>
      <p:regular r:id="rId11"/>
      <p:bold r:id="rId1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25" d="100"/>
          <a:sy n="125" d="100"/>
        </p:scale>
        <p:origin x="664" y="51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3b638069054_0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3b638069054_0_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b638069054_0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b638069054_0_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3b638069054_0_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3b638069054_0_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3b638069054_0_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3b638069054_0_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3b638069054_0_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3b638069054_0_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3b638069054_0_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3b638069054_0_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>
            <a:off x="4350279" y="2855377"/>
            <a:ext cx="443589" cy="105632"/>
            <a:chOff x="4137525" y="2915950"/>
            <a:chExt cx="869100" cy="207000"/>
          </a:xfrm>
        </p:grpSpPr>
        <p:sp>
          <p:nvSpPr>
            <p:cNvPr id="11" name="Google Shape;11;p2"/>
            <p:cNvSpPr/>
            <p:nvPr/>
          </p:nvSpPr>
          <p:spPr>
            <a:xfrm>
              <a:off x="446857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479962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413752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14;p2"/>
          <p:cNvSpPr txBox="1">
            <a:spLocks noGrp="1"/>
          </p:cNvSpPr>
          <p:nvPr>
            <p:ph type="ctrTitle"/>
          </p:nvPr>
        </p:nvSpPr>
        <p:spPr>
          <a:xfrm>
            <a:off x="671258" y="990800"/>
            <a:ext cx="7801500" cy="1730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subTitle" idx="1"/>
          </p:nvPr>
        </p:nvSpPr>
        <p:spPr>
          <a:xfrm>
            <a:off x="671250" y="3174876"/>
            <a:ext cx="78015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255275"/>
            <a:ext cx="8520600" cy="1890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>
            <a:spLocks noGrp="1"/>
          </p:cNvSpPr>
          <p:nvPr>
            <p:ph type="body" idx="1"/>
          </p:nvPr>
        </p:nvSpPr>
        <p:spPr>
          <a:xfrm>
            <a:off x="311700" y="32284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671250" y="2141250"/>
            <a:ext cx="7852200" cy="86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lt2"/>
        </a:solidFill>
        <a:effectLst/>
      </p:bgPr>
    </p:bg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62271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8" name="Google Shape;38;p8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1" name="Google Shape;41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2" name="Google Shape;42;p9"/>
          <p:cNvSpPr txBox="1">
            <a:spLocks noGrp="1"/>
          </p:cNvSpPr>
          <p:nvPr>
            <p:ph type="title"/>
          </p:nvPr>
        </p:nvSpPr>
        <p:spPr>
          <a:xfrm>
            <a:off x="265500" y="1081400"/>
            <a:ext cx="4045200" cy="1710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subTitle" idx="1"/>
          </p:nvPr>
        </p:nvSpPr>
        <p:spPr>
          <a:xfrm>
            <a:off x="265500" y="2845201"/>
            <a:ext cx="4045200" cy="13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5" name="Google Shape;45;p9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Oswald"/>
              <a:buNone/>
              <a:defRPr sz="21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</a:lstStyle>
          <a:p>
            <a:endParaRPr/>
          </a:p>
        </p:txBody>
      </p:sp>
      <p:sp>
        <p:nvSpPr>
          <p:cNvPr id="48" name="Google Shape;48;p10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late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verage"/>
              <a:buChar char="●"/>
              <a:defRPr sz="18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●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●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lvl="1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lvl="2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lvl="3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lvl="4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lvl="5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lvl="6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lvl="7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lvl="8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 txBox="1">
            <a:spLocks noGrp="1"/>
          </p:cNvSpPr>
          <p:nvPr>
            <p:ph type="ctrTitle"/>
          </p:nvPr>
        </p:nvSpPr>
        <p:spPr>
          <a:xfrm>
            <a:off x="671258" y="691600"/>
            <a:ext cx="7801500" cy="1730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0"/>
              <a:t>NASA authorization crash course!</a:t>
            </a:r>
            <a:endParaRPr sz="5000"/>
          </a:p>
        </p:txBody>
      </p:sp>
      <p:sp>
        <p:nvSpPr>
          <p:cNvPr id="60" name="Google Shape;60;p13"/>
          <p:cNvSpPr txBox="1">
            <a:spLocks noGrp="1"/>
          </p:cNvSpPr>
          <p:nvPr>
            <p:ph type="subTitle" idx="1"/>
          </p:nvPr>
        </p:nvSpPr>
        <p:spPr>
          <a:xfrm>
            <a:off x="671250" y="3174876"/>
            <a:ext cx="78015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Audrey Decker, Politico space and tech reporter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is the NASA authorization bill?</a:t>
            </a:r>
            <a:endParaRPr/>
          </a:p>
        </p:txBody>
      </p:sp>
      <p:sp>
        <p:nvSpPr>
          <p:cNvPr id="66" name="Google Shape;66;p14"/>
          <p:cNvSpPr txBox="1">
            <a:spLocks noGrp="1"/>
          </p:cNvSpPr>
          <p:nvPr>
            <p:ph type="body" idx="1"/>
          </p:nvPr>
        </p:nvSpPr>
        <p:spPr>
          <a:xfrm>
            <a:off x="311700" y="1017725"/>
            <a:ext cx="8520600" cy="424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lnSpcReduction="20000"/>
          </a:bodyPr>
          <a:lstStyle/>
          <a:p>
            <a:pPr marL="457200" lvl="0" indent="-363585" algn="l" rtl="0">
              <a:spcBef>
                <a:spcPts val="0"/>
              </a:spcBef>
              <a:spcAft>
                <a:spcPts val="0"/>
              </a:spcAft>
              <a:buSzPts val="2126"/>
              <a:buChar char="●"/>
            </a:pPr>
            <a:r>
              <a:rPr lang="en" sz="2125"/>
              <a:t>Sets direction, not cash. Authorization = policy &amp; permission Appropriations = real money </a:t>
            </a:r>
            <a:endParaRPr sz="2125"/>
          </a:p>
          <a:p>
            <a:pPr marL="914400" lvl="1" indent="-338185" algn="l" rtl="0">
              <a:spcBef>
                <a:spcPts val="0"/>
              </a:spcBef>
              <a:spcAft>
                <a:spcPts val="0"/>
              </a:spcAft>
              <a:buSzPts val="1726"/>
              <a:buChar char="○"/>
            </a:pPr>
            <a:r>
              <a:rPr lang="en" sz="1725"/>
              <a:t>Establishes policy</a:t>
            </a:r>
            <a:endParaRPr sz="1725"/>
          </a:p>
          <a:p>
            <a:pPr marL="914400" lvl="1" indent="-338185" algn="l" rtl="0">
              <a:spcBef>
                <a:spcPts val="0"/>
              </a:spcBef>
              <a:spcAft>
                <a:spcPts val="0"/>
              </a:spcAft>
              <a:buSzPts val="1726"/>
              <a:buChar char="○"/>
            </a:pPr>
            <a:r>
              <a:rPr lang="en" sz="1725"/>
              <a:t>Authorizes programs</a:t>
            </a:r>
            <a:endParaRPr sz="1725"/>
          </a:p>
          <a:p>
            <a:pPr marL="914400" lvl="1" indent="-338185" algn="l" rtl="0">
              <a:spcBef>
                <a:spcPts val="0"/>
              </a:spcBef>
              <a:spcAft>
                <a:spcPts val="0"/>
              </a:spcAft>
              <a:buSzPts val="1726"/>
              <a:buChar char="○"/>
            </a:pPr>
            <a:r>
              <a:rPr lang="en" sz="1725"/>
              <a:t>Sets spending ceilings - basically guardrails</a:t>
            </a:r>
            <a:endParaRPr sz="1725"/>
          </a:p>
          <a:p>
            <a:pPr marL="457200" lvl="0" indent="-363585" algn="l" rtl="0">
              <a:spcBef>
                <a:spcPts val="0"/>
              </a:spcBef>
              <a:spcAft>
                <a:spcPts val="0"/>
              </a:spcAft>
              <a:buSzPts val="2126"/>
              <a:buChar char="●"/>
            </a:pPr>
            <a:r>
              <a:rPr lang="en" sz="2125"/>
              <a:t>NASA can’t get appropriated $$$ for major activities unless Congress has authorized them </a:t>
            </a:r>
            <a:endParaRPr sz="2125"/>
          </a:p>
          <a:p>
            <a:pPr marL="457200" lvl="0" indent="-363585" algn="l" rtl="0">
              <a:spcBef>
                <a:spcPts val="0"/>
              </a:spcBef>
              <a:spcAft>
                <a:spcPts val="0"/>
              </a:spcAft>
              <a:buSzPts val="2126"/>
              <a:buChar char="●"/>
            </a:pPr>
            <a:r>
              <a:rPr lang="en" sz="2125"/>
              <a:t>Bill isn’t "required" because if a new one isn't passed, there's no change in the orders NASA has from Congress	</a:t>
            </a:r>
            <a:endParaRPr sz="2125"/>
          </a:p>
          <a:p>
            <a:pPr marL="914400" lvl="1" indent="-338185" algn="l" rtl="0">
              <a:spcBef>
                <a:spcPts val="0"/>
              </a:spcBef>
              <a:spcAft>
                <a:spcPts val="0"/>
              </a:spcAft>
              <a:buSzPts val="1726"/>
              <a:buChar char="○"/>
            </a:pPr>
            <a:r>
              <a:rPr lang="en" sz="1725"/>
              <a:t>Not annual </a:t>
            </a:r>
            <a:endParaRPr sz="1725"/>
          </a:p>
          <a:p>
            <a:pPr marL="914400" lvl="1" indent="-338185" algn="l" rtl="0">
              <a:spcBef>
                <a:spcPts val="0"/>
              </a:spcBef>
              <a:spcAft>
                <a:spcPts val="0"/>
              </a:spcAft>
              <a:buSzPts val="1726"/>
              <a:buChar char="○"/>
            </a:pPr>
            <a:r>
              <a:rPr lang="en" sz="1725"/>
              <a:t>Often multi-year</a:t>
            </a:r>
            <a:endParaRPr sz="1725"/>
          </a:p>
          <a:p>
            <a:pPr marL="914400" lvl="1" indent="-338185" algn="l" rtl="0">
              <a:spcBef>
                <a:spcPts val="0"/>
              </a:spcBef>
              <a:spcAft>
                <a:spcPts val="0"/>
              </a:spcAft>
              <a:buSzPts val="1726"/>
              <a:buChar char="○"/>
            </a:pPr>
            <a:r>
              <a:rPr lang="en" sz="1725"/>
              <a:t>Usually late. Or skipped </a:t>
            </a:r>
            <a:endParaRPr sz="1725"/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How the process works</a:t>
            </a:r>
            <a:endParaRPr/>
          </a:p>
        </p:txBody>
      </p:sp>
      <p:sp>
        <p:nvSpPr>
          <p:cNvPr id="72" name="Google Shape;72;p1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416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/>
              <a:t>House committee -&gt; draft authorization bill -&gt; committee markup &amp; vote</a:t>
            </a:r>
            <a:endParaRPr sz="2100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2100"/>
              <a:t>Senate committee -&gt; draft authorization bill -&gt; committee markup &amp; vote</a:t>
            </a:r>
            <a:endParaRPr sz="2100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2100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2100"/>
              <a:t>If different versions -&gt; conference committee (reconcile differences) -&gt;</a:t>
            </a:r>
            <a:endParaRPr sz="2100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2100"/>
              <a:t>Final passage in House &amp; Senate -&gt; President signs the bill into law!</a:t>
            </a:r>
            <a:endParaRPr sz="2100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Senate Committee on Commerce, Science, and Transportation </a:t>
            </a:r>
            <a:endParaRPr/>
          </a:p>
        </p:txBody>
      </p:sp>
      <p:pic>
        <p:nvPicPr>
          <p:cNvPr id="78" name="Google Shape;78;p16" title="Screenshot 2026-01-11 at 2.38.32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8350" y="1440850"/>
            <a:ext cx="3888874" cy="2938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16" title="Screenshot 2026-01-11 at 2.38.42 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49100" y="1412344"/>
            <a:ext cx="3843286" cy="2938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House Committee on Science, Space, and Technology</a:t>
            </a:r>
            <a:endParaRPr/>
          </a:p>
        </p:txBody>
      </p:sp>
      <p:pic>
        <p:nvPicPr>
          <p:cNvPr id="85" name="Google Shape;85;p17" title="Screenshot 2026-01-11 at 2.39.44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34200" y="3164825"/>
            <a:ext cx="4594900" cy="1770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17" title="Screenshot 2026-01-11 at 2.39.35 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34200" y="1079967"/>
            <a:ext cx="4594901" cy="19182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Current status</a:t>
            </a:r>
            <a:endParaRPr/>
          </a:p>
        </p:txBody>
      </p:sp>
      <p:sp>
        <p:nvSpPr>
          <p:cNvPr id="92" name="Google Shape;92;p18"/>
          <p:cNvSpPr txBox="1">
            <a:spLocks noGrp="1"/>
          </p:cNvSpPr>
          <p:nvPr>
            <p:ph type="body" idx="1"/>
          </p:nvPr>
        </p:nvSpPr>
        <p:spPr>
          <a:xfrm>
            <a:off x="311700" y="101772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61950" algn="l" rtl="0">
              <a:spcBef>
                <a:spcPts val="0"/>
              </a:spcBef>
              <a:spcAft>
                <a:spcPts val="0"/>
              </a:spcAft>
              <a:buSzPts val="2100"/>
              <a:buChar char="●"/>
            </a:pPr>
            <a:r>
              <a:rPr lang="en" sz="2100"/>
              <a:t>NASA operating under 2022 authorization bill</a:t>
            </a:r>
            <a:endParaRPr sz="2100"/>
          </a:p>
          <a:p>
            <a:pPr marL="457200" lvl="0" indent="-361950" algn="l" rtl="0">
              <a:spcBef>
                <a:spcPts val="0"/>
              </a:spcBef>
              <a:spcAft>
                <a:spcPts val="0"/>
              </a:spcAft>
              <a:buSzPts val="2100"/>
              <a:buChar char="●"/>
            </a:pPr>
            <a:r>
              <a:rPr lang="en" sz="2100"/>
              <a:t>Congress wants a new one </a:t>
            </a:r>
            <a:endParaRPr sz="2100"/>
          </a:p>
          <a:p>
            <a:pPr marL="914400" lvl="1" indent="-336550" algn="l" rtl="0">
              <a:spcBef>
                <a:spcPts val="0"/>
              </a:spcBef>
              <a:spcAft>
                <a:spcPts val="0"/>
              </a:spcAft>
              <a:buSzPts val="1700"/>
              <a:buChar char="○"/>
            </a:pPr>
            <a:r>
              <a:rPr lang="en" sz="1700"/>
              <a:t>S. 933 introduced in March 2025 by Cruz and Cantwell but hasn’t made it out of committee </a:t>
            </a:r>
            <a:endParaRPr sz="1700"/>
          </a:p>
          <a:p>
            <a:pPr marL="914400" lvl="1" indent="-336550" algn="l" rtl="0">
              <a:spcBef>
                <a:spcPts val="0"/>
              </a:spcBef>
              <a:spcAft>
                <a:spcPts val="0"/>
              </a:spcAft>
              <a:buSzPts val="1700"/>
              <a:buChar char="○"/>
            </a:pPr>
            <a:r>
              <a:rPr lang="en" sz="1700"/>
              <a:t>House version also not out of committee </a:t>
            </a:r>
            <a:endParaRPr sz="1700"/>
          </a:p>
          <a:p>
            <a:pPr marL="914400" lvl="1" indent="-336550" algn="l" rtl="0">
              <a:spcBef>
                <a:spcPts val="0"/>
              </a:spcBef>
              <a:spcAft>
                <a:spcPts val="0"/>
              </a:spcAft>
              <a:buSzPts val="1700"/>
              <a:buChar char="○"/>
            </a:pPr>
            <a:r>
              <a:rPr lang="en" sz="1700"/>
              <a:t>Likely pushed to this spring </a:t>
            </a:r>
            <a:endParaRPr sz="1700"/>
          </a:p>
          <a:p>
            <a:pPr marL="457200" lvl="0" indent="-361950" algn="l" rtl="0">
              <a:spcBef>
                <a:spcPts val="0"/>
              </a:spcBef>
              <a:spcAft>
                <a:spcPts val="0"/>
              </a:spcAft>
              <a:buSzPts val="2100"/>
              <a:buChar char="●"/>
            </a:pPr>
            <a:r>
              <a:rPr lang="en" sz="2100"/>
              <a:t>Major issues</a:t>
            </a:r>
            <a:endParaRPr sz="2100"/>
          </a:p>
          <a:p>
            <a:pPr marL="914400" lvl="1" indent="-336550" algn="l" rtl="0">
              <a:spcBef>
                <a:spcPts val="0"/>
              </a:spcBef>
              <a:spcAft>
                <a:spcPts val="0"/>
              </a:spcAft>
              <a:buSzPts val="1700"/>
              <a:buChar char="○"/>
            </a:pPr>
            <a:r>
              <a:rPr lang="en" sz="1700"/>
              <a:t>Exploration: Artemis and Moon to Mars</a:t>
            </a:r>
            <a:endParaRPr sz="1700"/>
          </a:p>
          <a:p>
            <a:pPr marL="914400" lvl="1" indent="-336550" algn="l" rtl="0">
              <a:spcBef>
                <a:spcPts val="0"/>
              </a:spcBef>
              <a:spcAft>
                <a:spcPts val="0"/>
              </a:spcAft>
              <a:buSzPts val="1700"/>
              <a:buChar char="○"/>
            </a:pPr>
            <a:r>
              <a:rPr lang="en" sz="1700"/>
              <a:t>LEO: maintain human presence, managed transition from ISS to private stations</a:t>
            </a:r>
            <a:endParaRPr sz="1700"/>
          </a:p>
          <a:p>
            <a:pPr marL="914400" lvl="1" indent="-336550" algn="l" rtl="0">
              <a:spcBef>
                <a:spcPts val="0"/>
              </a:spcBef>
              <a:spcAft>
                <a:spcPts val="0"/>
              </a:spcAft>
              <a:buSzPts val="1700"/>
              <a:buChar char="○"/>
            </a:pPr>
            <a:r>
              <a:rPr lang="en" sz="1700"/>
              <a:t>Science: Reject WH budget request</a:t>
            </a:r>
            <a:endParaRPr sz="1700"/>
          </a:p>
          <a:p>
            <a:pPr marL="457200" lvl="0" indent="-361950" algn="l" rtl="0">
              <a:spcBef>
                <a:spcPts val="0"/>
              </a:spcBef>
              <a:spcAft>
                <a:spcPts val="0"/>
              </a:spcAft>
              <a:buSzPts val="2100"/>
              <a:buChar char="●"/>
            </a:pPr>
            <a:r>
              <a:rPr lang="en" sz="2100"/>
              <a:t>Political camps</a:t>
            </a:r>
            <a:endParaRPr sz="21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9"/>
          <p:cNvSpPr txBox="1">
            <a:spLocks noGrp="1"/>
          </p:cNvSpPr>
          <p:nvPr>
            <p:ph type="title"/>
          </p:nvPr>
        </p:nvSpPr>
        <p:spPr>
          <a:xfrm>
            <a:off x="906800" y="10259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3900"/>
              <a:t>Questions?</a:t>
            </a:r>
            <a:endParaRPr sz="39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late">
  <a:themeElements>
    <a:clrScheme name="Slate">
      <a:dk1>
        <a:srgbClr val="FFFFFF"/>
      </a:dk1>
      <a:lt1>
        <a:srgbClr val="37474F"/>
      </a:lt1>
      <a:dk2>
        <a:srgbClr val="9E9E9E"/>
      </a:dk2>
      <a:lt2>
        <a:srgbClr val="E0E0E0"/>
      </a:lt2>
      <a:accent1>
        <a:srgbClr val="616161"/>
      </a:accent1>
      <a:accent2>
        <a:srgbClr val="78909C"/>
      </a:accent2>
      <a:accent3>
        <a:srgbClr val="CACACA"/>
      </a:accent3>
      <a:accent4>
        <a:srgbClr val="64FFDA"/>
      </a:accent4>
      <a:accent5>
        <a:srgbClr val="FFD966"/>
      </a:accent5>
      <a:accent6>
        <a:srgbClr val="F5F5F5"/>
      </a:accent6>
      <a:hlink>
        <a:srgbClr val="FFD966"/>
      </a:hlink>
      <a:folHlink>
        <a:srgbClr val="FFD9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235</Words>
  <Application>Microsoft Office PowerPoint</Application>
  <PresentationFormat>On-screen Show (16:9)</PresentationFormat>
  <Paragraphs>33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Oswald</vt:lpstr>
      <vt:lpstr>Average</vt:lpstr>
      <vt:lpstr>Arial</vt:lpstr>
      <vt:lpstr>Slate</vt:lpstr>
      <vt:lpstr>NASA authorization crash course!</vt:lpstr>
      <vt:lpstr>What is the NASA authorization bill?</vt:lpstr>
      <vt:lpstr>How the process works</vt:lpstr>
      <vt:lpstr>Senate Committee on Commerce, Science, and Transportation </vt:lpstr>
      <vt:lpstr>House Committee on Science, Space, and Technology</vt:lpstr>
      <vt:lpstr>Current status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Scott M IMPACt Inc.</dc:creator>
  <cp:lastModifiedBy>Scott M IMPACt Inc.</cp:lastModifiedBy>
  <cp:revision>1</cp:revision>
  <dcterms:modified xsi:type="dcterms:W3CDTF">2026-01-15T11:40:27Z</dcterms:modified>
</cp:coreProperties>
</file>