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9" r:id="rId5"/>
    <p:sldId id="260" r:id="rId6"/>
    <p:sldId id="259" r:id="rId7"/>
    <p:sldId id="275" r:id="rId8"/>
    <p:sldId id="271" r:id="rId9"/>
    <p:sldId id="270" r:id="rId10"/>
    <p:sldId id="274" r:id="rId11"/>
    <p:sldId id="268" r:id="rId12"/>
    <p:sldId id="277" r:id="rId13"/>
    <p:sldId id="272" r:id="rId14"/>
    <p:sldId id="273" r:id="rId15"/>
    <p:sldId id="276" r:id="rId16"/>
    <p:sldId id="279" r:id="rId17"/>
    <p:sldId id="278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400" autoAdjust="0"/>
  </p:normalViewPr>
  <p:slideViewPr>
    <p:cSldViewPr>
      <p:cViewPr varScale="1">
        <p:scale>
          <a:sx n="81" d="100"/>
          <a:sy n="81" d="100"/>
        </p:scale>
        <p:origin x="11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BC909C-5078-4644-A986-3C0BC962D406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60149A-37E6-4D8F-BBA9-DDB5066222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32109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smtClean="0"/>
              <a:t>Discuss not NICE</a:t>
            </a:r>
            <a:r>
              <a:rPr lang="en-GB" baseline="0" dirty="0" smtClean="0"/>
              <a:t> clinical guideline 83 way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2362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Read out list</a:t>
            </a:r>
            <a:r>
              <a:rPr lang="en-GB" baseline="0" dirty="0" smtClean="0"/>
              <a:t> and mention that the list is actually huge.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33559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 smtClean="0"/>
              <a:t>Can mention</a:t>
            </a:r>
            <a:r>
              <a:rPr lang="en-GB" baseline="0" dirty="0" smtClean="0"/>
              <a:t> here how MDT members began to learn about aspects of each others areas and how the ward staff ,allied health professionals and parent team members are guided to resolve issues.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Each patient has a bespoke plan of care based on needs and also importantly the individuals lifestyles and interests before admission to hospital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5515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This</a:t>
            </a:r>
            <a:r>
              <a:rPr lang="en-GB" baseline="0" dirty="0" smtClean="0"/>
              <a:t> is ultimate plan and hopefully will be in place in near future allowing us to address many of the recommendations in the NICE guidance.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14169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 smtClean="0"/>
              <a:t>Mr JS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91137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mtClean="0"/>
              <a:t>BT– </a:t>
            </a:r>
            <a:r>
              <a:rPr lang="en-GB" dirty="0" smtClean="0"/>
              <a:t>fall fractured base of skull wanted to go home but not wanting to engage in rehab process to prove capable.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5231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59241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Read</a:t>
            </a:r>
            <a:r>
              <a:rPr lang="en-GB" baseline="0" dirty="0" smtClean="0"/>
              <a:t> out the general drift from NICE..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6482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Can state that most patients</a:t>
            </a:r>
            <a:r>
              <a:rPr lang="en-GB" baseline="0" dirty="0" smtClean="0"/>
              <a:t> have no issues but need to identify high risk patients ( example on next slide)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30359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Short clinical tool for identifying high risk patients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1679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5915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Self</a:t>
            </a:r>
            <a:r>
              <a:rPr lang="en-GB" baseline="0" dirty="0" smtClean="0"/>
              <a:t> explanatory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8948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Elaborate as no guidance we decided</a:t>
            </a:r>
            <a:r>
              <a:rPr lang="en-GB" baseline="0" dirty="0" smtClean="0"/>
              <a:t> on the initial criteria and then added the </a:t>
            </a:r>
            <a:r>
              <a:rPr lang="en-GB" baseline="0" dirty="0" err="1" smtClean="0"/>
              <a:t>multiorgan</a:t>
            </a:r>
            <a:r>
              <a:rPr lang="en-GB" baseline="0" dirty="0" smtClean="0"/>
              <a:t> no ventilated patients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3996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To get service off the ground asap plus</a:t>
            </a:r>
            <a:r>
              <a:rPr lang="en-GB" baseline="0" dirty="0" smtClean="0"/>
              <a:t> to address optimisation post ICU discharge it was agreed fortnightly ward rounds would initially accommodate all MDT members.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4019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60149A-37E6-4D8F-BBA9-DDB5066222EC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4410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EBD0A34-ECF1-4CA4-8095-E8CE7EF9A1BE}" type="datetimeFigureOut">
              <a:rPr lang="en-GB" smtClean="0"/>
              <a:pPr/>
              <a:t>18/06/2015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3054C60-DBCD-4F0E-B04A-AD608E95D7CA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sz="4000" dirty="0" smtClean="0"/>
              <a:t>Rehabilitation After Critical Illness</a:t>
            </a:r>
            <a:br>
              <a:rPr lang="en-GB" sz="4000" dirty="0" smtClean="0"/>
            </a:br>
            <a:r>
              <a:rPr lang="en-GB" sz="4000" dirty="0" smtClean="0"/>
              <a:t>How to be NICE </a:t>
            </a:r>
            <a:br>
              <a:rPr lang="en-GB" sz="4000" dirty="0" smtClean="0"/>
            </a:br>
            <a:r>
              <a:rPr lang="en-GB" sz="4000" dirty="0" smtClean="0"/>
              <a:t>– the </a:t>
            </a:r>
            <a:r>
              <a:rPr lang="en-GB" sz="4000" dirty="0" err="1" smtClean="0"/>
              <a:t>Russells</a:t>
            </a:r>
            <a:r>
              <a:rPr lang="en-GB" sz="4000" dirty="0" smtClean="0"/>
              <a:t> Hall Way?</a:t>
            </a:r>
            <a:br>
              <a:rPr lang="en-GB" sz="4000" dirty="0" smtClean="0"/>
            </a:br>
            <a:endParaRPr lang="en-GB" sz="4000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3568" y="4725144"/>
            <a:ext cx="8136576" cy="1752600"/>
          </a:xfrm>
        </p:spPr>
        <p:txBody>
          <a:bodyPr>
            <a:normAutofit/>
          </a:bodyPr>
          <a:lstStyle/>
          <a:p>
            <a:pPr algn="l"/>
            <a:r>
              <a:rPr lang="en-GB" sz="2000" dirty="0" smtClean="0"/>
              <a:t>Jane Bradbury – Critical Care Sister</a:t>
            </a:r>
          </a:p>
          <a:p>
            <a:pPr algn="l"/>
            <a:r>
              <a:rPr lang="en-GB" sz="2000" dirty="0" smtClean="0"/>
              <a:t>Dr Chand Patel – Consultant in Anaesthetics &amp; Intensive Care Medicine</a:t>
            </a:r>
          </a:p>
          <a:p>
            <a:pPr algn="l"/>
            <a:r>
              <a:rPr lang="en-GB" sz="2000" dirty="0" err="1" smtClean="0"/>
              <a:t>Russells</a:t>
            </a:r>
            <a:r>
              <a:rPr lang="en-GB" sz="2000" dirty="0" smtClean="0"/>
              <a:t> Hall Hospital, Dudley  West Midlands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338177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MDT Ward round members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Consultant ITU</a:t>
            </a:r>
          </a:p>
          <a:p>
            <a:pPr>
              <a:buNone/>
            </a:pPr>
            <a:r>
              <a:rPr lang="en-GB" dirty="0" smtClean="0"/>
              <a:t>ITU + Outreach sister</a:t>
            </a:r>
          </a:p>
          <a:p>
            <a:pPr>
              <a:buNone/>
            </a:pPr>
            <a:r>
              <a:rPr lang="en-GB" dirty="0" smtClean="0"/>
              <a:t>Critical Care Physiotherapist</a:t>
            </a:r>
          </a:p>
          <a:p>
            <a:pPr>
              <a:buNone/>
            </a:pPr>
            <a:r>
              <a:rPr lang="en-GB" dirty="0" smtClean="0"/>
              <a:t>Critical care Dietician</a:t>
            </a:r>
          </a:p>
          <a:p>
            <a:pPr>
              <a:buNone/>
            </a:pPr>
            <a:r>
              <a:rPr lang="en-GB" dirty="0" smtClean="0"/>
              <a:t>( +/- Psychology Student) </a:t>
            </a:r>
          </a:p>
          <a:p>
            <a:pPr>
              <a:buNone/>
            </a:pPr>
            <a:endParaRPr lang="en-GB" b="1" dirty="0" smtClean="0"/>
          </a:p>
          <a:p>
            <a:pPr>
              <a:buNone/>
            </a:pPr>
            <a:r>
              <a:rPr lang="en-GB" b="1" dirty="0" smtClean="0"/>
              <a:t>Patients displaying signs of Psychological </a:t>
            </a:r>
            <a:r>
              <a:rPr lang="en-GB" b="1" dirty="0" err="1" smtClean="0"/>
              <a:t>sequelae</a:t>
            </a:r>
            <a:r>
              <a:rPr lang="en-GB" b="1" dirty="0" smtClean="0"/>
              <a:t>:</a:t>
            </a:r>
          </a:p>
          <a:p>
            <a:pPr>
              <a:buNone/>
            </a:pPr>
            <a:r>
              <a:rPr lang="en-GB" b="1" u="sng" dirty="0" smtClean="0"/>
              <a:t>Direct referral pathway to Clinical Psychologist.</a:t>
            </a:r>
            <a:endParaRPr lang="en-GB" b="1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323528" y="961918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3528" y="6146494"/>
            <a:ext cx="86409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1560" y="1033926"/>
            <a:ext cx="1224136" cy="20162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ITU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35696" y="2042038"/>
            <a:ext cx="936104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HDU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71800" y="2978142"/>
            <a:ext cx="864096" cy="10081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16016" y="4346294"/>
            <a:ext cx="1584176" cy="1800200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Discharged to community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59941" y="3770229"/>
            <a:ext cx="1080120" cy="1270117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36296" y="4346294"/>
            <a:ext cx="864096" cy="1800200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Parent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TeamOPD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28184" y="4346294"/>
            <a:ext cx="1016496" cy="1800200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4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9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35696" y="3770230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OUTREACH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5220072" y="5354406"/>
            <a:ext cx="808856" cy="648072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4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779912" y="4346294"/>
            <a:ext cx="800472" cy="648072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4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236296" y="5426414"/>
            <a:ext cx="800472" cy="648072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4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5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23528" y="158005"/>
            <a:ext cx="856895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Pre RHH Rehab Team</a:t>
            </a:r>
            <a:r>
              <a:rPr lang="en-GB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Typical Pathway of  ITU/ Hospital Survivor </a:t>
            </a:r>
            <a:endParaRPr lang="en-GB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Oval 52"/>
          <p:cNvSpPr/>
          <p:nvPr/>
        </p:nvSpPr>
        <p:spPr>
          <a:xfrm>
            <a:off x="2771800" y="871100"/>
            <a:ext cx="2843808" cy="1170938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u="sng" dirty="0" smtClean="0"/>
          </a:p>
          <a:p>
            <a:endParaRPr lang="en-GB" sz="1600" u="sng" dirty="0" smtClean="0"/>
          </a:p>
          <a:p>
            <a:endParaRPr lang="en-GB" sz="1600" u="sng" dirty="0" smtClean="0"/>
          </a:p>
          <a:p>
            <a:pPr algn="ctr"/>
            <a:r>
              <a:rPr lang="en-GB" sz="1600" dirty="0" smtClean="0"/>
              <a:t>Problems uncovered by MDT</a:t>
            </a:r>
          </a:p>
          <a:p>
            <a:endParaRPr lang="en-GB" sz="16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pPr algn="ctr"/>
            <a:endParaRPr lang="en-GB" sz="1600" dirty="0"/>
          </a:p>
        </p:txBody>
      </p:sp>
      <p:sp>
        <p:nvSpPr>
          <p:cNvPr id="54" name="Left-Right Arrow 53"/>
          <p:cNvSpPr/>
          <p:nvPr/>
        </p:nvSpPr>
        <p:spPr>
          <a:xfrm rot="16200000" flipH="1">
            <a:off x="3378556" y="2674365"/>
            <a:ext cx="1642890" cy="484632"/>
          </a:xfrm>
          <a:prstGeom prst="left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8036768" y="4346294"/>
            <a:ext cx="1016496" cy="1800200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96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9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395536" y="116632"/>
            <a:ext cx="8640960" cy="662473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600" u="sng" dirty="0" smtClean="0"/>
          </a:p>
          <a:p>
            <a:endParaRPr lang="en-GB" sz="1600" u="sng" dirty="0" smtClean="0"/>
          </a:p>
          <a:p>
            <a:endParaRPr lang="en-GB" sz="1600" u="sng" dirty="0" smtClean="0"/>
          </a:p>
          <a:p>
            <a:endParaRPr lang="en-GB" sz="2400" u="sng" dirty="0" smtClean="0"/>
          </a:p>
          <a:p>
            <a:endParaRPr lang="en-GB" sz="2400" u="sng" dirty="0"/>
          </a:p>
          <a:p>
            <a:r>
              <a:rPr lang="en-GB" sz="2400" b="1" u="sng" dirty="0" smtClean="0"/>
              <a:t>Multitude of problems affecting rehab</a:t>
            </a:r>
          </a:p>
          <a:p>
            <a:r>
              <a:rPr lang="en-GB" sz="2400" dirty="0" smtClean="0"/>
              <a:t>Nutrition ++++</a:t>
            </a:r>
          </a:p>
          <a:p>
            <a:r>
              <a:rPr lang="en-GB" sz="2400" dirty="0" err="1" smtClean="0"/>
              <a:t>e.g</a:t>
            </a:r>
            <a:r>
              <a:rPr lang="en-GB" sz="2400" dirty="0" smtClean="0"/>
              <a:t>	-catering issues</a:t>
            </a:r>
          </a:p>
          <a:p>
            <a:r>
              <a:rPr lang="en-GB" sz="2400" dirty="0" smtClean="0"/>
              <a:t>	-motor skills</a:t>
            </a:r>
          </a:p>
          <a:p>
            <a:r>
              <a:rPr lang="en-GB" sz="2400" dirty="0" smtClean="0"/>
              <a:t>	-location on ward</a:t>
            </a:r>
          </a:p>
          <a:p>
            <a:r>
              <a:rPr lang="en-GB" sz="2400" dirty="0"/>
              <a:t>	</a:t>
            </a:r>
            <a:endParaRPr lang="en-GB" sz="2400" dirty="0" smtClean="0"/>
          </a:p>
          <a:p>
            <a:r>
              <a:rPr lang="en-GB" sz="2400" dirty="0" smtClean="0"/>
              <a:t>Only brief periods out of bed+++ , </a:t>
            </a:r>
          </a:p>
          <a:p>
            <a:r>
              <a:rPr lang="en-GB" sz="2400" dirty="0" err="1" smtClean="0"/>
              <a:t>Sideroom</a:t>
            </a:r>
            <a:r>
              <a:rPr lang="en-GB" sz="2400" dirty="0" smtClean="0"/>
              <a:t> +++</a:t>
            </a:r>
          </a:p>
          <a:p>
            <a:r>
              <a:rPr lang="en-GB" sz="2400" dirty="0" smtClean="0"/>
              <a:t>Lack of stimulation+++</a:t>
            </a:r>
          </a:p>
          <a:p>
            <a:r>
              <a:rPr lang="en-GB" sz="2400" dirty="0" smtClean="0"/>
              <a:t>Orientation in time+++</a:t>
            </a:r>
          </a:p>
          <a:p>
            <a:r>
              <a:rPr lang="en-GB" sz="2400" dirty="0" smtClean="0"/>
              <a:t>“Post code lottery” ++</a:t>
            </a:r>
          </a:p>
          <a:p>
            <a:r>
              <a:rPr lang="en-GB" sz="2400" dirty="0" smtClean="0"/>
              <a:t>Parent Teams  grasp of complexities++</a:t>
            </a:r>
          </a:p>
          <a:p>
            <a:r>
              <a:rPr lang="en-GB" sz="2400" dirty="0" smtClean="0"/>
              <a:t>Drug prescription </a:t>
            </a:r>
            <a:r>
              <a:rPr lang="en-GB" sz="2400" dirty="0"/>
              <a:t>i</a:t>
            </a:r>
            <a:r>
              <a:rPr lang="en-GB" sz="2400" dirty="0" smtClean="0"/>
              <a:t>ssues++</a:t>
            </a:r>
          </a:p>
          <a:p>
            <a:endParaRPr lang="en-GB" sz="2400" dirty="0" smtClean="0"/>
          </a:p>
          <a:p>
            <a:endParaRPr lang="en-GB" sz="2400" dirty="0" smtClean="0"/>
          </a:p>
          <a:p>
            <a:endParaRPr lang="en-GB" sz="1600" dirty="0" smtClean="0"/>
          </a:p>
          <a:p>
            <a:endParaRPr lang="en-GB" sz="1600" dirty="0" smtClean="0"/>
          </a:p>
          <a:p>
            <a:pPr algn="ctr"/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297707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324800" y="782623"/>
            <a:ext cx="0" cy="5310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24800" y="6093296"/>
            <a:ext cx="87129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12832" y="648414"/>
            <a:ext cx="1224136" cy="230425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ITU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36968" y="1988840"/>
            <a:ext cx="936104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HDU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773072" y="2924944"/>
            <a:ext cx="864096" cy="10081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17288" y="4077072"/>
            <a:ext cx="1584176" cy="201622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Discharged to community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37168" y="3693148"/>
            <a:ext cx="1080120" cy="124802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37568" y="4077072"/>
            <a:ext cx="864096" cy="2016224"/>
          </a:xfrm>
          <a:prstGeom prst="rect">
            <a:avLst/>
          </a:prstGeom>
          <a:gradFill>
            <a:gsLst>
              <a:gs pos="0">
                <a:schemeClr val="tx1">
                  <a:lumMod val="95000"/>
                  <a:lumOff val="5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Parent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TeamOPD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95604" y="4077072"/>
            <a:ext cx="941964" cy="2016224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36968" y="3717032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OUTREACH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5257348" y="5353226"/>
            <a:ext cx="504056" cy="43204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7479922" y="5444991"/>
            <a:ext cx="451498" cy="448062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32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2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45644" y="144358"/>
            <a:ext cx="856895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RHH Rehab Team</a:t>
            </a:r>
            <a:r>
              <a:rPr lang="en-GB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Present Pathway of  ITU/ Hospital Survivor </a:t>
            </a:r>
            <a:endParaRPr lang="en-GB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36968" y="692697"/>
            <a:ext cx="2880320" cy="7200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MDT </a:t>
            </a:r>
          </a:p>
          <a:p>
            <a:pPr algn="ctr"/>
            <a:r>
              <a:rPr lang="en-GB" dirty="0" smtClean="0"/>
              <a:t>Rehab Ward Round </a:t>
            </a:r>
            <a:endParaRPr lang="en-GB" dirty="0"/>
          </a:p>
        </p:txBody>
      </p:sp>
      <p:sp>
        <p:nvSpPr>
          <p:cNvPr id="24" name="Down Arrow 23"/>
          <p:cNvSpPr/>
          <p:nvPr/>
        </p:nvSpPr>
        <p:spPr>
          <a:xfrm>
            <a:off x="2220761" y="1551630"/>
            <a:ext cx="484632" cy="432048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Down Arrow 24"/>
          <p:cNvSpPr/>
          <p:nvPr/>
        </p:nvSpPr>
        <p:spPr>
          <a:xfrm>
            <a:off x="2989096" y="1551630"/>
            <a:ext cx="484632" cy="1301306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own Arrow 27"/>
          <p:cNvSpPr/>
          <p:nvPr/>
        </p:nvSpPr>
        <p:spPr>
          <a:xfrm>
            <a:off x="3934912" y="1551630"/>
            <a:ext cx="484632" cy="2141518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717288" y="692697"/>
            <a:ext cx="4320480" cy="720079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MDT </a:t>
            </a:r>
          </a:p>
          <a:p>
            <a:pPr algn="ctr"/>
            <a:r>
              <a:rPr lang="en-GB" dirty="0" smtClean="0"/>
              <a:t>Phone Call Follow up </a:t>
            </a:r>
            <a:endParaRPr lang="en-GB" dirty="0"/>
          </a:p>
        </p:txBody>
      </p:sp>
      <p:sp>
        <p:nvSpPr>
          <p:cNvPr id="33" name="Down Arrow 32"/>
          <p:cNvSpPr/>
          <p:nvPr/>
        </p:nvSpPr>
        <p:spPr>
          <a:xfrm>
            <a:off x="5221344" y="1551630"/>
            <a:ext cx="484632" cy="252544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Down Arrow 33"/>
          <p:cNvSpPr/>
          <p:nvPr/>
        </p:nvSpPr>
        <p:spPr>
          <a:xfrm>
            <a:off x="6445480" y="1551630"/>
            <a:ext cx="484632" cy="245343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/>
          <p:cNvSpPr/>
          <p:nvPr/>
        </p:nvSpPr>
        <p:spPr>
          <a:xfrm>
            <a:off x="7237568" y="1412777"/>
            <a:ext cx="1008112" cy="720080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OPD letter review</a:t>
            </a:r>
            <a:endParaRPr lang="en-GB" sz="1400" dirty="0"/>
          </a:p>
        </p:txBody>
      </p:sp>
      <p:sp>
        <p:nvSpPr>
          <p:cNvPr id="36" name="Down Arrow 35"/>
          <p:cNvSpPr/>
          <p:nvPr/>
        </p:nvSpPr>
        <p:spPr>
          <a:xfrm>
            <a:off x="7427300" y="2202283"/>
            <a:ext cx="484632" cy="1802780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8101664" y="4077072"/>
            <a:ext cx="941964" cy="2025352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Down Arrow 36"/>
          <p:cNvSpPr/>
          <p:nvPr/>
        </p:nvSpPr>
        <p:spPr>
          <a:xfrm>
            <a:off x="8413366" y="1551630"/>
            <a:ext cx="484632" cy="2489438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/>
          <p:cNvCxnSpPr/>
          <p:nvPr/>
        </p:nvCxnSpPr>
        <p:spPr>
          <a:xfrm>
            <a:off x="357720" y="781711"/>
            <a:ext cx="0" cy="518457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57720" y="6109356"/>
            <a:ext cx="85689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645752" y="780764"/>
            <a:ext cx="1224136" cy="223224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ITU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69888" y="2004900"/>
            <a:ext cx="936104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HDU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805992" y="2941004"/>
            <a:ext cx="864096" cy="100811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750208" y="4381164"/>
            <a:ext cx="1584176" cy="1728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Discharged to community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670088" y="3733092"/>
            <a:ext cx="1080120" cy="129614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Ward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278872" y="4381164"/>
            <a:ext cx="864096" cy="17281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MDT</a:t>
            </a:r>
          </a:p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OPD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62376" y="4381164"/>
            <a:ext cx="1016496" cy="1728191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0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atin typeface="Arial" pitchFamily="34" charset="0"/>
                <a:cs typeface="Arial" pitchFamily="34" charset="0"/>
              </a:rPr>
              <a:t>2weeks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69888" y="3733092"/>
            <a:ext cx="180020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OUTREACH</a:t>
            </a:r>
            <a:endParaRPr lang="en-GB" dirty="0"/>
          </a:p>
        </p:txBody>
      </p:sp>
      <p:sp>
        <p:nvSpPr>
          <p:cNvPr id="49" name="Rectangle 48"/>
          <p:cNvSpPr/>
          <p:nvPr/>
        </p:nvSpPr>
        <p:spPr>
          <a:xfrm>
            <a:off x="6518596" y="5412570"/>
            <a:ext cx="504056" cy="432048"/>
          </a:xfrm>
          <a:prstGeom prst="rect">
            <a:avLst/>
          </a:prstGeom>
          <a:gradFill>
            <a:gsLst>
              <a:gs pos="0">
                <a:schemeClr val="dk1">
                  <a:tint val="98000"/>
                  <a:shade val="25000"/>
                  <a:satMod val="250000"/>
                </a:schemeClr>
              </a:gs>
              <a:gs pos="24000">
                <a:schemeClr val="dk1">
                  <a:tint val="86000"/>
                  <a:satMod val="115000"/>
                </a:schemeClr>
              </a:gs>
              <a:gs pos="100000">
                <a:schemeClr val="dk1">
                  <a:tint val="50000"/>
                  <a:satMod val="15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latin typeface="Arial" pitchFamily="34" charset="0"/>
                <a:cs typeface="Arial" pitchFamily="34" charset="0"/>
              </a:rPr>
              <a:t>?</a:t>
            </a:r>
            <a:endParaRPr lang="en-GB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57720" y="0"/>
            <a:ext cx="856895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b="1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RHH Rehab Team</a:t>
            </a:r>
            <a:r>
              <a:rPr lang="en-GB" sz="2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:  Planned Pathway of  ITU/ Hospital Survivor </a:t>
            </a:r>
            <a:endParaRPr lang="en-GB" sz="20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869888" y="780764"/>
            <a:ext cx="2880320" cy="64807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MDT </a:t>
            </a:r>
          </a:p>
          <a:p>
            <a:r>
              <a:rPr lang="en-GB" dirty="0" smtClean="0"/>
              <a:t>Rehab Ward Round </a:t>
            </a:r>
            <a:endParaRPr lang="en-GB" dirty="0"/>
          </a:p>
        </p:txBody>
      </p:sp>
      <p:sp>
        <p:nvSpPr>
          <p:cNvPr id="24" name="Down Arrow 23"/>
          <p:cNvSpPr/>
          <p:nvPr/>
        </p:nvSpPr>
        <p:spPr>
          <a:xfrm>
            <a:off x="2229928" y="1500844"/>
            <a:ext cx="484632" cy="432048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Down Arrow 24"/>
          <p:cNvSpPr/>
          <p:nvPr/>
        </p:nvSpPr>
        <p:spPr>
          <a:xfrm>
            <a:off x="3022016" y="1500844"/>
            <a:ext cx="484632" cy="136815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Down Arrow 27"/>
          <p:cNvSpPr/>
          <p:nvPr/>
        </p:nvSpPr>
        <p:spPr>
          <a:xfrm>
            <a:off x="4030128" y="1500844"/>
            <a:ext cx="484632" cy="2232248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4750208" y="780764"/>
            <a:ext cx="2448272" cy="64807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MDT </a:t>
            </a:r>
          </a:p>
          <a:p>
            <a:pPr algn="ctr"/>
            <a:r>
              <a:rPr lang="en-GB" dirty="0" smtClean="0"/>
              <a:t>Phone Call Follow up </a:t>
            </a:r>
            <a:endParaRPr lang="en-GB" dirty="0"/>
          </a:p>
        </p:txBody>
      </p:sp>
      <p:sp>
        <p:nvSpPr>
          <p:cNvPr id="33" name="Down Arrow 32"/>
          <p:cNvSpPr/>
          <p:nvPr/>
        </p:nvSpPr>
        <p:spPr>
          <a:xfrm>
            <a:off x="5254264" y="1500844"/>
            <a:ext cx="484632" cy="280831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Down Arrow 33"/>
          <p:cNvSpPr/>
          <p:nvPr/>
        </p:nvSpPr>
        <p:spPr>
          <a:xfrm>
            <a:off x="6478400" y="1500844"/>
            <a:ext cx="484632" cy="280831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7198480" y="780764"/>
            <a:ext cx="1728192" cy="64807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MDT </a:t>
            </a:r>
          </a:p>
          <a:p>
            <a:pPr algn="ctr"/>
            <a:endParaRPr lang="en-GB" dirty="0"/>
          </a:p>
        </p:txBody>
      </p:sp>
      <p:sp>
        <p:nvSpPr>
          <p:cNvPr id="26" name="Down Arrow 25"/>
          <p:cNvSpPr/>
          <p:nvPr/>
        </p:nvSpPr>
        <p:spPr>
          <a:xfrm>
            <a:off x="7460220" y="1536848"/>
            <a:ext cx="484632" cy="2808312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8142967" y="4941167"/>
            <a:ext cx="828993" cy="118108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sz="1600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MDT</a:t>
            </a:r>
          </a:p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Follow</a:t>
            </a:r>
          </a:p>
          <a:p>
            <a:pPr algn="ctr"/>
            <a:r>
              <a:rPr lang="en-GB" sz="1600" dirty="0" smtClean="0">
                <a:latin typeface="Arial" pitchFamily="34" charset="0"/>
                <a:cs typeface="Arial" pitchFamily="34" charset="0"/>
              </a:rPr>
              <a:t>up</a:t>
            </a:r>
          </a:p>
          <a:p>
            <a:pPr algn="ctr"/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8297597" y="1536848"/>
            <a:ext cx="484632" cy="3260304"/>
          </a:xfrm>
          <a:prstGeom prst="down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GB" sz="4800" dirty="0" smtClean="0"/>
              <a:t/>
            </a:r>
            <a:br>
              <a:rPr lang="en-GB" sz="4800" dirty="0" smtClean="0"/>
            </a:br>
            <a:r>
              <a:rPr lang="en-GB" sz="4800" dirty="0"/>
              <a:t/>
            </a:r>
            <a:br>
              <a:rPr lang="en-GB" sz="4800" dirty="0"/>
            </a:br>
            <a:r>
              <a:rPr lang="en-GB" sz="4800" dirty="0" smtClean="0"/>
              <a:t>Example 1</a:t>
            </a:r>
            <a:endParaRPr lang="en-GB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911824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79M Septic shock/faecal peritonitis</a:t>
            </a:r>
          </a:p>
          <a:p>
            <a:pPr marL="0" indent="0">
              <a:buNone/>
            </a:pPr>
            <a:r>
              <a:rPr lang="en-GB" sz="2800" dirty="0" smtClean="0"/>
              <a:t>Prolonged </a:t>
            </a:r>
            <a:r>
              <a:rPr lang="en-GB" sz="2800" dirty="0"/>
              <a:t>stays in bed – developing HAP and pleural effusions. Not encouraged to be independent or self motivated.</a:t>
            </a:r>
            <a:br>
              <a:rPr lang="en-GB" sz="2800" dirty="0"/>
            </a:br>
            <a:r>
              <a:rPr lang="en-GB" sz="2800" dirty="0"/>
              <a:t>Poor nutritional intake – slow recovery and motivation</a:t>
            </a:r>
            <a:br>
              <a:rPr lang="en-GB" sz="2800" dirty="0"/>
            </a:br>
            <a:r>
              <a:rPr lang="en-GB" sz="2800" dirty="0"/>
              <a:t>Labelled Vascular Dementia as failed MMT – inappropriate timing</a:t>
            </a:r>
            <a:br>
              <a:rPr lang="en-GB" sz="2800" dirty="0"/>
            </a:br>
            <a:r>
              <a:rPr lang="en-GB" sz="2800" dirty="0"/>
              <a:t>No rehab beds – rehab at ward level</a:t>
            </a:r>
            <a:br>
              <a:rPr lang="en-GB" sz="2800" dirty="0"/>
            </a:br>
            <a:r>
              <a:rPr lang="en-GB" sz="2800" dirty="0"/>
              <a:t>Multiple OPD at various locations, same consultant.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4800" dirty="0" smtClean="0"/>
              <a:t>Example 2</a:t>
            </a:r>
            <a:endParaRPr lang="en-GB" sz="4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51520" y="1935480"/>
            <a:ext cx="8640960" cy="4389120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71 M: Retired paramedic. Head injury, short stay on ITU</a:t>
            </a:r>
          </a:p>
          <a:p>
            <a:pPr marL="0" indent="0">
              <a:buNone/>
            </a:pPr>
            <a:r>
              <a:rPr lang="en-GB" dirty="0" smtClean="0"/>
              <a:t>Continued refusal to engage in rehab process</a:t>
            </a:r>
          </a:p>
          <a:p>
            <a:pPr marL="0" indent="0">
              <a:buNone/>
            </a:pPr>
            <a:r>
              <a:rPr lang="en-GB" dirty="0" smtClean="0"/>
              <a:t>Declined  all nutrition / hydration: </a:t>
            </a:r>
          </a:p>
          <a:p>
            <a:pPr marL="0" indent="0">
              <a:buNone/>
            </a:pPr>
            <a:r>
              <a:rPr lang="en-GB" dirty="0"/>
              <a:t>	</a:t>
            </a:r>
            <a:r>
              <a:rPr lang="en-GB" dirty="0" smtClean="0"/>
              <a:t>	“</a:t>
            </a:r>
            <a:r>
              <a:rPr lang="en-GB" b="1" dirty="0" smtClean="0"/>
              <a:t>JUST LET ME GO HOME</a:t>
            </a:r>
            <a:r>
              <a:rPr lang="en-GB" dirty="0" smtClean="0"/>
              <a:t>!”</a:t>
            </a:r>
          </a:p>
          <a:p>
            <a:pPr marL="0" indent="0">
              <a:buNone/>
            </a:pPr>
            <a:r>
              <a:rPr lang="en-GB" dirty="0" smtClean="0"/>
              <a:t>Long periods flat in bed – Postural hypotension on sitting – unable to stand</a:t>
            </a:r>
          </a:p>
          <a:p>
            <a:pPr marL="0" indent="0">
              <a:buNone/>
            </a:pPr>
            <a:r>
              <a:rPr lang="en-GB" dirty="0" smtClean="0"/>
              <a:t>Referral to psychiatry / psychology differing opinions</a:t>
            </a:r>
          </a:p>
          <a:p>
            <a:pPr marL="0" indent="0">
              <a:buNone/>
            </a:pPr>
            <a:r>
              <a:rPr lang="en-GB" dirty="0" smtClean="0"/>
              <a:t>Review of medication – improvement in motivation and thus rapid improvement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879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6" name="Picture 8" descr="http://ts1.mm.bing.net/th?&amp;id=JN.vQDQkzDJqegxf67tspIeog&amp;w=300&amp;h=300&amp;c=0&amp;pid=1.9&amp;rs=0&amp;p=0&amp;url=http%3A%2F%2Fwww.clipartbest.com%2Fcool-question-mark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1196752"/>
            <a:ext cx="5317511" cy="3456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043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NICE CG83 (March 2009)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Approximately 110000 people / year spend a period of time in Critical Care Units in England and Wales (</a:t>
            </a:r>
            <a:r>
              <a:rPr lang="en-GB" sz="2400" dirty="0" smtClean="0"/>
              <a:t>ICNARC CMP data</a:t>
            </a:r>
            <a:r>
              <a:rPr lang="en-GB" dirty="0" smtClean="0"/>
              <a:t>)</a:t>
            </a:r>
          </a:p>
          <a:p>
            <a:r>
              <a:rPr lang="en-GB" dirty="0" smtClean="0"/>
              <a:t>Little understanding as to what happens to those discharged home</a:t>
            </a:r>
          </a:p>
          <a:p>
            <a:r>
              <a:rPr lang="en-GB" dirty="0" smtClean="0"/>
              <a:t>Only a handful of hospitals have established specialist clinics</a:t>
            </a:r>
          </a:p>
        </p:txBody>
      </p:sp>
    </p:spTree>
    <p:extLst>
      <p:ext uri="{BB962C8B-B14F-4D97-AF65-F5344CB8AC3E}">
        <p14:creationId xmlns:p14="http://schemas.microsoft.com/office/powerpoint/2010/main" val="978351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67544" y="1268760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Research has shown that these patients do have important continuing problems! (weakness, loss of energy and physical difficulties, anxiety, depression, loss of mental faculty, Post traumatic stress  disorder(PTSD) )</a:t>
            </a:r>
          </a:p>
          <a:p>
            <a:pPr marL="457200" indent="-457200"/>
            <a:endParaRPr lang="en-GB" sz="2800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en-GB" sz="2800" dirty="0" smtClean="0"/>
              <a:t>Family members become informal care givers – huge financial and psychological burden)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04703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0"/>
            <a:ext cx="9144000" cy="6669360"/>
            <a:chOff x="0" y="0"/>
            <a:chExt cx="9144000" cy="666936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332656"/>
              <a:ext cx="9037441" cy="61206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0" y="0"/>
              <a:ext cx="1763688" cy="666936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259632" y="0"/>
              <a:ext cx="7884368" cy="98072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7020272" y="0"/>
              <a:ext cx="2123728" cy="6453336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99592" y="6093296"/>
              <a:ext cx="7884368" cy="54868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9919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GB" u="sng" dirty="0" smtClean="0"/>
          </a:p>
          <a:p>
            <a:pPr marL="0" indent="0" algn="ctr">
              <a:buNone/>
            </a:pPr>
            <a:r>
              <a:rPr lang="en-GB" u="sng" dirty="0" smtClean="0"/>
              <a:t>Initial Meeting to go over logistics </a:t>
            </a: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r>
              <a:rPr lang="en-GB" sz="2400" dirty="0" smtClean="0"/>
              <a:t>ITU Consultant </a:t>
            </a:r>
          </a:p>
          <a:p>
            <a:pPr marL="0" indent="0">
              <a:buNone/>
            </a:pPr>
            <a:r>
              <a:rPr lang="en-GB" sz="2400" dirty="0" smtClean="0"/>
              <a:t>Lead Outreach Sister</a:t>
            </a:r>
          </a:p>
          <a:p>
            <a:pPr marL="0" indent="0">
              <a:buNone/>
            </a:pPr>
            <a:r>
              <a:rPr lang="en-GB" sz="2400" dirty="0" smtClean="0"/>
              <a:t>ITU  + Outreach Nurse</a:t>
            </a:r>
          </a:p>
          <a:p>
            <a:pPr marL="0" indent="0">
              <a:buNone/>
            </a:pPr>
            <a:r>
              <a:rPr lang="en-GB" sz="2400" dirty="0" smtClean="0"/>
              <a:t>Critical Care Physiotherapist</a:t>
            </a:r>
          </a:p>
          <a:p>
            <a:pPr marL="0" indent="0">
              <a:buNone/>
            </a:pPr>
            <a:r>
              <a:rPr lang="en-GB" sz="2400" dirty="0" smtClean="0"/>
              <a:t>Dietician</a:t>
            </a:r>
          </a:p>
          <a:p>
            <a:pPr marL="0" indent="0">
              <a:buNone/>
            </a:pPr>
            <a:r>
              <a:rPr lang="en-GB" sz="2400" dirty="0" smtClean="0"/>
              <a:t>Clinical Psychologist</a:t>
            </a:r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sz="2400" dirty="0" smtClean="0"/>
          </a:p>
          <a:p>
            <a:pPr marL="0" indent="0" algn="ctr">
              <a:buNone/>
            </a:pPr>
            <a:endParaRPr lang="en-GB" sz="2400" dirty="0" smtClean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30179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2800" u="sng" dirty="0"/>
              <a:t/>
            </a:r>
            <a:br>
              <a:rPr lang="en-GB" sz="2800" u="sng" dirty="0"/>
            </a:br>
            <a:r>
              <a:rPr lang="en-GB" sz="2800" b="1" dirty="0"/>
              <a:t>How best to deliver the service to deal with the </a:t>
            </a:r>
            <a:br>
              <a:rPr lang="en-GB" sz="2800" b="1" dirty="0"/>
            </a:br>
            <a:r>
              <a:rPr lang="en-GB" sz="2800" b="1" dirty="0"/>
              <a:t>complexity of the problems </a:t>
            </a:r>
            <a:r>
              <a:rPr lang="en-GB" sz="2800" dirty="0" smtClean="0"/>
              <a:t>?</a:t>
            </a:r>
            <a:endParaRPr lang="en-GB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6618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GB" sz="2400" b="1" dirty="0" smtClean="0"/>
              <a:t>Multidisciplinary team approach to deliver Patient</a:t>
            </a:r>
          </a:p>
          <a:p>
            <a:pPr>
              <a:buNone/>
            </a:pPr>
            <a:r>
              <a:rPr lang="en-GB" sz="2400" b="1" dirty="0" smtClean="0"/>
              <a:t>Centred Care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u="sng" dirty="0" smtClean="0"/>
              <a:t>Issues to resolve: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How to put a Team together  within our financial, time and resource</a:t>
            </a:r>
          </a:p>
          <a:p>
            <a:pPr>
              <a:buNone/>
            </a:pPr>
            <a:r>
              <a:rPr lang="en-GB" sz="1800" dirty="0" smtClean="0"/>
              <a:t>constraints</a:t>
            </a:r>
          </a:p>
          <a:p>
            <a:pPr>
              <a:buNone/>
            </a:pPr>
            <a:r>
              <a:rPr lang="en-GB" sz="1800" dirty="0" smtClean="0"/>
              <a:t>Who to follow up</a:t>
            </a:r>
          </a:p>
          <a:p>
            <a:pPr>
              <a:buNone/>
            </a:pPr>
            <a:r>
              <a:rPr lang="en-GB" sz="1800" b="1" u="sng" dirty="0" smtClean="0"/>
              <a:t>How to get the service quickly off the ground</a:t>
            </a:r>
          </a:p>
          <a:p>
            <a:pPr>
              <a:buNone/>
            </a:pPr>
            <a:r>
              <a:rPr lang="en-GB" sz="1800" dirty="0" smtClean="0"/>
              <a:t>What  other  problems were facing the patients specific to our  organisation after</a:t>
            </a:r>
          </a:p>
          <a:p>
            <a:pPr>
              <a:buNone/>
            </a:pPr>
            <a:r>
              <a:rPr lang="en-GB" sz="1800" dirty="0" smtClean="0"/>
              <a:t>discharge from Intensive Care ? </a:t>
            </a:r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endParaRPr lang="en-GB" sz="1800" dirty="0" smtClean="0"/>
          </a:p>
          <a:p>
            <a:pPr>
              <a:buNone/>
            </a:pPr>
            <a:r>
              <a:rPr lang="en-GB" sz="1800" dirty="0" smtClean="0"/>
              <a:t>	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46686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631904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Aims of MDT: </a:t>
            </a:r>
          </a:p>
          <a:p>
            <a:pPr marL="0" indent="0">
              <a:buNone/>
            </a:pPr>
            <a:r>
              <a:rPr lang="en-GB" sz="2800" dirty="0" smtClean="0"/>
              <a:t>1)Optimise high risk patients before they are discharged 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2)Anticipate and identify potential problems  they might face once back in the community.</a:t>
            </a:r>
          </a:p>
          <a:p>
            <a:pPr marL="0" indent="0">
              <a:buNone/>
            </a:pPr>
            <a:r>
              <a:rPr lang="en-GB" sz="2800" dirty="0" smtClean="0"/>
              <a:t>Deal with them before discharge to minimise stress to patient and carers.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b="1" u="sng" dirty="0" smtClean="0"/>
              <a:t>If 1 and 2 met then hopefully improved quality of life achieved earlier.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Who to follow up?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363272" cy="4389120"/>
          </a:xfrm>
        </p:spPr>
        <p:txBody>
          <a:bodyPr/>
          <a:lstStyle/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All patients invasively ventilated for 48 hrs or more </a:t>
            </a:r>
          </a:p>
          <a:p>
            <a:pPr>
              <a:buNone/>
            </a:pPr>
            <a:endParaRPr lang="en-GB" sz="2800" dirty="0" smtClean="0"/>
          </a:p>
          <a:p>
            <a:pPr>
              <a:buNone/>
            </a:pPr>
            <a:r>
              <a:rPr lang="en-GB" sz="2800" dirty="0" smtClean="0"/>
              <a:t>All patient admitted for renal support with 2 or more</a:t>
            </a:r>
          </a:p>
          <a:p>
            <a:pPr>
              <a:buNone/>
            </a:pPr>
            <a:r>
              <a:rPr lang="en-GB" sz="2800" dirty="0" smtClean="0"/>
              <a:t>organ failure plus or minus </a:t>
            </a:r>
            <a:r>
              <a:rPr lang="en-GB" sz="2800" dirty="0" err="1" smtClean="0"/>
              <a:t>ventilatory</a:t>
            </a:r>
            <a:r>
              <a:rPr lang="en-GB" sz="2800" dirty="0" smtClean="0"/>
              <a:t> support 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Image result for rocket take of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6" name="Picture 4" descr="http://cdn2.hubspot.net/hub/16036/file-2074502235-jpg/a-rocket-taking-off-and-lot-of-smok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584" y="548680"/>
            <a:ext cx="7438282" cy="4536504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79512" y="5085184"/>
            <a:ext cx="8640960" cy="792088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2400" dirty="0" smtClean="0">
                <a:solidFill>
                  <a:schemeClr val="tx1"/>
                </a:solidFill>
              </a:rPr>
              <a:t>Fortnightly MDT ward rounds to accommodate Team Members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99592" y="4005064"/>
            <a:ext cx="2664296" cy="100811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b="1" dirty="0" smtClean="0"/>
              <a:t>Service launch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2294</TotalTime>
  <Words>722</Words>
  <Application>Microsoft Office PowerPoint</Application>
  <PresentationFormat>On-screen Show (4:3)</PresentationFormat>
  <Paragraphs>200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Constantia</vt:lpstr>
      <vt:lpstr>Wingdings 2</vt:lpstr>
      <vt:lpstr>Flow</vt:lpstr>
      <vt:lpstr>Rehabilitation After Critical Illness How to be NICE  – the Russells Hall Way? </vt:lpstr>
      <vt:lpstr>  NICE CG83 (March 2009) </vt:lpstr>
      <vt:lpstr>PowerPoint Presentation</vt:lpstr>
      <vt:lpstr>PowerPoint Presentation</vt:lpstr>
      <vt:lpstr>PowerPoint Presentation</vt:lpstr>
      <vt:lpstr>  How best to deliver the service to deal with the  complexity of the problems ?</vt:lpstr>
      <vt:lpstr>PowerPoint Presentation</vt:lpstr>
      <vt:lpstr>Who to follow up?</vt:lpstr>
      <vt:lpstr>PowerPoint Presentation</vt:lpstr>
      <vt:lpstr>MDT Ward round members</vt:lpstr>
      <vt:lpstr>PowerPoint Presentation</vt:lpstr>
      <vt:lpstr>PowerPoint Presentation</vt:lpstr>
      <vt:lpstr>PowerPoint Presentation</vt:lpstr>
      <vt:lpstr>PowerPoint Presentation</vt:lpstr>
      <vt:lpstr>  Example 1</vt:lpstr>
      <vt:lpstr>Example 2</vt:lpstr>
      <vt:lpstr>PowerPoint Presentation</vt:lpstr>
    </vt:vector>
  </TitlesOfParts>
  <Company>Siemens Healthcare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Rehabilitation After Critical Illness</dc:title>
  <dc:creator>Bradbury, Jane</dc:creator>
  <cp:lastModifiedBy>steve littleson</cp:lastModifiedBy>
  <cp:revision>112</cp:revision>
  <dcterms:created xsi:type="dcterms:W3CDTF">2015-05-10T00:09:18Z</dcterms:created>
  <dcterms:modified xsi:type="dcterms:W3CDTF">2015-06-18T16:24:39Z</dcterms:modified>
</cp:coreProperties>
</file>