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4" r:id="rId1"/>
  </p:sldMasterIdLst>
  <p:notesMasterIdLst>
    <p:notesMasterId r:id="rId44"/>
  </p:notesMasterIdLst>
  <p:handoutMasterIdLst>
    <p:handoutMasterId r:id="rId45"/>
  </p:handoutMasterIdLst>
  <p:sldIdLst>
    <p:sldId id="3318" r:id="rId2"/>
    <p:sldId id="3248" r:id="rId3"/>
    <p:sldId id="2864" r:id="rId4"/>
    <p:sldId id="3254" r:id="rId5"/>
    <p:sldId id="3319" r:id="rId6"/>
    <p:sldId id="3307" r:id="rId7"/>
    <p:sldId id="3339" r:id="rId8"/>
    <p:sldId id="3338" r:id="rId9"/>
    <p:sldId id="3308" r:id="rId10"/>
    <p:sldId id="3320" r:id="rId11"/>
    <p:sldId id="3341" r:id="rId12"/>
    <p:sldId id="3342" r:id="rId13"/>
    <p:sldId id="3309" r:id="rId14"/>
    <p:sldId id="3345" r:id="rId15"/>
    <p:sldId id="3344" r:id="rId16"/>
    <p:sldId id="3347" r:id="rId17"/>
    <p:sldId id="3348" r:id="rId18"/>
    <p:sldId id="3240" r:id="rId19"/>
    <p:sldId id="3343" r:id="rId20"/>
    <p:sldId id="3322" r:id="rId21"/>
    <p:sldId id="3324" r:id="rId22"/>
    <p:sldId id="3325" r:id="rId23"/>
    <p:sldId id="3326" r:id="rId24"/>
    <p:sldId id="3323" r:id="rId25"/>
    <p:sldId id="3327" r:id="rId26"/>
    <p:sldId id="3330" r:id="rId27"/>
    <p:sldId id="3311" r:id="rId28"/>
    <p:sldId id="3313" r:id="rId29"/>
    <p:sldId id="3349" r:id="rId30"/>
    <p:sldId id="3350" r:id="rId31"/>
    <p:sldId id="3351" r:id="rId32"/>
    <p:sldId id="3314" r:id="rId33"/>
    <p:sldId id="3331" r:id="rId34"/>
    <p:sldId id="3336" r:id="rId35"/>
    <p:sldId id="3337" r:id="rId36"/>
    <p:sldId id="3251" r:id="rId37"/>
    <p:sldId id="3333" r:id="rId38"/>
    <p:sldId id="3296" r:id="rId39"/>
    <p:sldId id="3317" r:id="rId40"/>
    <p:sldId id="3316" r:id="rId41"/>
    <p:sldId id="3340" r:id="rId42"/>
    <p:sldId id="532" r:id="rId4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121107-91AA-444C-9EAF-7CCDB09218EC}">
          <p14:sldIdLst>
            <p14:sldId id="3318"/>
            <p14:sldId id="3248"/>
            <p14:sldId id="2864"/>
            <p14:sldId id="3254"/>
            <p14:sldId id="3319"/>
            <p14:sldId id="3307"/>
            <p14:sldId id="3339"/>
            <p14:sldId id="3338"/>
            <p14:sldId id="3308"/>
            <p14:sldId id="3320"/>
            <p14:sldId id="3341"/>
            <p14:sldId id="3342"/>
            <p14:sldId id="3309"/>
            <p14:sldId id="3345"/>
            <p14:sldId id="3344"/>
            <p14:sldId id="3347"/>
            <p14:sldId id="3348"/>
            <p14:sldId id="3240"/>
            <p14:sldId id="3343"/>
            <p14:sldId id="3322"/>
            <p14:sldId id="3324"/>
            <p14:sldId id="3325"/>
            <p14:sldId id="3326"/>
            <p14:sldId id="3323"/>
            <p14:sldId id="3327"/>
            <p14:sldId id="3330"/>
            <p14:sldId id="3311"/>
            <p14:sldId id="3313"/>
            <p14:sldId id="3349"/>
            <p14:sldId id="3350"/>
            <p14:sldId id="3351"/>
            <p14:sldId id="3314"/>
            <p14:sldId id="3331"/>
            <p14:sldId id="3336"/>
            <p14:sldId id="3337"/>
            <p14:sldId id="3251"/>
            <p14:sldId id="3333"/>
            <p14:sldId id="3296"/>
            <p14:sldId id="3317"/>
            <p14:sldId id="3316"/>
            <p14:sldId id="3340"/>
            <p14:sldId id="53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0B6C1"/>
    <a:srgbClr val="C65246"/>
    <a:srgbClr val="EF39E6"/>
    <a:srgbClr val="322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5749" autoAdjust="0"/>
  </p:normalViewPr>
  <p:slideViewPr>
    <p:cSldViewPr>
      <p:cViewPr varScale="1">
        <p:scale>
          <a:sx n="85" d="100"/>
          <a:sy n="85" d="100"/>
        </p:scale>
        <p:origin x="1411" y="43"/>
      </p:cViewPr>
      <p:guideLst>
        <p:guide orient="horz" pos="2160"/>
        <p:guide pos="2880"/>
      </p:guideLst>
    </p:cSldViewPr>
  </p:slideViewPr>
  <p:outlineViewPr>
    <p:cViewPr>
      <p:scale>
        <a:sx n="33" d="100"/>
        <a:sy n="33" d="100"/>
      </p:scale>
      <p:origin x="0" y="-5184"/>
    </p:cViewPr>
  </p:outlineViewPr>
  <p:notesTextViewPr>
    <p:cViewPr>
      <p:scale>
        <a:sx n="1" d="1"/>
        <a:sy n="1" d="1"/>
      </p:scale>
      <p:origin x="0" y="0"/>
    </p:cViewPr>
  </p:notesTextViewPr>
  <p:sorterViewPr>
    <p:cViewPr>
      <p:scale>
        <a:sx n="100" d="100"/>
        <a:sy n="100" d="100"/>
      </p:scale>
      <p:origin x="0" y="-6416"/>
    </p:cViewPr>
  </p:sorterViewPr>
  <p:notesViewPr>
    <p:cSldViewPr>
      <p:cViewPr varScale="1">
        <p:scale>
          <a:sx n="53" d="100"/>
          <a:sy n="53" d="100"/>
        </p:scale>
        <p:origin x="2624"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argaret\Desktop\Education%20Coalition\Allowable%20GROWTH%20History.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garet\Desktop\Education%20Coalition\AG%20Rate%20and%20CPI%20FY74%20-%20FY18.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argaret\Desktop\ISFIS\sharing%20and%20reorg\chart%20of%20number%20of%20Iowa%20School%20Districts.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argaret\Desktop\ISFIS\sharing%20and%20reorg\chart%20of%20number%20of%20Iowa%20School%20District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dirty="0"/>
              <a:t>Iowa State Cost Per Pupil</a:t>
            </a:r>
            <a:r>
              <a:rPr lang="en-US" sz="1200" baseline="0" dirty="0"/>
              <a:t> Funding </a:t>
            </a:r>
            <a:r>
              <a:rPr lang="en-US" sz="1200" dirty="0"/>
              <a:t>History</a:t>
            </a:r>
          </a:p>
        </c:rich>
      </c:tx>
      <c:layout>
        <c:manualLayout>
          <c:xMode val="edge"/>
          <c:yMode val="edge"/>
          <c:x val="0.33365680495684574"/>
          <c:y val="1.3158181098009515E-2"/>
        </c:manualLayout>
      </c:layout>
      <c:overlay val="0"/>
    </c:title>
    <c:autoTitleDeleted val="0"/>
    <c:plotArea>
      <c:layout/>
      <c:lineChart>
        <c:grouping val="standard"/>
        <c:varyColors val="0"/>
        <c:ser>
          <c:idx val="0"/>
          <c:order val="0"/>
          <c:trendline>
            <c:trendlineType val="linear"/>
            <c:dispRSqr val="0"/>
            <c:dispEq val="0"/>
          </c:trendline>
          <c:cat>
            <c:strRef>
              <c:f>Sheet1!$A$3:$A$49</c:f>
              <c:strCache>
                <c:ptCount val="47"/>
                <c:pt idx="0">
                  <c:v>72/73</c:v>
                </c:pt>
                <c:pt idx="1">
                  <c:v>73/74</c:v>
                </c:pt>
                <c:pt idx="2">
                  <c:v>74/75</c:v>
                </c:pt>
                <c:pt idx="3">
                  <c:v>75/76</c:v>
                </c:pt>
                <c:pt idx="4">
                  <c:v>76/77</c:v>
                </c:pt>
                <c:pt idx="5">
                  <c:v>77/78</c:v>
                </c:pt>
                <c:pt idx="6">
                  <c:v>78/79</c:v>
                </c:pt>
                <c:pt idx="7">
                  <c:v>79/80</c:v>
                </c:pt>
                <c:pt idx="8">
                  <c:v>80/81</c:v>
                </c:pt>
                <c:pt idx="9">
                  <c:v>81/82</c:v>
                </c:pt>
                <c:pt idx="10">
                  <c:v>82/83</c:v>
                </c:pt>
                <c:pt idx="11">
                  <c:v>83/84</c:v>
                </c:pt>
                <c:pt idx="12">
                  <c:v>84/85</c:v>
                </c:pt>
                <c:pt idx="13">
                  <c:v>85/86</c:v>
                </c:pt>
                <c:pt idx="14">
                  <c:v>86/87</c:v>
                </c:pt>
                <c:pt idx="15">
                  <c:v>87/88</c:v>
                </c:pt>
                <c:pt idx="16">
                  <c:v>88/89</c:v>
                </c:pt>
                <c:pt idx="17">
                  <c:v>89/90</c:v>
                </c:pt>
                <c:pt idx="18">
                  <c:v>90/91</c:v>
                </c:pt>
                <c:pt idx="19">
                  <c:v>91/92</c:v>
                </c:pt>
                <c:pt idx="20">
                  <c:v>92/93</c:v>
                </c:pt>
                <c:pt idx="21">
                  <c:v>93/94</c:v>
                </c:pt>
                <c:pt idx="22">
                  <c:v>94/95</c:v>
                </c:pt>
                <c:pt idx="23">
                  <c:v>95/96</c:v>
                </c:pt>
                <c:pt idx="24">
                  <c:v>96/97</c:v>
                </c:pt>
                <c:pt idx="25">
                  <c:v>97/98</c:v>
                </c:pt>
                <c:pt idx="26">
                  <c:v>98/99</c:v>
                </c:pt>
                <c:pt idx="27">
                  <c:v>99/00</c:v>
                </c:pt>
                <c:pt idx="28">
                  <c:v>00/01</c:v>
                </c:pt>
                <c:pt idx="29">
                  <c:v>01/02</c:v>
                </c:pt>
                <c:pt idx="30">
                  <c:v>02/03</c:v>
                </c:pt>
                <c:pt idx="31">
                  <c:v>03/04</c:v>
                </c:pt>
                <c:pt idx="32">
                  <c:v>04/05</c:v>
                </c:pt>
                <c:pt idx="33">
                  <c:v>05/06</c:v>
                </c:pt>
                <c:pt idx="34">
                  <c:v>06/07</c:v>
                </c:pt>
                <c:pt idx="35">
                  <c:v>07/08</c:v>
                </c:pt>
                <c:pt idx="36">
                  <c:v>08/09</c:v>
                </c:pt>
                <c:pt idx="37">
                  <c:v>09/10</c:v>
                </c:pt>
                <c:pt idx="38">
                  <c:v>10/11</c:v>
                </c:pt>
                <c:pt idx="39">
                  <c:v>11/12</c:v>
                </c:pt>
                <c:pt idx="40">
                  <c:v>12/13</c:v>
                </c:pt>
                <c:pt idx="41">
                  <c:v>13/14</c:v>
                </c:pt>
                <c:pt idx="42">
                  <c:v>14/15</c:v>
                </c:pt>
                <c:pt idx="43">
                  <c:v>15/16</c:v>
                </c:pt>
                <c:pt idx="44">
                  <c:v>16/17</c:v>
                </c:pt>
                <c:pt idx="45">
                  <c:v>17/18</c:v>
                </c:pt>
                <c:pt idx="46">
                  <c:v>18/19</c:v>
                </c:pt>
              </c:strCache>
            </c:strRef>
          </c:cat>
          <c:val>
            <c:numRef>
              <c:f>Sheet1!$B$3:$B$49</c:f>
              <c:numCache>
                <c:formatCode>.00000</c:formatCode>
                <c:ptCount val="47"/>
                <c:pt idx="0">
                  <c:v>4.9279999999999997E-2</c:v>
                </c:pt>
                <c:pt idx="1">
                  <c:v>0.05</c:v>
                </c:pt>
                <c:pt idx="2">
                  <c:v>0.08</c:v>
                </c:pt>
                <c:pt idx="3">
                  <c:v>0.107</c:v>
                </c:pt>
                <c:pt idx="4">
                  <c:v>9.8250000000000004E-2</c:v>
                </c:pt>
                <c:pt idx="5">
                  <c:v>7.8399999999999997E-2</c:v>
                </c:pt>
                <c:pt idx="6">
                  <c:v>9.4219999999999998E-2</c:v>
                </c:pt>
                <c:pt idx="7">
                  <c:v>9.4839999999999994E-2</c:v>
                </c:pt>
                <c:pt idx="8">
                  <c:v>0.13592000000000001</c:v>
                </c:pt>
                <c:pt idx="9">
                  <c:v>0.05</c:v>
                </c:pt>
                <c:pt idx="10">
                  <c:v>7.0000000000000007E-2</c:v>
                </c:pt>
                <c:pt idx="11">
                  <c:v>6.1030000000000001E-2</c:v>
                </c:pt>
                <c:pt idx="12">
                  <c:v>2.5399999999999999E-2</c:v>
                </c:pt>
                <c:pt idx="13">
                  <c:v>5.3249999999999999E-2</c:v>
                </c:pt>
                <c:pt idx="14">
                  <c:v>3.8429999999999999E-2</c:v>
                </c:pt>
                <c:pt idx="15">
                  <c:v>3.4689999999999999E-2</c:v>
                </c:pt>
                <c:pt idx="16">
                  <c:v>3.5920000000000001E-2</c:v>
                </c:pt>
                <c:pt idx="17">
                  <c:v>3.5340000000000003E-2</c:v>
                </c:pt>
                <c:pt idx="18">
                  <c:v>7.1819999999999995E-2</c:v>
                </c:pt>
                <c:pt idx="19">
                  <c:v>4.2110000000000002E-2</c:v>
                </c:pt>
                <c:pt idx="20">
                  <c:v>4.1509999999999998E-2</c:v>
                </c:pt>
                <c:pt idx="21">
                  <c:v>2.1000000000000001E-2</c:v>
                </c:pt>
                <c:pt idx="22">
                  <c:v>2.8500000000000001E-2</c:v>
                </c:pt>
                <c:pt idx="23">
                  <c:v>3.5000000000000003E-2</c:v>
                </c:pt>
                <c:pt idx="24">
                  <c:v>3.3000000000000002E-2</c:v>
                </c:pt>
                <c:pt idx="25">
                  <c:v>3.5000000000000003E-2</c:v>
                </c:pt>
                <c:pt idx="26">
                  <c:v>3.5000000000000003E-2</c:v>
                </c:pt>
                <c:pt idx="27">
                  <c:v>0.03</c:v>
                </c:pt>
                <c:pt idx="28">
                  <c:v>0.04</c:v>
                </c:pt>
                <c:pt idx="29">
                  <c:v>0.04</c:v>
                </c:pt>
                <c:pt idx="30">
                  <c:v>0.01</c:v>
                </c:pt>
                <c:pt idx="31">
                  <c:v>0.02</c:v>
                </c:pt>
                <c:pt idx="32">
                  <c:v>0.02</c:v>
                </c:pt>
                <c:pt idx="33">
                  <c:v>0.04</c:v>
                </c:pt>
                <c:pt idx="34">
                  <c:v>0.04</c:v>
                </c:pt>
                <c:pt idx="35">
                  <c:v>0.04</c:v>
                </c:pt>
                <c:pt idx="36">
                  <c:v>0.04</c:v>
                </c:pt>
                <c:pt idx="37">
                  <c:v>0.04</c:v>
                </c:pt>
                <c:pt idx="38">
                  <c:v>0.02</c:v>
                </c:pt>
                <c:pt idx="39">
                  <c:v>0</c:v>
                </c:pt>
                <c:pt idx="40">
                  <c:v>0.02</c:v>
                </c:pt>
                <c:pt idx="41">
                  <c:v>0.02</c:v>
                </c:pt>
                <c:pt idx="42">
                  <c:v>0.04</c:v>
                </c:pt>
                <c:pt idx="43">
                  <c:v>1.2500000000000001E-2</c:v>
                </c:pt>
                <c:pt idx="44">
                  <c:v>2.2499999999999999E-2</c:v>
                </c:pt>
                <c:pt idx="45">
                  <c:v>1.11E-2</c:v>
                </c:pt>
                <c:pt idx="46">
                  <c:v>0.01</c:v>
                </c:pt>
              </c:numCache>
            </c:numRef>
          </c:val>
          <c:smooth val="0"/>
          <c:extLst>
            <c:ext xmlns:c16="http://schemas.microsoft.com/office/drawing/2014/chart" uri="{C3380CC4-5D6E-409C-BE32-E72D297353CC}">
              <c16:uniqueId val="{00000000-2D4E-4D13-A48E-F4254B540658}"/>
            </c:ext>
          </c:extLst>
        </c:ser>
        <c:dLbls>
          <c:showLegendKey val="0"/>
          <c:showVal val="0"/>
          <c:showCatName val="0"/>
          <c:showSerName val="0"/>
          <c:showPercent val="0"/>
          <c:showBubbleSize val="0"/>
        </c:dLbls>
        <c:marker val="1"/>
        <c:smooth val="0"/>
        <c:axId val="417328600"/>
        <c:axId val="1"/>
      </c:lineChart>
      <c:catAx>
        <c:axId val="417328600"/>
        <c:scaling>
          <c:orientation val="minMax"/>
        </c:scaling>
        <c:delete val="0"/>
        <c:axPos val="b"/>
        <c:numFmt formatCode="General" sourceLinked="1"/>
        <c:majorTickMark val="none"/>
        <c:minorTickMark val="none"/>
        <c:tickLblPos val="nextTo"/>
        <c:txPr>
          <a:bodyPr/>
          <a:lstStyle/>
          <a:p>
            <a:pPr>
              <a:defRPr sz="800" baseline="0"/>
            </a:pPr>
            <a:endParaRPr lang="en-US"/>
          </a:p>
        </c:txPr>
        <c:crossAx val="1"/>
        <c:crosses val="autoZero"/>
        <c:auto val="1"/>
        <c:lblAlgn val="ctr"/>
        <c:lblOffset val="100"/>
        <c:noMultiLvlLbl val="0"/>
      </c:catAx>
      <c:valAx>
        <c:axId val="1"/>
        <c:scaling>
          <c:orientation val="minMax"/>
        </c:scaling>
        <c:delete val="0"/>
        <c:axPos val="l"/>
        <c:majorGridlines/>
        <c:title>
          <c:tx>
            <c:rich>
              <a:bodyPr/>
              <a:lstStyle/>
              <a:p>
                <a:pPr>
                  <a:defRPr sz="900"/>
                </a:pPr>
                <a:r>
                  <a:rPr lang="en-US" sz="900" dirty="0"/>
                  <a:t>Percent Increase in State Cost Per Pupil </a:t>
                </a:r>
              </a:p>
            </c:rich>
          </c:tx>
          <c:layout/>
          <c:overlay val="0"/>
        </c:title>
        <c:numFmt formatCode="0%" sourceLinked="0"/>
        <c:majorTickMark val="none"/>
        <c:minorTickMark val="none"/>
        <c:tickLblPos val="nextTo"/>
        <c:crossAx val="417328600"/>
        <c:crosses val="autoZero"/>
        <c:crossBetween val="between"/>
      </c:valAx>
      <c:spPr>
        <a:solidFill>
          <a:srgbClr val="FFFF99"/>
        </a:solidFill>
      </c:spPr>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cap="none" spc="0" normalizeH="0" baseline="0">
                <a:solidFill>
                  <a:schemeClr val="dk1">
                    <a:lumMod val="50000"/>
                    <a:lumOff val="50000"/>
                  </a:schemeClr>
                </a:solidFill>
                <a:latin typeface="+mj-lt"/>
                <a:ea typeface="+mj-ea"/>
                <a:cs typeface="+mj-cs"/>
              </a:defRPr>
            </a:pPr>
            <a:r>
              <a:rPr lang="en-US" sz="1100" dirty="0"/>
              <a:t>History of Iowa Per Pupil State Supplemental Assistance/Allowable Growth and Consumer Price Index</a:t>
            </a:r>
          </a:p>
        </c:rich>
      </c:tx>
      <c:layout/>
      <c:overlay val="0"/>
      <c:spPr>
        <a:noFill/>
        <a:ln>
          <a:noFill/>
        </a:ln>
        <a:effectLst/>
      </c:spPr>
      <c:txPr>
        <a:bodyPr rot="0" spcFirstLastPara="1" vertOverflow="ellipsis" vert="horz" wrap="square" anchor="ctr" anchorCtr="1"/>
        <a:lstStyle/>
        <a:p>
          <a:pPr>
            <a:defRPr sz="11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lineChart>
        <c:grouping val="standard"/>
        <c:varyColors val="0"/>
        <c:ser>
          <c:idx val="0"/>
          <c:order val="0"/>
          <c:tx>
            <c:strRef>
              <c:f>'AG History'!$D$1</c:f>
              <c:strCache>
                <c:ptCount val="1"/>
                <c:pt idx="0">
                  <c:v>Allowable Growth or SSA Rate</c:v>
                </c:pt>
              </c:strCache>
            </c:strRef>
          </c:tx>
          <c:spPr>
            <a:ln w="22225" cap="rnd">
              <a:solidFill>
                <a:schemeClr val="accent1"/>
              </a:solidFill>
              <a:round/>
            </a:ln>
            <a:effectLst/>
          </c:spPr>
          <c:marker>
            <c:symbol val="none"/>
          </c:marker>
          <c:cat>
            <c:strRef>
              <c:f>'AG History'!$C$3:$C$48</c:f>
              <c:strCache>
                <c:ptCount val="46"/>
                <c:pt idx="0">
                  <c:v>FY 1974</c:v>
                </c:pt>
                <c:pt idx="1">
                  <c:v>FY 1975</c:v>
                </c:pt>
                <c:pt idx="2">
                  <c:v>FY 1976</c:v>
                </c:pt>
                <c:pt idx="3">
                  <c:v>FY 1977</c:v>
                </c:pt>
                <c:pt idx="4">
                  <c:v>FY 1978</c:v>
                </c:pt>
                <c:pt idx="5">
                  <c:v>FY 1979</c:v>
                </c:pt>
                <c:pt idx="6">
                  <c:v>FY 1980</c:v>
                </c:pt>
                <c:pt idx="7">
                  <c:v>FY 1981</c:v>
                </c:pt>
                <c:pt idx="8">
                  <c:v>FY 1982</c:v>
                </c:pt>
                <c:pt idx="9">
                  <c:v>FY 1983</c:v>
                </c:pt>
                <c:pt idx="10">
                  <c:v>FY 1984</c:v>
                </c:pt>
                <c:pt idx="11">
                  <c:v>FY 1985</c:v>
                </c:pt>
                <c:pt idx="12">
                  <c:v>FY 1986</c:v>
                </c:pt>
                <c:pt idx="13">
                  <c:v>FY 1987</c:v>
                </c:pt>
                <c:pt idx="14">
                  <c:v>FY 1988</c:v>
                </c:pt>
                <c:pt idx="15">
                  <c:v>FY 1989</c:v>
                </c:pt>
                <c:pt idx="16">
                  <c:v>FY 1990</c:v>
                </c:pt>
                <c:pt idx="17">
                  <c:v>FY 1991</c:v>
                </c:pt>
                <c:pt idx="18">
                  <c:v>FY 1992</c:v>
                </c:pt>
                <c:pt idx="19">
                  <c:v>FY 1993</c:v>
                </c:pt>
                <c:pt idx="20">
                  <c:v>FY 1994</c:v>
                </c:pt>
                <c:pt idx="21">
                  <c:v>FY 1995</c:v>
                </c:pt>
                <c:pt idx="22">
                  <c:v>FY 1996</c:v>
                </c:pt>
                <c:pt idx="23">
                  <c:v>FY 1997</c:v>
                </c:pt>
                <c:pt idx="24">
                  <c:v>FY 1998</c:v>
                </c:pt>
                <c:pt idx="25">
                  <c:v>FY 1999</c:v>
                </c:pt>
                <c:pt idx="26">
                  <c:v>FY 2000</c:v>
                </c:pt>
                <c:pt idx="27">
                  <c:v>FY 2001</c:v>
                </c:pt>
                <c:pt idx="28">
                  <c:v>FY 2002</c:v>
                </c:pt>
                <c:pt idx="29">
                  <c:v>FY 2003</c:v>
                </c:pt>
                <c:pt idx="30">
                  <c:v>FY 2004</c:v>
                </c:pt>
                <c:pt idx="31">
                  <c:v>FY 2005</c:v>
                </c:pt>
                <c:pt idx="32">
                  <c:v>FY 2006</c:v>
                </c:pt>
                <c:pt idx="33">
                  <c:v>FY 2007</c:v>
                </c:pt>
                <c:pt idx="34">
                  <c:v>FY 2008</c:v>
                </c:pt>
                <c:pt idx="35">
                  <c:v>FY 2009</c:v>
                </c:pt>
                <c:pt idx="36">
                  <c:v>FY 2010</c:v>
                </c:pt>
                <c:pt idx="37">
                  <c:v>FY 2011</c:v>
                </c:pt>
                <c:pt idx="38">
                  <c:v>FY 2012</c:v>
                </c:pt>
                <c:pt idx="39">
                  <c:v>FY 2013</c:v>
                </c:pt>
                <c:pt idx="40">
                  <c:v>FY 2014</c:v>
                </c:pt>
                <c:pt idx="41">
                  <c:v>FY 2015</c:v>
                </c:pt>
                <c:pt idx="42">
                  <c:v>FY 2016</c:v>
                </c:pt>
                <c:pt idx="43">
                  <c:v>FY 2017</c:v>
                </c:pt>
                <c:pt idx="44">
                  <c:v>FY 2018</c:v>
                </c:pt>
                <c:pt idx="45">
                  <c:v>FY 2019</c:v>
                </c:pt>
              </c:strCache>
            </c:strRef>
          </c:cat>
          <c:val>
            <c:numRef>
              <c:f>'AG History'!$D$3:$D$48</c:f>
              <c:numCache>
                <c:formatCode>0.00%</c:formatCode>
                <c:ptCount val="46"/>
                <c:pt idx="0">
                  <c:v>4.9799999999999997E-2</c:v>
                </c:pt>
                <c:pt idx="1">
                  <c:v>8.0199999999999994E-2</c:v>
                </c:pt>
                <c:pt idx="2">
                  <c:v>0.1074</c:v>
                </c:pt>
                <c:pt idx="3">
                  <c:v>9.7900000000000001E-2</c:v>
                </c:pt>
                <c:pt idx="4">
                  <c:v>7.8700000000000006E-2</c:v>
                </c:pt>
                <c:pt idx="5">
                  <c:v>9.4219999999999998E-2</c:v>
                </c:pt>
                <c:pt idx="6">
                  <c:v>9.4839999999999994E-2</c:v>
                </c:pt>
                <c:pt idx="7">
                  <c:v>0.13592000000000001</c:v>
                </c:pt>
                <c:pt idx="8">
                  <c:v>0.05</c:v>
                </c:pt>
                <c:pt idx="9">
                  <c:v>7.0000000000000007E-2</c:v>
                </c:pt>
                <c:pt idx="10">
                  <c:v>6.1030000000000001E-2</c:v>
                </c:pt>
                <c:pt idx="11">
                  <c:v>2.5399999999999999E-2</c:v>
                </c:pt>
                <c:pt idx="12">
                  <c:v>5.3249999999999999E-2</c:v>
                </c:pt>
                <c:pt idx="13">
                  <c:v>3.8429999999999999E-2</c:v>
                </c:pt>
                <c:pt idx="14">
                  <c:v>3.4689999999999999E-2</c:v>
                </c:pt>
                <c:pt idx="15">
                  <c:v>3.5920000000000001E-2</c:v>
                </c:pt>
                <c:pt idx="16">
                  <c:v>3.5340000000000003E-2</c:v>
                </c:pt>
                <c:pt idx="17">
                  <c:v>7.1819999999999995E-2</c:v>
                </c:pt>
                <c:pt idx="18">
                  <c:v>4.2110000000000002E-2</c:v>
                </c:pt>
                <c:pt idx="19">
                  <c:v>4.1509999999999998E-2</c:v>
                </c:pt>
                <c:pt idx="20">
                  <c:v>2.1000000000000001E-2</c:v>
                </c:pt>
                <c:pt idx="21">
                  <c:v>2.8500000000000001E-2</c:v>
                </c:pt>
                <c:pt idx="22">
                  <c:v>3.5000000000000003E-2</c:v>
                </c:pt>
                <c:pt idx="23">
                  <c:v>3.3000000000000002E-2</c:v>
                </c:pt>
                <c:pt idx="24">
                  <c:v>3.5000000000000003E-2</c:v>
                </c:pt>
                <c:pt idx="25">
                  <c:v>3.5000000000000003E-2</c:v>
                </c:pt>
                <c:pt idx="26">
                  <c:v>0.03</c:v>
                </c:pt>
                <c:pt idx="27">
                  <c:v>0.04</c:v>
                </c:pt>
                <c:pt idx="28">
                  <c:v>0.04</c:v>
                </c:pt>
                <c:pt idx="29">
                  <c:v>0.01</c:v>
                </c:pt>
                <c:pt idx="30">
                  <c:v>0.02</c:v>
                </c:pt>
                <c:pt idx="31">
                  <c:v>0.02</c:v>
                </c:pt>
                <c:pt idx="32">
                  <c:v>0.04</c:v>
                </c:pt>
                <c:pt idx="33">
                  <c:v>0.04</c:v>
                </c:pt>
                <c:pt idx="34">
                  <c:v>0.04</c:v>
                </c:pt>
                <c:pt idx="35">
                  <c:v>0.04</c:v>
                </c:pt>
                <c:pt idx="36">
                  <c:v>0.04</c:v>
                </c:pt>
                <c:pt idx="37">
                  <c:v>0.02</c:v>
                </c:pt>
                <c:pt idx="38">
                  <c:v>0</c:v>
                </c:pt>
                <c:pt idx="39">
                  <c:v>0.02</c:v>
                </c:pt>
                <c:pt idx="40">
                  <c:v>0.02</c:v>
                </c:pt>
                <c:pt idx="41">
                  <c:v>0.04</c:v>
                </c:pt>
                <c:pt idx="42">
                  <c:v>1.2500000000000001E-2</c:v>
                </c:pt>
                <c:pt idx="43">
                  <c:v>2.2499999999999999E-2</c:v>
                </c:pt>
                <c:pt idx="44">
                  <c:v>1.11E-2</c:v>
                </c:pt>
                <c:pt idx="45">
                  <c:v>0.01</c:v>
                </c:pt>
              </c:numCache>
            </c:numRef>
          </c:val>
          <c:smooth val="0"/>
          <c:extLst>
            <c:ext xmlns:c16="http://schemas.microsoft.com/office/drawing/2014/chart" uri="{C3380CC4-5D6E-409C-BE32-E72D297353CC}">
              <c16:uniqueId val="{00000000-62EA-4F73-84B8-74037EB67C54}"/>
            </c:ext>
          </c:extLst>
        </c:ser>
        <c:ser>
          <c:idx val="1"/>
          <c:order val="1"/>
          <c:tx>
            <c:v>CPI</c:v>
          </c:tx>
          <c:spPr>
            <a:ln w="22225" cap="rnd">
              <a:solidFill>
                <a:schemeClr val="accent2"/>
              </a:solidFill>
              <a:round/>
            </a:ln>
            <a:effectLst/>
          </c:spPr>
          <c:marker>
            <c:symbol val="none"/>
          </c:marker>
          <c:cat>
            <c:strRef>
              <c:f>'AG History'!$C$3:$C$48</c:f>
              <c:strCache>
                <c:ptCount val="46"/>
                <c:pt idx="0">
                  <c:v>FY 1974</c:v>
                </c:pt>
                <c:pt idx="1">
                  <c:v>FY 1975</c:v>
                </c:pt>
                <c:pt idx="2">
                  <c:v>FY 1976</c:v>
                </c:pt>
                <c:pt idx="3">
                  <c:v>FY 1977</c:v>
                </c:pt>
                <c:pt idx="4">
                  <c:v>FY 1978</c:v>
                </c:pt>
                <c:pt idx="5">
                  <c:v>FY 1979</c:v>
                </c:pt>
                <c:pt idx="6">
                  <c:v>FY 1980</c:v>
                </c:pt>
                <c:pt idx="7">
                  <c:v>FY 1981</c:v>
                </c:pt>
                <c:pt idx="8">
                  <c:v>FY 1982</c:v>
                </c:pt>
                <c:pt idx="9">
                  <c:v>FY 1983</c:v>
                </c:pt>
                <c:pt idx="10">
                  <c:v>FY 1984</c:v>
                </c:pt>
                <c:pt idx="11">
                  <c:v>FY 1985</c:v>
                </c:pt>
                <c:pt idx="12">
                  <c:v>FY 1986</c:v>
                </c:pt>
                <c:pt idx="13">
                  <c:v>FY 1987</c:v>
                </c:pt>
                <c:pt idx="14">
                  <c:v>FY 1988</c:v>
                </c:pt>
                <c:pt idx="15">
                  <c:v>FY 1989</c:v>
                </c:pt>
                <c:pt idx="16">
                  <c:v>FY 1990</c:v>
                </c:pt>
                <c:pt idx="17">
                  <c:v>FY 1991</c:v>
                </c:pt>
                <c:pt idx="18">
                  <c:v>FY 1992</c:v>
                </c:pt>
                <c:pt idx="19">
                  <c:v>FY 1993</c:v>
                </c:pt>
                <c:pt idx="20">
                  <c:v>FY 1994</c:v>
                </c:pt>
                <c:pt idx="21">
                  <c:v>FY 1995</c:v>
                </c:pt>
                <c:pt idx="22">
                  <c:v>FY 1996</c:v>
                </c:pt>
                <c:pt idx="23">
                  <c:v>FY 1997</c:v>
                </c:pt>
                <c:pt idx="24">
                  <c:v>FY 1998</c:v>
                </c:pt>
                <c:pt idx="25">
                  <c:v>FY 1999</c:v>
                </c:pt>
                <c:pt idx="26">
                  <c:v>FY 2000</c:v>
                </c:pt>
                <c:pt idx="27">
                  <c:v>FY 2001</c:v>
                </c:pt>
                <c:pt idx="28">
                  <c:v>FY 2002</c:v>
                </c:pt>
                <c:pt idx="29">
                  <c:v>FY 2003</c:v>
                </c:pt>
                <c:pt idx="30">
                  <c:v>FY 2004</c:v>
                </c:pt>
                <c:pt idx="31">
                  <c:v>FY 2005</c:v>
                </c:pt>
                <c:pt idx="32">
                  <c:v>FY 2006</c:v>
                </c:pt>
                <c:pt idx="33">
                  <c:v>FY 2007</c:v>
                </c:pt>
                <c:pt idx="34">
                  <c:v>FY 2008</c:v>
                </c:pt>
                <c:pt idx="35">
                  <c:v>FY 2009</c:v>
                </c:pt>
                <c:pt idx="36">
                  <c:v>FY 2010</c:v>
                </c:pt>
                <c:pt idx="37">
                  <c:v>FY 2011</c:v>
                </c:pt>
                <c:pt idx="38">
                  <c:v>FY 2012</c:v>
                </c:pt>
                <c:pt idx="39">
                  <c:v>FY 2013</c:v>
                </c:pt>
                <c:pt idx="40">
                  <c:v>FY 2014</c:v>
                </c:pt>
                <c:pt idx="41">
                  <c:v>FY 2015</c:v>
                </c:pt>
                <c:pt idx="42">
                  <c:v>FY 2016</c:v>
                </c:pt>
                <c:pt idx="43">
                  <c:v>FY 2017</c:v>
                </c:pt>
                <c:pt idx="44">
                  <c:v>FY 2018</c:v>
                </c:pt>
                <c:pt idx="45">
                  <c:v>FY 2019</c:v>
                </c:pt>
              </c:strCache>
            </c:strRef>
          </c:cat>
          <c:val>
            <c:numRef>
              <c:f>'AG History'!$E$3:$E$48</c:f>
              <c:numCache>
                <c:formatCode>0.00%</c:formatCode>
                <c:ptCount val="46"/>
                <c:pt idx="0">
                  <c:v>0.10859728506787314</c:v>
                </c:pt>
                <c:pt idx="1">
                  <c:v>8.5192697768762704E-2</c:v>
                </c:pt>
                <c:pt idx="2">
                  <c:v>5.0000000000000044E-2</c:v>
                </c:pt>
                <c:pt idx="3">
                  <c:v>6.1403508771929793E-2</c:v>
                </c:pt>
                <c:pt idx="4">
                  <c:v>6.9078947368421018E-2</c:v>
                </c:pt>
                <c:pt idx="5">
                  <c:v>0.10229007633587783</c:v>
                </c:pt>
                <c:pt idx="6">
                  <c:v>0.13013698630136994</c:v>
                </c:pt>
                <c:pt idx="7">
                  <c:v>9.5641646489104115E-2</c:v>
                </c:pt>
                <c:pt idx="8">
                  <c:v>6.0109289617486406E-2</c:v>
                </c:pt>
                <c:pt idx="9">
                  <c:v>1.9487179487179596E-2</c:v>
                </c:pt>
                <c:pt idx="10">
                  <c:v>3.9078156312625234E-2</c:v>
                </c:pt>
                <c:pt idx="11">
                  <c:v>3.2660902977905915E-2</c:v>
                </c:pt>
                <c:pt idx="12">
                  <c:v>1.5784586815227541E-2</c:v>
                </c:pt>
                <c:pt idx="13">
                  <c:v>3.6529680365296802E-2</c:v>
                </c:pt>
                <c:pt idx="14">
                  <c:v>3.6906854130052791E-2</c:v>
                </c:pt>
                <c:pt idx="15">
                  <c:v>4.7257383966244682E-2</c:v>
                </c:pt>
                <c:pt idx="16">
                  <c:v>4.3373493975903621E-2</c:v>
                </c:pt>
                <c:pt idx="17">
                  <c:v>4.2145593869731712E-2</c:v>
                </c:pt>
                <c:pt idx="18">
                  <c:v>2.8634361233480288E-2</c:v>
                </c:pt>
                <c:pt idx="19">
                  <c:v>2.7046263345195776E-2</c:v>
                </c:pt>
                <c:pt idx="20">
                  <c:v>2.3529411764706021E-2</c:v>
                </c:pt>
                <c:pt idx="21">
                  <c:v>2.695417789757415E-2</c:v>
                </c:pt>
                <c:pt idx="22">
                  <c:v>2.6867627785059023E-2</c:v>
                </c:pt>
                <c:pt idx="23">
                  <c:v>2.0382165605095537E-2</c:v>
                </c:pt>
                <c:pt idx="24">
                  <c:v>1.4962593516209433E-2</c:v>
                </c:pt>
                <c:pt idx="25">
                  <c:v>1.71568627450982E-2</c:v>
                </c:pt>
                <c:pt idx="26">
                  <c:v>3.299340131973616E-2</c:v>
                </c:pt>
                <c:pt idx="27">
                  <c:v>2.8951939779965352E-2</c:v>
                </c:pt>
                <c:pt idx="28">
                  <c:v>1.2401352874858995E-2</c:v>
                </c:pt>
                <c:pt idx="29">
                  <c:v>1.722222222222225E-2</c:v>
                </c:pt>
                <c:pt idx="30">
                  <c:v>2.8307022318998509E-2</c:v>
                </c:pt>
                <c:pt idx="31">
                  <c:v>2.432575356953981E-2</c:v>
                </c:pt>
                <c:pt idx="32">
                  <c:v>3.5402770651616233E-2</c:v>
                </c:pt>
                <c:pt idx="33">
                  <c:v>2.1360275998028699E-2</c:v>
                </c:pt>
                <c:pt idx="34">
                  <c:v>4.7494496707658262E-2</c:v>
                </c:pt>
                <c:pt idx="35">
                  <c:v>-1.9295393943821404E-2</c:v>
                </c:pt>
                <c:pt idx="36">
                  <c:v>1.1517003064370535E-2</c:v>
                </c:pt>
                <c:pt idx="37">
                  <c:v>3.3252912387123468E-2</c:v>
                </c:pt>
                <c:pt idx="38">
                  <c:v>1.4226839796112944E-2</c:v>
                </c:pt>
                <c:pt idx="39">
                  <c:v>1.7494662793546389E-2</c:v>
                </c:pt>
                <c:pt idx="40">
                  <c:v>1.8748390419778715E-2</c:v>
                </c:pt>
                <c:pt idx="41">
                  <c:v>7.9967676223513529E-4</c:v>
                </c:pt>
                <c:pt idx="42">
                  <c:v>1.4E-2</c:v>
                </c:pt>
                <c:pt idx="43">
                  <c:v>2.1000000000000001E-2</c:v>
                </c:pt>
                <c:pt idx="44">
                  <c:v>2.9000000000000001E-2</c:v>
                </c:pt>
              </c:numCache>
            </c:numRef>
          </c:val>
          <c:smooth val="0"/>
          <c:extLst>
            <c:ext xmlns:c16="http://schemas.microsoft.com/office/drawing/2014/chart" uri="{C3380CC4-5D6E-409C-BE32-E72D297353CC}">
              <c16:uniqueId val="{00000001-62EA-4F73-84B8-74037EB67C54}"/>
            </c:ext>
          </c:extLst>
        </c:ser>
        <c:dLbls>
          <c:showLegendKey val="0"/>
          <c:showVal val="0"/>
          <c:showCatName val="0"/>
          <c:showSerName val="0"/>
          <c:showPercent val="0"/>
          <c:showBubbleSize val="0"/>
        </c:dLbls>
        <c:smooth val="0"/>
        <c:axId val="144371968"/>
        <c:axId val="144372360"/>
      </c:lineChart>
      <c:catAx>
        <c:axId val="144371968"/>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n-US"/>
          </a:p>
        </c:txPr>
        <c:crossAx val="144372360"/>
        <c:crosses val="autoZero"/>
        <c:auto val="1"/>
        <c:lblAlgn val="ctr"/>
        <c:lblOffset val="100"/>
        <c:noMultiLvlLbl val="0"/>
      </c:catAx>
      <c:valAx>
        <c:axId val="144372360"/>
        <c:scaling>
          <c:orientation val="minMax"/>
        </c:scaling>
        <c:delete val="0"/>
        <c:axPos val="l"/>
        <c:majorGridlines>
          <c:spPr>
            <a:ln w="9525" cap="flat" cmpd="sng" algn="ctr">
              <a:solidFill>
                <a:schemeClr val="dk1">
                  <a:lumMod val="15000"/>
                  <a:lumOff val="85000"/>
                  <a:alpha val="54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44371968"/>
        <c:crosses val="autoZero"/>
        <c:crossBetween val="between"/>
      </c:valAx>
      <c:spPr>
        <a:pattFill prst="ltDnDiag">
          <a:fgClr>
            <a:schemeClr val="dk1">
              <a:lumMod val="15000"/>
              <a:lumOff val="85000"/>
            </a:schemeClr>
          </a:fgClr>
          <a:bgClr>
            <a:schemeClr val="lt1"/>
          </a:bgClr>
        </a:patt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dirty="0"/>
              <a:t>Number of Iowa Public School Districts </a:t>
            </a:r>
          </a:p>
          <a:p>
            <a:pPr>
              <a:defRPr/>
            </a:pPr>
            <a:r>
              <a:rPr lang="en-US" sz="1100" dirty="0"/>
              <a:t>1949-50 to 2018-19</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1949-50</c:v>
                </c:pt>
                <c:pt idx="1">
                  <c:v>1954-55</c:v>
                </c:pt>
                <c:pt idx="2">
                  <c:v>1959-60</c:v>
                </c:pt>
                <c:pt idx="3">
                  <c:v>1964-65</c:v>
                </c:pt>
                <c:pt idx="4">
                  <c:v>1969-70</c:v>
                </c:pt>
                <c:pt idx="5">
                  <c:v>1974-75</c:v>
                </c:pt>
                <c:pt idx="6">
                  <c:v>1979-80</c:v>
                </c:pt>
                <c:pt idx="7">
                  <c:v>1984-85</c:v>
                </c:pt>
                <c:pt idx="8">
                  <c:v>1989-90</c:v>
                </c:pt>
                <c:pt idx="9">
                  <c:v>1994-95</c:v>
                </c:pt>
                <c:pt idx="10">
                  <c:v>1999-2000</c:v>
                </c:pt>
                <c:pt idx="11">
                  <c:v>2004-05</c:v>
                </c:pt>
                <c:pt idx="12">
                  <c:v>2009-10</c:v>
                </c:pt>
                <c:pt idx="13">
                  <c:v>2014-15</c:v>
                </c:pt>
                <c:pt idx="14">
                  <c:v>2015-16</c:v>
                </c:pt>
                <c:pt idx="15">
                  <c:v>2016-17</c:v>
                </c:pt>
                <c:pt idx="16">
                  <c:v>2018-19</c:v>
                </c:pt>
              </c:strCache>
            </c:strRef>
          </c:cat>
          <c:val>
            <c:numRef>
              <c:f>Sheet1!$B$2:$B$18</c:f>
              <c:numCache>
                <c:formatCode>_(* #,##0_);_(* \(#,##0\);_(* "-"??_);_(@_)</c:formatCode>
                <c:ptCount val="17"/>
                <c:pt idx="0">
                  <c:v>4652</c:v>
                </c:pt>
                <c:pt idx="1">
                  <c:v>4142</c:v>
                </c:pt>
                <c:pt idx="2">
                  <c:v>1575</c:v>
                </c:pt>
                <c:pt idx="3">
                  <c:v>1056</c:v>
                </c:pt>
                <c:pt idx="4">
                  <c:v>453</c:v>
                </c:pt>
                <c:pt idx="5">
                  <c:v>449</c:v>
                </c:pt>
                <c:pt idx="6">
                  <c:v>443</c:v>
                </c:pt>
                <c:pt idx="7">
                  <c:v>437</c:v>
                </c:pt>
                <c:pt idx="8">
                  <c:v>430</c:v>
                </c:pt>
                <c:pt idx="9">
                  <c:v>384</c:v>
                </c:pt>
                <c:pt idx="10">
                  <c:v>374</c:v>
                </c:pt>
                <c:pt idx="11">
                  <c:v>367</c:v>
                </c:pt>
                <c:pt idx="12">
                  <c:v>361</c:v>
                </c:pt>
                <c:pt idx="13">
                  <c:v>338</c:v>
                </c:pt>
                <c:pt idx="14">
                  <c:v>336</c:v>
                </c:pt>
                <c:pt idx="15">
                  <c:v>333</c:v>
                </c:pt>
                <c:pt idx="16">
                  <c:v>330</c:v>
                </c:pt>
              </c:numCache>
            </c:numRef>
          </c:val>
          <c:extLst>
            <c:ext xmlns:c16="http://schemas.microsoft.com/office/drawing/2014/chart" uri="{C3380CC4-5D6E-409C-BE32-E72D297353CC}">
              <c16:uniqueId val="{00000000-7410-42BF-B23B-6FF65801BC37}"/>
            </c:ext>
          </c:extLst>
        </c:ser>
        <c:dLbls>
          <c:showLegendKey val="0"/>
          <c:showVal val="0"/>
          <c:showCatName val="0"/>
          <c:showSerName val="0"/>
          <c:showPercent val="0"/>
          <c:showBubbleSize val="0"/>
        </c:dLbls>
        <c:gapWidth val="219"/>
        <c:overlap val="-27"/>
        <c:axId val="404985440"/>
        <c:axId val="404981176"/>
      </c:barChart>
      <c:catAx>
        <c:axId val="404985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1176"/>
        <c:crosses val="autoZero"/>
        <c:auto val="1"/>
        <c:lblAlgn val="ctr"/>
        <c:lblOffset val="100"/>
        <c:noMultiLvlLbl val="0"/>
      </c:catAx>
      <c:valAx>
        <c:axId val="40498117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5440"/>
        <c:crosses val="autoZero"/>
        <c:crossBetween val="between"/>
      </c:valAx>
      <c:spPr>
        <a:noFill/>
        <a:ln>
          <a:noFill/>
        </a:ln>
        <a:effectLst/>
      </c:spPr>
    </c:plotArea>
    <c:plotVisOnly val="1"/>
    <c:dispBlanksAs val="gap"/>
    <c:showDLblsOverMax val="0"/>
  </c:chart>
  <c:spPr>
    <a:solidFill>
      <a:schemeClr val="bg1"/>
    </a:solidFill>
    <a:ln>
      <a:solidFill>
        <a:schemeClr val="accent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dirty="0"/>
              <a:t>Number of Iowa Public School Districts </a:t>
            </a:r>
          </a:p>
          <a:p>
            <a:pPr>
              <a:defRPr/>
            </a:pPr>
            <a:r>
              <a:rPr lang="en-US" sz="1100" dirty="0"/>
              <a:t>1999-00 through 2018-19</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Number of School Districts</c:v>
          </c:tx>
          <c:spPr>
            <a:solidFill>
              <a:schemeClr val="accent1"/>
            </a:solidFill>
            <a:ln>
              <a:noFill/>
            </a:ln>
            <a:effectLst/>
          </c:spPr>
          <c:invertIfNegative val="0"/>
          <c:cat>
            <c:strRef>
              <c:f>Sheet1!$A$20:$A$39</c:f>
              <c:strCache>
                <c:ptCount val="20"/>
                <c:pt idx="0">
                  <c:v>1999-2000</c:v>
                </c:pt>
                <c:pt idx="1">
                  <c:v>2000-01</c:v>
                </c:pt>
                <c:pt idx="2">
                  <c:v>2001-02</c:v>
                </c:pt>
                <c:pt idx="3">
                  <c:v>2002-03</c:v>
                </c:pt>
                <c:pt idx="4">
                  <c:v>2003-04</c:v>
                </c:pt>
                <c:pt idx="5">
                  <c:v>2004-05</c:v>
                </c:pt>
                <c:pt idx="6">
                  <c:v>2005-06</c:v>
                </c:pt>
                <c:pt idx="7">
                  <c:v>2006-07</c:v>
                </c:pt>
                <c:pt idx="8">
                  <c:v>2007-08</c:v>
                </c:pt>
                <c:pt idx="9">
                  <c:v>2008-09</c:v>
                </c:pt>
                <c:pt idx="10">
                  <c:v>2009-10</c:v>
                </c:pt>
                <c:pt idx="11">
                  <c:v>2010-11</c:v>
                </c:pt>
                <c:pt idx="12">
                  <c:v>2011-12</c:v>
                </c:pt>
                <c:pt idx="13">
                  <c:v>2012-13</c:v>
                </c:pt>
                <c:pt idx="14">
                  <c:v>2013-14</c:v>
                </c:pt>
                <c:pt idx="15">
                  <c:v>2014-15</c:v>
                </c:pt>
                <c:pt idx="16">
                  <c:v>2015-16</c:v>
                </c:pt>
                <c:pt idx="17">
                  <c:v>2016-17</c:v>
                </c:pt>
                <c:pt idx="18">
                  <c:v>2017-18</c:v>
                </c:pt>
                <c:pt idx="19">
                  <c:v>2018-19</c:v>
                </c:pt>
              </c:strCache>
            </c:strRef>
          </c:cat>
          <c:val>
            <c:numRef>
              <c:f>Sheet1!$B$20:$B$39</c:f>
              <c:numCache>
                <c:formatCode>_(* #,##0_);_(* \(#,##0\);_(* "-"??_);_(@_)</c:formatCode>
                <c:ptCount val="20"/>
                <c:pt idx="0">
                  <c:v>374</c:v>
                </c:pt>
                <c:pt idx="1">
                  <c:v>374</c:v>
                </c:pt>
                <c:pt idx="2">
                  <c:v>374</c:v>
                </c:pt>
                <c:pt idx="3">
                  <c:v>374</c:v>
                </c:pt>
                <c:pt idx="4">
                  <c:v>374</c:v>
                </c:pt>
                <c:pt idx="5">
                  <c:v>367</c:v>
                </c:pt>
                <c:pt idx="6">
                  <c:v>367</c:v>
                </c:pt>
                <c:pt idx="7">
                  <c:v>367</c:v>
                </c:pt>
                <c:pt idx="8">
                  <c:v>367</c:v>
                </c:pt>
                <c:pt idx="9">
                  <c:v>367</c:v>
                </c:pt>
                <c:pt idx="10">
                  <c:v>361</c:v>
                </c:pt>
                <c:pt idx="11">
                  <c:v>359</c:v>
                </c:pt>
                <c:pt idx="12">
                  <c:v>351</c:v>
                </c:pt>
                <c:pt idx="13">
                  <c:v>348</c:v>
                </c:pt>
                <c:pt idx="14">
                  <c:v>345</c:v>
                </c:pt>
                <c:pt idx="15">
                  <c:v>338</c:v>
                </c:pt>
                <c:pt idx="16">
                  <c:v>336</c:v>
                </c:pt>
                <c:pt idx="17">
                  <c:v>333</c:v>
                </c:pt>
                <c:pt idx="18">
                  <c:v>333</c:v>
                </c:pt>
                <c:pt idx="19">
                  <c:v>330</c:v>
                </c:pt>
              </c:numCache>
            </c:numRef>
          </c:val>
          <c:extLst>
            <c:ext xmlns:c16="http://schemas.microsoft.com/office/drawing/2014/chart" uri="{C3380CC4-5D6E-409C-BE32-E72D297353CC}">
              <c16:uniqueId val="{00000000-53BA-48D7-ACDB-E7DFC9BBF22A}"/>
            </c:ext>
          </c:extLst>
        </c:ser>
        <c:dLbls>
          <c:showLegendKey val="0"/>
          <c:showVal val="0"/>
          <c:showCatName val="0"/>
          <c:showSerName val="0"/>
          <c:showPercent val="0"/>
          <c:showBubbleSize val="0"/>
        </c:dLbls>
        <c:gapWidth val="219"/>
        <c:axId val="404985440"/>
        <c:axId val="404981176"/>
      </c:barChart>
      <c:lineChart>
        <c:grouping val="standard"/>
        <c:varyColors val="0"/>
        <c:ser>
          <c:idx val="1"/>
          <c:order val="1"/>
          <c:tx>
            <c:v>Per Pupil $ Increase Percent</c:v>
          </c:tx>
          <c:spPr>
            <a:ln w="28575" cap="rnd">
              <a:solidFill>
                <a:schemeClr val="accent2"/>
              </a:solidFill>
              <a:round/>
            </a:ln>
            <a:effectLst/>
          </c:spPr>
          <c:marker>
            <c:symbol val="none"/>
          </c:marker>
          <c:cat>
            <c:strRef>
              <c:f>Sheet1!$A$20:$A$39</c:f>
              <c:strCache>
                <c:ptCount val="20"/>
                <c:pt idx="0">
                  <c:v>1999-2000</c:v>
                </c:pt>
                <c:pt idx="1">
                  <c:v>2000-01</c:v>
                </c:pt>
                <c:pt idx="2">
                  <c:v>2001-02</c:v>
                </c:pt>
                <c:pt idx="3">
                  <c:v>2002-03</c:v>
                </c:pt>
                <c:pt idx="4">
                  <c:v>2003-04</c:v>
                </c:pt>
                <c:pt idx="5">
                  <c:v>2004-05</c:v>
                </c:pt>
                <c:pt idx="6">
                  <c:v>2005-06</c:v>
                </c:pt>
                <c:pt idx="7">
                  <c:v>2006-07</c:v>
                </c:pt>
                <c:pt idx="8">
                  <c:v>2007-08</c:v>
                </c:pt>
                <c:pt idx="9">
                  <c:v>2008-09</c:v>
                </c:pt>
                <c:pt idx="10">
                  <c:v>2009-10</c:v>
                </c:pt>
                <c:pt idx="11">
                  <c:v>2010-11</c:v>
                </c:pt>
                <c:pt idx="12">
                  <c:v>2011-12</c:v>
                </c:pt>
                <c:pt idx="13">
                  <c:v>2012-13</c:v>
                </c:pt>
                <c:pt idx="14">
                  <c:v>2013-14</c:v>
                </c:pt>
                <c:pt idx="15">
                  <c:v>2014-15</c:v>
                </c:pt>
                <c:pt idx="16">
                  <c:v>2015-16</c:v>
                </c:pt>
                <c:pt idx="17">
                  <c:v>2016-17</c:v>
                </c:pt>
                <c:pt idx="18">
                  <c:v>2017-18</c:v>
                </c:pt>
                <c:pt idx="19">
                  <c:v>2018-19</c:v>
                </c:pt>
              </c:strCache>
            </c:strRef>
          </c:cat>
          <c:val>
            <c:numRef>
              <c:f>Sheet1!$C$20:$C$39</c:f>
              <c:numCache>
                <c:formatCode>.00000</c:formatCode>
                <c:ptCount val="20"/>
                <c:pt idx="0">
                  <c:v>0.03</c:v>
                </c:pt>
                <c:pt idx="1">
                  <c:v>0.04</c:v>
                </c:pt>
                <c:pt idx="2">
                  <c:v>0.04</c:v>
                </c:pt>
                <c:pt idx="3">
                  <c:v>0.01</c:v>
                </c:pt>
                <c:pt idx="4">
                  <c:v>0.02</c:v>
                </c:pt>
                <c:pt idx="5">
                  <c:v>0.02</c:v>
                </c:pt>
                <c:pt idx="6">
                  <c:v>0.04</c:v>
                </c:pt>
                <c:pt idx="7">
                  <c:v>0.04</c:v>
                </c:pt>
                <c:pt idx="8">
                  <c:v>0.04</c:v>
                </c:pt>
                <c:pt idx="9">
                  <c:v>0.04</c:v>
                </c:pt>
                <c:pt idx="10">
                  <c:v>0.04</c:v>
                </c:pt>
                <c:pt idx="11">
                  <c:v>0.02</c:v>
                </c:pt>
                <c:pt idx="12">
                  <c:v>0</c:v>
                </c:pt>
                <c:pt idx="13">
                  <c:v>0.02</c:v>
                </c:pt>
                <c:pt idx="14">
                  <c:v>0.02</c:v>
                </c:pt>
                <c:pt idx="15">
                  <c:v>0.04</c:v>
                </c:pt>
                <c:pt idx="16">
                  <c:v>1.2500000000000001E-2</c:v>
                </c:pt>
                <c:pt idx="17">
                  <c:v>2.2499999999999999E-2</c:v>
                </c:pt>
                <c:pt idx="18">
                  <c:v>1.11E-2</c:v>
                </c:pt>
                <c:pt idx="19">
                  <c:v>0.01</c:v>
                </c:pt>
              </c:numCache>
            </c:numRef>
          </c:val>
          <c:smooth val="0"/>
          <c:extLst>
            <c:ext xmlns:c16="http://schemas.microsoft.com/office/drawing/2014/chart" uri="{C3380CC4-5D6E-409C-BE32-E72D297353CC}">
              <c16:uniqueId val="{00000001-53BA-48D7-ACDB-E7DFC9BBF22A}"/>
            </c:ext>
          </c:extLst>
        </c:ser>
        <c:dLbls>
          <c:showLegendKey val="0"/>
          <c:showVal val="0"/>
          <c:showCatName val="0"/>
          <c:showSerName val="0"/>
          <c:showPercent val="0"/>
          <c:showBubbleSize val="0"/>
        </c:dLbls>
        <c:marker val="1"/>
        <c:smooth val="0"/>
        <c:axId val="609867480"/>
        <c:axId val="609868464"/>
      </c:lineChart>
      <c:catAx>
        <c:axId val="404985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1176"/>
        <c:crosses val="autoZero"/>
        <c:auto val="1"/>
        <c:lblAlgn val="ctr"/>
        <c:lblOffset val="100"/>
        <c:noMultiLvlLbl val="0"/>
      </c:catAx>
      <c:valAx>
        <c:axId val="40498117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5440"/>
        <c:crosses val="autoZero"/>
        <c:crossBetween val="between"/>
      </c:valAx>
      <c:valAx>
        <c:axId val="609868464"/>
        <c:scaling>
          <c:orientation val="minMax"/>
        </c:scaling>
        <c:delete val="0"/>
        <c:axPos val="r"/>
        <c:numFmt formatCode=".00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9867480"/>
        <c:crosses val="max"/>
        <c:crossBetween val="between"/>
      </c:valAx>
      <c:catAx>
        <c:axId val="609867480"/>
        <c:scaling>
          <c:orientation val="minMax"/>
        </c:scaling>
        <c:delete val="1"/>
        <c:axPos val="b"/>
        <c:numFmt formatCode="General" sourceLinked="1"/>
        <c:majorTickMark val="out"/>
        <c:minorTickMark val="none"/>
        <c:tickLblPos val="nextTo"/>
        <c:crossAx val="609868464"/>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0.53229</cdr:x>
      <cdr:y>0.17177</cdr:y>
    </cdr:from>
    <cdr:to>
      <cdr:x>0.53544</cdr:x>
      <cdr:y>0.86208</cdr:y>
    </cdr:to>
    <cdr:cxnSp macro="">
      <cdr:nvCxnSpPr>
        <cdr:cNvPr id="3" name="Straight Connector 2"/>
        <cdr:cNvCxnSpPr/>
      </cdr:nvCxnSpPr>
      <cdr:spPr>
        <a:xfrm xmlns:a="http://schemas.openxmlformats.org/drawingml/2006/main">
          <a:off x="3219451" y="528638"/>
          <a:ext cx="19050" cy="28956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0.12386</cdr:x>
      <cdr:y>0.1041</cdr:y>
    </cdr:from>
    <cdr:to>
      <cdr:x>0.46588</cdr:x>
      <cdr:y>0.17947</cdr:y>
    </cdr:to>
    <cdr:sp macro="" textlink="">
      <cdr:nvSpPr>
        <cdr:cNvPr id="4" name="TextBox 3"/>
        <cdr:cNvSpPr txBox="1"/>
      </cdr:nvSpPr>
      <cdr:spPr>
        <a:xfrm xmlns:a="http://schemas.openxmlformats.org/drawingml/2006/main">
          <a:off x="919766" y="614382"/>
          <a:ext cx="2539714" cy="444797"/>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vertOverflow="clip" wrap="square" rtlCol="0"/>
        <a:lstStyle xmlns:a="http://schemas.openxmlformats.org/drawingml/2006/main"/>
        <a:p xmlns:a="http://schemas.openxmlformats.org/drawingml/2006/main">
          <a:pPr algn="ctr"/>
          <a:r>
            <a:rPr lang="en-US" sz="1050" dirty="0"/>
            <a:t>Calculated by formula</a:t>
          </a:r>
          <a:r>
            <a:rPr lang="en-US" sz="1050" baseline="0" dirty="0"/>
            <a:t> considering inflation and economic factors.</a:t>
          </a:r>
          <a:endParaRPr lang="en-US" sz="1050" dirty="0"/>
        </a:p>
      </cdr:txBody>
    </cdr:sp>
  </cdr:relSizeAnchor>
  <cdr:relSizeAnchor xmlns:cdr="http://schemas.openxmlformats.org/drawingml/2006/chartDrawing">
    <cdr:from>
      <cdr:x>0.55685</cdr:x>
      <cdr:y>0.10283</cdr:y>
    </cdr:from>
    <cdr:to>
      <cdr:x>0.8158</cdr:x>
      <cdr:y>0.18657</cdr:y>
    </cdr:to>
    <cdr:sp macro="" textlink="">
      <cdr:nvSpPr>
        <cdr:cNvPr id="6" name="TextBox 1"/>
        <cdr:cNvSpPr txBox="1"/>
      </cdr:nvSpPr>
      <cdr:spPr>
        <a:xfrm xmlns:a="http://schemas.openxmlformats.org/drawingml/2006/main">
          <a:off x="4134988" y="606893"/>
          <a:ext cx="1922912" cy="494197"/>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dirty="0"/>
            <a:t>Legislatively set one year in advance of the budget year.</a:t>
          </a:r>
        </a:p>
      </cdr:txBody>
    </cdr:sp>
  </cdr:relSizeAnchor>
  <cdr:relSizeAnchor xmlns:cdr="http://schemas.openxmlformats.org/drawingml/2006/chartDrawing">
    <cdr:from>
      <cdr:x>0.57158</cdr:x>
      <cdr:y>0.71853</cdr:y>
    </cdr:from>
    <cdr:to>
      <cdr:x>0.96771</cdr:x>
      <cdr:y>0.7451</cdr:y>
    </cdr:to>
    <cdr:sp macro="" textlink="">
      <cdr:nvSpPr>
        <cdr:cNvPr id="2" name="TextBox 1"/>
        <cdr:cNvSpPr txBox="1"/>
      </cdr:nvSpPr>
      <cdr:spPr>
        <a:xfrm xmlns:a="http://schemas.openxmlformats.org/drawingml/2006/main">
          <a:off x="4244345" y="4240530"/>
          <a:ext cx="2941595" cy="156796"/>
        </a:xfrm>
        <a:prstGeom xmlns:a="http://schemas.openxmlformats.org/drawingml/2006/main" prst="rect">
          <a:avLst/>
        </a:prstGeom>
        <a:solidFill xmlns:a="http://schemas.openxmlformats.org/drawingml/2006/main">
          <a:srgbClr val="FF0000">
            <a:alpha val="16000"/>
          </a:srgbClr>
        </a:solidFill>
      </cdr:spPr>
      <cdr:txBody>
        <a:bodyPr xmlns:a="http://schemas.openxmlformats.org/drawingml/2006/main" vertOverflow="clip" wrap="square" rtlCol="0"/>
        <a:lstStyle xmlns:a="http://schemas.openxmlformats.org/drawingml/2006/main"/>
        <a:p xmlns:a="http://schemas.openxmlformats.org/drawingml/2006/main">
          <a:endParaRPr lang="en-US" dirty="0"/>
        </a:p>
      </cdr:txBody>
    </cdr:sp>
  </cdr:relSizeAnchor>
  <cdr:relSizeAnchor xmlns:cdr="http://schemas.openxmlformats.org/drawingml/2006/chartDrawing">
    <cdr:from>
      <cdr:x>0.64672</cdr:x>
      <cdr:y>0.43388</cdr:y>
    </cdr:from>
    <cdr:to>
      <cdr:x>0.90249</cdr:x>
      <cdr:y>0.57722</cdr:y>
    </cdr:to>
    <cdr:sp macro="" textlink="">
      <cdr:nvSpPr>
        <cdr:cNvPr id="5" name="TextBox 4"/>
        <cdr:cNvSpPr txBox="1"/>
      </cdr:nvSpPr>
      <cdr:spPr>
        <a:xfrm xmlns:a="http://schemas.openxmlformats.org/drawingml/2006/main">
          <a:off x="4802322" y="2560600"/>
          <a:ext cx="1899298" cy="845957"/>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pPr>
            <a:lnSpc>
              <a:spcPts val="1100"/>
            </a:lnSpc>
          </a:pPr>
          <a:r>
            <a:rPr lang="en-US" sz="1000" dirty="0"/>
            <a:t>Historical annual cost increase</a:t>
          </a:r>
          <a:r>
            <a:rPr lang="en-US" sz="1000" baseline="0" dirty="0"/>
            <a:t> of doing school is 3.5-4.0% (orange band below): SSA set in 8 of the 9 last years lags the cost increase schools have faced.</a:t>
          </a:r>
          <a:endParaRPr lang="en-US" sz="1000" dirty="0"/>
        </a:p>
      </cdr:txBody>
    </cdr:sp>
  </cdr:relSizeAnchor>
  <cdr:relSizeAnchor xmlns:cdr="http://schemas.openxmlformats.org/drawingml/2006/chartDrawing">
    <cdr:from>
      <cdr:x>0.77476</cdr:x>
      <cdr:y>0.20551</cdr:y>
    </cdr:from>
    <cdr:to>
      <cdr:x>0.99179</cdr:x>
      <cdr:y>0.30021</cdr:y>
    </cdr:to>
    <cdr:sp macro="" textlink="">
      <cdr:nvSpPr>
        <cdr:cNvPr id="7" name="TextBox 1"/>
        <cdr:cNvSpPr txBox="1"/>
      </cdr:nvSpPr>
      <cdr:spPr>
        <a:xfrm xmlns:a="http://schemas.openxmlformats.org/drawingml/2006/main">
          <a:off x="5753100" y="1212850"/>
          <a:ext cx="1611630" cy="558899"/>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dirty="0"/>
            <a:t>Beginning in FY18, set</a:t>
          </a:r>
          <a:r>
            <a:rPr lang="en-US" sz="900" baseline="0" dirty="0"/>
            <a:t> within 30 days of Gov.'s Budget, no longer a year in advance.</a:t>
          </a:r>
          <a:endParaRPr lang="en-US" sz="900" dirty="0"/>
        </a:p>
      </cdr:txBody>
    </cdr:sp>
  </cdr:relSizeAnchor>
</c:userShapes>
</file>

<file path=ppt/drawings/drawing2.xml><?xml version="1.0" encoding="utf-8"?>
<c:userShapes xmlns:c="http://schemas.openxmlformats.org/drawingml/2006/chart">
  <cdr:relSizeAnchor xmlns:cdr="http://schemas.openxmlformats.org/drawingml/2006/chartDrawing">
    <cdr:from>
      <cdr:x>0.47453</cdr:x>
      <cdr:y>0.39145</cdr:y>
    </cdr:from>
    <cdr:to>
      <cdr:x>0.58458</cdr:x>
      <cdr:y>0.49776</cdr:y>
    </cdr:to>
    <cdr:sp macro="" textlink="">
      <cdr:nvSpPr>
        <cdr:cNvPr id="3" name="Rectangular Callout 2"/>
        <cdr:cNvSpPr/>
      </cdr:nvSpPr>
      <cdr:spPr>
        <a:xfrm xmlns:a="http://schemas.openxmlformats.org/drawingml/2006/main">
          <a:off x="3024722" y="1813559"/>
          <a:ext cx="701459" cy="492525"/>
        </a:xfrm>
        <a:prstGeom xmlns:a="http://schemas.openxmlformats.org/drawingml/2006/main" prst="wedgeRectCallout">
          <a:avLst>
            <a:gd name="adj1" fmla="val -41008"/>
            <a:gd name="adj2" fmla="val 130735"/>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pPr algn="ctr"/>
          <a:r>
            <a:rPr lang="en-US" sz="600" dirty="0"/>
            <a:t>Allowable</a:t>
          </a:r>
          <a:r>
            <a:rPr lang="en-US" sz="600" baseline="0" dirty="0"/>
            <a:t> Growth Rate no longer  set by formula</a:t>
          </a:r>
          <a:endParaRPr lang="en-US" sz="600" dirty="0"/>
        </a:p>
      </cdr:txBody>
    </cdr:sp>
  </cdr:relSizeAnchor>
  <cdr:relSizeAnchor xmlns:cdr="http://schemas.openxmlformats.org/drawingml/2006/chartDrawing">
    <cdr:from>
      <cdr:x>0.83443</cdr:x>
      <cdr:y>0.35773</cdr:y>
    </cdr:from>
    <cdr:to>
      <cdr:x>0.93126</cdr:x>
      <cdr:y>0.50625</cdr:y>
    </cdr:to>
    <cdr:sp macro="" textlink="">
      <cdr:nvSpPr>
        <cdr:cNvPr id="4" name="Rectangular Callout 3"/>
        <cdr:cNvSpPr/>
      </cdr:nvSpPr>
      <cdr:spPr>
        <a:xfrm xmlns:a="http://schemas.openxmlformats.org/drawingml/2006/main">
          <a:off x="5318762" y="1657348"/>
          <a:ext cx="617220" cy="688107"/>
        </a:xfrm>
        <a:prstGeom xmlns:a="http://schemas.openxmlformats.org/drawingml/2006/main" prst="wedgeRectCallout">
          <a:avLst>
            <a:gd name="adj1" fmla="val -26193"/>
            <a:gd name="adj2" fmla="val 144577"/>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600" dirty="0"/>
            <a:t>Allowable</a:t>
          </a:r>
          <a:r>
            <a:rPr lang="en-US" sz="600" baseline="0" dirty="0"/>
            <a:t> Growth changed to State Supplemental </a:t>
          </a:r>
          <a:r>
            <a:rPr lang="en-US" sz="600" baseline="0" dirty="0" smtClean="0"/>
            <a:t>Assistance</a:t>
          </a:r>
          <a:endParaRPr lang="en-US" sz="600" dirty="0"/>
        </a:p>
      </cdr:txBody>
    </cdr:sp>
  </cdr:relSizeAnchor>
  <cdr:relSizeAnchor xmlns:cdr="http://schemas.openxmlformats.org/drawingml/2006/chartDrawing">
    <cdr:from>
      <cdr:x>0.92887</cdr:x>
      <cdr:y>0.50082</cdr:y>
    </cdr:from>
    <cdr:to>
      <cdr:x>1</cdr:x>
      <cdr:y>0.57122</cdr:y>
    </cdr:to>
    <cdr:sp macro="" textlink="">
      <cdr:nvSpPr>
        <cdr:cNvPr id="5" name="Rectangular Callout 4"/>
        <cdr:cNvSpPr/>
      </cdr:nvSpPr>
      <cdr:spPr>
        <a:xfrm xmlns:a="http://schemas.openxmlformats.org/drawingml/2006/main">
          <a:off x="5920741" y="2320289"/>
          <a:ext cx="453391" cy="326156"/>
        </a:xfrm>
        <a:prstGeom xmlns:a="http://schemas.openxmlformats.org/drawingml/2006/main" prst="wedgeRectCallout">
          <a:avLst>
            <a:gd name="adj1" fmla="val -15756"/>
            <a:gd name="adj2" fmla="val 141316"/>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600" dirty="0"/>
            <a:t>CPI 6.30.18</a:t>
          </a:r>
        </a:p>
        <a:p xmlns:a="http://schemas.openxmlformats.org/drawingml/2006/main">
          <a:pPr algn="ctr"/>
          <a:endParaRPr lang="en-US" sz="6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2"/>
            <a:ext cx="3037840" cy="464820"/>
          </a:xfrm>
          <a:prstGeom prst="rect">
            <a:avLst/>
          </a:prstGeom>
        </p:spPr>
        <p:txBody>
          <a:bodyPr vert="horz" lIns="93177" tIns="46589" rIns="93177" bIns="46589" rtlCol="0"/>
          <a:lstStyle>
            <a:lvl1pPr algn="r">
              <a:defRPr sz="1200"/>
            </a:lvl1pPr>
          </a:lstStyle>
          <a:p>
            <a:fld id="{DB0B667D-2BE0-4A16-8EFA-E30C5D08DF21}" type="datetimeFigureOut">
              <a:rPr lang="en-US" smtClean="0"/>
              <a:t>10/24/2018</a:t>
            </a:fld>
            <a:endParaRPr lang="en-US" dirty="0"/>
          </a:p>
        </p:txBody>
      </p:sp>
      <p:sp>
        <p:nvSpPr>
          <p:cNvPr id="4" name="Footer Placeholder 3"/>
          <p:cNvSpPr>
            <a:spLocks noGrp="1"/>
          </p:cNvSpPr>
          <p:nvPr>
            <p:ph type="ftr" sz="quarter" idx="2"/>
          </p:nvPr>
        </p:nvSpPr>
        <p:spPr>
          <a:xfrm>
            <a:off x="0" y="8829969"/>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9"/>
            <a:ext cx="3037840" cy="464820"/>
          </a:xfrm>
          <a:prstGeom prst="rect">
            <a:avLst/>
          </a:prstGeom>
        </p:spPr>
        <p:txBody>
          <a:bodyPr vert="horz" lIns="93177" tIns="46589" rIns="93177" bIns="46589" rtlCol="0" anchor="b"/>
          <a:lstStyle>
            <a:lvl1pPr algn="r">
              <a:defRPr sz="1200"/>
            </a:lvl1pPr>
          </a:lstStyle>
          <a:p>
            <a:fld id="{8088C099-2B7A-4B35-9E19-074E2F15C2D3}" type="slidenum">
              <a:rPr lang="en-US" smtClean="0"/>
              <a:t>‹#›</a:t>
            </a:fld>
            <a:endParaRPr lang="en-US" dirty="0"/>
          </a:p>
        </p:txBody>
      </p:sp>
    </p:spTree>
    <p:extLst>
      <p:ext uri="{BB962C8B-B14F-4D97-AF65-F5344CB8AC3E}">
        <p14:creationId xmlns:p14="http://schemas.microsoft.com/office/powerpoint/2010/main" val="2015299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2"/>
            <a:ext cx="3037840" cy="464820"/>
          </a:xfrm>
          <a:prstGeom prst="rect">
            <a:avLst/>
          </a:prstGeom>
        </p:spPr>
        <p:txBody>
          <a:bodyPr vert="horz" lIns="93177" tIns="46589" rIns="93177" bIns="46589" rtlCol="0"/>
          <a:lstStyle>
            <a:lvl1pPr algn="r">
              <a:defRPr sz="1200"/>
            </a:lvl1pPr>
          </a:lstStyle>
          <a:p>
            <a:fld id="{EDF0A5FA-AB94-44EE-A5D4-75C5C49A077B}" type="datetimeFigureOut">
              <a:rPr lang="en-US" smtClean="0"/>
              <a:t>10/24/2018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9"/>
            <a:ext cx="3037840" cy="464820"/>
          </a:xfrm>
          <a:prstGeom prst="rect">
            <a:avLst/>
          </a:prstGeom>
        </p:spPr>
        <p:txBody>
          <a:bodyPr vert="horz" lIns="93177" tIns="46589" rIns="93177" bIns="46589" rtlCol="0" anchor="b"/>
          <a:lstStyle>
            <a:lvl1pPr algn="r">
              <a:defRPr sz="1200"/>
            </a:lvl1pPr>
          </a:lstStyle>
          <a:p>
            <a:fld id="{AF69DEFA-A6E1-4627-8453-89CF76F358A1}" type="slidenum">
              <a:rPr lang="en-US" smtClean="0"/>
              <a:t>‹#›</a:t>
            </a:fld>
            <a:endParaRPr lang="en-US" dirty="0"/>
          </a:p>
        </p:txBody>
      </p:sp>
    </p:spTree>
    <p:extLst>
      <p:ext uri="{BB962C8B-B14F-4D97-AF65-F5344CB8AC3E}">
        <p14:creationId xmlns:p14="http://schemas.microsoft.com/office/powerpoint/2010/main" val="36823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FB6F7C-A00C-46F2-A775-FC0CFCDA6B54}" type="datetime1">
              <a:rPr lang="en-US" smtClean="0"/>
              <a:t>10/24/2018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144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4B0EB3-A400-43A5-9A0F-30D546CCC06F}" type="datetime1">
              <a:rPr lang="en-US" smtClean="0"/>
              <a:t>10/24/2018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453718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3868F2-4737-4279-85C5-C1BBFC818AB7}" type="datetime1">
              <a:rPr lang="en-US" smtClean="0"/>
              <a:t>10/24/2018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2080252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E0EFF5-6076-4DAA-89C5-A42855A7F9CF}" type="datetime1">
              <a:rPr lang="en-US" smtClean="0"/>
              <a:t>10/24/2018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14983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A77319-B94C-4794-8C06-283940347D31}" type="datetime1">
              <a:rPr lang="en-US" smtClean="0"/>
              <a:t>10/24/2018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4D2D65-5FEC-4949-9D10-D115EF102472}" type="datetime1">
              <a:rPr lang="en-US" smtClean="0"/>
              <a:t>10/24/2018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2405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41D788-F7FA-493A-AA4E-6C3D6F99760F}" type="datetime1">
              <a:rPr lang="en-US" smtClean="0"/>
              <a:t>10/24/2018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4308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293E20-CE08-474B-9BE2-AFA11E11BF22}" type="datetime1">
              <a:rPr lang="en-US" smtClean="0"/>
              <a:t>10/24/2018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9551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5EA3254-20D1-4BD9-99BD-F2B9707B0BDC}" type="datetime1">
              <a:rPr lang="en-US" smtClean="0"/>
              <a:t>10/24/2018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66288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F1697F2-540F-4EA1-9228-CDFB928E5681}" type="datetime1">
              <a:rPr lang="en-US" smtClean="0"/>
              <a:t>10/24/2018</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3A9E86-4CC3-4959-A751-C33E618564A4}" type="slidenum">
              <a:rPr lang="en-US" smtClean="0"/>
              <a:t>‹#›</a:t>
            </a:fld>
            <a:endParaRPr lang="en-US" dirty="0"/>
          </a:p>
        </p:txBody>
      </p:sp>
    </p:spTree>
    <p:extLst>
      <p:ext uri="{BB962C8B-B14F-4D97-AF65-F5344CB8AC3E}">
        <p14:creationId xmlns:p14="http://schemas.microsoft.com/office/powerpoint/2010/main" val="1529141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94677F-8779-4FAF-A7E5-A29AB1D49C2A}" type="datetime1">
              <a:rPr lang="en-US" smtClean="0"/>
              <a:t>10/24/2018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33742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342900"/>
            <a:fld id="{B61BEF0D-F0BB-DE4B-95CE-6DB70DBA9567}" type="datetimeFigureOut">
              <a:rPr lang="en-US" smtClean="0">
                <a:solidFill>
                  <a:prstClr val="black">
                    <a:tint val="75000"/>
                  </a:prstClr>
                </a:solidFill>
              </a:rPr>
              <a:pPr defTabSz="342900"/>
              <a:t>10/24/2018</a:t>
            </a:fld>
            <a:endParaRPr lang="en-US" dirty="0">
              <a:solidFill>
                <a:prstClr val="black">
                  <a:tint val="75000"/>
                </a:prstClr>
              </a:solidFill>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342900"/>
            <a:fld id="{D57F1E4F-1CFF-5643-939E-217C01CDF565}" type="slidenum">
              <a:rPr lang="en-US" smtClean="0">
                <a:solidFill>
                  <a:srgbClr val="90C226"/>
                </a:solidFill>
              </a:rPr>
              <a:pPr defTabSz="342900"/>
              <a:t>‹#›</a:t>
            </a:fld>
            <a:endParaRPr lang="en-US" dirty="0">
              <a:solidFill>
                <a:srgbClr val="90C226"/>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3599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legis.iowa.gov/docs/publications/FTNO/966760.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presencelearning.com/resources/medicaid-reimbursement-for-online-services/"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ncsl.org/research/human-services/new-research-early-education-as-economic-investme.aspx" TargetMode="External"/><Relationship Id="rId2" Type="http://schemas.openxmlformats.org/officeDocument/2006/relationships/hyperlink" Target="http://www.ecs.org/docs/early-learning-primer.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learningpolicyinstitute.org/uncertified-teachers-and-teacher-vacancies-state" TargetMode="External"/><Relationship Id="rId2" Type="http://schemas.openxmlformats.org/officeDocument/2006/relationships/hyperlink" Target="http://blogs.edweek.org/teachers/teaching_now/2016/08/the_pay_gap_for_teachers_is_greater_than_ever_new_study_finds.html?cmp=eml-enl-eu-news1-RM"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legis.iowa.gov/docs/publications/MOW/970927.pdf"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rsaia.org/legislative.html"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larry@iowaschoolfinance.com"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hyperlink" Target="mailto:Margaret@iowaschoolfinance.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381000" y="152400"/>
            <a:ext cx="8229600" cy="4739419"/>
          </a:xfrm>
          <a:prstGeom prst="rect">
            <a:avLst/>
          </a:prstGeom>
        </p:spPr>
      </p:pic>
      <p:sp>
        <p:nvSpPr>
          <p:cNvPr id="5" name="TextBox 4"/>
          <p:cNvSpPr txBox="1"/>
          <p:nvPr/>
        </p:nvSpPr>
        <p:spPr>
          <a:xfrm>
            <a:off x="822960" y="5181600"/>
            <a:ext cx="7406640" cy="1538883"/>
          </a:xfrm>
          <a:prstGeom prst="rect">
            <a:avLst/>
          </a:prstGeom>
          <a:noFill/>
        </p:spPr>
        <p:txBody>
          <a:bodyPr wrap="square" rtlCol="0">
            <a:spAutoFit/>
          </a:bodyPr>
          <a:lstStyle/>
          <a:p>
            <a:pPr algn="ctr"/>
            <a:r>
              <a:rPr lang="en-US" sz="2800" b="1" dirty="0"/>
              <a:t>2019 Legislative Issues</a:t>
            </a:r>
            <a:br>
              <a:rPr lang="en-US" sz="2800" b="1" dirty="0"/>
            </a:br>
            <a:r>
              <a:rPr lang="en-US" b="1" dirty="0"/>
              <a:t>Background on RSAI Priority Issues</a:t>
            </a:r>
          </a:p>
          <a:p>
            <a:pPr algn="ctr"/>
            <a:r>
              <a:rPr lang="en-US" b="1" dirty="0"/>
              <a:t>October 2018</a:t>
            </a:r>
            <a:br>
              <a:rPr lang="en-US" b="1" dirty="0"/>
            </a:br>
            <a:r>
              <a:rPr lang="en-US" sz="1200" dirty="0"/>
              <a:t/>
            </a:r>
            <a:br>
              <a:rPr lang="en-US" sz="1200" dirty="0"/>
            </a:br>
            <a:endParaRPr lang="en-US" dirty="0"/>
          </a:p>
        </p:txBody>
      </p:sp>
    </p:spTree>
    <p:extLst>
      <p:ext uri="{BB962C8B-B14F-4D97-AF65-F5344CB8AC3E}">
        <p14:creationId xmlns:p14="http://schemas.microsoft.com/office/powerpoint/2010/main" val="37285255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 Accomplishments</a:t>
            </a:r>
          </a:p>
        </p:txBody>
      </p:sp>
      <p:sp>
        <p:nvSpPr>
          <p:cNvPr id="3" name="Content Placeholder 2"/>
          <p:cNvSpPr>
            <a:spLocks noGrp="1"/>
          </p:cNvSpPr>
          <p:nvPr>
            <p:ph idx="1"/>
          </p:nvPr>
        </p:nvSpPr>
        <p:spPr/>
        <p:txBody>
          <a:bodyPr/>
          <a:lstStyle/>
          <a:p>
            <a:r>
              <a:rPr lang="en-US" sz="2800" b="1" dirty="0"/>
              <a:t>TRANSPORTATION and FORMULA EQUITY</a:t>
            </a:r>
          </a:p>
          <a:p>
            <a:r>
              <a:rPr lang="en-US" sz="2800" dirty="0"/>
              <a:t>SF 455 addressed both </a:t>
            </a:r>
            <a:r>
              <a:rPr lang="en-US" sz="2800" dirty="0" smtClean="0"/>
              <a:t>issues: </a:t>
            </a:r>
            <a:endParaRPr lang="en-US" sz="2800" dirty="0"/>
          </a:p>
          <a:p>
            <a:pPr lvl="1"/>
            <a:r>
              <a:rPr lang="en-US" sz="2400" dirty="0"/>
              <a:t>$11.2 M in transportation grants for FY 2019 – one time grant in FY 2019 budget - will need to be considered for FY 2020. </a:t>
            </a:r>
          </a:p>
          <a:p>
            <a:pPr lvl="1"/>
            <a:r>
              <a:rPr lang="en-US" sz="2400" dirty="0"/>
              <a:t>Adds $5 to the minimum State Cost Per Pupil to close the gap to $170 – this is a permanent correction but just a start to closing the gap. </a:t>
            </a:r>
            <a:endParaRPr lang="en-US" sz="2400" dirty="0" smtClean="0"/>
          </a:p>
          <a:p>
            <a:pPr lvl="1"/>
            <a:r>
              <a:rPr lang="en-US" sz="2400" dirty="0" smtClean="0"/>
              <a:t>Didn’t go as far as we originally wanted.  Still work to do on both issues. </a:t>
            </a:r>
            <a:endParaRPr lang="en-US" sz="2400" dirty="0"/>
          </a:p>
          <a:p>
            <a:endParaRPr lang="en-US" dirty="0"/>
          </a:p>
        </p:txBody>
      </p:sp>
      <p:sp>
        <p:nvSpPr>
          <p:cNvPr id="4" name="5-Point Star 3"/>
          <p:cNvSpPr/>
          <p:nvPr/>
        </p:nvSpPr>
        <p:spPr>
          <a:xfrm>
            <a:off x="7620000" y="457200"/>
            <a:ext cx="1066800" cy="990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3371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and Formula Equality</a:t>
            </a:r>
          </a:p>
        </p:txBody>
      </p:sp>
      <p:sp>
        <p:nvSpPr>
          <p:cNvPr id="3" name="Content Placeholder 2"/>
          <p:cNvSpPr>
            <a:spLocks noGrp="1"/>
          </p:cNvSpPr>
          <p:nvPr>
            <p:ph idx="1"/>
          </p:nvPr>
        </p:nvSpPr>
        <p:spPr/>
        <p:txBody>
          <a:bodyPr>
            <a:normAutofit fontScale="92500" lnSpcReduction="10000"/>
          </a:bodyPr>
          <a:lstStyle/>
          <a:p>
            <a:r>
              <a:rPr lang="en-US" sz="2800" dirty="0"/>
              <a:t>Transportation expenditure differences are the biggest remaining inequity for students in Iowa. Money spent on busing is not available for teachers, textbooks and programs. </a:t>
            </a:r>
          </a:p>
          <a:p>
            <a:r>
              <a:rPr lang="en-US" sz="2800" dirty="0"/>
              <a:t>Formula inequality still remains, with a $170 difference between the state cost per pupil, which serves as a ceiling for half of Iowa school districts with the other half of districts allowed to tax locally for up to $170 per pupil more.</a:t>
            </a:r>
          </a:p>
          <a:p>
            <a:r>
              <a:rPr lang="en-US" sz="2800" dirty="0"/>
              <a:t>Legislative Education Committee leaders have indicated their support to continue to address these inequities.</a:t>
            </a:r>
          </a:p>
          <a:p>
            <a:endParaRPr lang="en-US" dirty="0"/>
          </a:p>
        </p:txBody>
      </p:sp>
    </p:spTree>
    <p:extLst>
      <p:ext uri="{BB962C8B-B14F-4D97-AF65-F5344CB8AC3E}">
        <p14:creationId xmlns:p14="http://schemas.microsoft.com/office/powerpoint/2010/main" val="30078038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4191000"/>
            <a:ext cx="7772400" cy="2031325"/>
          </a:xfrm>
          <a:prstGeom prst="rect">
            <a:avLst/>
          </a:prstGeom>
        </p:spPr>
        <p:txBody>
          <a:bodyPr wrap="square">
            <a:spAutoFit/>
          </a:bodyPr>
          <a:lstStyle/>
          <a:p>
            <a:pPr marL="285750" lvl="0" indent="-285750">
              <a:buFont typeface="Arial" panose="020B0604020202020204" pitchFamily="34" charset="0"/>
              <a:buChar char="•"/>
            </a:pPr>
            <a:r>
              <a:rPr lang="en-US" dirty="0"/>
              <a:t>FY 2017 State cost per pupil was $6,591.  There were an estimated 30 Iowa school districts that required at least 10% of that general fund cost per pupil for transportation.</a:t>
            </a:r>
          </a:p>
          <a:p>
            <a:pPr marL="285750" lvl="0" indent="-285750">
              <a:buFont typeface="Arial" panose="020B0604020202020204" pitchFamily="34" charset="0"/>
              <a:buChar char="•"/>
            </a:pPr>
            <a:r>
              <a:rPr lang="en-US" dirty="0"/>
              <a:t>FY 2017 DE transportation report: The range in transportation expenditures varies from a low of $9.60 to a high of $969.60 per student enrolled.  Square miles per district range from a low of 2 to a high of 555 square miles, and route miles range from a low of 958 to a high of 1,227,106 miles.  </a:t>
            </a:r>
          </a:p>
        </p:txBody>
      </p:sp>
      <p:pic>
        <p:nvPicPr>
          <p:cNvPr id="6" name="Picture 5"/>
          <p:cNvPicPr>
            <a:picLocks noChangeAspect="1"/>
          </p:cNvPicPr>
          <p:nvPr/>
        </p:nvPicPr>
        <p:blipFill>
          <a:blip r:embed="rId2"/>
          <a:stretch>
            <a:fillRect/>
          </a:stretch>
        </p:blipFill>
        <p:spPr>
          <a:xfrm>
            <a:off x="1017585" y="0"/>
            <a:ext cx="7108829" cy="4038600"/>
          </a:xfrm>
          <a:prstGeom prst="rect">
            <a:avLst/>
          </a:prstGeom>
        </p:spPr>
      </p:pic>
      <p:sp>
        <p:nvSpPr>
          <p:cNvPr id="2" name="TextBox 1"/>
          <p:cNvSpPr txBox="1"/>
          <p:nvPr/>
        </p:nvSpPr>
        <p:spPr>
          <a:xfrm>
            <a:off x="1828800" y="0"/>
            <a:ext cx="1524000" cy="338554"/>
          </a:xfrm>
          <a:prstGeom prst="rect">
            <a:avLst/>
          </a:prstGeom>
          <a:noFill/>
        </p:spPr>
        <p:txBody>
          <a:bodyPr wrap="square" rtlCol="0">
            <a:spAutoFit/>
          </a:bodyPr>
          <a:lstStyle/>
          <a:p>
            <a:r>
              <a:rPr lang="en-US" sz="1600" i="1" dirty="0" smtClean="0"/>
              <a:t>Transportation</a:t>
            </a:r>
            <a:endParaRPr lang="en-US" sz="1600" i="1" dirty="0"/>
          </a:p>
        </p:txBody>
      </p:sp>
    </p:spTree>
    <p:extLst>
      <p:ext uri="{BB962C8B-B14F-4D97-AF65-F5344CB8AC3E}">
        <p14:creationId xmlns:p14="http://schemas.microsoft.com/office/powerpoint/2010/main" val="16786737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 Funding &amp; Mandates</a:t>
            </a:r>
          </a:p>
        </p:txBody>
      </p:sp>
      <p:sp>
        <p:nvSpPr>
          <p:cNvPr id="3" name="Content Placeholder 2"/>
          <p:cNvSpPr>
            <a:spLocks noGrp="1"/>
          </p:cNvSpPr>
          <p:nvPr>
            <p:ph idx="1"/>
          </p:nvPr>
        </p:nvSpPr>
        <p:spPr/>
        <p:txBody>
          <a:bodyPr>
            <a:noAutofit/>
          </a:bodyPr>
          <a:lstStyle/>
          <a:p>
            <a:pPr lvl="1"/>
            <a:r>
              <a:rPr lang="en-US" sz="2400" dirty="0"/>
              <a:t>SSA set at 1.0%, set early and stayed at that level despite lower REC estimates and additional reductions to the budget later in the session. </a:t>
            </a:r>
          </a:p>
          <a:p>
            <a:pPr lvl="1"/>
            <a:r>
              <a:rPr lang="en-US" sz="2400" dirty="0"/>
              <a:t>Appropriation for new State Assessment: $2.7 million to be distributed to school districts for the statewide student assessment. </a:t>
            </a:r>
          </a:p>
        </p:txBody>
      </p:sp>
      <p:sp>
        <p:nvSpPr>
          <p:cNvPr id="4" name="5-Point Star 3"/>
          <p:cNvSpPr/>
          <p:nvPr/>
        </p:nvSpPr>
        <p:spPr>
          <a:xfrm>
            <a:off x="7620000" y="286604"/>
            <a:ext cx="1066800" cy="990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7886700" y="4682067"/>
            <a:ext cx="533400" cy="12954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6069711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84124162"/>
              </p:ext>
            </p:extLst>
          </p:nvPr>
        </p:nvGraphicFramePr>
        <p:xfrm>
          <a:off x="152400" y="152400"/>
          <a:ext cx="8839200" cy="548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12646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811093119"/>
              </p:ext>
            </p:extLst>
          </p:nvPr>
        </p:nvGraphicFramePr>
        <p:xfrm>
          <a:off x="304800" y="152400"/>
          <a:ext cx="8534400" cy="5867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99978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0" y="274638"/>
            <a:ext cx="2438400" cy="1143000"/>
          </a:xfrm>
        </p:spPr>
        <p:txBody>
          <a:bodyPr>
            <a:noAutofit/>
          </a:bodyPr>
          <a:lstStyle/>
          <a:p>
            <a:r>
              <a:rPr lang="en-US" sz="1600" dirty="0">
                <a:hlinkClick r:id="rId2"/>
              </a:rPr>
              <a:t>https://</a:t>
            </a:r>
            <a:r>
              <a:rPr lang="en-US" sz="1600" dirty="0" smtClean="0">
                <a:hlinkClick r:id="rId2"/>
              </a:rPr>
              <a:t>www.legis.iowa.gov/docs/publications/FTNO/966760.pdf</a:t>
            </a:r>
            <a:r>
              <a:rPr lang="en-US" sz="1600" dirty="0" smtClean="0"/>
              <a:t> </a:t>
            </a:r>
            <a:endParaRPr lang="en-US" sz="1600" dirty="0"/>
          </a:p>
        </p:txBody>
      </p:sp>
      <p:pic>
        <p:nvPicPr>
          <p:cNvPr id="5" name="Content Placeholder 4"/>
          <p:cNvPicPr>
            <a:picLocks noGrp="1" noChangeAspect="1"/>
          </p:cNvPicPr>
          <p:nvPr>
            <p:ph idx="1"/>
          </p:nvPr>
        </p:nvPicPr>
        <p:blipFill>
          <a:blip r:embed="rId3"/>
          <a:stretch>
            <a:fillRect/>
          </a:stretch>
        </p:blipFill>
        <p:spPr>
          <a:xfrm>
            <a:off x="381001" y="228600"/>
            <a:ext cx="5562600" cy="4251332"/>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16</a:t>
            </a:fld>
            <a:endParaRPr lang="en-US" dirty="0"/>
          </a:p>
        </p:txBody>
      </p:sp>
      <p:sp>
        <p:nvSpPr>
          <p:cNvPr id="6" name="TextBox 5"/>
          <p:cNvSpPr txBox="1"/>
          <p:nvPr/>
        </p:nvSpPr>
        <p:spPr>
          <a:xfrm>
            <a:off x="990600" y="4876800"/>
            <a:ext cx="6934200" cy="1477328"/>
          </a:xfrm>
          <a:prstGeom prst="rect">
            <a:avLst/>
          </a:prstGeom>
          <a:noFill/>
        </p:spPr>
        <p:txBody>
          <a:bodyPr wrap="square" rtlCol="0">
            <a:spAutoFit/>
          </a:bodyPr>
          <a:lstStyle/>
          <a:p>
            <a:r>
              <a:rPr lang="en-US" dirty="0" smtClean="0"/>
              <a:t>“Chart </a:t>
            </a:r>
            <a:r>
              <a:rPr lang="en-US" dirty="0"/>
              <a:t>3 shows the relative inflation-adjusted growth in total GDP for Iowa, the plains states, and the nation. From CY 1997 through CY 2017, Iowa’s 52.4% growth leads the plains states’ 45.0% growth and the nation’s growth of 50.4% as a whole. Iowa surpassed the plains states beginning with CY 2004 and the nation beginning with CY 2014</a:t>
            </a:r>
            <a:r>
              <a:rPr lang="en-US" dirty="0" smtClean="0"/>
              <a:t>.”</a:t>
            </a:r>
            <a:endParaRPr lang="en-US" dirty="0"/>
          </a:p>
        </p:txBody>
      </p:sp>
      <p:cxnSp>
        <p:nvCxnSpPr>
          <p:cNvPr id="8" name="Straight Arrow Connector 7"/>
          <p:cNvCxnSpPr/>
          <p:nvPr/>
        </p:nvCxnSpPr>
        <p:spPr>
          <a:xfrm flipH="1" flipV="1">
            <a:off x="4343400" y="2057400"/>
            <a:ext cx="30480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715000" y="1143000"/>
            <a:ext cx="1600200" cy="106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67600" y="1981200"/>
            <a:ext cx="1295400" cy="2031325"/>
          </a:xfrm>
          <a:prstGeom prst="rect">
            <a:avLst/>
          </a:prstGeom>
          <a:solidFill>
            <a:schemeClr val="accent1">
              <a:lumMod val="20000"/>
              <a:lumOff val="80000"/>
            </a:schemeClr>
          </a:solidFill>
        </p:spPr>
        <p:txBody>
          <a:bodyPr wrap="square" rtlCol="0">
            <a:spAutoFit/>
          </a:bodyPr>
          <a:lstStyle/>
          <a:p>
            <a:r>
              <a:rPr lang="en-US" dirty="0" smtClean="0"/>
              <a:t>About 20% Iowa GDP growth controlling for inflation from 2011 to 2017</a:t>
            </a:r>
            <a:endParaRPr lang="en-US" dirty="0"/>
          </a:p>
        </p:txBody>
      </p:sp>
    </p:spTree>
    <p:extLst>
      <p:ext uri="{BB962C8B-B14F-4D97-AF65-F5344CB8AC3E}">
        <p14:creationId xmlns:p14="http://schemas.microsoft.com/office/powerpoint/2010/main" val="194533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32596"/>
          </a:xfrm>
        </p:spPr>
        <p:txBody>
          <a:bodyPr/>
          <a:lstStyle/>
          <a:p>
            <a:r>
              <a:rPr lang="en-US" dirty="0" smtClean="0"/>
              <a:t>How big is $765 million???</a:t>
            </a:r>
            <a:endParaRPr lang="en-US" dirty="0"/>
          </a:p>
        </p:txBody>
      </p:sp>
      <p:sp>
        <p:nvSpPr>
          <p:cNvPr id="4" name="Slide Number Placeholder 3"/>
          <p:cNvSpPr>
            <a:spLocks noGrp="1"/>
          </p:cNvSpPr>
          <p:nvPr>
            <p:ph type="sldNum" sz="quarter" idx="12"/>
          </p:nvPr>
        </p:nvSpPr>
        <p:spPr/>
        <p:txBody>
          <a:bodyPr/>
          <a:lstStyle/>
          <a:p>
            <a:fld id="{7E3A9E86-4CC3-4959-A751-C33E618564A4}" type="slidenum">
              <a:rPr lang="en-US" smtClean="0"/>
              <a:t>17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934390135"/>
              </p:ext>
            </p:extLst>
          </p:nvPr>
        </p:nvGraphicFramePr>
        <p:xfrm>
          <a:off x="228600" y="1858288"/>
          <a:ext cx="8686799" cy="3962410"/>
        </p:xfrm>
        <a:graphic>
          <a:graphicData uri="http://schemas.openxmlformats.org/drawingml/2006/table">
            <a:tbl>
              <a:tblPr/>
              <a:tblGrid>
                <a:gridCol w="1508361">
                  <a:extLst>
                    <a:ext uri="{9D8B030D-6E8A-4147-A177-3AD203B41FA5}">
                      <a16:colId xmlns:a16="http://schemas.microsoft.com/office/drawing/2014/main" val="2045066105"/>
                    </a:ext>
                  </a:extLst>
                </a:gridCol>
                <a:gridCol w="1858016">
                  <a:extLst>
                    <a:ext uri="{9D8B030D-6E8A-4147-A177-3AD203B41FA5}">
                      <a16:colId xmlns:a16="http://schemas.microsoft.com/office/drawing/2014/main" val="2497678741"/>
                    </a:ext>
                  </a:extLst>
                </a:gridCol>
                <a:gridCol w="5320422">
                  <a:extLst>
                    <a:ext uri="{9D8B030D-6E8A-4147-A177-3AD203B41FA5}">
                      <a16:colId xmlns:a16="http://schemas.microsoft.com/office/drawing/2014/main" val="2138869825"/>
                    </a:ext>
                  </a:extLst>
                </a:gridCol>
              </a:tblGrid>
              <a:tr h="396241">
                <a:tc>
                  <a:txBody>
                    <a:bodyPr/>
                    <a:lstStyle/>
                    <a:p>
                      <a:pPr fontAlgn="b"/>
                      <a:endParaRPr lang="en-US" sz="1700" dirty="0">
                        <a:solidFill>
                          <a:srgbClr val="000000"/>
                        </a:solidFill>
                        <a:effectLst/>
                        <a:latin typeface="Calibri" panose="020F0502020204030204" pitchFamily="34" charset="0"/>
                      </a:endParaRP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       </a:t>
                      </a:r>
                      <a:r>
                        <a:rPr lang="en-US" sz="1700" dirty="0" smtClean="0">
                          <a:solidFill>
                            <a:srgbClr val="000000"/>
                          </a:solidFill>
                          <a:effectLst/>
                          <a:latin typeface="Calibri" panose="020F0502020204030204" pitchFamily="34" charset="0"/>
                        </a:rPr>
                        <a:t> 765,000,000</a:t>
                      </a:r>
                      <a:endParaRPr lang="en-US" sz="1700" dirty="0">
                        <a:solidFill>
                          <a:srgbClr val="000000"/>
                        </a:solidFill>
                        <a:effectLst/>
                        <a:latin typeface="Calibri" panose="020F0502020204030204" pitchFamily="34" charset="0"/>
                      </a:endParaRP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State aid over 8 </a:t>
                      </a:r>
                      <a:r>
                        <a:rPr lang="en-US" sz="1700" dirty="0" smtClean="0">
                          <a:solidFill>
                            <a:srgbClr val="000000"/>
                          </a:solidFill>
                          <a:effectLst/>
                          <a:latin typeface="Calibri" panose="020F0502020204030204" pitchFamily="34" charset="0"/>
                        </a:rPr>
                        <a:t>years (true number)</a:t>
                      </a:r>
                      <a:endParaRPr lang="en-US" sz="1700" dirty="0">
                        <a:solidFill>
                          <a:srgbClr val="000000"/>
                        </a:solidFill>
                        <a:effectLst/>
                        <a:latin typeface="Calibri" panose="020F0502020204030204" pitchFamily="34" charset="0"/>
                      </a:endParaRPr>
                    </a:p>
                  </a:txBody>
                  <a:tcPr marL="3810" marR="3810" marT="3810" marB="0" anchor="b">
                    <a:lnL>
                      <a:noFill/>
                    </a:lnL>
                    <a:lnR>
                      <a:noFill/>
                    </a:lnR>
                    <a:lnT>
                      <a:noFill/>
                    </a:lnT>
                    <a:lnB>
                      <a:noFill/>
                    </a:lnB>
                    <a:solidFill>
                      <a:srgbClr val="FFFFFF"/>
                    </a:solidFill>
                  </a:tcPr>
                </a:tc>
                <a:extLst>
                  <a:ext uri="{0D108BD9-81ED-4DB2-BD59-A6C34878D82A}">
                    <a16:rowId xmlns:a16="http://schemas.microsoft.com/office/drawing/2014/main" val="1183635306"/>
                  </a:ext>
                </a:extLst>
              </a:tr>
              <a:tr h="396241">
                <a:tc>
                  <a:txBody>
                    <a:bodyPr/>
                    <a:lstStyle/>
                    <a:p>
                      <a:pPr fontAlgn="b"/>
                      <a:r>
                        <a:rPr lang="en-US" sz="1700" dirty="0">
                          <a:solidFill>
                            <a:srgbClr val="000000"/>
                          </a:solidFill>
                          <a:effectLst/>
                          <a:latin typeface="Calibri" panose="020F0502020204030204" pitchFamily="34" charset="0"/>
                        </a:rPr>
                        <a:t> minus </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 $         90,000,000</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property tax relief</a:t>
                      </a:r>
                    </a:p>
                  </a:txBody>
                  <a:tcPr marL="3810" marR="3810" marT="3810" marB="0" anchor="b">
                    <a:lnL>
                      <a:noFill/>
                    </a:lnL>
                    <a:lnR>
                      <a:noFill/>
                    </a:lnR>
                    <a:lnT>
                      <a:noFill/>
                    </a:lnT>
                    <a:lnB>
                      <a:noFill/>
                    </a:lnB>
                    <a:solidFill>
                      <a:srgbClr val="FFFFFF"/>
                    </a:solidFill>
                  </a:tcPr>
                </a:tc>
                <a:extLst>
                  <a:ext uri="{0D108BD9-81ED-4DB2-BD59-A6C34878D82A}">
                    <a16:rowId xmlns:a16="http://schemas.microsoft.com/office/drawing/2014/main" val="1649412169"/>
                  </a:ext>
                </a:extLst>
              </a:tr>
              <a:tr h="396241">
                <a:tc>
                  <a:txBody>
                    <a:bodyPr/>
                    <a:lstStyle/>
                    <a:p>
                      <a:pPr fontAlgn="b"/>
                      <a:r>
                        <a:rPr lang="en-US" sz="1700" dirty="0">
                          <a:solidFill>
                            <a:srgbClr val="000000"/>
                          </a:solidFill>
                          <a:effectLst/>
                          <a:latin typeface="Calibri" panose="020F0502020204030204" pitchFamily="34" charset="0"/>
                        </a:rPr>
                        <a:t> minus </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 $         85,700,000</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state funding for </a:t>
                      </a:r>
                      <a:r>
                        <a:rPr lang="en-US" sz="1700" kern="1200" dirty="0" smtClean="0">
                          <a:solidFill>
                            <a:schemeClr val="tx1"/>
                          </a:solidFill>
                          <a:effectLst/>
                          <a:latin typeface="+mn-lt"/>
                          <a:ea typeface="+mn-ea"/>
                          <a:cs typeface="+mn-cs"/>
                        </a:rPr>
                        <a:t>13,802 new students </a:t>
                      </a:r>
                      <a:endParaRPr lang="en-US" sz="1700" dirty="0">
                        <a:solidFill>
                          <a:srgbClr val="000000"/>
                        </a:solidFill>
                        <a:effectLst/>
                        <a:latin typeface="Calibri" panose="020F0502020204030204" pitchFamily="34" charset="0"/>
                      </a:endParaRPr>
                    </a:p>
                  </a:txBody>
                  <a:tcPr marL="3810" marR="3810" marT="3810" marB="0" anchor="b">
                    <a:lnL>
                      <a:noFill/>
                    </a:lnL>
                    <a:lnR>
                      <a:noFill/>
                    </a:lnR>
                    <a:lnT>
                      <a:noFill/>
                    </a:lnT>
                    <a:lnB>
                      <a:noFill/>
                    </a:lnB>
                    <a:solidFill>
                      <a:srgbClr val="FFFFFF"/>
                    </a:solidFill>
                  </a:tcPr>
                </a:tc>
                <a:extLst>
                  <a:ext uri="{0D108BD9-81ED-4DB2-BD59-A6C34878D82A}">
                    <a16:rowId xmlns:a16="http://schemas.microsoft.com/office/drawing/2014/main" val="1035797313"/>
                  </a:ext>
                </a:extLst>
              </a:tr>
              <a:tr h="396241">
                <a:tc>
                  <a:txBody>
                    <a:bodyPr/>
                    <a:lstStyle/>
                    <a:p>
                      <a:pPr fontAlgn="b"/>
                      <a:r>
                        <a:rPr lang="en-US" sz="1700" dirty="0">
                          <a:solidFill>
                            <a:srgbClr val="000000"/>
                          </a:solidFill>
                          <a:effectLst/>
                          <a:latin typeface="Calibri" panose="020F0502020204030204" pitchFamily="34" charset="0"/>
                        </a:rPr>
                        <a:t> minus </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 $       159,000,000</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Teacher </a:t>
                      </a:r>
                      <a:r>
                        <a:rPr lang="en-US" sz="1700" dirty="0" smtClean="0">
                          <a:solidFill>
                            <a:srgbClr val="000000"/>
                          </a:solidFill>
                          <a:effectLst/>
                          <a:latin typeface="Calibri" panose="020F0502020204030204" pitchFamily="34" charset="0"/>
                        </a:rPr>
                        <a:t>Leadership Initiative</a:t>
                      </a:r>
                      <a:endParaRPr lang="en-US" sz="1700" dirty="0">
                        <a:solidFill>
                          <a:srgbClr val="000000"/>
                        </a:solidFill>
                        <a:effectLst/>
                        <a:latin typeface="Calibri" panose="020F0502020204030204" pitchFamily="34" charset="0"/>
                      </a:endParaRPr>
                    </a:p>
                  </a:txBody>
                  <a:tcPr marL="3810" marR="3810" marT="3810" marB="0" anchor="b">
                    <a:lnL>
                      <a:noFill/>
                    </a:lnL>
                    <a:lnR>
                      <a:noFill/>
                    </a:lnR>
                    <a:lnT>
                      <a:noFill/>
                    </a:lnT>
                    <a:lnB>
                      <a:noFill/>
                    </a:lnB>
                    <a:solidFill>
                      <a:srgbClr val="FFFFFF"/>
                    </a:solidFill>
                  </a:tcPr>
                </a:tc>
                <a:extLst>
                  <a:ext uri="{0D108BD9-81ED-4DB2-BD59-A6C34878D82A}">
                    <a16:rowId xmlns:a16="http://schemas.microsoft.com/office/drawing/2014/main" val="4170433902"/>
                  </a:ext>
                </a:extLst>
              </a:tr>
              <a:tr h="396241">
                <a:tc>
                  <a:txBody>
                    <a:bodyPr/>
                    <a:lstStyle/>
                    <a:p>
                      <a:pPr fontAlgn="b"/>
                      <a:r>
                        <a:rPr lang="en-US" sz="1700" dirty="0">
                          <a:solidFill>
                            <a:srgbClr val="000000"/>
                          </a:solidFill>
                          <a:effectLst/>
                          <a:latin typeface="Calibri" panose="020F0502020204030204" pitchFamily="34" charset="0"/>
                        </a:rPr>
                        <a:t> divided by </a:t>
                      </a:r>
                    </a:p>
                  </a:txBody>
                  <a:tcPr marL="3810" marR="3810" marT="3810" marB="0" anchor="b">
                    <a:lnL>
                      <a:noFill/>
                    </a:lnL>
                    <a:lnR>
                      <a:noFill/>
                    </a:lnR>
                    <a:lnT>
                      <a:noFill/>
                    </a:lnT>
                    <a:lnB>
                      <a:noFill/>
                    </a:lnB>
                    <a:solidFill>
                      <a:srgbClr val="FFFFFF"/>
                    </a:solidFill>
                  </a:tcPr>
                </a:tc>
                <a:tc>
                  <a:txBody>
                    <a:bodyPr/>
                    <a:lstStyle/>
                    <a:p>
                      <a:pPr algn="ctr" fontAlgn="b"/>
                      <a:r>
                        <a:rPr lang="en-US" sz="1700" dirty="0">
                          <a:solidFill>
                            <a:srgbClr val="000000"/>
                          </a:solidFill>
                          <a:effectLst/>
                          <a:latin typeface="Calibri" panose="020F0502020204030204" pitchFamily="34" charset="0"/>
                        </a:rPr>
                        <a:t>                  512,971</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PK-12 enrollment</a:t>
                      </a:r>
                    </a:p>
                  </a:txBody>
                  <a:tcPr marL="3810" marR="3810" marT="3810" marB="0" anchor="b">
                    <a:lnL>
                      <a:noFill/>
                    </a:lnL>
                    <a:lnR>
                      <a:noFill/>
                    </a:lnR>
                    <a:lnT>
                      <a:noFill/>
                    </a:lnT>
                    <a:lnB>
                      <a:noFill/>
                    </a:lnB>
                    <a:solidFill>
                      <a:srgbClr val="FFFFFF"/>
                    </a:solidFill>
                  </a:tcPr>
                </a:tc>
                <a:extLst>
                  <a:ext uri="{0D108BD9-81ED-4DB2-BD59-A6C34878D82A}">
                    <a16:rowId xmlns:a16="http://schemas.microsoft.com/office/drawing/2014/main" val="991856989"/>
                  </a:ext>
                </a:extLst>
              </a:tr>
              <a:tr h="396241">
                <a:tc>
                  <a:txBody>
                    <a:bodyPr/>
                    <a:lstStyle/>
                    <a:p>
                      <a:pPr fontAlgn="b"/>
                      <a:r>
                        <a:rPr lang="en-US" sz="1700" dirty="0">
                          <a:solidFill>
                            <a:srgbClr val="000000"/>
                          </a:solidFill>
                          <a:effectLst/>
                          <a:latin typeface="Calibri" panose="020F0502020204030204" pitchFamily="34" charset="0"/>
                        </a:rPr>
                        <a:t> divided by </a:t>
                      </a:r>
                    </a:p>
                  </a:txBody>
                  <a:tcPr marL="3810" marR="3810" marT="3810" marB="0" anchor="b">
                    <a:lnL>
                      <a:noFill/>
                    </a:lnL>
                    <a:lnR>
                      <a:noFill/>
                    </a:lnR>
                    <a:lnT>
                      <a:noFill/>
                    </a:lnT>
                    <a:lnB>
                      <a:noFill/>
                    </a:lnB>
                    <a:solidFill>
                      <a:srgbClr val="FFFFFF"/>
                    </a:solidFill>
                  </a:tcPr>
                </a:tc>
                <a:tc>
                  <a:txBody>
                    <a:bodyPr/>
                    <a:lstStyle/>
                    <a:p>
                      <a:pPr algn="ctr" fontAlgn="b"/>
                      <a:r>
                        <a:rPr lang="en-US" sz="1700" dirty="0">
                          <a:solidFill>
                            <a:srgbClr val="000000"/>
                          </a:solidFill>
                          <a:effectLst/>
                          <a:latin typeface="Calibri" panose="020F0502020204030204" pitchFamily="34" charset="0"/>
                        </a:rPr>
                        <a:t>180</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days of instruction</a:t>
                      </a:r>
                    </a:p>
                  </a:txBody>
                  <a:tcPr marL="3810" marR="3810" marT="3810" marB="0" anchor="b">
                    <a:lnL>
                      <a:noFill/>
                    </a:lnL>
                    <a:lnR>
                      <a:noFill/>
                    </a:lnR>
                    <a:lnT>
                      <a:noFill/>
                    </a:lnT>
                    <a:lnB>
                      <a:noFill/>
                    </a:lnB>
                    <a:solidFill>
                      <a:srgbClr val="FFFFFF"/>
                    </a:solidFill>
                  </a:tcPr>
                </a:tc>
                <a:extLst>
                  <a:ext uri="{0D108BD9-81ED-4DB2-BD59-A6C34878D82A}">
                    <a16:rowId xmlns:a16="http://schemas.microsoft.com/office/drawing/2014/main" val="151473231"/>
                  </a:ext>
                </a:extLst>
              </a:tr>
              <a:tr h="396241">
                <a:tc>
                  <a:txBody>
                    <a:bodyPr/>
                    <a:lstStyle/>
                    <a:p>
                      <a:pPr fontAlgn="b"/>
                      <a:r>
                        <a:rPr lang="en-US" sz="1700" dirty="0">
                          <a:solidFill>
                            <a:srgbClr val="000000"/>
                          </a:solidFill>
                          <a:effectLst/>
                          <a:latin typeface="Calibri" panose="020F0502020204030204" pitchFamily="34" charset="0"/>
                        </a:rPr>
                        <a:t> equals </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 $       430,300,000</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Net new money to the classroom</a:t>
                      </a:r>
                    </a:p>
                  </a:txBody>
                  <a:tcPr marL="3810" marR="3810" marT="3810" marB="0" anchor="b">
                    <a:lnL>
                      <a:noFill/>
                    </a:lnL>
                    <a:lnR>
                      <a:noFill/>
                    </a:lnR>
                    <a:lnT>
                      <a:noFill/>
                    </a:lnT>
                    <a:lnB>
                      <a:noFill/>
                    </a:lnB>
                    <a:solidFill>
                      <a:srgbClr val="FFFFFF"/>
                    </a:solidFill>
                  </a:tcPr>
                </a:tc>
                <a:extLst>
                  <a:ext uri="{0D108BD9-81ED-4DB2-BD59-A6C34878D82A}">
                    <a16:rowId xmlns:a16="http://schemas.microsoft.com/office/drawing/2014/main" val="2000239467"/>
                  </a:ext>
                </a:extLst>
              </a:tr>
              <a:tr h="396241">
                <a:tc>
                  <a:txBody>
                    <a:bodyPr/>
                    <a:lstStyle/>
                    <a:p>
                      <a:pPr fontAlgn="b"/>
                      <a:r>
                        <a:rPr lang="en-US" sz="1700" dirty="0">
                          <a:solidFill>
                            <a:srgbClr val="000000"/>
                          </a:solidFill>
                          <a:effectLst/>
                          <a:latin typeface="Calibri" panose="020F0502020204030204" pitchFamily="34" charset="0"/>
                        </a:rPr>
                        <a:t> divided by 8 </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 $                 838.84</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Dollars per student over 8 years</a:t>
                      </a:r>
                    </a:p>
                  </a:txBody>
                  <a:tcPr marL="3810" marR="3810" marT="3810" marB="0" anchor="b">
                    <a:lnL>
                      <a:noFill/>
                    </a:lnL>
                    <a:lnR>
                      <a:noFill/>
                    </a:lnR>
                    <a:lnT>
                      <a:noFill/>
                    </a:lnT>
                    <a:lnB>
                      <a:noFill/>
                    </a:lnB>
                    <a:solidFill>
                      <a:srgbClr val="FFFFFF"/>
                    </a:solidFill>
                  </a:tcPr>
                </a:tc>
                <a:extLst>
                  <a:ext uri="{0D108BD9-81ED-4DB2-BD59-A6C34878D82A}">
                    <a16:rowId xmlns:a16="http://schemas.microsoft.com/office/drawing/2014/main" val="2945131750"/>
                  </a:ext>
                </a:extLst>
              </a:tr>
              <a:tr h="396241">
                <a:tc>
                  <a:txBody>
                    <a:bodyPr/>
                    <a:lstStyle/>
                    <a:p>
                      <a:pPr fontAlgn="b"/>
                      <a:r>
                        <a:rPr lang="en-US" sz="1700" dirty="0">
                          <a:solidFill>
                            <a:srgbClr val="000000"/>
                          </a:solidFill>
                          <a:effectLst/>
                          <a:latin typeface="Calibri" panose="020F0502020204030204" pitchFamily="34" charset="0"/>
                        </a:rPr>
                        <a:t> divided by 180 </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 $                    </a:t>
                      </a:r>
                      <a:r>
                        <a:rPr lang="en-US" sz="1700" dirty="0" smtClean="0">
                          <a:solidFill>
                            <a:srgbClr val="000000"/>
                          </a:solidFill>
                          <a:effectLst/>
                          <a:latin typeface="Calibri" panose="020F0502020204030204" pitchFamily="34" charset="0"/>
                        </a:rPr>
                        <a:t> </a:t>
                      </a:r>
                      <a:r>
                        <a:rPr lang="en-US" sz="1700" dirty="0">
                          <a:solidFill>
                            <a:srgbClr val="000000"/>
                          </a:solidFill>
                          <a:effectLst/>
                          <a:latin typeface="Calibri" panose="020F0502020204030204" pitchFamily="34" charset="0"/>
                        </a:rPr>
                        <a:t>4.66</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Dollars per student per day of instruction over 8 years</a:t>
                      </a:r>
                    </a:p>
                  </a:txBody>
                  <a:tcPr marL="3810" marR="3810" marT="3810" marB="0" anchor="b">
                    <a:lnL>
                      <a:noFill/>
                    </a:lnL>
                    <a:lnR>
                      <a:noFill/>
                    </a:lnR>
                    <a:lnT>
                      <a:noFill/>
                    </a:lnT>
                    <a:lnB>
                      <a:noFill/>
                    </a:lnB>
                    <a:solidFill>
                      <a:srgbClr val="FFFFFF"/>
                    </a:solidFill>
                  </a:tcPr>
                </a:tc>
                <a:extLst>
                  <a:ext uri="{0D108BD9-81ED-4DB2-BD59-A6C34878D82A}">
                    <a16:rowId xmlns:a16="http://schemas.microsoft.com/office/drawing/2014/main" val="3605482797"/>
                  </a:ext>
                </a:extLst>
              </a:tr>
              <a:tr h="396241">
                <a:tc>
                  <a:txBody>
                    <a:bodyPr/>
                    <a:lstStyle/>
                    <a:p>
                      <a:pPr fontAlgn="b"/>
                      <a:r>
                        <a:rPr lang="en-US" sz="1700" dirty="0">
                          <a:solidFill>
                            <a:srgbClr val="000000"/>
                          </a:solidFill>
                          <a:effectLst/>
                          <a:latin typeface="Calibri" panose="020F0502020204030204" pitchFamily="34" charset="0"/>
                        </a:rPr>
                        <a:t> equals </a:t>
                      </a: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 $                     </a:t>
                      </a:r>
                      <a:r>
                        <a:rPr lang="en-US" sz="1700" dirty="0" smtClean="0">
                          <a:solidFill>
                            <a:srgbClr val="000000"/>
                          </a:solidFill>
                          <a:effectLst/>
                          <a:latin typeface="Calibri" panose="020F0502020204030204" pitchFamily="34" charset="0"/>
                        </a:rPr>
                        <a:t>0.58</a:t>
                      </a:r>
                      <a:endParaRPr lang="en-US" sz="1700" dirty="0">
                        <a:solidFill>
                          <a:srgbClr val="000000"/>
                        </a:solidFill>
                        <a:effectLst/>
                        <a:latin typeface="Calibri" panose="020F0502020204030204" pitchFamily="34" charset="0"/>
                      </a:endParaRPr>
                    </a:p>
                  </a:txBody>
                  <a:tcPr marL="3810" marR="3810" marT="3810" marB="0" anchor="b">
                    <a:lnL>
                      <a:noFill/>
                    </a:lnL>
                    <a:lnR>
                      <a:noFill/>
                    </a:lnR>
                    <a:lnT>
                      <a:noFill/>
                    </a:lnT>
                    <a:lnB>
                      <a:noFill/>
                    </a:lnB>
                    <a:solidFill>
                      <a:srgbClr val="FFFFFF"/>
                    </a:solidFill>
                  </a:tcPr>
                </a:tc>
                <a:tc>
                  <a:txBody>
                    <a:bodyPr/>
                    <a:lstStyle/>
                    <a:p>
                      <a:pPr fontAlgn="b"/>
                      <a:r>
                        <a:rPr lang="en-US" sz="1700" dirty="0">
                          <a:solidFill>
                            <a:srgbClr val="000000"/>
                          </a:solidFill>
                          <a:effectLst/>
                          <a:latin typeface="Calibri" panose="020F0502020204030204" pitchFamily="34" charset="0"/>
                        </a:rPr>
                        <a:t>annual increase dollars per student per day</a:t>
                      </a:r>
                    </a:p>
                  </a:txBody>
                  <a:tcPr marL="3810" marR="3810" marT="3810" marB="0" anchor="b">
                    <a:lnL>
                      <a:noFill/>
                    </a:lnL>
                    <a:lnR>
                      <a:noFill/>
                    </a:lnR>
                    <a:lnT>
                      <a:noFill/>
                    </a:lnT>
                    <a:lnB>
                      <a:noFill/>
                    </a:lnB>
                    <a:solidFill>
                      <a:srgbClr val="FFFFFF"/>
                    </a:solidFill>
                  </a:tcPr>
                </a:tc>
                <a:extLst>
                  <a:ext uri="{0D108BD9-81ED-4DB2-BD59-A6C34878D82A}">
                    <a16:rowId xmlns:a16="http://schemas.microsoft.com/office/drawing/2014/main" val="2139685166"/>
                  </a:ext>
                </a:extLst>
              </a:tr>
            </a:tbl>
          </a:graphicData>
        </a:graphic>
      </p:graphicFrame>
      <p:sp>
        <p:nvSpPr>
          <p:cNvPr id="3" name="TextBox 2"/>
          <p:cNvSpPr txBox="1"/>
          <p:nvPr/>
        </p:nvSpPr>
        <p:spPr>
          <a:xfrm>
            <a:off x="7543800" y="304800"/>
            <a:ext cx="1413856" cy="646331"/>
          </a:xfrm>
          <a:prstGeom prst="rect">
            <a:avLst/>
          </a:prstGeom>
          <a:noFill/>
        </p:spPr>
        <p:txBody>
          <a:bodyPr wrap="square" rtlCol="0">
            <a:spAutoFit/>
          </a:bodyPr>
          <a:lstStyle/>
          <a:p>
            <a:r>
              <a:rPr lang="en-US" dirty="0" smtClean="0"/>
              <a:t>58 Cents/pp</a:t>
            </a:r>
          </a:p>
          <a:p>
            <a:endParaRPr lang="en-US" dirty="0"/>
          </a:p>
        </p:txBody>
      </p:sp>
      <p:pic>
        <p:nvPicPr>
          <p:cNvPr id="6" name="Picture 5" descr="What's the Diehl?: May 20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719594"/>
            <a:ext cx="792099" cy="800100"/>
          </a:xfrm>
          <a:prstGeom prst="rect">
            <a:avLst/>
          </a:prstGeom>
        </p:spPr>
      </p:pic>
    </p:spTree>
    <p:extLst>
      <p:ext uri="{BB962C8B-B14F-4D97-AF65-F5344CB8AC3E}">
        <p14:creationId xmlns:p14="http://schemas.microsoft.com/office/powerpoint/2010/main" val="2368199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286605"/>
            <a:ext cx="5090160" cy="1084996"/>
          </a:xfrm>
        </p:spPr>
        <p:txBody>
          <a:bodyPr>
            <a:normAutofit fontScale="90000"/>
          </a:bodyPr>
          <a:lstStyle/>
          <a:p>
            <a:r>
              <a:rPr lang="en-US" dirty="0"/>
              <a:t>Student Inequities and Needs</a:t>
            </a:r>
          </a:p>
        </p:txBody>
      </p:sp>
      <p:sp>
        <p:nvSpPr>
          <p:cNvPr id="3" name="Content Placeholder 2"/>
          <p:cNvSpPr>
            <a:spLocks noGrp="1"/>
          </p:cNvSpPr>
          <p:nvPr>
            <p:ph idx="1"/>
          </p:nvPr>
        </p:nvSpPr>
        <p:spPr/>
        <p:txBody>
          <a:bodyPr>
            <a:normAutofit fontScale="92500"/>
          </a:bodyPr>
          <a:lstStyle/>
          <a:p>
            <a:pPr lvl="0"/>
            <a:r>
              <a:rPr lang="en-US" sz="2800" b="1" dirty="0"/>
              <a:t>Student Mental Health: </a:t>
            </a:r>
            <a:r>
              <a:rPr lang="en-US" sz="2800" dirty="0" smtClean="0"/>
              <a:t>Mental health reform set a structure in place, with unanimous legislative support.  It did not includes services for students or appropriate any funds.  </a:t>
            </a:r>
          </a:p>
          <a:p>
            <a:pPr lvl="0"/>
            <a:r>
              <a:rPr lang="en-US" sz="2800" dirty="0" smtClean="0"/>
              <a:t>Governor Reynolds appointed a task force to make recommendations on student mental health systems. </a:t>
            </a:r>
          </a:p>
          <a:p>
            <a:pPr lvl="0"/>
            <a:r>
              <a:rPr lang="en-US" sz="2800" dirty="0" smtClean="0"/>
              <a:t>Mr. Hubbell said we already know what to do, but we have to fund it. </a:t>
            </a:r>
          </a:p>
          <a:p>
            <a:pPr lvl="0"/>
            <a:r>
              <a:rPr lang="en-US" sz="2800" dirty="0" smtClean="0"/>
              <a:t>Both Reynolds and Hubbell are talking about this issue.  </a:t>
            </a:r>
            <a:endParaRPr lang="en-US" sz="2800" dirty="0"/>
          </a:p>
        </p:txBody>
      </p:sp>
      <p:pic>
        <p:nvPicPr>
          <p:cNvPr id="4" name="Picture 3"/>
          <p:cNvPicPr>
            <a:picLocks noChangeAspect="1"/>
          </p:cNvPicPr>
          <p:nvPr/>
        </p:nvPicPr>
        <p:blipFill>
          <a:blip r:embed="rId2"/>
          <a:stretch>
            <a:fillRect/>
          </a:stretch>
        </p:blipFill>
        <p:spPr>
          <a:xfrm>
            <a:off x="0" y="1"/>
            <a:ext cx="2438400" cy="1498242"/>
          </a:xfrm>
          <a:prstGeom prst="rect">
            <a:avLst/>
          </a:prstGeom>
        </p:spPr>
      </p:pic>
    </p:spTree>
    <p:extLst>
      <p:ext uri="{BB962C8B-B14F-4D97-AF65-F5344CB8AC3E}">
        <p14:creationId xmlns:p14="http://schemas.microsoft.com/office/powerpoint/2010/main" val="20090553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457200" y="268675"/>
            <a:ext cx="8534400" cy="6102871"/>
          </a:xfrm>
          <a:prstGeom prst="rect">
            <a:avLst/>
          </a:prstGeom>
        </p:spPr>
      </p:pic>
      <p:sp>
        <p:nvSpPr>
          <p:cNvPr id="5" name="TextBox 4"/>
          <p:cNvSpPr txBox="1"/>
          <p:nvPr/>
        </p:nvSpPr>
        <p:spPr>
          <a:xfrm>
            <a:off x="533400" y="6096000"/>
            <a:ext cx="4419600" cy="307777"/>
          </a:xfrm>
          <a:prstGeom prst="rect">
            <a:avLst/>
          </a:prstGeom>
          <a:noFill/>
        </p:spPr>
        <p:txBody>
          <a:bodyPr wrap="square" rtlCol="0">
            <a:spAutoFit/>
          </a:bodyPr>
          <a:lstStyle/>
          <a:p>
            <a:pPr lvl="0"/>
            <a:r>
              <a:rPr lang="en-US" sz="700" b="1" dirty="0"/>
              <a:t>Comparison state-by-state of Medicaid reimbursement for online therapy:</a:t>
            </a:r>
            <a:endParaRPr lang="en-US" sz="700" dirty="0"/>
          </a:p>
          <a:p>
            <a:r>
              <a:rPr lang="en-US" sz="700" dirty="0"/>
              <a:t>                </a:t>
            </a:r>
            <a:r>
              <a:rPr lang="en-US" sz="700" u="sng" dirty="0">
                <a:hlinkClick r:id="rId3"/>
              </a:rPr>
              <a:t>https://www.presencelearning.com/resources/medicaid-reimbursement-for-online-services/</a:t>
            </a:r>
            <a:endParaRPr lang="en-US" sz="700" dirty="0"/>
          </a:p>
        </p:txBody>
      </p:sp>
    </p:spTree>
    <p:extLst>
      <p:ext uri="{BB962C8B-B14F-4D97-AF65-F5344CB8AC3E}">
        <p14:creationId xmlns:p14="http://schemas.microsoft.com/office/powerpoint/2010/main" val="4243429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of 2019 Issues Video on RSAI legislative site</a:t>
            </a:r>
            <a:endParaRPr lang="en-US" dirty="0"/>
          </a:p>
        </p:txBody>
      </p:sp>
      <p:sp>
        <p:nvSpPr>
          <p:cNvPr id="3" name="Content Placeholder 2"/>
          <p:cNvSpPr>
            <a:spLocks noGrp="1"/>
          </p:cNvSpPr>
          <p:nvPr>
            <p:ph idx="1"/>
          </p:nvPr>
        </p:nvSpPr>
        <p:spPr/>
        <p:txBody>
          <a:bodyPr/>
          <a:lstStyle/>
          <a:p>
            <a:pPr marL="0" indent="0" algn="ctr">
              <a:buNone/>
            </a:pPr>
            <a:r>
              <a:rPr lang="en-US" sz="2400" dirty="0"/>
              <a:t>Larry Sigel, Partner, ISFIS</a:t>
            </a:r>
          </a:p>
          <a:p>
            <a:pPr marL="0" indent="0" algn="ctr">
              <a:buNone/>
            </a:pPr>
            <a:r>
              <a:rPr lang="en-US" sz="2400" dirty="0"/>
              <a:t>Margaret Buckton, Professional Advocate, RSAI</a:t>
            </a:r>
          </a:p>
          <a:p>
            <a:pPr>
              <a:buFont typeface="Wingdings" panose="05000000000000000000" pitchFamily="2" charset="2"/>
              <a:buChar char="Ø"/>
            </a:pPr>
            <a:endParaRPr lang="en-US" dirty="0"/>
          </a:p>
          <a:p>
            <a:pPr>
              <a:buFont typeface="Wingdings" panose="05000000000000000000" pitchFamily="2" charset="2"/>
              <a:buChar char="Ø"/>
            </a:pPr>
            <a:r>
              <a:rPr lang="en-US" dirty="0"/>
              <a:t>State Budget: Setting the Stage for the 2019 Session</a:t>
            </a:r>
          </a:p>
          <a:p>
            <a:pPr>
              <a:buFont typeface="Wingdings" panose="05000000000000000000" pitchFamily="2" charset="2"/>
              <a:buChar char="Ø"/>
            </a:pPr>
            <a:r>
              <a:rPr lang="en-US" dirty="0"/>
              <a:t>2018 Accomplishments – check some off the list</a:t>
            </a:r>
          </a:p>
          <a:p>
            <a:pPr>
              <a:buFont typeface="Wingdings" panose="05000000000000000000" pitchFamily="2" charset="2"/>
              <a:buChar char="Ø"/>
            </a:pPr>
            <a:r>
              <a:rPr lang="en-US" dirty="0"/>
              <a:t>2019 Issues </a:t>
            </a:r>
          </a:p>
          <a:p>
            <a:pPr>
              <a:buFont typeface="Wingdings" panose="05000000000000000000" pitchFamily="2" charset="2"/>
              <a:buChar char="Ø"/>
            </a:pPr>
            <a:r>
              <a:rPr lang="en-US" dirty="0"/>
              <a:t>Advocacy Actions</a:t>
            </a:r>
          </a:p>
          <a:p>
            <a:endParaRPr lang="en-US" dirty="0"/>
          </a:p>
          <a:p>
            <a:endParaRPr lang="en-US" dirty="0"/>
          </a:p>
          <a:p>
            <a:endParaRPr lang="en-US" dirty="0"/>
          </a:p>
        </p:txBody>
      </p:sp>
    </p:spTree>
    <p:extLst>
      <p:ext uri="{BB962C8B-B14F-4D97-AF65-F5344CB8AC3E}">
        <p14:creationId xmlns:p14="http://schemas.microsoft.com/office/powerpoint/2010/main" val="16232974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286605"/>
            <a:ext cx="5090160" cy="1084996"/>
          </a:xfrm>
        </p:spPr>
        <p:txBody>
          <a:bodyPr>
            <a:normAutofit fontScale="90000"/>
          </a:bodyPr>
          <a:lstStyle/>
          <a:p>
            <a:r>
              <a:rPr lang="en-US" dirty="0"/>
              <a:t>Student Inequities and Needs</a:t>
            </a:r>
          </a:p>
        </p:txBody>
      </p:sp>
      <p:sp>
        <p:nvSpPr>
          <p:cNvPr id="3" name="Content Placeholder 2"/>
          <p:cNvSpPr>
            <a:spLocks noGrp="1"/>
          </p:cNvSpPr>
          <p:nvPr>
            <p:ph idx="1"/>
          </p:nvPr>
        </p:nvSpPr>
        <p:spPr/>
        <p:txBody>
          <a:bodyPr>
            <a:normAutofit fontScale="92500"/>
          </a:bodyPr>
          <a:lstStyle/>
          <a:p>
            <a:pPr lvl="0"/>
            <a:r>
              <a:rPr lang="en-US" sz="2800" b="1" dirty="0"/>
              <a:t>Funding Equity for At-risk Students: </a:t>
            </a:r>
            <a:r>
              <a:rPr lang="en-US" sz="2800" dirty="0"/>
              <a:t>Resources for serving at-risk students should be based on need, such as the percentage of students eligible for Free and Reduced Price Lunch, in addition to enrollment of the district. </a:t>
            </a:r>
          </a:p>
          <a:p>
            <a:pPr lvl="0"/>
            <a:r>
              <a:rPr lang="en-US" sz="2800" dirty="0"/>
              <a:t>The current disparity in dropout prevention capacity ceiling, with some districts held to 2.5% and others allowed to access up to 5% of regular program district cost is unfair, arbitrary, and based on old history no longer relevant to supporting student needs. </a:t>
            </a:r>
          </a:p>
        </p:txBody>
      </p:sp>
      <p:pic>
        <p:nvPicPr>
          <p:cNvPr id="4" name="Picture 3"/>
          <p:cNvPicPr>
            <a:picLocks noChangeAspect="1"/>
          </p:cNvPicPr>
          <p:nvPr/>
        </p:nvPicPr>
        <p:blipFill>
          <a:blip r:embed="rId2"/>
          <a:stretch>
            <a:fillRect/>
          </a:stretch>
        </p:blipFill>
        <p:spPr>
          <a:xfrm>
            <a:off x="0" y="1"/>
            <a:ext cx="2438400" cy="1498242"/>
          </a:xfrm>
          <a:prstGeom prst="rect">
            <a:avLst/>
          </a:prstGeom>
        </p:spPr>
      </p:pic>
    </p:spTree>
    <p:extLst>
      <p:ext uri="{BB962C8B-B14F-4D97-AF65-F5344CB8AC3E}">
        <p14:creationId xmlns:p14="http://schemas.microsoft.com/office/powerpoint/2010/main" val="25265995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685800" y="76200"/>
            <a:ext cx="7391400" cy="4561840"/>
          </a:xfrm>
          <a:prstGeom prst="rect">
            <a:avLst/>
          </a:prstGeom>
        </p:spPr>
      </p:pic>
      <p:sp>
        <p:nvSpPr>
          <p:cNvPr id="5" name="TextBox 4"/>
          <p:cNvSpPr txBox="1"/>
          <p:nvPr/>
        </p:nvSpPr>
        <p:spPr>
          <a:xfrm>
            <a:off x="609600" y="4953000"/>
            <a:ext cx="7848600" cy="1477328"/>
          </a:xfrm>
          <a:prstGeom prst="rect">
            <a:avLst/>
          </a:prstGeom>
          <a:noFill/>
        </p:spPr>
        <p:txBody>
          <a:bodyPr wrap="square" rtlCol="0">
            <a:spAutoFit/>
          </a:bodyPr>
          <a:lstStyle/>
          <a:p>
            <a:r>
              <a:rPr lang="en-US" dirty="0"/>
              <a:t>Children from families with incomes at or below 130% of the poverty level are eligible for free lunch those 130-185% eligible for reduced lunch, according to the National School Lunch Program. Districts in the largest and smallest enrollment categories had the highest percentage of students eligible for free or reduced price lunch (Table 1-7).</a:t>
            </a:r>
          </a:p>
        </p:txBody>
      </p:sp>
    </p:spTree>
    <p:extLst>
      <p:ext uri="{BB962C8B-B14F-4D97-AF65-F5344CB8AC3E}">
        <p14:creationId xmlns:p14="http://schemas.microsoft.com/office/powerpoint/2010/main" val="10134151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286568" y="228600"/>
            <a:ext cx="8463252" cy="5943600"/>
          </a:xfrm>
          <a:prstGeom prst="rect">
            <a:avLst/>
          </a:prstGeom>
        </p:spPr>
      </p:pic>
      <p:sp>
        <p:nvSpPr>
          <p:cNvPr id="3" name="5-Point Star 2"/>
          <p:cNvSpPr/>
          <p:nvPr/>
        </p:nvSpPr>
        <p:spPr>
          <a:xfrm>
            <a:off x="8458200" y="2133600"/>
            <a:ext cx="381000" cy="3048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5-Point Star 4"/>
          <p:cNvSpPr/>
          <p:nvPr/>
        </p:nvSpPr>
        <p:spPr>
          <a:xfrm>
            <a:off x="8458200" y="3581400"/>
            <a:ext cx="381000" cy="3048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5106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52401" y="152399"/>
            <a:ext cx="8679414" cy="5894703"/>
          </a:xfrm>
          <a:prstGeom prst="rect">
            <a:avLst/>
          </a:prstGeom>
        </p:spPr>
      </p:pic>
    </p:spTree>
    <p:extLst>
      <p:ext uri="{BB962C8B-B14F-4D97-AF65-F5344CB8AC3E}">
        <p14:creationId xmlns:p14="http://schemas.microsoft.com/office/powerpoint/2010/main" val="19927661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286605"/>
            <a:ext cx="5166360" cy="1084996"/>
          </a:xfrm>
        </p:spPr>
        <p:txBody>
          <a:bodyPr>
            <a:normAutofit fontScale="90000"/>
          </a:bodyPr>
          <a:lstStyle/>
          <a:p>
            <a:r>
              <a:rPr lang="en-US" dirty="0"/>
              <a:t>Student Inequities and Needs</a:t>
            </a:r>
          </a:p>
        </p:txBody>
      </p:sp>
      <p:sp>
        <p:nvSpPr>
          <p:cNvPr id="3" name="Content Placeholder 2"/>
          <p:cNvSpPr>
            <a:spLocks noGrp="1"/>
          </p:cNvSpPr>
          <p:nvPr>
            <p:ph idx="1"/>
          </p:nvPr>
        </p:nvSpPr>
        <p:spPr/>
        <p:txBody>
          <a:bodyPr>
            <a:normAutofit/>
          </a:bodyPr>
          <a:lstStyle/>
          <a:p>
            <a:pPr lvl="0"/>
            <a:r>
              <a:rPr lang="en-US" sz="2800" b="1" dirty="0"/>
              <a:t>Quality Preschool:</a:t>
            </a:r>
            <a:r>
              <a:rPr lang="en-US" sz="2800" dirty="0"/>
              <a:t> RSAI supports full funding of quality preschool.  Due to changing demographics in rural Iowa, significant transportation costs, and lack of quality day care access, preschool should be fully funded at the regular student count at 1.0 per pupil cost. </a:t>
            </a:r>
          </a:p>
          <a:p>
            <a:pPr lvl="0"/>
            <a:endParaRPr lang="en-US" sz="2400" dirty="0"/>
          </a:p>
          <a:p>
            <a:pPr lvl="0"/>
            <a:endParaRPr lang="en-US" sz="2400" dirty="0"/>
          </a:p>
        </p:txBody>
      </p:sp>
      <p:pic>
        <p:nvPicPr>
          <p:cNvPr id="4" name="Picture 3"/>
          <p:cNvPicPr>
            <a:picLocks noChangeAspect="1"/>
          </p:cNvPicPr>
          <p:nvPr/>
        </p:nvPicPr>
        <p:blipFill>
          <a:blip r:embed="rId2"/>
          <a:stretch>
            <a:fillRect/>
          </a:stretch>
        </p:blipFill>
        <p:spPr>
          <a:xfrm>
            <a:off x="0" y="1"/>
            <a:ext cx="2438400" cy="1498242"/>
          </a:xfrm>
          <a:prstGeom prst="rect">
            <a:avLst/>
          </a:prstGeom>
        </p:spPr>
      </p:pic>
    </p:spTree>
    <p:extLst>
      <p:ext uri="{BB962C8B-B14F-4D97-AF65-F5344CB8AC3E}">
        <p14:creationId xmlns:p14="http://schemas.microsoft.com/office/powerpoint/2010/main" val="9419714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543800" cy="1450757"/>
          </a:xfrm>
        </p:spPr>
        <p:txBody>
          <a:bodyPr/>
          <a:lstStyle/>
          <a:p>
            <a:r>
              <a:rPr lang="en-US" b="1" dirty="0"/>
              <a:t>Why does preschool matter?</a:t>
            </a:r>
            <a:endParaRPr lang="en-US" dirty="0"/>
          </a:p>
        </p:txBody>
      </p:sp>
      <p:sp>
        <p:nvSpPr>
          <p:cNvPr id="3" name="Content Placeholder 2"/>
          <p:cNvSpPr>
            <a:spLocks noGrp="1"/>
          </p:cNvSpPr>
          <p:nvPr>
            <p:ph idx="1"/>
          </p:nvPr>
        </p:nvSpPr>
        <p:spPr>
          <a:xfrm>
            <a:off x="533400" y="1447800"/>
            <a:ext cx="8153399" cy="5029200"/>
          </a:xfrm>
        </p:spPr>
        <p:txBody>
          <a:bodyPr>
            <a:normAutofit/>
          </a:bodyPr>
          <a:lstStyle/>
          <a:p>
            <a:pPr lvl="1"/>
            <a:r>
              <a:rPr lang="en-US" sz="2000" dirty="0"/>
              <a:t>The Perry Preschool Project (40 years), PK saves $17 for every dollar invested. </a:t>
            </a:r>
          </a:p>
          <a:p>
            <a:pPr lvl="1"/>
            <a:r>
              <a:rPr lang="en-US" sz="2000" dirty="0"/>
              <a:t>The majority of states now view access to high-quality PK programs as a critical long-term economic investment in the future workforce. </a:t>
            </a:r>
          </a:p>
          <a:p>
            <a:pPr lvl="1"/>
            <a:r>
              <a:rPr lang="en-US" sz="2000" dirty="0"/>
              <a:t>Education Commission of the States, Oct. 2014, </a:t>
            </a:r>
            <a:r>
              <a:rPr lang="en-US" sz="2000" u="sng" dirty="0">
                <a:hlinkClick r:id="rId2"/>
              </a:rPr>
              <a:t>http://www.ecs.org/docs/early-learning-primer.pdf</a:t>
            </a:r>
            <a:r>
              <a:rPr lang="en-US" sz="2000" dirty="0"/>
              <a:t>:  </a:t>
            </a:r>
            <a:r>
              <a:rPr lang="en-US" sz="2000" i="1" dirty="0"/>
              <a:t>Six Rigorous long term evaluation studies have found that children who participated in high-quality preschool programs were:</a:t>
            </a:r>
            <a:endParaRPr lang="en-US" sz="2000" dirty="0"/>
          </a:p>
          <a:p>
            <a:pPr lvl="2">
              <a:lnSpc>
                <a:spcPct val="100000"/>
              </a:lnSpc>
              <a:spcBef>
                <a:spcPts val="0"/>
              </a:spcBef>
              <a:spcAft>
                <a:spcPts val="0"/>
              </a:spcAft>
            </a:pPr>
            <a:r>
              <a:rPr lang="en-US" sz="1600" i="1" dirty="0"/>
              <a:t>25% less likely to drop out of school.</a:t>
            </a:r>
            <a:endParaRPr lang="en-US" sz="1600" dirty="0"/>
          </a:p>
          <a:p>
            <a:pPr lvl="2">
              <a:lnSpc>
                <a:spcPct val="100000"/>
              </a:lnSpc>
              <a:spcBef>
                <a:spcPts val="0"/>
              </a:spcBef>
              <a:spcAft>
                <a:spcPts val="0"/>
              </a:spcAft>
            </a:pPr>
            <a:r>
              <a:rPr lang="en-US" sz="1600" i="1" dirty="0"/>
              <a:t>40% less likely to become a teen parent.</a:t>
            </a:r>
            <a:endParaRPr lang="en-US" sz="1600" dirty="0"/>
          </a:p>
          <a:p>
            <a:pPr lvl="2">
              <a:lnSpc>
                <a:spcPct val="100000"/>
              </a:lnSpc>
              <a:spcBef>
                <a:spcPts val="0"/>
              </a:spcBef>
              <a:spcAft>
                <a:spcPts val="0"/>
              </a:spcAft>
            </a:pPr>
            <a:r>
              <a:rPr lang="en-US" sz="1600" i="1" dirty="0"/>
              <a:t>50% less likely to be placed in special education.</a:t>
            </a:r>
            <a:endParaRPr lang="en-US" sz="1600" dirty="0"/>
          </a:p>
          <a:p>
            <a:pPr lvl="2">
              <a:lnSpc>
                <a:spcPct val="100000"/>
              </a:lnSpc>
              <a:spcBef>
                <a:spcPts val="0"/>
              </a:spcBef>
              <a:spcAft>
                <a:spcPts val="0"/>
              </a:spcAft>
            </a:pPr>
            <a:r>
              <a:rPr lang="en-US" sz="1600" i="1" dirty="0"/>
              <a:t>60% less likely to never attend college.</a:t>
            </a:r>
            <a:endParaRPr lang="en-US" sz="1600" dirty="0"/>
          </a:p>
          <a:p>
            <a:pPr lvl="2">
              <a:lnSpc>
                <a:spcPct val="100000"/>
              </a:lnSpc>
              <a:spcBef>
                <a:spcPts val="0"/>
              </a:spcBef>
              <a:spcAft>
                <a:spcPts val="0"/>
              </a:spcAft>
            </a:pPr>
            <a:r>
              <a:rPr lang="en-US" sz="1600" i="1" dirty="0"/>
              <a:t>70% less likely to be arrested for a violent crime.</a:t>
            </a:r>
            <a:endParaRPr lang="en-US" sz="1600" dirty="0"/>
          </a:p>
          <a:p>
            <a:pPr lvl="1">
              <a:spcBef>
                <a:spcPts val="0"/>
              </a:spcBef>
              <a:spcAft>
                <a:spcPts val="0"/>
              </a:spcAft>
            </a:pPr>
            <a:r>
              <a:rPr lang="en-US" sz="2000" dirty="0"/>
              <a:t>NCSL quotes studies on long term return on investment.</a:t>
            </a:r>
            <a:r>
              <a:rPr lang="en-US" sz="4400" dirty="0"/>
              <a:t>  </a:t>
            </a:r>
            <a:r>
              <a:rPr lang="en-US" u="sng" dirty="0">
                <a:hlinkClick r:id="rId3"/>
              </a:rPr>
              <a:t>http://www.ncsl.org/research/human-services/new-research-early-education-as-economic-investme.aspx</a:t>
            </a:r>
            <a:r>
              <a:rPr lang="en-US" dirty="0"/>
              <a:t> </a:t>
            </a:r>
          </a:p>
          <a:p>
            <a:endParaRPr lang="en-US" sz="2400" dirty="0"/>
          </a:p>
        </p:txBody>
      </p:sp>
    </p:spTree>
    <p:extLst>
      <p:ext uri="{BB962C8B-B14F-4D97-AF65-F5344CB8AC3E}">
        <p14:creationId xmlns:p14="http://schemas.microsoft.com/office/powerpoint/2010/main" val="12059852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86604"/>
            <a:ext cx="5623560" cy="1450757"/>
          </a:xfrm>
        </p:spPr>
        <p:txBody>
          <a:bodyPr/>
          <a:lstStyle/>
          <a:p>
            <a:r>
              <a:rPr lang="en-US" b="1" dirty="0"/>
              <a:t>Teacher Shortage and Quality Instruction</a:t>
            </a:r>
            <a:endParaRPr lang="en-US" dirty="0"/>
          </a:p>
        </p:txBody>
      </p:sp>
      <p:sp>
        <p:nvSpPr>
          <p:cNvPr id="3" name="Content Placeholder 2"/>
          <p:cNvSpPr>
            <a:spLocks noGrp="1"/>
          </p:cNvSpPr>
          <p:nvPr>
            <p:ph idx="1"/>
          </p:nvPr>
        </p:nvSpPr>
        <p:spPr>
          <a:xfrm>
            <a:off x="533400" y="1845734"/>
            <a:ext cx="8000999" cy="4023360"/>
          </a:xfrm>
        </p:spPr>
        <p:txBody>
          <a:bodyPr>
            <a:noAutofit/>
          </a:bodyPr>
          <a:lstStyle/>
          <a:p>
            <a:r>
              <a:rPr lang="en-US" sz="2800" dirty="0"/>
              <a:t>Rural school districts require maximum flexibility to provide great instruction to all Iowa students. RSAI supports </a:t>
            </a:r>
          </a:p>
          <a:p>
            <a:pPr marL="201168" lvl="1" indent="0">
              <a:spcBef>
                <a:spcPts val="0"/>
              </a:spcBef>
              <a:buNone/>
            </a:pPr>
            <a:r>
              <a:rPr lang="en-US" sz="2200" dirty="0"/>
              <a:t>1) district flexibility to meet offer and teach </a:t>
            </a:r>
            <a:r>
              <a:rPr lang="en-US" sz="2200" dirty="0" smtClean="0"/>
              <a:t>requirements          CTE courses allowed to count if &lt;600 enrollment in SF 475 which also included on-line learning options for all districts</a:t>
            </a:r>
            <a:endParaRPr lang="en-US" sz="2200" dirty="0"/>
          </a:p>
          <a:p>
            <a:pPr marL="201168" lvl="1" indent="0">
              <a:spcBef>
                <a:spcPts val="0"/>
              </a:spcBef>
              <a:buNone/>
            </a:pPr>
            <a:r>
              <a:rPr lang="en-US" sz="2200" dirty="0"/>
              <a:t>2) </a:t>
            </a:r>
            <a:r>
              <a:rPr lang="en-US" sz="2200" dirty="0" smtClean="0"/>
              <a:t>elimination </a:t>
            </a:r>
            <a:r>
              <a:rPr lang="en-US" sz="2200" dirty="0"/>
              <a:t>of barriers to teacher licensure such as Praxis test </a:t>
            </a:r>
            <a:r>
              <a:rPr lang="en-US" sz="2200" dirty="0" smtClean="0"/>
              <a:t>requirements		Some progress in both chambers, but couldn’t agree between them on the solution. Will try again in 2019. </a:t>
            </a:r>
            <a:endParaRPr lang="en-US" sz="2200" dirty="0"/>
          </a:p>
        </p:txBody>
      </p:sp>
      <p:pic>
        <p:nvPicPr>
          <p:cNvPr id="4" name="Picture 3"/>
          <p:cNvPicPr>
            <a:picLocks noChangeAspect="1"/>
          </p:cNvPicPr>
          <p:nvPr/>
        </p:nvPicPr>
        <p:blipFill>
          <a:blip r:embed="rId2"/>
          <a:stretch>
            <a:fillRect/>
          </a:stretch>
        </p:blipFill>
        <p:spPr>
          <a:xfrm>
            <a:off x="0" y="1"/>
            <a:ext cx="2438400" cy="1498242"/>
          </a:xfrm>
          <a:prstGeom prst="rect">
            <a:avLst/>
          </a:prstGeom>
        </p:spPr>
      </p:pic>
      <p:sp>
        <p:nvSpPr>
          <p:cNvPr id="5" name="5-Point Star 4"/>
          <p:cNvSpPr/>
          <p:nvPr/>
        </p:nvSpPr>
        <p:spPr>
          <a:xfrm>
            <a:off x="7391400" y="29718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5-Point Star 5"/>
          <p:cNvSpPr/>
          <p:nvPr/>
        </p:nvSpPr>
        <p:spPr>
          <a:xfrm>
            <a:off x="2514600" y="42672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813138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08796"/>
          </a:xfrm>
        </p:spPr>
        <p:txBody>
          <a:bodyPr/>
          <a:lstStyle/>
          <a:p>
            <a:r>
              <a:rPr lang="en-US" dirty="0"/>
              <a:t>Teacher Shortages in Iowa</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v"/>
            </a:pPr>
            <a:r>
              <a:rPr lang="en-US" dirty="0"/>
              <a:t>HF 291 Chapter 20 Changes –possible motivation for experienced teachers to leave the field</a:t>
            </a:r>
          </a:p>
          <a:p>
            <a:pPr>
              <a:buFont typeface="Wingdings" panose="05000000000000000000" pitchFamily="2" charset="2"/>
              <a:buChar char="v"/>
            </a:pPr>
            <a:r>
              <a:rPr lang="en-US" dirty="0"/>
              <a:t>TLC demand for teacher leaders</a:t>
            </a:r>
          </a:p>
          <a:p>
            <a:pPr>
              <a:buFont typeface="Wingdings" panose="05000000000000000000" pitchFamily="2" charset="2"/>
              <a:buChar char="v"/>
            </a:pPr>
            <a:r>
              <a:rPr lang="en-US" dirty="0"/>
              <a:t>Wage and workload competition</a:t>
            </a:r>
          </a:p>
          <a:p>
            <a:pPr>
              <a:buFont typeface="Wingdings" panose="05000000000000000000" pitchFamily="2" charset="2"/>
              <a:buChar char="v"/>
            </a:pPr>
            <a:r>
              <a:rPr lang="en-US" dirty="0"/>
              <a:t>General economics of teacher supply with 2% unemployment in Iowa</a:t>
            </a:r>
          </a:p>
          <a:p>
            <a:pPr>
              <a:buFont typeface="Wingdings" panose="05000000000000000000" pitchFamily="2" charset="2"/>
              <a:buChar char="v"/>
            </a:pPr>
            <a:r>
              <a:rPr lang="en-US" dirty="0"/>
              <a:t>Public perception of the rewards of teaching</a:t>
            </a:r>
          </a:p>
          <a:p>
            <a:pPr>
              <a:buFont typeface="Wingdings" panose="05000000000000000000" pitchFamily="2" charset="2"/>
              <a:buChar char="v"/>
            </a:pPr>
            <a:r>
              <a:rPr lang="en-US" dirty="0"/>
              <a:t>Rural Schools have additional challenges with lack of economies of scale, inability to attract young teachers to rural communities, lack of resources to compete with larger districts.</a:t>
            </a:r>
          </a:p>
          <a:p>
            <a:pPr>
              <a:buFont typeface="Wingdings" panose="05000000000000000000" pitchFamily="2" charset="2"/>
              <a:buChar char="v"/>
            </a:pPr>
            <a:r>
              <a:rPr lang="en-US" dirty="0"/>
              <a:t>Its not just Iowa</a:t>
            </a:r>
          </a:p>
        </p:txBody>
      </p:sp>
    </p:spTree>
    <p:extLst>
      <p:ext uri="{BB962C8B-B14F-4D97-AF65-F5344CB8AC3E}">
        <p14:creationId xmlns:p14="http://schemas.microsoft.com/office/powerpoint/2010/main" val="40221406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Teacher Shortages: Economics</a:t>
            </a:r>
          </a:p>
        </p:txBody>
      </p:sp>
      <p:sp>
        <p:nvSpPr>
          <p:cNvPr id="3" name="Content Placeholder 2"/>
          <p:cNvSpPr>
            <a:spLocks noGrp="1"/>
          </p:cNvSpPr>
          <p:nvPr>
            <p:ph idx="1"/>
          </p:nvPr>
        </p:nvSpPr>
        <p:spPr/>
        <p:txBody>
          <a:bodyPr>
            <a:normAutofit fontScale="92500" lnSpcReduction="10000"/>
          </a:bodyPr>
          <a:lstStyle/>
          <a:p>
            <a:r>
              <a:rPr lang="en-US" dirty="0"/>
              <a:t>The wage gap between public school teachers and similar workers, grew from a negative 5.5% in the 1979 to a record -17% in 2015, according to </a:t>
            </a:r>
            <a:r>
              <a:rPr lang="en-US" u="sng" dirty="0">
                <a:hlinkClick r:id="rId2"/>
              </a:rPr>
              <a:t>Education Week</a:t>
            </a:r>
            <a:r>
              <a:rPr lang="en-US" dirty="0"/>
              <a:t>. “In their findings, authors Lawrence Mishel, who is president of the Economic Policy Institute, and labor economist Sylvia A. Allegretto, who is chair of the Center on Wage and Employment Dynamics at the Institute for Research on Labor and Employment at University of California, Berkeley, cite </a:t>
            </a:r>
            <a:r>
              <a:rPr lang="en-US" b="1" dirty="0"/>
              <a:t>recruiting and retaining high-quality teachers as crucial issues in K-12 education today</a:t>
            </a:r>
            <a:r>
              <a:rPr lang="en-US" dirty="0"/>
              <a:t>, and say that in order to draw new teachers to the profession, fair compensation is necessary.  </a:t>
            </a:r>
          </a:p>
          <a:p>
            <a:r>
              <a:rPr lang="en-US" dirty="0"/>
              <a:t>"Continued budget austerity at all levels of government have created pressure to restrain teacher compensation," Mishel wrote in an email</a:t>
            </a:r>
            <a:r>
              <a:rPr lang="en-US" i="1" dirty="0"/>
              <a:t>.</a:t>
            </a:r>
            <a:r>
              <a:rPr lang="en-US" dirty="0"/>
              <a:t> </a:t>
            </a:r>
          </a:p>
          <a:p>
            <a:r>
              <a:rPr lang="en-US" dirty="0"/>
              <a:t>According to the </a:t>
            </a:r>
            <a:r>
              <a:rPr lang="en-US" dirty="0">
                <a:hlinkClick r:id="rId3"/>
              </a:rPr>
              <a:t>Learning Policy Institute</a:t>
            </a:r>
            <a:r>
              <a:rPr lang="en-US" dirty="0"/>
              <a:t>, in 2016, there were an estimated 108,757 teachers not fully certified for their teaching position and 6,424 reported vacancies in 36 states.  (IA and some other states do not report)</a:t>
            </a:r>
          </a:p>
          <a:p>
            <a:endParaRPr lang="en-US" dirty="0"/>
          </a:p>
        </p:txBody>
      </p:sp>
    </p:spTree>
    <p:extLst>
      <p:ext uri="{BB962C8B-B14F-4D97-AF65-F5344CB8AC3E}">
        <p14:creationId xmlns:p14="http://schemas.microsoft.com/office/powerpoint/2010/main" val="24611728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543800" cy="1450757"/>
          </a:xfrm>
        </p:spPr>
        <p:txBody>
          <a:bodyPr>
            <a:noAutofit/>
          </a:bodyPr>
          <a:lstStyle/>
          <a:p>
            <a:r>
              <a:rPr lang="en-US" sz="2400" b="1" dirty="0"/>
              <a:t>Understanding Teacher Shortages: 2018 Update</a:t>
            </a:r>
            <a:br>
              <a:rPr lang="en-US" sz="2400" b="1" dirty="0"/>
            </a:br>
            <a:r>
              <a:rPr lang="en-US" sz="2400" i="1" dirty="0"/>
              <a:t>A State-by-State Analysis of the Factors Influencing Teacher Supply, Demand, and Equity</a:t>
            </a:r>
            <a:br>
              <a:rPr lang="en-US" sz="2400" i="1" dirty="0"/>
            </a:br>
            <a:r>
              <a:rPr lang="en-US" sz="1400" i="1" dirty="0"/>
              <a:t>https://learningpolicyinstitute.org/product/understanding-teacher-shortages-interactive</a:t>
            </a:r>
          </a:p>
        </p:txBody>
      </p:sp>
      <p:pic>
        <p:nvPicPr>
          <p:cNvPr id="4" name="Content Placeholder 3"/>
          <p:cNvPicPr>
            <a:picLocks noGrp="1" noChangeAspect="1"/>
          </p:cNvPicPr>
          <p:nvPr>
            <p:ph idx="1"/>
          </p:nvPr>
        </p:nvPicPr>
        <p:blipFill>
          <a:blip r:embed="rId2"/>
          <a:stretch>
            <a:fillRect/>
          </a:stretch>
        </p:blipFill>
        <p:spPr>
          <a:xfrm>
            <a:off x="914400" y="1752600"/>
            <a:ext cx="7301625" cy="4022725"/>
          </a:xfrm>
          <a:prstGeom prst="rect">
            <a:avLst/>
          </a:prstGeom>
        </p:spPr>
      </p:pic>
      <p:sp>
        <p:nvSpPr>
          <p:cNvPr id="5" name="TextBox 4"/>
          <p:cNvSpPr txBox="1"/>
          <p:nvPr/>
        </p:nvSpPr>
        <p:spPr>
          <a:xfrm>
            <a:off x="7010400" y="1981200"/>
            <a:ext cx="1752600" cy="1600438"/>
          </a:xfrm>
          <a:prstGeom prst="rect">
            <a:avLst/>
          </a:prstGeom>
          <a:noFill/>
        </p:spPr>
        <p:txBody>
          <a:bodyPr wrap="square" rtlCol="0">
            <a:spAutoFit/>
          </a:bodyPr>
          <a:lstStyle/>
          <a:p>
            <a:r>
              <a:rPr lang="en-US" sz="1400" dirty="0"/>
              <a:t>       IA  	$35,766</a:t>
            </a:r>
          </a:p>
          <a:p>
            <a:r>
              <a:rPr lang="en-US" sz="1400" dirty="0"/>
              <a:t>       SD	$37,419</a:t>
            </a:r>
          </a:p>
          <a:p>
            <a:r>
              <a:rPr lang="en-US" sz="1400" dirty="0"/>
              <a:t>       ND 	$38,032</a:t>
            </a:r>
          </a:p>
          <a:p>
            <a:r>
              <a:rPr lang="en-US" sz="1400" dirty="0"/>
              <a:t>       MN 	$37,644</a:t>
            </a:r>
          </a:p>
          <a:p>
            <a:r>
              <a:rPr lang="en-US" sz="1400" dirty="0"/>
              <a:t>       WI 	$36,983</a:t>
            </a:r>
          </a:p>
          <a:p>
            <a:r>
              <a:rPr lang="en-US" sz="1400" dirty="0"/>
              <a:t>       IL 	$38,820</a:t>
            </a:r>
          </a:p>
          <a:p>
            <a:r>
              <a:rPr lang="en-US" sz="1400" dirty="0"/>
              <a:t>      WY	$45,207</a:t>
            </a:r>
          </a:p>
        </p:txBody>
      </p:sp>
      <p:sp>
        <p:nvSpPr>
          <p:cNvPr id="3" name="TextBox 2"/>
          <p:cNvSpPr txBox="1"/>
          <p:nvPr/>
        </p:nvSpPr>
        <p:spPr>
          <a:xfrm>
            <a:off x="304800" y="5562600"/>
            <a:ext cx="4495800" cy="646331"/>
          </a:xfrm>
          <a:prstGeom prst="rect">
            <a:avLst/>
          </a:prstGeom>
          <a:noFill/>
        </p:spPr>
        <p:txBody>
          <a:bodyPr wrap="square" rtlCol="0">
            <a:spAutoFit/>
          </a:bodyPr>
          <a:lstStyle/>
          <a:p>
            <a:r>
              <a:rPr lang="en-US" dirty="0" smtClean="0"/>
              <a:t>IA is in the second to lowest quintile, ranking 30</a:t>
            </a:r>
            <a:r>
              <a:rPr lang="en-US" baseline="30000" dirty="0" smtClean="0"/>
              <a:t>th</a:t>
            </a:r>
            <a:r>
              <a:rPr lang="en-US" dirty="0" smtClean="0"/>
              <a:t> in starting teacher pay. </a:t>
            </a:r>
            <a:endParaRPr lang="en-US" dirty="0"/>
          </a:p>
        </p:txBody>
      </p:sp>
    </p:spTree>
    <p:extLst>
      <p:ext uri="{BB962C8B-B14F-4D97-AF65-F5344CB8AC3E}">
        <p14:creationId xmlns:p14="http://schemas.microsoft.com/office/powerpoint/2010/main" val="21988108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a:xfrm>
            <a:off x="-76200" y="2309360"/>
            <a:ext cx="8458200" cy="1470025"/>
          </a:xfrm>
        </p:spPr>
        <p:txBody>
          <a:bodyPr>
            <a:normAutofit fontScale="90000"/>
          </a:bodyPr>
          <a:lstStyle/>
          <a:p>
            <a:pPr eaLnBrk="1" hangingPunct="1"/>
            <a:r>
              <a:rPr lang="en-US" altLang="en-US" dirty="0"/>
              <a:t/>
            </a:r>
            <a:br>
              <a:rPr lang="en-US" altLang="en-US" dirty="0"/>
            </a:br>
            <a:endParaRPr lang="en-US" altLang="en-US" dirty="0"/>
          </a:p>
        </p:txBody>
      </p:sp>
      <p:sp>
        <p:nvSpPr>
          <p:cNvPr id="57347" name="Subtitle 2"/>
          <p:cNvSpPr>
            <a:spLocks noGrp="1"/>
          </p:cNvSpPr>
          <p:nvPr>
            <p:ph type="subTitle" idx="1"/>
          </p:nvPr>
        </p:nvSpPr>
        <p:spPr>
          <a:xfrm>
            <a:off x="855427" y="2940610"/>
            <a:ext cx="7553936" cy="1783790"/>
          </a:xfrm>
          <a:solidFill>
            <a:schemeClr val="bg1"/>
          </a:solidFill>
        </p:spPr>
        <p:txBody>
          <a:bodyPr rtlCol="0">
            <a:noAutofit/>
          </a:bodyPr>
          <a:lstStyle/>
          <a:p>
            <a:pPr algn="ctr"/>
            <a:r>
              <a:rPr lang="en-US" sz="5400" cap="small" dirty="0">
                <a:solidFill>
                  <a:schemeClr val="tx1"/>
                </a:solidFill>
              </a:rPr>
              <a:t>the state of the State Budget</a:t>
            </a:r>
          </a:p>
        </p:txBody>
      </p:sp>
      <p:sp>
        <p:nvSpPr>
          <p:cNvPr id="1843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C7A8880-47E1-43EF-A398-AAB7038CAD99}" type="slidenum">
              <a:rPr lang="en-US" altLang="en-US" sz="1200" smtClean="0">
                <a:solidFill>
                  <a:srgbClr val="000000"/>
                </a:solidFill>
                <a:latin typeface="Georgia" panose="02040502050405020303" pitchFamily="18" charset="0"/>
              </a:rPr>
              <a:pPr>
                <a:spcBef>
                  <a:spcPct val="0"/>
                </a:spcBef>
                <a:buFontTx/>
                <a:buNone/>
              </a:pPr>
              <a:t>3</a:t>
            </a:fld>
            <a:endParaRPr lang="en-US" altLang="en-US" sz="1200" dirty="0">
              <a:solidFill>
                <a:srgbClr val="000000"/>
              </a:solidFill>
              <a:latin typeface="Georgia" panose="02040502050405020303" pitchFamily="18" charset="0"/>
            </a:endParaRPr>
          </a:p>
        </p:txBody>
      </p:sp>
      <p:pic>
        <p:nvPicPr>
          <p:cNvPr id="7" name="Picture 6"/>
          <p:cNvPicPr>
            <a:picLocks noChangeAspect="1"/>
          </p:cNvPicPr>
          <p:nvPr/>
        </p:nvPicPr>
        <p:blipFill>
          <a:blip r:embed="rId2"/>
          <a:stretch>
            <a:fillRect/>
          </a:stretch>
        </p:blipFill>
        <p:spPr>
          <a:xfrm>
            <a:off x="6934200" y="1690325"/>
            <a:ext cx="2152650" cy="914525"/>
          </a:xfrm>
          <a:prstGeom prst="rect">
            <a:avLst/>
          </a:prstGeom>
        </p:spPr>
      </p:pic>
      <p:pic>
        <p:nvPicPr>
          <p:cNvPr id="3" name="Picture 2"/>
          <p:cNvPicPr>
            <a:picLocks noChangeAspect="1"/>
          </p:cNvPicPr>
          <p:nvPr/>
        </p:nvPicPr>
        <p:blipFill>
          <a:blip r:embed="rId3"/>
          <a:stretch>
            <a:fillRect/>
          </a:stretch>
        </p:blipFill>
        <p:spPr>
          <a:xfrm>
            <a:off x="39545" y="15409"/>
            <a:ext cx="9105900" cy="1706503"/>
          </a:xfrm>
          <a:prstGeom prst="rect">
            <a:avLst/>
          </a:prstGeom>
        </p:spPr>
      </p:pic>
    </p:spTree>
    <p:extLst>
      <p:ext uri="{BB962C8B-B14F-4D97-AF65-F5344CB8AC3E}">
        <p14:creationId xmlns:p14="http://schemas.microsoft.com/office/powerpoint/2010/main" val="8105422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822325" y="1199858"/>
            <a:ext cx="7543800" cy="4612271"/>
          </a:xfrm>
          <a:prstGeom prst="rect">
            <a:avLst/>
          </a:prstGeom>
        </p:spPr>
      </p:pic>
      <p:sp>
        <p:nvSpPr>
          <p:cNvPr id="4" name="Rectangle 1"/>
          <p:cNvSpPr>
            <a:spLocks noGrp="1" noChangeArrowheads="1"/>
          </p:cNvSpPr>
          <p:nvPr>
            <p:ph type="title"/>
          </p:nvPr>
        </p:nvSpPr>
        <p:spPr bwMode="auto">
          <a:xfrm>
            <a:off x="381000" y="152400"/>
            <a:ext cx="7543800" cy="145075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1155CC"/>
                </a:solidFill>
                <a:effectLst/>
                <a:latin typeface="Arial" panose="020B0604020202020204" pitchFamily="34" charset="0"/>
                <a:cs typeface="Arial" panose="020B0604020202020204" pitchFamily="34" charset="0"/>
                <a:hlinkClick r:id="rId3"/>
              </a:rPr>
              <a:t>https://www.legis.iowa.gov/docs/publications/MOW/970927.pdf</a:t>
            </a:r>
            <a:r>
              <a:rPr kumimoji="0" lang="en-US" altLang="en-US" sz="18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5-Point Star 5"/>
          <p:cNvSpPr/>
          <p:nvPr/>
        </p:nvSpPr>
        <p:spPr>
          <a:xfrm>
            <a:off x="6477000" y="5334000"/>
            <a:ext cx="609600" cy="6096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103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304800" y="286604"/>
            <a:ext cx="8229600" cy="5618950"/>
          </a:xfrm>
          <a:prstGeom prst="rect">
            <a:avLst/>
          </a:prstGeom>
        </p:spPr>
      </p:pic>
    </p:spTree>
    <p:extLst>
      <p:ext uri="{BB962C8B-B14F-4D97-AF65-F5344CB8AC3E}">
        <p14:creationId xmlns:p14="http://schemas.microsoft.com/office/powerpoint/2010/main" val="996462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2000" y="76200"/>
            <a:ext cx="7391400" cy="4687703"/>
          </a:xfrm>
          <a:prstGeom prst="rect">
            <a:avLst/>
          </a:prstGeom>
        </p:spPr>
      </p:pic>
      <p:sp>
        <p:nvSpPr>
          <p:cNvPr id="3" name="Content Placeholder 2"/>
          <p:cNvSpPr>
            <a:spLocks noGrp="1"/>
          </p:cNvSpPr>
          <p:nvPr>
            <p:ph idx="1"/>
          </p:nvPr>
        </p:nvSpPr>
        <p:spPr>
          <a:xfrm>
            <a:off x="822959" y="4876800"/>
            <a:ext cx="7543801" cy="1295400"/>
          </a:xfrm>
          <a:solidFill>
            <a:srgbClr val="FFFF99"/>
          </a:solidFill>
        </p:spPr>
        <p:txBody>
          <a:bodyPr>
            <a:normAutofit/>
          </a:bodyPr>
          <a:lstStyle/>
          <a:p>
            <a:r>
              <a:rPr lang="en-US" dirty="0"/>
              <a:t>DE’s Annual Condition of Education Report shows average salary by school size (which is a good but not perfect predictor of rural districts), showing an almost $15K difference in pay between the averages of the smallest and largest category of school size. </a:t>
            </a:r>
          </a:p>
        </p:txBody>
      </p:sp>
    </p:spTree>
    <p:extLst>
      <p:ext uri="{BB962C8B-B14F-4D97-AF65-F5344CB8AC3E}">
        <p14:creationId xmlns:p14="http://schemas.microsoft.com/office/powerpoint/2010/main" val="20472356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286604"/>
            <a:ext cx="5547360" cy="1450757"/>
          </a:xfrm>
        </p:spPr>
        <p:txBody>
          <a:bodyPr/>
          <a:lstStyle/>
          <a:p>
            <a:r>
              <a:rPr lang="en-US" dirty="0" smtClean="0"/>
              <a:t>Sharing Incentives</a:t>
            </a:r>
            <a:endParaRPr lang="en-US" dirty="0"/>
          </a:p>
        </p:txBody>
      </p:sp>
      <p:sp>
        <p:nvSpPr>
          <p:cNvPr id="3" name="Content Placeholder 2"/>
          <p:cNvSpPr>
            <a:spLocks noGrp="1"/>
          </p:cNvSpPr>
          <p:nvPr>
            <p:ph idx="1"/>
          </p:nvPr>
        </p:nvSpPr>
        <p:spPr/>
        <p:txBody>
          <a:bodyPr>
            <a:normAutofit/>
          </a:bodyPr>
          <a:lstStyle/>
          <a:p>
            <a:endParaRPr lang="en-US" sz="2800" b="1" dirty="0" smtClean="0"/>
          </a:p>
          <a:p>
            <a:pPr lvl="1"/>
            <a:r>
              <a:rPr lang="en-US" sz="2600" dirty="0" smtClean="0"/>
              <a:t>Extension of operational sharing plus added position of social worker/mental health counselor. </a:t>
            </a:r>
          </a:p>
          <a:p>
            <a:pPr lvl="1"/>
            <a:r>
              <a:rPr lang="en-US" sz="2600" dirty="0" smtClean="0"/>
              <a:t>Suggested to add SRO to the list</a:t>
            </a:r>
          </a:p>
          <a:p>
            <a:pPr lvl="1"/>
            <a:r>
              <a:rPr lang="en-US" sz="2600" dirty="0" smtClean="0"/>
              <a:t>Will need to work on Reorg and WGS extension next, since those incentives expire in 2020.</a:t>
            </a:r>
          </a:p>
          <a:p>
            <a:endParaRPr lang="en-US" sz="2800" dirty="0"/>
          </a:p>
        </p:txBody>
      </p:sp>
      <p:pic>
        <p:nvPicPr>
          <p:cNvPr id="4" name="Picture 3"/>
          <p:cNvPicPr>
            <a:picLocks noChangeAspect="1"/>
          </p:cNvPicPr>
          <p:nvPr/>
        </p:nvPicPr>
        <p:blipFill>
          <a:blip r:embed="rId2"/>
          <a:stretch>
            <a:fillRect/>
          </a:stretch>
        </p:blipFill>
        <p:spPr>
          <a:xfrm>
            <a:off x="0" y="1"/>
            <a:ext cx="2438400" cy="1498242"/>
          </a:xfrm>
          <a:prstGeom prst="rect">
            <a:avLst/>
          </a:prstGeom>
        </p:spPr>
      </p:pic>
    </p:spTree>
    <p:extLst>
      <p:ext uri="{BB962C8B-B14F-4D97-AF65-F5344CB8AC3E}">
        <p14:creationId xmlns:p14="http://schemas.microsoft.com/office/powerpoint/2010/main" val="32965230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47619688"/>
              </p:ext>
            </p:extLst>
          </p:nvPr>
        </p:nvGraphicFramePr>
        <p:xfrm>
          <a:off x="495146" y="838200"/>
          <a:ext cx="8344053" cy="48768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a:stretch>
            <a:fillRect/>
          </a:stretch>
        </p:blipFill>
        <p:spPr>
          <a:xfrm>
            <a:off x="7391400" y="304800"/>
            <a:ext cx="1277165" cy="523246"/>
          </a:xfrm>
          <a:prstGeom prst="rect">
            <a:avLst/>
          </a:prstGeom>
        </p:spPr>
      </p:pic>
    </p:spTree>
    <p:extLst>
      <p:ext uri="{BB962C8B-B14F-4D97-AF65-F5344CB8AC3E}">
        <p14:creationId xmlns:p14="http://schemas.microsoft.com/office/powerpoint/2010/main" val="642147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43982568"/>
              </p:ext>
            </p:extLst>
          </p:nvPr>
        </p:nvGraphicFramePr>
        <p:xfrm>
          <a:off x="533400" y="990600"/>
          <a:ext cx="8382000" cy="47244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a:stretch>
            <a:fillRect/>
          </a:stretch>
        </p:blipFill>
        <p:spPr>
          <a:xfrm>
            <a:off x="7239000" y="228600"/>
            <a:ext cx="1419073" cy="609600"/>
          </a:xfrm>
          <a:prstGeom prst="rect">
            <a:avLst/>
          </a:prstGeom>
        </p:spPr>
      </p:pic>
      <p:sp>
        <p:nvSpPr>
          <p:cNvPr id="2" name="TextBox 1"/>
          <p:cNvSpPr txBox="1"/>
          <p:nvPr/>
        </p:nvSpPr>
        <p:spPr>
          <a:xfrm>
            <a:off x="1828800" y="5867400"/>
            <a:ext cx="6096000" cy="369332"/>
          </a:xfrm>
          <a:prstGeom prst="rect">
            <a:avLst/>
          </a:prstGeom>
          <a:noFill/>
        </p:spPr>
        <p:txBody>
          <a:bodyPr wrap="square" rtlCol="0">
            <a:spAutoFit/>
          </a:bodyPr>
          <a:lstStyle/>
          <a:p>
            <a:r>
              <a:rPr lang="en-US" dirty="0" smtClean="0"/>
              <a:t>Note: 2 years after low AG or SSA, drop in number of districts</a:t>
            </a:r>
            <a:endParaRPr lang="en-US" dirty="0"/>
          </a:p>
        </p:txBody>
      </p:sp>
    </p:spTree>
    <p:extLst>
      <p:ext uri="{BB962C8B-B14F-4D97-AF65-F5344CB8AC3E}">
        <p14:creationId xmlns:p14="http://schemas.microsoft.com/office/powerpoint/2010/main" val="1064815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 Choice Defense</a:t>
            </a:r>
          </a:p>
        </p:txBody>
      </p:sp>
      <p:sp>
        <p:nvSpPr>
          <p:cNvPr id="3" name="Content Placeholder 2"/>
          <p:cNvSpPr>
            <a:spLocks noGrp="1"/>
          </p:cNvSpPr>
          <p:nvPr>
            <p:ph idx="1"/>
          </p:nvPr>
        </p:nvSpPr>
        <p:spPr>
          <a:xfrm>
            <a:off x="822959" y="1845734"/>
            <a:ext cx="7543801" cy="4326466"/>
          </a:xfrm>
        </p:spPr>
        <p:txBody>
          <a:bodyPr>
            <a:normAutofit fontScale="55000" lnSpcReduction="20000"/>
          </a:bodyPr>
          <a:lstStyle/>
          <a:p>
            <a:pPr>
              <a:lnSpc>
                <a:spcPct val="120000"/>
              </a:lnSpc>
              <a:buFont typeface="Wingdings" panose="05000000000000000000" pitchFamily="2" charset="2"/>
              <a:buChar char="§"/>
            </a:pPr>
            <a:r>
              <a:rPr lang="en-US" sz="2800" dirty="0"/>
              <a:t>Bills for ESA’s/vouchers in 2018 Session did not advance</a:t>
            </a:r>
          </a:p>
          <a:p>
            <a:pPr>
              <a:lnSpc>
                <a:spcPct val="120000"/>
              </a:lnSpc>
              <a:buFont typeface="Wingdings" panose="05000000000000000000" pitchFamily="2" charset="2"/>
              <a:buChar char="§"/>
            </a:pPr>
            <a:r>
              <a:rPr lang="en-US" sz="2800" dirty="0"/>
              <a:t>Tax bill did expand STOs to $13 million, increased eligibility to 400% of FPL, and created 529 plan for tax free private school tuition</a:t>
            </a:r>
          </a:p>
          <a:p>
            <a:pPr>
              <a:lnSpc>
                <a:spcPct val="120000"/>
              </a:lnSpc>
              <a:buFont typeface="Wingdings" panose="05000000000000000000" pitchFamily="2" charset="2"/>
              <a:buChar char="§"/>
            </a:pPr>
            <a:r>
              <a:rPr lang="en-US" sz="2800" dirty="0"/>
              <a:t>Costly – tight budget applies to this issue to (state already invests over $52 million)</a:t>
            </a:r>
          </a:p>
          <a:p>
            <a:pPr>
              <a:lnSpc>
                <a:spcPct val="120000"/>
              </a:lnSpc>
              <a:buFont typeface="Wingdings" panose="05000000000000000000" pitchFamily="2" charset="2"/>
              <a:buChar char="§"/>
            </a:pPr>
            <a:r>
              <a:rPr lang="en-US" sz="2800" dirty="0"/>
              <a:t>Nonpublic school and home school advocates are expert, adamant and very politically active. </a:t>
            </a:r>
          </a:p>
          <a:p>
            <a:pPr>
              <a:lnSpc>
                <a:spcPct val="120000"/>
              </a:lnSpc>
              <a:buFont typeface="Wingdings" panose="05000000000000000000" pitchFamily="2" charset="2"/>
              <a:buChar char="§"/>
            </a:pPr>
            <a:r>
              <a:rPr lang="en-US" sz="2800" dirty="0"/>
              <a:t>Advocate for investing in public school first. </a:t>
            </a:r>
          </a:p>
          <a:p>
            <a:pPr>
              <a:lnSpc>
                <a:spcPct val="120000"/>
              </a:lnSpc>
              <a:buFont typeface="Wingdings" panose="05000000000000000000" pitchFamily="2" charset="2"/>
              <a:buChar char="§"/>
            </a:pPr>
            <a:r>
              <a:rPr lang="en-US" sz="2800" dirty="0"/>
              <a:t>Public dollars require public accountability; advocate for a level playing field (testing accountability, serve all students, require all mandates, oversight on expenditures).</a:t>
            </a:r>
          </a:p>
          <a:p>
            <a:pPr>
              <a:lnSpc>
                <a:spcPct val="120000"/>
              </a:lnSpc>
              <a:buFont typeface="Wingdings" panose="05000000000000000000" pitchFamily="2" charset="2"/>
              <a:buChar char="§"/>
            </a:pPr>
            <a:r>
              <a:rPr lang="en-US" sz="2800" dirty="0"/>
              <a:t>Voters in 9 states have rejected vouchers on the ballot – none have approved.</a:t>
            </a:r>
          </a:p>
          <a:p>
            <a:pPr>
              <a:lnSpc>
                <a:spcPct val="120000"/>
              </a:lnSpc>
              <a:buFont typeface="Wingdings" panose="05000000000000000000" pitchFamily="2" charset="2"/>
              <a:buChar char="§"/>
            </a:pPr>
            <a:r>
              <a:rPr lang="en-US" sz="2800" dirty="0"/>
              <a:t>Consider vouchers as a shift of resources from rural to urban communities since few nonpublic schools exist in rural Iowa. </a:t>
            </a:r>
          </a:p>
        </p:txBody>
      </p:sp>
    </p:spTree>
    <p:extLst>
      <p:ext uri="{BB962C8B-B14F-4D97-AF65-F5344CB8AC3E}">
        <p14:creationId xmlns:p14="http://schemas.microsoft.com/office/powerpoint/2010/main" val="22343185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800600"/>
            <a:ext cx="7543800" cy="1450757"/>
          </a:xfrm>
        </p:spPr>
        <p:txBody>
          <a:bodyPr>
            <a:noAutofit/>
          </a:bodyPr>
          <a:lstStyle/>
          <a:p>
            <a:r>
              <a:rPr lang="en-US" sz="2800" dirty="0"/>
              <a:t>Map from Legislative tax Expenditure Committee DOR Report (in RSAI School Choice Position Paper) </a:t>
            </a:r>
          </a:p>
        </p:txBody>
      </p:sp>
      <p:pic>
        <p:nvPicPr>
          <p:cNvPr id="4" name="Content Placeholder 6"/>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0"/>
            <a:ext cx="6705600" cy="4931618"/>
          </a:xfrm>
          <a:prstGeom prst="rect">
            <a:avLst/>
          </a:prstGeom>
          <a:noFill/>
          <a:ln>
            <a:noFill/>
          </a:ln>
          <a:extLst/>
        </p:spPr>
      </p:pic>
      <p:sp>
        <p:nvSpPr>
          <p:cNvPr id="5" name="TextBox 4"/>
          <p:cNvSpPr txBox="1"/>
          <p:nvPr/>
        </p:nvSpPr>
        <p:spPr>
          <a:xfrm>
            <a:off x="76200" y="1752600"/>
            <a:ext cx="1447800" cy="2031325"/>
          </a:xfrm>
          <a:prstGeom prst="rect">
            <a:avLst/>
          </a:prstGeom>
          <a:solidFill>
            <a:schemeClr val="bg1">
              <a:lumMod val="95000"/>
            </a:schemeClr>
          </a:solidFill>
        </p:spPr>
        <p:txBody>
          <a:bodyPr wrap="square" rtlCol="0">
            <a:spAutoFit/>
          </a:bodyPr>
          <a:lstStyle/>
          <a:p>
            <a:pPr algn="ctr"/>
            <a:r>
              <a:rPr lang="en-US" dirty="0"/>
              <a:t>Note location of existing private schools related to legislative seats </a:t>
            </a:r>
          </a:p>
        </p:txBody>
      </p:sp>
    </p:spTree>
    <p:extLst>
      <p:ext uri="{BB962C8B-B14F-4D97-AF65-F5344CB8AC3E}">
        <p14:creationId xmlns:p14="http://schemas.microsoft.com/office/powerpoint/2010/main" val="33846752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Advocacy Strategies</a:t>
            </a:r>
          </a:p>
        </p:txBody>
      </p:sp>
      <p:sp>
        <p:nvSpPr>
          <p:cNvPr id="3" name="Content Placeholder 2"/>
          <p:cNvSpPr>
            <a:spLocks noGrp="1"/>
          </p:cNvSpPr>
          <p:nvPr>
            <p:ph idx="1"/>
          </p:nvPr>
        </p:nvSpPr>
        <p:spPr/>
        <p:txBody>
          <a:bodyPr>
            <a:normAutofit fontScale="85000" lnSpcReduction="20000"/>
          </a:bodyPr>
          <a:lstStyle/>
          <a:p>
            <a:pPr>
              <a:lnSpc>
                <a:spcPct val="120000"/>
              </a:lnSpc>
              <a:buFont typeface="Wingdings" panose="05000000000000000000" pitchFamily="2" charset="2"/>
              <a:buChar char="q"/>
            </a:pPr>
            <a:r>
              <a:rPr lang="en-US" dirty="0"/>
              <a:t>Build relationships during the Interim and make introductions before the election.  “Gentle persuasion applied relentlessly”</a:t>
            </a:r>
          </a:p>
          <a:p>
            <a:pPr>
              <a:lnSpc>
                <a:spcPct val="120000"/>
              </a:lnSpc>
              <a:buFont typeface="Wingdings" panose="05000000000000000000" pitchFamily="2" charset="2"/>
              <a:buChar char="q"/>
            </a:pPr>
            <a:r>
              <a:rPr lang="en-US" dirty="0"/>
              <a:t>Engage parents and the business community</a:t>
            </a:r>
          </a:p>
          <a:p>
            <a:pPr>
              <a:lnSpc>
                <a:spcPct val="120000"/>
              </a:lnSpc>
              <a:buFont typeface="Wingdings" panose="05000000000000000000" pitchFamily="2" charset="2"/>
              <a:buChar char="q"/>
            </a:pPr>
            <a:r>
              <a:rPr lang="en-US" dirty="0"/>
              <a:t>Get real – talk about the ongoing impact on the ability of your school to educate all children for the 21</a:t>
            </a:r>
            <a:r>
              <a:rPr lang="en-US" baseline="30000" dirty="0"/>
              <a:t>st</a:t>
            </a:r>
            <a:r>
              <a:rPr lang="en-US" dirty="0"/>
              <a:t> Century. </a:t>
            </a:r>
          </a:p>
          <a:p>
            <a:pPr>
              <a:lnSpc>
                <a:spcPct val="120000"/>
              </a:lnSpc>
              <a:buFont typeface="Wingdings" panose="05000000000000000000" pitchFamily="2" charset="2"/>
              <a:buChar char="q"/>
            </a:pPr>
            <a:r>
              <a:rPr lang="en-US" dirty="0"/>
              <a:t>Share position papers, impact on your district, with staff, stakeholders and your legislators and invite legislators into your school</a:t>
            </a:r>
          </a:p>
          <a:p>
            <a:pPr>
              <a:lnSpc>
                <a:spcPct val="120000"/>
              </a:lnSpc>
              <a:buFont typeface="Wingdings" panose="05000000000000000000" pitchFamily="2" charset="2"/>
              <a:buChar char="q"/>
            </a:pPr>
            <a:r>
              <a:rPr lang="en-US" dirty="0"/>
              <a:t>Don’t forget the media – letters to the editor, coverage of school budget events, stories of changes in student needs, successes too – tell the good news.  </a:t>
            </a:r>
          </a:p>
          <a:p>
            <a:pPr>
              <a:lnSpc>
                <a:spcPct val="120000"/>
              </a:lnSpc>
              <a:buFont typeface="Wingdings" panose="05000000000000000000" pitchFamily="2" charset="2"/>
              <a:buChar char="q"/>
            </a:pPr>
            <a:r>
              <a:rPr lang="en-US" dirty="0"/>
              <a:t>Thank legislators for their work last session and offer to help them if you can.</a:t>
            </a:r>
          </a:p>
          <a:p>
            <a:pPr>
              <a:lnSpc>
                <a:spcPct val="120000"/>
              </a:lnSpc>
              <a:buFont typeface="Wingdings" panose="05000000000000000000" pitchFamily="2" charset="2"/>
              <a:buChar char="q"/>
            </a:pPr>
            <a:r>
              <a:rPr lang="en-US" dirty="0"/>
              <a:t>Call RSAI for help! </a:t>
            </a:r>
          </a:p>
        </p:txBody>
      </p:sp>
    </p:spTree>
    <p:extLst>
      <p:ext uri="{BB962C8B-B14F-4D97-AF65-F5344CB8AC3E}">
        <p14:creationId xmlns:p14="http://schemas.microsoft.com/office/powerpoint/2010/main" val="33738490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86400"/>
            <a:ext cx="7543800" cy="1450757"/>
          </a:xfrm>
        </p:spPr>
        <p:txBody>
          <a:bodyPr anchor="t"/>
          <a:lstStyle/>
          <a:p>
            <a:r>
              <a:rPr lang="en-US" dirty="0"/>
              <a:t>3 Legislators and 4 Sups</a:t>
            </a:r>
          </a:p>
        </p:txBody>
      </p:sp>
      <p:pic>
        <p:nvPicPr>
          <p:cNvPr id="6" name="Content Placeholder 5"/>
          <p:cNvPicPr>
            <a:picLocks noGrp="1" noChangeAspect="1"/>
          </p:cNvPicPr>
          <p:nvPr>
            <p:ph idx="1"/>
          </p:nvPr>
        </p:nvPicPr>
        <p:blipFill>
          <a:blip r:embed="rId2"/>
          <a:stretch>
            <a:fillRect/>
          </a:stretch>
        </p:blipFill>
        <p:spPr>
          <a:xfrm>
            <a:off x="457200" y="381000"/>
            <a:ext cx="7941044" cy="4876800"/>
          </a:xfrm>
          <a:prstGeom prst="rect">
            <a:avLst/>
          </a:prstGeom>
        </p:spPr>
      </p:pic>
    </p:spTree>
    <p:extLst>
      <p:ext uri="{BB962C8B-B14F-4D97-AF65-F5344CB8AC3E}">
        <p14:creationId xmlns:p14="http://schemas.microsoft.com/office/powerpoint/2010/main" val="25688658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Revenue Estimates</a:t>
            </a:r>
          </a:p>
        </p:txBody>
      </p:sp>
      <p:sp>
        <p:nvSpPr>
          <p:cNvPr id="5" name="Content Placeholder 4"/>
          <p:cNvSpPr>
            <a:spLocks noGrp="1"/>
          </p:cNvSpPr>
          <p:nvPr>
            <p:ph idx="1"/>
          </p:nvPr>
        </p:nvSpPr>
        <p:spPr/>
        <p:txBody>
          <a:bodyPr>
            <a:normAutofit lnSpcReduction="10000"/>
          </a:bodyPr>
          <a:lstStyle/>
          <a:p>
            <a:r>
              <a:rPr lang="en-US" dirty="0"/>
              <a:t>FY 2018 ended with $127 million Surplus</a:t>
            </a:r>
          </a:p>
          <a:p>
            <a:r>
              <a:rPr lang="en-US" dirty="0"/>
              <a:t>REC set revenue estimates on Oct. 16 (December estimate is binding): </a:t>
            </a:r>
          </a:p>
          <a:p>
            <a:pPr lvl="1"/>
            <a:r>
              <a:rPr lang="en-US" dirty="0"/>
              <a:t>FY </a:t>
            </a:r>
            <a:r>
              <a:rPr lang="en-US" dirty="0" smtClean="0"/>
              <a:t>2019  4.9%</a:t>
            </a:r>
            <a:endParaRPr lang="en-US" dirty="0"/>
          </a:p>
          <a:p>
            <a:pPr lvl="1"/>
            <a:r>
              <a:rPr lang="en-US" dirty="0"/>
              <a:t>FY </a:t>
            </a:r>
            <a:r>
              <a:rPr lang="en-US" dirty="0" smtClean="0"/>
              <a:t>2020  1.7%  $131.8 million new money</a:t>
            </a:r>
            <a:endParaRPr lang="en-US" dirty="0"/>
          </a:p>
          <a:p>
            <a:pPr lvl="1"/>
            <a:r>
              <a:rPr lang="en-US" dirty="0"/>
              <a:t>State’s reserve funds (EEF and CRF) are full</a:t>
            </a:r>
          </a:p>
          <a:p>
            <a:pPr>
              <a:lnSpc>
                <a:spcPct val="100000"/>
              </a:lnSpc>
            </a:pPr>
            <a:r>
              <a:rPr lang="en-US" dirty="0"/>
              <a:t>Impact of tax cuts: </a:t>
            </a:r>
          </a:p>
          <a:p>
            <a:pPr marL="395478" lvl="1" indent="-285750"/>
            <a:r>
              <a:rPr lang="en-US" dirty="0"/>
              <a:t>Last year’s federal tax cut package increases state revenues due to federal deductibility</a:t>
            </a:r>
          </a:p>
          <a:p>
            <a:pPr marL="395478" lvl="1" indent="-285750"/>
            <a:r>
              <a:rPr lang="en-US" dirty="0"/>
              <a:t>Last year’s state tax cut package is a mixed bag; estimated to increase sales tax revenues and decrease income tax revenues, with triggers in place to ensure economic growth is sufficient to afford the tax cut. For FY2019, the net fiscal impact is a loss of $100.1 million. For FY 2020, another $168.2 million will be off the table. </a:t>
            </a:r>
          </a:p>
        </p:txBody>
      </p:sp>
    </p:spTree>
    <p:extLst>
      <p:ext uri="{BB962C8B-B14F-4D97-AF65-F5344CB8AC3E}">
        <p14:creationId xmlns:p14="http://schemas.microsoft.com/office/powerpoint/2010/main" val="10275889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32596"/>
          </a:xfrm>
        </p:spPr>
        <p:txBody>
          <a:bodyPr/>
          <a:lstStyle/>
          <a:p>
            <a:r>
              <a:rPr lang="en-US" dirty="0" smtClean="0"/>
              <a:t>Resources:</a:t>
            </a:r>
            <a:endParaRPr lang="en-US" dirty="0"/>
          </a:p>
        </p:txBody>
      </p:sp>
      <p:sp>
        <p:nvSpPr>
          <p:cNvPr id="5" name="Rectangle 4"/>
          <p:cNvSpPr/>
          <p:nvPr/>
        </p:nvSpPr>
        <p:spPr>
          <a:xfrm>
            <a:off x="4664914" y="457200"/>
            <a:ext cx="3735638" cy="369332"/>
          </a:xfrm>
          <a:prstGeom prst="rect">
            <a:avLst/>
          </a:prstGeom>
        </p:spPr>
        <p:txBody>
          <a:bodyPr wrap="none">
            <a:spAutoFit/>
          </a:bodyPr>
          <a:lstStyle/>
          <a:p>
            <a:r>
              <a:rPr lang="en-US" dirty="0">
                <a:hlinkClick r:id="rId2"/>
              </a:rPr>
              <a:t>http://www.rsaia.org/legislative.html</a:t>
            </a:r>
            <a:r>
              <a:rPr lang="en-US" dirty="0"/>
              <a:t> </a:t>
            </a:r>
          </a:p>
        </p:txBody>
      </p:sp>
      <p:pic>
        <p:nvPicPr>
          <p:cNvPr id="4" name="Content Placeholder 3"/>
          <p:cNvPicPr>
            <a:picLocks noGrp="1" noChangeAspect="1"/>
          </p:cNvPicPr>
          <p:nvPr>
            <p:ph idx="1"/>
          </p:nvPr>
        </p:nvPicPr>
        <p:blipFill>
          <a:blip r:embed="rId3"/>
          <a:stretch>
            <a:fillRect/>
          </a:stretch>
        </p:blipFill>
        <p:spPr>
          <a:xfrm>
            <a:off x="228599" y="1219201"/>
            <a:ext cx="9219121" cy="5181599"/>
          </a:xfrm>
          <a:prstGeom prst="rect">
            <a:avLst/>
          </a:prstGeom>
        </p:spPr>
      </p:pic>
    </p:spTree>
    <p:extLst>
      <p:ext uri="{BB962C8B-B14F-4D97-AF65-F5344CB8AC3E}">
        <p14:creationId xmlns:p14="http://schemas.microsoft.com/office/powerpoint/2010/main" val="20741575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RSAI </a:t>
            </a:r>
            <a:r>
              <a:rPr lang="en-US" b="1" dirty="0" smtClean="0"/>
              <a:t>Priorities </a:t>
            </a:r>
            <a:r>
              <a:rPr lang="en-US" b="1" dirty="0"/>
              <a:t>for </a:t>
            </a:r>
            <a:r>
              <a:rPr lang="en-US" b="1" dirty="0" smtClean="0"/>
              <a:t>2019</a:t>
            </a:r>
            <a:br>
              <a:rPr lang="en-US" b="1" dirty="0" smtClean="0"/>
            </a:br>
            <a:r>
              <a:rPr lang="en-US" b="1" dirty="0" smtClean="0"/>
              <a:t>you get to set them tonight!!!</a:t>
            </a:r>
            <a:endParaRPr lang="en-US" b="1" dirty="0"/>
          </a:p>
        </p:txBody>
      </p:sp>
      <p:pic>
        <p:nvPicPr>
          <p:cNvPr id="4" name="Content Placeholder 3"/>
          <p:cNvPicPr>
            <a:picLocks noGrp="1" noChangeAspect="1"/>
          </p:cNvPicPr>
          <p:nvPr>
            <p:ph idx="1"/>
          </p:nvPr>
        </p:nvPicPr>
        <p:blipFill>
          <a:blip r:embed="rId2"/>
          <a:stretch>
            <a:fillRect/>
          </a:stretch>
        </p:blipFill>
        <p:spPr>
          <a:xfrm>
            <a:off x="914400" y="1828800"/>
            <a:ext cx="6991646" cy="4022725"/>
          </a:xfrm>
          <a:prstGeom prst="rect">
            <a:avLst/>
          </a:prstGeom>
        </p:spPr>
      </p:pic>
    </p:spTree>
    <p:extLst>
      <p:ext uri="{BB962C8B-B14F-4D97-AF65-F5344CB8AC3E}">
        <p14:creationId xmlns:p14="http://schemas.microsoft.com/office/powerpoint/2010/main" val="41816549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18176" y="1500103"/>
            <a:ext cx="1990406" cy="845598"/>
          </a:xfrm>
          <a:prstGeom prst="rect">
            <a:avLst/>
          </a:prstGeom>
        </p:spPr>
      </p:pic>
      <p:sp>
        <p:nvSpPr>
          <p:cNvPr id="15362" name="Title 1"/>
          <p:cNvSpPr>
            <a:spLocks noGrp="1"/>
          </p:cNvSpPr>
          <p:nvPr>
            <p:ph type="ctrTitle"/>
          </p:nvPr>
        </p:nvSpPr>
        <p:spPr>
          <a:xfrm>
            <a:off x="2667000" y="1602842"/>
            <a:ext cx="6280547" cy="749140"/>
          </a:xfrm>
        </p:spPr>
        <p:txBody>
          <a:bodyPr>
            <a:normAutofit/>
          </a:bodyPr>
          <a:lstStyle/>
          <a:p>
            <a:pPr eaLnBrk="1" hangingPunct="1"/>
            <a:r>
              <a:rPr lang="en-US" sz="4800" dirty="0"/>
              <a:t>Questions or Comments?</a:t>
            </a:r>
          </a:p>
        </p:txBody>
      </p:sp>
      <p:sp>
        <p:nvSpPr>
          <p:cNvPr id="15363" name="Subtitle 2"/>
          <p:cNvSpPr>
            <a:spLocks noGrp="1"/>
          </p:cNvSpPr>
          <p:nvPr>
            <p:ph type="subTitle" idx="1"/>
          </p:nvPr>
        </p:nvSpPr>
        <p:spPr>
          <a:xfrm>
            <a:off x="152400" y="2630130"/>
            <a:ext cx="4712494" cy="1447800"/>
          </a:xfrm>
        </p:spPr>
        <p:txBody>
          <a:bodyPr>
            <a:normAutofit fontScale="85000" lnSpcReduction="10000"/>
          </a:bodyPr>
          <a:lstStyle/>
          <a:p>
            <a:pPr algn="ctr">
              <a:spcBef>
                <a:spcPct val="20000"/>
              </a:spcBef>
            </a:pPr>
            <a:r>
              <a:rPr lang="en-US" dirty="0">
                <a:latin typeface="Georgia" pitchFamily="18" charset="0"/>
                <a:cs typeface="Arial" charset="0"/>
              </a:rPr>
              <a:t>LARRY SIGEL – ISFIS PARTNER</a:t>
            </a:r>
          </a:p>
          <a:p>
            <a:pPr algn="ctr">
              <a:spcBef>
                <a:spcPct val="20000"/>
              </a:spcBef>
            </a:pPr>
            <a:r>
              <a:rPr lang="en-US" dirty="0">
                <a:latin typeface="Georgia" pitchFamily="18" charset="0"/>
                <a:cs typeface="Arial" charset="0"/>
              </a:rPr>
              <a:t>Cell: 515-490-9951</a:t>
            </a:r>
          </a:p>
          <a:p>
            <a:pPr algn="ctr"/>
            <a:r>
              <a:rPr lang="en-US" dirty="0">
                <a:solidFill>
                  <a:schemeClr val="tx1">
                    <a:tint val="75000"/>
                  </a:schemeClr>
                </a:solidFill>
                <a:latin typeface="+mn-lt"/>
                <a:hlinkClick r:id="rId3"/>
              </a:rPr>
              <a:t>larry@iowaschoolfinance.com</a:t>
            </a:r>
            <a:r>
              <a:rPr lang="en-US" sz="2000" dirty="0"/>
              <a:t>  </a:t>
            </a:r>
          </a:p>
          <a:p>
            <a:pPr marL="63500" eaLnBrk="1" hangingPunct="1"/>
            <a:endParaRPr lang="en-US" sz="2000" dirty="0"/>
          </a:p>
        </p:txBody>
      </p:sp>
      <p:sp>
        <p:nvSpPr>
          <p:cNvPr id="45060"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5B444F32-834C-49C0-B908-0FF9770F5C1E}" type="slidenum">
              <a:rPr lang="en-US" smtClean="0">
                <a:solidFill>
                  <a:srgbClr val="000000"/>
                </a:solidFill>
              </a:rPr>
              <a:pPr fontAlgn="base">
                <a:spcBef>
                  <a:spcPct val="0"/>
                </a:spcBef>
                <a:spcAft>
                  <a:spcPct val="0"/>
                </a:spcAft>
                <a:defRPr/>
              </a:pPr>
              <a:t>42</a:t>
            </a:fld>
            <a:endParaRPr lang="en-US" dirty="0">
              <a:solidFill>
                <a:srgbClr val="000000"/>
              </a:solidFill>
            </a:endParaRPr>
          </a:p>
        </p:txBody>
      </p:sp>
      <p:sp>
        <p:nvSpPr>
          <p:cNvPr id="15366" name="Subtitle 2"/>
          <p:cNvSpPr txBox="1">
            <a:spLocks/>
          </p:cNvSpPr>
          <p:nvPr/>
        </p:nvSpPr>
        <p:spPr bwMode="auto">
          <a:xfrm>
            <a:off x="2200637" y="4616241"/>
            <a:ext cx="464820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algn="ctr" eaLnBrk="1" hangingPunct="1">
              <a:spcBef>
                <a:spcPts val="300"/>
              </a:spcBef>
              <a:buClr>
                <a:srgbClr val="A04DA3"/>
              </a:buClr>
              <a:buFont typeface="Georgia" pitchFamily="18" charset="0"/>
              <a:buNone/>
            </a:pPr>
            <a:r>
              <a:rPr lang="en-US" dirty="0">
                <a:solidFill>
                  <a:schemeClr val="tx2"/>
                </a:solidFill>
              </a:rPr>
              <a:t>Iowa School Finance Information Services</a:t>
            </a:r>
          </a:p>
          <a:p>
            <a:pPr algn="ctr" eaLnBrk="1" hangingPunct="1">
              <a:spcBef>
                <a:spcPts val="300"/>
              </a:spcBef>
              <a:buClr>
                <a:srgbClr val="A04DA3"/>
              </a:buClr>
              <a:buFont typeface="Georgia" pitchFamily="18" charset="0"/>
              <a:buNone/>
            </a:pPr>
            <a:r>
              <a:rPr lang="en-US" dirty="0">
                <a:solidFill>
                  <a:schemeClr val="tx2"/>
                </a:solidFill>
              </a:rPr>
              <a:t>1201 63</a:t>
            </a:r>
            <a:r>
              <a:rPr lang="en-US" baseline="30000" dirty="0">
                <a:solidFill>
                  <a:schemeClr val="tx2"/>
                </a:solidFill>
              </a:rPr>
              <a:t>rd</a:t>
            </a:r>
            <a:r>
              <a:rPr lang="en-US" dirty="0">
                <a:solidFill>
                  <a:schemeClr val="tx2"/>
                </a:solidFill>
              </a:rPr>
              <a:t> Street</a:t>
            </a:r>
          </a:p>
          <a:p>
            <a:pPr algn="ctr" eaLnBrk="1" hangingPunct="1">
              <a:spcBef>
                <a:spcPts val="300"/>
              </a:spcBef>
              <a:buClr>
                <a:srgbClr val="A04DA3"/>
              </a:buClr>
              <a:buFont typeface="Georgia" pitchFamily="18" charset="0"/>
              <a:buNone/>
            </a:pPr>
            <a:r>
              <a:rPr lang="en-US" dirty="0">
                <a:solidFill>
                  <a:schemeClr val="tx2"/>
                </a:solidFill>
              </a:rPr>
              <a:t>Des Moines, IA  50311</a:t>
            </a:r>
          </a:p>
          <a:p>
            <a:pPr algn="ctr" eaLnBrk="1" hangingPunct="1">
              <a:spcBef>
                <a:spcPts val="300"/>
              </a:spcBef>
              <a:buClr>
                <a:srgbClr val="A04DA3"/>
              </a:buClr>
              <a:buFont typeface="Georgia" pitchFamily="18" charset="0"/>
              <a:buNone/>
            </a:pPr>
            <a:r>
              <a:rPr lang="en-US" dirty="0">
                <a:solidFill>
                  <a:schemeClr val="tx2"/>
                </a:solidFill>
              </a:rPr>
              <a:t>Office:  515-251-5970</a:t>
            </a:r>
          </a:p>
          <a:p>
            <a:pPr algn="ctr" eaLnBrk="1" hangingPunct="1">
              <a:spcBef>
                <a:spcPts val="300"/>
              </a:spcBef>
              <a:buClr>
                <a:srgbClr val="A04DA3"/>
              </a:buClr>
              <a:buFont typeface="Georgia" pitchFamily="18" charset="0"/>
              <a:buNone/>
            </a:pPr>
            <a:r>
              <a:rPr lang="en-US" dirty="0">
                <a:solidFill>
                  <a:schemeClr val="tx2"/>
                </a:solidFill>
              </a:rPr>
              <a:t>www.isfis.net</a:t>
            </a:r>
          </a:p>
        </p:txBody>
      </p:sp>
      <p:sp>
        <p:nvSpPr>
          <p:cNvPr id="9" name="Subtitle 2"/>
          <p:cNvSpPr txBox="1">
            <a:spLocks/>
          </p:cNvSpPr>
          <p:nvPr/>
        </p:nvSpPr>
        <p:spPr>
          <a:xfrm>
            <a:off x="4642779" y="2824993"/>
            <a:ext cx="4267200" cy="1447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dirty="0">
                <a:solidFill>
                  <a:schemeClr val="tx2"/>
                </a:solidFill>
                <a:latin typeface="Georgia" pitchFamily="18" charset="0"/>
                <a:cs typeface="Arial" charset="0"/>
              </a:rPr>
              <a:t>MARGARET BUCKTON – ISFIS PARTNER</a:t>
            </a:r>
          </a:p>
          <a:p>
            <a:r>
              <a:rPr lang="en-US" sz="2000" dirty="0">
                <a:solidFill>
                  <a:schemeClr val="tx2"/>
                </a:solidFill>
                <a:latin typeface="Georgia" pitchFamily="18" charset="0"/>
                <a:cs typeface="Arial" charset="0"/>
              </a:rPr>
              <a:t>CELL: 515-201-3755</a:t>
            </a:r>
          </a:p>
          <a:p>
            <a:r>
              <a:rPr lang="en-US" sz="2000" dirty="0">
                <a:hlinkClick r:id="rId4"/>
              </a:rPr>
              <a:t>Margaret@iowaschoolfinance.com</a:t>
            </a:r>
            <a:r>
              <a:rPr lang="en-US" sz="2000" dirty="0"/>
              <a:t> </a:t>
            </a:r>
          </a:p>
          <a:p>
            <a:pPr marL="63500"/>
            <a:endParaRPr lang="en-US" sz="2000" dirty="0"/>
          </a:p>
        </p:txBody>
      </p:sp>
      <p:pic>
        <p:nvPicPr>
          <p:cNvPr id="12" name="Picture 11"/>
          <p:cNvPicPr>
            <a:picLocks noChangeAspect="1"/>
          </p:cNvPicPr>
          <p:nvPr/>
        </p:nvPicPr>
        <p:blipFill>
          <a:blip r:embed="rId5"/>
          <a:stretch>
            <a:fillRect/>
          </a:stretch>
        </p:blipFill>
        <p:spPr>
          <a:xfrm>
            <a:off x="11906" y="17646"/>
            <a:ext cx="9132094" cy="1415573"/>
          </a:xfrm>
          <a:prstGeom prst="rect">
            <a:avLst/>
          </a:prstGeom>
        </p:spPr>
      </p:pic>
    </p:spTree>
    <p:extLst>
      <p:ext uri="{BB962C8B-B14F-4D97-AF65-F5344CB8AC3E}">
        <p14:creationId xmlns:p14="http://schemas.microsoft.com/office/powerpoint/2010/main" val="41119359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of the State Budget</a:t>
            </a:r>
          </a:p>
        </p:txBody>
      </p:sp>
      <p:sp>
        <p:nvSpPr>
          <p:cNvPr id="3" name="Content Placeholder 2"/>
          <p:cNvSpPr>
            <a:spLocks noGrp="1"/>
          </p:cNvSpPr>
          <p:nvPr>
            <p:ph idx="1"/>
          </p:nvPr>
        </p:nvSpPr>
        <p:spPr>
          <a:xfrm>
            <a:off x="822959" y="1845734"/>
            <a:ext cx="7543801" cy="4326466"/>
          </a:xfrm>
        </p:spPr>
        <p:txBody>
          <a:bodyPr>
            <a:normAutofit/>
          </a:bodyPr>
          <a:lstStyle/>
          <a:p>
            <a:r>
              <a:rPr lang="en-US" sz="2400" dirty="0"/>
              <a:t>A note about tax credits and exemptions: </a:t>
            </a:r>
          </a:p>
          <a:p>
            <a:pPr lvl="1"/>
            <a:r>
              <a:rPr lang="en-US" sz="2000" dirty="0"/>
              <a:t>The RSAI Legislative Digest includes a list of tax credits on page 12, which estimates a </a:t>
            </a:r>
            <a:r>
              <a:rPr lang="en-US" sz="2000" b="1" i="1" dirty="0"/>
              <a:t>total of $429 million</a:t>
            </a:r>
            <a:r>
              <a:rPr lang="en-US" sz="2000" dirty="0"/>
              <a:t>. That is a 29% increase since FY 2017 (just two years.)  </a:t>
            </a:r>
          </a:p>
          <a:p>
            <a:pPr lvl="1"/>
            <a:r>
              <a:rPr lang="en-US" sz="2000" dirty="0"/>
              <a:t>Commercial and Industrial Property Tax credits and local government hold harmless payments also cost the state a lot.  $123.9 million Business Property Tax Credit, $152.2 million appropriation to local governments, and another $39.7 million increase to the state for the school aid formula due to lower valuation. </a:t>
            </a:r>
            <a:r>
              <a:rPr lang="en-US" sz="2000" b="1" i="1" dirty="0"/>
              <a:t>$315.8 million total</a:t>
            </a:r>
          </a:p>
          <a:p>
            <a:endParaRPr lang="en-US" dirty="0"/>
          </a:p>
        </p:txBody>
      </p:sp>
    </p:spTree>
    <p:extLst>
      <p:ext uri="{BB962C8B-B14F-4D97-AF65-F5344CB8AC3E}">
        <p14:creationId xmlns:p14="http://schemas.microsoft.com/office/powerpoint/2010/main" val="38600445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Accomplishments over 4 Sessions</a:t>
            </a:r>
            <a:endParaRPr lang="en-US" dirty="0"/>
          </a:p>
        </p:txBody>
      </p:sp>
      <p:sp>
        <p:nvSpPr>
          <p:cNvPr id="3" name="Content Placeholder 2"/>
          <p:cNvSpPr>
            <a:spLocks noGrp="1"/>
          </p:cNvSpPr>
          <p:nvPr>
            <p:ph sz="half" idx="1"/>
          </p:nvPr>
        </p:nvSpPr>
        <p:spPr/>
        <p:txBody>
          <a:bodyPr>
            <a:normAutofit fontScale="92500" lnSpcReduction="20000"/>
          </a:bodyPr>
          <a:lstStyle/>
          <a:p>
            <a:r>
              <a:rPr lang="en-US" sz="2800" dirty="0" smtClean="0"/>
              <a:t>Before 2018: </a:t>
            </a:r>
          </a:p>
          <a:p>
            <a:pPr lvl="1">
              <a:lnSpc>
                <a:spcPct val="110000"/>
              </a:lnSpc>
              <a:spcAft>
                <a:spcPts val="600"/>
              </a:spcAft>
            </a:pPr>
            <a:r>
              <a:rPr lang="en-US" sz="2600" dirty="0" smtClean="0"/>
              <a:t>Management fund authority to pay for retirements over age 65 and costs of arbitration</a:t>
            </a:r>
          </a:p>
          <a:p>
            <a:pPr lvl="1">
              <a:lnSpc>
                <a:spcPct val="110000"/>
              </a:lnSpc>
              <a:spcAft>
                <a:spcPts val="600"/>
              </a:spcAft>
            </a:pPr>
            <a:r>
              <a:rPr lang="en-US" sz="2600" dirty="0" smtClean="0"/>
              <a:t>PPEL flexibility to pay for repairs over $1,500</a:t>
            </a:r>
          </a:p>
          <a:p>
            <a:pPr lvl="1">
              <a:lnSpc>
                <a:spcPct val="110000"/>
              </a:lnSpc>
              <a:spcAft>
                <a:spcPts val="600"/>
              </a:spcAft>
            </a:pPr>
            <a:r>
              <a:rPr lang="en-US" sz="2600" dirty="0" smtClean="0"/>
              <a:t>DoP Flexibility</a:t>
            </a:r>
          </a:p>
          <a:p>
            <a:pPr lvl="1">
              <a:lnSpc>
                <a:spcPct val="110000"/>
              </a:lnSpc>
              <a:spcAft>
                <a:spcPts val="600"/>
              </a:spcAft>
            </a:pPr>
            <a:r>
              <a:rPr lang="en-US" sz="2600" dirty="0" smtClean="0"/>
              <a:t>Home Rule Statute</a:t>
            </a:r>
          </a:p>
          <a:p>
            <a:pPr lvl="1">
              <a:lnSpc>
                <a:spcPct val="110000"/>
              </a:lnSpc>
              <a:spcAft>
                <a:spcPts val="600"/>
              </a:spcAft>
            </a:pPr>
            <a:r>
              <a:rPr lang="en-US" sz="2600" dirty="0" smtClean="0"/>
              <a:t>Categorical Fund Flexibility</a:t>
            </a:r>
          </a:p>
        </p:txBody>
      </p:sp>
      <p:sp>
        <p:nvSpPr>
          <p:cNvPr id="5" name="Content Placeholder 4"/>
          <p:cNvSpPr>
            <a:spLocks noGrp="1"/>
          </p:cNvSpPr>
          <p:nvPr>
            <p:ph sz="half" idx="2"/>
          </p:nvPr>
        </p:nvSpPr>
        <p:spPr>
          <a:xfrm>
            <a:off x="4663440" y="1845734"/>
            <a:ext cx="3703320" cy="4631265"/>
          </a:xfrm>
        </p:spPr>
        <p:txBody>
          <a:bodyPr>
            <a:normAutofit fontScale="92500" lnSpcReduction="20000"/>
          </a:bodyPr>
          <a:lstStyle/>
          <a:p>
            <a:r>
              <a:rPr lang="en-US" sz="2600" dirty="0" smtClean="0"/>
              <a:t>In 2018 Session</a:t>
            </a:r>
            <a:endParaRPr lang="en-US" sz="2600" dirty="0"/>
          </a:p>
          <a:p>
            <a:pPr lvl="1">
              <a:lnSpc>
                <a:spcPct val="120000"/>
              </a:lnSpc>
            </a:pPr>
            <a:r>
              <a:rPr lang="en-US" sz="2000" dirty="0"/>
              <a:t>Even more DoP Flexibility</a:t>
            </a:r>
          </a:p>
          <a:p>
            <a:pPr lvl="1">
              <a:lnSpc>
                <a:spcPct val="120000"/>
              </a:lnSpc>
            </a:pPr>
            <a:r>
              <a:rPr lang="en-US" sz="2000" dirty="0"/>
              <a:t>Even more Categorical Fund Flexibility</a:t>
            </a:r>
          </a:p>
          <a:p>
            <a:pPr lvl="1">
              <a:lnSpc>
                <a:spcPct val="120000"/>
              </a:lnSpc>
            </a:pPr>
            <a:r>
              <a:rPr lang="en-US" sz="2000" dirty="0"/>
              <a:t>Staff Flexibility – CTE options for hard-to-staff content and local offerings of on-line learning</a:t>
            </a:r>
          </a:p>
          <a:p>
            <a:pPr lvl="1">
              <a:lnSpc>
                <a:spcPct val="120000"/>
              </a:lnSpc>
            </a:pPr>
            <a:r>
              <a:rPr lang="en-US" sz="2000" dirty="0"/>
              <a:t>Progress on Transportation and Formula Equality</a:t>
            </a:r>
          </a:p>
          <a:p>
            <a:pPr lvl="1">
              <a:lnSpc>
                <a:spcPct val="120000"/>
              </a:lnSpc>
            </a:pPr>
            <a:r>
              <a:rPr lang="en-US" sz="2000" dirty="0"/>
              <a:t>Extension of Operational Sharing Incentives</a:t>
            </a:r>
          </a:p>
          <a:p>
            <a:pPr lvl="1">
              <a:lnSpc>
                <a:spcPct val="120000"/>
              </a:lnSpc>
            </a:pPr>
            <a:r>
              <a:rPr lang="en-US" sz="2000" dirty="0"/>
              <a:t>State Penny Extension through the House </a:t>
            </a:r>
            <a:r>
              <a:rPr lang="en-US" sz="2000" dirty="0" smtClean="0"/>
              <a:t>95:3 – not done yet!</a:t>
            </a:r>
            <a:endParaRPr lang="en-US" dirty="0"/>
          </a:p>
        </p:txBody>
      </p:sp>
      <p:sp>
        <p:nvSpPr>
          <p:cNvPr id="4" name="5-Point Star 3"/>
          <p:cNvSpPr/>
          <p:nvPr/>
        </p:nvSpPr>
        <p:spPr>
          <a:xfrm>
            <a:off x="7620000" y="457200"/>
            <a:ext cx="1066800" cy="990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25648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sz="half" idx="1"/>
          </p:nvPr>
        </p:nvPicPr>
        <p:blipFill>
          <a:blip r:embed="rId2"/>
          <a:stretch>
            <a:fillRect/>
          </a:stretch>
        </p:blipFill>
        <p:spPr>
          <a:xfrm>
            <a:off x="20749" y="76200"/>
            <a:ext cx="8952268" cy="5181600"/>
          </a:xfrm>
          <a:prstGeom prst="rect">
            <a:avLst/>
          </a:prstGeom>
        </p:spPr>
      </p:pic>
    </p:spTree>
    <p:extLst>
      <p:ext uri="{BB962C8B-B14F-4D97-AF65-F5344CB8AC3E}">
        <p14:creationId xmlns:p14="http://schemas.microsoft.com/office/powerpoint/2010/main" val="1268464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 Accomplishments</a:t>
            </a:r>
          </a:p>
        </p:txBody>
      </p:sp>
      <p:sp>
        <p:nvSpPr>
          <p:cNvPr id="3" name="Content Placeholder 2"/>
          <p:cNvSpPr>
            <a:spLocks noGrp="1"/>
          </p:cNvSpPr>
          <p:nvPr>
            <p:ph idx="1"/>
          </p:nvPr>
        </p:nvSpPr>
        <p:spPr/>
        <p:txBody>
          <a:bodyPr>
            <a:normAutofit fontScale="77500" lnSpcReduction="20000"/>
          </a:bodyPr>
          <a:lstStyle/>
          <a:p>
            <a:r>
              <a:rPr lang="en-US" sz="3200" dirty="0"/>
              <a:t>FLEXIBILITY for Local School Leaders:</a:t>
            </a:r>
          </a:p>
          <a:p>
            <a:pPr lvl="1">
              <a:lnSpc>
                <a:spcPct val="100000"/>
              </a:lnSpc>
              <a:spcAft>
                <a:spcPts val="1200"/>
              </a:spcAft>
            </a:pPr>
            <a:r>
              <a:rPr lang="en-US" sz="2800" b="1" dirty="0"/>
              <a:t>HF 2441 Eliminates DE role in approving dropout prevention plans and turns that over to local school boards.  </a:t>
            </a:r>
            <a:r>
              <a:rPr lang="en-US" sz="2800" dirty="0"/>
              <a:t>Allows expenditure for “any purpose determined by the board of directors that directly benefits students participating in the adopted program,” proration of staff costs including but not limited to administrative staff, mental health staff/services and school security personnel. Also allows Early Intervention/Class size funds to be used for any general fund purpose. </a:t>
            </a:r>
          </a:p>
          <a:p>
            <a:pPr lvl="1">
              <a:lnSpc>
                <a:spcPct val="100000"/>
              </a:lnSpc>
              <a:spcAft>
                <a:spcPts val="1200"/>
              </a:spcAft>
            </a:pPr>
            <a:r>
              <a:rPr lang="en-US" sz="2800" b="1" dirty="0"/>
              <a:t>RSAI initiative to eliminate 5-year </a:t>
            </a:r>
            <a:r>
              <a:rPr lang="en-US" sz="2800" b="1" dirty="0" smtClean="0"/>
              <a:t>maximum lease of </a:t>
            </a:r>
            <a:r>
              <a:rPr lang="en-US" sz="2800" b="1" dirty="0"/>
              <a:t>school property </a:t>
            </a:r>
            <a:r>
              <a:rPr lang="en-US" sz="2800" b="1" dirty="0" smtClean="0"/>
              <a:t>to </a:t>
            </a:r>
            <a:r>
              <a:rPr lang="en-US" sz="2800" b="1" dirty="0"/>
              <a:t>a private entity </a:t>
            </a:r>
            <a:r>
              <a:rPr lang="en-US" sz="2800" dirty="0"/>
              <a:t>and </a:t>
            </a:r>
            <a:r>
              <a:rPr lang="en-US" sz="2800" dirty="0" smtClean="0"/>
              <a:t>created a property </a:t>
            </a:r>
            <a:r>
              <a:rPr lang="en-US" sz="2800" dirty="0"/>
              <a:t>tax exemption for private property that is generating electricity for a school on school property.</a:t>
            </a:r>
          </a:p>
        </p:txBody>
      </p:sp>
      <p:sp>
        <p:nvSpPr>
          <p:cNvPr id="4" name="5-Point Star 3"/>
          <p:cNvSpPr/>
          <p:nvPr/>
        </p:nvSpPr>
        <p:spPr>
          <a:xfrm>
            <a:off x="7620000" y="457200"/>
            <a:ext cx="1066800" cy="990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026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 Accomplishments</a:t>
            </a:r>
          </a:p>
        </p:txBody>
      </p:sp>
      <p:sp>
        <p:nvSpPr>
          <p:cNvPr id="3" name="Content Placeholder 2"/>
          <p:cNvSpPr>
            <a:spLocks noGrp="1"/>
          </p:cNvSpPr>
          <p:nvPr>
            <p:ph idx="1"/>
          </p:nvPr>
        </p:nvSpPr>
        <p:spPr/>
        <p:txBody>
          <a:bodyPr>
            <a:normAutofit/>
          </a:bodyPr>
          <a:lstStyle/>
          <a:p>
            <a:pPr marL="0" indent="0">
              <a:buNone/>
            </a:pPr>
            <a:r>
              <a:rPr lang="en-US" sz="2800" b="1" dirty="0"/>
              <a:t>OPERATIONAL SHARING Extension</a:t>
            </a:r>
          </a:p>
          <a:p>
            <a:pPr marL="0" indent="0">
              <a:buNone/>
            </a:pPr>
            <a:r>
              <a:rPr lang="en-US" sz="2800" dirty="0"/>
              <a:t>HF 633 Extends sharing incentives </a:t>
            </a:r>
            <a:r>
              <a:rPr lang="en-US" sz="2800" dirty="0" smtClean="0"/>
              <a:t>to </a:t>
            </a:r>
            <a:r>
              <a:rPr lang="en-US" sz="2800" dirty="0"/>
              <a:t>June 30, 2024.</a:t>
            </a:r>
          </a:p>
          <a:p>
            <a:pPr lvl="1"/>
            <a:r>
              <a:rPr lang="en-US" sz="2600" dirty="0"/>
              <a:t>Adds social workers as an allowable shared position at 3.0 weighting</a:t>
            </a:r>
          </a:p>
          <a:p>
            <a:pPr lvl="1"/>
            <a:r>
              <a:rPr lang="en-US" sz="2600" dirty="0"/>
              <a:t>Eliminates 5-year limit for a position to be shared</a:t>
            </a:r>
          </a:p>
          <a:p>
            <a:pPr lvl="1"/>
            <a:r>
              <a:rPr lang="en-US" sz="2600" dirty="0"/>
              <a:t>Will revisit for extension in the future   </a:t>
            </a:r>
          </a:p>
          <a:p>
            <a:endParaRPr lang="en-US" sz="3200" dirty="0"/>
          </a:p>
          <a:p>
            <a:endParaRPr lang="en-US" sz="2800" dirty="0"/>
          </a:p>
        </p:txBody>
      </p:sp>
      <p:sp>
        <p:nvSpPr>
          <p:cNvPr id="4" name="5-Point Star 3"/>
          <p:cNvSpPr/>
          <p:nvPr/>
        </p:nvSpPr>
        <p:spPr>
          <a:xfrm>
            <a:off x="7620000" y="457200"/>
            <a:ext cx="1066800" cy="990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545972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27534</TotalTime>
  <Words>2233</Words>
  <Application>Microsoft Office PowerPoint</Application>
  <PresentationFormat>On-screen Show (4:3)</PresentationFormat>
  <Paragraphs>209</Paragraphs>
  <Slides>42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Georgia</vt:lpstr>
      <vt:lpstr>Wingdings</vt:lpstr>
      <vt:lpstr>Retrospect</vt:lpstr>
      <vt:lpstr>PowerPoint Presentation</vt:lpstr>
      <vt:lpstr>Agenda of 2019 Issues Video on RSAI legislative site</vt:lpstr>
      <vt:lpstr> </vt:lpstr>
      <vt:lpstr>Revenue Estimates</vt:lpstr>
      <vt:lpstr>State of the State Budget</vt:lpstr>
      <vt:lpstr>Accomplishments over 4 Sessions</vt:lpstr>
      <vt:lpstr>PowerPoint Presentation</vt:lpstr>
      <vt:lpstr>2018 Accomplishments</vt:lpstr>
      <vt:lpstr>2018 Accomplishments</vt:lpstr>
      <vt:lpstr>2018 Accomplishments</vt:lpstr>
      <vt:lpstr>Transportation and Formula Equality</vt:lpstr>
      <vt:lpstr>PowerPoint Presentation</vt:lpstr>
      <vt:lpstr>School Funding &amp; Mandates</vt:lpstr>
      <vt:lpstr>PowerPoint Presentation</vt:lpstr>
      <vt:lpstr>PowerPoint Presentation</vt:lpstr>
      <vt:lpstr>https://www.legis.iowa.gov/docs/publications/FTNO/966760.pdf </vt:lpstr>
      <vt:lpstr>How big is $765 million???</vt:lpstr>
      <vt:lpstr>Student Inequities and Needs</vt:lpstr>
      <vt:lpstr>PowerPoint Presentation</vt:lpstr>
      <vt:lpstr>Student Inequities and Needs</vt:lpstr>
      <vt:lpstr>PowerPoint Presentation</vt:lpstr>
      <vt:lpstr>PowerPoint Presentation</vt:lpstr>
      <vt:lpstr>PowerPoint Presentation</vt:lpstr>
      <vt:lpstr>Student Inequities and Needs</vt:lpstr>
      <vt:lpstr>Why does preschool matter?</vt:lpstr>
      <vt:lpstr>Teacher Shortage and Quality Instruction</vt:lpstr>
      <vt:lpstr>Teacher Shortages in Iowa</vt:lpstr>
      <vt:lpstr>Teacher Shortages: Economics</vt:lpstr>
      <vt:lpstr>Understanding Teacher Shortages: 2018 Update A State-by-State Analysis of the Factors Influencing Teacher Supply, Demand, and Equity https://learningpolicyinstitute.org/product/understanding-teacher-shortages-interactive</vt:lpstr>
      <vt:lpstr>https://www.legis.iowa.gov/docs/publications/MOW/970927.pdf </vt:lpstr>
      <vt:lpstr>PowerPoint Presentation</vt:lpstr>
      <vt:lpstr>PowerPoint Presentation</vt:lpstr>
      <vt:lpstr>Sharing Incentives</vt:lpstr>
      <vt:lpstr>PowerPoint Presentation</vt:lpstr>
      <vt:lpstr>PowerPoint Presentation</vt:lpstr>
      <vt:lpstr>School Choice Defense</vt:lpstr>
      <vt:lpstr>Map from Legislative tax Expenditure Committee DOR Report (in RSAI School Choice Position Paper) </vt:lpstr>
      <vt:lpstr>Advocacy Strategies</vt:lpstr>
      <vt:lpstr>3 Legislators and 4 Sups</vt:lpstr>
      <vt:lpstr>Resources:</vt:lpstr>
      <vt:lpstr>RSAI Priorities for 2019 you get to set them tonight!!!</vt:lpstr>
      <vt:lpstr>Questions or Comments?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Title</dc:title>
  <dc:creator>Susie</dc:creator>
  <cp:lastModifiedBy>Margaret</cp:lastModifiedBy>
  <cp:revision>1996</cp:revision>
  <cp:lastPrinted>2018-10-19T20:55:07Z</cp:lastPrinted>
  <dcterms:created xsi:type="dcterms:W3CDTF">2014-07-14T21:17:36Z</dcterms:created>
  <dcterms:modified xsi:type="dcterms:W3CDTF">2018-10-24T19:14:28Z</dcterms:modified>
</cp:coreProperties>
</file>