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315" r:id="rId4"/>
    <p:sldId id="296" r:id="rId5"/>
    <p:sldId id="307" r:id="rId6"/>
    <p:sldId id="316" r:id="rId7"/>
    <p:sldId id="306" r:id="rId8"/>
    <p:sldId id="294" r:id="rId9"/>
    <p:sldId id="302" r:id="rId10"/>
    <p:sldId id="303" r:id="rId11"/>
    <p:sldId id="305" r:id="rId12"/>
    <p:sldId id="314" r:id="rId13"/>
    <p:sldId id="304" r:id="rId14"/>
    <p:sldId id="308" r:id="rId15"/>
    <p:sldId id="309" r:id="rId16"/>
    <p:sldId id="311" r:id="rId17"/>
    <p:sldId id="318" r:id="rId18"/>
    <p:sldId id="310" r:id="rId19"/>
    <p:sldId id="312" r:id="rId20"/>
    <p:sldId id="3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8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55A0-0365-7EAD-3C25-FE62CA11C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218C3-60CB-B6A3-0336-8690D8A22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9FF8F-C239-2AAA-2BAD-D4E4CD46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12DC4-20FD-B099-A774-90606A56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83D4-9FDE-B3A8-51F0-42D35C0E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1976-F14F-BDF4-F967-27B9B194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48652-3843-2900-58E9-CF35A7CBA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21CAB-5029-800D-92C5-3DB06D12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627F8-458E-2DEA-62F3-54338BDA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E5290-0D4B-0D75-1520-1ADABD7D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E5025-02D8-B389-1768-650577A58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21E1F-AB16-E45C-7FB2-F61C5AD5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19A3C-64C2-BA59-7235-1B5EB2B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52861-FCC1-06A6-DCBF-A4DBEA85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F1B27-5D4D-4215-517E-CEB70DDE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8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A507-431C-3C84-A6A3-1AFAD3C4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29A75-28F1-472F-A78B-D59F8B2F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E6123-1EEB-977E-7897-ABD172BE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C3743-A4CD-E1FD-6038-6EB19B29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6E0D9-5205-5B87-8A8B-0FEA5367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A1E8-AC5E-F6A6-251B-88600D90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A1A3A-486A-AA3D-AADE-3D4AED945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36CBF-FE75-BF90-9D63-253D588C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5B6E9-D961-A77D-4F0C-EB83FCAE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AEF4D-F44B-11BC-4C6F-CFC20255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D7AB-D743-C49E-2FA4-C676738B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9B08A-C0FE-3243-C499-08EBFD590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508DD-1CC7-A43A-534D-098C6CAA0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2F909-2408-2A2F-ACF6-4A06A4B6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B0771-F903-9383-D888-5A606AC96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7083D-574D-3B3D-F834-F44F9803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1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9C58D-2C5B-FC99-EEE5-3177D1B7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80100-B4D0-28F4-5059-A09D9F555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E01A6-5AC1-9764-3C14-86FCEC142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D25C1B-A26A-77CE-73B6-BB081D630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3205D-EB09-31C8-DAF0-3A4347B7A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5EF06-0E45-0121-F485-D3C44349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40B12-D77B-D238-DFFD-C3934F16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586558-6A9B-4FB4-A981-4D53DAE7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1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DB79-6BE1-7247-E0AA-6800D396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8A67D-AB8B-124A-B8AE-D5AD2E1B4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1D030-A6BB-126E-CD5B-FCACA0DB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B9A59-AF03-CB56-3C0F-7C6D5A35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2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AE8F89-D395-F265-ADB8-38173FCC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2D050-AAEE-F23C-9401-67CD4A65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49762-5149-5BE0-6E7C-F4590EBD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7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8341-4C36-4F49-A743-8778FC15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124DA-FE69-B509-AF23-9D59B09E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39102-2E21-C715-8E91-1EACED364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013EB-AC18-A949-44C5-2B7FC2A15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DD32A-E6A8-7F1B-E47C-E1A76C98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F1E57-9F49-7A28-7240-5167944F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2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4ED5B-38C0-CFC2-1374-0A36F28B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7C9D1A-9F78-8C12-C9F5-E485B4BDE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E25AA-C9D8-1CB1-8D3C-34FF2267F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D5D7B-8191-8C55-811D-C90B756A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5BD5C-29DF-E4CA-D7F8-11634A13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34EA5-D866-9D39-CC35-9B70ADB3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2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DDA46-AF75-7116-8028-1D772B3D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2CB3C-DEE9-9AA8-72BD-90079EF4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5CC6C-133F-0BCA-68FB-F4346378E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8391F-2D91-44D5-A272-C588D490EF4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E99AE-7A5B-BC5E-7897-00CE84E09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80658-FFDF-2616-EFDC-021F164ED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20474-1AA9-49FC-8714-5A90DBB87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ge.tix.com/customerdetails/1309510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instruments&#10;&#10;Description automatically generated with medium confidence">
            <a:extLst>
              <a:ext uri="{FF2B5EF4-FFF2-40B4-BE49-F238E27FC236}">
                <a16:creationId xmlns:a16="http://schemas.microsoft.com/office/drawing/2014/main" id="{B973AF53-5BB0-4DC8-72D2-271FD6F96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108"/>
            <a:ext cx="12191999" cy="70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6FE16A-F449-FB2B-40C3-05B03A485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79" y="306517"/>
            <a:ext cx="11489241" cy="5884732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887604-399C-AF8A-1A55-A984DCBB9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45" y="4648199"/>
            <a:ext cx="3419475" cy="20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1B3353-A564-6057-13D4-1462C2D12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0099" cy="2015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6BD6C-071E-AD34-25DE-626ABFE845CB}"/>
              </a:ext>
            </a:extLst>
          </p:cNvPr>
          <p:cNvSpPr txBox="1"/>
          <p:nvPr/>
        </p:nvSpPr>
        <p:spPr>
          <a:xfrm>
            <a:off x="1950098" y="2817845"/>
            <a:ext cx="8612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RALEIGH ARTS COUNCIL                             January 4, 2024</a:t>
            </a:r>
            <a:br>
              <a:rPr lang="en-US" sz="2400" dirty="0"/>
            </a:br>
            <a:r>
              <a:rPr lang="en-US" sz="2400" dirty="0"/>
              <a:t>NAT’L ENDOWMENT FOR THE ARTS        February 28, 2024</a:t>
            </a:r>
            <a:br>
              <a:rPr lang="en-US" sz="2400" dirty="0"/>
            </a:br>
            <a:r>
              <a:rPr lang="en-US" sz="2400" dirty="0"/>
              <a:t>NC ARTS COUNCIL 			     March 1, 2024</a:t>
            </a:r>
            <a:br>
              <a:rPr lang="en-US" sz="2400" dirty="0"/>
            </a:br>
            <a:r>
              <a:rPr lang="en-US" sz="2400" dirty="0"/>
              <a:t>SOUTHARTS				     March 1, 2024</a:t>
            </a:r>
            <a:br>
              <a:rPr lang="en-US" sz="2400" dirty="0"/>
            </a:br>
            <a:r>
              <a:rPr lang="en-US" sz="2400" dirty="0"/>
              <a:t>UNITED ARTS COUNCIL                               April 5, 2024</a:t>
            </a:r>
            <a:br>
              <a:rPr lang="en-US" sz="2400" dirty="0"/>
            </a:br>
            <a:r>
              <a:rPr lang="en-US" sz="2400" dirty="0"/>
              <a:t>NC HUMANITIES 			     September 12, 2024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6D843-1ABA-6732-DDD8-D1EEF6FBE707}"/>
              </a:ext>
            </a:extLst>
          </p:cNvPr>
          <p:cNvSpPr/>
          <p:nvPr/>
        </p:nvSpPr>
        <p:spPr>
          <a:xfrm>
            <a:off x="1840992" y="3242207"/>
            <a:ext cx="7424928" cy="366626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48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24C414C-AF9E-C1D0-613B-4C2E5E79D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0150" cy="7578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F1359-6981-F963-643C-F5133C7C6010}"/>
              </a:ext>
            </a:extLst>
          </p:cNvPr>
          <p:cNvSpPr txBox="1"/>
          <p:nvPr/>
        </p:nvSpPr>
        <p:spPr>
          <a:xfrm>
            <a:off x="7699581" y="513977"/>
            <a:ext cx="405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PNC Balance = $112,785.55</a:t>
            </a:r>
            <a:br>
              <a:rPr lang="en-US" sz="2400" dirty="0"/>
            </a:br>
            <a:r>
              <a:rPr lang="en-US" sz="2400" dirty="0"/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DA2A2-4C0F-4726-A426-A8DCF359A4A6}"/>
              </a:ext>
            </a:extLst>
          </p:cNvPr>
          <p:cNvSpPr txBox="1"/>
          <p:nvPr/>
        </p:nvSpPr>
        <p:spPr>
          <a:xfrm>
            <a:off x="1160495" y="3286125"/>
            <a:ext cx="184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SEEKING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BOARD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ACTION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1BEA2656-C25F-5581-04C3-AF8B6DEA8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15" y="1604865"/>
            <a:ext cx="1958361" cy="1253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BEB39B-16C6-90DE-0031-E54E5FE9A1AC}"/>
              </a:ext>
            </a:extLst>
          </p:cNvPr>
          <p:cNvSpPr txBox="1"/>
          <p:nvPr/>
        </p:nvSpPr>
        <p:spPr>
          <a:xfrm>
            <a:off x="8841025" y="1858951"/>
            <a:ext cx="34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12 Month CD @ 5% APY</a:t>
            </a:r>
            <a:br>
              <a:rPr lang="en-US" sz="2400" dirty="0"/>
            </a:br>
            <a:r>
              <a:rPr lang="en-US" sz="2400" dirty="0"/>
              <a:t>$60,000 </a:t>
            </a:r>
            <a:r>
              <a:rPr lang="en-US" sz="2400" dirty="0">
                <a:sym typeface="Wingdings" panose="05000000000000000000" pitchFamily="2" charset="2"/>
              </a:rPr>
              <a:t> $3000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9E002-06A2-3BF7-CEA1-152841DA7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664" y="3312249"/>
            <a:ext cx="1958361" cy="972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81D4D9-B35E-545B-40FA-423AB97F3B7B}"/>
              </a:ext>
            </a:extLst>
          </p:cNvPr>
          <p:cNvSpPr txBox="1"/>
          <p:nvPr/>
        </p:nvSpPr>
        <p:spPr>
          <a:xfrm>
            <a:off x="9025888" y="3312249"/>
            <a:ext cx="34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14 Month CD @ 5.4% APY</a:t>
            </a:r>
            <a:br>
              <a:rPr lang="en-US" sz="2400" dirty="0"/>
            </a:br>
            <a:r>
              <a:rPr lang="en-US" sz="2400" dirty="0"/>
              <a:t>$60,000 </a:t>
            </a:r>
            <a:r>
              <a:rPr lang="en-US" sz="2400" dirty="0">
                <a:sym typeface="Wingdings" panose="05000000000000000000" pitchFamily="2" charset="2"/>
              </a:rPr>
              <a:t> $3780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C2669E-26FD-7D57-3F94-3CD792FAD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64" y="4739226"/>
            <a:ext cx="1958643" cy="1101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48A0BB-3C4A-C5DA-55C1-51C7705DD3A1}"/>
              </a:ext>
            </a:extLst>
          </p:cNvPr>
          <p:cNvSpPr txBox="1"/>
          <p:nvPr/>
        </p:nvSpPr>
        <p:spPr>
          <a:xfrm>
            <a:off x="7175240" y="5355771"/>
            <a:ext cx="195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SAVINGS ACCT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EEC17-922F-5FC6-CCBA-ED1A6D1C9087}"/>
              </a:ext>
            </a:extLst>
          </p:cNvPr>
          <p:cNvSpPr txBox="1"/>
          <p:nvPr/>
        </p:nvSpPr>
        <p:spPr>
          <a:xfrm>
            <a:off x="8841024" y="4909033"/>
            <a:ext cx="34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4% but variable</a:t>
            </a:r>
            <a:br>
              <a:rPr lang="en-US" sz="2400" dirty="0"/>
            </a:br>
            <a:r>
              <a:rPr lang="en-US" sz="2400" dirty="0"/>
              <a:t>and withdraw any time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90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096F0-0C3E-F38B-C931-8FA8D083E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7" y="1267333"/>
            <a:ext cx="9998306" cy="3528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913DF3-F90F-E63A-D6EC-6A6D24EAF9FB}"/>
              </a:ext>
            </a:extLst>
          </p:cNvPr>
          <p:cNvSpPr txBox="1"/>
          <p:nvPr/>
        </p:nvSpPr>
        <p:spPr>
          <a:xfrm>
            <a:off x="623887" y="4758809"/>
            <a:ext cx="1094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Lori is closing her Apex Office April 15 and going 100% remote from the NC mountains.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289EE-A978-C6D6-1A65-0FB23F102F8B}"/>
              </a:ext>
            </a:extLst>
          </p:cNvPr>
          <p:cNvSpPr txBox="1"/>
          <p:nvPr/>
        </p:nvSpPr>
        <p:spPr>
          <a:xfrm>
            <a:off x="1096847" y="419932"/>
            <a:ext cx="877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TEAM UPDATE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9398B5-BBCC-E0A8-F62B-9A6570BA58B9}"/>
              </a:ext>
            </a:extLst>
          </p:cNvPr>
          <p:cNvSpPr txBox="1"/>
          <p:nvPr/>
        </p:nvSpPr>
        <p:spPr>
          <a:xfrm>
            <a:off x="3438144" y="5571744"/>
            <a:ext cx="866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 DiDomenico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-apple-system"/>
              </a:rPr>
              <a:t> made a donation honoring Angela Hodge.</a:t>
            </a:r>
            <a:br>
              <a:rPr lang="en-US" sz="2400" dirty="0">
                <a:solidFill>
                  <a:schemeClr val="accent2">
                    <a:lumMod val="75000"/>
                  </a:schemeClr>
                </a:solidFill>
                <a:latin typeface="-apple-system"/>
              </a:rPr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-apple-system"/>
              </a:rPr>
              <a:t>Sol Eichner will be her first concert with CMR (since 2018, at least)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A792E01-38EF-55B7-E27F-7EB95ADDB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7" y="5143899"/>
            <a:ext cx="2159900" cy="16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1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1F49D-7D04-EEE5-BC79-E2B772DD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8" y="1800225"/>
            <a:ext cx="6023872" cy="2750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8EEED8-9522-CF06-34EF-3D19B38C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060" y="1167580"/>
            <a:ext cx="5524979" cy="4237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AB54B-2E55-F255-6B9C-CE7F3EAC603B}"/>
              </a:ext>
            </a:extLst>
          </p:cNvPr>
          <p:cNvSpPr txBox="1"/>
          <p:nvPr/>
        </p:nvSpPr>
        <p:spPr>
          <a:xfrm>
            <a:off x="1688840" y="442035"/>
            <a:ext cx="927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REVISED BUDGET SUBMITTED WITH NC ARTS COUNCIL SPARK THE ARTS GRANT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532F6E-B7D0-0B20-A50A-56D74333E465}"/>
              </a:ext>
            </a:extLst>
          </p:cNvPr>
          <p:cNvSpPr/>
          <p:nvPr/>
        </p:nvSpPr>
        <p:spPr>
          <a:xfrm>
            <a:off x="4686139" y="2625316"/>
            <a:ext cx="1640015" cy="803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30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E857470-D918-8F2A-707A-CED21724C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4" y="1270324"/>
            <a:ext cx="2857500" cy="188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736290-B7C5-1DA2-9449-2454415D45FB}"/>
              </a:ext>
            </a:extLst>
          </p:cNvPr>
          <p:cNvSpPr txBox="1"/>
          <p:nvPr/>
        </p:nvSpPr>
        <p:spPr>
          <a:xfrm>
            <a:off x="3840906" y="571695"/>
            <a:ext cx="7648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MOU $300/concert (really $700/concert with $4k Foundation Support)</a:t>
            </a:r>
          </a:p>
          <a:p>
            <a:pPr algn="ctr"/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Met with Katherine White, Moses Green &amp; Janette Hoffman January 31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Available Dates for Us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October 13 &amp; 20, 2024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November 17, &amp; 24, 2024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December 1 &amp; 8, 2024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January 12 &amp; 26, 2025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February 2, 9, 16, &amp; 23, 2025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March 9, 16, &amp; 30, 2025</a:t>
            </a:r>
            <a:b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Any April – September dates like Mother’s Day May 11 will have to be booked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through </a:t>
            </a:r>
            <a:r>
              <a:rPr lang="en-US" dirty="0" err="1">
                <a:solidFill>
                  <a:srgbClr val="FF0000"/>
                </a:solidFill>
              </a:rPr>
              <a:t>CateringWorks</a:t>
            </a:r>
            <a:r>
              <a:rPr lang="en-US" dirty="0">
                <a:solidFill>
                  <a:srgbClr val="FF0000"/>
                </a:solidFill>
              </a:rPr>
              <a:t> waiving room rental – 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Season 83 – September opener in another venue (Borromeo/Verona Octet)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April is in Cary, as usual and May 11 using catering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269C9-B59C-1DC5-9C18-A20B2D2CCA76}"/>
              </a:ext>
            </a:extLst>
          </p:cNvPr>
          <p:cNvSpPr txBox="1"/>
          <p:nvPr/>
        </p:nvSpPr>
        <p:spPr>
          <a:xfrm>
            <a:off x="177282" y="3429000"/>
            <a:ext cx="3573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SUMMER CONCERTS CONFUSING WITH MOSES’ OUTDOOR</a:t>
            </a:r>
          </a:p>
          <a:p>
            <a:r>
              <a:rPr lang="en-US" dirty="0"/>
              <a:t>     CONCERTS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PARKING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PRIME CATERING 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B246C-266C-B319-C2CA-29AD1F6A633A}"/>
              </a:ext>
            </a:extLst>
          </p:cNvPr>
          <p:cNvSpPr txBox="1"/>
          <p:nvPr/>
        </p:nvSpPr>
        <p:spPr>
          <a:xfrm>
            <a:off x="1772817" y="6286305"/>
            <a:ext cx="1115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White: “New MOU for Season 83 would be without the exchange of money”</a:t>
            </a:r>
          </a:p>
        </p:txBody>
      </p:sp>
    </p:spTree>
    <p:extLst>
      <p:ext uri="{BB962C8B-B14F-4D97-AF65-F5344CB8AC3E}">
        <p14:creationId xmlns:p14="http://schemas.microsoft.com/office/powerpoint/2010/main" val="121050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B0F86-ACEA-CF66-34CE-55194693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79" y="3198595"/>
            <a:ext cx="9003946" cy="353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320BE1-5FA0-2136-4B14-403E6C30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480" y="47875"/>
            <a:ext cx="9003946" cy="31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5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E857470-D918-8F2A-707A-CED21724C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4" y="1270324"/>
            <a:ext cx="2857500" cy="188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736290-B7C5-1DA2-9449-2454415D45FB}"/>
              </a:ext>
            </a:extLst>
          </p:cNvPr>
          <p:cNvSpPr txBox="1"/>
          <p:nvPr/>
        </p:nvSpPr>
        <p:spPr>
          <a:xfrm>
            <a:off x="3853098" y="340118"/>
            <a:ext cx="7648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MOU $300/concert (really $700/concert with $4k Foundation Support)</a:t>
            </a:r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Met with Katherine White, Moses T. Alexander Greene &amp; Janette Hoffman January 31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Available Dates for Us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October 13 &amp; 20, 2024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November 17, &amp; 24, 2024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December 1 &amp; 8, 2024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January 12 &amp; 26, 2025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February 2, 9, 16, &amp; 23, 2025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March 9, 16, &amp; 30, 2025</a:t>
            </a:r>
            <a:b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Any April – September dates like Mother’s Day May 11 will have to be booked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through </a:t>
            </a:r>
            <a:r>
              <a:rPr lang="en-US" dirty="0" err="1">
                <a:solidFill>
                  <a:srgbClr val="FF0000"/>
                </a:solidFill>
              </a:rPr>
              <a:t>CateringWorks</a:t>
            </a:r>
            <a:r>
              <a:rPr lang="en-US" dirty="0">
                <a:solidFill>
                  <a:srgbClr val="FF0000"/>
                </a:solidFill>
              </a:rPr>
              <a:t> waiving room rental – 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Season 83 – September opener in another venue (Borromeo/Verona Octet)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April is in Cary, as usual and May 11 using catering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269C9-B59C-1DC5-9C18-A20B2D2CCA76}"/>
              </a:ext>
            </a:extLst>
          </p:cNvPr>
          <p:cNvSpPr txBox="1"/>
          <p:nvPr/>
        </p:nvSpPr>
        <p:spPr>
          <a:xfrm>
            <a:off x="177282" y="3429000"/>
            <a:ext cx="3573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SUMMER CONCERTS CONFUSING WITH MOSES’ OUTDOOR</a:t>
            </a:r>
          </a:p>
          <a:p>
            <a:r>
              <a:rPr lang="en-US" dirty="0"/>
              <a:t>     CONCERTS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PARKING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PRIME CATERING 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B246C-266C-B319-C2CA-29AD1F6A633A}"/>
              </a:ext>
            </a:extLst>
          </p:cNvPr>
          <p:cNvSpPr txBox="1"/>
          <p:nvPr/>
        </p:nvSpPr>
        <p:spPr>
          <a:xfrm>
            <a:off x="1072896" y="6286305"/>
            <a:ext cx="1185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White: “The new MOU for Season 83 would be without the exchange of money”</a:t>
            </a:r>
          </a:p>
        </p:txBody>
      </p:sp>
    </p:spTree>
    <p:extLst>
      <p:ext uri="{BB962C8B-B14F-4D97-AF65-F5344CB8AC3E}">
        <p14:creationId xmlns:p14="http://schemas.microsoft.com/office/powerpoint/2010/main" val="303090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B4878-DA79-58B0-624E-F78E5FC6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67" y="190500"/>
            <a:ext cx="7145073" cy="209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F7985-8635-8DC3-8776-BB8C64AC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512" y="2253190"/>
            <a:ext cx="7145073" cy="38999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B7AC34-A731-6F6B-65A6-CA070F6DA7E1}"/>
              </a:ext>
            </a:extLst>
          </p:cNvPr>
          <p:cNvSpPr/>
          <p:nvPr/>
        </p:nvSpPr>
        <p:spPr>
          <a:xfrm>
            <a:off x="10617891" y="3947588"/>
            <a:ext cx="776889" cy="199327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72D057-2257-C2A0-4EF9-844722D66BAB}"/>
              </a:ext>
            </a:extLst>
          </p:cNvPr>
          <p:cNvSpPr/>
          <p:nvPr/>
        </p:nvSpPr>
        <p:spPr>
          <a:xfrm>
            <a:off x="10617891" y="3618427"/>
            <a:ext cx="776889" cy="199327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F2FEA4-11C9-0DCA-67E0-A281B96660C6}"/>
              </a:ext>
            </a:extLst>
          </p:cNvPr>
          <p:cNvSpPr/>
          <p:nvPr/>
        </p:nvSpPr>
        <p:spPr>
          <a:xfrm>
            <a:off x="10617892" y="3089641"/>
            <a:ext cx="776889" cy="199327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D6F01-006F-BCBA-46CA-2EFE4E18E842}"/>
              </a:ext>
            </a:extLst>
          </p:cNvPr>
          <p:cNvSpPr txBox="1"/>
          <p:nvPr/>
        </p:nvSpPr>
        <p:spPr>
          <a:xfrm>
            <a:off x="269864" y="2627976"/>
            <a:ext cx="416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Will they let us buy water only?</a:t>
            </a:r>
            <a:br>
              <a:rPr lang="en-US" sz="2400" dirty="0">
                <a:solidFill>
                  <a:srgbClr val="FFC000"/>
                </a:solidFill>
              </a:rPr>
            </a:br>
            <a:r>
              <a:rPr lang="en-US" sz="2400" dirty="0">
                <a:solidFill>
                  <a:srgbClr val="FFC000"/>
                </a:solidFill>
              </a:rPr>
              <a:t>$439.30</a:t>
            </a:r>
          </a:p>
        </p:txBody>
      </p:sp>
    </p:spTree>
    <p:extLst>
      <p:ext uri="{BB962C8B-B14F-4D97-AF65-F5344CB8AC3E}">
        <p14:creationId xmlns:p14="http://schemas.microsoft.com/office/powerpoint/2010/main" val="997670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83D33-252C-61F6-92ED-F9684C518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61" r="5052" b="65084"/>
          <a:stretch/>
        </p:blipFill>
        <p:spPr>
          <a:xfrm>
            <a:off x="4657725" y="1979632"/>
            <a:ext cx="7534275" cy="776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47899-03DF-031D-B0B1-E27A0000D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4865382" cy="684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28ED8-BD87-93FF-AD4E-091CB907C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07" r="1527" b="32533"/>
          <a:stretch/>
        </p:blipFill>
        <p:spPr>
          <a:xfrm>
            <a:off x="4772025" y="3987337"/>
            <a:ext cx="7706373" cy="6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18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42F91-BD5F-9469-8FD2-EEBF9558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61" b="15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4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1D35D-F389-1A0B-38E6-93B937B9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010" y="0"/>
            <a:ext cx="7728912" cy="3417074"/>
          </a:xfrm>
          <a:prstGeom prst="rect">
            <a:avLst/>
          </a:prstGeom>
        </p:spPr>
      </p:pic>
      <p:pic>
        <p:nvPicPr>
          <p:cNvPr id="6" name="Picture 5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B5B3F1E1-472C-5616-D0CC-FD2194942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02" y="0"/>
            <a:ext cx="4556098" cy="3417074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B7DEFBB-FF6D-C9F6-81B0-B8D8EDD4F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1435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A4F469-074F-3F52-EF98-42D7B0F48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175" y="4067149"/>
            <a:ext cx="7350148" cy="21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55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CEF36-D761-B26C-A735-EC4D5C6D2881}"/>
              </a:ext>
            </a:extLst>
          </p:cNvPr>
          <p:cNvSpPr txBox="1"/>
          <p:nvPr/>
        </p:nvSpPr>
        <p:spPr>
          <a:xfrm>
            <a:off x="3433665" y="2071396"/>
            <a:ext cx="28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Photos from yesterday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30027-A580-01FA-4EB0-846E9C22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9597"/>
            <a:ext cx="11696700" cy="683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1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2E96093-93B6-ABBA-EEDE-97FF084F6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7"/>
          <a:stretch/>
        </p:blipFill>
        <p:spPr>
          <a:xfrm>
            <a:off x="-576470" y="-349857"/>
            <a:ext cx="6433930" cy="3132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23D18-7A28-EAF9-320F-6A60EFD95B2F}"/>
              </a:ext>
            </a:extLst>
          </p:cNvPr>
          <p:cNvSpPr txBox="1"/>
          <p:nvPr/>
        </p:nvSpPr>
        <p:spPr>
          <a:xfrm>
            <a:off x="4733925" y="993913"/>
            <a:ext cx="737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400"/>
                </a:solidFill>
              </a:rPr>
              <a:t>TWO REMAINING CONCERTS IN THE CALENDAR YEAR</a:t>
            </a:r>
          </a:p>
          <a:p>
            <a:endParaRPr lang="en-US" b="1" dirty="0">
              <a:solidFill>
                <a:srgbClr val="FD7400"/>
              </a:solidFill>
            </a:endParaRPr>
          </a:p>
          <a:p>
            <a:r>
              <a:rPr lang="en-US" b="1" dirty="0">
                <a:solidFill>
                  <a:srgbClr val="FD7400"/>
                </a:solidFill>
              </a:rPr>
              <a:t>October 15, 2023 Mac McClure &amp; Juan Carlos </a:t>
            </a:r>
            <a:r>
              <a:rPr lang="en-US" b="1" dirty="0" err="1">
                <a:solidFill>
                  <a:srgbClr val="FD7400"/>
                </a:solidFill>
              </a:rPr>
              <a:t>Higuita</a:t>
            </a:r>
            <a:r>
              <a:rPr lang="en-US" b="1" dirty="0">
                <a:solidFill>
                  <a:srgbClr val="FD7400"/>
                </a:solidFill>
              </a:rPr>
              <a:t> SOLD OUT</a:t>
            </a:r>
          </a:p>
          <a:p>
            <a:r>
              <a:rPr lang="en-US" b="1" dirty="0">
                <a:solidFill>
                  <a:srgbClr val="FD7400"/>
                </a:solidFill>
              </a:rPr>
              <a:t>October 27, 2023 Zuill Bailey &amp; Natasha </a:t>
            </a:r>
            <a:r>
              <a:rPr lang="en-US" b="1" dirty="0" err="1">
                <a:solidFill>
                  <a:srgbClr val="FD7400"/>
                </a:solidFill>
              </a:rPr>
              <a:t>Paremski</a:t>
            </a:r>
            <a:r>
              <a:rPr lang="en-US" b="1" dirty="0">
                <a:solidFill>
                  <a:srgbClr val="FD7400"/>
                </a:solidFill>
              </a:rPr>
              <a:t> @ Executive Mansion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D76B1E-919B-C056-3117-57D6B268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" y="-6245"/>
            <a:ext cx="8395798" cy="7038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9A9FA6-D47E-A106-FF49-70C30669C382}"/>
              </a:ext>
            </a:extLst>
          </p:cNvPr>
          <p:cNvSpPr txBox="1"/>
          <p:nvPr/>
        </p:nvSpPr>
        <p:spPr>
          <a:xfrm>
            <a:off x="8266590" y="2782957"/>
            <a:ext cx="38217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5837"/>
                </a:solidFill>
              </a:rPr>
              <a:t>Mansion Bill($35 x 122ppl) = $4270</a:t>
            </a: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       +15% facility fee               $  641 </a:t>
            </a: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Wine Bill   		    $  825</a:t>
            </a: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Glass Rental      		    $  422</a:t>
            </a: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Artist Fees 		    $7000</a:t>
            </a: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Lodging 			    $  720</a:t>
            </a: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Piano Tuning &amp; Repair            $  322</a:t>
            </a:r>
            <a:br>
              <a:rPr lang="en-US" sz="2000" dirty="0">
                <a:solidFill>
                  <a:srgbClr val="A35837"/>
                </a:solidFill>
              </a:rPr>
            </a:b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        Total Expenses             $14,200</a:t>
            </a: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        Total Revenue              $16,700</a:t>
            </a:r>
            <a:br>
              <a:rPr lang="en-US" sz="2000" dirty="0">
                <a:solidFill>
                  <a:srgbClr val="A35837"/>
                </a:solidFill>
              </a:rPr>
            </a:br>
            <a:br>
              <a:rPr lang="en-US" sz="2000" dirty="0">
                <a:solidFill>
                  <a:srgbClr val="A35837"/>
                </a:solidFill>
              </a:rPr>
            </a:br>
            <a:r>
              <a:rPr lang="en-US" sz="2000" dirty="0">
                <a:solidFill>
                  <a:srgbClr val="A35837"/>
                </a:solidFill>
              </a:rPr>
              <a:t>                     </a:t>
            </a:r>
            <a:r>
              <a:rPr lang="en-US" sz="2000" dirty="0">
                <a:solidFill>
                  <a:schemeClr val="accent6"/>
                </a:solidFill>
              </a:rPr>
              <a:t> Cleared $2500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96DB1-93EB-3E88-35A8-B25B912CD1B5}"/>
              </a:ext>
            </a:extLst>
          </p:cNvPr>
          <p:cNvSpPr/>
          <p:nvPr/>
        </p:nvSpPr>
        <p:spPr>
          <a:xfrm>
            <a:off x="8266590" y="838200"/>
            <a:ext cx="3668235" cy="160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B8DB9-8EA0-226C-908C-5DF44F80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011" y="252290"/>
            <a:ext cx="2406410" cy="2236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CCB015-9841-CA63-1856-19C8221A5FB9}"/>
              </a:ext>
            </a:extLst>
          </p:cNvPr>
          <p:cNvSpPr txBox="1"/>
          <p:nvPr/>
        </p:nvSpPr>
        <p:spPr>
          <a:xfrm>
            <a:off x="4058205" y="6504746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Eras Demi ITC" panose="020B0805030504020804" pitchFamily="34" charset="0"/>
              </a:rPr>
              <a:t>EAK</a:t>
            </a:r>
          </a:p>
        </p:txBody>
      </p:sp>
    </p:spTree>
    <p:extLst>
      <p:ext uri="{BB962C8B-B14F-4D97-AF65-F5344CB8AC3E}">
        <p14:creationId xmlns:p14="http://schemas.microsoft.com/office/powerpoint/2010/main" val="3881021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64E16-B3A2-15E0-5A35-E446E2C5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84" y="1400175"/>
            <a:ext cx="12217968" cy="38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9CEE5-F407-8D96-5588-2959489D9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34" y="178788"/>
            <a:ext cx="5730737" cy="6500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B7FF5D-DA07-7E53-302F-C2DF4C23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94" y="204060"/>
            <a:ext cx="6223872" cy="644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980ACC-A4CA-B0B6-C38B-F1FC94F470C2}"/>
              </a:ext>
            </a:extLst>
          </p:cNvPr>
          <p:cNvSpPr txBox="1"/>
          <p:nvPr/>
        </p:nvSpPr>
        <p:spPr>
          <a:xfrm>
            <a:off x="6254496" y="6352032"/>
            <a:ext cx="576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CORAC REQUEST GOES FROM $24,999 to 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$46,913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25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C461009-8434-7AF9-1BD5-1C36FB14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/>
          <a:stretch/>
        </p:blipFill>
        <p:spPr>
          <a:xfrm>
            <a:off x="3857625" y="0"/>
            <a:ext cx="85153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96243-C508-BA3C-2FDC-22E4B0415B75}"/>
              </a:ext>
            </a:extLst>
          </p:cNvPr>
          <p:cNvSpPr txBox="1"/>
          <p:nvPr/>
        </p:nvSpPr>
        <p:spPr>
          <a:xfrm>
            <a:off x="371475" y="2076450"/>
            <a:ext cx="3486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2016 Filed by Auditor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2017 Filed by Auditor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2018 Faxed Again 1/26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2019 Faxed Again 1/26</a:t>
            </a:r>
            <a:br>
              <a:rPr lang="en-US" dirty="0"/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2020 Filed (E-file)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2021 Filed (E-file)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2022 Not Filed Yet – Extension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2023 due November 15, 2024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Green Showing on IRS Website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Red Not Showing on IRS Website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758AA9C-9173-9CAB-BB7B-F8B591C52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32924" r="14550" b="34154"/>
          <a:stretch/>
        </p:blipFill>
        <p:spPr>
          <a:xfrm>
            <a:off x="240846" y="694419"/>
            <a:ext cx="3227247" cy="11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D10BF-F35D-1406-A697-BA971EC7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4" y="2519266"/>
            <a:ext cx="12152136" cy="2160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259987-8009-27EE-3EFF-23B76A8E3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04" y="214443"/>
            <a:ext cx="11065199" cy="1394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518A3-5A2A-C1C4-789B-DA72CC0C0F28}"/>
              </a:ext>
            </a:extLst>
          </p:cNvPr>
          <p:cNvSpPr txBox="1"/>
          <p:nvPr/>
        </p:nvSpPr>
        <p:spPr>
          <a:xfrm>
            <a:off x="3518302" y="1710562"/>
            <a:ext cx="577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Individual Ticket Sales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F23A5-3D48-04EE-B72F-335C33945405}"/>
              </a:ext>
            </a:extLst>
          </p:cNvPr>
          <p:cNvSpPr/>
          <p:nvPr/>
        </p:nvSpPr>
        <p:spPr>
          <a:xfrm>
            <a:off x="2128043" y="1675951"/>
            <a:ext cx="1193536" cy="4220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5515E-1D9B-611A-F30D-BE3F7D19209C}"/>
              </a:ext>
            </a:extLst>
          </p:cNvPr>
          <p:cNvSpPr txBox="1"/>
          <p:nvPr/>
        </p:nvSpPr>
        <p:spPr>
          <a:xfrm>
            <a:off x="2578340" y="1810354"/>
            <a:ext cx="17448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NCArtist</a:t>
            </a:r>
            <a:r>
              <a:rPr lang="en-US" sz="1400" dirty="0">
                <a:solidFill>
                  <a:srgbClr val="FF0000"/>
                </a:solidFill>
              </a:rPr>
              <a:t> = .09</a:t>
            </a:r>
          </a:p>
          <a:p>
            <a:r>
              <a:rPr lang="en-US" sz="1400" dirty="0">
                <a:solidFill>
                  <a:srgbClr val="FF0000"/>
                </a:solidFill>
              </a:rPr>
              <a:t>VA = .125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br>
              <a:rPr lang="en-US" sz="1400" dirty="0">
                <a:solidFill>
                  <a:srgbClr val="FF0000"/>
                </a:solidFill>
              </a:rPr>
            </a:br>
            <a:endParaRPr lang="en-US" sz="14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2B601-750A-DE83-27D5-C58AAE552D77}"/>
              </a:ext>
            </a:extLst>
          </p:cNvPr>
          <p:cNvSpPr txBox="1"/>
          <p:nvPr/>
        </p:nvSpPr>
        <p:spPr>
          <a:xfrm>
            <a:off x="-413800" y="477996"/>
            <a:ext cx="227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Season 82 Subscriptions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9A0B97-EB88-68E9-CA38-B79D966D1615}"/>
              </a:ext>
            </a:extLst>
          </p:cNvPr>
          <p:cNvSpPr/>
          <p:nvPr/>
        </p:nvSpPr>
        <p:spPr>
          <a:xfrm>
            <a:off x="11120495" y="2448034"/>
            <a:ext cx="859739" cy="40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19C13E-F925-547D-C64C-E73A30D12121}"/>
              </a:ext>
            </a:extLst>
          </p:cNvPr>
          <p:cNvSpPr txBox="1"/>
          <p:nvPr/>
        </p:nvSpPr>
        <p:spPr>
          <a:xfrm>
            <a:off x="2578340" y="2734749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$5,794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0DD6E2-4536-52B5-EB3B-700E84A382AE}"/>
              </a:ext>
            </a:extLst>
          </p:cNvPr>
          <p:cNvSpPr txBox="1"/>
          <p:nvPr/>
        </p:nvSpPr>
        <p:spPr>
          <a:xfrm>
            <a:off x="1719166" y="4800499"/>
            <a:ext cx="6162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$ 36,458</a:t>
            </a:r>
            <a:endParaRPr lang="en-US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1A1B31-DF1B-B5FD-88D1-9605E5BA693E}"/>
              </a:ext>
            </a:extLst>
          </p:cNvPr>
          <p:cNvSpPr/>
          <p:nvPr/>
        </p:nvSpPr>
        <p:spPr>
          <a:xfrm>
            <a:off x="3310885" y="2259874"/>
            <a:ext cx="1489715" cy="3750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32ABE0-4ACA-EB03-5E7E-909A3FE98F18}"/>
              </a:ext>
            </a:extLst>
          </p:cNvPr>
          <p:cNvSpPr txBox="1"/>
          <p:nvPr/>
        </p:nvSpPr>
        <p:spPr>
          <a:xfrm>
            <a:off x="3518301" y="2252475"/>
            <a:ext cx="17448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ARTIST FEES</a:t>
            </a:r>
            <a:br>
              <a:rPr lang="en-US" sz="1400" dirty="0">
                <a:solidFill>
                  <a:srgbClr val="FF0000"/>
                </a:solidFill>
              </a:rPr>
            </a:br>
            <a:endParaRPr lang="en-US" sz="14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30766-180E-B05E-C1CB-F9688CB61C98}"/>
              </a:ext>
            </a:extLst>
          </p:cNvPr>
          <p:cNvSpPr txBox="1"/>
          <p:nvPr/>
        </p:nvSpPr>
        <p:spPr>
          <a:xfrm>
            <a:off x="3518302" y="2497702"/>
            <a:ext cx="17448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400" dirty="0">
                <a:solidFill>
                  <a:srgbClr val="FF0000"/>
                </a:solidFill>
              </a:rPr>
            </a:br>
            <a:endParaRPr lang="en-US" sz="14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3DB6CA-23DC-C22D-2FF9-8447966B4D2B}"/>
              </a:ext>
            </a:extLst>
          </p:cNvPr>
          <p:cNvSpPr txBox="1"/>
          <p:nvPr/>
        </p:nvSpPr>
        <p:spPr>
          <a:xfrm>
            <a:off x="3640032" y="2739162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$4,000</a:t>
            </a:r>
            <a:endParaRPr lang="en-US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B004F9-E87F-42CA-24A6-C8BD5E67FCDA}"/>
              </a:ext>
            </a:extLst>
          </p:cNvPr>
          <p:cNvSpPr txBox="1"/>
          <p:nvPr/>
        </p:nvSpPr>
        <p:spPr>
          <a:xfrm>
            <a:off x="3659943" y="3029022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$5,000</a:t>
            </a:r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512090-FB47-6FD2-CE0E-A19EF5FC6CE3}"/>
              </a:ext>
            </a:extLst>
          </p:cNvPr>
          <p:cNvSpPr txBox="1"/>
          <p:nvPr/>
        </p:nvSpPr>
        <p:spPr>
          <a:xfrm>
            <a:off x="3663860" y="3316092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$3,000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41C402-FDBF-B208-16D8-36C275841FE6}"/>
              </a:ext>
            </a:extLst>
          </p:cNvPr>
          <p:cNvSpPr txBox="1"/>
          <p:nvPr/>
        </p:nvSpPr>
        <p:spPr>
          <a:xfrm>
            <a:off x="3690038" y="3614267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$7,000</a:t>
            </a:r>
            <a:endParaRPr 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A62314-9E0D-7B6E-CFAC-529D5166339C}"/>
              </a:ext>
            </a:extLst>
          </p:cNvPr>
          <p:cNvSpPr txBox="1"/>
          <p:nvPr/>
        </p:nvSpPr>
        <p:spPr>
          <a:xfrm>
            <a:off x="3690038" y="3874104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$5,000</a:t>
            </a:r>
            <a:endParaRPr lang="en-US" sz="1400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64DD737-B8C2-C0FA-7446-6EDBBA55D312}"/>
              </a:ext>
            </a:extLst>
          </p:cNvPr>
          <p:cNvSpPr/>
          <p:nvPr/>
        </p:nvSpPr>
        <p:spPr>
          <a:xfrm>
            <a:off x="3655117" y="4194541"/>
            <a:ext cx="776889" cy="199327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0654ED-2C64-4C24-EB6C-1629C4A6EE96}"/>
              </a:ext>
            </a:extLst>
          </p:cNvPr>
          <p:cNvSpPr txBox="1"/>
          <p:nvPr/>
        </p:nvSpPr>
        <p:spPr>
          <a:xfrm>
            <a:off x="3640032" y="4855817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$36,000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2B7D2-EA8C-5568-621C-BD7BE3C0198E}"/>
              </a:ext>
            </a:extLst>
          </p:cNvPr>
          <p:cNvSpPr txBox="1"/>
          <p:nvPr/>
        </p:nvSpPr>
        <p:spPr>
          <a:xfrm>
            <a:off x="2643888" y="2248062"/>
            <a:ext cx="174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SALES</a:t>
            </a:r>
            <a:br>
              <a:rPr lang="en-US" sz="1400" dirty="0">
                <a:solidFill>
                  <a:srgbClr val="FF0000"/>
                </a:solidFill>
              </a:rPr>
            </a:b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AD6C11-772F-93A4-981E-CDEFF7190BD5}"/>
              </a:ext>
            </a:extLst>
          </p:cNvPr>
          <p:cNvSpPr txBox="1"/>
          <p:nvPr/>
        </p:nvSpPr>
        <p:spPr>
          <a:xfrm>
            <a:off x="3682914" y="4142975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$8,000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EF6B54-06B7-7DD1-78CC-AC0766DB52FB}"/>
              </a:ext>
            </a:extLst>
          </p:cNvPr>
          <p:cNvSpPr txBox="1"/>
          <p:nvPr/>
        </p:nvSpPr>
        <p:spPr>
          <a:xfrm>
            <a:off x="3640032" y="4416150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$ 4,000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DBB3F-B565-745C-B278-0F392B12F510}"/>
              </a:ext>
            </a:extLst>
          </p:cNvPr>
          <p:cNvSpPr txBox="1"/>
          <p:nvPr/>
        </p:nvSpPr>
        <p:spPr>
          <a:xfrm>
            <a:off x="2578340" y="3037270"/>
            <a:ext cx="767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$7,064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0F0D34-2E45-7344-4681-967188CAFEC7}"/>
              </a:ext>
            </a:extLst>
          </p:cNvPr>
          <p:cNvSpPr txBox="1"/>
          <p:nvPr/>
        </p:nvSpPr>
        <p:spPr>
          <a:xfrm>
            <a:off x="2578340" y="3300921"/>
            <a:ext cx="771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$6,931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F657A9-DE3E-CA44-80A0-27973A84E13D}"/>
              </a:ext>
            </a:extLst>
          </p:cNvPr>
          <p:cNvSpPr txBox="1"/>
          <p:nvPr/>
        </p:nvSpPr>
        <p:spPr>
          <a:xfrm>
            <a:off x="2572120" y="3602699"/>
            <a:ext cx="771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$5,339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B95EA5-EBE1-73C9-B529-3E54939BF7AA}"/>
              </a:ext>
            </a:extLst>
          </p:cNvPr>
          <p:cNvSpPr txBox="1"/>
          <p:nvPr/>
        </p:nvSpPr>
        <p:spPr>
          <a:xfrm>
            <a:off x="2565900" y="3865158"/>
            <a:ext cx="771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$4,069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45794-F526-EAA5-C0AF-CF35C81E1642}"/>
              </a:ext>
            </a:extLst>
          </p:cNvPr>
          <p:cNvSpPr txBox="1"/>
          <p:nvPr/>
        </p:nvSpPr>
        <p:spPr>
          <a:xfrm>
            <a:off x="2559680" y="4148482"/>
            <a:ext cx="771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$4,270</a:t>
            </a:r>
            <a:endParaRPr lang="en-US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3EED9-64A2-E823-E302-F6DEE8F8AAE0}"/>
              </a:ext>
            </a:extLst>
          </p:cNvPr>
          <p:cNvSpPr txBox="1"/>
          <p:nvPr/>
        </p:nvSpPr>
        <p:spPr>
          <a:xfrm>
            <a:off x="2561303" y="4421415"/>
            <a:ext cx="771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$2,991</a:t>
            </a:r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923D6B-80D3-4D26-1E2C-C88A6BD24E61}"/>
              </a:ext>
            </a:extLst>
          </p:cNvPr>
          <p:cNvSpPr txBox="1"/>
          <p:nvPr/>
        </p:nvSpPr>
        <p:spPr>
          <a:xfrm>
            <a:off x="11120495" y="4683674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$3,608</a:t>
            </a:r>
            <a:endParaRPr lang="en-US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0568C0-25FE-9E1B-F8C9-D629B88FCED2}"/>
              </a:ext>
            </a:extLst>
          </p:cNvPr>
          <p:cNvSpPr txBox="1"/>
          <p:nvPr/>
        </p:nvSpPr>
        <p:spPr>
          <a:xfrm>
            <a:off x="1477857" y="2751341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$6,144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794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5CEE35-942F-A64F-631A-6F879830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007" y="1429061"/>
            <a:ext cx="5333171" cy="3999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61322-A269-C5FD-74C2-3CD4BFE9F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45"/>
          <a:stretch/>
        </p:blipFill>
        <p:spPr>
          <a:xfrm>
            <a:off x="3547983" y="1429061"/>
            <a:ext cx="4800887" cy="3999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421C8-7780-F958-6B98-04D8411E3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60"/>
          <a:stretch/>
        </p:blipFill>
        <p:spPr>
          <a:xfrm>
            <a:off x="7345018" y="1429061"/>
            <a:ext cx="2756452" cy="3999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D526E-E983-9D8A-98B7-73E0091CE250}"/>
              </a:ext>
            </a:extLst>
          </p:cNvPr>
          <p:cNvSpPr txBox="1"/>
          <p:nvPr/>
        </p:nvSpPr>
        <p:spPr>
          <a:xfrm>
            <a:off x="7696614" y="1238561"/>
            <a:ext cx="109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SEASON 81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CDD67-CE30-3714-1704-A4D6A7D69F8C}"/>
              </a:ext>
            </a:extLst>
          </p:cNvPr>
          <p:cNvSpPr txBox="1"/>
          <p:nvPr/>
        </p:nvSpPr>
        <p:spPr>
          <a:xfrm>
            <a:off x="9002655" y="1238561"/>
            <a:ext cx="109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SEASON 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5F2F9-3CFD-6E8A-A13D-C4E388E1FE16}"/>
              </a:ext>
            </a:extLst>
          </p:cNvPr>
          <p:cNvSpPr txBox="1"/>
          <p:nvPr/>
        </p:nvSpPr>
        <p:spPr>
          <a:xfrm>
            <a:off x="7673838" y="959300"/>
            <a:ext cx="1098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EOY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F41D4-5C88-0E5F-0B85-A5F927ED6897}"/>
              </a:ext>
            </a:extLst>
          </p:cNvPr>
          <p:cNvSpPr txBox="1"/>
          <p:nvPr/>
        </p:nvSpPr>
        <p:spPr>
          <a:xfrm>
            <a:off x="8696325" y="959300"/>
            <a:ext cx="1756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BUDGETED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6CB40-5FF5-DD84-8567-B9827D71252D}"/>
              </a:ext>
            </a:extLst>
          </p:cNvPr>
          <p:cNvSpPr txBox="1"/>
          <p:nvPr/>
        </p:nvSpPr>
        <p:spPr>
          <a:xfrm>
            <a:off x="10453066" y="1052763"/>
            <a:ext cx="1098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DEC 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0FA1-5C44-23E1-CA10-0EC68EE12A55}"/>
              </a:ext>
            </a:extLst>
          </p:cNvPr>
          <p:cNvSpPr txBox="1"/>
          <p:nvPr/>
        </p:nvSpPr>
        <p:spPr>
          <a:xfrm>
            <a:off x="10453066" y="1857375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$20,002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9468E-AB99-7E37-CB63-C378B6E6C2F6}"/>
              </a:ext>
            </a:extLst>
          </p:cNvPr>
          <p:cNvSpPr txBox="1"/>
          <p:nvPr/>
        </p:nvSpPr>
        <p:spPr>
          <a:xfrm>
            <a:off x="10453066" y="2208045"/>
            <a:ext cx="166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$31,670*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DB131-7EF2-5D88-49B6-38A5BFD5ADBA}"/>
              </a:ext>
            </a:extLst>
          </p:cNvPr>
          <p:cNvSpPr txBox="1"/>
          <p:nvPr/>
        </p:nvSpPr>
        <p:spPr>
          <a:xfrm>
            <a:off x="10453066" y="2554248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$21,000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F5E03-219B-663D-937D-D1E109B7878C}"/>
              </a:ext>
            </a:extLst>
          </p:cNvPr>
          <p:cNvSpPr txBox="1"/>
          <p:nvPr/>
        </p:nvSpPr>
        <p:spPr>
          <a:xfrm>
            <a:off x="10453066" y="2923580"/>
            <a:ext cx="166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$21,000 </a:t>
            </a:r>
            <a:r>
              <a:rPr lang="en-US" sz="1400" dirty="0"/>
              <a:t>NEA/SAF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11CDDC-978C-4C91-6B74-ACB5C12C208C}"/>
              </a:ext>
            </a:extLst>
          </p:cNvPr>
          <p:cNvSpPr txBox="1"/>
          <p:nvPr/>
        </p:nvSpPr>
        <p:spPr>
          <a:xfrm>
            <a:off x="10453066" y="4342805"/>
            <a:ext cx="166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$4,000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6CDF2-B3FE-4795-4B75-FEF543384A2B}"/>
              </a:ext>
            </a:extLst>
          </p:cNvPr>
          <p:cNvSpPr txBox="1"/>
          <p:nvPr/>
        </p:nvSpPr>
        <p:spPr>
          <a:xfrm>
            <a:off x="10453066" y="3276600"/>
            <a:ext cx="166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$14,250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88EC89-081F-6C83-D88C-D09C9389DCAE}"/>
              </a:ext>
            </a:extLst>
          </p:cNvPr>
          <p:cNvSpPr txBox="1"/>
          <p:nvPr/>
        </p:nvSpPr>
        <p:spPr>
          <a:xfrm>
            <a:off x="10453066" y="3628727"/>
            <a:ext cx="166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$38,652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5D3B88-5007-93E7-0C5F-3F49255B39E0}"/>
              </a:ext>
            </a:extLst>
          </p:cNvPr>
          <p:cNvSpPr txBox="1"/>
          <p:nvPr/>
        </p:nvSpPr>
        <p:spPr>
          <a:xfrm>
            <a:off x="304800" y="5498590"/>
            <a:ext cx="1070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36%  Donations &amp; Sponsorships</a:t>
            </a:r>
          </a:p>
          <a:p>
            <a:r>
              <a:rPr lang="en-US" dirty="0"/>
              <a:t>33%  Grants</a:t>
            </a:r>
            <a:br>
              <a:rPr lang="en-US" dirty="0"/>
            </a:br>
            <a:r>
              <a:rPr lang="en-US" dirty="0"/>
              <a:t>26%  TICKET SALES</a:t>
            </a:r>
            <a:br>
              <a:rPr lang="en-US" dirty="0"/>
            </a:br>
            <a:r>
              <a:rPr lang="en-US" dirty="0"/>
              <a:t>5%    ENDOWMENT INCOME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115618-C6B1-404B-7BE5-C88F0012E02A}"/>
              </a:ext>
            </a:extLst>
          </p:cNvPr>
          <p:cNvSpPr txBox="1"/>
          <p:nvPr/>
        </p:nvSpPr>
        <p:spPr>
          <a:xfrm>
            <a:off x="3547983" y="5775588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1/3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4DF4F-FC02-9EFC-71E5-4F2022FBFC11}"/>
              </a:ext>
            </a:extLst>
          </p:cNvPr>
          <p:cNvSpPr txBox="1"/>
          <p:nvPr/>
        </p:nvSpPr>
        <p:spPr>
          <a:xfrm>
            <a:off x="7345018" y="5963055"/>
            <a:ext cx="405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PNC Balance = $112,785.55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6E80D-83AB-2426-487B-63F9F3BE1C6F}"/>
              </a:ext>
            </a:extLst>
          </p:cNvPr>
          <p:cNvSpPr txBox="1"/>
          <p:nvPr/>
        </p:nvSpPr>
        <p:spPr>
          <a:xfrm>
            <a:off x="9237306" y="5458793"/>
            <a:ext cx="302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$15,000 ASC BOARD GRANT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3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7501</TotalTime>
  <Words>804</Words>
  <Application>Microsoft Office PowerPoint</Application>
  <PresentationFormat>Widescreen</PresentationFormat>
  <Paragraphs>100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Eras Demi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Carolina Emergency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Riggan, Kaine</dc:creator>
  <cp:lastModifiedBy>Riggan, Kaine</cp:lastModifiedBy>
  <cp:revision>7</cp:revision>
  <dcterms:created xsi:type="dcterms:W3CDTF">2024-02-03T14:50:52Z</dcterms:created>
  <dcterms:modified xsi:type="dcterms:W3CDTF">2024-02-08T19:52:37Z</dcterms:modified>
</cp:coreProperties>
</file>