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7" r:id="rId2"/>
    <p:sldId id="259" r:id="rId3"/>
    <p:sldId id="364" r:id="rId4"/>
    <p:sldId id="358" r:id="rId5"/>
    <p:sldId id="359" r:id="rId6"/>
    <p:sldId id="352" r:id="rId7"/>
    <p:sldId id="270" r:id="rId8"/>
    <p:sldId id="353" r:id="rId9"/>
    <p:sldId id="374" r:id="rId10"/>
    <p:sldId id="277" r:id="rId11"/>
    <p:sldId id="283" r:id="rId12"/>
    <p:sldId id="284" r:id="rId13"/>
    <p:sldId id="287" r:id="rId14"/>
    <p:sldId id="372" r:id="rId15"/>
    <p:sldId id="289" r:id="rId16"/>
    <p:sldId id="384" r:id="rId17"/>
    <p:sldId id="378" r:id="rId18"/>
    <p:sldId id="380" r:id="rId19"/>
    <p:sldId id="382" r:id="rId20"/>
    <p:sldId id="381" r:id="rId21"/>
    <p:sldId id="342" r:id="rId22"/>
    <p:sldId id="356" r:id="rId23"/>
    <p:sldId id="369" r:id="rId24"/>
    <p:sldId id="343" r:id="rId25"/>
    <p:sldId id="305" r:id="rId26"/>
    <p:sldId id="371" r:id="rId27"/>
    <p:sldId id="386" r:id="rId28"/>
    <p:sldId id="363" r:id="rId29"/>
    <p:sldId id="375" r:id="rId30"/>
  </p:sldIdLst>
  <p:sldSz cx="9144000" cy="6858000" type="screen4x3"/>
  <p:notesSz cx="7077075" cy="9363075"/>
  <p:defaultTextStyle>
    <a:defPPr>
      <a:defRPr lang="en-US"/>
    </a:defPPr>
    <a:lvl1pPr algn="l" rtl="0" eaLnBrk="0" fontAlgn="base" hangingPunct="0">
      <a:spcBef>
        <a:spcPct val="0"/>
      </a:spcBef>
      <a:spcAft>
        <a:spcPct val="0"/>
      </a:spcAft>
      <a:defRPr sz="4400" b="1" u="sng"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400" b="1" u="sng"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400" b="1" u="sng"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400" b="1" u="sng"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400" b="1" u="sng" kern="1200">
        <a:solidFill>
          <a:schemeClr val="tx1"/>
        </a:solidFill>
        <a:latin typeface="Arial" panose="020B0604020202020204" pitchFamily="34" charset="0"/>
        <a:ea typeface="+mn-ea"/>
        <a:cs typeface="+mn-cs"/>
      </a:defRPr>
    </a:lvl5pPr>
    <a:lvl6pPr marL="2286000" algn="l" defTabSz="914400" rtl="0" eaLnBrk="1" latinLnBrk="0" hangingPunct="1">
      <a:defRPr sz="4400" b="1" u="sng" kern="1200">
        <a:solidFill>
          <a:schemeClr val="tx1"/>
        </a:solidFill>
        <a:latin typeface="Arial" panose="020B0604020202020204" pitchFamily="34" charset="0"/>
        <a:ea typeface="+mn-ea"/>
        <a:cs typeface="+mn-cs"/>
      </a:defRPr>
    </a:lvl6pPr>
    <a:lvl7pPr marL="2743200" algn="l" defTabSz="914400" rtl="0" eaLnBrk="1" latinLnBrk="0" hangingPunct="1">
      <a:defRPr sz="4400" b="1" u="sng" kern="1200">
        <a:solidFill>
          <a:schemeClr val="tx1"/>
        </a:solidFill>
        <a:latin typeface="Arial" panose="020B0604020202020204" pitchFamily="34" charset="0"/>
        <a:ea typeface="+mn-ea"/>
        <a:cs typeface="+mn-cs"/>
      </a:defRPr>
    </a:lvl7pPr>
    <a:lvl8pPr marL="3200400" algn="l" defTabSz="914400" rtl="0" eaLnBrk="1" latinLnBrk="0" hangingPunct="1">
      <a:defRPr sz="4400" b="1" u="sng" kern="1200">
        <a:solidFill>
          <a:schemeClr val="tx1"/>
        </a:solidFill>
        <a:latin typeface="Arial" panose="020B0604020202020204" pitchFamily="34" charset="0"/>
        <a:ea typeface="+mn-ea"/>
        <a:cs typeface="+mn-cs"/>
      </a:defRPr>
    </a:lvl8pPr>
    <a:lvl9pPr marL="3657600" algn="l" defTabSz="914400" rtl="0" eaLnBrk="1" latinLnBrk="0" hangingPunct="1">
      <a:defRPr sz="4400" b="1" u="sng"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00CCFF"/>
    <a:srgbClr val="0099CC"/>
    <a:srgbClr val="FFFFFF"/>
    <a:srgbClr val="FFFF00"/>
    <a:srgbClr val="CC3300"/>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8372" autoAdjust="0"/>
    <p:restoredTop sz="79722" autoAdjust="0"/>
  </p:normalViewPr>
  <p:slideViewPr>
    <p:cSldViewPr>
      <p:cViewPr>
        <p:scale>
          <a:sx n="97" d="100"/>
          <a:sy n="97" d="100"/>
        </p:scale>
        <p:origin x="-114"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5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package" Target="../embeddings/Microsoft_Excel_Worksheet1.xlsx"/><Relationship Id="rId4"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6251334453979769"/>
          <c:y val="0.13414197565128749"/>
          <c:w val="0.70438747825061199"/>
          <c:h val="0.71633320695956171"/>
        </c:manualLayout>
      </c:layout>
      <c:bar3DChart>
        <c:barDir val="bar"/>
        <c:grouping val="stacked"/>
        <c:varyColors val="0"/>
        <c:ser>
          <c:idx val="0"/>
          <c:order val="0"/>
          <c:tx>
            <c:strRef>
              <c:f>Sheet1!$B$1</c:f>
              <c:strCache>
                <c:ptCount val="1"/>
                <c:pt idx="0">
                  <c:v>Yes</c:v>
                </c:pt>
              </c:strCache>
            </c:strRef>
          </c:tx>
          <c:spPr>
            <a:solidFill>
              <a:srgbClr val="FFFF00"/>
            </a:solidFill>
            <a:ln>
              <a:noFill/>
            </a:ln>
            <a:effectLst/>
            <a:sp3d/>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Solicitation</c:v>
                </c:pt>
                <c:pt idx="1">
                  <c:v>Leadership Position</c:v>
                </c:pt>
                <c:pt idx="2">
                  <c:v>Campaign Committee</c:v>
                </c:pt>
              </c:strCache>
            </c:strRef>
          </c:cat>
          <c:val>
            <c:numRef>
              <c:f>Sheet1!$B$2:$B$4</c:f>
              <c:numCache>
                <c:formatCode>General</c:formatCode>
                <c:ptCount val="3"/>
                <c:pt idx="0">
                  <c:v>14</c:v>
                </c:pt>
                <c:pt idx="1">
                  <c:v>9</c:v>
                </c:pt>
                <c:pt idx="2">
                  <c:v>32</c:v>
                </c:pt>
              </c:numCache>
            </c:numRef>
          </c:val>
        </c:ser>
        <c:ser>
          <c:idx val="1"/>
          <c:order val="1"/>
          <c:tx>
            <c:strRef>
              <c:f>Sheet1!$C$1</c:f>
              <c:strCache>
                <c:ptCount val="1"/>
                <c:pt idx="0">
                  <c:v>Maybe</c:v>
                </c:pt>
              </c:strCache>
            </c:strRef>
          </c:tx>
          <c:spPr>
            <a:solidFill>
              <a:srgbClr val="00CCFF"/>
            </a:solidFill>
            <a:ln>
              <a:noFill/>
            </a:ln>
            <a:effectLst/>
            <a:sp3d/>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Solicitation</c:v>
                </c:pt>
                <c:pt idx="1">
                  <c:v>Leadership Position</c:v>
                </c:pt>
                <c:pt idx="2">
                  <c:v>Campaign Committee</c:v>
                </c:pt>
              </c:strCache>
            </c:strRef>
          </c:cat>
          <c:val>
            <c:numRef>
              <c:f>Sheet1!$C$2:$C$4</c:f>
              <c:numCache>
                <c:formatCode>General</c:formatCode>
                <c:ptCount val="3"/>
                <c:pt idx="0">
                  <c:v>3</c:v>
                </c:pt>
                <c:pt idx="1">
                  <c:v>9</c:v>
                </c:pt>
                <c:pt idx="2">
                  <c:v>1</c:v>
                </c:pt>
              </c:numCache>
            </c:numRef>
          </c:val>
        </c:ser>
        <c:ser>
          <c:idx val="2"/>
          <c:order val="2"/>
          <c:tx>
            <c:strRef>
              <c:f>Sheet1!$D$1</c:f>
              <c:strCache>
                <c:ptCount val="1"/>
                <c:pt idx="0">
                  <c:v>No</c:v>
                </c:pt>
              </c:strCache>
            </c:strRef>
          </c:tx>
          <c:spPr>
            <a:solidFill>
              <a:srgbClr val="92D050"/>
            </a:solidFill>
            <a:ln>
              <a:noFill/>
            </a:ln>
            <a:effectLst/>
            <a:sp3d/>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Solicitation</c:v>
                </c:pt>
                <c:pt idx="1">
                  <c:v>Leadership Position</c:v>
                </c:pt>
                <c:pt idx="2">
                  <c:v>Campaign Committee</c:v>
                </c:pt>
              </c:strCache>
            </c:strRef>
          </c:cat>
          <c:val>
            <c:numRef>
              <c:f>Sheet1!$D$2:$D$4</c:f>
              <c:numCache>
                <c:formatCode>General</c:formatCode>
                <c:ptCount val="3"/>
                <c:pt idx="0">
                  <c:v>21</c:v>
                </c:pt>
                <c:pt idx="1">
                  <c:v>20</c:v>
                </c:pt>
                <c:pt idx="2">
                  <c:v>5</c:v>
                </c:pt>
              </c:numCache>
            </c:numRef>
          </c:val>
        </c:ser>
        <c:dLbls>
          <c:showLegendKey val="0"/>
          <c:showVal val="1"/>
          <c:showCatName val="0"/>
          <c:showSerName val="0"/>
          <c:showPercent val="0"/>
          <c:showBubbleSize val="0"/>
        </c:dLbls>
        <c:gapWidth val="150"/>
        <c:shape val="box"/>
        <c:axId val="45007616"/>
        <c:axId val="45009152"/>
        <c:axId val="0"/>
      </c:bar3DChart>
      <c:catAx>
        <c:axId val="45007616"/>
        <c:scaling>
          <c:orientation val="minMax"/>
        </c:scaling>
        <c:delete val="0"/>
        <c:axPos val="l"/>
        <c:numFmt formatCode="General" sourceLinked="1"/>
        <c:majorTickMark val="none"/>
        <c:minorTickMark val="none"/>
        <c:tickLblPos val="nextTo"/>
        <c:spPr>
          <a:noFill/>
          <a:ln>
            <a:noFill/>
          </a:ln>
          <a:effectLst/>
        </c:spPr>
        <c:txPr>
          <a:bodyPr rot="-60000000" vert="horz"/>
          <a:lstStyle/>
          <a:p>
            <a:pPr>
              <a:defRPr b="1"/>
            </a:pPr>
            <a:endParaRPr lang="en-US"/>
          </a:p>
        </c:txPr>
        <c:crossAx val="45009152"/>
        <c:crosses val="autoZero"/>
        <c:auto val="1"/>
        <c:lblAlgn val="ctr"/>
        <c:lblOffset val="100"/>
        <c:noMultiLvlLbl val="0"/>
      </c:catAx>
      <c:valAx>
        <c:axId val="450091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en-US"/>
          </a:p>
        </c:txPr>
        <c:crossAx val="45007616"/>
        <c:crosses val="autoZero"/>
        <c:crossBetween val="between"/>
      </c:valAx>
      <c:spPr>
        <a:noFill/>
        <a:ln>
          <a:noFill/>
        </a:ln>
        <a:effectLst/>
      </c:spPr>
    </c:plotArea>
    <c:legend>
      <c:legendPos val="b"/>
      <c:layout/>
      <c:overlay val="0"/>
      <c:spPr>
        <a:noFill/>
        <a:ln>
          <a:noFill/>
        </a:ln>
        <a:effectLst/>
      </c:spPr>
      <c:txPr>
        <a:bodyPr rot="0" vert="horz"/>
        <a:lstStyle/>
        <a:p>
          <a:pPr>
            <a:defRPr/>
          </a:pPr>
          <a:endParaRPr lang="en-US"/>
        </a:p>
      </c:txPr>
    </c:legend>
    <c:plotVisOnly val="1"/>
    <c:dispBlanksAs val="gap"/>
    <c:showDLblsOverMax val="0"/>
  </c:chart>
  <c:spPr>
    <a:noFill/>
    <a:ln>
      <a:noFill/>
    </a:ln>
    <a:effectLst/>
  </c:spPr>
  <c:txPr>
    <a:bodyPr/>
    <a:lstStyle/>
    <a:p>
      <a:pPr>
        <a:defRPr>
          <a:solidFill>
            <a:srgbClr val="0070C0"/>
          </a:solidFill>
        </a:defRPr>
      </a:pPr>
      <a:endParaRPr lang="en-US"/>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drawing1.xml><?xml version="1.0" encoding="utf-8"?>
<c:userShapes xmlns:c="http://schemas.openxmlformats.org/drawingml/2006/chart">
  <cdr:relSizeAnchor xmlns:cdr="http://schemas.openxmlformats.org/drawingml/2006/chartDrawing">
    <cdr:from>
      <cdr:x>0.64045</cdr:x>
      <cdr:y>0.65073</cdr:y>
    </cdr:from>
    <cdr:to>
      <cdr:x>1</cdr:x>
      <cdr:y>0.75348</cdr:y>
    </cdr:to>
    <cdr:sp macro="" textlink="">
      <cdr:nvSpPr>
        <cdr:cNvPr id="2" name="TextBox 1"/>
        <cdr:cNvSpPr txBox="1"/>
      </cdr:nvSpPr>
      <cdr:spPr>
        <a:xfrm xmlns:a="http://schemas.openxmlformats.org/drawingml/2006/main">
          <a:off x="6629400" y="2895600"/>
          <a:ext cx="2438400" cy="457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2"/>
            <a:ext cx="3067057" cy="468476"/>
          </a:xfrm>
          <a:prstGeom prst="rect">
            <a:avLst/>
          </a:prstGeom>
          <a:noFill/>
          <a:ln w="9525">
            <a:noFill/>
            <a:miter lim="800000"/>
            <a:headEnd/>
            <a:tailEnd/>
          </a:ln>
        </p:spPr>
        <p:txBody>
          <a:bodyPr vert="horz" wrap="square" lIns="92144" tIns="46071" rIns="92144" bIns="46071" numCol="1" anchor="t" anchorCtr="0" compatLnSpc="1">
            <a:prstTxWarp prst="textNoShape">
              <a:avLst/>
            </a:prstTxWarp>
          </a:bodyPr>
          <a:lstStyle>
            <a:lvl1pPr algn="l" defTabSz="921526" eaLnBrk="1" hangingPunct="1">
              <a:spcBef>
                <a:spcPct val="0"/>
              </a:spcBef>
              <a:defRPr sz="1200" b="0" u="none">
                <a:latin typeface="Arial" charset="0"/>
              </a:defRPr>
            </a:lvl1pPr>
          </a:lstStyle>
          <a:p>
            <a:pPr>
              <a:defRPr/>
            </a:pPr>
            <a:endParaRPr lang="en-US"/>
          </a:p>
        </p:txBody>
      </p:sp>
      <p:sp>
        <p:nvSpPr>
          <p:cNvPr id="117763" name="Rectangle 3"/>
          <p:cNvSpPr>
            <a:spLocks noGrp="1" noChangeArrowheads="1"/>
          </p:cNvSpPr>
          <p:nvPr>
            <p:ph type="dt" sz="quarter" idx="1"/>
          </p:nvPr>
        </p:nvSpPr>
        <p:spPr bwMode="auto">
          <a:xfrm>
            <a:off x="4010019" y="2"/>
            <a:ext cx="3065436" cy="468476"/>
          </a:xfrm>
          <a:prstGeom prst="rect">
            <a:avLst/>
          </a:prstGeom>
          <a:noFill/>
          <a:ln w="9525">
            <a:noFill/>
            <a:miter lim="800000"/>
            <a:headEnd/>
            <a:tailEnd/>
          </a:ln>
        </p:spPr>
        <p:txBody>
          <a:bodyPr vert="horz" wrap="square" lIns="92144" tIns="46071" rIns="92144" bIns="46071" numCol="1" anchor="t" anchorCtr="0" compatLnSpc="1">
            <a:prstTxWarp prst="textNoShape">
              <a:avLst/>
            </a:prstTxWarp>
          </a:bodyPr>
          <a:lstStyle>
            <a:lvl1pPr algn="r" defTabSz="921526" eaLnBrk="1" hangingPunct="1">
              <a:spcBef>
                <a:spcPct val="0"/>
              </a:spcBef>
              <a:defRPr sz="1200" b="0" u="none">
                <a:latin typeface="Arial" charset="0"/>
              </a:defRPr>
            </a:lvl1pPr>
          </a:lstStyle>
          <a:p>
            <a:pPr>
              <a:defRPr/>
            </a:pPr>
            <a:endParaRPr lang="en-US"/>
          </a:p>
        </p:txBody>
      </p:sp>
      <p:sp>
        <p:nvSpPr>
          <p:cNvPr id="117764" name="Rectangle 4"/>
          <p:cNvSpPr>
            <a:spLocks noGrp="1" noChangeArrowheads="1"/>
          </p:cNvSpPr>
          <p:nvPr>
            <p:ph type="ftr" sz="quarter" idx="2"/>
          </p:nvPr>
        </p:nvSpPr>
        <p:spPr bwMode="auto">
          <a:xfrm>
            <a:off x="0" y="8894600"/>
            <a:ext cx="3067057" cy="466866"/>
          </a:xfrm>
          <a:prstGeom prst="rect">
            <a:avLst/>
          </a:prstGeom>
          <a:noFill/>
          <a:ln w="9525">
            <a:noFill/>
            <a:miter lim="800000"/>
            <a:headEnd/>
            <a:tailEnd/>
          </a:ln>
        </p:spPr>
        <p:txBody>
          <a:bodyPr vert="horz" wrap="square" lIns="92144" tIns="46071" rIns="92144" bIns="46071" numCol="1" anchor="b" anchorCtr="0" compatLnSpc="1">
            <a:prstTxWarp prst="textNoShape">
              <a:avLst/>
            </a:prstTxWarp>
          </a:bodyPr>
          <a:lstStyle>
            <a:lvl1pPr algn="l" defTabSz="921526" eaLnBrk="1" hangingPunct="1">
              <a:spcBef>
                <a:spcPct val="0"/>
              </a:spcBef>
              <a:defRPr sz="1200" b="0" u="none">
                <a:latin typeface="Arial" charset="0"/>
              </a:defRPr>
            </a:lvl1pPr>
          </a:lstStyle>
          <a:p>
            <a:pPr>
              <a:defRPr/>
            </a:pPr>
            <a:endParaRPr lang="en-US"/>
          </a:p>
        </p:txBody>
      </p:sp>
      <p:sp>
        <p:nvSpPr>
          <p:cNvPr id="117765" name="Rectangle 5"/>
          <p:cNvSpPr>
            <a:spLocks noGrp="1" noChangeArrowheads="1"/>
          </p:cNvSpPr>
          <p:nvPr>
            <p:ph type="sldNum" sz="quarter" idx="3"/>
          </p:nvPr>
        </p:nvSpPr>
        <p:spPr bwMode="auto">
          <a:xfrm>
            <a:off x="4010019" y="8894600"/>
            <a:ext cx="3065436" cy="466866"/>
          </a:xfrm>
          <a:prstGeom prst="rect">
            <a:avLst/>
          </a:prstGeom>
          <a:noFill/>
          <a:ln w="9525">
            <a:noFill/>
            <a:miter lim="800000"/>
            <a:headEnd/>
            <a:tailEnd/>
          </a:ln>
        </p:spPr>
        <p:txBody>
          <a:bodyPr vert="horz" wrap="square" lIns="92144" tIns="46071" rIns="92144" bIns="46071" numCol="1" anchor="b" anchorCtr="0" compatLnSpc="1">
            <a:prstTxWarp prst="textNoShape">
              <a:avLst/>
            </a:prstTxWarp>
          </a:bodyPr>
          <a:lstStyle>
            <a:lvl1pPr algn="r" defTabSz="921526" eaLnBrk="1" hangingPunct="1">
              <a:defRPr sz="1200" b="0" u="none" smtClean="0"/>
            </a:lvl1pPr>
          </a:lstStyle>
          <a:p>
            <a:pPr>
              <a:defRPr/>
            </a:pPr>
            <a:fld id="{F951DD35-6787-4ECD-ACE6-37DC6FDEAFC0}" type="slidenum">
              <a:rPr lang="en-US" altLang="en-US"/>
              <a:pPr>
                <a:defRPr/>
              </a:pPr>
              <a:t>‹#›</a:t>
            </a:fld>
            <a:endParaRPr lang="en-US" altLang="en-US"/>
          </a:p>
        </p:txBody>
      </p:sp>
    </p:spTree>
    <p:extLst>
      <p:ext uri="{BB962C8B-B14F-4D97-AF65-F5344CB8AC3E}">
        <p14:creationId xmlns:p14="http://schemas.microsoft.com/office/powerpoint/2010/main" val="5335532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2"/>
            <a:ext cx="3067057" cy="468476"/>
          </a:xfrm>
          <a:prstGeom prst="rect">
            <a:avLst/>
          </a:prstGeom>
          <a:noFill/>
          <a:ln w="9525">
            <a:noFill/>
            <a:miter lim="800000"/>
            <a:headEnd/>
            <a:tailEnd/>
          </a:ln>
        </p:spPr>
        <p:txBody>
          <a:bodyPr vert="horz" wrap="square" lIns="93895" tIns="46948" rIns="93895" bIns="46948" numCol="1" anchor="t" anchorCtr="0" compatLnSpc="1">
            <a:prstTxWarp prst="textNoShape">
              <a:avLst/>
            </a:prstTxWarp>
          </a:bodyPr>
          <a:lstStyle>
            <a:lvl1pPr algn="l" defTabSz="937663" eaLnBrk="1" hangingPunct="1">
              <a:spcBef>
                <a:spcPct val="0"/>
              </a:spcBef>
              <a:defRPr sz="1200" b="0" u="none">
                <a:latin typeface="Arial" charset="0"/>
              </a:defRPr>
            </a:lvl1pPr>
          </a:lstStyle>
          <a:p>
            <a:pPr>
              <a:defRPr/>
            </a:pPr>
            <a:endParaRPr lang="en-US"/>
          </a:p>
        </p:txBody>
      </p:sp>
      <p:sp>
        <p:nvSpPr>
          <p:cNvPr id="31747" name="Rectangle 3"/>
          <p:cNvSpPr>
            <a:spLocks noGrp="1" noChangeArrowheads="1"/>
          </p:cNvSpPr>
          <p:nvPr>
            <p:ph type="dt" idx="1"/>
          </p:nvPr>
        </p:nvSpPr>
        <p:spPr bwMode="auto">
          <a:xfrm>
            <a:off x="4010019" y="2"/>
            <a:ext cx="3065436" cy="468476"/>
          </a:xfrm>
          <a:prstGeom prst="rect">
            <a:avLst/>
          </a:prstGeom>
          <a:noFill/>
          <a:ln w="9525">
            <a:noFill/>
            <a:miter lim="800000"/>
            <a:headEnd/>
            <a:tailEnd/>
          </a:ln>
        </p:spPr>
        <p:txBody>
          <a:bodyPr vert="horz" wrap="square" lIns="93895" tIns="46948" rIns="93895" bIns="46948" numCol="1" anchor="t" anchorCtr="0" compatLnSpc="1">
            <a:prstTxWarp prst="textNoShape">
              <a:avLst/>
            </a:prstTxWarp>
          </a:bodyPr>
          <a:lstStyle>
            <a:lvl1pPr algn="r" defTabSz="937663" eaLnBrk="1" hangingPunct="1">
              <a:spcBef>
                <a:spcPct val="0"/>
              </a:spcBef>
              <a:defRPr sz="1200" b="0" u="none">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96975" y="701675"/>
            <a:ext cx="4683125" cy="35115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9" name="Rectangle 5"/>
          <p:cNvSpPr>
            <a:spLocks noGrp="1" noChangeArrowheads="1"/>
          </p:cNvSpPr>
          <p:nvPr>
            <p:ph type="body" sz="quarter" idx="3"/>
          </p:nvPr>
        </p:nvSpPr>
        <p:spPr bwMode="auto">
          <a:xfrm>
            <a:off x="708034" y="4448107"/>
            <a:ext cx="5661012" cy="4213061"/>
          </a:xfrm>
          <a:prstGeom prst="rect">
            <a:avLst/>
          </a:prstGeom>
          <a:noFill/>
          <a:ln w="9525">
            <a:noFill/>
            <a:miter lim="800000"/>
            <a:headEnd/>
            <a:tailEnd/>
          </a:ln>
        </p:spPr>
        <p:txBody>
          <a:bodyPr vert="horz" wrap="square" lIns="93895" tIns="46948" rIns="93895" bIns="4694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0" name="Rectangle 6"/>
          <p:cNvSpPr>
            <a:spLocks noGrp="1" noChangeArrowheads="1"/>
          </p:cNvSpPr>
          <p:nvPr>
            <p:ph type="ftr" sz="quarter" idx="4"/>
          </p:nvPr>
        </p:nvSpPr>
        <p:spPr bwMode="auto">
          <a:xfrm>
            <a:off x="0" y="8894600"/>
            <a:ext cx="3067057" cy="466866"/>
          </a:xfrm>
          <a:prstGeom prst="rect">
            <a:avLst/>
          </a:prstGeom>
          <a:noFill/>
          <a:ln w="9525">
            <a:noFill/>
            <a:miter lim="800000"/>
            <a:headEnd/>
            <a:tailEnd/>
          </a:ln>
        </p:spPr>
        <p:txBody>
          <a:bodyPr vert="horz" wrap="square" lIns="93895" tIns="46948" rIns="93895" bIns="46948" numCol="1" anchor="b" anchorCtr="0" compatLnSpc="1">
            <a:prstTxWarp prst="textNoShape">
              <a:avLst/>
            </a:prstTxWarp>
          </a:bodyPr>
          <a:lstStyle>
            <a:lvl1pPr algn="l" defTabSz="937663" eaLnBrk="1" hangingPunct="1">
              <a:spcBef>
                <a:spcPct val="0"/>
              </a:spcBef>
              <a:defRPr sz="1200" b="0" u="none">
                <a:latin typeface="Arial" charset="0"/>
              </a:defRPr>
            </a:lvl1pPr>
          </a:lstStyle>
          <a:p>
            <a:pPr>
              <a:defRPr/>
            </a:pPr>
            <a:endParaRPr lang="en-US"/>
          </a:p>
        </p:txBody>
      </p:sp>
      <p:sp>
        <p:nvSpPr>
          <p:cNvPr id="31751" name="Rectangle 7"/>
          <p:cNvSpPr>
            <a:spLocks noGrp="1" noChangeArrowheads="1"/>
          </p:cNvSpPr>
          <p:nvPr>
            <p:ph type="sldNum" sz="quarter" idx="5"/>
          </p:nvPr>
        </p:nvSpPr>
        <p:spPr bwMode="auto">
          <a:xfrm>
            <a:off x="4010019" y="8894600"/>
            <a:ext cx="3065436" cy="466866"/>
          </a:xfrm>
          <a:prstGeom prst="rect">
            <a:avLst/>
          </a:prstGeom>
          <a:noFill/>
          <a:ln w="9525">
            <a:noFill/>
            <a:miter lim="800000"/>
            <a:headEnd/>
            <a:tailEnd/>
          </a:ln>
        </p:spPr>
        <p:txBody>
          <a:bodyPr vert="horz" wrap="square" lIns="93895" tIns="46948" rIns="93895" bIns="46948" numCol="1" anchor="b" anchorCtr="0" compatLnSpc="1">
            <a:prstTxWarp prst="textNoShape">
              <a:avLst/>
            </a:prstTxWarp>
          </a:bodyPr>
          <a:lstStyle>
            <a:lvl1pPr algn="r" defTabSz="937663" eaLnBrk="1" hangingPunct="1">
              <a:defRPr sz="1200" b="0" u="none" smtClean="0"/>
            </a:lvl1pPr>
          </a:lstStyle>
          <a:p>
            <a:pPr>
              <a:defRPr/>
            </a:pPr>
            <a:fld id="{84066731-F801-45AD-B689-D4F49AEE6D20}" type="slidenum">
              <a:rPr lang="en-US" altLang="en-US"/>
              <a:pPr>
                <a:defRPr/>
              </a:pPr>
              <a:t>‹#›</a:t>
            </a:fld>
            <a:endParaRPr lang="en-US" altLang="en-US"/>
          </a:p>
        </p:txBody>
      </p:sp>
    </p:spTree>
    <p:extLst>
      <p:ext uri="{BB962C8B-B14F-4D97-AF65-F5344CB8AC3E}">
        <p14:creationId xmlns:p14="http://schemas.microsoft.com/office/powerpoint/2010/main" val="32293530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D99E489-33D9-4036-8B72-BFCF16CDD03B}" type="slidenum">
              <a:rPr lang="en-US" altLang="en-US"/>
              <a:pPr>
                <a:spcBef>
                  <a:spcPct val="0"/>
                </a:spcBef>
              </a:pPr>
              <a:t>1</a:t>
            </a:fld>
            <a:endParaRPr lang="en-US" altLang="en-US" dirty="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73863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D6034D8-6334-4C65-B27A-2DC7760B2A68}" type="slidenum">
              <a:rPr lang="en-US" altLang="en-US"/>
              <a:pPr>
                <a:spcBef>
                  <a:spcPct val="0"/>
                </a:spcBef>
              </a:pPr>
              <a:t>11</a:t>
            </a:fld>
            <a:endParaRPr lang="en-US" alt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558599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434FF09-E61F-48DC-ACEC-DF8A3B5832DB}" type="slidenum">
              <a:rPr lang="en-US" altLang="en-US"/>
              <a:pPr>
                <a:spcBef>
                  <a:spcPct val="0"/>
                </a:spcBef>
              </a:pPr>
              <a:t>12</a:t>
            </a:fld>
            <a:endParaRPr lang="en-US"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298716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6CA4071-CD6B-4B36-A793-39E72BB680D6}" type="slidenum">
              <a:rPr lang="en-US" altLang="en-US"/>
              <a:pPr>
                <a:spcBef>
                  <a:spcPct val="0"/>
                </a:spcBef>
              </a:pPr>
              <a:t>13</a:t>
            </a:fld>
            <a:endParaRPr lang="en-US" alt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3313944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6CA4071-CD6B-4B36-A793-39E72BB680D6}" type="slidenum">
              <a:rPr lang="en-US" altLang="en-US"/>
              <a:pPr>
                <a:spcBef>
                  <a:spcPct val="0"/>
                </a:spcBef>
              </a:pPr>
              <a:t>14</a:t>
            </a:fld>
            <a:endParaRPr lang="en-US" alt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331394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8D35D11-C4BE-4DB5-8ADE-AE42625C1419}" type="slidenum">
              <a:rPr lang="en-US" altLang="en-US"/>
              <a:pPr>
                <a:spcBef>
                  <a:spcPct val="0"/>
                </a:spcBef>
              </a:pPr>
              <a:t>15</a:t>
            </a:fld>
            <a:endParaRPr lang="en-US"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285869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4066731-F801-45AD-B689-D4F49AEE6D20}" type="slidenum">
              <a:rPr lang="en-US" altLang="en-US" smtClean="0"/>
              <a:pPr>
                <a:defRPr/>
              </a:pPr>
              <a:t>16</a:t>
            </a:fld>
            <a:endParaRPr lang="en-US" altLang="en-US"/>
          </a:p>
        </p:txBody>
      </p:sp>
    </p:spTree>
    <p:extLst>
      <p:ext uri="{BB962C8B-B14F-4D97-AF65-F5344CB8AC3E}">
        <p14:creationId xmlns:p14="http://schemas.microsoft.com/office/powerpoint/2010/main" val="25011261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F948461-D372-4274-9F9D-60960515D892}" type="slidenum">
              <a:rPr lang="en-US" altLang="en-US"/>
              <a:pPr>
                <a:spcBef>
                  <a:spcPct val="0"/>
                </a:spcBef>
              </a:pPr>
              <a:t>17</a:t>
            </a:fld>
            <a:endParaRPr lang="en-US" altLang="en-US"/>
          </a:p>
        </p:txBody>
      </p:sp>
      <p:sp>
        <p:nvSpPr>
          <p:cNvPr id="43011" name="Rectangle 2"/>
          <p:cNvSpPr>
            <a:spLocks noGrp="1" noRot="1" noChangeAspect="1" noChangeArrowheads="1" noTextEdit="1"/>
          </p:cNvSpPr>
          <p:nvPr>
            <p:ph type="sldImg"/>
          </p:nvPr>
        </p:nvSpPr>
        <p:spPr>
          <a:xfrm>
            <a:off x="1195388" y="703263"/>
            <a:ext cx="4683125" cy="3511550"/>
          </a:xfrm>
          <a:ln/>
        </p:spPr>
      </p:sp>
      <p:sp>
        <p:nvSpPr>
          <p:cNvPr id="43012" name="Rectangle 3"/>
          <p:cNvSpPr>
            <a:spLocks noGrp="1" noChangeArrowheads="1"/>
          </p:cNvSpPr>
          <p:nvPr>
            <p:ph type="body" idx="1"/>
          </p:nvPr>
        </p:nvSpPr>
        <p:spPr>
          <a:xfrm>
            <a:off x="708034" y="4448105"/>
            <a:ext cx="5661012" cy="421145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1587229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BCD6564-C06F-46F5-B273-E3FA5458C10D}" type="slidenum">
              <a:rPr lang="en-US" altLang="en-US"/>
              <a:pPr>
                <a:spcBef>
                  <a:spcPct val="0"/>
                </a:spcBef>
              </a:pPr>
              <a:t>21</a:t>
            </a:fld>
            <a:endParaRPr lang="en-US" altLang="en-US"/>
          </a:p>
        </p:txBody>
      </p:sp>
    </p:spTree>
    <p:extLst>
      <p:ext uri="{BB962C8B-B14F-4D97-AF65-F5344CB8AC3E}">
        <p14:creationId xmlns:p14="http://schemas.microsoft.com/office/powerpoint/2010/main" val="37442692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4010019" y="8894600"/>
            <a:ext cx="3065436" cy="466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95" tIns="46948" rIns="93895" bIns="46948" anchor="b"/>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3000" indent="-228600" defTabSz="922338">
              <a:spcBef>
                <a:spcPct val="30000"/>
              </a:spcBef>
              <a:defRPr sz="1200">
                <a:solidFill>
                  <a:schemeClr val="tx1"/>
                </a:solidFill>
                <a:latin typeface="Arial" panose="020B0604020202020204" pitchFamily="34" charset="0"/>
              </a:defRPr>
            </a:lvl3pPr>
            <a:lvl4pPr marL="1600200" indent="-228600" defTabSz="922338">
              <a:spcBef>
                <a:spcPct val="30000"/>
              </a:spcBef>
              <a:defRPr sz="1200">
                <a:solidFill>
                  <a:schemeClr val="tx1"/>
                </a:solidFill>
                <a:latin typeface="Arial" panose="020B0604020202020204" pitchFamily="34" charset="0"/>
              </a:defRPr>
            </a:lvl4pPr>
            <a:lvl5pPr marL="2057400" indent="-228600" defTabSz="922338">
              <a:spcBef>
                <a:spcPct val="30000"/>
              </a:spcBef>
              <a:defRPr sz="1200">
                <a:solidFill>
                  <a:schemeClr val="tx1"/>
                </a:solidFill>
                <a:latin typeface="Arial" panose="020B0604020202020204" pitchFamily="34" charset="0"/>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064F5292-5888-4150-A99B-00B4AE2B652B}" type="slidenum">
              <a:rPr lang="en-US" altLang="en-US" b="0" u="none"/>
              <a:pPr algn="r" eaLnBrk="1" hangingPunct="1">
                <a:spcBef>
                  <a:spcPct val="0"/>
                </a:spcBef>
              </a:pPr>
              <a:t>22</a:t>
            </a:fld>
            <a:endParaRPr lang="en-US" altLang="en-US" b="0" u="none"/>
          </a:p>
        </p:txBody>
      </p:sp>
      <p:sp>
        <p:nvSpPr>
          <p:cNvPr id="47107" name="Rectangle 2"/>
          <p:cNvSpPr>
            <a:spLocks noGrp="1" noRot="1" noChangeAspect="1" noChangeArrowheads="1" noTextEdit="1"/>
          </p:cNvSpPr>
          <p:nvPr>
            <p:ph type="sldImg"/>
          </p:nvPr>
        </p:nvSpPr>
        <p:spPr>
          <a:xfrm>
            <a:off x="1195388" y="703263"/>
            <a:ext cx="4683125" cy="3511550"/>
          </a:xfrm>
          <a:ln/>
        </p:spPr>
      </p:sp>
      <p:sp>
        <p:nvSpPr>
          <p:cNvPr id="47108" name="Rectangle 3"/>
          <p:cNvSpPr>
            <a:spLocks noGrp="1" noChangeArrowheads="1"/>
          </p:cNvSpPr>
          <p:nvPr>
            <p:ph type="body" idx="1"/>
          </p:nvPr>
        </p:nvSpPr>
        <p:spPr>
          <a:xfrm>
            <a:off x="708034" y="4448105"/>
            <a:ext cx="5661012" cy="421145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9137538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CECEBB9-409D-4C34-8892-C7F0C443E5E4}" type="slidenum">
              <a:rPr lang="en-US" altLang="en-US"/>
              <a:pPr>
                <a:spcBef>
                  <a:spcPct val="0"/>
                </a:spcBef>
              </a:pPr>
              <a:t>24</a:t>
            </a:fld>
            <a:endParaRPr lang="en-US" alt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214239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A3B8ABB-6862-4076-8AC7-AD1CE3C35731}" type="slidenum">
              <a:rPr lang="en-US" altLang="en-US"/>
              <a:pPr>
                <a:spcBef>
                  <a:spcPct val="0"/>
                </a:spcBef>
              </a:pPr>
              <a:t>2</a:t>
            </a:fld>
            <a:endParaRPr lang="en-US" altLang="en-US" dirty="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2968765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EFA4976-8367-49BB-B637-9039B5233294}" type="slidenum">
              <a:rPr lang="en-US" altLang="en-US"/>
              <a:pPr>
                <a:spcBef>
                  <a:spcPct val="0"/>
                </a:spcBef>
              </a:pPr>
              <a:t>25</a:t>
            </a:fld>
            <a:endParaRPr lang="en-US" altLang="en-US" dirty="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7019937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EFA4976-8367-49BB-B637-9039B5233294}" type="slidenum">
              <a:rPr lang="en-US" altLang="en-US"/>
              <a:pPr>
                <a:spcBef>
                  <a:spcPct val="0"/>
                </a:spcBef>
              </a:pPr>
              <a:t>26</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6579706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2C6710D-D55F-4592-998F-0D625288683A}" type="slidenum">
              <a:rPr lang="en-US" altLang="en-US"/>
              <a:pPr>
                <a:spcBef>
                  <a:spcPct val="0"/>
                </a:spcBef>
              </a:pPr>
              <a:t>27</a:t>
            </a:fld>
            <a:endParaRPr lang="en-US" altLang="en-US" dirty="0"/>
          </a:p>
        </p:txBody>
      </p:sp>
    </p:spTree>
    <p:extLst>
      <p:ext uri="{BB962C8B-B14F-4D97-AF65-F5344CB8AC3E}">
        <p14:creationId xmlns:p14="http://schemas.microsoft.com/office/powerpoint/2010/main" val="22935169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13259" y="8926798"/>
            <a:ext cx="3091360" cy="460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00" tIns="46249" rIns="92500" bIns="46249" anchor="b"/>
          <a:lstStyle>
            <a:lvl1pPr defTabSz="909638">
              <a:spcBef>
                <a:spcPct val="30000"/>
              </a:spcBef>
              <a:defRPr sz="1200">
                <a:solidFill>
                  <a:schemeClr val="tx1"/>
                </a:solidFill>
                <a:latin typeface="Arial" panose="020B0604020202020204" pitchFamily="34" charset="0"/>
              </a:defRPr>
            </a:lvl1pPr>
            <a:lvl2pPr marL="742950" indent="-285750" defTabSz="909638">
              <a:spcBef>
                <a:spcPct val="30000"/>
              </a:spcBef>
              <a:defRPr sz="1200">
                <a:solidFill>
                  <a:schemeClr val="tx1"/>
                </a:solidFill>
                <a:latin typeface="Arial" panose="020B0604020202020204" pitchFamily="34" charset="0"/>
              </a:defRPr>
            </a:lvl2pPr>
            <a:lvl3pPr marL="1143000" indent="-228600" defTabSz="909638">
              <a:spcBef>
                <a:spcPct val="30000"/>
              </a:spcBef>
              <a:defRPr sz="1200">
                <a:solidFill>
                  <a:schemeClr val="tx1"/>
                </a:solidFill>
                <a:latin typeface="Arial" panose="020B0604020202020204" pitchFamily="34" charset="0"/>
              </a:defRPr>
            </a:lvl3pPr>
            <a:lvl4pPr marL="1600200" indent="-228600" defTabSz="909638">
              <a:spcBef>
                <a:spcPct val="30000"/>
              </a:spcBef>
              <a:defRPr sz="1200">
                <a:solidFill>
                  <a:schemeClr val="tx1"/>
                </a:solidFill>
                <a:latin typeface="Arial" panose="020B0604020202020204" pitchFamily="34" charset="0"/>
              </a:defRPr>
            </a:lvl4pPr>
            <a:lvl5pPr marL="2057400" indent="-228600" defTabSz="909638">
              <a:spcBef>
                <a:spcPct val="30000"/>
              </a:spcBef>
              <a:defRPr sz="1200">
                <a:solidFill>
                  <a:schemeClr val="tx1"/>
                </a:solidFill>
                <a:latin typeface="Arial" panose="020B0604020202020204" pitchFamily="34" charset="0"/>
              </a:defRPr>
            </a:lvl5pPr>
            <a:lvl6pPr marL="2514600" indent="-228600" defTabSz="9096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096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096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09638" eaLnBrk="0" fontAlgn="base" hangingPunct="0">
              <a:spcBef>
                <a:spcPct val="30000"/>
              </a:spcBef>
              <a:spcAft>
                <a:spcPct val="0"/>
              </a:spcAft>
              <a:defRPr sz="1200">
                <a:solidFill>
                  <a:schemeClr val="tx1"/>
                </a:solidFill>
                <a:latin typeface="Arial" panose="020B0604020202020204" pitchFamily="34" charset="0"/>
              </a:defRPr>
            </a:lvl9pPr>
          </a:lstStyle>
          <a:p>
            <a:pPr algn="r">
              <a:spcBef>
                <a:spcPct val="0"/>
              </a:spcBef>
            </a:pPr>
            <a:fld id="{21140DF5-10B3-4A0D-8079-9D5902E46086}" type="slidenum">
              <a:rPr lang="en-US" altLang="en-US" b="0" u="none">
                <a:latin typeface="Times New Roman" panose="02020603050405020304" pitchFamily="18" charset="0"/>
              </a:rPr>
              <a:pPr algn="r">
                <a:spcBef>
                  <a:spcPct val="0"/>
                </a:spcBef>
              </a:pPr>
              <a:t>28</a:t>
            </a:fld>
            <a:endParaRPr lang="en-US" altLang="en-US" b="0" u="none">
              <a:latin typeface="Times New Roman" panose="02020603050405020304" pitchFamily="18" charset="0"/>
            </a:endParaRPr>
          </a:p>
        </p:txBody>
      </p:sp>
      <p:sp>
        <p:nvSpPr>
          <p:cNvPr id="54275" name="Rectangle 2"/>
          <p:cNvSpPr>
            <a:spLocks noGrp="1" noRot="1" noChangeAspect="1" noChangeArrowheads="1" noTextEdit="1"/>
          </p:cNvSpPr>
          <p:nvPr>
            <p:ph type="sldImg"/>
          </p:nvPr>
        </p:nvSpPr>
        <p:spPr>
          <a:xfrm>
            <a:off x="1150938" y="692150"/>
            <a:ext cx="4722812" cy="3541713"/>
          </a:xfrm>
          <a:ln/>
        </p:spPr>
      </p:sp>
      <p:sp>
        <p:nvSpPr>
          <p:cNvPr id="54276" name="Rectangle 3"/>
          <p:cNvSpPr>
            <a:spLocks noGrp="1" noChangeArrowheads="1"/>
          </p:cNvSpPr>
          <p:nvPr>
            <p:ph type="body" idx="1"/>
          </p:nvPr>
        </p:nvSpPr>
        <p:spPr>
          <a:xfrm>
            <a:off x="926761" y="4464204"/>
            <a:ext cx="5170089" cy="4232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00" tIns="46249" rIns="92500" bIns="46249"/>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521346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4013259" y="8926798"/>
            <a:ext cx="3091360" cy="460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00" tIns="46249" rIns="92500" bIns="46249" anchor="b"/>
          <a:lstStyle>
            <a:lvl1pPr defTabSz="909638">
              <a:spcBef>
                <a:spcPct val="30000"/>
              </a:spcBef>
              <a:defRPr sz="1200">
                <a:solidFill>
                  <a:schemeClr val="tx1"/>
                </a:solidFill>
                <a:latin typeface="Arial" panose="020B0604020202020204" pitchFamily="34" charset="0"/>
              </a:defRPr>
            </a:lvl1pPr>
            <a:lvl2pPr marL="742950" indent="-285750" defTabSz="909638">
              <a:spcBef>
                <a:spcPct val="30000"/>
              </a:spcBef>
              <a:defRPr sz="1200">
                <a:solidFill>
                  <a:schemeClr val="tx1"/>
                </a:solidFill>
                <a:latin typeface="Arial" panose="020B0604020202020204" pitchFamily="34" charset="0"/>
              </a:defRPr>
            </a:lvl2pPr>
            <a:lvl3pPr marL="1143000" indent="-228600" defTabSz="909638">
              <a:spcBef>
                <a:spcPct val="30000"/>
              </a:spcBef>
              <a:defRPr sz="1200">
                <a:solidFill>
                  <a:schemeClr val="tx1"/>
                </a:solidFill>
                <a:latin typeface="Arial" panose="020B0604020202020204" pitchFamily="34" charset="0"/>
              </a:defRPr>
            </a:lvl3pPr>
            <a:lvl4pPr marL="1600200" indent="-228600" defTabSz="909638">
              <a:spcBef>
                <a:spcPct val="30000"/>
              </a:spcBef>
              <a:defRPr sz="1200">
                <a:solidFill>
                  <a:schemeClr val="tx1"/>
                </a:solidFill>
                <a:latin typeface="Arial" panose="020B0604020202020204" pitchFamily="34" charset="0"/>
              </a:defRPr>
            </a:lvl4pPr>
            <a:lvl5pPr marL="2057400" indent="-228600" defTabSz="909638">
              <a:spcBef>
                <a:spcPct val="30000"/>
              </a:spcBef>
              <a:defRPr sz="1200">
                <a:solidFill>
                  <a:schemeClr val="tx1"/>
                </a:solidFill>
                <a:latin typeface="Arial" panose="020B0604020202020204" pitchFamily="34" charset="0"/>
              </a:defRPr>
            </a:lvl5pPr>
            <a:lvl6pPr marL="2514600" indent="-228600" defTabSz="9096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096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096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09638" eaLnBrk="0" fontAlgn="base" hangingPunct="0">
              <a:spcBef>
                <a:spcPct val="30000"/>
              </a:spcBef>
              <a:spcAft>
                <a:spcPct val="0"/>
              </a:spcAft>
              <a:defRPr sz="1200">
                <a:solidFill>
                  <a:schemeClr val="tx1"/>
                </a:solidFill>
                <a:latin typeface="Arial" panose="020B0604020202020204" pitchFamily="34" charset="0"/>
              </a:defRPr>
            </a:lvl9pPr>
          </a:lstStyle>
          <a:p>
            <a:pPr algn="r">
              <a:spcBef>
                <a:spcPct val="0"/>
              </a:spcBef>
            </a:pPr>
            <a:fld id="{21140DF5-10B3-4A0D-8079-9D5902E46086}" type="slidenum">
              <a:rPr lang="en-US" altLang="en-US" b="0" u="none">
                <a:latin typeface="Times New Roman" panose="02020603050405020304" pitchFamily="18" charset="0"/>
              </a:rPr>
              <a:pPr algn="r">
                <a:spcBef>
                  <a:spcPct val="0"/>
                </a:spcBef>
              </a:pPr>
              <a:t>29</a:t>
            </a:fld>
            <a:endParaRPr lang="en-US" altLang="en-US" b="0" u="none">
              <a:latin typeface="Times New Roman" panose="02020603050405020304" pitchFamily="18" charset="0"/>
            </a:endParaRPr>
          </a:p>
        </p:txBody>
      </p:sp>
      <p:sp>
        <p:nvSpPr>
          <p:cNvPr id="54275" name="Rectangle 2"/>
          <p:cNvSpPr>
            <a:spLocks noGrp="1" noRot="1" noChangeAspect="1" noChangeArrowheads="1" noTextEdit="1"/>
          </p:cNvSpPr>
          <p:nvPr>
            <p:ph type="sldImg"/>
          </p:nvPr>
        </p:nvSpPr>
        <p:spPr>
          <a:xfrm>
            <a:off x="1150938" y="692150"/>
            <a:ext cx="4722812" cy="3541713"/>
          </a:xfrm>
          <a:ln/>
        </p:spPr>
      </p:sp>
      <p:sp>
        <p:nvSpPr>
          <p:cNvPr id="54276" name="Rectangle 3"/>
          <p:cNvSpPr>
            <a:spLocks noGrp="1" noChangeArrowheads="1"/>
          </p:cNvSpPr>
          <p:nvPr>
            <p:ph type="body" idx="1"/>
          </p:nvPr>
        </p:nvSpPr>
        <p:spPr>
          <a:xfrm>
            <a:off x="926761" y="4464204"/>
            <a:ext cx="5170089" cy="4232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00" tIns="46249" rIns="92500" bIns="46249"/>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529025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2C6710D-D55F-4592-998F-0D625288683A}" type="slidenum">
              <a:rPr lang="en-US" altLang="en-US"/>
              <a:pPr>
                <a:spcBef>
                  <a:spcPct val="0"/>
                </a:spcBef>
              </a:pPr>
              <a:t>4</a:t>
            </a:fld>
            <a:endParaRPr lang="en-US" altLang="en-US" dirty="0"/>
          </a:p>
        </p:txBody>
      </p:sp>
    </p:spTree>
    <p:extLst>
      <p:ext uri="{BB962C8B-B14F-4D97-AF65-F5344CB8AC3E}">
        <p14:creationId xmlns:p14="http://schemas.microsoft.com/office/powerpoint/2010/main" val="2293516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99872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A9308DA-27EE-4D0A-89DE-D3BAF7510699}" type="slidenum">
              <a:rPr lang="en-US" altLang="en-US"/>
              <a:pPr>
                <a:spcBef>
                  <a:spcPct val="0"/>
                </a:spcBef>
              </a:pPr>
              <a:t>6</a:t>
            </a:fld>
            <a:endParaRPr lang="en-US" altLang="en-US"/>
          </a:p>
        </p:txBody>
      </p:sp>
    </p:spTree>
    <p:extLst>
      <p:ext uri="{BB962C8B-B14F-4D97-AF65-F5344CB8AC3E}">
        <p14:creationId xmlns:p14="http://schemas.microsoft.com/office/powerpoint/2010/main" val="719339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2C0A7CA-04C0-4B61-99F1-A72CDEDED14E}" type="slidenum">
              <a:rPr lang="en-US" altLang="en-US"/>
              <a:pPr>
                <a:spcBef>
                  <a:spcPct val="0"/>
                </a:spcBef>
              </a:pPr>
              <a:t>7</a:t>
            </a:fld>
            <a:endParaRPr lang="en-US" alt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294750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202B5ED-0CA6-4EAB-942D-6C49E242ACFC}" type="slidenum">
              <a:rPr lang="en-US" altLang="en-US"/>
              <a:pPr>
                <a:spcBef>
                  <a:spcPct val="0"/>
                </a:spcBef>
              </a:pPr>
              <a:t>8</a:t>
            </a:fld>
            <a:endParaRPr lang="en-US" altLang="en-US"/>
          </a:p>
        </p:txBody>
      </p:sp>
    </p:spTree>
    <p:extLst>
      <p:ext uri="{BB962C8B-B14F-4D97-AF65-F5344CB8AC3E}">
        <p14:creationId xmlns:p14="http://schemas.microsoft.com/office/powerpoint/2010/main" val="33197380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202B5ED-0CA6-4EAB-942D-6C49E242ACFC}" type="slidenum">
              <a:rPr lang="en-US" altLang="en-US">
                <a:solidFill>
                  <a:srgbClr val="000000"/>
                </a:solidFill>
              </a:rPr>
              <a:pPr>
                <a:spcBef>
                  <a:spcPct val="0"/>
                </a:spcBef>
              </a:pPr>
              <a:t>9</a:t>
            </a:fld>
            <a:endParaRPr lang="en-US" altLang="en-US">
              <a:solidFill>
                <a:srgbClr val="000000"/>
              </a:solidFill>
            </a:endParaRPr>
          </a:p>
        </p:txBody>
      </p:sp>
    </p:spTree>
    <p:extLst>
      <p:ext uri="{BB962C8B-B14F-4D97-AF65-F5344CB8AC3E}">
        <p14:creationId xmlns:p14="http://schemas.microsoft.com/office/powerpoint/2010/main" val="638969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663">
              <a:spcBef>
                <a:spcPct val="30000"/>
              </a:spcBef>
              <a:defRPr sz="1200">
                <a:solidFill>
                  <a:schemeClr val="tx1"/>
                </a:solidFill>
                <a:latin typeface="Arial" panose="020B0604020202020204" pitchFamily="34" charset="0"/>
              </a:defRPr>
            </a:lvl1pPr>
            <a:lvl2pPr marL="755295" indent="-290499" defTabSz="937663">
              <a:spcBef>
                <a:spcPct val="30000"/>
              </a:spcBef>
              <a:defRPr sz="1200">
                <a:solidFill>
                  <a:schemeClr val="tx1"/>
                </a:solidFill>
                <a:latin typeface="Arial" panose="020B0604020202020204" pitchFamily="34" charset="0"/>
              </a:defRPr>
            </a:lvl2pPr>
            <a:lvl3pPr marL="1161992" indent="-232398" defTabSz="937663">
              <a:spcBef>
                <a:spcPct val="30000"/>
              </a:spcBef>
              <a:defRPr sz="1200">
                <a:solidFill>
                  <a:schemeClr val="tx1"/>
                </a:solidFill>
                <a:latin typeface="Arial" panose="020B0604020202020204" pitchFamily="34" charset="0"/>
              </a:defRPr>
            </a:lvl3pPr>
            <a:lvl4pPr marL="1626790" indent="-232398" defTabSz="937663">
              <a:spcBef>
                <a:spcPct val="30000"/>
              </a:spcBef>
              <a:defRPr sz="1200">
                <a:solidFill>
                  <a:schemeClr val="tx1"/>
                </a:solidFill>
                <a:latin typeface="Arial" panose="020B0604020202020204" pitchFamily="34" charset="0"/>
              </a:defRPr>
            </a:lvl4pPr>
            <a:lvl5pPr marL="2091586" indent="-232398" defTabSz="937663">
              <a:spcBef>
                <a:spcPct val="30000"/>
              </a:spcBef>
              <a:defRPr sz="1200">
                <a:solidFill>
                  <a:schemeClr val="tx1"/>
                </a:solidFill>
                <a:latin typeface="Arial" panose="020B0604020202020204" pitchFamily="34" charset="0"/>
              </a:defRPr>
            </a:lvl5pPr>
            <a:lvl6pPr marL="2556384" indent="-232398" defTabSz="937663" eaLnBrk="0" fontAlgn="base" hangingPunct="0">
              <a:spcBef>
                <a:spcPct val="30000"/>
              </a:spcBef>
              <a:spcAft>
                <a:spcPct val="0"/>
              </a:spcAft>
              <a:defRPr sz="1200">
                <a:solidFill>
                  <a:schemeClr val="tx1"/>
                </a:solidFill>
                <a:latin typeface="Arial" panose="020B0604020202020204" pitchFamily="34" charset="0"/>
              </a:defRPr>
            </a:lvl6pPr>
            <a:lvl7pPr marL="3021180" indent="-232398" defTabSz="937663" eaLnBrk="0" fontAlgn="base" hangingPunct="0">
              <a:spcBef>
                <a:spcPct val="30000"/>
              </a:spcBef>
              <a:spcAft>
                <a:spcPct val="0"/>
              </a:spcAft>
              <a:defRPr sz="1200">
                <a:solidFill>
                  <a:schemeClr val="tx1"/>
                </a:solidFill>
                <a:latin typeface="Arial" panose="020B0604020202020204" pitchFamily="34" charset="0"/>
              </a:defRPr>
            </a:lvl7pPr>
            <a:lvl8pPr marL="3485978" indent="-232398" defTabSz="937663" eaLnBrk="0" fontAlgn="base" hangingPunct="0">
              <a:spcBef>
                <a:spcPct val="30000"/>
              </a:spcBef>
              <a:spcAft>
                <a:spcPct val="0"/>
              </a:spcAft>
              <a:defRPr sz="1200">
                <a:solidFill>
                  <a:schemeClr val="tx1"/>
                </a:solidFill>
                <a:latin typeface="Arial" panose="020B0604020202020204" pitchFamily="34" charset="0"/>
              </a:defRPr>
            </a:lvl8pPr>
            <a:lvl9pPr marL="3950774" indent="-232398" defTabSz="9376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A7564BA-96AA-468A-88D2-3B64C6203E65}" type="slidenum">
              <a:rPr lang="en-US" altLang="en-US"/>
              <a:pPr>
                <a:spcBef>
                  <a:spcPct val="0"/>
                </a:spcBef>
              </a:pPr>
              <a:t>10</a:t>
            </a:fld>
            <a:endParaRPr lang="en-US" alt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32591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163309-4394-4F12-A096-FF289DF46C53}" type="slidenum">
              <a:rPr lang="en-US" altLang="en-US"/>
              <a:pPr>
                <a:defRPr/>
              </a:pPr>
              <a:t>‹#›</a:t>
            </a:fld>
            <a:endParaRPr lang="en-US" altLang="en-US"/>
          </a:p>
        </p:txBody>
      </p:sp>
    </p:spTree>
    <p:extLst>
      <p:ext uri="{BB962C8B-B14F-4D97-AF65-F5344CB8AC3E}">
        <p14:creationId xmlns:p14="http://schemas.microsoft.com/office/powerpoint/2010/main" val="321878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AA80FE-BFED-4EE3-8404-F49461D0215A}" type="slidenum">
              <a:rPr lang="en-US" altLang="en-US"/>
              <a:pPr>
                <a:defRPr/>
              </a:pPr>
              <a:t>‹#›</a:t>
            </a:fld>
            <a:endParaRPr lang="en-US" altLang="en-US"/>
          </a:p>
        </p:txBody>
      </p:sp>
    </p:spTree>
    <p:extLst>
      <p:ext uri="{BB962C8B-B14F-4D97-AF65-F5344CB8AC3E}">
        <p14:creationId xmlns:p14="http://schemas.microsoft.com/office/powerpoint/2010/main" val="484500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6E3CB-4696-43F9-BB10-F7003E2817EA}" type="slidenum">
              <a:rPr lang="en-US" altLang="en-US"/>
              <a:pPr>
                <a:defRPr/>
              </a:pPr>
              <a:t>‹#›</a:t>
            </a:fld>
            <a:endParaRPr lang="en-US" altLang="en-US"/>
          </a:p>
        </p:txBody>
      </p:sp>
    </p:spTree>
    <p:extLst>
      <p:ext uri="{BB962C8B-B14F-4D97-AF65-F5344CB8AC3E}">
        <p14:creationId xmlns:p14="http://schemas.microsoft.com/office/powerpoint/2010/main" val="3722110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D53D5F-6B5E-4DA4-A61A-CB72CD11161A}" type="slidenum">
              <a:rPr lang="en-US" altLang="en-US"/>
              <a:pPr>
                <a:defRPr/>
              </a:pPr>
              <a:t>‹#›</a:t>
            </a:fld>
            <a:endParaRPr lang="en-US" altLang="en-US"/>
          </a:p>
        </p:txBody>
      </p:sp>
    </p:spTree>
    <p:extLst>
      <p:ext uri="{BB962C8B-B14F-4D97-AF65-F5344CB8AC3E}">
        <p14:creationId xmlns:p14="http://schemas.microsoft.com/office/powerpoint/2010/main" val="4206671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347998D-F133-41F3-B4FC-AC29DC021F33}" type="slidenum">
              <a:rPr lang="en-US" altLang="en-US"/>
              <a:pPr>
                <a:defRPr/>
              </a:pPr>
              <a:t>‹#›</a:t>
            </a:fld>
            <a:endParaRPr lang="en-US" altLang="en-US"/>
          </a:p>
        </p:txBody>
      </p:sp>
    </p:spTree>
    <p:extLst>
      <p:ext uri="{BB962C8B-B14F-4D97-AF65-F5344CB8AC3E}">
        <p14:creationId xmlns:p14="http://schemas.microsoft.com/office/powerpoint/2010/main" val="228511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514D39-752B-401E-9EEB-EDCBE40E806A}" type="slidenum">
              <a:rPr lang="en-US" altLang="en-US"/>
              <a:pPr>
                <a:defRPr/>
              </a:pPr>
              <a:t>‹#›</a:t>
            </a:fld>
            <a:endParaRPr lang="en-US" altLang="en-US"/>
          </a:p>
        </p:txBody>
      </p:sp>
    </p:spTree>
    <p:extLst>
      <p:ext uri="{BB962C8B-B14F-4D97-AF65-F5344CB8AC3E}">
        <p14:creationId xmlns:p14="http://schemas.microsoft.com/office/powerpoint/2010/main" val="1164626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1E40ED-96EE-460F-AEB4-3A0ECE13EB9E}" type="slidenum">
              <a:rPr lang="en-US" altLang="en-US"/>
              <a:pPr>
                <a:defRPr/>
              </a:pPr>
              <a:t>‹#›</a:t>
            </a:fld>
            <a:endParaRPr lang="en-US" altLang="en-US"/>
          </a:p>
        </p:txBody>
      </p:sp>
    </p:spTree>
    <p:extLst>
      <p:ext uri="{BB962C8B-B14F-4D97-AF65-F5344CB8AC3E}">
        <p14:creationId xmlns:p14="http://schemas.microsoft.com/office/powerpoint/2010/main" val="2504865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62694E0-7BF6-4F3E-950A-AB72A8C8A02C}" type="slidenum">
              <a:rPr lang="en-US" altLang="en-US"/>
              <a:pPr>
                <a:defRPr/>
              </a:pPr>
              <a:t>‹#›</a:t>
            </a:fld>
            <a:endParaRPr lang="en-US" altLang="en-US"/>
          </a:p>
        </p:txBody>
      </p:sp>
    </p:spTree>
    <p:extLst>
      <p:ext uri="{BB962C8B-B14F-4D97-AF65-F5344CB8AC3E}">
        <p14:creationId xmlns:p14="http://schemas.microsoft.com/office/powerpoint/2010/main" val="2267491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FE448B9-00BC-4583-B6C1-32F6E09751B9}" type="slidenum">
              <a:rPr lang="en-US" altLang="en-US"/>
              <a:pPr>
                <a:defRPr/>
              </a:pPr>
              <a:t>‹#›</a:t>
            </a:fld>
            <a:endParaRPr lang="en-US" altLang="en-US"/>
          </a:p>
        </p:txBody>
      </p:sp>
    </p:spTree>
    <p:extLst>
      <p:ext uri="{BB962C8B-B14F-4D97-AF65-F5344CB8AC3E}">
        <p14:creationId xmlns:p14="http://schemas.microsoft.com/office/powerpoint/2010/main" val="281861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B0120F5-4AD0-495E-9BE6-11805DEFD7A5}" type="slidenum">
              <a:rPr lang="en-US" altLang="en-US"/>
              <a:pPr>
                <a:defRPr/>
              </a:pPr>
              <a:t>‹#›</a:t>
            </a:fld>
            <a:endParaRPr lang="en-US" altLang="en-US"/>
          </a:p>
        </p:txBody>
      </p:sp>
    </p:spTree>
    <p:extLst>
      <p:ext uri="{BB962C8B-B14F-4D97-AF65-F5344CB8AC3E}">
        <p14:creationId xmlns:p14="http://schemas.microsoft.com/office/powerpoint/2010/main" val="2235032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21B039-5EC5-4C0D-ADB9-B97278FA2A0E}" type="slidenum">
              <a:rPr lang="en-US" altLang="en-US"/>
              <a:pPr>
                <a:defRPr/>
              </a:pPr>
              <a:t>‹#›</a:t>
            </a:fld>
            <a:endParaRPr lang="en-US" altLang="en-US"/>
          </a:p>
        </p:txBody>
      </p:sp>
    </p:spTree>
    <p:extLst>
      <p:ext uri="{BB962C8B-B14F-4D97-AF65-F5344CB8AC3E}">
        <p14:creationId xmlns:p14="http://schemas.microsoft.com/office/powerpoint/2010/main" val="3375486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503219F-6CA8-4968-BAD9-86C0932F16D9}" type="slidenum">
              <a:rPr lang="en-US" altLang="en-US"/>
              <a:pPr>
                <a:defRPr/>
              </a:pPr>
              <a:t>‹#›</a:t>
            </a:fld>
            <a:endParaRPr lang="en-US" altLang="en-US"/>
          </a:p>
        </p:txBody>
      </p:sp>
    </p:spTree>
    <p:extLst>
      <p:ext uri="{BB962C8B-B14F-4D97-AF65-F5344CB8AC3E}">
        <p14:creationId xmlns:p14="http://schemas.microsoft.com/office/powerpoint/2010/main" val="410122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rgbClr val="0099CC"/>
            </a:gs>
            <a:gs pos="100000">
              <a:schemeClr val="bg1"/>
            </a:gs>
          </a:gsLst>
          <a:path path="rect">
            <a:fillToRect r="100000" b="100000"/>
          </a:path>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spcBef>
                <a:spcPct val="0"/>
              </a:spcBef>
              <a:defRPr sz="1400" b="0" u="none">
                <a:effectLst/>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spcBef>
                <a:spcPct val="0"/>
              </a:spcBef>
              <a:defRPr sz="1400" b="0" u="none">
                <a:effectLst/>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u="none" smtClean="0"/>
            </a:lvl1pPr>
          </a:lstStyle>
          <a:p>
            <a:pPr>
              <a:defRPr/>
            </a:pPr>
            <a:fld id="{B94A717E-DD0F-4ABF-BF86-F9ACEFB435A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Microsoft_Excel_97-2003_Worksheet1.xls"/></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Microsoft_Excel_97-2003_Worksheet2.xls"/></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Microsoft_Excel_97-2003_Worksheet3.xls"/></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99CC"/>
            </a:gs>
            <a:gs pos="100000">
              <a:schemeClr val="bg1"/>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AUGUSTUS LUTHERAN CHURCH</a:t>
            </a:r>
            <a:b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TRAPPE, PA</a:t>
            </a:r>
            <a:endParaRPr lang="en-US" sz="4000" b="1" i="1" u="sng" dirty="0" smtClean="0">
              <a:effectLst>
                <a:outerShdw blurRad="38100" dist="38100" dir="2700000" algn="tl">
                  <a:srgbClr val="FFFFFF"/>
                </a:outerShdw>
              </a:effectLst>
              <a:latin typeface="Times New Roman" pitchFamily="18" charset="0"/>
              <a:cs typeface="Times New Roman" panose="02020603050405020304" pitchFamily="18" charset="0"/>
            </a:endParaRPr>
          </a:p>
        </p:txBody>
      </p:sp>
      <p:sp>
        <p:nvSpPr>
          <p:cNvPr id="4099" name="Rectangle 3"/>
          <p:cNvSpPr>
            <a:spLocks noGrp="1" noChangeArrowheads="1"/>
          </p:cNvSpPr>
          <p:nvPr>
            <p:ph type="body" idx="1"/>
          </p:nvPr>
        </p:nvSpPr>
        <p:spPr>
          <a:xfrm>
            <a:off x="457200" y="1371600"/>
            <a:ext cx="8229600" cy="4525963"/>
          </a:xfrm>
        </p:spPr>
        <p:txBody>
          <a:bodyPr/>
          <a:lstStyle/>
          <a:p>
            <a:pPr algn="ctr" eaLnBrk="1" hangingPunct="1">
              <a:buFontTx/>
              <a:buNone/>
              <a:defRPr/>
            </a:pPr>
            <a:endParaRPr lang="en-US" altLang="en-US" sz="1800" b="1" u="sng" dirty="0" smtClean="0">
              <a:effectLst>
                <a:outerShdw blurRad="38100" dist="38100" dir="2700000" algn="tl">
                  <a:srgbClr val="FFFFFF"/>
                </a:outerShdw>
              </a:effectLst>
              <a:latin typeface="+mj-lt"/>
              <a:cs typeface="Times New Roman" pitchFamily="18" charset="0"/>
            </a:endParaRPr>
          </a:p>
          <a:p>
            <a:pPr algn="ctr" eaLnBrk="1" hangingPunct="1">
              <a:buFontTx/>
              <a:buNone/>
              <a:defRPr/>
            </a:pPr>
            <a:endParaRPr lang="en-US" altLang="en-US" sz="1800" b="1" u="sng" dirty="0" smtClean="0">
              <a:effectLst>
                <a:outerShdw blurRad="38100" dist="38100" dir="2700000" algn="tl">
                  <a:srgbClr val="FFFFFF"/>
                </a:outerShdw>
              </a:effectLst>
              <a:latin typeface="+mj-lt"/>
              <a:cs typeface="Times New Roman" pitchFamily="18" charset="0"/>
            </a:endParaRPr>
          </a:p>
          <a:p>
            <a:pPr algn="ctr" eaLnBrk="1" hangingPunct="1">
              <a:buFontTx/>
              <a:buNone/>
              <a:defRPr/>
            </a:pPr>
            <a:r>
              <a:rPr lang="en-US" altLang="en-US" sz="4000" b="1" u="sng"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FEASIBILITY STUDY REPORT</a:t>
            </a:r>
          </a:p>
          <a:p>
            <a:pPr algn="ctr" eaLnBrk="1" hangingPunct="1">
              <a:buFontTx/>
              <a:buNone/>
              <a:defRPr/>
            </a:pPr>
            <a:r>
              <a:rPr lang="en-US" altLang="en-US" sz="4000" b="1" u="sng"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March 15, 2015</a:t>
            </a:r>
          </a:p>
          <a:p>
            <a:pPr algn="ctr" eaLnBrk="1" hangingPunct="1">
              <a:buFontTx/>
              <a:buNone/>
              <a:defRPr/>
            </a:pPr>
            <a:endParaRPr lang="en-US" altLang="en-US" sz="1800"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endParaRPr>
          </a:p>
          <a:p>
            <a:pPr algn="ctr" eaLnBrk="1" hangingPunct="1">
              <a:buFontTx/>
              <a:buNone/>
              <a:defRPr/>
            </a:pPr>
            <a:r>
              <a:rPr lang="en-US" altLang="en-US" sz="4000"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Welcome, </a:t>
            </a:r>
          </a:p>
          <a:p>
            <a:pPr algn="ctr" eaLnBrk="1" hangingPunct="1">
              <a:buFontTx/>
              <a:buNone/>
              <a:defRPr/>
            </a:pPr>
            <a:r>
              <a:rPr lang="en-US" altLang="en-US" sz="4000"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Thank You for Joining Us!! </a:t>
            </a:r>
          </a:p>
          <a:p>
            <a:pPr algn="ctr" eaLnBrk="1" hangingPunct="1">
              <a:buFontTx/>
              <a:buNone/>
              <a:defRPr/>
            </a:pPr>
            <a:endParaRPr lang="en-US" altLang="en-US" sz="4800" dirty="0" smtClean="0">
              <a:latin typeface="Arial Rounded MT Bold" pitchFamily="34" charset="0"/>
            </a:endParaRPr>
          </a:p>
        </p:txBody>
      </p:sp>
      <p:sp>
        <p:nvSpPr>
          <p:cNvPr id="4100" name="Text Box 4"/>
          <p:cNvSpPr txBox="1">
            <a:spLocks noChangeArrowheads="1"/>
          </p:cNvSpPr>
          <p:nvPr/>
        </p:nvSpPr>
        <p:spPr bwMode="auto">
          <a:xfrm>
            <a:off x="304800" y="5181600"/>
            <a:ext cx="868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b="0" u="none" dirty="0"/>
          </a:p>
        </p:txBody>
      </p:sp>
      <p:pic>
        <p:nvPicPr>
          <p:cNvPr id="4101" name="Picture 6" descr="LCDC final "/>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203825"/>
            <a:ext cx="9144000" cy="330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0" y="152400"/>
            <a:ext cx="9067800" cy="1295400"/>
          </a:xfrm>
        </p:spPr>
        <p:txBody>
          <a:bodyPr/>
          <a:lstStyle/>
          <a:p>
            <a:pPr eaLnBrk="1" hangingPunct="1">
              <a:defRPr/>
            </a:pPr>
            <a:r>
              <a:rPr lang="en-US" sz="40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SIGNIFICANT FINDINGS -</a:t>
            </a:r>
            <a:br>
              <a:rPr lang="en-US" sz="40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en-US" sz="40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AREAS FOR IMPROVEMENT</a:t>
            </a:r>
            <a:endPar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p:txBody>
      </p:sp>
      <p:pic>
        <p:nvPicPr>
          <p:cNvPr id="21507" name="Picture 4"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p:cNvGraphicFramePr>
            <a:graphicFrameLocks noGrp="1"/>
          </p:cNvGraphicFramePr>
          <p:nvPr>
            <p:extLst>
              <p:ext uri="{D42A27DB-BD31-4B8C-83A1-F6EECF244321}">
                <p14:modId xmlns:p14="http://schemas.microsoft.com/office/powerpoint/2010/main" val="2932506403"/>
              </p:ext>
            </p:extLst>
          </p:nvPr>
        </p:nvGraphicFramePr>
        <p:xfrm>
          <a:off x="381000" y="1820862"/>
          <a:ext cx="8229599" cy="3589337"/>
        </p:xfrm>
        <a:graphic>
          <a:graphicData uri="http://schemas.openxmlformats.org/drawingml/2006/table">
            <a:tbl>
              <a:tblPr firstRow="1" firstCol="1" bandRow="1">
                <a:tableStyleId>{5C22544A-7EE6-4342-B048-85BDC9FD1C3A}</a:tableStyleId>
              </a:tblPr>
              <a:tblGrid>
                <a:gridCol w="3755254"/>
                <a:gridCol w="639192"/>
                <a:gridCol w="3377954"/>
                <a:gridCol w="457199"/>
              </a:tblGrid>
              <a:tr h="347076">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Membership Growth</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19</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The Transition</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448462">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Member Involvement</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10</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Sermons</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36346">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Adult Programming</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9</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Committees</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87569">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Facilities</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8</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Missions</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Youth Programming</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5</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Evangelization</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Communications</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4</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Move Forward</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Stewardship/Finances</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4</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Due Diligence</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Welcoming/Hospitality</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3</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Family Participation</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Pastor</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Frugality</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59284">
                <a:tc>
                  <a:txBody>
                    <a:bodyPr/>
                    <a:lstStyle/>
                    <a:p>
                      <a:pPr marL="0" marR="0" algn="l">
                        <a:lnSpc>
                          <a:spcPct val="115000"/>
                        </a:lnSpc>
                        <a:spcBef>
                          <a:spcPts val="0"/>
                        </a:spcBef>
                        <a:spcAft>
                          <a:spcPts val="0"/>
                        </a:spcAft>
                      </a:pPr>
                      <a:r>
                        <a:rPr lang="en-US"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Services</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a:t>
                      </a: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304800" y="45908"/>
            <a:ext cx="8610600" cy="1470025"/>
          </a:xfrm>
        </p:spPr>
        <p:txBody>
          <a:bodyPr/>
          <a:lstStyle/>
          <a:p>
            <a:pPr eaLnBrk="1" hangingPunct="1">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INFORMED PARISHIONERS </a:t>
            </a:r>
          </a:p>
        </p:txBody>
      </p:sp>
      <p:sp>
        <p:nvSpPr>
          <p:cNvPr id="63491" name="Rectangle 3"/>
          <p:cNvSpPr>
            <a:spLocks noGrp="1" noChangeArrowheads="1"/>
          </p:cNvSpPr>
          <p:nvPr>
            <p:ph type="subTitle" idx="1"/>
          </p:nvPr>
        </p:nvSpPr>
        <p:spPr>
          <a:xfrm>
            <a:off x="457200" y="1692623"/>
            <a:ext cx="8305800" cy="3581400"/>
          </a:xfrm>
        </p:spPr>
        <p:txBody>
          <a:bodyPr/>
          <a:lstStyle/>
          <a:p>
            <a:pPr eaLnBrk="1" hangingPunct="1">
              <a:defRPr/>
            </a:pPr>
            <a:r>
              <a:rPr lang="en-US" b="1" dirty="0" smtClean="0">
                <a:latin typeface="Times New Roman" panose="02020603050405020304" pitchFamily="18" charset="0"/>
                <a:cs typeface="Times New Roman" panose="02020603050405020304" pitchFamily="18" charset="0"/>
              </a:rPr>
              <a:t>Awareness of the project:</a:t>
            </a:r>
          </a:p>
          <a:p>
            <a:pPr eaLnBrk="1" hangingPunct="1">
              <a:defRPr/>
            </a:pPr>
            <a:r>
              <a:rPr lang="en-US" sz="2800" dirty="0" smtClean="0">
                <a:latin typeface="Times New Roman" panose="02020603050405020304" pitchFamily="18" charset="0"/>
                <a:cs typeface="Times New Roman" panose="02020603050405020304" pitchFamily="18" charset="0"/>
              </a:rPr>
              <a:t>32 (84%) were aware; </a:t>
            </a:r>
          </a:p>
          <a:p>
            <a:pPr eaLnBrk="1" hangingPunct="1">
              <a:defRPr/>
            </a:pPr>
            <a:r>
              <a:rPr lang="en-US" sz="2800" dirty="0">
                <a:latin typeface="Times New Roman" panose="02020603050405020304" pitchFamily="18" charset="0"/>
                <a:cs typeface="Times New Roman" panose="02020603050405020304" pitchFamily="18" charset="0"/>
              </a:rPr>
              <a:t>6</a:t>
            </a:r>
            <a:r>
              <a:rPr lang="en-US" sz="2800" dirty="0" smtClean="0">
                <a:latin typeface="Times New Roman" panose="02020603050405020304" pitchFamily="18" charset="0"/>
                <a:cs typeface="Times New Roman" panose="02020603050405020304" pitchFamily="18" charset="0"/>
              </a:rPr>
              <a:t> (16%) only learned of the project recently;</a:t>
            </a:r>
          </a:p>
          <a:p>
            <a:pPr eaLnBrk="1" hangingPunct="1">
              <a:defRPr/>
            </a:pPr>
            <a:r>
              <a:rPr lang="en-US" sz="2800" dirty="0">
                <a:latin typeface="Times New Roman" panose="02020603050405020304" pitchFamily="18" charset="0"/>
                <a:cs typeface="Times New Roman" panose="02020603050405020304" pitchFamily="18" charset="0"/>
              </a:rPr>
              <a:t>0</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0</a:t>
            </a:r>
            <a:r>
              <a:rPr lang="en-US" sz="2800" dirty="0" smtClean="0">
                <a:latin typeface="Times New Roman" panose="02020603050405020304" pitchFamily="18" charset="0"/>
                <a:cs typeface="Times New Roman" panose="02020603050405020304" pitchFamily="18" charset="0"/>
              </a:rPr>
              <a:t>%) were not aware at all. </a:t>
            </a:r>
          </a:p>
        </p:txBody>
      </p:sp>
      <p:pic>
        <p:nvPicPr>
          <p:cNvPr id="23556" name="Picture 4"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Text Box 6"/>
          <p:cNvSpPr txBox="1">
            <a:spLocks noChangeArrowheads="1"/>
          </p:cNvSpPr>
          <p:nvPr/>
        </p:nvSpPr>
        <p:spPr bwMode="auto">
          <a:xfrm>
            <a:off x="363538" y="4057650"/>
            <a:ext cx="8686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i="1" u="none" dirty="0">
                <a:latin typeface="Times New Roman" panose="02020603050405020304" pitchFamily="18" charset="0"/>
                <a:cs typeface="Times New Roman" panose="02020603050405020304" pitchFamily="18" charset="0"/>
              </a:rPr>
              <a:t> </a:t>
            </a:r>
            <a:r>
              <a:rPr lang="en-US" altLang="en-US" sz="240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This is a high level of </a:t>
            </a:r>
            <a:r>
              <a:rPr lang="en-US" altLang="en-US" sz="2400" u="none"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awareness, as expected, given the positive congregational vote to proceed with this feasibility study. </a:t>
            </a:r>
            <a:endParaRPr lang="en-US" altLang="en-US" sz="240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3495" name="Text Box 7"/>
          <p:cNvSpPr txBox="1">
            <a:spLocks noChangeArrowheads="1"/>
          </p:cNvSpPr>
          <p:nvPr/>
        </p:nvSpPr>
        <p:spPr bwMode="auto">
          <a:xfrm>
            <a:off x="152400" y="5303967"/>
            <a:ext cx="7391400" cy="461665"/>
          </a:xfrm>
          <a:prstGeom prst="rect">
            <a:avLst/>
          </a:prstGeom>
          <a:noFill/>
          <a:ln w="9525" algn="ctr">
            <a:noFill/>
            <a:miter lim="800000"/>
            <a:headEnd/>
            <a:tailEnd/>
          </a:ln>
          <a:effectLst/>
        </p:spPr>
        <p:txBody>
          <a:bodyPr>
            <a:spAutoFit/>
          </a:bodyPr>
          <a:lstStyle>
            <a:lvl1pPr eaLnBrk="0" hangingPunct="0">
              <a:defRPr sz="4400" b="1" u="sng">
                <a:solidFill>
                  <a:schemeClr val="tx1"/>
                </a:solidFill>
                <a:latin typeface="Arial" charset="0"/>
              </a:defRPr>
            </a:lvl1pPr>
            <a:lvl2pPr marL="742950" indent="-285750" eaLnBrk="0" hangingPunct="0">
              <a:defRPr sz="4400" b="1" u="sng">
                <a:solidFill>
                  <a:schemeClr val="tx1"/>
                </a:solidFill>
                <a:latin typeface="Arial" charset="0"/>
              </a:defRPr>
            </a:lvl2pPr>
            <a:lvl3pPr marL="1143000" indent="-228600" eaLnBrk="0" hangingPunct="0">
              <a:defRPr sz="4400" b="1" u="sng">
                <a:solidFill>
                  <a:schemeClr val="tx1"/>
                </a:solidFill>
                <a:latin typeface="Arial" charset="0"/>
              </a:defRPr>
            </a:lvl3pPr>
            <a:lvl4pPr marL="1600200" indent="-228600" eaLnBrk="0" hangingPunct="0">
              <a:defRPr sz="4400" b="1" u="sng">
                <a:solidFill>
                  <a:schemeClr val="tx1"/>
                </a:solidFill>
                <a:latin typeface="Arial" charset="0"/>
              </a:defRPr>
            </a:lvl4pPr>
            <a:lvl5pPr marL="2057400" indent="-228600" eaLnBrk="0" hangingPunct="0">
              <a:defRPr sz="4400" b="1" u="sng">
                <a:solidFill>
                  <a:schemeClr val="tx1"/>
                </a:solidFill>
                <a:latin typeface="Arial" charset="0"/>
              </a:defRPr>
            </a:lvl5pPr>
            <a:lvl6pPr marL="2514600" indent="-228600" algn="ctr" eaLnBrk="0" fontAlgn="base" hangingPunct="0">
              <a:spcBef>
                <a:spcPct val="50000"/>
              </a:spcBef>
              <a:spcAft>
                <a:spcPct val="0"/>
              </a:spcAft>
              <a:defRPr sz="4400" b="1" u="sng">
                <a:solidFill>
                  <a:schemeClr val="tx1"/>
                </a:solidFill>
                <a:latin typeface="Arial" charset="0"/>
              </a:defRPr>
            </a:lvl6pPr>
            <a:lvl7pPr marL="2971800" indent="-228600" algn="ctr" eaLnBrk="0" fontAlgn="base" hangingPunct="0">
              <a:spcBef>
                <a:spcPct val="50000"/>
              </a:spcBef>
              <a:spcAft>
                <a:spcPct val="0"/>
              </a:spcAft>
              <a:defRPr sz="4400" b="1" u="sng">
                <a:solidFill>
                  <a:schemeClr val="tx1"/>
                </a:solidFill>
                <a:latin typeface="Arial" charset="0"/>
              </a:defRPr>
            </a:lvl7pPr>
            <a:lvl8pPr marL="3429000" indent="-228600" algn="ctr" eaLnBrk="0" fontAlgn="base" hangingPunct="0">
              <a:spcBef>
                <a:spcPct val="50000"/>
              </a:spcBef>
              <a:spcAft>
                <a:spcPct val="0"/>
              </a:spcAft>
              <a:defRPr sz="4400" b="1" u="sng">
                <a:solidFill>
                  <a:schemeClr val="tx1"/>
                </a:solidFill>
                <a:latin typeface="Arial" charset="0"/>
              </a:defRPr>
            </a:lvl8pPr>
            <a:lvl9pPr marL="3886200" indent="-228600" algn="ctr" eaLnBrk="0" fontAlgn="base" hangingPunct="0">
              <a:spcBef>
                <a:spcPct val="50000"/>
              </a:spcBef>
              <a:spcAft>
                <a:spcPct val="0"/>
              </a:spcAft>
              <a:defRPr sz="4400" b="1" u="sng">
                <a:solidFill>
                  <a:schemeClr val="tx1"/>
                </a:solidFill>
                <a:latin typeface="Arial" charset="0"/>
              </a:defRPr>
            </a:lvl9pPr>
          </a:lstStyle>
          <a:p>
            <a:pPr algn="ctr" eaLnBrk="1" hangingPunct="1">
              <a:spcBef>
                <a:spcPct val="50000"/>
              </a:spcBef>
              <a:defRPr/>
            </a:pPr>
            <a:r>
              <a:rPr lang="en-US" alt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“We </a:t>
            </a:r>
            <a:r>
              <a:rPr lang="en-US" altLang="en-US" sz="2400" i="1" u="none" dirty="0">
                <a:solidFill>
                  <a:srgbClr val="CC3300"/>
                </a:solidFill>
                <a:effectLst>
                  <a:outerShdw blurRad="38100" dist="38100" dir="2700000" algn="tl">
                    <a:srgbClr val="000000"/>
                  </a:outerShdw>
                </a:effectLst>
                <a:latin typeface="Times New Roman" pitchFamily="18" charset="0"/>
                <a:cs typeface="Times New Roman" pitchFamily="18" charset="0"/>
              </a:rPr>
              <a:t>thought the project was only for the breezeway</a:t>
            </a:r>
            <a:r>
              <a:rPr lang="en-US" alt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a:t>
            </a:r>
            <a:endParaRPr lang="en-US" altLang="en-US" sz="2400" i="1" u="none" dirty="0" smtClean="0">
              <a:solidFill>
                <a:srgbClr val="000000"/>
              </a:solidFill>
              <a:effectLst>
                <a:outerShdw blurRad="38100" dist="38100" dir="2700000" algn="tl">
                  <a:srgbClr val="FFFFFF"/>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a:xfrm>
            <a:off x="304800" y="0"/>
            <a:ext cx="8610600" cy="1219200"/>
          </a:xfrm>
        </p:spPr>
        <p:txBody>
          <a:bodyPr/>
          <a:lstStyle/>
          <a:p>
            <a:pPr eaLnBrk="1" hangingPunct="1">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PARISHIONER SUPPORT</a:t>
            </a:r>
          </a:p>
        </p:txBody>
      </p:sp>
      <p:sp>
        <p:nvSpPr>
          <p:cNvPr id="65539" name="Rectangle 3"/>
          <p:cNvSpPr>
            <a:spLocks noGrp="1" noChangeArrowheads="1"/>
          </p:cNvSpPr>
          <p:nvPr>
            <p:ph type="subTitle" idx="1"/>
          </p:nvPr>
        </p:nvSpPr>
        <p:spPr>
          <a:xfrm>
            <a:off x="310816" y="1200210"/>
            <a:ext cx="8305800" cy="4876800"/>
          </a:xfrm>
        </p:spPr>
        <p:txBody>
          <a:bodyPr/>
          <a:lstStyle/>
          <a:p>
            <a:pPr eaLnBrk="1" hangingPunct="1">
              <a:defRPr/>
            </a:pPr>
            <a:r>
              <a:rPr lang="en-US" b="1" dirty="0" smtClean="0">
                <a:latin typeface="Times New Roman" panose="02020603050405020304" pitchFamily="18" charset="0"/>
                <a:cs typeface="Times New Roman" panose="02020603050405020304" pitchFamily="18" charset="0"/>
              </a:rPr>
              <a:t>Agreement with Plan</a:t>
            </a:r>
          </a:p>
          <a:p>
            <a:pPr eaLnBrk="1" hangingPunct="1">
              <a:defRPr/>
            </a:pPr>
            <a:r>
              <a:rPr lang="en-US" sz="2800" dirty="0" smtClean="0">
                <a:latin typeface="Times New Roman" panose="02020603050405020304" pitchFamily="18" charset="0"/>
                <a:cs typeface="Times New Roman" panose="02020603050405020304" pitchFamily="18" charset="0"/>
              </a:rPr>
              <a:t>28 (74%) agree with presented plans;</a:t>
            </a:r>
          </a:p>
          <a:p>
            <a:pPr eaLnBrk="1" hangingPunct="1">
              <a:defRPr/>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10 (26%) agree with some reservations; </a:t>
            </a:r>
          </a:p>
          <a:p>
            <a:pPr eaLnBrk="1" hangingPunct="1">
              <a:defRPr/>
            </a:pPr>
            <a:r>
              <a:rPr lang="en-US" sz="2800" dirty="0" smtClean="0">
                <a:latin typeface="Times New Roman" panose="02020603050405020304" pitchFamily="18" charset="0"/>
                <a:cs typeface="Times New Roman" panose="02020603050405020304" pitchFamily="18" charset="0"/>
              </a:rPr>
              <a:t>0 disagreed</a:t>
            </a:r>
            <a:r>
              <a:rPr lang="en-US" sz="2800" dirty="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p>
        </p:txBody>
      </p:sp>
      <p:pic>
        <p:nvPicPr>
          <p:cNvPr id="25604" name="Picture 4"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5" name="Text Box 5"/>
          <p:cNvSpPr txBox="1">
            <a:spLocks noChangeArrowheads="1"/>
          </p:cNvSpPr>
          <p:nvPr/>
        </p:nvSpPr>
        <p:spPr bwMode="auto">
          <a:xfrm>
            <a:off x="152400" y="3238500"/>
            <a:ext cx="8610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indent="0" eaLnBrk="1" hangingPunct="1">
              <a:spcBef>
                <a:spcPct val="50000"/>
              </a:spcBef>
              <a:buFontTx/>
              <a:buNone/>
            </a:pPr>
            <a:endParaRPr lang="en-US" altLang="en-US" sz="2000" i="1" u="none" dirty="0">
              <a:latin typeface="Times New Roman" panose="02020603050405020304" pitchFamily="18" charset="0"/>
              <a:cs typeface="Times New Roman" panose="02020603050405020304" pitchFamily="18" charset="0"/>
            </a:endParaRPr>
          </a:p>
        </p:txBody>
      </p:sp>
      <p:sp>
        <p:nvSpPr>
          <p:cNvPr id="65542" name="Text Box 6"/>
          <p:cNvSpPr txBox="1">
            <a:spLocks noChangeArrowheads="1"/>
          </p:cNvSpPr>
          <p:nvPr/>
        </p:nvSpPr>
        <p:spPr bwMode="auto">
          <a:xfrm>
            <a:off x="457200" y="3438555"/>
            <a:ext cx="7848600" cy="3831818"/>
          </a:xfrm>
          <a:prstGeom prst="rect">
            <a:avLst/>
          </a:prstGeom>
          <a:noFill/>
          <a:ln w="9525" algn="ctr">
            <a:noFill/>
            <a:miter lim="800000"/>
            <a:headEnd/>
            <a:tailEnd/>
          </a:ln>
          <a:effectLst/>
        </p:spPr>
        <p:txBody>
          <a:bodyPr>
            <a:spAutoFit/>
          </a:bodyPr>
          <a:lstStyle>
            <a:lvl1pPr marL="342900" indent="-342900" eaLnBrk="0" hangingPunct="0">
              <a:defRPr sz="4400" b="1" u="sng">
                <a:solidFill>
                  <a:schemeClr val="tx1"/>
                </a:solidFill>
                <a:latin typeface="Arial" charset="0"/>
              </a:defRPr>
            </a:lvl1pPr>
            <a:lvl2pPr marL="742950" indent="-285750" eaLnBrk="0" hangingPunct="0">
              <a:defRPr sz="4400" b="1" u="sng">
                <a:solidFill>
                  <a:schemeClr val="tx1"/>
                </a:solidFill>
                <a:latin typeface="Arial" charset="0"/>
              </a:defRPr>
            </a:lvl2pPr>
            <a:lvl3pPr marL="1143000" indent="-228600" eaLnBrk="0" hangingPunct="0">
              <a:defRPr sz="4400" b="1" u="sng">
                <a:solidFill>
                  <a:schemeClr val="tx1"/>
                </a:solidFill>
                <a:latin typeface="Arial" charset="0"/>
              </a:defRPr>
            </a:lvl3pPr>
            <a:lvl4pPr marL="1600200" indent="-228600" eaLnBrk="0" hangingPunct="0">
              <a:defRPr sz="4400" b="1" u="sng">
                <a:solidFill>
                  <a:schemeClr val="tx1"/>
                </a:solidFill>
                <a:latin typeface="Arial" charset="0"/>
              </a:defRPr>
            </a:lvl4pPr>
            <a:lvl5pPr marL="2057400" indent="-228600" eaLnBrk="0" hangingPunct="0">
              <a:defRPr sz="4400" b="1" u="sng">
                <a:solidFill>
                  <a:schemeClr val="tx1"/>
                </a:solidFill>
                <a:latin typeface="Arial" charset="0"/>
              </a:defRPr>
            </a:lvl5pPr>
            <a:lvl6pPr marL="2514600" indent="-228600" algn="ctr" eaLnBrk="0" fontAlgn="base" hangingPunct="0">
              <a:spcBef>
                <a:spcPct val="50000"/>
              </a:spcBef>
              <a:spcAft>
                <a:spcPct val="0"/>
              </a:spcAft>
              <a:defRPr sz="4400" b="1" u="sng">
                <a:solidFill>
                  <a:schemeClr val="tx1"/>
                </a:solidFill>
                <a:latin typeface="Arial" charset="0"/>
              </a:defRPr>
            </a:lvl6pPr>
            <a:lvl7pPr marL="2971800" indent="-228600" algn="ctr" eaLnBrk="0" fontAlgn="base" hangingPunct="0">
              <a:spcBef>
                <a:spcPct val="50000"/>
              </a:spcBef>
              <a:spcAft>
                <a:spcPct val="0"/>
              </a:spcAft>
              <a:defRPr sz="4400" b="1" u="sng">
                <a:solidFill>
                  <a:schemeClr val="tx1"/>
                </a:solidFill>
                <a:latin typeface="Arial" charset="0"/>
              </a:defRPr>
            </a:lvl7pPr>
            <a:lvl8pPr marL="3429000" indent="-228600" algn="ctr" eaLnBrk="0" fontAlgn="base" hangingPunct="0">
              <a:spcBef>
                <a:spcPct val="50000"/>
              </a:spcBef>
              <a:spcAft>
                <a:spcPct val="0"/>
              </a:spcAft>
              <a:defRPr sz="4400" b="1" u="sng">
                <a:solidFill>
                  <a:schemeClr val="tx1"/>
                </a:solidFill>
                <a:latin typeface="Arial" charset="0"/>
              </a:defRPr>
            </a:lvl8pPr>
            <a:lvl9pPr marL="3886200" indent="-228600" algn="ctr" eaLnBrk="0" fontAlgn="base" hangingPunct="0">
              <a:spcBef>
                <a:spcPct val="50000"/>
              </a:spcBef>
              <a:spcAft>
                <a:spcPct val="0"/>
              </a:spcAft>
              <a:defRPr sz="4400" b="1" u="sng">
                <a:solidFill>
                  <a:schemeClr val="tx1"/>
                </a:solidFill>
                <a:latin typeface="Arial" charset="0"/>
              </a:defRPr>
            </a:lvl9pPr>
          </a:lstStyle>
          <a:p>
            <a:pPr eaLnBrk="1" hangingPunct="1">
              <a:spcBef>
                <a:spcPct val="50000"/>
              </a:spcBef>
              <a:defRPr/>
            </a:pPr>
            <a:r>
              <a:rPr lang="en-US" alt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“I agree with this very strongly. We should start it as soon as possible and not wait for the funds to come in.” </a:t>
            </a:r>
          </a:p>
          <a:p>
            <a:pPr eaLnBrk="1" hangingPunct="1">
              <a:spcBef>
                <a:spcPct val="50000"/>
              </a:spcBef>
              <a:defRPr/>
            </a:pPr>
            <a:r>
              <a:rPr lang="en-US" alt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“When </a:t>
            </a:r>
            <a:r>
              <a:rPr lang="en-US" altLang="en-US" sz="2400" i="1" u="none" dirty="0">
                <a:solidFill>
                  <a:srgbClr val="CC3300"/>
                </a:solidFill>
                <a:effectLst>
                  <a:outerShdw blurRad="38100" dist="38100" dir="2700000" algn="tl">
                    <a:srgbClr val="000000"/>
                  </a:outerShdw>
                </a:effectLst>
                <a:latin typeface="Times New Roman" pitchFamily="18" charset="0"/>
                <a:cs typeface="Times New Roman" pitchFamily="18" charset="0"/>
              </a:rPr>
              <a:t>we originally talked about this it was the breezeway, the pointing and the steeple work. I was </a:t>
            </a:r>
            <a:r>
              <a:rPr lang="en-US" alt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blown away by </a:t>
            </a:r>
            <a:r>
              <a:rPr lang="en-US" altLang="en-US" sz="2400" i="1" u="none" dirty="0">
                <a:solidFill>
                  <a:srgbClr val="CC3300"/>
                </a:solidFill>
                <a:effectLst>
                  <a:outerShdw blurRad="38100" dist="38100" dir="2700000" algn="tl">
                    <a:srgbClr val="000000"/>
                  </a:outerShdw>
                </a:effectLst>
                <a:latin typeface="Times New Roman" pitchFamily="18" charset="0"/>
                <a:cs typeface="Times New Roman" pitchFamily="18" charset="0"/>
              </a:rPr>
              <a:t>the $</a:t>
            </a:r>
            <a:r>
              <a:rPr lang="en-US" alt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1.2MM </a:t>
            </a:r>
            <a:r>
              <a:rPr lang="en-US" altLang="en-US" sz="2400" i="1" u="none" dirty="0">
                <a:solidFill>
                  <a:srgbClr val="CC3300"/>
                </a:solidFill>
                <a:effectLst>
                  <a:outerShdw blurRad="38100" dist="38100" dir="2700000" algn="tl">
                    <a:srgbClr val="000000"/>
                  </a:outerShdw>
                </a:effectLst>
                <a:latin typeface="Times New Roman" pitchFamily="18" charset="0"/>
                <a:cs typeface="Times New Roman" pitchFamily="18" charset="0"/>
              </a:rPr>
              <a:t>number for the long list of things. I must be candid. If we are going to give money it's not going to be for trees or repaving sidewalks. </a:t>
            </a:r>
            <a:r>
              <a:rPr lang="en-US" alt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This </a:t>
            </a:r>
            <a:r>
              <a:rPr lang="en-US" altLang="en-US" sz="2400" i="1" u="none" dirty="0">
                <a:solidFill>
                  <a:srgbClr val="CC3300"/>
                </a:solidFill>
                <a:effectLst>
                  <a:outerShdw blurRad="38100" dist="38100" dir="2700000" algn="tl">
                    <a:srgbClr val="000000"/>
                  </a:outerShdw>
                </a:effectLst>
                <a:latin typeface="Times New Roman" pitchFamily="18" charset="0"/>
                <a:cs typeface="Times New Roman" pitchFamily="18" charset="0"/>
              </a:rPr>
              <a:t>is a wish </a:t>
            </a:r>
            <a:r>
              <a:rPr lang="en-US" alt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list.”</a:t>
            </a:r>
          </a:p>
          <a:p>
            <a:pPr eaLnBrk="1" hangingPunct="1">
              <a:spcBef>
                <a:spcPct val="50000"/>
              </a:spcBef>
              <a:defRPr/>
            </a:pPr>
            <a:endParaRPr lang="en-US" altLang="en-US" sz="2400" b="0" i="1" u="none" dirty="0" smtClean="0">
              <a:solidFill>
                <a:srgbClr val="CC3300"/>
              </a:solidFill>
              <a:effectLst>
                <a:outerShdw blurRad="38100" dist="38100" dir="2700000" algn="tl">
                  <a:srgbClr val="000000"/>
                </a:outerShdw>
              </a:effectLst>
              <a:latin typeface="Times New Roman" pitchFamily="18" charset="0"/>
              <a:cs typeface="Times New Roman" pitchFamily="18" charset="0"/>
            </a:endParaRPr>
          </a:p>
          <a:p>
            <a:pPr eaLnBrk="1" hangingPunct="1">
              <a:spcBef>
                <a:spcPct val="50000"/>
              </a:spcBef>
              <a:defRPr/>
            </a:pPr>
            <a:endParaRPr lang="en-US" altLang="en-US" sz="1800" b="0" u="none" dirty="0" smtClean="0">
              <a:solidFill>
                <a:srgbClr val="C00000"/>
              </a:solidFill>
              <a:effectLst>
                <a:outerShdw blurRad="38100" dist="38100" dir="2700000" algn="tl">
                  <a:srgbClr val="000000"/>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541986" y="-33429"/>
            <a:ext cx="8610600" cy="1774825"/>
          </a:xfrm>
        </p:spPr>
        <p:txBody>
          <a:bodyPr/>
          <a:lstStyle/>
          <a:p>
            <a:pPr eaLnBrk="1" hangingPunct="1">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IS A CAMPAIGN THE RIGHT WAY?</a:t>
            </a:r>
          </a:p>
        </p:txBody>
      </p:sp>
      <p:sp>
        <p:nvSpPr>
          <p:cNvPr id="71683" name="Rectangle 3"/>
          <p:cNvSpPr>
            <a:spLocks noGrp="1" noChangeArrowheads="1"/>
          </p:cNvSpPr>
          <p:nvPr>
            <p:ph type="subTitle" idx="1"/>
          </p:nvPr>
        </p:nvSpPr>
        <p:spPr>
          <a:xfrm>
            <a:off x="541986" y="1229322"/>
            <a:ext cx="8305800" cy="1828800"/>
          </a:xfrm>
        </p:spPr>
        <p:txBody>
          <a:bodyPr/>
          <a:lstStyle/>
          <a:p>
            <a:pPr eaLnBrk="1" hangingPunct="1">
              <a:lnSpc>
                <a:spcPct val="80000"/>
              </a:lnSpc>
              <a:defRPr/>
            </a:pPr>
            <a:r>
              <a:rPr lang="en-US" b="1"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Capital Campaign Process</a:t>
            </a:r>
          </a:p>
          <a:p>
            <a:pPr eaLnBrk="1" hangingPunct="1">
              <a:lnSpc>
                <a:spcPct val="80000"/>
              </a:lnSpc>
              <a:defRPr/>
            </a:pPr>
            <a:endParaRPr lang="en-US" sz="1800" b="1"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en-US" sz="2400"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32 (84%) agree; </a:t>
            </a:r>
            <a:r>
              <a:rPr lang="en-US" sz="2400" dirty="0">
                <a:effectLst>
                  <a:outerShdw blurRad="38100" dist="38100" dir="2700000" algn="tl">
                    <a:srgbClr val="FFFFFF"/>
                  </a:outerShdw>
                </a:effectLst>
                <a:latin typeface="Times New Roman" panose="02020603050405020304" pitchFamily="18" charset="0"/>
                <a:cs typeface="Times New Roman" panose="02020603050405020304" pitchFamily="18" charset="0"/>
              </a:rPr>
              <a:t>6</a:t>
            </a:r>
            <a:r>
              <a:rPr lang="en-US" sz="2400"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 (</a:t>
            </a:r>
            <a:r>
              <a:rPr lang="en-US" sz="2400" dirty="0">
                <a:effectLst>
                  <a:outerShdw blurRad="38100" dist="38100" dir="2700000" algn="tl">
                    <a:srgbClr val="FFFFFF"/>
                  </a:outerShdw>
                </a:effectLst>
                <a:latin typeface="Times New Roman" panose="02020603050405020304" pitchFamily="18" charset="0"/>
                <a:cs typeface="Times New Roman" panose="02020603050405020304" pitchFamily="18" charset="0"/>
              </a:rPr>
              <a:t>1</a:t>
            </a:r>
            <a:r>
              <a:rPr lang="en-US" sz="2400"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6%) agree with reservations; </a:t>
            </a:r>
          </a:p>
          <a:p>
            <a:pPr eaLnBrk="1" hangingPunct="1">
              <a:lnSpc>
                <a:spcPct val="80000"/>
              </a:lnSpc>
              <a:defRPr/>
            </a:pPr>
            <a:r>
              <a:rPr lang="en-US" sz="2400"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 0 (0%) disagree.</a:t>
            </a:r>
            <a:endParaRPr lang="en-US" sz="2400" dirty="0">
              <a:effectLst>
                <a:outerShdw blurRad="38100" dist="38100" dir="2700000" algn="tl">
                  <a:srgbClr val="FFFFFF"/>
                </a:outerShdw>
              </a:effectLst>
            </a:endParaRPr>
          </a:p>
          <a:p>
            <a:pPr eaLnBrk="1" hangingPunct="1">
              <a:lnSpc>
                <a:spcPct val="80000"/>
              </a:lnSpc>
              <a:defRPr/>
            </a:pPr>
            <a:endParaRPr lang="en-US" sz="2400" dirty="0" smtClean="0">
              <a:effectLst>
                <a:outerShdw blurRad="38100" dist="38100" dir="2700000" algn="tl">
                  <a:srgbClr val="FFFFFF"/>
                </a:outerShdw>
              </a:effectLst>
            </a:endParaRPr>
          </a:p>
          <a:p>
            <a:pPr eaLnBrk="1" hangingPunct="1">
              <a:lnSpc>
                <a:spcPct val="80000"/>
              </a:lnSpc>
              <a:defRPr/>
            </a:pPr>
            <a:endParaRPr lang="en-US" sz="2800" dirty="0" smtClean="0">
              <a:effectLst>
                <a:outerShdw blurRad="38100" dist="38100" dir="2700000" algn="tl">
                  <a:srgbClr val="FFFFFF"/>
                </a:outerShdw>
              </a:effectLst>
            </a:endParaRPr>
          </a:p>
        </p:txBody>
      </p:sp>
      <p:pic>
        <p:nvPicPr>
          <p:cNvPr id="27652" name="Picture 4"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686" name="Text Box 6"/>
          <p:cNvSpPr txBox="1">
            <a:spLocks noChangeArrowheads="1"/>
          </p:cNvSpPr>
          <p:nvPr/>
        </p:nvSpPr>
        <p:spPr bwMode="auto">
          <a:xfrm>
            <a:off x="457200" y="2724506"/>
            <a:ext cx="8390586" cy="1569660"/>
          </a:xfrm>
          <a:prstGeom prst="rect">
            <a:avLst/>
          </a:prstGeom>
          <a:noFill/>
          <a:ln w="9525" algn="ctr">
            <a:noFill/>
            <a:miter lim="800000"/>
            <a:headEnd/>
            <a:tailEnd/>
          </a:ln>
          <a:effectLst/>
        </p:spPr>
        <p:txBody>
          <a:bodyPr wrap="square">
            <a:spAutoFit/>
          </a:bodyPr>
          <a:lstStyle>
            <a:lvl1pPr marL="342900" indent="-342900" eaLnBrk="0" hangingPunct="0">
              <a:defRPr sz="4400" b="1" u="sng">
                <a:solidFill>
                  <a:schemeClr val="tx1"/>
                </a:solidFill>
                <a:latin typeface="Arial" charset="0"/>
              </a:defRPr>
            </a:lvl1pPr>
            <a:lvl2pPr marL="742950" indent="-285750" eaLnBrk="0" hangingPunct="0">
              <a:defRPr sz="4400" b="1" u="sng">
                <a:solidFill>
                  <a:schemeClr val="tx1"/>
                </a:solidFill>
                <a:latin typeface="Arial" charset="0"/>
              </a:defRPr>
            </a:lvl2pPr>
            <a:lvl3pPr marL="1143000" indent="-228600" eaLnBrk="0" hangingPunct="0">
              <a:defRPr sz="4400" b="1" u="sng">
                <a:solidFill>
                  <a:schemeClr val="tx1"/>
                </a:solidFill>
                <a:latin typeface="Arial" charset="0"/>
              </a:defRPr>
            </a:lvl3pPr>
            <a:lvl4pPr marL="1600200" indent="-228600" eaLnBrk="0" hangingPunct="0">
              <a:defRPr sz="4400" b="1" u="sng">
                <a:solidFill>
                  <a:schemeClr val="tx1"/>
                </a:solidFill>
                <a:latin typeface="Arial" charset="0"/>
              </a:defRPr>
            </a:lvl4pPr>
            <a:lvl5pPr marL="2057400" indent="-228600" eaLnBrk="0" hangingPunct="0">
              <a:defRPr sz="4400" b="1" u="sng">
                <a:solidFill>
                  <a:schemeClr val="tx1"/>
                </a:solidFill>
                <a:latin typeface="Arial" charset="0"/>
              </a:defRPr>
            </a:lvl5pPr>
            <a:lvl6pPr marL="2514600" indent="-228600" algn="ctr" eaLnBrk="0" fontAlgn="base" hangingPunct="0">
              <a:spcBef>
                <a:spcPct val="50000"/>
              </a:spcBef>
              <a:spcAft>
                <a:spcPct val="0"/>
              </a:spcAft>
              <a:defRPr sz="4400" b="1" u="sng">
                <a:solidFill>
                  <a:schemeClr val="tx1"/>
                </a:solidFill>
                <a:latin typeface="Arial" charset="0"/>
              </a:defRPr>
            </a:lvl6pPr>
            <a:lvl7pPr marL="2971800" indent="-228600" algn="ctr" eaLnBrk="0" fontAlgn="base" hangingPunct="0">
              <a:spcBef>
                <a:spcPct val="50000"/>
              </a:spcBef>
              <a:spcAft>
                <a:spcPct val="0"/>
              </a:spcAft>
              <a:defRPr sz="4400" b="1" u="sng">
                <a:solidFill>
                  <a:schemeClr val="tx1"/>
                </a:solidFill>
                <a:latin typeface="Arial" charset="0"/>
              </a:defRPr>
            </a:lvl7pPr>
            <a:lvl8pPr marL="3429000" indent="-228600" algn="ctr" eaLnBrk="0" fontAlgn="base" hangingPunct="0">
              <a:spcBef>
                <a:spcPct val="50000"/>
              </a:spcBef>
              <a:spcAft>
                <a:spcPct val="0"/>
              </a:spcAft>
              <a:defRPr sz="4400" b="1" u="sng">
                <a:solidFill>
                  <a:schemeClr val="tx1"/>
                </a:solidFill>
                <a:latin typeface="Arial" charset="0"/>
              </a:defRPr>
            </a:lvl8pPr>
            <a:lvl9pPr marL="3886200" indent="-228600" algn="ctr" eaLnBrk="0" fontAlgn="base" hangingPunct="0">
              <a:spcBef>
                <a:spcPct val="50000"/>
              </a:spcBef>
              <a:spcAft>
                <a:spcPct val="0"/>
              </a:spcAft>
              <a:defRPr sz="4400" b="1" u="sng">
                <a:solidFill>
                  <a:schemeClr val="tx1"/>
                </a:solidFill>
                <a:latin typeface="Arial" charset="0"/>
              </a:defRPr>
            </a:lvl9pPr>
          </a:lstStyle>
          <a:p>
            <a:pPr eaLnBrk="1" hangingPunct="1">
              <a:spcBef>
                <a:spcPct val="50000"/>
              </a:spcBef>
              <a:defRPr/>
            </a:pPr>
            <a:r>
              <a:rPr lang="en-US" altLang="en-US" sz="2400" u="none" dirty="0">
                <a:effectLst>
                  <a:outerShdw blurRad="38100" dist="38100" dir="2700000" algn="tl">
                    <a:srgbClr val="000000">
                      <a:alpha val="43137"/>
                    </a:srgbClr>
                  </a:outerShdw>
                </a:effectLst>
                <a:latin typeface="Times New Roman" pitchFamily="18" charset="0"/>
                <a:cs typeface="Times New Roman" pitchFamily="18" charset="0"/>
              </a:rPr>
              <a:t>The members of Augustus Lutheran Church are not familiar with capital campaigns. Most members interviewed have never participated in any such campaign but agree one is necessary and should start as soon as possible. </a:t>
            </a:r>
            <a:endParaRPr lang="en-US" altLang="en-US" sz="2400" u="none" dirty="0" smtClean="0">
              <a:latin typeface="Times New Roman" pitchFamily="18" charset="0"/>
              <a:cs typeface="Times New Roman" pitchFamily="18" charset="0"/>
            </a:endParaRPr>
          </a:p>
        </p:txBody>
      </p:sp>
      <p:sp>
        <p:nvSpPr>
          <p:cNvPr id="2" name="TextBox 1"/>
          <p:cNvSpPr txBox="1"/>
          <p:nvPr/>
        </p:nvSpPr>
        <p:spPr>
          <a:xfrm>
            <a:off x="685800" y="4492320"/>
            <a:ext cx="7696200" cy="1569660"/>
          </a:xfrm>
          <a:prstGeom prst="rect">
            <a:avLst/>
          </a:prstGeom>
          <a:noFill/>
        </p:spPr>
        <p:txBody>
          <a:bodyPr wrap="square" rtlCol="0">
            <a:spAutoFit/>
          </a:bodyPr>
          <a:lstStyle/>
          <a:p>
            <a:pPr indent="-457200"/>
            <a:r>
              <a:rPr lang="en-US" sz="2400" i="1" u="none"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“If people </a:t>
            </a:r>
            <a:r>
              <a:rPr lang="en-US" sz="2400" i="1" u="none"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 not give to the </a:t>
            </a:r>
            <a:r>
              <a:rPr lang="en-US" sz="2400" i="1" u="none"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Stewardship, </a:t>
            </a:r>
            <a:r>
              <a:rPr lang="en-US" sz="2400" i="1" u="none"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why will they give </a:t>
            </a:r>
            <a:r>
              <a:rPr lang="en-US" sz="2400" i="1" u="none"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 a capital </a:t>
            </a:r>
            <a:r>
              <a:rPr lang="en-US" sz="2400" i="1" u="none"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campaign? If you can't support what you </a:t>
            </a:r>
            <a:r>
              <a:rPr lang="en-US" sz="2400" i="1" u="none"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have, </a:t>
            </a:r>
            <a:r>
              <a:rPr lang="en-US" sz="2400" i="1" u="none"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why would you add more? Elevators take a lot of maintenance</a:t>
            </a:r>
            <a:r>
              <a:rPr lang="en-US" sz="2400" i="1" u="none"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n-US" sz="2400" u="none"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304800" y="0"/>
            <a:ext cx="8610600" cy="1774825"/>
          </a:xfrm>
        </p:spPr>
        <p:txBody>
          <a:bodyPr/>
          <a:lstStyle/>
          <a:p>
            <a:pPr eaLnBrk="1" hangingPunct="1">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BELIEF IN FUTURE SUCCESS</a:t>
            </a:r>
          </a:p>
        </p:txBody>
      </p:sp>
      <p:sp>
        <p:nvSpPr>
          <p:cNvPr id="71683" name="Rectangle 3"/>
          <p:cNvSpPr>
            <a:spLocks noGrp="1" noChangeArrowheads="1"/>
          </p:cNvSpPr>
          <p:nvPr>
            <p:ph type="subTitle" idx="1"/>
          </p:nvPr>
        </p:nvSpPr>
        <p:spPr>
          <a:xfrm>
            <a:off x="423863" y="1676400"/>
            <a:ext cx="8305800" cy="1447800"/>
          </a:xfrm>
        </p:spPr>
        <p:txBody>
          <a:bodyPr/>
          <a:lstStyle/>
          <a:p>
            <a:pPr eaLnBrk="1" hangingPunct="1">
              <a:lnSpc>
                <a:spcPct val="80000"/>
              </a:lnSpc>
              <a:defRPr/>
            </a:pPr>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Can this Campaign Raise the Money? </a:t>
            </a:r>
            <a:endParaRPr 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80000"/>
              </a:lnSpc>
              <a:defRPr/>
            </a:pP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a:t>
            </a: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(16%) yes; 7 (18%) no; 16 (42%) maybe; </a:t>
            </a:r>
          </a:p>
          <a:p>
            <a:pPr eaLnBrk="1" hangingPunct="1">
              <a:lnSpc>
                <a:spcPct val="80000"/>
              </a:lnSpc>
              <a:defRPr/>
            </a:pP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9</a:t>
            </a: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(24%) don’t know. </a:t>
            </a:r>
          </a:p>
          <a:p>
            <a:pPr eaLnBrk="1" hangingPunct="1">
              <a:lnSpc>
                <a:spcPct val="80000"/>
              </a:lnSpc>
              <a:defRPr/>
            </a:pPr>
            <a:endParaRPr lang="en-US" sz="2400" dirty="0">
              <a:effectLst>
                <a:outerShdw blurRad="38100" dist="38100" dir="2700000" algn="tl">
                  <a:srgbClr val="FFFFFF"/>
                </a:outerShdw>
              </a:effectLst>
            </a:endParaRPr>
          </a:p>
          <a:p>
            <a:pPr eaLnBrk="1" hangingPunct="1">
              <a:lnSpc>
                <a:spcPct val="80000"/>
              </a:lnSpc>
              <a:defRPr/>
            </a:pPr>
            <a:endParaRPr lang="en-US" sz="2400" dirty="0" smtClean="0">
              <a:effectLst>
                <a:outerShdw blurRad="38100" dist="38100" dir="2700000" algn="tl">
                  <a:srgbClr val="FFFFFF"/>
                </a:outerShdw>
              </a:effectLst>
            </a:endParaRPr>
          </a:p>
          <a:p>
            <a:pPr eaLnBrk="1" hangingPunct="1">
              <a:lnSpc>
                <a:spcPct val="80000"/>
              </a:lnSpc>
              <a:defRPr/>
            </a:pPr>
            <a:endParaRPr lang="en-US" sz="2800" dirty="0" smtClean="0">
              <a:effectLst>
                <a:outerShdw blurRad="38100" dist="38100" dir="2700000" algn="tl">
                  <a:srgbClr val="FFFFFF"/>
                </a:outerShdw>
              </a:effectLst>
            </a:endParaRPr>
          </a:p>
        </p:txBody>
      </p:sp>
      <p:pic>
        <p:nvPicPr>
          <p:cNvPr id="27652" name="Picture 4"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686" name="Text Box 6"/>
          <p:cNvSpPr txBox="1">
            <a:spLocks noChangeArrowheads="1"/>
          </p:cNvSpPr>
          <p:nvPr/>
        </p:nvSpPr>
        <p:spPr bwMode="auto">
          <a:xfrm>
            <a:off x="533400" y="3200400"/>
            <a:ext cx="7815263" cy="2862322"/>
          </a:xfrm>
          <a:prstGeom prst="rect">
            <a:avLst/>
          </a:prstGeom>
          <a:noFill/>
          <a:ln w="9525" algn="ctr">
            <a:noFill/>
            <a:miter lim="800000"/>
            <a:headEnd/>
            <a:tailEnd/>
          </a:ln>
          <a:effectLst/>
        </p:spPr>
        <p:txBody>
          <a:bodyPr wrap="square">
            <a:spAutoFit/>
          </a:bodyPr>
          <a:lstStyle>
            <a:lvl1pPr marL="342900" indent="-342900" eaLnBrk="0" hangingPunct="0">
              <a:defRPr sz="4400" b="1" u="sng">
                <a:solidFill>
                  <a:schemeClr val="tx1"/>
                </a:solidFill>
                <a:latin typeface="Arial" charset="0"/>
              </a:defRPr>
            </a:lvl1pPr>
            <a:lvl2pPr marL="742950" indent="-285750" eaLnBrk="0" hangingPunct="0">
              <a:defRPr sz="4400" b="1" u="sng">
                <a:solidFill>
                  <a:schemeClr val="tx1"/>
                </a:solidFill>
                <a:latin typeface="Arial" charset="0"/>
              </a:defRPr>
            </a:lvl2pPr>
            <a:lvl3pPr marL="1143000" indent="-228600" eaLnBrk="0" hangingPunct="0">
              <a:defRPr sz="4400" b="1" u="sng">
                <a:solidFill>
                  <a:schemeClr val="tx1"/>
                </a:solidFill>
                <a:latin typeface="Arial" charset="0"/>
              </a:defRPr>
            </a:lvl3pPr>
            <a:lvl4pPr marL="1600200" indent="-228600" eaLnBrk="0" hangingPunct="0">
              <a:defRPr sz="4400" b="1" u="sng">
                <a:solidFill>
                  <a:schemeClr val="tx1"/>
                </a:solidFill>
                <a:latin typeface="Arial" charset="0"/>
              </a:defRPr>
            </a:lvl4pPr>
            <a:lvl5pPr marL="2057400" indent="-228600" eaLnBrk="0" hangingPunct="0">
              <a:defRPr sz="4400" b="1" u="sng">
                <a:solidFill>
                  <a:schemeClr val="tx1"/>
                </a:solidFill>
                <a:latin typeface="Arial" charset="0"/>
              </a:defRPr>
            </a:lvl5pPr>
            <a:lvl6pPr marL="2514600" indent="-228600" algn="ctr" eaLnBrk="0" fontAlgn="base" hangingPunct="0">
              <a:spcBef>
                <a:spcPct val="50000"/>
              </a:spcBef>
              <a:spcAft>
                <a:spcPct val="0"/>
              </a:spcAft>
              <a:defRPr sz="4400" b="1" u="sng">
                <a:solidFill>
                  <a:schemeClr val="tx1"/>
                </a:solidFill>
                <a:latin typeface="Arial" charset="0"/>
              </a:defRPr>
            </a:lvl6pPr>
            <a:lvl7pPr marL="2971800" indent="-228600" algn="ctr" eaLnBrk="0" fontAlgn="base" hangingPunct="0">
              <a:spcBef>
                <a:spcPct val="50000"/>
              </a:spcBef>
              <a:spcAft>
                <a:spcPct val="0"/>
              </a:spcAft>
              <a:defRPr sz="4400" b="1" u="sng">
                <a:solidFill>
                  <a:schemeClr val="tx1"/>
                </a:solidFill>
                <a:latin typeface="Arial" charset="0"/>
              </a:defRPr>
            </a:lvl7pPr>
            <a:lvl8pPr marL="3429000" indent="-228600" algn="ctr" eaLnBrk="0" fontAlgn="base" hangingPunct="0">
              <a:spcBef>
                <a:spcPct val="50000"/>
              </a:spcBef>
              <a:spcAft>
                <a:spcPct val="0"/>
              </a:spcAft>
              <a:defRPr sz="4400" b="1" u="sng">
                <a:solidFill>
                  <a:schemeClr val="tx1"/>
                </a:solidFill>
                <a:latin typeface="Arial" charset="0"/>
              </a:defRPr>
            </a:lvl8pPr>
            <a:lvl9pPr marL="3886200" indent="-228600" algn="ctr" eaLnBrk="0" fontAlgn="base" hangingPunct="0">
              <a:spcBef>
                <a:spcPct val="50000"/>
              </a:spcBef>
              <a:spcAft>
                <a:spcPct val="0"/>
              </a:spcAft>
              <a:defRPr sz="4400" b="1" u="sng">
                <a:solidFill>
                  <a:schemeClr val="tx1"/>
                </a:solidFill>
                <a:latin typeface="Arial" charset="0"/>
              </a:defRPr>
            </a:lvl9pPr>
          </a:lstStyle>
          <a:p>
            <a:pPr eaLnBrk="1" hangingPunct="1">
              <a:spcBef>
                <a:spcPct val="50000"/>
              </a:spcBef>
              <a:defRPr/>
            </a:pPr>
            <a:r>
              <a:rPr lang="en-US" altLang="en-US" sz="2400" i="1" u="none"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“I believe $600,000 </a:t>
            </a:r>
            <a:r>
              <a:rPr lang="en-US" altLang="en-US" sz="2400" i="1" u="none"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can be raised. It would work if we give people a specific project they can get </a:t>
            </a:r>
            <a:r>
              <a:rPr lang="en-US" altLang="en-US" sz="2400" i="1" u="none"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behind. I don't know if the resources are here now for $</a:t>
            </a:r>
            <a:r>
              <a:rPr lang="en-US" altLang="en-US" sz="2400" i="1" u="none"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1.2MM </a:t>
            </a:r>
            <a:r>
              <a:rPr lang="en-US" altLang="en-US" sz="2400" i="1" u="none"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and I worry that it will jeopardize the stewardship </a:t>
            </a:r>
            <a:r>
              <a:rPr lang="en-US" altLang="en-US" sz="2400" i="1" u="none"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campaign.”</a:t>
            </a:r>
            <a:endParaRPr lang="en-US" altLang="en-US" sz="2400" i="1" u="none"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eaLnBrk="1" hangingPunct="1">
              <a:spcBef>
                <a:spcPct val="50000"/>
              </a:spcBef>
              <a:defRPr/>
            </a:pPr>
            <a:r>
              <a:rPr lang="en-US" altLang="en-US" sz="2400" i="1" u="none"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“I </a:t>
            </a:r>
            <a:r>
              <a:rPr lang="en-US" altLang="en-US" sz="2400" i="1" u="none"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know that this is a significant list, and there is more to be done. I hope we can raise what we need, or do this in phases</a:t>
            </a:r>
            <a:r>
              <a:rPr lang="en-US" altLang="en-US" sz="2400" i="1" u="none"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altLang="en-US" sz="2400" i="1" u="none"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3424739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2" name="Text Box 6"/>
          <p:cNvSpPr txBox="1">
            <a:spLocks noChangeArrowheads="1" noChangeShapeType="1"/>
          </p:cNvSpPr>
          <p:nvPr/>
        </p:nvSpPr>
        <p:spPr bwMode="auto">
          <a:xfrm>
            <a:off x="1914525" y="1323975"/>
            <a:ext cx="6207125" cy="958850"/>
          </a:xfrm>
          <a:prstGeom prst="rect">
            <a:avLst/>
          </a:prstGeom>
          <a:noFill/>
          <a:ln w="0" algn="in">
            <a:noFill/>
            <a:miter lim="800000"/>
            <a:headEnd/>
            <a:tailEnd/>
          </a:ln>
          <a:effectLst/>
        </p:spPr>
        <p:txBody>
          <a:bodyPr lIns="36195" tIns="36195" rIns="36195" bIns="36195"/>
          <a:lstStyle/>
          <a:p>
            <a:pPr marL="342900" indent="-342900" algn="ctr" eaLnBrk="1" hangingPunct="1">
              <a:spcBef>
                <a:spcPct val="50000"/>
              </a:spcBef>
              <a:defRPr/>
            </a:pPr>
            <a:endParaRPr lang="en-US" sz="4800" dirty="0">
              <a:effectLst>
                <a:outerShdw blurRad="38100" dist="38100" dir="2700000" algn="tl">
                  <a:srgbClr val="FFFFFF"/>
                </a:outerShdw>
              </a:effectLst>
              <a:latin typeface="Times New Roman" pitchFamily="18" charset="0"/>
            </a:endParaRPr>
          </a:p>
        </p:txBody>
      </p:sp>
      <p:sp>
        <p:nvSpPr>
          <p:cNvPr id="75783" name="Text Box 7"/>
          <p:cNvSpPr txBox="1">
            <a:spLocks noChangeArrowheads="1"/>
          </p:cNvSpPr>
          <p:nvPr/>
        </p:nvSpPr>
        <p:spPr bwMode="auto">
          <a:xfrm>
            <a:off x="0" y="1676400"/>
            <a:ext cx="9144000" cy="5181600"/>
          </a:xfrm>
          <a:prstGeom prst="rect">
            <a:avLst/>
          </a:prstGeom>
          <a:noFill/>
          <a:ln w="9525" algn="in">
            <a:noFill/>
            <a:miter lim="800000"/>
            <a:headEnd/>
            <a:tailEnd/>
          </a:ln>
          <a:effectLst/>
        </p:spPr>
        <p:txBody>
          <a:bodyPr lIns="36576" tIns="36576" rIns="36576" bIns="36576"/>
          <a:lstStyle/>
          <a:p>
            <a:pPr marL="342900" indent="-342900" algn="ctr" eaLnBrk="1" hangingPunct="1">
              <a:buFont typeface="Wingdings" pitchFamily="2" charset="2"/>
              <a:buChar char="§"/>
              <a:defRPr/>
            </a:pPr>
            <a:r>
              <a:rPr lang="en-US" sz="2800" u="none" dirty="0">
                <a:solidFill>
                  <a:srgbClr val="000000"/>
                </a:solidFill>
                <a:effectLst>
                  <a:outerShdw blurRad="38100" dist="38100" dir="2700000" algn="tl">
                    <a:srgbClr val="000000">
                      <a:alpha val="43137"/>
                    </a:srgbClr>
                  </a:outerShdw>
                </a:effectLst>
                <a:latin typeface="Times New Roman" pitchFamily="18" charset="0"/>
              </a:rPr>
              <a:t> </a:t>
            </a:r>
            <a:r>
              <a:rPr lang="en-US" sz="2400" u="none" dirty="0">
                <a:solidFill>
                  <a:srgbClr val="000000"/>
                </a:solidFill>
                <a:effectLst>
                  <a:outerShdw blurRad="38100" dist="38100" dir="2700000" algn="tl">
                    <a:srgbClr val="000000">
                      <a:alpha val="43137"/>
                    </a:srgbClr>
                  </a:outerShdw>
                </a:effectLst>
                <a:latin typeface="Times New Roman" pitchFamily="18" charset="0"/>
              </a:rPr>
              <a:t>Attend The Volunteers’ Workshop </a:t>
            </a:r>
          </a:p>
          <a:p>
            <a:pPr algn="ctr" eaLnBrk="1" hangingPunct="1">
              <a:defRPr/>
            </a:pPr>
            <a:endParaRPr lang="en-US" sz="2400" u="none" dirty="0">
              <a:solidFill>
                <a:srgbClr val="000000"/>
              </a:solidFill>
              <a:effectLst>
                <a:outerShdw blurRad="38100" dist="38100" dir="2700000" algn="tl">
                  <a:srgbClr val="000000">
                    <a:alpha val="43137"/>
                  </a:srgbClr>
                </a:outerShdw>
              </a:effectLst>
              <a:latin typeface="Times New Roman" pitchFamily="18" charset="0"/>
            </a:endParaRPr>
          </a:p>
          <a:p>
            <a:pPr marL="342900" indent="-342900" algn="ctr" eaLnBrk="1" hangingPunct="1">
              <a:buFont typeface="Wingdings" pitchFamily="2" charset="2"/>
              <a:buChar char="§"/>
              <a:defRPr/>
            </a:pPr>
            <a:r>
              <a:rPr lang="en-US" sz="2400" u="none" dirty="0" smtClean="0">
                <a:solidFill>
                  <a:srgbClr val="000000"/>
                </a:solidFill>
                <a:effectLst>
                  <a:outerShdw blurRad="38100" dist="38100" dir="2700000" algn="tl">
                    <a:srgbClr val="000000">
                      <a:alpha val="43137"/>
                    </a:srgbClr>
                  </a:outerShdw>
                </a:effectLst>
                <a:latin typeface="Times New Roman" pitchFamily="18" charset="0"/>
              </a:rPr>
              <a:t>Make </a:t>
            </a:r>
            <a:r>
              <a:rPr lang="en-US" sz="2400" u="none" dirty="0">
                <a:solidFill>
                  <a:srgbClr val="000000"/>
                </a:solidFill>
                <a:effectLst>
                  <a:outerShdw blurRad="38100" dist="38100" dir="2700000" algn="tl">
                    <a:srgbClr val="000000">
                      <a:alpha val="43137"/>
                    </a:srgbClr>
                  </a:outerShdw>
                </a:effectLst>
                <a:latin typeface="Times New Roman" pitchFamily="18" charset="0"/>
              </a:rPr>
              <a:t>Your Personal Commitment In Advance of Kick-Off </a:t>
            </a:r>
            <a:endParaRPr lang="en-US" sz="2400" u="none" dirty="0" smtClean="0">
              <a:solidFill>
                <a:srgbClr val="000000"/>
              </a:solidFill>
              <a:effectLst>
                <a:outerShdw blurRad="38100" dist="38100" dir="2700000" algn="tl">
                  <a:srgbClr val="000000">
                    <a:alpha val="43137"/>
                  </a:srgbClr>
                </a:outerShdw>
              </a:effectLst>
              <a:latin typeface="Times New Roman" pitchFamily="18" charset="0"/>
            </a:endParaRPr>
          </a:p>
          <a:p>
            <a:pPr algn="ctr" eaLnBrk="1" hangingPunct="1">
              <a:defRPr/>
            </a:pPr>
            <a:endParaRPr lang="en-US" sz="2400" u="none" dirty="0" smtClean="0">
              <a:solidFill>
                <a:srgbClr val="000000"/>
              </a:solidFill>
              <a:effectLst>
                <a:outerShdw blurRad="38100" dist="38100" dir="2700000" algn="tl">
                  <a:srgbClr val="000000">
                    <a:alpha val="43137"/>
                  </a:srgbClr>
                </a:outerShdw>
              </a:effectLst>
              <a:latin typeface="Times New Roman" pitchFamily="18" charset="0"/>
            </a:endParaRPr>
          </a:p>
          <a:p>
            <a:pPr marL="342900" indent="-342900" algn="ctr" eaLnBrk="1" hangingPunct="1">
              <a:buFont typeface="Wingdings" pitchFamily="2" charset="2"/>
              <a:buChar char="§"/>
              <a:defRPr/>
            </a:pPr>
            <a:r>
              <a:rPr lang="en-US" sz="2400" u="none" dirty="0" smtClean="0">
                <a:solidFill>
                  <a:srgbClr val="000000"/>
                </a:solidFill>
                <a:effectLst>
                  <a:outerShdw blurRad="38100" dist="38100" dir="2700000" algn="tl">
                    <a:srgbClr val="000000">
                      <a:alpha val="43137"/>
                    </a:srgbClr>
                  </a:outerShdw>
                </a:effectLst>
                <a:latin typeface="Times New Roman" pitchFamily="18" charset="0"/>
              </a:rPr>
              <a:t>Solicit </a:t>
            </a:r>
            <a:r>
              <a:rPr lang="en-US" sz="2400" u="none" dirty="0">
                <a:solidFill>
                  <a:srgbClr val="000000"/>
                </a:solidFill>
                <a:effectLst>
                  <a:outerShdw blurRad="38100" dist="38100" dir="2700000" algn="tl">
                    <a:srgbClr val="000000">
                      <a:alpha val="43137"/>
                    </a:srgbClr>
                  </a:outerShdw>
                </a:effectLst>
                <a:latin typeface="Times New Roman" pitchFamily="18" charset="0"/>
              </a:rPr>
              <a:t>At Least One—Probably Five to Six Others </a:t>
            </a:r>
          </a:p>
          <a:p>
            <a:pPr algn="ctr" eaLnBrk="1" hangingPunct="1">
              <a:defRPr/>
            </a:pPr>
            <a:endParaRPr lang="en-US" sz="2400" u="none" dirty="0">
              <a:solidFill>
                <a:srgbClr val="000000"/>
              </a:solidFill>
              <a:effectLst>
                <a:outerShdw blurRad="38100" dist="38100" dir="2700000" algn="tl">
                  <a:srgbClr val="000000">
                    <a:alpha val="43137"/>
                  </a:srgbClr>
                </a:outerShdw>
              </a:effectLst>
              <a:latin typeface="Times New Roman" pitchFamily="18" charset="0"/>
            </a:endParaRPr>
          </a:p>
          <a:p>
            <a:pPr marL="342900" indent="-342900" algn="ctr" eaLnBrk="1" hangingPunct="1">
              <a:buFont typeface="Wingdings" pitchFamily="2" charset="2"/>
              <a:buChar char="§"/>
              <a:defRPr/>
            </a:pPr>
            <a:r>
              <a:rPr lang="en-US" sz="2400" u="none" dirty="0" smtClean="0">
                <a:solidFill>
                  <a:srgbClr val="000000"/>
                </a:solidFill>
                <a:effectLst>
                  <a:outerShdw blurRad="38100" dist="38100" dir="2700000" algn="tl">
                    <a:srgbClr val="000000">
                      <a:alpha val="43137"/>
                    </a:srgbClr>
                  </a:outerShdw>
                </a:effectLst>
                <a:latin typeface="Times New Roman" pitchFamily="18" charset="0"/>
              </a:rPr>
              <a:t>Personally </a:t>
            </a:r>
            <a:r>
              <a:rPr lang="en-US" sz="2400" u="none" dirty="0">
                <a:solidFill>
                  <a:srgbClr val="000000"/>
                </a:solidFill>
                <a:effectLst>
                  <a:outerShdw blurRad="38100" dist="38100" dir="2700000" algn="tl">
                    <a:srgbClr val="000000">
                      <a:alpha val="43137"/>
                    </a:srgbClr>
                  </a:outerShdw>
                </a:effectLst>
                <a:latin typeface="Times New Roman" pitchFamily="18" charset="0"/>
              </a:rPr>
              <a:t>Acknowledge Anyone Whose Gift You Solicit- </a:t>
            </a:r>
            <a:endParaRPr lang="en-US" sz="2400" u="none" dirty="0" smtClean="0">
              <a:solidFill>
                <a:srgbClr val="000000"/>
              </a:solidFill>
              <a:effectLst>
                <a:outerShdw blurRad="38100" dist="38100" dir="2700000" algn="tl">
                  <a:srgbClr val="000000">
                    <a:alpha val="43137"/>
                  </a:srgbClr>
                </a:outerShdw>
              </a:effectLst>
              <a:latin typeface="Times New Roman" pitchFamily="18" charset="0"/>
            </a:endParaRPr>
          </a:p>
          <a:p>
            <a:pPr algn="ctr" eaLnBrk="1" hangingPunct="1">
              <a:defRPr/>
            </a:pPr>
            <a:r>
              <a:rPr lang="en-US" sz="2400" u="none" dirty="0" smtClean="0">
                <a:solidFill>
                  <a:srgbClr val="000000"/>
                </a:solidFill>
                <a:effectLst>
                  <a:outerShdw blurRad="38100" dist="38100" dir="2700000" algn="tl">
                    <a:srgbClr val="000000">
                      <a:alpha val="43137"/>
                    </a:srgbClr>
                  </a:outerShdw>
                </a:effectLst>
                <a:latin typeface="Times New Roman" pitchFamily="18" charset="0"/>
              </a:rPr>
              <a:t>Whether They Give or Not </a:t>
            </a:r>
            <a:endParaRPr lang="en-US" sz="2800" u="none" dirty="0">
              <a:solidFill>
                <a:srgbClr val="000000"/>
              </a:solidFill>
              <a:effectLst>
                <a:outerShdw blurRad="38100" dist="38100" dir="2700000" algn="tl">
                  <a:srgbClr val="000000">
                    <a:alpha val="43137"/>
                  </a:srgbClr>
                </a:outerShdw>
              </a:effectLst>
              <a:latin typeface="Times New Roman" pitchFamily="18" charset="0"/>
            </a:endParaRPr>
          </a:p>
          <a:p>
            <a:pPr algn="ctr" eaLnBrk="1" hangingPunct="1">
              <a:defRPr/>
            </a:pPr>
            <a:endParaRPr lang="en-US" sz="2800" u="none" dirty="0">
              <a:solidFill>
                <a:srgbClr val="000000"/>
              </a:solidFill>
              <a:effectLst>
                <a:outerShdw blurRad="38100" dist="38100" dir="2700000" algn="tl">
                  <a:srgbClr val="000000">
                    <a:alpha val="43137"/>
                  </a:srgbClr>
                </a:outerShdw>
              </a:effectLst>
              <a:latin typeface="Times New Roman" pitchFamily="18" charset="0"/>
            </a:endParaRPr>
          </a:p>
          <a:p>
            <a:pPr marL="342900" indent="-342900" algn="ctr" eaLnBrk="1" hangingPunct="1">
              <a:buFont typeface="Wingdings" pitchFamily="2" charset="2"/>
              <a:buChar char="§"/>
              <a:defRPr/>
            </a:pPr>
            <a:r>
              <a:rPr lang="en-US" sz="2400" u="none" dirty="0" smtClean="0">
                <a:solidFill>
                  <a:srgbClr val="000000"/>
                </a:solidFill>
                <a:effectLst>
                  <a:outerShdw blurRad="38100" dist="38100" dir="2700000" algn="tl">
                    <a:srgbClr val="000000">
                      <a:alpha val="43137"/>
                    </a:srgbClr>
                  </a:outerShdw>
                </a:effectLst>
                <a:latin typeface="Times New Roman" pitchFamily="18" charset="0"/>
              </a:rPr>
              <a:t>Pray Daily For The Campaign’s Success </a:t>
            </a:r>
            <a:endParaRPr lang="en-US" sz="2400" dirty="0">
              <a:effectLst>
                <a:outerShdw blurRad="38100" dist="38100" dir="2700000" algn="tl">
                  <a:srgbClr val="000000">
                    <a:alpha val="43137"/>
                  </a:srgbClr>
                </a:outerShdw>
              </a:effectLst>
              <a:latin typeface="Times New Roman" pitchFamily="18" charset="0"/>
            </a:endParaRPr>
          </a:p>
        </p:txBody>
      </p:sp>
      <p:sp>
        <p:nvSpPr>
          <p:cNvPr id="75784" name="Oval 8"/>
          <p:cNvSpPr>
            <a:spLocks noChangeArrowheads="1" noChangeShapeType="1"/>
          </p:cNvSpPr>
          <p:nvPr/>
        </p:nvSpPr>
        <p:spPr bwMode="auto">
          <a:xfrm>
            <a:off x="401637" y="300038"/>
            <a:ext cx="8229600" cy="1200150"/>
          </a:xfrm>
          <a:prstGeom prst="ellipse">
            <a:avLst/>
          </a:prstGeom>
          <a:solidFill>
            <a:srgbClr val="079790"/>
          </a:solidFill>
          <a:ln w="0" algn="in">
            <a:noFill/>
            <a:round/>
            <a:headEnd/>
            <a:tailEnd/>
          </a:ln>
          <a:effectLst/>
        </p:spPr>
        <p:txBody>
          <a:bodyPr lIns="36576" tIns="36576" rIns="36576" bIns="36576"/>
          <a:lstStyle/>
          <a:p>
            <a:pPr algn="ctr" eaLnBrk="1" hangingPunct="1">
              <a:spcBef>
                <a:spcPct val="50000"/>
              </a:spcBef>
              <a:defRPr/>
            </a:pPr>
            <a:endParaRPr lang="en-US" sz="4800" dirty="0">
              <a:effectLst>
                <a:outerShdw blurRad="38100" dist="38100" dir="2700000" algn="tl">
                  <a:srgbClr val="000000">
                    <a:alpha val="43137"/>
                  </a:srgbClr>
                </a:outerShdw>
              </a:effectLst>
              <a:latin typeface="Times New Roman" pitchFamily="18" charset="0"/>
            </a:endParaRPr>
          </a:p>
        </p:txBody>
      </p:sp>
      <p:sp>
        <p:nvSpPr>
          <p:cNvPr id="75785" name="Text Box 9"/>
          <p:cNvSpPr txBox="1">
            <a:spLocks noChangeArrowheads="1" noChangeShapeType="1"/>
          </p:cNvSpPr>
          <p:nvPr/>
        </p:nvSpPr>
        <p:spPr bwMode="auto">
          <a:xfrm>
            <a:off x="1412875" y="609600"/>
            <a:ext cx="6207125" cy="958850"/>
          </a:xfrm>
          <a:prstGeom prst="rect">
            <a:avLst/>
          </a:prstGeom>
          <a:noFill/>
          <a:ln w="0" algn="in">
            <a:noFill/>
            <a:miter lim="800000"/>
            <a:headEnd/>
            <a:tailEnd/>
          </a:ln>
          <a:effectLst/>
        </p:spPr>
        <p:txBody>
          <a:bodyPr lIns="36195" tIns="36195" rIns="36195" bIns="36195"/>
          <a:lstStyle/>
          <a:p>
            <a:pPr marL="342900" indent="-342900" algn="ctr" eaLnBrk="1" hangingPunct="1">
              <a:spcBef>
                <a:spcPct val="50000"/>
              </a:spcBef>
              <a:defRPr/>
            </a:pPr>
            <a:r>
              <a:rPr lang="en-US" sz="2800" u="none" dirty="0">
                <a:solidFill>
                  <a:srgbClr val="FFFFFF"/>
                </a:solidFill>
                <a:latin typeface="Lucida Sans Typewriter" pitchFamily="49" charset="0"/>
              </a:rPr>
              <a:t>The Five Steps To Success</a:t>
            </a:r>
            <a:endParaRPr lang="en-US" sz="4800" dirty="0">
              <a:effectLst>
                <a:outerShdw blurRad="38100" dist="38100" dir="2700000" algn="tl">
                  <a:srgbClr val="FFFFFF"/>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a:solidFill>
                  <a:srgbClr val="FFFF00"/>
                </a:solidFill>
                <a:effectLst>
                  <a:outerShdw blurRad="38100" dist="38100" dir="2700000" algn="tl">
                    <a:srgbClr val="000000"/>
                  </a:outerShdw>
                </a:effectLst>
                <a:latin typeface="Times New Roman" pitchFamily="18" charset="0"/>
              </a:rPr>
              <a:t>WOULD </a:t>
            </a:r>
            <a:r>
              <a:rPr lang="en-US" b="1" i="1" u="sng" dirty="0" smtClean="0">
                <a:solidFill>
                  <a:srgbClr val="FFFF00"/>
                </a:solidFill>
                <a:effectLst>
                  <a:outerShdw blurRad="38100" dist="38100" dir="2700000" algn="tl">
                    <a:srgbClr val="000000"/>
                  </a:outerShdw>
                </a:effectLst>
                <a:latin typeface="Times New Roman" pitchFamily="18" charset="0"/>
              </a:rPr>
              <a:t>YOU VOLUNTEER FOR… </a:t>
            </a:r>
            <a:r>
              <a:rPr lang="en-US" i="1" dirty="0">
                <a:solidFill>
                  <a:srgbClr val="FFFF00"/>
                </a:solidFill>
                <a:effectLst>
                  <a:outerShdw blurRad="38100" dist="38100" dir="2700000" algn="tl">
                    <a:srgbClr val="000000"/>
                  </a:outerShdw>
                </a:effectLst>
                <a:latin typeface="Times New Roman" pitchFamily="18" charset="0"/>
              </a:rPr>
              <a:t/>
            </a:r>
            <a:br>
              <a:rPr lang="en-US" i="1" dirty="0">
                <a:solidFill>
                  <a:srgbClr val="FFFF00"/>
                </a:solidFill>
                <a:effectLst>
                  <a:outerShdw blurRad="38100" dist="38100" dir="2700000" algn="tl">
                    <a:srgbClr val="000000"/>
                  </a:outerShdw>
                </a:effectLst>
                <a:latin typeface="Times New Roman" pitchFamily="18" charset="0"/>
              </a:rPr>
            </a:b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381763985"/>
              </p:ext>
            </p:extLst>
          </p:nvPr>
        </p:nvGraphicFramePr>
        <p:xfrm>
          <a:off x="-76200" y="1219200"/>
          <a:ext cx="6781800" cy="444976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6400800" y="1382794"/>
            <a:ext cx="4000500" cy="369332"/>
          </a:xfrm>
          <a:prstGeom prst="rect">
            <a:avLst/>
          </a:prstGeom>
          <a:noFill/>
        </p:spPr>
        <p:txBody>
          <a:bodyPr wrap="square" rtlCol="0">
            <a:spAutoFit/>
          </a:bodyPr>
          <a:lstStyle/>
          <a:p>
            <a:r>
              <a:rPr lang="en-US" sz="1800" u="none" dirty="0" smtClean="0"/>
              <a:t> </a:t>
            </a:r>
            <a:r>
              <a:rPr lang="en-US" sz="1800" dirty="0" smtClean="0"/>
              <a:t>Yes</a:t>
            </a:r>
            <a:r>
              <a:rPr lang="en-US" sz="1800" u="none" dirty="0" smtClean="0"/>
              <a:t>       </a:t>
            </a:r>
            <a:r>
              <a:rPr lang="en-US" sz="1800" dirty="0" smtClean="0"/>
              <a:t>Maybe </a:t>
            </a:r>
            <a:r>
              <a:rPr lang="en-US" sz="1800" u="none" dirty="0" smtClean="0"/>
              <a:t>  </a:t>
            </a:r>
            <a:r>
              <a:rPr lang="en-US" sz="1800" dirty="0" smtClean="0">
                <a:solidFill>
                  <a:srgbClr val="0000CC"/>
                </a:solidFill>
              </a:rPr>
              <a:t>Total</a:t>
            </a:r>
            <a:endParaRPr lang="en-US" sz="1800" dirty="0">
              <a:solidFill>
                <a:srgbClr val="0000CC"/>
              </a:solidFill>
            </a:endParaRPr>
          </a:p>
        </p:txBody>
      </p:sp>
      <p:sp>
        <p:nvSpPr>
          <p:cNvPr id="11" name="TextBox 10"/>
          <p:cNvSpPr txBox="1"/>
          <p:nvPr/>
        </p:nvSpPr>
        <p:spPr>
          <a:xfrm>
            <a:off x="6553200" y="2209800"/>
            <a:ext cx="2438400" cy="369332"/>
          </a:xfrm>
          <a:prstGeom prst="rect">
            <a:avLst/>
          </a:prstGeom>
          <a:noFill/>
        </p:spPr>
        <p:txBody>
          <a:bodyPr wrap="square" rtlCol="0">
            <a:spAutoFit/>
          </a:bodyPr>
          <a:lstStyle/>
          <a:p>
            <a:r>
              <a:rPr lang="en-US" sz="1800" u="none" dirty="0" smtClean="0"/>
              <a:t>84%        3%       </a:t>
            </a:r>
            <a:r>
              <a:rPr lang="en-US" sz="1800" u="none" dirty="0" smtClean="0">
                <a:solidFill>
                  <a:srgbClr val="0000FF"/>
                </a:solidFill>
              </a:rPr>
              <a:t>87%</a:t>
            </a:r>
            <a:endParaRPr lang="en-US" sz="1800" u="none" dirty="0">
              <a:solidFill>
                <a:srgbClr val="0000FF"/>
              </a:solidFill>
            </a:endParaRPr>
          </a:p>
        </p:txBody>
      </p:sp>
      <p:sp>
        <p:nvSpPr>
          <p:cNvPr id="12" name="TextBox 11"/>
          <p:cNvSpPr txBox="1"/>
          <p:nvPr/>
        </p:nvSpPr>
        <p:spPr>
          <a:xfrm>
            <a:off x="6553200" y="3179328"/>
            <a:ext cx="2438400" cy="369332"/>
          </a:xfrm>
          <a:prstGeom prst="rect">
            <a:avLst/>
          </a:prstGeom>
          <a:noFill/>
        </p:spPr>
        <p:txBody>
          <a:bodyPr wrap="square" rtlCol="0">
            <a:spAutoFit/>
          </a:bodyPr>
          <a:lstStyle/>
          <a:p>
            <a:r>
              <a:rPr lang="en-US" sz="1800" u="none" dirty="0" smtClean="0"/>
              <a:t>24%        24%     </a:t>
            </a:r>
            <a:r>
              <a:rPr lang="en-US" sz="1800" u="none" dirty="0" smtClean="0">
                <a:solidFill>
                  <a:srgbClr val="0000CC"/>
                </a:solidFill>
              </a:rPr>
              <a:t>48%</a:t>
            </a:r>
            <a:endParaRPr lang="en-US" sz="1800" u="none" dirty="0">
              <a:solidFill>
                <a:srgbClr val="0000CC"/>
              </a:solidFill>
            </a:endParaRPr>
          </a:p>
        </p:txBody>
      </p:sp>
      <p:sp>
        <p:nvSpPr>
          <p:cNvPr id="13" name="TextBox 12"/>
          <p:cNvSpPr txBox="1"/>
          <p:nvPr/>
        </p:nvSpPr>
        <p:spPr>
          <a:xfrm>
            <a:off x="6553200" y="4191000"/>
            <a:ext cx="2438400" cy="369332"/>
          </a:xfrm>
          <a:prstGeom prst="rect">
            <a:avLst/>
          </a:prstGeom>
          <a:noFill/>
        </p:spPr>
        <p:txBody>
          <a:bodyPr wrap="square" rtlCol="0">
            <a:spAutoFit/>
          </a:bodyPr>
          <a:lstStyle/>
          <a:p>
            <a:r>
              <a:rPr lang="en-US" sz="1800" u="none" dirty="0" smtClean="0"/>
              <a:t>37%        </a:t>
            </a:r>
            <a:r>
              <a:rPr lang="en-US" sz="1800" u="none" dirty="0"/>
              <a:t>8</a:t>
            </a:r>
            <a:r>
              <a:rPr lang="en-US" sz="1800" u="none" dirty="0" smtClean="0"/>
              <a:t>%       </a:t>
            </a:r>
            <a:r>
              <a:rPr lang="en-US" sz="1800" u="none" dirty="0" smtClean="0">
                <a:solidFill>
                  <a:srgbClr val="0000CC"/>
                </a:solidFill>
              </a:rPr>
              <a:t>45%</a:t>
            </a:r>
            <a:endParaRPr lang="en-US" sz="1800" u="none" dirty="0">
              <a:solidFill>
                <a:srgbClr val="0000CC"/>
              </a:solidFill>
            </a:endParaRPr>
          </a:p>
        </p:txBody>
      </p:sp>
      <p:sp>
        <p:nvSpPr>
          <p:cNvPr id="14" name="TextBox 13"/>
          <p:cNvSpPr txBox="1"/>
          <p:nvPr/>
        </p:nvSpPr>
        <p:spPr>
          <a:xfrm>
            <a:off x="6705600" y="1663198"/>
            <a:ext cx="2438400" cy="307777"/>
          </a:xfrm>
          <a:prstGeom prst="rect">
            <a:avLst/>
          </a:prstGeom>
          <a:noFill/>
        </p:spPr>
        <p:txBody>
          <a:bodyPr wrap="square" rtlCol="0">
            <a:spAutoFit/>
          </a:bodyPr>
          <a:lstStyle/>
          <a:p>
            <a:r>
              <a:rPr lang="en-US" sz="1400" u="none" dirty="0" smtClean="0"/>
              <a:t>       percentages (%)</a:t>
            </a:r>
            <a:endParaRPr lang="en-US" sz="1400" u="none" dirty="0"/>
          </a:p>
        </p:txBody>
      </p:sp>
    </p:spTree>
    <p:extLst>
      <p:ext uri="{BB962C8B-B14F-4D97-AF65-F5344CB8AC3E}">
        <p14:creationId xmlns:p14="http://schemas.microsoft.com/office/powerpoint/2010/main" val="28324347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ctrTitle"/>
          </p:nvPr>
        </p:nvSpPr>
        <p:spPr>
          <a:xfrm>
            <a:off x="304800" y="-98425"/>
            <a:ext cx="8610600" cy="1470025"/>
          </a:xfrm>
        </p:spPr>
        <p:txBody>
          <a:bodyPr/>
          <a:lstStyle/>
          <a:p>
            <a:pPr eaLnBrk="1" hangingPunct="1">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STEWARDSHIP</a:t>
            </a:r>
          </a:p>
        </p:txBody>
      </p:sp>
      <p:sp>
        <p:nvSpPr>
          <p:cNvPr id="185347" name="Rectangle 3"/>
          <p:cNvSpPr>
            <a:spLocks noGrp="1" noChangeArrowheads="1"/>
          </p:cNvSpPr>
          <p:nvPr>
            <p:ph type="subTitle" idx="1"/>
          </p:nvPr>
        </p:nvSpPr>
        <p:spPr>
          <a:xfrm>
            <a:off x="457200" y="1093837"/>
            <a:ext cx="8305800" cy="1012726"/>
          </a:xfrm>
        </p:spPr>
        <p:txBody>
          <a:bodyPr/>
          <a:lstStyle/>
          <a:p>
            <a:pPr eaLnBrk="1" hangingPunct="1">
              <a:defRPr/>
            </a:pPr>
            <a:r>
              <a:rPr lang="en-US" sz="2800" b="1" dirty="0">
                <a:latin typeface="Times New Roman" panose="02020603050405020304" pitchFamily="18" charset="0"/>
                <a:cs typeface="Times New Roman" panose="02020603050405020304" pitchFamily="18" charset="0"/>
              </a:rPr>
              <a:t>Do you annually evaluate your stewardship pledge with an eye towards increasing it?</a:t>
            </a:r>
            <a:endParaRPr lang="en-US" sz="2800" b="1" dirty="0" smtClean="0">
              <a:latin typeface="Times New Roman" panose="02020603050405020304" pitchFamily="18" charset="0"/>
              <a:cs typeface="Times New Roman" panose="02020603050405020304" pitchFamily="18" charset="0"/>
            </a:endParaRPr>
          </a:p>
        </p:txBody>
      </p:sp>
      <p:pic>
        <p:nvPicPr>
          <p:cNvPr id="41988" name="Picture 4"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5349" name="Text Box 5"/>
          <p:cNvSpPr txBox="1">
            <a:spLocks noChangeArrowheads="1"/>
          </p:cNvSpPr>
          <p:nvPr/>
        </p:nvSpPr>
        <p:spPr bwMode="auto">
          <a:xfrm>
            <a:off x="609600" y="1905000"/>
            <a:ext cx="7467600" cy="1729704"/>
          </a:xfrm>
          <a:prstGeom prst="rect">
            <a:avLst/>
          </a:prstGeom>
          <a:noFill/>
          <a:ln w="9525" algn="ctr">
            <a:noFill/>
            <a:miter lim="800000"/>
            <a:headEnd/>
            <a:tailEnd/>
          </a:ln>
          <a:effectLst/>
        </p:spPr>
        <p:txBody>
          <a:bodyPr wrap="square">
            <a:spAutoFit/>
          </a:bodyPr>
          <a:lstStyle/>
          <a:p>
            <a:pPr marL="342900" lvl="0" indent="-342900">
              <a:lnSpc>
                <a:spcPct val="80000"/>
              </a:lnSpc>
              <a:spcBef>
                <a:spcPct val="20000"/>
              </a:spcBef>
              <a:defRPr/>
            </a:pPr>
            <a:endParaRPr lang="en-US" sz="2800" b="0" u="none" kern="0" dirty="0" smtClean="0">
              <a:solidFill>
                <a:srgbClr val="000000"/>
              </a:solidFill>
              <a:effectLst>
                <a:outerShdw blurRad="38100" dist="38100" dir="2700000" algn="tl">
                  <a:srgbClr val="000000">
                    <a:alpha val="43137"/>
                  </a:srgbClr>
                </a:outerShdw>
              </a:effectLst>
              <a:latin typeface="Times New Roman" pitchFamily="18" charset="0"/>
            </a:endParaRPr>
          </a:p>
          <a:p>
            <a:pPr marL="342900" lvl="0" indent="-342900" algn="ctr">
              <a:lnSpc>
                <a:spcPct val="80000"/>
              </a:lnSpc>
              <a:spcBef>
                <a:spcPct val="20000"/>
              </a:spcBef>
              <a:defRPr/>
            </a:pPr>
            <a:r>
              <a:rPr lang="en-US" sz="2800" b="0" u="none" kern="0" dirty="0" smtClean="0">
                <a:solidFill>
                  <a:srgbClr val="000000"/>
                </a:solidFill>
                <a:latin typeface="Times New Roman" pitchFamily="18" charset="0"/>
              </a:rPr>
              <a:t>	Yes</a:t>
            </a:r>
            <a:r>
              <a:rPr lang="en-US" sz="2800" b="0" u="none" kern="0" dirty="0">
                <a:solidFill>
                  <a:srgbClr val="000000"/>
                </a:solidFill>
                <a:latin typeface="Times New Roman" pitchFamily="18" charset="0"/>
              </a:rPr>
              <a:t>			</a:t>
            </a:r>
            <a:r>
              <a:rPr lang="en-US" sz="2800" b="0" u="none" kern="0" dirty="0" smtClean="0">
                <a:solidFill>
                  <a:srgbClr val="000000"/>
                </a:solidFill>
                <a:latin typeface="Times New Roman" pitchFamily="18" charset="0"/>
              </a:rPr>
              <a:t>34</a:t>
            </a:r>
            <a:r>
              <a:rPr lang="en-US" sz="2800" b="0" u="none" kern="0" dirty="0">
                <a:solidFill>
                  <a:srgbClr val="000000"/>
                </a:solidFill>
                <a:latin typeface="Times New Roman" pitchFamily="18" charset="0"/>
              </a:rPr>
              <a:t>	</a:t>
            </a:r>
            <a:r>
              <a:rPr lang="en-US" sz="2800" b="0" u="none" kern="0" dirty="0" smtClean="0">
                <a:solidFill>
                  <a:srgbClr val="000000"/>
                </a:solidFill>
                <a:latin typeface="Times New Roman" pitchFamily="18" charset="0"/>
              </a:rPr>
              <a:t>89%</a:t>
            </a:r>
          </a:p>
          <a:p>
            <a:pPr marL="342900" lvl="0" indent="-342900" algn="ctr">
              <a:lnSpc>
                <a:spcPct val="80000"/>
              </a:lnSpc>
              <a:spcBef>
                <a:spcPct val="20000"/>
              </a:spcBef>
              <a:defRPr/>
            </a:pPr>
            <a:r>
              <a:rPr lang="en-US" sz="2800" b="0" u="none" kern="0" dirty="0" smtClean="0">
                <a:solidFill>
                  <a:srgbClr val="000000"/>
                </a:solidFill>
                <a:latin typeface="Times New Roman" pitchFamily="18" charset="0"/>
              </a:rPr>
              <a:t>	No 	  		  0	  0%</a:t>
            </a:r>
          </a:p>
          <a:p>
            <a:pPr marL="342900" lvl="0" indent="-342900" algn="ctr">
              <a:lnSpc>
                <a:spcPct val="80000"/>
              </a:lnSpc>
              <a:spcBef>
                <a:spcPct val="20000"/>
              </a:spcBef>
              <a:defRPr/>
            </a:pPr>
            <a:r>
              <a:rPr lang="en-US" sz="2800" b="0" u="none" kern="0" dirty="0">
                <a:solidFill>
                  <a:srgbClr val="000000"/>
                </a:solidFill>
                <a:latin typeface="Times New Roman" pitchFamily="18" charset="0"/>
              </a:rPr>
              <a:t>	</a:t>
            </a:r>
            <a:r>
              <a:rPr lang="en-US" sz="2800" b="0" u="none" kern="0" dirty="0" smtClean="0">
                <a:solidFill>
                  <a:srgbClr val="000000"/>
                </a:solidFill>
                <a:latin typeface="Times New Roman" pitchFamily="18" charset="0"/>
              </a:rPr>
              <a:t>Sometimes</a:t>
            </a:r>
            <a:r>
              <a:rPr lang="en-US" sz="2800" b="0" u="none" kern="0" dirty="0">
                <a:solidFill>
                  <a:srgbClr val="000000"/>
                </a:solidFill>
                <a:latin typeface="Times New Roman" pitchFamily="18" charset="0"/>
              </a:rPr>
              <a:t>	  </a:t>
            </a:r>
            <a:r>
              <a:rPr lang="en-US" sz="2800" b="0" u="none" kern="0" dirty="0" smtClean="0">
                <a:solidFill>
                  <a:srgbClr val="000000"/>
                </a:solidFill>
                <a:latin typeface="Times New Roman" pitchFamily="18" charset="0"/>
              </a:rPr>
              <a:t>4	11%</a:t>
            </a:r>
            <a:endParaRPr lang="en-US" sz="2800" b="0" u="none" kern="0" dirty="0">
              <a:solidFill>
                <a:srgbClr val="000000"/>
              </a:solidFill>
              <a:latin typeface="Times New Roman" pitchFamily="18" charset="0"/>
            </a:endParaRPr>
          </a:p>
        </p:txBody>
      </p:sp>
      <p:sp>
        <p:nvSpPr>
          <p:cNvPr id="2" name="TextBox 1"/>
          <p:cNvSpPr txBox="1"/>
          <p:nvPr/>
        </p:nvSpPr>
        <p:spPr>
          <a:xfrm>
            <a:off x="685800" y="4267200"/>
            <a:ext cx="7239000" cy="830997"/>
          </a:xfrm>
          <a:prstGeom prst="rect">
            <a:avLst/>
          </a:prstGeom>
          <a:noFill/>
        </p:spPr>
        <p:txBody>
          <a:bodyPr wrap="square" rtlCol="0">
            <a:spAutoFit/>
          </a:bodyPr>
          <a:lstStyle/>
          <a:p>
            <a:r>
              <a:rPr lang="en-US" sz="2400" i="1" u="none"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a:t>
            </a:r>
            <a:r>
              <a:rPr lang="en-US" sz="2400" i="1" u="none"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put down a pledge amount and then I try to exceed it each year</a:t>
            </a:r>
            <a:r>
              <a:rPr lang="en-US" sz="2400" i="1" u="none" dirty="0" smtClean="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2400" i="1" u="none"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92201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26831"/>
            <a:ext cx="8229600" cy="563563"/>
          </a:xfrm>
        </p:spPr>
        <p:txBody>
          <a:bodyPr/>
          <a:lstStyle/>
          <a:p>
            <a:r>
              <a:rPr lang="en-US" sz="3600" b="1" i="1" u="sng"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RANGE OF GIFTS-The Test</a:t>
            </a:r>
            <a:endParaRPr lang="en-US" sz="3600" b="1" i="1" u="sng"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324066737"/>
              </p:ext>
            </p:extLst>
          </p:nvPr>
        </p:nvGraphicFramePr>
        <p:xfrm>
          <a:off x="990600" y="685800"/>
          <a:ext cx="7315199" cy="6400800"/>
        </p:xfrm>
        <a:graphic>
          <a:graphicData uri="http://schemas.openxmlformats.org/presentationml/2006/ole">
            <mc:AlternateContent xmlns:mc="http://schemas.openxmlformats.org/markup-compatibility/2006">
              <mc:Choice xmlns:v="urn:schemas-microsoft-com:vml" Requires="v">
                <p:oleObj spid="_x0000_s1048" name="Worksheet" r:id="rId4" imgW="5981760" imgH="7677154" progId="Excel.Sheet.8">
                  <p:embed/>
                </p:oleObj>
              </mc:Choice>
              <mc:Fallback>
                <p:oleObj name="Worksheet" r:id="rId4" imgW="5981760" imgH="7677154" progId="Excel.Sheet.8">
                  <p:embed/>
                  <p:pic>
                    <p:nvPicPr>
                      <p:cNvPr id="0" name=""/>
                      <p:cNvPicPr/>
                      <p:nvPr/>
                    </p:nvPicPr>
                    <p:blipFill>
                      <a:blip r:embed="rId5"/>
                      <a:stretch>
                        <a:fillRect/>
                      </a:stretch>
                    </p:blipFill>
                    <p:spPr>
                      <a:xfrm>
                        <a:off x="990600" y="685800"/>
                        <a:ext cx="7315199" cy="6400800"/>
                      </a:xfrm>
                      <a:prstGeom prst="rect">
                        <a:avLst/>
                      </a:prstGeom>
                    </p:spPr>
                  </p:pic>
                </p:oleObj>
              </mc:Fallback>
            </mc:AlternateContent>
          </a:graphicData>
        </a:graphic>
      </p:graphicFrame>
    </p:spTree>
    <p:extLst>
      <p:ext uri="{BB962C8B-B14F-4D97-AF65-F5344CB8AC3E}">
        <p14:creationId xmlns:p14="http://schemas.microsoft.com/office/powerpoint/2010/main" val="40973833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26831"/>
            <a:ext cx="8229600" cy="563563"/>
          </a:xfrm>
        </p:spPr>
        <p:txBody>
          <a:bodyPr/>
          <a:lstStyle/>
          <a:p>
            <a:r>
              <a:rPr lang="en-US" sz="3600" b="1" i="1" u="sng"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RANGE OF GIFTS-Low Responses</a:t>
            </a:r>
            <a:endParaRPr lang="en-US" sz="3600" b="1" i="1" u="sng"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886021510"/>
              </p:ext>
            </p:extLst>
          </p:nvPr>
        </p:nvGraphicFramePr>
        <p:xfrm>
          <a:off x="914400" y="685800"/>
          <a:ext cx="7315199" cy="6400800"/>
        </p:xfrm>
        <a:graphic>
          <a:graphicData uri="http://schemas.openxmlformats.org/presentationml/2006/ole">
            <mc:AlternateContent xmlns:mc="http://schemas.openxmlformats.org/markup-compatibility/2006">
              <mc:Choice xmlns:v="urn:schemas-microsoft-com:vml" Requires="v">
                <p:oleObj spid="_x0000_s2072" name="Worksheet" r:id="rId4" imgW="5981760" imgH="8458147" progId="Excel.Sheet.8">
                  <p:embed/>
                </p:oleObj>
              </mc:Choice>
              <mc:Fallback>
                <p:oleObj name="Worksheet" r:id="rId4" imgW="5981760" imgH="8458147" progId="Excel.Sheet.8">
                  <p:embed/>
                  <p:pic>
                    <p:nvPicPr>
                      <p:cNvPr id="0" name=""/>
                      <p:cNvPicPr/>
                      <p:nvPr/>
                    </p:nvPicPr>
                    <p:blipFill>
                      <a:blip r:embed="rId5"/>
                      <a:stretch>
                        <a:fillRect/>
                      </a:stretch>
                    </p:blipFill>
                    <p:spPr>
                      <a:xfrm>
                        <a:off x="914400" y="685800"/>
                        <a:ext cx="7315199" cy="6400800"/>
                      </a:xfrm>
                      <a:prstGeom prst="rect">
                        <a:avLst/>
                      </a:prstGeom>
                    </p:spPr>
                  </p:pic>
                </p:oleObj>
              </mc:Fallback>
            </mc:AlternateContent>
          </a:graphicData>
        </a:graphic>
      </p:graphicFrame>
    </p:spTree>
    <p:extLst>
      <p:ext uri="{BB962C8B-B14F-4D97-AF65-F5344CB8AC3E}">
        <p14:creationId xmlns:p14="http://schemas.microsoft.com/office/powerpoint/2010/main" val="487143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0" y="228600"/>
            <a:ext cx="7772400" cy="1600200"/>
          </a:xfrm>
        </p:spPr>
        <p:txBody>
          <a:bodyPr/>
          <a:lstStyle/>
          <a:p>
            <a:pPr eaLnBrk="1" hangingPunct="1">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PROFILE OF INTERVIEWEES</a:t>
            </a:r>
            <a:b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en-US" sz="18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en-US" sz="18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r>
            <a:b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en-US" sz="4000" b="1" dirty="0" smtClean="0">
                <a:effectLst>
                  <a:outerShdw blurRad="38100" dist="38100" dir="2700000" algn="tl">
                    <a:srgbClr val="000000">
                      <a:alpha val="43137"/>
                    </a:srgbClr>
                  </a:outerShdw>
                </a:effectLst>
                <a:latin typeface="Times New Roman" pitchFamily="18" charset="0"/>
                <a:cs typeface="Times New Roman" panose="02020603050405020304" pitchFamily="18" charset="0"/>
              </a:rPr>
              <a:t>40 Interviews*    67 Participants </a:t>
            </a:r>
          </a:p>
        </p:txBody>
      </p:sp>
      <p:sp>
        <p:nvSpPr>
          <p:cNvPr id="6147" name="Rectangle 3"/>
          <p:cNvSpPr>
            <a:spLocks noGrp="1" noChangeArrowheads="1"/>
          </p:cNvSpPr>
          <p:nvPr>
            <p:ph type="subTitle" idx="1"/>
          </p:nvPr>
        </p:nvSpPr>
        <p:spPr>
          <a:xfrm>
            <a:off x="571500" y="1934672"/>
            <a:ext cx="8153400" cy="647700"/>
          </a:xfrm>
        </p:spPr>
        <p:txBody>
          <a:bodyPr/>
          <a:lstStyle/>
          <a:p>
            <a:pPr eaLnBrk="1" hangingPunct="1">
              <a:lnSpc>
                <a:spcPct val="80000"/>
              </a:lnSpc>
              <a:defRPr/>
            </a:pPr>
            <a:r>
              <a:rPr lang="en-US" sz="2800" b="1" u="sng"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Interviewee Statistics</a:t>
            </a:r>
          </a:p>
        </p:txBody>
      </p:sp>
      <p:pic>
        <p:nvPicPr>
          <p:cNvPr id="6148" name="Picture 4"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Text Box 31"/>
          <p:cNvSpPr txBox="1">
            <a:spLocks noChangeArrowheads="1"/>
          </p:cNvSpPr>
          <p:nvPr/>
        </p:nvSpPr>
        <p:spPr bwMode="auto">
          <a:xfrm>
            <a:off x="726583" y="2362200"/>
            <a:ext cx="8341217"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 typeface="Wingdings" panose="05000000000000000000" pitchFamily="2" charset="2"/>
              <a:buChar char="§"/>
            </a:pPr>
            <a:r>
              <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Number of male participants			</a:t>
            </a:r>
            <a:r>
              <a:rPr lang="en-US" altLang="en-US" sz="2400" b="0" u="none"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32</a:t>
            </a:r>
            <a:endPar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
            </a:pPr>
            <a:r>
              <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Number of female participants			</a:t>
            </a:r>
            <a:r>
              <a:rPr lang="en-US" altLang="en-US" sz="2400" b="0" u="none"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35</a:t>
            </a:r>
            <a:endPar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
            </a:pPr>
            <a:r>
              <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Number of couples				</a:t>
            </a:r>
            <a:r>
              <a:rPr lang="en-US" altLang="en-US" sz="2400" b="0" u="none"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27</a:t>
            </a:r>
            <a:endPar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
            </a:pPr>
            <a:r>
              <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Number of Individuals 				</a:t>
            </a:r>
            <a:r>
              <a:rPr lang="en-US" altLang="en-US" sz="2400" b="0" u="none"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a:t>
            </a:r>
            <a:endPar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
            </a:pPr>
            <a:r>
              <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Interviews conducted at </a:t>
            </a:r>
            <a:r>
              <a:rPr lang="en-US" altLang="en-US" sz="2400" b="0" u="none"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Augustus </a:t>
            </a:r>
            <a:r>
              <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400" b="0" u="none"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35</a:t>
            </a:r>
            <a:endPar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
            </a:pPr>
            <a:r>
              <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Interviews conducted over the phone</a:t>
            </a:r>
            <a:r>
              <a:rPr lang="en-US" altLang="en-US" sz="20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400" b="0" u="none"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400" b="0" u="none"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5</a:t>
            </a:r>
          </a:p>
        </p:txBody>
      </p:sp>
      <p:sp>
        <p:nvSpPr>
          <p:cNvPr id="2" name="TextBox 1"/>
          <p:cNvSpPr txBox="1"/>
          <p:nvPr/>
        </p:nvSpPr>
        <p:spPr>
          <a:xfrm>
            <a:off x="726583" y="5152568"/>
            <a:ext cx="7315200" cy="1015663"/>
          </a:xfrm>
          <a:prstGeom prst="rect">
            <a:avLst/>
          </a:prstGeom>
          <a:noFill/>
        </p:spPr>
        <p:txBody>
          <a:bodyPr wrap="square" rtlCol="0">
            <a:spAutoFit/>
          </a:bodyPr>
          <a:lstStyle/>
          <a:p>
            <a:pPr eaLnBrk="1" hangingPunct="1"/>
            <a:r>
              <a:rPr lang="en-US" altLang="en-US" sz="2000" b="0" u="none" dirty="0" smtClean="0">
                <a:latin typeface="Times New Roman" panose="02020603050405020304" pitchFamily="18" charset="0"/>
                <a:cs typeface="Times New Roman" panose="02020603050405020304" pitchFamily="18" charset="0"/>
              </a:rPr>
              <a:t>*</a:t>
            </a:r>
            <a:r>
              <a:rPr lang="en-US" altLang="en-US" sz="2000" b="0" i="1" u="none" dirty="0" smtClean="0">
                <a:latin typeface="Times New Roman" panose="02020603050405020304" pitchFamily="18" charset="0"/>
                <a:cs typeface="Times New Roman" panose="02020603050405020304" pitchFamily="18" charset="0"/>
              </a:rPr>
              <a:t>2 of these interviews were conducted after the close of transcription and tabulation, however their substance is reflected herein. No material impact on results was noted.</a:t>
            </a:r>
            <a:endParaRPr lang="en-US" altLang="en-US" sz="2000" b="0" i="1" u="none"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26831"/>
            <a:ext cx="8229600" cy="563563"/>
          </a:xfrm>
        </p:spPr>
        <p:txBody>
          <a:bodyPr/>
          <a:lstStyle/>
          <a:p>
            <a:r>
              <a:rPr lang="en-US" sz="3600" b="1" i="1" u="sng"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RANGE OF GIFTS-High  Responses</a:t>
            </a:r>
            <a:endParaRPr lang="en-US" sz="3600" b="1" i="1" u="sng"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314690123"/>
              </p:ext>
            </p:extLst>
          </p:nvPr>
        </p:nvGraphicFramePr>
        <p:xfrm>
          <a:off x="990600" y="685800"/>
          <a:ext cx="7239000" cy="6324600"/>
        </p:xfrm>
        <a:graphic>
          <a:graphicData uri="http://schemas.openxmlformats.org/presentationml/2006/ole">
            <mc:AlternateContent xmlns:mc="http://schemas.openxmlformats.org/markup-compatibility/2006">
              <mc:Choice xmlns:v="urn:schemas-microsoft-com:vml" Requires="v">
                <p:oleObj spid="_x0000_s3097" name="Worksheet" r:id="rId4" imgW="5981760" imgH="9210809" progId="Excel.Sheet.8">
                  <p:embed/>
                </p:oleObj>
              </mc:Choice>
              <mc:Fallback>
                <p:oleObj name="Worksheet" r:id="rId4" imgW="5981760" imgH="9210809" progId="Excel.Sheet.8">
                  <p:embed/>
                  <p:pic>
                    <p:nvPicPr>
                      <p:cNvPr id="0" name=""/>
                      <p:cNvPicPr/>
                      <p:nvPr/>
                    </p:nvPicPr>
                    <p:blipFill>
                      <a:blip r:embed="rId5"/>
                      <a:stretch>
                        <a:fillRect/>
                      </a:stretch>
                    </p:blipFill>
                    <p:spPr>
                      <a:xfrm>
                        <a:off x="990600" y="685800"/>
                        <a:ext cx="7239000" cy="6324600"/>
                      </a:xfrm>
                      <a:prstGeom prst="rect">
                        <a:avLst/>
                      </a:prstGeom>
                    </p:spPr>
                  </p:pic>
                </p:oleObj>
              </mc:Fallback>
            </mc:AlternateContent>
          </a:graphicData>
        </a:graphic>
      </p:graphicFrame>
    </p:spTree>
    <p:extLst>
      <p:ext uri="{BB962C8B-B14F-4D97-AF65-F5344CB8AC3E}">
        <p14:creationId xmlns:p14="http://schemas.microsoft.com/office/powerpoint/2010/main" val="23961523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0" y="20891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3200">
                <a:solidFill>
                  <a:schemeClr val="tx1"/>
                </a:solidFill>
                <a:latin typeface="Arial" panose="020B0604020202020204" pitchFamily="34" charset="0"/>
              </a:defRPr>
            </a:lvl1pPr>
            <a:lvl2pPr marL="742950" indent="-28575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2800">
                <a:solidFill>
                  <a:schemeClr val="tx1"/>
                </a:solidFill>
                <a:latin typeface="Arial" panose="020B0604020202020204" pitchFamily="34" charset="0"/>
              </a:defRPr>
            </a:lvl2pPr>
            <a:lvl3pPr marL="1143000" indent="-2286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2400">
                <a:solidFill>
                  <a:schemeClr val="tx1"/>
                </a:solidFill>
                <a:latin typeface="Arial" panose="020B0604020202020204" pitchFamily="34" charset="0"/>
              </a:defRPr>
            </a:lvl3pPr>
            <a:lvl4pPr marL="1600200" indent="-2286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2000">
                <a:solidFill>
                  <a:schemeClr val="tx1"/>
                </a:solidFill>
                <a:latin typeface="Arial" panose="020B0604020202020204" pitchFamily="34" charset="0"/>
              </a:defRPr>
            </a:lvl4pPr>
            <a:lvl5pPr marL="2057400" indent="-2286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defRPr sz="2000">
                <a:solidFill>
                  <a:schemeClr val="tx1"/>
                </a:solidFill>
                <a:latin typeface="Arial" panose="020B0604020202020204" pitchFamily="34" charset="0"/>
              </a:defRPr>
            </a:lvl9pPr>
          </a:lstStyle>
          <a:p>
            <a:pPr eaLnBrk="1" hangingPunct="1">
              <a:spcBef>
                <a:spcPct val="0"/>
              </a:spcBef>
              <a:buFontTx/>
              <a:buNone/>
            </a:pPr>
            <a:endParaRPr lang="en-US" altLang="en-US" sz="1800" b="0" u="none"/>
          </a:p>
        </p:txBody>
      </p:sp>
      <p:graphicFrame>
        <p:nvGraphicFramePr>
          <p:cNvPr id="21533" name="Group 29"/>
          <p:cNvGraphicFramePr>
            <a:graphicFrameLocks noGrp="1"/>
          </p:cNvGraphicFramePr>
          <p:nvPr>
            <p:extLst>
              <p:ext uri="{D42A27DB-BD31-4B8C-83A1-F6EECF244321}">
                <p14:modId xmlns:p14="http://schemas.microsoft.com/office/powerpoint/2010/main" val="1144459195"/>
              </p:ext>
            </p:extLst>
          </p:nvPr>
        </p:nvGraphicFramePr>
        <p:xfrm>
          <a:off x="304800" y="457200"/>
          <a:ext cx="8534400" cy="3685888"/>
        </p:xfrm>
        <a:graphic>
          <a:graphicData uri="http://schemas.openxmlformats.org/drawingml/2006/table">
            <a:tbl>
              <a:tblPr/>
              <a:tblGrid>
                <a:gridCol w="4267200"/>
                <a:gridCol w="4267200"/>
              </a:tblGrid>
              <a:tr h="1752600">
                <a:tc gridSpan="2">
                  <a:txBody>
                    <a:bodyPr/>
                    <a:lstStyle>
                      <a:lvl1pPr algn="l" eaLnBrk="0" hangingPunct="0">
                        <a:spcBef>
                          <a:spcPct val="20000"/>
                        </a:spcBef>
                        <a:defRPr sz="2800">
                          <a:solidFill>
                            <a:schemeClr val="tx1"/>
                          </a:solidFill>
                          <a:latin typeface="Arial" charset="0"/>
                        </a:defRPr>
                      </a:lvl1pPr>
                      <a:lvl2pPr marL="742950" indent="-285750" algn="l" eaLnBrk="0" hangingPunct="0">
                        <a:spcBef>
                          <a:spcPct val="20000"/>
                        </a:spcBef>
                        <a:defRPr sz="2400">
                          <a:solidFill>
                            <a:schemeClr val="tx1"/>
                          </a:solidFill>
                          <a:latin typeface="Arial" charset="0"/>
                        </a:defRPr>
                      </a:lvl2pPr>
                      <a:lvl3pPr marL="1143000" indent="-228600" algn="l" eaLnBrk="0" hangingPunct="0">
                        <a:spcBef>
                          <a:spcPct val="20000"/>
                        </a:spcBef>
                        <a:defRPr sz="2000">
                          <a:solidFill>
                            <a:schemeClr val="tx1"/>
                          </a:solidFill>
                          <a:latin typeface="Arial" charset="0"/>
                        </a:defRPr>
                      </a:lvl3pPr>
                      <a:lvl4pPr marL="1600200" indent="-228600" algn="l" eaLnBrk="0" hangingPunct="0">
                        <a:spcBef>
                          <a:spcPct val="20000"/>
                        </a:spcBef>
                        <a:defRPr>
                          <a:solidFill>
                            <a:schemeClr val="tx1"/>
                          </a:solidFill>
                          <a:latin typeface="Arial" charset="0"/>
                        </a:defRPr>
                      </a:lvl4pPr>
                      <a:lvl5pPr marL="2057400" indent="-228600" algn="l"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200" b="1" i="1" u="sng" strike="noStrike" cap="none" normalizeH="0" baseline="0" dirty="0" smtClean="0">
                          <a:ln>
                            <a:noFill/>
                          </a:ln>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RESPONSE TO ANTICIPATING THE LEVEL OF A 3-YEAR COMMITMENT*,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200" b="1" i="1" u="sng" strike="noStrike" cap="none" normalizeH="0" baseline="0" dirty="0" smtClean="0">
                          <a:ln>
                            <a:noFill/>
                          </a:ln>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BASED ON A PLEDGE OR ONE TIME GIFT.</a:t>
                      </a:r>
                      <a:r>
                        <a:rPr kumimoji="0" lang="en-US" altLang="en-US" sz="3200" b="1" i="1" u="sng"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CCFF">
                        <a:alpha val="50195"/>
                      </a:srgbClr>
                    </a:solidFill>
                  </a:tcPr>
                </a:tc>
                <a:tc hMerge="1">
                  <a:txBody>
                    <a:bodyPr/>
                    <a:lstStyle/>
                    <a:p>
                      <a:endParaRPr lang="en-US"/>
                    </a:p>
                  </a:txBody>
                  <a:tcPr/>
                </a:tc>
              </a:tr>
              <a:tr h="614473">
                <a:tc>
                  <a:txBody>
                    <a:bodyPr/>
                    <a:lstStyle>
                      <a:lvl1pPr algn="l" eaLnBrk="0" hangingPunct="0">
                        <a:spcBef>
                          <a:spcPct val="20000"/>
                        </a:spcBef>
                        <a:defRPr sz="2800">
                          <a:solidFill>
                            <a:schemeClr val="tx1"/>
                          </a:solidFill>
                          <a:latin typeface="Arial" charset="0"/>
                        </a:defRPr>
                      </a:lvl1pPr>
                      <a:lvl2pPr marL="742950" indent="-285750" algn="l" eaLnBrk="0" hangingPunct="0">
                        <a:spcBef>
                          <a:spcPct val="20000"/>
                        </a:spcBef>
                        <a:defRPr sz="2400">
                          <a:solidFill>
                            <a:schemeClr val="tx1"/>
                          </a:solidFill>
                          <a:latin typeface="Arial" charset="0"/>
                        </a:defRPr>
                      </a:lvl2pPr>
                      <a:lvl3pPr marL="1143000" indent="-228600" algn="l" eaLnBrk="0" hangingPunct="0">
                        <a:spcBef>
                          <a:spcPct val="20000"/>
                        </a:spcBef>
                        <a:defRPr sz="2000">
                          <a:solidFill>
                            <a:schemeClr val="tx1"/>
                          </a:solidFill>
                          <a:latin typeface="Arial" charset="0"/>
                        </a:defRPr>
                      </a:lvl3pPr>
                      <a:lvl4pPr marL="1600200" indent="-228600" algn="l" eaLnBrk="0" hangingPunct="0">
                        <a:spcBef>
                          <a:spcPct val="20000"/>
                        </a:spcBef>
                        <a:defRPr>
                          <a:solidFill>
                            <a:schemeClr val="tx1"/>
                          </a:solidFill>
                          <a:latin typeface="Arial" charset="0"/>
                        </a:defRPr>
                      </a:lvl4pPr>
                      <a:lvl5pPr marL="2057400" indent="-228600" algn="l"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smtClean="0">
                          <a:ln>
                            <a:noFill/>
                          </a:ln>
                          <a:solidFill>
                            <a:schemeClr val="tx1"/>
                          </a:solidFill>
                          <a:effectLst/>
                          <a:latin typeface="Times New Roman" pitchFamily="18" charset="0"/>
                          <a:cs typeface="Times New Roman" pitchFamily="18" charset="0"/>
                        </a:rPr>
                        <a:t>LOW RANGE</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sz="2800">
                          <a:solidFill>
                            <a:schemeClr val="tx1"/>
                          </a:solidFill>
                          <a:latin typeface="Arial" charset="0"/>
                        </a:defRPr>
                      </a:lvl1pPr>
                      <a:lvl2pPr marL="742950" indent="-285750" algn="l" eaLnBrk="0" hangingPunct="0">
                        <a:spcBef>
                          <a:spcPct val="20000"/>
                        </a:spcBef>
                        <a:defRPr sz="2400">
                          <a:solidFill>
                            <a:schemeClr val="tx1"/>
                          </a:solidFill>
                          <a:latin typeface="Arial" charset="0"/>
                        </a:defRPr>
                      </a:lvl2pPr>
                      <a:lvl3pPr marL="1143000" indent="-228600" algn="l" eaLnBrk="0" hangingPunct="0">
                        <a:spcBef>
                          <a:spcPct val="20000"/>
                        </a:spcBef>
                        <a:defRPr sz="2000">
                          <a:solidFill>
                            <a:schemeClr val="tx1"/>
                          </a:solidFill>
                          <a:latin typeface="Arial" charset="0"/>
                        </a:defRPr>
                      </a:lvl3pPr>
                      <a:lvl4pPr marL="1600200" indent="-228600" algn="l" eaLnBrk="0" hangingPunct="0">
                        <a:spcBef>
                          <a:spcPct val="20000"/>
                        </a:spcBef>
                        <a:defRPr>
                          <a:solidFill>
                            <a:schemeClr val="tx1"/>
                          </a:solidFill>
                          <a:latin typeface="Arial" charset="0"/>
                        </a:defRPr>
                      </a:lvl4pPr>
                      <a:lvl5pPr marL="2057400" indent="-228600" algn="l"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smtClean="0">
                          <a:ln>
                            <a:noFill/>
                          </a:ln>
                          <a:solidFill>
                            <a:schemeClr val="tx1"/>
                          </a:solidFill>
                          <a:effectLst/>
                          <a:latin typeface="Times New Roman" pitchFamily="18" charset="0"/>
                          <a:cs typeface="Times New Roman" pitchFamily="18" charset="0"/>
                        </a:rPr>
                        <a:t> HIGH RANGE </a:t>
                      </a:r>
                      <a:endParaRPr kumimoji="0" lang="en-US" altLang="en-US" sz="2800" b="0" i="0" u="none" strike="noStrike" cap="none" normalizeH="0" baseline="0" dirty="0" smtClean="0">
                        <a:ln>
                          <a:noFill/>
                        </a:ln>
                        <a:solidFill>
                          <a:schemeClr val="tx1"/>
                        </a:solidFill>
                        <a:effectLst/>
                        <a:latin typeface="Arial"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1166">
                <a:tc>
                  <a:txBody>
                    <a:bodyPr/>
                    <a:lstStyle>
                      <a:lvl1pPr algn="l" eaLnBrk="0" hangingPunct="0">
                        <a:spcBef>
                          <a:spcPct val="20000"/>
                        </a:spcBef>
                        <a:defRPr sz="2800">
                          <a:solidFill>
                            <a:schemeClr val="tx1"/>
                          </a:solidFill>
                          <a:latin typeface="Arial" charset="0"/>
                        </a:defRPr>
                      </a:lvl1pPr>
                      <a:lvl2pPr marL="742950" indent="-285750" algn="l" eaLnBrk="0" hangingPunct="0">
                        <a:spcBef>
                          <a:spcPct val="20000"/>
                        </a:spcBef>
                        <a:defRPr sz="2400">
                          <a:solidFill>
                            <a:schemeClr val="tx1"/>
                          </a:solidFill>
                          <a:latin typeface="Arial" charset="0"/>
                        </a:defRPr>
                      </a:lvl2pPr>
                      <a:lvl3pPr marL="1143000" indent="-228600" algn="l" eaLnBrk="0" hangingPunct="0">
                        <a:spcBef>
                          <a:spcPct val="20000"/>
                        </a:spcBef>
                        <a:defRPr sz="2000">
                          <a:solidFill>
                            <a:schemeClr val="tx1"/>
                          </a:solidFill>
                          <a:latin typeface="Arial" charset="0"/>
                        </a:defRPr>
                      </a:lvl3pPr>
                      <a:lvl4pPr marL="1600200" indent="-228600" algn="l" eaLnBrk="0" hangingPunct="0">
                        <a:spcBef>
                          <a:spcPct val="20000"/>
                        </a:spcBef>
                        <a:defRPr>
                          <a:solidFill>
                            <a:schemeClr val="tx1"/>
                          </a:solidFill>
                          <a:latin typeface="Arial" charset="0"/>
                        </a:defRPr>
                      </a:lvl4pPr>
                      <a:lvl5pPr marL="2057400" indent="-228600" algn="l"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rPr>
                        <a:t>$381,000</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sz="2800">
                          <a:solidFill>
                            <a:schemeClr val="tx1"/>
                          </a:solidFill>
                          <a:latin typeface="Arial" charset="0"/>
                        </a:defRPr>
                      </a:lvl1pPr>
                      <a:lvl2pPr marL="742950" indent="-285750" algn="l" eaLnBrk="0" hangingPunct="0">
                        <a:spcBef>
                          <a:spcPct val="20000"/>
                        </a:spcBef>
                        <a:defRPr sz="2400">
                          <a:solidFill>
                            <a:schemeClr val="tx1"/>
                          </a:solidFill>
                          <a:latin typeface="Arial" charset="0"/>
                        </a:defRPr>
                      </a:lvl2pPr>
                      <a:lvl3pPr marL="1143000" indent="-228600" algn="l" eaLnBrk="0" hangingPunct="0">
                        <a:spcBef>
                          <a:spcPct val="20000"/>
                        </a:spcBef>
                        <a:defRPr sz="2000">
                          <a:solidFill>
                            <a:schemeClr val="tx1"/>
                          </a:solidFill>
                          <a:latin typeface="Arial" charset="0"/>
                        </a:defRPr>
                      </a:lvl3pPr>
                      <a:lvl4pPr marL="1600200" indent="-228600" algn="l" eaLnBrk="0" hangingPunct="0">
                        <a:spcBef>
                          <a:spcPct val="20000"/>
                        </a:spcBef>
                        <a:defRPr>
                          <a:solidFill>
                            <a:schemeClr val="tx1"/>
                          </a:solidFill>
                          <a:latin typeface="Arial" charset="0"/>
                        </a:defRPr>
                      </a:lvl4pPr>
                      <a:lvl5pPr marL="2057400" indent="-228600" algn="l"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rPr>
                        <a:t>$441,500</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7649">
                <a:tc>
                  <a:txBody>
                    <a:bodyPr/>
                    <a:lstStyle>
                      <a:lvl1pPr algn="l" eaLnBrk="0" hangingPunct="0">
                        <a:spcBef>
                          <a:spcPct val="20000"/>
                        </a:spcBef>
                        <a:defRPr sz="2800">
                          <a:solidFill>
                            <a:schemeClr val="tx1"/>
                          </a:solidFill>
                          <a:latin typeface="Arial" charset="0"/>
                        </a:defRPr>
                      </a:lvl1pPr>
                      <a:lvl2pPr marL="742950" indent="-285750" algn="l" eaLnBrk="0" hangingPunct="0">
                        <a:spcBef>
                          <a:spcPct val="20000"/>
                        </a:spcBef>
                        <a:defRPr sz="2400">
                          <a:solidFill>
                            <a:schemeClr val="tx1"/>
                          </a:solidFill>
                          <a:latin typeface="Arial" charset="0"/>
                        </a:defRPr>
                      </a:lvl2pPr>
                      <a:lvl3pPr marL="1143000" indent="-228600" algn="l" eaLnBrk="0" hangingPunct="0">
                        <a:spcBef>
                          <a:spcPct val="20000"/>
                        </a:spcBef>
                        <a:defRPr sz="2000">
                          <a:solidFill>
                            <a:schemeClr val="tx1"/>
                          </a:solidFill>
                          <a:latin typeface="Arial" charset="0"/>
                        </a:defRPr>
                      </a:lvl3pPr>
                      <a:lvl4pPr marL="1600200" indent="-228600" algn="l" eaLnBrk="0" hangingPunct="0">
                        <a:spcBef>
                          <a:spcPct val="20000"/>
                        </a:spcBef>
                        <a:defRPr>
                          <a:solidFill>
                            <a:schemeClr val="tx1"/>
                          </a:solidFill>
                          <a:latin typeface="Arial" charset="0"/>
                        </a:defRPr>
                      </a:lvl4pPr>
                      <a:lvl5pPr marL="2057400" indent="-228600" algn="l"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Times New Roman" pitchFamily="18" charset="0"/>
                        </a:rPr>
                        <a:t> Average:           $10,297</a:t>
                      </a:r>
                      <a:endParaRPr kumimoji="0" lang="en-US" altLang="en-US" sz="3200" b="0"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sz="2800">
                          <a:solidFill>
                            <a:schemeClr val="tx1"/>
                          </a:solidFill>
                          <a:latin typeface="Arial" charset="0"/>
                        </a:defRPr>
                      </a:lvl1pPr>
                      <a:lvl2pPr marL="742950" indent="-285750" algn="l" eaLnBrk="0" hangingPunct="0">
                        <a:spcBef>
                          <a:spcPct val="20000"/>
                        </a:spcBef>
                        <a:defRPr sz="2400">
                          <a:solidFill>
                            <a:schemeClr val="tx1"/>
                          </a:solidFill>
                          <a:latin typeface="Arial" charset="0"/>
                        </a:defRPr>
                      </a:lvl2pPr>
                      <a:lvl3pPr marL="1143000" indent="-228600" algn="l" eaLnBrk="0" hangingPunct="0">
                        <a:spcBef>
                          <a:spcPct val="20000"/>
                        </a:spcBef>
                        <a:defRPr sz="2000">
                          <a:solidFill>
                            <a:schemeClr val="tx1"/>
                          </a:solidFill>
                          <a:latin typeface="Arial" charset="0"/>
                        </a:defRPr>
                      </a:lvl3pPr>
                      <a:lvl4pPr marL="1600200" indent="-228600" algn="l" eaLnBrk="0" hangingPunct="0">
                        <a:spcBef>
                          <a:spcPct val="20000"/>
                        </a:spcBef>
                        <a:defRPr>
                          <a:solidFill>
                            <a:schemeClr val="tx1"/>
                          </a:solidFill>
                          <a:latin typeface="Arial" charset="0"/>
                        </a:defRPr>
                      </a:lvl4pPr>
                      <a:lvl5pPr marL="2057400" indent="-228600" algn="l"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dirty="0" smtClean="0">
                          <a:ln>
                            <a:noFill/>
                          </a:ln>
                          <a:solidFill>
                            <a:schemeClr val="tx1"/>
                          </a:solidFill>
                          <a:effectLst>
                            <a:outerShdw blurRad="38100" dist="38100" dir="2700000" algn="tl">
                              <a:srgbClr val="FFFFFF"/>
                            </a:outerShdw>
                          </a:effectLst>
                          <a:latin typeface="Times New Roman" pitchFamily="18" charset="0"/>
                          <a:cs typeface="Times New Roman" pitchFamily="18" charset="0"/>
                        </a:rPr>
                        <a:t>$11,932                                      </a:t>
                      </a: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4051" name="Rectangle 28"/>
          <p:cNvSpPr>
            <a:spLocks noChangeArrowheads="1"/>
          </p:cNvSpPr>
          <p:nvPr/>
        </p:nvSpPr>
        <p:spPr bwMode="auto">
          <a:xfrm>
            <a:off x="0" y="47688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b="0" u="none"/>
          </a:p>
        </p:txBody>
      </p:sp>
      <p:sp>
        <p:nvSpPr>
          <p:cNvPr id="3" name="TextBox 2"/>
          <p:cNvSpPr txBox="1"/>
          <p:nvPr/>
        </p:nvSpPr>
        <p:spPr>
          <a:xfrm>
            <a:off x="685800" y="4343400"/>
            <a:ext cx="8020050" cy="2277547"/>
          </a:xfrm>
          <a:prstGeom prst="rect">
            <a:avLst/>
          </a:prstGeom>
          <a:noFill/>
        </p:spPr>
        <p:txBody>
          <a:bodyPr>
            <a:spAutoFit/>
          </a:bodyPr>
          <a:lstStyle/>
          <a:p>
            <a:pPr eaLnBrk="1" hangingPunct="1">
              <a:spcBef>
                <a:spcPct val="50000"/>
              </a:spcBef>
              <a:defRPr/>
            </a:pPr>
            <a:r>
              <a:rPr lang="en-US" sz="2000" i="1" u="none" dirty="0" smtClean="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“Over </a:t>
            </a:r>
            <a:r>
              <a:rPr lang="en-US" sz="2000" i="1" u="none" dirty="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3 years perhaps I can give more</a:t>
            </a:r>
            <a:r>
              <a:rPr lang="en-US" sz="2000" i="1" u="none" dirty="0" smtClean="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2000" i="1" u="none" dirty="0">
              <a:solidFill>
                <a:srgbClr val="CC3300"/>
              </a:solidFill>
              <a:effectLst>
                <a:outerShdw blurRad="38100" dist="38100" dir="2700000" algn="tl">
                  <a:srgbClr val="000000">
                    <a:alpha val="43137"/>
                  </a:srgbClr>
                </a:outerShdw>
              </a:effectLst>
              <a:latin typeface="Times New Roman" pitchFamily="18" charset="0"/>
              <a:cs typeface="Times New Roman" pitchFamily="18" charset="0"/>
            </a:endParaRPr>
          </a:p>
          <a:p>
            <a:pPr eaLnBrk="1" hangingPunct="1">
              <a:spcBef>
                <a:spcPct val="50000"/>
              </a:spcBef>
              <a:defRPr/>
            </a:pPr>
            <a:r>
              <a:rPr lang="en-US" sz="2000" i="1" u="none" dirty="0" smtClean="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“We </a:t>
            </a:r>
            <a:r>
              <a:rPr lang="en-US" sz="2000" i="1" u="none" dirty="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feel strongly we need to think of our children and what we can leave to them</a:t>
            </a:r>
            <a:r>
              <a:rPr lang="en-US" sz="2000" i="1" u="none" dirty="0" smtClean="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US" sz="2000" i="1" u="none" dirty="0">
              <a:solidFill>
                <a:srgbClr val="CC3300"/>
              </a:solidFill>
              <a:effectLst>
                <a:outerShdw blurRad="38100" dist="38100" dir="2700000" algn="tl">
                  <a:srgbClr val="000000">
                    <a:alpha val="43137"/>
                  </a:srgbClr>
                </a:outerShdw>
              </a:effectLst>
              <a:latin typeface="Times New Roman" pitchFamily="18" charset="0"/>
              <a:cs typeface="Times New Roman" pitchFamily="18" charset="0"/>
            </a:endParaRPr>
          </a:p>
          <a:p>
            <a:pPr eaLnBrk="1" hangingPunct="1">
              <a:spcBef>
                <a:spcPct val="50000"/>
              </a:spcBef>
              <a:defRPr/>
            </a:pPr>
            <a:r>
              <a:rPr lang="en-US" sz="2000" i="1" u="none" dirty="0" smtClean="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“246 </a:t>
            </a:r>
            <a:r>
              <a:rPr lang="en-US" sz="2000" i="1" u="none" dirty="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members making pledges doesn't seem </a:t>
            </a:r>
            <a:r>
              <a:rPr lang="en-US" sz="2000" i="1" u="none" dirty="0" smtClean="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realistic.”</a:t>
            </a:r>
          </a:p>
          <a:p>
            <a:pPr eaLnBrk="1" hangingPunct="1">
              <a:spcBef>
                <a:spcPct val="50000"/>
              </a:spcBef>
              <a:defRPr/>
            </a:pPr>
            <a:r>
              <a:rPr lang="en-US" sz="2400" i="1" u="none" dirty="0" smtClean="0">
                <a:solidFill>
                  <a:srgbClr val="CC33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i="1" u="none"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000" b="0" i="1" u="none" dirty="0" smtClean="0">
                <a:latin typeface="Times New Roman" panose="02020603050405020304" pitchFamily="18" charset="0"/>
                <a:cs typeface="Times New Roman" panose="02020603050405020304" pitchFamily="18" charset="0"/>
              </a:rPr>
              <a:t>Donor’s Option</a:t>
            </a:r>
            <a:endParaRPr lang="en-US" sz="2000" b="0" i="1" u="none"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ctrTitle" idx="4294967295"/>
          </p:nvPr>
        </p:nvSpPr>
        <p:spPr>
          <a:xfrm>
            <a:off x="304800" y="6350"/>
            <a:ext cx="8610600" cy="1470025"/>
          </a:xfrm>
        </p:spPr>
        <p:txBody>
          <a:bodyPr/>
          <a:lstStyle/>
          <a:p>
            <a:pPr eaLnBrk="1" hangingPunct="1">
              <a:defRPr/>
            </a:pPr>
            <a:r>
              <a:rPr lang="en-US" sz="40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a:t>
            </a: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APACITY TO RAISE FUNDS</a:t>
            </a:r>
          </a:p>
        </p:txBody>
      </p:sp>
      <p:sp>
        <p:nvSpPr>
          <p:cNvPr id="185347" name="Rectangle 3"/>
          <p:cNvSpPr>
            <a:spLocks noGrp="1" noChangeArrowheads="1"/>
          </p:cNvSpPr>
          <p:nvPr>
            <p:ph type="subTitle" idx="4294967295"/>
          </p:nvPr>
        </p:nvSpPr>
        <p:spPr>
          <a:xfrm>
            <a:off x="228600" y="1295400"/>
            <a:ext cx="8763000" cy="4267200"/>
          </a:xfrm>
        </p:spPr>
        <p:txBody>
          <a:bodyPr/>
          <a:lstStyle/>
          <a:p>
            <a:pPr marL="0" indent="0" algn="ctr" eaLnBrk="1" hangingPunct="1">
              <a:buFontTx/>
              <a:buNone/>
              <a:defRPr/>
            </a:pPr>
            <a:r>
              <a:rPr lang="en-US" b="1" dirty="0" smtClean="0">
                <a:effectLst>
                  <a:outerShdw blurRad="38100" dist="38100" dir="2700000" algn="tl">
                    <a:srgbClr val="FFFFFF"/>
                  </a:outerShdw>
                </a:effectLst>
              </a:rPr>
              <a:t>Commentary on Setting Goal</a:t>
            </a:r>
          </a:p>
          <a:p>
            <a:pPr marL="0" indent="0" algn="ctr" eaLnBrk="1" hangingPunct="1">
              <a:buFontTx/>
              <a:buNone/>
              <a:defRPr/>
            </a:pPr>
            <a:endParaRPr lang="en-US" sz="1000" b="1" dirty="0" smtClean="0">
              <a:effectLst>
                <a:outerShdw blurRad="38100" dist="38100" dir="2700000" algn="tl">
                  <a:srgbClr val="FFFFFF"/>
                </a:outerShdw>
              </a:effectLst>
            </a:endParaRPr>
          </a:p>
          <a:p>
            <a:pPr marL="0" indent="0" algn="ctr" eaLnBrk="1" hangingPunct="1">
              <a:spcBef>
                <a:spcPct val="0"/>
              </a:spcBef>
              <a:buFontTx/>
              <a:buNone/>
              <a:defRPr/>
            </a:pPr>
            <a:r>
              <a:rPr lang="en-US" sz="2400" b="1" dirty="0">
                <a:effectLst>
                  <a:outerShdw blurRad="38100" dist="38100" dir="2700000" algn="tl">
                    <a:srgbClr val="FFFFFF"/>
                  </a:outerShdw>
                </a:effectLst>
                <a:latin typeface="Times New Roman" panose="02020603050405020304" pitchFamily="18" charset="0"/>
                <a:cs typeface="Times New Roman" panose="02020603050405020304" pitchFamily="18" charset="0"/>
              </a:rPr>
              <a:t>Of the </a:t>
            </a:r>
            <a:r>
              <a:rPr lang="en-US" sz="2400" b="1"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38 </a:t>
            </a:r>
            <a:r>
              <a:rPr lang="en-US" sz="2400" b="1" dirty="0">
                <a:effectLst>
                  <a:outerShdw blurRad="38100" dist="38100" dir="2700000" algn="tl">
                    <a:srgbClr val="FFFFFF"/>
                  </a:outerShdw>
                </a:effectLst>
                <a:latin typeface="Times New Roman" panose="02020603050405020304" pitchFamily="18" charset="0"/>
                <a:cs typeface="Times New Roman" panose="02020603050405020304" pitchFamily="18" charset="0"/>
              </a:rPr>
              <a:t>interviews, </a:t>
            </a:r>
            <a:r>
              <a:rPr lang="en-US" sz="2400" b="1"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35 (92%) </a:t>
            </a:r>
            <a:r>
              <a:rPr lang="en-US" sz="2400" b="1" dirty="0">
                <a:effectLst>
                  <a:outerShdw blurRad="38100" dist="38100" dir="2700000" algn="tl">
                    <a:srgbClr val="FFFFFF"/>
                  </a:outerShdw>
                </a:effectLst>
                <a:latin typeface="Times New Roman" panose="02020603050405020304" pitchFamily="18" charset="0"/>
                <a:cs typeface="Times New Roman" panose="02020603050405020304" pitchFamily="18" charset="0"/>
              </a:rPr>
              <a:t>indicated a pledge amount they would give if a capital campaign got underway. Only 3</a:t>
            </a:r>
            <a:r>
              <a:rPr lang="en-US" sz="2400" b="1"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 (</a:t>
            </a:r>
            <a:r>
              <a:rPr lang="en-US" sz="2400" b="1" dirty="0">
                <a:effectLst>
                  <a:outerShdw blurRad="38100" dist="38100" dir="2700000" algn="tl">
                    <a:srgbClr val="FFFFFF"/>
                  </a:outerShdw>
                </a:effectLst>
                <a:latin typeface="Times New Roman" panose="02020603050405020304" pitchFamily="18" charset="0"/>
                <a:cs typeface="Times New Roman" panose="02020603050405020304" pitchFamily="18" charset="0"/>
              </a:rPr>
              <a:t>8</a:t>
            </a:r>
            <a:r>
              <a:rPr lang="en-US" sz="2400" b="1"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 </a:t>
            </a:r>
            <a:r>
              <a:rPr lang="en-US" sz="2400" b="1" dirty="0">
                <a:effectLst>
                  <a:outerShdw blurRad="38100" dist="38100" dir="2700000" algn="tl">
                    <a:srgbClr val="FFFFFF"/>
                  </a:outerShdw>
                </a:effectLst>
                <a:latin typeface="Times New Roman" panose="02020603050405020304" pitchFamily="18" charset="0"/>
                <a:cs typeface="Times New Roman" panose="02020603050405020304" pitchFamily="18" charset="0"/>
              </a:rPr>
              <a:t>could not (at this time</a:t>
            </a:r>
            <a:r>
              <a:rPr lang="en-US" sz="2400" b="1" dirty="0" smtClean="0">
                <a:effectLst>
                  <a:outerShdw blurRad="38100" dist="38100" dir="2700000" algn="tl">
                    <a:srgbClr val="FFFFFF"/>
                  </a:outerShdw>
                </a:effectLst>
                <a:latin typeface="Times New Roman" panose="02020603050405020304" pitchFamily="18" charset="0"/>
                <a:cs typeface="Times New Roman" panose="02020603050405020304" pitchFamily="18" charset="0"/>
              </a:rPr>
              <a:t>).</a:t>
            </a:r>
          </a:p>
        </p:txBody>
      </p:sp>
      <p:sp>
        <p:nvSpPr>
          <p:cNvPr id="185349" name="Text Box 5"/>
          <p:cNvSpPr txBox="1">
            <a:spLocks noChangeArrowheads="1"/>
          </p:cNvSpPr>
          <p:nvPr/>
        </p:nvSpPr>
        <p:spPr bwMode="auto">
          <a:xfrm>
            <a:off x="228600" y="3429000"/>
            <a:ext cx="8610600" cy="2908489"/>
          </a:xfrm>
          <a:prstGeom prst="rect">
            <a:avLst/>
          </a:prstGeom>
          <a:noFill/>
          <a:ln w="9525" algn="ctr">
            <a:noFill/>
            <a:miter lim="800000"/>
            <a:headEnd/>
            <a:tailEnd/>
          </a:ln>
          <a:effectLst/>
        </p:spPr>
        <p:txBody>
          <a:bodyPr>
            <a:spAutoFit/>
          </a:bodyPr>
          <a:lstStyle>
            <a:lvl1pPr marL="342900" eaLnBrk="0" hangingPunct="0">
              <a:defRPr sz="4400" b="1" u="sng">
                <a:solidFill>
                  <a:schemeClr val="tx1"/>
                </a:solidFill>
                <a:latin typeface="Arial" charset="0"/>
              </a:defRPr>
            </a:lvl1pPr>
            <a:lvl2pPr marL="742950" indent="-285750" eaLnBrk="0" hangingPunct="0">
              <a:defRPr sz="4400" b="1" u="sng">
                <a:solidFill>
                  <a:schemeClr val="tx1"/>
                </a:solidFill>
                <a:latin typeface="Arial" charset="0"/>
              </a:defRPr>
            </a:lvl2pPr>
            <a:lvl3pPr marL="1143000" indent="-228600" eaLnBrk="0" hangingPunct="0">
              <a:defRPr sz="4400" b="1" u="sng">
                <a:solidFill>
                  <a:schemeClr val="tx1"/>
                </a:solidFill>
                <a:latin typeface="Arial" charset="0"/>
              </a:defRPr>
            </a:lvl3pPr>
            <a:lvl4pPr marL="1600200" indent="-228600" eaLnBrk="0" hangingPunct="0">
              <a:defRPr sz="4400" b="1" u="sng">
                <a:solidFill>
                  <a:schemeClr val="tx1"/>
                </a:solidFill>
                <a:latin typeface="Arial" charset="0"/>
              </a:defRPr>
            </a:lvl4pPr>
            <a:lvl5pPr marL="2057400" indent="-228600" eaLnBrk="0" hangingPunct="0">
              <a:defRPr sz="4400" b="1" u="sng">
                <a:solidFill>
                  <a:schemeClr val="tx1"/>
                </a:solidFill>
                <a:latin typeface="Arial" charset="0"/>
              </a:defRPr>
            </a:lvl5pPr>
            <a:lvl6pPr marL="2514600" indent="-228600" algn="ctr" eaLnBrk="0" fontAlgn="base" hangingPunct="0">
              <a:spcBef>
                <a:spcPct val="50000"/>
              </a:spcBef>
              <a:spcAft>
                <a:spcPct val="0"/>
              </a:spcAft>
              <a:defRPr sz="4400" b="1" u="sng">
                <a:solidFill>
                  <a:schemeClr val="tx1"/>
                </a:solidFill>
                <a:latin typeface="Arial" charset="0"/>
              </a:defRPr>
            </a:lvl6pPr>
            <a:lvl7pPr marL="2971800" indent="-228600" algn="ctr" eaLnBrk="0" fontAlgn="base" hangingPunct="0">
              <a:spcBef>
                <a:spcPct val="50000"/>
              </a:spcBef>
              <a:spcAft>
                <a:spcPct val="0"/>
              </a:spcAft>
              <a:defRPr sz="4400" b="1" u="sng">
                <a:solidFill>
                  <a:schemeClr val="tx1"/>
                </a:solidFill>
                <a:latin typeface="Arial" charset="0"/>
              </a:defRPr>
            </a:lvl7pPr>
            <a:lvl8pPr marL="3429000" indent="-228600" algn="ctr" eaLnBrk="0" fontAlgn="base" hangingPunct="0">
              <a:spcBef>
                <a:spcPct val="50000"/>
              </a:spcBef>
              <a:spcAft>
                <a:spcPct val="0"/>
              </a:spcAft>
              <a:defRPr sz="4400" b="1" u="sng">
                <a:solidFill>
                  <a:schemeClr val="tx1"/>
                </a:solidFill>
                <a:latin typeface="Arial" charset="0"/>
              </a:defRPr>
            </a:lvl8pPr>
            <a:lvl9pPr marL="3886200" indent="-228600" algn="ctr" eaLnBrk="0" fontAlgn="base" hangingPunct="0">
              <a:spcBef>
                <a:spcPct val="50000"/>
              </a:spcBef>
              <a:spcAft>
                <a:spcPct val="0"/>
              </a:spcAft>
              <a:defRPr sz="4400" b="1" u="sng">
                <a:solidFill>
                  <a:schemeClr val="tx1"/>
                </a:solidFill>
                <a:latin typeface="Arial" charset="0"/>
              </a:defRPr>
            </a:lvl9pPr>
          </a:lstStyle>
          <a:p>
            <a:pPr eaLnBrk="1" hangingPunct="1">
              <a:spcBef>
                <a:spcPct val="50000"/>
              </a:spcBef>
              <a:defRPr/>
            </a:pPr>
            <a:r>
              <a:rPr lang="en-US" altLang="en-US" sz="2400" u="none" dirty="0" smtClean="0">
                <a:effectLst>
                  <a:outerShdw blurRad="38100" dist="38100" dir="2700000" algn="tl">
                    <a:srgbClr val="FFFFFF"/>
                  </a:outerShdw>
                </a:effectLst>
                <a:latin typeface="Times New Roman" pitchFamily="18" charset="0"/>
              </a:rPr>
              <a:t>We like to see 50 to 60% of those interviewed stating they would give a major or leadership level gift. There were 61% who did so.  This is a positive indicator!  </a:t>
            </a:r>
          </a:p>
          <a:p>
            <a:pPr eaLnBrk="1" hangingPunct="1">
              <a:spcBef>
                <a:spcPct val="50000"/>
              </a:spcBef>
              <a:defRPr/>
            </a:pPr>
            <a:endParaRPr lang="en-US" altLang="en-US" sz="1000" u="none" dirty="0" smtClean="0">
              <a:effectLst>
                <a:outerShdw blurRad="38100" dist="38100" dir="2700000" algn="tl">
                  <a:srgbClr val="FFFFFF"/>
                </a:outerShdw>
              </a:effectLst>
              <a:latin typeface="Times New Roman" pitchFamily="18" charset="0"/>
            </a:endParaRPr>
          </a:p>
          <a:p>
            <a:pPr eaLnBrk="1" hangingPunct="1">
              <a:defRPr/>
            </a:pPr>
            <a:r>
              <a:rPr lang="en-US" altLang="en-US" sz="2400" u="none" dirty="0" smtClean="0">
                <a:effectLst>
                  <a:outerShdw blurRad="38100" dist="38100" dir="2700000" algn="tl">
                    <a:srgbClr val="FFFFFF"/>
                  </a:outerShdw>
                </a:effectLst>
                <a:latin typeface="Times New Roman" pitchFamily="18" charset="0"/>
              </a:rPr>
              <a:t>We also like to see 50% of the dollars tested ($1.2MM) from this same group. The combined lower range gifts of the Major and Leadership levels is $359,000, is 30%, therefore some distance from 50% of the goal of $1.2MM. </a:t>
            </a:r>
            <a:endParaRPr lang="en-US" altLang="en-US" sz="2400" dirty="0" smtClean="0">
              <a:effectLst>
                <a:outerShdw blurRad="38100" dist="38100" dir="2700000" algn="tl">
                  <a:srgbClr val="FFFFFF"/>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981200"/>
          </a:xfrm>
        </p:spPr>
        <p:txBody>
          <a:bodyPr/>
          <a:lstStyle/>
          <a:p>
            <a:pPr>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SETTING CAMPAIGN GOAL</a:t>
            </a:r>
            <a:endParaRPr lang="en-US" sz="40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304800" y="2057400"/>
            <a:ext cx="8534400" cy="3276600"/>
          </a:xfrm>
        </p:spPr>
        <p:txBody>
          <a:bodyPr/>
          <a:lstStyle/>
          <a:p>
            <a:pPr>
              <a:defRPr/>
            </a:pPr>
            <a:r>
              <a:rPr lang="en-US" sz="4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$750,000 goal will be a “stretch,” based on our findings, but we believe attainable. </a:t>
            </a:r>
            <a:endParaRPr lang="en-US"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8419" name="Text Box 3"/>
          <p:cNvSpPr txBox="1">
            <a:spLocks noChangeArrowheads="1"/>
          </p:cNvSpPr>
          <p:nvPr/>
        </p:nvSpPr>
        <p:spPr bwMode="auto">
          <a:xfrm>
            <a:off x="762000" y="533400"/>
            <a:ext cx="7924800" cy="707886"/>
          </a:xfrm>
          <a:prstGeom prst="rect">
            <a:avLst/>
          </a:prstGeom>
          <a:noFill/>
          <a:ln w="9525" algn="ctr">
            <a:noFill/>
            <a:miter lim="800000"/>
            <a:headEnd/>
            <a:tailEnd/>
          </a:ln>
          <a:effectLst/>
        </p:spPr>
        <p:txBody>
          <a:bodyPr>
            <a:spAutoFit/>
          </a:bodyPr>
          <a:lstStyle/>
          <a:p>
            <a:pPr marL="342900" indent="-342900" algn="ctr" eaLnBrk="1" hangingPunct="1">
              <a:spcBef>
                <a:spcPct val="50000"/>
              </a:spcBef>
              <a:defRPr/>
            </a:pPr>
            <a:r>
              <a:rPr lang="en-US" sz="4000" i="1" dirty="0" smtClean="0">
                <a:solidFill>
                  <a:srgbClr val="FFFF00"/>
                </a:solidFill>
                <a:effectLst>
                  <a:outerShdw blurRad="38100" dist="38100" dir="2700000" algn="tl">
                    <a:srgbClr val="000000"/>
                  </a:outerShdw>
                </a:effectLst>
                <a:latin typeface="Times New Roman" pitchFamily="18" charset="0"/>
              </a:rPr>
              <a:t>RECOMMENDATIONS</a:t>
            </a:r>
            <a:endParaRPr lang="en-US" sz="4000" i="1" dirty="0">
              <a:solidFill>
                <a:srgbClr val="FFFF00"/>
              </a:solidFill>
              <a:effectLst>
                <a:outerShdw blurRad="38100" dist="38100" dir="2700000" algn="tl">
                  <a:srgbClr val="000000"/>
                </a:outerShdw>
              </a:effectLst>
              <a:latin typeface="Times New Roman" pitchFamily="18" charset="0"/>
            </a:endParaRPr>
          </a:p>
        </p:txBody>
      </p:sp>
      <p:sp>
        <p:nvSpPr>
          <p:cNvPr id="188420" name="Text Box 4"/>
          <p:cNvSpPr txBox="1">
            <a:spLocks noChangeArrowheads="1"/>
          </p:cNvSpPr>
          <p:nvPr/>
        </p:nvSpPr>
        <p:spPr bwMode="auto">
          <a:xfrm>
            <a:off x="762000" y="2422525"/>
            <a:ext cx="7467600" cy="1631216"/>
          </a:xfrm>
          <a:prstGeom prst="rect">
            <a:avLst/>
          </a:prstGeom>
          <a:noFill/>
          <a:ln w="9525" algn="ctr">
            <a:noFill/>
            <a:miter lim="800000"/>
            <a:headEnd/>
            <a:tailEnd/>
          </a:ln>
          <a:effectLst/>
        </p:spPr>
        <p:txBody>
          <a:bodyPr>
            <a:spAutoFit/>
          </a:bodyPr>
          <a:lstStyle/>
          <a:p>
            <a:pPr marL="342900" indent="-342900" algn="ctr" eaLnBrk="1" hangingPunct="1">
              <a:spcBef>
                <a:spcPct val="50000"/>
              </a:spcBef>
              <a:defRPr/>
            </a:pPr>
            <a:r>
              <a:rPr lang="en-US" sz="4000" i="1" u="none" dirty="0">
                <a:effectLst>
                  <a:outerShdw blurRad="38100" dist="38100" dir="2700000" algn="tl">
                    <a:srgbClr val="FFFFFF"/>
                  </a:outerShdw>
                </a:effectLst>
                <a:latin typeface="Times New Roman" panose="02020603050405020304" pitchFamily="18" charset="0"/>
                <a:cs typeface="Times New Roman" panose="02020603050405020304" pitchFamily="18" charset="0"/>
              </a:rPr>
              <a:t>Proceed with the</a:t>
            </a:r>
          </a:p>
          <a:p>
            <a:pPr marL="342900" indent="-342900" algn="ctr" eaLnBrk="1" hangingPunct="1">
              <a:spcBef>
                <a:spcPct val="50000"/>
              </a:spcBef>
              <a:defRPr/>
            </a:pPr>
            <a:r>
              <a:rPr lang="en-US" sz="4000" i="1" u="none" dirty="0">
                <a:effectLst>
                  <a:outerShdw blurRad="38100" dist="38100" dir="2700000" algn="tl">
                    <a:srgbClr val="FFFFFF"/>
                  </a:outerShdw>
                </a:effectLst>
                <a:latin typeface="Times New Roman" panose="02020603050405020304" pitchFamily="18" charset="0"/>
                <a:cs typeface="Times New Roman" panose="02020603050405020304" pitchFamily="18" charset="0"/>
              </a:rPr>
              <a:t>Following Strategies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1026"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572" name="Text Box 1028"/>
          <p:cNvSpPr txBox="1">
            <a:spLocks noChangeArrowheads="1"/>
          </p:cNvSpPr>
          <p:nvPr/>
        </p:nvSpPr>
        <p:spPr bwMode="auto">
          <a:xfrm>
            <a:off x="914400" y="1114425"/>
            <a:ext cx="7162800" cy="5678478"/>
          </a:xfrm>
          <a:prstGeom prst="rect">
            <a:avLst/>
          </a:prstGeom>
          <a:noFill/>
          <a:ln w="9525" algn="ctr">
            <a:noFill/>
            <a:miter lim="800000"/>
            <a:headEnd/>
            <a:tailEnd/>
          </a:ln>
          <a:effectLst/>
        </p:spPr>
        <p:txBody>
          <a:bodyPr>
            <a:spAutoFit/>
          </a:bodyPr>
          <a:lstStyle>
            <a:lvl1pPr marL="342900" indent="-342900" eaLnBrk="0" hangingPunct="0">
              <a:defRPr sz="4400" b="1" u="sng">
                <a:solidFill>
                  <a:schemeClr val="tx1"/>
                </a:solidFill>
                <a:latin typeface="Arial" charset="0"/>
              </a:defRPr>
            </a:lvl1pPr>
            <a:lvl2pPr marL="742950" indent="-285750" eaLnBrk="0" hangingPunct="0">
              <a:defRPr sz="4400" b="1" u="sng">
                <a:solidFill>
                  <a:schemeClr val="tx1"/>
                </a:solidFill>
                <a:latin typeface="Arial" charset="0"/>
              </a:defRPr>
            </a:lvl2pPr>
            <a:lvl3pPr marL="1143000" indent="-228600" eaLnBrk="0" hangingPunct="0">
              <a:defRPr sz="4400" b="1" u="sng">
                <a:solidFill>
                  <a:schemeClr val="tx1"/>
                </a:solidFill>
                <a:latin typeface="Arial" charset="0"/>
              </a:defRPr>
            </a:lvl3pPr>
            <a:lvl4pPr marL="1600200" indent="-228600" eaLnBrk="0" hangingPunct="0">
              <a:defRPr sz="4400" b="1" u="sng">
                <a:solidFill>
                  <a:schemeClr val="tx1"/>
                </a:solidFill>
                <a:latin typeface="Arial" charset="0"/>
              </a:defRPr>
            </a:lvl4pPr>
            <a:lvl5pPr marL="2057400" indent="-228600" eaLnBrk="0" hangingPunct="0">
              <a:defRPr sz="4400" b="1" u="sng">
                <a:solidFill>
                  <a:schemeClr val="tx1"/>
                </a:solidFill>
                <a:latin typeface="Arial" charset="0"/>
              </a:defRPr>
            </a:lvl5pPr>
            <a:lvl6pPr marL="2514600" indent="-228600" algn="ctr" eaLnBrk="0" fontAlgn="base" hangingPunct="0">
              <a:spcBef>
                <a:spcPct val="50000"/>
              </a:spcBef>
              <a:spcAft>
                <a:spcPct val="0"/>
              </a:spcAft>
              <a:defRPr sz="4400" b="1" u="sng">
                <a:solidFill>
                  <a:schemeClr val="tx1"/>
                </a:solidFill>
                <a:latin typeface="Arial" charset="0"/>
              </a:defRPr>
            </a:lvl6pPr>
            <a:lvl7pPr marL="2971800" indent="-228600" algn="ctr" eaLnBrk="0" fontAlgn="base" hangingPunct="0">
              <a:spcBef>
                <a:spcPct val="50000"/>
              </a:spcBef>
              <a:spcAft>
                <a:spcPct val="0"/>
              </a:spcAft>
              <a:defRPr sz="4400" b="1" u="sng">
                <a:solidFill>
                  <a:schemeClr val="tx1"/>
                </a:solidFill>
                <a:latin typeface="Arial" charset="0"/>
              </a:defRPr>
            </a:lvl7pPr>
            <a:lvl8pPr marL="3429000" indent="-228600" algn="ctr" eaLnBrk="0" fontAlgn="base" hangingPunct="0">
              <a:spcBef>
                <a:spcPct val="50000"/>
              </a:spcBef>
              <a:spcAft>
                <a:spcPct val="0"/>
              </a:spcAft>
              <a:defRPr sz="4400" b="1" u="sng">
                <a:solidFill>
                  <a:schemeClr val="tx1"/>
                </a:solidFill>
                <a:latin typeface="Arial" charset="0"/>
              </a:defRPr>
            </a:lvl8pPr>
            <a:lvl9pPr marL="3886200" indent="-228600" algn="ctr" eaLnBrk="0" fontAlgn="base" hangingPunct="0">
              <a:spcBef>
                <a:spcPct val="50000"/>
              </a:spcBef>
              <a:spcAft>
                <a:spcPct val="0"/>
              </a:spcAft>
              <a:defRPr sz="4400" b="1" u="sng">
                <a:solidFill>
                  <a:schemeClr val="tx1"/>
                </a:solidFill>
                <a:latin typeface="Arial" charset="0"/>
              </a:defRPr>
            </a:lvl9pPr>
          </a:lstStyle>
          <a:p>
            <a:pPr eaLnBrk="1" hangingPunct="1">
              <a:spcBef>
                <a:spcPct val="50000"/>
              </a:spcBef>
              <a:buFontTx/>
              <a:buAutoNum type="arabicParenR"/>
              <a:defRPr/>
            </a:pPr>
            <a:r>
              <a:rPr lang="en-US" altLang="en-US" sz="2400" u="none" dirty="0" smtClean="0">
                <a:effectLst>
                  <a:outerShdw blurRad="38100" dist="38100" dir="2700000" algn="tl">
                    <a:srgbClr val="000000">
                      <a:alpha val="43137"/>
                    </a:srgbClr>
                  </a:outerShdw>
                </a:effectLst>
                <a:latin typeface="Times New Roman" pitchFamily="18" charset="0"/>
              </a:rPr>
              <a:t>Complete Feasibility Study</a:t>
            </a:r>
          </a:p>
          <a:p>
            <a:pPr marL="457200" lvl="1" indent="0" eaLnBrk="1" hangingPunct="1">
              <a:spcBef>
                <a:spcPct val="50000"/>
              </a:spcBef>
              <a:defRPr/>
            </a:pPr>
            <a:r>
              <a:rPr lang="en-US" altLang="en-US" sz="2400" u="none" dirty="0" smtClean="0">
                <a:effectLst>
                  <a:outerShdw blurRad="38100" dist="38100" dir="2700000" algn="tl">
                    <a:srgbClr val="000000">
                      <a:alpha val="43137"/>
                    </a:srgbClr>
                  </a:outerShdw>
                </a:effectLst>
                <a:latin typeface="Times New Roman" pitchFamily="18" charset="0"/>
              </a:rPr>
              <a:t>Town Meeting – Sunday, March 15</a:t>
            </a:r>
            <a:br>
              <a:rPr lang="en-US" altLang="en-US" sz="2400" u="none" dirty="0" smtClean="0">
                <a:effectLst>
                  <a:outerShdw blurRad="38100" dist="38100" dir="2700000" algn="tl">
                    <a:srgbClr val="000000">
                      <a:alpha val="43137"/>
                    </a:srgbClr>
                  </a:outerShdw>
                </a:effectLst>
                <a:latin typeface="Times New Roman" pitchFamily="18" charset="0"/>
              </a:rPr>
            </a:br>
            <a:endParaRPr lang="en-US" altLang="en-US" sz="2400" u="none" dirty="0" smtClean="0">
              <a:effectLst>
                <a:outerShdw blurRad="38100" dist="38100" dir="2700000" algn="tl">
                  <a:srgbClr val="000000">
                    <a:alpha val="43137"/>
                  </a:srgbClr>
                </a:outerShdw>
              </a:effectLst>
              <a:latin typeface="Times New Roman" pitchFamily="18" charset="0"/>
            </a:endParaRPr>
          </a:p>
          <a:p>
            <a:pPr marL="57150" indent="0" eaLnBrk="1" hangingPunct="1">
              <a:spcBef>
                <a:spcPct val="50000"/>
              </a:spcBef>
              <a:defRPr/>
            </a:pPr>
            <a:r>
              <a:rPr lang="en-US" altLang="en-US" sz="2400" u="none" dirty="0" smtClean="0">
                <a:effectLst>
                  <a:outerShdw blurRad="38100" dist="38100" dir="2700000" algn="tl">
                    <a:srgbClr val="000000">
                      <a:alpha val="43137"/>
                    </a:srgbClr>
                  </a:outerShdw>
                </a:effectLst>
                <a:latin typeface="Times New Roman" pitchFamily="18" charset="0"/>
              </a:rPr>
              <a:t>2) Call upon Leadership (LCDC fully assists):</a:t>
            </a:r>
          </a:p>
          <a:p>
            <a:pPr marL="457200" lvl="1" indent="0" eaLnBrk="1" hangingPunct="1">
              <a:spcBef>
                <a:spcPct val="50000"/>
              </a:spcBef>
              <a:defRPr/>
            </a:pPr>
            <a:r>
              <a:rPr lang="en-US" altLang="en-US" sz="2400" u="none" dirty="0" smtClean="0">
                <a:effectLst>
                  <a:outerShdw blurRad="38100" dist="38100" dir="2700000" algn="tl">
                    <a:srgbClr val="000000">
                      <a:alpha val="43137"/>
                    </a:srgbClr>
                  </a:outerShdw>
                </a:effectLst>
                <a:latin typeface="Times New Roman" pitchFamily="18" charset="0"/>
              </a:rPr>
              <a:t>Steering Committee</a:t>
            </a:r>
          </a:p>
          <a:p>
            <a:pPr marL="457200" lvl="1" indent="0" eaLnBrk="1" hangingPunct="1">
              <a:spcBef>
                <a:spcPct val="50000"/>
              </a:spcBef>
              <a:defRPr/>
            </a:pPr>
            <a:r>
              <a:rPr lang="en-US" altLang="en-US" sz="2400" u="none" dirty="0" smtClean="0">
                <a:effectLst>
                  <a:outerShdw blurRad="38100" dist="38100" dir="2700000" algn="tl">
                    <a:srgbClr val="000000">
                      <a:alpha val="43137"/>
                    </a:srgbClr>
                  </a:outerShdw>
                </a:effectLst>
                <a:latin typeface="Times New Roman" pitchFamily="18" charset="0"/>
              </a:rPr>
              <a:t>Campaign Co-Chairs and Honorary Co-Chairs</a:t>
            </a:r>
          </a:p>
          <a:p>
            <a:pPr marL="457200" lvl="1" indent="0" eaLnBrk="1" hangingPunct="1">
              <a:spcBef>
                <a:spcPct val="50000"/>
              </a:spcBef>
              <a:defRPr/>
            </a:pPr>
            <a:r>
              <a:rPr lang="en-US" altLang="en-US" sz="2400" u="none" dirty="0" smtClean="0">
                <a:effectLst>
                  <a:outerShdw blurRad="38100" dist="38100" dir="2700000" algn="tl">
                    <a:srgbClr val="000000">
                      <a:alpha val="43137"/>
                    </a:srgbClr>
                  </a:outerShdw>
                </a:effectLst>
                <a:latin typeface="Times New Roman" pitchFamily="18" charset="0"/>
              </a:rPr>
              <a:t>Campaign Leadership Team</a:t>
            </a:r>
          </a:p>
          <a:p>
            <a:pPr marL="457200" lvl="1" indent="0" eaLnBrk="1" hangingPunct="1">
              <a:spcBef>
                <a:spcPct val="50000"/>
              </a:spcBef>
              <a:defRPr/>
            </a:pPr>
            <a:r>
              <a:rPr lang="en-US" altLang="en-US" sz="2400" u="none" dirty="0" smtClean="0">
                <a:effectLst>
                  <a:outerShdw blurRad="38100" dist="38100" dir="2700000" algn="tl">
                    <a:srgbClr val="000000">
                      <a:alpha val="43137"/>
                    </a:srgbClr>
                  </a:outerShdw>
                </a:effectLst>
                <a:latin typeface="Times New Roman" pitchFamily="18" charset="0"/>
              </a:rPr>
              <a:t>Communications Committee</a:t>
            </a:r>
          </a:p>
          <a:p>
            <a:pPr marL="457200" lvl="1" indent="0" eaLnBrk="1" hangingPunct="1">
              <a:spcBef>
                <a:spcPct val="50000"/>
              </a:spcBef>
              <a:defRPr/>
            </a:pPr>
            <a:r>
              <a:rPr lang="en-US" altLang="en-US" sz="2400" u="none" dirty="0" smtClean="0">
                <a:effectLst>
                  <a:outerShdw blurRad="38100" dist="38100" dir="2700000" algn="tl">
                    <a:srgbClr val="000000">
                      <a:alpha val="43137"/>
                    </a:srgbClr>
                  </a:outerShdw>
                </a:effectLst>
                <a:latin typeface="Times New Roman" pitchFamily="18" charset="0"/>
              </a:rPr>
              <a:t>Campaign Materials prepared</a:t>
            </a:r>
          </a:p>
          <a:p>
            <a:pPr marL="457200" lvl="1" indent="0" eaLnBrk="1" hangingPunct="1">
              <a:spcBef>
                <a:spcPct val="50000"/>
              </a:spcBef>
              <a:defRPr/>
            </a:pPr>
            <a:r>
              <a:rPr lang="en-US" altLang="en-US" sz="2400" u="none" dirty="0" smtClean="0">
                <a:effectLst>
                  <a:outerShdw blurRad="38100" dist="38100" dir="2700000" algn="tl">
                    <a:srgbClr val="000000">
                      <a:alpha val="43137"/>
                    </a:srgbClr>
                  </a:outerShdw>
                </a:effectLst>
                <a:latin typeface="Times New Roman" pitchFamily="18" charset="0"/>
              </a:rPr>
              <a:t>Special Events Committee</a:t>
            </a:r>
          </a:p>
          <a:p>
            <a:pPr marL="457200" lvl="1" indent="0" eaLnBrk="1" hangingPunct="1">
              <a:spcBef>
                <a:spcPct val="50000"/>
              </a:spcBef>
              <a:defRPr/>
            </a:pPr>
            <a:endParaRPr lang="en-US" altLang="en-US" sz="1800" u="none" dirty="0" smtClean="0">
              <a:effectLst>
                <a:outerShdw blurRad="38100" dist="38100" dir="2700000" algn="tl">
                  <a:srgbClr val="FFFFFF"/>
                </a:outerShdw>
              </a:effectLst>
              <a:latin typeface="Times New Roman" pitchFamily="18" charset="0"/>
            </a:endParaRPr>
          </a:p>
        </p:txBody>
      </p:sp>
      <p:sp>
        <p:nvSpPr>
          <p:cNvPr id="109573" name="Text Box 1029"/>
          <p:cNvSpPr txBox="1">
            <a:spLocks noChangeArrowheads="1"/>
          </p:cNvSpPr>
          <p:nvPr/>
        </p:nvSpPr>
        <p:spPr bwMode="auto">
          <a:xfrm>
            <a:off x="914400" y="228600"/>
            <a:ext cx="7620000" cy="823913"/>
          </a:xfrm>
          <a:prstGeom prst="rect">
            <a:avLst/>
          </a:prstGeom>
          <a:noFill/>
          <a:ln w="9525" algn="ctr">
            <a:noFill/>
            <a:miter lim="800000"/>
            <a:headEnd/>
            <a:tailEnd/>
          </a:ln>
          <a:effectLst/>
        </p:spPr>
        <p:txBody>
          <a:bodyPr>
            <a:spAutoFit/>
          </a:bodyPr>
          <a:lstStyle/>
          <a:p>
            <a:pPr marL="342900" indent="-342900" algn="ctr" eaLnBrk="1" hangingPunct="1">
              <a:spcBef>
                <a:spcPct val="50000"/>
              </a:spcBef>
              <a:defRPr/>
            </a:pPr>
            <a:endParaRPr lang="en-US" sz="4800" dirty="0">
              <a:effectLst>
                <a:outerShdw blurRad="38100" dist="38100" dir="2700000" algn="tl">
                  <a:srgbClr val="FFFFFF"/>
                </a:outerShdw>
              </a:effectLst>
              <a:latin typeface="Times New Roman" pitchFamily="18" charset="0"/>
            </a:endParaRPr>
          </a:p>
        </p:txBody>
      </p:sp>
      <p:sp>
        <p:nvSpPr>
          <p:cNvPr id="109575" name="Text Box 1031"/>
          <p:cNvSpPr txBox="1">
            <a:spLocks noChangeArrowheads="1"/>
          </p:cNvSpPr>
          <p:nvPr/>
        </p:nvSpPr>
        <p:spPr bwMode="auto">
          <a:xfrm>
            <a:off x="644525" y="166688"/>
            <a:ext cx="7848600" cy="707886"/>
          </a:xfrm>
          <a:prstGeom prst="rect">
            <a:avLst/>
          </a:prstGeom>
          <a:noFill/>
          <a:ln w="9525" algn="ctr">
            <a:noFill/>
            <a:miter lim="800000"/>
            <a:headEnd/>
            <a:tailEnd/>
          </a:ln>
          <a:effectLst/>
        </p:spPr>
        <p:txBody>
          <a:bodyPr>
            <a:spAutoFit/>
          </a:bodyPr>
          <a:lstStyle/>
          <a:p>
            <a:pPr marL="342900" indent="-342900" algn="ctr" eaLnBrk="1" hangingPunct="1">
              <a:spcBef>
                <a:spcPct val="50000"/>
              </a:spcBef>
              <a:defRPr/>
            </a:pPr>
            <a:r>
              <a:rPr lang="en-US" sz="4000" i="1"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RECOMMENDATIONS</a:t>
            </a:r>
            <a:endParaRPr lang="en-US" sz="4000" i="1" dirty="0">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1026"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572" name="Text Box 1028"/>
          <p:cNvSpPr txBox="1">
            <a:spLocks noChangeArrowheads="1"/>
          </p:cNvSpPr>
          <p:nvPr/>
        </p:nvSpPr>
        <p:spPr bwMode="auto">
          <a:xfrm>
            <a:off x="-228600" y="1042168"/>
            <a:ext cx="9067800" cy="4924425"/>
          </a:xfrm>
          <a:prstGeom prst="rect">
            <a:avLst/>
          </a:prstGeom>
          <a:noFill/>
          <a:ln w="9525" algn="ctr">
            <a:noFill/>
            <a:miter lim="800000"/>
            <a:headEnd/>
            <a:tailEnd/>
          </a:ln>
          <a:effectLst/>
        </p:spPr>
        <p:txBody>
          <a:bodyPr wrap="square">
            <a:spAutoFit/>
          </a:bodyPr>
          <a:lstStyle>
            <a:lvl1pPr marL="342900" indent="-342900" eaLnBrk="0" hangingPunct="0">
              <a:defRPr sz="4400" b="1" u="sng">
                <a:solidFill>
                  <a:schemeClr val="tx1"/>
                </a:solidFill>
                <a:latin typeface="Arial" charset="0"/>
              </a:defRPr>
            </a:lvl1pPr>
            <a:lvl2pPr marL="742950" indent="-285750" eaLnBrk="0" hangingPunct="0">
              <a:defRPr sz="4400" b="1" u="sng">
                <a:solidFill>
                  <a:schemeClr val="tx1"/>
                </a:solidFill>
                <a:latin typeface="Arial" charset="0"/>
              </a:defRPr>
            </a:lvl2pPr>
            <a:lvl3pPr marL="1143000" indent="-228600" eaLnBrk="0" hangingPunct="0">
              <a:defRPr sz="4400" b="1" u="sng">
                <a:solidFill>
                  <a:schemeClr val="tx1"/>
                </a:solidFill>
                <a:latin typeface="Arial" charset="0"/>
              </a:defRPr>
            </a:lvl3pPr>
            <a:lvl4pPr marL="1600200" indent="-228600" eaLnBrk="0" hangingPunct="0">
              <a:defRPr sz="4400" b="1" u="sng">
                <a:solidFill>
                  <a:schemeClr val="tx1"/>
                </a:solidFill>
                <a:latin typeface="Arial" charset="0"/>
              </a:defRPr>
            </a:lvl4pPr>
            <a:lvl5pPr marL="2057400" indent="-228600" eaLnBrk="0" hangingPunct="0">
              <a:defRPr sz="4400" b="1" u="sng">
                <a:solidFill>
                  <a:schemeClr val="tx1"/>
                </a:solidFill>
                <a:latin typeface="Arial" charset="0"/>
              </a:defRPr>
            </a:lvl5pPr>
            <a:lvl6pPr marL="2514600" indent="-228600" algn="ctr" eaLnBrk="0" fontAlgn="base" hangingPunct="0">
              <a:spcBef>
                <a:spcPct val="50000"/>
              </a:spcBef>
              <a:spcAft>
                <a:spcPct val="0"/>
              </a:spcAft>
              <a:defRPr sz="4400" b="1" u="sng">
                <a:solidFill>
                  <a:schemeClr val="tx1"/>
                </a:solidFill>
                <a:latin typeface="Arial" charset="0"/>
              </a:defRPr>
            </a:lvl6pPr>
            <a:lvl7pPr marL="2971800" indent="-228600" algn="ctr" eaLnBrk="0" fontAlgn="base" hangingPunct="0">
              <a:spcBef>
                <a:spcPct val="50000"/>
              </a:spcBef>
              <a:spcAft>
                <a:spcPct val="0"/>
              </a:spcAft>
              <a:defRPr sz="4400" b="1" u="sng">
                <a:solidFill>
                  <a:schemeClr val="tx1"/>
                </a:solidFill>
                <a:latin typeface="Arial" charset="0"/>
              </a:defRPr>
            </a:lvl7pPr>
            <a:lvl8pPr marL="3429000" indent="-228600" algn="ctr" eaLnBrk="0" fontAlgn="base" hangingPunct="0">
              <a:spcBef>
                <a:spcPct val="50000"/>
              </a:spcBef>
              <a:spcAft>
                <a:spcPct val="0"/>
              </a:spcAft>
              <a:defRPr sz="4400" b="1" u="sng">
                <a:solidFill>
                  <a:schemeClr val="tx1"/>
                </a:solidFill>
                <a:latin typeface="Arial" charset="0"/>
              </a:defRPr>
            </a:lvl8pPr>
            <a:lvl9pPr marL="3886200" indent="-228600" algn="ctr" eaLnBrk="0" fontAlgn="base" hangingPunct="0">
              <a:spcBef>
                <a:spcPct val="50000"/>
              </a:spcBef>
              <a:spcAft>
                <a:spcPct val="0"/>
              </a:spcAft>
              <a:defRPr sz="4400" b="1" u="sng">
                <a:solidFill>
                  <a:schemeClr val="tx1"/>
                </a:solidFill>
                <a:latin typeface="Arial" charset="0"/>
              </a:defRPr>
            </a:lvl9pPr>
          </a:lstStyle>
          <a:p>
            <a:pPr marL="457200" lvl="1" indent="0" eaLnBrk="1" hangingPunct="1">
              <a:spcBef>
                <a:spcPct val="50000"/>
              </a:spcBef>
              <a:defRPr/>
            </a:pP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 Campaign’s initial tasks (LCDC fully assists and facilitates): </a:t>
            </a:r>
          </a:p>
          <a:p>
            <a:pPr marL="457200" lvl="1" indent="0" eaLnBrk="1" hangingPunct="1">
              <a:spcBef>
                <a:spcPct val="50000"/>
              </a:spcBef>
              <a:defRPr/>
            </a:pPr>
            <a:endParaRPr lang="en-US" sz="10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1">
              <a:spcBef>
                <a:spcPts val="600"/>
              </a:spcBef>
              <a:buFont typeface="Arial" panose="020B0604020202020204" pitchFamily="34" charset="0"/>
              <a:buChar char="•"/>
            </a:pP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Confirm </a:t>
            </a:r>
            <a:r>
              <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funding target and campaign solicitation phases upon </a:t>
            </a: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project </a:t>
            </a:r>
            <a:r>
              <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plan </a:t>
            </a: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completion </a:t>
            </a:r>
            <a:r>
              <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(quiet/public phases</a:t>
            </a: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lvl="1">
              <a:spcBef>
                <a:spcPts val="600"/>
              </a:spcBef>
              <a:buFont typeface="Arial" panose="020B0604020202020204" pitchFamily="34" charset="0"/>
              <a:buChar char="•"/>
            </a:pP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Prospective Donor identification for each campaign phase</a:t>
            </a:r>
          </a:p>
          <a:p>
            <a:pPr lvl="1">
              <a:spcBef>
                <a:spcPts val="600"/>
              </a:spcBef>
              <a:buFont typeface="Arial" panose="020B0604020202020204" pitchFamily="34" charset="0"/>
              <a:buChar char="•"/>
            </a:pPr>
            <a:r>
              <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ampaign rollout plan/meeting schedule determined</a:t>
            </a:r>
          </a:p>
          <a:p>
            <a:pPr lvl="1">
              <a:spcBef>
                <a:spcPts val="600"/>
              </a:spcBef>
              <a:buFont typeface="Arial" panose="020B0604020202020204" pitchFamily="34" charset="0"/>
              <a:buChar char="•"/>
            </a:pP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Solicitation of campaign volunteers</a:t>
            </a:r>
          </a:p>
          <a:p>
            <a:pPr lvl="1">
              <a:spcBef>
                <a:spcPts val="600"/>
              </a:spcBef>
              <a:buFont typeface="Arial" panose="020B0604020202020204" pitchFamily="34" charset="0"/>
              <a:buChar char="•"/>
            </a:pP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Draft Case </a:t>
            </a:r>
            <a:r>
              <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Statement </a:t>
            </a: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a:t>
            </a:r>
            <a:r>
              <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(history/mission of Augustus </a:t>
            </a:r>
            <a:r>
              <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and full details of project; vision </a:t>
            </a: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 </a:t>
            </a:r>
            <a:r>
              <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future); prepare responses to all questions raised in study </a:t>
            </a:r>
            <a:endPar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1">
              <a:spcBef>
                <a:spcPts val="600"/>
              </a:spcBef>
              <a:buFont typeface="Arial" panose="020B0604020202020204" pitchFamily="34" charset="0"/>
              <a:buChar char="•"/>
            </a:pP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Naming opportunities/planned giving/matching gifts </a:t>
            </a:r>
            <a:r>
              <a:rPr lang="en-US" sz="2400" u="none" dirty="0" err="1"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tbd</a:t>
            </a:r>
            <a:endPar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1">
              <a:spcBef>
                <a:spcPts val="600"/>
              </a:spcBef>
              <a:buFont typeface="Arial" panose="020B0604020202020204" pitchFamily="34" charset="0"/>
              <a:buChar char="•"/>
            </a:pPr>
            <a:r>
              <a:rPr lang="en-US" sz="2400" u="none"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Clean Campaign Database created </a:t>
            </a:r>
            <a:endParaRPr lang="en-US" sz="2400" u="none"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9573" name="Text Box 1029"/>
          <p:cNvSpPr txBox="1">
            <a:spLocks noChangeArrowheads="1"/>
          </p:cNvSpPr>
          <p:nvPr/>
        </p:nvSpPr>
        <p:spPr bwMode="auto">
          <a:xfrm>
            <a:off x="914400" y="228600"/>
            <a:ext cx="7620000" cy="823913"/>
          </a:xfrm>
          <a:prstGeom prst="rect">
            <a:avLst/>
          </a:prstGeom>
          <a:noFill/>
          <a:ln w="9525" algn="ctr">
            <a:noFill/>
            <a:miter lim="800000"/>
            <a:headEnd/>
            <a:tailEnd/>
          </a:ln>
          <a:effectLst/>
        </p:spPr>
        <p:txBody>
          <a:bodyPr>
            <a:spAutoFit/>
          </a:bodyPr>
          <a:lstStyle/>
          <a:p>
            <a:pPr marL="342900" indent="-342900" algn="ctr" eaLnBrk="1" hangingPunct="1">
              <a:spcBef>
                <a:spcPct val="50000"/>
              </a:spcBef>
              <a:defRPr/>
            </a:pPr>
            <a:endParaRPr lang="en-US" sz="4800" dirty="0">
              <a:effectLst>
                <a:outerShdw blurRad="38100" dist="38100" dir="2700000" algn="tl">
                  <a:srgbClr val="FFFFFF"/>
                </a:outerShdw>
              </a:effectLst>
              <a:latin typeface="Times New Roman" pitchFamily="18" charset="0"/>
            </a:endParaRPr>
          </a:p>
        </p:txBody>
      </p:sp>
      <p:sp>
        <p:nvSpPr>
          <p:cNvPr id="109574" name="Text Box 1030"/>
          <p:cNvSpPr txBox="1">
            <a:spLocks noChangeArrowheads="1"/>
          </p:cNvSpPr>
          <p:nvPr/>
        </p:nvSpPr>
        <p:spPr bwMode="auto">
          <a:xfrm>
            <a:off x="685800" y="334282"/>
            <a:ext cx="7696200" cy="823913"/>
          </a:xfrm>
          <a:prstGeom prst="rect">
            <a:avLst/>
          </a:prstGeom>
          <a:noFill/>
          <a:ln w="9525" algn="ctr">
            <a:noFill/>
            <a:miter lim="800000"/>
            <a:headEnd/>
            <a:tailEnd/>
          </a:ln>
          <a:effectLst/>
        </p:spPr>
        <p:txBody>
          <a:bodyPr>
            <a:spAutoFit/>
          </a:bodyPr>
          <a:lstStyle/>
          <a:p>
            <a:pPr marL="342900" indent="-342900" algn="ctr" eaLnBrk="1" hangingPunct="1">
              <a:spcBef>
                <a:spcPct val="50000"/>
              </a:spcBef>
              <a:defRPr/>
            </a:pPr>
            <a:endParaRPr lang="en-US" sz="4800" dirty="0">
              <a:effectLst>
                <a:outerShdw blurRad="38100" dist="38100" dir="2700000" algn="tl">
                  <a:srgbClr val="FFFFFF"/>
                </a:outerShdw>
              </a:effectLst>
              <a:latin typeface="Times New Roman" pitchFamily="18" charset="0"/>
            </a:endParaRPr>
          </a:p>
        </p:txBody>
      </p:sp>
      <p:sp>
        <p:nvSpPr>
          <p:cNvPr id="109575" name="Text Box 1031"/>
          <p:cNvSpPr txBox="1">
            <a:spLocks noChangeArrowheads="1"/>
          </p:cNvSpPr>
          <p:nvPr/>
        </p:nvSpPr>
        <p:spPr bwMode="auto">
          <a:xfrm>
            <a:off x="800100" y="166688"/>
            <a:ext cx="7848600" cy="707886"/>
          </a:xfrm>
          <a:prstGeom prst="rect">
            <a:avLst/>
          </a:prstGeom>
          <a:noFill/>
          <a:ln w="9525" algn="ctr">
            <a:noFill/>
            <a:miter lim="800000"/>
            <a:headEnd/>
            <a:tailEnd/>
          </a:ln>
          <a:effectLst/>
        </p:spPr>
        <p:txBody>
          <a:bodyPr>
            <a:spAutoFit/>
          </a:bodyPr>
          <a:lstStyle/>
          <a:p>
            <a:pPr marL="342900" indent="-342900" algn="ctr" eaLnBrk="1" hangingPunct="1">
              <a:spcBef>
                <a:spcPct val="50000"/>
              </a:spcBef>
              <a:defRPr/>
            </a:pPr>
            <a:r>
              <a:rPr lang="en-US" sz="4000" i="1"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RECOMMENDATIONS</a:t>
            </a:r>
            <a:endParaRPr lang="en-US" sz="4000" i="1" dirty="0">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27387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5407" y="152400"/>
            <a:ext cx="8229600" cy="1143000"/>
          </a:xfrm>
        </p:spPr>
        <p:txBody>
          <a:bodyPr/>
          <a:lstStyle/>
          <a:p>
            <a:pPr>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THE PROJECT  UPDATE</a:t>
            </a:r>
          </a:p>
        </p:txBody>
      </p:sp>
      <p:sp>
        <p:nvSpPr>
          <p:cNvPr id="8195" name="Rectangle 3"/>
          <p:cNvSpPr>
            <a:spLocks noGrp="1" noChangeArrowheads="1"/>
          </p:cNvSpPr>
          <p:nvPr>
            <p:ph type="body" idx="1"/>
          </p:nvPr>
        </p:nvSpPr>
        <p:spPr>
          <a:xfrm>
            <a:off x="228600" y="1143000"/>
            <a:ext cx="8534400" cy="1371600"/>
          </a:xfrm>
        </p:spPr>
        <p:txBody>
          <a:bodyPr/>
          <a:lstStyle/>
          <a:p>
            <a:pPr marL="0" indent="0">
              <a:buNone/>
              <a:defRPr/>
            </a:pPr>
            <a:endParaRPr lang="en-US" sz="2000" dirty="0" smtClean="0">
              <a:effectLst>
                <a:outerShdw blurRad="38100" dist="38100" dir="2700000" algn="tl">
                  <a:srgbClr val="000000">
                    <a:alpha val="43137"/>
                  </a:srgbClr>
                </a:outerShdw>
              </a:effectLst>
              <a:latin typeface="Times New Roman" pitchFamily="18" charset="0"/>
              <a:cs typeface="Times New Roman" panose="02020603050405020304" pitchFamily="18" charset="0"/>
            </a:endParaRPr>
          </a:p>
          <a:p>
            <a:pPr marL="0" indent="0">
              <a:buNone/>
              <a:defRPr/>
            </a:pPr>
            <a:r>
              <a:rPr lang="en-US" sz="2000" dirty="0" smtClean="0">
                <a:effectLst>
                  <a:outerShdw blurRad="38100" dist="38100" dir="2700000" algn="tl">
                    <a:srgbClr val="000000">
                      <a:alpha val="43137"/>
                    </a:srgbClr>
                  </a:outerShdw>
                </a:effectLst>
                <a:latin typeface="Times New Roman" pitchFamily="18" charset="0"/>
                <a:cs typeface="Times New Roman" panose="02020603050405020304" pitchFamily="18" charset="0"/>
              </a:rPr>
              <a:t>Based on the results of this Feasibility Study the following is proposed: </a:t>
            </a:r>
          </a:p>
          <a:p>
            <a:pPr marL="0" indent="0">
              <a:buNone/>
              <a:defRPr/>
            </a:pPr>
            <a:endParaRPr lang="en-US" sz="2000" dirty="0">
              <a:effectLst>
                <a:outerShdw blurRad="38100" dist="38100" dir="2700000" algn="tl">
                  <a:srgbClr val="000000">
                    <a:alpha val="43137"/>
                  </a:srgbClr>
                </a:outerShdw>
              </a:effectLst>
              <a:latin typeface="Times New Roman" pitchFamily="18" charset="0"/>
              <a:cs typeface="Times New Roman" panose="02020603050405020304" pitchFamily="18" charset="0"/>
            </a:endParaRPr>
          </a:p>
          <a:p>
            <a:pPr marL="0" indent="0">
              <a:buNone/>
              <a:defRPr/>
            </a:pPr>
            <a:r>
              <a:rPr lang="en-US" sz="2000" dirty="0" smtClean="0">
                <a:solidFill>
                  <a:srgbClr val="C00000"/>
                </a:solidFill>
                <a:effectLst>
                  <a:outerShdw blurRad="38100" dist="38100" dir="2700000" algn="tl">
                    <a:srgbClr val="000000">
                      <a:alpha val="43137"/>
                    </a:srgbClr>
                  </a:outerShdw>
                </a:effectLst>
                <a:latin typeface="Times New Roman" pitchFamily="18" charset="0"/>
                <a:cs typeface="Times New Roman" panose="02020603050405020304" pitchFamily="18" charset="0"/>
              </a:rPr>
              <a:t>YEARS 1-2   - $575,000 </a:t>
            </a:r>
            <a:r>
              <a:rPr lang="en-US" sz="2000" dirty="0" smtClean="0">
                <a:effectLst>
                  <a:outerShdw blurRad="38100" dist="38100" dir="2700000" algn="tl">
                    <a:srgbClr val="000000">
                      <a:alpha val="43137"/>
                    </a:srgbClr>
                  </a:outerShdw>
                </a:effectLst>
                <a:latin typeface="Times New Roman" pitchFamily="18" charset="0"/>
                <a:cs typeface="Times New Roman" panose="02020603050405020304" pitchFamily="18" charset="0"/>
              </a:rPr>
              <a:t>                             </a:t>
            </a:r>
            <a:r>
              <a:rPr lang="en-US" sz="2000" dirty="0" smtClean="0">
                <a:solidFill>
                  <a:srgbClr val="0000CC"/>
                </a:solidFill>
                <a:effectLst>
                  <a:outerShdw blurRad="38100" dist="38100" dir="2700000" algn="tl">
                    <a:srgbClr val="000000">
                      <a:alpha val="43137"/>
                    </a:srgbClr>
                  </a:outerShdw>
                </a:effectLst>
                <a:latin typeface="Times New Roman" pitchFamily="18" charset="0"/>
                <a:cs typeface="Times New Roman" panose="02020603050405020304" pitchFamily="18" charset="0"/>
              </a:rPr>
              <a:t>YEARS 2-3 - $270,000</a:t>
            </a:r>
          </a:p>
        </p:txBody>
      </p:sp>
      <p:graphicFrame>
        <p:nvGraphicFramePr>
          <p:cNvPr id="4" name="Table 3"/>
          <p:cNvGraphicFramePr>
            <a:graphicFrameLocks noGrp="1"/>
          </p:cNvGraphicFramePr>
          <p:nvPr>
            <p:extLst>
              <p:ext uri="{D42A27DB-BD31-4B8C-83A1-F6EECF244321}">
                <p14:modId xmlns:p14="http://schemas.microsoft.com/office/powerpoint/2010/main" val="3619932185"/>
              </p:ext>
            </p:extLst>
          </p:nvPr>
        </p:nvGraphicFramePr>
        <p:xfrm>
          <a:off x="226807" y="2590800"/>
          <a:ext cx="8686800" cy="3814536"/>
        </p:xfrm>
        <a:graphic>
          <a:graphicData uri="http://schemas.openxmlformats.org/drawingml/2006/table">
            <a:tbl>
              <a:tblPr firstRow="1" firstCol="1" bandRow="1">
                <a:tableStyleId>{5C22544A-7EE6-4342-B048-85BDC9FD1C3A}</a:tableStyleId>
              </a:tblPr>
              <a:tblGrid>
                <a:gridCol w="3583193"/>
                <a:gridCol w="838200"/>
                <a:gridCol w="3274807"/>
                <a:gridCol w="990600"/>
              </a:tblGrid>
              <a:tr h="347076">
                <a:tc>
                  <a:txBody>
                    <a:bodyPr/>
                    <a:lstStyle/>
                    <a:p>
                      <a:pPr marL="24130" marR="0" eaLnBrk="0" hangingPunct="0">
                        <a:spcBef>
                          <a:spcPts val="675"/>
                        </a:spcBef>
                        <a:spcAft>
                          <a:spcPts val="0"/>
                        </a:spcAft>
                      </a:pP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Elevator</a:t>
                      </a:r>
                      <a:r>
                        <a:rPr lang="en-US" sz="1400" spc="-4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Tower</a:t>
                      </a:r>
                      <a:r>
                        <a:rPr lang="en-US" sz="1400" spc="-4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spc="-4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Breezeway**1</a:t>
                      </a:r>
                      <a:endParaRPr lang="en-US" sz="1200"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400,000</a:t>
                      </a:r>
                      <a:endParaRPr lang="en-US" sz="1400" b="1" i="1"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Resurface</a:t>
                      </a:r>
                      <a:r>
                        <a:rPr lang="en-US" sz="1400" b="1" spc="-7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Cemetery</a:t>
                      </a:r>
                      <a:r>
                        <a:rPr lang="en-US" sz="1400" b="1" spc="-7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Driveway*15</a:t>
                      </a:r>
                      <a:endParaRPr lang="en-US" sz="1200" b="1"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50,000</a:t>
                      </a: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38724">
                <a:tc>
                  <a:txBody>
                    <a:bodyPr/>
                    <a:lstStyle/>
                    <a:p>
                      <a:pPr marL="24130" marR="0" eaLnBrk="0" hangingPunct="0">
                        <a:spcBef>
                          <a:spcPts val="0"/>
                        </a:spcBef>
                        <a:spcAft>
                          <a:spcPts val="0"/>
                        </a:spcAft>
                      </a:pP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Repoint</a:t>
                      </a:r>
                      <a:r>
                        <a:rPr lang="en-US" sz="1400" spc="-4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front</a:t>
                      </a:r>
                      <a:r>
                        <a:rPr lang="en-US" sz="1400" spc="-4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of</a:t>
                      </a:r>
                      <a:r>
                        <a:rPr lang="en-US" sz="1400" spc="-3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spc="-3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Church**2</a:t>
                      </a:r>
                      <a:endParaRPr lang="en-US" sz="1200"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*50,000</a:t>
                      </a:r>
                      <a:endParaRPr lang="en-US" sz="1400" b="1" i="1"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Replace</a:t>
                      </a:r>
                      <a:r>
                        <a:rPr lang="en-US" sz="1400" b="0" spc="-4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Carpeting</a:t>
                      </a:r>
                      <a:r>
                        <a:rPr lang="en-US" sz="1400" b="0" spc="-4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1400" b="0" spc="-3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Office</a:t>
                      </a:r>
                      <a:r>
                        <a:rPr lang="en-US" sz="1400" b="0" spc="-3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Area</a:t>
                      </a:r>
                      <a:endParaRPr lang="en-US" sz="12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0"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8,000</a:t>
                      </a:r>
                      <a:endParaRPr lang="en-US" sz="1400" b="0"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36346">
                <a:tc>
                  <a:txBody>
                    <a:bodyPr/>
                    <a:lstStyle/>
                    <a:p>
                      <a:pPr marL="24130" marR="0" eaLnBrk="0" hangingPunct="0">
                        <a:spcBef>
                          <a:spcPts val="0"/>
                        </a:spcBef>
                        <a:spcAft>
                          <a:spcPts val="0"/>
                        </a:spcAft>
                      </a:pP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Repaint</a:t>
                      </a:r>
                      <a:r>
                        <a:rPr lang="en-US" sz="1400" spc="-5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spc="-4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a:t>
                      </a:r>
                      <a:r>
                        <a:rPr lang="en-US" sz="1400" spc="-4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Steeple**3</a:t>
                      </a:r>
                      <a:endParaRPr lang="en-US" sz="1200"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35,000</a:t>
                      </a:r>
                      <a:endParaRPr lang="en-US" sz="1400" b="1" i="1"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Install</a:t>
                      </a:r>
                      <a:r>
                        <a:rPr lang="en-US" sz="1400" b="1"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Sound</a:t>
                      </a:r>
                      <a:r>
                        <a:rPr lang="en-US" sz="1400" b="1"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Damping/ Classrooms*7</a:t>
                      </a:r>
                      <a:endParaRPr lang="en-US" sz="1200" b="1"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17,000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273254">
                <a:tc>
                  <a:txBody>
                    <a:bodyPr/>
                    <a:lstStyle/>
                    <a:p>
                      <a:pPr marL="24130" marR="0" eaLnBrk="0" hangingPunct="0">
                        <a:spcBef>
                          <a:spcPts val="0"/>
                        </a:spcBef>
                        <a:spcAft>
                          <a:spcPts val="0"/>
                        </a:spcAft>
                      </a:pP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spc="-5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Fellowship</a:t>
                      </a:r>
                      <a:r>
                        <a:rPr lang="en-US" sz="1400" spc="-4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Hall</a:t>
                      </a:r>
                      <a:r>
                        <a:rPr lang="en-US" sz="1400" spc="-4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Floor**4</a:t>
                      </a:r>
                      <a:endParaRPr lang="en-US" sz="1200"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20,000</a:t>
                      </a:r>
                      <a:endParaRPr lang="en-US" sz="1400" b="1" i="1"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Remove</a:t>
                      </a:r>
                      <a:r>
                        <a:rPr lang="en-US" sz="1400" b="0" spc="-4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Dead</a:t>
                      </a:r>
                      <a:r>
                        <a:rPr lang="en-US" sz="1400" b="0" spc="-3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1400" b="0" spc="-3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Dying</a:t>
                      </a:r>
                      <a:r>
                        <a:rPr lang="en-US" sz="1400" b="0" spc="-4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Trees</a:t>
                      </a:r>
                      <a:endParaRPr lang="en-US" sz="12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0"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20,000</a:t>
                      </a:r>
                      <a:endParaRPr lang="en-US" sz="1400" b="0"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b="1"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Paint</a:t>
                      </a:r>
                      <a:r>
                        <a:rPr lang="en-US" sz="1400" b="1" spc="-40"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Outside</a:t>
                      </a:r>
                      <a:r>
                        <a:rPr lang="en-US" sz="1400" b="1" spc="-35"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Wood</a:t>
                      </a:r>
                      <a:r>
                        <a:rPr lang="en-US" sz="1400" b="1" spc="-25"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Trim</a:t>
                      </a:r>
                      <a:r>
                        <a:rPr lang="en-US" sz="1400" b="1" spc="-30"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on</a:t>
                      </a:r>
                      <a:r>
                        <a:rPr lang="en-US" sz="1400" b="1" spc="-30"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Parish</a:t>
                      </a:r>
                      <a:r>
                        <a:rPr lang="en-US" sz="1400" b="1" spc="-35"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r>
                        <a:rPr lang="en-US" sz="1400" b="1" spc="-5" dirty="0" smtClean="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House*11</a:t>
                      </a:r>
                      <a:endParaRPr lang="en-US" sz="1200" b="1" dirty="0">
                        <a:solidFill>
                          <a:srgbClr val="0000CC"/>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endParaRPr>
                    </a:p>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20,000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Rewire</a:t>
                      </a:r>
                      <a:r>
                        <a:rPr lang="en-US" sz="1400" b="1" spc="-4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Outdoor</a:t>
                      </a:r>
                      <a:r>
                        <a:rPr lang="en-US" sz="1400" b="1"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Lighting</a:t>
                      </a:r>
                      <a:r>
                        <a:rPr lang="en-US" sz="1400" b="1" spc="-4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b="1"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Improve</a:t>
                      </a:r>
                      <a:r>
                        <a:rPr lang="en-US" sz="1400" b="1" spc="-4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Lighting*8</a:t>
                      </a:r>
                      <a:endParaRPr lang="en-US" sz="1200" b="1"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25,000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Repaint</a:t>
                      </a:r>
                      <a:r>
                        <a:rPr lang="en-US" sz="1400"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Wood</a:t>
                      </a:r>
                      <a:r>
                        <a:rPr lang="en-US" sz="1400" spc="-2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Trim</a:t>
                      </a:r>
                      <a:r>
                        <a:rPr lang="en-US" sz="1400" spc="-3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on</a:t>
                      </a:r>
                      <a:r>
                        <a:rPr lang="en-US" sz="1400" spc="-3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spc="-2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Church*10</a:t>
                      </a:r>
                      <a:endParaRPr lang="en-US" sz="1200"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9,000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Seal</a:t>
                      </a:r>
                      <a:r>
                        <a:rPr lang="en-US" sz="1400" b="0" spc="-3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Coat</a:t>
                      </a:r>
                      <a:r>
                        <a:rPr lang="en-US" sz="1400" b="0" spc="-4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Parking</a:t>
                      </a:r>
                      <a:r>
                        <a:rPr lang="en-US" sz="1400" b="0" spc="-3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Lot</a:t>
                      </a:r>
                      <a:endParaRPr lang="en-US" sz="12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7,000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29773">
                <a:tc>
                  <a:txBody>
                    <a:bodyPr/>
                    <a:lstStyle/>
                    <a:p>
                      <a:pPr marL="24130" marR="0" eaLnBrk="0" hangingPunct="0">
                        <a:spcBef>
                          <a:spcPts val="0"/>
                        </a:spcBef>
                        <a:spcAft>
                          <a:spcPts val="0"/>
                        </a:spcAft>
                      </a:pP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spc="-4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Storm</a:t>
                      </a:r>
                      <a:r>
                        <a:rPr lang="en-US" sz="1400" spc="-4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Lines</a:t>
                      </a:r>
                      <a:r>
                        <a:rPr lang="en-US" sz="1400" spc="-45"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Around</a:t>
                      </a:r>
                      <a:r>
                        <a:rPr lang="en-US" sz="1400" spc="-40" dirty="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C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Kitchen**5</a:t>
                      </a:r>
                      <a:endParaRPr lang="en-US" sz="1200"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endParaRPr lang="en-US" sz="1400" b="1" i="1"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endParaRPr>
                    </a:p>
                    <a:p>
                      <a:pPr marL="0" marR="0" algn="r">
                        <a:lnSpc>
                          <a:spcPct val="115000"/>
                        </a:lnSpc>
                        <a:spcBef>
                          <a:spcPts val="0"/>
                        </a:spcBef>
                        <a:spcAft>
                          <a:spcPts val="0"/>
                        </a:spcAft>
                      </a:pPr>
                      <a:r>
                        <a:rPr lang="en-US" sz="1400" b="1" i="1"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40,000</a:t>
                      </a:r>
                      <a:endParaRPr lang="en-US" sz="1400" b="1" i="1"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New</a:t>
                      </a:r>
                      <a:r>
                        <a:rPr lang="en-US" sz="1400" b="1"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Windows</a:t>
                      </a:r>
                      <a:r>
                        <a:rPr lang="en-US" sz="1400" b="1"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a:t>
                      </a:r>
                      <a:r>
                        <a:rPr lang="en-US" sz="1400" b="1" spc="-2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Parish</a:t>
                      </a:r>
                      <a:r>
                        <a:rPr lang="en-US" sz="1400" b="1"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House</a:t>
                      </a:r>
                      <a:r>
                        <a:rPr lang="en-US" sz="1400" b="1"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Kitchen</a:t>
                      </a:r>
                      <a:r>
                        <a:rPr lang="en-US" sz="1400" b="1" spc="-2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b="1" spc="-3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Lower</a:t>
                      </a:r>
                      <a:r>
                        <a:rPr lang="en-US" sz="1400" b="1"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Level*9</a:t>
                      </a:r>
                      <a:endParaRPr lang="en-US" sz="1200" b="1"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25,000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Repoint</a:t>
                      </a:r>
                      <a:r>
                        <a:rPr lang="en-US" sz="1400"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the</a:t>
                      </a:r>
                      <a:r>
                        <a:rPr lang="en-US" sz="1400" spc="-3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Sides (</a:t>
                      </a:r>
                      <a:r>
                        <a:rPr lang="en-US" sz="1400" b="0"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b="0" spc="-2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0"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Back</a:t>
                      </a:r>
                      <a:r>
                        <a:rPr lang="en-US" sz="1400"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t>
                      </a:r>
                      <a:r>
                        <a:rPr lang="en-US" sz="1400" spc="-2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of</a:t>
                      </a:r>
                      <a:r>
                        <a:rPr lang="en-US" sz="1400" spc="-2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the</a:t>
                      </a:r>
                      <a:r>
                        <a:rPr lang="en-US" sz="1400" spc="-3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spc="-2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Church*13</a:t>
                      </a:r>
                      <a:endParaRPr lang="en-US" sz="1200"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*50,000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b="1"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20</a:t>
                      </a:r>
                      <a:r>
                        <a:rPr lang="en-US" sz="1400" b="1"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Shutters/Brick</a:t>
                      </a:r>
                      <a:r>
                        <a:rPr lang="en-US" sz="1400" b="1" spc="-30"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 12</a:t>
                      </a:r>
                    </a:p>
                    <a:p>
                      <a:pPr marL="24130" marR="0" eaLnBrk="0" hangingPunct="0">
                        <a:spcBef>
                          <a:spcPts val="0"/>
                        </a:spcBef>
                        <a:spcAft>
                          <a:spcPts val="0"/>
                        </a:spcAft>
                      </a:pP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30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Parsonage </a:t>
                      </a: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Shutters*14</a:t>
                      </a:r>
                      <a:endParaRPr lang="en-US" sz="1200" b="1"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14,000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Repaint</a:t>
                      </a:r>
                      <a:r>
                        <a:rPr lang="en-US" sz="1400" b="0" spc="-8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Chapel</a:t>
                      </a:r>
                      <a:endParaRPr lang="en-US" sz="12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b="1"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Sidewalk</a:t>
                      </a:r>
                      <a:r>
                        <a:rPr lang="en-US" sz="1400" b="1"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on</a:t>
                      </a:r>
                      <a:r>
                        <a:rPr lang="en-US" sz="1400" b="1"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Main</a:t>
                      </a:r>
                      <a:r>
                        <a:rPr lang="en-US" sz="1400" b="1"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Street*16</a:t>
                      </a:r>
                      <a:endParaRPr lang="en-US" sz="1200" b="1"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60,000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59284">
                <a:tc>
                  <a:txBody>
                    <a:bodyPr/>
                    <a:lstStyle/>
                    <a:p>
                      <a:pPr marL="24130" marR="0" eaLnBrk="0" hangingPunct="0">
                        <a:spcBef>
                          <a:spcPts val="0"/>
                        </a:spcBef>
                        <a:spcAft>
                          <a:spcPts val="0"/>
                        </a:spcAft>
                      </a:pP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Install</a:t>
                      </a:r>
                      <a:r>
                        <a:rPr lang="en-US" sz="1400"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Foundation</a:t>
                      </a:r>
                      <a:r>
                        <a:rPr lang="en-US" sz="1400" spc="-3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Drainage</a:t>
                      </a:r>
                      <a:r>
                        <a:rPr lang="en-US" sz="1400"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1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System</a:t>
                      </a:r>
                      <a:r>
                        <a:rPr lang="en-US" sz="1400" spc="-4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Around</a:t>
                      </a:r>
                      <a:r>
                        <a:rPr lang="en-US" sz="1400"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Entire</a:t>
                      </a:r>
                      <a:r>
                        <a:rPr lang="en-US" sz="1400" spc="-4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Parish</a:t>
                      </a:r>
                      <a:r>
                        <a:rPr lang="en-US" sz="1400" spc="-45" dirty="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smtClean="0">
                          <a:solidFill>
                            <a:srgbClr val="0000CC"/>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House**6</a:t>
                      </a:r>
                      <a:endParaRPr lang="en-US" sz="1200" dirty="0">
                        <a:solidFill>
                          <a:srgbClr val="0000CC"/>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rgbClr val="0000CC"/>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30,000</a:t>
                      </a:r>
                      <a:endParaRPr lang="en-US" sz="1400" b="1" i="1" dirty="0">
                        <a:solidFill>
                          <a:srgbClr val="0000CC"/>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New</a:t>
                      </a:r>
                      <a:r>
                        <a:rPr lang="en-US" sz="1400" b="0" spc="-3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Stove</a:t>
                      </a:r>
                      <a:r>
                        <a:rPr lang="en-US" sz="1400" b="0" spc="-4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1400" b="0" spc="-2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b="0" spc="-5"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Kitchen</a:t>
                      </a:r>
                      <a:endParaRPr lang="en-US" sz="1200" b="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40,000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r>
            </a:tbl>
          </a:graphicData>
        </a:graphic>
      </p:graphicFrame>
    </p:spTree>
    <p:extLst>
      <p:ext uri="{BB962C8B-B14F-4D97-AF65-F5344CB8AC3E}">
        <p14:creationId xmlns:p14="http://schemas.microsoft.com/office/powerpoint/2010/main" val="20071093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1000"/>
            <a:lum/>
          </a:blip>
          <a:srcRect/>
          <a:stretch>
            <a:fillRect l="-3000" r="-3000"/>
          </a:stretch>
        </a:blipFill>
        <a:effectLst/>
      </p:bgPr>
    </p:bg>
    <p:spTree>
      <p:nvGrpSpPr>
        <p:cNvPr id="1" name=""/>
        <p:cNvGrpSpPr/>
        <p:nvPr/>
      </p:nvGrpSpPr>
      <p:grpSpPr>
        <a:xfrm>
          <a:off x="0" y="0"/>
          <a:ext cx="0" cy="0"/>
          <a:chOff x="0" y="0"/>
          <a:chExt cx="0" cy="0"/>
        </a:xfrm>
      </p:grpSpPr>
      <p:sp>
        <p:nvSpPr>
          <p:cNvPr id="3" name="TextBox 2"/>
          <p:cNvSpPr txBox="1"/>
          <p:nvPr/>
        </p:nvSpPr>
        <p:spPr>
          <a:xfrm>
            <a:off x="304800" y="0"/>
            <a:ext cx="8534400" cy="3170099"/>
          </a:xfrm>
          <a:prstGeom prst="rect">
            <a:avLst/>
          </a:prstGeom>
          <a:noFill/>
        </p:spPr>
        <p:txBody>
          <a:bodyPr wrap="square" rtlCol="0">
            <a:spAutoFit/>
          </a:bodyPr>
          <a:lstStyle/>
          <a:p>
            <a:pPr marL="342900" lvl="0" indent="-342900" algn="ctr" eaLnBrk="1" hangingPunct="1">
              <a:spcBef>
                <a:spcPct val="50000"/>
              </a:spcBef>
              <a:defRPr/>
            </a:pPr>
            <a:r>
              <a:rPr lang="en-US" sz="4000" i="1"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REFLECTIONS</a:t>
            </a:r>
            <a:endParaRPr lang="en-US" sz="4000" i="1" dirty="0" smtClean="0">
              <a:solidFill>
                <a:srgbClr val="00000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a:p>
            <a:endParaRPr lang="en-US" sz="2000" i="1" u="none" dirty="0" smtClean="0">
              <a:solidFill>
                <a:schemeClr val="accent2">
                  <a:lumMod val="75000"/>
                </a:schemeClr>
              </a:solidFill>
              <a:latin typeface="Times New Roman" panose="02020603050405020304" pitchFamily="18" charset="0"/>
              <a:cs typeface="Times New Roman" panose="02020603050405020304" pitchFamily="18" charset="0"/>
            </a:endParaRPr>
          </a:p>
          <a:p>
            <a:endParaRPr lang="en-US" sz="2000" i="1" u="none" dirty="0" smtClean="0">
              <a:solidFill>
                <a:schemeClr val="accent2">
                  <a:lumMod val="75000"/>
                </a:schemeClr>
              </a:solidFill>
              <a:latin typeface="Times New Roman" panose="02020603050405020304" pitchFamily="18" charset="0"/>
              <a:cs typeface="Times New Roman" panose="02020603050405020304" pitchFamily="18" charset="0"/>
            </a:endParaRPr>
          </a:p>
          <a:p>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20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Providence Lutherans were left to the doubtful spiritual care of whatever self-styled pastor ventured onto the frontier…(Pastor) Muhlenberg answered the </a:t>
            </a:r>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call…The </a:t>
            </a:r>
            <a:r>
              <a:rPr lang="en-US" sz="20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congregation was anxious to build a church </a:t>
            </a:r>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building, </a:t>
            </a:r>
            <a:r>
              <a:rPr lang="en-US" sz="20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and began hauling stones to the site in </a:t>
            </a:r>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January, </a:t>
            </a:r>
            <a:r>
              <a:rPr lang="en-US" sz="20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1743. The structure was erected through the spring and summer months and the first service was held in the unfurnished interior on September 12, 1743</a:t>
            </a:r>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20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1000"/>
            <a:lum/>
          </a:blip>
          <a:srcRect/>
          <a:stretch>
            <a:fillRect l="-1000" r="-1000"/>
          </a:stretch>
        </a:blipFill>
        <a:effectLst/>
      </p:bgPr>
    </p:bg>
    <p:spTree>
      <p:nvGrpSpPr>
        <p:cNvPr id="1" name=""/>
        <p:cNvGrpSpPr/>
        <p:nvPr/>
      </p:nvGrpSpPr>
      <p:grpSpPr>
        <a:xfrm>
          <a:off x="0" y="0"/>
          <a:ext cx="0" cy="0"/>
          <a:chOff x="0" y="0"/>
          <a:chExt cx="0" cy="0"/>
        </a:xfrm>
      </p:grpSpPr>
      <p:sp>
        <p:nvSpPr>
          <p:cNvPr id="3" name="TextBox 2"/>
          <p:cNvSpPr txBox="1"/>
          <p:nvPr/>
        </p:nvSpPr>
        <p:spPr>
          <a:xfrm>
            <a:off x="304800" y="0"/>
            <a:ext cx="8534400" cy="3785652"/>
          </a:xfrm>
          <a:prstGeom prst="rect">
            <a:avLst/>
          </a:prstGeom>
          <a:noFill/>
        </p:spPr>
        <p:txBody>
          <a:bodyPr wrap="square" rtlCol="0">
            <a:spAutoFit/>
          </a:bodyPr>
          <a:lstStyle/>
          <a:p>
            <a:pPr marL="342900" lvl="0" indent="-342900" algn="ctr" eaLnBrk="1" hangingPunct="1">
              <a:spcBef>
                <a:spcPct val="50000"/>
              </a:spcBef>
              <a:defRPr/>
            </a:pPr>
            <a:r>
              <a:rPr lang="en-US" sz="4000" i="1"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REFLECTIONS</a:t>
            </a:r>
            <a:endParaRPr lang="en-US" sz="4000" i="1" dirty="0">
              <a:solidFill>
                <a:srgbClr val="00000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a:p>
            <a:endPar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20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irony of how history repeats itself is not lost on this author. However, this </a:t>
            </a:r>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church...the </a:t>
            </a:r>
            <a:r>
              <a:rPr lang="en-US" sz="20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people, have survived, indeed thrived, in spite many obstacles and challenges throughout these 272 years. Surely, the legacy of those pioneer members is alive and well in the spirit of faith and generosity found in the members of Augustus Lutheran Church today…Properly informed, involved, organized, challenged, and led, the people will provide the necessary support for the church they </a:t>
            </a:r>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love…the </a:t>
            </a:r>
            <a:r>
              <a:rPr lang="en-US" sz="20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Augustus Lutheran family is interested and passionate about its church and mission. </a:t>
            </a:r>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r>
              <a:rPr lang="en-US" sz="20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600" i="1" u="none" dirty="0" smtClean="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Lynn Cummings 2/2015</a:t>
            </a:r>
            <a:endParaRPr lang="en-US" sz="1600" i="1" u="none" dirty="0">
              <a:solidFill>
                <a:schemeClr val="accent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8333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r>
            <a:b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PROFILE </a:t>
            </a:r>
            <a:r>
              <a:rPr lang="en-US" sz="40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OF INTERVIEWEES</a:t>
            </a:r>
            <a:r>
              <a:rPr lang="en-US" b="1" u="sng" dirty="0" smtClean="0">
                <a:effectLst>
                  <a:outerShdw blurRad="38100" dist="38100" dir="2700000" algn="tl">
                    <a:srgbClr val="FFFFFF"/>
                  </a:outerShdw>
                </a:effectLst>
              </a:rPr>
              <a:t/>
            </a:r>
            <a:br>
              <a:rPr lang="en-US" b="1" u="sng" dirty="0" smtClean="0">
                <a:effectLst>
                  <a:outerShdw blurRad="38100" dist="38100" dir="2700000" algn="tl">
                    <a:srgbClr val="FFFFFF"/>
                  </a:outerShdw>
                </a:effectLst>
              </a:rPr>
            </a:br>
            <a:endParaRPr lang="en-US" dirty="0"/>
          </a:p>
        </p:txBody>
      </p:sp>
      <p:sp>
        <p:nvSpPr>
          <p:cNvPr id="8195" name="Content Placeholder 2"/>
          <p:cNvSpPr>
            <a:spLocks noGrp="1"/>
          </p:cNvSpPr>
          <p:nvPr>
            <p:ph idx="1"/>
          </p:nvPr>
        </p:nvSpPr>
        <p:spPr>
          <a:xfrm>
            <a:off x="457200" y="1219200"/>
            <a:ext cx="8229600" cy="4525963"/>
          </a:xfrm>
        </p:spPr>
        <p:txBody>
          <a:bodyPr/>
          <a:lstStyle/>
          <a:p>
            <a:pPr algn="ctr">
              <a:buFontTx/>
              <a:buNone/>
            </a:pPr>
            <a:endParaRPr lang="en-US" altLang="en-US" sz="2800" b="1" dirty="0" smtClean="0">
              <a:latin typeface="Times New Roman" panose="02020603050405020304" pitchFamily="18" charset="0"/>
              <a:cs typeface="Times New Roman" panose="02020603050405020304" pitchFamily="18" charset="0"/>
            </a:endParaRPr>
          </a:p>
          <a:p>
            <a:pPr algn="ctr">
              <a:buFontTx/>
              <a:buNone/>
            </a:pPr>
            <a:r>
              <a:rPr lang="en-US" altLang="en-US"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Average # of Years at Augustus – 30.8 Years</a:t>
            </a:r>
          </a:p>
          <a:p>
            <a:pPr algn="ctr">
              <a:buFontTx/>
              <a:buNone/>
            </a:pPr>
            <a:endParaRPr lang="en-US" altLang="en-US" sz="2800" b="1" dirty="0" smtClean="0">
              <a:latin typeface="Times New Roman" panose="02020603050405020304" pitchFamily="18" charset="0"/>
              <a:cs typeface="Times New Roman" panose="02020603050405020304" pitchFamily="18" charset="0"/>
            </a:endParaRPr>
          </a:p>
          <a:p>
            <a:pPr lvl="2"/>
            <a:r>
              <a:rPr lang="en-US" alt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0-5 years 			  (1)       2% </a:t>
            </a:r>
          </a:p>
          <a:p>
            <a:pPr lvl="2"/>
            <a:r>
              <a:rPr lang="en-US" alt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6-15 years			  (9)     24%</a:t>
            </a:r>
          </a:p>
          <a:p>
            <a:pPr lvl="2"/>
            <a:r>
              <a:rPr lang="en-US" alt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16-25 years 			  (9)     24%</a:t>
            </a:r>
          </a:p>
          <a:p>
            <a:pPr lvl="2"/>
            <a:r>
              <a:rPr lang="en-US" alt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26-40 years			  (</a:t>
            </a:r>
            <a:r>
              <a:rPr lang="en-US" alt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9)    </a:t>
            </a:r>
            <a:r>
              <a:rPr lang="en-US" alt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24%</a:t>
            </a:r>
            <a:endParaRPr lang="en-US" alt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2"/>
            <a:r>
              <a:rPr lang="en-US" alt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41-50 years			  (2)    	 5%	</a:t>
            </a:r>
          </a:p>
          <a:p>
            <a:pPr lvl="2"/>
            <a:r>
              <a:rPr lang="en-US" alt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51 plus years		  (8)     21%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5407" y="152400"/>
            <a:ext cx="8229600" cy="1143000"/>
          </a:xfrm>
        </p:spPr>
        <p:txBody>
          <a:bodyPr/>
          <a:lstStyle/>
          <a:p>
            <a:pPr>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THE PROJECT / CHALLENGE</a:t>
            </a:r>
          </a:p>
        </p:txBody>
      </p:sp>
      <p:sp>
        <p:nvSpPr>
          <p:cNvPr id="8195" name="Rectangle 3"/>
          <p:cNvSpPr>
            <a:spLocks noGrp="1" noChangeArrowheads="1"/>
          </p:cNvSpPr>
          <p:nvPr>
            <p:ph type="body" idx="1"/>
          </p:nvPr>
        </p:nvSpPr>
        <p:spPr>
          <a:xfrm>
            <a:off x="533400" y="1143000"/>
            <a:ext cx="8229600" cy="1173162"/>
          </a:xfrm>
        </p:spPr>
        <p:txBody>
          <a:bodyPr/>
          <a:lstStyle/>
          <a:p>
            <a:pPr marL="0" indent="0">
              <a:buNone/>
              <a:defRPr/>
            </a:pPr>
            <a:r>
              <a:rPr lang="en-US" sz="2000" dirty="0" smtClean="0">
                <a:effectLst>
                  <a:outerShdw blurRad="38100" dist="38100" dir="2700000" algn="tl">
                    <a:srgbClr val="000000">
                      <a:alpha val="43137"/>
                    </a:srgbClr>
                  </a:outerShdw>
                </a:effectLst>
                <a:latin typeface="Times New Roman" pitchFamily="18" charset="0"/>
                <a:cs typeface="Times New Roman" panose="02020603050405020304" pitchFamily="18" charset="0"/>
              </a:rPr>
              <a:t>This Capital Campaign is proposed to raise funds for renovations at the Church; to enhance the worshipping experience, and provide a solid foundation for the future. The study tested the readiness of the church to raise $1.2 Million, which would provide funding for the following projects:</a:t>
            </a:r>
          </a:p>
        </p:txBody>
      </p:sp>
      <p:graphicFrame>
        <p:nvGraphicFramePr>
          <p:cNvPr id="4" name="Table 3"/>
          <p:cNvGraphicFramePr>
            <a:graphicFrameLocks noGrp="1"/>
          </p:cNvGraphicFramePr>
          <p:nvPr>
            <p:extLst>
              <p:ext uri="{D42A27DB-BD31-4B8C-83A1-F6EECF244321}">
                <p14:modId xmlns:p14="http://schemas.microsoft.com/office/powerpoint/2010/main" val="1553130136"/>
              </p:ext>
            </p:extLst>
          </p:nvPr>
        </p:nvGraphicFramePr>
        <p:xfrm>
          <a:off x="226807" y="2590800"/>
          <a:ext cx="8686800" cy="3910573"/>
        </p:xfrm>
        <a:graphic>
          <a:graphicData uri="http://schemas.openxmlformats.org/drawingml/2006/table">
            <a:tbl>
              <a:tblPr firstRow="1" firstCol="1" bandRow="1">
                <a:tableStyleId>{5C22544A-7EE6-4342-B048-85BDC9FD1C3A}</a:tableStyleId>
              </a:tblPr>
              <a:tblGrid>
                <a:gridCol w="3581400"/>
                <a:gridCol w="838200"/>
                <a:gridCol w="3276600"/>
                <a:gridCol w="990600"/>
              </a:tblGrid>
              <a:tr h="347076">
                <a:tc>
                  <a:txBody>
                    <a:bodyPr/>
                    <a:lstStyle/>
                    <a:p>
                      <a:pPr marL="24130" marR="0" eaLnBrk="0" hangingPunct="0">
                        <a:spcBef>
                          <a:spcPts val="675"/>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Elevator</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Tower</a:t>
                      </a:r>
                      <a:r>
                        <a:rPr lang="en-US" sz="1400"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Breezeway</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400,000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Resurface</a:t>
                      </a:r>
                      <a:r>
                        <a:rPr lang="en-US" sz="1400" b="1" spc="-7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Cemetery</a:t>
                      </a:r>
                      <a:r>
                        <a:rPr lang="en-US" sz="1400" b="1" spc="-7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Driveway</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50,000</a:t>
                      </a: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448462">
                <a:tc>
                  <a:txBody>
                    <a:bodyPr/>
                    <a:lstStyle/>
                    <a:p>
                      <a:pPr marL="24130" marR="0" eaLnBrk="0" hangingPunct="0">
                        <a:spcBef>
                          <a:spcPts val="0"/>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Repoint</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front</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of</a:t>
                      </a:r>
                      <a:r>
                        <a:rPr lang="en-US" sz="1400"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210,000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Carpeting</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a:t>
                      </a:r>
                      <a:r>
                        <a:rPr lang="en-US" sz="1400" b="1"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Office</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Area</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8,000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36346">
                <a:tc>
                  <a:txBody>
                    <a:bodyPr/>
                    <a:lstStyle/>
                    <a:p>
                      <a:pPr marL="24130" marR="0" eaLnBrk="0" hangingPunct="0">
                        <a:spcBef>
                          <a:spcPts val="0"/>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Repaint</a:t>
                      </a:r>
                      <a:r>
                        <a:rPr lang="en-US" sz="1400" spc="-5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Steeple</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35,000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Install</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Sound</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Damping</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Classrooms</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17,000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87569">
                <a:tc>
                  <a:txBody>
                    <a:bodyPr/>
                    <a:lstStyle/>
                    <a:p>
                      <a:pPr marL="24130" marR="0" eaLnBrk="0" hangingPunct="0">
                        <a:spcBef>
                          <a:spcPts val="0"/>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spc="-5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Fellowship</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Hall</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Floor</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Remove</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Dead</a:t>
                      </a:r>
                      <a:r>
                        <a:rPr lang="en-US" sz="1400" b="1"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b="1"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Dying</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Trees</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Paint</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Outside</a:t>
                      </a:r>
                      <a:r>
                        <a:rPr lang="en-US" sz="1400"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Wood</a:t>
                      </a:r>
                      <a:r>
                        <a:rPr lang="en-US" sz="1400"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Trim</a:t>
                      </a:r>
                      <a:r>
                        <a:rPr lang="en-US" sz="1400"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on</a:t>
                      </a:r>
                      <a:r>
                        <a:rPr lang="en-US" sz="1400"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Parish</a:t>
                      </a:r>
                      <a:r>
                        <a:rPr lang="en-US" sz="1400"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House</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Rewire</a:t>
                      </a:r>
                      <a:r>
                        <a:rPr lang="en-US" sz="1400" b="1"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Outdoor</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Lighting</a:t>
                      </a:r>
                      <a:r>
                        <a:rPr lang="en-US" sz="1400" b="1"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Improve</a:t>
                      </a:r>
                      <a:r>
                        <a:rPr lang="en-US" sz="1400" b="1"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Lighting</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25,000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Repaint</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Wood</a:t>
                      </a:r>
                      <a:r>
                        <a:rPr lang="en-US" sz="1400"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Trim</a:t>
                      </a:r>
                      <a:r>
                        <a:rPr lang="en-US" sz="1400"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on</a:t>
                      </a:r>
                      <a:r>
                        <a:rPr lang="en-US" sz="1400"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9,000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Seal</a:t>
                      </a:r>
                      <a:r>
                        <a:rPr lang="en-US" sz="1400" b="1"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Coat</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Parking</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Lot</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7,000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Storm</a:t>
                      </a:r>
                      <a:r>
                        <a:rPr lang="en-US" sz="1400"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Lines</a:t>
                      </a:r>
                      <a:r>
                        <a:rPr lang="en-US" sz="1400"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Around</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Kitchen</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40,000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New</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Windows</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a:t>
                      </a:r>
                      <a:r>
                        <a:rPr lang="en-US" sz="1400" b="1"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Parish</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House</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Kitchen</a:t>
                      </a:r>
                      <a:r>
                        <a:rPr lang="en-US" sz="1400" b="1"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b="1"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Lower</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Level</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25,000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Repoint</a:t>
                      </a:r>
                      <a:r>
                        <a:rPr lang="en-US" sz="1400"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the</a:t>
                      </a:r>
                      <a:r>
                        <a:rPr lang="en-US" sz="1400"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Sides</a:t>
                      </a:r>
                      <a:r>
                        <a:rPr lang="en-US" sz="1400"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and</a:t>
                      </a:r>
                      <a:r>
                        <a:rPr lang="en-US" sz="1400"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Back</a:t>
                      </a:r>
                      <a:r>
                        <a:rPr lang="en-US" sz="1400"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of</a:t>
                      </a:r>
                      <a:r>
                        <a:rPr lang="en-US" sz="1400"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the</a:t>
                      </a:r>
                      <a:r>
                        <a:rPr lang="en-US" sz="1400"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spc="-2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150,000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20</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Shutters</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on</a:t>
                      </a:r>
                      <a:r>
                        <a:rPr lang="en-US" sz="1400" b="1"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Brick</a:t>
                      </a:r>
                      <a:r>
                        <a:rPr lang="en-US" sz="1400" b="1" spc="-3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Church/30 Parsonage Shutters</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14,000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42120">
                <a:tc>
                  <a:txBody>
                    <a:bodyPr/>
                    <a:lstStyle/>
                    <a:p>
                      <a:pPr marL="24130" marR="0" eaLnBrk="0" hangingPunct="0">
                        <a:spcBef>
                          <a:spcPts val="0"/>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Repaint</a:t>
                      </a:r>
                      <a:r>
                        <a:rPr lang="en-US" sz="1400" spc="-8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Chapel</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2,000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Replace</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Sidewalk</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on</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Main</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Street</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60,000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359284">
                <a:tc>
                  <a:txBody>
                    <a:bodyPr/>
                    <a:lstStyle/>
                    <a:p>
                      <a:pPr marL="24130" marR="0" eaLnBrk="0" hangingPunct="0">
                        <a:spcBef>
                          <a:spcPts val="0"/>
                        </a:spcBef>
                        <a:spcAft>
                          <a:spcPts val="0"/>
                        </a:spcAft>
                      </a:pP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Install</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Foundation</a:t>
                      </a:r>
                      <a:r>
                        <a:rPr lang="en-US" sz="1400"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Drainage</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1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System</a:t>
                      </a:r>
                      <a:r>
                        <a:rPr lang="en-US" sz="1400"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Around</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Entire</a:t>
                      </a:r>
                      <a:r>
                        <a:rPr lang="en-US" sz="1400"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Parish</a:t>
                      </a:r>
                      <a:r>
                        <a:rPr lang="en-US" sz="1400" spc="-4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House</a:t>
                      </a:r>
                      <a:endParaRPr lang="en-US" sz="1200"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30,000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24130" marR="0" eaLnBrk="0" hangingPunct="0">
                        <a:spcBef>
                          <a:spcPts val="0"/>
                        </a:spcBef>
                        <a:spcAft>
                          <a:spcPts val="0"/>
                        </a:spcAft>
                      </a:pP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New</a:t>
                      </a:r>
                      <a:r>
                        <a:rPr lang="en-US" sz="1400" b="1" spc="-3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Stove</a:t>
                      </a:r>
                      <a:r>
                        <a:rPr lang="en-US" sz="1400" b="1" spc="-40"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in</a:t>
                      </a:r>
                      <a:r>
                        <a:rPr lang="en-US" sz="1400" b="1" spc="-2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 </a:t>
                      </a:r>
                      <a:r>
                        <a:rPr lang="en-US" sz="1400" b="1" spc="-5" dirty="0">
                          <a:solidFill>
                            <a:schemeClr val="tx1"/>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Kitchen</a:t>
                      </a:r>
                      <a:endParaRPr lang="en-US" sz="12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r">
                        <a:lnSpc>
                          <a:spcPct val="115000"/>
                        </a:lnSpc>
                        <a:spcBef>
                          <a:spcPts val="0"/>
                        </a:spcBef>
                        <a:spcAft>
                          <a:spcPts val="0"/>
                        </a:spcAft>
                      </a:pPr>
                      <a:r>
                        <a:rPr lang="en-US" sz="1400" b="1" i="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40,000</a:t>
                      </a:r>
                      <a:endParaRPr lang="en-US" sz="1400" b="1" i="1" dirty="0">
                        <a:solidFill>
                          <a:schemeClr val="tx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44723" marR="44723"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228600"/>
            <a:ext cx="8229600" cy="1143000"/>
          </a:xfrm>
        </p:spPr>
        <p:txBody>
          <a:bodyPr/>
          <a:lstStyle/>
          <a:p>
            <a:pPr>
              <a:defRPr/>
            </a:pPr>
            <a:r>
              <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OVERALL ATTITUDES</a:t>
            </a:r>
            <a:r>
              <a:rPr lang="en-US" sz="4000" b="1" i="1" u="sng" dirty="0" smtClean="0">
                <a:latin typeface="Times New Roman" panose="02020603050405020304" pitchFamily="18" charset="0"/>
                <a:cs typeface="Times New Roman" panose="02020603050405020304" pitchFamily="18" charset="0"/>
              </a:rPr>
              <a:t> </a:t>
            </a:r>
          </a:p>
        </p:txBody>
      </p:sp>
      <p:sp>
        <p:nvSpPr>
          <p:cNvPr id="72707" name="Rectangle 3"/>
          <p:cNvSpPr>
            <a:spLocks noGrp="1" noChangeArrowheads="1"/>
          </p:cNvSpPr>
          <p:nvPr>
            <p:ph type="body" idx="1"/>
          </p:nvPr>
        </p:nvSpPr>
        <p:spPr>
          <a:xfrm>
            <a:off x="457200" y="1600200"/>
            <a:ext cx="8229600" cy="5105400"/>
          </a:xfrm>
        </p:spPr>
        <p:txBody>
          <a:bodyPr/>
          <a:lstStyle/>
          <a:p>
            <a:pPr>
              <a:lnSpc>
                <a:spcPct val="80000"/>
              </a:lnSpc>
              <a:buFontTx/>
              <a:buNone/>
              <a:defRPr/>
            </a:pPr>
            <a:r>
              <a:rPr lang="en-US" sz="2800" b="1" dirty="0" smtClean="0">
                <a:latin typeface="Times New Roman" pitchFamily="18" charset="0"/>
              </a:rPr>
              <a:t>	</a:t>
            </a:r>
            <a:r>
              <a:rPr lang="en-US" sz="2800" dirty="0" smtClean="0">
                <a:effectLst>
                  <a:outerShdw blurRad="38100" dist="38100" dir="2700000" algn="tl">
                    <a:srgbClr val="000000">
                      <a:alpha val="43137"/>
                    </a:srgbClr>
                  </a:outerShdw>
                </a:effectLst>
                <a:latin typeface="Times New Roman" pitchFamily="18" charset="0"/>
              </a:rPr>
              <a:t>When asked, “Do you feel at home here?” rating </a:t>
            </a:r>
          </a:p>
          <a:p>
            <a:pPr>
              <a:lnSpc>
                <a:spcPct val="80000"/>
              </a:lnSpc>
              <a:buFontTx/>
              <a:buNone/>
              <a:defRPr/>
            </a:pPr>
            <a:r>
              <a:rPr lang="en-US" sz="2800" dirty="0">
                <a:effectLst>
                  <a:outerShdw blurRad="38100" dist="38100" dir="2700000" algn="tl">
                    <a:srgbClr val="000000">
                      <a:alpha val="43137"/>
                    </a:srgbClr>
                  </a:outerShdw>
                </a:effectLst>
                <a:latin typeface="Times New Roman" pitchFamily="18" charset="0"/>
              </a:rPr>
              <a:t>	</a:t>
            </a:r>
            <a:r>
              <a:rPr lang="en-US" sz="2800" dirty="0" smtClean="0">
                <a:effectLst>
                  <a:outerShdw blurRad="38100" dist="38100" dir="2700000" algn="tl">
                    <a:srgbClr val="000000">
                      <a:alpha val="43137"/>
                    </a:srgbClr>
                  </a:outerShdw>
                </a:effectLst>
                <a:latin typeface="Times New Roman" pitchFamily="18" charset="0"/>
              </a:rPr>
              <a:t>from 1 to 3, the Interviewees responded:</a:t>
            </a:r>
          </a:p>
          <a:p>
            <a:pPr>
              <a:lnSpc>
                <a:spcPct val="80000"/>
              </a:lnSpc>
              <a:buFontTx/>
              <a:buNone/>
              <a:defRPr/>
            </a:pPr>
            <a:endParaRPr lang="en-US" sz="2800" dirty="0">
              <a:effectLst>
                <a:outerShdw blurRad="38100" dist="38100" dir="2700000" algn="tl">
                  <a:srgbClr val="000000">
                    <a:alpha val="43137"/>
                  </a:srgbClr>
                </a:outerShdw>
              </a:effectLst>
              <a:latin typeface="Times New Roman" pitchFamily="18" charset="0"/>
            </a:endParaRPr>
          </a:p>
          <a:p>
            <a:pPr>
              <a:lnSpc>
                <a:spcPct val="80000"/>
              </a:lnSpc>
              <a:buFontTx/>
              <a:buNone/>
              <a:defRPr/>
            </a:pPr>
            <a:r>
              <a:rPr lang="en-US" sz="2800" dirty="0" smtClean="0">
                <a:effectLst>
                  <a:outerShdw blurRad="38100" dist="38100" dir="2700000" algn="tl">
                    <a:srgbClr val="000000">
                      <a:alpha val="43137"/>
                    </a:srgbClr>
                  </a:outerShdw>
                </a:effectLst>
                <a:latin typeface="Times New Roman" pitchFamily="18" charset="0"/>
              </a:rPr>
              <a:t>	Very Much (3)			33	87%</a:t>
            </a:r>
          </a:p>
          <a:p>
            <a:pPr>
              <a:lnSpc>
                <a:spcPct val="80000"/>
              </a:lnSpc>
              <a:buFontTx/>
              <a:buNone/>
              <a:defRPr/>
            </a:pPr>
            <a:r>
              <a:rPr lang="en-US" sz="2800" dirty="0">
                <a:effectLst>
                  <a:outerShdw blurRad="38100" dist="38100" dir="2700000" algn="tl">
                    <a:srgbClr val="000000">
                      <a:alpha val="43137"/>
                    </a:srgbClr>
                  </a:outerShdw>
                </a:effectLst>
                <a:latin typeface="Times New Roman" pitchFamily="18" charset="0"/>
              </a:rPr>
              <a:t>	</a:t>
            </a:r>
            <a:r>
              <a:rPr lang="en-US" sz="2800" dirty="0" smtClean="0">
                <a:effectLst>
                  <a:outerShdw blurRad="38100" dist="38100" dir="2700000" algn="tl">
                    <a:srgbClr val="000000">
                      <a:alpha val="43137"/>
                    </a:srgbClr>
                  </a:outerShdw>
                </a:effectLst>
                <a:latin typeface="Times New Roman" pitchFamily="18" charset="0"/>
              </a:rPr>
              <a:t>Somewhat/Sometimes</a:t>
            </a:r>
            <a:r>
              <a:rPr lang="en-US" sz="2800" dirty="0">
                <a:effectLst>
                  <a:outerShdw blurRad="38100" dist="38100" dir="2700000" algn="tl">
                    <a:srgbClr val="000000">
                      <a:alpha val="43137"/>
                    </a:srgbClr>
                  </a:outerShdw>
                </a:effectLst>
                <a:latin typeface="Times New Roman" pitchFamily="18" charset="0"/>
              </a:rPr>
              <a:t> </a:t>
            </a:r>
            <a:r>
              <a:rPr lang="en-US" sz="2800" dirty="0" smtClean="0">
                <a:effectLst>
                  <a:outerShdw blurRad="38100" dist="38100" dir="2700000" algn="tl">
                    <a:srgbClr val="000000">
                      <a:alpha val="43137"/>
                    </a:srgbClr>
                  </a:outerShdw>
                </a:effectLst>
                <a:latin typeface="Times New Roman" pitchFamily="18" charset="0"/>
              </a:rPr>
              <a:t>(2) 	  5	13%</a:t>
            </a:r>
          </a:p>
          <a:p>
            <a:pPr>
              <a:lnSpc>
                <a:spcPct val="80000"/>
              </a:lnSpc>
              <a:buFontTx/>
              <a:buNone/>
              <a:defRPr/>
            </a:pPr>
            <a:r>
              <a:rPr lang="en-US" sz="2800" b="1" dirty="0" smtClean="0">
                <a:effectLst>
                  <a:outerShdw blurRad="38100" dist="38100" dir="2700000" algn="tl">
                    <a:srgbClr val="000000">
                      <a:alpha val="43137"/>
                    </a:srgbClr>
                  </a:outerShdw>
                </a:effectLst>
                <a:latin typeface="Times New Roman" pitchFamily="18" charset="0"/>
              </a:rPr>
              <a:t>	</a:t>
            </a:r>
            <a:r>
              <a:rPr lang="en-US" sz="2800" dirty="0" smtClean="0">
                <a:effectLst>
                  <a:outerShdw blurRad="38100" dist="38100" dir="2700000" algn="tl">
                    <a:srgbClr val="000000">
                      <a:alpha val="43137"/>
                    </a:srgbClr>
                  </a:outerShdw>
                </a:effectLst>
                <a:latin typeface="Times New Roman" pitchFamily="18" charset="0"/>
              </a:rPr>
              <a:t>Not at all	(1)			  0	  0%</a:t>
            </a:r>
          </a:p>
          <a:p>
            <a:pPr>
              <a:lnSpc>
                <a:spcPct val="80000"/>
              </a:lnSpc>
              <a:buFontTx/>
              <a:buNone/>
              <a:defRPr/>
            </a:pPr>
            <a:endParaRPr lang="en-US" sz="2800" dirty="0">
              <a:effectLst>
                <a:outerShdw blurRad="38100" dist="38100" dir="2700000" algn="tl">
                  <a:srgbClr val="000000">
                    <a:alpha val="43137"/>
                  </a:srgbClr>
                </a:outerShdw>
              </a:effectLst>
              <a:latin typeface="Times New Roman" pitchFamily="18" charset="0"/>
            </a:endParaRPr>
          </a:p>
          <a:p>
            <a:pPr>
              <a:lnSpc>
                <a:spcPct val="80000"/>
              </a:lnSpc>
              <a:buFontTx/>
              <a:buNone/>
              <a:defRPr/>
            </a:pPr>
            <a:r>
              <a:rPr lang="en-US" sz="2800" dirty="0" smtClean="0">
                <a:effectLst>
                  <a:outerShdw blurRad="38100" dist="38100" dir="2700000" algn="tl">
                    <a:srgbClr val="000000">
                      <a:alpha val="43137"/>
                    </a:srgbClr>
                  </a:outerShdw>
                </a:effectLst>
                <a:latin typeface="Times New Roman" pitchFamily="18" charset="0"/>
              </a:rPr>
              <a:t>	Average Overall		2.9</a:t>
            </a:r>
          </a:p>
          <a:p>
            <a:pPr>
              <a:lnSpc>
                <a:spcPct val="80000"/>
              </a:lnSpc>
              <a:buFontTx/>
              <a:buNone/>
              <a:defRPr/>
            </a:pPr>
            <a:endParaRPr lang="en-US" sz="2800" dirty="0">
              <a:effectLst>
                <a:outerShdw blurRad="38100" dist="38100" dir="2700000" algn="tl">
                  <a:srgbClr val="000000">
                    <a:alpha val="43137"/>
                  </a:srgbClr>
                </a:outerShdw>
              </a:effectLst>
              <a:latin typeface="Times New Roman" pitchFamily="18" charset="0"/>
            </a:endParaRPr>
          </a:p>
          <a:p>
            <a:pPr>
              <a:lnSpc>
                <a:spcPct val="80000"/>
              </a:lnSpc>
              <a:buFontTx/>
              <a:buNone/>
              <a:defRPr/>
            </a:pPr>
            <a:r>
              <a:rPr lang="en-US" sz="2400" i="1" dirty="0" smtClean="0">
                <a:solidFill>
                  <a:srgbClr val="CC3300"/>
                </a:solidFill>
                <a:effectLst>
                  <a:outerShdw blurRad="38100" dist="38100" dir="2700000" algn="tl">
                    <a:srgbClr val="000000">
                      <a:alpha val="43137"/>
                    </a:srgbClr>
                  </a:outerShdw>
                </a:effectLst>
                <a:latin typeface="Times New Roman" pitchFamily="18" charset="0"/>
              </a:rPr>
              <a:t>	</a:t>
            </a:r>
            <a:r>
              <a:rPr lang="en-US" sz="2400" b="1" i="1" dirty="0" smtClean="0">
                <a:solidFill>
                  <a:srgbClr val="CC3300"/>
                </a:solidFill>
                <a:effectLst>
                  <a:outerShdw blurRad="38100" dist="38100" dir="2700000" algn="tl">
                    <a:srgbClr val="000000">
                      <a:alpha val="43137"/>
                    </a:srgbClr>
                  </a:outerShdw>
                </a:effectLst>
                <a:latin typeface="Times New Roman" pitchFamily="18" charset="0"/>
              </a:rPr>
              <a:t>“This is home. My heritage is here, and I feel very partial to the heritage of this church.”</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4" name="Rectangle 4"/>
          <p:cNvSpPr>
            <a:spLocks noGrp="1" noChangeArrowheads="1"/>
          </p:cNvSpPr>
          <p:nvPr>
            <p:ph type="title"/>
          </p:nvPr>
        </p:nvSpPr>
        <p:spPr>
          <a:xfrm>
            <a:off x="228600" y="228600"/>
            <a:ext cx="8763000" cy="1020763"/>
          </a:xfrm>
        </p:spPr>
        <p:txBody>
          <a:bodyPr/>
          <a:lstStyle/>
          <a:p>
            <a:pPr algn="l" eaLnBrk="1" hangingPunct="1">
              <a:defRPr/>
            </a:pPr>
            <a:r>
              <a:rPr lang="en-US" sz="36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SIGNIFICANT FINDINGS - STRENGTHS</a:t>
            </a:r>
          </a:p>
        </p:txBody>
      </p:sp>
      <p:sp>
        <p:nvSpPr>
          <p:cNvPr id="220165" name="Rectangle 5"/>
          <p:cNvSpPr>
            <a:spLocks noChangeArrowheads="1"/>
          </p:cNvSpPr>
          <p:nvPr/>
        </p:nvSpPr>
        <p:spPr bwMode="auto">
          <a:xfrm>
            <a:off x="470973" y="1524000"/>
            <a:ext cx="8266113" cy="4204228"/>
          </a:xfrm>
          <a:prstGeom prst="rect">
            <a:avLst/>
          </a:prstGeom>
          <a:noFill/>
          <a:ln w="9525" algn="ctr">
            <a:noFill/>
            <a:miter lim="800000"/>
            <a:headEnd/>
            <a:tailEnd/>
          </a:ln>
          <a:effectLst/>
        </p:spPr>
        <p:txBody>
          <a:bodyPr>
            <a:spAutoFit/>
          </a:bodyPr>
          <a:lstStyle/>
          <a:p>
            <a:pPr marL="342900" indent="-342900" eaLnBrk="1" hangingPunct="1">
              <a:lnSpc>
                <a:spcPct val="80000"/>
              </a:lnSpc>
              <a:spcBef>
                <a:spcPct val="50000"/>
              </a:spcBef>
              <a:defRPr/>
            </a:pPr>
            <a:r>
              <a:rPr lang="en-US" sz="2800" u="none" dirty="0">
                <a:solidFill>
                  <a:schemeClr val="tx2"/>
                </a:solidFill>
                <a:effectLst>
                  <a:outerShdw blurRad="38100" dist="38100" dir="2700000" algn="tl">
                    <a:srgbClr val="FFFFFF"/>
                  </a:outerShdw>
                </a:effectLst>
                <a:latin typeface="Times New Roman" pitchFamily="18" charset="0"/>
              </a:rPr>
              <a:t>#1. </a:t>
            </a:r>
            <a:r>
              <a:rPr lang="en-US" sz="2800" u="none" dirty="0" smtClean="0">
                <a:solidFill>
                  <a:schemeClr val="tx2"/>
                </a:solidFill>
                <a:effectLst>
                  <a:outerShdw blurRad="38100" dist="38100" dir="2700000" algn="tl">
                    <a:srgbClr val="FFFFFF"/>
                  </a:outerShdw>
                </a:effectLst>
                <a:latin typeface="Times New Roman" pitchFamily="18" charset="0"/>
              </a:rPr>
              <a:t>Church Community  (23 </a:t>
            </a:r>
            <a:r>
              <a:rPr lang="en-US" sz="2800" u="none" dirty="0">
                <a:solidFill>
                  <a:schemeClr val="tx2"/>
                </a:solidFill>
                <a:effectLst>
                  <a:outerShdw blurRad="38100" dist="38100" dir="2700000" algn="tl">
                    <a:srgbClr val="FFFFFF"/>
                  </a:outerShdw>
                </a:effectLst>
                <a:latin typeface="Times New Roman" pitchFamily="18" charset="0"/>
              </a:rPr>
              <a:t>mentions)</a:t>
            </a:r>
          </a:p>
          <a:p>
            <a:pPr marL="342900" indent="-342900" eaLnBrk="1" hangingPunct="1">
              <a:lnSpc>
                <a:spcPct val="80000"/>
              </a:lnSpc>
              <a:spcBef>
                <a:spcPct val="50000"/>
              </a:spcBef>
              <a:defRPr/>
            </a:pPr>
            <a:r>
              <a:rPr lang="en-US" sz="2000" i="1" u="none" dirty="0">
                <a:solidFill>
                  <a:schemeClr val="tx2"/>
                </a:solidFill>
                <a:effectLst>
                  <a:outerShdw blurRad="38100" dist="38100" dir="2700000" algn="tl">
                    <a:srgbClr val="FFFFFF"/>
                  </a:outerShdw>
                </a:effectLst>
                <a:latin typeface="Times New Roman" pitchFamily="18" charset="0"/>
                <a:cs typeface="Times New Roman" pitchFamily="18" charset="0"/>
              </a:rPr>
              <a:t> </a:t>
            </a:r>
            <a:r>
              <a:rPr lang="en-US" sz="2000" i="1" u="none" dirty="0" smtClean="0">
                <a:solidFill>
                  <a:schemeClr val="tx2"/>
                </a:solidFill>
                <a:effectLst>
                  <a:outerShdw blurRad="38100" dist="38100" dir="2700000" algn="tl">
                    <a:srgbClr val="FFFFFF"/>
                  </a:outerShdw>
                </a:effectLst>
                <a:latin typeface="Times New Roman" pitchFamily="18" charset="0"/>
                <a:cs typeface="Times New Roman" pitchFamily="18" charset="0"/>
              </a:rPr>
              <a:t> </a:t>
            </a:r>
            <a:r>
              <a:rPr lang="en-US" sz="2400" i="1" u="none" dirty="0" smtClean="0">
                <a:solidFill>
                  <a:srgbClr val="C00000"/>
                </a:solidFill>
                <a:effectLst>
                  <a:outerShdw blurRad="38100" dist="38100" dir="2700000" algn="tl">
                    <a:srgbClr val="000000"/>
                  </a:outerShdw>
                </a:effectLst>
                <a:latin typeface="Times New Roman" pitchFamily="18" charset="0"/>
                <a:cs typeface="Times New Roman" pitchFamily="18" charset="0"/>
              </a:rPr>
              <a:t>“</a:t>
            </a:r>
            <a:r>
              <a:rPr 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I like the people in general. People are nice to each other.”</a:t>
            </a:r>
            <a:endParaRPr lang="en-US" sz="2400" i="1" u="none" dirty="0">
              <a:solidFill>
                <a:srgbClr val="CC3300"/>
              </a:solidFill>
              <a:effectLst>
                <a:outerShdw blurRad="38100" dist="38100" dir="2700000" algn="tl">
                  <a:srgbClr val="000000"/>
                </a:outerShdw>
              </a:effectLst>
              <a:latin typeface="Times New Roman" pitchFamily="18" charset="0"/>
              <a:cs typeface="Times New Roman" pitchFamily="18" charset="0"/>
            </a:endParaRPr>
          </a:p>
          <a:p>
            <a:pPr marL="342900" indent="-342900" eaLnBrk="1" hangingPunct="1">
              <a:spcBef>
                <a:spcPct val="50000"/>
              </a:spcBef>
              <a:defRPr/>
            </a:pPr>
            <a:r>
              <a:rPr lang="en-US" sz="2800" u="none" dirty="0" smtClean="0">
                <a:effectLst>
                  <a:outerShdw blurRad="38100" dist="38100" dir="2700000" algn="tl">
                    <a:srgbClr val="FFFFFF"/>
                  </a:outerShdw>
                </a:effectLst>
                <a:latin typeface="Times New Roman" pitchFamily="18" charset="0"/>
              </a:rPr>
              <a:t># </a:t>
            </a:r>
            <a:r>
              <a:rPr lang="en-US" sz="2800" u="none" dirty="0">
                <a:effectLst>
                  <a:outerShdw blurRad="38100" dist="38100" dir="2700000" algn="tl">
                    <a:srgbClr val="FFFFFF"/>
                  </a:outerShdw>
                </a:effectLst>
                <a:latin typeface="Times New Roman" pitchFamily="18" charset="0"/>
              </a:rPr>
              <a:t>2. </a:t>
            </a:r>
            <a:r>
              <a:rPr lang="en-US" sz="2800" u="none" dirty="0" smtClean="0">
                <a:effectLst>
                  <a:outerShdw blurRad="38100" dist="38100" dir="2700000" algn="tl">
                    <a:srgbClr val="FFFFFF"/>
                  </a:outerShdw>
                </a:effectLst>
                <a:latin typeface="Times New Roman" pitchFamily="18" charset="0"/>
              </a:rPr>
              <a:t>Children’s/Youth Programs </a:t>
            </a:r>
            <a:r>
              <a:rPr lang="en-US" sz="2800" u="none" dirty="0" smtClean="0">
                <a:latin typeface="Times New Roman" pitchFamily="18" charset="0"/>
              </a:rPr>
              <a:t>(12 </a:t>
            </a:r>
            <a:r>
              <a:rPr lang="en-US" sz="2800" u="none" dirty="0">
                <a:latin typeface="Times New Roman" pitchFamily="18" charset="0"/>
              </a:rPr>
              <a:t>mentions)</a:t>
            </a:r>
            <a:endParaRPr lang="en-US" sz="2800" u="none" dirty="0">
              <a:effectLst>
                <a:outerShdw blurRad="38100" dist="38100" dir="2700000" algn="tl">
                  <a:srgbClr val="FFFFFF"/>
                </a:outerShdw>
              </a:effectLst>
              <a:latin typeface="Times New Roman" pitchFamily="18" charset="0"/>
            </a:endParaRPr>
          </a:p>
          <a:p>
            <a:pPr marL="342900" indent="-342900" eaLnBrk="1" hangingPunct="1">
              <a:lnSpc>
                <a:spcPct val="80000"/>
              </a:lnSpc>
              <a:spcBef>
                <a:spcPct val="50000"/>
              </a:spcBef>
              <a:defRPr/>
            </a:pPr>
            <a:r>
              <a:rPr lang="en-US" sz="2400" i="1" u="none" dirty="0">
                <a:solidFill>
                  <a:srgbClr val="C00000"/>
                </a:solidFill>
                <a:effectLst>
                  <a:outerShdw blurRad="38100" dist="38100" dir="2700000" algn="tl">
                    <a:srgbClr val="000000"/>
                  </a:outerShdw>
                </a:effectLst>
                <a:latin typeface="Times New Roman" pitchFamily="18" charset="0"/>
                <a:cs typeface="Times New Roman" pitchFamily="18" charset="0"/>
              </a:rPr>
              <a:t> </a:t>
            </a:r>
            <a:r>
              <a:rPr 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“Family atmosphere here is a strength. The Youth Group is a strong organization which provides youth opportunity to grow and serve.”</a:t>
            </a:r>
            <a:endParaRPr lang="en-US" sz="2400" i="1" u="none" dirty="0">
              <a:solidFill>
                <a:srgbClr val="CC3300"/>
              </a:solidFill>
              <a:effectLst>
                <a:outerShdw blurRad="38100" dist="38100" dir="2700000" algn="tl">
                  <a:srgbClr val="000000"/>
                </a:outerShdw>
              </a:effectLst>
              <a:latin typeface="Times New Roman" pitchFamily="18" charset="0"/>
              <a:cs typeface="Times New Roman" pitchFamily="18" charset="0"/>
            </a:endParaRPr>
          </a:p>
          <a:p>
            <a:pPr marL="342900" indent="-342900" eaLnBrk="1" hangingPunct="1">
              <a:spcBef>
                <a:spcPct val="50000"/>
              </a:spcBef>
              <a:defRPr/>
            </a:pPr>
            <a:r>
              <a:rPr lang="en-US" sz="2800" u="none" dirty="0" smtClean="0">
                <a:effectLst>
                  <a:outerShdw blurRad="38100" dist="38100" dir="2700000" algn="tl">
                    <a:srgbClr val="FFFFFF"/>
                  </a:outerShdw>
                </a:effectLst>
                <a:latin typeface="Times New Roman" pitchFamily="18" charset="0"/>
              </a:rPr>
              <a:t># </a:t>
            </a:r>
            <a:r>
              <a:rPr lang="en-US" sz="2800" u="none" dirty="0">
                <a:effectLst>
                  <a:outerShdw blurRad="38100" dist="38100" dir="2700000" algn="tl">
                    <a:srgbClr val="FFFFFF"/>
                  </a:outerShdw>
                </a:effectLst>
                <a:latin typeface="Times New Roman" pitchFamily="18" charset="0"/>
              </a:rPr>
              <a:t>3. </a:t>
            </a:r>
            <a:r>
              <a:rPr lang="en-US" sz="2800" u="none" dirty="0" smtClean="0">
                <a:effectLst>
                  <a:outerShdw blurRad="38100" dist="38100" dir="2700000" algn="tl">
                    <a:srgbClr val="FFFFFF"/>
                  </a:outerShdw>
                </a:effectLst>
                <a:latin typeface="Times New Roman" pitchFamily="18" charset="0"/>
              </a:rPr>
              <a:t>Pastor Weleck (11 </a:t>
            </a:r>
            <a:r>
              <a:rPr lang="en-US" sz="2800" u="none" dirty="0">
                <a:effectLst>
                  <a:outerShdw blurRad="38100" dist="38100" dir="2700000" algn="tl">
                    <a:srgbClr val="FFFFFF"/>
                  </a:outerShdw>
                </a:effectLst>
                <a:latin typeface="Times New Roman" pitchFamily="18" charset="0"/>
              </a:rPr>
              <a:t>mentions)</a:t>
            </a:r>
          </a:p>
          <a:p>
            <a:pPr marL="342900" indent="-342900" eaLnBrk="1" hangingPunct="1">
              <a:spcBef>
                <a:spcPct val="50000"/>
              </a:spcBef>
              <a:defRPr/>
            </a:pPr>
            <a:r>
              <a:rPr lang="en-US" sz="2400" i="1" u="none" dirty="0" smtClean="0">
                <a:solidFill>
                  <a:srgbClr val="CC3300"/>
                </a:solidFill>
                <a:effectLst>
                  <a:outerShdw blurRad="38100" dist="38100" dir="2700000" algn="tl">
                    <a:srgbClr val="000000"/>
                  </a:outerShdw>
                </a:effectLst>
                <a:latin typeface="Times New Roman" pitchFamily="18" charset="0"/>
                <a:cs typeface="Times New Roman" pitchFamily="18" charset="0"/>
              </a:rPr>
              <a:t> “Pastor Weleck is a blessing. He greets everyone with a smile, never misses an event, and is always there for everybody.”</a:t>
            </a:r>
            <a:endParaRPr lang="en-US" sz="2800" u="none" dirty="0">
              <a:solidFill>
                <a:srgbClr val="CC3300"/>
              </a:solidFill>
              <a:effectLst>
                <a:outerShdw blurRad="38100" dist="38100" dir="2700000" algn="tl">
                  <a:srgbClr val="FFFFFF"/>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304800" y="0"/>
            <a:ext cx="8610600" cy="1470025"/>
          </a:xfrm>
        </p:spPr>
        <p:txBody>
          <a:bodyPr/>
          <a:lstStyle/>
          <a:p>
            <a:pPr eaLnBrk="1" hangingPunct="1">
              <a:defRPr/>
            </a:pPr>
            <a:r>
              <a:rPr lang="en-US" sz="36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SIGNIFICANT FINDINGS - STRENGTHS</a:t>
            </a:r>
            <a:endParaRPr lang="en-US" sz="36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p:txBody>
      </p:sp>
      <p:pic>
        <p:nvPicPr>
          <p:cNvPr id="15363" name="Picture 4" descr="shell"/>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96200" y="5410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p:cNvGraphicFramePr>
            <a:graphicFrameLocks noGrp="1"/>
          </p:cNvGraphicFramePr>
          <p:nvPr>
            <p:extLst>
              <p:ext uri="{D42A27DB-BD31-4B8C-83A1-F6EECF244321}">
                <p14:modId xmlns:p14="http://schemas.microsoft.com/office/powerpoint/2010/main" val="1417077513"/>
              </p:ext>
            </p:extLst>
          </p:nvPr>
        </p:nvGraphicFramePr>
        <p:xfrm>
          <a:off x="1066800" y="1548828"/>
          <a:ext cx="7086600" cy="3782441"/>
        </p:xfrm>
        <a:graphic>
          <a:graphicData uri="http://schemas.openxmlformats.org/drawingml/2006/table">
            <a:tbl>
              <a:tblPr firstRow="1" firstCol="1" bandRow="1">
                <a:tableStyleId>{3B4B98B0-60AC-42C2-AFA5-B58CD77FA1E5}</a:tableStyleId>
              </a:tblPr>
              <a:tblGrid>
                <a:gridCol w="2895317"/>
                <a:gridCol w="686083"/>
                <a:gridCol w="2742582"/>
                <a:gridCol w="762618"/>
              </a:tblGrid>
              <a:tr h="340522">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Church Community</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23</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Activities/Programs</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T w="12700" cap="flat" cmpd="sng" algn="ctr">
                      <a:solidFill>
                        <a:schemeClr val="tx1"/>
                      </a:solidFill>
                      <a:prstDash val="solid"/>
                      <a:round/>
                      <a:headEnd type="none" w="med" len="med"/>
                      <a:tailEnd type="none" w="med" len="med"/>
                    </a:lnT>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4</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551653">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Children’s/Youth Programs</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12</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T w="12700" cap="flat" cmpd="sng" algn="ctr">
                      <a:noFill/>
                      <a:prstDash val="solid"/>
                      <a:round/>
                      <a:headEnd type="none" w="med" len="med"/>
                      <a:tailEnd type="none" w="med" len="med"/>
                    </a:lnT>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Buildings/Campus </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4</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solidFill>
                      <a:srgbClr val="FFFF00"/>
                    </a:solidFill>
                  </a:tcPr>
                </a:tc>
              </a:tr>
              <a:tr h="376555">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Pastor</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11</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Location</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3</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solidFill>
                      <a:srgbClr val="FFFF00"/>
                    </a:solidFill>
                  </a:tcPr>
                </a:tc>
              </a:tr>
              <a:tr h="376555">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Music</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10</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Leadership</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solidFill>
                      <a:srgbClr val="FFFF00"/>
                    </a:solidFill>
                  </a:tcPr>
                </a:tc>
              </a:tr>
              <a:tr h="376555">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Community Outreach</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10</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WELCA Group</a:t>
                      </a:r>
                      <a:r>
                        <a:rPr lang="en-US" sz="1800" b="1" baseline="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solidFill>
                      <a:srgbClr val="FFFF00"/>
                    </a:solidFill>
                  </a:tcPr>
                </a:tc>
              </a:tr>
              <a:tr h="376555">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History, Age of Church </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8</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Committees</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solidFill>
                      <a:srgbClr val="FFFF00"/>
                    </a:solidFill>
                  </a:tcPr>
                </a:tc>
              </a:tr>
              <a:tr h="376555">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Liturgy/Worship</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7</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Faith</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solidFill>
                      <a:srgbClr val="FFFF00"/>
                    </a:solidFill>
                  </a:tcPr>
                </a:tc>
              </a:tr>
              <a:tr h="376555">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Christian Education</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5</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Environment</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solidFill>
                      <a:srgbClr val="FFFF00"/>
                    </a:solidFill>
                  </a:tcPr>
                </a:tc>
              </a:tr>
              <a:tr h="318410">
                <a:tc>
                  <a:txBody>
                    <a:bodyPr/>
                    <a:lstStyle/>
                    <a:p>
                      <a:pPr marL="0" marR="0" algn="l">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Traditional Lutheran Values</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5</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B w="12700" cap="flat" cmpd="sng" algn="ctr">
                      <a:solidFill>
                        <a:schemeClr val="tx1"/>
                      </a:solidFill>
                      <a:prstDash val="solid"/>
                      <a:round/>
                      <a:headEnd type="none" w="med" len="med"/>
                      <a:tailEnd type="none" w="med" len="med"/>
                    </a:lnB>
                    <a:solidFill>
                      <a:srgbClr val="FFFF00"/>
                    </a:solidFill>
                  </a:tcPr>
                </a:tc>
                <a:tc>
                  <a:txBody>
                    <a:bodyPr/>
                    <a:lstStyle/>
                    <a:p>
                      <a:pPr marL="0" marR="0" algn="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Size </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pPr eaLnBrk="1" hangingPunct="1">
              <a:defRPr/>
            </a:pPr>
            <a:r>
              <a:rPr lang="en-US" sz="36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SIGNIFICANT FINDINGS -</a:t>
            </a:r>
            <a:br>
              <a:rPr lang="en-US" sz="36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en-US" sz="36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AREAS FOR IMPROVEMENT</a:t>
            </a:r>
          </a:p>
        </p:txBody>
      </p:sp>
      <p:sp>
        <p:nvSpPr>
          <p:cNvPr id="222211" name="Rectangle 3"/>
          <p:cNvSpPr>
            <a:spLocks noGrp="1" noChangeArrowheads="1"/>
          </p:cNvSpPr>
          <p:nvPr>
            <p:ph type="body" idx="1"/>
          </p:nvPr>
        </p:nvSpPr>
        <p:spPr/>
        <p:txBody>
          <a:bodyPr/>
          <a:lstStyle/>
          <a:p>
            <a:pPr eaLnBrk="1" hangingPunct="1">
              <a:lnSpc>
                <a:spcPct val="80000"/>
              </a:lnSpc>
              <a:buFontTx/>
              <a:buNone/>
              <a:defRPr/>
            </a:pPr>
            <a:endParaRPr lang="en-US" sz="1800" b="1" dirty="0" smtClean="0">
              <a:solidFill>
                <a:schemeClr val="tx2"/>
              </a:solidFill>
              <a:effectLst>
                <a:outerShdw blurRad="38100" dist="38100" dir="2700000" algn="tl">
                  <a:srgbClr val="FFFFFF"/>
                </a:outerShdw>
              </a:effectLst>
              <a:latin typeface="Times New Roman" pitchFamily="18" charset="0"/>
            </a:endParaRPr>
          </a:p>
          <a:p>
            <a:pPr eaLnBrk="1" hangingPunct="1">
              <a:lnSpc>
                <a:spcPct val="80000"/>
              </a:lnSpc>
              <a:buFontTx/>
              <a:buNone/>
              <a:defRPr/>
            </a:pPr>
            <a:r>
              <a:rPr lang="en-US" sz="2800" b="1" dirty="0" smtClean="0">
                <a:solidFill>
                  <a:schemeClr val="tx2"/>
                </a:solidFill>
                <a:effectLst>
                  <a:outerShdw blurRad="38100" dist="38100" dir="2700000" algn="tl">
                    <a:srgbClr val="FFFFFF"/>
                  </a:outerShdw>
                </a:effectLst>
                <a:latin typeface="Times New Roman" pitchFamily="18" charset="0"/>
              </a:rPr>
              <a:t>#1. Membership Growth  (19 mentions)  </a:t>
            </a:r>
          </a:p>
          <a:p>
            <a:pPr eaLnBrk="1" hangingPunct="1">
              <a:lnSpc>
                <a:spcPct val="80000"/>
              </a:lnSpc>
              <a:buFontTx/>
              <a:buNone/>
              <a:defRPr/>
            </a:pPr>
            <a:r>
              <a:rPr lang="en-US" sz="1800" b="1" dirty="0" smtClean="0">
                <a:solidFill>
                  <a:schemeClr val="tx2"/>
                </a:solidFill>
                <a:effectLst>
                  <a:outerShdw blurRad="38100" dist="38100" dir="2700000" algn="tl">
                    <a:srgbClr val="FFFFFF"/>
                  </a:outerShdw>
                </a:effectLst>
                <a:latin typeface="Times New Roman" pitchFamily="18" charset="0"/>
              </a:rPr>
              <a:t>     		</a:t>
            </a:r>
          </a:p>
          <a:p>
            <a:pPr lvl="0" eaLnBrk="1" hangingPunct="1">
              <a:lnSpc>
                <a:spcPct val="80000"/>
              </a:lnSpc>
              <a:buNone/>
              <a:defRPr/>
            </a:pPr>
            <a:r>
              <a:rPr lang="en-US" sz="1800" b="1" dirty="0">
                <a:solidFill>
                  <a:srgbClr val="C00000"/>
                </a:solidFill>
                <a:effectLst>
                  <a:outerShdw blurRad="38100" dist="38100" dir="2700000" algn="tl">
                    <a:srgbClr val="000000"/>
                  </a:outerShdw>
                </a:effectLst>
                <a:latin typeface="Times New Roman" pitchFamily="18" charset="0"/>
                <a:cs typeface="Times New Roman" pitchFamily="18" charset="0"/>
              </a:rPr>
              <a:t> </a:t>
            </a:r>
            <a:r>
              <a:rPr lang="en-US" sz="1800" b="1" i="1" dirty="0" smtClean="0">
                <a:solidFill>
                  <a:srgbClr val="C00000"/>
                </a:solidFill>
                <a:effectLst>
                  <a:outerShdw blurRad="38100" dist="38100" dir="2700000" algn="tl">
                    <a:srgbClr val="000000"/>
                  </a:outerShdw>
                </a:effectLst>
                <a:latin typeface="Times New Roman" pitchFamily="18" charset="0"/>
                <a:cs typeface="Times New Roman" pitchFamily="18" charset="0"/>
              </a:rPr>
              <a:t>    </a:t>
            </a:r>
            <a:r>
              <a:rPr lang="en-US" sz="2400" b="1" i="1" dirty="0" smtClean="0">
                <a:solidFill>
                  <a:srgbClr val="C00000"/>
                </a:solidFill>
                <a:effectLst>
                  <a:outerShdw blurRad="38100" dist="38100" dir="2700000" algn="tl">
                    <a:srgbClr val="000000"/>
                  </a:outerShdw>
                </a:effectLst>
                <a:latin typeface="Times New Roman" pitchFamily="18" charset="0"/>
                <a:cs typeface="Times New Roman" pitchFamily="18" charset="0"/>
              </a:rPr>
              <a:t>“The church has gone through a large number of supplied pastors, and we lost membership as a result.”</a:t>
            </a:r>
            <a:endParaRPr lang="en-US" sz="2400" b="1" i="1" dirty="0">
              <a:solidFill>
                <a:srgbClr val="C00000"/>
              </a:solidFill>
              <a:effectLst>
                <a:outerShdw blurRad="38100" dist="38100" dir="2700000" algn="tl">
                  <a:srgbClr val="000000"/>
                </a:outerShdw>
              </a:effectLst>
              <a:latin typeface="Times New Roman" pitchFamily="18" charset="0"/>
              <a:cs typeface="Times New Roman" pitchFamily="18" charset="0"/>
            </a:endParaRPr>
          </a:p>
          <a:p>
            <a:pPr eaLnBrk="1" hangingPunct="1">
              <a:lnSpc>
                <a:spcPct val="80000"/>
              </a:lnSpc>
              <a:buFontTx/>
              <a:buNone/>
              <a:defRPr/>
            </a:pPr>
            <a:endParaRPr lang="en-US" sz="1800" i="1" dirty="0" smtClean="0">
              <a:solidFill>
                <a:srgbClr val="CC3300"/>
              </a:solidFill>
              <a:effectLst>
                <a:outerShdw blurRad="38100" dist="38100" dir="2700000" algn="tl">
                  <a:srgbClr val="000000"/>
                </a:outerShdw>
              </a:effectLst>
              <a:latin typeface="Times New Roman" pitchFamily="18" charset="0"/>
            </a:endParaRPr>
          </a:p>
          <a:p>
            <a:pPr eaLnBrk="1" hangingPunct="1">
              <a:lnSpc>
                <a:spcPct val="80000"/>
              </a:lnSpc>
              <a:buFontTx/>
              <a:buNone/>
              <a:defRPr/>
            </a:pPr>
            <a:endParaRPr lang="en-US" sz="1800" i="1" dirty="0" smtClean="0">
              <a:solidFill>
                <a:srgbClr val="CC3300"/>
              </a:solidFill>
              <a:effectLst>
                <a:outerShdw blurRad="38100" dist="38100" dir="2700000" algn="tl">
                  <a:srgbClr val="000000"/>
                </a:outerShdw>
              </a:effectLst>
              <a:latin typeface="Times New Roman" pitchFamily="18" charset="0"/>
            </a:endParaRPr>
          </a:p>
          <a:p>
            <a:pPr lvl="0" eaLnBrk="1" hangingPunct="1">
              <a:lnSpc>
                <a:spcPct val="80000"/>
              </a:lnSpc>
              <a:buNone/>
              <a:defRPr/>
            </a:pPr>
            <a:r>
              <a:rPr lang="en-US" sz="2800" b="1" dirty="0" smtClean="0">
                <a:solidFill>
                  <a:srgbClr val="000000"/>
                </a:solidFill>
                <a:effectLst>
                  <a:outerShdw blurRad="38100" dist="38100" dir="2700000" algn="tl">
                    <a:srgbClr val="FFFFFF"/>
                  </a:outerShdw>
                </a:effectLst>
                <a:latin typeface="Times New Roman" pitchFamily="18" charset="0"/>
              </a:rPr>
              <a:t>#2. Member Involvement  (10 </a:t>
            </a:r>
            <a:r>
              <a:rPr lang="en-US" sz="2800" b="1" dirty="0">
                <a:solidFill>
                  <a:srgbClr val="000000"/>
                </a:solidFill>
                <a:effectLst>
                  <a:outerShdw blurRad="38100" dist="38100" dir="2700000" algn="tl">
                    <a:srgbClr val="FFFFFF"/>
                  </a:outerShdw>
                </a:effectLst>
                <a:latin typeface="Times New Roman" pitchFamily="18" charset="0"/>
              </a:rPr>
              <a:t>mentions)  </a:t>
            </a:r>
            <a:endParaRPr lang="en-US" sz="2800" b="1" dirty="0" smtClean="0">
              <a:solidFill>
                <a:srgbClr val="000000"/>
              </a:solidFill>
              <a:effectLst>
                <a:outerShdw blurRad="38100" dist="38100" dir="2700000" algn="tl">
                  <a:srgbClr val="FFFFFF"/>
                </a:outerShdw>
              </a:effectLst>
              <a:latin typeface="Times New Roman" pitchFamily="18" charset="0"/>
            </a:endParaRPr>
          </a:p>
          <a:p>
            <a:pPr lvl="0" eaLnBrk="1" hangingPunct="1">
              <a:lnSpc>
                <a:spcPct val="80000"/>
              </a:lnSpc>
              <a:buNone/>
              <a:defRPr/>
            </a:pPr>
            <a:endParaRPr lang="en-US" sz="1800" b="1" dirty="0">
              <a:solidFill>
                <a:srgbClr val="000000"/>
              </a:solidFill>
              <a:effectLst>
                <a:outerShdw blurRad="38100" dist="38100" dir="2700000" algn="tl">
                  <a:srgbClr val="FFFFFF"/>
                </a:outerShdw>
              </a:effectLst>
              <a:latin typeface="Times New Roman" pitchFamily="18" charset="0"/>
            </a:endParaRPr>
          </a:p>
          <a:p>
            <a:pPr lvl="0" eaLnBrk="1" hangingPunct="1">
              <a:lnSpc>
                <a:spcPct val="80000"/>
              </a:lnSpc>
              <a:buNone/>
              <a:defRPr/>
            </a:pPr>
            <a:r>
              <a:rPr lang="en-US" sz="2800" b="1" dirty="0" smtClean="0">
                <a:solidFill>
                  <a:srgbClr val="000000"/>
                </a:solidFill>
                <a:effectLst>
                  <a:outerShdw blurRad="38100" dist="38100" dir="2700000" algn="tl">
                    <a:srgbClr val="FFFFFF"/>
                  </a:outerShdw>
                </a:effectLst>
                <a:latin typeface="Times New Roman" pitchFamily="18" charset="0"/>
              </a:rPr>
              <a:t>	</a:t>
            </a:r>
            <a:r>
              <a:rPr lang="en-US" sz="2400" b="1" i="1" dirty="0" smtClean="0">
                <a:solidFill>
                  <a:srgbClr val="C00000"/>
                </a:solidFill>
                <a:effectLst>
                  <a:outerShdw blurRad="38100" dist="38100" dir="2700000" algn="tl">
                    <a:srgbClr val="000000"/>
                  </a:outerShdw>
                </a:effectLst>
                <a:latin typeface="Times New Roman" pitchFamily="18" charset="0"/>
                <a:cs typeface="Times New Roman" pitchFamily="18" charset="0"/>
              </a:rPr>
              <a:t>“Need more volunteers involved to prevent burnout of those doing everything now.”</a:t>
            </a:r>
            <a:endParaRPr lang="en-US" sz="2400" b="1" i="1" dirty="0">
              <a:solidFill>
                <a:srgbClr val="C00000"/>
              </a:solidFill>
              <a:effectLst>
                <a:outerShdw blurRad="38100" dist="38100" dir="2700000" algn="tl">
                  <a:srgbClr val="000000"/>
                </a:outerShdw>
              </a:effectLst>
              <a:latin typeface="Times New Roman" pitchFamily="18" charset="0"/>
              <a:cs typeface="Times New Roman" pitchFamily="18" charset="0"/>
            </a:endParaRPr>
          </a:p>
          <a:p>
            <a:pPr lvl="0" eaLnBrk="1" hangingPunct="1">
              <a:lnSpc>
                <a:spcPct val="80000"/>
              </a:lnSpc>
              <a:buNone/>
              <a:defRPr/>
            </a:pPr>
            <a:endParaRPr lang="en-US" sz="2800" b="1" dirty="0">
              <a:solidFill>
                <a:srgbClr val="000000"/>
              </a:solidFill>
              <a:effectLst>
                <a:outerShdw blurRad="38100" dist="38100" dir="2700000" algn="tl">
                  <a:srgbClr val="FFFFFF"/>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a:xfrm>
            <a:off x="381000" y="228600"/>
            <a:ext cx="8229600" cy="1143000"/>
          </a:xfrm>
        </p:spPr>
        <p:txBody>
          <a:bodyPr/>
          <a:lstStyle/>
          <a:p>
            <a:pPr eaLnBrk="1" hangingPunct="1">
              <a:defRPr/>
            </a:pPr>
            <a:r>
              <a:rPr lang="en-US" sz="40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SIGNIFICANT FINDINGS -</a:t>
            </a:r>
            <a:br>
              <a:rPr lang="en-US" sz="40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lang="en-US" sz="4000" b="1" i="1" u="sng" dirty="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AREAS FOR IMPROVEMENT</a:t>
            </a:r>
            <a:endParaRPr lang="en-US" sz="4000" b="1" i="1" u="sng" dirty="0" smtClean="0">
              <a:solidFill>
                <a:srgbClr val="FFFF00"/>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p:txBody>
      </p:sp>
      <p:sp>
        <p:nvSpPr>
          <p:cNvPr id="222211" name="Rectangle 3"/>
          <p:cNvSpPr>
            <a:spLocks noGrp="1" noChangeArrowheads="1"/>
          </p:cNvSpPr>
          <p:nvPr>
            <p:ph type="body" idx="1"/>
          </p:nvPr>
        </p:nvSpPr>
        <p:spPr/>
        <p:txBody>
          <a:bodyPr/>
          <a:lstStyle/>
          <a:p>
            <a:pPr eaLnBrk="1" hangingPunct="1">
              <a:lnSpc>
                <a:spcPct val="80000"/>
              </a:lnSpc>
              <a:buFontTx/>
              <a:buNone/>
              <a:defRPr/>
            </a:pPr>
            <a:endParaRPr lang="en-US" sz="1800" b="1" dirty="0" smtClean="0">
              <a:solidFill>
                <a:schemeClr val="tx2"/>
              </a:solidFill>
              <a:effectLst>
                <a:outerShdw blurRad="38100" dist="38100" dir="2700000" algn="tl">
                  <a:srgbClr val="FFFFFF"/>
                </a:outerShdw>
              </a:effectLst>
              <a:latin typeface="Times New Roman" pitchFamily="18" charset="0"/>
            </a:endParaRPr>
          </a:p>
          <a:p>
            <a:pPr eaLnBrk="1" hangingPunct="1">
              <a:lnSpc>
                <a:spcPct val="80000"/>
              </a:lnSpc>
              <a:buFontTx/>
              <a:buNone/>
              <a:defRPr/>
            </a:pPr>
            <a:r>
              <a:rPr lang="en-US" sz="2800" b="1" dirty="0" smtClean="0">
                <a:solidFill>
                  <a:schemeClr val="tx2"/>
                </a:solidFill>
                <a:effectLst>
                  <a:outerShdw blurRad="38100" dist="38100" dir="2700000" algn="tl">
                    <a:srgbClr val="FFFFFF"/>
                  </a:outerShdw>
                </a:effectLst>
                <a:latin typeface="Times New Roman" pitchFamily="18" charset="0"/>
              </a:rPr>
              <a:t>#3. Adult Programming  (</a:t>
            </a:r>
            <a:r>
              <a:rPr lang="en-US" sz="2800" b="1" dirty="0">
                <a:solidFill>
                  <a:schemeClr val="tx2"/>
                </a:solidFill>
                <a:effectLst>
                  <a:outerShdw blurRad="38100" dist="38100" dir="2700000" algn="tl">
                    <a:srgbClr val="FFFFFF"/>
                  </a:outerShdw>
                </a:effectLst>
                <a:latin typeface="Times New Roman" pitchFamily="18" charset="0"/>
              </a:rPr>
              <a:t>9</a:t>
            </a:r>
            <a:r>
              <a:rPr lang="en-US" sz="2800" b="1" dirty="0" smtClean="0">
                <a:solidFill>
                  <a:schemeClr val="tx2"/>
                </a:solidFill>
                <a:effectLst>
                  <a:outerShdw blurRad="38100" dist="38100" dir="2700000" algn="tl">
                    <a:srgbClr val="FFFFFF"/>
                  </a:outerShdw>
                </a:effectLst>
                <a:latin typeface="Times New Roman" pitchFamily="18" charset="0"/>
              </a:rPr>
              <a:t> mentions)  </a:t>
            </a:r>
          </a:p>
          <a:p>
            <a:pPr eaLnBrk="1" hangingPunct="1">
              <a:lnSpc>
                <a:spcPct val="80000"/>
              </a:lnSpc>
              <a:buFontTx/>
              <a:buNone/>
              <a:defRPr/>
            </a:pPr>
            <a:r>
              <a:rPr lang="en-US" sz="1800" b="1" dirty="0" smtClean="0">
                <a:solidFill>
                  <a:schemeClr val="tx2"/>
                </a:solidFill>
                <a:effectLst>
                  <a:outerShdw blurRad="38100" dist="38100" dir="2700000" algn="tl">
                    <a:srgbClr val="FFFFFF"/>
                  </a:outerShdw>
                </a:effectLst>
                <a:latin typeface="Times New Roman" pitchFamily="18" charset="0"/>
              </a:rPr>
              <a:t>     		</a:t>
            </a:r>
          </a:p>
          <a:p>
            <a:pPr lvl="0" eaLnBrk="1" hangingPunct="1">
              <a:lnSpc>
                <a:spcPct val="80000"/>
              </a:lnSpc>
              <a:buNone/>
              <a:defRPr/>
            </a:pPr>
            <a:r>
              <a:rPr lang="en-US" sz="1800" b="1" dirty="0">
                <a:solidFill>
                  <a:srgbClr val="C00000"/>
                </a:solidFill>
                <a:effectLst>
                  <a:outerShdw blurRad="38100" dist="38100" dir="2700000" algn="tl">
                    <a:srgbClr val="000000"/>
                  </a:outerShdw>
                </a:effectLst>
                <a:latin typeface="Times New Roman" pitchFamily="18" charset="0"/>
                <a:cs typeface="Times New Roman" pitchFamily="18" charset="0"/>
              </a:rPr>
              <a:t> </a:t>
            </a:r>
            <a:r>
              <a:rPr lang="en-US" sz="1800" b="1" i="1" dirty="0" smtClean="0">
                <a:solidFill>
                  <a:srgbClr val="C00000"/>
                </a:solidFill>
                <a:effectLst>
                  <a:outerShdw blurRad="38100" dist="38100" dir="2700000" algn="tl">
                    <a:srgbClr val="000000"/>
                  </a:outerShdw>
                </a:effectLst>
                <a:latin typeface="Times New Roman" pitchFamily="18" charset="0"/>
                <a:cs typeface="Times New Roman" pitchFamily="18" charset="0"/>
              </a:rPr>
              <a:t>    </a:t>
            </a:r>
            <a:r>
              <a:rPr lang="en-US" sz="2400" b="1" i="1" dirty="0" smtClean="0">
                <a:solidFill>
                  <a:srgbClr val="C00000"/>
                </a:solidFill>
                <a:effectLst>
                  <a:outerShdw blurRad="38100" dist="38100" dir="2700000" algn="tl">
                    <a:srgbClr val="000000"/>
                  </a:outerShdw>
                </a:effectLst>
                <a:latin typeface="Times New Roman" pitchFamily="18" charset="0"/>
                <a:cs typeface="Times New Roman" pitchFamily="18" charset="0"/>
              </a:rPr>
              <a:t>“Services provided are good for some groups, but we have to do more to attract adults in the community – adults who are working and those who are at home.”</a:t>
            </a:r>
            <a:endParaRPr lang="en-US" sz="2400" b="1" i="1" dirty="0">
              <a:solidFill>
                <a:srgbClr val="C00000"/>
              </a:solidFill>
              <a:effectLst>
                <a:outerShdw blurRad="38100" dist="38100" dir="2700000" algn="tl">
                  <a:srgbClr val="000000"/>
                </a:outerShdw>
              </a:effectLst>
              <a:latin typeface="Times New Roman" pitchFamily="18" charset="0"/>
              <a:cs typeface="Times New Roman" pitchFamily="18" charset="0"/>
            </a:endParaRPr>
          </a:p>
          <a:p>
            <a:pPr eaLnBrk="1" hangingPunct="1">
              <a:lnSpc>
                <a:spcPct val="80000"/>
              </a:lnSpc>
              <a:buFontTx/>
              <a:buNone/>
              <a:defRPr/>
            </a:pPr>
            <a:endParaRPr lang="en-US" sz="1800" i="1" dirty="0" smtClean="0">
              <a:solidFill>
                <a:srgbClr val="CC3300"/>
              </a:solidFill>
              <a:effectLst>
                <a:outerShdw blurRad="38100" dist="38100" dir="2700000" algn="tl">
                  <a:srgbClr val="000000"/>
                </a:outerShdw>
              </a:effectLst>
              <a:latin typeface="Times New Roman" pitchFamily="18" charset="0"/>
            </a:endParaRPr>
          </a:p>
          <a:p>
            <a:pPr eaLnBrk="1" hangingPunct="1">
              <a:lnSpc>
                <a:spcPct val="80000"/>
              </a:lnSpc>
              <a:buFontTx/>
              <a:buNone/>
              <a:defRPr/>
            </a:pPr>
            <a:endParaRPr lang="en-US" sz="1800" i="1" dirty="0" smtClean="0">
              <a:solidFill>
                <a:srgbClr val="CC3300"/>
              </a:solidFill>
              <a:effectLst>
                <a:outerShdw blurRad="38100" dist="38100" dir="2700000" algn="tl">
                  <a:srgbClr val="000000"/>
                </a:outerShdw>
              </a:effectLst>
              <a:latin typeface="Times New Roman" pitchFamily="18" charset="0"/>
            </a:endParaRPr>
          </a:p>
          <a:p>
            <a:pPr lvl="0" eaLnBrk="1" hangingPunct="1">
              <a:lnSpc>
                <a:spcPct val="80000"/>
              </a:lnSpc>
              <a:buNone/>
              <a:defRPr/>
            </a:pPr>
            <a:r>
              <a:rPr lang="en-US" sz="2800" b="1" dirty="0" smtClean="0">
                <a:solidFill>
                  <a:srgbClr val="000000"/>
                </a:solidFill>
                <a:effectLst>
                  <a:outerShdw blurRad="38100" dist="38100" dir="2700000" algn="tl">
                    <a:srgbClr val="FFFFFF"/>
                  </a:outerShdw>
                </a:effectLst>
                <a:latin typeface="Times New Roman" pitchFamily="18" charset="0"/>
              </a:rPr>
              <a:t>#4. Facilities  (8 </a:t>
            </a:r>
            <a:r>
              <a:rPr lang="en-US" sz="2800" b="1" dirty="0">
                <a:solidFill>
                  <a:srgbClr val="000000"/>
                </a:solidFill>
                <a:effectLst>
                  <a:outerShdw blurRad="38100" dist="38100" dir="2700000" algn="tl">
                    <a:srgbClr val="FFFFFF"/>
                  </a:outerShdw>
                </a:effectLst>
                <a:latin typeface="Times New Roman" pitchFamily="18" charset="0"/>
              </a:rPr>
              <a:t>mentions)  </a:t>
            </a:r>
            <a:endParaRPr lang="en-US" sz="2800" b="1" dirty="0" smtClean="0">
              <a:solidFill>
                <a:srgbClr val="000000"/>
              </a:solidFill>
              <a:effectLst>
                <a:outerShdw blurRad="38100" dist="38100" dir="2700000" algn="tl">
                  <a:srgbClr val="FFFFFF"/>
                </a:outerShdw>
              </a:effectLst>
              <a:latin typeface="Times New Roman" pitchFamily="18" charset="0"/>
            </a:endParaRPr>
          </a:p>
          <a:p>
            <a:pPr lvl="0" eaLnBrk="1" hangingPunct="1">
              <a:lnSpc>
                <a:spcPct val="80000"/>
              </a:lnSpc>
              <a:buNone/>
              <a:defRPr/>
            </a:pPr>
            <a:endParaRPr lang="en-US" sz="1800" b="1" dirty="0" smtClean="0">
              <a:solidFill>
                <a:srgbClr val="000000"/>
              </a:solidFill>
              <a:effectLst>
                <a:outerShdw blurRad="38100" dist="38100" dir="2700000" algn="tl">
                  <a:srgbClr val="FFFFFF"/>
                </a:outerShdw>
              </a:effectLst>
              <a:latin typeface="Times New Roman" pitchFamily="18" charset="0"/>
            </a:endParaRPr>
          </a:p>
          <a:p>
            <a:pPr lvl="0" eaLnBrk="1" hangingPunct="1">
              <a:lnSpc>
                <a:spcPct val="80000"/>
              </a:lnSpc>
              <a:buNone/>
              <a:defRPr/>
            </a:pPr>
            <a:r>
              <a:rPr lang="en-US" sz="2800" b="1" dirty="0" smtClean="0">
                <a:solidFill>
                  <a:srgbClr val="000000"/>
                </a:solidFill>
                <a:effectLst>
                  <a:outerShdw blurRad="38100" dist="38100" dir="2700000" algn="tl">
                    <a:srgbClr val="FFFFFF"/>
                  </a:outerShdw>
                </a:effectLst>
                <a:latin typeface="Times New Roman" pitchFamily="18" charset="0"/>
              </a:rPr>
              <a:t>	</a:t>
            </a:r>
            <a:r>
              <a:rPr lang="en-US" sz="2400" b="1" i="1" dirty="0" smtClean="0">
                <a:solidFill>
                  <a:srgbClr val="C00000"/>
                </a:solidFill>
                <a:effectLst>
                  <a:outerShdw blurRad="38100" dist="38100" dir="2700000" algn="tl">
                    <a:srgbClr val="000000"/>
                  </a:outerShdw>
                </a:effectLst>
                <a:latin typeface="Times New Roman" pitchFamily="18" charset="0"/>
                <a:cs typeface="Times New Roman" pitchFamily="18" charset="0"/>
              </a:rPr>
              <a:t>“Many people in the community who might come to church will not because of needing to ride the lift instead of an elevator.”</a:t>
            </a:r>
          </a:p>
          <a:p>
            <a:pPr lvl="0" eaLnBrk="1" hangingPunct="1">
              <a:lnSpc>
                <a:spcPct val="80000"/>
              </a:lnSpc>
              <a:buNone/>
              <a:defRPr/>
            </a:pPr>
            <a:endParaRPr lang="en-US" sz="2800" b="1" dirty="0">
              <a:solidFill>
                <a:srgbClr val="000000"/>
              </a:solidFill>
              <a:effectLst>
                <a:outerShdw blurRad="38100" dist="38100" dir="2700000" algn="tl">
                  <a:srgbClr val="FFFFFF"/>
                </a:outerShdw>
              </a:effectLst>
              <a:latin typeface="Times New Roman" pitchFamily="18" charset="0"/>
            </a:endParaRPr>
          </a:p>
        </p:txBody>
      </p:sp>
    </p:spTree>
    <p:extLst>
      <p:ext uri="{BB962C8B-B14F-4D97-AF65-F5344CB8AC3E}">
        <p14:creationId xmlns:p14="http://schemas.microsoft.com/office/powerpoint/2010/main" val="263804034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ctr" defTabSz="914400" rtl="0" eaLnBrk="1" fontAlgn="base" latinLnBrk="0" hangingPunct="1">
          <a:lnSpc>
            <a:spcPct val="100000"/>
          </a:lnSpc>
          <a:spcBef>
            <a:spcPct val="50000"/>
          </a:spcBef>
          <a:spcAft>
            <a:spcPct val="0"/>
          </a:spcAft>
          <a:buClrTx/>
          <a:buSzTx/>
          <a:buFontTx/>
          <a:buNone/>
          <a:tabLst/>
          <a:defRPr kumimoji="0" lang="en-US" sz="4800" b="1" i="0" u="sng"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ctr" defTabSz="914400" rtl="0" eaLnBrk="1" fontAlgn="base" latinLnBrk="0" hangingPunct="1">
          <a:lnSpc>
            <a:spcPct val="100000"/>
          </a:lnSpc>
          <a:spcBef>
            <a:spcPct val="50000"/>
          </a:spcBef>
          <a:spcAft>
            <a:spcPct val="0"/>
          </a:spcAft>
          <a:buClrTx/>
          <a:buSzTx/>
          <a:buFontTx/>
          <a:buNone/>
          <a:tabLst/>
          <a:defRPr kumimoji="0" lang="en-US" sz="4800" b="1" i="0" u="sng"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17498</TotalTime>
  <Words>1697</Words>
  <Application>Microsoft Office PowerPoint</Application>
  <PresentationFormat>On-screen Show (4:3)</PresentationFormat>
  <Paragraphs>361</Paragraphs>
  <Slides>29</Slides>
  <Notes>24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Default Design</vt:lpstr>
      <vt:lpstr>Worksheet</vt:lpstr>
      <vt:lpstr>AUGUSTUS LUTHERAN CHURCH TRAPPE, PA</vt:lpstr>
      <vt:lpstr>PROFILE OF INTERVIEWEES     40 Interviews*    67 Participants </vt:lpstr>
      <vt:lpstr> PROFILE OF INTERVIEWEES </vt:lpstr>
      <vt:lpstr>THE PROJECT / CHALLENGE</vt:lpstr>
      <vt:lpstr>OVERALL ATTITUDES </vt:lpstr>
      <vt:lpstr>SIGNIFICANT FINDINGS - STRENGTHS</vt:lpstr>
      <vt:lpstr>SIGNIFICANT FINDINGS - STRENGTHS</vt:lpstr>
      <vt:lpstr>SIGNIFICANT FINDINGS - AREAS FOR IMPROVEMENT</vt:lpstr>
      <vt:lpstr>SIGNIFICANT FINDINGS - AREAS FOR IMPROVEMENT</vt:lpstr>
      <vt:lpstr>SIGNIFICANT FINDINGS - AREAS FOR IMPROVEMENT</vt:lpstr>
      <vt:lpstr> INFORMED PARISHIONERS </vt:lpstr>
      <vt:lpstr>PARISHIONER SUPPORT</vt:lpstr>
      <vt:lpstr>IS A CAMPAIGN THE RIGHT WAY?</vt:lpstr>
      <vt:lpstr>BELIEF IN FUTURE SUCCESS</vt:lpstr>
      <vt:lpstr>PowerPoint Presentation</vt:lpstr>
      <vt:lpstr>WOULD YOU VOLUNTEER FOR…  </vt:lpstr>
      <vt:lpstr>STEWARDSHIP</vt:lpstr>
      <vt:lpstr>RANGE OF GIFTS-The Test</vt:lpstr>
      <vt:lpstr>RANGE OF GIFTS-Low Responses</vt:lpstr>
      <vt:lpstr>RANGE OF GIFTS-High  Responses</vt:lpstr>
      <vt:lpstr>PowerPoint Presentation</vt:lpstr>
      <vt:lpstr>CAPACITY TO RAISE FUNDS</vt:lpstr>
      <vt:lpstr>SETTING CAMPAIGN GOAL</vt:lpstr>
      <vt:lpstr>PowerPoint Presentation</vt:lpstr>
      <vt:lpstr>PowerPoint Presentation</vt:lpstr>
      <vt:lpstr>PowerPoint Presentation</vt:lpstr>
      <vt:lpstr>THE PROJECT  UPDATE</vt:lpstr>
      <vt:lpstr>PowerPoint Presentation</vt:lpstr>
      <vt:lpstr>PowerPoint Presentation</vt:lpstr>
    </vt:vector>
  </TitlesOfParts>
  <Company>Jim Cummings &amp; Associates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Cummings</dc:creator>
  <cp:lastModifiedBy>Lynn Cummings</cp:lastModifiedBy>
  <cp:revision>692</cp:revision>
  <cp:lastPrinted>2015-03-04T22:27:51Z</cp:lastPrinted>
  <dcterms:created xsi:type="dcterms:W3CDTF">2005-05-31T13:59:17Z</dcterms:created>
  <dcterms:modified xsi:type="dcterms:W3CDTF">2015-03-16T14:26:48Z</dcterms:modified>
</cp:coreProperties>
</file>