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05" r:id="rId2"/>
    <p:sldId id="256" r:id="rId3"/>
    <p:sldId id="406" r:id="rId4"/>
    <p:sldId id="346" r:id="rId5"/>
    <p:sldId id="432" r:id="rId6"/>
    <p:sldId id="431" r:id="rId7"/>
    <p:sldId id="442" r:id="rId8"/>
    <p:sldId id="434" r:id="rId9"/>
    <p:sldId id="413" r:id="rId10"/>
    <p:sldId id="347" r:id="rId11"/>
    <p:sldId id="407" r:id="rId12"/>
    <p:sldId id="409" r:id="rId13"/>
    <p:sldId id="410" r:id="rId14"/>
    <p:sldId id="412" r:id="rId15"/>
    <p:sldId id="350" r:id="rId16"/>
    <p:sldId id="430" r:id="rId17"/>
    <p:sldId id="416" r:id="rId18"/>
    <p:sldId id="440" r:id="rId19"/>
    <p:sldId id="424" r:id="rId20"/>
    <p:sldId id="425" r:id="rId21"/>
    <p:sldId id="426" r:id="rId22"/>
    <p:sldId id="428" r:id="rId23"/>
    <p:sldId id="415" r:id="rId24"/>
    <p:sldId id="417" r:id="rId25"/>
    <p:sldId id="435" r:id="rId26"/>
    <p:sldId id="418" r:id="rId27"/>
    <p:sldId id="419" r:id="rId28"/>
    <p:sldId id="420" r:id="rId29"/>
    <p:sldId id="441" r:id="rId30"/>
    <p:sldId id="421" r:id="rId31"/>
    <p:sldId id="422" r:id="rId32"/>
    <p:sldId id="436" r:id="rId33"/>
    <p:sldId id="437" r:id="rId34"/>
    <p:sldId id="381" r:id="rId35"/>
    <p:sldId id="402" r:id="rId36"/>
    <p:sldId id="34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337" autoAdjust="0"/>
    <p:restoredTop sz="75458" autoAdjust="0"/>
  </p:normalViewPr>
  <p:slideViewPr>
    <p:cSldViewPr>
      <p:cViewPr>
        <p:scale>
          <a:sx n="50" d="100"/>
          <a:sy n="50" d="100"/>
        </p:scale>
        <p:origin x="-1380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4C0E7-29BB-4D71-A2F6-C90730BE9761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60604-3195-426D-BD1A-234AA2E2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8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Keith Dane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1EEB3-DC21-40FA-980B-764844BA65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Keith Dane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09B07D-3D12-45A0-876A-821EEC65BE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Keith Dane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BFB453F-F816-4A3D-9EB3-D9B545140269}" type="slidenum">
              <a:rPr lang="en-US" sz="1200">
                <a:latin typeface="+mn-lt"/>
              </a:rPr>
              <a:pPr algn="r">
                <a:defRPr/>
              </a:pPr>
              <a:t>20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Keith Dane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D6B4B96-993E-4D1D-83A8-63C4C05EFFC8}" type="slidenum">
              <a:rPr lang="en-US" sz="1200">
                <a:latin typeface="+mn-lt"/>
              </a:rPr>
              <a:pPr algn="r">
                <a:defRPr/>
              </a:pPr>
              <a:t>21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Keith Dane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F00589-E92A-4165-BA51-5B7941470E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Keith Dane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FA04A63-5188-4CE9-8391-EB6AEB298DD2}" type="slidenum">
              <a:rPr lang="en-US" sz="1200">
                <a:latin typeface="+mn-lt"/>
              </a:rPr>
              <a:pPr algn="r">
                <a:defRPr/>
              </a:pPr>
              <a:t>34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Keith Dane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FA04A63-5188-4CE9-8391-EB6AEB298DD2}" type="slidenum">
              <a:rPr lang="en-US" sz="1200">
                <a:latin typeface="+mn-lt"/>
              </a:rPr>
              <a:pPr algn="r">
                <a:defRPr/>
              </a:pPr>
              <a:t>35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Keith Dane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E795C3-0984-497F-BFB1-67A4E6AB2E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horse owners bring their horses to these auctions with the expectation that the horse will find a good home.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Sellers often do not realize that middlemen for foreign-owned slaughter plants—called killer buyers—frequent these auctions, looking for young, healthy horses who will bring a good price at the slaughter plant.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0604-3195-426D-BD1A-234AA2E24B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Keith Dane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EA46B-BA21-455C-8479-2C8115FDA8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/>
          </a:p>
        </p:txBody>
      </p:sp>
      <p:pic>
        <p:nvPicPr>
          <p:cNvPr id="1031" name="Picture 7" descr="MasterSlidePag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dane@hsu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kdane\My Documents\HSUS\PPOINT TEMPLATES\HSUSLogoOpening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722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r>
              <a:rPr lang="en-US" sz="3600" dirty="0" smtClean="0"/>
              <a:t>Why do horses go to slaughter?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286000"/>
            <a:ext cx="8915400" cy="373380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Breeders overbreed, seeking superstars; use slaughter to “cull” their surplus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Backyard owners buy horses cheap, dump them when can’t afford them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Owners </a:t>
            </a:r>
            <a:r>
              <a:rPr lang="en-US" dirty="0"/>
              <a:t>ignorant of humane alternatives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Most slaughter horses sane, sound, healthy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Just unlucky, NOT unwanted</a:t>
            </a:r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r>
              <a:rPr lang="en-US" sz="3600" dirty="0" smtClean="0"/>
              <a:t>Horse slaughter – on the decline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3400" y="2514600"/>
            <a:ext cx="8382000" cy="3733800"/>
          </a:xfrm>
        </p:spPr>
        <p:txBody>
          <a:bodyPr/>
          <a:lstStyle/>
          <a:p>
            <a:r>
              <a:rPr lang="en-US" dirty="0"/>
              <a:t>Number U.S. horses slaughtered, plants has declined </a:t>
            </a:r>
            <a:r>
              <a:rPr lang="en-US" dirty="0" smtClean="0"/>
              <a:t>inversely to horse population</a:t>
            </a:r>
            <a:endParaRPr lang="en-US" dirty="0"/>
          </a:p>
          <a:p>
            <a:pPr lvl="0"/>
            <a:r>
              <a:rPr lang="en-US" dirty="0" smtClean="0"/>
              <a:t>Only 1% are slaughtered; 99% kept or rehomed: sale/lease, donated, </a:t>
            </a:r>
            <a:r>
              <a:rPr lang="en-US" dirty="0" smtClean="0"/>
              <a:t>relinquished</a:t>
            </a:r>
          </a:p>
          <a:p>
            <a:pPr lvl="0"/>
            <a:r>
              <a:rPr lang="en-US" dirty="0" smtClean="0"/>
              <a:t>Evolving horse owner ethic</a:t>
            </a:r>
            <a:endParaRPr lang="en-US" dirty="0" smtClean="0"/>
          </a:p>
          <a:p>
            <a:pPr lvl="0"/>
            <a:r>
              <a:rPr lang="en-US" dirty="0" smtClean="0"/>
              <a:t>Analogous to reduction in pet euthanasia, achieved through spay/neuter, adoption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3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6148" name="Picture 2" descr="C:\Documents and Settings\kdane\My Documents\HSUS\LOGO BRANDING PPOINT TEMPLATES\MasterSlid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0" y="1295400"/>
            <a:ext cx="9144000" cy="727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u="sng" dirty="0">
                <a:cs typeface="Arial" charset="0"/>
              </a:rPr>
              <a:t>Companion Animal Overpopulation:</a:t>
            </a:r>
          </a:p>
          <a:p>
            <a:pPr algn="ctr"/>
            <a:r>
              <a:rPr lang="en-US" sz="2800" b="1" i="0" u="sng" dirty="0">
                <a:cs typeface="Arial" charset="0"/>
              </a:rPr>
              <a:t>The small animal experience</a:t>
            </a:r>
            <a:endParaRPr lang="en-US" sz="2800" b="1" i="0" dirty="0">
              <a:cs typeface="Arial" charset="0"/>
            </a:endParaRPr>
          </a:p>
          <a:p>
            <a:pPr algn="ctr"/>
            <a:endParaRPr lang="en-US" sz="2800" b="1" i="0" dirty="0">
              <a:cs typeface="Arial" charset="0"/>
            </a:endParaRPr>
          </a:p>
          <a:p>
            <a:pPr algn="ctr"/>
            <a:r>
              <a:rPr lang="en-US" sz="2400" i="0" dirty="0">
                <a:cs typeface="Arial" charset="0"/>
              </a:rPr>
              <a:t>SHELTER PERIODS</a:t>
            </a:r>
          </a:p>
          <a:p>
            <a:pPr algn="ctr"/>
            <a:endParaRPr lang="en-US" sz="2400" b="1" i="0" dirty="0">
              <a:cs typeface="Arial" charset="0"/>
            </a:endParaRPr>
          </a:p>
          <a:p>
            <a:r>
              <a:rPr lang="en-US" sz="2400" i="0" dirty="0">
                <a:cs typeface="Arial" charset="0"/>
              </a:rPr>
              <a:t>1970-1980	Intake declines as does euthanasia – </a:t>
            </a:r>
            <a:r>
              <a:rPr lang="en-US" sz="2400" i="0" dirty="0">
                <a:solidFill>
                  <a:schemeClr val="tx2"/>
                </a:solidFill>
                <a:cs typeface="Arial" charset="0"/>
              </a:rPr>
              <a:t>DRIVEN 			BY INCREASED STERILIZATION</a:t>
            </a:r>
          </a:p>
          <a:p>
            <a:endParaRPr lang="en-US" sz="2400" i="0" dirty="0">
              <a:cs typeface="Arial" charset="0"/>
            </a:endParaRPr>
          </a:p>
          <a:p>
            <a:r>
              <a:rPr lang="en-US" sz="2400" i="0" dirty="0">
                <a:cs typeface="Arial" charset="0"/>
              </a:rPr>
              <a:t>1980-1990	Shelter intakes and euthanasia rates stable</a:t>
            </a:r>
          </a:p>
          <a:p>
            <a:endParaRPr lang="en-US" sz="2400" i="0" dirty="0">
              <a:cs typeface="Arial" charset="0"/>
            </a:endParaRPr>
          </a:p>
          <a:p>
            <a:r>
              <a:rPr lang="en-US" sz="2400" i="0" dirty="0" smtClean="0">
                <a:cs typeface="Arial" charset="0"/>
              </a:rPr>
              <a:t>1990-2010</a:t>
            </a:r>
            <a:r>
              <a:rPr lang="en-US" sz="2400" i="0" dirty="0">
                <a:cs typeface="Arial" charset="0"/>
              </a:rPr>
              <a:t>	Shelter intakes decline again but not as fast as in 		1970-1980 period</a:t>
            </a:r>
          </a:p>
          <a:p>
            <a:pPr algn="ctr"/>
            <a:endParaRPr lang="en-US" sz="2000" b="1" dirty="0">
              <a:latin typeface="Calibri" pitchFamily="34" charset="0"/>
            </a:endParaRPr>
          </a:p>
          <a:p>
            <a:r>
              <a:rPr lang="en-US" sz="1900" b="1" dirty="0"/>
              <a:t> </a:t>
            </a:r>
            <a:endParaRPr lang="en-US" sz="1900" dirty="0"/>
          </a:p>
          <a:p>
            <a:endParaRPr lang="en-US" sz="3200" b="1" u="sng" dirty="0"/>
          </a:p>
          <a:p>
            <a:endParaRPr lang="en-US" sz="3200" b="1" dirty="0"/>
          </a:p>
          <a:p>
            <a:endParaRPr lang="en-US" sz="3200" b="1" u="sng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355178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2053" name="Picture 2" descr="C:\Documents and Settings\kdane\My Documents\HSUS\LOGO BRANDING PPOINT TEMPLATES\MasterSlide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0" dirty="0">
                <a:solidFill>
                  <a:schemeClr val="tx2"/>
                </a:solidFill>
              </a:rPr>
              <a:t>Trends in National Shelter </a:t>
            </a:r>
            <a:r>
              <a:rPr lang="en-US" sz="2800" i="0" dirty="0" smtClean="0">
                <a:solidFill>
                  <a:schemeClr val="tx2"/>
                </a:solidFill>
              </a:rPr>
              <a:t>Euthanasia</a:t>
            </a:r>
            <a:endParaRPr lang="en-US" sz="2800" i="0" dirty="0">
              <a:solidFill>
                <a:schemeClr val="tx2"/>
              </a:solidFill>
            </a:endParaRPr>
          </a:p>
        </p:txBody>
      </p:sp>
      <p:graphicFrame>
        <p:nvGraphicFramePr>
          <p:cNvPr id="2050" name="Chart 3"/>
          <p:cNvGraphicFramePr>
            <a:graphicFrameLocks/>
          </p:cNvGraphicFramePr>
          <p:nvPr/>
        </p:nvGraphicFramePr>
        <p:xfrm>
          <a:off x="1524000" y="23622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hart" r:id="rId5" imgW="6096528" imgH="4060288" progId="Excel.Chart.8">
                  <p:embed/>
                </p:oleObj>
              </mc:Choice>
              <mc:Fallback>
                <p:oleObj name="Chart" r:id="rId5" imgW="6096528" imgH="40602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07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r>
              <a:rPr lang="en-US" sz="3600" dirty="0" smtClean="0"/>
              <a:t>Horse slaughter risk factors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3400" y="2057400"/>
            <a:ext cx="8382000" cy="4114800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Foreign demand for horsemeat</a:t>
            </a:r>
          </a:p>
          <a:p>
            <a:pPr lvl="0"/>
            <a:r>
              <a:rPr lang="en-US" dirty="0" smtClean="0"/>
              <a:t>Surplus horses due to o</a:t>
            </a:r>
            <a:r>
              <a:rPr lang="en-US" sz="3200" dirty="0" smtClean="0"/>
              <a:t>verbreeding/throw-away mentality</a:t>
            </a:r>
          </a:p>
          <a:p>
            <a:pPr lvl="0"/>
            <a:r>
              <a:rPr lang="en-US" sz="3200" dirty="0" smtClean="0"/>
              <a:t>Economy’s impact on horse owners’ $$</a:t>
            </a:r>
          </a:p>
          <a:p>
            <a:pPr lvl="0"/>
            <a:r>
              <a:rPr lang="en-US" dirty="0" smtClean="0"/>
              <a:t>Owner ignorance of humane alternatives/lack of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00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752600"/>
          </a:xfrm>
        </p:spPr>
        <p:txBody>
          <a:bodyPr/>
          <a:lstStyle/>
          <a:p>
            <a:r>
              <a:rPr lang="en-US" sz="3600" dirty="0" smtClean="0"/>
              <a:t>What are alternatives to auction/slaughter?</a:t>
            </a:r>
            <a:br>
              <a:rPr lang="en-US" sz="3600" dirty="0" smtClean="0"/>
            </a:br>
            <a:r>
              <a:rPr lang="en-US" sz="3600" dirty="0" smtClean="0"/>
              <a:t>There are many!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971800"/>
            <a:ext cx="8915400" cy="3276600"/>
          </a:xfrm>
        </p:spPr>
        <p:txBody>
          <a:bodyPr/>
          <a:lstStyle/>
          <a:p>
            <a:pPr lvl="0"/>
            <a:r>
              <a:rPr lang="en-US" dirty="0" smtClean="0"/>
              <a:t>Sale or lease to another responsible individual</a:t>
            </a:r>
          </a:p>
          <a:p>
            <a:pPr lvl="0"/>
            <a:r>
              <a:rPr lang="en-US" dirty="0" smtClean="0"/>
              <a:t>Contact horse’s breeder, previous owners</a:t>
            </a:r>
          </a:p>
          <a:p>
            <a:pPr lvl="1"/>
            <a:r>
              <a:rPr lang="en-US" dirty="0" smtClean="0"/>
              <a:t>Responsible Breeders, </a:t>
            </a:r>
            <a:r>
              <a:rPr lang="en-US" dirty="0" err="1" smtClean="0"/>
              <a:t>HorseReunions</a:t>
            </a:r>
            <a:r>
              <a:rPr lang="en-US" dirty="0" smtClean="0"/>
              <a:t>, Full Circle (AQHA, USTA), Thoroughbred Connect</a:t>
            </a:r>
          </a:p>
          <a:p>
            <a:pPr lvl="1"/>
            <a:r>
              <a:rPr lang="en-US" dirty="0" smtClean="0"/>
              <a:t>Don’t buy from a breeder/trainer/dealer who won’t make this commitment!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9144000" cy="5410200"/>
          </a:xfrm>
        </p:spPr>
        <p:txBody>
          <a:bodyPr/>
          <a:lstStyle/>
          <a:p>
            <a:pPr>
              <a:buNone/>
            </a:pPr>
            <a:r>
              <a:rPr lang="en-US" sz="3000" u="sng" dirty="0" err="1" smtClean="0"/>
              <a:t>HorseReunions</a:t>
            </a:r>
            <a:endParaRPr lang="en-US" sz="3000" u="sng" dirty="0" smtClean="0"/>
          </a:p>
          <a:p>
            <a:pPr>
              <a:buNone/>
            </a:pPr>
            <a:r>
              <a:rPr lang="en-US" sz="2800" dirty="0" smtClean="0"/>
              <a:t>“I will take back any horse that I have bred or sold if the owner is no longer able to care for that horse” </a:t>
            </a:r>
            <a:r>
              <a:rPr lang="en-US" sz="2800" dirty="0" err="1" smtClean="0"/>
              <a:t>Lippizan</a:t>
            </a:r>
            <a:r>
              <a:rPr lang="en-US" sz="2800" dirty="0" smtClean="0"/>
              <a:t> breeder</a:t>
            </a:r>
          </a:p>
          <a:p>
            <a:pPr>
              <a:buNone/>
            </a:pPr>
            <a:r>
              <a:rPr lang="en-US" sz="2800" dirty="0" smtClean="0"/>
              <a:t>“I will always, and have always taken back horses that I have bred and will always give them a safe home forever.”  AQHA/APHA breeder</a:t>
            </a:r>
          </a:p>
          <a:p>
            <a:pPr>
              <a:buNone/>
            </a:pPr>
            <a:r>
              <a:rPr lang="en-US" sz="2800" dirty="0" smtClean="0"/>
              <a:t>“Willing to take back any horse I have bred or sold, or will help </a:t>
            </a:r>
            <a:r>
              <a:rPr lang="en-US" sz="2800" dirty="0" err="1" smtClean="0"/>
              <a:t>rehome</a:t>
            </a:r>
            <a:r>
              <a:rPr lang="en-US" sz="2800" dirty="0" smtClean="0"/>
              <a:t>. </a:t>
            </a:r>
            <a:r>
              <a:rPr lang="en-US" sz="2800" b="1" dirty="0" smtClean="0"/>
              <a:t>Will to take in horses that need new homes, in my area. </a:t>
            </a:r>
            <a:r>
              <a:rPr lang="en-US" sz="2800" dirty="0" smtClean="0"/>
              <a:t>Will help to </a:t>
            </a:r>
            <a:r>
              <a:rPr lang="en-US" sz="2800" dirty="0" err="1" smtClean="0"/>
              <a:t>rehome</a:t>
            </a:r>
            <a:r>
              <a:rPr lang="en-US" sz="2800" dirty="0" smtClean="0"/>
              <a:t>.”  Appaloosa, Paint breeder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1044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752600"/>
          </a:xfrm>
        </p:spPr>
        <p:txBody>
          <a:bodyPr/>
          <a:lstStyle/>
          <a:p>
            <a:r>
              <a:rPr lang="en-US" sz="3600" dirty="0" smtClean="0"/>
              <a:t>Alternatives </a:t>
            </a:r>
            <a:r>
              <a:rPr lang="en-US" sz="3600" dirty="0" smtClean="0"/>
              <a:t>to </a:t>
            </a:r>
            <a:r>
              <a:rPr lang="en-US" sz="3600" dirty="0" smtClean="0"/>
              <a:t>auction/slaughter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895600"/>
            <a:ext cx="8915400" cy="3581400"/>
          </a:xfrm>
        </p:spPr>
        <p:txBody>
          <a:bodyPr/>
          <a:lstStyle/>
          <a:p>
            <a:r>
              <a:rPr lang="en-US" dirty="0" smtClean="0"/>
              <a:t>Rehabilitation, Rehoming, Adoption</a:t>
            </a:r>
          </a:p>
          <a:p>
            <a:pPr lvl="1"/>
            <a:r>
              <a:rPr lang="en-US" dirty="0" smtClean="0"/>
              <a:t>Over 600 rescues in US, and growing</a:t>
            </a:r>
          </a:p>
          <a:p>
            <a:pPr lvl="0"/>
            <a:r>
              <a:rPr lang="en-US" dirty="0" smtClean="0"/>
              <a:t>Can </a:t>
            </a:r>
            <a:r>
              <a:rPr lang="en-US" dirty="0"/>
              <a:t>house </a:t>
            </a:r>
            <a:r>
              <a:rPr lang="en-US" dirty="0" smtClean="0"/>
              <a:t>average </a:t>
            </a:r>
            <a:r>
              <a:rPr lang="en-US" dirty="0"/>
              <a:t>~40</a:t>
            </a:r>
          </a:p>
          <a:p>
            <a:pPr lvl="0"/>
            <a:r>
              <a:rPr lang="en-US" dirty="0"/>
              <a:t>Many models, including fostering</a:t>
            </a:r>
          </a:p>
          <a:p>
            <a:r>
              <a:rPr lang="en-US" dirty="0" smtClean="0"/>
              <a:t>Many </a:t>
            </a:r>
            <a:r>
              <a:rPr lang="en-US" dirty="0"/>
              <a:t>horse adoption websites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65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752600"/>
          </a:xfrm>
        </p:spPr>
        <p:txBody>
          <a:bodyPr/>
          <a:lstStyle/>
          <a:p>
            <a:r>
              <a:rPr lang="en-US" sz="3600" dirty="0" smtClean="0"/>
              <a:t>Alternatives </a:t>
            </a:r>
            <a:r>
              <a:rPr lang="en-US" sz="3600" dirty="0" smtClean="0"/>
              <a:t>to </a:t>
            </a:r>
            <a:r>
              <a:rPr lang="en-US" sz="3600" dirty="0" smtClean="0"/>
              <a:t>auction/slaughter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971800"/>
            <a:ext cx="8915400" cy="3276600"/>
          </a:xfrm>
        </p:spPr>
        <p:txBody>
          <a:bodyPr/>
          <a:lstStyle/>
          <a:p>
            <a:pPr lvl="0"/>
            <a:r>
              <a:rPr lang="en-US" dirty="0" smtClean="0"/>
              <a:t>Rescues located </a:t>
            </a:r>
            <a:r>
              <a:rPr lang="en-US" dirty="0"/>
              <a:t>in nearly all 50 </a:t>
            </a:r>
            <a:r>
              <a:rPr lang="en-US" dirty="0" smtClean="0"/>
              <a:t>states</a:t>
            </a:r>
          </a:p>
          <a:p>
            <a:pPr lvl="0"/>
            <a:r>
              <a:rPr lang="en-US" dirty="0" smtClean="0"/>
              <a:t>national Homes for Horses Coalition (founded by HSUS, AWI, ASPCA)</a:t>
            </a:r>
          </a:p>
          <a:p>
            <a:pPr lvl="0"/>
            <a:r>
              <a:rPr lang="en-US" dirty="0" smtClean="0"/>
              <a:t>Global Federation of Animal Sanctuaries</a:t>
            </a:r>
          </a:p>
        </p:txBody>
      </p:sp>
    </p:spTree>
    <p:extLst>
      <p:ext uri="{BB962C8B-B14F-4D97-AF65-F5344CB8AC3E}">
        <p14:creationId xmlns:p14="http://schemas.microsoft.com/office/powerpoint/2010/main" val="411388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14340" name="Picture 2" descr="C:\Documents and Settings\kdane\My Documents\HSUS\LOGO BRANDING PPOINT TEMPLATES\MasterSlid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52400" y="1295400"/>
            <a:ext cx="6858000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0" dirty="0"/>
              <a:t>Homes for Horses Coalition</a:t>
            </a:r>
          </a:p>
          <a:p>
            <a:r>
              <a:rPr lang="en-US" sz="3600" i="0" dirty="0"/>
              <a:t>homesforhorses.org</a:t>
            </a:r>
          </a:p>
          <a:p>
            <a:endParaRPr lang="en-US" sz="2800" i="0" dirty="0"/>
          </a:p>
          <a:p>
            <a:endParaRPr lang="en-US" sz="2800" i="0" dirty="0"/>
          </a:p>
          <a:p>
            <a:r>
              <a:rPr lang="en-US" sz="2800" i="0" dirty="0"/>
              <a:t>Over </a:t>
            </a:r>
            <a:r>
              <a:rPr lang="en-US" sz="2800" i="0" dirty="0" smtClean="0"/>
              <a:t>200 </a:t>
            </a:r>
            <a:r>
              <a:rPr lang="en-US" sz="2800" i="0" dirty="0"/>
              <a:t>horse rescue member organizations</a:t>
            </a:r>
          </a:p>
          <a:p>
            <a:endParaRPr lang="en-US" sz="2800" i="0" dirty="0"/>
          </a:p>
          <a:p>
            <a:r>
              <a:rPr lang="en-US" sz="2800" i="0" dirty="0"/>
              <a:t>5 national animal/horse welfare member organizations</a:t>
            </a:r>
          </a:p>
          <a:p>
            <a:endParaRPr lang="en-US" sz="2800" b="1" i="0" dirty="0"/>
          </a:p>
          <a:p>
            <a:r>
              <a:rPr lang="en-US" sz="1900" b="1" dirty="0" smtClean="0"/>
              <a:t> </a:t>
            </a:r>
            <a:endParaRPr lang="en-US" sz="1900" dirty="0"/>
          </a:p>
          <a:p>
            <a:endParaRPr lang="en-US" sz="3200" b="1" u="sng" dirty="0"/>
          </a:p>
          <a:p>
            <a:endParaRPr lang="en-US" sz="3200" b="1" dirty="0"/>
          </a:p>
          <a:p>
            <a:endParaRPr lang="en-US" sz="3200" b="1" u="sng" dirty="0"/>
          </a:p>
          <a:p>
            <a:endParaRPr lang="en-US" sz="3200" b="1" dirty="0"/>
          </a:p>
        </p:txBody>
      </p:sp>
      <p:pic>
        <p:nvPicPr>
          <p:cNvPr id="14342" name="Picture 6" descr="HHC vertical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286000"/>
            <a:ext cx="1905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05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28600" y="1371600"/>
            <a:ext cx="8763000" cy="4194175"/>
          </a:xfr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dirty="0" smtClean="0"/>
              <a:t>The </a:t>
            </a:r>
            <a:r>
              <a:rPr lang="en-US" sz="4800" dirty="0"/>
              <a:t>Needlessness of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Horse </a:t>
            </a:r>
            <a:r>
              <a:rPr lang="en-US" sz="4800" dirty="0"/>
              <a:t>Slaughter: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Humane</a:t>
            </a:r>
            <a:r>
              <a:rPr lang="en-US" sz="4800" dirty="0"/>
              <a:t>, </a:t>
            </a:r>
            <a:r>
              <a:rPr lang="en-US" sz="4800" dirty="0" smtClean="0"/>
              <a:t>Responsible Alternatives </a:t>
            </a:r>
            <a:r>
              <a:rPr lang="en-US" sz="4800" dirty="0"/>
              <a:t>are the Solution 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5257800"/>
            <a:ext cx="3810000" cy="990600"/>
          </a:xfrm>
        </p:spPr>
        <p:txBody>
          <a:bodyPr/>
          <a:lstStyle/>
          <a:p>
            <a:r>
              <a:rPr lang="en-US" sz="2000" i="1" dirty="0" smtClean="0"/>
              <a:t>Keith Dane</a:t>
            </a:r>
          </a:p>
          <a:p>
            <a:r>
              <a:rPr lang="en-US" sz="2000" i="1" dirty="0" smtClean="0"/>
              <a:t>Director of Equine Protection</a:t>
            </a:r>
          </a:p>
          <a:p>
            <a:r>
              <a:rPr lang="en-US" sz="2000" i="1" dirty="0" smtClean="0"/>
              <a:t>The Humane Society of the US </a:t>
            </a:r>
            <a:endParaRPr lang="en-US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5364" name="Picture 2" descr="C:\Documents and Settings\kdane\My Documents\HSUS\LOGO BRANDING PPOINT TEMPLATES\MasterSlid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52400" y="1295401"/>
            <a:ext cx="6858000" cy="72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i="0" dirty="0"/>
              <a:t>Homes for Horses Coalition</a:t>
            </a:r>
          </a:p>
          <a:p>
            <a:r>
              <a:rPr lang="en-US" sz="3600" i="0" dirty="0"/>
              <a:t>homesforhorses.org</a:t>
            </a:r>
          </a:p>
          <a:p>
            <a:endParaRPr lang="en-US" sz="2800" b="1" i="0" dirty="0"/>
          </a:p>
          <a:p>
            <a:r>
              <a:rPr lang="en-US" sz="2800" i="0" dirty="0"/>
              <a:t>Mission:  Promote growth, collaboration, </a:t>
            </a:r>
            <a:r>
              <a:rPr lang="en-US" sz="2800" i="0" dirty="0" smtClean="0"/>
              <a:t>professionalism </a:t>
            </a:r>
            <a:r>
              <a:rPr lang="en-US" sz="2800" i="0" dirty="0"/>
              <a:t>in equine </a:t>
            </a:r>
            <a:r>
              <a:rPr lang="en-US" sz="2800" i="0" dirty="0" smtClean="0"/>
              <a:t>rescue community</a:t>
            </a:r>
            <a:endParaRPr lang="en-US" sz="2800" i="0" dirty="0"/>
          </a:p>
          <a:p>
            <a:endParaRPr lang="en-US" sz="2800" i="0" dirty="0"/>
          </a:p>
          <a:p>
            <a:r>
              <a:rPr lang="en-US" sz="2800" i="0" dirty="0"/>
              <a:t>Encourage sharing </a:t>
            </a:r>
            <a:r>
              <a:rPr lang="en-US" sz="2800" i="0" dirty="0" smtClean="0"/>
              <a:t>, adoption </a:t>
            </a:r>
            <a:r>
              <a:rPr lang="en-US" sz="2800" i="0" dirty="0"/>
              <a:t>of best practices </a:t>
            </a:r>
            <a:r>
              <a:rPr lang="en-US" sz="2800" i="0" dirty="0" smtClean="0"/>
              <a:t>(fundraising</a:t>
            </a:r>
            <a:r>
              <a:rPr lang="en-US" sz="2800" i="0" dirty="0"/>
              <a:t>, fostering, adoption fairs, placement outlets)</a:t>
            </a:r>
          </a:p>
          <a:p>
            <a:endParaRPr lang="en-US" sz="2400" b="1" dirty="0"/>
          </a:p>
          <a:p>
            <a:r>
              <a:rPr lang="en-US" sz="1900" b="1" dirty="0"/>
              <a:t> </a:t>
            </a:r>
            <a:endParaRPr lang="en-US" sz="1900" dirty="0"/>
          </a:p>
          <a:p>
            <a:endParaRPr lang="en-US" sz="3200" b="1" u="sng" dirty="0"/>
          </a:p>
          <a:p>
            <a:endParaRPr lang="en-US" sz="3200" b="1" dirty="0"/>
          </a:p>
          <a:p>
            <a:endParaRPr lang="en-US" sz="3200" b="1" u="sng" dirty="0"/>
          </a:p>
          <a:p>
            <a:endParaRPr lang="en-US" sz="3200" b="1" dirty="0"/>
          </a:p>
        </p:txBody>
      </p:sp>
      <p:pic>
        <p:nvPicPr>
          <p:cNvPr id="15366" name="Picture 6" descr="HHC vertical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286000"/>
            <a:ext cx="1905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05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6388" name="Picture 2" descr="C:\Documents and Settings\kdane\My Documents\HSUS\LOGO BRANDING PPOINT TEMPLATES\MasterSlid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52400" y="1295400"/>
            <a:ext cx="6705600" cy="7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i="0" dirty="0"/>
              <a:t>Homes for Horses Coalition</a:t>
            </a:r>
          </a:p>
          <a:p>
            <a:r>
              <a:rPr lang="en-US" sz="3600" i="0" dirty="0"/>
              <a:t>homesforhorses.org</a:t>
            </a:r>
          </a:p>
          <a:p>
            <a:endParaRPr lang="en-US" sz="2800" i="0" dirty="0"/>
          </a:p>
          <a:p>
            <a:r>
              <a:rPr lang="en-US" sz="2800" i="0" dirty="0"/>
              <a:t>Annual  Conference – educational programs, panel discussions, problem solving, ethical issues</a:t>
            </a:r>
          </a:p>
          <a:p>
            <a:endParaRPr lang="en-US" sz="2800" i="0" dirty="0"/>
          </a:p>
          <a:p>
            <a:r>
              <a:rPr lang="en-US" sz="2800" i="0" dirty="0" smtClean="0"/>
              <a:t>Resource </a:t>
            </a:r>
            <a:r>
              <a:rPr lang="en-US" sz="2800" i="0" dirty="0"/>
              <a:t>for horse rescues, media, legislators: website, </a:t>
            </a:r>
            <a:r>
              <a:rPr lang="en-US" sz="2800" i="0" dirty="0" smtClean="0"/>
              <a:t>access to </a:t>
            </a:r>
            <a:r>
              <a:rPr lang="en-US" sz="2800" i="0" dirty="0"/>
              <a:t>funding sources, rescue startup </a:t>
            </a:r>
            <a:r>
              <a:rPr lang="en-US" sz="2800" i="0" dirty="0" smtClean="0"/>
              <a:t>guidance</a:t>
            </a:r>
            <a:endParaRPr lang="en-US" sz="2800" i="0" dirty="0"/>
          </a:p>
          <a:p>
            <a:endParaRPr lang="en-US" sz="2200" b="1" dirty="0"/>
          </a:p>
          <a:p>
            <a:r>
              <a:rPr lang="en-US" sz="1900" b="1" dirty="0"/>
              <a:t> </a:t>
            </a:r>
            <a:endParaRPr lang="en-US" sz="1900" dirty="0"/>
          </a:p>
          <a:p>
            <a:endParaRPr lang="en-US" sz="3200" b="1" u="sng" dirty="0"/>
          </a:p>
          <a:p>
            <a:endParaRPr lang="en-US" sz="3200" b="1" dirty="0"/>
          </a:p>
          <a:p>
            <a:endParaRPr lang="en-US" sz="3200" b="1" u="sng" dirty="0"/>
          </a:p>
          <a:p>
            <a:endParaRPr lang="en-US" sz="3200" b="1" dirty="0"/>
          </a:p>
        </p:txBody>
      </p:sp>
      <p:pic>
        <p:nvPicPr>
          <p:cNvPr id="16390" name="Picture 6" descr="HHC vertical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286000"/>
            <a:ext cx="1905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019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17412" name="Picture 2" descr="C:\Documents and Settings\kdane\My Documents\HSUS\LOGO BRANDING PPOINT TEMPLATES\MasterSlid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0" y="1136653"/>
            <a:ext cx="89916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0" dirty="0" smtClean="0"/>
              <a:t>Global Federation of Animal </a:t>
            </a:r>
          </a:p>
          <a:p>
            <a:r>
              <a:rPr lang="en-US" sz="3600" i="0" dirty="0" smtClean="0"/>
              <a:t>Sanctuaries (GFAS)</a:t>
            </a:r>
          </a:p>
          <a:p>
            <a:r>
              <a:rPr lang="en-US" sz="3600" i="0" dirty="0" smtClean="0"/>
              <a:t>sanctuaryfederation.org</a:t>
            </a:r>
            <a:endParaRPr lang="en-US" sz="3600" i="0" dirty="0"/>
          </a:p>
          <a:p>
            <a:r>
              <a:rPr lang="en-US" sz="2800" i="0" dirty="0"/>
              <a:t>	</a:t>
            </a:r>
          </a:p>
          <a:p>
            <a:endParaRPr lang="en-US" sz="2800" i="0" dirty="0"/>
          </a:p>
          <a:p>
            <a:r>
              <a:rPr lang="en-US" sz="2800" i="0" dirty="0" smtClean="0"/>
              <a:t>Horse rescue/sanctuary accreditation program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/>
              <a:t>Establish  unique standards for equine facilities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/>
              <a:t>Accreditation , site inspection, follow-up visits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/>
              <a:t>Compliance grants help facilities meet standards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/>
              <a:t>First facilities achieved accreditation – 2009</a:t>
            </a:r>
          </a:p>
          <a:p>
            <a:endParaRPr lang="en-US" sz="2200" u="sng" dirty="0"/>
          </a:p>
          <a:p>
            <a:endParaRPr lang="en-US" sz="3200" dirty="0"/>
          </a:p>
          <a:p>
            <a:endParaRPr lang="en-US" sz="3200" b="1" u="sng" dirty="0"/>
          </a:p>
          <a:p>
            <a:endParaRPr lang="en-US" sz="3200" b="1" dirty="0"/>
          </a:p>
        </p:txBody>
      </p:sp>
      <p:pic>
        <p:nvPicPr>
          <p:cNvPr id="10242" name="Picture 2" descr="http://t1.gstatic.com/images?q=tbn:ANd9GcRcs8hCmE3qc-cINWatj9vyQOJx8xrnWN3ZArzZdmAbTea1J673w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647950" cy="22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29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75260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Other alternatives to auction/slaughter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971800"/>
            <a:ext cx="8915400" cy="3276600"/>
          </a:xfrm>
        </p:spPr>
        <p:txBody>
          <a:bodyPr/>
          <a:lstStyle/>
          <a:p>
            <a:r>
              <a:rPr lang="en-US" dirty="0"/>
              <a:t>Donation to programs (therapeutic riding, </a:t>
            </a:r>
            <a:r>
              <a:rPr lang="en-US" dirty="0" smtClean="0"/>
              <a:t>mounted/park police, </a:t>
            </a:r>
            <a:r>
              <a:rPr lang="en-US" dirty="0"/>
              <a:t>prison, </a:t>
            </a:r>
            <a:r>
              <a:rPr lang="en-US" dirty="0" smtClean="0"/>
              <a:t>university riding)</a:t>
            </a:r>
          </a:p>
          <a:p>
            <a:r>
              <a:rPr lang="en-US" dirty="0" smtClean="0"/>
              <a:t>Permanent sanctuary for truly unadoptable</a:t>
            </a:r>
          </a:p>
          <a:p>
            <a:r>
              <a:rPr lang="en-US" dirty="0" smtClean="0"/>
              <a:t>Humane, veterinarian-assisted euthanasia, carcass disposal – on average, less than cost of one month’s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7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19200"/>
          </a:xfrm>
        </p:spPr>
        <p:txBody>
          <a:bodyPr/>
          <a:lstStyle/>
          <a:p>
            <a:r>
              <a:rPr lang="en-US" sz="3600" dirty="0" smtClean="0"/>
              <a:t>HSUS Programs for at-risk horses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524760"/>
            <a:ext cx="9296400" cy="3962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Cleveland Amory Black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Beauty </a:t>
            </a:r>
            <a:r>
              <a:rPr lang="en-US" dirty="0"/>
              <a:t>Ranch (TX)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Doris </a:t>
            </a:r>
            <a:r>
              <a:rPr lang="en-US" dirty="0"/>
              <a:t>Day Horse Rescue </a:t>
            </a:r>
            <a:r>
              <a:rPr lang="en-US" dirty="0" smtClean="0"/>
              <a:t>and Adoption Center</a:t>
            </a:r>
            <a:endParaRPr lang="en-US" dirty="0"/>
          </a:p>
          <a:p>
            <a:r>
              <a:rPr lang="en-US" dirty="0" smtClean="0"/>
              <a:t>Duchess Sanctuary</a:t>
            </a:r>
          </a:p>
          <a:p>
            <a:r>
              <a:rPr lang="en-US" dirty="0" smtClean="0"/>
              <a:t>Over 900 equines in total</a:t>
            </a:r>
          </a:p>
        </p:txBody>
      </p:sp>
      <p:pic>
        <p:nvPicPr>
          <p:cNvPr id="11266" name="Picture 2" descr="C:\Documents and Settings\kdane\My Documents\My Pictures\cabbr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3124200" cy="14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13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19200"/>
          </a:xfrm>
        </p:spPr>
        <p:txBody>
          <a:bodyPr/>
          <a:lstStyle/>
          <a:p>
            <a:r>
              <a:rPr lang="en-US" sz="3600" dirty="0" smtClean="0"/>
              <a:t>HSUS Programs for at-risk horses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590800"/>
            <a:ext cx="8915400" cy="3276600"/>
          </a:xfrm>
        </p:spPr>
        <p:txBody>
          <a:bodyPr/>
          <a:lstStyle/>
          <a:p>
            <a:r>
              <a:rPr lang="en-US" dirty="0"/>
              <a:t>HSUS Horse Adoption Program</a:t>
            </a:r>
          </a:p>
          <a:p>
            <a:r>
              <a:rPr lang="en-US" dirty="0" smtClean="0"/>
              <a:t>Safe </a:t>
            </a:r>
            <a:r>
              <a:rPr lang="en-US" dirty="0"/>
              <a:t>Stalls emergency placement network</a:t>
            </a:r>
          </a:p>
          <a:p>
            <a:r>
              <a:rPr lang="en-US" dirty="0"/>
              <a:t>HSUS-sponsored Trainers' Showcases </a:t>
            </a:r>
            <a:endParaRPr lang="en-US" dirty="0" smtClean="0"/>
          </a:p>
          <a:p>
            <a:r>
              <a:rPr lang="en-US" dirty="0" smtClean="0"/>
              <a:t>Hay </a:t>
            </a:r>
            <a:r>
              <a:rPr lang="en-US" dirty="0"/>
              <a:t>for Horses Fund</a:t>
            </a:r>
          </a:p>
          <a:p>
            <a:r>
              <a:rPr lang="en-US" dirty="0"/>
              <a:t>HSUS/Parelli Natural Horsemanship promotion of adoption</a:t>
            </a:r>
          </a:p>
        </p:txBody>
      </p:sp>
    </p:spTree>
    <p:extLst>
      <p:ext uri="{BB962C8B-B14F-4D97-AF65-F5344CB8AC3E}">
        <p14:creationId xmlns:p14="http://schemas.microsoft.com/office/powerpoint/2010/main" val="3430219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19200"/>
          </a:xfrm>
        </p:spPr>
        <p:txBody>
          <a:bodyPr/>
          <a:lstStyle/>
          <a:p>
            <a:r>
              <a:rPr lang="en-US" sz="3600" dirty="0" smtClean="0"/>
              <a:t>Other animal </a:t>
            </a:r>
            <a:r>
              <a:rPr lang="en-US" sz="3600" dirty="0"/>
              <a:t>protection community </a:t>
            </a:r>
            <a:r>
              <a:rPr lang="en-US" sz="3600" dirty="0" smtClean="0"/>
              <a:t>programs for at-risk horses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667000"/>
            <a:ext cx="8915400" cy="3810000"/>
          </a:xfrm>
        </p:spPr>
        <p:txBody>
          <a:bodyPr/>
          <a:lstStyle/>
          <a:p>
            <a:r>
              <a:rPr lang="en-US" dirty="0"/>
              <a:t>State horse welfare councils: </a:t>
            </a:r>
            <a:r>
              <a:rPr lang="en-US" dirty="0" smtClean="0"/>
              <a:t>programs </a:t>
            </a:r>
            <a:r>
              <a:rPr lang="en-US" dirty="0"/>
              <a:t>to assist rescues, horse </a:t>
            </a:r>
            <a:r>
              <a:rPr lang="en-US" dirty="0" smtClean="0"/>
              <a:t>owners: hay </a:t>
            </a:r>
            <a:r>
              <a:rPr lang="en-US" dirty="0"/>
              <a:t>banks, adoption days, horse health fairs</a:t>
            </a:r>
          </a:p>
          <a:p>
            <a:r>
              <a:rPr lang="en-US" dirty="0" smtClean="0"/>
              <a:t>ASPCA </a:t>
            </a:r>
            <a:r>
              <a:rPr lang="en-US" dirty="0"/>
              <a:t>Equine Fund, EQUUS Foundation, Brennan Equine Welfare Fund</a:t>
            </a:r>
          </a:p>
          <a:p>
            <a:r>
              <a:rPr lang="en-US" dirty="0" smtClean="0"/>
              <a:t>AWI/American </a:t>
            </a:r>
            <a:r>
              <a:rPr lang="en-US" dirty="0"/>
              <a:t>Black Farmers' Association “Project Wanted Horse”</a:t>
            </a:r>
          </a:p>
        </p:txBody>
      </p:sp>
    </p:spTree>
    <p:extLst>
      <p:ext uri="{BB962C8B-B14F-4D97-AF65-F5344CB8AC3E}">
        <p14:creationId xmlns:p14="http://schemas.microsoft.com/office/powerpoint/2010/main" val="2445106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95400"/>
          </a:xfrm>
        </p:spPr>
        <p:txBody>
          <a:bodyPr/>
          <a:lstStyle/>
          <a:p>
            <a:r>
              <a:rPr lang="en-US" sz="3600" dirty="0" smtClean="0"/>
              <a:t>State/industry </a:t>
            </a:r>
            <a:r>
              <a:rPr lang="en-US" sz="3600" dirty="0"/>
              <a:t>funding </a:t>
            </a:r>
            <a:r>
              <a:rPr lang="en-US" sz="3600" dirty="0" smtClean="0"/>
              <a:t>program models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438400"/>
            <a:ext cx="8915400" cy="4038600"/>
          </a:xfrm>
        </p:spPr>
        <p:txBody>
          <a:bodyPr/>
          <a:lstStyle/>
          <a:p>
            <a:r>
              <a:rPr lang="en-US" dirty="0" smtClean="0"/>
              <a:t>Ohio’s </a:t>
            </a:r>
            <a:r>
              <a:rPr lang="en-US" dirty="0"/>
              <a:t>Horses license plate fee fund</a:t>
            </a:r>
          </a:p>
          <a:p>
            <a:r>
              <a:rPr lang="en-US" dirty="0" smtClean="0"/>
              <a:t>CO </a:t>
            </a:r>
            <a:r>
              <a:rPr lang="en-US" dirty="0"/>
              <a:t>tax </a:t>
            </a:r>
            <a:r>
              <a:rPr lang="en-US" dirty="0" err="1"/>
              <a:t>checkoff</a:t>
            </a:r>
            <a:r>
              <a:rPr lang="en-US" dirty="0"/>
              <a:t> program</a:t>
            </a:r>
          </a:p>
          <a:p>
            <a:r>
              <a:rPr lang="en-US" dirty="0" smtClean="0"/>
              <a:t>CARMA CA </a:t>
            </a:r>
            <a:r>
              <a:rPr lang="en-US" dirty="0"/>
              <a:t>Retirement Management Account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3200" dirty="0" smtClean="0"/>
              <a:t>TCA</a:t>
            </a:r>
            <a:r>
              <a:rPr lang="en-US" sz="3200" dirty="0"/>
              <a:t>, Blue Horse Charities, </a:t>
            </a:r>
            <a:r>
              <a:rPr lang="en-US" sz="3200" dirty="0" err="1"/>
              <a:t>Exceller</a:t>
            </a:r>
            <a:r>
              <a:rPr lang="en-US" sz="3200" dirty="0"/>
              <a:t> Fund, After the Finish </a:t>
            </a:r>
            <a:r>
              <a:rPr lang="en-US" sz="3200" dirty="0" smtClean="0"/>
              <a:t>Line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3200" dirty="0"/>
              <a:t>J</a:t>
            </a:r>
            <a:r>
              <a:rPr lang="en-US" sz="3200" dirty="0" smtClean="0"/>
              <a:t>ockey </a:t>
            </a:r>
            <a:r>
              <a:rPr lang="en-US" sz="3200" dirty="0"/>
              <a:t>Club </a:t>
            </a:r>
            <a:r>
              <a:rPr lang="en-US" sz="3200" dirty="0" err="1"/>
              <a:t>checkoffs</a:t>
            </a:r>
            <a:r>
              <a:rPr lang="en-US" sz="3200" dirty="0" smtClean="0"/>
              <a:t>, purse deductions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3200" dirty="0" err="1" smtClean="0"/>
              <a:t>PetSmart</a:t>
            </a:r>
            <a:r>
              <a:rPr lang="en-US" sz="3200" dirty="0" smtClean="0"/>
              <a:t> </a:t>
            </a:r>
            <a:r>
              <a:rPr lang="en-US" sz="3200" dirty="0"/>
              <a:t>Charities</a:t>
            </a:r>
          </a:p>
        </p:txBody>
      </p:sp>
    </p:spTree>
    <p:extLst>
      <p:ext uri="{BB962C8B-B14F-4D97-AF65-F5344CB8AC3E}">
        <p14:creationId xmlns:p14="http://schemas.microsoft.com/office/powerpoint/2010/main" val="2300421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19200"/>
          </a:xfrm>
        </p:spPr>
        <p:txBody>
          <a:bodyPr/>
          <a:lstStyle/>
          <a:p>
            <a:r>
              <a:rPr lang="en-US" sz="3600" dirty="0" smtClean="0"/>
              <a:t>TB-focused </a:t>
            </a:r>
            <a:r>
              <a:rPr lang="en-US" sz="3600" dirty="0"/>
              <a:t>retirement/rehoming programs</a:t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362200"/>
            <a:ext cx="8915400" cy="4191000"/>
          </a:xfrm>
        </p:spPr>
        <p:txBody>
          <a:bodyPr/>
          <a:lstStyle/>
          <a:p>
            <a:r>
              <a:rPr lang="en-US" dirty="0"/>
              <a:t>CANTER</a:t>
            </a:r>
          </a:p>
          <a:p>
            <a:r>
              <a:rPr lang="en-US" dirty="0" err="1"/>
              <a:t>ReRun</a:t>
            </a:r>
            <a:endParaRPr lang="en-US" dirty="0"/>
          </a:p>
          <a:p>
            <a:r>
              <a:rPr lang="en-US" dirty="0"/>
              <a:t>Thoroughbred Retirement Foundation</a:t>
            </a:r>
          </a:p>
          <a:p>
            <a:r>
              <a:rPr lang="en-US" dirty="0"/>
              <a:t>Finger Lakes Racetrack </a:t>
            </a:r>
            <a:r>
              <a:rPr lang="en-US" dirty="0" smtClean="0"/>
              <a:t>TB Adoption </a:t>
            </a:r>
            <a:r>
              <a:rPr lang="en-US" dirty="0"/>
              <a:t>Program</a:t>
            </a:r>
          </a:p>
          <a:p>
            <a:r>
              <a:rPr lang="en-US" dirty="0"/>
              <a:t>Old Friends Equine</a:t>
            </a:r>
          </a:p>
          <a:p>
            <a:r>
              <a:rPr lang="en-US" dirty="0"/>
              <a:t>Many, many rescues dedicated to OTTB rescue, rehab and adoption</a:t>
            </a:r>
          </a:p>
        </p:txBody>
      </p:sp>
    </p:spTree>
    <p:extLst>
      <p:ext uri="{BB962C8B-B14F-4D97-AF65-F5344CB8AC3E}">
        <p14:creationId xmlns:p14="http://schemas.microsoft.com/office/powerpoint/2010/main" val="764272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19200"/>
          </a:xfrm>
        </p:spPr>
        <p:txBody>
          <a:bodyPr/>
          <a:lstStyle/>
          <a:p>
            <a:r>
              <a:rPr lang="en-US" sz="3600" dirty="0" smtClean="0"/>
              <a:t>Why aren’t there similar programs in other breeds?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514600"/>
            <a:ext cx="8915400" cy="3962400"/>
          </a:xfrm>
        </p:spPr>
        <p:txBody>
          <a:bodyPr/>
          <a:lstStyle/>
          <a:p>
            <a:r>
              <a:rPr lang="en-US" dirty="0" smtClean="0"/>
              <a:t>TB/racing industry has </a:t>
            </a:r>
            <a:r>
              <a:rPr lang="en-US" dirty="0" smtClean="0"/>
              <a:t>dwindling fan base, </a:t>
            </a:r>
            <a:r>
              <a:rPr lang="en-US" dirty="0" smtClean="0"/>
              <a:t>image problem</a:t>
            </a:r>
            <a:endParaRPr lang="en-US" dirty="0"/>
          </a:p>
          <a:p>
            <a:r>
              <a:rPr lang="en-US" dirty="0" smtClean="0"/>
              <a:t>Lack of public awareness that slaughter threatens ALL horses</a:t>
            </a:r>
          </a:p>
          <a:p>
            <a:r>
              <a:rPr lang="en-US" dirty="0" smtClean="0"/>
              <a:t>Slaughter provides an </a:t>
            </a:r>
            <a:r>
              <a:rPr lang="en-US" dirty="0" smtClean="0"/>
              <a:t>easy “out”</a:t>
            </a:r>
            <a:endParaRPr lang="en-US" dirty="0" smtClean="0"/>
          </a:p>
          <a:p>
            <a:r>
              <a:rPr lang="en-US" dirty="0" smtClean="0"/>
              <a:t>No accountability</a:t>
            </a:r>
          </a:p>
          <a:p>
            <a:r>
              <a:rPr lang="en-US" dirty="0" smtClean="0"/>
              <a:t>$$$$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62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2289175"/>
          </a:xfr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dirty="0" smtClean="0"/>
              <a:t>“Unwanted” or Unlucky? Homeless Horses in the United States</a:t>
            </a: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5257800"/>
            <a:ext cx="3810000" cy="990600"/>
          </a:xfrm>
        </p:spPr>
        <p:txBody>
          <a:bodyPr/>
          <a:lstStyle/>
          <a:p>
            <a:r>
              <a:rPr lang="en-US" sz="2000" i="1" dirty="0" smtClean="0"/>
              <a:t>Keith Dane</a:t>
            </a:r>
          </a:p>
          <a:p>
            <a:r>
              <a:rPr lang="en-US" sz="2000" i="1" dirty="0" smtClean="0"/>
              <a:t>Director of Equine Protection</a:t>
            </a:r>
          </a:p>
          <a:p>
            <a:r>
              <a:rPr lang="en-US" sz="2000" i="1" dirty="0" smtClean="0"/>
              <a:t>The Humane Society of the US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2671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19200"/>
          </a:xfrm>
        </p:spPr>
        <p:txBody>
          <a:bodyPr/>
          <a:lstStyle/>
          <a:p>
            <a:r>
              <a:rPr lang="en-US" sz="3600" dirty="0"/>
              <a:t>Other steps that will </a:t>
            </a:r>
            <a:r>
              <a:rPr lang="en-US" sz="3600" dirty="0" smtClean="0"/>
              <a:t>reduce number </a:t>
            </a:r>
            <a:r>
              <a:rPr lang="en-US" sz="3600" dirty="0"/>
              <a:t>of horses slaughtered: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819400"/>
            <a:ext cx="8915400" cy="3657600"/>
          </a:xfrm>
        </p:spPr>
        <p:txBody>
          <a:bodyPr/>
          <a:lstStyle/>
          <a:p>
            <a:r>
              <a:rPr lang="en-US" dirty="0"/>
              <a:t>Reduce surplus breeding: don't buy from a breeder who </a:t>
            </a:r>
            <a:r>
              <a:rPr lang="en-US" dirty="0" smtClean="0"/>
              <a:t>won't commit to rehoming</a:t>
            </a:r>
            <a:endParaRPr lang="en-US" dirty="0"/>
          </a:p>
          <a:p>
            <a:r>
              <a:rPr lang="en-US" dirty="0"/>
              <a:t>Curtail industry and public funds, tax laws which incentivize surplus breeding</a:t>
            </a:r>
          </a:p>
          <a:p>
            <a:r>
              <a:rPr lang="en-US" dirty="0" smtClean="0"/>
              <a:t>Owners, trainers put </a:t>
            </a:r>
            <a:r>
              <a:rPr lang="en-US" dirty="0"/>
              <a:t>better foundations on horses, prepare them for second careers</a:t>
            </a:r>
          </a:p>
        </p:txBody>
      </p:sp>
    </p:spTree>
    <p:extLst>
      <p:ext uri="{BB962C8B-B14F-4D97-AF65-F5344CB8AC3E}">
        <p14:creationId xmlns:p14="http://schemas.microsoft.com/office/powerpoint/2010/main" val="107238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19200"/>
          </a:xfrm>
        </p:spPr>
        <p:txBody>
          <a:bodyPr/>
          <a:lstStyle/>
          <a:p>
            <a:r>
              <a:rPr lang="en-US" sz="3600" dirty="0"/>
              <a:t>Other steps that will </a:t>
            </a:r>
            <a:r>
              <a:rPr lang="en-US" sz="3600" dirty="0" smtClean="0"/>
              <a:t>reduce number </a:t>
            </a:r>
            <a:r>
              <a:rPr lang="en-US" sz="3600" dirty="0"/>
              <a:t>of horses slaughtered: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819400"/>
            <a:ext cx="8915400" cy="3581400"/>
          </a:xfrm>
        </p:spPr>
        <p:txBody>
          <a:bodyPr/>
          <a:lstStyle/>
          <a:p>
            <a:r>
              <a:rPr lang="en-US" dirty="0"/>
              <a:t>Raise age of horses entering competition (whether racing or </a:t>
            </a:r>
            <a:r>
              <a:rPr lang="en-US" dirty="0" smtClean="0"/>
              <a:t>showing, 2 YO too </a:t>
            </a:r>
            <a:r>
              <a:rPr lang="en-US" dirty="0"/>
              <a:t>young!) </a:t>
            </a:r>
            <a:endParaRPr lang="en-US" dirty="0" smtClean="0"/>
          </a:p>
          <a:p>
            <a:r>
              <a:rPr lang="en-US" dirty="0" smtClean="0"/>
              <a:t>Report, demand prosecution for dumping </a:t>
            </a:r>
            <a:r>
              <a:rPr lang="en-US" dirty="0"/>
              <a:t>neglected horses at auctions, and auctions </a:t>
            </a:r>
            <a:r>
              <a:rPr lang="en-US" dirty="0" smtClean="0"/>
              <a:t>/feedlots which </a:t>
            </a:r>
            <a:r>
              <a:rPr lang="en-US" dirty="0"/>
              <a:t>ignore/violate animal cruelty laws in their operation of the slaughter </a:t>
            </a:r>
            <a:r>
              <a:rPr lang="en-US" dirty="0" smtClean="0"/>
              <a:t>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19200"/>
          </a:xfrm>
        </p:spPr>
        <p:txBody>
          <a:bodyPr/>
          <a:lstStyle/>
          <a:p>
            <a:r>
              <a:rPr lang="en-US" sz="3600" dirty="0"/>
              <a:t>Other steps that will </a:t>
            </a:r>
            <a:r>
              <a:rPr lang="en-US" sz="3600" dirty="0" smtClean="0"/>
              <a:t>reduce number </a:t>
            </a:r>
            <a:r>
              <a:rPr lang="en-US" sz="3600" dirty="0"/>
              <a:t>of horses slaughtered: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2895600"/>
            <a:ext cx="8915400" cy="3276600"/>
          </a:xfrm>
        </p:spPr>
        <p:txBody>
          <a:bodyPr/>
          <a:lstStyle/>
          <a:p>
            <a:r>
              <a:rPr lang="en-US" dirty="0" smtClean="0"/>
              <a:t>Ban performance enhancing drugs in racing</a:t>
            </a:r>
          </a:p>
          <a:p>
            <a:r>
              <a:rPr lang="en-US" dirty="0" smtClean="0"/>
              <a:t>Urge </a:t>
            </a:r>
            <a:r>
              <a:rPr lang="en-US" dirty="0"/>
              <a:t>USDA to crack down on SHTP regulation violators</a:t>
            </a:r>
          </a:p>
          <a:p>
            <a:r>
              <a:rPr lang="en-US" dirty="0"/>
              <a:t>Report violations of USDA transport regulations regarding use of double decker trailers</a:t>
            </a:r>
          </a:p>
        </p:txBody>
      </p:sp>
    </p:spTree>
    <p:extLst>
      <p:ext uri="{BB962C8B-B14F-4D97-AF65-F5344CB8AC3E}">
        <p14:creationId xmlns:p14="http://schemas.microsoft.com/office/powerpoint/2010/main" val="3066311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192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0" dirty="0" smtClean="0"/>
              <a:t>Info on double </a:t>
            </a:r>
            <a:r>
              <a:rPr lang="en-US" sz="3200" i="0" dirty="0" err="1" smtClean="0"/>
              <a:t>deckers</a:t>
            </a:r>
            <a:r>
              <a:rPr lang="en-US" sz="3200" i="0" dirty="0" smtClean="0"/>
              <a:t> used in transport of horses</a:t>
            </a:r>
          </a:p>
          <a:p>
            <a:endParaRPr lang="en-US" sz="3200" i="0" dirty="0"/>
          </a:p>
          <a:p>
            <a:pPr marL="457200" indent="-457200">
              <a:buAutoNum type="arabicPeriod"/>
            </a:pPr>
            <a:r>
              <a:rPr lang="en-US" sz="3200" i="0" dirty="0" smtClean="0"/>
              <a:t>name</a:t>
            </a:r>
            <a:r>
              <a:rPr lang="en-US" sz="3200" i="0" dirty="0"/>
              <a:t>, date, and address of the auction   </a:t>
            </a:r>
            <a:endParaRPr lang="en-US" sz="3200" i="0" dirty="0" smtClean="0"/>
          </a:p>
          <a:p>
            <a:pPr marL="457200" indent="-457200">
              <a:buAutoNum type="arabicPeriod"/>
            </a:pPr>
            <a:r>
              <a:rPr lang="en-US" sz="3200" i="0" dirty="0" smtClean="0"/>
              <a:t>name </a:t>
            </a:r>
            <a:r>
              <a:rPr lang="en-US" sz="3200" i="0" dirty="0"/>
              <a:t>of the cab, trailer and/or trucking company   </a:t>
            </a:r>
            <a:endParaRPr lang="en-US" sz="3200" i="0" dirty="0" smtClean="0"/>
          </a:p>
          <a:p>
            <a:pPr marL="457200" indent="-457200">
              <a:buAutoNum type="arabicPeriod"/>
            </a:pPr>
            <a:r>
              <a:rPr lang="en-US" sz="3200" i="0" dirty="0" smtClean="0"/>
              <a:t>license </a:t>
            </a:r>
            <a:r>
              <a:rPr lang="en-US" sz="3200" i="0" dirty="0"/>
              <a:t>plate of the double </a:t>
            </a:r>
            <a:r>
              <a:rPr lang="en-US" sz="3200" i="0" dirty="0" smtClean="0"/>
              <a:t>decker</a:t>
            </a:r>
          </a:p>
          <a:p>
            <a:pPr marL="457200" indent="-457200">
              <a:buAutoNum type="arabicPeriod"/>
            </a:pPr>
            <a:r>
              <a:rPr lang="en-US" sz="3200" i="0" dirty="0"/>
              <a:t>i</a:t>
            </a:r>
            <a:r>
              <a:rPr lang="en-US" sz="3200" i="0" dirty="0" smtClean="0"/>
              <a:t>f possible obtain </a:t>
            </a:r>
            <a:r>
              <a:rPr lang="en-US" sz="3200" i="0" dirty="0"/>
              <a:t>video, </a:t>
            </a:r>
            <a:r>
              <a:rPr lang="en-US" sz="3200" i="0" dirty="0" smtClean="0"/>
              <a:t>or time </a:t>
            </a:r>
            <a:r>
              <a:rPr lang="en-US" sz="3200" i="0" dirty="0"/>
              <a:t>and date stamped </a:t>
            </a:r>
            <a:r>
              <a:rPr lang="en-US" sz="3200" i="0" dirty="0" smtClean="0"/>
              <a:t>photos</a:t>
            </a: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133383106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9700" name="Picture 2" descr="C:\Documents and Settings\kdane\My Documents\HSUS\LOGO BRANDING PPOINT TEMPLATES\MasterSlid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52400" y="1295400"/>
            <a:ext cx="8991600" cy="85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0" dirty="0" smtClean="0"/>
              <a:t>Horses enrich our lives…we as a society owe them humane treatment, better outcomes</a:t>
            </a:r>
          </a:p>
          <a:p>
            <a:endParaRPr lang="en-US" sz="3200" i="0" dirty="0" smtClean="0"/>
          </a:p>
          <a:p>
            <a:r>
              <a:rPr lang="en-US" sz="3200" i="0" dirty="0" smtClean="0"/>
              <a:t>Horse slaughter is cruel, predatory, wasteful, inhumane – and </a:t>
            </a:r>
            <a:r>
              <a:rPr lang="en-US" sz="3200" i="0" u="sng" dirty="0" smtClean="0"/>
              <a:t>unnecessary</a:t>
            </a:r>
            <a:endParaRPr lang="en-US" sz="3200" i="0" dirty="0"/>
          </a:p>
          <a:p>
            <a:endParaRPr lang="en-US" sz="3200" i="0" dirty="0" smtClean="0"/>
          </a:p>
          <a:p>
            <a:r>
              <a:rPr lang="en-US" sz="3200" i="0" dirty="0" smtClean="0"/>
              <a:t>There are many humane placement options available to </a:t>
            </a:r>
            <a:r>
              <a:rPr lang="en-US" sz="3200" i="0" dirty="0"/>
              <a:t>horse owners - will save many equine lives, preserve the reputation, future of the equine industry</a:t>
            </a:r>
          </a:p>
          <a:p>
            <a:endParaRPr lang="en-US" sz="2800" b="1" i="0" dirty="0"/>
          </a:p>
          <a:p>
            <a:endParaRPr lang="en-US" sz="2800" b="1" i="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3200" b="1" u="sng" dirty="0"/>
          </a:p>
          <a:p>
            <a:endParaRPr lang="en-US" sz="3200" b="1" dirty="0"/>
          </a:p>
          <a:p>
            <a:endParaRPr lang="en-US" sz="3200" b="1" u="sng" dirty="0"/>
          </a:p>
          <a:p>
            <a:endParaRPr lang="en-US" sz="3200" b="1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9700" name="Picture 2" descr="C:\Documents and Settings\kdane\My Documents\HSUS\LOGO BRANDING PPOINT TEMPLATES\MasterSlid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52400" y="1295400"/>
            <a:ext cx="8991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i="0" dirty="0" smtClean="0"/>
          </a:p>
          <a:p>
            <a:r>
              <a:rPr lang="en-US" sz="3200" i="0" dirty="0" smtClean="0"/>
              <a:t>Our Challenge:</a:t>
            </a:r>
          </a:p>
          <a:p>
            <a:endParaRPr lang="en-US" sz="3200" i="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i="0" dirty="0" smtClean="0"/>
              <a:t>Educate horse owners about options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i="0" dirty="0" smtClean="0"/>
              <a:t>Hold horse industry accountable to support, expand, promote them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i="0" dirty="0" smtClean="0"/>
              <a:t>Educate the press, public, our </a:t>
            </a:r>
            <a:r>
              <a:rPr lang="en-US" sz="3200" i="0" dirty="0" smtClean="0"/>
              <a:t>legislators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i="0" dirty="0" smtClean="0"/>
              <a:t>Hold authorities accountable for enforcement</a:t>
            </a:r>
            <a:endParaRPr lang="en-US" sz="3200" i="0" dirty="0" smtClean="0"/>
          </a:p>
          <a:p>
            <a:endParaRPr lang="en-US" sz="3200" b="1" i="0" dirty="0" smtClean="0"/>
          </a:p>
          <a:p>
            <a:endParaRPr lang="en-US" sz="3200" b="1" dirty="0"/>
          </a:p>
          <a:p>
            <a:endParaRPr lang="en-US" sz="3200" b="1" u="sng" dirty="0"/>
          </a:p>
          <a:p>
            <a:endParaRPr lang="en-US" sz="32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17412" name="Picture 2" descr="C:\Documents and Settings\kdane\My Documents\HSUS\LOGO BRANDING PPOINT TEMPLATES\MasterSlid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 b="1" i="0" dirty="0" smtClean="0">
              <a:latin typeface="Calibri" pitchFamily="34" charset="0"/>
            </a:endParaRPr>
          </a:p>
          <a:p>
            <a:r>
              <a:rPr lang="en-US" sz="4000" b="1" i="0" dirty="0" smtClean="0">
                <a:latin typeface="Calibri" pitchFamily="34" charset="0"/>
              </a:rPr>
              <a:t>Keith Dane  </a:t>
            </a:r>
          </a:p>
          <a:p>
            <a:r>
              <a:rPr lang="en-US" sz="4000" b="1" i="0" dirty="0" smtClean="0">
                <a:latin typeface="Calibri" pitchFamily="34" charset="0"/>
              </a:rPr>
              <a:t>Director of Equine Protection</a:t>
            </a:r>
          </a:p>
          <a:p>
            <a:r>
              <a:rPr lang="en-US" sz="4000" b="1" i="0" dirty="0" smtClean="0">
                <a:latin typeface="Calibri" pitchFamily="34" charset="0"/>
                <a:hlinkClick r:id="rId4"/>
              </a:rPr>
              <a:t>kdane@humanesociety.org</a:t>
            </a:r>
            <a:endParaRPr lang="en-US" sz="4000" b="1" i="0" dirty="0" smtClean="0">
              <a:latin typeface="Calibri" pitchFamily="34" charset="0"/>
            </a:endParaRPr>
          </a:p>
          <a:p>
            <a:r>
              <a:rPr lang="en-US" sz="4000" b="1" i="0" dirty="0" smtClean="0">
                <a:latin typeface="Calibri" pitchFamily="34" charset="0"/>
              </a:rPr>
              <a:t>301-258-3076</a:t>
            </a:r>
          </a:p>
          <a:p>
            <a:r>
              <a:rPr lang="en-US" sz="4000" b="1" i="0" dirty="0" smtClean="0">
                <a:latin typeface="Calibri" pitchFamily="34" charset="0"/>
              </a:rPr>
              <a:t>humanesociety.org/horses</a:t>
            </a:r>
            <a:endParaRPr lang="en-US" sz="4000" b="1" i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r>
              <a:rPr lang="en-US" sz="3600" dirty="0" smtClean="0"/>
              <a:t>The role of the horse in America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600" y="2438400"/>
            <a:ext cx="8915400" cy="3962400"/>
          </a:xfrm>
        </p:spPr>
        <p:txBody>
          <a:bodyPr/>
          <a:lstStyle/>
          <a:p>
            <a:pPr lvl="0"/>
            <a:r>
              <a:rPr lang="en-US" dirty="0" smtClean="0"/>
              <a:t>Object of our affection and admiration</a:t>
            </a:r>
          </a:p>
          <a:p>
            <a:r>
              <a:rPr lang="en-US" dirty="0" smtClean="0"/>
              <a:t>Partner, companion – for life</a:t>
            </a:r>
          </a:p>
          <a:p>
            <a:pPr lvl="0"/>
            <a:r>
              <a:rPr lang="en-US" dirty="0" smtClean="0"/>
              <a:t>Horses are NOT meat, any more than our dogs and cats are meat; not part of food chain</a:t>
            </a:r>
          </a:p>
          <a:p>
            <a:pPr lvl="0"/>
            <a:r>
              <a:rPr lang="en-US" dirty="0" smtClean="0"/>
              <a:t>Horse slaughter is NOT humane euthanasia</a:t>
            </a:r>
          </a:p>
          <a:p>
            <a:pPr lvl="0"/>
            <a:r>
              <a:rPr lang="en-US" dirty="0" smtClean="0"/>
              <a:t>Vast majority of US horse owners treat them well in life, humanely euthanize at 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r>
              <a:rPr lang="en-US" sz="3600" dirty="0" smtClean="0"/>
              <a:t>The case against horse </a:t>
            </a:r>
            <a:r>
              <a:rPr lang="en-US" sz="3600" dirty="0" smtClean="0"/>
              <a:t>slaughter, ASIDE from animal cruelty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3400" y="2438400"/>
            <a:ext cx="8382000" cy="3962400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Slaughter does not exist to provide a service for disposal of old, sick, lame</a:t>
            </a:r>
          </a:p>
          <a:p>
            <a:pPr lvl="0"/>
            <a:r>
              <a:rPr lang="en-US" dirty="0" smtClean="0"/>
              <a:t>Kill buyers seek fat, healthy horses that could have other prospects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44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r>
              <a:rPr lang="en-US" sz="3600" dirty="0" smtClean="0"/>
              <a:t>The case against horse slaughter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3400" y="2667000"/>
            <a:ext cx="8382000" cy="3733800"/>
          </a:xfrm>
        </p:spPr>
        <p:txBody>
          <a:bodyPr/>
          <a:lstStyle/>
          <a:p>
            <a:pPr lvl="0"/>
            <a:r>
              <a:rPr lang="en-US" dirty="0" smtClean="0"/>
              <a:t>Contributes to neglect – by traders, feedlots, shippers, low-end owners</a:t>
            </a:r>
          </a:p>
          <a:p>
            <a:pPr lvl="0"/>
            <a:r>
              <a:rPr lang="en-US" dirty="0" smtClean="0"/>
              <a:t>Contributes to </a:t>
            </a:r>
            <a:r>
              <a:rPr lang="en-US" dirty="0" err="1" smtClean="0"/>
              <a:t>overbreeding</a:t>
            </a:r>
            <a:r>
              <a:rPr lang="en-US" dirty="0" smtClean="0"/>
              <a:t> (easy “cull” opportunity)</a:t>
            </a:r>
          </a:p>
          <a:p>
            <a:pPr lvl="0"/>
            <a:r>
              <a:rPr lang="en-US" dirty="0" smtClean="0"/>
              <a:t>Devalues horses, causes them to be viewed as throw-away commodity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57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r>
              <a:rPr lang="en-US" sz="3600" dirty="0" smtClean="0"/>
              <a:t>The case against horse slaughter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3400" y="1981200"/>
            <a:ext cx="8382000" cy="4419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Horse </a:t>
            </a:r>
            <a:r>
              <a:rPr lang="en-US" dirty="0"/>
              <a:t>rescues, private owners routinely outbid by kill buyers at auction, trying to spare horses from slaughter, rehome them</a:t>
            </a:r>
          </a:p>
          <a:p>
            <a:pPr lvl="0"/>
            <a:r>
              <a:rPr lang="en-US" dirty="0" smtClean="0"/>
              <a:t>Discourages rehabilitation, retraining, rehoming – easier to breed more horses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04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r>
              <a:rPr lang="en-US" sz="3600" dirty="0" smtClean="0"/>
              <a:t>Alternatives: horse lovers doing their part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-19050" y="2438400"/>
            <a:ext cx="9144000" cy="3581400"/>
          </a:xfrm>
        </p:spPr>
        <p:txBody>
          <a:bodyPr/>
          <a:lstStyle/>
          <a:p>
            <a:pPr lvl="0"/>
            <a:r>
              <a:rPr lang="en-US" dirty="0" smtClean="0"/>
              <a:t>Animal protection orgs, horse rescues, OTTB rehabbers, adopters spend millions annually</a:t>
            </a:r>
          </a:p>
          <a:p>
            <a:r>
              <a:rPr lang="en-US" dirty="0" smtClean="0"/>
              <a:t>No profit; often self-funded, at a loss</a:t>
            </a:r>
          </a:p>
          <a:p>
            <a:pPr lvl="0"/>
            <a:r>
              <a:rPr lang="en-US" dirty="0" smtClean="0"/>
              <a:t>No taxpayer support</a:t>
            </a:r>
          </a:p>
          <a:p>
            <a:pPr lvl="0"/>
            <a:r>
              <a:rPr lang="en-US" dirty="0" smtClean="0"/>
              <a:t>No industry “incentive funds”</a:t>
            </a:r>
          </a:p>
          <a:p>
            <a:pPr lvl="0"/>
            <a:r>
              <a:rPr lang="en-US" dirty="0" smtClean="0"/>
              <a:t>Simply giving back to animals we love: Triumph Project</a:t>
            </a:r>
          </a:p>
        </p:txBody>
      </p:sp>
    </p:spTree>
    <p:extLst>
      <p:ext uri="{BB962C8B-B14F-4D97-AF65-F5344CB8AC3E}">
        <p14:creationId xmlns:p14="http://schemas.microsoft.com/office/powerpoint/2010/main" val="3322802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r>
              <a:rPr lang="en-US" sz="3600" dirty="0" smtClean="0"/>
              <a:t>Horse industry must contribute to solutions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81000" y="2438400"/>
            <a:ext cx="8763000" cy="3962400"/>
          </a:xfrm>
        </p:spPr>
        <p:txBody>
          <a:bodyPr/>
          <a:lstStyle/>
          <a:p>
            <a:pPr lvl="0"/>
            <a:r>
              <a:rPr lang="en-US" dirty="0" smtClean="0"/>
              <a:t>Educate owners – costs/responsibilities</a:t>
            </a:r>
          </a:p>
          <a:p>
            <a:r>
              <a:rPr lang="en-US" dirty="0" smtClean="0"/>
              <a:t>Discourage, not reward </a:t>
            </a:r>
            <a:r>
              <a:rPr lang="en-US" dirty="0" smtClean="0"/>
              <a:t>overbreeding</a:t>
            </a:r>
          </a:p>
          <a:p>
            <a:pPr lvl="0"/>
            <a:r>
              <a:rPr lang="en-US" dirty="0" smtClean="0"/>
              <a:t>End wasteful breeding which creates surplus horses as byproducts (nurse mare, </a:t>
            </a:r>
            <a:r>
              <a:rPr lang="en-US" dirty="0" err="1" smtClean="0"/>
              <a:t>Premarin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Promote adoption as </a:t>
            </a:r>
            <a:r>
              <a:rPr lang="en-US" u="sng" dirty="0" smtClean="0"/>
              <a:t>primary</a:t>
            </a:r>
            <a:r>
              <a:rPr lang="en-US" dirty="0" smtClean="0"/>
              <a:t> means of acquiring a horse</a:t>
            </a:r>
          </a:p>
          <a:p>
            <a:pPr lvl="0"/>
            <a:r>
              <a:rPr lang="en-US" dirty="0" smtClean="0"/>
              <a:t>Give back fraction of profits toward rehoming</a:t>
            </a:r>
          </a:p>
        </p:txBody>
      </p:sp>
    </p:spTree>
    <p:extLst>
      <p:ext uri="{BB962C8B-B14F-4D97-AF65-F5344CB8AC3E}">
        <p14:creationId xmlns:p14="http://schemas.microsoft.com/office/powerpoint/2010/main" val="2304768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US master template">
  <a:themeElements>
    <a:clrScheme name="HSUS mast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SUS master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SUS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US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US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US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US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US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US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US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US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US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US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US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7780</TotalTime>
  <Words>2528</Words>
  <Application>Microsoft Office PowerPoint</Application>
  <PresentationFormat>On-screen Show (4:3)</PresentationFormat>
  <Paragraphs>341</Paragraphs>
  <Slides>36</Slides>
  <Notes>31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HSUS master template</vt:lpstr>
      <vt:lpstr>Chart</vt:lpstr>
      <vt:lpstr>PowerPoint Presentation</vt:lpstr>
      <vt:lpstr>The Needlessness of  Horse Slaughter:  Humane, Responsible Alternatives are the Solution  </vt:lpstr>
      <vt:lpstr>“Unwanted” or Unlucky? Homeless Horses in the United States</vt:lpstr>
      <vt:lpstr>The role of the horse in America</vt:lpstr>
      <vt:lpstr>The case against horse slaughter, ASIDE from animal cruelty</vt:lpstr>
      <vt:lpstr>The case against horse slaughter</vt:lpstr>
      <vt:lpstr>The case against horse slaughter</vt:lpstr>
      <vt:lpstr>Alternatives: horse lovers doing their part</vt:lpstr>
      <vt:lpstr>Horse industry must contribute to solutions</vt:lpstr>
      <vt:lpstr>Why do horses go to slaughter?</vt:lpstr>
      <vt:lpstr>Horse slaughter – on the decline</vt:lpstr>
      <vt:lpstr>PowerPoint Presentation</vt:lpstr>
      <vt:lpstr>PowerPoint Presentation</vt:lpstr>
      <vt:lpstr>Horse slaughter risk factors</vt:lpstr>
      <vt:lpstr>What are alternatives to auction/slaughter? There are many!</vt:lpstr>
      <vt:lpstr>PowerPoint Presentation</vt:lpstr>
      <vt:lpstr>Alternatives to auction/slaughter </vt:lpstr>
      <vt:lpstr>Alternatives to auction/slaughter </vt:lpstr>
      <vt:lpstr>PowerPoint Presentation</vt:lpstr>
      <vt:lpstr>PowerPoint Presentation</vt:lpstr>
      <vt:lpstr>PowerPoint Presentation</vt:lpstr>
      <vt:lpstr>PowerPoint Presentation</vt:lpstr>
      <vt:lpstr> Other alternatives to auction/slaughter </vt:lpstr>
      <vt:lpstr>HSUS Programs for at-risk horses  </vt:lpstr>
      <vt:lpstr>HSUS Programs for at-risk horses  </vt:lpstr>
      <vt:lpstr>Other animal protection community programs for at-risk horses  </vt:lpstr>
      <vt:lpstr>State/industry funding program models   </vt:lpstr>
      <vt:lpstr>TB-focused retirement/rehoming programs   </vt:lpstr>
      <vt:lpstr>Why aren’t there similar programs in other breeds?   </vt:lpstr>
      <vt:lpstr>Other steps that will reduce number of horses slaughtered:    </vt:lpstr>
      <vt:lpstr>Other steps that will reduce number of horses slaughtered:    </vt:lpstr>
      <vt:lpstr>Other steps that will reduce number of horses slaughtered:    </vt:lpstr>
      <vt:lpstr>PowerPoint Presentation</vt:lpstr>
      <vt:lpstr>PowerPoint Presentation</vt:lpstr>
      <vt:lpstr>PowerPoint Presentation</vt:lpstr>
      <vt:lpstr>PowerPoint Presentation</vt:lpstr>
    </vt:vector>
  </TitlesOfParts>
  <Company>The Humane Society of the United States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“Unwanted Horse”</dc:title>
  <dc:creator>hhazard</dc:creator>
  <cp:lastModifiedBy>Keith Dane</cp:lastModifiedBy>
  <cp:revision>145</cp:revision>
  <dcterms:created xsi:type="dcterms:W3CDTF">2008-06-02T16:54:31Z</dcterms:created>
  <dcterms:modified xsi:type="dcterms:W3CDTF">2011-09-26T15:36:16Z</dcterms:modified>
</cp:coreProperties>
</file>