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57" r:id="rId5"/>
    <p:sldId id="259" r:id="rId6"/>
    <p:sldId id="258" r:id="rId7"/>
    <p:sldId id="260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en-P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FB0B10-9649-475A-B771-D4261049388F}" v="4" dt="2022-03-14T19:46:00.7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PR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de licencias</a:t>
            </a:r>
            <a:r>
              <a:rPr lang="es-PR" baseline="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dispensario</a:t>
            </a:r>
            <a:endParaRPr lang="es-PR" noProof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Sheet1!$A$2:$A$8</c:f>
              <c:numCache>
                <c:formatCode>General</c:formatCode>
                <c:ptCount val="7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</c:numCache>
            </c:numRef>
          </c:cat>
          <c:val>
            <c:numRef>
              <c:f>Sheet1!$B$2:$B$8</c:f>
              <c:numCache>
                <c:formatCode>General</c:formatCode>
                <c:ptCount val="7"/>
                <c:pt idx="0">
                  <c:v>3</c:v>
                </c:pt>
                <c:pt idx="1">
                  <c:v>36</c:v>
                </c:pt>
                <c:pt idx="2">
                  <c:v>68</c:v>
                </c:pt>
                <c:pt idx="3">
                  <c:v>116</c:v>
                </c:pt>
                <c:pt idx="4">
                  <c:v>168</c:v>
                </c:pt>
                <c:pt idx="5">
                  <c:v>258</c:v>
                </c:pt>
                <c:pt idx="6">
                  <c:v>277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29-4373-94EB-3F72E903E2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04330719"/>
        <c:axId val="1740042527"/>
      </c:barChart>
      <c:catAx>
        <c:axId val="20043307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740042527"/>
        <c:crosses val="autoZero"/>
        <c:auto val="1"/>
        <c:lblAlgn val="ctr"/>
        <c:lblOffset val="100"/>
        <c:noMultiLvlLbl val="0"/>
      </c:catAx>
      <c:valAx>
        <c:axId val="1740042527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0043307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AR" noProof="0" dirty="0">
                <a:solidFill>
                  <a:schemeClr val="tx1"/>
                </a:solidFill>
                <a:latin typeface="Arial" panose="020B0604020202020204" pitchFamily="34" charset="0"/>
              </a:rPr>
              <a:t>Pacientes registrados de cannabis medicinal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Pacientes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7"/>
              <c:layout/>
              <c:tx>
                <c:rich>
                  <a:bodyPr/>
                  <a:lstStyle/>
                  <a:p>
                    <a:fld id="{626E6187-9B6E-41BB-93E0-0338646C11E5}" type="VALUE">
                      <a:rPr lang="en-US">
                        <a:latin typeface="Arial" panose="020B0604020202020204" pitchFamily="34" charset="0"/>
                      </a:rPr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86CC-4F7D-A8AA-EDA6199D1597}"/>
                </c:ext>
              </c:extLst>
            </c:dLbl>
            <c:dLbl>
              <c:idx val="13"/>
              <c:layout>
                <c:manualLayout>
                  <c:x val="-9.5500946643733899E-3"/>
                  <c:y val="-7.5626298896570618E-2"/>
                </c:manualLayout>
              </c:layout>
              <c:tx>
                <c:rich>
                  <a:bodyPr/>
                  <a:lstStyle/>
                  <a:p>
                    <a:fld id="{4A4173C8-F3DA-4FB4-881F-BA9EF1580CCD}" type="VALUE">
                      <a:rPr lang="en-US">
                        <a:latin typeface="Arial" panose="020B0604020202020204" pitchFamily="34" charset="0"/>
                      </a:rPr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86CC-4F7D-A8AA-EDA6199D159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Sheet1!$A$2:$A$15</c:f>
              <c:numCache>
                <c:formatCode>m/d/yyyy</c:formatCode>
                <c:ptCount val="14"/>
                <c:pt idx="0">
                  <c:v>43070</c:v>
                </c:pt>
                <c:pt idx="1">
                  <c:v>43191</c:v>
                </c:pt>
                <c:pt idx="2">
                  <c:v>43344</c:v>
                </c:pt>
                <c:pt idx="3">
                  <c:v>43497</c:v>
                </c:pt>
                <c:pt idx="4">
                  <c:v>43556</c:v>
                </c:pt>
                <c:pt idx="5">
                  <c:v>43647</c:v>
                </c:pt>
                <c:pt idx="6">
                  <c:v>43770</c:v>
                </c:pt>
                <c:pt idx="7">
                  <c:v>43952</c:v>
                </c:pt>
                <c:pt idx="8">
                  <c:v>44075</c:v>
                </c:pt>
                <c:pt idx="9">
                  <c:v>44317</c:v>
                </c:pt>
                <c:pt idx="10">
                  <c:v>44378</c:v>
                </c:pt>
                <c:pt idx="11">
                  <c:v>44409</c:v>
                </c:pt>
                <c:pt idx="12">
                  <c:v>44470</c:v>
                </c:pt>
                <c:pt idx="13">
                  <c:v>44621</c:v>
                </c:pt>
              </c:numCache>
            </c:numRef>
          </c:cat>
          <c:val>
            <c:numRef>
              <c:f>Sheet1!$B$2:$B$15</c:f>
              <c:numCache>
                <c:formatCode>_(* #,##0_);_(* \(#,##0\);_(* "-"??_);_(@_)</c:formatCode>
                <c:ptCount val="14"/>
                <c:pt idx="0">
                  <c:v>15370</c:v>
                </c:pt>
                <c:pt idx="1">
                  <c:v>24681</c:v>
                </c:pt>
                <c:pt idx="2">
                  <c:v>40000</c:v>
                </c:pt>
                <c:pt idx="3">
                  <c:v>59302</c:v>
                </c:pt>
                <c:pt idx="4">
                  <c:v>60000</c:v>
                </c:pt>
                <c:pt idx="5">
                  <c:v>92000</c:v>
                </c:pt>
                <c:pt idx="6">
                  <c:v>113717</c:v>
                </c:pt>
                <c:pt idx="7">
                  <c:v>130000</c:v>
                </c:pt>
                <c:pt idx="8">
                  <c:v>101600</c:v>
                </c:pt>
                <c:pt idx="9">
                  <c:v>118007</c:v>
                </c:pt>
                <c:pt idx="10">
                  <c:v>113741</c:v>
                </c:pt>
                <c:pt idx="11">
                  <c:v>114521</c:v>
                </c:pt>
                <c:pt idx="12">
                  <c:v>115603</c:v>
                </c:pt>
                <c:pt idx="13">
                  <c:v>119664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6CC-4F7D-A8AA-EDA6199D15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9304047"/>
        <c:axId val="69306543"/>
      </c:lineChart>
      <c:dateAx>
        <c:axId val="69304047"/>
        <c:scaling>
          <c:orientation val="minMax"/>
        </c:scaling>
        <c:delete val="0"/>
        <c:axPos val="b"/>
        <c:numFmt formatCode="m/d/yy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9306543"/>
        <c:crosses val="autoZero"/>
        <c:auto val="1"/>
        <c:lblOffset val="100"/>
        <c:baseTimeUnit val="months"/>
      </c:dateAx>
      <c:valAx>
        <c:axId val="69306543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3040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AR" noProof="0" dirty="0">
                <a:solidFill>
                  <a:schemeClr val="tx1"/>
                </a:solidFill>
                <a:latin typeface="Arial" panose="020B0604020202020204" pitchFamily="34" charset="0"/>
              </a:rPr>
              <a:t>Pacientes por dispensario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044364889565751"/>
          <c:y val="0.1549800357346314"/>
          <c:w val="0.85374349611294231"/>
          <c:h val="0.6044489360851438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Pacientes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6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E8CC88F-1405-48A4-8716-15AF4336411D}" type="VALUE">
                      <a:rPr lang="en-US">
                        <a:solidFill>
                          <a:schemeClr val="tx1"/>
                        </a:solidFill>
                        <a:latin typeface="Arial" panose="020B0604020202020204" pitchFamily="34" charset="0"/>
                      </a:rPr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23EE-4754-96AD-19F9D95F07F9}"/>
                </c:ext>
              </c:extLst>
            </c:dLbl>
            <c:dLbl>
              <c:idx val="13"/>
              <c:layout>
                <c:manualLayout>
                  <c:x val="-9.5500946643733899E-3"/>
                  <c:y val="-7.562629889657061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52C8FF6-FACF-4449-AF27-B71FA1247420}" type="VALUE">
                      <a:rPr lang="en-US">
                        <a:solidFill>
                          <a:schemeClr val="tx1"/>
                        </a:solidFill>
                        <a:latin typeface="Arial" panose="020B0604020202020204" pitchFamily="34" charset="0"/>
                      </a:rPr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3EE-4754-96AD-19F9D95F07F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Sheet1!$A$2:$A$15</c:f>
              <c:numCache>
                <c:formatCode>m/d/yyyy</c:formatCode>
                <c:ptCount val="14"/>
                <c:pt idx="0">
                  <c:v>43070</c:v>
                </c:pt>
                <c:pt idx="1">
                  <c:v>43191</c:v>
                </c:pt>
                <c:pt idx="2">
                  <c:v>43344</c:v>
                </c:pt>
                <c:pt idx="3">
                  <c:v>43497</c:v>
                </c:pt>
                <c:pt idx="4">
                  <c:v>43556</c:v>
                </c:pt>
                <c:pt idx="5">
                  <c:v>43647</c:v>
                </c:pt>
                <c:pt idx="6">
                  <c:v>43770</c:v>
                </c:pt>
                <c:pt idx="7">
                  <c:v>43952</c:v>
                </c:pt>
                <c:pt idx="8">
                  <c:v>44075</c:v>
                </c:pt>
                <c:pt idx="9">
                  <c:v>44317</c:v>
                </c:pt>
                <c:pt idx="10">
                  <c:v>44378</c:v>
                </c:pt>
                <c:pt idx="11">
                  <c:v>44409</c:v>
                </c:pt>
                <c:pt idx="12">
                  <c:v>44470</c:v>
                </c:pt>
                <c:pt idx="13">
                  <c:v>44621</c:v>
                </c:pt>
              </c:numCache>
            </c:numRef>
          </c:cat>
          <c:val>
            <c:numRef>
              <c:f>Sheet1!$B$2:$B$15</c:f>
              <c:numCache>
                <c:formatCode>_(* #,##0_);_(* \(#,##0\);_(* "-"??_);_(@_)</c:formatCode>
                <c:ptCount val="14"/>
                <c:pt idx="0">
                  <c:v>426.94444444444446</c:v>
                </c:pt>
                <c:pt idx="1">
                  <c:v>362.95588235294116</c:v>
                </c:pt>
                <c:pt idx="2">
                  <c:v>588.23529411764707</c:v>
                </c:pt>
                <c:pt idx="3">
                  <c:v>511.22413793103448</c:v>
                </c:pt>
                <c:pt idx="4">
                  <c:v>517.24137931034488</c:v>
                </c:pt>
                <c:pt idx="5">
                  <c:v>793.10344827586209</c:v>
                </c:pt>
                <c:pt idx="6">
                  <c:v>980.31896551724139</c:v>
                </c:pt>
                <c:pt idx="7">
                  <c:v>773.80952380952385</c:v>
                </c:pt>
                <c:pt idx="8">
                  <c:v>604.76190476190482</c:v>
                </c:pt>
                <c:pt idx="9">
                  <c:v>459.17120622568092</c:v>
                </c:pt>
                <c:pt idx="10">
                  <c:v>442.57198443579767</c:v>
                </c:pt>
                <c:pt idx="11">
                  <c:v>445.60700389105057</c:v>
                </c:pt>
                <c:pt idx="12">
                  <c:v>449.8171206225681</c:v>
                </c:pt>
                <c:pt idx="13">
                  <c:v>432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3EE-4754-96AD-19F9D95F07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9304047"/>
        <c:axId val="69306543"/>
      </c:lineChart>
      <c:dateAx>
        <c:axId val="69304047"/>
        <c:scaling>
          <c:orientation val="minMax"/>
        </c:scaling>
        <c:delete val="0"/>
        <c:axPos val="b"/>
        <c:numFmt formatCode="m/d/yy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306543"/>
        <c:crosses val="autoZero"/>
        <c:auto val="1"/>
        <c:lblOffset val="100"/>
        <c:baseTimeUnit val="months"/>
      </c:dateAx>
      <c:valAx>
        <c:axId val="69306543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3040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r>
              <a:rPr lang="en-US"/>
              <a:t>Ventas de cannabis medicinal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27"/>
              <c:layout/>
              <c:tx>
                <c:rich>
                  <a:bodyPr/>
                  <a:lstStyle/>
                  <a:p>
                    <a:fld id="{267CA6C2-FA05-46EE-A876-AC90FAB3BE0B}" type="VALUE">
                      <a:rPr lang="en-US">
                        <a:latin typeface="Arial" panose="020B0604020202020204" pitchFamily="34" charset="0"/>
                      </a:rPr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EB26-46E5-BC1C-F1EE2CF5E7F8}"/>
                </c:ext>
              </c:extLst>
            </c:dLbl>
            <c:dLbl>
              <c:idx val="36"/>
              <c:layout>
                <c:manualLayout>
                  <c:x val="-5.3644029167953744E-2"/>
                  <c:y val="4.3215027940897495E-2"/>
                </c:manualLayout>
              </c:layout>
              <c:tx>
                <c:rich>
                  <a:bodyPr/>
                  <a:lstStyle/>
                  <a:p>
                    <a:fld id="{B7B49255-B00A-40BC-BCC3-F3B5FA0EB4DA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EB26-46E5-BC1C-F1EE2CF5E7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Sheet1!$A$2:$A$38</c:f>
              <c:numCache>
                <c:formatCode>m/d/yyyy</c:formatCode>
                <c:ptCount val="37"/>
                <c:pt idx="0">
                  <c:v>43466</c:v>
                </c:pt>
                <c:pt idx="1">
                  <c:v>43497</c:v>
                </c:pt>
                <c:pt idx="2">
                  <c:v>43525</c:v>
                </c:pt>
                <c:pt idx="3">
                  <c:v>43556</c:v>
                </c:pt>
                <c:pt idx="4">
                  <c:v>43586</c:v>
                </c:pt>
                <c:pt idx="5">
                  <c:v>43617</c:v>
                </c:pt>
                <c:pt idx="6">
                  <c:v>43647</c:v>
                </c:pt>
                <c:pt idx="7">
                  <c:v>43678</c:v>
                </c:pt>
                <c:pt idx="8">
                  <c:v>43709</c:v>
                </c:pt>
                <c:pt idx="9">
                  <c:v>43739</c:v>
                </c:pt>
                <c:pt idx="10">
                  <c:v>43770</c:v>
                </c:pt>
                <c:pt idx="11">
                  <c:v>43800</c:v>
                </c:pt>
                <c:pt idx="12">
                  <c:v>43831</c:v>
                </c:pt>
                <c:pt idx="13">
                  <c:v>43862</c:v>
                </c:pt>
                <c:pt idx="14">
                  <c:v>43891</c:v>
                </c:pt>
                <c:pt idx="15">
                  <c:v>43922</c:v>
                </c:pt>
                <c:pt idx="16">
                  <c:v>43952</c:v>
                </c:pt>
                <c:pt idx="17">
                  <c:v>43983</c:v>
                </c:pt>
                <c:pt idx="18">
                  <c:v>44013</c:v>
                </c:pt>
                <c:pt idx="19">
                  <c:v>44044</c:v>
                </c:pt>
                <c:pt idx="20">
                  <c:v>44075</c:v>
                </c:pt>
                <c:pt idx="21">
                  <c:v>44105</c:v>
                </c:pt>
                <c:pt idx="22">
                  <c:v>44136</c:v>
                </c:pt>
                <c:pt idx="23">
                  <c:v>44166</c:v>
                </c:pt>
                <c:pt idx="24">
                  <c:v>44197</c:v>
                </c:pt>
                <c:pt idx="25">
                  <c:v>44228</c:v>
                </c:pt>
                <c:pt idx="26">
                  <c:v>44256</c:v>
                </c:pt>
                <c:pt idx="27">
                  <c:v>44287</c:v>
                </c:pt>
                <c:pt idx="28">
                  <c:v>44317</c:v>
                </c:pt>
                <c:pt idx="29">
                  <c:v>44348</c:v>
                </c:pt>
                <c:pt idx="30">
                  <c:v>44378</c:v>
                </c:pt>
                <c:pt idx="31">
                  <c:v>44409</c:v>
                </c:pt>
                <c:pt idx="32">
                  <c:v>44440</c:v>
                </c:pt>
                <c:pt idx="33">
                  <c:v>44470</c:v>
                </c:pt>
                <c:pt idx="34">
                  <c:v>44501</c:v>
                </c:pt>
                <c:pt idx="35">
                  <c:v>44531</c:v>
                </c:pt>
                <c:pt idx="36">
                  <c:v>44562</c:v>
                </c:pt>
              </c:numCache>
            </c:numRef>
          </c:cat>
          <c:val>
            <c:numRef>
              <c:f>Sheet1!$B$2:$B$38</c:f>
              <c:numCache>
                <c:formatCode>_("$"* #,##0_);_("$"* \(#,##0\);_("$"* "-"??_);_(@_)</c:formatCode>
                <c:ptCount val="37"/>
                <c:pt idx="0">
                  <c:v>6023512.5217391308</c:v>
                </c:pt>
                <c:pt idx="1">
                  <c:v>5383830.521739129</c:v>
                </c:pt>
                <c:pt idx="2">
                  <c:v>6507301.1304347813</c:v>
                </c:pt>
                <c:pt idx="3">
                  <c:v>7011169.0434782607</c:v>
                </c:pt>
                <c:pt idx="4">
                  <c:v>7558421.826086957</c:v>
                </c:pt>
                <c:pt idx="5">
                  <c:v>8789979.5652173944</c:v>
                </c:pt>
                <c:pt idx="6">
                  <c:v>9936707.3043478262</c:v>
                </c:pt>
                <c:pt idx="7">
                  <c:v>12504037.739130432</c:v>
                </c:pt>
                <c:pt idx="8">
                  <c:v>9641351.4782608729</c:v>
                </c:pt>
                <c:pt idx="9">
                  <c:v>11050611.130434783</c:v>
                </c:pt>
                <c:pt idx="10">
                  <c:v>11027287.91304348</c:v>
                </c:pt>
                <c:pt idx="11">
                  <c:v>11614525.739130437</c:v>
                </c:pt>
                <c:pt idx="12">
                  <c:v>10984154.869565221</c:v>
                </c:pt>
                <c:pt idx="13">
                  <c:v>10832606.521739125</c:v>
                </c:pt>
                <c:pt idx="14">
                  <c:v>12461246.347826088</c:v>
                </c:pt>
                <c:pt idx="15">
                  <c:v>12145986.869565219</c:v>
                </c:pt>
                <c:pt idx="16">
                  <c:v>13464406.695652174</c:v>
                </c:pt>
                <c:pt idx="17">
                  <c:v>14054583.217391301</c:v>
                </c:pt>
                <c:pt idx="18">
                  <c:v>22454876.52173914</c:v>
                </c:pt>
                <c:pt idx="19">
                  <c:v>19996657.565217394</c:v>
                </c:pt>
                <c:pt idx="20">
                  <c:v>18844325.565217387</c:v>
                </c:pt>
                <c:pt idx="21">
                  <c:v>18912079.913043484</c:v>
                </c:pt>
                <c:pt idx="22">
                  <c:v>17359168.956521731</c:v>
                </c:pt>
                <c:pt idx="23">
                  <c:v>18474490.782608699</c:v>
                </c:pt>
                <c:pt idx="24">
                  <c:v>17921083.130434774</c:v>
                </c:pt>
                <c:pt idx="25">
                  <c:v>18112825.739130434</c:v>
                </c:pt>
                <c:pt idx="26">
                  <c:v>21713099.826086964</c:v>
                </c:pt>
                <c:pt idx="27">
                  <c:v>21900749.391304344</c:v>
                </c:pt>
                <c:pt idx="28">
                  <c:v>21151632.782608699</c:v>
                </c:pt>
                <c:pt idx="29">
                  <c:v>20232325.304347828</c:v>
                </c:pt>
                <c:pt idx="30">
                  <c:v>19868681.043478258</c:v>
                </c:pt>
                <c:pt idx="31">
                  <c:v>17418374.608695649</c:v>
                </c:pt>
                <c:pt idx="32">
                  <c:v>14823369.391304348</c:v>
                </c:pt>
                <c:pt idx="33">
                  <c:v>14258295.130434785</c:v>
                </c:pt>
                <c:pt idx="34">
                  <c:v>13939005.65217392</c:v>
                </c:pt>
                <c:pt idx="35">
                  <c:v>12742717.565217391</c:v>
                </c:pt>
                <c:pt idx="36">
                  <c:v>10131827.652173916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B26-46E5-BC1C-F1EE2CF5E7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09294191"/>
        <c:axId val="609291279"/>
      </c:lineChart>
      <c:dateAx>
        <c:axId val="609294191"/>
        <c:scaling>
          <c:orientation val="minMax"/>
        </c:scaling>
        <c:delete val="0"/>
        <c:axPos val="b"/>
        <c:numFmt formatCode="m/d/yy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en-US"/>
          </a:p>
        </c:txPr>
        <c:crossAx val="609291279"/>
        <c:crosses val="autoZero"/>
        <c:auto val="1"/>
        <c:lblOffset val="100"/>
        <c:baseTimeUnit val="months"/>
      </c:dateAx>
      <c:valAx>
        <c:axId val="609291279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_(&quot;$&quot;* #,##0_);_(&quot;$&quot;* \(#,##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en-US"/>
          </a:p>
        </c:txPr>
        <c:crossAx val="60929419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AR" noProof="0" dirty="0">
                <a:solidFill>
                  <a:schemeClr val="tx1"/>
                </a:solidFill>
                <a:latin typeface="Arial" panose="020B0604020202020204" pitchFamily="34" charset="0"/>
              </a:rPr>
              <a:t>Ventas</a:t>
            </a:r>
            <a:r>
              <a:rPr lang="es-AR" baseline="0" noProof="0" dirty="0">
                <a:solidFill>
                  <a:schemeClr val="tx1"/>
                </a:solidFill>
                <a:latin typeface="Arial" panose="020B0604020202020204" pitchFamily="34" charset="0"/>
              </a:rPr>
              <a:t> por dispensario</a:t>
            </a:r>
            <a:endParaRPr lang="es-AR" noProof="0" dirty="0">
              <a:solidFill>
                <a:schemeClr val="tx1"/>
              </a:solidFill>
              <a:latin typeface="Arial" panose="020B0604020202020204" pitchFamily="34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18"/>
              <c:layout/>
              <c:tx>
                <c:rich>
                  <a:bodyPr/>
                  <a:lstStyle/>
                  <a:p>
                    <a:fld id="{DFD170F0-8AC3-4ECE-AC24-CDBFF35F60B6}" type="VALUE">
                      <a:rPr lang="en-US">
                        <a:latin typeface="Arial" panose="020B0604020202020204" pitchFamily="34" charset="0"/>
                      </a:rPr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F9F6-478B-AC1A-355ABCA7995C}"/>
                </c:ext>
              </c:extLst>
            </c:dLbl>
            <c:dLbl>
              <c:idx val="36"/>
              <c:layout>
                <c:manualLayout>
                  <c:x val="-9.3293963770354343E-3"/>
                  <c:y val="5.0417532597713741E-2"/>
                </c:manualLayout>
              </c:layout>
              <c:tx>
                <c:rich>
                  <a:bodyPr/>
                  <a:lstStyle/>
                  <a:p>
                    <a:fld id="{AA247E54-487C-47DF-A338-89586D98A297}" type="VALUE">
                      <a:rPr lang="en-US">
                        <a:latin typeface="Arial" panose="020B0604020202020204" pitchFamily="34" charset="0"/>
                      </a:rPr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9F6-478B-AC1A-355ABCA7995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Sheet1!$A$2:$A$38</c:f>
              <c:numCache>
                <c:formatCode>m/d/yyyy</c:formatCode>
                <c:ptCount val="37"/>
                <c:pt idx="0">
                  <c:v>43466</c:v>
                </c:pt>
                <c:pt idx="1">
                  <c:v>43497</c:v>
                </c:pt>
                <c:pt idx="2">
                  <c:v>43525</c:v>
                </c:pt>
                <c:pt idx="3">
                  <c:v>43556</c:v>
                </c:pt>
                <c:pt idx="4">
                  <c:v>43586</c:v>
                </c:pt>
                <c:pt idx="5">
                  <c:v>43617</c:v>
                </c:pt>
                <c:pt idx="6">
                  <c:v>43647</c:v>
                </c:pt>
                <c:pt idx="7">
                  <c:v>43678</c:v>
                </c:pt>
                <c:pt idx="8">
                  <c:v>43709</c:v>
                </c:pt>
                <c:pt idx="9">
                  <c:v>43739</c:v>
                </c:pt>
                <c:pt idx="10">
                  <c:v>43770</c:v>
                </c:pt>
                <c:pt idx="11">
                  <c:v>43800</c:v>
                </c:pt>
                <c:pt idx="12">
                  <c:v>43831</c:v>
                </c:pt>
                <c:pt idx="13">
                  <c:v>43862</c:v>
                </c:pt>
                <c:pt idx="14">
                  <c:v>43891</c:v>
                </c:pt>
                <c:pt idx="15">
                  <c:v>43922</c:v>
                </c:pt>
                <c:pt idx="16">
                  <c:v>43952</c:v>
                </c:pt>
                <c:pt idx="17">
                  <c:v>43983</c:v>
                </c:pt>
                <c:pt idx="18">
                  <c:v>44013</c:v>
                </c:pt>
                <c:pt idx="19">
                  <c:v>44044</c:v>
                </c:pt>
                <c:pt idx="20">
                  <c:v>44075</c:v>
                </c:pt>
                <c:pt idx="21">
                  <c:v>44105</c:v>
                </c:pt>
                <c:pt idx="22">
                  <c:v>44136</c:v>
                </c:pt>
                <c:pt idx="23">
                  <c:v>44166</c:v>
                </c:pt>
                <c:pt idx="24">
                  <c:v>44197</c:v>
                </c:pt>
                <c:pt idx="25">
                  <c:v>44228</c:v>
                </c:pt>
                <c:pt idx="26">
                  <c:v>44256</c:v>
                </c:pt>
                <c:pt idx="27">
                  <c:v>44287</c:v>
                </c:pt>
                <c:pt idx="28">
                  <c:v>44317</c:v>
                </c:pt>
                <c:pt idx="29">
                  <c:v>44348</c:v>
                </c:pt>
                <c:pt idx="30">
                  <c:v>44378</c:v>
                </c:pt>
                <c:pt idx="31">
                  <c:v>44409</c:v>
                </c:pt>
                <c:pt idx="32">
                  <c:v>44440</c:v>
                </c:pt>
                <c:pt idx="33">
                  <c:v>44470</c:v>
                </c:pt>
                <c:pt idx="34">
                  <c:v>44501</c:v>
                </c:pt>
                <c:pt idx="35">
                  <c:v>44531</c:v>
                </c:pt>
                <c:pt idx="36">
                  <c:v>44562</c:v>
                </c:pt>
              </c:numCache>
            </c:numRef>
          </c:cat>
          <c:val>
            <c:numRef>
              <c:f>Sheet1!$B$2:$B$38</c:f>
              <c:numCache>
                <c:formatCode>_("$"* #,##0_);_("$"* \(#,##0\);_("$"* "-"??_);_(@_)</c:formatCode>
                <c:ptCount val="37"/>
                <c:pt idx="0">
                  <c:v>51926.832083958026</c:v>
                </c:pt>
                <c:pt idx="1">
                  <c:v>46412.332083958012</c:v>
                </c:pt>
                <c:pt idx="2">
                  <c:v>56097.423538230876</c:v>
                </c:pt>
                <c:pt idx="3">
                  <c:v>60441.112443778111</c:v>
                </c:pt>
                <c:pt idx="4">
                  <c:v>65158.808845577216</c:v>
                </c:pt>
                <c:pt idx="5">
                  <c:v>75775.6859070465</c:v>
                </c:pt>
                <c:pt idx="6">
                  <c:v>85661.269865067472</c:v>
                </c:pt>
                <c:pt idx="7">
                  <c:v>107793.42878560718</c:v>
                </c:pt>
                <c:pt idx="8">
                  <c:v>83115.098950524771</c:v>
                </c:pt>
                <c:pt idx="9">
                  <c:v>95263.889055472275</c:v>
                </c:pt>
                <c:pt idx="10">
                  <c:v>95062.82683658172</c:v>
                </c:pt>
                <c:pt idx="11">
                  <c:v>100125.22188905549</c:v>
                </c:pt>
                <c:pt idx="12">
                  <c:v>65381.874223602506</c:v>
                </c:pt>
                <c:pt idx="13">
                  <c:v>64479.800724637651</c:v>
                </c:pt>
                <c:pt idx="14">
                  <c:v>74174.085403726713</c:v>
                </c:pt>
                <c:pt idx="15">
                  <c:v>72297.540890269156</c:v>
                </c:pt>
                <c:pt idx="16">
                  <c:v>80145.277950310556</c:v>
                </c:pt>
                <c:pt idx="17">
                  <c:v>83658.233436852985</c:v>
                </c:pt>
                <c:pt idx="18">
                  <c:v>133659.9792960663</c:v>
                </c:pt>
                <c:pt idx="19">
                  <c:v>119027.72360248449</c:v>
                </c:pt>
                <c:pt idx="20">
                  <c:v>112168.60455486539</c:v>
                </c:pt>
                <c:pt idx="21">
                  <c:v>112571.90424430645</c:v>
                </c:pt>
                <c:pt idx="22">
                  <c:v>103328.38664596269</c:v>
                </c:pt>
                <c:pt idx="23">
                  <c:v>109967.20703933749</c:v>
                </c:pt>
                <c:pt idx="24">
                  <c:v>69731.840974454375</c:v>
                </c:pt>
                <c:pt idx="25">
                  <c:v>70477.921163931649</c:v>
                </c:pt>
                <c:pt idx="26">
                  <c:v>84486.769751311149</c:v>
                </c:pt>
                <c:pt idx="27">
                  <c:v>85216.923701573323</c:v>
                </c:pt>
                <c:pt idx="28">
                  <c:v>82302.073084080548</c:v>
                </c:pt>
                <c:pt idx="29">
                  <c:v>78725.001184232795</c:v>
                </c:pt>
                <c:pt idx="30">
                  <c:v>77310.042970732524</c:v>
                </c:pt>
                <c:pt idx="31">
                  <c:v>67775.776687531703</c:v>
                </c:pt>
                <c:pt idx="32">
                  <c:v>57678.480121806802</c:v>
                </c:pt>
                <c:pt idx="33">
                  <c:v>55479.747589240411</c:v>
                </c:pt>
                <c:pt idx="34">
                  <c:v>54237.376078497742</c:v>
                </c:pt>
                <c:pt idx="35">
                  <c:v>49582.558619522919</c:v>
                </c:pt>
                <c:pt idx="36">
                  <c:v>39423.453899509397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9F6-478B-AC1A-355ABCA799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09294191"/>
        <c:axId val="609291279"/>
      </c:lineChart>
      <c:dateAx>
        <c:axId val="609294191"/>
        <c:scaling>
          <c:orientation val="minMax"/>
        </c:scaling>
        <c:delete val="0"/>
        <c:axPos val="b"/>
        <c:numFmt formatCode="m/d/yy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9291279"/>
        <c:crosses val="autoZero"/>
        <c:auto val="1"/>
        <c:lblOffset val="100"/>
        <c:baseTimeUnit val="months"/>
      </c:dateAx>
      <c:valAx>
        <c:axId val="609291279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_(&quot;$&quot;* #,##0_);_(&quot;$&quot;* \(#,##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929419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5E59C958-C445-4EE5-A79D-AE5168D6A36C}" type="datetimeFigureOut">
              <a:rPr lang="en-US" smtClean="0"/>
              <a:pPr/>
              <a:t>3/16/2022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8AC76032-E684-41BA-BA3E-23FA38D8E9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674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F7B5A-A3AE-41E4-8AEA-F64DC2F65C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P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570CE4-C7B7-4D59-937C-026055707D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P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D7C775-AA27-4CD4-99DC-AB3B5615E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20BBB-BBB5-40DD-98D2-DE40F864C352}" type="datetime8">
              <a:rPr lang="en-PR" smtClean="0"/>
              <a:t>03/16/2022 20:14</a:t>
            </a:fld>
            <a:endParaRPr lang="en-P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D712C5-B0D0-40B0-9420-6491264B9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Saturación del mercado de cannabis medicinal en Puerto Rico</a:t>
            </a:r>
            <a:endParaRPr lang="en-P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5606D7-E951-4D7F-B04A-B4A074967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D1105-DCD7-408D-ACCA-A6A2006C8A1C}" type="slidenum">
              <a:rPr lang="en-PR" smtClean="0"/>
              <a:t>‹#›</a:t>
            </a:fld>
            <a:endParaRPr lang="en-PR"/>
          </a:p>
        </p:txBody>
      </p:sp>
    </p:spTree>
    <p:extLst>
      <p:ext uri="{BB962C8B-B14F-4D97-AF65-F5344CB8AC3E}">
        <p14:creationId xmlns:p14="http://schemas.microsoft.com/office/powerpoint/2010/main" val="1946262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26775-CCF4-45BD-8ED2-3AAF0598D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9126BE-1F1A-4F29-B044-36C39F97A5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FF77F0-F786-493D-A470-B0F7B0AE6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A7D85-07A1-47D3-98BE-2E91310B454A}" type="datetime8">
              <a:rPr lang="en-PR" smtClean="0"/>
              <a:t>03/16/2022 20:14</a:t>
            </a:fld>
            <a:endParaRPr lang="en-P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C7FA55-ED38-4A99-920B-21100A8F9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Saturación del mercado de cannabis medicinal en Puerto Rico</a:t>
            </a:r>
            <a:endParaRPr lang="en-P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A3829F-FDD0-4C36-8673-8A1C29597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D1105-DCD7-408D-ACCA-A6A2006C8A1C}" type="slidenum">
              <a:rPr lang="en-PR" smtClean="0"/>
              <a:t>‹#›</a:t>
            </a:fld>
            <a:endParaRPr lang="en-PR"/>
          </a:p>
        </p:txBody>
      </p:sp>
    </p:spTree>
    <p:extLst>
      <p:ext uri="{BB962C8B-B14F-4D97-AF65-F5344CB8AC3E}">
        <p14:creationId xmlns:p14="http://schemas.microsoft.com/office/powerpoint/2010/main" val="2876485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B48B33-D7C7-4751-BB05-841B30F92C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P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1F6F42-AE46-4AF7-9F0B-30837375B7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4375F9-A5A8-4581-8479-49F4BBEC2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4C022-B57C-453E-B3DF-AE4F6D2A525B}" type="datetime8">
              <a:rPr lang="en-PR" smtClean="0"/>
              <a:t>03/16/2022 20:14</a:t>
            </a:fld>
            <a:endParaRPr lang="en-P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8A78FD-B18D-47EF-838E-DADC0F9D4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Saturación del mercado de cannabis medicinal en Puerto Rico</a:t>
            </a:r>
            <a:endParaRPr lang="en-P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44AC2F-65AC-43FD-9735-16F85F2E3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D1105-DCD7-408D-ACCA-A6A2006C8A1C}" type="slidenum">
              <a:rPr lang="en-PR" smtClean="0"/>
              <a:t>‹#›</a:t>
            </a:fld>
            <a:endParaRPr lang="en-PR"/>
          </a:p>
        </p:txBody>
      </p:sp>
    </p:spTree>
    <p:extLst>
      <p:ext uri="{BB962C8B-B14F-4D97-AF65-F5344CB8AC3E}">
        <p14:creationId xmlns:p14="http://schemas.microsoft.com/office/powerpoint/2010/main" val="834301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686FF-634F-4122-A149-6BBB056A8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238BE2-1298-43B5-B8D4-7A82256888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8DE2C7-E7A1-4109-BCD5-70942AC16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9CD24-ACE6-4B3C-80E9-D7578536F350}" type="datetime8">
              <a:rPr lang="en-PR" smtClean="0"/>
              <a:t>03/16/2022 20:14</a:t>
            </a:fld>
            <a:endParaRPr lang="en-P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3837E1-8F3E-4527-BB14-739BAF492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Saturación del mercado de cannabis medicinal en Puerto Rico</a:t>
            </a:r>
            <a:endParaRPr lang="en-P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F704D0-E873-472C-90CB-F1A4DDD58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D1105-DCD7-408D-ACCA-A6A2006C8A1C}" type="slidenum">
              <a:rPr lang="en-PR" smtClean="0"/>
              <a:t>‹#›</a:t>
            </a:fld>
            <a:endParaRPr lang="en-PR"/>
          </a:p>
        </p:txBody>
      </p:sp>
    </p:spTree>
    <p:extLst>
      <p:ext uri="{BB962C8B-B14F-4D97-AF65-F5344CB8AC3E}">
        <p14:creationId xmlns:p14="http://schemas.microsoft.com/office/powerpoint/2010/main" val="2005609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FB1A7-D1B0-4649-9ADD-9592D5F48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P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7C1CE6-0DB8-410A-B1F2-F8E71DB7AC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5A252A-65F9-4B31-92FE-2841F6AD1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A7105-DC82-4784-91F3-46D16745BFDE}" type="datetime8">
              <a:rPr lang="en-PR" smtClean="0"/>
              <a:t>03/16/2022 20:14</a:t>
            </a:fld>
            <a:endParaRPr lang="en-P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73404A-5F5A-404B-AC4C-B197D5FE7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Saturación del mercado de cannabis medicinal en Puerto Rico</a:t>
            </a:r>
            <a:endParaRPr lang="en-P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858BB-288F-46A8-9778-216F12F6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D1105-DCD7-408D-ACCA-A6A2006C8A1C}" type="slidenum">
              <a:rPr lang="en-PR" smtClean="0"/>
              <a:t>‹#›</a:t>
            </a:fld>
            <a:endParaRPr lang="en-PR"/>
          </a:p>
        </p:txBody>
      </p:sp>
    </p:spTree>
    <p:extLst>
      <p:ext uri="{BB962C8B-B14F-4D97-AF65-F5344CB8AC3E}">
        <p14:creationId xmlns:p14="http://schemas.microsoft.com/office/powerpoint/2010/main" val="4033656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7C7CC-41F5-4DA8-AD3C-D964766DB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D590C8-1B47-4D16-828B-CC1C6348EB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EFCEE3-D3F6-4C8A-B192-8E769FA6D4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6CE79D-98D7-48B1-949D-1B4B49FE6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C3EB6-C150-4FDD-87B1-3BB843F05212}" type="datetime8">
              <a:rPr lang="en-PR" smtClean="0"/>
              <a:t>03/16/2022 20:14</a:t>
            </a:fld>
            <a:endParaRPr lang="en-P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216F57-B4CE-4E10-B85B-D99430FBA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Saturación del mercado de cannabis medicinal en Puerto Rico</a:t>
            </a:r>
            <a:endParaRPr lang="en-P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5FF29F-FC6E-4AC7-9E56-32DDF7C03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D1105-DCD7-408D-ACCA-A6A2006C8A1C}" type="slidenum">
              <a:rPr lang="en-PR" smtClean="0"/>
              <a:t>‹#›</a:t>
            </a:fld>
            <a:endParaRPr lang="en-PR"/>
          </a:p>
        </p:txBody>
      </p:sp>
    </p:spTree>
    <p:extLst>
      <p:ext uri="{BB962C8B-B14F-4D97-AF65-F5344CB8AC3E}">
        <p14:creationId xmlns:p14="http://schemas.microsoft.com/office/powerpoint/2010/main" val="2490959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982AE-819D-4201-BD83-A9905CA3B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P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EE3C27-EF14-48D4-B131-4113CD0C9F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9A553F-8497-40C3-8E0E-931691C295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EFB5E2-A515-4D9C-95E5-C49D408907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24C595-9F52-42C6-9547-9363E30772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0C462F-0176-4B7D-B251-10595B3D8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B8567-EB0D-44E8-82C8-5909A2CA362F}" type="datetime8">
              <a:rPr lang="en-PR" smtClean="0"/>
              <a:t>03/16/2022 20:14</a:t>
            </a:fld>
            <a:endParaRPr lang="en-P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7D6959-A8F9-4235-84FC-3AD84B398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Saturación del mercado de cannabis medicinal en Puerto Rico</a:t>
            </a:r>
            <a:endParaRPr lang="en-P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C6D0158-AD10-414F-8C30-89A87E6EB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D1105-DCD7-408D-ACCA-A6A2006C8A1C}" type="slidenum">
              <a:rPr lang="en-PR" smtClean="0"/>
              <a:t>‹#›</a:t>
            </a:fld>
            <a:endParaRPr lang="en-PR"/>
          </a:p>
        </p:txBody>
      </p:sp>
    </p:spTree>
    <p:extLst>
      <p:ext uri="{BB962C8B-B14F-4D97-AF65-F5344CB8AC3E}">
        <p14:creationId xmlns:p14="http://schemas.microsoft.com/office/powerpoint/2010/main" val="4043471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76F52-29CE-45B0-87EB-1136BF8BE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A57030-6261-4306-A434-E69871A1A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ABD35-B026-428D-AD7D-5A4FF8BE120B}" type="datetime8">
              <a:rPr lang="en-PR" smtClean="0"/>
              <a:t>03/16/2022 20:14</a:t>
            </a:fld>
            <a:endParaRPr lang="en-P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105486-AE0C-4111-9A1F-EB23C697D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Saturación del mercado de cannabis medicinal en Puerto Rico</a:t>
            </a:r>
            <a:endParaRPr lang="en-P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9C7622-7A6D-4A85-83B4-59199DD13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D1105-DCD7-408D-ACCA-A6A2006C8A1C}" type="slidenum">
              <a:rPr lang="en-PR" smtClean="0"/>
              <a:t>‹#›</a:t>
            </a:fld>
            <a:endParaRPr lang="en-PR"/>
          </a:p>
        </p:txBody>
      </p:sp>
    </p:spTree>
    <p:extLst>
      <p:ext uri="{BB962C8B-B14F-4D97-AF65-F5344CB8AC3E}">
        <p14:creationId xmlns:p14="http://schemas.microsoft.com/office/powerpoint/2010/main" val="4084019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625DAB-8913-42EB-A414-031120DE4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84DD-07DC-4502-9FA0-5A6B28341E82}" type="datetime8">
              <a:rPr lang="en-PR" smtClean="0"/>
              <a:t>03/16/2022 20:14</a:t>
            </a:fld>
            <a:endParaRPr lang="en-P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B3DE15-8B5B-45A4-98BC-C92DD1D42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Saturación del mercado de cannabis medicinal en Puerto Rico</a:t>
            </a:r>
            <a:endParaRPr lang="en-P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8F20DC-7A51-4048-A6C1-96841D819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D1105-DCD7-408D-ACCA-A6A2006C8A1C}" type="slidenum">
              <a:rPr lang="en-PR" smtClean="0"/>
              <a:t>‹#›</a:t>
            </a:fld>
            <a:endParaRPr lang="en-PR"/>
          </a:p>
        </p:txBody>
      </p:sp>
    </p:spTree>
    <p:extLst>
      <p:ext uri="{BB962C8B-B14F-4D97-AF65-F5344CB8AC3E}">
        <p14:creationId xmlns:p14="http://schemas.microsoft.com/office/powerpoint/2010/main" val="1710629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EA955-C880-4A14-A45D-E09DD36C3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P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986F5-E62D-404F-B975-2D9B405B4E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77E63D-BCEF-4E44-90B3-8EADD1EC3B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D9EBF3-CE57-4F1B-B5D2-3C5993B40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68F57-7177-4E12-997C-96CD4B1199D5}" type="datetime8">
              <a:rPr lang="en-PR" smtClean="0"/>
              <a:t>03/16/2022 20:14</a:t>
            </a:fld>
            <a:endParaRPr lang="en-P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11C963-325F-40F8-8E36-E2DE9B38E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Saturación del mercado de cannabis medicinal en Puerto Rico</a:t>
            </a:r>
            <a:endParaRPr lang="en-P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CB0CBA-A6F1-46FC-A147-C23F23219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D1105-DCD7-408D-ACCA-A6A2006C8A1C}" type="slidenum">
              <a:rPr lang="en-PR" smtClean="0"/>
              <a:t>‹#›</a:t>
            </a:fld>
            <a:endParaRPr lang="en-PR"/>
          </a:p>
        </p:txBody>
      </p:sp>
    </p:spTree>
    <p:extLst>
      <p:ext uri="{BB962C8B-B14F-4D97-AF65-F5344CB8AC3E}">
        <p14:creationId xmlns:p14="http://schemas.microsoft.com/office/powerpoint/2010/main" val="1041000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0CD8A-9E38-43D3-B5CA-0323AEA89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P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A2E557-F037-42DF-8C1F-3B176EA293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P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61020B-29D2-422B-A1C6-EC1F83B1E1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A1B7EF-AC48-4687-BEAA-8E6A24E3D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566E5-5344-4FFE-95F7-91467932C3C4}" type="datetime8">
              <a:rPr lang="en-PR" smtClean="0"/>
              <a:t>03/16/2022 20:14</a:t>
            </a:fld>
            <a:endParaRPr lang="en-P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4598A4-10D5-4810-B4E6-E3ABD8347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Saturación del mercado de cannabis medicinal en Puerto Rico</a:t>
            </a:r>
            <a:endParaRPr lang="en-P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A44014-5153-4395-8643-E02CF1261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D1105-DCD7-408D-ACCA-A6A2006C8A1C}" type="slidenum">
              <a:rPr lang="en-PR" smtClean="0"/>
              <a:t>‹#›</a:t>
            </a:fld>
            <a:endParaRPr lang="en-PR"/>
          </a:p>
        </p:txBody>
      </p:sp>
    </p:spTree>
    <p:extLst>
      <p:ext uri="{BB962C8B-B14F-4D97-AF65-F5344CB8AC3E}">
        <p14:creationId xmlns:p14="http://schemas.microsoft.com/office/powerpoint/2010/main" val="971086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239F5E-35DA-453A-B320-2BD815A74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P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FE2D10-70CA-45A5-A6AC-F8F7426AE7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C033D4-B69D-4889-A125-2B52804505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5E8B8008-0D1A-437C-BBB8-2D1FCA47FD38}" type="datetime8">
              <a:rPr lang="en-PR" smtClean="0"/>
              <a:t>03/16/2022 20:14</a:t>
            </a:fld>
            <a:endParaRPr lang="en-P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0B2B02-0DCB-4F7E-8511-1E7088322F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r>
              <a:rPr lang="es-ES"/>
              <a:t>Saturación del mercado de cannabis medicinal en Puerto Rico</a:t>
            </a:r>
            <a:endParaRPr lang="en-P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BCB7C8-B3A8-4A17-910C-AE5F42A7B9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EBFD1105-DCD7-408D-ACCA-A6A2006C8A1C}" type="slidenum">
              <a:rPr lang="en-PR" smtClean="0"/>
              <a:pPr/>
              <a:t>‹#›</a:t>
            </a:fld>
            <a:endParaRPr lang="en-PR" dirty="0"/>
          </a:p>
        </p:txBody>
      </p:sp>
    </p:spTree>
    <p:extLst>
      <p:ext uri="{BB962C8B-B14F-4D97-AF65-F5344CB8AC3E}">
        <p14:creationId xmlns:p14="http://schemas.microsoft.com/office/powerpoint/2010/main" val="3253329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P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B3D231-F8DD-4868-AF22-566588181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1282" y="932169"/>
            <a:ext cx="4313899" cy="1899912"/>
          </a:xfrm>
        </p:spPr>
        <p:txBody>
          <a:bodyPr>
            <a:normAutofit fontScale="90000"/>
          </a:bodyPr>
          <a:lstStyle/>
          <a:p>
            <a:r>
              <a:rPr lang="es-PR" sz="4000" dirty="0"/>
              <a:t>Saturación del mercado de cannabis medicinal en Puerto Rico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E889F8-090B-41A6-9569-9F6FC15178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4805" y="3673310"/>
            <a:ext cx="3822189" cy="3742762"/>
          </a:xfrm>
        </p:spPr>
        <p:txBody>
          <a:bodyPr>
            <a:normAutofit/>
          </a:bodyPr>
          <a:lstStyle/>
          <a:p>
            <a:r>
              <a:rPr lang="es-PR" sz="2000" dirty="0"/>
              <a:t>Presentado por Inteligencia Económica</a:t>
            </a:r>
          </a:p>
          <a:p>
            <a:r>
              <a:rPr lang="es-PR" sz="2000" dirty="0"/>
              <a:t>Para: Asociación de Miembros de la Industria de Cannabis Medicinal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D558AE1-ABB7-4412-9202-F6FA51C64D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4621" y="6239445"/>
            <a:ext cx="1980605" cy="242624"/>
          </a:xfrm>
          <a:prstGeom prst="rect">
            <a:avLst/>
          </a:prstGeom>
        </p:spPr>
      </p:pic>
      <p:pic>
        <p:nvPicPr>
          <p:cNvPr id="8" name="Picture 7" descr="Logo, company name&#10;&#10;Description automatically generated">
            <a:extLst>
              <a:ext uri="{FF2B5EF4-FFF2-40B4-BE49-F238E27FC236}">
                <a16:creationId xmlns:a16="http://schemas.microsoft.com/office/drawing/2014/main" id="{3AA42D86-4A2A-43A8-A6F0-A110350773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8946749" y="5329714"/>
            <a:ext cx="1276350" cy="79184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572BE7-E756-4F0C-8554-416091371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Saturación del mercado de cannabis medicinal en Puerto Rico</a:t>
            </a:r>
            <a:endParaRPr lang="en-P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DB0E7B-43DE-4596-8265-F156E87B8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D1105-DCD7-408D-ACCA-A6A2006C8A1C}" type="slidenum">
              <a:rPr lang="en-PR" smtClean="0"/>
              <a:t>1</a:t>
            </a:fld>
            <a:endParaRPr lang="en-PR"/>
          </a:p>
        </p:txBody>
      </p:sp>
      <p:pic>
        <p:nvPicPr>
          <p:cNvPr id="6" name="Picture 2" descr="Some Claims of Medical Cannabis Lack Scientific Evidence">
            <a:extLst>
              <a:ext uri="{FF2B5EF4-FFF2-40B4-BE49-F238E27FC236}">
                <a16:creationId xmlns:a16="http://schemas.microsoft.com/office/drawing/2014/main" id="{D568B339-0185-4614-99E9-CC33D63410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10" y="1171575"/>
            <a:ext cx="6034664" cy="401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6493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67B2D-723F-4800-8D22-5169F43C0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R" dirty="0"/>
              <a:t>El Cannabis Medicinal ha sido un excito económico para Puerto Rico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0C4A6E-54A8-45B5-899F-4489B4607A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28297"/>
            <a:ext cx="10515600" cy="4351338"/>
          </a:xfrm>
        </p:spPr>
        <p:txBody>
          <a:bodyPr/>
          <a:lstStyle/>
          <a:p>
            <a:r>
              <a:rPr lang="es-PR" dirty="0"/>
              <a:t>Desde el 2017, ha generado sobre $65 millones en recaudos de IVU.</a:t>
            </a:r>
          </a:p>
          <a:p>
            <a:r>
              <a:rPr lang="es-PR" dirty="0"/>
              <a:t>Emplea a sobre 2,000 personas.</a:t>
            </a:r>
          </a:p>
          <a:p>
            <a:r>
              <a:rPr lang="es-PR" dirty="0"/>
              <a:t>Ha generado más de $500 millones en inversión.</a:t>
            </a:r>
          </a:p>
          <a:p>
            <a:r>
              <a:rPr lang="es-PR" dirty="0"/>
              <a:t>Puerto Rico cuenta con el potencial de ser líder regional en la industria.</a:t>
            </a:r>
          </a:p>
          <a:p>
            <a:endParaRPr lang="es-PR" dirty="0"/>
          </a:p>
        </p:txBody>
      </p:sp>
      <p:pic>
        <p:nvPicPr>
          <p:cNvPr id="4" name="Picture 3" descr="Logo, company name&#10;&#10;Description automatically generated">
            <a:extLst>
              <a:ext uri="{FF2B5EF4-FFF2-40B4-BE49-F238E27FC236}">
                <a16:creationId xmlns:a16="http://schemas.microsoft.com/office/drawing/2014/main" id="{514C4CEA-C056-461C-8F90-5D71072599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0715625" y="5866610"/>
            <a:ext cx="1276350" cy="79184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4C6BEF6-73DD-485A-A4E7-517EEF8852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985" y="6337011"/>
            <a:ext cx="1980605" cy="242624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30BA51-2E0A-48EC-9E4C-5B2921E30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Saturación del mercado de cannabis medicinal en Puerto Rico</a:t>
            </a:r>
            <a:endParaRPr lang="en-P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1726B6-12AC-4814-B8A1-FAF501F6F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D1105-DCD7-408D-ACCA-A6A2006C8A1C}" type="slidenum">
              <a:rPr lang="en-PR" smtClean="0"/>
              <a:t>2</a:t>
            </a:fld>
            <a:endParaRPr lang="en-PR"/>
          </a:p>
        </p:txBody>
      </p:sp>
    </p:spTree>
    <p:extLst>
      <p:ext uri="{BB962C8B-B14F-4D97-AF65-F5344CB8AC3E}">
        <p14:creationId xmlns:p14="http://schemas.microsoft.com/office/powerpoint/2010/main" val="2391452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F99C8-B201-4EED-9B64-DAE70A399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PR" dirty="0"/>
              <a:t>Se han otorgado 277 licencias de dispensario: 90 dispensarios nuevos en el 2021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8C924FC7-5879-4373-8E0D-8C08E6B67D7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91226815"/>
              </p:ext>
            </p:extLst>
          </p:nvPr>
        </p:nvGraphicFramePr>
        <p:xfrm>
          <a:off x="653410" y="2001696"/>
          <a:ext cx="5098642" cy="40243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94765D7-00C6-4A2F-96A3-FB7133E9C6D1}"/>
              </a:ext>
            </a:extLst>
          </p:cNvPr>
          <p:cNvSpPr txBox="1"/>
          <p:nvPr/>
        </p:nvSpPr>
        <p:spPr>
          <a:xfrm>
            <a:off x="1140903" y="6107185"/>
            <a:ext cx="378343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R" sz="800" b="1" i="1" dirty="0">
                <a:latin typeface="Arial" panose="020B0604020202020204" pitchFamily="34" charset="0"/>
                <a:cs typeface="Arial" panose="020B0604020202020204" pitchFamily="34" charset="0"/>
              </a:rPr>
              <a:t>Fuente: Junta reglamentadora del cannabis medicinal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B3DB8F6-0562-40E3-910C-83845B23BE9E}"/>
              </a:ext>
            </a:extLst>
          </p:cNvPr>
          <p:cNvSpPr txBox="1"/>
          <p:nvPr/>
        </p:nvSpPr>
        <p:spPr>
          <a:xfrm>
            <a:off x="6731466" y="2734811"/>
            <a:ext cx="462233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PR" dirty="0">
                <a:latin typeface="Arial" panose="020B0604020202020204" pitchFamily="34" charset="0"/>
              </a:rPr>
              <a:t>La cantidad de licencias de dispensario en la isla ha ido aumentando.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PR" dirty="0">
                <a:latin typeface="Arial" panose="020B0604020202020204" pitchFamily="34" charset="0"/>
              </a:rPr>
              <a:t>Esta tendencia se ve particularmente en el 2021.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PR" dirty="0">
                <a:latin typeface="Arial" panose="020B0604020202020204" pitchFamily="34" charset="0"/>
              </a:rPr>
              <a:t>Se otorgan 90 licencias, un aumento de 53%.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PR" dirty="0">
              <a:latin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3B8FEAE-7211-449D-BB06-D094675598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985" y="6337011"/>
            <a:ext cx="1980605" cy="242624"/>
          </a:xfrm>
          <a:prstGeom prst="rect">
            <a:avLst/>
          </a:prstGeom>
        </p:spPr>
      </p:pic>
      <p:pic>
        <p:nvPicPr>
          <p:cNvPr id="10" name="Picture 9" descr="Logo, company name&#10;&#10;Description automatically generated">
            <a:extLst>
              <a:ext uri="{FF2B5EF4-FFF2-40B4-BE49-F238E27FC236}">
                <a16:creationId xmlns:a16="http://schemas.microsoft.com/office/drawing/2014/main" id="{D127E871-A9ED-41D1-BF10-B0ACD33512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10715625" y="5866610"/>
            <a:ext cx="1276350" cy="791845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539D37A-AE8C-4453-82AF-FA11371F9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Saturación del mercado de cannabis medicinal en Puerto Rico</a:t>
            </a:r>
            <a:endParaRPr lang="en-PR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CAA15783-55E0-4CAA-8770-733BFAB31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D1105-DCD7-408D-ACCA-A6A2006C8A1C}" type="slidenum">
              <a:rPr lang="en-PR" smtClean="0"/>
              <a:t>3</a:t>
            </a:fld>
            <a:endParaRPr lang="en-PR"/>
          </a:p>
        </p:txBody>
      </p:sp>
    </p:spTree>
    <p:extLst>
      <p:ext uri="{BB962C8B-B14F-4D97-AF65-F5344CB8AC3E}">
        <p14:creationId xmlns:p14="http://schemas.microsoft.com/office/powerpoint/2010/main" val="770507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3700C-EF91-413E-BF63-2E000EBB2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/>
              <a:t>432 pacientes por dispensario: Caída en la cantidad de pacientes lleva a caída en pacientes por dispensario 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4B7277D0-F441-4E51-AA0B-04474EF26E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260730"/>
              </p:ext>
            </p:extLst>
          </p:nvPr>
        </p:nvGraphicFramePr>
        <p:xfrm>
          <a:off x="838199" y="1825624"/>
          <a:ext cx="5319319" cy="35265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ontent Placeholder 5">
            <a:extLst>
              <a:ext uri="{FF2B5EF4-FFF2-40B4-BE49-F238E27FC236}">
                <a16:creationId xmlns:a16="http://schemas.microsoft.com/office/drawing/2014/main" id="{F6F64E66-CBED-4E2A-AD89-EF4FBD08743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1214509"/>
              </p:ext>
            </p:extLst>
          </p:nvPr>
        </p:nvGraphicFramePr>
        <p:xfrm>
          <a:off x="6233718" y="1825624"/>
          <a:ext cx="5319319" cy="35265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ED8AEB41-3307-434B-893B-ED34C3400EC1}"/>
              </a:ext>
            </a:extLst>
          </p:cNvPr>
          <p:cNvSpPr txBox="1"/>
          <p:nvPr/>
        </p:nvSpPr>
        <p:spPr>
          <a:xfrm>
            <a:off x="351987" y="5244453"/>
            <a:ext cx="378343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R" sz="800" b="1" i="1" dirty="0">
                <a:latin typeface="Arial" panose="020B0604020202020204" pitchFamily="34" charset="0"/>
                <a:cs typeface="Arial" panose="020B0604020202020204" pitchFamily="34" charset="0"/>
              </a:rPr>
              <a:t>Fuente: Junta reglamentadora del cannabis medicinal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9A43D22-5ADA-4FE3-820A-93825128CF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8985" y="6337011"/>
            <a:ext cx="1980605" cy="242624"/>
          </a:xfrm>
          <a:prstGeom prst="rect">
            <a:avLst/>
          </a:prstGeom>
        </p:spPr>
      </p:pic>
      <p:pic>
        <p:nvPicPr>
          <p:cNvPr id="13" name="Picture 12" descr="Logo, company name&#10;&#10;Description automatically generated">
            <a:extLst>
              <a:ext uri="{FF2B5EF4-FFF2-40B4-BE49-F238E27FC236}">
                <a16:creationId xmlns:a16="http://schemas.microsoft.com/office/drawing/2014/main" id="{F9F33B86-8E97-4E9A-8347-1C6CC40AB4C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 bwMode="auto">
          <a:xfrm>
            <a:off x="10715625" y="5866610"/>
            <a:ext cx="1276350" cy="791845"/>
          </a:xfrm>
          <a:prstGeom prst="rect">
            <a:avLst/>
          </a:prstGeom>
        </p:spPr>
      </p:pic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76730923-2750-4CD3-8E27-BD29C42CF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Saturación del mercado de cannabis medicinal en Puerto Rico</a:t>
            </a:r>
            <a:endParaRPr lang="en-PR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C57B30BE-8440-4D98-AC5C-248FB60B2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D1105-DCD7-408D-ACCA-A6A2006C8A1C}" type="slidenum">
              <a:rPr lang="en-PR" smtClean="0"/>
              <a:t>4</a:t>
            </a:fld>
            <a:endParaRPr lang="en-PR"/>
          </a:p>
        </p:txBody>
      </p:sp>
    </p:spTree>
    <p:extLst>
      <p:ext uri="{BB962C8B-B14F-4D97-AF65-F5344CB8AC3E}">
        <p14:creationId xmlns:p14="http://schemas.microsoft.com/office/powerpoint/2010/main" val="1342083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Logo, company name&#10;&#10;Description automatically generated">
            <a:extLst>
              <a:ext uri="{FF2B5EF4-FFF2-40B4-BE49-F238E27FC236}">
                <a16:creationId xmlns:a16="http://schemas.microsoft.com/office/drawing/2014/main" id="{B9E42076-C6B3-4F03-8048-43B96FECF2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0915650" y="6066155"/>
            <a:ext cx="1276350" cy="79184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5549AD3-EDCB-4594-A49F-311C78BC2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587" y="693761"/>
            <a:ext cx="10515599" cy="93268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s-PR" sz="5400" dirty="0"/>
              <a:t>En EEUU, un promedio de 1,898 pacientes por dispensario</a:t>
            </a:r>
            <a:endParaRPr lang="es-PR" sz="5400" kern="1200" dirty="0">
              <a:solidFill>
                <a:schemeClr val="tx1"/>
              </a:solidFill>
              <a:ea typeface="+mj-ea"/>
              <a:cs typeface="+mj-cs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7169409-A7CE-4571-AB6E-89FCCC657B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5489665"/>
              </p:ext>
            </p:extLst>
          </p:nvPr>
        </p:nvGraphicFramePr>
        <p:xfrm>
          <a:off x="838200" y="1868470"/>
          <a:ext cx="10515601" cy="4431409"/>
        </p:xfrm>
        <a:graphic>
          <a:graphicData uri="http://schemas.openxmlformats.org/drawingml/2006/table">
            <a:tbl>
              <a:tblPr firstRow="1" firstCol="1" bandRow="1"/>
              <a:tblGrid>
                <a:gridCol w="2352373">
                  <a:extLst>
                    <a:ext uri="{9D8B030D-6E8A-4147-A177-3AD203B41FA5}">
                      <a16:colId xmlns:a16="http://schemas.microsoft.com/office/drawing/2014/main" val="1443348887"/>
                    </a:ext>
                  </a:extLst>
                </a:gridCol>
                <a:gridCol w="1959056">
                  <a:extLst>
                    <a:ext uri="{9D8B030D-6E8A-4147-A177-3AD203B41FA5}">
                      <a16:colId xmlns:a16="http://schemas.microsoft.com/office/drawing/2014/main" val="2812500887"/>
                    </a:ext>
                  </a:extLst>
                </a:gridCol>
                <a:gridCol w="1599653">
                  <a:extLst>
                    <a:ext uri="{9D8B030D-6E8A-4147-A177-3AD203B41FA5}">
                      <a16:colId xmlns:a16="http://schemas.microsoft.com/office/drawing/2014/main" val="4054095647"/>
                    </a:ext>
                  </a:extLst>
                </a:gridCol>
                <a:gridCol w="2271381">
                  <a:extLst>
                    <a:ext uri="{9D8B030D-6E8A-4147-A177-3AD203B41FA5}">
                      <a16:colId xmlns:a16="http://schemas.microsoft.com/office/drawing/2014/main" val="920997295"/>
                    </a:ext>
                  </a:extLst>
                </a:gridCol>
                <a:gridCol w="2333138">
                  <a:extLst>
                    <a:ext uri="{9D8B030D-6E8A-4147-A177-3AD203B41FA5}">
                      <a16:colId xmlns:a16="http://schemas.microsoft.com/office/drawing/2014/main" val="959429500"/>
                    </a:ext>
                  </a:extLst>
                </a:gridCol>
              </a:tblGrid>
              <a:tr h="503737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1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Nombre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1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Dispensarios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1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Pacientes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1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Porcentaje de la población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1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Pacientes por dispensario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3087625"/>
                  </a:ext>
                </a:extLst>
              </a:tr>
              <a:tr h="280548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1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Arkansas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33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82,696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2.5%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2,506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550147"/>
                  </a:ext>
                </a:extLst>
              </a:tr>
              <a:tr h="280548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1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Delaware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15,495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1.6%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2,214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6297274"/>
                  </a:ext>
                </a:extLst>
              </a:tr>
              <a:tr h="280548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1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Florida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407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688,672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3.2%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1,692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4263013"/>
                  </a:ext>
                </a:extLst>
              </a:tr>
              <a:tr h="280548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1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Hawái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32,801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2.3%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4,100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8103272"/>
                  </a:ext>
                </a:extLst>
              </a:tr>
              <a:tr h="280548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1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Luisiana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4,350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0.1%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483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8309936"/>
                  </a:ext>
                </a:extLst>
              </a:tr>
              <a:tr h="280548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1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Maryland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95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102,459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1.7%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1,079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435908"/>
                  </a:ext>
                </a:extLst>
              </a:tr>
              <a:tr h="280548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1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Minnesota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34,453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0.6%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2,650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2205096"/>
                  </a:ext>
                </a:extLst>
              </a:tr>
              <a:tr h="280548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1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New Hampshire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9,940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0.7%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3,313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1239819"/>
                  </a:ext>
                </a:extLst>
              </a:tr>
              <a:tr h="280548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1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North Dakota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5,392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0.7%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674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2857836"/>
                  </a:ext>
                </a:extLst>
              </a:tr>
              <a:tr h="280548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1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Ohio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57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186,590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1.6%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3,274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5030916"/>
                  </a:ext>
                </a:extLst>
              </a:tr>
              <a:tr h="280548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1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Oklahoma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2,244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368,218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9.3%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164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1162915"/>
                  </a:ext>
                </a:extLst>
              </a:tr>
              <a:tr h="280548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1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Pennsylvania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152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343,634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2.7%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2,261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6384825"/>
                  </a:ext>
                </a:extLst>
              </a:tr>
              <a:tr h="280548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Puerto Rico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277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119,664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3.7%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432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0314261"/>
                  </a:ext>
                </a:extLst>
              </a:tr>
              <a:tr h="280548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1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Utah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23,089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0.7%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R" sz="14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1,649</a:t>
                      </a:r>
                      <a:endParaRPr lang="es-P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326" marR="85326" marT="11851" marB="0" anchor="ctr">
                    <a:lnL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4C6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474908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B409366-00CB-42EA-98B1-2D95CBB75327}"/>
              </a:ext>
            </a:extLst>
          </p:cNvPr>
          <p:cNvSpPr txBox="1"/>
          <p:nvPr/>
        </p:nvSpPr>
        <p:spPr>
          <a:xfrm>
            <a:off x="304101" y="6299879"/>
            <a:ext cx="609460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s-PR" sz="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Fuente: Marijuana </a:t>
            </a:r>
            <a:r>
              <a:rPr lang="es-PR" sz="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Policy</a:t>
            </a:r>
            <a:r>
              <a:rPr lang="es-PR" sz="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PR" sz="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Group</a:t>
            </a:r>
            <a:r>
              <a:rPr lang="es-PR" sz="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 el Departamento de Salud </a:t>
            </a:r>
            <a:endParaRPr lang="en-US" sz="105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s-PR" sz="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05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5EAABBB-615C-4DA9-A5C4-75E8666791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425" y="6513842"/>
            <a:ext cx="1980605" cy="242624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BEA83AB8-93EA-486F-ABE8-197FB1B8C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Saturación del mercado de cannabis medicinal en Puerto Rico</a:t>
            </a:r>
            <a:endParaRPr lang="en-PR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9225D992-FDAB-43FA-A234-367B8A718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D1105-DCD7-408D-ACCA-A6A2006C8A1C}" type="slidenum">
              <a:rPr lang="en-PR" smtClean="0"/>
              <a:t>5</a:t>
            </a:fld>
            <a:endParaRPr lang="en-PR"/>
          </a:p>
        </p:txBody>
      </p:sp>
    </p:spTree>
    <p:extLst>
      <p:ext uri="{BB962C8B-B14F-4D97-AF65-F5344CB8AC3E}">
        <p14:creationId xmlns:p14="http://schemas.microsoft.com/office/powerpoint/2010/main" val="3281147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7D24B-D54E-44DF-B800-5E645B0FC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R" dirty="0"/>
              <a:t>Densidad pone en riesgo a la industria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D4F4679-207B-41F1-BD22-694D6EB198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4318589"/>
              </p:ext>
            </p:extLst>
          </p:nvPr>
        </p:nvGraphicFramePr>
        <p:xfrm>
          <a:off x="838200" y="1825625"/>
          <a:ext cx="5445154" cy="35265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ontent Placeholder 5">
            <a:extLst>
              <a:ext uri="{FF2B5EF4-FFF2-40B4-BE49-F238E27FC236}">
                <a16:creationId xmlns:a16="http://schemas.microsoft.com/office/drawing/2014/main" id="{2B32EC46-E74F-40D9-96C6-7D3F5F4D668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4611605"/>
              </p:ext>
            </p:extLst>
          </p:nvPr>
        </p:nvGraphicFramePr>
        <p:xfrm>
          <a:off x="6096000" y="1825624"/>
          <a:ext cx="5445154" cy="35265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AE173E10-113E-42A1-B30E-A5A058EFD6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8985" y="6337011"/>
            <a:ext cx="1980605" cy="242624"/>
          </a:xfrm>
          <a:prstGeom prst="rect">
            <a:avLst/>
          </a:prstGeom>
        </p:spPr>
      </p:pic>
      <p:pic>
        <p:nvPicPr>
          <p:cNvPr id="9" name="Picture 8" descr="Logo, company name&#10;&#10;Description automatically generated">
            <a:extLst>
              <a:ext uri="{FF2B5EF4-FFF2-40B4-BE49-F238E27FC236}">
                <a16:creationId xmlns:a16="http://schemas.microsoft.com/office/drawing/2014/main" id="{2BBAFE4C-D8E1-42D8-A49B-18B19D698FC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 bwMode="auto">
          <a:xfrm>
            <a:off x="10715625" y="5866610"/>
            <a:ext cx="1276350" cy="791845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6D78B53-189A-4C49-9C70-F939FA188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Saturación del mercado de cannabis medicinal en Puerto Rico</a:t>
            </a:r>
            <a:endParaRPr lang="en-PR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CF585487-87FD-4ABF-B37B-971EC1BA5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D1105-DCD7-408D-ACCA-A6A2006C8A1C}" type="slidenum">
              <a:rPr lang="en-PR" smtClean="0"/>
              <a:t>6</a:t>
            </a:fld>
            <a:endParaRPr lang="en-PR"/>
          </a:p>
        </p:txBody>
      </p:sp>
    </p:spTree>
    <p:extLst>
      <p:ext uri="{BB962C8B-B14F-4D97-AF65-F5344CB8AC3E}">
        <p14:creationId xmlns:p14="http://schemas.microsoft.com/office/powerpoint/2010/main" val="3304244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8A0A2-BF4F-447D-BB4F-1741B4497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Conclusiones y recomendaciones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5C4FC5-250B-4724-8955-F6E68C4F71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s-P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Congelar la otorgación de nuevas licencias a establecimientos.</a:t>
            </a:r>
          </a:p>
          <a:p>
            <a:pPr marL="342900" indent="-342900">
              <a:buFont typeface="+mj-lt"/>
              <a:buAutoNum type="arabicPeriod"/>
            </a:pPr>
            <a:r>
              <a:rPr lang="es-PR" sz="1800" dirty="0">
                <a:cs typeface="Times New Roman" panose="02020603050405020304" pitchFamily="18" charset="0"/>
              </a:rPr>
              <a:t>Crear un consejo asesor con representantes de la industria que apoye a la Junta en facilitar la visibilidad de las estadísticas vitales de la industria y producir el informe anual de densidad de mercado requerido por ley.</a:t>
            </a:r>
          </a:p>
          <a:p>
            <a:pPr marL="342900" indent="-342900">
              <a:buFont typeface="+mj-lt"/>
              <a:buAutoNum type="arabicPeriod"/>
            </a:pPr>
            <a:r>
              <a:rPr lang="es-P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Desarrollar criterios regionales y municipales para expedir nuevas licencias, tomando en consideración las mejores prácticas de otras jurisdicciones. Nuestro análisis sostiene que el área metropolitana tiene un alto nivel de saturación, particularmente San Juan. </a:t>
            </a:r>
            <a:endParaRPr lang="en-US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s-P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Adoptar una política económica que reconozca y promueva el potencial de esta industria para que Puerto Rico se convierta en un jugador de regional y hemisférico. </a:t>
            </a:r>
          </a:p>
          <a:p>
            <a:pPr marL="342900" indent="-342900">
              <a:buFont typeface="+mj-lt"/>
              <a:buAutoNum type="arabicPeriod"/>
            </a:pPr>
            <a:r>
              <a:rPr lang="es-P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Como industria emergente, y dado el alto potencial, el gobierno debería considerar proveer incentivos como los que se proveen a otras industrias, tales como la manufactura, el turismo y la agricultura. </a:t>
            </a:r>
            <a:endParaRPr lang="en-US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s-PR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CA0F28-2142-42E7-8BA2-F2FC38CA3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Saturación del mercado de cannabis medicinal en Puerto Rico</a:t>
            </a:r>
            <a:endParaRPr lang="en-P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875949-CA56-4DE7-8A93-A841B0B4B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D1105-DCD7-408D-ACCA-A6A2006C8A1C}" type="slidenum">
              <a:rPr lang="en-PR" smtClean="0"/>
              <a:t>7</a:t>
            </a:fld>
            <a:endParaRPr lang="en-PR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6069BE5-C4BA-4059-A3B5-C7F4294A8F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985" y="6337011"/>
            <a:ext cx="1980605" cy="242624"/>
          </a:xfrm>
          <a:prstGeom prst="rect">
            <a:avLst/>
          </a:prstGeom>
        </p:spPr>
      </p:pic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B0C6FEBB-8CB4-4FFD-9B36-B303977739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0715625" y="5564505"/>
            <a:ext cx="1276350" cy="791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773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B860F8A86E3C441A928E93CE7C14ECC" ma:contentTypeVersion="0" ma:contentTypeDescription="Create a new document." ma:contentTypeScope="" ma:versionID="0b53a16dfde6a5ba643a22f025a30ca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e426e656c73ce29f5913b125c12c221d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12B4B14-BAFD-4A71-86DD-128EEC5DF1C9}">
  <ds:schemaRefs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3D41BBF3-3709-423D-8609-DDEEEFB76AE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6B95F7B-0BD7-42C9-A5E5-550319D473F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531</Words>
  <Application>Microsoft Office PowerPoint</Application>
  <PresentationFormat>Widescreen</PresentationFormat>
  <Paragraphs>127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Saturación del mercado de cannabis medicinal en Puerto Rico</vt:lpstr>
      <vt:lpstr>El Cannabis Medicinal ha sido un excito económico para Puerto Rico</vt:lpstr>
      <vt:lpstr>Se han otorgado 277 licencias de dispensario: 90 dispensarios nuevos en el 2021</vt:lpstr>
      <vt:lpstr>432 pacientes por dispensario: Caída en la cantidad de pacientes lleva a caída en pacientes por dispensario </vt:lpstr>
      <vt:lpstr>En EEUU, un promedio de 1,898 pacientes por dispensario</vt:lpstr>
      <vt:lpstr>Densidad pone en riesgo a la industria</vt:lpstr>
      <vt:lpstr>Conclusiones y recomendaciones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Saturación del mercado de cannabis</dc:title>
  <dc:creator>Rocky Marrero</dc:creator>
  <cp:lastModifiedBy>Carlos Sánchez</cp:lastModifiedBy>
  <cp:revision>3</cp:revision>
  <dcterms:created xsi:type="dcterms:W3CDTF">2022-03-14T17:07:30Z</dcterms:created>
  <dcterms:modified xsi:type="dcterms:W3CDTF">2022-03-17T00:15:24Z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0x010100CB860F8A86E3C441A928E93CE7C14ECC</vt:lpwstr>
  </property>
</Properties>
</file>