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notesMasterIdLst>
    <p:notesMasterId r:id="rId11"/>
  </p:notesMasterIdLst>
  <p:sldIdLst>
    <p:sldId id="256" r:id="rId2"/>
    <p:sldId id="262" r:id="rId3"/>
    <p:sldId id="257" r:id="rId4"/>
    <p:sldId id="258" r:id="rId5"/>
    <p:sldId id="263" r:id="rId6"/>
    <p:sldId id="265" r:id="rId7"/>
    <p:sldId id="264" r:id="rId8"/>
    <p:sldId id="260" r:id="rId9"/>
    <p:sldId id="26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1841" autoAdjust="0"/>
  </p:normalViewPr>
  <p:slideViewPr>
    <p:cSldViewPr snapToGrid="0">
      <p:cViewPr varScale="1">
        <p:scale>
          <a:sx n="88" d="100"/>
          <a:sy n="88" d="100"/>
        </p:scale>
        <p:origin x="72" y="237"/>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85E431-A979-4BF4-AEA0-59FFA2F74F63}" type="datetimeFigureOut">
              <a:rPr lang="en-GB" smtClean="0"/>
              <a:t>04/07/2017</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591D04-D18D-437B-BE65-7F4532C1643B}" type="slidenum">
              <a:rPr lang="en-GB" smtClean="0"/>
              <a:t>‹#›</a:t>
            </a:fld>
            <a:endParaRPr lang="en-GB"/>
          </a:p>
        </p:txBody>
      </p:sp>
    </p:spTree>
    <p:extLst>
      <p:ext uri="{BB962C8B-B14F-4D97-AF65-F5344CB8AC3E}">
        <p14:creationId xmlns:p14="http://schemas.microsoft.com/office/powerpoint/2010/main" val="3034930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Cross Sectional Survey - data collected from a population, or a representative subset, at a specific point in time</a:t>
            </a:r>
            <a:endParaRPr lang="en-GB" dirty="0"/>
          </a:p>
        </p:txBody>
      </p:sp>
      <p:sp>
        <p:nvSpPr>
          <p:cNvPr id="4" name="Slide Number Placeholder 3"/>
          <p:cNvSpPr>
            <a:spLocks noGrp="1"/>
          </p:cNvSpPr>
          <p:nvPr>
            <p:ph type="sldNum" sz="quarter" idx="10"/>
          </p:nvPr>
        </p:nvSpPr>
        <p:spPr/>
        <p:txBody>
          <a:bodyPr/>
          <a:lstStyle/>
          <a:p>
            <a:fld id="{7F591D04-D18D-437B-BE65-7F4532C1643B}" type="slidenum">
              <a:rPr lang="en-GB" smtClean="0"/>
              <a:t>3</a:t>
            </a:fld>
            <a:endParaRPr lang="en-GB"/>
          </a:p>
        </p:txBody>
      </p:sp>
    </p:spTree>
    <p:extLst>
      <p:ext uri="{BB962C8B-B14F-4D97-AF65-F5344CB8AC3E}">
        <p14:creationId xmlns:p14="http://schemas.microsoft.com/office/powerpoint/2010/main" val="14321021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7/4/2017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7/4/2017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7/4/2017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7/4/2017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7/4/2017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7/4/2017</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7/4/2017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7/4/2017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7/4/2017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7/4/2017</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7/4/2017</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7/4/2017</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goldsworthyresearch.limequery.com/644927?lang=en"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goldsworthyresearch.limequery.com/644927?lang=en"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804AC-D181-4870-888B-A562535BB02E}"/>
              </a:ext>
            </a:extLst>
          </p:cNvPr>
          <p:cNvSpPr>
            <a:spLocks noGrp="1"/>
          </p:cNvSpPr>
          <p:nvPr>
            <p:ph type="ctrTitle"/>
          </p:nvPr>
        </p:nvSpPr>
        <p:spPr/>
        <p:txBody>
          <a:bodyPr>
            <a:normAutofit fontScale="90000"/>
          </a:bodyPr>
          <a:lstStyle/>
          <a:p>
            <a:r>
              <a:rPr lang="en-GB" dirty="0"/>
              <a:t>C</a:t>
            </a:r>
            <a:r>
              <a:rPr lang="en-GB" cap="none" dirty="0"/>
              <a:t>ritical</a:t>
            </a:r>
            <a:r>
              <a:rPr lang="en-GB" dirty="0"/>
              <a:t> C</a:t>
            </a:r>
            <a:r>
              <a:rPr lang="en-GB" cap="none" dirty="0"/>
              <a:t>are</a:t>
            </a:r>
            <a:r>
              <a:rPr lang="en-GB" dirty="0"/>
              <a:t> N</a:t>
            </a:r>
            <a:r>
              <a:rPr lang="en-GB" cap="none" dirty="0"/>
              <a:t>urse</a:t>
            </a:r>
            <a:r>
              <a:rPr lang="en-GB" dirty="0"/>
              <a:t> W</a:t>
            </a:r>
            <a:r>
              <a:rPr lang="en-GB" cap="none" dirty="0"/>
              <a:t>ork</a:t>
            </a:r>
            <a:r>
              <a:rPr lang="en-GB" dirty="0"/>
              <a:t> E</a:t>
            </a:r>
            <a:r>
              <a:rPr lang="en-GB" cap="none" dirty="0"/>
              <a:t>nvironment</a:t>
            </a:r>
            <a:r>
              <a:rPr lang="en-GB" dirty="0"/>
              <a:t>: </a:t>
            </a:r>
            <a:r>
              <a:rPr lang="en-GB" cap="none" dirty="0"/>
              <a:t>Perspectives from Canada and the UK</a:t>
            </a:r>
            <a:endParaRPr lang="en-GB" dirty="0"/>
          </a:p>
        </p:txBody>
      </p:sp>
      <p:sp>
        <p:nvSpPr>
          <p:cNvPr id="3" name="Subtitle 2">
            <a:extLst>
              <a:ext uri="{FF2B5EF4-FFF2-40B4-BE49-F238E27FC236}">
                <a16:creationId xmlns:a16="http://schemas.microsoft.com/office/drawing/2014/main" id="{8837AFB7-7A19-47D6-90C8-17214226573E}"/>
              </a:ext>
            </a:extLst>
          </p:cNvPr>
          <p:cNvSpPr>
            <a:spLocks noGrp="1"/>
          </p:cNvSpPr>
          <p:nvPr>
            <p:ph type="subTitle" idx="1"/>
          </p:nvPr>
        </p:nvSpPr>
        <p:spPr>
          <a:xfrm>
            <a:off x="2695194" y="4773330"/>
            <a:ext cx="6801612" cy="1738540"/>
          </a:xfrm>
        </p:spPr>
        <p:txBody>
          <a:bodyPr>
            <a:normAutofit/>
          </a:bodyPr>
          <a:lstStyle/>
          <a:p>
            <a:r>
              <a:rPr lang="en-GB" dirty="0"/>
              <a:t>Chef Investigator – UK Arm Nicky Witton</a:t>
            </a:r>
          </a:p>
          <a:p>
            <a:r>
              <a:rPr lang="en-GB" dirty="0"/>
              <a:t>IRAS Project ID: 216194</a:t>
            </a:r>
          </a:p>
          <a:p>
            <a:endParaRPr lang="en-GB" dirty="0"/>
          </a:p>
        </p:txBody>
      </p:sp>
      <p:pic>
        <p:nvPicPr>
          <p:cNvPr id="1026" name="Picture 2" descr="https://lh4.googleusercontent.com/RNbIWShrffB1MfVchs28FffyAHdgZZ_r9lgPFwgkaMjVSRCat4n_LzBlEkCjNAyhcfA20Pqaczb3aIPobhmRZ94iWagngDP44wvYwxPyyCpt7OoIPMGUB3Zl_Oz-quscTn2w9Tv7mIf1eVzO">
            <a:extLst>
              <a:ext uri="{FF2B5EF4-FFF2-40B4-BE49-F238E27FC236}">
                <a16:creationId xmlns:a16="http://schemas.microsoft.com/office/drawing/2014/main" id="{BAB816CB-69BB-47C4-8317-717B60C724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9220" y="656540"/>
            <a:ext cx="852867" cy="131296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lh4.googleusercontent.com/G6mqwNeLUqB3UXV-LGKckNwy21WSLKU-QyE-uHzJdfVZ86GNAyDPdEd1_BF0bvLQ5bDoQbr9bTN0mi-6PCphCRRANFpqmObf0UEQBnLTjneU3CWvBiuSq5Pa9Io5GN0cLiMviKCe6cycKE9z">
            <a:extLst>
              <a:ext uri="{FF2B5EF4-FFF2-40B4-BE49-F238E27FC236}">
                <a16:creationId xmlns:a16="http://schemas.microsoft.com/office/drawing/2014/main" id="{A4F6E43E-EC8D-4957-9AF0-F2287EA2E5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63150" y="656540"/>
            <a:ext cx="1257300" cy="1076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6385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00448-8EC6-4E7E-B47B-67231819B99E}"/>
              </a:ext>
            </a:extLst>
          </p:cNvPr>
          <p:cNvSpPr>
            <a:spLocks noGrp="1"/>
          </p:cNvSpPr>
          <p:nvPr>
            <p:ph type="title"/>
          </p:nvPr>
        </p:nvSpPr>
        <p:spPr/>
        <p:txBody>
          <a:bodyPr/>
          <a:lstStyle/>
          <a:p>
            <a:r>
              <a:rPr lang="en-GB" dirty="0"/>
              <a:t>Rationale for Study </a:t>
            </a:r>
          </a:p>
        </p:txBody>
      </p:sp>
      <p:sp>
        <p:nvSpPr>
          <p:cNvPr id="3" name="Content Placeholder 2">
            <a:extLst>
              <a:ext uri="{FF2B5EF4-FFF2-40B4-BE49-F238E27FC236}">
                <a16:creationId xmlns:a16="http://schemas.microsoft.com/office/drawing/2014/main" id="{26695386-AB77-409D-8C52-D53CCD8506D3}"/>
              </a:ext>
            </a:extLst>
          </p:cNvPr>
          <p:cNvSpPr>
            <a:spLocks noGrp="1"/>
          </p:cNvSpPr>
          <p:nvPr>
            <p:ph idx="1"/>
          </p:nvPr>
        </p:nvSpPr>
        <p:spPr>
          <a:xfrm>
            <a:off x="667265" y="2638044"/>
            <a:ext cx="10663881" cy="3824540"/>
          </a:xfrm>
        </p:spPr>
        <p:txBody>
          <a:bodyPr>
            <a:noAutofit/>
          </a:bodyPr>
          <a:lstStyle/>
          <a:p>
            <a:r>
              <a:rPr lang="en-GB" sz="2400" dirty="0"/>
              <a:t>To provide new statistics and nursing opinion on their work environment as healthy work environments have been linked to nurse retention. These urgently needed descriptions are needed to develop strategies to retain nurses and provide relationships between healthy work environments, nurse, organisational and patient outcomes.</a:t>
            </a:r>
          </a:p>
          <a:p>
            <a:endParaRPr lang="en-GB" sz="2400" dirty="0"/>
          </a:p>
          <a:p>
            <a:r>
              <a:rPr lang="en-GB" sz="2400" dirty="0" err="1"/>
              <a:t>Imison</a:t>
            </a:r>
            <a:r>
              <a:rPr lang="en-GB" sz="2400" dirty="0"/>
              <a:t>, C. (2016) Can we solve the nursing workforce crisis? http:// www. Nuffieldtrust.org.uk/blog</a:t>
            </a:r>
          </a:p>
          <a:p>
            <a:r>
              <a:rPr lang="en-GB" sz="2400" dirty="0"/>
              <a:t>Ulrich, B., </a:t>
            </a:r>
            <a:r>
              <a:rPr lang="en-GB" sz="2400" dirty="0" err="1"/>
              <a:t>Larandero</a:t>
            </a:r>
            <a:r>
              <a:rPr lang="en-GB" sz="2400" dirty="0"/>
              <a:t>, R., Woods,  D., Early, S. (2014) critical Care Nurse Work Environment, a status report. Critical Care Nurse. 34:4 64-79.  </a:t>
            </a:r>
          </a:p>
        </p:txBody>
      </p:sp>
    </p:spTree>
    <p:extLst>
      <p:ext uri="{BB962C8B-B14F-4D97-AF65-F5344CB8AC3E}">
        <p14:creationId xmlns:p14="http://schemas.microsoft.com/office/powerpoint/2010/main" val="609739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DCD53-1B1B-4362-AB0F-B8A4CCBAC0D7}"/>
              </a:ext>
            </a:extLst>
          </p:cNvPr>
          <p:cNvSpPr>
            <a:spLocks noGrp="1"/>
          </p:cNvSpPr>
          <p:nvPr>
            <p:ph type="title"/>
          </p:nvPr>
        </p:nvSpPr>
        <p:spPr>
          <a:xfrm>
            <a:off x="852616" y="569276"/>
            <a:ext cx="9194745" cy="1188720"/>
          </a:xfrm>
        </p:spPr>
        <p:txBody>
          <a:bodyPr/>
          <a:lstStyle/>
          <a:p>
            <a:r>
              <a:rPr lang="en-GB" dirty="0"/>
              <a:t>Research Design </a:t>
            </a:r>
          </a:p>
        </p:txBody>
      </p:sp>
      <p:sp>
        <p:nvSpPr>
          <p:cNvPr id="3" name="Content Placeholder 2">
            <a:extLst>
              <a:ext uri="{FF2B5EF4-FFF2-40B4-BE49-F238E27FC236}">
                <a16:creationId xmlns:a16="http://schemas.microsoft.com/office/drawing/2014/main" id="{3E9966FD-0B6A-4AB8-A7AA-C818F987CC80}"/>
              </a:ext>
            </a:extLst>
          </p:cNvPr>
          <p:cNvSpPr>
            <a:spLocks noGrp="1"/>
          </p:cNvSpPr>
          <p:nvPr>
            <p:ph idx="1"/>
          </p:nvPr>
        </p:nvSpPr>
        <p:spPr>
          <a:xfrm>
            <a:off x="766119" y="2131417"/>
            <a:ext cx="9984259" cy="3824540"/>
          </a:xfrm>
        </p:spPr>
        <p:txBody>
          <a:bodyPr>
            <a:noAutofit/>
          </a:bodyPr>
          <a:lstStyle/>
          <a:p>
            <a:r>
              <a:rPr lang="en-GB" sz="2400" dirty="0"/>
              <a:t>Quantitative Cross Sectional Survey Design </a:t>
            </a:r>
          </a:p>
          <a:p>
            <a:r>
              <a:rPr lang="en-GB" sz="2400" dirty="0"/>
              <a:t>Trial Participants in UK – 14 NHS Organisations across the Midlands Critical Care Network </a:t>
            </a:r>
          </a:p>
          <a:p>
            <a:r>
              <a:rPr lang="en-GB" sz="2400" dirty="0"/>
              <a:t>Sample size - 2300 registered nurses </a:t>
            </a:r>
          </a:p>
          <a:p>
            <a:r>
              <a:rPr lang="en-GB" sz="2400" dirty="0"/>
              <a:t>Duration of Survey – 4 months </a:t>
            </a:r>
          </a:p>
          <a:p>
            <a:endParaRPr lang="en-GB" sz="2400" dirty="0"/>
          </a:p>
          <a:p>
            <a:r>
              <a:rPr lang="en-GB" sz="2400" dirty="0"/>
              <a:t>(Trial Participants in Calgary Alberta – all Acute &amp; Critical Care Nurses and licensed practitioners )</a:t>
            </a:r>
          </a:p>
          <a:p>
            <a:r>
              <a:rPr lang="en-GB" sz="2400" dirty="0"/>
              <a:t>(CI – Dr Sandra Goldsworthy,  Associate Professor, Faculty of Nursing , University of Calgary )</a:t>
            </a:r>
          </a:p>
        </p:txBody>
      </p:sp>
    </p:spTree>
    <p:extLst>
      <p:ext uri="{BB962C8B-B14F-4D97-AF65-F5344CB8AC3E}">
        <p14:creationId xmlns:p14="http://schemas.microsoft.com/office/powerpoint/2010/main" val="4065726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08AC6-39DB-4D52-9AF8-133B16DAD0BB}"/>
              </a:ext>
            </a:extLst>
          </p:cNvPr>
          <p:cNvSpPr>
            <a:spLocks noGrp="1"/>
          </p:cNvSpPr>
          <p:nvPr>
            <p:ph type="title"/>
          </p:nvPr>
        </p:nvSpPr>
        <p:spPr>
          <a:xfrm>
            <a:off x="1408471" y="964692"/>
            <a:ext cx="8552393" cy="1188720"/>
          </a:xfrm>
        </p:spPr>
        <p:txBody>
          <a:bodyPr/>
          <a:lstStyle/>
          <a:p>
            <a:r>
              <a:rPr lang="en-GB" dirty="0"/>
              <a:t>Objectives </a:t>
            </a:r>
          </a:p>
        </p:txBody>
      </p:sp>
      <p:sp>
        <p:nvSpPr>
          <p:cNvPr id="3" name="Content Placeholder 2">
            <a:extLst>
              <a:ext uri="{FF2B5EF4-FFF2-40B4-BE49-F238E27FC236}">
                <a16:creationId xmlns:a16="http://schemas.microsoft.com/office/drawing/2014/main" id="{08408672-E46D-4A25-9359-BD1D70823776}"/>
              </a:ext>
            </a:extLst>
          </p:cNvPr>
          <p:cNvSpPr>
            <a:spLocks noGrp="1"/>
          </p:cNvSpPr>
          <p:nvPr>
            <p:ph idx="1"/>
          </p:nvPr>
        </p:nvSpPr>
        <p:spPr>
          <a:xfrm>
            <a:off x="1408471" y="2638044"/>
            <a:ext cx="8552393" cy="3101983"/>
          </a:xfrm>
        </p:spPr>
        <p:txBody>
          <a:bodyPr>
            <a:normAutofit/>
          </a:bodyPr>
          <a:lstStyle/>
          <a:p>
            <a:pPr marL="0" indent="0">
              <a:buNone/>
            </a:pPr>
            <a:r>
              <a:rPr lang="en-GB" b="1" dirty="0"/>
              <a:t>Primary </a:t>
            </a:r>
          </a:p>
          <a:p>
            <a:r>
              <a:rPr lang="en-GB" dirty="0"/>
              <a:t>How do nurses in Canada and the UK rate their current work environment </a:t>
            </a:r>
          </a:p>
          <a:p>
            <a:pPr marL="0" indent="0">
              <a:buNone/>
            </a:pPr>
            <a:r>
              <a:rPr lang="en-GB" b="1" dirty="0"/>
              <a:t>Secondary </a:t>
            </a:r>
          </a:p>
          <a:p>
            <a:r>
              <a:rPr lang="en-GB" dirty="0"/>
              <a:t>Is there a relationship between work environment and intent to stay amongst nurses?</a:t>
            </a:r>
          </a:p>
          <a:p>
            <a:r>
              <a:rPr lang="en-GB" dirty="0"/>
              <a:t>Is there a relationship between moral distress, work environment and the intent to stay among nurses</a:t>
            </a:r>
          </a:p>
          <a:p>
            <a:r>
              <a:rPr lang="en-GB" dirty="0"/>
              <a:t>Measurement – survey using the Practice Work Environment Scale Nurse Work index (PES- NWI)</a:t>
            </a:r>
          </a:p>
          <a:p>
            <a:endParaRPr lang="en-GB" dirty="0"/>
          </a:p>
        </p:txBody>
      </p:sp>
    </p:spTree>
    <p:extLst>
      <p:ext uri="{BB962C8B-B14F-4D97-AF65-F5344CB8AC3E}">
        <p14:creationId xmlns:p14="http://schemas.microsoft.com/office/powerpoint/2010/main" val="3228303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8C2A6-2A8C-4E47-B51E-051A8AADFAC4}"/>
              </a:ext>
            </a:extLst>
          </p:cNvPr>
          <p:cNvSpPr>
            <a:spLocks noGrp="1"/>
          </p:cNvSpPr>
          <p:nvPr>
            <p:ph type="title"/>
          </p:nvPr>
        </p:nvSpPr>
        <p:spPr>
          <a:xfrm>
            <a:off x="803188" y="544562"/>
            <a:ext cx="9157675" cy="1188720"/>
          </a:xfrm>
        </p:spPr>
        <p:txBody>
          <a:bodyPr/>
          <a:lstStyle/>
          <a:p>
            <a:r>
              <a:rPr lang="en-GB" dirty="0"/>
              <a:t>More Simply!</a:t>
            </a:r>
          </a:p>
        </p:txBody>
      </p:sp>
      <p:sp>
        <p:nvSpPr>
          <p:cNvPr id="3" name="Content Placeholder 2">
            <a:extLst>
              <a:ext uri="{FF2B5EF4-FFF2-40B4-BE49-F238E27FC236}">
                <a16:creationId xmlns:a16="http://schemas.microsoft.com/office/drawing/2014/main" id="{2B1044F9-5113-47C7-B1E8-17F8D3562CDC}"/>
              </a:ext>
            </a:extLst>
          </p:cNvPr>
          <p:cNvSpPr>
            <a:spLocks noGrp="1"/>
          </p:cNvSpPr>
          <p:nvPr>
            <p:ph idx="1"/>
          </p:nvPr>
        </p:nvSpPr>
        <p:spPr>
          <a:xfrm>
            <a:off x="889686" y="2119060"/>
            <a:ext cx="9157675" cy="4417664"/>
          </a:xfrm>
        </p:spPr>
        <p:txBody>
          <a:bodyPr>
            <a:normAutofit/>
          </a:bodyPr>
          <a:lstStyle/>
          <a:p>
            <a:r>
              <a:rPr lang="en-GB" dirty="0"/>
              <a:t>How do nurses rate their work environment in relation to workload, teamwork, relationships and collaboration.</a:t>
            </a:r>
          </a:p>
          <a:p>
            <a:endParaRPr lang="en-GB" dirty="0"/>
          </a:p>
          <a:p>
            <a:r>
              <a:rPr lang="en-GB" dirty="0"/>
              <a:t>Areas of recognition, opportunity, career advancement and support.</a:t>
            </a:r>
          </a:p>
          <a:p>
            <a:endParaRPr lang="en-GB" dirty="0"/>
          </a:p>
          <a:p>
            <a:r>
              <a:rPr lang="en-GB" dirty="0"/>
              <a:t>Perception of organisation relationship towards the nurse will also be ranked, relating to contribution, appreciation, and pride in the work place. </a:t>
            </a:r>
          </a:p>
          <a:p>
            <a:endParaRPr lang="en-GB" dirty="0"/>
          </a:p>
          <a:p>
            <a:r>
              <a:rPr lang="en-GB" dirty="0"/>
              <a:t>Moral distress and experiences which may be disturbing to the individual are also ranked. These relate to participating in end of life care and witnessing false hope. </a:t>
            </a:r>
          </a:p>
          <a:p>
            <a:endParaRPr lang="en-GB" dirty="0"/>
          </a:p>
          <a:p>
            <a:r>
              <a:rPr lang="en-GB" dirty="0"/>
              <a:t>Finally they are asked to rank how likely they are to leave the workplace and the profession </a:t>
            </a:r>
          </a:p>
          <a:p>
            <a:endParaRPr lang="en-GB" dirty="0"/>
          </a:p>
        </p:txBody>
      </p:sp>
    </p:spTree>
    <p:extLst>
      <p:ext uri="{BB962C8B-B14F-4D97-AF65-F5344CB8AC3E}">
        <p14:creationId xmlns:p14="http://schemas.microsoft.com/office/powerpoint/2010/main" val="1988115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732AB-1178-470E-8FC1-BAC2A8FAD44E}"/>
              </a:ext>
            </a:extLst>
          </p:cNvPr>
          <p:cNvSpPr>
            <a:spLocks noGrp="1"/>
          </p:cNvSpPr>
          <p:nvPr>
            <p:ph type="title"/>
          </p:nvPr>
        </p:nvSpPr>
        <p:spPr>
          <a:xfrm>
            <a:off x="2231136" y="390157"/>
            <a:ext cx="7729728" cy="1188720"/>
          </a:xfrm>
        </p:spPr>
        <p:txBody>
          <a:bodyPr/>
          <a:lstStyle/>
          <a:p>
            <a:r>
              <a:rPr lang="en-GB" dirty="0"/>
              <a:t>Survey detail</a:t>
            </a:r>
          </a:p>
        </p:txBody>
      </p:sp>
      <p:sp>
        <p:nvSpPr>
          <p:cNvPr id="3" name="Content Placeholder 2">
            <a:extLst>
              <a:ext uri="{FF2B5EF4-FFF2-40B4-BE49-F238E27FC236}">
                <a16:creationId xmlns:a16="http://schemas.microsoft.com/office/drawing/2014/main" id="{FAD1571A-108F-4A6C-A3D3-B4C8FEA9CC13}"/>
              </a:ext>
            </a:extLst>
          </p:cNvPr>
          <p:cNvSpPr>
            <a:spLocks noGrp="1"/>
          </p:cNvSpPr>
          <p:nvPr>
            <p:ph idx="1"/>
          </p:nvPr>
        </p:nvSpPr>
        <p:spPr>
          <a:xfrm>
            <a:off x="2231136" y="2014957"/>
            <a:ext cx="7729728" cy="4062162"/>
          </a:xfrm>
        </p:spPr>
        <p:txBody>
          <a:bodyPr>
            <a:normAutofit/>
          </a:bodyPr>
          <a:lstStyle/>
          <a:p>
            <a:r>
              <a:rPr lang="en-GB" dirty="0"/>
              <a:t>Demographics – including type of unit, which network, job title/role, band, length of service, critical care education, inhouse training, financial support for education (time &amp; money)</a:t>
            </a:r>
          </a:p>
          <a:p>
            <a:r>
              <a:rPr lang="en-GB" dirty="0"/>
              <a:t>Work environment – opportunities, model of care, philosophy, standards of care, support, teamwork, collaboration between teams </a:t>
            </a:r>
          </a:p>
          <a:p>
            <a:r>
              <a:rPr lang="en-GB" dirty="0"/>
              <a:t>Organisation – feeling valued, appreciation, well-being, pride in accomplishment </a:t>
            </a:r>
          </a:p>
          <a:p>
            <a:r>
              <a:rPr lang="en-GB" dirty="0"/>
              <a:t>Moral distress-  asked to rank frequency &amp; level of disturbance in areas such as witnessing false hope, reporting of errors, working above competence, decisions for withdrawal, witnessing of painful procedures </a:t>
            </a:r>
          </a:p>
          <a:p>
            <a:r>
              <a:rPr lang="en-GB" dirty="0"/>
              <a:t>Intent to stay – how likely are they to leave the role, unit and profession </a:t>
            </a:r>
          </a:p>
        </p:txBody>
      </p:sp>
    </p:spTree>
    <p:extLst>
      <p:ext uri="{BB962C8B-B14F-4D97-AF65-F5344CB8AC3E}">
        <p14:creationId xmlns:p14="http://schemas.microsoft.com/office/powerpoint/2010/main" val="1144409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5C603-E6F0-4891-9611-A228F839BF97}"/>
              </a:ext>
            </a:extLst>
          </p:cNvPr>
          <p:cNvSpPr>
            <a:spLocks noGrp="1"/>
          </p:cNvSpPr>
          <p:nvPr>
            <p:ph type="title"/>
          </p:nvPr>
        </p:nvSpPr>
        <p:spPr>
          <a:xfrm>
            <a:off x="704008" y="74568"/>
            <a:ext cx="10204056" cy="499966"/>
          </a:xfrm>
        </p:spPr>
        <p:txBody>
          <a:bodyPr>
            <a:normAutofit fontScale="90000"/>
          </a:bodyPr>
          <a:lstStyle/>
          <a:p>
            <a:r>
              <a:rPr lang="en-GB" dirty="0"/>
              <a:t>Current Position </a:t>
            </a:r>
          </a:p>
        </p:txBody>
      </p:sp>
      <p:graphicFrame>
        <p:nvGraphicFramePr>
          <p:cNvPr id="4" name="Content Placeholder 3">
            <a:extLst>
              <a:ext uri="{FF2B5EF4-FFF2-40B4-BE49-F238E27FC236}">
                <a16:creationId xmlns:a16="http://schemas.microsoft.com/office/drawing/2014/main" id="{29946FF3-5927-4DCC-9B4A-4243812FC41D}"/>
              </a:ext>
            </a:extLst>
          </p:cNvPr>
          <p:cNvGraphicFramePr>
            <a:graphicFrameLocks noGrp="1"/>
          </p:cNvGraphicFramePr>
          <p:nvPr>
            <p:ph idx="1"/>
            <p:extLst>
              <p:ext uri="{D42A27DB-BD31-4B8C-83A1-F6EECF244321}">
                <p14:modId xmlns:p14="http://schemas.microsoft.com/office/powerpoint/2010/main" val="1299410245"/>
              </p:ext>
            </p:extLst>
          </p:nvPr>
        </p:nvGraphicFramePr>
        <p:xfrm>
          <a:off x="704008" y="825809"/>
          <a:ext cx="10204056" cy="6127272"/>
        </p:xfrm>
        <a:graphic>
          <a:graphicData uri="http://schemas.openxmlformats.org/drawingml/2006/table">
            <a:tbl>
              <a:tblPr firstRow="1" bandRow="1">
                <a:tableStyleId>{5C22544A-7EE6-4342-B048-85BDC9FD1C3A}</a:tableStyleId>
              </a:tblPr>
              <a:tblGrid>
                <a:gridCol w="5102026">
                  <a:extLst>
                    <a:ext uri="{9D8B030D-6E8A-4147-A177-3AD203B41FA5}">
                      <a16:colId xmlns:a16="http://schemas.microsoft.com/office/drawing/2014/main" val="1319941124"/>
                    </a:ext>
                  </a:extLst>
                </a:gridCol>
                <a:gridCol w="2551015">
                  <a:extLst>
                    <a:ext uri="{9D8B030D-6E8A-4147-A177-3AD203B41FA5}">
                      <a16:colId xmlns:a16="http://schemas.microsoft.com/office/drawing/2014/main" val="1960246351"/>
                    </a:ext>
                  </a:extLst>
                </a:gridCol>
                <a:gridCol w="2551015">
                  <a:extLst>
                    <a:ext uri="{9D8B030D-6E8A-4147-A177-3AD203B41FA5}">
                      <a16:colId xmlns:a16="http://schemas.microsoft.com/office/drawing/2014/main" val="1990328742"/>
                    </a:ext>
                  </a:extLst>
                </a:gridCol>
              </a:tblGrid>
              <a:tr h="370840">
                <a:tc>
                  <a:txBody>
                    <a:bodyPr/>
                    <a:lstStyle/>
                    <a:p>
                      <a:r>
                        <a:rPr lang="en-GB" dirty="0"/>
                        <a:t>Trusts </a:t>
                      </a:r>
                    </a:p>
                  </a:txBody>
                  <a:tcPr/>
                </a:tc>
                <a:tc>
                  <a:txBody>
                    <a:bodyPr/>
                    <a:lstStyle/>
                    <a:p>
                      <a:r>
                        <a:rPr lang="en-GB" sz="1600" dirty="0"/>
                        <a:t>R&amp;D Capacity &amp; Consent  Agreement </a:t>
                      </a:r>
                    </a:p>
                  </a:txBody>
                  <a:tcPr/>
                </a:tc>
                <a:tc>
                  <a:txBody>
                    <a:bodyPr/>
                    <a:lstStyle/>
                    <a:p>
                      <a:r>
                        <a:rPr lang="en-GB" dirty="0"/>
                        <a:t>Survey in progress </a:t>
                      </a:r>
                    </a:p>
                  </a:txBody>
                  <a:tcPr/>
                </a:tc>
                <a:extLst>
                  <a:ext uri="{0D108BD9-81ED-4DB2-BD59-A6C34878D82A}">
                    <a16:rowId xmlns:a16="http://schemas.microsoft.com/office/drawing/2014/main" val="3614383257"/>
                  </a:ext>
                </a:extLst>
              </a:tr>
              <a:tr h="370840">
                <a:tc>
                  <a:txBody>
                    <a:bodyPr/>
                    <a:lstStyle/>
                    <a:p>
                      <a:r>
                        <a:rPr lang="en-GB" sz="1800" b="0" i="0" u="none" strike="noStrike" kern="1200" dirty="0">
                          <a:solidFill>
                            <a:schemeClr val="dk1"/>
                          </a:solidFill>
                          <a:effectLst/>
                          <a:latin typeface="+mn-lt"/>
                          <a:ea typeface="+mn-ea"/>
                          <a:cs typeface="+mn-cs"/>
                        </a:rPr>
                        <a:t>The Royal Wolverhampton NHS Trust </a:t>
                      </a:r>
                      <a:endParaRPr lang="en-GB" dirty="0"/>
                    </a:p>
                  </a:txBody>
                  <a:tcPr/>
                </a:tc>
                <a:tc>
                  <a:txBody>
                    <a:bodyPr/>
                    <a:lstStyle/>
                    <a:p>
                      <a:r>
                        <a:rPr lang="en-GB" sz="1800" b="0" i="0" u="none" strike="noStrike" kern="1200" dirty="0">
                          <a:solidFill>
                            <a:schemeClr val="dk1"/>
                          </a:solidFill>
                          <a:effectLst/>
                          <a:latin typeface="+mn-lt"/>
                          <a:ea typeface="+mn-ea"/>
                          <a:cs typeface="+mn-cs"/>
                        </a:rPr>
                        <a:t>√</a:t>
                      </a:r>
                      <a:endParaRPr lang="en-GB" dirty="0"/>
                    </a:p>
                  </a:txBody>
                  <a:tcPr/>
                </a:tc>
                <a:tc>
                  <a:txBody>
                    <a:bodyPr/>
                    <a:lstStyle/>
                    <a:p>
                      <a:r>
                        <a:rPr lang="en-GB" sz="1800" b="0" i="0" u="none" strike="noStrike" kern="1200" dirty="0">
                          <a:solidFill>
                            <a:schemeClr val="dk1"/>
                          </a:solidFill>
                          <a:effectLst/>
                          <a:latin typeface="+mn-lt"/>
                          <a:ea typeface="+mn-ea"/>
                          <a:cs typeface="+mn-cs"/>
                        </a:rPr>
                        <a:t>√ </a:t>
                      </a:r>
                      <a:endParaRPr lang="en-GB" dirty="0"/>
                    </a:p>
                  </a:txBody>
                  <a:tcPr/>
                </a:tc>
                <a:extLst>
                  <a:ext uri="{0D108BD9-81ED-4DB2-BD59-A6C34878D82A}">
                    <a16:rowId xmlns:a16="http://schemas.microsoft.com/office/drawing/2014/main" val="1084881989"/>
                  </a:ext>
                </a:extLst>
              </a:tr>
              <a:tr h="370840">
                <a:tc>
                  <a:txBody>
                    <a:bodyPr/>
                    <a:lstStyle/>
                    <a:p>
                      <a:r>
                        <a:rPr lang="en-GB" sz="1800" b="0" i="0" u="none" strike="noStrike" kern="1200" dirty="0">
                          <a:solidFill>
                            <a:schemeClr val="dk1"/>
                          </a:solidFill>
                          <a:effectLst/>
                          <a:latin typeface="+mn-lt"/>
                          <a:ea typeface="+mn-ea"/>
                          <a:cs typeface="+mn-cs"/>
                        </a:rPr>
                        <a:t>University Hospital North Midlands</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i="0" u="none" strike="noStrike" kern="1200" dirty="0">
                          <a:solidFill>
                            <a:schemeClr val="dk1"/>
                          </a:solidFill>
                          <a:effectLst/>
                          <a:latin typeface="+mn-lt"/>
                          <a:ea typeface="+mn-ea"/>
                          <a:cs typeface="+mn-cs"/>
                        </a:rPr>
                        <a:t>√</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i="0" u="none" strike="noStrike" kern="1200" dirty="0">
                          <a:solidFill>
                            <a:schemeClr val="dk1"/>
                          </a:solidFill>
                          <a:effectLst/>
                          <a:latin typeface="+mn-lt"/>
                          <a:ea typeface="+mn-ea"/>
                          <a:cs typeface="+mn-cs"/>
                        </a:rPr>
                        <a:t>√</a:t>
                      </a:r>
                      <a:endParaRPr lang="en-GB" dirty="0"/>
                    </a:p>
                  </a:txBody>
                  <a:tcPr/>
                </a:tc>
                <a:extLst>
                  <a:ext uri="{0D108BD9-81ED-4DB2-BD59-A6C34878D82A}">
                    <a16:rowId xmlns:a16="http://schemas.microsoft.com/office/drawing/2014/main" val="250586210"/>
                  </a:ext>
                </a:extLst>
              </a:tr>
              <a:tr h="370840">
                <a:tc>
                  <a:txBody>
                    <a:bodyPr/>
                    <a:lstStyle/>
                    <a:p>
                      <a:r>
                        <a:rPr lang="en-GB" sz="1800" b="0" i="0" u="none" strike="noStrike" kern="1200" dirty="0">
                          <a:solidFill>
                            <a:schemeClr val="dk1"/>
                          </a:solidFill>
                          <a:effectLst/>
                          <a:latin typeface="+mn-lt"/>
                          <a:ea typeface="+mn-ea"/>
                          <a:cs typeface="+mn-cs"/>
                        </a:rPr>
                        <a:t>Robert Jones &amp; Agnes Hunt</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i="0" u="none" strike="noStrike" kern="1200" dirty="0">
                          <a:solidFill>
                            <a:schemeClr val="dk1"/>
                          </a:solidFill>
                          <a:effectLst/>
                          <a:latin typeface="+mn-lt"/>
                          <a:ea typeface="+mn-ea"/>
                          <a:cs typeface="+mn-cs"/>
                        </a:rPr>
                        <a:t>√</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i="0" u="none" strike="noStrike" kern="1200" dirty="0">
                          <a:solidFill>
                            <a:schemeClr val="dk1"/>
                          </a:solidFill>
                          <a:effectLst/>
                          <a:latin typeface="+mn-lt"/>
                          <a:ea typeface="+mn-ea"/>
                          <a:cs typeface="+mn-cs"/>
                        </a:rPr>
                        <a:t>√</a:t>
                      </a:r>
                      <a:endParaRPr lang="en-GB" dirty="0"/>
                    </a:p>
                  </a:txBody>
                  <a:tcPr/>
                </a:tc>
                <a:extLst>
                  <a:ext uri="{0D108BD9-81ED-4DB2-BD59-A6C34878D82A}">
                    <a16:rowId xmlns:a16="http://schemas.microsoft.com/office/drawing/2014/main" val="618201303"/>
                  </a:ext>
                </a:extLst>
              </a:tr>
              <a:tr h="370840">
                <a:tc>
                  <a:txBody>
                    <a:bodyPr/>
                    <a:lstStyle/>
                    <a:p>
                      <a:r>
                        <a:rPr lang="en-GB" sz="1800" b="0" i="0" u="none" strike="noStrike" kern="1200" dirty="0">
                          <a:solidFill>
                            <a:schemeClr val="dk1"/>
                          </a:solidFill>
                          <a:effectLst/>
                          <a:latin typeface="+mn-lt"/>
                          <a:ea typeface="+mn-ea"/>
                          <a:cs typeface="+mn-cs"/>
                        </a:rPr>
                        <a:t>Russell Hall Hospital</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i="0" u="none" strike="noStrike" kern="1200" dirty="0">
                          <a:solidFill>
                            <a:schemeClr val="dk1"/>
                          </a:solidFill>
                          <a:effectLst/>
                          <a:latin typeface="+mn-lt"/>
                          <a:ea typeface="+mn-ea"/>
                          <a:cs typeface="+mn-cs"/>
                        </a:rPr>
                        <a:t>√</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i="0" u="none" strike="noStrike" kern="1200" dirty="0">
                          <a:solidFill>
                            <a:schemeClr val="dk1"/>
                          </a:solidFill>
                          <a:effectLst/>
                          <a:latin typeface="+mn-lt"/>
                          <a:ea typeface="+mn-ea"/>
                          <a:cs typeface="+mn-cs"/>
                        </a:rPr>
                        <a:t>√</a:t>
                      </a:r>
                      <a:endParaRPr lang="en-GB" dirty="0"/>
                    </a:p>
                  </a:txBody>
                  <a:tcPr/>
                </a:tc>
                <a:extLst>
                  <a:ext uri="{0D108BD9-81ED-4DB2-BD59-A6C34878D82A}">
                    <a16:rowId xmlns:a16="http://schemas.microsoft.com/office/drawing/2014/main" val="686977838"/>
                  </a:ext>
                </a:extLst>
              </a:tr>
              <a:tr h="488472">
                <a:tc>
                  <a:txBody>
                    <a:bodyPr/>
                    <a:lstStyle/>
                    <a:p>
                      <a:r>
                        <a:rPr lang="en-GB" sz="1800" b="0" i="0" u="none" strike="noStrike" kern="1200" dirty="0">
                          <a:solidFill>
                            <a:schemeClr val="dk1"/>
                          </a:solidFill>
                          <a:effectLst/>
                          <a:latin typeface="+mn-lt"/>
                          <a:ea typeface="+mn-ea"/>
                          <a:cs typeface="+mn-cs"/>
                        </a:rPr>
                        <a:t>Heart of England NHS Trust</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i="0" u="none" strike="noStrike" kern="1200" dirty="0">
                          <a:solidFill>
                            <a:schemeClr val="dk1"/>
                          </a:solidFill>
                          <a:effectLst/>
                          <a:latin typeface="+mn-lt"/>
                          <a:ea typeface="+mn-ea"/>
                          <a:cs typeface="+mn-cs"/>
                        </a:rPr>
                        <a:t>√</a:t>
                      </a:r>
                      <a:endParaRPr lang="en-GB" dirty="0"/>
                    </a:p>
                  </a:txBody>
                  <a:tcPr/>
                </a:tc>
                <a:tc>
                  <a:txBody>
                    <a:bodyPr/>
                    <a:lstStyle/>
                    <a:p>
                      <a:r>
                        <a:rPr lang="en-GB" sz="1600" dirty="0"/>
                        <a:t>Awaiting unit response </a:t>
                      </a:r>
                    </a:p>
                  </a:txBody>
                  <a:tcPr/>
                </a:tc>
                <a:extLst>
                  <a:ext uri="{0D108BD9-81ED-4DB2-BD59-A6C34878D82A}">
                    <a16:rowId xmlns:a16="http://schemas.microsoft.com/office/drawing/2014/main" val="3810647087"/>
                  </a:ext>
                </a:extLst>
              </a:tr>
              <a:tr h="370840">
                <a:tc>
                  <a:txBody>
                    <a:bodyPr/>
                    <a:lstStyle/>
                    <a:p>
                      <a:r>
                        <a:rPr lang="en-GB" sz="1800" b="0" i="0" u="none" strike="noStrike" kern="1200" dirty="0">
                          <a:solidFill>
                            <a:schemeClr val="dk1"/>
                          </a:solidFill>
                          <a:effectLst/>
                          <a:latin typeface="+mn-lt"/>
                          <a:ea typeface="+mn-ea"/>
                          <a:cs typeface="+mn-cs"/>
                        </a:rPr>
                        <a:t>Sandwell &amp; West Birmingham Hospitals NHS Trust</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i="0" u="none" strike="noStrike" kern="1200" dirty="0">
                          <a:solidFill>
                            <a:schemeClr val="dk1"/>
                          </a:solidFill>
                          <a:effectLst/>
                          <a:latin typeface="+mn-lt"/>
                          <a:ea typeface="+mn-ea"/>
                          <a:cs typeface="+mn-cs"/>
                        </a:rPr>
                        <a:t>√</a:t>
                      </a:r>
                      <a:endParaRPr lang="en-GB" dirty="0"/>
                    </a:p>
                  </a:txBody>
                  <a:tcPr/>
                </a:tc>
                <a:tc>
                  <a:txBody>
                    <a:bodyPr/>
                    <a:lstStyle/>
                    <a:p>
                      <a:r>
                        <a:rPr lang="en-GB" sz="1600" dirty="0"/>
                        <a:t>Awaiting unit response </a:t>
                      </a:r>
                    </a:p>
                  </a:txBody>
                  <a:tcPr/>
                </a:tc>
                <a:extLst>
                  <a:ext uri="{0D108BD9-81ED-4DB2-BD59-A6C34878D82A}">
                    <a16:rowId xmlns:a16="http://schemas.microsoft.com/office/drawing/2014/main" val="2843792898"/>
                  </a:ext>
                </a:extLst>
              </a:tr>
              <a:tr h="370840">
                <a:tc>
                  <a:txBody>
                    <a:bodyPr/>
                    <a:lstStyle/>
                    <a:p>
                      <a:r>
                        <a:rPr lang="en-GB" sz="1800" b="0" i="0" u="none" strike="noStrike" kern="1200" dirty="0">
                          <a:solidFill>
                            <a:schemeClr val="dk1"/>
                          </a:solidFill>
                          <a:effectLst/>
                          <a:latin typeface="+mn-lt"/>
                          <a:ea typeface="+mn-ea"/>
                          <a:cs typeface="+mn-cs"/>
                        </a:rPr>
                        <a:t>Queen Elizabeth Hospitals</a:t>
                      </a:r>
                      <a:endParaRPr lang="en-GB" dirty="0"/>
                    </a:p>
                  </a:txBody>
                  <a:tcPr/>
                </a:tc>
                <a:tc>
                  <a:txBody>
                    <a:bodyPr/>
                    <a:lstStyle/>
                    <a:p>
                      <a:r>
                        <a:rPr lang="en-GB" sz="1600" dirty="0"/>
                        <a:t>Awaiting response</a:t>
                      </a:r>
                    </a:p>
                  </a:txBody>
                  <a:tcPr/>
                </a:tc>
                <a:tc>
                  <a:txBody>
                    <a:bodyPr/>
                    <a:lstStyle/>
                    <a:p>
                      <a:endParaRPr lang="en-GB" dirty="0"/>
                    </a:p>
                  </a:txBody>
                  <a:tcPr/>
                </a:tc>
                <a:extLst>
                  <a:ext uri="{0D108BD9-81ED-4DB2-BD59-A6C34878D82A}">
                    <a16:rowId xmlns:a16="http://schemas.microsoft.com/office/drawing/2014/main" val="1788216382"/>
                  </a:ext>
                </a:extLst>
              </a:tr>
              <a:tr h="370840">
                <a:tc>
                  <a:txBody>
                    <a:bodyPr/>
                    <a:lstStyle/>
                    <a:p>
                      <a:r>
                        <a:rPr lang="en-GB" sz="1800" b="0" i="0" u="none" strike="noStrike" kern="1200" dirty="0">
                          <a:solidFill>
                            <a:schemeClr val="dk1"/>
                          </a:solidFill>
                          <a:effectLst/>
                          <a:latin typeface="+mn-lt"/>
                          <a:ea typeface="+mn-ea"/>
                          <a:cs typeface="+mn-cs"/>
                        </a:rPr>
                        <a:t>Leicestershire NHS Trust</a:t>
                      </a:r>
                      <a:endParaRPr lang="en-GB" dirty="0"/>
                    </a:p>
                  </a:txBody>
                  <a:tcPr/>
                </a:tc>
                <a:tc>
                  <a:txBody>
                    <a:bodyPr/>
                    <a:lstStyle/>
                    <a:p>
                      <a:r>
                        <a:rPr lang="en-GB" sz="1800" b="0" i="0" u="none" strike="noStrike" kern="1200" dirty="0">
                          <a:solidFill>
                            <a:schemeClr val="dk1"/>
                          </a:solidFill>
                          <a:effectLst/>
                          <a:latin typeface="+mn-lt"/>
                          <a:ea typeface="+mn-ea"/>
                          <a:cs typeface="+mn-cs"/>
                        </a:rPr>
                        <a:t>√</a:t>
                      </a:r>
                      <a:endParaRPr lang="en-GB" dirty="0"/>
                    </a:p>
                  </a:txBody>
                  <a:tcPr/>
                </a:tc>
                <a:tc>
                  <a:txBody>
                    <a:bodyPr/>
                    <a:lstStyle/>
                    <a:p>
                      <a:r>
                        <a:rPr lang="en-GB" sz="1800" b="0" i="0" u="none" strike="noStrike" kern="1200" dirty="0">
                          <a:solidFill>
                            <a:schemeClr val="dk1"/>
                          </a:solidFill>
                          <a:effectLst/>
                          <a:latin typeface="+mn-lt"/>
                          <a:ea typeface="+mn-ea"/>
                          <a:cs typeface="+mn-cs"/>
                        </a:rPr>
                        <a:t>√ </a:t>
                      </a:r>
                      <a:endParaRPr lang="en-GB" dirty="0"/>
                    </a:p>
                  </a:txBody>
                  <a:tcPr/>
                </a:tc>
                <a:extLst>
                  <a:ext uri="{0D108BD9-81ED-4DB2-BD59-A6C34878D82A}">
                    <a16:rowId xmlns:a16="http://schemas.microsoft.com/office/drawing/2014/main" val="3132037280"/>
                  </a:ext>
                </a:extLst>
              </a:tr>
              <a:tr h="370840">
                <a:tc>
                  <a:txBody>
                    <a:bodyPr/>
                    <a:lstStyle/>
                    <a:p>
                      <a:r>
                        <a:rPr lang="en-GB" sz="1800" b="0" i="0" u="none" strike="noStrike" kern="1200" dirty="0">
                          <a:solidFill>
                            <a:schemeClr val="dk1"/>
                          </a:solidFill>
                          <a:effectLst/>
                          <a:latin typeface="+mn-lt"/>
                          <a:ea typeface="+mn-ea"/>
                          <a:cs typeface="+mn-cs"/>
                        </a:rPr>
                        <a:t>Walsall Healthcare NHS Trust</a:t>
                      </a:r>
                      <a:endParaRPr lang="en-GB" dirty="0"/>
                    </a:p>
                  </a:txBody>
                  <a:tcPr/>
                </a:tc>
                <a:tc>
                  <a:txBody>
                    <a:bodyPr/>
                    <a:lstStyle/>
                    <a:p>
                      <a:r>
                        <a:rPr lang="en-GB" sz="1600" dirty="0"/>
                        <a:t>Awaiting confirmation</a:t>
                      </a:r>
                    </a:p>
                  </a:txBody>
                  <a:tcPr/>
                </a:tc>
                <a:tc>
                  <a:txBody>
                    <a:bodyPr/>
                    <a:lstStyle/>
                    <a:p>
                      <a:endParaRPr lang="en-GB" dirty="0"/>
                    </a:p>
                  </a:txBody>
                  <a:tcPr/>
                </a:tc>
                <a:extLst>
                  <a:ext uri="{0D108BD9-81ED-4DB2-BD59-A6C34878D82A}">
                    <a16:rowId xmlns:a16="http://schemas.microsoft.com/office/drawing/2014/main" val="2280587239"/>
                  </a:ext>
                </a:extLst>
              </a:tr>
              <a:tr h="370840">
                <a:tc>
                  <a:txBody>
                    <a:bodyPr/>
                    <a:lstStyle/>
                    <a:p>
                      <a:r>
                        <a:rPr lang="en-GB" sz="1800" b="0" i="0" u="none" strike="noStrike" kern="1200" dirty="0">
                          <a:solidFill>
                            <a:schemeClr val="dk1"/>
                          </a:solidFill>
                          <a:effectLst/>
                          <a:latin typeface="+mn-lt"/>
                          <a:ea typeface="+mn-ea"/>
                          <a:cs typeface="+mn-cs"/>
                        </a:rPr>
                        <a:t>Wye Valley NHS Trust (Hereford)</a:t>
                      </a:r>
                      <a:endParaRPr lang="en-GB" dirty="0"/>
                    </a:p>
                  </a:txBody>
                  <a:tcPr/>
                </a:tc>
                <a:tc>
                  <a:txBody>
                    <a:bodyPr/>
                    <a:lstStyle/>
                    <a:p>
                      <a:r>
                        <a:rPr lang="en-GB" sz="1800" b="0" i="0" u="none" strike="noStrike" kern="1200" dirty="0">
                          <a:solidFill>
                            <a:schemeClr val="dk1"/>
                          </a:solidFill>
                          <a:effectLst/>
                          <a:latin typeface="+mn-lt"/>
                          <a:ea typeface="+mn-ea"/>
                          <a:cs typeface="+mn-cs"/>
                        </a:rPr>
                        <a:t>√</a:t>
                      </a:r>
                      <a:endParaRPr lang="en-GB" dirty="0"/>
                    </a:p>
                  </a:txBody>
                  <a:tcPr/>
                </a:tc>
                <a:tc>
                  <a:txBody>
                    <a:bodyPr/>
                    <a:lstStyle/>
                    <a:p>
                      <a:r>
                        <a:rPr lang="en-GB" sz="1800" b="0" i="0" u="none" strike="noStrike" kern="1200" dirty="0">
                          <a:solidFill>
                            <a:schemeClr val="dk1"/>
                          </a:solidFill>
                          <a:effectLst/>
                          <a:latin typeface="+mn-lt"/>
                          <a:ea typeface="+mn-ea"/>
                          <a:cs typeface="+mn-cs"/>
                        </a:rPr>
                        <a:t>√ </a:t>
                      </a:r>
                      <a:endParaRPr lang="en-GB" dirty="0"/>
                    </a:p>
                  </a:txBody>
                  <a:tcPr/>
                </a:tc>
                <a:extLst>
                  <a:ext uri="{0D108BD9-81ED-4DB2-BD59-A6C34878D82A}">
                    <a16:rowId xmlns:a16="http://schemas.microsoft.com/office/drawing/2014/main" val="2762054024"/>
                  </a:ext>
                </a:extLst>
              </a:tr>
              <a:tr h="370840">
                <a:tc>
                  <a:txBody>
                    <a:bodyPr/>
                    <a:lstStyle/>
                    <a:p>
                      <a:r>
                        <a:rPr lang="en-GB" sz="1800" b="0" i="0" u="none" strike="noStrike" kern="1200" dirty="0">
                          <a:solidFill>
                            <a:schemeClr val="dk1"/>
                          </a:solidFill>
                          <a:effectLst/>
                          <a:latin typeface="+mn-lt"/>
                          <a:ea typeface="+mn-ea"/>
                          <a:cs typeface="+mn-cs"/>
                        </a:rPr>
                        <a:t>Worcester Acute Hospitals  NHS Trust </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Awaiting confirmation</a:t>
                      </a:r>
                    </a:p>
                  </a:txBody>
                  <a:tcPr/>
                </a:tc>
                <a:tc>
                  <a:txBody>
                    <a:bodyPr/>
                    <a:lstStyle/>
                    <a:p>
                      <a:endParaRPr lang="en-GB" dirty="0"/>
                    </a:p>
                  </a:txBody>
                  <a:tcPr/>
                </a:tc>
                <a:extLst>
                  <a:ext uri="{0D108BD9-81ED-4DB2-BD59-A6C34878D82A}">
                    <a16:rowId xmlns:a16="http://schemas.microsoft.com/office/drawing/2014/main" val="1792454759"/>
                  </a:ext>
                </a:extLst>
              </a:tr>
              <a:tr h="370840">
                <a:tc>
                  <a:txBody>
                    <a:bodyPr/>
                    <a:lstStyle/>
                    <a:p>
                      <a:r>
                        <a:rPr lang="en-GB" sz="1800" b="0" i="0" u="none" strike="noStrike" kern="1200" dirty="0">
                          <a:solidFill>
                            <a:schemeClr val="dk1"/>
                          </a:solidFill>
                          <a:effectLst/>
                          <a:latin typeface="+mn-lt"/>
                          <a:ea typeface="+mn-ea"/>
                          <a:cs typeface="+mn-cs"/>
                        </a:rPr>
                        <a:t>Shrewsbury &amp; Telford NHS Trust </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Awaiting confirmation</a:t>
                      </a:r>
                    </a:p>
                  </a:txBody>
                  <a:tcPr/>
                </a:tc>
                <a:tc>
                  <a:txBody>
                    <a:bodyPr/>
                    <a:lstStyle/>
                    <a:p>
                      <a:endParaRPr lang="en-GB" dirty="0"/>
                    </a:p>
                  </a:txBody>
                  <a:tcPr/>
                </a:tc>
                <a:extLst>
                  <a:ext uri="{0D108BD9-81ED-4DB2-BD59-A6C34878D82A}">
                    <a16:rowId xmlns:a16="http://schemas.microsoft.com/office/drawing/2014/main" val="3976712278"/>
                  </a:ext>
                </a:extLst>
              </a:tr>
              <a:tr h="370840">
                <a:tc>
                  <a:txBody>
                    <a:bodyPr/>
                    <a:lstStyle/>
                    <a:p>
                      <a:r>
                        <a:rPr lang="en-GB" sz="1800" b="0" i="0" u="none" strike="noStrike" kern="1200" dirty="0">
                          <a:solidFill>
                            <a:schemeClr val="dk1"/>
                          </a:solidFill>
                          <a:effectLst/>
                          <a:latin typeface="+mn-lt"/>
                          <a:ea typeface="+mn-ea"/>
                          <a:cs typeface="+mn-cs"/>
                        </a:rPr>
                        <a:t>Kettering NHS Trust</a:t>
                      </a:r>
                      <a:endParaRPr lang="en-GB" dirty="0"/>
                    </a:p>
                  </a:txBody>
                  <a:tcPr/>
                </a:tc>
                <a:tc>
                  <a:txBody>
                    <a:bodyPr/>
                    <a:lstStyle/>
                    <a:p>
                      <a:r>
                        <a:rPr lang="en-GB" sz="1600" dirty="0"/>
                        <a:t>Capacity not agreed </a:t>
                      </a:r>
                    </a:p>
                  </a:txBody>
                  <a:tcPr/>
                </a:tc>
                <a:tc>
                  <a:txBody>
                    <a:bodyPr/>
                    <a:lstStyle/>
                    <a:p>
                      <a:r>
                        <a:rPr lang="en-GB" dirty="0"/>
                        <a:t>-</a:t>
                      </a:r>
                    </a:p>
                  </a:txBody>
                  <a:tcPr/>
                </a:tc>
                <a:extLst>
                  <a:ext uri="{0D108BD9-81ED-4DB2-BD59-A6C34878D82A}">
                    <a16:rowId xmlns:a16="http://schemas.microsoft.com/office/drawing/2014/main" val="3540022129"/>
                  </a:ext>
                </a:extLst>
              </a:tr>
              <a:tr h="370840">
                <a:tc>
                  <a:txBody>
                    <a:bodyPr/>
                    <a:lstStyle/>
                    <a:p>
                      <a:r>
                        <a:rPr lang="en-GB" sz="1800" b="0" i="0" u="none" strike="noStrike" kern="1200" dirty="0">
                          <a:solidFill>
                            <a:schemeClr val="dk1"/>
                          </a:solidFill>
                          <a:effectLst/>
                          <a:latin typeface="+mn-lt"/>
                          <a:ea typeface="+mn-ea"/>
                          <a:cs typeface="+mn-cs"/>
                        </a:rPr>
                        <a:t>Royal Orthopaedic NHS Trust</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i="0" u="none" strike="noStrike" kern="1200" dirty="0">
                          <a:solidFill>
                            <a:schemeClr val="dk1"/>
                          </a:solidFill>
                          <a:effectLst/>
                          <a:latin typeface="+mn-lt"/>
                          <a:ea typeface="+mn-ea"/>
                          <a:cs typeface="+mn-cs"/>
                        </a:rPr>
                        <a:t>√</a:t>
                      </a:r>
                      <a:endParaRPr lang="en-GB"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Awaiting unit response </a:t>
                      </a:r>
                    </a:p>
                    <a:p>
                      <a:endParaRPr lang="en-GB" dirty="0"/>
                    </a:p>
                  </a:txBody>
                  <a:tcPr/>
                </a:tc>
                <a:extLst>
                  <a:ext uri="{0D108BD9-81ED-4DB2-BD59-A6C34878D82A}">
                    <a16:rowId xmlns:a16="http://schemas.microsoft.com/office/drawing/2014/main" val="2379333615"/>
                  </a:ext>
                </a:extLst>
              </a:tr>
            </a:tbl>
          </a:graphicData>
        </a:graphic>
      </p:graphicFrame>
    </p:spTree>
    <p:extLst>
      <p:ext uri="{BB962C8B-B14F-4D97-AF65-F5344CB8AC3E}">
        <p14:creationId xmlns:p14="http://schemas.microsoft.com/office/powerpoint/2010/main" val="2931730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C83A8-2855-4B01-9869-317F08DF5678}"/>
              </a:ext>
            </a:extLst>
          </p:cNvPr>
          <p:cNvSpPr>
            <a:spLocks noGrp="1"/>
          </p:cNvSpPr>
          <p:nvPr>
            <p:ph type="title"/>
          </p:nvPr>
        </p:nvSpPr>
        <p:spPr/>
        <p:txBody>
          <a:bodyPr/>
          <a:lstStyle/>
          <a:p>
            <a:endParaRPr lang="en-GB"/>
          </a:p>
        </p:txBody>
      </p:sp>
      <p:pic>
        <p:nvPicPr>
          <p:cNvPr id="4" name="Content Placeholder 3">
            <a:extLst>
              <a:ext uri="{FF2B5EF4-FFF2-40B4-BE49-F238E27FC236}">
                <a16:creationId xmlns:a16="http://schemas.microsoft.com/office/drawing/2014/main" id="{FBF45081-9FEF-4162-AB24-486B2A3D2310}"/>
              </a:ext>
            </a:extLst>
          </p:cNvPr>
          <p:cNvPicPr>
            <a:picLocks noGrp="1" noChangeAspect="1"/>
          </p:cNvPicPr>
          <p:nvPr>
            <p:ph idx="1"/>
          </p:nvPr>
        </p:nvPicPr>
        <p:blipFill rotWithShape="1">
          <a:blip r:embed="rId2"/>
          <a:srcRect l="28398" t="11272" r="29098" b="34365"/>
          <a:stretch/>
        </p:blipFill>
        <p:spPr>
          <a:xfrm>
            <a:off x="2231136" y="657394"/>
            <a:ext cx="7843504" cy="5642909"/>
          </a:xfrm>
          <a:prstGeom prst="rect">
            <a:avLst/>
          </a:prstGeom>
        </p:spPr>
      </p:pic>
      <p:sp>
        <p:nvSpPr>
          <p:cNvPr id="5" name="TextBox 4">
            <a:extLst>
              <a:ext uri="{FF2B5EF4-FFF2-40B4-BE49-F238E27FC236}">
                <a16:creationId xmlns:a16="http://schemas.microsoft.com/office/drawing/2014/main" id="{B59E996D-2F92-4CE5-B4AE-A4E71E773B8C}"/>
              </a:ext>
            </a:extLst>
          </p:cNvPr>
          <p:cNvSpPr txBox="1"/>
          <p:nvPr/>
        </p:nvSpPr>
        <p:spPr>
          <a:xfrm>
            <a:off x="154858" y="1983658"/>
            <a:ext cx="2204884" cy="369332"/>
          </a:xfrm>
          <a:prstGeom prst="rect">
            <a:avLst/>
          </a:prstGeom>
          <a:noFill/>
        </p:spPr>
        <p:txBody>
          <a:bodyPr wrap="square" rtlCol="0">
            <a:spAutoFit/>
          </a:bodyPr>
          <a:lstStyle/>
          <a:p>
            <a:r>
              <a:rPr lang="en-GB" dirty="0">
                <a:hlinkClick r:id="rId3"/>
              </a:rPr>
              <a:t>Survey Link </a:t>
            </a:r>
            <a:endParaRPr lang="en-GB" dirty="0"/>
          </a:p>
        </p:txBody>
      </p:sp>
    </p:spTree>
    <p:extLst>
      <p:ext uri="{BB962C8B-B14F-4D97-AF65-F5344CB8AC3E}">
        <p14:creationId xmlns:p14="http://schemas.microsoft.com/office/powerpoint/2010/main" val="2094575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FCFBC-E532-49D8-A9CD-F8A3053ED1D6}"/>
              </a:ext>
            </a:extLst>
          </p:cNvPr>
          <p:cNvSpPr>
            <a:spLocks noGrp="1"/>
          </p:cNvSpPr>
          <p:nvPr>
            <p:ph type="title"/>
          </p:nvPr>
        </p:nvSpPr>
        <p:spPr/>
        <p:txBody>
          <a:bodyPr/>
          <a:lstStyle/>
          <a:p>
            <a:r>
              <a:rPr lang="en-GB" dirty="0"/>
              <a:t>Any questions </a:t>
            </a:r>
          </a:p>
        </p:txBody>
      </p:sp>
      <p:sp>
        <p:nvSpPr>
          <p:cNvPr id="3" name="Content Placeholder 2">
            <a:extLst>
              <a:ext uri="{FF2B5EF4-FFF2-40B4-BE49-F238E27FC236}">
                <a16:creationId xmlns:a16="http://schemas.microsoft.com/office/drawing/2014/main" id="{6ABEB2AE-BE92-48BD-90AA-DFB08C6C3075}"/>
              </a:ext>
            </a:extLst>
          </p:cNvPr>
          <p:cNvSpPr>
            <a:spLocks noGrp="1"/>
          </p:cNvSpPr>
          <p:nvPr>
            <p:ph idx="1"/>
          </p:nvPr>
        </p:nvSpPr>
        <p:spPr>
          <a:xfrm>
            <a:off x="2231136" y="3301550"/>
            <a:ext cx="7729728" cy="2438477"/>
          </a:xfrm>
        </p:spPr>
        <p:txBody>
          <a:bodyPr/>
          <a:lstStyle/>
          <a:p>
            <a:pPr marL="0" indent="0" algn="ctr">
              <a:buNone/>
            </a:pPr>
            <a:r>
              <a:rPr lang="en-GB" sz="3200" dirty="0">
                <a:hlinkClick r:id="rId2"/>
              </a:rPr>
              <a:t>Survey Link </a:t>
            </a:r>
            <a:endParaRPr lang="en-GB" sz="3200" dirty="0"/>
          </a:p>
          <a:p>
            <a:pPr marL="0" indent="0" algn="ctr">
              <a:buNone/>
            </a:pPr>
            <a:endParaRPr lang="en-GB" sz="3200" dirty="0"/>
          </a:p>
          <a:p>
            <a:pPr marL="0" indent="0" algn="ctr">
              <a:buNone/>
            </a:pPr>
            <a:r>
              <a:rPr lang="en-GB" sz="3200" dirty="0"/>
              <a:t>Thank you for your Support </a:t>
            </a:r>
          </a:p>
          <a:p>
            <a:pPr marL="0" indent="0">
              <a:buNone/>
            </a:pPr>
            <a:endParaRPr lang="en-GB" dirty="0"/>
          </a:p>
        </p:txBody>
      </p:sp>
    </p:spTree>
    <p:extLst>
      <p:ext uri="{BB962C8B-B14F-4D97-AF65-F5344CB8AC3E}">
        <p14:creationId xmlns:p14="http://schemas.microsoft.com/office/powerpoint/2010/main" val="1334731183"/>
      </p:ext>
    </p:extLst>
  </p:cSld>
  <p:clrMapOvr>
    <a:masterClrMapping/>
  </p:clrMapOvr>
</p:sld>
</file>

<file path=ppt/theme/theme1.xml><?xml version="1.0" encoding="utf-8"?>
<a:theme xmlns:a="http://schemas.openxmlformats.org/drawingml/2006/main" name="Parcel">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TM10001115[[fn=Parcel]]</Template>
  <TotalTime>169</TotalTime>
  <Words>638</Words>
  <Application>Microsoft Office PowerPoint</Application>
  <PresentationFormat>Widescreen</PresentationFormat>
  <Paragraphs>88</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Gill Sans MT</vt:lpstr>
      <vt:lpstr>Parcel</vt:lpstr>
      <vt:lpstr>Critical Care Nurse Work Environment: Perspectives from Canada and the UK</vt:lpstr>
      <vt:lpstr>Rationale for Study </vt:lpstr>
      <vt:lpstr>Research Design </vt:lpstr>
      <vt:lpstr>Objectives </vt:lpstr>
      <vt:lpstr>More Simply!</vt:lpstr>
      <vt:lpstr>Survey detail</vt:lpstr>
      <vt:lpstr>Current Position </vt:lpstr>
      <vt:lpstr>PowerPoint Presentation</vt:lpstr>
      <vt:lpstr>Any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Care Nurse Work Environment: Perspectives from Canada and the UK</dc:title>
  <dc:creator>Nicky Witton</dc:creator>
  <cp:lastModifiedBy>MCCTN Angela</cp:lastModifiedBy>
  <cp:revision>14</cp:revision>
  <dcterms:created xsi:type="dcterms:W3CDTF">2017-07-03T16:34:12Z</dcterms:created>
  <dcterms:modified xsi:type="dcterms:W3CDTF">2017-07-04T08:32:01Z</dcterms:modified>
</cp:coreProperties>
</file>