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7.xml" ContentType="application/vnd.openxmlformats-officedocument.drawingml.chart+xml"/>
  <Override PartName="/ppt/theme/themeOverride3.xml" ContentType="application/vnd.openxmlformats-officedocument.themeOverride+xml"/>
  <Override PartName="/ppt/charts/chart8.xml" ContentType="application/vnd.openxmlformats-officedocument.drawingml.chart+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notesSlides/notesSlide10.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notesSlides/notesSlide11.xml" ContentType="application/vnd.openxmlformats-officedocument.presentationml.notesSlide+xml"/>
  <Override PartName="/ppt/charts/chart15.xml" ContentType="application/vnd.openxmlformats-officedocument.drawingml.chart+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6.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7.xml" ContentType="application/vnd.openxmlformats-officedocument.drawingml.chart+xml"/>
  <Override PartName="/ppt/notesSlides/notesSlide22.xml" ContentType="application/vnd.openxmlformats-officedocument.presentationml.notesSlide+xml"/>
  <Override PartName="/ppt/charts/chart18.xml" ContentType="application/vnd.openxmlformats-officedocument.drawingml.chart+xml"/>
  <Override PartName="/ppt/charts/style7.xml" ContentType="application/vnd.ms-office.chartstyle+xml"/>
  <Override PartName="/ppt/charts/colors7.xml" ContentType="application/vnd.ms-office.chartcolorstyle+xml"/>
  <Override PartName="/ppt/charts/chart1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3.xml" ContentType="application/vnd.openxmlformats-officedocument.presentationml.notesSlide+xml"/>
  <Override PartName="/ppt/charts/chart20.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1.xml" ContentType="application/vnd.openxmlformats-officedocument.drawingml.chart+xml"/>
  <Override PartName="/ppt/drawings/drawing2.xml" ContentType="application/vnd.openxmlformats-officedocument.drawingml.chartshapes+xml"/>
  <Override PartName="/ppt/charts/chart22.xml" ContentType="application/vnd.openxmlformats-officedocument.drawingml.chart+xml"/>
  <Override PartName="/ppt/charts/chart23.xml" ContentType="application/vnd.openxmlformats-officedocument.drawingml.chart+xml"/>
  <Override PartName="/ppt/notesSlides/notesSlide26.xml" ContentType="application/vnd.openxmlformats-officedocument.presentationml.notesSlide+xml"/>
  <Override PartName="/ppt/charts/chart24.xml" ContentType="application/vnd.openxmlformats-officedocument.drawingml.chart+xml"/>
  <Override PartName="/ppt/charts/chart25.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6.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5.xml" ContentType="application/vnd.openxmlformats-officedocument.themeOverride+xml"/>
  <Override PartName="/ppt/drawings/drawing3.xml" ContentType="application/vnd.openxmlformats-officedocument.drawingml.chartshapes+xml"/>
  <Override PartName="/ppt/tags/tag1.xml" ContentType="application/vnd.openxmlformats-officedocument.presentationml.tags+xml"/>
  <Override PartName="/ppt/notesSlides/notesSlide41.xml" ContentType="application/vnd.openxmlformats-officedocument.presentationml.notesSlide+xml"/>
  <Override PartName="/ppt/charts/chart29.xml" ContentType="application/vnd.openxmlformats-officedocument.drawingml.chart+xml"/>
  <Override PartName="/ppt/theme/themeOverride6.xml" ContentType="application/vnd.openxmlformats-officedocument.themeOverride+xml"/>
  <Override PartName="/ppt/notesSlides/notesSlide42.xml" ContentType="application/vnd.openxmlformats-officedocument.presentationml.notesSlide+xml"/>
  <Override PartName="/ppt/tags/tag2.xml" ContentType="application/vnd.openxmlformats-officedocument.presentationml.tags+xml"/>
  <Override PartName="/ppt/notesSlides/notesSlide43.xml" ContentType="application/vnd.openxmlformats-officedocument.presentationml.notesSlide+xml"/>
  <Override PartName="/ppt/charts/chart30.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7.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1"/>
    <p:sldMasterId id="2147483737" r:id="rId2"/>
    <p:sldMasterId id="2147483746" r:id="rId3"/>
    <p:sldMasterId id="2147483772" r:id="rId4"/>
  </p:sldMasterIdLst>
  <p:notesMasterIdLst>
    <p:notesMasterId r:id="rId66"/>
  </p:notesMasterIdLst>
  <p:handoutMasterIdLst>
    <p:handoutMasterId r:id="rId67"/>
  </p:handoutMasterIdLst>
  <p:sldIdLst>
    <p:sldId id="329" r:id="rId5"/>
    <p:sldId id="2147483061" r:id="rId6"/>
    <p:sldId id="261" r:id="rId7"/>
    <p:sldId id="360" r:id="rId8"/>
    <p:sldId id="2147483060" r:id="rId9"/>
    <p:sldId id="320" r:id="rId10"/>
    <p:sldId id="2147474883" r:id="rId11"/>
    <p:sldId id="2147474962" r:id="rId12"/>
    <p:sldId id="2147474963" r:id="rId13"/>
    <p:sldId id="435" r:id="rId14"/>
    <p:sldId id="2147481133" r:id="rId15"/>
    <p:sldId id="2147475013" r:id="rId16"/>
    <p:sldId id="2147475014" r:id="rId17"/>
    <p:sldId id="2147474907" r:id="rId18"/>
    <p:sldId id="2147483050" r:id="rId19"/>
    <p:sldId id="349" r:id="rId20"/>
    <p:sldId id="2147481079" r:id="rId21"/>
    <p:sldId id="486" r:id="rId22"/>
    <p:sldId id="602" r:id="rId23"/>
    <p:sldId id="2147483051" r:id="rId24"/>
    <p:sldId id="432" r:id="rId25"/>
    <p:sldId id="2147481130" r:id="rId26"/>
    <p:sldId id="569" r:id="rId27"/>
    <p:sldId id="2147474918" r:id="rId28"/>
    <p:sldId id="2147474986" r:id="rId29"/>
    <p:sldId id="2147483037" r:id="rId30"/>
    <p:sldId id="2147475036" r:id="rId31"/>
    <p:sldId id="2147483008" r:id="rId32"/>
    <p:sldId id="2147474885" r:id="rId33"/>
    <p:sldId id="2147482970" r:id="rId34"/>
    <p:sldId id="2147482989" r:id="rId35"/>
    <p:sldId id="2147481116" r:id="rId36"/>
    <p:sldId id="2147483043" r:id="rId37"/>
    <p:sldId id="2147474941" r:id="rId38"/>
    <p:sldId id="2141410808" r:id="rId39"/>
    <p:sldId id="2147475000" r:id="rId40"/>
    <p:sldId id="2147483030" r:id="rId41"/>
    <p:sldId id="2147481128" r:id="rId42"/>
    <p:sldId id="2147483054" r:id="rId43"/>
    <p:sldId id="2147475012" r:id="rId44"/>
    <p:sldId id="2147483056" r:id="rId45"/>
    <p:sldId id="2147475016" r:id="rId46"/>
    <p:sldId id="2147483031" r:id="rId47"/>
    <p:sldId id="2141410875" r:id="rId48"/>
    <p:sldId id="596" r:id="rId49"/>
    <p:sldId id="334" r:id="rId50"/>
    <p:sldId id="2147474997" r:id="rId51"/>
    <p:sldId id="2147474998" r:id="rId52"/>
    <p:sldId id="2147483059" r:id="rId53"/>
    <p:sldId id="2147483017" r:id="rId54"/>
    <p:sldId id="2147473700" r:id="rId55"/>
    <p:sldId id="366" r:id="rId56"/>
    <p:sldId id="2147475021" r:id="rId57"/>
    <p:sldId id="2147475020" r:id="rId58"/>
    <p:sldId id="2147474924" r:id="rId59"/>
    <p:sldId id="2147475027" r:id="rId60"/>
    <p:sldId id="2147475019" r:id="rId61"/>
    <p:sldId id="257" r:id="rId62"/>
    <p:sldId id="2147474922" r:id="rId63"/>
    <p:sldId id="331" r:id="rId64"/>
    <p:sldId id="332" r:id="rId65"/>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Live or Enduring Slides" id="{C528580D-4950-1547-A7B0-7F6DB2C01D29}">
          <p14:sldIdLst>
            <p14:sldId id="329"/>
            <p14:sldId id="2147483061"/>
            <p14:sldId id="261"/>
            <p14:sldId id="360"/>
            <p14:sldId id="2147483060"/>
            <p14:sldId id="320"/>
            <p14:sldId id="2147474883"/>
            <p14:sldId id="2147474962"/>
            <p14:sldId id="2147474963"/>
            <p14:sldId id="435"/>
            <p14:sldId id="2147481133"/>
            <p14:sldId id="2147475013"/>
            <p14:sldId id="2147475014"/>
            <p14:sldId id="2147474907"/>
            <p14:sldId id="2147483050"/>
            <p14:sldId id="349"/>
            <p14:sldId id="2147481079"/>
            <p14:sldId id="486"/>
            <p14:sldId id="602"/>
            <p14:sldId id="2147483051"/>
            <p14:sldId id="432"/>
            <p14:sldId id="2147481130"/>
            <p14:sldId id="569"/>
            <p14:sldId id="2147474918"/>
            <p14:sldId id="2147474986"/>
            <p14:sldId id="2147483037"/>
            <p14:sldId id="2147475036"/>
            <p14:sldId id="2147483008"/>
            <p14:sldId id="2147474885"/>
            <p14:sldId id="2147482970"/>
            <p14:sldId id="2147482989"/>
            <p14:sldId id="2147481116"/>
            <p14:sldId id="2147483043"/>
            <p14:sldId id="2147474941"/>
            <p14:sldId id="2141410808"/>
            <p14:sldId id="2147475000"/>
            <p14:sldId id="2147483030"/>
            <p14:sldId id="2147481128"/>
            <p14:sldId id="2147483054"/>
            <p14:sldId id="2147475012"/>
            <p14:sldId id="2147483056"/>
            <p14:sldId id="2147475016"/>
            <p14:sldId id="2147483031"/>
            <p14:sldId id="2141410875"/>
            <p14:sldId id="596"/>
            <p14:sldId id="334"/>
            <p14:sldId id="2147474997"/>
            <p14:sldId id="2147474998"/>
            <p14:sldId id="2147483059"/>
            <p14:sldId id="2147483017"/>
            <p14:sldId id="2147473700"/>
            <p14:sldId id="366"/>
            <p14:sldId id="2147475021"/>
            <p14:sldId id="2147475020"/>
            <p14:sldId id="2147474924"/>
            <p14:sldId id="2147475027"/>
            <p14:sldId id="2147475019"/>
            <p14:sldId id="257"/>
            <p14:sldId id="2147474922"/>
            <p14:sldId id="331"/>
            <p14:sldId id="332"/>
          </p14:sldIdLst>
        </p14:section>
      </p14:sectionLst>
    </p:ext>
    <p:ext uri="{EFAFB233-063F-42B5-8137-9DF3F51BA10A}">
      <p15:sldGuideLst xmlns:p15="http://schemas.microsoft.com/office/powerpoint/2012/main">
        <p15:guide id="1" pos="240" userDrawn="1">
          <p15:clr>
            <a:srgbClr val="A4A3A4"/>
          </p15:clr>
        </p15:guide>
        <p15:guide id="2" orient="horz" pos="316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6"/>
    <p:restoredTop sz="94130"/>
  </p:normalViewPr>
  <p:slideViewPr>
    <p:cSldViewPr snapToGrid="0">
      <p:cViewPr>
        <p:scale>
          <a:sx n="90" d="100"/>
          <a:sy n="90" d="100"/>
        </p:scale>
        <p:origin x="2432" y="1056"/>
      </p:cViewPr>
      <p:guideLst>
        <p:guide pos="240"/>
        <p:guide orient="horz" pos="3162"/>
      </p:guideLst>
    </p:cSldViewPr>
  </p:slideViewPr>
  <p:outlineViewPr>
    <p:cViewPr>
      <p:scale>
        <a:sx n="33" d="100"/>
        <a:sy n="33" d="100"/>
      </p:scale>
      <p:origin x="0" y="-1112"/>
    </p:cViewPr>
  </p:outlineViewPr>
  <p:notesTextViewPr>
    <p:cViewPr>
      <p:scale>
        <a:sx n="1" d="1"/>
        <a:sy n="1" d="1"/>
      </p:scale>
      <p:origin x="0" y="0"/>
    </p:cViewPr>
  </p:notesTextViewPr>
  <p:sorterViewPr>
    <p:cViewPr>
      <p:scale>
        <a:sx n="154" d="100"/>
        <a:sy n="154" d="100"/>
      </p:scale>
      <p:origin x="0" y="0"/>
    </p:cViewPr>
  </p:sorterViewPr>
  <p:notesViewPr>
    <p:cSldViewPr snapToGrid="0" showGuides="1">
      <p:cViewPr varScale="1">
        <p:scale>
          <a:sx n="116" d="100"/>
          <a:sy n="116" d="100"/>
        </p:scale>
        <p:origin x="3472"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7.xml"/><Relationship Id="rId1" Type="http://schemas.microsoft.com/office/2011/relationships/chartStyle" Target="style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3.xml"/><Relationship Id="rId4"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themeOverride" Target="../theme/themeOverride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29.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39106586388741"/>
          <c:y val="0.15244344077366861"/>
          <c:w val="0.72467049476621093"/>
          <c:h val="0.74943837076549691"/>
        </c:manualLayout>
      </c:layout>
      <c:pieChart>
        <c:varyColors val="1"/>
        <c:ser>
          <c:idx val="0"/>
          <c:order val="0"/>
          <c:tx>
            <c:strRef>
              <c:f>Sheet1!$B$1</c:f>
              <c:strCache>
                <c:ptCount val="1"/>
                <c:pt idx="0">
                  <c:v>Sales</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18F0-934F-AF25-12830C7A468F}"/>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8F0-934F-AF25-12830C7A468F}"/>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18F0-934F-AF25-12830C7A468F}"/>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18F0-934F-AF25-12830C7A468F}"/>
              </c:ext>
            </c:extLst>
          </c:dPt>
          <c:dLbls>
            <c:dLbl>
              <c:idx val="0"/>
              <c:spPr>
                <a:noFill/>
                <a:ln>
                  <a:noFill/>
                </a:ln>
                <a:effectLst/>
              </c:spPr>
              <c:txPr>
                <a:bodyPr rot="0" spcFirstLastPara="1" vertOverflow="ellipsis" vert="horz" wrap="square" anchor="ctr" anchorCtr="1"/>
                <a:lstStyle/>
                <a:p>
                  <a:pPr>
                    <a:defRPr sz="9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1-18F0-934F-AF25-12830C7A468F}"/>
                </c:ext>
              </c:extLst>
            </c:dLbl>
            <c:dLbl>
              <c:idx val="1"/>
              <c:spPr>
                <a:noFill/>
                <a:ln>
                  <a:noFill/>
                </a:ln>
                <a:effectLst/>
              </c:spPr>
              <c:txPr>
                <a:bodyPr rot="0" spcFirstLastPara="1" vertOverflow="ellipsis" vert="horz" wrap="square" anchor="ctr" anchorCtr="1"/>
                <a:lstStyle/>
                <a:p>
                  <a:pPr>
                    <a:defRPr sz="900" b="1" i="0" u="none" strike="noStrike" kern="1200" spc="0" baseline="0">
                      <a:solidFill>
                        <a:schemeClr val="accent2"/>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3-18F0-934F-AF25-12830C7A468F}"/>
                </c:ext>
              </c:extLst>
            </c:dLbl>
            <c:dLbl>
              <c:idx val="2"/>
              <c:layout>
                <c:manualLayout>
                  <c:x val="-1.6955357211994627E-2"/>
                  <c:y val="5.2256492972118901E-2"/>
                </c:manualLayout>
              </c:layout>
              <c:spPr>
                <a:noFill/>
                <a:ln>
                  <a:noFill/>
                </a:ln>
                <a:effectLst/>
              </c:spPr>
              <c:txPr>
                <a:bodyPr rot="0" spcFirstLastPara="1" vertOverflow="ellipsis" vert="horz" wrap="square" anchor="ctr" anchorCtr="1"/>
                <a:lstStyle/>
                <a:p>
                  <a:pPr>
                    <a:defRPr sz="900" b="1" i="0" u="none" strike="noStrike" kern="1200" spc="0" baseline="0">
                      <a:solidFill>
                        <a:schemeClr val="accent3"/>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8F0-934F-AF25-12830C7A468F}"/>
                </c:ext>
              </c:extLst>
            </c:dLbl>
            <c:dLbl>
              <c:idx val="3"/>
              <c:spPr>
                <a:noFill/>
                <a:ln>
                  <a:noFill/>
                </a:ln>
                <a:effectLst/>
              </c:spPr>
              <c:txPr>
                <a:bodyPr rot="0" spcFirstLastPara="1" vertOverflow="ellipsis" vert="horz" wrap="square" anchor="ctr" anchorCtr="1"/>
                <a:lstStyle/>
                <a:p>
                  <a:pPr>
                    <a:defRPr sz="90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7-18F0-934F-AF25-12830C7A468F}"/>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Localized</c:v>
                </c:pt>
                <c:pt idx="1">
                  <c:v>Regional</c:v>
                </c:pt>
                <c:pt idx="2">
                  <c:v>Distant</c:v>
                </c:pt>
                <c:pt idx="3">
                  <c:v>Unknown</c:v>
                </c:pt>
              </c:strCache>
            </c:strRef>
          </c:cat>
          <c:val>
            <c:numRef>
              <c:f>Sheet1!$B$2:$B$5</c:f>
              <c:numCache>
                <c:formatCode>0%</c:formatCode>
                <c:ptCount val="4"/>
                <c:pt idx="0">
                  <c:v>0.67</c:v>
                </c:pt>
                <c:pt idx="1">
                  <c:v>0.19</c:v>
                </c:pt>
                <c:pt idx="2">
                  <c:v>0.1</c:v>
                </c:pt>
                <c:pt idx="3">
                  <c:v>0.04</c:v>
                </c:pt>
              </c:numCache>
            </c:numRef>
          </c:val>
          <c:extLst>
            <c:ext xmlns:c16="http://schemas.microsoft.com/office/drawing/2014/chart" uri="{C3380CC4-5D6E-409C-BE32-E72D297353CC}">
              <c16:uniqueId val="{00000008-18F0-934F-AF25-12830C7A468F}"/>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9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216912809325968"/>
          <c:y val="3.259683870553761E-2"/>
          <c:w val="0.71094266593515665"/>
          <c:h val="0.75985113254764414"/>
        </c:manualLayout>
      </c:layout>
      <c:barChart>
        <c:barDir val="col"/>
        <c:grouping val="clustered"/>
        <c:varyColors val="0"/>
        <c:ser>
          <c:idx val="0"/>
          <c:order val="0"/>
          <c:tx>
            <c:strRef>
              <c:f>Sheet1!$B$1</c:f>
              <c:strCache>
                <c:ptCount val="1"/>
                <c:pt idx="0">
                  <c:v>Column1</c:v>
                </c:pt>
              </c:strCache>
            </c:strRef>
          </c:tx>
          <c:invertIfNegative val="0"/>
          <c:cat>
            <c:numRef>
              <c:f>Sheet1!$A$2:$A$8</c:f>
              <c:numCache>
                <c:formatCode>General</c:formatCode>
                <c:ptCount val="7"/>
                <c:pt idx="0">
                  <c:v>1990</c:v>
                </c:pt>
                <c:pt idx="1">
                  <c:v>1995</c:v>
                </c:pt>
                <c:pt idx="2">
                  <c:v>2000</c:v>
                </c:pt>
                <c:pt idx="3">
                  <c:v>2005</c:v>
                </c:pt>
                <c:pt idx="4">
                  <c:v>2010</c:v>
                </c:pt>
                <c:pt idx="5">
                  <c:v>2015</c:v>
                </c:pt>
                <c:pt idx="6">
                  <c:v>2019</c:v>
                </c:pt>
              </c:numCache>
            </c:numRef>
          </c:cat>
          <c:val>
            <c:numRef>
              <c:f>Sheet1!$B$2:$B$8</c:f>
              <c:numCache>
                <c:formatCode>General</c:formatCode>
                <c:ptCount val="7"/>
              </c:numCache>
            </c:numRef>
          </c:val>
          <c:extLst>
            <c:ext xmlns:c16="http://schemas.microsoft.com/office/drawing/2014/chart" uri="{C3380CC4-5D6E-409C-BE32-E72D297353CC}">
              <c16:uniqueId val="{00000000-5721-284D-A6FB-82E6EA7A2F43}"/>
            </c:ext>
          </c:extLst>
        </c:ser>
        <c:ser>
          <c:idx val="1"/>
          <c:order val="1"/>
          <c:tx>
            <c:strRef>
              <c:f>Sheet1!$C$1</c:f>
              <c:strCache>
                <c:ptCount val="1"/>
                <c:pt idx="0">
                  <c:v>Column2</c:v>
                </c:pt>
              </c:strCache>
            </c:strRef>
          </c:tx>
          <c:invertIfNegative val="0"/>
          <c:cat>
            <c:numRef>
              <c:f>Sheet1!$A$2:$A$8</c:f>
              <c:numCache>
                <c:formatCode>General</c:formatCode>
                <c:ptCount val="7"/>
                <c:pt idx="0">
                  <c:v>1990</c:v>
                </c:pt>
                <c:pt idx="1">
                  <c:v>1995</c:v>
                </c:pt>
                <c:pt idx="2">
                  <c:v>2000</c:v>
                </c:pt>
                <c:pt idx="3">
                  <c:v>2005</c:v>
                </c:pt>
                <c:pt idx="4">
                  <c:v>2010</c:v>
                </c:pt>
                <c:pt idx="5">
                  <c:v>2015</c:v>
                </c:pt>
                <c:pt idx="6">
                  <c:v>2019</c:v>
                </c:pt>
              </c:numCache>
            </c:numRef>
          </c:cat>
          <c:val>
            <c:numRef>
              <c:f>Sheet1!$C$2:$C$8</c:f>
              <c:numCache>
                <c:formatCode>General</c:formatCode>
                <c:ptCount val="7"/>
              </c:numCache>
            </c:numRef>
          </c:val>
          <c:extLst>
            <c:ext xmlns:c16="http://schemas.microsoft.com/office/drawing/2014/chart" uri="{C3380CC4-5D6E-409C-BE32-E72D297353CC}">
              <c16:uniqueId val="{00000001-5721-284D-A6FB-82E6EA7A2F43}"/>
            </c:ext>
          </c:extLst>
        </c:ser>
        <c:ser>
          <c:idx val="2"/>
          <c:order val="2"/>
          <c:tx>
            <c:strRef>
              <c:f>Sheet1!$D$1</c:f>
              <c:strCache>
                <c:ptCount val="1"/>
                <c:pt idx="0">
                  <c:v>Column3</c:v>
                </c:pt>
              </c:strCache>
            </c:strRef>
          </c:tx>
          <c:invertIfNegative val="0"/>
          <c:cat>
            <c:numRef>
              <c:f>Sheet1!$A$2:$A$8</c:f>
              <c:numCache>
                <c:formatCode>General</c:formatCode>
                <c:ptCount val="7"/>
                <c:pt idx="0">
                  <c:v>1990</c:v>
                </c:pt>
                <c:pt idx="1">
                  <c:v>1995</c:v>
                </c:pt>
                <c:pt idx="2">
                  <c:v>2000</c:v>
                </c:pt>
                <c:pt idx="3">
                  <c:v>2005</c:v>
                </c:pt>
                <c:pt idx="4">
                  <c:v>2010</c:v>
                </c:pt>
                <c:pt idx="5">
                  <c:v>2015</c:v>
                </c:pt>
                <c:pt idx="6">
                  <c:v>2019</c:v>
                </c:pt>
              </c:numCache>
            </c:numRef>
          </c:cat>
          <c:val>
            <c:numRef>
              <c:f>Sheet1!$D$2:$D$8</c:f>
              <c:numCache>
                <c:formatCode>General</c:formatCode>
                <c:ptCount val="7"/>
              </c:numCache>
            </c:numRef>
          </c:val>
          <c:extLst>
            <c:ext xmlns:c16="http://schemas.microsoft.com/office/drawing/2014/chart" uri="{C3380CC4-5D6E-409C-BE32-E72D297353CC}">
              <c16:uniqueId val="{00000002-5721-284D-A6FB-82E6EA7A2F43}"/>
            </c:ext>
          </c:extLst>
        </c:ser>
        <c:dLbls>
          <c:showLegendKey val="0"/>
          <c:showVal val="0"/>
          <c:showCatName val="0"/>
          <c:showSerName val="0"/>
          <c:showPercent val="0"/>
          <c:showBubbleSize val="0"/>
        </c:dLbls>
        <c:gapWidth val="150"/>
        <c:axId val="64642432"/>
        <c:axId val="64652416"/>
      </c:barChart>
      <c:catAx>
        <c:axId val="64642432"/>
        <c:scaling>
          <c:orientation val="minMax"/>
        </c:scaling>
        <c:delete val="0"/>
        <c:axPos val="b"/>
        <c:numFmt formatCode="General" sourceLinked="1"/>
        <c:majorTickMark val="out"/>
        <c:minorTickMark val="none"/>
        <c:tickLblPos val="nextTo"/>
        <c:spPr>
          <a:ln w="12700">
            <a:solidFill>
              <a:schemeClr val="tx1"/>
            </a:solidFill>
          </a:ln>
        </c:spPr>
        <c:txPr>
          <a:bodyPr/>
          <a:lstStyle/>
          <a:p>
            <a:pPr>
              <a:defRPr sz="600"/>
            </a:pPr>
            <a:endParaRPr lang="en-US"/>
          </a:p>
        </c:txPr>
        <c:crossAx val="64652416"/>
        <c:crosses val="autoZero"/>
        <c:auto val="1"/>
        <c:lblAlgn val="ctr"/>
        <c:lblOffset val="100"/>
        <c:noMultiLvlLbl val="0"/>
      </c:catAx>
      <c:valAx>
        <c:axId val="64652416"/>
        <c:scaling>
          <c:orientation val="minMax"/>
          <c:max val="10"/>
          <c:min val="0"/>
        </c:scaling>
        <c:delete val="0"/>
        <c:axPos val="l"/>
        <c:numFmt formatCode="General" sourceLinked="1"/>
        <c:majorTickMark val="out"/>
        <c:minorTickMark val="none"/>
        <c:tickLblPos val="nextTo"/>
        <c:spPr>
          <a:ln w="12700">
            <a:solidFill>
              <a:schemeClr val="tx1"/>
            </a:solidFill>
          </a:ln>
        </c:spPr>
        <c:txPr>
          <a:bodyPr/>
          <a:lstStyle/>
          <a:p>
            <a:pPr>
              <a:defRPr sz="600"/>
            </a:pPr>
            <a:endParaRPr lang="en-US"/>
          </a:p>
        </c:txPr>
        <c:crossAx val="64642432"/>
        <c:crosses val="autoZero"/>
        <c:crossBetween val="midCat"/>
        <c:majorUnit val="2"/>
        <c:minorUnit val="0.2"/>
      </c:valAx>
    </c:plotArea>
    <c:plotVisOnly val="1"/>
    <c:dispBlanksAs val="gap"/>
    <c:showDLblsOverMax val="0"/>
  </c:chart>
  <c:txPr>
    <a:bodyPr/>
    <a:lstStyle/>
    <a:p>
      <a:pPr>
        <a:defRPr sz="4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553993167626229"/>
          <c:y val="5.4328064509229355E-2"/>
          <c:w val="0.6948868787305762"/>
          <c:h val="0.75985113254764414"/>
        </c:manualLayout>
      </c:layout>
      <c:barChart>
        <c:barDir val="col"/>
        <c:grouping val="clustered"/>
        <c:varyColors val="0"/>
        <c:ser>
          <c:idx val="0"/>
          <c:order val="0"/>
          <c:tx>
            <c:strRef>
              <c:f>Sheet1!$B$1</c:f>
              <c:strCache>
                <c:ptCount val="1"/>
                <c:pt idx="0">
                  <c:v>Column1</c:v>
                </c:pt>
              </c:strCache>
            </c:strRef>
          </c:tx>
          <c:invertIfNegative val="0"/>
          <c:cat>
            <c:numRef>
              <c:f>Sheet1!$A$2:$A$8</c:f>
              <c:numCache>
                <c:formatCode>General</c:formatCode>
                <c:ptCount val="7"/>
                <c:pt idx="0">
                  <c:v>1990</c:v>
                </c:pt>
                <c:pt idx="1">
                  <c:v>1995</c:v>
                </c:pt>
                <c:pt idx="2">
                  <c:v>2000</c:v>
                </c:pt>
                <c:pt idx="3">
                  <c:v>2005</c:v>
                </c:pt>
                <c:pt idx="4">
                  <c:v>2010</c:v>
                </c:pt>
                <c:pt idx="5">
                  <c:v>2015</c:v>
                </c:pt>
                <c:pt idx="6">
                  <c:v>2019</c:v>
                </c:pt>
              </c:numCache>
            </c:numRef>
          </c:cat>
          <c:val>
            <c:numRef>
              <c:f>Sheet1!$B$2:$B$8</c:f>
              <c:numCache>
                <c:formatCode>General</c:formatCode>
                <c:ptCount val="7"/>
              </c:numCache>
            </c:numRef>
          </c:val>
          <c:extLst>
            <c:ext xmlns:c16="http://schemas.microsoft.com/office/drawing/2014/chart" uri="{C3380CC4-5D6E-409C-BE32-E72D297353CC}">
              <c16:uniqueId val="{00000000-64DA-CB40-B0AE-F9853755DED6}"/>
            </c:ext>
          </c:extLst>
        </c:ser>
        <c:ser>
          <c:idx val="1"/>
          <c:order val="1"/>
          <c:tx>
            <c:strRef>
              <c:f>Sheet1!$C$1</c:f>
              <c:strCache>
                <c:ptCount val="1"/>
                <c:pt idx="0">
                  <c:v>Column2</c:v>
                </c:pt>
              </c:strCache>
            </c:strRef>
          </c:tx>
          <c:invertIfNegative val="0"/>
          <c:cat>
            <c:numRef>
              <c:f>Sheet1!$A$2:$A$8</c:f>
              <c:numCache>
                <c:formatCode>General</c:formatCode>
                <c:ptCount val="7"/>
                <c:pt idx="0">
                  <c:v>1990</c:v>
                </c:pt>
                <c:pt idx="1">
                  <c:v>1995</c:v>
                </c:pt>
                <c:pt idx="2">
                  <c:v>2000</c:v>
                </c:pt>
                <c:pt idx="3">
                  <c:v>2005</c:v>
                </c:pt>
                <c:pt idx="4">
                  <c:v>2010</c:v>
                </c:pt>
                <c:pt idx="5">
                  <c:v>2015</c:v>
                </c:pt>
                <c:pt idx="6">
                  <c:v>2019</c:v>
                </c:pt>
              </c:numCache>
            </c:numRef>
          </c:cat>
          <c:val>
            <c:numRef>
              <c:f>Sheet1!$C$2:$C$8</c:f>
              <c:numCache>
                <c:formatCode>General</c:formatCode>
                <c:ptCount val="7"/>
              </c:numCache>
            </c:numRef>
          </c:val>
          <c:extLst>
            <c:ext xmlns:c16="http://schemas.microsoft.com/office/drawing/2014/chart" uri="{C3380CC4-5D6E-409C-BE32-E72D297353CC}">
              <c16:uniqueId val="{00000001-64DA-CB40-B0AE-F9853755DED6}"/>
            </c:ext>
          </c:extLst>
        </c:ser>
        <c:ser>
          <c:idx val="2"/>
          <c:order val="2"/>
          <c:tx>
            <c:strRef>
              <c:f>Sheet1!$D$1</c:f>
              <c:strCache>
                <c:ptCount val="1"/>
                <c:pt idx="0">
                  <c:v>Column3</c:v>
                </c:pt>
              </c:strCache>
            </c:strRef>
          </c:tx>
          <c:invertIfNegative val="0"/>
          <c:cat>
            <c:numRef>
              <c:f>Sheet1!$A$2:$A$8</c:f>
              <c:numCache>
                <c:formatCode>General</c:formatCode>
                <c:ptCount val="7"/>
                <c:pt idx="0">
                  <c:v>1990</c:v>
                </c:pt>
                <c:pt idx="1">
                  <c:v>1995</c:v>
                </c:pt>
                <c:pt idx="2">
                  <c:v>2000</c:v>
                </c:pt>
                <c:pt idx="3">
                  <c:v>2005</c:v>
                </c:pt>
                <c:pt idx="4">
                  <c:v>2010</c:v>
                </c:pt>
                <c:pt idx="5">
                  <c:v>2015</c:v>
                </c:pt>
                <c:pt idx="6">
                  <c:v>2019</c:v>
                </c:pt>
              </c:numCache>
            </c:numRef>
          </c:cat>
          <c:val>
            <c:numRef>
              <c:f>Sheet1!$D$2:$D$8</c:f>
              <c:numCache>
                <c:formatCode>General</c:formatCode>
                <c:ptCount val="7"/>
              </c:numCache>
            </c:numRef>
          </c:val>
          <c:extLst>
            <c:ext xmlns:c16="http://schemas.microsoft.com/office/drawing/2014/chart" uri="{C3380CC4-5D6E-409C-BE32-E72D297353CC}">
              <c16:uniqueId val="{00000002-64DA-CB40-B0AE-F9853755DED6}"/>
            </c:ext>
          </c:extLst>
        </c:ser>
        <c:dLbls>
          <c:showLegendKey val="0"/>
          <c:showVal val="0"/>
          <c:showCatName val="0"/>
          <c:showSerName val="0"/>
          <c:showPercent val="0"/>
          <c:showBubbleSize val="0"/>
        </c:dLbls>
        <c:gapWidth val="150"/>
        <c:axId val="64248448"/>
        <c:axId val="64254336"/>
      </c:barChart>
      <c:catAx>
        <c:axId val="64248448"/>
        <c:scaling>
          <c:orientation val="minMax"/>
        </c:scaling>
        <c:delete val="0"/>
        <c:axPos val="b"/>
        <c:numFmt formatCode="General" sourceLinked="1"/>
        <c:majorTickMark val="out"/>
        <c:minorTickMark val="none"/>
        <c:tickLblPos val="nextTo"/>
        <c:spPr>
          <a:ln w="12700">
            <a:solidFill>
              <a:schemeClr val="tx1"/>
            </a:solidFill>
          </a:ln>
        </c:spPr>
        <c:txPr>
          <a:bodyPr/>
          <a:lstStyle/>
          <a:p>
            <a:pPr>
              <a:defRPr sz="600"/>
            </a:pPr>
            <a:endParaRPr lang="en-US"/>
          </a:p>
        </c:txPr>
        <c:crossAx val="64254336"/>
        <c:crosses val="autoZero"/>
        <c:auto val="1"/>
        <c:lblAlgn val="ctr"/>
        <c:lblOffset val="100"/>
        <c:noMultiLvlLbl val="0"/>
      </c:catAx>
      <c:valAx>
        <c:axId val="64254336"/>
        <c:scaling>
          <c:orientation val="minMax"/>
          <c:max val="10"/>
          <c:min val="0"/>
        </c:scaling>
        <c:delete val="0"/>
        <c:axPos val="l"/>
        <c:numFmt formatCode="General" sourceLinked="1"/>
        <c:majorTickMark val="out"/>
        <c:minorTickMark val="none"/>
        <c:tickLblPos val="nextTo"/>
        <c:spPr>
          <a:ln w="12700">
            <a:solidFill>
              <a:schemeClr val="tx1"/>
            </a:solidFill>
          </a:ln>
        </c:spPr>
        <c:txPr>
          <a:bodyPr/>
          <a:lstStyle/>
          <a:p>
            <a:pPr>
              <a:defRPr sz="600"/>
            </a:pPr>
            <a:endParaRPr lang="en-US"/>
          </a:p>
        </c:txPr>
        <c:crossAx val="64248448"/>
        <c:crosses val="autoZero"/>
        <c:crossBetween val="midCat"/>
        <c:majorUnit val="2"/>
        <c:minorUnit val="0.2"/>
      </c:valAx>
    </c:plotArea>
    <c:plotVisOnly val="1"/>
    <c:dispBlanksAs val="gap"/>
    <c:showDLblsOverMax val="0"/>
  </c:chart>
  <c:txPr>
    <a:bodyPr/>
    <a:lstStyle/>
    <a:p>
      <a:pPr>
        <a:defRPr sz="4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005367976286451"/>
          <c:y val="6.5193677411075221E-2"/>
          <c:w val="0.67854424446521966"/>
          <c:h val="0.75985113254764414"/>
        </c:manualLayout>
      </c:layout>
      <c:barChart>
        <c:barDir val="col"/>
        <c:grouping val="clustered"/>
        <c:varyColors val="0"/>
        <c:ser>
          <c:idx val="0"/>
          <c:order val="0"/>
          <c:tx>
            <c:strRef>
              <c:f>Sheet1!$B$1</c:f>
              <c:strCache>
                <c:ptCount val="1"/>
                <c:pt idx="0">
                  <c:v>Column1</c:v>
                </c:pt>
              </c:strCache>
            </c:strRef>
          </c:tx>
          <c:invertIfNegative val="0"/>
          <c:cat>
            <c:numRef>
              <c:f>Sheet1!$A$2:$A$8</c:f>
              <c:numCache>
                <c:formatCode>General</c:formatCode>
                <c:ptCount val="7"/>
                <c:pt idx="0">
                  <c:v>1990</c:v>
                </c:pt>
                <c:pt idx="1">
                  <c:v>1995</c:v>
                </c:pt>
                <c:pt idx="2">
                  <c:v>2000</c:v>
                </c:pt>
                <c:pt idx="3">
                  <c:v>2005</c:v>
                </c:pt>
                <c:pt idx="4">
                  <c:v>2010</c:v>
                </c:pt>
                <c:pt idx="5">
                  <c:v>2015</c:v>
                </c:pt>
                <c:pt idx="6">
                  <c:v>2019</c:v>
                </c:pt>
              </c:numCache>
            </c:numRef>
          </c:cat>
          <c:val>
            <c:numRef>
              <c:f>Sheet1!$B$2:$B$8</c:f>
              <c:numCache>
                <c:formatCode>General</c:formatCode>
                <c:ptCount val="7"/>
              </c:numCache>
            </c:numRef>
          </c:val>
          <c:extLst>
            <c:ext xmlns:c16="http://schemas.microsoft.com/office/drawing/2014/chart" uri="{C3380CC4-5D6E-409C-BE32-E72D297353CC}">
              <c16:uniqueId val="{00000000-E7AE-B040-84D3-2A07B2B5A29E}"/>
            </c:ext>
          </c:extLst>
        </c:ser>
        <c:ser>
          <c:idx val="1"/>
          <c:order val="1"/>
          <c:tx>
            <c:strRef>
              <c:f>Sheet1!$C$1</c:f>
              <c:strCache>
                <c:ptCount val="1"/>
                <c:pt idx="0">
                  <c:v>Column2</c:v>
                </c:pt>
              </c:strCache>
            </c:strRef>
          </c:tx>
          <c:invertIfNegative val="0"/>
          <c:cat>
            <c:numRef>
              <c:f>Sheet1!$A$2:$A$8</c:f>
              <c:numCache>
                <c:formatCode>General</c:formatCode>
                <c:ptCount val="7"/>
                <c:pt idx="0">
                  <c:v>1990</c:v>
                </c:pt>
                <c:pt idx="1">
                  <c:v>1995</c:v>
                </c:pt>
                <c:pt idx="2">
                  <c:v>2000</c:v>
                </c:pt>
                <c:pt idx="3">
                  <c:v>2005</c:v>
                </c:pt>
                <c:pt idx="4">
                  <c:v>2010</c:v>
                </c:pt>
                <c:pt idx="5">
                  <c:v>2015</c:v>
                </c:pt>
                <c:pt idx="6">
                  <c:v>2019</c:v>
                </c:pt>
              </c:numCache>
            </c:numRef>
          </c:cat>
          <c:val>
            <c:numRef>
              <c:f>Sheet1!$C$2:$C$8</c:f>
              <c:numCache>
                <c:formatCode>General</c:formatCode>
                <c:ptCount val="7"/>
              </c:numCache>
            </c:numRef>
          </c:val>
          <c:extLst>
            <c:ext xmlns:c16="http://schemas.microsoft.com/office/drawing/2014/chart" uri="{C3380CC4-5D6E-409C-BE32-E72D297353CC}">
              <c16:uniqueId val="{00000001-E7AE-B040-84D3-2A07B2B5A29E}"/>
            </c:ext>
          </c:extLst>
        </c:ser>
        <c:ser>
          <c:idx val="2"/>
          <c:order val="2"/>
          <c:tx>
            <c:strRef>
              <c:f>Sheet1!$D$1</c:f>
              <c:strCache>
                <c:ptCount val="1"/>
                <c:pt idx="0">
                  <c:v>Column3</c:v>
                </c:pt>
              </c:strCache>
            </c:strRef>
          </c:tx>
          <c:invertIfNegative val="0"/>
          <c:cat>
            <c:numRef>
              <c:f>Sheet1!$A$2:$A$8</c:f>
              <c:numCache>
                <c:formatCode>General</c:formatCode>
                <c:ptCount val="7"/>
                <c:pt idx="0">
                  <c:v>1990</c:v>
                </c:pt>
                <c:pt idx="1">
                  <c:v>1995</c:v>
                </c:pt>
                <c:pt idx="2">
                  <c:v>2000</c:v>
                </c:pt>
                <c:pt idx="3">
                  <c:v>2005</c:v>
                </c:pt>
                <c:pt idx="4">
                  <c:v>2010</c:v>
                </c:pt>
                <c:pt idx="5">
                  <c:v>2015</c:v>
                </c:pt>
                <c:pt idx="6">
                  <c:v>2019</c:v>
                </c:pt>
              </c:numCache>
            </c:numRef>
          </c:cat>
          <c:val>
            <c:numRef>
              <c:f>Sheet1!$D$2:$D$8</c:f>
              <c:numCache>
                <c:formatCode>General</c:formatCode>
                <c:ptCount val="7"/>
              </c:numCache>
            </c:numRef>
          </c:val>
          <c:extLst>
            <c:ext xmlns:c16="http://schemas.microsoft.com/office/drawing/2014/chart" uri="{C3380CC4-5D6E-409C-BE32-E72D297353CC}">
              <c16:uniqueId val="{00000002-E7AE-B040-84D3-2A07B2B5A29E}"/>
            </c:ext>
          </c:extLst>
        </c:ser>
        <c:dLbls>
          <c:showLegendKey val="0"/>
          <c:showVal val="0"/>
          <c:showCatName val="0"/>
          <c:showSerName val="0"/>
          <c:showPercent val="0"/>
          <c:showBubbleSize val="0"/>
        </c:dLbls>
        <c:gapWidth val="150"/>
        <c:axId val="55503104"/>
        <c:axId val="55504896"/>
      </c:barChart>
      <c:catAx>
        <c:axId val="55503104"/>
        <c:scaling>
          <c:orientation val="minMax"/>
        </c:scaling>
        <c:delete val="0"/>
        <c:axPos val="b"/>
        <c:numFmt formatCode="General" sourceLinked="1"/>
        <c:majorTickMark val="out"/>
        <c:minorTickMark val="none"/>
        <c:tickLblPos val="nextTo"/>
        <c:spPr>
          <a:ln w="12700">
            <a:solidFill>
              <a:schemeClr val="tx1"/>
            </a:solidFill>
          </a:ln>
        </c:spPr>
        <c:txPr>
          <a:bodyPr/>
          <a:lstStyle/>
          <a:p>
            <a:pPr>
              <a:defRPr sz="600"/>
            </a:pPr>
            <a:endParaRPr lang="en-US"/>
          </a:p>
        </c:txPr>
        <c:crossAx val="55504896"/>
        <c:crosses val="autoZero"/>
        <c:auto val="1"/>
        <c:lblAlgn val="ctr"/>
        <c:lblOffset val="100"/>
        <c:noMultiLvlLbl val="0"/>
      </c:catAx>
      <c:valAx>
        <c:axId val="55504896"/>
        <c:scaling>
          <c:orientation val="minMax"/>
          <c:max val="10"/>
          <c:min val="0"/>
        </c:scaling>
        <c:delete val="0"/>
        <c:axPos val="l"/>
        <c:numFmt formatCode="General" sourceLinked="1"/>
        <c:majorTickMark val="out"/>
        <c:minorTickMark val="none"/>
        <c:tickLblPos val="nextTo"/>
        <c:spPr>
          <a:ln w="12700">
            <a:solidFill>
              <a:schemeClr val="tx1"/>
            </a:solidFill>
          </a:ln>
        </c:spPr>
        <c:txPr>
          <a:bodyPr/>
          <a:lstStyle/>
          <a:p>
            <a:pPr>
              <a:defRPr sz="600"/>
            </a:pPr>
            <a:endParaRPr lang="en-US"/>
          </a:p>
        </c:txPr>
        <c:crossAx val="55503104"/>
        <c:crosses val="autoZero"/>
        <c:crossBetween val="midCat"/>
        <c:majorUnit val="2"/>
        <c:minorUnit val="0.2"/>
      </c:valAx>
    </c:plotArea>
    <c:plotVisOnly val="1"/>
    <c:dispBlanksAs val="gap"/>
    <c:showDLblsOverMax val="0"/>
  </c:chart>
  <c:txPr>
    <a:bodyPr/>
    <a:lstStyle/>
    <a:p>
      <a:pPr>
        <a:defRPr sz="4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389569371598692"/>
          <c:y val="4.3462451607383483E-2"/>
          <c:w val="0.67854427943931472"/>
          <c:h val="0.77071674544948987"/>
        </c:manualLayout>
      </c:layout>
      <c:barChart>
        <c:barDir val="col"/>
        <c:grouping val="clustered"/>
        <c:varyColors val="0"/>
        <c:ser>
          <c:idx val="0"/>
          <c:order val="0"/>
          <c:tx>
            <c:strRef>
              <c:f>Sheet1!$B$1</c:f>
              <c:strCache>
                <c:ptCount val="1"/>
                <c:pt idx="0">
                  <c:v>Column1</c:v>
                </c:pt>
              </c:strCache>
            </c:strRef>
          </c:tx>
          <c:invertIfNegative val="0"/>
          <c:cat>
            <c:numRef>
              <c:f>Sheet1!$A$2:$A$8</c:f>
              <c:numCache>
                <c:formatCode>General</c:formatCode>
                <c:ptCount val="7"/>
                <c:pt idx="0">
                  <c:v>1990</c:v>
                </c:pt>
                <c:pt idx="1">
                  <c:v>1995</c:v>
                </c:pt>
                <c:pt idx="2">
                  <c:v>2000</c:v>
                </c:pt>
                <c:pt idx="3">
                  <c:v>2005</c:v>
                </c:pt>
                <c:pt idx="4">
                  <c:v>2010</c:v>
                </c:pt>
                <c:pt idx="5">
                  <c:v>2015</c:v>
                </c:pt>
                <c:pt idx="6">
                  <c:v>2019</c:v>
                </c:pt>
              </c:numCache>
            </c:numRef>
          </c:cat>
          <c:val>
            <c:numRef>
              <c:f>Sheet1!$B$2:$B$8</c:f>
              <c:numCache>
                <c:formatCode>General</c:formatCode>
                <c:ptCount val="7"/>
              </c:numCache>
            </c:numRef>
          </c:val>
          <c:extLst>
            <c:ext xmlns:c16="http://schemas.microsoft.com/office/drawing/2014/chart" uri="{C3380CC4-5D6E-409C-BE32-E72D297353CC}">
              <c16:uniqueId val="{00000000-AEE6-644A-9A5B-416D374404B6}"/>
            </c:ext>
          </c:extLst>
        </c:ser>
        <c:ser>
          <c:idx val="1"/>
          <c:order val="1"/>
          <c:tx>
            <c:strRef>
              <c:f>Sheet1!$C$1</c:f>
              <c:strCache>
                <c:ptCount val="1"/>
                <c:pt idx="0">
                  <c:v>Column2</c:v>
                </c:pt>
              </c:strCache>
            </c:strRef>
          </c:tx>
          <c:invertIfNegative val="0"/>
          <c:cat>
            <c:numRef>
              <c:f>Sheet1!$A$2:$A$8</c:f>
              <c:numCache>
                <c:formatCode>General</c:formatCode>
                <c:ptCount val="7"/>
                <c:pt idx="0">
                  <c:v>1990</c:v>
                </c:pt>
                <c:pt idx="1">
                  <c:v>1995</c:v>
                </c:pt>
                <c:pt idx="2">
                  <c:v>2000</c:v>
                </c:pt>
                <c:pt idx="3">
                  <c:v>2005</c:v>
                </c:pt>
                <c:pt idx="4">
                  <c:v>2010</c:v>
                </c:pt>
                <c:pt idx="5">
                  <c:v>2015</c:v>
                </c:pt>
                <c:pt idx="6">
                  <c:v>2019</c:v>
                </c:pt>
              </c:numCache>
            </c:numRef>
          </c:cat>
          <c:val>
            <c:numRef>
              <c:f>Sheet1!$C$2:$C$8</c:f>
              <c:numCache>
                <c:formatCode>General</c:formatCode>
                <c:ptCount val="7"/>
              </c:numCache>
            </c:numRef>
          </c:val>
          <c:extLst>
            <c:ext xmlns:c16="http://schemas.microsoft.com/office/drawing/2014/chart" uri="{C3380CC4-5D6E-409C-BE32-E72D297353CC}">
              <c16:uniqueId val="{00000001-AEE6-644A-9A5B-416D374404B6}"/>
            </c:ext>
          </c:extLst>
        </c:ser>
        <c:ser>
          <c:idx val="2"/>
          <c:order val="2"/>
          <c:tx>
            <c:strRef>
              <c:f>Sheet1!$D$1</c:f>
              <c:strCache>
                <c:ptCount val="1"/>
                <c:pt idx="0">
                  <c:v>Column3</c:v>
                </c:pt>
              </c:strCache>
            </c:strRef>
          </c:tx>
          <c:invertIfNegative val="0"/>
          <c:cat>
            <c:numRef>
              <c:f>Sheet1!$A$2:$A$8</c:f>
              <c:numCache>
                <c:formatCode>General</c:formatCode>
                <c:ptCount val="7"/>
                <c:pt idx="0">
                  <c:v>1990</c:v>
                </c:pt>
                <c:pt idx="1">
                  <c:v>1995</c:v>
                </c:pt>
                <c:pt idx="2">
                  <c:v>2000</c:v>
                </c:pt>
                <c:pt idx="3">
                  <c:v>2005</c:v>
                </c:pt>
                <c:pt idx="4">
                  <c:v>2010</c:v>
                </c:pt>
                <c:pt idx="5">
                  <c:v>2015</c:v>
                </c:pt>
                <c:pt idx="6">
                  <c:v>2019</c:v>
                </c:pt>
              </c:numCache>
            </c:numRef>
          </c:cat>
          <c:val>
            <c:numRef>
              <c:f>Sheet1!$D$2:$D$8</c:f>
              <c:numCache>
                <c:formatCode>General</c:formatCode>
                <c:ptCount val="7"/>
              </c:numCache>
            </c:numRef>
          </c:val>
          <c:extLst>
            <c:ext xmlns:c16="http://schemas.microsoft.com/office/drawing/2014/chart" uri="{C3380CC4-5D6E-409C-BE32-E72D297353CC}">
              <c16:uniqueId val="{00000002-AEE6-644A-9A5B-416D374404B6}"/>
            </c:ext>
          </c:extLst>
        </c:ser>
        <c:dLbls>
          <c:showLegendKey val="0"/>
          <c:showVal val="0"/>
          <c:showCatName val="0"/>
          <c:showSerName val="0"/>
          <c:showPercent val="0"/>
          <c:showBubbleSize val="0"/>
        </c:dLbls>
        <c:gapWidth val="150"/>
        <c:axId val="67000192"/>
        <c:axId val="67001728"/>
      </c:barChart>
      <c:catAx>
        <c:axId val="67000192"/>
        <c:scaling>
          <c:orientation val="minMax"/>
        </c:scaling>
        <c:delete val="0"/>
        <c:axPos val="b"/>
        <c:numFmt formatCode="General" sourceLinked="1"/>
        <c:majorTickMark val="out"/>
        <c:minorTickMark val="none"/>
        <c:tickLblPos val="nextTo"/>
        <c:spPr>
          <a:ln w="12700">
            <a:solidFill>
              <a:schemeClr val="tx1"/>
            </a:solidFill>
          </a:ln>
        </c:spPr>
        <c:txPr>
          <a:bodyPr/>
          <a:lstStyle/>
          <a:p>
            <a:pPr>
              <a:defRPr sz="600"/>
            </a:pPr>
            <a:endParaRPr lang="en-US"/>
          </a:p>
        </c:txPr>
        <c:crossAx val="67001728"/>
        <c:crosses val="autoZero"/>
        <c:auto val="1"/>
        <c:lblAlgn val="ctr"/>
        <c:lblOffset val="100"/>
        <c:noMultiLvlLbl val="0"/>
      </c:catAx>
      <c:valAx>
        <c:axId val="67001728"/>
        <c:scaling>
          <c:orientation val="minMax"/>
          <c:max val="10"/>
          <c:min val="0"/>
        </c:scaling>
        <c:delete val="0"/>
        <c:axPos val="l"/>
        <c:numFmt formatCode="General" sourceLinked="1"/>
        <c:majorTickMark val="out"/>
        <c:minorTickMark val="none"/>
        <c:tickLblPos val="nextTo"/>
        <c:spPr>
          <a:ln w="12700">
            <a:solidFill>
              <a:schemeClr val="tx1"/>
            </a:solidFill>
          </a:ln>
        </c:spPr>
        <c:txPr>
          <a:bodyPr/>
          <a:lstStyle/>
          <a:p>
            <a:pPr>
              <a:defRPr sz="600"/>
            </a:pPr>
            <a:endParaRPr lang="en-US"/>
          </a:p>
        </c:txPr>
        <c:crossAx val="67000192"/>
        <c:crosses val="autoZero"/>
        <c:crossBetween val="midCat"/>
        <c:majorUnit val="2"/>
        <c:minorUnit val="0.2"/>
      </c:valAx>
    </c:plotArea>
    <c:plotVisOnly val="1"/>
    <c:dispBlanksAs val="gap"/>
    <c:showDLblsOverMax val="0"/>
  </c:chart>
  <c:txPr>
    <a:bodyPr/>
    <a:lstStyle/>
    <a:p>
      <a:pPr>
        <a:defRPr sz="4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553993167626229"/>
          <c:y val="6.5022289362576438E-2"/>
          <c:w val="0.6948868787305762"/>
          <c:h val="0.73846249711594014"/>
        </c:manualLayout>
      </c:layout>
      <c:barChart>
        <c:barDir val="col"/>
        <c:grouping val="clustered"/>
        <c:varyColors val="0"/>
        <c:ser>
          <c:idx val="0"/>
          <c:order val="0"/>
          <c:tx>
            <c:strRef>
              <c:f>Sheet1!$B$1</c:f>
              <c:strCache>
                <c:ptCount val="1"/>
                <c:pt idx="0">
                  <c:v>Column1</c:v>
                </c:pt>
              </c:strCache>
            </c:strRef>
          </c:tx>
          <c:invertIfNegative val="0"/>
          <c:cat>
            <c:numRef>
              <c:f>Sheet1!$A$2:$A$8</c:f>
              <c:numCache>
                <c:formatCode>General</c:formatCode>
                <c:ptCount val="7"/>
                <c:pt idx="0">
                  <c:v>1990</c:v>
                </c:pt>
                <c:pt idx="1">
                  <c:v>1995</c:v>
                </c:pt>
                <c:pt idx="2">
                  <c:v>2000</c:v>
                </c:pt>
                <c:pt idx="3">
                  <c:v>2005</c:v>
                </c:pt>
                <c:pt idx="4">
                  <c:v>2010</c:v>
                </c:pt>
                <c:pt idx="5">
                  <c:v>2015</c:v>
                </c:pt>
                <c:pt idx="6">
                  <c:v>2019</c:v>
                </c:pt>
              </c:numCache>
            </c:numRef>
          </c:cat>
          <c:val>
            <c:numRef>
              <c:f>Sheet1!$B$2:$B$8</c:f>
              <c:numCache>
                <c:formatCode>General</c:formatCode>
                <c:ptCount val="7"/>
              </c:numCache>
            </c:numRef>
          </c:val>
          <c:extLst>
            <c:ext xmlns:c16="http://schemas.microsoft.com/office/drawing/2014/chart" uri="{C3380CC4-5D6E-409C-BE32-E72D297353CC}">
              <c16:uniqueId val="{00000000-117E-8A49-B8C6-EE43C581F56E}"/>
            </c:ext>
          </c:extLst>
        </c:ser>
        <c:ser>
          <c:idx val="1"/>
          <c:order val="1"/>
          <c:tx>
            <c:strRef>
              <c:f>Sheet1!$C$1</c:f>
              <c:strCache>
                <c:ptCount val="1"/>
                <c:pt idx="0">
                  <c:v>Column2</c:v>
                </c:pt>
              </c:strCache>
            </c:strRef>
          </c:tx>
          <c:invertIfNegative val="0"/>
          <c:cat>
            <c:numRef>
              <c:f>Sheet1!$A$2:$A$8</c:f>
              <c:numCache>
                <c:formatCode>General</c:formatCode>
                <c:ptCount val="7"/>
                <c:pt idx="0">
                  <c:v>1990</c:v>
                </c:pt>
                <c:pt idx="1">
                  <c:v>1995</c:v>
                </c:pt>
                <c:pt idx="2">
                  <c:v>2000</c:v>
                </c:pt>
                <c:pt idx="3">
                  <c:v>2005</c:v>
                </c:pt>
                <c:pt idx="4">
                  <c:v>2010</c:v>
                </c:pt>
                <c:pt idx="5">
                  <c:v>2015</c:v>
                </c:pt>
                <c:pt idx="6">
                  <c:v>2019</c:v>
                </c:pt>
              </c:numCache>
            </c:numRef>
          </c:cat>
          <c:val>
            <c:numRef>
              <c:f>Sheet1!$C$2:$C$8</c:f>
              <c:numCache>
                <c:formatCode>General</c:formatCode>
                <c:ptCount val="7"/>
              </c:numCache>
            </c:numRef>
          </c:val>
          <c:extLst>
            <c:ext xmlns:c16="http://schemas.microsoft.com/office/drawing/2014/chart" uri="{C3380CC4-5D6E-409C-BE32-E72D297353CC}">
              <c16:uniqueId val="{00000001-117E-8A49-B8C6-EE43C581F56E}"/>
            </c:ext>
          </c:extLst>
        </c:ser>
        <c:ser>
          <c:idx val="2"/>
          <c:order val="2"/>
          <c:tx>
            <c:strRef>
              <c:f>Sheet1!$D$1</c:f>
              <c:strCache>
                <c:ptCount val="1"/>
                <c:pt idx="0">
                  <c:v>Column3</c:v>
                </c:pt>
              </c:strCache>
            </c:strRef>
          </c:tx>
          <c:invertIfNegative val="0"/>
          <c:cat>
            <c:numRef>
              <c:f>Sheet1!$A$2:$A$8</c:f>
              <c:numCache>
                <c:formatCode>General</c:formatCode>
                <c:ptCount val="7"/>
                <c:pt idx="0">
                  <c:v>1990</c:v>
                </c:pt>
                <c:pt idx="1">
                  <c:v>1995</c:v>
                </c:pt>
                <c:pt idx="2">
                  <c:v>2000</c:v>
                </c:pt>
                <c:pt idx="3">
                  <c:v>2005</c:v>
                </c:pt>
                <c:pt idx="4">
                  <c:v>2010</c:v>
                </c:pt>
                <c:pt idx="5">
                  <c:v>2015</c:v>
                </c:pt>
                <c:pt idx="6">
                  <c:v>2019</c:v>
                </c:pt>
              </c:numCache>
            </c:numRef>
          </c:cat>
          <c:val>
            <c:numRef>
              <c:f>Sheet1!$D$2:$D$8</c:f>
              <c:numCache>
                <c:formatCode>General</c:formatCode>
                <c:ptCount val="7"/>
              </c:numCache>
            </c:numRef>
          </c:val>
          <c:extLst>
            <c:ext xmlns:c16="http://schemas.microsoft.com/office/drawing/2014/chart" uri="{C3380CC4-5D6E-409C-BE32-E72D297353CC}">
              <c16:uniqueId val="{00000002-117E-8A49-B8C6-EE43C581F56E}"/>
            </c:ext>
          </c:extLst>
        </c:ser>
        <c:dLbls>
          <c:showLegendKey val="0"/>
          <c:showVal val="0"/>
          <c:showCatName val="0"/>
          <c:showSerName val="0"/>
          <c:showPercent val="0"/>
          <c:showBubbleSize val="0"/>
        </c:dLbls>
        <c:gapWidth val="150"/>
        <c:axId val="54057600"/>
        <c:axId val="54141312"/>
      </c:barChart>
      <c:catAx>
        <c:axId val="54057600"/>
        <c:scaling>
          <c:orientation val="minMax"/>
        </c:scaling>
        <c:delete val="0"/>
        <c:axPos val="b"/>
        <c:numFmt formatCode="General" sourceLinked="1"/>
        <c:majorTickMark val="out"/>
        <c:minorTickMark val="none"/>
        <c:tickLblPos val="nextTo"/>
        <c:spPr>
          <a:ln w="12700">
            <a:solidFill>
              <a:schemeClr val="tx1"/>
            </a:solidFill>
          </a:ln>
        </c:spPr>
        <c:txPr>
          <a:bodyPr/>
          <a:lstStyle/>
          <a:p>
            <a:pPr>
              <a:defRPr sz="600"/>
            </a:pPr>
            <a:endParaRPr lang="en-US"/>
          </a:p>
        </c:txPr>
        <c:crossAx val="54141312"/>
        <c:crosses val="autoZero"/>
        <c:auto val="1"/>
        <c:lblAlgn val="ctr"/>
        <c:lblOffset val="100"/>
        <c:noMultiLvlLbl val="0"/>
      </c:catAx>
      <c:valAx>
        <c:axId val="54141312"/>
        <c:scaling>
          <c:orientation val="minMax"/>
          <c:max val="10"/>
          <c:min val="0"/>
        </c:scaling>
        <c:delete val="0"/>
        <c:axPos val="l"/>
        <c:numFmt formatCode="General" sourceLinked="1"/>
        <c:majorTickMark val="out"/>
        <c:minorTickMark val="none"/>
        <c:tickLblPos val="nextTo"/>
        <c:spPr>
          <a:ln w="12700">
            <a:solidFill>
              <a:schemeClr val="tx1"/>
            </a:solidFill>
          </a:ln>
        </c:spPr>
        <c:txPr>
          <a:bodyPr/>
          <a:lstStyle/>
          <a:p>
            <a:pPr>
              <a:defRPr sz="600"/>
            </a:pPr>
            <a:endParaRPr lang="en-US"/>
          </a:p>
        </c:txPr>
        <c:crossAx val="54057600"/>
        <c:crosses val="autoZero"/>
        <c:crossBetween val="midCat"/>
        <c:majorUnit val="2"/>
        <c:minorUnit val="0.2"/>
      </c:valAx>
    </c:plotArea>
    <c:plotVisOnly val="1"/>
    <c:dispBlanksAs val="gap"/>
    <c:showDLblsOverMax val="0"/>
  </c:chart>
  <c:txPr>
    <a:bodyPr/>
    <a:lstStyle/>
    <a:p>
      <a:pPr>
        <a:defRPr sz="4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4">
                  <a:lumMod val="20000"/>
                  <a:lumOff val="80000"/>
                </a:schemeClr>
              </a:solidFill>
            </c:spPr>
            <c:extLst>
              <c:ext xmlns:c16="http://schemas.microsoft.com/office/drawing/2014/chart" uri="{C3380CC4-5D6E-409C-BE32-E72D297353CC}">
                <c16:uniqueId val="{00000001-D02E-9D48-973F-EB196B8DE66D}"/>
              </c:ext>
            </c:extLst>
          </c:dPt>
          <c:dPt>
            <c:idx val="1"/>
            <c:bubble3D val="0"/>
            <c:spPr>
              <a:solidFill>
                <a:schemeClr val="accent4">
                  <a:lumMod val="40000"/>
                  <a:lumOff val="60000"/>
                </a:schemeClr>
              </a:solidFill>
            </c:spPr>
            <c:extLst>
              <c:ext xmlns:c16="http://schemas.microsoft.com/office/drawing/2014/chart" uri="{C3380CC4-5D6E-409C-BE32-E72D297353CC}">
                <c16:uniqueId val="{00000003-D02E-9D48-973F-EB196B8DE66D}"/>
              </c:ext>
            </c:extLst>
          </c:dPt>
          <c:dPt>
            <c:idx val="2"/>
            <c:bubble3D val="0"/>
            <c:spPr>
              <a:solidFill>
                <a:srgbClr val="11B758"/>
              </a:solidFill>
            </c:spPr>
            <c:extLst>
              <c:ext xmlns:c16="http://schemas.microsoft.com/office/drawing/2014/chart" uri="{C3380CC4-5D6E-409C-BE32-E72D297353CC}">
                <c16:uniqueId val="{00000005-D02E-9D48-973F-EB196B8DE66D}"/>
              </c:ext>
            </c:extLst>
          </c:dPt>
          <c:dPt>
            <c:idx val="3"/>
            <c:bubble3D val="0"/>
            <c:spPr>
              <a:solidFill>
                <a:schemeClr val="accent4"/>
              </a:solidFill>
            </c:spPr>
            <c:extLst>
              <c:ext xmlns:c16="http://schemas.microsoft.com/office/drawing/2014/chart" uri="{C3380CC4-5D6E-409C-BE32-E72D297353CC}">
                <c16:uniqueId val="{00000007-D02E-9D48-973F-EB196B8DE66D}"/>
              </c:ext>
            </c:extLst>
          </c:dPt>
          <c:dPt>
            <c:idx val="4"/>
            <c:bubble3D val="0"/>
            <c:spPr>
              <a:solidFill>
                <a:schemeClr val="accent4">
                  <a:lumMod val="75000"/>
                </a:schemeClr>
              </a:solidFill>
            </c:spPr>
            <c:extLst>
              <c:ext xmlns:c16="http://schemas.microsoft.com/office/drawing/2014/chart" uri="{C3380CC4-5D6E-409C-BE32-E72D297353CC}">
                <c16:uniqueId val="{00000009-D02E-9D48-973F-EB196B8DE66D}"/>
              </c:ext>
            </c:extLst>
          </c:dPt>
          <c:dPt>
            <c:idx val="5"/>
            <c:bubble3D val="0"/>
            <c:spPr>
              <a:solidFill>
                <a:schemeClr val="accent2">
                  <a:lumMod val="20000"/>
                  <a:lumOff val="80000"/>
                </a:schemeClr>
              </a:solidFill>
            </c:spPr>
            <c:extLst>
              <c:ext xmlns:c16="http://schemas.microsoft.com/office/drawing/2014/chart" uri="{C3380CC4-5D6E-409C-BE32-E72D297353CC}">
                <c16:uniqueId val="{0000000B-D02E-9D48-973F-EB196B8DE66D}"/>
              </c:ext>
            </c:extLst>
          </c:dPt>
          <c:dPt>
            <c:idx val="6"/>
            <c:bubble3D val="0"/>
            <c:spPr>
              <a:solidFill>
                <a:schemeClr val="accent2">
                  <a:lumMod val="20000"/>
                  <a:lumOff val="80000"/>
                </a:schemeClr>
              </a:solidFill>
            </c:spPr>
            <c:extLst>
              <c:ext xmlns:c16="http://schemas.microsoft.com/office/drawing/2014/chart" uri="{C3380CC4-5D6E-409C-BE32-E72D297353CC}">
                <c16:uniqueId val="{0000000D-D02E-9D48-973F-EB196B8DE66D}"/>
              </c:ext>
            </c:extLst>
          </c:dPt>
          <c:dPt>
            <c:idx val="7"/>
            <c:bubble3D val="0"/>
            <c:spPr>
              <a:solidFill>
                <a:schemeClr val="accent2">
                  <a:lumMod val="40000"/>
                  <a:lumOff val="60000"/>
                </a:schemeClr>
              </a:solidFill>
            </c:spPr>
            <c:extLst>
              <c:ext xmlns:c16="http://schemas.microsoft.com/office/drawing/2014/chart" uri="{C3380CC4-5D6E-409C-BE32-E72D297353CC}">
                <c16:uniqueId val="{0000000F-D02E-9D48-973F-EB196B8DE66D}"/>
              </c:ext>
            </c:extLst>
          </c:dPt>
          <c:dPt>
            <c:idx val="8"/>
            <c:bubble3D val="0"/>
            <c:spPr>
              <a:solidFill>
                <a:schemeClr val="accent2">
                  <a:lumMod val="60000"/>
                  <a:lumOff val="40000"/>
                </a:schemeClr>
              </a:solidFill>
            </c:spPr>
            <c:extLst>
              <c:ext xmlns:c16="http://schemas.microsoft.com/office/drawing/2014/chart" uri="{C3380CC4-5D6E-409C-BE32-E72D297353CC}">
                <c16:uniqueId val="{00000011-D02E-9D48-973F-EB196B8DE66D}"/>
              </c:ext>
            </c:extLst>
          </c:dPt>
          <c:dPt>
            <c:idx val="9"/>
            <c:bubble3D val="0"/>
            <c:spPr>
              <a:solidFill>
                <a:schemeClr val="accent2">
                  <a:lumMod val="75000"/>
                </a:schemeClr>
              </a:solidFill>
            </c:spPr>
            <c:extLst>
              <c:ext xmlns:c16="http://schemas.microsoft.com/office/drawing/2014/chart" uri="{C3380CC4-5D6E-409C-BE32-E72D297353CC}">
                <c16:uniqueId val="{00000013-D02E-9D48-973F-EB196B8DE66D}"/>
              </c:ext>
            </c:extLst>
          </c:dPt>
          <c:dPt>
            <c:idx val="10"/>
            <c:bubble3D val="0"/>
            <c:spPr>
              <a:solidFill>
                <a:schemeClr val="accent2">
                  <a:lumMod val="50000"/>
                </a:schemeClr>
              </a:solidFill>
            </c:spPr>
            <c:extLst>
              <c:ext xmlns:c16="http://schemas.microsoft.com/office/drawing/2014/chart" uri="{C3380CC4-5D6E-409C-BE32-E72D297353CC}">
                <c16:uniqueId val="{00000015-D02E-9D48-973F-EB196B8DE66D}"/>
              </c:ext>
            </c:extLst>
          </c:dPt>
          <c:dPt>
            <c:idx val="11"/>
            <c:bubble3D val="0"/>
            <c:spPr>
              <a:solidFill>
                <a:schemeClr val="accent3">
                  <a:lumMod val="60000"/>
                  <a:lumOff val="40000"/>
                </a:schemeClr>
              </a:solidFill>
            </c:spPr>
            <c:extLst>
              <c:ext xmlns:c16="http://schemas.microsoft.com/office/drawing/2014/chart" uri="{C3380CC4-5D6E-409C-BE32-E72D297353CC}">
                <c16:uniqueId val="{00000017-D02E-9D48-973F-EB196B8DE66D}"/>
              </c:ext>
            </c:extLst>
          </c:dPt>
          <c:dPt>
            <c:idx val="12"/>
            <c:bubble3D val="0"/>
            <c:spPr>
              <a:solidFill>
                <a:schemeClr val="accent3"/>
              </a:solidFill>
            </c:spPr>
            <c:extLst>
              <c:ext xmlns:c16="http://schemas.microsoft.com/office/drawing/2014/chart" uri="{C3380CC4-5D6E-409C-BE32-E72D297353CC}">
                <c16:uniqueId val="{00000019-D02E-9D48-973F-EB196B8DE66D}"/>
              </c:ext>
            </c:extLst>
          </c:dPt>
          <c:dPt>
            <c:idx val="13"/>
            <c:bubble3D val="0"/>
            <c:spPr>
              <a:solidFill>
                <a:schemeClr val="bg1">
                  <a:lumMod val="50000"/>
                </a:schemeClr>
              </a:solidFill>
            </c:spPr>
            <c:extLst>
              <c:ext xmlns:c16="http://schemas.microsoft.com/office/drawing/2014/chart" uri="{C3380CC4-5D6E-409C-BE32-E72D297353CC}">
                <c16:uniqueId val="{0000001B-D02E-9D48-973F-EB196B8DE66D}"/>
              </c:ext>
            </c:extLst>
          </c:dPt>
          <c:dPt>
            <c:idx val="14"/>
            <c:bubble3D val="0"/>
            <c:spPr>
              <a:solidFill>
                <a:schemeClr val="accent5">
                  <a:lumMod val="40000"/>
                  <a:lumOff val="60000"/>
                </a:schemeClr>
              </a:solidFill>
            </c:spPr>
            <c:extLst>
              <c:ext xmlns:c16="http://schemas.microsoft.com/office/drawing/2014/chart" uri="{C3380CC4-5D6E-409C-BE32-E72D297353CC}">
                <c16:uniqueId val="{0000001D-D02E-9D48-973F-EB196B8DE66D}"/>
              </c:ext>
            </c:extLst>
          </c:dPt>
          <c:dPt>
            <c:idx val="15"/>
            <c:bubble3D val="0"/>
            <c:spPr>
              <a:solidFill>
                <a:schemeClr val="accent5">
                  <a:lumMod val="60000"/>
                  <a:lumOff val="40000"/>
                </a:schemeClr>
              </a:solidFill>
            </c:spPr>
            <c:extLst>
              <c:ext xmlns:c16="http://schemas.microsoft.com/office/drawing/2014/chart" uri="{C3380CC4-5D6E-409C-BE32-E72D297353CC}">
                <c16:uniqueId val="{0000001F-D02E-9D48-973F-EB196B8DE66D}"/>
              </c:ext>
            </c:extLst>
          </c:dPt>
          <c:dPt>
            <c:idx val="16"/>
            <c:bubble3D val="0"/>
            <c:spPr>
              <a:solidFill>
                <a:schemeClr val="accent5"/>
              </a:solidFill>
            </c:spPr>
            <c:extLst>
              <c:ext xmlns:c16="http://schemas.microsoft.com/office/drawing/2014/chart" uri="{C3380CC4-5D6E-409C-BE32-E72D297353CC}">
                <c16:uniqueId val="{00000021-D02E-9D48-973F-EB196B8DE66D}"/>
              </c:ext>
            </c:extLst>
          </c:dPt>
          <c:cat>
            <c:strRef>
              <c:f>Sheet1!$A$2:$A$18</c:f>
              <c:strCache>
                <c:ptCount val="4"/>
                <c:pt idx="0">
                  <c:v>1st Qtr</c:v>
                </c:pt>
                <c:pt idx="1">
                  <c:v>2nd Qtr</c:v>
                </c:pt>
                <c:pt idx="2">
                  <c:v>3rd Qtr</c:v>
                </c:pt>
                <c:pt idx="3">
                  <c:v>4th Qtr</c:v>
                </c:pt>
              </c:strCache>
            </c:strRef>
          </c:cat>
          <c:val>
            <c:numRef>
              <c:f>Sheet1!$B$2:$B$18</c:f>
              <c:numCache>
                <c:formatCode>0%</c:formatCode>
                <c:ptCount val="17"/>
                <c:pt idx="0">
                  <c:v>0.08</c:v>
                </c:pt>
                <c:pt idx="1">
                  <c:v>0.03</c:v>
                </c:pt>
                <c:pt idx="2">
                  <c:v>0.06</c:v>
                </c:pt>
                <c:pt idx="3">
                  <c:v>0.03</c:v>
                </c:pt>
                <c:pt idx="4">
                  <c:v>0.1</c:v>
                </c:pt>
                <c:pt idx="5">
                  <c:v>0.03</c:v>
                </c:pt>
                <c:pt idx="7">
                  <c:v>0.02</c:v>
                </c:pt>
                <c:pt idx="8">
                  <c:v>1.4999999999999999E-2</c:v>
                </c:pt>
                <c:pt idx="9">
                  <c:v>0.02</c:v>
                </c:pt>
                <c:pt idx="10">
                  <c:v>0.02</c:v>
                </c:pt>
                <c:pt idx="11">
                  <c:v>0.06</c:v>
                </c:pt>
                <c:pt idx="12">
                  <c:v>7.0000000000000007E-2</c:v>
                </c:pt>
                <c:pt idx="13">
                  <c:v>0.15</c:v>
                </c:pt>
                <c:pt idx="14">
                  <c:v>0.03</c:v>
                </c:pt>
                <c:pt idx="15">
                  <c:v>0.06</c:v>
                </c:pt>
                <c:pt idx="16">
                  <c:v>0.21</c:v>
                </c:pt>
              </c:numCache>
            </c:numRef>
          </c:val>
          <c:extLst>
            <c:ext xmlns:c16="http://schemas.microsoft.com/office/drawing/2014/chart" uri="{C3380CC4-5D6E-409C-BE32-E72D297353CC}">
              <c16:uniqueId val="{00000022-D02E-9D48-973F-EB196B8DE66D}"/>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marker>
            <c:symbol val="none"/>
          </c:marker>
          <c:cat>
            <c:numRef>
              <c:f>Sheet1!$A$2:$A$8</c:f>
              <c:numCache>
                <c:formatCode>General</c:formatCode>
                <c:ptCount val="7"/>
                <c:pt idx="0">
                  <c:v>0</c:v>
                </c:pt>
                <c:pt idx="1">
                  <c:v>20</c:v>
                </c:pt>
                <c:pt idx="2">
                  <c:v>40</c:v>
                </c:pt>
                <c:pt idx="3">
                  <c:v>60</c:v>
                </c:pt>
                <c:pt idx="4">
                  <c:v>80</c:v>
                </c:pt>
                <c:pt idx="5">
                  <c:v>100</c:v>
                </c:pt>
                <c:pt idx="6">
                  <c:v>120</c:v>
                </c:pt>
              </c:numCache>
            </c:numRef>
          </c:cat>
          <c:val>
            <c:numRef>
              <c:f>Sheet1!$B$2:$B$8</c:f>
              <c:numCache>
                <c:formatCode>General</c:formatCode>
                <c:ptCount val="7"/>
              </c:numCache>
            </c:numRef>
          </c:val>
          <c:smooth val="0"/>
          <c:extLst>
            <c:ext xmlns:c16="http://schemas.microsoft.com/office/drawing/2014/chart" uri="{C3380CC4-5D6E-409C-BE32-E72D297353CC}">
              <c16:uniqueId val="{00000000-5BB8-C549-A3BD-830C4A1E30DC}"/>
            </c:ext>
          </c:extLst>
        </c:ser>
        <c:dLbls>
          <c:showLegendKey val="0"/>
          <c:showVal val="0"/>
          <c:showCatName val="0"/>
          <c:showSerName val="0"/>
          <c:showPercent val="0"/>
          <c:showBubbleSize val="0"/>
        </c:dLbls>
        <c:smooth val="0"/>
        <c:axId val="127197696"/>
        <c:axId val="93777856"/>
      </c:lineChart>
      <c:catAx>
        <c:axId val="127197696"/>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1000">
                <a:latin typeface="Arial" panose="020B0604020202020204" pitchFamily="34" charset="0"/>
                <a:cs typeface="Arial" panose="020B0604020202020204" pitchFamily="34" charset="0"/>
              </a:defRPr>
            </a:pPr>
            <a:endParaRPr lang="en-US"/>
          </a:p>
        </c:txPr>
        <c:crossAx val="93777856"/>
        <c:crosses val="autoZero"/>
        <c:auto val="1"/>
        <c:lblAlgn val="ctr"/>
        <c:lblOffset val="100"/>
        <c:noMultiLvlLbl val="0"/>
      </c:catAx>
      <c:valAx>
        <c:axId val="93777856"/>
        <c:scaling>
          <c:orientation val="minMax"/>
          <c:max val="100"/>
          <c:min val="0"/>
        </c:scaling>
        <c:delete val="0"/>
        <c:axPos val="l"/>
        <c:numFmt formatCode="General" sourceLinked="1"/>
        <c:majorTickMark val="out"/>
        <c:minorTickMark val="none"/>
        <c:tickLblPos val="nextTo"/>
        <c:spPr>
          <a:ln w="19050">
            <a:solidFill>
              <a:schemeClr val="tx1"/>
            </a:solidFill>
          </a:ln>
        </c:spPr>
        <c:txPr>
          <a:bodyPr/>
          <a:lstStyle/>
          <a:p>
            <a:pPr>
              <a:defRPr sz="1000">
                <a:latin typeface="Arial" panose="020B0604020202020204" pitchFamily="34" charset="0"/>
                <a:cs typeface="Arial" panose="020B0604020202020204" pitchFamily="34" charset="0"/>
              </a:defRPr>
            </a:pPr>
            <a:endParaRPr lang="en-US"/>
          </a:p>
        </c:txPr>
        <c:crossAx val="127197696"/>
        <c:crosses val="autoZero"/>
        <c:crossBetween val="midCat"/>
        <c:majorUnit val="20"/>
        <c:minorUnit val="4.0000000000000008E-2"/>
      </c:valAx>
    </c:plotArea>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167382427810714E-2"/>
          <c:y val="7.7499531833935389E-2"/>
          <c:w val="0.8130335458820287"/>
          <c:h val="0.74535945654740421"/>
        </c:manualLayout>
      </c:layout>
      <c:lineChart>
        <c:grouping val="standard"/>
        <c:varyColors val="0"/>
        <c:ser>
          <c:idx val="0"/>
          <c:order val="0"/>
          <c:tx>
            <c:strRef>
              <c:f>Sheet1!$B$1</c:f>
              <c:strCache>
                <c:ptCount val="1"/>
                <c:pt idx="0">
                  <c:v>Series 1</c:v>
                </c:pt>
              </c:strCache>
            </c:strRef>
          </c:tx>
          <c:marker>
            <c:symbol val="none"/>
          </c:marker>
          <c:cat>
            <c:numRef>
              <c:f>Sheet1!$A$2:$A$19</c:f>
              <c:numCache>
                <c:formatCode>General</c:formatCode>
                <c:ptCount val="18"/>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numCache>
            </c:numRef>
          </c:cat>
          <c:val>
            <c:numRef>
              <c:f>Sheet1!$B$2:$B$19</c:f>
              <c:numCache>
                <c:formatCode>General</c:formatCode>
                <c:ptCount val="18"/>
              </c:numCache>
            </c:numRef>
          </c:val>
          <c:smooth val="0"/>
          <c:extLst>
            <c:ext xmlns:c16="http://schemas.microsoft.com/office/drawing/2014/chart" uri="{C3380CC4-5D6E-409C-BE32-E72D297353CC}">
              <c16:uniqueId val="{00000000-1C26-7A4A-834D-D32062E268A4}"/>
            </c:ext>
          </c:extLst>
        </c:ser>
        <c:dLbls>
          <c:showLegendKey val="0"/>
          <c:showVal val="0"/>
          <c:showCatName val="0"/>
          <c:showSerName val="0"/>
          <c:showPercent val="0"/>
          <c:showBubbleSize val="0"/>
        </c:dLbls>
        <c:smooth val="0"/>
        <c:axId val="127197696"/>
        <c:axId val="93777856"/>
      </c:lineChart>
      <c:catAx>
        <c:axId val="127197696"/>
        <c:scaling>
          <c:orientation val="minMax"/>
        </c:scaling>
        <c:delete val="0"/>
        <c:axPos val="b"/>
        <c:numFmt formatCode="General" sourceLinked="1"/>
        <c:majorTickMark val="out"/>
        <c:minorTickMark val="none"/>
        <c:tickLblPos val="nextTo"/>
        <c:spPr>
          <a:ln w="19050">
            <a:solidFill>
              <a:schemeClr val="tx1"/>
            </a:solidFill>
          </a:ln>
        </c:spPr>
        <c:crossAx val="93777856"/>
        <c:crosses val="autoZero"/>
        <c:auto val="1"/>
        <c:lblAlgn val="ctr"/>
        <c:lblOffset val="100"/>
        <c:noMultiLvlLbl val="0"/>
      </c:catAx>
      <c:valAx>
        <c:axId val="93777856"/>
        <c:scaling>
          <c:orientation val="minMax"/>
          <c:max val="100"/>
          <c:min val="0"/>
        </c:scaling>
        <c:delete val="0"/>
        <c:axPos val="l"/>
        <c:numFmt formatCode="General" sourceLinked="1"/>
        <c:majorTickMark val="out"/>
        <c:minorTickMark val="none"/>
        <c:tickLblPos val="nextTo"/>
        <c:spPr>
          <a:ln w="19050">
            <a:solidFill>
              <a:schemeClr val="tx1"/>
            </a:solidFill>
          </a:ln>
        </c:spPr>
        <c:crossAx val="127197696"/>
        <c:crosses val="autoZero"/>
        <c:crossBetween val="midCat"/>
        <c:majorUnit val="10"/>
        <c:minorUnit val="4.0000000000000008E-2"/>
      </c:valAx>
    </c:plotArea>
    <c:plotVisOnly val="1"/>
    <c:dispBlanksAs val="gap"/>
    <c:showDLblsOverMax val="0"/>
  </c:chart>
  <c:txPr>
    <a:bodyPr/>
    <a:lstStyle/>
    <a:p>
      <a:pPr>
        <a:defRPr sz="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16458154537153"/>
          <c:y val="4.4178138778491853E-2"/>
          <c:w val="0.847610927536118"/>
          <c:h val="0.8178756228856672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Sheet1!$A$2:$A$8</c:f>
              <c:numCache>
                <c:formatCode>General</c:formatCode>
                <c:ptCount val="7"/>
                <c:pt idx="0">
                  <c:v>0</c:v>
                </c:pt>
                <c:pt idx="1">
                  <c:v>6</c:v>
                </c:pt>
                <c:pt idx="2">
                  <c:v>12</c:v>
                </c:pt>
                <c:pt idx="3">
                  <c:v>18</c:v>
                </c:pt>
                <c:pt idx="4">
                  <c:v>24</c:v>
                </c:pt>
                <c:pt idx="5">
                  <c:v>30</c:v>
                </c:pt>
                <c:pt idx="6">
                  <c:v>36</c:v>
                </c:pt>
              </c:numCache>
            </c:numRef>
          </c:cat>
          <c:val>
            <c:numRef>
              <c:f>Sheet1!$B$2:$B$8</c:f>
              <c:numCache>
                <c:formatCode>General</c:formatCode>
                <c:ptCount val="7"/>
              </c:numCache>
            </c:numRef>
          </c:val>
          <c:extLst>
            <c:ext xmlns:c16="http://schemas.microsoft.com/office/drawing/2014/chart" uri="{C3380CC4-5D6E-409C-BE32-E72D297353CC}">
              <c16:uniqueId val="{00000000-948C-5A46-AAC5-967727FBB864}"/>
            </c:ext>
          </c:extLst>
        </c:ser>
        <c:ser>
          <c:idx val="1"/>
          <c:order val="1"/>
          <c:tx>
            <c:strRef>
              <c:f>Sheet1!$C$1</c:f>
              <c:strCache>
                <c:ptCount val="1"/>
                <c:pt idx="0">
                  <c:v>Series 2</c:v>
                </c:pt>
              </c:strCache>
            </c:strRef>
          </c:tx>
          <c:spPr>
            <a:solidFill>
              <a:schemeClr val="accent2"/>
            </a:solidFill>
            <a:ln>
              <a:noFill/>
            </a:ln>
            <a:effectLst/>
          </c:spPr>
          <c:invertIfNegative val="0"/>
          <c:cat>
            <c:numRef>
              <c:f>Sheet1!$A$2:$A$8</c:f>
              <c:numCache>
                <c:formatCode>General</c:formatCode>
                <c:ptCount val="7"/>
                <c:pt idx="0">
                  <c:v>0</c:v>
                </c:pt>
                <c:pt idx="1">
                  <c:v>6</c:v>
                </c:pt>
                <c:pt idx="2">
                  <c:v>12</c:v>
                </c:pt>
                <c:pt idx="3">
                  <c:v>18</c:v>
                </c:pt>
                <c:pt idx="4">
                  <c:v>24</c:v>
                </c:pt>
                <c:pt idx="5">
                  <c:v>30</c:v>
                </c:pt>
                <c:pt idx="6">
                  <c:v>36</c:v>
                </c:pt>
              </c:numCache>
            </c:numRef>
          </c:cat>
          <c:val>
            <c:numRef>
              <c:f>Sheet1!$C$2:$C$8</c:f>
              <c:numCache>
                <c:formatCode>General</c:formatCode>
                <c:ptCount val="7"/>
              </c:numCache>
            </c:numRef>
          </c:val>
          <c:extLst>
            <c:ext xmlns:c16="http://schemas.microsoft.com/office/drawing/2014/chart" uri="{C3380CC4-5D6E-409C-BE32-E72D297353CC}">
              <c16:uniqueId val="{00000001-948C-5A46-AAC5-967727FBB864}"/>
            </c:ext>
          </c:extLst>
        </c:ser>
        <c:ser>
          <c:idx val="2"/>
          <c:order val="2"/>
          <c:tx>
            <c:strRef>
              <c:f>Sheet1!$D$1</c:f>
              <c:strCache>
                <c:ptCount val="1"/>
                <c:pt idx="0">
                  <c:v>Series 3</c:v>
                </c:pt>
              </c:strCache>
            </c:strRef>
          </c:tx>
          <c:spPr>
            <a:solidFill>
              <a:schemeClr val="accent3"/>
            </a:solidFill>
            <a:ln>
              <a:noFill/>
            </a:ln>
            <a:effectLst/>
          </c:spPr>
          <c:invertIfNegative val="0"/>
          <c:cat>
            <c:numRef>
              <c:f>Sheet1!$A$2:$A$8</c:f>
              <c:numCache>
                <c:formatCode>General</c:formatCode>
                <c:ptCount val="7"/>
                <c:pt idx="0">
                  <c:v>0</c:v>
                </c:pt>
                <c:pt idx="1">
                  <c:v>6</c:v>
                </c:pt>
                <c:pt idx="2">
                  <c:v>12</c:v>
                </c:pt>
                <c:pt idx="3">
                  <c:v>18</c:v>
                </c:pt>
                <c:pt idx="4">
                  <c:v>24</c:v>
                </c:pt>
                <c:pt idx="5">
                  <c:v>30</c:v>
                </c:pt>
                <c:pt idx="6">
                  <c:v>36</c:v>
                </c:pt>
              </c:numCache>
            </c:numRef>
          </c:cat>
          <c:val>
            <c:numRef>
              <c:f>Sheet1!$D$2:$D$8</c:f>
              <c:numCache>
                <c:formatCode>General</c:formatCode>
                <c:ptCount val="7"/>
              </c:numCache>
            </c:numRef>
          </c:val>
          <c:extLst>
            <c:ext xmlns:c16="http://schemas.microsoft.com/office/drawing/2014/chart" uri="{C3380CC4-5D6E-409C-BE32-E72D297353CC}">
              <c16:uniqueId val="{00000002-948C-5A46-AAC5-967727FBB864}"/>
            </c:ext>
          </c:extLst>
        </c:ser>
        <c:dLbls>
          <c:showLegendKey val="0"/>
          <c:showVal val="0"/>
          <c:showCatName val="0"/>
          <c:showSerName val="0"/>
          <c:showPercent val="0"/>
          <c:showBubbleSize val="0"/>
        </c:dLbls>
        <c:gapWidth val="219"/>
        <c:overlap val="-27"/>
        <c:axId val="932040047"/>
        <c:axId val="932043087"/>
      </c:barChart>
      <c:catAx>
        <c:axId val="932040047"/>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32043087"/>
        <c:crosses val="autoZero"/>
        <c:auto val="1"/>
        <c:lblAlgn val="ctr"/>
        <c:lblOffset val="100"/>
        <c:noMultiLvlLbl val="0"/>
      </c:catAx>
      <c:valAx>
        <c:axId val="932043087"/>
        <c:scaling>
          <c:orientation val="minMax"/>
          <c:max val="1"/>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3204004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Sheet1!$A$2:$A$8</c:f>
              <c:numCache>
                <c:formatCode>General</c:formatCode>
                <c:ptCount val="7"/>
                <c:pt idx="0">
                  <c:v>0</c:v>
                </c:pt>
                <c:pt idx="1">
                  <c:v>6</c:v>
                </c:pt>
                <c:pt idx="2">
                  <c:v>12</c:v>
                </c:pt>
                <c:pt idx="3">
                  <c:v>18</c:v>
                </c:pt>
                <c:pt idx="4">
                  <c:v>24</c:v>
                </c:pt>
                <c:pt idx="5">
                  <c:v>30</c:v>
                </c:pt>
                <c:pt idx="6">
                  <c:v>36</c:v>
                </c:pt>
              </c:numCache>
            </c:numRef>
          </c:cat>
          <c:val>
            <c:numRef>
              <c:f>Sheet1!$B$2:$B$8</c:f>
              <c:numCache>
                <c:formatCode>General</c:formatCode>
                <c:ptCount val="7"/>
              </c:numCache>
            </c:numRef>
          </c:val>
          <c:extLst>
            <c:ext xmlns:c16="http://schemas.microsoft.com/office/drawing/2014/chart" uri="{C3380CC4-5D6E-409C-BE32-E72D297353CC}">
              <c16:uniqueId val="{00000000-9D6D-9F46-9E7F-9069F36B8E89}"/>
            </c:ext>
          </c:extLst>
        </c:ser>
        <c:ser>
          <c:idx val="1"/>
          <c:order val="1"/>
          <c:tx>
            <c:strRef>
              <c:f>Sheet1!$C$1</c:f>
              <c:strCache>
                <c:ptCount val="1"/>
                <c:pt idx="0">
                  <c:v>Series 2</c:v>
                </c:pt>
              </c:strCache>
            </c:strRef>
          </c:tx>
          <c:spPr>
            <a:solidFill>
              <a:schemeClr val="accent2"/>
            </a:solidFill>
            <a:ln>
              <a:noFill/>
            </a:ln>
            <a:effectLst/>
          </c:spPr>
          <c:invertIfNegative val="0"/>
          <c:cat>
            <c:numRef>
              <c:f>Sheet1!$A$2:$A$8</c:f>
              <c:numCache>
                <c:formatCode>General</c:formatCode>
                <c:ptCount val="7"/>
                <c:pt idx="0">
                  <c:v>0</c:v>
                </c:pt>
                <c:pt idx="1">
                  <c:v>6</c:v>
                </c:pt>
                <c:pt idx="2">
                  <c:v>12</c:v>
                </c:pt>
                <c:pt idx="3">
                  <c:v>18</c:v>
                </c:pt>
                <c:pt idx="4">
                  <c:v>24</c:v>
                </c:pt>
                <c:pt idx="5">
                  <c:v>30</c:v>
                </c:pt>
                <c:pt idx="6">
                  <c:v>36</c:v>
                </c:pt>
              </c:numCache>
            </c:numRef>
          </c:cat>
          <c:val>
            <c:numRef>
              <c:f>Sheet1!$C$2:$C$8</c:f>
              <c:numCache>
                <c:formatCode>General</c:formatCode>
                <c:ptCount val="7"/>
              </c:numCache>
            </c:numRef>
          </c:val>
          <c:extLst>
            <c:ext xmlns:c16="http://schemas.microsoft.com/office/drawing/2014/chart" uri="{C3380CC4-5D6E-409C-BE32-E72D297353CC}">
              <c16:uniqueId val="{00000001-9D6D-9F46-9E7F-9069F36B8E89}"/>
            </c:ext>
          </c:extLst>
        </c:ser>
        <c:ser>
          <c:idx val="2"/>
          <c:order val="2"/>
          <c:tx>
            <c:strRef>
              <c:f>Sheet1!$D$1</c:f>
              <c:strCache>
                <c:ptCount val="1"/>
                <c:pt idx="0">
                  <c:v>Series 3</c:v>
                </c:pt>
              </c:strCache>
            </c:strRef>
          </c:tx>
          <c:spPr>
            <a:solidFill>
              <a:schemeClr val="accent3"/>
            </a:solidFill>
            <a:ln>
              <a:noFill/>
            </a:ln>
            <a:effectLst/>
          </c:spPr>
          <c:invertIfNegative val="0"/>
          <c:cat>
            <c:numRef>
              <c:f>Sheet1!$A$2:$A$8</c:f>
              <c:numCache>
                <c:formatCode>General</c:formatCode>
                <c:ptCount val="7"/>
                <c:pt idx="0">
                  <c:v>0</c:v>
                </c:pt>
                <c:pt idx="1">
                  <c:v>6</c:v>
                </c:pt>
                <c:pt idx="2">
                  <c:v>12</c:v>
                </c:pt>
                <c:pt idx="3">
                  <c:v>18</c:v>
                </c:pt>
                <c:pt idx="4">
                  <c:v>24</c:v>
                </c:pt>
                <c:pt idx="5">
                  <c:v>30</c:v>
                </c:pt>
                <c:pt idx="6">
                  <c:v>36</c:v>
                </c:pt>
              </c:numCache>
            </c:numRef>
          </c:cat>
          <c:val>
            <c:numRef>
              <c:f>Sheet1!$D$2:$D$8</c:f>
              <c:numCache>
                <c:formatCode>General</c:formatCode>
                <c:ptCount val="7"/>
              </c:numCache>
            </c:numRef>
          </c:val>
          <c:extLst>
            <c:ext xmlns:c16="http://schemas.microsoft.com/office/drawing/2014/chart" uri="{C3380CC4-5D6E-409C-BE32-E72D297353CC}">
              <c16:uniqueId val="{00000002-9D6D-9F46-9E7F-9069F36B8E89}"/>
            </c:ext>
          </c:extLst>
        </c:ser>
        <c:dLbls>
          <c:showLegendKey val="0"/>
          <c:showVal val="0"/>
          <c:showCatName val="0"/>
          <c:showSerName val="0"/>
          <c:showPercent val="0"/>
          <c:showBubbleSize val="0"/>
        </c:dLbls>
        <c:gapWidth val="219"/>
        <c:overlap val="-27"/>
        <c:axId val="932040047"/>
        <c:axId val="932043087"/>
      </c:barChart>
      <c:catAx>
        <c:axId val="932040047"/>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32043087"/>
        <c:crosses val="autoZero"/>
        <c:auto val="1"/>
        <c:lblAlgn val="ctr"/>
        <c:lblOffset val="100"/>
        <c:noMultiLvlLbl val="0"/>
      </c:catAx>
      <c:valAx>
        <c:axId val="932043087"/>
        <c:scaling>
          <c:orientation val="minMax"/>
          <c:max val="1"/>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3204004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rgbClr val="1168B3"/>
              </a:solidFill>
              <a:ln>
                <a:noFill/>
              </a:ln>
              <a:effectLst/>
            </c:spPr>
            <c:extLst>
              <c:ext xmlns:c16="http://schemas.microsoft.com/office/drawing/2014/chart" uri="{C3380CC4-5D6E-409C-BE32-E72D297353CC}">
                <c16:uniqueId val="{00000007-D14F-AF41-B9EA-2C3C4F8D61CE}"/>
              </c:ext>
            </c:extLst>
          </c:dPt>
          <c:dPt>
            <c:idx val="2"/>
            <c:invertIfNegative val="0"/>
            <c:bubble3D val="0"/>
            <c:spPr>
              <a:solidFill>
                <a:srgbClr val="D77624"/>
              </a:solidFill>
              <a:ln>
                <a:noFill/>
              </a:ln>
              <a:effectLst/>
            </c:spPr>
            <c:extLst>
              <c:ext xmlns:c16="http://schemas.microsoft.com/office/drawing/2014/chart" uri="{C3380CC4-5D6E-409C-BE32-E72D297353CC}">
                <c16:uniqueId val="{00000008-D14F-AF41-B9EA-2C3C4F8D61CE}"/>
              </c:ext>
            </c:extLst>
          </c:dPt>
          <c:dPt>
            <c:idx val="3"/>
            <c:invertIfNegative val="0"/>
            <c:bubble3D val="0"/>
            <c:spPr>
              <a:solidFill>
                <a:srgbClr val="199E7A"/>
              </a:solidFill>
              <a:ln>
                <a:noFill/>
              </a:ln>
              <a:effectLst/>
            </c:spPr>
            <c:extLst>
              <c:ext xmlns:c16="http://schemas.microsoft.com/office/drawing/2014/chart" uri="{C3380CC4-5D6E-409C-BE32-E72D297353CC}">
                <c16:uniqueId val="{00000009-D14F-AF41-B9EA-2C3C4F8D61CE}"/>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Localized</c:v>
                </c:pt>
                <c:pt idx="1">
                  <c:v>Regional</c:v>
                </c:pt>
                <c:pt idx="2">
                  <c:v>Distant</c:v>
                </c:pt>
                <c:pt idx="3">
                  <c:v>Unknown</c:v>
                </c:pt>
              </c:strCache>
            </c:strRef>
          </c:cat>
          <c:val>
            <c:numRef>
              <c:f>Sheet1!$B$2:$B$5</c:f>
              <c:numCache>
                <c:formatCode>General</c:formatCode>
                <c:ptCount val="4"/>
                <c:pt idx="0">
                  <c:v>94.8</c:v>
                </c:pt>
                <c:pt idx="1">
                  <c:v>69.7</c:v>
                </c:pt>
                <c:pt idx="2">
                  <c:v>18.899999999999999</c:v>
                </c:pt>
                <c:pt idx="3">
                  <c:v>57.6</c:v>
                </c:pt>
              </c:numCache>
            </c:numRef>
          </c:val>
          <c:extLst>
            <c:ext xmlns:c16="http://schemas.microsoft.com/office/drawing/2014/chart" uri="{C3380CC4-5D6E-409C-BE32-E72D297353CC}">
              <c16:uniqueId val="{00000000-2932-444E-9187-111A56E98018}"/>
            </c:ext>
          </c:extLst>
        </c:ser>
        <c:dLbls>
          <c:dLblPos val="outEnd"/>
          <c:showLegendKey val="0"/>
          <c:showVal val="1"/>
          <c:showCatName val="0"/>
          <c:showSerName val="0"/>
          <c:showPercent val="0"/>
          <c:showBubbleSize val="0"/>
        </c:dLbls>
        <c:gapWidth val="48"/>
        <c:axId val="509378256"/>
        <c:axId val="509379904"/>
      </c:barChart>
      <c:catAx>
        <c:axId val="509378256"/>
        <c:scaling>
          <c:orientation val="minMax"/>
        </c:scaling>
        <c:delete val="0"/>
        <c:axPos val="b"/>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509379904"/>
        <c:crosses val="autoZero"/>
        <c:auto val="1"/>
        <c:lblAlgn val="ctr"/>
        <c:lblOffset val="100"/>
        <c:noMultiLvlLbl val="0"/>
      </c:catAx>
      <c:valAx>
        <c:axId val="50937990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b="1"/>
                  <a:t>5-Year Relative Survival, %</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09378256"/>
        <c:crosses val="autoZero"/>
        <c:crossBetween val="between"/>
      </c:valAx>
      <c:spPr>
        <a:noFill/>
        <a:ln>
          <a:noFill/>
        </a:ln>
        <a:effectLst/>
      </c:spPr>
    </c:plotArea>
    <c:plotVisOnly val="1"/>
    <c:dispBlanksAs val="gap"/>
    <c:showDLblsOverMax val="0"/>
    <c:extLst/>
  </c:chart>
  <c:spPr>
    <a:noFill/>
    <a:ln>
      <a:noFill/>
    </a:ln>
    <a:effectLst/>
  </c:spPr>
  <c:txPr>
    <a:bodyPr/>
    <a:lstStyle/>
    <a:p>
      <a:pPr>
        <a:defRPr sz="1000">
          <a:solidFill>
            <a:schemeClr val="tx1"/>
          </a:solidFill>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651873061321878E-2"/>
          <c:y val="7.0553239413857632E-2"/>
          <c:w val="0.82727225005965166"/>
          <c:h val="0.78949478931247208"/>
        </c:manualLayout>
      </c:layout>
      <c:lineChart>
        <c:grouping val="standard"/>
        <c:varyColors val="0"/>
        <c:ser>
          <c:idx val="0"/>
          <c:order val="0"/>
          <c:tx>
            <c:strRef>
              <c:f>Sheet1!$B$1</c:f>
              <c:strCache>
                <c:ptCount val="1"/>
                <c:pt idx="0">
                  <c:v>Series 1</c:v>
                </c:pt>
              </c:strCache>
            </c:strRef>
          </c:tx>
          <c:marker>
            <c:symbol val="none"/>
          </c:marker>
          <c:cat>
            <c:numRef>
              <c:f>Sheet1!$A$2:$A$26</c:f>
              <c:numCache>
                <c:formatCode>General</c:formatCode>
                <c:ptCount val="25"/>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numCache>
            </c:numRef>
          </c:cat>
          <c:val>
            <c:numRef>
              <c:f>Sheet1!$B$2:$B$26</c:f>
              <c:numCache>
                <c:formatCode>General</c:formatCode>
                <c:ptCount val="25"/>
              </c:numCache>
            </c:numRef>
          </c:val>
          <c:smooth val="0"/>
          <c:extLst>
            <c:ext xmlns:c16="http://schemas.microsoft.com/office/drawing/2014/chart" uri="{C3380CC4-5D6E-409C-BE32-E72D297353CC}">
              <c16:uniqueId val="{00000000-F42D-9E4B-8C99-9C494E325C32}"/>
            </c:ext>
          </c:extLst>
        </c:ser>
        <c:dLbls>
          <c:showLegendKey val="0"/>
          <c:showVal val="0"/>
          <c:showCatName val="0"/>
          <c:showSerName val="0"/>
          <c:showPercent val="0"/>
          <c:showBubbleSize val="0"/>
        </c:dLbls>
        <c:smooth val="0"/>
        <c:axId val="123910144"/>
        <c:axId val="76376896"/>
      </c:lineChart>
      <c:catAx>
        <c:axId val="123910144"/>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600">
                <a:latin typeface="Arial" panose="020B0604020202020204" pitchFamily="34" charset="0"/>
                <a:cs typeface="Arial" panose="020B0604020202020204" pitchFamily="34" charset="0"/>
              </a:defRPr>
            </a:pPr>
            <a:endParaRPr lang="en-US"/>
          </a:p>
        </c:txPr>
        <c:crossAx val="76376896"/>
        <c:crosses val="autoZero"/>
        <c:auto val="1"/>
        <c:lblAlgn val="ctr"/>
        <c:lblOffset val="100"/>
        <c:noMultiLvlLbl val="0"/>
      </c:catAx>
      <c:valAx>
        <c:axId val="76376896"/>
        <c:scaling>
          <c:orientation val="minMax"/>
          <c:max val="100"/>
          <c:min val="0"/>
        </c:scaling>
        <c:delete val="0"/>
        <c:axPos val="l"/>
        <c:numFmt formatCode="General" sourceLinked="1"/>
        <c:majorTickMark val="out"/>
        <c:minorTickMark val="none"/>
        <c:tickLblPos val="nextTo"/>
        <c:spPr>
          <a:ln w="19050">
            <a:solidFill>
              <a:schemeClr val="tx1"/>
            </a:solidFill>
          </a:ln>
        </c:spPr>
        <c:txPr>
          <a:bodyPr/>
          <a:lstStyle/>
          <a:p>
            <a:pPr>
              <a:defRPr sz="600">
                <a:latin typeface="Arial" panose="020B0604020202020204" pitchFamily="34" charset="0"/>
                <a:cs typeface="Arial" panose="020B0604020202020204" pitchFamily="34" charset="0"/>
              </a:defRPr>
            </a:pPr>
            <a:endParaRPr lang="en-US"/>
          </a:p>
        </c:txPr>
        <c:crossAx val="123910144"/>
        <c:crosses val="autoZero"/>
        <c:crossBetween val="midCat"/>
        <c:majorUnit val="20"/>
        <c:minorUnit val="4.0000000000000008E-2"/>
      </c:valAx>
      <c:spPr>
        <a:ln w="19050"/>
      </c:spPr>
    </c:plotArea>
    <c:plotVisOnly val="1"/>
    <c:dispBlanksAs val="gap"/>
    <c:showDLblsOverMax val="0"/>
  </c:chart>
  <c:spPr>
    <a:ln w="19050"/>
  </c:spPr>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marker>
            <c:symbol val="none"/>
          </c:marker>
          <c:cat>
            <c:numRef>
              <c:f>Sheet1!$A$2:$A$19</c:f>
              <c:numCache>
                <c:formatCode>General</c:formatCode>
                <c:ptCount val="18"/>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numCache>
            </c:numRef>
          </c:cat>
          <c:val>
            <c:numRef>
              <c:f>Sheet1!$B$2:$B$19</c:f>
              <c:numCache>
                <c:formatCode>General</c:formatCode>
                <c:ptCount val="18"/>
              </c:numCache>
            </c:numRef>
          </c:val>
          <c:smooth val="0"/>
          <c:extLst>
            <c:ext xmlns:c16="http://schemas.microsoft.com/office/drawing/2014/chart" uri="{C3380CC4-5D6E-409C-BE32-E72D297353CC}">
              <c16:uniqueId val="{00000000-F754-6F4E-970F-B474E03EBAEA}"/>
            </c:ext>
          </c:extLst>
        </c:ser>
        <c:dLbls>
          <c:showLegendKey val="0"/>
          <c:showVal val="0"/>
          <c:showCatName val="0"/>
          <c:showSerName val="0"/>
          <c:showPercent val="0"/>
          <c:showBubbleSize val="0"/>
        </c:dLbls>
        <c:smooth val="0"/>
        <c:axId val="127197696"/>
        <c:axId val="93777856"/>
      </c:lineChart>
      <c:catAx>
        <c:axId val="127197696"/>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400">
                <a:latin typeface="Arial" panose="020B0604020202020204" pitchFamily="34" charset="0"/>
                <a:cs typeface="Arial" panose="020B0604020202020204" pitchFamily="34" charset="0"/>
              </a:defRPr>
            </a:pPr>
            <a:endParaRPr lang="en-US"/>
          </a:p>
        </c:txPr>
        <c:crossAx val="93777856"/>
        <c:crosses val="autoZero"/>
        <c:auto val="1"/>
        <c:lblAlgn val="ctr"/>
        <c:lblOffset val="100"/>
        <c:noMultiLvlLbl val="0"/>
      </c:catAx>
      <c:valAx>
        <c:axId val="93777856"/>
        <c:scaling>
          <c:orientation val="minMax"/>
          <c:max val="100"/>
          <c:min val="0"/>
        </c:scaling>
        <c:delete val="0"/>
        <c:axPos val="l"/>
        <c:numFmt formatCode="General" sourceLinked="1"/>
        <c:majorTickMark val="out"/>
        <c:minorTickMark val="none"/>
        <c:tickLblPos val="nextTo"/>
        <c:spPr>
          <a:ln w="19050">
            <a:solidFill>
              <a:schemeClr val="tx1"/>
            </a:solidFill>
          </a:ln>
        </c:spPr>
        <c:txPr>
          <a:bodyPr/>
          <a:lstStyle/>
          <a:p>
            <a:pPr>
              <a:defRPr sz="400">
                <a:latin typeface="Arial" panose="020B0604020202020204" pitchFamily="34" charset="0"/>
                <a:cs typeface="Arial" panose="020B0604020202020204" pitchFamily="34" charset="0"/>
              </a:defRPr>
            </a:pPr>
            <a:endParaRPr lang="en-US"/>
          </a:p>
        </c:txPr>
        <c:crossAx val="127197696"/>
        <c:crosses val="autoZero"/>
        <c:crossBetween val="midCat"/>
        <c:majorUnit val="10"/>
        <c:minorUnit val="4.0000000000000008E-2"/>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30372899796264"/>
          <c:y val="6.0623246186117821E-2"/>
          <c:w val="0.84119644121633341"/>
          <c:h val="0.79255322092935299"/>
        </c:manualLayout>
      </c:layout>
      <c:lineChart>
        <c:grouping val="standard"/>
        <c:varyColors val="0"/>
        <c:ser>
          <c:idx val="0"/>
          <c:order val="0"/>
          <c:tx>
            <c:strRef>
              <c:f>Sheet1!$B$1</c:f>
              <c:strCache>
                <c:ptCount val="1"/>
                <c:pt idx="0">
                  <c:v>Series 1</c:v>
                </c:pt>
              </c:strCache>
            </c:strRef>
          </c:tx>
          <c:marker>
            <c:symbol val="none"/>
          </c:marker>
          <c:cat>
            <c:numRef>
              <c:f>Sheet1!$A$2:$A$18</c:f>
              <c:numCache>
                <c:formatCode>General</c:formatCode>
                <c:ptCount val="17"/>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numCache>
            </c:numRef>
          </c:cat>
          <c:val>
            <c:numRef>
              <c:f>Sheet1!$B$2:$B$18</c:f>
              <c:numCache>
                <c:formatCode>General</c:formatCode>
                <c:ptCount val="17"/>
              </c:numCache>
            </c:numRef>
          </c:val>
          <c:smooth val="0"/>
          <c:extLst>
            <c:ext xmlns:c16="http://schemas.microsoft.com/office/drawing/2014/chart" uri="{C3380CC4-5D6E-409C-BE32-E72D297353CC}">
              <c16:uniqueId val="{00000000-41C1-204F-B311-06F12596BC94}"/>
            </c:ext>
          </c:extLst>
        </c:ser>
        <c:dLbls>
          <c:showLegendKey val="0"/>
          <c:showVal val="0"/>
          <c:showCatName val="0"/>
          <c:showSerName val="0"/>
          <c:showPercent val="0"/>
          <c:showBubbleSize val="0"/>
        </c:dLbls>
        <c:smooth val="0"/>
        <c:axId val="127197696"/>
        <c:axId val="93777856"/>
      </c:lineChart>
      <c:catAx>
        <c:axId val="127197696"/>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400"/>
            </a:pPr>
            <a:endParaRPr lang="en-US"/>
          </a:p>
        </c:txPr>
        <c:crossAx val="93777856"/>
        <c:crosses val="autoZero"/>
        <c:auto val="1"/>
        <c:lblAlgn val="ctr"/>
        <c:lblOffset val="100"/>
        <c:noMultiLvlLbl val="0"/>
      </c:catAx>
      <c:valAx>
        <c:axId val="93777856"/>
        <c:scaling>
          <c:orientation val="minMax"/>
          <c:max val="100"/>
          <c:min val="0"/>
        </c:scaling>
        <c:delete val="0"/>
        <c:axPos val="l"/>
        <c:numFmt formatCode="General" sourceLinked="1"/>
        <c:majorTickMark val="out"/>
        <c:minorTickMark val="none"/>
        <c:tickLblPos val="nextTo"/>
        <c:spPr>
          <a:ln w="19050">
            <a:solidFill>
              <a:schemeClr val="tx1"/>
            </a:solidFill>
          </a:ln>
        </c:spPr>
        <c:txPr>
          <a:bodyPr/>
          <a:lstStyle/>
          <a:p>
            <a:pPr>
              <a:defRPr sz="400"/>
            </a:pPr>
            <a:endParaRPr lang="en-US"/>
          </a:p>
        </c:txPr>
        <c:crossAx val="127197696"/>
        <c:crosses val="autoZero"/>
        <c:crossBetween val="midCat"/>
        <c:majorUnit val="10"/>
        <c:minorUnit val="4.0000000000000008E-2"/>
      </c:valAx>
    </c:plotArea>
    <c:plotVisOnly val="1"/>
    <c:dispBlanksAs val="gap"/>
    <c:showDLblsOverMax val="0"/>
  </c:chart>
  <c:txPr>
    <a:bodyPr/>
    <a:lstStyle/>
    <a:p>
      <a:pPr>
        <a:defRPr sz="8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003622643341977E-2"/>
          <c:y val="0.13501044515229216"/>
          <c:w val="0.86079083734632267"/>
          <c:h val="0.73792869280289419"/>
        </c:manualLayout>
      </c:layout>
      <c:lineChart>
        <c:grouping val="standard"/>
        <c:varyColors val="0"/>
        <c:ser>
          <c:idx val="0"/>
          <c:order val="0"/>
          <c:tx>
            <c:strRef>
              <c:f>Sheet1!$B$1</c:f>
              <c:strCache>
                <c:ptCount val="1"/>
                <c:pt idx="0">
                  <c:v>Series 1</c:v>
                </c:pt>
              </c:strCache>
            </c:strRef>
          </c:tx>
          <c:marker>
            <c:symbol val="none"/>
          </c:marker>
          <c:cat>
            <c:numRef>
              <c:f>Sheet1!$A$2:$A$17</c:f>
              <c:numCache>
                <c:formatCode>General</c:formatCode>
                <c:ptCount val="16"/>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numCache>
            </c:numRef>
          </c:cat>
          <c:val>
            <c:numRef>
              <c:f>Sheet1!$B$2:$B$17</c:f>
              <c:numCache>
                <c:formatCode>General</c:formatCode>
                <c:ptCount val="16"/>
              </c:numCache>
            </c:numRef>
          </c:val>
          <c:smooth val="0"/>
          <c:extLst>
            <c:ext xmlns:c16="http://schemas.microsoft.com/office/drawing/2014/chart" uri="{C3380CC4-5D6E-409C-BE32-E72D297353CC}">
              <c16:uniqueId val="{00000000-47B6-C247-B6DF-DF61B1A112EA}"/>
            </c:ext>
          </c:extLst>
        </c:ser>
        <c:dLbls>
          <c:showLegendKey val="0"/>
          <c:showVal val="0"/>
          <c:showCatName val="0"/>
          <c:showSerName val="0"/>
          <c:showPercent val="0"/>
          <c:showBubbleSize val="0"/>
        </c:dLbls>
        <c:smooth val="0"/>
        <c:axId val="123910144"/>
        <c:axId val="76376896"/>
      </c:lineChart>
      <c:catAx>
        <c:axId val="123910144"/>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600">
                <a:latin typeface="Arial" panose="020B0604020202020204" pitchFamily="34" charset="0"/>
                <a:cs typeface="Arial" panose="020B0604020202020204" pitchFamily="34" charset="0"/>
              </a:defRPr>
            </a:pPr>
            <a:endParaRPr lang="en-US"/>
          </a:p>
        </c:txPr>
        <c:crossAx val="76376896"/>
        <c:crosses val="autoZero"/>
        <c:auto val="1"/>
        <c:lblAlgn val="ctr"/>
        <c:lblOffset val="100"/>
        <c:noMultiLvlLbl val="0"/>
      </c:catAx>
      <c:valAx>
        <c:axId val="76376896"/>
        <c:scaling>
          <c:orientation val="minMax"/>
          <c:max val="100"/>
          <c:min val="0"/>
        </c:scaling>
        <c:delete val="0"/>
        <c:axPos val="l"/>
        <c:numFmt formatCode="General" sourceLinked="1"/>
        <c:majorTickMark val="out"/>
        <c:minorTickMark val="none"/>
        <c:tickLblPos val="nextTo"/>
        <c:spPr>
          <a:ln w="19050">
            <a:solidFill>
              <a:schemeClr val="tx1"/>
            </a:solidFill>
          </a:ln>
        </c:spPr>
        <c:txPr>
          <a:bodyPr/>
          <a:lstStyle/>
          <a:p>
            <a:pPr>
              <a:defRPr sz="600">
                <a:latin typeface="Arial" panose="020B0604020202020204" pitchFamily="34" charset="0"/>
                <a:cs typeface="Arial" panose="020B0604020202020204" pitchFamily="34" charset="0"/>
              </a:defRPr>
            </a:pPr>
            <a:endParaRPr lang="en-US"/>
          </a:p>
        </c:txPr>
        <c:crossAx val="123910144"/>
        <c:crosses val="autoZero"/>
        <c:crossBetween val="midCat"/>
        <c:majorUnit val="20"/>
        <c:minorUnit val="4.0000000000000008E-2"/>
      </c:valAx>
      <c:spPr>
        <a:ln w="19050"/>
      </c:spPr>
    </c:plotArea>
    <c:plotVisOnly val="1"/>
    <c:dispBlanksAs val="gap"/>
    <c:showDLblsOverMax val="0"/>
  </c:chart>
  <c:spPr>
    <a:ln w="19050"/>
  </c:spPr>
  <c:txPr>
    <a:bodyPr/>
    <a:lstStyle/>
    <a:p>
      <a:pPr>
        <a:defRPr sz="18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marker>
            <c:symbol val="none"/>
          </c:marker>
          <c:cat>
            <c:numRef>
              <c:f>Sheet1!$A$2:$A$10</c:f>
              <c:numCache>
                <c:formatCode>General</c:formatCode>
                <c:ptCount val="9"/>
                <c:pt idx="0">
                  <c:v>0</c:v>
                </c:pt>
                <c:pt idx="1">
                  <c:v>3</c:v>
                </c:pt>
                <c:pt idx="2">
                  <c:v>6</c:v>
                </c:pt>
                <c:pt idx="3">
                  <c:v>9</c:v>
                </c:pt>
                <c:pt idx="4">
                  <c:v>12</c:v>
                </c:pt>
                <c:pt idx="5">
                  <c:v>15</c:v>
                </c:pt>
                <c:pt idx="6">
                  <c:v>18</c:v>
                </c:pt>
                <c:pt idx="7">
                  <c:v>21</c:v>
                </c:pt>
                <c:pt idx="8">
                  <c:v>24</c:v>
                </c:pt>
              </c:numCache>
            </c:numRef>
          </c:cat>
          <c:val>
            <c:numRef>
              <c:f>Sheet1!$B$2:$B$10</c:f>
              <c:numCache>
                <c:formatCode>General</c:formatCode>
                <c:ptCount val="9"/>
              </c:numCache>
            </c:numRef>
          </c:val>
          <c:smooth val="0"/>
          <c:extLst>
            <c:ext xmlns:c16="http://schemas.microsoft.com/office/drawing/2014/chart" uri="{C3380CC4-5D6E-409C-BE32-E72D297353CC}">
              <c16:uniqueId val="{00000000-513B-604E-A445-150BB50B63C9}"/>
            </c:ext>
          </c:extLst>
        </c:ser>
        <c:dLbls>
          <c:showLegendKey val="0"/>
          <c:showVal val="0"/>
          <c:showCatName val="0"/>
          <c:showSerName val="0"/>
          <c:showPercent val="0"/>
          <c:showBubbleSize val="0"/>
        </c:dLbls>
        <c:smooth val="0"/>
        <c:axId val="127197696"/>
        <c:axId val="93777856"/>
      </c:lineChart>
      <c:catAx>
        <c:axId val="127197696"/>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900">
                <a:latin typeface="Arial" panose="020B0604020202020204" pitchFamily="34" charset="0"/>
                <a:cs typeface="Arial" panose="020B0604020202020204" pitchFamily="34" charset="0"/>
              </a:defRPr>
            </a:pPr>
            <a:endParaRPr lang="en-US"/>
          </a:p>
        </c:txPr>
        <c:crossAx val="93777856"/>
        <c:crosses val="autoZero"/>
        <c:auto val="1"/>
        <c:lblAlgn val="ctr"/>
        <c:lblOffset val="100"/>
        <c:noMultiLvlLbl val="0"/>
      </c:catAx>
      <c:valAx>
        <c:axId val="93777856"/>
        <c:scaling>
          <c:orientation val="minMax"/>
          <c:max val="100"/>
          <c:min val="0"/>
        </c:scaling>
        <c:delete val="0"/>
        <c:axPos val="l"/>
        <c:numFmt formatCode="General" sourceLinked="1"/>
        <c:majorTickMark val="out"/>
        <c:minorTickMark val="none"/>
        <c:tickLblPos val="nextTo"/>
        <c:spPr>
          <a:ln w="19050">
            <a:solidFill>
              <a:schemeClr val="tx1"/>
            </a:solidFill>
          </a:ln>
        </c:spPr>
        <c:txPr>
          <a:bodyPr/>
          <a:lstStyle/>
          <a:p>
            <a:pPr>
              <a:defRPr sz="900">
                <a:latin typeface="Arial" panose="020B0604020202020204" pitchFamily="34" charset="0"/>
                <a:cs typeface="Arial" panose="020B0604020202020204" pitchFamily="34" charset="0"/>
              </a:defRPr>
            </a:pPr>
            <a:endParaRPr lang="en-US"/>
          </a:p>
        </c:txPr>
        <c:crossAx val="127197696"/>
        <c:crosses val="autoZero"/>
        <c:crossBetween val="midCat"/>
        <c:majorUnit val="10"/>
        <c:minorUnit val="4.0000000000000008E-2"/>
      </c:valAx>
    </c:plotArea>
    <c:plotVisOnly val="1"/>
    <c:dispBlanksAs val="gap"/>
    <c:showDLblsOverMax val="0"/>
  </c:chart>
  <c:txPr>
    <a:bodyPr/>
    <a:lstStyle/>
    <a:p>
      <a:pPr>
        <a:defRPr sz="1800"/>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50544536106278"/>
          <c:y val="6.0822536643727963E-2"/>
          <c:w val="0.76715526722473937"/>
          <c:h val="0.75129111834228324"/>
        </c:manualLayout>
      </c:layout>
      <c:lineChart>
        <c:grouping val="standard"/>
        <c:varyColors val="0"/>
        <c:ser>
          <c:idx val="0"/>
          <c:order val="0"/>
          <c:tx>
            <c:strRef>
              <c:f>Sheet1!$B$1</c:f>
              <c:strCache>
                <c:ptCount val="1"/>
                <c:pt idx="0">
                  <c:v>Series 1</c:v>
                </c:pt>
              </c:strCache>
            </c:strRef>
          </c:tx>
          <c:marker>
            <c:symbol val="none"/>
          </c:marker>
          <c:cat>
            <c:numRef>
              <c:f>Sheet1!$A$2:$A$12</c:f>
              <c:numCache>
                <c:formatCode>General</c:formatCode>
                <c:ptCount val="11"/>
                <c:pt idx="0">
                  <c:v>0</c:v>
                </c:pt>
                <c:pt idx="1">
                  <c:v>3</c:v>
                </c:pt>
                <c:pt idx="2">
                  <c:v>6</c:v>
                </c:pt>
                <c:pt idx="3">
                  <c:v>9</c:v>
                </c:pt>
                <c:pt idx="4">
                  <c:v>12</c:v>
                </c:pt>
                <c:pt idx="5">
                  <c:v>15</c:v>
                </c:pt>
                <c:pt idx="6">
                  <c:v>18</c:v>
                </c:pt>
                <c:pt idx="7">
                  <c:v>21</c:v>
                </c:pt>
                <c:pt idx="8">
                  <c:v>24</c:v>
                </c:pt>
                <c:pt idx="9">
                  <c:v>27</c:v>
                </c:pt>
                <c:pt idx="10">
                  <c:v>30</c:v>
                </c:pt>
              </c:numCache>
            </c:numRef>
          </c:cat>
          <c:val>
            <c:numRef>
              <c:f>Sheet1!$B$2:$B$12</c:f>
              <c:numCache>
                <c:formatCode>General</c:formatCode>
                <c:ptCount val="11"/>
              </c:numCache>
            </c:numRef>
          </c:val>
          <c:smooth val="0"/>
          <c:extLst>
            <c:ext xmlns:c16="http://schemas.microsoft.com/office/drawing/2014/chart" uri="{C3380CC4-5D6E-409C-BE32-E72D297353CC}">
              <c16:uniqueId val="{00000000-14F4-D64F-9EA4-BA442E377599}"/>
            </c:ext>
          </c:extLst>
        </c:ser>
        <c:dLbls>
          <c:showLegendKey val="0"/>
          <c:showVal val="0"/>
          <c:showCatName val="0"/>
          <c:showSerName val="0"/>
          <c:showPercent val="0"/>
          <c:showBubbleSize val="0"/>
        </c:dLbls>
        <c:smooth val="0"/>
        <c:axId val="127197696"/>
        <c:axId val="93777856"/>
      </c:lineChart>
      <c:catAx>
        <c:axId val="127197696"/>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900">
                <a:latin typeface="Arial" panose="020B0604020202020204" pitchFamily="34" charset="0"/>
                <a:cs typeface="Arial" panose="020B0604020202020204" pitchFamily="34" charset="0"/>
              </a:defRPr>
            </a:pPr>
            <a:endParaRPr lang="en-US"/>
          </a:p>
        </c:txPr>
        <c:crossAx val="93777856"/>
        <c:crosses val="autoZero"/>
        <c:auto val="1"/>
        <c:lblAlgn val="ctr"/>
        <c:lblOffset val="100"/>
        <c:noMultiLvlLbl val="0"/>
      </c:catAx>
      <c:valAx>
        <c:axId val="93777856"/>
        <c:scaling>
          <c:orientation val="minMax"/>
          <c:max val="100"/>
          <c:min val="0"/>
        </c:scaling>
        <c:delete val="0"/>
        <c:axPos val="l"/>
        <c:numFmt formatCode="General" sourceLinked="1"/>
        <c:majorTickMark val="out"/>
        <c:minorTickMark val="none"/>
        <c:tickLblPos val="nextTo"/>
        <c:spPr>
          <a:ln w="19050">
            <a:solidFill>
              <a:schemeClr val="tx1"/>
            </a:solidFill>
          </a:ln>
        </c:spPr>
        <c:txPr>
          <a:bodyPr/>
          <a:lstStyle/>
          <a:p>
            <a:pPr>
              <a:defRPr sz="900">
                <a:latin typeface="Arial" panose="020B0604020202020204" pitchFamily="34" charset="0"/>
                <a:cs typeface="Arial" panose="020B0604020202020204" pitchFamily="34" charset="0"/>
              </a:defRPr>
            </a:pPr>
            <a:endParaRPr lang="en-US"/>
          </a:p>
        </c:txPr>
        <c:crossAx val="127197696"/>
        <c:crosses val="autoZero"/>
        <c:crossBetween val="midCat"/>
        <c:majorUnit val="10"/>
        <c:minorUnit val="4.0000000000000008E-2"/>
      </c:valAx>
    </c:plotArea>
    <c:plotVisOnly val="1"/>
    <c:dispBlanksAs val="gap"/>
    <c:showDLblsOverMax val="0"/>
  </c:chart>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724306941019884E-2"/>
          <c:y val="4.8019826654269279E-2"/>
          <c:w val="0.91033517220441051"/>
          <c:h val="0.82471285209240297"/>
        </c:manualLayout>
      </c:layout>
      <c:lineChart>
        <c:grouping val="standard"/>
        <c:varyColors val="0"/>
        <c:ser>
          <c:idx val="0"/>
          <c:order val="0"/>
          <c:tx>
            <c:strRef>
              <c:f>Sheet1!$B$1</c:f>
              <c:strCache>
                <c:ptCount val="1"/>
                <c:pt idx="0">
                  <c:v>Series 1</c:v>
                </c:pt>
              </c:strCache>
            </c:strRef>
          </c:tx>
          <c:marker>
            <c:symbol val="none"/>
          </c:marker>
          <c:cat>
            <c:numRef>
              <c:f>Sheet1!$A$2:$A$12</c:f>
              <c:numCache>
                <c:formatCode>General</c:formatCode>
                <c:ptCount val="11"/>
                <c:pt idx="0">
                  <c:v>0</c:v>
                </c:pt>
                <c:pt idx="1">
                  <c:v>4</c:v>
                </c:pt>
                <c:pt idx="2">
                  <c:v>6</c:v>
                </c:pt>
                <c:pt idx="3">
                  <c:v>8</c:v>
                </c:pt>
                <c:pt idx="4">
                  <c:v>10</c:v>
                </c:pt>
                <c:pt idx="5">
                  <c:v>12</c:v>
                </c:pt>
                <c:pt idx="6">
                  <c:v>14</c:v>
                </c:pt>
              </c:numCache>
            </c:numRef>
          </c:cat>
          <c:val>
            <c:numRef>
              <c:f>Sheet1!$B$2:$B$12</c:f>
              <c:numCache>
                <c:formatCode>General</c:formatCode>
                <c:ptCount val="11"/>
              </c:numCache>
            </c:numRef>
          </c:val>
          <c:smooth val="0"/>
          <c:extLst>
            <c:ext xmlns:c16="http://schemas.microsoft.com/office/drawing/2014/chart" uri="{C3380CC4-5D6E-409C-BE32-E72D297353CC}">
              <c16:uniqueId val="{00000000-1AF3-8749-9612-AD80D9C04BC7}"/>
            </c:ext>
          </c:extLst>
        </c:ser>
        <c:dLbls>
          <c:showLegendKey val="0"/>
          <c:showVal val="0"/>
          <c:showCatName val="0"/>
          <c:showSerName val="0"/>
          <c:showPercent val="0"/>
          <c:showBubbleSize val="0"/>
        </c:dLbls>
        <c:smooth val="0"/>
        <c:axId val="148511360"/>
        <c:axId val="148539264"/>
      </c:lineChart>
      <c:catAx>
        <c:axId val="148511360"/>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1000">
                <a:latin typeface="Arial" panose="020B0604020202020204" pitchFamily="34" charset="0"/>
                <a:cs typeface="Arial" panose="020B0604020202020204" pitchFamily="34" charset="0"/>
              </a:defRPr>
            </a:pPr>
            <a:endParaRPr lang="en-US"/>
          </a:p>
        </c:txPr>
        <c:crossAx val="148539264"/>
        <c:crosses val="autoZero"/>
        <c:auto val="1"/>
        <c:lblAlgn val="ctr"/>
        <c:lblOffset val="100"/>
        <c:noMultiLvlLbl val="0"/>
      </c:catAx>
      <c:valAx>
        <c:axId val="148539264"/>
        <c:scaling>
          <c:orientation val="minMax"/>
          <c:max val="30"/>
          <c:min val="0"/>
        </c:scaling>
        <c:delete val="0"/>
        <c:axPos val="l"/>
        <c:numFmt formatCode="General" sourceLinked="1"/>
        <c:majorTickMark val="none"/>
        <c:minorTickMark val="none"/>
        <c:tickLblPos val="none"/>
        <c:spPr>
          <a:ln w="19050">
            <a:solidFill>
              <a:schemeClr val="tx1"/>
            </a:solidFill>
          </a:ln>
        </c:spPr>
        <c:txPr>
          <a:bodyPr/>
          <a:lstStyle/>
          <a:p>
            <a:pPr>
              <a:defRPr sz="1200">
                <a:latin typeface="Arial" panose="020B0604020202020204" pitchFamily="34" charset="0"/>
                <a:cs typeface="Arial" panose="020B0604020202020204" pitchFamily="34" charset="0"/>
              </a:defRPr>
            </a:pPr>
            <a:endParaRPr lang="en-US"/>
          </a:p>
        </c:txPr>
        <c:crossAx val="148511360"/>
        <c:crosses val="autoZero"/>
        <c:crossBetween val="midCat"/>
        <c:majorUnit val="10"/>
        <c:minorUnit val="4.0000000000000008E-2"/>
      </c:valAx>
      <c:spPr>
        <a:ln w="19050"/>
      </c:spPr>
    </c:plotArea>
    <c:plotVisOnly val="1"/>
    <c:dispBlanksAs val="gap"/>
    <c:showDLblsOverMax val="0"/>
  </c:chart>
  <c:spPr>
    <a:ln w="19050"/>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63694326429185"/>
          <c:y val="6.1303578248008556E-2"/>
          <c:w val="0.81243585553698816"/>
          <c:h val="0.86416359366894757"/>
        </c:manualLayout>
      </c:layout>
      <c:barChart>
        <c:barDir val="col"/>
        <c:grouping val="stacked"/>
        <c:varyColors val="0"/>
        <c:ser>
          <c:idx val="0"/>
          <c:order val="0"/>
          <c:tx>
            <c:strRef>
              <c:f>Sheet1!$D$1</c:f>
              <c:strCache>
                <c:ptCount val="1"/>
                <c:pt idx="0">
                  <c:v>Grades 1-2</c:v>
                </c:pt>
              </c:strCache>
            </c:strRef>
          </c:tx>
          <c:spPr>
            <a:solidFill>
              <a:schemeClr val="accent2">
                <a:alpha val="50196"/>
              </a:schemeClr>
            </a:solidFill>
            <a:ln>
              <a:solidFill>
                <a:schemeClr val="accent1">
                  <a:shade val="15000"/>
                </a:schemeClr>
              </a:solidFill>
            </a:ln>
            <a:effectLst/>
          </c:spPr>
          <c:invertIfNegative val="0"/>
          <c:dPt>
            <c:idx val="1"/>
            <c:invertIfNegative val="0"/>
            <c:bubble3D val="0"/>
            <c:spPr>
              <a:solidFill>
                <a:schemeClr val="accent2">
                  <a:alpha val="50196"/>
                </a:schemeClr>
              </a:solidFill>
              <a:ln>
                <a:solidFill>
                  <a:schemeClr val="accent1">
                    <a:shade val="15000"/>
                  </a:schemeClr>
                </a:solidFill>
              </a:ln>
              <a:effectLst/>
            </c:spPr>
            <c:extLst>
              <c:ext xmlns:c16="http://schemas.microsoft.com/office/drawing/2014/chart" uri="{C3380CC4-5D6E-409C-BE32-E72D297353CC}">
                <c16:uniqueId val="{00000002-00EB-4CA5-83F2-EE86902F00F7}"/>
              </c:ext>
            </c:extLst>
          </c:dPt>
          <c:dPt>
            <c:idx val="2"/>
            <c:invertIfNegative val="0"/>
            <c:bubble3D val="0"/>
            <c:spPr>
              <a:solidFill>
                <a:srgbClr val="ECBB97"/>
              </a:solidFill>
              <a:ln>
                <a:solidFill>
                  <a:schemeClr val="accent1">
                    <a:shade val="15000"/>
                  </a:schemeClr>
                </a:solidFill>
              </a:ln>
              <a:effectLst/>
            </c:spPr>
            <c:extLst>
              <c:ext xmlns:c16="http://schemas.microsoft.com/office/drawing/2014/chart" uri="{C3380CC4-5D6E-409C-BE32-E72D297353CC}">
                <c16:uniqueId val="{00000003-00EB-4CA5-83F2-EE86902F00F7}"/>
              </c:ext>
            </c:extLst>
          </c:dPt>
          <c:dPt>
            <c:idx val="4"/>
            <c:invertIfNegative val="0"/>
            <c:bubble3D val="0"/>
            <c:spPr>
              <a:solidFill>
                <a:schemeClr val="accent2">
                  <a:alpha val="50196"/>
                </a:schemeClr>
              </a:solidFill>
              <a:ln>
                <a:solidFill>
                  <a:schemeClr val="accent1">
                    <a:shade val="15000"/>
                  </a:schemeClr>
                </a:solidFill>
              </a:ln>
              <a:effectLst/>
            </c:spPr>
            <c:extLst>
              <c:ext xmlns:c16="http://schemas.microsoft.com/office/drawing/2014/chart" uri="{C3380CC4-5D6E-409C-BE32-E72D297353CC}">
                <c16:uniqueId val="{00000008-00EB-4CA5-83F2-EE86902F00F7}"/>
              </c:ext>
            </c:extLst>
          </c:dPt>
          <c:dPt>
            <c:idx val="5"/>
            <c:invertIfNegative val="0"/>
            <c:bubble3D val="0"/>
            <c:spPr>
              <a:solidFill>
                <a:srgbClr val="ECBB97"/>
              </a:solidFill>
              <a:ln>
                <a:solidFill>
                  <a:schemeClr val="accent1">
                    <a:shade val="15000"/>
                  </a:schemeClr>
                </a:solidFill>
              </a:ln>
              <a:effectLst/>
            </c:spPr>
            <c:extLst>
              <c:ext xmlns:c16="http://schemas.microsoft.com/office/drawing/2014/chart" uri="{C3380CC4-5D6E-409C-BE32-E72D297353CC}">
                <c16:uniqueId val="{00000004-00EB-4CA5-83F2-EE86902F00F7}"/>
              </c:ext>
            </c:extLst>
          </c:dPt>
          <c:dPt>
            <c:idx val="7"/>
            <c:invertIfNegative val="0"/>
            <c:bubble3D val="0"/>
            <c:spPr>
              <a:solidFill>
                <a:schemeClr val="accent2">
                  <a:alpha val="50196"/>
                </a:schemeClr>
              </a:solidFill>
              <a:ln>
                <a:solidFill>
                  <a:schemeClr val="accent1">
                    <a:shade val="15000"/>
                  </a:schemeClr>
                </a:solidFill>
              </a:ln>
              <a:effectLst/>
            </c:spPr>
            <c:extLst>
              <c:ext xmlns:c16="http://schemas.microsoft.com/office/drawing/2014/chart" uri="{C3380CC4-5D6E-409C-BE32-E72D297353CC}">
                <c16:uniqueId val="{00000009-00EB-4CA5-83F2-EE86902F00F7}"/>
              </c:ext>
            </c:extLst>
          </c:dPt>
          <c:dPt>
            <c:idx val="8"/>
            <c:invertIfNegative val="0"/>
            <c:bubble3D val="0"/>
            <c:spPr>
              <a:solidFill>
                <a:srgbClr val="ECBB97"/>
              </a:solidFill>
              <a:ln>
                <a:solidFill>
                  <a:schemeClr val="accent1">
                    <a:shade val="15000"/>
                  </a:schemeClr>
                </a:solidFill>
              </a:ln>
              <a:effectLst/>
            </c:spPr>
            <c:extLst>
              <c:ext xmlns:c16="http://schemas.microsoft.com/office/drawing/2014/chart" uri="{C3380CC4-5D6E-409C-BE32-E72D297353CC}">
                <c16:uniqueId val="{00000005-00EB-4CA5-83F2-EE86902F00F7}"/>
              </c:ext>
            </c:extLst>
          </c:dPt>
          <c:dLbls>
            <c:dLbl>
              <c:idx val="2"/>
              <c:layout>
                <c:manualLayout>
                  <c:x val="0"/>
                  <c:y val="-0.1161200638612196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0EB-4CA5-83F2-EE86902F00F7}"/>
                </c:ext>
              </c:extLst>
            </c:dLbl>
            <c:dLbl>
              <c:idx val="5"/>
              <c:layout>
                <c:manualLayout>
                  <c:x val="0"/>
                  <c:y val="-0.118568349167398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0EB-4CA5-83F2-EE86902F00F7}"/>
                </c:ext>
              </c:extLst>
            </c:dLbl>
            <c:dLbl>
              <c:idx val="8"/>
              <c:layout>
                <c:manualLayout>
                  <c:x val="-1.0558073262562573E-16"/>
                  <c:y val="-0.1217363123941778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0EB-4CA5-83F2-EE86902F00F7}"/>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Sheet1!$A$2:$A$11</c:f>
              <c:numCache>
                <c:formatCode>General</c:formatCode>
                <c:ptCount val="10"/>
              </c:numCache>
            </c:numRef>
          </c:cat>
          <c:val>
            <c:numRef>
              <c:f>Sheet1!$D$2:$D$11</c:f>
              <c:numCache>
                <c:formatCode>General</c:formatCode>
                <c:ptCount val="10"/>
                <c:pt idx="1">
                  <c:v>47.2</c:v>
                </c:pt>
                <c:pt idx="2">
                  <c:v>2.5</c:v>
                </c:pt>
                <c:pt idx="4">
                  <c:v>30.4</c:v>
                </c:pt>
                <c:pt idx="5">
                  <c:v>2.5</c:v>
                </c:pt>
                <c:pt idx="7">
                  <c:v>26.8</c:v>
                </c:pt>
                <c:pt idx="8">
                  <c:v>2.9</c:v>
                </c:pt>
              </c:numCache>
            </c:numRef>
          </c:val>
          <c:extLst>
            <c:ext xmlns:c16="http://schemas.microsoft.com/office/drawing/2014/chart" uri="{C3380CC4-5D6E-409C-BE32-E72D297353CC}">
              <c16:uniqueId val="{00000000-00EB-4CA5-83F2-EE86902F00F7}"/>
            </c:ext>
          </c:extLst>
        </c:ser>
        <c:ser>
          <c:idx val="1"/>
          <c:order val="1"/>
          <c:tx>
            <c:strRef>
              <c:f>Sheet1!$E$1</c:f>
              <c:strCache>
                <c:ptCount val="1"/>
                <c:pt idx="0">
                  <c:v>Grade &gt;/=3</c:v>
                </c:pt>
              </c:strCache>
            </c:strRef>
          </c:tx>
          <c:spPr>
            <a:solidFill>
              <a:schemeClr val="accent1"/>
            </a:solidFill>
            <a:ln>
              <a:solidFill>
                <a:schemeClr val="accent1">
                  <a:shade val="15000"/>
                </a:schemeClr>
              </a:solidFill>
            </a:ln>
            <a:effectLst/>
          </c:spPr>
          <c:invertIfNegative val="0"/>
          <c:dPt>
            <c:idx val="5"/>
            <c:invertIfNegative val="0"/>
            <c:bubble3D val="0"/>
            <c:spPr>
              <a:solidFill>
                <a:schemeClr val="accent1"/>
              </a:solidFill>
              <a:ln>
                <a:solidFill>
                  <a:schemeClr val="accent1">
                    <a:shade val="15000"/>
                  </a:schemeClr>
                </a:solidFill>
              </a:ln>
              <a:effectLst/>
            </c:spPr>
            <c:extLst>
              <c:ext xmlns:c16="http://schemas.microsoft.com/office/drawing/2014/chart" uri="{C3380CC4-5D6E-409C-BE32-E72D297353CC}">
                <c16:uniqueId val="{00000007-00EB-4CA5-83F2-EE86902F00F7}"/>
              </c:ext>
            </c:extLst>
          </c:dPt>
          <c:dPt>
            <c:idx val="8"/>
            <c:invertIfNegative val="0"/>
            <c:bubble3D val="0"/>
            <c:spPr>
              <a:solidFill>
                <a:schemeClr val="accent1"/>
              </a:solidFill>
              <a:ln>
                <a:solidFill>
                  <a:schemeClr val="accent1">
                    <a:shade val="15000"/>
                  </a:schemeClr>
                </a:solidFill>
              </a:ln>
              <a:effectLst/>
            </c:spPr>
            <c:extLst>
              <c:ext xmlns:c16="http://schemas.microsoft.com/office/drawing/2014/chart" uri="{C3380CC4-5D6E-409C-BE32-E72D297353CC}">
                <c16:uniqueId val="{00000006-00EB-4CA5-83F2-EE86902F00F7}"/>
              </c:ext>
            </c:extLst>
          </c:dPt>
          <c:dLbls>
            <c:dLbl>
              <c:idx val="1"/>
              <c:layout>
                <c:manualLayout>
                  <c:x val="-3.1325417029817188E-3"/>
                  <c:y val="-0.13325453735205436"/>
                </c:manualLayout>
              </c:layout>
              <c:tx>
                <c:rich>
                  <a:bodyPr/>
                  <a:lstStyle/>
                  <a:p>
                    <a:fld id="{24410666-B5BB-44F5-B372-30EC5BAFDBDF}"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00EB-4CA5-83F2-EE86902F00F7}"/>
                </c:ext>
              </c:extLst>
            </c:dLbl>
            <c:dLbl>
              <c:idx val="2"/>
              <c:delete val="1"/>
              <c:extLst>
                <c:ext xmlns:c15="http://schemas.microsoft.com/office/drawing/2012/chart" uri="{CE6537A1-D6FC-4f65-9D91-7224C49458BB}"/>
                <c:ext xmlns:c16="http://schemas.microsoft.com/office/drawing/2014/chart" uri="{C3380CC4-5D6E-409C-BE32-E72D297353CC}">
                  <c16:uniqueId val="{0000000C-00EB-4CA5-83F2-EE86902F00F7}"/>
                </c:ext>
              </c:extLst>
            </c:dLbl>
            <c:dLbl>
              <c:idx val="4"/>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D-00EB-4CA5-83F2-EE86902F00F7}"/>
                </c:ext>
              </c:extLst>
            </c:dLbl>
            <c:dLbl>
              <c:idx val="5"/>
              <c:delete val="1"/>
              <c:extLst>
                <c:ext xmlns:c15="http://schemas.microsoft.com/office/drawing/2012/chart" uri="{CE6537A1-D6FC-4f65-9D91-7224C49458BB}"/>
                <c:ext xmlns:c16="http://schemas.microsoft.com/office/drawing/2014/chart" uri="{C3380CC4-5D6E-409C-BE32-E72D297353CC}">
                  <c16:uniqueId val="{00000007-00EB-4CA5-83F2-EE86902F00F7}"/>
                </c:ext>
              </c:extLst>
            </c:dLbl>
            <c:dLbl>
              <c:idx val="7"/>
              <c:layout>
                <c:manualLayout>
                  <c:x val="-1.0558073262562573E-16"/>
                  <c:y val="-0.1259311980302769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0EB-4CA5-83F2-EE86902F00F7}"/>
                </c:ext>
              </c:extLst>
            </c:dLbl>
            <c:dLbl>
              <c:idx val="8"/>
              <c:delete val="1"/>
              <c:extLst>
                <c:ext xmlns:c15="http://schemas.microsoft.com/office/drawing/2012/chart" uri="{CE6537A1-D6FC-4f65-9D91-7224C49458BB}"/>
                <c:ext xmlns:c16="http://schemas.microsoft.com/office/drawing/2014/chart" uri="{C3380CC4-5D6E-409C-BE32-E72D297353CC}">
                  <c16:uniqueId val="{00000006-00EB-4CA5-83F2-EE86902F00F7}"/>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Sheet1!$A$2:$A$11</c:f>
              <c:numCache>
                <c:formatCode>General</c:formatCode>
                <c:ptCount val="10"/>
              </c:numCache>
            </c:numRef>
          </c:cat>
          <c:val>
            <c:numRef>
              <c:f>Sheet1!$E$2:$E$11</c:f>
              <c:numCache>
                <c:formatCode>General</c:formatCode>
                <c:ptCount val="10"/>
                <c:pt idx="1">
                  <c:v>3.2</c:v>
                </c:pt>
                <c:pt idx="2">
                  <c:v>0</c:v>
                </c:pt>
                <c:pt idx="4">
                  <c:v>5.2</c:v>
                </c:pt>
                <c:pt idx="5">
                  <c:v>0</c:v>
                </c:pt>
                <c:pt idx="7">
                  <c:v>0.8</c:v>
                </c:pt>
                <c:pt idx="8">
                  <c:v>0</c:v>
                </c:pt>
              </c:numCache>
            </c:numRef>
          </c:val>
          <c:extLst>
            <c:ext xmlns:c16="http://schemas.microsoft.com/office/drawing/2014/chart" uri="{C3380CC4-5D6E-409C-BE32-E72D297353CC}">
              <c16:uniqueId val="{00000001-00EB-4CA5-83F2-EE86902F00F7}"/>
            </c:ext>
          </c:extLst>
        </c:ser>
        <c:dLbls>
          <c:dLblPos val="ctr"/>
          <c:showLegendKey val="0"/>
          <c:showVal val="1"/>
          <c:showCatName val="0"/>
          <c:showSerName val="0"/>
          <c:showPercent val="0"/>
          <c:showBubbleSize val="0"/>
        </c:dLbls>
        <c:gapWidth val="0"/>
        <c:overlap val="100"/>
        <c:axId val="608882192"/>
        <c:axId val="866077808"/>
      </c:barChart>
      <c:catAx>
        <c:axId val="608882192"/>
        <c:scaling>
          <c:orientation val="minMax"/>
        </c:scaling>
        <c:delete val="0"/>
        <c:axPos val="b"/>
        <c:numFmt formatCode="General" sourceLinked="1"/>
        <c:majorTickMark val="out"/>
        <c:minorTickMark val="none"/>
        <c:tickLblPos val="nextTo"/>
        <c:spPr>
          <a:noFill/>
          <a:ln w="9525" cap="flat" cmpd="sng" algn="ctr">
            <a:solidFill>
              <a:schemeClr val="accent1">
                <a:shade val="1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6077808"/>
        <c:crosses val="autoZero"/>
        <c:auto val="1"/>
        <c:lblAlgn val="ctr"/>
        <c:lblOffset val="100"/>
        <c:noMultiLvlLbl val="0"/>
      </c:catAx>
      <c:valAx>
        <c:axId val="866077808"/>
        <c:scaling>
          <c:orientation val="minMax"/>
          <c:max val="10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dirty="0">
                    <a:solidFill>
                      <a:schemeClr val="tx1"/>
                    </a:solidFill>
                  </a:rPr>
                  <a:t>Patients, %</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608882192"/>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Series 1</c:v>
                </c:pt>
              </c:strCache>
            </c:strRef>
          </c:tx>
          <c:spPr>
            <a:solidFill>
              <a:srgbClr val="D77624"/>
            </a:solidFill>
            <a:ln>
              <a:noFill/>
            </a:ln>
            <a:effectLst/>
          </c:spPr>
          <c:invertIfNegative val="0"/>
          <c:dPt>
            <c:idx val="0"/>
            <c:invertIfNegative val="0"/>
            <c:bubble3D val="0"/>
            <c:spPr>
              <a:solidFill>
                <a:srgbClr val="1168B3"/>
              </a:solidFill>
              <a:ln>
                <a:noFill/>
              </a:ln>
              <a:effectLst/>
            </c:spPr>
            <c:extLst>
              <c:ext xmlns:c16="http://schemas.microsoft.com/office/drawing/2014/chart" uri="{C3380CC4-5D6E-409C-BE32-E72D297353CC}">
                <c16:uniqueId val="{00000001-C3A0-C541-929D-C725E5FF32E4}"/>
              </c:ext>
            </c:extLst>
          </c:dPt>
          <c:dPt>
            <c:idx val="4"/>
            <c:invertIfNegative val="0"/>
            <c:bubble3D val="0"/>
            <c:spPr>
              <a:solidFill>
                <a:srgbClr val="1168B3"/>
              </a:solidFill>
              <a:ln>
                <a:noFill/>
              </a:ln>
              <a:effectLst/>
            </c:spPr>
            <c:extLst>
              <c:ext xmlns:c16="http://schemas.microsoft.com/office/drawing/2014/chart" uri="{C3380CC4-5D6E-409C-BE32-E72D297353CC}">
                <c16:uniqueId val="{00000003-C3A0-C541-929D-C725E5FF32E4}"/>
              </c:ext>
            </c:extLst>
          </c:dPt>
          <c:dPt>
            <c:idx val="8"/>
            <c:invertIfNegative val="0"/>
            <c:bubble3D val="0"/>
            <c:spPr>
              <a:solidFill>
                <a:srgbClr val="1168B3"/>
              </a:solidFill>
              <a:ln>
                <a:noFill/>
              </a:ln>
              <a:effectLst/>
            </c:spPr>
            <c:extLst>
              <c:ext xmlns:c16="http://schemas.microsoft.com/office/drawing/2014/chart" uri="{C3380CC4-5D6E-409C-BE32-E72D297353CC}">
                <c16:uniqueId val="{00000005-C3A0-C541-929D-C725E5FF32E4}"/>
              </c:ext>
            </c:extLst>
          </c:dPt>
          <c:dPt>
            <c:idx val="12"/>
            <c:invertIfNegative val="0"/>
            <c:bubble3D val="0"/>
            <c:spPr>
              <a:solidFill>
                <a:srgbClr val="1168B3"/>
              </a:solidFill>
              <a:ln>
                <a:noFill/>
              </a:ln>
              <a:effectLst/>
            </c:spPr>
            <c:extLst>
              <c:ext xmlns:c16="http://schemas.microsoft.com/office/drawing/2014/chart" uri="{C3380CC4-5D6E-409C-BE32-E72D297353CC}">
                <c16:uniqueId val="{00000007-C3A0-C541-929D-C725E5FF32E4}"/>
              </c:ext>
            </c:extLst>
          </c:dPt>
          <c:dPt>
            <c:idx val="20"/>
            <c:invertIfNegative val="0"/>
            <c:bubble3D val="0"/>
            <c:spPr>
              <a:solidFill>
                <a:srgbClr val="1168B3"/>
              </a:solidFill>
              <a:ln>
                <a:noFill/>
              </a:ln>
              <a:effectLst/>
            </c:spPr>
            <c:extLst>
              <c:ext xmlns:c16="http://schemas.microsoft.com/office/drawing/2014/chart" uri="{C3380CC4-5D6E-409C-BE32-E72D297353CC}">
                <c16:uniqueId val="{00000009-C3A0-C541-929D-C725E5FF32E4}"/>
              </c:ext>
            </c:extLst>
          </c:dPt>
          <c:dPt>
            <c:idx val="24"/>
            <c:invertIfNegative val="0"/>
            <c:bubble3D val="0"/>
            <c:spPr>
              <a:solidFill>
                <a:srgbClr val="1168B3"/>
              </a:solidFill>
              <a:ln>
                <a:noFill/>
              </a:ln>
              <a:effectLst/>
            </c:spPr>
            <c:extLst>
              <c:ext xmlns:c16="http://schemas.microsoft.com/office/drawing/2014/chart" uri="{C3380CC4-5D6E-409C-BE32-E72D297353CC}">
                <c16:uniqueId val="{0000000B-C3A0-C541-929D-C725E5FF32E4}"/>
              </c:ext>
            </c:extLst>
          </c:dPt>
          <c:dPt>
            <c:idx val="32"/>
            <c:invertIfNegative val="0"/>
            <c:bubble3D val="0"/>
            <c:spPr>
              <a:solidFill>
                <a:srgbClr val="1168B3"/>
              </a:solidFill>
              <a:ln>
                <a:noFill/>
              </a:ln>
              <a:effectLst/>
            </c:spPr>
            <c:extLst>
              <c:ext xmlns:c16="http://schemas.microsoft.com/office/drawing/2014/chart" uri="{C3380CC4-5D6E-409C-BE32-E72D297353CC}">
                <c16:uniqueId val="{0000000D-C3A0-C541-929D-C725E5FF32E4}"/>
              </c:ext>
            </c:extLst>
          </c:dPt>
          <c:dPt>
            <c:idx val="36"/>
            <c:invertIfNegative val="0"/>
            <c:bubble3D val="0"/>
            <c:spPr>
              <a:solidFill>
                <a:srgbClr val="1168B3"/>
              </a:solidFill>
              <a:ln>
                <a:noFill/>
              </a:ln>
              <a:effectLst/>
            </c:spPr>
            <c:extLst>
              <c:ext xmlns:c16="http://schemas.microsoft.com/office/drawing/2014/chart" uri="{C3380CC4-5D6E-409C-BE32-E72D297353CC}">
                <c16:uniqueId val="{0000000F-C3A0-C541-929D-C725E5FF32E4}"/>
              </c:ext>
            </c:extLst>
          </c:dPt>
          <c:dPt>
            <c:idx val="40"/>
            <c:invertIfNegative val="0"/>
            <c:bubble3D val="0"/>
            <c:spPr>
              <a:solidFill>
                <a:srgbClr val="1168B3"/>
              </a:solidFill>
              <a:ln>
                <a:noFill/>
              </a:ln>
              <a:effectLst/>
            </c:spPr>
            <c:extLst>
              <c:ext xmlns:c16="http://schemas.microsoft.com/office/drawing/2014/chart" uri="{C3380CC4-5D6E-409C-BE32-E72D297353CC}">
                <c16:uniqueId val="{00000011-C3A0-C541-929D-C725E5FF32E4}"/>
              </c:ext>
            </c:extLst>
          </c:dPt>
          <c:dLbls>
            <c:dLbl>
              <c:idx val="0"/>
              <c:delete val="1"/>
              <c:extLst>
                <c:ext xmlns:c15="http://schemas.microsoft.com/office/drawing/2012/chart" uri="{CE6537A1-D6FC-4f65-9D91-7224C49458BB}"/>
                <c:ext xmlns:c16="http://schemas.microsoft.com/office/drawing/2014/chart" uri="{C3380CC4-5D6E-409C-BE32-E72D297353CC}">
                  <c16:uniqueId val="{00000001-C3A0-C541-929D-C725E5FF32E4}"/>
                </c:ext>
              </c:extLst>
            </c:dLbl>
            <c:dLbl>
              <c:idx val="4"/>
              <c:delete val="1"/>
              <c:extLst>
                <c:ext xmlns:c15="http://schemas.microsoft.com/office/drawing/2012/chart" uri="{CE6537A1-D6FC-4f65-9D91-7224C49458BB}"/>
                <c:ext xmlns:c16="http://schemas.microsoft.com/office/drawing/2014/chart" uri="{C3380CC4-5D6E-409C-BE32-E72D297353CC}">
                  <c16:uniqueId val="{00000003-C3A0-C541-929D-C725E5FF32E4}"/>
                </c:ext>
              </c:extLst>
            </c:dLbl>
            <c:dLbl>
              <c:idx val="5"/>
              <c:layout>
                <c:manualLayout>
                  <c:x val="0"/>
                  <c:y val="-2.62879467546361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C3A0-C541-929D-C725E5FF32E4}"/>
                </c:ext>
              </c:extLst>
            </c:dLbl>
            <c:dLbl>
              <c:idx val="6"/>
              <c:layout>
                <c:manualLayout>
                  <c:x val="5.5796596853964685E-8"/>
                  <c:y val="-7.5108419298960489E-3"/>
                </c:manualLayout>
              </c:layout>
              <c:spPr>
                <a:noFill/>
                <a:ln>
                  <a:noFill/>
                </a:ln>
                <a:effectLst/>
              </c:spPr>
              <c:txPr>
                <a:bodyPr rot="0" spcFirstLastPara="1" vertOverflow="ellipsis" vert="horz" wrap="square" lIns="38100" tIns="19050" rIns="38100" bIns="19050" anchor="ctr" anchorCtr="1">
                  <a:noAutofit/>
                </a:bodyPr>
                <a:lstStyle/>
                <a:p>
                  <a:pPr>
                    <a:defRPr sz="75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1.4413265306122447E-2"/>
                      <c:h val="3.2353099464246325E-2"/>
                    </c:manualLayout>
                  </c15:layout>
                </c:ext>
                <c:ext xmlns:c16="http://schemas.microsoft.com/office/drawing/2014/chart" uri="{C3380CC4-5D6E-409C-BE32-E72D297353CC}">
                  <c16:uniqueId val="{00000013-C3A0-C541-929D-C725E5FF32E4}"/>
                </c:ext>
              </c:extLst>
            </c:dLbl>
            <c:dLbl>
              <c:idx val="8"/>
              <c:delete val="1"/>
              <c:extLst>
                <c:ext xmlns:c15="http://schemas.microsoft.com/office/drawing/2012/chart" uri="{CE6537A1-D6FC-4f65-9D91-7224C49458BB}"/>
                <c:ext xmlns:c16="http://schemas.microsoft.com/office/drawing/2014/chart" uri="{C3380CC4-5D6E-409C-BE32-E72D297353CC}">
                  <c16:uniqueId val="{00000005-C3A0-C541-929D-C725E5FF32E4}"/>
                </c:ext>
              </c:extLst>
            </c:dLbl>
            <c:dLbl>
              <c:idx val="12"/>
              <c:delete val="1"/>
              <c:extLst>
                <c:ext xmlns:c15="http://schemas.microsoft.com/office/drawing/2012/chart" uri="{CE6537A1-D6FC-4f65-9D91-7224C49458BB}"/>
                <c:ext xmlns:c16="http://schemas.microsoft.com/office/drawing/2014/chart" uri="{C3380CC4-5D6E-409C-BE32-E72D297353CC}">
                  <c16:uniqueId val="{00000007-C3A0-C541-929D-C725E5FF32E4}"/>
                </c:ext>
              </c:extLst>
            </c:dLbl>
            <c:dLbl>
              <c:idx val="20"/>
              <c:layout>
                <c:manualLayout>
                  <c:x val="5.1964630236816299E-17"/>
                  <c:y val="-7.51084192989604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3A0-C541-929D-C725E5FF32E4}"/>
                </c:ext>
              </c:extLst>
            </c:dLbl>
            <c:dLbl>
              <c:idx val="21"/>
              <c:layout>
                <c:manualLayout>
                  <c:x val="0"/>
                  <c:y val="-7.51084192989604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C3A0-C541-929D-C725E5FF32E4}"/>
                </c:ext>
              </c:extLst>
            </c:dLbl>
            <c:dLbl>
              <c:idx val="26"/>
              <c:layout>
                <c:manualLayout>
                  <c:x val="0"/>
                  <c:y val="-3.75542096494802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C3A0-C541-929D-C725E5FF32E4}"/>
                </c:ext>
              </c:extLst>
            </c:dLbl>
            <c:dLbl>
              <c:idx val="30"/>
              <c:layout>
                <c:manualLayout>
                  <c:x val="-1.039292604736326E-16"/>
                  <c:y val="-3.75542096494802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3A0-C541-929D-C725E5FF32E4}"/>
                </c:ext>
              </c:extLst>
            </c:dLbl>
            <c:spPr>
              <a:noFill/>
              <a:ln>
                <a:noFill/>
              </a:ln>
              <a:effectLst/>
            </c:spPr>
            <c:txPr>
              <a:bodyPr rot="0" spcFirstLastPara="1" vertOverflow="ellipsis" vert="horz" wrap="square" lIns="38100" tIns="19050" rIns="38100" bIns="19050" anchor="ctr" anchorCtr="1">
                <a:spAutoFit/>
              </a:bodyPr>
              <a:lstStyle/>
              <a:p>
                <a:pPr>
                  <a:defRPr sz="75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Sheet1!$A$2:$A$45</c:f>
              <c:numCache>
                <c:formatCode>General</c:formatCode>
                <c:ptCount val="44"/>
              </c:numCache>
            </c:numRef>
          </c:cat>
          <c:val>
            <c:numRef>
              <c:f>Sheet1!$B$2:$B$45</c:f>
              <c:numCache>
                <c:formatCode>General</c:formatCode>
                <c:ptCount val="44"/>
                <c:pt idx="0">
                  <c:v>1</c:v>
                </c:pt>
                <c:pt idx="1">
                  <c:v>23</c:v>
                </c:pt>
                <c:pt idx="2">
                  <c:v>3</c:v>
                </c:pt>
                <c:pt idx="3">
                  <c:v>31</c:v>
                </c:pt>
                <c:pt idx="4">
                  <c:v>1</c:v>
                </c:pt>
                <c:pt idx="5">
                  <c:v>12</c:v>
                </c:pt>
                <c:pt idx="6">
                  <c:v>1</c:v>
                </c:pt>
                <c:pt idx="7">
                  <c:v>20</c:v>
                </c:pt>
                <c:pt idx="8">
                  <c:v>1</c:v>
                </c:pt>
                <c:pt idx="11">
                  <c:v>27</c:v>
                </c:pt>
                <c:pt idx="12">
                  <c:v>1</c:v>
                </c:pt>
                <c:pt idx="13">
                  <c:v>5</c:v>
                </c:pt>
                <c:pt idx="20">
                  <c:v>1</c:v>
                </c:pt>
                <c:pt idx="21">
                  <c:v>1</c:v>
                </c:pt>
                <c:pt idx="24">
                  <c:v>2</c:v>
                </c:pt>
                <c:pt idx="25">
                  <c:v>2</c:v>
                </c:pt>
                <c:pt idx="26">
                  <c:v>1</c:v>
                </c:pt>
                <c:pt idx="27">
                  <c:v>2</c:v>
                </c:pt>
                <c:pt idx="30">
                  <c:v>1</c:v>
                </c:pt>
                <c:pt idx="32">
                  <c:v>8</c:v>
                </c:pt>
                <c:pt idx="36">
                  <c:v>9</c:v>
                </c:pt>
                <c:pt idx="40">
                  <c:v>3</c:v>
                </c:pt>
                <c:pt idx="41">
                  <c:v>4</c:v>
                </c:pt>
                <c:pt idx="42">
                  <c:v>3</c:v>
                </c:pt>
              </c:numCache>
            </c:numRef>
          </c:val>
          <c:extLst>
            <c:ext xmlns:c16="http://schemas.microsoft.com/office/drawing/2014/chart" uri="{C3380CC4-5D6E-409C-BE32-E72D297353CC}">
              <c16:uniqueId val="{00000017-C3A0-C541-929D-C725E5FF32E4}"/>
            </c:ext>
          </c:extLst>
        </c:ser>
        <c:ser>
          <c:idx val="1"/>
          <c:order val="1"/>
          <c:tx>
            <c:strRef>
              <c:f>Sheet1!$C$1</c:f>
              <c:strCache>
                <c:ptCount val="1"/>
                <c:pt idx="0">
                  <c:v>Series 2</c:v>
                </c:pt>
              </c:strCache>
            </c:strRef>
          </c:tx>
          <c:spPr>
            <a:solidFill>
              <a:srgbClr val="D77624">
                <a:lumMod val="60000"/>
                <a:lumOff val="40000"/>
              </a:srgbClr>
            </a:solidFill>
            <a:ln>
              <a:noFill/>
            </a:ln>
            <a:effectLst/>
          </c:spPr>
          <c:invertIfNegative val="0"/>
          <c:dPt>
            <c:idx val="0"/>
            <c:invertIfNegative val="0"/>
            <c:bubble3D val="0"/>
            <c:spPr>
              <a:solidFill>
                <a:srgbClr val="1168B3">
                  <a:lumMod val="40000"/>
                  <a:lumOff val="60000"/>
                </a:srgbClr>
              </a:solidFill>
              <a:ln>
                <a:noFill/>
              </a:ln>
              <a:effectLst/>
            </c:spPr>
            <c:extLst>
              <c:ext xmlns:c16="http://schemas.microsoft.com/office/drawing/2014/chart" uri="{C3380CC4-5D6E-409C-BE32-E72D297353CC}">
                <c16:uniqueId val="{00000019-C3A0-C541-929D-C725E5FF32E4}"/>
              </c:ext>
            </c:extLst>
          </c:dPt>
          <c:dPt>
            <c:idx val="4"/>
            <c:invertIfNegative val="0"/>
            <c:bubble3D val="0"/>
            <c:spPr>
              <a:solidFill>
                <a:srgbClr val="1168B3">
                  <a:lumMod val="40000"/>
                  <a:lumOff val="60000"/>
                </a:srgbClr>
              </a:solidFill>
              <a:ln>
                <a:noFill/>
              </a:ln>
              <a:effectLst/>
            </c:spPr>
            <c:extLst>
              <c:ext xmlns:c16="http://schemas.microsoft.com/office/drawing/2014/chart" uri="{C3380CC4-5D6E-409C-BE32-E72D297353CC}">
                <c16:uniqueId val="{0000001B-C3A0-C541-929D-C725E5FF32E4}"/>
              </c:ext>
            </c:extLst>
          </c:dPt>
          <c:dPt>
            <c:idx val="8"/>
            <c:invertIfNegative val="0"/>
            <c:bubble3D val="0"/>
            <c:spPr>
              <a:solidFill>
                <a:srgbClr val="1168B3">
                  <a:lumMod val="40000"/>
                  <a:lumOff val="60000"/>
                </a:srgbClr>
              </a:solidFill>
              <a:ln>
                <a:noFill/>
              </a:ln>
              <a:effectLst/>
            </c:spPr>
            <c:extLst>
              <c:ext xmlns:c16="http://schemas.microsoft.com/office/drawing/2014/chart" uri="{C3380CC4-5D6E-409C-BE32-E72D297353CC}">
                <c16:uniqueId val="{0000001D-C3A0-C541-929D-C725E5FF32E4}"/>
              </c:ext>
            </c:extLst>
          </c:dPt>
          <c:dPt>
            <c:idx val="12"/>
            <c:invertIfNegative val="0"/>
            <c:bubble3D val="0"/>
            <c:spPr>
              <a:solidFill>
                <a:srgbClr val="1168B3">
                  <a:lumMod val="40000"/>
                  <a:lumOff val="60000"/>
                </a:srgbClr>
              </a:solidFill>
              <a:ln>
                <a:noFill/>
              </a:ln>
              <a:effectLst/>
            </c:spPr>
            <c:extLst>
              <c:ext xmlns:c16="http://schemas.microsoft.com/office/drawing/2014/chart" uri="{C3380CC4-5D6E-409C-BE32-E72D297353CC}">
                <c16:uniqueId val="{0000001F-C3A0-C541-929D-C725E5FF32E4}"/>
              </c:ext>
            </c:extLst>
          </c:dPt>
          <c:dPt>
            <c:idx val="16"/>
            <c:invertIfNegative val="0"/>
            <c:bubble3D val="0"/>
            <c:spPr>
              <a:solidFill>
                <a:srgbClr val="1168B3">
                  <a:lumMod val="40000"/>
                  <a:lumOff val="60000"/>
                </a:srgbClr>
              </a:solidFill>
              <a:ln>
                <a:noFill/>
              </a:ln>
              <a:effectLst/>
            </c:spPr>
            <c:extLst>
              <c:ext xmlns:c16="http://schemas.microsoft.com/office/drawing/2014/chart" uri="{C3380CC4-5D6E-409C-BE32-E72D297353CC}">
                <c16:uniqueId val="{00000021-C3A0-C541-929D-C725E5FF32E4}"/>
              </c:ext>
            </c:extLst>
          </c:dPt>
          <c:dPt>
            <c:idx val="20"/>
            <c:invertIfNegative val="0"/>
            <c:bubble3D val="0"/>
            <c:spPr>
              <a:solidFill>
                <a:srgbClr val="1168B3">
                  <a:lumMod val="40000"/>
                  <a:lumOff val="60000"/>
                </a:srgbClr>
              </a:solidFill>
              <a:ln>
                <a:noFill/>
              </a:ln>
              <a:effectLst/>
            </c:spPr>
            <c:extLst>
              <c:ext xmlns:c16="http://schemas.microsoft.com/office/drawing/2014/chart" uri="{C3380CC4-5D6E-409C-BE32-E72D297353CC}">
                <c16:uniqueId val="{00000023-C3A0-C541-929D-C725E5FF32E4}"/>
              </c:ext>
            </c:extLst>
          </c:dPt>
          <c:dPt>
            <c:idx val="24"/>
            <c:invertIfNegative val="0"/>
            <c:bubble3D val="0"/>
            <c:spPr>
              <a:solidFill>
                <a:srgbClr val="1168B3">
                  <a:lumMod val="40000"/>
                  <a:lumOff val="60000"/>
                </a:srgbClr>
              </a:solidFill>
              <a:ln>
                <a:noFill/>
              </a:ln>
              <a:effectLst/>
            </c:spPr>
            <c:extLst>
              <c:ext xmlns:c16="http://schemas.microsoft.com/office/drawing/2014/chart" uri="{C3380CC4-5D6E-409C-BE32-E72D297353CC}">
                <c16:uniqueId val="{00000025-C3A0-C541-929D-C725E5FF32E4}"/>
              </c:ext>
            </c:extLst>
          </c:dPt>
          <c:dPt>
            <c:idx val="28"/>
            <c:invertIfNegative val="0"/>
            <c:bubble3D val="0"/>
            <c:spPr>
              <a:solidFill>
                <a:srgbClr val="1168B3">
                  <a:lumMod val="40000"/>
                  <a:lumOff val="60000"/>
                </a:srgbClr>
              </a:solidFill>
              <a:ln>
                <a:noFill/>
              </a:ln>
              <a:effectLst/>
            </c:spPr>
            <c:extLst>
              <c:ext xmlns:c16="http://schemas.microsoft.com/office/drawing/2014/chart" uri="{C3380CC4-5D6E-409C-BE32-E72D297353CC}">
                <c16:uniqueId val="{00000027-C3A0-C541-929D-C725E5FF32E4}"/>
              </c:ext>
            </c:extLst>
          </c:dPt>
          <c:dPt>
            <c:idx val="32"/>
            <c:invertIfNegative val="0"/>
            <c:bubble3D val="0"/>
            <c:spPr>
              <a:solidFill>
                <a:srgbClr val="1168B3">
                  <a:lumMod val="40000"/>
                  <a:lumOff val="60000"/>
                </a:srgbClr>
              </a:solidFill>
              <a:ln>
                <a:noFill/>
              </a:ln>
              <a:effectLst/>
            </c:spPr>
            <c:extLst>
              <c:ext xmlns:c16="http://schemas.microsoft.com/office/drawing/2014/chart" uri="{C3380CC4-5D6E-409C-BE32-E72D297353CC}">
                <c16:uniqueId val="{00000029-C3A0-C541-929D-C725E5FF32E4}"/>
              </c:ext>
            </c:extLst>
          </c:dPt>
          <c:dPt>
            <c:idx val="36"/>
            <c:invertIfNegative val="0"/>
            <c:bubble3D val="0"/>
            <c:spPr>
              <a:solidFill>
                <a:srgbClr val="1168B3">
                  <a:lumMod val="40000"/>
                  <a:lumOff val="60000"/>
                </a:srgbClr>
              </a:solidFill>
              <a:ln>
                <a:noFill/>
              </a:ln>
              <a:effectLst/>
            </c:spPr>
            <c:extLst>
              <c:ext xmlns:c16="http://schemas.microsoft.com/office/drawing/2014/chart" uri="{C3380CC4-5D6E-409C-BE32-E72D297353CC}">
                <c16:uniqueId val="{0000002B-C3A0-C541-929D-C725E5FF32E4}"/>
              </c:ext>
            </c:extLst>
          </c:dPt>
          <c:dPt>
            <c:idx val="40"/>
            <c:invertIfNegative val="0"/>
            <c:bubble3D val="0"/>
            <c:spPr>
              <a:solidFill>
                <a:srgbClr val="1168B3">
                  <a:lumMod val="40000"/>
                  <a:lumOff val="60000"/>
                </a:srgbClr>
              </a:solidFill>
              <a:ln>
                <a:noFill/>
              </a:ln>
              <a:effectLst/>
            </c:spPr>
            <c:extLst>
              <c:ext xmlns:c16="http://schemas.microsoft.com/office/drawing/2014/chart" uri="{C3380CC4-5D6E-409C-BE32-E72D297353CC}">
                <c16:uniqueId val="{0000002D-C3A0-C541-929D-C725E5FF32E4}"/>
              </c:ext>
            </c:extLst>
          </c:dPt>
          <c:dLbls>
            <c:dLbl>
              <c:idx val="0"/>
              <c:tx>
                <c:rich>
                  <a:bodyPr/>
                  <a:lstStyle/>
                  <a:p>
                    <a:r>
                      <a:rPr lang="en-US" dirty="0"/>
                      <a:t>1</a:t>
                    </a:r>
                    <a:r>
                      <a:rPr lang="en-US" b="1" dirty="0"/>
                      <a:t>1</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C3A0-C541-929D-C725E5FF32E4}"/>
                </c:ext>
              </c:extLst>
            </c:dLbl>
            <c:dLbl>
              <c:idx val="1"/>
              <c:tx>
                <c:rich>
                  <a:bodyPr/>
                  <a:lstStyle/>
                  <a:p>
                    <a:r>
                      <a:rPr lang="en-US" dirty="0"/>
                      <a:t>33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E-C3A0-C541-929D-C725E5FF32E4}"/>
                </c:ext>
              </c:extLst>
            </c:dLbl>
            <c:dLbl>
              <c:idx val="2"/>
              <c:tx>
                <c:rich>
                  <a:bodyPr/>
                  <a:lstStyle/>
                  <a:p>
                    <a:r>
                      <a:rPr lang="en-US" dirty="0"/>
                      <a:t>13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F-C3A0-C541-929D-C725E5FF32E4}"/>
                </c:ext>
              </c:extLst>
            </c:dLbl>
            <c:dLbl>
              <c:idx val="3"/>
              <c:tx>
                <c:rich>
                  <a:bodyPr/>
                  <a:lstStyle/>
                  <a:p>
                    <a:r>
                      <a:rPr lang="en-US" dirty="0"/>
                      <a:t>45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0-C3A0-C541-929D-C725E5FF32E4}"/>
                </c:ext>
              </c:extLst>
            </c:dLbl>
            <c:dLbl>
              <c:idx val="4"/>
              <c:tx>
                <c:rich>
                  <a:bodyPr/>
                  <a:lstStyle/>
                  <a:p>
                    <a:r>
                      <a:rPr lang="en-US" dirty="0"/>
                      <a:t>10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C3A0-C541-929D-C725E5FF32E4}"/>
                </c:ext>
              </c:extLst>
            </c:dLbl>
            <c:dLbl>
              <c:idx val="5"/>
              <c:tx>
                <c:rich>
                  <a:bodyPr/>
                  <a:lstStyle/>
                  <a:p>
                    <a:r>
                      <a:rPr lang="en-US" dirty="0"/>
                      <a:t>41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1-C3A0-C541-929D-C725E5FF32E4}"/>
                </c:ext>
              </c:extLst>
            </c:dLbl>
            <c:dLbl>
              <c:idx val="6"/>
              <c:tx>
                <c:rich>
                  <a:bodyPr/>
                  <a:lstStyle/>
                  <a:p>
                    <a:r>
                      <a:rPr lang="en-US" dirty="0"/>
                      <a:t>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2-C3A0-C541-929D-C725E5FF32E4}"/>
                </c:ext>
              </c:extLst>
            </c:dLbl>
            <c:dLbl>
              <c:idx val="7"/>
              <c:tx>
                <c:rich>
                  <a:bodyPr/>
                  <a:lstStyle/>
                  <a:p>
                    <a:r>
                      <a:rPr lang="en-US" dirty="0"/>
                      <a:t>59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3-C3A0-C541-929D-C725E5FF32E4}"/>
                </c:ext>
              </c:extLst>
            </c:dLbl>
            <c:dLbl>
              <c:idx val="8"/>
              <c:tx>
                <c:rich>
                  <a:bodyPr/>
                  <a:lstStyle/>
                  <a:p>
                    <a:r>
                      <a:rPr lang="en-US" dirty="0"/>
                      <a:t>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D-C3A0-C541-929D-C725E5FF32E4}"/>
                </c:ext>
              </c:extLst>
            </c:dLbl>
            <c:dLbl>
              <c:idx val="10"/>
              <c:delete val="1"/>
              <c:extLst>
                <c:ext xmlns:c15="http://schemas.microsoft.com/office/drawing/2012/chart" uri="{CE6537A1-D6FC-4f65-9D91-7224C49458BB}"/>
                <c:ext xmlns:c16="http://schemas.microsoft.com/office/drawing/2014/chart" uri="{C3380CC4-5D6E-409C-BE32-E72D297353CC}">
                  <c16:uniqueId val="{00000034-C3A0-C541-929D-C725E5FF32E4}"/>
                </c:ext>
              </c:extLst>
            </c:dLbl>
            <c:dLbl>
              <c:idx val="11"/>
              <c:tx>
                <c:rich>
                  <a:bodyPr/>
                  <a:lstStyle/>
                  <a:p>
                    <a:r>
                      <a:rPr lang="en-US" dirty="0"/>
                      <a:t>59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5-C3A0-C541-929D-C725E5FF32E4}"/>
                </c:ext>
              </c:extLst>
            </c:dLbl>
            <c:dLbl>
              <c:idx val="12"/>
              <c:tx>
                <c:rich>
                  <a:bodyPr/>
                  <a:lstStyle/>
                  <a:p>
                    <a:r>
                      <a:rPr lang="en-US" dirty="0"/>
                      <a:t>22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F-C3A0-C541-929D-C725E5FF32E4}"/>
                </c:ext>
              </c:extLst>
            </c:dLbl>
            <c:dLbl>
              <c:idx val="13"/>
              <c:tx>
                <c:rich>
                  <a:bodyPr/>
                  <a:lstStyle/>
                  <a:p>
                    <a:r>
                      <a:rPr lang="en-US" dirty="0"/>
                      <a:t>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6-C3A0-C541-929D-C725E5FF32E4}"/>
                </c:ext>
              </c:extLst>
            </c:dLbl>
            <c:dLbl>
              <c:idx val="16"/>
              <c:delete val="1"/>
              <c:extLst>
                <c:ext xmlns:c15="http://schemas.microsoft.com/office/drawing/2012/chart" uri="{CE6537A1-D6FC-4f65-9D91-7224C49458BB}"/>
                <c:ext xmlns:c16="http://schemas.microsoft.com/office/drawing/2014/chart" uri="{C3380CC4-5D6E-409C-BE32-E72D297353CC}">
                  <c16:uniqueId val="{00000021-C3A0-C541-929D-C725E5FF32E4}"/>
                </c:ext>
              </c:extLst>
            </c:dLbl>
            <c:dLbl>
              <c:idx val="20"/>
              <c:tx>
                <c:rich>
                  <a:bodyPr/>
                  <a:lstStyle/>
                  <a:p>
                    <a:r>
                      <a:rPr lang="en-US" dirty="0"/>
                      <a:t>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3-C3A0-C541-929D-C725E5FF32E4}"/>
                </c:ext>
              </c:extLst>
            </c:dLbl>
            <c:dLbl>
              <c:idx val="21"/>
              <c:tx>
                <c:rich>
                  <a:bodyPr/>
                  <a:lstStyle/>
                  <a:p>
                    <a:r>
                      <a:rPr lang="en-US" dirty="0"/>
                      <a:t>32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7-C3A0-C541-929D-C725E5FF32E4}"/>
                </c:ext>
              </c:extLst>
            </c:dLbl>
            <c:dLbl>
              <c:idx val="24"/>
              <c:tx>
                <c:rich>
                  <a:bodyPr/>
                  <a:lstStyle/>
                  <a:p>
                    <a:r>
                      <a:rPr lang="en-US" dirty="0"/>
                      <a:t>27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5-C3A0-C541-929D-C725E5FF32E4}"/>
                </c:ext>
              </c:extLst>
            </c:dLbl>
            <c:dLbl>
              <c:idx val="25"/>
              <c:tx>
                <c:rich>
                  <a:bodyPr/>
                  <a:lstStyle/>
                  <a:p>
                    <a:r>
                      <a:rPr lang="en-US" dirty="0"/>
                      <a:t>26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8-C3A0-C541-929D-C725E5FF32E4}"/>
                </c:ext>
              </c:extLst>
            </c:dLbl>
            <c:dLbl>
              <c:idx val="26"/>
              <c:tx>
                <c:rich>
                  <a:bodyPr/>
                  <a:lstStyle/>
                  <a:p>
                    <a:r>
                      <a:rPr lang="en-US" dirty="0"/>
                      <a:t>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9-C3A0-C541-929D-C725E5FF32E4}"/>
                </c:ext>
              </c:extLst>
            </c:dLbl>
            <c:dLbl>
              <c:idx val="27"/>
              <c:tx>
                <c:rich>
                  <a:bodyPr/>
                  <a:lstStyle/>
                  <a:p>
                    <a:r>
                      <a:rPr lang="en-US" dirty="0"/>
                      <a:t>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A-C3A0-C541-929D-C725E5FF32E4}"/>
                </c:ext>
              </c:extLst>
            </c:dLbl>
            <c:dLbl>
              <c:idx val="30"/>
              <c:tx>
                <c:rich>
                  <a:bodyPr/>
                  <a:lstStyle/>
                  <a:p>
                    <a:r>
                      <a:rPr lang="en-US" dirty="0"/>
                      <a:t>13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B-C3A0-C541-929D-C725E5FF32E4}"/>
                </c:ext>
              </c:extLst>
            </c:dLbl>
            <c:dLbl>
              <c:idx val="32"/>
              <c:tx>
                <c:rich>
                  <a:bodyPr/>
                  <a:lstStyle/>
                  <a:p>
                    <a:r>
                      <a:rPr lang="en-US" dirty="0"/>
                      <a:t>41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9-C3A0-C541-929D-C725E5FF32E4}"/>
                </c:ext>
              </c:extLst>
            </c:dLbl>
            <c:dLbl>
              <c:idx val="34"/>
              <c:delete val="1"/>
              <c:extLst>
                <c:ext xmlns:c15="http://schemas.microsoft.com/office/drawing/2012/chart" uri="{CE6537A1-D6FC-4f65-9D91-7224C49458BB}"/>
                <c:ext xmlns:c16="http://schemas.microsoft.com/office/drawing/2014/chart" uri="{C3380CC4-5D6E-409C-BE32-E72D297353CC}">
                  <c16:uniqueId val="{0000003C-C3A0-C541-929D-C725E5FF32E4}"/>
                </c:ext>
              </c:extLst>
            </c:dLbl>
            <c:dLbl>
              <c:idx val="36"/>
              <c:tx>
                <c:rich>
                  <a:bodyPr rot="0" spcFirstLastPara="1" vertOverflow="ellipsis" vert="horz" wrap="square" lIns="38100" tIns="19050" rIns="38100" bIns="19050" anchor="ctr" anchorCtr="1">
                    <a:spAutoFit/>
                  </a:bodyPr>
                  <a:lstStyle/>
                  <a:p>
                    <a:pPr>
                      <a:defRPr sz="750" b="0" i="0" u="none" strike="noStrike" kern="1200" baseline="0">
                        <a:solidFill>
                          <a:schemeClr val="bg1"/>
                        </a:solidFill>
                        <a:latin typeface="+mn-lt"/>
                        <a:ea typeface="+mn-ea"/>
                        <a:cs typeface="+mn-cs"/>
                      </a:defRPr>
                    </a:pPr>
                    <a:r>
                      <a:rPr lang="en-US" b="1" dirty="0"/>
                      <a:t>32</a:t>
                    </a:r>
                  </a:p>
                </c:rich>
              </c:tx>
              <c:spPr>
                <a:noFill/>
                <a:ln>
                  <a:noFill/>
                </a:ln>
                <a:effectLst/>
              </c:spPr>
              <c:txPr>
                <a:bodyPr rot="0" spcFirstLastPara="1" vertOverflow="ellipsis" vert="horz" wrap="square" lIns="38100" tIns="19050" rIns="38100" bIns="19050" anchor="ctr" anchorCtr="1">
                  <a:spAutoFit/>
                </a:bodyPr>
                <a:lstStyle/>
                <a:p>
                  <a:pPr>
                    <a:defRPr sz="75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B-C3A0-C541-929D-C725E5FF32E4}"/>
                </c:ext>
              </c:extLst>
            </c:dLbl>
            <c:dLbl>
              <c:idx val="40"/>
              <c:tx>
                <c:rich>
                  <a:bodyPr/>
                  <a:lstStyle/>
                  <a:p>
                    <a:r>
                      <a:rPr lang="en-US" dirty="0"/>
                      <a:t>28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D-C3A0-C541-929D-C725E5FF32E4}"/>
                </c:ext>
              </c:extLst>
            </c:dLbl>
            <c:spPr>
              <a:noFill/>
              <a:ln>
                <a:noFill/>
              </a:ln>
              <a:effectLst/>
            </c:spPr>
            <c:txPr>
              <a:bodyPr rot="0" spcFirstLastPara="1" vertOverflow="ellipsis" vert="horz" wrap="square" lIns="38100" tIns="19050" rIns="38100" bIns="19050" anchor="ctr" anchorCtr="1">
                <a:spAutoFit/>
              </a:bodyPr>
              <a:lstStyle/>
              <a:p>
                <a:pPr>
                  <a:defRPr sz="75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Sheet1!$A$2:$A$45</c:f>
              <c:numCache>
                <c:formatCode>General</c:formatCode>
                <c:ptCount val="44"/>
              </c:numCache>
            </c:numRef>
          </c:cat>
          <c:val>
            <c:numRef>
              <c:f>Sheet1!$C$2:$C$45</c:f>
              <c:numCache>
                <c:formatCode>General</c:formatCode>
                <c:ptCount val="44"/>
                <c:pt idx="0">
                  <c:v>10</c:v>
                </c:pt>
                <c:pt idx="1">
                  <c:v>10</c:v>
                </c:pt>
                <c:pt idx="2">
                  <c:v>10</c:v>
                </c:pt>
                <c:pt idx="3">
                  <c:v>14</c:v>
                </c:pt>
                <c:pt idx="4">
                  <c:v>9</c:v>
                </c:pt>
                <c:pt idx="5">
                  <c:v>29</c:v>
                </c:pt>
                <c:pt idx="6">
                  <c:v>10</c:v>
                </c:pt>
                <c:pt idx="7">
                  <c:v>39</c:v>
                </c:pt>
                <c:pt idx="8">
                  <c:v>6</c:v>
                </c:pt>
                <c:pt idx="9">
                  <c:v>4</c:v>
                </c:pt>
                <c:pt idx="10">
                  <c:v>1</c:v>
                </c:pt>
                <c:pt idx="11">
                  <c:v>32</c:v>
                </c:pt>
                <c:pt idx="12">
                  <c:v>21</c:v>
                </c:pt>
                <c:pt idx="13">
                  <c:v>24</c:v>
                </c:pt>
                <c:pt idx="14">
                  <c:v>8</c:v>
                </c:pt>
                <c:pt idx="16">
                  <c:v>1</c:v>
                </c:pt>
                <c:pt idx="17">
                  <c:v>29</c:v>
                </c:pt>
                <c:pt idx="18">
                  <c:v>4</c:v>
                </c:pt>
                <c:pt idx="19">
                  <c:v>4</c:v>
                </c:pt>
                <c:pt idx="20">
                  <c:v>28</c:v>
                </c:pt>
                <c:pt idx="21">
                  <c:v>31</c:v>
                </c:pt>
                <c:pt idx="22">
                  <c:v>9</c:v>
                </c:pt>
                <c:pt idx="23">
                  <c:v>6</c:v>
                </c:pt>
                <c:pt idx="24">
                  <c:v>25</c:v>
                </c:pt>
                <c:pt idx="25">
                  <c:v>24</c:v>
                </c:pt>
                <c:pt idx="26">
                  <c:v>28</c:v>
                </c:pt>
                <c:pt idx="27">
                  <c:v>33</c:v>
                </c:pt>
                <c:pt idx="28">
                  <c:v>3</c:v>
                </c:pt>
                <c:pt idx="29">
                  <c:v>12</c:v>
                </c:pt>
                <c:pt idx="30">
                  <c:v>12</c:v>
                </c:pt>
                <c:pt idx="31">
                  <c:v>6</c:v>
                </c:pt>
                <c:pt idx="32">
                  <c:v>33</c:v>
                </c:pt>
                <c:pt idx="33">
                  <c:v>4</c:v>
                </c:pt>
                <c:pt idx="34">
                  <c:v>1</c:v>
                </c:pt>
                <c:pt idx="35">
                  <c:v>2</c:v>
                </c:pt>
                <c:pt idx="36">
                  <c:v>23</c:v>
                </c:pt>
                <c:pt idx="40">
                  <c:v>25</c:v>
                </c:pt>
              </c:numCache>
            </c:numRef>
          </c:val>
          <c:extLst>
            <c:ext xmlns:c16="http://schemas.microsoft.com/office/drawing/2014/chart" uri="{C3380CC4-5D6E-409C-BE32-E72D297353CC}">
              <c16:uniqueId val="{0000003D-C3A0-C541-929D-C725E5FF32E4}"/>
            </c:ext>
          </c:extLst>
        </c:ser>
        <c:dLbls>
          <c:showLegendKey val="0"/>
          <c:showVal val="0"/>
          <c:showCatName val="0"/>
          <c:showSerName val="0"/>
          <c:showPercent val="0"/>
          <c:showBubbleSize val="0"/>
        </c:dLbls>
        <c:gapWidth val="16"/>
        <c:overlap val="100"/>
        <c:axId val="1144102687"/>
        <c:axId val="764564687"/>
      </c:barChart>
      <c:catAx>
        <c:axId val="1144102687"/>
        <c:scaling>
          <c:orientation val="minMax"/>
        </c:scaling>
        <c:delete val="0"/>
        <c:axPos val="b"/>
        <c:numFmt formatCode="General" sourceLinked="1"/>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64564687"/>
        <c:crosses val="autoZero"/>
        <c:auto val="1"/>
        <c:lblAlgn val="ctr"/>
        <c:lblOffset val="100"/>
        <c:noMultiLvlLbl val="0"/>
      </c:catAx>
      <c:valAx>
        <c:axId val="764564687"/>
        <c:scaling>
          <c:orientation val="minMax"/>
          <c:max val="60"/>
        </c:scaling>
        <c:delete val="0"/>
        <c:axPos val="l"/>
        <c:numFmt formatCode="General" sourceLinked="1"/>
        <c:majorTickMark val="out"/>
        <c:minorTickMark val="none"/>
        <c:tickLblPos val="nextTo"/>
        <c:spPr>
          <a:noFill/>
          <a:ln w="19050" cap="flat" cmpd="sng" algn="ctr">
            <a:solidFill>
              <a:srgbClr val="000000">
                <a:shade val="95000"/>
                <a:satMod val="105000"/>
              </a:srgbClr>
            </a:solidFill>
            <a:prstDash val="soli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1144102687"/>
        <c:crosses val="autoZero"/>
        <c:crossBetween val="between"/>
      </c:valAx>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userShapes r:id="rId5"/>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c:spPr>
          <c:invertIfNegative val="0"/>
          <c:dPt>
            <c:idx val="0"/>
            <c:invertIfNegative val="0"/>
            <c:bubble3D val="0"/>
            <c:spPr>
              <a:solidFill>
                <a:sysClr val="window" lastClr="FFFFFF">
                  <a:lumMod val="50000"/>
                </a:sysClr>
              </a:solidFill>
            </c:spPr>
            <c:extLst>
              <c:ext xmlns:c16="http://schemas.microsoft.com/office/drawing/2014/chart" uri="{C3380CC4-5D6E-409C-BE32-E72D297353CC}">
                <c16:uniqueId val="{00000007-90B1-3F40-9EB4-1FCD2B7E5C35}"/>
              </c:ext>
            </c:extLst>
          </c:dPt>
          <c:dPt>
            <c:idx val="2"/>
            <c:invertIfNegative val="0"/>
            <c:bubble3D val="0"/>
            <c:spPr>
              <a:solidFill>
                <a:srgbClr val="1168B3"/>
              </a:solidFill>
            </c:spPr>
            <c:extLst>
              <c:ext xmlns:c16="http://schemas.microsoft.com/office/drawing/2014/chart" uri="{C3380CC4-5D6E-409C-BE32-E72D297353CC}">
                <c16:uniqueId val="{0000000A-90B1-3F40-9EB4-1FCD2B7E5C35}"/>
              </c:ext>
            </c:extLst>
          </c:dPt>
          <c:dPt>
            <c:idx val="3"/>
            <c:invertIfNegative val="0"/>
            <c:bubble3D val="0"/>
            <c:spPr>
              <a:solidFill>
                <a:srgbClr val="199E7A"/>
              </a:solidFill>
            </c:spPr>
            <c:extLst>
              <c:ext xmlns:c16="http://schemas.microsoft.com/office/drawing/2014/chart" uri="{C3380CC4-5D6E-409C-BE32-E72D297353CC}">
                <c16:uniqueId val="{0000000C-90B1-3F40-9EB4-1FCD2B7E5C35}"/>
              </c:ext>
            </c:extLst>
          </c:dPt>
          <c:cat>
            <c:strRef>
              <c:f>Sheet1!$A$2:$A$5</c:f>
              <c:strCache>
                <c:ptCount val="4"/>
                <c:pt idx="0">
                  <c:v>All</c:v>
                </c:pt>
                <c:pt idx="1">
                  <c:v>Endometrial</c:v>
                </c:pt>
                <c:pt idx="2">
                  <c:v>Cervical</c:v>
                </c:pt>
                <c:pt idx="3">
                  <c:v>Ovarian</c:v>
                </c:pt>
              </c:strCache>
            </c:strRef>
          </c:cat>
          <c:val>
            <c:numRef>
              <c:f>Sheet1!$B$2:$B$5</c:f>
              <c:numCache>
                <c:formatCode>General</c:formatCode>
                <c:ptCount val="4"/>
                <c:pt idx="0">
                  <c:v>51.4</c:v>
                </c:pt>
                <c:pt idx="1">
                  <c:v>62.5</c:v>
                </c:pt>
                <c:pt idx="2">
                  <c:v>80</c:v>
                </c:pt>
                <c:pt idx="3">
                  <c:v>73.3</c:v>
                </c:pt>
              </c:numCache>
            </c:numRef>
          </c:val>
          <c:extLst>
            <c:ext xmlns:c16="http://schemas.microsoft.com/office/drawing/2014/chart" uri="{C3380CC4-5D6E-409C-BE32-E72D297353CC}">
              <c16:uniqueId val="{00000000-70B6-A440-8191-614397C1FD48}"/>
            </c:ext>
          </c:extLst>
        </c:ser>
        <c:ser>
          <c:idx val="1"/>
          <c:order val="1"/>
          <c:tx>
            <c:strRef>
              <c:f>Sheet1!$C$1</c:f>
              <c:strCache>
                <c:ptCount val="1"/>
                <c:pt idx="0">
                  <c:v>Series 2</c:v>
                </c:pt>
              </c:strCache>
            </c:strRef>
          </c:tx>
          <c:spPr>
            <a:solidFill>
              <a:schemeClr val="accent6"/>
            </a:solidFill>
          </c:spPr>
          <c:invertIfNegative val="0"/>
          <c:dPt>
            <c:idx val="0"/>
            <c:invertIfNegative val="0"/>
            <c:bubble3D val="0"/>
            <c:spPr>
              <a:solidFill>
                <a:sysClr val="window" lastClr="FFFFFF">
                  <a:lumMod val="65000"/>
                </a:sysClr>
              </a:solidFill>
            </c:spPr>
            <c:extLst>
              <c:ext xmlns:c16="http://schemas.microsoft.com/office/drawing/2014/chart" uri="{C3380CC4-5D6E-409C-BE32-E72D297353CC}">
                <c16:uniqueId val="{00000008-90B1-3F40-9EB4-1FCD2B7E5C35}"/>
              </c:ext>
            </c:extLst>
          </c:dPt>
          <c:dPt>
            <c:idx val="1"/>
            <c:invertIfNegative val="0"/>
            <c:bubble3D val="0"/>
            <c:spPr>
              <a:solidFill>
                <a:srgbClr val="09345A">
                  <a:lumMod val="90000"/>
                  <a:lumOff val="10000"/>
                </a:srgbClr>
              </a:solidFill>
            </c:spPr>
            <c:extLst>
              <c:ext xmlns:c16="http://schemas.microsoft.com/office/drawing/2014/chart" uri="{C3380CC4-5D6E-409C-BE32-E72D297353CC}">
                <c16:uniqueId val="{00000009-90B1-3F40-9EB4-1FCD2B7E5C35}"/>
              </c:ext>
            </c:extLst>
          </c:dPt>
          <c:dPt>
            <c:idx val="2"/>
            <c:invertIfNegative val="0"/>
            <c:bubble3D val="0"/>
            <c:spPr>
              <a:solidFill>
                <a:srgbClr val="00B0F0"/>
              </a:solidFill>
            </c:spPr>
            <c:extLst>
              <c:ext xmlns:c16="http://schemas.microsoft.com/office/drawing/2014/chart" uri="{C3380CC4-5D6E-409C-BE32-E72D297353CC}">
                <c16:uniqueId val="{0000000B-90B1-3F40-9EB4-1FCD2B7E5C35}"/>
              </c:ext>
            </c:extLst>
          </c:dPt>
          <c:dPt>
            <c:idx val="3"/>
            <c:invertIfNegative val="0"/>
            <c:bubble3D val="0"/>
            <c:spPr>
              <a:solidFill>
                <a:srgbClr val="199E7A">
                  <a:lumMod val="60000"/>
                  <a:lumOff val="40000"/>
                </a:srgbClr>
              </a:solidFill>
            </c:spPr>
            <c:extLst>
              <c:ext xmlns:c16="http://schemas.microsoft.com/office/drawing/2014/chart" uri="{C3380CC4-5D6E-409C-BE32-E72D297353CC}">
                <c16:uniqueId val="{0000000D-90B1-3F40-9EB4-1FCD2B7E5C35}"/>
              </c:ext>
            </c:extLst>
          </c:dPt>
          <c:cat>
            <c:strRef>
              <c:f>Sheet1!$A$2:$A$5</c:f>
              <c:strCache>
                <c:ptCount val="4"/>
                <c:pt idx="0">
                  <c:v>All</c:v>
                </c:pt>
                <c:pt idx="1">
                  <c:v>Endometrial</c:v>
                </c:pt>
                <c:pt idx="2">
                  <c:v>Cervical</c:v>
                </c:pt>
                <c:pt idx="3">
                  <c:v>Ovarian</c:v>
                </c:pt>
              </c:strCache>
            </c:strRef>
          </c:cat>
          <c:val>
            <c:numRef>
              <c:f>Sheet1!$C$2:$C$5</c:f>
              <c:numCache>
                <c:formatCode>General</c:formatCode>
                <c:ptCount val="4"/>
                <c:pt idx="0">
                  <c:v>26.5</c:v>
                </c:pt>
                <c:pt idx="1">
                  <c:v>54.2</c:v>
                </c:pt>
                <c:pt idx="2">
                  <c:v>40</c:v>
                </c:pt>
                <c:pt idx="3">
                  <c:v>28</c:v>
                </c:pt>
              </c:numCache>
            </c:numRef>
          </c:val>
          <c:extLst>
            <c:ext xmlns:c16="http://schemas.microsoft.com/office/drawing/2014/chart" uri="{C3380CC4-5D6E-409C-BE32-E72D297353CC}">
              <c16:uniqueId val="{00000001-70B6-A440-8191-614397C1FD48}"/>
            </c:ext>
          </c:extLst>
        </c:ser>
        <c:dLbls>
          <c:showLegendKey val="0"/>
          <c:showVal val="0"/>
          <c:showCatName val="0"/>
          <c:showSerName val="0"/>
          <c:showPercent val="0"/>
          <c:showBubbleSize val="0"/>
        </c:dLbls>
        <c:gapWidth val="16"/>
        <c:axId val="149478400"/>
        <c:axId val="149480192"/>
      </c:barChart>
      <c:catAx>
        <c:axId val="149478400"/>
        <c:scaling>
          <c:orientation val="minMax"/>
        </c:scaling>
        <c:delete val="0"/>
        <c:axPos val="b"/>
        <c:numFmt formatCode="General" sourceLinked="0"/>
        <c:majorTickMark val="out"/>
        <c:minorTickMark val="none"/>
        <c:tickLblPos val="nextTo"/>
        <c:spPr>
          <a:ln>
            <a:solidFill>
              <a:srgbClr val="000000"/>
            </a:solidFill>
          </a:ln>
        </c:spPr>
        <c:txPr>
          <a:bodyPr/>
          <a:lstStyle/>
          <a:p>
            <a:pPr>
              <a:defRPr sz="1000" b="1">
                <a:solidFill>
                  <a:schemeClr val="tx1"/>
                </a:solidFill>
              </a:defRPr>
            </a:pPr>
            <a:endParaRPr lang="en-US"/>
          </a:p>
        </c:txPr>
        <c:crossAx val="149480192"/>
        <c:crosses val="autoZero"/>
        <c:auto val="1"/>
        <c:lblAlgn val="ctr"/>
        <c:lblOffset val="100"/>
        <c:noMultiLvlLbl val="0"/>
      </c:catAx>
      <c:valAx>
        <c:axId val="149480192"/>
        <c:scaling>
          <c:orientation val="minMax"/>
          <c:max val="100"/>
        </c:scaling>
        <c:delete val="0"/>
        <c:axPos val="l"/>
        <c:majorGridlines>
          <c:spPr>
            <a:ln>
              <a:noFill/>
            </a:ln>
          </c:spPr>
        </c:majorGridlines>
        <c:numFmt formatCode="General" sourceLinked="1"/>
        <c:majorTickMark val="out"/>
        <c:minorTickMark val="none"/>
        <c:tickLblPos val="nextTo"/>
        <c:spPr>
          <a:ln>
            <a:solidFill>
              <a:srgbClr val="000000"/>
            </a:solidFill>
          </a:ln>
        </c:spPr>
        <c:txPr>
          <a:bodyPr/>
          <a:lstStyle/>
          <a:p>
            <a:pPr>
              <a:defRPr sz="1000"/>
            </a:pPr>
            <a:endParaRPr lang="en-US"/>
          </a:p>
        </c:txPr>
        <c:crossAx val="149478400"/>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39106586388741"/>
          <c:y val="0.15244344077366861"/>
          <c:w val="0.72467049476621093"/>
          <c:h val="0.74943837076549691"/>
        </c:manualLayout>
      </c:layout>
      <c:pieChart>
        <c:varyColors val="1"/>
        <c:ser>
          <c:idx val="0"/>
          <c:order val="0"/>
          <c:tx>
            <c:strRef>
              <c:f>Sheet1!$B$1</c:f>
              <c:strCache>
                <c:ptCount val="1"/>
                <c:pt idx="0">
                  <c:v>Sales</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18F0-934F-AF25-12830C7A468F}"/>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8F0-934F-AF25-12830C7A468F}"/>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18F0-934F-AF25-12830C7A468F}"/>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18F0-934F-AF25-12830C7A468F}"/>
              </c:ext>
            </c:extLst>
          </c:dPt>
          <c:dLbls>
            <c:dLbl>
              <c:idx val="0"/>
              <c:spPr>
                <a:noFill/>
                <a:ln>
                  <a:noFill/>
                </a:ln>
                <a:effectLst/>
              </c:spPr>
              <c:txPr>
                <a:bodyPr rot="0" spcFirstLastPara="1" vertOverflow="ellipsis" vert="horz" wrap="square" anchor="ctr" anchorCtr="1"/>
                <a:lstStyle/>
                <a:p>
                  <a:pPr>
                    <a:defRPr sz="9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1-18F0-934F-AF25-12830C7A468F}"/>
                </c:ext>
              </c:extLst>
            </c:dLbl>
            <c:dLbl>
              <c:idx val="1"/>
              <c:spPr>
                <a:noFill/>
                <a:ln>
                  <a:noFill/>
                </a:ln>
                <a:effectLst/>
              </c:spPr>
              <c:txPr>
                <a:bodyPr rot="0" spcFirstLastPara="1" vertOverflow="ellipsis" vert="horz" wrap="square" anchor="ctr" anchorCtr="1"/>
                <a:lstStyle/>
                <a:p>
                  <a:pPr>
                    <a:defRPr sz="900" b="1" i="0" u="none" strike="noStrike" kern="1200" spc="0" baseline="0">
                      <a:solidFill>
                        <a:schemeClr val="accent2"/>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3-18F0-934F-AF25-12830C7A468F}"/>
                </c:ext>
              </c:extLst>
            </c:dLbl>
            <c:dLbl>
              <c:idx val="2"/>
              <c:spPr>
                <a:noFill/>
                <a:ln>
                  <a:noFill/>
                </a:ln>
                <a:effectLst/>
              </c:spPr>
              <c:txPr>
                <a:bodyPr rot="0" spcFirstLastPara="1" vertOverflow="ellipsis" vert="horz" wrap="square" anchor="ctr" anchorCtr="1"/>
                <a:lstStyle/>
                <a:p>
                  <a:pPr>
                    <a:defRPr sz="900" b="1" i="0" u="none" strike="noStrike" kern="1200" spc="0" baseline="0">
                      <a:solidFill>
                        <a:schemeClr val="accent3"/>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5-18F0-934F-AF25-12830C7A468F}"/>
                </c:ext>
              </c:extLst>
            </c:dLbl>
            <c:dLbl>
              <c:idx val="3"/>
              <c:spPr>
                <a:noFill/>
                <a:ln>
                  <a:noFill/>
                </a:ln>
                <a:effectLst/>
              </c:spPr>
              <c:txPr>
                <a:bodyPr rot="0" spcFirstLastPara="1" vertOverflow="ellipsis" vert="horz" wrap="square" anchor="ctr" anchorCtr="1"/>
                <a:lstStyle/>
                <a:p>
                  <a:pPr>
                    <a:defRPr sz="90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7-18F0-934F-AF25-12830C7A468F}"/>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Localized</c:v>
                </c:pt>
                <c:pt idx="1">
                  <c:v>Regional</c:v>
                </c:pt>
                <c:pt idx="2">
                  <c:v>Distant</c:v>
                </c:pt>
                <c:pt idx="3">
                  <c:v>Unknown</c:v>
                </c:pt>
              </c:strCache>
            </c:strRef>
          </c:cat>
          <c:val>
            <c:numRef>
              <c:f>Sheet1!$B$2:$B$5</c:f>
              <c:numCache>
                <c:formatCode>0%</c:formatCode>
                <c:ptCount val="4"/>
                <c:pt idx="0">
                  <c:v>0.42</c:v>
                </c:pt>
                <c:pt idx="1">
                  <c:v>0.36</c:v>
                </c:pt>
                <c:pt idx="2">
                  <c:v>0.15</c:v>
                </c:pt>
                <c:pt idx="3">
                  <c:v>0.06</c:v>
                </c:pt>
              </c:numCache>
            </c:numRef>
          </c:val>
          <c:extLst>
            <c:ext xmlns:c16="http://schemas.microsoft.com/office/drawing/2014/chart" uri="{C3380CC4-5D6E-409C-BE32-E72D297353CC}">
              <c16:uniqueId val="{00000008-18F0-934F-AF25-12830C7A468F}"/>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900"/>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590262827633438E-2"/>
          <c:y val="4.3031778213537424E-2"/>
          <c:w val="0.94953601487824202"/>
          <c:h val="0.85074472390971279"/>
        </c:manualLayout>
      </c:layout>
      <c:barChart>
        <c:barDir val="bar"/>
        <c:grouping val="stacked"/>
        <c:varyColors val="0"/>
        <c:ser>
          <c:idx val="1"/>
          <c:order val="1"/>
          <c:tx>
            <c:strRef>
              <c:f>Sheet1!$C$1</c:f>
              <c:strCache>
                <c:ptCount val="1"/>
                <c:pt idx="0">
                  <c:v>Any grade</c:v>
                </c:pt>
              </c:strCache>
            </c:strRef>
          </c:tx>
          <c:spPr>
            <a:solidFill>
              <a:srgbClr val="09345A">
                <a:lumMod val="10000"/>
                <a:lumOff val="9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Thrombocytopenia</c:v>
                </c:pt>
                <c:pt idx="1">
                  <c:v>Alopecia</c:v>
                </c:pt>
                <c:pt idx="2">
                  <c:v>Decreased appetite</c:v>
                </c:pt>
                <c:pt idx="3">
                  <c:v>Vomiting</c:v>
                </c:pt>
                <c:pt idx="4">
                  <c:v>Neutropenia</c:v>
                </c:pt>
                <c:pt idx="5">
                  <c:v>Anaemia</c:v>
                </c:pt>
                <c:pt idx="6">
                  <c:v>Diarrhoea</c:v>
                </c:pt>
                <c:pt idx="7">
                  <c:v>Fatigue</c:v>
                </c:pt>
                <c:pt idx="8">
                  <c:v>Nausea</c:v>
                </c:pt>
              </c:strCache>
            </c:strRef>
          </c:cat>
          <c:val>
            <c:numRef>
              <c:f>Sheet1!$C$2:$C$10</c:f>
              <c:numCache>
                <c:formatCode>0.0</c:formatCode>
                <c:ptCount val="9"/>
                <c:pt idx="0">
                  <c:v>15</c:v>
                </c:pt>
                <c:pt idx="1">
                  <c:v>18.3</c:v>
                </c:pt>
                <c:pt idx="2">
                  <c:v>19.2</c:v>
                </c:pt>
                <c:pt idx="3">
                  <c:v>27.5</c:v>
                </c:pt>
                <c:pt idx="4">
                  <c:v>28.3</c:v>
                </c:pt>
                <c:pt idx="5">
                  <c:v>30.8</c:v>
                </c:pt>
                <c:pt idx="6">
                  <c:v>32.5</c:v>
                </c:pt>
                <c:pt idx="7">
                  <c:v>44.2</c:v>
                </c:pt>
                <c:pt idx="8">
                  <c:v>64.2</c:v>
                </c:pt>
              </c:numCache>
            </c:numRef>
          </c:val>
          <c:extLst>
            <c:ext xmlns:c16="http://schemas.microsoft.com/office/drawing/2014/chart" uri="{C3380CC4-5D6E-409C-BE32-E72D297353CC}">
              <c16:uniqueId val="{00000000-7AF1-AA44-979B-026054D9B317}"/>
            </c:ext>
          </c:extLst>
        </c:ser>
        <c:dLbls>
          <c:showLegendKey val="0"/>
          <c:showVal val="0"/>
          <c:showCatName val="0"/>
          <c:showSerName val="0"/>
          <c:showPercent val="0"/>
          <c:showBubbleSize val="0"/>
        </c:dLbls>
        <c:gapWidth val="30"/>
        <c:overlap val="100"/>
        <c:axId val="1208847760"/>
        <c:axId val="1208847040"/>
      </c:barChart>
      <c:barChart>
        <c:barDir val="bar"/>
        <c:grouping val="stacked"/>
        <c:varyColors val="0"/>
        <c:ser>
          <c:idx val="0"/>
          <c:order val="0"/>
          <c:tx>
            <c:strRef>
              <c:f>Sheet1!$B$1</c:f>
              <c:strCache>
                <c:ptCount val="1"/>
                <c:pt idx="0">
                  <c:v>Grade &gt;3</c:v>
                </c:pt>
              </c:strCache>
            </c:strRef>
          </c:tx>
          <c:spPr>
            <a:solidFill>
              <a:srgbClr val="1E325F"/>
            </a:solidFill>
            <a:ln>
              <a:noFill/>
            </a:ln>
            <a:effectLst/>
          </c:spPr>
          <c:invertIfNegative val="0"/>
          <c:dLbls>
            <c:dLbl>
              <c:idx val="2"/>
              <c:layout>
                <c:manualLayout>
                  <c:x val="-2.2387480373391787E-4"/>
                  <c:y val="-7.7318954051378339E-17"/>
                </c:manualLayout>
              </c:layout>
              <c:tx>
                <c:rich>
                  <a:bodyPr/>
                  <a:lstStyle/>
                  <a:p>
                    <a:fld id="{D85F63D7-4726-FD4F-B42B-AF0BA1FD1D43}" type="VALUE">
                      <a:rPr lang="en-US" spc="-50" baseline="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AF1-AA44-979B-026054D9B317}"/>
                </c:ext>
              </c:extLst>
            </c:dLbl>
            <c:dLbl>
              <c:idx val="3"/>
              <c:layout>
                <c:manualLayout>
                  <c:x val="2.963411244324874E-2"/>
                  <c:y val="-4.2174462134472778E-3"/>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1E325F"/>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F1-AA44-979B-026054D9B317}"/>
                </c:ext>
              </c:extLst>
            </c:dLbl>
            <c:dLbl>
              <c:idx val="6"/>
              <c:tx>
                <c:rich>
                  <a:bodyPr/>
                  <a:lstStyle/>
                  <a:p>
                    <a:fld id="{23E05CF7-65D0-3D43-8CA0-9F671E808250}" type="VALUE">
                      <a:rPr lang="en-US" spc="-50" baseline="0"/>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AF1-AA44-979B-026054D9B317}"/>
                </c:ext>
              </c:extLst>
            </c:dLbl>
            <c:dLbl>
              <c:idx val="8"/>
              <c:layout>
                <c:manualLayout>
                  <c:x val="8.7680124475058663E-4"/>
                  <c:y val="-8.9620151277176831E-1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AF1-AA44-979B-026054D9B31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Thrombocytopenia</c:v>
                </c:pt>
                <c:pt idx="1">
                  <c:v>Alopecia</c:v>
                </c:pt>
                <c:pt idx="2">
                  <c:v>Decreased appetite</c:v>
                </c:pt>
                <c:pt idx="3">
                  <c:v>Vomiting</c:v>
                </c:pt>
                <c:pt idx="4">
                  <c:v>Neutropenia</c:v>
                </c:pt>
                <c:pt idx="5">
                  <c:v>Anaemia</c:v>
                </c:pt>
                <c:pt idx="6">
                  <c:v>Diarrhoea</c:v>
                </c:pt>
                <c:pt idx="7">
                  <c:v>Fatigue</c:v>
                </c:pt>
                <c:pt idx="8">
                  <c:v>Nausea</c:v>
                </c:pt>
              </c:strCache>
            </c:strRef>
          </c:cat>
          <c:val>
            <c:numRef>
              <c:f>Sheet1!$B$2:$B$10</c:f>
              <c:numCache>
                <c:formatCode>General</c:formatCode>
                <c:ptCount val="9"/>
                <c:pt idx="0" formatCode="0.0">
                  <c:v>6.7</c:v>
                </c:pt>
                <c:pt idx="2" formatCode="0.0">
                  <c:v>3.3</c:v>
                </c:pt>
                <c:pt idx="3" formatCode="0.0">
                  <c:v>0.8</c:v>
                </c:pt>
                <c:pt idx="4" formatCode="0.0">
                  <c:v>19.2</c:v>
                </c:pt>
                <c:pt idx="5" formatCode="0.0">
                  <c:v>13.3</c:v>
                </c:pt>
                <c:pt idx="6" formatCode="0.0">
                  <c:v>5</c:v>
                </c:pt>
                <c:pt idx="7" formatCode="0.0">
                  <c:v>6.7</c:v>
                </c:pt>
                <c:pt idx="8" formatCode="0.0">
                  <c:v>4.2</c:v>
                </c:pt>
              </c:numCache>
            </c:numRef>
          </c:val>
          <c:extLst>
            <c:ext xmlns:c16="http://schemas.microsoft.com/office/drawing/2014/chart" uri="{C3380CC4-5D6E-409C-BE32-E72D297353CC}">
              <c16:uniqueId val="{00000005-7AF1-AA44-979B-026054D9B317}"/>
            </c:ext>
          </c:extLst>
        </c:ser>
        <c:dLbls>
          <c:showLegendKey val="0"/>
          <c:showVal val="0"/>
          <c:showCatName val="0"/>
          <c:showSerName val="0"/>
          <c:showPercent val="0"/>
          <c:showBubbleSize val="0"/>
        </c:dLbls>
        <c:gapWidth val="30"/>
        <c:overlap val="100"/>
        <c:axId val="1556815983"/>
        <c:axId val="212119871"/>
      </c:barChart>
      <c:catAx>
        <c:axId val="1208847760"/>
        <c:scaling>
          <c:orientation val="minMax"/>
        </c:scaling>
        <c:delete val="0"/>
        <c:axPos val="l"/>
        <c:numFmt formatCode="General" sourceLinked="1"/>
        <c:majorTickMark val="out"/>
        <c:minorTickMark val="none"/>
        <c:tickLblPos val="none"/>
        <c:spPr>
          <a:noFill/>
          <a:ln w="12700" cap="sq" cmpd="sng" algn="ctr">
            <a:solidFill>
              <a:srgbClr val="595959"/>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08847040"/>
        <c:crosses val="autoZero"/>
        <c:auto val="1"/>
        <c:lblAlgn val="ctr"/>
        <c:lblOffset val="0"/>
        <c:noMultiLvlLbl val="0"/>
      </c:catAx>
      <c:valAx>
        <c:axId val="1208847040"/>
        <c:scaling>
          <c:orientation val="minMax"/>
          <c:max val="80"/>
        </c:scaling>
        <c:delete val="0"/>
        <c:axPos val="b"/>
        <c:numFmt formatCode="0" sourceLinked="0"/>
        <c:majorTickMark val="out"/>
        <c:minorTickMark val="none"/>
        <c:tickLblPos val="nextTo"/>
        <c:spPr>
          <a:noFill/>
          <a:ln w="12700" cap="sq">
            <a:solidFill>
              <a:srgbClr val="595959"/>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08847760"/>
        <c:crosses val="autoZero"/>
        <c:crossBetween val="between"/>
      </c:valAx>
      <c:valAx>
        <c:axId val="212119871"/>
        <c:scaling>
          <c:orientation val="minMax"/>
        </c:scaling>
        <c:delete val="1"/>
        <c:axPos val="t"/>
        <c:numFmt formatCode="0.0" sourceLinked="1"/>
        <c:majorTickMark val="out"/>
        <c:minorTickMark val="none"/>
        <c:tickLblPos val="nextTo"/>
        <c:crossAx val="1556815983"/>
        <c:crosses val="max"/>
        <c:crossBetween val="between"/>
      </c:valAx>
      <c:catAx>
        <c:axId val="1556815983"/>
        <c:scaling>
          <c:orientation val="minMax"/>
        </c:scaling>
        <c:delete val="1"/>
        <c:axPos val="l"/>
        <c:numFmt formatCode="General" sourceLinked="1"/>
        <c:majorTickMark val="out"/>
        <c:minorTickMark val="none"/>
        <c:tickLblPos val="nextTo"/>
        <c:crossAx val="212119871"/>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rgbClr val="1168B3"/>
              </a:solidFill>
              <a:ln>
                <a:noFill/>
              </a:ln>
              <a:effectLst/>
            </c:spPr>
            <c:extLst>
              <c:ext xmlns:c16="http://schemas.microsoft.com/office/drawing/2014/chart" uri="{C3380CC4-5D6E-409C-BE32-E72D297353CC}">
                <c16:uniqueId val="{00000001-8712-1E44-8AEA-B2F50AFA6DEE}"/>
              </c:ext>
            </c:extLst>
          </c:dPt>
          <c:dPt>
            <c:idx val="2"/>
            <c:invertIfNegative val="0"/>
            <c:bubble3D val="0"/>
            <c:spPr>
              <a:solidFill>
                <a:srgbClr val="D77624"/>
              </a:solidFill>
              <a:ln>
                <a:noFill/>
              </a:ln>
              <a:effectLst/>
            </c:spPr>
            <c:extLst>
              <c:ext xmlns:c16="http://schemas.microsoft.com/office/drawing/2014/chart" uri="{C3380CC4-5D6E-409C-BE32-E72D297353CC}">
                <c16:uniqueId val="{00000003-8712-1E44-8AEA-B2F50AFA6DEE}"/>
              </c:ext>
            </c:extLst>
          </c:dPt>
          <c:dPt>
            <c:idx val="3"/>
            <c:invertIfNegative val="0"/>
            <c:bubble3D val="0"/>
            <c:spPr>
              <a:solidFill>
                <a:srgbClr val="199E7A"/>
              </a:solidFill>
              <a:ln>
                <a:noFill/>
              </a:ln>
              <a:effectLst/>
            </c:spPr>
            <c:extLst>
              <c:ext xmlns:c16="http://schemas.microsoft.com/office/drawing/2014/chart" uri="{C3380CC4-5D6E-409C-BE32-E72D297353CC}">
                <c16:uniqueId val="{00000005-8712-1E44-8AEA-B2F50AFA6DEE}"/>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Localized</c:v>
                </c:pt>
                <c:pt idx="1">
                  <c:v>Regional</c:v>
                </c:pt>
                <c:pt idx="2">
                  <c:v>Distant</c:v>
                </c:pt>
                <c:pt idx="3">
                  <c:v>Unknown</c:v>
                </c:pt>
              </c:strCache>
            </c:strRef>
          </c:cat>
          <c:val>
            <c:numRef>
              <c:f>Sheet1!$B$2:$B$5</c:f>
              <c:numCache>
                <c:formatCode>General</c:formatCode>
                <c:ptCount val="4"/>
                <c:pt idx="0">
                  <c:v>91.1</c:v>
                </c:pt>
                <c:pt idx="1">
                  <c:v>60.8</c:v>
                </c:pt>
                <c:pt idx="2">
                  <c:v>19.399999999999999</c:v>
                </c:pt>
                <c:pt idx="3">
                  <c:v>61.4</c:v>
                </c:pt>
              </c:numCache>
            </c:numRef>
          </c:val>
          <c:extLst>
            <c:ext xmlns:c16="http://schemas.microsoft.com/office/drawing/2014/chart" uri="{C3380CC4-5D6E-409C-BE32-E72D297353CC}">
              <c16:uniqueId val="{00000006-8712-1E44-8AEA-B2F50AFA6DEE}"/>
            </c:ext>
          </c:extLst>
        </c:ser>
        <c:dLbls>
          <c:dLblPos val="outEnd"/>
          <c:showLegendKey val="0"/>
          <c:showVal val="1"/>
          <c:showCatName val="0"/>
          <c:showSerName val="0"/>
          <c:showPercent val="0"/>
          <c:showBubbleSize val="0"/>
        </c:dLbls>
        <c:gapWidth val="48"/>
        <c:axId val="509378256"/>
        <c:axId val="509379904"/>
      </c:barChart>
      <c:catAx>
        <c:axId val="509378256"/>
        <c:scaling>
          <c:orientation val="minMax"/>
        </c:scaling>
        <c:delete val="0"/>
        <c:axPos val="b"/>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509379904"/>
        <c:crosses val="autoZero"/>
        <c:auto val="1"/>
        <c:lblAlgn val="ctr"/>
        <c:lblOffset val="100"/>
        <c:noMultiLvlLbl val="0"/>
      </c:catAx>
      <c:valAx>
        <c:axId val="50937990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b="1"/>
                  <a:t>5-Year Relative Survival, %</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09378256"/>
        <c:crosses val="autoZero"/>
        <c:crossBetween val="between"/>
      </c:valAx>
      <c:spPr>
        <a:noFill/>
        <a:ln>
          <a:noFill/>
        </a:ln>
        <a:effectLst/>
      </c:spPr>
    </c:plotArea>
    <c:plotVisOnly val="1"/>
    <c:dispBlanksAs val="gap"/>
    <c:showDLblsOverMax val="0"/>
    <c:extLst/>
  </c:chart>
  <c:spPr>
    <a:noFill/>
    <a:ln>
      <a:noFill/>
    </a:ln>
    <a:effectLst/>
  </c:spPr>
  <c:txPr>
    <a:bodyPr/>
    <a:lstStyle/>
    <a:p>
      <a:pPr>
        <a:defRPr sz="1000">
          <a:solidFill>
            <a:schemeClr val="tx1"/>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02360418887671"/>
          <c:y val="7.9811176392650035E-2"/>
          <c:w val="0.79639816373100125"/>
          <c:h val="0.71097251803737826"/>
        </c:manualLayout>
      </c:layout>
      <c:barChart>
        <c:barDir val="col"/>
        <c:grouping val="clustered"/>
        <c:varyColors val="0"/>
        <c:ser>
          <c:idx val="0"/>
          <c:order val="0"/>
          <c:tx>
            <c:strRef>
              <c:f>Sheet1!$B$1</c:f>
              <c:strCache>
                <c:ptCount val="1"/>
                <c:pt idx="0">
                  <c:v>Series 1</c:v>
                </c:pt>
              </c:strCache>
            </c:strRef>
          </c:tx>
          <c:invertIfNegative val="0"/>
          <c:cat>
            <c:strRef>
              <c:f>Sheet1!$A$2:$A$5</c:f>
              <c:strCache>
                <c:ptCount val="4"/>
                <c:pt idx="0">
                  <c:v>Localized</c:v>
                </c:pt>
                <c:pt idx="1">
                  <c:v>Regional </c:v>
                </c:pt>
                <c:pt idx="2">
                  <c:v>Distant</c:v>
                </c:pt>
                <c:pt idx="3">
                  <c:v>Unknown</c:v>
                </c:pt>
              </c:strCache>
            </c:strRef>
          </c:cat>
          <c:val>
            <c:numRef>
              <c:f>Sheet1!$B$2:$B$5</c:f>
              <c:numCache>
                <c:formatCode>0.0%</c:formatCode>
                <c:ptCount val="4"/>
                <c:pt idx="0">
                  <c:v>0.97799999999999998</c:v>
                </c:pt>
                <c:pt idx="1">
                  <c:v>0.59399999999999997</c:v>
                </c:pt>
                <c:pt idx="2">
                  <c:v>0.17100000000000001</c:v>
                </c:pt>
                <c:pt idx="3">
                  <c:v>0.53600000000000003</c:v>
                </c:pt>
              </c:numCache>
            </c:numRef>
          </c:val>
          <c:extLst>
            <c:ext xmlns:c16="http://schemas.microsoft.com/office/drawing/2014/chart" uri="{C3380CC4-5D6E-409C-BE32-E72D297353CC}">
              <c16:uniqueId val="{00000000-DF56-714A-B49E-5F10E813F6EC}"/>
            </c:ext>
          </c:extLst>
        </c:ser>
        <c:dLbls>
          <c:showLegendKey val="0"/>
          <c:showVal val="0"/>
          <c:showCatName val="0"/>
          <c:showSerName val="0"/>
          <c:showPercent val="0"/>
          <c:showBubbleSize val="0"/>
        </c:dLbls>
        <c:gapWidth val="150"/>
        <c:axId val="54089216"/>
        <c:axId val="54090752"/>
      </c:barChart>
      <c:catAx>
        <c:axId val="54089216"/>
        <c:scaling>
          <c:orientation val="minMax"/>
        </c:scaling>
        <c:delete val="0"/>
        <c:axPos val="b"/>
        <c:title>
          <c:tx>
            <c:rich>
              <a:bodyPr/>
              <a:lstStyle/>
              <a:p>
                <a:pPr>
                  <a:defRPr/>
                </a:pPr>
                <a:r>
                  <a:rPr lang="en-US"/>
                  <a:t>Stage</a:t>
                </a:r>
              </a:p>
            </c:rich>
          </c:tx>
          <c:layout>
            <c:manualLayout>
              <c:xMode val="edge"/>
              <c:yMode val="edge"/>
              <c:x val="0.48459211740562325"/>
              <c:y val="0.88563697331300695"/>
            </c:manualLayout>
          </c:layout>
          <c:overlay val="0"/>
        </c:title>
        <c:numFmt formatCode="General" sourceLinked="0"/>
        <c:majorTickMark val="out"/>
        <c:minorTickMark val="none"/>
        <c:tickLblPos val="nextTo"/>
        <c:spPr>
          <a:ln w="15875">
            <a:solidFill>
              <a:schemeClr val="tx1"/>
            </a:solidFill>
          </a:ln>
        </c:spPr>
        <c:txPr>
          <a:bodyPr/>
          <a:lstStyle/>
          <a:p>
            <a:pPr>
              <a:defRPr b="1" u="none"/>
            </a:pPr>
            <a:endParaRPr lang="en-US"/>
          </a:p>
        </c:txPr>
        <c:crossAx val="54090752"/>
        <c:crosses val="autoZero"/>
        <c:auto val="1"/>
        <c:lblAlgn val="ctr"/>
        <c:lblOffset val="100"/>
        <c:noMultiLvlLbl val="0"/>
      </c:catAx>
      <c:valAx>
        <c:axId val="54090752"/>
        <c:scaling>
          <c:orientation val="minMax"/>
          <c:max val="100"/>
          <c:min val="0"/>
        </c:scaling>
        <c:delete val="0"/>
        <c:axPos val="l"/>
        <c:numFmt formatCode="General" sourceLinked="0"/>
        <c:majorTickMark val="out"/>
        <c:minorTickMark val="none"/>
        <c:tickLblPos val="nextTo"/>
        <c:spPr>
          <a:ln w="15875">
            <a:solidFill>
              <a:schemeClr val="tx1"/>
            </a:solidFill>
          </a:ln>
        </c:spPr>
        <c:crossAx val="54089216"/>
        <c:crosses val="autoZero"/>
        <c:crossBetween val="between"/>
        <c:majorUnit val="10"/>
        <c:minorUnit val="0.1"/>
      </c:valAx>
    </c:plotArea>
    <c:plotVisOnly val="1"/>
    <c:dispBlanksAs val="gap"/>
    <c:showDLblsOverMax val="0"/>
  </c:chart>
  <c:txPr>
    <a:bodyPr/>
    <a:lstStyle/>
    <a:p>
      <a:pPr>
        <a:defRPr sz="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39106586388741"/>
          <c:y val="0.15244344077366861"/>
          <c:w val="0.72467049476621093"/>
          <c:h val="0.74943837076549691"/>
        </c:manualLayout>
      </c:layout>
      <c:pieChart>
        <c:varyColors val="1"/>
        <c:ser>
          <c:idx val="0"/>
          <c:order val="0"/>
          <c:tx>
            <c:strRef>
              <c:f>Sheet1!$B$1</c:f>
              <c:strCache>
                <c:ptCount val="1"/>
                <c:pt idx="0">
                  <c:v>Sales</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3B4-E744-A08A-B9ED8AC6C9DD}"/>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3B4-E744-A08A-B9ED8AC6C9DD}"/>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73B4-E744-A08A-B9ED8AC6C9DD}"/>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73B4-E744-A08A-B9ED8AC6C9DD}"/>
              </c:ext>
            </c:extLst>
          </c:dPt>
          <c:dLbls>
            <c:dLbl>
              <c:idx val="0"/>
              <c:spPr>
                <a:noFill/>
                <a:ln>
                  <a:noFill/>
                </a:ln>
                <a:effectLst/>
              </c:spPr>
              <c:txPr>
                <a:bodyPr rot="0" spcFirstLastPara="1" vertOverflow="ellipsis" vert="horz" wrap="square" anchor="ctr" anchorCtr="1"/>
                <a:lstStyle/>
                <a:p>
                  <a:pPr>
                    <a:defRPr sz="9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1-73B4-E744-A08A-B9ED8AC6C9DD}"/>
                </c:ext>
              </c:extLst>
            </c:dLbl>
            <c:dLbl>
              <c:idx val="1"/>
              <c:spPr>
                <a:noFill/>
                <a:ln>
                  <a:noFill/>
                </a:ln>
                <a:effectLst/>
              </c:spPr>
              <c:txPr>
                <a:bodyPr rot="0" spcFirstLastPara="1" vertOverflow="ellipsis" vert="horz" wrap="square" anchor="ctr" anchorCtr="1"/>
                <a:lstStyle/>
                <a:p>
                  <a:pPr>
                    <a:defRPr sz="900" b="1" i="0" u="none" strike="noStrike" kern="1200" spc="0" baseline="0">
                      <a:solidFill>
                        <a:schemeClr val="accent2"/>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3-73B4-E744-A08A-B9ED8AC6C9DD}"/>
                </c:ext>
              </c:extLst>
            </c:dLbl>
            <c:dLbl>
              <c:idx val="2"/>
              <c:spPr>
                <a:noFill/>
                <a:ln>
                  <a:noFill/>
                </a:ln>
                <a:effectLst/>
              </c:spPr>
              <c:txPr>
                <a:bodyPr rot="0" spcFirstLastPara="1" vertOverflow="ellipsis" vert="horz" wrap="square" anchor="ctr" anchorCtr="1"/>
                <a:lstStyle/>
                <a:p>
                  <a:pPr>
                    <a:defRPr sz="900" b="1" i="0" u="none" strike="noStrike" kern="1200" spc="0" baseline="0">
                      <a:solidFill>
                        <a:schemeClr val="accent3"/>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5-73B4-E744-A08A-B9ED8AC6C9DD}"/>
                </c:ext>
              </c:extLst>
            </c:dLbl>
            <c:dLbl>
              <c:idx val="3"/>
              <c:spPr>
                <a:noFill/>
                <a:ln>
                  <a:noFill/>
                </a:ln>
                <a:effectLst/>
              </c:spPr>
              <c:txPr>
                <a:bodyPr rot="0" spcFirstLastPara="1" vertOverflow="ellipsis" vert="horz" wrap="square" anchor="ctr" anchorCtr="1"/>
                <a:lstStyle/>
                <a:p>
                  <a:pPr>
                    <a:defRPr sz="90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7-73B4-E744-A08A-B9ED8AC6C9DD}"/>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Localized</c:v>
                </c:pt>
                <c:pt idx="1">
                  <c:v>Regional</c:v>
                </c:pt>
                <c:pt idx="2">
                  <c:v>Distant</c:v>
                </c:pt>
                <c:pt idx="3">
                  <c:v>Unknown</c:v>
                </c:pt>
              </c:strCache>
            </c:strRef>
          </c:cat>
          <c:val>
            <c:numRef>
              <c:f>Sheet1!$B$2:$B$5</c:f>
              <c:numCache>
                <c:formatCode>0%</c:formatCode>
                <c:ptCount val="4"/>
                <c:pt idx="0">
                  <c:v>0.19</c:v>
                </c:pt>
                <c:pt idx="1">
                  <c:v>0.2</c:v>
                </c:pt>
                <c:pt idx="2">
                  <c:v>0.55000000000000004</c:v>
                </c:pt>
                <c:pt idx="3">
                  <c:v>0.06</c:v>
                </c:pt>
              </c:numCache>
            </c:numRef>
          </c:val>
          <c:extLst>
            <c:ext xmlns:c16="http://schemas.microsoft.com/office/drawing/2014/chart" uri="{C3380CC4-5D6E-409C-BE32-E72D297353CC}">
              <c16:uniqueId val="{00000008-73B4-E744-A08A-B9ED8AC6C9DD}"/>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9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140569234017311"/>
          <c:y val="0.12044152451144431"/>
          <c:w val="5.7451214975821105E-2"/>
          <c:h val="0.79810615376551741"/>
        </c:manualLayout>
      </c:layout>
      <c:barChart>
        <c:barDir val="bar"/>
        <c:grouping val="stacked"/>
        <c:varyColors val="0"/>
        <c:ser>
          <c:idx val="0"/>
          <c:order val="0"/>
          <c:tx>
            <c:strRef>
              <c:f>Sheet1!$B$1</c:f>
              <c:strCache>
                <c:ptCount val="1"/>
                <c:pt idx="0">
                  <c:v>Series 1</c:v>
                </c:pt>
              </c:strCache>
            </c:strRef>
          </c:tx>
          <c:invertIfNegative val="0"/>
          <c:cat>
            <c:strRef>
              <c:f>Sheet1!$A$2:$A$6</c:f>
              <c:strCache>
                <c:ptCount val="5"/>
                <c:pt idx="0">
                  <c:v>0</c:v>
                </c:pt>
                <c:pt idx="1">
                  <c:v>0.5</c:v>
                </c:pt>
                <c:pt idx="2">
                  <c:v>1.0</c:v>
                </c:pt>
                <c:pt idx="3">
                  <c:v>1.5</c:v>
                </c:pt>
                <c:pt idx="4">
                  <c:v>2.0</c:v>
                </c:pt>
              </c:strCache>
            </c:strRef>
          </c:cat>
          <c:val>
            <c:numRef>
              <c:f>Sheet1!$B$2:$B$6</c:f>
              <c:numCache>
                <c:formatCode>General</c:formatCode>
                <c:ptCount val="5"/>
              </c:numCache>
            </c:numRef>
          </c:val>
          <c:extLst>
            <c:ext xmlns:c16="http://schemas.microsoft.com/office/drawing/2014/chart" uri="{C3380CC4-5D6E-409C-BE32-E72D297353CC}">
              <c16:uniqueId val="{00000000-73EA-594C-826E-28CAA3921FC6}"/>
            </c:ext>
          </c:extLst>
        </c:ser>
        <c:dLbls>
          <c:showLegendKey val="0"/>
          <c:showVal val="0"/>
          <c:showCatName val="0"/>
          <c:showSerName val="0"/>
          <c:showPercent val="0"/>
          <c:showBubbleSize val="0"/>
        </c:dLbls>
        <c:gapWidth val="150"/>
        <c:overlap val="100"/>
        <c:axId val="64562304"/>
        <c:axId val="64563840"/>
      </c:barChart>
      <c:catAx>
        <c:axId val="64562304"/>
        <c:scaling>
          <c:orientation val="minMax"/>
        </c:scaling>
        <c:delete val="0"/>
        <c:axPos val="l"/>
        <c:numFmt formatCode="General" sourceLinked="1"/>
        <c:majorTickMark val="out"/>
        <c:minorTickMark val="none"/>
        <c:tickLblPos val="high"/>
        <c:spPr>
          <a:ln w="19050">
            <a:solidFill>
              <a:schemeClr val="tx1"/>
            </a:solidFill>
          </a:ln>
        </c:spPr>
        <c:txPr>
          <a:bodyPr anchor="t"/>
          <a:lstStyle/>
          <a:p>
            <a:pPr algn="just">
              <a:defRPr sz="700">
                <a:latin typeface="Arial" panose="020B0604020202020204" pitchFamily="34" charset="0"/>
                <a:cs typeface="Arial" panose="020B0604020202020204" pitchFamily="34" charset="0"/>
              </a:defRPr>
            </a:pPr>
            <a:endParaRPr lang="en-US"/>
          </a:p>
        </c:txPr>
        <c:crossAx val="64563840"/>
        <c:crosses val="autoZero"/>
        <c:auto val="1"/>
        <c:lblAlgn val="ctr"/>
        <c:lblOffset val="100"/>
        <c:noMultiLvlLbl val="0"/>
      </c:catAx>
      <c:valAx>
        <c:axId val="64563840"/>
        <c:scaling>
          <c:orientation val="minMax"/>
          <c:max val="1"/>
          <c:min val="0"/>
        </c:scaling>
        <c:delete val="1"/>
        <c:axPos val="b"/>
        <c:numFmt formatCode="#,##0" sourceLinked="0"/>
        <c:majorTickMark val="out"/>
        <c:minorTickMark val="none"/>
        <c:tickLblPos val="nextTo"/>
        <c:crossAx val="64562304"/>
        <c:crosses val="autoZero"/>
        <c:crossBetween val="midCat"/>
        <c:majorUnit val="1"/>
        <c:minorUnit val="9.0000000000000024E-2"/>
      </c:valAx>
      <c:spPr>
        <a:ln w="19050"/>
      </c:spPr>
    </c:plotArea>
    <c:plotVisOnly val="1"/>
    <c:dispBlanksAs val="gap"/>
    <c:showDLblsOverMax val="0"/>
  </c:chart>
  <c:spPr>
    <a:ln w="3175"/>
  </c:spPr>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22624396973686"/>
          <c:y val="9.1695041961746507E-2"/>
          <c:w val="0.81415599101381908"/>
          <c:h val="0.72789732964367382"/>
        </c:manualLayout>
      </c:layout>
      <c:barChart>
        <c:barDir val="col"/>
        <c:grouping val="clustered"/>
        <c:varyColors val="0"/>
        <c:ser>
          <c:idx val="0"/>
          <c:order val="0"/>
          <c:tx>
            <c:strRef>
              <c:f>Sheet1!$B$1</c:f>
              <c:strCache>
                <c:ptCount val="1"/>
                <c:pt idx="0">
                  <c:v>Series 1</c:v>
                </c:pt>
              </c:strCache>
            </c:strRef>
          </c:tx>
          <c:invertIfNegative val="0"/>
          <c:dPt>
            <c:idx val="0"/>
            <c:invertIfNegative val="0"/>
            <c:bubble3D val="0"/>
            <c:spPr>
              <a:solidFill>
                <a:schemeClr val="accent2">
                  <a:lumMod val="75000"/>
                </a:schemeClr>
              </a:solidFill>
            </c:spPr>
            <c:extLst>
              <c:ext xmlns:c16="http://schemas.microsoft.com/office/drawing/2014/chart" uri="{C3380CC4-5D6E-409C-BE32-E72D297353CC}">
                <c16:uniqueId val="{00000001-7833-9149-9132-731A6E6022F1}"/>
              </c:ext>
            </c:extLst>
          </c:dPt>
          <c:dPt>
            <c:idx val="1"/>
            <c:invertIfNegative val="0"/>
            <c:bubble3D val="0"/>
            <c:spPr>
              <a:solidFill>
                <a:schemeClr val="accent2">
                  <a:lumMod val="75000"/>
                </a:schemeClr>
              </a:solidFill>
            </c:spPr>
            <c:extLst>
              <c:ext xmlns:c16="http://schemas.microsoft.com/office/drawing/2014/chart" uri="{C3380CC4-5D6E-409C-BE32-E72D297353CC}">
                <c16:uniqueId val="{00000003-7833-9149-9132-731A6E6022F1}"/>
              </c:ext>
            </c:extLst>
          </c:dPt>
          <c:dPt>
            <c:idx val="2"/>
            <c:invertIfNegative val="0"/>
            <c:bubble3D val="0"/>
            <c:spPr>
              <a:solidFill>
                <a:schemeClr val="accent2"/>
              </a:solidFill>
            </c:spPr>
            <c:extLst>
              <c:ext xmlns:c16="http://schemas.microsoft.com/office/drawing/2014/chart" uri="{C3380CC4-5D6E-409C-BE32-E72D297353CC}">
                <c16:uniqueId val="{00000005-7833-9149-9132-731A6E6022F1}"/>
              </c:ext>
            </c:extLst>
          </c:dPt>
          <c:dPt>
            <c:idx val="3"/>
            <c:invertIfNegative val="0"/>
            <c:bubble3D val="0"/>
            <c:spPr>
              <a:solidFill>
                <a:schemeClr val="accent2"/>
              </a:solidFill>
            </c:spPr>
            <c:extLst>
              <c:ext xmlns:c16="http://schemas.microsoft.com/office/drawing/2014/chart" uri="{C3380CC4-5D6E-409C-BE32-E72D297353CC}">
                <c16:uniqueId val="{00000007-7833-9149-9132-731A6E6022F1}"/>
              </c:ext>
            </c:extLst>
          </c:dPt>
          <c:dPt>
            <c:idx val="4"/>
            <c:invertIfNegative val="0"/>
            <c:bubble3D val="0"/>
            <c:spPr>
              <a:solidFill>
                <a:schemeClr val="accent2">
                  <a:lumMod val="60000"/>
                  <a:lumOff val="40000"/>
                </a:schemeClr>
              </a:solidFill>
            </c:spPr>
            <c:extLst>
              <c:ext xmlns:c16="http://schemas.microsoft.com/office/drawing/2014/chart" uri="{C3380CC4-5D6E-409C-BE32-E72D297353CC}">
                <c16:uniqueId val="{00000009-7833-9149-9132-731A6E6022F1}"/>
              </c:ext>
            </c:extLst>
          </c:dPt>
          <c:dPt>
            <c:idx val="5"/>
            <c:invertIfNegative val="0"/>
            <c:bubble3D val="0"/>
            <c:spPr>
              <a:solidFill>
                <a:schemeClr val="accent2">
                  <a:lumMod val="60000"/>
                  <a:lumOff val="40000"/>
                </a:schemeClr>
              </a:solidFill>
            </c:spPr>
            <c:extLst>
              <c:ext xmlns:c16="http://schemas.microsoft.com/office/drawing/2014/chart" uri="{C3380CC4-5D6E-409C-BE32-E72D297353CC}">
                <c16:uniqueId val="{0000000B-7833-9149-9132-731A6E6022F1}"/>
              </c:ext>
            </c:extLst>
          </c:dPt>
          <c:dPt>
            <c:idx val="6"/>
            <c:invertIfNegative val="0"/>
            <c:bubble3D val="0"/>
            <c:spPr>
              <a:solidFill>
                <a:schemeClr val="accent2">
                  <a:lumMod val="20000"/>
                  <a:lumOff val="80000"/>
                </a:schemeClr>
              </a:solidFill>
            </c:spPr>
            <c:extLst>
              <c:ext xmlns:c16="http://schemas.microsoft.com/office/drawing/2014/chart" uri="{C3380CC4-5D6E-409C-BE32-E72D297353CC}">
                <c16:uniqueId val="{0000000D-7833-9149-9132-731A6E6022F1}"/>
              </c:ext>
            </c:extLst>
          </c:dPt>
          <c:dPt>
            <c:idx val="7"/>
            <c:invertIfNegative val="0"/>
            <c:bubble3D val="0"/>
            <c:spPr>
              <a:solidFill>
                <a:schemeClr val="accent2">
                  <a:lumMod val="20000"/>
                  <a:lumOff val="80000"/>
                </a:schemeClr>
              </a:solidFill>
            </c:spPr>
            <c:extLst>
              <c:ext xmlns:c16="http://schemas.microsoft.com/office/drawing/2014/chart" uri="{C3380CC4-5D6E-409C-BE32-E72D297353CC}">
                <c16:uniqueId val="{0000000F-7833-9149-9132-731A6E6022F1}"/>
              </c:ext>
            </c:extLst>
          </c:dPt>
          <c:dLbls>
            <c:dLbl>
              <c:idx val="0"/>
              <c:spPr>
                <a:noFill/>
                <a:ln>
                  <a:noFill/>
                </a:ln>
                <a:effectLst/>
              </c:spPr>
              <c:txPr>
                <a:bodyPr wrap="square" lIns="38100" tIns="19050" rIns="38100" bIns="19050" anchor="ctr">
                  <a:spAutoFit/>
                </a:bodyPr>
                <a:lstStyle/>
                <a:p>
                  <a:pPr>
                    <a:defRPr sz="700">
                      <a:solidFill>
                        <a:schemeClr val="bg1"/>
                      </a:solidFill>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7833-9149-9132-731A6E6022F1}"/>
                </c:ext>
              </c:extLst>
            </c:dLbl>
            <c:dLbl>
              <c:idx val="1"/>
              <c:spPr>
                <a:noFill/>
                <a:ln>
                  <a:noFill/>
                </a:ln>
                <a:effectLst/>
              </c:spPr>
              <c:txPr>
                <a:bodyPr wrap="square" lIns="38100" tIns="19050" rIns="38100" bIns="19050" anchor="ctr">
                  <a:spAutoFit/>
                </a:bodyPr>
                <a:lstStyle/>
                <a:p>
                  <a:pPr>
                    <a:defRPr sz="700">
                      <a:solidFill>
                        <a:schemeClr val="bg1"/>
                      </a:solidFill>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7833-9149-9132-731A6E6022F1}"/>
                </c:ext>
              </c:extLst>
            </c:dLbl>
            <c:dLbl>
              <c:idx val="2"/>
              <c:spPr>
                <a:noFill/>
                <a:ln>
                  <a:noFill/>
                </a:ln>
                <a:effectLst/>
              </c:spPr>
              <c:txPr>
                <a:bodyPr wrap="square" lIns="38100" tIns="19050" rIns="38100" bIns="19050" anchor="ctr">
                  <a:spAutoFit/>
                </a:bodyPr>
                <a:lstStyle/>
                <a:p>
                  <a:pPr>
                    <a:defRPr sz="700">
                      <a:solidFill>
                        <a:schemeClr val="bg1"/>
                      </a:solidFill>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7833-9149-9132-731A6E6022F1}"/>
                </c:ext>
              </c:extLst>
            </c:dLbl>
            <c:dLbl>
              <c:idx val="3"/>
              <c:spPr>
                <a:noFill/>
                <a:ln>
                  <a:noFill/>
                </a:ln>
                <a:effectLst/>
              </c:spPr>
              <c:txPr>
                <a:bodyPr wrap="square" lIns="38100" tIns="19050" rIns="38100" bIns="19050" anchor="ctr">
                  <a:spAutoFit/>
                </a:bodyPr>
                <a:lstStyle/>
                <a:p>
                  <a:pPr>
                    <a:defRPr sz="700">
                      <a:solidFill>
                        <a:schemeClr val="bg1"/>
                      </a:solidFill>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7-7833-9149-9132-731A6E6022F1}"/>
                </c:ext>
              </c:extLst>
            </c:dLbl>
            <c:spPr>
              <a:noFill/>
              <a:ln>
                <a:noFill/>
              </a:ln>
              <a:effectLst/>
            </c:spPr>
            <c:txPr>
              <a:bodyPr wrap="square" lIns="38100" tIns="19050" rIns="38100" bIns="19050" anchor="ctr">
                <a:spAutoFit/>
              </a:bodyPr>
              <a:lstStyle/>
              <a:p>
                <a:pPr>
                  <a:defRPr sz="7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1990- 1994</c:v>
                </c:pt>
                <c:pt idx="1">
                  <c:v>2015- 2019</c:v>
                </c:pt>
                <c:pt idx="2">
                  <c:v>1990- 1994</c:v>
                </c:pt>
                <c:pt idx="3">
                  <c:v>2015- 2019</c:v>
                </c:pt>
                <c:pt idx="4">
                  <c:v>1990- 1994</c:v>
                </c:pt>
                <c:pt idx="5">
                  <c:v>2015- 2019</c:v>
                </c:pt>
                <c:pt idx="6">
                  <c:v>1990- 1994</c:v>
                </c:pt>
                <c:pt idx="7">
                  <c:v>2015- 2019</c:v>
                </c:pt>
              </c:strCache>
            </c:strRef>
          </c:cat>
          <c:val>
            <c:numRef>
              <c:f>Sheet1!$B$2:$B$9</c:f>
              <c:numCache>
                <c:formatCode>General</c:formatCode>
                <c:ptCount val="8"/>
                <c:pt idx="0" formatCode="0.0">
                  <c:v>4</c:v>
                </c:pt>
                <c:pt idx="1">
                  <c:v>4.5999999999999996</c:v>
                </c:pt>
                <c:pt idx="2">
                  <c:v>7.2</c:v>
                </c:pt>
                <c:pt idx="3">
                  <c:v>9.1</c:v>
                </c:pt>
                <c:pt idx="4">
                  <c:v>2.1</c:v>
                </c:pt>
                <c:pt idx="5">
                  <c:v>3.4</c:v>
                </c:pt>
                <c:pt idx="6">
                  <c:v>3.2</c:v>
                </c:pt>
                <c:pt idx="7">
                  <c:v>4.2</c:v>
                </c:pt>
              </c:numCache>
            </c:numRef>
          </c:val>
          <c:extLst>
            <c:ext xmlns:c16="http://schemas.microsoft.com/office/drawing/2014/chart" uri="{C3380CC4-5D6E-409C-BE32-E72D297353CC}">
              <c16:uniqueId val="{00000010-7833-9149-9132-731A6E6022F1}"/>
            </c:ext>
          </c:extLst>
        </c:ser>
        <c:dLbls>
          <c:showLegendKey val="0"/>
          <c:showVal val="0"/>
          <c:showCatName val="0"/>
          <c:showSerName val="0"/>
          <c:showPercent val="0"/>
          <c:showBubbleSize val="0"/>
        </c:dLbls>
        <c:gapWidth val="26"/>
        <c:axId val="53811840"/>
        <c:axId val="53883264"/>
      </c:barChart>
      <c:catAx>
        <c:axId val="53811840"/>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700">
                <a:latin typeface="Arial" panose="020B0604020202020204" pitchFamily="34" charset="0"/>
                <a:cs typeface="Arial" panose="020B0604020202020204" pitchFamily="34" charset="0"/>
              </a:defRPr>
            </a:pPr>
            <a:endParaRPr lang="en-US"/>
          </a:p>
        </c:txPr>
        <c:crossAx val="53883264"/>
        <c:crosses val="autoZero"/>
        <c:auto val="1"/>
        <c:lblAlgn val="ctr"/>
        <c:lblOffset val="100"/>
        <c:noMultiLvlLbl val="0"/>
      </c:catAx>
      <c:valAx>
        <c:axId val="53883264"/>
        <c:scaling>
          <c:orientation val="minMax"/>
          <c:max val="10"/>
          <c:min val="0"/>
        </c:scaling>
        <c:delete val="0"/>
        <c:axPos val="l"/>
        <c:numFmt formatCode="0" sourceLinked="0"/>
        <c:majorTickMark val="out"/>
        <c:minorTickMark val="none"/>
        <c:tickLblPos val="nextTo"/>
        <c:spPr>
          <a:ln w="19050">
            <a:solidFill>
              <a:schemeClr val="tx1"/>
            </a:solidFill>
          </a:ln>
        </c:spPr>
        <c:txPr>
          <a:bodyPr/>
          <a:lstStyle/>
          <a:p>
            <a:pPr>
              <a:defRPr sz="700">
                <a:latin typeface="Arial" panose="020B0604020202020204" pitchFamily="34" charset="0"/>
                <a:cs typeface="Arial" panose="020B0604020202020204" pitchFamily="34" charset="0"/>
              </a:defRPr>
            </a:pPr>
            <a:endParaRPr lang="en-US"/>
          </a:p>
        </c:txPr>
        <c:crossAx val="53811840"/>
        <c:crosses val="autoZero"/>
        <c:crossBetween val="between"/>
        <c:majorUnit val="2"/>
        <c:minorUnit val="4.0000000000000008E-2"/>
      </c:valAx>
      <c:spPr>
        <a:ln w="19050"/>
      </c:spPr>
    </c:plotArea>
    <c:plotVisOnly val="1"/>
    <c:dispBlanksAs val="gap"/>
    <c:showDLblsOverMax val="0"/>
  </c:chart>
  <c:spPr>
    <a:ln w="3175"/>
  </c:spPr>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PR</c:v>
                </c:pt>
              </c:strCache>
            </c:strRef>
          </c:tx>
          <c:spPr>
            <a:solidFill>
              <a:schemeClr val="accent1"/>
            </a:solidFill>
            <a:ln>
              <a:noFill/>
            </a:ln>
            <a:effectLst/>
          </c:spPr>
          <c:invertIfNegative val="0"/>
          <c:dPt>
            <c:idx val="0"/>
            <c:invertIfNegative val="0"/>
            <c:bubble3D val="0"/>
            <c:spPr>
              <a:solidFill>
                <a:srgbClr val="09345A"/>
              </a:solidFill>
              <a:ln>
                <a:noFill/>
              </a:ln>
              <a:effectLst/>
            </c:spPr>
            <c:extLst>
              <c:ext xmlns:c16="http://schemas.microsoft.com/office/drawing/2014/chart" uri="{C3380CC4-5D6E-409C-BE32-E72D297353CC}">
                <c16:uniqueId val="{00000001-3994-B141-8948-AACA63B8DB8B}"/>
              </c:ext>
            </c:extLst>
          </c:dPt>
          <c:dPt>
            <c:idx val="1"/>
            <c:invertIfNegative val="0"/>
            <c:bubble3D val="0"/>
            <c:spPr>
              <a:solidFill>
                <a:srgbClr val="1168B3"/>
              </a:solidFill>
              <a:ln>
                <a:noFill/>
              </a:ln>
              <a:effectLst/>
            </c:spPr>
            <c:extLst>
              <c:ext xmlns:c16="http://schemas.microsoft.com/office/drawing/2014/chart" uri="{C3380CC4-5D6E-409C-BE32-E72D297353CC}">
                <c16:uniqueId val="{00000003-3994-B141-8948-AACA63B8DB8B}"/>
              </c:ext>
            </c:extLst>
          </c:dPt>
          <c:dPt>
            <c:idx val="2"/>
            <c:invertIfNegative val="0"/>
            <c:bubble3D val="0"/>
            <c:spPr>
              <a:solidFill>
                <a:srgbClr val="D77624"/>
              </a:solidFill>
              <a:ln>
                <a:noFill/>
              </a:ln>
              <a:effectLst/>
            </c:spPr>
            <c:extLst>
              <c:ext xmlns:c16="http://schemas.microsoft.com/office/drawing/2014/chart" uri="{C3380CC4-5D6E-409C-BE32-E72D297353CC}">
                <c16:uniqueId val="{00000005-3994-B141-8948-AACA63B8DB8B}"/>
              </c:ext>
            </c:extLst>
          </c:dPt>
          <c:dPt>
            <c:idx val="3"/>
            <c:invertIfNegative val="0"/>
            <c:bubble3D val="0"/>
            <c:spPr>
              <a:solidFill>
                <a:srgbClr val="0C813D"/>
              </a:solidFill>
              <a:ln>
                <a:noFill/>
              </a:ln>
              <a:effectLst/>
            </c:spPr>
            <c:extLst>
              <c:ext xmlns:c16="http://schemas.microsoft.com/office/drawing/2014/chart" uri="{C3380CC4-5D6E-409C-BE32-E72D297353CC}">
                <c16:uniqueId val="{00000007-3994-B141-8948-AACA63B8DB8B}"/>
              </c:ext>
            </c:extLst>
          </c:dPt>
          <c:dPt>
            <c:idx val="4"/>
            <c:invertIfNegative val="0"/>
            <c:bubble3D val="0"/>
            <c:spPr>
              <a:solidFill>
                <a:srgbClr val="5C1867"/>
              </a:solidFill>
              <a:ln>
                <a:noFill/>
              </a:ln>
              <a:effectLst/>
            </c:spPr>
            <c:extLst>
              <c:ext xmlns:c16="http://schemas.microsoft.com/office/drawing/2014/chart" uri="{C3380CC4-5D6E-409C-BE32-E72D297353CC}">
                <c16:uniqueId val="{00000009-3994-B141-8948-AACA63B8DB8B}"/>
              </c:ext>
            </c:extLst>
          </c:dPt>
          <c:dLbls>
            <c:delete val="1"/>
          </c:dLbls>
          <c:cat>
            <c:strRef>
              <c:f>Sheet1!$A$2:$A$6</c:f>
              <c:strCache>
                <c:ptCount val="5"/>
                <c:pt idx="0">
                  <c:v>Hispanic (Any Race)</c:v>
                </c:pt>
                <c:pt idx="1">
                  <c:v>Nonhispanic American Indian/Alaska Native</c:v>
                </c:pt>
                <c:pt idx="2">
                  <c:v>Nonhispanic Asian/Pacific Islander</c:v>
                </c:pt>
                <c:pt idx="3">
                  <c:v>Nonhispanic Black</c:v>
                </c:pt>
                <c:pt idx="4">
                  <c:v>Nonhispanic White</c:v>
                </c:pt>
              </c:strCache>
            </c:strRef>
          </c:cat>
          <c:val>
            <c:numRef>
              <c:f>Sheet1!$B$2:$B$6</c:f>
              <c:numCache>
                <c:formatCode>General</c:formatCode>
                <c:ptCount val="5"/>
                <c:pt idx="0">
                  <c:v>2.35</c:v>
                </c:pt>
                <c:pt idx="1">
                  <c:v>3</c:v>
                </c:pt>
                <c:pt idx="2">
                  <c:v>1.65</c:v>
                </c:pt>
                <c:pt idx="3">
                  <c:v>3.2</c:v>
                </c:pt>
                <c:pt idx="4">
                  <c:v>2.0499999999999998</c:v>
                </c:pt>
              </c:numCache>
            </c:numRef>
          </c:val>
          <c:extLst>
            <c:ext xmlns:c16="http://schemas.microsoft.com/office/drawing/2014/chart" uri="{C3380CC4-5D6E-409C-BE32-E72D297353CC}">
              <c16:uniqueId val="{0000000A-3994-B141-8948-AACA63B8DB8B}"/>
            </c:ext>
          </c:extLst>
        </c:ser>
        <c:dLbls>
          <c:dLblPos val="ctr"/>
          <c:showLegendKey val="0"/>
          <c:showVal val="1"/>
          <c:showCatName val="0"/>
          <c:showSerName val="0"/>
          <c:showPercent val="0"/>
          <c:showBubbleSize val="0"/>
        </c:dLbls>
        <c:gapWidth val="50"/>
        <c:overlap val="100"/>
        <c:axId val="874314175"/>
        <c:axId val="874308015"/>
      </c:barChart>
      <c:catAx>
        <c:axId val="874314175"/>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700" b="1" i="0" u="none" strike="noStrike" kern="1200" baseline="0">
                <a:solidFill>
                  <a:schemeClr val="tx1"/>
                </a:solidFill>
                <a:latin typeface="+mn-lt"/>
                <a:ea typeface="+mn-ea"/>
                <a:cs typeface="+mn-cs"/>
              </a:defRPr>
            </a:pPr>
            <a:endParaRPr lang="en-US"/>
          </a:p>
        </c:txPr>
        <c:crossAx val="874308015"/>
        <c:crosses val="autoZero"/>
        <c:auto val="1"/>
        <c:lblAlgn val="ctr"/>
        <c:lblOffset val="100"/>
        <c:noMultiLvlLbl val="0"/>
      </c:catAx>
      <c:valAx>
        <c:axId val="874308015"/>
        <c:scaling>
          <c:orientation val="minMax"/>
          <c:max val="3.5"/>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874314175"/>
        <c:crosses val="autoZero"/>
        <c:crossBetween val="between"/>
      </c:valAx>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0.44164</cdr:x>
      <cdr:y>0.95631</cdr:y>
    </cdr:from>
    <cdr:to>
      <cdr:x>0.47387</cdr:x>
      <cdr:y>1</cdr:y>
    </cdr:to>
    <cdr:cxnSp macro="">
      <cdr:nvCxnSpPr>
        <cdr:cNvPr id="4" name="Straight Connector 3">
          <a:extLst xmlns:a="http://schemas.openxmlformats.org/drawingml/2006/main">
            <a:ext uri="{FF2B5EF4-FFF2-40B4-BE49-F238E27FC236}">
              <a16:creationId xmlns:a16="http://schemas.microsoft.com/office/drawing/2014/main" id="{EEEA2596-1932-0341-B3E9-F81D54ED634E}"/>
            </a:ext>
          </a:extLst>
        </cdr:cNvPr>
        <cdr:cNvCxnSpPr/>
      </cdr:nvCxnSpPr>
      <cdr:spPr>
        <a:xfrm xmlns:a="http://schemas.openxmlformats.org/drawingml/2006/main" flipH="1">
          <a:off x="3836404" y="3464400"/>
          <a:ext cx="280010" cy="158275"/>
        </a:xfrm>
        <a:prstGeom xmlns:a="http://schemas.openxmlformats.org/drawingml/2006/main" prst="line">
          <a:avLst/>
        </a:prstGeom>
        <a:ln xmlns:a="http://schemas.openxmlformats.org/drawingml/2006/main" w="9525">
          <a:solidFill>
            <a:schemeClr val="tx1"/>
          </a:solidFill>
        </a:ln>
        <a:effectLst xmlns:a="http://schemas.openxmlformats.org/drawingml/2006/main">
          <a:glow rad="12700">
            <a:schemeClr val="bg1">
              <a:alpha val="40000"/>
            </a:schemeClr>
          </a:glow>
        </a:effectLst>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0.69145</cdr:x>
      <cdr:y>0.46373</cdr:y>
    </cdr:from>
    <cdr:to>
      <cdr:x>0.71612</cdr:x>
      <cdr:y>0.48628</cdr:y>
    </cdr:to>
    <cdr:cxnSp macro="">
      <cdr:nvCxnSpPr>
        <cdr:cNvPr id="3" name="Straight Connector 2">
          <a:extLst xmlns:a="http://schemas.openxmlformats.org/drawingml/2006/main">
            <a:ext uri="{FF2B5EF4-FFF2-40B4-BE49-F238E27FC236}">
              <a16:creationId xmlns:a16="http://schemas.microsoft.com/office/drawing/2014/main" id="{29B28188-D04A-6341-8A7E-EAC7E920F1EC}"/>
            </a:ext>
          </a:extLst>
        </cdr:cNvPr>
        <cdr:cNvCxnSpPr/>
      </cdr:nvCxnSpPr>
      <cdr:spPr>
        <a:xfrm xmlns:a="http://schemas.openxmlformats.org/drawingml/2006/main" flipH="1">
          <a:off x="6006526" y="1679936"/>
          <a:ext cx="214234" cy="81704"/>
        </a:xfrm>
        <a:prstGeom xmlns:a="http://schemas.openxmlformats.org/drawingml/2006/main" prst="line">
          <a:avLst/>
        </a:prstGeom>
        <a:ln xmlns:a="http://schemas.openxmlformats.org/drawingml/2006/main" w="9525">
          <a:solidFill>
            <a:schemeClr val="tx1"/>
          </a:solidFill>
        </a:ln>
        <a:effectLst xmlns:a="http://schemas.openxmlformats.org/drawingml/2006/main">
          <a:glow rad="12700">
            <a:schemeClr val="bg1">
              <a:alpha val="40000"/>
            </a:schemeClr>
          </a:glow>
        </a:effectLst>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0.72006</cdr:x>
      <cdr:y>0.43504</cdr:y>
    </cdr:from>
    <cdr:to>
      <cdr:x>0.89685</cdr:x>
      <cdr:y>0.51151</cdr:y>
    </cdr:to>
    <cdr:sp macro="" textlink="">
      <cdr:nvSpPr>
        <cdr:cNvPr id="2" name="TextBox 24"/>
        <cdr:cNvSpPr txBox="1"/>
      </cdr:nvSpPr>
      <cdr:spPr>
        <a:xfrm xmlns:a="http://schemas.openxmlformats.org/drawingml/2006/main">
          <a:off x="6255012" y="1576005"/>
          <a:ext cx="1535739" cy="277026"/>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defTabSz="457189"/>
          <a:r>
            <a:rPr lang="en-US" sz="900" b="1" i="1" dirty="0">
              <a:solidFill>
                <a:prstClr val="black"/>
              </a:solidFill>
              <a:latin typeface="+mj-lt"/>
            </a:rPr>
            <a:t>BRCA1</a:t>
          </a:r>
          <a:r>
            <a:rPr lang="en-US" sz="900" b="1" dirty="0">
              <a:solidFill>
                <a:prstClr val="black"/>
              </a:solidFill>
              <a:latin typeface="+mj-lt"/>
            </a:rPr>
            <a:t> promoter methylation 10%</a:t>
          </a:r>
        </a:p>
      </cdr:txBody>
    </cdr:sp>
  </cdr:relSizeAnchor>
</c:userShapes>
</file>

<file path=ppt/drawings/drawing2.xml><?xml version="1.0" encoding="utf-8"?>
<c:userShapes xmlns:c="http://schemas.openxmlformats.org/drawingml/2006/chart">
  <cdr:relSizeAnchor xmlns:cdr="http://schemas.openxmlformats.org/drawingml/2006/chartDrawing">
    <cdr:from>
      <cdr:x>0.38819</cdr:x>
      <cdr:y>0.28654</cdr:y>
    </cdr:from>
    <cdr:to>
      <cdr:x>0.38819</cdr:x>
      <cdr:y>0.82369</cdr:y>
    </cdr:to>
    <cdr:sp macro="" textlink="">
      <cdr:nvSpPr>
        <cdr:cNvPr id="2" name="Freeform 1">
          <a:extLst xmlns:a="http://schemas.openxmlformats.org/drawingml/2006/main">
            <a:ext uri="{FF2B5EF4-FFF2-40B4-BE49-F238E27FC236}">
              <a16:creationId xmlns:a16="http://schemas.microsoft.com/office/drawing/2014/main" id="{92FBAE14-B00E-0304-0688-7908090D7168}"/>
            </a:ext>
          </a:extLst>
        </cdr:cNvPr>
        <cdr:cNvSpPr/>
      </cdr:nvSpPr>
      <cdr:spPr>
        <a:xfrm xmlns:a="http://schemas.openxmlformats.org/drawingml/2006/main">
          <a:off x="844814" y="280262"/>
          <a:ext cx="0" cy="525379"/>
        </a:xfrm>
        <a:custGeom xmlns:a="http://schemas.openxmlformats.org/drawingml/2006/main">
          <a:avLst/>
          <a:gdLst>
            <a:gd name="connsiteX0" fmla="*/ 0 w 0"/>
            <a:gd name="connsiteY0" fmla="*/ 525379 h 525379"/>
            <a:gd name="connsiteX1" fmla="*/ 0 w 0"/>
            <a:gd name="connsiteY1" fmla="*/ 0 h 525379"/>
          </a:gdLst>
          <a:ahLst/>
          <a:cxnLst>
            <a:cxn ang="0">
              <a:pos x="connsiteX0" y="connsiteY0"/>
            </a:cxn>
            <a:cxn ang="0">
              <a:pos x="connsiteX1" y="connsiteY1"/>
            </a:cxn>
          </a:cxnLst>
          <a:rect l="l" t="t" r="r" b="b"/>
          <a:pathLst>
            <a:path h="525379">
              <a:moveTo>
                <a:pt x="0" y="525379"/>
              </a:moveTo>
              <a:lnTo>
                <a:pt x="0" y="0"/>
              </a:lnTo>
            </a:path>
          </a:pathLst>
        </a:custGeom>
        <a:noFill xmlns:a="http://schemas.openxmlformats.org/drawingml/2006/main"/>
        <a:ln xmlns:a="http://schemas.openxmlformats.org/drawingml/2006/main" w="19050">
          <a:solidFill>
            <a:schemeClr val="tx1"/>
          </a:solidFill>
          <a:prstDash val="sysDash"/>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MX"/>
        </a:p>
      </cdr:txBody>
    </cdr:sp>
  </cdr:relSizeAnchor>
</c:userShapes>
</file>

<file path=ppt/drawings/drawing3.xml><?xml version="1.0" encoding="utf-8"?>
<c:userShapes xmlns:c="http://schemas.openxmlformats.org/drawingml/2006/chart">
  <cdr:relSizeAnchor xmlns:cdr="http://schemas.openxmlformats.org/drawingml/2006/chartDrawing">
    <cdr:from>
      <cdr:x>0.24738</cdr:x>
      <cdr:y>0.88967</cdr:y>
    </cdr:from>
    <cdr:to>
      <cdr:x>0.26539</cdr:x>
      <cdr:y>0.94349</cdr:y>
    </cdr:to>
    <cdr:sp macro="" textlink="">
      <cdr:nvSpPr>
        <cdr:cNvPr id="2" name="TextBox 1">
          <a:extLst xmlns:a="http://schemas.openxmlformats.org/drawingml/2006/main">
            <a:ext uri="{FF2B5EF4-FFF2-40B4-BE49-F238E27FC236}">
              <a16:creationId xmlns:a16="http://schemas.microsoft.com/office/drawing/2014/main" id="{04CC70E7-A799-FE48-8C22-998DFCDFD2E1}"/>
            </a:ext>
          </a:extLst>
        </cdr:cNvPr>
        <cdr:cNvSpPr txBox="1"/>
      </cdr:nvSpPr>
      <cdr:spPr>
        <a:xfrm xmlns:a="http://schemas.openxmlformats.org/drawingml/2006/main">
          <a:off x="2216791" y="3008682"/>
          <a:ext cx="161420" cy="18199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750" b="1" dirty="0"/>
            <a:t>1</a:t>
          </a:r>
        </a:p>
      </cdr:txBody>
    </cdr:sp>
  </cdr:relSizeAnchor>
  <cdr:relSizeAnchor xmlns:cdr="http://schemas.openxmlformats.org/drawingml/2006/chartDrawing">
    <cdr:from>
      <cdr:x>0.37702</cdr:x>
      <cdr:y>0.89185</cdr:y>
    </cdr:from>
    <cdr:to>
      <cdr:x>0.39559</cdr:x>
      <cdr:y>0.9286</cdr:y>
    </cdr:to>
    <cdr:sp macro="" textlink="">
      <cdr:nvSpPr>
        <cdr:cNvPr id="3" name="TextBox 1">
          <a:extLst xmlns:a="http://schemas.openxmlformats.org/drawingml/2006/main">
            <a:ext uri="{FF2B5EF4-FFF2-40B4-BE49-F238E27FC236}">
              <a16:creationId xmlns:a16="http://schemas.microsoft.com/office/drawing/2014/main" id="{59AEB05F-0FBE-CD13-4E8F-2E033D326C5E}"/>
            </a:ext>
          </a:extLst>
        </cdr:cNvPr>
        <cdr:cNvSpPr txBox="1"/>
      </cdr:nvSpPr>
      <cdr:spPr>
        <a:xfrm xmlns:a="http://schemas.openxmlformats.org/drawingml/2006/main">
          <a:off x="3378524" y="3016043"/>
          <a:ext cx="166431" cy="1242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750" b="1" dirty="0"/>
            <a:t>1</a:t>
          </a:r>
        </a:p>
      </cdr:txBody>
    </cdr:sp>
  </cdr:relSizeAnchor>
  <cdr:relSizeAnchor xmlns:cdr="http://schemas.openxmlformats.org/drawingml/2006/chartDrawing">
    <cdr:from>
      <cdr:x>0.7666</cdr:x>
      <cdr:y>0.89387</cdr:y>
    </cdr:from>
    <cdr:to>
      <cdr:x>0.7865</cdr:x>
      <cdr:y>0.93062</cdr:y>
    </cdr:to>
    <cdr:sp macro="" textlink="">
      <cdr:nvSpPr>
        <cdr:cNvPr id="4" name="TextBox 1">
          <a:extLst xmlns:a="http://schemas.openxmlformats.org/drawingml/2006/main">
            <a:ext uri="{FF2B5EF4-FFF2-40B4-BE49-F238E27FC236}">
              <a16:creationId xmlns:a16="http://schemas.microsoft.com/office/drawing/2014/main" id="{4271941D-7BA5-9802-3F08-FE7539157386}"/>
            </a:ext>
          </a:extLst>
        </cdr:cNvPr>
        <cdr:cNvSpPr txBox="1"/>
      </cdr:nvSpPr>
      <cdr:spPr>
        <a:xfrm xmlns:a="http://schemas.openxmlformats.org/drawingml/2006/main">
          <a:off x="6869594" y="3022853"/>
          <a:ext cx="178353" cy="1242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750" b="1" dirty="0"/>
            <a:t>1</a:t>
          </a:r>
        </a:p>
      </cdr:txBody>
    </cdr:sp>
  </cdr:relSizeAnchor>
  <cdr:relSizeAnchor xmlns:cdr="http://schemas.openxmlformats.org/drawingml/2006/chartDrawing">
    <cdr:from>
      <cdr:x>0.0213</cdr:x>
      <cdr:y>0.90277</cdr:y>
    </cdr:from>
    <cdr:to>
      <cdr:x>0.05824</cdr:x>
      <cdr:y>0.93784</cdr:y>
    </cdr:to>
    <cdr:sp macro="" textlink="">
      <cdr:nvSpPr>
        <cdr:cNvPr id="5" name="TextBox 1">
          <a:extLst xmlns:a="http://schemas.openxmlformats.org/drawingml/2006/main">
            <a:ext uri="{FF2B5EF4-FFF2-40B4-BE49-F238E27FC236}">
              <a16:creationId xmlns:a16="http://schemas.microsoft.com/office/drawing/2014/main" id="{22D4A554-F3EA-98B5-6FE9-8A122ED67DF8}"/>
            </a:ext>
          </a:extLst>
        </cdr:cNvPr>
        <cdr:cNvSpPr txBox="1"/>
      </cdr:nvSpPr>
      <cdr:spPr>
        <a:xfrm xmlns:a="http://schemas.openxmlformats.org/drawingml/2006/main">
          <a:off x="190872" y="3052967"/>
          <a:ext cx="331052" cy="11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750" b="1" dirty="0">
              <a:solidFill>
                <a:schemeClr val="bg1"/>
              </a:solidFill>
            </a:rPr>
            <a:t>&lt;1</a:t>
          </a:r>
        </a:p>
      </cdr:txBody>
    </cdr:sp>
  </cdr:relSizeAnchor>
  <cdr:relSizeAnchor xmlns:cdr="http://schemas.openxmlformats.org/drawingml/2006/chartDrawing">
    <cdr:from>
      <cdr:x>0.19351</cdr:x>
      <cdr:y>0.90158</cdr:y>
    </cdr:from>
    <cdr:to>
      <cdr:x>0.23045</cdr:x>
      <cdr:y>0.93665</cdr:y>
    </cdr:to>
    <cdr:sp macro="" textlink="">
      <cdr:nvSpPr>
        <cdr:cNvPr id="6" name="TextBox 1">
          <a:extLst xmlns:a="http://schemas.openxmlformats.org/drawingml/2006/main">
            <a:ext uri="{FF2B5EF4-FFF2-40B4-BE49-F238E27FC236}">
              <a16:creationId xmlns:a16="http://schemas.microsoft.com/office/drawing/2014/main" id="{9CF388C8-EFF2-E708-6906-6A126B7C0232}"/>
            </a:ext>
          </a:extLst>
        </cdr:cNvPr>
        <cdr:cNvSpPr txBox="1"/>
      </cdr:nvSpPr>
      <cdr:spPr>
        <a:xfrm xmlns:a="http://schemas.openxmlformats.org/drawingml/2006/main">
          <a:off x="1734069" y="3048943"/>
          <a:ext cx="331052" cy="11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750" b="1" dirty="0">
              <a:solidFill>
                <a:schemeClr val="bg1"/>
              </a:solidFill>
            </a:rPr>
            <a:t>&lt;1</a:t>
          </a:r>
        </a:p>
      </cdr:txBody>
    </cdr:sp>
  </cdr:relSizeAnchor>
  <cdr:relSizeAnchor xmlns:cdr="http://schemas.openxmlformats.org/drawingml/2006/chartDrawing">
    <cdr:from>
      <cdr:x>0.10888</cdr:x>
      <cdr:y>0.90528</cdr:y>
    </cdr:from>
    <cdr:to>
      <cdr:x>0.14582</cdr:x>
      <cdr:y>0.94035</cdr:y>
    </cdr:to>
    <cdr:sp macro="" textlink="">
      <cdr:nvSpPr>
        <cdr:cNvPr id="7" name="TextBox 1">
          <a:extLst xmlns:a="http://schemas.openxmlformats.org/drawingml/2006/main">
            <a:ext uri="{FF2B5EF4-FFF2-40B4-BE49-F238E27FC236}">
              <a16:creationId xmlns:a16="http://schemas.microsoft.com/office/drawing/2014/main" id="{38FEEF72-C35D-0DFF-01D8-208C0C0880A9}"/>
            </a:ext>
          </a:extLst>
        </cdr:cNvPr>
        <cdr:cNvSpPr txBox="1"/>
      </cdr:nvSpPr>
      <cdr:spPr>
        <a:xfrm xmlns:a="http://schemas.openxmlformats.org/drawingml/2006/main">
          <a:off x="975685" y="3061467"/>
          <a:ext cx="331052" cy="11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750" b="1" dirty="0">
              <a:solidFill>
                <a:schemeClr val="bg1"/>
              </a:solidFill>
            </a:rPr>
            <a:t>&lt;1</a:t>
          </a:r>
        </a:p>
      </cdr:txBody>
    </cdr:sp>
  </cdr:relSizeAnchor>
  <cdr:relSizeAnchor xmlns:cdr="http://schemas.openxmlformats.org/drawingml/2006/chartDrawing">
    <cdr:from>
      <cdr:x>0.29124</cdr:x>
      <cdr:y>0.90216</cdr:y>
    </cdr:from>
    <cdr:to>
      <cdr:x>0.3098</cdr:x>
      <cdr:y>0.93642</cdr:y>
    </cdr:to>
    <cdr:sp macro="" textlink="">
      <cdr:nvSpPr>
        <cdr:cNvPr id="8" name="TextBox 1">
          <a:extLst xmlns:a="http://schemas.openxmlformats.org/drawingml/2006/main">
            <a:ext uri="{FF2B5EF4-FFF2-40B4-BE49-F238E27FC236}">
              <a16:creationId xmlns:a16="http://schemas.microsoft.com/office/drawing/2014/main" id="{8D5A40E0-04A7-FA91-9697-58A3C04F5121}"/>
            </a:ext>
          </a:extLst>
        </cdr:cNvPr>
        <cdr:cNvSpPr txBox="1"/>
      </cdr:nvSpPr>
      <cdr:spPr>
        <a:xfrm xmlns:a="http://schemas.openxmlformats.org/drawingml/2006/main">
          <a:off x="2609809" y="3050895"/>
          <a:ext cx="166331" cy="1158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750" dirty="0">
              <a:solidFill>
                <a:schemeClr val="bg1"/>
              </a:solidFill>
            </a:rPr>
            <a:t>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67115D-7694-D953-4933-FE3EA37C19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5E4E52A-20AC-9F08-F424-D7A72D4EBA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8D88BC-3A45-DD45-8225-64959D09E89B}" type="datetimeFigureOut">
              <a:rPr lang="en-US" smtClean="0"/>
              <a:t>9/24/25</a:t>
            </a:fld>
            <a:endParaRPr lang="en-US"/>
          </a:p>
        </p:txBody>
      </p:sp>
      <p:sp>
        <p:nvSpPr>
          <p:cNvPr id="4" name="Footer Placeholder 3">
            <a:extLst>
              <a:ext uri="{FF2B5EF4-FFF2-40B4-BE49-F238E27FC236}">
                <a16:creationId xmlns:a16="http://schemas.microsoft.com/office/drawing/2014/main" id="{AC7C60E3-31ED-D7E1-07DD-BEB8220D02E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F1BF16C-111F-4766-DDCD-5D8996DE8A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C13D0C-A0B6-5D43-B7F0-41E5B02151CA}" type="slidenum">
              <a:rPr lang="en-US" smtClean="0"/>
              <a:t>‹#›</a:t>
            </a:fld>
            <a:endParaRPr lang="en-US"/>
          </a:p>
        </p:txBody>
      </p:sp>
    </p:spTree>
    <p:extLst>
      <p:ext uri="{BB962C8B-B14F-4D97-AF65-F5344CB8AC3E}">
        <p14:creationId xmlns:p14="http://schemas.microsoft.com/office/powerpoint/2010/main" val="27127774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C3506-953E-8149-8D14-1F01880FE5CE}" type="datetimeFigureOut">
              <a:rPr lang="en-US" smtClean="0"/>
              <a:t>9/24/25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7D78B-CA5C-2549-BAF8-92DA569CFDAB}" type="slidenum">
              <a:rPr lang="en-US" smtClean="0"/>
              <a:t>‹#›</a:t>
            </a:fld>
            <a:endParaRPr lang="en-US"/>
          </a:p>
        </p:txBody>
      </p:sp>
    </p:spTree>
    <p:extLst>
      <p:ext uri="{BB962C8B-B14F-4D97-AF65-F5344CB8AC3E}">
        <p14:creationId xmlns:p14="http://schemas.microsoft.com/office/powerpoint/2010/main" val="2832031120"/>
      </p:ext>
    </p:extLst>
  </p:cSld>
  <p:clrMap bg1="lt1" tx1="dk1" bg2="lt2" tx2="dk2" accent1="accent1" accent2="accent2" accent3="accent3" accent4="accent4" accent5="accent5" accent6="accent6" hlink="hlink" folHlink="folHlink"/>
  <p:notesStyle>
    <a:lvl1pPr marL="0" algn="l" defTabSz="6858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342900" algn="l" defTabSz="685800" rtl="0" eaLnBrk="1" latinLnBrk="0" hangingPunct="1">
      <a:defRPr sz="1000" kern="1200">
        <a:solidFill>
          <a:schemeClr val="tx1"/>
        </a:solidFill>
        <a:latin typeface="Arial" panose="020B0604020202020204" pitchFamily="34" charset="0"/>
        <a:ea typeface="+mn-ea"/>
        <a:cs typeface="Arial" panose="020B0604020202020204" pitchFamily="34" charset="0"/>
      </a:defRPr>
    </a:lvl2pPr>
    <a:lvl3pPr marL="685800" algn="l" defTabSz="685800" rtl="0" eaLnBrk="1" latinLnBrk="0" hangingPunct="1">
      <a:defRPr sz="1000" kern="1200">
        <a:solidFill>
          <a:schemeClr val="tx1"/>
        </a:solidFill>
        <a:latin typeface="Arial" panose="020B0604020202020204" pitchFamily="34" charset="0"/>
        <a:ea typeface="+mn-ea"/>
        <a:cs typeface="Arial" panose="020B0604020202020204" pitchFamily="34" charset="0"/>
      </a:defRPr>
    </a:lvl3pPr>
    <a:lvl4pPr marL="1028700" algn="l" defTabSz="685800" rtl="0" eaLnBrk="1" latinLnBrk="0" hangingPunct="1">
      <a:defRPr sz="1000" kern="1200">
        <a:solidFill>
          <a:schemeClr val="tx1"/>
        </a:solidFill>
        <a:latin typeface="Arial" panose="020B0604020202020204" pitchFamily="34" charset="0"/>
        <a:ea typeface="+mn-ea"/>
        <a:cs typeface="Arial" panose="020B0604020202020204" pitchFamily="34" charset="0"/>
      </a:defRPr>
    </a:lvl4pPr>
    <a:lvl5pPr marL="1371600" algn="l" defTabSz="685800" rtl="0" eaLnBrk="1" latinLnBrk="0" hangingPunct="1">
      <a:defRPr sz="1000" kern="1200">
        <a:solidFill>
          <a:schemeClr val="tx1"/>
        </a:solidFill>
        <a:latin typeface="Arial" panose="020B0604020202020204" pitchFamily="34" charset="0"/>
        <a:ea typeface="+mn-ea"/>
        <a:cs typeface="Arial" panose="020B0604020202020204" pitchFamily="34" charset="0"/>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CME:</a:t>
            </a:r>
            <a:r>
              <a:rPr lang="en-US" sz="1200" baseline="0" dirty="0"/>
              <a:t> General notes for the speaker</a:t>
            </a:r>
            <a:endParaRPr lang="en-US" sz="120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81A2F10-48C9-4419-8F28-D3C639F6C7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689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u="none" strike="noStrike" kern="1200" cap="none" spc="0" normalizeH="0" baseline="0" noProof="0" smtClean="0">
                <a:ln>
                  <a:noFill/>
                </a:ln>
                <a:solidFill>
                  <a:prstClr val="black"/>
                </a:solidFill>
                <a:effectLst/>
                <a:uLnTx/>
                <a:uFillTx/>
                <a:latin typeface="Arial" panose="020B060402020202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1230192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444B1-158A-4BF6-99BF-61DE2EB2E352}" type="slidenum">
              <a:rPr lang="en-US" smtClean="0"/>
              <a:t>15</a:t>
            </a:fld>
            <a:endParaRPr lang="en-US" dirty="0"/>
          </a:p>
        </p:txBody>
      </p:sp>
    </p:spTree>
    <p:extLst>
      <p:ext uri="{BB962C8B-B14F-4D97-AF65-F5344CB8AC3E}">
        <p14:creationId xmlns:p14="http://schemas.microsoft.com/office/powerpoint/2010/main" val="3805456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1939098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35830-2717-1B4B-994C-ECE41D1A325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3412796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78005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879D86A-5C51-B248-9EBC-BFE19699E126}"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81119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2B3444B1-158A-4BF6-99BF-61DE2EB2E352}" type="slidenum">
              <a:rPr kumimoji="0" lang="en-US"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00395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A2F10-48C9-4419-8F28-D3C639F6C78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1658876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UCEC, uterine corpus endometrial carcinoma (n = 437); COAD, colon adenocarcinoma (n = 294); STAD, stomach adenocarcinoma (n = 278); READ, rectal adenocarcinoma (n = 96); KIRC, kidney renal clear cell carcinoma (n = 279); OV, ovarian serous cystadenocarcinoma (n = 63); PRAD, prostate adenocarcinoma (n = 463); LUAD, lung adenocarcinoma (n = 480); HNSC, head and neck squamous cell carcinoma (n = 506); LIHC, liver hepatocellular carcinoma (n = 338); LUSC, lung squamous cell carcinoma (n = 443); BLCA, bladder urothelial carcinoma (n = 253); GBM, glioblastoma multiforme (n = 262); LGG, brain lower grade glioma (n = 513); BRCA, breast invasive carcinoma (n = 266); KIRP, kidney renal papillary cell carcinoma (n = 207); SKCM, skin cutaneous melanoma (n = 268); THCA, thyroid carcinoma (n = 484).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u="none" strike="noStrike" kern="1200" cap="none" spc="0" normalizeH="0" baseline="0" noProof="0" smtClean="0">
                <a:ln>
                  <a:noFill/>
                </a:ln>
                <a:solidFill>
                  <a:prstClr val="black"/>
                </a:solidFill>
                <a:effectLst/>
                <a:uLnTx/>
                <a:uFillTx/>
                <a:latin typeface="Arial" panose="020B060402020202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1858380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800">
              <a:buClrTx/>
              <a:defRPr/>
            </a:pPr>
            <a:endParaRPr lang="en-US" sz="800" kern="1200" dirty="0">
              <a:solidFill>
                <a:prstClr val="black"/>
              </a:solidFill>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EDFAFE-DE46-448B-ABCE-10E0E4A4F7AD}"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77170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54" name="Google Shape;154;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93352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30827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20EC01F-C707-4841-AFA5-45F6E1F3C29B}" type="slidenum">
              <a:rPr kumimoji="0" lang="en-US"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3590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58537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latin typeface="Arial"/>
              <a:ea typeface="Arial"/>
              <a:cs typeface="Arial"/>
              <a:sym typeface="Arial"/>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rgbClr val="000000"/>
                </a:solidFill>
                <a:latin typeface="Arial"/>
                <a:ea typeface="Arial"/>
                <a:cs typeface="Arial"/>
                <a:sym typeface="Arial"/>
              </a:rPr>
              <a:t>30</a:t>
            </a:fld>
            <a:endParaRPr lang="en-US" sz="1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667870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latin typeface="Arial"/>
              <a:ea typeface="Arial"/>
              <a:cs typeface="Arial"/>
              <a:sym typeface="Arial"/>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rgbClr val="000000"/>
                </a:solidFill>
                <a:latin typeface="Arial"/>
                <a:ea typeface="Arial"/>
                <a:cs typeface="Arial"/>
                <a:sym typeface="Arial"/>
              </a:rPr>
              <a:t>31</a:t>
            </a:fld>
            <a:endParaRPr lang="en-US" sz="1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963561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20EC01F-C707-4841-AFA5-45F6E1F3C29B}" type="slidenum">
              <a:rPr kumimoji="0" lang="en-US"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3649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1546467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A2F10-48C9-4419-8F28-D3C639F6C78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1064564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674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3477765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12923488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rgbClr val="000000"/>
                </a:solidFill>
                <a:latin typeface="Arial"/>
                <a:ea typeface="Arial"/>
                <a:cs typeface="Arial"/>
                <a:sym typeface="Arial"/>
              </a:rPr>
              <a:t>38</a:t>
            </a:fld>
            <a:endParaRPr lang="en-US" sz="1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93625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latin typeface="Arial"/>
              <a:ea typeface="Arial"/>
              <a:cs typeface="Arial"/>
              <a:sym typeface="Arial"/>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rgbClr val="000000"/>
                </a:solidFill>
                <a:latin typeface="Arial"/>
                <a:ea typeface="Arial"/>
                <a:cs typeface="Arial"/>
                <a:sym typeface="Arial"/>
              </a:rPr>
              <a:t>39</a:t>
            </a:fld>
            <a:endParaRPr lang="en-US" sz="1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5392344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0" lvl="0" indent="0" algn="l" rtl="0">
              <a:lnSpc>
                <a:spcPct val="100000"/>
              </a:lnSpc>
              <a:spcBef>
                <a:spcPts val="0"/>
              </a:spcBef>
              <a:spcAft>
                <a:spcPts val="0"/>
              </a:spcAft>
              <a:buNone/>
            </a:pPr>
            <a:endParaRPr dirty="0"/>
          </a:p>
        </p:txBody>
      </p:sp>
      <p:sp>
        <p:nvSpPr>
          <p:cNvPr id="150" name="Google Shape;150;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6818218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20EC01F-C707-4841-AFA5-45F6E1F3C29B}" type="slidenum">
              <a:rPr kumimoji="0" lang="en-US" sz="12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999276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 image: https://journals.sagepub.com/doi/10.1177/11795549231187264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1B39F-FC37-2647-BCC7-1449C6DA073E}"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6686853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6393117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44</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841955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45</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66483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1B39F-FC37-2647-BCC7-1449C6DA073E}"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101749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29767131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1B39F-FC37-2647-BCC7-1449C6DA073E}"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9278594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A67589-A475-4689-83BE-E9AC98FB8C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187632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205113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ko-KR" baseline="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A67589-A475-4689-83BE-E9AC98FB8C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547993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p8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80" name="Google Shape;2280;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latin typeface="Arial"/>
              <a:ea typeface="Arial"/>
              <a:cs typeface="Arial"/>
              <a:sym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28468782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0EC01F-C707-4841-AFA5-45F6E1F3C29B}" type="slidenum">
              <a:rPr lang="en-US" smtClean="0"/>
              <a:t>55</a:t>
            </a:fld>
            <a:endParaRPr lang="en-US" dirty="0"/>
          </a:p>
        </p:txBody>
      </p:sp>
    </p:spTree>
    <p:extLst>
      <p:ext uri="{BB962C8B-B14F-4D97-AF65-F5344CB8AC3E}">
        <p14:creationId xmlns:p14="http://schemas.microsoft.com/office/powerpoint/2010/main" val="21773773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6"/>
        <p:cNvGrpSpPr/>
        <p:nvPr/>
      </p:nvGrpSpPr>
      <p:grpSpPr>
        <a:xfrm>
          <a:off x="0" y="0"/>
          <a:ext cx="0" cy="0"/>
          <a:chOff x="0" y="0"/>
          <a:chExt cx="0" cy="0"/>
        </a:xfrm>
      </p:grpSpPr>
      <p:sp>
        <p:nvSpPr>
          <p:cNvPr id="3227" name="Google Shape;3227;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8" name="Google Shape;3228;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b="0" dirty="0"/>
          </a:p>
        </p:txBody>
      </p:sp>
      <p:sp>
        <p:nvSpPr>
          <p:cNvPr id="3229" name="Google Shape;3229;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493429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b95f1085fb_1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2b95f1085fb_1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7" name="Google Shape;197;g2b95f1085fb_1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57</a:t>
            </a:fld>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1" name="Google Shape;18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58</a:t>
            </a:fld>
            <a:endParaRPr sz="12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12/3 – updated date range in lower box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u="none" strike="noStrike" kern="1200" cap="none" spc="0" normalizeH="0" baseline="0" noProof="0" smtClean="0">
                <a:ln>
                  <a:noFill/>
                </a:ln>
                <a:solidFill>
                  <a:prstClr val="black"/>
                </a:solidFill>
                <a:effectLst/>
                <a:uLnTx/>
                <a:uFillTx/>
                <a:latin typeface="Arial" panose="020B060402020202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u="none" strike="noStrike" kern="1200" cap="none" spc="0" normalizeH="0" baseline="0" noProof="0">
              <a:ln>
                <a:noFill/>
              </a:ln>
              <a:solidFill>
                <a:prstClr val="black"/>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820463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rgbClr val="000000"/>
                </a:solidFill>
                <a:latin typeface="Arial"/>
                <a:ea typeface="Arial"/>
                <a:cs typeface="Arial"/>
                <a:sym typeface="Arial"/>
              </a:rPr>
              <a:t>59</a:t>
            </a:fld>
            <a:endParaRPr lang="en-US" sz="1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384664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2B3444B1-158A-4BF6-99BF-61DE2EB2E352}" type="slidenum">
              <a:rPr kumimoji="0" lang="en-US"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27534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3444B1-158A-4BF6-99BF-61DE2EB2E35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51853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2" name="Google Shape;17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9292397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hem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E2ED9F0-B3BA-2D28-D45F-2112ED31030A}"/>
              </a:ext>
            </a:extLst>
          </p:cNvPr>
          <p:cNvSpPr>
            <a:spLocks noGrp="1"/>
          </p:cNvSpPr>
          <p:nvPr>
            <p:ph type="pic" sz="quarter" idx="10" hasCustomPrompt="1"/>
          </p:nvPr>
        </p:nvSpPr>
        <p:spPr>
          <a:xfrm>
            <a:off x="6578" y="2170091"/>
            <a:ext cx="5948363" cy="2966831"/>
          </a:xfrm>
          <a:prstGeom prst="round1Rect">
            <a:avLst/>
          </a:prstGeom>
          <a:ln>
            <a:solidFill>
              <a:schemeClr val="tx1"/>
            </a:solidFill>
          </a:ln>
          <a:effectLst>
            <a:outerShdw blurRad="50800" dist="38100" dir="2700000" algn="tl" rotWithShape="0">
              <a:prstClr val="black">
                <a:alpha val="40000"/>
              </a:prstClr>
            </a:outerShdw>
          </a:effectLst>
        </p:spPr>
        <p:txBody>
          <a:bodyPr>
            <a:normAutofit/>
          </a:bodyPr>
          <a:lstStyle>
            <a:lvl1pPr marL="0" indent="0">
              <a:buNone/>
              <a:defRPr sz="3200">
                <a:solidFill>
                  <a:schemeClr val="bg1"/>
                </a:solidFill>
              </a:defRPr>
            </a:lvl1pPr>
          </a:lstStyle>
          <a:p>
            <a:r>
              <a:rPr lang="en-US" dirty="0"/>
              <a:t>Insert medical image here</a:t>
            </a:r>
          </a:p>
        </p:txBody>
      </p:sp>
      <p:sp>
        <p:nvSpPr>
          <p:cNvPr id="11" name="Text Placeholder 10">
            <a:extLst>
              <a:ext uri="{FF2B5EF4-FFF2-40B4-BE49-F238E27FC236}">
                <a16:creationId xmlns:a16="http://schemas.microsoft.com/office/drawing/2014/main" id="{6D688F0F-1E1B-71D9-A102-A2B1A47D7D28}"/>
              </a:ext>
            </a:extLst>
          </p:cNvPr>
          <p:cNvSpPr>
            <a:spLocks noGrp="1"/>
          </p:cNvSpPr>
          <p:nvPr>
            <p:ph type="body" sz="quarter" idx="11" hasCustomPrompt="1"/>
          </p:nvPr>
        </p:nvSpPr>
        <p:spPr>
          <a:xfrm>
            <a:off x="139823" y="194072"/>
            <a:ext cx="8686800" cy="1890920"/>
          </a:xfrm>
          <a:ln>
            <a:noFill/>
          </a:ln>
        </p:spPr>
        <p:txBody>
          <a:bodyPr lIns="91440" tIns="91440" rIns="91440" bIns="91440">
            <a:noAutofit/>
          </a:bodyPr>
          <a:lstStyle>
            <a:lvl1pPr marL="0" indent="0">
              <a:lnSpc>
                <a:spcPct val="100000"/>
              </a:lnSpc>
              <a:spcAft>
                <a:spcPts val="450"/>
              </a:spcAft>
              <a:buNone/>
              <a:defRPr sz="3300" b="1" i="0">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Theme Placeholder</a:t>
            </a:r>
          </a:p>
        </p:txBody>
      </p:sp>
      <p:sp>
        <p:nvSpPr>
          <p:cNvPr id="15" name="Text Placeholder 14">
            <a:extLst>
              <a:ext uri="{FF2B5EF4-FFF2-40B4-BE49-F238E27FC236}">
                <a16:creationId xmlns:a16="http://schemas.microsoft.com/office/drawing/2014/main" id="{7BA9E82C-D537-7648-A7B3-786FD1B46C06}"/>
              </a:ext>
            </a:extLst>
          </p:cNvPr>
          <p:cNvSpPr>
            <a:spLocks noGrp="1"/>
          </p:cNvSpPr>
          <p:nvPr>
            <p:ph type="body" sz="quarter" idx="12" hasCustomPrompt="1"/>
          </p:nvPr>
        </p:nvSpPr>
        <p:spPr>
          <a:xfrm>
            <a:off x="6084759" y="3349351"/>
            <a:ext cx="2884884" cy="608310"/>
          </a:xfrm>
          <a:ln>
            <a:noFill/>
          </a:ln>
        </p:spPr>
        <p:txBody>
          <a:bodyPr anchor="b">
            <a:noAutofit/>
          </a:bodyPr>
          <a:lstStyle>
            <a:lvl1pPr marL="0" indent="0" algn="ctr">
              <a:buNone/>
              <a:defRPr sz="1350" i="1">
                <a:solidFill>
                  <a:schemeClr val="bg1"/>
                </a:solidFill>
              </a:defRPr>
            </a:lvl1pPr>
            <a:lvl2pPr marL="342900" indent="0" algn="ctr">
              <a:buNone/>
              <a:defRPr sz="1350" i="1">
                <a:solidFill>
                  <a:schemeClr val="bg1"/>
                </a:solidFill>
              </a:defRPr>
            </a:lvl2pPr>
            <a:lvl3pPr marL="685800" indent="0" algn="ctr">
              <a:buNone/>
              <a:defRPr sz="1350" i="1">
                <a:solidFill>
                  <a:schemeClr val="bg1"/>
                </a:solidFill>
              </a:defRPr>
            </a:lvl3pPr>
            <a:lvl4pPr marL="1028700" indent="0" algn="ctr">
              <a:buNone/>
              <a:defRPr sz="1350" i="1">
                <a:solidFill>
                  <a:schemeClr val="bg1"/>
                </a:solidFill>
              </a:defRPr>
            </a:lvl4pPr>
            <a:lvl5pPr marL="1371600" indent="0" algn="ctr">
              <a:buNone/>
              <a:defRPr sz="1350" i="1">
                <a:solidFill>
                  <a:schemeClr val="bg1"/>
                </a:solidFill>
              </a:defRPr>
            </a:lvl5pPr>
          </a:lstStyle>
          <a:p>
            <a:pPr lvl="0"/>
            <a:r>
              <a:rPr lang="en-US" dirty="0"/>
              <a:t>Association disclaimer placeholder</a:t>
            </a:r>
          </a:p>
        </p:txBody>
      </p:sp>
      <p:pic>
        <p:nvPicPr>
          <p:cNvPr id="2" name="Picture 1">
            <a:extLst>
              <a:ext uri="{FF2B5EF4-FFF2-40B4-BE49-F238E27FC236}">
                <a16:creationId xmlns:a16="http://schemas.microsoft.com/office/drawing/2014/main" id="{353A4721-E071-299B-4038-BAA534ABB87B}"/>
              </a:ext>
            </a:extLst>
          </p:cNvPr>
          <p:cNvPicPr>
            <a:picLocks noChangeAspect="1"/>
          </p:cNvPicPr>
          <p:nvPr userDrawn="1"/>
        </p:nvPicPr>
        <p:blipFill>
          <a:blip r:embed="rId2"/>
          <a:stretch/>
        </p:blipFill>
        <p:spPr>
          <a:xfrm>
            <a:off x="6568738" y="194072"/>
            <a:ext cx="2384762" cy="767883"/>
          </a:xfrm>
          <a:prstGeom prst="rect">
            <a:avLst/>
          </a:prstGeom>
        </p:spPr>
      </p:pic>
    </p:spTree>
    <p:extLst>
      <p:ext uri="{BB962C8B-B14F-4D97-AF65-F5344CB8AC3E}">
        <p14:creationId xmlns:p14="http://schemas.microsoft.com/office/powerpoint/2010/main" val="364794239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Box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9573A5-8AB9-4BDC-8703-462D2DAC6263}"/>
              </a:ext>
            </a:extLst>
          </p:cNvPr>
          <p:cNvSpPr/>
          <p:nvPr/>
        </p:nvSpPr>
        <p:spPr>
          <a:xfrm>
            <a:off x="0" y="664164"/>
            <a:ext cx="9144000" cy="4479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310E76C-CBB1-5728-D6AE-D656C234B9F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7782743" y="4685050"/>
            <a:ext cx="1361257" cy="435602"/>
          </a:xfrm>
          <a:prstGeom prst="rect">
            <a:avLst/>
          </a:prstGeom>
        </p:spPr>
      </p:pic>
      <p:sp>
        <p:nvSpPr>
          <p:cNvPr id="2" name="Title 6">
            <a:extLst>
              <a:ext uri="{FF2B5EF4-FFF2-40B4-BE49-F238E27FC236}">
                <a16:creationId xmlns:a16="http://schemas.microsoft.com/office/drawing/2014/main" id="{EDE175D7-4B07-FF9D-4560-65CF6B35C452}"/>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4" name="Footer Placeholder 4">
            <a:extLst>
              <a:ext uri="{FF2B5EF4-FFF2-40B4-BE49-F238E27FC236}">
                <a16:creationId xmlns:a16="http://schemas.microsoft.com/office/drawing/2014/main" id="{F12FBACB-0BC8-B0B9-DE87-D30ADBCE7CA6}"/>
              </a:ext>
            </a:extLst>
          </p:cNvPr>
          <p:cNvSpPr>
            <a:spLocks noGrp="1"/>
          </p:cNvSpPr>
          <p:nvPr>
            <p:ph type="ftr" sz="quarter" idx="3"/>
          </p:nvPr>
        </p:nvSpPr>
        <p:spPr>
          <a:xfrm>
            <a:off x="178906" y="4765929"/>
            <a:ext cx="8736494" cy="311476"/>
          </a:xfrm>
          <a:prstGeom prst="rect">
            <a:avLst/>
          </a:prstGeom>
        </p:spPr>
        <p:txBody>
          <a:bodyPr vert="horz" lIns="45720" tIns="45720" rIns="45720" bIns="45720" rtlCol="0" anchor="b"/>
          <a:lstStyle>
            <a:lvl1pPr algn="l">
              <a:defRPr sz="800">
                <a:solidFill>
                  <a:schemeClr val="tx1"/>
                </a:solidFill>
                <a:latin typeface="Arial" panose="020B0604020202020204" pitchFamily="34" charset="0"/>
                <a:cs typeface="Arial" panose="020B0604020202020204" pitchFamily="34" charset="0"/>
              </a:defRPr>
            </a:lvl1pPr>
          </a:lstStyle>
          <a:p>
            <a:endParaRPr lang="en-GB"/>
          </a:p>
        </p:txBody>
      </p:sp>
      <p:sp>
        <p:nvSpPr>
          <p:cNvPr id="8" name="Text Placeholder 4">
            <a:extLst>
              <a:ext uri="{FF2B5EF4-FFF2-40B4-BE49-F238E27FC236}">
                <a16:creationId xmlns:a16="http://schemas.microsoft.com/office/drawing/2014/main" id="{7396EDC2-302D-F5E0-A61F-3CE9B1708318}"/>
              </a:ext>
            </a:extLst>
          </p:cNvPr>
          <p:cNvSpPr>
            <a:spLocks noGrp="1"/>
          </p:cNvSpPr>
          <p:nvPr>
            <p:ph type="body" sz="quarter" idx="10"/>
          </p:nvPr>
        </p:nvSpPr>
        <p:spPr>
          <a:xfrm>
            <a:off x="228600" y="819150"/>
            <a:ext cx="4227653" cy="3865563"/>
          </a:xfrm>
        </p:spPr>
        <p:txBody>
          <a:bodyPr>
            <a:noAutofit/>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a:extLst>
              <a:ext uri="{FF2B5EF4-FFF2-40B4-BE49-F238E27FC236}">
                <a16:creationId xmlns:a16="http://schemas.microsoft.com/office/drawing/2014/main" id="{0F761E77-AC22-1FD1-A3B1-6163B5CCC7A8}"/>
              </a:ext>
            </a:extLst>
          </p:cNvPr>
          <p:cNvSpPr>
            <a:spLocks noGrp="1"/>
          </p:cNvSpPr>
          <p:nvPr>
            <p:ph type="body" sz="quarter" idx="11"/>
          </p:nvPr>
        </p:nvSpPr>
        <p:spPr>
          <a:xfrm>
            <a:off x="4684853" y="819150"/>
            <a:ext cx="4230546" cy="3865563"/>
          </a:xfrm>
        </p:spPr>
        <p:txBody>
          <a:bodyPr>
            <a:noAutofit/>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8392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Clinic Welcome Slide">
    <p:spTree>
      <p:nvGrpSpPr>
        <p:cNvPr id="1" name=""/>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3A456DB3-629B-0729-6D70-C30C91B0CA10}"/>
              </a:ext>
            </a:extLst>
          </p:cNvPr>
          <p:cNvSpPr/>
          <p:nvPr/>
        </p:nvSpPr>
        <p:spPr>
          <a:xfrm>
            <a:off x="0" y="971550"/>
            <a:ext cx="8915400" cy="4171950"/>
          </a:xfrm>
          <a:prstGeom prst="round1Rect">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Content Placeholder 2">
            <a:extLst>
              <a:ext uri="{FF2B5EF4-FFF2-40B4-BE49-F238E27FC236}">
                <a16:creationId xmlns:a16="http://schemas.microsoft.com/office/drawing/2014/main" id="{5F91980A-AD91-E788-55C5-E50AE923A9F2}"/>
              </a:ext>
            </a:extLst>
          </p:cNvPr>
          <p:cNvSpPr>
            <a:spLocks noGrp="1"/>
          </p:cNvSpPr>
          <p:nvPr>
            <p:ph idx="1"/>
          </p:nvPr>
        </p:nvSpPr>
        <p:spPr>
          <a:xfrm>
            <a:off x="251460" y="1130699"/>
            <a:ext cx="8641080" cy="3940106"/>
          </a:xfrm>
        </p:spPr>
        <p:txBody>
          <a:bodyPr>
            <a:noAutofit/>
          </a:bodyPr>
          <a:lstStyle>
            <a:lvl1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1pPr>
            <a:lvl2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2pPr>
            <a:lvl3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3pPr>
            <a:lvl4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0"/>
              </a:spcBef>
              <a:spcAft>
                <a:spcPts val="1200"/>
              </a:spcAft>
              <a:buFont typeface="System Font Regular"/>
              <a:buChar char="–"/>
              <a:defRPr lang="en-GB" sz="1800" kern="1200" dirty="0">
                <a:solidFill>
                  <a:schemeClr val="tx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10">
            <a:extLst>
              <a:ext uri="{FF2B5EF4-FFF2-40B4-BE49-F238E27FC236}">
                <a16:creationId xmlns:a16="http://schemas.microsoft.com/office/drawing/2014/main" id="{784979E4-9197-F4AC-5030-A3F1DD36BFAC}"/>
              </a:ext>
            </a:extLst>
          </p:cNvPr>
          <p:cNvSpPr>
            <a:spLocks noGrp="1"/>
          </p:cNvSpPr>
          <p:nvPr>
            <p:ph type="body" sz="quarter" idx="11" hasCustomPrompt="1"/>
          </p:nvPr>
        </p:nvSpPr>
        <p:spPr>
          <a:xfrm>
            <a:off x="117169" y="146734"/>
            <a:ext cx="8801100" cy="715960"/>
          </a:xfrm>
          <a:ln>
            <a:noFill/>
          </a:ln>
        </p:spPr>
        <p:txBody>
          <a:bodyPr lIns="91440" tIns="0" rIns="182880" bIns="0" anchor="ctr">
            <a:noAutofit/>
          </a:bodyPr>
          <a:lstStyle>
            <a:lvl1pPr marL="0" indent="0">
              <a:lnSpc>
                <a:spcPts val="3160"/>
              </a:lnSpc>
              <a:spcAft>
                <a:spcPts val="0"/>
              </a:spcAft>
              <a:buNone/>
              <a:defRPr sz="3300" b="1">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Placeholder Text</a:t>
            </a:r>
          </a:p>
        </p:txBody>
      </p:sp>
      <p:pic>
        <p:nvPicPr>
          <p:cNvPr id="2" name="Picture 1">
            <a:extLst>
              <a:ext uri="{FF2B5EF4-FFF2-40B4-BE49-F238E27FC236}">
                <a16:creationId xmlns:a16="http://schemas.microsoft.com/office/drawing/2014/main" id="{CCBF6B5F-24BE-86FC-4A47-01CF2F3249BF}"/>
              </a:ext>
            </a:extLst>
          </p:cNvPr>
          <p:cNvPicPr>
            <a:picLocks noChangeAspect="1"/>
          </p:cNvPicPr>
          <p:nvPr/>
        </p:nvPicPr>
        <p:blipFill>
          <a:blip r:embed="rId2">
            <a:biLevel thresh="25000"/>
          </a:blip>
          <a:srcRect l="1526" r="1526"/>
          <a:stretch/>
        </p:blipFill>
        <p:spPr>
          <a:xfrm>
            <a:off x="7069786" y="213735"/>
            <a:ext cx="1763130" cy="581958"/>
          </a:xfrm>
          <a:prstGeom prst="rect">
            <a:avLst/>
          </a:prstGeom>
          <a:effectLst/>
        </p:spPr>
      </p:pic>
      <p:sp>
        <p:nvSpPr>
          <p:cNvPr id="9" name="Picture Placeholder 8">
            <a:extLst>
              <a:ext uri="{FF2B5EF4-FFF2-40B4-BE49-F238E27FC236}">
                <a16:creationId xmlns:a16="http://schemas.microsoft.com/office/drawing/2014/main" id="{1BF3F99C-7EA0-9C3B-509B-BD65F393CFD8}"/>
              </a:ext>
            </a:extLst>
          </p:cNvPr>
          <p:cNvSpPr>
            <a:spLocks noGrp="1"/>
          </p:cNvSpPr>
          <p:nvPr>
            <p:ph type="pic" sz="quarter" idx="12" hasCustomPrompt="1"/>
          </p:nvPr>
        </p:nvSpPr>
        <p:spPr>
          <a:xfrm>
            <a:off x="7764512" y="3994797"/>
            <a:ext cx="1005840" cy="1005840"/>
          </a:xfrm>
          <a:ln w="19050">
            <a:solidFill>
              <a:schemeClr val="tx1"/>
            </a:solidFill>
          </a:ln>
          <a:effectLst>
            <a:outerShdw blurRad="50800" dist="38100" dir="2700000" algn="tl" rotWithShape="0">
              <a:prstClr val="black">
                <a:alpha val="40000"/>
              </a:prstClr>
            </a:outerShdw>
          </a:effectLst>
        </p:spPr>
        <p:txBody>
          <a:bodyPr/>
          <a:lstStyle>
            <a:lvl1pPr marL="0" indent="0" algn="ctr">
              <a:buNone/>
              <a:defRPr/>
            </a:lvl1pPr>
          </a:lstStyle>
          <a:p>
            <a:r>
              <a:rPr lang="en-US" dirty="0"/>
              <a:t>Insert QR code</a:t>
            </a:r>
          </a:p>
        </p:txBody>
      </p:sp>
      <p:sp>
        <p:nvSpPr>
          <p:cNvPr id="11" name="TextBox 10">
            <a:extLst>
              <a:ext uri="{FF2B5EF4-FFF2-40B4-BE49-F238E27FC236}">
                <a16:creationId xmlns:a16="http://schemas.microsoft.com/office/drawing/2014/main" id="{A935C68C-E87B-1047-F5E5-62EB19E5980D}"/>
              </a:ext>
            </a:extLst>
          </p:cNvPr>
          <p:cNvSpPr txBox="1"/>
          <p:nvPr userDrawn="1"/>
        </p:nvSpPr>
        <p:spPr>
          <a:xfrm>
            <a:off x="5054600" y="4415862"/>
            <a:ext cx="2654300" cy="584775"/>
          </a:xfrm>
          <a:prstGeom prst="rect">
            <a:avLst/>
          </a:prstGeom>
          <a:noFill/>
        </p:spPr>
        <p:txBody>
          <a:bodyPr wrap="square" rtlCol="0">
            <a:spAutoFit/>
          </a:bodyPr>
          <a:lstStyle/>
          <a:p>
            <a:pPr algn="r"/>
            <a:r>
              <a:rPr lang="en-US" sz="1600" b="1" dirty="0"/>
              <a:t>Scan to access the </a:t>
            </a:r>
            <a:br>
              <a:rPr lang="en-US" sz="1600" b="1" dirty="0"/>
            </a:br>
            <a:r>
              <a:rPr lang="en-US" sz="1600" b="1" dirty="0"/>
              <a:t>post-test and evaluation</a:t>
            </a:r>
          </a:p>
        </p:txBody>
      </p:sp>
    </p:spTree>
    <p:extLst>
      <p:ext uri="{BB962C8B-B14F-4D97-AF65-F5344CB8AC3E}">
        <p14:creationId xmlns:p14="http://schemas.microsoft.com/office/powerpoint/2010/main" val="3873981975"/>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Clinic Mute &amp; QA">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9BE08784-6E50-9018-03B4-B136282003CA}"/>
              </a:ext>
            </a:extLst>
          </p:cNvPr>
          <p:cNvSpPr/>
          <p:nvPr userDrawn="1"/>
        </p:nvSpPr>
        <p:spPr>
          <a:xfrm>
            <a:off x="4706866" y="986971"/>
            <a:ext cx="3331029" cy="2554515"/>
          </a:xfrm>
          <a:prstGeom prst="round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b="1" dirty="0"/>
          </a:p>
        </p:txBody>
      </p:sp>
      <p:sp>
        <p:nvSpPr>
          <p:cNvPr id="6" name="Rounded Rectangle 5">
            <a:extLst>
              <a:ext uri="{FF2B5EF4-FFF2-40B4-BE49-F238E27FC236}">
                <a16:creationId xmlns:a16="http://schemas.microsoft.com/office/drawing/2014/main" id="{AF550FAD-9829-5853-0569-286B4460731B}"/>
              </a:ext>
            </a:extLst>
          </p:cNvPr>
          <p:cNvSpPr/>
          <p:nvPr userDrawn="1"/>
        </p:nvSpPr>
        <p:spPr>
          <a:xfrm>
            <a:off x="1106106" y="986971"/>
            <a:ext cx="3331029" cy="2554515"/>
          </a:xfrm>
          <a:prstGeom prst="round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F4D9C44D-D2ED-4AAC-9FB5-EA8F62557875}"/>
              </a:ext>
            </a:extLst>
          </p:cNvPr>
          <p:cNvSpPr txBox="1"/>
          <p:nvPr userDrawn="1"/>
        </p:nvSpPr>
        <p:spPr>
          <a:xfrm>
            <a:off x="1106106" y="3692690"/>
            <a:ext cx="6931789" cy="955922"/>
          </a:xfrm>
          <a:prstGeom prst="rect">
            <a:avLst/>
          </a:prstGeom>
          <a:noFill/>
        </p:spPr>
        <p:txBody>
          <a:bodyPr wrap="square" tIns="91440" bIns="91440" rtlCol="0" anchor="t">
            <a:noAutofit/>
          </a:bodyPr>
          <a:lstStyle/>
          <a:p>
            <a:pPr algn="ctr" rtl="0">
              <a:spcBef>
                <a:spcPts val="0"/>
              </a:spcBef>
              <a:spcAft>
                <a:spcPts val="600"/>
              </a:spcAft>
            </a:pPr>
            <a:r>
              <a:rPr lang="en-US" sz="2000" b="1" i="0" u="none" strike="noStrike" dirty="0">
                <a:solidFill>
                  <a:schemeClr val="bg1"/>
                </a:solidFill>
                <a:effectLst/>
                <a:latin typeface="Arial" panose="020B0604020202020204" pitchFamily="34" charset="0"/>
                <a:cs typeface="Arial" panose="020B0604020202020204" pitchFamily="34" charset="0"/>
              </a:rPr>
              <a:t>Please ask your questions via chat or by unmuting yourself during the Q&amp;A. Please mute your microphones during the presentation.</a:t>
            </a:r>
          </a:p>
        </p:txBody>
      </p:sp>
      <p:pic>
        <p:nvPicPr>
          <p:cNvPr id="2" name="Picture 1">
            <a:extLst>
              <a:ext uri="{FF2B5EF4-FFF2-40B4-BE49-F238E27FC236}">
                <a16:creationId xmlns:a16="http://schemas.microsoft.com/office/drawing/2014/main" id="{A24B5BAE-06DB-7073-567E-3591BFE0B67F}"/>
              </a:ext>
            </a:extLst>
          </p:cNvPr>
          <p:cNvPicPr>
            <a:picLocks noChangeAspect="1"/>
          </p:cNvPicPr>
          <p:nvPr userDrawn="1"/>
        </p:nvPicPr>
        <p:blipFill>
          <a:blip r:embed="rId2"/>
          <a:stretch>
            <a:fillRect/>
          </a:stretch>
        </p:blipFill>
        <p:spPr>
          <a:xfrm>
            <a:off x="5247668" y="1139516"/>
            <a:ext cx="2249424" cy="2249424"/>
          </a:xfrm>
          <a:prstGeom prst="rect">
            <a:avLst/>
          </a:prstGeom>
        </p:spPr>
      </p:pic>
      <p:pic>
        <p:nvPicPr>
          <p:cNvPr id="3" name="Picture 2">
            <a:extLst>
              <a:ext uri="{FF2B5EF4-FFF2-40B4-BE49-F238E27FC236}">
                <a16:creationId xmlns:a16="http://schemas.microsoft.com/office/drawing/2014/main" id="{13FD92FF-1433-400D-3526-7EAC241605E2}"/>
              </a:ext>
            </a:extLst>
          </p:cNvPr>
          <p:cNvPicPr>
            <a:picLocks noChangeAspect="1"/>
          </p:cNvPicPr>
          <p:nvPr userDrawn="1"/>
        </p:nvPicPr>
        <p:blipFill>
          <a:blip r:embed="rId3"/>
          <a:stretch>
            <a:fillRect/>
          </a:stretch>
        </p:blipFill>
        <p:spPr>
          <a:xfrm>
            <a:off x="1645567" y="1138175"/>
            <a:ext cx="2252106" cy="2252106"/>
          </a:xfrm>
          <a:prstGeom prst="rect">
            <a:avLst/>
          </a:prstGeom>
        </p:spPr>
      </p:pic>
    </p:spTree>
    <p:extLst>
      <p:ext uri="{BB962C8B-B14F-4D97-AF65-F5344CB8AC3E}">
        <p14:creationId xmlns:p14="http://schemas.microsoft.com/office/powerpoint/2010/main" val="24289149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nClinic_Handover to Speaker">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A791E3A4-2E1D-D116-68FC-08D0C42DEF51}"/>
              </a:ext>
            </a:extLst>
          </p:cNvPr>
          <p:cNvSpPr/>
          <p:nvPr userDrawn="1"/>
        </p:nvSpPr>
        <p:spPr>
          <a:xfrm>
            <a:off x="5285014" y="1088571"/>
            <a:ext cx="3331029" cy="2554515"/>
          </a:xfrm>
          <a:prstGeom prst="round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C85040F1-99C8-DA33-9C2C-F712F9CF2706}"/>
              </a:ext>
            </a:extLst>
          </p:cNvPr>
          <p:cNvPicPr>
            <a:picLocks noChangeAspect="1"/>
          </p:cNvPicPr>
          <p:nvPr userDrawn="1"/>
        </p:nvPicPr>
        <p:blipFill>
          <a:blip r:embed="rId2"/>
          <a:stretch>
            <a:fillRect/>
          </a:stretch>
        </p:blipFill>
        <p:spPr>
          <a:xfrm>
            <a:off x="5825816" y="1241116"/>
            <a:ext cx="2249424" cy="2249424"/>
          </a:xfrm>
          <a:prstGeom prst="rect">
            <a:avLst/>
          </a:prstGeom>
        </p:spPr>
      </p:pic>
      <p:sp>
        <p:nvSpPr>
          <p:cNvPr id="19" name="Rectangle 18">
            <a:extLst>
              <a:ext uri="{FF2B5EF4-FFF2-40B4-BE49-F238E27FC236}">
                <a16:creationId xmlns:a16="http://schemas.microsoft.com/office/drawing/2014/main" id="{33803A74-E3E4-C735-0D48-7736EC25520F}"/>
              </a:ext>
            </a:extLst>
          </p:cNvPr>
          <p:cNvSpPr/>
          <p:nvPr userDrawn="1"/>
        </p:nvSpPr>
        <p:spPr>
          <a:xfrm>
            <a:off x="527957" y="1260928"/>
            <a:ext cx="4328360" cy="220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Let’s Begin…</a:t>
            </a:r>
            <a:endParaRPr lang="en-US" sz="4400" b="1" dirty="0">
              <a:solidFill>
                <a:schemeClr val="bg1"/>
              </a:solidFill>
            </a:endParaRPr>
          </a:p>
        </p:txBody>
      </p:sp>
    </p:spTree>
    <p:extLst>
      <p:ext uri="{BB962C8B-B14F-4D97-AF65-F5344CB8AC3E}">
        <p14:creationId xmlns:p14="http://schemas.microsoft.com/office/powerpoint/2010/main" val="25711155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nClinic URL">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2A4F2108-7697-CD44-F298-C715959BCFE2}"/>
              </a:ext>
            </a:extLst>
          </p:cNvPr>
          <p:cNvSpPr>
            <a:spLocks noGrp="1"/>
          </p:cNvSpPr>
          <p:nvPr>
            <p:ph type="pic" sz="quarter" idx="10" hasCustomPrompt="1"/>
          </p:nvPr>
        </p:nvSpPr>
        <p:spPr>
          <a:xfrm>
            <a:off x="6836343" y="2487930"/>
            <a:ext cx="1828800" cy="1828800"/>
          </a:xfrm>
          <a:ln w="19050">
            <a:solidFill>
              <a:schemeClr val="tx1"/>
            </a:solidFill>
          </a:ln>
          <a:effectLst>
            <a:outerShdw blurRad="50800" dist="38100" dir="2700000" algn="tl" rotWithShape="0">
              <a:prstClr val="black">
                <a:alpha val="40000"/>
              </a:prstClr>
            </a:outerShdw>
          </a:effectLst>
        </p:spPr>
        <p:txBody>
          <a:bodyPr>
            <a:noAutofit/>
          </a:bodyPr>
          <a:lstStyle>
            <a:lvl1pPr marL="0" indent="0" algn="ctr">
              <a:buNone/>
              <a:defRPr>
                <a:solidFill>
                  <a:schemeClr val="bg1"/>
                </a:solidFill>
              </a:defRPr>
            </a:lvl1pPr>
          </a:lstStyle>
          <a:p>
            <a:r>
              <a:rPr lang="en-US" dirty="0"/>
              <a:t>Insert QR code</a:t>
            </a:r>
          </a:p>
        </p:txBody>
      </p:sp>
      <p:sp>
        <p:nvSpPr>
          <p:cNvPr id="3" name="TextBox 2">
            <a:extLst>
              <a:ext uri="{FF2B5EF4-FFF2-40B4-BE49-F238E27FC236}">
                <a16:creationId xmlns:a16="http://schemas.microsoft.com/office/drawing/2014/main" id="{E2480B2A-D781-0F70-F932-31B26A595106}"/>
              </a:ext>
            </a:extLst>
          </p:cNvPr>
          <p:cNvSpPr txBox="1"/>
          <p:nvPr userDrawn="1"/>
        </p:nvSpPr>
        <p:spPr>
          <a:xfrm>
            <a:off x="6441306" y="4376675"/>
            <a:ext cx="2618874" cy="492443"/>
          </a:xfrm>
          <a:prstGeom prst="rect">
            <a:avLst/>
          </a:prstGeom>
          <a:noFill/>
        </p:spPr>
        <p:txBody>
          <a:bodyPr wrap="square" lIns="0" tIns="0" rIns="0" bIns="0" rtlCol="0">
            <a:spAutoFit/>
          </a:bodyPr>
          <a:lstStyle/>
          <a:p>
            <a:pPr algn="ctr"/>
            <a:r>
              <a:rPr lang="en-US" sz="1600" b="1" dirty="0">
                <a:solidFill>
                  <a:schemeClr val="bg1"/>
                </a:solidFill>
              </a:rPr>
              <a:t>Scan to access the </a:t>
            </a:r>
            <a:br>
              <a:rPr lang="en-US" sz="1600" b="1" dirty="0">
                <a:solidFill>
                  <a:schemeClr val="bg1"/>
                </a:solidFill>
              </a:rPr>
            </a:br>
            <a:r>
              <a:rPr lang="en-US" sz="1600" b="1" dirty="0">
                <a:solidFill>
                  <a:schemeClr val="bg1"/>
                </a:solidFill>
              </a:rPr>
              <a:t>post-test and evaluation</a:t>
            </a:r>
          </a:p>
        </p:txBody>
      </p:sp>
    </p:spTree>
    <p:extLst>
      <p:ext uri="{BB962C8B-B14F-4D97-AF65-F5344CB8AC3E}">
        <p14:creationId xmlns:p14="http://schemas.microsoft.com/office/powerpoint/2010/main" val="25814326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inClinic BYOD Poll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C88B97-F1F7-727F-91AD-1FB0879A2AFC}"/>
              </a:ext>
            </a:extLst>
          </p:cNvPr>
          <p:cNvSpPr/>
          <p:nvPr userDrawn="1"/>
        </p:nvSpPr>
        <p:spPr>
          <a:xfrm>
            <a:off x="0" y="662940"/>
            <a:ext cx="9144000" cy="44805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 Placeholder 12">
            <a:extLst>
              <a:ext uri="{FF2B5EF4-FFF2-40B4-BE49-F238E27FC236}">
                <a16:creationId xmlns:a16="http://schemas.microsoft.com/office/drawing/2014/main" id="{C28B916D-B2CC-E6E5-E3A2-632370459E0A}"/>
              </a:ext>
            </a:extLst>
          </p:cNvPr>
          <p:cNvSpPr>
            <a:spLocks noGrp="1"/>
          </p:cNvSpPr>
          <p:nvPr>
            <p:ph type="body" sz="quarter" idx="11" hasCustomPrompt="1"/>
          </p:nvPr>
        </p:nvSpPr>
        <p:spPr>
          <a:xfrm>
            <a:off x="228600" y="1951892"/>
            <a:ext cx="6944096" cy="2586453"/>
          </a:xfrm>
        </p:spPr>
        <p:txBody>
          <a:bodyPr>
            <a:noAutofit/>
          </a:bodyPr>
          <a:lstStyle>
            <a:lvl1pPr marL="342900" indent="-342900">
              <a:buFont typeface="+mj-lt"/>
              <a:buAutoNum type="arabicPeriod"/>
              <a:defRPr sz="1800"/>
            </a:lvl1pPr>
            <a:lvl2pPr marL="457200" indent="0">
              <a:buNone/>
              <a:defRPr/>
            </a:lvl2pPr>
          </a:lstStyle>
          <a:p>
            <a:pPr lvl="0"/>
            <a:r>
              <a:rPr lang="en-US" dirty="0"/>
              <a:t>Insert option</a:t>
            </a: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7C16233-DAFE-EFE0-F2B9-C7FD3D9CA287}"/>
              </a:ext>
            </a:extLst>
          </p:cNvPr>
          <p:cNvSpPr>
            <a:spLocks noGrp="1"/>
          </p:cNvSpPr>
          <p:nvPr>
            <p:ph type="body" sz="quarter" idx="12"/>
          </p:nvPr>
        </p:nvSpPr>
        <p:spPr>
          <a:xfrm>
            <a:off x="228600" y="819150"/>
            <a:ext cx="8686800" cy="890588"/>
          </a:xfrm>
        </p:spPr>
        <p:txBody>
          <a:bodyPr>
            <a:noAutofit/>
          </a:bodyPr>
          <a:lstStyle>
            <a:lvl1pPr marL="0" indent="0">
              <a:buNone/>
              <a:defRPr b="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2" name="Picture Placeholder 7">
            <a:extLst>
              <a:ext uri="{FF2B5EF4-FFF2-40B4-BE49-F238E27FC236}">
                <a16:creationId xmlns:a16="http://schemas.microsoft.com/office/drawing/2014/main" id="{5CB50DCC-F521-6FAD-ACC7-26B40A7CA801}"/>
              </a:ext>
            </a:extLst>
          </p:cNvPr>
          <p:cNvSpPr>
            <a:spLocks noGrp="1"/>
          </p:cNvSpPr>
          <p:nvPr>
            <p:ph type="pic" sz="quarter" idx="13" hasCustomPrompt="1"/>
          </p:nvPr>
        </p:nvSpPr>
        <p:spPr>
          <a:xfrm>
            <a:off x="7268359" y="1879380"/>
            <a:ext cx="1645920" cy="1645920"/>
          </a:xfrm>
          <a:prstGeom prst="rect">
            <a:avLst/>
          </a:prstGeom>
          <a:ln w="19050">
            <a:solidFill>
              <a:schemeClr val="accent2"/>
            </a:solidFill>
          </a:ln>
          <a:effectLst>
            <a:outerShdw blurRad="50800" dist="38100" dir="2700000" algn="tl" rotWithShape="0">
              <a:prstClr val="black">
                <a:alpha val="40000"/>
              </a:prstClr>
            </a:outerShdw>
          </a:effectLst>
        </p:spPr>
        <p:txBody>
          <a:bodyPr/>
          <a:lstStyle>
            <a:lvl1pPr marL="0" indent="0" algn="ctr">
              <a:buNone/>
              <a:defRPr/>
            </a:lvl1pPr>
          </a:lstStyle>
          <a:p>
            <a:r>
              <a:rPr lang="en-US" dirty="0"/>
              <a:t>Insert QR code</a:t>
            </a:r>
          </a:p>
        </p:txBody>
      </p:sp>
      <p:sp>
        <p:nvSpPr>
          <p:cNvPr id="3" name="Rounded Rectangle 2">
            <a:extLst>
              <a:ext uri="{FF2B5EF4-FFF2-40B4-BE49-F238E27FC236}">
                <a16:creationId xmlns:a16="http://schemas.microsoft.com/office/drawing/2014/main" id="{E7EF8B0E-DFC9-8955-06EF-F75EFFE403AA}"/>
              </a:ext>
            </a:extLst>
          </p:cNvPr>
          <p:cNvSpPr/>
          <p:nvPr/>
        </p:nvSpPr>
        <p:spPr>
          <a:xfrm>
            <a:off x="7273990" y="3639262"/>
            <a:ext cx="1634658" cy="32500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prstClr val="white"/>
                </a:solidFill>
                <a:effectLst/>
                <a:uLnTx/>
                <a:uFillTx/>
                <a:latin typeface="Arial"/>
                <a:ea typeface="+mn-ea"/>
                <a:cs typeface="+mn-cs"/>
                <a:sym typeface="Arial"/>
              </a:rPr>
              <a:t>Scan to Answer!</a:t>
            </a:r>
          </a:p>
        </p:txBody>
      </p:sp>
    </p:spTree>
    <p:extLst>
      <p:ext uri="{BB962C8B-B14F-4D97-AF65-F5344CB8AC3E}">
        <p14:creationId xmlns:p14="http://schemas.microsoft.com/office/powerpoint/2010/main" val="20679112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nClinic Q&amp;A">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2A4F2108-7697-CD44-F298-C715959BCFE2}"/>
              </a:ext>
            </a:extLst>
          </p:cNvPr>
          <p:cNvSpPr>
            <a:spLocks noGrp="1"/>
          </p:cNvSpPr>
          <p:nvPr>
            <p:ph type="pic" sz="quarter" idx="10" hasCustomPrompt="1"/>
          </p:nvPr>
        </p:nvSpPr>
        <p:spPr>
          <a:xfrm>
            <a:off x="5916175" y="2487930"/>
            <a:ext cx="1828800" cy="1828800"/>
          </a:xfrm>
          <a:ln w="19050">
            <a:solidFill>
              <a:schemeClr val="tx1"/>
            </a:solidFill>
          </a:ln>
          <a:effectLst>
            <a:outerShdw blurRad="50800" dist="38100" dir="2700000" algn="tl" rotWithShape="0">
              <a:prstClr val="black">
                <a:alpha val="40000"/>
              </a:prstClr>
            </a:outerShdw>
          </a:effectLst>
        </p:spPr>
        <p:txBody>
          <a:bodyPr>
            <a:noAutofit/>
          </a:bodyPr>
          <a:lstStyle>
            <a:lvl1pPr marL="0" indent="0" algn="ctr">
              <a:buNone/>
              <a:defRPr>
                <a:solidFill>
                  <a:schemeClr val="bg1"/>
                </a:solidFill>
              </a:defRPr>
            </a:lvl1pPr>
          </a:lstStyle>
          <a:p>
            <a:r>
              <a:rPr lang="en-US" dirty="0"/>
              <a:t>Insert QR code</a:t>
            </a:r>
          </a:p>
        </p:txBody>
      </p:sp>
      <p:sp>
        <p:nvSpPr>
          <p:cNvPr id="3" name="TextBox 2">
            <a:extLst>
              <a:ext uri="{FF2B5EF4-FFF2-40B4-BE49-F238E27FC236}">
                <a16:creationId xmlns:a16="http://schemas.microsoft.com/office/drawing/2014/main" id="{E2480B2A-D781-0F70-F932-31B26A595106}"/>
              </a:ext>
            </a:extLst>
          </p:cNvPr>
          <p:cNvSpPr txBox="1"/>
          <p:nvPr userDrawn="1"/>
        </p:nvSpPr>
        <p:spPr>
          <a:xfrm>
            <a:off x="5160227" y="4376675"/>
            <a:ext cx="3340696" cy="615553"/>
          </a:xfrm>
          <a:prstGeom prst="rect">
            <a:avLst/>
          </a:prstGeom>
          <a:noFill/>
        </p:spPr>
        <p:txBody>
          <a:bodyPr wrap="square" lIns="0" tIns="0" rIns="0" bIns="0" rtlCol="0">
            <a:spAutoFit/>
          </a:bodyPr>
          <a:lstStyle/>
          <a:p>
            <a:pPr algn="ctr"/>
            <a:r>
              <a:rPr lang="en-US" sz="2000" b="1" dirty="0">
                <a:solidFill>
                  <a:schemeClr val="bg1"/>
                </a:solidFill>
              </a:rPr>
              <a:t>Scan to access the </a:t>
            </a:r>
            <a:br>
              <a:rPr lang="en-US" sz="2000" b="1" dirty="0">
                <a:solidFill>
                  <a:schemeClr val="bg1"/>
                </a:solidFill>
              </a:rPr>
            </a:br>
            <a:r>
              <a:rPr lang="en-US" sz="2000" b="1" dirty="0">
                <a:solidFill>
                  <a:schemeClr val="bg1"/>
                </a:solidFill>
              </a:rPr>
              <a:t>post-test and evaluation</a:t>
            </a:r>
          </a:p>
        </p:txBody>
      </p:sp>
      <p:grpSp>
        <p:nvGrpSpPr>
          <p:cNvPr id="11" name="Group 10">
            <a:extLst>
              <a:ext uri="{FF2B5EF4-FFF2-40B4-BE49-F238E27FC236}">
                <a16:creationId xmlns:a16="http://schemas.microsoft.com/office/drawing/2014/main" id="{55F4A312-564B-6F4F-851D-67C7CE091B82}"/>
              </a:ext>
            </a:extLst>
          </p:cNvPr>
          <p:cNvGrpSpPr/>
          <p:nvPr/>
        </p:nvGrpSpPr>
        <p:grpSpPr>
          <a:xfrm>
            <a:off x="1399027" y="2487930"/>
            <a:ext cx="1828800" cy="1828800"/>
            <a:chOff x="-5898133" y="101977"/>
            <a:chExt cx="2934742" cy="2934741"/>
          </a:xfrm>
        </p:grpSpPr>
        <p:sp>
          <p:nvSpPr>
            <p:cNvPr id="12" name="Rounded Rectangle 11">
              <a:extLst>
                <a:ext uri="{FF2B5EF4-FFF2-40B4-BE49-F238E27FC236}">
                  <a16:creationId xmlns:a16="http://schemas.microsoft.com/office/drawing/2014/main" id="{7EC306F5-E736-EE8D-4F29-1B2D64E5F828}"/>
                </a:ext>
              </a:extLst>
            </p:cNvPr>
            <p:cNvSpPr>
              <a:spLocks noChangeAspect="1"/>
            </p:cNvSpPr>
            <p:nvPr/>
          </p:nvSpPr>
          <p:spPr>
            <a:xfrm>
              <a:off x="-5898133" y="101977"/>
              <a:ext cx="2934742" cy="2934741"/>
            </a:xfrm>
            <a:prstGeom prst="round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3DBBBD09-7683-E2E7-4A08-6A8217772C36}"/>
                </a:ext>
              </a:extLst>
            </p:cNvPr>
            <p:cNvPicPr>
              <a:picLocks noChangeAspect="1"/>
            </p:cNvPicPr>
            <p:nvPr/>
          </p:nvPicPr>
          <p:blipFill>
            <a:blip r:embed="rId2"/>
            <a:stretch>
              <a:fillRect/>
            </a:stretch>
          </p:blipFill>
          <p:spPr>
            <a:xfrm>
              <a:off x="-5556815" y="443295"/>
              <a:ext cx="2252106" cy="2252106"/>
            </a:xfrm>
            <a:prstGeom prst="rect">
              <a:avLst/>
            </a:prstGeom>
          </p:spPr>
        </p:pic>
      </p:grpSp>
      <p:sp>
        <p:nvSpPr>
          <p:cNvPr id="14" name="TextBox 13">
            <a:extLst>
              <a:ext uri="{FF2B5EF4-FFF2-40B4-BE49-F238E27FC236}">
                <a16:creationId xmlns:a16="http://schemas.microsoft.com/office/drawing/2014/main" id="{2783D872-03F2-CDFB-EA7B-F91C27195A4A}"/>
              </a:ext>
            </a:extLst>
          </p:cNvPr>
          <p:cNvSpPr txBox="1"/>
          <p:nvPr userDrawn="1"/>
        </p:nvSpPr>
        <p:spPr>
          <a:xfrm>
            <a:off x="643079" y="4376675"/>
            <a:ext cx="3340696" cy="615553"/>
          </a:xfrm>
          <a:prstGeom prst="rect">
            <a:avLst/>
          </a:prstGeom>
          <a:noFill/>
        </p:spPr>
        <p:txBody>
          <a:bodyPr wrap="square" lIns="0" tIns="0" rIns="0" bIns="0" rtlCol="0">
            <a:spAutoFit/>
          </a:bodyPr>
          <a:lstStyle/>
          <a:p>
            <a:pPr algn="ctr"/>
            <a:r>
              <a:rPr lang="en-US" sz="2000" b="1" dirty="0">
                <a:solidFill>
                  <a:schemeClr val="bg1"/>
                </a:solidFill>
              </a:rPr>
              <a:t>Ask your </a:t>
            </a:r>
            <a:br>
              <a:rPr lang="en-US" sz="2000" b="1" dirty="0">
                <a:solidFill>
                  <a:schemeClr val="bg1"/>
                </a:solidFill>
              </a:rPr>
            </a:br>
            <a:r>
              <a:rPr lang="en-US" sz="2000" b="1" dirty="0">
                <a:solidFill>
                  <a:schemeClr val="bg1"/>
                </a:solidFill>
              </a:rPr>
              <a:t>questions now!</a:t>
            </a:r>
          </a:p>
        </p:txBody>
      </p:sp>
    </p:spTree>
    <p:extLst>
      <p:ext uri="{BB962C8B-B14F-4D97-AF65-F5344CB8AC3E}">
        <p14:creationId xmlns:p14="http://schemas.microsoft.com/office/powerpoint/2010/main" val="23952095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7300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5E8485-287A-7D02-5384-DCE332565160}"/>
              </a:ext>
            </a:extLst>
          </p:cNvPr>
          <p:cNvSpPr txBox="1"/>
          <p:nvPr/>
        </p:nvSpPr>
        <p:spPr>
          <a:xfrm>
            <a:off x="371007" y="495613"/>
            <a:ext cx="8401987" cy="4152275"/>
          </a:xfrm>
          <a:prstGeom prst="rect">
            <a:avLst/>
          </a:prstGeom>
          <a:noFill/>
        </p:spPr>
        <p:txBody>
          <a:bodyPr wrap="square" tIns="91440" bIns="91440" rtlCol="0" anchor="ctr">
            <a:noAutofit/>
          </a:bodyPr>
          <a:lstStyle/>
          <a:p>
            <a:pPr marL="0" indent="0" algn="ctr">
              <a:spcAft>
                <a:spcPts val="1200"/>
              </a:spcAft>
              <a:buFont typeface="Arial" panose="020B0604020202020204" pitchFamily="34" charset="0"/>
              <a:buNone/>
            </a:pPr>
            <a:r>
              <a:rPr lang="en-US" sz="8000" b="1" dirty="0"/>
              <a:t>DO NOT USE LAYOUTS PAST THIS POINT</a:t>
            </a:r>
          </a:p>
        </p:txBody>
      </p:sp>
      <p:sp>
        <p:nvSpPr>
          <p:cNvPr id="2" name="TextBox 1">
            <a:extLst>
              <a:ext uri="{FF2B5EF4-FFF2-40B4-BE49-F238E27FC236}">
                <a16:creationId xmlns:a16="http://schemas.microsoft.com/office/drawing/2014/main" id="{B9515824-908E-17B3-DF82-CDCAAFBC85F1}"/>
              </a:ext>
            </a:extLst>
          </p:cNvPr>
          <p:cNvSpPr txBox="1"/>
          <p:nvPr userDrawn="1"/>
        </p:nvSpPr>
        <p:spPr>
          <a:xfrm>
            <a:off x="371007" y="495613"/>
            <a:ext cx="8401987" cy="4152275"/>
          </a:xfrm>
          <a:prstGeom prst="rect">
            <a:avLst/>
          </a:prstGeom>
          <a:noFill/>
        </p:spPr>
        <p:txBody>
          <a:bodyPr wrap="square" tIns="91440" bIns="91440" rtlCol="0" anchor="ctr">
            <a:noAutofit/>
          </a:bodyPr>
          <a:lstStyle/>
          <a:p>
            <a:pPr marL="0" indent="0" algn="ctr">
              <a:spcAft>
                <a:spcPts val="1200"/>
              </a:spcAft>
              <a:buFont typeface="Arial" panose="020B0604020202020204" pitchFamily="34" charset="0"/>
              <a:buNone/>
            </a:pPr>
            <a:r>
              <a:rPr lang="en-US" sz="8000" b="1" dirty="0"/>
              <a:t>DO NOT USE LAYOUTS PAST THIS POINT</a:t>
            </a:r>
          </a:p>
        </p:txBody>
      </p:sp>
    </p:spTree>
    <p:extLst>
      <p:ext uri="{BB962C8B-B14F-4D97-AF65-F5344CB8AC3E}">
        <p14:creationId xmlns:p14="http://schemas.microsoft.com/office/powerpoint/2010/main" val="4277097594"/>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E22EA2-DB1E-030A-2BC2-B42157968B0C}"/>
              </a:ext>
            </a:extLst>
          </p:cNvPr>
          <p:cNvSpPr/>
          <p:nvPr/>
        </p:nvSpPr>
        <p:spPr>
          <a:xfrm>
            <a:off x="0" y="664164"/>
            <a:ext cx="9144000" cy="4479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83A5AE2-81F8-E7D5-138D-534C04AE86E3}"/>
              </a:ext>
            </a:extLst>
          </p:cNvPr>
          <p:cNvSpPr>
            <a:spLocks noGrp="1"/>
          </p:cNvSpPr>
          <p:nvPr>
            <p:ph type="body" idx="1"/>
          </p:nvPr>
        </p:nvSpPr>
        <p:spPr>
          <a:xfrm>
            <a:off x="228600" y="830439"/>
            <a:ext cx="4269582" cy="617934"/>
          </a:xfrm>
        </p:spPr>
        <p:txBody>
          <a:bodyPr anchor="ctr">
            <a:noAutofit/>
          </a:bodyPr>
          <a:lstStyle>
            <a:lvl1pPr marL="0" indent="0" algn="l">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978E780C-6953-3E17-2E28-D6ECF4FCE863}"/>
              </a:ext>
            </a:extLst>
          </p:cNvPr>
          <p:cNvSpPr>
            <a:spLocks noGrp="1"/>
          </p:cNvSpPr>
          <p:nvPr>
            <p:ph type="body" sz="quarter" idx="3"/>
          </p:nvPr>
        </p:nvSpPr>
        <p:spPr>
          <a:xfrm>
            <a:off x="4654788" y="830439"/>
            <a:ext cx="4270248" cy="617934"/>
          </a:xfrm>
        </p:spPr>
        <p:txBody>
          <a:bodyPr anchor="ctr">
            <a:noAutofit/>
          </a:bodyPr>
          <a:lstStyle>
            <a:lvl1pPr marL="0" indent="0" algn="l">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pic>
        <p:nvPicPr>
          <p:cNvPr id="12" name="Picture 11">
            <a:extLst>
              <a:ext uri="{FF2B5EF4-FFF2-40B4-BE49-F238E27FC236}">
                <a16:creationId xmlns:a16="http://schemas.microsoft.com/office/drawing/2014/main" id="{A847D1F8-33F2-EF0C-9D6B-24D3599FCB6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7782743" y="4685050"/>
            <a:ext cx="1361257" cy="435602"/>
          </a:xfrm>
          <a:prstGeom prst="rect">
            <a:avLst/>
          </a:prstGeom>
        </p:spPr>
      </p:pic>
      <p:sp>
        <p:nvSpPr>
          <p:cNvPr id="7" name="Title 6">
            <a:extLst>
              <a:ext uri="{FF2B5EF4-FFF2-40B4-BE49-F238E27FC236}">
                <a16:creationId xmlns:a16="http://schemas.microsoft.com/office/drawing/2014/main" id="{94A485EC-6A8A-BED0-9EFD-5F2B13A2CF82}"/>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8" name="Footer Placeholder 4">
            <a:extLst>
              <a:ext uri="{FF2B5EF4-FFF2-40B4-BE49-F238E27FC236}">
                <a16:creationId xmlns:a16="http://schemas.microsoft.com/office/drawing/2014/main" id="{111F1C53-8D8A-9080-2BE6-38F90B837425}"/>
              </a:ext>
            </a:extLst>
          </p:cNvPr>
          <p:cNvSpPr>
            <a:spLocks noGrp="1"/>
          </p:cNvSpPr>
          <p:nvPr>
            <p:ph type="ftr" sz="quarter" idx="10"/>
          </p:nvPr>
        </p:nvSpPr>
        <p:spPr>
          <a:xfrm>
            <a:off x="178906" y="4765929"/>
            <a:ext cx="8736494" cy="311476"/>
          </a:xfrm>
          <a:prstGeom prst="rect">
            <a:avLst/>
          </a:prstGeom>
        </p:spPr>
        <p:txBody>
          <a:bodyPr vert="horz" lIns="45720" tIns="45720" rIns="45720" bIns="45720" rtlCol="0" anchor="b"/>
          <a:lstStyle>
            <a:lvl1pPr algn="l">
              <a:defRPr sz="800">
                <a:solidFill>
                  <a:schemeClr val="tx1"/>
                </a:solidFill>
                <a:latin typeface="Arial" panose="020B0604020202020204" pitchFamily="34" charset="0"/>
                <a:cs typeface="Arial" panose="020B0604020202020204" pitchFamily="34" charset="0"/>
              </a:defRPr>
            </a:lvl1pPr>
          </a:lstStyle>
          <a:p>
            <a:endParaRPr lang="en-GB"/>
          </a:p>
        </p:txBody>
      </p:sp>
      <p:sp>
        <p:nvSpPr>
          <p:cNvPr id="11" name="Text Placeholder 10">
            <a:extLst>
              <a:ext uri="{FF2B5EF4-FFF2-40B4-BE49-F238E27FC236}">
                <a16:creationId xmlns:a16="http://schemas.microsoft.com/office/drawing/2014/main" id="{552D07F0-7C12-3F96-4A4A-2053076C0754}"/>
              </a:ext>
            </a:extLst>
          </p:cNvPr>
          <p:cNvSpPr>
            <a:spLocks noGrp="1"/>
          </p:cNvSpPr>
          <p:nvPr>
            <p:ph type="body" sz="quarter" idx="11"/>
          </p:nvPr>
        </p:nvSpPr>
        <p:spPr>
          <a:xfrm>
            <a:off x="228600" y="1447800"/>
            <a:ext cx="4270375" cy="2763838"/>
          </a:xfrm>
        </p:spPr>
        <p:txBody>
          <a:bodyPr>
            <a:noAutofit/>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D1AB8193-1E2D-C01A-CF46-0100DC9E20B2}"/>
              </a:ext>
            </a:extLst>
          </p:cNvPr>
          <p:cNvSpPr>
            <a:spLocks noGrp="1"/>
          </p:cNvSpPr>
          <p:nvPr>
            <p:ph type="body" sz="quarter" idx="12"/>
          </p:nvPr>
        </p:nvSpPr>
        <p:spPr>
          <a:xfrm>
            <a:off x="4654788" y="1447800"/>
            <a:ext cx="4270375" cy="2763838"/>
          </a:xfrm>
        </p:spPr>
        <p:txBody>
          <a:bodyPr>
            <a:noAutofit/>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0786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Footn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1F219-B3CD-B385-08F0-F0349C8ECF16}"/>
              </a:ext>
            </a:extLst>
          </p:cNvPr>
          <p:cNvSpPr/>
          <p:nvPr/>
        </p:nvSpPr>
        <p:spPr>
          <a:xfrm>
            <a:off x="0" y="664164"/>
            <a:ext cx="9144000" cy="4479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F5BED77-40D4-DB6E-9689-C88C87A5C1F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7782743" y="4685050"/>
            <a:ext cx="1361257" cy="435602"/>
          </a:xfrm>
          <a:prstGeom prst="rect">
            <a:avLst/>
          </a:prstGeom>
        </p:spPr>
      </p:pic>
      <p:sp>
        <p:nvSpPr>
          <p:cNvPr id="3" name="Title 6">
            <a:extLst>
              <a:ext uri="{FF2B5EF4-FFF2-40B4-BE49-F238E27FC236}">
                <a16:creationId xmlns:a16="http://schemas.microsoft.com/office/drawing/2014/main" id="{9C77EE08-D37E-E8A6-490B-EEB3E4410E38}"/>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4" name="Footer Placeholder 4">
            <a:extLst>
              <a:ext uri="{FF2B5EF4-FFF2-40B4-BE49-F238E27FC236}">
                <a16:creationId xmlns:a16="http://schemas.microsoft.com/office/drawing/2014/main" id="{40E717AF-91BC-85DE-3AA5-10F63CD56A45}"/>
              </a:ext>
            </a:extLst>
          </p:cNvPr>
          <p:cNvSpPr>
            <a:spLocks noGrp="1"/>
          </p:cNvSpPr>
          <p:nvPr>
            <p:ph type="ftr" sz="quarter" idx="3"/>
          </p:nvPr>
        </p:nvSpPr>
        <p:spPr>
          <a:xfrm>
            <a:off x="178906" y="4765929"/>
            <a:ext cx="8736494" cy="311476"/>
          </a:xfrm>
          <a:prstGeom prst="rect">
            <a:avLst/>
          </a:prstGeom>
        </p:spPr>
        <p:txBody>
          <a:bodyPr vert="horz" lIns="45720" tIns="45720" rIns="45720" bIns="45720" rtlCol="0" anchor="b"/>
          <a:lstStyle>
            <a:lvl1pPr algn="l">
              <a:defRPr sz="800">
                <a:solidFill>
                  <a:schemeClr val="tx1"/>
                </a:solidFill>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3053605677"/>
      </p:ext>
    </p:extLst>
  </p:cSld>
  <p:clrMapOvr>
    <a:masterClrMapping/>
  </p:clrMapOvr>
  <p:extLst>
    <p:ext uri="{DCECCB84-F9BA-43D5-87BE-67443E8EF086}">
      <p15:sldGuideLst xmlns:p15="http://schemas.microsoft.com/office/powerpoint/2012/main">
        <p15:guide id="1" orient="horz" pos="4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ith Gradi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110CA3-65FA-C8AE-0E31-70D28A37B229}"/>
              </a:ext>
            </a:extLst>
          </p:cNvPr>
          <p:cNvSpPr/>
          <p:nvPr/>
        </p:nvSpPr>
        <p:spPr>
          <a:xfrm>
            <a:off x="0" y="664164"/>
            <a:ext cx="9144000" cy="4479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30E382-C72C-15E4-6062-E7469F712CF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7782743" y="4685050"/>
            <a:ext cx="1361257" cy="435602"/>
          </a:xfrm>
          <a:prstGeom prst="rect">
            <a:avLst/>
          </a:prstGeom>
        </p:spPr>
      </p:pic>
      <p:sp>
        <p:nvSpPr>
          <p:cNvPr id="2" name="Title 6">
            <a:extLst>
              <a:ext uri="{FF2B5EF4-FFF2-40B4-BE49-F238E27FC236}">
                <a16:creationId xmlns:a16="http://schemas.microsoft.com/office/drawing/2014/main" id="{FD2845BB-FB50-4E34-FFB2-FF75DF5BF294}"/>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9F98C11-A930-1281-2D29-847201E5C031}"/>
              </a:ext>
            </a:extLst>
          </p:cNvPr>
          <p:cNvSpPr>
            <a:spLocks noGrp="1"/>
          </p:cNvSpPr>
          <p:nvPr>
            <p:ph type="ftr" sz="quarter" idx="3"/>
          </p:nvPr>
        </p:nvSpPr>
        <p:spPr>
          <a:xfrm>
            <a:off x="178906" y="4765929"/>
            <a:ext cx="8736494" cy="311476"/>
          </a:xfrm>
          <a:prstGeom prst="rect">
            <a:avLst/>
          </a:prstGeom>
        </p:spPr>
        <p:txBody>
          <a:bodyPr vert="horz" lIns="45720" tIns="45720" rIns="45720" bIns="45720" rtlCol="0" anchor="b"/>
          <a:lstStyle>
            <a:lvl1pPr algn="l">
              <a:defRPr sz="800">
                <a:solidFill>
                  <a:schemeClr val="tx1"/>
                </a:solidFill>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180242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oll Without Yellow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DAC441-E4F1-2982-084B-D8828D0DBAE5}"/>
              </a:ext>
            </a:extLst>
          </p:cNvPr>
          <p:cNvSpPr/>
          <p:nvPr userDrawn="1"/>
        </p:nvSpPr>
        <p:spPr>
          <a:xfrm>
            <a:off x="0" y="662940"/>
            <a:ext cx="9144000" cy="44805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 Placeholder 12">
            <a:extLst>
              <a:ext uri="{FF2B5EF4-FFF2-40B4-BE49-F238E27FC236}">
                <a16:creationId xmlns:a16="http://schemas.microsoft.com/office/drawing/2014/main" id="{C28B916D-B2CC-E6E5-E3A2-632370459E0A}"/>
              </a:ext>
            </a:extLst>
          </p:cNvPr>
          <p:cNvSpPr>
            <a:spLocks noGrp="1"/>
          </p:cNvSpPr>
          <p:nvPr>
            <p:ph type="body" sz="quarter" idx="11" hasCustomPrompt="1"/>
          </p:nvPr>
        </p:nvSpPr>
        <p:spPr>
          <a:xfrm>
            <a:off x="228600" y="1951892"/>
            <a:ext cx="8686800" cy="2586453"/>
          </a:xfrm>
        </p:spPr>
        <p:txBody>
          <a:bodyPr>
            <a:noAutofit/>
          </a:bodyPr>
          <a:lstStyle>
            <a:lvl1pPr marL="342900" indent="-342900">
              <a:buFont typeface="+mj-lt"/>
              <a:buAutoNum type="arabicPeriod"/>
              <a:defRPr sz="1800"/>
            </a:lvl1pPr>
            <a:lvl2pPr marL="457200" indent="0">
              <a:buNone/>
              <a:defRPr/>
            </a:lvl2pPr>
          </a:lstStyle>
          <a:p>
            <a:pPr lvl="0"/>
            <a:r>
              <a:rPr lang="en-US" dirty="0"/>
              <a:t>Insert option</a:t>
            </a: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30946" y="0"/>
            <a:ext cx="8784453" cy="649507"/>
          </a:xfrm>
        </p:spPr>
        <p:txBody>
          <a:bodyPr/>
          <a:lstStyle>
            <a:lvl1pPr>
              <a:defRPr sz="2200"/>
            </a:lvl1pPr>
          </a:lstStyle>
          <a:p>
            <a:r>
              <a:rPr lang="en-US" dirty="0"/>
              <a:t>Click to edit Master title style</a:t>
            </a:r>
          </a:p>
        </p:txBody>
      </p:sp>
      <p:sp>
        <p:nvSpPr>
          <p:cNvPr id="9" name="Text Placeholder 8">
            <a:extLst>
              <a:ext uri="{FF2B5EF4-FFF2-40B4-BE49-F238E27FC236}">
                <a16:creationId xmlns:a16="http://schemas.microsoft.com/office/drawing/2014/main" id="{C7C16233-DAFE-EFE0-F2B9-C7FD3D9CA287}"/>
              </a:ext>
            </a:extLst>
          </p:cNvPr>
          <p:cNvSpPr>
            <a:spLocks noGrp="1"/>
          </p:cNvSpPr>
          <p:nvPr>
            <p:ph type="body" sz="quarter" idx="12"/>
          </p:nvPr>
        </p:nvSpPr>
        <p:spPr>
          <a:xfrm>
            <a:off x="228600" y="819150"/>
            <a:ext cx="8686800" cy="890588"/>
          </a:xfrm>
        </p:spPr>
        <p:txBody>
          <a:bodyPr>
            <a:noAutofit/>
          </a:bodyPr>
          <a:lstStyle>
            <a:lvl1pPr marL="0" indent="0">
              <a:buNone/>
              <a:defRPr b="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484513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YOD Poll Without Yellow Box">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C88B97-F1F7-727F-91AD-1FB0879A2AFC}"/>
              </a:ext>
            </a:extLst>
          </p:cNvPr>
          <p:cNvSpPr/>
          <p:nvPr userDrawn="1"/>
        </p:nvSpPr>
        <p:spPr>
          <a:xfrm>
            <a:off x="0" y="662940"/>
            <a:ext cx="9144000" cy="44805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 Placeholder 12">
            <a:extLst>
              <a:ext uri="{FF2B5EF4-FFF2-40B4-BE49-F238E27FC236}">
                <a16:creationId xmlns:a16="http://schemas.microsoft.com/office/drawing/2014/main" id="{C28B916D-B2CC-E6E5-E3A2-632370459E0A}"/>
              </a:ext>
            </a:extLst>
          </p:cNvPr>
          <p:cNvSpPr>
            <a:spLocks noGrp="1"/>
          </p:cNvSpPr>
          <p:nvPr>
            <p:ph type="body" sz="quarter" idx="11" hasCustomPrompt="1"/>
          </p:nvPr>
        </p:nvSpPr>
        <p:spPr>
          <a:xfrm>
            <a:off x="228600" y="1951892"/>
            <a:ext cx="6944096" cy="2586453"/>
          </a:xfrm>
        </p:spPr>
        <p:txBody>
          <a:bodyPr>
            <a:noAutofit/>
          </a:bodyPr>
          <a:lstStyle>
            <a:lvl1pPr marL="342900" indent="-342900">
              <a:buFont typeface="+mj-lt"/>
              <a:buAutoNum type="arabicPeriod"/>
              <a:defRPr sz="1800"/>
            </a:lvl1pPr>
            <a:lvl2pPr marL="457200" indent="0">
              <a:buNone/>
              <a:defRPr/>
            </a:lvl2pPr>
          </a:lstStyle>
          <a:p>
            <a:pPr lvl="0"/>
            <a:r>
              <a:rPr lang="en-US" dirty="0"/>
              <a:t>Insert option</a:t>
            </a: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7C16233-DAFE-EFE0-F2B9-C7FD3D9CA287}"/>
              </a:ext>
            </a:extLst>
          </p:cNvPr>
          <p:cNvSpPr>
            <a:spLocks noGrp="1"/>
          </p:cNvSpPr>
          <p:nvPr>
            <p:ph type="body" sz="quarter" idx="12"/>
          </p:nvPr>
        </p:nvSpPr>
        <p:spPr>
          <a:xfrm>
            <a:off x="228600" y="819150"/>
            <a:ext cx="8686800" cy="890588"/>
          </a:xfrm>
        </p:spPr>
        <p:txBody>
          <a:bodyPr>
            <a:noAutofit/>
          </a:bodyPr>
          <a:lstStyle>
            <a:lvl1pPr marL="0" indent="0">
              <a:buNone/>
              <a:defRPr b="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2" name="Picture Placeholder 7">
            <a:extLst>
              <a:ext uri="{FF2B5EF4-FFF2-40B4-BE49-F238E27FC236}">
                <a16:creationId xmlns:a16="http://schemas.microsoft.com/office/drawing/2014/main" id="{5CB50DCC-F521-6FAD-ACC7-26B40A7CA801}"/>
              </a:ext>
            </a:extLst>
          </p:cNvPr>
          <p:cNvSpPr>
            <a:spLocks noGrp="1"/>
          </p:cNvSpPr>
          <p:nvPr>
            <p:ph type="pic" sz="quarter" idx="13" hasCustomPrompt="1"/>
          </p:nvPr>
        </p:nvSpPr>
        <p:spPr>
          <a:xfrm>
            <a:off x="7268359" y="1879380"/>
            <a:ext cx="1645920" cy="1645920"/>
          </a:xfrm>
          <a:prstGeom prst="rect">
            <a:avLst/>
          </a:prstGeom>
          <a:ln w="19050">
            <a:solidFill>
              <a:schemeClr val="accent2"/>
            </a:solidFill>
          </a:ln>
          <a:effectLst>
            <a:outerShdw blurRad="50800" dist="38100" dir="2700000" algn="tl" rotWithShape="0">
              <a:prstClr val="black">
                <a:alpha val="40000"/>
              </a:prstClr>
            </a:outerShdw>
          </a:effectLst>
        </p:spPr>
        <p:txBody>
          <a:bodyPr/>
          <a:lstStyle>
            <a:lvl1pPr marL="0" indent="0" algn="ctr">
              <a:buNone/>
              <a:defRPr/>
            </a:lvl1pPr>
          </a:lstStyle>
          <a:p>
            <a:r>
              <a:rPr lang="en-US"/>
              <a:t>Insert QR code</a:t>
            </a:r>
          </a:p>
        </p:txBody>
      </p:sp>
      <p:sp>
        <p:nvSpPr>
          <p:cNvPr id="3" name="Rounded Rectangle 2">
            <a:extLst>
              <a:ext uri="{FF2B5EF4-FFF2-40B4-BE49-F238E27FC236}">
                <a16:creationId xmlns:a16="http://schemas.microsoft.com/office/drawing/2014/main" id="{E7EF8B0E-DFC9-8955-06EF-F75EFFE403AA}"/>
              </a:ext>
            </a:extLst>
          </p:cNvPr>
          <p:cNvSpPr/>
          <p:nvPr/>
        </p:nvSpPr>
        <p:spPr>
          <a:xfrm>
            <a:off x="7273990" y="3639262"/>
            <a:ext cx="1634658" cy="32500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prstClr val="white"/>
                </a:solidFill>
                <a:effectLst/>
                <a:uLnTx/>
                <a:uFillTx/>
                <a:latin typeface="Arial"/>
                <a:ea typeface="+mn-ea"/>
                <a:cs typeface="+mn-cs"/>
                <a:sym typeface="Arial"/>
              </a:rPr>
              <a:t>Scan to Answer!</a:t>
            </a:r>
          </a:p>
        </p:txBody>
      </p:sp>
    </p:spTree>
    <p:extLst>
      <p:ext uri="{BB962C8B-B14F-4D97-AF65-F5344CB8AC3E}">
        <p14:creationId xmlns:p14="http://schemas.microsoft.com/office/powerpoint/2010/main" val="1907361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ll With Yellow Box">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36328F-3667-2BB0-AE66-DF09152614D1}"/>
              </a:ext>
            </a:extLst>
          </p:cNvPr>
          <p:cNvSpPr/>
          <p:nvPr userDrawn="1"/>
        </p:nvSpPr>
        <p:spPr>
          <a:xfrm>
            <a:off x="0" y="662940"/>
            <a:ext cx="9144000" cy="44805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 Placeholder 12">
            <a:extLst>
              <a:ext uri="{FF2B5EF4-FFF2-40B4-BE49-F238E27FC236}">
                <a16:creationId xmlns:a16="http://schemas.microsoft.com/office/drawing/2014/main" id="{C28B916D-B2CC-E6E5-E3A2-632370459E0A}"/>
              </a:ext>
            </a:extLst>
          </p:cNvPr>
          <p:cNvSpPr>
            <a:spLocks noGrp="1"/>
          </p:cNvSpPr>
          <p:nvPr>
            <p:ph type="body" sz="quarter" idx="11" hasCustomPrompt="1"/>
          </p:nvPr>
        </p:nvSpPr>
        <p:spPr>
          <a:xfrm>
            <a:off x="228600" y="1951892"/>
            <a:ext cx="8686800" cy="2586453"/>
          </a:xfrm>
        </p:spPr>
        <p:txBody>
          <a:bodyPr>
            <a:noAutofit/>
          </a:bodyPr>
          <a:lstStyle>
            <a:lvl1pPr marL="342900" indent="-342900">
              <a:buFont typeface="+mj-lt"/>
              <a:buAutoNum type="arabicPeriod"/>
              <a:defRPr sz="1800"/>
            </a:lvl1pPr>
            <a:lvl2pPr marL="457200" indent="0">
              <a:buNone/>
              <a:defRPr/>
            </a:lvl2pPr>
          </a:lstStyle>
          <a:p>
            <a:pPr lvl="0"/>
            <a:r>
              <a:rPr lang="en-US" dirty="0"/>
              <a:t>Insert option</a:t>
            </a: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7C16233-DAFE-EFE0-F2B9-C7FD3D9CA287}"/>
              </a:ext>
            </a:extLst>
          </p:cNvPr>
          <p:cNvSpPr>
            <a:spLocks noGrp="1"/>
          </p:cNvSpPr>
          <p:nvPr>
            <p:ph type="body" sz="quarter" idx="12"/>
          </p:nvPr>
        </p:nvSpPr>
        <p:spPr>
          <a:xfrm>
            <a:off x="228600" y="819150"/>
            <a:ext cx="8686800" cy="890588"/>
          </a:xfrm>
        </p:spPr>
        <p:txBody>
          <a:bodyPr>
            <a:noAutofit/>
          </a:bodyPr>
          <a:lstStyle>
            <a:lvl1pPr marL="0" indent="0">
              <a:buNone/>
              <a:defRPr b="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5" name="Rounded Rectangle 4">
            <a:extLst>
              <a:ext uri="{FF2B5EF4-FFF2-40B4-BE49-F238E27FC236}">
                <a16:creationId xmlns:a16="http://schemas.microsoft.com/office/drawing/2014/main" id="{822287AE-1C34-3347-06DD-6055D999C972}"/>
              </a:ext>
            </a:extLst>
          </p:cNvPr>
          <p:cNvSpPr/>
          <p:nvPr/>
        </p:nvSpPr>
        <p:spPr>
          <a:xfrm>
            <a:off x="7588332" y="4574884"/>
            <a:ext cx="1290175" cy="34448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DF3E6F0-AB93-DCB7-9441-80F200A1FFFA}"/>
              </a:ext>
            </a:extLst>
          </p:cNvPr>
          <p:cNvSpPr>
            <a:spLocks noGrp="1"/>
          </p:cNvSpPr>
          <p:nvPr>
            <p:ph type="body" sz="quarter" idx="13" hasCustomPrompt="1"/>
          </p:nvPr>
        </p:nvSpPr>
        <p:spPr>
          <a:xfrm>
            <a:off x="7589838" y="4574883"/>
            <a:ext cx="1288669" cy="344489"/>
          </a:xfrm>
        </p:spPr>
        <p:txBody>
          <a:bodyPr anchor="ctr">
            <a:normAutofit/>
          </a:bodyPr>
          <a:lstStyle>
            <a:lvl1pPr marL="0" indent="0" algn="ctr">
              <a:buNone/>
              <a:defRPr sz="1400" b="1"/>
            </a:lvl1pPr>
          </a:lstStyle>
          <a:p>
            <a:pPr lvl="0"/>
            <a:r>
              <a:rPr lang="en-US" dirty="0"/>
              <a:t>PQ X</a:t>
            </a:r>
          </a:p>
        </p:txBody>
      </p:sp>
    </p:spTree>
    <p:extLst>
      <p:ext uri="{BB962C8B-B14F-4D97-AF65-F5344CB8AC3E}">
        <p14:creationId xmlns:p14="http://schemas.microsoft.com/office/powerpoint/2010/main" val="1341706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YOD Poll With Yellow Box">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36328F-3667-2BB0-AE66-DF09152614D1}"/>
              </a:ext>
            </a:extLst>
          </p:cNvPr>
          <p:cNvSpPr/>
          <p:nvPr/>
        </p:nvSpPr>
        <p:spPr>
          <a:xfrm>
            <a:off x="0" y="662940"/>
            <a:ext cx="9144000" cy="44805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 Placeholder 12">
            <a:extLst>
              <a:ext uri="{FF2B5EF4-FFF2-40B4-BE49-F238E27FC236}">
                <a16:creationId xmlns:a16="http://schemas.microsoft.com/office/drawing/2014/main" id="{C28B916D-B2CC-E6E5-E3A2-632370459E0A}"/>
              </a:ext>
            </a:extLst>
          </p:cNvPr>
          <p:cNvSpPr>
            <a:spLocks noGrp="1"/>
          </p:cNvSpPr>
          <p:nvPr>
            <p:ph type="body" sz="quarter" idx="11" hasCustomPrompt="1"/>
          </p:nvPr>
        </p:nvSpPr>
        <p:spPr>
          <a:xfrm>
            <a:off x="228600" y="1951892"/>
            <a:ext cx="6944096" cy="2586453"/>
          </a:xfrm>
        </p:spPr>
        <p:txBody>
          <a:bodyPr>
            <a:noAutofit/>
          </a:bodyPr>
          <a:lstStyle>
            <a:lvl1pPr marL="342900" indent="-342900">
              <a:buFont typeface="+mj-lt"/>
              <a:buAutoNum type="arabicPeriod"/>
              <a:defRPr sz="1800"/>
            </a:lvl1pPr>
            <a:lvl2pPr marL="457200" indent="0">
              <a:buNone/>
              <a:defRPr/>
            </a:lvl2pPr>
          </a:lstStyle>
          <a:p>
            <a:pPr lvl="0"/>
            <a:r>
              <a:rPr lang="en-US" dirty="0"/>
              <a:t>Insert option</a:t>
            </a: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7C16233-DAFE-EFE0-F2B9-C7FD3D9CA287}"/>
              </a:ext>
            </a:extLst>
          </p:cNvPr>
          <p:cNvSpPr>
            <a:spLocks noGrp="1"/>
          </p:cNvSpPr>
          <p:nvPr>
            <p:ph type="body" sz="quarter" idx="12"/>
          </p:nvPr>
        </p:nvSpPr>
        <p:spPr>
          <a:xfrm>
            <a:off x="228600" y="819150"/>
            <a:ext cx="8686800" cy="890588"/>
          </a:xfrm>
        </p:spPr>
        <p:txBody>
          <a:bodyPr>
            <a:noAutofit/>
          </a:bodyPr>
          <a:lstStyle>
            <a:lvl1pPr marL="0" indent="0">
              <a:buNone/>
              <a:defRPr b="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2" name="Picture Placeholder 7">
            <a:extLst>
              <a:ext uri="{FF2B5EF4-FFF2-40B4-BE49-F238E27FC236}">
                <a16:creationId xmlns:a16="http://schemas.microsoft.com/office/drawing/2014/main" id="{5CB50DCC-F521-6FAD-ACC7-26B40A7CA801}"/>
              </a:ext>
            </a:extLst>
          </p:cNvPr>
          <p:cNvSpPr>
            <a:spLocks noGrp="1"/>
          </p:cNvSpPr>
          <p:nvPr>
            <p:ph type="pic" sz="quarter" idx="13" hasCustomPrompt="1"/>
          </p:nvPr>
        </p:nvSpPr>
        <p:spPr>
          <a:xfrm>
            <a:off x="7268359" y="1879380"/>
            <a:ext cx="1645920" cy="1645920"/>
          </a:xfrm>
          <a:prstGeom prst="rect">
            <a:avLst/>
          </a:prstGeom>
          <a:ln w="19050">
            <a:solidFill>
              <a:schemeClr val="accent2"/>
            </a:solidFill>
          </a:ln>
          <a:effectLst>
            <a:outerShdw blurRad="50800" dist="38100" dir="2700000" algn="tl" rotWithShape="0">
              <a:prstClr val="black">
                <a:alpha val="40000"/>
              </a:prstClr>
            </a:outerShdw>
          </a:effectLst>
        </p:spPr>
        <p:txBody>
          <a:bodyPr/>
          <a:lstStyle>
            <a:lvl1pPr marL="0" indent="0" algn="ctr">
              <a:buNone/>
              <a:defRPr/>
            </a:lvl1pPr>
          </a:lstStyle>
          <a:p>
            <a:r>
              <a:rPr lang="en-US"/>
              <a:t>Insert QR code</a:t>
            </a:r>
          </a:p>
        </p:txBody>
      </p:sp>
      <p:sp>
        <p:nvSpPr>
          <p:cNvPr id="8" name="Rounded Rectangle 7">
            <a:extLst>
              <a:ext uri="{FF2B5EF4-FFF2-40B4-BE49-F238E27FC236}">
                <a16:creationId xmlns:a16="http://schemas.microsoft.com/office/drawing/2014/main" id="{E637E840-85BE-7375-87CE-D744E2478279}"/>
              </a:ext>
            </a:extLst>
          </p:cNvPr>
          <p:cNvSpPr/>
          <p:nvPr userDrawn="1"/>
        </p:nvSpPr>
        <p:spPr>
          <a:xfrm>
            <a:off x="7273990" y="3639262"/>
            <a:ext cx="1634658" cy="32500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prstClr val="white"/>
                </a:solidFill>
                <a:effectLst/>
                <a:uLnTx/>
                <a:uFillTx/>
                <a:latin typeface="Arial"/>
                <a:ea typeface="+mn-ea"/>
                <a:cs typeface="+mn-cs"/>
                <a:sym typeface="Arial"/>
              </a:rPr>
              <a:t>Scan to Answer!</a:t>
            </a:r>
          </a:p>
        </p:txBody>
      </p:sp>
      <p:sp>
        <p:nvSpPr>
          <p:cNvPr id="14" name="Rounded Rectangle 13">
            <a:extLst>
              <a:ext uri="{FF2B5EF4-FFF2-40B4-BE49-F238E27FC236}">
                <a16:creationId xmlns:a16="http://schemas.microsoft.com/office/drawing/2014/main" id="{C8191175-4F37-4814-BC84-090A9C3B315D}"/>
              </a:ext>
            </a:extLst>
          </p:cNvPr>
          <p:cNvSpPr/>
          <p:nvPr userDrawn="1"/>
        </p:nvSpPr>
        <p:spPr>
          <a:xfrm>
            <a:off x="7588332" y="4574884"/>
            <a:ext cx="1290175" cy="34448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2661639-0A88-C82C-073C-7EB2ECD6904B}"/>
              </a:ext>
            </a:extLst>
          </p:cNvPr>
          <p:cNvSpPr>
            <a:spLocks noGrp="1"/>
          </p:cNvSpPr>
          <p:nvPr>
            <p:ph type="body" sz="quarter" idx="14" hasCustomPrompt="1"/>
          </p:nvPr>
        </p:nvSpPr>
        <p:spPr>
          <a:xfrm>
            <a:off x="7589838" y="4574883"/>
            <a:ext cx="1288669" cy="344489"/>
          </a:xfrm>
        </p:spPr>
        <p:txBody>
          <a:bodyPr anchor="ctr">
            <a:normAutofit/>
          </a:bodyPr>
          <a:lstStyle>
            <a:lvl1pPr marL="0" indent="0" algn="ctr">
              <a:buNone/>
              <a:defRPr sz="1400" b="1"/>
            </a:lvl1pPr>
          </a:lstStyle>
          <a:p>
            <a:pPr lvl="0"/>
            <a:r>
              <a:rPr lang="en-US" dirty="0"/>
              <a:t>PQ X</a:t>
            </a:r>
          </a:p>
        </p:txBody>
      </p:sp>
    </p:spTree>
    <p:extLst>
      <p:ext uri="{BB962C8B-B14F-4D97-AF65-F5344CB8AC3E}">
        <p14:creationId xmlns:p14="http://schemas.microsoft.com/office/powerpoint/2010/main" val="2125743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Pad Pushed Poll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3AA6F8-88AE-389A-0BF5-DBC67291DEF0}"/>
              </a:ext>
            </a:extLst>
          </p:cNvPr>
          <p:cNvSpPr/>
          <p:nvPr userDrawn="1"/>
        </p:nvSpPr>
        <p:spPr>
          <a:xfrm>
            <a:off x="0" y="662940"/>
            <a:ext cx="9144000" cy="44805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7C16233-DAFE-EFE0-F2B9-C7FD3D9CA287}"/>
              </a:ext>
            </a:extLst>
          </p:cNvPr>
          <p:cNvSpPr>
            <a:spLocks noGrp="1"/>
          </p:cNvSpPr>
          <p:nvPr>
            <p:ph type="body" sz="quarter" idx="12"/>
          </p:nvPr>
        </p:nvSpPr>
        <p:spPr>
          <a:xfrm>
            <a:off x="228600" y="1431592"/>
            <a:ext cx="5709062" cy="2256559"/>
          </a:xfrm>
        </p:spPr>
        <p:txBody>
          <a:bodyPr anchor="ctr">
            <a:noAutofit/>
          </a:bodyPr>
          <a:lstStyle>
            <a:lvl1pPr marL="0" indent="0">
              <a:buNone/>
              <a:defRPr sz="2000" b="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pic>
        <p:nvPicPr>
          <p:cNvPr id="5" name="Picture 4">
            <a:extLst>
              <a:ext uri="{FF2B5EF4-FFF2-40B4-BE49-F238E27FC236}">
                <a16:creationId xmlns:a16="http://schemas.microsoft.com/office/drawing/2014/main" id="{8A696D6B-2722-125A-E0DB-422AE6974744}"/>
              </a:ext>
            </a:extLst>
          </p:cNvPr>
          <p:cNvPicPr>
            <a:picLocks noChangeAspect="1"/>
          </p:cNvPicPr>
          <p:nvPr userDrawn="1"/>
        </p:nvPicPr>
        <p:blipFill>
          <a:blip r:embed="rId2"/>
          <a:stretch>
            <a:fillRect/>
          </a:stretch>
        </p:blipFill>
        <p:spPr>
          <a:xfrm>
            <a:off x="6055526" y="1214102"/>
            <a:ext cx="2691539" cy="2691539"/>
          </a:xfrm>
          <a:prstGeom prst="rect">
            <a:avLst/>
          </a:prstGeom>
        </p:spPr>
      </p:pic>
      <p:sp>
        <p:nvSpPr>
          <p:cNvPr id="6" name="Rounded Rectangle 5">
            <a:extLst>
              <a:ext uri="{FF2B5EF4-FFF2-40B4-BE49-F238E27FC236}">
                <a16:creationId xmlns:a16="http://schemas.microsoft.com/office/drawing/2014/main" id="{5017C058-CB63-68CC-9B93-2CAB66D1D1C8}"/>
              </a:ext>
            </a:extLst>
          </p:cNvPr>
          <p:cNvSpPr/>
          <p:nvPr userDrawn="1"/>
        </p:nvSpPr>
        <p:spPr>
          <a:xfrm>
            <a:off x="7588332" y="4574884"/>
            <a:ext cx="1290175" cy="34448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7E595543-5DB4-8198-292F-C76BE882B665}"/>
              </a:ext>
            </a:extLst>
          </p:cNvPr>
          <p:cNvSpPr>
            <a:spLocks noGrp="1"/>
          </p:cNvSpPr>
          <p:nvPr>
            <p:ph type="body" sz="quarter" idx="13" hasCustomPrompt="1"/>
          </p:nvPr>
        </p:nvSpPr>
        <p:spPr>
          <a:xfrm>
            <a:off x="7589838" y="4574883"/>
            <a:ext cx="1288669" cy="344489"/>
          </a:xfrm>
        </p:spPr>
        <p:txBody>
          <a:bodyPr anchor="ctr">
            <a:normAutofit/>
          </a:bodyPr>
          <a:lstStyle>
            <a:lvl1pPr marL="0" indent="0" algn="ctr">
              <a:buNone/>
              <a:defRPr sz="1400" b="1"/>
            </a:lvl1pPr>
          </a:lstStyle>
          <a:p>
            <a:pPr lvl="0"/>
            <a:r>
              <a:rPr lang="en-US" dirty="0"/>
              <a:t>PQ X</a:t>
            </a:r>
          </a:p>
        </p:txBody>
      </p:sp>
    </p:spTree>
    <p:extLst>
      <p:ext uri="{BB962C8B-B14F-4D97-AF65-F5344CB8AC3E}">
        <p14:creationId xmlns:p14="http://schemas.microsoft.com/office/powerpoint/2010/main" val="19242320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ebcast Pushed Poll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3AA6F8-88AE-389A-0BF5-DBC67291DEF0}"/>
              </a:ext>
            </a:extLst>
          </p:cNvPr>
          <p:cNvSpPr/>
          <p:nvPr userDrawn="1"/>
        </p:nvSpPr>
        <p:spPr>
          <a:xfrm>
            <a:off x="0" y="662940"/>
            <a:ext cx="9144000" cy="44805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7C16233-DAFE-EFE0-F2B9-C7FD3D9CA287}"/>
              </a:ext>
            </a:extLst>
          </p:cNvPr>
          <p:cNvSpPr>
            <a:spLocks noGrp="1"/>
          </p:cNvSpPr>
          <p:nvPr>
            <p:ph type="body" sz="quarter" idx="12"/>
          </p:nvPr>
        </p:nvSpPr>
        <p:spPr>
          <a:xfrm>
            <a:off x="228600" y="1431592"/>
            <a:ext cx="5709062" cy="2256559"/>
          </a:xfrm>
        </p:spPr>
        <p:txBody>
          <a:bodyPr anchor="ctr">
            <a:noAutofit/>
          </a:bodyPr>
          <a:lstStyle>
            <a:lvl1pPr marL="0" indent="0">
              <a:buNone/>
              <a:defRPr sz="2000" b="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pic>
        <p:nvPicPr>
          <p:cNvPr id="5" name="Picture 4">
            <a:extLst>
              <a:ext uri="{FF2B5EF4-FFF2-40B4-BE49-F238E27FC236}">
                <a16:creationId xmlns:a16="http://schemas.microsoft.com/office/drawing/2014/main" id="{8A696D6B-2722-125A-E0DB-422AE6974744}"/>
              </a:ext>
            </a:extLst>
          </p:cNvPr>
          <p:cNvPicPr>
            <a:picLocks noChangeAspect="1"/>
          </p:cNvPicPr>
          <p:nvPr userDrawn="1"/>
        </p:nvPicPr>
        <p:blipFill>
          <a:blip r:embed="rId2"/>
          <a:srcRect/>
          <a:stretch/>
        </p:blipFill>
        <p:spPr>
          <a:xfrm>
            <a:off x="6055526" y="1214102"/>
            <a:ext cx="2691539" cy="2691539"/>
          </a:xfrm>
          <a:prstGeom prst="rect">
            <a:avLst/>
          </a:prstGeom>
        </p:spPr>
      </p:pic>
      <p:sp>
        <p:nvSpPr>
          <p:cNvPr id="6" name="Rounded Rectangle 5">
            <a:extLst>
              <a:ext uri="{FF2B5EF4-FFF2-40B4-BE49-F238E27FC236}">
                <a16:creationId xmlns:a16="http://schemas.microsoft.com/office/drawing/2014/main" id="{5017C058-CB63-68CC-9B93-2CAB66D1D1C8}"/>
              </a:ext>
            </a:extLst>
          </p:cNvPr>
          <p:cNvSpPr/>
          <p:nvPr userDrawn="1"/>
        </p:nvSpPr>
        <p:spPr>
          <a:xfrm>
            <a:off x="7588332" y="4574884"/>
            <a:ext cx="1290175" cy="34448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7E595543-5DB4-8198-292F-C76BE882B665}"/>
              </a:ext>
            </a:extLst>
          </p:cNvPr>
          <p:cNvSpPr>
            <a:spLocks noGrp="1"/>
          </p:cNvSpPr>
          <p:nvPr>
            <p:ph type="body" sz="quarter" idx="13" hasCustomPrompt="1"/>
          </p:nvPr>
        </p:nvSpPr>
        <p:spPr>
          <a:xfrm>
            <a:off x="7589838" y="4574883"/>
            <a:ext cx="1288669" cy="344489"/>
          </a:xfrm>
        </p:spPr>
        <p:txBody>
          <a:bodyPr anchor="ctr">
            <a:normAutofit/>
          </a:bodyPr>
          <a:lstStyle>
            <a:lvl1pPr marL="0" indent="0" algn="ctr">
              <a:buNone/>
              <a:defRPr sz="1400" b="1"/>
            </a:lvl1pPr>
          </a:lstStyle>
          <a:p>
            <a:pPr lvl="0"/>
            <a:r>
              <a:rPr lang="en-US" dirty="0"/>
              <a:t>PQ X</a:t>
            </a:r>
          </a:p>
        </p:txBody>
      </p:sp>
    </p:spTree>
    <p:extLst>
      <p:ext uri="{BB962C8B-B14F-4D97-AF65-F5344CB8AC3E}">
        <p14:creationId xmlns:p14="http://schemas.microsoft.com/office/powerpoint/2010/main" val="2982716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aculty Slide (Live)">
    <p:spTree>
      <p:nvGrpSpPr>
        <p:cNvPr id="1" name=""/>
        <p:cNvGrpSpPr/>
        <p:nvPr/>
      </p:nvGrpSpPr>
      <p:grpSpPr>
        <a:xfrm>
          <a:off x="0" y="0"/>
          <a:ext cx="0" cy="0"/>
          <a:chOff x="0" y="0"/>
          <a:chExt cx="0" cy="0"/>
        </a:xfrm>
      </p:grpSpPr>
      <p:sp>
        <p:nvSpPr>
          <p:cNvPr id="18" name="Round Single Corner Rectangle 17">
            <a:extLst>
              <a:ext uri="{FF2B5EF4-FFF2-40B4-BE49-F238E27FC236}">
                <a16:creationId xmlns:a16="http://schemas.microsoft.com/office/drawing/2014/main" id="{0548C76F-C242-49B4-01EC-456BF0CCA48F}"/>
              </a:ext>
            </a:extLst>
          </p:cNvPr>
          <p:cNvSpPr/>
          <p:nvPr/>
        </p:nvSpPr>
        <p:spPr>
          <a:xfrm>
            <a:off x="0" y="971550"/>
            <a:ext cx="8915400" cy="4171950"/>
          </a:xfrm>
          <a:prstGeom prst="round1Rect">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Picture Placeholder 7">
            <a:extLst>
              <a:ext uri="{FF2B5EF4-FFF2-40B4-BE49-F238E27FC236}">
                <a16:creationId xmlns:a16="http://schemas.microsoft.com/office/drawing/2014/main" id="{27B5E04C-9BA5-A15A-3F89-591EADF24CFB}"/>
              </a:ext>
            </a:extLst>
          </p:cNvPr>
          <p:cNvSpPr>
            <a:spLocks noGrp="1" noChangeAspect="1"/>
          </p:cNvSpPr>
          <p:nvPr>
            <p:ph type="pic" sz="quarter" idx="12" hasCustomPrompt="1"/>
          </p:nvPr>
        </p:nvSpPr>
        <p:spPr>
          <a:xfrm>
            <a:off x="420415" y="1354567"/>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dirty="0"/>
              <a:t>Insert KOL photo 1</a:t>
            </a:r>
          </a:p>
        </p:txBody>
      </p:sp>
      <p:sp>
        <p:nvSpPr>
          <p:cNvPr id="10" name="Picture Placeholder 7">
            <a:extLst>
              <a:ext uri="{FF2B5EF4-FFF2-40B4-BE49-F238E27FC236}">
                <a16:creationId xmlns:a16="http://schemas.microsoft.com/office/drawing/2014/main" id="{8077807B-AEA9-82FE-0A25-4DA89EE50187}"/>
              </a:ext>
            </a:extLst>
          </p:cNvPr>
          <p:cNvSpPr>
            <a:spLocks noGrp="1" noChangeAspect="1"/>
          </p:cNvSpPr>
          <p:nvPr>
            <p:ph type="pic" sz="quarter" idx="15" hasCustomPrompt="1"/>
          </p:nvPr>
        </p:nvSpPr>
        <p:spPr>
          <a:xfrm>
            <a:off x="420415" y="3194159"/>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dirty="0"/>
              <a:t>Insert KOL photo 3</a:t>
            </a:r>
          </a:p>
        </p:txBody>
      </p:sp>
      <p:sp>
        <p:nvSpPr>
          <p:cNvPr id="11" name="Text Placeholder 16">
            <a:extLst>
              <a:ext uri="{FF2B5EF4-FFF2-40B4-BE49-F238E27FC236}">
                <a16:creationId xmlns:a16="http://schemas.microsoft.com/office/drawing/2014/main" id="{B6B14DB2-9F70-C632-9EE0-8B034581C673}"/>
              </a:ext>
            </a:extLst>
          </p:cNvPr>
          <p:cNvSpPr>
            <a:spLocks noGrp="1"/>
          </p:cNvSpPr>
          <p:nvPr>
            <p:ph type="body" sz="quarter" idx="16" hasCustomPrompt="1"/>
          </p:nvPr>
        </p:nvSpPr>
        <p:spPr>
          <a:xfrm>
            <a:off x="1505340" y="1354567"/>
            <a:ext cx="2614295" cy="1281112"/>
          </a:xfrm>
        </p:spPr>
        <p:txBody>
          <a:bodyPr>
            <a:noAutofit/>
          </a:bodyPr>
          <a:lstStyle>
            <a:lvl1pPr marL="0" indent="0" algn="l">
              <a:spcAft>
                <a:spcPts val="0"/>
              </a:spcAft>
              <a:buNone/>
              <a:defRPr sz="1400" b="1">
                <a:solidFill>
                  <a:schemeClr val="tx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dirty="0"/>
              <a:t>KOL name, degrees</a:t>
            </a:r>
          </a:p>
        </p:txBody>
      </p:sp>
      <p:sp>
        <p:nvSpPr>
          <p:cNvPr id="12" name="Text Placeholder 16">
            <a:extLst>
              <a:ext uri="{FF2B5EF4-FFF2-40B4-BE49-F238E27FC236}">
                <a16:creationId xmlns:a16="http://schemas.microsoft.com/office/drawing/2014/main" id="{0EE738FA-C296-9FA5-1464-658D6A4F7164}"/>
              </a:ext>
            </a:extLst>
          </p:cNvPr>
          <p:cNvSpPr>
            <a:spLocks noGrp="1"/>
          </p:cNvSpPr>
          <p:nvPr>
            <p:ph type="body" sz="quarter" idx="17" hasCustomPrompt="1"/>
          </p:nvPr>
        </p:nvSpPr>
        <p:spPr>
          <a:xfrm>
            <a:off x="1505340" y="3194159"/>
            <a:ext cx="2614295" cy="1281112"/>
          </a:xfrm>
        </p:spPr>
        <p:txBody>
          <a:bodyPr>
            <a:noAutofit/>
          </a:bodyPr>
          <a:lstStyle>
            <a:lvl1pPr marL="0" indent="0" algn="l">
              <a:spcAft>
                <a:spcPts val="0"/>
              </a:spcAft>
              <a:buNone/>
              <a:defRPr sz="1400" b="1">
                <a:solidFill>
                  <a:schemeClr val="tx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dirty="0"/>
              <a:t>KOL name, degrees</a:t>
            </a:r>
          </a:p>
        </p:txBody>
      </p:sp>
      <p:sp>
        <p:nvSpPr>
          <p:cNvPr id="19" name="Picture Placeholder 7">
            <a:extLst>
              <a:ext uri="{FF2B5EF4-FFF2-40B4-BE49-F238E27FC236}">
                <a16:creationId xmlns:a16="http://schemas.microsoft.com/office/drawing/2014/main" id="{94FC1896-8C6A-E7A5-2F51-AD4CB4E07666}"/>
              </a:ext>
            </a:extLst>
          </p:cNvPr>
          <p:cNvSpPr>
            <a:spLocks noGrp="1" noChangeAspect="1"/>
          </p:cNvSpPr>
          <p:nvPr>
            <p:ph type="pic" sz="quarter" idx="18" hasCustomPrompt="1"/>
          </p:nvPr>
        </p:nvSpPr>
        <p:spPr>
          <a:xfrm>
            <a:off x="4601279" y="1354567"/>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dirty="0"/>
              <a:t>Insert KOL photo 2</a:t>
            </a:r>
          </a:p>
        </p:txBody>
      </p:sp>
      <p:sp>
        <p:nvSpPr>
          <p:cNvPr id="20" name="Picture Placeholder 7">
            <a:extLst>
              <a:ext uri="{FF2B5EF4-FFF2-40B4-BE49-F238E27FC236}">
                <a16:creationId xmlns:a16="http://schemas.microsoft.com/office/drawing/2014/main" id="{9AE6B9EE-B756-A665-3081-A90D9A5C02D4}"/>
              </a:ext>
            </a:extLst>
          </p:cNvPr>
          <p:cNvSpPr>
            <a:spLocks noGrp="1" noChangeAspect="1"/>
          </p:cNvSpPr>
          <p:nvPr>
            <p:ph type="pic" sz="quarter" idx="19" hasCustomPrompt="1"/>
          </p:nvPr>
        </p:nvSpPr>
        <p:spPr>
          <a:xfrm>
            <a:off x="4601279" y="3194159"/>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dirty="0"/>
              <a:t>Insert KOL photo 4</a:t>
            </a:r>
          </a:p>
        </p:txBody>
      </p:sp>
      <p:sp>
        <p:nvSpPr>
          <p:cNvPr id="21" name="Text Placeholder 16">
            <a:extLst>
              <a:ext uri="{FF2B5EF4-FFF2-40B4-BE49-F238E27FC236}">
                <a16:creationId xmlns:a16="http://schemas.microsoft.com/office/drawing/2014/main" id="{F4D1B6E1-D1C3-D358-4F7A-9D8C381DF8A7}"/>
              </a:ext>
            </a:extLst>
          </p:cNvPr>
          <p:cNvSpPr>
            <a:spLocks noGrp="1"/>
          </p:cNvSpPr>
          <p:nvPr>
            <p:ph type="body" sz="quarter" idx="20" hasCustomPrompt="1"/>
          </p:nvPr>
        </p:nvSpPr>
        <p:spPr>
          <a:xfrm>
            <a:off x="5686204" y="1354567"/>
            <a:ext cx="2614295" cy="1281112"/>
          </a:xfrm>
        </p:spPr>
        <p:txBody>
          <a:bodyPr>
            <a:noAutofit/>
          </a:bodyPr>
          <a:lstStyle>
            <a:lvl1pPr marL="0" indent="0" algn="l">
              <a:spcAft>
                <a:spcPts val="0"/>
              </a:spcAft>
              <a:buNone/>
              <a:defRPr sz="1400" b="1">
                <a:solidFill>
                  <a:schemeClr val="tx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dirty="0"/>
              <a:t>KOL name, degrees</a:t>
            </a:r>
          </a:p>
        </p:txBody>
      </p:sp>
      <p:sp>
        <p:nvSpPr>
          <p:cNvPr id="22" name="Text Placeholder 16">
            <a:extLst>
              <a:ext uri="{FF2B5EF4-FFF2-40B4-BE49-F238E27FC236}">
                <a16:creationId xmlns:a16="http://schemas.microsoft.com/office/drawing/2014/main" id="{A2256103-A720-709F-1BDA-B3B99FBBC668}"/>
              </a:ext>
            </a:extLst>
          </p:cNvPr>
          <p:cNvSpPr>
            <a:spLocks noGrp="1"/>
          </p:cNvSpPr>
          <p:nvPr>
            <p:ph type="body" sz="quarter" idx="21" hasCustomPrompt="1"/>
          </p:nvPr>
        </p:nvSpPr>
        <p:spPr>
          <a:xfrm>
            <a:off x="5686204" y="3194159"/>
            <a:ext cx="2614295" cy="1281112"/>
          </a:xfrm>
        </p:spPr>
        <p:txBody>
          <a:bodyPr>
            <a:noAutofit/>
          </a:bodyPr>
          <a:lstStyle>
            <a:lvl1pPr marL="0" indent="0" algn="l">
              <a:spcAft>
                <a:spcPts val="0"/>
              </a:spcAft>
              <a:buNone/>
              <a:defRPr sz="1400" b="1">
                <a:solidFill>
                  <a:schemeClr val="tx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dirty="0"/>
              <a:t>KOL name, degrees</a:t>
            </a:r>
          </a:p>
        </p:txBody>
      </p:sp>
      <p:sp>
        <p:nvSpPr>
          <p:cNvPr id="2" name="Text Placeholder 10">
            <a:extLst>
              <a:ext uri="{FF2B5EF4-FFF2-40B4-BE49-F238E27FC236}">
                <a16:creationId xmlns:a16="http://schemas.microsoft.com/office/drawing/2014/main" id="{E272374D-BD4C-007B-7743-1E37764FB13D}"/>
              </a:ext>
            </a:extLst>
          </p:cNvPr>
          <p:cNvSpPr>
            <a:spLocks noGrp="1"/>
          </p:cNvSpPr>
          <p:nvPr>
            <p:ph type="body" sz="quarter" idx="11" hasCustomPrompt="1"/>
          </p:nvPr>
        </p:nvSpPr>
        <p:spPr>
          <a:xfrm>
            <a:off x="117169" y="146734"/>
            <a:ext cx="8801100" cy="715960"/>
          </a:xfrm>
          <a:ln>
            <a:noFill/>
          </a:ln>
        </p:spPr>
        <p:txBody>
          <a:bodyPr lIns="91440" tIns="0" rIns="182880" bIns="0" anchor="ctr">
            <a:noAutofit/>
          </a:bodyPr>
          <a:lstStyle>
            <a:lvl1pPr marL="0" indent="0">
              <a:lnSpc>
                <a:spcPts val="3160"/>
              </a:lnSpc>
              <a:spcAft>
                <a:spcPts val="0"/>
              </a:spcAft>
              <a:buNone/>
              <a:defRPr sz="3300" b="1">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Placeholder Text</a:t>
            </a:r>
          </a:p>
        </p:txBody>
      </p:sp>
      <p:pic>
        <p:nvPicPr>
          <p:cNvPr id="5" name="Picture 4">
            <a:extLst>
              <a:ext uri="{FF2B5EF4-FFF2-40B4-BE49-F238E27FC236}">
                <a16:creationId xmlns:a16="http://schemas.microsoft.com/office/drawing/2014/main" id="{FE7E7890-C95C-A8BB-2514-B9AB26760645}"/>
              </a:ext>
            </a:extLst>
          </p:cNvPr>
          <p:cNvPicPr>
            <a:picLocks noChangeAspect="1"/>
          </p:cNvPicPr>
          <p:nvPr userDrawn="1"/>
        </p:nvPicPr>
        <p:blipFill>
          <a:blip r:embed="rId2">
            <a:biLevel thresh="25000"/>
          </a:blip>
          <a:srcRect l="1526" r="1526"/>
          <a:stretch/>
        </p:blipFill>
        <p:spPr>
          <a:xfrm>
            <a:off x="7069786" y="213735"/>
            <a:ext cx="1763130" cy="581958"/>
          </a:xfrm>
          <a:prstGeom prst="rect">
            <a:avLst/>
          </a:prstGeom>
          <a:effectLst/>
        </p:spPr>
      </p:pic>
    </p:spTree>
    <p:extLst>
      <p:ext uri="{BB962C8B-B14F-4D97-AF65-F5344CB8AC3E}">
        <p14:creationId xmlns:p14="http://schemas.microsoft.com/office/powerpoint/2010/main" val="15476264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YOD Pushed Poll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88AE56-0CDC-E244-F3F9-68074B83227B}"/>
              </a:ext>
            </a:extLst>
          </p:cNvPr>
          <p:cNvSpPr/>
          <p:nvPr userDrawn="1"/>
        </p:nvSpPr>
        <p:spPr>
          <a:xfrm>
            <a:off x="0" y="662940"/>
            <a:ext cx="9144000" cy="44805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30946" y="0"/>
            <a:ext cx="8784453" cy="649507"/>
          </a:xfrm>
        </p:spPr>
        <p:txBody>
          <a:bodyPr/>
          <a:lstStyle>
            <a:lvl1pPr>
              <a:defRPr sz="2200"/>
            </a:lvl1pPr>
          </a:lstStyle>
          <a:p>
            <a:r>
              <a:rPr lang="en-US" dirty="0"/>
              <a:t>Click to edit Master title style</a:t>
            </a:r>
          </a:p>
        </p:txBody>
      </p:sp>
      <p:sp>
        <p:nvSpPr>
          <p:cNvPr id="6" name="Picture Placeholder 2">
            <a:extLst>
              <a:ext uri="{FF2B5EF4-FFF2-40B4-BE49-F238E27FC236}">
                <a16:creationId xmlns:a16="http://schemas.microsoft.com/office/drawing/2014/main" id="{0D1AD859-323A-A729-80DC-0C80FA3DE774}"/>
              </a:ext>
            </a:extLst>
          </p:cNvPr>
          <p:cNvSpPr>
            <a:spLocks noGrp="1"/>
          </p:cNvSpPr>
          <p:nvPr>
            <p:ph type="pic" sz="quarter" idx="13" hasCustomPrompt="1"/>
          </p:nvPr>
        </p:nvSpPr>
        <p:spPr>
          <a:xfrm>
            <a:off x="228600" y="835722"/>
            <a:ext cx="3999330" cy="3995928"/>
          </a:xfrm>
          <a:ln w="19050">
            <a:solidFill>
              <a:schemeClr val="accent2"/>
            </a:solidFill>
          </a:ln>
          <a:effectLst>
            <a:outerShdw blurRad="50800" dist="38100" dir="2700000" algn="tl" rotWithShape="0">
              <a:prstClr val="black">
                <a:alpha val="40000"/>
              </a:prstClr>
            </a:outerShdw>
          </a:effectLst>
        </p:spPr>
        <p:txBody>
          <a:bodyPr/>
          <a:lstStyle>
            <a:lvl1pPr marL="0" indent="0">
              <a:buNone/>
              <a:defRPr/>
            </a:lvl1pPr>
          </a:lstStyle>
          <a:p>
            <a:pPr marL="171450" marR="0" lvl="0" indent="-171450" algn="l" defTabSz="685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t>Insert QR code</a:t>
            </a:r>
          </a:p>
        </p:txBody>
      </p:sp>
      <p:sp>
        <p:nvSpPr>
          <p:cNvPr id="14" name="Rounded Rectangle 13">
            <a:extLst>
              <a:ext uri="{FF2B5EF4-FFF2-40B4-BE49-F238E27FC236}">
                <a16:creationId xmlns:a16="http://schemas.microsoft.com/office/drawing/2014/main" id="{C93FC438-4759-1FC3-5DC4-B01F2BFDAC6D}"/>
              </a:ext>
            </a:extLst>
          </p:cNvPr>
          <p:cNvSpPr/>
          <p:nvPr userDrawn="1"/>
        </p:nvSpPr>
        <p:spPr>
          <a:xfrm>
            <a:off x="7588332" y="4574884"/>
            <a:ext cx="1290175" cy="34448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8">
            <a:extLst>
              <a:ext uri="{FF2B5EF4-FFF2-40B4-BE49-F238E27FC236}">
                <a16:creationId xmlns:a16="http://schemas.microsoft.com/office/drawing/2014/main" id="{1FAD305A-D561-F77D-CBEF-486C84DA8306}"/>
              </a:ext>
            </a:extLst>
          </p:cNvPr>
          <p:cNvSpPr>
            <a:spLocks noGrp="1"/>
          </p:cNvSpPr>
          <p:nvPr>
            <p:ph type="body" sz="quarter" idx="12"/>
          </p:nvPr>
        </p:nvSpPr>
        <p:spPr>
          <a:xfrm>
            <a:off x="4456530" y="1705407"/>
            <a:ext cx="4458870" cy="2256559"/>
          </a:xfrm>
        </p:spPr>
        <p:txBody>
          <a:bodyPr anchor="ctr">
            <a:noAutofit/>
          </a:bodyPr>
          <a:lstStyle>
            <a:lvl1pPr marL="0" indent="0">
              <a:buNone/>
              <a:defRPr sz="2000" b="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2" name="Text Placeholder 2">
            <a:extLst>
              <a:ext uri="{FF2B5EF4-FFF2-40B4-BE49-F238E27FC236}">
                <a16:creationId xmlns:a16="http://schemas.microsoft.com/office/drawing/2014/main" id="{F4A31DF9-D373-18F0-2702-C82523CCD2A8}"/>
              </a:ext>
            </a:extLst>
          </p:cNvPr>
          <p:cNvSpPr>
            <a:spLocks noGrp="1"/>
          </p:cNvSpPr>
          <p:nvPr>
            <p:ph type="body" sz="quarter" idx="14" hasCustomPrompt="1"/>
          </p:nvPr>
        </p:nvSpPr>
        <p:spPr>
          <a:xfrm>
            <a:off x="7589838" y="4574883"/>
            <a:ext cx="1288669" cy="344489"/>
          </a:xfrm>
        </p:spPr>
        <p:txBody>
          <a:bodyPr anchor="ctr">
            <a:normAutofit/>
          </a:bodyPr>
          <a:lstStyle>
            <a:lvl1pPr marL="0" indent="0" algn="ctr">
              <a:buNone/>
              <a:defRPr sz="1400" b="1"/>
            </a:lvl1pPr>
          </a:lstStyle>
          <a:p>
            <a:pPr lvl="0"/>
            <a:r>
              <a:rPr lang="en-US" dirty="0"/>
              <a:t>PQ X</a:t>
            </a:r>
          </a:p>
        </p:txBody>
      </p:sp>
    </p:spTree>
    <p:extLst>
      <p:ext uri="{BB962C8B-B14F-4D97-AF65-F5344CB8AC3E}">
        <p14:creationId xmlns:p14="http://schemas.microsoft.com/office/powerpoint/2010/main" val="3117170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YOD Q&amp;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88AE56-0CDC-E244-F3F9-68074B83227B}"/>
              </a:ext>
            </a:extLst>
          </p:cNvPr>
          <p:cNvSpPr/>
          <p:nvPr userDrawn="1"/>
        </p:nvSpPr>
        <p:spPr>
          <a:xfrm>
            <a:off x="0" y="662940"/>
            <a:ext cx="9144000" cy="44805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30946" y="0"/>
            <a:ext cx="8784453" cy="649507"/>
          </a:xfrm>
        </p:spPr>
        <p:txBody>
          <a:bodyPr/>
          <a:lstStyle>
            <a:lvl1pPr>
              <a:defRPr sz="2200"/>
            </a:lvl1pPr>
          </a:lstStyle>
          <a:p>
            <a:r>
              <a:rPr lang="en-US" dirty="0"/>
              <a:t>Click to edit Master title style</a:t>
            </a:r>
          </a:p>
        </p:txBody>
      </p:sp>
      <p:sp>
        <p:nvSpPr>
          <p:cNvPr id="6" name="Picture Placeholder 2">
            <a:extLst>
              <a:ext uri="{FF2B5EF4-FFF2-40B4-BE49-F238E27FC236}">
                <a16:creationId xmlns:a16="http://schemas.microsoft.com/office/drawing/2014/main" id="{0D1AD859-323A-A729-80DC-0C80FA3DE774}"/>
              </a:ext>
            </a:extLst>
          </p:cNvPr>
          <p:cNvSpPr>
            <a:spLocks noGrp="1"/>
          </p:cNvSpPr>
          <p:nvPr>
            <p:ph type="pic" sz="quarter" idx="13" hasCustomPrompt="1"/>
          </p:nvPr>
        </p:nvSpPr>
        <p:spPr>
          <a:xfrm>
            <a:off x="4812478" y="877753"/>
            <a:ext cx="2540502" cy="2538341"/>
          </a:xfrm>
          <a:ln w="19050">
            <a:solidFill>
              <a:schemeClr val="accent2"/>
            </a:solidFill>
          </a:ln>
          <a:effectLst>
            <a:outerShdw blurRad="50800" dist="38100" dir="2700000" algn="tl" rotWithShape="0">
              <a:prstClr val="black">
                <a:alpha val="40000"/>
              </a:prstClr>
            </a:outerShdw>
          </a:effectLst>
        </p:spPr>
        <p:txBody>
          <a:bodyPr/>
          <a:lstStyle>
            <a:lvl1pPr marL="0" indent="0">
              <a:buNone/>
              <a:defRPr/>
            </a:lvl1pPr>
          </a:lstStyle>
          <a:p>
            <a:pPr marL="171450" marR="0" lvl="0" indent="-171450" algn="l" defTabSz="685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t>Insert QR code</a:t>
            </a:r>
          </a:p>
        </p:txBody>
      </p:sp>
      <p:sp>
        <p:nvSpPr>
          <p:cNvPr id="14" name="Rounded Rectangle 13">
            <a:extLst>
              <a:ext uri="{FF2B5EF4-FFF2-40B4-BE49-F238E27FC236}">
                <a16:creationId xmlns:a16="http://schemas.microsoft.com/office/drawing/2014/main" id="{C93FC438-4759-1FC3-5DC4-B01F2BFDAC6D}"/>
              </a:ext>
            </a:extLst>
          </p:cNvPr>
          <p:cNvSpPr/>
          <p:nvPr userDrawn="1"/>
        </p:nvSpPr>
        <p:spPr>
          <a:xfrm>
            <a:off x="7588332" y="4574884"/>
            <a:ext cx="1290175" cy="34448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8">
            <a:extLst>
              <a:ext uri="{FF2B5EF4-FFF2-40B4-BE49-F238E27FC236}">
                <a16:creationId xmlns:a16="http://schemas.microsoft.com/office/drawing/2014/main" id="{1FAD305A-D561-F77D-CBEF-486C84DA8306}"/>
              </a:ext>
            </a:extLst>
          </p:cNvPr>
          <p:cNvSpPr>
            <a:spLocks noGrp="1"/>
          </p:cNvSpPr>
          <p:nvPr>
            <p:ph type="body" sz="quarter" idx="12"/>
          </p:nvPr>
        </p:nvSpPr>
        <p:spPr>
          <a:xfrm>
            <a:off x="1737051" y="3766918"/>
            <a:ext cx="5669899" cy="736393"/>
          </a:xfrm>
        </p:spPr>
        <p:txBody>
          <a:bodyPr anchor="ctr">
            <a:noAutofit/>
          </a:bodyPr>
          <a:lstStyle>
            <a:lvl1pPr marL="0" indent="0" algn="ctr">
              <a:buNone/>
              <a:defRPr sz="2000" b="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pic>
        <p:nvPicPr>
          <p:cNvPr id="2" name="Picture 1">
            <a:extLst>
              <a:ext uri="{FF2B5EF4-FFF2-40B4-BE49-F238E27FC236}">
                <a16:creationId xmlns:a16="http://schemas.microsoft.com/office/drawing/2014/main" id="{7DB472C1-5FA9-331A-220F-6680180ED500}"/>
              </a:ext>
            </a:extLst>
          </p:cNvPr>
          <p:cNvPicPr>
            <a:picLocks noChangeAspect="1"/>
          </p:cNvPicPr>
          <p:nvPr userDrawn="1"/>
        </p:nvPicPr>
        <p:blipFill>
          <a:blip r:embed="rId2"/>
          <a:stretch>
            <a:fillRect/>
          </a:stretch>
        </p:blipFill>
        <p:spPr>
          <a:xfrm>
            <a:off x="1683081" y="964829"/>
            <a:ext cx="2364189" cy="2364189"/>
          </a:xfrm>
          <a:prstGeom prst="rect">
            <a:avLst/>
          </a:prstGeom>
        </p:spPr>
      </p:pic>
      <p:sp>
        <p:nvSpPr>
          <p:cNvPr id="5" name="Text Placeholder 2">
            <a:extLst>
              <a:ext uri="{FF2B5EF4-FFF2-40B4-BE49-F238E27FC236}">
                <a16:creationId xmlns:a16="http://schemas.microsoft.com/office/drawing/2014/main" id="{7BCA121B-7AAB-9888-746E-2CF384C66F39}"/>
              </a:ext>
            </a:extLst>
          </p:cNvPr>
          <p:cNvSpPr>
            <a:spLocks noGrp="1"/>
          </p:cNvSpPr>
          <p:nvPr>
            <p:ph type="body" sz="quarter" idx="14" hasCustomPrompt="1"/>
          </p:nvPr>
        </p:nvSpPr>
        <p:spPr>
          <a:xfrm>
            <a:off x="7589838" y="4574883"/>
            <a:ext cx="1288669" cy="344489"/>
          </a:xfrm>
        </p:spPr>
        <p:txBody>
          <a:bodyPr anchor="ctr">
            <a:normAutofit/>
          </a:bodyPr>
          <a:lstStyle>
            <a:lvl1pPr marL="0" indent="0" algn="ctr">
              <a:buNone/>
              <a:defRPr sz="1400" b="1"/>
            </a:lvl1pPr>
          </a:lstStyle>
          <a:p>
            <a:pPr lvl="0"/>
            <a:r>
              <a:rPr lang="en-US" dirty="0"/>
              <a:t>PQ X</a:t>
            </a:r>
          </a:p>
        </p:txBody>
      </p:sp>
    </p:spTree>
    <p:extLst>
      <p:ext uri="{BB962C8B-B14F-4D97-AF65-F5344CB8AC3E}">
        <p14:creationId xmlns:p14="http://schemas.microsoft.com/office/powerpoint/2010/main" val="2760696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amp;A With Polling/Like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4E4411-583E-2441-E8D8-C285E382BA14}"/>
              </a:ext>
            </a:extLst>
          </p:cNvPr>
          <p:cNvSpPr/>
          <p:nvPr userDrawn="1"/>
        </p:nvSpPr>
        <p:spPr>
          <a:xfrm>
            <a:off x="527957" y="1260928"/>
            <a:ext cx="4328360" cy="220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4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Ask Your Questions</a:t>
            </a:r>
            <a:endParaRPr lang="en-US" sz="4400" b="1">
              <a:solidFill>
                <a:schemeClr val="bg1"/>
              </a:solidFill>
            </a:endParaRPr>
          </a:p>
        </p:txBody>
      </p:sp>
      <p:sp>
        <p:nvSpPr>
          <p:cNvPr id="4" name="Rounded Rectangle 3">
            <a:extLst>
              <a:ext uri="{FF2B5EF4-FFF2-40B4-BE49-F238E27FC236}">
                <a16:creationId xmlns:a16="http://schemas.microsoft.com/office/drawing/2014/main" id="{E0B19EB0-B243-F07D-FC3F-015857ADA65C}"/>
              </a:ext>
            </a:extLst>
          </p:cNvPr>
          <p:cNvSpPr/>
          <p:nvPr userDrawn="1"/>
        </p:nvSpPr>
        <p:spPr>
          <a:xfrm>
            <a:off x="5285014" y="1088571"/>
            <a:ext cx="3331029" cy="2554515"/>
          </a:xfrm>
          <a:prstGeom prst="round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7C6832BD-5EDE-789D-B033-D4551381E1C7}"/>
              </a:ext>
            </a:extLst>
          </p:cNvPr>
          <p:cNvPicPr>
            <a:picLocks noChangeAspect="1"/>
          </p:cNvPicPr>
          <p:nvPr userDrawn="1"/>
        </p:nvPicPr>
        <p:blipFill>
          <a:blip r:embed="rId2"/>
          <a:stretch>
            <a:fillRect/>
          </a:stretch>
        </p:blipFill>
        <p:spPr>
          <a:xfrm>
            <a:off x="5824475" y="1239775"/>
            <a:ext cx="2252106" cy="2252106"/>
          </a:xfrm>
          <a:prstGeom prst="rect">
            <a:avLst/>
          </a:prstGeom>
        </p:spPr>
      </p:pic>
      <p:sp>
        <p:nvSpPr>
          <p:cNvPr id="9" name="Rounded Rectangle 8">
            <a:extLst>
              <a:ext uri="{FF2B5EF4-FFF2-40B4-BE49-F238E27FC236}">
                <a16:creationId xmlns:a16="http://schemas.microsoft.com/office/drawing/2014/main" id="{41BAA639-8A43-4C94-434F-C0AB6B024B9C}"/>
              </a:ext>
            </a:extLst>
          </p:cNvPr>
          <p:cNvSpPr/>
          <p:nvPr userDrawn="1"/>
        </p:nvSpPr>
        <p:spPr>
          <a:xfrm>
            <a:off x="7588332" y="4574884"/>
            <a:ext cx="1290175" cy="34448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0A8F6E74-4A8E-BEF6-EDCD-D2ADAD17BE84}"/>
              </a:ext>
            </a:extLst>
          </p:cNvPr>
          <p:cNvSpPr>
            <a:spLocks noGrp="1"/>
          </p:cNvSpPr>
          <p:nvPr>
            <p:ph type="body" sz="quarter" idx="13" hasCustomPrompt="1"/>
          </p:nvPr>
        </p:nvSpPr>
        <p:spPr>
          <a:xfrm>
            <a:off x="7589838" y="4574883"/>
            <a:ext cx="1288669" cy="344489"/>
          </a:xfrm>
        </p:spPr>
        <p:txBody>
          <a:bodyPr anchor="ctr">
            <a:normAutofit/>
          </a:bodyPr>
          <a:lstStyle>
            <a:lvl1pPr marL="0" indent="0" algn="ctr">
              <a:buNone/>
              <a:defRPr sz="1400" b="1"/>
            </a:lvl1pPr>
          </a:lstStyle>
          <a:p>
            <a:pPr lvl="0"/>
            <a:r>
              <a:rPr lang="en-US" dirty="0"/>
              <a:t>PQ X</a:t>
            </a:r>
          </a:p>
        </p:txBody>
      </p:sp>
    </p:spTree>
    <p:extLst>
      <p:ext uri="{BB962C8B-B14F-4D97-AF65-F5344CB8AC3E}">
        <p14:creationId xmlns:p14="http://schemas.microsoft.com/office/powerpoint/2010/main" val="126768402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amp;A No Polling/Like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4E4411-583E-2441-E8D8-C285E382BA14}"/>
              </a:ext>
            </a:extLst>
          </p:cNvPr>
          <p:cNvSpPr/>
          <p:nvPr userDrawn="1"/>
        </p:nvSpPr>
        <p:spPr>
          <a:xfrm>
            <a:off x="527957" y="1260928"/>
            <a:ext cx="4328360" cy="220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4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Ask Your Questions</a:t>
            </a:r>
            <a:endParaRPr lang="en-US" sz="4400" b="1">
              <a:solidFill>
                <a:schemeClr val="bg1"/>
              </a:solidFill>
            </a:endParaRPr>
          </a:p>
        </p:txBody>
      </p:sp>
      <p:sp>
        <p:nvSpPr>
          <p:cNvPr id="4" name="Rounded Rectangle 3">
            <a:extLst>
              <a:ext uri="{FF2B5EF4-FFF2-40B4-BE49-F238E27FC236}">
                <a16:creationId xmlns:a16="http://schemas.microsoft.com/office/drawing/2014/main" id="{E0B19EB0-B243-F07D-FC3F-015857ADA65C}"/>
              </a:ext>
            </a:extLst>
          </p:cNvPr>
          <p:cNvSpPr/>
          <p:nvPr userDrawn="1"/>
        </p:nvSpPr>
        <p:spPr>
          <a:xfrm>
            <a:off x="5285014" y="1088571"/>
            <a:ext cx="3331029" cy="2554515"/>
          </a:xfrm>
          <a:prstGeom prst="round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7C6832BD-5EDE-789D-B033-D4551381E1C7}"/>
              </a:ext>
            </a:extLst>
          </p:cNvPr>
          <p:cNvPicPr>
            <a:picLocks noChangeAspect="1"/>
          </p:cNvPicPr>
          <p:nvPr userDrawn="1"/>
        </p:nvPicPr>
        <p:blipFill>
          <a:blip r:embed="rId2"/>
          <a:stretch>
            <a:fillRect/>
          </a:stretch>
        </p:blipFill>
        <p:spPr>
          <a:xfrm>
            <a:off x="5824475" y="1239775"/>
            <a:ext cx="2252106" cy="2252106"/>
          </a:xfrm>
          <a:prstGeom prst="rect">
            <a:avLst/>
          </a:prstGeom>
        </p:spPr>
      </p:pic>
    </p:spTree>
    <p:extLst>
      <p:ext uri="{BB962C8B-B14F-4D97-AF65-F5344CB8AC3E}">
        <p14:creationId xmlns:p14="http://schemas.microsoft.com/office/powerpoint/2010/main" val="373915837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110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eme Slide (inClinic)">
    <p:spTree>
      <p:nvGrpSpPr>
        <p:cNvPr id="1" name=""/>
        <p:cNvGrpSpPr/>
        <p:nvPr/>
      </p:nvGrpSpPr>
      <p:grpSpPr>
        <a:xfrm>
          <a:off x="0" y="0"/>
          <a:ext cx="0" cy="0"/>
          <a:chOff x="0" y="0"/>
          <a:chExt cx="0" cy="0"/>
        </a:xfrm>
      </p:grpSpPr>
      <p:sp>
        <p:nvSpPr>
          <p:cNvPr id="5" name="Text Placeholder 16">
            <a:extLst>
              <a:ext uri="{FF2B5EF4-FFF2-40B4-BE49-F238E27FC236}">
                <a16:creationId xmlns:a16="http://schemas.microsoft.com/office/drawing/2014/main" id="{10B3A042-8CC0-E59F-36A4-DD2D1E2AF17C}"/>
              </a:ext>
            </a:extLst>
          </p:cNvPr>
          <p:cNvSpPr>
            <a:spLocks noGrp="1"/>
          </p:cNvSpPr>
          <p:nvPr>
            <p:ph type="body" sz="quarter" idx="16"/>
          </p:nvPr>
        </p:nvSpPr>
        <p:spPr>
          <a:xfrm>
            <a:off x="139823" y="1720140"/>
            <a:ext cx="4712913" cy="1281112"/>
          </a:xfrm>
        </p:spPr>
        <p:txBody>
          <a:bodyPr>
            <a:noAutofit/>
          </a:bodyPr>
          <a:lstStyle>
            <a:lvl1pPr marL="0" indent="0" algn="l">
              <a:spcAft>
                <a:spcPts val="0"/>
              </a:spcAft>
              <a:buNone/>
              <a:defRPr sz="1800">
                <a:solidFill>
                  <a:schemeClr val="bg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
        <p:nvSpPr>
          <p:cNvPr id="6" name="Text Placeholder 10">
            <a:extLst>
              <a:ext uri="{FF2B5EF4-FFF2-40B4-BE49-F238E27FC236}">
                <a16:creationId xmlns:a16="http://schemas.microsoft.com/office/drawing/2014/main" id="{7142AAB8-F3C2-A60F-27E4-D7BE66C3FE15}"/>
              </a:ext>
            </a:extLst>
          </p:cNvPr>
          <p:cNvSpPr>
            <a:spLocks noGrp="1"/>
          </p:cNvSpPr>
          <p:nvPr>
            <p:ph type="body" sz="quarter" idx="11" hasCustomPrompt="1"/>
          </p:nvPr>
        </p:nvSpPr>
        <p:spPr>
          <a:xfrm>
            <a:off x="139823" y="194072"/>
            <a:ext cx="8686800" cy="1110945"/>
          </a:xfrm>
          <a:ln>
            <a:noFill/>
          </a:ln>
        </p:spPr>
        <p:txBody>
          <a:bodyPr lIns="91440" tIns="91440" rIns="91440" bIns="91440">
            <a:noAutofit/>
          </a:bodyPr>
          <a:lstStyle>
            <a:lvl1pPr marL="0" indent="0">
              <a:lnSpc>
                <a:spcPct val="100000"/>
              </a:lnSpc>
              <a:spcAft>
                <a:spcPts val="450"/>
              </a:spcAft>
              <a:buNone/>
              <a:defRPr sz="3300" b="1" i="0">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Add Presentation Title</a:t>
            </a:r>
          </a:p>
        </p:txBody>
      </p:sp>
      <p:pic>
        <p:nvPicPr>
          <p:cNvPr id="7" name="Picture 6">
            <a:extLst>
              <a:ext uri="{FF2B5EF4-FFF2-40B4-BE49-F238E27FC236}">
                <a16:creationId xmlns:a16="http://schemas.microsoft.com/office/drawing/2014/main" id="{9A287692-28F2-BF91-6688-267EC2B4987C}"/>
              </a:ext>
            </a:extLst>
          </p:cNvPr>
          <p:cNvPicPr>
            <a:picLocks noChangeAspect="1"/>
          </p:cNvPicPr>
          <p:nvPr userDrawn="1"/>
        </p:nvPicPr>
        <p:blipFill>
          <a:blip r:embed="rId2"/>
          <a:stretch/>
        </p:blipFill>
        <p:spPr>
          <a:xfrm>
            <a:off x="3379357" y="4038538"/>
            <a:ext cx="2385286" cy="768051"/>
          </a:xfrm>
          <a:prstGeom prst="rect">
            <a:avLst/>
          </a:prstGeom>
        </p:spPr>
      </p:pic>
      <p:sp>
        <p:nvSpPr>
          <p:cNvPr id="8" name="Picture Placeholder 4">
            <a:extLst>
              <a:ext uri="{FF2B5EF4-FFF2-40B4-BE49-F238E27FC236}">
                <a16:creationId xmlns:a16="http://schemas.microsoft.com/office/drawing/2014/main" id="{CB146967-CC98-ED85-CB1A-97F60153B07A}"/>
              </a:ext>
            </a:extLst>
          </p:cNvPr>
          <p:cNvSpPr>
            <a:spLocks noGrp="1"/>
          </p:cNvSpPr>
          <p:nvPr>
            <p:ph type="pic" sz="quarter" idx="10" hasCustomPrompt="1"/>
          </p:nvPr>
        </p:nvSpPr>
        <p:spPr>
          <a:xfrm>
            <a:off x="7090611" y="1657350"/>
            <a:ext cx="1828800" cy="1828800"/>
          </a:xfrm>
          <a:ln w="19050">
            <a:solidFill>
              <a:schemeClr val="tx1"/>
            </a:solidFill>
          </a:ln>
          <a:effectLst>
            <a:outerShdw blurRad="50800" dist="38100" dir="2700000" algn="tl" rotWithShape="0">
              <a:prstClr val="black">
                <a:alpha val="40000"/>
              </a:prstClr>
            </a:outerShdw>
          </a:effectLst>
        </p:spPr>
        <p:txBody>
          <a:bodyPr>
            <a:noAutofit/>
          </a:bodyPr>
          <a:lstStyle>
            <a:lvl1pPr marL="0" indent="0" algn="ctr">
              <a:buNone/>
              <a:defRPr>
                <a:solidFill>
                  <a:schemeClr val="bg1"/>
                </a:solidFill>
              </a:defRPr>
            </a:lvl1pPr>
          </a:lstStyle>
          <a:p>
            <a:r>
              <a:rPr lang="en-US"/>
              <a:t>Insert QR code</a:t>
            </a:r>
          </a:p>
        </p:txBody>
      </p:sp>
      <p:sp>
        <p:nvSpPr>
          <p:cNvPr id="9" name="TextBox 8">
            <a:extLst>
              <a:ext uri="{FF2B5EF4-FFF2-40B4-BE49-F238E27FC236}">
                <a16:creationId xmlns:a16="http://schemas.microsoft.com/office/drawing/2014/main" id="{B6E389C4-2BFD-F329-C8C6-C71A63C97366}"/>
              </a:ext>
            </a:extLst>
          </p:cNvPr>
          <p:cNvSpPr txBox="1"/>
          <p:nvPr userDrawn="1"/>
        </p:nvSpPr>
        <p:spPr>
          <a:xfrm>
            <a:off x="6296526" y="3546095"/>
            <a:ext cx="2618874" cy="492443"/>
          </a:xfrm>
          <a:prstGeom prst="rect">
            <a:avLst/>
          </a:prstGeom>
          <a:noFill/>
        </p:spPr>
        <p:txBody>
          <a:bodyPr wrap="square" lIns="0" tIns="0" rIns="0" bIns="0" rtlCol="0">
            <a:spAutoFit/>
          </a:bodyPr>
          <a:lstStyle/>
          <a:p>
            <a:pPr algn="r"/>
            <a:r>
              <a:rPr lang="en-US" sz="1600" b="1">
                <a:solidFill>
                  <a:schemeClr val="bg1"/>
                </a:solidFill>
              </a:rPr>
              <a:t>Scan to access the </a:t>
            </a:r>
            <a:br>
              <a:rPr lang="en-US" sz="1600" b="1">
                <a:solidFill>
                  <a:schemeClr val="bg1"/>
                </a:solidFill>
              </a:rPr>
            </a:br>
            <a:r>
              <a:rPr lang="en-US" sz="1600" b="1">
                <a:solidFill>
                  <a:schemeClr val="bg1"/>
                </a:solidFill>
              </a:rPr>
              <a:t>post-test and evaluation</a:t>
            </a:r>
          </a:p>
        </p:txBody>
      </p:sp>
    </p:spTree>
    <p:extLst>
      <p:ext uri="{BB962C8B-B14F-4D97-AF65-F5344CB8AC3E}">
        <p14:creationId xmlns:p14="http://schemas.microsoft.com/office/powerpoint/2010/main" val="4180801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elcome Slide (inClinic)">
    <p:spTree>
      <p:nvGrpSpPr>
        <p:cNvPr id="1" name=""/>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3A456DB3-629B-0729-6D70-C30C91B0CA10}"/>
              </a:ext>
            </a:extLst>
          </p:cNvPr>
          <p:cNvSpPr/>
          <p:nvPr/>
        </p:nvSpPr>
        <p:spPr>
          <a:xfrm>
            <a:off x="0" y="971550"/>
            <a:ext cx="8915400" cy="4171950"/>
          </a:xfrm>
          <a:prstGeom prst="round1Rect">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Content Placeholder 2">
            <a:extLst>
              <a:ext uri="{FF2B5EF4-FFF2-40B4-BE49-F238E27FC236}">
                <a16:creationId xmlns:a16="http://schemas.microsoft.com/office/drawing/2014/main" id="{5F91980A-AD91-E788-55C5-E50AE923A9F2}"/>
              </a:ext>
            </a:extLst>
          </p:cNvPr>
          <p:cNvSpPr>
            <a:spLocks noGrp="1"/>
          </p:cNvSpPr>
          <p:nvPr>
            <p:ph idx="1"/>
          </p:nvPr>
        </p:nvSpPr>
        <p:spPr>
          <a:xfrm>
            <a:off x="251460" y="1130699"/>
            <a:ext cx="8641080" cy="3940106"/>
          </a:xfrm>
        </p:spPr>
        <p:txBody>
          <a:bodyPr>
            <a:noAutofit/>
          </a:bodyPr>
          <a:lstStyle>
            <a:lvl1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1pPr>
            <a:lvl2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2pPr>
            <a:lvl3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3pPr>
            <a:lvl4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0"/>
              </a:spcBef>
              <a:spcAft>
                <a:spcPts val="1200"/>
              </a:spcAft>
              <a:buFont typeface="System Font Regular"/>
              <a:buChar char="–"/>
              <a:defRPr lang="en-GB" sz="1800" kern="1200" dirty="0">
                <a:solidFill>
                  <a:schemeClr val="tx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10">
            <a:extLst>
              <a:ext uri="{FF2B5EF4-FFF2-40B4-BE49-F238E27FC236}">
                <a16:creationId xmlns:a16="http://schemas.microsoft.com/office/drawing/2014/main" id="{784979E4-9197-F4AC-5030-A3F1DD36BFAC}"/>
              </a:ext>
            </a:extLst>
          </p:cNvPr>
          <p:cNvSpPr>
            <a:spLocks noGrp="1"/>
          </p:cNvSpPr>
          <p:nvPr>
            <p:ph type="body" sz="quarter" idx="11" hasCustomPrompt="1"/>
          </p:nvPr>
        </p:nvSpPr>
        <p:spPr>
          <a:xfrm>
            <a:off x="117169" y="146734"/>
            <a:ext cx="8801100" cy="715960"/>
          </a:xfrm>
          <a:ln>
            <a:noFill/>
          </a:ln>
        </p:spPr>
        <p:txBody>
          <a:bodyPr lIns="91440" tIns="0" rIns="182880" bIns="0" anchor="ctr">
            <a:noAutofit/>
          </a:bodyPr>
          <a:lstStyle>
            <a:lvl1pPr marL="0" indent="0">
              <a:lnSpc>
                <a:spcPts val="3160"/>
              </a:lnSpc>
              <a:spcAft>
                <a:spcPts val="0"/>
              </a:spcAft>
              <a:buNone/>
              <a:defRPr sz="3300" b="1">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Placeholder Text</a:t>
            </a:r>
          </a:p>
        </p:txBody>
      </p:sp>
      <p:pic>
        <p:nvPicPr>
          <p:cNvPr id="2" name="Picture 1">
            <a:extLst>
              <a:ext uri="{FF2B5EF4-FFF2-40B4-BE49-F238E27FC236}">
                <a16:creationId xmlns:a16="http://schemas.microsoft.com/office/drawing/2014/main" id="{CCBF6B5F-24BE-86FC-4A47-01CF2F3249BF}"/>
              </a:ext>
            </a:extLst>
          </p:cNvPr>
          <p:cNvPicPr>
            <a:picLocks noChangeAspect="1"/>
          </p:cNvPicPr>
          <p:nvPr/>
        </p:nvPicPr>
        <p:blipFill>
          <a:blip r:embed="rId2">
            <a:biLevel thresh="25000"/>
          </a:blip>
          <a:srcRect l="1526" r="1526"/>
          <a:stretch/>
        </p:blipFill>
        <p:spPr>
          <a:xfrm>
            <a:off x="7069786" y="213735"/>
            <a:ext cx="1763130" cy="581958"/>
          </a:xfrm>
          <a:prstGeom prst="rect">
            <a:avLst/>
          </a:prstGeom>
          <a:effectLst/>
        </p:spPr>
      </p:pic>
      <p:sp>
        <p:nvSpPr>
          <p:cNvPr id="9" name="Picture Placeholder 8">
            <a:extLst>
              <a:ext uri="{FF2B5EF4-FFF2-40B4-BE49-F238E27FC236}">
                <a16:creationId xmlns:a16="http://schemas.microsoft.com/office/drawing/2014/main" id="{1BF3F99C-7EA0-9C3B-509B-BD65F393CFD8}"/>
              </a:ext>
            </a:extLst>
          </p:cNvPr>
          <p:cNvSpPr>
            <a:spLocks noGrp="1"/>
          </p:cNvSpPr>
          <p:nvPr>
            <p:ph type="pic" sz="quarter" idx="12" hasCustomPrompt="1"/>
          </p:nvPr>
        </p:nvSpPr>
        <p:spPr>
          <a:xfrm>
            <a:off x="7764512" y="3994797"/>
            <a:ext cx="1005840" cy="1005840"/>
          </a:xfrm>
          <a:ln w="19050">
            <a:solidFill>
              <a:schemeClr val="tx1"/>
            </a:solidFill>
          </a:ln>
          <a:effectLst>
            <a:outerShdw blurRad="50800" dist="38100" dir="2700000" algn="tl" rotWithShape="0">
              <a:prstClr val="black">
                <a:alpha val="40000"/>
              </a:prstClr>
            </a:outerShdw>
          </a:effectLst>
        </p:spPr>
        <p:txBody>
          <a:bodyPr/>
          <a:lstStyle>
            <a:lvl1pPr marL="0" indent="0" algn="ctr">
              <a:buNone/>
              <a:defRPr/>
            </a:lvl1pPr>
          </a:lstStyle>
          <a:p>
            <a:r>
              <a:rPr lang="en-US"/>
              <a:t>Insert QR code</a:t>
            </a:r>
          </a:p>
        </p:txBody>
      </p:sp>
      <p:sp>
        <p:nvSpPr>
          <p:cNvPr id="11" name="TextBox 10">
            <a:extLst>
              <a:ext uri="{FF2B5EF4-FFF2-40B4-BE49-F238E27FC236}">
                <a16:creationId xmlns:a16="http://schemas.microsoft.com/office/drawing/2014/main" id="{A935C68C-E87B-1047-F5E5-62EB19E5980D}"/>
              </a:ext>
            </a:extLst>
          </p:cNvPr>
          <p:cNvSpPr txBox="1"/>
          <p:nvPr userDrawn="1"/>
        </p:nvSpPr>
        <p:spPr>
          <a:xfrm>
            <a:off x="5054600" y="4415862"/>
            <a:ext cx="2654300" cy="584775"/>
          </a:xfrm>
          <a:prstGeom prst="rect">
            <a:avLst/>
          </a:prstGeom>
          <a:noFill/>
        </p:spPr>
        <p:txBody>
          <a:bodyPr wrap="square" rtlCol="0">
            <a:spAutoFit/>
          </a:bodyPr>
          <a:lstStyle/>
          <a:p>
            <a:pPr algn="r"/>
            <a:r>
              <a:rPr lang="en-US" sz="1600" b="1"/>
              <a:t>Scan to access the </a:t>
            </a:r>
            <a:br>
              <a:rPr lang="en-US" sz="1600" b="1"/>
            </a:br>
            <a:r>
              <a:rPr lang="en-US" sz="1600" b="1"/>
              <a:t>post-test and evaluation</a:t>
            </a:r>
          </a:p>
        </p:txBody>
      </p:sp>
    </p:spTree>
    <p:extLst>
      <p:ext uri="{BB962C8B-B14F-4D97-AF65-F5344CB8AC3E}">
        <p14:creationId xmlns:p14="http://schemas.microsoft.com/office/powerpoint/2010/main" val="3352202282"/>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Clinic URL">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2A4F2108-7697-CD44-F298-C715959BCFE2}"/>
              </a:ext>
            </a:extLst>
          </p:cNvPr>
          <p:cNvSpPr>
            <a:spLocks noGrp="1"/>
          </p:cNvSpPr>
          <p:nvPr>
            <p:ph type="pic" sz="quarter" idx="10" hasCustomPrompt="1"/>
          </p:nvPr>
        </p:nvSpPr>
        <p:spPr>
          <a:xfrm>
            <a:off x="6836343" y="2487930"/>
            <a:ext cx="1828800" cy="1828800"/>
          </a:xfrm>
          <a:ln w="19050">
            <a:solidFill>
              <a:schemeClr val="tx1"/>
            </a:solidFill>
          </a:ln>
          <a:effectLst>
            <a:outerShdw blurRad="50800" dist="38100" dir="2700000" algn="tl" rotWithShape="0">
              <a:prstClr val="black">
                <a:alpha val="40000"/>
              </a:prstClr>
            </a:outerShdw>
          </a:effectLst>
        </p:spPr>
        <p:txBody>
          <a:bodyPr>
            <a:noAutofit/>
          </a:bodyPr>
          <a:lstStyle>
            <a:lvl1pPr marL="0" indent="0" algn="ctr">
              <a:buNone/>
              <a:defRPr>
                <a:solidFill>
                  <a:schemeClr val="bg1"/>
                </a:solidFill>
              </a:defRPr>
            </a:lvl1pPr>
          </a:lstStyle>
          <a:p>
            <a:r>
              <a:rPr lang="en-US"/>
              <a:t>Insert QR code</a:t>
            </a:r>
          </a:p>
        </p:txBody>
      </p:sp>
      <p:sp>
        <p:nvSpPr>
          <p:cNvPr id="3" name="TextBox 2">
            <a:extLst>
              <a:ext uri="{FF2B5EF4-FFF2-40B4-BE49-F238E27FC236}">
                <a16:creationId xmlns:a16="http://schemas.microsoft.com/office/drawing/2014/main" id="{E2480B2A-D781-0F70-F932-31B26A595106}"/>
              </a:ext>
            </a:extLst>
          </p:cNvPr>
          <p:cNvSpPr txBox="1"/>
          <p:nvPr userDrawn="1"/>
        </p:nvSpPr>
        <p:spPr>
          <a:xfrm>
            <a:off x="6441306" y="4376675"/>
            <a:ext cx="2618874" cy="492443"/>
          </a:xfrm>
          <a:prstGeom prst="rect">
            <a:avLst/>
          </a:prstGeom>
          <a:noFill/>
        </p:spPr>
        <p:txBody>
          <a:bodyPr wrap="square" lIns="0" tIns="0" rIns="0" bIns="0" rtlCol="0">
            <a:spAutoFit/>
          </a:bodyPr>
          <a:lstStyle/>
          <a:p>
            <a:pPr algn="ctr"/>
            <a:r>
              <a:rPr lang="en-US" sz="1600" b="1">
                <a:solidFill>
                  <a:schemeClr val="bg1"/>
                </a:solidFill>
              </a:rPr>
              <a:t>Scan to access the </a:t>
            </a:r>
            <a:br>
              <a:rPr lang="en-US" sz="1600" b="1">
                <a:solidFill>
                  <a:schemeClr val="bg1"/>
                </a:solidFill>
              </a:rPr>
            </a:br>
            <a:r>
              <a:rPr lang="en-US" sz="1600" b="1">
                <a:solidFill>
                  <a:schemeClr val="bg1"/>
                </a:solidFill>
              </a:rPr>
              <a:t>post-test and evaluation</a:t>
            </a:r>
          </a:p>
        </p:txBody>
      </p:sp>
    </p:spTree>
    <p:extLst>
      <p:ext uri="{BB962C8B-B14F-4D97-AF65-F5344CB8AC3E}">
        <p14:creationId xmlns:p14="http://schemas.microsoft.com/office/powerpoint/2010/main" val="42304005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inners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E90D5C3-2424-8D78-394F-68B28513E39F}"/>
              </a:ext>
            </a:extLst>
          </p:cNvPr>
          <p:cNvGrpSpPr/>
          <p:nvPr userDrawn="1"/>
        </p:nvGrpSpPr>
        <p:grpSpPr>
          <a:xfrm>
            <a:off x="5285013" y="1086670"/>
            <a:ext cx="3331029" cy="2554515"/>
            <a:chOff x="491349" y="1088571"/>
            <a:chExt cx="3331029" cy="2554515"/>
          </a:xfrm>
        </p:grpSpPr>
        <p:sp>
          <p:nvSpPr>
            <p:cNvPr id="5" name="Rounded Rectangle 4">
              <a:extLst>
                <a:ext uri="{FF2B5EF4-FFF2-40B4-BE49-F238E27FC236}">
                  <a16:creationId xmlns:a16="http://schemas.microsoft.com/office/drawing/2014/main" id="{0AFA1577-8602-142B-B5CB-B93837ADBA75}"/>
                </a:ext>
              </a:extLst>
            </p:cNvPr>
            <p:cNvSpPr/>
            <p:nvPr userDrawn="1"/>
          </p:nvSpPr>
          <p:spPr>
            <a:xfrm>
              <a:off x="491349" y="1088571"/>
              <a:ext cx="3331029" cy="2554515"/>
            </a:xfrm>
            <a:prstGeom prst="round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DC78B3D5-03C7-6F7B-0488-D76F16308347}"/>
                </a:ext>
              </a:extLst>
            </p:cNvPr>
            <p:cNvPicPr>
              <a:picLocks noChangeAspect="1"/>
            </p:cNvPicPr>
            <p:nvPr userDrawn="1"/>
          </p:nvPicPr>
          <p:blipFill>
            <a:blip r:embed="rId2"/>
            <a:stretch>
              <a:fillRect/>
            </a:stretch>
          </p:blipFill>
          <p:spPr>
            <a:xfrm>
              <a:off x="1086356" y="1295321"/>
              <a:ext cx="2141015" cy="2141015"/>
            </a:xfrm>
            <a:prstGeom prst="rect">
              <a:avLst/>
            </a:prstGeom>
          </p:spPr>
        </p:pic>
      </p:grpSp>
      <p:sp>
        <p:nvSpPr>
          <p:cNvPr id="9" name="Rectangle 8">
            <a:extLst>
              <a:ext uri="{FF2B5EF4-FFF2-40B4-BE49-F238E27FC236}">
                <a16:creationId xmlns:a16="http://schemas.microsoft.com/office/drawing/2014/main" id="{B834B4C9-15A5-062F-3713-843542BA253A}"/>
              </a:ext>
            </a:extLst>
          </p:cNvPr>
          <p:cNvSpPr/>
          <p:nvPr userDrawn="1"/>
        </p:nvSpPr>
        <p:spPr>
          <a:xfrm>
            <a:off x="527957" y="1260928"/>
            <a:ext cx="4328360" cy="220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4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And the Winners Are…</a:t>
            </a:r>
            <a:endParaRPr lang="en-US" sz="4400" b="1">
              <a:solidFill>
                <a:schemeClr val="bg1"/>
              </a:solidFill>
            </a:endParaRPr>
          </a:p>
        </p:txBody>
      </p:sp>
      <p:sp>
        <p:nvSpPr>
          <p:cNvPr id="10" name="TextBox 9">
            <a:extLst>
              <a:ext uri="{FF2B5EF4-FFF2-40B4-BE49-F238E27FC236}">
                <a16:creationId xmlns:a16="http://schemas.microsoft.com/office/drawing/2014/main" id="{D41F80A9-9F16-8AD9-725C-B1F038CECCA2}"/>
              </a:ext>
            </a:extLst>
          </p:cNvPr>
          <p:cNvSpPr txBox="1"/>
          <p:nvPr userDrawn="1"/>
        </p:nvSpPr>
        <p:spPr>
          <a:xfrm>
            <a:off x="302816" y="4600537"/>
            <a:ext cx="8538368" cy="481256"/>
          </a:xfrm>
          <a:prstGeom prst="rect">
            <a:avLst/>
          </a:prstGeom>
          <a:noFill/>
        </p:spPr>
        <p:txBody>
          <a:bodyPr wrap="square" tIns="91440" bIns="91440" rtlCol="0" anchor="t">
            <a:noAutofit/>
          </a:bodyPr>
          <a:lstStyle/>
          <a:p>
            <a:pPr algn="ctr" rtl="0">
              <a:spcBef>
                <a:spcPts val="0"/>
              </a:spcBef>
              <a:spcAft>
                <a:spcPts val="0"/>
              </a:spcAft>
            </a:pPr>
            <a:r>
              <a:rPr lang="en-US" sz="1600" b="1" i="0" u="none" strike="noStrike">
                <a:solidFill>
                  <a:schemeClr val="bg1"/>
                </a:solidFill>
                <a:effectLst/>
                <a:latin typeface="Arial" panose="020B0604020202020204" pitchFamily="34" charset="0"/>
                <a:cs typeface="Arial" panose="020B0604020202020204" pitchFamily="34" charset="0"/>
              </a:rPr>
              <a:t>Thanks again to </a:t>
            </a:r>
            <a:r>
              <a:rPr lang="en-US" sz="1600" b="1" i="0" u="none" strike="noStrike" err="1">
                <a:solidFill>
                  <a:schemeClr val="bg1"/>
                </a:solidFill>
                <a:effectLst/>
                <a:latin typeface="Arial" panose="020B0604020202020204" pitchFamily="34" charset="0"/>
                <a:cs typeface="Arial" panose="020B0604020202020204" pitchFamily="34" charset="0"/>
              </a:rPr>
              <a:t>PeerView</a:t>
            </a:r>
            <a:r>
              <a:rPr lang="en-US" sz="1600" b="1" i="0" u="none" strike="noStrike">
                <a:solidFill>
                  <a:schemeClr val="bg1"/>
                </a:solidFill>
                <a:effectLst/>
                <a:latin typeface="Arial" panose="020B0604020202020204" pitchFamily="34" charset="0"/>
                <a:cs typeface="Arial" panose="020B0604020202020204" pitchFamily="34" charset="0"/>
              </a:rPr>
              <a:t> for providing the gift cards.</a:t>
            </a:r>
            <a:endParaRPr lang="en-GB" sz="16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3145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5E8485-287A-7D02-5384-DCE332565160}"/>
              </a:ext>
            </a:extLst>
          </p:cNvPr>
          <p:cNvSpPr txBox="1"/>
          <p:nvPr/>
        </p:nvSpPr>
        <p:spPr>
          <a:xfrm>
            <a:off x="371007" y="495613"/>
            <a:ext cx="8401987" cy="4152275"/>
          </a:xfrm>
          <a:prstGeom prst="rect">
            <a:avLst/>
          </a:prstGeom>
          <a:noFill/>
        </p:spPr>
        <p:txBody>
          <a:bodyPr wrap="square" tIns="91440" bIns="91440" rtlCol="0" anchor="ctr">
            <a:noAutofit/>
          </a:bodyPr>
          <a:lstStyle/>
          <a:p>
            <a:pPr marL="0" indent="0" algn="ctr">
              <a:spcAft>
                <a:spcPts val="1200"/>
              </a:spcAft>
              <a:buFont typeface="Arial" panose="020B0604020202020204" pitchFamily="34" charset="0"/>
              <a:buNone/>
            </a:pPr>
            <a:r>
              <a:rPr lang="en-US" sz="8000" b="1"/>
              <a:t>DO NOT USE LAYOUTS PAST THIS POINT</a:t>
            </a:r>
          </a:p>
        </p:txBody>
      </p:sp>
      <p:sp>
        <p:nvSpPr>
          <p:cNvPr id="2" name="TextBox 1">
            <a:extLst>
              <a:ext uri="{FF2B5EF4-FFF2-40B4-BE49-F238E27FC236}">
                <a16:creationId xmlns:a16="http://schemas.microsoft.com/office/drawing/2014/main" id="{B9515824-908E-17B3-DF82-CDCAAFBC85F1}"/>
              </a:ext>
            </a:extLst>
          </p:cNvPr>
          <p:cNvSpPr txBox="1"/>
          <p:nvPr userDrawn="1"/>
        </p:nvSpPr>
        <p:spPr>
          <a:xfrm>
            <a:off x="371007" y="495613"/>
            <a:ext cx="8401987" cy="4152275"/>
          </a:xfrm>
          <a:prstGeom prst="rect">
            <a:avLst/>
          </a:prstGeom>
          <a:noFill/>
        </p:spPr>
        <p:txBody>
          <a:bodyPr wrap="square" tIns="91440" bIns="91440" rtlCol="0" anchor="ctr">
            <a:noAutofit/>
          </a:bodyPr>
          <a:lstStyle/>
          <a:p>
            <a:pPr marL="0" indent="0" algn="ctr">
              <a:spcAft>
                <a:spcPts val="1200"/>
              </a:spcAft>
              <a:buFont typeface="Arial" panose="020B0604020202020204" pitchFamily="34" charset="0"/>
              <a:buNone/>
            </a:pPr>
            <a:r>
              <a:rPr lang="en-US" sz="8000" b="1"/>
              <a:t>DO NOT USE LAYOUTS PAST THIS POINT</a:t>
            </a:r>
          </a:p>
        </p:txBody>
      </p:sp>
    </p:spTree>
    <p:extLst>
      <p:ext uri="{BB962C8B-B14F-4D97-AF65-F5344CB8AC3E}">
        <p14:creationId xmlns:p14="http://schemas.microsoft.com/office/powerpoint/2010/main" val="395768727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Welcome Slide (Live)">
    <p:spTree>
      <p:nvGrpSpPr>
        <p:cNvPr id="1" name=""/>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3A456DB3-629B-0729-6D70-C30C91B0CA10}"/>
              </a:ext>
            </a:extLst>
          </p:cNvPr>
          <p:cNvSpPr/>
          <p:nvPr/>
        </p:nvSpPr>
        <p:spPr>
          <a:xfrm>
            <a:off x="0" y="971550"/>
            <a:ext cx="8915400" cy="4171950"/>
          </a:xfrm>
          <a:prstGeom prst="round1Rect">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 name="Content Placeholder 2">
            <a:extLst>
              <a:ext uri="{FF2B5EF4-FFF2-40B4-BE49-F238E27FC236}">
                <a16:creationId xmlns:a16="http://schemas.microsoft.com/office/drawing/2014/main" id="{5F91980A-AD91-E788-55C5-E50AE923A9F2}"/>
              </a:ext>
            </a:extLst>
          </p:cNvPr>
          <p:cNvSpPr>
            <a:spLocks noGrp="1"/>
          </p:cNvSpPr>
          <p:nvPr>
            <p:ph idx="1"/>
          </p:nvPr>
        </p:nvSpPr>
        <p:spPr>
          <a:xfrm>
            <a:off x="251460" y="1130699"/>
            <a:ext cx="8641080" cy="3940106"/>
          </a:xfrm>
        </p:spPr>
        <p:txBody>
          <a:bodyPr>
            <a:noAutofit/>
          </a:bodyPr>
          <a:lstStyle>
            <a:lvl1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1pPr>
            <a:lvl2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2pPr>
            <a:lvl3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3pPr>
            <a:lvl4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0"/>
              </a:spcBef>
              <a:spcAft>
                <a:spcPts val="1200"/>
              </a:spcAft>
              <a:buFont typeface="System Font Regular"/>
              <a:buChar char="–"/>
              <a:defRPr lang="en-GB" sz="180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10">
            <a:extLst>
              <a:ext uri="{FF2B5EF4-FFF2-40B4-BE49-F238E27FC236}">
                <a16:creationId xmlns:a16="http://schemas.microsoft.com/office/drawing/2014/main" id="{784979E4-9197-F4AC-5030-A3F1DD36BFAC}"/>
              </a:ext>
            </a:extLst>
          </p:cNvPr>
          <p:cNvSpPr>
            <a:spLocks noGrp="1"/>
          </p:cNvSpPr>
          <p:nvPr>
            <p:ph type="body" sz="quarter" idx="11" hasCustomPrompt="1"/>
          </p:nvPr>
        </p:nvSpPr>
        <p:spPr>
          <a:xfrm>
            <a:off x="117169" y="146734"/>
            <a:ext cx="8801100" cy="715960"/>
          </a:xfrm>
          <a:ln>
            <a:noFill/>
          </a:ln>
        </p:spPr>
        <p:txBody>
          <a:bodyPr lIns="91440" tIns="0" rIns="182880" bIns="0" anchor="ctr">
            <a:noAutofit/>
          </a:bodyPr>
          <a:lstStyle>
            <a:lvl1pPr marL="0" indent="0">
              <a:lnSpc>
                <a:spcPts val="3160"/>
              </a:lnSpc>
              <a:spcAft>
                <a:spcPts val="0"/>
              </a:spcAft>
              <a:buNone/>
              <a:defRPr sz="3300" b="1">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Placeholder Text</a:t>
            </a:r>
          </a:p>
        </p:txBody>
      </p:sp>
      <p:pic>
        <p:nvPicPr>
          <p:cNvPr id="7" name="Picture 6">
            <a:extLst>
              <a:ext uri="{FF2B5EF4-FFF2-40B4-BE49-F238E27FC236}">
                <a16:creationId xmlns:a16="http://schemas.microsoft.com/office/drawing/2014/main" id="{03AB16F4-E252-ACA9-8F8A-5D3D2AB0A2C6}"/>
              </a:ext>
            </a:extLst>
          </p:cNvPr>
          <p:cNvPicPr>
            <a:picLocks noChangeAspect="1"/>
          </p:cNvPicPr>
          <p:nvPr userDrawn="1"/>
        </p:nvPicPr>
        <p:blipFill>
          <a:blip r:embed="rId2">
            <a:biLevel thresh="25000"/>
          </a:blip>
          <a:srcRect l="1526" r="1526"/>
          <a:stretch/>
        </p:blipFill>
        <p:spPr>
          <a:xfrm>
            <a:off x="7069786" y="213735"/>
            <a:ext cx="1763130" cy="581958"/>
          </a:xfrm>
          <a:prstGeom prst="rect">
            <a:avLst/>
          </a:prstGeom>
          <a:effectLst/>
        </p:spPr>
      </p:pic>
    </p:spTree>
    <p:extLst>
      <p:ext uri="{BB962C8B-B14F-4D97-AF65-F5344CB8AC3E}">
        <p14:creationId xmlns:p14="http://schemas.microsoft.com/office/powerpoint/2010/main" val="3642205419"/>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94926" y="4814260"/>
            <a:ext cx="7699248" cy="273844"/>
          </a:xfrm>
        </p:spPr>
        <p:txBody>
          <a:bodyPr lIns="45720" tIns="45720" bIns="45720"/>
          <a:lstStyle/>
          <a:p>
            <a:endParaRPr lang="en-US">
              <a:solidFill>
                <a:srgbClr val="000000"/>
              </a:solidFill>
            </a:endParaRPr>
          </a:p>
        </p:txBody>
      </p:sp>
      <p:sp>
        <p:nvSpPr>
          <p:cNvPr id="6" name="Title 1"/>
          <p:cNvSpPr>
            <a:spLocks noGrp="1"/>
          </p:cNvSpPr>
          <p:nvPr>
            <p:ph type="title"/>
          </p:nvPr>
        </p:nvSpPr>
        <p:spPr>
          <a:xfrm>
            <a:off x="91440" y="26840"/>
            <a:ext cx="8961120" cy="742950"/>
          </a:xfrm>
          <a:prstGeom prst="rect">
            <a:avLst/>
          </a:prstGeom>
          <a:ln>
            <a:noFill/>
          </a:ln>
        </p:spPr>
        <p:txBody>
          <a:bodyPr>
            <a:noAutofit/>
          </a:bodyPr>
          <a:lstStyle>
            <a:lvl1pPr>
              <a:defRPr sz="2400">
                <a:solidFill>
                  <a:schemeClr val="accent1"/>
                </a:solidFill>
              </a:defRPr>
            </a:lvl1pPr>
          </a:lstStyle>
          <a:p>
            <a:r>
              <a:rPr lang="en-US" dirty="0"/>
              <a:t>Click to edit Master title style</a:t>
            </a:r>
          </a:p>
        </p:txBody>
      </p:sp>
      <p:cxnSp>
        <p:nvCxnSpPr>
          <p:cNvPr id="9" name="Straight Connector 8"/>
          <p:cNvCxnSpPr/>
          <p:nvPr userDrawn="1"/>
        </p:nvCxnSpPr>
        <p:spPr>
          <a:xfrm>
            <a:off x="0" y="796975"/>
            <a:ext cx="9144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88930149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228600" y="939778"/>
            <a:ext cx="8686800" cy="3623072"/>
          </a:xfrm>
          <a:prstGeom prst="rect">
            <a:avLst/>
          </a:prstGeom>
        </p:spPr>
        <p:txBody>
          <a:bodyPr>
            <a:noAutofit/>
          </a:bodyPr>
          <a:lstStyle>
            <a:lvl1pPr marL="236538" indent="-236538">
              <a:lnSpc>
                <a:spcPct val="100000"/>
              </a:lnSpc>
              <a:buFont typeface="Arial" panose="020B0604020202020204" pitchFamily="34" charset="0"/>
              <a:buChar char="•"/>
              <a:defRPr sz="2400" baseline="0"/>
            </a:lvl1pPr>
            <a:lvl2pPr marL="690563" indent="-233363">
              <a:lnSpc>
                <a:spcPct val="100000"/>
              </a:lnSpc>
              <a:buFont typeface="Arial" panose="020B0604020202020204" pitchFamily="34" charset="0"/>
              <a:buChar char="–"/>
              <a:defRPr sz="2400"/>
            </a:lvl2pPr>
            <a:lvl3pPr marL="1147763" indent="-233363">
              <a:lnSpc>
                <a:spcPct val="100000"/>
              </a:lnSpc>
              <a:buSzPct val="70000"/>
              <a:buFont typeface="Wingdings" panose="05000000000000000000" pitchFamily="2" charset="2"/>
              <a:buChar char="Ø"/>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8" name="Footer Placeholder 6"/>
          <p:cNvSpPr>
            <a:spLocks noGrp="1"/>
          </p:cNvSpPr>
          <p:nvPr>
            <p:ph type="ftr" sz="quarter" idx="13"/>
          </p:nvPr>
        </p:nvSpPr>
        <p:spPr>
          <a:xfrm>
            <a:off x="94926" y="4814260"/>
            <a:ext cx="7699248" cy="273844"/>
          </a:xfrm>
        </p:spPr>
        <p:txBody>
          <a:bodyPr lIns="45720" tIns="45720" bIns="45720"/>
          <a:lstStyle/>
          <a:p>
            <a:endParaRPr lang="en-US">
              <a:solidFill>
                <a:srgbClr val="000000"/>
              </a:solidFill>
            </a:endParaRPr>
          </a:p>
        </p:txBody>
      </p:sp>
      <p:sp>
        <p:nvSpPr>
          <p:cNvPr id="7" name="Title 1"/>
          <p:cNvSpPr>
            <a:spLocks noGrp="1"/>
          </p:cNvSpPr>
          <p:nvPr>
            <p:ph type="title"/>
          </p:nvPr>
        </p:nvSpPr>
        <p:spPr>
          <a:xfrm>
            <a:off x="91440" y="26840"/>
            <a:ext cx="8961120" cy="742950"/>
          </a:xfrm>
          <a:prstGeom prst="rect">
            <a:avLst/>
          </a:prstGeom>
          <a:ln>
            <a:noFill/>
          </a:ln>
        </p:spPr>
        <p:txBody>
          <a:bodyPr>
            <a:noAutofit/>
          </a:bodyPr>
          <a:lstStyle>
            <a:lvl1pPr>
              <a:defRPr sz="2400">
                <a:solidFill>
                  <a:schemeClr val="accent1"/>
                </a:solidFill>
              </a:defRPr>
            </a:lvl1pPr>
          </a:lstStyle>
          <a:p>
            <a:r>
              <a:rPr lang="en-US" dirty="0"/>
              <a:t>Click to edit Master title style</a:t>
            </a:r>
          </a:p>
        </p:txBody>
      </p:sp>
      <p:cxnSp>
        <p:nvCxnSpPr>
          <p:cNvPr id="9" name="Straight Connector 8"/>
          <p:cNvCxnSpPr/>
          <p:nvPr userDrawn="1"/>
        </p:nvCxnSpPr>
        <p:spPr>
          <a:xfrm>
            <a:off x="0" y="796975"/>
            <a:ext cx="9144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5871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USE THIS">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94926" y="4814260"/>
            <a:ext cx="7699248" cy="273844"/>
          </a:xfrm>
        </p:spPr>
        <p:txBody>
          <a:bodyPr lIns="45720" tIns="45720" bIns="45720"/>
          <a:lstStyle/>
          <a:p>
            <a:endParaRPr lang="en-US">
              <a:solidFill>
                <a:srgbClr val="000000"/>
              </a:solidFill>
            </a:endParaRPr>
          </a:p>
        </p:txBody>
      </p:sp>
      <p:sp>
        <p:nvSpPr>
          <p:cNvPr id="6" name="Title 1"/>
          <p:cNvSpPr>
            <a:spLocks noGrp="1"/>
          </p:cNvSpPr>
          <p:nvPr>
            <p:ph type="title"/>
          </p:nvPr>
        </p:nvSpPr>
        <p:spPr>
          <a:xfrm>
            <a:off x="91440" y="26840"/>
            <a:ext cx="8961120" cy="742950"/>
          </a:xfrm>
          <a:prstGeom prst="rect">
            <a:avLst/>
          </a:prstGeom>
          <a:ln>
            <a:noFill/>
          </a:ln>
        </p:spPr>
        <p:txBody>
          <a:bodyPr>
            <a:noAutofit/>
          </a:bodyPr>
          <a:lstStyle>
            <a:lvl1pPr>
              <a:defRPr sz="2400">
                <a:solidFill>
                  <a:schemeClr val="accent1"/>
                </a:solidFill>
              </a:defRPr>
            </a:lvl1pPr>
          </a:lstStyle>
          <a:p>
            <a:r>
              <a:rPr lang="en-US" dirty="0"/>
              <a:t>Click to edit Master title style</a:t>
            </a:r>
          </a:p>
        </p:txBody>
      </p:sp>
      <p:cxnSp>
        <p:nvCxnSpPr>
          <p:cNvPr id="9" name="Straight Connector 8"/>
          <p:cNvCxnSpPr/>
          <p:nvPr userDrawn="1"/>
        </p:nvCxnSpPr>
        <p:spPr>
          <a:xfrm>
            <a:off x="0" y="796975"/>
            <a:ext cx="9144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839931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use htis">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94926" y="4814260"/>
            <a:ext cx="7699248" cy="273844"/>
          </a:xfrm>
        </p:spPr>
        <p:txBody>
          <a:bodyPr lIns="45720" tIns="45720" bIns="45720"/>
          <a:lstStyle/>
          <a:p>
            <a:endParaRPr lang="en-US">
              <a:solidFill>
                <a:srgbClr val="000000"/>
              </a:solidFill>
            </a:endParaRPr>
          </a:p>
        </p:txBody>
      </p:sp>
      <p:sp>
        <p:nvSpPr>
          <p:cNvPr id="6" name="Title 1"/>
          <p:cNvSpPr>
            <a:spLocks noGrp="1"/>
          </p:cNvSpPr>
          <p:nvPr>
            <p:ph type="title"/>
          </p:nvPr>
        </p:nvSpPr>
        <p:spPr>
          <a:xfrm>
            <a:off x="91440" y="26840"/>
            <a:ext cx="8961120" cy="742950"/>
          </a:xfrm>
          <a:prstGeom prst="rect">
            <a:avLst/>
          </a:prstGeom>
          <a:ln>
            <a:noFill/>
          </a:ln>
        </p:spPr>
        <p:txBody>
          <a:bodyPr>
            <a:noAutofit/>
          </a:bodyPr>
          <a:lstStyle>
            <a:lvl1pPr>
              <a:defRPr sz="2400">
                <a:solidFill>
                  <a:schemeClr val="accent1"/>
                </a:solidFill>
              </a:defRPr>
            </a:lvl1pPr>
          </a:lstStyle>
          <a:p>
            <a:r>
              <a:rPr lang="en-US" dirty="0"/>
              <a:t>Click to edit Master title style</a:t>
            </a:r>
          </a:p>
        </p:txBody>
      </p:sp>
      <p:cxnSp>
        <p:nvCxnSpPr>
          <p:cNvPr id="9" name="Straight Connector 8"/>
          <p:cNvCxnSpPr/>
          <p:nvPr userDrawn="1"/>
        </p:nvCxnSpPr>
        <p:spPr>
          <a:xfrm>
            <a:off x="0" y="796975"/>
            <a:ext cx="9144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8370502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29"/>
        <p:cNvGrpSpPr/>
        <p:nvPr/>
      </p:nvGrpSpPr>
      <p:grpSpPr>
        <a:xfrm>
          <a:off x="0" y="0"/>
          <a:ext cx="0" cy="0"/>
          <a:chOff x="0" y="0"/>
          <a:chExt cx="0" cy="0"/>
        </a:xfrm>
      </p:grpSpPr>
      <p:sp>
        <p:nvSpPr>
          <p:cNvPr id="30" name="Google Shape;30;p82"/>
          <p:cNvSpPr txBox="1">
            <a:spLocks noGrp="1"/>
          </p:cNvSpPr>
          <p:nvPr>
            <p:ph type="body" idx="1"/>
          </p:nvPr>
        </p:nvSpPr>
        <p:spPr>
          <a:xfrm>
            <a:off x="91440" y="929018"/>
            <a:ext cx="8961120" cy="3749040"/>
          </a:xfrm>
          <a:prstGeom prst="rect">
            <a:avLst/>
          </a:prstGeom>
          <a:noFill/>
          <a:ln>
            <a:noFill/>
          </a:ln>
        </p:spPr>
        <p:txBody>
          <a:bodyPr spcFirstLastPara="1" wrap="square" lIns="91425" tIns="45700" rIns="91425" bIns="45700" anchor="t" anchorCtr="0">
            <a:noAutofit/>
          </a:bodyPr>
          <a:lstStyle>
            <a:lvl1pPr marL="457200" lvl="0" indent="-368300" algn="l">
              <a:lnSpc>
                <a:spcPct val="100000"/>
              </a:lnSpc>
              <a:spcBef>
                <a:spcPts val="0"/>
              </a:spcBef>
              <a:spcAft>
                <a:spcPts val="0"/>
              </a:spcAft>
              <a:buClr>
                <a:schemeClr val="dk1"/>
              </a:buClr>
              <a:buSzPts val="2200"/>
              <a:buFont typeface="Arial"/>
              <a:buChar char="•"/>
              <a:defRPr sz="2200"/>
            </a:lvl1pPr>
            <a:lvl2pPr marL="914400" lvl="1" indent="-368300" algn="l">
              <a:lnSpc>
                <a:spcPct val="100000"/>
              </a:lnSpc>
              <a:spcBef>
                <a:spcPts val="600"/>
              </a:spcBef>
              <a:spcAft>
                <a:spcPts val="0"/>
              </a:spcAft>
              <a:buClr>
                <a:schemeClr val="dk1"/>
              </a:buClr>
              <a:buSzPts val="2200"/>
              <a:buFont typeface="Arial"/>
              <a:buChar char="–"/>
              <a:defRPr sz="2200"/>
            </a:lvl2pPr>
            <a:lvl3pPr marL="1371600" lvl="2" indent="-326389" algn="l">
              <a:lnSpc>
                <a:spcPct val="100000"/>
              </a:lnSpc>
              <a:spcBef>
                <a:spcPts val="600"/>
              </a:spcBef>
              <a:spcAft>
                <a:spcPts val="0"/>
              </a:spcAft>
              <a:buClr>
                <a:schemeClr val="dk1"/>
              </a:buClr>
              <a:buSzPts val="1540"/>
              <a:buFont typeface="Noto Sans Symbols"/>
              <a:buChar char="⮚"/>
              <a:defRPr sz="2200"/>
            </a:lvl3pPr>
            <a:lvl4pPr marL="1828800" lvl="3" indent="-381000" algn="l">
              <a:spcBef>
                <a:spcPts val="600"/>
              </a:spcBef>
              <a:spcAft>
                <a:spcPts val="0"/>
              </a:spcAft>
              <a:buClr>
                <a:schemeClr val="dk1"/>
              </a:buClr>
              <a:buSzPts val="2400"/>
              <a:buChar char="–"/>
              <a:defRPr sz="2400"/>
            </a:lvl4pPr>
            <a:lvl5pPr marL="2286000" lvl="4" indent="-381000" algn="l">
              <a:spcBef>
                <a:spcPts val="600"/>
              </a:spcBef>
              <a:spcAft>
                <a:spcPts val="0"/>
              </a:spcAft>
              <a:buClr>
                <a:schemeClr val="dk1"/>
              </a:buClr>
              <a:buSzPts val="2400"/>
              <a:buChar char="»"/>
              <a:defRPr sz="2400"/>
            </a:lvl5pPr>
            <a:lvl6pPr marL="2743200" lvl="5" indent="-342900" algn="l">
              <a:spcBef>
                <a:spcPts val="6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31" name="Google Shape;31;p82"/>
          <p:cNvCxnSpPr/>
          <p:nvPr/>
        </p:nvCxnSpPr>
        <p:spPr>
          <a:xfrm>
            <a:off x="0" y="796975"/>
            <a:ext cx="9144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sp>
        <p:nvSpPr>
          <p:cNvPr id="32" name="Google Shape;32;p82"/>
          <p:cNvSpPr txBox="1">
            <a:spLocks noGrp="1"/>
          </p:cNvSpPr>
          <p:nvPr>
            <p:ph type="ftr" idx="11"/>
          </p:nvPr>
        </p:nvSpPr>
        <p:spPr>
          <a:xfrm>
            <a:off x="60960" y="4828225"/>
            <a:ext cx="7772400" cy="242887"/>
          </a:xfrm>
          <a:prstGeom prst="rect">
            <a:avLst/>
          </a:prstGeom>
          <a:noFill/>
          <a:ln>
            <a:noFill/>
          </a:ln>
        </p:spPr>
        <p:txBody>
          <a:bodyPr spcFirstLastPara="1" wrap="square" lIns="45700" tIns="45700" rIns="91425" bIns="0" anchor="b" anchorCtr="0">
            <a:noAutofit/>
          </a:bodyPr>
          <a:lstStyle>
            <a:lvl1pPr lvl="0" algn="l">
              <a:spcBef>
                <a:spcPts val="0"/>
              </a:spcBef>
              <a:spcAft>
                <a:spcPts val="0"/>
              </a:spcAft>
              <a:buSzPts val="1400"/>
              <a:buNone/>
              <a:defRPr sz="8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82"/>
          <p:cNvSpPr txBox="1">
            <a:spLocks noGrp="1"/>
          </p:cNvSpPr>
          <p:nvPr>
            <p:ph type="title"/>
          </p:nvPr>
        </p:nvSpPr>
        <p:spPr>
          <a:xfrm>
            <a:off x="91440" y="26840"/>
            <a:ext cx="8961120" cy="7429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24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0933280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em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E2ED9F0-B3BA-2D28-D45F-2112ED31030A}"/>
              </a:ext>
            </a:extLst>
          </p:cNvPr>
          <p:cNvSpPr>
            <a:spLocks noGrp="1"/>
          </p:cNvSpPr>
          <p:nvPr>
            <p:ph type="pic" sz="quarter" idx="10" hasCustomPrompt="1"/>
          </p:nvPr>
        </p:nvSpPr>
        <p:spPr>
          <a:xfrm>
            <a:off x="6578" y="2170091"/>
            <a:ext cx="5948363" cy="2966831"/>
          </a:xfrm>
          <a:prstGeom prst="round1Rect">
            <a:avLst/>
          </a:prstGeom>
          <a:ln>
            <a:solidFill>
              <a:schemeClr val="tx1"/>
            </a:solidFill>
          </a:ln>
          <a:effectLst>
            <a:outerShdw blurRad="50800" dist="38100" dir="2700000" algn="tl" rotWithShape="0">
              <a:prstClr val="black">
                <a:alpha val="40000"/>
              </a:prstClr>
            </a:outerShdw>
          </a:effectLst>
        </p:spPr>
        <p:txBody>
          <a:bodyPr>
            <a:normAutofit/>
          </a:bodyPr>
          <a:lstStyle>
            <a:lvl1pPr marL="0" indent="0">
              <a:buNone/>
              <a:defRPr sz="3200">
                <a:solidFill>
                  <a:schemeClr val="bg1"/>
                </a:solidFill>
              </a:defRPr>
            </a:lvl1pPr>
          </a:lstStyle>
          <a:p>
            <a:r>
              <a:rPr lang="en-US"/>
              <a:t>Insert medical image here</a:t>
            </a:r>
          </a:p>
        </p:txBody>
      </p:sp>
      <p:sp>
        <p:nvSpPr>
          <p:cNvPr id="11" name="Text Placeholder 10">
            <a:extLst>
              <a:ext uri="{FF2B5EF4-FFF2-40B4-BE49-F238E27FC236}">
                <a16:creationId xmlns:a16="http://schemas.microsoft.com/office/drawing/2014/main" id="{6D688F0F-1E1B-71D9-A102-A2B1A47D7D28}"/>
              </a:ext>
            </a:extLst>
          </p:cNvPr>
          <p:cNvSpPr>
            <a:spLocks noGrp="1"/>
          </p:cNvSpPr>
          <p:nvPr>
            <p:ph type="body" sz="quarter" idx="11" hasCustomPrompt="1"/>
          </p:nvPr>
        </p:nvSpPr>
        <p:spPr>
          <a:xfrm>
            <a:off x="139823" y="194072"/>
            <a:ext cx="8686800" cy="1890920"/>
          </a:xfrm>
          <a:ln>
            <a:noFill/>
          </a:ln>
        </p:spPr>
        <p:txBody>
          <a:bodyPr lIns="91440" tIns="91440" rIns="91440" bIns="91440">
            <a:noAutofit/>
          </a:bodyPr>
          <a:lstStyle>
            <a:lvl1pPr marL="0" indent="0">
              <a:lnSpc>
                <a:spcPct val="100000"/>
              </a:lnSpc>
              <a:spcAft>
                <a:spcPts val="450"/>
              </a:spcAft>
              <a:buNone/>
              <a:defRPr sz="3300" b="1" i="0">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Theme Placeholder</a:t>
            </a:r>
          </a:p>
        </p:txBody>
      </p:sp>
      <p:sp>
        <p:nvSpPr>
          <p:cNvPr id="15" name="Text Placeholder 14">
            <a:extLst>
              <a:ext uri="{FF2B5EF4-FFF2-40B4-BE49-F238E27FC236}">
                <a16:creationId xmlns:a16="http://schemas.microsoft.com/office/drawing/2014/main" id="{7BA9E82C-D537-7648-A7B3-786FD1B46C06}"/>
              </a:ext>
            </a:extLst>
          </p:cNvPr>
          <p:cNvSpPr>
            <a:spLocks noGrp="1"/>
          </p:cNvSpPr>
          <p:nvPr>
            <p:ph type="body" sz="quarter" idx="12" hasCustomPrompt="1"/>
          </p:nvPr>
        </p:nvSpPr>
        <p:spPr>
          <a:xfrm>
            <a:off x="6084759" y="3349351"/>
            <a:ext cx="2884884" cy="608310"/>
          </a:xfrm>
          <a:ln>
            <a:noFill/>
          </a:ln>
        </p:spPr>
        <p:txBody>
          <a:bodyPr anchor="b">
            <a:noAutofit/>
          </a:bodyPr>
          <a:lstStyle>
            <a:lvl1pPr marL="0" indent="0" algn="ctr">
              <a:buNone/>
              <a:defRPr sz="1350" i="1">
                <a:solidFill>
                  <a:schemeClr val="bg1"/>
                </a:solidFill>
              </a:defRPr>
            </a:lvl1pPr>
            <a:lvl2pPr marL="342900" indent="0" algn="ctr">
              <a:buNone/>
              <a:defRPr sz="1350" i="1">
                <a:solidFill>
                  <a:schemeClr val="bg1"/>
                </a:solidFill>
              </a:defRPr>
            </a:lvl2pPr>
            <a:lvl3pPr marL="685800" indent="0" algn="ctr">
              <a:buNone/>
              <a:defRPr sz="1350" i="1">
                <a:solidFill>
                  <a:schemeClr val="bg1"/>
                </a:solidFill>
              </a:defRPr>
            </a:lvl3pPr>
            <a:lvl4pPr marL="1028700" indent="0" algn="ctr">
              <a:buNone/>
              <a:defRPr sz="1350" i="1">
                <a:solidFill>
                  <a:schemeClr val="bg1"/>
                </a:solidFill>
              </a:defRPr>
            </a:lvl4pPr>
            <a:lvl5pPr marL="1371600" indent="0" algn="ctr">
              <a:buNone/>
              <a:defRPr sz="1350" i="1">
                <a:solidFill>
                  <a:schemeClr val="bg1"/>
                </a:solidFill>
              </a:defRPr>
            </a:lvl5pPr>
          </a:lstStyle>
          <a:p>
            <a:pPr lvl="0"/>
            <a:r>
              <a:rPr lang="en-US" dirty="0"/>
              <a:t>Association disclaimer placeholder</a:t>
            </a:r>
          </a:p>
        </p:txBody>
      </p:sp>
      <p:pic>
        <p:nvPicPr>
          <p:cNvPr id="3" name="Picture 2">
            <a:extLst>
              <a:ext uri="{FF2B5EF4-FFF2-40B4-BE49-F238E27FC236}">
                <a16:creationId xmlns:a16="http://schemas.microsoft.com/office/drawing/2014/main" id="{3A0CD171-4424-49F6-19F8-64052D9BBEF0}"/>
              </a:ext>
            </a:extLst>
          </p:cNvPr>
          <p:cNvPicPr>
            <a:picLocks noChangeAspect="1"/>
          </p:cNvPicPr>
          <p:nvPr userDrawn="1"/>
        </p:nvPicPr>
        <p:blipFill>
          <a:blip r:embed="rId2"/>
          <a:stretch/>
        </p:blipFill>
        <p:spPr>
          <a:xfrm>
            <a:off x="6568738" y="194072"/>
            <a:ext cx="2384762" cy="767883"/>
          </a:xfrm>
          <a:prstGeom prst="rect">
            <a:avLst/>
          </a:prstGeom>
        </p:spPr>
      </p:pic>
    </p:spTree>
    <p:extLst>
      <p:ext uri="{BB962C8B-B14F-4D97-AF65-F5344CB8AC3E}">
        <p14:creationId xmlns:p14="http://schemas.microsoft.com/office/powerpoint/2010/main" val="4189994630"/>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eme Slide With Parnt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E2ED9F0-B3BA-2D28-D45F-2112ED31030A}"/>
              </a:ext>
            </a:extLst>
          </p:cNvPr>
          <p:cNvSpPr>
            <a:spLocks noGrp="1"/>
          </p:cNvSpPr>
          <p:nvPr>
            <p:ph type="pic" sz="quarter" idx="10" hasCustomPrompt="1"/>
          </p:nvPr>
        </p:nvSpPr>
        <p:spPr>
          <a:xfrm>
            <a:off x="6578" y="2170091"/>
            <a:ext cx="5948363" cy="2966831"/>
          </a:xfrm>
          <a:prstGeom prst="round1Rect">
            <a:avLst/>
          </a:prstGeom>
          <a:ln>
            <a:solidFill>
              <a:schemeClr val="tx1"/>
            </a:solidFill>
          </a:ln>
          <a:effectLst>
            <a:outerShdw blurRad="50800" dist="38100" dir="2700000" algn="tl" rotWithShape="0">
              <a:prstClr val="black">
                <a:alpha val="40000"/>
              </a:prstClr>
            </a:outerShdw>
          </a:effectLst>
        </p:spPr>
        <p:txBody>
          <a:bodyPr>
            <a:normAutofit/>
          </a:bodyPr>
          <a:lstStyle>
            <a:lvl1pPr marL="0" indent="0">
              <a:buNone/>
              <a:defRPr sz="3200">
                <a:solidFill>
                  <a:schemeClr val="bg1"/>
                </a:solidFill>
              </a:defRPr>
            </a:lvl1pPr>
          </a:lstStyle>
          <a:p>
            <a:r>
              <a:rPr lang="en-US"/>
              <a:t>Insert medical image here</a:t>
            </a:r>
          </a:p>
        </p:txBody>
      </p:sp>
      <p:sp>
        <p:nvSpPr>
          <p:cNvPr id="11" name="Text Placeholder 10">
            <a:extLst>
              <a:ext uri="{FF2B5EF4-FFF2-40B4-BE49-F238E27FC236}">
                <a16:creationId xmlns:a16="http://schemas.microsoft.com/office/drawing/2014/main" id="{6D688F0F-1E1B-71D9-A102-A2B1A47D7D28}"/>
              </a:ext>
            </a:extLst>
          </p:cNvPr>
          <p:cNvSpPr>
            <a:spLocks noGrp="1"/>
          </p:cNvSpPr>
          <p:nvPr>
            <p:ph type="body" sz="quarter" idx="11" hasCustomPrompt="1"/>
          </p:nvPr>
        </p:nvSpPr>
        <p:spPr>
          <a:xfrm>
            <a:off x="139823" y="194072"/>
            <a:ext cx="8686800" cy="1890920"/>
          </a:xfrm>
          <a:ln>
            <a:noFill/>
          </a:ln>
        </p:spPr>
        <p:txBody>
          <a:bodyPr lIns="91440" tIns="91440" rIns="91440" bIns="91440">
            <a:noAutofit/>
          </a:bodyPr>
          <a:lstStyle>
            <a:lvl1pPr marL="0" indent="0">
              <a:lnSpc>
                <a:spcPct val="100000"/>
              </a:lnSpc>
              <a:spcAft>
                <a:spcPts val="450"/>
              </a:spcAft>
              <a:buNone/>
              <a:defRPr sz="3300" b="1" i="0">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Theme Placeholder</a:t>
            </a:r>
          </a:p>
        </p:txBody>
      </p:sp>
      <p:sp>
        <p:nvSpPr>
          <p:cNvPr id="15" name="Text Placeholder 14">
            <a:extLst>
              <a:ext uri="{FF2B5EF4-FFF2-40B4-BE49-F238E27FC236}">
                <a16:creationId xmlns:a16="http://schemas.microsoft.com/office/drawing/2014/main" id="{7BA9E82C-D537-7648-A7B3-786FD1B46C06}"/>
              </a:ext>
            </a:extLst>
          </p:cNvPr>
          <p:cNvSpPr>
            <a:spLocks noGrp="1"/>
          </p:cNvSpPr>
          <p:nvPr>
            <p:ph type="body" sz="quarter" idx="12" hasCustomPrompt="1"/>
          </p:nvPr>
        </p:nvSpPr>
        <p:spPr>
          <a:xfrm>
            <a:off x="6084759" y="3349351"/>
            <a:ext cx="2884884" cy="608310"/>
          </a:xfrm>
          <a:ln>
            <a:noFill/>
          </a:ln>
        </p:spPr>
        <p:txBody>
          <a:bodyPr anchor="b">
            <a:noAutofit/>
          </a:bodyPr>
          <a:lstStyle>
            <a:lvl1pPr marL="0" indent="0" algn="ctr">
              <a:buNone/>
              <a:defRPr sz="1350" i="1">
                <a:solidFill>
                  <a:schemeClr val="bg1"/>
                </a:solidFill>
              </a:defRPr>
            </a:lvl1pPr>
            <a:lvl2pPr marL="342900" indent="0" algn="ctr">
              <a:buNone/>
              <a:defRPr sz="1350" i="1">
                <a:solidFill>
                  <a:schemeClr val="bg1"/>
                </a:solidFill>
              </a:defRPr>
            </a:lvl2pPr>
            <a:lvl3pPr marL="685800" indent="0" algn="ctr">
              <a:buNone/>
              <a:defRPr sz="1350" i="1">
                <a:solidFill>
                  <a:schemeClr val="bg1"/>
                </a:solidFill>
              </a:defRPr>
            </a:lvl3pPr>
            <a:lvl4pPr marL="1028700" indent="0" algn="ctr">
              <a:buNone/>
              <a:defRPr sz="1350" i="1">
                <a:solidFill>
                  <a:schemeClr val="bg1"/>
                </a:solidFill>
              </a:defRPr>
            </a:lvl4pPr>
            <a:lvl5pPr marL="1371600" indent="0" algn="ctr">
              <a:buNone/>
              <a:defRPr sz="1350" i="1">
                <a:solidFill>
                  <a:schemeClr val="bg1"/>
                </a:solidFill>
              </a:defRPr>
            </a:lvl5pPr>
          </a:lstStyle>
          <a:p>
            <a:pPr lvl="0"/>
            <a:r>
              <a:rPr lang="en-US" dirty="0"/>
              <a:t>Association disclaimer placeholder</a:t>
            </a:r>
          </a:p>
        </p:txBody>
      </p:sp>
      <p:pic>
        <p:nvPicPr>
          <p:cNvPr id="2" name="Picture 1">
            <a:extLst>
              <a:ext uri="{FF2B5EF4-FFF2-40B4-BE49-F238E27FC236}">
                <a16:creationId xmlns:a16="http://schemas.microsoft.com/office/drawing/2014/main" id="{353A4721-E071-299B-4038-BAA534ABB87B}"/>
              </a:ext>
            </a:extLst>
          </p:cNvPr>
          <p:cNvPicPr>
            <a:picLocks noChangeAspect="1"/>
          </p:cNvPicPr>
          <p:nvPr userDrawn="1"/>
        </p:nvPicPr>
        <p:blipFill>
          <a:blip r:embed="rId2"/>
          <a:stretch/>
        </p:blipFill>
        <p:spPr>
          <a:xfrm>
            <a:off x="6568738" y="194072"/>
            <a:ext cx="2384762" cy="767883"/>
          </a:xfrm>
          <a:prstGeom prst="rect">
            <a:avLst/>
          </a:prstGeom>
        </p:spPr>
      </p:pic>
      <p:sp>
        <p:nvSpPr>
          <p:cNvPr id="4" name="Content Placeholder 3">
            <a:extLst>
              <a:ext uri="{FF2B5EF4-FFF2-40B4-BE49-F238E27FC236}">
                <a16:creationId xmlns:a16="http://schemas.microsoft.com/office/drawing/2014/main" id="{028D7653-A5DD-5745-3986-3A0C8CD2BB38}"/>
              </a:ext>
            </a:extLst>
          </p:cNvPr>
          <p:cNvSpPr>
            <a:spLocks noGrp="1"/>
          </p:cNvSpPr>
          <p:nvPr>
            <p:ph sz="quarter" idx="13" hasCustomPrompt="1"/>
          </p:nvPr>
        </p:nvSpPr>
        <p:spPr>
          <a:xfrm>
            <a:off x="6743700" y="1092200"/>
            <a:ext cx="2209800" cy="1077913"/>
          </a:xfrm>
        </p:spPr>
        <p:txBody>
          <a:bodyPr/>
          <a:lstStyle>
            <a:lvl1pPr>
              <a:defRPr>
                <a:solidFill>
                  <a:schemeClr val="bg1"/>
                </a:solidFill>
              </a:defRPr>
            </a:lvl1pPr>
          </a:lstStyle>
          <a:p>
            <a:pPr lvl="0"/>
            <a:r>
              <a:rPr lang="en-US" dirty="0"/>
              <a:t>Insert partner logo</a:t>
            </a:r>
          </a:p>
        </p:txBody>
      </p:sp>
    </p:spTree>
    <p:extLst>
      <p:ext uri="{BB962C8B-B14F-4D97-AF65-F5344CB8AC3E}">
        <p14:creationId xmlns:p14="http://schemas.microsoft.com/office/powerpoint/2010/main" val="2913885345"/>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YOD QR Code (Polls/Questions)">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5BEE4B6-E4C8-D2F7-6658-680983280E65}"/>
              </a:ext>
            </a:extLst>
          </p:cNvPr>
          <p:cNvSpPr>
            <a:spLocks noGrp="1"/>
          </p:cNvSpPr>
          <p:nvPr>
            <p:ph type="pic" sz="quarter" idx="10" hasCustomPrompt="1"/>
          </p:nvPr>
        </p:nvSpPr>
        <p:spPr>
          <a:xfrm>
            <a:off x="534554" y="742950"/>
            <a:ext cx="3657600" cy="3657600"/>
          </a:xfrm>
          <a:ln w="19050">
            <a:solidFill>
              <a:schemeClr val="tx1"/>
            </a:solidFill>
          </a:ln>
          <a:effectLst>
            <a:outerShdw blurRad="50800" dist="38100" dir="2700000" algn="tl" rotWithShape="0">
              <a:prstClr val="black">
                <a:alpha val="40000"/>
              </a:prstClr>
            </a:outerShdw>
          </a:effectLst>
        </p:spPr>
        <p:txBody>
          <a:bodyPr>
            <a:noAutofit/>
          </a:bodyPr>
          <a:lstStyle>
            <a:lvl1pPr>
              <a:defRPr>
                <a:solidFill>
                  <a:schemeClr val="bg1"/>
                </a:solidFill>
              </a:defRPr>
            </a:lvl1pPr>
          </a:lstStyle>
          <a:p>
            <a:r>
              <a:rPr lang="en-US"/>
              <a:t>Insert EPD-provided QR code</a:t>
            </a:r>
          </a:p>
        </p:txBody>
      </p:sp>
      <p:grpSp>
        <p:nvGrpSpPr>
          <p:cNvPr id="2" name="Group 1">
            <a:extLst>
              <a:ext uri="{FF2B5EF4-FFF2-40B4-BE49-F238E27FC236}">
                <a16:creationId xmlns:a16="http://schemas.microsoft.com/office/drawing/2014/main" id="{60A1ECCB-9A74-6136-38D6-A6CE59A5B066}"/>
              </a:ext>
            </a:extLst>
          </p:cNvPr>
          <p:cNvGrpSpPr/>
          <p:nvPr userDrawn="1"/>
        </p:nvGrpSpPr>
        <p:grpSpPr>
          <a:xfrm>
            <a:off x="4572000" y="741660"/>
            <a:ext cx="4441371" cy="1734889"/>
            <a:chOff x="4572000" y="759721"/>
            <a:chExt cx="4441371" cy="1734889"/>
          </a:xfrm>
        </p:grpSpPr>
        <p:sp>
          <p:nvSpPr>
            <p:cNvPr id="3" name="TextBox 2">
              <a:extLst>
                <a:ext uri="{FF2B5EF4-FFF2-40B4-BE49-F238E27FC236}">
                  <a16:creationId xmlns:a16="http://schemas.microsoft.com/office/drawing/2014/main" id="{576811BD-02F6-DA84-C9E3-C83AF83B4B12}"/>
                </a:ext>
              </a:extLst>
            </p:cNvPr>
            <p:cNvSpPr txBox="1"/>
            <p:nvPr/>
          </p:nvSpPr>
          <p:spPr>
            <a:xfrm>
              <a:off x="5380744" y="1294281"/>
              <a:ext cx="3632627" cy="1200329"/>
            </a:xfrm>
            <a:prstGeom prst="rect">
              <a:avLst/>
            </a:prstGeom>
            <a:noFill/>
          </p:spPr>
          <p:txBody>
            <a:bodyPr wrap="square" rtlCol="0">
              <a:spAutoFit/>
            </a:bodyPr>
            <a:lstStyle/>
            <a:p>
              <a:pPr marL="11113"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prstClr val="white"/>
                  </a:solidFill>
                  <a:effectLst/>
                  <a:uLnTx/>
                  <a:uFillTx/>
                  <a:latin typeface="Arial"/>
                  <a:cs typeface="Arial"/>
                  <a:sym typeface="Arial"/>
                </a:rPr>
                <a:t>Scan this QR code with your personal device to </a:t>
              </a:r>
              <a:r>
                <a:rPr kumimoji="0" lang="en-US" sz="1800" b="1" i="0" u="sng" strike="noStrike" kern="0" cap="none" spc="0" normalizeH="0" baseline="0" noProof="0">
                  <a:ln>
                    <a:noFill/>
                  </a:ln>
                  <a:solidFill>
                    <a:prstClr val="white"/>
                  </a:solidFill>
                  <a:effectLst/>
                  <a:uLnTx/>
                  <a:uFillTx/>
                  <a:latin typeface="Arial"/>
                  <a:cs typeface="Arial"/>
                  <a:sym typeface="Arial"/>
                </a:rPr>
                <a:t>answer polls</a:t>
              </a:r>
              <a:r>
                <a:rPr kumimoji="0" lang="en-US" sz="1800" b="1" i="0" u="none" strike="noStrike" kern="0" cap="none" spc="0" normalizeH="0" baseline="0" noProof="0">
                  <a:ln>
                    <a:noFill/>
                  </a:ln>
                  <a:solidFill>
                    <a:prstClr val="white"/>
                  </a:solidFill>
                  <a:effectLst/>
                  <a:uLnTx/>
                  <a:uFillTx/>
                  <a:latin typeface="Arial"/>
                  <a:cs typeface="Arial"/>
                  <a:sym typeface="Arial"/>
                </a:rPr>
                <a:t> and </a:t>
              </a:r>
              <a:r>
                <a:rPr kumimoji="0" lang="en-US" sz="1800" b="1" i="0" u="sng" strike="noStrike" kern="0" cap="none" spc="0" normalizeH="0" baseline="0" noProof="0">
                  <a:ln>
                    <a:noFill/>
                  </a:ln>
                  <a:solidFill>
                    <a:prstClr val="white"/>
                  </a:solidFill>
                  <a:effectLst/>
                  <a:uLnTx/>
                  <a:uFillTx/>
                  <a:latin typeface="Arial"/>
                  <a:cs typeface="Arial"/>
                  <a:sym typeface="Arial"/>
                </a:rPr>
                <a:t>ask the faculty your questions</a:t>
              </a:r>
              <a:r>
                <a:rPr kumimoji="0" lang="en-US" sz="1800" b="1" i="0" u="none" strike="noStrike" kern="0" cap="none" spc="0" normalizeH="0" baseline="0" noProof="0">
                  <a:ln>
                    <a:noFill/>
                  </a:ln>
                  <a:solidFill>
                    <a:prstClr val="white"/>
                  </a:solidFill>
                  <a:effectLst/>
                  <a:uLnTx/>
                  <a:uFillTx/>
                  <a:latin typeface="Arial"/>
                  <a:cs typeface="Arial"/>
                  <a:sym typeface="Arial"/>
                </a:rPr>
                <a:t>!</a:t>
              </a:r>
            </a:p>
          </p:txBody>
        </p:sp>
        <p:pic>
          <p:nvPicPr>
            <p:cNvPr id="4" name="Graphic 21">
              <a:extLst>
                <a:ext uri="{FF2B5EF4-FFF2-40B4-BE49-F238E27FC236}">
                  <a16:creationId xmlns:a16="http://schemas.microsoft.com/office/drawing/2014/main" id="{1E0F2CD4-6D2A-82BC-C111-3454DA4F090C}"/>
                </a:ext>
              </a:extLst>
            </p:cNvPr>
            <p:cNvPicPr>
              <a:picLocks noChangeAspect="1"/>
            </p:cNvPicPr>
            <p:nvPr/>
          </p:nvPicPr>
          <p:blipFill>
            <a:blip r:embed="rId3"/>
            <a:srcRect/>
            <a:stretch/>
          </p:blipFill>
          <p:spPr>
            <a:xfrm>
              <a:off x="4653178" y="1392163"/>
              <a:ext cx="727566" cy="727566"/>
            </a:xfrm>
            <a:prstGeom prst="rect">
              <a:avLst/>
            </a:prstGeom>
          </p:spPr>
        </p:pic>
        <p:sp>
          <p:nvSpPr>
            <p:cNvPr id="11" name="Text Box 11">
              <a:extLst>
                <a:ext uri="{FF2B5EF4-FFF2-40B4-BE49-F238E27FC236}">
                  <a16:creationId xmlns:a16="http://schemas.microsoft.com/office/drawing/2014/main" id="{D9898F8D-4253-C440-9889-5A27A081BFCF}"/>
                </a:ext>
              </a:extLst>
            </p:cNvPr>
            <p:cNvSpPr>
              <a:spLocks noChangeArrowheads="1"/>
            </p:cNvSpPr>
            <p:nvPr/>
          </p:nvSpPr>
          <p:spPr bwMode="gray">
            <a:xfrm>
              <a:off x="4572000" y="759721"/>
              <a:ext cx="4328398" cy="472679"/>
            </a:xfrm>
            <a:prstGeom prst="roundRect">
              <a:avLst>
                <a:gd name="adj" fmla="val 16667"/>
              </a:avLst>
            </a:prstGeom>
            <a:ln/>
          </p:spPr>
          <p:style>
            <a:lnRef idx="0">
              <a:schemeClr val="accent4"/>
            </a:lnRef>
            <a:fillRef idx="3">
              <a:schemeClr val="accent4"/>
            </a:fillRef>
            <a:effectRef idx="3">
              <a:schemeClr val="accent4"/>
            </a:effectRef>
            <a:fontRef idx="minor">
              <a:schemeClr val="lt1"/>
            </a:fontRef>
          </p:style>
          <p:txBody>
            <a:bodyPr tIns="182880" bIns="18288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ct val="20000"/>
                </a:spcBef>
                <a:spcAft>
                  <a:spcPts val="0"/>
                </a:spcAft>
                <a:buClr>
                  <a:srgbClr val="304F4D"/>
                </a:buClr>
                <a:buSzTx/>
                <a:buFontTx/>
                <a:buNone/>
                <a:tabLst/>
                <a:defRPr/>
              </a:pPr>
              <a:r>
                <a:rPr kumimoji="0" lang="en-CA" altLang="en-US" sz="1800" b="1" i="0" u="none" strike="noStrike" kern="1200" cap="none" spc="0" normalizeH="0" baseline="0" noProof="0">
                  <a:ln>
                    <a:noFill/>
                  </a:ln>
                  <a:solidFill>
                    <a:schemeClr val="bg1"/>
                  </a:solidFill>
                  <a:effectLst/>
                  <a:uLnTx/>
                  <a:uFillTx/>
                  <a:latin typeface="Arial" pitchFamily="34" charset="0"/>
                  <a:ea typeface="ヒラギノ角ゴ Pro W3" pitchFamily="2" charset="-128"/>
                  <a:cs typeface="Arial"/>
                  <a:sym typeface="Arial"/>
                </a:rPr>
                <a:t>Instructions for In-Person Learners</a:t>
              </a:r>
            </a:p>
          </p:txBody>
        </p:sp>
      </p:grpSp>
      <p:sp>
        <p:nvSpPr>
          <p:cNvPr id="12" name="Content Placeholder 11">
            <a:extLst>
              <a:ext uri="{FF2B5EF4-FFF2-40B4-BE49-F238E27FC236}">
                <a16:creationId xmlns:a16="http://schemas.microsoft.com/office/drawing/2014/main" id="{4AFC3E97-DD05-41B3-BAD7-6B11CACB7D2A}"/>
              </a:ext>
            </a:extLst>
          </p:cNvPr>
          <p:cNvSpPr txBox="1">
            <a:spLocks/>
          </p:cNvSpPr>
          <p:nvPr userDrawn="1"/>
        </p:nvSpPr>
        <p:spPr>
          <a:xfrm>
            <a:off x="4572000" y="2666952"/>
            <a:ext cx="4328398" cy="1491474"/>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6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257300" marR="0" indent="-342900" algn="l" defTabSz="914400" rtl="0" eaLnBrk="1" fontAlgn="auto" latinLnBrk="0" hangingPunct="1">
              <a:lnSpc>
                <a:spcPct val="100000"/>
              </a:lnSpc>
              <a:spcBef>
                <a:spcPts val="0"/>
              </a:spcBef>
              <a:spcAft>
                <a:spcPts val="600"/>
              </a:spcAft>
              <a:buClrTx/>
              <a:buSzPct val="70000"/>
              <a:buFont typeface="Wingdings 2" panose="05020102010507070707" pitchFamily="18" charset="2"/>
              <a:buChar char="®"/>
              <a:tabLst/>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kumimoji="0" lang="en-US" altLang="en-US" sz="1600" b="1" i="0" u="none" strike="noStrike" kern="1200" cap="none" spc="0" normalizeH="0" baseline="0" noProof="0">
                <a:ln>
                  <a:noFill/>
                </a:ln>
                <a:solidFill>
                  <a:schemeClr val="bg1">
                    <a:lumMod val="85000"/>
                  </a:schemeClr>
                </a:solidFill>
                <a:effectLst/>
                <a:uLnTx/>
                <a:uFillTx/>
                <a:latin typeface="Arial"/>
                <a:ea typeface="+mn-ea"/>
                <a:cs typeface="Arial" panose="020B0604020202020204" pitchFamily="34" charset="0"/>
                <a:sym typeface="Arial"/>
              </a:rPr>
              <a:t>QR Code Instructions</a:t>
            </a:r>
          </a:p>
          <a:p>
            <a:pPr marL="242888" marR="0" lvl="0" indent="-242888" algn="l" defTabSz="914400" rtl="0" eaLnBrk="1" fontAlgn="auto" latinLnBrk="0" hangingPunct="1">
              <a:lnSpc>
                <a:spcPct val="100000"/>
              </a:lnSpc>
              <a:spcBef>
                <a:spcPts val="0"/>
              </a:spcBef>
              <a:buClrTx/>
              <a:buSzTx/>
              <a:buFont typeface="Arial" panose="020B0604020202020204" pitchFamily="34" charset="0"/>
              <a:buChar char="•"/>
              <a:defRPr/>
            </a:pPr>
            <a:r>
              <a:rPr kumimoji="0" lang="en-US" altLang="en-US" sz="1400" b="1" i="0" u="none" strike="noStrike" kern="1200" cap="none" spc="0" normalizeH="0" baseline="0" noProof="0">
                <a:ln>
                  <a:noFill/>
                </a:ln>
                <a:solidFill>
                  <a:prstClr val="white"/>
                </a:solidFill>
                <a:effectLst/>
                <a:uLnTx/>
                <a:uFillTx/>
                <a:latin typeface="Arial" panose="020B0604020202020204" pitchFamily="34" charset="0"/>
                <a:ea typeface="ヒラギノ角ゴ Pro W3" pitchFamily="2" charset="-128"/>
                <a:cs typeface="Arial" panose="020B0604020202020204" pitchFamily="34" charset="0"/>
                <a:sym typeface="Arial"/>
              </a:rPr>
              <a:t>On your mobile device, open the camera app</a:t>
            </a:r>
          </a:p>
          <a:p>
            <a:pPr marL="242888" marR="0" lvl="0" indent="-242888" algn="l" defTabSz="914400" rtl="0" eaLnBrk="1" fontAlgn="auto" latinLnBrk="0" hangingPunct="1">
              <a:lnSpc>
                <a:spcPct val="100000"/>
              </a:lnSpc>
              <a:spcBef>
                <a:spcPts val="0"/>
              </a:spcBef>
              <a:buClrTx/>
              <a:buSzTx/>
              <a:buFont typeface="Arial" panose="020B0604020202020204" pitchFamily="34" charset="0"/>
              <a:buChar char="•"/>
              <a:defRPr/>
            </a:pPr>
            <a:r>
              <a:rPr kumimoji="0" lang="en-US" altLang="en-US" sz="1400" b="1" i="0" u="none" strike="noStrike" kern="1200" cap="none" spc="0" normalizeH="0" baseline="0" noProof="0">
                <a:ln>
                  <a:noFill/>
                </a:ln>
                <a:solidFill>
                  <a:prstClr val="white"/>
                </a:solidFill>
                <a:effectLst/>
                <a:uLnTx/>
                <a:uFillTx/>
                <a:latin typeface="Arial" panose="020B0604020202020204" pitchFamily="34" charset="0"/>
                <a:ea typeface="ヒラギノ角ゴ Pro W3" pitchFamily="2" charset="-128"/>
                <a:cs typeface="Arial" panose="020B0604020202020204" pitchFamily="34" charset="0"/>
                <a:sym typeface="Arial"/>
              </a:rPr>
              <a:t>Tap on the QR code to focus the camera</a:t>
            </a:r>
          </a:p>
          <a:p>
            <a:pPr marL="242888" marR="0" lvl="0" indent="-242888" algn="l" defTabSz="914400" rtl="0" eaLnBrk="1" fontAlgn="auto" latinLnBrk="0" hangingPunct="1">
              <a:lnSpc>
                <a:spcPct val="100000"/>
              </a:lnSpc>
              <a:spcBef>
                <a:spcPts val="0"/>
              </a:spcBef>
              <a:spcAft>
                <a:spcPts val="1200"/>
              </a:spcAft>
              <a:buClrTx/>
              <a:buSzTx/>
              <a:buFont typeface="Arial" panose="020B0604020202020204" pitchFamily="34" charset="0"/>
              <a:buChar char="•"/>
              <a:defRPr/>
            </a:pPr>
            <a:r>
              <a:rPr kumimoji="0" lang="en-US" altLang="en-US" sz="1400" b="1" i="0" u="none" strike="noStrike" kern="1200" cap="none" spc="0" normalizeH="0" baseline="0" noProof="0">
                <a:ln>
                  <a:noFill/>
                </a:ln>
                <a:solidFill>
                  <a:prstClr val="white"/>
                </a:solidFill>
                <a:effectLst/>
                <a:uLnTx/>
                <a:uFillTx/>
                <a:latin typeface="Arial" panose="020B0604020202020204" pitchFamily="34" charset="0"/>
                <a:ea typeface="ヒラギノ角ゴ Pro W3" pitchFamily="2" charset="-128"/>
                <a:cs typeface="Arial" panose="020B0604020202020204" pitchFamily="34" charset="0"/>
                <a:sym typeface="Arial"/>
              </a:rPr>
              <a:t>Click the link that appears</a:t>
            </a:r>
          </a:p>
        </p:txBody>
      </p:sp>
    </p:spTree>
    <p:extLst>
      <p:ext uri="{BB962C8B-B14F-4D97-AF65-F5344CB8AC3E}">
        <p14:creationId xmlns:p14="http://schemas.microsoft.com/office/powerpoint/2010/main" val="1383179747"/>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ARS QR Code (Questions)">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5BEE4B6-E4C8-D2F7-6658-680983280E65}"/>
              </a:ext>
            </a:extLst>
          </p:cNvPr>
          <p:cNvSpPr>
            <a:spLocks noGrp="1"/>
          </p:cNvSpPr>
          <p:nvPr>
            <p:ph type="pic" sz="quarter" idx="10" hasCustomPrompt="1"/>
          </p:nvPr>
        </p:nvSpPr>
        <p:spPr>
          <a:xfrm>
            <a:off x="534554" y="742950"/>
            <a:ext cx="3657600" cy="3657600"/>
          </a:xfrm>
          <a:ln w="19050">
            <a:solidFill>
              <a:schemeClr val="tx1"/>
            </a:solidFill>
          </a:ln>
          <a:effectLst>
            <a:outerShdw blurRad="50800" dist="38100" dir="2700000" algn="tl" rotWithShape="0">
              <a:prstClr val="black">
                <a:alpha val="40000"/>
              </a:prstClr>
            </a:outerShdw>
          </a:effectLst>
        </p:spPr>
        <p:txBody>
          <a:bodyPr>
            <a:noAutofit/>
          </a:bodyPr>
          <a:lstStyle>
            <a:lvl1pPr>
              <a:defRPr>
                <a:solidFill>
                  <a:schemeClr val="bg1"/>
                </a:solidFill>
              </a:defRPr>
            </a:lvl1pPr>
          </a:lstStyle>
          <a:p>
            <a:r>
              <a:rPr lang="en-US"/>
              <a:t>Insert EPD-provided QR code</a:t>
            </a:r>
          </a:p>
        </p:txBody>
      </p:sp>
      <p:grpSp>
        <p:nvGrpSpPr>
          <p:cNvPr id="2" name="Group 1">
            <a:extLst>
              <a:ext uri="{FF2B5EF4-FFF2-40B4-BE49-F238E27FC236}">
                <a16:creationId xmlns:a16="http://schemas.microsoft.com/office/drawing/2014/main" id="{60A1ECCB-9A74-6136-38D6-A6CE59A5B066}"/>
              </a:ext>
            </a:extLst>
          </p:cNvPr>
          <p:cNvGrpSpPr/>
          <p:nvPr userDrawn="1"/>
        </p:nvGrpSpPr>
        <p:grpSpPr>
          <a:xfrm>
            <a:off x="4572000" y="741660"/>
            <a:ext cx="4441371" cy="1457890"/>
            <a:chOff x="4572000" y="759721"/>
            <a:chExt cx="4441371" cy="1457890"/>
          </a:xfrm>
        </p:grpSpPr>
        <p:sp>
          <p:nvSpPr>
            <p:cNvPr id="3" name="TextBox 2">
              <a:extLst>
                <a:ext uri="{FF2B5EF4-FFF2-40B4-BE49-F238E27FC236}">
                  <a16:creationId xmlns:a16="http://schemas.microsoft.com/office/drawing/2014/main" id="{576811BD-02F6-DA84-C9E3-C83AF83B4B12}"/>
                </a:ext>
              </a:extLst>
            </p:cNvPr>
            <p:cNvSpPr txBox="1"/>
            <p:nvPr/>
          </p:nvSpPr>
          <p:spPr>
            <a:xfrm>
              <a:off x="5380744" y="1294281"/>
              <a:ext cx="3632627" cy="923330"/>
            </a:xfrm>
            <a:prstGeom prst="rect">
              <a:avLst/>
            </a:prstGeom>
            <a:noFill/>
          </p:spPr>
          <p:txBody>
            <a:bodyPr wrap="square" rtlCol="0">
              <a:spAutoFit/>
            </a:bodyPr>
            <a:lstStyle/>
            <a:p>
              <a:pPr marL="11113"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prstClr val="white"/>
                  </a:solidFill>
                  <a:effectLst/>
                  <a:uLnTx/>
                  <a:uFillTx/>
                  <a:latin typeface="Arial"/>
                  <a:cs typeface="Arial"/>
                  <a:sym typeface="Arial"/>
                </a:rPr>
                <a:t>Scan this QR code with your personal device to </a:t>
              </a:r>
              <a:r>
                <a:rPr kumimoji="0" lang="en-US" sz="1800" b="1" i="0" u="sng" strike="noStrike" kern="0" cap="none" spc="0" normalizeH="0" baseline="0" noProof="0">
                  <a:ln>
                    <a:noFill/>
                  </a:ln>
                  <a:solidFill>
                    <a:prstClr val="white"/>
                  </a:solidFill>
                  <a:effectLst/>
                  <a:uLnTx/>
                  <a:uFillTx/>
                  <a:latin typeface="Arial"/>
                  <a:cs typeface="Arial"/>
                  <a:sym typeface="Arial"/>
                </a:rPr>
                <a:t>ask the faculty your questions</a:t>
              </a:r>
              <a:r>
                <a:rPr kumimoji="0" lang="en-US" sz="1800" b="1" i="0" u="none" strike="noStrike" kern="0" cap="none" spc="0" normalizeH="0" baseline="0" noProof="0">
                  <a:ln>
                    <a:noFill/>
                  </a:ln>
                  <a:solidFill>
                    <a:prstClr val="white"/>
                  </a:solidFill>
                  <a:effectLst/>
                  <a:uLnTx/>
                  <a:uFillTx/>
                  <a:latin typeface="Arial"/>
                  <a:cs typeface="Arial"/>
                  <a:sym typeface="Arial"/>
                </a:rPr>
                <a:t>!</a:t>
              </a:r>
            </a:p>
          </p:txBody>
        </p:sp>
        <p:pic>
          <p:nvPicPr>
            <p:cNvPr id="4" name="Graphic 21">
              <a:extLst>
                <a:ext uri="{FF2B5EF4-FFF2-40B4-BE49-F238E27FC236}">
                  <a16:creationId xmlns:a16="http://schemas.microsoft.com/office/drawing/2014/main" id="{1E0F2CD4-6D2A-82BC-C111-3454DA4F090C}"/>
                </a:ext>
              </a:extLst>
            </p:cNvPr>
            <p:cNvPicPr>
              <a:picLocks noChangeAspect="1"/>
            </p:cNvPicPr>
            <p:nvPr/>
          </p:nvPicPr>
          <p:blipFill>
            <a:blip r:embed="rId3"/>
            <a:srcRect/>
            <a:stretch/>
          </p:blipFill>
          <p:spPr>
            <a:xfrm>
              <a:off x="4653178" y="1392163"/>
              <a:ext cx="727566" cy="727566"/>
            </a:xfrm>
            <a:prstGeom prst="rect">
              <a:avLst/>
            </a:prstGeom>
          </p:spPr>
        </p:pic>
        <p:sp>
          <p:nvSpPr>
            <p:cNvPr id="11" name="Text Box 11">
              <a:extLst>
                <a:ext uri="{FF2B5EF4-FFF2-40B4-BE49-F238E27FC236}">
                  <a16:creationId xmlns:a16="http://schemas.microsoft.com/office/drawing/2014/main" id="{D9898F8D-4253-C440-9889-5A27A081BFCF}"/>
                </a:ext>
              </a:extLst>
            </p:cNvPr>
            <p:cNvSpPr>
              <a:spLocks noChangeArrowheads="1"/>
            </p:cNvSpPr>
            <p:nvPr/>
          </p:nvSpPr>
          <p:spPr bwMode="gray">
            <a:xfrm>
              <a:off x="4572000" y="759721"/>
              <a:ext cx="4328398" cy="472679"/>
            </a:xfrm>
            <a:prstGeom prst="roundRect">
              <a:avLst>
                <a:gd name="adj" fmla="val 16667"/>
              </a:avLst>
            </a:prstGeom>
            <a:ln/>
          </p:spPr>
          <p:style>
            <a:lnRef idx="0">
              <a:schemeClr val="accent4"/>
            </a:lnRef>
            <a:fillRef idx="3">
              <a:schemeClr val="accent4"/>
            </a:fillRef>
            <a:effectRef idx="3">
              <a:schemeClr val="accent4"/>
            </a:effectRef>
            <a:fontRef idx="minor">
              <a:schemeClr val="lt1"/>
            </a:fontRef>
          </p:style>
          <p:txBody>
            <a:bodyPr tIns="182880" bIns="18288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ct val="20000"/>
                </a:spcBef>
                <a:spcAft>
                  <a:spcPts val="0"/>
                </a:spcAft>
                <a:buClr>
                  <a:srgbClr val="304F4D"/>
                </a:buClr>
                <a:buSzTx/>
                <a:buFontTx/>
                <a:buNone/>
                <a:tabLst/>
                <a:defRPr/>
              </a:pPr>
              <a:r>
                <a:rPr kumimoji="0" lang="en-CA" altLang="en-US" sz="1800" b="1" i="0" u="none" strike="noStrike" kern="1200" cap="none" spc="0" normalizeH="0" baseline="0" noProof="0">
                  <a:ln>
                    <a:noFill/>
                  </a:ln>
                  <a:solidFill>
                    <a:schemeClr val="bg1"/>
                  </a:solidFill>
                  <a:effectLst/>
                  <a:uLnTx/>
                  <a:uFillTx/>
                  <a:latin typeface="Arial" pitchFamily="34" charset="0"/>
                  <a:ea typeface="ヒラギノ角ゴ Pro W3" pitchFamily="2" charset="-128"/>
                  <a:cs typeface="Arial"/>
                  <a:sym typeface="Arial"/>
                </a:rPr>
                <a:t>Instructions for In-Person Learners</a:t>
              </a:r>
            </a:p>
          </p:txBody>
        </p:sp>
      </p:grpSp>
      <p:sp>
        <p:nvSpPr>
          <p:cNvPr id="12" name="Content Placeholder 11">
            <a:extLst>
              <a:ext uri="{FF2B5EF4-FFF2-40B4-BE49-F238E27FC236}">
                <a16:creationId xmlns:a16="http://schemas.microsoft.com/office/drawing/2014/main" id="{4AFC3E97-DD05-41B3-BAD7-6B11CACB7D2A}"/>
              </a:ext>
            </a:extLst>
          </p:cNvPr>
          <p:cNvSpPr txBox="1">
            <a:spLocks/>
          </p:cNvSpPr>
          <p:nvPr userDrawn="1"/>
        </p:nvSpPr>
        <p:spPr>
          <a:xfrm>
            <a:off x="4572000" y="2666952"/>
            <a:ext cx="4328398" cy="1491474"/>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6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257300" marR="0" indent="-342900" algn="l" defTabSz="914400" rtl="0" eaLnBrk="1" fontAlgn="auto" latinLnBrk="0" hangingPunct="1">
              <a:lnSpc>
                <a:spcPct val="100000"/>
              </a:lnSpc>
              <a:spcBef>
                <a:spcPts val="0"/>
              </a:spcBef>
              <a:spcAft>
                <a:spcPts val="600"/>
              </a:spcAft>
              <a:buClrTx/>
              <a:buSzPct val="70000"/>
              <a:buFont typeface="Wingdings 2" panose="05020102010507070707" pitchFamily="18" charset="2"/>
              <a:buChar char="®"/>
              <a:tabLst/>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kumimoji="0" lang="en-US" altLang="en-US" sz="1600" b="1" i="0" u="none" strike="noStrike" kern="1200" cap="none" spc="0" normalizeH="0" baseline="0" noProof="0">
                <a:ln>
                  <a:noFill/>
                </a:ln>
                <a:solidFill>
                  <a:schemeClr val="bg1">
                    <a:lumMod val="85000"/>
                  </a:schemeClr>
                </a:solidFill>
                <a:effectLst/>
                <a:uLnTx/>
                <a:uFillTx/>
                <a:latin typeface="Arial"/>
                <a:ea typeface="+mn-ea"/>
                <a:cs typeface="Arial" panose="020B0604020202020204" pitchFamily="34" charset="0"/>
                <a:sym typeface="Arial"/>
              </a:rPr>
              <a:t>QR Code Instructions</a:t>
            </a:r>
          </a:p>
          <a:p>
            <a:pPr marL="242888" marR="0" lvl="0" indent="-242888" algn="l" defTabSz="914400" rtl="0" eaLnBrk="1" fontAlgn="auto" latinLnBrk="0" hangingPunct="1">
              <a:lnSpc>
                <a:spcPct val="100000"/>
              </a:lnSpc>
              <a:spcBef>
                <a:spcPts val="0"/>
              </a:spcBef>
              <a:buClrTx/>
              <a:buSzTx/>
              <a:buFont typeface="Arial" panose="020B0604020202020204" pitchFamily="34" charset="0"/>
              <a:buChar char="•"/>
              <a:defRPr/>
            </a:pPr>
            <a:r>
              <a:rPr kumimoji="0" lang="en-US" altLang="en-US" sz="1400" b="1" i="0" u="none" strike="noStrike" kern="1200" cap="none" spc="0" normalizeH="0" baseline="0" noProof="0">
                <a:ln>
                  <a:noFill/>
                </a:ln>
                <a:solidFill>
                  <a:prstClr val="white"/>
                </a:solidFill>
                <a:effectLst/>
                <a:uLnTx/>
                <a:uFillTx/>
                <a:latin typeface="Arial" panose="020B0604020202020204" pitchFamily="34" charset="0"/>
                <a:ea typeface="ヒラギノ角ゴ Pro W3" pitchFamily="2" charset="-128"/>
                <a:cs typeface="Arial" panose="020B0604020202020204" pitchFamily="34" charset="0"/>
                <a:sym typeface="Arial"/>
              </a:rPr>
              <a:t>On your mobile device, open the camera app</a:t>
            </a:r>
          </a:p>
          <a:p>
            <a:pPr marL="242888" marR="0" lvl="0" indent="-242888" algn="l" defTabSz="914400" rtl="0" eaLnBrk="1" fontAlgn="auto" latinLnBrk="0" hangingPunct="1">
              <a:lnSpc>
                <a:spcPct val="100000"/>
              </a:lnSpc>
              <a:spcBef>
                <a:spcPts val="0"/>
              </a:spcBef>
              <a:buClrTx/>
              <a:buSzTx/>
              <a:buFont typeface="Arial" panose="020B0604020202020204" pitchFamily="34" charset="0"/>
              <a:buChar char="•"/>
              <a:defRPr/>
            </a:pPr>
            <a:r>
              <a:rPr kumimoji="0" lang="en-US" altLang="en-US" sz="1400" b="1" i="0" u="none" strike="noStrike" kern="1200" cap="none" spc="0" normalizeH="0" baseline="0" noProof="0">
                <a:ln>
                  <a:noFill/>
                </a:ln>
                <a:solidFill>
                  <a:prstClr val="white"/>
                </a:solidFill>
                <a:effectLst/>
                <a:uLnTx/>
                <a:uFillTx/>
                <a:latin typeface="Arial" panose="020B0604020202020204" pitchFamily="34" charset="0"/>
                <a:ea typeface="ヒラギノ角ゴ Pro W3" pitchFamily="2" charset="-128"/>
                <a:cs typeface="Arial" panose="020B0604020202020204" pitchFamily="34" charset="0"/>
                <a:sym typeface="Arial"/>
              </a:rPr>
              <a:t>Tap on the QR code to focus the camera</a:t>
            </a:r>
          </a:p>
          <a:p>
            <a:pPr marL="242888" marR="0" lvl="0" indent="-242888" algn="l" defTabSz="914400" rtl="0" eaLnBrk="1" fontAlgn="auto" latinLnBrk="0" hangingPunct="1">
              <a:lnSpc>
                <a:spcPct val="100000"/>
              </a:lnSpc>
              <a:spcBef>
                <a:spcPts val="0"/>
              </a:spcBef>
              <a:spcAft>
                <a:spcPts val="1200"/>
              </a:spcAft>
              <a:buClrTx/>
              <a:buSzTx/>
              <a:buFont typeface="Arial" panose="020B0604020202020204" pitchFamily="34" charset="0"/>
              <a:buChar char="•"/>
              <a:defRPr/>
            </a:pPr>
            <a:r>
              <a:rPr kumimoji="0" lang="en-US" altLang="en-US" sz="1400" b="1" i="0" u="none" strike="noStrike" kern="1200" cap="none" spc="0" normalizeH="0" baseline="0" noProof="0">
                <a:ln>
                  <a:noFill/>
                </a:ln>
                <a:solidFill>
                  <a:prstClr val="white"/>
                </a:solidFill>
                <a:effectLst/>
                <a:uLnTx/>
                <a:uFillTx/>
                <a:latin typeface="Arial" panose="020B0604020202020204" pitchFamily="34" charset="0"/>
                <a:ea typeface="ヒラギノ角ゴ Pro W3" pitchFamily="2" charset="-128"/>
                <a:cs typeface="Arial" panose="020B0604020202020204" pitchFamily="34" charset="0"/>
                <a:sym typeface="Arial"/>
              </a:rPr>
              <a:t>Click the link that appears</a:t>
            </a:r>
          </a:p>
        </p:txBody>
      </p:sp>
    </p:spTree>
    <p:extLst>
      <p:ext uri="{BB962C8B-B14F-4D97-AF65-F5344CB8AC3E}">
        <p14:creationId xmlns:p14="http://schemas.microsoft.com/office/powerpoint/2010/main" val="2965390612"/>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YOD QR Code (Incentive)">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D0BB8B-8B7A-6B4C-E5F7-2FE598CD1E4E}"/>
              </a:ext>
            </a:extLst>
          </p:cNvPr>
          <p:cNvSpPr txBox="1"/>
          <p:nvPr userDrawn="1"/>
        </p:nvSpPr>
        <p:spPr>
          <a:xfrm>
            <a:off x="4483853" y="1175781"/>
            <a:ext cx="4415798" cy="2124564"/>
          </a:xfrm>
          <a:prstGeom prst="rect">
            <a:avLst/>
          </a:prstGeom>
          <a:noFill/>
        </p:spPr>
        <p:txBody>
          <a:bodyPr wrap="square" tIns="91440" bIns="91440" rtlCol="0" anchor="t">
            <a:noAutofit/>
          </a:bodyPr>
          <a:lstStyle/>
          <a:p>
            <a:pPr rtl="0">
              <a:spcBef>
                <a:spcPts val="0"/>
              </a:spcBef>
              <a:spcAft>
                <a:spcPts val="600"/>
              </a:spcAft>
            </a:pPr>
            <a:r>
              <a:rPr lang="en-US" sz="1600" b="1" i="0" u="none" strike="noStrike">
                <a:solidFill>
                  <a:schemeClr val="bg1"/>
                </a:solidFill>
                <a:effectLst/>
                <a:latin typeface="Arial" panose="020B0604020202020204" pitchFamily="34" charset="0"/>
                <a:cs typeface="Arial" panose="020B0604020202020204" pitchFamily="34" charset="0"/>
              </a:rPr>
              <a:t>Get answers to your </a:t>
            </a:r>
            <a:r>
              <a:rPr lang="en-US" sz="1600" b="1">
                <a:solidFill>
                  <a:schemeClr val="bg1"/>
                </a:solidFill>
                <a:latin typeface="Arial" panose="020B0604020202020204" pitchFamily="34" charset="0"/>
                <a:cs typeface="Arial" panose="020B0604020202020204" pitchFamily="34" charset="0"/>
              </a:rPr>
              <a:t>questions and a chance to win one of three $50 Amazon gift cards provided by </a:t>
            </a:r>
            <a:r>
              <a:rPr lang="en-US" sz="1600" b="1" err="1">
                <a:solidFill>
                  <a:schemeClr val="bg1"/>
                </a:solidFill>
                <a:latin typeface="Arial" panose="020B0604020202020204" pitchFamily="34" charset="0"/>
                <a:cs typeface="Arial" panose="020B0604020202020204" pitchFamily="34" charset="0"/>
              </a:rPr>
              <a:t>PeerView</a:t>
            </a:r>
            <a:r>
              <a:rPr lang="en-US" sz="1600" b="1">
                <a:solidFill>
                  <a:schemeClr val="bg1"/>
                </a:solidFill>
                <a:latin typeface="Arial" panose="020B0604020202020204" pitchFamily="34" charset="0"/>
                <a:cs typeface="Arial" panose="020B0604020202020204" pitchFamily="34" charset="0"/>
              </a:rPr>
              <a:t>! </a:t>
            </a:r>
            <a:r>
              <a:rPr lang="en-US" sz="1600" b="1" i="0" u="none" strike="noStrike">
                <a:solidFill>
                  <a:schemeClr val="bg1"/>
                </a:solidFill>
                <a:effectLst/>
                <a:latin typeface="Arial" panose="020B0604020202020204" pitchFamily="34" charset="0"/>
                <a:cs typeface="Arial" panose="020B0604020202020204" pitchFamily="34" charset="0"/>
              </a:rPr>
              <a:t>We’ll choose the three best questions and announce the winners at the end of the session. </a:t>
            </a:r>
          </a:p>
          <a:p>
            <a:pPr rtl="0">
              <a:spcBef>
                <a:spcPts val="0"/>
              </a:spcBef>
              <a:spcAft>
                <a:spcPts val="0"/>
              </a:spcAft>
            </a:pPr>
            <a:r>
              <a:rPr lang="en-US" sz="1600" b="1" i="0" u="none" strike="noStrike">
                <a:solidFill>
                  <a:schemeClr val="accent1">
                    <a:lumMod val="10000"/>
                    <a:lumOff val="90000"/>
                  </a:schemeClr>
                </a:solidFill>
                <a:effectLst/>
                <a:latin typeface="Arial" panose="020B0604020202020204" pitchFamily="34" charset="0"/>
                <a:cs typeface="Arial" panose="020B0604020202020204" pitchFamily="34" charset="0"/>
              </a:rPr>
              <a:t>You must be present when winners are announced and be a healthcare professional to be eligible! </a:t>
            </a:r>
            <a:endParaRPr lang="en-GB" sz="1600" b="1">
              <a:solidFill>
                <a:schemeClr val="accent1">
                  <a:lumMod val="10000"/>
                  <a:lumOff val="90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F9368A34-0293-6672-A8D7-937ED5B9C6F7}"/>
              </a:ext>
            </a:extLst>
          </p:cNvPr>
          <p:cNvGrpSpPr>
            <a:grpSpLocks noChangeAspect="1"/>
          </p:cNvGrpSpPr>
          <p:nvPr userDrawn="1"/>
        </p:nvGrpSpPr>
        <p:grpSpPr>
          <a:xfrm>
            <a:off x="5502850" y="3428378"/>
            <a:ext cx="2377804" cy="752779"/>
            <a:chOff x="4131429" y="3369404"/>
            <a:chExt cx="4617986" cy="1461988"/>
          </a:xfrm>
        </p:grpSpPr>
        <p:pic>
          <p:nvPicPr>
            <p:cNvPr id="9" name="Picture 4" descr="Amazon.com gift card design">
              <a:extLst>
                <a:ext uri="{FF2B5EF4-FFF2-40B4-BE49-F238E27FC236}">
                  <a16:creationId xmlns:a16="http://schemas.microsoft.com/office/drawing/2014/main" id="{0A57EB79-0644-8005-6484-56DA0CC65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84010">
              <a:off x="4131429" y="3545797"/>
              <a:ext cx="2014652" cy="124403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4" descr="Amazon.com gift card design">
              <a:extLst>
                <a:ext uri="{FF2B5EF4-FFF2-40B4-BE49-F238E27FC236}">
                  <a16:creationId xmlns:a16="http://schemas.microsoft.com/office/drawing/2014/main" id="{F2AE2D4E-A851-CC53-5FAB-5ADA3B16E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3096" y="3369404"/>
              <a:ext cx="2014652" cy="124403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4" descr="Amazon.com gift card design">
              <a:extLst>
                <a:ext uri="{FF2B5EF4-FFF2-40B4-BE49-F238E27FC236}">
                  <a16:creationId xmlns:a16="http://schemas.microsoft.com/office/drawing/2014/main" id="{35CC8823-BAC8-7E89-3D05-683F28B3FA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99245">
              <a:off x="6734763" y="3587353"/>
              <a:ext cx="2014652" cy="124403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4" name="Text Box 11">
            <a:extLst>
              <a:ext uri="{FF2B5EF4-FFF2-40B4-BE49-F238E27FC236}">
                <a16:creationId xmlns:a16="http://schemas.microsoft.com/office/drawing/2014/main" id="{A5B528FB-FEBD-A28D-F33E-B76D5509F34C}"/>
              </a:ext>
            </a:extLst>
          </p:cNvPr>
          <p:cNvSpPr>
            <a:spLocks noChangeArrowheads="1"/>
          </p:cNvSpPr>
          <p:nvPr userDrawn="1"/>
        </p:nvSpPr>
        <p:spPr bwMode="gray">
          <a:xfrm>
            <a:off x="4527553" y="741660"/>
            <a:ext cx="4328398" cy="472679"/>
          </a:xfrm>
          <a:prstGeom prst="roundRect">
            <a:avLst>
              <a:gd name="adj" fmla="val 16667"/>
            </a:avLst>
          </a:prstGeom>
          <a:ln/>
        </p:spPr>
        <p:style>
          <a:lnRef idx="0">
            <a:schemeClr val="accent4"/>
          </a:lnRef>
          <a:fillRef idx="3">
            <a:schemeClr val="accent4"/>
          </a:fillRef>
          <a:effectRef idx="3">
            <a:schemeClr val="accent4"/>
          </a:effectRef>
          <a:fontRef idx="minor">
            <a:schemeClr val="lt1"/>
          </a:fontRef>
        </p:style>
        <p:txBody>
          <a:bodyPr tIns="182880" bIns="18288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ct val="20000"/>
              </a:spcBef>
              <a:spcAft>
                <a:spcPts val="0"/>
              </a:spcAft>
              <a:buClr>
                <a:srgbClr val="304F4D"/>
              </a:buClr>
              <a:buSzTx/>
              <a:buFontTx/>
              <a:buNone/>
              <a:tabLst/>
              <a:defRPr/>
            </a:pPr>
            <a:r>
              <a:rPr kumimoji="0" lang="en-CA" altLang="en-US" sz="1800" b="1" i="0" u="none" strike="noStrike" kern="1200" cap="none" spc="0" normalizeH="0" baseline="0" noProof="0">
                <a:ln>
                  <a:noFill/>
                </a:ln>
                <a:solidFill>
                  <a:schemeClr val="bg1"/>
                </a:solidFill>
                <a:effectLst/>
                <a:uLnTx/>
                <a:uFillTx/>
                <a:latin typeface="Arial" pitchFamily="34" charset="0"/>
                <a:ea typeface="ヒラギノ角ゴ Pro W3" pitchFamily="2" charset="-128"/>
                <a:cs typeface="Arial"/>
                <a:sym typeface="Arial"/>
              </a:rPr>
              <a:t>Instructions for In-Person Learners</a:t>
            </a:r>
          </a:p>
        </p:txBody>
      </p:sp>
      <p:sp>
        <p:nvSpPr>
          <p:cNvPr id="16" name="Title 1">
            <a:extLst>
              <a:ext uri="{FF2B5EF4-FFF2-40B4-BE49-F238E27FC236}">
                <a16:creationId xmlns:a16="http://schemas.microsoft.com/office/drawing/2014/main" id="{088AD3C0-6324-2B0B-0DE2-4578655752C4}"/>
              </a:ext>
            </a:extLst>
          </p:cNvPr>
          <p:cNvSpPr>
            <a:spLocks noGrp="1"/>
          </p:cNvSpPr>
          <p:nvPr>
            <p:ph type="title"/>
          </p:nvPr>
        </p:nvSpPr>
        <p:spPr>
          <a:xfrm>
            <a:off x="130946" y="61708"/>
            <a:ext cx="8784453" cy="602456"/>
          </a:xfrm>
        </p:spPr>
        <p:txBody>
          <a:bodyPr/>
          <a:lstStyle/>
          <a:p>
            <a:r>
              <a:rPr lang="en-US" dirty="0"/>
              <a:t>Click to edit Master title style</a:t>
            </a:r>
          </a:p>
        </p:txBody>
      </p:sp>
      <p:sp>
        <p:nvSpPr>
          <p:cNvPr id="17" name="Picture Placeholder 4">
            <a:extLst>
              <a:ext uri="{FF2B5EF4-FFF2-40B4-BE49-F238E27FC236}">
                <a16:creationId xmlns:a16="http://schemas.microsoft.com/office/drawing/2014/main" id="{EEA776A2-438C-602C-CE16-F390E642D28D}"/>
              </a:ext>
            </a:extLst>
          </p:cNvPr>
          <p:cNvSpPr>
            <a:spLocks noGrp="1"/>
          </p:cNvSpPr>
          <p:nvPr>
            <p:ph type="pic" sz="quarter" idx="10" hasCustomPrompt="1"/>
          </p:nvPr>
        </p:nvSpPr>
        <p:spPr>
          <a:xfrm>
            <a:off x="534554" y="742950"/>
            <a:ext cx="3657600" cy="3657600"/>
          </a:xfrm>
          <a:ln w="19050">
            <a:solidFill>
              <a:schemeClr val="tx1"/>
            </a:solidFill>
          </a:ln>
          <a:effectLst>
            <a:outerShdw blurRad="50800" dist="38100" dir="2700000" algn="tl" rotWithShape="0">
              <a:prstClr val="black">
                <a:alpha val="40000"/>
              </a:prstClr>
            </a:outerShdw>
          </a:effectLst>
        </p:spPr>
        <p:txBody>
          <a:bodyPr>
            <a:noAutofit/>
          </a:bodyPr>
          <a:lstStyle>
            <a:lvl1pPr>
              <a:defRPr>
                <a:solidFill>
                  <a:schemeClr val="bg1"/>
                </a:solidFill>
              </a:defRPr>
            </a:lvl1pPr>
          </a:lstStyle>
          <a:p>
            <a:r>
              <a:rPr lang="en-US"/>
              <a:t>Insert EPD-provided QR code</a:t>
            </a:r>
          </a:p>
        </p:txBody>
      </p:sp>
      <p:sp>
        <p:nvSpPr>
          <p:cNvPr id="2" name="TextBox 1">
            <a:extLst>
              <a:ext uri="{FF2B5EF4-FFF2-40B4-BE49-F238E27FC236}">
                <a16:creationId xmlns:a16="http://schemas.microsoft.com/office/drawing/2014/main" id="{ADFB481D-7856-5ABC-C324-CC97C9926D49}"/>
              </a:ext>
            </a:extLst>
          </p:cNvPr>
          <p:cNvSpPr txBox="1"/>
          <p:nvPr userDrawn="1"/>
        </p:nvSpPr>
        <p:spPr>
          <a:xfrm>
            <a:off x="302816" y="4600537"/>
            <a:ext cx="8538368" cy="481256"/>
          </a:xfrm>
          <a:prstGeom prst="rect">
            <a:avLst/>
          </a:prstGeom>
          <a:noFill/>
        </p:spPr>
        <p:txBody>
          <a:bodyPr wrap="square" tIns="91440" bIns="91440" rtlCol="0" anchor="t">
            <a:noAutofit/>
          </a:bodyPr>
          <a:lstStyle/>
          <a:p>
            <a:pPr algn="ctr" rtl="0">
              <a:spcBef>
                <a:spcPts val="0"/>
              </a:spcBef>
              <a:spcAft>
                <a:spcPts val="0"/>
              </a:spcAft>
            </a:pPr>
            <a:r>
              <a:rPr lang="en-US" sz="1600" b="1" i="0" u="none" strike="noStrike">
                <a:solidFill>
                  <a:schemeClr val="bg1"/>
                </a:solidFill>
                <a:effectLst/>
                <a:latin typeface="Arial" panose="020B0604020202020204" pitchFamily="34" charset="0"/>
                <a:cs typeface="Arial" panose="020B0604020202020204" pitchFamily="34" charset="0"/>
              </a:rPr>
              <a:t>Thank you to </a:t>
            </a:r>
            <a:r>
              <a:rPr lang="en-US" sz="1600" b="1" i="0" u="none" strike="noStrike" err="1">
                <a:solidFill>
                  <a:schemeClr val="bg1"/>
                </a:solidFill>
                <a:effectLst/>
                <a:latin typeface="Arial" panose="020B0604020202020204" pitchFamily="34" charset="0"/>
                <a:cs typeface="Arial" panose="020B0604020202020204" pitchFamily="34" charset="0"/>
              </a:rPr>
              <a:t>PeerView</a:t>
            </a:r>
            <a:r>
              <a:rPr lang="en-US" sz="1600" b="1" i="0" u="none" strike="noStrike">
                <a:solidFill>
                  <a:schemeClr val="bg1"/>
                </a:solidFill>
                <a:effectLst/>
                <a:latin typeface="Arial" panose="020B0604020202020204" pitchFamily="34" charset="0"/>
                <a:cs typeface="Arial" panose="020B0604020202020204" pitchFamily="34" charset="0"/>
              </a:rPr>
              <a:t> for providing the gift cards.</a:t>
            </a:r>
            <a:endParaRPr lang="en-GB" sz="16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4441941"/>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nduring Theme/Presentation">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D97E19EE-D4AB-89DD-BD1C-ACF2B7658822}"/>
              </a:ext>
            </a:extLst>
          </p:cNvPr>
          <p:cNvSpPr>
            <a:spLocks noGrp="1"/>
          </p:cNvSpPr>
          <p:nvPr>
            <p:ph type="body" sz="quarter" idx="11" hasCustomPrompt="1"/>
          </p:nvPr>
        </p:nvSpPr>
        <p:spPr>
          <a:xfrm>
            <a:off x="139823" y="194072"/>
            <a:ext cx="8686800" cy="1110945"/>
          </a:xfrm>
          <a:ln>
            <a:noFill/>
          </a:ln>
        </p:spPr>
        <p:txBody>
          <a:bodyPr lIns="91440" tIns="91440" rIns="91440" bIns="91440">
            <a:noAutofit/>
          </a:bodyPr>
          <a:lstStyle>
            <a:lvl1pPr marL="0" indent="0">
              <a:lnSpc>
                <a:spcPct val="100000"/>
              </a:lnSpc>
              <a:spcAft>
                <a:spcPts val="450"/>
              </a:spcAft>
              <a:buNone/>
              <a:defRPr sz="3300" b="1" i="0">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Theme Placeholder</a:t>
            </a:r>
          </a:p>
        </p:txBody>
      </p:sp>
      <p:sp>
        <p:nvSpPr>
          <p:cNvPr id="8" name="Picture Placeholder 7">
            <a:extLst>
              <a:ext uri="{FF2B5EF4-FFF2-40B4-BE49-F238E27FC236}">
                <a16:creationId xmlns:a16="http://schemas.microsoft.com/office/drawing/2014/main" id="{F1A8A935-A616-2A2A-23C3-1678EFF1A800}"/>
              </a:ext>
            </a:extLst>
          </p:cNvPr>
          <p:cNvSpPr>
            <a:spLocks noGrp="1" noChangeAspect="1"/>
          </p:cNvSpPr>
          <p:nvPr>
            <p:ph type="pic" sz="quarter" idx="12" hasCustomPrompt="1"/>
          </p:nvPr>
        </p:nvSpPr>
        <p:spPr>
          <a:xfrm>
            <a:off x="420415" y="1644849"/>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dirty="0"/>
              <a:t>Insert KOL photo 1</a:t>
            </a:r>
          </a:p>
        </p:txBody>
      </p:sp>
      <p:sp>
        <p:nvSpPr>
          <p:cNvPr id="10" name="Picture Placeholder 7">
            <a:extLst>
              <a:ext uri="{FF2B5EF4-FFF2-40B4-BE49-F238E27FC236}">
                <a16:creationId xmlns:a16="http://schemas.microsoft.com/office/drawing/2014/main" id="{A2A3ED73-BC9B-093C-731E-E60A5FA7496A}"/>
              </a:ext>
            </a:extLst>
          </p:cNvPr>
          <p:cNvSpPr>
            <a:spLocks noGrp="1" noChangeAspect="1"/>
          </p:cNvSpPr>
          <p:nvPr>
            <p:ph type="pic" sz="quarter" idx="15" hasCustomPrompt="1"/>
          </p:nvPr>
        </p:nvSpPr>
        <p:spPr>
          <a:xfrm>
            <a:off x="420415" y="3484441"/>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dirty="0"/>
              <a:t>Insert KOL photo 3</a:t>
            </a:r>
          </a:p>
        </p:txBody>
      </p:sp>
      <p:sp>
        <p:nvSpPr>
          <p:cNvPr id="11" name="Text Placeholder 16">
            <a:extLst>
              <a:ext uri="{FF2B5EF4-FFF2-40B4-BE49-F238E27FC236}">
                <a16:creationId xmlns:a16="http://schemas.microsoft.com/office/drawing/2014/main" id="{6DCB8795-E2A7-475E-FB73-D02FC24EA043}"/>
              </a:ext>
            </a:extLst>
          </p:cNvPr>
          <p:cNvSpPr>
            <a:spLocks noGrp="1"/>
          </p:cNvSpPr>
          <p:nvPr>
            <p:ph type="body" sz="quarter" idx="16"/>
          </p:nvPr>
        </p:nvSpPr>
        <p:spPr>
          <a:xfrm>
            <a:off x="1505340" y="1644849"/>
            <a:ext cx="2614295" cy="1281112"/>
          </a:xfrm>
        </p:spPr>
        <p:txBody>
          <a:bodyPr>
            <a:noAutofit/>
          </a:bodyPr>
          <a:lstStyle>
            <a:lvl1pPr marL="0" indent="0" algn="l">
              <a:spcAft>
                <a:spcPts val="0"/>
              </a:spcAft>
              <a:buNone/>
              <a:defRPr sz="1400" b="1">
                <a:solidFill>
                  <a:schemeClr val="bg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
        <p:nvSpPr>
          <p:cNvPr id="12" name="Text Placeholder 16">
            <a:extLst>
              <a:ext uri="{FF2B5EF4-FFF2-40B4-BE49-F238E27FC236}">
                <a16:creationId xmlns:a16="http://schemas.microsoft.com/office/drawing/2014/main" id="{8D635E7E-C21E-1D69-11EB-D76A1E5DAFA1}"/>
              </a:ext>
            </a:extLst>
          </p:cNvPr>
          <p:cNvSpPr>
            <a:spLocks noGrp="1"/>
          </p:cNvSpPr>
          <p:nvPr>
            <p:ph type="body" sz="quarter" idx="17"/>
          </p:nvPr>
        </p:nvSpPr>
        <p:spPr>
          <a:xfrm>
            <a:off x="1505340" y="3484441"/>
            <a:ext cx="2614295" cy="1281112"/>
          </a:xfrm>
        </p:spPr>
        <p:txBody>
          <a:bodyPr>
            <a:noAutofit/>
          </a:bodyPr>
          <a:lstStyle>
            <a:lvl1pPr marL="0" indent="0" algn="l">
              <a:spcAft>
                <a:spcPts val="0"/>
              </a:spcAft>
              <a:buNone/>
              <a:defRPr sz="1400" b="1">
                <a:solidFill>
                  <a:schemeClr val="bg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
        <p:nvSpPr>
          <p:cNvPr id="14" name="Picture Placeholder 7">
            <a:extLst>
              <a:ext uri="{FF2B5EF4-FFF2-40B4-BE49-F238E27FC236}">
                <a16:creationId xmlns:a16="http://schemas.microsoft.com/office/drawing/2014/main" id="{D5240FA7-D0D2-4F80-F973-59881BF9BF41}"/>
              </a:ext>
            </a:extLst>
          </p:cNvPr>
          <p:cNvSpPr>
            <a:spLocks noGrp="1" noChangeAspect="1"/>
          </p:cNvSpPr>
          <p:nvPr>
            <p:ph type="pic" sz="quarter" idx="18" hasCustomPrompt="1"/>
          </p:nvPr>
        </p:nvSpPr>
        <p:spPr>
          <a:xfrm>
            <a:off x="4601279" y="1644849"/>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dirty="0"/>
              <a:t>Insert KOL photo 2</a:t>
            </a:r>
          </a:p>
        </p:txBody>
      </p:sp>
      <p:sp>
        <p:nvSpPr>
          <p:cNvPr id="17" name="Picture Placeholder 7">
            <a:extLst>
              <a:ext uri="{FF2B5EF4-FFF2-40B4-BE49-F238E27FC236}">
                <a16:creationId xmlns:a16="http://schemas.microsoft.com/office/drawing/2014/main" id="{CCDCD62D-80EB-99B4-0335-CF6863854B2E}"/>
              </a:ext>
            </a:extLst>
          </p:cNvPr>
          <p:cNvSpPr>
            <a:spLocks noGrp="1" noChangeAspect="1"/>
          </p:cNvSpPr>
          <p:nvPr>
            <p:ph type="pic" sz="quarter" idx="19" hasCustomPrompt="1"/>
          </p:nvPr>
        </p:nvSpPr>
        <p:spPr>
          <a:xfrm>
            <a:off x="4601279" y="3484441"/>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dirty="0"/>
              <a:t>Insert KOL photo 4</a:t>
            </a:r>
          </a:p>
        </p:txBody>
      </p:sp>
      <p:sp>
        <p:nvSpPr>
          <p:cNvPr id="18" name="Text Placeholder 16">
            <a:extLst>
              <a:ext uri="{FF2B5EF4-FFF2-40B4-BE49-F238E27FC236}">
                <a16:creationId xmlns:a16="http://schemas.microsoft.com/office/drawing/2014/main" id="{7B33A099-F712-F53B-BA80-217B725DD7BF}"/>
              </a:ext>
            </a:extLst>
          </p:cNvPr>
          <p:cNvSpPr>
            <a:spLocks noGrp="1"/>
          </p:cNvSpPr>
          <p:nvPr>
            <p:ph type="body" sz="quarter" idx="20"/>
          </p:nvPr>
        </p:nvSpPr>
        <p:spPr>
          <a:xfrm>
            <a:off x="5686204" y="1644849"/>
            <a:ext cx="2614295" cy="1281112"/>
          </a:xfrm>
        </p:spPr>
        <p:txBody>
          <a:bodyPr>
            <a:noAutofit/>
          </a:bodyPr>
          <a:lstStyle>
            <a:lvl1pPr marL="0" indent="0" algn="l">
              <a:spcAft>
                <a:spcPts val="0"/>
              </a:spcAft>
              <a:buNone/>
              <a:defRPr sz="1400" b="1">
                <a:solidFill>
                  <a:schemeClr val="bg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F74E7441-2DD4-6675-3A47-FAD25213D682}"/>
              </a:ext>
            </a:extLst>
          </p:cNvPr>
          <p:cNvSpPr>
            <a:spLocks noGrp="1"/>
          </p:cNvSpPr>
          <p:nvPr>
            <p:ph type="body" sz="quarter" idx="21"/>
          </p:nvPr>
        </p:nvSpPr>
        <p:spPr>
          <a:xfrm>
            <a:off x="5686204" y="3484441"/>
            <a:ext cx="2614295" cy="1281112"/>
          </a:xfrm>
        </p:spPr>
        <p:txBody>
          <a:bodyPr>
            <a:noAutofit/>
          </a:bodyPr>
          <a:lstStyle>
            <a:lvl1pPr marL="0" indent="0" algn="l">
              <a:spcAft>
                <a:spcPts val="0"/>
              </a:spcAft>
              <a:buNone/>
              <a:defRPr sz="1400" b="1">
                <a:solidFill>
                  <a:schemeClr val="bg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545434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With Backgroun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65A66-6320-4C82-8D8B-2CE982597EE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932CAAD-A1E3-F4C9-C1A7-BD9D56699379}"/>
              </a:ext>
            </a:extLst>
          </p:cNvPr>
          <p:cNvSpPr>
            <a:spLocks noGrp="1"/>
          </p:cNvSpPr>
          <p:nvPr>
            <p:ph idx="1"/>
          </p:nvPr>
        </p:nvSpPr>
        <p:spPr>
          <a:xfrm>
            <a:off x="240030" y="819150"/>
            <a:ext cx="8663940" cy="3843052"/>
          </a:xfrm>
        </p:spPr>
        <p:txBody>
          <a:bodyPr>
            <a:noAutofit/>
          </a:bodyPr>
          <a:lstStyle>
            <a:lvl1pPr algn="l" defTabSz="685800" rtl="0" eaLnBrk="1" latinLnBrk="0" hangingPunct="1">
              <a:lnSpc>
                <a:spcPct val="100000"/>
              </a:lnSpc>
              <a:spcBef>
                <a:spcPts val="0"/>
              </a:spcBef>
              <a:spcAft>
                <a:spcPts val="1200"/>
              </a:spcAft>
              <a:defRPr lang="en-US" sz="1800" kern="1200" dirty="0" smtClean="0">
                <a:solidFill>
                  <a:schemeClr val="bg1"/>
                </a:solidFill>
                <a:latin typeface="Arial" panose="020B0604020202020204" pitchFamily="34" charset="0"/>
                <a:ea typeface="+mn-ea"/>
                <a:cs typeface="Arial" panose="020B0604020202020204" pitchFamily="34" charset="0"/>
              </a:defRPr>
            </a:lvl1pPr>
            <a:lvl2pPr algn="l" defTabSz="685800" rtl="0" eaLnBrk="1" latinLnBrk="0" hangingPunct="1">
              <a:lnSpc>
                <a:spcPct val="100000"/>
              </a:lnSpc>
              <a:spcBef>
                <a:spcPts val="0"/>
              </a:spcBef>
              <a:spcAft>
                <a:spcPts val="1200"/>
              </a:spcAft>
              <a:defRPr lang="en-US" sz="1800" kern="1200" dirty="0" smtClean="0">
                <a:solidFill>
                  <a:schemeClr val="bg1"/>
                </a:solidFill>
                <a:latin typeface="Arial" panose="020B0604020202020204" pitchFamily="34" charset="0"/>
                <a:ea typeface="+mn-ea"/>
                <a:cs typeface="Arial" panose="020B0604020202020204" pitchFamily="34" charset="0"/>
              </a:defRPr>
            </a:lvl2pPr>
            <a:lvl3pPr algn="l" defTabSz="685800" rtl="0" eaLnBrk="1" latinLnBrk="0" hangingPunct="1">
              <a:lnSpc>
                <a:spcPct val="100000"/>
              </a:lnSpc>
              <a:spcBef>
                <a:spcPts val="0"/>
              </a:spcBef>
              <a:spcAft>
                <a:spcPts val="1200"/>
              </a:spcAft>
              <a:defRPr lang="en-US" sz="1800" kern="1200" dirty="0" smtClean="0">
                <a:solidFill>
                  <a:schemeClr val="bg1"/>
                </a:solidFill>
                <a:latin typeface="Arial" panose="020B0604020202020204" pitchFamily="34" charset="0"/>
                <a:ea typeface="+mn-ea"/>
                <a:cs typeface="Arial" panose="020B0604020202020204" pitchFamily="34" charset="0"/>
              </a:defRPr>
            </a:lvl3pPr>
            <a:lvl4pPr algn="l" defTabSz="685800" rtl="0" eaLnBrk="1" latinLnBrk="0" hangingPunct="1">
              <a:lnSpc>
                <a:spcPct val="100000"/>
              </a:lnSpc>
              <a:spcBef>
                <a:spcPts val="0"/>
              </a:spcBef>
              <a:spcAft>
                <a:spcPts val="1200"/>
              </a:spcAft>
              <a:defRPr lang="en-US" sz="1800" kern="1200" dirty="0" smtClean="0">
                <a:solidFill>
                  <a:schemeClr val="bg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0"/>
              </a:spcBef>
              <a:spcAft>
                <a:spcPts val="1200"/>
              </a:spcAft>
              <a:buFont typeface="System Font Regular"/>
              <a:buChar char="–"/>
              <a:defRPr lang="en-GB" sz="1800" kern="1200" dirty="0">
                <a:solidFill>
                  <a:schemeClr val="bg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77719156"/>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Slide">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286396"/>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ustom Layout">
    <p:bg>
      <p:bgRef idx="1001">
        <a:schemeClr val="bg1"/>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5E8485-287A-7D02-5384-DCE332565160}"/>
              </a:ext>
            </a:extLst>
          </p:cNvPr>
          <p:cNvSpPr txBox="1"/>
          <p:nvPr/>
        </p:nvSpPr>
        <p:spPr>
          <a:xfrm>
            <a:off x="371007" y="495613"/>
            <a:ext cx="8401987" cy="4152275"/>
          </a:xfrm>
          <a:prstGeom prst="rect">
            <a:avLst/>
          </a:prstGeom>
          <a:noFill/>
        </p:spPr>
        <p:txBody>
          <a:bodyPr wrap="square" tIns="91440" bIns="91440" rtlCol="0" anchor="ctr">
            <a:noAutofit/>
          </a:bodyPr>
          <a:lstStyle/>
          <a:p>
            <a:pPr marL="0" indent="0" algn="ctr">
              <a:spcAft>
                <a:spcPts val="1200"/>
              </a:spcAft>
              <a:buFont typeface="Arial" panose="020B0604020202020204" pitchFamily="34" charset="0"/>
              <a:buNone/>
            </a:pPr>
            <a:r>
              <a:rPr lang="en-US" sz="8000" b="1"/>
              <a:t>DO NOT USE LAYOUTS PAST THIS POINT</a:t>
            </a:r>
          </a:p>
        </p:txBody>
      </p:sp>
      <p:sp>
        <p:nvSpPr>
          <p:cNvPr id="2" name="TextBox 1">
            <a:extLst>
              <a:ext uri="{FF2B5EF4-FFF2-40B4-BE49-F238E27FC236}">
                <a16:creationId xmlns:a16="http://schemas.microsoft.com/office/drawing/2014/main" id="{B9515824-908E-17B3-DF82-CDCAAFBC85F1}"/>
              </a:ext>
            </a:extLst>
          </p:cNvPr>
          <p:cNvSpPr txBox="1"/>
          <p:nvPr userDrawn="1"/>
        </p:nvSpPr>
        <p:spPr>
          <a:xfrm>
            <a:off x="371007" y="495613"/>
            <a:ext cx="8401987" cy="4152275"/>
          </a:xfrm>
          <a:prstGeom prst="rect">
            <a:avLst/>
          </a:prstGeom>
          <a:noFill/>
        </p:spPr>
        <p:txBody>
          <a:bodyPr wrap="square" tIns="91440" bIns="91440" rtlCol="0" anchor="ctr">
            <a:noAutofit/>
          </a:bodyPr>
          <a:lstStyle/>
          <a:p>
            <a:pPr marL="0" indent="0" algn="ctr">
              <a:spcAft>
                <a:spcPts val="1200"/>
              </a:spcAft>
              <a:buFont typeface="Arial" panose="020B0604020202020204" pitchFamily="34" charset="0"/>
              <a:buNone/>
            </a:pPr>
            <a:r>
              <a:rPr lang="en-US" sz="8000" b="1"/>
              <a:t>DO NOT USE LAYOUTS PAST THIS POINT</a:t>
            </a:r>
          </a:p>
        </p:txBody>
      </p:sp>
    </p:spTree>
    <p:extLst>
      <p:ext uri="{BB962C8B-B14F-4D97-AF65-F5344CB8AC3E}">
        <p14:creationId xmlns:p14="http://schemas.microsoft.com/office/powerpoint/2010/main" val="35488706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hem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E2ED9F0-B3BA-2D28-D45F-2112ED31030A}"/>
              </a:ext>
            </a:extLst>
          </p:cNvPr>
          <p:cNvSpPr>
            <a:spLocks noGrp="1"/>
          </p:cNvSpPr>
          <p:nvPr>
            <p:ph type="pic" sz="quarter" idx="10" hasCustomPrompt="1"/>
          </p:nvPr>
        </p:nvSpPr>
        <p:spPr>
          <a:xfrm>
            <a:off x="6578" y="2170091"/>
            <a:ext cx="5948363" cy="2966831"/>
          </a:xfrm>
          <a:prstGeom prst="round1Rect">
            <a:avLst/>
          </a:prstGeom>
          <a:ln>
            <a:solidFill>
              <a:schemeClr val="tx1"/>
            </a:solidFill>
          </a:ln>
          <a:effectLst>
            <a:outerShdw blurRad="50800" dist="38100" dir="2700000" algn="tl" rotWithShape="0">
              <a:prstClr val="black">
                <a:alpha val="40000"/>
              </a:prstClr>
            </a:outerShdw>
          </a:effectLst>
        </p:spPr>
        <p:txBody>
          <a:bodyPr>
            <a:normAutofit/>
          </a:bodyPr>
          <a:lstStyle>
            <a:lvl1pPr marL="0" indent="0">
              <a:buNone/>
              <a:defRPr sz="3200">
                <a:solidFill>
                  <a:schemeClr val="bg1"/>
                </a:solidFill>
              </a:defRPr>
            </a:lvl1pPr>
          </a:lstStyle>
          <a:p>
            <a:r>
              <a:rPr lang="en-US"/>
              <a:t>Insert medical image here</a:t>
            </a:r>
          </a:p>
        </p:txBody>
      </p:sp>
      <p:sp>
        <p:nvSpPr>
          <p:cNvPr id="11" name="Text Placeholder 10">
            <a:extLst>
              <a:ext uri="{FF2B5EF4-FFF2-40B4-BE49-F238E27FC236}">
                <a16:creationId xmlns:a16="http://schemas.microsoft.com/office/drawing/2014/main" id="{6D688F0F-1E1B-71D9-A102-A2B1A47D7D28}"/>
              </a:ext>
            </a:extLst>
          </p:cNvPr>
          <p:cNvSpPr>
            <a:spLocks noGrp="1"/>
          </p:cNvSpPr>
          <p:nvPr>
            <p:ph type="body" sz="quarter" idx="11" hasCustomPrompt="1"/>
          </p:nvPr>
        </p:nvSpPr>
        <p:spPr>
          <a:xfrm>
            <a:off x="139823" y="194072"/>
            <a:ext cx="8686800" cy="1890920"/>
          </a:xfrm>
          <a:ln>
            <a:noFill/>
          </a:ln>
        </p:spPr>
        <p:txBody>
          <a:bodyPr lIns="91440" tIns="91440" rIns="91440" bIns="91440">
            <a:noAutofit/>
          </a:bodyPr>
          <a:lstStyle>
            <a:lvl1pPr marL="0" indent="0">
              <a:lnSpc>
                <a:spcPct val="100000"/>
              </a:lnSpc>
              <a:spcAft>
                <a:spcPts val="450"/>
              </a:spcAft>
              <a:buNone/>
              <a:defRPr sz="3300" b="1" i="0">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Theme Placeholder</a:t>
            </a:r>
          </a:p>
        </p:txBody>
      </p:sp>
      <p:sp>
        <p:nvSpPr>
          <p:cNvPr id="15" name="Text Placeholder 14">
            <a:extLst>
              <a:ext uri="{FF2B5EF4-FFF2-40B4-BE49-F238E27FC236}">
                <a16:creationId xmlns:a16="http://schemas.microsoft.com/office/drawing/2014/main" id="{7BA9E82C-D537-7648-A7B3-786FD1B46C06}"/>
              </a:ext>
            </a:extLst>
          </p:cNvPr>
          <p:cNvSpPr>
            <a:spLocks noGrp="1"/>
          </p:cNvSpPr>
          <p:nvPr>
            <p:ph type="body" sz="quarter" idx="12" hasCustomPrompt="1"/>
          </p:nvPr>
        </p:nvSpPr>
        <p:spPr>
          <a:xfrm>
            <a:off x="6084759" y="3184635"/>
            <a:ext cx="2884884" cy="608310"/>
          </a:xfrm>
          <a:ln>
            <a:noFill/>
          </a:ln>
        </p:spPr>
        <p:txBody>
          <a:bodyPr anchor="b">
            <a:noAutofit/>
          </a:bodyPr>
          <a:lstStyle>
            <a:lvl1pPr marL="0" indent="0" algn="ctr">
              <a:buNone/>
              <a:defRPr sz="1350" i="1">
                <a:solidFill>
                  <a:schemeClr val="bg1"/>
                </a:solidFill>
              </a:defRPr>
            </a:lvl1pPr>
            <a:lvl2pPr marL="342900" indent="0" algn="ctr">
              <a:buNone/>
              <a:defRPr sz="1350" i="1">
                <a:solidFill>
                  <a:schemeClr val="bg1"/>
                </a:solidFill>
              </a:defRPr>
            </a:lvl2pPr>
            <a:lvl3pPr marL="685800" indent="0" algn="ctr">
              <a:buNone/>
              <a:defRPr sz="1350" i="1">
                <a:solidFill>
                  <a:schemeClr val="bg1"/>
                </a:solidFill>
              </a:defRPr>
            </a:lvl3pPr>
            <a:lvl4pPr marL="1028700" indent="0" algn="ctr">
              <a:buNone/>
              <a:defRPr sz="1350" i="1">
                <a:solidFill>
                  <a:schemeClr val="bg1"/>
                </a:solidFill>
              </a:defRPr>
            </a:lvl4pPr>
            <a:lvl5pPr marL="1371600" indent="0" algn="ctr">
              <a:buNone/>
              <a:defRPr sz="1350" i="1">
                <a:solidFill>
                  <a:schemeClr val="bg1"/>
                </a:solidFill>
              </a:defRPr>
            </a:lvl5pPr>
          </a:lstStyle>
          <a:p>
            <a:pPr lvl="0"/>
            <a:r>
              <a:rPr lang="en-US" dirty="0"/>
              <a:t>Association disclaimer placeholder</a:t>
            </a:r>
          </a:p>
        </p:txBody>
      </p:sp>
      <p:pic>
        <p:nvPicPr>
          <p:cNvPr id="2" name="Picture 1">
            <a:extLst>
              <a:ext uri="{FF2B5EF4-FFF2-40B4-BE49-F238E27FC236}">
                <a16:creationId xmlns:a16="http://schemas.microsoft.com/office/drawing/2014/main" id="{353A4721-E071-299B-4038-BAA534ABB87B}"/>
              </a:ext>
            </a:extLst>
          </p:cNvPr>
          <p:cNvPicPr>
            <a:picLocks noChangeAspect="1"/>
          </p:cNvPicPr>
          <p:nvPr/>
        </p:nvPicPr>
        <p:blipFill>
          <a:blip r:embed="rId2"/>
          <a:stretch/>
        </p:blipFill>
        <p:spPr>
          <a:xfrm>
            <a:off x="6334820" y="4059936"/>
            <a:ext cx="2384762" cy="767883"/>
          </a:xfrm>
          <a:prstGeom prst="rect">
            <a:avLst/>
          </a:prstGeom>
        </p:spPr>
      </p:pic>
    </p:spTree>
    <p:extLst>
      <p:ext uri="{BB962C8B-B14F-4D97-AF65-F5344CB8AC3E}">
        <p14:creationId xmlns:p14="http://schemas.microsoft.com/office/powerpoint/2010/main" val="2202776052"/>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Welcome Slide (Live)">
    <p:spTree>
      <p:nvGrpSpPr>
        <p:cNvPr id="1" name=""/>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3A456DB3-629B-0729-6D70-C30C91B0CA10}"/>
              </a:ext>
            </a:extLst>
          </p:cNvPr>
          <p:cNvSpPr/>
          <p:nvPr/>
        </p:nvSpPr>
        <p:spPr>
          <a:xfrm>
            <a:off x="0" y="971550"/>
            <a:ext cx="8915400" cy="4171950"/>
          </a:xfrm>
          <a:prstGeom prst="round1Rect">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Content Placeholder 2">
            <a:extLst>
              <a:ext uri="{FF2B5EF4-FFF2-40B4-BE49-F238E27FC236}">
                <a16:creationId xmlns:a16="http://schemas.microsoft.com/office/drawing/2014/main" id="{5F91980A-AD91-E788-55C5-E50AE923A9F2}"/>
              </a:ext>
            </a:extLst>
          </p:cNvPr>
          <p:cNvSpPr>
            <a:spLocks noGrp="1"/>
          </p:cNvSpPr>
          <p:nvPr>
            <p:ph idx="1"/>
          </p:nvPr>
        </p:nvSpPr>
        <p:spPr>
          <a:xfrm>
            <a:off x="251460" y="1130699"/>
            <a:ext cx="8641080" cy="3940106"/>
          </a:xfrm>
        </p:spPr>
        <p:txBody>
          <a:bodyPr>
            <a:noAutofit/>
          </a:bodyPr>
          <a:lstStyle>
            <a:lvl1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1pPr>
            <a:lvl2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2pPr>
            <a:lvl3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3pPr>
            <a:lvl4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0"/>
              </a:spcBef>
              <a:spcAft>
                <a:spcPts val="1200"/>
              </a:spcAft>
              <a:buFont typeface="System Font Regular"/>
              <a:buChar char="–"/>
              <a:defRPr lang="en-GB" sz="1800" kern="1200" dirty="0">
                <a:solidFill>
                  <a:schemeClr val="tx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10">
            <a:extLst>
              <a:ext uri="{FF2B5EF4-FFF2-40B4-BE49-F238E27FC236}">
                <a16:creationId xmlns:a16="http://schemas.microsoft.com/office/drawing/2014/main" id="{784979E4-9197-F4AC-5030-A3F1DD36BFAC}"/>
              </a:ext>
            </a:extLst>
          </p:cNvPr>
          <p:cNvSpPr>
            <a:spLocks noGrp="1"/>
          </p:cNvSpPr>
          <p:nvPr>
            <p:ph type="body" sz="quarter" idx="11" hasCustomPrompt="1"/>
          </p:nvPr>
        </p:nvSpPr>
        <p:spPr>
          <a:xfrm>
            <a:off x="117169" y="146734"/>
            <a:ext cx="8801100" cy="715960"/>
          </a:xfrm>
          <a:ln>
            <a:noFill/>
          </a:ln>
        </p:spPr>
        <p:txBody>
          <a:bodyPr lIns="91440" tIns="0" rIns="182880" bIns="0" anchor="ctr">
            <a:noAutofit/>
          </a:bodyPr>
          <a:lstStyle>
            <a:lvl1pPr marL="0" indent="0">
              <a:lnSpc>
                <a:spcPts val="3160"/>
              </a:lnSpc>
              <a:spcAft>
                <a:spcPts val="0"/>
              </a:spcAft>
              <a:buNone/>
              <a:defRPr sz="3300" b="1">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Placeholder Text</a:t>
            </a:r>
          </a:p>
        </p:txBody>
      </p:sp>
      <p:pic>
        <p:nvPicPr>
          <p:cNvPr id="7" name="Picture 6">
            <a:extLst>
              <a:ext uri="{FF2B5EF4-FFF2-40B4-BE49-F238E27FC236}">
                <a16:creationId xmlns:a16="http://schemas.microsoft.com/office/drawing/2014/main" id="{03AB16F4-E252-ACA9-8F8A-5D3D2AB0A2C6}"/>
              </a:ext>
            </a:extLst>
          </p:cNvPr>
          <p:cNvPicPr>
            <a:picLocks noChangeAspect="1"/>
          </p:cNvPicPr>
          <p:nvPr/>
        </p:nvPicPr>
        <p:blipFill>
          <a:blip r:embed="rId2">
            <a:biLevel thresh="25000"/>
          </a:blip>
          <a:srcRect l="1526" r="1526"/>
          <a:stretch/>
        </p:blipFill>
        <p:spPr>
          <a:xfrm>
            <a:off x="7069786" y="213735"/>
            <a:ext cx="1763130" cy="581958"/>
          </a:xfrm>
          <a:prstGeom prst="rect">
            <a:avLst/>
          </a:prstGeom>
          <a:effectLst/>
        </p:spPr>
      </p:pic>
    </p:spTree>
    <p:extLst>
      <p:ext uri="{BB962C8B-B14F-4D97-AF65-F5344CB8AC3E}">
        <p14:creationId xmlns:p14="http://schemas.microsoft.com/office/powerpoint/2010/main" val="965467790"/>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Faculty Slide (Live)">
    <p:spTree>
      <p:nvGrpSpPr>
        <p:cNvPr id="1" name=""/>
        <p:cNvGrpSpPr/>
        <p:nvPr/>
      </p:nvGrpSpPr>
      <p:grpSpPr>
        <a:xfrm>
          <a:off x="0" y="0"/>
          <a:ext cx="0" cy="0"/>
          <a:chOff x="0" y="0"/>
          <a:chExt cx="0" cy="0"/>
        </a:xfrm>
      </p:grpSpPr>
      <p:sp>
        <p:nvSpPr>
          <p:cNvPr id="18" name="Round Single Corner Rectangle 17">
            <a:extLst>
              <a:ext uri="{FF2B5EF4-FFF2-40B4-BE49-F238E27FC236}">
                <a16:creationId xmlns:a16="http://schemas.microsoft.com/office/drawing/2014/main" id="{0548C76F-C242-49B4-01EC-456BF0CCA48F}"/>
              </a:ext>
            </a:extLst>
          </p:cNvPr>
          <p:cNvSpPr/>
          <p:nvPr/>
        </p:nvSpPr>
        <p:spPr>
          <a:xfrm>
            <a:off x="0" y="971550"/>
            <a:ext cx="8915400" cy="4171950"/>
          </a:xfrm>
          <a:prstGeom prst="round1Rect">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Picture Placeholder 7">
            <a:extLst>
              <a:ext uri="{FF2B5EF4-FFF2-40B4-BE49-F238E27FC236}">
                <a16:creationId xmlns:a16="http://schemas.microsoft.com/office/drawing/2014/main" id="{27B5E04C-9BA5-A15A-3F89-591EADF24CFB}"/>
              </a:ext>
            </a:extLst>
          </p:cNvPr>
          <p:cNvSpPr>
            <a:spLocks noGrp="1" noChangeAspect="1"/>
          </p:cNvSpPr>
          <p:nvPr>
            <p:ph type="pic" sz="quarter" idx="12" hasCustomPrompt="1"/>
          </p:nvPr>
        </p:nvSpPr>
        <p:spPr>
          <a:xfrm>
            <a:off x="420415" y="1354567"/>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a:t>Insert </a:t>
            </a:r>
            <a:r>
              <a:rPr lang="en-US" err="1"/>
              <a:t>KOL</a:t>
            </a:r>
            <a:r>
              <a:rPr lang="en-US"/>
              <a:t> photo 1</a:t>
            </a:r>
          </a:p>
        </p:txBody>
      </p:sp>
      <p:sp>
        <p:nvSpPr>
          <p:cNvPr id="10" name="Picture Placeholder 7">
            <a:extLst>
              <a:ext uri="{FF2B5EF4-FFF2-40B4-BE49-F238E27FC236}">
                <a16:creationId xmlns:a16="http://schemas.microsoft.com/office/drawing/2014/main" id="{8077807B-AEA9-82FE-0A25-4DA89EE50187}"/>
              </a:ext>
            </a:extLst>
          </p:cNvPr>
          <p:cNvSpPr>
            <a:spLocks noGrp="1" noChangeAspect="1"/>
          </p:cNvSpPr>
          <p:nvPr>
            <p:ph type="pic" sz="quarter" idx="15" hasCustomPrompt="1"/>
          </p:nvPr>
        </p:nvSpPr>
        <p:spPr>
          <a:xfrm>
            <a:off x="420415" y="3194159"/>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a:t>Insert </a:t>
            </a:r>
            <a:r>
              <a:rPr lang="en-US" err="1"/>
              <a:t>KOL</a:t>
            </a:r>
            <a:r>
              <a:rPr lang="en-US"/>
              <a:t> photo 3</a:t>
            </a:r>
          </a:p>
        </p:txBody>
      </p:sp>
      <p:sp>
        <p:nvSpPr>
          <p:cNvPr id="11" name="Text Placeholder 16">
            <a:extLst>
              <a:ext uri="{FF2B5EF4-FFF2-40B4-BE49-F238E27FC236}">
                <a16:creationId xmlns:a16="http://schemas.microsoft.com/office/drawing/2014/main" id="{B6B14DB2-9F70-C632-9EE0-8B034581C673}"/>
              </a:ext>
            </a:extLst>
          </p:cNvPr>
          <p:cNvSpPr>
            <a:spLocks noGrp="1"/>
          </p:cNvSpPr>
          <p:nvPr>
            <p:ph type="body" sz="quarter" idx="16"/>
          </p:nvPr>
        </p:nvSpPr>
        <p:spPr>
          <a:xfrm>
            <a:off x="1505340" y="1354567"/>
            <a:ext cx="2614295" cy="1281112"/>
          </a:xfrm>
        </p:spPr>
        <p:txBody>
          <a:bodyPr>
            <a:noAutofit/>
          </a:bodyPr>
          <a:lstStyle>
            <a:lvl1pPr marL="0" indent="0" algn="l">
              <a:spcAft>
                <a:spcPts val="0"/>
              </a:spcAft>
              <a:buNone/>
              <a:defRPr sz="1400">
                <a:solidFill>
                  <a:schemeClr val="tx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
        <p:nvSpPr>
          <p:cNvPr id="12" name="Text Placeholder 16">
            <a:extLst>
              <a:ext uri="{FF2B5EF4-FFF2-40B4-BE49-F238E27FC236}">
                <a16:creationId xmlns:a16="http://schemas.microsoft.com/office/drawing/2014/main" id="{0EE738FA-C296-9FA5-1464-658D6A4F7164}"/>
              </a:ext>
            </a:extLst>
          </p:cNvPr>
          <p:cNvSpPr>
            <a:spLocks noGrp="1"/>
          </p:cNvSpPr>
          <p:nvPr>
            <p:ph type="body" sz="quarter" idx="17"/>
          </p:nvPr>
        </p:nvSpPr>
        <p:spPr>
          <a:xfrm>
            <a:off x="1505340" y="3194159"/>
            <a:ext cx="2614295" cy="1281112"/>
          </a:xfrm>
        </p:spPr>
        <p:txBody>
          <a:bodyPr>
            <a:noAutofit/>
          </a:bodyPr>
          <a:lstStyle>
            <a:lvl1pPr marL="0" indent="0" algn="l">
              <a:spcAft>
                <a:spcPts val="0"/>
              </a:spcAft>
              <a:buNone/>
              <a:defRPr sz="1400">
                <a:solidFill>
                  <a:schemeClr val="tx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
        <p:nvSpPr>
          <p:cNvPr id="19" name="Picture Placeholder 7">
            <a:extLst>
              <a:ext uri="{FF2B5EF4-FFF2-40B4-BE49-F238E27FC236}">
                <a16:creationId xmlns:a16="http://schemas.microsoft.com/office/drawing/2014/main" id="{94FC1896-8C6A-E7A5-2F51-AD4CB4E07666}"/>
              </a:ext>
            </a:extLst>
          </p:cNvPr>
          <p:cNvSpPr>
            <a:spLocks noGrp="1" noChangeAspect="1"/>
          </p:cNvSpPr>
          <p:nvPr>
            <p:ph type="pic" sz="quarter" idx="18" hasCustomPrompt="1"/>
          </p:nvPr>
        </p:nvSpPr>
        <p:spPr>
          <a:xfrm>
            <a:off x="4601279" y="1354567"/>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a:t>Insert </a:t>
            </a:r>
            <a:r>
              <a:rPr lang="en-US" err="1"/>
              <a:t>KOL</a:t>
            </a:r>
            <a:r>
              <a:rPr lang="en-US"/>
              <a:t> photo 2</a:t>
            </a:r>
          </a:p>
        </p:txBody>
      </p:sp>
      <p:sp>
        <p:nvSpPr>
          <p:cNvPr id="20" name="Picture Placeholder 7">
            <a:extLst>
              <a:ext uri="{FF2B5EF4-FFF2-40B4-BE49-F238E27FC236}">
                <a16:creationId xmlns:a16="http://schemas.microsoft.com/office/drawing/2014/main" id="{9AE6B9EE-B756-A665-3081-A90D9A5C02D4}"/>
              </a:ext>
            </a:extLst>
          </p:cNvPr>
          <p:cNvSpPr>
            <a:spLocks noGrp="1" noChangeAspect="1"/>
          </p:cNvSpPr>
          <p:nvPr>
            <p:ph type="pic" sz="quarter" idx="19" hasCustomPrompt="1"/>
          </p:nvPr>
        </p:nvSpPr>
        <p:spPr>
          <a:xfrm>
            <a:off x="4601279" y="3194159"/>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a:t>Insert </a:t>
            </a:r>
            <a:r>
              <a:rPr lang="en-US" err="1"/>
              <a:t>KOL</a:t>
            </a:r>
            <a:r>
              <a:rPr lang="en-US"/>
              <a:t> photo 4</a:t>
            </a:r>
          </a:p>
        </p:txBody>
      </p:sp>
      <p:sp>
        <p:nvSpPr>
          <p:cNvPr id="21" name="Text Placeholder 16">
            <a:extLst>
              <a:ext uri="{FF2B5EF4-FFF2-40B4-BE49-F238E27FC236}">
                <a16:creationId xmlns:a16="http://schemas.microsoft.com/office/drawing/2014/main" id="{F4D1B6E1-D1C3-D358-4F7A-9D8C381DF8A7}"/>
              </a:ext>
            </a:extLst>
          </p:cNvPr>
          <p:cNvSpPr>
            <a:spLocks noGrp="1"/>
          </p:cNvSpPr>
          <p:nvPr>
            <p:ph type="body" sz="quarter" idx="20"/>
          </p:nvPr>
        </p:nvSpPr>
        <p:spPr>
          <a:xfrm>
            <a:off x="5686204" y="1354567"/>
            <a:ext cx="2614295" cy="1281112"/>
          </a:xfrm>
        </p:spPr>
        <p:txBody>
          <a:bodyPr>
            <a:noAutofit/>
          </a:bodyPr>
          <a:lstStyle>
            <a:lvl1pPr marL="0" indent="0" algn="l">
              <a:spcAft>
                <a:spcPts val="0"/>
              </a:spcAft>
              <a:buNone/>
              <a:defRPr sz="1400">
                <a:solidFill>
                  <a:schemeClr val="tx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A2256103-A720-709F-1BDA-B3B99FBBC668}"/>
              </a:ext>
            </a:extLst>
          </p:cNvPr>
          <p:cNvSpPr>
            <a:spLocks noGrp="1"/>
          </p:cNvSpPr>
          <p:nvPr>
            <p:ph type="body" sz="quarter" idx="21"/>
          </p:nvPr>
        </p:nvSpPr>
        <p:spPr>
          <a:xfrm>
            <a:off x="5686204" y="3194159"/>
            <a:ext cx="2614295" cy="1281112"/>
          </a:xfrm>
        </p:spPr>
        <p:txBody>
          <a:bodyPr>
            <a:noAutofit/>
          </a:bodyPr>
          <a:lstStyle>
            <a:lvl1pPr marL="0" indent="0" algn="l">
              <a:spcAft>
                <a:spcPts val="0"/>
              </a:spcAft>
              <a:buNone/>
              <a:defRPr sz="1400">
                <a:solidFill>
                  <a:schemeClr val="tx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
        <p:nvSpPr>
          <p:cNvPr id="2" name="Text Placeholder 10">
            <a:extLst>
              <a:ext uri="{FF2B5EF4-FFF2-40B4-BE49-F238E27FC236}">
                <a16:creationId xmlns:a16="http://schemas.microsoft.com/office/drawing/2014/main" id="{E272374D-BD4C-007B-7743-1E37764FB13D}"/>
              </a:ext>
            </a:extLst>
          </p:cNvPr>
          <p:cNvSpPr>
            <a:spLocks noGrp="1"/>
          </p:cNvSpPr>
          <p:nvPr>
            <p:ph type="body" sz="quarter" idx="11" hasCustomPrompt="1"/>
          </p:nvPr>
        </p:nvSpPr>
        <p:spPr>
          <a:xfrm>
            <a:off x="117169" y="146734"/>
            <a:ext cx="8801100" cy="715960"/>
          </a:xfrm>
          <a:ln>
            <a:noFill/>
          </a:ln>
        </p:spPr>
        <p:txBody>
          <a:bodyPr lIns="91440" tIns="0" rIns="182880" bIns="0" anchor="ctr">
            <a:noAutofit/>
          </a:bodyPr>
          <a:lstStyle>
            <a:lvl1pPr marL="0" indent="0">
              <a:lnSpc>
                <a:spcPts val="3160"/>
              </a:lnSpc>
              <a:spcAft>
                <a:spcPts val="0"/>
              </a:spcAft>
              <a:buNone/>
              <a:defRPr sz="3300" b="1">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Placeholder Text</a:t>
            </a:r>
          </a:p>
        </p:txBody>
      </p:sp>
      <p:pic>
        <p:nvPicPr>
          <p:cNvPr id="5" name="Picture 4">
            <a:extLst>
              <a:ext uri="{FF2B5EF4-FFF2-40B4-BE49-F238E27FC236}">
                <a16:creationId xmlns:a16="http://schemas.microsoft.com/office/drawing/2014/main" id="{FE7E7890-C95C-A8BB-2514-B9AB26760645}"/>
              </a:ext>
            </a:extLst>
          </p:cNvPr>
          <p:cNvPicPr>
            <a:picLocks noChangeAspect="1"/>
          </p:cNvPicPr>
          <p:nvPr/>
        </p:nvPicPr>
        <p:blipFill>
          <a:blip r:embed="rId2">
            <a:biLevel thresh="25000"/>
          </a:blip>
          <a:srcRect l="1526" r="1526"/>
          <a:stretch/>
        </p:blipFill>
        <p:spPr>
          <a:xfrm>
            <a:off x="7069786" y="213735"/>
            <a:ext cx="1763130" cy="581958"/>
          </a:xfrm>
          <a:prstGeom prst="rect">
            <a:avLst/>
          </a:prstGeom>
          <a:effectLst/>
        </p:spPr>
      </p:pic>
    </p:spTree>
    <p:extLst>
      <p:ext uri="{BB962C8B-B14F-4D97-AF65-F5344CB8AC3E}">
        <p14:creationId xmlns:p14="http://schemas.microsoft.com/office/powerpoint/2010/main" val="568618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Enduring Theme/Presentation">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D97E19EE-D4AB-89DD-BD1C-ACF2B7658822}"/>
              </a:ext>
            </a:extLst>
          </p:cNvPr>
          <p:cNvSpPr>
            <a:spLocks noGrp="1"/>
          </p:cNvSpPr>
          <p:nvPr>
            <p:ph type="body" sz="quarter" idx="11" hasCustomPrompt="1"/>
          </p:nvPr>
        </p:nvSpPr>
        <p:spPr>
          <a:xfrm>
            <a:off x="139823" y="194072"/>
            <a:ext cx="8686800" cy="1110945"/>
          </a:xfrm>
          <a:ln>
            <a:noFill/>
          </a:ln>
        </p:spPr>
        <p:txBody>
          <a:bodyPr lIns="91440" tIns="91440" rIns="91440" bIns="91440">
            <a:noAutofit/>
          </a:bodyPr>
          <a:lstStyle>
            <a:lvl1pPr marL="0" indent="0">
              <a:lnSpc>
                <a:spcPct val="100000"/>
              </a:lnSpc>
              <a:spcAft>
                <a:spcPts val="450"/>
              </a:spcAft>
              <a:buNone/>
              <a:defRPr sz="3300" b="1" i="0">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Theme Placeholder</a:t>
            </a:r>
          </a:p>
        </p:txBody>
      </p:sp>
      <p:sp>
        <p:nvSpPr>
          <p:cNvPr id="8" name="Picture Placeholder 7">
            <a:extLst>
              <a:ext uri="{FF2B5EF4-FFF2-40B4-BE49-F238E27FC236}">
                <a16:creationId xmlns:a16="http://schemas.microsoft.com/office/drawing/2014/main" id="{F1A8A935-A616-2A2A-23C3-1678EFF1A800}"/>
              </a:ext>
            </a:extLst>
          </p:cNvPr>
          <p:cNvSpPr>
            <a:spLocks noGrp="1" noChangeAspect="1"/>
          </p:cNvSpPr>
          <p:nvPr>
            <p:ph type="pic" sz="quarter" idx="12" hasCustomPrompt="1"/>
          </p:nvPr>
        </p:nvSpPr>
        <p:spPr>
          <a:xfrm>
            <a:off x="420415" y="1644849"/>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a:t>Insert </a:t>
            </a:r>
            <a:r>
              <a:rPr lang="en-US" err="1"/>
              <a:t>KOL</a:t>
            </a:r>
            <a:r>
              <a:rPr lang="en-US"/>
              <a:t> photo 1</a:t>
            </a:r>
          </a:p>
        </p:txBody>
      </p:sp>
      <p:sp>
        <p:nvSpPr>
          <p:cNvPr id="10" name="Picture Placeholder 7">
            <a:extLst>
              <a:ext uri="{FF2B5EF4-FFF2-40B4-BE49-F238E27FC236}">
                <a16:creationId xmlns:a16="http://schemas.microsoft.com/office/drawing/2014/main" id="{A2A3ED73-BC9B-093C-731E-E60A5FA7496A}"/>
              </a:ext>
            </a:extLst>
          </p:cNvPr>
          <p:cNvSpPr>
            <a:spLocks noGrp="1" noChangeAspect="1"/>
          </p:cNvSpPr>
          <p:nvPr>
            <p:ph type="pic" sz="quarter" idx="15" hasCustomPrompt="1"/>
          </p:nvPr>
        </p:nvSpPr>
        <p:spPr>
          <a:xfrm>
            <a:off x="420415" y="3484441"/>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a:t>Insert </a:t>
            </a:r>
            <a:r>
              <a:rPr lang="en-US" err="1"/>
              <a:t>KOL</a:t>
            </a:r>
            <a:r>
              <a:rPr lang="en-US"/>
              <a:t> photo 3</a:t>
            </a:r>
          </a:p>
        </p:txBody>
      </p:sp>
      <p:sp>
        <p:nvSpPr>
          <p:cNvPr id="11" name="Text Placeholder 16">
            <a:extLst>
              <a:ext uri="{FF2B5EF4-FFF2-40B4-BE49-F238E27FC236}">
                <a16:creationId xmlns:a16="http://schemas.microsoft.com/office/drawing/2014/main" id="{6DCB8795-E2A7-475E-FB73-D02FC24EA043}"/>
              </a:ext>
            </a:extLst>
          </p:cNvPr>
          <p:cNvSpPr>
            <a:spLocks noGrp="1"/>
          </p:cNvSpPr>
          <p:nvPr>
            <p:ph type="body" sz="quarter" idx="16"/>
          </p:nvPr>
        </p:nvSpPr>
        <p:spPr>
          <a:xfrm>
            <a:off x="1505340" y="1644849"/>
            <a:ext cx="2614295" cy="1281112"/>
          </a:xfrm>
        </p:spPr>
        <p:txBody>
          <a:bodyPr>
            <a:noAutofit/>
          </a:bodyPr>
          <a:lstStyle>
            <a:lvl1pPr marL="0" indent="0" algn="l">
              <a:spcAft>
                <a:spcPts val="0"/>
              </a:spcAft>
              <a:buNone/>
              <a:defRPr sz="1400">
                <a:solidFill>
                  <a:schemeClr val="tx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
        <p:nvSpPr>
          <p:cNvPr id="12" name="Text Placeholder 16">
            <a:extLst>
              <a:ext uri="{FF2B5EF4-FFF2-40B4-BE49-F238E27FC236}">
                <a16:creationId xmlns:a16="http://schemas.microsoft.com/office/drawing/2014/main" id="{8D635E7E-C21E-1D69-11EB-D76A1E5DAFA1}"/>
              </a:ext>
            </a:extLst>
          </p:cNvPr>
          <p:cNvSpPr>
            <a:spLocks noGrp="1"/>
          </p:cNvSpPr>
          <p:nvPr>
            <p:ph type="body" sz="quarter" idx="17"/>
          </p:nvPr>
        </p:nvSpPr>
        <p:spPr>
          <a:xfrm>
            <a:off x="1505340" y="3484441"/>
            <a:ext cx="2614295" cy="1281112"/>
          </a:xfrm>
        </p:spPr>
        <p:txBody>
          <a:bodyPr>
            <a:noAutofit/>
          </a:bodyPr>
          <a:lstStyle>
            <a:lvl1pPr marL="0" indent="0" algn="l">
              <a:spcAft>
                <a:spcPts val="0"/>
              </a:spcAft>
              <a:buNone/>
              <a:defRPr sz="1400">
                <a:solidFill>
                  <a:schemeClr val="tx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
        <p:nvSpPr>
          <p:cNvPr id="14" name="Picture Placeholder 7">
            <a:extLst>
              <a:ext uri="{FF2B5EF4-FFF2-40B4-BE49-F238E27FC236}">
                <a16:creationId xmlns:a16="http://schemas.microsoft.com/office/drawing/2014/main" id="{D5240FA7-D0D2-4F80-F973-59881BF9BF41}"/>
              </a:ext>
            </a:extLst>
          </p:cNvPr>
          <p:cNvSpPr>
            <a:spLocks noGrp="1" noChangeAspect="1"/>
          </p:cNvSpPr>
          <p:nvPr>
            <p:ph type="pic" sz="quarter" idx="18" hasCustomPrompt="1"/>
          </p:nvPr>
        </p:nvSpPr>
        <p:spPr>
          <a:xfrm>
            <a:off x="4601279" y="1644849"/>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a:t>Insert </a:t>
            </a:r>
            <a:r>
              <a:rPr lang="en-US" err="1"/>
              <a:t>KOL</a:t>
            </a:r>
            <a:r>
              <a:rPr lang="en-US"/>
              <a:t> photo 2</a:t>
            </a:r>
          </a:p>
        </p:txBody>
      </p:sp>
      <p:sp>
        <p:nvSpPr>
          <p:cNvPr id="17" name="Picture Placeholder 7">
            <a:extLst>
              <a:ext uri="{FF2B5EF4-FFF2-40B4-BE49-F238E27FC236}">
                <a16:creationId xmlns:a16="http://schemas.microsoft.com/office/drawing/2014/main" id="{CCDCD62D-80EB-99B4-0335-CF6863854B2E}"/>
              </a:ext>
            </a:extLst>
          </p:cNvPr>
          <p:cNvSpPr>
            <a:spLocks noGrp="1" noChangeAspect="1"/>
          </p:cNvSpPr>
          <p:nvPr>
            <p:ph type="pic" sz="quarter" idx="19" hasCustomPrompt="1"/>
          </p:nvPr>
        </p:nvSpPr>
        <p:spPr>
          <a:xfrm>
            <a:off x="4601279" y="3484441"/>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a:t>Insert </a:t>
            </a:r>
            <a:r>
              <a:rPr lang="en-US" err="1"/>
              <a:t>KOL</a:t>
            </a:r>
            <a:r>
              <a:rPr lang="en-US"/>
              <a:t> photo 4</a:t>
            </a:r>
          </a:p>
        </p:txBody>
      </p:sp>
      <p:sp>
        <p:nvSpPr>
          <p:cNvPr id="18" name="Text Placeholder 16">
            <a:extLst>
              <a:ext uri="{FF2B5EF4-FFF2-40B4-BE49-F238E27FC236}">
                <a16:creationId xmlns:a16="http://schemas.microsoft.com/office/drawing/2014/main" id="{7B33A099-F712-F53B-BA80-217B725DD7BF}"/>
              </a:ext>
            </a:extLst>
          </p:cNvPr>
          <p:cNvSpPr>
            <a:spLocks noGrp="1"/>
          </p:cNvSpPr>
          <p:nvPr>
            <p:ph type="body" sz="quarter" idx="20"/>
          </p:nvPr>
        </p:nvSpPr>
        <p:spPr>
          <a:xfrm>
            <a:off x="5686204" y="1644849"/>
            <a:ext cx="2614295" cy="1281112"/>
          </a:xfrm>
        </p:spPr>
        <p:txBody>
          <a:bodyPr>
            <a:noAutofit/>
          </a:bodyPr>
          <a:lstStyle>
            <a:lvl1pPr marL="0" indent="0" algn="l">
              <a:spcAft>
                <a:spcPts val="0"/>
              </a:spcAft>
              <a:buNone/>
              <a:defRPr sz="1400">
                <a:solidFill>
                  <a:schemeClr val="tx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F74E7441-2DD4-6675-3A47-FAD25213D682}"/>
              </a:ext>
            </a:extLst>
          </p:cNvPr>
          <p:cNvSpPr>
            <a:spLocks noGrp="1"/>
          </p:cNvSpPr>
          <p:nvPr>
            <p:ph type="body" sz="quarter" idx="21"/>
          </p:nvPr>
        </p:nvSpPr>
        <p:spPr>
          <a:xfrm>
            <a:off x="5686204" y="3484441"/>
            <a:ext cx="2614295" cy="1281112"/>
          </a:xfrm>
        </p:spPr>
        <p:txBody>
          <a:bodyPr>
            <a:noAutofit/>
          </a:bodyPr>
          <a:lstStyle>
            <a:lvl1pPr marL="0" indent="0" algn="l">
              <a:spcAft>
                <a:spcPts val="0"/>
              </a:spcAft>
              <a:buNone/>
              <a:defRPr sz="1400">
                <a:solidFill>
                  <a:schemeClr val="tx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6643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resentation Title Slide">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F2A2956E-D70B-5002-9122-47FF665CF094}"/>
              </a:ext>
            </a:extLst>
          </p:cNvPr>
          <p:cNvSpPr>
            <a:spLocks noGrp="1" noChangeAspect="1"/>
          </p:cNvSpPr>
          <p:nvPr>
            <p:ph type="pic" sz="quarter" idx="12" hasCustomPrompt="1"/>
          </p:nvPr>
        </p:nvSpPr>
        <p:spPr>
          <a:xfrm>
            <a:off x="420415" y="2163864"/>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a:t>Insert </a:t>
            </a:r>
            <a:r>
              <a:rPr lang="en-US" err="1"/>
              <a:t>KOL</a:t>
            </a:r>
            <a:r>
              <a:rPr lang="en-US"/>
              <a:t> photo 1</a:t>
            </a:r>
          </a:p>
        </p:txBody>
      </p:sp>
      <p:sp>
        <p:nvSpPr>
          <p:cNvPr id="15" name="Text Placeholder 16">
            <a:extLst>
              <a:ext uri="{FF2B5EF4-FFF2-40B4-BE49-F238E27FC236}">
                <a16:creationId xmlns:a16="http://schemas.microsoft.com/office/drawing/2014/main" id="{76133A3D-06B3-1E8A-182C-6D59BB7A7B14}"/>
              </a:ext>
            </a:extLst>
          </p:cNvPr>
          <p:cNvSpPr>
            <a:spLocks noGrp="1"/>
          </p:cNvSpPr>
          <p:nvPr>
            <p:ph type="body" sz="quarter" idx="16"/>
          </p:nvPr>
        </p:nvSpPr>
        <p:spPr>
          <a:xfrm>
            <a:off x="1505340" y="2163864"/>
            <a:ext cx="2614295" cy="1281112"/>
          </a:xfrm>
        </p:spPr>
        <p:txBody>
          <a:bodyPr>
            <a:noAutofit/>
          </a:bodyPr>
          <a:lstStyle>
            <a:lvl1pPr marL="0" indent="0" algn="l">
              <a:spcAft>
                <a:spcPts val="0"/>
              </a:spcAft>
              <a:buNone/>
              <a:defRPr sz="1800">
                <a:solidFill>
                  <a:schemeClr val="bg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
        <p:nvSpPr>
          <p:cNvPr id="22" name="Picture Placeholder 7">
            <a:extLst>
              <a:ext uri="{FF2B5EF4-FFF2-40B4-BE49-F238E27FC236}">
                <a16:creationId xmlns:a16="http://schemas.microsoft.com/office/drawing/2014/main" id="{EF4C4621-5734-72A7-A94C-31F81638A396}"/>
              </a:ext>
            </a:extLst>
          </p:cNvPr>
          <p:cNvSpPr>
            <a:spLocks noGrp="1" noChangeAspect="1"/>
          </p:cNvSpPr>
          <p:nvPr>
            <p:ph type="pic" sz="quarter" idx="18" hasCustomPrompt="1"/>
          </p:nvPr>
        </p:nvSpPr>
        <p:spPr>
          <a:xfrm>
            <a:off x="4997670" y="2163864"/>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a:t>Insert </a:t>
            </a:r>
            <a:r>
              <a:rPr lang="en-US" err="1"/>
              <a:t>KOL</a:t>
            </a:r>
            <a:r>
              <a:rPr lang="en-US"/>
              <a:t> photo 2</a:t>
            </a:r>
          </a:p>
        </p:txBody>
      </p:sp>
      <p:sp>
        <p:nvSpPr>
          <p:cNvPr id="24" name="Text Placeholder 16">
            <a:extLst>
              <a:ext uri="{FF2B5EF4-FFF2-40B4-BE49-F238E27FC236}">
                <a16:creationId xmlns:a16="http://schemas.microsoft.com/office/drawing/2014/main" id="{99163353-B0A5-E5EA-5821-4FBCEB8F05B9}"/>
              </a:ext>
            </a:extLst>
          </p:cNvPr>
          <p:cNvSpPr>
            <a:spLocks noGrp="1"/>
          </p:cNvSpPr>
          <p:nvPr>
            <p:ph type="body" sz="quarter" idx="20"/>
          </p:nvPr>
        </p:nvSpPr>
        <p:spPr>
          <a:xfrm>
            <a:off x="6082595" y="2163864"/>
            <a:ext cx="2614295" cy="1281112"/>
          </a:xfrm>
        </p:spPr>
        <p:txBody>
          <a:bodyPr>
            <a:noAutofit/>
          </a:bodyPr>
          <a:lstStyle>
            <a:lvl1pPr marL="0" indent="0" algn="l">
              <a:spcAft>
                <a:spcPts val="0"/>
              </a:spcAft>
              <a:buNone/>
              <a:defRPr sz="1800">
                <a:solidFill>
                  <a:schemeClr val="bg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
        <p:nvSpPr>
          <p:cNvPr id="3" name="Text Placeholder 10">
            <a:extLst>
              <a:ext uri="{FF2B5EF4-FFF2-40B4-BE49-F238E27FC236}">
                <a16:creationId xmlns:a16="http://schemas.microsoft.com/office/drawing/2014/main" id="{0D571729-A26D-C020-DB3F-627A565F7906}"/>
              </a:ext>
            </a:extLst>
          </p:cNvPr>
          <p:cNvSpPr>
            <a:spLocks noGrp="1"/>
          </p:cNvSpPr>
          <p:nvPr>
            <p:ph type="body" sz="quarter" idx="11" hasCustomPrompt="1"/>
          </p:nvPr>
        </p:nvSpPr>
        <p:spPr>
          <a:xfrm>
            <a:off x="139823" y="194072"/>
            <a:ext cx="8686800" cy="1110945"/>
          </a:xfrm>
          <a:ln>
            <a:noFill/>
          </a:ln>
        </p:spPr>
        <p:txBody>
          <a:bodyPr lIns="91440" tIns="91440" rIns="91440" bIns="91440">
            <a:noAutofit/>
          </a:bodyPr>
          <a:lstStyle>
            <a:lvl1pPr marL="0" indent="0">
              <a:lnSpc>
                <a:spcPct val="100000"/>
              </a:lnSpc>
              <a:spcAft>
                <a:spcPts val="450"/>
              </a:spcAft>
              <a:buNone/>
              <a:defRPr sz="3300" b="1" i="0">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Add Presentation Title</a:t>
            </a:r>
          </a:p>
        </p:txBody>
      </p:sp>
    </p:spTree>
    <p:extLst>
      <p:ext uri="{BB962C8B-B14F-4D97-AF65-F5344CB8AC3E}">
        <p14:creationId xmlns:p14="http://schemas.microsoft.com/office/powerpoint/2010/main" val="12775006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Mid-Presentation Title">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675773E0-F2A5-F6D5-4B08-1EC7C5A7685D}"/>
              </a:ext>
            </a:extLst>
          </p:cNvPr>
          <p:cNvSpPr>
            <a:spLocks noGrp="1"/>
          </p:cNvSpPr>
          <p:nvPr>
            <p:ph type="body" sz="quarter" idx="11" hasCustomPrompt="1"/>
          </p:nvPr>
        </p:nvSpPr>
        <p:spPr>
          <a:xfrm>
            <a:off x="139823" y="989203"/>
            <a:ext cx="8686800" cy="1110945"/>
          </a:xfrm>
          <a:ln>
            <a:noFill/>
          </a:ln>
        </p:spPr>
        <p:txBody>
          <a:bodyPr lIns="91440" tIns="91440" rIns="91440" bIns="91440">
            <a:noAutofit/>
          </a:bodyPr>
          <a:lstStyle>
            <a:lvl1pPr marL="0" indent="0">
              <a:lnSpc>
                <a:spcPct val="100000"/>
              </a:lnSpc>
              <a:spcAft>
                <a:spcPts val="450"/>
              </a:spcAft>
              <a:buNone/>
              <a:defRPr sz="3600" b="1" i="0">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Add Presentation Title</a:t>
            </a:r>
          </a:p>
        </p:txBody>
      </p:sp>
    </p:spTree>
    <p:extLst>
      <p:ext uri="{BB962C8B-B14F-4D97-AF65-F5344CB8AC3E}">
        <p14:creationId xmlns:p14="http://schemas.microsoft.com/office/powerpoint/2010/main" val="39707494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YOD QR Co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5BEE4B6-E4C8-D2F7-6658-680983280E65}"/>
              </a:ext>
            </a:extLst>
          </p:cNvPr>
          <p:cNvSpPr>
            <a:spLocks noGrp="1"/>
          </p:cNvSpPr>
          <p:nvPr>
            <p:ph type="pic" sz="quarter" idx="10" hasCustomPrompt="1"/>
          </p:nvPr>
        </p:nvSpPr>
        <p:spPr>
          <a:xfrm>
            <a:off x="534554" y="742950"/>
            <a:ext cx="3657600" cy="3657600"/>
          </a:xfrm>
          <a:ln w="19050">
            <a:solidFill>
              <a:schemeClr val="tx1"/>
            </a:solidFill>
          </a:ln>
          <a:effectLst>
            <a:outerShdw blurRad="50800" dist="38100" dir="2700000" algn="tl" rotWithShape="0">
              <a:prstClr val="black">
                <a:alpha val="40000"/>
              </a:prstClr>
            </a:outerShdw>
          </a:effectLst>
        </p:spPr>
        <p:txBody>
          <a:bodyPr>
            <a:noAutofit/>
          </a:bodyPr>
          <a:lstStyle>
            <a:lvl1pPr marL="0" indent="0" algn="ctr">
              <a:buNone/>
              <a:defRPr>
                <a:solidFill>
                  <a:schemeClr val="bg1"/>
                </a:solidFill>
              </a:defRPr>
            </a:lvl1pPr>
          </a:lstStyle>
          <a:p>
            <a:r>
              <a:rPr lang="en-US"/>
              <a:t>Insert QR code</a:t>
            </a:r>
          </a:p>
        </p:txBody>
      </p:sp>
      <p:grpSp>
        <p:nvGrpSpPr>
          <p:cNvPr id="6" name="Group 5">
            <a:extLst>
              <a:ext uri="{FF2B5EF4-FFF2-40B4-BE49-F238E27FC236}">
                <a16:creationId xmlns:a16="http://schemas.microsoft.com/office/drawing/2014/main" id="{222C4A80-8B9A-BBBF-9777-8F898B91A3B5}"/>
              </a:ext>
            </a:extLst>
          </p:cNvPr>
          <p:cNvGrpSpPr/>
          <p:nvPr/>
        </p:nvGrpSpPr>
        <p:grpSpPr>
          <a:xfrm>
            <a:off x="4572000" y="741660"/>
            <a:ext cx="4441371" cy="1457890"/>
            <a:chOff x="4572000" y="759721"/>
            <a:chExt cx="4441371" cy="1457890"/>
          </a:xfrm>
        </p:grpSpPr>
        <p:sp>
          <p:nvSpPr>
            <p:cNvPr id="7" name="TextBox 6">
              <a:extLst>
                <a:ext uri="{FF2B5EF4-FFF2-40B4-BE49-F238E27FC236}">
                  <a16:creationId xmlns:a16="http://schemas.microsoft.com/office/drawing/2014/main" id="{38A8EAFE-638D-5D0D-1E07-2DE48DA23FA2}"/>
                </a:ext>
              </a:extLst>
            </p:cNvPr>
            <p:cNvSpPr txBox="1"/>
            <p:nvPr/>
          </p:nvSpPr>
          <p:spPr>
            <a:xfrm>
              <a:off x="5380744" y="1294281"/>
              <a:ext cx="3632627" cy="923330"/>
            </a:xfrm>
            <a:prstGeom prst="rect">
              <a:avLst/>
            </a:prstGeom>
            <a:noFill/>
          </p:spPr>
          <p:txBody>
            <a:bodyPr wrap="square" rtlCol="0">
              <a:spAutoFit/>
            </a:bodyPr>
            <a:lstStyle/>
            <a:p>
              <a:pPr marL="11113"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prstClr val="white"/>
                  </a:solidFill>
                  <a:effectLst/>
                  <a:uLnTx/>
                  <a:uFillTx/>
                  <a:latin typeface="Arial"/>
                  <a:cs typeface="Arial"/>
                  <a:sym typeface="Arial"/>
                </a:rPr>
                <a:t>Scan this QR code with your personal device to </a:t>
              </a:r>
              <a:r>
                <a:rPr kumimoji="0" lang="en-US" sz="1800" b="1" i="0" u="sng" strike="noStrike" kern="0" cap="none" spc="0" normalizeH="0" baseline="0" noProof="0">
                  <a:ln>
                    <a:noFill/>
                  </a:ln>
                  <a:solidFill>
                    <a:prstClr val="white"/>
                  </a:solidFill>
                  <a:effectLst/>
                  <a:uLnTx/>
                  <a:uFillTx/>
                  <a:latin typeface="Arial"/>
                  <a:cs typeface="Arial"/>
                  <a:sym typeface="Arial"/>
                </a:rPr>
                <a:t>ask the faculty your questions</a:t>
              </a:r>
              <a:r>
                <a:rPr kumimoji="0" lang="en-US" sz="1800" b="1" i="0" u="none" strike="noStrike" kern="0" cap="none" spc="0" normalizeH="0" baseline="0" noProof="0">
                  <a:ln>
                    <a:noFill/>
                  </a:ln>
                  <a:solidFill>
                    <a:prstClr val="white"/>
                  </a:solidFill>
                  <a:effectLst/>
                  <a:uLnTx/>
                  <a:uFillTx/>
                  <a:latin typeface="Arial"/>
                  <a:cs typeface="Arial"/>
                  <a:sym typeface="Arial"/>
                </a:rPr>
                <a:t>!</a:t>
              </a:r>
            </a:p>
          </p:txBody>
        </p:sp>
        <p:pic>
          <p:nvPicPr>
            <p:cNvPr id="8" name="Graphic 21">
              <a:extLst>
                <a:ext uri="{FF2B5EF4-FFF2-40B4-BE49-F238E27FC236}">
                  <a16:creationId xmlns:a16="http://schemas.microsoft.com/office/drawing/2014/main" id="{559FB04C-8CA4-4F4F-F5CA-480A8DDCFE88}"/>
                </a:ext>
              </a:extLst>
            </p:cNvPr>
            <p:cNvPicPr>
              <a:picLocks noChangeAspect="1"/>
            </p:cNvPicPr>
            <p:nvPr/>
          </p:nvPicPr>
          <p:blipFill>
            <a:blip r:embed="rId2"/>
            <a:srcRect/>
            <a:stretch/>
          </p:blipFill>
          <p:spPr>
            <a:xfrm>
              <a:off x="4653178" y="1392163"/>
              <a:ext cx="727566" cy="727566"/>
            </a:xfrm>
            <a:prstGeom prst="rect">
              <a:avLst/>
            </a:prstGeom>
          </p:spPr>
        </p:pic>
        <p:sp>
          <p:nvSpPr>
            <p:cNvPr id="9" name="Text Box 11">
              <a:extLst>
                <a:ext uri="{FF2B5EF4-FFF2-40B4-BE49-F238E27FC236}">
                  <a16:creationId xmlns:a16="http://schemas.microsoft.com/office/drawing/2014/main" id="{50C36A47-9535-0F27-C506-055F4232A2B0}"/>
                </a:ext>
              </a:extLst>
            </p:cNvPr>
            <p:cNvSpPr>
              <a:spLocks noChangeArrowheads="1"/>
            </p:cNvSpPr>
            <p:nvPr/>
          </p:nvSpPr>
          <p:spPr bwMode="gray">
            <a:xfrm>
              <a:off x="4572000" y="759721"/>
              <a:ext cx="4328398" cy="472679"/>
            </a:xfrm>
            <a:prstGeom prst="roundRect">
              <a:avLst>
                <a:gd name="adj" fmla="val 16667"/>
              </a:avLst>
            </a:prstGeom>
            <a:ln/>
          </p:spPr>
          <p:style>
            <a:lnRef idx="0">
              <a:schemeClr val="accent4"/>
            </a:lnRef>
            <a:fillRef idx="3">
              <a:schemeClr val="accent4"/>
            </a:fillRef>
            <a:effectRef idx="3">
              <a:schemeClr val="accent4"/>
            </a:effectRef>
            <a:fontRef idx="minor">
              <a:schemeClr val="lt1"/>
            </a:fontRef>
          </p:style>
          <p:txBody>
            <a:bodyPr tIns="182880" bIns="18288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ct val="20000"/>
                </a:spcBef>
                <a:spcAft>
                  <a:spcPts val="0"/>
                </a:spcAft>
                <a:buClr>
                  <a:srgbClr val="304F4D"/>
                </a:buClr>
                <a:buSzTx/>
                <a:buFontTx/>
                <a:buNone/>
                <a:tabLst/>
                <a:defRPr/>
              </a:pPr>
              <a:r>
                <a:rPr kumimoji="0" lang="en-CA" altLang="en-US" sz="1800" b="1" i="0" u="none" strike="noStrike" kern="1200" cap="none" spc="0" normalizeH="0" baseline="0" noProof="0">
                  <a:ln>
                    <a:noFill/>
                  </a:ln>
                  <a:solidFill>
                    <a:schemeClr val="bg1"/>
                  </a:solidFill>
                  <a:effectLst/>
                  <a:uLnTx/>
                  <a:uFillTx/>
                  <a:latin typeface="Arial" pitchFamily="34" charset="0"/>
                  <a:ea typeface="ヒラギノ角ゴ Pro W3" pitchFamily="2" charset="-128"/>
                  <a:cs typeface="Arial"/>
                  <a:sym typeface="Arial"/>
                </a:rPr>
                <a:t>Instructions for In-Person Learners</a:t>
              </a:r>
            </a:p>
          </p:txBody>
        </p:sp>
      </p:grpSp>
      <p:grpSp>
        <p:nvGrpSpPr>
          <p:cNvPr id="2" name="Group 1">
            <a:extLst>
              <a:ext uri="{FF2B5EF4-FFF2-40B4-BE49-F238E27FC236}">
                <a16:creationId xmlns:a16="http://schemas.microsoft.com/office/drawing/2014/main" id="{60A1ECCB-9A74-6136-38D6-A6CE59A5B066}"/>
              </a:ext>
            </a:extLst>
          </p:cNvPr>
          <p:cNvGrpSpPr/>
          <p:nvPr/>
        </p:nvGrpSpPr>
        <p:grpSpPr>
          <a:xfrm>
            <a:off x="4572000" y="741660"/>
            <a:ext cx="4441371" cy="1457890"/>
            <a:chOff x="4572000" y="759721"/>
            <a:chExt cx="4441371" cy="1457890"/>
          </a:xfrm>
        </p:grpSpPr>
        <p:sp>
          <p:nvSpPr>
            <p:cNvPr id="3" name="TextBox 2">
              <a:extLst>
                <a:ext uri="{FF2B5EF4-FFF2-40B4-BE49-F238E27FC236}">
                  <a16:creationId xmlns:a16="http://schemas.microsoft.com/office/drawing/2014/main" id="{576811BD-02F6-DA84-C9E3-C83AF83B4B12}"/>
                </a:ext>
              </a:extLst>
            </p:cNvPr>
            <p:cNvSpPr txBox="1"/>
            <p:nvPr/>
          </p:nvSpPr>
          <p:spPr>
            <a:xfrm>
              <a:off x="5380744" y="1294281"/>
              <a:ext cx="3632627" cy="923330"/>
            </a:xfrm>
            <a:prstGeom prst="rect">
              <a:avLst/>
            </a:prstGeom>
            <a:noFill/>
          </p:spPr>
          <p:txBody>
            <a:bodyPr wrap="square" rtlCol="0">
              <a:spAutoFit/>
            </a:bodyPr>
            <a:lstStyle/>
            <a:p>
              <a:pPr marL="11113"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prstClr val="white"/>
                  </a:solidFill>
                  <a:effectLst/>
                  <a:uLnTx/>
                  <a:uFillTx/>
                  <a:latin typeface="Arial"/>
                  <a:cs typeface="Arial"/>
                  <a:sym typeface="Arial"/>
                </a:rPr>
                <a:t>Scan this QR code with your personal device to </a:t>
              </a:r>
              <a:r>
                <a:rPr kumimoji="0" lang="en-US" sz="1800" b="1" i="0" u="sng" strike="noStrike" kern="0" cap="none" spc="0" normalizeH="0" baseline="0" noProof="0">
                  <a:ln>
                    <a:noFill/>
                  </a:ln>
                  <a:solidFill>
                    <a:prstClr val="white"/>
                  </a:solidFill>
                  <a:effectLst/>
                  <a:uLnTx/>
                  <a:uFillTx/>
                  <a:latin typeface="Arial"/>
                  <a:cs typeface="Arial"/>
                  <a:sym typeface="Arial"/>
                </a:rPr>
                <a:t>ask the faculty your questions</a:t>
              </a:r>
              <a:r>
                <a:rPr kumimoji="0" lang="en-US" sz="1800" b="1" i="0" u="none" strike="noStrike" kern="0" cap="none" spc="0" normalizeH="0" baseline="0" noProof="0">
                  <a:ln>
                    <a:noFill/>
                  </a:ln>
                  <a:solidFill>
                    <a:prstClr val="white"/>
                  </a:solidFill>
                  <a:effectLst/>
                  <a:uLnTx/>
                  <a:uFillTx/>
                  <a:latin typeface="Arial"/>
                  <a:cs typeface="Arial"/>
                  <a:sym typeface="Arial"/>
                </a:rPr>
                <a:t>!</a:t>
              </a:r>
            </a:p>
          </p:txBody>
        </p:sp>
        <p:pic>
          <p:nvPicPr>
            <p:cNvPr id="4" name="Graphic 21">
              <a:extLst>
                <a:ext uri="{FF2B5EF4-FFF2-40B4-BE49-F238E27FC236}">
                  <a16:creationId xmlns:a16="http://schemas.microsoft.com/office/drawing/2014/main" id="{1E0F2CD4-6D2A-82BC-C111-3454DA4F090C}"/>
                </a:ext>
              </a:extLst>
            </p:cNvPr>
            <p:cNvPicPr>
              <a:picLocks noChangeAspect="1"/>
            </p:cNvPicPr>
            <p:nvPr/>
          </p:nvPicPr>
          <p:blipFill>
            <a:blip r:embed="rId2"/>
            <a:srcRect/>
            <a:stretch/>
          </p:blipFill>
          <p:spPr>
            <a:xfrm>
              <a:off x="4653178" y="1392163"/>
              <a:ext cx="727566" cy="727566"/>
            </a:xfrm>
            <a:prstGeom prst="rect">
              <a:avLst/>
            </a:prstGeom>
          </p:spPr>
        </p:pic>
        <p:sp>
          <p:nvSpPr>
            <p:cNvPr id="11" name="Text Box 11">
              <a:extLst>
                <a:ext uri="{FF2B5EF4-FFF2-40B4-BE49-F238E27FC236}">
                  <a16:creationId xmlns:a16="http://schemas.microsoft.com/office/drawing/2014/main" id="{D9898F8D-4253-C440-9889-5A27A081BFCF}"/>
                </a:ext>
              </a:extLst>
            </p:cNvPr>
            <p:cNvSpPr>
              <a:spLocks noChangeArrowheads="1"/>
            </p:cNvSpPr>
            <p:nvPr/>
          </p:nvSpPr>
          <p:spPr bwMode="gray">
            <a:xfrm>
              <a:off x="4572000" y="759721"/>
              <a:ext cx="4328398" cy="472679"/>
            </a:xfrm>
            <a:prstGeom prst="roundRect">
              <a:avLst>
                <a:gd name="adj" fmla="val 16667"/>
              </a:avLst>
            </a:prstGeom>
            <a:ln/>
          </p:spPr>
          <p:style>
            <a:lnRef idx="0">
              <a:schemeClr val="accent4"/>
            </a:lnRef>
            <a:fillRef idx="3">
              <a:schemeClr val="accent4"/>
            </a:fillRef>
            <a:effectRef idx="3">
              <a:schemeClr val="accent4"/>
            </a:effectRef>
            <a:fontRef idx="minor">
              <a:schemeClr val="lt1"/>
            </a:fontRef>
          </p:style>
          <p:txBody>
            <a:bodyPr tIns="182880" bIns="18288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ct val="20000"/>
                </a:spcBef>
                <a:spcAft>
                  <a:spcPts val="0"/>
                </a:spcAft>
                <a:buClr>
                  <a:srgbClr val="304F4D"/>
                </a:buClr>
                <a:buSzTx/>
                <a:buFontTx/>
                <a:buNone/>
                <a:tabLst/>
                <a:defRPr/>
              </a:pPr>
              <a:r>
                <a:rPr kumimoji="0" lang="en-CA" altLang="en-US" sz="1800" b="1" i="0" u="none" strike="noStrike" kern="1200" cap="none" spc="0" normalizeH="0" baseline="0" noProof="0">
                  <a:ln>
                    <a:noFill/>
                  </a:ln>
                  <a:solidFill>
                    <a:schemeClr val="bg1"/>
                  </a:solidFill>
                  <a:effectLst/>
                  <a:uLnTx/>
                  <a:uFillTx/>
                  <a:latin typeface="Arial" pitchFamily="34" charset="0"/>
                  <a:ea typeface="ヒラギノ角ゴ Pro W3" pitchFamily="2" charset="-128"/>
                  <a:cs typeface="Arial"/>
                  <a:sym typeface="Arial"/>
                </a:rPr>
                <a:t>Instructions for In-Person Learners</a:t>
              </a:r>
            </a:p>
          </p:txBody>
        </p:sp>
      </p:grpSp>
      <p:sp>
        <p:nvSpPr>
          <p:cNvPr id="12" name="Content Placeholder 11">
            <a:extLst>
              <a:ext uri="{FF2B5EF4-FFF2-40B4-BE49-F238E27FC236}">
                <a16:creationId xmlns:a16="http://schemas.microsoft.com/office/drawing/2014/main" id="{4AFC3E97-DD05-41B3-BAD7-6B11CACB7D2A}"/>
              </a:ext>
            </a:extLst>
          </p:cNvPr>
          <p:cNvSpPr txBox="1">
            <a:spLocks/>
          </p:cNvSpPr>
          <p:nvPr/>
        </p:nvSpPr>
        <p:spPr>
          <a:xfrm>
            <a:off x="4572000" y="2375807"/>
            <a:ext cx="4328398" cy="1491474"/>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6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257300" marR="0" indent="-342900" algn="l" defTabSz="914400" rtl="0" eaLnBrk="1" fontAlgn="auto" latinLnBrk="0" hangingPunct="1">
              <a:lnSpc>
                <a:spcPct val="100000"/>
              </a:lnSpc>
              <a:spcBef>
                <a:spcPts val="0"/>
              </a:spcBef>
              <a:spcAft>
                <a:spcPts val="600"/>
              </a:spcAft>
              <a:buClrTx/>
              <a:buSzPct val="70000"/>
              <a:buFont typeface="Wingdings 2" panose="05020102010507070707" pitchFamily="18" charset="2"/>
              <a:buChar char="®"/>
              <a:tabLst/>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kumimoji="0" lang="en-US" altLang="en-US" sz="1600" b="1" i="0" u="none" strike="noStrike" kern="1200" cap="none" spc="0" normalizeH="0" baseline="0" noProof="0">
                <a:ln>
                  <a:noFill/>
                </a:ln>
                <a:solidFill>
                  <a:schemeClr val="bg1">
                    <a:lumMod val="85000"/>
                  </a:schemeClr>
                </a:solidFill>
                <a:effectLst/>
                <a:uLnTx/>
                <a:uFillTx/>
                <a:latin typeface="Arial"/>
                <a:ea typeface="+mn-ea"/>
                <a:cs typeface="Arial" panose="020B0604020202020204" pitchFamily="34" charset="0"/>
                <a:sym typeface="Arial"/>
              </a:rPr>
              <a:t>QR Code Instructions</a:t>
            </a:r>
          </a:p>
          <a:p>
            <a:pPr marL="242888" marR="0" lvl="0" indent="-242888" algn="l" defTabSz="914400" rtl="0" eaLnBrk="1" fontAlgn="auto" latinLnBrk="0" hangingPunct="1">
              <a:lnSpc>
                <a:spcPct val="100000"/>
              </a:lnSpc>
              <a:spcBef>
                <a:spcPts val="0"/>
              </a:spcBef>
              <a:buClrTx/>
              <a:buSzTx/>
              <a:buFont typeface="Arial" panose="020B0604020202020204" pitchFamily="34" charset="0"/>
              <a:buChar char="•"/>
              <a:defRPr/>
            </a:pPr>
            <a:r>
              <a:rPr kumimoji="0" lang="en-US" altLang="en-US" sz="1400" b="1" i="0" u="none" strike="noStrike" kern="1200" cap="none" spc="0" normalizeH="0" baseline="0" noProof="0">
                <a:ln>
                  <a:noFill/>
                </a:ln>
                <a:solidFill>
                  <a:prstClr val="white"/>
                </a:solidFill>
                <a:effectLst/>
                <a:uLnTx/>
                <a:uFillTx/>
                <a:latin typeface="Arial" panose="020B0604020202020204" pitchFamily="34" charset="0"/>
                <a:ea typeface="ヒラギノ角ゴ Pro W3" pitchFamily="2" charset="-128"/>
                <a:cs typeface="Arial" panose="020B0604020202020204" pitchFamily="34" charset="0"/>
                <a:sym typeface="Arial"/>
              </a:rPr>
              <a:t>On your mobile device, open the camera app</a:t>
            </a:r>
          </a:p>
          <a:p>
            <a:pPr marL="242888" marR="0" lvl="0" indent="-242888" algn="l" defTabSz="914400" rtl="0" eaLnBrk="1" fontAlgn="auto" latinLnBrk="0" hangingPunct="1">
              <a:lnSpc>
                <a:spcPct val="100000"/>
              </a:lnSpc>
              <a:spcBef>
                <a:spcPts val="0"/>
              </a:spcBef>
              <a:buClrTx/>
              <a:buSzTx/>
              <a:buFont typeface="Arial" panose="020B0604020202020204" pitchFamily="34" charset="0"/>
              <a:buChar char="•"/>
              <a:defRPr/>
            </a:pPr>
            <a:r>
              <a:rPr kumimoji="0" lang="en-US" altLang="en-US" sz="1400" b="1" i="0" u="none" strike="noStrike" kern="1200" cap="none" spc="0" normalizeH="0" baseline="0" noProof="0">
                <a:ln>
                  <a:noFill/>
                </a:ln>
                <a:solidFill>
                  <a:prstClr val="white"/>
                </a:solidFill>
                <a:effectLst/>
                <a:uLnTx/>
                <a:uFillTx/>
                <a:latin typeface="Arial" panose="020B0604020202020204" pitchFamily="34" charset="0"/>
                <a:ea typeface="ヒラギノ角ゴ Pro W3" pitchFamily="2" charset="-128"/>
                <a:cs typeface="Arial" panose="020B0604020202020204" pitchFamily="34" charset="0"/>
                <a:sym typeface="Arial"/>
              </a:rPr>
              <a:t>Tap on the QR code to focus the camera</a:t>
            </a:r>
          </a:p>
          <a:p>
            <a:pPr marL="242888" marR="0" lvl="0" indent="-242888" algn="l" defTabSz="914400" rtl="0" eaLnBrk="1" fontAlgn="auto" latinLnBrk="0" hangingPunct="1">
              <a:lnSpc>
                <a:spcPct val="100000"/>
              </a:lnSpc>
              <a:spcBef>
                <a:spcPts val="0"/>
              </a:spcBef>
              <a:spcAft>
                <a:spcPts val="1200"/>
              </a:spcAft>
              <a:buClrTx/>
              <a:buSzTx/>
              <a:buFont typeface="Arial" panose="020B0604020202020204" pitchFamily="34" charset="0"/>
              <a:buChar char="•"/>
              <a:defRPr/>
            </a:pPr>
            <a:r>
              <a:rPr kumimoji="0" lang="en-US" altLang="en-US" sz="1400" b="1" i="0" u="none" strike="noStrike" kern="1200" cap="none" spc="0" normalizeH="0" baseline="0" noProof="0">
                <a:ln>
                  <a:noFill/>
                </a:ln>
                <a:solidFill>
                  <a:prstClr val="white"/>
                </a:solidFill>
                <a:effectLst/>
                <a:uLnTx/>
                <a:uFillTx/>
                <a:latin typeface="Arial" panose="020B0604020202020204" pitchFamily="34" charset="0"/>
                <a:ea typeface="ヒラギノ角ゴ Pro W3" pitchFamily="2" charset="-128"/>
                <a:cs typeface="Arial" panose="020B0604020202020204" pitchFamily="34" charset="0"/>
                <a:sym typeface="Arial"/>
              </a:rPr>
              <a:t>Click the link that appears</a:t>
            </a:r>
          </a:p>
        </p:txBody>
      </p:sp>
    </p:spTree>
    <p:extLst>
      <p:ext uri="{BB962C8B-B14F-4D97-AF65-F5344CB8AC3E}">
        <p14:creationId xmlns:p14="http://schemas.microsoft.com/office/powerpoint/2010/main" val="3847506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resentation Title Slide">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F2A2956E-D70B-5002-9122-47FF665CF094}"/>
              </a:ext>
            </a:extLst>
          </p:cNvPr>
          <p:cNvSpPr>
            <a:spLocks noGrp="1" noChangeAspect="1"/>
          </p:cNvSpPr>
          <p:nvPr>
            <p:ph type="pic" sz="quarter" idx="12" hasCustomPrompt="1"/>
          </p:nvPr>
        </p:nvSpPr>
        <p:spPr>
          <a:xfrm>
            <a:off x="420415" y="2163864"/>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dirty="0"/>
              <a:t>Insert KOL photo 1</a:t>
            </a:r>
          </a:p>
        </p:txBody>
      </p:sp>
      <p:sp>
        <p:nvSpPr>
          <p:cNvPr id="15" name="Text Placeholder 16">
            <a:extLst>
              <a:ext uri="{FF2B5EF4-FFF2-40B4-BE49-F238E27FC236}">
                <a16:creationId xmlns:a16="http://schemas.microsoft.com/office/drawing/2014/main" id="{76133A3D-06B3-1E8A-182C-6D59BB7A7B14}"/>
              </a:ext>
            </a:extLst>
          </p:cNvPr>
          <p:cNvSpPr>
            <a:spLocks noGrp="1"/>
          </p:cNvSpPr>
          <p:nvPr>
            <p:ph type="body" sz="quarter" idx="16"/>
          </p:nvPr>
        </p:nvSpPr>
        <p:spPr>
          <a:xfrm>
            <a:off x="1505340" y="2163864"/>
            <a:ext cx="2614295" cy="1281112"/>
          </a:xfrm>
        </p:spPr>
        <p:txBody>
          <a:bodyPr>
            <a:noAutofit/>
          </a:bodyPr>
          <a:lstStyle>
            <a:lvl1pPr marL="0" indent="0" algn="l">
              <a:spcAft>
                <a:spcPts val="0"/>
              </a:spcAft>
              <a:buNone/>
              <a:defRPr sz="1800" b="1">
                <a:solidFill>
                  <a:schemeClr val="bg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
        <p:nvSpPr>
          <p:cNvPr id="22" name="Picture Placeholder 7">
            <a:extLst>
              <a:ext uri="{FF2B5EF4-FFF2-40B4-BE49-F238E27FC236}">
                <a16:creationId xmlns:a16="http://schemas.microsoft.com/office/drawing/2014/main" id="{EF4C4621-5734-72A7-A94C-31F81638A396}"/>
              </a:ext>
            </a:extLst>
          </p:cNvPr>
          <p:cNvSpPr>
            <a:spLocks noGrp="1" noChangeAspect="1"/>
          </p:cNvSpPr>
          <p:nvPr>
            <p:ph type="pic" sz="quarter" idx="18" hasCustomPrompt="1"/>
          </p:nvPr>
        </p:nvSpPr>
        <p:spPr>
          <a:xfrm>
            <a:off x="4997670" y="2163864"/>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dirty="0"/>
              <a:t>Insert KOL photo 2</a:t>
            </a:r>
          </a:p>
        </p:txBody>
      </p:sp>
      <p:sp>
        <p:nvSpPr>
          <p:cNvPr id="24" name="Text Placeholder 16">
            <a:extLst>
              <a:ext uri="{FF2B5EF4-FFF2-40B4-BE49-F238E27FC236}">
                <a16:creationId xmlns:a16="http://schemas.microsoft.com/office/drawing/2014/main" id="{99163353-B0A5-E5EA-5821-4FBCEB8F05B9}"/>
              </a:ext>
            </a:extLst>
          </p:cNvPr>
          <p:cNvSpPr>
            <a:spLocks noGrp="1"/>
          </p:cNvSpPr>
          <p:nvPr>
            <p:ph type="body" sz="quarter" idx="20"/>
          </p:nvPr>
        </p:nvSpPr>
        <p:spPr>
          <a:xfrm>
            <a:off x="6082595" y="2163864"/>
            <a:ext cx="2614295" cy="1281112"/>
          </a:xfrm>
        </p:spPr>
        <p:txBody>
          <a:bodyPr>
            <a:noAutofit/>
          </a:bodyPr>
          <a:lstStyle>
            <a:lvl1pPr marL="0" indent="0" algn="l">
              <a:spcAft>
                <a:spcPts val="0"/>
              </a:spcAft>
              <a:buNone/>
              <a:defRPr sz="1800" b="1">
                <a:solidFill>
                  <a:schemeClr val="bg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
        <p:nvSpPr>
          <p:cNvPr id="3" name="Text Placeholder 10">
            <a:extLst>
              <a:ext uri="{FF2B5EF4-FFF2-40B4-BE49-F238E27FC236}">
                <a16:creationId xmlns:a16="http://schemas.microsoft.com/office/drawing/2014/main" id="{0D571729-A26D-C020-DB3F-627A565F7906}"/>
              </a:ext>
            </a:extLst>
          </p:cNvPr>
          <p:cNvSpPr>
            <a:spLocks noGrp="1"/>
          </p:cNvSpPr>
          <p:nvPr>
            <p:ph type="body" sz="quarter" idx="11" hasCustomPrompt="1"/>
          </p:nvPr>
        </p:nvSpPr>
        <p:spPr>
          <a:xfrm>
            <a:off x="139823" y="194072"/>
            <a:ext cx="8686800" cy="1110945"/>
          </a:xfrm>
          <a:ln>
            <a:noFill/>
          </a:ln>
        </p:spPr>
        <p:txBody>
          <a:bodyPr lIns="91440" tIns="91440" rIns="91440" bIns="91440">
            <a:noAutofit/>
          </a:bodyPr>
          <a:lstStyle>
            <a:lvl1pPr marL="0" indent="0">
              <a:lnSpc>
                <a:spcPct val="100000"/>
              </a:lnSpc>
              <a:spcAft>
                <a:spcPts val="450"/>
              </a:spcAft>
              <a:buNone/>
              <a:defRPr sz="3300" b="1" i="0">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Add Presentation Title</a:t>
            </a:r>
          </a:p>
        </p:txBody>
      </p:sp>
    </p:spTree>
    <p:extLst>
      <p:ext uri="{BB962C8B-B14F-4D97-AF65-F5344CB8AC3E}">
        <p14:creationId xmlns:p14="http://schemas.microsoft.com/office/powerpoint/2010/main" val="5165441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664164"/>
            <a:ext cx="9144000" cy="4479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178906" y="4765929"/>
            <a:ext cx="8686799" cy="273844"/>
          </a:xfrm>
          <a:prstGeom prst="rect">
            <a:avLst/>
          </a:prstGeom>
        </p:spPr>
        <p:txBody>
          <a:bodyPr vert="horz" lIns="45720" tIns="45720" rIns="45720" bIns="45720" rtlCol="0" anchor="b"/>
          <a:lstStyle>
            <a:lvl1pPr algn="l">
              <a:defRPr sz="800">
                <a:solidFill>
                  <a:schemeClr val="tx1"/>
                </a:solidFill>
                <a:latin typeface="Arial" panose="020B0604020202020204" pitchFamily="34" charset="0"/>
                <a:cs typeface="Arial" panose="020B0604020202020204" pitchFamily="34" charset="0"/>
              </a:defRPr>
            </a:lvl1pPr>
          </a:lstStyle>
          <a:p>
            <a:endParaRPr lang="en-US">
              <a:solidFill>
                <a:srgbClr val="000000"/>
              </a:solidFill>
            </a:endParaRPr>
          </a:p>
        </p:txBody>
      </p:sp>
      <p:sp>
        <p:nvSpPr>
          <p:cNvPr id="14" name="Content Placeholder 2">
            <a:extLst>
              <a:ext uri="{FF2B5EF4-FFF2-40B4-BE49-F238E27FC236}">
                <a16:creationId xmlns:a16="http://schemas.microsoft.com/office/drawing/2014/main" id="{8A0D0889-5E6C-1F6D-E532-F4E8F28FB4F4}"/>
              </a:ext>
            </a:extLst>
          </p:cNvPr>
          <p:cNvSpPr>
            <a:spLocks noGrp="1"/>
          </p:cNvSpPr>
          <p:nvPr>
            <p:ph idx="1"/>
          </p:nvPr>
        </p:nvSpPr>
        <p:spPr>
          <a:xfrm>
            <a:off x="240030" y="819150"/>
            <a:ext cx="8663940" cy="3843052"/>
          </a:xfrm>
        </p:spPr>
        <p:txBody>
          <a:bodyPr>
            <a:noAutofit/>
          </a:bodyPr>
          <a:lstStyle>
            <a:lvl1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1pPr>
            <a:lvl2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2pPr>
            <a:lvl3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3pPr>
            <a:lvl4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0"/>
              </a:spcBef>
              <a:spcAft>
                <a:spcPts val="1200"/>
              </a:spcAft>
              <a:buFont typeface="System Font Regular"/>
              <a:buChar char="–"/>
              <a:defRPr lang="en-GB" sz="1800" kern="1200" dirty="0">
                <a:solidFill>
                  <a:schemeClr val="tx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7">
            <a:extLst>
              <a:ext uri="{FF2B5EF4-FFF2-40B4-BE49-F238E27FC236}">
                <a16:creationId xmlns:a16="http://schemas.microsoft.com/office/drawing/2014/main" id="{A5E772B1-D060-280D-0A6F-EC929D64F20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7782743" y="4685050"/>
            <a:ext cx="1361257" cy="435602"/>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Tree>
    <p:extLst>
      <p:ext uri="{BB962C8B-B14F-4D97-AF65-F5344CB8AC3E}">
        <p14:creationId xmlns:p14="http://schemas.microsoft.com/office/powerpoint/2010/main" val="91628377"/>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wo Content Box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9573A5-8AB9-4BDC-8703-462D2DAC6263}"/>
              </a:ext>
            </a:extLst>
          </p:cNvPr>
          <p:cNvSpPr/>
          <p:nvPr/>
        </p:nvSpPr>
        <p:spPr>
          <a:xfrm>
            <a:off x="0" y="664164"/>
            <a:ext cx="9144000" cy="4479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C3266AE8-18C8-391F-9328-D10164E279E3}"/>
              </a:ext>
            </a:extLst>
          </p:cNvPr>
          <p:cNvSpPr>
            <a:spLocks noGrp="1"/>
          </p:cNvSpPr>
          <p:nvPr>
            <p:ph type="ftr" sz="quarter" idx="3"/>
          </p:nvPr>
        </p:nvSpPr>
        <p:spPr>
          <a:xfrm>
            <a:off x="178906" y="4765929"/>
            <a:ext cx="8686799" cy="273844"/>
          </a:xfrm>
          <a:prstGeom prst="rect">
            <a:avLst/>
          </a:prstGeom>
        </p:spPr>
        <p:txBody>
          <a:bodyPr vert="horz" lIns="45720" tIns="45720" rIns="45720" bIns="45720" rtlCol="0" anchor="b"/>
          <a:lstStyle>
            <a:lvl1pPr algn="l">
              <a:defRPr sz="800">
                <a:solidFill>
                  <a:schemeClr val="tx1"/>
                </a:solidFill>
                <a:latin typeface="Arial" panose="020B0604020202020204" pitchFamily="34" charset="0"/>
                <a:cs typeface="Arial" panose="020B0604020202020204" pitchFamily="34" charset="0"/>
              </a:defRPr>
            </a:lvl1pPr>
          </a:lstStyle>
          <a:p>
            <a:endParaRPr lang="en-US">
              <a:solidFill>
                <a:srgbClr val="000000"/>
              </a:solidFill>
            </a:endParaRPr>
          </a:p>
        </p:txBody>
      </p:sp>
      <p:pic>
        <p:nvPicPr>
          <p:cNvPr id="10" name="Picture 9">
            <a:extLst>
              <a:ext uri="{FF2B5EF4-FFF2-40B4-BE49-F238E27FC236}">
                <a16:creationId xmlns:a16="http://schemas.microsoft.com/office/drawing/2014/main" id="{5310E76C-CBB1-5728-D6AE-D656C234B9F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7782743" y="4685050"/>
            <a:ext cx="1361257" cy="435602"/>
          </a:xfrm>
          <a:prstGeom prst="rect">
            <a:avLst/>
          </a:prstGeom>
        </p:spPr>
      </p:pic>
      <p:sp>
        <p:nvSpPr>
          <p:cNvPr id="12" name="Content Placeholder 11">
            <a:extLst>
              <a:ext uri="{FF2B5EF4-FFF2-40B4-BE49-F238E27FC236}">
                <a16:creationId xmlns:a16="http://schemas.microsoft.com/office/drawing/2014/main" id="{A673B367-71F0-616C-3EBD-C555121009AF}"/>
              </a:ext>
            </a:extLst>
          </p:cNvPr>
          <p:cNvSpPr>
            <a:spLocks noGrp="1"/>
          </p:cNvSpPr>
          <p:nvPr>
            <p:ph sz="quarter" idx="13"/>
          </p:nvPr>
        </p:nvSpPr>
        <p:spPr>
          <a:xfrm>
            <a:off x="4702784" y="819150"/>
            <a:ext cx="4206240" cy="3840480"/>
          </a:xfrm>
        </p:spPr>
        <p:txBody>
          <a:bodyPr>
            <a:noAutofit/>
          </a:bodyPr>
          <a:lstStyle>
            <a:lvl5pPr marL="1543050" indent="-17145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1">
            <a:extLst>
              <a:ext uri="{FF2B5EF4-FFF2-40B4-BE49-F238E27FC236}">
                <a16:creationId xmlns:a16="http://schemas.microsoft.com/office/drawing/2014/main" id="{E767BE56-36E6-7495-83AD-E687B0553543}"/>
              </a:ext>
            </a:extLst>
          </p:cNvPr>
          <p:cNvSpPr>
            <a:spLocks noGrp="1"/>
          </p:cNvSpPr>
          <p:nvPr>
            <p:ph sz="quarter" idx="14"/>
          </p:nvPr>
        </p:nvSpPr>
        <p:spPr>
          <a:xfrm>
            <a:off x="239743" y="819150"/>
            <a:ext cx="4206240" cy="3840480"/>
          </a:xfrm>
        </p:spPr>
        <p:txBody>
          <a:bodyPr>
            <a:noAutofit/>
          </a:bodyPr>
          <a:lstStyle>
            <a:lvl5pPr marL="1543050" indent="-17145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6">
            <a:extLst>
              <a:ext uri="{FF2B5EF4-FFF2-40B4-BE49-F238E27FC236}">
                <a16:creationId xmlns:a16="http://schemas.microsoft.com/office/drawing/2014/main" id="{EDE175D7-4B07-FF9D-4560-65CF6B35C452}"/>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Tree>
    <p:extLst>
      <p:ext uri="{BB962C8B-B14F-4D97-AF65-F5344CB8AC3E}">
        <p14:creationId xmlns:p14="http://schemas.microsoft.com/office/powerpoint/2010/main" val="15290977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E22EA2-DB1E-030A-2BC2-B42157968B0C}"/>
              </a:ext>
            </a:extLst>
          </p:cNvPr>
          <p:cNvSpPr/>
          <p:nvPr/>
        </p:nvSpPr>
        <p:spPr>
          <a:xfrm>
            <a:off x="0" y="664164"/>
            <a:ext cx="9144000" cy="4479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83A5AE2-81F8-E7D5-138D-534C04AE86E3}"/>
              </a:ext>
            </a:extLst>
          </p:cNvPr>
          <p:cNvSpPr>
            <a:spLocks noGrp="1"/>
          </p:cNvSpPr>
          <p:nvPr>
            <p:ph type="body" idx="1"/>
          </p:nvPr>
        </p:nvSpPr>
        <p:spPr>
          <a:xfrm>
            <a:off x="228600" y="830439"/>
            <a:ext cx="4269582" cy="617934"/>
          </a:xfrm>
        </p:spPr>
        <p:txBody>
          <a:bodyPr anchor="ctr">
            <a:noAutofit/>
          </a:bodyPr>
          <a:lstStyle>
            <a:lvl1pPr marL="0" indent="0" algn="l">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F07771B-56A5-6C55-2540-1753577296C0}"/>
              </a:ext>
            </a:extLst>
          </p:cNvPr>
          <p:cNvSpPr>
            <a:spLocks noGrp="1"/>
          </p:cNvSpPr>
          <p:nvPr>
            <p:ph sz="half" idx="2"/>
          </p:nvPr>
        </p:nvSpPr>
        <p:spPr>
          <a:xfrm>
            <a:off x="228600" y="1448373"/>
            <a:ext cx="4269582" cy="276344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978E780C-6953-3E17-2E28-D6ECF4FCE863}"/>
              </a:ext>
            </a:extLst>
          </p:cNvPr>
          <p:cNvSpPr>
            <a:spLocks noGrp="1"/>
          </p:cNvSpPr>
          <p:nvPr>
            <p:ph type="body" sz="quarter" idx="3"/>
          </p:nvPr>
        </p:nvSpPr>
        <p:spPr>
          <a:xfrm>
            <a:off x="4654788" y="830439"/>
            <a:ext cx="4270248" cy="617934"/>
          </a:xfrm>
        </p:spPr>
        <p:txBody>
          <a:bodyPr anchor="ctr">
            <a:noAutofit/>
          </a:bodyPr>
          <a:lstStyle>
            <a:lvl1pPr marL="0" indent="0" algn="l">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68C74CC-D77A-97D6-FBB7-23A1DF5A3062}"/>
              </a:ext>
            </a:extLst>
          </p:cNvPr>
          <p:cNvSpPr>
            <a:spLocks noGrp="1"/>
          </p:cNvSpPr>
          <p:nvPr>
            <p:ph sz="quarter" idx="4"/>
          </p:nvPr>
        </p:nvSpPr>
        <p:spPr>
          <a:xfrm>
            <a:off x="4654788" y="1448373"/>
            <a:ext cx="4270248" cy="276344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Footer Placeholder 4">
            <a:extLst>
              <a:ext uri="{FF2B5EF4-FFF2-40B4-BE49-F238E27FC236}">
                <a16:creationId xmlns:a16="http://schemas.microsoft.com/office/drawing/2014/main" id="{EA8B659F-A80C-50AE-BD34-87393A0DBF89}"/>
              </a:ext>
            </a:extLst>
          </p:cNvPr>
          <p:cNvSpPr>
            <a:spLocks noGrp="1"/>
          </p:cNvSpPr>
          <p:nvPr>
            <p:ph type="ftr" sz="quarter" idx="10"/>
          </p:nvPr>
        </p:nvSpPr>
        <p:spPr>
          <a:xfrm>
            <a:off x="178906" y="4765929"/>
            <a:ext cx="8686799" cy="273844"/>
          </a:xfrm>
          <a:prstGeom prst="rect">
            <a:avLst/>
          </a:prstGeom>
        </p:spPr>
        <p:txBody>
          <a:bodyPr vert="horz" lIns="45720" tIns="45720" rIns="45720" bIns="45720" rtlCol="0" anchor="b"/>
          <a:lstStyle>
            <a:lvl1pPr algn="l">
              <a:defRPr sz="800">
                <a:solidFill>
                  <a:schemeClr val="tx1"/>
                </a:solidFill>
                <a:latin typeface="Arial" panose="020B0604020202020204" pitchFamily="34" charset="0"/>
                <a:cs typeface="Arial" panose="020B0604020202020204" pitchFamily="34" charset="0"/>
              </a:defRPr>
            </a:lvl1pPr>
          </a:lstStyle>
          <a:p>
            <a:endParaRPr lang="en-US">
              <a:solidFill>
                <a:srgbClr val="000000"/>
              </a:solidFill>
            </a:endParaRPr>
          </a:p>
        </p:txBody>
      </p:sp>
      <p:pic>
        <p:nvPicPr>
          <p:cNvPr id="12" name="Picture 11">
            <a:extLst>
              <a:ext uri="{FF2B5EF4-FFF2-40B4-BE49-F238E27FC236}">
                <a16:creationId xmlns:a16="http://schemas.microsoft.com/office/drawing/2014/main" id="{A847D1F8-33F2-EF0C-9D6B-24D3599FCB6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7782743" y="4685050"/>
            <a:ext cx="1361257" cy="435602"/>
          </a:xfrm>
          <a:prstGeom prst="rect">
            <a:avLst/>
          </a:prstGeom>
        </p:spPr>
      </p:pic>
      <p:sp>
        <p:nvSpPr>
          <p:cNvPr id="7" name="Title 6">
            <a:extLst>
              <a:ext uri="{FF2B5EF4-FFF2-40B4-BE49-F238E27FC236}">
                <a16:creationId xmlns:a16="http://schemas.microsoft.com/office/drawing/2014/main" id="{94A485EC-6A8A-BED0-9EFD-5F2B13A2CF82}"/>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Tree>
    <p:extLst>
      <p:ext uri="{BB962C8B-B14F-4D97-AF65-F5344CB8AC3E}">
        <p14:creationId xmlns:p14="http://schemas.microsoft.com/office/powerpoint/2010/main" val="38302794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Footn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1F219-B3CD-B385-08F0-F0349C8ECF16}"/>
              </a:ext>
            </a:extLst>
          </p:cNvPr>
          <p:cNvSpPr/>
          <p:nvPr/>
        </p:nvSpPr>
        <p:spPr>
          <a:xfrm>
            <a:off x="0" y="664164"/>
            <a:ext cx="9144000" cy="4479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4">
            <a:extLst>
              <a:ext uri="{FF2B5EF4-FFF2-40B4-BE49-F238E27FC236}">
                <a16:creationId xmlns:a16="http://schemas.microsoft.com/office/drawing/2014/main" id="{70D7A465-36D6-D49B-0ECC-C5E03450BC97}"/>
              </a:ext>
            </a:extLst>
          </p:cNvPr>
          <p:cNvSpPr>
            <a:spLocks noGrp="1"/>
          </p:cNvSpPr>
          <p:nvPr>
            <p:ph type="ftr" sz="quarter" idx="3"/>
          </p:nvPr>
        </p:nvSpPr>
        <p:spPr>
          <a:xfrm>
            <a:off x="178906" y="4765929"/>
            <a:ext cx="8686799" cy="273844"/>
          </a:xfrm>
          <a:prstGeom prst="rect">
            <a:avLst/>
          </a:prstGeom>
        </p:spPr>
        <p:txBody>
          <a:bodyPr vert="horz" lIns="45720" tIns="45720" rIns="45720" bIns="45720" rtlCol="0" anchor="b"/>
          <a:lstStyle>
            <a:lvl1pPr algn="l">
              <a:defRPr sz="800">
                <a:solidFill>
                  <a:schemeClr val="tx1"/>
                </a:solidFill>
                <a:latin typeface="Arial" panose="020B0604020202020204" pitchFamily="34" charset="0"/>
                <a:cs typeface="Arial" panose="020B0604020202020204" pitchFamily="34" charset="0"/>
              </a:defRPr>
            </a:lvl1pPr>
          </a:lstStyle>
          <a:p>
            <a:endParaRPr lang="en-US">
              <a:solidFill>
                <a:srgbClr val="000000"/>
              </a:solidFill>
            </a:endParaRPr>
          </a:p>
        </p:txBody>
      </p:sp>
      <p:pic>
        <p:nvPicPr>
          <p:cNvPr id="8" name="Picture 7">
            <a:extLst>
              <a:ext uri="{FF2B5EF4-FFF2-40B4-BE49-F238E27FC236}">
                <a16:creationId xmlns:a16="http://schemas.microsoft.com/office/drawing/2014/main" id="{1F5BED77-40D4-DB6E-9689-C88C87A5C1F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7782743" y="4685050"/>
            <a:ext cx="1361257" cy="435602"/>
          </a:xfrm>
          <a:prstGeom prst="rect">
            <a:avLst/>
          </a:prstGeom>
        </p:spPr>
      </p:pic>
      <p:sp>
        <p:nvSpPr>
          <p:cNvPr id="3" name="Title 6">
            <a:extLst>
              <a:ext uri="{FF2B5EF4-FFF2-40B4-BE49-F238E27FC236}">
                <a16:creationId xmlns:a16="http://schemas.microsoft.com/office/drawing/2014/main" id="{9C77EE08-D37E-E8A6-490B-EEB3E4410E38}"/>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Tree>
    <p:extLst>
      <p:ext uri="{BB962C8B-B14F-4D97-AF65-F5344CB8AC3E}">
        <p14:creationId xmlns:p14="http://schemas.microsoft.com/office/powerpoint/2010/main" val="3901047957"/>
      </p:ext>
    </p:extLst>
  </p:cSld>
  <p:clrMapOvr>
    <a:masterClrMapping/>
  </p:clrMapOvr>
  <p:extLst>
    <p:ext uri="{DCECCB84-F9BA-43D5-87BE-67443E8EF086}">
      <p15:sldGuideLst xmlns:p15="http://schemas.microsoft.com/office/powerpoint/2012/main">
        <p15:guide id="1" orient="horz" pos="42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lank With Gradi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110CA3-65FA-C8AE-0E31-70D28A37B229}"/>
              </a:ext>
            </a:extLst>
          </p:cNvPr>
          <p:cNvSpPr/>
          <p:nvPr/>
        </p:nvSpPr>
        <p:spPr>
          <a:xfrm>
            <a:off x="0" y="664164"/>
            <a:ext cx="9144000" cy="4479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30E382-C72C-15E4-6062-E7469F712CF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7782743" y="4685050"/>
            <a:ext cx="1361257" cy="435602"/>
          </a:xfrm>
          <a:prstGeom prst="rect">
            <a:avLst/>
          </a:prstGeom>
        </p:spPr>
      </p:pic>
      <p:sp>
        <p:nvSpPr>
          <p:cNvPr id="2" name="Title 6">
            <a:extLst>
              <a:ext uri="{FF2B5EF4-FFF2-40B4-BE49-F238E27FC236}">
                <a16:creationId xmlns:a16="http://schemas.microsoft.com/office/drawing/2014/main" id="{FD2845BB-FB50-4E34-FFB2-FF75DF5BF294}"/>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Tree>
    <p:extLst>
      <p:ext uri="{BB962C8B-B14F-4D97-AF65-F5344CB8AC3E}">
        <p14:creationId xmlns:p14="http://schemas.microsoft.com/office/powerpoint/2010/main" val="12484321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33A4EB-A7E6-30B2-5581-2A37F05DE199}"/>
              </a:ext>
            </a:extLst>
          </p:cNvPr>
          <p:cNvSpPr/>
          <p:nvPr/>
        </p:nvSpPr>
        <p:spPr>
          <a:xfrm>
            <a:off x="0" y="664164"/>
            <a:ext cx="9144000" cy="4479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FF060E54-3FAE-A781-0645-D80573D69E24}"/>
              </a:ext>
            </a:extLst>
          </p:cNvPr>
          <p:cNvSpPr>
            <a:spLocks noGrp="1"/>
          </p:cNvSpPr>
          <p:nvPr>
            <p:ph type="pic" idx="1"/>
          </p:nvPr>
        </p:nvSpPr>
        <p:spPr>
          <a:xfrm>
            <a:off x="3852429" y="819150"/>
            <a:ext cx="5062971" cy="3807619"/>
          </a:xfrm>
        </p:spPr>
        <p:txBody>
          <a:bodyPr>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a:extLst>
              <a:ext uri="{FF2B5EF4-FFF2-40B4-BE49-F238E27FC236}">
                <a16:creationId xmlns:a16="http://schemas.microsoft.com/office/drawing/2014/main" id="{9A617621-737A-D694-66E1-94142757C819}"/>
              </a:ext>
            </a:extLst>
          </p:cNvPr>
          <p:cNvSpPr>
            <a:spLocks noGrp="1"/>
          </p:cNvSpPr>
          <p:nvPr>
            <p:ph type="body" sz="half" idx="2"/>
          </p:nvPr>
        </p:nvSpPr>
        <p:spPr>
          <a:xfrm>
            <a:off x="228600" y="1774031"/>
            <a:ext cx="3451578" cy="2858691"/>
          </a:xfrm>
        </p:spPr>
        <p:txBody>
          <a:bodyPr>
            <a:noAutofit/>
          </a:bodyPr>
          <a:lstStyle>
            <a:lvl1pPr marL="173736" indent="-173736">
              <a:buFont typeface="Arial" panose="020B0604020202020204" pitchFamily="34" charset="0"/>
              <a:buChar char="•"/>
              <a:defRPr sz="1600"/>
            </a:lvl1pPr>
            <a:lvl2pPr marL="342900" indent="0">
              <a:buNone/>
              <a:defRPr sz="1050"/>
            </a:lvl2pPr>
            <a:lvl3pPr marL="628650" indent="-285750">
              <a:buFont typeface="System Font Regular"/>
              <a:buChar char="–"/>
              <a:defRPr sz="1650"/>
            </a:lvl3pPr>
            <a:lvl4pPr marL="1028700" indent="0">
              <a:spcAft>
                <a:spcPts val="1650"/>
              </a:spcAft>
              <a:buNone/>
              <a:defRPr lang="en-US" noProof="0" dirty="0" smtClean="0"/>
            </a:lvl4pPr>
            <a:lvl5pPr marL="1371600" indent="0">
              <a:spcAft>
                <a:spcPts val="1200"/>
              </a:spcAft>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171450" marR="0" lvl="0" indent="-171450" algn="l" defTabSz="685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Click to edit Master text styles</a:t>
            </a:r>
          </a:p>
          <a:p>
            <a:pPr marL="171450" marR="0" lvl="1" indent="-171450" algn="l" defTabSz="685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Second level</a:t>
            </a:r>
          </a:p>
          <a:p>
            <a:pPr marL="171450" marR="0" lvl="2" indent="-171450" algn="l" defTabSz="685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Third level</a:t>
            </a:r>
          </a:p>
          <a:p>
            <a:pPr marL="171450" marR="0" lvl="3" indent="-171450" algn="l" defTabSz="685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Fourth level</a:t>
            </a:r>
          </a:p>
          <a:p>
            <a:pPr marL="171450" marR="0" lvl="4" indent="-171450" algn="l" defTabSz="685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Fifth level</a:t>
            </a: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Footer Placeholder 4">
            <a:extLst>
              <a:ext uri="{FF2B5EF4-FFF2-40B4-BE49-F238E27FC236}">
                <a16:creationId xmlns:a16="http://schemas.microsoft.com/office/drawing/2014/main" id="{0DA5CB90-AA8B-1FDB-AED3-592B714F8303}"/>
              </a:ext>
            </a:extLst>
          </p:cNvPr>
          <p:cNvSpPr>
            <a:spLocks noGrp="1"/>
          </p:cNvSpPr>
          <p:nvPr>
            <p:ph type="ftr" sz="quarter" idx="3"/>
          </p:nvPr>
        </p:nvSpPr>
        <p:spPr>
          <a:xfrm>
            <a:off x="178906" y="4765929"/>
            <a:ext cx="8686799" cy="273844"/>
          </a:xfrm>
          <a:prstGeom prst="rect">
            <a:avLst/>
          </a:prstGeom>
        </p:spPr>
        <p:txBody>
          <a:bodyPr vert="horz" lIns="45720" tIns="45720" rIns="45720" bIns="45720" rtlCol="0" anchor="b"/>
          <a:lstStyle>
            <a:lvl1pPr algn="l">
              <a:defRPr sz="800">
                <a:solidFill>
                  <a:schemeClr val="tx1"/>
                </a:solidFill>
                <a:latin typeface="Arial" panose="020B0604020202020204" pitchFamily="34" charset="0"/>
                <a:cs typeface="Arial" panose="020B0604020202020204" pitchFamily="34" charset="0"/>
              </a:defRPr>
            </a:lvl1pPr>
          </a:lstStyle>
          <a:p>
            <a:endParaRPr lang="en-US">
              <a:solidFill>
                <a:srgbClr val="000000"/>
              </a:solidFill>
            </a:endParaRPr>
          </a:p>
        </p:txBody>
      </p:sp>
      <p:pic>
        <p:nvPicPr>
          <p:cNvPr id="9" name="Picture 8">
            <a:extLst>
              <a:ext uri="{FF2B5EF4-FFF2-40B4-BE49-F238E27FC236}">
                <a16:creationId xmlns:a16="http://schemas.microsoft.com/office/drawing/2014/main" id="{86D254B9-2BB0-E79B-94EF-37B0DC2C17D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7782743" y="4685050"/>
            <a:ext cx="1361257" cy="435602"/>
          </a:xfrm>
          <a:prstGeom prst="rect">
            <a:avLst/>
          </a:prstGeom>
        </p:spPr>
      </p:pic>
      <p:sp>
        <p:nvSpPr>
          <p:cNvPr id="5" name="Title 6">
            <a:extLst>
              <a:ext uri="{FF2B5EF4-FFF2-40B4-BE49-F238E27FC236}">
                <a16:creationId xmlns:a16="http://schemas.microsoft.com/office/drawing/2014/main" id="{7BA68FED-2CCA-46B1-353D-451A2BE5F287}"/>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Tree>
    <p:extLst>
      <p:ext uri="{BB962C8B-B14F-4D97-AF65-F5344CB8AC3E}">
        <p14:creationId xmlns:p14="http://schemas.microsoft.com/office/powerpoint/2010/main" val="30857981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oll Without Yellow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DAC441-E4F1-2982-084B-D8828D0DBAE5}"/>
              </a:ext>
            </a:extLst>
          </p:cNvPr>
          <p:cNvSpPr/>
          <p:nvPr/>
        </p:nvSpPr>
        <p:spPr>
          <a:xfrm>
            <a:off x="0" y="662940"/>
            <a:ext cx="9144000" cy="44805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 Placeholder 12">
            <a:extLst>
              <a:ext uri="{FF2B5EF4-FFF2-40B4-BE49-F238E27FC236}">
                <a16:creationId xmlns:a16="http://schemas.microsoft.com/office/drawing/2014/main" id="{C28B916D-B2CC-E6E5-E3A2-632370459E0A}"/>
              </a:ext>
            </a:extLst>
          </p:cNvPr>
          <p:cNvSpPr>
            <a:spLocks noGrp="1"/>
          </p:cNvSpPr>
          <p:nvPr>
            <p:ph type="body" sz="quarter" idx="11" hasCustomPrompt="1"/>
          </p:nvPr>
        </p:nvSpPr>
        <p:spPr>
          <a:xfrm>
            <a:off x="228600" y="1951892"/>
            <a:ext cx="8686800" cy="2586453"/>
          </a:xfrm>
        </p:spPr>
        <p:txBody>
          <a:bodyPr>
            <a:noAutofit/>
          </a:bodyPr>
          <a:lstStyle>
            <a:lvl1pPr marL="342900" indent="-342900">
              <a:buFont typeface="+mj-lt"/>
              <a:buAutoNum type="arabicPeriod"/>
              <a:defRPr sz="1800"/>
            </a:lvl1pPr>
            <a:lvl2pPr marL="457200" indent="0">
              <a:buNone/>
              <a:defRPr/>
            </a:lvl2pPr>
          </a:lstStyle>
          <a:p>
            <a:pPr lvl="0"/>
            <a:r>
              <a:rPr lang="en-US" dirty="0"/>
              <a:t>Insert option</a:t>
            </a: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7C16233-DAFE-EFE0-F2B9-C7FD3D9CA287}"/>
              </a:ext>
            </a:extLst>
          </p:cNvPr>
          <p:cNvSpPr>
            <a:spLocks noGrp="1"/>
          </p:cNvSpPr>
          <p:nvPr>
            <p:ph type="body" sz="quarter" idx="12"/>
          </p:nvPr>
        </p:nvSpPr>
        <p:spPr>
          <a:xfrm>
            <a:off x="228600" y="819150"/>
            <a:ext cx="8686800" cy="890588"/>
          </a:xfrm>
        </p:spPr>
        <p:txBody>
          <a:bodyPr>
            <a:noAutofit/>
          </a:bodyPr>
          <a:lstStyle>
            <a:lvl1pPr marL="0" indent="0">
              <a:buNone/>
              <a:defRPr b="1"/>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14332597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YOD Poll Without Yellow Box">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C88B97-F1F7-727F-91AD-1FB0879A2AFC}"/>
              </a:ext>
            </a:extLst>
          </p:cNvPr>
          <p:cNvSpPr/>
          <p:nvPr/>
        </p:nvSpPr>
        <p:spPr>
          <a:xfrm>
            <a:off x="0" y="662940"/>
            <a:ext cx="9144000" cy="44805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 Placeholder 12">
            <a:extLst>
              <a:ext uri="{FF2B5EF4-FFF2-40B4-BE49-F238E27FC236}">
                <a16:creationId xmlns:a16="http://schemas.microsoft.com/office/drawing/2014/main" id="{C28B916D-B2CC-E6E5-E3A2-632370459E0A}"/>
              </a:ext>
            </a:extLst>
          </p:cNvPr>
          <p:cNvSpPr>
            <a:spLocks noGrp="1"/>
          </p:cNvSpPr>
          <p:nvPr>
            <p:ph type="body" sz="quarter" idx="11" hasCustomPrompt="1"/>
          </p:nvPr>
        </p:nvSpPr>
        <p:spPr>
          <a:xfrm>
            <a:off x="228600" y="1951892"/>
            <a:ext cx="6944096" cy="2586453"/>
          </a:xfrm>
        </p:spPr>
        <p:txBody>
          <a:bodyPr>
            <a:noAutofit/>
          </a:bodyPr>
          <a:lstStyle>
            <a:lvl1pPr marL="342900" indent="-342900">
              <a:buFont typeface="+mj-lt"/>
              <a:buAutoNum type="arabicPeriod"/>
              <a:defRPr sz="1800"/>
            </a:lvl1pPr>
            <a:lvl2pPr marL="457200" indent="0">
              <a:buNone/>
              <a:defRPr/>
            </a:lvl2pPr>
          </a:lstStyle>
          <a:p>
            <a:pPr lvl="0"/>
            <a:r>
              <a:rPr lang="en-US" dirty="0"/>
              <a:t>Insert option</a:t>
            </a: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7C16233-DAFE-EFE0-F2B9-C7FD3D9CA287}"/>
              </a:ext>
            </a:extLst>
          </p:cNvPr>
          <p:cNvSpPr>
            <a:spLocks noGrp="1"/>
          </p:cNvSpPr>
          <p:nvPr>
            <p:ph type="body" sz="quarter" idx="12"/>
          </p:nvPr>
        </p:nvSpPr>
        <p:spPr>
          <a:xfrm>
            <a:off x="228600" y="819150"/>
            <a:ext cx="8686800" cy="890588"/>
          </a:xfrm>
        </p:spPr>
        <p:txBody>
          <a:bodyPr>
            <a:noAutofit/>
          </a:bodyPr>
          <a:lstStyle>
            <a:lvl1pPr marL="0" indent="0">
              <a:buNone/>
              <a:defRPr b="1"/>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2" name="Picture Placeholder 7">
            <a:extLst>
              <a:ext uri="{FF2B5EF4-FFF2-40B4-BE49-F238E27FC236}">
                <a16:creationId xmlns:a16="http://schemas.microsoft.com/office/drawing/2014/main" id="{5CB50DCC-F521-6FAD-ACC7-26B40A7CA801}"/>
              </a:ext>
            </a:extLst>
          </p:cNvPr>
          <p:cNvSpPr>
            <a:spLocks noGrp="1"/>
          </p:cNvSpPr>
          <p:nvPr>
            <p:ph type="pic" sz="quarter" idx="13" hasCustomPrompt="1"/>
          </p:nvPr>
        </p:nvSpPr>
        <p:spPr>
          <a:xfrm>
            <a:off x="7268359" y="1879380"/>
            <a:ext cx="1645920" cy="1645920"/>
          </a:xfrm>
          <a:prstGeom prst="rect">
            <a:avLst/>
          </a:prstGeom>
          <a:ln w="19050">
            <a:solidFill>
              <a:schemeClr val="accent2"/>
            </a:solidFill>
          </a:ln>
          <a:effectLst>
            <a:outerShdw blurRad="50800" dist="38100" dir="2700000" algn="tl" rotWithShape="0">
              <a:prstClr val="black">
                <a:alpha val="40000"/>
              </a:prstClr>
            </a:outerShdw>
          </a:effectLst>
        </p:spPr>
        <p:txBody>
          <a:bodyPr/>
          <a:lstStyle>
            <a:lvl1pPr marL="0" indent="0" algn="ctr">
              <a:buNone/>
              <a:defRPr/>
            </a:lvl1pPr>
          </a:lstStyle>
          <a:p>
            <a:r>
              <a:rPr lang="en-US"/>
              <a:t>Insert QR code</a:t>
            </a:r>
          </a:p>
        </p:txBody>
      </p:sp>
      <p:sp>
        <p:nvSpPr>
          <p:cNvPr id="3" name="Rounded Rectangle 2">
            <a:extLst>
              <a:ext uri="{FF2B5EF4-FFF2-40B4-BE49-F238E27FC236}">
                <a16:creationId xmlns:a16="http://schemas.microsoft.com/office/drawing/2014/main" id="{E7EF8B0E-DFC9-8955-06EF-F75EFFE403AA}"/>
              </a:ext>
            </a:extLst>
          </p:cNvPr>
          <p:cNvSpPr/>
          <p:nvPr/>
        </p:nvSpPr>
        <p:spPr>
          <a:xfrm>
            <a:off x="7273990" y="3639262"/>
            <a:ext cx="1634658" cy="32500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prstClr val="white"/>
                </a:solidFill>
                <a:effectLst/>
                <a:uLnTx/>
                <a:uFillTx/>
                <a:latin typeface="Arial"/>
                <a:ea typeface="+mn-ea"/>
                <a:cs typeface="+mn-cs"/>
                <a:sym typeface="Arial"/>
              </a:rPr>
              <a:t>Scan to Answer!</a:t>
            </a:r>
          </a:p>
        </p:txBody>
      </p:sp>
    </p:spTree>
    <p:extLst>
      <p:ext uri="{BB962C8B-B14F-4D97-AF65-F5344CB8AC3E}">
        <p14:creationId xmlns:p14="http://schemas.microsoft.com/office/powerpoint/2010/main" val="1827317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oll With Yellow Box">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36328F-3667-2BB0-AE66-DF09152614D1}"/>
              </a:ext>
            </a:extLst>
          </p:cNvPr>
          <p:cNvSpPr/>
          <p:nvPr/>
        </p:nvSpPr>
        <p:spPr>
          <a:xfrm>
            <a:off x="0" y="662940"/>
            <a:ext cx="9144000" cy="44805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 Placeholder 12">
            <a:extLst>
              <a:ext uri="{FF2B5EF4-FFF2-40B4-BE49-F238E27FC236}">
                <a16:creationId xmlns:a16="http://schemas.microsoft.com/office/drawing/2014/main" id="{C28B916D-B2CC-E6E5-E3A2-632370459E0A}"/>
              </a:ext>
            </a:extLst>
          </p:cNvPr>
          <p:cNvSpPr>
            <a:spLocks noGrp="1"/>
          </p:cNvSpPr>
          <p:nvPr>
            <p:ph type="body" sz="quarter" idx="11" hasCustomPrompt="1"/>
          </p:nvPr>
        </p:nvSpPr>
        <p:spPr>
          <a:xfrm>
            <a:off x="228600" y="1951892"/>
            <a:ext cx="8686800" cy="2586453"/>
          </a:xfrm>
        </p:spPr>
        <p:txBody>
          <a:bodyPr>
            <a:noAutofit/>
          </a:bodyPr>
          <a:lstStyle>
            <a:lvl1pPr marL="342900" indent="-342900">
              <a:buFont typeface="+mj-lt"/>
              <a:buAutoNum type="arabicPeriod"/>
              <a:defRPr sz="1800"/>
            </a:lvl1pPr>
            <a:lvl2pPr marL="457200" indent="0">
              <a:buNone/>
              <a:defRPr/>
            </a:lvl2pPr>
          </a:lstStyle>
          <a:p>
            <a:pPr lvl="0"/>
            <a:r>
              <a:rPr lang="en-US" dirty="0"/>
              <a:t>Insert option</a:t>
            </a: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7C16233-DAFE-EFE0-F2B9-C7FD3D9CA287}"/>
              </a:ext>
            </a:extLst>
          </p:cNvPr>
          <p:cNvSpPr>
            <a:spLocks noGrp="1"/>
          </p:cNvSpPr>
          <p:nvPr>
            <p:ph type="body" sz="quarter" idx="12"/>
          </p:nvPr>
        </p:nvSpPr>
        <p:spPr>
          <a:xfrm>
            <a:off x="228600" y="819150"/>
            <a:ext cx="8686800" cy="890588"/>
          </a:xfrm>
        </p:spPr>
        <p:txBody>
          <a:bodyPr>
            <a:noAutofit/>
          </a:bodyPr>
          <a:lstStyle>
            <a:lvl1pPr marL="0" indent="0">
              <a:buNone/>
              <a:defRPr b="1"/>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5" name="Rounded Rectangle 4">
            <a:extLst>
              <a:ext uri="{FF2B5EF4-FFF2-40B4-BE49-F238E27FC236}">
                <a16:creationId xmlns:a16="http://schemas.microsoft.com/office/drawing/2014/main" id="{822287AE-1C34-3347-06DD-6055D999C972}"/>
              </a:ext>
            </a:extLst>
          </p:cNvPr>
          <p:cNvSpPr/>
          <p:nvPr/>
        </p:nvSpPr>
        <p:spPr>
          <a:xfrm>
            <a:off x="7588332" y="4574884"/>
            <a:ext cx="1290175" cy="34448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0C64E5D6-7750-BDA5-FF58-02C06C236A77}"/>
              </a:ext>
            </a:extLst>
          </p:cNvPr>
          <p:cNvSpPr>
            <a:spLocks noGrp="1"/>
          </p:cNvSpPr>
          <p:nvPr>
            <p:ph type="body" sz="quarter" idx="10"/>
          </p:nvPr>
        </p:nvSpPr>
        <p:spPr>
          <a:xfrm>
            <a:off x="7588332" y="4574884"/>
            <a:ext cx="1320316" cy="344488"/>
          </a:xfrm>
        </p:spPr>
        <p:txBody>
          <a:bodyPr anchor="ctr">
            <a:noAutofit/>
          </a:bodyPr>
          <a:lstStyle>
            <a:lvl1pPr marL="0" indent="0" algn="ctr">
              <a:buNone/>
              <a:defRPr sz="1400" b="1"/>
            </a:lvl1pPr>
            <a:lvl2pPr>
              <a:defRPr sz="1200"/>
            </a:lvl2pPr>
            <a:lvl3pPr>
              <a:defRPr sz="12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26980804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YOD Poll With Yellow Box">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36328F-3667-2BB0-AE66-DF09152614D1}"/>
              </a:ext>
            </a:extLst>
          </p:cNvPr>
          <p:cNvSpPr/>
          <p:nvPr/>
        </p:nvSpPr>
        <p:spPr>
          <a:xfrm>
            <a:off x="0" y="662940"/>
            <a:ext cx="9144000" cy="44805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 Placeholder 12">
            <a:extLst>
              <a:ext uri="{FF2B5EF4-FFF2-40B4-BE49-F238E27FC236}">
                <a16:creationId xmlns:a16="http://schemas.microsoft.com/office/drawing/2014/main" id="{C28B916D-B2CC-E6E5-E3A2-632370459E0A}"/>
              </a:ext>
            </a:extLst>
          </p:cNvPr>
          <p:cNvSpPr>
            <a:spLocks noGrp="1"/>
          </p:cNvSpPr>
          <p:nvPr>
            <p:ph type="body" sz="quarter" idx="11" hasCustomPrompt="1"/>
          </p:nvPr>
        </p:nvSpPr>
        <p:spPr>
          <a:xfrm>
            <a:off x="228600" y="1951892"/>
            <a:ext cx="6944096" cy="2586453"/>
          </a:xfrm>
        </p:spPr>
        <p:txBody>
          <a:bodyPr>
            <a:noAutofit/>
          </a:bodyPr>
          <a:lstStyle>
            <a:lvl1pPr marL="342900" indent="-342900">
              <a:buFont typeface="+mj-lt"/>
              <a:buAutoNum type="arabicPeriod"/>
              <a:defRPr sz="1800"/>
            </a:lvl1pPr>
            <a:lvl2pPr marL="457200" indent="0">
              <a:buNone/>
              <a:defRPr/>
            </a:lvl2pPr>
          </a:lstStyle>
          <a:p>
            <a:pPr lvl="0"/>
            <a:r>
              <a:rPr lang="en-US" dirty="0"/>
              <a:t>Insert option</a:t>
            </a: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7C16233-DAFE-EFE0-F2B9-C7FD3D9CA287}"/>
              </a:ext>
            </a:extLst>
          </p:cNvPr>
          <p:cNvSpPr>
            <a:spLocks noGrp="1"/>
          </p:cNvSpPr>
          <p:nvPr>
            <p:ph type="body" sz="quarter" idx="12"/>
          </p:nvPr>
        </p:nvSpPr>
        <p:spPr>
          <a:xfrm>
            <a:off x="228600" y="819150"/>
            <a:ext cx="8686800" cy="890588"/>
          </a:xfrm>
        </p:spPr>
        <p:txBody>
          <a:bodyPr>
            <a:noAutofit/>
          </a:bodyPr>
          <a:lstStyle>
            <a:lvl1pPr marL="0" indent="0">
              <a:buNone/>
              <a:defRPr b="1"/>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2" name="Picture Placeholder 7">
            <a:extLst>
              <a:ext uri="{FF2B5EF4-FFF2-40B4-BE49-F238E27FC236}">
                <a16:creationId xmlns:a16="http://schemas.microsoft.com/office/drawing/2014/main" id="{5CB50DCC-F521-6FAD-ACC7-26B40A7CA801}"/>
              </a:ext>
            </a:extLst>
          </p:cNvPr>
          <p:cNvSpPr>
            <a:spLocks noGrp="1"/>
          </p:cNvSpPr>
          <p:nvPr>
            <p:ph type="pic" sz="quarter" idx="13" hasCustomPrompt="1"/>
          </p:nvPr>
        </p:nvSpPr>
        <p:spPr>
          <a:xfrm>
            <a:off x="7268359" y="1879380"/>
            <a:ext cx="1645920" cy="1645920"/>
          </a:xfrm>
          <a:prstGeom prst="rect">
            <a:avLst/>
          </a:prstGeom>
          <a:ln w="19050">
            <a:solidFill>
              <a:schemeClr val="accent2"/>
            </a:solidFill>
          </a:ln>
          <a:effectLst>
            <a:outerShdw blurRad="50800" dist="38100" dir="2700000" algn="tl" rotWithShape="0">
              <a:prstClr val="black">
                <a:alpha val="40000"/>
              </a:prstClr>
            </a:outerShdw>
          </a:effectLst>
        </p:spPr>
        <p:txBody>
          <a:bodyPr/>
          <a:lstStyle>
            <a:lvl1pPr marL="0" indent="0" algn="ctr">
              <a:buNone/>
              <a:defRPr/>
            </a:lvl1pPr>
          </a:lstStyle>
          <a:p>
            <a:r>
              <a:rPr lang="en-US"/>
              <a:t>Insert QR code</a:t>
            </a:r>
          </a:p>
        </p:txBody>
      </p:sp>
      <p:sp>
        <p:nvSpPr>
          <p:cNvPr id="8" name="Rounded Rectangle 7">
            <a:extLst>
              <a:ext uri="{FF2B5EF4-FFF2-40B4-BE49-F238E27FC236}">
                <a16:creationId xmlns:a16="http://schemas.microsoft.com/office/drawing/2014/main" id="{E637E840-85BE-7375-87CE-D744E2478279}"/>
              </a:ext>
            </a:extLst>
          </p:cNvPr>
          <p:cNvSpPr/>
          <p:nvPr/>
        </p:nvSpPr>
        <p:spPr>
          <a:xfrm>
            <a:off x="7273990" y="3639262"/>
            <a:ext cx="1634658" cy="32500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prstClr val="white"/>
                </a:solidFill>
                <a:effectLst/>
                <a:uLnTx/>
                <a:uFillTx/>
                <a:latin typeface="Arial"/>
                <a:ea typeface="+mn-ea"/>
                <a:cs typeface="+mn-cs"/>
                <a:sym typeface="Arial"/>
              </a:rPr>
              <a:t>Scan to Answer!</a:t>
            </a:r>
          </a:p>
        </p:txBody>
      </p:sp>
      <p:sp>
        <p:nvSpPr>
          <p:cNvPr id="14" name="Rounded Rectangle 13">
            <a:extLst>
              <a:ext uri="{FF2B5EF4-FFF2-40B4-BE49-F238E27FC236}">
                <a16:creationId xmlns:a16="http://schemas.microsoft.com/office/drawing/2014/main" id="{C8191175-4F37-4814-BC84-090A9C3B315D}"/>
              </a:ext>
            </a:extLst>
          </p:cNvPr>
          <p:cNvSpPr/>
          <p:nvPr/>
        </p:nvSpPr>
        <p:spPr>
          <a:xfrm>
            <a:off x="7588332" y="4574884"/>
            <a:ext cx="1290175" cy="34448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0">
            <a:extLst>
              <a:ext uri="{FF2B5EF4-FFF2-40B4-BE49-F238E27FC236}">
                <a16:creationId xmlns:a16="http://schemas.microsoft.com/office/drawing/2014/main" id="{1B31C969-89AF-1B3D-73EF-2F0D29095ACA}"/>
              </a:ext>
            </a:extLst>
          </p:cNvPr>
          <p:cNvSpPr>
            <a:spLocks noGrp="1"/>
          </p:cNvSpPr>
          <p:nvPr>
            <p:ph type="body" sz="quarter" idx="10"/>
          </p:nvPr>
        </p:nvSpPr>
        <p:spPr>
          <a:xfrm>
            <a:off x="7588332" y="4574884"/>
            <a:ext cx="1320316" cy="344488"/>
          </a:xfrm>
        </p:spPr>
        <p:txBody>
          <a:bodyPr anchor="ctr">
            <a:noAutofit/>
          </a:bodyPr>
          <a:lstStyle>
            <a:lvl1pPr marL="0" indent="0" algn="ctr">
              <a:buNone/>
              <a:defRPr sz="1400" b="1"/>
            </a:lvl1pPr>
            <a:lvl2pPr>
              <a:defRPr sz="1200"/>
            </a:lvl2pPr>
            <a:lvl3pPr>
              <a:defRPr sz="12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518031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Mid-Presentation Title">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675773E0-F2A5-F6D5-4B08-1EC7C5A7685D}"/>
              </a:ext>
            </a:extLst>
          </p:cNvPr>
          <p:cNvSpPr>
            <a:spLocks noGrp="1"/>
          </p:cNvSpPr>
          <p:nvPr>
            <p:ph type="body" sz="quarter" idx="11" hasCustomPrompt="1"/>
          </p:nvPr>
        </p:nvSpPr>
        <p:spPr>
          <a:xfrm>
            <a:off x="139823" y="989203"/>
            <a:ext cx="8686800" cy="1110945"/>
          </a:xfrm>
          <a:ln>
            <a:noFill/>
          </a:ln>
        </p:spPr>
        <p:txBody>
          <a:bodyPr lIns="91440" tIns="91440" rIns="91440" bIns="91440">
            <a:noAutofit/>
          </a:bodyPr>
          <a:lstStyle>
            <a:lvl1pPr marL="0" indent="0">
              <a:lnSpc>
                <a:spcPct val="100000"/>
              </a:lnSpc>
              <a:spcAft>
                <a:spcPts val="450"/>
              </a:spcAft>
              <a:buNone/>
              <a:defRPr sz="3600" b="1" i="0">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Add Presentation Title</a:t>
            </a:r>
          </a:p>
        </p:txBody>
      </p:sp>
    </p:spTree>
    <p:extLst>
      <p:ext uri="{BB962C8B-B14F-4D97-AF65-F5344CB8AC3E}">
        <p14:creationId xmlns:p14="http://schemas.microsoft.com/office/powerpoint/2010/main" val="41275935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iPad Pushed Poll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3AA6F8-88AE-389A-0BF5-DBC67291DEF0}"/>
              </a:ext>
            </a:extLst>
          </p:cNvPr>
          <p:cNvSpPr/>
          <p:nvPr/>
        </p:nvSpPr>
        <p:spPr>
          <a:xfrm>
            <a:off x="0" y="662940"/>
            <a:ext cx="9144000" cy="44805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7C16233-DAFE-EFE0-F2B9-C7FD3D9CA287}"/>
              </a:ext>
            </a:extLst>
          </p:cNvPr>
          <p:cNvSpPr>
            <a:spLocks noGrp="1"/>
          </p:cNvSpPr>
          <p:nvPr>
            <p:ph type="body" sz="quarter" idx="12"/>
          </p:nvPr>
        </p:nvSpPr>
        <p:spPr>
          <a:xfrm>
            <a:off x="228600" y="1431592"/>
            <a:ext cx="5709062" cy="2256559"/>
          </a:xfrm>
        </p:spPr>
        <p:txBody>
          <a:bodyPr anchor="ctr">
            <a:noAutofit/>
          </a:bodyPr>
          <a:lstStyle>
            <a:lvl1pPr marL="0" indent="0">
              <a:buNone/>
              <a:defRPr sz="2000" b="1"/>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5" name="Picture 4">
            <a:extLst>
              <a:ext uri="{FF2B5EF4-FFF2-40B4-BE49-F238E27FC236}">
                <a16:creationId xmlns:a16="http://schemas.microsoft.com/office/drawing/2014/main" id="{8A696D6B-2722-125A-E0DB-422AE6974744}"/>
              </a:ext>
            </a:extLst>
          </p:cNvPr>
          <p:cNvPicPr>
            <a:picLocks noChangeAspect="1"/>
          </p:cNvPicPr>
          <p:nvPr/>
        </p:nvPicPr>
        <p:blipFill>
          <a:blip r:embed="rId2"/>
          <a:stretch>
            <a:fillRect/>
          </a:stretch>
        </p:blipFill>
        <p:spPr>
          <a:xfrm>
            <a:off x="6055526" y="1214102"/>
            <a:ext cx="2691539" cy="2691539"/>
          </a:xfrm>
          <a:prstGeom prst="rect">
            <a:avLst/>
          </a:prstGeom>
        </p:spPr>
      </p:pic>
      <p:sp>
        <p:nvSpPr>
          <p:cNvPr id="6" name="Rounded Rectangle 5">
            <a:extLst>
              <a:ext uri="{FF2B5EF4-FFF2-40B4-BE49-F238E27FC236}">
                <a16:creationId xmlns:a16="http://schemas.microsoft.com/office/drawing/2014/main" id="{5017C058-CB63-68CC-9B93-2CAB66D1D1C8}"/>
              </a:ext>
            </a:extLst>
          </p:cNvPr>
          <p:cNvSpPr/>
          <p:nvPr/>
        </p:nvSpPr>
        <p:spPr>
          <a:xfrm>
            <a:off x="7588332" y="4574884"/>
            <a:ext cx="1290175" cy="34448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2888F8AC-E3A8-F6C8-6CD0-EAECDB2D22C2}"/>
              </a:ext>
            </a:extLst>
          </p:cNvPr>
          <p:cNvSpPr>
            <a:spLocks noGrp="1"/>
          </p:cNvSpPr>
          <p:nvPr>
            <p:ph type="body" sz="quarter" idx="10"/>
          </p:nvPr>
        </p:nvSpPr>
        <p:spPr>
          <a:xfrm>
            <a:off x="7588332" y="4574884"/>
            <a:ext cx="1320316" cy="344488"/>
          </a:xfrm>
        </p:spPr>
        <p:txBody>
          <a:bodyPr anchor="ctr">
            <a:noAutofit/>
          </a:bodyPr>
          <a:lstStyle>
            <a:lvl1pPr marL="0" indent="0" algn="ctr">
              <a:buNone/>
              <a:defRPr sz="1400" b="1"/>
            </a:lvl1pPr>
            <a:lvl2pPr>
              <a:defRPr sz="1200"/>
            </a:lvl2pPr>
            <a:lvl3pPr>
              <a:defRPr sz="12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37322509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YOD Pushed Poll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88AE56-0CDC-E244-F3F9-68074B83227B}"/>
              </a:ext>
            </a:extLst>
          </p:cNvPr>
          <p:cNvSpPr/>
          <p:nvPr/>
        </p:nvSpPr>
        <p:spPr>
          <a:xfrm>
            <a:off x="0" y="662940"/>
            <a:ext cx="9144000" cy="44805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6" name="Picture Placeholder 2">
            <a:extLst>
              <a:ext uri="{FF2B5EF4-FFF2-40B4-BE49-F238E27FC236}">
                <a16:creationId xmlns:a16="http://schemas.microsoft.com/office/drawing/2014/main" id="{0D1AD859-323A-A729-80DC-0C80FA3DE774}"/>
              </a:ext>
            </a:extLst>
          </p:cNvPr>
          <p:cNvSpPr>
            <a:spLocks noGrp="1"/>
          </p:cNvSpPr>
          <p:nvPr>
            <p:ph type="pic" sz="quarter" idx="13" hasCustomPrompt="1"/>
          </p:nvPr>
        </p:nvSpPr>
        <p:spPr>
          <a:xfrm>
            <a:off x="228600" y="835722"/>
            <a:ext cx="3999330" cy="3995928"/>
          </a:xfrm>
          <a:ln w="19050">
            <a:solidFill>
              <a:schemeClr val="accent2"/>
            </a:solidFill>
          </a:ln>
          <a:effectLst>
            <a:outerShdw blurRad="50800" dist="38100" dir="2700000" algn="tl" rotWithShape="0">
              <a:prstClr val="black">
                <a:alpha val="40000"/>
              </a:prstClr>
            </a:outerShdw>
          </a:effectLst>
        </p:spPr>
        <p:txBody>
          <a:bodyPr/>
          <a:lstStyle>
            <a:lvl1pPr marL="0" indent="0">
              <a:buNone/>
              <a:defRPr/>
            </a:lvl1pPr>
          </a:lstStyle>
          <a:p>
            <a:pPr marL="171450" marR="0" lvl="0" indent="-171450" algn="l" defTabSz="685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t>Insert QR code</a:t>
            </a:r>
          </a:p>
        </p:txBody>
      </p:sp>
      <p:sp>
        <p:nvSpPr>
          <p:cNvPr id="14" name="Rounded Rectangle 13">
            <a:extLst>
              <a:ext uri="{FF2B5EF4-FFF2-40B4-BE49-F238E27FC236}">
                <a16:creationId xmlns:a16="http://schemas.microsoft.com/office/drawing/2014/main" id="{C93FC438-4759-1FC3-5DC4-B01F2BFDAC6D}"/>
              </a:ext>
            </a:extLst>
          </p:cNvPr>
          <p:cNvSpPr/>
          <p:nvPr/>
        </p:nvSpPr>
        <p:spPr>
          <a:xfrm>
            <a:off x="7588332" y="4574884"/>
            <a:ext cx="1290175" cy="34448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0">
            <a:extLst>
              <a:ext uri="{FF2B5EF4-FFF2-40B4-BE49-F238E27FC236}">
                <a16:creationId xmlns:a16="http://schemas.microsoft.com/office/drawing/2014/main" id="{4FDB0BF4-E17F-EA7E-3C49-73C07C4A98E0}"/>
              </a:ext>
            </a:extLst>
          </p:cNvPr>
          <p:cNvSpPr>
            <a:spLocks noGrp="1"/>
          </p:cNvSpPr>
          <p:nvPr>
            <p:ph type="body" sz="quarter" idx="10"/>
          </p:nvPr>
        </p:nvSpPr>
        <p:spPr>
          <a:xfrm>
            <a:off x="7588332" y="4574884"/>
            <a:ext cx="1320316" cy="344488"/>
          </a:xfrm>
        </p:spPr>
        <p:txBody>
          <a:bodyPr anchor="ctr">
            <a:noAutofit/>
          </a:bodyPr>
          <a:lstStyle>
            <a:lvl1pPr marL="0" indent="0" algn="ctr">
              <a:buNone/>
              <a:defRPr sz="1400" b="1"/>
            </a:lvl1pPr>
            <a:lvl2pPr>
              <a:defRPr sz="1200"/>
            </a:lvl2pPr>
            <a:lvl3pPr>
              <a:defRPr sz="1200"/>
            </a:lvl3pPr>
            <a:lvl4pPr>
              <a:defRPr sz="1200"/>
            </a:lvl4pPr>
            <a:lvl5pPr>
              <a:defRPr sz="1200"/>
            </a:lvl5pPr>
          </a:lstStyle>
          <a:p>
            <a:pPr lvl="0"/>
            <a:r>
              <a:rPr lang="en-US"/>
              <a:t>Click to edit Master text styles</a:t>
            </a:r>
          </a:p>
        </p:txBody>
      </p:sp>
      <p:sp>
        <p:nvSpPr>
          <p:cNvPr id="3" name="Text Placeholder 8">
            <a:extLst>
              <a:ext uri="{FF2B5EF4-FFF2-40B4-BE49-F238E27FC236}">
                <a16:creationId xmlns:a16="http://schemas.microsoft.com/office/drawing/2014/main" id="{1FAD305A-D561-F77D-CBEF-486C84DA8306}"/>
              </a:ext>
            </a:extLst>
          </p:cNvPr>
          <p:cNvSpPr>
            <a:spLocks noGrp="1"/>
          </p:cNvSpPr>
          <p:nvPr>
            <p:ph type="body" sz="quarter" idx="12"/>
          </p:nvPr>
        </p:nvSpPr>
        <p:spPr>
          <a:xfrm>
            <a:off x="4456530" y="1705407"/>
            <a:ext cx="4458870" cy="2256559"/>
          </a:xfrm>
        </p:spPr>
        <p:txBody>
          <a:bodyPr anchor="ctr">
            <a:noAutofit/>
          </a:bodyPr>
          <a:lstStyle>
            <a:lvl1pPr marL="0" indent="0">
              <a:buNone/>
              <a:defRPr sz="2000" b="1"/>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14013861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amp;A With Polling/Like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4E4411-583E-2441-E8D8-C285E382BA14}"/>
              </a:ext>
            </a:extLst>
          </p:cNvPr>
          <p:cNvSpPr/>
          <p:nvPr/>
        </p:nvSpPr>
        <p:spPr>
          <a:xfrm>
            <a:off x="527957" y="1260928"/>
            <a:ext cx="4328360" cy="220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4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Ask Your Questions</a:t>
            </a:r>
            <a:endParaRPr lang="en-US" sz="4400" b="1">
              <a:solidFill>
                <a:schemeClr val="bg1"/>
              </a:solidFill>
            </a:endParaRPr>
          </a:p>
        </p:txBody>
      </p:sp>
      <p:sp>
        <p:nvSpPr>
          <p:cNvPr id="4" name="Rounded Rectangle 3">
            <a:extLst>
              <a:ext uri="{FF2B5EF4-FFF2-40B4-BE49-F238E27FC236}">
                <a16:creationId xmlns:a16="http://schemas.microsoft.com/office/drawing/2014/main" id="{E0B19EB0-B243-F07D-FC3F-015857ADA65C}"/>
              </a:ext>
            </a:extLst>
          </p:cNvPr>
          <p:cNvSpPr/>
          <p:nvPr/>
        </p:nvSpPr>
        <p:spPr>
          <a:xfrm>
            <a:off x="5285014" y="1088571"/>
            <a:ext cx="3331029" cy="2554515"/>
          </a:xfrm>
          <a:prstGeom prst="round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7C6832BD-5EDE-789D-B033-D4551381E1C7}"/>
              </a:ext>
            </a:extLst>
          </p:cNvPr>
          <p:cNvPicPr>
            <a:picLocks noChangeAspect="1"/>
          </p:cNvPicPr>
          <p:nvPr/>
        </p:nvPicPr>
        <p:blipFill>
          <a:blip r:embed="rId2"/>
          <a:stretch>
            <a:fillRect/>
          </a:stretch>
        </p:blipFill>
        <p:spPr>
          <a:xfrm>
            <a:off x="5824475" y="1239775"/>
            <a:ext cx="2252106" cy="2252106"/>
          </a:xfrm>
          <a:prstGeom prst="rect">
            <a:avLst/>
          </a:prstGeom>
        </p:spPr>
      </p:pic>
      <p:sp>
        <p:nvSpPr>
          <p:cNvPr id="9" name="Rounded Rectangle 8">
            <a:extLst>
              <a:ext uri="{FF2B5EF4-FFF2-40B4-BE49-F238E27FC236}">
                <a16:creationId xmlns:a16="http://schemas.microsoft.com/office/drawing/2014/main" id="{41BAA639-8A43-4C94-434F-C0AB6B024B9C}"/>
              </a:ext>
            </a:extLst>
          </p:cNvPr>
          <p:cNvSpPr/>
          <p:nvPr/>
        </p:nvSpPr>
        <p:spPr>
          <a:xfrm>
            <a:off x="7588332" y="4574884"/>
            <a:ext cx="1290175" cy="34448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C3226309-1D1D-1861-3072-1C9C0D432B99}"/>
              </a:ext>
            </a:extLst>
          </p:cNvPr>
          <p:cNvSpPr>
            <a:spLocks noGrp="1"/>
          </p:cNvSpPr>
          <p:nvPr>
            <p:ph type="body" sz="quarter" idx="10"/>
          </p:nvPr>
        </p:nvSpPr>
        <p:spPr>
          <a:xfrm>
            <a:off x="7588332" y="4574884"/>
            <a:ext cx="1320316" cy="344488"/>
          </a:xfrm>
        </p:spPr>
        <p:txBody>
          <a:bodyPr anchor="ctr">
            <a:noAutofit/>
          </a:bodyPr>
          <a:lstStyle>
            <a:lvl1pPr marL="0" indent="0" algn="ctr">
              <a:buNone/>
              <a:defRPr sz="1400" b="1"/>
            </a:lvl1pPr>
            <a:lvl2pPr>
              <a:defRPr sz="1200"/>
            </a:lvl2pPr>
            <a:lvl3pPr>
              <a:defRPr sz="12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140661637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7410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heme Slide (inClinic)">
    <p:spTree>
      <p:nvGrpSpPr>
        <p:cNvPr id="1" name=""/>
        <p:cNvGrpSpPr/>
        <p:nvPr/>
      </p:nvGrpSpPr>
      <p:grpSpPr>
        <a:xfrm>
          <a:off x="0" y="0"/>
          <a:ext cx="0" cy="0"/>
          <a:chOff x="0" y="0"/>
          <a:chExt cx="0" cy="0"/>
        </a:xfrm>
      </p:grpSpPr>
      <p:sp>
        <p:nvSpPr>
          <p:cNvPr id="5" name="Text Placeholder 16">
            <a:extLst>
              <a:ext uri="{FF2B5EF4-FFF2-40B4-BE49-F238E27FC236}">
                <a16:creationId xmlns:a16="http://schemas.microsoft.com/office/drawing/2014/main" id="{10B3A042-8CC0-E59F-36A4-DD2D1E2AF17C}"/>
              </a:ext>
            </a:extLst>
          </p:cNvPr>
          <p:cNvSpPr>
            <a:spLocks noGrp="1"/>
          </p:cNvSpPr>
          <p:nvPr>
            <p:ph type="body" sz="quarter" idx="16"/>
          </p:nvPr>
        </p:nvSpPr>
        <p:spPr>
          <a:xfrm>
            <a:off x="139823" y="1720140"/>
            <a:ext cx="4712913" cy="1281112"/>
          </a:xfrm>
        </p:spPr>
        <p:txBody>
          <a:bodyPr>
            <a:noAutofit/>
          </a:bodyPr>
          <a:lstStyle>
            <a:lvl1pPr marL="0" indent="0" algn="l">
              <a:spcAft>
                <a:spcPts val="0"/>
              </a:spcAft>
              <a:buNone/>
              <a:defRPr sz="1800">
                <a:solidFill>
                  <a:schemeClr val="bg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
        <p:nvSpPr>
          <p:cNvPr id="6" name="Text Placeholder 10">
            <a:extLst>
              <a:ext uri="{FF2B5EF4-FFF2-40B4-BE49-F238E27FC236}">
                <a16:creationId xmlns:a16="http://schemas.microsoft.com/office/drawing/2014/main" id="{7142AAB8-F3C2-A60F-27E4-D7BE66C3FE15}"/>
              </a:ext>
            </a:extLst>
          </p:cNvPr>
          <p:cNvSpPr>
            <a:spLocks noGrp="1"/>
          </p:cNvSpPr>
          <p:nvPr>
            <p:ph type="body" sz="quarter" idx="11" hasCustomPrompt="1"/>
          </p:nvPr>
        </p:nvSpPr>
        <p:spPr>
          <a:xfrm>
            <a:off x="139823" y="194072"/>
            <a:ext cx="8686800" cy="1110945"/>
          </a:xfrm>
          <a:ln>
            <a:noFill/>
          </a:ln>
        </p:spPr>
        <p:txBody>
          <a:bodyPr lIns="91440" tIns="91440" rIns="91440" bIns="91440">
            <a:noAutofit/>
          </a:bodyPr>
          <a:lstStyle>
            <a:lvl1pPr marL="0" indent="0">
              <a:lnSpc>
                <a:spcPct val="100000"/>
              </a:lnSpc>
              <a:spcAft>
                <a:spcPts val="450"/>
              </a:spcAft>
              <a:buNone/>
              <a:defRPr sz="3300" b="1" i="0">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Add Presentation Title</a:t>
            </a:r>
          </a:p>
        </p:txBody>
      </p:sp>
      <p:pic>
        <p:nvPicPr>
          <p:cNvPr id="7" name="Picture 6">
            <a:extLst>
              <a:ext uri="{FF2B5EF4-FFF2-40B4-BE49-F238E27FC236}">
                <a16:creationId xmlns:a16="http://schemas.microsoft.com/office/drawing/2014/main" id="{9A287692-28F2-BF91-6688-267EC2B4987C}"/>
              </a:ext>
            </a:extLst>
          </p:cNvPr>
          <p:cNvPicPr>
            <a:picLocks noChangeAspect="1"/>
          </p:cNvPicPr>
          <p:nvPr/>
        </p:nvPicPr>
        <p:blipFill>
          <a:blip r:embed="rId2"/>
          <a:stretch/>
        </p:blipFill>
        <p:spPr>
          <a:xfrm>
            <a:off x="3379357" y="4038538"/>
            <a:ext cx="2385286" cy="768051"/>
          </a:xfrm>
          <a:prstGeom prst="rect">
            <a:avLst/>
          </a:prstGeom>
        </p:spPr>
      </p:pic>
      <p:sp>
        <p:nvSpPr>
          <p:cNvPr id="8" name="Picture Placeholder 4">
            <a:extLst>
              <a:ext uri="{FF2B5EF4-FFF2-40B4-BE49-F238E27FC236}">
                <a16:creationId xmlns:a16="http://schemas.microsoft.com/office/drawing/2014/main" id="{CB146967-CC98-ED85-CB1A-97F60153B07A}"/>
              </a:ext>
            </a:extLst>
          </p:cNvPr>
          <p:cNvSpPr>
            <a:spLocks noGrp="1"/>
          </p:cNvSpPr>
          <p:nvPr>
            <p:ph type="pic" sz="quarter" idx="10" hasCustomPrompt="1"/>
          </p:nvPr>
        </p:nvSpPr>
        <p:spPr>
          <a:xfrm>
            <a:off x="7090611" y="1657350"/>
            <a:ext cx="1828800" cy="1828800"/>
          </a:xfrm>
          <a:ln w="19050">
            <a:solidFill>
              <a:schemeClr val="tx1"/>
            </a:solidFill>
          </a:ln>
          <a:effectLst>
            <a:outerShdw blurRad="50800" dist="38100" dir="2700000" algn="tl" rotWithShape="0">
              <a:prstClr val="black">
                <a:alpha val="40000"/>
              </a:prstClr>
            </a:outerShdw>
          </a:effectLst>
        </p:spPr>
        <p:txBody>
          <a:bodyPr>
            <a:noAutofit/>
          </a:bodyPr>
          <a:lstStyle>
            <a:lvl1pPr marL="0" indent="0" algn="ctr">
              <a:buNone/>
              <a:defRPr>
                <a:solidFill>
                  <a:schemeClr val="bg1"/>
                </a:solidFill>
              </a:defRPr>
            </a:lvl1pPr>
          </a:lstStyle>
          <a:p>
            <a:r>
              <a:rPr lang="en-US"/>
              <a:t>Insert QR code</a:t>
            </a:r>
          </a:p>
        </p:txBody>
      </p:sp>
      <p:sp>
        <p:nvSpPr>
          <p:cNvPr id="9" name="TextBox 8">
            <a:extLst>
              <a:ext uri="{FF2B5EF4-FFF2-40B4-BE49-F238E27FC236}">
                <a16:creationId xmlns:a16="http://schemas.microsoft.com/office/drawing/2014/main" id="{B6E389C4-2BFD-F329-C8C6-C71A63C97366}"/>
              </a:ext>
            </a:extLst>
          </p:cNvPr>
          <p:cNvSpPr txBox="1"/>
          <p:nvPr/>
        </p:nvSpPr>
        <p:spPr>
          <a:xfrm>
            <a:off x="6296526" y="3546095"/>
            <a:ext cx="2618874" cy="492443"/>
          </a:xfrm>
          <a:prstGeom prst="rect">
            <a:avLst/>
          </a:prstGeom>
          <a:noFill/>
        </p:spPr>
        <p:txBody>
          <a:bodyPr wrap="square" lIns="0" tIns="0" rIns="0" bIns="0" rtlCol="0">
            <a:spAutoFit/>
          </a:bodyPr>
          <a:lstStyle/>
          <a:p>
            <a:pPr algn="r"/>
            <a:r>
              <a:rPr lang="en-US" sz="1600" b="1">
                <a:solidFill>
                  <a:schemeClr val="bg1"/>
                </a:solidFill>
              </a:rPr>
              <a:t>Scan to access the </a:t>
            </a:r>
            <a:br>
              <a:rPr lang="en-US" sz="1600" b="1">
                <a:solidFill>
                  <a:schemeClr val="bg1"/>
                </a:solidFill>
              </a:rPr>
            </a:br>
            <a:r>
              <a:rPr lang="en-US" sz="1600" b="1">
                <a:solidFill>
                  <a:schemeClr val="bg1"/>
                </a:solidFill>
              </a:rPr>
              <a:t>post-test and evaluation</a:t>
            </a:r>
          </a:p>
        </p:txBody>
      </p:sp>
    </p:spTree>
    <p:extLst>
      <p:ext uri="{BB962C8B-B14F-4D97-AF65-F5344CB8AC3E}">
        <p14:creationId xmlns:p14="http://schemas.microsoft.com/office/powerpoint/2010/main" val="14203891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Welcome Slide (inClinic)">
    <p:spTree>
      <p:nvGrpSpPr>
        <p:cNvPr id="1" name=""/>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3A456DB3-629B-0729-6D70-C30C91B0CA10}"/>
              </a:ext>
            </a:extLst>
          </p:cNvPr>
          <p:cNvSpPr/>
          <p:nvPr/>
        </p:nvSpPr>
        <p:spPr>
          <a:xfrm>
            <a:off x="0" y="971550"/>
            <a:ext cx="8915400" cy="4171950"/>
          </a:xfrm>
          <a:prstGeom prst="round1Rect">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Content Placeholder 2">
            <a:extLst>
              <a:ext uri="{FF2B5EF4-FFF2-40B4-BE49-F238E27FC236}">
                <a16:creationId xmlns:a16="http://schemas.microsoft.com/office/drawing/2014/main" id="{5F91980A-AD91-E788-55C5-E50AE923A9F2}"/>
              </a:ext>
            </a:extLst>
          </p:cNvPr>
          <p:cNvSpPr>
            <a:spLocks noGrp="1"/>
          </p:cNvSpPr>
          <p:nvPr>
            <p:ph idx="1"/>
          </p:nvPr>
        </p:nvSpPr>
        <p:spPr>
          <a:xfrm>
            <a:off x="251460" y="1130699"/>
            <a:ext cx="8641080" cy="3940106"/>
          </a:xfrm>
        </p:spPr>
        <p:txBody>
          <a:bodyPr>
            <a:noAutofit/>
          </a:bodyPr>
          <a:lstStyle>
            <a:lvl1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1pPr>
            <a:lvl2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2pPr>
            <a:lvl3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3pPr>
            <a:lvl4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0"/>
              </a:spcBef>
              <a:spcAft>
                <a:spcPts val="1200"/>
              </a:spcAft>
              <a:buFont typeface="System Font Regular"/>
              <a:buChar char="–"/>
              <a:defRPr lang="en-GB" sz="1800" kern="1200" dirty="0">
                <a:solidFill>
                  <a:schemeClr val="tx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10">
            <a:extLst>
              <a:ext uri="{FF2B5EF4-FFF2-40B4-BE49-F238E27FC236}">
                <a16:creationId xmlns:a16="http://schemas.microsoft.com/office/drawing/2014/main" id="{784979E4-9197-F4AC-5030-A3F1DD36BFAC}"/>
              </a:ext>
            </a:extLst>
          </p:cNvPr>
          <p:cNvSpPr>
            <a:spLocks noGrp="1"/>
          </p:cNvSpPr>
          <p:nvPr>
            <p:ph type="body" sz="quarter" idx="11" hasCustomPrompt="1"/>
          </p:nvPr>
        </p:nvSpPr>
        <p:spPr>
          <a:xfrm>
            <a:off x="117169" y="146734"/>
            <a:ext cx="8801100" cy="715960"/>
          </a:xfrm>
          <a:ln>
            <a:noFill/>
          </a:ln>
        </p:spPr>
        <p:txBody>
          <a:bodyPr lIns="91440" tIns="0" rIns="182880" bIns="0" anchor="ctr">
            <a:noAutofit/>
          </a:bodyPr>
          <a:lstStyle>
            <a:lvl1pPr marL="0" indent="0">
              <a:lnSpc>
                <a:spcPts val="3160"/>
              </a:lnSpc>
              <a:spcAft>
                <a:spcPts val="0"/>
              </a:spcAft>
              <a:buNone/>
              <a:defRPr sz="3300" b="1">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Placeholder Text</a:t>
            </a:r>
          </a:p>
        </p:txBody>
      </p:sp>
      <p:pic>
        <p:nvPicPr>
          <p:cNvPr id="2" name="Picture 1">
            <a:extLst>
              <a:ext uri="{FF2B5EF4-FFF2-40B4-BE49-F238E27FC236}">
                <a16:creationId xmlns:a16="http://schemas.microsoft.com/office/drawing/2014/main" id="{CCBF6B5F-24BE-86FC-4A47-01CF2F3249BF}"/>
              </a:ext>
            </a:extLst>
          </p:cNvPr>
          <p:cNvPicPr>
            <a:picLocks noChangeAspect="1"/>
          </p:cNvPicPr>
          <p:nvPr/>
        </p:nvPicPr>
        <p:blipFill>
          <a:blip r:embed="rId2">
            <a:biLevel thresh="25000"/>
          </a:blip>
          <a:srcRect l="1526" r="1526"/>
          <a:stretch/>
        </p:blipFill>
        <p:spPr>
          <a:xfrm>
            <a:off x="7069786" y="213735"/>
            <a:ext cx="1763130" cy="581958"/>
          </a:xfrm>
          <a:prstGeom prst="rect">
            <a:avLst/>
          </a:prstGeom>
          <a:effectLst/>
        </p:spPr>
      </p:pic>
      <p:sp>
        <p:nvSpPr>
          <p:cNvPr id="9" name="Picture Placeholder 8">
            <a:extLst>
              <a:ext uri="{FF2B5EF4-FFF2-40B4-BE49-F238E27FC236}">
                <a16:creationId xmlns:a16="http://schemas.microsoft.com/office/drawing/2014/main" id="{1BF3F99C-7EA0-9C3B-509B-BD65F393CFD8}"/>
              </a:ext>
            </a:extLst>
          </p:cNvPr>
          <p:cNvSpPr>
            <a:spLocks noGrp="1"/>
          </p:cNvSpPr>
          <p:nvPr>
            <p:ph type="pic" sz="quarter" idx="12" hasCustomPrompt="1"/>
          </p:nvPr>
        </p:nvSpPr>
        <p:spPr>
          <a:xfrm>
            <a:off x="7764512" y="3994797"/>
            <a:ext cx="1005840" cy="1005840"/>
          </a:xfrm>
          <a:ln w="19050">
            <a:solidFill>
              <a:schemeClr val="tx1"/>
            </a:solidFill>
          </a:ln>
          <a:effectLst>
            <a:outerShdw blurRad="50800" dist="38100" dir="2700000" algn="tl" rotWithShape="0">
              <a:prstClr val="black">
                <a:alpha val="40000"/>
              </a:prstClr>
            </a:outerShdw>
          </a:effectLst>
        </p:spPr>
        <p:txBody>
          <a:bodyPr/>
          <a:lstStyle>
            <a:lvl1pPr marL="0" indent="0" algn="ctr">
              <a:buNone/>
              <a:defRPr/>
            </a:lvl1pPr>
          </a:lstStyle>
          <a:p>
            <a:r>
              <a:rPr lang="en-US"/>
              <a:t>Insert QR code</a:t>
            </a:r>
          </a:p>
        </p:txBody>
      </p:sp>
      <p:sp>
        <p:nvSpPr>
          <p:cNvPr id="11" name="TextBox 10">
            <a:extLst>
              <a:ext uri="{FF2B5EF4-FFF2-40B4-BE49-F238E27FC236}">
                <a16:creationId xmlns:a16="http://schemas.microsoft.com/office/drawing/2014/main" id="{A935C68C-E87B-1047-F5E5-62EB19E5980D}"/>
              </a:ext>
            </a:extLst>
          </p:cNvPr>
          <p:cNvSpPr txBox="1"/>
          <p:nvPr/>
        </p:nvSpPr>
        <p:spPr>
          <a:xfrm>
            <a:off x="5054600" y="4415862"/>
            <a:ext cx="2654300" cy="584775"/>
          </a:xfrm>
          <a:prstGeom prst="rect">
            <a:avLst/>
          </a:prstGeom>
          <a:noFill/>
        </p:spPr>
        <p:txBody>
          <a:bodyPr wrap="square" rtlCol="0">
            <a:spAutoFit/>
          </a:bodyPr>
          <a:lstStyle/>
          <a:p>
            <a:pPr algn="r"/>
            <a:r>
              <a:rPr lang="en-US" sz="1600" b="1"/>
              <a:t>Scan to access the </a:t>
            </a:r>
            <a:br>
              <a:rPr lang="en-US" sz="1600" b="1"/>
            </a:br>
            <a:r>
              <a:rPr lang="en-US" sz="1600" b="1"/>
              <a:t>post-test and evaluation</a:t>
            </a:r>
          </a:p>
        </p:txBody>
      </p:sp>
    </p:spTree>
    <p:extLst>
      <p:ext uri="{BB962C8B-B14F-4D97-AF65-F5344CB8AC3E}">
        <p14:creationId xmlns:p14="http://schemas.microsoft.com/office/powerpoint/2010/main" val="3240997506"/>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inClinic URL">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2A4F2108-7697-CD44-F298-C715959BCFE2}"/>
              </a:ext>
            </a:extLst>
          </p:cNvPr>
          <p:cNvSpPr>
            <a:spLocks noGrp="1"/>
          </p:cNvSpPr>
          <p:nvPr>
            <p:ph type="pic" sz="quarter" idx="10" hasCustomPrompt="1"/>
          </p:nvPr>
        </p:nvSpPr>
        <p:spPr>
          <a:xfrm>
            <a:off x="3657600" y="2571750"/>
            <a:ext cx="1828800" cy="1828800"/>
          </a:xfrm>
          <a:ln w="19050">
            <a:solidFill>
              <a:schemeClr val="tx1"/>
            </a:solidFill>
          </a:ln>
          <a:effectLst>
            <a:outerShdw blurRad="50800" dist="38100" dir="2700000" algn="tl" rotWithShape="0">
              <a:prstClr val="black">
                <a:alpha val="40000"/>
              </a:prstClr>
            </a:outerShdw>
          </a:effectLst>
        </p:spPr>
        <p:txBody>
          <a:bodyPr>
            <a:noAutofit/>
          </a:bodyPr>
          <a:lstStyle>
            <a:lvl1pPr marL="0" indent="0" algn="ctr">
              <a:buNone/>
              <a:defRPr>
                <a:solidFill>
                  <a:schemeClr val="bg1"/>
                </a:solidFill>
              </a:defRPr>
            </a:lvl1pPr>
          </a:lstStyle>
          <a:p>
            <a:r>
              <a:rPr lang="en-US"/>
              <a:t>Insert QR code</a:t>
            </a:r>
          </a:p>
        </p:txBody>
      </p:sp>
      <p:sp>
        <p:nvSpPr>
          <p:cNvPr id="3" name="TextBox 2">
            <a:extLst>
              <a:ext uri="{FF2B5EF4-FFF2-40B4-BE49-F238E27FC236}">
                <a16:creationId xmlns:a16="http://schemas.microsoft.com/office/drawing/2014/main" id="{E2480B2A-D781-0F70-F932-31B26A595106}"/>
              </a:ext>
            </a:extLst>
          </p:cNvPr>
          <p:cNvSpPr txBox="1"/>
          <p:nvPr/>
        </p:nvSpPr>
        <p:spPr>
          <a:xfrm>
            <a:off x="3262563" y="4460495"/>
            <a:ext cx="2618874" cy="492443"/>
          </a:xfrm>
          <a:prstGeom prst="rect">
            <a:avLst/>
          </a:prstGeom>
          <a:noFill/>
        </p:spPr>
        <p:txBody>
          <a:bodyPr wrap="square" lIns="0" tIns="0" rIns="0" bIns="0" rtlCol="0">
            <a:spAutoFit/>
          </a:bodyPr>
          <a:lstStyle/>
          <a:p>
            <a:pPr algn="ctr"/>
            <a:r>
              <a:rPr lang="en-US" sz="1600" b="1">
                <a:solidFill>
                  <a:schemeClr val="bg1"/>
                </a:solidFill>
              </a:rPr>
              <a:t>Scan to access the </a:t>
            </a:r>
            <a:br>
              <a:rPr lang="en-US" sz="1600" b="1">
                <a:solidFill>
                  <a:schemeClr val="bg1"/>
                </a:solidFill>
              </a:rPr>
            </a:br>
            <a:r>
              <a:rPr lang="en-US" sz="1600" b="1">
                <a:solidFill>
                  <a:schemeClr val="bg1"/>
                </a:solidFill>
              </a:rPr>
              <a:t>post-test and evaluation</a:t>
            </a:r>
          </a:p>
        </p:txBody>
      </p:sp>
    </p:spTree>
    <p:extLst>
      <p:ext uri="{BB962C8B-B14F-4D97-AF65-F5344CB8AC3E}">
        <p14:creationId xmlns:p14="http://schemas.microsoft.com/office/powerpoint/2010/main" val="17964024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5E8485-287A-7D02-5384-DCE332565160}"/>
              </a:ext>
            </a:extLst>
          </p:cNvPr>
          <p:cNvSpPr txBox="1"/>
          <p:nvPr/>
        </p:nvSpPr>
        <p:spPr>
          <a:xfrm>
            <a:off x="371007" y="495613"/>
            <a:ext cx="8401987" cy="4152275"/>
          </a:xfrm>
          <a:prstGeom prst="rect">
            <a:avLst/>
          </a:prstGeom>
          <a:noFill/>
        </p:spPr>
        <p:txBody>
          <a:bodyPr wrap="square" tIns="91440" bIns="91440" rtlCol="0" anchor="ctr">
            <a:noAutofit/>
          </a:bodyPr>
          <a:lstStyle/>
          <a:p>
            <a:pPr marL="0" indent="0" algn="ctr">
              <a:spcAft>
                <a:spcPts val="1200"/>
              </a:spcAft>
              <a:buFont typeface="Arial" panose="020B0604020202020204" pitchFamily="34" charset="0"/>
              <a:buNone/>
            </a:pPr>
            <a:r>
              <a:rPr lang="en-US" sz="8000" b="1"/>
              <a:t>DO NOT USE LAYOUTS PAST THIS POINT</a:t>
            </a:r>
          </a:p>
        </p:txBody>
      </p:sp>
      <p:sp>
        <p:nvSpPr>
          <p:cNvPr id="2" name="TextBox 1">
            <a:extLst>
              <a:ext uri="{FF2B5EF4-FFF2-40B4-BE49-F238E27FC236}">
                <a16:creationId xmlns:a16="http://schemas.microsoft.com/office/drawing/2014/main" id="{B9515824-908E-17B3-DF82-CDCAAFBC85F1}"/>
              </a:ext>
            </a:extLst>
          </p:cNvPr>
          <p:cNvSpPr txBox="1"/>
          <p:nvPr/>
        </p:nvSpPr>
        <p:spPr>
          <a:xfrm>
            <a:off x="371007" y="495613"/>
            <a:ext cx="8401987" cy="4152275"/>
          </a:xfrm>
          <a:prstGeom prst="rect">
            <a:avLst/>
          </a:prstGeom>
          <a:noFill/>
        </p:spPr>
        <p:txBody>
          <a:bodyPr wrap="square" tIns="91440" bIns="91440" rtlCol="0" anchor="ctr">
            <a:noAutofit/>
          </a:bodyPr>
          <a:lstStyle/>
          <a:p>
            <a:pPr marL="0" indent="0" algn="ctr">
              <a:spcAft>
                <a:spcPts val="1200"/>
              </a:spcAft>
              <a:buFont typeface="Arial" panose="020B0604020202020204" pitchFamily="34" charset="0"/>
              <a:buNone/>
            </a:pPr>
            <a:r>
              <a:rPr lang="en-US" sz="8000" b="1"/>
              <a:t>DO NOT USE LAYOUTS PAST THIS POINT</a:t>
            </a:r>
          </a:p>
        </p:txBody>
      </p:sp>
    </p:spTree>
    <p:extLst>
      <p:ext uri="{BB962C8B-B14F-4D97-AF65-F5344CB8AC3E}">
        <p14:creationId xmlns:p14="http://schemas.microsoft.com/office/powerpoint/2010/main" val="2361743701"/>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em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E2ED9F0-B3BA-2D28-D45F-2112ED31030A}"/>
              </a:ext>
            </a:extLst>
          </p:cNvPr>
          <p:cNvSpPr>
            <a:spLocks noGrp="1"/>
          </p:cNvSpPr>
          <p:nvPr>
            <p:ph type="pic" sz="quarter" idx="10" hasCustomPrompt="1"/>
          </p:nvPr>
        </p:nvSpPr>
        <p:spPr>
          <a:xfrm>
            <a:off x="6578" y="2170091"/>
            <a:ext cx="5948363" cy="2966831"/>
          </a:xfrm>
          <a:prstGeom prst="round1Rect">
            <a:avLst/>
          </a:prstGeom>
          <a:ln>
            <a:solidFill>
              <a:schemeClr val="tx1"/>
            </a:solidFill>
          </a:ln>
          <a:effectLst>
            <a:outerShdw blurRad="50800" dist="38100" dir="2700000" algn="tl" rotWithShape="0">
              <a:prstClr val="black">
                <a:alpha val="40000"/>
              </a:prstClr>
            </a:outerShdw>
          </a:effectLst>
        </p:spPr>
        <p:txBody>
          <a:bodyPr>
            <a:normAutofit/>
          </a:bodyPr>
          <a:lstStyle>
            <a:lvl1pPr marL="0" indent="0">
              <a:buNone/>
              <a:defRPr sz="3200">
                <a:solidFill>
                  <a:schemeClr val="bg1"/>
                </a:solidFill>
              </a:defRPr>
            </a:lvl1pPr>
          </a:lstStyle>
          <a:p>
            <a:r>
              <a:rPr lang="en-US" dirty="0"/>
              <a:t>Insert medical image here</a:t>
            </a:r>
          </a:p>
        </p:txBody>
      </p:sp>
      <p:sp>
        <p:nvSpPr>
          <p:cNvPr id="11" name="Text Placeholder 10">
            <a:extLst>
              <a:ext uri="{FF2B5EF4-FFF2-40B4-BE49-F238E27FC236}">
                <a16:creationId xmlns:a16="http://schemas.microsoft.com/office/drawing/2014/main" id="{6D688F0F-1E1B-71D9-A102-A2B1A47D7D28}"/>
              </a:ext>
            </a:extLst>
          </p:cNvPr>
          <p:cNvSpPr>
            <a:spLocks noGrp="1"/>
          </p:cNvSpPr>
          <p:nvPr>
            <p:ph type="body" sz="quarter" idx="11" hasCustomPrompt="1"/>
          </p:nvPr>
        </p:nvSpPr>
        <p:spPr>
          <a:xfrm>
            <a:off x="139823" y="194072"/>
            <a:ext cx="8686800" cy="1890920"/>
          </a:xfrm>
          <a:ln>
            <a:noFill/>
          </a:ln>
        </p:spPr>
        <p:txBody>
          <a:bodyPr lIns="91440" tIns="91440" rIns="91440" bIns="91440">
            <a:noAutofit/>
          </a:bodyPr>
          <a:lstStyle>
            <a:lvl1pPr marL="0" indent="0">
              <a:lnSpc>
                <a:spcPct val="100000"/>
              </a:lnSpc>
              <a:spcAft>
                <a:spcPts val="450"/>
              </a:spcAft>
              <a:buNone/>
              <a:defRPr sz="3300" b="1" i="0">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Theme Placeholder</a:t>
            </a:r>
          </a:p>
        </p:txBody>
      </p:sp>
      <p:sp>
        <p:nvSpPr>
          <p:cNvPr id="15" name="Text Placeholder 14">
            <a:extLst>
              <a:ext uri="{FF2B5EF4-FFF2-40B4-BE49-F238E27FC236}">
                <a16:creationId xmlns:a16="http://schemas.microsoft.com/office/drawing/2014/main" id="{7BA9E82C-D537-7648-A7B3-786FD1B46C06}"/>
              </a:ext>
            </a:extLst>
          </p:cNvPr>
          <p:cNvSpPr>
            <a:spLocks noGrp="1"/>
          </p:cNvSpPr>
          <p:nvPr>
            <p:ph type="body" sz="quarter" idx="12" hasCustomPrompt="1"/>
          </p:nvPr>
        </p:nvSpPr>
        <p:spPr>
          <a:xfrm>
            <a:off x="6084759" y="3349351"/>
            <a:ext cx="2884884" cy="608310"/>
          </a:xfrm>
          <a:ln>
            <a:noFill/>
          </a:ln>
        </p:spPr>
        <p:txBody>
          <a:bodyPr anchor="b">
            <a:noAutofit/>
          </a:bodyPr>
          <a:lstStyle>
            <a:lvl1pPr marL="0" indent="0" algn="ctr">
              <a:buNone/>
              <a:defRPr sz="1350" i="1">
                <a:solidFill>
                  <a:schemeClr val="bg1"/>
                </a:solidFill>
              </a:defRPr>
            </a:lvl1pPr>
            <a:lvl2pPr marL="342900" indent="0" algn="ctr">
              <a:buNone/>
              <a:defRPr sz="1350" i="1">
                <a:solidFill>
                  <a:schemeClr val="bg1"/>
                </a:solidFill>
              </a:defRPr>
            </a:lvl2pPr>
            <a:lvl3pPr marL="685800" indent="0" algn="ctr">
              <a:buNone/>
              <a:defRPr sz="1350" i="1">
                <a:solidFill>
                  <a:schemeClr val="bg1"/>
                </a:solidFill>
              </a:defRPr>
            </a:lvl3pPr>
            <a:lvl4pPr marL="1028700" indent="0" algn="ctr">
              <a:buNone/>
              <a:defRPr sz="1350" i="1">
                <a:solidFill>
                  <a:schemeClr val="bg1"/>
                </a:solidFill>
              </a:defRPr>
            </a:lvl4pPr>
            <a:lvl5pPr marL="1371600" indent="0" algn="ctr">
              <a:buNone/>
              <a:defRPr sz="1350" i="1">
                <a:solidFill>
                  <a:schemeClr val="bg1"/>
                </a:solidFill>
              </a:defRPr>
            </a:lvl5pPr>
          </a:lstStyle>
          <a:p>
            <a:pPr lvl="0"/>
            <a:r>
              <a:rPr lang="en-US" dirty="0"/>
              <a:t>Association disclaimer placeholder</a:t>
            </a:r>
          </a:p>
        </p:txBody>
      </p:sp>
      <p:pic>
        <p:nvPicPr>
          <p:cNvPr id="2" name="Picture 1">
            <a:extLst>
              <a:ext uri="{FF2B5EF4-FFF2-40B4-BE49-F238E27FC236}">
                <a16:creationId xmlns:a16="http://schemas.microsoft.com/office/drawing/2014/main" id="{353A4721-E071-299B-4038-BAA534ABB87B}"/>
              </a:ext>
            </a:extLst>
          </p:cNvPr>
          <p:cNvPicPr>
            <a:picLocks noChangeAspect="1"/>
          </p:cNvPicPr>
          <p:nvPr userDrawn="1"/>
        </p:nvPicPr>
        <p:blipFill>
          <a:blip r:embed="rId2"/>
          <a:stretch/>
        </p:blipFill>
        <p:spPr>
          <a:xfrm>
            <a:off x="6568738" y="194072"/>
            <a:ext cx="2384762" cy="767883"/>
          </a:xfrm>
          <a:prstGeom prst="rect">
            <a:avLst/>
          </a:prstGeom>
        </p:spPr>
      </p:pic>
    </p:spTree>
    <p:extLst>
      <p:ext uri="{BB962C8B-B14F-4D97-AF65-F5344CB8AC3E}">
        <p14:creationId xmlns:p14="http://schemas.microsoft.com/office/powerpoint/2010/main" val="2029088828"/>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heme Slide With Parnt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E2ED9F0-B3BA-2D28-D45F-2112ED31030A}"/>
              </a:ext>
            </a:extLst>
          </p:cNvPr>
          <p:cNvSpPr>
            <a:spLocks noGrp="1"/>
          </p:cNvSpPr>
          <p:nvPr>
            <p:ph type="pic" sz="quarter" idx="10" hasCustomPrompt="1"/>
          </p:nvPr>
        </p:nvSpPr>
        <p:spPr>
          <a:xfrm>
            <a:off x="6578" y="2170091"/>
            <a:ext cx="5948363" cy="2966831"/>
          </a:xfrm>
          <a:prstGeom prst="round1Rect">
            <a:avLst/>
          </a:prstGeom>
          <a:ln>
            <a:solidFill>
              <a:schemeClr val="tx1"/>
            </a:solidFill>
          </a:ln>
          <a:effectLst>
            <a:outerShdw blurRad="50800" dist="38100" dir="2700000" algn="tl" rotWithShape="0">
              <a:prstClr val="black">
                <a:alpha val="40000"/>
              </a:prstClr>
            </a:outerShdw>
          </a:effectLst>
        </p:spPr>
        <p:txBody>
          <a:bodyPr>
            <a:normAutofit/>
          </a:bodyPr>
          <a:lstStyle>
            <a:lvl1pPr marL="0" indent="0">
              <a:buNone/>
              <a:defRPr sz="3200">
                <a:solidFill>
                  <a:schemeClr val="bg1"/>
                </a:solidFill>
              </a:defRPr>
            </a:lvl1pPr>
          </a:lstStyle>
          <a:p>
            <a:r>
              <a:rPr lang="en-US" dirty="0"/>
              <a:t>Insert medical image here</a:t>
            </a:r>
          </a:p>
        </p:txBody>
      </p:sp>
      <p:sp>
        <p:nvSpPr>
          <p:cNvPr id="11" name="Text Placeholder 10">
            <a:extLst>
              <a:ext uri="{FF2B5EF4-FFF2-40B4-BE49-F238E27FC236}">
                <a16:creationId xmlns:a16="http://schemas.microsoft.com/office/drawing/2014/main" id="{6D688F0F-1E1B-71D9-A102-A2B1A47D7D28}"/>
              </a:ext>
            </a:extLst>
          </p:cNvPr>
          <p:cNvSpPr>
            <a:spLocks noGrp="1"/>
          </p:cNvSpPr>
          <p:nvPr>
            <p:ph type="body" sz="quarter" idx="11" hasCustomPrompt="1"/>
          </p:nvPr>
        </p:nvSpPr>
        <p:spPr>
          <a:xfrm>
            <a:off x="139823" y="194072"/>
            <a:ext cx="8686800" cy="1890920"/>
          </a:xfrm>
          <a:ln>
            <a:noFill/>
          </a:ln>
        </p:spPr>
        <p:txBody>
          <a:bodyPr lIns="91440" tIns="91440" rIns="91440" bIns="91440">
            <a:noAutofit/>
          </a:bodyPr>
          <a:lstStyle>
            <a:lvl1pPr marL="0" indent="0">
              <a:lnSpc>
                <a:spcPct val="100000"/>
              </a:lnSpc>
              <a:spcAft>
                <a:spcPts val="450"/>
              </a:spcAft>
              <a:buNone/>
              <a:defRPr sz="3300" b="1" i="0">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Theme Placeholder</a:t>
            </a:r>
          </a:p>
        </p:txBody>
      </p:sp>
      <p:sp>
        <p:nvSpPr>
          <p:cNvPr id="15" name="Text Placeholder 14">
            <a:extLst>
              <a:ext uri="{FF2B5EF4-FFF2-40B4-BE49-F238E27FC236}">
                <a16:creationId xmlns:a16="http://schemas.microsoft.com/office/drawing/2014/main" id="{7BA9E82C-D537-7648-A7B3-786FD1B46C06}"/>
              </a:ext>
            </a:extLst>
          </p:cNvPr>
          <p:cNvSpPr>
            <a:spLocks noGrp="1"/>
          </p:cNvSpPr>
          <p:nvPr>
            <p:ph type="body" sz="quarter" idx="12" hasCustomPrompt="1"/>
          </p:nvPr>
        </p:nvSpPr>
        <p:spPr>
          <a:xfrm>
            <a:off x="6084759" y="3349351"/>
            <a:ext cx="2884884" cy="608310"/>
          </a:xfrm>
          <a:ln>
            <a:noFill/>
          </a:ln>
        </p:spPr>
        <p:txBody>
          <a:bodyPr anchor="b">
            <a:noAutofit/>
          </a:bodyPr>
          <a:lstStyle>
            <a:lvl1pPr marL="0" indent="0" algn="ctr">
              <a:buNone/>
              <a:defRPr sz="1350" i="1">
                <a:solidFill>
                  <a:schemeClr val="bg1"/>
                </a:solidFill>
              </a:defRPr>
            </a:lvl1pPr>
            <a:lvl2pPr marL="342900" indent="0" algn="ctr">
              <a:buNone/>
              <a:defRPr sz="1350" i="1">
                <a:solidFill>
                  <a:schemeClr val="bg1"/>
                </a:solidFill>
              </a:defRPr>
            </a:lvl2pPr>
            <a:lvl3pPr marL="685800" indent="0" algn="ctr">
              <a:buNone/>
              <a:defRPr sz="1350" i="1">
                <a:solidFill>
                  <a:schemeClr val="bg1"/>
                </a:solidFill>
              </a:defRPr>
            </a:lvl3pPr>
            <a:lvl4pPr marL="1028700" indent="0" algn="ctr">
              <a:buNone/>
              <a:defRPr sz="1350" i="1">
                <a:solidFill>
                  <a:schemeClr val="bg1"/>
                </a:solidFill>
              </a:defRPr>
            </a:lvl4pPr>
            <a:lvl5pPr marL="1371600" indent="0" algn="ctr">
              <a:buNone/>
              <a:defRPr sz="1350" i="1">
                <a:solidFill>
                  <a:schemeClr val="bg1"/>
                </a:solidFill>
              </a:defRPr>
            </a:lvl5pPr>
          </a:lstStyle>
          <a:p>
            <a:pPr lvl="0"/>
            <a:r>
              <a:rPr lang="en-US" dirty="0"/>
              <a:t>Association disclaimer placeholder</a:t>
            </a:r>
          </a:p>
        </p:txBody>
      </p:sp>
      <p:pic>
        <p:nvPicPr>
          <p:cNvPr id="2" name="Picture 1">
            <a:extLst>
              <a:ext uri="{FF2B5EF4-FFF2-40B4-BE49-F238E27FC236}">
                <a16:creationId xmlns:a16="http://schemas.microsoft.com/office/drawing/2014/main" id="{353A4721-E071-299B-4038-BAA534ABB87B}"/>
              </a:ext>
            </a:extLst>
          </p:cNvPr>
          <p:cNvPicPr>
            <a:picLocks noChangeAspect="1"/>
          </p:cNvPicPr>
          <p:nvPr userDrawn="1"/>
        </p:nvPicPr>
        <p:blipFill>
          <a:blip r:embed="rId2"/>
          <a:stretch/>
        </p:blipFill>
        <p:spPr>
          <a:xfrm>
            <a:off x="6568738" y="194072"/>
            <a:ext cx="2384762" cy="767883"/>
          </a:xfrm>
          <a:prstGeom prst="rect">
            <a:avLst/>
          </a:prstGeom>
        </p:spPr>
      </p:pic>
      <p:sp>
        <p:nvSpPr>
          <p:cNvPr id="4" name="Content Placeholder 3">
            <a:extLst>
              <a:ext uri="{FF2B5EF4-FFF2-40B4-BE49-F238E27FC236}">
                <a16:creationId xmlns:a16="http://schemas.microsoft.com/office/drawing/2014/main" id="{028D7653-A5DD-5745-3986-3A0C8CD2BB38}"/>
              </a:ext>
            </a:extLst>
          </p:cNvPr>
          <p:cNvSpPr>
            <a:spLocks noGrp="1"/>
          </p:cNvSpPr>
          <p:nvPr>
            <p:ph sz="quarter" idx="13" hasCustomPrompt="1"/>
          </p:nvPr>
        </p:nvSpPr>
        <p:spPr>
          <a:xfrm>
            <a:off x="6743700" y="1092200"/>
            <a:ext cx="2209800" cy="1077913"/>
          </a:xfrm>
        </p:spPr>
        <p:txBody>
          <a:bodyPr/>
          <a:lstStyle>
            <a:lvl1pPr>
              <a:defRPr>
                <a:solidFill>
                  <a:schemeClr val="bg1"/>
                </a:solidFill>
              </a:defRPr>
            </a:lvl1pPr>
          </a:lstStyle>
          <a:p>
            <a:pPr lvl="0"/>
            <a:r>
              <a:rPr lang="en-US" dirty="0"/>
              <a:t>Insert partner logo</a:t>
            </a:r>
          </a:p>
        </p:txBody>
      </p:sp>
    </p:spTree>
    <p:extLst>
      <p:ext uri="{BB962C8B-B14F-4D97-AF65-F5344CB8AC3E}">
        <p14:creationId xmlns:p14="http://schemas.microsoft.com/office/powerpoint/2010/main" val="114772943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YOD QR Co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5BEE4B6-E4C8-D2F7-6658-680983280E65}"/>
              </a:ext>
            </a:extLst>
          </p:cNvPr>
          <p:cNvSpPr>
            <a:spLocks noGrp="1"/>
          </p:cNvSpPr>
          <p:nvPr>
            <p:ph type="pic" sz="quarter" idx="10" hasCustomPrompt="1"/>
          </p:nvPr>
        </p:nvSpPr>
        <p:spPr>
          <a:xfrm>
            <a:off x="534554" y="742950"/>
            <a:ext cx="3657600" cy="3657600"/>
          </a:xfrm>
          <a:ln w="19050">
            <a:solidFill>
              <a:schemeClr val="tx1"/>
            </a:solidFill>
          </a:ln>
          <a:effectLst>
            <a:outerShdw blurRad="50800" dist="38100" dir="2700000" algn="tl" rotWithShape="0">
              <a:prstClr val="black">
                <a:alpha val="40000"/>
              </a:prstClr>
            </a:outerShdw>
          </a:effectLst>
        </p:spPr>
        <p:txBody>
          <a:bodyPr>
            <a:noAutofit/>
          </a:bodyPr>
          <a:lstStyle>
            <a:lvl1pPr marL="0" indent="0" algn="ctr">
              <a:buNone/>
              <a:defRPr>
                <a:solidFill>
                  <a:schemeClr val="bg1"/>
                </a:solidFill>
              </a:defRPr>
            </a:lvl1pPr>
          </a:lstStyle>
          <a:p>
            <a:r>
              <a:rPr lang="en-US" dirty="0"/>
              <a:t>Insert QR code</a:t>
            </a:r>
          </a:p>
        </p:txBody>
      </p:sp>
      <p:grpSp>
        <p:nvGrpSpPr>
          <p:cNvPr id="6" name="Group 5">
            <a:extLst>
              <a:ext uri="{FF2B5EF4-FFF2-40B4-BE49-F238E27FC236}">
                <a16:creationId xmlns:a16="http://schemas.microsoft.com/office/drawing/2014/main" id="{222C4A80-8B9A-BBBF-9777-8F898B91A3B5}"/>
              </a:ext>
            </a:extLst>
          </p:cNvPr>
          <p:cNvGrpSpPr/>
          <p:nvPr/>
        </p:nvGrpSpPr>
        <p:grpSpPr>
          <a:xfrm>
            <a:off x="4572000" y="741660"/>
            <a:ext cx="4441371" cy="1457890"/>
            <a:chOff x="4572000" y="759721"/>
            <a:chExt cx="4441371" cy="1457890"/>
          </a:xfrm>
        </p:grpSpPr>
        <p:sp>
          <p:nvSpPr>
            <p:cNvPr id="7" name="TextBox 6">
              <a:extLst>
                <a:ext uri="{FF2B5EF4-FFF2-40B4-BE49-F238E27FC236}">
                  <a16:creationId xmlns:a16="http://schemas.microsoft.com/office/drawing/2014/main" id="{38A8EAFE-638D-5D0D-1E07-2DE48DA23FA2}"/>
                </a:ext>
              </a:extLst>
            </p:cNvPr>
            <p:cNvSpPr txBox="1"/>
            <p:nvPr/>
          </p:nvSpPr>
          <p:spPr>
            <a:xfrm>
              <a:off x="5380744" y="1294281"/>
              <a:ext cx="3632627" cy="923330"/>
            </a:xfrm>
            <a:prstGeom prst="rect">
              <a:avLst/>
            </a:prstGeom>
            <a:noFill/>
          </p:spPr>
          <p:txBody>
            <a:bodyPr wrap="square" rtlCol="0">
              <a:spAutoFit/>
            </a:bodyPr>
            <a:lstStyle/>
            <a:p>
              <a:pPr marL="11113"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prstClr val="white"/>
                  </a:solidFill>
                  <a:effectLst/>
                  <a:uLnTx/>
                  <a:uFillTx/>
                  <a:latin typeface="Arial"/>
                  <a:cs typeface="Arial"/>
                  <a:sym typeface="Arial"/>
                </a:rPr>
                <a:t>Scan this QR code with your personal device to </a:t>
              </a:r>
              <a:r>
                <a:rPr kumimoji="0" lang="en-US" sz="1800" b="1" i="0" u="sng" strike="noStrike" kern="0" cap="none" spc="0" normalizeH="0" baseline="0" noProof="0" dirty="0">
                  <a:ln>
                    <a:noFill/>
                  </a:ln>
                  <a:solidFill>
                    <a:prstClr val="white"/>
                  </a:solidFill>
                  <a:effectLst/>
                  <a:uLnTx/>
                  <a:uFillTx/>
                  <a:latin typeface="Arial"/>
                  <a:cs typeface="Arial"/>
                  <a:sym typeface="Arial"/>
                </a:rPr>
                <a:t>ask the faculty your questions</a:t>
              </a:r>
              <a:r>
                <a:rPr kumimoji="0" lang="en-US" sz="1800" b="1" i="0" u="none" strike="noStrike" kern="0" cap="none" spc="0" normalizeH="0" baseline="0" noProof="0" dirty="0">
                  <a:ln>
                    <a:noFill/>
                  </a:ln>
                  <a:solidFill>
                    <a:prstClr val="white"/>
                  </a:solidFill>
                  <a:effectLst/>
                  <a:uLnTx/>
                  <a:uFillTx/>
                  <a:latin typeface="Arial"/>
                  <a:cs typeface="Arial"/>
                  <a:sym typeface="Arial"/>
                </a:rPr>
                <a:t>!</a:t>
              </a:r>
            </a:p>
          </p:txBody>
        </p:sp>
        <p:pic>
          <p:nvPicPr>
            <p:cNvPr id="8" name="Graphic 21">
              <a:extLst>
                <a:ext uri="{FF2B5EF4-FFF2-40B4-BE49-F238E27FC236}">
                  <a16:creationId xmlns:a16="http://schemas.microsoft.com/office/drawing/2014/main" id="{559FB04C-8CA4-4F4F-F5CA-480A8DDCFE88}"/>
                </a:ext>
              </a:extLst>
            </p:cNvPr>
            <p:cNvPicPr>
              <a:picLocks noChangeAspect="1"/>
            </p:cNvPicPr>
            <p:nvPr/>
          </p:nvPicPr>
          <p:blipFill>
            <a:blip r:embed="rId2"/>
            <a:srcRect/>
            <a:stretch/>
          </p:blipFill>
          <p:spPr>
            <a:xfrm>
              <a:off x="4653178" y="1392163"/>
              <a:ext cx="727566" cy="727566"/>
            </a:xfrm>
            <a:prstGeom prst="rect">
              <a:avLst/>
            </a:prstGeom>
          </p:spPr>
        </p:pic>
        <p:sp>
          <p:nvSpPr>
            <p:cNvPr id="9" name="Text Box 11">
              <a:extLst>
                <a:ext uri="{FF2B5EF4-FFF2-40B4-BE49-F238E27FC236}">
                  <a16:creationId xmlns:a16="http://schemas.microsoft.com/office/drawing/2014/main" id="{50C36A47-9535-0F27-C506-055F4232A2B0}"/>
                </a:ext>
              </a:extLst>
            </p:cNvPr>
            <p:cNvSpPr>
              <a:spLocks noChangeArrowheads="1"/>
            </p:cNvSpPr>
            <p:nvPr/>
          </p:nvSpPr>
          <p:spPr bwMode="gray">
            <a:xfrm>
              <a:off x="4572000" y="759721"/>
              <a:ext cx="4328398" cy="472679"/>
            </a:xfrm>
            <a:prstGeom prst="roundRect">
              <a:avLst>
                <a:gd name="adj" fmla="val 16667"/>
              </a:avLst>
            </a:prstGeom>
            <a:ln/>
          </p:spPr>
          <p:style>
            <a:lnRef idx="0">
              <a:schemeClr val="accent4"/>
            </a:lnRef>
            <a:fillRef idx="3">
              <a:schemeClr val="accent4"/>
            </a:fillRef>
            <a:effectRef idx="3">
              <a:schemeClr val="accent4"/>
            </a:effectRef>
            <a:fontRef idx="minor">
              <a:schemeClr val="lt1"/>
            </a:fontRef>
          </p:style>
          <p:txBody>
            <a:bodyPr tIns="182880" bIns="18288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ct val="20000"/>
                </a:spcBef>
                <a:spcAft>
                  <a:spcPts val="0"/>
                </a:spcAft>
                <a:buClr>
                  <a:srgbClr val="304F4D"/>
                </a:buClr>
                <a:buSzTx/>
                <a:buFontTx/>
                <a:buNone/>
                <a:tabLst/>
                <a:defRPr/>
              </a:pPr>
              <a:r>
                <a:rPr kumimoji="0" lang="en-CA" altLang="en-US" sz="1800" b="1" i="0" u="none" strike="noStrike" kern="1200" cap="none" spc="0" normalizeH="0" baseline="0" noProof="0" dirty="0">
                  <a:ln>
                    <a:noFill/>
                  </a:ln>
                  <a:solidFill>
                    <a:schemeClr val="bg1"/>
                  </a:solidFill>
                  <a:effectLst/>
                  <a:uLnTx/>
                  <a:uFillTx/>
                  <a:latin typeface="Arial" pitchFamily="34" charset="0"/>
                  <a:ea typeface="ヒラギノ角ゴ Pro W3" pitchFamily="2" charset="-128"/>
                  <a:cs typeface="Arial"/>
                  <a:sym typeface="Arial"/>
                </a:rPr>
                <a:t>Instructions for In-Person Learners</a:t>
              </a:r>
            </a:p>
          </p:txBody>
        </p:sp>
      </p:grpSp>
      <p:grpSp>
        <p:nvGrpSpPr>
          <p:cNvPr id="2" name="Group 1">
            <a:extLst>
              <a:ext uri="{FF2B5EF4-FFF2-40B4-BE49-F238E27FC236}">
                <a16:creationId xmlns:a16="http://schemas.microsoft.com/office/drawing/2014/main" id="{60A1ECCB-9A74-6136-38D6-A6CE59A5B066}"/>
              </a:ext>
            </a:extLst>
          </p:cNvPr>
          <p:cNvGrpSpPr/>
          <p:nvPr userDrawn="1"/>
        </p:nvGrpSpPr>
        <p:grpSpPr>
          <a:xfrm>
            <a:off x="4572000" y="741660"/>
            <a:ext cx="4441371" cy="1457890"/>
            <a:chOff x="4572000" y="759721"/>
            <a:chExt cx="4441371" cy="1457890"/>
          </a:xfrm>
        </p:grpSpPr>
        <p:sp>
          <p:nvSpPr>
            <p:cNvPr id="3" name="TextBox 2">
              <a:extLst>
                <a:ext uri="{FF2B5EF4-FFF2-40B4-BE49-F238E27FC236}">
                  <a16:creationId xmlns:a16="http://schemas.microsoft.com/office/drawing/2014/main" id="{576811BD-02F6-DA84-C9E3-C83AF83B4B12}"/>
                </a:ext>
              </a:extLst>
            </p:cNvPr>
            <p:cNvSpPr txBox="1"/>
            <p:nvPr/>
          </p:nvSpPr>
          <p:spPr>
            <a:xfrm>
              <a:off x="5380744" y="1294281"/>
              <a:ext cx="3632627" cy="923330"/>
            </a:xfrm>
            <a:prstGeom prst="rect">
              <a:avLst/>
            </a:prstGeom>
            <a:noFill/>
          </p:spPr>
          <p:txBody>
            <a:bodyPr wrap="square" rtlCol="0">
              <a:spAutoFit/>
            </a:bodyPr>
            <a:lstStyle/>
            <a:p>
              <a:pPr marL="11113"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prstClr val="white"/>
                  </a:solidFill>
                  <a:effectLst/>
                  <a:uLnTx/>
                  <a:uFillTx/>
                  <a:latin typeface="Arial"/>
                  <a:cs typeface="Arial"/>
                  <a:sym typeface="Arial"/>
                </a:rPr>
                <a:t>Scan this QR code with your personal device to </a:t>
              </a:r>
              <a:r>
                <a:rPr kumimoji="0" lang="en-US" sz="1800" b="1" i="0" u="sng" strike="noStrike" kern="0" cap="none" spc="0" normalizeH="0" baseline="0" noProof="0" dirty="0">
                  <a:ln>
                    <a:noFill/>
                  </a:ln>
                  <a:solidFill>
                    <a:prstClr val="white"/>
                  </a:solidFill>
                  <a:effectLst/>
                  <a:uLnTx/>
                  <a:uFillTx/>
                  <a:latin typeface="Arial"/>
                  <a:cs typeface="Arial"/>
                  <a:sym typeface="Arial"/>
                </a:rPr>
                <a:t>ask the faculty your questions</a:t>
              </a:r>
              <a:r>
                <a:rPr kumimoji="0" lang="en-US" sz="1800" b="1" i="0" u="none" strike="noStrike" kern="0" cap="none" spc="0" normalizeH="0" baseline="0" noProof="0" dirty="0">
                  <a:ln>
                    <a:noFill/>
                  </a:ln>
                  <a:solidFill>
                    <a:prstClr val="white"/>
                  </a:solidFill>
                  <a:effectLst/>
                  <a:uLnTx/>
                  <a:uFillTx/>
                  <a:latin typeface="Arial"/>
                  <a:cs typeface="Arial"/>
                  <a:sym typeface="Arial"/>
                </a:rPr>
                <a:t>!</a:t>
              </a:r>
            </a:p>
          </p:txBody>
        </p:sp>
        <p:pic>
          <p:nvPicPr>
            <p:cNvPr id="4" name="Graphic 21">
              <a:extLst>
                <a:ext uri="{FF2B5EF4-FFF2-40B4-BE49-F238E27FC236}">
                  <a16:creationId xmlns:a16="http://schemas.microsoft.com/office/drawing/2014/main" id="{1E0F2CD4-6D2A-82BC-C111-3454DA4F090C}"/>
                </a:ext>
              </a:extLst>
            </p:cNvPr>
            <p:cNvPicPr>
              <a:picLocks noChangeAspect="1"/>
            </p:cNvPicPr>
            <p:nvPr/>
          </p:nvPicPr>
          <p:blipFill>
            <a:blip r:embed="rId2"/>
            <a:srcRect/>
            <a:stretch/>
          </p:blipFill>
          <p:spPr>
            <a:xfrm>
              <a:off x="4653178" y="1392163"/>
              <a:ext cx="727566" cy="727566"/>
            </a:xfrm>
            <a:prstGeom prst="rect">
              <a:avLst/>
            </a:prstGeom>
          </p:spPr>
        </p:pic>
        <p:sp>
          <p:nvSpPr>
            <p:cNvPr id="11" name="Text Box 11">
              <a:extLst>
                <a:ext uri="{FF2B5EF4-FFF2-40B4-BE49-F238E27FC236}">
                  <a16:creationId xmlns:a16="http://schemas.microsoft.com/office/drawing/2014/main" id="{D9898F8D-4253-C440-9889-5A27A081BFCF}"/>
                </a:ext>
              </a:extLst>
            </p:cNvPr>
            <p:cNvSpPr>
              <a:spLocks noChangeArrowheads="1"/>
            </p:cNvSpPr>
            <p:nvPr/>
          </p:nvSpPr>
          <p:spPr bwMode="gray">
            <a:xfrm>
              <a:off x="4572000" y="759721"/>
              <a:ext cx="4328398" cy="472679"/>
            </a:xfrm>
            <a:prstGeom prst="roundRect">
              <a:avLst>
                <a:gd name="adj" fmla="val 16667"/>
              </a:avLst>
            </a:prstGeom>
            <a:ln/>
          </p:spPr>
          <p:style>
            <a:lnRef idx="0">
              <a:schemeClr val="accent4"/>
            </a:lnRef>
            <a:fillRef idx="3">
              <a:schemeClr val="accent4"/>
            </a:fillRef>
            <a:effectRef idx="3">
              <a:schemeClr val="accent4"/>
            </a:effectRef>
            <a:fontRef idx="minor">
              <a:schemeClr val="lt1"/>
            </a:fontRef>
          </p:style>
          <p:txBody>
            <a:bodyPr tIns="182880" bIns="18288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ct val="20000"/>
                </a:spcBef>
                <a:spcAft>
                  <a:spcPts val="0"/>
                </a:spcAft>
                <a:buClr>
                  <a:srgbClr val="304F4D"/>
                </a:buClr>
                <a:buSzTx/>
                <a:buFontTx/>
                <a:buNone/>
                <a:tabLst/>
                <a:defRPr/>
              </a:pPr>
              <a:r>
                <a:rPr kumimoji="0" lang="en-CA" altLang="en-US" sz="1800" b="1" i="0" u="none" strike="noStrike" kern="1200" cap="none" spc="0" normalizeH="0" baseline="0" noProof="0" dirty="0">
                  <a:ln>
                    <a:noFill/>
                  </a:ln>
                  <a:solidFill>
                    <a:schemeClr val="bg1"/>
                  </a:solidFill>
                  <a:effectLst/>
                  <a:uLnTx/>
                  <a:uFillTx/>
                  <a:latin typeface="Arial" pitchFamily="34" charset="0"/>
                  <a:ea typeface="ヒラギノ角ゴ Pro W3" pitchFamily="2" charset="-128"/>
                  <a:cs typeface="Arial"/>
                  <a:sym typeface="Arial"/>
                </a:rPr>
                <a:t>Instructions for In-Person Learners</a:t>
              </a:r>
            </a:p>
          </p:txBody>
        </p:sp>
      </p:grpSp>
      <p:sp>
        <p:nvSpPr>
          <p:cNvPr id="12" name="Content Placeholder 11">
            <a:extLst>
              <a:ext uri="{FF2B5EF4-FFF2-40B4-BE49-F238E27FC236}">
                <a16:creationId xmlns:a16="http://schemas.microsoft.com/office/drawing/2014/main" id="{4AFC3E97-DD05-41B3-BAD7-6B11CACB7D2A}"/>
              </a:ext>
            </a:extLst>
          </p:cNvPr>
          <p:cNvSpPr txBox="1">
            <a:spLocks/>
          </p:cNvSpPr>
          <p:nvPr userDrawn="1"/>
        </p:nvSpPr>
        <p:spPr>
          <a:xfrm>
            <a:off x="4572000" y="2375807"/>
            <a:ext cx="4328398" cy="1491474"/>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6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257300" marR="0" indent="-342900" algn="l" defTabSz="914400" rtl="0" eaLnBrk="1" fontAlgn="auto" latinLnBrk="0" hangingPunct="1">
              <a:lnSpc>
                <a:spcPct val="100000"/>
              </a:lnSpc>
              <a:spcBef>
                <a:spcPts val="0"/>
              </a:spcBef>
              <a:spcAft>
                <a:spcPts val="600"/>
              </a:spcAft>
              <a:buClrTx/>
              <a:buSzPct val="70000"/>
              <a:buFont typeface="Wingdings 2" panose="05020102010507070707" pitchFamily="18" charset="2"/>
              <a:buChar char="®"/>
              <a:tabLst/>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schemeClr val="bg1">
                    <a:lumMod val="85000"/>
                  </a:schemeClr>
                </a:solidFill>
                <a:effectLst/>
                <a:uLnTx/>
                <a:uFillTx/>
                <a:latin typeface="Arial"/>
                <a:ea typeface="+mn-ea"/>
                <a:cs typeface="Arial" panose="020B0604020202020204" pitchFamily="34" charset="0"/>
                <a:sym typeface="Arial"/>
              </a:rPr>
              <a:t>QR Code Instructions</a:t>
            </a:r>
          </a:p>
          <a:p>
            <a:pPr marL="242888" marR="0" lvl="0" indent="-242888" algn="l" defTabSz="914400" rtl="0" eaLnBrk="1" fontAlgn="auto" latinLnBrk="0" hangingPunct="1">
              <a:lnSpc>
                <a:spcPct val="100000"/>
              </a:lnSpc>
              <a:spcBef>
                <a:spcPts val="0"/>
              </a:spcBef>
              <a:buClrTx/>
              <a:buSzTx/>
              <a:buFont typeface="Arial" panose="020B0604020202020204" pitchFamily="34" charset="0"/>
              <a:buChar char="•"/>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2" charset="-128"/>
                <a:cs typeface="Arial" panose="020B0604020202020204" pitchFamily="34" charset="0"/>
                <a:sym typeface="Arial"/>
              </a:rPr>
              <a:t>On your mobile device, open the camera app</a:t>
            </a:r>
          </a:p>
          <a:p>
            <a:pPr marL="242888" marR="0" lvl="0" indent="-242888" algn="l" defTabSz="914400" rtl="0" eaLnBrk="1" fontAlgn="auto" latinLnBrk="0" hangingPunct="1">
              <a:lnSpc>
                <a:spcPct val="100000"/>
              </a:lnSpc>
              <a:spcBef>
                <a:spcPts val="0"/>
              </a:spcBef>
              <a:buClrTx/>
              <a:buSzTx/>
              <a:buFont typeface="Arial" panose="020B0604020202020204" pitchFamily="34" charset="0"/>
              <a:buChar char="•"/>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2" charset="-128"/>
                <a:cs typeface="Arial" panose="020B0604020202020204" pitchFamily="34" charset="0"/>
                <a:sym typeface="Arial"/>
              </a:rPr>
              <a:t>Tap on the QR code to focus the camera</a:t>
            </a:r>
          </a:p>
          <a:p>
            <a:pPr marL="242888" marR="0" lvl="0" indent="-242888" algn="l" defTabSz="914400" rtl="0" eaLnBrk="1" fontAlgn="auto" latinLnBrk="0" hangingPunct="1">
              <a:lnSpc>
                <a:spcPct val="100000"/>
              </a:lnSpc>
              <a:spcBef>
                <a:spcPts val="0"/>
              </a:spcBef>
              <a:spcAft>
                <a:spcPts val="1200"/>
              </a:spcAft>
              <a:buClrTx/>
              <a:buSzTx/>
              <a:buFont typeface="Arial" panose="020B0604020202020204" pitchFamily="34" charset="0"/>
              <a:buChar char="•"/>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2" charset="-128"/>
                <a:cs typeface="Arial" panose="020B0604020202020204" pitchFamily="34" charset="0"/>
                <a:sym typeface="Arial"/>
              </a:rPr>
              <a:t>Click the link that appears</a:t>
            </a:r>
          </a:p>
        </p:txBody>
      </p:sp>
    </p:spTree>
    <p:extLst>
      <p:ext uri="{BB962C8B-B14F-4D97-AF65-F5344CB8AC3E}">
        <p14:creationId xmlns:p14="http://schemas.microsoft.com/office/powerpoint/2010/main" val="23814926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aculty Slide (Live)">
    <p:spTree>
      <p:nvGrpSpPr>
        <p:cNvPr id="1" name=""/>
        <p:cNvGrpSpPr/>
        <p:nvPr/>
      </p:nvGrpSpPr>
      <p:grpSpPr>
        <a:xfrm>
          <a:off x="0" y="0"/>
          <a:ext cx="0" cy="0"/>
          <a:chOff x="0" y="0"/>
          <a:chExt cx="0" cy="0"/>
        </a:xfrm>
      </p:grpSpPr>
      <p:sp>
        <p:nvSpPr>
          <p:cNvPr id="18" name="Round Single Corner Rectangle 17">
            <a:extLst>
              <a:ext uri="{FF2B5EF4-FFF2-40B4-BE49-F238E27FC236}">
                <a16:creationId xmlns:a16="http://schemas.microsoft.com/office/drawing/2014/main" id="{0548C76F-C242-49B4-01EC-456BF0CCA48F}"/>
              </a:ext>
            </a:extLst>
          </p:cNvPr>
          <p:cNvSpPr/>
          <p:nvPr/>
        </p:nvSpPr>
        <p:spPr>
          <a:xfrm>
            <a:off x="0" y="971550"/>
            <a:ext cx="8915400" cy="4171950"/>
          </a:xfrm>
          <a:prstGeom prst="round1Rect">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Picture Placeholder 7">
            <a:extLst>
              <a:ext uri="{FF2B5EF4-FFF2-40B4-BE49-F238E27FC236}">
                <a16:creationId xmlns:a16="http://schemas.microsoft.com/office/drawing/2014/main" id="{27B5E04C-9BA5-A15A-3F89-591EADF24CFB}"/>
              </a:ext>
            </a:extLst>
          </p:cNvPr>
          <p:cNvSpPr>
            <a:spLocks noGrp="1" noChangeAspect="1"/>
          </p:cNvSpPr>
          <p:nvPr>
            <p:ph type="pic" sz="quarter" idx="12" hasCustomPrompt="1"/>
          </p:nvPr>
        </p:nvSpPr>
        <p:spPr>
          <a:xfrm>
            <a:off x="420415" y="1354567"/>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dirty="0"/>
              <a:t>Insert </a:t>
            </a:r>
            <a:r>
              <a:rPr lang="en-US" dirty="0" err="1"/>
              <a:t>KOL</a:t>
            </a:r>
            <a:r>
              <a:rPr lang="en-US" dirty="0"/>
              <a:t> photo 1</a:t>
            </a:r>
          </a:p>
        </p:txBody>
      </p:sp>
      <p:sp>
        <p:nvSpPr>
          <p:cNvPr id="10" name="Picture Placeholder 7">
            <a:extLst>
              <a:ext uri="{FF2B5EF4-FFF2-40B4-BE49-F238E27FC236}">
                <a16:creationId xmlns:a16="http://schemas.microsoft.com/office/drawing/2014/main" id="{8077807B-AEA9-82FE-0A25-4DA89EE50187}"/>
              </a:ext>
            </a:extLst>
          </p:cNvPr>
          <p:cNvSpPr>
            <a:spLocks noGrp="1" noChangeAspect="1"/>
          </p:cNvSpPr>
          <p:nvPr>
            <p:ph type="pic" sz="quarter" idx="15" hasCustomPrompt="1"/>
          </p:nvPr>
        </p:nvSpPr>
        <p:spPr>
          <a:xfrm>
            <a:off x="420415" y="3194159"/>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dirty="0"/>
              <a:t>Insert </a:t>
            </a:r>
            <a:r>
              <a:rPr lang="en-US" dirty="0" err="1"/>
              <a:t>KOL</a:t>
            </a:r>
            <a:r>
              <a:rPr lang="en-US" dirty="0"/>
              <a:t> photo 3</a:t>
            </a:r>
          </a:p>
        </p:txBody>
      </p:sp>
      <p:sp>
        <p:nvSpPr>
          <p:cNvPr id="11" name="Text Placeholder 16">
            <a:extLst>
              <a:ext uri="{FF2B5EF4-FFF2-40B4-BE49-F238E27FC236}">
                <a16:creationId xmlns:a16="http://schemas.microsoft.com/office/drawing/2014/main" id="{B6B14DB2-9F70-C632-9EE0-8B034581C673}"/>
              </a:ext>
            </a:extLst>
          </p:cNvPr>
          <p:cNvSpPr>
            <a:spLocks noGrp="1"/>
          </p:cNvSpPr>
          <p:nvPr>
            <p:ph type="body" sz="quarter" idx="16" hasCustomPrompt="1"/>
          </p:nvPr>
        </p:nvSpPr>
        <p:spPr>
          <a:xfrm>
            <a:off x="1505340" y="1354567"/>
            <a:ext cx="2614295" cy="1281112"/>
          </a:xfrm>
        </p:spPr>
        <p:txBody>
          <a:bodyPr>
            <a:noAutofit/>
          </a:bodyPr>
          <a:lstStyle>
            <a:lvl1pPr marL="0" indent="0" algn="l">
              <a:spcAft>
                <a:spcPts val="0"/>
              </a:spcAft>
              <a:buNone/>
              <a:defRPr sz="1400" b="1">
                <a:solidFill>
                  <a:schemeClr val="tx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dirty="0"/>
              <a:t>KOL name, degrees</a:t>
            </a:r>
          </a:p>
        </p:txBody>
      </p:sp>
      <p:sp>
        <p:nvSpPr>
          <p:cNvPr id="12" name="Text Placeholder 16">
            <a:extLst>
              <a:ext uri="{FF2B5EF4-FFF2-40B4-BE49-F238E27FC236}">
                <a16:creationId xmlns:a16="http://schemas.microsoft.com/office/drawing/2014/main" id="{0EE738FA-C296-9FA5-1464-658D6A4F7164}"/>
              </a:ext>
            </a:extLst>
          </p:cNvPr>
          <p:cNvSpPr>
            <a:spLocks noGrp="1"/>
          </p:cNvSpPr>
          <p:nvPr>
            <p:ph type="body" sz="quarter" idx="17" hasCustomPrompt="1"/>
          </p:nvPr>
        </p:nvSpPr>
        <p:spPr>
          <a:xfrm>
            <a:off x="1505340" y="3194159"/>
            <a:ext cx="2614295" cy="1281112"/>
          </a:xfrm>
        </p:spPr>
        <p:txBody>
          <a:bodyPr>
            <a:noAutofit/>
          </a:bodyPr>
          <a:lstStyle>
            <a:lvl1pPr marL="0" indent="0" algn="l">
              <a:spcAft>
                <a:spcPts val="0"/>
              </a:spcAft>
              <a:buNone/>
              <a:defRPr sz="1400" b="1">
                <a:solidFill>
                  <a:schemeClr val="tx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dirty="0"/>
              <a:t>KOL name, degrees</a:t>
            </a:r>
          </a:p>
        </p:txBody>
      </p:sp>
      <p:sp>
        <p:nvSpPr>
          <p:cNvPr id="19" name="Picture Placeholder 7">
            <a:extLst>
              <a:ext uri="{FF2B5EF4-FFF2-40B4-BE49-F238E27FC236}">
                <a16:creationId xmlns:a16="http://schemas.microsoft.com/office/drawing/2014/main" id="{94FC1896-8C6A-E7A5-2F51-AD4CB4E07666}"/>
              </a:ext>
            </a:extLst>
          </p:cNvPr>
          <p:cNvSpPr>
            <a:spLocks noGrp="1" noChangeAspect="1"/>
          </p:cNvSpPr>
          <p:nvPr>
            <p:ph type="pic" sz="quarter" idx="18" hasCustomPrompt="1"/>
          </p:nvPr>
        </p:nvSpPr>
        <p:spPr>
          <a:xfrm>
            <a:off x="4601279" y="1354567"/>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dirty="0"/>
              <a:t>Insert </a:t>
            </a:r>
            <a:r>
              <a:rPr lang="en-US" dirty="0" err="1"/>
              <a:t>KOL</a:t>
            </a:r>
            <a:r>
              <a:rPr lang="en-US" dirty="0"/>
              <a:t> photo 2</a:t>
            </a:r>
          </a:p>
        </p:txBody>
      </p:sp>
      <p:sp>
        <p:nvSpPr>
          <p:cNvPr id="20" name="Picture Placeholder 7">
            <a:extLst>
              <a:ext uri="{FF2B5EF4-FFF2-40B4-BE49-F238E27FC236}">
                <a16:creationId xmlns:a16="http://schemas.microsoft.com/office/drawing/2014/main" id="{9AE6B9EE-B756-A665-3081-A90D9A5C02D4}"/>
              </a:ext>
            </a:extLst>
          </p:cNvPr>
          <p:cNvSpPr>
            <a:spLocks noGrp="1" noChangeAspect="1"/>
          </p:cNvSpPr>
          <p:nvPr>
            <p:ph type="pic" sz="quarter" idx="19" hasCustomPrompt="1"/>
          </p:nvPr>
        </p:nvSpPr>
        <p:spPr>
          <a:xfrm>
            <a:off x="4601279" y="3194159"/>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dirty="0"/>
              <a:t>Insert </a:t>
            </a:r>
            <a:r>
              <a:rPr lang="en-US" dirty="0" err="1"/>
              <a:t>KOL</a:t>
            </a:r>
            <a:r>
              <a:rPr lang="en-US" dirty="0"/>
              <a:t> photo 4</a:t>
            </a:r>
          </a:p>
        </p:txBody>
      </p:sp>
      <p:sp>
        <p:nvSpPr>
          <p:cNvPr id="21" name="Text Placeholder 16">
            <a:extLst>
              <a:ext uri="{FF2B5EF4-FFF2-40B4-BE49-F238E27FC236}">
                <a16:creationId xmlns:a16="http://schemas.microsoft.com/office/drawing/2014/main" id="{F4D1B6E1-D1C3-D358-4F7A-9D8C381DF8A7}"/>
              </a:ext>
            </a:extLst>
          </p:cNvPr>
          <p:cNvSpPr>
            <a:spLocks noGrp="1"/>
          </p:cNvSpPr>
          <p:nvPr>
            <p:ph type="body" sz="quarter" idx="20" hasCustomPrompt="1"/>
          </p:nvPr>
        </p:nvSpPr>
        <p:spPr>
          <a:xfrm>
            <a:off x="5686204" y="1354567"/>
            <a:ext cx="2614295" cy="1281112"/>
          </a:xfrm>
        </p:spPr>
        <p:txBody>
          <a:bodyPr>
            <a:noAutofit/>
          </a:bodyPr>
          <a:lstStyle>
            <a:lvl1pPr marL="0" indent="0" algn="l">
              <a:spcAft>
                <a:spcPts val="0"/>
              </a:spcAft>
              <a:buNone/>
              <a:defRPr sz="1400" b="1">
                <a:solidFill>
                  <a:schemeClr val="tx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dirty="0"/>
              <a:t>KOL name, degrees</a:t>
            </a:r>
          </a:p>
        </p:txBody>
      </p:sp>
      <p:sp>
        <p:nvSpPr>
          <p:cNvPr id="22" name="Text Placeholder 16">
            <a:extLst>
              <a:ext uri="{FF2B5EF4-FFF2-40B4-BE49-F238E27FC236}">
                <a16:creationId xmlns:a16="http://schemas.microsoft.com/office/drawing/2014/main" id="{A2256103-A720-709F-1BDA-B3B99FBBC668}"/>
              </a:ext>
            </a:extLst>
          </p:cNvPr>
          <p:cNvSpPr>
            <a:spLocks noGrp="1"/>
          </p:cNvSpPr>
          <p:nvPr>
            <p:ph type="body" sz="quarter" idx="21" hasCustomPrompt="1"/>
          </p:nvPr>
        </p:nvSpPr>
        <p:spPr>
          <a:xfrm>
            <a:off x="5686204" y="3194159"/>
            <a:ext cx="2614295" cy="1281112"/>
          </a:xfrm>
        </p:spPr>
        <p:txBody>
          <a:bodyPr>
            <a:noAutofit/>
          </a:bodyPr>
          <a:lstStyle>
            <a:lvl1pPr marL="0" indent="0" algn="l">
              <a:spcAft>
                <a:spcPts val="0"/>
              </a:spcAft>
              <a:buNone/>
              <a:defRPr sz="1400" b="1">
                <a:solidFill>
                  <a:schemeClr val="tx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dirty="0"/>
              <a:t>KOL name, degrees</a:t>
            </a:r>
          </a:p>
        </p:txBody>
      </p:sp>
      <p:sp>
        <p:nvSpPr>
          <p:cNvPr id="2" name="Text Placeholder 10">
            <a:extLst>
              <a:ext uri="{FF2B5EF4-FFF2-40B4-BE49-F238E27FC236}">
                <a16:creationId xmlns:a16="http://schemas.microsoft.com/office/drawing/2014/main" id="{E272374D-BD4C-007B-7743-1E37764FB13D}"/>
              </a:ext>
            </a:extLst>
          </p:cNvPr>
          <p:cNvSpPr>
            <a:spLocks noGrp="1"/>
          </p:cNvSpPr>
          <p:nvPr>
            <p:ph type="body" sz="quarter" idx="11" hasCustomPrompt="1"/>
          </p:nvPr>
        </p:nvSpPr>
        <p:spPr>
          <a:xfrm>
            <a:off x="117169" y="146734"/>
            <a:ext cx="8801100" cy="715960"/>
          </a:xfrm>
          <a:ln>
            <a:noFill/>
          </a:ln>
        </p:spPr>
        <p:txBody>
          <a:bodyPr lIns="91440" tIns="0" rIns="182880" bIns="0" anchor="ctr">
            <a:noAutofit/>
          </a:bodyPr>
          <a:lstStyle>
            <a:lvl1pPr marL="0" indent="0">
              <a:lnSpc>
                <a:spcPts val="3160"/>
              </a:lnSpc>
              <a:spcAft>
                <a:spcPts val="0"/>
              </a:spcAft>
              <a:buNone/>
              <a:defRPr sz="3300" b="1">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Placeholder Text</a:t>
            </a:r>
          </a:p>
        </p:txBody>
      </p:sp>
      <p:pic>
        <p:nvPicPr>
          <p:cNvPr id="5" name="Picture 4">
            <a:extLst>
              <a:ext uri="{FF2B5EF4-FFF2-40B4-BE49-F238E27FC236}">
                <a16:creationId xmlns:a16="http://schemas.microsoft.com/office/drawing/2014/main" id="{FE7E7890-C95C-A8BB-2514-B9AB26760645}"/>
              </a:ext>
            </a:extLst>
          </p:cNvPr>
          <p:cNvPicPr>
            <a:picLocks noChangeAspect="1"/>
          </p:cNvPicPr>
          <p:nvPr userDrawn="1"/>
        </p:nvPicPr>
        <p:blipFill>
          <a:blip r:embed="rId2">
            <a:biLevel thresh="25000"/>
          </a:blip>
          <a:srcRect l="1526" r="1526"/>
          <a:stretch/>
        </p:blipFill>
        <p:spPr>
          <a:xfrm>
            <a:off x="7069786" y="213735"/>
            <a:ext cx="1763130" cy="581958"/>
          </a:xfrm>
          <a:prstGeom prst="rect">
            <a:avLst/>
          </a:prstGeom>
          <a:effectLst/>
        </p:spPr>
      </p:pic>
    </p:spTree>
    <p:extLst>
      <p:ext uri="{BB962C8B-B14F-4D97-AF65-F5344CB8AC3E}">
        <p14:creationId xmlns:p14="http://schemas.microsoft.com/office/powerpoint/2010/main" val="21669380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Welcome Slide (Live)">
    <p:spTree>
      <p:nvGrpSpPr>
        <p:cNvPr id="1" name=""/>
        <p:cNvGrpSpPr/>
        <p:nvPr/>
      </p:nvGrpSpPr>
      <p:grpSpPr>
        <a:xfrm>
          <a:off x="0" y="0"/>
          <a:ext cx="0" cy="0"/>
          <a:chOff x="0" y="0"/>
          <a:chExt cx="0" cy="0"/>
        </a:xfrm>
      </p:grpSpPr>
      <p:sp>
        <p:nvSpPr>
          <p:cNvPr id="3" name="Round Single Corner Rectangle 2">
            <a:extLst>
              <a:ext uri="{FF2B5EF4-FFF2-40B4-BE49-F238E27FC236}">
                <a16:creationId xmlns:a16="http://schemas.microsoft.com/office/drawing/2014/main" id="{3A456DB3-629B-0729-6D70-C30C91B0CA10}"/>
              </a:ext>
            </a:extLst>
          </p:cNvPr>
          <p:cNvSpPr/>
          <p:nvPr/>
        </p:nvSpPr>
        <p:spPr>
          <a:xfrm>
            <a:off x="0" y="971550"/>
            <a:ext cx="8915400" cy="4171950"/>
          </a:xfrm>
          <a:prstGeom prst="round1Rect">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Content Placeholder 2">
            <a:extLst>
              <a:ext uri="{FF2B5EF4-FFF2-40B4-BE49-F238E27FC236}">
                <a16:creationId xmlns:a16="http://schemas.microsoft.com/office/drawing/2014/main" id="{5F91980A-AD91-E788-55C5-E50AE923A9F2}"/>
              </a:ext>
            </a:extLst>
          </p:cNvPr>
          <p:cNvSpPr>
            <a:spLocks noGrp="1"/>
          </p:cNvSpPr>
          <p:nvPr>
            <p:ph idx="1"/>
          </p:nvPr>
        </p:nvSpPr>
        <p:spPr>
          <a:xfrm>
            <a:off x="251460" y="1130699"/>
            <a:ext cx="8641080" cy="3940106"/>
          </a:xfrm>
        </p:spPr>
        <p:txBody>
          <a:bodyPr>
            <a:noAutofit/>
          </a:bodyPr>
          <a:lstStyle>
            <a:lvl1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1pPr>
            <a:lvl2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2pPr>
            <a:lvl3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3pPr>
            <a:lvl4pPr algn="l" defTabSz="685800" rtl="0" eaLnBrk="1" latinLnBrk="0" hangingPunct="1">
              <a:lnSpc>
                <a:spcPct val="100000"/>
              </a:lnSpc>
              <a:spcBef>
                <a:spcPts val="0"/>
              </a:spcBef>
              <a:spcAft>
                <a:spcPts val="1200"/>
              </a:spcAft>
              <a:defRPr lang="en-US" sz="1800" kern="1200" dirty="0" smtClean="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0"/>
              </a:spcBef>
              <a:spcAft>
                <a:spcPts val="1200"/>
              </a:spcAft>
              <a:buFont typeface="System Font Regular"/>
              <a:buChar char="–"/>
              <a:defRPr lang="en-GB" sz="180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10">
            <a:extLst>
              <a:ext uri="{FF2B5EF4-FFF2-40B4-BE49-F238E27FC236}">
                <a16:creationId xmlns:a16="http://schemas.microsoft.com/office/drawing/2014/main" id="{784979E4-9197-F4AC-5030-A3F1DD36BFAC}"/>
              </a:ext>
            </a:extLst>
          </p:cNvPr>
          <p:cNvSpPr>
            <a:spLocks noGrp="1"/>
          </p:cNvSpPr>
          <p:nvPr>
            <p:ph type="body" sz="quarter" idx="11" hasCustomPrompt="1"/>
          </p:nvPr>
        </p:nvSpPr>
        <p:spPr>
          <a:xfrm>
            <a:off x="117169" y="146734"/>
            <a:ext cx="8801100" cy="715960"/>
          </a:xfrm>
          <a:ln>
            <a:noFill/>
          </a:ln>
        </p:spPr>
        <p:txBody>
          <a:bodyPr lIns="91440" tIns="0" rIns="182880" bIns="0" anchor="ctr">
            <a:noAutofit/>
          </a:bodyPr>
          <a:lstStyle>
            <a:lvl1pPr marL="0" indent="0">
              <a:lnSpc>
                <a:spcPts val="3160"/>
              </a:lnSpc>
              <a:spcAft>
                <a:spcPts val="0"/>
              </a:spcAft>
              <a:buNone/>
              <a:defRPr sz="3300" b="1">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Placeholder Text</a:t>
            </a:r>
          </a:p>
        </p:txBody>
      </p:sp>
      <p:pic>
        <p:nvPicPr>
          <p:cNvPr id="7" name="Picture 6">
            <a:extLst>
              <a:ext uri="{FF2B5EF4-FFF2-40B4-BE49-F238E27FC236}">
                <a16:creationId xmlns:a16="http://schemas.microsoft.com/office/drawing/2014/main" id="{03AB16F4-E252-ACA9-8F8A-5D3D2AB0A2C6}"/>
              </a:ext>
            </a:extLst>
          </p:cNvPr>
          <p:cNvPicPr>
            <a:picLocks noChangeAspect="1"/>
          </p:cNvPicPr>
          <p:nvPr userDrawn="1"/>
        </p:nvPicPr>
        <p:blipFill>
          <a:blip r:embed="rId2">
            <a:biLevel thresh="25000"/>
          </a:blip>
          <a:srcRect l="1526" r="1526"/>
          <a:stretch/>
        </p:blipFill>
        <p:spPr>
          <a:xfrm>
            <a:off x="7069786" y="213735"/>
            <a:ext cx="1763130" cy="581958"/>
          </a:xfrm>
          <a:prstGeom prst="rect">
            <a:avLst/>
          </a:prstGeom>
          <a:effectLst/>
        </p:spPr>
      </p:pic>
    </p:spTree>
    <p:extLst>
      <p:ext uri="{BB962C8B-B14F-4D97-AF65-F5344CB8AC3E}">
        <p14:creationId xmlns:p14="http://schemas.microsoft.com/office/powerpoint/2010/main" val="310961526"/>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Enduring Theme/Presentation">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D97E19EE-D4AB-89DD-BD1C-ACF2B7658822}"/>
              </a:ext>
            </a:extLst>
          </p:cNvPr>
          <p:cNvSpPr>
            <a:spLocks noGrp="1"/>
          </p:cNvSpPr>
          <p:nvPr>
            <p:ph type="body" sz="quarter" idx="11" hasCustomPrompt="1"/>
          </p:nvPr>
        </p:nvSpPr>
        <p:spPr>
          <a:xfrm>
            <a:off x="139823" y="194072"/>
            <a:ext cx="8686800" cy="1110945"/>
          </a:xfrm>
          <a:ln>
            <a:noFill/>
          </a:ln>
        </p:spPr>
        <p:txBody>
          <a:bodyPr lIns="91440" tIns="91440" rIns="91440" bIns="91440">
            <a:noAutofit/>
          </a:bodyPr>
          <a:lstStyle>
            <a:lvl1pPr marL="0" indent="0">
              <a:lnSpc>
                <a:spcPct val="100000"/>
              </a:lnSpc>
              <a:spcAft>
                <a:spcPts val="450"/>
              </a:spcAft>
              <a:buNone/>
              <a:defRPr sz="3300" b="1" i="0">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Theme Placeholder</a:t>
            </a:r>
          </a:p>
        </p:txBody>
      </p:sp>
      <p:sp>
        <p:nvSpPr>
          <p:cNvPr id="8" name="Picture Placeholder 7">
            <a:extLst>
              <a:ext uri="{FF2B5EF4-FFF2-40B4-BE49-F238E27FC236}">
                <a16:creationId xmlns:a16="http://schemas.microsoft.com/office/drawing/2014/main" id="{F1A8A935-A616-2A2A-23C3-1678EFF1A800}"/>
              </a:ext>
            </a:extLst>
          </p:cNvPr>
          <p:cNvSpPr>
            <a:spLocks noGrp="1" noChangeAspect="1"/>
          </p:cNvSpPr>
          <p:nvPr>
            <p:ph type="pic" sz="quarter" idx="12" hasCustomPrompt="1"/>
          </p:nvPr>
        </p:nvSpPr>
        <p:spPr>
          <a:xfrm>
            <a:off x="420415" y="1644849"/>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dirty="0"/>
              <a:t>Insert </a:t>
            </a:r>
            <a:r>
              <a:rPr lang="en-US" dirty="0" err="1"/>
              <a:t>KOL</a:t>
            </a:r>
            <a:r>
              <a:rPr lang="en-US" dirty="0"/>
              <a:t> photo 1</a:t>
            </a:r>
          </a:p>
        </p:txBody>
      </p:sp>
      <p:sp>
        <p:nvSpPr>
          <p:cNvPr id="10" name="Picture Placeholder 7">
            <a:extLst>
              <a:ext uri="{FF2B5EF4-FFF2-40B4-BE49-F238E27FC236}">
                <a16:creationId xmlns:a16="http://schemas.microsoft.com/office/drawing/2014/main" id="{A2A3ED73-BC9B-093C-731E-E60A5FA7496A}"/>
              </a:ext>
            </a:extLst>
          </p:cNvPr>
          <p:cNvSpPr>
            <a:spLocks noGrp="1" noChangeAspect="1"/>
          </p:cNvSpPr>
          <p:nvPr>
            <p:ph type="pic" sz="quarter" idx="15" hasCustomPrompt="1"/>
          </p:nvPr>
        </p:nvSpPr>
        <p:spPr>
          <a:xfrm>
            <a:off x="420415" y="3484441"/>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dirty="0"/>
              <a:t>Insert </a:t>
            </a:r>
            <a:r>
              <a:rPr lang="en-US" dirty="0" err="1"/>
              <a:t>KOL</a:t>
            </a:r>
            <a:r>
              <a:rPr lang="en-US" dirty="0"/>
              <a:t> photo 3</a:t>
            </a:r>
          </a:p>
        </p:txBody>
      </p:sp>
      <p:sp>
        <p:nvSpPr>
          <p:cNvPr id="11" name="Text Placeholder 16">
            <a:extLst>
              <a:ext uri="{FF2B5EF4-FFF2-40B4-BE49-F238E27FC236}">
                <a16:creationId xmlns:a16="http://schemas.microsoft.com/office/drawing/2014/main" id="{6DCB8795-E2A7-475E-FB73-D02FC24EA043}"/>
              </a:ext>
            </a:extLst>
          </p:cNvPr>
          <p:cNvSpPr>
            <a:spLocks noGrp="1"/>
          </p:cNvSpPr>
          <p:nvPr>
            <p:ph type="body" sz="quarter" idx="16"/>
          </p:nvPr>
        </p:nvSpPr>
        <p:spPr>
          <a:xfrm>
            <a:off x="1505340" y="1644849"/>
            <a:ext cx="2614295" cy="1281112"/>
          </a:xfrm>
        </p:spPr>
        <p:txBody>
          <a:bodyPr>
            <a:noAutofit/>
          </a:bodyPr>
          <a:lstStyle>
            <a:lvl1pPr marL="0" indent="0" algn="l">
              <a:spcAft>
                <a:spcPts val="0"/>
              </a:spcAft>
              <a:buNone/>
              <a:defRPr sz="1400" b="1">
                <a:solidFill>
                  <a:schemeClr val="bg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
        <p:nvSpPr>
          <p:cNvPr id="12" name="Text Placeholder 16">
            <a:extLst>
              <a:ext uri="{FF2B5EF4-FFF2-40B4-BE49-F238E27FC236}">
                <a16:creationId xmlns:a16="http://schemas.microsoft.com/office/drawing/2014/main" id="{8D635E7E-C21E-1D69-11EB-D76A1E5DAFA1}"/>
              </a:ext>
            </a:extLst>
          </p:cNvPr>
          <p:cNvSpPr>
            <a:spLocks noGrp="1"/>
          </p:cNvSpPr>
          <p:nvPr>
            <p:ph type="body" sz="quarter" idx="17"/>
          </p:nvPr>
        </p:nvSpPr>
        <p:spPr>
          <a:xfrm>
            <a:off x="1505340" y="3484441"/>
            <a:ext cx="2614295" cy="1281112"/>
          </a:xfrm>
        </p:spPr>
        <p:txBody>
          <a:bodyPr>
            <a:noAutofit/>
          </a:bodyPr>
          <a:lstStyle>
            <a:lvl1pPr marL="0" indent="0" algn="l">
              <a:spcAft>
                <a:spcPts val="0"/>
              </a:spcAft>
              <a:buNone/>
              <a:defRPr sz="1400" b="1">
                <a:solidFill>
                  <a:schemeClr val="bg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
        <p:nvSpPr>
          <p:cNvPr id="14" name="Picture Placeholder 7">
            <a:extLst>
              <a:ext uri="{FF2B5EF4-FFF2-40B4-BE49-F238E27FC236}">
                <a16:creationId xmlns:a16="http://schemas.microsoft.com/office/drawing/2014/main" id="{D5240FA7-D0D2-4F80-F973-59881BF9BF41}"/>
              </a:ext>
            </a:extLst>
          </p:cNvPr>
          <p:cNvSpPr>
            <a:spLocks noGrp="1" noChangeAspect="1"/>
          </p:cNvSpPr>
          <p:nvPr>
            <p:ph type="pic" sz="quarter" idx="18" hasCustomPrompt="1"/>
          </p:nvPr>
        </p:nvSpPr>
        <p:spPr>
          <a:xfrm>
            <a:off x="4601279" y="1644849"/>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dirty="0"/>
              <a:t>Insert </a:t>
            </a:r>
            <a:r>
              <a:rPr lang="en-US" dirty="0" err="1"/>
              <a:t>KOL</a:t>
            </a:r>
            <a:r>
              <a:rPr lang="en-US" dirty="0"/>
              <a:t> photo 2</a:t>
            </a:r>
          </a:p>
        </p:txBody>
      </p:sp>
      <p:sp>
        <p:nvSpPr>
          <p:cNvPr id="17" name="Picture Placeholder 7">
            <a:extLst>
              <a:ext uri="{FF2B5EF4-FFF2-40B4-BE49-F238E27FC236}">
                <a16:creationId xmlns:a16="http://schemas.microsoft.com/office/drawing/2014/main" id="{CCDCD62D-80EB-99B4-0335-CF6863854B2E}"/>
              </a:ext>
            </a:extLst>
          </p:cNvPr>
          <p:cNvSpPr>
            <a:spLocks noGrp="1" noChangeAspect="1"/>
          </p:cNvSpPr>
          <p:nvPr>
            <p:ph type="pic" sz="quarter" idx="19" hasCustomPrompt="1"/>
          </p:nvPr>
        </p:nvSpPr>
        <p:spPr>
          <a:xfrm>
            <a:off x="4601279" y="3484441"/>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dirty="0"/>
              <a:t>Insert </a:t>
            </a:r>
            <a:r>
              <a:rPr lang="en-US" dirty="0" err="1"/>
              <a:t>KOL</a:t>
            </a:r>
            <a:r>
              <a:rPr lang="en-US" dirty="0"/>
              <a:t> photo 4</a:t>
            </a:r>
          </a:p>
        </p:txBody>
      </p:sp>
      <p:sp>
        <p:nvSpPr>
          <p:cNvPr id="18" name="Text Placeholder 16">
            <a:extLst>
              <a:ext uri="{FF2B5EF4-FFF2-40B4-BE49-F238E27FC236}">
                <a16:creationId xmlns:a16="http://schemas.microsoft.com/office/drawing/2014/main" id="{7B33A099-F712-F53B-BA80-217B725DD7BF}"/>
              </a:ext>
            </a:extLst>
          </p:cNvPr>
          <p:cNvSpPr>
            <a:spLocks noGrp="1"/>
          </p:cNvSpPr>
          <p:nvPr>
            <p:ph type="body" sz="quarter" idx="20"/>
          </p:nvPr>
        </p:nvSpPr>
        <p:spPr>
          <a:xfrm>
            <a:off x="5686204" y="1644849"/>
            <a:ext cx="2614295" cy="1281112"/>
          </a:xfrm>
        </p:spPr>
        <p:txBody>
          <a:bodyPr>
            <a:noAutofit/>
          </a:bodyPr>
          <a:lstStyle>
            <a:lvl1pPr marL="0" indent="0" algn="l">
              <a:spcAft>
                <a:spcPts val="0"/>
              </a:spcAft>
              <a:buNone/>
              <a:defRPr sz="1400" b="1">
                <a:solidFill>
                  <a:schemeClr val="bg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F74E7441-2DD4-6675-3A47-FAD25213D682}"/>
              </a:ext>
            </a:extLst>
          </p:cNvPr>
          <p:cNvSpPr>
            <a:spLocks noGrp="1"/>
          </p:cNvSpPr>
          <p:nvPr>
            <p:ph type="body" sz="quarter" idx="21"/>
          </p:nvPr>
        </p:nvSpPr>
        <p:spPr>
          <a:xfrm>
            <a:off x="5686204" y="3484441"/>
            <a:ext cx="2614295" cy="1281112"/>
          </a:xfrm>
        </p:spPr>
        <p:txBody>
          <a:bodyPr>
            <a:noAutofit/>
          </a:bodyPr>
          <a:lstStyle>
            <a:lvl1pPr marL="0" indent="0" algn="l">
              <a:spcAft>
                <a:spcPts val="0"/>
              </a:spcAft>
              <a:buNone/>
              <a:defRPr sz="1400" b="1">
                <a:solidFill>
                  <a:schemeClr val="bg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0911184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resentation Title Slide">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F2A2956E-D70B-5002-9122-47FF665CF094}"/>
              </a:ext>
            </a:extLst>
          </p:cNvPr>
          <p:cNvSpPr>
            <a:spLocks noGrp="1" noChangeAspect="1"/>
          </p:cNvSpPr>
          <p:nvPr>
            <p:ph type="pic" sz="quarter" idx="12" hasCustomPrompt="1"/>
          </p:nvPr>
        </p:nvSpPr>
        <p:spPr>
          <a:xfrm>
            <a:off x="420415" y="2163864"/>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dirty="0"/>
              <a:t>Insert </a:t>
            </a:r>
            <a:r>
              <a:rPr lang="en-US" dirty="0" err="1"/>
              <a:t>KOL</a:t>
            </a:r>
            <a:r>
              <a:rPr lang="en-US" dirty="0"/>
              <a:t> photo 1</a:t>
            </a:r>
          </a:p>
        </p:txBody>
      </p:sp>
      <p:sp>
        <p:nvSpPr>
          <p:cNvPr id="15" name="Text Placeholder 16">
            <a:extLst>
              <a:ext uri="{FF2B5EF4-FFF2-40B4-BE49-F238E27FC236}">
                <a16:creationId xmlns:a16="http://schemas.microsoft.com/office/drawing/2014/main" id="{76133A3D-06B3-1E8A-182C-6D59BB7A7B14}"/>
              </a:ext>
            </a:extLst>
          </p:cNvPr>
          <p:cNvSpPr>
            <a:spLocks noGrp="1"/>
          </p:cNvSpPr>
          <p:nvPr>
            <p:ph type="body" sz="quarter" idx="16"/>
          </p:nvPr>
        </p:nvSpPr>
        <p:spPr>
          <a:xfrm>
            <a:off x="1505340" y="2163864"/>
            <a:ext cx="2614295" cy="1281112"/>
          </a:xfrm>
        </p:spPr>
        <p:txBody>
          <a:bodyPr>
            <a:noAutofit/>
          </a:bodyPr>
          <a:lstStyle>
            <a:lvl1pPr marL="0" indent="0" algn="l">
              <a:spcAft>
                <a:spcPts val="0"/>
              </a:spcAft>
              <a:buNone/>
              <a:defRPr sz="1800" b="1">
                <a:solidFill>
                  <a:schemeClr val="bg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
        <p:nvSpPr>
          <p:cNvPr id="22" name="Picture Placeholder 7">
            <a:extLst>
              <a:ext uri="{FF2B5EF4-FFF2-40B4-BE49-F238E27FC236}">
                <a16:creationId xmlns:a16="http://schemas.microsoft.com/office/drawing/2014/main" id="{EF4C4621-5734-72A7-A94C-31F81638A396}"/>
              </a:ext>
            </a:extLst>
          </p:cNvPr>
          <p:cNvSpPr>
            <a:spLocks noGrp="1" noChangeAspect="1"/>
          </p:cNvSpPr>
          <p:nvPr>
            <p:ph type="pic" sz="quarter" idx="18" hasCustomPrompt="1"/>
          </p:nvPr>
        </p:nvSpPr>
        <p:spPr>
          <a:xfrm>
            <a:off x="4997670" y="2163864"/>
            <a:ext cx="1006856" cy="1281454"/>
          </a:xfrm>
          <a:solidFill>
            <a:schemeClr val="bg1">
              <a:lumMod val="95000"/>
            </a:schemeClr>
          </a:solidFill>
          <a:ln w="19050">
            <a:solidFill>
              <a:schemeClr val="tx1"/>
            </a:solidFill>
          </a:ln>
        </p:spPr>
        <p:txBody>
          <a:bodyPr>
            <a:noAutofit/>
          </a:bodyPr>
          <a:lstStyle>
            <a:lvl1pPr marL="0" indent="0">
              <a:buNone/>
              <a:defRPr/>
            </a:lvl1pPr>
          </a:lstStyle>
          <a:p>
            <a:r>
              <a:rPr lang="en-US" dirty="0"/>
              <a:t>Insert </a:t>
            </a:r>
            <a:r>
              <a:rPr lang="en-US" dirty="0" err="1"/>
              <a:t>KOL</a:t>
            </a:r>
            <a:r>
              <a:rPr lang="en-US" dirty="0"/>
              <a:t> photo 2</a:t>
            </a:r>
          </a:p>
        </p:txBody>
      </p:sp>
      <p:sp>
        <p:nvSpPr>
          <p:cNvPr id="24" name="Text Placeholder 16">
            <a:extLst>
              <a:ext uri="{FF2B5EF4-FFF2-40B4-BE49-F238E27FC236}">
                <a16:creationId xmlns:a16="http://schemas.microsoft.com/office/drawing/2014/main" id="{99163353-B0A5-E5EA-5821-4FBCEB8F05B9}"/>
              </a:ext>
            </a:extLst>
          </p:cNvPr>
          <p:cNvSpPr>
            <a:spLocks noGrp="1"/>
          </p:cNvSpPr>
          <p:nvPr>
            <p:ph type="body" sz="quarter" idx="20"/>
          </p:nvPr>
        </p:nvSpPr>
        <p:spPr>
          <a:xfrm>
            <a:off x="6082595" y="2163864"/>
            <a:ext cx="2614295" cy="1281112"/>
          </a:xfrm>
        </p:spPr>
        <p:txBody>
          <a:bodyPr>
            <a:noAutofit/>
          </a:bodyPr>
          <a:lstStyle>
            <a:lvl1pPr marL="0" indent="0" algn="l">
              <a:spcAft>
                <a:spcPts val="0"/>
              </a:spcAft>
              <a:buNone/>
              <a:defRPr sz="1800" b="1">
                <a:solidFill>
                  <a:schemeClr val="bg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
        <p:nvSpPr>
          <p:cNvPr id="3" name="Text Placeholder 10">
            <a:extLst>
              <a:ext uri="{FF2B5EF4-FFF2-40B4-BE49-F238E27FC236}">
                <a16:creationId xmlns:a16="http://schemas.microsoft.com/office/drawing/2014/main" id="{0D571729-A26D-C020-DB3F-627A565F7906}"/>
              </a:ext>
            </a:extLst>
          </p:cNvPr>
          <p:cNvSpPr>
            <a:spLocks noGrp="1"/>
          </p:cNvSpPr>
          <p:nvPr>
            <p:ph type="body" sz="quarter" idx="11" hasCustomPrompt="1"/>
          </p:nvPr>
        </p:nvSpPr>
        <p:spPr>
          <a:xfrm>
            <a:off x="139823" y="194072"/>
            <a:ext cx="8686800" cy="1110945"/>
          </a:xfrm>
          <a:ln>
            <a:noFill/>
          </a:ln>
        </p:spPr>
        <p:txBody>
          <a:bodyPr lIns="91440" tIns="91440" rIns="91440" bIns="91440">
            <a:noAutofit/>
          </a:bodyPr>
          <a:lstStyle>
            <a:lvl1pPr marL="0" indent="0">
              <a:lnSpc>
                <a:spcPct val="100000"/>
              </a:lnSpc>
              <a:spcAft>
                <a:spcPts val="450"/>
              </a:spcAft>
              <a:buNone/>
              <a:defRPr sz="3300" b="1" i="0">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Add Presentation Title</a:t>
            </a:r>
          </a:p>
        </p:txBody>
      </p:sp>
    </p:spTree>
    <p:extLst>
      <p:ext uri="{BB962C8B-B14F-4D97-AF65-F5344CB8AC3E}">
        <p14:creationId xmlns:p14="http://schemas.microsoft.com/office/powerpoint/2010/main" val="36201890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Mid-Presentation Title">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675773E0-F2A5-F6D5-4B08-1EC7C5A7685D}"/>
              </a:ext>
            </a:extLst>
          </p:cNvPr>
          <p:cNvSpPr>
            <a:spLocks noGrp="1"/>
          </p:cNvSpPr>
          <p:nvPr>
            <p:ph type="body" sz="quarter" idx="11" hasCustomPrompt="1"/>
          </p:nvPr>
        </p:nvSpPr>
        <p:spPr>
          <a:xfrm>
            <a:off x="139823" y="989203"/>
            <a:ext cx="8686800" cy="1110945"/>
          </a:xfrm>
          <a:ln>
            <a:noFill/>
          </a:ln>
        </p:spPr>
        <p:txBody>
          <a:bodyPr lIns="91440" tIns="91440" rIns="91440" bIns="91440">
            <a:noAutofit/>
          </a:bodyPr>
          <a:lstStyle>
            <a:lvl1pPr marL="0" indent="0">
              <a:lnSpc>
                <a:spcPct val="100000"/>
              </a:lnSpc>
              <a:spcAft>
                <a:spcPts val="450"/>
              </a:spcAft>
              <a:buNone/>
              <a:defRPr sz="3600" b="1" i="0">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Add Presentation Title</a:t>
            </a:r>
          </a:p>
        </p:txBody>
      </p:sp>
    </p:spTree>
    <p:extLst>
      <p:ext uri="{BB962C8B-B14F-4D97-AF65-F5344CB8AC3E}">
        <p14:creationId xmlns:p14="http://schemas.microsoft.com/office/powerpoint/2010/main" val="41845493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YOD QR Co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5BEE4B6-E4C8-D2F7-6658-680983280E65}"/>
              </a:ext>
            </a:extLst>
          </p:cNvPr>
          <p:cNvSpPr>
            <a:spLocks noGrp="1"/>
          </p:cNvSpPr>
          <p:nvPr>
            <p:ph type="pic" sz="quarter" idx="10" hasCustomPrompt="1"/>
          </p:nvPr>
        </p:nvSpPr>
        <p:spPr>
          <a:xfrm>
            <a:off x="534554" y="742950"/>
            <a:ext cx="3657600" cy="3657600"/>
          </a:xfrm>
          <a:ln w="19050">
            <a:solidFill>
              <a:schemeClr val="tx1"/>
            </a:solidFill>
          </a:ln>
          <a:effectLst>
            <a:outerShdw blurRad="50800" dist="38100" dir="2700000" algn="tl" rotWithShape="0">
              <a:prstClr val="black">
                <a:alpha val="40000"/>
              </a:prstClr>
            </a:outerShdw>
          </a:effectLst>
        </p:spPr>
        <p:txBody>
          <a:bodyPr>
            <a:noAutofit/>
          </a:bodyPr>
          <a:lstStyle>
            <a:lvl1pPr marL="0" indent="0" algn="ctr">
              <a:buNone/>
              <a:defRPr>
                <a:solidFill>
                  <a:schemeClr val="bg1"/>
                </a:solidFill>
              </a:defRPr>
            </a:lvl1pPr>
          </a:lstStyle>
          <a:p>
            <a:r>
              <a:rPr lang="en-US" dirty="0"/>
              <a:t>Insert QR code</a:t>
            </a:r>
          </a:p>
        </p:txBody>
      </p:sp>
      <p:grpSp>
        <p:nvGrpSpPr>
          <p:cNvPr id="6" name="Group 5">
            <a:extLst>
              <a:ext uri="{FF2B5EF4-FFF2-40B4-BE49-F238E27FC236}">
                <a16:creationId xmlns:a16="http://schemas.microsoft.com/office/drawing/2014/main" id="{222C4A80-8B9A-BBBF-9777-8F898B91A3B5}"/>
              </a:ext>
            </a:extLst>
          </p:cNvPr>
          <p:cNvGrpSpPr/>
          <p:nvPr/>
        </p:nvGrpSpPr>
        <p:grpSpPr>
          <a:xfrm>
            <a:off x="4572000" y="741660"/>
            <a:ext cx="4441371" cy="1457890"/>
            <a:chOff x="4572000" y="759721"/>
            <a:chExt cx="4441371" cy="1457890"/>
          </a:xfrm>
        </p:grpSpPr>
        <p:sp>
          <p:nvSpPr>
            <p:cNvPr id="7" name="TextBox 6">
              <a:extLst>
                <a:ext uri="{FF2B5EF4-FFF2-40B4-BE49-F238E27FC236}">
                  <a16:creationId xmlns:a16="http://schemas.microsoft.com/office/drawing/2014/main" id="{38A8EAFE-638D-5D0D-1E07-2DE48DA23FA2}"/>
                </a:ext>
              </a:extLst>
            </p:cNvPr>
            <p:cNvSpPr txBox="1"/>
            <p:nvPr/>
          </p:nvSpPr>
          <p:spPr>
            <a:xfrm>
              <a:off x="5380744" y="1294281"/>
              <a:ext cx="3632627" cy="923330"/>
            </a:xfrm>
            <a:prstGeom prst="rect">
              <a:avLst/>
            </a:prstGeom>
            <a:noFill/>
          </p:spPr>
          <p:txBody>
            <a:bodyPr wrap="square" rtlCol="0">
              <a:spAutoFit/>
            </a:bodyPr>
            <a:lstStyle/>
            <a:p>
              <a:pPr marL="11113"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prstClr val="white"/>
                  </a:solidFill>
                  <a:effectLst/>
                  <a:uLnTx/>
                  <a:uFillTx/>
                  <a:latin typeface="Arial"/>
                  <a:cs typeface="Arial"/>
                  <a:sym typeface="Arial"/>
                </a:rPr>
                <a:t>Scan this QR code with your personal device to </a:t>
              </a:r>
              <a:r>
                <a:rPr kumimoji="0" lang="en-US" sz="1800" b="1" i="0" u="sng" strike="noStrike" kern="0" cap="none" spc="0" normalizeH="0" baseline="0" noProof="0" dirty="0">
                  <a:ln>
                    <a:noFill/>
                  </a:ln>
                  <a:solidFill>
                    <a:prstClr val="white"/>
                  </a:solidFill>
                  <a:effectLst/>
                  <a:uLnTx/>
                  <a:uFillTx/>
                  <a:latin typeface="Arial"/>
                  <a:cs typeface="Arial"/>
                  <a:sym typeface="Arial"/>
                </a:rPr>
                <a:t>ask the faculty your questions</a:t>
              </a:r>
              <a:r>
                <a:rPr kumimoji="0" lang="en-US" sz="1800" b="1" i="0" u="none" strike="noStrike" kern="0" cap="none" spc="0" normalizeH="0" baseline="0" noProof="0" dirty="0">
                  <a:ln>
                    <a:noFill/>
                  </a:ln>
                  <a:solidFill>
                    <a:prstClr val="white"/>
                  </a:solidFill>
                  <a:effectLst/>
                  <a:uLnTx/>
                  <a:uFillTx/>
                  <a:latin typeface="Arial"/>
                  <a:cs typeface="Arial"/>
                  <a:sym typeface="Arial"/>
                </a:rPr>
                <a:t>!</a:t>
              </a:r>
            </a:p>
          </p:txBody>
        </p:sp>
        <p:pic>
          <p:nvPicPr>
            <p:cNvPr id="8" name="Graphic 21">
              <a:extLst>
                <a:ext uri="{FF2B5EF4-FFF2-40B4-BE49-F238E27FC236}">
                  <a16:creationId xmlns:a16="http://schemas.microsoft.com/office/drawing/2014/main" id="{559FB04C-8CA4-4F4F-F5CA-480A8DDCFE88}"/>
                </a:ext>
              </a:extLst>
            </p:cNvPr>
            <p:cNvPicPr>
              <a:picLocks noChangeAspect="1"/>
            </p:cNvPicPr>
            <p:nvPr/>
          </p:nvPicPr>
          <p:blipFill>
            <a:blip r:embed="rId2"/>
            <a:srcRect/>
            <a:stretch/>
          </p:blipFill>
          <p:spPr>
            <a:xfrm>
              <a:off x="4653178" y="1392163"/>
              <a:ext cx="727566" cy="727566"/>
            </a:xfrm>
            <a:prstGeom prst="rect">
              <a:avLst/>
            </a:prstGeom>
          </p:spPr>
        </p:pic>
        <p:sp>
          <p:nvSpPr>
            <p:cNvPr id="9" name="Text Box 11">
              <a:extLst>
                <a:ext uri="{FF2B5EF4-FFF2-40B4-BE49-F238E27FC236}">
                  <a16:creationId xmlns:a16="http://schemas.microsoft.com/office/drawing/2014/main" id="{50C36A47-9535-0F27-C506-055F4232A2B0}"/>
                </a:ext>
              </a:extLst>
            </p:cNvPr>
            <p:cNvSpPr>
              <a:spLocks noChangeArrowheads="1"/>
            </p:cNvSpPr>
            <p:nvPr/>
          </p:nvSpPr>
          <p:spPr bwMode="gray">
            <a:xfrm>
              <a:off x="4572000" y="759721"/>
              <a:ext cx="4328398" cy="472679"/>
            </a:xfrm>
            <a:prstGeom prst="roundRect">
              <a:avLst>
                <a:gd name="adj" fmla="val 16667"/>
              </a:avLst>
            </a:prstGeom>
            <a:ln/>
          </p:spPr>
          <p:style>
            <a:lnRef idx="0">
              <a:schemeClr val="accent4"/>
            </a:lnRef>
            <a:fillRef idx="3">
              <a:schemeClr val="accent4"/>
            </a:fillRef>
            <a:effectRef idx="3">
              <a:schemeClr val="accent4"/>
            </a:effectRef>
            <a:fontRef idx="minor">
              <a:schemeClr val="lt1"/>
            </a:fontRef>
          </p:style>
          <p:txBody>
            <a:bodyPr tIns="182880" bIns="18288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ct val="20000"/>
                </a:spcBef>
                <a:spcAft>
                  <a:spcPts val="0"/>
                </a:spcAft>
                <a:buClr>
                  <a:srgbClr val="304F4D"/>
                </a:buClr>
                <a:buSzTx/>
                <a:buFontTx/>
                <a:buNone/>
                <a:tabLst/>
                <a:defRPr/>
              </a:pPr>
              <a:r>
                <a:rPr kumimoji="0" lang="en-CA" altLang="en-US" sz="1800" b="1" i="0" u="none" strike="noStrike" kern="1200" cap="none" spc="0" normalizeH="0" baseline="0" noProof="0" dirty="0">
                  <a:ln>
                    <a:noFill/>
                  </a:ln>
                  <a:solidFill>
                    <a:schemeClr val="bg1"/>
                  </a:solidFill>
                  <a:effectLst/>
                  <a:uLnTx/>
                  <a:uFillTx/>
                  <a:latin typeface="Arial" pitchFamily="34" charset="0"/>
                  <a:ea typeface="ヒラギノ角ゴ Pro W3" pitchFamily="2" charset="-128"/>
                  <a:cs typeface="Arial"/>
                  <a:sym typeface="Arial"/>
                </a:rPr>
                <a:t>Instructions for In-Person Learners</a:t>
              </a:r>
            </a:p>
          </p:txBody>
        </p:sp>
      </p:grpSp>
      <p:grpSp>
        <p:nvGrpSpPr>
          <p:cNvPr id="2" name="Group 1">
            <a:extLst>
              <a:ext uri="{FF2B5EF4-FFF2-40B4-BE49-F238E27FC236}">
                <a16:creationId xmlns:a16="http://schemas.microsoft.com/office/drawing/2014/main" id="{60A1ECCB-9A74-6136-38D6-A6CE59A5B066}"/>
              </a:ext>
            </a:extLst>
          </p:cNvPr>
          <p:cNvGrpSpPr/>
          <p:nvPr userDrawn="1"/>
        </p:nvGrpSpPr>
        <p:grpSpPr>
          <a:xfrm>
            <a:off x="4572000" y="741660"/>
            <a:ext cx="4441371" cy="1457890"/>
            <a:chOff x="4572000" y="759721"/>
            <a:chExt cx="4441371" cy="1457890"/>
          </a:xfrm>
        </p:grpSpPr>
        <p:sp>
          <p:nvSpPr>
            <p:cNvPr id="3" name="TextBox 2">
              <a:extLst>
                <a:ext uri="{FF2B5EF4-FFF2-40B4-BE49-F238E27FC236}">
                  <a16:creationId xmlns:a16="http://schemas.microsoft.com/office/drawing/2014/main" id="{576811BD-02F6-DA84-C9E3-C83AF83B4B12}"/>
                </a:ext>
              </a:extLst>
            </p:cNvPr>
            <p:cNvSpPr txBox="1"/>
            <p:nvPr/>
          </p:nvSpPr>
          <p:spPr>
            <a:xfrm>
              <a:off x="5380744" y="1294281"/>
              <a:ext cx="3632627" cy="923330"/>
            </a:xfrm>
            <a:prstGeom prst="rect">
              <a:avLst/>
            </a:prstGeom>
            <a:noFill/>
          </p:spPr>
          <p:txBody>
            <a:bodyPr wrap="square" rtlCol="0">
              <a:spAutoFit/>
            </a:bodyPr>
            <a:lstStyle/>
            <a:p>
              <a:pPr marL="11113"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prstClr val="white"/>
                  </a:solidFill>
                  <a:effectLst/>
                  <a:uLnTx/>
                  <a:uFillTx/>
                  <a:latin typeface="Arial"/>
                  <a:cs typeface="Arial"/>
                  <a:sym typeface="Arial"/>
                </a:rPr>
                <a:t>Scan this QR code with your personal device to </a:t>
              </a:r>
              <a:r>
                <a:rPr kumimoji="0" lang="en-US" sz="1800" b="1" i="0" u="sng" strike="noStrike" kern="0" cap="none" spc="0" normalizeH="0" baseline="0" noProof="0" dirty="0">
                  <a:ln>
                    <a:noFill/>
                  </a:ln>
                  <a:solidFill>
                    <a:prstClr val="white"/>
                  </a:solidFill>
                  <a:effectLst/>
                  <a:uLnTx/>
                  <a:uFillTx/>
                  <a:latin typeface="Arial"/>
                  <a:cs typeface="Arial"/>
                  <a:sym typeface="Arial"/>
                </a:rPr>
                <a:t>ask the faculty your questions</a:t>
              </a:r>
              <a:r>
                <a:rPr kumimoji="0" lang="en-US" sz="1800" b="1" i="0" u="none" strike="noStrike" kern="0" cap="none" spc="0" normalizeH="0" baseline="0" noProof="0" dirty="0">
                  <a:ln>
                    <a:noFill/>
                  </a:ln>
                  <a:solidFill>
                    <a:prstClr val="white"/>
                  </a:solidFill>
                  <a:effectLst/>
                  <a:uLnTx/>
                  <a:uFillTx/>
                  <a:latin typeface="Arial"/>
                  <a:cs typeface="Arial"/>
                  <a:sym typeface="Arial"/>
                </a:rPr>
                <a:t>!</a:t>
              </a:r>
            </a:p>
          </p:txBody>
        </p:sp>
        <p:pic>
          <p:nvPicPr>
            <p:cNvPr id="4" name="Graphic 21">
              <a:extLst>
                <a:ext uri="{FF2B5EF4-FFF2-40B4-BE49-F238E27FC236}">
                  <a16:creationId xmlns:a16="http://schemas.microsoft.com/office/drawing/2014/main" id="{1E0F2CD4-6D2A-82BC-C111-3454DA4F090C}"/>
                </a:ext>
              </a:extLst>
            </p:cNvPr>
            <p:cNvPicPr>
              <a:picLocks noChangeAspect="1"/>
            </p:cNvPicPr>
            <p:nvPr/>
          </p:nvPicPr>
          <p:blipFill>
            <a:blip r:embed="rId2"/>
            <a:srcRect/>
            <a:stretch/>
          </p:blipFill>
          <p:spPr>
            <a:xfrm>
              <a:off x="4653178" y="1392163"/>
              <a:ext cx="727566" cy="727566"/>
            </a:xfrm>
            <a:prstGeom prst="rect">
              <a:avLst/>
            </a:prstGeom>
          </p:spPr>
        </p:pic>
        <p:sp>
          <p:nvSpPr>
            <p:cNvPr id="11" name="Text Box 11">
              <a:extLst>
                <a:ext uri="{FF2B5EF4-FFF2-40B4-BE49-F238E27FC236}">
                  <a16:creationId xmlns:a16="http://schemas.microsoft.com/office/drawing/2014/main" id="{D9898F8D-4253-C440-9889-5A27A081BFCF}"/>
                </a:ext>
              </a:extLst>
            </p:cNvPr>
            <p:cNvSpPr>
              <a:spLocks noChangeArrowheads="1"/>
            </p:cNvSpPr>
            <p:nvPr/>
          </p:nvSpPr>
          <p:spPr bwMode="gray">
            <a:xfrm>
              <a:off x="4572000" y="759721"/>
              <a:ext cx="4328398" cy="472679"/>
            </a:xfrm>
            <a:prstGeom prst="roundRect">
              <a:avLst>
                <a:gd name="adj" fmla="val 16667"/>
              </a:avLst>
            </a:prstGeom>
            <a:ln/>
          </p:spPr>
          <p:style>
            <a:lnRef idx="0">
              <a:schemeClr val="accent4"/>
            </a:lnRef>
            <a:fillRef idx="3">
              <a:schemeClr val="accent4"/>
            </a:fillRef>
            <a:effectRef idx="3">
              <a:schemeClr val="accent4"/>
            </a:effectRef>
            <a:fontRef idx="minor">
              <a:schemeClr val="lt1"/>
            </a:fontRef>
          </p:style>
          <p:txBody>
            <a:bodyPr tIns="182880" bIns="18288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ct val="20000"/>
                </a:spcBef>
                <a:spcAft>
                  <a:spcPts val="0"/>
                </a:spcAft>
                <a:buClr>
                  <a:srgbClr val="304F4D"/>
                </a:buClr>
                <a:buSzTx/>
                <a:buFontTx/>
                <a:buNone/>
                <a:tabLst/>
                <a:defRPr/>
              </a:pPr>
              <a:r>
                <a:rPr kumimoji="0" lang="en-CA" altLang="en-US" sz="1800" b="1" i="0" u="none" strike="noStrike" kern="1200" cap="none" spc="0" normalizeH="0" baseline="0" noProof="0" dirty="0">
                  <a:ln>
                    <a:noFill/>
                  </a:ln>
                  <a:solidFill>
                    <a:schemeClr val="bg1"/>
                  </a:solidFill>
                  <a:effectLst/>
                  <a:uLnTx/>
                  <a:uFillTx/>
                  <a:latin typeface="Arial" pitchFamily="34" charset="0"/>
                  <a:ea typeface="ヒラギノ角ゴ Pro W3" pitchFamily="2" charset="-128"/>
                  <a:cs typeface="Arial"/>
                  <a:sym typeface="Arial"/>
                </a:rPr>
                <a:t>Instructions for In-Person Learners</a:t>
              </a:r>
            </a:p>
          </p:txBody>
        </p:sp>
      </p:grpSp>
      <p:sp>
        <p:nvSpPr>
          <p:cNvPr id="12" name="Content Placeholder 11">
            <a:extLst>
              <a:ext uri="{FF2B5EF4-FFF2-40B4-BE49-F238E27FC236}">
                <a16:creationId xmlns:a16="http://schemas.microsoft.com/office/drawing/2014/main" id="{4AFC3E97-DD05-41B3-BAD7-6B11CACB7D2A}"/>
              </a:ext>
            </a:extLst>
          </p:cNvPr>
          <p:cNvSpPr txBox="1">
            <a:spLocks/>
          </p:cNvSpPr>
          <p:nvPr userDrawn="1"/>
        </p:nvSpPr>
        <p:spPr>
          <a:xfrm>
            <a:off x="4572000" y="2375807"/>
            <a:ext cx="4328398" cy="1491474"/>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6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257300" marR="0" indent="-342900" algn="l" defTabSz="914400" rtl="0" eaLnBrk="1" fontAlgn="auto" latinLnBrk="0" hangingPunct="1">
              <a:lnSpc>
                <a:spcPct val="100000"/>
              </a:lnSpc>
              <a:spcBef>
                <a:spcPts val="0"/>
              </a:spcBef>
              <a:spcAft>
                <a:spcPts val="600"/>
              </a:spcAft>
              <a:buClrTx/>
              <a:buSzPct val="70000"/>
              <a:buFont typeface="Wingdings 2" panose="05020102010507070707" pitchFamily="18" charset="2"/>
              <a:buChar char="®"/>
              <a:tabLst/>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schemeClr val="bg1">
                    <a:lumMod val="85000"/>
                  </a:schemeClr>
                </a:solidFill>
                <a:effectLst/>
                <a:uLnTx/>
                <a:uFillTx/>
                <a:latin typeface="Arial"/>
                <a:ea typeface="+mn-ea"/>
                <a:cs typeface="Arial" panose="020B0604020202020204" pitchFamily="34" charset="0"/>
                <a:sym typeface="Arial"/>
              </a:rPr>
              <a:t>QR Code Instructions</a:t>
            </a:r>
          </a:p>
          <a:p>
            <a:pPr marL="242888" marR="0" lvl="0" indent="-242888" algn="l" defTabSz="914400" rtl="0" eaLnBrk="1" fontAlgn="auto" latinLnBrk="0" hangingPunct="1">
              <a:lnSpc>
                <a:spcPct val="100000"/>
              </a:lnSpc>
              <a:spcBef>
                <a:spcPts val="0"/>
              </a:spcBef>
              <a:buClrTx/>
              <a:buSzTx/>
              <a:buFont typeface="Arial" panose="020B0604020202020204" pitchFamily="34" charset="0"/>
              <a:buChar char="•"/>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2" charset="-128"/>
                <a:cs typeface="Arial" panose="020B0604020202020204" pitchFamily="34" charset="0"/>
                <a:sym typeface="Arial"/>
              </a:rPr>
              <a:t>On your mobile device, open the camera app</a:t>
            </a:r>
          </a:p>
          <a:p>
            <a:pPr marL="242888" marR="0" lvl="0" indent="-242888" algn="l" defTabSz="914400" rtl="0" eaLnBrk="1" fontAlgn="auto" latinLnBrk="0" hangingPunct="1">
              <a:lnSpc>
                <a:spcPct val="100000"/>
              </a:lnSpc>
              <a:spcBef>
                <a:spcPts val="0"/>
              </a:spcBef>
              <a:buClrTx/>
              <a:buSzTx/>
              <a:buFont typeface="Arial" panose="020B0604020202020204" pitchFamily="34" charset="0"/>
              <a:buChar char="•"/>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2" charset="-128"/>
                <a:cs typeface="Arial" panose="020B0604020202020204" pitchFamily="34" charset="0"/>
                <a:sym typeface="Arial"/>
              </a:rPr>
              <a:t>Tap on the QR code to focus the camera</a:t>
            </a:r>
          </a:p>
          <a:p>
            <a:pPr marL="242888" marR="0" lvl="0" indent="-242888" algn="l" defTabSz="914400" rtl="0" eaLnBrk="1" fontAlgn="auto" latinLnBrk="0" hangingPunct="1">
              <a:lnSpc>
                <a:spcPct val="100000"/>
              </a:lnSpc>
              <a:spcBef>
                <a:spcPts val="0"/>
              </a:spcBef>
              <a:spcAft>
                <a:spcPts val="1200"/>
              </a:spcAft>
              <a:buClrTx/>
              <a:buSzTx/>
              <a:buFont typeface="Arial" panose="020B0604020202020204" pitchFamily="34" charset="0"/>
              <a:buChar char="•"/>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2" charset="-128"/>
                <a:cs typeface="Arial" panose="020B0604020202020204" pitchFamily="34" charset="0"/>
                <a:sym typeface="Arial"/>
              </a:rPr>
              <a:t>Click the link that appears</a:t>
            </a:r>
          </a:p>
        </p:txBody>
      </p:sp>
    </p:spTree>
    <p:extLst>
      <p:ext uri="{BB962C8B-B14F-4D97-AF65-F5344CB8AC3E}">
        <p14:creationId xmlns:p14="http://schemas.microsoft.com/office/powerpoint/2010/main" val="1164206109"/>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YOD QR Code (Incentive)">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088AD3C0-6324-2B0B-0DE2-4578655752C4}"/>
              </a:ext>
            </a:extLst>
          </p:cNvPr>
          <p:cNvSpPr>
            <a:spLocks noGrp="1"/>
          </p:cNvSpPr>
          <p:nvPr>
            <p:ph type="title"/>
          </p:nvPr>
        </p:nvSpPr>
        <p:spPr>
          <a:xfrm>
            <a:off x="130946" y="61708"/>
            <a:ext cx="8784453" cy="602456"/>
          </a:xfrm>
        </p:spPr>
        <p:txBody>
          <a:bodyPr/>
          <a:lstStyle/>
          <a:p>
            <a:r>
              <a:rPr lang="en-US" dirty="0"/>
              <a:t>Click to edit Master title style</a:t>
            </a:r>
          </a:p>
        </p:txBody>
      </p:sp>
      <p:sp>
        <p:nvSpPr>
          <p:cNvPr id="17" name="Picture Placeholder 4">
            <a:extLst>
              <a:ext uri="{FF2B5EF4-FFF2-40B4-BE49-F238E27FC236}">
                <a16:creationId xmlns:a16="http://schemas.microsoft.com/office/drawing/2014/main" id="{EEA776A2-438C-602C-CE16-F390E642D28D}"/>
              </a:ext>
            </a:extLst>
          </p:cNvPr>
          <p:cNvSpPr>
            <a:spLocks noGrp="1"/>
          </p:cNvSpPr>
          <p:nvPr>
            <p:ph type="pic" sz="quarter" idx="10" hasCustomPrompt="1"/>
          </p:nvPr>
        </p:nvSpPr>
        <p:spPr>
          <a:xfrm>
            <a:off x="534554" y="742950"/>
            <a:ext cx="3657600" cy="3657600"/>
          </a:xfrm>
          <a:ln w="19050">
            <a:solidFill>
              <a:schemeClr val="tx1"/>
            </a:solidFill>
          </a:ln>
          <a:effectLst>
            <a:outerShdw blurRad="50800" dist="38100" dir="2700000" algn="tl" rotWithShape="0">
              <a:prstClr val="black">
                <a:alpha val="40000"/>
              </a:prstClr>
            </a:outerShdw>
          </a:effectLst>
        </p:spPr>
        <p:txBody>
          <a:bodyPr>
            <a:noAutofit/>
          </a:bodyPr>
          <a:lstStyle>
            <a:lvl1pPr>
              <a:defRPr>
                <a:solidFill>
                  <a:schemeClr val="bg1"/>
                </a:solidFill>
              </a:defRPr>
            </a:lvl1pPr>
          </a:lstStyle>
          <a:p>
            <a:r>
              <a:rPr lang="en-US" dirty="0"/>
              <a:t>Insert EPD-provided QR code</a:t>
            </a:r>
          </a:p>
        </p:txBody>
      </p:sp>
      <p:sp>
        <p:nvSpPr>
          <p:cNvPr id="2" name="TextBox 1">
            <a:extLst>
              <a:ext uri="{FF2B5EF4-FFF2-40B4-BE49-F238E27FC236}">
                <a16:creationId xmlns:a16="http://schemas.microsoft.com/office/drawing/2014/main" id="{04A05FEA-81BC-BEDF-128E-24B2DF516099}"/>
              </a:ext>
            </a:extLst>
          </p:cNvPr>
          <p:cNvSpPr txBox="1"/>
          <p:nvPr userDrawn="1"/>
        </p:nvSpPr>
        <p:spPr>
          <a:xfrm>
            <a:off x="302816" y="4600537"/>
            <a:ext cx="8538368" cy="481256"/>
          </a:xfrm>
          <a:prstGeom prst="rect">
            <a:avLst/>
          </a:prstGeom>
          <a:noFill/>
        </p:spPr>
        <p:txBody>
          <a:bodyPr wrap="square" tIns="91440" bIns="91440" rtlCol="0" anchor="t">
            <a:noAutofit/>
          </a:bodyPr>
          <a:lstStyle/>
          <a:p>
            <a:pPr algn="ctr" rtl="0">
              <a:spcBef>
                <a:spcPts val="0"/>
              </a:spcBef>
              <a:spcAft>
                <a:spcPts val="0"/>
              </a:spcAft>
            </a:pPr>
            <a:r>
              <a:rPr lang="en-US" sz="1600" b="1" i="0" u="none" strike="noStrike" dirty="0">
                <a:solidFill>
                  <a:schemeClr val="bg1"/>
                </a:solidFill>
                <a:effectLst/>
                <a:latin typeface="Arial" panose="020B0604020202020204" pitchFamily="34" charset="0"/>
                <a:cs typeface="Arial" panose="020B0604020202020204" pitchFamily="34" charset="0"/>
              </a:rPr>
              <a:t>Thank you to </a:t>
            </a:r>
            <a:r>
              <a:rPr lang="en-US" sz="1600" b="1" i="0" u="none" strike="noStrike" dirty="0" err="1">
                <a:solidFill>
                  <a:schemeClr val="bg1"/>
                </a:solidFill>
                <a:effectLst/>
                <a:latin typeface="Arial" panose="020B0604020202020204" pitchFamily="34" charset="0"/>
                <a:cs typeface="Arial" panose="020B0604020202020204" pitchFamily="34" charset="0"/>
              </a:rPr>
              <a:t>PeerView</a:t>
            </a:r>
            <a:r>
              <a:rPr lang="en-US" sz="1600" b="1" i="0" u="none" strike="noStrike" dirty="0">
                <a:solidFill>
                  <a:schemeClr val="bg1"/>
                </a:solidFill>
                <a:effectLst/>
                <a:latin typeface="Arial" panose="020B0604020202020204" pitchFamily="34" charset="0"/>
                <a:cs typeface="Arial" panose="020B0604020202020204" pitchFamily="34" charset="0"/>
              </a:rPr>
              <a:t> for providing the gift cards.</a:t>
            </a:r>
            <a:endParaRPr lang="en-GB" sz="16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EF6913C-862C-E41B-16A9-F00B0E357941}"/>
              </a:ext>
            </a:extLst>
          </p:cNvPr>
          <p:cNvSpPr txBox="1"/>
          <p:nvPr userDrawn="1"/>
        </p:nvSpPr>
        <p:spPr>
          <a:xfrm>
            <a:off x="4568249" y="1204746"/>
            <a:ext cx="4343400" cy="1399388"/>
          </a:xfrm>
          <a:prstGeom prst="rect">
            <a:avLst/>
          </a:prstGeom>
          <a:noFill/>
        </p:spPr>
        <p:txBody>
          <a:bodyPr wrap="square" tIns="91440" bIns="91440" rtlCol="0" anchor="t">
            <a:noAutofit/>
          </a:bodyPr>
          <a:lstStyle/>
          <a:p>
            <a:pPr rtl="0">
              <a:spcBef>
                <a:spcPts val="0"/>
              </a:spcBef>
              <a:spcAft>
                <a:spcPts val="600"/>
              </a:spcAft>
            </a:pPr>
            <a:r>
              <a:rPr lang="en-US" sz="1600" b="1" i="0" u="none" strike="noStrike" dirty="0">
                <a:solidFill>
                  <a:schemeClr val="bg1"/>
                </a:solidFill>
                <a:effectLst/>
                <a:latin typeface="Arial" panose="020B0604020202020204" pitchFamily="34" charset="0"/>
                <a:cs typeface="Arial" panose="020B0604020202020204" pitchFamily="34" charset="0"/>
              </a:rPr>
              <a:t>Get answers to your </a:t>
            </a:r>
            <a:r>
              <a:rPr lang="en-US" sz="1600" b="1" dirty="0">
                <a:solidFill>
                  <a:schemeClr val="bg1"/>
                </a:solidFill>
                <a:latin typeface="Arial" panose="020B0604020202020204" pitchFamily="34" charset="0"/>
                <a:cs typeface="Arial" panose="020B0604020202020204" pitchFamily="34" charset="0"/>
              </a:rPr>
              <a:t>questions and a </a:t>
            </a:r>
            <a:br>
              <a:rPr lang="en-US" sz="16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chance to win a $50 gift card provided by </a:t>
            </a:r>
            <a:r>
              <a:rPr lang="en-US" sz="1600" b="1" dirty="0" err="1">
                <a:solidFill>
                  <a:schemeClr val="bg1"/>
                </a:solidFill>
                <a:latin typeface="Arial" panose="020B0604020202020204" pitchFamily="34" charset="0"/>
                <a:cs typeface="Arial" panose="020B0604020202020204" pitchFamily="34" charset="0"/>
              </a:rPr>
              <a:t>PeerView</a:t>
            </a:r>
            <a:r>
              <a:rPr lang="en-US" sz="1600" b="1" dirty="0">
                <a:solidFill>
                  <a:schemeClr val="bg1"/>
                </a:solidFill>
                <a:latin typeface="Arial" panose="020B0604020202020204" pitchFamily="34" charset="0"/>
                <a:cs typeface="Arial" panose="020B0604020202020204" pitchFamily="34" charset="0"/>
              </a:rPr>
              <a:t>! </a:t>
            </a:r>
            <a:r>
              <a:rPr lang="en-US" sz="1600" b="1" i="0" u="none" strike="noStrike" dirty="0">
                <a:solidFill>
                  <a:schemeClr val="bg1"/>
                </a:solidFill>
                <a:effectLst/>
                <a:latin typeface="Arial" panose="020B0604020202020204" pitchFamily="34" charset="0"/>
                <a:cs typeface="Arial" panose="020B0604020202020204" pitchFamily="34" charset="0"/>
              </a:rPr>
              <a:t>We’ll choose the winners at the end of the session based on the best questions submitted.</a:t>
            </a:r>
          </a:p>
        </p:txBody>
      </p:sp>
      <p:sp>
        <p:nvSpPr>
          <p:cNvPr id="11" name="TextBox 10">
            <a:extLst>
              <a:ext uri="{FF2B5EF4-FFF2-40B4-BE49-F238E27FC236}">
                <a16:creationId xmlns:a16="http://schemas.microsoft.com/office/drawing/2014/main" id="{1BD409A5-5A52-96D3-FAD3-309D6A63A4FF}"/>
              </a:ext>
            </a:extLst>
          </p:cNvPr>
          <p:cNvSpPr txBox="1"/>
          <p:nvPr userDrawn="1"/>
        </p:nvSpPr>
        <p:spPr>
          <a:xfrm>
            <a:off x="4568249" y="2594541"/>
            <a:ext cx="4343400" cy="1179059"/>
          </a:xfrm>
          <a:prstGeom prst="rect">
            <a:avLst/>
          </a:prstGeom>
          <a:noFill/>
        </p:spPr>
        <p:txBody>
          <a:bodyPr wrap="square" tIns="91440" bIns="91440" rtlCol="0" anchor="t">
            <a:noAutofit/>
          </a:bodyPr>
          <a:lstStyle/>
          <a:p>
            <a:pPr rtl="0">
              <a:spcBef>
                <a:spcPts val="0"/>
              </a:spcBef>
              <a:spcAft>
                <a:spcPts val="300"/>
              </a:spcAft>
            </a:pPr>
            <a:r>
              <a:rPr lang="en-US" sz="1600" b="1" i="0" u="none" strike="noStrike" dirty="0">
                <a:solidFill>
                  <a:schemeClr val="accent1">
                    <a:lumMod val="10000"/>
                    <a:lumOff val="90000"/>
                  </a:schemeClr>
                </a:solidFill>
                <a:effectLst/>
                <a:latin typeface="Arial" panose="020B0604020202020204" pitchFamily="34" charset="0"/>
                <a:cs typeface="Arial" panose="020B0604020202020204" pitchFamily="34" charset="0"/>
              </a:rPr>
              <a:t>To be eligible, you must:</a:t>
            </a:r>
          </a:p>
          <a:p>
            <a:pPr marL="242888" marR="0" lvl="0" indent="-242888" algn="l" defTabSz="914400" rtl="0" eaLnBrk="1" fontAlgn="auto" latinLnBrk="0" hangingPunct="1">
              <a:lnSpc>
                <a:spcPct val="100000"/>
              </a:lnSpc>
              <a:spcBef>
                <a:spcPts val="0"/>
              </a:spcBef>
              <a:spcAft>
                <a:spcPts val="300"/>
              </a:spcAft>
              <a:buClrTx/>
              <a:buSzTx/>
              <a:buFont typeface="Arial" panose="020B0604020202020204" pitchFamily="34" charset="0"/>
              <a:buChar char="•"/>
              <a:defRPr/>
            </a:pPr>
            <a:r>
              <a:rPr kumimoji="0" lang="en-US" sz="1400" b="1" i="0" u="none" strike="noStrike" kern="1200" cap="none" spc="0" normalizeH="0" baseline="0" dirty="0">
                <a:ln>
                  <a:noFill/>
                </a:ln>
                <a:solidFill>
                  <a:prstClr val="white"/>
                </a:solidFill>
                <a:effectLst/>
                <a:uLnTx/>
                <a:uFillTx/>
                <a:latin typeface="Arial" panose="020B0604020202020204" pitchFamily="34" charset="0"/>
                <a:ea typeface="ヒラギノ角ゴ Pro W3" pitchFamily="2" charset="-128"/>
                <a:cs typeface="Arial" panose="020B0604020202020204" pitchFamily="34" charset="0"/>
              </a:rPr>
              <a:t>Submit at least two questions</a:t>
            </a:r>
          </a:p>
          <a:p>
            <a:pPr marL="242888" marR="0" lvl="0" indent="-242888" algn="l" defTabSz="914400" rtl="0" eaLnBrk="1" fontAlgn="auto" latinLnBrk="0" hangingPunct="1">
              <a:lnSpc>
                <a:spcPct val="100000"/>
              </a:lnSpc>
              <a:spcBef>
                <a:spcPts val="0"/>
              </a:spcBef>
              <a:spcAft>
                <a:spcPts val="300"/>
              </a:spcAft>
              <a:buClrTx/>
              <a:buSzTx/>
              <a:buFont typeface="Arial" panose="020B0604020202020204" pitchFamily="34" charset="0"/>
              <a:buChar char="•"/>
              <a:defRPr/>
            </a:pPr>
            <a:r>
              <a:rPr kumimoji="0" lang="en-US" sz="1400" b="1" i="0" u="none" strike="noStrike" kern="1200" cap="none" spc="0" normalizeH="0" baseline="0" dirty="0">
                <a:ln>
                  <a:noFill/>
                </a:ln>
                <a:solidFill>
                  <a:prstClr val="white"/>
                </a:solidFill>
                <a:effectLst/>
                <a:uLnTx/>
                <a:uFillTx/>
                <a:latin typeface="Arial" panose="020B0604020202020204" pitchFamily="34" charset="0"/>
                <a:ea typeface="ヒラギノ角ゴ Pro W3" pitchFamily="2" charset="-128"/>
                <a:cs typeface="Arial" panose="020B0604020202020204" pitchFamily="34" charset="0"/>
              </a:rPr>
              <a:t>Be present when winners are announced and be a healthcare professional</a:t>
            </a:r>
            <a:endParaRPr kumimoji="0" lang="en-GB" sz="1400" b="1" i="0" u="none" strike="noStrike" kern="1200" cap="none" spc="0" normalizeH="0" baseline="0" dirty="0">
              <a:ln>
                <a:noFill/>
              </a:ln>
              <a:solidFill>
                <a:prstClr val="white"/>
              </a:solidFill>
              <a:effectLst/>
              <a:uLnTx/>
              <a:uFillTx/>
              <a:latin typeface="Arial" panose="020B0604020202020204" pitchFamily="34" charset="0"/>
              <a:ea typeface="ヒラギノ角ゴ Pro W3" pitchFamily="2" charset="-128"/>
              <a:cs typeface="Arial" panose="020B0604020202020204" pitchFamily="34" charset="0"/>
            </a:endParaRPr>
          </a:p>
        </p:txBody>
      </p:sp>
      <p:sp>
        <p:nvSpPr>
          <p:cNvPr id="19" name="Text Box 11">
            <a:extLst>
              <a:ext uri="{FF2B5EF4-FFF2-40B4-BE49-F238E27FC236}">
                <a16:creationId xmlns:a16="http://schemas.microsoft.com/office/drawing/2014/main" id="{52DA0483-8C25-CAA7-6BDF-D6E358206D5A}"/>
              </a:ext>
            </a:extLst>
          </p:cNvPr>
          <p:cNvSpPr>
            <a:spLocks noChangeArrowheads="1"/>
          </p:cNvSpPr>
          <p:nvPr userDrawn="1"/>
        </p:nvSpPr>
        <p:spPr bwMode="gray">
          <a:xfrm>
            <a:off x="4572000" y="741660"/>
            <a:ext cx="4328398" cy="472679"/>
          </a:xfrm>
          <a:prstGeom prst="roundRect">
            <a:avLst>
              <a:gd name="adj" fmla="val 16667"/>
            </a:avLst>
          </a:prstGeom>
          <a:ln/>
        </p:spPr>
        <p:style>
          <a:lnRef idx="0">
            <a:schemeClr val="accent4"/>
          </a:lnRef>
          <a:fillRef idx="3">
            <a:schemeClr val="accent4"/>
          </a:fillRef>
          <a:effectRef idx="3">
            <a:schemeClr val="accent4"/>
          </a:effectRef>
          <a:fontRef idx="minor">
            <a:schemeClr val="lt1"/>
          </a:fontRef>
        </p:style>
        <p:txBody>
          <a:bodyPr tIns="182880" bIns="18288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ct val="20000"/>
              </a:spcBef>
              <a:spcAft>
                <a:spcPts val="0"/>
              </a:spcAft>
              <a:buClr>
                <a:srgbClr val="304F4D"/>
              </a:buClr>
              <a:buSzTx/>
              <a:buFontTx/>
              <a:buNone/>
              <a:tabLst/>
              <a:defRPr/>
            </a:pPr>
            <a:r>
              <a:rPr kumimoji="0" lang="en-CA" altLang="en-US" sz="1800" b="1" i="0" u="none" strike="noStrike" kern="1200" cap="none" spc="0" normalizeH="0" baseline="0" noProof="0" dirty="0">
                <a:ln>
                  <a:noFill/>
                </a:ln>
                <a:solidFill>
                  <a:schemeClr val="bg1"/>
                </a:solidFill>
                <a:effectLst/>
                <a:uLnTx/>
                <a:uFillTx/>
                <a:latin typeface="Arial" pitchFamily="34" charset="0"/>
                <a:ea typeface="ヒラギノ角ゴ Pro W3" pitchFamily="2" charset="-128"/>
                <a:cs typeface="Arial"/>
                <a:sym typeface="Arial"/>
              </a:rPr>
              <a:t>Instructions for In-Person Learners</a:t>
            </a:r>
          </a:p>
        </p:txBody>
      </p:sp>
    </p:spTree>
    <p:extLst>
      <p:ext uri="{BB962C8B-B14F-4D97-AF65-F5344CB8AC3E}">
        <p14:creationId xmlns:p14="http://schemas.microsoft.com/office/powerpoint/2010/main" val="1582561989"/>
      </p:ext>
    </p:extLst>
  </p:cSld>
  <p:clrMapOvr>
    <a:masterClrMapping/>
  </p:clrMapOvr>
  <p:extLst>
    <p:ext uri="{DCECCB84-F9BA-43D5-87BE-67443E8EF086}">
      <p15:sldGuideLst xmlns:p15="http://schemas.microsoft.com/office/powerpoint/2012/main">
        <p15:guide id="1" pos="2880">
          <p15:clr>
            <a:srgbClr val="FBAE40"/>
          </p15:clr>
        </p15:guide>
        <p15:guide id="2" pos="2808">
          <p15:clr>
            <a:srgbClr val="FBAE40"/>
          </p15:clr>
        </p15:guide>
        <p15:guide id="3" pos="561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YOD QR Code (New Incentive)">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088AD3C0-6324-2B0B-0DE2-4578655752C4}"/>
              </a:ext>
            </a:extLst>
          </p:cNvPr>
          <p:cNvSpPr>
            <a:spLocks noGrp="1"/>
          </p:cNvSpPr>
          <p:nvPr>
            <p:ph type="title"/>
          </p:nvPr>
        </p:nvSpPr>
        <p:spPr>
          <a:xfrm>
            <a:off x="130946" y="61708"/>
            <a:ext cx="8784453" cy="602456"/>
          </a:xfrm>
        </p:spPr>
        <p:txBody>
          <a:bodyPr/>
          <a:lstStyle/>
          <a:p>
            <a:r>
              <a:rPr lang="en-US" dirty="0"/>
              <a:t>Click to edit Master title style</a:t>
            </a:r>
          </a:p>
        </p:txBody>
      </p:sp>
      <p:sp>
        <p:nvSpPr>
          <p:cNvPr id="17" name="Picture Placeholder 4">
            <a:extLst>
              <a:ext uri="{FF2B5EF4-FFF2-40B4-BE49-F238E27FC236}">
                <a16:creationId xmlns:a16="http://schemas.microsoft.com/office/drawing/2014/main" id="{EEA776A2-438C-602C-CE16-F390E642D28D}"/>
              </a:ext>
            </a:extLst>
          </p:cNvPr>
          <p:cNvSpPr>
            <a:spLocks noGrp="1"/>
          </p:cNvSpPr>
          <p:nvPr>
            <p:ph type="pic" sz="quarter" idx="10" hasCustomPrompt="1"/>
          </p:nvPr>
        </p:nvSpPr>
        <p:spPr>
          <a:xfrm>
            <a:off x="534554" y="742950"/>
            <a:ext cx="3657600" cy="3657600"/>
          </a:xfrm>
          <a:ln w="19050">
            <a:solidFill>
              <a:schemeClr val="tx1"/>
            </a:solidFill>
          </a:ln>
          <a:effectLst>
            <a:outerShdw blurRad="50800" dist="38100" dir="2700000" algn="tl" rotWithShape="0">
              <a:prstClr val="black">
                <a:alpha val="40000"/>
              </a:prstClr>
            </a:outerShdw>
          </a:effectLst>
        </p:spPr>
        <p:txBody>
          <a:bodyPr>
            <a:noAutofit/>
          </a:bodyPr>
          <a:lstStyle>
            <a:lvl1pPr>
              <a:defRPr>
                <a:solidFill>
                  <a:schemeClr val="bg1"/>
                </a:solidFill>
              </a:defRPr>
            </a:lvl1pPr>
          </a:lstStyle>
          <a:p>
            <a:r>
              <a:rPr lang="en-US" dirty="0"/>
              <a:t>Insert EPD-provided QR code</a:t>
            </a:r>
          </a:p>
        </p:txBody>
      </p:sp>
      <p:sp>
        <p:nvSpPr>
          <p:cNvPr id="19" name="Text Box 11">
            <a:extLst>
              <a:ext uri="{FF2B5EF4-FFF2-40B4-BE49-F238E27FC236}">
                <a16:creationId xmlns:a16="http://schemas.microsoft.com/office/drawing/2014/main" id="{52DA0483-8C25-CAA7-6BDF-D6E358206D5A}"/>
              </a:ext>
            </a:extLst>
          </p:cNvPr>
          <p:cNvSpPr>
            <a:spLocks noChangeArrowheads="1"/>
          </p:cNvSpPr>
          <p:nvPr userDrawn="1"/>
        </p:nvSpPr>
        <p:spPr bwMode="gray">
          <a:xfrm>
            <a:off x="4572000" y="741660"/>
            <a:ext cx="4328398" cy="472679"/>
          </a:xfrm>
          <a:prstGeom prst="roundRect">
            <a:avLst>
              <a:gd name="adj" fmla="val 16667"/>
            </a:avLst>
          </a:prstGeom>
          <a:ln/>
        </p:spPr>
        <p:style>
          <a:lnRef idx="0">
            <a:schemeClr val="accent4"/>
          </a:lnRef>
          <a:fillRef idx="3">
            <a:schemeClr val="accent4"/>
          </a:fillRef>
          <a:effectRef idx="3">
            <a:schemeClr val="accent4"/>
          </a:effectRef>
          <a:fontRef idx="minor">
            <a:schemeClr val="lt1"/>
          </a:fontRef>
        </p:style>
        <p:txBody>
          <a:bodyPr tIns="182880" bIns="18288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ct val="20000"/>
              </a:spcBef>
              <a:spcAft>
                <a:spcPts val="0"/>
              </a:spcAft>
              <a:buClr>
                <a:srgbClr val="304F4D"/>
              </a:buClr>
              <a:buSzTx/>
              <a:buFontTx/>
              <a:buNone/>
              <a:tabLst/>
              <a:defRPr/>
            </a:pPr>
            <a:r>
              <a:rPr kumimoji="0" lang="en-CA" altLang="en-US" sz="1800" b="1" i="0" u="none" strike="noStrike" kern="1200" cap="none" spc="0" normalizeH="0" baseline="0" noProof="0" dirty="0">
                <a:ln>
                  <a:noFill/>
                </a:ln>
                <a:solidFill>
                  <a:schemeClr val="bg1"/>
                </a:solidFill>
                <a:effectLst/>
                <a:uLnTx/>
                <a:uFillTx/>
                <a:latin typeface="Arial" pitchFamily="34" charset="0"/>
                <a:ea typeface="ヒラギノ角ゴ Pro W3" pitchFamily="2" charset="-128"/>
                <a:cs typeface="Arial"/>
                <a:sym typeface="Arial"/>
              </a:rPr>
              <a:t>Instructions for In-Person Learners</a:t>
            </a:r>
          </a:p>
        </p:txBody>
      </p:sp>
      <p:sp>
        <p:nvSpPr>
          <p:cNvPr id="4" name="TextBox 3">
            <a:extLst>
              <a:ext uri="{FF2B5EF4-FFF2-40B4-BE49-F238E27FC236}">
                <a16:creationId xmlns:a16="http://schemas.microsoft.com/office/drawing/2014/main" id="{D2652CD1-86A8-9FCC-351B-9D0200E85C02}"/>
              </a:ext>
            </a:extLst>
          </p:cNvPr>
          <p:cNvSpPr txBox="1"/>
          <p:nvPr userDrawn="1"/>
        </p:nvSpPr>
        <p:spPr>
          <a:xfrm>
            <a:off x="302816" y="4600537"/>
            <a:ext cx="8538368" cy="481256"/>
          </a:xfrm>
          <a:prstGeom prst="rect">
            <a:avLst/>
          </a:prstGeom>
          <a:noFill/>
        </p:spPr>
        <p:txBody>
          <a:bodyPr wrap="square" tIns="91440" bIns="91440" rtlCol="0" anchor="t">
            <a:noAutofit/>
          </a:bodyPr>
          <a:lstStyle/>
          <a:p>
            <a:pPr algn="ctr" rtl="0">
              <a:spcBef>
                <a:spcPts val="0"/>
              </a:spcBef>
              <a:spcAft>
                <a:spcPts val="0"/>
              </a:spcAft>
            </a:pPr>
            <a:r>
              <a:rPr lang="en-US" sz="1600" b="1" i="0" u="none" strike="noStrike" dirty="0">
                <a:solidFill>
                  <a:schemeClr val="bg2">
                    <a:lumMod val="10000"/>
                    <a:lumOff val="90000"/>
                  </a:schemeClr>
                </a:solidFill>
                <a:effectLst/>
                <a:latin typeface="Arial" panose="020B0604020202020204" pitchFamily="34" charset="0"/>
                <a:cs typeface="Arial" panose="020B0604020202020204" pitchFamily="34" charset="0"/>
              </a:rPr>
              <a:t>Thank you to </a:t>
            </a:r>
            <a:r>
              <a:rPr lang="en-US" sz="1600" b="1" i="0" u="none" strike="noStrike" dirty="0" err="1">
                <a:solidFill>
                  <a:schemeClr val="bg2">
                    <a:lumMod val="10000"/>
                    <a:lumOff val="90000"/>
                  </a:schemeClr>
                </a:solidFill>
                <a:effectLst/>
                <a:latin typeface="Arial" panose="020B0604020202020204" pitchFamily="34" charset="0"/>
                <a:cs typeface="Arial" panose="020B0604020202020204" pitchFamily="34" charset="0"/>
              </a:rPr>
              <a:t>PeerView</a:t>
            </a:r>
            <a:r>
              <a:rPr lang="en-US" sz="1600" b="1" i="0" u="none" strike="noStrike" dirty="0">
                <a:solidFill>
                  <a:schemeClr val="bg2">
                    <a:lumMod val="10000"/>
                    <a:lumOff val="90000"/>
                  </a:schemeClr>
                </a:solidFill>
                <a:effectLst/>
                <a:latin typeface="Arial" panose="020B0604020202020204" pitchFamily="34" charset="0"/>
                <a:cs typeface="Arial" panose="020B0604020202020204" pitchFamily="34" charset="0"/>
              </a:rPr>
              <a:t> for providing the gift cards.</a:t>
            </a:r>
            <a:endParaRPr lang="en-GB" sz="1600" b="1" dirty="0">
              <a:solidFill>
                <a:schemeClr val="bg2">
                  <a:lumMod val="10000"/>
                  <a:lumOff val="90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C1612FE-4D96-5FB4-D651-D13E3F967B81}"/>
              </a:ext>
            </a:extLst>
          </p:cNvPr>
          <p:cNvSpPr txBox="1"/>
          <p:nvPr userDrawn="1"/>
        </p:nvSpPr>
        <p:spPr>
          <a:xfrm>
            <a:off x="4568249" y="1295760"/>
            <a:ext cx="4343400" cy="1219361"/>
          </a:xfrm>
          <a:prstGeom prst="rect">
            <a:avLst/>
          </a:prstGeom>
          <a:noFill/>
        </p:spPr>
        <p:txBody>
          <a:bodyPr wrap="square" tIns="91440" bIns="91440" rtlCol="0" anchor="t">
            <a:noAutofit/>
          </a:bodyPr>
          <a:lstStyle/>
          <a:p>
            <a:pPr rtl="0">
              <a:spcAft>
                <a:spcPts val="1200"/>
              </a:spcAft>
            </a:pPr>
            <a:r>
              <a:rPr lang="en-US" sz="1600" b="1" kern="1200" dirty="0">
                <a:solidFill>
                  <a:schemeClr val="bg1"/>
                </a:solidFill>
                <a:latin typeface="Arial" panose="020B0604020202020204" pitchFamily="34" charset="0"/>
                <a:ea typeface="+mn-ea"/>
                <a:cs typeface="Arial" panose="020B0604020202020204" pitchFamily="34" charset="0"/>
              </a:rPr>
              <a:t>Earn chances to win a $50 gift card provided by </a:t>
            </a:r>
            <a:r>
              <a:rPr lang="en-US" sz="1600" b="1" kern="1200" dirty="0" err="1">
                <a:solidFill>
                  <a:schemeClr val="bg1"/>
                </a:solidFill>
                <a:latin typeface="Arial" panose="020B0604020202020204" pitchFamily="34" charset="0"/>
                <a:ea typeface="+mn-ea"/>
                <a:cs typeface="Arial" panose="020B0604020202020204" pitchFamily="34" charset="0"/>
              </a:rPr>
              <a:t>PeerView</a:t>
            </a:r>
            <a:r>
              <a:rPr lang="en-US" sz="1600" b="1" kern="1200" dirty="0">
                <a:solidFill>
                  <a:schemeClr val="bg1"/>
                </a:solidFill>
                <a:latin typeface="Arial" panose="020B0604020202020204" pitchFamily="34" charset="0"/>
                <a:ea typeface="+mn-ea"/>
                <a:cs typeface="Arial" panose="020B0604020202020204" pitchFamily="34" charset="0"/>
              </a:rPr>
              <a:t> by answering polls and submitting questions to the faculty—the more you participate, the greater your likelihood of winning! </a:t>
            </a:r>
          </a:p>
          <a:p>
            <a:pPr rtl="0"/>
            <a:r>
              <a:rPr lang="en-US" sz="1600" b="1" kern="1200" dirty="0">
                <a:solidFill>
                  <a:schemeClr val="bg1"/>
                </a:solidFill>
                <a:latin typeface="Arial" panose="020B0604020202020204" pitchFamily="34" charset="0"/>
                <a:ea typeface="+mn-ea"/>
                <a:cs typeface="Arial" panose="020B0604020202020204" pitchFamily="34" charset="0"/>
              </a:rPr>
              <a:t>Scan the QR code to answer polls and submit questions. If you are a healthcare professional and you see a green “Winner” message on your mobile device at the end of the session, see a </a:t>
            </a:r>
            <a:r>
              <a:rPr lang="en-US" sz="1600" b="1" kern="1200" dirty="0" err="1">
                <a:solidFill>
                  <a:schemeClr val="bg1"/>
                </a:solidFill>
                <a:latin typeface="Arial" panose="020B0604020202020204" pitchFamily="34" charset="0"/>
                <a:ea typeface="+mn-ea"/>
                <a:cs typeface="Arial" panose="020B0604020202020204" pitchFamily="34" charset="0"/>
              </a:rPr>
              <a:t>PeerView</a:t>
            </a:r>
            <a:r>
              <a:rPr lang="en-US" sz="1600" b="1" kern="1200" dirty="0">
                <a:solidFill>
                  <a:schemeClr val="bg1"/>
                </a:solidFill>
                <a:latin typeface="Arial" panose="020B0604020202020204" pitchFamily="34" charset="0"/>
                <a:ea typeface="+mn-ea"/>
                <a:cs typeface="Arial" panose="020B0604020202020204" pitchFamily="34" charset="0"/>
              </a:rPr>
              <a:t> staff member to claim your prize.</a:t>
            </a:r>
          </a:p>
          <a:p>
            <a:br>
              <a:rPr lang="en-US" sz="1600" b="1" kern="1200" dirty="0">
                <a:solidFill>
                  <a:schemeClr val="bg1"/>
                </a:solidFill>
                <a:latin typeface="Arial" panose="020B0604020202020204" pitchFamily="34" charset="0"/>
                <a:ea typeface="+mn-ea"/>
                <a:cs typeface="Arial" panose="020B0604020202020204" pitchFamily="34" charset="0"/>
              </a:rPr>
            </a:br>
            <a:endParaRPr lang="en-US" sz="1600" b="1" kern="1200" dirty="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18120339"/>
      </p:ext>
    </p:extLst>
  </p:cSld>
  <p:clrMapOvr>
    <a:masterClrMapping/>
  </p:clrMapOvr>
  <p:extLst>
    <p:ext uri="{DCECCB84-F9BA-43D5-87BE-67443E8EF086}">
      <p15:sldGuideLst xmlns:p15="http://schemas.microsoft.com/office/powerpoint/2012/main">
        <p15:guide id="1" pos="2880">
          <p15:clr>
            <a:srgbClr val="FBAE40"/>
          </p15:clr>
        </p15:guide>
        <p15:guide id="2" pos="2808">
          <p15:clr>
            <a:srgbClr val="FBAE40"/>
          </p15:clr>
        </p15:guide>
        <p15:guide id="3" pos="561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and Content (With Backgroun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65A66-6320-4C82-8D8B-2CE982597EE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932CAAD-A1E3-F4C9-C1A7-BD9D56699379}"/>
              </a:ext>
            </a:extLst>
          </p:cNvPr>
          <p:cNvSpPr>
            <a:spLocks noGrp="1"/>
          </p:cNvSpPr>
          <p:nvPr>
            <p:ph idx="1"/>
          </p:nvPr>
        </p:nvSpPr>
        <p:spPr>
          <a:xfrm>
            <a:off x="240030" y="819150"/>
            <a:ext cx="8663940" cy="3843052"/>
          </a:xfrm>
        </p:spPr>
        <p:txBody>
          <a:bodyPr>
            <a:noAutofit/>
          </a:bodyPr>
          <a:lstStyle>
            <a:lvl1pPr algn="l" defTabSz="685800" rtl="0" eaLnBrk="1" latinLnBrk="0" hangingPunct="1">
              <a:lnSpc>
                <a:spcPct val="100000"/>
              </a:lnSpc>
              <a:spcBef>
                <a:spcPts val="0"/>
              </a:spcBef>
              <a:spcAft>
                <a:spcPts val="1200"/>
              </a:spcAft>
              <a:defRPr lang="en-US" sz="1800" kern="1200" dirty="0" smtClean="0">
                <a:solidFill>
                  <a:schemeClr val="bg1"/>
                </a:solidFill>
                <a:latin typeface="Arial" panose="020B0604020202020204" pitchFamily="34" charset="0"/>
                <a:ea typeface="+mn-ea"/>
                <a:cs typeface="Arial" panose="020B0604020202020204" pitchFamily="34" charset="0"/>
              </a:defRPr>
            </a:lvl1pPr>
            <a:lvl2pPr algn="l" defTabSz="685800" rtl="0" eaLnBrk="1" latinLnBrk="0" hangingPunct="1">
              <a:lnSpc>
                <a:spcPct val="100000"/>
              </a:lnSpc>
              <a:spcBef>
                <a:spcPts val="0"/>
              </a:spcBef>
              <a:spcAft>
                <a:spcPts val="1200"/>
              </a:spcAft>
              <a:defRPr lang="en-US" sz="1800" kern="1200" dirty="0" smtClean="0">
                <a:solidFill>
                  <a:schemeClr val="bg1"/>
                </a:solidFill>
                <a:latin typeface="Arial" panose="020B0604020202020204" pitchFamily="34" charset="0"/>
                <a:ea typeface="+mn-ea"/>
                <a:cs typeface="Arial" panose="020B0604020202020204" pitchFamily="34" charset="0"/>
              </a:defRPr>
            </a:lvl2pPr>
            <a:lvl3pPr algn="l" defTabSz="685800" rtl="0" eaLnBrk="1" latinLnBrk="0" hangingPunct="1">
              <a:lnSpc>
                <a:spcPct val="100000"/>
              </a:lnSpc>
              <a:spcBef>
                <a:spcPts val="0"/>
              </a:spcBef>
              <a:spcAft>
                <a:spcPts val="1200"/>
              </a:spcAft>
              <a:defRPr lang="en-US" sz="1800" kern="1200" dirty="0" smtClean="0">
                <a:solidFill>
                  <a:schemeClr val="bg1"/>
                </a:solidFill>
                <a:latin typeface="Arial" panose="020B0604020202020204" pitchFamily="34" charset="0"/>
                <a:ea typeface="+mn-ea"/>
                <a:cs typeface="Arial" panose="020B0604020202020204" pitchFamily="34" charset="0"/>
              </a:defRPr>
            </a:lvl3pPr>
            <a:lvl4pPr algn="l" defTabSz="685800" rtl="0" eaLnBrk="1" latinLnBrk="0" hangingPunct="1">
              <a:lnSpc>
                <a:spcPct val="100000"/>
              </a:lnSpc>
              <a:spcBef>
                <a:spcPts val="0"/>
              </a:spcBef>
              <a:spcAft>
                <a:spcPts val="1200"/>
              </a:spcAft>
              <a:defRPr lang="en-US" sz="1800" kern="1200" dirty="0" smtClean="0">
                <a:solidFill>
                  <a:schemeClr val="bg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0"/>
              </a:spcBef>
              <a:spcAft>
                <a:spcPts val="1200"/>
              </a:spcAft>
              <a:buFont typeface="System Font Regular"/>
              <a:buChar char="–"/>
              <a:defRPr lang="en-GB" sz="1800" kern="1200" dirty="0">
                <a:solidFill>
                  <a:schemeClr val="bg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624224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YOD URL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D3300814-0B53-A5B3-AACB-70B9206ABB38}"/>
              </a:ext>
            </a:extLst>
          </p:cNvPr>
          <p:cNvSpPr>
            <a:spLocks noGrp="1"/>
          </p:cNvSpPr>
          <p:nvPr>
            <p:ph type="pic" sz="quarter" idx="10" hasCustomPrompt="1"/>
          </p:nvPr>
        </p:nvSpPr>
        <p:spPr>
          <a:xfrm>
            <a:off x="228600" y="1936376"/>
            <a:ext cx="1537516" cy="1537516"/>
          </a:xfrm>
          <a:ln w="19050">
            <a:solidFill>
              <a:schemeClr val="tx1"/>
            </a:solidFill>
          </a:ln>
          <a:effectLst>
            <a:outerShdw blurRad="50800" dist="38100" dir="2700000" algn="tl" rotWithShape="0">
              <a:prstClr val="black">
                <a:alpha val="40000"/>
              </a:prstClr>
            </a:outerShdw>
          </a:effectLst>
        </p:spPr>
        <p:txBody>
          <a:bodyPr>
            <a:noAutofit/>
          </a:bodyPr>
          <a:lstStyle>
            <a:lvl1pPr marL="0" indent="0" algn="ctr">
              <a:buNone/>
              <a:defRPr>
                <a:solidFill>
                  <a:schemeClr val="bg1"/>
                </a:solidFill>
              </a:defRPr>
            </a:lvl1pPr>
          </a:lstStyle>
          <a:p>
            <a:r>
              <a:rPr lang="en-US" dirty="0"/>
              <a:t>Insert QR code</a:t>
            </a:r>
          </a:p>
        </p:txBody>
      </p:sp>
    </p:spTree>
    <p:extLst>
      <p:ext uri="{BB962C8B-B14F-4D97-AF65-F5344CB8AC3E}">
        <p14:creationId xmlns:p14="http://schemas.microsoft.com/office/powerpoint/2010/main" val="1767200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YOD QR Code (Incentive)">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D0BB8B-8B7A-6B4C-E5F7-2FE598CD1E4E}"/>
              </a:ext>
            </a:extLst>
          </p:cNvPr>
          <p:cNvSpPr txBox="1"/>
          <p:nvPr userDrawn="1"/>
        </p:nvSpPr>
        <p:spPr>
          <a:xfrm>
            <a:off x="4483107" y="1263810"/>
            <a:ext cx="4415798" cy="2894029"/>
          </a:xfrm>
          <a:prstGeom prst="rect">
            <a:avLst/>
          </a:prstGeom>
          <a:noFill/>
        </p:spPr>
        <p:txBody>
          <a:bodyPr wrap="square" tIns="91440" bIns="91440" rtlCol="0" anchor="t">
            <a:noAutofit/>
          </a:bodyPr>
          <a:lstStyle/>
          <a:p>
            <a:pPr rtl="0">
              <a:spcBef>
                <a:spcPts val="0"/>
              </a:spcBef>
              <a:spcAft>
                <a:spcPts val="600"/>
              </a:spcAft>
            </a:pPr>
            <a:r>
              <a:rPr lang="en-US" sz="1600" b="1" i="0" u="none" strike="noStrike" dirty="0">
                <a:solidFill>
                  <a:schemeClr val="bg1"/>
                </a:solidFill>
                <a:effectLst/>
                <a:latin typeface="Arial" panose="020B0604020202020204" pitchFamily="34" charset="0"/>
                <a:cs typeface="Arial" panose="020B0604020202020204" pitchFamily="34" charset="0"/>
              </a:rPr>
              <a:t>Get answers to your </a:t>
            </a:r>
            <a:r>
              <a:rPr lang="en-US" sz="1600" b="1" dirty="0">
                <a:solidFill>
                  <a:schemeClr val="bg1"/>
                </a:solidFill>
                <a:latin typeface="Arial" panose="020B0604020202020204" pitchFamily="34" charset="0"/>
                <a:cs typeface="Arial" panose="020B0604020202020204" pitchFamily="34" charset="0"/>
              </a:rPr>
              <a:t>questions and a chance to win one of three $50 Amazon gift cards provided by </a:t>
            </a:r>
            <a:r>
              <a:rPr lang="en-US" sz="1600" b="1" dirty="0" err="1">
                <a:solidFill>
                  <a:schemeClr val="bg1"/>
                </a:solidFill>
                <a:latin typeface="Arial" panose="020B0604020202020204" pitchFamily="34" charset="0"/>
                <a:cs typeface="Arial" panose="020B0604020202020204" pitchFamily="34" charset="0"/>
              </a:rPr>
              <a:t>PeerView</a:t>
            </a:r>
            <a:r>
              <a:rPr lang="en-US" sz="1600" b="1" dirty="0">
                <a:solidFill>
                  <a:schemeClr val="bg1"/>
                </a:solidFill>
                <a:latin typeface="Arial" panose="020B0604020202020204" pitchFamily="34" charset="0"/>
                <a:cs typeface="Arial" panose="020B0604020202020204" pitchFamily="34" charset="0"/>
              </a:rPr>
              <a:t>! </a:t>
            </a:r>
            <a:r>
              <a:rPr lang="en-US" sz="1600" b="1" i="0" u="none" strike="noStrike" dirty="0">
                <a:solidFill>
                  <a:schemeClr val="bg1"/>
                </a:solidFill>
                <a:effectLst/>
                <a:latin typeface="Arial" panose="020B0604020202020204" pitchFamily="34" charset="0"/>
                <a:cs typeface="Arial" panose="020B0604020202020204" pitchFamily="34" charset="0"/>
              </a:rPr>
              <a:t>We’ll choose the three best questions and announce the winners at the end of the session. </a:t>
            </a:r>
          </a:p>
          <a:p>
            <a:pPr rtl="0">
              <a:spcBef>
                <a:spcPts val="0"/>
              </a:spcBef>
              <a:spcAft>
                <a:spcPts val="0"/>
              </a:spcAft>
            </a:pPr>
            <a:r>
              <a:rPr lang="en-US" sz="1600" b="1" i="0" u="none" strike="noStrike" dirty="0">
                <a:solidFill>
                  <a:schemeClr val="accent1">
                    <a:lumMod val="10000"/>
                    <a:lumOff val="90000"/>
                  </a:schemeClr>
                </a:solidFill>
                <a:effectLst/>
                <a:latin typeface="Arial" panose="020B0604020202020204" pitchFamily="34" charset="0"/>
                <a:cs typeface="Arial" panose="020B0604020202020204" pitchFamily="34" charset="0"/>
              </a:rPr>
              <a:t>You must be present when winners are announced and be a healthcare professional to be eligible! </a:t>
            </a:r>
            <a:endParaRPr lang="en-GB" sz="1600" b="1" dirty="0">
              <a:solidFill>
                <a:schemeClr val="accent1">
                  <a:lumMod val="10000"/>
                  <a:lumOff val="90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F9368A34-0293-6672-A8D7-937ED5B9C6F7}"/>
              </a:ext>
            </a:extLst>
          </p:cNvPr>
          <p:cNvGrpSpPr>
            <a:grpSpLocks noChangeAspect="1"/>
          </p:cNvGrpSpPr>
          <p:nvPr userDrawn="1"/>
        </p:nvGrpSpPr>
        <p:grpSpPr>
          <a:xfrm>
            <a:off x="5379606" y="3535823"/>
            <a:ext cx="3043958" cy="963673"/>
            <a:chOff x="4131429" y="3369404"/>
            <a:chExt cx="4617986" cy="1461988"/>
          </a:xfrm>
        </p:grpSpPr>
        <p:pic>
          <p:nvPicPr>
            <p:cNvPr id="9" name="Picture 4" descr="Amazon.com gift card design">
              <a:extLst>
                <a:ext uri="{FF2B5EF4-FFF2-40B4-BE49-F238E27FC236}">
                  <a16:creationId xmlns:a16="http://schemas.microsoft.com/office/drawing/2014/main" id="{0A57EB79-0644-8005-6484-56DA0CC65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84010">
              <a:off x="4131429" y="3545797"/>
              <a:ext cx="2014652" cy="124403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4" descr="Amazon.com gift card design">
              <a:extLst>
                <a:ext uri="{FF2B5EF4-FFF2-40B4-BE49-F238E27FC236}">
                  <a16:creationId xmlns:a16="http://schemas.microsoft.com/office/drawing/2014/main" id="{F2AE2D4E-A851-CC53-5FAB-5ADA3B16E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3096" y="3369404"/>
              <a:ext cx="2014652" cy="124403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4" descr="Amazon.com gift card design">
              <a:extLst>
                <a:ext uri="{FF2B5EF4-FFF2-40B4-BE49-F238E27FC236}">
                  <a16:creationId xmlns:a16="http://schemas.microsoft.com/office/drawing/2014/main" id="{35CC8823-BAC8-7E89-3D05-683F28B3FA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99245">
              <a:off x="6734763" y="3587353"/>
              <a:ext cx="2014652" cy="124403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4" name="Text Box 11">
            <a:extLst>
              <a:ext uri="{FF2B5EF4-FFF2-40B4-BE49-F238E27FC236}">
                <a16:creationId xmlns:a16="http://schemas.microsoft.com/office/drawing/2014/main" id="{A5B528FB-FEBD-A28D-F33E-B76D5509F34C}"/>
              </a:ext>
            </a:extLst>
          </p:cNvPr>
          <p:cNvSpPr>
            <a:spLocks noChangeArrowheads="1"/>
          </p:cNvSpPr>
          <p:nvPr userDrawn="1"/>
        </p:nvSpPr>
        <p:spPr bwMode="gray">
          <a:xfrm>
            <a:off x="4572000" y="741660"/>
            <a:ext cx="4328398" cy="472679"/>
          </a:xfrm>
          <a:prstGeom prst="roundRect">
            <a:avLst>
              <a:gd name="adj" fmla="val 16667"/>
            </a:avLst>
          </a:prstGeom>
          <a:ln/>
        </p:spPr>
        <p:style>
          <a:lnRef idx="0">
            <a:schemeClr val="accent4"/>
          </a:lnRef>
          <a:fillRef idx="3">
            <a:schemeClr val="accent4"/>
          </a:fillRef>
          <a:effectRef idx="3">
            <a:schemeClr val="accent4"/>
          </a:effectRef>
          <a:fontRef idx="minor">
            <a:schemeClr val="lt1"/>
          </a:fontRef>
        </p:style>
        <p:txBody>
          <a:bodyPr tIns="182880" bIns="18288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ct val="20000"/>
              </a:spcBef>
              <a:spcAft>
                <a:spcPts val="0"/>
              </a:spcAft>
              <a:buClr>
                <a:srgbClr val="304F4D"/>
              </a:buClr>
              <a:buSzTx/>
              <a:buFontTx/>
              <a:buNone/>
              <a:tabLst/>
              <a:defRPr/>
            </a:pPr>
            <a:r>
              <a:rPr kumimoji="0" lang="en-CA" altLang="en-US" sz="1800" b="1" i="0" u="none" strike="noStrike" kern="1200" cap="none" spc="0" normalizeH="0" baseline="0" noProof="0">
                <a:ln>
                  <a:noFill/>
                </a:ln>
                <a:solidFill>
                  <a:schemeClr val="bg1"/>
                </a:solidFill>
                <a:effectLst/>
                <a:uLnTx/>
                <a:uFillTx/>
                <a:latin typeface="Arial" pitchFamily="34" charset="0"/>
                <a:ea typeface="ヒラギノ角ゴ Pro W3" pitchFamily="2" charset="-128"/>
                <a:cs typeface="Arial"/>
                <a:sym typeface="Arial"/>
              </a:rPr>
              <a:t>Instructions for In-Person Learners</a:t>
            </a:r>
          </a:p>
        </p:txBody>
      </p:sp>
      <p:sp>
        <p:nvSpPr>
          <p:cNvPr id="16" name="Title 1">
            <a:extLst>
              <a:ext uri="{FF2B5EF4-FFF2-40B4-BE49-F238E27FC236}">
                <a16:creationId xmlns:a16="http://schemas.microsoft.com/office/drawing/2014/main" id="{088AD3C0-6324-2B0B-0DE2-4578655752C4}"/>
              </a:ext>
            </a:extLst>
          </p:cNvPr>
          <p:cNvSpPr>
            <a:spLocks noGrp="1"/>
          </p:cNvSpPr>
          <p:nvPr>
            <p:ph type="title"/>
          </p:nvPr>
        </p:nvSpPr>
        <p:spPr>
          <a:xfrm>
            <a:off x="130946" y="61708"/>
            <a:ext cx="8784453" cy="602456"/>
          </a:xfrm>
        </p:spPr>
        <p:txBody>
          <a:bodyPr/>
          <a:lstStyle/>
          <a:p>
            <a:r>
              <a:rPr lang="en-US" dirty="0"/>
              <a:t>Click to edit Master title style</a:t>
            </a:r>
          </a:p>
        </p:txBody>
      </p:sp>
      <p:sp>
        <p:nvSpPr>
          <p:cNvPr id="17" name="Picture Placeholder 4">
            <a:extLst>
              <a:ext uri="{FF2B5EF4-FFF2-40B4-BE49-F238E27FC236}">
                <a16:creationId xmlns:a16="http://schemas.microsoft.com/office/drawing/2014/main" id="{EEA776A2-438C-602C-CE16-F390E642D28D}"/>
              </a:ext>
            </a:extLst>
          </p:cNvPr>
          <p:cNvSpPr>
            <a:spLocks noGrp="1"/>
          </p:cNvSpPr>
          <p:nvPr>
            <p:ph type="pic" sz="quarter" idx="10" hasCustomPrompt="1"/>
          </p:nvPr>
        </p:nvSpPr>
        <p:spPr>
          <a:xfrm>
            <a:off x="534554" y="742950"/>
            <a:ext cx="3657600" cy="3657600"/>
          </a:xfrm>
          <a:ln w="19050">
            <a:solidFill>
              <a:schemeClr val="tx1"/>
            </a:solidFill>
          </a:ln>
          <a:effectLst>
            <a:outerShdw blurRad="50800" dist="38100" dir="2700000" algn="tl" rotWithShape="0">
              <a:prstClr val="black">
                <a:alpha val="40000"/>
              </a:prstClr>
            </a:outerShdw>
          </a:effectLst>
        </p:spPr>
        <p:txBody>
          <a:bodyPr>
            <a:noAutofit/>
          </a:bodyPr>
          <a:lstStyle>
            <a:lvl1pPr>
              <a:defRPr>
                <a:solidFill>
                  <a:schemeClr val="bg1"/>
                </a:solidFill>
              </a:defRPr>
            </a:lvl1pPr>
          </a:lstStyle>
          <a:p>
            <a:r>
              <a:rPr lang="en-US"/>
              <a:t>Insert EPD-provided QR code</a:t>
            </a:r>
          </a:p>
        </p:txBody>
      </p:sp>
      <p:sp>
        <p:nvSpPr>
          <p:cNvPr id="2" name="TextBox 1">
            <a:extLst>
              <a:ext uri="{FF2B5EF4-FFF2-40B4-BE49-F238E27FC236}">
                <a16:creationId xmlns:a16="http://schemas.microsoft.com/office/drawing/2014/main" id="{04A05FEA-81BC-BEDF-128E-24B2DF516099}"/>
              </a:ext>
            </a:extLst>
          </p:cNvPr>
          <p:cNvSpPr txBox="1"/>
          <p:nvPr userDrawn="1"/>
        </p:nvSpPr>
        <p:spPr>
          <a:xfrm>
            <a:off x="302816" y="4600537"/>
            <a:ext cx="8538368" cy="481256"/>
          </a:xfrm>
          <a:prstGeom prst="rect">
            <a:avLst/>
          </a:prstGeom>
          <a:noFill/>
        </p:spPr>
        <p:txBody>
          <a:bodyPr wrap="square" tIns="91440" bIns="91440" rtlCol="0" anchor="t">
            <a:noAutofit/>
          </a:bodyPr>
          <a:lstStyle/>
          <a:p>
            <a:pPr algn="ctr" rtl="0">
              <a:spcBef>
                <a:spcPts val="0"/>
              </a:spcBef>
              <a:spcAft>
                <a:spcPts val="0"/>
              </a:spcAft>
            </a:pPr>
            <a:r>
              <a:rPr lang="en-US" sz="1600" b="1" i="0" u="none" strike="noStrike">
                <a:solidFill>
                  <a:schemeClr val="bg1"/>
                </a:solidFill>
                <a:effectLst/>
                <a:latin typeface="Arial" panose="020B0604020202020204" pitchFamily="34" charset="0"/>
                <a:cs typeface="Arial" panose="020B0604020202020204" pitchFamily="34" charset="0"/>
              </a:rPr>
              <a:t>Thank you to </a:t>
            </a:r>
            <a:r>
              <a:rPr lang="en-US" sz="1600" b="1" i="0" u="none" strike="noStrike" err="1">
                <a:solidFill>
                  <a:schemeClr val="bg1"/>
                </a:solidFill>
                <a:effectLst/>
                <a:latin typeface="Arial" panose="020B0604020202020204" pitchFamily="34" charset="0"/>
                <a:cs typeface="Arial" panose="020B0604020202020204" pitchFamily="34" charset="0"/>
              </a:rPr>
              <a:t>PeerView</a:t>
            </a:r>
            <a:r>
              <a:rPr lang="en-US" sz="1600" b="1" i="0" u="none" strike="noStrike">
                <a:solidFill>
                  <a:schemeClr val="bg1"/>
                </a:solidFill>
                <a:effectLst/>
                <a:latin typeface="Arial" panose="020B0604020202020204" pitchFamily="34" charset="0"/>
                <a:cs typeface="Arial" panose="020B0604020202020204" pitchFamily="34" charset="0"/>
              </a:rPr>
              <a:t> for providing the gift cards.</a:t>
            </a:r>
            <a:endParaRPr lang="en-GB" sz="16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2793418"/>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 BYOD Closing URL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F3C746-9761-BA65-86AE-C17CEB5A6FC8}"/>
              </a:ext>
            </a:extLst>
          </p:cNvPr>
          <p:cNvSpPr txBox="1"/>
          <p:nvPr userDrawn="1"/>
        </p:nvSpPr>
        <p:spPr>
          <a:xfrm>
            <a:off x="1247462" y="4523660"/>
            <a:ext cx="4238937" cy="340519"/>
          </a:xfrm>
          <a:prstGeom prst="roundRect">
            <a:avLst/>
          </a:prstGeom>
        </p:spPr>
        <p:style>
          <a:lnRef idx="0">
            <a:schemeClr val="accent6"/>
          </a:lnRef>
          <a:fillRef idx="3">
            <a:schemeClr val="accent6"/>
          </a:fillRef>
          <a:effectRef idx="3">
            <a:schemeClr val="accent6"/>
          </a:effectRef>
          <a:fontRef idx="minor">
            <a:schemeClr val="lt1"/>
          </a:fontRef>
        </p:style>
        <p:txBody>
          <a:bodyPr wrap="square" lIns="0" rIns="0">
            <a:spAutoFit/>
          </a:bodyPr>
          <a:lstStyle/>
          <a:p>
            <a:pPr marL="182563" marR="0" lvl="0" algn="l" defTabSz="685800" rtl="0" eaLnBrk="1" fontAlgn="auto" latinLnBrk="0" hangingPunct="1">
              <a:lnSpc>
                <a:spcPct val="100000"/>
              </a:lnSpc>
              <a:spcBef>
                <a:spcPts val="600"/>
              </a:spcBef>
              <a:spcAft>
                <a:spcPts val="0"/>
              </a:spcAft>
              <a:buClr>
                <a:srgbClr val="FFFFFF"/>
              </a:buClr>
              <a:buSzPts val="2400"/>
              <a:tabLst/>
              <a:defRPr/>
            </a:pPr>
            <a:r>
              <a:rPr kumimoji="0" lang="en-US" sz="1400" b="1" i="0" u="none" strike="noStrike" kern="1200" cap="none" spc="0" normalizeH="0" baseline="0" noProof="0" dirty="0">
                <a:ln>
                  <a:noFill/>
                </a:ln>
                <a:solidFill>
                  <a:srgbClr val="FFFFFF"/>
                </a:solidFill>
                <a:effectLst/>
                <a:uLnTx/>
                <a:uFillTx/>
                <a:latin typeface="Arial"/>
                <a:ea typeface="Arial"/>
                <a:cs typeface="Arial"/>
                <a:sym typeface="Arial"/>
              </a:rPr>
              <a:t>Download the slides and Practice Aids here!</a:t>
            </a:r>
            <a:endPar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 name="Picture Placeholder 4">
            <a:extLst>
              <a:ext uri="{FF2B5EF4-FFF2-40B4-BE49-F238E27FC236}">
                <a16:creationId xmlns:a16="http://schemas.microsoft.com/office/drawing/2014/main" id="{D3300814-0B53-A5B3-AACB-70B9206ABB38}"/>
              </a:ext>
            </a:extLst>
          </p:cNvPr>
          <p:cNvSpPr>
            <a:spLocks noGrp="1"/>
          </p:cNvSpPr>
          <p:nvPr>
            <p:ph type="pic" sz="quarter" idx="10" hasCustomPrompt="1"/>
          </p:nvPr>
        </p:nvSpPr>
        <p:spPr>
          <a:xfrm>
            <a:off x="228599" y="3854310"/>
            <a:ext cx="1091317" cy="1091317"/>
          </a:xfrm>
          <a:ln w="19050">
            <a:solidFill>
              <a:schemeClr val="tx1"/>
            </a:solidFill>
          </a:ln>
          <a:effectLst>
            <a:outerShdw blurRad="50800" dist="38100" dir="2700000" algn="tl" rotWithShape="0">
              <a:prstClr val="black">
                <a:alpha val="40000"/>
              </a:prstClr>
            </a:outerShdw>
          </a:effectLst>
        </p:spPr>
        <p:txBody>
          <a:bodyPr>
            <a:noAutofit/>
          </a:bodyPr>
          <a:lstStyle>
            <a:lvl1pPr marL="0" indent="0" algn="ctr">
              <a:buNone/>
              <a:defRPr>
                <a:solidFill>
                  <a:schemeClr val="bg1"/>
                </a:solidFill>
              </a:defRPr>
            </a:lvl1pPr>
          </a:lstStyle>
          <a:p>
            <a:r>
              <a:rPr lang="en-US" dirty="0"/>
              <a:t>Insert QR code</a:t>
            </a:r>
          </a:p>
        </p:txBody>
      </p:sp>
    </p:spTree>
    <p:extLst>
      <p:ext uri="{BB962C8B-B14F-4D97-AF65-F5344CB8AC3E}">
        <p14:creationId xmlns:p14="http://schemas.microsoft.com/office/powerpoint/2010/main" val="147363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664164"/>
            <a:ext cx="9144000" cy="4479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178906" y="4765929"/>
            <a:ext cx="8736494" cy="311476"/>
          </a:xfrm>
          <a:prstGeom prst="rect">
            <a:avLst/>
          </a:prstGeom>
        </p:spPr>
        <p:txBody>
          <a:bodyPr vert="horz" lIns="45720" tIns="45720" rIns="45720" bIns="45720" rtlCol="0" anchor="b"/>
          <a:lstStyle>
            <a:lvl1pPr algn="l">
              <a:defRPr sz="800">
                <a:solidFill>
                  <a:schemeClr val="tx1"/>
                </a:solidFill>
                <a:latin typeface="Arial" panose="020B0604020202020204" pitchFamily="34" charset="0"/>
                <a:cs typeface="Arial" panose="020B0604020202020204" pitchFamily="34" charset="0"/>
              </a:defRPr>
            </a:lvl1pPr>
          </a:lstStyle>
          <a:p>
            <a:endParaRPr lang="en-GB" dirty="0"/>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7782743" y="4685050"/>
            <a:ext cx="1361257" cy="435602"/>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228600" y="819150"/>
            <a:ext cx="8686800" cy="3865563"/>
          </a:xfrm>
        </p:spPr>
        <p:txBody>
          <a:bodyPr>
            <a:noAutofit/>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1636428"/>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Box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9573A5-8AB9-4BDC-8703-462D2DAC6263}"/>
              </a:ext>
            </a:extLst>
          </p:cNvPr>
          <p:cNvSpPr/>
          <p:nvPr/>
        </p:nvSpPr>
        <p:spPr>
          <a:xfrm>
            <a:off x="0" y="664164"/>
            <a:ext cx="9144000" cy="4479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5310E76C-CBB1-5728-D6AE-D656C234B9F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7782743" y="4685050"/>
            <a:ext cx="1361257" cy="435602"/>
          </a:xfrm>
          <a:prstGeom prst="rect">
            <a:avLst/>
          </a:prstGeom>
        </p:spPr>
      </p:pic>
      <p:sp>
        <p:nvSpPr>
          <p:cNvPr id="2" name="Title 6">
            <a:extLst>
              <a:ext uri="{FF2B5EF4-FFF2-40B4-BE49-F238E27FC236}">
                <a16:creationId xmlns:a16="http://schemas.microsoft.com/office/drawing/2014/main" id="{EDE175D7-4B07-FF9D-4560-65CF6B35C452}"/>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4" name="Footer Placeholder 4">
            <a:extLst>
              <a:ext uri="{FF2B5EF4-FFF2-40B4-BE49-F238E27FC236}">
                <a16:creationId xmlns:a16="http://schemas.microsoft.com/office/drawing/2014/main" id="{F12FBACB-0BC8-B0B9-DE87-D30ADBCE7CA6}"/>
              </a:ext>
            </a:extLst>
          </p:cNvPr>
          <p:cNvSpPr>
            <a:spLocks noGrp="1"/>
          </p:cNvSpPr>
          <p:nvPr>
            <p:ph type="ftr" sz="quarter" idx="3"/>
          </p:nvPr>
        </p:nvSpPr>
        <p:spPr>
          <a:xfrm>
            <a:off x="178906" y="4765929"/>
            <a:ext cx="8736494" cy="311476"/>
          </a:xfrm>
          <a:prstGeom prst="rect">
            <a:avLst/>
          </a:prstGeom>
        </p:spPr>
        <p:txBody>
          <a:bodyPr vert="horz" lIns="45720" tIns="45720" rIns="45720" bIns="45720" rtlCol="0" anchor="b"/>
          <a:lstStyle>
            <a:lvl1pPr algn="l">
              <a:defRPr sz="800">
                <a:solidFill>
                  <a:schemeClr val="tx1"/>
                </a:solidFill>
                <a:latin typeface="Arial" panose="020B0604020202020204" pitchFamily="34" charset="0"/>
                <a:cs typeface="Arial" panose="020B0604020202020204" pitchFamily="34" charset="0"/>
              </a:defRPr>
            </a:lvl1pPr>
          </a:lstStyle>
          <a:p>
            <a:endParaRPr lang="en-GB" dirty="0"/>
          </a:p>
        </p:txBody>
      </p:sp>
      <p:sp>
        <p:nvSpPr>
          <p:cNvPr id="8" name="Text Placeholder 4">
            <a:extLst>
              <a:ext uri="{FF2B5EF4-FFF2-40B4-BE49-F238E27FC236}">
                <a16:creationId xmlns:a16="http://schemas.microsoft.com/office/drawing/2014/main" id="{7396EDC2-302D-F5E0-A61F-3CE9B1708318}"/>
              </a:ext>
            </a:extLst>
          </p:cNvPr>
          <p:cNvSpPr>
            <a:spLocks noGrp="1"/>
          </p:cNvSpPr>
          <p:nvPr>
            <p:ph type="body" sz="quarter" idx="10"/>
          </p:nvPr>
        </p:nvSpPr>
        <p:spPr>
          <a:xfrm>
            <a:off x="228600" y="819150"/>
            <a:ext cx="4227653" cy="3865563"/>
          </a:xfrm>
        </p:spPr>
        <p:txBody>
          <a:bodyPr>
            <a:noAutofit/>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a:extLst>
              <a:ext uri="{FF2B5EF4-FFF2-40B4-BE49-F238E27FC236}">
                <a16:creationId xmlns:a16="http://schemas.microsoft.com/office/drawing/2014/main" id="{0F761E77-AC22-1FD1-A3B1-6163B5CCC7A8}"/>
              </a:ext>
            </a:extLst>
          </p:cNvPr>
          <p:cNvSpPr>
            <a:spLocks noGrp="1"/>
          </p:cNvSpPr>
          <p:nvPr>
            <p:ph type="body" sz="quarter" idx="11"/>
          </p:nvPr>
        </p:nvSpPr>
        <p:spPr>
          <a:xfrm>
            <a:off x="4684853" y="819150"/>
            <a:ext cx="4230546" cy="3865563"/>
          </a:xfrm>
        </p:spPr>
        <p:txBody>
          <a:bodyPr>
            <a:noAutofit/>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17416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E22EA2-DB1E-030A-2BC2-B42157968B0C}"/>
              </a:ext>
            </a:extLst>
          </p:cNvPr>
          <p:cNvSpPr/>
          <p:nvPr/>
        </p:nvSpPr>
        <p:spPr>
          <a:xfrm>
            <a:off x="0" y="664164"/>
            <a:ext cx="9144000" cy="4479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83A5AE2-81F8-E7D5-138D-534C04AE86E3}"/>
              </a:ext>
            </a:extLst>
          </p:cNvPr>
          <p:cNvSpPr>
            <a:spLocks noGrp="1"/>
          </p:cNvSpPr>
          <p:nvPr>
            <p:ph type="body" idx="1"/>
          </p:nvPr>
        </p:nvSpPr>
        <p:spPr>
          <a:xfrm>
            <a:off x="228600" y="830439"/>
            <a:ext cx="4269582" cy="617934"/>
          </a:xfrm>
        </p:spPr>
        <p:txBody>
          <a:bodyPr anchor="ctr">
            <a:noAutofit/>
          </a:bodyPr>
          <a:lstStyle>
            <a:lvl1pPr marL="0" indent="0" algn="l">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978E780C-6953-3E17-2E28-D6ECF4FCE863}"/>
              </a:ext>
            </a:extLst>
          </p:cNvPr>
          <p:cNvSpPr>
            <a:spLocks noGrp="1"/>
          </p:cNvSpPr>
          <p:nvPr>
            <p:ph type="body" sz="quarter" idx="3"/>
          </p:nvPr>
        </p:nvSpPr>
        <p:spPr>
          <a:xfrm>
            <a:off x="4654788" y="830439"/>
            <a:ext cx="4270248" cy="617934"/>
          </a:xfrm>
        </p:spPr>
        <p:txBody>
          <a:bodyPr anchor="ctr">
            <a:noAutofit/>
          </a:bodyPr>
          <a:lstStyle>
            <a:lvl1pPr marL="0" indent="0" algn="l">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pic>
        <p:nvPicPr>
          <p:cNvPr id="12" name="Picture 11">
            <a:extLst>
              <a:ext uri="{FF2B5EF4-FFF2-40B4-BE49-F238E27FC236}">
                <a16:creationId xmlns:a16="http://schemas.microsoft.com/office/drawing/2014/main" id="{A847D1F8-33F2-EF0C-9D6B-24D3599FCB6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7782743" y="4685050"/>
            <a:ext cx="1361257" cy="435602"/>
          </a:xfrm>
          <a:prstGeom prst="rect">
            <a:avLst/>
          </a:prstGeom>
        </p:spPr>
      </p:pic>
      <p:sp>
        <p:nvSpPr>
          <p:cNvPr id="7" name="Title 6">
            <a:extLst>
              <a:ext uri="{FF2B5EF4-FFF2-40B4-BE49-F238E27FC236}">
                <a16:creationId xmlns:a16="http://schemas.microsoft.com/office/drawing/2014/main" id="{94A485EC-6A8A-BED0-9EFD-5F2B13A2CF82}"/>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8" name="Footer Placeholder 4">
            <a:extLst>
              <a:ext uri="{FF2B5EF4-FFF2-40B4-BE49-F238E27FC236}">
                <a16:creationId xmlns:a16="http://schemas.microsoft.com/office/drawing/2014/main" id="{111F1C53-8D8A-9080-2BE6-38F90B837425}"/>
              </a:ext>
            </a:extLst>
          </p:cNvPr>
          <p:cNvSpPr>
            <a:spLocks noGrp="1"/>
          </p:cNvSpPr>
          <p:nvPr>
            <p:ph type="ftr" sz="quarter" idx="10"/>
          </p:nvPr>
        </p:nvSpPr>
        <p:spPr>
          <a:xfrm>
            <a:off x="178906" y="4765929"/>
            <a:ext cx="8736494" cy="311476"/>
          </a:xfrm>
          <a:prstGeom prst="rect">
            <a:avLst/>
          </a:prstGeom>
        </p:spPr>
        <p:txBody>
          <a:bodyPr vert="horz" lIns="45720" tIns="45720" rIns="45720" bIns="45720" rtlCol="0" anchor="b"/>
          <a:lstStyle>
            <a:lvl1pPr algn="l">
              <a:defRPr sz="800">
                <a:solidFill>
                  <a:schemeClr val="tx1"/>
                </a:solidFill>
                <a:latin typeface="Arial" panose="020B0604020202020204" pitchFamily="34" charset="0"/>
                <a:cs typeface="Arial" panose="020B0604020202020204" pitchFamily="34" charset="0"/>
              </a:defRPr>
            </a:lvl1pPr>
          </a:lstStyle>
          <a:p>
            <a:endParaRPr lang="en-GB" dirty="0"/>
          </a:p>
        </p:txBody>
      </p:sp>
      <p:sp>
        <p:nvSpPr>
          <p:cNvPr id="11" name="Text Placeholder 10">
            <a:extLst>
              <a:ext uri="{FF2B5EF4-FFF2-40B4-BE49-F238E27FC236}">
                <a16:creationId xmlns:a16="http://schemas.microsoft.com/office/drawing/2014/main" id="{552D07F0-7C12-3F96-4A4A-2053076C0754}"/>
              </a:ext>
            </a:extLst>
          </p:cNvPr>
          <p:cNvSpPr>
            <a:spLocks noGrp="1"/>
          </p:cNvSpPr>
          <p:nvPr>
            <p:ph type="body" sz="quarter" idx="11"/>
          </p:nvPr>
        </p:nvSpPr>
        <p:spPr>
          <a:xfrm>
            <a:off x="228600" y="1447800"/>
            <a:ext cx="4270375" cy="2763838"/>
          </a:xfrm>
        </p:spPr>
        <p:txBody>
          <a:bodyPr>
            <a:noAutofit/>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D1AB8193-1E2D-C01A-CF46-0100DC9E20B2}"/>
              </a:ext>
            </a:extLst>
          </p:cNvPr>
          <p:cNvSpPr>
            <a:spLocks noGrp="1"/>
          </p:cNvSpPr>
          <p:nvPr>
            <p:ph type="body" sz="quarter" idx="12"/>
          </p:nvPr>
        </p:nvSpPr>
        <p:spPr>
          <a:xfrm>
            <a:off x="4654788" y="1447800"/>
            <a:ext cx="4270375" cy="2763838"/>
          </a:xfrm>
        </p:spPr>
        <p:txBody>
          <a:bodyPr>
            <a:noAutofit/>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64574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Footn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1F219-B3CD-B385-08F0-F0349C8ECF16}"/>
              </a:ext>
            </a:extLst>
          </p:cNvPr>
          <p:cNvSpPr/>
          <p:nvPr/>
        </p:nvSpPr>
        <p:spPr>
          <a:xfrm>
            <a:off x="0" y="664164"/>
            <a:ext cx="9144000" cy="4479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F5BED77-40D4-DB6E-9689-C88C87A5C1F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7782743" y="4685050"/>
            <a:ext cx="1361257" cy="435602"/>
          </a:xfrm>
          <a:prstGeom prst="rect">
            <a:avLst/>
          </a:prstGeom>
        </p:spPr>
      </p:pic>
      <p:sp>
        <p:nvSpPr>
          <p:cNvPr id="3" name="Title 6">
            <a:extLst>
              <a:ext uri="{FF2B5EF4-FFF2-40B4-BE49-F238E27FC236}">
                <a16:creationId xmlns:a16="http://schemas.microsoft.com/office/drawing/2014/main" id="{9C77EE08-D37E-E8A6-490B-EEB3E4410E38}"/>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4" name="Footer Placeholder 4">
            <a:extLst>
              <a:ext uri="{FF2B5EF4-FFF2-40B4-BE49-F238E27FC236}">
                <a16:creationId xmlns:a16="http://schemas.microsoft.com/office/drawing/2014/main" id="{40E717AF-91BC-85DE-3AA5-10F63CD56A45}"/>
              </a:ext>
            </a:extLst>
          </p:cNvPr>
          <p:cNvSpPr>
            <a:spLocks noGrp="1"/>
          </p:cNvSpPr>
          <p:nvPr>
            <p:ph type="ftr" sz="quarter" idx="3"/>
          </p:nvPr>
        </p:nvSpPr>
        <p:spPr>
          <a:xfrm>
            <a:off x="178906" y="4765929"/>
            <a:ext cx="8736494" cy="311476"/>
          </a:xfrm>
          <a:prstGeom prst="rect">
            <a:avLst/>
          </a:prstGeom>
        </p:spPr>
        <p:txBody>
          <a:bodyPr vert="horz" lIns="45720" tIns="45720" rIns="45720" bIns="45720" rtlCol="0" anchor="b"/>
          <a:lstStyle>
            <a:lvl1pPr algn="l">
              <a:defRPr sz="800">
                <a:solidFill>
                  <a:schemeClr val="tx1"/>
                </a:solidFill>
                <a:latin typeface="Arial" panose="020B0604020202020204" pitchFamily="34"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1251056806"/>
      </p:ext>
    </p:extLst>
  </p:cSld>
  <p:clrMapOvr>
    <a:masterClrMapping/>
  </p:clrMapOvr>
  <p:extLst>
    <p:ext uri="{DCECCB84-F9BA-43D5-87BE-67443E8EF086}">
      <p15:sldGuideLst xmlns:p15="http://schemas.microsoft.com/office/powerpoint/2012/main">
        <p15:guide id="1" orient="horz" pos="42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With Gradi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110CA3-65FA-C8AE-0E31-70D28A37B229}"/>
              </a:ext>
            </a:extLst>
          </p:cNvPr>
          <p:cNvSpPr/>
          <p:nvPr/>
        </p:nvSpPr>
        <p:spPr>
          <a:xfrm>
            <a:off x="0" y="664164"/>
            <a:ext cx="9144000" cy="4479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30E382-C72C-15E4-6062-E7469F712CF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7782743" y="4685050"/>
            <a:ext cx="1361257" cy="435602"/>
          </a:xfrm>
          <a:prstGeom prst="rect">
            <a:avLst/>
          </a:prstGeom>
        </p:spPr>
      </p:pic>
      <p:sp>
        <p:nvSpPr>
          <p:cNvPr id="2" name="Title 6">
            <a:extLst>
              <a:ext uri="{FF2B5EF4-FFF2-40B4-BE49-F238E27FC236}">
                <a16:creationId xmlns:a16="http://schemas.microsoft.com/office/drawing/2014/main" id="{FD2845BB-FB50-4E34-FFB2-FF75DF5BF294}"/>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9F98C11-A930-1281-2D29-847201E5C031}"/>
              </a:ext>
            </a:extLst>
          </p:cNvPr>
          <p:cNvSpPr>
            <a:spLocks noGrp="1"/>
          </p:cNvSpPr>
          <p:nvPr>
            <p:ph type="ftr" sz="quarter" idx="3"/>
          </p:nvPr>
        </p:nvSpPr>
        <p:spPr>
          <a:xfrm>
            <a:off x="178906" y="4765929"/>
            <a:ext cx="8736494" cy="311476"/>
          </a:xfrm>
          <a:prstGeom prst="rect">
            <a:avLst/>
          </a:prstGeom>
        </p:spPr>
        <p:txBody>
          <a:bodyPr vert="horz" lIns="45720" tIns="45720" rIns="45720" bIns="45720" rtlCol="0" anchor="b"/>
          <a:lstStyle>
            <a:lvl1pPr algn="l">
              <a:defRPr sz="800">
                <a:solidFill>
                  <a:schemeClr val="tx1"/>
                </a:solidFill>
                <a:latin typeface="Arial" panose="020B0604020202020204" pitchFamily="34"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36277007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Poll Without Yellow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DAC441-E4F1-2982-084B-D8828D0DBAE5}"/>
              </a:ext>
            </a:extLst>
          </p:cNvPr>
          <p:cNvSpPr/>
          <p:nvPr userDrawn="1"/>
        </p:nvSpPr>
        <p:spPr>
          <a:xfrm>
            <a:off x="0" y="662940"/>
            <a:ext cx="9144000" cy="44805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 Placeholder 12">
            <a:extLst>
              <a:ext uri="{FF2B5EF4-FFF2-40B4-BE49-F238E27FC236}">
                <a16:creationId xmlns:a16="http://schemas.microsoft.com/office/drawing/2014/main" id="{C28B916D-B2CC-E6E5-E3A2-632370459E0A}"/>
              </a:ext>
            </a:extLst>
          </p:cNvPr>
          <p:cNvSpPr>
            <a:spLocks noGrp="1"/>
          </p:cNvSpPr>
          <p:nvPr>
            <p:ph type="body" sz="quarter" idx="11" hasCustomPrompt="1"/>
          </p:nvPr>
        </p:nvSpPr>
        <p:spPr>
          <a:xfrm>
            <a:off x="228600" y="1951892"/>
            <a:ext cx="8686800" cy="2586453"/>
          </a:xfrm>
        </p:spPr>
        <p:txBody>
          <a:bodyPr>
            <a:noAutofit/>
          </a:bodyPr>
          <a:lstStyle>
            <a:lvl1pPr marL="342900" indent="-342900">
              <a:buFont typeface="+mj-lt"/>
              <a:buAutoNum type="arabicPeriod"/>
              <a:defRPr sz="1800"/>
            </a:lvl1pPr>
            <a:lvl2pPr marL="457200" indent="0">
              <a:buNone/>
              <a:defRPr/>
            </a:lvl2pPr>
          </a:lstStyle>
          <a:p>
            <a:pPr lvl="0"/>
            <a:r>
              <a:rPr lang="en-US" dirty="0"/>
              <a:t>Insert option</a:t>
            </a: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30946" y="0"/>
            <a:ext cx="8784453" cy="649507"/>
          </a:xfrm>
        </p:spPr>
        <p:txBody>
          <a:bodyPr/>
          <a:lstStyle>
            <a:lvl1pPr>
              <a:defRPr sz="2200"/>
            </a:lvl1pPr>
          </a:lstStyle>
          <a:p>
            <a:r>
              <a:rPr lang="en-US" dirty="0"/>
              <a:t>Click to edit Master title style</a:t>
            </a:r>
          </a:p>
        </p:txBody>
      </p:sp>
      <p:sp>
        <p:nvSpPr>
          <p:cNvPr id="9" name="Text Placeholder 8">
            <a:extLst>
              <a:ext uri="{FF2B5EF4-FFF2-40B4-BE49-F238E27FC236}">
                <a16:creationId xmlns:a16="http://schemas.microsoft.com/office/drawing/2014/main" id="{C7C16233-DAFE-EFE0-F2B9-C7FD3D9CA287}"/>
              </a:ext>
            </a:extLst>
          </p:cNvPr>
          <p:cNvSpPr>
            <a:spLocks noGrp="1"/>
          </p:cNvSpPr>
          <p:nvPr>
            <p:ph type="body" sz="quarter" idx="12"/>
          </p:nvPr>
        </p:nvSpPr>
        <p:spPr>
          <a:xfrm>
            <a:off x="228600" y="819150"/>
            <a:ext cx="8686800" cy="890588"/>
          </a:xfrm>
        </p:spPr>
        <p:txBody>
          <a:bodyPr>
            <a:noAutofit/>
          </a:bodyPr>
          <a:lstStyle>
            <a:lvl1pPr marL="0" indent="0">
              <a:buNone/>
              <a:defRPr b="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20854105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oll With Yellow Box">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36328F-3667-2BB0-AE66-DF09152614D1}"/>
              </a:ext>
            </a:extLst>
          </p:cNvPr>
          <p:cNvSpPr/>
          <p:nvPr userDrawn="1"/>
        </p:nvSpPr>
        <p:spPr>
          <a:xfrm>
            <a:off x="0" y="662940"/>
            <a:ext cx="9144000" cy="44805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 Placeholder 12">
            <a:extLst>
              <a:ext uri="{FF2B5EF4-FFF2-40B4-BE49-F238E27FC236}">
                <a16:creationId xmlns:a16="http://schemas.microsoft.com/office/drawing/2014/main" id="{C28B916D-B2CC-E6E5-E3A2-632370459E0A}"/>
              </a:ext>
            </a:extLst>
          </p:cNvPr>
          <p:cNvSpPr>
            <a:spLocks noGrp="1"/>
          </p:cNvSpPr>
          <p:nvPr>
            <p:ph type="body" sz="quarter" idx="11" hasCustomPrompt="1"/>
          </p:nvPr>
        </p:nvSpPr>
        <p:spPr>
          <a:xfrm>
            <a:off x="228600" y="1951892"/>
            <a:ext cx="8686800" cy="2586453"/>
          </a:xfrm>
        </p:spPr>
        <p:txBody>
          <a:bodyPr>
            <a:noAutofit/>
          </a:bodyPr>
          <a:lstStyle>
            <a:lvl1pPr marL="342900" indent="-342900">
              <a:buFont typeface="+mj-lt"/>
              <a:buAutoNum type="arabicPeriod"/>
              <a:defRPr sz="1800"/>
            </a:lvl1pPr>
            <a:lvl2pPr marL="457200" indent="0">
              <a:buNone/>
              <a:defRPr/>
            </a:lvl2pPr>
          </a:lstStyle>
          <a:p>
            <a:pPr lvl="0"/>
            <a:r>
              <a:rPr lang="en-US" dirty="0"/>
              <a:t>Insert option</a:t>
            </a: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7C16233-DAFE-EFE0-F2B9-C7FD3D9CA287}"/>
              </a:ext>
            </a:extLst>
          </p:cNvPr>
          <p:cNvSpPr>
            <a:spLocks noGrp="1"/>
          </p:cNvSpPr>
          <p:nvPr>
            <p:ph type="body" sz="quarter" idx="12"/>
          </p:nvPr>
        </p:nvSpPr>
        <p:spPr>
          <a:xfrm>
            <a:off x="228600" y="819150"/>
            <a:ext cx="8686800" cy="890588"/>
          </a:xfrm>
        </p:spPr>
        <p:txBody>
          <a:bodyPr>
            <a:noAutofit/>
          </a:bodyPr>
          <a:lstStyle>
            <a:lvl1pPr marL="0" indent="0">
              <a:buNone/>
              <a:defRPr b="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5" name="Rounded Rectangle 4">
            <a:extLst>
              <a:ext uri="{FF2B5EF4-FFF2-40B4-BE49-F238E27FC236}">
                <a16:creationId xmlns:a16="http://schemas.microsoft.com/office/drawing/2014/main" id="{822287AE-1C34-3347-06DD-6055D999C972}"/>
              </a:ext>
            </a:extLst>
          </p:cNvPr>
          <p:cNvSpPr/>
          <p:nvPr/>
        </p:nvSpPr>
        <p:spPr>
          <a:xfrm>
            <a:off x="7588332" y="4574884"/>
            <a:ext cx="1290175" cy="34448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DF3E6F0-AB93-DCB7-9441-80F200A1FFFA}"/>
              </a:ext>
            </a:extLst>
          </p:cNvPr>
          <p:cNvSpPr>
            <a:spLocks noGrp="1"/>
          </p:cNvSpPr>
          <p:nvPr>
            <p:ph type="body" sz="quarter" idx="13" hasCustomPrompt="1"/>
          </p:nvPr>
        </p:nvSpPr>
        <p:spPr>
          <a:xfrm>
            <a:off x="7589838" y="4574883"/>
            <a:ext cx="1288669" cy="344489"/>
          </a:xfrm>
        </p:spPr>
        <p:txBody>
          <a:bodyPr anchor="ctr">
            <a:normAutofit/>
          </a:bodyPr>
          <a:lstStyle>
            <a:lvl1pPr marL="0" indent="0" algn="ctr">
              <a:buNone/>
              <a:defRPr sz="1400" b="1"/>
            </a:lvl1pPr>
          </a:lstStyle>
          <a:p>
            <a:pPr lvl="0"/>
            <a:r>
              <a:rPr lang="en-US" dirty="0"/>
              <a:t>PQ X</a:t>
            </a:r>
          </a:p>
        </p:txBody>
      </p:sp>
    </p:spTree>
    <p:extLst>
      <p:ext uri="{BB962C8B-B14F-4D97-AF65-F5344CB8AC3E}">
        <p14:creationId xmlns:p14="http://schemas.microsoft.com/office/powerpoint/2010/main" val="19057234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YOD Poll With Yellow Box">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36328F-3667-2BB0-AE66-DF09152614D1}"/>
              </a:ext>
            </a:extLst>
          </p:cNvPr>
          <p:cNvSpPr/>
          <p:nvPr/>
        </p:nvSpPr>
        <p:spPr>
          <a:xfrm>
            <a:off x="0" y="662940"/>
            <a:ext cx="9144000" cy="44805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 Placeholder 12">
            <a:extLst>
              <a:ext uri="{FF2B5EF4-FFF2-40B4-BE49-F238E27FC236}">
                <a16:creationId xmlns:a16="http://schemas.microsoft.com/office/drawing/2014/main" id="{C28B916D-B2CC-E6E5-E3A2-632370459E0A}"/>
              </a:ext>
            </a:extLst>
          </p:cNvPr>
          <p:cNvSpPr>
            <a:spLocks noGrp="1"/>
          </p:cNvSpPr>
          <p:nvPr>
            <p:ph type="body" sz="quarter" idx="11" hasCustomPrompt="1"/>
          </p:nvPr>
        </p:nvSpPr>
        <p:spPr>
          <a:xfrm>
            <a:off x="228600" y="1951892"/>
            <a:ext cx="6944096" cy="2586453"/>
          </a:xfrm>
        </p:spPr>
        <p:txBody>
          <a:bodyPr>
            <a:noAutofit/>
          </a:bodyPr>
          <a:lstStyle>
            <a:lvl1pPr marL="342900" indent="-342900">
              <a:buFont typeface="+mj-lt"/>
              <a:buAutoNum type="arabicPeriod"/>
              <a:defRPr sz="1800"/>
            </a:lvl1pPr>
            <a:lvl2pPr marL="457200" indent="0">
              <a:buNone/>
              <a:defRPr/>
            </a:lvl2pPr>
          </a:lstStyle>
          <a:p>
            <a:pPr lvl="0"/>
            <a:r>
              <a:rPr lang="en-US" dirty="0"/>
              <a:t>Insert option</a:t>
            </a: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7C16233-DAFE-EFE0-F2B9-C7FD3D9CA287}"/>
              </a:ext>
            </a:extLst>
          </p:cNvPr>
          <p:cNvSpPr>
            <a:spLocks noGrp="1"/>
          </p:cNvSpPr>
          <p:nvPr>
            <p:ph type="body" sz="quarter" idx="12"/>
          </p:nvPr>
        </p:nvSpPr>
        <p:spPr>
          <a:xfrm>
            <a:off x="228600" y="819150"/>
            <a:ext cx="8686800" cy="890588"/>
          </a:xfrm>
        </p:spPr>
        <p:txBody>
          <a:bodyPr>
            <a:noAutofit/>
          </a:bodyPr>
          <a:lstStyle>
            <a:lvl1pPr marL="0" indent="0">
              <a:buNone/>
              <a:defRPr b="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2" name="Picture Placeholder 7">
            <a:extLst>
              <a:ext uri="{FF2B5EF4-FFF2-40B4-BE49-F238E27FC236}">
                <a16:creationId xmlns:a16="http://schemas.microsoft.com/office/drawing/2014/main" id="{5CB50DCC-F521-6FAD-ACC7-26B40A7CA801}"/>
              </a:ext>
            </a:extLst>
          </p:cNvPr>
          <p:cNvSpPr>
            <a:spLocks noGrp="1"/>
          </p:cNvSpPr>
          <p:nvPr>
            <p:ph type="pic" sz="quarter" idx="13" hasCustomPrompt="1"/>
          </p:nvPr>
        </p:nvSpPr>
        <p:spPr>
          <a:xfrm>
            <a:off x="7268359" y="1879380"/>
            <a:ext cx="1645920" cy="1645920"/>
          </a:xfrm>
          <a:prstGeom prst="rect">
            <a:avLst/>
          </a:prstGeom>
          <a:ln w="19050">
            <a:solidFill>
              <a:schemeClr val="accent2"/>
            </a:solidFill>
          </a:ln>
          <a:effectLst>
            <a:outerShdw blurRad="50800" dist="38100" dir="2700000" algn="tl" rotWithShape="0">
              <a:prstClr val="black">
                <a:alpha val="40000"/>
              </a:prstClr>
            </a:outerShdw>
          </a:effectLst>
        </p:spPr>
        <p:txBody>
          <a:bodyPr/>
          <a:lstStyle>
            <a:lvl1pPr marL="0" indent="0" algn="ctr">
              <a:buNone/>
              <a:defRPr/>
            </a:lvl1pPr>
          </a:lstStyle>
          <a:p>
            <a:r>
              <a:rPr lang="en-US" dirty="0"/>
              <a:t>Insert QR code</a:t>
            </a:r>
          </a:p>
        </p:txBody>
      </p:sp>
      <p:sp>
        <p:nvSpPr>
          <p:cNvPr id="8" name="Rounded Rectangle 7">
            <a:extLst>
              <a:ext uri="{FF2B5EF4-FFF2-40B4-BE49-F238E27FC236}">
                <a16:creationId xmlns:a16="http://schemas.microsoft.com/office/drawing/2014/main" id="{E637E840-85BE-7375-87CE-D744E2478279}"/>
              </a:ext>
            </a:extLst>
          </p:cNvPr>
          <p:cNvSpPr/>
          <p:nvPr userDrawn="1"/>
        </p:nvSpPr>
        <p:spPr>
          <a:xfrm>
            <a:off x="7273990" y="3639262"/>
            <a:ext cx="1634658" cy="32500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prstClr val="white"/>
                </a:solidFill>
                <a:effectLst/>
                <a:uLnTx/>
                <a:uFillTx/>
                <a:latin typeface="Arial"/>
                <a:ea typeface="+mn-ea"/>
                <a:cs typeface="+mn-cs"/>
                <a:sym typeface="Arial"/>
              </a:rPr>
              <a:t>Scan to Answer!</a:t>
            </a:r>
          </a:p>
        </p:txBody>
      </p:sp>
      <p:sp>
        <p:nvSpPr>
          <p:cNvPr id="14" name="Rounded Rectangle 13">
            <a:extLst>
              <a:ext uri="{FF2B5EF4-FFF2-40B4-BE49-F238E27FC236}">
                <a16:creationId xmlns:a16="http://schemas.microsoft.com/office/drawing/2014/main" id="{C8191175-4F37-4814-BC84-090A9C3B315D}"/>
              </a:ext>
            </a:extLst>
          </p:cNvPr>
          <p:cNvSpPr/>
          <p:nvPr userDrawn="1"/>
        </p:nvSpPr>
        <p:spPr>
          <a:xfrm>
            <a:off x="7588332" y="4574884"/>
            <a:ext cx="1290175" cy="34448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2661639-0A88-C82C-073C-7EB2ECD6904B}"/>
              </a:ext>
            </a:extLst>
          </p:cNvPr>
          <p:cNvSpPr>
            <a:spLocks noGrp="1"/>
          </p:cNvSpPr>
          <p:nvPr>
            <p:ph type="body" sz="quarter" idx="14" hasCustomPrompt="1"/>
          </p:nvPr>
        </p:nvSpPr>
        <p:spPr>
          <a:xfrm>
            <a:off x="7589838" y="4574883"/>
            <a:ext cx="1288669" cy="344489"/>
          </a:xfrm>
        </p:spPr>
        <p:txBody>
          <a:bodyPr anchor="ctr">
            <a:normAutofit/>
          </a:bodyPr>
          <a:lstStyle>
            <a:lvl1pPr marL="0" indent="0" algn="ctr">
              <a:buNone/>
              <a:defRPr sz="1400" b="1"/>
            </a:lvl1pPr>
          </a:lstStyle>
          <a:p>
            <a:pPr lvl="0"/>
            <a:r>
              <a:rPr lang="en-US" dirty="0"/>
              <a:t>PQ X</a:t>
            </a:r>
          </a:p>
        </p:txBody>
      </p:sp>
    </p:spTree>
    <p:extLst>
      <p:ext uri="{BB962C8B-B14F-4D97-AF65-F5344CB8AC3E}">
        <p14:creationId xmlns:p14="http://schemas.microsoft.com/office/powerpoint/2010/main" val="22370571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Pad Pushed Poll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3AA6F8-88AE-389A-0BF5-DBC67291DEF0}"/>
              </a:ext>
            </a:extLst>
          </p:cNvPr>
          <p:cNvSpPr/>
          <p:nvPr userDrawn="1"/>
        </p:nvSpPr>
        <p:spPr>
          <a:xfrm>
            <a:off x="0" y="662940"/>
            <a:ext cx="9144000" cy="44805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7C16233-DAFE-EFE0-F2B9-C7FD3D9CA287}"/>
              </a:ext>
            </a:extLst>
          </p:cNvPr>
          <p:cNvSpPr>
            <a:spLocks noGrp="1"/>
          </p:cNvSpPr>
          <p:nvPr>
            <p:ph type="body" sz="quarter" idx="12"/>
          </p:nvPr>
        </p:nvSpPr>
        <p:spPr>
          <a:xfrm>
            <a:off x="228600" y="1431592"/>
            <a:ext cx="5709062" cy="2256559"/>
          </a:xfrm>
        </p:spPr>
        <p:txBody>
          <a:bodyPr anchor="ctr">
            <a:noAutofit/>
          </a:bodyPr>
          <a:lstStyle>
            <a:lvl1pPr marL="0" indent="0">
              <a:buNone/>
              <a:defRPr sz="2000" b="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pic>
        <p:nvPicPr>
          <p:cNvPr id="5" name="Picture 4">
            <a:extLst>
              <a:ext uri="{FF2B5EF4-FFF2-40B4-BE49-F238E27FC236}">
                <a16:creationId xmlns:a16="http://schemas.microsoft.com/office/drawing/2014/main" id="{8A696D6B-2722-125A-E0DB-422AE6974744}"/>
              </a:ext>
            </a:extLst>
          </p:cNvPr>
          <p:cNvPicPr>
            <a:picLocks noChangeAspect="1"/>
          </p:cNvPicPr>
          <p:nvPr userDrawn="1"/>
        </p:nvPicPr>
        <p:blipFill>
          <a:blip r:embed="rId2"/>
          <a:stretch>
            <a:fillRect/>
          </a:stretch>
        </p:blipFill>
        <p:spPr>
          <a:xfrm>
            <a:off x="6055526" y="1214102"/>
            <a:ext cx="2691539" cy="2691539"/>
          </a:xfrm>
          <a:prstGeom prst="rect">
            <a:avLst/>
          </a:prstGeom>
        </p:spPr>
      </p:pic>
      <p:sp>
        <p:nvSpPr>
          <p:cNvPr id="6" name="Rounded Rectangle 5">
            <a:extLst>
              <a:ext uri="{FF2B5EF4-FFF2-40B4-BE49-F238E27FC236}">
                <a16:creationId xmlns:a16="http://schemas.microsoft.com/office/drawing/2014/main" id="{5017C058-CB63-68CC-9B93-2CAB66D1D1C8}"/>
              </a:ext>
            </a:extLst>
          </p:cNvPr>
          <p:cNvSpPr/>
          <p:nvPr userDrawn="1"/>
        </p:nvSpPr>
        <p:spPr>
          <a:xfrm>
            <a:off x="7588332" y="4574884"/>
            <a:ext cx="1290175" cy="34448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7E595543-5DB4-8198-292F-C76BE882B665}"/>
              </a:ext>
            </a:extLst>
          </p:cNvPr>
          <p:cNvSpPr>
            <a:spLocks noGrp="1"/>
          </p:cNvSpPr>
          <p:nvPr>
            <p:ph type="body" sz="quarter" idx="13" hasCustomPrompt="1"/>
          </p:nvPr>
        </p:nvSpPr>
        <p:spPr>
          <a:xfrm>
            <a:off x="7589838" y="4574883"/>
            <a:ext cx="1288669" cy="344489"/>
          </a:xfrm>
        </p:spPr>
        <p:txBody>
          <a:bodyPr anchor="ctr">
            <a:normAutofit/>
          </a:bodyPr>
          <a:lstStyle>
            <a:lvl1pPr marL="0" indent="0" algn="ctr">
              <a:buNone/>
              <a:defRPr sz="1400" b="1"/>
            </a:lvl1pPr>
          </a:lstStyle>
          <a:p>
            <a:pPr lvl="0"/>
            <a:r>
              <a:rPr lang="en-US" dirty="0"/>
              <a:t>PQ X</a:t>
            </a:r>
          </a:p>
        </p:txBody>
      </p:sp>
    </p:spTree>
    <p:extLst>
      <p:ext uri="{BB962C8B-B14F-4D97-AF65-F5344CB8AC3E}">
        <p14:creationId xmlns:p14="http://schemas.microsoft.com/office/powerpoint/2010/main" val="1732355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664164"/>
            <a:ext cx="9144000" cy="44793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178906" y="4765929"/>
            <a:ext cx="8736494" cy="311476"/>
          </a:xfrm>
          <a:prstGeom prst="rect">
            <a:avLst/>
          </a:prstGeom>
        </p:spPr>
        <p:txBody>
          <a:bodyPr vert="horz" lIns="45720" tIns="45720" rIns="45720" bIns="45720" rtlCol="0" anchor="b"/>
          <a:lstStyle>
            <a:lvl1pPr algn="l">
              <a:defRPr sz="800">
                <a:solidFill>
                  <a:schemeClr val="tx1"/>
                </a:solidFill>
                <a:latin typeface="Arial" panose="020B0604020202020204" pitchFamily="34" charset="0"/>
                <a:cs typeface="Arial" panose="020B0604020202020204" pitchFamily="34" charset="0"/>
              </a:defRPr>
            </a:lvl1pPr>
          </a:lstStyle>
          <a:p>
            <a:endParaRPr lang="en-GB"/>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7782743" y="4685050"/>
            <a:ext cx="1361257" cy="435602"/>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228600" y="819150"/>
            <a:ext cx="8686800" cy="3865563"/>
          </a:xfrm>
        </p:spPr>
        <p:txBody>
          <a:bodyPr>
            <a:noAutofit/>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5610079"/>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Webcast Pushed Poll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3AA6F8-88AE-389A-0BF5-DBC67291DEF0}"/>
              </a:ext>
            </a:extLst>
          </p:cNvPr>
          <p:cNvSpPr/>
          <p:nvPr userDrawn="1"/>
        </p:nvSpPr>
        <p:spPr>
          <a:xfrm>
            <a:off x="0" y="662940"/>
            <a:ext cx="9144000" cy="44805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30946" y="0"/>
            <a:ext cx="8784453" cy="649507"/>
          </a:xfrm>
        </p:spPr>
        <p:txBody>
          <a:bodyPr/>
          <a:lstStyle>
            <a:lvl1pPr>
              <a:defRPr sz="2200"/>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C7C16233-DAFE-EFE0-F2B9-C7FD3D9CA287}"/>
              </a:ext>
            </a:extLst>
          </p:cNvPr>
          <p:cNvSpPr>
            <a:spLocks noGrp="1"/>
          </p:cNvSpPr>
          <p:nvPr>
            <p:ph type="body" sz="quarter" idx="12"/>
          </p:nvPr>
        </p:nvSpPr>
        <p:spPr>
          <a:xfrm>
            <a:off x="228600" y="1431592"/>
            <a:ext cx="5709062" cy="2256559"/>
          </a:xfrm>
        </p:spPr>
        <p:txBody>
          <a:bodyPr anchor="ctr">
            <a:noAutofit/>
          </a:bodyPr>
          <a:lstStyle>
            <a:lvl1pPr marL="0" indent="0">
              <a:buNone/>
              <a:defRPr sz="2000" b="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pic>
        <p:nvPicPr>
          <p:cNvPr id="5" name="Picture 4">
            <a:extLst>
              <a:ext uri="{FF2B5EF4-FFF2-40B4-BE49-F238E27FC236}">
                <a16:creationId xmlns:a16="http://schemas.microsoft.com/office/drawing/2014/main" id="{8A696D6B-2722-125A-E0DB-422AE6974744}"/>
              </a:ext>
            </a:extLst>
          </p:cNvPr>
          <p:cNvPicPr>
            <a:picLocks noChangeAspect="1"/>
          </p:cNvPicPr>
          <p:nvPr userDrawn="1"/>
        </p:nvPicPr>
        <p:blipFill>
          <a:blip r:embed="rId2"/>
          <a:srcRect/>
          <a:stretch/>
        </p:blipFill>
        <p:spPr>
          <a:xfrm>
            <a:off x="6055526" y="1214102"/>
            <a:ext cx="2691539" cy="2691539"/>
          </a:xfrm>
          <a:prstGeom prst="rect">
            <a:avLst/>
          </a:prstGeom>
        </p:spPr>
      </p:pic>
      <p:sp>
        <p:nvSpPr>
          <p:cNvPr id="6" name="Rounded Rectangle 5">
            <a:extLst>
              <a:ext uri="{FF2B5EF4-FFF2-40B4-BE49-F238E27FC236}">
                <a16:creationId xmlns:a16="http://schemas.microsoft.com/office/drawing/2014/main" id="{5017C058-CB63-68CC-9B93-2CAB66D1D1C8}"/>
              </a:ext>
            </a:extLst>
          </p:cNvPr>
          <p:cNvSpPr/>
          <p:nvPr userDrawn="1"/>
        </p:nvSpPr>
        <p:spPr>
          <a:xfrm>
            <a:off x="7588332" y="4574884"/>
            <a:ext cx="1290175" cy="34448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7E595543-5DB4-8198-292F-C76BE882B665}"/>
              </a:ext>
            </a:extLst>
          </p:cNvPr>
          <p:cNvSpPr>
            <a:spLocks noGrp="1"/>
          </p:cNvSpPr>
          <p:nvPr>
            <p:ph type="body" sz="quarter" idx="13" hasCustomPrompt="1"/>
          </p:nvPr>
        </p:nvSpPr>
        <p:spPr>
          <a:xfrm>
            <a:off x="7589838" y="4574883"/>
            <a:ext cx="1288669" cy="344489"/>
          </a:xfrm>
        </p:spPr>
        <p:txBody>
          <a:bodyPr anchor="ctr">
            <a:normAutofit/>
          </a:bodyPr>
          <a:lstStyle>
            <a:lvl1pPr marL="0" indent="0" algn="ctr">
              <a:buNone/>
              <a:defRPr sz="1400" b="1"/>
            </a:lvl1pPr>
          </a:lstStyle>
          <a:p>
            <a:pPr lvl="0"/>
            <a:r>
              <a:rPr lang="en-US" dirty="0"/>
              <a:t>PQ X</a:t>
            </a:r>
          </a:p>
        </p:txBody>
      </p:sp>
    </p:spTree>
    <p:extLst>
      <p:ext uri="{BB962C8B-B14F-4D97-AF65-F5344CB8AC3E}">
        <p14:creationId xmlns:p14="http://schemas.microsoft.com/office/powerpoint/2010/main" val="4062329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YOD Pushed Poll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88AE56-0CDC-E244-F3F9-68074B83227B}"/>
              </a:ext>
            </a:extLst>
          </p:cNvPr>
          <p:cNvSpPr/>
          <p:nvPr userDrawn="1"/>
        </p:nvSpPr>
        <p:spPr>
          <a:xfrm>
            <a:off x="0" y="662940"/>
            <a:ext cx="9144000" cy="44805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30946" y="0"/>
            <a:ext cx="8784453" cy="649507"/>
          </a:xfrm>
        </p:spPr>
        <p:txBody>
          <a:bodyPr/>
          <a:lstStyle>
            <a:lvl1pPr>
              <a:defRPr sz="2200"/>
            </a:lvl1pPr>
          </a:lstStyle>
          <a:p>
            <a:r>
              <a:rPr lang="en-US" dirty="0"/>
              <a:t>Click to edit Master title style</a:t>
            </a:r>
          </a:p>
        </p:txBody>
      </p:sp>
      <p:sp>
        <p:nvSpPr>
          <p:cNvPr id="6" name="Picture Placeholder 2">
            <a:extLst>
              <a:ext uri="{FF2B5EF4-FFF2-40B4-BE49-F238E27FC236}">
                <a16:creationId xmlns:a16="http://schemas.microsoft.com/office/drawing/2014/main" id="{0D1AD859-323A-A729-80DC-0C80FA3DE774}"/>
              </a:ext>
            </a:extLst>
          </p:cNvPr>
          <p:cNvSpPr>
            <a:spLocks noGrp="1"/>
          </p:cNvSpPr>
          <p:nvPr>
            <p:ph type="pic" sz="quarter" idx="13" hasCustomPrompt="1"/>
          </p:nvPr>
        </p:nvSpPr>
        <p:spPr>
          <a:xfrm>
            <a:off x="228600" y="835722"/>
            <a:ext cx="3999330" cy="3995928"/>
          </a:xfrm>
          <a:ln w="19050">
            <a:solidFill>
              <a:schemeClr val="accent2"/>
            </a:solidFill>
          </a:ln>
          <a:effectLst>
            <a:outerShdw blurRad="50800" dist="38100" dir="2700000" algn="tl" rotWithShape="0">
              <a:prstClr val="black">
                <a:alpha val="40000"/>
              </a:prstClr>
            </a:outerShdw>
          </a:effectLst>
        </p:spPr>
        <p:txBody>
          <a:bodyPr/>
          <a:lstStyle>
            <a:lvl1pPr marL="0" indent="0">
              <a:buNone/>
              <a:defRPr/>
            </a:lvl1pPr>
          </a:lstStyle>
          <a:p>
            <a:pPr marL="171450" marR="0" lvl="0" indent="-171450" algn="l" defTabSz="685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Insert QR code</a:t>
            </a:r>
          </a:p>
        </p:txBody>
      </p:sp>
      <p:sp>
        <p:nvSpPr>
          <p:cNvPr id="14" name="Rounded Rectangle 13">
            <a:extLst>
              <a:ext uri="{FF2B5EF4-FFF2-40B4-BE49-F238E27FC236}">
                <a16:creationId xmlns:a16="http://schemas.microsoft.com/office/drawing/2014/main" id="{C93FC438-4759-1FC3-5DC4-B01F2BFDAC6D}"/>
              </a:ext>
            </a:extLst>
          </p:cNvPr>
          <p:cNvSpPr/>
          <p:nvPr userDrawn="1"/>
        </p:nvSpPr>
        <p:spPr>
          <a:xfrm>
            <a:off x="7588332" y="4574884"/>
            <a:ext cx="1290175" cy="34448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8">
            <a:extLst>
              <a:ext uri="{FF2B5EF4-FFF2-40B4-BE49-F238E27FC236}">
                <a16:creationId xmlns:a16="http://schemas.microsoft.com/office/drawing/2014/main" id="{1FAD305A-D561-F77D-CBEF-486C84DA8306}"/>
              </a:ext>
            </a:extLst>
          </p:cNvPr>
          <p:cNvSpPr>
            <a:spLocks noGrp="1"/>
          </p:cNvSpPr>
          <p:nvPr>
            <p:ph type="body" sz="quarter" idx="12"/>
          </p:nvPr>
        </p:nvSpPr>
        <p:spPr>
          <a:xfrm>
            <a:off x="4456530" y="1705407"/>
            <a:ext cx="4458870" cy="2256559"/>
          </a:xfrm>
        </p:spPr>
        <p:txBody>
          <a:bodyPr anchor="ctr">
            <a:noAutofit/>
          </a:bodyPr>
          <a:lstStyle>
            <a:lvl1pPr marL="0" indent="0">
              <a:buNone/>
              <a:defRPr sz="2000" b="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2" name="Text Placeholder 2">
            <a:extLst>
              <a:ext uri="{FF2B5EF4-FFF2-40B4-BE49-F238E27FC236}">
                <a16:creationId xmlns:a16="http://schemas.microsoft.com/office/drawing/2014/main" id="{F4A31DF9-D373-18F0-2702-C82523CCD2A8}"/>
              </a:ext>
            </a:extLst>
          </p:cNvPr>
          <p:cNvSpPr>
            <a:spLocks noGrp="1"/>
          </p:cNvSpPr>
          <p:nvPr>
            <p:ph type="body" sz="quarter" idx="14" hasCustomPrompt="1"/>
          </p:nvPr>
        </p:nvSpPr>
        <p:spPr>
          <a:xfrm>
            <a:off x="7589838" y="4574883"/>
            <a:ext cx="1288669" cy="344489"/>
          </a:xfrm>
        </p:spPr>
        <p:txBody>
          <a:bodyPr anchor="ctr">
            <a:normAutofit/>
          </a:bodyPr>
          <a:lstStyle>
            <a:lvl1pPr marL="0" indent="0" algn="ctr">
              <a:buNone/>
              <a:defRPr sz="1400" b="1"/>
            </a:lvl1pPr>
          </a:lstStyle>
          <a:p>
            <a:pPr lvl="0"/>
            <a:r>
              <a:rPr lang="en-US" dirty="0"/>
              <a:t>PQ X</a:t>
            </a:r>
          </a:p>
        </p:txBody>
      </p:sp>
    </p:spTree>
    <p:extLst>
      <p:ext uri="{BB962C8B-B14F-4D97-AF65-F5344CB8AC3E}">
        <p14:creationId xmlns:p14="http://schemas.microsoft.com/office/powerpoint/2010/main" val="820192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YOD Q&amp;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88AE56-0CDC-E244-F3F9-68074B83227B}"/>
              </a:ext>
            </a:extLst>
          </p:cNvPr>
          <p:cNvSpPr/>
          <p:nvPr userDrawn="1"/>
        </p:nvSpPr>
        <p:spPr>
          <a:xfrm>
            <a:off x="0" y="662940"/>
            <a:ext cx="9144000" cy="44805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itle 6">
            <a:extLst>
              <a:ext uri="{FF2B5EF4-FFF2-40B4-BE49-F238E27FC236}">
                <a16:creationId xmlns:a16="http://schemas.microsoft.com/office/drawing/2014/main" id="{86ED0F67-BF17-E8FC-3EC6-F9E3F515279E}"/>
              </a:ext>
            </a:extLst>
          </p:cNvPr>
          <p:cNvSpPr>
            <a:spLocks noGrp="1"/>
          </p:cNvSpPr>
          <p:nvPr>
            <p:ph type="title"/>
          </p:nvPr>
        </p:nvSpPr>
        <p:spPr>
          <a:xfrm>
            <a:off x="130946" y="0"/>
            <a:ext cx="8784453" cy="649507"/>
          </a:xfrm>
        </p:spPr>
        <p:txBody>
          <a:bodyPr/>
          <a:lstStyle>
            <a:lvl1pPr>
              <a:defRPr sz="2200"/>
            </a:lvl1pPr>
          </a:lstStyle>
          <a:p>
            <a:r>
              <a:rPr lang="en-US" dirty="0"/>
              <a:t>Click to edit Master title style</a:t>
            </a:r>
          </a:p>
        </p:txBody>
      </p:sp>
      <p:sp>
        <p:nvSpPr>
          <p:cNvPr id="6" name="Picture Placeholder 2">
            <a:extLst>
              <a:ext uri="{FF2B5EF4-FFF2-40B4-BE49-F238E27FC236}">
                <a16:creationId xmlns:a16="http://schemas.microsoft.com/office/drawing/2014/main" id="{0D1AD859-323A-A729-80DC-0C80FA3DE774}"/>
              </a:ext>
            </a:extLst>
          </p:cNvPr>
          <p:cNvSpPr>
            <a:spLocks noGrp="1"/>
          </p:cNvSpPr>
          <p:nvPr>
            <p:ph type="pic" sz="quarter" idx="13" hasCustomPrompt="1"/>
          </p:nvPr>
        </p:nvSpPr>
        <p:spPr>
          <a:xfrm>
            <a:off x="4812478" y="877753"/>
            <a:ext cx="2540502" cy="2538341"/>
          </a:xfrm>
          <a:ln w="19050">
            <a:solidFill>
              <a:schemeClr val="accent2"/>
            </a:solidFill>
          </a:ln>
          <a:effectLst>
            <a:outerShdw blurRad="50800" dist="38100" dir="2700000" algn="tl" rotWithShape="0">
              <a:prstClr val="black">
                <a:alpha val="40000"/>
              </a:prstClr>
            </a:outerShdw>
          </a:effectLst>
        </p:spPr>
        <p:txBody>
          <a:bodyPr/>
          <a:lstStyle>
            <a:lvl1pPr marL="0" indent="0">
              <a:buNone/>
              <a:defRPr/>
            </a:lvl1pPr>
          </a:lstStyle>
          <a:p>
            <a:pPr marL="171450" marR="0" lvl="0" indent="-171450" algn="l" defTabSz="685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Insert QR code</a:t>
            </a:r>
          </a:p>
        </p:txBody>
      </p:sp>
      <p:sp>
        <p:nvSpPr>
          <p:cNvPr id="14" name="Rounded Rectangle 13">
            <a:extLst>
              <a:ext uri="{FF2B5EF4-FFF2-40B4-BE49-F238E27FC236}">
                <a16:creationId xmlns:a16="http://schemas.microsoft.com/office/drawing/2014/main" id="{C93FC438-4759-1FC3-5DC4-B01F2BFDAC6D}"/>
              </a:ext>
            </a:extLst>
          </p:cNvPr>
          <p:cNvSpPr/>
          <p:nvPr userDrawn="1"/>
        </p:nvSpPr>
        <p:spPr>
          <a:xfrm>
            <a:off x="7588332" y="4574884"/>
            <a:ext cx="1290175" cy="34448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8">
            <a:extLst>
              <a:ext uri="{FF2B5EF4-FFF2-40B4-BE49-F238E27FC236}">
                <a16:creationId xmlns:a16="http://schemas.microsoft.com/office/drawing/2014/main" id="{1FAD305A-D561-F77D-CBEF-486C84DA8306}"/>
              </a:ext>
            </a:extLst>
          </p:cNvPr>
          <p:cNvSpPr>
            <a:spLocks noGrp="1"/>
          </p:cNvSpPr>
          <p:nvPr>
            <p:ph type="body" sz="quarter" idx="12"/>
          </p:nvPr>
        </p:nvSpPr>
        <p:spPr>
          <a:xfrm>
            <a:off x="1737051" y="3766918"/>
            <a:ext cx="5669899" cy="736393"/>
          </a:xfrm>
        </p:spPr>
        <p:txBody>
          <a:bodyPr anchor="ctr">
            <a:noAutofit/>
          </a:bodyPr>
          <a:lstStyle>
            <a:lvl1pPr marL="0" indent="0" algn="ctr">
              <a:buNone/>
              <a:defRPr sz="2000" b="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pic>
        <p:nvPicPr>
          <p:cNvPr id="2" name="Picture 1">
            <a:extLst>
              <a:ext uri="{FF2B5EF4-FFF2-40B4-BE49-F238E27FC236}">
                <a16:creationId xmlns:a16="http://schemas.microsoft.com/office/drawing/2014/main" id="{7DB472C1-5FA9-331A-220F-6680180ED500}"/>
              </a:ext>
            </a:extLst>
          </p:cNvPr>
          <p:cNvPicPr>
            <a:picLocks noChangeAspect="1"/>
          </p:cNvPicPr>
          <p:nvPr userDrawn="1"/>
        </p:nvPicPr>
        <p:blipFill>
          <a:blip r:embed="rId2"/>
          <a:stretch>
            <a:fillRect/>
          </a:stretch>
        </p:blipFill>
        <p:spPr>
          <a:xfrm>
            <a:off x="1683081" y="964829"/>
            <a:ext cx="2364189" cy="2364189"/>
          </a:xfrm>
          <a:prstGeom prst="rect">
            <a:avLst/>
          </a:prstGeom>
        </p:spPr>
      </p:pic>
      <p:sp>
        <p:nvSpPr>
          <p:cNvPr id="5" name="Text Placeholder 2">
            <a:extLst>
              <a:ext uri="{FF2B5EF4-FFF2-40B4-BE49-F238E27FC236}">
                <a16:creationId xmlns:a16="http://schemas.microsoft.com/office/drawing/2014/main" id="{7BCA121B-7AAB-9888-746E-2CF384C66F39}"/>
              </a:ext>
            </a:extLst>
          </p:cNvPr>
          <p:cNvSpPr>
            <a:spLocks noGrp="1"/>
          </p:cNvSpPr>
          <p:nvPr>
            <p:ph type="body" sz="quarter" idx="14" hasCustomPrompt="1"/>
          </p:nvPr>
        </p:nvSpPr>
        <p:spPr>
          <a:xfrm>
            <a:off x="7589838" y="4574883"/>
            <a:ext cx="1288669" cy="344489"/>
          </a:xfrm>
        </p:spPr>
        <p:txBody>
          <a:bodyPr anchor="ctr">
            <a:normAutofit/>
          </a:bodyPr>
          <a:lstStyle>
            <a:lvl1pPr marL="0" indent="0" algn="ctr">
              <a:buNone/>
              <a:defRPr sz="1400" b="1"/>
            </a:lvl1pPr>
          </a:lstStyle>
          <a:p>
            <a:pPr lvl="0"/>
            <a:r>
              <a:rPr lang="en-US" dirty="0"/>
              <a:t>PQ X</a:t>
            </a:r>
          </a:p>
        </p:txBody>
      </p:sp>
    </p:spTree>
    <p:extLst>
      <p:ext uri="{BB962C8B-B14F-4D97-AF65-F5344CB8AC3E}">
        <p14:creationId xmlns:p14="http://schemas.microsoft.com/office/powerpoint/2010/main" val="19367788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amp;A With Polling/Like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4E4411-583E-2441-E8D8-C285E382BA14}"/>
              </a:ext>
            </a:extLst>
          </p:cNvPr>
          <p:cNvSpPr/>
          <p:nvPr userDrawn="1"/>
        </p:nvSpPr>
        <p:spPr>
          <a:xfrm>
            <a:off x="527957" y="1260928"/>
            <a:ext cx="4328360" cy="220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Ask Your Questions</a:t>
            </a:r>
            <a:endParaRPr lang="en-US" sz="4400" b="1" dirty="0">
              <a:solidFill>
                <a:schemeClr val="bg1"/>
              </a:solidFill>
            </a:endParaRPr>
          </a:p>
        </p:txBody>
      </p:sp>
      <p:sp>
        <p:nvSpPr>
          <p:cNvPr id="4" name="Rounded Rectangle 3">
            <a:extLst>
              <a:ext uri="{FF2B5EF4-FFF2-40B4-BE49-F238E27FC236}">
                <a16:creationId xmlns:a16="http://schemas.microsoft.com/office/drawing/2014/main" id="{E0B19EB0-B243-F07D-FC3F-015857ADA65C}"/>
              </a:ext>
            </a:extLst>
          </p:cNvPr>
          <p:cNvSpPr/>
          <p:nvPr userDrawn="1"/>
        </p:nvSpPr>
        <p:spPr>
          <a:xfrm>
            <a:off x="5285014" y="1088571"/>
            <a:ext cx="3331029" cy="2554515"/>
          </a:xfrm>
          <a:prstGeom prst="round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7C6832BD-5EDE-789D-B033-D4551381E1C7}"/>
              </a:ext>
            </a:extLst>
          </p:cNvPr>
          <p:cNvPicPr>
            <a:picLocks noChangeAspect="1"/>
          </p:cNvPicPr>
          <p:nvPr userDrawn="1"/>
        </p:nvPicPr>
        <p:blipFill>
          <a:blip r:embed="rId2"/>
          <a:stretch>
            <a:fillRect/>
          </a:stretch>
        </p:blipFill>
        <p:spPr>
          <a:xfrm>
            <a:off x="5824475" y="1239775"/>
            <a:ext cx="2252106" cy="2252106"/>
          </a:xfrm>
          <a:prstGeom prst="rect">
            <a:avLst/>
          </a:prstGeom>
        </p:spPr>
      </p:pic>
      <p:sp>
        <p:nvSpPr>
          <p:cNvPr id="9" name="Rounded Rectangle 8">
            <a:extLst>
              <a:ext uri="{FF2B5EF4-FFF2-40B4-BE49-F238E27FC236}">
                <a16:creationId xmlns:a16="http://schemas.microsoft.com/office/drawing/2014/main" id="{41BAA639-8A43-4C94-434F-C0AB6B024B9C}"/>
              </a:ext>
            </a:extLst>
          </p:cNvPr>
          <p:cNvSpPr/>
          <p:nvPr userDrawn="1"/>
        </p:nvSpPr>
        <p:spPr>
          <a:xfrm>
            <a:off x="7588332" y="4574884"/>
            <a:ext cx="1290175" cy="34448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0A8F6E74-4A8E-BEF6-EDCD-D2ADAD17BE84}"/>
              </a:ext>
            </a:extLst>
          </p:cNvPr>
          <p:cNvSpPr>
            <a:spLocks noGrp="1"/>
          </p:cNvSpPr>
          <p:nvPr>
            <p:ph type="body" sz="quarter" idx="13" hasCustomPrompt="1"/>
          </p:nvPr>
        </p:nvSpPr>
        <p:spPr>
          <a:xfrm>
            <a:off x="7589838" y="4574883"/>
            <a:ext cx="1288669" cy="344489"/>
          </a:xfrm>
        </p:spPr>
        <p:txBody>
          <a:bodyPr anchor="ctr">
            <a:normAutofit/>
          </a:bodyPr>
          <a:lstStyle>
            <a:lvl1pPr marL="0" indent="0" algn="ctr">
              <a:buNone/>
              <a:defRPr sz="1400" b="1"/>
            </a:lvl1pPr>
          </a:lstStyle>
          <a:p>
            <a:pPr lvl="0"/>
            <a:r>
              <a:rPr lang="en-US" dirty="0"/>
              <a:t>PQ X</a:t>
            </a:r>
          </a:p>
        </p:txBody>
      </p:sp>
    </p:spTree>
    <p:extLst>
      <p:ext uri="{BB962C8B-B14F-4D97-AF65-F5344CB8AC3E}">
        <p14:creationId xmlns:p14="http://schemas.microsoft.com/office/powerpoint/2010/main" val="20110495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amp;A No Polling/Like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4E4411-583E-2441-E8D8-C285E382BA14}"/>
              </a:ext>
            </a:extLst>
          </p:cNvPr>
          <p:cNvSpPr/>
          <p:nvPr userDrawn="1"/>
        </p:nvSpPr>
        <p:spPr>
          <a:xfrm>
            <a:off x="527957" y="1260928"/>
            <a:ext cx="4328360" cy="220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Ask Your Questions</a:t>
            </a:r>
            <a:endParaRPr lang="en-US" sz="4400" b="1" dirty="0">
              <a:solidFill>
                <a:schemeClr val="bg1"/>
              </a:solidFill>
            </a:endParaRPr>
          </a:p>
        </p:txBody>
      </p:sp>
      <p:sp>
        <p:nvSpPr>
          <p:cNvPr id="4" name="Rounded Rectangle 3">
            <a:extLst>
              <a:ext uri="{FF2B5EF4-FFF2-40B4-BE49-F238E27FC236}">
                <a16:creationId xmlns:a16="http://schemas.microsoft.com/office/drawing/2014/main" id="{E0B19EB0-B243-F07D-FC3F-015857ADA65C}"/>
              </a:ext>
            </a:extLst>
          </p:cNvPr>
          <p:cNvSpPr/>
          <p:nvPr userDrawn="1"/>
        </p:nvSpPr>
        <p:spPr>
          <a:xfrm>
            <a:off x="5285014" y="1088571"/>
            <a:ext cx="3331029" cy="2554515"/>
          </a:xfrm>
          <a:prstGeom prst="round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7C6832BD-5EDE-789D-B033-D4551381E1C7}"/>
              </a:ext>
            </a:extLst>
          </p:cNvPr>
          <p:cNvPicPr>
            <a:picLocks noChangeAspect="1"/>
          </p:cNvPicPr>
          <p:nvPr userDrawn="1"/>
        </p:nvPicPr>
        <p:blipFill>
          <a:blip r:embed="rId2"/>
          <a:stretch>
            <a:fillRect/>
          </a:stretch>
        </p:blipFill>
        <p:spPr>
          <a:xfrm>
            <a:off x="5824475" y="1239775"/>
            <a:ext cx="2252106" cy="2252106"/>
          </a:xfrm>
          <a:prstGeom prst="rect">
            <a:avLst/>
          </a:prstGeom>
        </p:spPr>
      </p:pic>
    </p:spTree>
    <p:extLst>
      <p:ext uri="{BB962C8B-B14F-4D97-AF65-F5344CB8AC3E}">
        <p14:creationId xmlns:p14="http://schemas.microsoft.com/office/powerpoint/2010/main" val="374669317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YOD Incentive Reminder">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5C8FBE-E002-9E29-9B6E-C9CB020E4A2E}"/>
              </a:ext>
            </a:extLst>
          </p:cNvPr>
          <p:cNvSpPr txBox="1"/>
          <p:nvPr userDrawn="1"/>
        </p:nvSpPr>
        <p:spPr>
          <a:xfrm>
            <a:off x="4572000" y="1875697"/>
            <a:ext cx="4209831" cy="955922"/>
          </a:xfrm>
          <a:prstGeom prst="rect">
            <a:avLst/>
          </a:prstGeom>
          <a:noFill/>
        </p:spPr>
        <p:txBody>
          <a:bodyPr wrap="square" tIns="91440" bIns="91440" rtlCol="0" anchor="t">
            <a:noAutofit/>
          </a:bodyPr>
          <a:lstStyle/>
          <a:p>
            <a:pPr algn="l" rtl="0">
              <a:spcBef>
                <a:spcPts val="0"/>
              </a:spcBef>
              <a:spcAft>
                <a:spcPts val="600"/>
              </a:spcAft>
            </a:pPr>
            <a:r>
              <a:rPr lang="en-US" sz="2000" b="1" i="0" u="none" strike="noStrike" dirty="0">
                <a:solidFill>
                  <a:schemeClr val="bg1"/>
                </a:solidFill>
                <a:effectLst/>
                <a:latin typeface="Arial" panose="020B0604020202020204" pitchFamily="34" charset="0"/>
                <a:cs typeface="Arial" panose="020B0604020202020204" pitchFamily="34" charset="0"/>
              </a:rPr>
              <a:t>Ask and answer questions </a:t>
            </a:r>
            <a:br>
              <a:rPr lang="en-US" sz="2000" b="1" i="0" u="none" strike="noStrike" dirty="0">
                <a:solidFill>
                  <a:schemeClr val="bg1"/>
                </a:solidFill>
                <a:effectLst/>
                <a:latin typeface="Arial" panose="020B0604020202020204" pitchFamily="34" charset="0"/>
                <a:cs typeface="Arial" panose="020B0604020202020204" pitchFamily="34" charset="0"/>
              </a:rPr>
            </a:br>
            <a:r>
              <a:rPr lang="en-US" sz="2000" b="1" i="0" u="none" strike="noStrike" dirty="0">
                <a:solidFill>
                  <a:schemeClr val="bg1"/>
                </a:solidFill>
                <a:effectLst/>
                <a:latin typeface="Arial" panose="020B0604020202020204" pitchFamily="34" charset="0"/>
                <a:cs typeface="Arial" panose="020B0604020202020204" pitchFamily="34" charset="0"/>
              </a:rPr>
              <a:t>to earn more chances to win</a:t>
            </a:r>
            <a:br>
              <a:rPr lang="en-US" sz="2000" b="1" i="0" u="none" strike="noStrike" dirty="0">
                <a:solidFill>
                  <a:schemeClr val="bg1"/>
                </a:solidFill>
                <a:effectLst/>
                <a:latin typeface="Arial" panose="020B0604020202020204" pitchFamily="34" charset="0"/>
                <a:cs typeface="Arial" panose="020B0604020202020204" pitchFamily="34" charset="0"/>
              </a:rPr>
            </a:br>
            <a:r>
              <a:rPr lang="en-US" sz="2000" b="1" i="0" u="none" strike="noStrike" dirty="0">
                <a:solidFill>
                  <a:schemeClr val="bg1"/>
                </a:solidFill>
                <a:effectLst/>
                <a:latin typeface="Arial" panose="020B0604020202020204" pitchFamily="34" charset="0"/>
                <a:cs typeface="Arial" panose="020B0604020202020204" pitchFamily="34" charset="0"/>
              </a:rPr>
              <a:t>a $50 gift card!</a:t>
            </a:r>
          </a:p>
        </p:txBody>
      </p:sp>
      <p:sp>
        <p:nvSpPr>
          <p:cNvPr id="3" name="Picture Placeholder 4">
            <a:extLst>
              <a:ext uri="{FF2B5EF4-FFF2-40B4-BE49-F238E27FC236}">
                <a16:creationId xmlns:a16="http://schemas.microsoft.com/office/drawing/2014/main" id="{BAF2B3E2-972D-D6C5-99E8-2FC32CDE5FBE}"/>
              </a:ext>
            </a:extLst>
          </p:cNvPr>
          <p:cNvSpPr>
            <a:spLocks noGrp="1"/>
          </p:cNvSpPr>
          <p:nvPr>
            <p:ph type="pic" sz="quarter" idx="10" hasCustomPrompt="1"/>
          </p:nvPr>
        </p:nvSpPr>
        <p:spPr>
          <a:xfrm>
            <a:off x="534554" y="783410"/>
            <a:ext cx="3657600" cy="3657600"/>
          </a:xfrm>
          <a:ln w="19050">
            <a:solidFill>
              <a:schemeClr val="tx1"/>
            </a:solidFill>
          </a:ln>
          <a:effectLst>
            <a:outerShdw blurRad="50800" dist="38100" dir="2700000" algn="tl" rotWithShape="0">
              <a:prstClr val="black">
                <a:alpha val="40000"/>
              </a:prstClr>
            </a:outerShdw>
          </a:effectLst>
        </p:spPr>
        <p:txBody>
          <a:bodyPr>
            <a:noAutofit/>
          </a:bodyPr>
          <a:lstStyle>
            <a:lvl1pPr marL="0" indent="0" algn="ctr">
              <a:buNone/>
              <a:defRPr>
                <a:solidFill>
                  <a:schemeClr val="bg1"/>
                </a:solidFill>
              </a:defRPr>
            </a:lvl1pPr>
          </a:lstStyle>
          <a:p>
            <a:r>
              <a:rPr lang="en-US" dirty="0"/>
              <a:t>Insert QR code</a:t>
            </a:r>
          </a:p>
        </p:txBody>
      </p:sp>
      <p:sp>
        <p:nvSpPr>
          <p:cNvPr id="4" name="Title 1">
            <a:extLst>
              <a:ext uri="{FF2B5EF4-FFF2-40B4-BE49-F238E27FC236}">
                <a16:creationId xmlns:a16="http://schemas.microsoft.com/office/drawing/2014/main" id="{7B6B69B9-C2B8-27E7-7410-C8C0F84B8ED7}"/>
              </a:ext>
            </a:extLst>
          </p:cNvPr>
          <p:cNvSpPr>
            <a:spLocks noGrp="1"/>
          </p:cNvSpPr>
          <p:nvPr>
            <p:ph type="title" hasCustomPrompt="1"/>
          </p:nvPr>
        </p:nvSpPr>
        <p:spPr>
          <a:xfrm>
            <a:off x="130946" y="61708"/>
            <a:ext cx="8784453" cy="602456"/>
          </a:xfrm>
        </p:spPr>
        <p:txBody>
          <a:bodyPr/>
          <a:lstStyle>
            <a:lvl1pPr marL="0" marR="0" indent="0" algn="l" defTabSz="685800" rtl="0" eaLnBrk="1" fontAlgn="auto" latinLnBrk="0" hangingPunct="1">
              <a:lnSpc>
                <a:spcPct val="90000"/>
              </a:lnSpc>
              <a:spcBef>
                <a:spcPct val="0"/>
              </a:spcBef>
              <a:spcAft>
                <a:spcPts val="0"/>
              </a:spcAft>
              <a:buClrTx/>
              <a:buSzTx/>
              <a:buFontTx/>
              <a:buNone/>
              <a:tabLst/>
              <a:defRPr sz="2400">
                <a:solidFill>
                  <a:schemeClr val="bg1"/>
                </a:solidFill>
              </a:defRPr>
            </a:lvl1pPr>
          </a:lstStyle>
          <a:p>
            <a:r>
              <a:rPr lang="en-US" dirty="0"/>
              <a:t>You’ve Got to Be In It to Win It! </a:t>
            </a:r>
          </a:p>
        </p:txBody>
      </p:sp>
    </p:spTree>
    <p:extLst>
      <p:ext uri="{BB962C8B-B14F-4D97-AF65-F5344CB8AC3E}">
        <p14:creationId xmlns:p14="http://schemas.microsoft.com/office/powerpoint/2010/main" val="19871761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Winners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E90D5C3-2424-8D78-394F-68B28513E39F}"/>
              </a:ext>
            </a:extLst>
          </p:cNvPr>
          <p:cNvGrpSpPr/>
          <p:nvPr userDrawn="1"/>
        </p:nvGrpSpPr>
        <p:grpSpPr>
          <a:xfrm>
            <a:off x="5285013" y="1086670"/>
            <a:ext cx="3331029" cy="2554515"/>
            <a:chOff x="491349" y="1088571"/>
            <a:chExt cx="3331029" cy="2554515"/>
          </a:xfrm>
        </p:grpSpPr>
        <p:sp>
          <p:nvSpPr>
            <p:cNvPr id="5" name="Rounded Rectangle 4">
              <a:extLst>
                <a:ext uri="{FF2B5EF4-FFF2-40B4-BE49-F238E27FC236}">
                  <a16:creationId xmlns:a16="http://schemas.microsoft.com/office/drawing/2014/main" id="{0AFA1577-8602-142B-B5CB-B93837ADBA75}"/>
                </a:ext>
              </a:extLst>
            </p:cNvPr>
            <p:cNvSpPr/>
            <p:nvPr userDrawn="1"/>
          </p:nvSpPr>
          <p:spPr>
            <a:xfrm>
              <a:off x="491349" y="1088571"/>
              <a:ext cx="3331029" cy="2554515"/>
            </a:xfrm>
            <a:prstGeom prst="round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DC78B3D5-03C7-6F7B-0488-D76F16308347}"/>
                </a:ext>
              </a:extLst>
            </p:cNvPr>
            <p:cNvPicPr>
              <a:picLocks noChangeAspect="1"/>
            </p:cNvPicPr>
            <p:nvPr userDrawn="1"/>
          </p:nvPicPr>
          <p:blipFill>
            <a:blip r:embed="rId2"/>
            <a:stretch>
              <a:fillRect/>
            </a:stretch>
          </p:blipFill>
          <p:spPr>
            <a:xfrm>
              <a:off x="1086356" y="1295321"/>
              <a:ext cx="2141015" cy="2141015"/>
            </a:xfrm>
            <a:prstGeom prst="rect">
              <a:avLst/>
            </a:prstGeom>
          </p:spPr>
        </p:pic>
      </p:grpSp>
      <p:sp>
        <p:nvSpPr>
          <p:cNvPr id="9" name="Rectangle 8">
            <a:extLst>
              <a:ext uri="{FF2B5EF4-FFF2-40B4-BE49-F238E27FC236}">
                <a16:creationId xmlns:a16="http://schemas.microsoft.com/office/drawing/2014/main" id="{B834B4C9-15A5-062F-3713-843542BA253A}"/>
              </a:ext>
            </a:extLst>
          </p:cNvPr>
          <p:cNvSpPr/>
          <p:nvPr userDrawn="1"/>
        </p:nvSpPr>
        <p:spPr>
          <a:xfrm>
            <a:off x="527957" y="1260928"/>
            <a:ext cx="4328360" cy="220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And the Winners Are…</a:t>
            </a:r>
            <a:endParaRPr lang="en-US" sz="4400" b="1" dirty="0">
              <a:solidFill>
                <a:schemeClr val="bg1"/>
              </a:solidFill>
            </a:endParaRPr>
          </a:p>
        </p:txBody>
      </p:sp>
      <p:sp>
        <p:nvSpPr>
          <p:cNvPr id="10" name="TextBox 9">
            <a:extLst>
              <a:ext uri="{FF2B5EF4-FFF2-40B4-BE49-F238E27FC236}">
                <a16:creationId xmlns:a16="http://schemas.microsoft.com/office/drawing/2014/main" id="{D41F80A9-9F16-8AD9-725C-B1F038CECCA2}"/>
              </a:ext>
            </a:extLst>
          </p:cNvPr>
          <p:cNvSpPr txBox="1"/>
          <p:nvPr userDrawn="1"/>
        </p:nvSpPr>
        <p:spPr>
          <a:xfrm>
            <a:off x="302816" y="4600537"/>
            <a:ext cx="8538368" cy="481256"/>
          </a:xfrm>
          <a:prstGeom prst="rect">
            <a:avLst/>
          </a:prstGeom>
          <a:noFill/>
        </p:spPr>
        <p:txBody>
          <a:bodyPr wrap="square" tIns="91440" bIns="91440" rtlCol="0" anchor="t">
            <a:noAutofit/>
          </a:bodyPr>
          <a:lstStyle/>
          <a:p>
            <a:pPr algn="ctr" rtl="0">
              <a:spcBef>
                <a:spcPts val="0"/>
              </a:spcBef>
              <a:spcAft>
                <a:spcPts val="0"/>
              </a:spcAft>
            </a:pPr>
            <a:r>
              <a:rPr lang="en-US" sz="1600" b="1" i="0" u="none" strike="noStrike" dirty="0">
                <a:solidFill>
                  <a:schemeClr val="bg1"/>
                </a:solidFill>
                <a:effectLst/>
                <a:latin typeface="Arial" panose="020B0604020202020204" pitchFamily="34" charset="0"/>
                <a:cs typeface="Arial" panose="020B0604020202020204" pitchFamily="34" charset="0"/>
              </a:rPr>
              <a:t>Thanks again to </a:t>
            </a:r>
            <a:r>
              <a:rPr lang="en-US" sz="1600" b="1" i="0" u="none" strike="noStrike" dirty="0" err="1">
                <a:solidFill>
                  <a:schemeClr val="bg1"/>
                </a:solidFill>
                <a:effectLst/>
                <a:latin typeface="Arial" panose="020B0604020202020204" pitchFamily="34" charset="0"/>
                <a:cs typeface="Arial" panose="020B0604020202020204" pitchFamily="34" charset="0"/>
              </a:rPr>
              <a:t>PeerView</a:t>
            </a:r>
            <a:r>
              <a:rPr lang="en-US" sz="1600" b="1" i="0" u="none" strike="noStrike" dirty="0">
                <a:solidFill>
                  <a:schemeClr val="bg1"/>
                </a:solidFill>
                <a:effectLst/>
                <a:latin typeface="Arial" panose="020B0604020202020204" pitchFamily="34" charset="0"/>
                <a:cs typeface="Arial" panose="020B0604020202020204" pitchFamily="34" charset="0"/>
              </a:rPr>
              <a:t> for providing the gift cards.</a:t>
            </a:r>
            <a:endParaRPr lang="en-GB" sz="1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287755"/>
      </p:ext>
    </p:extLst>
  </p:cSld>
  <p:clrMapOvr>
    <a:masterClrMapping/>
  </p:clrMapOvr>
  <p:extLst>
    <p:ext uri="{DCECCB84-F9BA-43D5-87BE-67443E8EF086}">
      <p15:sldGuideLst xmlns:p15="http://schemas.microsoft.com/office/powerpoint/2012/main">
        <p15:guide id="1" orient="horz" pos="2292">
          <p15:clr>
            <a:srgbClr val="FBAE40"/>
          </p15:clr>
        </p15:guide>
        <p15:guide id="2" orient="horz" pos="684">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New BYOD Winners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34B4C9-15A5-062F-3713-843542BA253A}"/>
              </a:ext>
            </a:extLst>
          </p:cNvPr>
          <p:cNvSpPr/>
          <p:nvPr userDrawn="1"/>
        </p:nvSpPr>
        <p:spPr>
          <a:xfrm>
            <a:off x="527957" y="1260928"/>
            <a:ext cx="4328360" cy="220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bg1"/>
              </a:solidFill>
            </a:endParaRPr>
          </a:p>
        </p:txBody>
      </p:sp>
      <p:sp>
        <p:nvSpPr>
          <p:cNvPr id="8" name="TextBox 7">
            <a:extLst>
              <a:ext uri="{FF2B5EF4-FFF2-40B4-BE49-F238E27FC236}">
                <a16:creationId xmlns:a16="http://schemas.microsoft.com/office/drawing/2014/main" id="{E09A2F7C-3B7A-33C2-5426-EC20BF0F0CCF}"/>
              </a:ext>
            </a:extLst>
          </p:cNvPr>
          <p:cNvSpPr txBox="1"/>
          <p:nvPr userDrawn="1"/>
        </p:nvSpPr>
        <p:spPr>
          <a:xfrm>
            <a:off x="4068349" y="1761540"/>
            <a:ext cx="4482073" cy="955922"/>
          </a:xfrm>
          <a:prstGeom prst="rect">
            <a:avLst/>
          </a:prstGeom>
          <a:noFill/>
        </p:spPr>
        <p:txBody>
          <a:bodyPr wrap="square" tIns="91440" bIns="91440" rtlCol="0" anchor="t">
            <a:noAutofit/>
          </a:bodyPr>
          <a:lstStyle/>
          <a:p>
            <a:pPr rtl="0"/>
            <a:r>
              <a:rPr lang="en-US" sz="2000" b="1" i="0" u="none" strike="noStrike" kern="1200" dirty="0">
                <a:solidFill>
                  <a:schemeClr val="bg1"/>
                </a:solidFill>
                <a:effectLst/>
                <a:latin typeface="Arial" panose="020B0604020202020204" pitchFamily="34" charset="0"/>
                <a:ea typeface="+mn-ea"/>
                <a:cs typeface="Arial" panose="020B0604020202020204" pitchFamily="34" charset="0"/>
              </a:rPr>
              <a:t>If</a:t>
            </a:r>
            <a:r>
              <a:rPr lang="en-US" sz="1800" b="0" i="0" u="none" strike="noStrike" dirty="0">
                <a:solidFill>
                  <a:srgbClr val="000000"/>
                </a:solidFill>
                <a:effectLst/>
                <a:latin typeface="Arial" panose="020B0604020202020204" pitchFamily="34" charset="0"/>
              </a:rPr>
              <a:t> </a:t>
            </a:r>
            <a:r>
              <a:rPr lang="en-US" sz="2000" b="1" i="0" u="none" strike="noStrike" kern="1200" dirty="0">
                <a:solidFill>
                  <a:schemeClr val="bg1"/>
                </a:solidFill>
                <a:effectLst/>
                <a:latin typeface="Arial" panose="020B0604020202020204" pitchFamily="34" charset="0"/>
                <a:ea typeface="+mn-ea"/>
                <a:cs typeface="Arial" panose="020B0604020202020204" pitchFamily="34" charset="0"/>
              </a:rPr>
              <a:t>you see the green “Winner” message on your mobile device, please see a </a:t>
            </a:r>
            <a:r>
              <a:rPr lang="en-US" sz="2000" b="1" i="0" u="none" strike="noStrike" kern="1200" dirty="0" err="1">
                <a:solidFill>
                  <a:schemeClr val="bg1"/>
                </a:solidFill>
                <a:effectLst/>
                <a:latin typeface="Arial" panose="020B0604020202020204" pitchFamily="34" charset="0"/>
                <a:ea typeface="+mn-ea"/>
                <a:cs typeface="Arial" panose="020B0604020202020204" pitchFamily="34" charset="0"/>
              </a:rPr>
              <a:t>PeerView</a:t>
            </a:r>
            <a:r>
              <a:rPr lang="en-US" sz="2000" b="1" i="0" u="none" strike="noStrike" kern="1200" dirty="0">
                <a:solidFill>
                  <a:schemeClr val="bg1"/>
                </a:solidFill>
                <a:effectLst/>
                <a:latin typeface="Arial" panose="020B0604020202020204" pitchFamily="34" charset="0"/>
                <a:ea typeface="+mn-ea"/>
                <a:cs typeface="Arial" panose="020B0604020202020204" pitchFamily="34" charset="0"/>
              </a:rPr>
              <a:t> staff member to claim your prize. </a:t>
            </a:r>
          </a:p>
          <a:p>
            <a:br>
              <a:rPr lang="en-US" sz="2800" dirty="0"/>
            </a:br>
            <a:endParaRPr lang="en-US" sz="2000" b="1" i="0" u="none" strike="noStrike" dirty="0">
              <a:solidFill>
                <a:schemeClr val="bg1"/>
              </a:solidFill>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C4A620F-BFF7-D63B-5D6A-A444000D6CE0}"/>
              </a:ext>
            </a:extLst>
          </p:cNvPr>
          <p:cNvSpPr txBox="1"/>
          <p:nvPr userDrawn="1"/>
        </p:nvSpPr>
        <p:spPr>
          <a:xfrm>
            <a:off x="302816" y="4377771"/>
            <a:ext cx="8538368" cy="651192"/>
          </a:xfrm>
          <a:prstGeom prst="rect">
            <a:avLst/>
          </a:prstGeom>
          <a:noFill/>
        </p:spPr>
        <p:txBody>
          <a:bodyPr wrap="square" tIns="91440" bIns="91440" rtlCol="0" anchor="t">
            <a:noAutofit/>
          </a:bodyPr>
          <a:lstStyle/>
          <a:p>
            <a:pPr algn="ctr" rtl="0">
              <a:spcBef>
                <a:spcPts val="0"/>
              </a:spcBef>
              <a:spcAft>
                <a:spcPts val="0"/>
              </a:spcAft>
            </a:pPr>
            <a:r>
              <a:rPr lang="en-US" sz="1600" b="1" i="0" u="none" strike="noStrike" dirty="0">
                <a:solidFill>
                  <a:schemeClr val="accent1">
                    <a:lumMod val="10000"/>
                    <a:lumOff val="90000"/>
                  </a:schemeClr>
                </a:solidFill>
                <a:effectLst/>
                <a:latin typeface="Arial" panose="020B0604020202020204" pitchFamily="34" charset="0"/>
                <a:cs typeface="Arial" panose="020B0604020202020204" pitchFamily="34" charset="0"/>
              </a:rPr>
              <a:t>Thanks again to </a:t>
            </a:r>
            <a:r>
              <a:rPr lang="en-US" sz="1600" b="1" i="0" u="none" strike="noStrike" dirty="0" err="1">
                <a:solidFill>
                  <a:schemeClr val="accent1">
                    <a:lumMod val="10000"/>
                    <a:lumOff val="90000"/>
                  </a:schemeClr>
                </a:solidFill>
                <a:effectLst/>
                <a:latin typeface="Arial" panose="020B0604020202020204" pitchFamily="34" charset="0"/>
                <a:cs typeface="Arial" panose="020B0604020202020204" pitchFamily="34" charset="0"/>
              </a:rPr>
              <a:t>PeerView</a:t>
            </a:r>
            <a:r>
              <a:rPr lang="en-US" sz="1600" b="1" i="0" u="none" strike="noStrike" dirty="0">
                <a:solidFill>
                  <a:schemeClr val="accent1">
                    <a:lumMod val="10000"/>
                    <a:lumOff val="90000"/>
                  </a:schemeClr>
                </a:solidFill>
                <a:effectLst/>
                <a:latin typeface="Arial" panose="020B0604020202020204" pitchFamily="34" charset="0"/>
                <a:cs typeface="Arial" panose="020B0604020202020204" pitchFamily="34" charset="0"/>
              </a:rPr>
              <a:t> for providing the gift cards, </a:t>
            </a:r>
            <a:br>
              <a:rPr lang="en-US" sz="1600" b="1" i="0" u="none" strike="noStrike" dirty="0">
                <a:solidFill>
                  <a:schemeClr val="accent1">
                    <a:lumMod val="10000"/>
                    <a:lumOff val="90000"/>
                  </a:schemeClr>
                </a:solidFill>
                <a:effectLst/>
                <a:latin typeface="Arial" panose="020B0604020202020204" pitchFamily="34" charset="0"/>
                <a:cs typeface="Arial" panose="020B0604020202020204" pitchFamily="34" charset="0"/>
              </a:rPr>
            </a:br>
            <a:r>
              <a:rPr lang="en-US" sz="1600" b="1" i="0" u="none" strike="noStrike" dirty="0">
                <a:solidFill>
                  <a:schemeClr val="accent1">
                    <a:lumMod val="10000"/>
                    <a:lumOff val="90000"/>
                  </a:schemeClr>
                </a:solidFill>
                <a:effectLst/>
                <a:latin typeface="Arial" panose="020B0604020202020204" pitchFamily="34" charset="0"/>
                <a:cs typeface="Arial" panose="020B0604020202020204" pitchFamily="34" charset="0"/>
              </a:rPr>
              <a:t>and thanks to our learners for actively participating in this educational session.</a:t>
            </a:r>
          </a:p>
        </p:txBody>
      </p:sp>
      <p:pic>
        <p:nvPicPr>
          <p:cNvPr id="15" name="Picture 14">
            <a:extLst>
              <a:ext uri="{FF2B5EF4-FFF2-40B4-BE49-F238E27FC236}">
                <a16:creationId xmlns:a16="http://schemas.microsoft.com/office/drawing/2014/main" id="{231BE06C-D227-8735-95B3-176349A00D99}"/>
              </a:ext>
            </a:extLst>
          </p:cNvPr>
          <p:cNvPicPr>
            <a:picLocks noChangeAspect="1"/>
          </p:cNvPicPr>
          <p:nvPr userDrawn="1"/>
        </p:nvPicPr>
        <p:blipFill>
          <a:blip r:embed="rId2"/>
          <a:stretch>
            <a:fillRect/>
          </a:stretch>
        </p:blipFill>
        <p:spPr>
          <a:xfrm>
            <a:off x="1344162" y="710658"/>
            <a:ext cx="2373466" cy="3669126"/>
          </a:xfrm>
          <a:prstGeom prst="rect">
            <a:avLst/>
          </a:prstGeom>
          <a:effectLst>
            <a:outerShdw blurRad="50800" dist="38100" dir="2700000" algn="tl" rotWithShape="0">
              <a:prstClr val="black">
                <a:alpha val="40000"/>
              </a:prstClr>
            </a:outerShdw>
          </a:effectLst>
        </p:spPr>
      </p:pic>
      <p:sp>
        <p:nvSpPr>
          <p:cNvPr id="3" name="Title 1">
            <a:extLst>
              <a:ext uri="{FF2B5EF4-FFF2-40B4-BE49-F238E27FC236}">
                <a16:creationId xmlns:a16="http://schemas.microsoft.com/office/drawing/2014/main" id="{70C34A4F-407B-A793-20D7-2B4C79F216CE}"/>
              </a:ext>
            </a:extLst>
          </p:cNvPr>
          <p:cNvSpPr>
            <a:spLocks noGrp="1"/>
          </p:cNvSpPr>
          <p:nvPr>
            <p:ph type="title"/>
          </p:nvPr>
        </p:nvSpPr>
        <p:spPr>
          <a:xfrm>
            <a:off x="130946" y="61708"/>
            <a:ext cx="8784453" cy="602456"/>
          </a:xfrm>
        </p:spPr>
        <p:txBody>
          <a:bodyPr/>
          <a:lstStyle>
            <a:lvl1pPr>
              <a:defRPr sz="2800">
                <a:solidFill>
                  <a:schemeClr val="bg1"/>
                </a:solidFill>
              </a:defRPr>
            </a:lvl1pPr>
          </a:lstStyle>
          <a:p>
            <a:r>
              <a:rPr lang="en-US" dirty="0"/>
              <a:t>Click to See if You’ve Won!</a:t>
            </a:r>
          </a:p>
        </p:txBody>
      </p:sp>
    </p:spTree>
    <p:extLst>
      <p:ext uri="{BB962C8B-B14F-4D97-AF65-F5344CB8AC3E}">
        <p14:creationId xmlns:p14="http://schemas.microsoft.com/office/powerpoint/2010/main" val="4846351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nClinic Theme Slide">
    <p:spTree>
      <p:nvGrpSpPr>
        <p:cNvPr id="1" name=""/>
        <p:cNvGrpSpPr/>
        <p:nvPr/>
      </p:nvGrpSpPr>
      <p:grpSpPr>
        <a:xfrm>
          <a:off x="0" y="0"/>
          <a:ext cx="0" cy="0"/>
          <a:chOff x="0" y="0"/>
          <a:chExt cx="0" cy="0"/>
        </a:xfrm>
      </p:grpSpPr>
      <p:sp>
        <p:nvSpPr>
          <p:cNvPr id="5" name="Text Placeholder 16">
            <a:extLst>
              <a:ext uri="{FF2B5EF4-FFF2-40B4-BE49-F238E27FC236}">
                <a16:creationId xmlns:a16="http://schemas.microsoft.com/office/drawing/2014/main" id="{10B3A042-8CC0-E59F-36A4-DD2D1E2AF17C}"/>
              </a:ext>
            </a:extLst>
          </p:cNvPr>
          <p:cNvSpPr>
            <a:spLocks noGrp="1"/>
          </p:cNvSpPr>
          <p:nvPr>
            <p:ph type="body" sz="quarter" idx="16"/>
          </p:nvPr>
        </p:nvSpPr>
        <p:spPr>
          <a:xfrm>
            <a:off x="139823" y="1720140"/>
            <a:ext cx="4712913" cy="1281112"/>
          </a:xfrm>
        </p:spPr>
        <p:txBody>
          <a:bodyPr>
            <a:noAutofit/>
          </a:bodyPr>
          <a:lstStyle>
            <a:lvl1pPr marL="0" indent="0" algn="l">
              <a:spcAft>
                <a:spcPts val="0"/>
              </a:spcAft>
              <a:buNone/>
              <a:defRPr sz="1800">
                <a:solidFill>
                  <a:schemeClr val="bg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
        <p:nvSpPr>
          <p:cNvPr id="6" name="Text Placeholder 10">
            <a:extLst>
              <a:ext uri="{FF2B5EF4-FFF2-40B4-BE49-F238E27FC236}">
                <a16:creationId xmlns:a16="http://schemas.microsoft.com/office/drawing/2014/main" id="{7142AAB8-F3C2-A60F-27E4-D7BE66C3FE15}"/>
              </a:ext>
            </a:extLst>
          </p:cNvPr>
          <p:cNvSpPr>
            <a:spLocks noGrp="1"/>
          </p:cNvSpPr>
          <p:nvPr>
            <p:ph type="body" sz="quarter" idx="11" hasCustomPrompt="1"/>
          </p:nvPr>
        </p:nvSpPr>
        <p:spPr>
          <a:xfrm>
            <a:off x="139823" y="194072"/>
            <a:ext cx="8686800" cy="1110945"/>
          </a:xfrm>
          <a:ln>
            <a:noFill/>
          </a:ln>
        </p:spPr>
        <p:txBody>
          <a:bodyPr lIns="91440" tIns="91440" rIns="91440" bIns="91440">
            <a:noAutofit/>
          </a:bodyPr>
          <a:lstStyle>
            <a:lvl1pPr marL="0" indent="0">
              <a:lnSpc>
                <a:spcPct val="100000"/>
              </a:lnSpc>
              <a:spcAft>
                <a:spcPts val="450"/>
              </a:spcAft>
              <a:buNone/>
              <a:defRPr sz="3300" b="1" i="0">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Add Presentation Title</a:t>
            </a:r>
          </a:p>
        </p:txBody>
      </p:sp>
      <p:pic>
        <p:nvPicPr>
          <p:cNvPr id="7" name="Picture 6">
            <a:extLst>
              <a:ext uri="{FF2B5EF4-FFF2-40B4-BE49-F238E27FC236}">
                <a16:creationId xmlns:a16="http://schemas.microsoft.com/office/drawing/2014/main" id="{9A287692-28F2-BF91-6688-267EC2B4987C}"/>
              </a:ext>
            </a:extLst>
          </p:cNvPr>
          <p:cNvPicPr>
            <a:picLocks noChangeAspect="1"/>
          </p:cNvPicPr>
          <p:nvPr userDrawn="1"/>
        </p:nvPicPr>
        <p:blipFill>
          <a:blip r:embed="rId2"/>
          <a:stretch/>
        </p:blipFill>
        <p:spPr>
          <a:xfrm>
            <a:off x="3379357" y="4038538"/>
            <a:ext cx="2385286" cy="768051"/>
          </a:xfrm>
          <a:prstGeom prst="rect">
            <a:avLst/>
          </a:prstGeom>
        </p:spPr>
      </p:pic>
      <p:sp>
        <p:nvSpPr>
          <p:cNvPr id="8" name="Picture Placeholder 4">
            <a:extLst>
              <a:ext uri="{FF2B5EF4-FFF2-40B4-BE49-F238E27FC236}">
                <a16:creationId xmlns:a16="http://schemas.microsoft.com/office/drawing/2014/main" id="{CB146967-CC98-ED85-CB1A-97F60153B07A}"/>
              </a:ext>
            </a:extLst>
          </p:cNvPr>
          <p:cNvSpPr>
            <a:spLocks noGrp="1"/>
          </p:cNvSpPr>
          <p:nvPr>
            <p:ph type="pic" sz="quarter" idx="10" hasCustomPrompt="1"/>
          </p:nvPr>
        </p:nvSpPr>
        <p:spPr>
          <a:xfrm>
            <a:off x="7090611" y="1657350"/>
            <a:ext cx="1828800" cy="1828800"/>
          </a:xfrm>
          <a:ln w="19050">
            <a:solidFill>
              <a:schemeClr val="tx1"/>
            </a:solidFill>
          </a:ln>
          <a:effectLst>
            <a:outerShdw blurRad="50800" dist="38100" dir="2700000" algn="tl" rotWithShape="0">
              <a:prstClr val="black">
                <a:alpha val="40000"/>
              </a:prstClr>
            </a:outerShdw>
          </a:effectLst>
        </p:spPr>
        <p:txBody>
          <a:bodyPr>
            <a:noAutofit/>
          </a:bodyPr>
          <a:lstStyle>
            <a:lvl1pPr marL="0" indent="0" algn="ctr">
              <a:buNone/>
              <a:defRPr>
                <a:solidFill>
                  <a:schemeClr val="bg1"/>
                </a:solidFill>
              </a:defRPr>
            </a:lvl1pPr>
          </a:lstStyle>
          <a:p>
            <a:r>
              <a:rPr lang="en-US" dirty="0"/>
              <a:t>Insert QR code</a:t>
            </a:r>
          </a:p>
        </p:txBody>
      </p:sp>
      <p:sp>
        <p:nvSpPr>
          <p:cNvPr id="9" name="TextBox 8">
            <a:extLst>
              <a:ext uri="{FF2B5EF4-FFF2-40B4-BE49-F238E27FC236}">
                <a16:creationId xmlns:a16="http://schemas.microsoft.com/office/drawing/2014/main" id="{B6E389C4-2BFD-F329-C8C6-C71A63C97366}"/>
              </a:ext>
            </a:extLst>
          </p:cNvPr>
          <p:cNvSpPr txBox="1"/>
          <p:nvPr userDrawn="1"/>
        </p:nvSpPr>
        <p:spPr>
          <a:xfrm>
            <a:off x="6296526" y="3546095"/>
            <a:ext cx="2618874" cy="492443"/>
          </a:xfrm>
          <a:prstGeom prst="rect">
            <a:avLst/>
          </a:prstGeom>
          <a:noFill/>
        </p:spPr>
        <p:txBody>
          <a:bodyPr wrap="square" lIns="0" tIns="0" rIns="0" bIns="0" rtlCol="0">
            <a:spAutoFit/>
          </a:bodyPr>
          <a:lstStyle/>
          <a:p>
            <a:pPr algn="r"/>
            <a:r>
              <a:rPr lang="en-US" sz="1600" b="1" dirty="0">
                <a:solidFill>
                  <a:schemeClr val="bg1"/>
                </a:solidFill>
              </a:rPr>
              <a:t>Scan to access the </a:t>
            </a:r>
            <a:br>
              <a:rPr lang="en-US" sz="1600" b="1" dirty="0">
                <a:solidFill>
                  <a:schemeClr val="bg1"/>
                </a:solidFill>
              </a:rPr>
            </a:br>
            <a:r>
              <a:rPr lang="en-US" sz="1600" b="1" dirty="0">
                <a:solidFill>
                  <a:schemeClr val="bg1"/>
                </a:solidFill>
              </a:rPr>
              <a:t>post-test and evaluation</a:t>
            </a:r>
          </a:p>
        </p:txBody>
      </p:sp>
    </p:spTree>
    <p:extLst>
      <p:ext uri="{BB962C8B-B14F-4D97-AF65-F5344CB8AC3E}">
        <p14:creationId xmlns:p14="http://schemas.microsoft.com/office/powerpoint/2010/main" val="15582414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nClinic - ECHO Theme Slide">
    <p:spTree>
      <p:nvGrpSpPr>
        <p:cNvPr id="1" name=""/>
        <p:cNvGrpSpPr/>
        <p:nvPr/>
      </p:nvGrpSpPr>
      <p:grpSpPr>
        <a:xfrm>
          <a:off x="0" y="0"/>
          <a:ext cx="0" cy="0"/>
          <a:chOff x="0" y="0"/>
          <a:chExt cx="0" cy="0"/>
        </a:xfrm>
      </p:grpSpPr>
      <p:sp>
        <p:nvSpPr>
          <p:cNvPr id="5" name="Text Placeholder 16">
            <a:extLst>
              <a:ext uri="{FF2B5EF4-FFF2-40B4-BE49-F238E27FC236}">
                <a16:creationId xmlns:a16="http://schemas.microsoft.com/office/drawing/2014/main" id="{10B3A042-8CC0-E59F-36A4-DD2D1E2AF17C}"/>
              </a:ext>
            </a:extLst>
          </p:cNvPr>
          <p:cNvSpPr>
            <a:spLocks noGrp="1"/>
          </p:cNvSpPr>
          <p:nvPr>
            <p:ph type="body" sz="quarter" idx="16"/>
          </p:nvPr>
        </p:nvSpPr>
        <p:spPr>
          <a:xfrm>
            <a:off x="139823" y="1720140"/>
            <a:ext cx="4712913" cy="1281112"/>
          </a:xfrm>
        </p:spPr>
        <p:txBody>
          <a:bodyPr>
            <a:noAutofit/>
          </a:bodyPr>
          <a:lstStyle>
            <a:lvl1pPr marL="0" indent="0" algn="l">
              <a:spcAft>
                <a:spcPts val="0"/>
              </a:spcAft>
              <a:buNone/>
              <a:defRPr sz="1800">
                <a:solidFill>
                  <a:schemeClr val="bg1"/>
                </a:solidFill>
              </a:defRPr>
            </a:lvl1pPr>
            <a:lvl2pPr marL="342900" indent="0" algn="r">
              <a:buNone/>
              <a:defRPr sz="1200">
                <a:solidFill>
                  <a:schemeClr val="bg1"/>
                </a:solidFill>
              </a:defRPr>
            </a:lvl2pPr>
            <a:lvl3pPr marL="685800" indent="0" algn="r">
              <a:buNone/>
              <a:defRPr sz="1200">
                <a:solidFill>
                  <a:schemeClr val="bg1"/>
                </a:solidFill>
              </a:defRPr>
            </a:lvl3pPr>
            <a:lvl4pPr marL="1028700" indent="0" algn="r">
              <a:buNone/>
              <a:defRPr sz="1200">
                <a:solidFill>
                  <a:schemeClr val="bg1"/>
                </a:solidFill>
              </a:defRPr>
            </a:lvl4pPr>
            <a:lvl5pPr marL="1371600" indent="0" algn="r">
              <a:buNone/>
              <a:defRPr sz="1200">
                <a:solidFill>
                  <a:schemeClr val="bg1"/>
                </a:solidFill>
              </a:defRPr>
            </a:lvl5pPr>
          </a:lstStyle>
          <a:p>
            <a:pPr lvl="0"/>
            <a:r>
              <a:rPr lang="en-US"/>
              <a:t>Click to edit Master text styles</a:t>
            </a:r>
          </a:p>
        </p:txBody>
      </p:sp>
      <p:sp>
        <p:nvSpPr>
          <p:cNvPr id="6" name="Text Placeholder 10">
            <a:extLst>
              <a:ext uri="{FF2B5EF4-FFF2-40B4-BE49-F238E27FC236}">
                <a16:creationId xmlns:a16="http://schemas.microsoft.com/office/drawing/2014/main" id="{7142AAB8-F3C2-A60F-27E4-D7BE66C3FE15}"/>
              </a:ext>
            </a:extLst>
          </p:cNvPr>
          <p:cNvSpPr>
            <a:spLocks noGrp="1"/>
          </p:cNvSpPr>
          <p:nvPr>
            <p:ph type="body" sz="quarter" idx="11" hasCustomPrompt="1"/>
          </p:nvPr>
        </p:nvSpPr>
        <p:spPr>
          <a:xfrm>
            <a:off x="139823" y="194072"/>
            <a:ext cx="8686800" cy="1110945"/>
          </a:xfrm>
          <a:ln>
            <a:noFill/>
          </a:ln>
        </p:spPr>
        <p:txBody>
          <a:bodyPr lIns="91440" tIns="91440" rIns="91440" bIns="91440">
            <a:noAutofit/>
          </a:bodyPr>
          <a:lstStyle>
            <a:lvl1pPr marL="0" indent="0">
              <a:lnSpc>
                <a:spcPct val="100000"/>
              </a:lnSpc>
              <a:spcAft>
                <a:spcPts val="450"/>
              </a:spcAft>
              <a:buNone/>
              <a:defRPr sz="3300" b="1" i="0">
                <a:solidFill>
                  <a:schemeClr val="bg1"/>
                </a:solidFill>
              </a:defRPr>
            </a:lvl1pPr>
            <a:lvl2pPr marL="342900" indent="0">
              <a:buNone/>
              <a:defRPr b="1">
                <a:solidFill>
                  <a:schemeClr val="bg1"/>
                </a:solidFill>
              </a:defRPr>
            </a:lvl2pPr>
            <a:lvl3pPr marL="685800" indent="0">
              <a:buNone/>
              <a:defRPr b="1">
                <a:solidFill>
                  <a:schemeClr val="bg1"/>
                </a:solidFill>
              </a:defRPr>
            </a:lvl3pPr>
            <a:lvl4pPr marL="1028700" indent="0">
              <a:buNone/>
              <a:defRPr b="1">
                <a:solidFill>
                  <a:schemeClr val="bg1"/>
                </a:solidFill>
              </a:defRPr>
            </a:lvl4pPr>
            <a:lvl5pPr marL="1371600" indent="0">
              <a:buNone/>
              <a:defRPr b="1">
                <a:solidFill>
                  <a:schemeClr val="bg1"/>
                </a:solidFill>
              </a:defRPr>
            </a:lvl5pPr>
          </a:lstStyle>
          <a:p>
            <a:pPr lvl="0"/>
            <a:r>
              <a:rPr lang="en-US" dirty="0"/>
              <a:t>Add Presentation Title</a:t>
            </a:r>
          </a:p>
        </p:txBody>
      </p:sp>
      <p:sp>
        <p:nvSpPr>
          <p:cNvPr id="8" name="Picture Placeholder 4">
            <a:extLst>
              <a:ext uri="{FF2B5EF4-FFF2-40B4-BE49-F238E27FC236}">
                <a16:creationId xmlns:a16="http://schemas.microsoft.com/office/drawing/2014/main" id="{CB146967-CC98-ED85-CB1A-97F60153B07A}"/>
              </a:ext>
            </a:extLst>
          </p:cNvPr>
          <p:cNvSpPr>
            <a:spLocks noGrp="1"/>
          </p:cNvSpPr>
          <p:nvPr>
            <p:ph type="pic" sz="quarter" idx="10" hasCustomPrompt="1"/>
          </p:nvPr>
        </p:nvSpPr>
        <p:spPr>
          <a:xfrm>
            <a:off x="7090611" y="1657350"/>
            <a:ext cx="1828800" cy="1828800"/>
          </a:xfrm>
          <a:ln w="19050">
            <a:solidFill>
              <a:schemeClr val="tx1"/>
            </a:solidFill>
          </a:ln>
          <a:effectLst>
            <a:outerShdw blurRad="50800" dist="38100" dir="2700000" algn="tl" rotWithShape="0">
              <a:prstClr val="black">
                <a:alpha val="40000"/>
              </a:prstClr>
            </a:outerShdw>
          </a:effectLst>
        </p:spPr>
        <p:txBody>
          <a:bodyPr>
            <a:noAutofit/>
          </a:bodyPr>
          <a:lstStyle>
            <a:lvl1pPr marL="0" indent="0" algn="ctr">
              <a:buNone/>
              <a:defRPr>
                <a:solidFill>
                  <a:schemeClr val="bg1"/>
                </a:solidFill>
              </a:defRPr>
            </a:lvl1pPr>
          </a:lstStyle>
          <a:p>
            <a:r>
              <a:rPr lang="en-US" dirty="0"/>
              <a:t>Insert QR code</a:t>
            </a:r>
          </a:p>
        </p:txBody>
      </p:sp>
      <p:sp>
        <p:nvSpPr>
          <p:cNvPr id="9" name="TextBox 8">
            <a:extLst>
              <a:ext uri="{FF2B5EF4-FFF2-40B4-BE49-F238E27FC236}">
                <a16:creationId xmlns:a16="http://schemas.microsoft.com/office/drawing/2014/main" id="{B6E389C4-2BFD-F329-C8C6-C71A63C97366}"/>
              </a:ext>
            </a:extLst>
          </p:cNvPr>
          <p:cNvSpPr txBox="1"/>
          <p:nvPr userDrawn="1"/>
        </p:nvSpPr>
        <p:spPr>
          <a:xfrm>
            <a:off x="6296526" y="3546095"/>
            <a:ext cx="2618874" cy="492443"/>
          </a:xfrm>
          <a:prstGeom prst="rect">
            <a:avLst/>
          </a:prstGeom>
          <a:noFill/>
        </p:spPr>
        <p:txBody>
          <a:bodyPr wrap="square" lIns="0" tIns="0" rIns="0" bIns="0" rtlCol="0">
            <a:spAutoFit/>
          </a:bodyPr>
          <a:lstStyle/>
          <a:p>
            <a:pPr algn="r"/>
            <a:r>
              <a:rPr lang="en-US" sz="1600" b="1" dirty="0">
                <a:solidFill>
                  <a:schemeClr val="bg1"/>
                </a:solidFill>
              </a:rPr>
              <a:t>Scan to access the </a:t>
            </a:r>
            <a:br>
              <a:rPr lang="en-US" sz="1600" b="1" dirty="0">
                <a:solidFill>
                  <a:schemeClr val="bg1"/>
                </a:solidFill>
              </a:rPr>
            </a:br>
            <a:r>
              <a:rPr lang="en-US" sz="1600" b="1" dirty="0">
                <a:solidFill>
                  <a:schemeClr val="bg1"/>
                </a:solidFill>
              </a:rPr>
              <a:t>post-test and evaluation</a:t>
            </a:r>
          </a:p>
        </p:txBody>
      </p:sp>
      <p:grpSp>
        <p:nvGrpSpPr>
          <p:cNvPr id="2" name="Group 1">
            <a:extLst>
              <a:ext uri="{FF2B5EF4-FFF2-40B4-BE49-F238E27FC236}">
                <a16:creationId xmlns:a16="http://schemas.microsoft.com/office/drawing/2014/main" id="{1300F672-30C9-3687-2055-CF4A4C9D9B65}"/>
              </a:ext>
            </a:extLst>
          </p:cNvPr>
          <p:cNvGrpSpPr/>
          <p:nvPr userDrawn="1"/>
        </p:nvGrpSpPr>
        <p:grpSpPr>
          <a:xfrm>
            <a:off x="3173506" y="4394491"/>
            <a:ext cx="2796988" cy="529484"/>
            <a:chOff x="3379357" y="4038538"/>
            <a:chExt cx="4057220" cy="768051"/>
          </a:xfrm>
        </p:grpSpPr>
        <p:pic>
          <p:nvPicPr>
            <p:cNvPr id="3" name="Picture 2">
              <a:extLst>
                <a:ext uri="{FF2B5EF4-FFF2-40B4-BE49-F238E27FC236}">
                  <a16:creationId xmlns:a16="http://schemas.microsoft.com/office/drawing/2014/main" id="{886C0055-3B9E-9D17-CD17-047B43B8C8F2}"/>
                </a:ext>
              </a:extLst>
            </p:cNvPr>
            <p:cNvPicPr>
              <a:picLocks noChangeAspect="1"/>
            </p:cNvPicPr>
            <p:nvPr userDrawn="1"/>
          </p:nvPicPr>
          <p:blipFill>
            <a:blip r:embed="rId2"/>
            <a:stretch/>
          </p:blipFill>
          <p:spPr>
            <a:xfrm>
              <a:off x="3379357" y="4038538"/>
              <a:ext cx="2385286" cy="768051"/>
            </a:xfrm>
            <a:prstGeom prst="rect">
              <a:avLst/>
            </a:prstGeom>
          </p:spPr>
        </p:pic>
        <p:pic>
          <p:nvPicPr>
            <p:cNvPr id="4" name="Picture 3" descr="A red and black logo&#10;&#10;Description automatically generated">
              <a:extLst>
                <a:ext uri="{FF2B5EF4-FFF2-40B4-BE49-F238E27FC236}">
                  <a16:creationId xmlns:a16="http://schemas.microsoft.com/office/drawing/2014/main" id="{9CB81CBF-E264-DA60-AC51-9D2257439C0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093536" y="4038538"/>
              <a:ext cx="1343041" cy="768051"/>
            </a:xfrm>
            <a:prstGeom prst="rect">
              <a:avLst/>
            </a:prstGeom>
          </p:spPr>
        </p:pic>
      </p:grpSp>
    </p:spTree>
    <p:extLst>
      <p:ext uri="{BB962C8B-B14F-4D97-AF65-F5344CB8AC3E}">
        <p14:creationId xmlns:p14="http://schemas.microsoft.com/office/powerpoint/2010/main" val="35428739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1.png"/><Relationship Id="rId4" Type="http://schemas.openxmlformats.org/officeDocument/2006/relationships/slideLayout" Target="../slideLayouts/slideLayout3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theme" Target="../theme/theme3.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image" Target="../media/image11.png"/><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slideLayout" Target="../slideLayouts/slideLayout106.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image" Target="../media/image1.png"/><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41" Type="http://schemas.openxmlformats.org/officeDocument/2006/relationships/theme" Target="../theme/theme4.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8" Type="http://schemas.openxmlformats.org/officeDocument/2006/relationships/slideLayout" Target="../slideLayouts/slideLayout75.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6">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E200F-66DE-F904-0D99-5DFFCE2DDDED}"/>
              </a:ext>
            </a:extLst>
          </p:cNvPr>
          <p:cNvSpPr>
            <a:spLocks noGrp="1"/>
          </p:cNvSpPr>
          <p:nvPr>
            <p:ph type="title"/>
          </p:nvPr>
        </p:nvSpPr>
        <p:spPr>
          <a:xfrm>
            <a:off x="130946" y="61708"/>
            <a:ext cx="8784453" cy="602456"/>
          </a:xfrm>
          <a:prstGeom prst="rect">
            <a:avLst/>
          </a:prstGeom>
        </p:spPr>
        <p:txBody>
          <a:bodyPr vert="horz" lIns="91440" tIns="45720" rIns="91440" bIns="45720" rtlCol="0" anchor="ctr">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84F5747-4DDD-D8BE-89B6-1C370C007620}"/>
              </a:ext>
            </a:extLst>
          </p:cNvPr>
          <p:cNvSpPr>
            <a:spLocks noGrp="1"/>
          </p:cNvSpPr>
          <p:nvPr>
            <p:ph type="body" idx="1"/>
          </p:nvPr>
        </p:nvSpPr>
        <p:spPr>
          <a:xfrm>
            <a:off x="228601" y="834250"/>
            <a:ext cx="8686799" cy="38097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Footer Placeholder 3">
            <a:extLst>
              <a:ext uri="{FF2B5EF4-FFF2-40B4-BE49-F238E27FC236}">
                <a16:creationId xmlns:a16="http://schemas.microsoft.com/office/drawing/2014/main" id="{844BD44C-ECB3-0A8D-7E58-2ED731748AC6}"/>
              </a:ext>
            </a:extLst>
          </p:cNvPr>
          <p:cNvSpPr>
            <a:spLocks noGrp="1"/>
          </p:cNvSpPr>
          <p:nvPr>
            <p:ph type="ftr" sz="quarter" idx="3"/>
          </p:nvPr>
        </p:nvSpPr>
        <p:spPr>
          <a:xfrm>
            <a:off x="228602" y="4685050"/>
            <a:ext cx="7674427" cy="396741"/>
          </a:xfrm>
          <a:prstGeom prst="rect">
            <a:avLst/>
          </a:prstGeom>
        </p:spPr>
        <p:txBody>
          <a:bodyPr vert="horz" lIns="91440" tIns="45720" rIns="91440" bIns="45720" rtlCol="0" anchor="ctr"/>
          <a:lstStyle>
            <a:lvl1pPr algn="l">
              <a:defRPr sz="800">
                <a:solidFill>
                  <a:schemeClr val="tx1"/>
                </a:solidFill>
              </a:defRPr>
            </a:lvl1pPr>
          </a:lstStyle>
          <a:p>
            <a:endParaRPr lang="en-US" dirty="0"/>
          </a:p>
        </p:txBody>
      </p:sp>
    </p:spTree>
    <p:extLst>
      <p:ext uri="{BB962C8B-B14F-4D97-AF65-F5344CB8AC3E}">
        <p14:creationId xmlns:p14="http://schemas.microsoft.com/office/powerpoint/2010/main" val="277266723"/>
      </p:ext>
    </p:extLst>
  </p:cSld>
  <p:clrMap bg1="lt1" tx1="dk1" bg2="lt2" tx2="dk2" accent1="accent1" accent2="accent2" accent3="accent3" accent4="accent4" accent5="accent5" accent6="accent6" hlink="hlink" folHlink="folHlink"/>
  <p:sldLayoutIdLst>
    <p:sldLayoutId id="2147483728" r:id="rId1"/>
    <p:sldLayoutId id="2147483698" r:id="rId2"/>
    <p:sldLayoutId id="2147483697" r:id="rId3"/>
    <p:sldLayoutId id="2147483699" r:id="rId4"/>
    <p:sldLayoutId id="2147483700" r:id="rId5"/>
    <p:sldLayoutId id="2147483701" r:id="rId6"/>
    <p:sldLayoutId id="2147483702" r:id="rId7"/>
    <p:sldLayoutId id="2147483726" r:id="rId8"/>
    <p:sldLayoutId id="2147483703" r:id="rId9"/>
    <p:sldLayoutId id="2147483704" r:id="rId10"/>
    <p:sldLayoutId id="2147483705" r:id="rId11"/>
    <p:sldLayoutId id="2147483706" r:id="rId12"/>
    <p:sldLayoutId id="2147483707" r:id="rId13"/>
    <p:sldLayoutId id="2147483709" r:id="rId14"/>
    <p:sldLayoutId id="2147483710" r:id="rId15"/>
    <p:sldLayoutId id="2147483711" r:id="rId16"/>
    <p:sldLayoutId id="2147483712" r:id="rId17"/>
    <p:sldLayoutId id="2147483713" r:id="rId18"/>
    <p:sldLayoutId id="2147483730" r:id="rId19"/>
    <p:sldLayoutId id="2147483725" r:id="rId20"/>
    <p:sldLayoutId id="2147483719" r:id="rId21"/>
    <p:sldLayoutId id="2147483714" r:id="rId22"/>
    <p:sldLayoutId id="2147483729" r:id="rId23"/>
    <p:sldLayoutId id="2147483717" r:id="rId24"/>
    <p:sldLayoutId id="2147483720" r:id="rId25"/>
    <p:sldLayoutId id="2147483721" r:id="rId26"/>
    <p:sldLayoutId id="2147483722" r:id="rId27"/>
    <p:sldLayoutId id="2147483731" r:id="rId28"/>
    <p:sldLayoutId id="2147483718" r:id="rId29"/>
    <p:sldLayoutId id="2147483732" r:id="rId30"/>
    <p:sldLayoutId id="2147483733" r:id="rId31"/>
    <p:sldLayoutId id="2147483734" r:id="rId32"/>
    <p:sldLayoutId id="2147483735" r:id="rId33"/>
    <p:sldLayoutId id="2147483736" r:id="rId34"/>
  </p:sldLayoutIdLst>
  <p:txStyles>
    <p:titleStyle>
      <a:lvl1pPr algn="l" defTabSz="6858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0"/>
        </a:spcBef>
        <a:spcAft>
          <a:spcPts val="1200"/>
        </a:spcAft>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900113" indent="-214313" algn="l" defTabSz="685800" rtl="0" eaLnBrk="1" latinLnBrk="0" hangingPunct="1">
        <a:lnSpc>
          <a:spcPct val="100000"/>
        </a:lnSpc>
        <a:spcBef>
          <a:spcPts val="0"/>
        </a:spcBef>
        <a:spcAft>
          <a:spcPts val="1200"/>
        </a:spcAft>
        <a:buFont typeface="Wingdings" pitchFamily="2" charset="2"/>
        <a:buChar char="Ø"/>
        <a:tabLst/>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0"/>
        </a:spcBef>
        <a:spcAft>
          <a:spcPts val="45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0"/>
        </a:spcBef>
        <a:spcAft>
          <a:spcPts val="45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1620">
          <p15:clr>
            <a:srgbClr val="F26B43"/>
          </p15:clr>
        </p15:guide>
        <p15:guide id="13" pos="144">
          <p15:clr>
            <a:srgbClr val="F26B43"/>
          </p15:clr>
        </p15:guide>
        <p15:guide id="14" pos="5616">
          <p15:clr>
            <a:srgbClr val="F26B43"/>
          </p15:clr>
        </p15:guide>
        <p15:guide id="15"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E200F-66DE-F904-0D99-5DFFCE2DDDED}"/>
              </a:ext>
            </a:extLst>
          </p:cNvPr>
          <p:cNvSpPr>
            <a:spLocks noGrp="1"/>
          </p:cNvSpPr>
          <p:nvPr>
            <p:ph type="title"/>
          </p:nvPr>
        </p:nvSpPr>
        <p:spPr>
          <a:xfrm>
            <a:off x="130946" y="61708"/>
            <a:ext cx="8784453" cy="602456"/>
          </a:xfrm>
          <a:prstGeom prst="rect">
            <a:avLst/>
          </a:prstGeom>
        </p:spPr>
        <p:txBody>
          <a:bodyPr vert="horz" lIns="91440" tIns="45720" rIns="91440" bIns="45720" rtlCol="0" anchor="ctr">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84F5747-4DDD-D8BE-89B6-1C370C007620}"/>
              </a:ext>
            </a:extLst>
          </p:cNvPr>
          <p:cNvSpPr>
            <a:spLocks noGrp="1"/>
          </p:cNvSpPr>
          <p:nvPr>
            <p:ph type="body" idx="1"/>
          </p:nvPr>
        </p:nvSpPr>
        <p:spPr>
          <a:xfrm>
            <a:off x="228601" y="834250"/>
            <a:ext cx="8686799" cy="38097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Footer Placeholder 3">
            <a:extLst>
              <a:ext uri="{FF2B5EF4-FFF2-40B4-BE49-F238E27FC236}">
                <a16:creationId xmlns:a16="http://schemas.microsoft.com/office/drawing/2014/main" id="{844BD44C-ECB3-0A8D-7E58-2ED731748AC6}"/>
              </a:ext>
            </a:extLst>
          </p:cNvPr>
          <p:cNvSpPr>
            <a:spLocks noGrp="1"/>
          </p:cNvSpPr>
          <p:nvPr>
            <p:ph type="ftr" sz="quarter" idx="3"/>
          </p:nvPr>
        </p:nvSpPr>
        <p:spPr>
          <a:xfrm>
            <a:off x="228601" y="4767263"/>
            <a:ext cx="8686799" cy="274637"/>
          </a:xfrm>
          <a:prstGeom prst="rect">
            <a:avLst/>
          </a:prstGeom>
        </p:spPr>
        <p:txBody>
          <a:bodyPr vert="horz" lIns="91440" tIns="45720" rIns="91440" bIns="45720" rtlCol="0" anchor="ctr"/>
          <a:lstStyle>
            <a:lvl1pPr algn="l">
              <a:defRPr sz="800">
                <a:solidFill>
                  <a:schemeClr val="tx1"/>
                </a:solidFill>
              </a:defRPr>
            </a:lvl1pPr>
          </a:lstStyle>
          <a:p>
            <a:endParaRPr lang="en-US" dirty="0"/>
          </a:p>
        </p:txBody>
      </p:sp>
    </p:spTree>
    <p:extLst>
      <p:ext uri="{BB962C8B-B14F-4D97-AF65-F5344CB8AC3E}">
        <p14:creationId xmlns:p14="http://schemas.microsoft.com/office/powerpoint/2010/main" val="315772739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Lst>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xStyles>
    <p:titleStyle>
      <a:lvl1pPr algn="l" defTabSz="685800" rtl="0" eaLnBrk="1" latinLnBrk="0" hangingPunct="1">
        <a:lnSpc>
          <a:spcPct val="90000"/>
        </a:lnSpc>
        <a:spcBef>
          <a:spcPct val="0"/>
        </a:spcBef>
        <a:buNone/>
        <a:defRPr sz="2400" b="1" kern="1200">
          <a:solidFill>
            <a:schemeClr val="bg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0"/>
        </a:spcBef>
        <a:spcAft>
          <a:spcPts val="1200"/>
        </a:spcAft>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900113" indent="-214313" algn="l" defTabSz="685800" rtl="0" eaLnBrk="1" latinLnBrk="0" hangingPunct="1">
        <a:lnSpc>
          <a:spcPct val="100000"/>
        </a:lnSpc>
        <a:spcBef>
          <a:spcPts val="0"/>
        </a:spcBef>
        <a:spcAft>
          <a:spcPts val="1200"/>
        </a:spcAft>
        <a:buFont typeface="Wingdings" pitchFamily="2" charset="2"/>
        <a:buChar char="Ø"/>
        <a:tabLst/>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0"/>
        </a:spcBef>
        <a:spcAft>
          <a:spcPts val="45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0"/>
        </a:spcBef>
        <a:spcAft>
          <a:spcPts val="45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1620">
          <p15:clr>
            <a:srgbClr val="F26B43"/>
          </p15:clr>
        </p15:guide>
        <p15:guide id="13" pos="144">
          <p15:clr>
            <a:srgbClr val="F26B43"/>
          </p15:clr>
        </p15:guide>
        <p15:guide id="14" pos="5616">
          <p15:clr>
            <a:srgbClr val="F26B43"/>
          </p15:clr>
        </p15:guide>
        <p15:guide id="15"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E200F-66DE-F904-0D99-5DFFCE2DDDED}"/>
              </a:ext>
            </a:extLst>
          </p:cNvPr>
          <p:cNvSpPr>
            <a:spLocks noGrp="1"/>
          </p:cNvSpPr>
          <p:nvPr>
            <p:ph type="title"/>
          </p:nvPr>
        </p:nvSpPr>
        <p:spPr>
          <a:xfrm>
            <a:off x="130946" y="61708"/>
            <a:ext cx="8784453" cy="602456"/>
          </a:xfrm>
          <a:prstGeom prst="rect">
            <a:avLst/>
          </a:prstGeom>
        </p:spPr>
        <p:txBody>
          <a:bodyPr vert="horz" lIns="91440" tIns="45720" rIns="91440" bIns="45720" rtlCol="0" anchor="ctr">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84F5747-4DDD-D8BE-89B6-1C370C007620}"/>
              </a:ext>
            </a:extLst>
          </p:cNvPr>
          <p:cNvSpPr>
            <a:spLocks noGrp="1"/>
          </p:cNvSpPr>
          <p:nvPr>
            <p:ph type="body" idx="1"/>
          </p:nvPr>
        </p:nvSpPr>
        <p:spPr>
          <a:xfrm>
            <a:off x="228601" y="834250"/>
            <a:ext cx="8686799" cy="38097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Footer Placeholder 3">
            <a:extLst>
              <a:ext uri="{FF2B5EF4-FFF2-40B4-BE49-F238E27FC236}">
                <a16:creationId xmlns:a16="http://schemas.microsoft.com/office/drawing/2014/main" id="{844BD44C-ECB3-0A8D-7E58-2ED731748AC6}"/>
              </a:ext>
            </a:extLst>
          </p:cNvPr>
          <p:cNvSpPr>
            <a:spLocks noGrp="1"/>
          </p:cNvSpPr>
          <p:nvPr>
            <p:ph type="ftr" sz="quarter" idx="3"/>
          </p:nvPr>
        </p:nvSpPr>
        <p:spPr>
          <a:xfrm>
            <a:off x="228601" y="4767263"/>
            <a:ext cx="8686799" cy="274637"/>
          </a:xfrm>
          <a:prstGeom prst="rect">
            <a:avLst/>
          </a:prstGeom>
        </p:spPr>
        <p:txBody>
          <a:bodyPr vert="horz" lIns="91440" tIns="45720" rIns="91440" bIns="45720" rtlCol="0" anchor="ctr"/>
          <a:lstStyle>
            <a:lvl1pPr algn="l">
              <a:defRPr sz="800">
                <a:solidFill>
                  <a:schemeClr val="tx1"/>
                </a:solidFill>
              </a:defRPr>
            </a:lvl1pPr>
          </a:lstStyle>
          <a:p>
            <a:endParaRPr lang="en-US" dirty="0">
              <a:solidFill>
                <a:srgbClr val="000000"/>
              </a:solidFill>
            </a:endParaRPr>
          </a:p>
        </p:txBody>
      </p:sp>
      <p:pic>
        <p:nvPicPr>
          <p:cNvPr id="5" name="Picture 4" descr="PeerView.com-RGB@2x.png">
            <a:extLst>
              <a:ext uri="{FF2B5EF4-FFF2-40B4-BE49-F238E27FC236}">
                <a16:creationId xmlns:a16="http://schemas.microsoft.com/office/drawing/2014/main" id="{E87ADDFB-5BCC-9839-8653-4395802C4F25}"/>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7668766" y="4775018"/>
            <a:ext cx="1399032" cy="365760"/>
          </a:xfrm>
          <a:prstGeom prst="rect">
            <a:avLst/>
          </a:prstGeom>
        </p:spPr>
      </p:pic>
    </p:spTree>
    <p:extLst>
      <p:ext uri="{BB962C8B-B14F-4D97-AF65-F5344CB8AC3E}">
        <p14:creationId xmlns:p14="http://schemas.microsoft.com/office/powerpoint/2010/main" val="3325585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Lst>
  <p:txStyles>
    <p:titleStyle>
      <a:lvl1pPr algn="l" defTabSz="6858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0"/>
        </a:spcBef>
        <a:spcAft>
          <a:spcPts val="1200"/>
        </a:spcAft>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900113" indent="-214313" algn="l" defTabSz="685800" rtl="0" eaLnBrk="1" latinLnBrk="0" hangingPunct="1">
        <a:lnSpc>
          <a:spcPct val="100000"/>
        </a:lnSpc>
        <a:spcBef>
          <a:spcPts val="0"/>
        </a:spcBef>
        <a:spcAft>
          <a:spcPts val="1200"/>
        </a:spcAft>
        <a:buFont typeface="Wingdings" pitchFamily="2" charset="2"/>
        <a:buChar char="Ø"/>
        <a:tabLst/>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0"/>
        </a:spcBef>
        <a:spcAft>
          <a:spcPts val="45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0"/>
        </a:spcBef>
        <a:spcAft>
          <a:spcPts val="45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1620">
          <p15:clr>
            <a:srgbClr val="F26B43"/>
          </p15:clr>
        </p15:guide>
        <p15:guide id="13" pos="144">
          <p15:clr>
            <a:srgbClr val="F26B43"/>
          </p15:clr>
        </p15:guide>
        <p15:guide id="14" pos="5616">
          <p15:clr>
            <a:srgbClr val="F26B43"/>
          </p15:clr>
        </p15:guide>
        <p15:guide id="15"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42">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E200F-66DE-F904-0D99-5DFFCE2DDDED}"/>
              </a:ext>
            </a:extLst>
          </p:cNvPr>
          <p:cNvSpPr>
            <a:spLocks noGrp="1"/>
          </p:cNvSpPr>
          <p:nvPr>
            <p:ph type="title"/>
          </p:nvPr>
        </p:nvSpPr>
        <p:spPr>
          <a:xfrm>
            <a:off x="130946" y="61708"/>
            <a:ext cx="8784453" cy="602456"/>
          </a:xfrm>
          <a:prstGeom prst="rect">
            <a:avLst/>
          </a:prstGeom>
        </p:spPr>
        <p:txBody>
          <a:bodyPr vert="horz" lIns="91440" tIns="45720" rIns="91440" bIns="45720" rtlCol="0" anchor="ctr">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84F5747-4DDD-D8BE-89B6-1C370C007620}"/>
              </a:ext>
            </a:extLst>
          </p:cNvPr>
          <p:cNvSpPr>
            <a:spLocks noGrp="1"/>
          </p:cNvSpPr>
          <p:nvPr>
            <p:ph type="body" idx="1"/>
          </p:nvPr>
        </p:nvSpPr>
        <p:spPr>
          <a:xfrm>
            <a:off x="228601" y="834250"/>
            <a:ext cx="8686799" cy="38097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Footer Placeholder 3">
            <a:extLst>
              <a:ext uri="{FF2B5EF4-FFF2-40B4-BE49-F238E27FC236}">
                <a16:creationId xmlns:a16="http://schemas.microsoft.com/office/drawing/2014/main" id="{844BD44C-ECB3-0A8D-7E58-2ED731748AC6}"/>
              </a:ext>
            </a:extLst>
          </p:cNvPr>
          <p:cNvSpPr>
            <a:spLocks noGrp="1"/>
          </p:cNvSpPr>
          <p:nvPr>
            <p:ph type="ftr" sz="quarter" idx="3"/>
          </p:nvPr>
        </p:nvSpPr>
        <p:spPr>
          <a:xfrm>
            <a:off x="228602" y="4685050"/>
            <a:ext cx="7674427" cy="396741"/>
          </a:xfrm>
          <a:prstGeom prst="rect">
            <a:avLst/>
          </a:prstGeom>
        </p:spPr>
        <p:txBody>
          <a:bodyPr vert="horz" lIns="91440" tIns="45720" rIns="91440" bIns="45720" rtlCol="0" anchor="ctr"/>
          <a:lstStyle>
            <a:lvl1pPr algn="l">
              <a:defRPr sz="800">
                <a:solidFill>
                  <a:schemeClr val="tx1"/>
                </a:solidFill>
              </a:defRPr>
            </a:lvl1pPr>
          </a:lstStyle>
          <a:p>
            <a:endParaRPr lang="en-US" dirty="0"/>
          </a:p>
        </p:txBody>
      </p:sp>
    </p:spTree>
    <p:extLst>
      <p:ext uri="{BB962C8B-B14F-4D97-AF65-F5344CB8AC3E}">
        <p14:creationId xmlns:p14="http://schemas.microsoft.com/office/powerpoint/2010/main" val="45921269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Lst>
  <p:txStyles>
    <p:titleStyle>
      <a:lvl1pPr algn="l" defTabSz="6858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0"/>
        </a:spcBef>
        <a:spcAft>
          <a:spcPts val="1200"/>
        </a:spcAft>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900113" indent="-214313" algn="l" defTabSz="685800" rtl="0" eaLnBrk="1" latinLnBrk="0" hangingPunct="1">
        <a:lnSpc>
          <a:spcPct val="100000"/>
        </a:lnSpc>
        <a:spcBef>
          <a:spcPts val="0"/>
        </a:spcBef>
        <a:spcAft>
          <a:spcPts val="1200"/>
        </a:spcAft>
        <a:buFont typeface="Wingdings" pitchFamily="2" charset="2"/>
        <a:buChar char="Ø"/>
        <a:tabLst/>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0"/>
        </a:spcBef>
        <a:spcAft>
          <a:spcPts val="45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0"/>
        </a:spcBef>
        <a:spcAft>
          <a:spcPts val="45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1620">
          <p15:clr>
            <a:srgbClr val="F26B43"/>
          </p15:clr>
        </p15:guide>
        <p15:guide id="13" pos="144">
          <p15:clr>
            <a:srgbClr val="F26B43"/>
          </p15:clr>
        </p15:guide>
        <p15:guide id="14" pos="5616">
          <p15:clr>
            <a:srgbClr val="F26B43"/>
          </p15:clr>
        </p15:guide>
        <p15:guide id="15"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chart" Target="../charts/chart9.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7" Type="http://schemas.openxmlformats.org/officeDocument/2006/relationships/chart" Target="../charts/chart14.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microsoft.com/office/2007/relationships/hdphoto" Target="../media/hdphoto7.wdp"/><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30.png"/><Relationship Id="rId4" Type="http://schemas.microsoft.com/office/2007/relationships/hdphoto" Target="../media/hdphoto6.wdp"/><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0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chart" Target="../charts/chart17.xml"/></Relationships>
</file>

<file path=ppt/slides/_rels/slide2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19.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20.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chart" Target="../charts/chart23.xml"/><Relationship Id="rId4" Type="http://schemas.openxmlformats.org/officeDocument/2006/relationships/chart" Target="../charts/chart2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chart" Target="../charts/chart25.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7" Type="http://schemas.microsoft.com/office/2007/relationships/hdphoto" Target="../media/hdphoto9.wdp"/><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61.png"/><Relationship Id="rId5" Type="http://schemas.microsoft.com/office/2007/relationships/hdphoto" Target="../media/hdphoto8.wdp"/><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65.tiff"/><Relationship Id="rId4" Type="http://schemas.openxmlformats.org/officeDocument/2006/relationships/image" Target="../media/image64.sv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microsoft.com/office/2007/relationships/hdphoto" Target="../media/hdphoto10.wdp"/></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notesSlide" Target="../notesSlides/notesSlide41.xml"/><Relationship Id="rId7" Type="http://schemas.openxmlformats.org/officeDocument/2006/relationships/image" Target="../media/image82.sv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slideLayout" Target="../slideLayouts/slideLayout50.xml"/><Relationship Id="rId16" Type="http://schemas.openxmlformats.org/officeDocument/2006/relationships/image" Target="../media/image91.png"/><Relationship Id="rId1" Type="http://schemas.openxmlformats.org/officeDocument/2006/relationships/tags" Target="../tags/tag1.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jpeg"/><Relationship Id="rId15" Type="http://schemas.openxmlformats.org/officeDocument/2006/relationships/image" Target="../media/image90.png"/><Relationship Id="rId10" Type="http://schemas.openxmlformats.org/officeDocument/2006/relationships/image" Target="../media/image85.png"/><Relationship Id="rId19" Type="http://schemas.openxmlformats.org/officeDocument/2006/relationships/chart" Target="../charts/chart29.xml"/><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9.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9.xml"/><Relationship Id="rId1" Type="http://schemas.openxmlformats.org/officeDocument/2006/relationships/tags" Target="../tags/tag2.xml"/><Relationship Id="rId4" Type="http://schemas.openxmlformats.org/officeDocument/2006/relationships/chart" Target="../charts/chart30.xml"/></Relationships>
</file>

<file path=ppt/slides/_rels/slide5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image" Target="../media/image103.png"/><Relationship Id="rId5" Type="http://schemas.openxmlformats.org/officeDocument/2006/relationships/image" Target="../media/image68.png"/><Relationship Id="rId4" Type="http://schemas.microsoft.com/office/2007/relationships/hdphoto" Target="../media/hdphoto11.wdp"/></Relationships>
</file>

<file path=ppt/slides/_rels/slide5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png"/><Relationship Id="rId7" Type="http://schemas.openxmlformats.org/officeDocument/2006/relationships/image" Target="../media/image107.png"/><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image" Target="../media/image106.png"/><Relationship Id="rId5" Type="http://schemas.openxmlformats.org/officeDocument/2006/relationships/image" Target="../media/image105.jpg"/><Relationship Id="rId4" Type="http://schemas.microsoft.com/office/2007/relationships/hdphoto" Target="../media/hdphoto12.wdp"/></Relationships>
</file>

<file path=ppt/slides/_rels/slide58.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23.png"/><Relationship Id="rId7" Type="http://schemas.openxmlformats.org/officeDocument/2006/relationships/image" Target="../media/image112.png"/><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jpeg"/><Relationship Id="rId4" Type="http://schemas.openxmlformats.org/officeDocument/2006/relationships/image" Target="../media/image109.jpeg"/><Relationship Id="rId9" Type="http://schemas.openxmlformats.org/officeDocument/2006/relationships/image" Target="../media/image114.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chart" Target="../charts/chart1.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chart" Target="../charts/chart3.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chart" Target="../charts/chart5.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10143F-BA13-4C62-5417-8970467154C4}"/>
              </a:ext>
            </a:extLst>
          </p:cNvPr>
          <p:cNvSpPr>
            <a:spLocks noGrp="1"/>
          </p:cNvSpPr>
          <p:nvPr>
            <p:ph type="body" sz="quarter" idx="16"/>
          </p:nvPr>
        </p:nvSpPr>
        <p:spPr>
          <a:xfrm>
            <a:off x="139823" y="2394843"/>
            <a:ext cx="4712913" cy="1281112"/>
          </a:xfrm>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Kimberly Halla, MSN, FNP-C</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Family Nurse Practitioner </a:t>
            </a:r>
            <a:b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Arizona Center for Cancer Care</a:t>
            </a:r>
            <a:b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Scottsdale, Arizona</a:t>
            </a:r>
          </a:p>
        </p:txBody>
      </p:sp>
      <p:sp>
        <p:nvSpPr>
          <p:cNvPr id="3" name="Text Placeholder 2">
            <a:extLst>
              <a:ext uri="{FF2B5EF4-FFF2-40B4-BE49-F238E27FC236}">
                <a16:creationId xmlns:a16="http://schemas.microsoft.com/office/drawing/2014/main" id="{178807C5-CF72-2168-CEE9-0F0CB021ED4D}"/>
              </a:ext>
            </a:extLst>
          </p:cNvPr>
          <p:cNvSpPr>
            <a:spLocks noGrp="1"/>
          </p:cNvSpPr>
          <p:nvPr>
            <p:ph type="body" sz="quarter" idx="11"/>
          </p:nvPr>
        </p:nvSpPr>
        <p:spPr/>
        <p:txBody>
          <a:bodyPr/>
          <a:lstStyle/>
          <a:p>
            <a:pPr marL="0" marR="0" lvl="0" indent="0" algn="l" defTabSz="685800" rtl="0" eaLnBrk="1" fontAlgn="auto" latinLnBrk="0" hangingPunct="1">
              <a:lnSpc>
                <a:spcPct val="100000"/>
              </a:lnSpc>
              <a:spcBef>
                <a:spcPts val="0"/>
              </a:spcBef>
              <a:spcAft>
                <a:spcPts val="450"/>
              </a:spcAft>
              <a:buClrTx/>
              <a:buSzTx/>
              <a:buFont typeface="Arial" panose="020B0604020202020204" pitchFamily="34" charset="0"/>
              <a:buNone/>
              <a:tabLst/>
              <a:defRPr/>
            </a:pPr>
            <a:r>
              <a:rPr kumimoji="0" lang="en-US" sz="3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Personalized Care and Tailored Treatment Plans for Gynecologic Cancers </a:t>
            </a:r>
          </a:p>
          <a:p>
            <a:pPr marL="0" marR="0" lvl="0" indent="0" algn="l" defTabSz="685800" rtl="0" eaLnBrk="1" fontAlgn="auto" latinLnBrk="0" hangingPunct="1">
              <a:lnSpc>
                <a:spcPct val="100000"/>
              </a:lnSpc>
              <a:spcBef>
                <a:spcPts val="0"/>
              </a:spcBef>
              <a:spcAft>
                <a:spcPts val="450"/>
              </a:spcAft>
              <a:buClrTx/>
              <a:buSzTx/>
              <a:buFont typeface="Arial" panose="020B0604020202020204" pitchFamily="34" charset="0"/>
              <a:buNone/>
              <a:tabLst/>
              <a:defRPr/>
            </a:pPr>
            <a:r>
              <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Practical</a:t>
            </a:r>
            <a:r>
              <a:rPr kumimoji="0" lang="en-US" sz="3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Nurse Guidance on Utilizing </a:t>
            </a:r>
            <a:br>
              <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Modern Therapeutic Approaches</a:t>
            </a:r>
            <a:endParaRPr kumimoji="0" lang="en-US" sz="33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Picture Placeholder 5">
            <a:extLst>
              <a:ext uri="{FF2B5EF4-FFF2-40B4-BE49-F238E27FC236}">
                <a16:creationId xmlns:a16="http://schemas.microsoft.com/office/drawing/2014/main" id="{F56CCF6D-217D-9394-9B13-BF68A7CE8A2B}"/>
              </a:ext>
            </a:extLst>
          </p:cNvPr>
          <p:cNvPicPr>
            <a:picLocks noGrp="1" noChangeAspect="1"/>
          </p:cNvPicPr>
          <p:nvPr>
            <p:ph type="pic" sz="quarter" idx="10"/>
          </p:nvPr>
        </p:nvPicPr>
        <p:blipFill>
          <a:blip r:embed="rId2"/>
          <a:srcRect/>
          <a:stretch>
            <a:fillRect/>
          </a:stretch>
        </p:blipFill>
        <p:spPr/>
      </p:pic>
    </p:spTree>
    <p:extLst>
      <p:ext uri="{BB962C8B-B14F-4D97-AF65-F5344CB8AC3E}">
        <p14:creationId xmlns:p14="http://schemas.microsoft.com/office/powerpoint/2010/main" val="1972948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The Oncology Nurse’s Role in Gynecologic Cancer Care</a:t>
            </a:r>
            <a:endParaRPr lang="en-US" dirty="0"/>
          </a:p>
        </p:txBody>
      </p:sp>
      <p:sp>
        <p:nvSpPr>
          <p:cNvPr id="8" name="Freeform 7"/>
          <p:cNvSpPr/>
          <p:nvPr/>
        </p:nvSpPr>
        <p:spPr>
          <a:xfrm>
            <a:off x="4126460" y="2096963"/>
            <a:ext cx="4831451" cy="812649"/>
          </a:xfrm>
          <a:custGeom>
            <a:avLst/>
            <a:gdLst>
              <a:gd name="connsiteX0" fmla="*/ 0 w 2279561"/>
              <a:gd name="connsiteY0" fmla="*/ 0 h 812649"/>
              <a:gd name="connsiteX1" fmla="*/ 2279561 w 2279561"/>
              <a:gd name="connsiteY1" fmla="*/ 0 h 812649"/>
              <a:gd name="connsiteX2" fmla="*/ 2279561 w 2279561"/>
              <a:gd name="connsiteY2" fmla="*/ 812649 h 812649"/>
              <a:gd name="connsiteX3" fmla="*/ 0 w 2279561"/>
              <a:gd name="connsiteY3" fmla="*/ 812649 h 812649"/>
              <a:gd name="connsiteX4" fmla="*/ 0 w 2279561"/>
              <a:gd name="connsiteY4" fmla="*/ 0 h 812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561" h="812649">
                <a:moveTo>
                  <a:pt x="0" y="0"/>
                </a:moveTo>
                <a:lnTo>
                  <a:pt x="2279561" y="0"/>
                </a:lnTo>
                <a:lnTo>
                  <a:pt x="2279561" y="812649"/>
                </a:lnTo>
                <a:lnTo>
                  <a:pt x="0" y="812649"/>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ctr" anchorCtr="0">
            <a:noAutofit/>
          </a:bodyPr>
          <a:lstStyle/>
          <a:p>
            <a:pPr marL="285750" marR="0" lvl="0" indent="-285750" defTabSz="622300" rtl="0" eaLnBrk="1" fontAlgn="auto" latinLnBrk="0" hangingPunct="1">
              <a:lnSpc>
                <a:spcPct val="90000"/>
              </a:lnSpc>
              <a:spcBef>
                <a:spcPct val="0"/>
              </a:spcBef>
              <a:spcAft>
                <a:spcPct val="35000"/>
              </a:spcAft>
              <a:buClr>
                <a:srgbClr val="000000"/>
              </a:buClr>
              <a:buSzTx/>
              <a:buFont typeface="Arial" panose="020B0604020202020204" pitchFamily="34" charset="0"/>
              <a:buChar char="•"/>
              <a:tabLst/>
              <a:defRPr/>
            </a:pPr>
            <a:r>
              <a:rPr kumimoji="0" lang="en-CA"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sym typeface="Arial"/>
              </a:rPr>
              <a:t>Understanding of practical implementation approaches for numerous agents </a:t>
            </a:r>
            <a:br>
              <a:rPr kumimoji="0" lang="en-CA"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sym typeface="Arial"/>
              </a:rPr>
            </a:br>
            <a:r>
              <a:rPr kumimoji="0" lang="en-CA"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sym typeface="Arial"/>
              </a:rPr>
              <a:t>(eg, chemotherapy, immunotherapy, PARP inhibitors, ADCs, combinations)</a:t>
            </a:r>
            <a:endParaRPr lang="en-CA" sz="1600" kern="1200">
              <a:solidFill>
                <a:srgbClr val="000000">
                  <a:hueOff val="0"/>
                  <a:satOff val="0"/>
                  <a:lumOff val="0"/>
                  <a:alphaOff val="0"/>
                </a:srgbClr>
              </a:solidFill>
              <a:latin typeface="Arial"/>
            </a:endParaRPr>
          </a:p>
          <a:p>
            <a:pPr marL="285750" indent="-285750" defTabSz="622300">
              <a:lnSpc>
                <a:spcPct val="90000"/>
              </a:lnSpc>
              <a:spcBef>
                <a:spcPct val="0"/>
              </a:spcBef>
              <a:spcAft>
                <a:spcPct val="35000"/>
              </a:spcAft>
              <a:buFont typeface="Arial" panose="020B0604020202020204" pitchFamily="34" charset="0"/>
              <a:buChar char="•"/>
              <a:defRPr/>
            </a:pPr>
            <a:r>
              <a:rPr kumimoji="0" lang="en-CA"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sym typeface="Arial"/>
              </a:rPr>
              <a:t>Support for patients receiving a variety of therapies</a:t>
            </a:r>
          </a:p>
          <a:p>
            <a:pPr marL="285750" indent="-285750" defTabSz="622300">
              <a:lnSpc>
                <a:spcPct val="90000"/>
              </a:lnSpc>
              <a:spcBef>
                <a:spcPct val="0"/>
              </a:spcBef>
              <a:spcAft>
                <a:spcPct val="35000"/>
              </a:spcAft>
              <a:buFont typeface="Arial" panose="020B0604020202020204" pitchFamily="34" charset="0"/>
              <a:buChar char="•"/>
              <a:defRPr/>
            </a:pPr>
            <a:r>
              <a:rPr kumimoji="0" lang="en-CA"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sym typeface="Arial"/>
              </a:rPr>
              <a:t>Vigilance and education on associated AEs</a:t>
            </a:r>
          </a:p>
          <a:p>
            <a:pPr defTabSz="622300">
              <a:lnSpc>
                <a:spcPct val="90000"/>
              </a:lnSpc>
              <a:spcBef>
                <a:spcPct val="0"/>
              </a:spcBef>
              <a:spcAft>
                <a:spcPct val="35000"/>
              </a:spcAft>
              <a:defRPr/>
            </a:pPr>
            <a:endParaRPr kumimoji="0" lang="en-CA"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sym typeface="Arial"/>
            </a:endParaRPr>
          </a:p>
          <a:p>
            <a:pPr marL="0" marR="0" lvl="0" indent="0" defTabSz="622300" rtl="0" eaLnBrk="1" fontAlgn="auto" latinLnBrk="0" hangingPunct="1">
              <a:lnSpc>
                <a:spcPct val="90000"/>
              </a:lnSpc>
              <a:spcBef>
                <a:spcPct val="0"/>
              </a:spcBef>
              <a:spcAft>
                <a:spcPct val="35000"/>
              </a:spcAft>
              <a:buClr>
                <a:srgbClr val="000000"/>
              </a:buClr>
              <a:buSzTx/>
              <a:buFont typeface="Arial"/>
              <a:buNone/>
              <a:tabLst/>
              <a:defRPr/>
            </a:pPr>
            <a:endParaRPr kumimoji="0" lang="en-CA"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sym typeface="Arial"/>
            </a:endParaRPr>
          </a:p>
        </p:txBody>
      </p:sp>
      <p:sp>
        <p:nvSpPr>
          <p:cNvPr id="11" name="Freeform 10"/>
          <p:cNvSpPr/>
          <p:nvPr/>
        </p:nvSpPr>
        <p:spPr>
          <a:xfrm>
            <a:off x="4031812" y="2080955"/>
            <a:ext cx="5020747" cy="257210"/>
          </a:xfrm>
          <a:custGeom>
            <a:avLst/>
            <a:gdLst>
              <a:gd name="connsiteX0" fmla="*/ 0 w 2279561"/>
              <a:gd name="connsiteY0" fmla="*/ 0 h 812649"/>
              <a:gd name="connsiteX1" fmla="*/ 2279561 w 2279561"/>
              <a:gd name="connsiteY1" fmla="*/ 0 h 812649"/>
              <a:gd name="connsiteX2" fmla="*/ 2279561 w 2279561"/>
              <a:gd name="connsiteY2" fmla="*/ 812649 h 812649"/>
              <a:gd name="connsiteX3" fmla="*/ 0 w 2279561"/>
              <a:gd name="connsiteY3" fmla="*/ 812649 h 812649"/>
              <a:gd name="connsiteX4" fmla="*/ 0 w 2279561"/>
              <a:gd name="connsiteY4" fmla="*/ 0 h 812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561" h="812649">
                <a:moveTo>
                  <a:pt x="0" y="0"/>
                </a:moveTo>
                <a:lnTo>
                  <a:pt x="2279561" y="0"/>
                </a:lnTo>
                <a:lnTo>
                  <a:pt x="2279561" y="812649"/>
                </a:lnTo>
                <a:lnTo>
                  <a:pt x="0" y="812649"/>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ctr" anchorCtr="0">
            <a:noAutofit/>
          </a:bodyPr>
          <a:lstStyle/>
          <a:p>
            <a:pPr marL="0" marR="0" lvl="0" indent="0" defTabSz="622300" rtl="0" eaLnBrk="1" fontAlgn="auto" latinLnBrk="0" hangingPunct="1">
              <a:lnSpc>
                <a:spcPct val="90000"/>
              </a:lnSpc>
              <a:spcBef>
                <a:spcPct val="0"/>
              </a:spcBef>
              <a:spcAft>
                <a:spcPct val="35000"/>
              </a:spcAft>
              <a:buClr>
                <a:srgbClr val="000000"/>
              </a:buClr>
              <a:buSzTx/>
              <a:buFont typeface="Arial"/>
              <a:buNone/>
              <a:tabLst/>
              <a:defRPr/>
            </a:pPr>
            <a:endParaRPr kumimoji="0" lang="en-CA"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sym typeface="Arial"/>
            </a:endParaRPr>
          </a:p>
        </p:txBody>
      </p:sp>
      <p:sp>
        <p:nvSpPr>
          <p:cNvPr id="14" name="Freeform 13"/>
          <p:cNvSpPr/>
          <p:nvPr/>
        </p:nvSpPr>
        <p:spPr>
          <a:xfrm>
            <a:off x="4031812" y="2602167"/>
            <a:ext cx="4717276" cy="257211"/>
          </a:xfrm>
          <a:custGeom>
            <a:avLst/>
            <a:gdLst>
              <a:gd name="connsiteX0" fmla="*/ 0 w 2279561"/>
              <a:gd name="connsiteY0" fmla="*/ 0 h 812649"/>
              <a:gd name="connsiteX1" fmla="*/ 2279561 w 2279561"/>
              <a:gd name="connsiteY1" fmla="*/ 0 h 812649"/>
              <a:gd name="connsiteX2" fmla="*/ 2279561 w 2279561"/>
              <a:gd name="connsiteY2" fmla="*/ 812649 h 812649"/>
              <a:gd name="connsiteX3" fmla="*/ 0 w 2279561"/>
              <a:gd name="connsiteY3" fmla="*/ 812649 h 812649"/>
              <a:gd name="connsiteX4" fmla="*/ 0 w 2279561"/>
              <a:gd name="connsiteY4" fmla="*/ 0 h 812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561" h="812649">
                <a:moveTo>
                  <a:pt x="0" y="0"/>
                </a:moveTo>
                <a:lnTo>
                  <a:pt x="2279561" y="0"/>
                </a:lnTo>
                <a:lnTo>
                  <a:pt x="2279561" y="812649"/>
                </a:lnTo>
                <a:lnTo>
                  <a:pt x="0" y="812649"/>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ctr" anchorCtr="0">
            <a:noAutofit/>
          </a:bodyPr>
          <a:lstStyle/>
          <a:p>
            <a:pPr marL="0" marR="0" lvl="0" indent="0" defTabSz="622300" rtl="0" eaLnBrk="1" fontAlgn="auto" latinLnBrk="0" hangingPunct="1">
              <a:lnSpc>
                <a:spcPct val="90000"/>
              </a:lnSpc>
              <a:spcBef>
                <a:spcPct val="0"/>
              </a:spcBef>
              <a:spcAft>
                <a:spcPct val="35000"/>
              </a:spcAft>
              <a:buClr>
                <a:srgbClr val="000000"/>
              </a:buClr>
              <a:buSzTx/>
              <a:buFont typeface="Arial"/>
              <a:buNone/>
              <a:tabLst/>
              <a:defRPr/>
            </a:pPr>
            <a:endParaRPr kumimoji="0" lang="en-CA" sz="16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sym typeface="Arial"/>
            </a:endParaRPr>
          </a:p>
        </p:txBody>
      </p:sp>
      <p:sp>
        <p:nvSpPr>
          <p:cNvPr id="15" name="Freeform 14"/>
          <p:cNvSpPr/>
          <p:nvPr/>
        </p:nvSpPr>
        <p:spPr>
          <a:xfrm>
            <a:off x="4031814" y="3650033"/>
            <a:ext cx="2279561" cy="812649"/>
          </a:xfrm>
          <a:custGeom>
            <a:avLst/>
            <a:gdLst>
              <a:gd name="connsiteX0" fmla="*/ 0 w 2279561"/>
              <a:gd name="connsiteY0" fmla="*/ 0 h 812649"/>
              <a:gd name="connsiteX1" fmla="*/ 2279561 w 2279561"/>
              <a:gd name="connsiteY1" fmla="*/ 0 h 812649"/>
              <a:gd name="connsiteX2" fmla="*/ 2279561 w 2279561"/>
              <a:gd name="connsiteY2" fmla="*/ 812649 h 812649"/>
              <a:gd name="connsiteX3" fmla="*/ 0 w 2279561"/>
              <a:gd name="connsiteY3" fmla="*/ 812649 h 812649"/>
              <a:gd name="connsiteX4" fmla="*/ 0 w 2279561"/>
              <a:gd name="connsiteY4" fmla="*/ 0 h 812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561" h="812649">
                <a:moveTo>
                  <a:pt x="0" y="0"/>
                </a:moveTo>
                <a:lnTo>
                  <a:pt x="2279561" y="0"/>
                </a:lnTo>
                <a:lnTo>
                  <a:pt x="2279561" y="812649"/>
                </a:lnTo>
                <a:lnTo>
                  <a:pt x="0" y="812649"/>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ctr" anchorCtr="0">
            <a:noAutofit/>
          </a:bodyPr>
          <a:lstStyle/>
          <a:p>
            <a:pPr marL="0" marR="0" lvl="0" indent="0" algn="ctr" defTabSz="622300" rtl="0" eaLnBrk="1" fontAlgn="auto" latinLnBrk="0" hangingPunct="1">
              <a:lnSpc>
                <a:spcPct val="90000"/>
              </a:lnSpc>
              <a:spcBef>
                <a:spcPct val="0"/>
              </a:spcBef>
              <a:spcAft>
                <a:spcPct val="35000"/>
              </a:spcAft>
              <a:buClr>
                <a:srgbClr val="000000"/>
              </a:buClr>
              <a:buSzTx/>
              <a:buFont typeface="Arial"/>
              <a:buNone/>
              <a:tabLst/>
              <a:defRPr/>
            </a:pPr>
            <a:endParaRPr kumimoji="0" lang="en-US" sz="14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sym typeface="Arial"/>
            </a:endParaRPr>
          </a:p>
        </p:txBody>
      </p:sp>
      <p:sp>
        <p:nvSpPr>
          <p:cNvPr id="16" name="Right Arrow Callout 15"/>
          <p:cNvSpPr/>
          <p:nvPr/>
        </p:nvSpPr>
        <p:spPr>
          <a:xfrm>
            <a:off x="976101" y="909509"/>
            <a:ext cx="3055711" cy="2750343"/>
          </a:xfrm>
          <a:prstGeom prst="rightArrowCallout">
            <a:avLst/>
          </a:prstGeom>
          <a:ln/>
        </p:spPr>
        <p:style>
          <a:lnRef idx="2">
            <a:schemeClr val="accent4">
              <a:shade val="15000"/>
            </a:schemeClr>
          </a:lnRef>
          <a:fillRef idx="1">
            <a:schemeClr val="accent4"/>
          </a:fillRef>
          <a:effectRef idx="0">
            <a:schemeClr val="accent4"/>
          </a:effectRef>
          <a:fontRef idx="minor">
            <a:schemeClr val="lt1"/>
          </a:fontRef>
        </p:style>
        <p:txBody>
          <a:bodyPr spcFirstLastPara="0" vert="horz" wrap="square" lIns="402778" tIns="402778" rIns="402778" bIns="402778"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CA" sz="2400" b="1" i="0" u="none" strike="noStrike" kern="1200" cap="none" spc="0" normalizeH="0" baseline="0" noProof="0">
                <a:ln>
                  <a:noFill/>
                </a:ln>
                <a:solidFill>
                  <a:prstClr val="white"/>
                </a:solidFill>
                <a:effectLst/>
                <a:uLnTx/>
                <a:uFillTx/>
                <a:latin typeface="Arial"/>
                <a:ea typeface="+mn-ea"/>
                <a:cs typeface="+mn-cs"/>
                <a:sym typeface="Arial"/>
              </a:rPr>
              <a:t>What nurses bring to </a:t>
            </a:r>
            <a:br>
              <a:rPr kumimoji="0" lang="en-CA" sz="2400" b="1" i="0" u="none" strike="noStrike" kern="1200" cap="none" spc="0" normalizeH="0" baseline="0" noProof="0">
                <a:ln>
                  <a:noFill/>
                </a:ln>
                <a:solidFill>
                  <a:prstClr val="white"/>
                </a:solidFill>
                <a:effectLst/>
                <a:uLnTx/>
                <a:uFillTx/>
                <a:latin typeface="Arial"/>
                <a:ea typeface="+mn-ea"/>
                <a:cs typeface="+mn-cs"/>
                <a:sym typeface="Arial"/>
              </a:rPr>
            </a:br>
            <a:r>
              <a:rPr kumimoji="0" lang="en-CA" sz="2400" b="1" i="0" u="none" strike="noStrike" kern="1200" cap="none" spc="0" normalizeH="0" baseline="0" noProof="0">
                <a:ln>
                  <a:noFill/>
                </a:ln>
                <a:solidFill>
                  <a:prstClr val="white"/>
                </a:solidFill>
                <a:effectLst/>
                <a:uLnTx/>
                <a:uFillTx/>
                <a:latin typeface="Arial"/>
                <a:ea typeface="+mn-ea"/>
                <a:cs typeface="+mn-cs"/>
                <a:sym typeface="Arial"/>
              </a:rPr>
              <a:t>the table</a:t>
            </a:r>
            <a:endParaRPr kumimoji="0" lang="en-US" sz="2400" b="1"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 name="Rounded Rectangle 1"/>
          <p:cNvSpPr/>
          <p:nvPr/>
        </p:nvSpPr>
        <p:spPr>
          <a:xfrm>
            <a:off x="660234" y="3799571"/>
            <a:ext cx="7823532" cy="817245"/>
          </a:xfrm>
          <a:prstGeom prst="roundRect">
            <a:avLst/>
          </a:prstGeom>
          <a:ln/>
        </p:spPr>
        <p:style>
          <a:lnRef idx="1">
            <a:schemeClr val="accent2"/>
          </a:lnRef>
          <a:fillRef idx="3">
            <a:schemeClr val="accent2"/>
          </a:fillRef>
          <a:effectRef idx="2">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a:ln>
                  <a:noFill/>
                </a:ln>
                <a:solidFill>
                  <a:schemeClr val="bg1"/>
                </a:solidFill>
                <a:effectLst/>
                <a:uLnTx/>
                <a:uFillTx/>
                <a:latin typeface="Arial"/>
                <a:cs typeface="Arial"/>
                <a:sym typeface="Arial"/>
              </a:rPr>
              <a:t>Nurses Are Gate Keepers and Provide Holistic Support to Patients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i="0" u="none" strike="noStrike" kern="0" cap="none" spc="0" normalizeH="0" baseline="0" noProof="0">
                <a:ln>
                  <a:noFill/>
                </a:ln>
                <a:solidFill>
                  <a:schemeClr val="bg1"/>
                </a:solidFill>
                <a:effectLst/>
                <a:uLnTx/>
                <a:uFillTx/>
                <a:latin typeface="Arial"/>
                <a:cs typeface="Arial"/>
                <a:sym typeface="Arial"/>
              </a:rPr>
              <a:t>They</a:t>
            </a:r>
            <a:r>
              <a:rPr kumimoji="0" lang="en-US" b="1" i="0" u="none" strike="noStrike" kern="0" cap="none" spc="0" normalizeH="0" baseline="0" noProof="0">
                <a:ln>
                  <a:noFill/>
                </a:ln>
                <a:solidFill>
                  <a:schemeClr val="bg1"/>
                </a:solidFill>
                <a:effectLst/>
                <a:uLnTx/>
                <a:uFillTx/>
                <a:latin typeface="Arial"/>
                <a:cs typeface="Arial"/>
                <a:sym typeface="Arial"/>
              </a:rPr>
              <a:t> </a:t>
            </a:r>
            <a:r>
              <a:rPr kumimoji="0" lang="en-US" b="0" i="0" u="none" strike="noStrike" kern="0" cap="none" spc="0" normalizeH="0" baseline="0" noProof="0">
                <a:ln>
                  <a:noFill/>
                </a:ln>
                <a:solidFill>
                  <a:schemeClr val="bg1"/>
                </a:solidFill>
                <a:effectLst/>
                <a:uLnTx/>
                <a:uFillTx/>
                <a:latin typeface="Arial"/>
                <a:cs typeface="Arial"/>
                <a:sym typeface="Arial"/>
              </a:rPr>
              <a:t>bring clinical trial expertise to patients, coordination of care, psychosocial assessments, facilitation of communication across disciplines, guidance for support service referrals, and more</a:t>
            </a:r>
          </a:p>
        </p:txBody>
      </p:sp>
    </p:spTree>
    <p:extLst>
      <p:ext uri="{BB962C8B-B14F-4D97-AF65-F5344CB8AC3E}">
        <p14:creationId xmlns:p14="http://schemas.microsoft.com/office/powerpoint/2010/main" val="3831191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of Nurses in the Wider Care Team Supporting </a:t>
            </a:r>
            <a:br>
              <a:rPr lang="en-US" dirty="0"/>
            </a:br>
            <a:r>
              <a:rPr lang="en-US" dirty="0"/>
              <a:t>Patients With Gynecologic Cancers</a:t>
            </a:r>
          </a:p>
        </p:txBody>
      </p:sp>
      <p:grpSp>
        <p:nvGrpSpPr>
          <p:cNvPr id="1036" name="Group 1035">
            <a:extLst>
              <a:ext uri="{FF2B5EF4-FFF2-40B4-BE49-F238E27FC236}">
                <a16:creationId xmlns:a16="http://schemas.microsoft.com/office/drawing/2014/main" id="{7412258E-0CCB-165F-B2CF-D06537CCE4E1}"/>
              </a:ext>
            </a:extLst>
          </p:cNvPr>
          <p:cNvGrpSpPr/>
          <p:nvPr/>
        </p:nvGrpSpPr>
        <p:grpSpPr>
          <a:xfrm>
            <a:off x="256868" y="1259899"/>
            <a:ext cx="6791402" cy="3650435"/>
            <a:chOff x="384596" y="1259899"/>
            <a:chExt cx="6791402" cy="3650435"/>
          </a:xfrm>
        </p:grpSpPr>
        <p:sp>
          <p:nvSpPr>
            <p:cNvPr id="16" name="TextBox 15"/>
            <p:cNvSpPr txBox="1"/>
            <p:nvPr/>
          </p:nvSpPr>
          <p:spPr>
            <a:xfrm>
              <a:off x="5129767" y="3776279"/>
              <a:ext cx="19806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a:ln>
                    <a:noFill/>
                  </a:ln>
                  <a:solidFill>
                    <a:srgbClr val="000000"/>
                  </a:solidFill>
                  <a:effectLst/>
                  <a:uLnTx/>
                  <a:uFillTx/>
                  <a:latin typeface="Arial"/>
                  <a:cs typeface="Arial"/>
                  <a:sym typeface="Arial"/>
                </a:rPr>
                <a:t>Molecular testing </a:t>
              </a:r>
            </a:p>
          </p:txBody>
        </p:sp>
        <p:sp>
          <p:nvSpPr>
            <p:cNvPr id="27" name="Oval 26">
              <a:extLst>
                <a:ext uri="{FF2B5EF4-FFF2-40B4-BE49-F238E27FC236}">
                  <a16:creationId xmlns:a16="http://schemas.microsoft.com/office/drawing/2014/main" id="{0CC0A45B-26A2-21F7-FD32-C76CBD9F1260}"/>
                </a:ext>
              </a:extLst>
            </p:cNvPr>
            <p:cNvSpPr/>
            <p:nvPr/>
          </p:nvSpPr>
          <p:spPr>
            <a:xfrm>
              <a:off x="2478899" y="1384496"/>
              <a:ext cx="2719137" cy="27191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ounded Rectangle 10"/>
            <p:cNvSpPr/>
            <p:nvPr/>
          </p:nvSpPr>
          <p:spPr>
            <a:xfrm>
              <a:off x="5570398" y="4397948"/>
              <a:ext cx="1605600" cy="512386"/>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mn-ea"/>
                  <a:cs typeface="+mn-cs"/>
                  <a:sym typeface="Arial"/>
                </a:rPr>
                <a:t>Disease progression</a:t>
              </a:r>
            </a:p>
          </p:txBody>
        </p:sp>
        <p:sp>
          <p:nvSpPr>
            <p:cNvPr id="3" name="Rounded Rectangle 2"/>
            <p:cNvSpPr/>
            <p:nvPr/>
          </p:nvSpPr>
          <p:spPr>
            <a:xfrm>
              <a:off x="1630555" y="3136137"/>
              <a:ext cx="1633660" cy="298374"/>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mn-ea"/>
                  <a:cs typeface="+mn-cs"/>
                  <a:sym typeface="Arial"/>
                </a:rPr>
                <a:t>Oncologist</a:t>
              </a:r>
            </a:p>
          </p:txBody>
        </p:sp>
        <p:sp>
          <p:nvSpPr>
            <p:cNvPr id="6" name="Rounded Rectangle 5"/>
            <p:cNvSpPr/>
            <p:nvPr/>
          </p:nvSpPr>
          <p:spPr>
            <a:xfrm>
              <a:off x="1864356" y="1752374"/>
              <a:ext cx="1633659" cy="492015"/>
            </a:xfrm>
            <a:prstGeom prst="roundRect">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mn-ea"/>
                  <a:cs typeface="+mn-cs"/>
                  <a:sym typeface="Arial"/>
                </a:rPr>
                <a:t>Oncology nurse</a:t>
              </a:r>
            </a:p>
          </p:txBody>
        </p:sp>
        <p:sp>
          <p:nvSpPr>
            <p:cNvPr id="7" name="Rounded Rectangle 6"/>
            <p:cNvSpPr/>
            <p:nvPr/>
          </p:nvSpPr>
          <p:spPr>
            <a:xfrm>
              <a:off x="3938953" y="1437863"/>
              <a:ext cx="2044187" cy="376015"/>
            </a:xfrm>
            <a:prstGeom prst="roundRect">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mn-ea"/>
                  <a:cs typeface="+mn-cs"/>
                  <a:sym typeface="Arial"/>
                </a:rPr>
                <a:t>Pharmacist</a:t>
              </a:r>
            </a:p>
          </p:txBody>
        </p:sp>
        <p:sp>
          <p:nvSpPr>
            <p:cNvPr id="8" name="Rounded Rectangle 7"/>
            <p:cNvSpPr/>
            <p:nvPr/>
          </p:nvSpPr>
          <p:spPr>
            <a:xfrm>
              <a:off x="4240021" y="3168183"/>
              <a:ext cx="1633659" cy="331200"/>
            </a:xfrm>
            <a:prstGeom prst="roundRect">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mn-ea"/>
                  <a:cs typeface="+mn-cs"/>
                  <a:sym typeface="Arial"/>
                </a:rPr>
                <a:t>Pathologist</a:t>
              </a:r>
            </a:p>
          </p:txBody>
        </p:sp>
        <p:grpSp>
          <p:nvGrpSpPr>
            <p:cNvPr id="1035" name="Group 1034">
              <a:extLst>
                <a:ext uri="{FF2B5EF4-FFF2-40B4-BE49-F238E27FC236}">
                  <a16:creationId xmlns:a16="http://schemas.microsoft.com/office/drawing/2014/main" id="{E29B7C3E-3C9D-0093-4F8D-539A29B996E3}"/>
                </a:ext>
              </a:extLst>
            </p:cNvPr>
            <p:cNvGrpSpPr/>
            <p:nvPr/>
          </p:nvGrpSpPr>
          <p:grpSpPr>
            <a:xfrm>
              <a:off x="3021301" y="2360068"/>
              <a:ext cx="1634332" cy="767992"/>
              <a:chOff x="3269440" y="2258840"/>
              <a:chExt cx="1634332" cy="767992"/>
            </a:xfrm>
          </p:grpSpPr>
          <p:sp>
            <p:nvSpPr>
              <p:cNvPr id="5" name="TextBox 4"/>
              <p:cNvSpPr txBox="1"/>
              <p:nvPr/>
            </p:nvSpPr>
            <p:spPr>
              <a:xfrm>
                <a:off x="3469138" y="2319671"/>
                <a:ext cx="14346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cs typeface="Arial"/>
                    <a:sym typeface="Arial"/>
                  </a:rPr>
                  <a:t>Patient with </a:t>
                </a:r>
                <a:r>
                  <a:rPr kumimoji="0" lang="en-US" sz="1200" b="1" i="0" u="none" strike="noStrike" kern="0" cap="none" spc="0" normalizeH="0" baseline="0" noProof="0">
                    <a:ln>
                      <a:noFill/>
                    </a:ln>
                    <a:solidFill>
                      <a:schemeClr val="accent1"/>
                    </a:solidFill>
                    <a:effectLst/>
                    <a:uLnTx/>
                    <a:uFillTx/>
                    <a:latin typeface="Arial"/>
                    <a:cs typeface="Arial"/>
                    <a:sym typeface="Arial"/>
                  </a:rPr>
                  <a:t>gynecologic cancer</a:t>
                </a:r>
                <a:endParaRPr kumimoji="0" lang="en-US" sz="1200" b="1" i="0" u="none" strike="sngStrike" kern="0" cap="none" spc="0" normalizeH="0" baseline="0" noProof="0">
                  <a:ln>
                    <a:noFill/>
                  </a:ln>
                  <a:solidFill>
                    <a:schemeClr val="accent1"/>
                  </a:solidFill>
                  <a:effectLst/>
                  <a:uLnTx/>
                  <a:uFillTx/>
                  <a:latin typeface="Arial"/>
                  <a:cs typeface="Arial"/>
                  <a:sym typeface="Arial"/>
                </a:endParaRPr>
              </a:p>
            </p:txBody>
          </p:sp>
          <p:pic>
            <p:nvPicPr>
              <p:cNvPr id="1027" name="Picture 3"/>
              <p:cNvPicPr>
                <a:picLocks noChangeAspect="1" noChangeArrowheads="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699" b="100000" l="0" r="95172">
                            <a14:foregroundMark x1="44138" y1="13986" x2="44138" y2="13986"/>
                          </a14:backgroundRemoval>
                        </a14:imgEffect>
                      </a14:imgLayer>
                    </a14:imgProps>
                  </a:ext>
                  <a:ext uri="{28A0092B-C50C-407E-A947-70E740481C1C}">
                    <a14:useLocalDpi xmlns:a14="http://schemas.microsoft.com/office/drawing/2010/main" val="0"/>
                  </a:ext>
                </a:extLst>
              </a:blip>
              <a:srcRect/>
              <a:stretch>
                <a:fillRect/>
              </a:stretch>
            </p:blipFill>
            <p:spPr bwMode="auto">
              <a:xfrm>
                <a:off x="3269440" y="2258840"/>
                <a:ext cx="389366" cy="767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Triangle 31">
              <a:extLst>
                <a:ext uri="{FF2B5EF4-FFF2-40B4-BE49-F238E27FC236}">
                  <a16:creationId xmlns:a16="http://schemas.microsoft.com/office/drawing/2014/main" id="{4649E44C-2B48-B220-5DBB-AD10423D2044}"/>
                </a:ext>
              </a:extLst>
            </p:cNvPr>
            <p:cNvSpPr/>
            <p:nvPr/>
          </p:nvSpPr>
          <p:spPr>
            <a:xfrm rot="16200000">
              <a:off x="3780951" y="1343279"/>
              <a:ext cx="91440" cy="9144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 name="Triangle 53">
              <a:extLst>
                <a:ext uri="{FF2B5EF4-FFF2-40B4-BE49-F238E27FC236}">
                  <a16:creationId xmlns:a16="http://schemas.microsoft.com/office/drawing/2014/main" id="{37DE90BB-334D-21A8-2496-356FE702A995}"/>
                </a:ext>
              </a:extLst>
            </p:cNvPr>
            <p:cNvSpPr/>
            <p:nvPr/>
          </p:nvSpPr>
          <p:spPr>
            <a:xfrm rot="8691923">
              <a:off x="4922554" y="1939618"/>
              <a:ext cx="91440" cy="9144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 name="Triangle 55">
              <a:extLst>
                <a:ext uri="{FF2B5EF4-FFF2-40B4-BE49-F238E27FC236}">
                  <a16:creationId xmlns:a16="http://schemas.microsoft.com/office/drawing/2014/main" id="{3A50F2B5-66B6-375F-19CB-081DC50DCC3F}"/>
                </a:ext>
              </a:extLst>
            </p:cNvPr>
            <p:cNvSpPr/>
            <p:nvPr/>
          </p:nvSpPr>
          <p:spPr>
            <a:xfrm rot="3070000">
              <a:off x="3080966" y="1549985"/>
              <a:ext cx="91440" cy="9144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8" name="Triangle 57">
              <a:extLst>
                <a:ext uri="{FF2B5EF4-FFF2-40B4-BE49-F238E27FC236}">
                  <a16:creationId xmlns:a16="http://schemas.microsoft.com/office/drawing/2014/main" id="{91AC4086-E53E-A2F7-E864-A3F7EBC3D92A}"/>
                </a:ext>
              </a:extLst>
            </p:cNvPr>
            <p:cNvSpPr/>
            <p:nvPr/>
          </p:nvSpPr>
          <p:spPr>
            <a:xfrm rot="11543431">
              <a:off x="2464487" y="2400386"/>
              <a:ext cx="91440" cy="9144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 name="Triangle 59">
              <a:extLst>
                <a:ext uri="{FF2B5EF4-FFF2-40B4-BE49-F238E27FC236}">
                  <a16:creationId xmlns:a16="http://schemas.microsoft.com/office/drawing/2014/main" id="{737A67EB-E2C7-E69F-94F6-E4FBE90D148B}"/>
                </a:ext>
              </a:extLst>
            </p:cNvPr>
            <p:cNvSpPr/>
            <p:nvPr/>
          </p:nvSpPr>
          <p:spPr>
            <a:xfrm rot="8688555" flipH="1">
              <a:off x="2745596" y="3564833"/>
              <a:ext cx="91440" cy="9144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 name="Triangle 60">
              <a:extLst>
                <a:ext uri="{FF2B5EF4-FFF2-40B4-BE49-F238E27FC236}">
                  <a16:creationId xmlns:a16="http://schemas.microsoft.com/office/drawing/2014/main" id="{56721E78-91AD-15FE-F885-F1DB73FB0DA7}"/>
                </a:ext>
              </a:extLst>
            </p:cNvPr>
            <p:cNvSpPr/>
            <p:nvPr/>
          </p:nvSpPr>
          <p:spPr>
            <a:xfrm rot="294176">
              <a:off x="5149620" y="2871023"/>
              <a:ext cx="91440" cy="9144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FFFFFF"/>
                </a:solidFill>
                <a:latin typeface="Arial"/>
              </a:endParaRPr>
            </a:p>
          </p:txBody>
        </p:sp>
        <p:sp>
          <p:nvSpPr>
            <p:cNvPr id="62" name="Triangle 61">
              <a:extLst>
                <a:ext uri="{FF2B5EF4-FFF2-40B4-BE49-F238E27FC236}">
                  <a16:creationId xmlns:a16="http://schemas.microsoft.com/office/drawing/2014/main" id="{BB4A0C0C-698E-E32C-1BD0-D8D43ECF38A3}"/>
                </a:ext>
              </a:extLst>
            </p:cNvPr>
            <p:cNvSpPr/>
            <p:nvPr/>
          </p:nvSpPr>
          <p:spPr>
            <a:xfrm>
              <a:off x="2431154" y="2816868"/>
              <a:ext cx="91440" cy="9144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5478EA57-ED30-AA10-7ABC-1BBFD1B4812F}"/>
                </a:ext>
              </a:extLst>
            </p:cNvPr>
            <p:cNvSpPr txBox="1"/>
            <p:nvPr/>
          </p:nvSpPr>
          <p:spPr>
            <a:xfrm>
              <a:off x="423439" y="1259899"/>
              <a:ext cx="25855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a:ln>
                    <a:noFill/>
                  </a:ln>
                  <a:solidFill>
                    <a:srgbClr val="000000"/>
                  </a:solidFill>
                  <a:effectLst/>
                  <a:uLnTx/>
                  <a:uFillTx/>
                  <a:latin typeface="Arial"/>
                  <a:cs typeface="Arial"/>
                  <a:sym typeface="Arial"/>
                </a:rPr>
                <a:t>Educating patients and care partners, managing AEs, and navigating care</a:t>
              </a:r>
            </a:p>
          </p:txBody>
        </p:sp>
        <p:sp>
          <p:nvSpPr>
            <p:cNvPr id="14" name="TextBox 13">
              <a:extLst>
                <a:ext uri="{FF2B5EF4-FFF2-40B4-BE49-F238E27FC236}">
                  <a16:creationId xmlns:a16="http://schemas.microsoft.com/office/drawing/2014/main" id="{A7C43D6A-391F-7629-EC19-4777AF9F8B27}"/>
                </a:ext>
              </a:extLst>
            </p:cNvPr>
            <p:cNvSpPr txBox="1"/>
            <p:nvPr/>
          </p:nvSpPr>
          <p:spPr>
            <a:xfrm>
              <a:off x="384596" y="3500614"/>
              <a:ext cx="2211547"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a:ln>
                    <a:noFill/>
                  </a:ln>
                  <a:solidFill>
                    <a:srgbClr val="000000"/>
                  </a:solidFill>
                  <a:effectLst/>
                  <a:uLnTx/>
                  <a:uFillTx/>
                  <a:latin typeface="Arial"/>
                  <a:cs typeface="Arial"/>
                  <a:sym typeface="Arial"/>
                </a:rPr>
                <a:t>Assessing patients and planning treatment</a:t>
              </a:r>
            </a:p>
          </p:txBody>
        </p:sp>
        <p:sp>
          <p:nvSpPr>
            <p:cNvPr id="25" name="Triangle 53">
              <a:extLst>
                <a:ext uri="{FF2B5EF4-FFF2-40B4-BE49-F238E27FC236}">
                  <a16:creationId xmlns:a16="http://schemas.microsoft.com/office/drawing/2014/main" id="{8B5151E4-1303-CABB-DB3C-F7BA07EFD354}"/>
                </a:ext>
              </a:extLst>
            </p:cNvPr>
            <p:cNvSpPr/>
            <p:nvPr/>
          </p:nvSpPr>
          <p:spPr>
            <a:xfrm rot="13094666">
              <a:off x="4773366" y="3652983"/>
              <a:ext cx="91440" cy="9144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6" name="Straight Connector 35">
              <a:extLst>
                <a:ext uri="{FF2B5EF4-FFF2-40B4-BE49-F238E27FC236}">
                  <a16:creationId xmlns:a16="http://schemas.microsoft.com/office/drawing/2014/main" id="{B7D737BF-C4A1-AC18-39BB-3BD01D47DB2A}"/>
                </a:ext>
              </a:extLst>
            </p:cNvPr>
            <p:cNvCxnSpPr>
              <a:cxnSpLocks/>
            </p:cNvCxnSpPr>
            <p:nvPr/>
          </p:nvCxnSpPr>
          <p:spPr>
            <a:xfrm flipV="1">
              <a:off x="5755630" y="4078548"/>
              <a:ext cx="0" cy="175493"/>
            </a:xfrm>
            <a:prstGeom prst="line">
              <a:avLst/>
            </a:prstGeom>
            <a:ln w="19050"/>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62FA04D9-9C53-6947-D01A-7DF24C8FF403}"/>
                </a:ext>
              </a:extLst>
            </p:cNvPr>
            <p:cNvCxnSpPr>
              <a:cxnSpLocks/>
            </p:cNvCxnSpPr>
            <p:nvPr/>
          </p:nvCxnSpPr>
          <p:spPr>
            <a:xfrm>
              <a:off x="6849035" y="3052512"/>
              <a:ext cx="0" cy="1343176"/>
            </a:xfrm>
            <a:prstGeom prst="line">
              <a:avLst/>
            </a:prstGeom>
            <a:ln w="19050"/>
          </p:spPr>
          <p:style>
            <a:lnRef idx="2">
              <a:schemeClr val="dk1"/>
            </a:lnRef>
            <a:fillRef idx="0">
              <a:schemeClr val="dk1"/>
            </a:fillRef>
            <a:effectRef idx="1">
              <a:schemeClr val="dk1"/>
            </a:effectRef>
            <a:fontRef idx="minor">
              <a:schemeClr val="tx1"/>
            </a:fontRef>
          </p:style>
        </p:cxnSp>
        <p:grpSp>
          <p:nvGrpSpPr>
            <p:cNvPr id="53" name="Group 52">
              <a:extLst>
                <a:ext uri="{FF2B5EF4-FFF2-40B4-BE49-F238E27FC236}">
                  <a16:creationId xmlns:a16="http://schemas.microsoft.com/office/drawing/2014/main" id="{E5BE31E1-813E-2DAC-9D43-FC47620FCC1A}"/>
                </a:ext>
              </a:extLst>
            </p:cNvPr>
            <p:cNvGrpSpPr/>
            <p:nvPr/>
          </p:nvGrpSpPr>
          <p:grpSpPr>
            <a:xfrm flipV="1">
              <a:off x="4028219" y="4203788"/>
              <a:ext cx="1732920" cy="91440"/>
              <a:chOff x="5887202" y="2592467"/>
              <a:chExt cx="962936" cy="56109"/>
            </a:xfrm>
          </p:grpSpPr>
          <p:cxnSp>
            <p:nvCxnSpPr>
              <p:cNvPr id="55" name="Straight Arrow Connector 54">
                <a:extLst>
                  <a:ext uri="{FF2B5EF4-FFF2-40B4-BE49-F238E27FC236}">
                    <a16:creationId xmlns:a16="http://schemas.microsoft.com/office/drawing/2014/main" id="{721779A4-1A52-BC63-CBCE-25DCCD775F48}"/>
                  </a:ext>
                </a:extLst>
              </p:cNvPr>
              <p:cNvCxnSpPr>
                <a:cxnSpLocks/>
              </p:cNvCxnSpPr>
              <p:nvPr/>
            </p:nvCxnSpPr>
            <p:spPr>
              <a:xfrm flipH="1" flipV="1">
                <a:off x="5887202" y="2620522"/>
                <a:ext cx="96293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riangle 56">
                <a:extLst>
                  <a:ext uri="{FF2B5EF4-FFF2-40B4-BE49-F238E27FC236}">
                    <a16:creationId xmlns:a16="http://schemas.microsoft.com/office/drawing/2014/main" id="{E7829E6D-C774-A00C-8E13-684BB8188BD1}"/>
                  </a:ext>
                </a:extLst>
              </p:cNvPr>
              <p:cNvSpPr/>
              <p:nvPr/>
            </p:nvSpPr>
            <p:spPr>
              <a:xfrm rot="16200000">
                <a:off x="5888418" y="2595116"/>
                <a:ext cx="56109" cy="50811"/>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024" name="Group 1023">
              <a:extLst>
                <a:ext uri="{FF2B5EF4-FFF2-40B4-BE49-F238E27FC236}">
                  <a16:creationId xmlns:a16="http://schemas.microsoft.com/office/drawing/2014/main" id="{1AEBBEC2-0FE3-4039-0542-128DFC3E2394}"/>
                </a:ext>
              </a:extLst>
            </p:cNvPr>
            <p:cNvGrpSpPr/>
            <p:nvPr/>
          </p:nvGrpSpPr>
          <p:grpSpPr>
            <a:xfrm rot="16200000" flipV="1">
              <a:off x="3620572" y="4184104"/>
              <a:ext cx="269535" cy="91440"/>
              <a:chOff x="6220567" y="2592467"/>
              <a:chExt cx="149773" cy="56109"/>
            </a:xfrm>
          </p:grpSpPr>
          <p:cxnSp>
            <p:nvCxnSpPr>
              <p:cNvPr id="1025" name="Straight Arrow Connector 1024">
                <a:extLst>
                  <a:ext uri="{FF2B5EF4-FFF2-40B4-BE49-F238E27FC236}">
                    <a16:creationId xmlns:a16="http://schemas.microsoft.com/office/drawing/2014/main" id="{1B0CB1A8-3410-5EED-7F9E-D6AECF01A8AE}"/>
                  </a:ext>
                </a:extLst>
              </p:cNvPr>
              <p:cNvCxnSpPr>
                <a:cxnSpLocks/>
              </p:cNvCxnSpPr>
              <p:nvPr/>
            </p:nvCxnSpPr>
            <p:spPr>
              <a:xfrm rot="16200000" flipV="1">
                <a:off x="6295454" y="2545636"/>
                <a:ext cx="0" cy="14977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8" name="Triangle 1027">
                <a:extLst>
                  <a:ext uri="{FF2B5EF4-FFF2-40B4-BE49-F238E27FC236}">
                    <a16:creationId xmlns:a16="http://schemas.microsoft.com/office/drawing/2014/main" id="{6C230A8C-7CC6-05EE-0589-4C9F09C10A96}"/>
                  </a:ext>
                </a:extLst>
              </p:cNvPr>
              <p:cNvSpPr/>
              <p:nvPr/>
            </p:nvSpPr>
            <p:spPr>
              <a:xfrm rot="16200000">
                <a:off x="6217918" y="2595116"/>
                <a:ext cx="56109" cy="50811"/>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030" name="Group 1029">
              <a:extLst>
                <a:ext uri="{FF2B5EF4-FFF2-40B4-BE49-F238E27FC236}">
                  <a16:creationId xmlns:a16="http://schemas.microsoft.com/office/drawing/2014/main" id="{024C52CC-6683-A840-0269-310318A435F6}"/>
                </a:ext>
              </a:extLst>
            </p:cNvPr>
            <p:cNvGrpSpPr/>
            <p:nvPr/>
          </p:nvGrpSpPr>
          <p:grpSpPr>
            <a:xfrm flipV="1">
              <a:off x="5471776" y="3006902"/>
              <a:ext cx="1377257" cy="91440"/>
              <a:chOff x="6220567" y="2592467"/>
              <a:chExt cx="765304" cy="56109"/>
            </a:xfrm>
          </p:grpSpPr>
          <p:cxnSp>
            <p:nvCxnSpPr>
              <p:cNvPr id="1031" name="Straight Arrow Connector 1030">
                <a:extLst>
                  <a:ext uri="{FF2B5EF4-FFF2-40B4-BE49-F238E27FC236}">
                    <a16:creationId xmlns:a16="http://schemas.microsoft.com/office/drawing/2014/main" id="{CB516031-99F6-01B4-F965-735949C97495}"/>
                  </a:ext>
                </a:extLst>
              </p:cNvPr>
              <p:cNvCxnSpPr>
                <a:cxnSpLocks/>
              </p:cNvCxnSpPr>
              <p:nvPr/>
            </p:nvCxnSpPr>
            <p:spPr>
              <a:xfrm flipH="1" flipV="1">
                <a:off x="6220567" y="2620522"/>
                <a:ext cx="76530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2" name="Triangle 1031">
                <a:extLst>
                  <a:ext uri="{FF2B5EF4-FFF2-40B4-BE49-F238E27FC236}">
                    <a16:creationId xmlns:a16="http://schemas.microsoft.com/office/drawing/2014/main" id="{F00C79B4-FD07-D9C6-EBAF-0A9A4328AC04}"/>
                  </a:ext>
                </a:extLst>
              </p:cNvPr>
              <p:cNvSpPr/>
              <p:nvPr/>
            </p:nvSpPr>
            <p:spPr>
              <a:xfrm rot="16200000">
                <a:off x="6217918" y="2595116"/>
                <a:ext cx="56109" cy="50811"/>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sp>
        <p:nvSpPr>
          <p:cNvPr id="13" name="TextBox 12">
            <a:extLst>
              <a:ext uri="{FF2B5EF4-FFF2-40B4-BE49-F238E27FC236}">
                <a16:creationId xmlns:a16="http://schemas.microsoft.com/office/drawing/2014/main" id="{214A1046-121E-4C7E-4F1F-1377FA04494C}"/>
              </a:ext>
            </a:extLst>
          </p:cNvPr>
          <p:cNvSpPr txBox="1"/>
          <p:nvPr/>
        </p:nvSpPr>
        <p:spPr>
          <a:xfrm>
            <a:off x="5855412" y="1108371"/>
            <a:ext cx="3473899" cy="646331"/>
          </a:xfrm>
          <a:prstGeom prst="rect">
            <a:avLst/>
          </a:prstGeom>
          <a:noFill/>
        </p:spPr>
        <p:txBody>
          <a:bodyPr wrap="square">
            <a:spAutoFit/>
          </a:bodyPr>
          <a:lstStyle/>
          <a:p>
            <a:pPr>
              <a:defRPr/>
            </a:pPr>
            <a:r>
              <a:rPr lang="en-US" sz="1200" i="1">
                <a:effectLst/>
                <a:latin typeface="+mn-lt"/>
              </a:rPr>
              <a:t>Ensuring medication access, practicing medication therapy management, assessing patients and managing AEs</a:t>
            </a:r>
            <a:endParaRPr kumimoji="0" lang="en-US" sz="1200" b="0" i="1"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46191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1"/>
          <p:cNvSpPr txBox="1">
            <a:spLocks noGrp="1"/>
          </p:cNvSpPr>
          <p:nvPr>
            <p:ph type="title"/>
          </p:nvPr>
        </p:nvSpPr>
        <p:spPr>
          <a:prstGeom prst="rect">
            <a:avLst/>
          </a:prstGeom>
          <a:noFill/>
          <a:ln>
            <a:noFill/>
          </a:ln>
        </p:spPr>
        <p:txBody>
          <a:bodyPr spcFirstLastPara="1" vert="horz" wrap="square" lIns="68569" tIns="34275" rIns="68569" bIns="34275" rtlCol="0" anchor="ctr" anchorCtr="0">
            <a:noAutofit/>
          </a:bodyPr>
          <a:lstStyle/>
          <a:p>
            <a:r>
              <a:rPr lang="en-US" dirty="0"/>
              <a:t>Patients Benefit From Using Reputable Sources for </a:t>
            </a:r>
            <a:br>
              <a:rPr lang="en-US" dirty="0"/>
            </a:br>
            <a:r>
              <a:rPr lang="en-US" dirty="0"/>
              <a:t>Their Educational Information </a:t>
            </a:r>
          </a:p>
        </p:txBody>
      </p:sp>
      <p:pic>
        <p:nvPicPr>
          <p:cNvPr id="176" name="Google Shape;176;p1"/>
          <p:cNvPicPr preferRelativeResize="0"/>
          <p:nvPr/>
        </p:nvPicPr>
        <p:blipFill rotWithShape="1">
          <a:blip r:embed="rId3">
            <a:alphaModFix/>
          </a:blip>
          <a:srcRect/>
          <a:stretch/>
        </p:blipFill>
        <p:spPr>
          <a:xfrm>
            <a:off x="1434498" y="1329472"/>
            <a:ext cx="1677604" cy="731520"/>
          </a:xfrm>
          <a:prstGeom prst="rect">
            <a:avLst/>
          </a:prstGeom>
          <a:noFill/>
          <a:ln>
            <a:noFill/>
          </a:ln>
        </p:spPr>
      </p:pic>
      <p:pic>
        <p:nvPicPr>
          <p:cNvPr id="9" name="Picture 8">
            <a:extLst>
              <a:ext uri="{FF2B5EF4-FFF2-40B4-BE49-F238E27FC236}">
                <a16:creationId xmlns:a16="http://schemas.microsoft.com/office/drawing/2014/main" id="{EF79C7B2-3FB1-3755-FA4F-8C8F813AFC68}"/>
              </a:ext>
            </a:extLst>
          </p:cNvPr>
          <p:cNvPicPr>
            <a:picLocks noChangeAspect="1"/>
          </p:cNvPicPr>
          <p:nvPr/>
        </p:nvPicPr>
        <p:blipFill>
          <a:blip r:embed="rId4"/>
          <a:stretch>
            <a:fillRect/>
          </a:stretch>
        </p:blipFill>
        <p:spPr>
          <a:xfrm>
            <a:off x="6247220" y="1315259"/>
            <a:ext cx="1246961" cy="955119"/>
          </a:xfrm>
          <a:prstGeom prst="rect">
            <a:avLst/>
          </a:prstGeom>
        </p:spPr>
      </p:pic>
      <p:sp>
        <p:nvSpPr>
          <p:cNvPr id="2" name="Snip and Round Single Corner Rectangle 1">
            <a:extLst>
              <a:ext uri="{FF2B5EF4-FFF2-40B4-BE49-F238E27FC236}">
                <a16:creationId xmlns:a16="http://schemas.microsoft.com/office/drawing/2014/main" id="{42979D35-B1D7-6F21-51B3-09A771719F39}"/>
              </a:ext>
            </a:extLst>
          </p:cNvPr>
          <p:cNvSpPr/>
          <p:nvPr/>
        </p:nvSpPr>
        <p:spPr>
          <a:xfrm>
            <a:off x="170180" y="1251412"/>
            <a:ext cx="4206240" cy="3302395"/>
          </a:xfrm>
          <a:prstGeom prst="snipRoundRect">
            <a:avLst/>
          </a:prstGeom>
          <a:noFill/>
          <a:ln>
            <a:solidFill>
              <a:srgbClr val="007D8C"/>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007D8C"/>
              </a:solidFill>
              <a:effectLst/>
              <a:uLnTx/>
              <a:uFillTx/>
              <a:latin typeface="Arial"/>
              <a:ea typeface="+mn-ea"/>
              <a:cs typeface="+mn-cs"/>
              <a:sym typeface="Arial"/>
            </a:endParaRPr>
          </a:p>
        </p:txBody>
      </p:sp>
      <p:sp>
        <p:nvSpPr>
          <p:cNvPr id="177" name="Google Shape;177;p1"/>
          <p:cNvSpPr txBox="1"/>
          <p:nvPr/>
        </p:nvSpPr>
        <p:spPr>
          <a:xfrm>
            <a:off x="170180" y="3384258"/>
            <a:ext cx="4206240" cy="1169550"/>
          </a:xfrm>
          <a:prstGeom prst="rect">
            <a:avLst/>
          </a:prstGeom>
          <a:solidFill>
            <a:srgbClr val="007D8C"/>
          </a:solidFill>
          <a:ln w="9525" cap="flat" cmpd="sng">
            <a:no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prstClr val="white"/>
                </a:solidFill>
                <a:effectLst/>
                <a:uLnTx/>
                <a:uFillTx/>
                <a:latin typeface="Arial"/>
                <a:cs typeface="Arial"/>
                <a:sym typeface="Arial"/>
              </a:rPr>
              <a:t>NOCC</a:t>
            </a:r>
            <a:r>
              <a:rPr kumimoji="0" lang="en-US" sz="1400" b="0" i="0" u="none" strike="noStrike" kern="0" cap="none" spc="0" normalizeH="0" baseline="0" noProof="0" dirty="0">
                <a:ln>
                  <a:noFill/>
                </a:ln>
                <a:solidFill>
                  <a:prstClr val="white"/>
                </a:solidFill>
                <a:effectLst/>
                <a:uLnTx/>
                <a:uFillTx/>
                <a:latin typeface="Arial"/>
                <a:cs typeface="Arial"/>
                <a:sym typeface="Arial"/>
              </a:rPr>
              <a:t> has a number of resources available, including information on biomarkers, clinical trials, and side effect management, to aid patients at any stage of their ovarian cancer journey.</a:t>
            </a:r>
            <a:endParaRPr kumimoji="0" lang="en-US" sz="1100" b="1" i="0" u="none" strike="noStrike" kern="0" cap="none" spc="0" normalizeH="0" baseline="0" noProof="0" dirty="0">
              <a:ln>
                <a:noFill/>
              </a:ln>
              <a:solidFill>
                <a:prstClr val="white"/>
              </a:solidFill>
              <a:effectLst/>
              <a:uLnTx/>
              <a:uFillTx/>
              <a:latin typeface="Arial"/>
              <a:cs typeface="Arial"/>
              <a:sym typeface="Arial"/>
            </a:endParaRPr>
          </a:p>
        </p:txBody>
      </p:sp>
      <p:sp>
        <p:nvSpPr>
          <p:cNvPr id="5" name="Snip and Round Single Corner Rectangle 4">
            <a:extLst>
              <a:ext uri="{FF2B5EF4-FFF2-40B4-BE49-F238E27FC236}">
                <a16:creationId xmlns:a16="http://schemas.microsoft.com/office/drawing/2014/main" id="{79A84AD6-CF66-098B-C5F9-603725F689E9}"/>
              </a:ext>
            </a:extLst>
          </p:cNvPr>
          <p:cNvSpPr/>
          <p:nvPr/>
        </p:nvSpPr>
        <p:spPr>
          <a:xfrm>
            <a:off x="4767580" y="1251412"/>
            <a:ext cx="4206240" cy="3302395"/>
          </a:xfrm>
          <a:prstGeom prst="snipRoundRect">
            <a:avLst/>
          </a:prstGeom>
          <a:noFill/>
          <a:ln>
            <a:solidFill>
              <a:srgbClr val="954398"/>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954398"/>
              </a:solidFill>
              <a:effectLst/>
              <a:uLnTx/>
              <a:uFillTx/>
              <a:latin typeface="Arial" panose="020B0604020202020204" pitchFamily="34" charset="0"/>
              <a:ea typeface="+mn-ea"/>
              <a:cs typeface="Arial" panose="020B0604020202020204" pitchFamily="34" charset="0"/>
              <a:sym typeface="Arial"/>
            </a:endParaRPr>
          </a:p>
        </p:txBody>
      </p:sp>
      <p:sp>
        <p:nvSpPr>
          <p:cNvPr id="6" name="Google Shape;177;p1">
            <a:extLst>
              <a:ext uri="{FF2B5EF4-FFF2-40B4-BE49-F238E27FC236}">
                <a16:creationId xmlns:a16="http://schemas.microsoft.com/office/drawing/2014/main" id="{7F523089-0AA8-6F4A-CAA2-5EF2EC8B5861}"/>
              </a:ext>
            </a:extLst>
          </p:cNvPr>
          <p:cNvSpPr txBox="1"/>
          <p:nvPr/>
        </p:nvSpPr>
        <p:spPr>
          <a:xfrm>
            <a:off x="4767580" y="3384258"/>
            <a:ext cx="4206240" cy="1169550"/>
          </a:xfrm>
          <a:prstGeom prst="rect">
            <a:avLst/>
          </a:prstGeom>
          <a:solidFill>
            <a:srgbClr val="954398"/>
          </a:solidFill>
          <a:ln w="9525" cap="flat" cmpd="sng">
            <a:no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prstClr val="white"/>
                </a:solidFill>
                <a:effectLst/>
                <a:uLnTx/>
                <a:uFillTx/>
                <a:latin typeface="Arial"/>
                <a:cs typeface="Arial"/>
                <a:sym typeface="Arial"/>
              </a:rPr>
              <a:t>FWC </a:t>
            </a:r>
            <a:r>
              <a:rPr kumimoji="0" lang="en-US" sz="1400" b="0" i="0" u="none" strike="noStrike" kern="0" cap="none" spc="0" normalizeH="0" baseline="0" noProof="0" dirty="0">
                <a:ln>
                  <a:noFill/>
                </a:ln>
                <a:solidFill>
                  <a:prstClr val="white"/>
                </a:solidFill>
                <a:effectLst/>
                <a:uLnTx/>
                <a:uFillTx/>
                <a:latin typeface="Arial"/>
                <a:cs typeface="Arial"/>
                <a:sym typeface="Arial"/>
              </a:rPr>
              <a:t>steadily pursues its mission of supporting research, education, and public awareness of gynecologic cancers, risks, prevention, early detection, and optimal treatment.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TextBox 15">
            <a:extLst>
              <a:ext uri="{FF2B5EF4-FFF2-40B4-BE49-F238E27FC236}">
                <a16:creationId xmlns:a16="http://schemas.microsoft.com/office/drawing/2014/main" id="{49595999-134E-99A4-74CC-1FA0D0669977}"/>
              </a:ext>
            </a:extLst>
          </p:cNvPr>
          <p:cNvSpPr txBox="1"/>
          <p:nvPr/>
        </p:nvSpPr>
        <p:spPr>
          <a:xfrm>
            <a:off x="170180" y="2367652"/>
            <a:ext cx="420624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The National Ovarian Cancer Coalition </a:t>
            </a:r>
            <a:br>
              <a:rPr kumimoji="0" lang="en-US" sz="1400" b="1" i="0" u="none" strike="noStrike" kern="0" cap="none" spc="0" normalizeH="0" baseline="0" noProof="0" dirty="0">
                <a:ln>
                  <a:noFill/>
                </a:ln>
                <a:solidFill>
                  <a:srgbClr val="000000"/>
                </a:solidFill>
                <a:effectLst/>
                <a:uLnTx/>
                <a:uFillTx/>
                <a:latin typeface="Arial"/>
                <a:cs typeface="Arial"/>
                <a:sym typeface="Arial"/>
              </a:rPr>
            </a:br>
            <a:r>
              <a:rPr kumimoji="0" lang="en-US" sz="1400" b="0" i="0" u="none" strike="noStrike" kern="0" cap="none" spc="0" normalizeH="0" baseline="0" noProof="0" dirty="0">
                <a:ln>
                  <a:noFill/>
                </a:ln>
                <a:solidFill>
                  <a:srgbClr val="000000"/>
                </a:solidFill>
                <a:effectLst/>
                <a:uLnTx/>
                <a:uFillTx/>
                <a:latin typeface="Arial"/>
                <a:cs typeface="Arial"/>
                <a:sym typeface="Arial"/>
              </a:rPr>
              <a:t>provides invaluable support to those with ovarian cancer and their caregivers.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7D8C"/>
                </a:solidFill>
                <a:effectLst/>
                <a:uLnTx/>
                <a:uFillTx/>
                <a:latin typeface="Arial"/>
                <a:cs typeface="Arial"/>
                <a:sym typeface="Arial"/>
              </a:rPr>
              <a:t>ovarian.org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TextBox 16">
            <a:extLst>
              <a:ext uri="{FF2B5EF4-FFF2-40B4-BE49-F238E27FC236}">
                <a16:creationId xmlns:a16="http://schemas.microsoft.com/office/drawing/2014/main" id="{445F5A2E-62A7-6AEA-D9DC-C7920A260BFD}"/>
              </a:ext>
            </a:extLst>
          </p:cNvPr>
          <p:cNvSpPr txBox="1"/>
          <p:nvPr/>
        </p:nvSpPr>
        <p:spPr>
          <a:xfrm>
            <a:off x="4767580" y="2367652"/>
            <a:ext cx="420624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The Foundation for Women’s Cancer</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provides multilingual gynecologic cancer resources for patients, families, and communities.</a:t>
            </a:r>
            <a:r>
              <a:rPr kumimoji="0" lang="en-US" sz="1400" b="1" i="0" u="none" strike="noStrike" kern="0" cap="none" spc="0" normalizeH="0" baseline="0" noProof="0" dirty="0">
                <a:ln>
                  <a:noFill/>
                </a:ln>
                <a:solidFill>
                  <a:srgbClr val="954398"/>
                </a:solidFill>
                <a:effectLst/>
                <a:uLnTx/>
                <a:uFillTx/>
                <a:latin typeface="Arial" panose="020B0604020202020204" pitchFamily="34" charset="0"/>
                <a:cs typeface="Arial" panose="020B0604020202020204" pitchFamily="34" charset="0"/>
                <a:sym typeface="Arial"/>
              </a:rPr>
              <a:t> foundationforwomenscancer.org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4C8DFD-07F2-2109-87E1-F12E882621E4}"/>
              </a:ext>
            </a:extLst>
          </p:cNvPr>
          <p:cNvSpPr/>
          <p:nvPr/>
        </p:nvSpPr>
        <p:spPr>
          <a:xfrm>
            <a:off x="5926115" y="1013522"/>
            <a:ext cx="869816" cy="2055474"/>
          </a:xfrm>
          <a:prstGeom prst="rect">
            <a:avLst/>
          </a:prstGeom>
          <a:solidFill>
            <a:srgbClr val="FADADD">
              <a:alpha val="25098"/>
            </a:srgbClr>
          </a:solidFill>
          <a:ln>
            <a:solidFill>
              <a:schemeClr val="accent6">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E474FBBE-B709-144E-8F68-8C30AA8CE416}"/>
              </a:ext>
            </a:extLst>
          </p:cNvPr>
          <p:cNvSpPr>
            <a:spLocks noGrp="1"/>
          </p:cNvSpPr>
          <p:nvPr>
            <p:ph type="title"/>
          </p:nvPr>
        </p:nvSpPr>
        <p:spPr/>
        <p:txBody>
          <a:bodyPr/>
          <a:lstStyle/>
          <a:p>
            <a:r>
              <a:rPr lang="en-US" dirty="0"/>
              <a:t>Survival Disparities: Endometrial vs Cervical Cancers</a:t>
            </a:r>
            <a:r>
              <a:rPr lang="en-US" baseline="30000" dirty="0"/>
              <a:t>1-3</a:t>
            </a:r>
            <a:endParaRPr lang="en-US" b="0" baseline="30000" dirty="0"/>
          </a:p>
        </p:txBody>
      </p:sp>
      <p:grpSp>
        <p:nvGrpSpPr>
          <p:cNvPr id="8" name="Group 7"/>
          <p:cNvGrpSpPr/>
          <p:nvPr/>
        </p:nvGrpSpPr>
        <p:grpSpPr>
          <a:xfrm>
            <a:off x="4561438" y="684884"/>
            <a:ext cx="4436177" cy="2517360"/>
            <a:chOff x="5010088" y="1953611"/>
            <a:chExt cx="2889172" cy="2423716"/>
          </a:xfrm>
        </p:grpSpPr>
        <p:graphicFrame>
          <p:nvGraphicFramePr>
            <p:cNvPr id="153" name="Chart 152">
              <a:extLst>
                <a:ext uri="{FF2B5EF4-FFF2-40B4-BE49-F238E27FC236}">
                  <a16:creationId xmlns:a16="http://schemas.microsoft.com/office/drawing/2014/main" id="{90D0A943-FE9B-CD49-957D-D71FC171686C}"/>
                </a:ext>
              </a:extLst>
            </p:cNvPr>
            <p:cNvGraphicFramePr/>
            <p:nvPr/>
          </p:nvGraphicFramePr>
          <p:xfrm>
            <a:off x="7482916" y="2006817"/>
            <a:ext cx="300976" cy="19907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6" name="Chart 155">
              <a:extLst>
                <a:ext uri="{FF2B5EF4-FFF2-40B4-BE49-F238E27FC236}">
                  <a16:creationId xmlns:a16="http://schemas.microsoft.com/office/drawing/2014/main" id="{0DB7E4C9-6C02-A446-A969-D2388AF9E4F3}"/>
                </a:ext>
              </a:extLst>
            </p:cNvPr>
            <p:cNvGraphicFramePr/>
            <p:nvPr/>
          </p:nvGraphicFramePr>
          <p:xfrm>
            <a:off x="5010088" y="1953611"/>
            <a:ext cx="2721067" cy="2295424"/>
          </p:xfrm>
          <a:graphic>
            <a:graphicData uri="http://schemas.openxmlformats.org/drawingml/2006/chart">
              <c:chart xmlns:c="http://schemas.openxmlformats.org/drawingml/2006/chart" xmlns:r="http://schemas.openxmlformats.org/officeDocument/2006/relationships" r:id="rId4"/>
            </a:graphicData>
          </a:graphic>
        </p:graphicFrame>
        <p:sp>
          <p:nvSpPr>
            <p:cNvPr id="152" name="Freeform 151">
              <a:extLst>
                <a:ext uri="{FF2B5EF4-FFF2-40B4-BE49-F238E27FC236}">
                  <a16:creationId xmlns:a16="http://schemas.microsoft.com/office/drawing/2014/main" id="{D496125E-11EB-4442-ACD1-36FB167F7ED1}"/>
                </a:ext>
              </a:extLst>
            </p:cNvPr>
            <p:cNvSpPr/>
            <p:nvPr/>
          </p:nvSpPr>
          <p:spPr>
            <a:xfrm>
              <a:off x="5342965" y="3035898"/>
              <a:ext cx="2209800" cy="0"/>
            </a:xfrm>
            <a:custGeom>
              <a:avLst/>
              <a:gdLst>
                <a:gd name="connsiteX0" fmla="*/ 2209800 w 2209800"/>
                <a:gd name="connsiteY0" fmla="*/ 0 h 0"/>
                <a:gd name="connsiteX1" fmla="*/ 0 w 2209800"/>
                <a:gd name="connsiteY1" fmla="*/ 0 h 0"/>
              </a:gdLst>
              <a:ahLst/>
              <a:cxnLst>
                <a:cxn ang="0">
                  <a:pos x="connsiteX0" y="connsiteY0"/>
                </a:cxn>
                <a:cxn ang="0">
                  <a:pos x="connsiteX1" y="connsiteY1"/>
                </a:cxn>
              </a:cxnLst>
              <a:rect l="l" t="t" r="r" b="b"/>
              <a:pathLst>
                <a:path w="2209800">
                  <a:moveTo>
                    <a:pt x="2209800" y="0"/>
                  </a:moveTo>
                  <a:lnTo>
                    <a:pt x="0" y="0"/>
                  </a:lnTo>
                </a:path>
              </a:pathLst>
            </a:custGeom>
            <a:noFill/>
            <a:ln w="1905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54" name="Rectangle 153">
              <a:extLst>
                <a:ext uri="{FF2B5EF4-FFF2-40B4-BE49-F238E27FC236}">
                  <a16:creationId xmlns:a16="http://schemas.microsoft.com/office/drawing/2014/main" id="{2C4D3DE6-06E4-1E46-B963-4E12A906DF3C}"/>
                </a:ext>
              </a:extLst>
            </p:cNvPr>
            <p:cNvSpPr/>
            <p:nvPr/>
          </p:nvSpPr>
          <p:spPr>
            <a:xfrm>
              <a:off x="7637194" y="2106399"/>
              <a:ext cx="125034" cy="107722"/>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sym typeface="Arial"/>
                </a:rPr>
                <a:t>2.1</a:t>
              </a:r>
            </a:p>
          </p:txBody>
        </p:sp>
        <p:sp>
          <p:nvSpPr>
            <p:cNvPr id="155" name="Freeform 154">
              <a:extLst>
                <a:ext uri="{FF2B5EF4-FFF2-40B4-BE49-F238E27FC236}">
                  <a16:creationId xmlns:a16="http://schemas.microsoft.com/office/drawing/2014/main" id="{B65F3F0E-DCB6-0E4C-A447-E0DFA904AFBA}"/>
                </a:ext>
              </a:extLst>
            </p:cNvPr>
            <p:cNvSpPr/>
            <p:nvPr/>
          </p:nvSpPr>
          <p:spPr>
            <a:xfrm>
              <a:off x="7549962" y="2167047"/>
              <a:ext cx="17956" cy="80387"/>
            </a:xfrm>
            <a:custGeom>
              <a:avLst/>
              <a:gdLst>
                <a:gd name="connsiteX0" fmla="*/ 34164 w 34164"/>
                <a:gd name="connsiteY0" fmla="*/ 80387 h 80387"/>
                <a:gd name="connsiteX1" fmla="*/ 34164 w 34164"/>
                <a:gd name="connsiteY1" fmla="*/ 0 h 80387"/>
                <a:gd name="connsiteX2" fmla="*/ 0 w 34164"/>
                <a:gd name="connsiteY2" fmla="*/ 0 h 80387"/>
              </a:gdLst>
              <a:ahLst/>
              <a:cxnLst>
                <a:cxn ang="0">
                  <a:pos x="connsiteX0" y="connsiteY0"/>
                </a:cxn>
                <a:cxn ang="0">
                  <a:pos x="connsiteX1" y="connsiteY1"/>
                </a:cxn>
                <a:cxn ang="0">
                  <a:pos x="connsiteX2" y="connsiteY2"/>
                </a:cxn>
              </a:cxnLst>
              <a:rect l="l" t="t" r="r" b="b"/>
              <a:pathLst>
                <a:path w="34164" h="80387">
                  <a:moveTo>
                    <a:pt x="34164" y="80387"/>
                  </a:moveTo>
                  <a:lnTo>
                    <a:pt x="34164" y="0"/>
                  </a:ln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57" name="TextBox 156">
              <a:extLst>
                <a:ext uri="{FF2B5EF4-FFF2-40B4-BE49-F238E27FC236}">
                  <a16:creationId xmlns:a16="http://schemas.microsoft.com/office/drawing/2014/main" id="{AACEAA45-35BA-0948-9B1E-72FB961CE490}"/>
                </a:ext>
              </a:extLst>
            </p:cNvPr>
            <p:cNvSpPr txBox="1"/>
            <p:nvPr/>
          </p:nvSpPr>
          <p:spPr>
            <a:xfrm>
              <a:off x="5520676" y="4089180"/>
              <a:ext cx="207081" cy="173713"/>
            </a:xfrm>
            <a:prstGeom prst="rect">
              <a:avLst/>
            </a:prstGeom>
            <a:solidFill>
              <a:schemeClr val="bg1"/>
            </a:solidFill>
          </p:spPr>
          <p:txBody>
            <a:bodyPr wrap="none" lIns="36000" tIns="36000" rIns="36000" bIns="36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a:ea typeface="+mn-ea"/>
                  <a:cs typeface="Arial"/>
                  <a:sym typeface="Arial"/>
                </a:rPr>
                <a:t>White</a:t>
              </a:r>
              <a:endParaRPr kumimoji="0" lang="en-US" sz="700" b="1" i="0" u="none" strike="noStrike" kern="1200" cap="none" spc="0" normalizeH="0" baseline="30000" noProof="0" dirty="0">
                <a:ln>
                  <a:noFill/>
                </a:ln>
                <a:solidFill>
                  <a:srgbClr val="000000"/>
                </a:solidFill>
                <a:effectLst/>
                <a:uLnTx/>
                <a:uFillTx/>
                <a:latin typeface="Arial"/>
                <a:ea typeface="+mn-ea"/>
                <a:cs typeface="Arial"/>
                <a:sym typeface="Arial"/>
              </a:endParaRPr>
            </a:p>
          </p:txBody>
        </p:sp>
        <p:sp>
          <p:nvSpPr>
            <p:cNvPr id="158" name="TextBox 157">
              <a:extLst>
                <a:ext uri="{FF2B5EF4-FFF2-40B4-BE49-F238E27FC236}">
                  <a16:creationId xmlns:a16="http://schemas.microsoft.com/office/drawing/2014/main" id="{CC5ED740-3806-0C43-8FB8-155A4999C60E}"/>
                </a:ext>
              </a:extLst>
            </p:cNvPr>
            <p:cNvSpPr txBox="1"/>
            <p:nvPr/>
          </p:nvSpPr>
          <p:spPr>
            <a:xfrm>
              <a:off x="6091495" y="4089180"/>
              <a:ext cx="202905" cy="173713"/>
            </a:xfrm>
            <a:prstGeom prst="rect">
              <a:avLst/>
            </a:prstGeom>
            <a:noFill/>
          </p:spPr>
          <p:txBody>
            <a:bodyPr wrap="none" lIns="36000" tIns="36000" rIns="36000" bIns="36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a:ea typeface="+mn-ea"/>
                  <a:cs typeface="Arial"/>
                  <a:sym typeface="Arial"/>
                </a:rPr>
                <a:t>Black</a:t>
              </a:r>
              <a:endParaRPr kumimoji="0" lang="en-US" sz="700" b="1" i="0" u="none" strike="noStrike" kern="1200" cap="none" spc="0" normalizeH="0" baseline="30000" noProof="0" dirty="0">
                <a:ln>
                  <a:noFill/>
                </a:ln>
                <a:solidFill>
                  <a:srgbClr val="000000"/>
                </a:solidFill>
                <a:effectLst/>
                <a:uLnTx/>
                <a:uFillTx/>
                <a:latin typeface="Arial"/>
                <a:ea typeface="+mn-ea"/>
                <a:cs typeface="Arial"/>
                <a:sym typeface="Arial"/>
              </a:endParaRPr>
            </a:p>
          </p:txBody>
        </p:sp>
        <p:sp>
          <p:nvSpPr>
            <p:cNvPr id="159" name="TextBox 158">
              <a:extLst>
                <a:ext uri="{FF2B5EF4-FFF2-40B4-BE49-F238E27FC236}">
                  <a16:creationId xmlns:a16="http://schemas.microsoft.com/office/drawing/2014/main" id="{E0156F52-3E6A-224B-8BDA-BBEC10C7D857}"/>
                </a:ext>
              </a:extLst>
            </p:cNvPr>
            <p:cNvSpPr txBox="1"/>
            <p:nvPr/>
          </p:nvSpPr>
          <p:spPr>
            <a:xfrm>
              <a:off x="7145190" y="4089180"/>
              <a:ext cx="290600" cy="173713"/>
            </a:xfrm>
            <a:prstGeom prst="rect">
              <a:avLst/>
            </a:prstGeom>
            <a:solidFill>
              <a:schemeClr val="bg1"/>
            </a:solidFill>
          </p:spPr>
          <p:txBody>
            <a:bodyPr wrap="none" lIns="36000" tIns="36000" rIns="36000" bIns="36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a:ea typeface="+mn-ea"/>
                  <a:cs typeface="Arial"/>
                  <a:sym typeface="Arial"/>
                </a:rPr>
                <a:t>Hispanic</a:t>
              </a:r>
              <a:endParaRPr kumimoji="0" lang="en-US" sz="700" b="1" i="0" u="none" strike="noStrike" kern="1200" cap="none" spc="0" normalizeH="0" baseline="30000" noProof="0" dirty="0">
                <a:ln>
                  <a:noFill/>
                </a:ln>
                <a:solidFill>
                  <a:srgbClr val="000000"/>
                </a:solidFill>
                <a:effectLst/>
                <a:uLnTx/>
                <a:uFillTx/>
                <a:latin typeface="Arial"/>
                <a:ea typeface="+mn-ea"/>
                <a:cs typeface="Arial"/>
                <a:sym typeface="Arial"/>
              </a:endParaRPr>
            </a:p>
          </p:txBody>
        </p:sp>
        <p:sp>
          <p:nvSpPr>
            <p:cNvPr id="160" name="TextBox 159">
              <a:extLst>
                <a:ext uri="{FF2B5EF4-FFF2-40B4-BE49-F238E27FC236}">
                  <a16:creationId xmlns:a16="http://schemas.microsoft.com/office/drawing/2014/main" id="{3BC70719-75B5-F64A-960C-62A72AD09C0D}"/>
                </a:ext>
              </a:extLst>
            </p:cNvPr>
            <p:cNvSpPr txBox="1"/>
            <p:nvPr/>
          </p:nvSpPr>
          <p:spPr>
            <a:xfrm>
              <a:off x="6432613" y="4089180"/>
              <a:ext cx="584104" cy="288147"/>
            </a:xfrm>
            <a:prstGeom prst="rect">
              <a:avLst/>
            </a:prstGeom>
            <a:noFill/>
          </p:spPr>
          <p:txBody>
            <a:bodyPr wrap="square" lIns="36000" tIns="36000" rIns="36000" bIns="36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a:ea typeface="+mn-ea"/>
                  <a:cs typeface="Arial"/>
                  <a:sym typeface="Arial"/>
                </a:rPr>
                <a:t>Asian/Pacific Islander</a:t>
              </a:r>
              <a:endParaRPr kumimoji="0" lang="en-US" sz="700" b="1" i="0" u="none" strike="noStrike" kern="1200" cap="none" spc="0" normalizeH="0" baseline="30000" noProof="0" dirty="0">
                <a:ln>
                  <a:noFill/>
                </a:ln>
                <a:solidFill>
                  <a:srgbClr val="000000"/>
                </a:solidFill>
                <a:effectLst/>
                <a:uLnTx/>
                <a:uFillTx/>
                <a:latin typeface="Arial"/>
                <a:ea typeface="+mn-ea"/>
                <a:cs typeface="Arial"/>
                <a:sym typeface="Arial"/>
              </a:endParaRPr>
            </a:p>
          </p:txBody>
        </p:sp>
        <p:sp>
          <p:nvSpPr>
            <p:cNvPr id="161" name="Freeform 160">
              <a:extLst>
                <a:ext uri="{FF2B5EF4-FFF2-40B4-BE49-F238E27FC236}">
                  <a16:creationId xmlns:a16="http://schemas.microsoft.com/office/drawing/2014/main" id="{B8904949-B53D-0F4D-B8BF-C753E6E4335E}"/>
                </a:ext>
              </a:extLst>
            </p:cNvPr>
            <p:cNvSpPr/>
            <p:nvPr/>
          </p:nvSpPr>
          <p:spPr>
            <a:xfrm>
              <a:off x="5390322" y="4115745"/>
              <a:ext cx="480391" cy="0"/>
            </a:xfrm>
            <a:custGeom>
              <a:avLst/>
              <a:gdLst>
                <a:gd name="connsiteX0" fmla="*/ 0 w 480391"/>
                <a:gd name="connsiteY0" fmla="*/ 0 h 0"/>
                <a:gd name="connsiteX1" fmla="*/ 480391 w 480391"/>
                <a:gd name="connsiteY1" fmla="*/ 0 h 0"/>
              </a:gdLst>
              <a:ahLst/>
              <a:cxnLst>
                <a:cxn ang="0">
                  <a:pos x="connsiteX0" y="connsiteY0"/>
                </a:cxn>
                <a:cxn ang="0">
                  <a:pos x="connsiteX1" y="connsiteY1"/>
                </a:cxn>
              </a:cxnLst>
              <a:rect l="l" t="t" r="r" b="b"/>
              <a:pathLst>
                <a:path w="480391">
                  <a:moveTo>
                    <a:pt x="0" y="0"/>
                  </a:moveTo>
                  <a:lnTo>
                    <a:pt x="480391" y="0"/>
                  </a:ln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62" name="Freeform 161">
              <a:extLst>
                <a:ext uri="{FF2B5EF4-FFF2-40B4-BE49-F238E27FC236}">
                  <a16:creationId xmlns:a16="http://schemas.microsoft.com/office/drawing/2014/main" id="{B897B8B3-7C07-2042-97E2-D0DD609B5F53}"/>
                </a:ext>
              </a:extLst>
            </p:cNvPr>
            <p:cNvSpPr/>
            <p:nvPr/>
          </p:nvSpPr>
          <p:spPr>
            <a:xfrm>
              <a:off x="5926171" y="4115745"/>
              <a:ext cx="480391" cy="0"/>
            </a:xfrm>
            <a:custGeom>
              <a:avLst/>
              <a:gdLst>
                <a:gd name="connsiteX0" fmla="*/ 0 w 480391"/>
                <a:gd name="connsiteY0" fmla="*/ 0 h 0"/>
                <a:gd name="connsiteX1" fmla="*/ 480391 w 480391"/>
                <a:gd name="connsiteY1" fmla="*/ 0 h 0"/>
              </a:gdLst>
              <a:ahLst/>
              <a:cxnLst>
                <a:cxn ang="0">
                  <a:pos x="connsiteX0" y="connsiteY0"/>
                </a:cxn>
                <a:cxn ang="0">
                  <a:pos x="connsiteX1" y="connsiteY1"/>
                </a:cxn>
              </a:cxnLst>
              <a:rect l="l" t="t" r="r" b="b"/>
              <a:pathLst>
                <a:path w="480391">
                  <a:moveTo>
                    <a:pt x="0" y="0"/>
                  </a:moveTo>
                  <a:lnTo>
                    <a:pt x="480391" y="0"/>
                  </a:ln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63" name="Freeform 162">
              <a:extLst>
                <a:ext uri="{FF2B5EF4-FFF2-40B4-BE49-F238E27FC236}">
                  <a16:creationId xmlns:a16="http://schemas.microsoft.com/office/drawing/2014/main" id="{FC3304F1-218A-7C45-BBC2-DAA4A09A71BF}"/>
                </a:ext>
              </a:extLst>
            </p:cNvPr>
            <p:cNvSpPr/>
            <p:nvPr/>
          </p:nvSpPr>
          <p:spPr>
            <a:xfrm>
              <a:off x="6478768" y="4115745"/>
              <a:ext cx="480391" cy="0"/>
            </a:xfrm>
            <a:custGeom>
              <a:avLst/>
              <a:gdLst>
                <a:gd name="connsiteX0" fmla="*/ 0 w 480391"/>
                <a:gd name="connsiteY0" fmla="*/ 0 h 0"/>
                <a:gd name="connsiteX1" fmla="*/ 480391 w 480391"/>
                <a:gd name="connsiteY1" fmla="*/ 0 h 0"/>
              </a:gdLst>
              <a:ahLst/>
              <a:cxnLst>
                <a:cxn ang="0">
                  <a:pos x="connsiteX0" y="connsiteY0"/>
                </a:cxn>
                <a:cxn ang="0">
                  <a:pos x="connsiteX1" y="connsiteY1"/>
                </a:cxn>
              </a:cxnLst>
              <a:rect l="l" t="t" r="r" b="b"/>
              <a:pathLst>
                <a:path w="480391">
                  <a:moveTo>
                    <a:pt x="0" y="0"/>
                  </a:moveTo>
                  <a:lnTo>
                    <a:pt x="480391" y="0"/>
                  </a:ln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64" name="Freeform 163">
              <a:extLst>
                <a:ext uri="{FF2B5EF4-FFF2-40B4-BE49-F238E27FC236}">
                  <a16:creationId xmlns:a16="http://schemas.microsoft.com/office/drawing/2014/main" id="{5859DBD2-1F6C-474A-A260-74A881469DFB}"/>
                </a:ext>
              </a:extLst>
            </p:cNvPr>
            <p:cNvSpPr/>
            <p:nvPr/>
          </p:nvSpPr>
          <p:spPr>
            <a:xfrm>
              <a:off x="7051548" y="4115745"/>
              <a:ext cx="480391" cy="0"/>
            </a:xfrm>
            <a:custGeom>
              <a:avLst/>
              <a:gdLst>
                <a:gd name="connsiteX0" fmla="*/ 0 w 480391"/>
                <a:gd name="connsiteY0" fmla="*/ 0 h 0"/>
                <a:gd name="connsiteX1" fmla="*/ 480391 w 480391"/>
                <a:gd name="connsiteY1" fmla="*/ 0 h 0"/>
              </a:gdLst>
              <a:ahLst/>
              <a:cxnLst>
                <a:cxn ang="0">
                  <a:pos x="connsiteX0" y="connsiteY0"/>
                </a:cxn>
                <a:cxn ang="0">
                  <a:pos x="connsiteX1" y="connsiteY1"/>
                </a:cxn>
              </a:cxnLst>
              <a:rect l="l" t="t" r="r" b="b"/>
              <a:pathLst>
                <a:path w="480391">
                  <a:moveTo>
                    <a:pt x="0" y="0"/>
                  </a:moveTo>
                  <a:lnTo>
                    <a:pt x="480391" y="0"/>
                  </a:ln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65" name="TextBox 164">
              <a:extLst>
                <a:ext uri="{FF2B5EF4-FFF2-40B4-BE49-F238E27FC236}">
                  <a16:creationId xmlns:a16="http://schemas.microsoft.com/office/drawing/2014/main" id="{21CCD1F7-FAC1-8044-A47C-E0D1EF8032D0}"/>
                </a:ext>
              </a:extLst>
            </p:cNvPr>
            <p:cNvSpPr txBox="1"/>
            <p:nvPr/>
          </p:nvSpPr>
          <p:spPr>
            <a:xfrm rot="16200000">
              <a:off x="4351518" y="2927473"/>
              <a:ext cx="1514596" cy="180403"/>
            </a:xfrm>
            <a:prstGeom prst="rect">
              <a:avLst/>
            </a:prstGeom>
            <a:solidFill>
              <a:schemeClr val="bg1"/>
            </a:solidFill>
          </p:spPr>
          <p:txBody>
            <a:bodyPr wrap="none" lIns="36000" tIns="0" rIns="3600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sym typeface="Arial"/>
                </a:rPr>
                <a:t>Uterine Cancer </a:t>
              </a:r>
              <a:br>
                <a:rPr kumimoji="0" lang="en-US" sz="900" b="1" i="0" u="none" strike="noStrike" kern="1200" cap="none" spc="0" normalizeH="0" baseline="0" noProof="0" dirty="0">
                  <a:ln>
                    <a:noFill/>
                  </a:ln>
                  <a:solidFill>
                    <a:srgbClr val="000000"/>
                  </a:solidFill>
                  <a:effectLst/>
                  <a:uLnTx/>
                  <a:uFillTx/>
                  <a:latin typeface="Arial"/>
                  <a:ea typeface="+mn-ea"/>
                  <a:cs typeface="Arial"/>
                  <a:sym typeface="Arial"/>
                </a:rPr>
              </a:br>
              <a:r>
                <a:rPr kumimoji="0" lang="en-US" sz="900" b="1" i="0" u="none" strike="noStrike" kern="1200" cap="none" spc="0" normalizeH="0" baseline="0" noProof="0" dirty="0">
                  <a:ln>
                    <a:noFill/>
                  </a:ln>
                  <a:solidFill>
                    <a:srgbClr val="000000"/>
                  </a:solidFill>
                  <a:effectLst/>
                  <a:uLnTx/>
                  <a:uFillTx/>
                  <a:latin typeface="Arial"/>
                  <a:ea typeface="+mn-ea"/>
                  <a:cs typeface="Arial"/>
                  <a:sym typeface="Arial"/>
                </a:rPr>
                <a:t>Mortality Rate (per 100,000)</a:t>
              </a:r>
            </a:p>
          </p:txBody>
        </p:sp>
        <p:sp>
          <p:nvSpPr>
            <p:cNvPr id="166" name="TextBox 165">
              <a:extLst>
                <a:ext uri="{FF2B5EF4-FFF2-40B4-BE49-F238E27FC236}">
                  <a16:creationId xmlns:a16="http://schemas.microsoft.com/office/drawing/2014/main" id="{70575BFD-CE04-D24D-8703-AB245820EA20}"/>
                </a:ext>
              </a:extLst>
            </p:cNvPr>
            <p:cNvSpPr txBox="1"/>
            <p:nvPr/>
          </p:nvSpPr>
          <p:spPr>
            <a:xfrm rot="5400000">
              <a:off x="7251844" y="2966648"/>
              <a:ext cx="1156334" cy="138499"/>
            </a:xfrm>
            <a:prstGeom prst="rect">
              <a:avLst/>
            </a:prstGeom>
            <a:solidFill>
              <a:schemeClr val="bg1"/>
            </a:solidFill>
          </p:spPr>
          <p:txBody>
            <a:bodyPr wrap="none" lIns="36000" tIns="0" rIns="3600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sym typeface="Arial"/>
                </a:rPr>
                <a:t>Mortality Rate Ratio</a:t>
              </a:r>
              <a:endParaRPr kumimoji="0" lang="en-US" sz="900" b="1" i="0" u="none" strike="sngStrike" kern="1200" cap="none" spc="0" normalizeH="0" baseline="30000" noProof="0" dirty="0">
                <a:ln>
                  <a:noFill/>
                </a:ln>
                <a:solidFill>
                  <a:srgbClr val="FF0000"/>
                </a:solidFill>
                <a:effectLst/>
                <a:uLnTx/>
                <a:uFillTx/>
                <a:latin typeface="Arial"/>
                <a:ea typeface="+mn-ea"/>
                <a:cs typeface="Arial"/>
                <a:sym typeface="Arial"/>
              </a:endParaRPr>
            </a:p>
          </p:txBody>
        </p:sp>
        <p:sp>
          <p:nvSpPr>
            <p:cNvPr id="167" name="Freeform 166">
              <a:extLst>
                <a:ext uri="{FF2B5EF4-FFF2-40B4-BE49-F238E27FC236}">
                  <a16:creationId xmlns:a16="http://schemas.microsoft.com/office/drawing/2014/main" id="{9FD87896-EDBF-8C4E-A5D1-B21FCB0AFCCD}"/>
                </a:ext>
              </a:extLst>
            </p:cNvPr>
            <p:cNvSpPr/>
            <p:nvPr/>
          </p:nvSpPr>
          <p:spPr>
            <a:xfrm>
              <a:off x="6016712" y="2329976"/>
              <a:ext cx="45720" cy="0"/>
            </a:xfrm>
            <a:custGeom>
              <a:avLst/>
              <a:gdLst>
                <a:gd name="connsiteX0" fmla="*/ 0 w 63500"/>
                <a:gd name="connsiteY0" fmla="*/ 0 h 0"/>
                <a:gd name="connsiteX1" fmla="*/ 63500 w 63500"/>
                <a:gd name="connsiteY1" fmla="*/ 0 h 0"/>
              </a:gdLst>
              <a:ahLst/>
              <a:cxnLst>
                <a:cxn ang="0">
                  <a:pos x="connsiteX0" y="connsiteY0"/>
                </a:cxn>
                <a:cxn ang="0">
                  <a:pos x="connsiteX1" y="connsiteY1"/>
                </a:cxn>
              </a:cxnLst>
              <a:rect l="l" t="t" r="r" b="b"/>
              <a:pathLst>
                <a:path w="63500">
                  <a:moveTo>
                    <a:pt x="0" y="0"/>
                  </a:moveTo>
                  <a:lnTo>
                    <a:pt x="6350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sym typeface="Arial"/>
              </a:endParaRPr>
            </a:p>
          </p:txBody>
        </p:sp>
        <p:sp>
          <p:nvSpPr>
            <p:cNvPr id="168" name="Freeform 167">
              <a:extLst>
                <a:ext uri="{FF2B5EF4-FFF2-40B4-BE49-F238E27FC236}">
                  <a16:creationId xmlns:a16="http://schemas.microsoft.com/office/drawing/2014/main" id="{E24CD4E4-AD69-E547-BB31-A66E8AD98EB9}"/>
                </a:ext>
              </a:extLst>
            </p:cNvPr>
            <p:cNvSpPr/>
            <p:nvPr/>
          </p:nvSpPr>
          <p:spPr>
            <a:xfrm>
              <a:off x="6016712" y="2423020"/>
              <a:ext cx="45720" cy="0"/>
            </a:xfrm>
            <a:custGeom>
              <a:avLst/>
              <a:gdLst>
                <a:gd name="connsiteX0" fmla="*/ 0 w 63500"/>
                <a:gd name="connsiteY0" fmla="*/ 0 h 0"/>
                <a:gd name="connsiteX1" fmla="*/ 63500 w 63500"/>
                <a:gd name="connsiteY1" fmla="*/ 0 h 0"/>
              </a:gdLst>
              <a:ahLst/>
              <a:cxnLst>
                <a:cxn ang="0">
                  <a:pos x="connsiteX0" y="connsiteY0"/>
                </a:cxn>
                <a:cxn ang="0">
                  <a:pos x="connsiteX1" y="connsiteY1"/>
                </a:cxn>
              </a:cxnLst>
              <a:rect l="l" t="t" r="r" b="b"/>
              <a:pathLst>
                <a:path w="63500">
                  <a:moveTo>
                    <a:pt x="0" y="0"/>
                  </a:moveTo>
                  <a:lnTo>
                    <a:pt x="6350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sym typeface="Arial"/>
              </a:endParaRPr>
            </a:p>
          </p:txBody>
        </p:sp>
        <p:sp>
          <p:nvSpPr>
            <p:cNvPr id="169" name="Freeform 168">
              <a:extLst>
                <a:ext uri="{FF2B5EF4-FFF2-40B4-BE49-F238E27FC236}">
                  <a16:creationId xmlns:a16="http://schemas.microsoft.com/office/drawing/2014/main" id="{8FD264B2-4DE1-694A-A444-03015621E88F}"/>
                </a:ext>
              </a:extLst>
            </p:cNvPr>
            <p:cNvSpPr/>
            <p:nvPr/>
          </p:nvSpPr>
          <p:spPr>
            <a:xfrm>
              <a:off x="6039572" y="2333324"/>
              <a:ext cx="0" cy="88232"/>
            </a:xfrm>
            <a:custGeom>
              <a:avLst/>
              <a:gdLst>
                <a:gd name="connsiteX0" fmla="*/ 0 w 0"/>
                <a:gd name="connsiteY0" fmla="*/ 0 h 88232"/>
                <a:gd name="connsiteX1" fmla="*/ 0 w 0"/>
                <a:gd name="connsiteY1" fmla="*/ 88232 h 88232"/>
              </a:gdLst>
              <a:ahLst/>
              <a:cxnLst>
                <a:cxn ang="0">
                  <a:pos x="connsiteX0" y="connsiteY0"/>
                </a:cxn>
                <a:cxn ang="0">
                  <a:pos x="connsiteX1" y="connsiteY1"/>
                </a:cxn>
              </a:cxnLst>
              <a:rect l="l" t="t" r="r" b="b"/>
              <a:pathLst>
                <a:path h="88232">
                  <a:moveTo>
                    <a:pt x="0" y="0"/>
                  </a:moveTo>
                  <a:lnTo>
                    <a:pt x="0" y="88232"/>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70" name="Rectangle 169">
              <a:extLst>
                <a:ext uri="{FF2B5EF4-FFF2-40B4-BE49-F238E27FC236}">
                  <a16:creationId xmlns:a16="http://schemas.microsoft.com/office/drawing/2014/main" id="{0D444FD9-3408-DC44-A4D4-13714C185156}"/>
                </a:ext>
              </a:extLst>
            </p:cNvPr>
            <p:cNvSpPr/>
            <p:nvPr/>
          </p:nvSpPr>
          <p:spPr>
            <a:xfrm>
              <a:off x="6016712" y="2351509"/>
              <a:ext cx="45719" cy="45719"/>
            </a:xfrm>
            <a:prstGeom prst="rect">
              <a:avLst/>
            </a:prstGeom>
            <a:solidFill>
              <a:schemeClr val="tx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a:ea typeface="+mn-ea"/>
                <a:cs typeface="Arial"/>
                <a:sym typeface="Arial"/>
              </a:endParaRPr>
            </a:p>
          </p:txBody>
        </p:sp>
        <p:sp>
          <p:nvSpPr>
            <p:cNvPr id="171" name="Freeform 170">
              <a:extLst>
                <a:ext uri="{FF2B5EF4-FFF2-40B4-BE49-F238E27FC236}">
                  <a16:creationId xmlns:a16="http://schemas.microsoft.com/office/drawing/2014/main" id="{0E8DC0E5-80AB-5140-9EEE-3991F094363A}"/>
                </a:ext>
              </a:extLst>
            </p:cNvPr>
            <p:cNvSpPr/>
            <p:nvPr/>
          </p:nvSpPr>
          <p:spPr>
            <a:xfrm>
              <a:off x="6292406" y="2220606"/>
              <a:ext cx="45720" cy="0"/>
            </a:xfrm>
            <a:custGeom>
              <a:avLst/>
              <a:gdLst>
                <a:gd name="connsiteX0" fmla="*/ 0 w 63500"/>
                <a:gd name="connsiteY0" fmla="*/ 0 h 0"/>
                <a:gd name="connsiteX1" fmla="*/ 63500 w 63500"/>
                <a:gd name="connsiteY1" fmla="*/ 0 h 0"/>
              </a:gdLst>
              <a:ahLst/>
              <a:cxnLst>
                <a:cxn ang="0">
                  <a:pos x="connsiteX0" y="connsiteY0"/>
                </a:cxn>
                <a:cxn ang="0">
                  <a:pos x="connsiteX1" y="connsiteY1"/>
                </a:cxn>
              </a:cxnLst>
              <a:rect l="l" t="t" r="r" b="b"/>
              <a:pathLst>
                <a:path w="63500">
                  <a:moveTo>
                    <a:pt x="0" y="0"/>
                  </a:moveTo>
                  <a:lnTo>
                    <a:pt x="6350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sym typeface="Arial"/>
              </a:endParaRPr>
            </a:p>
          </p:txBody>
        </p:sp>
        <p:sp>
          <p:nvSpPr>
            <p:cNvPr id="172" name="Freeform 171">
              <a:extLst>
                <a:ext uri="{FF2B5EF4-FFF2-40B4-BE49-F238E27FC236}">
                  <a16:creationId xmlns:a16="http://schemas.microsoft.com/office/drawing/2014/main" id="{DA1E2131-8B02-A24C-8323-4C14C7CF486D}"/>
                </a:ext>
              </a:extLst>
            </p:cNvPr>
            <p:cNvSpPr/>
            <p:nvPr/>
          </p:nvSpPr>
          <p:spPr>
            <a:xfrm>
              <a:off x="6292406" y="2302422"/>
              <a:ext cx="45720" cy="0"/>
            </a:xfrm>
            <a:custGeom>
              <a:avLst/>
              <a:gdLst>
                <a:gd name="connsiteX0" fmla="*/ 0 w 63500"/>
                <a:gd name="connsiteY0" fmla="*/ 0 h 0"/>
                <a:gd name="connsiteX1" fmla="*/ 63500 w 63500"/>
                <a:gd name="connsiteY1" fmla="*/ 0 h 0"/>
              </a:gdLst>
              <a:ahLst/>
              <a:cxnLst>
                <a:cxn ang="0">
                  <a:pos x="connsiteX0" y="connsiteY0"/>
                </a:cxn>
                <a:cxn ang="0">
                  <a:pos x="connsiteX1" y="connsiteY1"/>
                </a:cxn>
              </a:cxnLst>
              <a:rect l="l" t="t" r="r" b="b"/>
              <a:pathLst>
                <a:path w="63500">
                  <a:moveTo>
                    <a:pt x="0" y="0"/>
                  </a:moveTo>
                  <a:lnTo>
                    <a:pt x="6350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sym typeface="Arial"/>
              </a:endParaRPr>
            </a:p>
          </p:txBody>
        </p:sp>
        <p:sp>
          <p:nvSpPr>
            <p:cNvPr id="173" name="Freeform 172">
              <a:extLst>
                <a:ext uri="{FF2B5EF4-FFF2-40B4-BE49-F238E27FC236}">
                  <a16:creationId xmlns:a16="http://schemas.microsoft.com/office/drawing/2014/main" id="{5044A359-9733-A048-B1DB-64A5BDE2B983}"/>
                </a:ext>
              </a:extLst>
            </p:cNvPr>
            <p:cNvSpPr/>
            <p:nvPr/>
          </p:nvSpPr>
          <p:spPr>
            <a:xfrm>
              <a:off x="6315265" y="2223954"/>
              <a:ext cx="45719" cy="78468"/>
            </a:xfrm>
            <a:custGeom>
              <a:avLst/>
              <a:gdLst>
                <a:gd name="connsiteX0" fmla="*/ 0 w 0"/>
                <a:gd name="connsiteY0" fmla="*/ 0 h 88232"/>
                <a:gd name="connsiteX1" fmla="*/ 0 w 0"/>
                <a:gd name="connsiteY1" fmla="*/ 88232 h 88232"/>
              </a:gdLst>
              <a:ahLst/>
              <a:cxnLst>
                <a:cxn ang="0">
                  <a:pos x="connsiteX0" y="connsiteY0"/>
                </a:cxn>
                <a:cxn ang="0">
                  <a:pos x="connsiteX1" y="connsiteY1"/>
                </a:cxn>
              </a:cxnLst>
              <a:rect l="l" t="t" r="r" b="b"/>
              <a:pathLst>
                <a:path h="88232">
                  <a:moveTo>
                    <a:pt x="0" y="0"/>
                  </a:moveTo>
                  <a:lnTo>
                    <a:pt x="0" y="88232"/>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74" name="Rectangle 173">
              <a:extLst>
                <a:ext uri="{FF2B5EF4-FFF2-40B4-BE49-F238E27FC236}">
                  <a16:creationId xmlns:a16="http://schemas.microsoft.com/office/drawing/2014/main" id="{0845BBD6-E25D-4E4A-A9CB-2B2C131092BA}"/>
                </a:ext>
              </a:extLst>
            </p:cNvPr>
            <p:cNvSpPr/>
            <p:nvPr/>
          </p:nvSpPr>
          <p:spPr>
            <a:xfrm>
              <a:off x="6292406" y="2242139"/>
              <a:ext cx="45719" cy="45719"/>
            </a:xfrm>
            <a:prstGeom prst="rect">
              <a:avLst/>
            </a:prstGeom>
            <a:solidFill>
              <a:schemeClr val="tx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a:ea typeface="+mn-ea"/>
                <a:cs typeface="Arial"/>
                <a:sym typeface="Arial"/>
              </a:endParaRPr>
            </a:p>
          </p:txBody>
        </p:sp>
        <p:sp>
          <p:nvSpPr>
            <p:cNvPr id="175" name="Freeform 174">
              <a:extLst>
                <a:ext uri="{FF2B5EF4-FFF2-40B4-BE49-F238E27FC236}">
                  <a16:creationId xmlns:a16="http://schemas.microsoft.com/office/drawing/2014/main" id="{B35B8A9F-8278-7047-96CE-EAE5E394B357}"/>
                </a:ext>
              </a:extLst>
            </p:cNvPr>
            <p:cNvSpPr/>
            <p:nvPr/>
          </p:nvSpPr>
          <p:spPr>
            <a:xfrm>
              <a:off x="6568051" y="3353184"/>
              <a:ext cx="45720" cy="0"/>
            </a:xfrm>
            <a:custGeom>
              <a:avLst/>
              <a:gdLst>
                <a:gd name="connsiteX0" fmla="*/ 0 w 63500"/>
                <a:gd name="connsiteY0" fmla="*/ 0 h 0"/>
                <a:gd name="connsiteX1" fmla="*/ 63500 w 63500"/>
                <a:gd name="connsiteY1" fmla="*/ 0 h 0"/>
              </a:gdLst>
              <a:ahLst/>
              <a:cxnLst>
                <a:cxn ang="0">
                  <a:pos x="connsiteX0" y="connsiteY0"/>
                </a:cxn>
                <a:cxn ang="0">
                  <a:pos x="connsiteX1" y="connsiteY1"/>
                </a:cxn>
              </a:cxnLst>
              <a:rect l="l" t="t" r="r" b="b"/>
              <a:pathLst>
                <a:path w="63500">
                  <a:moveTo>
                    <a:pt x="0" y="0"/>
                  </a:moveTo>
                  <a:lnTo>
                    <a:pt x="6350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sym typeface="Arial"/>
              </a:endParaRPr>
            </a:p>
          </p:txBody>
        </p:sp>
        <p:sp>
          <p:nvSpPr>
            <p:cNvPr id="176" name="Freeform 175">
              <a:extLst>
                <a:ext uri="{FF2B5EF4-FFF2-40B4-BE49-F238E27FC236}">
                  <a16:creationId xmlns:a16="http://schemas.microsoft.com/office/drawing/2014/main" id="{392CE0AB-EA9C-9649-A821-0D41B31074C3}"/>
                </a:ext>
              </a:extLst>
            </p:cNvPr>
            <p:cNvSpPr/>
            <p:nvPr/>
          </p:nvSpPr>
          <p:spPr>
            <a:xfrm>
              <a:off x="6568051" y="3465479"/>
              <a:ext cx="45720" cy="0"/>
            </a:xfrm>
            <a:custGeom>
              <a:avLst/>
              <a:gdLst>
                <a:gd name="connsiteX0" fmla="*/ 0 w 63500"/>
                <a:gd name="connsiteY0" fmla="*/ 0 h 0"/>
                <a:gd name="connsiteX1" fmla="*/ 63500 w 63500"/>
                <a:gd name="connsiteY1" fmla="*/ 0 h 0"/>
              </a:gdLst>
              <a:ahLst/>
              <a:cxnLst>
                <a:cxn ang="0">
                  <a:pos x="connsiteX0" y="connsiteY0"/>
                </a:cxn>
                <a:cxn ang="0">
                  <a:pos x="connsiteX1" y="connsiteY1"/>
                </a:cxn>
              </a:cxnLst>
              <a:rect l="l" t="t" r="r" b="b"/>
              <a:pathLst>
                <a:path w="63500">
                  <a:moveTo>
                    <a:pt x="0" y="0"/>
                  </a:moveTo>
                  <a:lnTo>
                    <a:pt x="6350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sym typeface="Arial"/>
              </a:endParaRPr>
            </a:p>
          </p:txBody>
        </p:sp>
        <p:sp>
          <p:nvSpPr>
            <p:cNvPr id="177" name="Freeform 176">
              <a:extLst>
                <a:ext uri="{FF2B5EF4-FFF2-40B4-BE49-F238E27FC236}">
                  <a16:creationId xmlns:a16="http://schemas.microsoft.com/office/drawing/2014/main" id="{B7F7DCA8-1E0D-0247-BC3B-35709C7C1595}"/>
                </a:ext>
              </a:extLst>
            </p:cNvPr>
            <p:cNvSpPr/>
            <p:nvPr/>
          </p:nvSpPr>
          <p:spPr>
            <a:xfrm>
              <a:off x="6590910" y="3356532"/>
              <a:ext cx="45719" cy="106230"/>
            </a:xfrm>
            <a:custGeom>
              <a:avLst/>
              <a:gdLst>
                <a:gd name="connsiteX0" fmla="*/ 0 w 0"/>
                <a:gd name="connsiteY0" fmla="*/ 0 h 88232"/>
                <a:gd name="connsiteX1" fmla="*/ 0 w 0"/>
                <a:gd name="connsiteY1" fmla="*/ 88232 h 88232"/>
              </a:gdLst>
              <a:ahLst/>
              <a:cxnLst>
                <a:cxn ang="0">
                  <a:pos x="connsiteX0" y="connsiteY0"/>
                </a:cxn>
                <a:cxn ang="0">
                  <a:pos x="connsiteX1" y="connsiteY1"/>
                </a:cxn>
              </a:cxnLst>
              <a:rect l="l" t="t" r="r" b="b"/>
              <a:pathLst>
                <a:path h="88232">
                  <a:moveTo>
                    <a:pt x="0" y="0"/>
                  </a:moveTo>
                  <a:lnTo>
                    <a:pt x="0" y="88232"/>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78" name="Rectangle 177">
              <a:extLst>
                <a:ext uri="{FF2B5EF4-FFF2-40B4-BE49-F238E27FC236}">
                  <a16:creationId xmlns:a16="http://schemas.microsoft.com/office/drawing/2014/main" id="{374C9487-EE6D-AF49-95FF-2DF6CD9D0096}"/>
                </a:ext>
              </a:extLst>
            </p:cNvPr>
            <p:cNvSpPr/>
            <p:nvPr/>
          </p:nvSpPr>
          <p:spPr>
            <a:xfrm>
              <a:off x="6568051" y="3384341"/>
              <a:ext cx="45719" cy="45719"/>
            </a:xfrm>
            <a:prstGeom prst="rect">
              <a:avLst/>
            </a:prstGeom>
            <a:solidFill>
              <a:schemeClr val="tx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a:ea typeface="+mn-ea"/>
                <a:cs typeface="Arial"/>
                <a:sym typeface="Arial"/>
              </a:endParaRPr>
            </a:p>
          </p:txBody>
        </p:sp>
        <p:sp>
          <p:nvSpPr>
            <p:cNvPr id="179" name="Freeform 178">
              <a:extLst>
                <a:ext uri="{FF2B5EF4-FFF2-40B4-BE49-F238E27FC236}">
                  <a16:creationId xmlns:a16="http://schemas.microsoft.com/office/drawing/2014/main" id="{F7FC29F9-86C5-574B-9F10-6C1AFC6A2BAE}"/>
                </a:ext>
              </a:extLst>
            </p:cNvPr>
            <p:cNvSpPr/>
            <p:nvPr/>
          </p:nvSpPr>
          <p:spPr>
            <a:xfrm>
              <a:off x="6845663" y="3203297"/>
              <a:ext cx="45720" cy="0"/>
            </a:xfrm>
            <a:custGeom>
              <a:avLst/>
              <a:gdLst>
                <a:gd name="connsiteX0" fmla="*/ 0 w 63500"/>
                <a:gd name="connsiteY0" fmla="*/ 0 h 0"/>
                <a:gd name="connsiteX1" fmla="*/ 63500 w 63500"/>
                <a:gd name="connsiteY1" fmla="*/ 0 h 0"/>
              </a:gdLst>
              <a:ahLst/>
              <a:cxnLst>
                <a:cxn ang="0">
                  <a:pos x="connsiteX0" y="connsiteY0"/>
                </a:cxn>
                <a:cxn ang="0">
                  <a:pos x="connsiteX1" y="connsiteY1"/>
                </a:cxn>
              </a:cxnLst>
              <a:rect l="l" t="t" r="r" b="b"/>
              <a:pathLst>
                <a:path w="63500">
                  <a:moveTo>
                    <a:pt x="0" y="0"/>
                  </a:moveTo>
                  <a:lnTo>
                    <a:pt x="6350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sym typeface="Arial"/>
              </a:endParaRPr>
            </a:p>
          </p:txBody>
        </p:sp>
        <p:sp>
          <p:nvSpPr>
            <p:cNvPr id="180" name="Freeform 179">
              <a:extLst>
                <a:ext uri="{FF2B5EF4-FFF2-40B4-BE49-F238E27FC236}">
                  <a16:creationId xmlns:a16="http://schemas.microsoft.com/office/drawing/2014/main" id="{AD698FEE-05A3-374D-ADE8-702CEDA4115E}"/>
                </a:ext>
              </a:extLst>
            </p:cNvPr>
            <p:cNvSpPr/>
            <p:nvPr/>
          </p:nvSpPr>
          <p:spPr>
            <a:xfrm>
              <a:off x="6845663" y="3267467"/>
              <a:ext cx="45720" cy="0"/>
            </a:xfrm>
            <a:custGeom>
              <a:avLst/>
              <a:gdLst>
                <a:gd name="connsiteX0" fmla="*/ 0 w 63500"/>
                <a:gd name="connsiteY0" fmla="*/ 0 h 0"/>
                <a:gd name="connsiteX1" fmla="*/ 63500 w 63500"/>
                <a:gd name="connsiteY1" fmla="*/ 0 h 0"/>
              </a:gdLst>
              <a:ahLst/>
              <a:cxnLst>
                <a:cxn ang="0">
                  <a:pos x="connsiteX0" y="connsiteY0"/>
                </a:cxn>
                <a:cxn ang="0">
                  <a:pos x="connsiteX1" y="connsiteY1"/>
                </a:cxn>
              </a:cxnLst>
              <a:rect l="l" t="t" r="r" b="b"/>
              <a:pathLst>
                <a:path w="63500">
                  <a:moveTo>
                    <a:pt x="0" y="0"/>
                  </a:moveTo>
                  <a:lnTo>
                    <a:pt x="6350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sym typeface="Arial"/>
              </a:endParaRPr>
            </a:p>
          </p:txBody>
        </p:sp>
        <p:sp>
          <p:nvSpPr>
            <p:cNvPr id="181" name="Freeform 180">
              <a:extLst>
                <a:ext uri="{FF2B5EF4-FFF2-40B4-BE49-F238E27FC236}">
                  <a16:creationId xmlns:a16="http://schemas.microsoft.com/office/drawing/2014/main" id="{AB0C7DBA-C2F1-FC48-BFC4-7D1CE5B33E0C}"/>
                </a:ext>
              </a:extLst>
            </p:cNvPr>
            <p:cNvSpPr/>
            <p:nvPr/>
          </p:nvSpPr>
          <p:spPr>
            <a:xfrm>
              <a:off x="6868522" y="3198623"/>
              <a:ext cx="45719" cy="68844"/>
            </a:xfrm>
            <a:custGeom>
              <a:avLst/>
              <a:gdLst>
                <a:gd name="connsiteX0" fmla="*/ 0 w 0"/>
                <a:gd name="connsiteY0" fmla="*/ 0 h 88232"/>
                <a:gd name="connsiteX1" fmla="*/ 0 w 0"/>
                <a:gd name="connsiteY1" fmla="*/ 88232 h 88232"/>
              </a:gdLst>
              <a:ahLst/>
              <a:cxnLst>
                <a:cxn ang="0">
                  <a:pos x="connsiteX0" y="connsiteY0"/>
                </a:cxn>
                <a:cxn ang="0">
                  <a:pos x="connsiteX1" y="connsiteY1"/>
                </a:cxn>
              </a:cxnLst>
              <a:rect l="l" t="t" r="r" b="b"/>
              <a:pathLst>
                <a:path h="88232">
                  <a:moveTo>
                    <a:pt x="0" y="0"/>
                  </a:moveTo>
                  <a:lnTo>
                    <a:pt x="0" y="88232"/>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82" name="Rectangle 181">
              <a:extLst>
                <a:ext uri="{FF2B5EF4-FFF2-40B4-BE49-F238E27FC236}">
                  <a16:creationId xmlns:a16="http://schemas.microsoft.com/office/drawing/2014/main" id="{E0899076-B04C-254D-87EA-61A0BB773EF0}"/>
                </a:ext>
              </a:extLst>
            </p:cNvPr>
            <p:cNvSpPr/>
            <p:nvPr/>
          </p:nvSpPr>
          <p:spPr>
            <a:xfrm>
              <a:off x="6845663" y="3213600"/>
              <a:ext cx="45719" cy="36576"/>
            </a:xfrm>
            <a:prstGeom prst="rect">
              <a:avLst/>
            </a:prstGeom>
            <a:solidFill>
              <a:schemeClr val="tx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a:ea typeface="+mn-ea"/>
                <a:cs typeface="Arial"/>
                <a:sym typeface="Arial"/>
              </a:endParaRPr>
            </a:p>
          </p:txBody>
        </p:sp>
        <p:sp>
          <p:nvSpPr>
            <p:cNvPr id="183" name="Freeform 182">
              <a:extLst>
                <a:ext uri="{FF2B5EF4-FFF2-40B4-BE49-F238E27FC236}">
                  <a16:creationId xmlns:a16="http://schemas.microsoft.com/office/drawing/2014/main" id="{DA1C458B-83E8-D048-80AC-2CA2DBD305CD}"/>
                </a:ext>
              </a:extLst>
            </p:cNvPr>
            <p:cNvSpPr/>
            <p:nvPr/>
          </p:nvSpPr>
          <p:spPr>
            <a:xfrm>
              <a:off x="7125944" y="3147709"/>
              <a:ext cx="45720" cy="0"/>
            </a:xfrm>
            <a:custGeom>
              <a:avLst/>
              <a:gdLst>
                <a:gd name="connsiteX0" fmla="*/ 0 w 63500"/>
                <a:gd name="connsiteY0" fmla="*/ 0 h 0"/>
                <a:gd name="connsiteX1" fmla="*/ 63500 w 63500"/>
                <a:gd name="connsiteY1" fmla="*/ 0 h 0"/>
              </a:gdLst>
              <a:ahLst/>
              <a:cxnLst>
                <a:cxn ang="0">
                  <a:pos x="connsiteX0" y="connsiteY0"/>
                </a:cxn>
                <a:cxn ang="0">
                  <a:pos x="connsiteX1" y="connsiteY1"/>
                </a:cxn>
              </a:cxnLst>
              <a:rect l="l" t="t" r="r" b="b"/>
              <a:pathLst>
                <a:path w="63500">
                  <a:moveTo>
                    <a:pt x="0" y="0"/>
                  </a:moveTo>
                  <a:lnTo>
                    <a:pt x="6350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sym typeface="Arial"/>
              </a:endParaRPr>
            </a:p>
          </p:txBody>
        </p:sp>
        <p:sp>
          <p:nvSpPr>
            <p:cNvPr id="184" name="Freeform 183">
              <a:extLst>
                <a:ext uri="{FF2B5EF4-FFF2-40B4-BE49-F238E27FC236}">
                  <a16:creationId xmlns:a16="http://schemas.microsoft.com/office/drawing/2014/main" id="{973264A9-84E5-1F48-A134-B62C3D398097}"/>
                </a:ext>
              </a:extLst>
            </p:cNvPr>
            <p:cNvSpPr/>
            <p:nvPr/>
          </p:nvSpPr>
          <p:spPr>
            <a:xfrm>
              <a:off x="7125944" y="3235943"/>
              <a:ext cx="45720" cy="0"/>
            </a:xfrm>
            <a:custGeom>
              <a:avLst/>
              <a:gdLst>
                <a:gd name="connsiteX0" fmla="*/ 0 w 63500"/>
                <a:gd name="connsiteY0" fmla="*/ 0 h 0"/>
                <a:gd name="connsiteX1" fmla="*/ 63500 w 63500"/>
                <a:gd name="connsiteY1" fmla="*/ 0 h 0"/>
              </a:gdLst>
              <a:ahLst/>
              <a:cxnLst>
                <a:cxn ang="0">
                  <a:pos x="connsiteX0" y="connsiteY0"/>
                </a:cxn>
                <a:cxn ang="0">
                  <a:pos x="connsiteX1" y="connsiteY1"/>
                </a:cxn>
              </a:cxnLst>
              <a:rect l="l" t="t" r="r" b="b"/>
              <a:pathLst>
                <a:path w="63500">
                  <a:moveTo>
                    <a:pt x="0" y="0"/>
                  </a:moveTo>
                  <a:lnTo>
                    <a:pt x="6350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sym typeface="Arial"/>
              </a:endParaRPr>
            </a:p>
          </p:txBody>
        </p:sp>
        <p:sp>
          <p:nvSpPr>
            <p:cNvPr id="185" name="Freeform 184">
              <a:extLst>
                <a:ext uri="{FF2B5EF4-FFF2-40B4-BE49-F238E27FC236}">
                  <a16:creationId xmlns:a16="http://schemas.microsoft.com/office/drawing/2014/main" id="{445E6142-871F-2049-BB67-C753A356497A}"/>
                </a:ext>
              </a:extLst>
            </p:cNvPr>
            <p:cNvSpPr/>
            <p:nvPr/>
          </p:nvSpPr>
          <p:spPr>
            <a:xfrm>
              <a:off x="7147199" y="3151057"/>
              <a:ext cx="45719" cy="84886"/>
            </a:xfrm>
            <a:custGeom>
              <a:avLst/>
              <a:gdLst>
                <a:gd name="connsiteX0" fmla="*/ 0 w 0"/>
                <a:gd name="connsiteY0" fmla="*/ 0 h 88232"/>
                <a:gd name="connsiteX1" fmla="*/ 0 w 0"/>
                <a:gd name="connsiteY1" fmla="*/ 88232 h 88232"/>
              </a:gdLst>
              <a:ahLst/>
              <a:cxnLst>
                <a:cxn ang="0">
                  <a:pos x="connsiteX0" y="connsiteY0"/>
                </a:cxn>
                <a:cxn ang="0">
                  <a:pos x="connsiteX1" y="connsiteY1"/>
                </a:cxn>
              </a:cxnLst>
              <a:rect l="l" t="t" r="r" b="b"/>
              <a:pathLst>
                <a:path h="88232">
                  <a:moveTo>
                    <a:pt x="0" y="0"/>
                  </a:moveTo>
                  <a:lnTo>
                    <a:pt x="0" y="88232"/>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86" name="Rectangle 185">
              <a:extLst>
                <a:ext uri="{FF2B5EF4-FFF2-40B4-BE49-F238E27FC236}">
                  <a16:creationId xmlns:a16="http://schemas.microsoft.com/office/drawing/2014/main" id="{8B8E2E3B-E7D3-054D-9082-1D6B50239ED5}"/>
                </a:ext>
              </a:extLst>
            </p:cNvPr>
            <p:cNvSpPr/>
            <p:nvPr/>
          </p:nvSpPr>
          <p:spPr>
            <a:xfrm>
              <a:off x="7125944" y="3170846"/>
              <a:ext cx="45719" cy="45719"/>
            </a:xfrm>
            <a:prstGeom prst="rect">
              <a:avLst/>
            </a:prstGeom>
            <a:solidFill>
              <a:schemeClr val="tx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a:ea typeface="+mn-ea"/>
                <a:cs typeface="Arial"/>
                <a:sym typeface="Arial"/>
              </a:endParaRPr>
            </a:p>
          </p:txBody>
        </p:sp>
        <p:sp>
          <p:nvSpPr>
            <p:cNvPr id="187" name="Freeform 186">
              <a:extLst>
                <a:ext uri="{FF2B5EF4-FFF2-40B4-BE49-F238E27FC236}">
                  <a16:creationId xmlns:a16="http://schemas.microsoft.com/office/drawing/2014/main" id="{3D129729-3467-2C43-9C9E-8C0416C77033}"/>
                </a:ext>
              </a:extLst>
            </p:cNvPr>
            <p:cNvSpPr/>
            <p:nvPr/>
          </p:nvSpPr>
          <p:spPr>
            <a:xfrm>
              <a:off x="7400587" y="3071115"/>
              <a:ext cx="45720" cy="0"/>
            </a:xfrm>
            <a:custGeom>
              <a:avLst/>
              <a:gdLst>
                <a:gd name="connsiteX0" fmla="*/ 0 w 63500"/>
                <a:gd name="connsiteY0" fmla="*/ 0 h 0"/>
                <a:gd name="connsiteX1" fmla="*/ 63500 w 63500"/>
                <a:gd name="connsiteY1" fmla="*/ 0 h 0"/>
              </a:gdLst>
              <a:ahLst/>
              <a:cxnLst>
                <a:cxn ang="0">
                  <a:pos x="connsiteX0" y="connsiteY0"/>
                </a:cxn>
                <a:cxn ang="0">
                  <a:pos x="connsiteX1" y="connsiteY1"/>
                </a:cxn>
              </a:cxnLst>
              <a:rect l="l" t="t" r="r" b="b"/>
              <a:pathLst>
                <a:path w="63500">
                  <a:moveTo>
                    <a:pt x="0" y="0"/>
                  </a:moveTo>
                  <a:lnTo>
                    <a:pt x="6350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sym typeface="Arial"/>
              </a:endParaRPr>
            </a:p>
          </p:txBody>
        </p:sp>
        <p:sp>
          <p:nvSpPr>
            <p:cNvPr id="188" name="Freeform 187">
              <a:extLst>
                <a:ext uri="{FF2B5EF4-FFF2-40B4-BE49-F238E27FC236}">
                  <a16:creationId xmlns:a16="http://schemas.microsoft.com/office/drawing/2014/main" id="{27AA1690-F10F-4740-95C3-31DC514609C9}"/>
                </a:ext>
              </a:extLst>
            </p:cNvPr>
            <p:cNvSpPr/>
            <p:nvPr/>
          </p:nvSpPr>
          <p:spPr>
            <a:xfrm>
              <a:off x="7400587" y="3134141"/>
              <a:ext cx="45720" cy="0"/>
            </a:xfrm>
            <a:custGeom>
              <a:avLst/>
              <a:gdLst>
                <a:gd name="connsiteX0" fmla="*/ 0 w 63500"/>
                <a:gd name="connsiteY0" fmla="*/ 0 h 0"/>
                <a:gd name="connsiteX1" fmla="*/ 63500 w 63500"/>
                <a:gd name="connsiteY1" fmla="*/ 0 h 0"/>
              </a:gdLst>
              <a:ahLst/>
              <a:cxnLst>
                <a:cxn ang="0">
                  <a:pos x="connsiteX0" y="connsiteY0"/>
                </a:cxn>
                <a:cxn ang="0">
                  <a:pos x="connsiteX1" y="connsiteY1"/>
                </a:cxn>
              </a:cxnLst>
              <a:rect l="l" t="t" r="r" b="b"/>
              <a:pathLst>
                <a:path w="63500">
                  <a:moveTo>
                    <a:pt x="0" y="0"/>
                  </a:moveTo>
                  <a:lnTo>
                    <a:pt x="6350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sym typeface="Arial"/>
              </a:endParaRPr>
            </a:p>
          </p:txBody>
        </p:sp>
        <p:sp>
          <p:nvSpPr>
            <p:cNvPr id="189" name="Freeform 188">
              <a:extLst>
                <a:ext uri="{FF2B5EF4-FFF2-40B4-BE49-F238E27FC236}">
                  <a16:creationId xmlns:a16="http://schemas.microsoft.com/office/drawing/2014/main" id="{39EDA346-3B2B-FE44-959D-503C19D8D9D2}"/>
                </a:ext>
              </a:extLst>
            </p:cNvPr>
            <p:cNvSpPr/>
            <p:nvPr/>
          </p:nvSpPr>
          <p:spPr>
            <a:xfrm>
              <a:off x="7423446" y="3066901"/>
              <a:ext cx="45719" cy="68844"/>
            </a:xfrm>
            <a:custGeom>
              <a:avLst/>
              <a:gdLst>
                <a:gd name="connsiteX0" fmla="*/ 0 w 0"/>
                <a:gd name="connsiteY0" fmla="*/ 0 h 88232"/>
                <a:gd name="connsiteX1" fmla="*/ 0 w 0"/>
                <a:gd name="connsiteY1" fmla="*/ 88232 h 88232"/>
              </a:gdLst>
              <a:ahLst/>
              <a:cxnLst>
                <a:cxn ang="0">
                  <a:pos x="connsiteX0" y="connsiteY0"/>
                </a:cxn>
                <a:cxn ang="0">
                  <a:pos x="connsiteX1" y="connsiteY1"/>
                </a:cxn>
              </a:cxnLst>
              <a:rect l="l" t="t" r="r" b="b"/>
              <a:pathLst>
                <a:path h="88232">
                  <a:moveTo>
                    <a:pt x="0" y="0"/>
                  </a:moveTo>
                  <a:lnTo>
                    <a:pt x="0" y="88232"/>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90" name="Rectangle 189">
              <a:extLst>
                <a:ext uri="{FF2B5EF4-FFF2-40B4-BE49-F238E27FC236}">
                  <a16:creationId xmlns:a16="http://schemas.microsoft.com/office/drawing/2014/main" id="{AF6E56B3-E296-A74B-90C0-72F4217368ED}"/>
                </a:ext>
              </a:extLst>
            </p:cNvPr>
            <p:cNvSpPr/>
            <p:nvPr/>
          </p:nvSpPr>
          <p:spPr>
            <a:xfrm>
              <a:off x="7400587" y="3089817"/>
              <a:ext cx="45719" cy="36576"/>
            </a:xfrm>
            <a:prstGeom prst="rect">
              <a:avLst/>
            </a:prstGeom>
            <a:solidFill>
              <a:schemeClr val="tx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
                <a:ea typeface="+mn-ea"/>
                <a:cs typeface="Arial"/>
                <a:sym typeface="Arial"/>
              </a:endParaRPr>
            </a:p>
          </p:txBody>
        </p:sp>
      </p:grpSp>
      <p:sp>
        <p:nvSpPr>
          <p:cNvPr id="7" name="Rounded Rectangle 6">
            <a:extLst>
              <a:ext uri="{FF2B5EF4-FFF2-40B4-BE49-F238E27FC236}">
                <a16:creationId xmlns:a16="http://schemas.microsoft.com/office/drawing/2014/main" id="{D857484D-F2C5-50D7-FE42-39A07F5EE4E2}"/>
              </a:ext>
            </a:extLst>
          </p:cNvPr>
          <p:cNvSpPr/>
          <p:nvPr/>
        </p:nvSpPr>
        <p:spPr>
          <a:xfrm>
            <a:off x="268733" y="962195"/>
            <a:ext cx="4115563" cy="3766653"/>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230188" marR="0" lvl="0" indent="-230188" algn="l" defTabSz="914400" rtl="0" eaLnBrk="1" fontAlgn="auto" latinLnBrk="0" hangingPunct="1">
              <a:spcBef>
                <a:spcPts val="0"/>
              </a:spcBef>
              <a:spcAft>
                <a:spcPts val="600"/>
              </a:spcAft>
              <a:buClrTx/>
              <a:buSzTx/>
              <a:buFont typeface="Arial" panose="020B0604020202020204" pitchFamily="34" charset="0"/>
              <a:buChar char="•"/>
              <a:defRPr/>
            </a:pPr>
            <a:r>
              <a:rPr kumimoji="0" lang="en-US" sz="1600" i="0" u="none" strike="noStrike" kern="1200" cap="none" spc="0" normalizeH="0" baseline="0" noProof="0" dirty="0">
                <a:ln>
                  <a:noFill/>
                </a:ln>
                <a:solidFill>
                  <a:schemeClr val="bg1"/>
                </a:solidFill>
                <a:effectLst/>
                <a:uLnTx/>
                <a:uFillTx/>
                <a:latin typeface="Arial"/>
                <a:ea typeface="+mn-ea"/>
                <a:cs typeface="Arial"/>
                <a:sym typeface="Arial"/>
              </a:rPr>
              <a:t>Overall, mortality rates for endometrial cancer are increasing (2% annually, 2008-2018)</a:t>
            </a:r>
          </a:p>
          <a:p>
            <a:pPr marL="230188" marR="0" lvl="0" indent="-230188" algn="l" defTabSz="914400" rtl="0" eaLnBrk="1" fontAlgn="auto" latinLnBrk="0" hangingPunct="1">
              <a:spcBef>
                <a:spcPts val="0"/>
              </a:spcBef>
              <a:spcAft>
                <a:spcPts val="600"/>
              </a:spcAft>
              <a:buClrTx/>
              <a:buSzTx/>
              <a:buFont typeface="Arial" panose="020B0604020202020204" pitchFamily="34" charset="0"/>
              <a:buChar char="•"/>
              <a:defRPr/>
            </a:pPr>
            <a:r>
              <a:rPr kumimoji="0" lang="en-US" sz="1600" i="0" u="none" strike="noStrike" kern="1200" cap="none" spc="0" normalizeH="0" baseline="0" noProof="0" dirty="0">
                <a:ln>
                  <a:noFill/>
                </a:ln>
                <a:solidFill>
                  <a:schemeClr val="bg1"/>
                </a:solidFill>
                <a:effectLst/>
                <a:uLnTx/>
                <a:uFillTx/>
                <a:latin typeface="Arial"/>
                <a:ea typeface="+mn-ea"/>
                <a:cs typeface="Arial"/>
                <a:sym typeface="Arial"/>
              </a:rPr>
              <a:t>However, the burden for Black patients has increased disproportionately and now represents one of the largest racial disparities in cancer settings</a:t>
            </a:r>
          </a:p>
          <a:p>
            <a:pPr marL="230188" marR="0" lvl="0" indent="-230188" algn="l" defTabSz="914400" rtl="0" eaLnBrk="1" fontAlgn="auto" latinLnBrk="0" hangingPunct="1">
              <a:spcBef>
                <a:spcPts val="0"/>
              </a:spcBef>
              <a:spcAft>
                <a:spcPts val="600"/>
              </a:spcAft>
              <a:buClrTx/>
              <a:buSzTx/>
              <a:buFont typeface="Arial" panose="020B0604020202020204" pitchFamily="34" charset="0"/>
              <a:buChar char="•"/>
              <a:defRPr/>
            </a:pPr>
            <a:r>
              <a:rPr lang="en-US" sz="1600" kern="1200" dirty="0">
                <a:solidFill>
                  <a:schemeClr val="bg1"/>
                </a:solidFill>
                <a:latin typeface="Arial"/>
                <a:cs typeface="Arial"/>
              </a:rPr>
              <a:t>Significant racial disparities are also seen with cervical cancer mortality rates</a:t>
            </a:r>
          </a:p>
          <a:p>
            <a:pPr marL="230188" indent="-230188">
              <a:spcAft>
                <a:spcPts val="600"/>
              </a:spcAft>
              <a:buClrTx/>
              <a:buFont typeface="Arial" panose="020B0604020202020204" pitchFamily="34" charset="0"/>
              <a:buChar char="•"/>
              <a:defRPr/>
            </a:pPr>
            <a:r>
              <a:rPr kumimoji="0" lang="en-US" sz="1600" i="0" u="none" strike="noStrike" kern="1200" cap="none" spc="0" normalizeH="0" baseline="0" noProof="0" dirty="0">
                <a:ln>
                  <a:noFill/>
                </a:ln>
                <a:solidFill>
                  <a:schemeClr val="bg1"/>
                </a:solidFill>
                <a:effectLst/>
                <a:uLnTx/>
                <a:uFillTx/>
                <a:latin typeface="Arial"/>
                <a:ea typeface="+mn-ea"/>
                <a:cs typeface="Arial"/>
                <a:sym typeface="Arial"/>
              </a:rPr>
              <a:t>Further</a:t>
            </a:r>
            <a:r>
              <a:rPr lang="en-US" sz="1600" kern="1200" dirty="0">
                <a:solidFill>
                  <a:schemeClr val="bg1"/>
                </a:solidFill>
                <a:latin typeface="Arial"/>
                <a:cs typeface="Arial"/>
              </a:rPr>
              <a:t>more, Black and Hispanic women are more likely to be diagnosed at a later stage</a:t>
            </a:r>
          </a:p>
        </p:txBody>
      </p:sp>
      <p:graphicFrame>
        <p:nvGraphicFramePr>
          <p:cNvPr id="3" name="Chart 2">
            <a:extLst>
              <a:ext uri="{FF2B5EF4-FFF2-40B4-BE49-F238E27FC236}">
                <a16:creationId xmlns:a16="http://schemas.microsoft.com/office/drawing/2014/main" id="{9E1CD0D9-35B8-9400-F6EF-D98F35183ABF}"/>
              </a:ext>
            </a:extLst>
          </p:cNvPr>
          <p:cNvGraphicFramePr/>
          <p:nvPr/>
        </p:nvGraphicFramePr>
        <p:xfrm>
          <a:off x="4802047" y="3024253"/>
          <a:ext cx="3793179" cy="1979885"/>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D96681F8-5EEA-3678-DDAB-77A262DFDA98}"/>
              </a:ext>
            </a:extLst>
          </p:cNvPr>
          <p:cNvSpPr txBox="1"/>
          <p:nvPr/>
        </p:nvSpPr>
        <p:spPr>
          <a:xfrm rot="16200000">
            <a:off x="3924323" y="3667046"/>
            <a:ext cx="1579526" cy="276999"/>
          </a:xfrm>
          <a:prstGeom prst="rect">
            <a:avLst/>
          </a:prstGeom>
          <a:solidFill>
            <a:schemeClr val="bg1"/>
          </a:solidFill>
        </p:spPr>
        <p:txBody>
          <a:bodyPr wrap="none" lIns="36000" tIns="0" rIns="3600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sym typeface="Arial"/>
              </a:rPr>
              <a:t>Cervical Cancer </a:t>
            </a:r>
            <a:br>
              <a:rPr kumimoji="0" lang="en-US" sz="900" b="1" i="0" u="none" strike="noStrike" kern="1200" cap="none" spc="0" normalizeH="0" baseline="0" noProof="0" dirty="0">
                <a:ln>
                  <a:noFill/>
                </a:ln>
                <a:solidFill>
                  <a:srgbClr val="000000"/>
                </a:solidFill>
                <a:effectLst/>
                <a:uLnTx/>
                <a:uFillTx/>
                <a:latin typeface="Arial"/>
                <a:ea typeface="+mn-ea"/>
                <a:cs typeface="Arial"/>
                <a:sym typeface="Arial"/>
              </a:rPr>
            </a:br>
            <a:r>
              <a:rPr kumimoji="0" lang="en-US" sz="900" b="1" i="0" u="none" strike="noStrike" kern="1200" cap="none" spc="0" normalizeH="0" baseline="0" noProof="0" dirty="0">
                <a:ln>
                  <a:noFill/>
                </a:ln>
                <a:solidFill>
                  <a:srgbClr val="000000"/>
                </a:solidFill>
                <a:effectLst/>
                <a:uLnTx/>
                <a:uFillTx/>
                <a:latin typeface="Arial"/>
                <a:ea typeface="+mn-ea"/>
                <a:cs typeface="Arial"/>
                <a:sym typeface="Arial"/>
              </a:rPr>
              <a:t>Mortality Rate (Per 100,000)</a:t>
            </a:r>
          </a:p>
        </p:txBody>
      </p:sp>
      <p:sp>
        <p:nvSpPr>
          <p:cNvPr id="9" name="TextBox 8">
            <a:extLst>
              <a:ext uri="{FF2B5EF4-FFF2-40B4-BE49-F238E27FC236}">
                <a16:creationId xmlns:a16="http://schemas.microsoft.com/office/drawing/2014/main" id="{A0B540CB-3D10-5926-F67E-428C10848C3D}"/>
              </a:ext>
            </a:extLst>
          </p:cNvPr>
          <p:cNvSpPr txBox="1"/>
          <p:nvPr/>
        </p:nvSpPr>
        <p:spPr>
          <a:xfrm>
            <a:off x="4885426" y="4033797"/>
            <a:ext cx="140426" cy="107722"/>
          </a:xfrm>
          <a:prstGeom prst="rect">
            <a:avLst/>
          </a:prstGeom>
          <a:solidFill>
            <a:schemeClr val="bg1"/>
          </a:solidFill>
        </p:spPr>
        <p:txBody>
          <a:bodyPr wrap="square" lIns="0" tIns="0" rIns="0" bIns="0" rtlCol="0">
            <a:spAutoFit/>
          </a:bodyPr>
          <a:lstStyle/>
          <a:p>
            <a:pPr algn="ctr"/>
            <a:r>
              <a:rPr lang="en-US" sz="700" dirty="0"/>
              <a:t>1.0</a:t>
            </a:r>
          </a:p>
        </p:txBody>
      </p:sp>
      <p:sp>
        <p:nvSpPr>
          <p:cNvPr id="11" name="TextBox 10">
            <a:extLst>
              <a:ext uri="{FF2B5EF4-FFF2-40B4-BE49-F238E27FC236}">
                <a16:creationId xmlns:a16="http://schemas.microsoft.com/office/drawing/2014/main" id="{041B58F7-82A7-796E-849A-1F38EED29797}"/>
              </a:ext>
            </a:extLst>
          </p:cNvPr>
          <p:cNvSpPr txBox="1"/>
          <p:nvPr/>
        </p:nvSpPr>
        <p:spPr>
          <a:xfrm>
            <a:off x="4888692" y="3656324"/>
            <a:ext cx="140426" cy="107722"/>
          </a:xfrm>
          <a:prstGeom prst="rect">
            <a:avLst/>
          </a:prstGeom>
          <a:solidFill>
            <a:schemeClr val="bg1"/>
          </a:solidFill>
        </p:spPr>
        <p:txBody>
          <a:bodyPr wrap="square" lIns="0" tIns="0" rIns="0" bIns="0" rtlCol="0">
            <a:spAutoFit/>
          </a:bodyPr>
          <a:lstStyle/>
          <a:p>
            <a:pPr algn="ctr"/>
            <a:r>
              <a:rPr lang="en-US" sz="700" dirty="0"/>
              <a:t>2.0</a:t>
            </a:r>
          </a:p>
        </p:txBody>
      </p:sp>
      <p:sp>
        <p:nvSpPr>
          <p:cNvPr id="12" name="TextBox 11">
            <a:extLst>
              <a:ext uri="{FF2B5EF4-FFF2-40B4-BE49-F238E27FC236}">
                <a16:creationId xmlns:a16="http://schemas.microsoft.com/office/drawing/2014/main" id="{C066F959-052E-F8C3-39DC-F92BF4E04B56}"/>
              </a:ext>
            </a:extLst>
          </p:cNvPr>
          <p:cNvSpPr txBox="1"/>
          <p:nvPr/>
        </p:nvSpPr>
        <p:spPr>
          <a:xfrm>
            <a:off x="4888692" y="3295083"/>
            <a:ext cx="140426" cy="107722"/>
          </a:xfrm>
          <a:prstGeom prst="rect">
            <a:avLst/>
          </a:prstGeom>
          <a:solidFill>
            <a:schemeClr val="bg1"/>
          </a:solidFill>
        </p:spPr>
        <p:txBody>
          <a:bodyPr wrap="square" lIns="0" tIns="0" rIns="0" bIns="0" rtlCol="0">
            <a:spAutoFit/>
          </a:bodyPr>
          <a:lstStyle/>
          <a:p>
            <a:pPr algn="ctr"/>
            <a:r>
              <a:rPr lang="en-US" sz="700" dirty="0"/>
              <a:t>3.0</a:t>
            </a:r>
          </a:p>
        </p:txBody>
      </p:sp>
      <p:sp>
        <p:nvSpPr>
          <p:cNvPr id="5" name="Footer Placeholder 4">
            <a:extLst>
              <a:ext uri="{FF2B5EF4-FFF2-40B4-BE49-F238E27FC236}">
                <a16:creationId xmlns:a16="http://schemas.microsoft.com/office/drawing/2014/main" id="{50F0CA15-453C-DFC1-1767-1D402686597C}"/>
              </a:ext>
            </a:extLst>
          </p:cNvPr>
          <p:cNvSpPr>
            <a:spLocks noGrp="1"/>
          </p:cNvSpPr>
          <p:nvPr>
            <p:ph type="ftr" sz="quarter" idx="3"/>
          </p:nvPr>
        </p:nvSpPr>
        <p:spPr/>
        <p:txBody>
          <a:bodyPr/>
          <a:lstStyle/>
          <a:p>
            <a:r>
              <a:rPr lang="en-GB" dirty="0"/>
              <a:t>1. Monk BJ et al. Gynecol Oncol. 2022;164:325-332. 2. https://</a:t>
            </a:r>
            <a:r>
              <a:rPr lang="en-GB" dirty="0" err="1"/>
              <a:t>seer.cancer.gov</a:t>
            </a:r>
            <a:r>
              <a:rPr lang="en-GB" dirty="0"/>
              <a:t>/</a:t>
            </a:r>
            <a:r>
              <a:rPr lang="en-GB" dirty="0" err="1"/>
              <a:t>statfacts</a:t>
            </a:r>
            <a:r>
              <a:rPr lang="en-GB" dirty="0"/>
              <a:t>/html/</a:t>
            </a:r>
            <a:r>
              <a:rPr lang="en-GB" dirty="0" err="1"/>
              <a:t>cervix.html</a:t>
            </a:r>
            <a:r>
              <a:rPr lang="en-GB" dirty="0"/>
              <a:t>. 3. Holt HK et al. JAMA </a:t>
            </a:r>
            <a:r>
              <a:rPr lang="en-GB" dirty="0" err="1"/>
              <a:t>Netw</a:t>
            </a:r>
            <a:r>
              <a:rPr lang="en-GB" dirty="0"/>
              <a:t> Open. 2023;6:e232985.</a:t>
            </a:r>
          </a:p>
        </p:txBody>
      </p:sp>
    </p:spTree>
    <p:extLst>
      <p:ext uri="{BB962C8B-B14F-4D97-AF65-F5344CB8AC3E}">
        <p14:creationId xmlns:p14="http://schemas.microsoft.com/office/powerpoint/2010/main" val="2113946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0CD82D-1F8C-AD81-B652-385070411D50}"/>
              </a:ext>
            </a:extLst>
          </p:cNvPr>
          <p:cNvSpPr/>
          <p:nvPr/>
        </p:nvSpPr>
        <p:spPr>
          <a:xfrm>
            <a:off x="4428318" y="1339188"/>
            <a:ext cx="2120136" cy="1760024"/>
          </a:xfrm>
          <a:prstGeom prst="rect">
            <a:avLst/>
          </a:prstGeom>
          <a:solidFill>
            <a:srgbClr val="FADADD">
              <a:alpha val="24706"/>
            </a:srgbClr>
          </a:solidFill>
          <a:ln>
            <a:solidFill>
              <a:schemeClr val="accent6">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E474FBBE-B709-144E-8F68-8C30AA8CE416}"/>
              </a:ext>
            </a:extLst>
          </p:cNvPr>
          <p:cNvSpPr>
            <a:spLocks noGrp="1"/>
          </p:cNvSpPr>
          <p:nvPr>
            <p:ph type="title"/>
          </p:nvPr>
        </p:nvSpPr>
        <p:spPr/>
        <p:txBody>
          <a:bodyPr/>
          <a:lstStyle/>
          <a:p>
            <a:r>
              <a:rPr lang="en-US" dirty="0"/>
              <a:t>Survival Disparities: </a:t>
            </a:r>
            <a:br>
              <a:rPr lang="en-US" dirty="0"/>
            </a:br>
            <a:r>
              <a:rPr lang="en-US" dirty="0"/>
              <a:t>Endometrial vs Ovarian Cancers</a:t>
            </a:r>
            <a:r>
              <a:rPr lang="en-US" baseline="30000" dirty="0"/>
              <a:t>1-3</a:t>
            </a:r>
            <a:endParaRPr lang="en-US" b="0" baseline="30000" dirty="0"/>
          </a:p>
        </p:txBody>
      </p:sp>
      <p:sp>
        <p:nvSpPr>
          <p:cNvPr id="151" name="Rectangle 150">
            <a:extLst>
              <a:ext uri="{FF2B5EF4-FFF2-40B4-BE49-F238E27FC236}">
                <a16:creationId xmlns:a16="http://schemas.microsoft.com/office/drawing/2014/main" id="{DE3C3A70-7B3F-0245-A297-4A6C28D3DD03}"/>
              </a:ext>
            </a:extLst>
          </p:cNvPr>
          <p:cNvSpPr/>
          <p:nvPr/>
        </p:nvSpPr>
        <p:spPr>
          <a:xfrm>
            <a:off x="21181" y="870548"/>
            <a:ext cx="8690612" cy="2037545"/>
          </a:xfrm>
          <a:prstGeom prst="rect">
            <a:avLst/>
          </a:prstGeom>
        </p:spPr>
        <p:txBody>
          <a:bodyPr wrap="square">
            <a:spAutoFit/>
          </a:bodyPr>
          <a:lstStyle/>
          <a:p>
            <a:pPr marL="285750" marR="0" lvl="0" indent="-285750" algn="l" defTabSz="914400" rtl="0" eaLnBrk="1" fontAlgn="auto" latinLnBrk="0" hangingPunct="1">
              <a:lnSpc>
                <a:spcPts val="178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sym typeface="Arial"/>
              </a:rPr>
              <a:t>Overall, mortality rates for endometrial cancer are now comparable to ovarian cancer</a:t>
            </a:r>
          </a:p>
          <a:p>
            <a:pPr marL="742950" marR="0" lvl="1" indent="-285750" algn="l" defTabSz="914400" rtl="0" eaLnBrk="1" fontAlgn="auto" latinLnBrk="0" hangingPunct="1">
              <a:lnSpc>
                <a:spcPts val="1680"/>
              </a:lnSpc>
              <a:spcBef>
                <a:spcPts val="0"/>
              </a:spcBef>
              <a:spcAft>
                <a:spcPts val="600"/>
              </a:spcAft>
              <a:buClrTx/>
              <a:buSzTx/>
              <a:buFont typeface="System Font Regular"/>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This change comes from declining rates for </a:t>
            </a:r>
            <a:b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b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ovarian cancer and increasing rates for </a:t>
            </a:r>
            <a:b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b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endometrial cancer (2% annually, 2008-2018)</a:t>
            </a:r>
          </a:p>
          <a:p>
            <a:pPr marL="285750" marR="0" lvl="0" indent="-285750" algn="l" defTabSz="914400" rtl="0" eaLnBrk="1" fontAlgn="auto" latinLnBrk="0" hangingPunct="1">
              <a:lnSpc>
                <a:spcPts val="178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sym typeface="Arial"/>
              </a:rPr>
              <a:t>However, the burden for Black patients has </a:t>
            </a:r>
            <a:br>
              <a:rPr kumimoji="0" lang="en-US" sz="1400" b="1" i="0" u="none" strike="noStrike" kern="1200" cap="none" spc="0" normalizeH="0" baseline="0" noProof="0" dirty="0">
                <a:ln>
                  <a:noFill/>
                </a:ln>
                <a:solidFill>
                  <a:srgbClr val="000000"/>
                </a:solidFill>
                <a:effectLst/>
                <a:uLnTx/>
                <a:uFillTx/>
                <a:latin typeface="Arial"/>
                <a:ea typeface="+mn-ea"/>
                <a:cs typeface="Arial"/>
                <a:sym typeface="Arial"/>
              </a:rPr>
            </a:br>
            <a:r>
              <a:rPr kumimoji="0" lang="en-US" sz="1400" b="1" i="0" u="none" strike="noStrike" kern="1200" cap="none" spc="0" normalizeH="0" baseline="0" noProof="0" dirty="0">
                <a:ln>
                  <a:noFill/>
                </a:ln>
                <a:solidFill>
                  <a:srgbClr val="000000"/>
                </a:solidFill>
                <a:effectLst/>
                <a:uLnTx/>
                <a:uFillTx/>
                <a:latin typeface="Arial"/>
                <a:ea typeface="+mn-ea"/>
                <a:cs typeface="Arial"/>
                <a:sym typeface="Arial"/>
              </a:rPr>
              <a:t>increased disproportionately and now </a:t>
            </a:r>
            <a:br>
              <a:rPr kumimoji="0" lang="en-US" sz="1400" b="1" i="0" u="none" strike="noStrike" kern="1200" cap="none" spc="0" normalizeH="0" baseline="0" noProof="0" dirty="0">
                <a:ln>
                  <a:noFill/>
                </a:ln>
                <a:solidFill>
                  <a:srgbClr val="000000"/>
                </a:solidFill>
                <a:effectLst/>
                <a:uLnTx/>
                <a:uFillTx/>
                <a:latin typeface="Arial"/>
                <a:ea typeface="+mn-ea"/>
                <a:cs typeface="Arial"/>
                <a:sym typeface="Arial"/>
              </a:rPr>
            </a:br>
            <a:r>
              <a:rPr kumimoji="0" lang="en-US" sz="1400" b="1" i="0" u="none" strike="noStrike" kern="1200" cap="none" spc="0" normalizeH="0" baseline="0" noProof="0" dirty="0">
                <a:ln>
                  <a:noFill/>
                </a:ln>
                <a:solidFill>
                  <a:srgbClr val="000000"/>
                </a:solidFill>
                <a:effectLst/>
                <a:uLnTx/>
                <a:uFillTx/>
                <a:latin typeface="Arial"/>
                <a:ea typeface="+mn-ea"/>
                <a:cs typeface="Arial"/>
                <a:sym typeface="Arial"/>
              </a:rPr>
              <a:t>represents one of the largest racial </a:t>
            </a:r>
            <a:br>
              <a:rPr kumimoji="0" lang="en-US" sz="1400" b="1" i="0" u="none" strike="noStrike" kern="1200" cap="none" spc="0" normalizeH="0" baseline="0" noProof="0" dirty="0">
                <a:ln>
                  <a:noFill/>
                </a:ln>
                <a:solidFill>
                  <a:srgbClr val="000000"/>
                </a:solidFill>
                <a:effectLst/>
                <a:uLnTx/>
                <a:uFillTx/>
                <a:latin typeface="Arial"/>
                <a:ea typeface="+mn-ea"/>
                <a:cs typeface="Arial"/>
                <a:sym typeface="Arial"/>
              </a:rPr>
            </a:br>
            <a:r>
              <a:rPr kumimoji="0" lang="en-US" sz="1400" b="1" i="0" u="none" strike="noStrike" kern="1200" cap="none" spc="0" normalizeH="0" baseline="0" noProof="0" dirty="0">
                <a:ln>
                  <a:noFill/>
                </a:ln>
                <a:solidFill>
                  <a:srgbClr val="000000"/>
                </a:solidFill>
                <a:effectLst/>
                <a:uLnTx/>
                <a:uFillTx/>
                <a:latin typeface="Arial"/>
                <a:ea typeface="+mn-ea"/>
                <a:cs typeface="Arial"/>
                <a:sym typeface="Arial"/>
              </a:rPr>
              <a:t>disparities in cancer settings</a:t>
            </a:r>
            <a:endParaRPr kumimoji="0" lang="en-US" sz="1500" b="0" i="0" u="none" strike="noStrike" kern="1200" cap="none" spc="0" normalizeH="0" baseline="0" noProof="0" dirty="0">
              <a:ln>
                <a:noFill/>
              </a:ln>
              <a:solidFill>
                <a:srgbClr val="000000"/>
              </a:solidFill>
              <a:effectLst/>
              <a:uLnTx/>
              <a:uFillTx/>
              <a:latin typeface="Arial"/>
              <a:ea typeface="+mn-ea"/>
              <a:cs typeface="Arial"/>
              <a:sym typeface="Arial"/>
            </a:endParaRPr>
          </a:p>
        </p:txBody>
      </p:sp>
      <p:grpSp>
        <p:nvGrpSpPr>
          <p:cNvPr id="11" name="Group 10">
            <a:extLst>
              <a:ext uri="{FF2B5EF4-FFF2-40B4-BE49-F238E27FC236}">
                <a16:creationId xmlns:a16="http://schemas.microsoft.com/office/drawing/2014/main" id="{F0470447-D733-CEF6-7908-1A12FDEDC546}"/>
              </a:ext>
            </a:extLst>
          </p:cNvPr>
          <p:cNvGrpSpPr>
            <a:grpSpLocks noChangeAspect="1"/>
          </p:cNvGrpSpPr>
          <p:nvPr/>
        </p:nvGrpSpPr>
        <p:grpSpPr>
          <a:xfrm>
            <a:off x="1761555" y="3196873"/>
            <a:ext cx="2270402" cy="1737360"/>
            <a:chOff x="5944610" y="2743331"/>
            <a:chExt cx="1527434" cy="1168825"/>
          </a:xfrm>
        </p:grpSpPr>
        <p:graphicFrame>
          <p:nvGraphicFramePr>
            <p:cNvPr id="191" name="Chart 190">
              <a:extLst>
                <a:ext uri="{FF2B5EF4-FFF2-40B4-BE49-F238E27FC236}">
                  <a16:creationId xmlns:a16="http://schemas.microsoft.com/office/drawing/2014/main" id="{C77177F2-095F-D942-BB81-46C577F761D2}"/>
                </a:ext>
              </a:extLst>
            </p:cNvPr>
            <p:cNvGraphicFramePr/>
            <p:nvPr/>
          </p:nvGraphicFramePr>
          <p:xfrm>
            <a:off x="5944610" y="2743331"/>
            <a:ext cx="1527434" cy="1168825"/>
          </p:xfrm>
          <a:graphic>
            <a:graphicData uri="http://schemas.openxmlformats.org/drawingml/2006/chart">
              <c:chart xmlns:c="http://schemas.openxmlformats.org/drawingml/2006/chart" xmlns:r="http://schemas.openxmlformats.org/officeDocument/2006/relationships" r:id="rId3"/>
            </a:graphicData>
          </a:graphic>
        </p:graphicFrame>
        <p:sp>
          <p:nvSpPr>
            <p:cNvPr id="197" name="TextBox 196">
              <a:extLst>
                <a:ext uri="{FF2B5EF4-FFF2-40B4-BE49-F238E27FC236}">
                  <a16:creationId xmlns:a16="http://schemas.microsoft.com/office/drawing/2014/main" id="{682F1D8E-95EC-4E4A-8EA9-C78C6C7983A8}"/>
                </a:ext>
              </a:extLst>
            </p:cNvPr>
            <p:cNvSpPr txBox="1"/>
            <p:nvPr/>
          </p:nvSpPr>
          <p:spPr>
            <a:xfrm>
              <a:off x="6321114" y="3509232"/>
              <a:ext cx="301569" cy="80419"/>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a:ea typeface="+mn-ea"/>
                  <a:cs typeface="Arial"/>
                  <a:sym typeface="Arial"/>
                </a:rPr>
                <a:t>All Races</a:t>
              </a:r>
            </a:p>
          </p:txBody>
        </p:sp>
        <p:sp>
          <p:nvSpPr>
            <p:cNvPr id="202" name="TextBox 201">
              <a:extLst>
                <a:ext uri="{FF2B5EF4-FFF2-40B4-BE49-F238E27FC236}">
                  <a16:creationId xmlns:a16="http://schemas.microsoft.com/office/drawing/2014/main" id="{3108F66A-688C-3645-8063-7D1C2601AA4E}"/>
                </a:ext>
              </a:extLst>
            </p:cNvPr>
            <p:cNvSpPr txBox="1"/>
            <p:nvPr/>
          </p:nvSpPr>
          <p:spPr>
            <a:xfrm rot="16200000">
              <a:off x="5648945" y="3177981"/>
              <a:ext cx="878380" cy="80419"/>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a:ea typeface="+mn-ea"/>
                  <a:cs typeface="Arial"/>
                  <a:sym typeface="Arial"/>
                </a:rPr>
                <a:t>Mortality Rate (Per 100,000)</a:t>
              </a:r>
            </a:p>
          </p:txBody>
        </p:sp>
        <p:sp>
          <p:nvSpPr>
            <p:cNvPr id="208" name="TextBox 207">
              <a:extLst>
                <a:ext uri="{FF2B5EF4-FFF2-40B4-BE49-F238E27FC236}">
                  <a16:creationId xmlns:a16="http://schemas.microsoft.com/office/drawing/2014/main" id="{BBC884F3-41C8-1041-93DC-9BD947BF674D}"/>
                </a:ext>
              </a:extLst>
            </p:cNvPr>
            <p:cNvSpPr txBox="1"/>
            <p:nvPr/>
          </p:nvSpPr>
          <p:spPr>
            <a:xfrm>
              <a:off x="6685361" y="3767569"/>
              <a:ext cx="232161" cy="80419"/>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a:ea typeface="+mn-ea"/>
                  <a:cs typeface="Arial"/>
                  <a:sym typeface="Arial"/>
                </a:rPr>
                <a:t>Time, y</a:t>
              </a:r>
            </a:p>
          </p:txBody>
        </p:sp>
        <p:sp>
          <p:nvSpPr>
            <p:cNvPr id="224" name="Freeform 223">
              <a:extLst>
                <a:ext uri="{FF2B5EF4-FFF2-40B4-BE49-F238E27FC236}">
                  <a16:creationId xmlns:a16="http://schemas.microsoft.com/office/drawing/2014/main" id="{8E0773B1-409E-024D-AD3C-8657AC9D4463}"/>
                </a:ext>
              </a:extLst>
            </p:cNvPr>
            <p:cNvSpPr/>
            <p:nvPr/>
          </p:nvSpPr>
          <p:spPr>
            <a:xfrm>
              <a:off x="6257017" y="2825875"/>
              <a:ext cx="1077912" cy="314325"/>
            </a:xfrm>
            <a:custGeom>
              <a:avLst/>
              <a:gdLst>
                <a:gd name="connsiteX0" fmla="*/ 0 w 1077912"/>
                <a:gd name="connsiteY0" fmla="*/ 15875 h 314325"/>
                <a:gd name="connsiteX1" fmla="*/ 34925 w 1077912"/>
                <a:gd name="connsiteY1" fmla="*/ 0 h 314325"/>
                <a:gd name="connsiteX2" fmla="*/ 73025 w 1077912"/>
                <a:gd name="connsiteY2" fmla="*/ 0 h 314325"/>
                <a:gd name="connsiteX3" fmla="*/ 112712 w 1077912"/>
                <a:gd name="connsiteY3" fmla="*/ 36512 h 314325"/>
                <a:gd name="connsiteX4" fmla="*/ 149225 w 1077912"/>
                <a:gd name="connsiteY4" fmla="*/ 11112 h 314325"/>
                <a:gd name="connsiteX5" fmla="*/ 228600 w 1077912"/>
                <a:gd name="connsiteY5" fmla="*/ 60325 h 314325"/>
                <a:gd name="connsiteX6" fmla="*/ 258762 w 1077912"/>
                <a:gd name="connsiteY6" fmla="*/ 47625 h 314325"/>
                <a:gd name="connsiteX7" fmla="*/ 300037 w 1077912"/>
                <a:gd name="connsiteY7" fmla="*/ 73025 h 314325"/>
                <a:gd name="connsiteX8" fmla="*/ 354012 w 1077912"/>
                <a:gd name="connsiteY8" fmla="*/ 61912 h 314325"/>
                <a:gd name="connsiteX9" fmla="*/ 401637 w 1077912"/>
                <a:gd name="connsiteY9" fmla="*/ 46037 h 314325"/>
                <a:gd name="connsiteX10" fmla="*/ 442912 w 1077912"/>
                <a:gd name="connsiteY10" fmla="*/ 39687 h 314325"/>
                <a:gd name="connsiteX11" fmla="*/ 479425 w 1077912"/>
                <a:gd name="connsiteY11" fmla="*/ 55562 h 314325"/>
                <a:gd name="connsiteX12" fmla="*/ 595312 w 1077912"/>
                <a:gd name="connsiteY12" fmla="*/ 85725 h 314325"/>
                <a:gd name="connsiteX13" fmla="*/ 644525 w 1077912"/>
                <a:gd name="connsiteY13" fmla="*/ 125412 h 314325"/>
                <a:gd name="connsiteX14" fmla="*/ 685800 w 1077912"/>
                <a:gd name="connsiteY14" fmla="*/ 141287 h 314325"/>
                <a:gd name="connsiteX15" fmla="*/ 698500 w 1077912"/>
                <a:gd name="connsiteY15" fmla="*/ 146050 h 314325"/>
                <a:gd name="connsiteX16" fmla="*/ 741362 w 1077912"/>
                <a:gd name="connsiteY16" fmla="*/ 149225 h 314325"/>
                <a:gd name="connsiteX17" fmla="*/ 781050 w 1077912"/>
                <a:gd name="connsiteY17" fmla="*/ 177800 h 314325"/>
                <a:gd name="connsiteX18" fmla="*/ 809625 w 1077912"/>
                <a:gd name="connsiteY18" fmla="*/ 182562 h 314325"/>
                <a:gd name="connsiteX19" fmla="*/ 889000 w 1077912"/>
                <a:gd name="connsiteY19" fmla="*/ 219075 h 314325"/>
                <a:gd name="connsiteX20" fmla="*/ 927100 w 1077912"/>
                <a:gd name="connsiteY20" fmla="*/ 247650 h 314325"/>
                <a:gd name="connsiteX21" fmla="*/ 966787 w 1077912"/>
                <a:gd name="connsiteY21" fmla="*/ 241300 h 314325"/>
                <a:gd name="connsiteX22" fmla="*/ 984250 w 1077912"/>
                <a:gd name="connsiteY22" fmla="*/ 255587 h 314325"/>
                <a:gd name="connsiteX23" fmla="*/ 993775 w 1077912"/>
                <a:gd name="connsiteY23" fmla="*/ 255587 h 314325"/>
                <a:gd name="connsiteX24" fmla="*/ 1077912 w 1077912"/>
                <a:gd name="connsiteY24"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77912" h="314325">
                  <a:moveTo>
                    <a:pt x="0" y="15875"/>
                  </a:moveTo>
                  <a:lnTo>
                    <a:pt x="34925" y="0"/>
                  </a:lnTo>
                  <a:lnTo>
                    <a:pt x="73025" y="0"/>
                  </a:lnTo>
                  <a:lnTo>
                    <a:pt x="112712" y="36512"/>
                  </a:lnTo>
                  <a:lnTo>
                    <a:pt x="149225" y="11112"/>
                  </a:lnTo>
                  <a:lnTo>
                    <a:pt x="228600" y="60325"/>
                  </a:lnTo>
                  <a:lnTo>
                    <a:pt x="258762" y="47625"/>
                  </a:lnTo>
                  <a:lnTo>
                    <a:pt x="300037" y="73025"/>
                  </a:lnTo>
                  <a:lnTo>
                    <a:pt x="354012" y="61912"/>
                  </a:lnTo>
                  <a:lnTo>
                    <a:pt x="401637" y="46037"/>
                  </a:lnTo>
                  <a:lnTo>
                    <a:pt x="442912" y="39687"/>
                  </a:lnTo>
                  <a:lnTo>
                    <a:pt x="479425" y="55562"/>
                  </a:lnTo>
                  <a:lnTo>
                    <a:pt x="595312" y="85725"/>
                  </a:lnTo>
                  <a:lnTo>
                    <a:pt x="644525" y="125412"/>
                  </a:lnTo>
                  <a:lnTo>
                    <a:pt x="685800" y="141287"/>
                  </a:lnTo>
                  <a:lnTo>
                    <a:pt x="698500" y="146050"/>
                  </a:lnTo>
                  <a:lnTo>
                    <a:pt x="741362" y="149225"/>
                  </a:lnTo>
                  <a:lnTo>
                    <a:pt x="781050" y="177800"/>
                  </a:lnTo>
                  <a:lnTo>
                    <a:pt x="809625" y="182562"/>
                  </a:lnTo>
                  <a:lnTo>
                    <a:pt x="889000" y="219075"/>
                  </a:lnTo>
                  <a:lnTo>
                    <a:pt x="927100" y="247650"/>
                  </a:lnTo>
                  <a:lnTo>
                    <a:pt x="966787" y="241300"/>
                  </a:lnTo>
                  <a:lnTo>
                    <a:pt x="984250" y="255587"/>
                  </a:lnTo>
                  <a:lnTo>
                    <a:pt x="993775" y="255587"/>
                  </a:lnTo>
                  <a:lnTo>
                    <a:pt x="1077912" y="314325"/>
                  </a:lnTo>
                </a:path>
              </a:pathLst>
            </a:custGeom>
            <a:noFill/>
            <a:ln w="190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225" name="Freeform 224">
              <a:extLst>
                <a:ext uri="{FF2B5EF4-FFF2-40B4-BE49-F238E27FC236}">
                  <a16:creationId xmlns:a16="http://schemas.microsoft.com/office/drawing/2014/main" id="{2CA2AFB5-381E-0F4C-B0CA-E27AB4ACF9B0}"/>
                </a:ext>
              </a:extLst>
            </p:cNvPr>
            <p:cNvSpPr/>
            <p:nvPr/>
          </p:nvSpPr>
          <p:spPr>
            <a:xfrm>
              <a:off x="6255429" y="3224337"/>
              <a:ext cx="1076325" cy="93663"/>
            </a:xfrm>
            <a:custGeom>
              <a:avLst/>
              <a:gdLst>
                <a:gd name="connsiteX0" fmla="*/ 0 w 1076325"/>
                <a:gd name="connsiteY0" fmla="*/ 61913 h 93663"/>
                <a:gd name="connsiteX1" fmla="*/ 0 w 1076325"/>
                <a:gd name="connsiteY1" fmla="*/ 61913 h 93663"/>
                <a:gd name="connsiteX2" fmla="*/ 12700 w 1076325"/>
                <a:gd name="connsiteY2" fmla="*/ 69850 h 93663"/>
                <a:gd name="connsiteX3" fmla="*/ 36513 w 1076325"/>
                <a:gd name="connsiteY3" fmla="*/ 76200 h 93663"/>
                <a:gd name="connsiteX4" fmla="*/ 58738 w 1076325"/>
                <a:gd name="connsiteY4" fmla="*/ 73025 h 93663"/>
                <a:gd name="connsiteX5" fmla="*/ 146050 w 1076325"/>
                <a:gd name="connsiteY5" fmla="*/ 80963 h 93663"/>
                <a:gd name="connsiteX6" fmla="*/ 225425 w 1076325"/>
                <a:gd name="connsiteY6" fmla="*/ 77788 h 93663"/>
                <a:gd name="connsiteX7" fmla="*/ 260350 w 1076325"/>
                <a:gd name="connsiteY7" fmla="*/ 93663 h 93663"/>
                <a:gd name="connsiteX8" fmla="*/ 296863 w 1076325"/>
                <a:gd name="connsiteY8" fmla="*/ 87313 h 93663"/>
                <a:gd name="connsiteX9" fmla="*/ 323850 w 1076325"/>
                <a:gd name="connsiteY9" fmla="*/ 85725 h 93663"/>
                <a:gd name="connsiteX10" fmla="*/ 387350 w 1076325"/>
                <a:gd name="connsiteY10" fmla="*/ 82550 h 93663"/>
                <a:gd name="connsiteX11" fmla="*/ 409575 w 1076325"/>
                <a:gd name="connsiteY11" fmla="*/ 77788 h 93663"/>
                <a:gd name="connsiteX12" fmla="*/ 523875 w 1076325"/>
                <a:gd name="connsiteY12" fmla="*/ 80963 h 93663"/>
                <a:gd name="connsiteX13" fmla="*/ 552450 w 1076325"/>
                <a:gd name="connsiteY13" fmla="*/ 84138 h 93663"/>
                <a:gd name="connsiteX14" fmla="*/ 596900 w 1076325"/>
                <a:gd name="connsiteY14" fmla="*/ 71438 h 93663"/>
                <a:gd name="connsiteX15" fmla="*/ 625475 w 1076325"/>
                <a:gd name="connsiteY15" fmla="*/ 74613 h 93663"/>
                <a:gd name="connsiteX16" fmla="*/ 658813 w 1076325"/>
                <a:gd name="connsiteY16" fmla="*/ 74613 h 93663"/>
                <a:gd name="connsiteX17" fmla="*/ 673100 w 1076325"/>
                <a:gd name="connsiteY17" fmla="*/ 74613 h 93663"/>
                <a:gd name="connsiteX18" fmla="*/ 704850 w 1076325"/>
                <a:gd name="connsiteY18" fmla="*/ 77788 h 93663"/>
                <a:gd name="connsiteX19" fmla="*/ 746125 w 1076325"/>
                <a:gd name="connsiteY19" fmla="*/ 50800 h 93663"/>
                <a:gd name="connsiteX20" fmla="*/ 809625 w 1076325"/>
                <a:gd name="connsiteY20" fmla="*/ 50800 h 93663"/>
                <a:gd name="connsiteX21" fmla="*/ 852488 w 1076325"/>
                <a:gd name="connsiteY21" fmla="*/ 36513 h 93663"/>
                <a:gd name="connsiteX22" fmla="*/ 896938 w 1076325"/>
                <a:gd name="connsiteY22" fmla="*/ 28575 h 93663"/>
                <a:gd name="connsiteX23" fmla="*/ 925513 w 1076325"/>
                <a:gd name="connsiteY23" fmla="*/ 23813 h 93663"/>
                <a:gd name="connsiteX24" fmla="*/ 969963 w 1076325"/>
                <a:gd name="connsiteY24" fmla="*/ 3175 h 93663"/>
                <a:gd name="connsiteX25" fmla="*/ 1076325 w 1076325"/>
                <a:gd name="connsiteY25" fmla="*/ 0 h 9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76325" h="93663">
                  <a:moveTo>
                    <a:pt x="0" y="61913"/>
                  </a:moveTo>
                  <a:lnTo>
                    <a:pt x="0" y="61913"/>
                  </a:lnTo>
                  <a:cubicBezTo>
                    <a:pt x="4233" y="64559"/>
                    <a:pt x="7918" y="68416"/>
                    <a:pt x="12700" y="69850"/>
                  </a:cubicBezTo>
                  <a:cubicBezTo>
                    <a:pt x="40577" y="78213"/>
                    <a:pt x="24922" y="64611"/>
                    <a:pt x="36513" y="76200"/>
                  </a:cubicBezTo>
                  <a:cubicBezTo>
                    <a:pt x="57896" y="74556"/>
                    <a:pt x="52271" y="79492"/>
                    <a:pt x="58738" y="73025"/>
                  </a:cubicBezTo>
                  <a:lnTo>
                    <a:pt x="146050" y="80963"/>
                  </a:lnTo>
                  <a:lnTo>
                    <a:pt x="225425" y="77788"/>
                  </a:lnTo>
                  <a:lnTo>
                    <a:pt x="260350" y="93663"/>
                  </a:lnTo>
                  <a:lnTo>
                    <a:pt x="296863" y="87313"/>
                  </a:lnTo>
                  <a:lnTo>
                    <a:pt x="323850" y="85725"/>
                  </a:lnTo>
                  <a:lnTo>
                    <a:pt x="387350" y="82550"/>
                  </a:lnTo>
                  <a:lnTo>
                    <a:pt x="409575" y="77788"/>
                  </a:lnTo>
                  <a:lnTo>
                    <a:pt x="523875" y="80963"/>
                  </a:lnTo>
                  <a:lnTo>
                    <a:pt x="552450" y="84138"/>
                  </a:lnTo>
                  <a:lnTo>
                    <a:pt x="596900" y="71438"/>
                  </a:lnTo>
                  <a:lnTo>
                    <a:pt x="625475" y="74613"/>
                  </a:lnTo>
                  <a:lnTo>
                    <a:pt x="658813" y="74613"/>
                  </a:lnTo>
                  <a:lnTo>
                    <a:pt x="673100" y="74613"/>
                  </a:lnTo>
                  <a:lnTo>
                    <a:pt x="704850" y="77788"/>
                  </a:lnTo>
                  <a:lnTo>
                    <a:pt x="746125" y="50800"/>
                  </a:lnTo>
                  <a:lnTo>
                    <a:pt x="809625" y="50800"/>
                  </a:lnTo>
                  <a:lnTo>
                    <a:pt x="852488" y="36513"/>
                  </a:lnTo>
                  <a:lnTo>
                    <a:pt x="896938" y="28575"/>
                  </a:lnTo>
                  <a:lnTo>
                    <a:pt x="925513" y="23813"/>
                  </a:lnTo>
                  <a:lnTo>
                    <a:pt x="969963" y="3175"/>
                  </a:lnTo>
                  <a:lnTo>
                    <a:pt x="1076325" y="0"/>
                  </a:ln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Arial"/>
                <a:ea typeface="+mn-ea"/>
                <a:cs typeface="+mn-cs"/>
                <a:sym typeface="Arial"/>
              </a:endParaRPr>
            </a:p>
          </p:txBody>
        </p:sp>
      </p:grpSp>
      <p:grpSp>
        <p:nvGrpSpPr>
          <p:cNvPr id="14" name="Group 13">
            <a:extLst>
              <a:ext uri="{FF2B5EF4-FFF2-40B4-BE49-F238E27FC236}">
                <a16:creationId xmlns:a16="http://schemas.microsoft.com/office/drawing/2014/main" id="{8C1E13D2-3682-8161-2CB0-CA6323E8E029}"/>
              </a:ext>
            </a:extLst>
          </p:cNvPr>
          <p:cNvGrpSpPr>
            <a:grpSpLocks noChangeAspect="1"/>
          </p:cNvGrpSpPr>
          <p:nvPr/>
        </p:nvGrpSpPr>
        <p:grpSpPr>
          <a:xfrm>
            <a:off x="6686199" y="1389663"/>
            <a:ext cx="2310212" cy="1737360"/>
            <a:chOff x="9244763" y="2518669"/>
            <a:chExt cx="1554217" cy="1168825"/>
          </a:xfrm>
        </p:grpSpPr>
        <p:graphicFrame>
          <p:nvGraphicFramePr>
            <p:cNvPr id="193" name="Chart 192">
              <a:extLst>
                <a:ext uri="{FF2B5EF4-FFF2-40B4-BE49-F238E27FC236}">
                  <a16:creationId xmlns:a16="http://schemas.microsoft.com/office/drawing/2014/main" id="{0402DD56-0684-764E-9A59-09E9634BDB08}"/>
                </a:ext>
              </a:extLst>
            </p:cNvPr>
            <p:cNvGraphicFramePr/>
            <p:nvPr/>
          </p:nvGraphicFramePr>
          <p:xfrm>
            <a:off x="9244763" y="2518669"/>
            <a:ext cx="1554217" cy="1168825"/>
          </p:xfrm>
          <a:graphic>
            <a:graphicData uri="http://schemas.openxmlformats.org/drawingml/2006/chart">
              <c:chart xmlns:c="http://schemas.openxmlformats.org/drawingml/2006/chart" xmlns:r="http://schemas.openxmlformats.org/officeDocument/2006/relationships" r:id="rId4"/>
            </a:graphicData>
          </a:graphic>
        </p:graphicFrame>
        <p:sp>
          <p:nvSpPr>
            <p:cNvPr id="198" name="TextBox 197">
              <a:extLst>
                <a:ext uri="{FF2B5EF4-FFF2-40B4-BE49-F238E27FC236}">
                  <a16:creationId xmlns:a16="http://schemas.microsoft.com/office/drawing/2014/main" id="{2F2FC606-43B3-874D-BA6B-6B0805BECC04}"/>
                </a:ext>
              </a:extLst>
            </p:cNvPr>
            <p:cNvSpPr txBox="1"/>
            <p:nvPr/>
          </p:nvSpPr>
          <p:spPr>
            <a:xfrm>
              <a:off x="9595272" y="3307735"/>
              <a:ext cx="641449" cy="81485"/>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a:ea typeface="+mn-ea"/>
                  <a:cs typeface="Arial"/>
                  <a:sym typeface="Arial"/>
                </a:rPr>
                <a:t>Non-Hispanic White</a:t>
              </a:r>
            </a:p>
          </p:txBody>
        </p:sp>
        <p:sp>
          <p:nvSpPr>
            <p:cNvPr id="204" name="TextBox 203">
              <a:extLst>
                <a:ext uri="{FF2B5EF4-FFF2-40B4-BE49-F238E27FC236}">
                  <a16:creationId xmlns:a16="http://schemas.microsoft.com/office/drawing/2014/main" id="{07F9C31C-55DC-B849-9821-01E62B789485}"/>
                </a:ext>
              </a:extLst>
            </p:cNvPr>
            <p:cNvSpPr txBox="1"/>
            <p:nvPr/>
          </p:nvSpPr>
          <p:spPr>
            <a:xfrm rot="16200000">
              <a:off x="8928670" y="2968006"/>
              <a:ext cx="890026" cy="81485"/>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a:ea typeface="+mn-ea"/>
                  <a:cs typeface="Arial"/>
                  <a:sym typeface="Arial"/>
                </a:rPr>
                <a:t>Mortality Rate (Per 100,000)</a:t>
              </a:r>
            </a:p>
          </p:txBody>
        </p:sp>
        <p:sp>
          <p:nvSpPr>
            <p:cNvPr id="210" name="TextBox 209">
              <a:extLst>
                <a:ext uri="{FF2B5EF4-FFF2-40B4-BE49-F238E27FC236}">
                  <a16:creationId xmlns:a16="http://schemas.microsoft.com/office/drawing/2014/main" id="{6C98D2FC-FD2C-0F44-AC85-35F1ECD8C8DA}"/>
                </a:ext>
              </a:extLst>
            </p:cNvPr>
            <p:cNvSpPr txBox="1"/>
            <p:nvPr/>
          </p:nvSpPr>
          <p:spPr>
            <a:xfrm>
              <a:off x="10004203" y="3567304"/>
              <a:ext cx="235239" cy="81485"/>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a:sym typeface="Arial"/>
                </a:rPr>
                <a:t>Time, y</a:t>
              </a:r>
              <a:endParaRPr kumimoji="0" lang="en-CA" sz="700" b="1"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227" name="Freeform 226">
              <a:extLst>
                <a:ext uri="{FF2B5EF4-FFF2-40B4-BE49-F238E27FC236}">
                  <a16:creationId xmlns:a16="http://schemas.microsoft.com/office/drawing/2014/main" id="{9C387566-9EF4-D341-A5B4-26A7C8622743}"/>
                </a:ext>
              </a:extLst>
            </p:cNvPr>
            <p:cNvSpPr/>
            <p:nvPr/>
          </p:nvSpPr>
          <p:spPr>
            <a:xfrm>
              <a:off x="9534350" y="2596370"/>
              <a:ext cx="1073150" cy="314325"/>
            </a:xfrm>
            <a:custGeom>
              <a:avLst/>
              <a:gdLst>
                <a:gd name="connsiteX0" fmla="*/ 0 w 1073150"/>
                <a:gd name="connsiteY0" fmla="*/ 17462 h 314325"/>
                <a:gd name="connsiteX1" fmla="*/ 34925 w 1073150"/>
                <a:gd name="connsiteY1" fmla="*/ 0 h 314325"/>
                <a:gd name="connsiteX2" fmla="*/ 52387 w 1073150"/>
                <a:gd name="connsiteY2" fmla="*/ 1587 h 314325"/>
                <a:gd name="connsiteX3" fmla="*/ 57150 w 1073150"/>
                <a:gd name="connsiteY3" fmla="*/ 3175 h 314325"/>
                <a:gd name="connsiteX4" fmla="*/ 68262 w 1073150"/>
                <a:gd name="connsiteY4" fmla="*/ 4762 h 314325"/>
                <a:gd name="connsiteX5" fmla="*/ 107950 w 1073150"/>
                <a:gd name="connsiteY5" fmla="*/ 34925 h 314325"/>
                <a:gd name="connsiteX6" fmla="*/ 144462 w 1073150"/>
                <a:gd name="connsiteY6" fmla="*/ 0 h 314325"/>
                <a:gd name="connsiteX7" fmla="*/ 174625 w 1073150"/>
                <a:gd name="connsiteY7" fmla="*/ 15875 h 314325"/>
                <a:gd name="connsiteX8" fmla="*/ 184150 w 1073150"/>
                <a:gd name="connsiteY8" fmla="*/ 15875 h 314325"/>
                <a:gd name="connsiteX9" fmla="*/ 219075 w 1073150"/>
                <a:gd name="connsiteY9" fmla="*/ 47625 h 314325"/>
                <a:gd name="connsiteX10" fmla="*/ 261937 w 1073150"/>
                <a:gd name="connsiteY10" fmla="*/ 39687 h 314325"/>
                <a:gd name="connsiteX11" fmla="*/ 293687 w 1073150"/>
                <a:gd name="connsiteY11" fmla="*/ 55562 h 314325"/>
                <a:gd name="connsiteX12" fmla="*/ 350837 w 1073150"/>
                <a:gd name="connsiteY12" fmla="*/ 42862 h 314325"/>
                <a:gd name="connsiteX13" fmla="*/ 369887 w 1073150"/>
                <a:gd name="connsiteY13" fmla="*/ 36512 h 314325"/>
                <a:gd name="connsiteX14" fmla="*/ 439737 w 1073150"/>
                <a:gd name="connsiteY14" fmla="*/ 19050 h 314325"/>
                <a:gd name="connsiteX15" fmla="*/ 479425 w 1073150"/>
                <a:gd name="connsiteY15" fmla="*/ 38100 h 314325"/>
                <a:gd name="connsiteX16" fmla="*/ 595312 w 1073150"/>
                <a:gd name="connsiteY16" fmla="*/ 61912 h 314325"/>
                <a:gd name="connsiteX17" fmla="*/ 639762 w 1073150"/>
                <a:gd name="connsiteY17" fmla="*/ 98425 h 314325"/>
                <a:gd name="connsiteX18" fmla="*/ 671512 w 1073150"/>
                <a:gd name="connsiteY18" fmla="*/ 127000 h 314325"/>
                <a:gd name="connsiteX19" fmla="*/ 671512 w 1073150"/>
                <a:gd name="connsiteY19" fmla="*/ 127000 h 314325"/>
                <a:gd name="connsiteX20" fmla="*/ 704850 w 1073150"/>
                <a:gd name="connsiteY20" fmla="*/ 134937 h 314325"/>
                <a:gd name="connsiteX21" fmla="*/ 736600 w 1073150"/>
                <a:gd name="connsiteY21" fmla="*/ 136525 h 314325"/>
                <a:gd name="connsiteX22" fmla="*/ 781050 w 1073150"/>
                <a:gd name="connsiteY22" fmla="*/ 165100 h 314325"/>
                <a:gd name="connsiteX23" fmla="*/ 795337 w 1073150"/>
                <a:gd name="connsiteY23" fmla="*/ 168275 h 314325"/>
                <a:gd name="connsiteX24" fmla="*/ 817562 w 1073150"/>
                <a:gd name="connsiteY24" fmla="*/ 182562 h 314325"/>
                <a:gd name="connsiteX25" fmla="*/ 844550 w 1073150"/>
                <a:gd name="connsiteY25" fmla="*/ 188912 h 314325"/>
                <a:gd name="connsiteX26" fmla="*/ 884237 w 1073150"/>
                <a:gd name="connsiteY26" fmla="*/ 212725 h 314325"/>
                <a:gd name="connsiteX27" fmla="*/ 920750 w 1073150"/>
                <a:gd name="connsiteY27" fmla="*/ 241300 h 314325"/>
                <a:gd name="connsiteX28" fmla="*/ 962025 w 1073150"/>
                <a:gd name="connsiteY28" fmla="*/ 231775 h 314325"/>
                <a:gd name="connsiteX29" fmla="*/ 1016000 w 1073150"/>
                <a:gd name="connsiteY29" fmla="*/ 273050 h 314325"/>
                <a:gd name="connsiteX30" fmla="*/ 1073150 w 1073150"/>
                <a:gd name="connsiteY30"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3150" h="314325">
                  <a:moveTo>
                    <a:pt x="0" y="17462"/>
                  </a:moveTo>
                  <a:lnTo>
                    <a:pt x="34925" y="0"/>
                  </a:lnTo>
                  <a:cubicBezTo>
                    <a:pt x="40746" y="529"/>
                    <a:pt x="46601" y="760"/>
                    <a:pt x="52387" y="1587"/>
                  </a:cubicBezTo>
                  <a:cubicBezTo>
                    <a:pt x="54044" y="1824"/>
                    <a:pt x="55509" y="2847"/>
                    <a:pt x="57150" y="3175"/>
                  </a:cubicBezTo>
                  <a:cubicBezTo>
                    <a:pt x="60819" y="3909"/>
                    <a:pt x="68262" y="4762"/>
                    <a:pt x="68262" y="4762"/>
                  </a:cubicBezTo>
                  <a:lnTo>
                    <a:pt x="107950" y="34925"/>
                  </a:lnTo>
                  <a:lnTo>
                    <a:pt x="144462" y="0"/>
                  </a:lnTo>
                  <a:lnTo>
                    <a:pt x="174625" y="15875"/>
                  </a:lnTo>
                  <a:lnTo>
                    <a:pt x="184150" y="15875"/>
                  </a:lnTo>
                  <a:lnTo>
                    <a:pt x="219075" y="47625"/>
                  </a:lnTo>
                  <a:lnTo>
                    <a:pt x="261937" y="39687"/>
                  </a:lnTo>
                  <a:lnTo>
                    <a:pt x="293687" y="55562"/>
                  </a:lnTo>
                  <a:lnTo>
                    <a:pt x="350837" y="42862"/>
                  </a:lnTo>
                  <a:lnTo>
                    <a:pt x="369887" y="36512"/>
                  </a:lnTo>
                  <a:lnTo>
                    <a:pt x="439737" y="19050"/>
                  </a:lnTo>
                  <a:lnTo>
                    <a:pt x="479425" y="38100"/>
                  </a:lnTo>
                  <a:lnTo>
                    <a:pt x="595312" y="61912"/>
                  </a:lnTo>
                  <a:lnTo>
                    <a:pt x="639762" y="98425"/>
                  </a:lnTo>
                  <a:lnTo>
                    <a:pt x="671512" y="127000"/>
                  </a:lnTo>
                  <a:lnTo>
                    <a:pt x="671512" y="127000"/>
                  </a:lnTo>
                  <a:lnTo>
                    <a:pt x="704850" y="134937"/>
                  </a:lnTo>
                  <a:lnTo>
                    <a:pt x="736600" y="136525"/>
                  </a:lnTo>
                  <a:lnTo>
                    <a:pt x="781050" y="165100"/>
                  </a:lnTo>
                  <a:lnTo>
                    <a:pt x="795337" y="168275"/>
                  </a:lnTo>
                  <a:lnTo>
                    <a:pt x="817562" y="182562"/>
                  </a:lnTo>
                  <a:lnTo>
                    <a:pt x="844550" y="188912"/>
                  </a:lnTo>
                  <a:lnTo>
                    <a:pt x="884237" y="212725"/>
                  </a:lnTo>
                  <a:lnTo>
                    <a:pt x="920750" y="241300"/>
                  </a:lnTo>
                  <a:lnTo>
                    <a:pt x="962025" y="231775"/>
                  </a:lnTo>
                  <a:lnTo>
                    <a:pt x="1016000" y="273050"/>
                  </a:lnTo>
                  <a:lnTo>
                    <a:pt x="1073150" y="314325"/>
                  </a:lnTo>
                </a:path>
              </a:pathLst>
            </a:custGeom>
            <a:noFill/>
            <a:ln w="190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228" name="Freeform 227">
              <a:extLst>
                <a:ext uri="{FF2B5EF4-FFF2-40B4-BE49-F238E27FC236}">
                  <a16:creationId xmlns:a16="http://schemas.microsoft.com/office/drawing/2014/main" id="{7CB902F6-83A4-0348-9E64-C3ED9DE08825}"/>
                </a:ext>
              </a:extLst>
            </p:cNvPr>
            <p:cNvSpPr/>
            <p:nvPr/>
          </p:nvSpPr>
          <p:spPr>
            <a:xfrm>
              <a:off x="9531175" y="3061507"/>
              <a:ext cx="1079500" cy="76200"/>
            </a:xfrm>
            <a:custGeom>
              <a:avLst/>
              <a:gdLst>
                <a:gd name="connsiteX0" fmla="*/ 0 w 1079500"/>
                <a:gd name="connsiteY0" fmla="*/ 46038 h 76200"/>
                <a:gd name="connsiteX1" fmla="*/ 0 w 1079500"/>
                <a:gd name="connsiteY1" fmla="*/ 46038 h 76200"/>
                <a:gd name="connsiteX2" fmla="*/ 23812 w 1079500"/>
                <a:gd name="connsiteY2" fmla="*/ 55563 h 76200"/>
                <a:gd name="connsiteX3" fmla="*/ 33337 w 1079500"/>
                <a:gd name="connsiteY3" fmla="*/ 63500 h 76200"/>
                <a:gd name="connsiteX4" fmla="*/ 41275 w 1079500"/>
                <a:gd name="connsiteY4" fmla="*/ 65088 h 76200"/>
                <a:gd name="connsiteX5" fmla="*/ 63500 w 1079500"/>
                <a:gd name="connsiteY5" fmla="*/ 63500 h 76200"/>
                <a:gd name="connsiteX6" fmla="*/ 68262 w 1079500"/>
                <a:gd name="connsiteY6" fmla="*/ 61913 h 76200"/>
                <a:gd name="connsiteX7" fmla="*/ 85725 w 1079500"/>
                <a:gd name="connsiteY7" fmla="*/ 63500 h 76200"/>
                <a:gd name="connsiteX8" fmla="*/ 90487 w 1079500"/>
                <a:gd name="connsiteY8" fmla="*/ 65088 h 76200"/>
                <a:gd name="connsiteX9" fmla="*/ 128587 w 1079500"/>
                <a:gd name="connsiteY9" fmla="*/ 65088 h 76200"/>
                <a:gd name="connsiteX10" fmla="*/ 163512 w 1079500"/>
                <a:gd name="connsiteY10" fmla="*/ 66675 h 76200"/>
                <a:gd name="connsiteX11" fmla="*/ 184150 w 1079500"/>
                <a:gd name="connsiteY11" fmla="*/ 58738 h 76200"/>
                <a:gd name="connsiteX12" fmla="*/ 212725 w 1079500"/>
                <a:gd name="connsiteY12" fmla="*/ 66675 h 76200"/>
                <a:gd name="connsiteX13" fmla="*/ 230187 w 1079500"/>
                <a:gd name="connsiteY13" fmla="*/ 68263 h 76200"/>
                <a:gd name="connsiteX14" fmla="*/ 257175 w 1079500"/>
                <a:gd name="connsiteY14" fmla="*/ 76200 h 76200"/>
                <a:gd name="connsiteX15" fmla="*/ 301625 w 1079500"/>
                <a:gd name="connsiteY15" fmla="*/ 68263 h 76200"/>
                <a:gd name="connsiteX16" fmla="*/ 381000 w 1079500"/>
                <a:gd name="connsiteY16" fmla="*/ 68263 h 76200"/>
                <a:gd name="connsiteX17" fmla="*/ 414337 w 1079500"/>
                <a:gd name="connsiteY17" fmla="*/ 60325 h 76200"/>
                <a:gd name="connsiteX18" fmla="*/ 439737 w 1079500"/>
                <a:gd name="connsiteY18" fmla="*/ 65088 h 76200"/>
                <a:gd name="connsiteX19" fmla="*/ 482600 w 1079500"/>
                <a:gd name="connsiteY19" fmla="*/ 61913 h 76200"/>
                <a:gd name="connsiteX20" fmla="*/ 511175 w 1079500"/>
                <a:gd name="connsiteY20" fmla="*/ 60325 h 76200"/>
                <a:gd name="connsiteX21" fmla="*/ 558800 w 1079500"/>
                <a:gd name="connsiteY21" fmla="*/ 68263 h 76200"/>
                <a:gd name="connsiteX22" fmla="*/ 590550 w 1079500"/>
                <a:gd name="connsiteY22" fmla="*/ 57150 h 76200"/>
                <a:gd name="connsiteX23" fmla="*/ 625475 w 1079500"/>
                <a:gd name="connsiteY23" fmla="*/ 61913 h 76200"/>
                <a:gd name="connsiteX24" fmla="*/ 669925 w 1079500"/>
                <a:gd name="connsiteY24" fmla="*/ 58738 h 76200"/>
                <a:gd name="connsiteX25" fmla="*/ 703262 w 1079500"/>
                <a:gd name="connsiteY25" fmla="*/ 66675 h 76200"/>
                <a:gd name="connsiteX26" fmla="*/ 742950 w 1079500"/>
                <a:gd name="connsiteY26" fmla="*/ 39688 h 76200"/>
                <a:gd name="connsiteX27" fmla="*/ 822325 w 1079500"/>
                <a:gd name="connsiteY27" fmla="*/ 44450 h 76200"/>
                <a:gd name="connsiteX28" fmla="*/ 841375 w 1079500"/>
                <a:gd name="connsiteY28" fmla="*/ 34925 h 76200"/>
                <a:gd name="connsiteX29" fmla="*/ 854075 w 1079500"/>
                <a:gd name="connsiteY29" fmla="*/ 30163 h 76200"/>
                <a:gd name="connsiteX30" fmla="*/ 866775 w 1079500"/>
                <a:gd name="connsiteY30" fmla="*/ 28575 h 76200"/>
                <a:gd name="connsiteX31" fmla="*/ 877887 w 1079500"/>
                <a:gd name="connsiteY31" fmla="*/ 26988 h 76200"/>
                <a:gd name="connsiteX32" fmla="*/ 896937 w 1079500"/>
                <a:gd name="connsiteY32" fmla="*/ 22225 h 76200"/>
                <a:gd name="connsiteX33" fmla="*/ 927100 w 1079500"/>
                <a:gd name="connsiteY33" fmla="*/ 22225 h 76200"/>
                <a:gd name="connsiteX34" fmla="*/ 960437 w 1079500"/>
                <a:gd name="connsiteY34" fmla="*/ 0 h 76200"/>
                <a:gd name="connsiteX35" fmla="*/ 1039812 w 1079500"/>
                <a:gd name="connsiteY35" fmla="*/ 3175 h 76200"/>
                <a:gd name="connsiteX36" fmla="*/ 1079500 w 1079500"/>
                <a:gd name="connsiteY36" fmla="*/ 476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9500" h="76200">
                  <a:moveTo>
                    <a:pt x="0" y="46038"/>
                  </a:moveTo>
                  <a:lnTo>
                    <a:pt x="0" y="46038"/>
                  </a:lnTo>
                  <a:cubicBezTo>
                    <a:pt x="20729" y="60844"/>
                    <a:pt x="836" y="49296"/>
                    <a:pt x="23812" y="55563"/>
                  </a:cubicBezTo>
                  <a:cubicBezTo>
                    <a:pt x="30380" y="57354"/>
                    <a:pt x="27300" y="60481"/>
                    <a:pt x="33337" y="63500"/>
                  </a:cubicBezTo>
                  <a:cubicBezTo>
                    <a:pt x="35751" y="64707"/>
                    <a:pt x="38629" y="64559"/>
                    <a:pt x="41275" y="65088"/>
                  </a:cubicBezTo>
                  <a:cubicBezTo>
                    <a:pt x="48683" y="64559"/>
                    <a:pt x="56124" y="64368"/>
                    <a:pt x="63500" y="63500"/>
                  </a:cubicBezTo>
                  <a:cubicBezTo>
                    <a:pt x="65162" y="63305"/>
                    <a:pt x="66589" y="61913"/>
                    <a:pt x="68262" y="61913"/>
                  </a:cubicBezTo>
                  <a:cubicBezTo>
                    <a:pt x="74107" y="61913"/>
                    <a:pt x="79904" y="62971"/>
                    <a:pt x="85725" y="63500"/>
                  </a:cubicBezTo>
                  <a:lnTo>
                    <a:pt x="90487" y="65088"/>
                  </a:lnTo>
                  <a:lnTo>
                    <a:pt x="128587" y="65088"/>
                  </a:lnTo>
                  <a:lnTo>
                    <a:pt x="163512" y="66675"/>
                  </a:lnTo>
                  <a:lnTo>
                    <a:pt x="184150" y="58738"/>
                  </a:lnTo>
                  <a:lnTo>
                    <a:pt x="212725" y="66675"/>
                  </a:lnTo>
                  <a:lnTo>
                    <a:pt x="230187" y="68263"/>
                  </a:lnTo>
                  <a:lnTo>
                    <a:pt x="257175" y="76200"/>
                  </a:lnTo>
                  <a:lnTo>
                    <a:pt x="301625" y="68263"/>
                  </a:lnTo>
                  <a:lnTo>
                    <a:pt x="381000" y="68263"/>
                  </a:lnTo>
                  <a:lnTo>
                    <a:pt x="414337" y="60325"/>
                  </a:lnTo>
                  <a:lnTo>
                    <a:pt x="439737" y="65088"/>
                  </a:lnTo>
                  <a:lnTo>
                    <a:pt x="482600" y="61913"/>
                  </a:lnTo>
                  <a:lnTo>
                    <a:pt x="511175" y="60325"/>
                  </a:lnTo>
                  <a:lnTo>
                    <a:pt x="558800" y="68263"/>
                  </a:lnTo>
                  <a:lnTo>
                    <a:pt x="590550" y="57150"/>
                  </a:lnTo>
                  <a:lnTo>
                    <a:pt x="625475" y="61913"/>
                  </a:lnTo>
                  <a:lnTo>
                    <a:pt x="669925" y="58738"/>
                  </a:lnTo>
                  <a:lnTo>
                    <a:pt x="703262" y="66675"/>
                  </a:lnTo>
                  <a:lnTo>
                    <a:pt x="742950" y="39688"/>
                  </a:lnTo>
                  <a:lnTo>
                    <a:pt x="822325" y="44450"/>
                  </a:lnTo>
                  <a:lnTo>
                    <a:pt x="841375" y="34925"/>
                  </a:lnTo>
                  <a:cubicBezTo>
                    <a:pt x="845608" y="33338"/>
                    <a:pt x="849689" y="31260"/>
                    <a:pt x="854075" y="30163"/>
                  </a:cubicBezTo>
                  <a:cubicBezTo>
                    <a:pt x="858214" y="29128"/>
                    <a:pt x="862546" y="29139"/>
                    <a:pt x="866775" y="28575"/>
                  </a:cubicBezTo>
                  <a:lnTo>
                    <a:pt x="877887" y="26988"/>
                  </a:lnTo>
                  <a:cubicBezTo>
                    <a:pt x="884705" y="24715"/>
                    <a:pt x="889651" y="22517"/>
                    <a:pt x="896937" y="22225"/>
                  </a:cubicBezTo>
                  <a:cubicBezTo>
                    <a:pt x="906983" y="21823"/>
                    <a:pt x="917046" y="22225"/>
                    <a:pt x="927100" y="22225"/>
                  </a:cubicBezTo>
                  <a:lnTo>
                    <a:pt x="960437" y="0"/>
                  </a:lnTo>
                  <a:lnTo>
                    <a:pt x="1039812" y="3175"/>
                  </a:lnTo>
                  <a:lnTo>
                    <a:pt x="1079500" y="4763"/>
                  </a:ln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Arial"/>
                <a:ea typeface="+mn-ea"/>
                <a:cs typeface="+mn-cs"/>
                <a:sym typeface="Arial"/>
              </a:endParaRPr>
            </a:p>
          </p:txBody>
        </p:sp>
      </p:grpSp>
      <p:grpSp>
        <p:nvGrpSpPr>
          <p:cNvPr id="15" name="Group 14">
            <a:extLst>
              <a:ext uri="{FF2B5EF4-FFF2-40B4-BE49-F238E27FC236}">
                <a16:creationId xmlns:a16="http://schemas.microsoft.com/office/drawing/2014/main" id="{A5A42062-E20F-D735-1C07-9449033C331A}"/>
              </a:ext>
            </a:extLst>
          </p:cNvPr>
          <p:cNvGrpSpPr>
            <a:grpSpLocks noChangeAspect="1"/>
          </p:cNvGrpSpPr>
          <p:nvPr/>
        </p:nvGrpSpPr>
        <p:grpSpPr>
          <a:xfrm>
            <a:off x="4347907" y="3161711"/>
            <a:ext cx="2336653" cy="1737360"/>
            <a:chOff x="9213373" y="3667877"/>
            <a:chExt cx="1572005" cy="1168825"/>
          </a:xfrm>
        </p:grpSpPr>
        <p:graphicFrame>
          <p:nvGraphicFramePr>
            <p:cNvPr id="195" name="Chart 194">
              <a:extLst>
                <a:ext uri="{FF2B5EF4-FFF2-40B4-BE49-F238E27FC236}">
                  <a16:creationId xmlns:a16="http://schemas.microsoft.com/office/drawing/2014/main" id="{E95EFD1A-2741-D94D-9273-3FB917580425}"/>
                </a:ext>
              </a:extLst>
            </p:cNvPr>
            <p:cNvGraphicFramePr/>
            <p:nvPr/>
          </p:nvGraphicFramePr>
          <p:xfrm>
            <a:off x="9213373" y="3667877"/>
            <a:ext cx="1572005" cy="1168825"/>
          </p:xfrm>
          <a:graphic>
            <a:graphicData uri="http://schemas.openxmlformats.org/drawingml/2006/chart">
              <c:chart xmlns:c="http://schemas.openxmlformats.org/drawingml/2006/chart" xmlns:r="http://schemas.openxmlformats.org/officeDocument/2006/relationships" r:id="rId5"/>
            </a:graphicData>
          </a:graphic>
        </p:graphicFrame>
        <p:sp>
          <p:nvSpPr>
            <p:cNvPr id="200" name="TextBox 199">
              <a:extLst>
                <a:ext uri="{FF2B5EF4-FFF2-40B4-BE49-F238E27FC236}">
                  <a16:creationId xmlns:a16="http://schemas.microsoft.com/office/drawing/2014/main" id="{B0FFDD8B-D85A-3B40-AB73-FDB35B5CB5EF}"/>
                </a:ext>
              </a:extLst>
            </p:cNvPr>
            <p:cNvSpPr txBox="1"/>
            <p:nvPr/>
          </p:nvSpPr>
          <p:spPr>
            <a:xfrm>
              <a:off x="9629501" y="3880652"/>
              <a:ext cx="612062" cy="141830"/>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a:ea typeface="+mn-ea"/>
                  <a:cs typeface="Arial"/>
                  <a:sym typeface="Arial"/>
                </a:rPr>
                <a:t>Non-Hispanic </a:t>
              </a:r>
              <a:br>
                <a:rPr kumimoji="0" lang="en-US" sz="700" b="1" i="0" u="none" strike="noStrike" kern="1200" cap="none" spc="0" normalizeH="0" baseline="0" noProof="0" dirty="0">
                  <a:ln>
                    <a:noFill/>
                  </a:ln>
                  <a:solidFill>
                    <a:srgbClr val="000000"/>
                  </a:solidFill>
                  <a:effectLst/>
                  <a:uLnTx/>
                  <a:uFillTx/>
                  <a:latin typeface="Arial"/>
                  <a:ea typeface="+mn-ea"/>
                  <a:cs typeface="Arial"/>
                  <a:sym typeface="Arial"/>
                </a:rPr>
              </a:br>
              <a:r>
                <a:rPr kumimoji="0" lang="en-US" sz="700" b="1" i="0" u="none" strike="noStrike" kern="1200" cap="none" spc="0" normalizeH="0" baseline="0" noProof="0" dirty="0">
                  <a:ln>
                    <a:noFill/>
                  </a:ln>
                  <a:solidFill>
                    <a:srgbClr val="000000"/>
                  </a:solidFill>
                  <a:effectLst/>
                  <a:uLnTx/>
                  <a:uFillTx/>
                  <a:latin typeface="Arial"/>
                  <a:ea typeface="+mn-ea"/>
                  <a:cs typeface="Arial"/>
                  <a:sym typeface="Arial"/>
                </a:rPr>
                <a:t>Asian/Pacific Islander</a:t>
              </a:r>
            </a:p>
          </p:txBody>
        </p:sp>
        <p:sp>
          <p:nvSpPr>
            <p:cNvPr id="205" name="TextBox 204">
              <a:extLst>
                <a:ext uri="{FF2B5EF4-FFF2-40B4-BE49-F238E27FC236}">
                  <a16:creationId xmlns:a16="http://schemas.microsoft.com/office/drawing/2014/main" id="{450C9283-B411-3E49-AD4C-3921D335E3D2}"/>
                </a:ext>
              </a:extLst>
            </p:cNvPr>
            <p:cNvSpPr txBox="1"/>
            <p:nvPr/>
          </p:nvSpPr>
          <p:spPr>
            <a:xfrm rot="16200000">
              <a:off x="9002186" y="4145878"/>
              <a:ext cx="774576" cy="70915"/>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a:ea typeface="+mn-ea"/>
                  <a:cs typeface="Arial"/>
                  <a:sym typeface="Arial"/>
                </a:rPr>
                <a:t>Mortality Rate (Per 100,000)</a:t>
              </a:r>
            </a:p>
          </p:txBody>
        </p:sp>
        <p:sp>
          <p:nvSpPr>
            <p:cNvPr id="212" name="TextBox 211">
              <a:extLst>
                <a:ext uri="{FF2B5EF4-FFF2-40B4-BE49-F238E27FC236}">
                  <a16:creationId xmlns:a16="http://schemas.microsoft.com/office/drawing/2014/main" id="{1773860D-E3BC-3348-BE24-B74BF959F36E}"/>
                </a:ext>
              </a:extLst>
            </p:cNvPr>
            <p:cNvSpPr txBox="1"/>
            <p:nvPr/>
          </p:nvSpPr>
          <p:spPr>
            <a:xfrm>
              <a:off x="10023704" y="4728270"/>
              <a:ext cx="204725" cy="70915"/>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a:sym typeface="Arial"/>
                </a:rPr>
                <a:t>Time, y</a:t>
              </a:r>
              <a:endParaRPr kumimoji="0" lang="en-CA" sz="700" b="1"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231" name="Freeform 230">
              <a:extLst>
                <a:ext uri="{FF2B5EF4-FFF2-40B4-BE49-F238E27FC236}">
                  <a16:creationId xmlns:a16="http://schemas.microsoft.com/office/drawing/2014/main" id="{C08D36DF-35D5-A541-A02F-51F3761ACD3F}"/>
                </a:ext>
              </a:extLst>
            </p:cNvPr>
            <p:cNvSpPr/>
            <p:nvPr/>
          </p:nvSpPr>
          <p:spPr>
            <a:xfrm>
              <a:off x="9543875" y="4172757"/>
              <a:ext cx="1077912" cy="103188"/>
            </a:xfrm>
            <a:custGeom>
              <a:avLst/>
              <a:gdLst>
                <a:gd name="connsiteX0" fmla="*/ 0 w 1077912"/>
                <a:gd name="connsiteY0" fmla="*/ 74613 h 103188"/>
                <a:gd name="connsiteX1" fmla="*/ 34925 w 1077912"/>
                <a:gd name="connsiteY1" fmla="*/ 33338 h 103188"/>
                <a:gd name="connsiteX2" fmla="*/ 76200 w 1077912"/>
                <a:gd name="connsiteY2" fmla="*/ 9525 h 103188"/>
                <a:gd name="connsiteX3" fmla="*/ 111125 w 1077912"/>
                <a:gd name="connsiteY3" fmla="*/ 30163 h 103188"/>
                <a:gd name="connsiteX4" fmla="*/ 146050 w 1077912"/>
                <a:gd name="connsiteY4" fmla="*/ 0 h 103188"/>
                <a:gd name="connsiteX5" fmla="*/ 184150 w 1077912"/>
                <a:gd name="connsiteY5" fmla="*/ 61913 h 103188"/>
                <a:gd name="connsiteX6" fmla="*/ 214312 w 1077912"/>
                <a:gd name="connsiteY6" fmla="*/ 7938 h 103188"/>
                <a:gd name="connsiteX7" fmla="*/ 258762 w 1077912"/>
                <a:gd name="connsiteY7" fmla="*/ 73025 h 103188"/>
                <a:gd name="connsiteX8" fmla="*/ 300037 w 1077912"/>
                <a:gd name="connsiteY8" fmla="*/ 103188 h 103188"/>
                <a:gd name="connsiteX9" fmla="*/ 336550 w 1077912"/>
                <a:gd name="connsiteY9" fmla="*/ 31750 h 103188"/>
                <a:gd name="connsiteX10" fmla="*/ 365125 w 1077912"/>
                <a:gd name="connsiteY10" fmla="*/ 42863 h 103188"/>
                <a:gd name="connsiteX11" fmla="*/ 444500 w 1077912"/>
                <a:gd name="connsiteY11" fmla="*/ 7938 h 103188"/>
                <a:gd name="connsiteX12" fmla="*/ 492125 w 1077912"/>
                <a:gd name="connsiteY12" fmla="*/ 30163 h 103188"/>
                <a:gd name="connsiteX13" fmla="*/ 517525 w 1077912"/>
                <a:gd name="connsiteY13" fmla="*/ 53975 h 103188"/>
                <a:gd name="connsiteX14" fmla="*/ 554037 w 1077912"/>
                <a:gd name="connsiteY14" fmla="*/ 3175 h 103188"/>
                <a:gd name="connsiteX15" fmla="*/ 601662 w 1077912"/>
                <a:gd name="connsiteY15" fmla="*/ 26988 h 103188"/>
                <a:gd name="connsiteX16" fmla="*/ 627062 w 1077912"/>
                <a:gd name="connsiteY16" fmla="*/ 47625 h 103188"/>
                <a:gd name="connsiteX17" fmla="*/ 668337 w 1077912"/>
                <a:gd name="connsiteY17" fmla="*/ 4763 h 103188"/>
                <a:gd name="connsiteX18" fmla="*/ 701675 w 1077912"/>
                <a:gd name="connsiteY18" fmla="*/ 57150 h 103188"/>
                <a:gd name="connsiteX19" fmla="*/ 733425 w 1077912"/>
                <a:gd name="connsiteY19" fmla="*/ 41275 h 103188"/>
                <a:gd name="connsiteX20" fmla="*/ 777875 w 1077912"/>
                <a:gd name="connsiteY20" fmla="*/ 57150 h 103188"/>
                <a:gd name="connsiteX21" fmla="*/ 808037 w 1077912"/>
                <a:gd name="connsiteY21" fmla="*/ 80963 h 103188"/>
                <a:gd name="connsiteX22" fmla="*/ 849312 w 1077912"/>
                <a:gd name="connsiteY22" fmla="*/ 61913 h 103188"/>
                <a:gd name="connsiteX23" fmla="*/ 889000 w 1077912"/>
                <a:gd name="connsiteY23" fmla="*/ 87313 h 103188"/>
                <a:gd name="connsiteX24" fmla="*/ 923925 w 1077912"/>
                <a:gd name="connsiteY24" fmla="*/ 77788 h 103188"/>
                <a:gd name="connsiteX25" fmla="*/ 965200 w 1077912"/>
                <a:gd name="connsiteY25" fmla="*/ 33338 h 103188"/>
                <a:gd name="connsiteX26" fmla="*/ 1000125 w 1077912"/>
                <a:gd name="connsiteY26" fmla="*/ 76200 h 103188"/>
                <a:gd name="connsiteX27" fmla="*/ 1025525 w 1077912"/>
                <a:gd name="connsiteY27" fmla="*/ 80963 h 103188"/>
                <a:gd name="connsiteX28" fmla="*/ 1033462 w 1077912"/>
                <a:gd name="connsiteY28" fmla="*/ 88900 h 103188"/>
                <a:gd name="connsiteX29" fmla="*/ 1077912 w 1077912"/>
                <a:gd name="connsiteY29" fmla="*/ 8890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77912" h="103188">
                  <a:moveTo>
                    <a:pt x="0" y="74613"/>
                  </a:moveTo>
                  <a:lnTo>
                    <a:pt x="34925" y="33338"/>
                  </a:lnTo>
                  <a:lnTo>
                    <a:pt x="76200" y="9525"/>
                  </a:lnTo>
                  <a:lnTo>
                    <a:pt x="111125" y="30163"/>
                  </a:lnTo>
                  <a:lnTo>
                    <a:pt x="146050" y="0"/>
                  </a:lnTo>
                  <a:lnTo>
                    <a:pt x="184150" y="61913"/>
                  </a:lnTo>
                  <a:lnTo>
                    <a:pt x="214312" y="7938"/>
                  </a:lnTo>
                  <a:lnTo>
                    <a:pt x="258762" y="73025"/>
                  </a:lnTo>
                  <a:lnTo>
                    <a:pt x="300037" y="103188"/>
                  </a:lnTo>
                  <a:lnTo>
                    <a:pt x="336550" y="31750"/>
                  </a:lnTo>
                  <a:lnTo>
                    <a:pt x="365125" y="42863"/>
                  </a:lnTo>
                  <a:lnTo>
                    <a:pt x="444500" y="7938"/>
                  </a:lnTo>
                  <a:lnTo>
                    <a:pt x="492125" y="30163"/>
                  </a:lnTo>
                  <a:lnTo>
                    <a:pt x="517525" y="53975"/>
                  </a:lnTo>
                  <a:lnTo>
                    <a:pt x="554037" y="3175"/>
                  </a:lnTo>
                  <a:lnTo>
                    <a:pt x="601662" y="26988"/>
                  </a:lnTo>
                  <a:lnTo>
                    <a:pt x="627062" y="47625"/>
                  </a:lnTo>
                  <a:lnTo>
                    <a:pt x="668337" y="4763"/>
                  </a:lnTo>
                  <a:lnTo>
                    <a:pt x="701675" y="57150"/>
                  </a:lnTo>
                  <a:lnTo>
                    <a:pt x="733425" y="41275"/>
                  </a:lnTo>
                  <a:lnTo>
                    <a:pt x="777875" y="57150"/>
                  </a:lnTo>
                  <a:lnTo>
                    <a:pt x="808037" y="80963"/>
                  </a:lnTo>
                  <a:lnTo>
                    <a:pt x="849312" y="61913"/>
                  </a:lnTo>
                  <a:lnTo>
                    <a:pt x="889000" y="87313"/>
                  </a:lnTo>
                  <a:lnTo>
                    <a:pt x="923925" y="77788"/>
                  </a:lnTo>
                  <a:lnTo>
                    <a:pt x="965200" y="33338"/>
                  </a:lnTo>
                  <a:lnTo>
                    <a:pt x="1000125" y="76200"/>
                  </a:lnTo>
                  <a:lnTo>
                    <a:pt x="1025525" y="80963"/>
                  </a:lnTo>
                  <a:lnTo>
                    <a:pt x="1033462" y="88900"/>
                  </a:lnTo>
                  <a:lnTo>
                    <a:pt x="1077912" y="88900"/>
                  </a:lnTo>
                </a:path>
              </a:pathLst>
            </a:custGeom>
            <a:noFill/>
            <a:ln w="190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232" name="Freeform 231">
              <a:extLst>
                <a:ext uri="{FF2B5EF4-FFF2-40B4-BE49-F238E27FC236}">
                  <a16:creationId xmlns:a16="http://schemas.microsoft.com/office/drawing/2014/main" id="{9D33EB9D-15C5-C348-9705-111868512520}"/>
                </a:ext>
              </a:extLst>
            </p:cNvPr>
            <p:cNvSpPr/>
            <p:nvPr/>
          </p:nvSpPr>
          <p:spPr>
            <a:xfrm>
              <a:off x="9535937" y="4312457"/>
              <a:ext cx="1084263" cy="158750"/>
            </a:xfrm>
            <a:custGeom>
              <a:avLst/>
              <a:gdLst>
                <a:gd name="connsiteX0" fmla="*/ 0 w 1084263"/>
                <a:gd name="connsiteY0" fmla="*/ 127000 h 158750"/>
                <a:gd name="connsiteX1" fmla="*/ 42863 w 1084263"/>
                <a:gd name="connsiteY1" fmla="*/ 149225 h 158750"/>
                <a:gd name="connsiteX2" fmla="*/ 82550 w 1084263"/>
                <a:gd name="connsiteY2" fmla="*/ 127000 h 158750"/>
                <a:gd name="connsiteX3" fmla="*/ 117475 w 1084263"/>
                <a:gd name="connsiteY3" fmla="*/ 153988 h 158750"/>
                <a:gd name="connsiteX4" fmla="*/ 157163 w 1084263"/>
                <a:gd name="connsiteY4" fmla="*/ 152400 h 158750"/>
                <a:gd name="connsiteX5" fmla="*/ 187325 w 1084263"/>
                <a:gd name="connsiteY5" fmla="*/ 158750 h 158750"/>
                <a:gd name="connsiteX6" fmla="*/ 231775 w 1084263"/>
                <a:gd name="connsiteY6" fmla="*/ 73025 h 158750"/>
                <a:gd name="connsiteX7" fmla="*/ 265113 w 1084263"/>
                <a:gd name="connsiteY7" fmla="*/ 133350 h 158750"/>
                <a:gd name="connsiteX8" fmla="*/ 304800 w 1084263"/>
                <a:gd name="connsiteY8" fmla="*/ 123825 h 158750"/>
                <a:gd name="connsiteX9" fmla="*/ 341313 w 1084263"/>
                <a:gd name="connsiteY9" fmla="*/ 149225 h 158750"/>
                <a:gd name="connsiteX10" fmla="*/ 382588 w 1084263"/>
                <a:gd name="connsiteY10" fmla="*/ 119063 h 158750"/>
                <a:gd name="connsiteX11" fmla="*/ 420688 w 1084263"/>
                <a:gd name="connsiteY11" fmla="*/ 142875 h 158750"/>
                <a:gd name="connsiteX12" fmla="*/ 454025 w 1084263"/>
                <a:gd name="connsiteY12" fmla="*/ 96838 h 158750"/>
                <a:gd name="connsiteX13" fmla="*/ 527050 w 1084263"/>
                <a:gd name="connsiteY13" fmla="*/ 117475 h 158750"/>
                <a:gd name="connsiteX14" fmla="*/ 549275 w 1084263"/>
                <a:gd name="connsiteY14" fmla="*/ 115888 h 158750"/>
                <a:gd name="connsiteX15" fmla="*/ 592138 w 1084263"/>
                <a:gd name="connsiteY15" fmla="*/ 112713 h 158750"/>
                <a:gd name="connsiteX16" fmla="*/ 630238 w 1084263"/>
                <a:gd name="connsiteY16" fmla="*/ 111125 h 158750"/>
                <a:gd name="connsiteX17" fmla="*/ 681038 w 1084263"/>
                <a:gd name="connsiteY17" fmla="*/ 104775 h 158750"/>
                <a:gd name="connsiteX18" fmla="*/ 706438 w 1084263"/>
                <a:gd name="connsiteY18" fmla="*/ 93663 h 158750"/>
                <a:gd name="connsiteX19" fmla="*/ 749300 w 1084263"/>
                <a:gd name="connsiteY19" fmla="*/ 60325 h 158750"/>
                <a:gd name="connsiteX20" fmla="*/ 782638 w 1084263"/>
                <a:gd name="connsiteY20" fmla="*/ 71438 h 158750"/>
                <a:gd name="connsiteX21" fmla="*/ 820738 w 1084263"/>
                <a:gd name="connsiteY21" fmla="*/ 44450 h 158750"/>
                <a:gd name="connsiteX22" fmla="*/ 857250 w 1084263"/>
                <a:gd name="connsiteY22" fmla="*/ 76200 h 158750"/>
                <a:gd name="connsiteX23" fmla="*/ 895350 w 1084263"/>
                <a:gd name="connsiteY23" fmla="*/ 76200 h 158750"/>
                <a:gd name="connsiteX24" fmla="*/ 931863 w 1084263"/>
                <a:gd name="connsiteY24" fmla="*/ 53975 h 158750"/>
                <a:gd name="connsiteX25" fmla="*/ 971550 w 1084263"/>
                <a:gd name="connsiteY25" fmla="*/ 14288 h 158750"/>
                <a:gd name="connsiteX26" fmla="*/ 1012825 w 1084263"/>
                <a:gd name="connsiteY26" fmla="*/ 12700 h 158750"/>
                <a:gd name="connsiteX27" fmla="*/ 1046163 w 1084263"/>
                <a:gd name="connsiteY27" fmla="*/ 42863 h 158750"/>
                <a:gd name="connsiteX28" fmla="*/ 1084263 w 1084263"/>
                <a:gd name="connsiteY28" fmla="*/ 0 h 15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4263" h="158750">
                  <a:moveTo>
                    <a:pt x="0" y="127000"/>
                  </a:moveTo>
                  <a:lnTo>
                    <a:pt x="42863" y="149225"/>
                  </a:lnTo>
                  <a:lnTo>
                    <a:pt x="82550" y="127000"/>
                  </a:lnTo>
                  <a:lnTo>
                    <a:pt x="117475" y="153988"/>
                  </a:lnTo>
                  <a:lnTo>
                    <a:pt x="157163" y="152400"/>
                  </a:lnTo>
                  <a:lnTo>
                    <a:pt x="187325" y="158750"/>
                  </a:lnTo>
                  <a:lnTo>
                    <a:pt x="231775" y="73025"/>
                  </a:lnTo>
                  <a:lnTo>
                    <a:pt x="265113" y="133350"/>
                  </a:lnTo>
                  <a:lnTo>
                    <a:pt x="304800" y="123825"/>
                  </a:lnTo>
                  <a:lnTo>
                    <a:pt x="341313" y="149225"/>
                  </a:lnTo>
                  <a:lnTo>
                    <a:pt x="382588" y="119063"/>
                  </a:lnTo>
                  <a:lnTo>
                    <a:pt x="420688" y="142875"/>
                  </a:lnTo>
                  <a:lnTo>
                    <a:pt x="454025" y="96838"/>
                  </a:lnTo>
                  <a:lnTo>
                    <a:pt x="527050" y="117475"/>
                  </a:lnTo>
                  <a:lnTo>
                    <a:pt x="549275" y="115888"/>
                  </a:lnTo>
                  <a:lnTo>
                    <a:pt x="592138" y="112713"/>
                  </a:lnTo>
                  <a:lnTo>
                    <a:pt x="630238" y="111125"/>
                  </a:lnTo>
                  <a:lnTo>
                    <a:pt x="681038" y="104775"/>
                  </a:lnTo>
                  <a:lnTo>
                    <a:pt x="706438" y="93663"/>
                  </a:lnTo>
                  <a:lnTo>
                    <a:pt x="749300" y="60325"/>
                  </a:lnTo>
                  <a:lnTo>
                    <a:pt x="782638" y="71438"/>
                  </a:lnTo>
                  <a:lnTo>
                    <a:pt x="820738" y="44450"/>
                  </a:lnTo>
                  <a:lnTo>
                    <a:pt x="857250" y="76200"/>
                  </a:lnTo>
                  <a:lnTo>
                    <a:pt x="895350" y="76200"/>
                  </a:lnTo>
                  <a:lnTo>
                    <a:pt x="931863" y="53975"/>
                  </a:lnTo>
                  <a:lnTo>
                    <a:pt x="971550" y="14288"/>
                  </a:lnTo>
                  <a:lnTo>
                    <a:pt x="1012825" y="12700"/>
                  </a:lnTo>
                  <a:lnTo>
                    <a:pt x="1046163" y="42863"/>
                  </a:lnTo>
                  <a:lnTo>
                    <a:pt x="1084263" y="0"/>
                  </a:ln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Arial"/>
                <a:ea typeface="+mn-ea"/>
                <a:cs typeface="+mn-cs"/>
                <a:sym typeface="Arial"/>
              </a:endParaRPr>
            </a:p>
          </p:txBody>
        </p:sp>
      </p:grpSp>
      <p:grpSp>
        <p:nvGrpSpPr>
          <p:cNvPr id="16" name="Group 15">
            <a:extLst>
              <a:ext uri="{FF2B5EF4-FFF2-40B4-BE49-F238E27FC236}">
                <a16:creationId xmlns:a16="http://schemas.microsoft.com/office/drawing/2014/main" id="{188E5255-E754-3857-7259-21FEA5CB696C}"/>
              </a:ext>
            </a:extLst>
          </p:cNvPr>
          <p:cNvGrpSpPr>
            <a:grpSpLocks noChangeAspect="1"/>
          </p:cNvGrpSpPr>
          <p:nvPr/>
        </p:nvGrpSpPr>
        <p:grpSpPr>
          <a:xfrm>
            <a:off x="6655936" y="3161711"/>
            <a:ext cx="2363051" cy="1737360"/>
            <a:chOff x="10766354" y="3702972"/>
            <a:chExt cx="1572005" cy="1154757"/>
          </a:xfrm>
        </p:grpSpPr>
        <p:graphicFrame>
          <p:nvGraphicFramePr>
            <p:cNvPr id="196" name="Chart 195">
              <a:extLst>
                <a:ext uri="{FF2B5EF4-FFF2-40B4-BE49-F238E27FC236}">
                  <a16:creationId xmlns:a16="http://schemas.microsoft.com/office/drawing/2014/main" id="{8D4327E5-A0C6-7F43-867C-7045272C810E}"/>
                </a:ext>
              </a:extLst>
            </p:cNvPr>
            <p:cNvGraphicFramePr/>
            <p:nvPr/>
          </p:nvGraphicFramePr>
          <p:xfrm>
            <a:off x="10766354" y="3702972"/>
            <a:ext cx="1572005" cy="1154757"/>
          </p:xfrm>
          <a:graphic>
            <a:graphicData uri="http://schemas.openxmlformats.org/drawingml/2006/chart">
              <c:chart xmlns:c="http://schemas.openxmlformats.org/drawingml/2006/chart" xmlns:r="http://schemas.openxmlformats.org/officeDocument/2006/relationships" r:id="rId6"/>
            </a:graphicData>
          </a:graphic>
        </p:graphicFrame>
        <p:sp>
          <p:nvSpPr>
            <p:cNvPr id="201" name="TextBox 200">
              <a:extLst>
                <a:ext uri="{FF2B5EF4-FFF2-40B4-BE49-F238E27FC236}">
                  <a16:creationId xmlns:a16="http://schemas.microsoft.com/office/drawing/2014/main" id="{45FBB5FE-FBD1-A644-B8EB-6A2D33F11E01}"/>
                </a:ext>
              </a:extLst>
            </p:cNvPr>
            <p:cNvSpPr txBox="1"/>
            <p:nvPr/>
          </p:nvSpPr>
          <p:spPr>
            <a:xfrm>
              <a:off x="11127284" y="3842626"/>
              <a:ext cx="245880" cy="70915"/>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a:ea typeface="+mn-ea"/>
                  <a:cs typeface="Arial"/>
                  <a:sym typeface="Arial"/>
                </a:rPr>
                <a:t>Hispanic</a:t>
              </a:r>
            </a:p>
          </p:txBody>
        </p:sp>
        <p:sp>
          <p:nvSpPr>
            <p:cNvPr id="207" name="TextBox 206">
              <a:extLst>
                <a:ext uri="{FF2B5EF4-FFF2-40B4-BE49-F238E27FC236}">
                  <a16:creationId xmlns:a16="http://schemas.microsoft.com/office/drawing/2014/main" id="{CDF49C58-514B-AC4E-AA49-079A018E44E0}"/>
                </a:ext>
              </a:extLst>
            </p:cNvPr>
            <p:cNvSpPr txBox="1"/>
            <p:nvPr/>
          </p:nvSpPr>
          <p:spPr>
            <a:xfrm rot="16200000">
              <a:off x="10538765" y="4145879"/>
              <a:ext cx="774576" cy="70915"/>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a:ea typeface="+mn-ea"/>
                  <a:cs typeface="Arial"/>
                  <a:sym typeface="Arial"/>
                </a:rPr>
                <a:t>Mortality Rate (Per 100,000)</a:t>
              </a:r>
            </a:p>
          </p:txBody>
        </p:sp>
        <p:sp>
          <p:nvSpPr>
            <p:cNvPr id="213" name="TextBox 212">
              <a:extLst>
                <a:ext uri="{FF2B5EF4-FFF2-40B4-BE49-F238E27FC236}">
                  <a16:creationId xmlns:a16="http://schemas.microsoft.com/office/drawing/2014/main" id="{579A0079-DC8E-0045-BC99-0F68085E7E62}"/>
                </a:ext>
              </a:extLst>
            </p:cNvPr>
            <p:cNvSpPr txBox="1"/>
            <p:nvPr/>
          </p:nvSpPr>
          <p:spPr>
            <a:xfrm>
              <a:off x="11551810" y="4756973"/>
              <a:ext cx="204725" cy="70915"/>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a:ea typeface="+mn-ea"/>
                  <a:cs typeface="Arial"/>
                  <a:sym typeface="Arial"/>
                </a:rPr>
                <a:t>Time, y</a:t>
              </a:r>
            </a:p>
          </p:txBody>
        </p:sp>
        <p:sp>
          <p:nvSpPr>
            <p:cNvPr id="233" name="Freeform 232">
              <a:extLst>
                <a:ext uri="{FF2B5EF4-FFF2-40B4-BE49-F238E27FC236}">
                  <a16:creationId xmlns:a16="http://schemas.microsoft.com/office/drawing/2014/main" id="{E915552B-1CA2-094E-A8FC-C724E3999F31}"/>
                </a:ext>
              </a:extLst>
            </p:cNvPr>
            <p:cNvSpPr/>
            <p:nvPr/>
          </p:nvSpPr>
          <p:spPr>
            <a:xfrm>
              <a:off x="11067940" y="4028295"/>
              <a:ext cx="1081087" cy="182562"/>
            </a:xfrm>
            <a:custGeom>
              <a:avLst/>
              <a:gdLst>
                <a:gd name="connsiteX0" fmla="*/ 0 w 1081087"/>
                <a:gd name="connsiteY0" fmla="*/ 39687 h 182562"/>
                <a:gd name="connsiteX1" fmla="*/ 39687 w 1081087"/>
                <a:gd name="connsiteY1" fmla="*/ 98425 h 182562"/>
                <a:gd name="connsiteX2" fmla="*/ 74612 w 1081087"/>
                <a:gd name="connsiteY2" fmla="*/ 0 h 182562"/>
                <a:gd name="connsiteX3" fmla="*/ 112712 w 1081087"/>
                <a:gd name="connsiteY3" fmla="*/ 85725 h 182562"/>
                <a:gd name="connsiteX4" fmla="*/ 149225 w 1081087"/>
                <a:gd name="connsiteY4" fmla="*/ 42862 h 182562"/>
                <a:gd name="connsiteX5" fmla="*/ 187325 w 1081087"/>
                <a:gd name="connsiteY5" fmla="*/ 100012 h 182562"/>
                <a:gd name="connsiteX6" fmla="*/ 220662 w 1081087"/>
                <a:gd name="connsiteY6" fmla="*/ 60325 h 182562"/>
                <a:gd name="connsiteX7" fmla="*/ 260350 w 1081087"/>
                <a:gd name="connsiteY7" fmla="*/ 119062 h 182562"/>
                <a:gd name="connsiteX8" fmla="*/ 298450 w 1081087"/>
                <a:gd name="connsiteY8" fmla="*/ 76200 h 182562"/>
                <a:gd name="connsiteX9" fmla="*/ 339725 w 1081087"/>
                <a:gd name="connsiteY9" fmla="*/ 111125 h 182562"/>
                <a:gd name="connsiteX10" fmla="*/ 379412 w 1081087"/>
                <a:gd name="connsiteY10" fmla="*/ 38100 h 182562"/>
                <a:gd name="connsiteX11" fmla="*/ 404812 w 1081087"/>
                <a:gd name="connsiteY11" fmla="*/ 60325 h 182562"/>
                <a:gd name="connsiteX12" fmla="*/ 482600 w 1081087"/>
                <a:gd name="connsiteY12" fmla="*/ 69850 h 182562"/>
                <a:gd name="connsiteX13" fmla="*/ 595312 w 1081087"/>
                <a:gd name="connsiteY13" fmla="*/ 53975 h 182562"/>
                <a:gd name="connsiteX14" fmla="*/ 628650 w 1081087"/>
                <a:gd name="connsiteY14" fmla="*/ 79375 h 182562"/>
                <a:gd name="connsiteX15" fmla="*/ 671512 w 1081087"/>
                <a:gd name="connsiteY15" fmla="*/ 100012 h 182562"/>
                <a:gd name="connsiteX16" fmla="*/ 701675 w 1081087"/>
                <a:gd name="connsiteY16" fmla="*/ 96837 h 182562"/>
                <a:gd name="connsiteX17" fmla="*/ 744537 w 1081087"/>
                <a:gd name="connsiteY17" fmla="*/ 122237 h 182562"/>
                <a:gd name="connsiteX18" fmla="*/ 779462 w 1081087"/>
                <a:gd name="connsiteY18" fmla="*/ 133350 h 182562"/>
                <a:gd name="connsiteX19" fmla="*/ 820737 w 1081087"/>
                <a:gd name="connsiteY19" fmla="*/ 103187 h 182562"/>
                <a:gd name="connsiteX20" fmla="*/ 852487 w 1081087"/>
                <a:gd name="connsiteY20" fmla="*/ 131762 h 182562"/>
                <a:gd name="connsiteX21" fmla="*/ 911225 w 1081087"/>
                <a:gd name="connsiteY21" fmla="*/ 146050 h 182562"/>
                <a:gd name="connsiteX22" fmla="*/ 974725 w 1081087"/>
                <a:gd name="connsiteY22" fmla="*/ 174625 h 182562"/>
                <a:gd name="connsiteX23" fmla="*/ 1006475 w 1081087"/>
                <a:gd name="connsiteY23" fmla="*/ 146050 h 182562"/>
                <a:gd name="connsiteX24" fmla="*/ 1033462 w 1081087"/>
                <a:gd name="connsiteY24" fmla="*/ 182562 h 182562"/>
                <a:gd name="connsiteX25" fmla="*/ 1081087 w 1081087"/>
                <a:gd name="connsiteY25" fmla="*/ 182562 h 1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81087" h="182562">
                  <a:moveTo>
                    <a:pt x="0" y="39687"/>
                  </a:moveTo>
                  <a:lnTo>
                    <a:pt x="39687" y="98425"/>
                  </a:lnTo>
                  <a:lnTo>
                    <a:pt x="74612" y="0"/>
                  </a:lnTo>
                  <a:lnTo>
                    <a:pt x="112712" y="85725"/>
                  </a:lnTo>
                  <a:lnTo>
                    <a:pt x="149225" y="42862"/>
                  </a:lnTo>
                  <a:lnTo>
                    <a:pt x="187325" y="100012"/>
                  </a:lnTo>
                  <a:lnTo>
                    <a:pt x="220662" y="60325"/>
                  </a:lnTo>
                  <a:lnTo>
                    <a:pt x="260350" y="119062"/>
                  </a:lnTo>
                  <a:lnTo>
                    <a:pt x="298450" y="76200"/>
                  </a:lnTo>
                  <a:lnTo>
                    <a:pt x="339725" y="111125"/>
                  </a:lnTo>
                  <a:lnTo>
                    <a:pt x="379412" y="38100"/>
                  </a:lnTo>
                  <a:lnTo>
                    <a:pt x="404812" y="60325"/>
                  </a:lnTo>
                  <a:lnTo>
                    <a:pt x="482600" y="69850"/>
                  </a:lnTo>
                  <a:lnTo>
                    <a:pt x="595312" y="53975"/>
                  </a:lnTo>
                  <a:lnTo>
                    <a:pt x="628650" y="79375"/>
                  </a:lnTo>
                  <a:lnTo>
                    <a:pt x="671512" y="100012"/>
                  </a:lnTo>
                  <a:lnTo>
                    <a:pt x="701675" y="96837"/>
                  </a:lnTo>
                  <a:lnTo>
                    <a:pt x="744537" y="122237"/>
                  </a:lnTo>
                  <a:lnTo>
                    <a:pt x="779462" y="133350"/>
                  </a:lnTo>
                  <a:lnTo>
                    <a:pt x="820737" y="103187"/>
                  </a:lnTo>
                  <a:lnTo>
                    <a:pt x="852487" y="131762"/>
                  </a:lnTo>
                  <a:lnTo>
                    <a:pt x="911225" y="146050"/>
                  </a:lnTo>
                  <a:lnTo>
                    <a:pt x="974725" y="174625"/>
                  </a:lnTo>
                  <a:lnTo>
                    <a:pt x="1006475" y="146050"/>
                  </a:lnTo>
                  <a:lnTo>
                    <a:pt x="1033462" y="182562"/>
                  </a:lnTo>
                  <a:lnTo>
                    <a:pt x="1081087" y="182562"/>
                  </a:lnTo>
                </a:path>
              </a:pathLst>
            </a:custGeom>
            <a:noFill/>
            <a:ln w="190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234" name="Freeform 233">
              <a:extLst>
                <a:ext uri="{FF2B5EF4-FFF2-40B4-BE49-F238E27FC236}">
                  <a16:creationId xmlns:a16="http://schemas.microsoft.com/office/drawing/2014/main" id="{F4069B44-9894-894B-BCFE-CAC6DD720449}"/>
                </a:ext>
              </a:extLst>
            </p:cNvPr>
            <p:cNvSpPr/>
            <p:nvPr/>
          </p:nvSpPr>
          <p:spPr>
            <a:xfrm>
              <a:off x="11067940" y="4253720"/>
              <a:ext cx="1082675" cy="138112"/>
            </a:xfrm>
            <a:custGeom>
              <a:avLst/>
              <a:gdLst>
                <a:gd name="connsiteX0" fmla="*/ 0 w 1082675"/>
                <a:gd name="connsiteY0" fmla="*/ 138112 h 138112"/>
                <a:gd name="connsiteX1" fmla="*/ 38100 w 1082675"/>
                <a:gd name="connsiteY1" fmla="*/ 71437 h 138112"/>
                <a:gd name="connsiteX2" fmla="*/ 80962 w 1082675"/>
                <a:gd name="connsiteY2" fmla="*/ 117475 h 138112"/>
                <a:gd name="connsiteX3" fmla="*/ 115887 w 1082675"/>
                <a:gd name="connsiteY3" fmla="*/ 120650 h 138112"/>
                <a:gd name="connsiteX4" fmla="*/ 155575 w 1082675"/>
                <a:gd name="connsiteY4" fmla="*/ 85725 h 138112"/>
                <a:gd name="connsiteX5" fmla="*/ 185737 w 1082675"/>
                <a:gd name="connsiteY5" fmla="*/ 96837 h 138112"/>
                <a:gd name="connsiteX6" fmla="*/ 222250 w 1082675"/>
                <a:gd name="connsiteY6" fmla="*/ 100012 h 138112"/>
                <a:gd name="connsiteX7" fmla="*/ 261937 w 1082675"/>
                <a:gd name="connsiteY7" fmla="*/ 133350 h 138112"/>
                <a:gd name="connsiteX8" fmla="*/ 296862 w 1082675"/>
                <a:gd name="connsiteY8" fmla="*/ 90487 h 138112"/>
                <a:gd name="connsiteX9" fmla="*/ 374650 w 1082675"/>
                <a:gd name="connsiteY9" fmla="*/ 109537 h 138112"/>
                <a:gd name="connsiteX10" fmla="*/ 406400 w 1082675"/>
                <a:gd name="connsiteY10" fmla="*/ 90487 h 138112"/>
                <a:gd name="connsiteX11" fmla="*/ 442912 w 1082675"/>
                <a:gd name="connsiteY11" fmla="*/ 84137 h 138112"/>
                <a:gd name="connsiteX12" fmla="*/ 479425 w 1082675"/>
                <a:gd name="connsiteY12" fmla="*/ 107950 h 138112"/>
                <a:gd name="connsiteX13" fmla="*/ 519112 w 1082675"/>
                <a:gd name="connsiteY13" fmla="*/ 128587 h 138112"/>
                <a:gd name="connsiteX14" fmla="*/ 558800 w 1082675"/>
                <a:gd name="connsiteY14" fmla="*/ 93662 h 138112"/>
                <a:gd name="connsiteX15" fmla="*/ 592137 w 1082675"/>
                <a:gd name="connsiteY15" fmla="*/ 103187 h 138112"/>
                <a:gd name="connsiteX16" fmla="*/ 614362 w 1082675"/>
                <a:gd name="connsiteY16" fmla="*/ 106362 h 138112"/>
                <a:gd name="connsiteX17" fmla="*/ 630237 w 1082675"/>
                <a:gd name="connsiteY17" fmla="*/ 119062 h 138112"/>
                <a:gd name="connsiteX18" fmla="*/ 679450 w 1082675"/>
                <a:gd name="connsiteY18" fmla="*/ 74612 h 138112"/>
                <a:gd name="connsiteX19" fmla="*/ 741362 w 1082675"/>
                <a:gd name="connsiteY19" fmla="*/ 79375 h 138112"/>
                <a:gd name="connsiteX20" fmla="*/ 779462 w 1082675"/>
                <a:gd name="connsiteY20" fmla="*/ 65087 h 138112"/>
                <a:gd name="connsiteX21" fmla="*/ 823912 w 1082675"/>
                <a:gd name="connsiteY21" fmla="*/ 60325 h 138112"/>
                <a:gd name="connsiteX22" fmla="*/ 850900 w 1082675"/>
                <a:gd name="connsiteY22" fmla="*/ 38100 h 138112"/>
                <a:gd name="connsiteX23" fmla="*/ 890587 w 1082675"/>
                <a:gd name="connsiteY23" fmla="*/ 58737 h 138112"/>
                <a:gd name="connsiteX24" fmla="*/ 928687 w 1082675"/>
                <a:gd name="connsiteY24" fmla="*/ 14287 h 138112"/>
                <a:gd name="connsiteX25" fmla="*/ 971550 w 1082675"/>
                <a:gd name="connsiteY25" fmla="*/ 15875 h 138112"/>
                <a:gd name="connsiteX26" fmla="*/ 1003300 w 1082675"/>
                <a:gd name="connsiteY26" fmla="*/ 0 h 138112"/>
                <a:gd name="connsiteX27" fmla="*/ 1041400 w 1082675"/>
                <a:gd name="connsiteY27" fmla="*/ 22225 h 138112"/>
                <a:gd name="connsiteX28" fmla="*/ 1082675 w 1082675"/>
                <a:gd name="connsiteY28" fmla="*/ 1587 h 13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2675" h="138112">
                  <a:moveTo>
                    <a:pt x="0" y="138112"/>
                  </a:moveTo>
                  <a:lnTo>
                    <a:pt x="38100" y="71437"/>
                  </a:lnTo>
                  <a:lnTo>
                    <a:pt x="80962" y="117475"/>
                  </a:lnTo>
                  <a:lnTo>
                    <a:pt x="115887" y="120650"/>
                  </a:lnTo>
                  <a:lnTo>
                    <a:pt x="155575" y="85725"/>
                  </a:lnTo>
                  <a:lnTo>
                    <a:pt x="185737" y="96837"/>
                  </a:lnTo>
                  <a:lnTo>
                    <a:pt x="222250" y="100012"/>
                  </a:lnTo>
                  <a:lnTo>
                    <a:pt x="261937" y="133350"/>
                  </a:lnTo>
                  <a:lnTo>
                    <a:pt x="296862" y="90487"/>
                  </a:lnTo>
                  <a:lnTo>
                    <a:pt x="374650" y="109537"/>
                  </a:lnTo>
                  <a:lnTo>
                    <a:pt x="406400" y="90487"/>
                  </a:lnTo>
                  <a:lnTo>
                    <a:pt x="442912" y="84137"/>
                  </a:lnTo>
                  <a:lnTo>
                    <a:pt x="479425" y="107950"/>
                  </a:lnTo>
                  <a:lnTo>
                    <a:pt x="519112" y="128587"/>
                  </a:lnTo>
                  <a:lnTo>
                    <a:pt x="558800" y="93662"/>
                  </a:lnTo>
                  <a:lnTo>
                    <a:pt x="592137" y="103187"/>
                  </a:lnTo>
                  <a:lnTo>
                    <a:pt x="614362" y="106362"/>
                  </a:lnTo>
                  <a:lnTo>
                    <a:pt x="630237" y="119062"/>
                  </a:lnTo>
                  <a:lnTo>
                    <a:pt x="679450" y="74612"/>
                  </a:lnTo>
                  <a:lnTo>
                    <a:pt x="741362" y="79375"/>
                  </a:lnTo>
                  <a:lnTo>
                    <a:pt x="779462" y="65087"/>
                  </a:lnTo>
                  <a:lnTo>
                    <a:pt x="823912" y="60325"/>
                  </a:lnTo>
                  <a:lnTo>
                    <a:pt x="850900" y="38100"/>
                  </a:lnTo>
                  <a:lnTo>
                    <a:pt x="890587" y="58737"/>
                  </a:lnTo>
                  <a:lnTo>
                    <a:pt x="928687" y="14287"/>
                  </a:lnTo>
                  <a:lnTo>
                    <a:pt x="971550" y="15875"/>
                  </a:lnTo>
                  <a:lnTo>
                    <a:pt x="1003300" y="0"/>
                  </a:lnTo>
                  <a:lnTo>
                    <a:pt x="1041400" y="22225"/>
                  </a:lnTo>
                  <a:lnTo>
                    <a:pt x="1082675" y="1587"/>
                  </a:ln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Arial"/>
                <a:ea typeface="+mn-ea"/>
                <a:cs typeface="+mn-cs"/>
                <a:sym typeface="Arial"/>
              </a:endParaRPr>
            </a:p>
          </p:txBody>
        </p:sp>
      </p:grpSp>
      <p:grpSp>
        <p:nvGrpSpPr>
          <p:cNvPr id="8" name="Group 7">
            <a:extLst>
              <a:ext uri="{FF2B5EF4-FFF2-40B4-BE49-F238E27FC236}">
                <a16:creationId xmlns:a16="http://schemas.microsoft.com/office/drawing/2014/main" id="{A04C2AB9-F930-1ECA-F4EB-8C4F226DC7A0}"/>
              </a:ext>
            </a:extLst>
          </p:cNvPr>
          <p:cNvGrpSpPr>
            <a:grpSpLocks noChangeAspect="1"/>
          </p:cNvGrpSpPr>
          <p:nvPr/>
        </p:nvGrpSpPr>
        <p:grpSpPr>
          <a:xfrm>
            <a:off x="4404347" y="1389663"/>
            <a:ext cx="2184885" cy="1737360"/>
            <a:chOff x="10770080" y="2515409"/>
            <a:chExt cx="1554217" cy="1189493"/>
          </a:xfrm>
        </p:grpSpPr>
        <p:graphicFrame>
          <p:nvGraphicFramePr>
            <p:cNvPr id="10" name="Chart 9">
              <a:extLst>
                <a:ext uri="{FF2B5EF4-FFF2-40B4-BE49-F238E27FC236}">
                  <a16:creationId xmlns:a16="http://schemas.microsoft.com/office/drawing/2014/main" id="{3EBCE423-87EF-7418-E2B0-91C3AC4B3CEA}"/>
                </a:ext>
              </a:extLst>
            </p:cNvPr>
            <p:cNvGraphicFramePr/>
            <p:nvPr/>
          </p:nvGraphicFramePr>
          <p:xfrm>
            <a:off x="10770080" y="2515409"/>
            <a:ext cx="1554217" cy="1189493"/>
          </p:xfrm>
          <a:graphic>
            <a:graphicData uri="http://schemas.openxmlformats.org/drawingml/2006/chart">
              <c:chart xmlns:c="http://schemas.openxmlformats.org/drawingml/2006/chart" xmlns:r="http://schemas.openxmlformats.org/officeDocument/2006/relationships" r:id="rId7"/>
            </a:graphicData>
          </a:graphic>
        </p:graphicFrame>
        <p:sp>
          <p:nvSpPr>
            <p:cNvPr id="12" name="TextBox 11">
              <a:extLst>
                <a:ext uri="{FF2B5EF4-FFF2-40B4-BE49-F238E27FC236}">
                  <a16:creationId xmlns:a16="http://schemas.microsoft.com/office/drawing/2014/main" id="{08BADDCD-A036-536C-2A23-93E3437303F6}"/>
                </a:ext>
              </a:extLst>
            </p:cNvPr>
            <p:cNvSpPr txBox="1"/>
            <p:nvPr/>
          </p:nvSpPr>
          <p:spPr>
            <a:xfrm>
              <a:off x="11127284" y="3314025"/>
              <a:ext cx="559309" cy="68905"/>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a:ea typeface="+mn-ea"/>
                  <a:cs typeface="Arial"/>
                  <a:sym typeface="Arial"/>
                </a:rPr>
                <a:t>Non-Hispanic Black</a:t>
              </a:r>
            </a:p>
          </p:txBody>
        </p:sp>
        <p:sp>
          <p:nvSpPr>
            <p:cNvPr id="17" name="TextBox 16">
              <a:extLst>
                <a:ext uri="{FF2B5EF4-FFF2-40B4-BE49-F238E27FC236}">
                  <a16:creationId xmlns:a16="http://schemas.microsoft.com/office/drawing/2014/main" id="{55A622FC-99E1-7F9C-16E7-FB735911124D}"/>
                </a:ext>
              </a:extLst>
            </p:cNvPr>
            <p:cNvSpPr txBox="1"/>
            <p:nvPr/>
          </p:nvSpPr>
          <p:spPr>
            <a:xfrm rot="16200000">
              <a:off x="10538474" y="2972950"/>
              <a:ext cx="752623" cy="71592"/>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a:ea typeface="+mn-ea"/>
                  <a:cs typeface="Arial"/>
                  <a:sym typeface="Arial"/>
                </a:rPr>
                <a:t>Mortality Rate (Per 100,000)</a:t>
              </a:r>
            </a:p>
          </p:txBody>
        </p:sp>
        <p:sp>
          <p:nvSpPr>
            <p:cNvPr id="18" name="TextBox 17">
              <a:extLst>
                <a:ext uri="{FF2B5EF4-FFF2-40B4-BE49-F238E27FC236}">
                  <a16:creationId xmlns:a16="http://schemas.microsoft.com/office/drawing/2014/main" id="{CAA07AA2-44DE-B50A-FCFB-0444E992F32E}"/>
                </a:ext>
              </a:extLst>
            </p:cNvPr>
            <p:cNvSpPr txBox="1"/>
            <p:nvPr/>
          </p:nvSpPr>
          <p:spPr>
            <a:xfrm>
              <a:off x="11543800" y="3573593"/>
              <a:ext cx="206678" cy="68905"/>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a:sym typeface="Arial"/>
                </a:rPr>
                <a:t>Time, y</a:t>
              </a:r>
              <a:endParaRPr kumimoji="0" lang="en-CA" sz="700" b="1" i="0" u="none" strike="noStrike" kern="1200" cap="none" spc="0" normalizeH="0" baseline="0" noProof="0" dirty="0">
                <a:ln>
                  <a:noFill/>
                </a:ln>
                <a:solidFill>
                  <a:srgbClr val="000000"/>
                </a:solidFill>
                <a:effectLst/>
                <a:uLnTx/>
                <a:uFillTx/>
                <a:latin typeface="Arial"/>
                <a:ea typeface="+mn-ea"/>
                <a:cs typeface="Arial"/>
                <a:sym typeface="Arial"/>
              </a:endParaRPr>
            </a:p>
          </p:txBody>
        </p:sp>
        <p:sp>
          <p:nvSpPr>
            <p:cNvPr id="19" name="Freeform 18">
              <a:extLst>
                <a:ext uri="{FF2B5EF4-FFF2-40B4-BE49-F238E27FC236}">
                  <a16:creationId xmlns:a16="http://schemas.microsoft.com/office/drawing/2014/main" id="{EE21E29F-27BC-A29D-D6DA-5935F8AB2065}"/>
                </a:ext>
              </a:extLst>
            </p:cNvPr>
            <p:cNvSpPr/>
            <p:nvPr/>
          </p:nvSpPr>
          <p:spPr>
            <a:xfrm>
              <a:off x="11058415" y="2647170"/>
              <a:ext cx="1077912" cy="242887"/>
            </a:xfrm>
            <a:custGeom>
              <a:avLst/>
              <a:gdLst>
                <a:gd name="connsiteX0" fmla="*/ 0 w 1077912"/>
                <a:gd name="connsiteY0" fmla="*/ 169862 h 242887"/>
                <a:gd name="connsiteX1" fmla="*/ 0 w 1077912"/>
                <a:gd name="connsiteY1" fmla="*/ 169862 h 242887"/>
                <a:gd name="connsiteX2" fmla="*/ 14287 w 1077912"/>
                <a:gd name="connsiteY2" fmla="*/ 171450 h 242887"/>
                <a:gd name="connsiteX3" fmla="*/ 31750 w 1077912"/>
                <a:gd name="connsiteY3" fmla="*/ 176212 h 242887"/>
                <a:gd name="connsiteX4" fmla="*/ 36512 w 1077912"/>
                <a:gd name="connsiteY4" fmla="*/ 179387 h 242887"/>
                <a:gd name="connsiteX5" fmla="*/ 74612 w 1077912"/>
                <a:gd name="connsiteY5" fmla="*/ 200025 h 242887"/>
                <a:gd name="connsiteX6" fmla="*/ 112712 w 1077912"/>
                <a:gd name="connsiteY6" fmla="*/ 174625 h 242887"/>
                <a:gd name="connsiteX7" fmla="*/ 150812 w 1077912"/>
                <a:gd name="connsiteY7" fmla="*/ 184150 h 242887"/>
                <a:gd name="connsiteX8" fmla="*/ 184150 w 1077912"/>
                <a:gd name="connsiteY8" fmla="*/ 242887 h 242887"/>
                <a:gd name="connsiteX9" fmla="*/ 223837 w 1077912"/>
                <a:gd name="connsiteY9" fmla="*/ 176212 h 242887"/>
                <a:gd name="connsiteX10" fmla="*/ 266700 w 1077912"/>
                <a:gd name="connsiteY10" fmla="*/ 217487 h 242887"/>
                <a:gd name="connsiteX11" fmla="*/ 300037 w 1077912"/>
                <a:gd name="connsiteY11" fmla="*/ 206375 h 242887"/>
                <a:gd name="connsiteX12" fmla="*/ 341312 w 1077912"/>
                <a:gd name="connsiteY12" fmla="*/ 211137 h 242887"/>
                <a:gd name="connsiteX13" fmla="*/ 379412 w 1077912"/>
                <a:gd name="connsiteY13" fmla="*/ 173037 h 242887"/>
                <a:gd name="connsiteX14" fmla="*/ 412750 w 1077912"/>
                <a:gd name="connsiteY14" fmla="*/ 190500 h 242887"/>
                <a:gd name="connsiteX15" fmla="*/ 450850 w 1077912"/>
                <a:gd name="connsiteY15" fmla="*/ 168275 h 242887"/>
                <a:gd name="connsiteX16" fmla="*/ 481012 w 1077912"/>
                <a:gd name="connsiteY16" fmla="*/ 187325 h 242887"/>
                <a:gd name="connsiteX17" fmla="*/ 519112 w 1077912"/>
                <a:gd name="connsiteY17" fmla="*/ 196850 h 242887"/>
                <a:gd name="connsiteX18" fmla="*/ 584200 w 1077912"/>
                <a:gd name="connsiteY18" fmla="*/ 166687 h 242887"/>
                <a:gd name="connsiteX19" fmla="*/ 633412 w 1077912"/>
                <a:gd name="connsiteY19" fmla="*/ 139700 h 242887"/>
                <a:gd name="connsiteX20" fmla="*/ 673100 w 1077912"/>
                <a:gd name="connsiteY20" fmla="*/ 176212 h 242887"/>
                <a:gd name="connsiteX21" fmla="*/ 708025 w 1077912"/>
                <a:gd name="connsiteY21" fmla="*/ 142875 h 242887"/>
                <a:gd name="connsiteX22" fmla="*/ 744537 w 1077912"/>
                <a:gd name="connsiteY22" fmla="*/ 128587 h 242887"/>
                <a:gd name="connsiteX23" fmla="*/ 779462 w 1077912"/>
                <a:gd name="connsiteY23" fmla="*/ 87312 h 242887"/>
                <a:gd name="connsiteX24" fmla="*/ 817562 w 1077912"/>
                <a:gd name="connsiteY24" fmla="*/ 80962 h 242887"/>
                <a:gd name="connsiteX25" fmla="*/ 890587 w 1077912"/>
                <a:gd name="connsiteY25" fmla="*/ 38100 h 242887"/>
                <a:gd name="connsiteX26" fmla="*/ 928687 w 1077912"/>
                <a:gd name="connsiteY26" fmla="*/ 47625 h 242887"/>
                <a:gd name="connsiteX27" fmla="*/ 960437 w 1077912"/>
                <a:gd name="connsiteY27" fmla="*/ 22225 h 242887"/>
                <a:gd name="connsiteX28" fmla="*/ 989012 w 1077912"/>
                <a:gd name="connsiteY28" fmla="*/ 15875 h 242887"/>
                <a:gd name="connsiteX29" fmla="*/ 1033462 w 1077912"/>
                <a:gd name="connsiteY29" fmla="*/ 17462 h 242887"/>
                <a:gd name="connsiteX30" fmla="*/ 1077912 w 1077912"/>
                <a:gd name="connsiteY30" fmla="*/ 0 h 2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7912" h="242887">
                  <a:moveTo>
                    <a:pt x="0" y="169862"/>
                  </a:moveTo>
                  <a:lnTo>
                    <a:pt x="0" y="169862"/>
                  </a:lnTo>
                  <a:cubicBezTo>
                    <a:pt x="4762" y="170391"/>
                    <a:pt x="9568" y="170617"/>
                    <a:pt x="14287" y="171450"/>
                  </a:cubicBezTo>
                  <a:cubicBezTo>
                    <a:pt x="21891" y="172792"/>
                    <a:pt x="25424" y="174104"/>
                    <a:pt x="31750" y="176212"/>
                  </a:cubicBezTo>
                  <a:cubicBezTo>
                    <a:pt x="33337" y="177270"/>
                    <a:pt x="32808" y="174625"/>
                    <a:pt x="36512" y="179387"/>
                  </a:cubicBezTo>
                  <a:lnTo>
                    <a:pt x="74612" y="200025"/>
                  </a:lnTo>
                  <a:lnTo>
                    <a:pt x="112712" y="174625"/>
                  </a:lnTo>
                  <a:lnTo>
                    <a:pt x="150812" y="184150"/>
                  </a:lnTo>
                  <a:lnTo>
                    <a:pt x="184150" y="242887"/>
                  </a:lnTo>
                  <a:lnTo>
                    <a:pt x="223837" y="176212"/>
                  </a:lnTo>
                  <a:lnTo>
                    <a:pt x="266700" y="217487"/>
                  </a:lnTo>
                  <a:lnTo>
                    <a:pt x="300037" y="206375"/>
                  </a:lnTo>
                  <a:lnTo>
                    <a:pt x="341312" y="211137"/>
                  </a:lnTo>
                  <a:lnTo>
                    <a:pt x="379412" y="173037"/>
                  </a:lnTo>
                  <a:lnTo>
                    <a:pt x="412750" y="190500"/>
                  </a:lnTo>
                  <a:lnTo>
                    <a:pt x="450850" y="168275"/>
                  </a:lnTo>
                  <a:lnTo>
                    <a:pt x="481012" y="187325"/>
                  </a:lnTo>
                  <a:lnTo>
                    <a:pt x="519112" y="196850"/>
                  </a:lnTo>
                  <a:lnTo>
                    <a:pt x="584200" y="166687"/>
                  </a:lnTo>
                  <a:lnTo>
                    <a:pt x="633412" y="139700"/>
                  </a:lnTo>
                  <a:lnTo>
                    <a:pt x="673100" y="176212"/>
                  </a:lnTo>
                  <a:lnTo>
                    <a:pt x="708025" y="142875"/>
                  </a:lnTo>
                  <a:lnTo>
                    <a:pt x="744537" y="128587"/>
                  </a:lnTo>
                  <a:lnTo>
                    <a:pt x="779462" y="87312"/>
                  </a:lnTo>
                  <a:lnTo>
                    <a:pt x="817562" y="80962"/>
                  </a:lnTo>
                  <a:lnTo>
                    <a:pt x="890587" y="38100"/>
                  </a:lnTo>
                  <a:lnTo>
                    <a:pt x="928687" y="47625"/>
                  </a:lnTo>
                  <a:lnTo>
                    <a:pt x="960437" y="22225"/>
                  </a:lnTo>
                  <a:lnTo>
                    <a:pt x="989012" y="15875"/>
                  </a:lnTo>
                  <a:lnTo>
                    <a:pt x="1033462" y="17462"/>
                  </a:lnTo>
                  <a:lnTo>
                    <a:pt x="1077912" y="0"/>
                  </a:ln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20" name="Freeform 19">
              <a:extLst>
                <a:ext uri="{FF2B5EF4-FFF2-40B4-BE49-F238E27FC236}">
                  <a16:creationId xmlns:a16="http://schemas.microsoft.com/office/drawing/2014/main" id="{D4FBD1C9-AEEF-ACA2-E291-26955053DA52}"/>
                </a:ext>
              </a:extLst>
            </p:cNvPr>
            <p:cNvSpPr/>
            <p:nvPr/>
          </p:nvSpPr>
          <p:spPr>
            <a:xfrm>
              <a:off x="11055240" y="2726545"/>
              <a:ext cx="1079500" cy="247650"/>
            </a:xfrm>
            <a:custGeom>
              <a:avLst/>
              <a:gdLst>
                <a:gd name="connsiteX0" fmla="*/ 0 w 1079500"/>
                <a:gd name="connsiteY0" fmla="*/ 57150 h 247650"/>
                <a:gd name="connsiteX1" fmla="*/ 0 w 1079500"/>
                <a:gd name="connsiteY1" fmla="*/ 57150 h 247650"/>
                <a:gd name="connsiteX2" fmla="*/ 42862 w 1079500"/>
                <a:gd name="connsiteY2" fmla="*/ 0 h 247650"/>
                <a:gd name="connsiteX3" fmla="*/ 68262 w 1079500"/>
                <a:gd name="connsiteY3" fmla="*/ 11112 h 247650"/>
                <a:gd name="connsiteX4" fmla="*/ 115887 w 1079500"/>
                <a:gd name="connsiteY4" fmla="*/ 55562 h 247650"/>
                <a:gd name="connsiteX5" fmla="*/ 152400 w 1079500"/>
                <a:gd name="connsiteY5" fmla="*/ 34925 h 247650"/>
                <a:gd name="connsiteX6" fmla="*/ 190500 w 1079500"/>
                <a:gd name="connsiteY6" fmla="*/ 74612 h 247650"/>
                <a:gd name="connsiteX7" fmla="*/ 230187 w 1079500"/>
                <a:gd name="connsiteY7" fmla="*/ 92075 h 247650"/>
                <a:gd name="connsiteX8" fmla="*/ 265112 w 1079500"/>
                <a:gd name="connsiteY8" fmla="*/ 49212 h 247650"/>
                <a:gd name="connsiteX9" fmla="*/ 301625 w 1079500"/>
                <a:gd name="connsiteY9" fmla="*/ 88900 h 247650"/>
                <a:gd name="connsiteX10" fmla="*/ 334962 w 1079500"/>
                <a:gd name="connsiteY10" fmla="*/ 79375 h 247650"/>
                <a:gd name="connsiteX11" fmla="*/ 376237 w 1079500"/>
                <a:gd name="connsiteY11" fmla="*/ 104775 h 247650"/>
                <a:gd name="connsiteX12" fmla="*/ 411162 w 1079500"/>
                <a:gd name="connsiteY12" fmla="*/ 71437 h 247650"/>
                <a:gd name="connsiteX13" fmla="*/ 495300 w 1079500"/>
                <a:gd name="connsiteY13" fmla="*/ 71437 h 247650"/>
                <a:gd name="connsiteX14" fmla="*/ 525462 w 1079500"/>
                <a:gd name="connsiteY14" fmla="*/ 49212 h 247650"/>
                <a:gd name="connsiteX15" fmla="*/ 601662 w 1079500"/>
                <a:gd name="connsiteY15" fmla="*/ 133350 h 247650"/>
                <a:gd name="connsiteX16" fmla="*/ 635000 w 1079500"/>
                <a:gd name="connsiteY16" fmla="*/ 150812 h 247650"/>
                <a:gd name="connsiteX17" fmla="*/ 715962 w 1079500"/>
                <a:gd name="connsiteY17" fmla="*/ 131762 h 247650"/>
                <a:gd name="connsiteX18" fmla="*/ 739775 w 1079500"/>
                <a:gd name="connsiteY18" fmla="*/ 141287 h 247650"/>
                <a:gd name="connsiteX19" fmla="*/ 779462 w 1079500"/>
                <a:gd name="connsiteY19" fmla="*/ 142875 h 247650"/>
                <a:gd name="connsiteX20" fmla="*/ 819150 w 1079500"/>
                <a:gd name="connsiteY20" fmla="*/ 147637 h 247650"/>
                <a:gd name="connsiteX21" fmla="*/ 855662 w 1079500"/>
                <a:gd name="connsiteY21" fmla="*/ 196850 h 247650"/>
                <a:gd name="connsiteX22" fmla="*/ 890587 w 1079500"/>
                <a:gd name="connsiteY22" fmla="*/ 176212 h 247650"/>
                <a:gd name="connsiteX23" fmla="*/ 939800 w 1079500"/>
                <a:gd name="connsiteY23" fmla="*/ 201612 h 247650"/>
                <a:gd name="connsiteX24" fmla="*/ 962025 w 1079500"/>
                <a:gd name="connsiteY24" fmla="*/ 228600 h 247650"/>
                <a:gd name="connsiteX25" fmla="*/ 1003300 w 1079500"/>
                <a:gd name="connsiteY25" fmla="*/ 211137 h 247650"/>
                <a:gd name="connsiteX26" fmla="*/ 1044575 w 1079500"/>
                <a:gd name="connsiteY26" fmla="*/ 239712 h 247650"/>
                <a:gd name="connsiteX27" fmla="*/ 1079500 w 1079500"/>
                <a:gd name="connsiteY27" fmla="*/ 24765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79500" h="247650">
                  <a:moveTo>
                    <a:pt x="0" y="57150"/>
                  </a:moveTo>
                  <a:lnTo>
                    <a:pt x="0" y="57150"/>
                  </a:lnTo>
                  <a:lnTo>
                    <a:pt x="42862" y="0"/>
                  </a:lnTo>
                  <a:lnTo>
                    <a:pt x="68262" y="11112"/>
                  </a:lnTo>
                  <a:lnTo>
                    <a:pt x="115887" y="55562"/>
                  </a:lnTo>
                  <a:lnTo>
                    <a:pt x="152400" y="34925"/>
                  </a:lnTo>
                  <a:lnTo>
                    <a:pt x="190500" y="74612"/>
                  </a:lnTo>
                  <a:lnTo>
                    <a:pt x="230187" y="92075"/>
                  </a:lnTo>
                  <a:lnTo>
                    <a:pt x="265112" y="49212"/>
                  </a:lnTo>
                  <a:lnTo>
                    <a:pt x="301625" y="88900"/>
                  </a:lnTo>
                  <a:lnTo>
                    <a:pt x="334962" y="79375"/>
                  </a:lnTo>
                  <a:lnTo>
                    <a:pt x="376237" y="104775"/>
                  </a:lnTo>
                  <a:lnTo>
                    <a:pt x="411162" y="71437"/>
                  </a:lnTo>
                  <a:lnTo>
                    <a:pt x="495300" y="71437"/>
                  </a:lnTo>
                  <a:lnTo>
                    <a:pt x="525462" y="49212"/>
                  </a:lnTo>
                  <a:lnTo>
                    <a:pt x="601662" y="133350"/>
                  </a:lnTo>
                  <a:lnTo>
                    <a:pt x="635000" y="150812"/>
                  </a:lnTo>
                  <a:lnTo>
                    <a:pt x="715962" y="131762"/>
                  </a:lnTo>
                  <a:lnTo>
                    <a:pt x="739775" y="141287"/>
                  </a:lnTo>
                  <a:lnTo>
                    <a:pt x="779462" y="142875"/>
                  </a:lnTo>
                  <a:lnTo>
                    <a:pt x="819150" y="147637"/>
                  </a:lnTo>
                  <a:lnTo>
                    <a:pt x="855662" y="196850"/>
                  </a:lnTo>
                  <a:lnTo>
                    <a:pt x="890587" y="176212"/>
                  </a:lnTo>
                  <a:lnTo>
                    <a:pt x="939800" y="201612"/>
                  </a:lnTo>
                  <a:lnTo>
                    <a:pt x="962025" y="228600"/>
                  </a:lnTo>
                  <a:lnTo>
                    <a:pt x="1003300" y="211137"/>
                  </a:lnTo>
                  <a:lnTo>
                    <a:pt x="1044575" y="239712"/>
                  </a:lnTo>
                  <a:lnTo>
                    <a:pt x="1079500" y="247650"/>
                  </a:lnTo>
                </a:path>
              </a:pathLst>
            </a:custGeom>
            <a:noFill/>
            <a:ln w="190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Arial"/>
                <a:ea typeface="+mn-ea"/>
                <a:cs typeface="+mn-cs"/>
                <a:sym typeface="Arial"/>
              </a:endParaRPr>
            </a:p>
          </p:txBody>
        </p:sp>
      </p:grpSp>
      <p:grpSp>
        <p:nvGrpSpPr>
          <p:cNvPr id="26" name="Group 25">
            <a:extLst>
              <a:ext uri="{FF2B5EF4-FFF2-40B4-BE49-F238E27FC236}">
                <a16:creationId xmlns:a16="http://schemas.microsoft.com/office/drawing/2014/main" id="{15C20628-F2AD-3714-CE18-6CE173BA67A4}"/>
              </a:ext>
            </a:extLst>
          </p:cNvPr>
          <p:cNvGrpSpPr/>
          <p:nvPr/>
        </p:nvGrpSpPr>
        <p:grpSpPr>
          <a:xfrm>
            <a:off x="225699" y="3688801"/>
            <a:ext cx="1402891" cy="482161"/>
            <a:chOff x="308424" y="3583391"/>
            <a:chExt cx="1402891" cy="482161"/>
          </a:xfrm>
        </p:grpSpPr>
        <p:grpSp>
          <p:nvGrpSpPr>
            <p:cNvPr id="7" name="Group 6"/>
            <p:cNvGrpSpPr/>
            <p:nvPr/>
          </p:nvGrpSpPr>
          <p:grpSpPr>
            <a:xfrm>
              <a:off x="418214" y="3632356"/>
              <a:ext cx="1293101" cy="374017"/>
              <a:chOff x="1654868" y="4428418"/>
              <a:chExt cx="851268" cy="246221"/>
            </a:xfrm>
          </p:grpSpPr>
          <p:sp>
            <p:nvSpPr>
              <p:cNvPr id="145" name="TextBox 144">
                <a:extLst>
                  <a:ext uri="{FF2B5EF4-FFF2-40B4-BE49-F238E27FC236}">
                    <a16:creationId xmlns:a16="http://schemas.microsoft.com/office/drawing/2014/main" id="{2F2FC606-43B3-874D-BA6B-6B0805BECC04}"/>
                  </a:ext>
                </a:extLst>
              </p:cNvPr>
              <p:cNvSpPr txBox="1"/>
              <p:nvPr/>
            </p:nvSpPr>
            <p:spPr>
              <a:xfrm>
                <a:off x="1882848" y="4428418"/>
                <a:ext cx="623288" cy="246221"/>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Ovarian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Endometrial</a:t>
                </a:r>
              </a:p>
            </p:txBody>
          </p:sp>
          <p:cxnSp>
            <p:nvCxnSpPr>
              <p:cNvPr id="6" name="Straight Connector 5"/>
              <p:cNvCxnSpPr>
                <a:cxnSpLocks/>
              </p:cNvCxnSpPr>
              <p:nvPr/>
            </p:nvCxnSpPr>
            <p:spPr>
              <a:xfrm>
                <a:off x="1654868" y="4491559"/>
                <a:ext cx="178087" cy="0"/>
              </a:xfrm>
              <a:prstGeom prst="line">
                <a:avLst/>
              </a:prstGeom>
              <a:ln w="2540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cxnSpLocks/>
              </p:cNvCxnSpPr>
              <p:nvPr/>
            </p:nvCxnSpPr>
            <p:spPr>
              <a:xfrm>
                <a:off x="1654868" y="4606379"/>
                <a:ext cx="178086"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3EFAA3AA-F880-6004-D786-D431B60BCC56}"/>
                </a:ext>
              </a:extLst>
            </p:cNvPr>
            <p:cNvSpPr/>
            <p:nvPr/>
          </p:nvSpPr>
          <p:spPr>
            <a:xfrm>
              <a:off x="308424" y="3583391"/>
              <a:ext cx="1392160" cy="48216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Footer Placeholder 2">
            <a:extLst>
              <a:ext uri="{FF2B5EF4-FFF2-40B4-BE49-F238E27FC236}">
                <a16:creationId xmlns:a16="http://schemas.microsoft.com/office/drawing/2014/main" id="{4ABBA6BB-73FE-C670-875D-C2B1E1585728}"/>
              </a:ext>
            </a:extLst>
          </p:cNvPr>
          <p:cNvSpPr>
            <a:spLocks noGrp="1"/>
          </p:cNvSpPr>
          <p:nvPr>
            <p:ph type="ftr" sz="quarter" idx="3"/>
          </p:nvPr>
        </p:nvSpPr>
        <p:spPr/>
        <p:txBody>
          <a:bodyPr/>
          <a:lstStyle/>
          <a:p>
            <a:r>
              <a:rPr lang="en-US" dirty="0">
                <a:solidFill>
                  <a:srgbClr val="000000"/>
                </a:solidFill>
                <a:sym typeface="Arial"/>
              </a:rPr>
              <a:t>1. Giaquinto AN et al. </a:t>
            </a:r>
            <a:r>
              <a:rPr lang="en-US" i="1" dirty="0">
                <a:solidFill>
                  <a:srgbClr val="000000"/>
                </a:solidFill>
                <a:sym typeface="Arial"/>
              </a:rPr>
              <a:t>Obstet Gynecol. </a:t>
            </a:r>
            <a:r>
              <a:rPr lang="en-US" dirty="0">
                <a:solidFill>
                  <a:srgbClr val="000000"/>
                </a:solidFill>
                <a:sym typeface="Arial"/>
              </a:rPr>
              <a:t>2022;139:440-442. 2. Siegel RL et al. </a:t>
            </a:r>
            <a:r>
              <a:rPr lang="en-US" i="1" dirty="0">
                <a:solidFill>
                  <a:srgbClr val="000000"/>
                </a:solidFill>
                <a:sym typeface="Arial"/>
              </a:rPr>
              <a:t>CA Cancer J Clin. </a:t>
            </a:r>
            <a:r>
              <a:rPr lang="en-US" dirty="0">
                <a:solidFill>
                  <a:srgbClr val="000000"/>
                </a:solidFill>
                <a:sym typeface="Arial"/>
              </a:rPr>
              <a:t>2021;71:7-33. 3. Monk BJ et al. </a:t>
            </a:r>
            <a:r>
              <a:rPr lang="en-US" i="1" dirty="0">
                <a:solidFill>
                  <a:srgbClr val="000000"/>
                </a:solidFill>
                <a:sym typeface="Arial"/>
              </a:rPr>
              <a:t>Gynecol Oncol.</a:t>
            </a:r>
            <a:r>
              <a:rPr lang="en-US" dirty="0">
                <a:solidFill>
                  <a:srgbClr val="000000"/>
                </a:solidFill>
                <a:sym typeface="Arial"/>
              </a:rPr>
              <a:t> 2022;164:325-332.</a:t>
            </a:r>
          </a:p>
        </p:txBody>
      </p:sp>
    </p:spTree>
    <p:extLst>
      <p:ext uri="{BB962C8B-B14F-4D97-AF65-F5344CB8AC3E}">
        <p14:creationId xmlns:p14="http://schemas.microsoft.com/office/powerpoint/2010/main" val="3595639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ooter Placeholder 3">
            <a:extLst>
              <a:ext uri="{FF2B5EF4-FFF2-40B4-BE49-F238E27FC236}">
                <a16:creationId xmlns:a16="http://schemas.microsoft.com/office/drawing/2014/main" id="{3F7AA20F-641F-46B9-AC21-55BA319551E1}"/>
              </a:ext>
            </a:extLst>
          </p:cNvPr>
          <p:cNvSpPr>
            <a:spLocks noGrp="1"/>
          </p:cNvSpPr>
          <p:nvPr>
            <p:ph type="ftr" sz="quarter" idx="3"/>
          </p:nvPr>
        </p:nvSpPr>
        <p:spPr/>
        <p:txBody>
          <a:bodyPr/>
          <a:lstStyle/>
          <a:p>
            <a:r>
              <a:rPr lang="en-US" dirty="0"/>
              <a:t>1. Konstantinopoulos PA et al. </a:t>
            </a:r>
            <a:r>
              <a:rPr lang="en-US" i="1" dirty="0"/>
              <a:t>Cancer Discov</a:t>
            </a:r>
            <a:r>
              <a:rPr lang="en-US" dirty="0"/>
              <a:t>. 2015;5:1137-1154. 2. George A et al. </a:t>
            </a:r>
            <a:r>
              <a:rPr lang="en-US" i="1" dirty="0"/>
              <a:t>Sci Rep</a:t>
            </a:r>
            <a:r>
              <a:rPr lang="en-US" dirty="0"/>
              <a:t>. 2016;6:29506. 3. Moschetta M et al. </a:t>
            </a:r>
            <a:r>
              <a:rPr lang="en-US" i="1" dirty="0"/>
              <a:t>Ann Oncol</a:t>
            </a:r>
            <a:r>
              <a:rPr lang="en-US" dirty="0"/>
              <a:t>. 2016;27:1449-1455. </a:t>
            </a:r>
            <a:br>
              <a:rPr lang="en-US" dirty="0"/>
            </a:br>
            <a:r>
              <a:rPr lang="en-US" dirty="0"/>
              <a:t>4. Percival N et al. </a:t>
            </a:r>
            <a:r>
              <a:rPr lang="en-US" i="1" dirty="0"/>
              <a:t>Br J Nurs</a:t>
            </a:r>
            <a:r>
              <a:rPr lang="en-US" dirty="0"/>
              <a:t>. 2016;25:690-694. 5. George A et al. </a:t>
            </a:r>
            <a:r>
              <a:rPr lang="en-US" i="1" dirty="0"/>
              <a:t>Nat Rev Clin Onco</a:t>
            </a:r>
            <a:r>
              <a:rPr lang="en-US" dirty="0"/>
              <a:t>l. 2017;14:284-296. </a:t>
            </a:r>
          </a:p>
        </p:txBody>
      </p:sp>
      <p:sp>
        <p:nvSpPr>
          <p:cNvPr id="3" name="Title 2"/>
          <p:cNvSpPr>
            <a:spLocks noGrp="1"/>
          </p:cNvSpPr>
          <p:nvPr>
            <p:ph type="title"/>
          </p:nvPr>
        </p:nvSpPr>
        <p:spPr/>
        <p:txBody>
          <a:bodyPr/>
          <a:lstStyle/>
          <a:p>
            <a:r>
              <a:rPr lang="en-US" i="1" dirty="0"/>
              <a:t>BRCA</a:t>
            </a:r>
            <a:r>
              <a:rPr lang="en-US" dirty="0"/>
              <a:t> and Beyond in Advanced High-Grade Ovarian Cancer</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161876736"/>
              </p:ext>
            </p:extLst>
          </p:nvPr>
        </p:nvGraphicFramePr>
        <p:xfrm>
          <a:off x="1" y="757238"/>
          <a:ext cx="4895603" cy="3622675"/>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p:cNvCxnSpPr/>
          <p:nvPr/>
        </p:nvCxnSpPr>
        <p:spPr>
          <a:xfrm flipH="1">
            <a:off x="3426868" y="1150340"/>
            <a:ext cx="173123" cy="63206"/>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300000" flipH="1">
            <a:off x="496643" y="2631621"/>
            <a:ext cx="274320" cy="0"/>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3973321" y="1841114"/>
            <a:ext cx="233560" cy="86187"/>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3745420" y="1462855"/>
            <a:ext cx="182880" cy="57930"/>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3048197" y="930290"/>
            <a:ext cx="201812" cy="68055"/>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256359" y="850619"/>
            <a:ext cx="2088059" cy="138499"/>
          </a:xfrm>
          <a:prstGeom prst="rect">
            <a:avLst/>
          </a:prstGeom>
          <a:noFill/>
        </p:spPr>
        <p:txBody>
          <a:bodyPr wrap="square" lIns="0" tIns="0" rIns="0" bIns="0" rtlCol="0">
            <a:spAutoFit/>
          </a:bodyPr>
          <a:lstStyle/>
          <a:p>
            <a:pPr defTabSz="457189"/>
            <a:r>
              <a:rPr lang="en-US" sz="900" b="1" i="1" dirty="0">
                <a:solidFill>
                  <a:prstClr val="black"/>
                </a:solidFill>
                <a:latin typeface="+mj-lt"/>
              </a:rPr>
              <a:t>BRCA1</a:t>
            </a:r>
            <a:r>
              <a:rPr lang="en-US" sz="900" b="1" dirty="0">
                <a:solidFill>
                  <a:prstClr val="black"/>
                </a:solidFill>
                <a:latin typeface="+mj-lt"/>
              </a:rPr>
              <a:t> germline mutations 8%</a:t>
            </a:r>
          </a:p>
        </p:txBody>
      </p:sp>
      <p:sp>
        <p:nvSpPr>
          <p:cNvPr id="10" name="TextBox 9"/>
          <p:cNvSpPr txBox="1"/>
          <p:nvPr/>
        </p:nvSpPr>
        <p:spPr>
          <a:xfrm>
            <a:off x="3545989" y="1011205"/>
            <a:ext cx="2088059" cy="138499"/>
          </a:xfrm>
          <a:prstGeom prst="rect">
            <a:avLst/>
          </a:prstGeom>
          <a:noFill/>
        </p:spPr>
        <p:txBody>
          <a:bodyPr wrap="square" lIns="0" tIns="0" rIns="0" bIns="0" rtlCol="0">
            <a:spAutoFit/>
          </a:bodyPr>
          <a:lstStyle/>
          <a:p>
            <a:pPr defTabSz="457189"/>
            <a:r>
              <a:rPr lang="en-US" sz="900" b="1" i="1" dirty="0">
                <a:solidFill>
                  <a:prstClr val="black"/>
                </a:solidFill>
                <a:latin typeface="+mj-lt"/>
              </a:rPr>
              <a:t>BRCA1</a:t>
            </a:r>
            <a:r>
              <a:rPr lang="en-US" sz="900" b="1" dirty="0">
                <a:solidFill>
                  <a:prstClr val="black"/>
                </a:solidFill>
                <a:latin typeface="+mj-lt"/>
              </a:rPr>
              <a:t> somatic mutations 3%</a:t>
            </a:r>
          </a:p>
        </p:txBody>
      </p:sp>
      <p:sp>
        <p:nvSpPr>
          <p:cNvPr id="12" name="TextBox 11"/>
          <p:cNvSpPr txBox="1"/>
          <p:nvPr/>
        </p:nvSpPr>
        <p:spPr>
          <a:xfrm>
            <a:off x="3864800" y="1312006"/>
            <a:ext cx="2088059" cy="138499"/>
          </a:xfrm>
          <a:prstGeom prst="rect">
            <a:avLst/>
          </a:prstGeom>
          <a:noFill/>
        </p:spPr>
        <p:txBody>
          <a:bodyPr wrap="square" lIns="0" tIns="0" rIns="0" bIns="0" rtlCol="0">
            <a:spAutoFit/>
          </a:bodyPr>
          <a:lstStyle/>
          <a:p>
            <a:pPr defTabSz="457189"/>
            <a:r>
              <a:rPr lang="en-US" sz="900" b="1" i="1" dirty="0">
                <a:solidFill>
                  <a:prstClr val="black"/>
                </a:solidFill>
                <a:latin typeface="+mj-lt"/>
              </a:rPr>
              <a:t>BRCA2</a:t>
            </a:r>
            <a:r>
              <a:rPr lang="en-US" sz="900" b="1" dirty="0">
                <a:solidFill>
                  <a:prstClr val="black"/>
                </a:solidFill>
                <a:latin typeface="+mj-lt"/>
              </a:rPr>
              <a:t> germline mutations 6%</a:t>
            </a:r>
          </a:p>
        </p:txBody>
      </p:sp>
      <p:sp>
        <p:nvSpPr>
          <p:cNvPr id="14" name="TextBox 13"/>
          <p:cNvSpPr txBox="1"/>
          <p:nvPr/>
        </p:nvSpPr>
        <p:spPr>
          <a:xfrm>
            <a:off x="4117981" y="1671812"/>
            <a:ext cx="2088059" cy="138499"/>
          </a:xfrm>
          <a:prstGeom prst="rect">
            <a:avLst/>
          </a:prstGeom>
          <a:noFill/>
        </p:spPr>
        <p:txBody>
          <a:bodyPr wrap="square" lIns="0" tIns="0" rIns="0" bIns="0" rtlCol="0">
            <a:spAutoFit/>
          </a:bodyPr>
          <a:lstStyle/>
          <a:p>
            <a:pPr defTabSz="457189"/>
            <a:r>
              <a:rPr lang="en-US" sz="900" b="1" i="1" dirty="0">
                <a:solidFill>
                  <a:prstClr val="black"/>
                </a:solidFill>
                <a:latin typeface="+mj-lt"/>
              </a:rPr>
              <a:t>BRCA2</a:t>
            </a:r>
            <a:r>
              <a:rPr lang="en-US" sz="900" b="1" dirty="0">
                <a:solidFill>
                  <a:prstClr val="black"/>
                </a:solidFill>
                <a:latin typeface="+mj-lt"/>
              </a:rPr>
              <a:t> somatic mutations 3%</a:t>
            </a:r>
          </a:p>
        </p:txBody>
      </p:sp>
      <p:sp>
        <p:nvSpPr>
          <p:cNvPr id="16" name="TextBox 15"/>
          <p:cNvSpPr txBox="1"/>
          <p:nvPr/>
        </p:nvSpPr>
        <p:spPr>
          <a:xfrm>
            <a:off x="4170219" y="3260309"/>
            <a:ext cx="2088059" cy="138499"/>
          </a:xfrm>
          <a:prstGeom prst="rect">
            <a:avLst/>
          </a:prstGeom>
          <a:noFill/>
        </p:spPr>
        <p:txBody>
          <a:bodyPr wrap="square" lIns="0" tIns="0" rIns="0" bIns="0" rtlCol="0">
            <a:spAutoFit/>
          </a:bodyPr>
          <a:lstStyle/>
          <a:p>
            <a:pPr defTabSz="457189"/>
            <a:r>
              <a:rPr lang="en-US" sz="900" b="1" i="1" spc="-30" dirty="0">
                <a:solidFill>
                  <a:prstClr val="black"/>
                </a:solidFill>
                <a:latin typeface="+mj-lt"/>
              </a:rPr>
              <a:t>CDK12</a:t>
            </a:r>
            <a:r>
              <a:rPr lang="en-US" sz="900" b="1" spc="-30" dirty="0">
                <a:solidFill>
                  <a:prstClr val="black"/>
                </a:solidFill>
                <a:latin typeface="+mj-lt"/>
              </a:rPr>
              <a:t> mutations 3%</a:t>
            </a:r>
          </a:p>
        </p:txBody>
      </p:sp>
      <p:sp>
        <p:nvSpPr>
          <p:cNvPr id="17" name="TextBox 16"/>
          <p:cNvSpPr txBox="1"/>
          <p:nvPr/>
        </p:nvSpPr>
        <p:spPr>
          <a:xfrm>
            <a:off x="4030034" y="3461850"/>
            <a:ext cx="2088059" cy="138499"/>
          </a:xfrm>
          <a:prstGeom prst="rect">
            <a:avLst/>
          </a:prstGeom>
          <a:noFill/>
        </p:spPr>
        <p:txBody>
          <a:bodyPr wrap="square" lIns="0" tIns="0" rIns="0" bIns="0" rtlCol="0">
            <a:spAutoFit/>
          </a:bodyPr>
          <a:lstStyle/>
          <a:p>
            <a:pPr defTabSz="457189"/>
            <a:r>
              <a:rPr lang="en-US" sz="900" b="1" i="1" spc="-30" dirty="0">
                <a:solidFill>
                  <a:prstClr val="black"/>
                </a:solidFill>
                <a:latin typeface="+mj-lt"/>
              </a:rPr>
              <a:t>RAD51C</a:t>
            </a:r>
            <a:r>
              <a:rPr lang="en-US" sz="900" b="1" spc="-30" dirty="0">
                <a:solidFill>
                  <a:prstClr val="black"/>
                </a:solidFill>
                <a:latin typeface="+mj-lt"/>
              </a:rPr>
              <a:t> promoter methylation 2%</a:t>
            </a:r>
          </a:p>
        </p:txBody>
      </p:sp>
      <p:sp>
        <p:nvSpPr>
          <p:cNvPr id="18" name="TextBox 17"/>
          <p:cNvSpPr txBox="1"/>
          <p:nvPr/>
        </p:nvSpPr>
        <p:spPr>
          <a:xfrm>
            <a:off x="3941510" y="3638744"/>
            <a:ext cx="2088059" cy="138499"/>
          </a:xfrm>
          <a:prstGeom prst="rect">
            <a:avLst/>
          </a:prstGeom>
          <a:noFill/>
        </p:spPr>
        <p:txBody>
          <a:bodyPr wrap="square" lIns="0" tIns="0" rIns="0" bIns="0" rtlCol="0">
            <a:spAutoFit/>
          </a:bodyPr>
          <a:lstStyle/>
          <a:p>
            <a:pPr defTabSz="457189"/>
            <a:r>
              <a:rPr lang="en-US" sz="900" b="1" spc="-30" dirty="0">
                <a:solidFill>
                  <a:prstClr val="black"/>
                </a:solidFill>
                <a:latin typeface="+mj-lt"/>
              </a:rPr>
              <a:t>FA gene mutations 2%</a:t>
            </a:r>
          </a:p>
        </p:txBody>
      </p:sp>
      <p:sp>
        <p:nvSpPr>
          <p:cNvPr id="19" name="TextBox 18"/>
          <p:cNvSpPr txBox="1"/>
          <p:nvPr/>
        </p:nvSpPr>
        <p:spPr>
          <a:xfrm>
            <a:off x="3827914" y="3766102"/>
            <a:ext cx="2088059" cy="138499"/>
          </a:xfrm>
          <a:prstGeom prst="rect">
            <a:avLst/>
          </a:prstGeom>
          <a:noFill/>
        </p:spPr>
        <p:txBody>
          <a:bodyPr wrap="square" lIns="0" tIns="0" rIns="0" bIns="0" rtlCol="0">
            <a:spAutoFit/>
          </a:bodyPr>
          <a:lstStyle/>
          <a:p>
            <a:pPr defTabSz="457189"/>
            <a:r>
              <a:rPr lang="en-US" sz="900" b="1" spc="-30" dirty="0">
                <a:solidFill>
                  <a:prstClr val="black"/>
                </a:solidFill>
                <a:latin typeface="+mj-lt"/>
              </a:rPr>
              <a:t>Core RAD gene mutations 1.5%</a:t>
            </a:r>
          </a:p>
        </p:txBody>
      </p:sp>
      <p:sp>
        <p:nvSpPr>
          <p:cNvPr id="20" name="TextBox 19"/>
          <p:cNvSpPr txBox="1"/>
          <p:nvPr/>
        </p:nvSpPr>
        <p:spPr>
          <a:xfrm>
            <a:off x="3633264" y="3924400"/>
            <a:ext cx="2088059" cy="138499"/>
          </a:xfrm>
          <a:prstGeom prst="rect">
            <a:avLst/>
          </a:prstGeom>
          <a:noFill/>
        </p:spPr>
        <p:txBody>
          <a:bodyPr wrap="square" lIns="0" tIns="0" rIns="0" bIns="0" rtlCol="0">
            <a:spAutoFit/>
          </a:bodyPr>
          <a:lstStyle/>
          <a:p>
            <a:pPr defTabSz="457189"/>
            <a:r>
              <a:rPr lang="en-US" sz="900" b="1" spc="-30" dirty="0">
                <a:solidFill>
                  <a:prstClr val="black"/>
                </a:solidFill>
                <a:latin typeface="+mj-lt"/>
              </a:rPr>
              <a:t>HR DNA damage gene mutations 2%</a:t>
            </a:r>
          </a:p>
        </p:txBody>
      </p:sp>
      <p:cxnSp>
        <p:nvCxnSpPr>
          <p:cNvPr id="21" name="Straight Connector 20"/>
          <p:cNvCxnSpPr/>
          <p:nvPr/>
        </p:nvCxnSpPr>
        <p:spPr>
          <a:xfrm flipH="1" flipV="1">
            <a:off x="3392938" y="3927880"/>
            <a:ext cx="216551" cy="7737"/>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flipV="1">
            <a:off x="3585149" y="3799559"/>
            <a:ext cx="216551" cy="7737"/>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flipV="1">
            <a:off x="3693424" y="3662229"/>
            <a:ext cx="216551" cy="7737"/>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flipV="1">
            <a:off x="3801700" y="3519348"/>
            <a:ext cx="216551" cy="7737"/>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3934459" y="3308396"/>
            <a:ext cx="216551" cy="7737"/>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644902" y="4382659"/>
            <a:ext cx="1768172" cy="276999"/>
          </a:xfrm>
          <a:prstGeom prst="rect">
            <a:avLst/>
          </a:prstGeom>
          <a:noFill/>
        </p:spPr>
        <p:txBody>
          <a:bodyPr wrap="square" lIns="0" tIns="0" rIns="0" bIns="0" rtlCol="0">
            <a:spAutoFit/>
          </a:bodyPr>
          <a:lstStyle/>
          <a:p>
            <a:pPr algn="ctr" defTabSz="457189"/>
            <a:r>
              <a:rPr lang="en-US" sz="900" b="1" dirty="0">
                <a:solidFill>
                  <a:srgbClr val="FF0000"/>
                </a:solidFill>
                <a:latin typeface="+mj-lt"/>
              </a:rPr>
              <a:t>POSSIBLY </a:t>
            </a:r>
            <a:br>
              <a:rPr lang="en-US" sz="900" b="1" dirty="0">
                <a:solidFill>
                  <a:srgbClr val="FF0000"/>
                </a:solidFill>
                <a:latin typeface="+mj-lt"/>
              </a:rPr>
            </a:br>
            <a:r>
              <a:rPr lang="en-US" sz="900" b="1" dirty="0">
                <a:solidFill>
                  <a:srgbClr val="FF0000"/>
                </a:solidFill>
                <a:latin typeface="+mj-lt"/>
              </a:rPr>
              <a:t>HR DEFICIENT</a:t>
            </a:r>
          </a:p>
        </p:txBody>
      </p:sp>
      <p:sp>
        <p:nvSpPr>
          <p:cNvPr id="27" name="TextBox 26"/>
          <p:cNvSpPr txBox="1"/>
          <p:nvPr/>
        </p:nvSpPr>
        <p:spPr>
          <a:xfrm>
            <a:off x="2879272" y="4283154"/>
            <a:ext cx="922427" cy="347852"/>
          </a:xfrm>
          <a:prstGeom prst="rect">
            <a:avLst/>
          </a:prstGeom>
          <a:noFill/>
        </p:spPr>
        <p:txBody>
          <a:bodyPr wrap="square" lIns="0" tIns="0" rIns="0" bIns="0" rtlCol="0">
            <a:spAutoFit/>
          </a:bodyPr>
          <a:lstStyle/>
          <a:p>
            <a:pPr algn="ctr" defTabSz="457189">
              <a:lnSpc>
                <a:spcPts val="850"/>
              </a:lnSpc>
            </a:pPr>
            <a:r>
              <a:rPr lang="en-US" sz="900" b="1" i="1" dirty="0">
                <a:solidFill>
                  <a:prstClr val="black"/>
                </a:solidFill>
                <a:latin typeface="+mj-lt"/>
              </a:rPr>
              <a:t>EMSY</a:t>
            </a:r>
            <a:r>
              <a:rPr lang="en-US" sz="900" b="1" dirty="0">
                <a:solidFill>
                  <a:prstClr val="black"/>
                </a:solidFill>
                <a:latin typeface="+mj-lt"/>
              </a:rPr>
              <a:t> </a:t>
            </a:r>
            <a:br>
              <a:rPr lang="en-US" sz="900" b="1" dirty="0">
                <a:solidFill>
                  <a:prstClr val="black"/>
                </a:solidFill>
                <a:latin typeface="+mj-lt"/>
              </a:rPr>
            </a:br>
            <a:r>
              <a:rPr lang="en-US" sz="900" b="1" dirty="0">
                <a:solidFill>
                  <a:prstClr val="black"/>
                </a:solidFill>
                <a:latin typeface="+mj-lt"/>
              </a:rPr>
              <a:t>amplification</a:t>
            </a:r>
          </a:p>
          <a:p>
            <a:pPr algn="ctr" defTabSz="457189">
              <a:lnSpc>
                <a:spcPts val="850"/>
              </a:lnSpc>
            </a:pPr>
            <a:r>
              <a:rPr lang="en-US" sz="900" b="1" dirty="0">
                <a:solidFill>
                  <a:prstClr val="black"/>
                </a:solidFill>
                <a:latin typeface="+mj-lt"/>
              </a:rPr>
              <a:t>6%</a:t>
            </a:r>
          </a:p>
        </p:txBody>
      </p:sp>
      <p:sp>
        <p:nvSpPr>
          <p:cNvPr id="28" name="TextBox 27"/>
          <p:cNvSpPr txBox="1"/>
          <p:nvPr/>
        </p:nvSpPr>
        <p:spPr>
          <a:xfrm>
            <a:off x="1254462" y="4433886"/>
            <a:ext cx="922427" cy="347852"/>
          </a:xfrm>
          <a:prstGeom prst="rect">
            <a:avLst/>
          </a:prstGeom>
          <a:noFill/>
        </p:spPr>
        <p:txBody>
          <a:bodyPr wrap="square" lIns="0" tIns="0" rIns="0" bIns="0" rtlCol="0">
            <a:spAutoFit/>
          </a:bodyPr>
          <a:lstStyle/>
          <a:p>
            <a:pPr algn="ctr" defTabSz="457189">
              <a:lnSpc>
                <a:spcPts val="850"/>
              </a:lnSpc>
            </a:pPr>
            <a:r>
              <a:rPr lang="en-US" sz="900" b="1" i="1" dirty="0">
                <a:solidFill>
                  <a:prstClr val="black"/>
                </a:solidFill>
                <a:latin typeface="+mj-lt"/>
              </a:rPr>
              <a:t>PTEN</a:t>
            </a:r>
            <a:r>
              <a:rPr lang="en-US" sz="900" b="1" dirty="0">
                <a:solidFill>
                  <a:prstClr val="black"/>
                </a:solidFill>
                <a:latin typeface="+mj-lt"/>
              </a:rPr>
              <a:t> </a:t>
            </a:r>
            <a:br>
              <a:rPr lang="en-US" sz="900" b="1" dirty="0">
                <a:solidFill>
                  <a:prstClr val="black"/>
                </a:solidFill>
                <a:latin typeface="+mj-lt"/>
              </a:rPr>
            </a:br>
            <a:r>
              <a:rPr lang="en-US" sz="900" b="1" dirty="0">
                <a:solidFill>
                  <a:prstClr val="black"/>
                </a:solidFill>
                <a:latin typeface="+mj-lt"/>
              </a:rPr>
              <a:t>homozygous </a:t>
            </a:r>
            <a:br>
              <a:rPr lang="en-US" sz="900" b="1" dirty="0">
                <a:solidFill>
                  <a:prstClr val="black"/>
                </a:solidFill>
                <a:latin typeface="+mj-lt"/>
              </a:rPr>
            </a:br>
            <a:r>
              <a:rPr lang="en-US" sz="900" b="1" dirty="0">
                <a:solidFill>
                  <a:prstClr val="black"/>
                </a:solidFill>
                <a:latin typeface="+mj-lt"/>
              </a:rPr>
              <a:t>loss 7%</a:t>
            </a:r>
          </a:p>
        </p:txBody>
      </p:sp>
      <p:cxnSp>
        <p:nvCxnSpPr>
          <p:cNvPr id="29" name="Straight Connector 28"/>
          <p:cNvCxnSpPr/>
          <p:nvPr/>
        </p:nvCxnSpPr>
        <p:spPr>
          <a:xfrm>
            <a:off x="3056429" y="4124878"/>
            <a:ext cx="63860" cy="158276"/>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222852" y="3891793"/>
            <a:ext cx="1015679" cy="232436"/>
          </a:xfrm>
          <a:prstGeom prst="rect">
            <a:avLst/>
          </a:prstGeom>
          <a:noFill/>
        </p:spPr>
        <p:txBody>
          <a:bodyPr wrap="square" lIns="0" tIns="0" rIns="0" bIns="0" rtlCol="0">
            <a:spAutoFit/>
          </a:bodyPr>
          <a:lstStyle/>
          <a:p>
            <a:pPr defTabSz="457189">
              <a:lnSpc>
                <a:spcPts val="850"/>
              </a:lnSpc>
            </a:pPr>
            <a:r>
              <a:rPr lang="en-US" sz="900" b="1" dirty="0">
                <a:solidFill>
                  <a:prstClr val="black"/>
                </a:solidFill>
                <a:latin typeface="+mj-lt"/>
              </a:rPr>
              <a:t>Cyclin E1 amplification 15% </a:t>
            </a:r>
          </a:p>
        </p:txBody>
      </p:sp>
      <p:cxnSp>
        <p:nvCxnSpPr>
          <p:cNvPr id="31" name="Straight Connector 30"/>
          <p:cNvCxnSpPr/>
          <p:nvPr/>
        </p:nvCxnSpPr>
        <p:spPr>
          <a:xfrm flipH="1">
            <a:off x="781492" y="3740445"/>
            <a:ext cx="479700" cy="133701"/>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430603" y="1137816"/>
            <a:ext cx="684402" cy="115416"/>
          </a:xfrm>
          <a:prstGeom prst="rect">
            <a:avLst/>
          </a:prstGeom>
          <a:noFill/>
        </p:spPr>
        <p:txBody>
          <a:bodyPr wrap="square" lIns="0" tIns="0" rIns="0" bIns="0" rtlCol="0">
            <a:spAutoFit/>
          </a:bodyPr>
          <a:lstStyle/>
          <a:p>
            <a:pPr defTabSz="457189">
              <a:lnSpc>
                <a:spcPts val="850"/>
              </a:lnSpc>
            </a:pPr>
            <a:r>
              <a:rPr lang="en-US" sz="900" b="1" dirty="0">
                <a:solidFill>
                  <a:prstClr val="black"/>
                </a:solidFill>
                <a:latin typeface="+mj-lt"/>
              </a:rPr>
              <a:t>Other 21% </a:t>
            </a:r>
          </a:p>
        </p:txBody>
      </p:sp>
      <p:cxnSp>
        <p:nvCxnSpPr>
          <p:cNvPr id="36" name="Straight Connector 35"/>
          <p:cNvCxnSpPr/>
          <p:nvPr/>
        </p:nvCxnSpPr>
        <p:spPr>
          <a:xfrm rot="1320000" flipH="1">
            <a:off x="763841" y="1394630"/>
            <a:ext cx="457200" cy="0"/>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44974" y="3135271"/>
            <a:ext cx="1564415" cy="346249"/>
          </a:xfrm>
          <a:prstGeom prst="rect">
            <a:avLst/>
          </a:prstGeom>
          <a:noFill/>
        </p:spPr>
        <p:txBody>
          <a:bodyPr wrap="square" lIns="0" tIns="0" rIns="0" bIns="0" rtlCol="0">
            <a:spAutoFit/>
          </a:bodyPr>
          <a:lstStyle/>
          <a:p>
            <a:pPr algn="ctr" defTabSz="457189">
              <a:lnSpc>
                <a:spcPts val="850"/>
              </a:lnSpc>
            </a:pPr>
            <a:r>
              <a:rPr lang="en-US" sz="900" b="1" dirty="0">
                <a:solidFill>
                  <a:prstClr val="black"/>
                </a:solidFill>
                <a:latin typeface="+mj-lt"/>
              </a:rPr>
              <a:t>MMR </a:t>
            </a:r>
            <a:br>
              <a:rPr lang="en-US" sz="900" b="1" dirty="0">
                <a:solidFill>
                  <a:prstClr val="black"/>
                </a:solidFill>
                <a:latin typeface="+mj-lt"/>
              </a:rPr>
            </a:br>
            <a:r>
              <a:rPr lang="en-US" sz="900" b="1" dirty="0">
                <a:solidFill>
                  <a:prstClr val="black"/>
                </a:solidFill>
                <a:latin typeface="+mj-lt"/>
              </a:rPr>
              <a:t>mutations </a:t>
            </a:r>
            <a:br>
              <a:rPr lang="en-US" sz="900" b="1" dirty="0">
                <a:solidFill>
                  <a:prstClr val="black"/>
                </a:solidFill>
                <a:latin typeface="+mj-lt"/>
              </a:rPr>
            </a:br>
            <a:r>
              <a:rPr lang="en-US" sz="900" b="1" dirty="0">
                <a:solidFill>
                  <a:prstClr val="black"/>
                </a:solidFill>
                <a:latin typeface="+mj-lt"/>
              </a:rPr>
              <a:t>3% </a:t>
            </a:r>
          </a:p>
        </p:txBody>
      </p:sp>
      <p:sp>
        <p:nvSpPr>
          <p:cNvPr id="38" name="TextBox 37"/>
          <p:cNvSpPr txBox="1"/>
          <p:nvPr/>
        </p:nvSpPr>
        <p:spPr>
          <a:xfrm>
            <a:off x="0" y="2548737"/>
            <a:ext cx="548203" cy="346249"/>
          </a:xfrm>
          <a:prstGeom prst="rect">
            <a:avLst/>
          </a:prstGeom>
          <a:noFill/>
        </p:spPr>
        <p:txBody>
          <a:bodyPr wrap="square" lIns="0" tIns="0" rIns="0" bIns="0" rtlCol="0">
            <a:spAutoFit/>
          </a:bodyPr>
          <a:lstStyle/>
          <a:p>
            <a:pPr algn="ctr" defTabSz="457189">
              <a:lnSpc>
                <a:spcPts val="850"/>
              </a:lnSpc>
            </a:pPr>
            <a:r>
              <a:rPr lang="en-US" sz="900" b="1" dirty="0">
                <a:solidFill>
                  <a:prstClr val="black"/>
                </a:solidFill>
                <a:latin typeface="+mj-lt"/>
              </a:rPr>
              <a:t>NER </a:t>
            </a:r>
          </a:p>
          <a:p>
            <a:pPr algn="ctr" defTabSz="457189">
              <a:lnSpc>
                <a:spcPts val="850"/>
              </a:lnSpc>
            </a:pPr>
            <a:r>
              <a:rPr lang="en-US" sz="900" b="1" dirty="0">
                <a:solidFill>
                  <a:prstClr val="black"/>
                </a:solidFill>
                <a:latin typeface="+mj-lt"/>
              </a:rPr>
              <a:t>mutations </a:t>
            </a:r>
          </a:p>
          <a:p>
            <a:pPr algn="ctr" defTabSz="457189">
              <a:lnSpc>
                <a:spcPts val="850"/>
              </a:lnSpc>
            </a:pPr>
            <a:r>
              <a:rPr lang="en-US" sz="900" b="1" dirty="0">
                <a:solidFill>
                  <a:prstClr val="black"/>
                </a:solidFill>
                <a:latin typeface="+mj-lt"/>
              </a:rPr>
              <a:t>4%-8% </a:t>
            </a:r>
          </a:p>
        </p:txBody>
      </p:sp>
      <p:cxnSp>
        <p:nvCxnSpPr>
          <p:cNvPr id="40" name="Straight Connector 39"/>
          <p:cNvCxnSpPr/>
          <p:nvPr/>
        </p:nvCxnSpPr>
        <p:spPr>
          <a:xfrm rot="-780000" flipH="1">
            <a:off x="633344" y="3229454"/>
            <a:ext cx="274320" cy="0"/>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sp>
        <p:nvSpPr>
          <p:cNvPr id="7" name="Rounded Rectangle 6">
            <a:extLst>
              <a:ext uri="{FF2B5EF4-FFF2-40B4-BE49-F238E27FC236}">
                <a16:creationId xmlns:a16="http://schemas.microsoft.com/office/drawing/2014/main" id="{39483997-9C0C-1942-AC46-5BC9030B406C}"/>
              </a:ext>
            </a:extLst>
          </p:cNvPr>
          <p:cNvSpPr/>
          <p:nvPr/>
        </p:nvSpPr>
        <p:spPr>
          <a:xfrm>
            <a:off x="5983800" y="861523"/>
            <a:ext cx="2881041" cy="2994645"/>
          </a:xfrm>
          <a:prstGeom prst="roundRect">
            <a:avLst/>
          </a:prstGeom>
          <a:ln/>
        </p:spPr>
        <p:style>
          <a:lnRef idx="2">
            <a:schemeClr val="accent4">
              <a:shade val="15000"/>
            </a:schemeClr>
          </a:lnRef>
          <a:fillRef idx="1">
            <a:schemeClr val="accent4"/>
          </a:fillRef>
          <a:effectRef idx="0">
            <a:schemeClr val="accent4"/>
          </a:effectRef>
          <a:fontRef idx="minor">
            <a:schemeClr val="lt1"/>
          </a:fontRef>
        </p:style>
        <p:txBody>
          <a:bodyPr wrap="square" tIns="18288" bIns="18288" anchor="ctr">
            <a:noAutofit/>
          </a:bodyPr>
          <a:lstStyle/>
          <a:p>
            <a:pPr marL="233363" indent="-233363">
              <a:buFont typeface="Arial" panose="020B0604020202020204" pitchFamily="34" charset="0"/>
              <a:buChar char="•"/>
            </a:pPr>
            <a:r>
              <a:rPr lang="en-US" sz="1300" dirty="0"/>
              <a:t>Approximately 50% of patients with high-grade serous EOC have HRD</a:t>
            </a:r>
            <a:r>
              <a:rPr lang="en-US" sz="1300" baseline="30000" dirty="0"/>
              <a:t>1</a:t>
            </a:r>
            <a:r>
              <a:rPr lang="en-US" sz="1300" dirty="0"/>
              <a:t> </a:t>
            </a:r>
          </a:p>
          <a:p>
            <a:pPr marL="233363" indent="-233363">
              <a:buFont typeface="Arial" panose="020B0604020202020204" pitchFamily="34" charset="0"/>
              <a:buChar char="•"/>
            </a:pPr>
            <a:r>
              <a:rPr lang="en-US" sz="1300" i="1" dirty="0"/>
              <a:t>BRCA1</a:t>
            </a:r>
            <a:r>
              <a:rPr lang="en-US" sz="1300" dirty="0"/>
              <a:t> and</a:t>
            </a:r>
            <a:r>
              <a:rPr lang="en-US" sz="1300" i="1" dirty="0"/>
              <a:t> BRCA2 </a:t>
            </a:r>
            <a:r>
              <a:rPr lang="en-US" sz="1300" dirty="0"/>
              <a:t>mutations are the most common alterations among those who are HRD</a:t>
            </a:r>
          </a:p>
          <a:p>
            <a:pPr marL="233363" indent="-233363">
              <a:buFont typeface="Arial" panose="020B0604020202020204" pitchFamily="34" charset="0"/>
              <a:buChar char="•"/>
            </a:pPr>
            <a:r>
              <a:rPr lang="en-US" sz="1300" dirty="0"/>
              <a:t>Around 16% have a germline </a:t>
            </a:r>
            <a:r>
              <a:rPr lang="en-US" sz="1300" i="1" dirty="0"/>
              <a:t>BRCA</a:t>
            </a:r>
            <a:r>
              <a:rPr lang="en-US" sz="1300" dirty="0"/>
              <a:t> mutation</a:t>
            </a:r>
            <a:r>
              <a:rPr lang="en-US" sz="1300" baseline="30000" dirty="0"/>
              <a:t>2</a:t>
            </a:r>
            <a:r>
              <a:rPr lang="en-US" sz="1300" dirty="0"/>
              <a:t>; 4%-7% have a somatic </a:t>
            </a:r>
            <a:r>
              <a:rPr lang="en-US" sz="1300" i="1" dirty="0"/>
              <a:t>BRCA </a:t>
            </a:r>
            <a:r>
              <a:rPr lang="en-US" sz="1300" dirty="0"/>
              <a:t>mutation</a:t>
            </a:r>
            <a:r>
              <a:rPr lang="en-US" sz="1300" baseline="30000" dirty="0"/>
              <a:t>3</a:t>
            </a:r>
            <a:endParaRPr lang="en-US" sz="1300" dirty="0"/>
          </a:p>
          <a:p>
            <a:pPr marL="233363" indent="-233363">
              <a:buFont typeface="Arial" panose="020B0604020202020204" pitchFamily="34" charset="0"/>
              <a:buChar char="•"/>
            </a:pPr>
            <a:r>
              <a:rPr lang="en-US" sz="1300" i="1" dirty="0"/>
              <a:t>BRCA </a:t>
            </a:r>
            <a:r>
              <a:rPr lang="en-US" sz="1300" dirty="0"/>
              <a:t>mutation testing is essential and routine clinical practice</a:t>
            </a:r>
            <a:r>
              <a:rPr lang="en-US" sz="1300" baseline="30000" dirty="0"/>
              <a:t>4,5</a:t>
            </a:r>
            <a:endParaRPr lang="en-US" sz="1300" dirty="0"/>
          </a:p>
        </p:txBody>
      </p:sp>
      <p:sp>
        <p:nvSpPr>
          <p:cNvPr id="42" name="Rectangle: Rounded Corners 3">
            <a:extLst>
              <a:ext uri="{FF2B5EF4-FFF2-40B4-BE49-F238E27FC236}">
                <a16:creationId xmlns:a16="http://schemas.microsoft.com/office/drawing/2014/main" id="{0A14B8FA-52A0-9842-BE68-B59202D1DBAE}"/>
              </a:ext>
            </a:extLst>
          </p:cNvPr>
          <p:cNvSpPr/>
          <p:nvPr/>
        </p:nvSpPr>
        <p:spPr>
          <a:xfrm>
            <a:off x="5772367" y="3916281"/>
            <a:ext cx="3303906" cy="544830"/>
          </a:xfrm>
          <a:prstGeom prst="roundRect">
            <a:avLst/>
          </a:prstGeom>
          <a:ln/>
        </p:spPr>
        <p:style>
          <a:lnRef idx="2">
            <a:schemeClr val="accent5">
              <a:shade val="15000"/>
            </a:schemeClr>
          </a:lnRef>
          <a:fillRef idx="1">
            <a:schemeClr val="accent5"/>
          </a:fillRef>
          <a:effectRef idx="0">
            <a:schemeClr val="accent5"/>
          </a:effectRef>
          <a:fontRef idx="minor">
            <a:schemeClr val="lt1"/>
          </a:fontRef>
        </p:style>
        <p:txBody>
          <a:bodyPr wrap="square" lIns="45720" r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PARP inhibitors have clinical activity </a:t>
            </a:r>
            <a:br>
              <a:rPr kumimoji="0" lang="en-GB" sz="13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br>
            <a:r>
              <a:rPr kumimoji="0" lang="en-GB" sz="13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beyond </a:t>
            </a:r>
            <a:r>
              <a:rPr kumimoji="0" lang="en-GB" sz="130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BRCA</a:t>
            </a:r>
            <a:r>
              <a:rPr lang="en-GB" sz="1300" noProof="0" dirty="0">
                <a:solidFill>
                  <a:schemeClr val="bg1"/>
                </a:solidFill>
                <a:latin typeface="Arial" panose="020B0604020202020204" pitchFamily="34" charset="0"/>
                <a:cs typeface="Arial" panose="020B0604020202020204" pitchFamily="34" charset="0"/>
              </a:rPr>
              <a:t>m</a:t>
            </a:r>
            <a:r>
              <a:rPr lang="en-GB" sz="1300" dirty="0">
                <a:solidFill>
                  <a:schemeClr val="bg1"/>
                </a:solidFill>
                <a:latin typeface="Arial" panose="020B0604020202020204" pitchFamily="34" charset="0"/>
                <a:cs typeface="Arial" panose="020B0604020202020204" pitchFamily="34" charset="0"/>
              </a:rPr>
              <a:t> </a:t>
            </a:r>
            <a:r>
              <a:rPr kumimoji="0" lang="en-GB" sz="13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ovarian cancer</a:t>
            </a:r>
          </a:p>
        </p:txBody>
      </p:sp>
      <p:sp>
        <p:nvSpPr>
          <p:cNvPr id="43" name="TextBox 42">
            <a:extLst>
              <a:ext uri="{FF2B5EF4-FFF2-40B4-BE49-F238E27FC236}">
                <a16:creationId xmlns:a16="http://schemas.microsoft.com/office/drawing/2014/main" id="{01344CA5-6DFC-A240-919F-FCAD6CBF3705}"/>
              </a:ext>
            </a:extLst>
          </p:cNvPr>
          <p:cNvSpPr txBox="1"/>
          <p:nvPr/>
        </p:nvSpPr>
        <p:spPr>
          <a:xfrm>
            <a:off x="-199244" y="4276799"/>
            <a:ext cx="1768172" cy="138499"/>
          </a:xfrm>
          <a:prstGeom prst="rect">
            <a:avLst/>
          </a:prstGeom>
          <a:noFill/>
        </p:spPr>
        <p:txBody>
          <a:bodyPr wrap="square" lIns="0" tIns="0" rIns="0" bIns="0" rtlCol="0">
            <a:spAutoFit/>
          </a:bodyPr>
          <a:lstStyle/>
          <a:p>
            <a:pPr algn="ctr" defTabSz="457189"/>
            <a:r>
              <a:rPr lang="en-US" sz="900" b="1" dirty="0">
                <a:solidFill>
                  <a:srgbClr val="FF0000"/>
                </a:solidFill>
                <a:latin typeface="+mj-lt"/>
              </a:rPr>
              <a:t>HR PROFICIENT</a:t>
            </a:r>
          </a:p>
        </p:txBody>
      </p:sp>
      <p:sp>
        <p:nvSpPr>
          <p:cNvPr id="44" name="TextBox 43">
            <a:extLst>
              <a:ext uri="{FF2B5EF4-FFF2-40B4-BE49-F238E27FC236}">
                <a16:creationId xmlns:a16="http://schemas.microsoft.com/office/drawing/2014/main" id="{EDFFD896-3F0E-E54E-BDDD-1BAC0F0EDF5B}"/>
              </a:ext>
            </a:extLst>
          </p:cNvPr>
          <p:cNvSpPr txBox="1"/>
          <p:nvPr/>
        </p:nvSpPr>
        <p:spPr>
          <a:xfrm>
            <a:off x="3934459" y="2153560"/>
            <a:ext cx="1768172" cy="138499"/>
          </a:xfrm>
          <a:prstGeom prst="rect">
            <a:avLst/>
          </a:prstGeom>
          <a:noFill/>
        </p:spPr>
        <p:txBody>
          <a:bodyPr wrap="square" lIns="0" tIns="0" rIns="0" bIns="0" rtlCol="0">
            <a:spAutoFit/>
          </a:bodyPr>
          <a:lstStyle/>
          <a:p>
            <a:pPr algn="ctr" defTabSz="457189"/>
            <a:r>
              <a:rPr lang="en-US" sz="900" b="1" dirty="0">
                <a:solidFill>
                  <a:srgbClr val="FF0000"/>
                </a:solidFill>
                <a:latin typeface="+mj-lt"/>
              </a:rPr>
              <a:t>HR DEFICIENT</a:t>
            </a:r>
          </a:p>
        </p:txBody>
      </p:sp>
      <p:cxnSp>
        <p:nvCxnSpPr>
          <p:cNvPr id="5" name="Straight Connector 4"/>
          <p:cNvCxnSpPr/>
          <p:nvPr/>
        </p:nvCxnSpPr>
        <p:spPr>
          <a:xfrm>
            <a:off x="2436638" y="814775"/>
            <a:ext cx="0" cy="182880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1944299" y="2553894"/>
            <a:ext cx="501392" cy="1710221"/>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454867" y="2553894"/>
            <a:ext cx="914400" cy="1509005"/>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42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p:txBody>
          <a:bodyPr/>
          <a:lstStyle/>
          <a:p>
            <a:pPr marL="0" marR="0" lvl="0" indent="0" algn="l" defTabSz="914378"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1. O’Connor MJ. </a:t>
            </a:r>
            <a:r>
              <a:rPr kumimoji="0" lang="en-US" sz="800" b="0" i="1" u="none" strike="noStrike" kern="0" cap="none" spc="0" normalizeH="0" baseline="0" noProof="0" dirty="0">
                <a:ln>
                  <a:noFill/>
                </a:ln>
                <a:solidFill>
                  <a:srgbClr val="000000"/>
                </a:solidFill>
                <a:effectLst/>
                <a:uLnTx/>
                <a:uFillTx/>
                <a:latin typeface="Arial"/>
                <a:cs typeface="Arial"/>
                <a:sym typeface="Arial"/>
              </a:rPr>
              <a:t>Mol Cell</a:t>
            </a:r>
            <a:r>
              <a:rPr kumimoji="0" lang="en-US" sz="800" b="0" i="0" u="none" strike="noStrike" kern="0" cap="none" spc="0" normalizeH="0" baseline="0" noProof="0" dirty="0">
                <a:ln>
                  <a:noFill/>
                </a:ln>
                <a:solidFill>
                  <a:srgbClr val="000000"/>
                </a:solidFill>
                <a:effectLst/>
                <a:uLnTx/>
                <a:uFillTx/>
                <a:latin typeface="Arial"/>
                <a:cs typeface="Arial"/>
                <a:sym typeface="Arial"/>
              </a:rPr>
              <a:t>. 2015;60:547-560.</a:t>
            </a:r>
          </a:p>
        </p:txBody>
      </p:sp>
      <p:sp>
        <p:nvSpPr>
          <p:cNvPr id="2" name="Title 1"/>
          <p:cNvSpPr>
            <a:spLocks noGrp="1"/>
          </p:cNvSpPr>
          <p:nvPr>
            <p:ph type="title"/>
          </p:nvPr>
        </p:nvSpPr>
        <p:spPr/>
        <p:txBody>
          <a:bodyPr/>
          <a:lstStyle/>
          <a:p>
            <a:r>
              <a:rPr lang="en-GB" dirty="0"/>
              <a:t>PARP Inhibitors Exploit the Baseline Vulnerability </a:t>
            </a:r>
            <a:br>
              <a:rPr lang="en-GB" dirty="0"/>
            </a:br>
            <a:r>
              <a:rPr lang="en-GB" dirty="0"/>
              <a:t>of Cells With Inherent DNA Repair Deficiency</a:t>
            </a:r>
            <a:r>
              <a:rPr lang="en-GB" baseline="30000" dirty="0"/>
              <a:t>1</a:t>
            </a:r>
            <a:endParaRPr lang="en-US" baseline="30000" dirty="0"/>
          </a:p>
        </p:txBody>
      </p:sp>
      <p:grpSp>
        <p:nvGrpSpPr>
          <p:cNvPr id="6" name="Group 5"/>
          <p:cNvGrpSpPr/>
          <p:nvPr/>
        </p:nvGrpSpPr>
        <p:grpSpPr>
          <a:xfrm>
            <a:off x="325720" y="826440"/>
            <a:ext cx="8429509" cy="4081666"/>
            <a:chOff x="440230" y="1191226"/>
            <a:chExt cx="13487216" cy="6530664"/>
          </a:xfrm>
        </p:grpSpPr>
        <p:pic>
          <p:nvPicPr>
            <p:cNvPr id="55" name="Picture 54" descr="new double strand break_V2.png"/>
            <p:cNvPicPr>
              <a:picLocks noChangeAspect="1"/>
            </p:cNvPicPr>
            <p:nvPr/>
          </p:nvPicPr>
          <p:blipFill rotWithShape="1">
            <a:blip r:embed="rId3" cstate="print">
              <a:alphaModFix amt="74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9025488" y="1708579"/>
              <a:ext cx="4901958" cy="1941709"/>
            </a:xfrm>
            <a:prstGeom prst="rect">
              <a:avLst/>
            </a:prstGeom>
          </p:spPr>
        </p:pic>
        <p:pic>
          <p:nvPicPr>
            <p:cNvPr id="39" name="Picture 38" descr="FINAL DNA style 3 coloured_5 slide_V2.png"/>
            <p:cNvPicPr>
              <a:picLocks noChangeAspect="1"/>
            </p:cNvPicPr>
            <p:nvPr/>
          </p:nvPicPr>
          <p:blipFill rotWithShape="1">
            <a:blip r:embed="rId5" cstate="print">
              <a:alphaModFix amt="65000"/>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523143" y="1697156"/>
              <a:ext cx="5333382" cy="1569557"/>
            </a:xfrm>
            <a:prstGeom prst="rect">
              <a:avLst/>
            </a:prstGeom>
          </p:spPr>
        </p:pic>
        <p:sp>
          <p:nvSpPr>
            <p:cNvPr id="49" name="Rounded Rectangle 38">
              <a:extLst>
                <a:ext uri="{FF2B5EF4-FFF2-40B4-BE49-F238E27FC236}">
                  <a16:creationId xmlns:a16="http://schemas.microsoft.com/office/drawing/2014/main" id="{C8FF4FBF-E534-4EBD-9F5C-9DC2F064177D}"/>
                </a:ext>
              </a:extLst>
            </p:cNvPr>
            <p:cNvSpPr/>
            <p:nvPr/>
          </p:nvSpPr>
          <p:spPr>
            <a:xfrm>
              <a:off x="2903773" y="4885097"/>
              <a:ext cx="4606163" cy="67427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8064A2"/>
                </a:solidFill>
                <a:effectLst/>
                <a:uLnTx/>
                <a:uFillTx/>
                <a:latin typeface="Arial" panose="020B0604020202020204" pitchFamily="34" charset="0"/>
                <a:ea typeface="+mn-ea"/>
                <a:cs typeface="Arial Narrow"/>
                <a:sym typeface="Arial"/>
              </a:endParaRPr>
            </a:p>
          </p:txBody>
        </p:sp>
        <p:sp>
          <p:nvSpPr>
            <p:cNvPr id="4" name="Freeform 3"/>
            <p:cNvSpPr/>
            <p:nvPr/>
          </p:nvSpPr>
          <p:spPr>
            <a:xfrm>
              <a:off x="5206855" y="4515214"/>
              <a:ext cx="6192163" cy="396400"/>
            </a:xfrm>
            <a:custGeom>
              <a:avLst/>
              <a:gdLst>
                <a:gd name="connsiteX0" fmla="*/ 4202767 w 4202767"/>
                <a:gd name="connsiteY0" fmla="*/ 0 h 828012"/>
                <a:gd name="connsiteX1" fmla="*/ 4202767 w 4202767"/>
                <a:gd name="connsiteY1" fmla="*/ 371904 h 828012"/>
                <a:gd name="connsiteX2" fmla="*/ 7016 w 4202767"/>
                <a:gd name="connsiteY2" fmla="*/ 392955 h 828012"/>
                <a:gd name="connsiteX3" fmla="*/ 0 w 4202767"/>
                <a:gd name="connsiteY3" fmla="*/ 828012 h 828012"/>
                <a:gd name="connsiteX0" fmla="*/ 4202767 w 4209783"/>
                <a:gd name="connsiteY0" fmla="*/ 0 h 828012"/>
                <a:gd name="connsiteX1" fmla="*/ 4209783 w 4209783"/>
                <a:gd name="connsiteY1" fmla="*/ 406989 h 828012"/>
                <a:gd name="connsiteX2" fmla="*/ 7016 w 4209783"/>
                <a:gd name="connsiteY2" fmla="*/ 392955 h 828012"/>
                <a:gd name="connsiteX3" fmla="*/ 0 w 4209783"/>
                <a:gd name="connsiteY3" fmla="*/ 828012 h 828012"/>
                <a:gd name="connsiteX0" fmla="*/ 4202768 w 4209784"/>
                <a:gd name="connsiteY0" fmla="*/ 0 h 828012"/>
                <a:gd name="connsiteX1" fmla="*/ 4209784 w 4209784"/>
                <a:gd name="connsiteY1" fmla="*/ 406989 h 828012"/>
                <a:gd name="connsiteX2" fmla="*/ 0 w 4209784"/>
                <a:gd name="connsiteY2" fmla="*/ 406989 h 828012"/>
                <a:gd name="connsiteX3" fmla="*/ 1 w 4209784"/>
                <a:gd name="connsiteY3" fmla="*/ 828012 h 828012"/>
                <a:gd name="connsiteX0" fmla="*/ 4209274 w 4209784"/>
                <a:gd name="connsiteY0" fmla="*/ 0 h 601813"/>
                <a:gd name="connsiteX1" fmla="*/ 4209784 w 4209784"/>
                <a:gd name="connsiteY1" fmla="*/ 180790 h 601813"/>
                <a:gd name="connsiteX2" fmla="*/ 0 w 4209784"/>
                <a:gd name="connsiteY2" fmla="*/ 180790 h 601813"/>
                <a:gd name="connsiteX3" fmla="*/ 1 w 4209784"/>
                <a:gd name="connsiteY3" fmla="*/ 601813 h 601813"/>
                <a:gd name="connsiteX0" fmla="*/ 4212481 w 4212481"/>
                <a:gd name="connsiteY0" fmla="*/ 8056 h 421024"/>
                <a:gd name="connsiteX1" fmla="*/ 4209784 w 4212481"/>
                <a:gd name="connsiteY1" fmla="*/ 1 h 421024"/>
                <a:gd name="connsiteX2" fmla="*/ 0 w 4212481"/>
                <a:gd name="connsiteY2" fmla="*/ 1 h 421024"/>
                <a:gd name="connsiteX3" fmla="*/ 1 w 4212481"/>
                <a:gd name="connsiteY3" fmla="*/ 421024 h 421024"/>
              </a:gdLst>
              <a:ahLst/>
              <a:cxnLst>
                <a:cxn ang="0">
                  <a:pos x="connsiteX0" y="connsiteY0"/>
                </a:cxn>
                <a:cxn ang="0">
                  <a:pos x="connsiteX1" y="connsiteY1"/>
                </a:cxn>
                <a:cxn ang="0">
                  <a:pos x="connsiteX2" y="connsiteY2"/>
                </a:cxn>
                <a:cxn ang="0">
                  <a:pos x="connsiteX3" y="connsiteY3"/>
                </a:cxn>
              </a:cxnLst>
              <a:rect l="l" t="t" r="r" b="b"/>
              <a:pathLst>
                <a:path w="4212481" h="421024">
                  <a:moveTo>
                    <a:pt x="4212481" y="8056"/>
                  </a:moveTo>
                  <a:lnTo>
                    <a:pt x="4209784" y="1"/>
                  </a:lnTo>
                  <a:lnTo>
                    <a:pt x="0" y="1"/>
                  </a:lnTo>
                  <a:cubicBezTo>
                    <a:pt x="0" y="140342"/>
                    <a:pt x="1" y="280683"/>
                    <a:pt x="1" y="421024"/>
                  </a:cubicBezTo>
                </a:path>
              </a:pathLst>
            </a:cu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l" defTabSz="914333"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prstClr val="black"/>
                </a:solidFill>
                <a:effectLst/>
                <a:uLnTx/>
                <a:uFillTx/>
                <a:latin typeface="Arial" charset="0"/>
                <a:cs typeface="Arial"/>
                <a:sym typeface="Arial"/>
              </a:endParaRPr>
            </a:p>
          </p:txBody>
        </p:sp>
        <p:grpSp>
          <p:nvGrpSpPr>
            <p:cNvPr id="51" name="Group 50">
              <a:extLst>
                <a:ext uri="{FF2B5EF4-FFF2-40B4-BE49-F238E27FC236}">
                  <a16:creationId xmlns:a16="http://schemas.microsoft.com/office/drawing/2014/main" id="{9C803309-FC61-4071-AE4D-C1B96CD4E614}"/>
                </a:ext>
              </a:extLst>
            </p:cNvPr>
            <p:cNvGrpSpPr/>
            <p:nvPr/>
          </p:nvGrpSpPr>
          <p:grpSpPr>
            <a:xfrm>
              <a:off x="4941515" y="6389295"/>
              <a:ext cx="539518" cy="588277"/>
              <a:chOff x="4290819" y="3575629"/>
              <a:chExt cx="537303" cy="537303"/>
            </a:xfrm>
          </p:grpSpPr>
          <p:cxnSp>
            <p:nvCxnSpPr>
              <p:cNvPr id="52" name="Straight Connector 51">
                <a:extLst>
                  <a:ext uri="{FF2B5EF4-FFF2-40B4-BE49-F238E27FC236}">
                    <a16:creationId xmlns:a16="http://schemas.microsoft.com/office/drawing/2014/main" id="{6CC5E822-EAC0-474B-BBB9-C2786D3CDCD7}"/>
                  </a:ext>
                </a:extLst>
              </p:cNvPr>
              <p:cNvCxnSpPr/>
              <p:nvPr/>
            </p:nvCxnSpPr>
            <p:spPr bwMode="auto">
              <a:xfrm>
                <a:off x="4290819" y="3575629"/>
                <a:ext cx="537303" cy="537303"/>
              </a:xfrm>
              <a:prstGeom prst="line">
                <a:avLst/>
              </a:prstGeom>
              <a:solidFill>
                <a:schemeClr val="accent1"/>
              </a:solidFill>
              <a:ln w="88900" cap="sq" cmpd="sng" algn="ctr">
                <a:solidFill>
                  <a:srgbClr val="FFFFFF"/>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99A5ABEB-84F4-4FB3-8321-DB89AAB87CAC}"/>
                  </a:ext>
                </a:extLst>
              </p:cNvPr>
              <p:cNvCxnSpPr/>
              <p:nvPr/>
            </p:nvCxnSpPr>
            <p:spPr bwMode="auto">
              <a:xfrm flipH="1">
                <a:off x="4290819" y="3575629"/>
                <a:ext cx="537303" cy="537303"/>
              </a:xfrm>
              <a:prstGeom prst="line">
                <a:avLst/>
              </a:prstGeom>
              <a:solidFill>
                <a:schemeClr val="accent1"/>
              </a:solidFill>
              <a:ln w="88900" cap="sq" cmpd="sng" algn="ctr">
                <a:solidFill>
                  <a:srgbClr val="FFFFFF"/>
                </a:solidFill>
                <a:prstDash val="solid"/>
                <a:round/>
                <a:headEnd type="none" w="med" len="med"/>
                <a:tailEnd type="none" w="med" len="med"/>
              </a:ln>
              <a:effectLst/>
            </p:spPr>
          </p:cxnSp>
        </p:grpSp>
        <p:cxnSp>
          <p:nvCxnSpPr>
            <p:cNvPr id="33" name="Straight Arrow Connector 32">
              <a:extLst>
                <a:ext uri="{FF2B5EF4-FFF2-40B4-BE49-F238E27FC236}">
                  <a16:creationId xmlns:a16="http://schemas.microsoft.com/office/drawing/2014/main" id="{5117D9AD-29F2-7E4E-B517-6D709BC67171}"/>
                </a:ext>
              </a:extLst>
            </p:cNvPr>
            <p:cNvCxnSpPr/>
            <p:nvPr/>
          </p:nvCxnSpPr>
          <p:spPr>
            <a:xfrm>
              <a:off x="6326138" y="3200070"/>
              <a:ext cx="2347814" cy="0"/>
            </a:xfrm>
            <a:prstGeom prst="straightConnector1">
              <a:avLst/>
            </a:prstGeom>
            <a:ln w="28575" cmpd="sng">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5A133E18-DE45-2544-9C1C-67978DD7807D}"/>
                </a:ext>
              </a:extLst>
            </p:cNvPr>
            <p:cNvSpPr txBox="1"/>
            <p:nvPr/>
          </p:nvSpPr>
          <p:spPr>
            <a:xfrm>
              <a:off x="6010359" y="2086345"/>
              <a:ext cx="2939722" cy="837152"/>
            </a:xfrm>
            <a:prstGeom prst="rect">
              <a:avLst/>
            </a:prstGeom>
            <a:noFill/>
            <a:ln>
              <a:noFill/>
            </a:ln>
          </p:spPr>
          <p:txBody>
            <a:bodyPr wrap="square" rtlCol="0" anchor="ctr">
              <a:spAutoFit/>
            </a:bodyPr>
            <a:lstStyle/>
            <a:p>
              <a:pPr marL="0" marR="0" lvl="0" indent="0" algn="ctr" defTabSz="457154"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Increase in DSBs</a:t>
              </a:r>
              <a:br>
                <a:rPr kumimoji="0" lang="en-US" sz="1400" b="0" i="0" u="none" strike="noStrike" kern="0" cap="none" spc="0" normalizeH="0" baseline="0" noProof="0" dirty="0">
                  <a:ln>
                    <a:noFill/>
                  </a:ln>
                  <a:solidFill>
                    <a:srgbClr val="000000"/>
                  </a:solidFill>
                  <a:effectLst/>
                  <a:uLnTx/>
                  <a:uFillTx/>
                  <a:latin typeface="Arial"/>
                  <a:cs typeface="Arial"/>
                  <a:sym typeface="Arial"/>
                </a:rPr>
              </a:br>
              <a:r>
                <a:rPr kumimoji="0" lang="en-US" sz="1400" b="0" i="0" u="none" strike="noStrike" kern="0" cap="none" spc="0" normalizeH="0" baseline="0" noProof="0" dirty="0">
                  <a:ln>
                    <a:noFill/>
                  </a:ln>
                  <a:solidFill>
                    <a:srgbClr val="000000"/>
                  </a:solidFill>
                  <a:effectLst/>
                  <a:uLnTx/>
                  <a:uFillTx/>
                  <a:latin typeface="Arial"/>
                  <a:cs typeface="Arial"/>
                  <a:sym typeface="Arial"/>
                </a:rPr>
                <a:t>in replicating cells</a:t>
              </a:r>
            </a:p>
          </p:txBody>
        </p:sp>
        <p:cxnSp>
          <p:nvCxnSpPr>
            <p:cNvPr id="45" name="Straight Connector 44"/>
            <p:cNvCxnSpPr/>
            <p:nvPr/>
          </p:nvCxnSpPr>
          <p:spPr bwMode="auto">
            <a:xfrm flipV="1">
              <a:off x="2372978" y="3056747"/>
              <a:ext cx="0" cy="286646"/>
            </a:xfrm>
            <a:prstGeom prst="line">
              <a:avLst/>
            </a:prstGeom>
            <a:solidFill>
              <a:schemeClr val="accent1"/>
            </a:solidFill>
            <a:ln w="28575" cap="flat" cmpd="sng" algn="ctr">
              <a:solidFill>
                <a:srgbClr val="830051"/>
              </a:solidFill>
              <a:prstDash val="solid"/>
              <a:round/>
              <a:headEnd type="none" w="med" len="med"/>
              <a:tailEnd type="oval" w="med" len="med"/>
            </a:ln>
            <a:effectLst/>
          </p:spPr>
        </p:cxnSp>
        <p:sp>
          <p:nvSpPr>
            <p:cNvPr id="47" name="TextBox 46">
              <a:extLst>
                <a:ext uri="{FF2B5EF4-FFF2-40B4-BE49-F238E27FC236}">
                  <a16:creationId xmlns:a16="http://schemas.microsoft.com/office/drawing/2014/main" id="{5A133E18-DE45-2544-9C1C-67978DD7807D}"/>
                </a:ext>
              </a:extLst>
            </p:cNvPr>
            <p:cNvSpPr txBox="1"/>
            <p:nvPr/>
          </p:nvSpPr>
          <p:spPr>
            <a:xfrm>
              <a:off x="898673" y="3288913"/>
              <a:ext cx="3257499" cy="762761"/>
            </a:xfrm>
            <a:prstGeom prst="roundRect">
              <a:avLst/>
            </a:prstGeom>
            <a:noFill/>
            <a:ln w="12700" cmpd="sng">
              <a:noFill/>
            </a:ln>
          </p:spPr>
          <p:txBody>
            <a:bodyPr wrap="square" tIns="0" bIns="0" rtlCol="0" anchor="ctr">
              <a:spAutoFit/>
            </a:bodyPr>
            <a:lstStyle/>
            <a:p>
              <a:pPr marL="0" marR="0" lvl="0" indent="0" algn="ctr" defTabSz="457154"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Trapped PARP</a:t>
              </a:r>
              <a:br>
                <a:rPr kumimoji="0" lang="en-US" sz="1400" b="0" i="0" u="none" strike="noStrike" kern="0" cap="none" spc="0" normalizeH="0" baseline="0" noProof="0" dirty="0">
                  <a:ln>
                    <a:noFill/>
                  </a:ln>
                  <a:solidFill>
                    <a:srgbClr val="000000"/>
                  </a:solidFill>
                  <a:effectLst/>
                  <a:uLnTx/>
                  <a:uFillTx/>
                  <a:latin typeface="Arial"/>
                  <a:cs typeface="Arial"/>
                  <a:sym typeface="Arial"/>
                </a:rPr>
              </a:br>
              <a:r>
                <a:rPr kumimoji="0" lang="en-US" sz="1400" b="0" i="0" u="none" strike="noStrike" kern="0" cap="none" spc="0" normalizeH="0" baseline="0" noProof="0" dirty="0">
                  <a:ln>
                    <a:noFill/>
                  </a:ln>
                  <a:solidFill>
                    <a:srgbClr val="000000"/>
                  </a:solidFill>
                  <a:effectLst/>
                  <a:uLnTx/>
                  <a:uFillTx/>
                  <a:latin typeface="Arial"/>
                  <a:cs typeface="Arial"/>
                  <a:sym typeface="Arial"/>
                </a:rPr>
                <a:t>on SSBs</a:t>
              </a:r>
            </a:p>
          </p:txBody>
        </p:sp>
        <p:sp>
          <p:nvSpPr>
            <p:cNvPr id="48" name="TextBox 47">
              <a:extLst>
                <a:ext uri="{FF2B5EF4-FFF2-40B4-BE49-F238E27FC236}">
                  <a16:creationId xmlns:a16="http://schemas.microsoft.com/office/drawing/2014/main" id="{5A133E18-DE45-2544-9C1C-67978DD7807D}"/>
                </a:ext>
              </a:extLst>
            </p:cNvPr>
            <p:cNvSpPr txBox="1"/>
            <p:nvPr/>
          </p:nvSpPr>
          <p:spPr>
            <a:xfrm>
              <a:off x="9662838" y="3806503"/>
              <a:ext cx="3405075" cy="381381"/>
            </a:xfrm>
            <a:prstGeom prst="roundRect">
              <a:avLst/>
            </a:prstGeom>
            <a:noFill/>
            <a:ln w="12700" cmpd="sng">
              <a:noFill/>
            </a:ln>
          </p:spPr>
          <p:txBody>
            <a:bodyPr wrap="square" tIns="0" bIns="0" rtlCol="0" anchor="ctr">
              <a:spAutoFit/>
            </a:bodyPr>
            <a:lstStyle/>
            <a:p>
              <a:pPr marL="0" marR="0" lvl="0" indent="0" algn="ctr" defTabSz="457154"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DSBs</a:t>
              </a:r>
            </a:p>
          </p:txBody>
        </p:sp>
        <p:cxnSp>
          <p:nvCxnSpPr>
            <p:cNvPr id="56" name="Straight Connector 55"/>
            <p:cNvCxnSpPr>
              <a:cxnSpLocks/>
            </p:cNvCxnSpPr>
            <p:nvPr/>
          </p:nvCxnSpPr>
          <p:spPr bwMode="auto">
            <a:xfrm flipV="1">
              <a:off x="11399018" y="2025661"/>
              <a:ext cx="0" cy="1808082"/>
            </a:xfrm>
            <a:prstGeom prst="line">
              <a:avLst/>
            </a:prstGeom>
            <a:solidFill>
              <a:schemeClr val="accent1"/>
            </a:solidFill>
            <a:ln w="28575" cap="flat" cmpd="sng" algn="ctr">
              <a:solidFill>
                <a:schemeClr val="tx1"/>
              </a:solidFill>
              <a:prstDash val="solid"/>
              <a:round/>
              <a:headEnd type="none" w="med" len="med"/>
              <a:tailEnd type="oval" w="med" len="med"/>
            </a:ln>
            <a:effectLst/>
          </p:spPr>
        </p:cxnSp>
        <p:cxnSp>
          <p:nvCxnSpPr>
            <p:cNvPr id="27" name="Straight Arrow Connector 26">
              <a:extLst>
                <a:ext uri="{FF2B5EF4-FFF2-40B4-BE49-F238E27FC236}">
                  <a16:creationId xmlns:a16="http://schemas.microsoft.com/office/drawing/2014/main" id="{914AE233-F4C7-9441-B0F5-B3AA79822B2C}"/>
                </a:ext>
              </a:extLst>
            </p:cNvPr>
            <p:cNvCxnSpPr/>
            <p:nvPr/>
          </p:nvCxnSpPr>
          <p:spPr>
            <a:xfrm>
              <a:off x="11399018" y="5089330"/>
              <a:ext cx="0" cy="993197"/>
            </a:xfrm>
            <a:prstGeom prst="straightConnector1">
              <a:avLst/>
            </a:prstGeom>
            <a:noFill/>
            <a:ln w="28575" cap="flat" cmpd="sng" algn="ctr">
              <a:solidFill>
                <a:schemeClr val="tx1"/>
              </a:solidFill>
              <a:prstDash val="solid"/>
              <a:round/>
              <a:headEnd type="none" w="med" len="med"/>
              <a:tailEnd type="triangle" w="med" len="med"/>
            </a:ln>
            <a:effectLst/>
          </p:spPr>
        </p:cxnSp>
        <p:sp>
          <p:nvSpPr>
            <p:cNvPr id="28" name="Rounded Rectangle 27">
              <a:extLst>
                <a:ext uri="{FF2B5EF4-FFF2-40B4-BE49-F238E27FC236}">
                  <a16:creationId xmlns:a16="http://schemas.microsoft.com/office/drawing/2014/main" id="{C3314F2B-3220-EB4B-85BE-E3D1E46BBEED}"/>
                </a:ext>
              </a:extLst>
            </p:cNvPr>
            <p:cNvSpPr/>
            <p:nvPr/>
          </p:nvSpPr>
          <p:spPr>
            <a:xfrm>
              <a:off x="10399448" y="4931017"/>
              <a:ext cx="2057056" cy="49863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8064A2"/>
                </a:solidFill>
                <a:effectLst/>
                <a:uLnTx/>
                <a:uFillTx/>
                <a:latin typeface="Arial" panose="020B0604020202020204" pitchFamily="34" charset="0"/>
                <a:ea typeface="+mn-ea"/>
                <a:cs typeface="Arial Narrow"/>
                <a:sym typeface="Arial"/>
              </a:endParaRPr>
            </a:p>
          </p:txBody>
        </p:sp>
        <p:sp>
          <p:nvSpPr>
            <p:cNvPr id="31" name="TextBox 30">
              <a:extLst>
                <a:ext uri="{FF2B5EF4-FFF2-40B4-BE49-F238E27FC236}">
                  <a16:creationId xmlns:a16="http://schemas.microsoft.com/office/drawing/2014/main" id="{80F6F05B-9426-1C44-B0C5-83A12273AB21}"/>
                </a:ext>
              </a:extLst>
            </p:cNvPr>
            <p:cNvSpPr txBox="1"/>
            <p:nvPr/>
          </p:nvSpPr>
          <p:spPr>
            <a:xfrm>
              <a:off x="10438582" y="4889394"/>
              <a:ext cx="1934374" cy="541686"/>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000000"/>
                  </a:solidFill>
                  <a:effectLst/>
                  <a:uLnTx/>
                  <a:uFillTx/>
                  <a:latin typeface="Arial"/>
                  <a:cs typeface="Arial Narrow"/>
                  <a:sym typeface="Arial"/>
                </a:rPr>
                <a:t>Normal cell</a:t>
              </a:r>
            </a:p>
          </p:txBody>
        </p:sp>
        <p:sp>
          <p:nvSpPr>
            <p:cNvPr id="36" name="Text Box 38">
              <a:extLst>
                <a:ext uri="{FF2B5EF4-FFF2-40B4-BE49-F238E27FC236}">
                  <a16:creationId xmlns:a16="http://schemas.microsoft.com/office/drawing/2014/main" id="{BA3CE9B6-5743-5F4E-81E4-1C7262187E38}"/>
                </a:ext>
              </a:extLst>
            </p:cNvPr>
            <p:cNvSpPr txBox="1">
              <a:spLocks noChangeArrowheads="1"/>
            </p:cNvSpPr>
            <p:nvPr/>
          </p:nvSpPr>
          <p:spPr bwMode="auto">
            <a:xfrm>
              <a:off x="7049084" y="6137794"/>
              <a:ext cx="3980783" cy="1181862"/>
            </a:xfrm>
            <a:prstGeom prst="rect">
              <a:avLst/>
            </a:prstGeom>
            <a:noFill/>
            <a:ln w="9525">
              <a:noFill/>
              <a:miter lim="800000"/>
              <a:headEnd/>
              <a:tailEnd/>
            </a:ln>
          </p:spPr>
          <p:txBody>
            <a:bodyPr wrap="square">
              <a:spAutoFit/>
            </a:bodyPr>
            <a:lstStyle/>
            <a:p>
              <a:pPr marL="0" marR="0" lvl="0" indent="0" algn="r" defTabSz="457154"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Repair of DSBs via </a:t>
              </a:r>
              <a:br>
                <a:rPr kumimoji="0" lang="en-US" sz="1400" b="0" i="0" u="none" strike="noStrike" kern="0" cap="none" spc="0" normalizeH="0" baseline="0" noProof="0" dirty="0">
                  <a:ln>
                    <a:noFill/>
                  </a:ln>
                  <a:solidFill>
                    <a:srgbClr val="000000"/>
                  </a:solidFill>
                  <a:effectLst/>
                  <a:uLnTx/>
                  <a:uFillTx/>
                  <a:latin typeface="Arial"/>
                  <a:cs typeface="Arial"/>
                  <a:sym typeface="Arial"/>
                </a:rPr>
              </a:br>
              <a:r>
                <a:rPr kumimoji="0" lang="en-US" sz="1400" b="0" i="0" u="none" strike="noStrike" kern="0" cap="none" spc="0" normalizeH="0" baseline="0" noProof="0" dirty="0">
                  <a:ln>
                    <a:noFill/>
                  </a:ln>
                  <a:solidFill>
                    <a:srgbClr val="000000"/>
                  </a:solidFill>
                  <a:effectLst/>
                  <a:uLnTx/>
                  <a:uFillTx/>
                  <a:latin typeface="Arial"/>
                  <a:cs typeface="Arial"/>
                  <a:sym typeface="Arial"/>
                </a:rPr>
                <a:t>the HRR pathway and </a:t>
              </a:r>
              <a:br>
                <a:rPr kumimoji="0" lang="en-US" sz="1400" b="0" i="0" u="none" strike="noStrike" kern="0" cap="none" spc="0" normalizeH="0" baseline="0" noProof="0" dirty="0">
                  <a:ln>
                    <a:noFill/>
                  </a:ln>
                  <a:solidFill>
                    <a:srgbClr val="000000"/>
                  </a:solidFill>
                  <a:effectLst/>
                  <a:uLnTx/>
                  <a:uFillTx/>
                  <a:latin typeface="Arial"/>
                  <a:cs typeface="Arial"/>
                  <a:sym typeface="Arial"/>
                </a:rPr>
              </a:br>
              <a:r>
                <a:rPr kumimoji="0" lang="en-US" sz="1400" b="0" i="0" u="none" strike="noStrike" kern="0" cap="none" spc="0" normalizeH="0" baseline="0" noProof="0" dirty="0">
                  <a:ln>
                    <a:noFill/>
                  </a:ln>
                  <a:solidFill>
                    <a:srgbClr val="000000"/>
                  </a:solidFill>
                  <a:effectLst/>
                  <a:uLnTx/>
                  <a:uFillTx/>
                  <a:latin typeface="Arial"/>
                  <a:cs typeface="Arial"/>
                  <a:sym typeface="Arial"/>
                </a:rPr>
                <a:t>cell survival</a:t>
              </a:r>
            </a:p>
          </p:txBody>
        </p:sp>
        <p:cxnSp>
          <p:nvCxnSpPr>
            <p:cNvPr id="37" name="Straight Connector 36"/>
            <p:cNvCxnSpPr/>
            <p:nvPr/>
          </p:nvCxnSpPr>
          <p:spPr bwMode="auto">
            <a:xfrm>
              <a:off x="11399018" y="4230377"/>
              <a:ext cx="0" cy="681237"/>
            </a:xfrm>
            <a:prstGeom prst="line">
              <a:avLst/>
            </a:prstGeom>
            <a:solidFill>
              <a:schemeClr val="accent1"/>
            </a:solidFill>
            <a:ln w="28575" cap="flat" cmpd="sng" algn="ctr">
              <a:solidFill>
                <a:schemeClr val="tx1"/>
              </a:solidFill>
              <a:prstDash val="solid"/>
              <a:round/>
              <a:headEnd type="none" w="med" len="med"/>
              <a:tailEnd type="triangle" w="med" len="med"/>
            </a:ln>
            <a:effectLst/>
          </p:spPr>
        </p:cxnSp>
        <p:grpSp>
          <p:nvGrpSpPr>
            <p:cNvPr id="44" name="Group 43"/>
            <p:cNvGrpSpPr/>
            <p:nvPr/>
          </p:nvGrpSpPr>
          <p:grpSpPr>
            <a:xfrm>
              <a:off x="1725653" y="1993419"/>
              <a:ext cx="1387549" cy="1026029"/>
              <a:chOff x="2791260" y="4080606"/>
              <a:chExt cx="867218" cy="641268"/>
            </a:xfrm>
          </p:grpSpPr>
          <p:pic>
            <p:nvPicPr>
              <p:cNvPr id="46" name="Picture 45" descr="new parp molecule.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791260" y="4100756"/>
                <a:ext cx="460780" cy="451708"/>
              </a:xfrm>
              <a:prstGeom prst="rect">
                <a:avLst/>
              </a:prstGeom>
            </p:spPr>
          </p:pic>
          <p:pic>
            <p:nvPicPr>
              <p:cNvPr id="60" name="Picture 59" descr="new parp molecule.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914591" y="4249755"/>
                <a:ext cx="460780" cy="451708"/>
              </a:xfrm>
              <a:prstGeom prst="rect">
                <a:avLst/>
              </a:prstGeom>
            </p:spPr>
          </p:pic>
          <p:pic>
            <p:nvPicPr>
              <p:cNvPr id="61" name="Picture 60" descr="new parp molecule.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004329" y="4080606"/>
                <a:ext cx="654148" cy="641268"/>
              </a:xfrm>
              <a:prstGeom prst="rect">
                <a:avLst/>
              </a:prstGeom>
              <a:effectLst>
                <a:outerShdw blurRad="50800" dist="38100" dir="2700000" algn="tl" rotWithShape="0">
                  <a:prstClr val="black">
                    <a:alpha val="40000"/>
                  </a:prstClr>
                </a:outerShdw>
              </a:effectLst>
            </p:spPr>
          </p:pic>
          <p:sp>
            <p:nvSpPr>
              <p:cNvPr id="62" name="TextBox 61">
                <a:extLst>
                  <a:ext uri="{FF2B5EF4-FFF2-40B4-BE49-F238E27FC236}">
                    <a16:creationId xmlns:a16="http://schemas.microsoft.com/office/drawing/2014/main" id="{65D0A776-EA59-48EC-A799-7CCB01B3270B}"/>
                  </a:ext>
                </a:extLst>
              </p:cNvPr>
              <p:cNvSpPr txBox="1"/>
              <p:nvPr/>
            </p:nvSpPr>
            <p:spPr>
              <a:xfrm>
                <a:off x="3035200" y="4304343"/>
                <a:ext cx="623278" cy="253916"/>
              </a:xfrm>
              <a:prstGeom prst="rect">
                <a:avLst/>
              </a:prstGeom>
              <a:noFill/>
            </p:spPr>
            <p:txBody>
              <a:bodyPr wrap="square" rtlCol="0">
                <a:spAutoFit/>
              </a:bodyPr>
              <a:lstStyle/>
              <a:p>
                <a:pPr marL="0" marR="0" lvl="0" indent="0" algn="ctr" defTabSz="457178" rtl="0" eaLnBrk="1" fontAlgn="auto" latinLnBrk="0" hangingPunct="1">
                  <a:lnSpc>
                    <a:spcPct val="100000"/>
                  </a:lnSpc>
                  <a:spcBef>
                    <a:spcPts val="0"/>
                  </a:spcBef>
                  <a:spcAft>
                    <a:spcPts val="0"/>
                  </a:spcAft>
                  <a:buClr>
                    <a:srgbClr val="000000"/>
                  </a:buClr>
                  <a:buSzTx/>
                  <a:buFont typeface="Arial"/>
                  <a:buNone/>
                  <a:tabLst/>
                  <a:defRPr/>
                </a:pPr>
                <a:r>
                  <a:rPr kumimoji="0" lang="en-GB" sz="1050" b="0" i="0" u="none" strike="noStrike" kern="0" cap="none" spc="0" normalizeH="0" baseline="0" noProof="0" dirty="0">
                    <a:ln>
                      <a:noFill/>
                    </a:ln>
                    <a:solidFill>
                      <a:prstClr val="white"/>
                    </a:solidFill>
                    <a:effectLst>
                      <a:outerShdw blurRad="50800" dist="38100" dir="2700000" algn="tl" rotWithShape="0">
                        <a:srgbClr val="000000">
                          <a:alpha val="43000"/>
                        </a:srgbClr>
                      </a:outerShdw>
                    </a:effectLst>
                    <a:uLnTx/>
                    <a:uFillTx/>
                    <a:latin typeface="Arial" panose="020B0604020202020204" pitchFamily="34" charset="0"/>
                    <a:cs typeface="Arial"/>
                    <a:sym typeface="Arial"/>
                  </a:rPr>
                  <a:t>PARP</a:t>
                </a:r>
              </a:p>
            </p:txBody>
          </p:sp>
        </p:grpSp>
        <p:grpSp>
          <p:nvGrpSpPr>
            <p:cNvPr id="63" name="Group 62"/>
            <p:cNvGrpSpPr/>
            <p:nvPr/>
          </p:nvGrpSpPr>
          <p:grpSpPr>
            <a:xfrm>
              <a:off x="2209502" y="1618444"/>
              <a:ext cx="1280621" cy="866203"/>
              <a:chOff x="2901482" y="2825926"/>
              <a:chExt cx="800388" cy="541377"/>
            </a:xfrm>
          </p:grpSpPr>
          <p:pic>
            <p:nvPicPr>
              <p:cNvPr id="64" name="Picture 63" descr="new parp molecule.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004343" y="2825926"/>
                <a:ext cx="614117" cy="541377"/>
              </a:xfrm>
              <a:prstGeom prst="rect">
                <a:avLst/>
              </a:prstGeom>
              <a:effectLst>
                <a:outerShdw blurRad="50800" dist="38100" dir="2700000" algn="tl" rotWithShape="0">
                  <a:prstClr val="black">
                    <a:alpha val="40000"/>
                  </a:prstClr>
                </a:outerShdw>
              </a:effectLst>
            </p:spPr>
          </p:pic>
          <p:sp>
            <p:nvSpPr>
              <p:cNvPr id="65" name="TextBox 64">
                <a:extLst>
                  <a:ext uri="{FF2B5EF4-FFF2-40B4-BE49-F238E27FC236}">
                    <a16:creationId xmlns:a16="http://schemas.microsoft.com/office/drawing/2014/main" id="{65D0A776-EA59-48EC-A799-7CCB01B3270B}"/>
                  </a:ext>
                </a:extLst>
              </p:cNvPr>
              <p:cNvSpPr txBox="1"/>
              <p:nvPr/>
            </p:nvSpPr>
            <p:spPr>
              <a:xfrm>
                <a:off x="2901482" y="2927036"/>
                <a:ext cx="800388" cy="383182"/>
              </a:xfrm>
              <a:prstGeom prst="rect">
                <a:avLst/>
              </a:prstGeom>
              <a:noFill/>
            </p:spPr>
            <p:txBody>
              <a:bodyPr wrap="square" rtlCol="0">
                <a:spAutoFit/>
              </a:bodyPr>
              <a:lstStyle/>
              <a:p>
                <a:pPr marL="0" marR="0" lvl="0" indent="0" algn="ctr" defTabSz="457178" rtl="0" eaLnBrk="1" fontAlgn="auto" latinLnBrk="0" hangingPunct="1">
                  <a:lnSpc>
                    <a:spcPct val="90000"/>
                  </a:lnSpc>
                  <a:spcBef>
                    <a:spcPts val="0"/>
                  </a:spcBef>
                  <a:spcAft>
                    <a:spcPts val="0"/>
                  </a:spcAft>
                  <a:buClr>
                    <a:srgbClr val="000000"/>
                  </a:buClr>
                  <a:buSzTx/>
                  <a:buFont typeface="Arial"/>
                  <a:buNone/>
                  <a:tabLst/>
                  <a:defRPr/>
                </a:pPr>
                <a:r>
                  <a:rPr kumimoji="0" lang="en-GB" sz="1050" b="0" i="0" u="none" strike="noStrike" kern="0" cap="none" spc="0" normalizeH="0" baseline="0" noProof="0" dirty="0">
                    <a:ln>
                      <a:noFill/>
                    </a:ln>
                    <a:solidFill>
                      <a:prstClr val="white"/>
                    </a:solidFill>
                    <a:effectLst>
                      <a:outerShdw blurRad="50800" dist="38100" dir="2700000" algn="tl" rotWithShape="0">
                        <a:srgbClr val="000000">
                          <a:alpha val="43000"/>
                        </a:srgbClr>
                      </a:outerShdw>
                    </a:effectLst>
                    <a:uLnTx/>
                    <a:uFillTx/>
                    <a:latin typeface="Arial" panose="020B0604020202020204" pitchFamily="34" charset="0"/>
                    <a:cs typeface="Arial"/>
                    <a:sym typeface="Arial"/>
                  </a:rPr>
                  <a:t>PARP inhibitor</a:t>
                </a:r>
              </a:p>
            </p:txBody>
          </p:sp>
        </p:grpSp>
        <p:sp>
          <p:nvSpPr>
            <p:cNvPr id="43" name="TextBox 42">
              <a:extLst>
                <a:ext uri="{FF2B5EF4-FFF2-40B4-BE49-F238E27FC236}">
                  <a16:creationId xmlns:a16="http://schemas.microsoft.com/office/drawing/2014/main" id="{04DEA92B-C9A8-4CC4-9E00-3D8706412C25}"/>
                </a:ext>
              </a:extLst>
            </p:cNvPr>
            <p:cNvSpPr txBox="1"/>
            <p:nvPr/>
          </p:nvSpPr>
          <p:spPr>
            <a:xfrm>
              <a:off x="10994004" y="6005770"/>
              <a:ext cx="893203" cy="1329595"/>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C813D"/>
                  </a:solidFill>
                  <a:effectLst/>
                  <a:uLnTx/>
                  <a:uFillTx/>
                  <a:latin typeface="Zapf Dingbats"/>
                  <a:ea typeface="Zapf Dingbats"/>
                  <a:cs typeface="Zapf Dingbats"/>
                  <a:sym typeface="Zapf Dingbats"/>
                </a:rPr>
                <a:t>✓</a:t>
              </a:r>
              <a:endParaRPr kumimoji="0" lang="en-US" sz="4800" b="0" i="0" u="none" strike="noStrike" kern="0" cap="none" spc="0" normalizeH="0" baseline="0" noProof="0" dirty="0">
                <a:ln>
                  <a:noFill/>
                </a:ln>
                <a:solidFill>
                  <a:srgbClr val="0C813D"/>
                </a:solidFill>
                <a:effectLst/>
                <a:uLnTx/>
                <a:uFillTx/>
                <a:latin typeface="Arial" panose="020B0604020202020204" pitchFamily="34" charset="0"/>
                <a:cs typeface="Arial"/>
                <a:sym typeface="Arial"/>
              </a:endParaRPr>
            </a:p>
          </p:txBody>
        </p:sp>
        <p:sp>
          <p:nvSpPr>
            <p:cNvPr id="57" name="Text Box 5">
              <a:extLst>
                <a:ext uri="{FF2B5EF4-FFF2-40B4-BE49-F238E27FC236}">
                  <a16:creationId xmlns:a16="http://schemas.microsoft.com/office/drawing/2014/main" id="{6678E143-26DC-C54B-9C5B-89D25EF4FB66}"/>
                </a:ext>
              </a:extLst>
            </p:cNvPr>
            <p:cNvSpPr txBox="1">
              <a:spLocks noChangeArrowheads="1"/>
            </p:cNvSpPr>
            <p:nvPr/>
          </p:nvSpPr>
          <p:spPr bwMode="auto">
            <a:xfrm>
              <a:off x="440230" y="6170695"/>
              <a:ext cx="4404706" cy="1181862"/>
            </a:xfrm>
            <a:prstGeom prst="rect">
              <a:avLst/>
            </a:prstGeom>
            <a:noFill/>
            <a:ln w="9525">
              <a:noFill/>
              <a:miter lim="800000"/>
              <a:headEnd/>
              <a:tailEnd/>
            </a:ln>
          </p:spPr>
          <p:txBody>
            <a:bodyPr wrap="square">
              <a:spAutoFit/>
            </a:bodyPr>
            <a:lstStyle/>
            <a:p>
              <a:pPr marL="0" marR="0" lvl="0" indent="0" algn="r" defTabSz="457154" rtl="0" eaLnBrk="1" fontAlgn="auto" latinLnBrk="0" hangingPunct="1">
                <a:lnSpc>
                  <a:spcPct val="100000"/>
                </a:lnSpc>
                <a:spcBef>
                  <a:spcPct val="5000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Narrow"/>
                  <a:sym typeface="Arial"/>
                </a:rPr>
                <a:t>Reliance on error-prone pathways leads to DNA damage accumulation and cell death</a:t>
              </a:r>
            </a:p>
          </p:txBody>
        </p:sp>
        <p:sp>
          <p:nvSpPr>
            <p:cNvPr id="58" name="TextBox 57">
              <a:extLst>
                <a:ext uri="{FF2B5EF4-FFF2-40B4-BE49-F238E27FC236}">
                  <a16:creationId xmlns:a16="http://schemas.microsoft.com/office/drawing/2014/main" id="{2B6DC8F9-EC57-A445-BA39-6D998722F1DC}"/>
                </a:ext>
              </a:extLst>
            </p:cNvPr>
            <p:cNvSpPr txBox="1"/>
            <p:nvPr/>
          </p:nvSpPr>
          <p:spPr>
            <a:xfrm>
              <a:off x="4653553" y="5801364"/>
              <a:ext cx="1896008" cy="1920526"/>
            </a:xfrm>
            <a:prstGeom prst="rect">
              <a:avLst/>
            </a:prstGeom>
            <a:noFill/>
            <a:ln>
              <a:noFill/>
            </a:ln>
          </p:spPr>
          <p:txBody>
            <a:bodyPr wrap="square" rtlCol="0">
              <a:spAutoFit/>
            </a:bodyPr>
            <a:lstStyle/>
            <a:p>
              <a:pPr marL="0" marR="0" lvl="0" indent="0" algn="l" defTabSz="457178"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a:ln>
                    <a:noFill/>
                  </a:ln>
                  <a:solidFill>
                    <a:srgbClr val="C00000"/>
                  </a:solidFill>
                  <a:effectLst/>
                  <a:uLnTx/>
                  <a:uFillTx/>
                  <a:latin typeface="Zapf Dingbats"/>
                  <a:ea typeface="Zapf Dingbats"/>
                  <a:cs typeface="Zapf Dingbats"/>
                  <a:sym typeface="Wingdings 2" panose="05020102010507070707" pitchFamily="18" charset="2"/>
                </a:rPr>
                <a:t></a:t>
              </a:r>
              <a:endParaRPr kumimoji="0" lang="en-US" sz="5400" b="0" i="0" u="none" strike="noStrike" kern="0" cap="none" spc="0" normalizeH="0" baseline="0" noProof="0" dirty="0">
                <a:ln>
                  <a:noFill/>
                </a:ln>
                <a:solidFill>
                  <a:srgbClr val="C00000"/>
                </a:solidFill>
                <a:effectLst/>
                <a:uLnTx/>
                <a:uFillTx/>
                <a:latin typeface="Arial" panose="020B0604020202020204" pitchFamily="34" charset="0"/>
                <a:cs typeface="Arial"/>
                <a:sym typeface="Arial"/>
              </a:endParaRPr>
            </a:p>
          </p:txBody>
        </p:sp>
        <p:cxnSp>
          <p:nvCxnSpPr>
            <p:cNvPr id="42" name="Straight Arrow Connector 41">
              <a:extLst>
                <a:ext uri="{FF2B5EF4-FFF2-40B4-BE49-F238E27FC236}">
                  <a16:creationId xmlns:a16="http://schemas.microsoft.com/office/drawing/2014/main" id="{914AE233-F4C7-9441-B0F5-B3AA79822B2C}"/>
                </a:ext>
              </a:extLst>
            </p:cNvPr>
            <p:cNvCxnSpPr/>
            <p:nvPr/>
          </p:nvCxnSpPr>
          <p:spPr>
            <a:xfrm>
              <a:off x="5207464" y="5089330"/>
              <a:ext cx="0" cy="993197"/>
            </a:xfrm>
            <a:prstGeom prst="straightConnector1">
              <a:avLst/>
            </a:prstGeom>
            <a:noFill/>
            <a:ln w="28575" cap="flat" cmpd="sng" algn="ctr">
              <a:solidFill>
                <a:schemeClr val="tx1"/>
              </a:solidFill>
              <a:prstDash val="solid"/>
              <a:round/>
              <a:headEnd type="none" w="med" len="med"/>
              <a:tailEnd type="triangle" w="med" len="med"/>
            </a:ln>
            <a:effectLst/>
          </p:spPr>
        </p:cxnSp>
        <p:sp>
          <p:nvSpPr>
            <p:cNvPr id="54" name="Rounded Rectangle 53">
              <a:extLst>
                <a:ext uri="{FF2B5EF4-FFF2-40B4-BE49-F238E27FC236}">
                  <a16:creationId xmlns:a16="http://schemas.microsoft.com/office/drawing/2014/main" id="{C3314F2B-3220-EB4B-85BE-E3D1E46BBEED}"/>
                </a:ext>
              </a:extLst>
            </p:cNvPr>
            <p:cNvSpPr/>
            <p:nvPr/>
          </p:nvSpPr>
          <p:spPr>
            <a:xfrm>
              <a:off x="4452504" y="4931017"/>
              <a:ext cx="2057056" cy="49863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54"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8064A2"/>
                </a:solidFill>
                <a:effectLst/>
                <a:uLnTx/>
                <a:uFillTx/>
                <a:latin typeface="Arial" panose="020B0604020202020204" pitchFamily="34" charset="0"/>
                <a:ea typeface="+mn-ea"/>
                <a:cs typeface="Arial Narrow"/>
                <a:sym typeface="Arial"/>
              </a:endParaRPr>
            </a:p>
          </p:txBody>
        </p:sp>
        <p:sp>
          <p:nvSpPr>
            <p:cNvPr id="40" name="TextBox 39">
              <a:extLst>
                <a:ext uri="{FF2B5EF4-FFF2-40B4-BE49-F238E27FC236}">
                  <a16:creationId xmlns:a16="http://schemas.microsoft.com/office/drawing/2014/main" id="{8C6C693B-CB52-874E-BB61-30FE7257F663}"/>
                </a:ext>
              </a:extLst>
            </p:cNvPr>
            <p:cNvSpPr txBox="1"/>
            <p:nvPr/>
          </p:nvSpPr>
          <p:spPr>
            <a:xfrm>
              <a:off x="3168895" y="4889394"/>
              <a:ext cx="4086247" cy="541686"/>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000000"/>
                  </a:solidFill>
                  <a:effectLst/>
                  <a:uLnTx/>
                  <a:uFillTx/>
                  <a:latin typeface="Arial"/>
                  <a:cs typeface="Arial Narrow"/>
                  <a:sym typeface="Arial"/>
                </a:rPr>
                <a:t>HRR-deficient cancer cell </a:t>
              </a:r>
            </a:p>
          </p:txBody>
        </p:sp>
        <p:grpSp>
          <p:nvGrpSpPr>
            <p:cNvPr id="9" name="Group 8"/>
            <p:cNvGrpSpPr/>
            <p:nvPr/>
          </p:nvGrpSpPr>
          <p:grpSpPr>
            <a:xfrm>
              <a:off x="11410768" y="1191226"/>
              <a:ext cx="1308226" cy="914437"/>
              <a:chOff x="4173672" y="3607866"/>
              <a:chExt cx="1252705" cy="875627"/>
            </a:xfrm>
          </p:grpSpPr>
          <p:grpSp>
            <p:nvGrpSpPr>
              <p:cNvPr id="59" name="Group 58"/>
              <p:cNvGrpSpPr/>
              <p:nvPr/>
            </p:nvGrpSpPr>
            <p:grpSpPr>
              <a:xfrm>
                <a:off x="4173672" y="3842225"/>
                <a:ext cx="1028250" cy="641268"/>
                <a:chOff x="2791260" y="4080606"/>
                <a:chExt cx="1028250" cy="641268"/>
              </a:xfrm>
            </p:grpSpPr>
            <p:pic>
              <p:nvPicPr>
                <p:cNvPr id="66" name="Picture 65" descr="new parp molecule.pn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791260" y="4100756"/>
                  <a:ext cx="460780" cy="451708"/>
                </a:xfrm>
                <a:prstGeom prst="rect">
                  <a:avLst/>
                </a:prstGeom>
              </p:spPr>
            </p:pic>
            <p:pic>
              <p:nvPicPr>
                <p:cNvPr id="67" name="Picture 66" descr="new parp molecule.pn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914591" y="4249755"/>
                  <a:ext cx="460780" cy="451708"/>
                </a:xfrm>
                <a:prstGeom prst="rect">
                  <a:avLst/>
                </a:prstGeom>
              </p:spPr>
            </p:pic>
            <p:pic>
              <p:nvPicPr>
                <p:cNvPr id="68" name="Picture 67" descr="new parp molecule.pn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3004329" y="4080606"/>
                  <a:ext cx="654148" cy="641268"/>
                </a:xfrm>
                <a:prstGeom prst="rect">
                  <a:avLst/>
                </a:prstGeom>
                <a:effectLst>
                  <a:outerShdw blurRad="50800" dist="38100" dir="2700000" algn="tl" rotWithShape="0">
                    <a:prstClr val="black">
                      <a:alpha val="40000"/>
                    </a:prstClr>
                  </a:outerShdw>
                </a:effectLst>
              </p:spPr>
            </p:pic>
            <p:sp>
              <p:nvSpPr>
                <p:cNvPr id="69" name="TextBox 68">
                  <a:extLst>
                    <a:ext uri="{FF2B5EF4-FFF2-40B4-BE49-F238E27FC236}">
                      <a16:creationId xmlns:a16="http://schemas.microsoft.com/office/drawing/2014/main" id="{65D0A776-EA59-48EC-A799-7CCB01B3270B}"/>
                    </a:ext>
                  </a:extLst>
                </p:cNvPr>
                <p:cNvSpPr txBox="1"/>
                <p:nvPr/>
              </p:nvSpPr>
              <p:spPr>
                <a:xfrm>
                  <a:off x="2960632" y="4304342"/>
                  <a:ext cx="858878" cy="330080"/>
                </a:xfrm>
                <a:prstGeom prst="rect">
                  <a:avLst/>
                </a:prstGeom>
                <a:noFill/>
              </p:spPr>
              <p:txBody>
                <a:bodyPr wrap="square" rtlCol="0">
                  <a:spAutoFit/>
                </a:bodyPr>
                <a:lstStyle/>
                <a:p>
                  <a:pPr marL="0" marR="0" lvl="0" indent="0" algn="ctr" defTabSz="457178"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solidFill>
                        <a:prstClr val="white"/>
                      </a:solidFill>
                      <a:effectLst>
                        <a:outerShdw blurRad="50800" dist="38100" dir="2700000" algn="tl" rotWithShape="0">
                          <a:srgbClr val="000000">
                            <a:alpha val="43000"/>
                          </a:srgbClr>
                        </a:outerShdw>
                      </a:effectLst>
                      <a:uLnTx/>
                      <a:uFillTx/>
                      <a:latin typeface="Arial" panose="020B0604020202020204" pitchFamily="34" charset="0"/>
                      <a:cs typeface="Arial"/>
                      <a:sym typeface="Arial"/>
                    </a:rPr>
                    <a:t>PARP</a:t>
                  </a:r>
                </a:p>
              </p:txBody>
            </p:sp>
          </p:grpSp>
          <p:grpSp>
            <p:nvGrpSpPr>
              <p:cNvPr id="70" name="Group 69"/>
              <p:cNvGrpSpPr/>
              <p:nvPr/>
            </p:nvGrpSpPr>
            <p:grpSpPr>
              <a:xfrm>
                <a:off x="4323443" y="3607866"/>
                <a:ext cx="1102934" cy="584547"/>
                <a:chOff x="2748846" y="2825926"/>
                <a:chExt cx="1102934" cy="584547"/>
              </a:xfrm>
            </p:grpSpPr>
            <p:pic>
              <p:nvPicPr>
                <p:cNvPr id="71" name="Picture 70" descr="new parp molecule.pn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004343" y="2825926"/>
                  <a:ext cx="614117" cy="541377"/>
                </a:xfrm>
                <a:prstGeom prst="rect">
                  <a:avLst/>
                </a:prstGeom>
                <a:effectLst>
                  <a:outerShdw blurRad="50800" dist="38100" dir="2700000" algn="tl" rotWithShape="0">
                    <a:prstClr val="black">
                      <a:alpha val="40000"/>
                    </a:prstClr>
                  </a:outerShdw>
                </a:effectLst>
              </p:spPr>
            </p:pic>
            <p:sp>
              <p:nvSpPr>
                <p:cNvPr id="72" name="TextBox 71">
                  <a:extLst>
                    <a:ext uri="{FF2B5EF4-FFF2-40B4-BE49-F238E27FC236}">
                      <a16:creationId xmlns:a16="http://schemas.microsoft.com/office/drawing/2014/main" id="{65D0A776-EA59-48EC-A799-7CCB01B3270B}"/>
                    </a:ext>
                  </a:extLst>
                </p:cNvPr>
                <p:cNvSpPr txBox="1"/>
                <p:nvPr/>
              </p:nvSpPr>
              <p:spPr>
                <a:xfrm>
                  <a:off x="2748846" y="2929500"/>
                  <a:ext cx="1102934" cy="480973"/>
                </a:xfrm>
                <a:prstGeom prst="rect">
                  <a:avLst/>
                </a:prstGeom>
                <a:noFill/>
              </p:spPr>
              <p:txBody>
                <a:bodyPr wrap="square" rtlCol="0">
                  <a:spAutoFit/>
                </a:bodyPr>
                <a:lstStyle/>
                <a:p>
                  <a:pPr marL="0" marR="0" lvl="0" indent="0" algn="ctr" defTabSz="457178" rtl="0" eaLnBrk="1" fontAlgn="auto" latinLnBrk="0" hangingPunct="1">
                    <a:lnSpc>
                      <a:spcPct val="9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solidFill>
                        <a:prstClr val="white"/>
                      </a:solidFill>
                      <a:effectLst>
                        <a:outerShdw blurRad="50800" dist="38100" dir="2700000" algn="tl" rotWithShape="0">
                          <a:srgbClr val="000000">
                            <a:alpha val="43000"/>
                          </a:srgbClr>
                        </a:outerShdw>
                      </a:effectLst>
                      <a:uLnTx/>
                      <a:uFillTx/>
                      <a:latin typeface="Arial" panose="020B0604020202020204" pitchFamily="34" charset="0"/>
                      <a:cs typeface="Arial"/>
                      <a:sym typeface="Arial"/>
                    </a:rPr>
                    <a:t>PARP inhibitor</a:t>
                  </a:r>
                </a:p>
              </p:txBody>
            </p:sp>
          </p:grpSp>
        </p:grpSp>
      </p:grpSp>
    </p:spTree>
    <p:extLst>
      <p:ext uri="{BB962C8B-B14F-4D97-AF65-F5344CB8AC3E}">
        <p14:creationId xmlns:p14="http://schemas.microsoft.com/office/powerpoint/2010/main" val="2650904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oter Placeholder 22">
            <a:extLst>
              <a:ext uri="{FF2B5EF4-FFF2-40B4-BE49-F238E27FC236}">
                <a16:creationId xmlns:a16="http://schemas.microsoft.com/office/drawing/2014/main" id="{5FE5B154-2708-76EF-7EF0-06DCD1086994}"/>
              </a:ext>
            </a:extLst>
          </p:cNvPr>
          <p:cNvSpPr>
            <a:spLocks noGrp="1"/>
          </p:cNvSpPr>
          <p:nvPr>
            <p:ph type="ftr" sz="quarter" idx="3"/>
          </p:nvPr>
        </p:nvSpPr>
        <p:spPr/>
        <p:txBody>
          <a:bodyPr/>
          <a:lstStyle/>
          <a:p>
            <a:pPr marR="0" lvl="0" algn="l" defTabSz="914400" rtl="0" eaLnBrk="1" fontAlgn="auto" latinLnBrk="0" hangingPunct="1">
              <a:lnSpc>
                <a:spcPct val="100000"/>
              </a:lnSpc>
              <a:spcBef>
                <a:spcPts val="0"/>
              </a:spcBef>
              <a:spcAft>
                <a:spcPts val="0"/>
              </a:spcAft>
              <a:buClr>
                <a:srgbClr val="000000"/>
              </a:buClr>
              <a:buSzPts val="1400"/>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1. Moore K et al. </a:t>
            </a:r>
            <a:r>
              <a:rPr kumimoji="0" lang="en-US" sz="800" b="0" i="1" u="none" strike="noStrike" kern="0" cap="none" spc="0" normalizeH="0" baseline="0" noProof="0" dirty="0">
                <a:ln>
                  <a:noFill/>
                </a:ln>
                <a:solidFill>
                  <a:srgbClr val="000000"/>
                </a:solidFill>
                <a:effectLst/>
                <a:uLnTx/>
                <a:uFillTx/>
                <a:latin typeface="Arial"/>
                <a:cs typeface="Arial"/>
                <a:sym typeface="Arial"/>
              </a:rPr>
              <a:t>N Engl J Med</a:t>
            </a:r>
            <a:r>
              <a:rPr kumimoji="0" lang="en-US" sz="800" b="0" i="0" u="none" strike="noStrike" kern="0" cap="none" spc="0" normalizeH="0" baseline="0" noProof="0" dirty="0">
                <a:ln>
                  <a:noFill/>
                </a:ln>
                <a:solidFill>
                  <a:srgbClr val="000000"/>
                </a:solidFill>
                <a:effectLst/>
                <a:uLnTx/>
                <a:uFillTx/>
                <a:latin typeface="Arial"/>
                <a:cs typeface="Arial"/>
                <a:sym typeface="Arial"/>
              </a:rPr>
              <a:t>. 2018;379:2495-2505. 2. González-Martín A et al. </a:t>
            </a:r>
            <a:r>
              <a:rPr kumimoji="0" lang="en-US" sz="800" b="0" i="1" u="none" strike="noStrike" kern="0" cap="none" spc="0" normalizeH="0" baseline="0" noProof="0" dirty="0">
                <a:ln>
                  <a:noFill/>
                </a:ln>
                <a:solidFill>
                  <a:srgbClr val="000000"/>
                </a:solidFill>
                <a:effectLst/>
                <a:uLnTx/>
                <a:uFillTx/>
                <a:latin typeface="Arial"/>
                <a:cs typeface="Arial"/>
                <a:sym typeface="Arial"/>
              </a:rPr>
              <a:t>N Engl J Med</a:t>
            </a:r>
            <a:r>
              <a:rPr kumimoji="0" lang="en-US" sz="800" b="0" i="0" u="none" strike="noStrike" kern="0" cap="none" spc="0" normalizeH="0" baseline="0" noProof="0" dirty="0">
                <a:ln>
                  <a:noFill/>
                </a:ln>
                <a:solidFill>
                  <a:srgbClr val="000000"/>
                </a:solidFill>
                <a:effectLst/>
                <a:uLnTx/>
                <a:uFillTx/>
                <a:latin typeface="Arial"/>
                <a:cs typeface="Arial"/>
                <a:sym typeface="Arial"/>
              </a:rPr>
              <a:t>. 2019;381:2391-2402. 3. Ray-Coquard I et al. </a:t>
            </a:r>
            <a:r>
              <a:rPr kumimoji="0" lang="en-US" sz="800" b="0" i="1" u="none" strike="noStrike" kern="0" cap="none" spc="0" normalizeH="0" baseline="0" noProof="0" dirty="0">
                <a:ln>
                  <a:noFill/>
                </a:ln>
                <a:solidFill>
                  <a:srgbClr val="000000"/>
                </a:solidFill>
                <a:effectLst/>
                <a:uLnTx/>
                <a:uFillTx/>
                <a:latin typeface="Arial"/>
                <a:cs typeface="Arial"/>
                <a:sym typeface="Arial"/>
              </a:rPr>
              <a:t>N Engl J Med</a:t>
            </a:r>
            <a:r>
              <a:rPr kumimoji="0" lang="en-US" sz="800" b="0" i="0" u="none" strike="noStrike" kern="0" cap="none" spc="0" normalizeH="0" baseline="0" noProof="0" dirty="0">
                <a:ln>
                  <a:noFill/>
                </a:ln>
                <a:solidFill>
                  <a:srgbClr val="000000"/>
                </a:solidFill>
                <a:effectLst/>
                <a:uLnTx/>
                <a:uFillTx/>
                <a:latin typeface="Arial"/>
                <a:cs typeface="Arial"/>
                <a:sym typeface="Arial"/>
              </a:rPr>
              <a:t>. 2019;381:2416-2428. </a:t>
            </a:r>
          </a:p>
          <a:p>
            <a:pPr marR="0" lvl="0" algn="l" defTabSz="914400" rtl="0" eaLnBrk="1" fontAlgn="auto" latinLnBrk="0" hangingPunct="1">
              <a:lnSpc>
                <a:spcPct val="100000"/>
              </a:lnSpc>
              <a:spcBef>
                <a:spcPts val="0"/>
              </a:spcBef>
              <a:spcAft>
                <a:spcPts val="0"/>
              </a:spcAft>
              <a:buClr>
                <a:srgbClr val="000000"/>
              </a:buClr>
              <a:buSzPts val="1400"/>
              <a:tabLst/>
              <a:defRPr/>
            </a:pPr>
            <a:r>
              <a:rPr kumimoji="0" lang="en-US" sz="800" b="0" i="0" u="none" strike="noStrike" kern="0" cap="none" spc="0" normalizeH="0" baseline="0" noProof="0" dirty="0">
                <a:ln>
                  <a:noFill/>
                </a:ln>
                <a:solidFill>
                  <a:schemeClr val="tx1"/>
                </a:solidFill>
                <a:effectLst/>
                <a:uLnTx/>
                <a:uFillTx/>
                <a:latin typeface="Arial"/>
                <a:cs typeface="Arial"/>
                <a:sym typeface="Arial"/>
              </a:rPr>
              <a:t>4. Lynparza (olaparib) Prescribing Information. https://www.accessdata.fda.gov/drugsatfda_docs/label/2023/208558s028lbl.pdf.</a:t>
            </a:r>
          </a:p>
          <a:p>
            <a:pPr marR="0" lvl="0" algn="l" defTabSz="914400" rtl="0" eaLnBrk="1" fontAlgn="auto" latinLnBrk="0" hangingPunct="1">
              <a:lnSpc>
                <a:spcPct val="100000"/>
              </a:lnSpc>
              <a:spcBef>
                <a:spcPts val="0"/>
              </a:spcBef>
              <a:spcAft>
                <a:spcPts val="0"/>
              </a:spcAft>
              <a:buClr>
                <a:srgbClr val="000000"/>
              </a:buClr>
              <a:buSzPts val="1400"/>
              <a:tabLst/>
              <a:defRPr/>
            </a:pPr>
            <a:r>
              <a:rPr kumimoji="0" lang="en-US" sz="800" b="0" i="0" u="none" strike="noStrike" kern="0" cap="none" spc="0" normalizeH="0" baseline="0" noProof="0" dirty="0">
                <a:ln>
                  <a:noFill/>
                </a:ln>
                <a:solidFill>
                  <a:schemeClr val="tx1"/>
                </a:solidFill>
                <a:effectLst/>
                <a:uLnTx/>
                <a:uFillTx/>
                <a:latin typeface="Arial"/>
                <a:cs typeface="Arial"/>
                <a:sym typeface="Arial"/>
              </a:rPr>
              <a:t>5. Zejula (niraparib) Prescribing Information. https://www.accessdata.fda.gov/drugsatfda_docs/label/2023/214876s000lbl.pdf.</a:t>
            </a:r>
          </a:p>
        </p:txBody>
      </p:sp>
      <p:sp>
        <p:nvSpPr>
          <p:cNvPr id="4" name="Title 3"/>
          <p:cNvSpPr>
            <a:spLocks noGrp="1"/>
          </p:cNvSpPr>
          <p:nvPr>
            <p:ph type="title"/>
          </p:nvPr>
        </p:nvSpPr>
        <p:spPr/>
        <p:txBody>
          <a:bodyPr/>
          <a:lstStyle/>
          <a:p>
            <a:r>
              <a:rPr lang="en-CA" dirty="0"/>
              <a:t>FDA-Approved PARP Inhibitors for First-Line Maintenance in Patients With Newly Diagnosed Advanced Ovarian Cancer</a:t>
            </a:r>
            <a:r>
              <a:rPr lang="en-CA" baseline="30000" dirty="0"/>
              <a:t>1-5</a:t>
            </a:r>
            <a:endParaRPr lang="en-US" baseline="30000" dirty="0"/>
          </a:p>
        </p:txBody>
      </p:sp>
      <p:graphicFrame>
        <p:nvGraphicFramePr>
          <p:cNvPr id="6" name="Table 6">
            <a:extLst>
              <a:ext uri="{FF2B5EF4-FFF2-40B4-BE49-F238E27FC236}">
                <a16:creationId xmlns:a16="http://schemas.microsoft.com/office/drawing/2014/main" id="{678813C6-E158-DE50-69C0-9B09643CD766}"/>
              </a:ext>
            </a:extLst>
          </p:cNvPr>
          <p:cNvGraphicFramePr>
            <a:graphicFrameLocks noGrp="1"/>
          </p:cNvGraphicFramePr>
          <p:nvPr>
            <p:extLst>
              <p:ext uri="{D42A27DB-BD31-4B8C-83A1-F6EECF244321}">
                <p14:modId xmlns:p14="http://schemas.microsoft.com/office/powerpoint/2010/main" val="3217233612"/>
              </p:ext>
            </p:extLst>
          </p:nvPr>
        </p:nvGraphicFramePr>
        <p:xfrm>
          <a:off x="279918" y="1618628"/>
          <a:ext cx="8584163" cy="1920240"/>
        </p:xfrm>
        <a:graphic>
          <a:graphicData uri="http://schemas.openxmlformats.org/drawingml/2006/table">
            <a:tbl>
              <a:tblPr firstRow="1" bandRow="1"/>
              <a:tblGrid>
                <a:gridCol w="8584163">
                  <a:extLst>
                    <a:ext uri="{9D8B030D-6E8A-4147-A177-3AD203B41FA5}">
                      <a16:colId xmlns:a16="http://schemas.microsoft.com/office/drawing/2014/main" val="4165571947"/>
                    </a:ext>
                  </a:extLst>
                </a:gridCol>
              </a:tblGrid>
              <a:tr h="182880">
                <a:tc>
                  <a:txBody>
                    <a:bodyPr/>
                    <a:lstStyle/>
                    <a:p>
                      <a:pPr algn="ctr"/>
                      <a:r>
                        <a:rPr lang="en-US" sz="1600" b="1" dirty="0">
                          <a:solidFill>
                            <a:schemeClr val="bg1"/>
                          </a:solidFill>
                        </a:rPr>
                        <a:t>Indications for Maintenance Therapy</a:t>
                      </a:r>
                    </a:p>
                  </a:txBody>
                  <a:tcPr anchor="ctr">
                    <a:solidFill>
                      <a:schemeClr val="accent2"/>
                    </a:solidFill>
                  </a:tcPr>
                </a:tc>
                <a:extLst>
                  <a:ext uri="{0D108BD9-81ED-4DB2-BD59-A6C34878D82A}">
                    <a16:rowId xmlns:a16="http://schemas.microsoft.com/office/drawing/2014/main" val="3304835087"/>
                  </a:ext>
                </a:extLst>
              </a:tr>
              <a:tr h="182880">
                <a:tc>
                  <a:txBody>
                    <a:bodyPr/>
                    <a:lstStyle/>
                    <a:p>
                      <a:pPr algn="ctr"/>
                      <a:r>
                        <a:rPr lang="en-US" sz="1600" dirty="0"/>
                        <a:t>1L maintenance following response to platinum-based chemotherapy for newly diagnosed,</a:t>
                      </a:r>
                      <a:br>
                        <a:rPr lang="en-US" sz="1600" dirty="0"/>
                      </a:br>
                      <a:r>
                        <a:rPr lang="en-US" sz="1600" dirty="0"/>
                        <a:t>advanced stage, high-grade ovarian cancer</a:t>
                      </a:r>
                    </a:p>
                  </a:txBody>
                  <a:tcPr anchor="ctr"/>
                </a:tc>
                <a:extLst>
                  <a:ext uri="{0D108BD9-81ED-4DB2-BD59-A6C34878D82A}">
                    <a16:rowId xmlns:a16="http://schemas.microsoft.com/office/drawing/2014/main" val="1155220660"/>
                  </a:ext>
                </a:extLst>
              </a:tr>
              <a:tr h="182880">
                <a:tc>
                  <a:txBody>
                    <a:bodyPr/>
                    <a:lstStyle/>
                    <a:p>
                      <a:r>
                        <a:rPr lang="en-US" sz="1600" b="1" dirty="0"/>
                        <a:t>Niraparib: </a:t>
                      </a:r>
                      <a:r>
                        <a:rPr lang="en-US" sz="1600" dirty="0"/>
                        <a:t>all (any </a:t>
                      </a:r>
                      <a:r>
                        <a:rPr lang="en-US" sz="1600" i="1" dirty="0"/>
                        <a:t>BRCA</a:t>
                      </a:r>
                      <a:r>
                        <a:rPr lang="en-US" sz="1600" dirty="0"/>
                        <a:t> or HRD status)</a:t>
                      </a:r>
                    </a:p>
                  </a:txBody>
                  <a:tcPr anchor="ctr"/>
                </a:tc>
                <a:extLst>
                  <a:ext uri="{0D108BD9-81ED-4DB2-BD59-A6C34878D82A}">
                    <a16:rowId xmlns:a16="http://schemas.microsoft.com/office/drawing/2014/main" val="2537707120"/>
                  </a:ext>
                </a:extLst>
              </a:tr>
              <a:tr h="182880">
                <a:tc>
                  <a:txBody>
                    <a:bodyPr/>
                    <a:lstStyle/>
                    <a:p>
                      <a:r>
                        <a:rPr lang="en-US" sz="1600" b="1" dirty="0"/>
                        <a:t>Olaparib: </a:t>
                      </a:r>
                      <a:r>
                        <a:rPr lang="en-US" sz="1600" dirty="0"/>
                        <a:t>germline or somatic </a:t>
                      </a:r>
                      <a:r>
                        <a:rPr lang="en-US" sz="1600" i="1" dirty="0"/>
                        <a:t>BRCA</a:t>
                      </a:r>
                      <a:r>
                        <a:rPr lang="en-US" sz="1600" dirty="0"/>
                        <a:t> alteration</a:t>
                      </a:r>
                    </a:p>
                  </a:txBody>
                  <a:tcPr anchor="ctr"/>
                </a:tc>
                <a:extLst>
                  <a:ext uri="{0D108BD9-81ED-4DB2-BD59-A6C34878D82A}">
                    <a16:rowId xmlns:a16="http://schemas.microsoft.com/office/drawing/2014/main" val="3230269186"/>
                  </a:ext>
                </a:extLst>
              </a:tr>
              <a:tr h="182880">
                <a:tc>
                  <a:txBody>
                    <a:bodyPr/>
                    <a:lstStyle/>
                    <a:p>
                      <a:r>
                        <a:rPr lang="en-US" sz="1600" b="1" dirty="0"/>
                        <a:t>Olaparib + bevacizumab: </a:t>
                      </a:r>
                      <a:r>
                        <a:rPr lang="en-US" sz="1600" dirty="0"/>
                        <a:t>germline or somatic </a:t>
                      </a:r>
                      <a:r>
                        <a:rPr lang="en-US" sz="1600" i="1" dirty="0"/>
                        <a:t>BRCA</a:t>
                      </a:r>
                      <a:r>
                        <a:rPr lang="en-US" sz="1600" dirty="0"/>
                        <a:t> alteration and/or HRD-positive tumors</a:t>
                      </a:r>
                    </a:p>
                  </a:txBody>
                  <a:tcPr anchor="ctr"/>
                </a:tc>
                <a:extLst>
                  <a:ext uri="{0D108BD9-81ED-4DB2-BD59-A6C34878D82A}">
                    <a16:rowId xmlns:a16="http://schemas.microsoft.com/office/drawing/2014/main" val="1881691533"/>
                  </a:ext>
                </a:extLst>
              </a:tr>
            </a:tbl>
          </a:graphicData>
        </a:graphic>
      </p:graphicFrame>
    </p:spTree>
    <p:extLst>
      <p:ext uri="{BB962C8B-B14F-4D97-AF65-F5344CB8AC3E}">
        <p14:creationId xmlns:p14="http://schemas.microsoft.com/office/powerpoint/2010/main" val="1575816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ooter Placeholder 27">
            <a:extLst>
              <a:ext uri="{FF2B5EF4-FFF2-40B4-BE49-F238E27FC236}">
                <a16:creationId xmlns:a16="http://schemas.microsoft.com/office/drawing/2014/main" id="{AADB5E7E-E0F1-7D44-AA7A-43153139FD9C}"/>
              </a:ext>
            </a:extLst>
          </p:cNvPr>
          <p:cNvSpPr>
            <a:spLocks noGrp="1"/>
          </p:cNvSpPr>
          <p:nvPr>
            <p:ph type="ftr" sz="quarter" idx="3"/>
          </p:nvPr>
        </p:nvSpPr>
        <p:spPr>
          <a:prstGeom prst="rect">
            <a:avLst/>
          </a:prstGeom>
          <a:noFill/>
          <a:ln>
            <a:noFill/>
          </a:ln>
        </p:spPr>
        <p:txBody>
          <a:bodyPr spcFirstLastPara="1" vert="horz" wrap="square" lIns="45700" tIns="45700" rIns="91425" bIns="45700"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800"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 Lynparza (olaparib) Prescribing Information. https://www.accessdata.fda.gov/drugsatfda_docs/label/2023/208558s028lbl.pdf. </a:t>
            </a:r>
            <a:br>
              <a:rPr kumimoji="0" lang="en-US" sz="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br>
            <a:r>
              <a:rPr kumimoji="0" lang="en-US" sz="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 Zejula </a:t>
            </a:r>
            <a:r>
              <a:rPr lang="en-US" kern="0" dirty="0">
                <a:solidFill>
                  <a:srgbClr val="000000"/>
                </a:solidFill>
              </a:rPr>
              <a:t>(</a:t>
            </a:r>
            <a:r>
              <a:rPr kumimoji="0" lang="en-US" sz="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niraparib</a:t>
            </a:r>
            <a:r>
              <a:rPr lang="en-US" kern="0" dirty="0">
                <a:solidFill>
                  <a:srgbClr val="000000"/>
                </a:solidFill>
              </a:rPr>
              <a:t>)</a:t>
            </a:r>
            <a:r>
              <a:rPr kumimoji="0" lang="en-US" sz="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Prescribing Information. https://www.accessdata.fda.gov/drugsatfda_docs/label/2023/214876s000lbl.pdf. </a:t>
            </a:r>
          </a:p>
        </p:txBody>
      </p:sp>
      <p:sp>
        <p:nvSpPr>
          <p:cNvPr id="2" name="Title 1"/>
          <p:cNvSpPr>
            <a:spLocks noGrp="1"/>
          </p:cNvSpPr>
          <p:nvPr>
            <p:ph type="title"/>
          </p:nvPr>
        </p:nvSpPr>
        <p:spPr/>
        <p:txBody>
          <a:bodyPr/>
          <a:lstStyle/>
          <a:p>
            <a:r>
              <a:rPr lang="en-US" dirty="0"/>
              <a:t>Common AEs With PARP Inhibitors</a:t>
            </a:r>
            <a:r>
              <a:rPr lang="en-US" baseline="30000" dirty="0"/>
              <a:t>1,2</a:t>
            </a:r>
          </a:p>
        </p:txBody>
      </p:sp>
      <p:grpSp>
        <p:nvGrpSpPr>
          <p:cNvPr id="24" name="Group 23">
            <a:extLst>
              <a:ext uri="{FF2B5EF4-FFF2-40B4-BE49-F238E27FC236}">
                <a16:creationId xmlns:a16="http://schemas.microsoft.com/office/drawing/2014/main" id="{53DA4D2C-C51D-4E40-955E-878B98077849}"/>
              </a:ext>
            </a:extLst>
          </p:cNvPr>
          <p:cNvGrpSpPr/>
          <p:nvPr/>
        </p:nvGrpSpPr>
        <p:grpSpPr>
          <a:xfrm>
            <a:off x="228073" y="1192214"/>
            <a:ext cx="8687853" cy="2759071"/>
            <a:chOff x="228072" y="1280192"/>
            <a:chExt cx="8687853" cy="2759071"/>
          </a:xfrm>
        </p:grpSpPr>
        <p:sp>
          <p:nvSpPr>
            <p:cNvPr id="4" name="Freeform 3">
              <a:extLst>
                <a:ext uri="{FF2B5EF4-FFF2-40B4-BE49-F238E27FC236}">
                  <a16:creationId xmlns:a16="http://schemas.microsoft.com/office/drawing/2014/main" id="{9FD6CA3F-34D1-7C4D-BEC2-DACE9E82C1AD}"/>
                </a:ext>
              </a:extLst>
            </p:cNvPr>
            <p:cNvSpPr/>
            <p:nvPr/>
          </p:nvSpPr>
          <p:spPr>
            <a:xfrm>
              <a:off x="228072" y="1280192"/>
              <a:ext cx="2758048" cy="2759071"/>
            </a:xfrm>
            <a:custGeom>
              <a:avLst/>
              <a:gdLst>
                <a:gd name="connsiteX0" fmla="*/ 0 w 2758048"/>
                <a:gd name="connsiteY0" fmla="*/ 0 h 3074451"/>
                <a:gd name="connsiteX1" fmla="*/ 2298364 w 2758048"/>
                <a:gd name="connsiteY1" fmla="*/ 0 h 3074451"/>
                <a:gd name="connsiteX2" fmla="*/ 2758048 w 2758048"/>
                <a:gd name="connsiteY2" fmla="*/ 459684 h 3074451"/>
                <a:gd name="connsiteX3" fmla="*/ 2758048 w 2758048"/>
                <a:gd name="connsiteY3" fmla="*/ 3074451 h 3074451"/>
                <a:gd name="connsiteX4" fmla="*/ 0 w 2758048"/>
                <a:gd name="connsiteY4" fmla="*/ 3074451 h 3074451"/>
                <a:gd name="connsiteX5" fmla="*/ 0 w 2758048"/>
                <a:gd name="connsiteY5" fmla="*/ 0 h 307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8048" h="3074451">
                  <a:moveTo>
                    <a:pt x="0" y="0"/>
                  </a:moveTo>
                  <a:lnTo>
                    <a:pt x="2298364" y="0"/>
                  </a:lnTo>
                  <a:lnTo>
                    <a:pt x="2758048" y="459684"/>
                  </a:lnTo>
                  <a:lnTo>
                    <a:pt x="2758048" y="3074451"/>
                  </a:lnTo>
                  <a:lnTo>
                    <a:pt x="0" y="3074451"/>
                  </a:lnTo>
                  <a:lnTo>
                    <a:pt x="0" y="0"/>
                  </a:lnTo>
                  <a:close/>
                </a:path>
              </a:pathLst>
            </a:custGeom>
            <a:solidFill>
              <a:schemeClr val="accent4"/>
            </a:solidFill>
            <a:ln w="25400">
              <a:solidFill>
                <a:schemeClr val="tx2"/>
              </a:solidFill>
            </a:ln>
          </p:spPr>
          <p:style>
            <a:lnRef idx="0">
              <a:scrgbClr r="0" g="0" b="0"/>
            </a:lnRef>
            <a:fillRef idx="1">
              <a:scrgbClr r="0" g="0" b="0"/>
            </a:fillRef>
            <a:effectRef idx="2">
              <a:schemeClr val="accent6">
                <a:tint val="40000"/>
                <a:hueOff val="0"/>
                <a:satOff val="0"/>
                <a:lumOff val="0"/>
                <a:alphaOff val="0"/>
              </a:schemeClr>
            </a:effectRef>
            <a:fontRef idx="minor">
              <a:schemeClr val="dk1">
                <a:hueOff val="0"/>
                <a:satOff val="0"/>
                <a:lumOff val="0"/>
                <a:alphaOff val="0"/>
              </a:schemeClr>
            </a:fontRef>
          </p:style>
          <p:txBody>
            <a:bodyPr spcFirstLastPara="0" vert="horz" wrap="square" lIns="60960" tIns="60960" rIns="60960" bIns="2213076" numCol="1" spcCol="1270" anchor="ctr" anchorCtr="0">
              <a:noAutofit/>
            </a:bodyPr>
            <a:lstStyle/>
            <a:p>
              <a:pPr marL="0" marR="0" lvl="0" indent="0" algn="ctr" defTabSz="711182" rtl="0" eaLnBrk="1" fontAlgn="auto" latinLnBrk="0" hangingPunct="1">
                <a:lnSpc>
                  <a:spcPct val="90000"/>
                </a:lnSpc>
                <a:spcBef>
                  <a:spcPct val="0"/>
                </a:spcBef>
                <a:spcAft>
                  <a:spcPct val="35000"/>
                </a:spcAft>
                <a:buClr>
                  <a:srgbClr val="000000"/>
                </a:buClr>
                <a:buSzTx/>
                <a:buFont typeface="Arial"/>
                <a:buNone/>
                <a:tabLst/>
                <a:defRPr/>
              </a:pPr>
              <a:r>
                <a:rPr kumimoji="0" lang="en-US" sz="1600" b="1" i="0" u="none" strike="noStrike" kern="0" cap="none" spc="0" normalizeH="0" baseline="0" noProof="0" dirty="0">
                  <a:ln>
                    <a:noFill/>
                  </a:ln>
                  <a:solidFill>
                    <a:schemeClr val="tx1"/>
                  </a:solidFill>
                  <a:effectLst/>
                  <a:uLnTx/>
                  <a:uFillTx/>
                  <a:latin typeface="Arial"/>
                  <a:ea typeface="+mn-ea"/>
                  <a:cs typeface="+mn-cs"/>
                  <a:sym typeface="Arial"/>
                </a:rPr>
                <a:t>Hematologic</a:t>
              </a:r>
              <a:endParaRPr kumimoji="0" lang="en-US" sz="16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5" name="Freeform 4">
              <a:extLst>
                <a:ext uri="{FF2B5EF4-FFF2-40B4-BE49-F238E27FC236}">
                  <a16:creationId xmlns:a16="http://schemas.microsoft.com/office/drawing/2014/main" id="{D5C9DB2A-89FE-FD41-87A5-13A3DBA65A5C}"/>
                </a:ext>
              </a:extLst>
            </p:cNvPr>
            <p:cNvSpPr/>
            <p:nvPr/>
          </p:nvSpPr>
          <p:spPr>
            <a:xfrm>
              <a:off x="503877" y="1837074"/>
              <a:ext cx="2206438" cy="604006"/>
            </a:xfrm>
            <a:custGeom>
              <a:avLst/>
              <a:gdLst>
                <a:gd name="connsiteX0" fmla="*/ 0 w 2206438"/>
                <a:gd name="connsiteY0" fmla="*/ 60401 h 604006"/>
                <a:gd name="connsiteX1" fmla="*/ 60401 w 2206438"/>
                <a:gd name="connsiteY1" fmla="*/ 0 h 604006"/>
                <a:gd name="connsiteX2" fmla="*/ 2146037 w 2206438"/>
                <a:gd name="connsiteY2" fmla="*/ 0 h 604006"/>
                <a:gd name="connsiteX3" fmla="*/ 2206438 w 2206438"/>
                <a:gd name="connsiteY3" fmla="*/ 60401 h 604006"/>
                <a:gd name="connsiteX4" fmla="*/ 2206438 w 2206438"/>
                <a:gd name="connsiteY4" fmla="*/ 543605 h 604006"/>
                <a:gd name="connsiteX5" fmla="*/ 2146037 w 2206438"/>
                <a:gd name="connsiteY5" fmla="*/ 604006 h 604006"/>
                <a:gd name="connsiteX6" fmla="*/ 60401 w 2206438"/>
                <a:gd name="connsiteY6" fmla="*/ 604006 h 604006"/>
                <a:gd name="connsiteX7" fmla="*/ 0 w 2206438"/>
                <a:gd name="connsiteY7" fmla="*/ 543605 h 604006"/>
                <a:gd name="connsiteX8" fmla="*/ 0 w 2206438"/>
                <a:gd name="connsiteY8" fmla="*/ 60401 h 60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6438" h="604006">
                  <a:moveTo>
                    <a:pt x="0" y="60401"/>
                  </a:moveTo>
                  <a:cubicBezTo>
                    <a:pt x="0" y="27042"/>
                    <a:pt x="27042" y="0"/>
                    <a:pt x="60401" y="0"/>
                  </a:cubicBezTo>
                  <a:lnTo>
                    <a:pt x="2146037" y="0"/>
                  </a:lnTo>
                  <a:cubicBezTo>
                    <a:pt x="2179396" y="0"/>
                    <a:pt x="2206438" y="27042"/>
                    <a:pt x="2206438" y="60401"/>
                  </a:cubicBezTo>
                  <a:lnTo>
                    <a:pt x="2206438" y="543605"/>
                  </a:lnTo>
                  <a:cubicBezTo>
                    <a:pt x="2206438" y="576964"/>
                    <a:pt x="2179396" y="604006"/>
                    <a:pt x="2146037" y="604006"/>
                  </a:cubicBezTo>
                  <a:lnTo>
                    <a:pt x="60401" y="604006"/>
                  </a:lnTo>
                  <a:cubicBezTo>
                    <a:pt x="27042" y="604006"/>
                    <a:pt x="0" y="576964"/>
                    <a:pt x="0" y="543605"/>
                  </a:cubicBezTo>
                  <a:lnTo>
                    <a:pt x="0" y="60401"/>
                  </a:lnTo>
                  <a:close/>
                </a:path>
              </a:pathLst>
            </a:custGeom>
            <a:solidFill>
              <a:schemeClr val="accent5">
                <a:lumMod val="20000"/>
                <a:lumOff val="80000"/>
              </a:schemeClr>
            </a:solidFill>
            <a:ln/>
          </p:spPr>
          <p:style>
            <a:lnRef idx="1">
              <a:schemeClr val="accent2"/>
            </a:lnRef>
            <a:fillRef idx="2">
              <a:schemeClr val="accent2"/>
            </a:fillRef>
            <a:effectRef idx="1">
              <a:schemeClr val="accent2"/>
            </a:effectRef>
            <a:fontRef idx="minor">
              <a:schemeClr val="dk1"/>
            </a:fontRef>
          </p:style>
          <p:txBody>
            <a:bodyPr spcFirstLastPara="0" vert="horz" wrap="square" lIns="58331" tIns="48171" rIns="58331" bIns="48171" numCol="1" spcCol="1270" anchor="ctr" anchorCtr="0">
              <a:noAutofit/>
            </a:bodyPr>
            <a:lstStyle/>
            <a:p>
              <a:pPr marL="0" marR="0" lvl="0" indent="0" algn="ctr" defTabSz="711182" rtl="0" eaLnBrk="1" fontAlgn="auto" latinLnBrk="0" hangingPunct="1">
                <a:lnSpc>
                  <a:spcPct val="90000"/>
                </a:lnSpc>
                <a:spcBef>
                  <a:spcPct val="0"/>
                </a:spcBef>
                <a:spcAft>
                  <a:spcPct val="35000"/>
                </a:spcAft>
                <a:buClr>
                  <a:srgbClr val="000000"/>
                </a:buClr>
                <a:buSzTx/>
                <a:buFont typeface="Arial"/>
                <a:buNone/>
                <a:tabLst/>
                <a:defRPr/>
              </a:pPr>
              <a:r>
                <a:rPr kumimoji="0" lang="en-US" sz="1600" b="0" i="0" u="none" strike="noStrike" kern="0" cap="none" spc="0" normalizeH="0" baseline="0" noProof="0" dirty="0">
                  <a:ln>
                    <a:noFill/>
                  </a:ln>
                  <a:solidFill>
                    <a:schemeClr val="tx1"/>
                  </a:solidFill>
                  <a:effectLst/>
                  <a:uLnTx/>
                  <a:uFillTx/>
                  <a:latin typeface="Arial"/>
                  <a:ea typeface="+mn-ea"/>
                  <a:cs typeface="+mn-cs"/>
                  <a:sym typeface="Arial"/>
                </a:rPr>
                <a:t>Anemia</a:t>
              </a:r>
            </a:p>
          </p:txBody>
        </p:sp>
        <p:sp>
          <p:nvSpPr>
            <p:cNvPr id="6" name="Freeform 5">
              <a:extLst>
                <a:ext uri="{FF2B5EF4-FFF2-40B4-BE49-F238E27FC236}">
                  <a16:creationId xmlns:a16="http://schemas.microsoft.com/office/drawing/2014/main" id="{64E34A72-E5FE-D548-85FD-D3EA08AF5941}"/>
                </a:ext>
              </a:extLst>
            </p:cNvPr>
            <p:cNvSpPr/>
            <p:nvPr/>
          </p:nvSpPr>
          <p:spPr>
            <a:xfrm>
              <a:off x="503877" y="2561815"/>
              <a:ext cx="2206438" cy="604006"/>
            </a:xfrm>
            <a:custGeom>
              <a:avLst/>
              <a:gdLst>
                <a:gd name="connsiteX0" fmla="*/ 0 w 2206438"/>
                <a:gd name="connsiteY0" fmla="*/ 60401 h 604006"/>
                <a:gd name="connsiteX1" fmla="*/ 60401 w 2206438"/>
                <a:gd name="connsiteY1" fmla="*/ 0 h 604006"/>
                <a:gd name="connsiteX2" fmla="*/ 2146037 w 2206438"/>
                <a:gd name="connsiteY2" fmla="*/ 0 h 604006"/>
                <a:gd name="connsiteX3" fmla="*/ 2206438 w 2206438"/>
                <a:gd name="connsiteY3" fmla="*/ 60401 h 604006"/>
                <a:gd name="connsiteX4" fmla="*/ 2206438 w 2206438"/>
                <a:gd name="connsiteY4" fmla="*/ 543605 h 604006"/>
                <a:gd name="connsiteX5" fmla="*/ 2146037 w 2206438"/>
                <a:gd name="connsiteY5" fmla="*/ 604006 h 604006"/>
                <a:gd name="connsiteX6" fmla="*/ 60401 w 2206438"/>
                <a:gd name="connsiteY6" fmla="*/ 604006 h 604006"/>
                <a:gd name="connsiteX7" fmla="*/ 0 w 2206438"/>
                <a:gd name="connsiteY7" fmla="*/ 543605 h 604006"/>
                <a:gd name="connsiteX8" fmla="*/ 0 w 2206438"/>
                <a:gd name="connsiteY8" fmla="*/ 60401 h 60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6438" h="604006">
                  <a:moveTo>
                    <a:pt x="0" y="60401"/>
                  </a:moveTo>
                  <a:cubicBezTo>
                    <a:pt x="0" y="27042"/>
                    <a:pt x="27042" y="0"/>
                    <a:pt x="60401" y="0"/>
                  </a:cubicBezTo>
                  <a:lnTo>
                    <a:pt x="2146037" y="0"/>
                  </a:lnTo>
                  <a:cubicBezTo>
                    <a:pt x="2179396" y="0"/>
                    <a:pt x="2206438" y="27042"/>
                    <a:pt x="2206438" y="60401"/>
                  </a:cubicBezTo>
                  <a:lnTo>
                    <a:pt x="2206438" y="543605"/>
                  </a:lnTo>
                  <a:cubicBezTo>
                    <a:pt x="2206438" y="576964"/>
                    <a:pt x="2179396" y="604006"/>
                    <a:pt x="2146037" y="604006"/>
                  </a:cubicBezTo>
                  <a:lnTo>
                    <a:pt x="60401" y="604006"/>
                  </a:lnTo>
                  <a:cubicBezTo>
                    <a:pt x="27042" y="604006"/>
                    <a:pt x="0" y="576964"/>
                    <a:pt x="0" y="543605"/>
                  </a:cubicBezTo>
                  <a:lnTo>
                    <a:pt x="0" y="60401"/>
                  </a:lnTo>
                  <a:close/>
                </a:path>
              </a:pathLst>
            </a:custGeom>
            <a:solidFill>
              <a:schemeClr val="accent5">
                <a:lumMod val="20000"/>
                <a:lumOff val="80000"/>
              </a:schemeClr>
            </a:solidFill>
            <a:ln/>
          </p:spPr>
          <p:style>
            <a:lnRef idx="1">
              <a:schemeClr val="accent2"/>
            </a:lnRef>
            <a:fillRef idx="2">
              <a:schemeClr val="accent2"/>
            </a:fillRef>
            <a:effectRef idx="1">
              <a:schemeClr val="accent2"/>
            </a:effectRef>
            <a:fontRef idx="minor">
              <a:schemeClr val="dk1"/>
            </a:fontRef>
          </p:style>
          <p:txBody>
            <a:bodyPr spcFirstLastPara="0" vert="horz" wrap="square" lIns="58331" tIns="48171" rIns="58331" bIns="48171" numCol="1" spcCol="1270" anchor="ctr" anchorCtr="0">
              <a:noAutofit/>
            </a:bodyPr>
            <a:lstStyle/>
            <a:p>
              <a:pPr marL="0" marR="0" lvl="0" indent="0" algn="ctr" defTabSz="711182" rtl="0" eaLnBrk="1" fontAlgn="auto" latinLnBrk="0" hangingPunct="1">
                <a:lnSpc>
                  <a:spcPct val="90000"/>
                </a:lnSpc>
                <a:spcBef>
                  <a:spcPct val="0"/>
                </a:spcBef>
                <a:spcAft>
                  <a:spcPct val="35000"/>
                </a:spcAft>
                <a:buClr>
                  <a:srgbClr val="000000"/>
                </a:buClr>
                <a:buSzTx/>
                <a:buFont typeface="Arial"/>
                <a:buNone/>
                <a:tabLst/>
                <a:defRPr/>
              </a:pPr>
              <a:r>
                <a:rPr kumimoji="0" lang="en-US" sz="1600" b="0" i="0" u="none" strike="noStrike" kern="0" cap="none" spc="0" normalizeH="0" baseline="0" noProof="0" dirty="0">
                  <a:ln>
                    <a:noFill/>
                  </a:ln>
                  <a:solidFill>
                    <a:schemeClr val="tx1"/>
                  </a:solidFill>
                  <a:effectLst/>
                  <a:uLnTx/>
                  <a:uFillTx/>
                  <a:latin typeface="Arial"/>
                  <a:ea typeface="+mn-ea"/>
                  <a:cs typeface="+mn-cs"/>
                  <a:sym typeface="Arial"/>
                </a:rPr>
                <a:t>Thrombocytopenia</a:t>
              </a:r>
            </a:p>
          </p:txBody>
        </p:sp>
        <p:sp>
          <p:nvSpPr>
            <p:cNvPr id="14" name="Freeform 13">
              <a:extLst>
                <a:ext uri="{FF2B5EF4-FFF2-40B4-BE49-F238E27FC236}">
                  <a16:creationId xmlns:a16="http://schemas.microsoft.com/office/drawing/2014/main" id="{31A23BB5-7619-9944-B78E-386A1E079548}"/>
                </a:ext>
              </a:extLst>
            </p:cNvPr>
            <p:cNvSpPr/>
            <p:nvPr/>
          </p:nvSpPr>
          <p:spPr>
            <a:xfrm>
              <a:off x="503877" y="3286557"/>
              <a:ext cx="2206438" cy="604006"/>
            </a:xfrm>
            <a:custGeom>
              <a:avLst/>
              <a:gdLst>
                <a:gd name="connsiteX0" fmla="*/ 0 w 2206438"/>
                <a:gd name="connsiteY0" fmla="*/ 60401 h 604006"/>
                <a:gd name="connsiteX1" fmla="*/ 60401 w 2206438"/>
                <a:gd name="connsiteY1" fmla="*/ 0 h 604006"/>
                <a:gd name="connsiteX2" fmla="*/ 2146037 w 2206438"/>
                <a:gd name="connsiteY2" fmla="*/ 0 h 604006"/>
                <a:gd name="connsiteX3" fmla="*/ 2206438 w 2206438"/>
                <a:gd name="connsiteY3" fmla="*/ 60401 h 604006"/>
                <a:gd name="connsiteX4" fmla="*/ 2206438 w 2206438"/>
                <a:gd name="connsiteY4" fmla="*/ 543605 h 604006"/>
                <a:gd name="connsiteX5" fmla="*/ 2146037 w 2206438"/>
                <a:gd name="connsiteY5" fmla="*/ 604006 h 604006"/>
                <a:gd name="connsiteX6" fmla="*/ 60401 w 2206438"/>
                <a:gd name="connsiteY6" fmla="*/ 604006 h 604006"/>
                <a:gd name="connsiteX7" fmla="*/ 0 w 2206438"/>
                <a:gd name="connsiteY7" fmla="*/ 543605 h 604006"/>
                <a:gd name="connsiteX8" fmla="*/ 0 w 2206438"/>
                <a:gd name="connsiteY8" fmla="*/ 60401 h 60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6438" h="604006">
                  <a:moveTo>
                    <a:pt x="0" y="60401"/>
                  </a:moveTo>
                  <a:cubicBezTo>
                    <a:pt x="0" y="27042"/>
                    <a:pt x="27042" y="0"/>
                    <a:pt x="60401" y="0"/>
                  </a:cubicBezTo>
                  <a:lnTo>
                    <a:pt x="2146037" y="0"/>
                  </a:lnTo>
                  <a:cubicBezTo>
                    <a:pt x="2179396" y="0"/>
                    <a:pt x="2206438" y="27042"/>
                    <a:pt x="2206438" y="60401"/>
                  </a:cubicBezTo>
                  <a:lnTo>
                    <a:pt x="2206438" y="543605"/>
                  </a:lnTo>
                  <a:cubicBezTo>
                    <a:pt x="2206438" y="576964"/>
                    <a:pt x="2179396" y="604006"/>
                    <a:pt x="2146037" y="604006"/>
                  </a:cubicBezTo>
                  <a:lnTo>
                    <a:pt x="60401" y="604006"/>
                  </a:lnTo>
                  <a:cubicBezTo>
                    <a:pt x="27042" y="604006"/>
                    <a:pt x="0" y="576964"/>
                    <a:pt x="0" y="543605"/>
                  </a:cubicBezTo>
                  <a:lnTo>
                    <a:pt x="0" y="60401"/>
                  </a:lnTo>
                  <a:close/>
                </a:path>
              </a:pathLst>
            </a:custGeom>
            <a:solidFill>
              <a:schemeClr val="accent5">
                <a:lumMod val="20000"/>
                <a:lumOff val="80000"/>
              </a:schemeClr>
            </a:solidFill>
            <a:ln/>
          </p:spPr>
          <p:style>
            <a:lnRef idx="1">
              <a:schemeClr val="accent2"/>
            </a:lnRef>
            <a:fillRef idx="2">
              <a:schemeClr val="accent2"/>
            </a:fillRef>
            <a:effectRef idx="1">
              <a:schemeClr val="accent2"/>
            </a:effectRef>
            <a:fontRef idx="minor">
              <a:schemeClr val="dk1"/>
            </a:fontRef>
          </p:style>
          <p:txBody>
            <a:bodyPr spcFirstLastPara="0" vert="horz" wrap="square" lIns="58331" tIns="48171" rIns="58331" bIns="48171" numCol="1" spcCol="1270" anchor="ctr" anchorCtr="0">
              <a:noAutofit/>
            </a:bodyPr>
            <a:lstStyle/>
            <a:p>
              <a:pPr marL="0" marR="0" lvl="0" indent="0" algn="ctr" defTabSz="711182" rtl="0" eaLnBrk="1" fontAlgn="auto" latinLnBrk="0" hangingPunct="1">
                <a:lnSpc>
                  <a:spcPct val="90000"/>
                </a:lnSpc>
                <a:spcBef>
                  <a:spcPct val="0"/>
                </a:spcBef>
                <a:spcAft>
                  <a:spcPct val="35000"/>
                </a:spcAft>
                <a:buClr>
                  <a:srgbClr val="000000"/>
                </a:buClr>
                <a:buSzTx/>
                <a:buFont typeface="Arial"/>
                <a:buNone/>
                <a:tabLst/>
                <a:defRPr/>
              </a:pPr>
              <a:r>
                <a:rPr kumimoji="0" lang="en-US" sz="1600" b="0" i="0" u="none" strike="noStrike" kern="0" cap="none" spc="0" normalizeH="0" baseline="0" noProof="0" dirty="0">
                  <a:ln>
                    <a:noFill/>
                  </a:ln>
                  <a:solidFill>
                    <a:schemeClr val="tx1"/>
                  </a:solidFill>
                  <a:effectLst/>
                  <a:uLnTx/>
                  <a:uFillTx/>
                  <a:latin typeface="Arial"/>
                  <a:ea typeface="+mn-ea"/>
                  <a:cs typeface="+mn-cs"/>
                  <a:sym typeface="Arial"/>
                </a:rPr>
                <a:t>Neutropenia</a:t>
              </a:r>
            </a:p>
          </p:txBody>
        </p:sp>
        <p:sp>
          <p:nvSpPr>
            <p:cNvPr id="16" name="Freeform 15">
              <a:extLst>
                <a:ext uri="{FF2B5EF4-FFF2-40B4-BE49-F238E27FC236}">
                  <a16:creationId xmlns:a16="http://schemas.microsoft.com/office/drawing/2014/main" id="{87F9F570-3970-054F-B344-F7DDC0BEB4D0}"/>
                </a:ext>
              </a:extLst>
            </p:cNvPr>
            <p:cNvSpPr/>
            <p:nvPr/>
          </p:nvSpPr>
          <p:spPr>
            <a:xfrm>
              <a:off x="3178688" y="1280192"/>
              <a:ext cx="2758048" cy="2759071"/>
            </a:xfrm>
            <a:custGeom>
              <a:avLst/>
              <a:gdLst>
                <a:gd name="connsiteX0" fmla="*/ 0 w 2758048"/>
                <a:gd name="connsiteY0" fmla="*/ 0 h 3074451"/>
                <a:gd name="connsiteX1" fmla="*/ 2298364 w 2758048"/>
                <a:gd name="connsiteY1" fmla="*/ 0 h 3074451"/>
                <a:gd name="connsiteX2" fmla="*/ 2758048 w 2758048"/>
                <a:gd name="connsiteY2" fmla="*/ 459684 h 3074451"/>
                <a:gd name="connsiteX3" fmla="*/ 2758048 w 2758048"/>
                <a:gd name="connsiteY3" fmla="*/ 3074451 h 3074451"/>
                <a:gd name="connsiteX4" fmla="*/ 0 w 2758048"/>
                <a:gd name="connsiteY4" fmla="*/ 3074451 h 3074451"/>
                <a:gd name="connsiteX5" fmla="*/ 0 w 2758048"/>
                <a:gd name="connsiteY5" fmla="*/ 0 h 307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8048" h="3074451">
                  <a:moveTo>
                    <a:pt x="0" y="0"/>
                  </a:moveTo>
                  <a:lnTo>
                    <a:pt x="2298364" y="0"/>
                  </a:lnTo>
                  <a:lnTo>
                    <a:pt x="2758048" y="459684"/>
                  </a:lnTo>
                  <a:lnTo>
                    <a:pt x="2758048" y="3074451"/>
                  </a:lnTo>
                  <a:lnTo>
                    <a:pt x="0" y="3074451"/>
                  </a:lnTo>
                  <a:lnTo>
                    <a:pt x="0" y="0"/>
                  </a:lnTo>
                  <a:close/>
                </a:path>
              </a:pathLst>
            </a:custGeom>
            <a:solidFill>
              <a:schemeClr val="accent4">
                <a:lumMod val="40000"/>
                <a:lumOff val="60000"/>
              </a:schemeClr>
            </a:solidFill>
            <a:ln w="25400">
              <a:solidFill>
                <a:schemeClr val="tx2"/>
              </a:solidFill>
            </a:ln>
          </p:spPr>
          <p:style>
            <a:lnRef idx="0">
              <a:scrgbClr r="0" g="0" b="0"/>
            </a:lnRef>
            <a:fillRef idx="1">
              <a:scrgbClr r="0" g="0" b="0"/>
            </a:fillRef>
            <a:effectRef idx="2">
              <a:schemeClr val="accent6">
                <a:tint val="40000"/>
                <a:hueOff val="0"/>
                <a:satOff val="0"/>
                <a:lumOff val="0"/>
                <a:alphaOff val="0"/>
              </a:schemeClr>
            </a:effectRef>
            <a:fontRef idx="minor">
              <a:schemeClr val="dk1">
                <a:hueOff val="0"/>
                <a:satOff val="0"/>
                <a:lumOff val="0"/>
                <a:alphaOff val="0"/>
              </a:schemeClr>
            </a:fontRef>
          </p:style>
          <p:txBody>
            <a:bodyPr spcFirstLastPara="0" vert="horz" wrap="square" lIns="60960" tIns="60960" rIns="60960" bIns="2213076" numCol="1" spcCol="1270" anchor="ctr" anchorCtr="0">
              <a:noAutofit/>
            </a:bodyPr>
            <a:lstStyle/>
            <a:p>
              <a:pPr marL="0" marR="0" lvl="0" indent="0" algn="ctr" defTabSz="711182" rtl="0" eaLnBrk="1" fontAlgn="auto" latinLnBrk="0" hangingPunct="1">
                <a:lnSpc>
                  <a:spcPct val="90000"/>
                </a:lnSpc>
                <a:spcBef>
                  <a:spcPct val="0"/>
                </a:spcBef>
                <a:spcAft>
                  <a:spcPct val="35000"/>
                </a:spcAft>
                <a:buClr>
                  <a:srgbClr val="000000"/>
                </a:buClr>
                <a:buSzTx/>
                <a:buFont typeface="Arial"/>
                <a:buNone/>
                <a:tabLst/>
                <a:defRPr/>
              </a:pPr>
              <a:r>
                <a:rPr kumimoji="0" lang="en-US" sz="1600" b="1" i="0" u="none" strike="noStrike" kern="0" cap="none" spc="0" normalizeH="0" baseline="0" noProof="0" dirty="0">
                  <a:ln>
                    <a:noFill/>
                  </a:ln>
                  <a:solidFill>
                    <a:schemeClr val="tx1"/>
                  </a:solidFill>
                  <a:effectLst/>
                  <a:uLnTx/>
                  <a:uFillTx/>
                  <a:latin typeface="Arial"/>
                  <a:ea typeface="+mn-ea"/>
                  <a:cs typeface="+mn-cs"/>
                  <a:sym typeface="Arial"/>
                </a:rPr>
                <a:t>Nonhematologic</a:t>
              </a:r>
              <a:endParaRPr kumimoji="0" lang="en-US" sz="16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17" name="Freeform 16">
              <a:extLst>
                <a:ext uri="{FF2B5EF4-FFF2-40B4-BE49-F238E27FC236}">
                  <a16:creationId xmlns:a16="http://schemas.microsoft.com/office/drawing/2014/main" id="{1364EC9F-0C36-2041-AF6D-50F8C8167659}"/>
                </a:ext>
              </a:extLst>
            </p:cNvPr>
            <p:cNvSpPr/>
            <p:nvPr/>
          </p:nvSpPr>
          <p:spPr>
            <a:xfrm>
              <a:off x="3468780" y="1837074"/>
              <a:ext cx="2206438" cy="604006"/>
            </a:xfrm>
            <a:custGeom>
              <a:avLst/>
              <a:gdLst>
                <a:gd name="connsiteX0" fmla="*/ 0 w 2206438"/>
                <a:gd name="connsiteY0" fmla="*/ 60401 h 604006"/>
                <a:gd name="connsiteX1" fmla="*/ 60401 w 2206438"/>
                <a:gd name="connsiteY1" fmla="*/ 0 h 604006"/>
                <a:gd name="connsiteX2" fmla="*/ 2146037 w 2206438"/>
                <a:gd name="connsiteY2" fmla="*/ 0 h 604006"/>
                <a:gd name="connsiteX3" fmla="*/ 2206438 w 2206438"/>
                <a:gd name="connsiteY3" fmla="*/ 60401 h 604006"/>
                <a:gd name="connsiteX4" fmla="*/ 2206438 w 2206438"/>
                <a:gd name="connsiteY4" fmla="*/ 543605 h 604006"/>
                <a:gd name="connsiteX5" fmla="*/ 2146037 w 2206438"/>
                <a:gd name="connsiteY5" fmla="*/ 604006 h 604006"/>
                <a:gd name="connsiteX6" fmla="*/ 60401 w 2206438"/>
                <a:gd name="connsiteY6" fmla="*/ 604006 h 604006"/>
                <a:gd name="connsiteX7" fmla="*/ 0 w 2206438"/>
                <a:gd name="connsiteY7" fmla="*/ 543605 h 604006"/>
                <a:gd name="connsiteX8" fmla="*/ 0 w 2206438"/>
                <a:gd name="connsiteY8" fmla="*/ 60401 h 60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6438" h="604006">
                  <a:moveTo>
                    <a:pt x="0" y="60401"/>
                  </a:moveTo>
                  <a:cubicBezTo>
                    <a:pt x="0" y="27042"/>
                    <a:pt x="27042" y="0"/>
                    <a:pt x="60401" y="0"/>
                  </a:cubicBezTo>
                  <a:lnTo>
                    <a:pt x="2146037" y="0"/>
                  </a:lnTo>
                  <a:cubicBezTo>
                    <a:pt x="2179396" y="0"/>
                    <a:pt x="2206438" y="27042"/>
                    <a:pt x="2206438" y="60401"/>
                  </a:cubicBezTo>
                  <a:lnTo>
                    <a:pt x="2206438" y="543605"/>
                  </a:lnTo>
                  <a:cubicBezTo>
                    <a:pt x="2206438" y="576964"/>
                    <a:pt x="2179396" y="604006"/>
                    <a:pt x="2146037" y="604006"/>
                  </a:cubicBezTo>
                  <a:lnTo>
                    <a:pt x="60401" y="604006"/>
                  </a:lnTo>
                  <a:cubicBezTo>
                    <a:pt x="27042" y="604006"/>
                    <a:pt x="0" y="576964"/>
                    <a:pt x="0" y="543605"/>
                  </a:cubicBezTo>
                  <a:lnTo>
                    <a:pt x="0" y="60401"/>
                  </a:lnTo>
                  <a:close/>
                </a:path>
              </a:pathLst>
            </a:custGeom>
            <a:solidFill>
              <a:schemeClr val="accent5">
                <a:lumMod val="20000"/>
                <a:lumOff val="80000"/>
              </a:schemeClr>
            </a:solidFill>
            <a:ln/>
          </p:spPr>
          <p:style>
            <a:lnRef idx="1">
              <a:schemeClr val="accent2"/>
            </a:lnRef>
            <a:fillRef idx="2">
              <a:schemeClr val="accent2"/>
            </a:fillRef>
            <a:effectRef idx="1">
              <a:schemeClr val="accent2"/>
            </a:effectRef>
            <a:fontRef idx="minor">
              <a:schemeClr val="dk1"/>
            </a:fontRef>
          </p:style>
          <p:txBody>
            <a:bodyPr spcFirstLastPara="0" vert="horz" wrap="square" lIns="58331" tIns="48171" rIns="58331" bIns="48171" numCol="1" spcCol="1270" anchor="ctr" anchorCtr="0">
              <a:noAutofit/>
            </a:bodyPr>
            <a:lstStyle/>
            <a:p>
              <a:pPr marL="0" marR="0" lvl="0" indent="0" algn="ctr" defTabSz="711182" rtl="0" eaLnBrk="1" fontAlgn="auto" latinLnBrk="0" hangingPunct="1">
                <a:lnSpc>
                  <a:spcPct val="90000"/>
                </a:lnSpc>
                <a:spcBef>
                  <a:spcPct val="0"/>
                </a:spcBef>
                <a:spcAft>
                  <a:spcPct val="3500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sym typeface="Arial"/>
                </a:rPr>
                <a:t>Nausea/Vomiting/</a:t>
              </a:r>
              <a:br>
                <a:rPr kumimoji="0" lang="en-US" sz="1600" b="0" i="0" u="none" strike="noStrike" kern="0" cap="none" spc="0" normalizeH="0" baseline="0" noProof="0" dirty="0">
                  <a:ln>
                    <a:noFill/>
                  </a:ln>
                  <a:solidFill>
                    <a:srgbClr val="000000"/>
                  </a:solidFill>
                  <a:effectLst/>
                  <a:uLnTx/>
                  <a:uFillTx/>
                  <a:latin typeface="Arial"/>
                  <a:ea typeface="+mn-ea"/>
                  <a:cs typeface="+mn-cs"/>
                  <a:sym typeface="Arial"/>
                </a:rPr>
              </a:br>
              <a:r>
                <a:rPr kumimoji="0" lang="en-US" sz="1600" b="0" i="0" u="none" strike="noStrike" kern="0" cap="none" spc="0" normalizeH="0" baseline="0" noProof="0" dirty="0">
                  <a:ln>
                    <a:noFill/>
                  </a:ln>
                  <a:solidFill>
                    <a:srgbClr val="000000"/>
                  </a:solidFill>
                  <a:effectLst/>
                  <a:uLnTx/>
                  <a:uFillTx/>
                  <a:latin typeface="Arial"/>
                  <a:ea typeface="+mn-ea"/>
                  <a:cs typeface="+mn-cs"/>
                  <a:sym typeface="Arial"/>
                </a:rPr>
                <a:t>Diarrhea/Constipation</a:t>
              </a:r>
            </a:p>
          </p:txBody>
        </p:sp>
        <p:sp>
          <p:nvSpPr>
            <p:cNvPr id="18" name="Freeform 17">
              <a:extLst>
                <a:ext uri="{FF2B5EF4-FFF2-40B4-BE49-F238E27FC236}">
                  <a16:creationId xmlns:a16="http://schemas.microsoft.com/office/drawing/2014/main" id="{9B9E36AA-BC88-3E4B-A67E-6E12ABF605D5}"/>
                </a:ext>
              </a:extLst>
            </p:cNvPr>
            <p:cNvSpPr/>
            <p:nvPr/>
          </p:nvSpPr>
          <p:spPr>
            <a:xfrm>
              <a:off x="3468780" y="2561815"/>
              <a:ext cx="2206438" cy="604006"/>
            </a:xfrm>
            <a:custGeom>
              <a:avLst/>
              <a:gdLst>
                <a:gd name="connsiteX0" fmla="*/ 0 w 2206438"/>
                <a:gd name="connsiteY0" fmla="*/ 60401 h 604006"/>
                <a:gd name="connsiteX1" fmla="*/ 60401 w 2206438"/>
                <a:gd name="connsiteY1" fmla="*/ 0 h 604006"/>
                <a:gd name="connsiteX2" fmla="*/ 2146037 w 2206438"/>
                <a:gd name="connsiteY2" fmla="*/ 0 h 604006"/>
                <a:gd name="connsiteX3" fmla="*/ 2206438 w 2206438"/>
                <a:gd name="connsiteY3" fmla="*/ 60401 h 604006"/>
                <a:gd name="connsiteX4" fmla="*/ 2206438 w 2206438"/>
                <a:gd name="connsiteY4" fmla="*/ 543605 h 604006"/>
                <a:gd name="connsiteX5" fmla="*/ 2146037 w 2206438"/>
                <a:gd name="connsiteY5" fmla="*/ 604006 h 604006"/>
                <a:gd name="connsiteX6" fmla="*/ 60401 w 2206438"/>
                <a:gd name="connsiteY6" fmla="*/ 604006 h 604006"/>
                <a:gd name="connsiteX7" fmla="*/ 0 w 2206438"/>
                <a:gd name="connsiteY7" fmla="*/ 543605 h 604006"/>
                <a:gd name="connsiteX8" fmla="*/ 0 w 2206438"/>
                <a:gd name="connsiteY8" fmla="*/ 60401 h 60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6438" h="604006">
                  <a:moveTo>
                    <a:pt x="0" y="60401"/>
                  </a:moveTo>
                  <a:cubicBezTo>
                    <a:pt x="0" y="27042"/>
                    <a:pt x="27042" y="0"/>
                    <a:pt x="60401" y="0"/>
                  </a:cubicBezTo>
                  <a:lnTo>
                    <a:pt x="2146037" y="0"/>
                  </a:lnTo>
                  <a:cubicBezTo>
                    <a:pt x="2179396" y="0"/>
                    <a:pt x="2206438" y="27042"/>
                    <a:pt x="2206438" y="60401"/>
                  </a:cubicBezTo>
                  <a:lnTo>
                    <a:pt x="2206438" y="543605"/>
                  </a:lnTo>
                  <a:cubicBezTo>
                    <a:pt x="2206438" y="576964"/>
                    <a:pt x="2179396" y="604006"/>
                    <a:pt x="2146037" y="604006"/>
                  </a:cubicBezTo>
                  <a:lnTo>
                    <a:pt x="60401" y="604006"/>
                  </a:lnTo>
                  <a:cubicBezTo>
                    <a:pt x="27042" y="604006"/>
                    <a:pt x="0" y="576964"/>
                    <a:pt x="0" y="543605"/>
                  </a:cubicBezTo>
                  <a:lnTo>
                    <a:pt x="0" y="60401"/>
                  </a:lnTo>
                  <a:close/>
                </a:path>
              </a:pathLst>
            </a:custGeom>
            <a:solidFill>
              <a:schemeClr val="accent5">
                <a:lumMod val="20000"/>
                <a:lumOff val="80000"/>
              </a:schemeClr>
            </a:solidFill>
            <a:ln/>
          </p:spPr>
          <p:style>
            <a:lnRef idx="1">
              <a:schemeClr val="accent2"/>
            </a:lnRef>
            <a:fillRef idx="2">
              <a:schemeClr val="accent2"/>
            </a:fillRef>
            <a:effectRef idx="1">
              <a:schemeClr val="accent2"/>
            </a:effectRef>
            <a:fontRef idx="minor">
              <a:schemeClr val="dk1"/>
            </a:fontRef>
          </p:style>
          <p:txBody>
            <a:bodyPr spcFirstLastPara="0" vert="horz" wrap="square" lIns="58331" tIns="48171" rIns="58331" bIns="48171" numCol="1" spcCol="1270" anchor="ctr" anchorCtr="0">
              <a:noAutofit/>
            </a:bodyPr>
            <a:lstStyle/>
            <a:p>
              <a:pPr marL="0" marR="0" lvl="0" indent="0" algn="ctr" defTabSz="711182" rtl="0" eaLnBrk="1" fontAlgn="auto" latinLnBrk="0" hangingPunct="1">
                <a:lnSpc>
                  <a:spcPct val="90000"/>
                </a:lnSpc>
                <a:spcBef>
                  <a:spcPct val="0"/>
                </a:spcBef>
                <a:spcAft>
                  <a:spcPct val="3500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sym typeface="Arial"/>
                </a:rPr>
                <a:t>Asthenia/Fatigue</a:t>
              </a:r>
            </a:p>
          </p:txBody>
        </p:sp>
        <p:sp>
          <p:nvSpPr>
            <p:cNvPr id="19" name="Freeform 18">
              <a:extLst>
                <a:ext uri="{FF2B5EF4-FFF2-40B4-BE49-F238E27FC236}">
                  <a16:creationId xmlns:a16="http://schemas.microsoft.com/office/drawing/2014/main" id="{4BC16685-97A2-CB41-A651-B1A601988E0E}"/>
                </a:ext>
              </a:extLst>
            </p:cNvPr>
            <p:cNvSpPr/>
            <p:nvPr/>
          </p:nvSpPr>
          <p:spPr>
            <a:xfrm>
              <a:off x="3468780" y="3286557"/>
              <a:ext cx="2206438" cy="604006"/>
            </a:xfrm>
            <a:custGeom>
              <a:avLst/>
              <a:gdLst>
                <a:gd name="connsiteX0" fmla="*/ 0 w 2206438"/>
                <a:gd name="connsiteY0" fmla="*/ 60401 h 604006"/>
                <a:gd name="connsiteX1" fmla="*/ 60401 w 2206438"/>
                <a:gd name="connsiteY1" fmla="*/ 0 h 604006"/>
                <a:gd name="connsiteX2" fmla="*/ 2146037 w 2206438"/>
                <a:gd name="connsiteY2" fmla="*/ 0 h 604006"/>
                <a:gd name="connsiteX3" fmla="*/ 2206438 w 2206438"/>
                <a:gd name="connsiteY3" fmla="*/ 60401 h 604006"/>
                <a:gd name="connsiteX4" fmla="*/ 2206438 w 2206438"/>
                <a:gd name="connsiteY4" fmla="*/ 543605 h 604006"/>
                <a:gd name="connsiteX5" fmla="*/ 2146037 w 2206438"/>
                <a:gd name="connsiteY5" fmla="*/ 604006 h 604006"/>
                <a:gd name="connsiteX6" fmla="*/ 60401 w 2206438"/>
                <a:gd name="connsiteY6" fmla="*/ 604006 h 604006"/>
                <a:gd name="connsiteX7" fmla="*/ 0 w 2206438"/>
                <a:gd name="connsiteY7" fmla="*/ 543605 h 604006"/>
                <a:gd name="connsiteX8" fmla="*/ 0 w 2206438"/>
                <a:gd name="connsiteY8" fmla="*/ 60401 h 60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6438" h="604006">
                  <a:moveTo>
                    <a:pt x="0" y="60401"/>
                  </a:moveTo>
                  <a:cubicBezTo>
                    <a:pt x="0" y="27042"/>
                    <a:pt x="27042" y="0"/>
                    <a:pt x="60401" y="0"/>
                  </a:cubicBezTo>
                  <a:lnTo>
                    <a:pt x="2146037" y="0"/>
                  </a:lnTo>
                  <a:cubicBezTo>
                    <a:pt x="2179396" y="0"/>
                    <a:pt x="2206438" y="27042"/>
                    <a:pt x="2206438" y="60401"/>
                  </a:cubicBezTo>
                  <a:lnTo>
                    <a:pt x="2206438" y="543605"/>
                  </a:lnTo>
                  <a:cubicBezTo>
                    <a:pt x="2206438" y="576964"/>
                    <a:pt x="2179396" y="604006"/>
                    <a:pt x="2146037" y="604006"/>
                  </a:cubicBezTo>
                  <a:lnTo>
                    <a:pt x="60401" y="604006"/>
                  </a:lnTo>
                  <a:cubicBezTo>
                    <a:pt x="27042" y="604006"/>
                    <a:pt x="0" y="576964"/>
                    <a:pt x="0" y="543605"/>
                  </a:cubicBezTo>
                  <a:lnTo>
                    <a:pt x="0" y="60401"/>
                  </a:lnTo>
                  <a:close/>
                </a:path>
              </a:pathLst>
            </a:custGeom>
            <a:solidFill>
              <a:schemeClr val="accent5">
                <a:lumMod val="20000"/>
                <a:lumOff val="80000"/>
              </a:schemeClr>
            </a:solidFill>
            <a:ln/>
          </p:spPr>
          <p:style>
            <a:lnRef idx="1">
              <a:schemeClr val="accent2"/>
            </a:lnRef>
            <a:fillRef idx="2">
              <a:schemeClr val="accent2"/>
            </a:fillRef>
            <a:effectRef idx="1">
              <a:schemeClr val="accent2"/>
            </a:effectRef>
            <a:fontRef idx="minor">
              <a:schemeClr val="dk1"/>
            </a:fontRef>
          </p:style>
          <p:txBody>
            <a:bodyPr spcFirstLastPara="0" vert="horz" wrap="square" lIns="58331" tIns="48171" rIns="58331" bIns="48171" numCol="1" spcCol="1270" anchor="ctr" anchorCtr="0">
              <a:noAutofit/>
            </a:bodyPr>
            <a:lstStyle/>
            <a:p>
              <a:pPr marL="0" marR="0" lvl="0" indent="0" algn="ctr" defTabSz="711182" rtl="0" eaLnBrk="1" fontAlgn="auto" latinLnBrk="0" hangingPunct="1">
                <a:lnSpc>
                  <a:spcPct val="90000"/>
                </a:lnSpc>
                <a:spcBef>
                  <a:spcPct val="0"/>
                </a:spcBef>
                <a:spcAft>
                  <a:spcPct val="3500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sym typeface="Arial"/>
                </a:rPr>
                <a:t>Alopecia</a:t>
              </a:r>
            </a:p>
          </p:txBody>
        </p:sp>
        <p:sp>
          <p:nvSpPr>
            <p:cNvPr id="20" name="Freeform 19">
              <a:extLst>
                <a:ext uri="{FF2B5EF4-FFF2-40B4-BE49-F238E27FC236}">
                  <a16:creationId xmlns:a16="http://schemas.microsoft.com/office/drawing/2014/main" id="{FF77CD1C-08A0-4D4A-A905-42BAFFFB9174}"/>
                </a:ext>
              </a:extLst>
            </p:cNvPr>
            <p:cNvSpPr/>
            <p:nvPr/>
          </p:nvSpPr>
          <p:spPr>
            <a:xfrm>
              <a:off x="6157877" y="1280192"/>
              <a:ext cx="2758048" cy="2759071"/>
            </a:xfrm>
            <a:custGeom>
              <a:avLst/>
              <a:gdLst>
                <a:gd name="connsiteX0" fmla="*/ 0 w 2758048"/>
                <a:gd name="connsiteY0" fmla="*/ 0 h 3074451"/>
                <a:gd name="connsiteX1" fmla="*/ 2298364 w 2758048"/>
                <a:gd name="connsiteY1" fmla="*/ 0 h 3074451"/>
                <a:gd name="connsiteX2" fmla="*/ 2758048 w 2758048"/>
                <a:gd name="connsiteY2" fmla="*/ 459684 h 3074451"/>
                <a:gd name="connsiteX3" fmla="*/ 2758048 w 2758048"/>
                <a:gd name="connsiteY3" fmla="*/ 3074451 h 3074451"/>
                <a:gd name="connsiteX4" fmla="*/ 0 w 2758048"/>
                <a:gd name="connsiteY4" fmla="*/ 3074451 h 3074451"/>
                <a:gd name="connsiteX5" fmla="*/ 0 w 2758048"/>
                <a:gd name="connsiteY5" fmla="*/ 0 h 307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8048" h="3074451">
                  <a:moveTo>
                    <a:pt x="0" y="0"/>
                  </a:moveTo>
                  <a:lnTo>
                    <a:pt x="2298364" y="0"/>
                  </a:lnTo>
                  <a:lnTo>
                    <a:pt x="2758048" y="459684"/>
                  </a:lnTo>
                  <a:lnTo>
                    <a:pt x="2758048" y="3074451"/>
                  </a:lnTo>
                  <a:lnTo>
                    <a:pt x="0" y="3074451"/>
                  </a:lnTo>
                  <a:lnTo>
                    <a:pt x="0" y="0"/>
                  </a:lnTo>
                  <a:close/>
                </a:path>
              </a:pathLst>
            </a:custGeom>
            <a:solidFill>
              <a:schemeClr val="accent4">
                <a:lumMod val="20000"/>
                <a:lumOff val="80000"/>
              </a:schemeClr>
            </a:solidFill>
            <a:ln w="25400">
              <a:solidFill>
                <a:schemeClr val="tx2"/>
              </a:solidFill>
            </a:ln>
          </p:spPr>
          <p:style>
            <a:lnRef idx="0">
              <a:scrgbClr r="0" g="0" b="0"/>
            </a:lnRef>
            <a:fillRef idx="1">
              <a:scrgbClr r="0" g="0" b="0"/>
            </a:fillRef>
            <a:effectRef idx="2">
              <a:schemeClr val="accent6">
                <a:tint val="40000"/>
                <a:hueOff val="0"/>
                <a:satOff val="0"/>
                <a:lumOff val="0"/>
                <a:alphaOff val="0"/>
              </a:schemeClr>
            </a:effectRef>
            <a:fontRef idx="minor">
              <a:schemeClr val="dk1">
                <a:hueOff val="0"/>
                <a:satOff val="0"/>
                <a:lumOff val="0"/>
                <a:alphaOff val="0"/>
              </a:schemeClr>
            </a:fontRef>
          </p:style>
          <p:txBody>
            <a:bodyPr spcFirstLastPara="0" vert="horz" wrap="square" lIns="60960" tIns="60960" rIns="60960" bIns="2213076" numCol="1" spcCol="1270" anchor="ctr" anchorCtr="0">
              <a:noAutofit/>
            </a:bodyPr>
            <a:lstStyle/>
            <a:p>
              <a:pPr marL="0" marR="0" lvl="0" indent="0" algn="ctr" defTabSz="711182" rtl="0" eaLnBrk="1" fontAlgn="auto" latinLnBrk="0" hangingPunct="1">
                <a:lnSpc>
                  <a:spcPct val="90000"/>
                </a:lnSpc>
                <a:spcBef>
                  <a:spcPct val="0"/>
                </a:spcBef>
                <a:spcAft>
                  <a:spcPct val="35000"/>
                </a:spcAft>
                <a:buClr>
                  <a:srgbClr val="000000"/>
                </a:buClr>
                <a:buSzTx/>
                <a:buFont typeface="Arial"/>
                <a:buNone/>
                <a:tabLst/>
                <a:defRPr/>
              </a:pPr>
              <a:r>
                <a:rPr kumimoji="0" lang="en-US" sz="1600" b="1" i="0" u="none" strike="noStrike" kern="0" cap="none" spc="0" normalizeH="0" baseline="0" noProof="0" dirty="0">
                  <a:ln>
                    <a:noFill/>
                  </a:ln>
                  <a:solidFill>
                    <a:schemeClr val="tx1"/>
                  </a:solidFill>
                  <a:effectLst/>
                  <a:uLnTx/>
                  <a:uFillTx/>
                  <a:latin typeface="Arial"/>
                  <a:ea typeface="+mn-ea"/>
                  <a:cs typeface="+mn-cs"/>
                  <a:sym typeface="Arial"/>
                </a:rPr>
                <a:t>Rare</a:t>
              </a:r>
              <a:endParaRPr kumimoji="0" lang="en-US" sz="16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1" name="Freeform 20">
              <a:extLst>
                <a:ext uri="{FF2B5EF4-FFF2-40B4-BE49-F238E27FC236}">
                  <a16:creationId xmlns:a16="http://schemas.microsoft.com/office/drawing/2014/main" id="{C7B8C939-9344-3F4F-A8AE-52ECC77459DC}"/>
                </a:ext>
              </a:extLst>
            </p:cNvPr>
            <p:cNvSpPr/>
            <p:nvPr/>
          </p:nvSpPr>
          <p:spPr>
            <a:xfrm>
              <a:off x="6433682" y="1837074"/>
              <a:ext cx="2206438" cy="604006"/>
            </a:xfrm>
            <a:custGeom>
              <a:avLst/>
              <a:gdLst>
                <a:gd name="connsiteX0" fmla="*/ 0 w 2206438"/>
                <a:gd name="connsiteY0" fmla="*/ 60401 h 604006"/>
                <a:gd name="connsiteX1" fmla="*/ 60401 w 2206438"/>
                <a:gd name="connsiteY1" fmla="*/ 0 h 604006"/>
                <a:gd name="connsiteX2" fmla="*/ 2146037 w 2206438"/>
                <a:gd name="connsiteY2" fmla="*/ 0 h 604006"/>
                <a:gd name="connsiteX3" fmla="*/ 2206438 w 2206438"/>
                <a:gd name="connsiteY3" fmla="*/ 60401 h 604006"/>
                <a:gd name="connsiteX4" fmla="*/ 2206438 w 2206438"/>
                <a:gd name="connsiteY4" fmla="*/ 543605 h 604006"/>
                <a:gd name="connsiteX5" fmla="*/ 2146037 w 2206438"/>
                <a:gd name="connsiteY5" fmla="*/ 604006 h 604006"/>
                <a:gd name="connsiteX6" fmla="*/ 60401 w 2206438"/>
                <a:gd name="connsiteY6" fmla="*/ 604006 h 604006"/>
                <a:gd name="connsiteX7" fmla="*/ 0 w 2206438"/>
                <a:gd name="connsiteY7" fmla="*/ 543605 h 604006"/>
                <a:gd name="connsiteX8" fmla="*/ 0 w 2206438"/>
                <a:gd name="connsiteY8" fmla="*/ 60401 h 60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6438" h="604006">
                  <a:moveTo>
                    <a:pt x="0" y="60401"/>
                  </a:moveTo>
                  <a:cubicBezTo>
                    <a:pt x="0" y="27042"/>
                    <a:pt x="27042" y="0"/>
                    <a:pt x="60401" y="0"/>
                  </a:cubicBezTo>
                  <a:lnTo>
                    <a:pt x="2146037" y="0"/>
                  </a:lnTo>
                  <a:cubicBezTo>
                    <a:pt x="2179396" y="0"/>
                    <a:pt x="2206438" y="27042"/>
                    <a:pt x="2206438" y="60401"/>
                  </a:cubicBezTo>
                  <a:lnTo>
                    <a:pt x="2206438" y="543605"/>
                  </a:lnTo>
                  <a:cubicBezTo>
                    <a:pt x="2206438" y="576964"/>
                    <a:pt x="2179396" y="604006"/>
                    <a:pt x="2146037" y="604006"/>
                  </a:cubicBezTo>
                  <a:lnTo>
                    <a:pt x="60401" y="604006"/>
                  </a:lnTo>
                  <a:cubicBezTo>
                    <a:pt x="27042" y="604006"/>
                    <a:pt x="0" y="576964"/>
                    <a:pt x="0" y="543605"/>
                  </a:cubicBezTo>
                  <a:lnTo>
                    <a:pt x="0" y="60401"/>
                  </a:lnTo>
                  <a:close/>
                </a:path>
              </a:pathLst>
            </a:custGeom>
            <a:solidFill>
              <a:schemeClr val="accent5">
                <a:lumMod val="20000"/>
                <a:lumOff val="80000"/>
              </a:schemeClr>
            </a:solidFill>
            <a:ln/>
          </p:spPr>
          <p:style>
            <a:lnRef idx="1">
              <a:schemeClr val="accent2"/>
            </a:lnRef>
            <a:fillRef idx="2">
              <a:schemeClr val="accent2"/>
            </a:fillRef>
            <a:effectRef idx="1">
              <a:schemeClr val="accent2"/>
            </a:effectRef>
            <a:fontRef idx="minor">
              <a:schemeClr val="dk1"/>
            </a:fontRef>
          </p:style>
          <p:txBody>
            <a:bodyPr spcFirstLastPara="0" vert="horz" wrap="square" lIns="58331" tIns="48171" rIns="58331" bIns="48171" numCol="1" spcCol="1270" anchor="ctr" anchorCtr="0">
              <a:noAutofit/>
            </a:bodyPr>
            <a:lstStyle/>
            <a:p>
              <a:pPr marL="0" marR="0" lvl="0" indent="0" algn="ctr" defTabSz="711182" rtl="0" eaLnBrk="1" fontAlgn="auto" latinLnBrk="0" hangingPunct="1">
                <a:lnSpc>
                  <a:spcPct val="90000"/>
                </a:lnSpc>
                <a:spcBef>
                  <a:spcPct val="0"/>
                </a:spcBef>
                <a:spcAft>
                  <a:spcPct val="35000"/>
                </a:spcAft>
                <a:buClr>
                  <a:srgbClr val="000000"/>
                </a:buClr>
                <a:buSzTx/>
                <a:buFont typeface="Arial"/>
                <a:buNone/>
                <a:tabLst/>
                <a:defRPr/>
              </a:pPr>
              <a:r>
                <a:rPr kumimoji="0" lang="en-US" sz="1600" b="0" i="0" u="none" strike="noStrike" kern="0" cap="none" spc="0" normalizeH="0" baseline="0" noProof="0" dirty="0">
                  <a:ln>
                    <a:noFill/>
                  </a:ln>
                  <a:solidFill>
                    <a:schemeClr val="tx1"/>
                  </a:solidFill>
                  <a:effectLst/>
                  <a:uLnTx/>
                  <a:uFillTx/>
                  <a:latin typeface="Arial"/>
                  <a:ea typeface="+mn-ea"/>
                  <a:cs typeface="+mn-cs"/>
                  <a:sym typeface="Arial"/>
                </a:rPr>
                <a:t>AML</a:t>
              </a:r>
            </a:p>
          </p:txBody>
        </p:sp>
        <p:sp>
          <p:nvSpPr>
            <p:cNvPr id="22" name="Freeform 21">
              <a:extLst>
                <a:ext uri="{FF2B5EF4-FFF2-40B4-BE49-F238E27FC236}">
                  <a16:creationId xmlns:a16="http://schemas.microsoft.com/office/drawing/2014/main" id="{526AFC09-9819-A045-9E4A-92084D2D5847}"/>
                </a:ext>
              </a:extLst>
            </p:cNvPr>
            <p:cNvSpPr/>
            <p:nvPr/>
          </p:nvSpPr>
          <p:spPr>
            <a:xfrm>
              <a:off x="6433682" y="2561815"/>
              <a:ext cx="2206438" cy="604006"/>
            </a:xfrm>
            <a:custGeom>
              <a:avLst/>
              <a:gdLst>
                <a:gd name="connsiteX0" fmla="*/ 0 w 2206438"/>
                <a:gd name="connsiteY0" fmla="*/ 60401 h 604006"/>
                <a:gd name="connsiteX1" fmla="*/ 60401 w 2206438"/>
                <a:gd name="connsiteY1" fmla="*/ 0 h 604006"/>
                <a:gd name="connsiteX2" fmla="*/ 2146037 w 2206438"/>
                <a:gd name="connsiteY2" fmla="*/ 0 h 604006"/>
                <a:gd name="connsiteX3" fmla="*/ 2206438 w 2206438"/>
                <a:gd name="connsiteY3" fmla="*/ 60401 h 604006"/>
                <a:gd name="connsiteX4" fmla="*/ 2206438 w 2206438"/>
                <a:gd name="connsiteY4" fmla="*/ 543605 h 604006"/>
                <a:gd name="connsiteX5" fmla="*/ 2146037 w 2206438"/>
                <a:gd name="connsiteY5" fmla="*/ 604006 h 604006"/>
                <a:gd name="connsiteX6" fmla="*/ 60401 w 2206438"/>
                <a:gd name="connsiteY6" fmla="*/ 604006 h 604006"/>
                <a:gd name="connsiteX7" fmla="*/ 0 w 2206438"/>
                <a:gd name="connsiteY7" fmla="*/ 543605 h 604006"/>
                <a:gd name="connsiteX8" fmla="*/ 0 w 2206438"/>
                <a:gd name="connsiteY8" fmla="*/ 60401 h 60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6438" h="604006">
                  <a:moveTo>
                    <a:pt x="0" y="60401"/>
                  </a:moveTo>
                  <a:cubicBezTo>
                    <a:pt x="0" y="27042"/>
                    <a:pt x="27042" y="0"/>
                    <a:pt x="60401" y="0"/>
                  </a:cubicBezTo>
                  <a:lnTo>
                    <a:pt x="2146037" y="0"/>
                  </a:lnTo>
                  <a:cubicBezTo>
                    <a:pt x="2179396" y="0"/>
                    <a:pt x="2206438" y="27042"/>
                    <a:pt x="2206438" y="60401"/>
                  </a:cubicBezTo>
                  <a:lnTo>
                    <a:pt x="2206438" y="543605"/>
                  </a:lnTo>
                  <a:cubicBezTo>
                    <a:pt x="2206438" y="576964"/>
                    <a:pt x="2179396" y="604006"/>
                    <a:pt x="2146037" y="604006"/>
                  </a:cubicBezTo>
                  <a:lnTo>
                    <a:pt x="60401" y="604006"/>
                  </a:lnTo>
                  <a:cubicBezTo>
                    <a:pt x="27042" y="604006"/>
                    <a:pt x="0" y="576964"/>
                    <a:pt x="0" y="543605"/>
                  </a:cubicBezTo>
                  <a:lnTo>
                    <a:pt x="0" y="60401"/>
                  </a:lnTo>
                  <a:close/>
                </a:path>
              </a:pathLst>
            </a:custGeom>
            <a:solidFill>
              <a:schemeClr val="accent5">
                <a:lumMod val="20000"/>
                <a:lumOff val="80000"/>
              </a:schemeClr>
            </a:solidFill>
            <a:ln/>
          </p:spPr>
          <p:style>
            <a:lnRef idx="1">
              <a:schemeClr val="accent2"/>
            </a:lnRef>
            <a:fillRef idx="2">
              <a:schemeClr val="accent2"/>
            </a:fillRef>
            <a:effectRef idx="1">
              <a:schemeClr val="accent2"/>
            </a:effectRef>
            <a:fontRef idx="minor">
              <a:schemeClr val="dk1"/>
            </a:fontRef>
          </p:style>
          <p:txBody>
            <a:bodyPr spcFirstLastPara="0" vert="horz" wrap="square" lIns="58331" tIns="48171" rIns="58331" bIns="48171" numCol="1" spcCol="1270" anchor="ctr" anchorCtr="0">
              <a:noAutofit/>
            </a:bodyPr>
            <a:lstStyle/>
            <a:p>
              <a:pPr marL="0" marR="0" lvl="0" indent="0" algn="ctr" defTabSz="711182" rtl="0" eaLnBrk="1" fontAlgn="auto" latinLnBrk="0" hangingPunct="1">
                <a:lnSpc>
                  <a:spcPct val="90000"/>
                </a:lnSpc>
                <a:spcBef>
                  <a:spcPct val="0"/>
                </a:spcBef>
                <a:spcAft>
                  <a:spcPct val="35000"/>
                </a:spcAft>
                <a:buClr>
                  <a:srgbClr val="000000"/>
                </a:buClr>
                <a:buSzTx/>
                <a:buFont typeface="Arial"/>
                <a:buNone/>
                <a:tabLst/>
                <a:defRPr/>
              </a:pPr>
              <a:r>
                <a:rPr kumimoji="0" lang="en-US" sz="1600" b="0" i="0" u="none" strike="noStrike" kern="0" cap="none" spc="0" normalizeH="0" baseline="0" noProof="0" dirty="0">
                  <a:ln>
                    <a:noFill/>
                  </a:ln>
                  <a:solidFill>
                    <a:schemeClr val="tx1"/>
                  </a:solidFill>
                  <a:effectLst/>
                  <a:uLnTx/>
                  <a:uFillTx/>
                  <a:latin typeface="Arial"/>
                  <a:ea typeface="+mn-ea"/>
                  <a:cs typeface="+mn-cs"/>
                  <a:sym typeface="Arial"/>
                </a:rPr>
                <a:t>MDS</a:t>
              </a:r>
            </a:p>
          </p:txBody>
        </p:sp>
        <p:sp>
          <p:nvSpPr>
            <p:cNvPr id="23" name="Freeform 22">
              <a:extLst>
                <a:ext uri="{FF2B5EF4-FFF2-40B4-BE49-F238E27FC236}">
                  <a16:creationId xmlns:a16="http://schemas.microsoft.com/office/drawing/2014/main" id="{A67591F6-90E5-244B-803E-E0FDC0E75B31}"/>
                </a:ext>
              </a:extLst>
            </p:cNvPr>
            <p:cNvSpPr/>
            <p:nvPr/>
          </p:nvSpPr>
          <p:spPr>
            <a:xfrm>
              <a:off x="6433682" y="3286557"/>
              <a:ext cx="2206438" cy="604006"/>
            </a:xfrm>
            <a:custGeom>
              <a:avLst/>
              <a:gdLst>
                <a:gd name="connsiteX0" fmla="*/ 0 w 2206438"/>
                <a:gd name="connsiteY0" fmla="*/ 60401 h 604006"/>
                <a:gd name="connsiteX1" fmla="*/ 60401 w 2206438"/>
                <a:gd name="connsiteY1" fmla="*/ 0 h 604006"/>
                <a:gd name="connsiteX2" fmla="*/ 2146037 w 2206438"/>
                <a:gd name="connsiteY2" fmla="*/ 0 h 604006"/>
                <a:gd name="connsiteX3" fmla="*/ 2206438 w 2206438"/>
                <a:gd name="connsiteY3" fmla="*/ 60401 h 604006"/>
                <a:gd name="connsiteX4" fmla="*/ 2206438 w 2206438"/>
                <a:gd name="connsiteY4" fmla="*/ 543605 h 604006"/>
                <a:gd name="connsiteX5" fmla="*/ 2146037 w 2206438"/>
                <a:gd name="connsiteY5" fmla="*/ 604006 h 604006"/>
                <a:gd name="connsiteX6" fmla="*/ 60401 w 2206438"/>
                <a:gd name="connsiteY6" fmla="*/ 604006 h 604006"/>
                <a:gd name="connsiteX7" fmla="*/ 0 w 2206438"/>
                <a:gd name="connsiteY7" fmla="*/ 543605 h 604006"/>
                <a:gd name="connsiteX8" fmla="*/ 0 w 2206438"/>
                <a:gd name="connsiteY8" fmla="*/ 60401 h 60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6438" h="604006">
                  <a:moveTo>
                    <a:pt x="0" y="60401"/>
                  </a:moveTo>
                  <a:cubicBezTo>
                    <a:pt x="0" y="27042"/>
                    <a:pt x="27042" y="0"/>
                    <a:pt x="60401" y="0"/>
                  </a:cubicBezTo>
                  <a:lnTo>
                    <a:pt x="2146037" y="0"/>
                  </a:lnTo>
                  <a:cubicBezTo>
                    <a:pt x="2179396" y="0"/>
                    <a:pt x="2206438" y="27042"/>
                    <a:pt x="2206438" y="60401"/>
                  </a:cubicBezTo>
                  <a:lnTo>
                    <a:pt x="2206438" y="543605"/>
                  </a:lnTo>
                  <a:cubicBezTo>
                    <a:pt x="2206438" y="576964"/>
                    <a:pt x="2179396" y="604006"/>
                    <a:pt x="2146037" y="604006"/>
                  </a:cubicBezTo>
                  <a:lnTo>
                    <a:pt x="60401" y="604006"/>
                  </a:lnTo>
                  <a:cubicBezTo>
                    <a:pt x="27042" y="604006"/>
                    <a:pt x="0" y="576964"/>
                    <a:pt x="0" y="543605"/>
                  </a:cubicBezTo>
                  <a:lnTo>
                    <a:pt x="0" y="60401"/>
                  </a:lnTo>
                  <a:close/>
                </a:path>
              </a:pathLst>
            </a:custGeom>
            <a:solidFill>
              <a:schemeClr val="accent5">
                <a:lumMod val="20000"/>
                <a:lumOff val="80000"/>
              </a:schemeClr>
            </a:solidFill>
            <a:ln/>
          </p:spPr>
          <p:style>
            <a:lnRef idx="1">
              <a:schemeClr val="accent2"/>
            </a:lnRef>
            <a:fillRef idx="2">
              <a:schemeClr val="accent2"/>
            </a:fillRef>
            <a:effectRef idx="1">
              <a:schemeClr val="accent2"/>
            </a:effectRef>
            <a:fontRef idx="minor">
              <a:schemeClr val="dk1"/>
            </a:fontRef>
          </p:style>
          <p:txBody>
            <a:bodyPr spcFirstLastPara="0" vert="horz" wrap="square" lIns="58331" tIns="48171" rIns="58331" bIns="48171" numCol="1" spcCol="1270" anchor="ctr" anchorCtr="0">
              <a:noAutofit/>
            </a:bodyPr>
            <a:lstStyle/>
            <a:p>
              <a:pPr marL="0" marR="0" lvl="0" indent="0" algn="ctr" defTabSz="711182" rtl="0" eaLnBrk="1" fontAlgn="auto" latinLnBrk="0" hangingPunct="1">
                <a:lnSpc>
                  <a:spcPct val="90000"/>
                </a:lnSpc>
                <a:spcBef>
                  <a:spcPct val="0"/>
                </a:spcBef>
                <a:spcAft>
                  <a:spcPct val="35000"/>
                </a:spcAft>
                <a:buClr>
                  <a:srgbClr val="000000"/>
                </a:buClr>
                <a:buSzTx/>
                <a:buFont typeface="Arial"/>
                <a:buNone/>
                <a:tabLst/>
                <a:defRPr/>
              </a:pPr>
              <a:r>
                <a:rPr kumimoji="0" lang="en-US" sz="1600" b="0" i="0" u="none" strike="noStrike" kern="0" cap="none" spc="0" normalizeH="0" baseline="0" noProof="0" dirty="0">
                  <a:ln>
                    <a:noFill/>
                  </a:ln>
                  <a:solidFill>
                    <a:schemeClr val="tx1"/>
                  </a:solidFill>
                  <a:effectLst/>
                  <a:uLnTx/>
                  <a:uFillTx/>
                  <a:latin typeface="Arial"/>
                  <a:ea typeface="+mn-ea"/>
                  <a:cs typeface="+mn-cs"/>
                  <a:sym typeface="Arial"/>
                </a:rPr>
                <a:t>Pneumonitis</a:t>
              </a:r>
            </a:p>
          </p:txBody>
        </p:sp>
        <p:pic>
          <p:nvPicPr>
            <p:cNvPr id="7" name="Picture 6">
              <a:extLst>
                <a:ext uri="{FF2B5EF4-FFF2-40B4-BE49-F238E27FC236}">
                  <a16:creationId xmlns:a16="http://schemas.microsoft.com/office/drawing/2014/main" id="{78A84EF3-D607-1845-8CF6-8608E8E5C1A1}"/>
                </a:ext>
              </a:extLst>
            </p:cNvPr>
            <p:cNvPicPr>
              <a:picLocks/>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22376" y="1452285"/>
              <a:ext cx="216000" cy="216000"/>
            </a:xfrm>
            <a:prstGeom prst="rect">
              <a:avLst/>
            </a:prstGeom>
          </p:spPr>
        </p:pic>
        <p:pic>
          <p:nvPicPr>
            <p:cNvPr id="11" name="Picture 10">
              <a:extLst>
                <a:ext uri="{FF2B5EF4-FFF2-40B4-BE49-F238E27FC236}">
                  <a16:creationId xmlns:a16="http://schemas.microsoft.com/office/drawing/2014/main" id="{86C7CB9D-5947-A042-8DDD-58BA861A4B91}"/>
                </a:ext>
              </a:extLst>
            </p:cNvPr>
            <p:cNvPicPr>
              <a:picLocks/>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489960" y="1452285"/>
              <a:ext cx="216000" cy="216000"/>
            </a:xfrm>
            <a:prstGeom prst="rect">
              <a:avLst/>
            </a:prstGeom>
          </p:spPr>
        </p:pic>
        <p:pic>
          <p:nvPicPr>
            <p:cNvPr id="12" name="Picture 11">
              <a:extLst>
                <a:ext uri="{FF2B5EF4-FFF2-40B4-BE49-F238E27FC236}">
                  <a16:creationId xmlns:a16="http://schemas.microsoft.com/office/drawing/2014/main" id="{05FC2FC9-649B-E947-8974-05854F6046A8}"/>
                </a:ext>
              </a:extLst>
            </p:cNvPr>
            <p:cNvPicPr>
              <a:picLocks/>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025640" y="1452285"/>
              <a:ext cx="216000" cy="216000"/>
            </a:xfrm>
            <a:prstGeom prst="rect">
              <a:avLst/>
            </a:prstGeom>
          </p:spPr>
        </p:pic>
      </p:grpSp>
    </p:spTree>
    <p:extLst>
      <p:ext uri="{BB962C8B-B14F-4D97-AF65-F5344CB8AC3E}">
        <p14:creationId xmlns:p14="http://schemas.microsoft.com/office/powerpoint/2010/main" val="226229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3606D405-009D-8A68-8EDD-6924AE6797A0}"/>
              </a:ext>
            </a:extLst>
          </p:cNvPr>
          <p:cNvSpPr>
            <a:spLocks noGrp="1"/>
          </p:cNvSpPr>
          <p:nvPr>
            <p:ph type="ftr" sz="quarter" idx="3"/>
          </p:nvPr>
        </p:nvSpPr>
        <p:spPr>
          <a:prstGeom prst="rect">
            <a:avLst/>
          </a:prstGeom>
          <a:noFill/>
          <a:ln>
            <a:noFill/>
          </a:ln>
        </p:spPr>
        <p:txBody>
          <a:bodyPr spcFirstLastPara="1" wrap="square" lIns="45700"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US" dirty="0"/>
              <a:t>1. Lynparza (olaparib) Prescribing Information. https://www.accessdata.fda.gov/drugsatfda_docs/label/2023/208558s028lbl.pdf. </a:t>
            </a:r>
            <a:br>
              <a:rPr lang="en-US" dirty="0"/>
            </a:br>
            <a:r>
              <a:rPr lang="en-US" dirty="0"/>
              <a:t>2. Zejula [niraparib] Prescribing Information. https://www.accessdata.fda.gov/drugsatfda_docs/label/2023/214876s000lbl.pdf. </a:t>
            </a:r>
            <a:endParaRPr lang="en-US" strike="sngStrike" dirty="0">
              <a:solidFill>
                <a:srgbClr val="FF0000"/>
              </a:solidFill>
            </a:endParaRPr>
          </a:p>
        </p:txBody>
      </p:sp>
      <p:sp>
        <p:nvSpPr>
          <p:cNvPr id="2" name="Title 1"/>
          <p:cNvSpPr>
            <a:spLocks noGrp="1"/>
          </p:cNvSpPr>
          <p:nvPr>
            <p:ph type="title"/>
          </p:nvPr>
        </p:nvSpPr>
        <p:spPr/>
        <p:txBody>
          <a:bodyPr/>
          <a:lstStyle/>
          <a:p>
            <a:r>
              <a:rPr lang="en-US" dirty="0"/>
              <a:t>Common AEs With PARP Inhibitors:</a:t>
            </a:r>
            <a:br>
              <a:rPr lang="en-US" dirty="0"/>
            </a:br>
            <a:r>
              <a:rPr lang="en-US" dirty="0"/>
              <a:t>Management Strategies</a:t>
            </a:r>
            <a:r>
              <a:rPr lang="en-US" baseline="30000" dirty="0"/>
              <a:t>1-2</a:t>
            </a:r>
            <a:endParaRPr lang="en-US" strike="sngStrike" baseline="30000" dirty="0"/>
          </a:p>
        </p:txBody>
      </p:sp>
      <p:graphicFrame>
        <p:nvGraphicFramePr>
          <p:cNvPr id="3" name="Table 7">
            <a:extLst>
              <a:ext uri="{FF2B5EF4-FFF2-40B4-BE49-F238E27FC236}">
                <a16:creationId xmlns:a16="http://schemas.microsoft.com/office/drawing/2014/main" id="{2CAC3C4A-EEBE-12D5-54A3-9DF76B485A97}"/>
              </a:ext>
            </a:extLst>
          </p:cNvPr>
          <p:cNvGraphicFramePr>
            <a:graphicFrameLocks noGrp="1"/>
          </p:cNvGraphicFramePr>
          <p:nvPr>
            <p:extLst>
              <p:ext uri="{D42A27DB-BD31-4B8C-83A1-F6EECF244321}">
                <p14:modId xmlns:p14="http://schemas.microsoft.com/office/powerpoint/2010/main" val="1860499636"/>
              </p:ext>
            </p:extLst>
          </p:nvPr>
        </p:nvGraphicFramePr>
        <p:xfrm>
          <a:off x="239201" y="902898"/>
          <a:ext cx="4265022" cy="2194560"/>
        </p:xfrm>
        <a:graphic>
          <a:graphicData uri="http://schemas.openxmlformats.org/drawingml/2006/table">
            <a:tbl>
              <a:tblPr firstRow="1" bandRow="1"/>
              <a:tblGrid>
                <a:gridCol w="4265022">
                  <a:extLst>
                    <a:ext uri="{9D8B030D-6E8A-4147-A177-3AD203B41FA5}">
                      <a16:colId xmlns:a16="http://schemas.microsoft.com/office/drawing/2014/main" val="3055353021"/>
                    </a:ext>
                  </a:extLst>
                </a:gridCol>
              </a:tblGrid>
              <a:tr h="0">
                <a:tc>
                  <a:txBody>
                    <a:bodyPr/>
                    <a:lstStyle/>
                    <a:p>
                      <a:pPr algn="ctr"/>
                      <a:r>
                        <a:rPr lang="en-US" sz="1100" b="1" dirty="0">
                          <a:solidFill>
                            <a:schemeClr val="bg1"/>
                          </a:solidFill>
                        </a:rPr>
                        <a:t>Hematologic AEs</a:t>
                      </a:r>
                    </a:p>
                  </a:txBody>
                  <a:tcPr anchor="ctr">
                    <a:solidFill>
                      <a:schemeClr val="accent2"/>
                    </a:solidFill>
                  </a:tcPr>
                </a:tc>
                <a:extLst>
                  <a:ext uri="{0D108BD9-81ED-4DB2-BD59-A6C34878D82A}">
                    <a16:rowId xmlns:a16="http://schemas.microsoft.com/office/drawing/2014/main" val="4029438948"/>
                  </a:ext>
                </a:extLst>
              </a:tr>
              <a:tr h="0">
                <a:tc>
                  <a:txBody>
                    <a:bodyPr/>
                    <a:lstStyle/>
                    <a:p>
                      <a:pPr marL="285750" indent="-285750">
                        <a:buFont typeface="Arial" panose="020B0604020202020204" pitchFamily="34" charset="0"/>
                        <a:buChar char="•"/>
                      </a:pPr>
                      <a:r>
                        <a:rPr lang="en-US" sz="1100" dirty="0"/>
                        <a:t>Interrupt PARP inhibitor and monitor blood counts weekly until grade 1 or resolved </a:t>
                      </a:r>
                    </a:p>
                    <a:p>
                      <a:pPr marL="285750" indent="-285750">
                        <a:buFont typeface="Arial" panose="020B0604020202020204" pitchFamily="34" charset="0"/>
                        <a:buChar char="•"/>
                      </a:pPr>
                      <a:r>
                        <a:rPr lang="en-US" sz="1100" dirty="0"/>
                        <a:t>If hematologic profile recovers, consider restarting drug</a:t>
                      </a:r>
                      <a:br>
                        <a:rPr lang="en-US" sz="1100" dirty="0"/>
                      </a:br>
                      <a:r>
                        <a:rPr lang="en-US" sz="1100" dirty="0"/>
                        <a:t>at a reduced dose </a:t>
                      </a:r>
                    </a:p>
                    <a:p>
                      <a:pPr marL="285750" indent="-285750">
                        <a:buFont typeface="Arial" panose="020B0604020202020204" pitchFamily="34" charset="0"/>
                        <a:buChar char="•"/>
                      </a:pPr>
                      <a:r>
                        <a:rPr lang="en-US" sz="1100" dirty="0"/>
                        <a:t>Monitor CBC</a:t>
                      </a:r>
                    </a:p>
                    <a:p>
                      <a:pPr marL="651510" indent="-285750">
                        <a:buFont typeface="System Font Regular"/>
                        <a:buChar char="–"/>
                      </a:pPr>
                      <a:r>
                        <a:rPr lang="en-US" sz="1100" dirty="0"/>
                        <a:t>Month 1: weekly</a:t>
                      </a:r>
                    </a:p>
                    <a:p>
                      <a:pPr marL="651510" indent="-285750">
                        <a:buFont typeface="System Font Regular"/>
                        <a:buChar char="–"/>
                      </a:pPr>
                      <a:r>
                        <a:rPr lang="en-US" sz="1100" dirty="0"/>
                        <a:t>Months 2-12: monthly</a:t>
                      </a:r>
                    </a:p>
                    <a:p>
                      <a:pPr marL="651510" indent="-285750">
                        <a:buFont typeface="System Font Regular"/>
                        <a:buChar char="–"/>
                      </a:pPr>
                      <a:r>
                        <a:rPr lang="en-US" sz="1100" dirty="0"/>
                        <a:t>After month 12: periodically</a:t>
                      </a:r>
                    </a:p>
                    <a:p>
                      <a:pPr marL="285750" indent="-285750">
                        <a:buFont typeface="Arial" panose="020B0604020202020204" pitchFamily="34" charset="0"/>
                        <a:buChar char="•"/>
                      </a:pPr>
                      <a:r>
                        <a:rPr lang="en-US" sz="1100" dirty="0"/>
                        <a:t>If hematologic profile has not recovered to grade ≤1 after</a:t>
                      </a:r>
                      <a:br>
                        <a:rPr lang="en-US" sz="1100" dirty="0"/>
                      </a:br>
                      <a:r>
                        <a:rPr lang="en-US" sz="1100" dirty="0"/>
                        <a:t>4 weeks, refer to hematologist for bone marrow analysis</a:t>
                      </a:r>
                      <a:br>
                        <a:rPr lang="en-US" sz="1100" dirty="0"/>
                      </a:br>
                      <a:r>
                        <a:rPr lang="en-US" sz="1100" dirty="0"/>
                        <a:t>and cytogenetics</a:t>
                      </a:r>
                    </a:p>
                  </a:txBody>
                  <a:tcPr anchor="ctr"/>
                </a:tc>
                <a:extLst>
                  <a:ext uri="{0D108BD9-81ED-4DB2-BD59-A6C34878D82A}">
                    <a16:rowId xmlns:a16="http://schemas.microsoft.com/office/drawing/2014/main" val="3517081099"/>
                  </a:ext>
                </a:extLst>
              </a:tr>
            </a:tbl>
          </a:graphicData>
        </a:graphic>
      </p:graphicFrame>
      <p:graphicFrame>
        <p:nvGraphicFramePr>
          <p:cNvPr id="8" name="Table 7">
            <a:extLst>
              <a:ext uri="{FF2B5EF4-FFF2-40B4-BE49-F238E27FC236}">
                <a16:creationId xmlns:a16="http://schemas.microsoft.com/office/drawing/2014/main" id="{6B78731F-12D4-1E40-1577-3F1B907E5D0E}"/>
              </a:ext>
            </a:extLst>
          </p:cNvPr>
          <p:cNvGraphicFramePr>
            <a:graphicFrameLocks noGrp="1"/>
          </p:cNvGraphicFramePr>
          <p:nvPr>
            <p:extLst>
              <p:ext uri="{D42A27DB-BD31-4B8C-83A1-F6EECF244321}">
                <p14:modId xmlns:p14="http://schemas.microsoft.com/office/powerpoint/2010/main" val="2975588842"/>
              </p:ext>
            </p:extLst>
          </p:nvPr>
        </p:nvGraphicFramePr>
        <p:xfrm>
          <a:off x="4570137" y="902898"/>
          <a:ext cx="4389120" cy="2196713"/>
        </p:xfrm>
        <a:graphic>
          <a:graphicData uri="http://schemas.openxmlformats.org/drawingml/2006/table">
            <a:tbl>
              <a:tblPr firstRow="1" bandRow="1"/>
              <a:tblGrid>
                <a:gridCol w="4389120">
                  <a:extLst>
                    <a:ext uri="{9D8B030D-6E8A-4147-A177-3AD203B41FA5}">
                      <a16:colId xmlns:a16="http://schemas.microsoft.com/office/drawing/2014/main" val="3055353021"/>
                    </a:ext>
                  </a:extLst>
                </a:gridCol>
              </a:tblGrid>
              <a:tr h="256927">
                <a:tc>
                  <a:txBody>
                    <a:bodyPr/>
                    <a:lstStyle/>
                    <a:p>
                      <a:pPr algn="ctr">
                        <a:spcBef>
                          <a:spcPts val="200"/>
                        </a:spcBef>
                        <a:spcAft>
                          <a:spcPts val="200"/>
                        </a:spcAft>
                      </a:pPr>
                      <a:r>
                        <a:rPr lang="en-US" sz="1100" b="1" dirty="0">
                          <a:solidFill>
                            <a:schemeClr val="bg1"/>
                          </a:solidFill>
                        </a:rPr>
                        <a:t>Nonhematologic AEs</a:t>
                      </a:r>
                    </a:p>
                  </a:txBody>
                  <a:tcPr anchor="ctr">
                    <a:solidFill>
                      <a:schemeClr val="accent2"/>
                    </a:solidFill>
                  </a:tcPr>
                </a:tc>
                <a:extLst>
                  <a:ext uri="{0D108BD9-81ED-4DB2-BD59-A6C34878D82A}">
                    <a16:rowId xmlns:a16="http://schemas.microsoft.com/office/drawing/2014/main" val="4029438948"/>
                  </a:ext>
                </a:extLst>
              </a:tr>
              <a:tr h="1937633">
                <a:tc>
                  <a:txBody>
                    <a:bodyPr/>
                    <a:lstStyle/>
                    <a:p>
                      <a:pPr marL="285750" indent="-285750">
                        <a:spcBef>
                          <a:spcPts val="200"/>
                        </a:spcBef>
                        <a:spcAft>
                          <a:spcPts val="200"/>
                        </a:spcAft>
                        <a:buFont typeface="Arial" panose="020B0604020202020204" pitchFamily="34" charset="0"/>
                        <a:buChar char="•"/>
                      </a:pPr>
                      <a:r>
                        <a:rPr lang="en-US" sz="1100" dirty="0"/>
                        <a:t>Prophylactic antiemetics 30 minutes prior to dosing</a:t>
                      </a:r>
                    </a:p>
                    <a:p>
                      <a:pPr marL="285750" indent="-285750">
                        <a:spcBef>
                          <a:spcPts val="200"/>
                        </a:spcBef>
                        <a:spcAft>
                          <a:spcPts val="200"/>
                        </a:spcAft>
                        <a:buFont typeface="Arial" panose="020B0604020202020204" pitchFamily="34" charset="0"/>
                        <a:buChar char="•"/>
                      </a:pPr>
                      <a:r>
                        <a:rPr lang="en-US" sz="1100" dirty="0"/>
                        <a:t>Lifestyle modifications—promote small meals</a:t>
                      </a:r>
                    </a:p>
                    <a:p>
                      <a:pPr marL="285750" indent="-285750">
                        <a:spcBef>
                          <a:spcPts val="200"/>
                        </a:spcBef>
                        <a:spcAft>
                          <a:spcPts val="200"/>
                        </a:spcAft>
                        <a:buFont typeface="Arial" panose="020B0604020202020204" pitchFamily="34" charset="0"/>
                        <a:buChar char="•"/>
                      </a:pPr>
                      <a:r>
                        <a:rPr lang="en-US" sz="1100" b="1" dirty="0"/>
                        <a:t>Nausea:</a:t>
                      </a:r>
                      <a:r>
                        <a:rPr lang="en-US" sz="1100" dirty="0"/>
                        <a:t> Taking before bedtime can help patients sleep through the nausea or reduce impact</a:t>
                      </a:r>
                    </a:p>
                    <a:p>
                      <a:pPr marL="285750" indent="-285750">
                        <a:spcBef>
                          <a:spcPts val="200"/>
                        </a:spcBef>
                        <a:spcAft>
                          <a:spcPts val="200"/>
                        </a:spcAft>
                        <a:buFont typeface="Arial" panose="020B0604020202020204" pitchFamily="34" charset="0"/>
                        <a:buChar char="•"/>
                      </a:pPr>
                      <a:r>
                        <a:rPr lang="en-US" sz="1100" b="1" dirty="0"/>
                        <a:t>Insomnia:</a:t>
                      </a:r>
                      <a:r>
                        <a:rPr lang="en-US" sz="1100" dirty="0"/>
                        <a:t> If nausea is not a concern, taking in the morning may help with any insomnia</a:t>
                      </a:r>
                    </a:p>
                    <a:p>
                      <a:pPr marL="285750" indent="-285750">
                        <a:spcBef>
                          <a:spcPts val="200"/>
                        </a:spcBef>
                        <a:spcAft>
                          <a:spcPts val="200"/>
                        </a:spcAft>
                        <a:buFont typeface="Arial" panose="020B0604020202020204" pitchFamily="34" charset="0"/>
                        <a:buChar char="•"/>
                      </a:pPr>
                      <a:r>
                        <a:rPr lang="en-US" sz="1100" dirty="0"/>
                        <a:t>Consider dose interruption or dose reduction if severe fatigue</a:t>
                      </a:r>
                    </a:p>
                    <a:p>
                      <a:pPr marL="285750" indent="-285750">
                        <a:spcBef>
                          <a:spcPts val="200"/>
                        </a:spcBef>
                        <a:spcAft>
                          <a:spcPts val="200"/>
                        </a:spcAft>
                        <a:buFont typeface="Arial" panose="020B0604020202020204" pitchFamily="34" charset="0"/>
                        <a:buChar char="•"/>
                      </a:pPr>
                      <a:r>
                        <a:rPr lang="en-US" sz="1100" dirty="0"/>
                        <a:t>Consider American ginseng to help with fatigue </a:t>
                      </a:r>
                    </a:p>
                  </a:txBody>
                  <a:tcPr anchor="ctr"/>
                </a:tc>
                <a:extLst>
                  <a:ext uri="{0D108BD9-81ED-4DB2-BD59-A6C34878D82A}">
                    <a16:rowId xmlns:a16="http://schemas.microsoft.com/office/drawing/2014/main" val="3517081099"/>
                  </a:ext>
                </a:extLst>
              </a:tr>
            </a:tbl>
          </a:graphicData>
        </a:graphic>
      </p:graphicFrame>
      <p:graphicFrame>
        <p:nvGraphicFramePr>
          <p:cNvPr id="9" name="Table 7">
            <a:extLst>
              <a:ext uri="{FF2B5EF4-FFF2-40B4-BE49-F238E27FC236}">
                <a16:creationId xmlns:a16="http://schemas.microsoft.com/office/drawing/2014/main" id="{53763559-DA74-3D20-BC08-F3B171385402}"/>
              </a:ext>
            </a:extLst>
          </p:cNvPr>
          <p:cNvGraphicFramePr>
            <a:graphicFrameLocks noGrp="1"/>
          </p:cNvGraphicFramePr>
          <p:nvPr>
            <p:extLst>
              <p:ext uri="{D42A27DB-BD31-4B8C-83A1-F6EECF244321}">
                <p14:modId xmlns:p14="http://schemas.microsoft.com/office/powerpoint/2010/main" val="1322575259"/>
              </p:ext>
            </p:extLst>
          </p:nvPr>
        </p:nvGraphicFramePr>
        <p:xfrm>
          <a:off x="261760" y="3191696"/>
          <a:ext cx="8697497" cy="1356360"/>
        </p:xfrm>
        <a:graphic>
          <a:graphicData uri="http://schemas.openxmlformats.org/drawingml/2006/table">
            <a:tbl>
              <a:tblPr firstRow="1" bandRow="1"/>
              <a:tblGrid>
                <a:gridCol w="8697497">
                  <a:extLst>
                    <a:ext uri="{9D8B030D-6E8A-4147-A177-3AD203B41FA5}">
                      <a16:colId xmlns:a16="http://schemas.microsoft.com/office/drawing/2014/main" val="3055353021"/>
                    </a:ext>
                  </a:extLst>
                </a:gridCol>
              </a:tblGrid>
              <a:tr h="0">
                <a:tc>
                  <a:txBody>
                    <a:bodyPr/>
                    <a:lstStyle/>
                    <a:p>
                      <a:pPr algn="ctr"/>
                      <a:r>
                        <a:rPr lang="en-US" sz="1100" b="1" dirty="0">
                          <a:solidFill>
                            <a:schemeClr val="bg1"/>
                          </a:solidFill>
                        </a:rPr>
                        <a:t>Hypertension and Cardiovascular AEs</a:t>
                      </a:r>
                    </a:p>
                  </a:txBody>
                  <a:tcPr anchor="ctr">
                    <a:solidFill>
                      <a:schemeClr val="accent2"/>
                    </a:solidFill>
                  </a:tcPr>
                </a:tc>
                <a:extLst>
                  <a:ext uri="{0D108BD9-81ED-4DB2-BD59-A6C34878D82A}">
                    <a16:rowId xmlns:a16="http://schemas.microsoft.com/office/drawing/2014/main" val="4029438948"/>
                  </a:ext>
                </a:extLst>
              </a:tr>
              <a:tr h="0">
                <a:tc>
                  <a:txBody>
                    <a:bodyPr/>
                    <a:lstStyle/>
                    <a:p>
                      <a:pPr marL="285750" indent="-285750">
                        <a:buFont typeface="Arial" panose="020B0604020202020204" pitchFamily="34" charset="0"/>
                        <a:buChar char="•"/>
                      </a:pPr>
                      <a:r>
                        <a:rPr lang="en-US" sz="1100" dirty="0"/>
                        <a:t>Monitor BP and heart rate</a:t>
                      </a:r>
                    </a:p>
                    <a:p>
                      <a:pPr marL="560070" indent="-285750">
                        <a:buFont typeface="System Font Regular"/>
                        <a:buChar char="–"/>
                      </a:pPr>
                      <a:r>
                        <a:rPr lang="en-US" sz="1100" dirty="0"/>
                        <a:t>Months 1-2: weekly</a:t>
                      </a:r>
                    </a:p>
                    <a:p>
                      <a:pPr marL="560070" indent="-285750">
                        <a:buFont typeface="System Font Regular"/>
                        <a:buChar char="–"/>
                      </a:pPr>
                      <a:r>
                        <a:rPr lang="en-US" sz="1100" dirty="0"/>
                        <a:t>Months 3-12: monthly</a:t>
                      </a:r>
                    </a:p>
                    <a:p>
                      <a:pPr marL="560070" indent="-285750">
                        <a:buFont typeface="System Font Regular"/>
                        <a:buChar char="–"/>
                      </a:pPr>
                      <a:r>
                        <a:rPr lang="en-US" sz="1100" dirty="0"/>
                        <a:t>After month 12: periodically</a:t>
                      </a:r>
                    </a:p>
                    <a:p>
                      <a:pPr marL="285750" indent="-285750">
                        <a:buFont typeface="Arial" panose="020B0604020202020204" pitchFamily="34" charset="0"/>
                        <a:buChar char="•"/>
                      </a:pPr>
                      <a:r>
                        <a:rPr lang="en-US" sz="1100" dirty="0"/>
                        <a:t>Closely monitor patients with cardiovascular disorders</a:t>
                      </a:r>
                    </a:p>
                    <a:p>
                      <a:pPr marL="285750" indent="-285750">
                        <a:buFont typeface="Arial" panose="020B0604020202020204" pitchFamily="34" charset="0"/>
                        <a:buChar char="•"/>
                      </a:pPr>
                      <a:r>
                        <a:rPr lang="en-US" sz="1100" dirty="0"/>
                        <a:t>Medically manage hypertension with antihypertensive medications and dose adjustment, if necessary</a:t>
                      </a:r>
                    </a:p>
                  </a:txBody>
                  <a:tcPr anchor="ctr"/>
                </a:tc>
                <a:extLst>
                  <a:ext uri="{0D108BD9-81ED-4DB2-BD59-A6C34878D82A}">
                    <a16:rowId xmlns:a16="http://schemas.microsoft.com/office/drawing/2014/main" val="3517081099"/>
                  </a:ext>
                </a:extLst>
              </a:tr>
            </a:tbl>
          </a:graphicData>
        </a:graphic>
      </p:graphicFrame>
    </p:spTree>
    <p:extLst>
      <p:ext uri="{BB962C8B-B14F-4D97-AF65-F5344CB8AC3E}">
        <p14:creationId xmlns:p14="http://schemas.microsoft.com/office/powerpoint/2010/main" val="3478751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97CC29-55D6-DCA2-C230-A7BB3338C5A3}"/>
              </a:ext>
            </a:extLst>
          </p:cNvPr>
          <p:cNvSpPr>
            <a:spLocks noGrp="1"/>
          </p:cNvSpPr>
          <p:nvPr>
            <p:ph idx="1"/>
          </p:nvPr>
        </p:nvSpPr>
        <p:spPr/>
        <p:txBody>
          <a:bodyPr/>
          <a:lstStyle/>
          <a:p>
            <a:pPr>
              <a:spcAft>
                <a:spcPts val="900"/>
              </a:spcAft>
            </a:pPr>
            <a:r>
              <a:rPr lang="en-US" sz="1700" dirty="0"/>
              <a:t>Thank you to PeerView, the Foundation for Women's Cancer, and the National Ovarian Cancer Coalition for providing this session and AbbVie, AstraZeneca, </a:t>
            </a:r>
            <a:br>
              <a:rPr lang="en-US" sz="1700" dirty="0"/>
            </a:br>
            <a:r>
              <a:rPr lang="en-US" sz="1700" dirty="0"/>
              <a:t>Daiichi Sankyo, and Pfizer for providing the educational grants for this activity.</a:t>
            </a:r>
          </a:p>
          <a:p>
            <a:pPr>
              <a:spcAft>
                <a:spcPts val="900"/>
              </a:spcAft>
            </a:pPr>
            <a:r>
              <a:rPr lang="en-US" sz="1700" dirty="0"/>
              <a:t>To receive CME/CE credit, you must complete the online post-test and evaluation at the conclusion of the meeting</a:t>
            </a:r>
          </a:p>
          <a:p>
            <a:pPr>
              <a:spcAft>
                <a:spcPts val="900"/>
              </a:spcAft>
            </a:pPr>
            <a:r>
              <a:rPr lang="en-US" sz="1700" dirty="0"/>
              <a:t>Post-test and evaluation: PeerView.com/</a:t>
            </a:r>
            <a:r>
              <a:rPr lang="en-US" sz="1700" dirty="0" err="1"/>
              <a:t>GynCancer</a:t>
            </a:r>
            <a:r>
              <a:rPr lang="en-US" sz="1700" dirty="0"/>
              <a:t>-Survey-XRZ</a:t>
            </a:r>
            <a:endParaRPr lang="en-US" sz="1700" dirty="0">
              <a:highlight>
                <a:srgbClr val="FFFF00"/>
              </a:highlight>
            </a:endParaRPr>
          </a:p>
          <a:p>
            <a:pPr>
              <a:spcAft>
                <a:spcPts val="900"/>
              </a:spcAft>
            </a:pPr>
            <a:r>
              <a:rPr lang="en-US" sz="1700" dirty="0"/>
              <a:t>Your evaluation of the activity is important in helping us to better meet your educational needs—we welcome your opinions and comments</a:t>
            </a:r>
          </a:p>
          <a:p>
            <a:pPr>
              <a:spcAft>
                <a:spcPts val="900"/>
              </a:spcAft>
            </a:pPr>
            <a:r>
              <a:rPr lang="en-US" sz="1700" dirty="0"/>
              <a:t>We want this session to be interactive—asking and answering questions provides an optimal learning experience</a:t>
            </a:r>
          </a:p>
        </p:txBody>
      </p:sp>
      <p:sp>
        <p:nvSpPr>
          <p:cNvPr id="8" name="Text Placeholder 7">
            <a:extLst>
              <a:ext uri="{FF2B5EF4-FFF2-40B4-BE49-F238E27FC236}">
                <a16:creationId xmlns:a16="http://schemas.microsoft.com/office/drawing/2014/main" id="{23F3CD2E-76B6-D880-FB53-E4329C720584}"/>
              </a:ext>
            </a:extLst>
          </p:cNvPr>
          <p:cNvSpPr>
            <a:spLocks noGrp="1"/>
          </p:cNvSpPr>
          <p:nvPr>
            <p:ph type="body" sz="quarter" idx="11"/>
          </p:nvPr>
        </p:nvSpPr>
        <p:spPr/>
        <p:txBody>
          <a:bodyPr/>
          <a:lstStyle/>
          <a:p>
            <a:r>
              <a:rPr lang="en-CA" dirty="0"/>
              <a:t>Housekeeping Notes</a:t>
            </a:r>
            <a:endParaRPr lang="en-US" dirty="0"/>
          </a:p>
        </p:txBody>
      </p:sp>
      <p:pic>
        <p:nvPicPr>
          <p:cNvPr id="7" name="Picture Placeholder 6">
            <a:extLst>
              <a:ext uri="{FF2B5EF4-FFF2-40B4-BE49-F238E27FC236}">
                <a16:creationId xmlns:a16="http://schemas.microsoft.com/office/drawing/2014/main" id="{DD85A04B-3C6D-04B7-49D5-BA78C55F8A27}"/>
              </a:ext>
            </a:extLst>
          </p:cNvPr>
          <p:cNvPicPr>
            <a:picLocks noGrp="1" noChangeAspect="1"/>
          </p:cNvPicPr>
          <p:nvPr>
            <p:ph type="pic" sz="quarter" idx="12"/>
          </p:nvPr>
        </p:nvPicPr>
        <p:blipFill>
          <a:blip r:embed="rId3"/>
          <a:srcRect/>
          <a:stretch>
            <a:fillRect/>
          </a:stretch>
        </p:blipFill>
        <p:spPr/>
      </p:pic>
    </p:spTree>
    <p:extLst>
      <p:ext uri="{BB962C8B-B14F-4D97-AF65-F5344CB8AC3E}">
        <p14:creationId xmlns:p14="http://schemas.microsoft.com/office/powerpoint/2010/main" val="397025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3">
            <a:extLst>
              <a:ext uri="{FF2B5EF4-FFF2-40B4-BE49-F238E27FC236}">
                <a16:creationId xmlns:a16="http://schemas.microsoft.com/office/drawing/2014/main" id="{DD0D6A92-EE3F-D7D6-8F11-EF1F96A61C75}"/>
              </a:ext>
            </a:extLst>
          </p:cNvPr>
          <p:cNvSpPr>
            <a:spLocks noGrp="1"/>
          </p:cNvSpPr>
          <p:nvPr>
            <p:ph type="ftr" sz="quarter" idx="3"/>
          </p:nvPr>
        </p:nvSpPr>
        <p:spPr/>
        <p:txBody>
          <a:bodyPr/>
          <a:lstStyle/>
          <a:p>
            <a:pPr defTabSz="914378"/>
            <a:r>
              <a:rPr lang="en-US" sz="800" dirty="0"/>
              <a:t>1. https://www.clinicaltrials.gov/study/NCT03737643. 2. Harter P et al. ASCO 2023. Abstract LBA5506.</a:t>
            </a:r>
          </a:p>
        </p:txBody>
      </p:sp>
      <p:sp>
        <p:nvSpPr>
          <p:cNvPr id="3" name="Title 2">
            <a:extLst>
              <a:ext uri="{FF2B5EF4-FFF2-40B4-BE49-F238E27FC236}">
                <a16:creationId xmlns:a16="http://schemas.microsoft.com/office/drawing/2014/main" id="{FDF4DA05-E434-0F4C-C1FC-D0D48991D9AC}"/>
              </a:ext>
            </a:extLst>
          </p:cNvPr>
          <p:cNvSpPr>
            <a:spLocks noGrp="1"/>
          </p:cNvSpPr>
          <p:nvPr>
            <p:ph type="title"/>
          </p:nvPr>
        </p:nvSpPr>
        <p:spPr/>
        <p:txBody>
          <a:bodyPr/>
          <a:lstStyle/>
          <a:p>
            <a:r>
              <a:rPr lang="en-US" dirty="0"/>
              <a:t>Extending Combination Approaches…</a:t>
            </a:r>
          </a:p>
        </p:txBody>
      </p:sp>
      <p:sp>
        <p:nvSpPr>
          <p:cNvPr id="2" name="Content Placeholder 1">
            <a:extLst>
              <a:ext uri="{FF2B5EF4-FFF2-40B4-BE49-F238E27FC236}">
                <a16:creationId xmlns:a16="http://schemas.microsoft.com/office/drawing/2014/main" id="{12C18999-BC18-8ADE-A997-5531EDB2D671}"/>
              </a:ext>
            </a:extLst>
          </p:cNvPr>
          <p:cNvSpPr>
            <a:spLocks noGrp="1"/>
          </p:cNvSpPr>
          <p:nvPr>
            <p:ph type="body" sz="quarter" idx="10"/>
          </p:nvPr>
        </p:nvSpPr>
        <p:spPr/>
        <p:txBody>
          <a:bodyPr/>
          <a:lstStyle/>
          <a:p>
            <a:pPr marL="284400" indent="-284400">
              <a:spcBef>
                <a:spcPts val="600"/>
              </a:spcBef>
              <a:spcAft>
                <a:spcPts val="600"/>
              </a:spcAft>
            </a:pPr>
            <a:r>
              <a:rPr lang="en-US" sz="2000" dirty="0"/>
              <a:t>Studies are underway to assess additional combination approaches, including both PARP inhibitors as well as checkpoint inhibitors</a:t>
            </a:r>
          </a:p>
          <a:p>
            <a:pPr marL="284400" indent="-284400">
              <a:spcBef>
                <a:spcPts val="600"/>
              </a:spcBef>
              <a:spcAft>
                <a:spcPts val="600"/>
              </a:spcAft>
            </a:pPr>
            <a:r>
              <a:rPr lang="en-US" sz="2000" b="1" dirty="0"/>
              <a:t>Phase 3 DUO-O: </a:t>
            </a:r>
            <a:r>
              <a:rPr lang="en-US" sz="2000" dirty="0"/>
              <a:t>Newly diagnosed FIGO stage III-IV high-grade </a:t>
            </a:r>
            <a:br>
              <a:rPr lang="en-US" sz="2000" dirty="0"/>
            </a:br>
            <a:r>
              <a:rPr lang="en-US" sz="2000" dirty="0"/>
              <a:t>ovarian cancer</a:t>
            </a:r>
          </a:p>
          <a:p>
            <a:pPr marL="728663" lvl="2" indent="-342900">
              <a:spcBef>
                <a:spcPts val="600"/>
              </a:spcBef>
              <a:spcAft>
                <a:spcPts val="600"/>
              </a:spcAft>
              <a:buFont typeface="System Font Regular"/>
              <a:buChar char="–"/>
            </a:pPr>
            <a:r>
              <a:rPr lang="en-US" sz="2000" b="1" dirty="0"/>
              <a:t>Chemo Phase: </a:t>
            </a:r>
            <a:r>
              <a:rPr lang="en-US" sz="2000" dirty="0"/>
              <a:t>chemo + bevacizumab + durvalumab</a:t>
            </a:r>
          </a:p>
          <a:p>
            <a:pPr marL="728663" lvl="2" indent="-342900">
              <a:spcBef>
                <a:spcPts val="600"/>
              </a:spcBef>
              <a:spcAft>
                <a:spcPts val="600"/>
              </a:spcAft>
              <a:buFont typeface="System Font Regular"/>
              <a:buChar char="–"/>
            </a:pPr>
            <a:r>
              <a:rPr lang="en-US" sz="2000" b="1" dirty="0"/>
              <a:t>Maintenance Phase: </a:t>
            </a:r>
            <a:r>
              <a:rPr lang="en-US" sz="2000" dirty="0"/>
              <a:t>bevacizumab + durvalumab + olaparib</a:t>
            </a:r>
          </a:p>
          <a:p>
            <a:pPr marL="728663" lvl="2" indent="-342900">
              <a:spcBef>
                <a:spcPts val="600"/>
              </a:spcBef>
              <a:spcAft>
                <a:spcPts val="600"/>
              </a:spcAft>
              <a:buFont typeface="System Font Regular"/>
              <a:buChar char="–"/>
            </a:pPr>
            <a:r>
              <a:rPr lang="en-US" sz="2000" dirty="0"/>
              <a:t>PFS was improved with inclusion of both a PARP inhibitor and a checkpoint inhibitor </a:t>
            </a:r>
          </a:p>
        </p:txBody>
      </p:sp>
    </p:spTree>
    <p:extLst>
      <p:ext uri="{BB962C8B-B14F-4D97-AF65-F5344CB8AC3E}">
        <p14:creationId xmlns:p14="http://schemas.microsoft.com/office/powerpoint/2010/main" val="3528978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Helpful Free Resources for </a:t>
            </a:r>
            <a:br>
              <a:rPr lang="en-US" dirty="0"/>
            </a:br>
            <a:r>
              <a:rPr lang="en-US" dirty="0"/>
              <a:t>Healthcare Providers to Provide Their Patients</a:t>
            </a:r>
          </a:p>
        </p:txBody>
      </p:sp>
      <p:pic>
        <p:nvPicPr>
          <p:cNvPr id="15" name="Picture 14"/>
          <p:cNvPicPr>
            <a:picLocks noChangeAspect="1"/>
          </p:cNvPicPr>
          <p:nvPr/>
        </p:nvPicPr>
        <p:blipFill>
          <a:blip r:embed="rId3" cstate="print">
            <a:lum bright="70000" contrast="-70000"/>
            <a:extLst>
              <a:ext uri="{28A0092B-C50C-407E-A947-70E740481C1C}">
                <a14:useLocalDpi xmlns:a14="http://schemas.microsoft.com/office/drawing/2010/main"/>
              </a:ext>
            </a:extLst>
          </a:blip>
          <a:stretch>
            <a:fillRect/>
          </a:stretch>
        </p:blipFill>
        <p:spPr>
          <a:xfrm>
            <a:off x="7343895" y="25400"/>
            <a:ext cx="1385327" cy="604072"/>
          </a:xfrm>
          <a:prstGeom prst="rect">
            <a:avLst/>
          </a:prstGeom>
        </p:spPr>
      </p:pic>
      <p:pic>
        <p:nvPicPr>
          <p:cNvPr id="21" name="Picture 20">
            <a:extLst>
              <a:ext uri="{FF2B5EF4-FFF2-40B4-BE49-F238E27FC236}">
                <a16:creationId xmlns:a16="http://schemas.microsoft.com/office/drawing/2014/main" id="{042C539D-DCF6-95F4-9C3F-CAA27E535347}"/>
              </a:ext>
            </a:extLst>
          </p:cNvPr>
          <p:cNvPicPr>
            <a:picLocks noChangeAspect="1"/>
          </p:cNvPicPr>
          <p:nvPr/>
        </p:nvPicPr>
        <p:blipFill>
          <a:blip r:embed="rId4"/>
          <a:stretch>
            <a:fillRect/>
          </a:stretch>
        </p:blipFill>
        <p:spPr>
          <a:xfrm>
            <a:off x="414780" y="922575"/>
            <a:ext cx="8314442" cy="3754013"/>
          </a:xfrm>
          <a:prstGeom prst="rect">
            <a:avLst/>
          </a:prstGeom>
          <a:effectLst>
            <a:outerShdw blurRad="50800" dist="38100" dir="5400000" algn="t" rotWithShape="0">
              <a:prstClr val="black">
                <a:alpha val="40000"/>
              </a:prstClr>
            </a:outerShdw>
          </a:effectLst>
        </p:spPr>
      </p:pic>
      <p:sp>
        <p:nvSpPr>
          <p:cNvPr id="2" name="Rounded Rectangle 1">
            <a:extLst>
              <a:ext uri="{FF2B5EF4-FFF2-40B4-BE49-F238E27FC236}">
                <a16:creationId xmlns:a16="http://schemas.microsoft.com/office/drawing/2014/main" id="{A6F48F36-DA4E-9DBF-279B-7126D8F3FDDE}"/>
              </a:ext>
            </a:extLst>
          </p:cNvPr>
          <p:cNvSpPr/>
          <p:nvPr/>
        </p:nvSpPr>
        <p:spPr>
          <a:xfrm>
            <a:off x="2469823" y="2752628"/>
            <a:ext cx="6136850" cy="848412"/>
          </a:xfrm>
          <a:prstGeom prst="roundRect">
            <a:avLst/>
          </a:prstGeom>
          <a:noFill/>
          <a:ln w="28575">
            <a:solidFill>
              <a:srgbClr val="00D2D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Line arrow Clockwise curve">
            <a:extLst>
              <a:ext uri="{FF2B5EF4-FFF2-40B4-BE49-F238E27FC236}">
                <a16:creationId xmlns:a16="http://schemas.microsoft.com/office/drawing/2014/main" id="{1D7E25E0-8C0D-C235-0683-62697AF33F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699047">
            <a:off x="8333298" y="1871723"/>
            <a:ext cx="914400" cy="914400"/>
          </a:xfrm>
          <a:prstGeom prst="rect">
            <a:avLst/>
          </a:prstGeom>
          <a:effectLst>
            <a:outerShdw blurRad="50800" dist="38100" dir="5400000" algn="t" rotWithShape="0">
              <a:prstClr val="black">
                <a:alpha val="40000"/>
              </a:prstClr>
            </a:outerShdw>
          </a:effectLst>
        </p:spPr>
      </p:pic>
      <p:sp>
        <p:nvSpPr>
          <p:cNvPr id="6" name="Rectangle 5">
            <a:extLst>
              <a:ext uri="{FF2B5EF4-FFF2-40B4-BE49-F238E27FC236}">
                <a16:creationId xmlns:a16="http://schemas.microsoft.com/office/drawing/2014/main" id="{21985FA7-7794-9AD0-7084-DF6AF2F28040}"/>
              </a:ext>
            </a:extLst>
          </p:cNvPr>
          <p:cNvSpPr/>
          <p:nvPr/>
        </p:nvSpPr>
        <p:spPr>
          <a:xfrm>
            <a:off x="2179179" y="4711881"/>
            <a:ext cx="4785643"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sym typeface="Arial"/>
              </a:rPr>
              <a:t>nocc@ovarian.org </a:t>
            </a:r>
            <a:r>
              <a:rPr kumimoji="0" lang="en-US" sz="1400" b="1" i="0" u="none" strike="noStrike" kern="1200" cap="none" spc="0" normalizeH="0" baseline="0" noProof="0" dirty="0">
                <a:ln>
                  <a:noFill/>
                </a:ln>
                <a:solidFill>
                  <a:srgbClr val="42B0B8"/>
                </a:solidFill>
                <a:effectLst/>
                <a:uLnTx/>
                <a:uFillTx/>
                <a:latin typeface="Arial"/>
                <a:ea typeface="+mn-ea"/>
                <a:cs typeface="Arial"/>
                <a:sym typeface="Arial"/>
              </a:rPr>
              <a:t>•</a:t>
            </a:r>
            <a:r>
              <a:rPr kumimoji="0" lang="en-US" sz="1400" b="1" i="0" u="none" strike="noStrike" kern="1200" cap="none" spc="0" normalizeH="0" baseline="0" noProof="0" dirty="0">
                <a:ln>
                  <a:noFill/>
                </a:ln>
                <a:solidFill>
                  <a:srgbClr val="000000"/>
                </a:solidFill>
                <a:effectLst/>
                <a:uLnTx/>
                <a:uFillTx/>
                <a:latin typeface="Arial"/>
                <a:ea typeface="+mn-ea"/>
                <a:cs typeface="Arial"/>
                <a:sym typeface="Arial"/>
              </a:rPr>
              <a:t> 888-OVARIAN </a:t>
            </a:r>
            <a:r>
              <a:rPr kumimoji="0" lang="en-US" sz="1400" b="1" i="0" u="none" strike="noStrike" kern="1200" cap="none" spc="0" normalizeH="0" baseline="0" noProof="0" dirty="0">
                <a:ln>
                  <a:noFill/>
                </a:ln>
                <a:solidFill>
                  <a:srgbClr val="42B0B8"/>
                </a:solidFill>
                <a:effectLst/>
                <a:uLnTx/>
                <a:uFillTx/>
                <a:latin typeface="Arial"/>
                <a:ea typeface="+mn-ea"/>
                <a:cs typeface="Arial"/>
                <a:sym typeface="Arial"/>
              </a:rPr>
              <a:t>•</a:t>
            </a:r>
            <a:r>
              <a:rPr kumimoji="0" lang="en-US" sz="1400" b="1" i="0" u="none" strike="noStrike" kern="1200" cap="none" spc="0" normalizeH="0" baseline="0" noProof="0" dirty="0">
                <a:ln>
                  <a:noFill/>
                </a:ln>
                <a:solidFill>
                  <a:srgbClr val="000000"/>
                </a:solidFill>
                <a:effectLst/>
                <a:uLnTx/>
                <a:uFillTx/>
                <a:latin typeface="Arial"/>
                <a:ea typeface="+mn-ea"/>
                <a:cs typeface="Arial"/>
                <a:sym typeface="Arial"/>
              </a:rPr>
              <a:t> ovarian.org</a:t>
            </a:r>
          </a:p>
        </p:txBody>
      </p:sp>
    </p:spTree>
    <p:extLst>
      <p:ext uri="{BB962C8B-B14F-4D97-AF65-F5344CB8AC3E}">
        <p14:creationId xmlns:p14="http://schemas.microsoft.com/office/powerpoint/2010/main" val="1841433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A46696-48B4-4545-A82D-A0737B4296C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1. </a:t>
            </a:r>
            <a:r>
              <a:rPr kumimoji="0" lang="en-GB" sz="8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sym typeface="Arial"/>
              </a:rPr>
              <a:t>The Cancer Genome Atlas Research Network. </a:t>
            </a:r>
            <a:r>
              <a:rPr kumimoji="0" lang="en-US" sz="800" b="0" i="1"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Nature</a:t>
            </a: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2013;497:67-73.</a:t>
            </a:r>
          </a:p>
        </p:txBody>
      </p:sp>
      <p:sp>
        <p:nvSpPr>
          <p:cNvPr id="3" name="Title 2"/>
          <p:cNvSpPr>
            <a:spLocks noGrp="1"/>
          </p:cNvSpPr>
          <p:nvPr>
            <p:ph type="title"/>
          </p:nvPr>
        </p:nvSpPr>
        <p:spPr/>
        <p:txBody>
          <a:bodyPr/>
          <a:lstStyle/>
          <a:p>
            <a:r>
              <a:rPr lang="en-US" dirty="0"/>
              <a:t>Shifting the Paradigm: </a:t>
            </a:r>
            <a:br>
              <a:rPr lang="en-US" dirty="0"/>
            </a:br>
            <a:r>
              <a:rPr lang="en-US" dirty="0"/>
              <a:t>Personalizing Treatment With Molecular Profiling</a:t>
            </a:r>
            <a:r>
              <a:rPr lang="en-US" baseline="30000" dirty="0"/>
              <a:t>1</a:t>
            </a:r>
          </a:p>
        </p:txBody>
      </p:sp>
      <p:graphicFrame>
        <p:nvGraphicFramePr>
          <p:cNvPr id="8" name="Table 7">
            <a:extLst>
              <a:ext uri="{FF2B5EF4-FFF2-40B4-BE49-F238E27FC236}">
                <a16:creationId xmlns:a16="http://schemas.microsoft.com/office/drawing/2014/main" id="{575D7754-DF54-C236-F8A5-239993369032}"/>
              </a:ext>
            </a:extLst>
          </p:cNvPr>
          <p:cNvGraphicFramePr>
            <a:graphicFrameLocks noGrp="1"/>
          </p:cNvGraphicFramePr>
          <p:nvPr/>
        </p:nvGraphicFramePr>
        <p:xfrm>
          <a:off x="4720686" y="1273176"/>
          <a:ext cx="4268522" cy="3436169"/>
        </p:xfrm>
        <a:graphic>
          <a:graphicData uri="http://schemas.openxmlformats.org/drawingml/2006/table">
            <a:tbl>
              <a:tblPr>
                <a:tableStyleId>{5C22544A-7EE6-4342-B048-85BDC9FD1C3A}</a:tableStyleId>
              </a:tblPr>
              <a:tblGrid>
                <a:gridCol w="1608677">
                  <a:extLst>
                    <a:ext uri="{9D8B030D-6E8A-4147-A177-3AD203B41FA5}">
                      <a16:colId xmlns:a16="http://schemas.microsoft.com/office/drawing/2014/main" val="2984052146"/>
                    </a:ext>
                  </a:extLst>
                </a:gridCol>
                <a:gridCol w="2659845">
                  <a:extLst>
                    <a:ext uri="{9D8B030D-6E8A-4147-A177-3AD203B41FA5}">
                      <a16:colId xmlns:a16="http://schemas.microsoft.com/office/drawing/2014/main" val="3743874971"/>
                    </a:ext>
                  </a:extLst>
                </a:gridCol>
              </a:tblGrid>
              <a:tr h="8590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cap="none" spc="0" normalizeH="0" baseline="0" noProof="0" dirty="0">
                          <a:ln>
                            <a:noFill/>
                          </a:ln>
                          <a:solidFill>
                            <a:schemeClr val="accent2"/>
                          </a:solidFill>
                          <a:effectLst/>
                          <a:uLnTx/>
                          <a:uFillTx/>
                          <a:latin typeface="+mn-lt"/>
                          <a:cs typeface="Arial"/>
                          <a:sym typeface="Arial"/>
                        </a:rPr>
                        <a:t>POLE</a:t>
                      </a:r>
                      <a:r>
                        <a:rPr kumimoji="0" lang="en-US" sz="1000" b="1" i="0" u="none" strike="noStrike" cap="none" spc="0" normalizeH="0" baseline="0" noProof="0" dirty="0">
                          <a:ln>
                            <a:noFill/>
                          </a:ln>
                          <a:solidFill>
                            <a:schemeClr val="accent2"/>
                          </a:solidFill>
                          <a:effectLst/>
                          <a:uLnTx/>
                          <a:uFillTx/>
                          <a:latin typeface="+mn-lt"/>
                          <a:cs typeface="Arial"/>
                          <a:sym typeface="Arial"/>
                        </a:rPr>
                        <a:t>: ultramutated, </a:t>
                      </a:r>
                      <a:br>
                        <a:rPr kumimoji="0" lang="en-US" sz="1000" b="1" i="0" u="none" strike="noStrike" cap="none" spc="0" normalizeH="0" baseline="0" noProof="0" dirty="0">
                          <a:ln>
                            <a:noFill/>
                          </a:ln>
                          <a:solidFill>
                            <a:schemeClr val="accent2"/>
                          </a:solidFill>
                          <a:effectLst/>
                          <a:uLnTx/>
                          <a:uFillTx/>
                          <a:latin typeface="+mn-lt"/>
                          <a:cs typeface="Arial"/>
                          <a:sym typeface="Arial"/>
                        </a:rPr>
                      </a:br>
                      <a:r>
                        <a:rPr kumimoji="0" lang="en-US" sz="1000" b="1" i="0" u="none" strike="noStrike" cap="none" spc="0" normalizeH="0" baseline="0" noProof="0" dirty="0">
                          <a:ln>
                            <a:noFill/>
                          </a:ln>
                          <a:solidFill>
                            <a:schemeClr val="accent2"/>
                          </a:solidFill>
                          <a:effectLst/>
                          <a:uLnTx/>
                          <a:uFillTx/>
                          <a:latin typeface="+mn-lt"/>
                          <a:cs typeface="Arial"/>
                          <a:sym typeface="Arial"/>
                        </a:rPr>
                        <a:t>100-500 mutations/Mb </a:t>
                      </a:r>
                      <a:endParaRPr lang="en-US" sz="1000" dirty="0"/>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t>5%-10% of endometrial cancers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t>High mutation burden leads to better immune response, excessive mutations lead to inability to proliferate</a:t>
                      </a:r>
                      <a:endParaRPr lang="en-US" sz="1000" dirty="0"/>
                    </a:p>
                  </a:txBody>
                  <a:tcPr anchor="ctr"/>
                </a:tc>
                <a:extLst>
                  <a:ext uri="{0D108BD9-81ED-4DB2-BD59-A6C34878D82A}">
                    <a16:rowId xmlns:a16="http://schemas.microsoft.com/office/drawing/2014/main" val="1174198692"/>
                  </a:ext>
                </a:extLst>
              </a:tr>
              <a:tr h="7028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cap="none" spc="0" normalizeH="0" baseline="0" noProof="0" dirty="0">
                          <a:ln>
                            <a:noFill/>
                          </a:ln>
                          <a:solidFill>
                            <a:schemeClr val="accent4"/>
                          </a:solidFill>
                          <a:effectLst/>
                          <a:uLnTx/>
                          <a:uFillTx/>
                          <a:latin typeface="+mn-lt"/>
                          <a:cs typeface="Arial"/>
                          <a:sym typeface="Arial"/>
                        </a:rPr>
                        <a:t>dMMR/MSI-H:</a:t>
                      </a:r>
                      <a:br>
                        <a:rPr kumimoji="0" lang="en-US" sz="1000" b="1" i="0" u="none" strike="noStrike" cap="none" spc="0" normalizeH="0" baseline="0" noProof="0" dirty="0">
                          <a:ln>
                            <a:noFill/>
                          </a:ln>
                          <a:solidFill>
                            <a:schemeClr val="accent4"/>
                          </a:solidFill>
                          <a:effectLst/>
                          <a:uLnTx/>
                          <a:uFillTx/>
                          <a:latin typeface="+mn-lt"/>
                          <a:cs typeface="Arial"/>
                          <a:sym typeface="Arial"/>
                        </a:rPr>
                      </a:br>
                      <a:r>
                        <a:rPr kumimoji="0" lang="en-US" sz="1000" b="1" i="0" u="none" strike="noStrike" cap="none" spc="0" normalizeH="0" baseline="0" noProof="0" dirty="0">
                          <a:ln>
                            <a:noFill/>
                          </a:ln>
                          <a:solidFill>
                            <a:schemeClr val="accent4"/>
                          </a:solidFill>
                          <a:effectLst/>
                          <a:uLnTx/>
                          <a:uFillTx/>
                          <a:latin typeface="+mn-lt"/>
                          <a:cs typeface="Arial"/>
                          <a:sym typeface="Arial"/>
                        </a:rPr>
                        <a:t>10-20 mutations/Mb </a:t>
                      </a:r>
                      <a:endParaRPr lang="en-US" sz="1000" dirty="0"/>
                    </a:p>
                  </a:txBody>
                  <a:tcPr anchor="ctr"/>
                </a:tc>
                <a:tc>
                  <a:txBody>
                    <a:bodyPr/>
                    <a:lstStyle/>
                    <a:p>
                      <a:pPr marL="171450" lvl="0" indent="-171450">
                        <a:buFont typeface="Arial" panose="020B0604020202020204" pitchFamily="34" charset="0"/>
                        <a:buChar char="•"/>
                      </a:pPr>
                      <a:r>
                        <a:rPr lang="en-US" sz="1000" dirty="0"/>
                        <a:t>20%-30% of endometrial cancers</a:t>
                      </a:r>
                    </a:p>
                    <a:p>
                      <a:pPr marL="171450" lvl="0" indent="-171450">
                        <a:buFont typeface="Arial" panose="020B0604020202020204" pitchFamily="34" charset="0"/>
                        <a:buChar char="•"/>
                      </a:pPr>
                      <a:r>
                        <a:rPr lang="en-US" sz="1000" dirty="0"/>
                        <a:t>Hereditary (Lynch syndrome) or somatic</a:t>
                      </a:r>
                    </a:p>
                  </a:txBody>
                  <a:tcPr anchor="ctr"/>
                </a:tc>
                <a:extLst>
                  <a:ext uri="{0D108BD9-81ED-4DB2-BD59-A6C34878D82A}">
                    <a16:rowId xmlns:a16="http://schemas.microsoft.com/office/drawing/2014/main" val="1709042920"/>
                  </a:ext>
                </a:extLst>
              </a:tr>
              <a:tr h="11714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cap="none" spc="0" normalizeH="0" baseline="0" noProof="0" dirty="0">
                          <a:ln>
                            <a:noFill/>
                          </a:ln>
                          <a:solidFill>
                            <a:schemeClr val="accent3"/>
                          </a:solidFill>
                          <a:effectLst/>
                          <a:uLnTx/>
                          <a:uFillTx/>
                          <a:latin typeface="+mn-lt"/>
                          <a:cs typeface="Arial"/>
                          <a:sym typeface="Arial"/>
                        </a:rPr>
                        <a:t>CN low/NSMP/</a:t>
                      </a:r>
                      <a:r>
                        <a:rPr kumimoji="0" lang="en-US" sz="1000" b="1" i="1" u="none" strike="noStrike" cap="none" spc="0" normalizeH="0" baseline="0" noProof="0" dirty="0">
                          <a:ln>
                            <a:noFill/>
                          </a:ln>
                          <a:solidFill>
                            <a:schemeClr val="accent3"/>
                          </a:solidFill>
                          <a:effectLst/>
                          <a:uLnTx/>
                          <a:uFillTx/>
                          <a:latin typeface="+mn-lt"/>
                          <a:cs typeface="Arial"/>
                          <a:sym typeface="Arial"/>
                        </a:rPr>
                        <a:t>TP53</a:t>
                      </a:r>
                      <a:r>
                        <a:rPr kumimoji="0" lang="en-US" sz="1000" b="1" i="0" u="none" strike="noStrike" cap="none" spc="0" normalizeH="0" baseline="0" noProof="0" dirty="0">
                          <a:ln>
                            <a:noFill/>
                          </a:ln>
                          <a:solidFill>
                            <a:schemeClr val="accent3"/>
                          </a:solidFill>
                          <a:effectLst/>
                          <a:uLnTx/>
                          <a:uFillTx/>
                          <a:latin typeface="+mn-lt"/>
                          <a:cs typeface="Arial"/>
                          <a:sym typeface="Arial"/>
                        </a:rPr>
                        <a:t> WT/MSS: </a:t>
                      </a:r>
                      <a:br>
                        <a:rPr kumimoji="0" lang="en-US" sz="1000" b="1" i="0" u="none" strike="noStrike" cap="none" spc="0" normalizeH="0" baseline="0" noProof="0" dirty="0">
                          <a:ln>
                            <a:noFill/>
                          </a:ln>
                          <a:solidFill>
                            <a:schemeClr val="accent3"/>
                          </a:solidFill>
                          <a:effectLst/>
                          <a:uLnTx/>
                          <a:uFillTx/>
                          <a:latin typeface="+mn-lt"/>
                          <a:cs typeface="Arial"/>
                          <a:sym typeface="Arial"/>
                        </a:rPr>
                      </a:br>
                      <a:r>
                        <a:rPr kumimoji="0" lang="en-US" sz="1000" b="1" i="0" u="none" strike="noStrike" cap="none" spc="0" normalizeH="0" baseline="0" noProof="0" dirty="0">
                          <a:ln>
                            <a:noFill/>
                          </a:ln>
                          <a:solidFill>
                            <a:schemeClr val="accent3"/>
                          </a:solidFill>
                          <a:effectLst/>
                          <a:uLnTx/>
                          <a:uFillTx/>
                          <a:latin typeface="+mn-lt"/>
                          <a:cs typeface="Arial"/>
                          <a:sym typeface="Arial"/>
                        </a:rPr>
                        <a:t>2-3 mutations/Mb, endometrioid, G1</a:t>
                      </a:r>
                      <a:endParaRPr lang="en-US" sz="1000" dirty="0"/>
                    </a:p>
                  </a:txBody>
                  <a:tcPr anchor="ctr"/>
                </a:tc>
                <a:tc>
                  <a:txBody>
                    <a:bodyPr/>
                    <a:lstStyle/>
                    <a:p>
                      <a:pPr marL="171450" lvl="0" indent="-171450">
                        <a:buFont typeface="Arial" panose="020B0604020202020204" pitchFamily="34" charset="0"/>
                        <a:buChar char="•"/>
                      </a:pPr>
                      <a:r>
                        <a:rPr lang="en-US" sz="1000" dirty="0"/>
                        <a:t>Most common endometrial cancer</a:t>
                      </a:r>
                    </a:p>
                    <a:p>
                      <a:pPr marL="171450" lvl="0" indent="-171450">
                        <a:buFont typeface="Arial" panose="020B0604020202020204" pitchFamily="34" charset="0"/>
                        <a:buChar char="•"/>
                      </a:pPr>
                      <a:r>
                        <a:rPr lang="en-US" sz="1000" dirty="0"/>
                        <a:t>Low-grade tumors </a:t>
                      </a:r>
                    </a:p>
                    <a:p>
                      <a:pPr marL="171450" lvl="0" indent="-171450">
                        <a:buFont typeface="Arial" panose="020B0604020202020204" pitchFamily="34" charset="0"/>
                        <a:buChar char="•"/>
                      </a:pPr>
                      <a:r>
                        <a:rPr lang="en-US" sz="1000" dirty="0"/>
                        <a:t>Estrogen/progesterone positive</a:t>
                      </a:r>
                    </a:p>
                    <a:p>
                      <a:pPr marL="171450" lvl="0" indent="-171450">
                        <a:buFont typeface="Arial" panose="020B0604020202020204" pitchFamily="34" charset="0"/>
                        <a:buChar char="•"/>
                      </a:pPr>
                      <a:r>
                        <a:rPr lang="en-US" sz="1000" b="0" i="1" dirty="0"/>
                        <a:t>PTEN, PIK3CA, ARID1A</a:t>
                      </a:r>
                      <a:r>
                        <a:rPr lang="en-US" sz="1000" b="0" i="0" dirty="0"/>
                        <a:t>, and </a:t>
                      </a:r>
                      <a:r>
                        <a:rPr lang="en-US" sz="1000" b="0" i="1" dirty="0"/>
                        <a:t>KRAS </a:t>
                      </a:r>
                      <a:r>
                        <a:rPr lang="en-US" sz="1000" b="0" i="0" dirty="0"/>
                        <a:t>mutations</a:t>
                      </a:r>
                      <a:endParaRPr lang="en-US" sz="1000" dirty="0"/>
                    </a:p>
                  </a:txBody>
                  <a:tcPr anchor="ctr"/>
                </a:tc>
                <a:extLst>
                  <a:ext uri="{0D108BD9-81ED-4DB2-BD59-A6C34878D82A}">
                    <a16:rowId xmlns:a16="http://schemas.microsoft.com/office/drawing/2014/main" val="2836767376"/>
                  </a:ext>
                </a:extLst>
              </a:tr>
              <a:tr h="7028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cap="none" spc="0" normalizeH="0" baseline="0" noProof="0" dirty="0">
                          <a:ln>
                            <a:noFill/>
                          </a:ln>
                          <a:solidFill>
                            <a:srgbClr val="510B11">
                              <a:lumMod val="75000"/>
                              <a:lumOff val="25000"/>
                            </a:srgbClr>
                          </a:solidFill>
                          <a:effectLst/>
                          <a:uLnTx/>
                          <a:uFillTx/>
                          <a:latin typeface="+mn-lt"/>
                          <a:cs typeface="Arial"/>
                          <a:sym typeface="Arial"/>
                        </a:rPr>
                        <a:t>CN </a:t>
                      </a:r>
                      <a:r>
                        <a:rPr kumimoji="0" lang="en-US" sz="1000" b="1" i="0" u="none" strike="noStrike" cap="none" spc="0" normalizeH="0" baseline="0" noProof="0" dirty="0">
                          <a:ln>
                            <a:noFill/>
                          </a:ln>
                          <a:solidFill>
                            <a:srgbClr val="AD1824"/>
                          </a:solidFill>
                          <a:effectLst/>
                          <a:uLnTx/>
                          <a:uFillTx/>
                          <a:latin typeface="+mn-lt"/>
                          <a:cs typeface="Arial"/>
                          <a:sym typeface="Arial"/>
                        </a:rPr>
                        <a:t>high</a:t>
                      </a:r>
                      <a:r>
                        <a:rPr kumimoji="0" lang="en-US" sz="1000" b="1" i="0" u="none" strike="noStrike" cap="none" spc="0" normalizeH="0" baseline="0" noProof="0" dirty="0">
                          <a:ln>
                            <a:noFill/>
                          </a:ln>
                          <a:solidFill>
                            <a:srgbClr val="510B11">
                              <a:lumMod val="75000"/>
                              <a:lumOff val="25000"/>
                            </a:srgbClr>
                          </a:solidFill>
                          <a:effectLst/>
                          <a:uLnTx/>
                          <a:uFillTx/>
                          <a:latin typeface="+mn-lt"/>
                          <a:cs typeface="Arial"/>
                          <a:sym typeface="Arial"/>
                        </a:rPr>
                        <a:t>/</a:t>
                      </a:r>
                      <a:r>
                        <a:rPr kumimoji="0" lang="en-US" sz="1000" b="1" i="1" u="none" strike="noStrike" cap="none" spc="0" normalizeH="0" baseline="0" noProof="0" dirty="0">
                          <a:ln>
                            <a:noFill/>
                          </a:ln>
                          <a:solidFill>
                            <a:srgbClr val="510B11">
                              <a:lumMod val="75000"/>
                              <a:lumOff val="25000"/>
                            </a:srgbClr>
                          </a:solidFill>
                          <a:effectLst/>
                          <a:uLnTx/>
                          <a:uFillTx/>
                          <a:latin typeface="+mn-lt"/>
                          <a:cs typeface="Arial"/>
                          <a:sym typeface="Arial"/>
                        </a:rPr>
                        <a:t>TP53</a:t>
                      </a:r>
                      <a:r>
                        <a:rPr kumimoji="0" lang="en-US" sz="1000" b="1" i="0" u="none" strike="noStrike" cap="none" spc="0" normalizeH="0" baseline="0" noProof="0" dirty="0">
                          <a:ln>
                            <a:noFill/>
                          </a:ln>
                          <a:solidFill>
                            <a:srgbClr val="510B11">
                              <a:lumMod val="75000"/>
                              <a:lumOff val="25000"/>
                            </a:srgbClr>
                          </a:solidFill>
                          <a:effectLst/>
                          <a:uLnTx/>
                          <a:uFillTx/>
                          <a:latin typeface="+mn-lt"/>
                          <a:cs typeface="Arial"/>
                          <a:sym typeface="Arial"/>
                        </a:rPr>
                        <a:t> abn: </a:t>
                      </a:r>
                      <a:br>
                        <a:rPr kumimoji="0" lang="en-US" sz="1000" b="1" i="0" u="none" strike="noStrike" cap="none" spc="0" normalizeH="0" baseline="0" noProof="0" dirty="0">
                          <a:ln>
                            <a:noFill/>
                          </a:ln>
                          <a:solidFill>
                            <a:srgbClr val="510B11">
                              <a:lumMod val="75000"/>
                              <a:lumOff val="25000"/>
                            </a:srgbClr>
                          </a:solidFill>
                          <a:effectLst/>
                          <a:uLnTx/>
                          <a:uFillTx/>
                          <a:latin typeface="+mn-lt"/>
                          <a:cs typeface="Arial"/>
                          <a:sym typeface="Arial"/>
                        </a:rPr>
                      </a:br>
                      <a:r>
                        <a:rPr kumimoji="0" lang="en-US" sz="1000" b="1" i="0" u="none" strike="noStrike" cap="none" spc="0" normalizeH="0" baseline="0" noProof="0" dirty="0">
                          <a:ln>
                            <a:noFill/>
                          </a:ln>
                          <a:solidFill>
                            <a:srgbClr val="AD1824"/>
                          </a:solidFill>
                          <a:effectLst/>
                          <a:uLnTx/>
                          <a:uFillTx/>
                          <a:latin typeface="+mn-lt"/>
                          <a:cs typeface="Arial"/>
                          <a:sym typeface="Arial"/>
                        </a:rPr>
                        <a:t>2-3 mutations/Mb, </a:t>
                      </a:r>
                      <a:br>
                        <a:rPr kumimoji="0" lang="en-US" sz="1000" b="1" i="0" u="none" strike="noStrike" cap="none" spc="0" normalizeH="0" baseline="0" noProof="0" dirty="0">
                          <a:ln>
                            <a:noFill/>
                          </a:ln>
                          <a:solidFill>
                            <a:srgbClr val="AD1824"/>
                          </a:solidFill>
                          <a:effectLst/>
                          <a:uLnTx/>
                          <a:uFillTx/>
                          <a:latin typeface="+mn-lt"/>
                          <a:cs typeface="Arial"/>
                          <a:sym typeface="Arial"/>
                        </a:rPr>
                      </a:br>
                      <a:r>
                        <a:rPr kumimoji="0" lang="en-US" sz="1000" b="1" i="0" u="none" strike="noStrike" cap="none" spc="0" normalizeH="0" baseline="0" noProof="0" dirty="0">
                          <a:ln>
                            <a:noFill/>
                          </a:ln>
                          <a:solidFill>
                            <a:srgbClr val="AD1824"/>
                          </a:solidFill>
                          <a:effectLst/>
                          <a:uLnTx/>
                          <a:uFillTx/>
                          <a:latin typeface="+mn-lt"/>
                          <a:cs typeface="Arial"/>
                          <a:sym typeface="Arial"/>
                        </a:rPr>
                        <a:t>high grade</a:t>
                      </a:r>
                      <a:endParaRPr lang="en-US" sz="1000" dirty="0"/>
                    </a:p>
                  </a:txBody>
                  <a:tcPr anchor="ctr"/>
                </a:tc>
                <a:tc>
                  <a:txBody>
                    <a:bodyPr/>
                    <a:lstStyle/>
                    <a:p>
                      <a:pPr marL="171450" lvl="0" indent="-171450">
                        <a:buFont typeface="Arial" panose="020B0604020202020204" pitchFamily="34" charset="0"/>
                        <a:buChar char="•"/>
                      </a:pPr>
                      <a:r>
                        <a:rPr lang="en-US" sz="1000" dirty="0"/>
                        <a:t>Often serous or mixed histology</a:t>
                      </a:r>
                    </a:p>
                    <a:p>
                      <a:pPr marL="171450" lvl="0" indent="-171450">
                        <a:buFont typeface="Arial" panose="020B0604020202020204" pitchFamily="34" charset="0"/>
                        <a:buChar char="•"/>
                      </a:pPr>
                      <a:r>
                        <a:rPr lang="en-US" sz="1000" dirty="0"/>
                        <a:t>Poorest prognosis</a:t>
                      </a:r>
                    </a:p>
                  </a:txBody>
                  <a:tcPr anchor="ctr"/>
                </a:tc>
                <a:extLst>
                  <a:ext uri="{0D108BD9-81ED-4DB2-BD59-A6C34878D82A}">
                    <a16:rowId xmlns:a16="http://schemas.microsoft.com/office/drawing/2014/main" val="1773568351"/>
                  </a:ext>
                </a:extLst>
              </a:tr>
            </a:tbl>
          </a:graphicData>
        </a:graphic>
      </p:graphicFrame>
      <p:grpSp>
        <p:nvGrpSpPr>
          <p:cNvPr id="9" name="Group 8">
            <a:extLst>
              <a:ext uri="{FF2B5EF4-FFF2-40B4-BE49-F238E27FC236}">
                <a16:creationId xmlns:a16="http://schemas.microsoft.com/office/drawing/2014/main" id="{26B8DF0C-F794-A5C4-D81D-5F9F258678FD}"/>
              </a:ext>
            </a:extLst>
          </p:cNvPr>
          <p:cNvGrpSpPr/>
          <p:nvPr/>
        </p:nvGrpSpPr>
        <p:grpSpPr>
          <a:xfrm>
            <a:off x="430167" y="1203763"/>
            <a:ext cx="4179933" cy="3574995"/>
            <a:chOff x="430167" y="1019032"/>
            <a:chExt cx="4179933" cy="3574995"/>
          </a:xfrm>
        </p:grpSpPr>
        <p:graphicFrame>
          <p:nvGraphicFramePr>
            <p:cNvPr id="10" name="Chart 9">
              <a:extLst>
                <a:ext uri="{FF2B5EF4-FFF2-40B4-BE49-F238E27FC236}">
                  <a16:creationId xmlns:a16="http://schemas.microsoft.com/office/drawing/2014/main" id="{8E2DE289-D77E-C9F2-A78B-8DB3FAC0EE09}"/>
                </a:ext>
              </a:extLst>
            </p:cNvPr>
            <p:cNvGraphicFramePr/>
            <p:nvPr/>
          </p:nvGraphicFramePr>
          <p:xfrm>
            <a:off x="765328" y="1186032"/>
            <a:ext cx="3844772" cy="3114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7C3B63EA-AC29-0649-03BE-3A12BE01FD06}"/>
                </a:ext>
              </a:extLst>
            </p:cNvPr>
            <p:cNvSpPr txBox="1"/>
            <p:nvPr/>
          </p:nvSpPr>
          <p:spPr>
            <a:xfrm>
              <a:off x="2258223" y="4286250"/>
              <a:ext cx="971741" cy="307777"/>
            </a:xfrm>
            <a:prstGeom prst="rect">
              <a:avLst/>
            </a:prstGeom>
            <a:solidFill>
              <a:schemeClr val="bg1"/>
            </a:solidFill>
          </p:spPr>
          <p:txBody>
            <a:bodyPr wrap="none" rtlCol="0">
              <a:spAutoFit/>
            </a:bodyPr>
            <a:lstStyle/>
            <a:p>
              <a:r>
                <a:rPr lang="en-US" b="1" dirty="0"/>
                <a:t>Time, mo</a:t>
              </a:r>
            </a:p>
          </p:txBody>
        </p:sp>
        <p:sp>
          <p:nvSpPr>
            <p:cNvPr id="12" name="TextBox 11">
              <a:extLst>
                <a:ext uri="{FF2B5EF4-FFF2-40B4-BE49-F238E27FC236}">
                  <a16:creationId xmlns:a16="http://schemas.microsoft.com/office/drawing/2014/main" id="{4E0048D1-3474-BED0-7223-6C48264328AE}"/>
                </a:ext>
              </a:extLst>
            </p:cNvPr>
            <p:cNvSpPr txBox="1"/>
            <p:nvPr/>
          </p:nvSpPr>
          <p:spPr>
            <a:xfrm>
              <a:off x="430167" y="1267364"/>
              <a:ext cx="400110" cy="2820004"/>
            </a:xfrm>
            <a:prstGeom prst="rect">
              <a:avLst/>
            </a:prstGeom>
            <a:solidFill>
              <a:schemeClr val="bg1"/>
            </a:solidFill>
          </p:spPr>
          <p:txBody>
            <a:bodyPr vert="vert270" wrap="square" rtlCol="0">
              <a:spAutoFit/>
            </a:bodyPr>
            <a:lstStyle/>
            <a:p>
              <a:pPr algn="ctr"/>
              <a:r>
                <a:rPr lang="en-US" b="1" dirty="0"/>
                <a:t>Progression-Free Survival, %</a:t>
              </a:r>
            </a:p>
          </p:txBody>
        </p:sp>
        <p:sp>
          <p:nvSpPr>
            <p:cNvPr id="13" name="TextBox 12">
              <a:extLst>
                <a:ext uri="{FF2B5EF4-FFF2-40B4-BE49-F238E27FC236}">
                  <a16:creationId xmlns:a16="http://schemas.microsoft.com/office/drawing/2014/main" id="{828C7091-81D2-1071-382B-6A3D78F7EA63}"/>
                </a:ext>
              </a:extLst>
            </p:cNvPr>
            <p:cNvSpPr txBox="1"/>
            <p:nvPr/>
          </p:nvSpPr>
          <p:spPr>
            <a:xfrm>
              <a:off x="2677570" y="1019032"/>
              <a:ext cx="1593706" cy="276999"/>
            </a:xfrm>
            <a:prstGeom prst="rect">
              <a:avLst/>
            </a:prstGeom>
            <a:noFill/>
          </p:spPr>
          <p:txBody>
            <a:bodyPr wrap="none" rtlCol="0">
              <a:spAutoFit/>
            </a:bodyPr>
            <a:lstStyle/>
            <a:p>
              <a:pPr algn="ctr"/>
              <a:r>
                <a:rPr lang="en-US" sz="1200" i="1" dirty="0">
                  <a:solidFill>
                    <a:schemeClr val="accent2"/>
                  </a:solidFill>
                </a:rPr>
                <a:t>POLE </a:t>
              </a:r>
              <a:r>
                <a:rPr lang="en-US" sz="1200" dirty="0">
                  <a:solidFill>
                    <a:schemeClr val="accent2"/>
                  </a:solidFill>
                </a:rPr>
                <a:t>(ultramutated)</a:t>
              </a:r>
              <a:endParaRPr lang="en-US" sz="1200" i="1" dirty="0">
                <a:solidFill>
                  <a:schemeClr val="accent2"/>
                </a:solidFill>
              </a:endParaRPr>
            </a:p>
          </p:txBody>
        </p:sp>
        <p:sp>
          <p:nvSpPr>
            <p:cNvPr id="14" name="TextBox 13">
              <a:extLst>
                <a:ext uri="{FF2B5EF4-FFF2-40B4-BE49-F238E27FC236}">
                  <a16:creationId xmlns:a16="http://schemas.microsoft.com/office/drawing/2014/main" id="{931712EB-789E-3104-931C-DA9D8CDE4D84}"/>
                </a:ext>
              </a:extLst>
            </p:cNvPr>
            <p:cNvSpPr txBox="1"/>
            <p:nvPr/>
          </p:nvSpPr>
          <p:spPr>
            <a:xfrm>
              <a:off x="2703218" y="2042465"/>
              <a:ext cx="1542410" cy="276999"/>
            </a:xfrm>
            <a:prstGeom prst="rect">
              <a:avLst/>
            </a:prstGeom>
            <a:noFill/>
          </p:spPr>
          <p:txBody>
            <a:bodyPr wrap="none" rtlCol="0">
              <a:spAutoFit/>
            </a:bodyPr>
            <a:lstStyle/>
            <a:p>
              <a:pPr algn="ctr"/>
              <a:r>
                <a:rPr lang="en-US" sz="1200" dirty="0">
                  <a:solidFill>
                    <a:schemeClr val="accent4"/>
                  </a:solidFill>
                </a:rPr>
                <a:t>MSI</a:t>
              </a:r>
              <a:r>
                <a:rPr lang="en-US" sz="1200" i="1" dirty="0">
                  <a:solidFill>
                    <a:schemeClr val="accent4"/>
                  </a:solidFill>
                </a:rPr>
                <a:t> </a:t>
              </a:r>
              <a:r>
                <a:rPr lang="en-US" sz="1200" dirty="0">
                  <a:solidFill>
                    <a:schemeClr val="accent4"/>
                  </a:solidFill>
                </a:rPr>
                <a:t>(hypermutated)</a:t>
              </a:r>
              <a:endParaRPr lang="en-US" sz="1200" i="1" dirty="0">
                <a:solidFill>
                  <a:schemeClr val="accent4"/>
                </a:solidFill>
              </a:endParaRPr>
            </a:p>
          </p:txBody>
        </p:sp>
        <p:sp>
          <p:nvSpPr>
            <p:cNvPr id="15" name="TextBox 14">
              <a:extLst>
                <a:ext uri="{FF2B5EF4-FFF2-40B4-BE49-F238E27FC236}">
                  <a16:creationId xmlns:a16="http://schemas.microsoft.com/office/drawing/2014/main" id="{28C09ABC-6DE3-377A-7BEE-8673F376078F}"/>
                </a:ext>
              </a:extLst>
            </p:cNvPr>
            <p:cNvSpPr txBox="1"/>
            <p:nvPr/>
          </p:nvSpPr>
          <p:spPr>
            <a:xfrm>
              <a:off x="2591810" y="1410209"/>
              <a:ext cx="1765227" cy="461665"/>
            </a:xfrm>
            <a:prstGeom prst="rect">
              <a:avLst/>
            </a:prstGeom>
            <a:noFill/>
          </p:spPr>
          <p:txBody>
            <a:bodyPr wrap="square" rtlCol="0">
              <a:spAutoFit/>
            </a:bodyPr>
            <a:lstStyle/>
            <a:p>
              <a:pPr algn="ctr"/>
              <a:r>
                <a:rPr lang="en-US" sz="1200" dirty="0">
                  <a:solidFill>
                    <a:schemeClr val="accent3"/>
                  </a:solidFill>
                </a:rPr>
                <a:t>Copy-number low (endometrioid)</a:t>
              </a:r>
              <a:endParaRPr lang="en-US" sz="1200" i="1" dirty="0">
                <a:solidFill>
                  <a:schemeClr val="accent3"/>
                </a:solidFill>
              </a:endParaRPr>
            </a:p>
          </p:txBody>
        </p:sp>
        <p:sp>
          <p:nvSpPr>
            <p:cNvPr id="16" name="TextBox 15">
              <a:extLst>
                <a:ext uri="{FF2B5EF4-FFF2-40B4-BE49-F238E27FC236}">
                  <a16:creationId xmlns:a16="http://schemas.microsoft.com/office/drawing/2014/main" id="{CFF8429A-A586-0EF3-ED10-D5B2C59A8799}"/>
                </a:ext>
              </a:extLst>
            </p:cNvPr>
            <p:cNvSpPr txBox="1"/>
            <p:nvPr/>
          </p:nvSpPr>
          <p:spPr>
            <a:xfrm>
              <a:off x="2591810" y="2607126"/>
              <a:ext cx="1765227" cy="461665"/>
            </a:xfrm>
            <a:prstGeom prst="rect">
              <a:avLst/>
            </a:prstGeom>
            <a:noFill/>
          </p:spPr>
          <p:txBody>
            <a:bodyPr wrap="square" rtlCol="0">
              <a:spAutoFit/>
            </a:bodyPr>
            <a:lstStyle/>
            <a:p>
              <a:pPr algn="ctr"/>
              <a:r>
                <a:rPr lang="en-US" sz="1200" dirty="0">
                  <a:solidFill>
                    <a:srgbClr val="C00000"/>
                  </a:solidFill>
                </a:rPr>
                <a:t>Copy-number high (serous like)</a:t>
              </a:r>
              <a:endParaRPr lang="en-US" sz="1200" i="1" dirty="0">
                <a:solidFill>
                  <a:srgbClr val="C00000"/>
                </a:solidFill>
              </a:endParaRPr>
            </a:p>
          </p:txBody>
        </p:sp>
        <p:sp>
          <p:nvSpPr>
            <p:cNvPr id="17" name="Freeform 16">
              <a:extLst>
                <a:ext uri="{FF2B5EF4-FFF2-40B4-BE49-F238E27FC236}">
                  <a16:creationId xmlns:a16="http://schemas.microsoft.com/office/drawing/2014/main" id="{F0F5A743-379D-D016-80C7-643E0288CBDF}"/>
                </a:ext>
              </a:extLst>
            </p:cNvPr>
            <p:cNvSpPr/>
            <p:nvPr/>
          </p:nvSpPr>
          <p:spPr>
            <a:xfrm>
              <a:off x="1420906" y="1438835"/>
              <a:ext cx="3061447" cy="1205753"/>
            </a:xfrm>
            <a:custGeom>
              <a:avLst/>
              <a:gdLst>
                <a:gd name="connsiteX0" fmla="*/ 3061447 w 3061447"/>
                <a:gd name="connsiteY0" fmla="*/ 1165412 h 1205753"/>
                <a:gd name="connsiteX1" fmla="*/ 1017494 w 3061447"/>
                <a:gd name="connsiteY1" fmla="*/ 1165412 h 1205753"/>
                <a:gd name="connsiteX2" fmla="*/ 1017494 w 3061447"/>
                <a:gd name="connsiteY2" fmla="*/ 1205753 h 1205753"/>
                <a:gd name="connsiteX3" fmla="*/ 1017494 w 3061447"/>
                <a:gd name="connsiteY3" fmla="*/ 1021977 h 1205753"/>
                <a:gd name="connsiteX4" fmla="*/ 945776 w 3061447"/>
                <a:gd name="connsiteY4" fmla="*/ 1021977 h 1205753"/>
                <a:gd name="connsiteX5" fmla="*/ 945776 w 3061447"/>
                <a:gd name="connsiteY5" fmla="*/ 900953 h 1205753"/>
                <a:gd name="connsiteX6" fmla="*/ 649941 w 3061447"/>
                <a:gd name="connsiteY6" fmla="*/ 900953 h 1205753"/>
                <a:gd name="connsiteX7" fmla="*/ 649941 w 3061447"/>
                <a:gd name="connsiteY7" fmla="*/ 815789 h 1205753"/>
                <a:gd name="connsiteX8" fmla="*/ 546847 w 3061447"/>
                <a:gd name="connsiteY8" fmla="*/ 815789 h 1205753"/>
                <a:gd name="connsiteX9" fmla="*/ 546847 w 3061447"/>
                <a:gd name="connsiteY9" fmla="*/ 726141 h 1205753"/>
                <a:gd name="connsiteX10" fmla="*/ 470647 w 3061447"/>
                <a:gd name="connsiteY10" fmla="*/ 726141 h 1205753"/>
                <a:gd name="connsiteX11" fmla="*/ 470647 w 3061447"/>
                <a:gd name="connsiteY11" fmla="*/ 649941 h 1205753"/>
                <a:gd name="connsiteX12" fmla="*/ 394447 w 3061447"/>
                <a:gd name="connsiteY12" fmla="*/ 649941 h 1205753"/>
                <a:gd name="connsiteX13" fmla="*/ 394447 w 3061447"/>
                <a:gd name="connsiteY13" fmla="*/ 564777 h 1205753"/>
                <a:gd name="connsiteX14" fmla="*/ 372035 w 3061447"/>
                <a:gd name="connsiteY14" fmla="*/ 564777 h 1205753"/>
                <a:gd name="connsiteX15" fmla="*/ 372035 w 3061447"/>
                <a:gd name="connsiteY15" fmla="*/ 493059 h 1205753"/>
                <a:gd name="connsiteX16" fmla="*/ 372035 w 3061447"/>
                <a:gd name="connsiteY16" fmla="*/ 493059 h 1205753"/>
                <a:gd name="connsiteX17" fmla="*/ 331694 w 3061447"/>
                <a:gd name="connsiteY17" fmla="*/ 493059 h 1205753"/>
                <a:gd name="connsiteX18" fmla="*/ 331694 w 3061447"/>
                <a:gd name="connsiteY18" fmla="*/ 416859 h 1205753"/>
                <a:gd name="connsiteX19" fmla="*/ 295835 w 3061447"/>
                <a:gd name="connsiteY19" fmla="*/ 416859 h 1205753"/>
                <a:gd name="connsiteX20" fmla="*/ 295835 w 3061447"/>
                <a:gd name="connsiteY20" fmla="*/ 340659 h 1205753"/>
                <a:gd name="connsiteX21" fmla="*/ 121023 w 3061447"/>
                <a:gd name="connsiteY21" fmla="*/ 206189 h 1205753"/>
                <a:gd name="connsiteX22" fmla="*/ 112058 w 3061447"/>
                <a:gd name="connsiteY22" fmla="*/ 197224 h 1205753"/>
                <a:gd name="connsiteX23" fmla="*/ 112058 w 3061447"/>
                <a:gd name="connsiteY23" fmla="*/ 53789 h 1205753"/>
                <a:gd name="connsiteX24" fmla="*/ 0 w 3061447"/>
                <a:gd name="connsiteY24" fmla="*/ 0 h 120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61447" h="1205753">
                  <a:moveTo>
                    <a:pt x="3061447" y="1165412"/>
                  </a:moveTo>
                  <a:lnTo>
                    <a:pt x="1017494" y="1165412"/>
                  </a:lnTo>
                  <a:lnTo>
                    <a:pt x="1017494" y="1205753"/>
                  </a:lnTo>
                  <a:lnTo>
                    <a:pt x="1017494" y="1021977"/>
                  </a:lnTo>
                  <a:lnTo>
                    <a:pt x="945776" y="1021977"/>
                  </a:lnTo>
                  <a:lnTo>
                    <a:pt x="945776" y="900953"/>
                  </a:lnTo>
                  <a:lnTo>
                    <a:pt x="649941" y="900953"/>
                  </a:lnTo>
                  <a:lnTo>
                    <a:pt x="649941" y="815789"/>
                  </a:lnTo>
                  <a:lnTo>
                    <a:pt x="546847" y="815789"/>
                  </a:lnTo>
                  <a:lnTo>
                    <a:pt x="546847" y="726141"/>
                  </a:lnTo>
                  <a:lnTo>
                    <a:pt x="470647" y="726141"/>
                  </a:lnTo>
                  <a:lnTo>
                    <a:pt x="470647" y="649941"/>
                  </a:lnTo>
                  <a:lnTo>
                    <a:pt x="394447" y="649941"/>
                  </a:lnTo>
                  <a:lnTo>
                    <a:pt x="394447" y="564777"/>
                  </a:lnTo>
                  <a:lnTo>
                    <a:pt x="372035" y="564777"/>
                  </a:lnTo>
                  <a:lnTo>
                    <a:pt x="372035" y="493059"/>
                  </a:lnTo>
                  <a:lnTo>
                    <a:pt x="372035" y="493059"/>
                  </a:lnTo>
                  <a:lnTo>
                    <a:pt x="331694" y="493059"/>
                  </a:lnTo>
                  <a:lnTo>
                    <a:pt x="331694" y="416859"/>
                  </a:lnTo>
                  <a:lnTo>
                    <a:pt x="295835" y="416859"/>
                  </a:lnTo>
                  <a:lnTo>
                    <a:pt x="295835" y="340659"/>
                  </a:lnTo>
                  <a:lnTo>
                    <a:pt x="121023" y="206189"/>
                  </a:lnTo>
                  <a:lnTo>
                    <a:pt x="112058" y="197224"/>
                  </a:lnTo>
                  <a:lnTo>
                    <a:pt x="112058" y="53789"/>
                  </a:lnTo>
                  <a:lnTo>
                    <a:pt x="0" y="0"/>
                  </a:ln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8" name="TextBox 17">
              <a:extLst>
                <a:ext uri="{FF2B5EF4-FFF2-40B4-BE49-F238E27FC236}">
                  <a16:creationId xmlns:a16="http://schemas.microsoft.com/office/drawing/2014/main" id="{A035BED7-3620-3397-57E6-EB042F0DB5F9}"/>
                </a:ext>
              </a:extLst>
            </p:cNvPr>
            <p:cNvSpPr txBox="1"/>
            <p:nvPr/>
          </p:nvSpPr>
          <p:spPr>
            <a:xfrm>
              <a:off x="3582176" y="2445642"/>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19" name="TextBox 18">
              <a:extLst>
                <a:ext uri="{FF2B5EF4-FFF2-40B4-BE49-F238E27FC236}">
                  <a16:creationId xmlns:a16="http://schemas.microsoft.com/office/drawing/2014/main" id="{89E60012-7803-E4F2-D4AA-5A6AAB9FA02B}"/>
                </a:ext>
              </a:extLst>
            </p:cNvPr>
            <p:cNvSpPr txBox="1"/>
            <p:nvPr/>
          </p:nvSpPr>
          <p:spPr>
            <a:xfrm>
              <a:off x="4290100" y="2445642"/>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20" name="TextBox 19">
              <a:extLst>
                <a:ext uri="{FF2B5EF4-FFF2-40B4-BE49-F238E27FC236}">
                  <a16:creationId xmlns:a16="http://schemas.microsoft.com/office/drawing/2014/main" id="{C6372A0C-2353-6C96-A975-89D57613F686}"/>
                </a:ext>
              </a:extLst>
            </p:cNvPr>
            <p:cNvSpPr txBox="1"/>
            <p:nvPr/>
          </p:nvSpPr>
          <p:spPr>
            <a:xfrm>
              <a:off x="2709138" y="2445642"/>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21" name="TextBox 20">
              <a:extLst>
                <a:ext uri="{FF2B5EF4-FFF2-40B4-BE49-F238E27FC236}">
                  <a16:creationId xmlns:a16="http://schemas.microsoft.com/office/drawing/2014/main" id="{F055E52F-619A-1D3D-003E-C942091A8B82}"/>
                </a:ext>
              </a:extLst>
            </p:cNvPr>
            <p:cNvSpPr txBox="1"/>
            <p:nvPr/>
          </p:nvSpPr>
          <p:spPr>
            <a:xfrm>
              <a:off x="2620799" y="2445642"/>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22" name="TextBox 21">
              <a:extLst>
                <a:ext uri="{FF2B5EF4-FFF2-40B4-BE49-F238E27FC236}">
                  <a16:creationId xmlns:a16="http://schemas.microsoft.com/office/drawing/2014/main" id="{6E91F0C9-61D4-FE58-78B8-E33CA57024EA}"/>
                </a:ext>
              </a:extLst>
            </p:cNvPr>
            <p:cNvSpPr txBox="1"/>
            <p:nvPr/>
          </p:nvSpPr>
          <p:spPr>
            <a:xfrm>
              <a:off x="2553003" y="2445642"/>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23" name="TextBox 22">
              <a:extLst>
                <a:ext uri="{FF2B5EF4-FFF2-40B4-BE49-F238E27FC236}">
                  <a16:creationId xmlns:a16="http://schemas.microsoft.com/office/drawing/2014/main" id="{3E489652-CEB5-73B2-F8F4-F2D4F56DE4F2}"/>
                </a:ext>
              </a:extLst>
            </p:cNvPr>
            <p:cNvSpPr txBox="1"/>
            <p:nvPr/>
          </p:nvSpPr>
          <p:spPr>
            <a:xfrm>
              <a:off x="2545330" y="2445642"/>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24" name="TextBox 23">
              <a:extLst>
                <a:ext uri="{FF2B5EF4-FFF2-40B4-BE49-F238E27FC236}">
                  <a16:creationId xmlns:a16="http://schemas.microsoft.com/office/drawing/2014/main" id="{009FECBE-B9A2-80B1-EBE2-E7E188344A85}"/>
                </a:ext>
              </a:extLst>
            </p:cNvPr>
            <p:cNvSpPr txBox="1"/>
            <p:nvPr/>
          </p:nvSpPr>
          <p:spPr>
            <a:xfrm>
              <a:off x="2452337" y="2445642"/>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25" name="TextBox 24">
              <a:extLst>
                <a:ext uri="{FF2B5EF4-FFF2-40B4-BE49-F238E27FC236}">
                  <a16:creationId xmlns:a16="http://schemas.microsoft.com/office/drawing/2014/main" id="{37DEED25-B9E7-8757-084E-40F887F490B1}"/>
                </a:ext>
              </a:extLst>
            </p:cNvPr>
            <p:cNvSpPr txBox="1"/>
            <p:nvPr/>
          </p:nvSpPr>
          <p:spPr>
            <a:xfrm>
              <a:off x="2228218" y="2294181"/>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26" name="TextBox 25">
              <a:extLst>
                <a:ext uri="{FF2B5EF4-FFF2-40B4-BE49-F238E27FC236}">
                  <a16:creationId xmlns:a16="http://schemas.microsoft.com/office/drawing/2014/main" id="{19F54B8D-6769-18A0-0792-C0D2E18EE4F3}"/>
                </a:ext>
              </a:extLst>
            </p:cNvPr>
            <p:cNvSpPr txBox="1"/>
            <p:nvPr/>
          </p:nvSpPr>
          <p:spPr>
            <a:xfrm>
              <a:off x="2290971" y="2297756"/>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27" name="TextBox 26">
              <a:extLst>
                <a:ext uri="{FF2B5EF4-FFF2-40B4-BE49-F238E27FC236}">
                  <a16:creationId xmlns:a16="http://schemas.microsoft.com/office/drawing/2014/main" id="{DE8BAAAE-5452-AC8E-766E-D9F82DF05ABB}"/>
                </a:ext>
              </a:extLst>
            </p:cNvPr>
            <p:cNvSpPr txBox="1"/>
            <p:nvPr/>
          </p:nvSpPr>
          <p:spPr>
            <a:xfrm>
              <a:off x="2080301" y="2177855"/>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28" name="TextBox 27">
              <a:extLst>
                <a:ext uri="{FF2B5EF4-FFF2-40B4-BE49-F238E27FC236}">
                  <a16:creationId xmlns:a16="http://schemas.microsoft.com/office/drawing/2014/main" id="{C782D6E0-99EF-F961-C102-4896B289C8A0}"/>
                </a:ext>
              </a:extLst>
            </p:cNvPr>
            <p:cNvSpPr txBox="1"/>
            <p:nvPr/>
          </p:nvSpPr>
          <p:spPr>
            <a:xfrm>
              <a:off x="2044442" y="2177854"/>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29" name="TextBox 28">
              <a:extLst>
                <a:ext uri="{FF2B5EF4-FFF2-40B4-BE49-F238E27FC236}">
                  <a16:creationId xmlns:a16="http://schemas.microsoft.com/office/drawing/2014/main" id="{92CD7A36-3803-0C2C-51E7-3C9B04D249DC}"/>
                </a:ext>
              </a:extLst>
            </p:cNvPr>
            <p:cNvSpPr txBox="1"/>
            <p:nvPr/>
          </p:nvSpPr>
          <p:spPr>
            <a:xfrm>
              <a:off x="2022031" y="2177854"/>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30" name="TextBox 29">
              <a:extLst>
                <a:ext uri="{FF2B5EF4-FFF2-40B4-BE49-F238E27FC236}">
                  <a16:creationId xmlns:a16="http://schemas.microsoft.com/office/drawing/2014/main" id="{7902D955-C36D-DD4D-12A1-9DEA5EA1885F}"/>
                </a:ext>
              </a:extLst>
            </p:cNvPr>
            <p:cNvSpPr txBox="1"/>
            <p:nvPr/>
          </p:nvSpPr>
          <p:spPr>
            <a:xfrm>
              <a:off x="2004102" y="2177854"/>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31" name="TextBox 30">
              <a:extLst>
                <a:ext uri="{FF2B5EF4-FFF2-40B4-BE49-F238E27FC236}">
                  <a16:creationId xmlns:a16="http://schemas.microsoft.com/office/drawing/2014/main" id="{BDE5D97A-FC0C-47BF-28A7-8E32A14BFF3A}"/>
                </a:ext>
              </a:extLst>
            </p:cNvPr>
            <p:cNvSpPr txBox="1"/>
            <p:nvPr/>
          </p:nvSpPr>
          <p:spPr>
            <a:xfrm>
              <a:off x="1995136" y="2177855"/>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32" name="TextBox 31">
              <a:extLst>
                <a:ext uri="{FF2B5EF4-FFF2-40B4-BE49-F238E27FC236}">
                  <a16:creationId xmlns:a16="http://schemas.microsoft.com/office/drawing/2014/main" id="{91131F15-043C-7E18-17B3-334ABE2B3309}"/>
                </a:ext>
              </a:extLst>
            </p:cNvPr>
            <p:cNvSpPr txBox="1"/>
            <p:nvPr/>
          </p:nvSpPr>
          <p:spPr>
            <a:xfrm>
              <a:off x="1802396" y="2003043"/>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33" name="TextBox 32">
              <a:extLst>
                <a:ext uri="{FF2B5EF4-FFF2-40B4-BE49-F238E27FC236}">
                  <a16:creationId xmlns:a16="http://schemas.microsoft.com/office/drawing/2014/main" id="{48F8EE29-F674-8EB3-CD8E-961DC752F540}"/>
                </a:ext>
              </a:extLst>
            </p:cNvPr>
            <p:cNvSpPr txBox="1"/>
            <p:nvPr/>
          </p:nvSpPr>
          <p:spPr>
            <a:xfrm>
              <a:off x="1708267" y="1922361"/>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34" name="TextBox 33">
              <a:extLst>
                <a:ext uri="{FF2B5EF4-FFF2-40B4-BE49-F238E27FC236}">
                  <a16:creationId xmlns:a16="http://schemas.microsoft.com/office/drawing/2014/main" id="{E4DDB8BF-7B8C-BD21-F344-F296DAD3B3B1}"/>
                </a:ext>
              </a:extLst>
            </p:cNvPr>
            <p:cNvSpPr txBox="1"/>
            <p:nvPr/>
          </p:nvSpPr>
          <p:spPr>
            <a:xfrm>
              <a:off x="1623102" y="1765478"/>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35" name="TextBox 34">
              <a:extLst>
                <a:ext uri="{FF2B5EF4-FFF2-40B4-BE49-F238E27FC236}">
                  <a16:creationId xmlns:a16="http://schemas.microsoft.com/office/drawing/2014/main" id="{21C5F3E9-F7B9-A6F3-A5FF-FA7CE633671D}"/>
                </a:ext>
              </a:extLst>
            </p:cNvPr>
            <p:cNvSpPr txBox="1"/>
            <p:nvPr/>
          </p:nvSpPr>
          <p:spPr>
            <a:xfrm>
              <a:off x="1578279" y="1619445"/>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36" name="TextBox 35">
              <a:extLst>
                <a:ext uri="{FF2B5EF4-FFF2-40B4-BE49-F238E27FC236}">
                  <a16:creationId xmlns:a16="http://schemas.microsoft.com/office/drawing/2014/main" id="{12BB2F90-9677-E85A-88E6-F021C6433F72}"/>
                </a:ext>
              </a:extLst>
            </p:cNvPr>
            <p:cNvSpPr txBox="1"/>
            <p:nvPr/>
          </p:nvSpPr>
          <p:spPr>
            <a:xfrm>
              <a:off x="1403467" y="1497845"/>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37" name="TextBox 36">
              <a:extLst>
                <a:ext uri="{FF2B5EF4-FFF2-40B4-BE49-F238E27FC236}">
                  <a16:creationId xmlns:a16="http://schemas.microsoft.com/office/drawing/2014/main" id="{91093C79-3B58-D9C6-054D-F9D6B3AEC64B}"/>
                </a:ext>
              </a:extLst>
            </p:cNvPr>
            <p:cNvSpPr txBox="1"/>
            <p:nvPr/>
          </p:nvSpPr>
          <p:spPr>
            <a:xfrm>
              <a:off x="1461738" y="1505502"/>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38" name="TextBox 37">
              <a:extLst>
                <a:ext uri="{FF2B5EF4-FFF2-40B4-BE49-F238E27FC236}">
                  <a16:creationId xmlns:a16="http://schemas.microsoft.com/office/drawing/2014/main" id="{3FFCE53F-3C30-C32B-86A7-D717EF7C8F16}"/>
                </a:ext>
              </a:extLst>
            </p:cNvPr>
            <p:cNvSpPr txBox="1"/>
            <p:nvPr/>
          </p:nvSpPr>
          <p:spPr>
            <a:xfrm>
              <a:off x="2348480" y="2440879"/>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39" name="TextBox 38">
              <a:extLst>
                <a:ext uri="{FF2B5EF4-FFF2-40B4-BE49-F238E27FC236}">
                  <a16:creationId xmlns:a16="http://schemas.microsoft.com/office/drawing/2014/main" id="{05D2293A-DDD7-3EBA-D1EE-D912AC180C86}"/>
                </a:ext>
              </a:extLst>
            </p:cNvPr>
            <p:cNvSpPr txBox="1"/>
            <p:nvPr/>
          </p:nvSpPr>
          <p:spPr>
            <a:xfrm>
              <a:off x="2307205" y="2440879"/>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40" name="TextBox 39">
              <a:extLst>
                <a:ext uri="{FF2B5EF4-FFF2-40B4-BE49-F238E27FC236}">
                  <a16:creationId xmlns:a16="http://schemas.microsoft.com/office/drawing/2014/main" id="{3B0BF556-2C07-8358-C23D-84423E57AFE7}"/>
                </a:ext>
              </a:extLst>
            </p:cNvPr>
            <p:cNvSpPr txBox="1"/>
            <p:nvPr/>
          </p:nvSpPr>
          <p:spPr>
            <a:xfrm>
              <a:off x="2319905" y="2445642"/>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41" name="TextBox 40">
              <a:extLst>
                <a:ext uri="{FF2B5EF4-FFF2-40B4-BE49-F238E27FC236}">
                  <a16:creationId xmlns:a16="http://schemas.microsoft.com/office/drawing/2014/main" id="{7F3CD3E1-645D-A93B-54C6-4AE439204F7A}"/>
                </a:ext>
              </a:extLst>
            </p:cNvPr>
            <p:cNvSpPr txBox="1"/>
            <p:nvPr/>
          </p:nvSpPr>
          <p:spPr>
            <a:xfrm>
              <a:off x="2014186" y="2177855"/>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42" name="TextBox 41">
              <a:extLst>
                <a:ext uri="{FF2B5EF4-FFF2-40B4-BE49-F238E27FC236}">
                  <a16:creationId xmlns:a16="http://schemas.microsoft.com/office/drawing/2014/main" id="{3CD1CCD4-CA2D-CE98-60D3-5130A9999E4D}"/>
                </a:ext>
              </a:extLst>
            </p:cNvPr>
            <p:cNvSpPr txBox="1"/>
            <p:nvPr/>
          </p:nvSpPr>
          <p:spPr>
            <a:xfrm>
              <a:off x="2033236" y="2177855"/>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43" name="TextBox 42">
              <a:extLst>
                <a:ext uri="{FF2B5EF4-FFF2-40B4-BE49-F238E27FC236}">
                  <a16:creationId xmlns:a16="http://schemas.microsoft.com/office/drawing/2014/main" id="{2FF8A9B9-E367-E627-177F-4FE2C4FEE948}"/>
                </a:ext>
              </a:extLst>
            </p:cNvPr>
            <p:cNvSpPr txBox="1"/>
            <p:nvPr/>
          </p:nvSpPr>
          <p:spPr>
            <a:xfrm>
              <a:off x="1988786" y="2177855"/>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44" name="TextBox 43">
              <a:extLst>
                <a:ext uri="{FF2B5EF4-FFF2-40B4-BE49-F238E27FC236}">
                  <a16:creationId xmlns:a16="http://schemas.microsoft.com/office/drawing/2014/main" id="{44CDAA4D-2D9B-E820-D30A-BE9618C0BED7}"/>
                </a:ext>
              </a:extLst>
            </p:cNvPr>
            <p:cNvSpPr txBox="1"/>
            <p:nvPr/>
          </p:nvSpPr>
          <p:spPr>
            <a:xfrm>
              <a:off x="1523040" y="1575399"/>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45" name="TextBox 44">
              <a:extLst>
                <a:ext uri="{FF2B5EF4-FFF2-40B4-BE49-F238E27FC236}">
                  <a16:creationId xmlns:a16="http://schemas.microsoft.com/office/drawing/2014/main" id="{83D1EA23-8D6F-DB04-A163-58671F53902C}"/>
                </a:ext>
              </a:extLst>
            </p:cNvPr>
            <p:cNvSpPr txBox="1"/>
            <p:nvPr/>
          </p:nvSpPr>
          <p:spPr>
            <a:xfrm>
              <a:off x="1545148" y="1668767"/>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46" name="TextBox 45">
              <a:extLst>
                <a:ext uri="{FF2B5EF4-FFF2-40B4-BE49-F238E27FC236}">
                  <a16:creationId xmlns:a16="http://schemas.microsoft.com/office/drawing/2014/main" id="{E311FE5A-0388-4627-E547-04DD6145872A}"/>
                </a:ext>
              </a:extLst>
            </p:cNvPr>
            <p:cNvSpPr txBox="1"/>
            <p:nvPr/>
          </p:nvSpPr>
          <p:spPr>
            <a:xfrm>
              <a:off x="1594066" y="1616086"/>
              <a:ext cx="286870" cy="323165"/>
            </a:xfrm>
            <a:prstGeom prst="rect">
              <a:avLst/>
            </a:prstGeom>
            <a:noFill/>
          </p:spPr>
          <p:txBody>
            <a:bodyPr wrap="square" rtlCol="0">
              <a:spAutoFit/>
            </a:bodyPr>
            <a:lstStyle/>
            <a:p>
              <a:pPr algn="ctr"/>
              <a:r>
                <a:rPr lang="en-US" sz="1500" dirty="0">
                  <a:solidFill>
                    <a:srgbClr val="C00000"/>
                  </a:solidFill>
                </a:rPr>
                <a:t>+</a:t>
              </a:r>
            </a:p>
          </p:txBody>
        </p:sp>
        <p:sp>
          <p:nvSpPr>
            <p:cNvPr id="47" name="TextBox 46">
              <a:extLst>
                <a:ext uri="{FF2B5EF4-FFF2-40B4-BE49-F238E27FC236}">
                  <a16:creationId xmlns:a16="http://schemas.microsoft.com/office/drawing/2014/main" id="{3E9C6DE4-AE5E-0BA0-98C7-D1E6081EE783}"/>
                </a:ext>
              </a:extLst>
            </p:cNvPr>
            <p:cNvSpPr txBox="1"/>
            <p:nvPr/>
          </p:nvSpPr>
          <p:spPr>
            <a:xfrm>
              <a:off x="1484940" y="1627375"/>
              <a:ext cx="286870" cy="323165"/>
            </a:xfrm>
            <a:prstGeom prst="rect">
              <a:avLst/>
            </a:prstGeom>
            <a:noFill/>
          </p:spPr>
          <p:txBody>
            <a:bodyPr wrap="square" rtlCol="0">
              <a:spAutoFit/>
            </a:bodyPr>
            <a:lstStyle/>
            <a:p>
              <a:pPr algn="ctr"/>
              <a:r>
                <a:rPr lang="en-US" sz="1500" dirty="0">
                  <a:solidFill>
                    <a:srgbClr val="C00000"/>
                  </a:solidFill>
                </a:rPr>
                <a:t>+</a:t>
              </a:r>
            </a:p>
          </p:txBody>
        </p:sp>
        <p:grpSp>
          <p:nvGrpSpPr>
            <p:cNvPr id="48" name="Group 47">
              <a:extLst>
                <a:ext uri="{FF2B5EF4-FFF2-40B4-BE49-F238E27FC236}">
                  <a16:creationId xmlns:a16="http://schemas.microsoft.com/office/drawing/2014/main" id="{6090D267-CA7D-A21C-B152-006974D0422D}"/>
                </a:ext>
              </a:extLst>
            </p:cNvPr>
            <p:cNvGrpSpPr/>
            <p:nvPr/>
          </p:nvGrpSpPr>
          <p:grpSpPr>
            <a:xfrm>
              <a:off x="1105543" y="1245573"/>
              <a:ext cx="2959953" cy="917993"/>
              <a:chOff x="1105543" y="1245573"/>
              <a:chExt cx="2959953" cy="917993"/>
            </a:xfrm>
          </p:grpSpPr>
          <p:sp>
            <p:nvSpPr>
              <p:cNvPr id="121" name="TextBox 120">
                <a:extLst>
                  <a:ext uri="{FF2B5EF4-FFF2-40B4-BE49-F238E27FC236}">
                    <a16:creationId xmlns:a16="http://schemas.microsoft.com/office/drawing/2014/main" id="{65CADFA4-F7FB-16A9-BACB-D2664715698A}"/>
                  </a:ext>
                </a:extLst>
              </p:cNvPr>
              <p:cNvSpPr txBox="1"/>
              <p:nvPr/>
            </p:nvSpPr>
            <p:spPr>
              <a:xfrm>
                <a:off x="3778626" y="184040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22" name="TextBox 121">
                <a:extLst>
                  <a:ext uri="{FF2B5EF4-FFF2-40B4-BE49-F238E27FC236}">
                    <a16:creationId xmlns:a16="http://schemas.microsoft.com/office/drawing/2014/main" id="{C64A2F7F-37B2-18AC-400A-70718951F093}"/>
                  </a:ext>
                </a:extLst>
              </p:cNvPr>
              <p:cNvSpPr txBox="1"/>
              <p:nvPr/>
            </p:nvSpPr>
            <p:spPr>
              <a:xfrm>
                <a:off x="3191438" y="184040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23" name="TextBox 122">
                <a:extLst>
                  <a:ext uri="{FF2B5EF4-FFF2-40B4-BE49-F238E27FC236}">
                    <a16:creationId xmlns:a16="http://schemas.microsoft.com/office/drawing/2014/main" id="{16013C57-1A03-6273-6BF2-26BC73760FC9}"/>
                  </a:ext>
                </a:extLst>
              </p:cNvPr>
              <p:cNvSpPr txBox="1"/>
              <p:nvPr/>
            </p:nvSpPr>
            <p:spPr>
              <a:xfrm>
                <a:off x="2935944" y="184040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24" name="TextBox 123">
                <a:extLst>
                  <a:ext uri="{FF2B5EF4-FFF2-40B4-BE49-F238E27FC236}">
                    <a16:creationId xmlns:a16="http://schemas.microsoft.com/office/drawing/2014/main" id="{AEF0A38C-1433-B6D1-BFCB-43605A538089}"/>
                  </a:ext>
                </a:extLst>
              </p:cNvPr>
              <p:cNvSpPr txBox="1"/>
              <p:nvPr/>
            </p:nvSpPr>
            <p:spPr>
              <a:xfrm>
                <a:off x="2926978" y="184040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25" name="TextBox 124">
                <a:extLst>
                  <a:ext uri="{FF2B5EF4-FFF2-40B4-BE49-F238E27FC236}">
                    <a16:creationId xmlns:a16="http://schemas.microsoft.com/office/drawing/2014/main" id="{00D576BD-AA91-C792-2465-261ABE492249}"/>
                  </a:ext>
                </a:extLst>
              </p:cNvPr>
              <p:cNvSpPr txBox="1"/>
              <p:nvPr/>
            </p:nvSpPr>
            <p:spPr>
              <a:xfrm>
                <a:off x="2828367" y="184040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26" name="TextBox 125">
                <a:extLst>
                  <a:ext uri="{FF2B5EF4-FFF2-40B4-BE49-F238E27FC236}">
                    <a16:creationId xmlns:a16="http://schemas.microsoft.com/office/drawing/2014/main" id="{5D2D221F-11E0-FAA4-C5EC-2A9E30809976}"/>
                  </a:ext>
                </a:extLst>
              </p:cNvPr>
              <p:cNvSpPr txBox="1"/>
              <p:nvPr/>
            </p:nvSpPr>
            <p:spPr>
              <a:xfrm>
                <a:off x="2752167" y="184040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27" name="TextBox 126">
                <a:extLst>
                  <a:ext uri="{FF2B5EF4-FFF2-40B4-BE49-F238E27FC236}">
                    <a16:creationId xmlns:a16="http://schemas.microsoft.com/office/drawing/2014/main" id="{9AB9AF3E-434D-0D15-5DE4-84F485550FFD}"/>
                  </a:ext>
                </a:extLst>
              </p:cNvPr>
              <p:cNvSpPr txBox="1"/>
              <p:nvPr/>
            </p:nvSpPr>
            <p:spPr>
              <a:xfrm>
                <a:off x="2622179" y="184040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28" name="TextBox 127">
                <a:extLst>
                  <a:ext uri="{FF2B5EF4-FFF2-40B4-BE49-F238E27FC236}">
                    <a16:creationId xmlns:a16="http://schemas.microsoft.com/office/drawing/2014/main" id="{F4FA9C04-9967-D73E-497A-FA1EE7C154BE}"/>
                  </a:ext>
                </a:extLst>
              </p:cNvPr>
              <p:cNvSpPr txBox="1"/>
              <p:nvPr/>
            </p:nvSpPr>
            <p:spPr>
              <a:xfrm>
                <a:off x="2463855" y="184040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29" name="TextBox 128">
                <a:extLst>
                  <a:ext uri="{FF2B5EF4-FFF2-40B4-BE49-F238E27FC236}">
                    <a16:creationId xmlns:a16="http://schemas.microsoft.com/office/drawing/2014/main" id="{B1A7212C-12FB-EA9E-359D-E012E3FE971B}"/>
                  </a:ext>
                </a:extLst>
              </p:cNvPr>
              <p:cNvSpPr txBox="1"/>
              <p:nvPr/>
            </p:nvSpPr>
            <p:spPr>
              <a:xfrm>
                <a:off x="2312853" y="1567759"/>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30" name="TextBox 129">
                <a:extLst>
                  <a:ext uri="{FF2B5EF4-FFF2-40B4-BE49-F238E27FC236}">
                    <a16:creationId xmlns:a16="http://schemas.microsoft.com/office/drawing/2014/main" id="{7A8FEEE1-E5FA-F0E3-B6B6-BFFA734AD38C}"/>
                  </a:ext>
                </a:extLst>
              </p:cNvPr>
              <p:cNvSpPr txBox="1"/>
              <p:nvPr/>
            </p:nvSpPr>
            <p:spPr>
              <a:xfrm>
                <a:off x="2275102" y="1567759"/>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31" name="TextBox 130">
                <a:extLst>
                  <a:ext uri="{FF2B5EF4-FFF2-40B4-BE49-F238E27FC236}">
                    <a16:creationId xmlns:a16="http://schemas.microsoft.com/office/drawing/2014/main" id="{D0CB463B-9BF0-A8B5-2A44-C5F621015C0E}"/>
                  </a:ext>
                </a:extLst>
              </p:cNvPr>
              <p:cNvSpPr txBox="1"/>
              <p:nvPr/>
            </p:nvSpPr>
            <p:spPr>
              <a:xfrm>
                <a:off x="2266713" y="1567758"/>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32" name="TextBox 131">
                <a:extLst>
                  <a:ext uri="{FF2B5EF4-FFF2-40B4-BE49-F238E27FC236}">
                    <a16:creationId xmlns:a16="http://schemas.microsoft.com/office/drawing/2014/main" id="{2781E97F-EB50-1EA4-9373-24C32067E586}"/>
                  </a:ext>
                </a:extLst>
              </p:cNvPr>
              <p:cNvSpPr txBox="1"/>
              <p:nvPr/>
            </p:nvSpPr>
            <p:spPr>
              <a:xfrm>
                <a:off x="2254129" y="1567758"/>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33" name="TextBox 132">
                <a:extLst>
                  <a:ext uri="{FF2B5EF4-FFF2-40B4-BE49-F238E27FC236}">
                    <a16:creationId xmlns:a16="http://schemas.microsoft.com/office/drawing/2014/main" id="{88237184-E850-EEAC-31D5-97F8AF70479D}"/>
                  </a:ext>
                </a:extLst>
              </p:cNvPr>
              <p:cNvSpPr txBox="1"/>
              <p:nvPr/>
            </p:nvSpPr>
            <p:spPr>
              <a:xfrm>
                <a:off x="2178629" y="1567758"/>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34" name="TextBox 133">
                <a:extLst>
                  <a:ext uri="{FF2B5EF4-FFF2-40B4-BE49-F238E27FC236}">
                    <a16:creationId xmlns:a16="http://schemas.microsoft.com/office/drawing/2014/main" id="{8840F3EE-82AE-D05B-4007-3360ABB5F447}"/>
                  </a:ext>
                </a:extLst>
              </p:cNvPr>
              <p:cNvSpPr txBox="1"/>
              <p:nvPr/>
            </p:nvSpPr>
            <p:spPr>
              <a:xfrm>
                <a:off x="2140879" y="1567758"/>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35" name="TextBox 134">
                <a:extLst>
                  <a:ext uri="{FF2B5EF4-FFF2-40B4-BE49-F238E27FC236}">
                    <a16:creationId xmlns:a16="http://schemas.microsoft.com/office/drawing/2014/main" id="{10747F21-1ECB-C7D8-4463-229385D7CB03}"/>
                  </a:ext>
                </a:extLst>
              </p:cNvPr>
              <p:cNvSpPr txBox="1"/>
              <p:nvPr/>
            </p:nvSpPr>
            <p:spPr>
              <a:xfrm>
                <a:off x="2124101" y="1567758"/>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36" name="TextBox 135">
                <a:extLst>
                  <a:ext uri="{FF2B5EF4-FFF2-40B4-BE49-F238E27FC236}">
                    <a16:creationId xmlns:a16="http://schemas.microsoft.com/office/drawing/2014/main" id="{57803CDE-78AB-A538-C048-B6F1964EE98E}"/>
                  </a:ext>
                </a:extLst>
              </p:cNvPr>
              <p:cNvSpPr txBox="1"/>
              <p:nvPr/>
            </p:nvSpPr>
            <p:spPr>
              <a:xfrm>
                <a:off x="2132490" y="1567758"/>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37" name="TextBox 136">
                <a:extLst>
                  <a:ext uri="{FF2B5EF4-FFF2-40B4-BE49-F238E27FC236}">
                    <a16:creationId xmlns:a16="http://schemas.microsoft.com/office/drawing/2014/main" id="{D13DB3F3-BCE2-367E-8E30-8B9A547FEB13}"/>
                  </a:ext>
                </a:extLst>
              </p:cNvPr>
              <p:cNvSpPr txBox="1"/>
              <p:nvPr/>
            </p:nvSpPr>
            <p:spPr>
              <a:xfrm>
                <a:off x="2115712" y="1567758"/>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38" name="TextBox 137">
                <a:extLst>
                  <a:ext uri="{FF2B5EF4-FFF2-40B4-BE49-F238E27FC236}">
                    <a16:creationId xmlns:a16="http://schemas.microsoft.com/office/drawing/2014/main" id="{896F39CF-F376-921D-3321-34E891B46AF6}"/>
                  </a:ext>
                </a:extLst>
              </p:cNvPr>
              <p:cNvSpPr txBox="1"/>
              <p:nvPr/>
            </p:nvSpPr>
            <p:spPr>
              <a:xfrm>
                <a:off x="2077961" y="1567758"/>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39" name="TextBox 138">
                <a:extLst>
                  <a:ext uri="{FF2B5EF4-FFF2-40B4-BE49-F238E27FC236}">
                    <a16:creationId xmlns:a16="http://schemas.microsoft.com/office/drawing/2014/main" id="{324C7C4C-90FD-0545-084F-A74E84FE55B8}"/>
                  </a:ext>
                </a:extLst>
              </p:cNvPr>
              <p:cNvSpPr txBox="1"/>
              <p:nvPr/>
            </p:nvSpPr>
            <p:spPr>
              <a:xfrm>
                <a:off x="2052794" y="1567758"/>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40" name="TextBox 139">
                <a:extLst>
                  <a:ext uri="{FF2B5EF4-FFF2-40B4-BE49-F238E27FC236}">
                    <a16:creationId xmlns:a16="http://schemas.microsoft.com/office/drawing/2014/main" id="{5D717097-C886-2184-F766-36AF323FA4A2}"/>
                  </a:ext>
                </a:extLst>
              </p:cNvPr>
              <p:cNvSpPr txBox="1"/>
              <p:nvPr/>
            </p:nvSpPr>
            <p:spPr>
              <a:xfrm>
                <a:off x="2036016" y="1567758"/>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41" name="TextBox 140">
                <a:extLst>
                  <a:ext uri="{FF2B5EF4-FFF2-40B4-BE49-F238E27FC236}">
                    <a16:creationId xmlns:a16="http://schemas.microsoft.com/office/drawing/2014/main" id="{28B91EE2-7C57-61B2-5B8D-092549F79B9F}"/>
                  </a:ext>
                </a:extLst>
              </p:cNvPr>
              <p:cNvSpPr txBox="1"/>
              <p:nvPr/>
            </p:nvSpPr>
            <p:spPr>
              <a:xfrm>
                <a:off x="2044405" y="1567757"/>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42" name="TextBox 141">
                <a:extLst>
                  <a:ext uri="{FF2B5EF4-FFF2-40B4-BE49-F238E27FC236}">
                    <a16:creationId xmlns:a16="http://schemas.microsoft.com/office/drawing/2014/main" id="{1A525867-7A25-6DA8-59C5-54E74045640C}"/>
                  </a:ext>
                </a:extLst>
              </p:cNvPr>
              <p:cNvSpPr txBox="1"/>
              <p:nvPr/>
            </p:nvSpPr>
            <p:spPr>
              <a:xfrm>
                <a:off x="2027627" y="1567757"/>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43" name="TextBox 142">
                <a:extLst>
                  <a:ext uri="{FF2B5EF4-FFF2-40B4-BE49-F238E27FC236}">
                    <a16:creationId xmlns:a16="http://schemas.microsoft.com/office/drawing/2014/main" id="{66405A07-337F-2FA5-38F7-53F283A0C216}"/>
                  </a:ext>
                </a:extLst>
              </p:cNvPr>
              <p:cNvSpPr txBox="1"/>
              <p:nvPr/>
            </p:nvSpPr>
            <p:spPr>
              <a:xfrm>
                <a:off x="2015043" y="1567757"/>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44" name="TextBox 143">
                <a:extLst>
                  <a:ext uri="{FF2B5EF4-FFF2-40B4-BE49-F238E27FC236}">
                    <a16:creationId xmlns:a16="http://schemas.microsoft.com/office/drawing/2014/main" id="{9F5856CF-4D24-7D22-7D9F-8ED1C468AB38}"/>
                  </a:ext>
                </a:extLst>
              </p:cNvPr>
              <p:cNvSpPr txBox="1"/>
              <p:nvPr/>
            </p:nvSpPr>
            <p:spPr>
              <a:xfrm>
                <a:off x="2002459" y="1567756"/>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45" name="TextBox 144">
                <a:extLst>
                  <a:ext uri="{FF2B5EF4-FFF2-40B4-BE49-F238E27FC236}">
                    <a16:creationId xmlns:a16="http://schemas.microsoft.com/office/drawing/2014/main" id="{391B383D-FC2E-8D41-2B9F-737DE0406388}"/>
                  </a:ext>
                </a:extLst>
              </p:cNvPr>
              <p:cNvSpPr txBox="1"/>
              <p:nvPr/>
            </p:nvSpPr>
            <p:spPr>
              <a:xfrm>
                <a:off x="1989875" y="1567756"/>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46" name="TextBox 145">
                <a:extLst>
                  <a:ext uri="{FF2B5EF4-FFF2-40B4-BE49-F238E27FC236}">
                    <a16:creationId xmlns:a16="http://schemas.microsoft.com/office/drawing/2014/main" id="{B6DC9B0D-2694-9E4A-5AD7-A97520F93A51}"/>
                  </a:ext>
                </a:extLst>
              </p:cNvPr>
              <p:cNvSpPr txBox="1"/>
              <p:nvPr/>
            </p:nvSpPr>
            <p:spPr>
              <a:xfrm>
                <a:off x="1977291" y="1567756"/>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47" name="TextBox 146">
                <a:extLst>
                  <a:ext uri="{FF2B5EF4-FFF2-40B4-BE49-F238E27FC236}">
                    <a16:creationId xmlns:a16="http://schemas.microsoft.com/office/drawing/2014/main" id="{F04828AD-E1A8-0ECB-DF55-21408F42BC6E}"/>
                  </a:ext>
                </a:extLst>
              </p:cNvPr>
              <p:cNvSpPr txBox="1"/>
              <p:nvPr/>
            </p:nvSpPr>
            <p:spPr>
              <a:xfrm>
                <a:off x="1927510" y="156908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48" name="TextBox 147">
                <a:extLst>
                  <a:ext uri="{FF2B5EF4-FFF2-40B4-BE49-F238E27FC236}">
                    <a16:creationId xmlns:a16="http://schemas.microsoft.com/office/drawing/2014/main" id="{2928343B-BADF-9733-9FB8-4A8154D973D9}"/>
                  </a:ext>
                </a:extLst>
              </p:cNvPr>
              <p:cNvSpPr txBox="1"/>
              <p:nvPr/>
            </p:nvSpPr>
            <p:spPr>
              <a:xfrm>
                <a:off x="1891199" y="156908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49" name="TextBox 148">
                <a:extLst>
                  <a:ext uri="{FF2B5EF4-FFF2-40B4-BE49-F238E27FC236}">
                    <a16:creationId xmlns:a16="http://schemas.microsoft.com/office/drawing/2014/main" id="{75301384-072F-29CC-8C1E-1A5375B2C284}"/>
                  </a:ext>
                </a:extLst>
              </p:cNvPr>
              <p:cNvSpPr txBox="1"/>
              <p:nvPr/>
            </p:nvSpPr>
            <p:spPr>
              <a:xfrm>
                <a:off x="1874694" y="156908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50" name="TextBox 149">
                <a:extLst>
                  <a:ext uri="{FF2B5EF4-FFF2-40B4-BE49-F238E27FC236}">
                    <a16:creationId xmlns:a16="http://schemas.microsoft.com/office/drawing/2014/main" id="{B67500CF-C513-DDB5-81CE-89F256C58470}"/>
                  </a:ext>
                </a:extLst>
              </p:cNvPr>
              <p:cNvSpPr txBox="1"/>
              <p:nvPr/>
            </p:nvSpPr>
            <p:spPr>
              <a:xfrm>
                <a:off x="1861490" y="156908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51" name="TextBox 150">
                <a:extLst>
                  <a:ext uri="{FF2B5EF4-FFF2-40B4-BE49-F238E27FC236}">
                    <a16:creationId xmlns:a16="http://schemas.microsoft.com/office/drawing/2014/main" id="{57EE7EA3-A6CA-0B20-754B-B0120B1FBDF0}"/>
                  </a:ext>
                </a:extLst>
              </p:cNvPr>
              <p:cNvSpPr txBox="1"/>
              <p:nvPr/>
            </p:nvSpPr>
            <p:spPr>
              <a:xfrm>
                <a:off x="1848286" y="156908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52" name="TextBox 151">
                <a:extLst>
                  <a:ext uri="{FF2B5EF4-FFF2-40B4-BE49-F238E27FC236}">
                    <a16:creationId xmlns:a16="http://schemas.microsoft.com/office/drawing/2014/main" id="{6671F35F-3861-347F-E61F-894CADBC4F9A}"/>
                  </a:ext>
                </a:extLst>
              </p:cNvPr>
              <p:cNvSpPr txBox="1"/>
              <p:nvPr/>
            </p:nvSpPr>
            <p:spPr>
              <a:xfrm>
                <a:off x="1838383" y="156908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53" name="TextBox 152">
                <a:extLst>
                  <a:ext uri="{FF2B5EF4-FFF2-40B4-BE49-F238E27FC236}">
                    <a16:creationId xmlns:a16="http://schemas.microsoft.com/office/drawing/2014/main" id="{01774559-43BE-6BC8-5BAB-7922AAB27A80}"/>
                  </a:ext>
                </a:extLst>
              </p:cNvPr>
              <p:cNvSpPr txBox="1"/>
              <p:nvPr/>
            </p:nvSpPr>
            <p:spPr>
              <a:xfrm>
                <a:off x="1821877" y="156908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54" name="TextBox 153">
                <a:extLst>
                  <a:ext uri="{FF2B5EF4-FFF2-40B4-BE49-F238E27FC236}">
                    <a16:creationId xmlns:a16="http://schemas.microsoft.com/office/drawing/2014/main" id="{B5AA3981-E376-783E-F7D0-D7BE50E579F9}"/>
                  </a:ext>
                </a:extLst>
              </p:cNvPr>
              <p:cNvSpPr txBox="1"/>
              <p:nvPr/>
            </p:nvSpPr>
            <p:spPr>
              <a:xfrm>
                <a:off x="1805373" y="156908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55" name="TextBox 154">
                <a:extLst>
                  <a:ext uri="{FF2B5EF4-FFF2-40B4-BE49-F238E27FC236}">
                    <a16:creationId xmlns:a16="http://schemas.microsoft.com/office/drawing/2014/main" id="{A6B4325D-3AAD-B733-1B5E-4667C94670AA}"/>
                  </a:ext>
                </a:extLst>
              </p:cNvPr>
              <p:cNvSpPr txBox="1"/>
              <p:nvPr/>
            </p:nvSpPr>
            <p:spPr>
              <a:xfrm>
                <a:off x="1792169" y="156908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56" name="TextBox 155">
                <a:extLst>
                  <a:ext uri="{FF2B5EF4-FFF2-40B4-BE49-F238E27FC236}">
                    <a16:creationId xmlns:a16="http://schemas.microsoft.com/office/drawing/2014/main" id="{35199A99-F32A-2D38-9092-AB0DF225B0F9}"/>
                  </a:ext>
                </a:extLst>
              </p:cNvPr>
              <p:cNvSpPr txBox="1"/>
              <p:nvPr/>
            </p:nvSpPr>
            <p:spPr>
              <a:xfrm>
                <a:off x="1782266" y="156908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57" name="TextBox 156">
                <a:extLst>
                  <a:ext uri="{FF2B5EF4-FFF2-40B4-BE49-F238E27FC236}">
                    <a16:creationId xmlns:a16="http://schemas.microsoft.com/office/drawing/2014/main" id="{6FCCDA2D-E682-1C4C-F9BF-4388FE3BB0DC}"/>
                  </a:ext>
                </a:extLst>
              </p:cNvPr>
              <p:cNvSpPr txBox="1"/>
              <p:nvPr/>
            </p:nvSpPr>
            <p:spPr>
              <a:xfrm>
                <a:off x="1739352" y="156908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58" name="TextBox 157">
                <a:extLst>
                  <a:ext uri="{FF2B5EF4-FFF2-40B4-BE49-F238E27FC236}">
                    <a16:creationId xmlns:a16="http://schemas.microsoft.com/office/drawing/2014/main" id="{D55DC714-96A8-D820-6DEE-B3F474DDF2B4}"/>
                  </a:ext>
                </a:extLst>
              </p:cNvPr>
              <p:cNvSpPr txBox="1"/>
              <p:nvPr/>
            </p:nvSpPr>
            <p:spPr>
              <a:xfrm>
                <a:off x="1706341" y="150966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59" name="TextBox 158">
                <a:extLst>
                  <a:ext uri="{FF2B5EF4-FFF2-40B4-BE49-F238E27FC236}">
                    <a16:creationId xmlns:a16="http://schemas.microsoft.com/office/drawing/2014/main" id="{933EEFC0-ACBA-0578-A736-3CFCAB301BD5}"/>
                  </a:ext>
                </a:extLst>
              </p:cNvPr>
              <p:cNvSpPr txBox="1"/>
              <p:nvPr/>
            </p:nvSpPr>
            <p:spPr>
              <a:xfrm>
                <a:off x="1689836" y="150966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60" name="TextBox 159">
                <a:extLst>
                  <a:ext uri="{FF2B5EF4-FFF2-40B4-BE49-F238E27FC236}">
                    <a16:creationId xmlns:a16="http://schemas.microsoft.com/office/drawing/2014/main" id="{8C1E6D36-CA92-2C2D-2ED6-937B0BC97604}"/>
                  </a:ext>
                </a:extLst>
              </p:cNvPr>
              <p:cNvSpPr txBox="1"/>
              <p:nvPr/>
            </p:nvSpPr>
            <p:spPr>
              <a:xfrm>
                <a:off x="1676631" y="150966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61" name="TextBox 160">
                <a:extLst>
                  <a:ext uri="{FF2B5EF4-FFF2-40B4-BE49-F238E27FC236}">
                    <a16:creationId xmlns:a16="http://schemas.microsoft.com/office/drawing/2014/main" id="{7FF39FDB-6E6B-C1FF-4435-FD47456CBFB6}"/>
                  </a:ext>
                </a:extLst>
              </p:cNvPr>
              <p:cNvSpPr txBox="1"/>
              <p:nvPr/>
            </p:nvSpPr>
            <p:spPr>
              <a:xfrm>
                <a:off x="1663427" y="150966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62" name="TextBox 161">
                <a:extLst>
                  <a:ext uri="{FF2B5EF4-FFF2-40B4-BE49-F238E27FC236}">
                    <a16:creationId xmlns:a16="http://schemas.microsoft.com/office/drawing/2014/main" id="{482FA26F-5550-BB46-DF12-2AF63E20C08F}"/>
                  </a:ext>
                </a:extLst>
              </p:cNvPr>
              <p:cNvSpPr txBox="1"/>
              <p:nvPr/>
            </p:nvSpPr>
            <p:spPr>
              <a:xfrm>
                <a:off x="1376233" y="1275284"/>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63" name="TextBox 162">
                <a:extLst>
                  <a:ext uri="{FF2B5EF4-FFF2-40B4-BE49-F238E27FC236}">
                    <a16:creationId xmlns:a16="http://schemas.microsoft.com/office/drawing/2014/main" id="{123B8D4C-75F6-B6B2-BE6D-927C9BC51DE2}"/>
                  </a:ext>
                </a:extLst>
              </p:cNvPr>
              <p:cNvSpPr txBox="1"/>
              <p:nvPr/>
            </p:nvSpPr>
            <p:spPr>
              <a:xfrm>
                <a:off x="1405942" y="1295090"/>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64" name="TextBox 163">
                <a:extLst>
                  <a:ext uri="{FF2B5EF4-FFF2-40B4-BE49-F238E27FC236}">
                    <a16:creationId xmlns:a16="http://schemas.microsoft.com/office/drawing/2014/main" id="{959440A6-7A28-2D3A-DBB1-4E9591D21C6B}"/>
                  </a:ext>
                </a:extLst>
              </p:cNvPr>
              <p:cNvSpPr txBox="1"/>
              <p:nvPr/>
            </p:nvSpPr>
            <p:spPr>
              <a:xfrm>
                <a:off x="1419146" y="1295090"/>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65" name="TextBox 164">
                <a:extLst>
                  <a:ext uri="{FF2B5EF4-FFF2-40B4-BE49-F238E27FC236}">
                    <a16:creationId xmlns:a16="http://schemas.microsoft.com/office/drawing/2014/main" id="{B1EF5EFD-97E3-D160-7E83-1F4C48B59A50}"/>
                  </a:ext>
                </a:extLst>
              </p:cNvPr>
              <p:cNvSpPr txBox="1"/>
              <p:nvPr/>
            </p:nvSpPr>
            <p:spPr>
              <a:xfrm>
                <a:off x="1425748" y="1308295"/>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66" name="TextBox 165">
                <a:extLst>
                  <a:ext uri="{FF2B5EF4-FFF2-40B4-BE49-F238E27FC236}">
                    <a16:creationId xmlns:a16="http://schemas.microsoft.com/office/drawing/2014/main" id="{F4C1F8C3-2202-2671-3A13-A45F7E5BF52C}"/>
                  </a:ext>
                </a:extLst>
              </p:cNvPr>
              <p:cNvSpPr txBox="1"/>
              <p:nvPr/>
            </p:nvSpPr>
            <p:spPr>
              <a:xfrm>
                <a:off x="1438952" y="1341306"/>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67" name="TextBox 166">
                <a:extLst>
                  <a:ext uri="{FF2B5EF4-FFF2-40B4-BE49-F238E27FC236}">
                    <a16:creationId xmlns:a16="http://schemas.microsoft.com/office/drawing/2014/main" id="{79A428B8-6AC6-B0E1-1A2B-9E0387D22200}"/>
                  </a:ext>
                </a:extLst>
              </p:cNvPr>
              <p:cNvSpPr txBox="1"/>
              <p:nvPr/>
            </p:nvSpPr>
            <p:spPr>
              <a:xfrm>
                <a:off x="1438952" y="1351209"/>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68" name="TextBox 167">
                <a:extLst>
                  <a:ext uri="{FF2B5EF4-FFF2-40B4-BE49-F238E27FC236}">
                    <a16:creationId xmlns:a16="http://schemas.microsoft.com/office/drawing/2014/main" id="{2CB4439B-BAD0-9C4E-8EE1-D1A7A7B028C0}"/>
                  </a:ext>
                </a:extLst>
              </p:cNvPr>
              <p:cNvSpPr txBox="1"/>
              <p:nvPr/>
            </p:nvSpPr>
            <p:spPr>
              <a:xfrm>
                <a:off x="1478565" y="138752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69" name="TextBox 168">
                <a:extLst>
                  <a:ext uri="{FF2B5EF4-FFF2-40B4-BE49-F238E27FC236}">
                    <a16:creationId xmlns:a16="http://schemas.microsoft.com/office/drawing/2014/main" id="{D14476FE-49C4-5459-008E-12540C70915B}"/>
                  </a:ext>
                </a:extLst>
              </p:cNvPr>
              <p:cNvSpPr txBox="1"/>
              <p:nvPr/>
            </p:nvSpPr>
            <p:spPr>
              <a:xfrm>
                <a:off x="1481866" y="1397424"/>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70" name="TextBox 169">
                <a:extLst>
                  <a:ext uri="{FF2B5EF4-FFF2-40B4-BE49-F238E27FC236}">
                    <a16:creationId xmlns:a16="http://schemas.microsoft.com/office/drawing/2014/main" id="{719E2BA7-AE4A-2A13-CBAB-F4E789A696EF}"/>
                  </a:ext>
                </a:extLst>
              </p:cNvPr>
              <p:cNvSpPr txBox="1"/>
              <p:nvPr/>
            </p:nvSpPr>
            <p:spPr>
              <a:xfrm>
                <a:off x="1498372" y="1410628"/>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71" name="TextBox 170">
                <a:extLst>
                  <a:ext uri="{FF2B5EF4-FFF2-40B4-BE49-F238E27FC236}">
                    <a16:creationId xmlns:a16="http://schemas.microsoft.com/office/drawing/2014/main" id="{5C1350D6-D405-263B-D629-05298135F5E1}"/>
                  </a:ext>
                </a:extLst>
              </p:cNvPr>
              <p:cNvSpPr txBox="1"/>
              <p:nvPr/>
            </p:nvSpPr>
            <p:spPr>
              <a:xfrm>
                <a:off x="1537985" y="142053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72" name="TextBox 171">
                <a:extLst>
                  <a:ext uri="{FF2B5EF4-FFF2-40B4-BE49-F238E27FC236}">
                    <a16:creationId xmlns:a16="http://schemas.microsoft.com/office/drawing/2014/main" id="{521FA4D8-B163-8F35-54B6-46B6713B3101}"/>
                  </a:ext>
                </a:extLst>
              </p:cNvPr>
              <p:cNvSpPr txBox="1"/>
              <p:nvPr/>
            </p:nvSpPr>
            <p:spPr>
              <a:xfrm>
                <a:off x="1537985" y="1430435"/>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73" name="TextBox 172">
                <a:extLst>
                  <a:ext uri="{FF2B5EF4-FFF2-40B4-BE49-F238E27FC236}">
                    <a16:creationId xmlns:a16="http://schemas.microsoft.com/office/drawing/2014/main" id="{451B2784-F86B-073B-410D-0F470BFE26CD}"/>
                  </a:ext>
                </a:extLst>
              </p:cNvPr>
              <p:cNvSpPr txBox="1"/>
              <p:nvPr/>
            </p:nvSpPr>
            <p:spPr>
              <a:xfrm>
                <a:off x="1537985" y="1443639"/>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74" name="TextBox 173">
                <a:extLst>
                  <a:ext uri="{FF2B5EF4-FFF2-40B4-BE49-F238E27FC236}">
                    <a16:creationId xmlns:a16="http://schemas.microsoft.com/office/drawing/2014/main" id="{D066E882-A217-5C2A-96AA-409749520471}"/>
                  </a:ext>
                </a:extLst>
              </p:cNvPr>
              <p:cNvSpPr txBox="1"/>
              <p:nvPr/>
            </p:nvSpPr>
            <p:spPr>
              <a:xfrm>
                <a:off x="1537985" y="1453542"/>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75" name="TextBox 174">
                <a:extLst>
                  <a:ext uri="{FF2B5EF4-FFF2-40B4-BE49-F238E27FC236}">
                    <a16:creationId xmlns:a16="http://schemas.microsoft.com/office/drawing/2014/main" id="{D976AFC3-255A-93CE-76A5-72630A921E65}"/>
                  </a:ext>
                </a:extLst>
              </p:cNvPr>
              <p:cNvSpPr txBox="1"/>
              <p:nvPr/>
            </p:nvSpPr>
            <p:spPr>
              <a:xfrm>
                <a:off x="1567695" y="1466746"/>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76" name="TextBox 175">
                <a:extLst>
                  <a:ext uri="{FF2B5EF4-FFF2-40B4-BE49-F238E27FC236}">
                    <a16:creationId xmlns:a16="http://schemas.microsoft.com/office/drawing/2014/main" id="{36B74830-25B0-5CBF-196B-370E53914C6F}"/>
                  </a:ext>
                </a:extLst>
              </p:cNvPr>
              <p:cNvSpPr txBox="1"/>
              <p:nvPr/>
            </p:nvSpPr>
            <p:spPr>
              <a:xfrm>
                <a:off x="1567695" y="1479951"/>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77" name="TextBox 176">
                <a:extLst>
                  <a:ext uri="{FF2B5EF4-FFF2-40B4-BE49-F238E27FC236}">
                    <a16:creationId xmlns:a16="http://schemas.microsoft.com/office/drawing/2014/main" id="{B30D96A2-D95F-2621-1BC3-29FD86C25143}"/>
                  </a:ext>
                </a:extLst>
              </p:cNvPr>
              <p:cNvSpPr txBox="1"/>
              <p:nvPr/>
            </p:nvSpPr>
            <p:spPr>
              <a:xfrm>
                <a:off x="1594103" y="1509660"/>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78" name="TextBox 177">
                <a:extLst>
                  <a:ext uri="{FF2B5EF4-FFF2-40B4-BE49-F238E27FC236}">
                    <a16:creationId xmlns:a16="http://schemas.microsoft.com/office/drawing/2014/main" id="{5DA3E090-7CCE-8521-D425-096A43678BB1}"/>
                  </a:ext>
                </a:extLst>
              </p:cNvPr>
              <p:cNvSpPr txBox="1"/>
              <p:nvPr/>
            </p:nvSpPr>
            <p:spPr>
              <a:xfrm>
                <a:off x="1105543" y="1245573"/>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79" name="TextBox 178">
                <a:extLst>
                  <a:ext uri="{FF2B5EF4-FFF2-40B4-BE49-F238E27FC236}">
                    <a16:creationId xmlns:a16="http://schemas.microsoft.com/office/drawing/2014/main" id="{BFC1B4AD-25AE-BB86-A028-24909B3411E3}"/>
                  </a:ext>
                </a:extLst>
              </p:cNvPr>
              <p:cNvSpPr txBox="1"/>
              <p:nvPr/>
            </p:nvSpPr>
            <p:spPr>
              <a:xfrm>
                <a:off x="1118747" y="1245573"/>
                <a:ext cx="286870" cy="323165"/>
              </a:xfrm>
              <a:prstGeom prst="rect">
                <a:avLst/>
              </a:prstGeom>
              <a:noFill/>
            </p:spPr>
            <p:txBody>
              <a:bodyPr wrap="square" rtlCol="0">
                <a:spAutoFit/>
              </a:bodyPr>
              <a:lstStyle/>
              <a:p>
                <a:pPr algn="ctr"/>
                <a:r>
                  <a:rPr lang="en-US" sz="1500" dirty="0">
                    <a:solidFill>
                      <a:schemeClr val="accent4"/>
                    </a:solidFill>
                  </a:rPr>
                  <a:t>+</a:t>
                </a:r>
              </a:p>
            </p:txBody>
          </p:sp>
          <p:sp>
            <p:nvSpPr>
              <p:cNvPr id="180" name="TextBox 179">
                <a:extLst>
                  <a:ext uri="{FF2B5EF4-FFF2-40B4-BE49-F238E27FC236}">
                    <a16:creationId xmlns:a16="http://schemas.microsoft.com/office/drawing/2014/main" id="{93A70D56-932B-8C6C-E9A0-5C551DF1ED56}"/>
                  </a:ext>
                </a:extLst>
              </p:cNvPr>
              <p:cNvSpPr txBox="1"/>
              <p:nvPr/>
            </p:nvSpPr>
            <p:spPr>
              <a:xfrm>
                <a:off x="1128650" y="1245573"/>
                <a:ext cx="286870" cy="323165"/>
              </a:xfrm>
              <a:prstGeom prst="rect">
                <a:avLst/>
              </a:prstGeom>
              <a:noFill/>
            </p:spPr>
            <p:txBody>
              <a:bodyPr wrap="square" rtlCol="0">
                <a:spAutoFit/>
              </a:bodyPr>
              <a:lstStyle/>
              <a:p>
                <a:pPr algn="ctr"/>
                <a:r>
                  <a:rPr lang="en-US" sz="1500" dirty="0">
                    <a:solidFill>
                      <a:schemeClr val="accent4"/>
                    </a:solidFill>
                  </a:rPr>
                  <a:t>+</a:t>
                </a:r>
              </a:p>
            </p:txBody>
          </p:sp>
        </p:grpSp>
        <p:sp>
          <p:nvSpPr>
            <p:cNvPr id="49" name="Freeform 48">
              <a:extLst>
                <a:ext uri="{FF2B5EF4-FFF2-40B4-BE49-F238E27FC236}">
                  <a16:creationId xmlns:a16="http://schemas.microsoft.com/office/drawing/2014/main" id="{07AED616-C21F-E5A4-3CDB-70BFCE43D284}"/>
                </a:ext>
              </a:extLst>
            </p:cNvPr>
            <p:cNvSpPr/>
            <p:nvPr/>
          </p:nvSpPr>
          <p:spPr>
            <a:xfrm>
              <a:off x="1214718" y="1402976"/>
              <a:ext cx="2743200" cy="596153"/>
            </a:xfrm>
            <a:custGeom>
              <a:avLst/>
              <a:gdLst>
                <a:gd name="connsiteX0" fmla="*/ 2743200 w 2743200"/>
                <a:gd name="connsiteY0" fmla="*/ 596153 h 596153"/>
                <a:gd name="connsiteX1" fmla="*/ 1358153 w 2743200"/>
                <a:gd name="connsiteY1" fmla="*/ 596153 h 596153"/>
                <a:gd name="connsiteX2" fmla="*/ 1358153 w 2743200"/>
                <a:gd name="connsiteY2" fmla="*/ 322730 h 596153"/>
                <a:gd name="connsiteX3" fmla="*/ 654423 w 2743200"/>
                <a:gd name="connsiteY3" fmla="*/ 322730 h 596153"/>
                <a:gd name="connsiteX4" fmla="*/ 654423 w 2743200"/>
                <a:gd name="connsiteY4" fmla="*/ 264459 h 596153"/>
                <a:gd name="connsiteX5" fmla="*/ 502023 w 2743200"/>
                <a:gd name="connsiteY5" fmla="*/ 264459 h 596153"/>
                <a:gd name="connsiteX6" fmla="*/ 322729 w 2743200"/>
                <a:gd name="connsiteY6" fmla="*/ 31377 h 596153"/>
                <a:gd name="connsiteX7" fmla="*/ 259976 w 2743200"/>
                <a:gd name="connsiteY7" fmla="*/ 31377 h 596153"/>
                <a:gd name="connsiteX8" fmla="*/ 259976 w 2743200"/>
                <a:gd name="connsiteY8" fmla="*/ 31377 h 596153"/>
                <a:gd name="connsiteX9" fmla="*/ 259976 w 2743200"/>
                <a:gd name="connsiteY9" fmla="*/ 0 h 596153"/>
                <a:gd name="connsiteX10" fmla="*/ 0 w 2743200"/>
                <a:gd name="connsiteY10" fmla="*/ 0 h 59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3200" h="596153">
                  <a:moveTo>
                    <a:pt x="2743200" y="596153"/>
                  </a:moveTo>
                  <a:lnTo>
                    <a:pt x="1358153" y="596153"/>
                  </a:lnTo>
                  <a:lnTo>
                    <a:pt x="1358153" y="322730"/>
                  </a:lnTo>
                  <a:lnTo>
                    <a:pt x="654423" y="322730"/>
                  </a:lnTo>
                  <a:lnTo>
                    <a:pt x="654423" y="264459"/>
                  </a:lnTo>
                  <a:lnTo>
                    <a:pt x="502023" y="264459"/>
                  </a:lnTo>
                  <a:lnTo>
                    <a:pt x="322729" y="31377"/>
                  </a:lnTo>
                  <a:lnTo>
                    <a:pt x="259976" y="31377"/>
                  </a:lnTo>
                  <a:lnTo>
                    <a:pt x="259976" y="31377"/>
                  </a:lnTo>
                  <a:lnTo>
                    <a:pt x="259976" y="0"/>
                  </a:lnTo>
                  <a:lnTo>
                    <a:pt x="0" y="0"/>
                  </a:lnTo>
                </a:path>
              </a:pathLst>
            </a:cu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0" name="Group 49">
              <a:extLst>
                <a:ext uri="{FF2B5EF4-FFF2-40B4-BE49-F238E27FC236}">
                  <a16:creationId xmlns:a16="http://schemas.microsoft.com/office/drawing/2014/main" id="{F314EF86-C4D1-0395-F2E7-F77E6B164F20}"/>
                </a:ext>
              </a:extLst>
            </p:cNvPr>
            <p:cNvGrpSpPr/>
            <p:nvPr/>
          </p:nvGrpSpPr>
          <p:grpSpPr>
            <a:xfrm>
              <a:off x="1083097" y="1168921"/>
              <a:ext cx="3184103" cy="886015"/>
              <a:chOff x="1083097" y="1168921"/>
              <a:chExt cx="3184103" cy="886015"/>
            </a:xfrm>
          </p:grpSpPr>
          <p:sp>
            <p:nvSpPr>
              <p:cNvPr id="76" name="Freeform 75">
                <a:extLst>
                  <a:ext uri="{FF2B5EF4-FFF2-40B4-BE49-F238E27FC236}">
                    <a16:creationId xmlns:a16="http://schemas.microsoft.com/office/drawing/2014/main" id="{11FBFF9E-16DC-4B02-F5D5-6E6535DFA685}"/>
                  </a:ext>
                </a:extLst>
              </p:cNvPr>
              <p:cNvSpPr/>
              <p:nvPr/>
            </p:nvSpPr>
            <p:spPr>
              <a:xfrm>
                <a:off x="1225550" y="1333500"/>
                <a:ext cx="3041650" cy="561975"/>
              </a:xfrm>
              <a:custGeom>
                <a:avLst/>
                <a:gdLst>
                  <a:gd name="connsiteX0" fmla="*/ 3041650 w 3041650"/>
                  <a:gd name="connsiteY0" fmla="*/ 561975 h 561975"/>
                  <a:gd name="connsiteX1" fmla="*/ 577850 w 3041650"/>
                  <a:gd name="connsiteY1" fmla="*/ 561975 h 561975"/>
                  <a:gd name="connsiteX2" fmla="*/ 577850 w 3041650"/>
                  <a:gd name="connsiteY2" fmla="*/ 488950 h 561975"/>
                  <a:gd name="connsiteX3" fmla="*/ 473075 w 3041650"/>
                  <a:gd name="connsiteY3" fmla="*/ 488950 h 561975"/>
                  <a:gd name="connsiteX4" fmla="*/ 473075 w 3041650"/>
                  <a:gd name="connsiteY4" fmla="*/ 422275 h 561975"/>
                  <a:gd name="connsiteX5" fmla="*/ 412750 w 3041650"/>
                  <a:gd name="connsiteY5" fmla="*/ 422275 h 561975"/>
                  <a:gd name="connsiteX6" fmla="*/ 412750 w 3041650"/>
                  <a:gd name="connsiteY6" fmla="*/ 361950 h 561975"/>
                  <a:gd name="connsiteX7" fmla="*/ 327025 w 3041650"/>
                  <a:gd name="connsiteY7" fmla="*/ 361950 h 561975"/>
                  <a:gd name="connsiteX8" fmla="*/ 327025 w 3041650"/>
                  <a:gd name="connsiteY8" fmla="*/ 314325 h 561975"/>
                  <a:gd name="connsiteX9" fmla="*/ 282575 w 3041650"/>
                  <a:gd name="connsiteY9" fmla="*/ 314325 h 561975"/>
                  <a:gd name="connsiteX10" fmla="*/ 282575 w 3041650"/>
                  <a:gd name="connsiteY10" fmla="*/ 212725 h 561975"/>
                  <a:gd name="connsiteX11" fmla="*/ 257175 w 3041650"/>
                  <a:gd name="connsiteY11" fmla="*/ 212725 h 561975"/>
                  <a:gd name="connsiteX12" fmla="*/ 257175 w 3041650"/>
                  <a:gd name="connsiteY12" fmla="*/ 158750 h 561975"/>
                  <a:gd name="connsiteX13" fmla="*/ 165100 w 3041650"/>
                  <a:gd name="connsiteY13" fmla="*/ 158750 h 561975"/>
                  <a:gd name="connsiteX14" fmla="*/ 165100 w 3041650"/>
                  <a:gd name="connsiteY14" fmla="*/ 85725 h 561975"/>
                  <a:gd name="connsiteX15" fmla="*/ 76200 w 3041650"/>
                  <a:gd name="connsiteY15" fmla="*/ 85725 h 561975"/>
                  <a:gd name="connsiteX16" fmla="*/ 0 w 3041650"/>
                  <a:gd name="connsiteY16" fmla="*/ 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1650" h="561975">
                    <a:moveTo>
                      <a:pt x="3041650" y="561975"/>
                    </a:moveTo>
                    <a:lnTo>
                      <a:pt x="577850" y="561975"/>
                    </a:lnTo>
                    <a:lnTo>
                      <a:pt x="577850" y="488950"/>
                    </a:lnTo>
                    <a:lnTo>
                      <a:pt x="473075" y="488950"/>
                    </a:lnTo>
                    <a:lnTo>
                      <a:pt x="473075" y="422275"/>
                    </a:lnTo>
                    <a:lnTo>
                      <a:pt x="412750" y="422275"/>
                    </a:lnTo>
                    <a:lnTo>
                      <a:pt x="412750" y="361950"/>
                    </a:lnTo>
                    <a:lnTo>
                      <a:pt x="327025" y="361950"/>
                    </a:lnTo>
                    <a:lnTo>
                      <a:pt x="327025" y="314325"/>
                    </a:lnTo>
                    <a:lnTo>
                      <a:pt x="282575" y="314325"/>
                    </a:lnTo>
                    <a:lnTo>
                      <a:pt x="282575" y="212725"/>
                    </a:lnTo>
                    <a:lnTo>
                      <a:pt x="257175" y="212725"/>
                    </a:lnTo>
                    <a:lnTo>
                      <a:pt x="257175" y="158750"/>
                    </a:lnTo>
                    <a:lnTo>
                      <a:pt x="165100" y="158750"/>
                    </a:lnTo>
                    <a:lnTo>
                      <a:pt x="165100" y="85725"/>
                    </a:lnTo>
                    <a:lnTo>
                      <a:pt x="76200" y="85725"/>
                    </a:lnTo>
                    <a:lnTo>
                      <a:pt x="0" y="0"/>
                    </a:lnTo>
                  </a:path>
                </a:pathLst>
              </a:cu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7" name="Group 76">
                <a:extLst>
                  <a:ext uri="{FF2B5EF4-FFF2-40B4-BE49-F238E27FC236}">
                    <a16:creationId xmlns:a16="http://schemas.microsoft.com/office/drawing/2014/main" id="{20C5B851-E7BE-6AE0-C800-BC49E33CBE8C}"/>
                  </a:ext>
                </a:extLst>
              </p:cNvPr>
              <p:cNvGrpSpPr/>
              <p:nvPr/>
            </p:nvGrpSpPr>
            <p:grpSpPr>
              <a:xfrm>
                <a:off x="1083097" y="1168921"/>
                <a:ext cx="3111827" cy="886015"/>
                <a:chOff x="1083097" y="1168921"/>
                <a:chExt cx="3111827" cy="886015"/>
              </a:xfrm>
            </p:grpSpPr>
            <p:sp>
              <p:nvSpPr>
                <p:cNvPr id="78" name="TextBox 77">
                  <a:extLst>
                    <a:ext uri="{FF2B5EF4-FFF2-40B4-BE49-F238E27FC236}">
                      <a16:creationId xmlns:a16="http://schemas.microsoft.com/office/drawing/2014/main" id="{A7E069CD-5627-E807-62FE-E8047CD10624}"/>
                    </a:ext>
                  </a:extLst>
                </p:cNvPr>
                <p:cNvSpPr txBox="1"/>
                <p:nvPr/>
              </p:nvSpPr>
              <p:spPr>
                <a:xfrm>
                  <a:off x="3908054"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79" name="TextBox 78">
                  <a:extLst>
                    <a:ext uri="{FF2B5EF4-FFF2-40B4-BE49-F238E27FC236}">
                      <a16:creationId xmlns:a16="http://schemas.microsoft.com/office/drawing/2014/main" id="{395171EE-7BE8-975C-088D-32C7F803948D}"/>
                    </a:ext>
                  </a:extLst>
                </p:cNvPr>
                <p:cNvSpPr txBox="1"/>
                <p:nvPr/>
              </p:nvSpPr>
              <p:spPr>
                <a:xfrm>
                  <a:off x="3342904"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80" name="TextBox 79">
                  <a:extLst>
                    <a:ext uri="{FF2B5EF4-FFF2-40B4-BE49-F238E27FC236}">
                      <a16:creationId xmlns:a16="http://schemas.microsoft.com/office/drawing/2014/main" id="{344A14C5-A798-8C7D-0DAD-21AC79BE3FF2}"/>
                    </a:ext>
                  </a:extLst>
                </p:cNvPr>
                <p:cNvSpPr txBox="1"/>
                <p:nvPr/>
              </p:nvSpPr>
              <p:spPr>
                <a:xfrm>
                  <a:off x="3276229"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81" name="TextBox 80">
                  <a:extLst>
                    <a:ext uri="{FF2B5EF4-FFF2-40B4-BE49-F238E27FC236}">
                      <a16:creationId xmlns:a16="http://schemas.microsoft.com/office/drawing/2014/main" id="{4199B33A-7209-B9E6-BCEF-DB82689C45D9}"/>
                    </a:ext>
                  </a:extLst>
                </p:cNvPr>
                <p:cNvSpPr txBox="1"/>
                <p:nvPr/>
              </p:nvSpPr>
              <p:spPr>
                <a:xfrm>
                  <a:off x="3266704"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82" name="TextBox 81">
                  <a:extLst>
                    <a:ext uri="{FF2B5EF4-FFF2-40B4-BE49-F238E27FC236}">
                      <a16:creationId xmlns:a16="http://schemas.microsoft.com/office/drawing/2014/main" id="{9F9CC639-3422-75F5-B343-E6462EF073AF}"/>
                    </a:ext>
                  </a:extLst>
                </p:cNvPr>
                <p:cNvSpPr txBox="1"/>
                <p:nvPr/>
              </p:nvSpPr>
              <p:spPr>
                <a:xfrm>
                  <a:off x="3215904"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83" name="TextBox 82">
                  <a:extLst>
                    <a:ext uri="{FF2B5EF4-FFF2-40B4-BE49-F238E27FC236}">
                      <a16:creationId xmlns:a16="http://schemas.microsoft.com/office/drawing/2014/main" id="{F68CA534-969E-8D00-5CBF-2F1841C51CF8}"/>
                    </a:ext>
                  </a:extLst>
                </p:cNvPr>
                <p:cNvSpPr txBox="1"/>
                <p:nvPr/>
              </p:nvSpPr>
              <p:spPr>
                <a:xfrm>
                  <a:off x="2968254"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84" name="TextBox 83">
                  <a:extLst>
                    <a:ext uri="{FF2B5EF4-FFF2-40B4-BE49-F238E27FC236}">
                      <a16:creationId xmlns:a16="http://schemas.microsoft.com/office/drawing/2014/main" id="{0569C057-FF6D-7718-C0AF-E44A198A819D}"/>
                    </a:ext>
                  </a:extLst>
                </p:cNvPr>
                <p:cNvSpPr txBox="1"/>
                <p:nvPr/>
              </p:nvSpPr>
              <p:spPr>
                <a:xfrm>
                  <a:off x="2787279"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85" name="TextBox 84">
                  <a:extLst>
                    <a:ext uri="{FF2B5EF4-FFF2-40B4-BE49-F238E27FC236}">
                      <a16:creationId xmlns:a16="http://schemas.microsoft.com/office/drawing/2014/main" id="{4DEE56B1-D25D-9505-5D5F-179C9C8F0DCC}"/>
                    </a:ext>
                  </a:extLst>
                </p:cNvPr>
                <p:cNvSpPr txBox="1"/>
                <p:nvPr/>
              </p:nvSpPr>
              <p:spPr>
                <a:xfrm>
                  <a:off x="2774579"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86" name="TextBox 85">
                  <a:extLst>
                    <a:ext uri="{FF2B5EF4-FFF2-40B4-BE49-F238E27FC236}">
                      <a16:creationId xmlns:a16="http://schemas.microsoft.com/office/drawing/2014/main" id="{4FDD9A14-45B0-77CD-FA4B-A02DC168D3C2}"/>
                    </a:ext>
                  </a:extLst>
                </p:cNvPr>
                <p:cNvSpPr txBox="1"/>
                <p:nvPr/>
              </p:nvSpPr>
              <p:spPr>
                <a:xfrm>
                  <a:off x="2758704"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87" name="TextBox 86">
                  <a:extLst>
                    <a:ext uri="{FF2B5EF4-FFF2-40B4-BE49-F238E27FC236}">
                      <a16:creationId xmlns:a16="http://schemas.microsoft.com/office/drawing/2014/main" id="{E8B1A3E8-3E68-7E10-F071-FFEC6DBFBC76}"/>
                    </a:ext>
                  </a:extLst>
                </p:cNvPr>
                <p:cNvSpPr txBox="1"/>
                <p:nvPr/>
              </p:nvSpPr>
              <p:spPr>
                <a:xfrm>
                  <a:off x="2688854"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88" name="TextBox 87">
                  <a:extLst>
                    <a:ext uri="{FF2B5EF4-FFF2-40B4-BE49-F238E27FC236}">
                      <a16:creationId xmlns:a16="http://schemas.microsoft.com/office/drawing/2014/main" id="{677EDDB7-EFB2-10E1-2E77-DC4DD5982526}"/>
                    </a:ext>
                  </a:extLst>
                </p:cNvPr>
                <p:cNvSpPr txBox="1"/>
                <p:nvPr/>
              </p:nvSpPr>
              <p:spPr>
                <a:xfrm>
                  <a:off x="2650754"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89" name="TextBox 88">
                  <a:extLst>
                    <a:ext uri="{FF2B5EF4-FFF2-40B4-BE49-F238E27FC236}">
                      <a16:creationId xmlns:a16="http://schemas.microsoft.com/office/drawing/2014/main" id="{03693842-BEA5-986B-092E-68CF28EBE0FB}"/>
                    </a:ext>
                  </a:extLst>
                </p:cNvPr>
                <p:cNvSpPr txBox="1"/>
                <p:nvPr/>
              </p:nvSpPr>
              <p:spPr>
                <a:xfrm>
                  <a:off x="2542804"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90" name="TextBox 89">
                  <a:extLst>
                    <a:ext uri="{FF2B5EF4-FFF2-40B4-BE49-F238E27FC236}">
                      <a16:creationId xmlns:a16="http://schemas.microsoft.com/office/drawing/2014/main" id="{D3CEB257-080D-1520-8BF6-BD6EECA26128}"/>
                    </a:ext>
                  </a:extLst>
                </p:cNvPr>
                <p:cNvSpPr txBox="1"/>
                <p:nvPr/>
              </p:nvSpPr>
              <p:spPr>
                <a:xfrm>
                  <a:off x="2345954"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91" name="TextBox 90">
                  <a:extLst>
                    <a:ext uri="{FF2B5EF4-FFF2-40B4-BE49-F238E27FC236}">
                      <a16:creationId xmlns:a16="http://schemas.microsoft.com/office/drawing/2014/main" id="{AD913D00-BC61-26D3-FB68-9977EBCFD315}"/>
                    </a:ext>
                  </a:extLst>
                </p:cNvPr>
                <p:cNvSpPr txBox="1"/>
                <p:nvPr/>
              </p:nvSpPr>
              <p:spPr>
                <a:xfrm>
                  <a:off x="2336429"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92" name="TextBox 91">
                  <a:extLst>
                    <a:ext uri="{FF2B5EF4-FFF2-40B4-BE49-F238E27FC236}">
                      <a16:creationId xmlns:a16="http://schemas.microsoft.com/office/drawing/2014/main" id="{32D8ECB7-3817-05F8-F653-25B8BAA4D4A2}"/>
                    </a:ext>
                  </a:extLst>
                </p:cNvPr>
                <p:cNvSpPr txBox="1"/>
                <p:nvPr/>
              </p:nvSpPr>
              <p:spPr>
                <a:xfrm>
                  <a:off x="2463429"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93" name="TextBox 92">
                  <a:extLst>
                    <a:ext uri="{FF2B5EF4-FFF2-40B4-BE49-F238E27FC236}">
                      <a16:creationId xmlns:a16="http://schemas.microsoft.com/office/drawing/2014/main" id="{651DCAAF-4431-6797-80A9-60CF18C80611}"/>
                    </a:ext>
                  </a:extLst>
                </p:cNvPr>
                <p:cNvSpPr txBox="1"/>
                <p:nvPr/>
              </p:nvSpPr>
              <p:spPr>
                <a:xfrm>
                  <a:off x="2155454"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94" name="TextBox 93">
                  <a:extLst>
                    <a:ext uri="{FF2B5EF4-FFF2-40B4-BE49-F238E27FC236}">
                      <a16:creationId xmlns:a16="http://schemas.microsoft.com/office/drawing/2014/main" id="{98F78421-6E1B-9E49-C93C-B78B2D854659}"/>
                    </a:ext>
                  </a:extLst>
                </p:cNvPr>
                <p:cNvSpPr txBox="1"/>
                <p:nvPr/>
              </p:nvSpPr>
              <p:spPr>
                <a:xfrm>
                  <a:off x="2069729"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95" name="TextBox 94">
                  <a:extLst>
                    <a:ext uri="{FF2B5EF4-FFF2-40B4-BE49-F238E27FC236}">
                      <a16:creationId xmlns:a16="http://schemas.microsoft.com/office/drawing/2014/main" id="{4FB82956-9A89-5C2C-9323-4575B5FC2483}"/>
                    </a:ext>
                  </a:extLst>
                </p:cNvPr>
                <p:cNvSpPr txBox="1"/>
                <p:nvPr/>
              </p:nvSpPr>
              <p:spPr>
                <a:xfrm>
                  <a:off x="1964954"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96" name="TextBox 95">
                  <a:extLst>
                    <a:ext uri="{FF2B5EF4-FFF2-40B4-BE49-F238E27FC236}">
                      <a16:creationId xmlns:a16="http://schemas.microsoft.com/office/drawing/2014/main" id="{67D58032-6FB9-EF26-F153-00883D5D7277}"/>
                    </a:ext>
                  </a:extLst>
                </p:cNvPr>
                <p:cNvSpPr txBox="1"/>
                <p:nvPr/>
              </p:nvSpPr>
              <p:spPr>
                <a:xfrm>
                  <a:off x="1955429"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97" name="TextBox 96">
                  <a:extLst>
                    <a:ext uri="{FF2B5EF4-FFF2-40B4-BE49-F238E27FC236}">
                      <a16:creationId xmlns:a16="http://schemas.microsoft.com/office/drawing/2014/main" id="{A74C2AEB-C14D-BE6B-4D95-770C756A666C}"/>
                    </a:ext>
                  </a:extLst>
                </p:cNvPr>
                <p:cNvSpPr txBox="1"/>
                <p:nvPr/>
              </p:nvSpPr>
              <p:spPr>
                <a:xfrm>
                  <a:off x="1904629"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98" name="TextBox 97">
                  <a:extLst>
                    <a:ext uri="{FF2B5EF4-FFF2-40B4-BE49-F238E27FC236}">
                      <a16:creationId xmlns:a16="http://schemas.microsoft.com/office/drawing/2014/main" id="{3819CBD1-C6B5-9F08-8B0E-FD6472F56DA1}"/>
                    </a:ext>
                  </a:extLst>
                </p:cNvPr>
                <p:cNvSpPr txBox="1"/>
                <p:nvPr/>
              </p:nvSpPr>
              <p:spPr>
                <a:xfrm>
                  <a:off x="1853829"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99" name="TextBox 98">
                  <a:extLst>
                    <a:ext uri="{FF2B5EF4-FFF2-40B4-BE49-F238E27FC236}">
                      <a16:creationId xmlns:a16="http://schemas.microsoft.com/office/drawing/2014/main" id="{B616CD34-A21C-4490-DB21-252D74DD897B}"/>
                    </a:ext>
                  </a:extLst>
                </p:cNvPr>
                <p:cNvSpPr txBox="1"/>
                <p:nvPr/>
              </p:nvSpPr>
              <p:spPr>
                <a:xfrm>
                  <a:off x="1844304"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100" name="TextBox 99">
                  <a:extLst>
                    <a:ext uri="{FF2B5EF4-FFF2-40B4-BE49-F238E27FC236}">
                      <a16:creationId xmlns:a16="http://schemas.microsoft.com/office/drawing/2014/main" id="{97C81711-F57F-29EF-CCB6-8AF687359D1B}"/>
                    </a:ext>
                  </a:extLst>
                </p:cNvPr>
                <p:cNvSpPr txBox="1"/>
                <p:nvPr/>
              </p:nvSpPr>
              <p:spPr>
                <a:xfrm>
                  <a:off x="1834779"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101" name="TextBox 100">
                  <a:extLst>
                    <a:ext uri="{FF2B5EF4-FFF2-40B4-BE49-F238E27FC236}">
                      <a16:creationId xmlns:a16="http://schemas.microsoft.com/office/drawing/2014/main" id="{AE94723F-5510-628C-634E-866793F77A67}"/>
                    </a:ext>
                  </a:extLst>
                </p:cNvPr>
                <p:cNvSpPr txBox="1"/>
                <p:nvPr/>
              </p:nvSpPr>
              <p:spPr>
                <a:xfrm>
                  <a:off x="1774454"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102" name="TextBox 101">
                  <a:extLst>
                    <a:ext uri="{FF2B5EF4-FFF2-40B4-BE49-F238E27FC236}">
                      <a16:creationId xmlns:a16="http://schemas.microsoft.com/office/drawing/2014/main" id="{8A863E04-9AC8-ADC6-FB51-2ECCCCDE63B6}"/>
                    </a:ext>
                  </a:extLst>
                </p:cNvPr>
                <p:cNvSpPr txBox="1"/>
                <p:nvPr/>
              </p:nvSpPr>
              <p:spPr>
                <a:xfrm>
                  <a:off x="1764929"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103" name="TextBox 102">
                  <a:extLst>
                    <a:ext uri="{FF2B5EF4-FFF2-40B4-BE49-F238E27FC236}">
                      <a16:creationId xmlns:a16="http://schemas.microsoft.com/office/drawing/2014/main" id="{D0474B5D-6BA1-48F5-F43A-A4F9C398FBA2}"/>
                    </a:ext>
                  </a:extLst>
                </p:cNvPr>
                <p:cNvSpPr txBox="1"/>
                <p:nvPr/>
              </p:nvSpPr>
              <p:spPr>
                <a:xfrm>
                  <a:off x="1723654"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104" name="TextBox 103">
                  <a:extLst>
                    <a:ext uri="{FF2B5EF4-FFF2-40B4-BE49-F238E27FC236}">
                      <a16:creationId xmlns:a16="http://schemas.microsoft.com/office/drawing/2014/main" id="{5448B26C-D78E-707D-B9C0-45395E03215C}"/>
                    </a:ext>
                  </a:extLst>
                </p:cNvPr>
                <p:cNvSpPr txBox="1"/>
                <p:nvPr/>
              </p:nvSpPr>
              <p:spPr>
                <a:xfrm>
                  <a:off x="1663329" y="17317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105" name="TextBox 104">
                  <a:extLst>
                    <a:ext uri="{FF2B5EF4-FFF2-40B4-BE49-F238E27FC236}">
                      <a16:creationId xmlns:a16="http://schemas.microsoft.com/office/drawing/2014/main" id="{BE9FE0FB-76DC-60CA-AF74-9E1A6986747F}"/>
                    </a:ext>
                  </a:extLst>
                </p:cNvPr>
                <p:cNvSpPr txBox="1"/>
                <p:nvPr/>
              </p:nvSpPr>
              <p:spPr>
                <a:xfrm>
                  <a:off x="1657772" y="16578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106" name="TextBox 105">
                  <a:extLst>
                    <a:ext uri="{FF2B5EF4-FFF2-40B4-BE49-F238E27FC236}">
                      <a16:creationId xmlns:a16="http://schemas.microsoft.com/office/drawing/2014/main" id="{B957892B-DCC9-01E4-9B2F-3EE0729FB7EB}"/>
                    </a:ext>
                  </a:extLst>
                </p:cNvPr>
                <p:cNvSpPr txBox="1"/>
                <p:nvPr/>
              </p:nvSpPr>
              <p:spPr>
                <a:xfrm>
                  <a:off x="1229147" y="1254646"/>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107" name="TextBox 106">
                  <a:extLst>
                    <a:ext uri="{FF2B5EF4-FFF2-40B4-BE49-F238E27FC236}">
                      <a16:creationId xmlns:a16="http://schemas.microsoft.com/office/drawing/2014/main" id="{346A8A44-C46A-8B8C-85DF-95B968B63F12}"/>
                    </a:ext>
                  </a:extLst>
                </p:cNvPr>
                <p:cNvSpPr txBox="1"/>
                <p:nvPr/>
              </p:nvSpPr>
              <p:spPr>
                <a:xfrm>
                  <a:off x="1238672" y="1254646"/>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108" name="TextBox 107">
                  <a:extLst>
                    <a:ext uri="{FF2B5EF4-FFF2-40B4-BE49-F238E27FC236}">
                      <a16:creationId xmlns:a16="http://schemas.microsoft.com/office/drawing/2014/main" id="{ABB1CD0D-ACDC-41D8-E32F-EA41C59716D5}"/>
                    </a:ext>
                  </a:extLst>
                </p:cNvPr>
                <p:cNvSpPr txBox="1"/>
                <p:nvPr/>
              </p:nvSpPr>
              <p:spPr>
                <a:xfrm>
                  <a:off x="1083097" y="116892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109" name="TextBox 108">
                  <a:extLst>
                    <a:ext uri="{FF2B5EF4-FFF2-40B4-BE49-F238E27FC236}">
                      <a16:creationId xmlns:a16="http://schemas.microsoft.com/office/drawing/2014/main" id="{0ABB4603-1E94-8BE4-E40B-52DF8C185B32}"/>
                    </a:ext>
                  </a:extLst>
                </p:cNvPr>
                <p:cNvSpPr txBox="1"/>
                <p:nvPr/>
              </p:nvSpPr>
              <p:spPr>
                <a:xfrm>
                  <a:off x="1333922" y="138482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110" name="TextBox 109">
                  <a:extLst>
                    <a:ext uri="{FF2B5EF4-FFF2-40B4-BE49-F238E27FC236}">
                      <a16:creationId xmlns:a16="http://schemas.microsoft.com/office/drawing/2014/main" id="{F38E70E2-A26F-6BE1-C57A-CC155F967935}"/>
                    </a:ext>
                  </a:extLst>
                </p:cNvPr>
                <p:cNvSpPr txBox="1"/>
                <p:nvPr/>
              </p:nvSpPr>
              <p:spPr>
                <a:xfrm>
                  <a:off x="1333922" y="1330846"/>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111" name="TextBox 110">
                  <a:extLst>
                    <a:ext uri="{FF2B5EF4-FFF2-40B4-BE49-F238E27FC236}">
                      <a16:creationId xmlns:a16="http://schemas.microsoft.com/office/drawing/2014/main" id="{BFDA8ABC-A437-702D-DFAC-57F7B0D0B1E4}"/>
                    </a:ext>
                  </a:extLst>
                </p:cNvPr>
                <p:cNvSpPr txBox="1"/>
                <p:nvPr/>
              </p:nvSpPr>
              <p:spPr>
                <a:xfrm>
                  <a:off x="1410122" y="152452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112" name="TextBox 111">
                  <a:extLst>
                    <a:ext uri="{FF2B5EF4-FFF2-40B4-BE49-F238E27FC236}">
                      <a16:creationId xmlns:a16="http://schemas.microsoft.com/office/drawing/2014/main" id="{EA71B850-8ABE-7B24-8499-BC65FF9C147F}"/>
                    </a:ext>
                  </a:extLst>
                </p:cNvPr>
                <p:cNvSpPr txBox="1"/>
                <p:nvPr/>
              </p:nvSpPr>
              <p:spPr>
                <a:xfrm>
                  <a:off x="1470447" y="1527696"/>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113" name="TextBox 112">
                  <a:extLst>
                    <a:ext uri="{FF2B5EF4-FFF2-40B4-BE49-F238E27FC236}">
                      <a16:creationId xmlns:a16="http://schemas.microsoft.com/office/drawing/2014/main" id="{71AA341A-3203-EFA5-7984-F5B0747D132C}"/>
                    </a:ext>
                  </a:extLst>
                </p:cNvPr>
                <p:cNvSpPr txBox="1"/>
                <p:nvPr/>
              </p:nvSpPr>
              <p:spPr>
                <a:xfrm>
                  <a:off x="1486322" y="1527696"/>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114" name="TextBox 113">
                  <a:extLst>
                    <a:ext uri="{FF2B5EF4-FFF2-40B4-BE49-F238E27FC236}">
                      <a16:creationId xmlns:a16="http://schemas.microsoft.com/office/drawing/2014/main" id="{9813131B-48A6-9BC5-02BA-E03B2E6F993C}"/>
                    </a:ext>
                  </a:extLst>
                </p:cNvPr>
                <p:cNvSpPr txBox="1"/>
                <p:nvPr/>
              </p:nvSpPr>
              <p:spPr>
                <a:xfrm>
                  <a:off x="1559347" y="16578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115" name="TextBox 114">
                  <a:extLst>
                    <a:ext uri="{FF2B5EF4-FFF2-40B4-BE49-F238E27FC236}">
                      <a16:creationId xmlns:a16="http://schemas.microsoft.com/office/drawing/2014/main" id="{72FAC494-8135-F3C6-7026-C6E2A02382C3}"/>
                    </a:ext>
                  </a:extLst>
                </p:cNvPr>
                <p:cNvSpPr txBox="1"/>
                <p:nvPr/>
              </p:nvSpPr>
              <p:spPr>
                <a:xfrm>
                  <a:off x="1572047" y="16578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116" name="TextBox 115">
                  <a:extLst>
                    <a:ext uri="{FF2B5EF4-FFF2-40B4-BE49-F238E27FC236}">
                      <a16:creationId xmlns:a16="http://schemas.microsoft.com/office/drawing/2014/main" id="{0F4690E3-B856-8EC7-482B-A2DF81DD4285}"/>
                    </a:ext>
                  </a:extLst>
                </p:cNvPr>
                <p:cNvSpPr txBox="1"/>
                <p:nvPr/>
              </p:nvSpPr>
              <p:spPr>
                <a:xfrm>
                  <a:off x="1578397" y="1657871"/>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117" name="TextBox 116">
                  <a:extLst>
                    <a:ext uri="{FF2B5EF4-FFF2-40B4-BE49-F238E27FC236}">
                      <a16:creationId xmlns:a16="http://schemas.microsoft.com/office/drawing/2014/main" id="{CC46A1F1-A47C-0D2D-B527-2B7896634B96}"/>
                    </a:ext>
                  </a:extLst>
                </p:cNvPr>
                <p:cNvSpPr txBox="1"/>
                <p:nvPr/>
              </p:nvSpPr>
              <p:spPr>
                <a:xfrm>
                  <a:off x="1276875" y="1261304"/>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118" name="TextBox 117">
                  <a:extLst>
                    <a:ext uri="{FF2B5EF4-FFF2-40B4-BE49-F238E27FC236}">
                      <a16:creationId xmlns:a16="http://schemas.microsoft.com/office/drawing/2014/main" id="{63152702-D0A4-1894-84DC-503CAF6D34F3}"/>
                    </a:ext>
                  </a:extLst>
                </p:cNvPr>
                <p:cNvSpPr txBox="1"/>
                <p:nvPr/>
              </p:nvSpPr>
              <p:spPr>
                <a:xfrm>
                  <a:off x="1263765" y="1258026"/>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119" name="TextBox 118">
                  <a:extLst>
                    <a:ext uri="{FF2B5EF4-FFF2-40B4-BE49-F238E27FC236}">
                      <a16:creationId xmlns:a16="http://schemas.microsoft.com/office/drawing/2014/main" id="{38A6EB97-E549-A545-29DA-FD1017017CB9}"/>
                    </a:ext>
                  </a:extLst>
                </p:cNvPr>
                <p:cNvSpPr txBox="1"/>
                <p:nvPr/>
              </p:nvSpPr>
              <p:spPr>
                <a:xfrm>
                  <a:off x="1250655" y="1258026"/>
                  <a:ext cx="286870" cy="323165"/>
                </a:xfrm>
                <a:prstGeom prst="rect">
                  <a:avLst/>
                </a:prstGeom>
                <a:noFill/>
              </p:spPr>
              <p:txBody>
                <a:bodyPr wrap="square" rtlCol="0">
                  <a:spAutoFit/>
                </a:bodyPr>
                <a:lstStyle/>
                <a:p>
                  <a:pPr algn="ctr"/>
                  <a:r>
                    <a:rPr lang="en-US" sz="1500" dirty="0">
                      <a:solidFill>
                        <a:schemeClr val="accent3"/>
                      </a:solidFill>
                    </a:rPr>
                    <a:t>+</a:t>
                  </a:r>
                </a:p>
              </p:txBody>
            </p:sp>
            <p:sp>
              <p:nvSpPr>
                <p:cNvPr id="120" name="TextBox 119">
                  <a:extLst>
                    <a:ext uri="{FF2B5EF4-FFF2-40B4-BE49-F238E27FC236}">
                      <a16:creationId xmlns:a16="http://schemas.microsoft.com/office/drawing/2014/main" id="{1F8C7BDC-E565-829E-09C5-F6AA30C7D910}"/>
                    </a:ext>
                  </a:extLst>
                </p:cNvPr>
                <p:cNvSpPr txBox="1"/>
                <p:nvPr/>
              </p:nvSpPr>
              <p:spPr>
                <a:xfrm>
                  <a:off x="1099994" y="1171157"/>
                  <a:ext cx="286870" cy="323165"/>
                </a:xfrm>
                <a:prstGeom prst="rect">
                  <a:avLst/>
                </a:prstGeom>
                <a:noFill/>
              </p:spPr>
              <p:txBody>
                <a:bodyPr wrap="square" rtlCol="0">
                  <a:spAutoFit/>
                </a:bodyPr>
                <a:lstStyle/>
                <a:p>
                  <a:pPr algn="ctr"/>
                  <a:r>
                    <a:rPr lang="en-US" sz="1500" dirty="0">
                      <a:solidFill>
                        <a:schemeClr val="accent3"/>
                      </a:solidFill>
                    </a:rPr>
                    <a:t>+</a:t>
                  </a:r>
                </a:p>
              </p:txBody>
            </p:sp>
          </p:grpSp>
        </p:grpSp>
        <p:grpSp>
          <p:nvGrpSpPr>
            <p:cNvPr id="51" name="Group 50">
              <a:extLst>
                <a:ext uri="{FF2B5EF4-FFF2-40B4-BE49-F238E27FC236}">
                  <a16:creationId xmlns:a16="http://schemas.microsoft.com/office/drawing/2014/main" id="{BC31B7D1-DAC7-6F6B-44F8-0A13A00FB31E}"/>
                </a:ext>
              </a:extLst>
            </p:cNvPr>
            <p:cNvGrpSpPr/>
            <p:nvPr/>
          </p:nvGrpSpPr>
          <p:grpSpPr>
            <a:xfrm>
              <a:off x="1110879" y="1171384"/>
              <a:ext cx="2452220" cy="323165"/>
              <a:chOff x="1110879" y="1171384"/>
              <a:chExt cx="2452220" cy="323165"/>
            </a:xfrm>
          </p:grpSpPr>
          <p:sp>
            <p:nvSpPr>
              <p:cNvPr id="52" name="Freeform 51">
                <a:extLst>
                  <a:ext uri="{FF2B5EF4-FFF2-40B4-BE49-F238E27FC236}">
                    <a16:creationId xmlns:a16="http://schemas.microsoft.com/office/drawing/2014/main" id="{A146BA22-8016-CAAF-A645-798E72E7F50C}"/>
                  </a:ext>
                </a:extLst>
              </p:cNvPr>
              <p:cNvSpPr/>
              <p:nvPr/>
            </p:nvSpPr>
            <p:spPr>
              <a:xfrm>
                <a:off x="1203325" y="1332966"/>
                <a:ext cx="2266950" cy="0"/>
              </a:xfrm>
              <a:custGeom>
                <a:avLst/>
                <a:gdLst>
                  <a:gd name="connsiteX0" fmla="*/ 2266950 w 2266950"/>
                  <a:gd name="connsiteY0" fmla="*/ 0 h 0"/>
                  <a:gd name="connsiteX1" fmla="*/ 0 w 2266950"/>
                  <a:gd name="connsiteY1" fmla="*/ 0 h 0"/>
                </a:gdLst>
                <a:ahLst/>
                <a:cxnLst>
                  <a:cxn ang="0">
                    <a:pos x="connsiteX0" y="connsiteY0"/>
                  </a:cxn>
                  <a:cxn ang="0">
                    <a:pos x="connsiteX1" y="connsiteY1"/>
                  </a:cxn>
                </a:cxnLst>
                <a:rect l="l" t="t" r="r" b="b"/>
                <a:pathLst>
                  <a:path w="2266950">
                    <a:moveTo>
                      <a:pt x="2266950" y="0"/>
                    </a:moveTo>
                    <a:lnTo>
                      <a:pt x="0" y="0"/>
                    </a:ln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6932031B-7E35-E6F5-EE26-F620E5A3F978}"/>
                  </a:ext>
                </a:extLst>
              </p:cNvPr>
              <p:cNvSpPr txBox="1"/>
              <p:nvPr/>
            </p:nvSpPr>
            <p:spPr>
              <a:xfrm>
                <a:off x="3276229" y="1171384"/>
                <a:ext cx="286870" cy="323165"/>
              </a:xfrm>
              <a:prstGeom prst="rect">
                <a:avLst/>
              </a:prstGeom>
              <a:noFill/>
            </p:spPr>
            <p:txBody>
              <a:bodyPr wrap="square" rtlCol="0">
                <a:spAutoFit/>
              </a:bodyPr>
              <a:lstStyle/>
              <a:p>
                <a:pPr algn="ctr"/>
                <a:r>
                  <a:rPr lang="en-US" sz="1500" dirty="0">
                    <a:solidFill>
                      <a:schemeClr val="accent2"/>
                    </a:solidFill>
                  </a:rPr>
                  <a:t>+</a:t>
                </a:r>
              </a:p>
            </p:txBody>
          </p:sp>
          <p:sp>
            <p:nvSpPr>
              <p:cNvPr id="54" name="TextBox 53">
                <a:extLst>
                  <a:ext uri="{FF2B5EF4-FFF2-40B4-BE49-F238E27FC236}">
                    <a16:creationId xmlns:a16="http://schemas.microsoft.com/office/drawing/2014/main" id="{3C2F1C4F-BFCB-2C65-C1E0-7C94A76200EF}"/>
                  </a:ext>
                </a:extLst>
              </p:cNvPr>
              <p:cNvSpPr txBox="1"/>
              <p:nvPr/>
            </p:nvSpPr>
            <p:spPr>
              <a:xfrm>
                <a:off x="3219079" y="1171384"/>
                <a:ext cx="286870" cy="323165"/>
              </a:xfrm>
              <a:prstGeom prst="rect">
                <a:avLst/>
              </a:prstGeom>
              <a:noFill/>
            </p:spPr>
            <p:txBody>
              <a:bodyPr wrap="square" rtlCol="0">
                <a:spAutoFit/>
              </a:bodyPr>
              <a:lstStyle/>
              <a:p>
                <a:pPr algn="ctr"/>
                <a:r>
                  <a:rPr lang="en-US" sz="1500" dirty="0">
                    <a:solidFill>
                      <a:schemeClr val="accent2"/>
                    </a:solidFill>
                  </a:rPr>
                  <a:t>+</a:t>
                </a:r>
              </a:p>
            </p:txBody>
          </p:sp>
          <p:sp>
            <p:nvSpPr>
              <p:cNvPr id="55" name="TextBox 54">
                <a:extLst>
                  <a:ext uri="{FF2B5EF4-FFF2-40B4-BE49-F238E27FC236}">
                    <a16:creationId xmlns:a16="http://schemas.microsoft.com/office/drawing/2014/main" id="{0546D588-5B64-C103-9FA1-07C8830C2041}"/>
                  </a:ext>
                </a:extLst>
              </p:cNvPr>
              <p:cNvSpPr txBox="1"/>
              <p:nvPr/>
            </p:nvSpPr>
            <p:spPr>
              <a:xfrm>
                <a:off x="2987304" y="1171384"/>
                <a:ext cx="286870" cy="323165"/>
              </a:xfrm>
              <a:prstGeom prst="rect">
                <a:avLst/>
              </a:prstGeom>
              <a:noFill/>
            </p:spPr>
            <p:txBody>
              <a:bodyPr wrap="square" rtlCol="0">
                <a:spAutoFit/>
              </a:bodyPr>
              <a:lstStyle/>
              <a:p>
                <a:pPr algn="ctr"/>
                <a:r>
                  <a:rPr lang="en-US" sz="1500" dirty="0">
                    <a:solidFill>
                      <a:schemeClr val="accent2"/>
                    </a:solidFill>
                  </a:rPr>
                  <a:t>+</a:t>
                </a:r>
              </a:p>
            </p:txBody>
          </p:sp>
          <p:sp>
            <p:nvSpPr>
              <p:cNvPr id="56" name="TextBox 55">
                <a:extLst>
                  <a:ext uri="{FF2B5EF4-FFF2-40B4-BE49-F238E27FC236}">
                    <a16:creationId xmlns:a16="http://schemas.microsoft.com/office/drawing/2014/main" id="{9B47960C-BFDD-645A-8940-BAEDCB3746CC}"/>
                  </a:ext>
                </a:extLst>
              </p:cNvPr>
              <p:cNvSpPr txBox="1"/>
              <p:nvPr/>
            </p:nvSpPr>
            <p:spPr>
              <a:xfrm>
                <a:off x="2974604" y="1171384"/>
                <a:ext cx="286870" cy="323165"/>
              </a:xfrm>
              <a:prstGeom prst="rect">
                <a:avLst/>
              </a:prstGeom>
              <a:noFill/>
            </p:spPr>
            <p:txBody>
              <a:bodyPr wrap="square" rtlCol="0">
                <a:spAutoFit/>
              </a:bodyPr>
              <a:lstStyle/>
              <a:p>
                <a:pPr algn="ctr"/>
                <a:r>
                  <a:rPr lang="en-US" sz="1500" dirty="0">
                    <a:solidFill>
                      <a:schemeClr val="accent2"/>
                    </a:solidFill>
                  </a:rPr>
                  <a:t>+</a:t>
                </a:r>
              </a:p>
            </p:txBody>
          </p:sp>
          <p:sp>
            <p:nvSpPr>
              <p:cNvPr id="57" name="TextBox 56">
                <a:extLst>
                  <a:ext uri="{FF2B5EF4-FFF2-40B4-BE49-F238E27FC236}">
                    <a16:creationId xmlns:a16="http://schemas.microsoft.com/office/drawing/2014/main" id="{E7CDC981-A191-BE31-3384-A37C4DE3E1A7}"/>
                  </a:ext>
                </a:extLst>
              </p:cNvPr>
              <p:cNvSpPr txBox="1"/>
              <p:nvPr/>
            </p:nvSpPr>
            <p:spPr>
              <a:xfrm>
                <a:off x="2625354" y="1171384"/>
                <a:ext cx="286870" cy="323165"/>
              </a:xfrm>
              <a:prstGeom prst="rect">
                <a:avLst/>
              </a:prstGeom>
              <a:noFill/>
            </p:spPr>
            <p:txBody>
              <a:bodyPr wrap="square" rtlCol="0">
                <a:spAutoFit/>
              </a:bodyPr>
              <a:lstStyle/>
              <a:p>
                <a:pPr algn="ctr"/>
                <a:r>
                  <a:rPr lang="en-US" sz="1500" dirty="0">
                    <a:solidFill>
                      <a:schemeClr val="accent2"/>
                    </a:solidFill>
                  </a:rPr>
                  <a:t>+</a:t>
                </a:r>
              </a:p>
            </p:txBody>
          </p:sp>
          <p:sp>
            <p:nvSpPr>
              <p:cNvPr id="58" name="TextBox 57">
                <a:extLst>
                  <a:ext uri="{FF2B5EF4-FFF2-40B4-BE49-F238E27FC236}">
                    <a16:creationId xmlns:a16="http://schemas.microsoft.com/office/drawing/2014/main" id="{F504D57D-6397-DFF1-B921-A3B3DFBBED55}"/>
                  </a:ext>
                </a:extLst>
              </p:cNvPr>
              <p:cNvSpPr txBox="1"/>
              <p:nvPr/>
            </p:nvSpPr>
            <p:spPr>
              <a:xfrm>
                <a:off x="2263404" y="1171384"/>
                <a:ext cx="286870" cy="323165"/>
              </a:xfrm>
              <a:prstGeom prst="rect">
                <a:avLst/>
              </a:prstGeom>
              <a:noFill/>
            </p:spPr>
            <p:txBody>
              <a:bodyPr wrap="square" rtlCol="0">
                <a:spAutoFit/>
              </a:bodyPr>
              <a:lstStyle/>
              <a:p>
                <a:pPr algn="ctr"/>
                <a:r>
                  <a:rPr lang="en-US" sz="1500" dirty="0">
                    <a:solidFill>
                      <a:schemeClr val="accent2"/>
                    </a:solidFill>
                  </a:rPr>
                  <a:t>+</a:t>
                </a:r>
              </a:p>
            </p:txBody>
          </p:sp>
          <p:sp>
            <p:nvSpPr>
              <p:cNvPr id="59" name="TextBox 58">
                <a:extLst>
                  <a:ext uri="{FF2B5EF4-FFF2-40B4-BE49-F238E27FC236}">
                    <a16:creationId xmlns:a16="http://schemas.microsoft.com/office/drawing/2014/main" id="{7ADDEFB0-CA0A-66F6-C776-16E187772F65}"/>
                  </a:ext>
                </a:extLst>
              </p:cNvPr>
              <p:cNvSpPr txBox="1"/>
              <p:nvPr/>
            </p:nvSpPr>
            <p:spPr>
              <a:xfrm>
                <a:off x="2250704" y="1171384"/>
                <a:ext cx="286870" cy="323165"/>
              </a:xfrm>
              <a:prstGeom prst="rect">
                <a:avLst/>
              </a:prstGeom>
              <a:noFill/>
            </p:spPr>
            <p:txBody>
              <a:bodyPr wrap="square" rtlCol="0">
                <a:spAutoFit/>
              </a:bodyPr>
              <a:lstStyle/>
              <a:p>
                <a:pPr algn="ctr"/>
                <a:r>
                  <a:rPr lang="en-US" sz="1500" dirty="0">
                    <a:solidFill>
                      <a:schemeClr val="accent2"/>
                    </a:solidFill>
                  </a:rPr>
                  <a:t>+</a:t>
                </a:r>
              </a:p>
            </p:txBody>
          </p:sp>
          <p:sp>
            <p:nvSpPr>
              <p:cNvPr id="60" name="TextBox 59">
                <a:extLst>
                  <a:ext uri="{FF2B5EF4-FFF2-40B4-BE49-F238E27FC236}">
                    <a16:creationId xmlns:a16="http://schemas.microsoft.com/office/drawing/2014/main" id="{D6DC430D-E83C-23EF-84A3-87BD91EE940A}"/>
                  </a:ext>
                </a:extLst>
              </p:cNvPr>
              <p:cNvSpPr txBox="1"/>
              <p:nvPr/>
            </p:nvSpPr>
            <p:spPr>
              <a:xfrm>
                <a:off x="2199904" y="1171384"/>
                <a:ext cx="286870" cy="323165"/>
              </a:xfrm>
              <a:prstGeom prst="rect">
                <a:avLst/>
              </a:prstGeom>
              <a:noFill/>
            </p:spPr>
            <p:txBody>
              <a:bodyPr wrap="square" rtlCol="0">
                <a:spAutoFit/>
              </a:bodyPr>
              <a:lstStyle/>
              <a:p>
                <a:pPr algn="ctr"/>
                <a:r>
                  <a:rPr lang="en-US" sz="1500" dirty="0">
                    <a:solidFill>
                      <a:schemeClr val="accent2"/>
                    </a:solidFill>
                  </a:rPr>
                  <a:t>+</a:t>
                </a:r>
              </a:p>
            </p:txBody>
          </p:sp>
          <p:sp>
            <p:nvSpPr>
              <p:cNvPr id="61" name="TextBox 60">
                <a:extLst>
                  <a:ext uri="{FF2B5EF4-FFF2-40B4-BE49-F238E27FC236}">
                    <a16:creationId xmlns:a16="http://schemas.microsoft.com/office/drawing/2014/main" id="{CBF629B4-0608-6442-429B-C9D964922E89}"/>
                  </a:ext>
                </a:extLst>
              </p:cNvPr>
              <p:cNvSpPr txBox="1"/>
              <p:nvPr/>
            </p:nvSpPr>
            <p:spPr>
              <a:xfrm>
                <a:off x="2187204" y="1171384"/>
                <a:ext cx="286870" cy="323165"/>
              </a:xfrm>
              <a:prstGeom prst="rect">
                <a:avLst/>
              </a:prstGeom>
              <a:noFill/>
            </p:spPr>
            <p:txBody>
              <a:bodyPr wrap="square" rtlCol="0">
                <a:spAutoFit/>
              </a:bodyPr>
              <a:lstStyle/>
              <a:p>
                <a:pPr algn="ctr"/>
                <a:r>
                  <a:rPr lang="en-US" sz="1500" dirty="0">
                    <a:solidFill>
                      <a:schemeClr val="accent2"/>
                    </a:solidFill>
                  </a:rPr>
                  <a:t>+</a:t>
                </a:r>
              </a:p>
            </p:txBody>
          </p:sp>
          <p:sp>
            <p:nvSpPr>
              <p:cNvPr id="62" name="TextBox 61">
                <a:extLst>
                  <a:ext uri="{FF2B5EF4-FFF2-40B4-BE49-F238E27FC236}">
                    <a16:creationId xmlns:a16="http://schemas.microsoft.com/office/drawing/2014/main" id="{71E1F7D6-1EAF-9D6E-C965-A11245094CB0}"/>
                  </a:ext>
                </a:extLst>
              </p:cNvPr>
              <p:cNvSpPr txBox="1"/>
              <p:nvPr/>
            </p:nvSpPr>
            <p:spPr>
              <a:xfrm>
                <a:off x="2095129" y="1171384"/>
                <a:ext cx="286870" cy="323165"/>
              </a:xfrm>
              <a:prstGeom prst="rect">
                <a:avLst/>
              </a:prstGeom>
              <a:noFill/>
            </p:spPr>
            <p:txBody>
              <a:bodyPr wrap="square" rtlCol="0">
                <a:spAutoFit/>
              </a:bodyPr>
              <a:lstStyle/>
              <a:p>
                <a:pPr algn="ctr"/>
                <a:r>
                  <a:rPr lang="en-US" sz="1500" dirty="0">
                    <a:solidFill>
                      <a:schemeClr val="accent2"/>
                    </a:solidFill>
                  </a:rPr>
                  <a:t>+</a:t>
                </a:r>
              </a:p>
            </p:txBody>
          </p:sp>
          <p:sp>
            <p:nvSpPr>
              <p:cNvPr id="63" name="TextBox 62">
                <a:extLst>
                  <a:ext uri="{FF2B5EF4-FFF2-40B4-BE49-F238E27FC236}">
                    <a16:creationId xmlns:a16="http://schemas.microsoft.com/office/drawing/2014/main" id="{B8431126-C918-2C07-AA31-974DD4A04CED}"/>
                  </a:ext>
                </a:extLst>
              </p:cNvPr>
              <p:cNvSpPr txBox="1"/>
              <p:nvPr/>
            </p:nvSpPr>
            <p:spPr>
              <a:xfrm>
                <a:off x="1920504" y="1171384"/>
                <a:ext cx="286870" cy="323165"/>
              </a:xfrm>
              <a:prstGeom prst="rect">
                <a:avLst/>
              </a:prstGeom>
              <a:noFill/>
            </p:spPr>
            <p:txBody>
              <a:bodyPr wrap="square" rtlCol="0">
                <a:spAutoFit/>
              </a:bodyPr>
              <a:lstStyle/>
              <a:p>
                <a:pPr algn="ctr"/>
                <a:r>
                  <a:rPr lang="en-US" sz="1500" dirty="0">
                    <a:solidFill>
                      <a:schemeClr val="accent2"/>
                    </a:solidFill>
                  </a:rPr>
                  <a:t>+</a:t>
                </a:r>
              </a:p>
            </p:txBody>
          </p:sp>
          <p:sp>
            <p:nvSpPr>
              <p:cNvPr id="64" name="TextBox 63">
                <a:extLst>
                  <a:ext uri="{FF2B5EF4-FFF2-40B4-BE49-F238E27FC236}">
                    <a16:creationId xmlns:a16="http://schemas.microsoft.com/office/drawing/2014/main" id="{6CC2EC4C-6A52-65C5-F16C-4555B96FB518}"/>
                  </a:ext>
                </a:extLst>
              </p:cNvPr>
              <p:cNvSpPr txBox="1"/>
              <p:nvPr/>
            </p:nvSpPr>
            <p:spPr>
              <a:xfrm>
                <a:off x="1910979" y="1171384"/>
                <a:ext cx="286870" cy="323165"/>
              </a:xfrm>
              <a:prstGeom prst="rect">
                <a:avLst/>
              </a:prstGeom>
              <a:noFill/>
            </p:spPr>
            <p:txBody>
              <a:bodyPr wrap="square" rtlCol="0">
                <a:spAutoFit/>
              </a:bodyPr>
              <a:lstStyle/>
              <a:p>
                <a:pPr algn="ctr"/>
                <a:r>
                  <a:rPr lang="en-US" sz="1500" dirty="0">
                    <a:solidFill>
                      <a:schemeClr val="accent2"/>
                    </a:solidFill>
                  </a:rPr>
                  <a:t>+</a:t>
                </a:r>
              </a:p>
            </p:txBody>
          </p:sp>
          <p:sp>
            <p:nvSpPr>
              <p:cNvPr id="65" name="TextBox 64">
                <a:extLst>
                  <a:ext uri="{FF2B5EF4-FFF2-40B4-BE49-F238E27FC236}">
                    <a16:creationId xmlns:a16="http://schemas.microsoft.com/office/drawing/2014/main" id="{EFFED945-DE5E-D3B0-ADED-EDD06B0C458A}"/>
                  </a:ext>
                </a:extLst>
              </p:cNvPr>
              <p:cNvSpPr txBox="1"/>
              <p:nvPr/>
            </p:nvSpPr>
            <p:spPr>
              <a:xfrm>
                <a:off x="1764929" y="1171384"/>
                <a:ext cx="286870" cy="323165"/>
              </a:xfrm>
              <a:prstGeom prst="rect">
                <a:avLst/>
              </a:prstGeom>
              <a:noFill/>
            </p:spPr>
            <p:txBody>
              <a:bodyPr wrap="square" rtlCol="0">
                <a:spAutoFit/>
              </a:bodyPr>
              <a:lstStyle/>
              <a:p>
                <a:pPr algn="ctr"/>
                <a:r>
                  <a:rPr lang="en-US" sz="1500" dirty="0">
                    <a:solidFill>
                      <a:schemeClr val="accent2"/>
                    </a:solidFill>
                  </a:rPr>
                  <a:t>+</a:t>
                </a:r>
              </a:p>
            </p:txBody>
          </p:sp>
          <p:sp>
            <p:nvSpPr>
              <p:cNvPr id="66" name="TextBox 65">
                <a:extLst>
                  <a:ext uri="{FF2B5EF4-FFF2-40B4-BE49-F238E27FC236}">
                    <a16:creationId xmlns:a16="http://schemas.microsoft.com/office/drawing/2014/main" id="{74E5BD30-A3C2-E32B-6E6A-77DF6DEA9D53}"/>
                  </a:ext>
                </a:extLst>
              </p:cNvPr>
              <p:cNvSpPr txBox="1"/>
              <p:nvPr/>
            </p:nvSpPr>
            <p:spPr>
              <a:xfrm>
                <a:off x="1755404" y="1171384"/>
                <a:ext cx="286870" cy="323165"/>
              </a:xfrm>
              <a:prstGeom prst="rect">
                <a:avLst/>
              </a:prstGeom>
              <a:noFill/>
            </p:spPr>
            <p:txBody>
              <a:bodyPr wrap="square" rtlCol="0">
                <a:spAutoFit/>
              </a:bodyPr>
              <a:lstStyle/>
              <a:p>
                <a:pPr algn="ctr"/>
                <a:r>
                  <a:rPr lang="en-US" sz="1500" dirty="0">
                    <a:solidFill>
                      <a:schemeClr val="accent2"/>
                    </a:solidFill>
                  </a:rPr>
                  <a:t>+</a:t>
                </a:r>
              </a:p>
            </p:txBody>
          </p:sp>
          <p:sp>
            <p:nvSpPr>
              <p:cNvPr id="67" name="TextBox 66">
                <a:extLst>
                  <a:ext uri="{FF2B5EF4-FFF2-40B4-BE49-F238E27FC236}">
                    <a16:creationId xmlns:a16="http://schemas.microsoft.com/office/drawing/2014/main" id="{9AF0EDD4-A8CC-EF65-4B97-2645785475D9}"/>
                  </a:ext>
                </a:extLst>
              </p:cNvPr>
              <p:cNvSpPr txBox="1"/>
              <p:nvPr/>
            </p:nvSpPr>
            <p:spPr>
              <a:xfrm>
                <a:off x="1631579" y="1171384"/>
                <a:ext cx="286870" cy="323165"/>
              </a:xfrm>
              <a:prstGeom prst="rect">
                <a:avLst/>
              </a:prstGeom>
              <a:noFill/>
            </p:spPr>
            <p:txBody>
              <a:bodyPr wrap="square" rtlCol="0">
                <a:spAutoFit/>
              </a:bodyPr>
              <a:lstStyle/>
              <a:p>
                <a:pPr algn="ctr"/>
                <a:r>
                  <a:rPr lang="en-US" sz="1500" dirty="0">
                    <a:solidFill>
                      <a:schemeClr val="accent2"/>
                    </a:solidFill>
                  </a:rPr>
                  <a:t>+</a:t>
                </a:r>
              </a:p>
            </p:txBody>
          </p:sp>
          <p:sp>
            <p:nvSpPr>
              <p:cNvPr id="68" name="TextBox 67">
                <a:extLst>
                  <a:ext uri="{FF2B5EF4-FFF2-40B4-BE49-F238E27FC236}">
                    <a16:creationId xmlns:a16="http://schemas.microsoft.com/office/drawing/2014/main" id="{13D0E1E4-704D-90C6-A1CA-2141468DDFC7}"/>
                  </a:ext>
                </a:extLst>
              </p:cNvPr>
              <p:cNvSpPr txBox="1"/>
              <p:nvPr/>
            </p:nvSpPr>
            <p:spPr>
              <a:xfrm>
                <a:off x="1514104" y="1171384"/>
                <a:ext cx="286870" cy="323165"/>
              </a:xfrm>
              <a:prstGeom prst="rect">
                <a:avLst/>
              </a:prstGeom>
              <a:noFill/>
            </p:spPr>
            <p:txBody>
              <a:bodyPr wrap="square" rtlCol="0">
                <a:spAutoFit/>
              </a:bodyPr>
              <a:lstStyle/>
              <a:p>
                <a:pPr algn="ctr"/>
                <a:r>
                  <a:rPr lang="en-US" sz="1500" dirty="0">
                    <a:solidFill>
                      <a:schemeClr val="accent2"/>
                    </a:solidFill>
                  </a:rPr>
                  <a:t>+</a:t>
                </a:r>
              </a:p>
            </p:txBody>
          </p:sp>
          <p:sp>
            <p:nvSpPr>
              <p:cNvPr id="69" name="TextBox 68">
                <a:extLst>
                  <a:ext uri="{FF2B5EF4-FFF2-40B4-BE49-F238E27FC236}">
                    <a16:creationId xmlns:a16="http://schemas.microsoft.com/office/drawing/2014/main" id="{F76B013F-9EB9-6F5F-63B7-879382EDBEA2}"/>
                  </a:ext>
                </a:extLst>
              </p:cNvPr>
              <p:cNvSpPr txBox="1"/>
              <p:nvPr/>
            </p:nvSpPr>
            <p:spPr>
              <a:xfrm>
                <a:off x="1504579" y="1171384"/>
                <a:ext cx="286870" cy="323165"/>
              </a:xfrm>
              <a:prstGeom prst="rect">
                <a:avLst/>
              </a:prstGeom>
              <a:noFill/>
            </p:spPr>
            <p:txBody>
              <a:bodyPr wrap="square" rtlCol="0">
                <a:spAutoFit/>
              </a:bodyPr>
              <a:lstStyle/>
              <a:p>
                <a:pPr algn="ctr"/>
                <a:r>
                  <a:rPr lang="en-US" sz="1500" dirty="0">
                    <a:solidFill>
                      <a:schemeClr val="accent2"/>
                    </a:solidFill>
                  </a:rPr>
                  <a:t>+</a:t>
                </a:r>
              </a:p>
            </p:txBody>
          </p:sp>
          <p:sp>
            <p:nvSpPr>
              <p:cNvPr id="70" name="TextBox 69">
                <a:extLst>
                  <a:ext uri="{FF2B5EF4-FFF2-40B4-BE49-F238E27FC236}">
                    <a16:creationId xmlns:a16="http://schemas.microsoft.com/office/drawing/2014/main" id="{2CD9CAEC-D8CB-56F4-BB02-17E7CA055CB1}"/>
                  </a:ext>
                </a:extLst>
              </p:cNvPr>
              <p:cNvSpPr txBox="1"/>
              <p:nvPr/>
            </p:nvSpPr>
            <p:spPr>
              <a:xfrm>
                <a:off x="1279154" y="1171384"/>
                <a:ext cx="286870" cy="323165"/>
              </a:xfrm>
              <a:prstGeom prst="rect">
                <a:avLst/>
              </a:prstGeom>
              <a:noFill/>
            </p:spPr>
            <p:txBody>
              <a:bodyPr wrap="square" rtlCol="0">
                <a:spAutoFit/>
              </a:bodyPr>
              <a:lstStyle/>
              <a:p>
                <a:pPr algn="ctr"/>
                <a:r>
                  <a:rPr lang="en-US" sz="1500" dirty="0">
                    <a:solidFill>
                      <a:schemeClr val="accent2"/>
                    </a:solidFill>
                  </a:rPr>
                  <a:t>+</a:t>
                </a:r>
              </a:p>
            </p:txBody>
          </p:sp>
          <p:sp>
            <p:nvSpPr>
              <p:cNvPr id="71" name="TextBox 70">
                <a:extLst>
                  <a:ext uri="{FF2B5EF4-FFF2-40B4-BE49-F238E27FC236}">
                    <a16:creationId xmlns:a16="http://schemas.microsoft.com/office/drawing/2014/main" id="{2D84DC6F-A38B-F827-B362-74D2ADD38BD8}"/>
                  </a:ext>
                </a:extLst>
              </p:cNvPr>
              <p:cNvSpPr txBox="1"/>
              <p:nvPr/>
            </p:nvSpPr>
            <p:spPr>
              <a:xfrm>
                <a:off x="1266454" y="1171384"/>
                <a:ext cx="286870" cy="323165"/>
              </a:xfrm>
              <a:prstGeom prst="rect">
                <a:avLst/>
              </a:prstGeom>
              <a:noFill/>
            </p:spPr>
            <p:txBody>
              <a:bodyPr wrap="square" rtlCol="0">
                <a:spAutoFit/>
              </a:bodyPr>
              <a:lstStyle/>
              <a:p>
                <a:pPr algn="ctr"/>
                <a:r>
                  <a:rPr lang="en-US" sz="1500" dirty="0">
                    <a:solidFill>
                      <a:schemeClr val="accent2"/>
                    </a:solidFill>
                  </a:rPr>
                  <a:t>+</a:t>
                </a:r>
              </a:p>
            </p:txBody>
          </p:sp>
          <p:sp>
            <p:nvSpPr>
              <p:cNvPr id="72" name="TextBox 71">
                <a:extLst>
                  <a:ext uri="{FF2B5EF4-FFF2-40B4-BE49-F238E27FC236}">
                    <a16:creationId xmlns:a16="http://schemas.microsoft.com/office/drawing/2014/main" id="{97E30443-7FA9-9E7C-4E07-4903E45C211E}"/>
                  </a:ext>
                </a:extLst>
              </p:cNvPr>
              <p:cNvSpPr txBox="1"/>
              <p:nvPr/>
            </p:nvSpPr>
            <p:spPr>
              <a:xfrm>
                <a:off x="1193429" y="1171384"/>
                <a:ext cx="286870" cy="323165"/>
              </a:xfrm>
              <a:prstGeom prst="rect">
                <a:avLst/>
              </a:prstGeom>
              <a:noFill/>
            </p:spPr>
            <p:txBody>
              <a:bodyPr wrap="square" rtlCol="0">
                <a:spAutoFit/>
              </a:bodyPr>
              <a:lstStyle/>
              <a:p>
                <a:pPr algn="ctr"/>
                <a:r>
                  <a:rPr lang="en-US" sz="1500" dirty="0">
                    <a:solidFill>
                      <a:schemeClr val="accent2"/>
                    </a:solidFill>
                  </a:rPr>
                  <a:t>+</a:t>
                </a:r>
              </a:p>
            </p:txBody>
          </p:sp>
          <p:sp>
            <p:nvSpPr>
              <p:cNvPr id="73" name="TextBox 72">
                <a:extLst>
                  <a:ext uri="{FF2B5EF4-FFF2-40B4-BE49-F238E27FC236}">
                    <a16:creationId xmlns:a16="http://schemas.microsoft.com/office/drawing/2014/main" id="{2CF61A63-E8D2-4925-091A-A80A62A4636E}"/>
                  </a:ext>
                </a:extLst>
              </p:cNvPr>
              <p:cNvSpPr txBox="1"/>
              <p:nvPr/>
            </p:nvSpPr>
            <p:spPr>
              <a:xfrm>
                <a:off x="1168029" y="1171384"/>
                <a:ext cx="286870" cy="323165"/>
              </a:xfrm>
              <a:prstGeom prst="rect">
                <a:avLst/>
              </a:prstGeom>
              <a:noFill/>
            </p:spPr>
            <p:txBody>
              <a:bodyPr wrap="square" rtlCol="0">
                <a:spAutoFit/>
              </a:bodyPr>
              <a:lstStyle/>
              <a:p>
                <a:pPr algn="ctr"/>
                <a:r>
                  <a:rPr lang="en-US" sz="1500" dirty="0">
                    <a:solidFill>
                      <a:schemeClr val="accent2"/>
                    </a:solidFill>
                  </a:rPr>
                  <a:t>+</a:t>
                </a:r>
              </a:p>
            </p:txBody>
          </p:sp>
          <p:sp>
            <p:nvSpPr>
              <p:cNvPr id="74" name="TextBox 73">
                <a:extLst>
                  <a:ext uri="{FF2B5EF4-FFF2-40B4-BE49-F238E27FC236}">
                    <a16:creationId xmlns:a16="http://schemas.microsoft.com/office/drawing/2014/main" id="{86C2F478-40C8-CCE9-BAAA-895C315A7FB3}"/>
                  </a:ext>
                </a:extLst>
              </p:cNvPr>
              <p:cNvSpPr txBox="1"/>
              <p:nvPr/>
            </p:nvSpPr>
            <p:spPr>
              <a:xfrm>
                <a:off x="1148979" y="1171384"/>
                <a:ext cx="286870" cy="323165"/>
              </a:xfrm>
              <a:prstGeom prst="rect">
                <a:avLst/>
              </a:prstGeom>
              <a:noFill/>
            </p:spPr>
            <p:txBody>
              <a:bodyPr wrap="square" rtlCol="0">
                <a:spAutoFit/>
              </a:bodyPr>
              <a:lstStyle/>
              <a:p>
                <a:pPr algn="ctr"/>
                <a:r>
                  <a:rPr lang="en-US" sz="1500" dirty="0">
                    <a:solidFill>
                      <a:schemeClr val="accent2"/>
                    </a:solidFill>
                  </a:rPr>
                  <a:t>+</a:t>
                </a:r>
              </a:p>
            </p:txBody>
          </p:sp>
          <p:sp>
            <p:nvSpPr>
              <p:cNvPr id="75" name="TextBox 74">
                <a:extLst>
                  <a:ext uri="{FF2B5EF4-FFF2-40B4-BE49-F238E27FC236}">
                    <a16:creationId xmlns:a16="http://schemas.microsoft.com/office/drawing/2014/main" id="{91D0E3A4-3156-696E-0460-0A57A1F818C2}"/>
                  </a:ext>
                </a:extLst>
              </p:cNvPr>
              <p:cNvSpPr txBox="1"/>
              <p:nvPr/>
            </p:nvSpPr>
            <p:spPr>
              <a:xfrm>
                <a:off x="1110879" y="1171384"/>
                <a:ext cx="286870" cy="323165"/>
              </a:xfrm>
              <a:prstGeom prst="rect">
                <a:avLst/>
              </a:prstGeom>
              <a:noFill/>
            </p:spPr>
            <p:txBody>
              <a:bodyPr wrap="square" rtlCol="0">
                <a:spAutoFit/>
              </a:bodyPr>
              <a:lstStyle/>
              <a:p>
                <a:pPr algn="ctr"/>
                <a:r>
                  <a:rPr lang="en-US" sz="1500" dirty="0">
                    <a:solidFill>
                      <a:schemeClr val="accent2"/>
                    </a:solidFill>
                  </a:rPr>
                  <a:t>+</a:t>
                </a:r>
              </a:p>
            </p:txBody>
          </p:sp>
        </p:grpSp>
      </p:grpSp>
      <p:sp>
        <p:nvSpPr>
          <p:cNvPr id="181" name="TextBox 180">
            <a:extLst>
              <a:ext uri="{FF2B5EF4-FFF2-40B4-BE49-F238E27FC236}">
                <a16:creationId xmlns:a16="http://schemas.microsoft.com/office/drawing/2014/main" id="{45B74CE5-8947-8EBF-C6C1-82E359B76813}"/>
              </a:ext>
            </a:extLst>
          </p:cNvPr>
          <p:cNvSpPr txBox="1"/>
          <p:nvPr/>
        </p:nvSpPr>
        <p:spPr>
          <a:xfrm>
            <a:off x="1198324" y="3851459"/>
            <a:ext cx="1324402" cy="276999"/>
          </a:xfrm>
          <a:prstGeom prst="rect">
            <a:avLst/>
          </a:prstGeom>
          <a:noFill/>
        </p:spPr>
        <p:txBody>
          <a:bodyPr wrap="none" rtlCol="0">
            <a:spAutoFit/>
          </a:bodyPr>
          <a:lstStyle/>
          <a:p>
            <a:r>
              <a:rPr lang="en-US" sz="1200" dirty="0"/>
              <a:t>Log-rank </a:t>
            </a:r>
            <a:r>
              <a:rPr lang="en-US" sz="1200" i="1" dirty="0"/>
              <a:t>P = </a:t>
            </a:r>
            <a:r>
              <a:rPr lang="en-US" sz="1200" dirty="0"/>
              <a:t>.02</a:t>
            </a:r>
          </a:p>
        </p:txBody>
      </p:sp>
    </p:spTree>
    <p:extLst>
      <p:ext uri="{BB962C8B-B14F-4D97-AF65-F5344CB8AC3E}">
        <p14:creationId xmlns:p14="http://schemas.microsoft.com/office/powerpoint/2010/main" val="3249211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424;p32"/>
          <p:cNvSpPr txBox="1">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UCEC (n = 437); COAD (n = 294); STAD (n = 278); READ (n = 96); KIRC (n = 279); OV (n = 63); PRAD (n = 463); LUAD (n = 480); HNSC (n = 506); LIHC (n = 338); LUSC (n = 443); </a:t>
            </a:r>
            <a:b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b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BLCA (n = 253); GBM (n = 262); LGG (n = 513); BRCA (n = 266); KIRP (n = 207); SKCM (n = 268); THCA (n = 484).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 Hause RJ et al.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Nat Med.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2016;22:1342-1350.</a:t>
            </a:r>
          </a:p>
        </p:txBody>
      </p:sp>
      <p:sp>
        <p:nvSpPr>
          <p:cNvPr id="2" name="Title 1"/>
          <p:cNvSpPr>
            <a:spLocks noGrp="1"/>
          </p:cNvSpPr>
          <p:nvPr>
            <p:ph type="title"/>
          </p:nvPr>
        </p:nvSpPr>
        <p:spPr/>
        <p:txBody>
          <a:bodyPr/>
          <a:lstStyle/>
          <a:p>
            <a:r>
              <a:rPr lang="en-US" dirty="0"/>
              <a:t>MMR Incidence in Endometrial Cancer</a:t>
            </a:r>
            <a:r>
              <a:rPr lang="en-US" baseline="30000" dirty="0"/>
              <a:t>1,a</a:t>
            </a:r>
          </a:p>
        </p:txBody>
      </p:sp>
      <p:grpSp>
        <p:nvGrpSpPr>
          <p:cNvPr id="9" name="Group 8">
            <a:extLst>
              <a:ext uri="{FF2B5EF4-FFF2-40B4-BE49-F238E27FC236}">
                <a16:creationId xmlns:a16="http://schemas.microsoft.com/office/drawing/2014/main" id="{C5567AB0-AEEF-80F2-742D-F0EF31580A1A}"/>
              </a:ext>
            </a:extLst>
          </p:cNvPr>
          <p:cNvGrpSpPr/>
          <p:nvPr/>
        </p:nvGrpSpPr>
        <p:grpSpPr>
          <a:xfrm>
            <a:off x="815254" y="901667"/>
            <a:ext cx="7513491" cy="3640836"/>
            <a:chOff x="815254" y="901667"/>
            <a:chExt cx="7513491" cy="3640836"/>
          </a:xfrm>
        </p:grpSpPr>
        <p:grpSp>
          <p:nvGrpSpPr>
            <p:cNvPr id="6" name="Group 5">
              <a:extLst>
                <a:ext uri="{FF2B5EF4-FFF2-40B4-BE49-F238E27FC236}">
                  <a16:creationId xmlns:a16="http://schemas.microsoft.com/office/drawing/2014/main" id="{5E348760-5873-A8DA-274D-BB17D061BB1A}"/>
                </a:ext>
              </a:extLst>
            </p:cNvPr>
            <p:cNvGrpSpPr/>
            <p:nvPr/>
          </p:nvGrpSpPr>
          <p:grpSpPr>
            <a:xfrm>
              <a:off x="815254" y="901667"/>
              <a:ext cx="7513491" cy="3640836"/>
              <a:chOff x="843725" y="1176846"/>
              <a:chExt cx="7237095" cy="3506902"/>
            </a:xfrm>
          </p:grpSpPr>
          <p:pic>
            <p:nvPicPr>
              <p:cNvPr id="11" name="Picture 2">
                <a:extLst>
                  <a:ext uri="{FF2B5EF4-FFF2-40B4-BE49-F238E27FC236}">
                    <a16:creationId xmlns:a16="http://schemas.microsoft.com/office/drawing/2014/main" id="{C2D19D33-C071-2A4C-A771-BF524B66E9C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43725" y="1176846"/>
                <a:ext cx="7237095" cy="3506902"/>
              </a:xfrm>
              <a:prstGeom prst="rect">
                <a:avLst/>
              </a:prstGeom>
              <a:ln>
                <a:noFill/>
              </a:ln>
              <a:effectLst/>
            </p:spPr>
            <p:style>
              <a:lnRef idx="1">
                <a:schemeClr val="accent4"/>
              </a:lnRef>
              <a:fillRef idx="3">
                <a:schemeClr val="accent4"/>
              </a:fillRef>
              <a:effectRef idx="2">
                <a:schemeClr val="accent4"/>
              </a:effectRef>
              <a:fontRef idx="minor">
                <a:schemeClr val="lt1"/>
              </a:fontRef>
            </p:style>
          </p:pic>
          <p:sp>
            <p:nvSpPr>
              <p:cNvPr id="4" name="Rectangle 3">
                <a:extLst>
                  <a:ext uri="{FF2B5EF4-FFF2-40B4-BE49-F238E27FC236}">
                    <a16:creationId xmlns:a16="http://schemas.microsoft.com/office/drawing/2014/main" id="{B836CAC5-7845-8213-975F-70AE4B8E8B54}"/>
                  </a:ext>
                </a:extLst>
              </p:cNvPr>
              <p:cNvSpPr/>
              <p:nvPr/>
            </p:nvSpPr>
            <p:spPr>
              <a:xfrm>
                <a:off x="1499191" y="1435395"/>
                <a:ext cx="154172" cy="228600"/>
              </a:xfrm>
              <a:prstGeom prst="rect">
                <a:avLst/>
              </a:prstGeom>
              <a:solidFill>
                <a:schemeClr val="bg1"/>
              </a:solidFill>
              <a:ln>
                <a:solidFill>
                  <a:schemeClr val="bg1"/>
                </a:solidFill>
              </a:ln>
              <a:effectLst/>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grpSp>
        <p:sp>
          <p:nvSpPr>
            <p:cNvPr id="5" name="Rectangle 4">
              <a:extLst>
                <a:ext uri="{FF2B5EF4-FFF2-40B4-BE49-F238E27FC236}">
                  <a16:creationId xmlns:a16="http://schemas.microsoft.com/office/drawing/2014/main" id="{62DE4F43-3A8B-7D45-9277-A43DE2CD26B7}"/>
                </a:ext>
              </a:extLst>
            </p:cNvPr>
            <p:cNvSpPr/>
            <p:nvPr/>
          </p:nvSpPr>
          <p:spPr>
            <a:xfrm>
              <a:off x="3469979" y="1238704"/>
              <a:ext cx="3934324" cy="1171693"/>
            </a:xfrm>
            <a:prstGeom prst="rect">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0" name="Google Shape;386;p30"/>
            <p:cNvSpPr/>
            <p:nvPr/>
          </p:nvSpPr>
          <p:spPr>
            <a:xfrm>
              <a:off x="4084261" y="1067885"/>
              <a:ext cx="4244484" cy="1503865"/>
            </a:xfrm>
            <a:prstGeom prst="roundRect">
              <a:avLst>
                <a:gd name="adj" fmla="val 11982"/>
              </a:avLst>
            </a:prstGeom>
            <a:solidFill>
              <a:schemeClr val="accent4"/>
            </a:solidFill>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90000" tIns="36000" rIns="90000" bIns="36000" anchor="ctr"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sym typeface="Arial"/>
                </a:rPr>
                <a:t>Endometrial cancer can be classified as</a:t>
              </a:r>
            </a:p>
            <a:p>
              <a:pPr marL="285750" marR="0" lvl="0" indent="-2222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sym typeface="Arial"/>
                </a:rPr>
                <a:t>pMMR/MSS (70%-75%)</a:t>
              </a:r>
            </a:p>
            <a:p>
              <a:pPr marL="285750" marR="0" lvl="0" indent="-2222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sym typeface="Arial"/>
                </a:rPr>
                <a:t>dMMR/MSI-H (25%-30%)</a:t>
              </a:r>
            </a:p>
          </p:txBody>
        </p:sp>
      </p:grpSp>
    </p:spTree>
    <p:extLst>
      <p:ext uri="{BB962C8B-B14F-4D97-AF65-F5344CB8AC3E}">
        <p14:creationId xmlns:p14="http://schemas.microsoft.com/office/powerpoint/2010/main" val="70572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Immunotherapy as an Anti-Cancer Strategy</a:t>
            </a:r>
          </a:p>
        </p:txBody>
      </p:sp>
      <p:sp>
        <p:nvSpPr>
          <p:cNvPr id="9" name="Rounded Rectangle 8"/>
          <p:cNvSpPr/>
          <p:nvPr/>
        </p:nvSpPr>
        <p:spPr>
          <a:xfrm>
            <a:off x="103119" y="3386074"/>
            <a:ext cx="3303689" cy="1177973"/>
          </a:xfrm>
          <a:prstGeom prst="roundRect">
            <a:avLst/>
          </a:prstGeom>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bg1"/>
                </a:solidFill>
              </a:rPr>
              <a:t>Cancer cells can avoid detection by the body’s immune system (T cells)</a:t>
            </a:r>
          </a:p>
        </p:txBody>
      </p:sp>
      <p:grpSp>
        <p:nvGrpSpPr>
          <p:cNvPr id="12" name="Group 11"/>
          <p:cNvGrpSpPr/>
          <p:nvPr/>
        </p:nvGrpSpPr>
        <p:grpSpPr>
          <a:xfrm>
            <a:off x="301902" y="1042169"/>
            <a:ext cx="1257116" cy="1955473"/>
            <a:chOff x="1842966" y="1104227"/>
            <a:chExt cx="2365616" cy="2967874"/>
          </a:xfrm>
        </p:grpSpPr>
        <p:pic>
          <p:nvPicPr>
            <p:cNvPr id="5" name="Picture 2" descr="C:\Users\christi.gray\Downloads\Tcell.pn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842966" y="1104227"/>
              <a:ext cx="2365616" cy="26581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84788" y="3671991"/>
              <a:ext cx="881973" cy="400110"/>
            </a:xfrm>
            <a:prstGeom prst="rect">
              <a:avLst/>
            </a:prstGeom>
            <a:noFill/>
          </p:spPr>
          <p:txBody>
            <a:bodyPr wrap="none" rtlCol="0">
              <a:spAutoFit/>
            </a:bodyPr>
            <a:lstStyle/>
            <a:p>
              <a:pPr algn="ctr"/>
              <a:r>
                <a:rPr lang="en-US" sz="2000" b="1" dirty="0"/>
                <a:t>T Cell</a:t>
              </a:r>
            </a:p>
          </p:txBody>
        </p:sp>
      </p:grpSp>
      <p:grpSp>
        <p:nvGrpSpPr>
          <p:cNvPr id="13" name="Group 12"/>
          <p:cNvGrpSpPr/>
          <p:nvPr/>
        </p:nvGrpSpPr>
        <p:grpSpPr>
          <a:xfrm>
            <a:off x="1761797" y="1042169"/>
            <a:ext cx="1149870" cy="1955473"/>
            <a:chOff x="5538443" y="1104227"/>
            <a:chExt cx="2163803" cy="2967874"/>
          </a:xfrm>
        </p:grpSpPr>
        <p:pic>
          <p:nvPicPr>
            <p:cNvPr id="6" name="Picture 3" descr="C:\Users\christi.gray\Downloads\Cancer_Cell0040.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538443" y="1104227"/>
              <a:ext cx="2163803" cy="26581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822690" y="3671991"/>
              <a:ext cx="1595309" cy="400110"/>
            </a:xfrm>
            <a:prstGeom prst="rect">
              <a:avLst/>
            </a:prstGeom>
            <a:noFill/>
          </p:spPr>
          <p:txBody>
            <a:bodyPr wrap="none" rtlCol="0">
              <a:spAutoFit/>
            </a:bodyPr>
            <a:lstStyle/>
            <a:p>
              <a:r>
                <a:rPr lang="en-US" sz="2000" b="1" dirty="0"/>
                <a:t>Cancer Cell</a:t>
              </a:r>
            </a:p>
          </p:txBody>
        </p:sp>
      </p:grpSp>
      <p:sp>
        <p:nvSpPr>
          <p:cNvPr id="4" name="Rectangle 3">
            <a:extLst>
              <a:ext uri="{FF2B5EF4-FFF2-40B4-BE49-F238E27FC236}">
                <a16:creationId xmlns:a16="http://schemas.microsoft.com/office/drawing/2014/main" id="{4E4CAAD2-7A25-C107-E03B-9AED43D203F5}"/>
              </a:ext>
            </a:extLst>
          </p:cNvPr>
          <p:cNvSpPr/>
          <p:nvPr/>
        </p:nvSpPr>
        <p:spPr>
          <a:xfrm>
            <a:off x="4644363" y="1236309"/>
            <a:ext cx="3335012" cy="1907188"/>
          </a:xfrm>
          <a:prstGeom prst="rect">
            <a:avLst/>
          </a:prstGeom>
          <a:blipFill>
            <a:blip r:embed="rId4">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F91AFD13-11E8-C7F4-2CE5-48468E606A1A}"/>
              </a:ext>
            </a:extLst>
          </p:cNvPr>
          <p:cNvSpPr/>
          <p:nvPr/>
        </p:nvSpPr>
        <p:spPr>
          <a:xfrm>
            <a:off x="4320067" y="3386074"/>
            <a:ext cx="3983604" cy="1271027"/>
          </a:xfrm>
          <a:prstGeom prst="roundRect">
            <a:avLst/>
          </a:prstGeom>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chemeClr val="bg1"/>
                </a:solidFill>
              </a:rPr>
              <a:t>Immune checkpoint inhibitors </a:t>
            </a:r>
            <a:br>
              <a:rPr lang="en-US" sz="1800" dirty="0">
                <a:solidFill>
                  <a:schemeClr val="bg1"/>
                </a:solidFill>
              </a:rPr>
            </a:br>
            <a:r>
              <a:rPr lang="en-US" sz="1800" dirty="0">
                <a:solidFill>
                  <a:schemeClr val="bg1"/>
                </a:solidFill>
              </a:rPr>
              <a:t>“take the brakes off” the body’s immune system and allow T cells to attack and destroy cancer cells</a:t>
            </a:r>
          </a:p>
        </p:txBody>
      </p:sp>
    </p:spTree>
    <p:extLst>
      <p:ext uri="{BB962C8B-B14F-4D97-AF65-F5344CB8AC3E}">
        <p14:creationId xmlns:p14="http://schemas.microsoft.com/office/powerpoint/2010/main" val="1758787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1D2294-1CDD-45D8-8131-1CEFF5540754}"/>
              </a:ext>
            </a:extLst>
          </p:cNvPr>
          <p:cNvSpPr/>
          <p:nvPr/>
        </p:nvSpPr>
        <p:spPr>
          <a:xfrm>
            <a:off x="129064" y="1035770"/>
            <a:ext cx="5782674" cy="3319280"/>
          </a:xfrm>
          <a:prstGeom prst="rect">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6" name="Footer Placeholder 5">
            <a:extLst>
              <a:ext uri="{FF2B5EF4-FFF2-40B4-BE49-F238E27FC236}">
                <a16:creationId xmlns:a16="http://schemas.microsoft.com/office/drawing/2014/main" id="{17C92123-C0EE-FFBB-8DF1-6E9CA99987A7}"/>
              </a:ext>
            </a:extLst>
          </p:cNvPr>
          <p:cNvSpPr>
            <a:spLocks noGrp="1"/>
          </p:cNvSpPr>
          <p:nvPr>
            <p:ph type="ftr" sz="quarter" idx="3"/>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sym typeface="Arial"/>
              </a:rPr>
              <a:t>1. Bailly C et al. </a:t>
            </a:r>
            <a:r>
              <a:rPr kumimoji="0" lang="en-US" sz="800" b="0" i="1" u="none" strike="noStrike" kern="1200" cap="none" spc="0" normalizeH="0" baseline="0" noProof="0" dirty="0">
                <a:ln>
                  <a:noFill/>
                </a:ln>
                <a:solidFill>
                  <a:srgbClr val="000000"/>
                </a:solidFill>
                <a:effectLst/>
                <a:uLnTx/>
                <a:uFillTx/>
                <a:latin typeface="Arial"/>
                <a:ea typeface="+mn-ea"/>
                <a:cs typeface="Calibri" panose="020F0502020204030204" pitchFamily="34" charset="0"/>
                <a:sym typeface="Arial"/>
              </a:rPr>
              <a:t>NAR Cancer</a:t>
            </a:r>
            <a:r>
              <a:rPr kumimoji="0" lang="en-US" sz="8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sym typeface="Arial"/>
              </a:rPr>
              <a:t>. 2020;2:zcaa002. </a:t>
            </a:r>
          </a:p>
        </p:txBody>
      </p:sp>
      <p:sp>
        <p:nvSpPr>
          <p:cNvPr id="2" name="Title 1">
            <a:extLst>
              <a:ext uri="{FF2B5EF4-FFF2-40B4-BE49-F238E27FC236}">
                <a16:creationId xmlns:a16="http://schemas.microsoft.com/office/drawing/2014/main" id="{587232DE-E343-0541-85F7-C73FF2DEF0D1}"/>
              </a:ext>
            </a:extLst>
          </p:cNvPr>
          <p:cNvSpPr>
            <a:spLocks noGrp="1"/>
          </p:cNvSpPr>
          <p:nvPr>
            <p:ph type="title"/>
          </p:nvPr>
        </p:nvSpPr>
        <p:spPr/>
        <p:txBody>
          <a:bodyPr/>
          <a:lstStyle/>
          <a:p>
            <a:r>
              <a:rPr lang="en-US" dirty="0"/>
              <a:t>Combination Approaches: Leveraging ICI Activity</a:t>
            </a:r>
            <a:r>
              <a:rPr lang="en-US" baseline="30000" dirty="0"/>
              <a:t>1</a:t>
            </a:r>
          </a:p>
        </p:txBody>
      </p:sp>
      <p:sp>
        <p:nvSpPr>
          <p:cNvPr id="25" name="TextBox 24">
            <a:extLst>
              <a:ext uri="{FF2B5EF4-FFF2-40B4-BE49-F238E27FC236}">
                <a16:creationId xmlns:a16="http://schemas.microsoft.com/office/drawing/2014/main" id="{733E200B-BB9A-4384-A2E1-FBF09FBFAA7E}"/>
              </a:ext>
            </a:extLst>
          </p:cNvPr>
          <p:cNvSpPr txBox="1"/>
          <p:nvPr/>
        </p:nvSpPr>
        <p:spPr>
          <a:xfrm>
            <a:off x="5957219" y="1022310"/>
            <a:ext cx="3124218" cy="3539430"/>
          </a:xfrm>
          <a:prstGeom prst="rect">
            <a:avLst/>
          </a:prstGeom>
          <a:noFill/>
        </p:spPr>
        <p:txBody>
          <a:bodyPr wrap="square" rtlCol="0">
            <a:spAutoFit/>
          </a:bodyPr>
          <a:lstStyle/>
          <a:p>
            <a:pPr marL="228600" marR="0" lvl="0" indent="-228600" algn="l" defTabSz="6858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The combination of immunotherapy and chemotherapy can </a:t>
            </a:r>
            <a:br>
              <a:rPr kumimoji="0" lang="en-US" sz="1600" b="0" i="0" u="none" strike="noStrike" kern="0" cap="none" spc="0" normalizeH="0" baseline="0" noProof="0" dirty="0">
                <a:ln>
                  <a:noFill/>
                </a:ln>
                <a:solidFill>
                  <a:srgbClr val="000000"/>
                </a:solidFill>
                <a:effectLst/>
                <a:uLnTx/>
                <a:uFillTx/>
                <a:latin typeface="Arial"/>
                <a:cs typeface="Arial"/>
                <a:sym typeface="Arial"/>
              </a:rPr>
            </a:br>
            <a:r>
              <a:rPr kumimoji="0" lang="en-US" sz="1600" b="0" i="0" u="none" strike="noStrike" kern="0" cap="none" spc="0" normalizeH="0" baseline="0" noProof="0" dirty="0">
                <a:ln>
                  <a:noFill/>
                </a:ln>
                <a:solidFill>
                  <a:srgbClr val="000000"/>
                </a:solidFill>
                <a:effectLst/>
                <a:uLnTx/>
                <a:uFillTx/>
                <a:latin typeface="Arial"/>
                <a:cs typeface="Arial"/>
                <a:sym typeface="Arial"/>
              </a:rPr>
              <a:t>increase tumor sensitivity </a:t>
            </a:r>
            <a:br>
              <a:rPr kumimoji="0" lang="en-US" sz="1600" b="0" i="0" u="none" strike="noStrike" kern="0" cap="none" spc="0" normalizeH="0" baseline="0" noProof="0" dirty="0">
                <a:ln>
                  <a:noFill/>
                </a:ln>
                <a:solidFill>
                  <a:srgbClr val="000000"/>
                </a:solidFill>
                <a:effectLst/>
                <a:uLnTx/>
                <a:uFillTx/>
                <a:latin typeface="Arial"/>
                <a:cs typeface="Arial"/>
                <a:sym typeface="Arial"/>
              </a:rPr>
            </a:br>
            <a:r>
              <a:rPr kumimoji="0" lang="en-US" sz="1600" b="0" i="0" u="none" strike="noStrike" kern="0" cap="none" spc="0" normalizeH="0" baseline="0" noProof="0" dirty="0">
                <a:ln>
                  <a:noFill/>
                </a:ln>
                <a:solidFill>
                  <a:srgbClr val="000000"/>
                </a:solidFill>
                <a:effectLst/>
                <a:uLnTx/>
                <a:uFillTx/>
                <a:latin typeface="Arial"/>
                <a:cs typeface="Arial"/>
                <a:sym typeface="Arial"/>
              </a:rPr>
              <a:t>to PD-L1–targeted mAbs</a:t>
            </a:r>
          </a:p>
          <a:p>
            <a:pPr marL="228600" marR="0" lvl="0" indent="-228600" algn="l" defTabSz="6858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Chemotherapy</a:t>
            </a:r>
          </a:p>
          <a:p>
            <a:pPr marL="508000" marR="0" lvl="1" indent="-228600" algn="l" defTabSz="685800" rtl="0" eaLnBrk="1" fontAlgn="auto" latinLnBrk="0" hangingPunct="1">
              <a:lnSpc>
                <a:spcPct val="100000"/>
              </a:lnSpc>
              <a:spcBef>
                <a:spcPts val="0"/>
              </a:spcBef>
              <a:spcAft>
                <a:spcPts val="0"/>
              </a:spcAft>
              <a:buClr>
                <a:schemeClr val="tx1"/>
              </a:buClr>
              <a:buSzTx/>
              <a:buFont typeface="System Font Regular"/>
              <a:buChar char="–"/>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Induces upregulation of PD-L1 on cancer cells</a:t>
            </a:r>
          </a:p>
          <a:p>
            <a:pPr marL="508000" marR="0" lvl="1" indent="-228600" algn="l" defTabSz="685800" rtl="0" eaLnBrk="1" fontAlgn="auto" latinLnBrk="0" hangingPunct="1">
              <a:lnSpc>
                <a:spcPct val="100000"/>
              </a:lnSpc>
              <a:spcBef>
                <a:spcPts val="0"/>
              </a:spcBef>
              <a:spcAft>
                <a:spcPts val="0"/>
              </a:spcAft>
              <a:buClr>
                <a:schemeClr val="tx1"/>
              </a:buClr>
              <a:buSzTx/>
              <a:buFont typeface="System Font Regular"/>
              <a:buChar char="–"/>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Facilitates infiltration of CD8</a:t>
            </a:r>
            <a:r>
              <a:rPr kumimoji="0" lang="en-US" sz="1600" b="0" i="0" u="none" strike="noStrike" kern="0" cap="none" spc="0" normalizeH="0" baseline="30000" noProof="0" dirty="0">
                <a:ln>
                  <a:noFill/>
                </a:ln>
                <a:solidFill>
                  <a:srgbClr val="000000"/>
                </a:solidFill>
                <a:effectLst/>
                <a:uLnTx/>
                <a:uFillTx/>
                <a:latin typeface="Arial"/>
                <a:cs typeface="Arial"/>
                <a:sym typeface="Arial"/>
              </a:rPr>
              <a:t>+</a:t>
            </a:r>
            <a:r>
              <a:rPr kumimoji="0" lang="en-US" sz="1600" b="0" i="0" u="none" strike="noStrike" kern="0" cap="none" spc="0" normalizeH="0" baseline="0" noProof="0" dirty="0">
                <a:ln>
                  <a:noFill/>
                </a:ln>
                <a:solidFill>
                  <a:srgbClr val="000000"/>
                </a:solidFill>
                <a:effectLst/>
                <a:uLnTx/>
                <a:uFillTx/>
                <a:latin typeface="Arial"/>
                <a:cs typeface="Arial"/>
                <a:sym typeface="Arial"/>
              </a:rPr>
              <a:t> T cells and NK cells</a:t>
            </a:r>
          </a:p>
          <a:p>
            <a:pPr marL="508000" marR="0" lvl="1" indent="-228600" algn="l" defTabSz="685800" rtl="0" eaLnBrk="1" fontAlgn="auto" latinLnBrk="0" hangingPunct="1">
              <a:lnSpc>
                <a:spcPct val="100000"/>
              </a:lnSpc>
              <a:spcBef>
                <a:spcPts val="0"/>
              </a:spcBef>
              <a:spcAft>
                <a:spcPts val="0"/>
              </a:spcAft>
              <a:buClr>
                <a:schemeClr val="tx1"/>
              </a:buClr>
              <a:buSzTx/>
              <a:buFont typeface="System Font Regular"/>
              <a:buChar char="–"/>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Increases maturation of APCs (including dendritic cells and tumor macrophages)</a:t>
            </a:r>
          </a:p>
        </p:txBody>
      </p:sp>
      <p:pic>
        <p:nvPicPr>
          <p:cNvPr id="15" name="Picture 14">
            <a:extLst>
              <a:ext uri="{FF2B5EF4-FFF2-40B4-BE49-F238E27FC236}">
                <a16:creationId xmlns:a16="http://schemas.microsoft.com/office/drawing/2014/main" id="{D1CF403D-61BE-0B6A-BFF0-1BA757E131A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0164"/>
          <a:stretch/>
        </p:blipFill>
        <p:spPr>
          <a:xfrm>
            <a:off x="387474" y="1299592"/>
            <a:ext cx="5244834" cy="2791636"/>
          </a:xfrm>
          <a:prstGeom prst="rect">
            <a:avLst/>
          </a:prstGeom>
          <a:ln>
            <a:solidFill>
              <a:schemeClr val="tx2"/>
            </a:solidFill>
          </a:ln>
        </p:spPr>
      </p:pic>
    </p:spTree>
    <p:extLst>
      <p:ext uri="{BB962C8B-B14F-4D97-AF65-F5344CB8AC3E}">
        <p14:creationId xmlns:p14="http://schemas.microsoft.com/office/powerpoint/2010/main" val="2533402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B433E8-A144-E6C3-8A8E-DA4CFA00A0C7}"/>
              </a:ext>
            </a:extLst>
          </p:cNvPr>
          <p:cNvSpPr>
            <a:spLocks noGrp="1"/>
          </p:cNvSpPr>
          <p:nvPr>
            <p:ph type="title"/>
          </p:nvPr>
        </p:nvSpPr>
        <p:spPr/>
        <p:txBody>
          <a:bodyPr/>
          <a:lstStyle/>
          <a:p>
            <a:r>
              <a:rPr lang="en-US" dirty="0"/>
              <a:t>FDA-Approved 1L Immunotherapy Options </a:t>
            </a:r>
            <a:br>
              <a:rPr lang="en-US" dirty="0"/>
            </a:br>
            <a:r>
              <a:rPr lang="en-US" dirty="0"/>
              <a:t>for Endometrial Cancer</a:t>
            </a:r>
            <a:r>
              <a:rPr lang="en-US" baseline="30000" dirty="0"/>
              <a:t>1-3</a:t>
            </a:r>
          </a:p>
        </p:txBody>
      </p:sp>
      <p:graphicFrame>
        <p:nvGraphicFramePr>
          <p:cNvPr id="9" name="Table 8">
            <a:extLst>
              <a:ext uri="{FF2B5EF4-FFF2-40B4-BE49-F238E27FC236}">
                <a16:creationId xmlns:a16="http://schemas.microsoft.com/office/drawing/2014/main" id="{2FC72D2E-CBD4-6BFF-DF70-EF312A29470B}"/>
              </a:ext>
            </a:extLst>
          </p:cNvPr>
          <p:cNvGraphicFramePr>
            <a:graphicFrameLocks noGrp="1"/>
          </p:cNvGraphicFramePr>
          <p:nvPr>
            <p:extLst>
              <p:ext uri="{D42A27DB-BD31-4B8C-83A1-F6EECF244321}">
                <p14:modId xmlns:p14="http://schemas.microsoft.com/office/powerpoint/2010/main" val="505352935"/>
              </p:ext>
            </p:extLst>
          </p:nvPr>
        </p:nvGraphicFramePr>
        <p:xfrm>
          <a:off x="192531" y="1034915"/>
          <a:ext cx="8661281" cy="3393937"/>
        </p:xfrm>
        <a:graphic>
          <a:graphicData uri="http://schemas.openxmlformats.org/drawingml/2006/table">
            <a:tbl>
              <a:tblPr firstRow="1" bandRow="1">
                <a:tableStyleId>{6E25E649-3F16-4E02-A733-19D2CDBF48F0}</a:tableStyleId>
              </a:tblPr>
              <a:tblGrid>
                <a:gridCol w="2195079">
                  <a:extLst>
                    <a:ext uri="{9D8B030D-6E8A-4147-A177-3AD203B41FA5}">
                      <a16:colId xmlns:a16="http://schemas.microsoft.com/office/drawing/2014/main" val="2479814205"/>
                    </a:ext>
                  </a:extLst>
                </a:gridCol>
                <a:gridCol w="2699407">
                  <a:extLst>
                    <a:ext uri="{9D8B030D-6E8A-4147-A177-3AD203B41FA5}">
                      <a16:colId xmlns:a16="http://schemas.microsoft.com/office/drawing/2014/main" val="4224548092"/>
                    </a:ext>
                  </a:extLst>
                </a:gridCol>
                <a:gridCol w="3766795">
                  <a:extLst>
                    <a:ext uri="{9D8B030D-6E8A-4147-A177-3AD203B41FA5}">
                      <a16:colId xmlns:a16="http://schemas.microsoft.com/office/drawing/2014/main" val="1739371603"/>
                    </a:ext>
                  </a:extLst>
                </a:gridCol>
              </a:tblGrid>
              <a:tr h="475278">
                <a:tc>
                  <a:txBody>
                    <a:bodyPr/>
                    <a:lstStyle/>
                    <a:p>
                      <a:pPr algn="ctr"/>
                      <a:r>
                        <a:rPr lang="en-US" sz="1400" dirty="0"/>
                        <a:t>IO Regimen</a:t>
                      </a:r>
                    </a:p>
                  </a:txBody>
                  <a:tcPr marL="45720" marR="45720" marT="18288" marB="18288" anchor="ctr"/>
                </a:tc>
                <a:tc>
                  <a:txBody>
                    <a:bodyPr/>
                    <a:lstStyle/>
                    <a:p>
                      <a:pPr algn="ctr"/>
                      <a:r>
                        <a:rPr lang="en-US" sz="1400" strike="noStrike" dirty="0">
                          <a:solidFill>
                            <a:schemeClr val="bg1"/>
                          </a:solidFill>
                        </a:rPr>
                        <a:t>Trial Name</a:t>
                      </a:r>
                    </a:p>
                  </a:txBody>
                  <a:tcPr marL="45720" marR="45720" marT="18288" marB="18288" anchor="ctr"/>
                </a:tc>
                <a:tc>
                  <a:txBody>
                    <a:bodyPr/>
                    <a:lstStyle/>
                    <a:p>
                      <a:pPr algn="ctr"/>
                      <a:r>
                        <a:rPr lang="en-US" sz="1400" strike="noStrike" dirty="0">
                          <a:solidFill>
                            <a:schemeClr val="bg1"/>
                          </a:solidFill>
                        </a:rPr>
                        <a:t>FDA Approved</a:t>
                      </a:r>
                      <a:endParaRPr lang="en-US" sz="1400" strike="sngStrike" dirty="0">
                        <a:solidFill>
                          <a:schemeClr val="bg1"/>
                        </a:solidFill>
                      </a:endParaRPr>
                    </a:p>
                  </a:txBody>
                  <a:tcPr marL="45720" marR="45720" marT="18288" marB="18288" anchor="ctr"/>
                </a:tc>
                <a:extLst>
                  <a:ext uri="{0D108BD9-81ED-4DB2-BD59-A6C34878D82A}">
                    <a16:rowId xmlns:a16="http://schemas.microsoft.com/office/drawing/2014/main" val="3432283284"/>
                  </a:ext>
                </a:extLst>
              </a:tr>
              <a:tr h="8038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Durvalumab + Chemo</a:t>
                      </a:r>
                    </a:p>
                  </a:txBody>
                  <a:tcPr marL="45720" marR="45720" marT="18288" marB="18288"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strike="noStrike" dirty="0">
                          <a:solidFill>
                            <a:schemeClr val="tx1"/>
                          </a:solidFill>
                        </a:rPr>
                        <a:t>DUO-E</a:t>
                      </a:r>
                    </a:p>
                  </a:txBody>
                  <a:tcPr marL="45720" marR="45720" marT="18288" marB="18288"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strike="noStrike" dirty="0">
                          <a:solidFill>
                            <a:schemeClr val="tx1"/>
                          </a:solidFill>
                        </a:rPr>
                        <a:t>2024: </a:t>
                      </a:r>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Durvalumab + chemo followed by </a:t>
                      </a:r>
                      <a:br>
                        <a:rPr kumimoji="0" lang="en-US" sz="1400" b="0" i="0" u="none" strike="noStrike" kern="0" cap="none" spc="0" normalizeH="0" baseline="0" noProof="0" dirty="0">
                          <a:ln>
                            <a:noFill/>
                          </a:ln>
                          <a:solidFill>
                            <a:schemeClr val="tx1"/>
                          </a:solidFill>
                          <a:effectLst/>
                          <a:uLnTx/>
                          <a:uFillTx/>
                          <a:latin typeface="+mn-lt"/>
                          <a:ea typeface="+mn-ea"/>
                          <a:cs typeface="+mn-cs"/>
                          <a:sym typeface="Arial"/>
                        </a:rPr>
                      </a:br>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single-agent durvalumab for patients with </a:t>
                      </a:r>
                      <a:r>
                        <a:rPr kumimoji="0" lang="en-US" sz="1400" b="1" i="0" u="none" strike="noStrike" kern="0" cap="none" spc="0" normalizeH="0" baseline="0" noProof="0" dirty="0">
                          <a:ln>
                            <a:noFill/>
                          </a:ln>
                          <a:solidFill>
                            <a:schemeClr val="tx1"/>
                          </a:solidFill>
                          <a:effectLst/>
                          <a:uLnTx/>
                          <a:uFillTx/>
                          <a:latin typeface="+mn-lt"/>
                          <a:ea typeface="+mn-ea"/>
                          <a:cs typeface="+mn-cs"/>
                          <a:sym typeface="Arial"/>
                        </a:rPr>
                        <a:t>dMMR</a:t>
                      </a:r>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 endometrial carcinoma</a:t>
                      </a:r>
                      <a:endParaRPr lang="en-US" sz="1400" b="0" strike="noStrike" dirty="0">
                        <a:solidFill>
                          <a:schemeClr val="tx1"/>
                        </a:solidFill>
                      </a:endParaRPr>
                    </a:p>
                  </a:txBody>
                  <a:tcPr marL="45720" marR="45720" marT="18288" marB="18288" anchor="ctr"/>
                </a:tc>
                <a:extLst>
                  <a:ext uri="{0D108BD9-81ED-4DB2-BD59-A6C34878D82A}">
                    <a16:rowId xmlns:a16="http://schemas.microsoft.com/office/drawing/2014/main" val="4277547880"/>
                  </a:ext>
                </a:extLst>
              </a:tr>
              <a:tr h="1057380">
                <a:tc>
                  <a:txBody>
                    <a:bodyPr/>
                    <a:lstStyle/>
                    <a:p>
                      <a:r>
                        <a:rPr lang="en-US" sz="1400" b="0" dirty="0"/>
                        <a:t>Pembrolizumab + Chemo</a:t>
                      </a:r>
                    </a:p>
                  </a:txBody>
                  <a:tcPr marL="45720" marR="45720" marT="18288" marB="18288"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strike="noStrike" dirty="0">
                          <a:solidFill>
                            <a:schemeClr val="tx1"/>
                          </a:solidFill>
                        </a:rPr>
                        <a:t>NRG-GY018</a:t>
                      </a:r>
                    </a:p>
                  </a:txBody>
                  <a:tcPr marL="45720" marR="45720" marT="18288" marB="18288"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tx1"/>
                          </a:solidFill>
                          <a:effectLst/>
                          <a:uLnTx/>
                          <a:uFillTx/>
                          <a:latin typeface="+mn-lt"/>
                          <a:ea typeface="+mn-ea"/>
                          <a:cs typeface="+mn-cs"/>
                          <a:sym typeface="Arial"/>
                        </a:rPr>
                        <a:t>2024: </a:t>
                      </a:r>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Pembrolizumab + chemo followed by single-agent pembrolizumab for patients with </a:t>
                      </a:r>
                      <a:r>
                        <a:rPr kumimoji="0" lang="en-US" sz="1400" b="1" i="0" u="none" strike="noStrike" kern="0" cap="none" spc="0" normalizeH="0" baseline="0" noProof="0" dirty="0">
                          <a:ln>
                            <a:noFill/>
                          </a:ln>
                          <a:solidFill>
                            <a:schemeClr val="tx1"/>
                          </a:solidFill>
                          <a:effectLst/>
                          <a:uLnTx/>
                          <a:uFillTx/>
                          <a:latin typeface="+mn-lt"/>
                          <a:ea typeface="+mn-ea"/>
                          <a:cs typeface="+mn-cs"/>
                          <a:sym typeface="Arial"/>
                        </a:rPr>
                        <a:t>either dMMR or pMMR </a:t>
                      </a:r>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endometrial carcinoma</a:t>
                      </a:r>
                      <a:endParaRPr kumimoji="0" lang="en-US" sz="1400" b="0" i="0" u="none" strike="noStrike" kern="0" cap="none" spc="0" normalizeH="0" baseline="30000" noProof="0" dirty="0">
                        <a:ln>
                          <a:noFill/>
                        </a:ln>
                        <a:solidFill>
                          <a:schemeClr val="tx1"/>
                        </a:solidFill>
                        <a:effectLst/>
                        <a:uLnTx/>
                        <a:uFillTx/>
                        <a:latin typeface="+mn-lt"/>
                        <a:ea typeface="+mn-ea"/>
                        <a:cs typeface="+mn-cs"/>
                        <a:sym typeface="Arial"/>
                      </a:endParaRPr>
                    </a:p>
                  </a:txBody>
                  <a:tcPr marL="45720" marR="45720" marT="18288" marB="18288" anchor="ctr"/>
                </a:tc>
                <a:extLst>
                  <a:ext uri="{0D108BD9-81ED-4DB2-BD59-A6C34878D82A}">
                    <a16:rowId xmlns:a16="http://schemas.microsoft.com/office/drawing/2014/main" val="3554300529"/>
                  </a:ext>
                </a:extLst>
              </a:tr>
              <a:tr h="1057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Dostarlimab + Chemo</a:t>
                      </a:r>
                    </a:p>
                    <a:p>
                      <a:endParaRPr lang="en-US" sz="1400" b="0" dirty="0">
                        <a:latin typeface="+mn-lt"/>
                      </a:endParaRPr>
                    </a:p>
                  </a:txBody>
                  <a:tcPr marL="45720" marR="45720" marT="18288" marB="18288"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strike="noStrike" kern="1200" dirty="0">
                          <a:solidFill>
                            <a:schemeClr val="tx1"/>
                          </a:solidFill>
                          <a:latin typeface="+mn-lt"/>
                          <a:ea typeface="+mn-ea"/>
                          <a:cs typeface="+mn-cs"/>
                        </a:rPr>
                        <a:t>RUBY – Part 1</a:t>
                      </a:r>
                    </a:p>
                  </a:txBody>
                  <a:tcPr marL="45720" marR="45720" marT="18288" marB="18288"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strike="noStrike" dirty="0">
                          <a:solidFill>
                            <a:schemeClr val="tx1"/>
                          </a:solidFill>
                        </a:rPr>
                        <a:t>2024: </a:t>
                      </a:r>
                      <a:r>
                        <a:rPr lang="en-US" sz="1400" b="0" strike="noStrike" dirty="0">
                          <a:solidFill>
                            <a:schemeClr val="tx1"/>
                          </a:solidFill>
                        </a:rPr>
                        <a:t>D</a:t>
                      </a:r>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ostarlimab+ chemo followed by single-agent dostarlimab for patients with </a:t>
                      </a:r>
                      <a:br>
                        <a:rPr kumimoji="0" lang="en-US" sz="1400" b="0" i="0" u="none" strike="noStrike" kern="0" cap="none" spc="0" normalizeH="0" baseline="0" noProof="0" dirty="0">
                          <a:ln>
                            <a:noFill/>
                          </a:ln>
                          <a:solidFill>
                            <a:schemeClr val="tx1"/>
                          </a:solidFill>
                          <a:effectLst/>
                          <a:uLnTx/>
                          <a:uFillTx/>
                          <a:latin typeface="+mn-lt"/>
                          <a:ea typeface="+mn-ea"/>
                          <a:cs typeface="+mn-cs"/>
                          <a:sym typeface="Arial"/>
                        </a:rPr>
                      </a:br>
                      <a:r>
                        <a:rPr kumimoji="0" lang="en-US" sz="1400" b="1" i="0" u="none" strike="noStrike" kern="0" cap="none" spc="0" normalizeH="0" baseline="0" noProof="0" dirty="0">
                          <a:ln>
                            <a:noFill/>
                          </a:ln>
                          <a:solidFill>
                            <a:schemeClr val="tx1"/>
                          </a:solidFill>
                          <a:effectLst/>
                          <a:uLnTx/>
                          <a:uFillTx/>
                          <a:latin typeface="+mn-lt"/>
                          <a:ea typeface="+mn-ea"/>
                          <a:cs typeface="+mn-cs"/>
                          <a:sym typeface="Arial"/>
                        </a:rPr>
                        <a:t>either dMMR or pMMR </a:t>
                      </a:r>
                      <a:r>
                        <a:rPr kumimoji="0" lang="en-US" sz="1400" b="0" i="0" u="none" strike="noStrike" kern="0" cap="none" spc="0" normalizeH="0" baseline="0" noProof="0" dirty="0">
                          <a:ln>
                            <a:noFill/>
                          </a:ln>
                          <a:solidFill>
                            <a:schemeClr val="tx1"/>
                          </a:solidFill>
                          <a:effectLst/>
                          <a:uLnTx/>
                          <a:uFillTx/>
                          <a:latin typeface="+mn-lt"/>
                          <a:ea typeface="+mn-ea"/>
                          <a:cs typeface="+mn-cs"/>
                          <a:sym typeface="Arial"/>
                        </a:rPr>
                        <a:t>endometrial carcinoma</a:t>
                      </a:r>
                      <a:endParaRPr lang="en-US" sz="1400" b="0" strike="noStrike" dirty="0">
                        <a:solidFill>
                          <a:schemeClr val="tx1"/>
                        </a:solidFill>
                      </a:endParaRPr>
                    </a:p>
                  </a:txBody>
                  <a:tcPr marL="45720" marR="45720" marT="18288" marB="18288" anchor="ctr"/>
                </a:tc>
                <a:extLst>
                  <a:ext uri="{0D108BD9-81ED-4DB2-BD59-A6C34878D82A}">
                    <a16:rowId xmlns:a16="http://schemas.microsoft.com/office/drawing/2014/main" val="1899147206"/>
                  </a:ext>
                </a:extLst>
              </a:tr>
            </a:tbl>
          </a:graphicData>
        </a:graphic>
      </p:graphicFrame>
      <p:sp>
        <p:nvSpPr>
          <p:cNvPr id="4" name="TextBox 3">
            <a:extLst>
              <a:ext uri="{FF2B5EF4-FFF2-40B4-BE49-F238E27FC236}">
                <a16:creationId xmlns:a16="http://schemas.microsoft.com/office/drawing/2014/main" id="{75D5B3A7-7850-106F-04E4-5B9AC9BA33A1}"/>
              </a:ext>
            </a:extLst>
          </p:cNvPr>
          <p:cNvSpPr txBox="1"/>
          <p:nvPr/>
        </p:nvSpPr>
        <p:spPr>
          <a:xfrm>
            <a:off x="-336062" y="3790462"/>
            <a:ext cx="0" cy="0"/>
          </a:xfrm>
          <a:prstGeom prst="rect">
            <a:avLst/>
          </a:prstGeom>
          <a:noFill/>
        </p:spPr>
        <p:txBody>
          <a:bodyPr wrap="none" tIns="91440" bIns="91440" rtlCol="0" anchor="ctr">
            <a:noAutofit/>
          </a:bodyPr>
          <a:lstStyle/>
          <a:p>
            <a:pPr marL="0" indent="0" algn="l">
              <a:spcAft>
                <a:spcPts val="1200"/>
              </a:spcAft>
              <a:buFont typeface="Arial" panose="020B0604020202020204" pitchFamily="34" charset="0"/>
              <a:buNone/>
            </a:pPr>
            <a:endParaRPr lang="en-US" sz="1400" dirty="0"/>
          </a:p>
        </p:txBody>
      </p:sp>
      <p:sp>
        <p:nvSpPr>
          <p:cNvPr id="6" name="Footer Placeholder 5">
            <a:extLst>
              <a:ext uri="{FF2B5EF4-FFF2-40B4-BE49-F238E27FC236}">
                <a16:creationId xmlns:a16="http://schemas.microsoft.com/office/drawing/2014/main" id="{ACDAE0BD-7383-7692-616A-D4D1A2B1FD6B}"/>
              </a:ext>
            </a:extLst>
          </p:cNvPr>
          <p:cNvSpPr>
            <a:spLocks noGrp="1"/>
          </p:cNvSpPr>
          <p:nvPr>
            <p:ph type="ftr" sz="quarter" idx="3"/>
          </p:nvPr>
        </p:nvSpPr>
        <p:spPr/>
        <p:txBody>
          <a:bodyPr/>
          <a:lstStyle/>
          <a:p>
            <a:pPr defTabSz="914400">
              <a:defRPr/>
            </a:pPr>
            <a:r>
              <a:rPr kumimoji="0" lang="en-US" sz="800" b="0" i="0"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1. Keytruda (pembrolizumab) Prescribing Information. https://www.accessdata.fda.gov/drugsatfda_docs/label/2024/125514s157lbl.pdf.</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strike="noStrike" kern="0" cap="none" spc="0" normalizeH="0" baseline="0" noProof="0" dirty="0">
                <a:ln>
                  <a:noFill/>
                </a:ln>
                <a:effectLst/>
                <a:uLnTx/>
                <a:uFillTx/>
                <a:latin typeface="Arial"/>
                <a:cs typeface="Arial" panose="020B0604020202020204" pitchFamily="34" charset="0"/>
                <a:sym typeface="Arial"/>
              </a:rPr>
              <a:t>2. </a:t>
            </a:r>
            <a:r>
              <a:rPr lang="en-CA" dirty="0"/>
              <a:t>Jemperli (dostarlimab) Prescribing Information. </a:t>
            </a:r>
            <a:r>
              <a:rPr kumimoji="0" lang="en-US" sz="800" b="0" i="0" strike="noStrike" kern="0" cap="none" spc="0" normalizeH="0" baseline="0" noProof="0" dirty="0">
                <a:ln>
                  <a:noFill/>
                </a:ln>
                <a:effectLst/>
                <a:uLnTx/>
                <a:uFillTx/>
                <a:latin typeface="Arial"/>
                <a:cs typeface="Arial" panose="020B0604020202020204" pitchFamily="34" charset="0"/>
                <a:sym typeface="Arial"/>
              </a:rPr>
              <a:t>https://www.accessdata.fda.gov/drugsatfda_docs/label/2024/761174s009lbl.pdf.</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3. </a:t>
            </a:r>
            <a:r>
              <a:rPr lang="en-CA" dirty="0"/>
              <a:t>Imfinzi (durvalumab) Prescribing Information. </a:t>
            </a:r>
            <a:r>
              <a:rPr kumimoji="0" lang="en-US" sz="800" b="0" i="0"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https://www.accessdata.fda.gov/drugsatfda_docs/label/2024/761069s047lbl.pdf.</a:t>
            </a:r>
          </a:p>
        </p:txBody>
      </p:sp>
    </p:spTree>
    <p:extLst>
      <p:ext uri="{BB962C8B-B14F-4D97-AF65-F5344CB8AC3E}">
        <p14:creationId xmlns:p14="http://schemas.microsoft.com/office/powerpoint/2010/main" val="1354780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Footer Placeholder 220">
            <a:extLst>
              <a:ext uri="{FF2B5EF4-FFF2-40B4-BE49-F238E27FC236}">
                <a16:creationId xmlns:a16="http://schemas.microsoft.com/office/drawing/2014/main" id="{82BDCCC9-5D65-1DF4-D92E-D1F96731AFC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 </a:t>
            </a:r>
            <a:r>
              <a:rPr kumimoji="0" lang="it-IT"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Westin SN et al. </a:t>
            </a:r>
            <a:r>
              <a:rPr kumimoji="0" lang="it-IT"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J Clin Oncol. </a:t>
            </a:r>
            <a:r>
              <a:rPr kumimoji="0" lang="it-IT"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2024;42:283-299.</a:t>
            </a:r>
          </a:p>
        </p:txBody>
      </p:sp>
      <p:sp>
        <p:nvSpPr>
          <p:cNvPr id="3" name="Title 2">
            <a:extLst>
              <a:ext uri="{FF2B5EF4-FFF2-40B4-BE49-F238E27FC236}">
                <a16:creationId xmlns:a16="http://schemas.microsoft.com/office/drawing/2014/main" id="{743B22F7-9D77-43CA-1B1F-C44DBABDACAC}"/>
              </a:ext>
            </a:extLst>
          </p:cNvPr>
          <p:cNvSpPr>
            <a:spLocks noGrp="1"/>
          </p:cNvSpPr>
          <p:nvPr>
            <p:ph type="title"/>
          </p:nvPr>
        </p:nvSpPr>
        <p:spPr/>
        <p:txBody>
          <a:bodyPr/>
          <a:lstStyle/>
          <a:p>
            <a:r>
              <a:rPr lang="en-US" dirty="0">
                <a:latin typeface="+mn-lt"/>
                <a:cs typeface="+mj-cs"/>
              </a:rPr>
              <a:t>Phase 3 DUO-E: Improved Survival With Durvalumab Plus Chemotherapy in dMMR Subgroup</a:t>
            </a:r>
            <a:r>
              <a:rPr lang="en-US" baseline="30000" dirty="0">
                <a:latin typeface="+mn-lt"/>
                <a:cs typeface="+mj-cs"/>
              </a:rPr>
              <a:t>1</a:t>
            </a:r>
            <a:endParaRPr lang="en-US" baseline="30000" dirty="0"/>
          </a:p>
        </p:txBody>
      </p:sp>
      <p:pic>
        <p:nvPicPr>
          <p:cNvPr id="95" name="Picture 94">
            <a:extLst>
              <a:ext uri="{FF2B5EF4-FFF2-40B4-BE49-F238E27FC236}">
                <a16:creationId xmlns:a16="http://schemas.microsoft.com/office/drawing/2014/main" id="{51874B21-0B72-E440-56EA-08901A288052}"/>
              </a:ext>
            </a:extLst>
          </p:cNvPr>
          <p:cNvPicPr>
            <a:picLocks noChangeAspect="1"/>
          </p:cNvPicPr>
          <p:nvPr/>
        </p:nvPicPr>
        <p:blipFill>
          <a:blip r:embed="rId3"/>
          <a:stretch>
            <a:fillRect/>
          </a:stretch>
        </p:blipFill>
        <p:spPr>
          <a:xfrm>
            <a:off x="0" y="1007664"/>
            <a:ext cx="4895541" cy="1983460"/>
          </a:xfrm>
          <a:prstGeom prst="rect">
            <a:avLst/>
          </a:prstGeom>
        </p:spPr>
      </p:pic>
      <p:graphicFrame>
        <p:nvGraphicFramePr>
          <p:cNvPr id="96" name="Table 95">
            <a:extLst>
              <a:ext uri="{FF2B5EF4-FFF2-40B4-BE49-F238E27FC236}">
                <a16:creationId xmlns:a16="http://schemas.microsoft.com/office/drawing/2014/main" id="{A0C1E6B0-FD4A-8442-5F54-C01F830AA903}"/>
              </a:ext>
            </a:extLst>
          </p:cNvPr>
          <p:cNvGraphicFramePr>
            <a:graphicFrameLocks noGrp="1"/>
          </p:cNvGraphicFramePr>
          <p:nvPr/>
        </p:nvGraphicFramePr>
        <p:xfrm>
          <a:off x="327664" y="3145573"/>
          <a:ext cx="4510208" cy="855193"/>
        </p:xfrm>
        <a:graphic>
          <a:graphicData uri="http://schemas.openxmlformats.org/drawingml/2006/table">
            <a:tbl>
              <a:tblPr firstRow="1" bandRow="1">
                <a:tableStyleId>{6E25E649-3F16-4E02-A733-19D2CDBF48F0}</a:tableStyleId>
              </a:tblPr>
              <a:tblGrid>
                <a:gridCol w="1685207">
                  <a:extLst>
                    <a:ext uri="{9D8B030D-6E8A-4147-A177-3AD203B41FA5}">
                      <a16:colId xmlns:a16="http://schemas.microsoft.com/office/drawing/2014/main" val="82707969"/>
                    </a:ext>
                  </a:extLst>
                </a:gridCol>
                <a:gridCol w="991199">
                  <a:extLst>
                    <a:ext uri="{9D8B030D-6E8A-4147-A177-3AD203B41FA5}">
                      <a16:colId xmlns:a16="http://schemas.microsoft.com/office/drawing/2014/main" val="822244543"/>
                    </a:ext>
                  </a:extLst>
                </a:gridCol>
                <a:gridCol w="991199">
                  <a:extLst>
                    <a:ext uri="{9D8B030D-6E8A-4147-A177-3AD203B41FA5}">
                      <a16:colId xmlns:a16="http://schemas.microsoft.com/office/drawing/2014/main" val="4115855251"/>
                    </a:ext>
                  </a:extLst>
                </a:gridCol>
                <a:gridCol w="842603">
                  <a:extLst>
                    <a:ext uri="{9D8B030D-6E8A-4147-A177-3AD203B41FA5}">
                      <a16:colId xmlns:a16="http://schemas.microsoft.com/office/drawing/2014/main" val="1539856557"/>
                    </a:ext>
                  </a:extLst>
                </a:gridCol>
              </a:tblGrid>
              <a:tr h="366511">
                <a:tc>
                  <a:txBody>
                    <a:bodyPr/>
                    <a:lstStyle/>
                    <a:p>
                      <a:pPr algn="l"/>
                      <a:endParaRPr lang="en-US" sz="800" b="1" dirty="0"/>
                    </a:p>
                  </a:txBody>
                  <a:tcPr marL="0" marR="0" marT="0" marB="0" anchor="ctr"/>
                </a:tc>
                <a:tc>
                  <a:txBody>
                    <a:bodyPr/>
                    <a:lstStyle/>
                    <a:p>
                      <a:pPr algn="ctr"/>
                      <a:r>
                        <a:rPr lang="en-US" sz="800" b="1" dirty="0"/>
                        <a:t>Durvalumab +</a:t>
                      </a:r>
                    </a:p>
                    <a:p>
                      <a:pPr algn="ctr"/>
                      <a:r>
                        <a:rPr lang="en-US" sz="800" b="1" dirty="0"/>
                        <a:t> Olaparib Arm</a:t>
                      </a:r>
                    </a:p>
                    <a:p>
                      <a:pPr algn="ctr"/>
                      <a:r>
                        <a:rPr lang="en-US" sz="800" b="1" dirty="0"/>
                        <a:t>(n = 48)</a:t>
                      </a:r>
                    </a:p>
                  </a:txBody>
                  <a:tcPr marL="0" marR="0" marT="0" marB="0" anchor="ctr"/>
                </a:tc>
                <a:tc>
                  <a:txBody>
                    <a:bodyPr/>
                    <a:lstStyle/>
                    <a:p>
                      <a:pPr algn="ctr"/>
                      <a:r>
                        <a:rPr lang="en-US" sz="800" b="1" dirty="0"/>
                        <a:t>Durvalumab </a:t>
                      </a:r>
                    </a:p>
                    <a:p>
                      <a:pPr algn="ctr"/>
                      <a:r>
                        <a:rPr lang="en-US" sz="800" b="1" dirty="0"/>
                        <a:t>Arm</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800" b="1" dirty="0"/>
                        <a:t>(n = 46)</a:t>
                      </a:r>
                    </a:p>
                  </a:txBody>
                  <a:tcPr marL="0" marR="0" marT="0" marB="0" anchor="ctr"/>
                </a:tc>
                <a:tc>
                  <a:txBody>
                    <a:bodyPr/>
                    <a:lstStyle/>
                    <a:p>
                      <a:pPr algn="ctr"/>
                      <a:r>
                        <a:rPr lang="en-US" sz="800" b="1" dirty="0"/>
                        <a:t>Control</a:t>
                      </a:r>
                    </a:p>
                    <a:p>
                      <a:pPr algn="ctr"/>
                      <a:r>
                        <a:rPr lang="en-US" sz="800" b="1" dirty="0"/>
                        <a:t> Arm</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800" b="1" dirty="0"/>
                        <a:t>(n = 49)</a:t>
                      </a:r>
                    </a:p>
                  </a:txBody>
                  <a:tcPr marL="0" marR="0" marT="0" marB="0" anchor="ctr"/>
                </a:tc>
                <a:extLst>
                  <a:ext uri="{0D108BD9-81ED-4DB2-BD59-A6C34878D82A}">
                    <a16:rowId xmlns:a16="http://schemas.microsoft.com/office/drawing/2014/main" val="2605347042"/>
                  </a:ext>
                </a:extLst>
              </a:tr>
              <a:tr h="244341">
                <a:tc>
                  <a:txBody>
                    <a:bodyPr/>
                    <a:lstStyle/>
                    <a:p>
                      <a:pPr algn="l"/>
                      <a:r>
                        <a:rPr lang="en-US" sz="800" dirty="0"/>
                        <a:t>Median PFS, mo</a:t>
                      </a:r>
                    </a:p>
                  </a:txBody>
                  <a:tcPr marL="0" marR="0" marT="0" marB="0" anchor="ctr"/>
                </a:tc>
                <a:tc>
                  <a:txBody>
                    <a:bodyPr/>
                    <a:lstStyle/>
                    <a:p>
                      <a:pPr algn="ctr"/>
                      <a:r>
                        <a:rPr lang="en-US" sz="800" dirty="0"/>
                        <a:t>31.8 </a:t>
                      </a:r>
                    </a:p>
                  </a:txBody>
                  <a:tcPr marL="0" marR="0" marT="0" marB="0" anchor="ctr"/>
                </a:tc>
                <a:tc>
                  <a:txBody>
                    <a:bodyPr/>
                    <a:lstStyle/>
                    <a:p>
                      <a:pPr algn="ctr"/>
                      <a:r>
                        <a:rPr lang="en-US" sz="800" dirty="0"/>
                        <a:t>NR </a:t>
                      </a:r>
                    </a:p>
                  </a:txBody>
                  <a:tcPr marL="0" marR="0" marT="0" marB="0" anchor="ctr"/>
                </a:tc>
                <a:tc>
                  <a:txBody>
                    <a:bodyPr/>
                    <a:lstStyle/>
                    <a:p>
                      <a:pPr algn="ctr"/>
                      <a:r>
                        <a:rPr lang="en-US" sz="800" dirty="0"/>
                        <a:t>7.0 </a:t>
                      </a:r>
                    </a:p>
                  </a:txBody>
                  <a:tcPr marL="0" marR="0" marT="0" marB="0" anchor="ctr"/>
                </a:tc>
                <a:extLst>
                  <a:ext uri="{0D108BD9-81ED-4DB2-BD59-A6C34878D82A}">
                    <a16:rowId xmlns:a16="http://schemas.microsoft.com/office/drawing/2014/main" val="1608167211"/>
                  </a:ext>
                </a:extLst>
              </a:tr>
              <a:tr h="244341">
                <a:tc>
                  <a:txBody>
                    <a:bodyPr/>
                    <a:lstStyle/>
                    <a:p>
                      <a:pPr algn="l"/>
                      <a:r>
                        <a:rPr lang="en-US" sz="800" b="1" dirty="0"/>
                        <a:t>HR vs control </a:t>
                      </a:r>
                    </a:p>
                  </a:txBody>
                  <a:tcPr marL="0" marR="0" marT="0" marB="0" anchor="ctr"/>
                </a:tc>
                <a:tc>
                  <a:txBody>
                    <a:bodyPr/>
                    <a:lstStyle/>
                    <a:p>
                      <a:pPr algn="ctr"/>
                      <a:r>
                        <a:rPr lang="en-US" sz="800" b="1" dirty="0"/>
                        <a:t>0.41 </a:t>
                      </a:r>
                    </a:p>
                  </a:txBody>
                  <a:tcPr marL="0" marR="0" marT="0" marB="0" anchor="ctr"/>
                </a:tc>
                <a:tc>
                  <a:txBody>
                    <a:bodyPr/>
                    <a:lstStyle/>
                    <a:p>
                      <a:pPr algn="ctr"/>
                      <a:r>
                        <a:rPr lang="en-US" sz="800" b="1" dirty="0"/>
                        <a:t>0.42 </a:t>
                      </a:r>
                    </a:p>
                  </a:txBody>
                  <a:tcPr marL="0" marR="0" marT="0" marB="0" anchor="ctr"/>
                </a:tc>
                <a:tc>
                  <a:txBody>
                    <a:bodyPr/>
                    <a:lstStyle/>
                    <a:p>
                      <a:pPr algn="ctr"/>
                      <a:r>
                        <a:rPr lang="en-US" sz="800" dirty="0"/>
                        <a:t>–</a:t>
                      </a:r>
                    </a:p>
                  </a:txBody>
                  <a:tcPr marL="0" marR="0" marT="0" marB="0" anchor="ctr"/>
                </a:tc>
                <a:extLst>
                  <a:ext uri="{0D108BD9-81ED-4DB2-BD59-A6C34878D82A}">
                    <a16:rowId xmlns:a16="http://schemas.microsoft.com/office/drawing/2014/main" val="3338759019"/>
                  </a:ext>
                </a:extLst>
              </a:tr>
            </a:tbl>
          </a:graphicData>
        </a:graphic>
      </p:graphicFrame>
      <p:grpSp>
        <p:nvGrpSpPr>
          <p:cNvPr id="9" name="Group 8">
            <a:extLst>
              <a:ext uri="{FF2B5EF4-FFF2-40B4-BE49-F238E27FC236}">
                <a16:creationId xmlns:a16="http://schemas.microsoft.com/office/drawing/2014/main" id="{6CDF06DB-6FA1-269C-E10E-CA5EE8DE13C7}"/>
              </a:ext>
            </a:extLst>
          </p:cNvPr>
          <p:cNvGrpSpPr/>
          <p:nvPr/>
        </p:nvGrpSpPr>
        <p:grpSpPr>
          <a:xfrm>
            <a:off x="4767565" y="1145690"/>
            <a:ext cx="4703076" cy="1963671"/>
            <a:chOff x="92198" y="785496"/>
            <a:chExt cx="4703076" cy="1963671"/>
          </a:xfrm>
        </p:grpSpPr>
        <p:graphicFrame>
          <p:nvGraphicFramePr>
            <p:cNvPr id="10" name="Chart 9">
              <a:extLst>
                <a:ext uri="{FF2B5EF4-FFF2-40B4-BE49-F238E27FC236}">
                  <a16:creationId xmlns:a16="http://schemas.microsoft.com/office/drawing/2014/main" id="{4102AF86-DD7C-2E7D-6A1B-AB867C0AD2D7}"/>
                </a:ext>
              </a:extLst>
            </p:cNvPr>
            <p:cNvGraphicFramePr/>
            <p:nvPr/>
          </p:nvGraphicFramePr>
          <p:xfrm>
            <a:off x="162505" y="785496"/>
            <a:ext cx="4632769" cy="1842295"/>
          </p:xfrm>
          <a:graphic>
            <a:graphicData uri="http://schemas.openxmlformats.org/drawingml/2006/chart">
              <c:chart xmlns:c="http://schemas.openxmlformats.org/drawingml/2006/chart" xmlns:r="http://schemas.openxmlformats.org/officeDocument/2006/relationships" r:id="rId4"/>
            </a:graphicData>
          </a:graphic>
        </p:graphicFrame>
        <p:grpSp>
          <p:nvGrpSpPr>
            <p:cNvPr id="11" name="Group 10">
              <a:extLst>
                <a:ext uri="{FF2B5EF4-FFF2-40B4-BE49-F238E27FC236}">
                  <a16:creationId xmlns:a16="http://schemas.microsoft.com/office/drawing/2014/main" id="{52EE4C57-AF17-70EE-C07A-C2BE92ADC1D8}"/>
                </a:ext>
              </a:extLst>
            </p:cNvPr>
            <p:cNvGrpSpPr/>
            <p:nvPr/>
          </p:nvGrpSpPr>
          <p:grpSpPr>
            <a:xfrm>
              <a:off x="92198" y="798850"/>
              <a:ext cx="4304400" cy="1950317"/>
              <a:chOff x="92198" y="798850"/>
              <a:chExt cx="4304400" cy="1950317"/>
            </a:xfrm>
          </p:grpSpPr>
          <p:sp>
            <p:nvSpPr>
              <p:cNvPr id="12" name="Freeform 11">
                <a:extLst>
                  <a:ext uri="{FF2B5EF4-FFF2-40B4-BE49-F238E27FC236}">
                    <a16:creationId xmlns:a16="http://schemas.microsoft.com/office/drawing/2014/main" id="{BB902F39-D63E-718E-E905-61C812D253E6}"/>
                  </a:ext>
                </a:extLst>
              </p:cNvPr>
              <p:cNvSpPr/>
              <p:nvPr/>
            </p:nvSpPr>
            <p:spPr>
              <a:xfrm>
                <a:off x="2606040" y="1135380"/>
                <a:ext cx="0" cy="1177290"/>
              </a:xfrm>
              <a:custGeom>
                <a:avLst/>
                <a:gdLst>
                  <a:gd name="connsiteX0" fmla="*/ 0 w 0"/>
                  <a:gd name="connsiteY0" fmla="*/ 0 h 1177290"/>
                  <a:gd name="connsiteX1" fmla="*/ 0 w 0"/>
                  <a:gd name="connsiteY1" fmla="*/ 1177290 h 1177290"/>
                </a:gdLst>
                <a:ahLst/>
                <a:cxnLst>
                  <a:cxn ang="0">
                    <a:pos x="connsiteX0" y="connsiteY0"/>
                  </a:cxn>
                  <a:cxn ang="0">
                    <a:pos x="connsiteX1" y="connsiteY1"/>
                  </a:cxn>
                </a:cxnLst>
                <a:rect l="l" t="t" r="r" b="b"/>
                <a:pathLst>
                  <a:path h="1177290">
                    <a:moveTo>
                      <a:pt x="0" y="0"/>
                    </a:moveTo>
                    <a:lnTo>
                      <a:pt x="0" y="1177290"/>
                    </a:lnTo>
                  </a:path>
                </a:pathLst>
              </a:cu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3" name="Freeform 12">
                <a:extLst>
                  <a:ext uri="{FF2B5EF4-FFF2-40B4-BE49-F238E27FC236}">
                    <a16:creationId xmlns:a16="http://schemas.microsoft.com/office/drawing/2014/main" id="{68427F3C-59C7-C45E-FCDB-6F02A2A83236}"/>
                  </a:ext>
                </a:extLst>
              </p:cNvPr>
              <p:cNvSpPr/>
              <p:nvPr/>
            </p:nvSpPr>
            <p:spPr>
              <a:xfrm>
                <a:off x="1943100" y="1051560"/>
                <a:ext cx="0" cy="1261110"/>
              </a:xfrm>
              <a:custGeom>
                <a:avLst/>
                <a:gdLst>
                  <a:gd name="connsiteX0" fmla="*/ 0 w 0"/>
                  <a:gd name="connsiteY0" fmla="*/ 0 h 1261110"/>
                  <a:gd name="connsiteX1" fmla="*/ 0 w 0"/>
                  <a:gd name="connsiteY1" fmla="*/ 1261110 h 1261110"/>
                </a:gdLst>
                <a:ahLst/>
                <a:cxnLst>
                  <a:cxn ang="0">
                    <a:pos x="connsiteX0" y="connsiteY0"/>
                  </a:cxn>
                  <a:cxn ang="0">
                    <a:pos x="connsiteX1" y="connsiteY1"/>
                  </a:cxn>
                </a:cxnLst>
                <a:rect l="l" t="t" r="r" b="b"/>
                <a:pathLst>
                  <a:path h="1261110">
                    <a:moveTo>
                      <a:pt x="0" y="0"/>
                    </a:moveTo>
                    <a:lnTo>
                      <a:pt x="0" y="1261110"/>
                    </a:lnTo>
                  </a:path>
                </a:pathLst>
              </a:cu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4" name="TextBox 13">
                <a:extLst>
                  <a:ext uri="{FF2B5EF4-FFF2-40B4-BE49-F238E27FC236}">
                    <a16:creationId xmlns:a16="http://schemas.microsoft.com/office/drawing/2014/main" id="{D83D7926-14A2-E836-2FFB-9DF9ED7ABDB0}"/>
                  </a:ext>
                </a:extLst>
              </p:cNvPr>
              <p:cNvSpPr txBox="1"/>
              <p:nvPr/>
            </p:nvSpPr>
            <p:spPr>
              <a:xfrm>
                <a:off x="617105" y="1998602"/>
                <a:ext cx="7216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dMMR</a:t>
                </a:r>
              </a:p>
            </p:txBody>
          </p:sp>
          <p:sp>
            <p:nvSpPr>
              <p:cNvPr id="15" name="TextBox 14">
                <a:extLst>
                  <a:ext uri="{FF2B5EF4-FFF2-40B4-BE49-F238E27FC236}">
                    <a16:creationId xmlns:a16="http://schemas.microsoft.com/office/drawing/2014/main" id="{2AE3FCDF-DFB7-AB41-17E4-D7D8D66D3885}"/>
                  </a:ext>
                </a:extLst>
              </p:cNvPr>
              <p:cNvSpPr txBox="1"/>
              <p:nvPr/>
            </p:nvSpPr>
            <p:spPr>
              <a:xfrm>
                <a:off x="617105" y="2502946"/>
                <a:ext cx="376882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Arial"/>
                    <a:cs typeface="Arial"/>
                    <a:sym typeface="Arial"/>
                  </a:rPr>
                  <a:t>Time Since Randomization, mo</a:t>
                </a:r>
              </a:p>
            </p:txBody>
          </p:sp>
          <p:sp>
            <p:nvSpPr>
              <p:cNvPr id="16" name="TextBox 15">
                <a:extLst>
                  <a:ext uri="{FF2B5EF4-FFF2-40B4-BE49-F238E27FC236}">
                    <a16:creationId xmlns:a16="http://schemas.microsoft.com/office/drawing/2014/main" id="{D3C36353-9CAC-ACC9-47F9-2B880B4AB133}"/>
                  </a:ext>
                </a:extLst>
              </p:cNvPr>
              <p:cNvSpPr txBox="1"/>
              <p:nvPr/>
            </p:nvSpPr>
            <p:spPr>
              <a:xfrm rot="16200000">
                <a:off x="-471156" y="1496803"/>
                <a:ext cx="137293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Arial"/>
                    <a:cs typeface="Arial"/>
                    <a:sym typeface="Arial"/>
                  </a:rPr>
                  <a:t>OS, %</a:t>
                </a:r>
              </a:p>
            </p:txBody>
          </p:sp>
          <p:sp>
            <p:nvSpPr>
              <p:cNvPr id="17" name="TextBox 16">
                <a:extLst>
                  <a:ext uri="{FF2B5EF4-FFF2-40B4-BE49-F238E27FC236}">
                    <a16:creationId xmlns:a16="http://schemas.microsoft.com/office/drawing/2014/main" id="{327B2772-7063-86DF-826F-22E27DBDA81F}"/>
                  </a:ext>
                </a:extLst>
              </p:cNvPr>
              <p:cNvSpPr txBox="1"/>
              <p:nvPr/>
            </p:nvSpPr>
            <p:spPr>
              <a:xfrm>
                <a:off x="3788566" y="1166244"/>
                <a:ext cx="58158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chemeClr val="accent2"/>
                    </a:solidFill>
                    <a:effectLst/>
                    <a:uLnTx/>
                    <a:uFillTx/>
                    <a:latin typeface="Arial"/>
                    <a:cs typeface="Arial"/>
                    <a:sym typeface="Arial"/>
                  </a:rPr>
                  <a:t>Durva</a:t>
                </a:r>
              </a:p>
            </p:txBody>
          </p:sp>
          <p:sp>
            <p:nvSpPr>
              <p:cNvPr id="18" name="TextBox 17">
                <a:extLst>
                  <a:ext uri="{FF2B5EF4-FFF2-40B4-BE49-F238E27FC236}">
                    <a16:creationId xmlns:a16="http://schemas.microsoft.com/office/drawing/2014/main" id="{BD82694E-C1E1-116E-572A-CE2E1976AF30}"/>
                  </a:ext>
                </a:extLst>
              </p:cNvPr>
              <p:cNvSpPr txBox="1"/>
              <p:nvPr/>
            </p:nvSpPr>
            <p:spPr>
              <a:xfrm>
                <a:off x="3766537" y="1521062"/>
                <a:ext cx="63006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D77624"/>
                    </a:solidFill>
                    <a:effectLst/>
                    <a:uLnTx/>
                    <a:uFillTx/>
                    <a:latin typeface="Arial"/>
                    <a:cs typeface="Arial"/>
                    <a:sym typeface="Arial"/>
                  </a:rPr>
                  <a:t>Control</a:t>
                </a:r>
              </a:p>
            </p:txBody>
          </p:sp>
          <p:sp>
            <p:nvSpPr>
              <p:cNvPr id="19" name="TextBox 18">
                <a:extLst>
                  <a:ext uri="{FF2B5EF4-FFF2-40B4-BE49-F238E27FC236}">
                    <a16:creationId xmlns:a16="http://schemas.microsoft.com/office/drawing/2014/main" id="{3BA7F570-D5E7-BC78-3952-29E3E2CE1E09}"/>
                  </a:ext>
                </a:extLst>
              </p:cNvPr>
              <p:cNvSpPr txBox="1"/>
              <p:nvPr/>
            </p:nvSpPr>
            <p:spPr>
              <a:xfrm>
                <a:off x="3496433" y="908475"/>
                <a:ext cx="89132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chemeClr val="bg2"/>
                    </a:solidFill>
                    <a:effectLst/>
                    <a:uLnTx/>
                    <a:uFillTx/>
                    <a:latin typeface="Arial"/>
                    <a:cs typeface="Arial"/>
                    <a:sym typeface="Arial"/>
                  </a:rPr>
                  <a:t>Durva + ola</a:t>
                </a:r>
              </a:p>
            </p:txBody>
          </p:sp>
          <p:sp>
            <p:nvSpPr>
              <p:cNvPr id="20" name="TextBox 19">
                <a:extLst>
                  <a:ext uri="{FF2B5EF4-FFF2-40B4-BE49-F238E27FC236}">
                    <a16:creationId xmlns:a16="http://schemas.microsoft.com/office/drawing/2014/main" id="{46F0ADC1-ED35-8DA0-B790-59D1E0BB29E6}"/>
                  </a:ext>
                </a:extLst>
              </p:cNvPr>
              <p:cNvSpPr txBox="1"/>
              <p:nvPr/>
            </p:nvSpPr>
            <p:spPr>
              <a:xfrm>
                <a:off x="1200313" y="1245564"/>
                <a:ext cx="767070"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000000"/>
                    </a:solidFill>
                    <a:effectLst/>
                    <a:uLnTx/>
                    <a:uFillTx/>
                    <a:latin typeface="Arial"/>
                    <a:cs typeface="Arial"/>
                    <a:sym typeface="Arial"/>
                  </a:rPr>
                  <a:t>12 months</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1168B3"/>
                    </a:solidFill>
                    <a:effectLst/>
                    <a:uLnTx/>
                    <a:uFillTx/>
                    <a:latin typeface="Arial"/>
                    <a:cs typeface="Arial"/>
                    <a:sym typeface="Arial"/>
                  </a:rPr>
                  <a:t>89.2</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9345A"/>
                    </a:solidFill>
                    <a:effectLst/>
                    <a:uLnTx/>
                    <a:uFillTx/>
                    <a:latin typeface="Arial"/>
                    <a:cs typeface="Arial"/>
                    <a:sym typeface="Arial"/>
                  </a:rPr>
                  <a:t>91.2</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D77624"/>
                    </a:solidFill>
                    <a:effectLst/>
                    <a:uLnTx/>
                    <a:uFillTx/>
                    <a:latin typeface="Arial"/>
                    <a:cs typeface="Arial"/>
                    <a:sym typeface="Arial"/>
                  </a:rPr>
                  <a:t>74.4</a:t>
                </a:r>
              </a:p>
            </p:txBody>
          </p:sp>
          <p:sp>
            <p:nvSpPr>
              <p:cNvPr id="21" name="TextBox 20">
                <a:extLst>
                  <a:ext uri="{FF2B5EF4-FFF2-40B4-BE49-F238E27FC236}">
                    <a16:creationId xmlns:a16="http://schemas.microsoft.com/office/drawing/2014/main" id="{30C460FE-47F5-78CF-B976-3264BE6748AC}"/>
                  </a:ext>
                </a:extLst>
              </p:cNvPr>
              <p:cNvSpPr txBox="1"/>
              <p:nvPr/>
            </p:nvSpPr>
            <p:spPr>
              <a:xfrm>
                <a:off x="1895673" y="1376273"/>
                <a:ext cx="767070"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000000"/>
                    </a:solidFill>
                    <a:effectLst/>
                    <a:uLnTx/>
                    <a:uFillTx/>
                    <a:latin typeface="Arial"/>
                    <a:cs typeface="Arial"/>
                    <a:sym typeface="Arial"/>
                  </a:rPr>
                  <a:t>18 months</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1168B3"/>
                    </a:solidFill>
                    <a:effectLst/>
                    <a:uLnTx/>
                    <a:uFillTx/>
                    <a:latin typeface="Arial"/>
                    <a:cs typeface="Arial"/>
                    <a:sym typeface="Arial"/>
                  </a:rPr>
                  <a:t>89.2</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9345A"/>
                    </a:solidFill>
                    <a:effectLst/>
                    <a:uLnTx/>
                    <a:uFillTx/>
                    <a:latin typeface="Arial"/>
                    <a:cs typeface="Arial"/>
                    <a:sym typeface="Arial"/>
                  </a:rPr>
                  <a:t>86.1</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D77624"/>
                    </a:solidFill>
                    <a:effectLst/>
                    <a:uLnTx/>
                    <a:uFillTx/>
                    <a:latin typeface="Arial"/>
                    <a:cs typeface="Arial"/>
                    <a:sym typeface="Arial"/>
                  </a:rPr>
                  <a:t>65.8</a:t>
                </a:r>
              </a:p>
            </p:txBody>
          </p:sp>
          <p:sp>
            <p:nvSpPr>
              <p:cNvPr id="22" name="Freeform 21">
                <a:extLst>
                  <a:ext uri="{FF2B5EF4-FFF2-40B4-BE49-F238E27FC236}">
                    <a16:creationId xmlns:a16="http://schemas.microsoft.com/office/drawing/2014/main" id="{039685E7-AB35-C782-1822-3A958712253F}"/>
                  </a:ext>
                </a:extLst>
              </p:cNvPr>
              <p:cNvSpPr/>
              <p:nvPr/>
            </p:nvSpPr>
            <p:spPr>
              <a:xfrm>
                <a:off x="603250" y="923925"/>
                <a:ext cx="3565525" cy="250825"/>
              </a:xfrm>
              <a:custGeom>
                <a:avLst/>
                <a:gdLst>
                  <a:gd name="connsiteX0" fmla="*/ 3565525 w 3565525"/>
                  <a:gd name="connsiteY0" fmla="*/ 250825 h 250825"/>
                  <a:gd name="connsiteX1" fmla="*/ 2308225 w 3565525"/>
                  <a:gd name="connsiteY1" fmla="*/ 250825 h 250825"/>
                  <a:gd name="connsiteX2" fmla="*/ 2308225 w 3565525"/>
                  <a:gd name="connsiteY2" fmla="*/ 193675 h 250825"/>
                  <a:gd name="connsiteX3" fmla="*/ 1854200 w 3565525"/>
                  <a:gd name="connsiteY3" fmla="*/ 193675 h 250825"/>
                  <a:gd name="connsiteX4" fmla="*/ 1854200 w 3565525"/>
                  <a:gd name="connsiteY4" fmla="*/ 146050 h 250825"/>
                  <a:gd name="connsiteX5" fmla="*/ 1416050 w 3565525"/>
                  <a:gd name="connsiteY5" fmla="*/ 146050 h 250825"/>
                  <a:gd name="connsiteX6" fmla="*/ 1416050 w 3565525"/>
                  <a:gd name="connsiteY6" fmla="*/ 120650 h 250825"/>
                  <a:gd name="connsiteX7" fmla="*/ 1139825 w 3565525"/>
                  <a:gd name="connsiteY7" fmla="*/ 120650 h 250825"/>
                  <a:gd name="connsiteX8" fmla="*/ 1139825 w 3565525"/>
                  <a:gd name="connsiteY8" fmla="*/ 95250 h 250825"/>
                  <a:gd name="connsiteX9" fmla="*/ 1025525 w 3565525"/>
                  <a:gd name="connsiteY9" fmla="*/ 95250 h 250825"/>
                  <a:gd name="connsiteX10" fmla="*/ 1025525 w 3565525"/>
                  <a:gd name="connsiteY10" fmla="*/ 57150 h 250825"/>
                  <a:gd name="connsiteX11" fmla="*/ 152400 w 3565525"/>
                  <a:gd name="connsiteY11" fmla="*/ 57150 h 250825"/>
                  <a:gd name="connsiteX12" fmla="*/ 152400 w 3565525"/>
                  <a:gd name="connsiteY12" fmla="*/ 38100 h 250825"/>
                  <a:gd name="connsiteX13" fmla="*/ 120650 w 3565525"/>
                  <a:gd name="connsiteY13" fmla="*/ 38100 h 250825"/>
                  <a:gd name="connsiteX14" fmla="*/ 120650 w 3565525"/>
                  <a:gd name="connsiteY14" fmla="*/ 0 h 250825"/>
                  <a:gd name="connsiteX15" fmla="*/ 0 w 3565525"/>
                  <a:gd name="connsiteY15"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5525" h="250825">
                    <a:moveTo>
                      <a:pt x="3565525" y="250825"/>
                    </a:moveTo>
                    <a:lnTo>
                      <a:pt x="2308225" y="250825"/>
                    </a:lnTo>
                    <a:lnTo>
                      <a:pt x="2308225" y="193675"/>
                    </a:lnTo>
                    <a:lnTo>
                      <a:pt x="1854200" y="193675"/>
                    </a:lnTo>
                    <a:lnTo>
                      <a:pt x="1854200" y="146050"/>
                    </a:lnTo>
                    <a:lnTo>
                      <a:pt x="1416050" y="146050"/>
                    </a:lnTo>
                    <a:lnTo>
                      <a:pt x="1416050" y="120650"/>
                    </a:lnTo>
                    <a:lnTo>
                      <a:pt x="1139825" y="120650"/>
                    </a:lnTo>
                    <a:lnTo>
                      <a:pt x="1139825" y="95250"/>
                    </a:lnTo>
                    <a:lnTo>
                      <a:pt x="1025525" y="95250"/>
                    </a:lnTo>
                    <a:lnTo>
                      <a:pt x="1025525" y="57150"/>
                    </a:lnTo>
                    <a:lnTo>
                      <a:pt x="152400" y="57150"/>
                    </a:lnTo>
                    <a:lnTo>
                      <a:pt x="152400" y="38100"/>
                    </a:lnTo>
                    <a:lnTo>
                      <a:pt x="120650" y="38100"/>
                    </a:lnTo>
                    <a:lnTo>
                      <a:pt x="120650" y="0"/>
                    </a:lnTo>
                    <a:lnTo>
                      <a:pt x="0" y="0"/>
                    </a:ln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23" name="Group 22">
                <a:extLst>
                  <a:ext uri="{FF2B5EF4-FFF2-40B4-BE49-F238E27FC236}">
                    <a16:creationId xmlns:a16="http://schemas.microsoft.com/office/drawing/2014/main" id="{F125B131-316E-595D-685A-659FBA0C4C96}"/>
                  </a:ext>
                </a:extLst>
              </p:cNvPr>
              <p:cNvGrpSpPr/>
              <p:nvPr/>
            </p:nvGrpSpPr>
            <p:grpSpPr>
              <a:xfrm>
                <a:off x="1227431" y="857598"/>
                <a:ext cx="3065289" cy="439993"/>
                <a:chOff x="1227431" y="857598"/>
                <a:chExt cx="3065289" cy="439993"/>
              </a:xfrm>
            </p:grpSpPr>
            <p:sp>
              <p:nvSpPr>
                <p:cNvPr id="104" name="TextBox 103">
                  <a:extLst>
                    <a:ext uri="{FF2B5EF4-FFF2-40B4-BE49-F238E27FC236}">
                      <a16:creationId xmlns:a16="http://schemas.microsoft.com/office/drawing/2014/main" id="{FAF05D28-418D-AC9B-BAC5-444CF986432A}"/>
                    </a:ext>
                  </a:extLst>
                </p:cNvPr>
                <p:cNvSpPr txBox="1"/>
                <p:nvPr/>
              </p:nvSpPr>
              <p:spPr>
                <a:xfrm>
                  <a:off x="4032712" y="1051370"/>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05" name="TextBox 104">
                  <a:extLst>
                    <a:ext uri="{FF2B5EF4-FFF2-40B4-BE49-F238E27FC236}">
                      <a16:creationId xmlns:a16="http://schemas.microsoft.com/office/drawing/2014/main" id="{B7675979-6F96-7D94-E748-1E04C76DEA69}"/>
                    </a:ext>
                  </a:extLst>
                </p:cNvPr>
                <p:cNvSpPr txBox="1"/>
                <p:nvPr/>
              </p:nvSpPr>
              <p:spPr>
                <a:xfrm>
                  <a:off x="3957489" y="1051349"/>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06" name="TextBox 105">
                  <a:extLst>
                    <a:ext uri="{FF2B5EF4-FFF2-40B4-BE49-F238E27FC236}">
                      <a16:creationId xmlns:a16="http://schemas.microsoft.com/office/drawing/2014/main" id="{A4069CBE-AD50-78CB-9B93-05F485C76DD8}"/>
                    </a:ext>
                  </a:extLst>
                </p:cNvPr>
                <p:cNvSpPr txBox="1"/>
                <p:nvPr/>
              </p:nvSpPr>
              <p:spPr>
                <a:xfrm>
                  <a:off x="3635879" y="1051349"/>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07" name="TextBox 106">
                  <a:extLst>
                    <a:ext uri="{FF2B5EF4-FFF2-40B4-BE49-F238E27FC236}">
                      <a16:creationId xmlns:a16="http://schemas.microsoft.com/office/drawing/2014/main" id="{4961676D-06D3-99FC-5CBD-950D804A97C5}"/>
                    </a:ext>
                  </a:extLst>
                </p:cNvPr>
                <p:cNvSpPr txBox="1"/>
                <p:nvPr/>
              </p:nvSpPr>
              <p:spPr>
                <a:xfrm>
                  <a:off x="3601040" y="1051349"/>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08" name="TextBox 107">
                  <a:extLst>
                    <a:ext uri="{FF2B5EF4-FFF2-40B4-BE49-F238E27FC236}">
                      <a16:creationId xmlns:a16="http://schemas.microsoft.com/office/drawing/2014/main" id="{B79B62D3-4F18-FACC-8807-5ED00CD0E541}"/>
                    </a:ext>
                  </a:extLst>
                </p:cNvPr>
                <p:cNvSpPr txBox="1"/>
                <p:nvPr/>
              </p:nvSpPr>
              <p:spPr>
                <a:xfrm>
                  <a:off x="3500179" y="1051349"/>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09" name="TextBox 108">
                  <a:extLst>
                    <a:ext uri="{FF2B5EF4-FFF2-40B4-BE49-F238E27FC236}">
                      <a16:creationId xmlns:a16="http://schemas.microsoft.com/office/drawing/2014/main" id="{616447FE-BFD5-EBFB-62C5-CB100D164AB0}"/>
                    </a:ext>
                  </a:extLst>
                </p:cNvPr>
                <p:cNvSpPr txBox="1"/>
                <p:nvPr/>
              </p:nvSpPr>
              <p:spPr>
                <a:xfrm>
                  <a:off x="3398628" y="1051349"/>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10" name="TextBox 109">
                  <a:extLst>
                    <a:ext uri="{FF2B5EF4-FFF2-40B4-BE49-F238E27FC236}">
                      <a16:creationId xmlns:a16="http://schemas.microsoft.com/office/drawing/2014/main" id="{2364734F-C6D2-EB94-53F9-5C938A5C8E5A}"/>
                    </a:ext>
                  </a:extLst>
                </p:cNvPr>
                <p:cNvSpPr txBox="1"/>
                <p:nvPr/>
              </p:nvSpPr>
              <p:spPr>
                <a:xfrm>
                  <a:off x="3164374" y="1051349"/>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11" name="TextBox 110">
                  <a:extLst>
                    <a:ext uri="{FF2B5EF4-FFF2-40B4-BE49-F238E27FC236}">
                      <a16:creationId xmlns:a16="http://schemas.microsoft.com/office/drawing/2014/main" id="{AF765954-8AE4-3959-1E07-115F60C491C6}"/>
                    </a:ext>
                  </a:extLst>
                </p:cNvPr>
                <p:cNvSpPr txBox="1"/>
                <p:nvPr/>
              </p:nvSpPr>
              <p:spPr>
                <a:xfrm>
                  <a:off x="3155864" y="1051349"/>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12" name="TextBox 111">
                  <a:extLst>
                    <a:ext uri="{FF2B5EF4-FFF2-40B4-BE49-F238E27FC236}">
                      <a16:creationId xmlns:a16="http://schemas.microsoft.com/office/drawing/2014/main" id="{A0C4961F-54E6-AAF9-F7F9-AAD9C1BCAE54}"/>
                    </a:ext>
                  </a:extLst>
                </p:cNvPr>
                <p:cNvSpPr txBox="1"/>
                <p:nvPr/>
              </p:nvSpPr>
              <p:spPr>
                <a:xfrm>
                  <a:off x="3146812" y="1051349"/>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13" name="TextBox 112">
                  <a:extLst>
                    <a:ext uri="{FF2B5EF4-FFF2-40B4-BE49-F238E27FC236}">
                      <a16:creationId xmlns:a16="http://schemas.microsoft.com/office/drawing/2014/main" id="{8FA6035E-1337-FB66-B398-FC048B388DC2}"/>
                    </a:ext>
                  </a:extLst>
                </p:cNvPr>
                <p:cNvSpPr txBox="1"/>
                <p:nvPr/>
              </p:nvSpPr>
              <p:spPr>
                <a:xfrm>
                  <a:off x="3099548" y="1051349"/>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14" name="TextBox 113">
                  <a:extLst>
                    <a:ext uri="{FF2B5EF4-FFF2-40B4-BE49-F238E27FC236}">
                      <a16:creationId xmlns:a16="http://schemas.microsoft.com/office/drawing/2014/main" id="{BA9AA793-EE3F-01A9-1847-477BE8BB3F62}"/>
                    </a:ext>
                  </a:extLst>
                </p:cNvPr>
                <p:cNvSpPr txBox="1"/>
                <p:nvPr/>
              </p:nvSpPr>
              <p:spPr>
                <a:xfrm>
                  <a:off x="3070913" y="1051349"/>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15" name="TextBox 114">
                  <a:extLst>
                    <a:ext uri="{FF2B5EF4-FFF2-40B4-BE49-F238E27FC236}">
                      <a16:creationId xmlns:a16="http://schemas.microsoft.com/office/drawing/2014/main" id="{7D22543D-8FB8-FCE9-DB93-C918F21ADEDC}"/>
                    </a:ext>
                  </a:extLst>
                </p:cNvPr>
                <p:cNvSpPr txBox="1"/>
                <p:nvPr/>
              </p:nvSpPr>
              <p:spPr>
                <a:xfrm>
                  <a:off x="3050002" y="1051349"/>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16" name="TextBox 115">
                  <a:extLst>
                    <a:ext uri="{FF2B5EF4-FFF2-40B4-BE49-F238E27FC236}">
                      <a16:creationId xmlns:a16="http://schemas.microsoft.com/office/drawing/2014/main" id="{7553965C-AA66-C344-4B68-5A463EC0E7F2}"/>
                    </a:ext>
                  </a:extLst>
                </p:cNvPr>
                <p:cNvSpPr txBox="1"/>
                <p:nvPr/>
              </p:nvSpPr>
              <p:spPr>
                <a:xfrm>
                  <a:off x="3024335" y="1051349"/>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17" name="TextBox 116">
                  <a:extLst>
                    <a:ext uri="{FF2B5EF4-FFF2-40B4-BE49-F238E27FC236}">
                      <a16:creationId xmlns:a16="http://schemas.microsoft.com/office/drawing/2014/main" id="{6344512E-C4C1-5A89-FCF8-3A46B49A4425}"/>
                    </a:ext>
                  </a:extLst>
                </p:cNvPr>
                <p:cNvSpPr txBox="1"/>
                <p:nvPr/>
              </p:nvSpPr>
              <p:spPr>
                <a:xfrm>
                  <a:off x="2992094" y="1051349"/>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18" name="TextBox 117">
                  <a:extLst>
                    <a:ext uri="{FF2B5EF4-FFF2-40B4-BE49-F238E27FC236}">
                      <a16:creationId xmlns:a16="http://schemas.microsoft.com/office/drawing/2014/main" id="{572DFA52-0678-6AC7-D887-6A6EB8FC5FAA}"/>
                    </a:ext>
                  </a:extLst>
                </p:cNvPr>
                <p:cNvSpPr txBox="1"/>
                <p:nvPr/>
              </p:nvSpPr>
              <p:spPr>
                <a:xfrm>
                  <a:off x="2909675" y="1051349"/>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19" name="TextBox 118">
                  <a:extLst>
                    <a:ext uri="{FF2B5EF4-FFF2-40B4-BE49-F238E27FC236}">
                      <a16:creationId xmlns:a16="http://schemas.microsoft.com/office/drawing/2014/main" id="{1F12341C-8FEB-6495-531B-D386C466E908}"/>
                    </a:ext>
                  </a:extLst>
                </p:cNvPr>
                <p:cNvSpPr txBox="1"/>
                <p:nvPr/>
              </p:nvSpPr>
              <p:spPr>
                <a:xfrm>
                  <a:off x="2713255" y="995427"/>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20" name="TextBox 119">
                  <a:extLst>
                    <a:ext uri="{FF2B5EF4-FFF2-40B4-BE49-F238E27FC236}">
                      <a16:creationId xmlns:a16="http://schemas.microsoft.com/office/drawing/2014/main" id="{3B594A88-9005-8E69-350A-321BA2ADFBCF}"/>
                    </a:ext>
                  </a:extLst>
                </p:cNvPr>
                <p:cNvSpPr txBox="1"/>
                <p:nvPr/>
              </p:nvSpPr>
              <p:spPr>
                <a:xfrm>
                  <a:off x="2687312" y="995427"/>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21" name="TextBox 120">
                  <a:extLst>
                    <a:ext uri="{FF2B5EF4-FFF2-40B4-BE49-F238E27FC236}">
                      <a16:creationId xmlns:a16="http://schemas.microsoft.com/office/drawing/2014/main" id="{11A54B05-899C-DFCF-592C-E2EE64437D62}"/>
                    </a:ext>
                  </a:extLst>
                </p:cNvPr>
                <p:cNvSpPr txBox="1"/>
                <p:nvPr/>
              </p:nvSpPr>
              <p:spPr>
                <a:xfrm>
                  <a:off x="2604851" y="995427"/>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22" name="TextBox 121">
                  <a:extLst>
                    <a:ext uri="{FF2B5EF4-FFF2-40B4-BE49-F238E27FC236}">
                      <a16:creationId xmlns:a16="http://schemas.microsoft.com/office/drawing/2014/main" id="{BF41F64B-D83F-64AA-FA7F-F78883260DC5}"/>
                    </a:ext>
                  </a:extLst>
                </p:cNvPr>
                <p:cNvSpPr txBox="1"/>
                <p:nvPr/>
              </p:nvSpPr>
              <p:spPr>
                <a:xfrm>
                  <a:off x="2526631" y="995427"/>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23" name="TextBox 122">
                  <a:extLst>
                    <a:ext uri="{FF2B5EF4-FFF2-40B4-BE49-F238E27FC236}">
                      <a16:creationId xmlns:a16="http://schemas.microsoft.com/office/drawing/2014/main" id="{3377EE09-26BB-7D95-E333-1F673D613C9B}"/>
                    </a:ext>
                  </a:extLst>
                </p:cNvPr>
                <p:cNvSpPr txBox="1"/>
                <p:nvPr/>
              </p:nvSpPr>
              <p:spPr>
                <a:xfrm>
                  <a:off x="2507189" y="995427"/>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24" name="TextBox 123">
                  <a:extLst>
                    <a:ext uri="{FF2B5EF4-FFF2-40B4-BE49-F238E27FC236}">
                      <a16:creationId xmlns:a16="http://schemas.microsoft.com/office/drawing/2014/main" id="{01EB5EDB-117C-F17A-E37A-53E0E5F6FED9}"/>
                    </a:ext>
                  </a:extLst>
                </p:cNvPr>
                <p:cNvSpPr txBox="1"/>
                <p:nvPr/>
              </p:nvSpPr>
              <p:spPr>
                <a:xfrm>
                  <a:off x="2462379" y="995427"/>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25" name="TextBox 124">
                  <a:extLst>
                    <a:ext uri="{FF2B5EF4-FFF2-40B4-BE49-F238E27FC236}">
                      <a16:creationId xmlns:a16="http://schemas.microsoft.com/office/drawing/2014/main" id="{59871A7C-181A-8D2B-5442-263D358F0220}"/>
                    </a:ext>
                  </a:extLst>
                </p:cNvPr>
                <p:cNvSpPr txBox="1"/>
                <p:nvPr/>
              </p:nvSpPr>
              <p:spPr>
                <a:xfrm>
                  <a:off x="2402817" y="995427"/>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26" name="TextBox 125">
                  <a:extLst>
                    <a:ext uri="{FF2B5EF4-FFF2-40B4-BE49-F238E27FC236}">
                      <a16:creationId xmlns:a16="http://schemas.microsoft.com/office/drawing/2014/main" id="{E8F43CDB-0401-8009-6E0B-8616851F81DE}"/>
                    </a:ext>
                  </a:extLst>
                </p:cNvPr>
                <p:cNvSpPr txBox="1"/>
                <p:nvPr/>
              </p:nvSpPr>
              <p:spPr>
                <a:xfrm>
                  <a:off x="2363390" y="995427"/>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27" name="TextBox 126">
                  <a:extLst>
                    <a:ext uri="{FF2B5EF4-FFF2-40B4-BE49-F238E27FC236}">
                      <a16:creationId xmlns:a16="http://schemas.microsoft.com/office/drawing/2014/main" id="{3F0D3768-2B2A-23BE-7D13-47B4949F4E90}"/>
                    </a:ext>
                  </a:extLst>
                </p:cNvPr>
                <p:cNvSpPr txBox="1"/>
                <p:nvPr/>
              </p:nvSpPr>
              <p:spPr>
                <a:xfrm>
                  <a:off x="2328518" y="995427"/>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92" name="TextBox 191">
                  <a:extLst>
                    <a:ext uri="{FF2B5EF4-FFF2-40B4-BE49-F238E27FC236}">
                      <a16:creationId xmlns:a16="http://schemas.microsoft.com/office/drawing/2014/main" id="{0B56F5C8-C580-49A6-58C7-5B9D4A533CC5}"/>
                    </a:ext>
                  </a:extLst>
                </p:cNvPr>
                <p:cNvSpPr txBox="1"/>
                <p:nvPr/>
              </p:nvSpPr>
              <p:spPr>
                <a:xfrm>
                  <a:off x="2331950" y="946632"/>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93" name="TextBox 192">
                  <a:extLst>
                    <a:ext uri="{FF2B5EF4-FFF2-40B4-BE49-F238E27FC236}">
                      <a16:creationId xmlns:a16="http://schemas.microsoft.com/office/drawing/2014/main" id="{16CDB950-45A4-8F68-7B79-C2613345BA79}"/>
                    </a:ext>
                  </a:extLst>
                </p:cNvPr>
                <p:cNvSpPr txBox="1"/>
                <p:nvPr/>
              </p:nvSpPr>
              <p:spPr>
                <a:xfrm>
                  <a:off x="2261975" y="946632"/>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94" name="TextBox 193">
                  <a:extLst>
                    <a:ext uri="{FF2B5EF4-FFF2-40B4-BE49-F238E27FC236}">
                      <a16:creationId xmlns:a16="http://schemas.microsoft.com/office/drawing/2014/main" id="{F236142D-2A4A-19D1-2EF8-38185B08C151}"/>
                    </a:ext>
                  </a:extLst>
                </p:cNvPr>
                <p:cNvSpPr txBox="1"/>
                <p:nvPr/>
              </p:nvSpPr>
              <p:spPr>
                <a:xfrm>
                  <a:off x="2043200" y="946632"/>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95" name="TextBox 194">
                  <a:extLst>
                    <a:ext uri="{FF2B5EF4-FFF2-40B4-BE49-F238E27FC236}">
                      <a16:creationId xmlns:a16="http://schemas.microsoft.com/office/drawing/2014/main" id="{A1FF838E-BAEC-1B8C-0E87-CEEF7D685DA7}"/>
                    </a:ext>
                  </a:extLst>
                </p:cNvPr>
                <p:cNvSpPr txBox="1"/>
                <p:nvPr/>
              </p:nvSpPr>
              <p:spPr>
                <a:xfrm>
                  <a:off x="2129300" y="946632"/>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96" name="TextBox 195">
                  <a:extLst>
                    <a:ext uri="{FF2B5EF4-FFF2-40B4-BE49-F238E27FC236}">
                      <a16:creationId xmlns:a16="http://schemas.microsoft.com/office/drawing/2014/main" id="{0B3983C8-DEB2-DEF8-783B-E3BF52849C6A}"/>
                    </a:ext>
                  </a:extLst>
                </p:cNvPr>
                <p:cNvSpPr txBox="1"/>
                <p:nvPr/>
              </p:nvSpPr>
              <p:spPr>
                <a:xfrm>
                  <a:off x="2088172" y="946632"/>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sp>
              <p:nvSpPr>
                <p:cNvPr id="197" name="TextBox 196">
                  <a:extLst>
                    <a:ext uri="{FF2B5EF4-FFF2-40B4-BE49-F238E27FC236}">
                      <a16:creationId xmlns:a16="http://schemas.microsoft.com/office/drawing/2014/main" id="{5D81713F-12CD-7F84-D169-66C7476DB84F}"/>
                    </a:ext>
                  </a:extLst>
                </p:cNvPr>
                <p:cNvSpPr txBox="1"/>
                <p:nvPr/>
              </p:nvSpPr>
              <p:spPr>
                <a:xfrm>
                  <a:off x="1227431" y="857598"/>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chemeClr val="accent2"/>
                      </a:solidFill>
                      <a:effectLst/>
                      <a:uLnTx/>
                      <a:uFillTx/>
                      <a:latin typeface="Arial"/>
                      <a:cs typeface="Arial"/>
                      <a:sym typeface="Arial"/>
                    </a:rPr>
                    <a:t>+</a:t>
                  </a:r>
                </a:p>
              </p:txBody>
            </p:sp>
          </p:grpSp>
          <p:sp>
            <p:nvSpPr>
              <p:cNvPr id="24" name="Freeform 23">
                <a:extLst>
                  <a:ext uri="{FF2B5EF4-FFF2-40B4-BE49-F238E27FC236}">
                    <a16:creationId xmlns:a16="http://schemas.microsoft.com/office/drawing/2014/main" id="{AC248233-CB1A-DD55-010C-D81A9AF6A417}"/>
                  </a:ext>
                </a:extLst>
              </p:cNvPr>
              <p:cNvSpPr/>
              <p:nvPr/>
            </p:nvSpPr>
            <p:spPr>
              <a:xfrm>
                <a:off x="876300" y="923925"/>
                <a:ext cx="2933700" cy="720725"/>
              </a:xfrm>
              <a:custGeom>
                <a:avLst/>
                <a:gdLst>
                  <a:gd name="connsiteX0" fmla="*/ 2933700 w 2933700"/>
                  <a:gd name="connsiteY0" fmla="*/ 720725 h 720725"/>
                  <a:gd name="connsiteX1" fmla="*/ 2365375 w 2933700"/>
                  <a:gd name="connsiteY1" fmla="*/ 720725 h 720725"/>
                  <a:gd name="connsiteX2" fmla="*/ 2365375 w 2933700"/>
                  <a:gd name="connsiteY2" fmla="*/ 600075 h 720725"/>
                  <a:gd name="connsiteX3" fmla="*/ 2066925 w 2933700"/>
                  <a:gd name="connsiteY3" fmla="*/ 600075 h 720725"/>
                  <a:gd name="connsiteX4" fmla="*/ 2066925 w 2933700"/>
                  <a:gd name="connsiteY4" fmla="*/ 530225 h 720725"/>
                  <a:gd name="connsiteX5" fmla="*/ 1993900 w 2933700"/>
                  <a:gd name="connsiteY5" fmla="*/ 530225 h 720725"/>
                  <a:gd name="connsiteX6" fmla="*/ 1993900 w 2933700"/>
                  <a:gd name="connsiteY6" fmla="*/ 473075 h 720725"/>
                  <a:gd name="connsiteX7" fmla="*/ 1606550 w 2933700"/>
                  <a:gd name="connsiteY7" fmla="*/ 473075 h 720725"/>
                  <a:gd name="connsiteX8" fmla="*/ 1606550 w 2933700"/>
                  <a:gd name="connsiteY8" fmla="*/ 434975 h 720725"/>
                  <a:gd name="connsiteX9" fmla="*/ 1454150 w 2933700"/>
                  <a:gd name="connsiteY9" fmla="*/ 434975 h 720725"/>
                  <a:gd name="connsiteX10" fmla="*/ 1454150 w 2933700"/>
                  <a:gd name="connsiteY10" fmla="*/ 393700 h 720725"/>
                  <a:gd name="connsiteX11" fmla="*/ 1422400 w 2933700"/>
                  <a:gd name="connsiteY11" fmla="*/ 393700 h 720725"/>
                  <a:gd name="connsiteX12" fmla="*/ 1422400 w 2933700"/>
                  <a:gd name="connsiteY12" fmla="*/ 355600 h 720725"/>
                  <a:gd name="connsiteX13" fmla="*/ 965200 w 2933700"/>
                  <a:gd name="connsiteY13" fmla="*/ 355600 h 720725"/>
                  <a:gd name="connsiteX14" fmla="*/ 965200 w 2933700"/>
                  <a:gd name="connsiteY14" fmla="*/ 327025 h 720725"/>
                  <a:gd name="connsiteX15" fmla="*/ 752475 w 2933700"/>
                  <a:gd name="connsiteY15" fmla="*/ 327025 h 720725"/>
                  <a:gd name="connsiteX16" fmla="*/ 752475 w 2933700"/>
                  <a:gd name="connsiteY16" fmla="*/ 298450 h 720725"/>
                  <a:gd name="connsiteX17" fmla="*/ 600075 w 2933700"/>
                  <a:gd name="connsiteY17" fmla="*/ 298450 h 720725"/>
                  <a:gd name="connsiteX18" fmla="*/ 581025 w 2933700"/>
                  <a:gd name="connsiteY18" fmla="*/ 250825 h 720725"/>
                  <a:gd name="connsiteX19" fmla="*/ 581025 w 2933700"/>
                  <a:gd name="connsiteY19" fmla="*/ 231775 h 720725"/>
                  <a:gd name="connsiteX20" fmla="*/ 527050 w 2933700"/>
                  <a:gd name="connsiteY20" fmla="*/ 231775 h 720725"/>
                  <a:gd name="connsiteX21" fmla="*/ 527050 w 2933700"/>
                  <a:gd name="connsiteY21" fmla="*/ 206375 h 720725"/>
                  <a:gd name="connsiteX22" fmla="*/ 396875 w 2933700"/>
                  <a:gd name="connsiteY22" fmla="*/ 206375 h 720725"/>
                  <a:gd name="connsiteX23" fmla="*/ 396875 w 2933700"/>
                  <a:gd name="connsiteY23" fmla="*/ 146050 h 720725"/>
                  <a:gd name="connsiteX24" fmla="*/ 358775 w 2933700"/>
                  <a:gd name="connsiteY24" fmla="*/ 146050 h 720725"/>
                  <a:gd name="connsiteX25" fmla="*/ 358775 w 2933700"/>
                  <a:gd name="connsiteY25" fmla="*/ 114300 h 720725"/>
                  <a:gd name="connsiteX26" fmla="*/ 311150 w 2933700"/>
                  <a:gd name="connsiteY26" fmla="*/ 114300 h 720725"/>
                  <a:gd name="connsiteX27" fmla="*/ 311150 w 2933700"/>
                  <a:gd name="connsiteY27" fmla="*/ 85725 h 720725"/>
                  <a:gd name="connsiteX28" fmla="*/ 139700 w 2933700"/>
                  <a:gd name="connsiteY28" fmla="*/ 85725 h 720725"/>
                  <a:gd name="connsiteX29" fmla="*/ 139700 w 2933700"/>
                  <a:gd name="connsiteY29" fmla="*/ 60325 h 720725"/>
                  <a:gd name="connsiteX30" fmla="*/ 79375 w 2933700"/>
                  <a:gd name="connsiteY30" fmla="*/ 60325 h 720725"/>
                  <a:gd name="connsiteX31" fmla="*/ 79375 w 2933700"/>
                  <a:gd name="connsiteY31" fmla="*/ 31750 h 720725"/>
                  <a:gd name="connsiteX32" fmla="*/ 0 w 2933700"/>
                  <a:gd name="connsiteY32" fmla="*/ 31750 h 720725"/>
                  <a:gd name="connsiteX33" fmla="*/ 0 w 2933700"/>
                  <a:gd name="connsiteY33" fmla="*/ 0 h 72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33700" h="720725">
                    <a:moveTo>
                      <a:pt x="2933700" y="720725"/>
                    </a:moveTo>
                    <a:lnTo>
                      <a:pt x="2365375" y="720725"/>
                    </a:lnTo>
                    <a:lnTo>
                      <a:pt x="2365375" y="600075"/>
                    </a:lnTo>
                    <a:lnTo>
                      <a:pt x="2066925" y="600075"/>
                    </a:lnTo>
                    <a:lnTo>
                      <a:pt x="2066925" y="530225"/>
                    </a:lnTo>
                    <a:lnTo>
                      <a:pt x="1993900" y="530225"/>
                    </a:lnTo>
                    <a:lnTo>
                      <a:pt x="1993900" y="473075"/>
                    </a:lnTo>
                    <a:lnTo>
                      <a:pt x="1606550" y="473075"/>
                    </a:lnTo>
                    <a:lnTo>
                      <a:pt x="1606550" y="434975"/>
                    </a:lnTo>
                    <a:lnTo>
                      <a:pt x="1454150" y="434975"/>
                    </a:lnTo>
                    <a:lnTo>
                      <a:pt x="1454150" y="393700"/>
                    </a:lnTo>
                    <a:lnTo>
                      <a:pt x="1422400" y="393700"/>
                    </a:lnTo>
                    <a:lnTo>
                      <a:pt x="1422400" y="355600"/>
                    </a:lnTo>
                    <a:lnTo>
                      <a:pt x="965200" y="355600"/>
                    </a:lnTo>
                    <a:lnTo>
                      <a:pt x="965200" y="327025"/>
                    </a:lnTo>
                    <a:lnTo>
                      <a:pt x="752475" y="327025"/>
                    </a:lnTo>
                    <a:lnTo>
                      <a:pt x="752475" y="298450"/>
                    </a:lnTo>
                    <a:lnTo>
                      <a:pt x="600075" y="298450"/>
                    </a:lnTo>
                    <a:lnTo>
                      <a:pt x="581025" y="250825"/>
                    </a:lnTo>
                    <a:lnTo>
                      <a:pt x="581025" y="231775"/>
                    </a:lnTo>
                    <a:lnTo>
                      <a:pt x="527050" y="231775"/>
                    </a:lnTo>
                    <a:lnTo>
                      <a:pt x="527050" y="206375"/>
                    </a:lnTo>
                    <a:lnTo>
                      <a:pt x="396875" y="206375"/>
                    </a:lnTo>
                    <a:lnTo>
                      <a:pt x="396875" y="146050"/>
                    </a:lnTo>
                    <a:lnTo>
                      <a:pt x="358775" y="146050"/>
                    </a:lnTo>
                    <a:lnTo>
                      <a:pt x="358775" y="114300"/>
                    </a:lnTo>
                    <a:lnTo>
                      <a:pt x="311150" y="114300"/>
                    </a:lnTo>
                    <a:lnTo>
                      <a:pt x="311150" y="85725"/>
                    </a:lnTo>
                    <a:lnTo>
                      <a:pt x="139700" y="85725"/>
                    </a:lnTo>
                    <a:lnTo>
                      <a:pt x="139700" y="60325"/>
                    </a:lnTo>
                    <a:lnTo>
                      <a:pt x="79375" y="60325"/>
                    </a:lnTo>
                    <a:lnTo>
                      <a:pt x="79375" y="31750"/>
                    </a:lnTo>
                    <a:lnTo>
                      <a:pt x="0" y="31750"/>
                    </a:lnTo>
                    <a:lnTo>
                      <a:pt x="0" y="0"/>
                    </a:lnTo>
                  </a:path>
                </a:pathLst>
              </a:cu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25" name="Group 24">
                <a:extLst>
                  <a:ext uri="{FF2B5EF4-FFF2-40B4-BE49-F238E27FC236}">
                    <a16:creationId xmlns:a16="http://schemas.microsoft.com/office/drawing/2014/main" id="{CA1F2D31-411E-F4A7-31A4-0172B20EF288}"/>
                  </a:ext>
                </a:extLst>
              </p:cNvPr>
              <p:cNvGrpSpPr/>
              <p:nvPr/>
            </p:nvGrpSpPr>
            <p:grpSpPr>
              <a:xfrm>
                <a:off x="746296" y="826770"/>
                <a:ext cx="3199036" cy="941298"/>
                <a:chOff x="746296" y="826770"/>
                <a:chExt cx="3199036" cy="941298"/>
              </a:xfrm>
            </p:grpSpPr>
            <p:sp>
              <p:nvSpPr>
                <p:cNvPr id="71" name="TextBox 70">
                  <a:extLst>
                    <a:ext uri="{FF2B5EF4-FFF2-40B4-BE49-F238E27FC236}">
                      <a16:creationId xmlns:a16="http://schemas.microsoft.com/office/drawing/2014/main" id="{8166B496-794F-341E-3973-B1721BC40C1B}"/>
                    </a:ext>
                  </a:extLst>
                </p:cNvPr>
                <p:cNvSpPr txBox="1"/>
                <p:nvPr/>
              </p:nvSpPr>
              <p:spPr>
                <a:xfrm>
                  <a:off x="746296" y="826770"/>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72" name="TextBox 71">
                  <a:extLst>
                    <a:ext uri="{FF2B5EF4-FFF2-40B4-BE49-F238E27FC236}">
                      <a16:creationId xmlns:a16="http://schemas.microsoft.com/office/drawing/2014/main" id="{15331D29-188D-0F4A-8474-06531D545992}"/>
                    </a:ext>
                  </a:extLst>
                </p:cNvPr>
                <p:cNvSpPr txBox="1"/>
                <p:nvPr/>
              </p:nvSpPr>
              <p:spPr>
                <a:xfrm>
                  <a:off x="1045423" y="887416"/>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73" name="TextBox 72">
                  <a:extLst>
                    <a:ext uri="{FF2B5EF4-FFF2-40B4-BE49-F238E27FC236}">
                      <a16:creationId xmlns:a16="http://schemas.microsoft.com/office/drawing/2014/main" id="{DC2A6EDF-CF23-EE76-95AE-EF2B08ECA8B5}"/>
                    </a:ext>
                  </a:extLst>
                </p:cNvPr>
                <p:cNvSpPr txBox="1"/>
                <p:nvPr/>
              </p:nvSpPr>
              <p:spPr>
                <a:xfrm>
                  <a:off x="1332933" y="1056622"/>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74" name="TextBox 73">
                  <a:extLst>
                    <a:ext uri="{FF2B5EF4-FFF2-40B4-BE49-F238E27FC236}">
                      <a16:creationId xmlns:a16="http://schemas.microsoft.com/office/drawing/2014/main" id="{6B1635F4-8DC8-949F-619A-085D4EE001E0}"/>
                    </a:ext>
                  </a:extLst>
                </p:cNvPr>
                <p:cNvSpPr txBox="1"/>
                <p:nvPr/>
              </p:nvSpPr>
              <p:spPr>
                <a:xfrm>
                  <a:off x="1340121" y="1065384"/>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75" name="TextBox 74">
                  <a:extLst>
                    <a:ext uri="{FF2B5EF4-FFF2-40B4-BE49-F238E27FC236}">
                      <a16:creationId xmlns:a16="http://schemas.microsoft.com/office/drawing/2014/main" id="{A0569622-C100-D20A-0398-DEEDB28C63BE}"/>
                    </a:ext>
                  </a:extLst>
                </p:cNvPr>
                <p:cNvSpPr txBox="1"/>
                <p:nvPr/>
              </p:nvSpPr>
              <p:spPr>
                <a:xfrm>
                  <a:off x="1342258" y="1072991"/>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76" name="TextBox 75">
                  <a:extLst>
                    <a:ext uri="{FF2B5EF4-FFF2-40B4-BE49-F238E27FC236}">
                      <a16:creationId xmlns:a16="http://schemas.microsoft.com/office/drawing/2014/main" id="{812AA9CB-5074-4B32-EED0-44BDEE3ED43A}"/>
                    </a:ext>
                  </a:extLst>
                </p:cNvPr>
                <p:cNvSpPr txBox="1"/>
                <p:nvPr/>
              </p:nvSpPr>
              <p:spPr>
                <a:xfrm>
                  <a:off x="1906348" y="1153081"/>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77" name="TextBox 76">
                  <a:extLst>
                    <a:ext uri="{FF2B5EF4-FFF2-40B4-BE49-F238E27FC236}">
                      <a16:creationId xmlns:a16="http://schemas.microsoft.com/office/drawing/2014/main" id="{089EE799-D035-DDD6-620D-726949BEFF2D}"/>
                    </a:ext>
                  </a:extLst>
                </p:cNvPr>
                <p:cNvSpPr txBox="1"/>
                <p:nvPr/>
              </p:nvSpPr>
              <p:spPr>
                <a:xfrm>
                  <a:off x="1939351" y="1155368"/>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78" name="TextBox 77">
                  <a:extLst>
                    <a:ext uri="{FF2B5EF4-FFF2-40B4-BE49-F238E27FC236}">
                      <a16:creationId xmlns:a16="http://schemas.microsoft.com/office/drawing/2014/main" id="{60279BFC-4C08-496C-AF17-5129E7A59959}"/>
                    </a:ext>
                  </a:extLst>
                </p:cNvPr>
                <p:cNvSpPr txBox="1"/>
                <p:nvPr/>
              </p:nvSpPr>
              <p:spPr>
                <a:xfrm>
                  <a:off x="1946978" y="1155820"/>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79" name="TextBox 78">
                  <a:extLst>
                    <a:ext uri="{FF2B5EF4-FFF2-40B4-BE49-F238E27FC236}">
                      <a16:creationId xmlns:a16="http://schemas.microsoft.com/office/drawing/2014/main" id="{CE5C3A0B-AA12-FF78-CC6A-F3FFAD419205}"/>
                    </a:ext>
                  </a:extLst>
                </p:cNvPr>
                <p:cNvSpPr txBox="1"/>
                <p:nvPr/>
              </p:nvSpPr>
              <p:spPr>
                <a:xfrm>
                  <a:off x="2000567" y="1155902"/>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80" name="TextBox 79">
                  <a:extLst>
                    <a:ext uri="{FF2B5EF4-FFF2-40B4-BE49-F238E27FC236}">
                      <a16:creationId xmlns:a16="http://schemas.microsoft.com/office/drawing/2014/main" id="{C9F34611-FF15-BF56-C7FD-2A052EC00ACD}"/>
                    </a:ext>
                  </a:extLst>
                </p:cNvPr>
                <p:cNvSpPr txBox="1"/>
                <p:nvPr/>
              </p:nvSpPr>
              <p:spPr>
                <a:xfrm>
                  <a:off x="1989506" y="1155368"/>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81" name="TextBox 80">
                  <a:extLst>
                    <a:ext uri="{FF2B5EF4-FFF2-40B4-BE49-F238E27FC236}">
                      <a16:creationId xmlns:a16="http://schemas.microsoft.com/office/drawing/2014/main" id="{5186B717-B946-2932-381C-830881DE4227}"/>
                    </a:ext>
                  </a:extLst>
                </p:cNvPr>
                <p:cNvSpPr txBox="1"/>
                <p:nvPr/>
              </p:nvSpPr>
              <p:spPr>
                <a:xfrm>
                  <a:off x="2051485" y="1155902"/>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82" name="TextBox 81">
                  <a:extLst>
                    <a:ext uri="{FF2B5EF4-FFF2-40B4-BE49-F238E27FC236}">
                      <a16:creationId xmlns:a16="http://schemas.microsoft.com/office/drawing/2014/main" id="{1E6A6B3F-F1FF-EEE5-F7C1-E790E9FD2C11}"/>
                    </a:ext>
                  </a:extLst>
                </p:cNvPr>
                <p:cNvSpPr txBox="1"/>
                <p:nvPr/>
              </p:nvSpPr>
              <p:spPr>
                <a:xfrm>
                  <a:off x="2202794" y="1196101"/>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83" name="TextBox 82">
                  <a:extLst>
                    <a:ext uri="{FF2B5EF4-FFF2-40B4-BE49-F238E27FC236}">
                      <a16:creationId xmlns:a16="http://schemas.microsoft.com/office/drawing/2014/main" id="{3BEF4388-1C26-9D44-D8F9-C4AD22794789}"/>
                    </a:ext>
                  </a:extLst>
                </p:cNvPr>
                <p:cNvSpPr txBox="1"/>
                <p:nvPr/>
              </p:nvSpPr>
              <p:spPr>
                <a:xfrm>
                  <a:off x="2259467" y="1236197"/>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84" name="TextBox 83">
                  <a:extLst>
                    <a:ext uri="{FF2B5EF4-FFF2-40B4-BE49-F238E27FC236}">
                      <a16:creationId xmlns:a16="http://schemas.microsoft.com/office/drawing/2014/main" id="{78E3D611-4470-265C-1F3B-DCD09A586A8E}"/>
                    </a:ext>
                  </a:extLst>
                </p:cNvPr>
                <p:cNvSpPr txBox="1"/>
                <p:nvPr/>
              </p:nvSpPr>
              <p:spPr>
                <a:xfrm>
                  <a:off x="2405784" y="1274703"/>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85" name="TextBox 84">
                  <a:extLst>
                    <a:ext uri="{FF2B5EF4-FFF2-40B4-BE49-F238E27FC236}">
                      <a16:creationId xmlns:a16="http://schemas.microsoft.com/office/drawing/2014/main" id="{F93DC46D-31E1-360F-C5EC-0C4B57FA6806}"/>
                    </a:ext>
                  </a:extLst>
                </p:cNvPr>
                <p:cNvSpPr txBox="1"/>
                <p:nvPr/>
              </p:nvSpPr>
              <p:spPr>
                <a:xfrm>
                  <a:off x="2437300" y="1276293"/>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86" name="TextBox 85">
                  <a:extLst>
                    <a:ext uri="{FF2B5EF4-FFF2-40B4-BE49-F238E27FC236}">
                      <a16:creationId xmlns:a16="http://schemas.microsoft.com/office/drawing/2014/main" id="{F9A07129-AD24-5579-DBCD-17BECCE7EBD8}"/>
                    </a:ext>
                  </a:extLst>
                </p:cNvPr>
                <p:cNvSpPr txBox="1"/>
                <p:nvPr/>
              </p:nvSpPr>
              <p:spPr>
                <a:xfrm>
                  <a:off x="2524972" y="1276191"/>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87" name="TextBox 86">
                  <a:extLst>
                    <a:ext uri="{FF2B5EF4-FFF2-40B4-BE49-F238E27FC236}">
                      <a16:creationId xmlns:a16="http://schemas.microsoft.com/office/drawing/2014/main" id="{A2B10B31-7996-AA5C-CD87-3692EFF00811}"/>
                    </a:ext>
                  </a:extLst>
                </p:cNvPr>
                <p:cNvSpPr txBox="1"/>
                <p:nvPr/>
              </p:nvSpPr>
              <p:spPr>
                <a:xfrm>
                  <a:off x="2556807" y="1276288"/>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88" name="TextBox 87">
                  <a:extLst>
                    <a:ext uri="{FF2B5EF4-FFF2-40B4-BE49-F238E27FC236}">
                      <a16:creationId xmlns:a16="http://schemas.microsoft.com/office/drawing/2014/main" id="{37989C74-4200-D346-2BA4-A60F2F4D439E}"/>
                    </a:ext>
                  </a:extLst>
                </p:cNvPr>
                <p:cNvSpPr txBox="1"/>
                <p:nvPr/>
              </p:nvSpPr>
              <p:spPr>
                <a:xfrm>
                  <a:off x="2668685" y="1274708"/>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89" name="TextBox 88">
                  <a:extLst>
                    <a:ext uri="{FF2B5EF4-FFF2-40B4-BE49-F238E27FC236}">
                      <a16:creationId xmlns:a16="http://schemas.microsoft.com/office/drawing/2014/main" id="{806BF5F6-862D-D1CA-6E8A-E9C3BCBA4F5B}"/>
                    </a:ext>
                  </a:extLst>
                </p:cNvPr>
                <p:cNvSpPr txBox="1"/>
                <p:nvPr/>
              </p:nvSpPr>
              <p:spPr>
                <a:xfrm>
                  <a:off x="2730060" y="1274703"/>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90" name="TextBox 89">
                  <a:extLst>
                    <a:ext uri="{FF2B5EF4-FFF2-40B4-BE49-F238E27FC236}">
                      <a16:creationId xmlns:a16="http://schemas.microsoft.com/office/drawing/2014/main" id="{8911B297-F8D7-DFFD-80CB-3258B6DC6690}"/>
                    </a:ext>
                  </a:extLst>
                </p:cNvPr>
                <p:cNvSpPr txBox="1"/>
                <p:nvPr/>
              </p:nvSpPr>
              <p:spPr>
                <a:xfrm>
                  <a:off x="2818456" y="1398429"/>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91" name="TextBox 90">
                  <a:extLst>
                    <a:ext uri="{FF2B5EF4-FFF2-40B4-BE49-F238E27FC236}">
                      <a16:creationId xmlns:a16="http://schemas.microsoft.com/office/drawing/2014/main" id="{BCB666A1-AB1A-C5BB-DE8D-7EA1BEE550E3}"/>
                    </a:ext>
                  </a:extLst>
                </p:cNvPr>
                <p:cNvSpPr txBox="1"/>
                <p:nvPr/>
              </p:nvSpPr>
              <p:spPr>
                <a:xfrm>
                  <a:off x="2862413" y="1398075"/>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92" name="TextBox 91">
                  <a:extLst>
                    <a:ext uri="{FF2B5EF4-FFF2-40B4-BE49-F238E27FC236}">
                      <a16:creationId xmlns:a16="http://schemas.microsoft.com/office/drawing/2014/main" id="{C72E78ED-D870-B874-4779-10CDFAA35D8D}"/>
                    </a:ext>
                  </a:extLst>
                </p:cNvPr>
                <p:cNvSpPr txBox="1"/>
                <p:nvPr/>
              </p:nvSpPr>
              <p:spPr>
                <a:xfrm>
                  <a:off x="2942110" y="1398075"/>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93" name="TextBox 92">
                  <a:extLst>
                    <a:ext uri="{FF2B5EF4-FFF2-40B4-BE49-F238E27FC236}">
                      <a16:creationId xmlns:a16="http://schemas.microsoft.com/office/drawing/2014/main" id="{DD0D1E66-663D-7B7C-C926-43FD6D175728}"/>
                    </a:ext>
                  </a:extLst>
                </p:cNvPr>
                <p:cNvSpPr txBox="1"/>
                <p:nvPr/>
              </p:nvSpPr>
              <p:spPr>
                <a:xfrm>
                  <a:off x="2980856" y="1398075"/>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94" name="TextBox 93">
                  <a:extLst>
                    <a:ext uri="{FF2B5EF4-FFF2-40B4-BE49-F238E27FC236}">
                      <a16:creationId xmlns:a16="http://schemas.microsoft.com/office/drawing/2014/main" id="{BDC5DC22-7441-05CA-0F28-7E9BEC8D835B}"/>
                    </a:ext>
                  </a:extLst>
                </p:cNvPr>
                <p:cNvSpPr txBox="1"/>
                <p:nvPr/>
              </p:nvSpPr>
              <p:spPr>
                <a:xfrm>
                  <a:off x="2992417" y="1398075"/>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97" name="TextBox 96">
                  <a:extLst>
                    <a:ext uri="{FF2B5EF4-FFF2-40B4-BE49-F238E27FC236}">
                      <a16:creationId xmlns:a16="http://schemas.microsoft.com/office/drawing/2014/main" id="{8EA67041-34D6-E3CB-46E4-FEBDEC40AF92}"/>
                    </a:ext>
                  </a:extLst>
                </p:cNvPr>
                <p:cNvSpPr txBox="1"/>
                <p:nvPr/>
              </p:nvSpPr>
              <p:spPr>
                <a:xfrm>
                  <a:off x="3017021" y="1398075"/>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98" name="TextBox 97">
                  <a:extLst>
                    <a:ext uri="{FF2B5EF4-FFF2-40B4-BE49-F238E27FC236}">
                      <a16:creationId xmlns:a16="http://schemas.microsoft.com/office/drawing/2014/main" id="{F31EA5E8-8458-D79B-19C1-89C1EB348B3D}"/>
                    </a:ext>
                  </a:extLst>
                </p:cNvPr>
                <p:cNvSpPr txBox="1"/>
                <p:nvPr/>
              </p:nvSpPr>
              <p:spPr>
                <a:xfrm>
                  <a:off x="3043854" y="1397891"/>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99" name="TextBox 98">
                  <a:extLst>
                    <a:ext uri="{FF2B5EF4-FFF2-40B4-BE49-F238E27FC236}">
                      <a16:creationId xmlns:a16="http://schemas.microsoft.com/office/drawing/2014/main" id="{4E8AE760-0F5F-F363-59F7-77CCD335AF76}"/>
                    </a:ext>
                  </a:extLst>
                </p:cNvPr>
                <p:cNvSpPr txBox="1"/>
                <p:nvPr/>
              </p:nvSpPr>
              <p:spPr>
                <a:xfrm>
                  <a:off x="3313700" y="1521847"/>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100" name="TextBox 99">
                  <a:extLst>
                    <a:ext uri="{FF2B5EF4-FFF2-40B4-BE49-F238E27FC236}">
                      <a16:creationId xmlns:a16="http://schemas.microsoft.com/office/drawing/2014/main" id="{7AE3BC8C-4EFB-B034-92FE-4D0193F19DCB}"/>
                    </a:ext>
                  </a:extLst>
                </p:cNvPr>
                <p:cNvSpPr txBox="1"/>
                <p:nvPr/>
              </p:nvSpPr>
              <p:spPr>
                <a:xfrm>
                  <a:off x="3500723" y="1521847"/>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101" name="TextBox 100">
                  <a:extLst>
                    <a:ext uri="{FF2B5EF4-FFF2-40B4-BE49-F238E27FC236}">
                      <a16:creationId xmlns:a16="http://schemas.microsoft.com/office/drawing/2014/main" id="{7E22A0A3-5A3A-F586-7BCE-97CC82199162}"/>
                    </a:ext>
                  </a:extLst>
                </p:cNvPr>
                <p:cNvSpPr txBox="1"/>
                <p:nvPr/>
              </p:nvSpPr>
              <p:spPr>
                <a:xfrm>
                  <a:off x="3521035" y="1521847"/>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102" name="TextBox 101">
                  <a:extLst>
                    <a:ext uri="{FF2B5EF4-FFF2-40B4-BE49-F238E27FC236}">
                      <a16:creationId xmlns:a16="http://schemas.microsoft.com/office/drawing/2014/main" id="{1EE8733E-E764-AB35-ABEB-03EF9FC6AFF6}"/>
                    </a:ext>
                  </a:extLst>
                </p:cNvPr>
                <p:cNvSpPr txBox="1"/>
                <p:nvPr/>
              </p:nvSpPr>
              <p:spPr>
                <a:xfrm>
                  <a:off x="3530612" y="1521847"/>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sp>
              <p:nvSpPr>
                <p:cNvPr id="103" name="TextBox 102">
                  <a:extLst>
                    <a:ext uri="{FF2B5EF4-FFF2-40B4-BE49-F238E27FC236}">
                      <a16:creationId xmlns:a16="http://schemas.microsoft.com/office/drawing/2014/main" id="{25EC45E1-E489-68ED-9AAD-9465771F2D15}"/>
                    </a:ext>
                  </a:extLst>
                </p:cNvPr>
                <p:cNvSpPr txBox="1"/>
                <p:nvPr/>
              </p:nvSpPr>
              <p:spPr>
                <a:xfrm>
                  <a:off x="3685324" y="1521847"/>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D77624"/>
                      </a:solidFill>
                      <a:effectLst/>
                      <a:uLnTx/>
                      <a:uFillTx/>
                      <a:latin typeface="Arial"/>
                      <a:cs typeface="Arial"/>
                      <a:sym typeface="Arial"/>
                    </a:rPr>
                    <a:t>+</a:t>
                  </a:r>
                </a:p>
              </p:txBody>
            </p:sp>
          </p:grpSp>
          <p:sp>
            <p:nvSpPr>
              <p:cNvPr id="26" name="Freeform 25">
                <a:extLst>
                  <a:ext uri="{FF2B5EF4-FFF2-40B4-BE49-F238E27FC236}">
                    <a16:creationId xmlns:a16="http://schemas.microsoft.com/office/drawing/2014/main" id="{8CC2492D-9BC9-34C3-EB1D-51B5F4399172}"/>
                  </a:ext>
                </a:extLst>
              </p:cNvPr>
              <p:cNvSpPr/>
              <p:nvPr/>
            </p:nvSpPr>
            <p:spPr>
              <a:xfrm>
                <a:off x="612775" y="920750"/>
                <a:ext cx="3540125" cy="206375"/>
              </a:xfrm>
              <a:custGeom>
                <a:avLst/>
                <a:gdLst>
                  <a:gd name="connsiteX0" fmla="*/ 3540125 w 3540125"/>
                  <a:gd name="connsiteY0" fmla="*/ 206375 h 206375"/>
                  <a:gd name="connsiteX1" fmla="*/ 2232025 w 3540125"/>
                  <a:gd name="connsiteY1" fmla="*/ 206375 h 206375"/>
                  <a:gd name="connsiteX2" fmla="*/ 2232025 w 3540125"/>
                  <a:gd name="connsiteY2" fmla="*/ 149225 h 206375"/>
                  <a:gd name="connsiteX3" fmla="*/ 955675 w 3540125"/>
                  <a:gd name="connsiteY3" fmla="*/ 149225 h 206375"/>
                  <a:gd name="connsiteX4" fmla="*/ 955675 w 3540125"/>
                  <a:gd name="connsiteY4" fmla="*/ 120650 h 206375"/>
                  <a:gd name="connsiteX5" fmla="*/ 920750 w 3540125"/>
                  <a:gd name="connsiteY5" fmla="*/ 120650 h 206375"/>
                  <a:gd name="connsiteX6" fmla="*/ 920750 w 3540125"/>
                  <a:gd name="connsiteY6" fmla="*/ 88900 h 206375"/>
                  <a:gd name="connsiteX7" fmla="*/ 898525 w 3540125"/>
                  <a:gd name="connsiteY7" fmla="*/ 88900 h 206375"/>
                  <a:gd name="connsiteX8" fmla="*/ 898525 w 3540125"/>
                  <a:gd name="connsiteY8" fmla="*/ 60325 h 206375"/>
                  <a:gd name="connsiteX9" fmla="*/ 558800 w 3540125"/>
                  <a:gd name="connsiteY9" fmla="*/ 60325 h 206375"/>
                  <a:gd name="connsiteX10" fmla="*/ 558800 w 3540125"/>
                  <a:gd name="connsiteY10" fmla="*/ 19050 h 206375"/>
                  <a:gd name="connsiteX11" fmla="*/ 533400 w 3540125"/>
                  <a:gd name="connsiteY11" fmla="*/ 19050 h 206375"/>
                  <a:gd name="connsiteX12" fmla="*/ 533400 w 3540125"/>
                  <a:gd name="connsiteY12" fmla="*/ 0 h 206375"/>
                  <a:gd name="connsiteX13" fmla="*/ 0 w 3540125"/>
                  <a:gd name="connsiteY13" fmla="*/ 0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0125" h="206375">
                    <a:moveTo>
                      <a:pt x="3540125" y="206375"/>
                    </a:moveTo>
                    <a:lnTo>
                      <a:pt x="2232025" y="206375"/>
                    </a:lnTo>
                    <a:lnTo>
                      <a:pt x="2232025" y="149225"/>
                    </a:lnTo>
                    <a:lnTo>
                      <a:pt x="955675" y="149225"/>
                    </a:lnTo>
                    <a:lnTo>
                      <a:pt x="955675" y="120650"/>
                    </a:lnTo>
                    <a:lnTo>
                      <a:pt x="920750" y="120650"/>
                    </a:lnTo>
                    <a:lnTo>
                      <a:pt x="920750" y="88900"/>
                    </a:lnTo>
                    <a:lnTo>
                      <a:pt x="898525" y="88900"/>
                    </a:lnTo>
                    <a:lnTo>
                      <a:pt x="898525" y="60325"/>
                    </a:lnTo>
                    <a:lnTo>
                      <a:pt x="558800" y="60325"/>
                    </a:lnTo>
                    <a:lnTo>
                      <a:pt x="558800" y="19050"/>
                    </a:lnTo>
                    <a:lnTo>
                      <a:pt x="533400" y="19050"/>
                    </a:lnTo>
                    <a:lnTo>
                      <a:pt x="533400" y="0"/>
                    </a:lnTo>
                    <a:lnTo>
                      <a:pt x="0" y="0"/>
                    </a:lnTo>
                  </a:path>
                </a:pathLst>
              </a:cu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schemeClr val="tx1"/>
                  </a:solidFill>
                  <a:effectLst/>
                  <a:uLnTx/>
                  <a:uFillTx/>
                  <a:latin typeface="Arial"/>
                  <a:ea typeface="+mn-ea"/>
                  <a:cs typeface="+mn-cs"/>
                  <a:sym typeface="Arial"/>
                </a:endParaRPr>
              </a:p>
            </p:txBody>
          </p:sp>
          <p:grpSp>
            <p:nvGrpSpPr>
              <p:cNvPr id="27" name="Group 26">
                <a:extLst>
                  <a:ext uri="{FF2B5EF4-FFF2-40B4-BE49-F238E27FC236}">
                    <a16:creationId xmlns:a16="http://schemas.microsoft.com/office/drawing/2014/main" id="{CC7E9E00-1E63-36B0-8F5F-BBCBF342268B}"/>
                  </a:ext>
                </a:extLst>
              </p:cNvPr>
              <p:cNvGrpSpPr/>
              <p:nvPr/>
            </p:nvGrpSpPr>
            <p:grpSpPr>
              <a:xfrm>
                <a:off x="606646" y="798850"/>
                <a:ext cx="3664116" cy="455195"/>
                <a:chOff x="606646" y="795040"/>
                <a:chExt cx="3664116" cy="455195"/>
              </a:xfrm>
            </p:grpSpPr>
            <p:sp>
              <p:nvSpPr>
                <p:cNvPr id="28" name="TextBox 27">
                  <a:extLst>
                    <a:ext uri="{FF2B5EF4-FFF2-40B4-BE49-F238E27FC236}">
                      <a16:creationId xmlns:a16="http://schemas.microsoft.com/office/drawing/2014/main" id="{B9EEB7D1-A59B-DFC4-FBD4-0828C510FEF4}"/>
                    </a:ext>
                  </a:extLst>
                </p:cNvPr>
                <p:cNvSpPr txBox="1"/>
                <p:nvPr/>
              </p:nvSpPr>
              <p:spPr>
                <a:xfrm>
                  <a:off x="4010754" y="1002066"/>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29" name="TextBox 28">
                  <a:extLst>
                    <a:ext uri="{FF2B5EF4-FFF2-40B4-BE49-F238E27FC236}">
                      <a16:creationId xmlns:a16="http://schemas.microsoft.com/office/drawing/2014/main" id="{85C33543-4A9C-B152-D0D5-4621007803E5}"/>
                    </a:ext>
                  </a:extLst>
                </p:cNvPr>
                <p:cNvSpPr txBox="1"/>
                <p:nvPr/>
              </p:nvSpPr>
              <p:spPr>
                <a:xfrm>
                  <a:off x="3860487" y="1004014"/>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30" name="TextBox 29">
                  <a:extLst>
                    <a:ext uri="{FF2B5EF4-FFF2-40B4-BE49-F238E27FC236}">
                      <a16:creationId xmlns:a16="http://schemas.microsoft.com/office/drawing/2014/main" id="{3AB9FA90-0FD5-B2DB-7DC6-D01467F1747B}"/>
                    </a:ext>
                  </a:extLst>
                </p:cNvPr>
                <p:cNvSpPr txBox="1"/>
                <p:nvPr/>
              </p:nvSpPr>
              <p:spPr>
                <a:xfrm>
                  <a:off x="3481798" y="1002065"/>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31" name="TextBox 30">
                  <a:extLst>
                    <a:ext uri="{FF2B5EF4-FFF2-40B4-BE49-F238E27FC236}">
                      <a16:creationId xmlns:a16="http://schemas.microsoft.com/office/drawing/2014/main" id="{10348369-B250-B918-CB06-6BE7E56FF9D3}"/>
                    </a:ext>
                  </a:extLst>
                </p:cNvPr>
                <p:cNvSpPr txBox="1"/>
                <p:nvPr/>
              </p:nvSpPr>
              <p:spPr>
                <a:xfrm>
                  <a:off x="3454142" y="1002065"/>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32" name="TextBox 31">
                  <a:extLst>
                    <a:ext uri="{FF2B5EF4-FFF2-40B4-BE49-F238E27FC236}">
                      <a16:creationId xmlns:a16="http://schemas.microsoft.com/office/drawing/2014/main" id="{CEDFC4CF-B0A0-2D8F-F4DB-7F60349D001D}"/>
                    </a:ext>
                  </a:extLst>
                </p:cNvPr>
                <p:cNvSpPr txBox="1"/>
                <p:nvPr/>
              </p:nvSpPr>
              <p:spPr>
                <a:xfrm>
                  <a:off x="3417186" y="1002065"/>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33" name="TextBox 32">
                  <a:extLst>
                    <a:ext uri="{FF2B5EF4-FFF2-40B4-BE49-F238E27FC236}">
                      <a16:creationId xmlns:a16="http://schemas.microsoft.com/office/drawing/2014/main" id="{869AEBFB-CD74-37ED-8903-2C50E0B0DF59}"/>
                    </a:ext>
                  </a:extLst>
                </p:cNvPr>
                <p:cNvSpPr txBox="1"/>
                <p:nvPr/>
              </p:nvSpPr>
              <p:spPr>
                <a:xfrm>
                  <a:off x="3352619" y="1002065"/>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34" name="TextBox 33">
                  <a:extLst>
                    <a:ext uri="{FF2B5EF4-FFF2-40B4-BE49-F238E27FC236}">
                      <a16:creationId xmlns:a16="http://schemas.microsoft.com/office/drawing/2014/main" id="{A4425DA8-8598-266B-E7AD-72E4176F1481}"/>
                    </a:ext>
                  </a:extLst>
                </p:cNvPr>
                <p:cNvSpPr txBox="1"/>
                <p:nvPr/>
              </p:nvSpPr>
              <p:spPr>
                <a:xfrm>
                  <a:off x="3291484" y="1001972"/>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35" name="TextBox 34">
                  <a:extLst>
                    <a:ext uri="{FF2B5EF4-FFF2-40B4-BE49-F238E27FC236}">
                      <a16:creationId xmlns:a16="http://schemas.microsoft.com/office/drawing/2014/main" id="{1AF1F549-4B99-5D21-79F6-8EA8CCDBA67E}"/>
                    </a:ext>
                  </a:extLst>
                </p:cNvPr>
                <p:cNvSpPr txBox="1"/>
                <p:nvPr/>
              </p:nvSpPr>
              <p:spPr>
                <a:xfrm>
                  <a:off x="3273447" y="1002064"/>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36" name="TextBox 35">
                  <a:extLst>
                    <a:ext uri="{FF2B5EF4-FFF2-40B4-BE49-F238E27FC236}">
                      <a16:creationId xmlns:a16="http://schemas.microsoft.com/office/drawing/2014/main" id="{24E870F8-B56C-9E84-E079-7B47E27E6661}"/>
                    </a:ext>
                  </a:extLst>
                </p:cNvPr>
                <p:cNvSpPr txBox="1"/>
                <p:nvPr/>
              </p:nvSpPr>
              <p:spPr>
                <a:xfrm>
                  <a:off x="3253142" y="1001972"/>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37" name="TextBox 36">
                  <a:extLst>
                    <a:ext uri="{FF2B5EF4-FFF2-40B4-BE49-F238E27FC236}">
                      <a16:creationId xmlns:a16="http://schemas.microsoft.com/office/drawing/2014/main" id="{D7A03F4A-82A4-132B-D522-BF8A108D83BF}"/>
                    </a:ext>
                  </a:extLst>
                </p:cNvPr>
                <p:cNvSpPr txBox="1"/>
                <p:nvPr/>
              </p:nvSpPr>
              <p:spPr>
                <a:xfrm>
                  <a:off x="2907853" y="1001972"/>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38" name="TextBox 37">
                  <a:extLst>
                    <a:ext uri="{FF2B5EF4-FFF2-40B4-BE49-F238E27FC236}">
                      <a16:creationId xmlns:a16="http://schemas.microsoft.com/office/drawing/2014/main" id="{865B5817-9582-CD30-2D7F-144F70D66DED}"/>
                    </a:ext>
                  </a:extLst>
                </p:cNvPr>
                <p:cNvSpPr txBox="1"/>
                <p:nvPr/>
              </p:nvSpPr>
              <p:spPr>
                <a:xfrm>
                  <a:off x="2929248" y="1002896"/>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39" name="TextBox 38">
                  <a:extLst>
                    <a:ext uri="{FF2B5EF4-FFF2-40B4-BE49-F238E27FC236}">
                      <a16:creationId xmlns:a16="http://schemas.microsoft.com/office/drawing/2014/main" id="{8E96C7E0-F97C-39A9-814B-4952AEF79426}"/>
                    </a:ext>
                  </a:extLst>
                </p:cNvPr>
                <p:cNvSpPr txBox="1"/>
                <p:nvPr/>
              </p:nvSpPr>
              <p:spPr>
                <a:xfrm>
                  <a:off x="2964117" y="1001971"/>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40" name="TextBox 39">
                  <a:extLst>
                    <a:ext uri="{FF2B5EF4-FFF2-40B4-BE49-F238E27FC236}">
                      <a16:creationId xmlns:a16="http://schemas.microsoft.com/office/drawing/2014/main" id="{BE139EEC-6A2B-DECF-8265-8001872A45CC}"/>
                    </a:ext>
                  </a:extLst>
                </p:cNvPr>
                <p:cNvSpPr txBox="1"/>
                <p:nvPr/>
              </p:nvSpPr>
              <p:spPr>
                <a:xfrm>
                  <a:off x="2985972" y="1001971"/>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41" name="TextBox 40">
                  <a:extLst>
                    <a:ext uri="{FF2B5EF4-FFF2-40B4-BE49-F238E27FC236}">
                      <a16:creationId xmlns:a16="http://schemas.microsoft.com/office/drawing/2014/main" id="{D536D53D-B337-2D53-F17B-C9FF7FD78CB9}"/>
                    </a:ext>
                  </a:extLst>
                </p:cNvPr>
                <p:cNvSpPr txBox="1"/>
                <p:nvPr/>
              </p:nvSpPr>
              <p:spPr>
                <a:xfrm>
                  <a:off x="3045625" y="1001971"/>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42" name="TextBox 41">
                  <a:extLst>
                    <a:ext uri="{FF2B5EF4-FFF2-40B4-BE49-F238E27FC236}">
                      <a16:creationId xmlns:a16="http://schemas.microsoft.com/office/drawing/2014/main" id="{59B2102B-0DC0-FAFA-7689-94E5B3E595DE}"/>
                    </a:ext>
                  </a:extLst>
                </p:cNvPr>
                <p:cNvSpPr txBox="1"/>
                <p:nvPr/>
              </p:nvSpPr>
              <p:spPr>
                <a:xfrm>
                  <a:off x="3086767" y="1001971"/>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43" name="TextBox 42">
                  <a:extLst>
                    <a:ext uri="{FF2B5EF4-FFF2-40B4-BE49-F238E27FC236}">
                      <a16:creationId xmlns:a16="http://schemas.microsoft.com/office/drawing/2014/main" id="{D6645BE9-2321-A29F-8AAA-9A957E90A0C3}"/>
                    </a:ext>
                  </a:extLst>
                </p:cNvPr>
                <p:cNvSpPr txBox="1"/>
                <p:nvPr/>
              </p:nvSpPr>
              <p:spPr>
                <a:xfrm>
                  <a:off x="3101283" y="1001971"/>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44" name="TextBox 43">
                  <a:extLst>
                    <a:ext uri="{FF2B5EF4-FFF2-40B4-BE49-F238E27FC236}">
                      <a16:creationId xmlns:a16="http://schemas.microsoft.com/office/drawing/2014/main" id="{3E5B04ED-1AD8-FE33-EEF2-D6453281721D}"/>
                    </a:ext>
                  </a:extLst>
                </p:cNvPr>
                <p:cNvSpPr txBox="1"/>
                <p:nvPr/>
              </p:nvSpPr>
              <p:spPr>
                <a:xfrm>
                  <a:off x="2718445" y="998748"/>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45" name="TextBox 44">
                  <a:extLst>
                    <a:ext uri="{FF2B5EF4-FFF2-40B4-BE49-F238E27FC236}">
                      <a16:creationId xmlns:a16="http://schemas.microsoft.com/office/drawing/2014/main" id="{ADD8C630-DED5-2399-473F-EB03E0F94287}"/>
                    </a:ext>
                  </a:extLst>
                </p:cNvPr>
                <p:cNvSpPr txBox="1"/>
                <p:nvPr/>
              </p:nvSpPr>
              <p:spPr>
                <a:xfrm>
                  <a:off x="3119763" y="1002020"/>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46" name="TextBox 45">
                  <a:extLst>
                    <a:ext uri="{FF2B5EF4-FFF2-40B4-BE49-F238E27FC236}">
                      <a16:creationId xmlns:a16="http://schemas.microsoft.com/office/drawing/2014/main" id="{5DEF1369-1E35-C06C-6FDA-50114FDF540F}"/>
                    </a:ext>
                  </a:extLst>
                </p:cNvPr>
                <p:cNvSpPr txBox="1"/>
                <p:nvPr/>
              </p:nvSpPr>
              <p:spPr>
                <a:xfrm>
                  <a:off x="2783012" y="1001088"/>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47" name="TextBox 46">
                  <a:extLst>
                    <a:ext uri="{FF2B5EF4-FFF2-40B4-BE49-F238E27FC236}">
                      <a16:creationId xmlns:a16="http://schemas.microsoft.com/office/drawing/2014/main" id="{DBB5EFF6-426B-B8CC-88DB-B98EE392B0CE}"/>
                    </a:ext>
                  </a:extLst>
                </p:cNvPr>
                <p:cNvSpPr txBox="1"/>
                <p:nvPr/>
              </p:nvSpPr>
              <p:spPr>
                <a:xfrm>
                  <a:off x="2682254" y="944126"/>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48" name="TextBox 47">
                  <a:extLst>
                    <a:ext uri="{FF2B5EF4-FFF2-40B4-BE49-F238E27FC236}">
                      <a16:creationId xmlns:a16="http://schemas.microsoft.com/office/drawing/2014/main" id="{7DF9E61A-A045-CEA3-DBDF-A272297D4041}"/>
                    </a:ext>
                  </a:extLst>
                </p:cNvPr>
                <p:cNvSpPr txBox="1"/>
                <p:nvPr/>
              </p:nvSpPr>
              <p:spPr>
                <a:xfrm>
                  <a:off x="2624471" y="945965"/>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49" name="TextBox 48">
                  <a:extLst>
                    <a:ext uri="{FF2B5EF4-FFF2-40B4-BE49-F238E27FC236}">
                      <a16:creationId xmlns:a16="http://schemas.microsoft.com/office/drawing/2014/main" id="{490B62BB-8B0B-0C8A-1410-675BD50E5BF9}"/>
                    </a:ext>
                  </a:extLst>
                </p:cNvPr>
                <p:cNvSpPr txBox="1"/>
                <p:nvPr/>
              </p:nvSpPr>
              <p:spPr>
                <a:xfrm>
                  <a:off x="2557107" y="946406"/>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50" name="TextBox 49">
                  <a:extLst>
                    <a:ext uri="{FF2B5EF4-FFF2-40B4-BE49-F238E27FC236}">
                      <a16:creationId xmlns:a16="http://schemas.microsoft.com/office/drawing/2014/main" id="{5DBAAFB1-738E-1612-3415-30F5EA6D94C3}"/>
                    </a:ext>
                  </a:extLst>
                </p:cNvPr>
                <p:cNvSpPr txBox="1"/>
                <p:nvPr/>
              </p:nvSpPr>
              <p:spPr>
                <a:xfrm>
                  <a:off x="2531845" y="946406"/>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51" name="TextBox 50">
                  <a:extLst>
                    <a:ext uri="{FF2B5EF4-FFF2-40B4-BE49-F238E27FC236}">
                      <a16:creationId xmlns:a16="http://schemas.microsoft.com/office/drawing/2014/main" id="{0E85C25F-5486-FEDE-D21D-FE6E38C0885F}"/>
                    </a:ext>
                  </a:extLst>
                </p:cNvPr>
                <p:cNvSpPr txBox="1"/>
                <p:nvPr/>
              </p:nvSpPr>
              <p:spPr>
                <a:xfrm>
                  <a:off x="2490721" y="946185"/>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52" name="TextBox 51">
                  <a:extLst>
                    <a:ext uri="{FF2B5EF4-FFF2-40B4-BE49-F238E27FC236}">
                      <a16:creationId xmlns:a16="http://schemas.microsoft.com/office/drawing/2014/main" id="{6DAF34C5-9EFD-4226-17DE-515C22876CC1}"/>
                    </a:ext>
                  </a:extLst>
                </p:cNvPr>
                <p:cNvSpPr txBox="1"/>
                <p:nvPr/>
              </p:nvSpPr>
              <p:spPr>
                <a:xfrm>
                  <a:off x="2480514" y="946185"/>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53" name="TextBox 52">
                  <a:extLst>
                    <a:ext uri="{FF2B5EF4-FFF2-40B4-BE49-F238E27FC236}">
                      <a16:creationId xmlns:a16="http://schemas.microsoft.com/office/drawing/2014/main" id="{5ED2A0BA-ED68-3F3A-9CB9-2D1976CE3956}"/>
                    </a:ext>
                  </a:extLst>
                </p:cNvPr>
                <p:cNvSpPr txBox="1"/>
                <p:nvPr/>
              </p:nvSpPr>
              <p:spPr>
                <a:xfrm>
                  <a:off x="2425783" y="946184"/>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54" name="TextBox 53">
                  <a:extLst>
                    <a:ext uri="{FF2B5EF4-FFF2-40B4-BE49-F238E27FC236}">
                      <a16:creationId xmlns:a16="http://schemas.microsoft.com/office/drawing/2014/main" id="{BBFBD49A-4141-1F6B-3494-6C8FB038B681}"/>
                    </a:ext>
                  </a:extLst>
                </p:cNvPr>
                <p:cNvSpPr txBox="1"/>
                <p:nvPr/>
              </p:nvSpPr>
              <p:spPr>
                <a:xfrm>
                  <a:off x="2416202" y="946184"/>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55" name="TextBox 54">
                  <a:extLst>
                    <a:ext uri="{FF2B5EF4-FFF2-40B4-BE49-F238E27FC236}">
                      <a16:creationId xmlns:a16="http://schemas.microsoft.com/office/drawing/2014/main" id="{CDA9C174-C792-0C1F-D1EA-1CE483A8233A}"/>
                    </a:ext>
                  </a:extLst>
                </p:cNvPr>
                <p:cNvSpPr txBox="1"/>
                <p:nvPr/>
              </p:nvSpPr>
              <p:spPr>
                <a:xfrm>
                  <a:off x="2339856" y="948143"/>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56" name="TextBox 55">
                  <a:extLst>
                    <a:ext uri="{FF2B5EF4-FFF2-40B4-BE49-F238E27FC236}">
                      <a16:creationId xmlns:a16="http://schemas.microsoft.com/office/drawing/2014/main" id="{01870EBA-06FF-02BD-7724-94932ECBA11C}"/>
                    </a:ext>
                  </a:extLst>
                </p:cNvPr>
                <p:cNvSpPr txBox="1"/>
                <p:nvPr/>
              </p:nvSpPr>
              <p:spPr>
                <a:xfrm>
                  <a:off x="2308170" y="948143"/>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57" name="TextBox 56">
                  <a:extLst>
                    <a:ext uri="{FF2B5EF4-FFF2-40B4-BE49-F238E27FC236}">
                      <a16:creationId xmlns:a16="http://schemas.microsoft.com/office/drawing/2014/main" id="{EA27DE5B-F7F4-48A7-BF4C-680E66854190}"/>
                    </a:ext>
                  </a:extLst>
                </p:cNvPr>
                <p:cNvSpPr txBox="1"/>
                <p:nvPr/>
              </p:nvSpPr>
              <p:spPr>
                <a:xfrm>
                  <a:off x="2295141" y="948143"/>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58" name="TextBox 57">
                  <a:extLst>
                    <a:ext uri="{FF2B5EF4-FFF2-40B4-BE49-F238E27FC236}">
                      <a16:creationId xmlns:a16="http://schemas.microsoft.com/office/drawing/2014/main" id="{D2A7DF4C-4D0C-ECB6-9132-F7343C19365B}"/>
                    </a:ext>
                  </a:extLst>
                </p:cNvPr>
                <p:cNvSpPr txBox="1"/>
                <p:nvPr/>
              </p:nvSpPr>
              <p:spPr>
                <a:xfrm>
                  <a:off x="2263740" y="948143"/>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59" name="TextBox 58">
                  <a:extLst>
                    <a:ext uri="{FF2B5EF4-FFF2-40B4-BE49-F238E27FC236}">
                      <a16:creationId xmlns:a16="http://schemas.microsoft.com/office/drawing/2014/main" id="{B4E25DB5-75C0-EC44-70CA-FE0CA6D9AE45}"/>
                    </a:ext>
                  </a:extLst>
                </p:cNvPr>
                <p:cNvSpPr txBox="1"/>
                <p:nvPr/>
              </p:nvSpPr>
              <p:spPr>
                <a:xfrm>
                  <a:off x="2251990" y="949479"/>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60" name="TextBox 59">
                  <a:extLst>
                    <a:ext uri="{FF2B5EF4-FFF2-40B4-BE49-F238E27FC236}">
                      <a16:creationId xmlns:a16="http://schemas.microsoft.com/office/drawing/2014/main" id="{8A443CB6-D59A-06A7-D32E-116BCE2F7C31}"/>
                    </a:ext>
                  </a:extLst>
                </p:cNvPr>
                <p:cNvSpPr txBox="1"/>
                <p:nvPr/>
              </p:nvSpPr>
              <p:spPr>
                <a:xfrm>
                  <a:off x="2242513" y="949271"/>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61" name="TextBox 60">
                  <a:extLst>
                    <a:ext uri="{FF2B5EF4-FFF2-40B4-BE49-F238E27FC236}">
                      <a16:creationId xmlns:a16="http://schemas.microsoft.com/office/drawing/2014/main" id="{8231BC76-0BB1-8A27-36D0-B0FBB230FC8F}"/>
                    </a:ext>
                  </a:extLst>
                </p:cNvPr>
                <p:cNvSpPr txBox="1"/>
                <p:nvPr/>
              </p:nvSpPr>
              <p:spPr>
                <a:xfrm>
                  <a:off x="2206369" y="949271"/>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62" name="TextBox 61">
                  <a:extLst>
                    <a:ext uri="{FF2B5EF4-FFF2-40B4-BE49-F238E27FC236}">
                      <a16:creationId xmlns:a16="http://schemas.microsoft.com/office/drawing/2014/main" id="{C41C8A83-FE0D-7FDF-762D-6DA98278390F}"/>
                    </a:ext>
                  </a:extLst>
                </p:cNvPr>
                <p:cNvSpPr txBox="1"/>
                <p:nvPr/>
              </p:nvSpPr>
              <p:spPr>
                <a:xfrm>
                  <a:off x="1201423" y="855888"/>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63" name="TextBox 62">
                  <a:extLst>
                    <a:ext uri="{FF2B5EF4-FFF2-40B4-BE49-F238E27FC236}">
                      <a16:creationId xmlns:a16="http://schemas.microsoft.com/office/drawing/2014/main" id="{D52690F9-77CE-BBC0-BCDC-4E9901F98D07}"/>
                    </a:ext>
                  </a:extLst>
                </p:cNvPr>
                <p:cNvSpPr txBox="1"/>
                <p:nvPr/>
              </p:nvSpPr>
              <p:spPr>
                <a:xfrm>
                  <a:off x="1471529" y="949140"/>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64" name="TextBox 63">
                  <a:extLst>
                    <a:ext uri="{FF2B5EF4-FFF2-40B4-BE49-F238E27FC236}">
                      <a16:creationId xmlns:a16="http://schemas.microsoft.com/office/drawing/2014/main" id="{6ADA5FB5-94B3-1C9E-59C5-BAE9F114097B}"/>
                    </a:ext>
                  </a:extLst>
                </p:cNvPr>
                <p:cNvSpPr txBox="1"/>
                <p:nvPr/>
              </p:nvSpPr>
              <p:spPr>
                <a:xfrm>
                  <a:off x="1786371" y="945965"/>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65" name="TextBox 64">
                  <a:extLst>
                    <a:ext uri="{FF2B5EF4-FFF2-40B4-BE49-F238E27FC236}">
                      <a16:creationId xmlns:a16="http://schemas.microsoft.com/office/drawing/2014/main" id="{FE20D003-047F-3A49-6225-3B500C777AD4}"/>
                    </a:ext>
                  </a:extLst>
                </p:cNvPr>
                <p:cNvSpPr txBox="1"/>
                <p:nvPr/>
              </p:nvSpPr>
              <p:spPr>
                <a:xfrm>
                  <a:off x="606646" y="795040"/>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66" name="TextBox 65">
                  <a:extLst>
                    <a:ext uri="{FF2B5EF4-FFF2-40B4-BE49-F238E27FC236}">
                      <a16:creationId xmlns:a16="http://schemas.microsoft.com/office/drawing/2014/main" id="{166B7E96-EEC0-A9E1-FE82-9681FCC1BF2B}"/>
                    </a:ext>
                  </a:extLst>
                </p:cNvPr>
                <p:cNvSpPr txBox="1"/>
                <p:nvPr/>
              </p:nvSpPr>
              <p:spPr>
                <a:xfrm>
                  <a:off x="1864643" y="944126"/>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67" name="TextBox 66">
                  <a:extLst>
                    <a:ext uri="{FF2B5EF4-FFF2-40B4-BE49-F238E27FC236}">
                      <a16:creationId xmlns:a16="http://schemas.microsoft.com/office/drawing/2014/main" id="{205B4C93-F8DD-4466-7CD7-BD2D55345C5A}"/>
                    </a:ext>
                  </a:extLst>
                </p:cNvPr>
                <p:cNvSpPr txBox="1"/>
                <p:nvPr/>
              </p:nvSpPr>
              <p:spPr>
                <a:xfrm>
                  <a:off x="1947156" y="944126"/>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68" name="TextBox 67">
                  <a:extLst>
                    <a:ext uri="{FF2B5EF4-FFF2-40B4-BE49-F238E27FC236}">
                      <a16:creationId xmlns:a16="http://schemas.microsoft.com/office/drawing/2014/main" id="{59A78D7B-4C5E-7B83-DEEA-7ADCC286A6EF}"/>
                    </a:ext>
                  </a:extLst>
                </p:cNvPr>
                <p:cNvSpPr txBox="1"/>
                <p:nvPr/>
              </p:nvSpPr>
              <p:spPr>
                <a:xfrm>
                  <a:off x="1989727" y="946183"/>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69" name="TextBox 68">
                  <a:extLst>
                    <a:ext uri="{FF2B5EF4-FFF2-40B4-BE49-F238E27FC236}">
                      <a16:creationId xmlns:a16="http://schemas.microsoft.com/office/drawing/2014/main" id="{3BFAEF78-B0E2-3B8F-7E09-75F2A066D526}"/>
                    </a:ext>
                  </a:extLst>
                </p:cNvPr>
                <p:cNvSpPr txBox="1"/>
                <p:nvPr/>
              </p:nvSpPr>
              <p:spPr>
                <a:xfrm>
                  <a:off x="2098493" y="949063"/>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sp>
              <p:nvSpPr>
                <p:cNvPr id="70" name="TextBox 69">
                  <a:extLst>
                    <a:ext uri="{FF2B5EF4-FFF2-40B4-BE49-F238E27FC236}">
                      <a16:creationId xmlns:a16="http://schemas.microsoft.com/office/drawing/2014/main" id="{20E55F6B-6CB7-73B9-1447-D3B870D03C8F}"/>
                    </a:ext>
                  </a:extLst>
                </p:cNvPr>
                <p:cNvSpPr txBox="1"/>
                <p:nvPr/>
              </p:nvSpPr>
              <p:spPr>
                <a:xfrm>
                  <a:off x="2107869" y="947935"/>
                  <a:ext cx="2600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latin typeface="Arial"/>
                      <a:cs typeface="Arial"/>
                      <a:sym typeface="Arial"/>
                    </a:rPr>
                    <a:t>+</a:t>
                  </a:r>
                </a:p>
              </p:txBody>
            </p:sp>
          </p:grpSp>
        </p:grpSp>
      </p:grpSp>
      <p:sp>
        <p:nvSpPr>
          <p:cNvPr id="199" name="Rounded Rectangle 198">
            <a:extLst>
              <a:ext uri="{FF2B5EF4-FFF2-40B4-BE49-F238E27FC236}">
                <a16:creationId xmlns:a16="http://schemas.microsoft.com/office/drawing/2014/main" id="{726787D6-D607-6A80-0D0F-496C83026D7F}"/>
              </a:ext>
            </a:extLst>
          </p:cNvPr>
          <p:cNvSpPr/>
          <p:nvPr/>
        </p:nvSpPr>
        <p:spPr>
          <a:xfrm>
            <a:off x="163375" y="4179933"/>
            <a:ext cx="8729489" cy="543906"/>
          </a:xfrm>
          <a:prstGeom prst="roundRect">
            <a:avLst/>
          </a:prstGeom>
          <a:ln>
            <a:solidFill>
              <a:schemeClr val="accent1"/>
            </a:solidFill>
          </a:ln>
        </p:spPr>
        <p:style>
          <a:lnRef idx="1">
            <a:schemeClr val="accent4"/>
          </a:lnRef>
          <a:fillRef idx="3">
            <a:schemeClr val="accent4"/>
          </a:fillRef>
          <a:effectRef idx="2">
            <a:schemeClr val="accent4"/>
          </a:effectRef>
          <a:fontRef idx="minor">
            <a:schemeClr val="lt1"/>
          </a:fontRef>
        </p:style>
        <p:txBody>
          <a:bodyPr lIns="91402" tIns="91440" rIns="91402" bIns="9144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prstClr val="white"/>
                </a:solidFill>
                <a:effectLst/>
                <a:uLnTx/>
                <a:uFillTx/>
                <a:latin typeface="Arial"/>
                <a:ea typeface="+mn-ea"/>
                <a:cs typeface="+mn-cs"/>
                <a:sym typeface="Arial"/>
              </a:rPr>
              <a:t>June 14, 2024: Durvalumab + chemotherapy followed by single-agent durvalumab </a:t>
            </a:r>
            <a:br>
              <a:rPr kumimoji="0" lang="en-US" sz="1400" b="1" i="0" u="none" strike="noStrike" kern="0" cap="none" spc="0" normalizeH="0" baseline="0" noProof="0" dirty="0">
                <a:ln>
                  <a:noFill/>
                </a:ln>
                <a:solidFill>
                  <a:prstClr val="white"/>
                </a:solidFill>
                <a:effectLst/>
                <a:uLnTx/>
                <a:uFillTx/>
                <a:latin typeface="Arial"/>
                <a:ea typeface="+mn-ea"/>
                <a:cs typeface="+mn-cs"/>
                <a:sym typeface="Arial"/>
              </a:rPr>
            </a:br>
            <a:r>
              <a:rPr kumimoji="0" lang="en-US" sz="1400" b="1" i="0" u="none" strike="noStrike" kern="0" cap="none" spc="0" normalizeH="0" baseline="0" noProof="0" dirty="0">
                <a:ln>
                  <a:noFill/>
                </a:ln>
                <a:solidFill>
                  <a:prstClr val="white"/>
                </a:solidFill>
                <a:effectLst/>
                <a:uLnTx/>
                <a:uFillTx/>
                <a:latin typeface="Arial"/>
                <a:ea typeface="+mn-ea"/>
                <a:cs typeface="+mn-cs"/>
                <a:sym typeface="Arial"/>
              </a:rPr>
              <a:t>approved by the FDA for patients with dMMR endometrial carcinoma</a:t>
            </a:r>
          </a:p>
        </p:txBody>
      </p:sp>
      <p:graphicFrame>
        <p:nvGraphicFramePr>
          <p:cNvPr id="4" name="Table 3">
            <a:extLst>
              <a:ext uri="{FF2B5EF4-FFF2-40B4-BE49-F238E27FC236}">
                <a16:creationId xmlns:a16="http://schemas.microsoft.com/office/drawing/2014/main" id="{3B922D4C-4919-4262-BEA4-309432318849}"/>
              </a:ext>
            </a:extLst>
          </p:cNvPr>
          <p:cNvGraphicFramePr>
            <a:graphicFrameLocks noGrp="1"/>
          </p:cNvGraphicFramePr>
          <p:nvPr/>
        </p:nvGraphicFramePr>
        <p:xfrm>
          <a:off x="4993288" y="3140289"/>
          <a:ext cx="4021193" cy="855193"/>
        </p:xfrm>
        <a:graphic>
          <a:graphicData uri="http://schemas.openxmlformats.org/drawingml/2006/table">
            <a:tbl>
              <a:tblPr firstRow="1" bandRow="1">
                <a:tableStyleId>{6E25E649-3F16-4E02-A733-19D2CDBF48F0}</a:tableStyleId>
              </a:tblPr>
              <a:tblGrid>
                <a:gridCol w="1502490">
                  <a:extLst>
                    <a:ext uri="{9D8B030D-6E8A-4147-A177-3AD203B41FA5}">
                      <a16:colId xmlns:a16="http://schemas.microsoft.com/office/drawing/2014/main" val="82707969"/>
                    </a:ext>
                  </a:extLst>
                </a:gridCol>
                <a:gridCol w="883729">
                  <a:extLst>
                    <a:ext uri="{9D8B030D-6E8A-4147-A177-3AD203B41FA5}">
                      <a16:colId xmlns:a16="http://schemas.microsoft.com/office/drawing/2014/main" val="822244543"/>
                    </a:ext>
                  </a:extLst>
                </a:gridCol>
                <a:gridCol w="883729">
                  <a:extLst>
                    <a:ext uri="{9D8B030D-6E8A-4147-A177-3AD203B41FA5}">
                      <a16:colId xmlns:a16="http://schemas.microsoft.com/office/drawing/2014/main" val="4115855251"/>
                    </a:ext>
                  </a:extLst>
                </a:gridCol>
                <a:gridCol w="751245">
                  <a:extLst>
                    <a:ext uri="{9D8B030D-6E8A-4147-A177-3AD203B41FA5}">
                      <a16:colId xmlns:a16="http://schemas.microsoft.com/office/drawing/2014/main" val="1539856557"/>
                    </a:ext>
                  </a:extLst>
                </a:gridCol>
              </a:tblGrid>
              <a:tr h="366511">
                <a:tc>
                  <a:txBody>
                    <a:bodyPr/>
                    <a:lstStyle/>
                    <a:p>
                      <a:pPr algn="l"/>
                      <a:endParaRPr lang="en-US" sz="800" b="1" dirty="0"/>
                    </a:p>
                  </a:txBody>
                  <a:tcPr marL="0" marR="0" marT="0" marB="0" anchor="ctr"/>
                </a:tc>
                <a:tc>
                  <a:txBody>
                    <a:bodyPr/>
                    <a:lstStyle/>
                    <a:p>
                      <a:pPr algn="ctr"/>
                      <a:r>
                        <a:rPr lang="en-US" sz="800" b="1" dirty="0"/>
                        <a:t>Durvalumab +</a:t>
                      </a:r>
                    </a:p>
                    <a:p>
                      <a:pPr algn="ctr"/>
                      <a:r>
                        <a:rPr lang="en-US" sz="800" b="1" dirty="0"/>
                        <a:t> Olaparib Arm</a:t>
                      </a:r>
                    </a:p>
                  </a:txBody>
                  <a:tcPr marL="0" marR="0" marT="0" marB="0" anchor="ctr"/>
                </a:tc>
                <a:tc>
                  <a:txBody>
                    <a:bodyPr/>
                    <a:lstStyle/>
                    <a:p>
                      <a:pPr algn="ctr"/>
                      <a:r>
                        <a:rPr lang="en-US" sz="800" b="1" dirty="0"/>
                        <a:t>Durvalumab </a:t>
                      </a:r>
                    </a:p>
                    <a:p>
                      <a:pPr algn="ctr"/>
                      <a:r>
                        <a:rPr lang="en-US" sz="800" b="1" dirty="0"/>
                        <a:t>Arm</a:t>
                      </a:r>
                    </a:p>
                  </a:txBody>
                  <a:tcPr marL="0" marR="0" marT="0" marB="0" anchor="ctr"/>
                </a:tc>
                <a:tc>
                  <a:txBody>
                    <a:bodyPr/>
                    <a:lstStyle/>
                    <a:p>
                      <a:pPr algn="ctr"/>
                      <a:r>
                        <a:rPr lang="en-US" sz="800" b="1" dirty="0"/>
                        <a:t>Control</a:t>
                      </a:r>
                    </a:p>
                    <a:p>
                      <a:pPr algn="ctr"/>
                      <a:r>
                        <a:rPr lang="en-US" sz="800" b="1" dirty="0"/>
                        <a:t> Arm</a:t>
                      </a:r>
                    </a:p>
                  </a:txBody>
                  <a:tcPr marL="0" marR="0" marT="0" marB="0" anchor="ctr"/>
                </a:tc>
                <a:extLst>
                  <a:ext uri="{0D108BD9-81ED-4DB2-BD59-A6C34878D82A}">
                    <a16:rowId xmlns:a16="http://schemas.microsoft.com/office/drawing/2014/main" val="2605347042"/>
                  </a:ext>
                </a:extLst>
              </a:tr>
              <a:tr h="244341">
                <a:tc>
                  <a:txBody>
                    <a:bodyPr/>
                    <a:lstStyle/>
                    <a:p>
                      <a:pPr algn="l"/>
                      <a:r>
                        <a:rPr lang="en-US" sz="800" dirty="0"/>
                        <a:t>Median OS, mo</a:t>
                      </a:r>
                    </a:p>
                  </a:txBody>
                  <a:tcPr marL="0" marR="0" marT="0" marB="0" anchor="ctr"/>
                </a:tc>
                <a:tc>
                  <a:txBody>
                    <a:bodyPr/>
                    <a:lstStyle/>
                    <a:p>
                      <a:pPr algn="ctr"/>
                      <a:r>
                        <a:rPr lang="en-US" sz="800" dirty="0"/>
                        <a:t>NR</a:t>
                      </a:r>
                    </a:p>
                  </a:txBody>
                  <a:tcPr marL="0" marR="0" marT="0" marB="0" anchor="ctr"/>
                </a:tc>
                <a:tc>
                  <a:txBody>
                    <a:bodyPr/>
                    <a:lstStyle/>
                    <a:p>
                      <a:pPr algn="ctr"/>
                      <a:r>
                        <a:rPr lang="en-US" sz="800" dirty="0"/>
                        <a:t>NR</a:t>
                      </a:r>
                    </a:p>
                  </a:txBody>
                  <a:tcPr marL="0" marR="0" marT="0" marB="0" anchor="ctr"/>
                </a:tc>
                <a:tc>
                  <a:txBody>
                    <a:bodyPr/>
                    <a:lstStyle/>
                    <a:p>
                      <a:pPr algn="ctr"/>
                      <a:r>
                        <a:rPr lang="en-US" sz="800" dirty="0"/>
                        <a:t>23.7</a:t>
                      </a:r>
                    </a:p>
                  </a:txBody>
                  <a:tcPr marL="0" marR="0" marT="0" marB="0" anchor="ctr"/>
                </a:tc>
                <a:extLst>
                  <a:ext uri="{0D108BD9-81ED-4DB2-BD59-A6C34878D82A}">
                    <a16:rowId xmlns:a16="http://schemas.microsoft.com/office/drawing/2014/main" val="1608167211"/>
                  </a:ext>
                </a:extLst>
              </a:tr>
              <a:tr h="244341">
                <a:tc>
                  <a:txBody>
                    <a:bodyPr/>
                    <a:lstStyle/>
                    <a:p>
                      <a:pPr algn="l"/>
                      <a:r>
                        <a:rPr lang="en-US" sz="800" b="1" dirty="0"/>
                        <a:t>HR (95% CI) vs control </a:t>
                      </a:r>
                    </a:p>
                  </a:txBody>
                  <a:tcPr marL="0" marR="0" marT="0" marB="0" anchor="ctr"/>
                </a:tc>
                <a:tc>
                  <a:txBody>
                    <a:bodyPr/>
                    <a:lstStyle/>
                    <a:p>
                      <a:pPr algn="ctr"/>
                      <a:r>
                        <a:rPr lang="en-US" sz="800" b="1" dirty="0"/>
                        <a:t>0.28</a:t>
                      </a:r>
                    </a:p>
                  </a:txBody>
                  <a:tcPr marL="0" marR="0" marT="0" marB="0" anchor="ctr"/>
                </a:tc>
                <a:tc>
                  <a:txBody>
                    <a:bodyPr/>
                    <a:lstStyle/>
                    <a:p>
                      <a:pPr algn="ctr"/>
                      <a:r>
                        <a:rPr lang="en-US" sz="800" b="1" dirty="0"/>
                        <a:t>0.34</a:t>
                      </a:r>
                    </a:p>
                  </a:txBody>
                  <a:tcPr marL="0" marR="0" marT="0" marB="0" anchor="ctr"/>
                </a:tc>
                <a:tc>
                  <a:txBody>
                    <a:bodyPr/>
                    <a:lstStyle/>
                    <a:p>
                      <a:pPr algn="ctr"/>
                      <a:r>
                        <a:rPr lang="en-US" sz="800" dirty="0"/>
                        <a:t>–</a:t>
                      </a:r>
                    </a:p>
                  </a:txBody>
                  <a:tcPr marL="0" marR="0" marT="0" marB="0" anchor="ctr"/>
                </a:tc>
                <a:extLst>
                  <a:ext uri="{0D108BD9-81ED-4DB2-BD59-A6C34878D82A}">
                    <a16:rowId xmlns:a16="http://schemas.microsoft.com/office/drawing/2014/main" val="3338759019"/>
                  </a:ext>
                </a:extLst>
              </a:tr>
            </a:tbl>
          </a:graphicData>
        </a:graphic>
      </p:graphicFrame>
    </p:spTree>
    <p:extLst>
      <p:ext uri="{BB962C8B-B14F-4D97-AF65-F5344CB8AC3E}">
        <p14:creationId xmlns:p14="http://schemas.microsoft.com/office/powerpoint/2010/main" val="2004475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2A2D8-989D-D493-8D0A-DC3F0A8CCBDD}"/>
              </a:ext>
            </a:extLst>
          </p:cNvPr>
          <p:cNvSpPr>
            <a:spLocks noGrp="1"/>
          </p:cNvSpPr>
          <p:nvPr>
            <p:ph type="title"/>
          </p:nvPr>
        </p:nvSpPr>
        <p:spPr/>
        <p:txBody>
          <a:bodyPr/>
          <a:lstStyle/>
          <a:p>
            <a:r>
              <a:rPr kumimoji="0" lang="en-US" b="1" i="0" u="none" strike="noStrike" kern="0" cap="none" spc="0" normalizeH="0" baseline="0" noProof="0" dirty="0">
                <a:ln>
                  <a:noFill/>
                </a:ln>
                <a:effectLst/>
                <a:uLnTx/>
                <a:uFillTx/>
                <a:latin typeface="Arial"/>
                <a:cs typeface="Arial"/>
                <a:sym typeface="Arial"/>
              </a:rPr>
              <a:t>NRG-GY018:</a:t>
            </a:r>
            <a:br>
              <a:rPr kumimoji="0" lang="en-US" b="1" i="0" u="none" strike="noStrike" kern="0" cap="none" spc="0" normalizeH="0" baseline="0" noProof="0" dirty="0">
                <a:ln>
                  <a:noFill/>
                </a:ln>
                <a:effectLst/>
                <a:uLnTx/>
                <a:uFillTx/>
                <a:latin typeface="Arial"/>
                <a:cs typeface="Arial"/>
                <a:sym typeface="Arial"/>
              </a:rPr>
            </a:br>
            <a:r>
              <a:rPr kumimoji="0" lang="en-US" b="1" i="0" u="none" kern="0" cap="none" spc="0" normalizeH="0" baseline="0" noProof="0" dirty="0">
                <a:ln>
                  <a:noFill/>
                </a:ln>
                <a:effectLst/>
                <a:uLnTx/>
                <a:uFillTx/>
                <a:latin typeface="Arial"/>
                <a:cs typeface="Arial"/>
                <a:sym typeface="Arial"/>
              </a:rPr>
              <a:t>Survival B</a:t>
            </a:r>
            <a:r>
              <a:rPr kumimoji="0" lang="en-US" b="1" i="0" u="none" strike="noStrike" kern="0" cap="none" spc="0" normalizeH="0" baseline="0" noProof="0" dirty="0">
                <a:ln>
                  <a:noFill/>
                </a:ln>
                <a:effectLst/>
                <a:uLnTx/>
                <a:uFillTx/>
                <a:latin typeface="Arial"/>
                <a:cs typeface="Arial"/>
                <a:sym typeface="Arial"/>
              </a:rPr>
              <a:t>enefit With Pembrolizumab </a:t>
            </a:r>
            <a:r>
              <a:rPr lang="en-US" kern="0" dirty="0">
                <a:latin typeface="Arial"/>
                <a:cs typeface="Arial"/>
                <a:sym typeface="Arial"/>
              </a:rPr>
              <a:t>Plus</a:t>
            </a:r>
            <a:r>
              <a:rPr kumimoji="0" lang="en-US" b="1" i="0" u="none" strike="noStrike" kern="0" cap="none" spc="0" normalizeH="0" baseline="0" noProof="0" dirty="0">
                <a:ln>
                  <a:noFill/>
                </a:ln>
                <a:effectLst/>
                <a:uLnTx/>
                <a:uFillTx/>
                <a:latin typeface="Arial"/>
                <a:cs typeface="Arial"/>
                <a:sym typeface="Arial"/>
              </a:rPr>
              <a:t> Chemotherapy</a:t>
            </a:r>
            <a:r>
              <a:rPr kumimoji="0" lang="en-US" b="1" i="0" u="none" strike="noStrike" kern="0" cap="none" spc="0" normalizeH="0" baseline="30000" noProof="0" dirty="0">
                <a:ln>
                  <a:noFill/>
                </a:ln>
                <a:effectLst/>
                <a:uLnTx/>
                <a:uFillTx/>
                <a:latin typeface="Arial"/>
                <a:cs typeface="Arial"/>
                <a:sym typeface="Arial"/>
              </a:rPr>
              <a:t>1,2</a:t>
            </a:r>
            <a:endParaRPr lang="en-US" baseline="30000" dirty="0"/>
          </a:p>
        </p:txBody>
      </p:sp>
      <p:grpSp>
        <p:nvGrpSpPr>
          <p:cNvPr id="310" name="Group 309">
            <a:extLst>
              <a:ext uri="{FF2B5EF4-FFF2-40B4-BE49-F238E27FC236}">
                <a16:creationId xmlns:a16="http://schemas.microsoft.com/office/drawing/2014/main" id="{FD042C71-BC3C-FD62-51CB-B1E4F8542DF2}"/>
              </a:ext>
            </a:extLst>
          </p:cNvPr>
          <p:cNvGrpSpPr/>
          <p:nvPr/>
        </p:nvGrpSpPr>
        <p:grpSpPr>
          <a:xfrm>
            <a:off x="75729" y="951547"/>
            <a:ext cx="4284240" cy="2958972"/>
            <a:chOff x="75729" y="951547"/>
            <a:chExt cx="4284240" cy="2958972"/>
          </a:xfrm>
        </p:grpSpPr>
        <p:graphicFrame>
          <p:nvGraphicFramePr>
            <p:cNvPr id="303" name="Chart 302">
              <a:extLst>
                <a:ext uri="{FF2B5EF4-FFF2-40B4-BE49-F238E27FC236}">
                  <a16:creationId xmlns:a16="http://schemas.microsoft.com/office/drawing/2014/main" id="{85DBC870-AFD7-4A61-8BE1-A7D965700B30}"/>
                </a:ext>
              </a:extLst>
            </p:cNvPr>
            <p:cNvGraphicFramePr/>
            <p:nvPr/>
          </p:nvGraphicFramePr>
          <p:xfrm>
            <a:off x="244013" y="1423626"/>
            <a:ext cx="3563182" cy="2299780"/>
          </p:xfrm>
          <a:graphic>
            <a:graphicData uri="http://schemas.openxmlformats.org/drawingml/2006/chart">
              <c:chart xmlns:c="http://schemas.openxmlformats.org/drawingml/2006/chart" xmlns:r="http://schemas.openxmlformats.org/officeDocument/2006/relationships" r:id="rId3"/>
            </a:graphicData>
          </a:graphic>
        </p:graphicFrame>
        <p:grpSp>
          <p:nvGrpSpPr>
            <p:cNvPr id="27" name="Group 26">
              <a:extLst>
                <a:ext uri="{FF2B5EF4-FFF2-40B4-BE49-F238E27FC236}">
                  <a16:creationId xmlns:a16="http://schemas.microsoft.com/office/drawing/2014/main" id="{4A01A6C7-36A0-C147-A66B-5ECF13BAFF8C}"/>
                </a:ext>
              </a:extLst>
            </p:cNvPr>
            <p:cNvGrpSpPr/>
            <p:nvPr/>
          </p:nvGrpSpPr>
          <p:grpSpPr>
            <a:xfrm>
              <a:off x="883411" y="1549948"/>
              <a:ext cx="288823" cy="276999"/>
              <a:chOff x="1892272" y="1435024"/>
              <a:chExt cx="288823" cy="276999"/>
            </a:xfrm>
          </p:grpSpPr>
          <p:sp>
            <p:nvSpPr>
              <p:cNvPr id="28" name="TextBox 27">
                <a:extLst>
                  <a:ext uri="{FF2B5EF4-FFF2-40B4-BE49-F238E27FC236}">
                    <a16:creationId xmlns:a16="http://schemas.microsoft.com/office/drawing/2014/main" id="{A8F2B48D-C857-93CD-0517-30C7D737E1F0}"/>
                  </a:ext>
                </a:extLst>
              </p:cNvPr>
              <p:cNvSpPr txBox="1"/>
              <p:nvPr/>
            </p:nvSpPr>
            <p:spPr>
              <a:xfrm>
                <a:off x="1892272"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9" name="TextBox 28">
                <a:extLst>
                  <a:ext uri="{FF2B5EF4-FFF2-40B4-BE49-F238E27FC236}">
                    <a16:creationId xmlns:a16="http://schemas.microsoft.com/office/drawing/2014/main" id="{31E7ACA2-E33C-51EB-49A0-02CD494D14C6}"/>
                  </a:ext>
                </a:extLst>
              </p:cNvPr>
              <p:cNvSpPr txBox="1"/>
              <p:nvPr/>
            </p:nvSpPr>
            <p:spPr>
              <a:xfrm>
                <a:off x="1906661"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grpSp>
        <p:sp>
          <p:nvSpPr>
            <p:cNvPr id="102" name="TextBox 101">
              <a:extLst>
                <a:ext uri="{FF2B5EF4-FFF2-40B4-BE49-F238E27FC236}">
                  <a16:creationId xmlns:a16="http://schemas.microsoft.com/office/drawing/2014/main" id="{C76B70AD-9CE4-8DD9-9BE7-B8AC40FF26FA}"/>
                </a:ext>
              </a:extLst>
            </p:cNvPr>
            <p:cNvSpPr txBox="1"/>
            <p:nvPr/>
          </p:nvSpPr>
          <p:spPr>
            <a:xfrm>
              <a:off x="706738" y="1455489"/>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grpSp>
          <p:nvGrpSpPr>
            <p:cNvPr id="33" name="Group 32">
              <a:extLst>
                <a:ext uri="{FF2B5EF4-FFF2-40B4-BE49-F238E27FC236}">
                  <a16:creationId xmlns:a16="http://schemas.microsoft.com/office/drawing/2014/main" id="{38D9E801-F17A-BC9D-4321-8AD7FB0EC340}"/>
                </a:ext>
              </a:extLst>
            </p:cNvPr>
            <p:cNvGrpSpPr/>
            <p:nvPr/>
          </p:nvGrpSpPr>
          <p:grpSpPr>
            <a:xfrm>
              <a:off x="999044" y="1601622"/>
              <a:ext cx="303733" cy="276999"/>
              <a:chOff x="1892272" y="1435024"/>
              <a:chExt cx="303733" cy="276999"/>
            </a:xfrm>
          </p:grpSpPr>
          <p:sp>
            <p:nvSpPr>
              <p:cNvPr id="34" name="TextBox 33">
                <a:extLst>
                  <a:ext uri="{FF2B5EF4-FFF2-40B4-BE49-F238E27FC236}">
                    <a16:creationId xmlns:a16="http://schemas.microsoft.com/office/drawing/2014/main" id="{B25CCF91-8CD7-5338-805D-0539B1184710}"/>
                  </a:ext>
                </a:extLst>
              </p:cNvPr>
              <p:cNvSpPr txBox="1"/>
              <p:nvPr/>
            </p:nvSpPr>
            <p:spPr>
              <a:xfrm>
                <a:off x="1892272"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5" name="TextBox 34">
                <a:extLst>
                  <a:ext uri="{FF2B5EF4-FFF2-40B4-BE49-F238E27FC236}">
                    <a16:creationId xmlns:a16="http://schemas.microsoft.com/office/drawing/2014/main" id="{5257637C-461F-CDFA-0676-D9BD2FB8B20A}"/>
                  </a:ext>
                </a:extLst>
              </p:cNvPr>
              <p:cNvSpPr txBox="1"/>
              <p:nvPr/>
            </p:nvSpPr>
            <p:spPr>
              <a:xfrm>
                <a:off x="1921571"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grpSp>
        <p:grpSp>
          <p:nvGrpSpPr>
            <p:cNvPr id="30" name="Group 29">
              <a:extLst>
                <a:ext uri="{FF2B5EF4-FFF2-40B4-BE49-F238E27FC236}">
                  <a16:creationId xmlns:a16="http://schemas.microsoft.com/office/drawing/2014/main" id="{3F6FF217-D1B0-FA3E-18AD-AFD29BDC1506}"/>
                </a:ext>
              </a:extLst>
            </p:cNvPr>
            <p:cNvGrpSpPr/>
            <p:nvPr/>
          </p:nvGrpSpPr>
          <p:grpSpPr>
            <a:xfrm>
              <a:off x="895893" y="1577989"/>
              <a:ext cx="288823" cy="276999"/>
              <a:chOff x="1892272" y="1435024"/>
              <a:chExt cx="288823" cy="276999"/>
            </a:xfrm>
          </p:grpSpPr>
          <p:sp>
            <p:nvSpPr>
              <p:cNvPr id="31" name="TextBox 30">
                <a:extLst>
                  <a:ext uri="{FF2B5EF4-FFF2-40B4-BE49-F238E27FC236}">
                    <a16:creationId xmlns:a16="http://schemas.microsoft.com/office/drawing/2014/main" id="{B476761E-D5C6-0419-E102-FE412084767C}"/>
                  </a:ext>
                </a:extLst>
              </p:cNvPr>
              <p:cNvSpPr txBox="1"/>
              <p:nvPr/>
            </p:nvSpPr>
            <p:spPr>
              <a:xfrm>
                <a:off x="1892272"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2" name="TextBox 31">
                <a:extLst>
                  <a:ext uri="{FF2B5EF4-FFF2-40B4-BE49-F238E27FC236}">
                    <a16:creationId xmlns:a16="http://schemas.microsoft.com/office/drawing/2014/main" id="{1263572D-C008-DF2F-A7A2-54ABE9E0B9E9}"/>
                  </a:ext>
                </a:extLst>
              </p:cNvPr>
              <p:cNvSpPr txBox="1"/>
              <p:nvPr/>
            </p:nvSpPr>
            <p:spPr>
              <a:xfrm>
                <a:off x="1906661"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grpSp>
        <p:sp>
          <p:nvSpPr>
            <p:cNvPr id="103" name="TextBox 102">
              <a:extLst>
                <a:ext uri="{FF2B5EF4-FFF2-40B4-BE49-F238E27FC236}">
                  <a16:creationId xmlns:a16="http://schemas.microsoft.com/office/drawing/2014/main" id="{40C45E44-B931-3003-C614-0FEBB411AD2B}"/>
                </a:ext>
              </a:extLst>
            </p:cNvPr>
            <p:cNvSpPr txBox="1"/>
            <p:nvPr/>
          </p:nvSpPr>
          <p:spPr>
            <a:xfrm>
              <a:off x="729245" y="1516999"/>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04" name="TextBox 103">
              <a:extLst>
                <a:ext uri="{FF2B5EF4-FFF2-40B4-BE49-F238E27FC236}">
                  <a16:creationId xmlns:a16="http://schemas.microsoft.com/office/drawing/2014/main" id="{37E4E83B-D48A-D341-F83F-AC5F1962CD8A}"/>
                </a:ext>
              </a:extLst>
            </p:cNvPr>
            <p:cNvSpPr txBox="1"/>
            <p:nvPr/>
          </p:nvSpPr>
          <p:spPr>
            <a:xfrm>
              <a:off x="767033" y="153999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9" name="TextBox 38">
              <a:extLst>
                <a:ext uri="{FF2B5EF4-FFF2-40B4-BE49-F238E27FC236}">
                  <a16:creationId xmlns:a16="http://schemas.microsoft.com/office/drawing/2014/main" id="{EA895C46-817C-9976-E0C9-5DC21153F4D4}"/>
                </a:ext>
              </a:extLst>
            </p:cNvPr>
            <p:cNvSpPr txBox="1"/>
            <p:nvPr/>
          </p:nvSpPr>
          <p:spPr>
            <a:xfrm>
              <a:off x="945635" y="1601060"/>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3" name="TextBox 22">
              <a:extLst>
                <a:ext uri="{FF2B5EF4-FFF2-40B4-BE49-F238E27FC236}">
                  <a16:creationId xmlns:a16="http://schemas.microsoft.com/office/drawing/2014/main" id="{25166669-3DCD-767D-615B-E8FEF0AB8155}"/>
                </a:ext>
              </a:extLst>
            </p:cNvPr>
            <p:cNvSpPr txBox="1"/>
            <p:nvPr/>
          </p:nvSpPr>
          <p:spPr>
            <a:xfrm>
              <a:off x="572881" y="1457448"/>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98" name="TextBox 97">
              <a:extLst>
                <a:ext uri="{FF2B5EF4-FFF2-40B4-BE49-F238E27FC236}">
                  <a16:creationId xmlns:a16="http://schemas.microsoft.com/office/drawing/2014/main" id="{B3B3F890-F4D3-C93C-F697-89A71E54DE31}"/>
                </a:ext>
              </a:extLst>
            </p:cNvPr>
            <p:cNvSpPr txBox="1"/>
            <p:nvPr/>
          </p:nvSpPr>
          <p:spPr>
            <a:xfrm>
              <a:off x="536007" y="1424259"/>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99" name="TextBox 98">
              <a:extLst>
                <a:ext uri="{FF2B5EF4-FFF2-40B4-BE49-F238E27FC236}">
                  <a16:creationId xmlns:a16="http://schemas.microsoft.com/office/drawing/2014/main" id="{F5306D2C-29E4-9F68-0840-6602E84B1E6A}"/>
                </a:ext>
              </a:extLst>
            </p:cNvPr>
            <p:cNvSpPr txBox="1"/>
            <p:nvPr/>
          </p:nvSpPr>
          <p:spPr>
            <a:xfrm>
              <a:off x="554159" y="142401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01" name="TextBox 100">
              <a:extLst>
                <a:ext uri="{FF2B5EF4-FFF2-40B4-BE49-F238E27FC236}">
                  <a16:creationId xmlns:a16="http://schemas.microsoft.com/office/drawing/2014/main" id="{849F7DF2-0F6D-A2EC-396E-FE20B266D25C}"/>
                </a:ext>
              </a:extLst>
            </p:cNvPr>
            <p:cNvSpPr txBox="1"/>
            <p:nvPr/>
          </p:nvSpPr>
          <p:spPr>
            <a:xfrm>
              <a:off x="669104" y="145723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00" name="TextBox 99">
              <a:extLst>
                <a:ext uri="{FF2B5EF4-FFF2-40B4-BE49-F238E27FC236}">
                  <a16:creationId xmlns:a16="http://schemas.microsoft.com/office/drawing/2014/main" id="{EEE2F97F-0247-B1F3-89FE-7C6AE6916BBF}"/>
                </a:ext>
              </a:extLst>
            </p:cNvPr>
            <p:cNvSpPr txBox="1"/>
            <p:nvPr/>
          </p:nvSpPr>
          <p:spPr>
            <a:xfrm>
              <a:off x="608977" y="1430362"/>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07" name="TextBox 106">
              <a:extLst>
                <a:ext uri="{FF2B5EF4-FFF2-40B4-BE49-F238E27FC236}">
                  <a16:creationId xmlns:a16="http://schemas.microsoft.com/office/drawing/2014/main" id="{9969ADE5-C555-53AB-B504-F700FE62B011}"/>
                </a:ext>
              </a:extLst>
            </p:cNvPr>
            <p:cNvSpPr txBox="1"/>
            <p:nvPr/>
          </p:nvSpPr>
          <p:spPr>
            <a:xfrm>
              <a:off x="862301" y="158187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05" name="TextBox 104">
              <a:extLst>
                <a:ext uri="{FF2B5EF4-FFF2-40B4-BE49-F238E27FC236}">
                  <a16:creationId xmlns:a16="http://schemas.microsoft.com/office/drawing/2014/main" id="{804B20B1-5D04-8B87-C623-B21769D9ADA5}"/>
                </a:ext>
              </a:extLst>
            </p:cNvPr>
            <p:cNvSpPr txBox="1"/>
            <p:nvPr/>
          </p:nvSpPr>
          <p:spPr>
            <a:xfrm>
              <a:off x="790030" y="1543762"/>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08" name="TextBox 107">
              <a:extLst>
                <a:ext uri="{FF2B5EF4-FFF2-40B4-BE49-F238E27FC236}">
                  <a16:creationId xmlns:a16="http://schemas.microsoft.com/office/drawing/2014/main" id="{F10783D9-7EB9-F6FD-6A57-B672B486C635}"/>
                </a:ext>
              </a:extLst>
            </p:cNvPr>
            <p:cNvSpPr txBox="1"/>
            <p:nvPr/>
          </p:nvSpPr>
          <p:spPr>
            <a:xfrm>
              <a:off x="872296" y="162401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06" name="TextBox 105">
              <a:extLst>
                <a:ext uri="{FF2B5EF4-FFF2-40B4-BE49-F238E27FC236}">
                  <a16:creationId xmlns:a16="http://schemas.microsoft.com/office/drawing/2014/main" id="{48D3B390-8022-8FC2-30E5-CCAA6034A45B}"/>
                </a:ext>
              </a:extLst>
            </p:cNvPr>
            <p:cNvSpPr txBox="1"/>
            <p:nvPr/>
          </p:nvSpPr>
          <p:spPr>
            <a:xfrm>
              <a:off x="834484" y="1578388"/>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9" name="TextBox 8">
              <a:extLst>
                <a:ext uri="{FF2B5EF4-FFF2-40B4-BE49-F238E27FC236}">
                  <a16:creationId xmlns:a16="http://schemas.microsoft.com/office/drawing/2014/main" id="{22B99969-55AC-7ED9-5526-979372AB9BF4}"/>
                </a:ext>
              </a:extLst>
            </p:cNvPr>
            <p:cNvSpPr txBox="1"/>
            <p:nvPr/>
          </p:nvSpPr>
          <p:spPr>
            <a:xfrm>
              <a:off x="1397318" y="951547"/>
              <a:ext cx="1717439" cy="307777"/>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sym typeface="Arial"/>
                </a:rPr>
                <a:t>dMMR Cohort</a:t>
              </a:r>
            </a:p>
          </p:txBody>
        </p:sp>
        <p:sp>
          <p:nvSpPr>
            <p:cNvPr id="7" name="TextBox 6">
              <a:extLst>
                <a:ext uri="{FF2B5EF4-FFF2-40B4-BE49-F238E27FC236}">
                  <a16:creationId xmlns:a16="http://schemas.microsoft.com/office/drawing/2014/main" id="{92B3F27A-34BE-66B2-A6FB-1178C2945131}"/>
                </a:ext>
              </a:extLst>
            </p:cNvPr>
            <p:cNvSpPr txBox="1"/>
            <p:nvPr/>
          </p:nvSpPr>
          <p:spPr>
            <a:xfrm rot="16200000">
              <a:off x="-797232" y="2371545"/>
              <a:ext cx="2007531" cy="261610"/>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a:sym typeface="Arial"/>
                </a:rPr>
                <a:t>PFS, Probability</a:t>
              </a:r>
            </a:p>
          </p:txBody>
        </p:sp>
        <p:sp>
          <p:nvSpPr>
            <p:cNvPr id="10" name="TextBox 9">
              <a:extLst>
                <a:ext uri="{FF2B5EF4-FFF2-40B4-BE49-F238E27FC236}">
                  <a16:creationId xmlns:a16="http://schemas.microsoft.com/office/drawing/2014/main" id="{1E9B45C6-0949-F559-793A-14AF7F51A452}"/>
                </a:ext>
              </a:extLst>
            </p:cNvPr>
            <p:cNvSpPr txBox="1"/>
            <p:nvPr/>
          </p:nvSpPr>
          <p:spPr>
            <a:xfrm>
              <a:off x="1037483" y="3648909"/>
              <a:ext cx="2389041" cy="261610"/>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a:sym typeface="Arial"/>
                </a:rPr>
                <a:t>Time, mo</a:t>
              </a:r>
            </a:p>
          </p:txBody>
        </p:sp>
        <p:sp>
          <p:nvSpPr>
            <p:cNvPr id="12" name="TextBox 11">
              <a:extLst>
                <a:ext uri="{FF2B5EF4-FFF2-40B4-BE49-F238E27FC236}">
                  <a16:creationId xmlns:a16="http://schemas.microsoft.com/office/drawing/2014/main" id="{51DAA384-F9BC-96F7-7296-C77B8EC44177}"/>
                </a:ext>
              </a:extLst>
            </p:cNvPr>
            <p:cNvSpPr txBox="1"/>
            <p:nvPr/>
          </p:nvSpPr>
          <p:spPr>
            <a:xfrm>
              <a:off x="2205167" y="2402746"/>
              <a:ext cx="1839871" cy="184666"/>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9345A"/>
                  </a:solidFill>
                  <a:effectLst/>
                  <a:uLnTx/>
                  <a:uFillTx/>
                  <a:latin typeface="Arial"/>
                  <a:ea typeface="+mn-ea"/>
                  <a:cs typeface="Arial"/>
                  <a:sym typeface="Arial"/>
                </a:rPr>
                <a:t>Pembrolizumab + chemo</a:t>
              </a:r>
            </a:p>
          </p:txBody>
        </p:sp>
        <p:sp>
          <p:nvSpPr>
            <p:cNvPr id="14" name="TextBox 13">
              <a:extLst>
                <a:ext uri="{FF2B5EF4-FFF2-40B4-BE49-F238E27FC236}">
                  <a16:creationId xmlns:a16="http://schemas.microsoft.com/office/drawing/2014/main" id="{8FA194DD-5265-064D-3246-F55496A31664}"/>
                </a:ext>
              </a:extLst>
            </p:cNvPr>
            <p:cNvSpPr txBox="1"/>
            <p:nvPr/>
          </p:nvSpPr>
          <p:spPr>
            <a:xfrm>
              <a:off x="957934" y="2952050"/>
              <a:ext cx="1552827" cy="184666"/>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77624"/>
                  </a:solidFill>
                  <a:effectLst/>
                  <a:uLnTx/>
                  <a:uFillTx/>
                  <a:latin typeface="Arial"/>
                  <a:ea typeface="+mn-ea"/>
                  <a:cs typeface="Arial"/>
                  <a:sym typeface="Arial"/>
                </a:rPr>
                <a:t>Placebo + chemo</a:t>
              </a:r>
            </a:p>
          </p:txBody>
        </p:sp>
        <p:sp>
          <p:nvSpPr>
            <p:cNvPr id="13" name="Freeform 12">
              <a:extLst>
                <a:ext uri="{FF2B5EF4-FFF2-40B4-BE49-F238E27FC236}">
                  <a16:creationId xmlns:a16="http://schemas.microsoft.com/office/drawing/2014/main" id="{C4108C4D-99B4-4924-8A32-09C6791471B3}"/>
                </a:ext>
              </a:extLst>
            </p:cNvPr>
            <p:cNvSpPr/>
            <p:nvPr/>
          </p:nvSpPr>
          <p:spPr>
            <a:xfrm>
              <a:off x="708019" y="1569512"/>
              <a:ext cx="3096039" cy="810039"/>
            </a:xfrm>
            <a:custGeom>
              <a:avLst/>
              <a:gdLst>
                <a:gd name="connsiteX0" fmla="*/ 3096039 w 3096039"/>
                <a:gd name="connsiteY0" fmla="*/ 810039 h 810039"/>
                <a:gd name="connsiteX1" fmla="*/ 2504661 w 3096039"/>
                <a:gd name="connsiteY1" fmla="*/ 810039 h 810039"/>
                <a:gd name="connsiteX2" fmla="*/ 2504661 w 3096039"/>
                <a:gd name="connsiteY2" fmla="*/ 591378 h 810039"/>
                <a:gd name="connsiteX3" fmla="*/ 1083366 w 3096039"/>
                <a:gd name="connsiteY3" fmla="*/ 591378 h 810039"/>
                <a:gd name="connsiteX4" fmla="*/ 1083366 w 3096039"/>
                <a:gd name="connsiteY4" fmla="*/ 566531 h 810039"/>
                <a:gd name="connsiteX5" fmla="*/ 1068457 w 3096039"/>
                <a:gd name="connsiteY5" fmla="*/ 566531 h 810039"/>
                <a:gd name="connsiteX6" fmla="*/ 1068457 w 3096039"/>
                <a:gd name="connsiteY6" fmla="*/ 516835 h 810039"/>
                <a:gd name="connsiteX7" fmla="*/ 959126 w 3096039"/>
                <a:gd name="connsiteY7" fmla="*/ 516835 h 810039"/>
                <a:gd name="connsiteX8" fmla="*/ 959126 w 3096039"/>
                <a:gd name="connsiteY8" fmla="*/ 487018 h 810039"/>
                <a:gd name="connsiteX9" fmla="*/ 899492 w 3096039"/>
                <a:gd name="connsiteY9" fmla="*/ 487018 h 810039"/>
                <a:gd name="connsiteX10" fmla="*/ 899492 w 3096039"/>
                <a:gd name="connsiteY10" fmla="*/ 447261 h 810039"/>
                <a:gd name="connsiteX11" fmla="*/ 824948 w 3096039"/>
                <a:gd name="connsiteY11" fmla="*/ 447261 h 810039"/>
                <a:gd name="connsiteX12" fmla="*/ 824948 w 3096039"/>
                <a:gd name="connsiteY12" fmla="*/ 422413 h 810039"/>
                <a:gd name="connsiteX13" fmla="*/ 815009 w 3096039"/>
                <a:gd name="connsiteY13" fmla="*/ 422413 h 810039"/>
                <a:gd name="connsiteX14" fmla="*/ 815009 w 3096039"/>
                <a:gd name="connsiteY14" fmla="*/ 402535 h 810039"/>
                <a:gd name="connsiteX15" fmla="*/ 815009 w 3096039"/>
                <a:gd name="connsiteY15" fmla="*/ 402535 h 810039"/>
                <a:gd name="connsiteX16" fmla="*/ 775253 w 3096039"/>
                <a:gd name="connsiteY16" fmla="*/ 402535 h 810039"/>
                <a:gd name="connsiteX17" fmla="*/ 775253 w 3096039"/>
                <a:gd name="connsiteY17" fmla="*/ 362778 h 810039"/>
                <a:gd name="connsiteX18" fmla="*/ 655983 w 3096039"/>
                <a:gd name="connsiteY18" fmla="*/ 362778 h 810039"/>
                <a:gd name="connsiteX19" fmla="*/ 655983 w 3096039"/>
                <a:gd name="connsiteY19" fmla="*/ 313083 h 810039"/>
                <a:gd name="connsiteX20" fmla="*/ 591379 w 3096039"/>
                <a:gd name="connsiteY20" fmla="*/ 313083 h 810039"/>
                <a:gd name="connsiteX21" fmla="*/ 591379 w 3096039"/>
                <a:gd name="connsiteY21" fmla="*/ 288235 h 810039"/>
                <a:gd name="connsiteX22" fmla="*/ 506896 w 3096039"/>
                <a:gd name="connsiteY22" fmla="*/ 288235 h 810039"/>
                <a:gd name="connsiteX23" fmla="*/ 506896 w 3096039"/>
                <a:gd name="connsiteY23" fmla="*/ 258418 h 810039"/>
                <a:gd name="connsiteX24" fmla="*/ 501926 w 3096039"/>
                <a:gd name="connsiteY24" fmla="*/ 258418 h 810039"/>
                <a:gd name="connsiteX25" fmla="*/ 501926 w 3096039"/>
                <a:gd name="connsiteY25" fmla="*/ 228600 h 810039"/>
                <a:gd name="connsiteX26" fmla="*/ 487017 w 3096039"/>
                <a:gd name="connsiteY26" fmla="*/ 213691 h 810039"/>
                <a:gd name="connsiteX27" fmla="*/ 487017 w 3096039"/>
                <a:gd name="connsiteY27" fmla="*/ 173935 h 810039"/>
                <a:gd name="connsiteX28" fmla="*/ 362779 w 3096039"/>
                <a:gd name="connsiteY28" fmla="*/ 173935 h 810039"/>
                <a:gd name="connsiteX29" fmla="*/ 362779 w 3096039"/>
                <a:gd name="connsiteY29" fmla="*/ 154057 h 810039"/>
                <a:gd name="connsiteX30" fmla="*/ 323022 w 3096039"/>
                <a:gd name="connsiteY30" fmla="*/ 154057 h 810039"/>
                <a:gd name="connsiteX31" fmla="*/ 323022 w 3096039"/>
                <a:gd name="connsiteY31" fmla="*/ 109331 h 810039"/>
                <a:gd name="connsiteX32" fmla="*/ 288235 w 3096039"/>
                <a:gd name="connsiteY32" fmla="*/ 109331 h 810039"/>
                <a:gd name="connsiteX33" fmla="*/ 288235 w 3096039"/>
                <a:gd name="connsiteY33" fmla="*/ 84483 h 810039"/>
                <a:gd name="connsiteX34" fmla="*/ 163996 w 3096039"/>
                <a:gd name="connsiteY34" fmla="*/ 84483 h 810039"/>
                <a:gd name="connsiteX35" fmla="*/ 163996 w 3096039"/>
                <a:gd name="connsiteY35" fmla="*/ 54665 h 810039"/>
                <a:gd name="connsiteX36" fmla="*/ 114300 w 3096039"/>
                <a:gd name="connsiteY36" fmla="*/ 54665 h 810039"/>
                <a:gd name="connsiteX37" fmla="*/ 114300 w 3096039"/>
                <a:gd name="connsiteY37" fmla="*/ 29818 h 810039"/>
                <a:gd name="connsiteX38" fmla="*/ 0 w 3096039"/>
                <a:gd name="connsiteY38" fmla="*/ 29818 h 810039"/>
                <a:gd name="connsiteX39" fmla="*/ 0 w 3096039"/>
                <a:gd name="connsiteY39" fmla="*/ 0 h 810039"/>
                <a:gd name="connsiteX40" fmla="*/ 0 w 3096039"/>
                <a:gd name="connsiteY40" fmla="*/ 0 h 81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96039" h="810039">
                  <a:moveTo>
                    <a:pt x="3096039" y="810039"/>
                  </a:moveTo>
                  <a:lnTo>
                    <a:pt x="2504661" y="810039"/>
                  </a:lnTo>
                  <a:lnTo>
                    <a:pt x="2504661" y="591378"/>
                  </a:lnTo>
                  <a:lnTo>
                    <a:pt x="1083366" y="591378"/>
                  </a:lnTo>
                  <a:lnTo>
                    <a:pt x="1083366" y="566531"/>
                  </a:lnTo>
                  <a:lnTo>
                    <a:pt x="1068457" y="566531"/>
                  </a:lnTo>
                  <a:lnTo>
                    <a:pt x="1068457" y="516835"/>
                  </a:lnTo>
                  <a:lnTo>
                    <a:pt x="959126" y="516835"/>
                  </a:lnTo>
                  <a:lnTo>
                    <a:pt x="959126" y="487018"/>
                  </a:lnTo>
                  <a:lnTo>
                    <a:pt x="899492" y="487018"/>
                  </a:lnTo>
                  <a:lnTo>
                    <a:pt x="899492" y="447261"/>
                  </a:lnTo>
                  <a:lnTo>
                    <a:pt x="824948" y="447261"/>
                  </a:lnTo>
                  <a:lnTo>
                    <a:pt x="824948" y="422413"/>
                  </a:lnTo>
                  <a:lnTo>
                    <a:pt x="815009" y="422413"/>
                  </a:lnTo>
                  <a:lnTo>
                    <a:pt x="815009" y="402535"/>
                  </a:lnTo>
                  <a:lnTo>
                    <a:pt x="815009" y="402535"/>
                  </a:lnTo>
                  <a:lnTo>
                    <a:pt x="775253" y="402535"/>
                  </a:lnTo>
                  <a:lnTo>
                    <a:pt x="775253" y="362778"/>
                  </a:lnTo>
                  <a:lnTo>
                    <a:pt x="655983" y="362778"/>
                  </a:lnTo>
                  <a:lnTo>
                    <a:pt x="655983" y="313083"/>
                  </a:lnTo>
                  <a:lnTo>
                    <a:pt x="591379" y="313083"/>
                  </a:lnTo>
                  <a:lnTo>
                    <a:pt x="591379" y="288235"/>
                  </a:lnTo>
                  <a:lnTo>
                    <a:pt x="506896" y="288235"/>
                  </a:lnTo>
                  <a:lnTo>
                    <a:pt x="506896" y="258418"/>
                  </a:lnTo>
                  <a:lnTo>
                    <a:pt x="501926" y="258418"/>
                  </a:lnTo>
                  <a:lnTo>
                    <a:pt x="501926" y="228600"/>
                  </a:lnTo>
                  <a:lnTo>
                    <a:pt x="487017" y="213691"/>
                  </a:lnTo>
                  <a:lnTo>
                    <a:pt x="487017" y="173935"/>
                  </a:lnTo>
                  <a:lnTo>
                    <a:pt x="362779" y="173935"/>
                  </a:lnTo>
                  <a:lnTo>
                    <a:pt x="362779" y="154057"/>
                  </a:lnTo>
                  <a:lnTo>
                    <a:pt x="323022" y="154057"/>
                  </a:lnTo>
                  <a:lnTo>
                    <a:pt x="323022" y="109331"/>
                  </a:lnTo>
                  <a:lnTo>
                    <a:pt x="288235" y="109331"/>
                  </a:lnTo>
                  <a:lnTo>
                    <a:pt x="288235" y="84483"/>
                  </a:lnTo>
                  <a:lnTo>
                    <a:pt x="163996" y="84483"/>
                  </a:lnTo>
                  <a:lnTo>
                    <a:pt x="163996" y="54665"/>
                  </a:lnTo>
                  <a:lnTo>
                    <a:pt x="114300" y="54665"/>
                  </a:lnTo>
                  <a:lnTo>
                    <a:pt x="114300" y="29818"/>
                  </a:lnTo>
                  <a:lnTo>
                    <a:pt x="0" y="29818"/>
                  </a:lnTo>
                  <a:lnTo>
                    <a:pt x="0" y="0"/>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MX" sz="135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52" name="Freeform 151">
              <a:extLst>
                <a:ext uri="{FF2B5EF4-FFF2-40B4-BE49-F238E27FC236}">
                  <a16:creationId xmlns:a16="http://schemas.microsoft.com/office/drawing/2014/main" id="{50C06133-1542-AEBE-A23B-71394EF91315}"/>
                </a:ext>
              </a:extLst>
            </p:cNvPr>
            <p:cNvSpPr/>
            <p:nvPr/>
          </p:nvSpPr>
          <p:spPr>
            <a:xfrm>
              <a:off x="658324" y="1559573"/>
              <a:ext cx="2922104" cy="1456083"/>
            </a:xfrm>
            <a:custGeom>
              <a:avLst/>
              <a:gdLst>
                <a:gd name="connsiteX0" fmla="*/ 2922104 w 2922104"/>
                <a:gd name="connsiteY0" fmla="*/ 1456083 h 1456083"/>
                <a:gd name="connsiteX1" fmla="*/ 2027582 w 2922104"/>
                <a:gd name="connsiteY1" fmla="*/ 1456083 h 1456083"/>
                <a:gd name="connsiteX2" fmla="*/ 2027582 w 2922104"/>
                <a:gd name="connsiteY2" fmla="*/ 1311966 h 1456083"/>
                <a:gd name="connsiteX3" fmla="*/ 1177787 w 2922104"/>
                <a:gd name="connsiteY3" fmla="*/ 1311966 h 1456083"/>
                <a:gd name="connsiteX4" fmla="*/ 1177787 w 2922104"/>
                <a:gd name="connsiteY4" fmla="*/ 1267240 h 1456083"/>
                <a:gd name="connsiteX5" fmla="*/ 1167848 w 2922104"/>
                <a:gd name="connsiteY5" fmla="*/ 1267240 h 1456083"/>
                <a:gd name="connsiteX6" fmla="*/ 1167848 w 2922104"/>
                <a:gd name="connsiteY6" fmla="*/ 1232453 h 1456083"/>
                <a:gd name="connsiteX7" fmla="*/ 1053548 w 2922104"/>
                <a:gd name="connsiteY7" fmla="*/ 1232453 h 1456083"/>
                <a:gd name="connsiteX8" fmla="*/ 1053548 w 2922104"/>
                <a:gd name="connsiteY8" fmla="*/ 1217544 h 1456083"/>
                <a:gd name="connsiteX9" fmla="*/ 1053548 w 2922104"/>
                <a:gd name="connsiteY9" fmla="*/ 1217544 h 1456083"/>
                <a:gd name="connsiteX10" fmla="*/ 1053548 w 2922104"/>
                <a:gd name="connsiteY10" fmla="*/ 1217544 h 1456083"/>
                <a:gd name="connsiteX11" fmla="*/ 1023730 w 2922104"/>
                <a:gd name="connsiteY11" fmla="*/ 1217544 h 1456083"/>
                <a:gd name="connsiteX12" fmla="*/ 1023730 w 2922104"/>
                <a:gd name="connsiteY12" fmla="*/ 1187727 h 1456083"/>
                <a:gd name="connsiteX13" fmla="*/ 929308 w 2922104"/>
                <a:gd name="connsiteY13" fmla="*/ 1187727 h 1456083"/>
                <a:gd name="connsiteX14" fmla="*/ 929308 w 2922104"/>
                <a:gd name="connsiteY14" fmla="*/ 1152940 h 1456083"/>
                <a:gd name="connsiteX15" fmla="*/ 829917 w 2922104"/>
                <a:gd name="connsiteY15" fmla="*/ 1152940 h 1456083"/>
                <a:gd name="connsiteX16" fmla="*/ 829917 w 2922104"/>
                <a:gd name="connsiteY16" fmla="*/ 1128092 h 1456083"/>
                <a:gd name="connsiteX17" fmla="*/ 730526 w 2922104"/>
                <a:gd name="connsiteY17" fmla="*/ 1128092 h 1456083"/>
                <a:gd name="connsiteX18" fmla="*/ 730526 w 2922104"/>
                <a:gd name="connsiteY18" fmla="*/ 1103244 h 1456083"/>
                <a:gd name="connsiteX19" fmla="*/ 720587 w 2922104"/>
                <a:gd name="connsiteY19" fmla="*/ 1103244 h 1456083"/>
                <a:gd name="connsiteX20" fmla="*/ 720587 w 2922104"/>
                <a:gd name="connsiteY20" fmla="*/ 1033670 h 1456083"/>
                <a:gd name="connsiteX21" fmla="*/ 690769 w 2922104"/>
                <a:gd name="connsiteY21" fmla="*/ 1033670 h 1456083"/>
                <a:gd name="connsiteX22" fmla="*/ 690769 w 2922104"/>
                <a:gd name="connsiteY22" fmla="*/ 988944 h 1456083"/>
                <a:gd name="connsiteX23" fmla="*/ 660952 w 2922104"/>
                <a:gd name="connsiteY23" fmla="*/ 988944 h 1456083"/>
                <a:gd name="connsiteX24" fmla="*/ 660952 w 2922104"/>
                <a:gd name="connsiteY24" fmla="*/ 964096 h 1456083"/>
                <a:gd name="connsiteX25" fmla="*/ 660952 w 2922104"/>
                <a:gd name="connsiteY25" fmla="*/ 964096 h 1456083"/>
                <a:gd name="connsiteX26" fmla="*/ 621195 w 2922104"/>
                <a:gd name="connsiteY26" fmla="*/ 964096 h 1456083"/>
                <a:gd name="connsiteX27" fmla="*/ 621195 w 2922104"/>
                <a:gd name="connsiteY27" fmla="*/ 894522 h 1456083"/>
                <a:gd name="connsiteX28" fmla="*/ 546652 w 2922104"/>
                <a:gd name="connsiteY28" fmla="*/ 894522 h 1456083"/>
                <a:gd name="connsiteX29" fmla="*/ 546652 w 2922104"/>
                <a:gd name="connsiteY29" fmla="*/ 775253 h 1456083"/>
                <a:gd name="connsiteX30" fmla="*/ 541682 w 2922104"/>
                <a:gd name="connsiteY30" fmla="*/ 770283 h 1456083"/>
                <a:gd name="connsiteX31" fmla="*/ 541682 w 2922104"/>
                <a:gd name="connsiteY31" fmla="*/ 665922 h 1456083"/>
                <a:gd name="connsiteX32" fmla="*/ 516834 w 2922104"/>
                <a:gd name="connsiteY32" fmla="*/ 665922 h 1456083"/>
                <a:gd name="connsiteX33" fmla="*/ 516834 w 2922104"/>
                <a:gd name="connsiteY33" fmla="*/ 576470 h 1456083"/>
                <a:gd name="connsiteX34" fmla="*/ 506895 w 2922104"/>
                <a:gd name="connsiteY34" fmla="*/ 576470 h 1456083"/>
                <a:gd name="connsiteX35" fmla="*/ 506895 w 2922104"/>
                <a:gd name="connsiteY35" fmla="*/ 521805 h 1456083"/>
                <a:gd name="connsiteX36" fmla="*/ 496956 w 2922104"/>
                <a:gd name="connsiteY36" fmla="*/ 521805 h 1456083"/>
                <a:gd name="connsiteX37" fmla="*/ 496956 w 2922104"/>
                <a:gd name="connsiteY37" fmla="*/ 496957 h 1456083"/>
                <a:gd name="connsiteX38" fmla="*/ 432352 w 2922104"/>
                <a:gd name="connsiteY38" fmla="*/ 496957 h 1456083"/>
                <a:gd name="connsiteX39" fmla="*/ 432352 w 2922104"/>
                <a:gd name="connsiteY39" fmla="*/ 452231 h 1456083"/>
                <a:gd name="connsiteX40" fmla="*/ 417443 w 2922104"/>
                <a:gd name="connsiteY40" fmla="*/ 452231 h 1456083"/>
                <a:gd name="connsiteX41" fmla="*/ 417443 w 2922104"/>
                <a:gd name="connsiteY41" fmla="*/ 422413 h 1456083"/>
                <a:gd name="connsiteX42" fmla="*/ 402534 w 2922104"/>
                <a:gd name="connsiteY42" fmla="*/ 422413 h 1456083"/>
                <a:gd name="connsiteX43" fmla="*/ 402534 w 2922104"/>
                <a:gd name="connsiteY43" fmla="*/ 412474 h 1456083"/>
                <a:gd name="connsiteX44" fmla="*/ 382656 w 2922104"/>
                <a:gd name="connsiteY44" fmla="*/ 412474 h 1456083"/>
                <a:gd name="connsiteX45" fmla="*/ 382656 w 2922104"/>
                <a:gd name="connsiteY45" fmla="*/ 387627 h 1456083"/>
                <a:gd name="connsiteX46" fmla="*/ 377687 w 2922104"/>
                <a:gd name="connsiteY46" fmla="*/ 392596 h 1456083"/>
                <a:gd name="connsiteX47" fmla="*/ 377687 w 2922104"/>
                <a:gd name="connsiteY47" fmla="*/ 342900 h 1456083"/>
                <a:gd name="connsiteX48" fmla="*/ 362778 w 2922104"/>
                <a:gd name="connsiteY48" fmla="*/ 342900 h 1456083"/>
                <a:gd name="connsiteX49" fmla="*/ 362778 w 2922104"/>
                <a:gd name="connsiteY49" fmla="*/ 203753 h 1456083"/>
                <a:gd name="connsiteX50" fmla="*/ 347869 w 2922104"/>
                <a:gd name="connsiteY50" fmla="*/ 203753 h 1456083"/>
                <a:gd name="connsiteX51" fmla="*/ 347869 w 2922104"/>
                <a:gd name="connsiteY51" fmla="*/ 178905 h 1456083"/>
                <a:gd name="connsiteX52" fmla="*/ 293204 w 2922104"/>
                <a:gd name="connsiteY52" fmla="*/ 178905 h 1456083"/>
                <a:gd name="connsiteX53" fmla="*/ 293204 w 2922104"/>
                <a:gd name="connsiteY53" fmla="*/ 139148 h 1456083"/>
                <a:gd name="connsiteX54" fmla="*/ 223630 w 2922104"/>
                <a:gd name="connsiteY54" fmla="*/ 139148 h 1456083"/>
                <a:gd name="connsiteX55" fmla="*/ 223630 w 2922104"/>
                <a:gd name="connsiteY55" fmla="*/ 104361 h 1456083"/>
                <a:gd name="connsiteX56" fmla="*/ 203752 w 2922104"/>
                <a:gd name="connsiteY56" fmla="*/ 104361 h 1456083"/>
                <a:gd name="connsiteX57" fmla="*/ 203752 w 2922104"/>
                <a:gd name="connsiteY57" fmla="*/ 44727 h 1456083"/>
                <a:gd name="connsiteX58" fmla="*/ 159026 w 2922104"/>
                <a:gd name="connsiteY58" fmla="*/ 44727 h 1456083"/>
                <a:gd name="connsiteX59" fmla="*/ 159026 w 2922104"/>
                <a:gd name="connsiteY59" fmla="*/ 24848 h 1456083"/>
                <a:gd name="connsiteX60" fmla="*/ 79513 w 2922104"/>
                <a:gd name="connsiteY60" fmla="*/ 24848 h 1456083"/>
                <a:gd name="connsiteX61" fmla="*/ 79513 w 2922104"/>
                <a:gd name="connsiteY61" fmla="*/ 0 h 1456083"/>
                <a:gd name="connsiteX62" fmla="*/ 0 w 2922104"/>
                <a:gd name="connsiteY62" fmla="*/ 0 h 145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922104" h="1456083">
                  <a:moveTo>
                    <a:pt x="2922104" y="1456083"/>
                  </a:moveTo>
                  <a:lnTo>
                    <a:pt x="2027582" y="1456083"/>
                  </a:lnTo>
                  <a:lnTo>
                    <a:pt x="2027582" y="1311966"/>
                  </a:lnTo>
                  <a:lnTo>
                    <a:pt x="1177787" y="1311966"/>
                  </a:lnTo>
                  <a:lnTo>
                    <a:pt x="1177787" y="1267240"/>
                  </a:lnTo>
                  <a:lnTo>
                    <a:pt x="1167848" y="1267240"/>
                  </a:lnTo>
                  <a:lnTo>
                    <a:pt x="1167848" y="1232453"/>
                  </a:lnTo>
                  <a:lnTo>
                    <a:pt x="1053548" y="1232453"/>
                  </a:lnTo>
                  <a:lnTo>
                    <a:pt x="1053548" y="1217544"/>
                  </a:lnTo>
                  <a:lnTo>
                    <a:pt x="1053548" y="1217544"/>
                  </a:lnTo>
                  <a:lnTo>
                    <a:pt x="1053548" y="1217544"/>
                  </a:lnTo>
                  <a:lnTo>
                    <a:pt x="1023730" y="1217544"/>
                  </a:lnTo>
                  <a:lnTo>
                    <a:pt x="1023730" y="1187727"/>
                  </a:lnTo>
                  <a:lnTo>
                    <a:pt x="929308" y="1187727"/>
                  </a:lnTo>
                  <a:lnTo>
                    <a:pt x="929308" y="1152940"/>
                  </a:lnTo>
                  <a:lnTo>
                    <a:pt x="829917" y="1152940"/>
                  </a:lnTo>
                  <a:lnTo>
                    <a:pt x="829917" y="1128092"/>
                  </a:lnTo>
                  <a:lnTo>
                    <a:pt x="730526" y="1128092"/>
                  </a:lnTo>
                  <a:lnTo>
                    <a:pt x="730526" y="1103244"/>
                  </a:lnTo>
                  <a:lnTo>
                    <a:pt x="720587" y="1103244"/>
                  </a:lnTo>
                  <a:lnTo>
                    <a:pt x="720587" y="1033670"/>
                  </a:lnTo>
                  <a:lnTo>
                    <a:pt x="690769" y="1033670"/>
                  </a:lnTo>
                  <a:lnTo>
                    <a:pt x="690769" y="988944"/>
                  </a:lnTo>
                  <a:lnTo>
                    <a:pt x="660952" y="988944"/>
                  </a:lnTo>
                  <a:lnTo>
                    <a:pt x="660952" y="964096"/>
                  </a:lnTo>
                  <a:lnTo>
                    <a:pt x="660952" y="964096"/>
                  </a:lnTo>
                  <a:lnTo>
                    <a:pt x="621195" y="964096"/>
                  </a:lnTo>
                  <a:lnTo>
                    <a:pt x="621195" y="894522"/>
                  </a:lnTo>
                  <a:lnTo>
                    <a:pt x="546652" y="894522"/>
                  </a:lnTo>
                  <a:lnTo>
                    <a:pt x="546652" y="775253"/>
                  </a:lnTo>
                  <a:lnTo>
                    <a:pt x="541682" y="770283"/>
                  </a:lnTo>
                  <a:lnTo>
                    <a:pt x="541682" y="665922"/>
                  </a:lnTo>
                  <a:lnTo>
                    <a:pt x="516834" y="665922"/>
                  </a:lnTo>
                  <a:lnTo>
                    <a:pt x="516834" y="576470"/>
                  </a:lnTo>
                  <a:lnTo>
                    <a:pt x="506895" y="576470"/>
                  </a:lnTo>
                  <a:lnTo>
                    <a:pt x="506895" y="521805"/>
                  </a:lnTo>
                  <a:lnTo>
                    <a:pt x="496956" y="521805"/>
                  </a:lnTo>
                  <a:lnTo>
                    <a:pt x="496956" y="496957"/>
                  </a:lnTo>
                  <a:lnTo>
                    <a:pt x="432352" y="496957"/>
                  </a:lnTo>
                  <a:lnTo>
                    <a:pt x="432352" y="452231"/>
                  </a:lnTo>
                  <a:lnTo>
                    <a:pt x="417443" y="452231"/>
                  </a:lnTo>
                  <a:lnTo>
                    <a:pt x="417443" y="422413"/>
                  </a:lnTo>
                  <a:lnTo>
                    <a:pt x="402534" y="422413"/>
                  </a:lnTo>
                  <a:lnTo>
                    <a:pt x="402534" y="412474"/>
                  </a:lnTo>
                  <a:lnTo>
                    <a:pt x="382656" y="412474"/>
                  </a:lnTo>
                  <a:lnTo>
                    <a:pt x="382656" y="387627"/>
                  </a:lnTo>
                  <a:lnTo>
                    <a:pt x="377687" y="392596"/>
                  </a:lnTo>
                  <a:lnTo>
                    <a:pt x="377687" y="342900"/>
                  </a:lnTo>
                  <a:lnTo>
                    <a:pt x="362778" y="342900"/>
                  </a:lnTo>
                  <a:lnTo>
                    <a:pt x="362778" y="203753"/>
                  </a:lnTo>
                  <a:lnTo>
                    <a:pt x="347869" y="203753"/>
                  </a:lnTo>
                  <a:lnTo>
                    <a:pt x="347869" y="178905"/>
                  </a:lnTo>
                  <a:lnTo>
                    <a:pt x="293204" y="178905"/>
                  </a:lnTo>
                  <a:lnTo>
                    <a:pt x="293204" y="139148"/>
                  </a:lnTo>
                  <a:lnTo>
                    <a:pt x="223630" y="139148"/>
                  </a:lnTo>
                  <a:lnTo>
                    <a:pt x="223630" y="104361"/>
                  </a:lnTo>
                  <a:lnTo>
                    <a:pt x="203752" y="104361"/>
                  </a:lnTo>
                  <a:lnTo>
                    <a:pt x="203752" y="44727"/>
                  </a:lnTo>
                  <a:lnTo>
                    <a:pt x="159026" y="44727"/>
                  </a:lnTo>
                  <a:lnTo>
                    <a:pt x="159026" y="24848"/>
                  </a:lnTo>
                  <a:lnTo>
                    <a:pt x="79513" y="24848"/>
                  </a:lnTo>
                  <a:lnTo>
                    <a:pt x="79513" y="0"/>
                  </a:ln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MX" sz="135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8" name="TextBox 17">
              <a:extLst>
                <a:ext uri="{FF2B5EF4-FFF2-40B4-BE49-F238E27FC236}">
                  <a16:creationId xmlns:a16="http://schemas.microsoft.com/office/drawing/2014/main" id="{8EF79529-ADF2-48D3-2580-21DC5275D7F1}"/>
                </a:ext>
              </a:extLst>
            </p:cNvPr>
            <p:cNvSpPr txBox="1"/>
            <p:nvPr/>
          </p:nvSpPr>
          <p:spPr>
            <a:xfrm>
              <a:off x="541080" y="1445242"/>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2" name="TextBox 21">
              <a:extLst>
                <a:ext uri="{FF2B5EF4-FFF2-40B4-BE49-F238E27FC236}">
                  <a16:creationId xmlns:a16="http://schemas.microsoft.com/office/drawing/2014/main" id="{AAD7ACD6-5EB6-C9DD-5ADA-390DF7BFAEAA}"/>
                </a:ext>
              </a:extLst>
            </p:cNvPr>
            <p:cNvSpPr txBox="1"/>
            <p:nvPr/>
          </p:nvSpPr>
          <p:spPr>
            <a:xfrm>
              <a:off x="604682" y="145769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grpSp>
          <p:nvGrpSpPr>
            <p:cNvPr id="26" name="Group 25">
              <a:extLst>
                <a:ext uri="{FF2B5EF4-FFF2-40B4-BE49-F238E27FC236}">
                  <a16:creationId xmlns:a16="http://schemas.microsoft.com/office/drawing/2014/main" id="{EC8416C7-65A9-1973-545D-F0128DFB8E11}"/>
                </a:ext>
              </a:extLst>
            </p:cNvPr>
            <p:cNvGrpSpPr/>
            <p:nvPr/>
          </p:nvGrpSpPr>
          <p:grpSpPr>
            <a:xfrm>
              <a:off x="821187" y="1508697"/>
              <a:ext cx="288823" cy="276999"/>
              <a:chOff x="1892272" y="1435024"/>
              <a:chExt cx="288823" cy="276999"/>
            </a:xfrm>
          </p:grpSpPr>
          <p:sp>
            <p:nvSpPr>
              <p:cNvPr id="24" name="TextBox 23">
                <a:extLst>
                  <a:ext uri="{FF2B5EF4-FFF2-40B4-BE49-F238E27FC236}">
                    <a16:creationId xmlns:a16="http://schemas.microsoft.com/office/drawing/2014/main" id="{77BB9117-4516-13A2-3BE5-1B80A63B8824}"/>
                  </a:ext>
                </a:extLst>
              </p:cNvPr>
              <p:cNvSpPr txBox="1"/>
              <p:nvPr/>
            </p:nvSpPr>
            <p:spPr>
              <a:xfrm>
                <a:off x="1892272"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5" name="TextBox 24">
                <a:extLst>
                  <a:ext uri="{FF2B5EF4-FFF2-40B4-BE49-F238E27FC236}">
                    <a16:creationId xmlns:a16="http://schemas.microsoft.com/office/drawing/2014/main" id="{DE0E4C27-5E45-4A8C-9A3F-E8526F6234BE}"/>
                  </a:ext>
                </a:extLst>
              </p:cNvPr>
              <p:cNvSpPr txBox="1"/>
              <p:nvPr/>
            </p:nvSpPr>
            <p:spPr>
              <a:xfrm>
                <a:off x="1906661"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grpSp>
        <p:grpSp>
          <p:nvGrpSpPr>
            <p:cNvPr id="36" name="Group 35">
              <a:extLst>
                <a:ext uri="{FF2B5EF4-FFF2-40B4-BE49-F238E27FC236}">
                  <a16:creationId xmlns:a16="http://schemas.microsoft.com/office/drawing/2014/main" id="{CD432E15-E94C-DD45-3128-61EE248A9371}"/>
                </a:ext>
              </a:extLst>
            </p:cNvPr>
            <p:cNvGrpSpPr/>
            <p:nvPr/>
          </p:nvGrpSpPr>
          <p:grpSpPr>
            <a:xfrm>
              <a:off x="1145750" y="1724681"/>
              <a:ext cx="288823" cy="276999"/>
              <a:chOff x="1892272" y="1435024"/>
              <a:chExt cx="288823" cy="276999"/>
            </a:xfrm>
          </p:grpSpPr>
          <p:sp>
            <p:nvSpPr>
              <p:cNvPr id="37" name="TextBox 36">
                <a:extLst>
                  <a:ext uri="{FF2B5EF4-FFF2-40B4-BE49-F238E27FC236}">
                    <a16:creationId xmlns:a16="http://schemas.microsoft.com/office/drawing/2014/main" id="{9EEEE827-9136-FBFC-8FE5-07D09E1F8CCF}"/>
                  </a:ext>
                </a:extLst>
              </p:cNvPr>
              <p:cNvSpPr txBox="1"/>
              <p:nvPr/>
            </p:nvSpPr>
            <p:spPr>
              <a:xfrm>
                <a:off x="1892272"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8" name="TextBox 37">
                <a:extLst>
                  <a:ext uri="{FF2B5EF4-FFF2-40B4-BE49-F238E27FC236}">
                    <a16:creationId xmlns:a16="http://schemas.microsoft.com/office/drawing/2014/main" id="{7B46E46E-1E7C-AF17-1DB9-C5CA20AF164A}"/>
                  </a:ext>
                </a:extLst>
              </p:cNvPr>
              <p:cNvSpPr txBox="1"/>
              <p:nvPr/>
            </p:nvSpPr>
            <p:spPr>
              <a:xfrm>
                <a:off x="1906661"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grpSp>
        <p:sp>
          <p:nvSpPr>
            <p:cNvPr id="40" name="TextBox 39">
              <a:extLst>
                <a:ext uri="{FF2B5EF4-FFF2-40B4-BE49-F238E27FC236}">
                  <a16:creationId xmlns:a16="http://schemas.microsoft.com/office/drawing/2014/main" id="{C8BA9FE3-16BD-802D-6E18-6EA47327C589}"/>
                </a:ext>
              </a:extLst>
            </p:cNvPr>
            <p:cNvSpPr txBox="1"/>
            <p:nvPr/>
          </p:nvSpPr>
          <p:spPr>
            <a:xfrm>
              <a:off x="1063059" y="1644588"/>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1" name="TextBox 40">
              <a:extLst>
                <a:ext uri="{FF2B5EF4-FFF2-40B4-BE49-F238E27FC236}">
                  <a16:creationId xmlns:a16="http://schemas.microsoft.com/office/drawing/2014/main" id="{F41C286B-E1E0-387C-54B1-504DCCE2508B}"/>
                </a:ext>
              </a:extLst>
            </p:cNvPr>
            <p:cNvSpPr txBox="1"/>
            <p:nvPr/>
          </p:nvSpPr>
          <p:spPr>
            <a:xfrm>
              <a:off x="1072679" y="1667822"/>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2" name="TextBox 41">
              <a:extLst>
                <a:ext uri="{FF2B5EF4-FFF2-40B4-BE49-F238E27FC236}">
                  <a16:creationId xmlns:a16="http://schemas.microsoft.com/office/drawing/2014/main" id="{E8508898-464D-AADC-58C5-D5136431CECC}"/>
                </a:ext>
              </a:extLst>
            </p:cNvPr>
            <p:cNvSpPr txBox="1"/>
            <p:nvPr/>
          </p:nvSpPr>
          <p:spPr>
            <a:xfrm>
              <a:off x="1112425" y="1716050"/>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3" name="TextBox 42">
              <a:extLst>
                <a:ext uri="{FF2B5EF4-FFF2-40B4-BE49-F238E27FC236}">
                  <a16:creationId xmlns:a16="http://schemas.microsoft.com/office/drawing/2014/main" id="{7C2CF6FB-9D9A-0DE9-623C-F243DCA3494D}"/>
                </a:ext>
              </a:extLst>
            </p:cNvPr>
            <p:cNvSpPr txBox="1"/>
            <p:nvPr/>
          </p:nvSpPr>
          <p:spPr>
            <a:xfrm>
              <a:off x="1181532" y="1744499"/>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grpSp>
          <p:nvGrpSpPr>
            <p:cNvPr id="44" name="Group 43">
              <a:extLst>
                <a:ext uri="{FF2B5EF4-FFF2-40B4-BE49-F238E27FC236}">
                  <a16:creationId xmlns:a16="http://schemas.microsoft.com/office/drawing/2014/main" id="{3B7A6C87-554A-1848-500A-03C68FF0C278}"/>
                </a:ext>
              </a:extLst>
            </p:cNvPr>
            <p:cNvGrpSpPr/>
            <p:nvPr/>
          </p:nvGrpSpPr>
          <p:grpSpPr>
            <a:xfrm>
              <a:off x="1236875" y="1784472"/>
              <a:ext cx="288823" cy="276999"/>
              <a:chOff x="1892272" y="1435024"/>
              <a:chExt cx="288823" cy="276999"/>
            </a:xfrm>
          </p:grpSpPr>
          <p:sp>
            <p:nvSpPr>
              <p:cNvPr id="45" name="TextBox 44">
                <a:extLst>
                  <a:ext uri="{FF2B5EF4-FFF2-40B4-BE49-F238E27FC236}">
                    <a16:creationId xmlns:a16="http://schemas.microsoft.com/office/drawing/2014/main" id="{B32124A9-4BD1-F4BD-259E-431FE6F54EEE}"/>
                  </a:ext>
                </a:extLst>
              </p:cNvPr>
              <p:cNvSpPr txBox="1"/>
              <p:nvPr/>
            </p:nvSpPr>
            <p:spPr>
              <a:xfrm>
                <a:off x="1892272"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6" name="TextBox 45">
                <a:extLst>
                  <a:ext uri="{FF2B5EF4-FFF2-40B4-BE49-F238E27FC236}">
                    <a16:creationId xmlns:a16="http://schemas.microsoft.com/office/drawing/2014/main" id="{A137269A-B91D-2E12-B204-51906313CD7B}"/>
                  </a:ext>
                </a:extLst>
              </p:cNvPr>
              <p:cNvSpPr txBox="1"/>
              <p:nvPr/>
            </p:nvSpPr>
            <p:spPr>
              <a:xfrm>
                <a:off x="1906661"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grpSp>
        <p:sp>
          <p:nvSpPr>
            <p:cNvPr id="47" name="TextBox 46">
              <a:extLst>
                <a:ext uri="{FF2B5EF4-FFF2-40B4-BE49-F238E27FC236}">
                  <a16:creationId xmlns:a16="http://schemas.microsoft.com/office/drawing/2014/main" id="{9332B982-E4CA-7EA6-01ED-BE8B5904B095}"/>
                </a:ext>
              </a:extLst>
            </p:cNvPr>
            <p:cNvSpPr txBox="1"/>
            <p:nvPr/>
          </p:nvSpPr>
          <p:spPr>
            <a:xfrm>
              <a:off x="1236234" y="176455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8" name="TextBox 47">
              <a:extLst>
                <a:ext uri="{FF2B5EF4-FFF2-40B4-BE49-F238E27FC236}">
                  <a16:creationId xmlns:a16="http://schemas.microsoft.com/office/drawing/2014/main" id="{C12FF5E2-8BC5-AD23-A706-83372FF841F1}"/>
                </a:ext>
              </a:extLst>
            </p:cNvPr>
            <p:cNvSpPr txBox="1"/>
            <p:nvPr/>
          </p:nvSpPr>
          <p:spPr>
            <a:xfrm>
              <a:off x="1362053" y="1821977"/>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9" name="TextBox 48">
              <a:extLst>
                <a:ext uri="{FF2B5EF4-FFF2-40B4-BE49-F238E27FC236}">
                  <a16:creationId xmlns:a16="http://schemas.microsoft.com/office/drawing/2014/main" id="{B2CE5708-99BF-71E3-BEAC-3268EDB8DB00}"/>
                </a:ext>
              </a:extLst>
            </p:cNvPr>
            <p:cNvSpPr txBox="1"/>
            <p:nvPr/>
          </p:nvSpPr>
          <p:spPr>
            <a:xfrm>
              <a:off x="1423183" y="1884855"/>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50" name="TextBox 49">
              <a:extLst>
                <a:ext uri="{FF2B5EF4-FFF2-40B4-BE49-F238E27FC236}">
                  <a16:creationId xmlns:a16="http://schemas.microsoft.com/office/drawing/2014/main" id="{B7E252B6-183A-EE2E-9425-9ACBEC0BC30E}"/>
                </a:ext>
              </a:extLst>
            </p:cNvPr>
            <p:cNvSpPr txBox="1"/>
            <p:nvPr/>
          </p:nvSpPr>
          <p:spPr>
            <a:xfrm>
              <a:off x="1504240" y="192151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grpSp>
          <p:nvGrpSpPr>
            <p:cNvPr id="52" name="Group 51">
              <a:extLst>
                <a:ext uri="{FF2B5EF4-FFF2-40B4-BE49-F238E27FC236}">
                  <a16:creationId xmlns:a16="http://schemas.microsoft.com/office/drawing/2014/main" id="{CC9133FB-AA31-BD4A-179D-9C146DAC8A98}"/>
                </a:ext>
              </a:extLst>
            </p:cNvPr>
            <p:cNvGrpSpPr/>
            <p:nvPr/>
          </p:nvGrpSpPr>
          <p:grpSpPr>
            <a:xfrm>
              <a:off x="1297170" y="1789953"/>
              <a:ext cx="288823" cy="276999"/>
              <a:chOff x="1892272" y="1435024"/>
              <a:chExt cx="288823" cy="276999"/>
            </a:xfrm>
          </p:grpSpPr>
          <p:sp>
            <p:nvSpPr>
              <p:cNvPr id="53" name="TextBox 52">
                <a:extLst>
                  <a:ext uri="{FF2B5EF4-FFF2-40B4-BE49-F238E27FC236}">
                    <a16:creationId xmlns:a16="http://schemas.microsoft.com/office/drawing/2014/main" id="{6AEDEBCE-2122-2BB3-B1B6-058C5A583DD0}"/>
                  </a:ext>
                </a:extLst>
              </p:cNvPr>
              <p:cNvSpPr txBox="1"/>
              <p:nvPr/>
            </p:nvSpPr>
            <p:spPr>
              <a:xfrm>
                <a:off x="1892272"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54" name="TextBox 53">
                <a:extLst>
                  <a:ext uri="{FF2B5EF4-FFF2-40B4-BE49-F238E27FC236}">
                    <a16:creationId xmlns:a16="http://schemas.microsoft.com/office/drawing/2014/main" id="{394DC4AF-0C8A-7CAD-B0BE-85AA34185701}"/>
                  </a:ext>
                </a:extLst>
              </p:cNvPr>
              <p:cNvSpPr txBox="1"/>
              <p:nvPr/>
            </p:nvSpPr>
            <p:spPr>
              <a:xfrm>
                <a:off x="1906661"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grpSp>
        <p:sp>
          <p:nvSpPr>
            <p:cNvPr id="55" name="TextBox 54">
              <a:extLst>
                <a:ext uri="{FF2B5EF4-FFF2-40B4-BE49-F238E27FC236}">
                  <a16:creationId xmlns:a16="http://schemas.microsoft.com/office/drawing/2014/main" id="{1B4BE041-1EB7-679A-9B22-083D379B41A2}"/>
                </a:ext>
              </a:extLst>
            </p:cNvPr>
            <p:cNvSpPr txBox="1"/>
            <p:nvPr/>
          </p:nvSpPr>
          <p:spPr>
            <a:xfrm>
              <a:off x="1543191" y="194563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56" name="TextBox 55">
              <a:extLst>
                <a:ext uri="{FF2B5EF4-FFF2-40B4-BE49-F238E27FC236}">
                  <a16:creationId xmlns:a16="http://schemas.microsoft.com/office/drawing/2014/main" id="{07CF30E0-A860-99DF-B260-5E2530C3523B}"/>
                </a:ext>
              </a:extLst>
            </p:cNvPr>
            <p:cNvSpPr txBox="1"/>
            <p:nvPr/>
          </p:nvSpPr>
          <p:spPr>
            <a:xfrm>
              <a:off x="1575594" y="1948152"/>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57" name="TextBox 56">
              <a:extLst>
                <a:ext uri="{FF2B5EF4-FFF2-40B4-BE49-F238E27FC236}">
                  <a16:creationId xmlns:a16="http://schemas.microsoft.com/office/drawing/2014/main" id="{868805C9-6EB4-1D9A-2958-3DD66322874F}"/>
                </a:ext>
              </a:extLst>
            </p:cNvPr>
            <p:cNvSpPr txBox="1"/>
            <p:nvPr/>
          </p:nvSpPr>
          <p:spPr>
            <a:xfrm>
              <a:off x="1602827" y="195067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58" name="TextBox 57">
              <a:extLst>
                <a:ext uri="{FF2B5EF4-FFF2-40B4-BE49-F238E27FC236}">
                  <a16:creationId xmlns:a16="http://schemas.microsoft.com/office/drawing/2014/main" id="{1F36BA50-0BE2-2C36-4646-45BC1E32CEF0}"/>
                </a:ext>
              </a:extLst>
            </p:cNvPr>
            <p:cNvSpPr txBox="1"/>
            <p:nvPr/>
          </p:nvSpPr>
          <p:spPr>
            <a:xfrm>
              <a:off x="1630959" y="195067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grpSp>
          <p:nvGrpSpPr>
            <p:cNvPr id="62" name="Group 61">
              <a:extLst>
                <a:ext uri="{FF2B5EF4-FFF2-40B4-BE49-F238E27FC236}">
                  <a16:creationId xmlns:a16="http://schemas.microsoft.com/office/drawing/2014/main" id="{B4C5519D-0898-70EA-74AC-C0456DA9F160}"/>
                </a:ext>
              </a:extLst>
            </p:cNvPr>
            <p:cNvGrpSpPr/>
            <p:nvPr/>
          </p:nvGrpSpPr>
          <p:grpSpPr>
            <a:xfrm>
              <a:off x="2152255" y="2021498"/>
              <a:ext cx="321389" cy="276999"/>
              <a:chOff x="3218370" y="1942855"/>
              <a:chExt cx="321389" cy="276999"/>
            </a:xfrm>
          </p:grpSpPr>
          <p:sp>
            <p:nvSpPr>
              <p:cNvPr id="59" name="TextBox 58">
                <a:extLst>
                  <a:ext uri="{FF2B5EF4-FFF2-40B4-BE49-F238E27FC236}">
                    <a16:creationId xmlns:a16="http://schemas.microsoft.com/office/drawing/2014/main" id="{997A64E9-4667-556E-68A4-A4AB1168C40D}"/>
                  </a:ext>
                </a:extLst>
              </p:cNvPr>
              <p:cNvSpPr txBox="1"/>
              <p:nvPr/>
            </p:nvSpPr>
            <p:spPr>
              <a:xfrm>
                <a:off x="3265325" y="1942855"/>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60" name="TextBox 59">
                <a:extLst>
                  <a:ext uri="{FF2B5EF4-FFF2-40B4-BE49-F238E27FC236}">
                    <a16:creationId xmlns:a16="http://schemas.microsoft.com/office/drawing/2014/main" id="{2C6458FB-4C1A-F51F-BF74-66D9A97EBBF1}"/>
                  </a:ext>
                </a:extLst>
              </p:cNvPr>
              <p:cNvSpPr txBox="1"/>
              <p:nvPr/>
            </p:nvSpPr>
            <p:spPr>
              <a:xfrm>
                <a:off x="3246432" y="1942855"/>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61" name="TextBox 60">
                <a:extLst>
                  <a:ext uri="{FF2B5EF4-FFF2-40B4-BE49-F238E27FC236}">
                    <a16:creationId xmlns:a16="http://schemas.microsoft.com/office/drawing/2014/main" id="{F26BA6F3-B26A-AC46-4453-0CF4319AD84C}"/>
                  </a:ext>
                </a:extLst>
              </p:cNvPr>
              <p:cNvSpPr txBox="1"/>
              <p:nvPr/>
            </p:nvSpPr>
            <p:spPr>
              <a:xfrm>
                <a:off x="3218370" y="1942855"/>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grpSp>
        <p:grpSp>
          <p:nvGrpSpPr>
            <p:cNvPr id="63" name="Group 62">
              <a:extLst>
                <a:ext uri="{FF2B5EF4-FFF2-40B4-BE49-F238E27FC236}">
                  <a16:creationId xmlns:a16="http://schemas.microsoft.com/office/drawing/2014/main" id="{F93DBD5E-83F3-9142-366D-558C16D9283C}"/>
                </a:ext>
              </a:extLst>
            </p:cNvPr>
            <p:cNvGrpSpPr/>
            <p:nvPr/>
          </p:nvGrpSpPr>
          <p:grpSpPr>
            <a:xfrm>
              <a:off x="2051449" y="2020901"/>
              <a:ext cx="321389" cy="276999"/>
              <a:chOff x="3218370" y="1942855"/>
              <a:chExt cx="321389" cy="276999"/>
            </a:xfrm>
          </p:grpSpPr>
          <p:sp>
            <p:nvSpPr>
              <p:cNvPr id="64" name="TextBox 63">
                <a:extLst>
                  <a:ext uri="{FF2B5EF4-FFF2-40B4-BE49-F238E27FC236}">
                    <a16:creationId xmlns:a16="http://schemas.microsoft.com/office/drawing/2014/main" id="{D54B0938-63E3-F951-C0F7-152AA5FB732F}"/>
                  </a:ext>
                </a:extLst>
              </p:cNvPr>
              <p:cNvSpPr txBox="1"/>
              <p:nvPr/>
            </p:nvSpPr>
            <p:spPr>
              <a:xfrm>
                <a:off x="3265325" y="1942855"/>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65" name="TextBox 64">
                <a:extLst>
                  <a:ext uri="{FF2B5EF4-FFF2-40B4-BE49-F238E27FC236}">
                    <a16:creationId xmlns:a16="http://schemas.microsoft.com/office/drawing/2014/main" id="{96EA2EBD-0252-DB67-E90D-1410D83350DA}"/>
                  </a:ext>
                </a:extLst>
              </p:cNvPr>
              <p:cNvSpPr txBox="1"/>
              <p:nvPr/>
            </p:nvSpPr>
            <p:spPr>
              <a:xfrm>
                <a:off x="3246432" y="1942855"/>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66" name="TextBox 65">
                <a:extLst>
                  <a:ext uri="{FF2B5EF4-FFF2-40B4-BE49-F238E27FC236}">
                    <a16:creationId xmlns:a16="http://schemas.microsoft.com/office/drawing/2014/main" id="{E48D6938-501D-E0BD-8332-600E5B9DE832}"/>
                  </a:ext>
                </a:extLst>
              </p:cNvPr>
              <p:cNvSpPr txBox="1"/>
              <p:nvPr/>
            </p:nvSpPr>
            <p:spPr>
              <a:xfrm>
                <a:off x="3218370" y="1942855"/>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grpSp>
        <p:grpSp>
          <p:nvGrpSpPr>
            <p:cNvPr id="67" name="Group 66">
              <a:extLst>
                <a:ext uri="{FF2B5EF4-FFF2-40B4-BE49-F238E27FC236}">
                  <a16:creationId xmlns:a16="http://schemas.microsoft.com/office/drawing/2014/main" id="{030EDC71-9DCA-CEBD-8A35-3067B5F9044C}"/>
                </a:ext>
              </a:extLst>
            </p:cNvPr>
            <p:cNvGrpSpPr/>
            <p:nvPr/>
          </p:nvGrpSpPr>
          <p:grpSpPr>
            <a:xfrm>
              <a:off x="1647123" y="2021183"/>
              <a:ext cx="288823" cy="276999"/>
              <a:chOff x="1892272" y="1435024"/>
              <a:chExt cx="288823" cy="276999"/>
            </a:xfrm>
          </p:grpSpPr>
          <p:sp>
            <p:nvSpPr>
              <p:cNvPr id="68" name="TextBox 67">
                <a:extLst>
                  <a:ext uri="{FF2B5EF4-FFF2-40B4-BE49-F238E27FC236}">
                    <a16:creationId xmlns:a16="http://schemas.microsoft.com/office/drawing/2014/main" id="{D915F745-17A1-0823-36B5-B76A0CBC60F7}"/>
                  </a:ext>
                </a:extLst>
              </p:cNvPr>
              <p:cNvSpPr txBox="1"/>
              <p:nvPr/>
            </p:nvSpPr>
            <p:spPr>
              <a:xfrm>
                <a:off x="1892272"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69" name="TextBox 68">
                <a:extLst>
                  <a:ext uri="{FF2B5EF4-FFF2-40B4-BE49-F238E27FC236}">
                    <a16:creationId xmlns:a16="http://schemas.microsoft.com/office/drawing/2014/main" id="{1DF1C57B-237E-60F5-FC7E-CB99ACE6A973}"/>
                  </a:ext>
                </a:extLst>
              </p:cNvPr>
              <p:cNvSpPr txBox="1"/>
              <p:nvPr/>
            </p:nvSpPr>
            <p:spPr>
              <a:xfrm>
                <a:off x="1906661"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grpSp>
        <p:grpSp>
          <p:nvGrpSpPr>
            <p:cNvPr id="70" name="Group 69">
              <a:extLst>
                <a:ext uri="{FF2B5EF4-FFF2-40B4-BE49-F238E27FC236}">
                  <a16:creationId xmlns:a16="http://schemas.microsoft.com/office/drawing/2014/main" id="{E29196FB-BF34-622D-A000-94E565DD5D81}"/>
                </a:ext>
              </a:extLst>
            </p:cNvPr>
            <p:cNvGrpSpPr/>
            <p:nvPr/>
          </p:nvGrpSpPr>
          <p:grpSpPr>
            <a:xfrm>
              <a:off x="1729610" y="2020648"/>
              <a:ext cx="288823" cy="276999"/>
              <a:chOff x="1892272" y="1435024"/>
              <a:chExt cx="288823" cy="276999"/>
            </a:xfrm>
          </p:grpSpPr>
          <p:sp>
            <p:nvSpPr>
              <p:cNvPr id="71" name="TextBox 70">
                <a:extLst>
                  <a:ext uri="{FF2B5EF4-FFF2-40B4-BE49-F238E27FC236}">
                    <a16:creationId xmlns:a16="http://schemas.microsoft.com/office/drawing/2014/main" id="{5A7E78CC-497A-9924-B82F-4D34FA826879}"/>
                  </a:ext>
                </a:extLst>
              </p:cNvPr>
              <p:cNvSpPr txBox="1"/>
              <p:nvPr/>
            </p:nvSpPr>
            <p:spPr>
              <a:xfrm>
                <a:off x="1892272"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72" name="TextBox 71">
                <a:extLst>
                  <a:ext uri="{FF2B5EF4-FFF2-40B4-BE49-F238E27FC236}">
                    <a16:creationId xmlns:a16="http://schemas.microsoft.com/office/drawing/2014/main" id="{A1043917-71E8-0A9E-C316-AFC0F2C4E2D7}"/>
                  </a:ext>
                </a:extLst>
              </p:cNvPr>
              <p:cNvSpPr txBox="1"/>
              <p:nvPr/>
            </p:nvSpPr>
            <p:spPr>
              <a:xfrm>
                <a:off x="1906661"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grpSp>
        <p:grpSp>
          <p:nvGrpSpPr>
            <p:cNvPr id="73" name="Group 72">
              <a:extLst>
                <a:ext uri="{FF2B5EF4-FFF2-40B4-BE49-F238E27FC236}">
                  <a16:creationId xmlns:a16="http://schemas.microsoft.com/office/drawing/2014/main" id="{07795027-9A6E-682B-B3C8-CB6176AFED57}"/>
                </a:ext>
              </a:extLst>
            </p:cNvPr>
            <p:cNvGrpSpPr/>
            <p:nvPr/>
          </p:nvGrpSpPr>
          <p:grpSpPr>
            <a:xfrm>
              <a:off x="1829240" y="2023967"/>
              <a:ext cx="288823" cy="276999"/>
              <a:chOff x="1892272" y="1435024"/>
              <a:chExt cx="288823" cy="276999"/>
            </a:xfrm>
          </p:grpSpPr>
          <p:sp>
            <p:nvSpPr>
              <p:cNvPr id="74" name="TextBox 73">
                <a:extLst>
                  <a:ext uri="{FF2B5EF4-FFF2-40B4-BE49-F238E27FC236}">
                    <a16:creationId xmlns:a16="http://schemas.microsoft.com/office/drawing/2014/main" id="{E96CD03D-98EF-7E1B-19EE-A9DF9EF2FAAD}"/>
                  </a:ext>
                </a:extLst>
              </p:cNvPr>
              <p:cNvSpPr txBox="1"/>
              <p:nvPr/>
            </p:nvSpPr>
            <p:spPr>
              <a:xfrm>
                <a:off x="1892272"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75" name="TextBox 74">
                <a:extLst>
                  <a:ext uri="{FF2B5EF4-FFF2-40B4-BE49-F238E27FC236}">
                    <a16:creationId xmlns:a16="http://schemas.microsoft.com/office/drawing/2014/main" id="{DDAEC61B-7617-1C44-0660-75A599865D36}"/>
                  </a:ext>
                </a:extLst>
              </p:cNvPr>
              <p:cNvSpPr txBox="1"/>
              <p:nvPr/>
            </p:nvSpPr>
            <p:spPr>
              <a:xfrm>
                <a:off x="1906661"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grpSp>
        <p:grpSp>
          <p:nvGrpSpPr>
            <p:cNvPr id="76" name="Group 75">
              <a:extLst>
                <a:ext uri="{FF2B5EF4-FFF2-40B4-BE49-F238E27FC236}">
                  <a16:creationId xmlns:a16="http://schemas.microsoft.com/office/drawing/2014/main" id="{C38D2F5A-7AE4-C127-B0DC-649FD026AA0E}"/>
                </a:ext>
              </a:extLst>
            </p:cNvPr>
            <p:cNvGrpSpPr/>
            <p:nvPr/>
          </p:nvGrpSpPr>
          <p:grpSpPr>
            <a:xfrm>
              <a:off x="1918667" y="2023457"/>
              <a:ext cx="288823" cy="276999"/>
              <a:chOff x="1892272" y="1435024"/>
              <a:chExt cx="288823" cy="276999"/>
            </a:xfrm>
          </p:grpSpPr>
          <p:sp>
            <p:nvSpPr>
              <p:cNvPr id="77" name="TextBox 76">
                <a:extLst>
                  <a:ext uri="{FF2B5EF4-FFF2-40B4-BE49-F238E27FC236}">
                    <a16:creationId xmlns:a16="http://schemas.microsoft.com/office/drawing/2014/main" id="{F699BB5F-3615-4855-EEEC-339AAA3523B4}"/>
                  </a:ext>
                </a:extLst>
              </p:cNvPr>
              <p:cNvSpPr txBox="1"/>
              <p:nvPr/>
            </p:nvSpPr>
            <p:spPr>
              <a:xfrm>
                <a:off x="1892272"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78" name="TextBox 77">
                <a:extLst>
                  <a:ext uri="{FF2B5EF4-FFF2-40B4-BE49-F238E27FC236}">
                    <a16:creationId xmlns:a16="http://schemas.microsoft.com/office/drawing/2014/main" id="{A1A6652F-D6ED-9211-8DAE-0A798F24C655}"/>
                  </a:ext>
                </a:extLst>
              </p:cNvPr>
              <p:cNvSpPr txBox="1"/>
              <p:nvPr/>
            </p:nvSpPr>
            <p:spPr>
              <a:xfrm>
                <a:off x="1906661"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grpSp>
        <p:sp>
          <p:nvSpPr>
            <p:cNvPr id="79" name="TextBox 78">
              <a:extLst>
                <a:ext uri="{FF2B5EF4-FFF2-40B4-BE49-F238E27FC236}">
                  <a16:creationId xmlns:a16="http://schemas.microsoft.com/office/drawing/2014/main" id="{5C0BFFE7-D2ED-B595-80A4-18C27CE7817E}"/>
                </a:ext>
              </a:extLst>
            </p:cNvPr>
            <p:cNvSpPr txBox="1"/>
            <p:nvPr/>
          </p:nvSpPr>
          <p:spPr>
            <a:xfrm>
              <a:off x="1946527" y="202068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80" name="TextBox 79">
              <a:extLst>
                <a:ext uri="{FF2B5EF4-FFF2-40B4-BE49-F238E27FC236}">
                  <a16:creationId xmlns:a16="http://schemas.microsoft.com/office/drawing/2014/main" id="{66DAAF6A-40E9-B68B-7974-0772414BFF44}"/>
                </a:ext>
              </a:extLst>
            </p:cNvPr>
            <p:cNvSpPr txBox="1"/>
            <p:nvPr/>
          </p:nvSpPr>
          <p:spPr>
            <a:xfrm>
              <a:off x="1993705" y="2021389"/>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grpSp>
          <p:nvGrpSpPr>
            <p:cNvPr id="81" name="Group 80">
              <a:extLst>
                <a:ext uri="{FF2B5EF4-FFF2-40B4-BE49-F238E27FC236}">
                  <a16:creationId xmlns:a16="http://schemas.microsoft.com/office/drawing/2014/main" id="{65D3565B-880D-8BCD-2318-3C4EA5F8EF91}"/>
                </a:ext>
              </a:extLst>
            </p:cNvPr>
            <p:cNvGrpSpPr/>
            <p:nvPr/>
          </p:nvGrpSpPr>
          <p:grpSpPr>
            <a:xfrm>
              <a:off x="2016111" y="2017890"/>
              <a:ext cx="288823" cy="276999"/>
              <a:chOff x="1892272" y="1435024"/>
              <a:chExt cx="288823" cy="276999"/>
            </a:xfrm>
          </p:grpSpPr>
          <p:sp>
            <p:nvSpPr>
              <p:cNvPr id="82" name="TextBox 81">
                <a:extLst>
                  <a:ext uri="{FF2B5EF4-FFF2-40B4-BE49-F238E27FC236}">
                    <a16:creationId xmlns:a16="http://schemas.microsoft.com/office/drawing/2014/main" id="{E1987845-490C-692D-787A-931DEAC69A7C}"/>
                  </a:ext>
                </a:extLst>
              </p:cNvPr>
              <p:cNvSpPr txBox="1"/>
              <p:nvPr/>
            </p:nvSpPr>
            <p:spPr>
              <a:xfrm>
                <a:off x="1892272"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83" name="TextBox 82">
                <a:extLst>
                  <a:ext uri="{FF2B5EF4-FFF2-40B4-BE49-F238E27FC236}">
                    <a16:creationId xmlns:a16="http://schemas.microsoft.com/office/drawing/2014/main" id="{4325D83E-1D71-C4A2-677F-42DC1171C750}"/>
                  </a:ext>
                </a:extLst>
              </p:cNvPr>
              <p:cNvSpPr txBox="1"/>
              <p:nvPr/>
            </p:nvSpPr>
            <p:spPr>
              <a:xfrm>
                <a:off x="1906661"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grpSp>
        <p:grpSp>
          <p:nvGrpSpPr>
            <p:cNvPr id="84" name="Group 83">
              <a:extLst>
                <a:ext uri="{FF2B5EF4-FFF2-40B4-BE49-F238E27FC236}">
                  <a16:creationId xmlns:a16="http://schemas.microsoft.com/office/drawing/2014/main" id="{19FBC2D1-19C3-1904-7EBB-C7F4445EAED4}"/>
                </a:ext>
              </a:extLst>
            </p:cNvPr>
            <p:cNvGrpSpPr/>
            <p:nvPr/>
          </p:nvGrpSpPr>
          <p:grpSpPr>
            <a:xfrm>
              <a:off x="2245931" y="2021280"/>
              <a:ext cx="288823" cy="276999"/>
              <a:chOff x="1892272" y="1435024"/>
              <a:chExt cx="288823" cy="276999"/>
            </a:xfrm>
          </p:grpSpPr>
          <p:sp>
            <p:nvSpPr>
              <p:cNvPr id="85" name="TextBox 84">
                <a:extLst>
                  <a:ext uri="{FF2B5EF4-FFF2-40B4-BE49-F238E27FC236}">
                    <a16:creationId xmlns:a16="http://schemas.microsoft.com/office/drawing/2014/main" id="{8BAA77EB-D2C2-ACD6-34A8-D3930A91130A}"/>
                  </a:ext>
                </a:extLst>
              </p:cNvPr>
              <p:cNvSpPr txBox="1"/>
              <p:nvPr/>
            </p:nvSpPr>
            <p:spPr>
              <a:xfrm>
                <a:off x="1892272"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86" name="TextBox 85">
                <a:extLst>
                  <a:ext uri="{FF2B5EF4-FFF2-40B4-BE49-F238E27FC236}">
                    <a16:creationId xmlns:a16="http://schemas.microsoft.com/office/drawing/2014/main" id="{A405A44A-6434-A555-1066-08224A7B9460}"/>
                  </a:ext>
                </a:extLst>
              </p:cNvPr>
              <p:cNvSpPr txBox="1"/>
              <p:nvPr/>
            </p:nvSpPr>
            <p:spPr>
              <a:xfrm>
                <a:off x="1906661"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grpSp>
        <p:grpSp>
          <p:nvGrpSpPr>
            <p:cNvPr id="87" name="Group 86">
              <a:extLst>
                <a:ext uri="{FF2B5EF4-FFF2-40B4-BE49-F238E27FC236}">
                  <a16:creationId xmlns:a16="http://schemas.microsoft.com/office/drawing/2014/main" id="{F29CB940-97CD-EBA7-12C7-B12999E1838E}"/>
                </a:ext>
              </a:extLst>
            </p:cNvPr>
            <p:cNvGrpSpPr/>
            <p:nvPr/>
          </p:nvGrpSpPr>
          <p:grpSpPr>
            <a:xfrm>
              <a:off x="2357875" y="2026030"/>
              <a:ext cx="288823" cy="276999"/>
              <a:chOff x="1892272" y="1435024"/>
              <a:chExt cx="288823" cy="276999"/>
            </a:xfrm>
          </p:grpSpPr>
          <p:sp>
            <p:nvSpPr>
              <p:cNvPr id="88" name="TextBox 87">
                <a:extLst>
                  <a:ext uri="{FF2B5EF4-FFF2-40B4-BE49-F238E27FC236}">
                    <a16:creationId xmlns:a16="http://schemas.microsoft.com/office/drawing/2014/main" id="{C7455ACD-2F86-CF4A-C358-456ECCDAA442}"/>
                  </a:ext>
                </a:extLst>
              </p:cNvPr>
              <p:cNvSpPr txBox="1"/>
              <p:nvPr/>
            </p:nvSpPr>
            <p:spPr>
              <a:xfrm>
                <a:off x="1892272"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89" name="TextBox 88">
                <a:extLst>
                  <a:ext uri="{FF2B5EF4-FFF2-40B4-BE49-F238E27FC236}">
                    <a16:creationId xmlns:a16="http://schemas.microsoft.com/office/drawing/2014/main" id="{B9C12C97-7462-800D-6036-DEFC461C0A60}"/>
                  </a:ext>
                </a:extLst>
              </p:cNvPr>
              <p:cNvSpPr txBox="1"/>
              <p:nvPr/>
            </p:nvSpPr>
            <p:spPr>
              <a:xfrm>
                <a:off x="1906661"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grpSp>
        <p:sp>
          <p:nvSpPr>
            <p:cNvPr id="90" name="TextBox 89">
              <a:extLst>
                <a:ext uri="{FF2B5EF4-FFF2-40B4-BE49-F238E27FC236}">
                  <a16:creationId xmlns:a16="http://schemas.microsoft.com/office/drawing/2014/main" id="{C5A58A5D-204D-CED7-3A89-2429184E9E37}"/>
                </a:ext>
              </a:extLst>
            </p:cNvPr>
            <p:cNvSpPr txBox="1"/>
            <p:nvPr/>
          </p:nvSpPr>
          <p:spPr>
            <a:xfrm>
              <a:off x="2401244" y="202704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91" name="TextBox 90">
              <a:extLst>
                <a:ext uri="{FF2B5EF4-FFF2-40B4-BE49-F238E27FC236}">
                  <a16:creationId xmlns:a16="http://schemas.microsoft.com/office/drawing/2014/main" id="{C6176BFA-C86C-8C5C-DDA1-8AAE40343E9C}"/>
                </a:ext>
              </a:extLst>
            </p:cNvPr>
            <p:cNvSpPr txBox="1"/>
            <p:nvPr/>
          </p:nvSpPr>
          <p:spPr>
            <a:xfrm>
              <a:off x="2651263" y="2025019"/>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92" name="TextBox 91">
              <a:extLst>
                <a:ext uri="{FF2B5EF4-FFF2-40B4-BE49-F238E27FC236}">
                  <a16:creationId xmlns:a16="http://schemas.microsoft.com/office/drawing/2014/main" id="{666D95D0-28CB-FA36-C7CE-D5862E91FED2}"/>
                </a:ext>
              </a:extLst>
            </p:cNvPr>
            <p:cNvSpPr txBox="1"/>
            <p:nvPr/>
          </p:nvSpPr>
          <p:spPr>
            <a:xfrm>
              <a:off x="3046670" y="2025018"/>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93" name="TextBox 92">
              <a:extLst>
                <a:ext uri="{FF2B5EF4-FFF2-40B4-BE49-F238E27FC236}">
                  <a16:creationId xmlns:a16="http://schemas.microsoft.com/office/drawing/2014/main" id="{288CCE5F-C8AE-B217-6DCA-08A3040F7E96}"/>
                </a:ext>
              </a:extLst>
            </p:cNvPr>
            <p:cNvSpPr txBox="1"/>
            <p:nvPr/>
          </p:nvSpPr>
          <p:spPr>
            <a:xfrm>
              <a:off x="3071868" y="2025017"/>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94" name="TextBox 93">
              <a:extLst>
                <a:ext uri="{FF2B5EF4-FFF2-40B4-BE49-F238E27FC236}">
                  <a16:creationId xmlns:a16="http://schemas.microsoft.com/office/drawing/2014/main" id="{32E62323-C521-8C03-5732-7943F883C111}"/>
                </a:ext>
              </a:extLst>
            </p:cNvPr>
            <p:cNvSpPr txBox="1"/>
            <p:nvPr/>
          </p:nvSpPr>
          <p:spPr>
            <a:xfrm>
              <a:off x="3210293" y="223691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95" name="TextBox 94">
              <a:extLst>
                <a:ext uri="{FF2B5EF4-FFF2-40B4-BE49-F238E27FC236}">
                  <a16:creationId xmlns:a16="http://schemas.microsoft.com/office/drawing/2014/main" id="{716B0320-CFB3-566C-F54E-83BFCD9F2DFB}"/>
                </a:ext>
              </a:extLst>
            </p:cNvPr>
            <p:cNvSpPr txBox="1"/>
            <p:nvPr/>
          </p:nvSpPr>
          <p:spPr>
            <a:xfrm>
              <a:off x="3303392" y="2235237"/>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96" name="TextBox 95">
              <a:extLst>
                <a:ext uri="{FF2B5EF4-FFF2-40B4-BE49-F238E27FC236}">
                  <a16:creationId xmlns:a16="http://schemas.microsoft.com/office/drawing/2014/main" id="{A77D1DB3-CE2B-923D-74C1-7A86472F092B}"/>
                </a:ext>
              </a:extLst>
            </p:cNvPr>
            <p:cNvSpPr txBox="1"/>
            <p:nvPr/>
          </p:nvSpPr>
          <p:spPr>
            <a:xfrm>
              <a:off x="3412126" y="2236912"/>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09" name="TextBox 108">
              <a:extLst>
                <a:ext uri="{FF2B5EF4-FFF2-40B4-BE49-F238E27FC236}">
                  <a16:creationId xmlns:a16="http://schemas.microsoft.com/office/drawing/2014/main" id="{CF807822-289D-3083-1C6E-30BB7DFA0DB4}"/>
                </a:ext>
              </a:extLst>
            </p:cNvPr>
            <p:cNvSpPr txBox="1"/>
            <p:nvPr/>
          </p:nvSpPr>
          <p:spPr>
            <a:xfrm>
              <a:off x="886521" y="173028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10" name="TextBox 109">
              <a:extLst>
                <a:ext uri="{FF2B5EF4-FFF2-40B4-BE49-F238E27FC236}">
                  <a16:creationId xmlns:a16="http://schemas.microsoft.com/office/drawing/2014/main" id="{C0937647-6B9E-AA87-D267-EEED2F114FD4}"/>
                </a:ext>
              </a:extLst>
            </p:cNvPr>
            <p:cNvSpPr txBox="1"/>
            <p:nvPr/>
          </p:nvSpPr>
          <p:spPr>
            <a:xfrm>
              <a:off x="899003" y="1783342"/>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grpSp>
          <p:nvGrpSpPr>
            <p:cNvPr id="111" name="Group 110">
              <a:extLst>
                <a:ext uri="{FF2B5EF4-FFF2-40B4-BE49-F238E27FC236}">
                  <a16:creationId xmlns:a16="http://schemas.microsoft.com/office/drawing/2014/main" id="{FEF7F7AB-5907-F16B-91EA-831D8EB3C939}"/>
                </a:ext>
              </a:extLst>
            </p:cNvPr>
            <p:cNvGrpSpPr/>
            <p:nvPr/>
          </p:nvGrpSpPr>
          <p:grpSpPr>
            <a:xfrm>
              <a:off x="902263" y="1808742"/>
              <a:ext cx="288823" cy="276999"/>
              <a:chOff x="1892272" y="1435024"/>
              <a:chExt cx="288823" cy="276999"/>
            </a:xfrm>
          </p:grpSpPr>
          <p:sp>
            <p:nvSpPr>
              <p:cNvPr id="112" name="TextBox 111">
                <a:extLst>
                  <a:ext uri="{FF2B5EF4-FFF2-40B4-BE49-F238E27FC236}">
                    <a16:creationId xmlns:a16="http://schemas.microsoft.com/office/drawing/2014/main" id="{8DD149AA-5CAB-6C04-0839-A090648DA06D}"/>
                  </a:ext>
                </a:extLst>
              </p:cNvPr>
              <p:cNvSpPr txBox="1"/>
              <p:nvPr/>
            </p:nvSpPr>
            <p:spPr>
              <a:xfrm>
                <a:off x="1892272"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13" name="TextBox 112">
                <a:extLst>
                  <a:ext uri="{FF2B5EF4-FFF2-40B4-BE49-F238E27FC236}">
                    <a16:creationId xmlns:a16="http://schemas.microsoft.com/office/drawing/2014/main" id="{93BE2262-FF48-03AF-B6E4-7F47F8725408}"/>
                  </a:ext>
                </a:extLst>
              </p:cNvPr>
              <p:cNvSpPr txBox="1"/>
              <p:nvPr/>
            </p:nvSpPr>
            <p:spPr>
              <a:xfrm>
                <a:off x="1906661"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grpSp>
        <p:sp>
          <p:nvSpPr>
            <p:cNvPr id="114" name="TextBox 113">
              <a:extLst>
                <a:ext uri="{FF2B5EF4-FFF2-40B4-BE49-F238E27FC236}">
                  <a16:creationId xmlns:a16="http://schemas.microsoft.com/office/drawing/2014/main" id="{951856D1-1A4A-812E-0DC6-B5CFE9275709}"/>
                </a:ext>
              </a:extLst>
            </p:cNvPr>
            <p:cNvSpPr txBox="1"/>
            <p:nvPr/>
          </p:nvSpPr>
          <p:spPr>
            <a:xfrm>
              <a:off x="951099" y="1897427"/>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15" name="TextBox 114">
              <a:extLst>
                <a:ext uri="{FF2B5EF4-FFF2-40B4-BE49-F238E27FC236}">
                  <a16:creationId xmlns:a16="http://schemas.microsoft.com/office/drawing/2014/main" id="{B22AFC1C-1F24-35A7-82FD-7875FCF10E6F}"/>
                </a:ext>
              </a:extLst>
            </p:cNvPr>
            <p:cNvSpPr txBox="1"/>
            <p:nvPr/>
          </p:nvSpPr>
          <p:spPr>
            <a:xfrm>
              <a:off x="998349" y="191037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16" name="TextBox 115">
              <a:extLst>
                <a:ext uri="{FF2B5EF4-FFF2-40B4-BE49-F238E27FC236}">
                  <a16:creationId xmlns:a16="http://schemas.microsoft.com/office/drawing/2014/main" id="{C64413B3-40A0-6D1A-DB51-36ACE9D00D82}"/>
                </a:ext>
              </a:extLst>
            </p:cNvPr>
            <p:cNvSpPr txBox="1"/>
            <p:nvPr/>
          </p:nvSpPr>
          <p:spPr>
            <a:xfrm>
              <a:off x="1027076" y="1933560"/>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17" name="TextBox 116">
              <a:extLst>
                <a:ext uri="{FF2B5EF4-FFF2-40B4-BE49-F238E27FC236}">
                  <a16:creationId xmlns:a16="http://schemas.microsoft.com/office/drawing/2014/main" id="{1ABA70EE-FCC7-DDEC-0F71-7D16AC5B6748}"/>
                </a:ext>
              </a:extLst>
            </p:cNvPr>
            <p:cNvSpPr txBox="1"/>
            <p:nvPr/>
          </p:nvSpPr>
          <p:spPr>
            <a:xfrm>
              <a:off x="1040688" y="200699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18" name="TextBox 117">
              <a:extLst>
                <a:ext uri="{FF2B5EF4-FFF2-40B4-BE49-F238E27FC236}">
                  <a16:creationId xmlns:a16="http://schemas.microsoft.com/office/drawing/2014/main" id="{1DD24011-E6A7-D60F-5714-078C798EB1FE}"/>
                </a:ext>
              </a:extLst>
            </p:cNvPr>
            <p:cNvSpPr txBox="1"/>
            <p:nvPr/>
          </p:nvSpPr>
          <p:spPr>
            <a:xfrm>
              <a:off x="1049070" y="209633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19" name="TextBox 118">
              <a:extLst>
                <a:ext uri="{FF2B5EF4-FFF2-40B4-BE49-F238E27FC236}">
                  <a16:creationId xmlns:a16="http://schemas.microsoft.com/office/drawing/2014/main" id="{E5421F95-2F07-DC69-E5C8-C93C9C324843}"/>
                </a:ext>
              </a:extLst>
            </p:cNvPr>
            <p:cNvSpPr txBox="1"/>
            <p:nvPr/>
          </p:nvSpPr>
          <p:spPr>
            <a:xfrm>
              <a:off x="1149987" y="232331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grpSp>
          <p:nvGrpSpPr>
            <p:cNvPr id="120" name="Group 119">
              <a:extLst>
                <a:ext uri="{FF2B5EF4-FFF2-40B4-BE49-F238E27FC236}">
                  <a16:creationId xmlns:a16="http://schemas.microsoft.com/office/drawing/2014/main" id="{2CB5ED99-A513-ED04-8A2F-297670885573}"/>
                </a:ext>
              </a:extLst>
            </p:cNvPr>
            <p:cNvGrpSpPr/>
            <p:nvPr/>
          </p:nvGrpSpPr>
          <p:grpSpPr>
            <a:xfrm>
              <a:off x="1098829" y="2304517"/>
              <a:ext cx="288823" cy="276999"/>
              <a:chOff x="1892272" y="1435024"/>
              <a:chExt cx="288823" cy="276999"/>
            </a:xfrm>
          </p:grpSpPr>
          <p:sp>
            <p:nvSpPr>
              <p:cNvPr id="121" name="TextBox 120">
                <a:extLst>
                  <a:ext uri="{FF2B5EF4-FFF2-40B4-BE49-F238E27FC236}">
                    <a16:creationId xmlns:a16="http://schemas.microsoft.com/office/drawing/2014/main" id="{A2C012C9-CBEF-2069-61FE-34F72D79E027}"/>
                  </a:ext>
                </a:extLst>
              </p:cNvPr>
              <p:cNvSpPr txBox="1"/>
              <p:nvPr/>
            </p:nvSpPr>
            <p:spPr>
              <a:xfrm>
                <a:off x="1892272"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22" name="TextBox 121">
                <a:extLst>
                  <a:ext uri="{FF2B5EF4-FFF2-40B4-BE49-F238E27FC236}">
                    <a16:creationId xmlns:a16="http://schemas.microsoft.com/office/drawing/2014/main" id="{4276AD61-277D-ABA1-A688-E08226119825}"/>
                  </a:ext>
                </a:extLst>
              </p:cNvPr>
              <p:cNvSpPr txBox="1"/>
              <p:nvPr/>
            </p:nvSpPr>
            <p:spPr>
              <a:xfrm>
                <a:off x="1906661"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grpSp>
        <p:sp>
          <p:nvSpPr>
            <p:cNvPr id="123" name="TextBox 122">
              <a:extLst>
                <a:ext uri="{FF2B5EF4-FFF2-40B4-BE49-F238E27FC236}">
                  <a16:creationId xmlns:a16="http://schemas.microsoft.com/office/drawing/2014/main" id="{106AEDC2-FFE2-4D57-55E2-9CFAC258DBE7}"/>
                </a:ext>
              </a:extLst>
            </p:cNvPr>
            <p:cNvSpPr txBox="1"/>
            <p:nvPr/>
          </p:nvSpPr>
          <p:spPr>
            <a:xfrm>
              <a:off x="1148342" y="2367437"/>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24" name="TextBox 123">
              <a:extLst>
                <a:ext uri="{FF2B5EF4-FFF2-40B4-BE49-F238E27FC236}">
                  <a16:creationId xmlns:a16="http://schemas.microsoft.com/office/drawing/2014/main" id="{99BEB75A-7E0D-EC99-D888-27F3CE4F44FB}"/>
                </a:ext>
              </a:extLst>
            </p:cNvPr>
            <p:cNvSpPr txBox="1"/>
            <p:nvPr/>
          </p:nvSpPr>
          <p:spPr>
            <a:xfrm>
              <a:off x="1176655" y="237563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25" name="TextBox 124">
              <a:extLst>
                <a:ext uri="{FF2B5EF4-FFF2-40B4-BE49-F238E27FC236}">
                  <a16:creationId xmlns:a16="http://schemas.microsoft.com/office/drawing/2014/main" id="{B836F84B-215B-B0B3-755A-2BBAE375C67D}"/>
                </a:ext>
              </a:extLst>
            </p:cNvPr>
            <p:cNvSpPr txBox="1"/>
            <p:nvPr/>
          </p:nvSpPr>
          <p:spPr>
            <a:xfrm>
              <a:off x="1217274" y="2404479"/>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26" name="TextBox 125">
              <a:extLst>
                <a:ext uri="{FF2B5EF4-FFF2-40B4-BE49-F238E27FC236}">
                  <a16:creationId xmlns:a16="http://schemas.microsoft.com/office/drawing/2014/main" id="{CA5E7AC6-B5E6-D378-A2B7-615A0F2BC3E2}"/>
                </a:ext>
              </a:extLst>
            </p:cNvPr>
            <p:cNvSpPr txBox="1"/>
            <p:nvPr/>
          </p:nvSpPr>
          <p:spPr>
            <a:xfrm>
              <a:off x="1364431" y="256131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27" name="TextBox 126">
              <a:extLst>
                <a:ext uri="{FF2B5EF4-FFF2-40B4-BE49-F238E27FC236}">
                  <a16:creationId xmlns:a16="http://schemas.microsoft.com/office/drawing/2014/main" id="{48C515D2-5553-6A1A-5088-485D2F866B94}"/>
                </a:ext>
              </a:extLst>
            </p:cNvPr>
            <p:cNvSpPr txBox="1"/>
            <p:nvPr/>
          </p:nvSpPr>
          <p:spPr>
            <a:xfrm>
              <a:off x="1472289" y="2590098"/>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28" name="TextBox 127">
              <a:extLst>
                <a:ext uri="{FF2B5EF4-FFF2-40B4-BE49-F238E27FC236}">
                  <a16:creationId xmlns:a16="http://schemas.microsoft.com/office/drawing/2014/main" id="{B9CA29E7-52D7-38E2-7CA9-0857F33A3C3D}"/>
                </a:ext>
              </a:extLst>
            </p:cNvPr>
            <p:cNvSpPr txBox="1"/>
            <p:nvPr/>
          </p:nvSpPr>
          <p:spPr>
            <a:xfrm>
              <a:off x="1531753" y="2592576"/>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29" name="TextBox 128">
              <a:extLst>
                <a:ext uri="{FF2B5EF4-FFF2-40B4-BE49-F238E27FC236}">
                  <a16:creationId xmlns:a16="http://schemas.microsoft.com/office/drawing/2014/main" id="{E294665C-63A8-6504-7632-17AB82174CA5}"/>
                </a:ext>
              </a:extLst>
            </p:cNvPr>
            <p:cNvSpPr txBox="1"/>
            <p:nvPr/>
          </p:nvSpPr>
          <p:spPr>
            <a:xfrm>
              <a:off x="1580147" y="2653202"/>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30" name="TextBox 129">
              <a:extLst>
                <a:ext uri="{FF2B5EF4-FFF2-40B4-BE49-F238E27FC236}">
                  <a16:creationId xmlns:a16="http://schemas.microsoft.com/office/drawing/2014/main" id="{A3820694-1008-1814-3311-8C5EB4459B06}"/>
                </a:ext>
              </a:extLst>
            </p:cNvPr>
            <p:cNvSpPr txBox="1"/>
            <p:nvPr/>
          </p:nvSpPr>
          <p:spPr>
            <a:xfrm>
              <a:off x="1662968" y="2655566"/>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31" name="TextBox 130">
              <a:extLst>
                <a:ext uri="{FF2B5EF4-FFF2-40B4-BE49-F238E27FC236}">
                  <a16:creationId xmlns:a16="http://schemas.microsoft.com/office/drawing/2014/main" id="{866B5CB6-4A2A-1075-9E08-3C4C4B9FD011}"/>
                </a:ext>
              </a:extLst>
            </p:cNvPr>
            <p:cNvSpPr txBox="1"/>
            <p:nvPr/>
          </p:nvSpPr>
          <p:spPr>
            <a:xfrm>
              <a:off x="1691992" y="2654637"/>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32" name="TextBox 131">
              <a:extLst>
                <a:ext uri="{FF2B5EF4-FFF2-40B4-BE49-F238E27FC236}">
                  <a16:creationId xmlns:a16="http://schemas.microsoft.com/office/drawing/2014/main" id="{CB7556BE-D59F-204B-177E-37009075C730}"/>
                </a:ext>
              </a:extLst>
            </p:cNvPr>
            <p:cNvSpPr txBox="1"/>
            <p:nvPr/>
          </p:nvSpPr>
          <p:spPr>
            <a:xfrm>
              <a:off x="1695123" y="2688970"/>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grpSp>
          <p:nvGrpSpPr>
            <p:cNvPr id="133" name="Group 132">
              <a:extLst>
                <a:ext uri="{FF2B5EF4-FFF2-40B4-BE49-F238E27FC236}">
                  <a16:creationId xmlns:a16="http://schemas.microsoft.com/office/drawing/2014/main" id="{5D04738B-809E-0768-1715-7334C042E186}"/>
                </a:ext>
              </a:extLst>
            </p:cNvPr>
            <p:cNvGrpSpPr/>
            <p:nvPr/>
          </p:nvGrpSpPr>
          <p:grpSpPr>
            <a:xfrm>
              <a:off x="1700229" y="2724647"/>
              <a:ext cx="288823" cy="276999"/>
              <a:chOff x="1892272" y="1435024"/>
              <a:chExt cx="288823" cy="276999"/>
            </a:xfrm>
          </p:grpSpPr>
          <p:sp>
            <p:nvSpPr>
              <p:cNvPr id="134" name="TextBox 133">
                <a:extLst>
                  <a:ext uri="{FF2B5EF4-FFF2-40B4-BE49-F238E27FC236}">
                    <a16:creationId xmlns:a16="http://schemas.microsoft.com/office/drawing/2014/main" id="{EF0E3527-F4AF-D6C6-A681-9127702D00C9}"/>
                  </a:ext>
                </a:extLst>
              </p:cNvPr>
              <p:cNvSpPr txBox="1"/>
              <p:nvPr/>
            </p:nvSpPr>
            <p:spPr>
              <a:xfrm>
                <a:off x="1892272"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35" name="TextBox 134">
                <a:extLst>
                  <a:ext uri="{FF2B5EF4-FFF2-40B4-BE49-F238E27FC236}">
                    <a16:creationId xmlns:a16="http://schemas.microsoft.com/office/drawing/2014/main" id="{258278A5-7CAF-15D6-6418-6E68DADE9CA1}"/>
                  </a:ext>
                </a:extLst>
              </p:cNvPr>
              <p:cNvSpPr txBox="1"/>
              <p:nvPr/>
            </p:nvSpPr>
            <p:spPr>
              <a:xfrm>
                <a:off x="1906661"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grpSp>
        <p:grpSp>
          <p:nvGrpSpPr>
            <p:cNvPr id="136" name="Group 135">
              <a:extLst>
                <a:ext uri="{FF2B5EF4-FFF2-40B4-BE49-F238E27FC236}">
                  <a16:creationId xmlns:a16="http://schemas.microsoft.com/office/drawing/2014/main" id="{E9A3AF06-68A6-0B1A-81A9-2C3D713336C7}"/>
                </a:ext>
              </a:extLst>
            </p:cNvPr>
            <p:cNvGrpSpPr/>
            <p:nvPr/>
          </p:nvGrpSpPr>
          <p:grpSpPr>
            <a:xfrm>
              <a:off x="1872267" y="2732271"/>
              <a:ext cx="288823" cy="276999"/>
              <a:chOff x="1892272" y="1435024"/>
              <a:chExt cx="288823" cy="276999"/>
            </a:xfrm>
          </p:grpSpPr>
          <p:sp>
            <p:nvSpPr>
              <p:cNvPr id="137" name="TextBox 136">
                <a:extLst>
                  <a:ext uri="{FF2B5EF4-FFF2-40B4-BE49-F238E27FC236}">
                    <a16:creationId xmlns:a16="http://schemas.microsoft.com/office/drawing/2014/main" id="{74EF2758-EEC2-E633-3E45-A0DDFD491EC7}"/>
                  </a:ext>
                </a:extLst>
              </p:cNvPr>
              <p:cNvSpPr txBox="1"/>
              <p:nvPr/>
            </p:nvSpPr>
            <p:spPr>
              <a:xfrm>
                <a:off x="1892272"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38" name="TextBox 137">
                <a:extLst>
                  <a:ext uri="{FF2B5EF4-FFF2-40B4-BE49-F238E27FC236}">
                    <a16:creationId xmlns:a16="http://schemas.microsoft.com/office/drawing/2014/main" id="{6256562B-FDA8-D6B2-C07F-DB5BC2BC8D17}"/>
                  </a:ext>
                </a:extLst>
              </p:cNvPr>
              <p:cNvSpPr txBox="1"/>
              <p:nvPr/>
            </p:nvSpPr>
            <p:spPr>
              <a:xfrm>
                <a:off x="1906661"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grpSp>
        <p:grpSp>
          <p:nvGrpSpPr>
            <p:cNvPr id="139" name="Group 138">
              <a:extLst>
                <a:ext uri="{FF2B5EF4-FFF2-40B4-BE49-F238E27FC236}">
                  <a16:creationId xmlns:a16="http://schemas.microsoft.com/office/drawing/2014/main" id="{DEB87AC2-CF46-1A8C-3A02-782273E8ABD7}"/>
                </a:ext>
              </a:extLst>
            </p:cNvPr>
            <p:cNvGrpSpPr/>
            <p:nvPr/>
          </p:nvGrpSpPr>
          <p:grpSpPr>
            <a:xfrm>
              <a:off x="1906020" y="2731075"/>
              <a:ext cx="288823" cy="276999"/>
              <a:chOff x="1892272" y="1435024"/>
              <a:chExt cx="288823" cy="276999"/>
            </a:xfrm>
          </p:grpSpPr>
          <p:sp>
            <p:nvSpPr>
              <p:cNvPr id="140" name="TextBox 139">
                <a:extLst>
                  <a:ext uri="{FF2B5EF4-FFF2-40B4-BE49-F238E27FC236}">
                    <a16:creationId xmlns:a16="http://schemas.microsoft.com/office/drawing/2014/main" id="{520D6A97-BF83-1BC2-C7DC-37E8EEA0859B}"/>
                  </a:ext>
                </a:extLst>
              </p:cNvPr>
              <p:cNvSpPr txBox="1"/>
              <p:nvPr/>
            </p:nvSpPr>
            <p:spPr>
              <a:xfrm>
                <a:off x="1892272"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41" name="TextBox 140">
                <a:extLst>
                  <a:ext uri="{FF2B5EF4-FFF2-40B4-BE49-F238E27FC236}">
                    <a16:creationId xmlns:a16="http://schemas.microsoft.com/office/drawing/2014/main" id="{DA0CAC28-E0F2-DF0F-69F8-52471FF23944}"/>
                  </a:ext>
                </a:extLst>
              </p:cNvPr>
              <p:cNvSpPr txBox="1"/>
              <p:nvPr/>
            </p:nvSpPr>
            <p:spPr>
              <a:xfrm>
                <a:off x="1906661"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grpSp>
        <p:grpSp>
          <p:nvGrpSpPr>
            <p:cNvPr id="142" name="Group 141">
              <a:extLst>
                <a:ext uri="{FF2B5EF4-FFF2-40B4-BE49-F238E27FC236}">
                  <a16:creationId xmlns:a16="http://schemas.microsoft.com/office/drawing/2014/main" id="{2A9078B9-C850-EACE-959A-B0E0BE2FA7C2}"/>
                </a:ext>
              </a:extLst>
            </p:cNvPr>
            <p:cNvGrpSpPr/>
            <p:nvPr/>
          </p:nvGrpSpPr>
          <p:grpSpPr>
            <a:xfrm>
              <a:off x="2186983" y="2724512"/>
              <a:ext cx="288823" cy="276999"/>
              <a:chOff x="1892272" y="1435024"/>
              <a:chExt cx="288823" cy="276999"/>
            </a:xfrm>
          </p:grpSpPr>
          <p:sp>
            <p:nvSpPr>
              <p:cNvPr id="143" name="TextBox 142">
                <a:extLst>
                  <a:ext uri="{FF2B5EF4-FFF2-40B4-BE49-F238E27FC236}">
                    <a16:creationId xmlns:a16="http://schemas.microsoft.com/office/drawing/2014/main" id="{8E90DE18-5267-8818-A4ED-7264A285AB5E}"/>
                  </a:ext>
                </a:extLst>
              </p:cNvPr>
              <p:cNvSpPr txBox="1"/>
              <p:nvPr/>
            </p:nvSpPr>
            <p:spPr>
              <a:xfrm>
                <a:off x="1892272"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44" name="TextBox 143">
                <a:extLst>
                  <a:ext uri="{FF2B5EF4-FFF2-40B4-BE49-F238E27FC236}">
                    <a16:creationId xmlns:a16="http://schemas.microsoft.com/office/drawing/2014/main" id="{366D1716-11FA-6BB9-927E-688CC4902C5C}"/>
                  </a:ext>
                </a:extLst>
              </p:cNvPr>
              <p:cNvSpPr txBox="1"/>
              <p:nvPr/>
            </p:nvSpPr>
            <p:spPr>
              <a:xfrm>
                <a:off x="1906661" y="14350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grpSp>
        <p:sp>
          <p:nvSpPr>
            <p:cNvPr id="145" name="TextBox 144">
              <a:extLst>
                <a:ext uri="{FF2B5EF4-FFF2-40B4-BE49-F238E27FC236}">
                  <a16:creationId xmlns:a16="http://schemas.microsoft.com/office/drawing/2014/main" id="{34D272B5-1F6C-8227-76E6-02D7438E7E3E}"/>
                </a:ext>
              </a:extLst>
            </p:cNvPr>
            <p:cNvSpPr txBox="1"/>
            <p:nvPr/>
          </p:nvSpPr>
          <p:spPr>
            <a:xfrm>
              <a:off x="1811920" y="273130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46" name="TextBox 145">
              <a:extLst>
                <a:ext uri="{FF2B5EF4-FFF2-40B4-BE49-F238E27FC236}">
                  <a16:creationId xmlns:a16="http://schemas.microsoft.com/office/drawing/2014/main" id="{CD4EC477-3967-049D-DE92-271F286442F7}"/>
                </a:ext>
              </a:extLst>
            </p:cNvPr>
            <p:cNvSpPr txBox="1"/>
            <p:nvPr/>
          </p:nvSpPr>
          <p:spPr>
            <a:xfrm>
              <a:off x="2153895" y="272948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47" name="TextBox 146">
              <a:extLst>
                <a:ext uri="{FF2B5EF4-FFF2-40B4-BE49-F238E27FC236}">
                  <a16:creationId xmlns:a16="http://schemas.microsoft.com/office/drawing/2014/main" id="{09B6C3A8-F251-5BD8-FC2C-D6CB657AE859}"/>
                </a:ext>
              </a:extLst>
            </p:cNvPr>
            <p:cNvSpPr txBox="1"/>
            <p:nvPr/>
          </p:nvSpPr>
          <p:spPr>
            <a:xfrm>
              <a:off x="2245399" y="272749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48" name="TextBox 147">
              <a:extLst>
                <a:ext uri="{FF2B5EF4-FFF2-40B4-BE49-F238E27FC236}">
                  <a16:creationId xmlns:a16="http://schemas.microsoft.com/office/drawing/2014/main" id="{D70E51C6-CFCF-DDAC-C894-A6C9E0202DA6}"/>
                </a:ext>
              </a:extLst>
            </p:cNvPr>
            <p:cNvSpPr txBox="1"/>
            <p:nvPr/>
          </p:nvSpPr>
          <p:spPr>
            <a:xfrm>
              <a:off x="2996736" y="2876682"/>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49" name="TextBox 148">
              <a:extLst>
                <a:ext uri="{FF2B5EF4-FFF2-40B4-BE49-F238E27FC236}">
                  <a16:creationId xmlns:a16="http://schemas.microsoft.com/office/drawing/2014/main" id="{564C0B33-0118-50F0-ED45-02874A0CC545}"/>
                </a:ext>
              </a:extLst>
            </p:cNvPr>
            <p:cNvSpPr txBox="1"/>
            <p:nvPr/>
          </p:nvSpPr>
          <p:spPr>
            <a:xfrm>
              <a:off x="3063921" y="287668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50" name="TextBox 149">
              <a:extLst>
                <a:ext uri="{FF2B5EF4-FFF2-40B4-BE49-F238E27FC236}">
                  <a16:creationId xmlns:a16="http://schemas.microsoft.com/office/drawing/2014/main" id="{47DB7BB3-3326-4E1F-AD2C-346CF2E0B2AD}"/>
                </a:ext>
              </a:extLst>
            </p:cNvPr>
            <p:cNvSpPr txBox="1"/>
            <p:nvPr/>
          </p:nvSpPr>
          <p:spPr>
            <a:xfrm>
              <a:off x="3432014" y="2876680"/>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4" name="TextBox 3">
              <a:extLst>
                <a:ext uri="{FF2B5EF4-FFF2-40B4-BE49-F238E27FC236}">
                  <a16:creationId xmlns:a16="http://schemas.microsoft.com/office/drawing/2014/main" id="{FF3381BD-CC10-950F-C145-93352E42DED5}"/>
                </a:ext>
              </a:extLst>
            </p:cNvPr>
            <p:cNvSpPr txBox="1"/>
            <p:nvPr/>
          </p:nvSpPr>
          <p:spPr>
            <a:xfrm>
              <a:off x="302290" y="1458668"/>
              <a:ext cx="261611" cy="168356"/>
            </a:xfrm>
            <a:prstGeom prst="rect">
              <a:avLst/>
            </a:prstGeom>
            <a:solidFill>
              <a:schemeClr val="bg1"/>
            </a:solidFill>
          </p:spPr>
          <p:txBody>
            <a:bodyPr wrap="square" lIns="0" tIns="0" rIns="0" bIns="0" rtlCol="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a:sym typeface="Arial"/>
                </a:rPr>
                <a:t>1.0</a:t>
              </a:r>
            </a:p>
          </p:txBody>
        </p:sp>
        <p:sp>
          <p:nvSpPr>
            <p:cNvPr id="305" name="TextBox 304">
              <a:extLst>
                <a:ext uri="{FF2B5EF4-FFF2-40B4-BE49-F238E27FC236}">
                  <a16:creationId xmlns:a16="http://schemas.microsoft.com/office/drawing/2014/main" id="{62C5F29E-9E67-C1BE-6A7B-EBC3F1452D5D}"/>
                </a:ext>
              </a:extLst>
            </p:cNvPr>
            <p:cNvSpPr txBox="1"/>
            <p:nvPr/>
          </p:nvSpPr>
          <p:spPr>
            <a:xfrm>
              <a:off x="1794460" y="1277709"/>
              <a:ext cx="2565509" cy="646331"/>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mPFS NR vs 7.7 mo</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HR = 0.3 (95% CI, 0.19-0.48)</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a:ea typeface="+mn-ea"/>
                  <a:cs typeface="Arial"/>
                  <a:sym typeface="Arial"/>
                </a:rPr>
                <a:t>P</a:t>
              </a: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 &lt; .001</a:t>
              </a:r>
            </a:p>
          </p:txBody>
        </p:sp>
        <p:sp>
          <p:nvSpPr>
            <p:cNvPr id="304" name="TextBox 303">
              <a:extLst>
                <a:ext uri="{FF2B5EF4-FFF2-40B4-BE49-F238E27FC236}">
                  <a16:creationId xmlns:a16="http://schemas.microsoft.com/office/drawing/2014/main" id="{2FD07831-F979-83D1-B0C5-F0A381D7B95E}"/>
                </a:ext>
              </a:extLst>
            </p:cNvPr>
            <p:cNvSpPr txBox="1"/>
            <p:nvPr/>
          </p:nvSpPr>
          <p:spPr>
            <a:xfrm>
              <a:off x="3659556" y="2239046"/>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grpSp>
      <p:grpSp>
        <p:nvGrpSpPr>
          <p:cNvPr id="463" name="Group 462">
            <a:extLst>
              <a:ext uri="{FF2B5EF4-FFF2-40B4-BE49-F238E27FC236}">
                <a16:creationId xmlns:a16="http://schemas.microsoft.com/office/drawing/2014/main" id="{A02F24A8-FEDE-E0F3-84EF-03879EE40B79}"/>
              </a:ext>
            </a:extLst>
          </p:cNvPr>
          <p:cNvGrpSpPr/>
          <p:nvPr/>
        </p:nvGrpSpPr>
        <p:grpSpPr>
          <a:xfrm>
            <a:off x="4522550" y="959287"/>
            <a:ext cx="4346119" cy="2963701"/>
            <a:chOff x="4522550" y="959287"/>
            <a:chExt cx="4346119" cy="2963701"/>
          </a:xfrm>
        </p:grpSpPr>
        <p:grpSp>
          <p:nvGrpSpPr>
            <p:cNvPr id="461" name="Group 460">
              <a:extLst>
                <a:ext uri="{FF2B5EF4-FFF2-40B4-BE49-F238E27FC236}">
                  <a16:creationId xmlns:a16="http://schemas.microsoft.com/office/drawing/2014/main" id="{09E31226-209C-9CE6-34F2-D45342D48431}"/>
                </a:ext>
              </a:extLst>
            </p:cNvPr>
            <p:cNvGrpSpPr/>
            <p:nvPr/>
          </p:nvGrpSpPr>
          <p:grpSpPr>
            <a:xfrm>
              <a:off x="4955318" y="1389059"/>
              <a:ext cx="2840958" cy="1961481"/>
              <a:chOff x="9469565" y="-166364"/>
              <a:chExt cx="2840958" cy="1961481"/>
            </a:xfrm>
          </p:grpSpPr>
          <p:sp>
            <p:nvSpPr>
              <p:cNvPr id="345" name="TextBox 344">
                <a:extLst>
                  <a:ext uri="{FF2B5EF4-FFF2-40B4-BE49-F238E27FC236}">
                    <a16:creationId xmlns:a16="http://schemas.microsoft.com/office/drawing/2014/main" id="{DD7CCBE5-ADE5-FD77-1EFE-2005C59D1162}"/>
                  </a:ext>
                </a:extLst>
              </p:cNvPr>
              <p:cNvSpPr txBox="1"/>
              <p:nvPr/>
            </p:nvSpPr>
            <p:spPr>
              <a:xfrm>
                <a:off x="9981988" y="272040"/>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420" name="TextBox 419">
                <a:extLst>
                  <a:ext uri="{FF2B5EF4-FFF2-40B4-BE49-F238E27FC236}">
                    <a16:creationId xmlns:a16="http://schemas.microsoft.com/office/drawing/2014/main" id="{320E132A-8657-F138-5F26-14095131B007}"/>
                  </a:ext>
                </a:extLst>
              </p:cNvPr>
              <p:cNvSpPr txBox="1"/>
              <p:nvPr/>
            </p:nvSpPr>
            <p:spPr>
              <a:xfrm>
                <a:off x="10041164" y="272600"/>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23" name="TextBox 422">
                <a:extLst>
                  <a:ext uri="{FF2B5EF4-FFF2-40B4-BE49-F238E27FC236}">
                    <a16:creationId xmlns:a16="http://schemas.microsoft.com/office/drawing/2014/main" id="{BE1AB611-CF7D-2CD2-2E69-DC8C37A7B353}"/>
                  </a:ext>
                </a:extLst>
              </p:cNvPr>
              <p:cNvSpPr txBox="1"/>
              <p:nvPr/>
            </p:nvSpPr>
            <p:spPr>
              <a:xfrm>
                <a:off x="10085642" y="30224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25" name="TextBox 424">
                <a:extLst>
                  <a:ext uri="{FF2B5EF4-FFF2-40B4-BE49-F238E27FC236}">
                    <a16:creationId xmlns:a16="http://schemas.microsoft.com/office/drawing/2014/main" id="{763F3A7F-AB8D-A4D7-0AEE-A5E10D2E7356}"/>
                  </a:ext>
                </a:extLst>
              </p:cNvPr>
              <p:cNvSpPr txBox="1"/>
              <p:nvPr/>
            </p:nvSpPr>
            <p:spPr>
              <a:xfrm>
                <a:off x="10119197" y="31756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47" name="TextBox 346">
                <a:extLst>
                  <a:ext uri="{FF2B5EF4-FFF2-40B4-BE49-F238E27FC236}">
                    <a16:creationId xmlns:a16="http://schemas.microsoft.com/office/drawing/2014/main" id="{77807218-7032-D514-EB4F-55BF67741A22}"/>
                  </a:ext>
                </a:extLst>
              </p:cNvPr>
              <p:cNvSpPr txBox="1"/>
              <p:nvPr/>
            </p:nvSpPr>
            <p:spPr>
              <a:xfrm>
                <a:off x="9935508" y="244769"/>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53" name="TextBox 352">
                <a:extLst>
                  <a:ext uri="{FF2B5EF4-FFF2-40B4-BE49-F238E27FC236}">
                    <a16:creationId xmlns:a16="http://schemas.microsoft.com/office/drawing/2014/main" id="{7F15591A-408C-9B25-CE59-86ED87E9CA01}"/>
                  </a:ext>
                </a:extLst>
              </p:cNvPr>
              <p:cNvSpPr txBox="1"/>
              <p:nvPr/>
            </p:nvSpPr>
            <p:spPr>
              <a:xfrm>
                <a:off x="10004771" y="23035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68" name="TextBox 367">
                <a:extLst>
                  <a:ext uri="{FF2B5EF4-FFF2-40B4-BE49-F238E27FC236}">
                    <a16:creationId xmlns:a16="http://schemas.microsoft.com/office/drawing/2014/main" id="{8E44D916-86B7-3BFB-A108-C914357144B3}"/>
                  </a:ext>
                </a:extLst>
              </p:cNvPr>
              <p:cNvSpPr txBox="1"/>
              <p:nvPr/>
            </p:nvSpPr>
            <p:spPr>
              <a:xfrm>
                <a:off x="10017713" y="49066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40" name="TextBox 339">
                <a:extLst>
                  <a:ext uri="{FF2B5EF4-FFF2-40B4-BE49-F238E27FC236}">
                    <a16:creationId xmlns:a16="http://schemas.microsoft.com/office/drawing/2014/main" id="{22BDF051-A3E4-87FC-8C46-36E20CCCFDEE}"/>
                  </a:ext>
                </a:extLst>
              </p:cNvPr>
              <p:cNvSpPr txBox="1"/>
              <p:nvPr/>
            </p:nvSpPr>
            <p:spPr>
              <a:xfrm>
                <a:off x="10004119" y="46109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66" name="TextBox 365">
                <a:extLst>
                  <a:ext uri="{FF2B5EF4-FFF2-40B4-BE49-F238E27FC236}">
                    <a16:creationId xmlns:a16="http://schemas.microsoft.com/office/drawing/2014/main" id="{39B0250E-F0BD-C888-D1BC-06EC7395E3D4}"/>
                  </a:ext>
                </a:extLst>
              </p:cNvPr>
              <p:cNvSpPr txBox="1"/>
              <p:nvPr/>
            </p:nvSpPr>
            <p:spPr>
              <a:xfrm>
                <a:off x="9992787" y="432516"/>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67" name="TextBox 366">
                <a:extLst>
                  <a:ext uri="{FF2B5EF4-FFF2-40B4-BE49-F238E27FC236}">
                    <a16:creationId xmlns:a16="http://schemas.microsoft.com/office/drawing/2014/main" id="{A6AA3BE9-209F-260E-25BB-34516157E29D}"/>
                  </a:ext>
                </a:extLst>
              </p:cNvPr>
              <p:cNvSpPr txBox="1"/>
              <p:nvPr/>
            </p:nvSpPr>
            <p:spPr>
              <a:xfrm>
                <a:off x="10004000" y="432516"/>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21" name="TextBox 320">
                <a:extLst>
                  <a:ext uri="{FF2B5EF4-FFF2-40B4-BE49-F238E27FC236}">
                    <a16:creationId xmlns:a16="http://schemas.microsoft.com/office/drawing/2014/main" id="{F13D5209-F448-6BD9-5AC5-34A44D5F3A6E}"/>
                  </a:ext>
                </a:extLst>
              </p:cNvPr>
              <p:cNvSpPr txBox="1"/>
              <p:nvPr/>
            </p:nvSpPr>
            <p:spPr>
              <a:xfrm>
                <a:off x="10168267" y="619875"/>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70" name="TextBox 369">
                <a:extLst>
                  <a:ext uri="{FF2B5EF4-FFF2-40B4-BE49-F238E27FC236}">
                    <a16:creationId xmlns:a16="http://schemas.microsoft.com/office/drawing/2014/main" id="{EA464B01-CC86-A0B4-7E5C-36C74BC304A0}"/>
                  </a:ext>
                </a:extLst>
              </p:cNvPr>
              <p:cNvSpPr txBox="1"/>
              <p:nvPr/>
            </p:nvSpPr>
            <p:spPr>
              <a:xfrm>
                <a:off x="10097125" y="54318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71" name="TextBox 370">
                <a:extLst>
                  <a:ext uri="{FF2B5EF4-FFF2-40B4-BE49-F238E27FC236}">
                    <a16:creationId xmlns:a16="http://schemas.microsoft.com/office/drawing/2014/main" id="{8AE42F98-4B94-6BB8-628D-D65E69E923E8}"/>
                  </a:ext>
                </a:extLst>
              </p:cNvPr>
              <p:cNvSpPr txBox="1"/>
              <p:nvPr/>
            </p:nvSpPr>
            <p:spPr>
              <a:xfrm>
                <a:off x="10108338" y="54318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23" name="TextBox 322">
                <a:extLst>
                  <a:ext uri="{FF2B5EF4-FFF2-40B4-BE49-F238E27FC236}">
                    <a16:creationId xmlns:a16="http://schemas.microsoft.com/office/drawing/2014/main" id="{F3AAD629-68F9-C3C6-5F7B-A98F437E8EE3}"/>
                  </a:ext>
                </a:extLst>
              </p:cNvPr>
              <p:cNvSpPr txBox="1"/>
              <p:nvPr/>
            </p:nvSpPr>
            <p:spPr>
              <a:xfrm>
                <a:off x="10138613" y="55341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60" name="TextBox 359">
                <a:extLst>
                  <a:ext uri="{FF2B5EF4-FFF2-40B4-BE49-F238E27FC236}">
                    <a16:creationId xmlns:a16="http://schemas.microsoft.com/office/drawing/2014/main" id="{03DB486F-9B30-A698-AEFC-E82E47F03897}"/>
                  </a:ext>
                </a:extLst>
              </p:cNvPr>
              <p:cNvSpPr txBox="1"/>
              <p:nvPr/>
            </p:nvSpPr>
            <p:spPr>
              <a:xfrm>
                <a:off x="10262978" y="53907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83" name="TextBox 382">
                <a:extLst>
                  <a:ext uri="{FF2B5EF4-FFF2-40B4-BE49-F238E27FC236}">
                    <a16:creationId xmlns:a16="http://schemas.microsoft.com/office/drawing/2014/main" id="{7F26441A-7434-283A-F3FF-D003087A067B}"/>
                  </a:ext>
                </a:extLst>
              </p:cNvPr>
              <p:cNvSpPr txBox="1"/>
              <p:nvPr/>
            </p:nvSpPr>
            <p:spPr>
              <a:xfrm>
                <a:off x="10300026" y="566288"/>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82" name="TextBox 381">
                <a:extLst>
                  <a:ext uri="{FF2B5EF4-FFF2-40B4-BE49-F238E27FC236}">
                    <a16:creationId xmlns:a16="http://schemas.microsoft.com/office/drawing/2014/main" id="{9731BA6B-55B6-9649-AC6B-8C5DBD508771}"/>
                  </a:ext>
                </a:extLst>
              </p:cNvPr>
              <p:cNvSpPr txBox="1"/>
              <p:nvPr/>
            </p:nvSpPr>
            <p:spPr>
              <a:xfrm>
                <a:off x="10288813" y="566288"/>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55" name="TextBox 354">
                <a:extLst>
                  <a:ext uri="{FF2B5EF4-FFF2-40B4-BE49-F238E27FC236}">
                    <a16:creationId xmlns:a16="http://schemas.microsoft.com/office/drawing/2014/main" id="{516B3916-9521-4B94-B36C-5ED9543833A7}"/>
                  </a:ext>
                </a:extLst>
              </p:cNvPr>
              <p:cNvSpPr txBox="1"/>
              <p:nvPr/>
            </p:nvSpPr>
            <p:spPr>
              <a:xfrm>
                <a:off x="10171717" y="39823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56" name="TextBox 355">
                <a:extLst>
                  <a:ext uri="{FF2B5EF4-FFF2-40B4-BE49-F238E27FC236}">
                    <a16:creationId xmlns:a16="http://schemas.microsoft.com/office/drawing/2014/main" id="{B5960A4A-3115-43EC-CE34-213FC73223BD}"/>
                  </a:ext>
                </a:extLst>
              </p:cNvPr>
              <p:cNvSpPr txBox="1"/>
              <p:nvPr/>
            </p:nvSpPr>
            <p:spPr>
              <a:xfrm>
                <a:off x="10169593" y="41400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57" name="TextBox 356">
                <a:extLst>
                  <a:ext uri="{FF2B5EF4-FFF2-40B4-BE49-F238E27FC236}">
                    <a16:creationId xmlns:a16="http://schemas.microsoft.com/office/drawing/2014/main" id="{2F689A5B-DF72-6DDD-CC70-461ED567803D}"/>
                  </a:ext>
                </a:extLst>
              </p:cNvPr>
              <p:cNvSpPr txBox="1"/>
              <p:nvPr/>
            </p:nvSpPr>
            <p:spPr>
              <a:xfrm>
                <a:off x="10194494" y="493005"/>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58" name="TextBox 357">
                <a:extLst>
                  <a:ext uri="{FF2B5EF4-FFF2-40B4-BE49-F238E27FC236}">
                    <a16:creationId xmlns:a16="http://schemas.microsoft.com/office/drawing/2014/main" id="{28F60A0F-E864-F382-6C18-CC684B1F8927}"/>
                  </a:ext>
                </a:extLst>
              </p:cNvPr>
              <p:cNvSpPr txBox="1"/>
              <p:nvPr/>
            </p:nvSpPr>
            <p:spPr>
              <a:xfrm>
                <a:off x="10216956" y="52080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26" name="TextBox 425">
                <a:extLst>
                  <a:ext uri="{FF2B5EF4-FFF2-40B4-BE49-F238E27FC236}">
                    <a16:creationId xmlns:a16="http://schemas.microsoft.com/office/drawing/2014/main" id="{60D8E839-62F8-097C-073C-3F89354F4586}"/>
                  </a:ext>
                </a:extLst>
              </p:cNvPr>
              <p:cNvSpPr txBox="1"/>
              <p:nvPr/>
            </p:nvSpPr>
            <p:spPr>
              <a:xfrm>
                <a:off x="10177501" y="444948"/>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27" name="TextBox 426">
                <a:extLst>
                  <a:ext uri="{FF2B5EF4-FFF2-40B4-BE49-F238E27FC236}">
                    <a16:creationId xmlns:a16="http://schemas.microsoft.com/office/drawing/2014/main" id="{23F1C9A5-D6D7-5F53-BCF0-8E4DB961CC5A}"/>
                  </a:ext>
                </a:extLst>
              </p:cNvPr>
              <p:cNvSpPr txBox="1"/>
              <p:nvPr/>
            </p:nvSpPr>
            <p:spPr>
              <a:xfrm>
                <a:off x="10188714" y="444948"/>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28" name="TextBox 427">
                <a:extLst>
                  <a:ext uri="{FF2B5EF4-FFF2-40B4-BE49-F238E27FC236}">
                    <a16:creationId xmlns:a16="http://schemas.microsoft.com/office/drawing/2014/main" id="{B8101075-AE61-728C-A597-CFD95447023A}"/>
                  </a:ext>
                </a:extLst>
              </p:cNvPr>
              <p:cNvSpPr txBox="1"/>
              <p:nvPr/>
            </p:nvSpPr>
            <p:spPr>
              <a:xfrm>
                <a:off x="10180516" y="461028"/>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29" name="TextBox 428">
                <a:extLst>
                  <a:ext uri="{FF2B5EF4-FFF2-40B4-BE49-F238E27FC236}">
                    <a16:creationId xmlns:a16="http://schemas.microsoft.com/office/drawing/2014/main" id="{717B1BA6-FB06-D2E5-DEA0-C49D809BCE26}"/>
                  </a:ext>
                </a:extLst>
              </p:cNvPr>
              <p:cNvSpPr txBox="1"/>
              <p:nvPr/>
            </p:nvSpPr>
            <p:spPr>
              <a:xfrm>
                <a:off x="10191729" y="461028"/>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62" name="TextBox 361">
                <a:extLst>
                  <a:ext uri="{FF2B5EF4-FFF2-40B4-BE49-F238E27FC236}">
                    <a16:creationId xmlns:a16="http://schemas.microsoft.com/office/drawing/2014/main" id="{B5B188F1-781D-9173-E174-C95D726C76DE}"/>
                  </a:ext>
                </a:extLst>
              </p:cNvPr>
              <p:cNvSpPr txBox="1"/>
              <p:nvPr/>
            </p:nvSpPr>
            <p:spPr>
              <a:xfrm>
                <a:off x="10468113" y="72962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63" name="TextBox 362">
                <a:extLst>
                  <a:ext uri="{FF2B5EF4-FFF2-40B4-BE49-F238E27FC236}">
                    <a16:creationId xmlns:a16="http://schemas.microsoft.com/office/drawing/2014/main" id="{5BE992A8-2AB1-69D4-CC01-B0BB56A5899A}"/>
                  </a:ext>
                </a:extLst>
              </p:cNvPr>
              <p:cNvSpPr txBox="1"/>
              <p:nvPr/>
            </p:nvSpPr>
            <p:spPr>
              <a:xfrm>
                <a:off x="10538170" y="72962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34" name="TextBox 433">
                <a:extLst>
                  <a:ext uri="{FF2B5EF4-FFF2-40B4-BE49-F238E27FC236}">
                    <a16:creationId xmlns:a16="http://schemas.microsoft.com/office/drawing/2014/main" id="{D90E8794-8C69-0653-1B03-F0A465D03973}"/>
                  </a:ext>
                </a:extLst>
              </p:cNvPr>
              <p:cNvSpPr txBox="1"/>
              <p:nvPr/>
            </p:nvSpPr>
            <p:spPr>
              <a:xfrm>
                <a:off x="10430390" y="728899"/>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35" name="TextBox 434">
                <a:extLst>
                  <a:ext uri="{FF2B5EF4-FFF2-40B4-BE49-F238E27FC236}">
                    <a16:creationId xmlns:a16="http://schemas.microsoft.com/office/drawing/2014/main" id="{0958C6C2-50AD-C742-541E-8156C90546F6}"/>
                  </a:ext>
                </a:extLst>
              </p:cNvPr>
              <p:cNvSpPr txBox="1"/>
              <p:nvPr/>
            </p:nvSpPr>
            <p:spPr>
              <a:xfrm>
                <a:off x="10441603" y="728899"/>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30" name="TextBox 429">
                <a:extLst>
                  <a:ext uri="{FF2B5EF4-FFF2-40B4-BE49-F238E27FC236}">
                    <a16:creationId xmlns:a16="http://schemas.microsoft.com/office/drawing/2014/main" id="{459D415F-E13B-2227-6D75-DCA446427C42}"/>
                  </a:ext>
                </a:extLst>
              </p:cNvPr>
              <p:cNvSpPr txBox="1"/>
              <p:nvPr/>
            </p:nvSpPr>
            <p:spPr>
              <a:xfrm>
                <a:off x="10391839" y="677378"/>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31" name="TextBox 430">
                <a:extLst>
                  <a:ext uri="{FF2B5EF4-FFF2-40B4-BE49-F238E27FC236}">
                    <a16:creationId xmlns:a16="http://schemas.microsoft.com/office/drawing/2014/main" id="{FA702C28-6B69-9256-C092-7F25A475EF11}"/>
                  </a:ext>
                </a:extLst>
              </p:cNvPr>
              <p:cNvSpPr txBox="1"/>
              <p:nvPr/>
            </p:nvSpPr>
            <p:spPr>
              <a:xfrm>
                <a:off x="10403052" y="677378"/>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32" name="TextBox 431">
                <a:extLst>
                  <a:ext uri="{FF2B5EF4-FFF2-40B4-BE49-F238E27FC236}">
                    <a16:creationId xmlns:a16="http://schemas.microsoft.com/office/drawing/2014/main" id="{41B8B33B-A2C2-D96A-83AA-386DAF4C646B}"/>
                  </a:ext>
                </a:extLst>
              </p:cNvPr>
              <p:cNvSpPr txBox="1"/>
              <p:nvPr/>
            </p:nvSpPr>
            <p:spPr>
              <a:xfrm>
                <a:off x="10408185" y="69351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33" name="TextBox 432">
                <a:extLst>
                  <a:ext uri="{FF2B5EF4-FFF2-40B4-BE49-F238E27FC236}">
                    <a16:creationId xmlns:a16="http://schemas.microsoft.com/office/drawing/2014/main" id="{6307A2BF-AD5A-694C-9B29-1B0067782EBB}"/>
                  </a:ext>
                </a:extLst>
              </p:cNvPr>
              <p:cNvSpPr txBox="1"/>
              <p:nvPr/>
            </p:nvSpPr>
            <p:spPr>
              <a:xfrm>
                <a:off x="10419398" y="69351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61" name="TextBox 360">
                <a:extLst>
                  <a:ext uri="{FF2B5EF4-FFF2-40B4-BE49-F238E27FC236}">
                    <a16:creationId xmlns:a16="http://schemas.microsoft.com/office/drawing/2014/main" id="{24EA268C-6740-DBA1-CB6B-3D5481646ABB}"/>
                  </a:ext>
                </a:extLst>
              </p:cNvPr>
              <p:cNvSpPr txBox="1"/>
              <p:nvPr/>
            </p:nvSpPr>
            <p:spPr>
              <a:xfrm>
                <a:off x="10343438" y="613427"/>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64" name="TextBox 363">
                <a:extLst>
                  <a:ext uri="{FF2B5EF4-FFF2-40B4-BE49-F238E27FC236}">
                    <a16:creationId xmlns:a16="http://schemas.microsoft.com/office/drawing/2014/main" id="{315F111D-276A-6D96-CE01-877E45D6A9FF}"/>
                  </a:ext>
                </a:extLst>
              </p:cNvPr>
              <p:cNvSpPr txBox="1"/>
              <p:nvPr/>
            </p:nvSpPr>
            <p:spPr>
              <a:xfrm>
                <a:off x="10574088" y="77251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41" name="TextBox 340">
                <a:extLst>
                  <a:ext uri="{FF2B5EF4-FFF2-40B4-BE49-F238E27FC236}">
                    <a16:creationId xmlns:a16="http://schemas.microsoft.com/office/drawing/2014/main" id="{C2F9CF3E-E66E-2DFB-767F-125FAB93D934}"/>
                  </a:ext>
                </a:extLst>
              </p:cNvPr>
              <p:cNvSpPr txBox="1"/>
              <p:nvPr/>
            </p:nvSpPr>
            <p:spPr>
              <a:xfrm>
                <a:off x="10056614" y="496105"/>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42" name="TextBox 341">
                <a:extLst>
                  <a:ext uri="{FF2B5EF4-FFF2-40B4-BE49-F238E27FC236}">
                    <a16:creationId xmlns:a16="http://schemas.microsoft.com/office/drawing/2014/main" id="{1C88AA63-D1B3-7BA2-C692-3D54F9EF8CCB}"/>
                  </a:ext>
                </a:extLst>
              </p:cNvPr>
              <p:cNvSpPr txBox="1"/>
              <p:nvPr/>
            </p:nvSpPr>
            <p:spPr>
              <a:xfrm>
                <a:off x="10065243" y="524412"/>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69" name="TextBox 368">
                <a:extLst>
                  <a:ext uri="{FF2B5EF4-FFF2-40B4-BE49-F238E27FC236}">
                    <a16:creationId xmlns:a16="http://schemas.microsoft.com/office/drawing/2014/main" id="{0C33CA0E-ABE2-C2B5-6834-3FCF89378B06}"/>
                  </a:ext>
                </a:extLst>
              </p:cNvPr>
              <p:cNvSpPr txBox="1"/>
              <p:nvPr/>
            </p:nvSpPr>
            <p:spPr>
              <a:xfrm>
                <a:off x="10028926" y="49066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24" name="TextBox 323">
                <a:extLst>
                  <a:ext uri="{FF2B5EF4-FFF2-40B4-BE49-F238E27FC236}">
                    <a16:creationId xmlns:a16="http://schemas.microsoft.com/office/drawing/2014/main" id="{3BB9102B-7D49-8161-5B31-7AC18AF99F44}"/>
                  </a:ext>
                </a:extLst>
              </p:cNvPr>
              <p:cNvSpPr txBox="1"/>
              <p:nvPr/>
            </p:nvSpPr>
            <p:spPr>
              <a:xfrm>
                <a:off x="10182150" y="723425"/>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25" name="TextBox 324">
                <a:extLst>
                  <a:ext uri="{FF2B5EF4-FFF2-40B4-BE49-F238E27FC236}">
                    <a16:creationId xmlns:a16="http://schemas.microsoft.com/office/drawing/2014/main" id="{D55B5F1D-3A3A-7A8C-2BD3-02EAAA0864EF}"/>
                  </a:ext>
                </a:extLst>
              </p:cNvPr>
              <p:cNvSpPr txBox="1"/>
              <p:nvPr/>
            </p:nvSpPr>
            <p:spPr>
              <a:xfrm>
                <a:off x="10230102" y="81578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27" name="TextBox 326">
                <a:extLst>
                  <a:ext uri="{FF2B5EF4-FFF2-40B4-BE49-F238E27FC236}">
                    <a16:creationId xmlns:a16="http://schemas.microsoft.com/office/drawing/2014/main" id="{7E649219-4193-4380-655C-CAF25703B66B}"/>
                  </a:ext>
                </a:extLst>
              </p:cNvPr>
              <p:cNvSpPr txBox="1"/>
              <p:nvPr/>
            </p:nvSpPr>
            <p:spPr>
              <a:xfrm>
                <a:off x="10311621" y="84306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26" name="TextBox 325">
                <a:extLst>
                  <a:ext uri="{FF2B5EF4-FFF2-40B4-BE49-F238E27FC236}">
                    <a16:creationId xmlns:a16="http://schemas.microsoft.com/office/drawing/2014/main" id="{79CD4491-9A10-8C51-29E4-F6D608099428}"/>
                  </a:ext>
                </a:extLst>
              </p:cNvPr>
              <p:cNvSpPr txBox="1"/>
              <p:nvPr/>
            </p:nvSpPr>
            <p:spPr>
              <a:xfrm>
                <a:off x="10289316" y="84306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28" name="TextBox 327">
                <a:extLst>
                  <a:ext uri="{FF2B5EF4-FFF2-40B4-BE49-F238E27FC236}">
                    <a16:creationId xmlns:a16="http://schemas.microsoft.com/office/drawing/2014/main" id="{3AF7ECAA-FAEE-5A65-5E61-9BF4E56A0952}"/>
                  </a:ext>
                </a:extLst>
              </p:cNvPr>
              <p:cNvSpPr txBox="1"/>
              <p:nvPr/>
            </p:nvSpPr>
            <p:spPr>
              <a:xfrm>
                <a:off x="10409769" y="1066492"/>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14" name="TextBox 313">
                <a:extLst>
                  <a:ext uri="{FF2B5EF4-FFF2-40B4-BE49-F238E27FC236}">
                    <a16:creationId xmlns:a16="http://schemas.microsoft.com/office/drawing/2014/main" id="{EDABFEC7-A6B1-3AC6-29D0-0D442E06E5FB}"/>
                  </a:ext>
                </a:extLst>
              </p:cNvPr>
              <p:cNvSpPr txBox="1"/>
              <p:nvPr/>
            </p:nvSpPr>
            <p:spPr>
              <a:xfrm>
                <a:off x="12036089" y="1517020"/>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16" name="TextBox 315">
                <a:extLst>
                  <a:ext uri="{FF2B5EF4-FFF2-40B4-BE49-F238E27FC236}">
                    <a16:creationId xmlns:a16="http://schemas.microsoft.com/office/drawing/2014/main" id="{D7147637-C5F8-B50D-CAA7-352BA5DBDB35}"/>
                  </a:ext>
                </a:extLst>
              </p:cNvPr>
              <p:cNvSpPr txBox="1"/>
              <p:nvPr/>
            </p:nvSpPr>
            <p:spPr>
              <a:xfrm>
                <a:off x="11811914" y="1518118"/>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17" name="TextBox 316">
                <a:extLst>
                  <a:ext uri="{FF2B5EF4-FFF2-40B4-BE49-F238E27FC236}">
                    <a16:creationId xmlns:a16="http://schemas.microsoft.com/office/drawing/2014/main" id="{68CA21C6-CFD2-F270-1A97-BCF704563DA3}"/>
                  </a:ext>
                </a:extLst>
              </p:cNvPr>
              <p:cNvSpPr txBox="1"/>
              <p:nvPr/>
            </p:nvSpPr>
            <p:spPr>
              <a:xfrm>
                <a:off x="11335465" y="1514927"/>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18" name="TextBox 317">
                <a:extLst>
                  <a:ext uri="{FF2B5EF4-FFF2-40B4-BE49-F238E27FC236}">
                    <a16:creationId xmlns:a16="http://schemas.microsoft.com/office/drawing/2014/main" id="{F6F23FD3-BCAC-0B69-19D0-5922A4FE2B0D}"/>
                  </a:ext>
                </a:extLst>
              </p:cNvPr>
              <p:cNvSpPr txBox="1"/>
              <p:nvPr/>
            </p:nvSpPr>
            <p:spPr>
              <a:xfrm>
                <a:off x="11189785" y="1462056"/>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19" name="TextBox 318">
                <a:extLst>
                  <a:ext uri="{FF2B5EF4-FFF2-40B4-BE49-F238E27FC236}">
                    <a16:creationId xmlns:a16="http://schemas.microsoft.com/office/drawing/2014/main" id="{ECB03E02-AED9-EEEB-2E04-9D7F94EBBC8E}"/>
                  </a:ext>
                </a:extLst>
              </p:cNvPr>
              <p:cNvSpPr txBox="1"/>
              <p:nvPr/>
            </p:nvSpPr>
            <p:spPr>
              <a:xfrm>
                <a:off x="11127852" y="1461789"/>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20" name="TextBox 319">
                <a:extLst>
                  <a:ext uri="{FF2B5EF4-FFF2-40B4-BE49-F238E27FC236}">
                    <a16:creationId xmlns:a16="http://schemas.microsoft.com/office/drawing/2014/main" id="{D81B288B-A0F3-1385-4153-DA28480F2282}"/>
                  </a:ext>
                </a:extLst>
              </p:cNvPr>
              <p:cNvSpPr txBox="1"/>
              <p:nvPr/>
            </p:nvSpPr>
            <p:spPr>
              <a:xfrm>
                <a:off x="11091924" y="1455905"/>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22" name="TextBox 321">
                <a:extLst>
                  <a:ext uri="{FF2B5EF4-FFF2-40B4-BE49-F238E27FC236}">
                    <a16:creationId xmlns:a16="http://schemas.microsoft.com/office/drawing/2014/main" id="{46AFC799-45A0-5C48-C909-B047BB156F7C}"/>
                  </a:ext>
                </a:extLst>
              </p:cNvPr>
              <p:cNvSpPr txBox="1"/>
              <p:nvPr/>
            </p:nvSpPr>
            <p:spPr>
              <a:xfrm>
                <a:off x="10160346" y="559287"/>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29" name="TextBox 328">
                <a:extLst>
                  <a:ext uri="{FF2B5EF4-FFF2-40B4-BE49-F238E27FC236}">
                    <a16:creationId xmlns:a16="http://schemas.microsoft.com/office/drawing/2014/main" id="{D530B324-00F6-8CF1-A4C9-4F329C18757C}"/>
                  </a:ext>
                </a:extLst>
              </p:cNvPr>
              <p:cNvSpPr txBox="1"/>
              <p:nvPr/>
            </p:nvSpPr>
            <p:spPr>
              <a:xfrm>
                <a:off x="10480647" y="1183242"/>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30" name="TextBox 329">
                <a:extLst>
                  <a:ext uri="{FF2B5EF4-FFF2-40B4-BE49-F238E27FC236}">
                    <a16:creationId xmlns:a16="http://schemas.microsoft.com/office/drawing/2014/main" id="{591AD736-3079-3A35-DC02-1919E46BA3C9}"/>
                  </a:ext>
                </a:extLst>
              </p:cNvPr>
              <p:cNvSpPr txBox="1"/>
              <p:nvPr/>
            </p:nvSpPr>
            <p:spPr>
              <a:xfrm>
                <a:off x="10529815" y="1201180"/>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31" name="TextBox 330">
                <a:extLst>
                  <a:ext uri="{FF2B5EF4-FFF2-40B4-BE49-F238E27FC236}">
                    <a16:creationId xmlns:a16="http://schemas.microsoft.com/office/drawing/2014/main" id="{4F9CE2B4-77E0-34DA-76B4-6C3A951B9622}"/>
                  </a:ext>
                </a:extLst>
              </p:cNvPr>
              <p:cNvSpPr txBox="1"/>
              <p:nvPr/>
            </p:nvSpPr>
            <p:spPr>
              <a:xfrm>
                <a:off x="10650034" y="1308597"/>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32" name="TextBox 331">
                <a:extLst>
                  <a:ext uri="{FF2B5EF4-FFF2-40B4-BE49-F238E27FC236}">
                    <a16:creationId xmlns:a16="http://schemas.microsoft.com/office/drawing/2014/main" id="{D6598D1F-941A-E886-C9CC-39F731E4A268}"/>
                  </a:ext>
                </a:extLst>
              </p:cNvPr>
              <p:cNvSpPr txBox="1"/>
              <p:nvPr/>
            </p:nvSpPr>
            <p:spPr>
              <a:xfrm>
                <a:off x="10706018" y="133071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33" name="TextBox 332">
                <a:extLst>
                  <a:ext uri="{FF2B5EF4-FFF2-40B4-BE49-F238E27FC236}">
                    <a16:creationId xmlns:a16="http://schemas.microsoft.com/office/drawing/2014/main" id="{C9868E03-7B0D-0512-69CE-81A0DA796D77}"/>
                  </a:ext>
                </a:extLst>
              </p:cNvPr>
              <p:cNvSpPr txBox="1"/>
              <p:nvPr/>
            </p:nvSpPr>
            <p:spPr>
              <a:xfrm>
                <a:off x="10762090" y="133071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34" name="TextBox 333">
                <a:extLst>
                  <a:ext uri="{FF2B5EF4-FFF2-40B4-BE49-F238E27FC236}">
                    <a16:creationId xmlns:a16="http://schemas.microsoft.com/office/drawing/2014/main" id="{2071E3BD-87FF-145E-33EA-59A3D1FDC63A}"/>
                  </a:ext>
                </a:extLst>
              </p:cNvPr>
              <p:cNvSpPr txBox="1"/>
              <p:nvPr/>
            </p:nvSpPr>
            <p:spPr>
              <a:xfrm>
                <a:off x="10821410" y="133058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35" name="TextBox 334">
                <a:extLst>
                  <a:ext uri="{FF2B5EF4-FFF2-40B4-BE49-F238E27FC236}">
                    <a16:creationId xmlns:a16="http://schemas.microsoft.com/office/drawing/2014/main" id="{C55A3B57-E334-6105-3443-7E43F3F7BF4C}"/>
                  </a:ext>
                </a:extLst>
              </p:cNvPr>
              <p:cNvSpPr txBox="1"/>
              <p:nvPr/>
            </p:nvSpPr>
            <p:spPr>
              <a:xfrm>
                <a:off x="10858029" y="1374899"/>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36" name="TextBox 335">
                <a:extLst>
                  <a:ext uri="{FF2B5EF4-FFF2-40B4-BE49-F238E27FC236}">
                    <a16:creationId xmlns:a16="http://schemas.microsoft.com/office/drawing/2014/main" id="{F4B57C0F-8632-3C49-1519-2FD552597B2F}"/>
                  </a:ext>
                </a:extLst>
              </p:cNvPr>
              <p:cNvSpPr txBox="1"/>
              <p:nvPr/>
            </p:nvSpPr>
            <p:spPr>
              <a:xfrm>
                <a:off x="10898284" y="137784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37" name="TextBox 336">
                <a:extLst>
                  <a:ext uri="{FF2B5EF4-FFF2-40B4-BE49-F238E27FC236}">
                    <a16:creationId xmlns:a16="http://schemas.microsoft.com/office/drawing/2014/main" id="{5662ED63-78BC-8BB0-A684-7852CE2EBCCB}"/>
                  </a:ext>
                </a:extLst>
              </p:cNvPr>
              <p:cNvSpPr txBox="1"/>
              <p:nvPr/>
            </p:nvSpPr>
            <p:spPr>
              <a:xfrm>
                <a:off x="11008249" y="1401158"/>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38" name="TextBox 337">
                <a:extLst>
                  <a:ext uri="{FF2B5EF4-FFF2-40B4-BE49-F238E27FC236}">
                    <a16:creationId xmlns:a16="http://schemas.microsoft.com/office/drawing/2014/main" id="{CE54CC21-BDB2-151B-57FD-A971CA5478D7}"/>
                  </a:ext>
                </a:extLst>
              </p:cNvPr>
              <p:cNvSpPr txBox="1"/>
              <p:nvPr/>
            </p:nvSpPr>
            <p:spPr>
              <a:xfrm>
                <a:off x="9989695" y="37686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39" name="TextBox 338">
                <a:extLst>
                  <a:ext uri="{FF2B5EF4-FFF2-40B4-BE49-F238E27FC236}">
                    <a16:creationId xmlns:a16="http://schemas.microsoft.com/office/drawing/2014/main" id="{748EAA28-D500-605A-F519-EACC57A587A3}"/>
                  </a:ext>
                </a:extLst>
              </p:cNvPr>
              <p:cNvSpPr txBox="1"/>
              <p:nvPr/>
            </p:nvSpPr>
            <p:spPr>
              <a:xfrm>
                <a:off x="9997177" y="40106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43" name="TextBox 342">
                <a:extLst>
                  <a:ext uri="{FF2B5EF4-FFF2-40B4-BE49-F238E27FC236}">
                    <a16:creationId xmlns:a16="http://schemas.microsoft.com/office/drawing/2014/main" id="{F14F9418-D6B5-DD55-6F44-A93E45E183B0}"/>
                  </a:ext>
                </a:extLst>
              </p:cNvPr>
              <p:cNvSpPr txBox="1"/>
              <p:nvPr/>
            </p:nvSpPr>
            <p:spPr>
              <a:xfrm>
                <a:off x="9578659" y="-133160"/>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44" name="TextBox 343">
                <a:extLst>
                  <a:ext uri="{FF2B5EF4-FFF2-40B4-BE49-F238E27FC236}">
                    <a16:creationId xmlns:a16="http://schemas.microsoft.com/office/drawing/2014/main" id="{5C858F31-6480-FB33-6482-5B162AF7E7FC}"/>
                  </a:ext>
                </a:extLst>
              </p:cNvPr>
              <p:cNvSpPr txBox="1"/>
              <p:nvPr/>
            </p:nvSpPr>
            <p:spPr>
              <a:xfrm>
                <a:off x="9627933" y="-130237"/>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46" name="TextBox 345">
                <a:extLst>
                  <a:ext uri="{FF2B5EF4-FFF2-40B4-BE49-F238E27FC236}">
                    <a16:creationId xmlns:a16="http://schemas.microsoft.com/office/drawing/2014/main" id="{2EC45BC0-3F57-F6C0-1098-7238F6F1054C}"/>
                  </a:ext>
                </a:extLst>
              </p:cNvPr>
              <p:cNvSpPr txBox="1"/>
              <p:nvPr/>
            </p:nvSpPr>
            <p:spPr>
              <a:xfrm>
                <a:off x="9892527" y="197376"/>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48" name="TextBox 347">
                <a:extLst>
                  <a:ext uri="{FF2B5EF4-FFF2-40B4-BE49-F238E27FC236}">
                    <a16:creationId xmlns:a16="http://schemas.microsoft.com/office/drawing/2014/main" id="{4EF6A93C-CC92-6705-A439-9873F7842A9B}"/>
                  </a:ext>
                </a:extLst>
              </p:cNvPr>
              <p:cNvSpPr txBox="1"/>
              <p:nvPr/>
            </p:nvSpPr>
            <p:spPr>
              <a:xfrm>
                <a:off x="9859916" y="173862"/>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49" name="TextBox 348">
                <a:extLst>
                  <a:ext uri="{FF2B5EF4-FFF2-40B4-BE49-F238E27FC236}">
                    <a16:creationId xmlns:a16="http://schemas.microsoft.com/office/drawing/2014/main" id="{CEACBB9A-7993-1543-BB91-9F1A92CF8337}"/>
                  </a:ext>
                </a:extLst>
              </p:cNvPr>
              <p:cNvSpPr txBox="1"/>
              <p:nvPr/>
            </p:nvSpPr>
            <p:spPr>
              <a:xfrm>
                <a:off x="9758988" y="2990"/>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50" name="TextBox 349">
                <a:extLst>
                  <a:ext uri="{FF2B5EF4-FFF2-40B4-BE49-F238E27FC236}">
                    <a16:creationId xmlns:a16="http://schemas.microsoft.com/office/drawing/2014/main" id="{3221E03D-64E0-44B9-CBF2-D45125E04280}"/>
                  </a:ext>
                </a:extLst>
              </p:cNvPr>
              <p:cNvSpPr txBox="1"/>
              <p:nvPr/>
            </p:nvSpPr>
            <p:spPr>
              <a:xfrm>
                <a:off x="9983346" y="91890"/>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51" name="TextBox 350">
                <a:extLst>
                  <a:ext uri="{FF2B5EF4-FFF2-40B4-BE49-F238E27FC236}">
                    <a16:creationId xmlns:a16="http://schemas.microsoft.com/office/drawing/2014/main" id="{CC0A92FE-FBCD-273A-42DB-733661DC7183}"/>
                  </a:ext>
                </a:extLst>
              </p:cNvPr>
              <p:cNvSpPr txBox="1"/>
              <p:nvPr/>
            </p:nvSpPr>
            <p:spPr>
              <a:xfrm>
                <a:off x="9985858" y="112635"/>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52" name="TextBox 351">
                <a:extLst>
                  <a:ext uri="{FF2B5EF4-FFF2-40B4-BE49-F238E27FC236}">
                    <a16:creationId xmlns:a16="http://schemas.microsoft.com/office/drawing/2014/main" id="{1AAB594F-7E11-E17E-C033-1268C1135766}"/>
                  </a:ext>
                </a:extLst>
              </p:cNvPr>
              <p:cNvSpPr txBox="1"/>
              <p:nvPr/>
            </p:nvSpPr>
            <p:spPr>
              <a:xfrm>
                <a:off x="9992787" y="14121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54" name="TextBox 353">
                <a:extLst>
                  <a:ext uri="{FF2B5EF4-FFF2-40B4-BE49-F238E27FC236}">
                    <a16:creationId xmlns:a16="http://schemas.microsoft.com/office/drawing/2014/main" id="{B7BCBFB6-7642-33CA-A08F-C8035CC1F2CF}"/>
                  </a:ext>
                </a:extLst>
              </p:cNvPr>
              <p:cNvSpPr txBox="1"/>
              <p:nvPr/>
            </p:nvSpPr>
            <p:spPr>
              <a:xfrm>
                <a:off x="9854133" y="3308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59" name="TextBox 358">
                <a:extLst>
                  <a:ext uri="{FF2B5EF4-FFF2-40B4-BE49-F238E27FC236}">
                    <a16:creationId xmlns:a16="http://schemas.microsoft.com/office/drawing/2014/main" id="{00503FFC-29F1-E259-CAF0-478AAE6A532B}"/>
                  </a:ext>
                </a:extLst>
              </p:cNvPr>
              <p:cNvSpPr txBox="1"/>
              <p:nvPr/>
            </p:nvSpPr>
            <p:spPr>
              <a:xfrm>
                <a:off x="10239631" y="534512"/>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65" name="TextBox 364">
                <a:extLst>
                  <a:ext uri="{FF2B5EF4-FFF2-40B4-BE49-F238E27FC236}">
                    <a16:creationId xmlns:a16="http://schemas.microsoft.com/office/drawing/2014/main" id="{68EF888A-A29D-CA5E-5706-37A5676E2BCC}"/>
                  </a:ext>
                </a:extLst>
              </p:cNvPr>
              <p:cNvSpPr txBox="1"/>
              <p:nvPr/>
            </p:nvSpPr>
            <p:spPr>
              <a:xfrm>
                <a:off x="11151158" y="1031309"/>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72" name="TextBox 371">
                <a:extLst>
                  <a:ext uri="{FF2B5EF4-FFF2-40B4-BE49-F238E27FC236}">
                    <a16:creationId xmlns:a16="http://schemas.microsoft.com/office/drawing/2014/main" id="{C55EB478-7E53-8117-BC1F-E2163E606737}"/>
                  </a:ext>
                </a:extLst>
              </p:cNvPr>
              <p:cNvSpPr txBox="1"/>
              <p:nvPr/>
            </p:nvSpPr>
            <p:spPr>
              <a:xfrm>
                <a:off x="9469565" y="-16380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73" name="TextBox 372">
                <a:extLst>
                  <a:ext uri="{FF2B5EF4-FFF2-40B4-BE49-F238E27FC236}">
                    <a16:creationId xmlns:a16="http://schemas.microsoft.com/office/drawing/2014/main" id="{33F6473E-8B27-BD4F-792D-FEE78B9DDF5B}"/>
                  </a:ext>
                </a:extLst>
              </p:cNvPr>
              <p:cNvSpPr txBox="1"/>
              <p:nvPr/>
            </p:nvSpPr>
            <p:spPr>
              <a:xfrm>
                <a:off x="9480778" y="-16380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74" name="TextBox 373">
                <a:extLst>
                  <a:ext uri="{FF2B5EF4-FFF2-40B4-BE49-F238E27FC236}">
                    <a16:creationId xmlns:a16="http://schemas.microsoft.com/office/drawing/2014/main" id="{77D8783A-6AA3-0775-A594-476CE7AFA3A8}"/>
                  </a:ext>
                </a:extLst>
              </p:cNvPr>
              <p:cNvSpPr txBox="1"/>
              <p:nvPr/>
            </p:nvSpPr>
            <p:spPr>
              <a:xfrm>
                <a:off x="9485316" y="-165737"/>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75" name="TextBox 374">
                <a:extLst>
                  <a:ext uri="{FF2B5EF4-FFF2-40B4-BE49-F238E27FC236}">
                    <a16:creationId xmlns:a16="http://schemas.microsoft.com/office/drawing/2014/main" id="{60F9F612-BF33-DC27-486F-6F02D431E4C0}"/>
                  </a:ext>
                </a:extLst>
              </p:cNvPr>
              <p:cNvSpPr txBox="1"/>
              <p:nvPr/>
            </p:nvSpPr>
            <p:spPr>
              <a:xfrm>
                <a:off x="9496529" y="-165737"/>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76" name="TextBox 375">
                <a:extLst>
                  <a:ext uri="{FF2B5EF4-FFF2-40B4-BE49-F238E27FC236}">
                    <a16:creationId xmlns:a16="http://schemas.microsoft.com/office/drawing/2014/main" id="{04F7DB4F-2ED3-0041-A275-F4AB43FEFBFC}"/>
                  </a:ext>
                </a:extLst>
              </p:cNvPr>
              <p:cNvSpPr txBox="1"/>
              <p:nvPr/>
            </p:nvSpPr>
            <p:spPr>
              <a:xfrm>
                <a:off x="9508183" y="-16636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77" name="TextBox 376">
                <a:extLst>
                  <a:ext uri="{FF2B5EF4-FFF2-40B4-BE49-F238E27FC236}">
                    <a16:creationId xmlns:a16="http://schemas.microsoft.com/office/drawing/2014/main" id="{9DBE5422-025E-9F6D-0059-F8AEBA4A7C22}"/>
                  </a:ext>
                </a:extLst>
              </p:cNvPr>
              <p:cNvSpPr txBox="1"/>
              <p:nvPr/>
            </p:nvSpPr>
            <p:spPr>
              <a:xfrm>
                <a:off x="9519396" y="-16636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78" name="TextBox 377">
                <a:extLst>
                  <a:ext uri="{FF2B5EF4-FFF2-40B4-BE49-F238E27FC236}">
                    <a16:creationId xmlns:a16="http://schemas.microsoft.com/office/drawing/2014/main" id="{642D2B32-E851-4855-F14F-CAFBC91E72A1}"/>
                  </a:ext>
                </a:extLst>
              </p:cNvPr>
              <p:cNvSpPr txBox="1"/>
              <p:nvPr/>
            </p:nvSpPr>
            <p:spPr>
              <a:xfrm>
                <a:off x="9544377" y="-145895"/>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79" name="TextBox 378">
                <a:extLst>
                  <a:ext uri="{FF2B5EF4-FFF2-40B4-BE49-F238E27FC236}">
                    <a16:creationId xmlns:a16="http://schemas.microsoft.com/office/drawing/2014/main" id="{ADCF81E3-8EDB-3166-D9AA-5E5FC058E60E}"/>
                  </a:ext>
                </a:extLst>
              </p:cNvPr>
              <p:cNvSpPr txBox="1"/>
              <p:nvPr/>
            </p:nvSpPr>
            <p:spPr>
              <a:xfrm>
                <a:off x="9555590" y="-145895"/>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80" name="TextBox 379">
                <a:extLst>
                  <a:ext uri="{FF2B5EF4-FFF2-40B4-BE49-F238E27FC236}">
                    <a16:creationId xmlns:a16="http://schemas.microsoft.com/office/drawing/2014/main" id="{6A2F2718-FC8D-19F5-4B8C-F31D07230F1A}"/>
                  </a:ext>
                </a:extLst>
              </p:cNvPr>
              <p:cNvSpPr txBox="1"/>
              <p:nvPr/>
            </p:nvSpPr>
            <p:spPr>
              <a:xfrm>
                <a:off x="9594744" y="-13357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81" name="TextBox 380">
                <a:extLst>
                  <a:ext uri="{FF2B5EF4-FFF2-40B4-BE49-F238E27FC236}">
                    <a16:creationId xmlns:a16="http://schemas.microsoft.com/office/drawing/2014/main" id="{B4A685D0-67C2-949A-C9EA-7EB5D93C5F54}"/>
                  </a:ext>
                </a:extLst>
              </p:cNvPr>
              <p:cNvSpPr txBox="1"/>
              <p:nvPr/>
            </p:nvSpPr>
            <p:spPr>
              <a:xfrm>
                <a:off x="9605957" y="-13357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84" name="TextBox 383">
                <a:extLst>
                  <a:ext uri="{FF2B5EF4-FFF2-40B4-BE49-F238E27FC236}">
                    <a16:creationId xmlns:a16="http://schemas.microsoft.com/office/drawing/2014/main" id="{46BE6093-AC44-90AB-8A42-05A41387842B}"/>
                  </a:ext>
                </a:extLst>
              </p:cNvPr>
              <p:cNvSpPr txBox="1"/>
              <p:nvPr/>
            </p:nvSpPr>
            <p:spPr>
              <a:xfrm>
                <a:off x="9654251" y="-2768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85" name="TextBox 384">
                <a:extLst>
                  <a:ext uri="{FF2B5EF4-FFF2-40B4-BE49-F238E27FC236}">
                    <a16:creationId xmlns:a16="http://schemas.microsoft.com/office/drawing/2014/main" id="{FC30BBD6-EEB0-FD2D-AE75-D38355A16B13}"/>
                  </a:ext>
                </a:extLst>
              </p:cNvPr>
              <p:cNvSpPr txBox="1"/>
              <p:nvPr/>
            </p:nvSpPr>
            <p:spPr>
              <a:xfrm>
                <a:off x="9665464" y="-2768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86" name="TextBox 385">
                <a:extLst>
                  <a:ext uri="{FF2B5EF4-FFF2-40B4-BE49-F238E27FC236}">
                    <a16:creationId xmlns:a16="http://schemas.microsoft.com/office/drawing/2014/main" id="{B9BBDB8C-BE36-8D96-F035-D8CF45B68804}"/>
                  </a:ext>
                </a:extLst>
              </p:cNvPr>
              <p:cNvSpPr txBox="1"/>
              <p:nvPr/>
            </p:nvSpPr>
            <p:spPr>
              <a:xfrm>
                <a:off x="9700968" y="-269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87" name="TextBox 386">
                <a:extLst>
                  <a:ext uri="{FF2B5EF4-FFF2-40B4-BE49-F238E27FC236}">
                    <a16:creationId xmlns:a16="http://schemas.microsoft.com/office/drawing/2014/main" id="{388E9EF2-9BE7-235E-994D-E25B4F1E2446}"/>
                  </a:ext>
                </a:extLst>
              </p:cNvPr>
              <p:cNvSpPr txBox="1"/>
              <p:nvPr/>
            </p:nvSpPr>
            <p:spPr>
              <a:xfrm>
                <a:off x="9712181" y="-269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88" name="TextBox 387">
                <a:extLst>
                  <a:ext uri="{FF2B5EF4-FFF2-40B4-BE49-F238E27FC236}">
                    <a16:creationId xmlns:a16="http://schemas.microsoft.com/office/drawing/2014/main" id="{3774A3AA-A2FD-CDA9-D072-93D2CABD98F7}"/>
                  </a:ext>
                </a:extLst>
              </p:cNvPr>
              <p:cNvSpPr txBox="1"/>
              <p:nvPr/>
            </p:nvSpPr>
            <p:spPr>
              <a:xfrm>
                <a:off x="9717402" y="-447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89" name="TextBox 388">
                <a:extLst>
                  <a:ext uri="{FF2B5EF4-FFF2-40B4-BE49-F238E27FC236}">
                    <a16:creationId xmlns:a16="http://schemas.microsoft.com/office/drawing/2014/main" id="{2FA68839-AF3B-CE0B-84DF-3C6392D33505}"/>
                  </a:ext>
                </a:extLst>
              </p:cNvPr>
              <p:cNvSpPr txBox="1"/>
              <p:nvPr/>
            </p:nvSpPr>
            <p:spPr>
              <a:xfrm>
                <a:off x="9728615" y="-447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90" name="TextBox 389">
                <a:extLst>
                  <a:ext uri="{FF2B5EF4-FFF2-40B4-BE49-F238E27FC236}">
                    <a16:creationId xmlns:a16="http://schemas.microsoft.com/office/drawing/2014/main" id="{C089C374-0F4F-C302-8193-36F8E863FA51}"/>
                  </a:ext>
                </a:extLst>
              </p:cNvPr>
              <p:cNvSpPr txBox="1"/>
              <p:nvPr/>
            </p:nvSpPr>
            <p:spPr>
              <a:xfrm>
                <a:off x="9802295" y="2655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91" name="TextBox 390">
                <a:extLst>
                  <a:ext uri="{FF2B5EF4-FFF2-40B4-BE49-F238E27FC236}">
                    <a16:creationId xmlns:a16="http://schemas.microsoft.com/office/drawing/2014/main" id="{A0CE163F-F814-BDBD-7141-7BB5E6460F1A}"/>
                  </a:ext>
                </a:extLst>
              </p:cNvPr>
              <p:cNvSpPr txBox="1"/>
              <p:nvPr/>
            </p:nvSpPr>
            <p:spPr>
              <a:xfrm>
                <a:off x="9813508" y="2655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92" name="TextBox 391">
                <a:extLst>
                  <a:ext uri="{FF2B5EF4-FFF2-40B4-BE49-F238E27FC236}">
                    <a16:creationId xmlns:a16="http://schemas.microsoft.com/office/drawing/2014/main" id="{DFA93CA0-2493-D3B7-E6A1-A55B13FE383F}"/>
                  </a:ext>
                </a:extLst>
              </p:cNvPr>
              <p:cNvSpPr txBox="1"/>
              <p:nvPr/>
            </p:nvSpPr>
            <p:spPr>
              <a:xfrm>
                <a:off x="9820315" y="87972"/>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93" name="TextBox 392">
                <a:extLst>
                  <a:ext uri="{FF2B5EF4-FFF2-40B4-BE49-F238E27FC236}">
                    <a16:creationId xmlns:a16="http://schemas.microsoft.com/office/drawing/2014/main" id="{9541BE72-3406-BA73-7AF5-083D8ED285CF}"/>
                  </a:ext>
                </a:extLst>
              </p:cNvPr>
              <p:cNvSpPr txBox="1"/>
              <p:nvPr/>
            </p:nvSpPr>
            <p:spPr>
              <a:xfrm>
                <a:off x="9831528" y="87972"/>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94" name="TextBox 393">
                <a:extLst>
                  <a:ext uri="{FF2B5EF4-FFF2-40B4-BE49-F238E27FC236}">
                    <a16:creationId xmlns:a16="http://schemas.microsoft.com/office/drawing/2014/main" id="{B4316446-8192-C5DD-9D7B-273D91C56A77}"/>
                  </a:ext>
                </a:extLst>
              </p:cNvPr>
              <p:cNvSpPr txBox="1"/>
              <p:nvPr/>
            </p:nvSpPr>
            <p:spPr>
              <a:xfrm>
                <a:off x="9832422" y="112800"/>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95" name="TextBox 394">
                <a:extLst>
                  <a:ext uri="{FF2B5EF4-FFF2-40B4-BE49-F238E27FC236}">
                    <a16:creationId xmlns:a16="http://schemas.microsoft.com/office/drawing/2014/main" id="{2A0B0452-8C1D-3620-1787-F792CF4278EA}"/>
                  </a:ext>
                </a:extLst>
              </p:cNvPr>
              <p:cNvSpPr txBox="1"/>
              <p:nvPr/>
            </p:nvSpPr>
            <p:spPr>
              <a:xfrm>
                <a:off x="9843635" y="112800"/>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96" name="TextBox 395">
                <a:extLst>
                  <a:ext uri="{FF2B5EF4-FFF2-40B4-BE49-F238E27FC236}">
                    <a16:creationId xmlns:a16="http://schemas.microsoft.com/office/drawing/2014/main" id="{5447217D-3E5D-A7B6-4D96-351E08A5C2E1}"/>
                  </a:ext>
                </a:extLst>
              </p:cNvPr>
              <p:cNvSpPr txBox="1"/>
              <p:nvPr/>
            </p:nvSpPr>
            <p:spPr>
              <a:xfrm>
                <a:off x="9843554" y="142170"/>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97" name="TextBox 396">
                <a:extLst>
                  <a:ext uri="{FF2B5EF4-FFF2-40B4-BE49-F238E27FC236}">
                    <a16:creationId xmlns:a16="http://schemas.microsoft.com/office/drawing/2014/main" id="{53B2CE77-9C0B-C130-DD2A-D86AEE066E2C}"/>
                  </a:ext>
                </a:extLst>
              </p:cNvPr>
              <p:cNvSpPr txBox="1"/>
              <p:nvPr/>
            </p:nvSpPr>
            <p:spPr>
              <a:xfrm>
                <a:off x="9854767" y="142170"/>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398" name="TextBox 397">
                <a:extLst>
                  <a:ext uri="{FF2B5EF4-FFF2-40B4-BE49-F238E27FC236}">
                    <a16:creationId xmlns:a16="http://schemas.microsoft.com/office/drawing/2014/main" id="{3654EED1-D1C5-F546-96D3-9703B53F4DE4}"/>
                  </a:ext>
                </a:extLst>
              </p:cNvPr>
              <p:cNvSpPr txBox="1"/>
              <p:nvPr/>
            </p:nvSpPr>
            <p:spPr>
              <a:xfrm>
                <a:off x="9895087" y="53535"/>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99" name="TextBox 398">
                <a:extLst>
                  <a:ext uri="{FF2B5EF4-FFF2-40B4-BE49-F238E27FC236}">
                    <a16:creationId xmlns:a16="http://schemas.microsoft.com/office/drawing/2014/main" id="{D1C5A506-FB12-4082-527F-37470C14E5E6}"/>
                  </a:ext>
                </a:extLst>
              </p:cNvPr>
              <p:cNvSpPr txBox="1"/>
              <p:nvPr/>
            </p:nvSpPr>
            <p:spPr>
              <a:xfrm>
                <a:off x="9906300" y="53535"/>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00" name="TextBox 399">
                <a:extLst>
                  <a:ext uri="{FF2B5EF4-FFF2-40B4-BE49-F238E27FC236}">
                    <a16:creationId xmlns:a16="http://schemas.microsoft.com/office/drawing/2014/main" id="{C58E60A8-57A4-4A12-53CA-9EECB8C1B097}"/>
                  </a:ext>
                </a:extLst>
              </p:cNvPr>
              <p:cNvSpPr txBox="1"/>
              <p:nvPr/>
            </p:nvSpPr>
            <p:spPr>
              <a:xfrm>
                <a:off x="9935094" y="5615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01" name="TextBox 400">
                <a:extLst>
                  <a:ext uri="{FF2B5EF4-FFF2-40B4-BE49-F238E27FC236}">
                    <a16:creationId xmlns:a16="http://schemas.microsoft.com/office/drawing/2014/main" id="{1C22DA26-1436-9302-7A4F-C2B8AD38439E}"/>
                  </a:ext>
                </a:extLst>
              </p:cNvPr>
              <p:cNvSpPr txBox="1"/>
              <p:nvPr/>
            </p:nvSpPr>
            <p:spPr>
              <a:xfrm>
                <a:off x="9946307" y="5615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02" name="TextBox 401">
                <a:extLst>
                  <a:ext uri="{FF2B5EF4-FFF2-40B4-BE49-F238E27FC236}">
                    <a16:creationId xmlns:a16="http://schemas.microsoft.com/office/drawing/2014/main" id="{862A79E5-A777-40CF-86C0-9A0476E5F4FF}"/>
                  </a:ext>
                </a:extLst>
              </p:cNvPr>
              <p:cNvSpPr txBox="1"/>
              <p:nvPr/>
            </p:nvSpPr>
            <p:spPr>
              <a:xfrm>
                <a:off x="9641297" y="-6954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03" name="TextBox 402">
                <a:extLst>
                  <a:ext uri="{FF2B5EF4-FFF2-40B4-BE49-F238E27FC236}">
                    <a16:creationId xmlns:a16="http://schemas.microsoft.com/office/drawing/2014/main" id="{0F9629B7-EA2F-D0AE-A801-A1116AEE023C}"/>
                  </a:ext>
                </a:extLst>
              </p:cNvPr>
              <p:cNvSpPr txBox="1"/>
              <p:nvPr/>
            </p:nvSpPr>
            <p:spPr>
              <a:xfrm>
                <a:off x="9652510" y="-6954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04" name="TextBox 403">
                <a:extLst>
                  <a:ext uri="{FF2B5EF4-FFF2-40B4-BE49-F238E27FC236}">
                    <a16:creationId xmlns:a16="http://schemas.microsoft.com/office/drawing/2014/main" id="{D46F1F29-68C9-4A0F-9E9F-54E444EB05C8}"/>
                  </a:ext>
                </a:extLst>
              </p:cNvPr>
              <p:cNvSpPr txBox="1"/>
              <p:nvPr/>
            </p:nvSpPr>
            <p:spPr>
              <a:xfrm>
                <a:off x="9655329" y="-69056"/>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05" name="TextBox 404">
                <a:extLst>
                  <a:ext uri="{FF2B5EF4-FFF2-40B4-BE49-F238E27FC236}">
                    <a16:creationId xmlns:a16="http://schemas.microsoft.com/office/drawing/2014/main" id="{84B96F16-19FA-3079-45B9-B85DD29E18DA}"/>
                  </a:ext>
                </a:extLst>
              </p:cNvPr>
              <p:cNvSpPr txBox="1"/>
              <p:nvPr/>
            </p:nvSpPr>
            <p:spPr>
              <a:xfrm>
                <a:off x="9666542" y="-69056"/>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06" name="TextBox 405">
                <a:extLst>
                  <a:ext uri="{FF2B5EF4-FFF2-40B4-BE49-F238E27FC236}">
                    <a16:creationId xmlns:a16="http://schemas.microsoft.com/office/drawing/2014/main" id="{BFA1121D-71B4-E311-C48F-CCCB29A83F1C}"/>
                  </a:ext>
                </a:extLst>
              </p:cNvPr>
              <p:cNvSpPr txBox="1"/>
              <p:nvPr/>
            </p:nvSpPr>
            <p:spPr>
              <a:xfrm>
                <a:off x="9698717" y="-53177"/>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07" name="TextBox 406">
                <a:extLst>
                  <a:ext uri="{FF2B5EF4-FFF2-40B4-BE49-F238E27FC236}">
                    <a16:creationId xmlns:a16="http://schemas.microsoft.com/office/drawing/2014/main" id="{FCFA8F1F-E163-14B5-AE2B-A3A8137B4662}"/>
                  </a:ext>
                </a:extLst>
              </p:cNvPr>
              <p:cNvSpPr txBox="1"/>
              <p:nvPr/>
            </p:nvSpPr>
            <p:spPr>
              <a:xfrm>
                <a:off x="9709930" y="-53177"/>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08" name="TextBox 407">
                <a:extLst>
                  <a:ext uri="{FF2B5EF4-FFF2-40B4-BE49-F238E27FC236}">
                    <a16:creationId xmlns:a16="http://schemas.microsoft.com/office/drawing/2014/main" id="{0C5B1175-3ECE-61C3-1575-706297F4BD73}"/>
                  </a:ext>
                </a:extLst>
              </p:cNvPr>
              <p:cNvSpPr txBox="1"/>
              <p:nvPr/>
            </p:nvSpPr>
            <p:spPr>
              <a:xfrm>
                <a:off x="9723764" y="-54715"/>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09" name="TextBox 408">
                <a:extLst>
                  <a:ext uri="{FF2B5EF4-FFF2-40B4-BE49-F238E27FC236}">
                    <a16:creationId xmlns:a16="http://schemas.microsoft.com/office/drawing/2014/main" id="{ECDB84F5-2533-186D-F213-04902B9CBFBD}"/>
                  </a:ext>
                </a:extLst>
              </p:cNvPr>
              <p:cNvSpPr txBox="1"/>
              <p:nvPr/>
            </p:nvSpPr>
            <p:spPr>
              <a:xfrm>
                <a:off x="9734977" y="-54715"/>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10" name="TextBox 409">
                <a:extLst>
                  <a:ext uri="{FF2B5EF4-FFF2-40B4-BE49-F238E27FC236}">
                    <a16:creationId xmlns:a16="http://schemas.microsoft.com/office/drawing/2014/main" id="{FE11C1B2-08FD-EAEE-C08D-D0F61094AD57}"/>
                  </a:ext>
                </a:extLst>
              </p:cNvPr>
              <p:cNvSpPr txBox="1"/>
              <p:nvPr/>
            </p:nvSpPr>
            <p:spPr>
              <a:xfrm>
                <a:off x="9835004" y="11848"/>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11" name="TextBox 410">
                <a:extLst>
                  <a:ext uri="{FF2B5EF4-FFF2-40B4-BE49-F238E27FC236}">
                    <a16:creationId xmlns:a16="http://schemas.microsoft.com/office/drawing/2014/main" id="{C11B271A-7596-47CB-2CCA-31AA1A57216C}"/>
                  </a:ext>
                </a:extLst>
              </p:cNvPr>
              <p:cNvSpPr txBox="1"/>
              <p:nvPr/>
            </p:nvSpPr>
            <p:spPr>
              <a:xfrm>
                <a:off x="9846217" y="11848"/>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12" name="TextBox 411">
                <a:extLst>
                  <a:ext uri="{FF2B5EF4-FFF2-40B4-BE49-F238E27FC236}">
                    <a16:creationId xmlns:a16="http://schemas.microsoft.com/office/drawing/2014/main" id="{7AE07281-9228-3573-3DB8-2401EBF8DCDB}"/>
                  </a:ext>
                </a:extLst>
              </p:cNvPr>
              <p:cNvSpPr txBox="1"/>
              <p:nvPr/>
            </p:nvSpPr>
            <p:spPr>
              <a:xfrm>
                <a:off x="9814322" y="-3990"/>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13" name="TextBox 412">
                <a:extLst>
                  <a:ext uri="{FF2B5EF4-FFF2-40B4-BE49-F238E27FC236}">
                    <a16:creationId xmlns:a16="http://schemas.microsoft.com/office/drawing/2014/main" id="{FEB48DCF-9BE2-B493-23AB-47B028DAD1A8}"/>
                  </a:ext>
                </a:extLst>
              </p:cNvPr>
              <p:cNvSpPr txBox="1"/>
              <p:nvPr/>
            </p:nvSpPr>
            <p:spPr>
              <a:xfrm>
                <a:off x="9825535" y="-3990"/>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14" name="TextBox 413">
                <a:extLst>
                  <a:ext uri="{FF2B5EF4-FFF2-40B4-BE49-F238E27FC236}">
                    <a16:creationId xmlns:a16="http://schemas.microsoft.com/office/drawing/2014/main" id="{CC60CB24-F7AD-6989-707F-F9C10B0016E1}"/>
                  </a:ext>
                </a:extLst>
              </p:cNvPr>
              <p:cNvSpPr txBox="1"/>
              <p:nvPr/>
            </p:nvSpPr>
            <p:spPr>
              <a:xfrm>
                <a:off x="9753064" y="-48295"/>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15" name="TextBox 414">
                <a:extLst>
                  <a:ext uri="{FF2B5EF4-FFF2-40B4-BE49-F238E27FC236}">
                    <a16:creationId xmlns:a16="http://schemas.microsoft.com/office/drawing/2014/main" id="{BCB0798C-80A9-BC6A-1F89-D622CEE68DDC}"/>
                  </a:ext>
                </a:extLst>
              </p:cNvPr>
              <p:cNvSpPr txBox="1"/>
              <p:nvPr/>
            </p:nvSpPr>
            <p:spPr>
              <a:xfrm>
                <a:off x="9764277" y="-48295"/>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16" name="TextBox 415">
                <a:extLst>
                  <a:ext uri="{FF2B5EF4-FFF2-40B4-BE49-F238E27FC236}">
                    <a16:creationId xmlns:a16="http://schemas.microsoft.com/office/drawing/2014/main" id="{EBB29534-831C-2AA6-CD0A-3C781F7E0C30}"/>
                  </a:ext>
                </a:extLst>
              </p:cNvPr>
              <p:cNvSpPr txBox="1"/>
              <p:nvPr/>
            </p:nvSpPr>
            <p:spPr>
              <a:xfrm>
                <a:off x="9768894" y="-38065"/>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17" name="TextBox 416">
                <a:extLst>
                  <a:ext uri="{FF2B5EF4-FFF2-40B4-BE49-F238E27FC236}">
                    <a16:creationId xmlns:a16="http://schemas.microsoft.com/office/drawing/2014/main" id="{C537B256-C620-C0F3-3166-2F984EF57BDD}"/>
                  </a:ext>
                </a:extLst>
              </p:cNvPr>
              <p:cNvSpPr txBox="1"/>
              <p:nvPr/>
            </p:nvSpPr>
            <p:spPr>
              <a:xfrm>
                <a:off x="9780107" y="-38065"/>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18" name="TextBox 417">
                <a:extLst>
                  <a:ext uri="{FF2B5EF4-FFF2-40B4-BE49-F238E27FC236}">
                    <a16:creationId xmlns:a16="http://schemas.microsoft.com/office/drawing/2014/main" id="{4A64FE6F-6254-F5C1-0C81-CA2DBAB5017C}"/>
                  </a:ext>
                </a:extLst>
              </p:cNvPr>
              <p:cNvSpPr txBox="1"/>
              <p:nvPr/>
            </p:nvSpPr>
            <p:spPr>
              <a:xfrm>
                <a:off x="9789915" y="-2167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19" name="TextBox 418">
                <a:extLst>
                  <a:ext uri="{FF2B5EF4-FFF2-40B4-BE49-F238E27FC236}">
                    <a16:creationId xmlns:a16="http://schemas.microsoft.com/office/drawing/2014/main" id="{844F14EA-67F4-85CF-0C28-19E4299B34BC}"/>
                  </a:ext>
                </a:extLst>
              </p:cNvPr>
              <p:cNvSpPr txBox="1"/>
              <p:nvPr/>
            </p:nvSpPr>
            <p:spPr>
              <a:xfrm>
                <a:off x="9801128" y="-2167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21" name="TextBox 420">
                <a:extLst>
                  <a:ext uri="{FF2B5EF4-FFF2-40B4-BE49-F238E27FC236}">
                    <a16:creationId xmlns:a16="http://schemas.microsoft.com/office/drawing/2014/main" id="{25AD25F6-B2FC-4E33-94A0-07D8E9206509}"/>
                  </a:ext>
                </a:extLst>
              </p:cNvPr>
              <p:cNvSpPr txBox="1"/>
              <p:nvPr/>
            </p:nvSpPr>
            <p:spPr>
              <a:xfrm>
                <a:off x="10052377" y="272600"/>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22" name="TextBox 421">
                <a:extLst>
                  <a:ext uri="{FF2B5EF4-FFF2-40B4-BE49-F238E27FC236}">
                    <a16:creationId xmlns:a16="http://schemas.microsoft.com/office/drawing/2014/main" id="{CFAB4317-BC7E-0568-21AF-6D046675A019}"/>
                  </a:ext>
                </a:extLst>
              </p:cNvPr>
              <p:cNvSpPr txBox="1"/>
              <p:nvPr/>
            </p:nvSpPr>
            <p:spPr>
              <a:xfrm>
                <a:off x="10074429" y="30224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24" name="TextBox 423">
                <a:extLst>
                  <a:ext uri="{FF2B5EF4-FFF2-40B4-BE49-F238E27FC236}">
                    <a16:creationId xmlns:a16="http://schemas.microsoft.com/office/drawing/2014/main" id="{4F362B37-7789-B32F-3F10-6F3F6384B778}"/>
                  </a:ext>
                </a:extLst>
              </p:cNvPr>
              <p:cNvSpPr txBox="1"/>
              <p:nvPr/>
            </p:nvSpPr>
            <p:spPr>
              <a:xfrm>
                <a:off x="10107984" y="31756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36" name="TextBox 435">
                <a:extLst>
                  <a:ext uri="{FF2B5EF4-FFF2-40B4-BE49-F238E27FC236}">
                    <a16:creationId xmlns:a16="http://schemas.microsoft.com/office/drawing/2014/main" id="{2E05A215-31CC-0B93-BBAA-D2662AA99B0D}"/>
                  </a:ext>
                </a:extLst>
              </p:cNvPr>
              <p:cNvSpPr txBox="1"/>
              <p:nvPr/>
            </p:nvSpPr>
            <p:spPr>
              <a:xfrm>
                <a:off x="10987638" y="89944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37" name="TextBox 436">
                <a:extLst>
                  <a:ext uri="{FF2B5EF4-FFF2-40B4-BE49-F238E27FC236}">
                    <a16:creationId xmlns:a16="http://schemas.microsoft.com/office/drawing/2014/main" id="{03FFF01E-8FAC-A989-F762-1B7DF266BB37}"/>
                  </a:ext>
                </a:extLst>
              </p:cNvPr>
              <p:cNvSpPr txBox="1"/>
              <p:nvPr/>
            </p:nvSpPr>
            <p:spPr>
              <a:xfrm>
                <a:off x="10998851" y="899443"/>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38" name="TextBox 437">
                <a:extLst>
                  <a:ext uri="{FF2B5EF4-FFF2-40B4-BE49-F238E27FC236}">
                    <a16:creationId xmlns:a16="http://schemas.microsoft.com/office/drawing/2014/main" id="{0ED08048-F970-8C82-064D-342F36706E57}"/>
                  </a:ext>
                </a:extLst>
              </p:cNvPr>
              <p:cNvSpPr txBox="1"/>
              <p:nvPr/>
            </p:nvSpPr>
            <p:spPr>
              <a:xfrm>
                <a:off x="11096374" y="1032916"/>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39" name="TextBox 438">
                <a:extLst>
                  <a:ext uri="{FF2B5EF4-FFF2-40B4-BE49-F238E27FC236}">
                    <a16:creationId xmlns:a16="http://schemas.microsoft.com/office/drawing/2014/main" id="{AEB86B09-2295-0D68-2CD6-0D474C3AA49A}"/>
                  </a:ext>
                </a:extLst>
              </p:cNvPr>
              <p:cNvSpPr txBox="1"/>
              <p:nvPr/>
            </p:nvSpPr>
            <p:spPr>
              <a:xfrm>
                <a:off x="11107587" y="1032916"/>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40" name="TextBox 439">
                <a:extLst>
                  <a:ext uri="{FF2B5EF4-FFF2-40B4-BE49-F238E27FC236}">
                    <a16:creationId xmlns:a16="http://schemas.microsoft.com/office/drawing/2014/main" id="{FD65114D-6357-1FA1-A6D7-1FF41C0BD2F5}"/>
                  </a:ext>
                </a:extLst>
              </p:cNvPr>
              <p:cNvSpPr txBox="1"/>
              <p:nvPr/>
            </p:nvSpPr>
            <p:spPr>
              <a:xfrm>
                <a:off x="11126855" y="1030758"/>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41" name="TextBox 440">
                <a:extLst>
                  <a:ext uri="{FF2B5EF4-FFF2-40B4-BE49-F238E27FC236}">
                    <a16:creationId xmlns:a16="http://schemas.microsoft.com/office/drawing/2014/main" id="{5F23C8F8-710A-9F61-60BA-371B7E4CA135}"/>
                  </a:ext>
                </a:extLst>
              </p:cNvPr>
              <p:cNvSpPr txBox="1"/>
              <p:nvPr/>
            </p:nvSpPr>
            <p:spPr>
              <a:xfrm>
                <a:off x="11138068" y="1030758"/>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42" name="TextBox 441">
                <a:extLst>
                  <a:ext uri="{FF2B5EF4-FFF2-40B4-BE49-F238E27FC236}">
                    <a16:creationId xmlns:a16="http://schemas.microsoft.com/office/drawing/2014/main" id="{4B6506E2-B343-962E-2091-82C0E8ED3A6C}"/>
                  </a:ext>
                </a:extLst>
              </p:cNvPr>
              <p:cNvSpPr txBox="1"/>
              <p:nvPr/>
            </p:nvSpPr>
            <p:spPr>
              <a:xfrm>
                <a:off x="11972080" y="1141442"/>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43" name="TextBox 442">
                <a:extLst>
                  <a:ext uri="{FF2B5EF4-FFF2-40B4-BE49-F238E27FC236}">
                    <a16:creationId xmlns:a16="http://schemas.microsoft.com/office/drawing/2014/main" id="{7A91CEC5-597B-3F7A-127B-9152EE4347F2}"/>
                  </a:ext>
                </a:extLst>
              </p:cNvPr>
              <p:cNvSpPr txBox="1"/>
              <p:nvPr/>
            </p:nvSpPr>
            <p:spPr>
              <a:xfrm>
                <a:off x="11983293" y="1141442"/>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44" name="TextBox 443">
                <a:extLst>
                  <a:ext uri="{FF2B5EF4-FFF2-40B4-BE49-F238E27FC236}">
                    <a16:creationId xmlns:a16="http://schemas.microsoft.com/office/drawing/2014/main" id="{60BF5B2E-EE0F-92D6-8F78-FC187AA93AD2}"/>
                  </a:ext>
                </a:extLst>
              </p:cNvPr>
              <p:cNvSpPr txBox="1"/>
              <p:nvPr/>
            </p:nvSpPr>
            <p:spPr>
              <a:xfrm>
                <a:off x="10621778" y="847148"/>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45" name="TextBox 444">
                <a:extLst>
                  <a:ext uri="{FF2B5EF4-FFF2-40B4-BE49-F238E27FC236}">
                    <a16:creationId xmlns:a16="http://schemas.microsoft.com/office/drawing/2014/main" id="{5A0024C3-2021-E2CB-CD38-0D2762260098}"/>
                  </a:ext>
                </a:extLst>
              </p:cNvPr>
              <p:cNvSpPr txBox="1"/>
              <p:nvPr/>
            </p:nvSpPr>
            <p:spPr>
              <a:xfrm>
                <a:off x="10646948" y="84879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46" name="TextBox 445">
                <a:extLst>
                  <a:ext uri="{FF2B5EF4-FFF2-40B4-BE49-F238E27FC236}">
                    <a16:creationId xmlns:a16="http://schemas.microsoft.com/office/drawing/2014/main" id="{368CF09A-BC86-7112-14A3-FD1EECD702D6}"/>
                  </a:ext>
                </a:extLst>
              </p:cNvPr>
              <p:cNvSpPr txBox="1"/>
              <p:nvPr/>
            </p:nvSpPr>
            <p:spPr>
              <a:xfrm>
                <a:off x="10691478" y="85081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47" name="TextBox 446">
                <a:extLst>
                  <a:ext uri="{FF2B5EF4-FFF2-40B4-BE49-F238E27FC236}">
                    <a16:creationId xmlns:a16="http://schemas.microsoft.com/office/drawing/2014/main" id="{42CB1BE4-F5A0-3C13-C609-E241419B6EB0}"/>
                  </a:ext>
                </a:extLst>
              </p:cNvPr>
              <p:cNvSpPr txBox="1"/>
              <p:nvPr/>
            </p:nvSpPr>
            <p:spPr>
              <a:xfrm>
                <a:off x="10737403" y="867827"/>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48" name="TextBox 447">
                <a:extLst>
                  <a:ext uri="{FF2B5EF4-FFF2-40B4-BE49-F238E27FC236}">
                    <a16:creationId xmlns:a16="http://schemas.microsoft.com/office/drawing/2014/main" id="{B6BB39E7-4D60-DBC2-1395-13C1354085C4}"/>
                  </a:ext>
                </a:extLst>
              </p:cNvPr>
              <p:cNvSpPr txBox="1"/>
              <p:nvPr/>
            </p:nvSpPr>
            <p:spPr>
              <a:xfrm>
                <a:off x="10762090" y="90206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49" name="TextBox 448">
                <a:extLst>
                  <a:ext uri="{FF2B5EF4-FFF2-40B4-BE49-F238E27FC236}">
                    <a16:creationId xmlns:a16="http://schemas.microsoft.com/office/drawing/2014/main" id="{2B370FBB-3EE4-4794-C9D3-230E3FAFA21D}"/>
                  </a:ext>
                </a:extLst>
              </p:cNvPr>
              <p:cNvSpPr txBox="1"/>
              <p:nvPr/>
            </p:nvSpPr>
            <p:spPr>
              <a:xfrm>
                <a:off x="10835227" y="90160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50" name="TextBox 449">
                <a:extLst>
                  <a:ext uri="{FF2B5EF4-FFF2-40B4-BE49-F238E27FC236}">
                    <a16:creationId xmlns:a16="http://schemas.microsoft.com/office/drawing/2014/main" id="{B5FF0467-BE6D-1A09-4B4F-386EECF335C6}"/>
                  </a:ext>
                </a:extLst>
              </p:cNvPr>
              <p:cNvSpPr txBox="1"/>
              <p:nvPr/>
            </p:nvSpPr>
            <p:spPr>
              <a:xfrm>
                <a:off x="10856886" y="90228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51" name="TextBox 450">
                <a:extLst>
                  <a:ext uri="{FF2B5EF4-FFF2-40B4-BE49-F238E27FC236}">
                    <a16:creationId xmlns:a16="http://schemas.microsoft.com/office/drawing/2014/main" id="{2147D4DB-5C40-F5D0-ACB0-57F0BFC473D7}"/>
                  </a:ext>
                </a:extLst>
              </p:cNvPr>
              <p:cNvSpPr txBox="1"/>
              <p:nvPr/>
            </p:nvSpPr>
            <p:spPr>
              <a:xfrm>
                <a:off x="10880836" y="898054"/>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52" name="TextBox 451">
                <a:extLst>
                  <a:ext uri="{FF2B5EF4-FFF2-40B4-BE49-F238E27FC236}">
                    <a16:creationId xmlns:a16="http://schemas.microsoft.com/office/drawing/2014/main" id="{C9EA5AE3-6E5D-2459-661A-53CF5620CBC6}"/>
                  </a:ext>
                </a:extLst>
              </p:cNvPr>
              <p:cNvSpPr txBox="1"/>
              <p:nvPr/>
            </p:nvSpPr>
            <p:spPr>
              <a:xfrm>
                <a:off x="10932243" y="899442"/>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53" name="TextBox 452">
                <a:extLst>
                  <a:ext uri="{FF2B5EF4-FFF2-40B4-BE49-F238E27FC236}">
                    <a16:creationId xmlns:a16="http://schemas.microsoft.com/office/drawing/2014/main" id="{65BBEB12-3925-1416-290D-7E35D515573C}"/>
                  </a:ext>
                </a:extLst>
              </p:cNvPr>
              <p:cNvSpPr txBox="1"/>
              <p:nvPr/>
            </p:nvSpPr>
            <p:spPr>
              <a:xfrm>
                <a:off x="10956534" y="89944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54" name="TextBox 453">
                <a:extLst>
                  <a:ext uri="{FF2B5EF4-FFF2-40B4-BE49-F238E27FC236}">
                    <a16:creationId xmlns:a16="http://schemas.microsoft.com/office/drawing/2014/main" id="{30B2C94E-9893-3507-C1E7-D8656F549B5F}"/>
                  </a:ext>
                </a:extLst>
              </p:cNvPr>
              <p:cNvSpPr txBox="1"/>
              <p:nvPr/>
            </p:nvSpPr>
            <p:spPr>
              <a:xfrm>
                <a:off x="11036835" y="94281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55" name="TextBox 454">
                <a:extLst>
                  <a:ext uri="{FF2B5EF4-FFF2-40B4-BE49-F238E27FC236}">
                    <a16:creationId xmlns:a16="http://schemas.microsoft.com/office/drawing/2014/main" id="{88C976B7-3FC3-FECA-990D-1AD66DAFE21D}"/>
                  </a:ext>
                </a:extLst>
              </p:cNvPr>
              <p:cNvSpPr txBox="1"/>
              <p:nvPr/>
            </p:nvSpPr>
            <p:spPr>
              <a:xfrm>
                <a:off x="11182466" y="1033391"/>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56" name="TextBox 455">
                <a:extLst>
                  <a:ext uri="{FF2B5EF4-FFF2-40B4-BE49-F238E27FC236}">
                    <a16:creationId xmlns:a16="http://schemas.microsoft.com/office/drawing/2014/main" id="{5F969239-115D-702D-66CF-49C885C66AD9}"/>
                  </a:ext>
                </a:extLst>
              </p:cNvPr>
              <p:cNvSpPr txBox="1"/>
              <p:nvPr/>
            </p:nvSpPr>
            <p:spPr>
              <a:xfrm>
                <a:off x="11625761" y="1028596"/>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57" name="TextBox 456">
                <a:extLst>
                  <a:ext uri="{FF2B5EF4-FFF2-40B4-BE49-F238E27FC236}">
                    <a16:creationId xmlns:a16="http://schemas.microsoft.com/office/drawing/2014/main" id="{D2BAC40C-AE96-24F2-4FDC-F3BF685F5718}"/>
                  </a:ext>
                </a:extLst>
              </p:cNvPr>
              <p:cNvSpPr txBox="1"/>
              <p:nvPr/>
            </p:nvSpPr>
            <p:spPr>
              <a:xfrm>
                <a:off x="11869119" y="1144812"/>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58" name="TextBox 457">
                <a:extLst>
                  <a:ext uri="{FF2B5EF4-FFF2-40B4-BE49-F238E27FC236}">
                    <a16:creationId xmlns:a16="http://schemas.microsoft.com/office/drawing/2014/main" id="{B1C6ACCA-87ED-5F48-E9FE-9089BE33366B}"/>
                  </a:ext>
                </a:extLst>
              </p:cNvPr>
              <p:cNvSpPr txBox="1"/>
              <p:nvPr/>
            </p:nvSpPr>
            <p:spPr>
              <a:xfrm>
                <a:off x="11898130" y="1142138"/>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59" name="TextBox 458">
                <a:extLst>
                  <a:ext uri="{FF2B5EF4-FFF2-40B4-BE49-F238E27FC236}">
                    <a16:creationId xmlns:a16="http://schemas.microsoft.com/office/drawing/2014/main" id="{29616A34-33D3-6B51-6270-4DD65695B803}"/>
                  </a:ext>
                </a:extLst>
              </p:cNvPr>
              <p:cNvSpPr txBox="1"/>
              <p:nvPr/>
            </p:nvSpPr>
            <p:spPr>
              <a:xfrm>
                <a:off x="12011943" y="1138132"/>
                <a:ext cx="27443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X" sz="1200" b="0" i="0" u="none" strike="noStrike" kern="1200" cap="none" spc="0" normalizeH="0" baseline="0" noProof="0">
                    <a:ln>
                      <a:noFill/>
                    </a:ln>
                    <a:solidFill>
                      <a:srgbClr val="09345A"/>
                    </a:solidFill>
                    <a:effectLst/>
                    <a:uLnTx/>
                    <a:uFillTx/>
                    <a:latin typeface="Arial"/>
                    <a:ea typeface="+mn-ea"/>
                    <a:cs typeface="Arial"/>
                    <a:sym typeface="Arial"/>
                  </a:rPr>
                  <a:t>+</a:t>
                </a:r>
              </a:p>
            </p:txBody>
          </p:sp>
        </p:grpSp>
        <p:sp>
          <p:nvSpPr>
            <p:cNvPr id="11" name="TextBox 10">
              <a:extLst>
                <a:ext uri="{FF2B5EF4-FFF2-40B4-BE49-F238E27FC236}">
                  <a16:creationId xmlns:a16="http://schemas.microsoft.com/office/drawing/2014/main" id="{3AB594B0-A4CA-5296-0EDC-0C77B499C6DD}"/>
                </a:ext>
              </a:extLst>
            </p:cNvPr>
            <p:cNvSpPr txBox="1"/>
            <p:nvPr/>
          </p:nvSpPr>
          <p:spPr>
            <a:xfrm rot="16200000">
              <a:off x="3649589" y="2347497"/>
              <a:ext cx="2007531" cy="261610"/>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a:sym typeface="Arial"/>
                </a:rPr>
                <a:t>PFS, Probability</a:t>
              </a:r>
            </a:p>
          </p:txBody>
        </p:sp>
        <p:sp>
          <p:nvSpPr>
            <p:cNvPr id="16" name="TextBox 15">
              <a:extLst>
                <a:ext uri="{FF2B5EF4-FFF2-40B4-BE49-F238E27FC236}">
                  <a16:creationId xmlns:a16="http://schemas.microsoft.com/office/drawing/2014/main" id="{A5D668B7-D4A0-E70D-9BFA-17D70F22F810}"/>
                </a:ext>
              </a:extLst>
            </p:cNvPr>
            <p:cNvSpPr txBox="1"/>
            <p:nvPr/>
          </p:nvSpPr>
          <p:spPr>
            <a:xfrm>
              <a:off x="4620303" y="959287"/>
              <a:ext cx="4189182" cy="307777"/>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sym typeface="Arial"/>
                </a:rPr>
                <a:t>pMMR Cohort</a:t>
              </a:r>
            </a:p>
          </p:txBody>
        </p:sp>
        <p:sp>
          <p:nvSpPr>
            <p:cNvPr id="21" name="TextBox 20">
              <a:extLst>
                <a:ext uri="{FF2B5EF4-FFF2-40B4-BE49-F238E27FC236}">
                  <a16:creationId xmlns:a16="http://schemas.microsoft.com/office/drawing/2014/main" id="{E4F8891B-4C47-BB15-A0F8-AC3F987EE2B2}"/>
                </a:ext>
              </a:extLst>
            </p:cNvPr>
            <p:cNvSpPr txBox="1"/>
            <p:nvPr/>
          </p:nvSpPr>
          <p:spPr>
            <a:xfrm>
              <a:off x="5485264" y="3661378"/>
              <a:ext cx="2389041" cy="261610"/>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a:sym typeface="Arial"/>
                </a:rPr>
                <a:t>Time, mo</a:t>
              </a:r>
            </a:p>
          </p:txBody>
        </p:sp>
        <p:sp>
          <p:nvSpPr>
            <p:cNvPr id="51" name="TextBox 50">
              <a:extLst>
                <a:ext uri="{FF2B5EF4-FFF2-40B4-BE49-F238E27FC236}">
                  <a16:creationId xmlns:a16="http://schemas.microsoft.com/office/drawing/2014/main" id="{C58E8697-EF08-ADA5-8EF0-E25E8EEDBC95}"/>
                </a:ext>
              </a:extLst>
            </p:cNvPr>
            <p:cNvSpPr txBox="1"/>
            <p:nvPr/>
          </p:nvSpPr>
          <p:spPr>
            <a:xfrm>
              <a:off x="6750437" y="2368568"/>
              <a:ext cx="1940091" cy="184666"/>
            </a:xfrm>
            <a:prstGeom prst="rect">
              <a:avLst/>
            </a:prstGeom>
            <a:solidFill>
              <a:schemeClr val="bg1"/>
            </a:solid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9345A"/>
                  </a:solidFill>
                  <a:effectLst/>
                  <a:uLnTx/>
                  <a:uFillTx/>
                  <a:latin typeface="Arial"/>
                  <a:ea typeface="+mn-ea"/>
                  <a:cs typeface="Arial"/>
                  <a:sym typeface="Arial"/>
                </a:rPr>
                <a:t>Pembrolizumab + chemo</a:t>
              </a:r>
            </a:p>
          </p:txBody>
        </p:sp>
        <p:sp>
          <p:nvSpPr>
            <p:cNvPr id="97" name="TextBox 96">
              <a:extLst>
                <a:ext uri="{FF2B5EF4-FFF2-40B4-BE49-F238E27FC236}">
                  <a16:creationId xmlns:a16="http://schemas.microsoft.com/office/drawing/2014/main" id="{522B85B8-C6FE-C245-4C66-3F9E9E0760BB}"/>
                </a:ext>
              </a:extLst>
            </p:cNvPr>
            <p:cNvSpPr txBox="1"/>
            <p:nvPr/>
          </p:nvSpPr>
          <p:spPr>
            <a:xfrm>
              <a:off x="5228894" y="3104577"/>
              <a:ext cx="1342738" cy="184666"/>
            </a:xfrm>
            <a:prstGeom prst="rect">
              <a:avLst/>
            </a:prstGeom>
            <a:solidFill>
              <a:schemeClr val="bg1"/>
            </a:solid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77624"/>
                  </a:solidFill>
                  <a:effectLst/>
                  <a:uLnTx/>
                  <a:uFillTx/>
                  <a:latin typeface="Arial"/>
                  <a:ea typeface="+mn-ea"/>
                  <a:cs typeface="Arial"/>
                  <a:sym typeface="Arial"/>
                </a:rPr>
                <a:t>Placebo + chemo</a:t>
              </a:r>
            </a:p>
          </p:txBody>
        </p:sp>
        <p:sp>
          <p:nvSpPr>
            <p:cNvPr id="153" name="Freeform 152">
              <a:extLst>
                <a:ext uri="{FF2B5EF4-FFF2-40B4-BE49-F238E27FC236}">
                  <a16:creationId xmlns:a16="http://schemas.microsoft.com/office/drawing/2014/main" id="{E042B0BB-D1F4-A382-D230-E87BEA865F7B}"/>
                </a:ext>
              </a:extLst>
            </p:cNvPr>
            <p:cNvSpPr/>
            <p:nvPr/>
          </p:nvSpPr>
          <p:spPr>
            <a:xfrm>
              <a:off x="5071965" y="1545418"/>
              <a:ext cx="2583976" cy="1660477"/>
            </a:xfrm>
            <a:custGeom>
              <a:avLst/>
              <a:gdLst>
                <a:gd name="connsiteX0" fmla="*/ 2583976 w 2583976"/>
                <a:gd name="connsiteY0" fmla="*/ 1660477 h 1660477"/>
                <a:gd name="connsiteX1" fmla="*/ 1792406 w 2583976"/>
                <a:gd name="connsiteY1" fmla="*/ 1660477 h 1660477"/>
                <a:gd name="connsiteX2" fmla="*/ 1792406 w 2583976"/>
                <a:gd name="connsiteY2" fmla="*/ 1614985 h 1660477"/>
                <a:gd name="connsiteX3" fmla="*/ 1642280 w 2583976"/>
                <a:gd name="connsiteY3" fmla="*/ 1614985 h 1660477"/>
                <a:gd name="connsiteX4" fmla="*/ 1642280 w 2583976"/>
                <a:gd name="connsiteY4" fmla="*/ 1614985 h 1660477"/>
                <a:gd name="connsiteX5" fmla="*/ 1619534 w 2583976"/>
                <a:gd name="connsiteY5" fmla="*/ 1592239 h 1660477"/>
                <a:gd name="connsiteX6" fmla="*/ 1619534 w 2583976"/>
                <a:gd name="connsiteY6" fmla="*/ 1551295 h 1660477"/>
                <a:gd name="connsiteX7" fmla="*/ 1483056 w 2583976"/>
                <a:gd name="connsiteY7" fmla="*/ 1551295 h 1660477"/>
                <a:gd name="connsiteX8" fmla="*/ 1483056 w 2583976"/>
                <a:gd name="connsiteY8" fmla="*/ 1528549 h 1660477"/>
                <a:gd name="connsiteX9" fmla="*/ 1387522 w 2583976"/>
                <a:gd name="connsiteY9" fmla="*/ 1528549 h 1660477"/>
                <a:gd name="connsiteX10" fmla="*/ 1387522 w 2583976"/>
                <a:gd name="connsiteY10" fmla="*/ 1501253 h 1660477"/>
                <a:gd name="connsiteX11" fmla="*/ 1382973 w 2583976"/>
                <a:gd name="connsiteY11" fmla="*/ 1501253 h 1660477"/>
                <a:gd name="connsiteX12" fmla="*/ 1382973 w 2583976"/>
                <a:gd name="connsiteY12" fmla="*/ 1483056 h 1660477"/>
                <a:gd name="connsiteX13" fmla="*/ 1251044 w 2583976"/>
                <a:gd name="connsiteY13" fmla="*/ 1483056 h 1660477"/>
                <a:gd name="connsiteX14" fmla="*/ 1251044 w 2583976"/>
                <a:gd name="connsiteY14" fmla="*/ 1464859 h 1660477"/>
                <a:gd name="connsiteX15" fmla="*/ 1196453 w 2583976"/>
                <a:gd name="connsiteY15" fmla="*/ 1464859 h 1660477"/>
                <a:gd name="connsiteX16" fmla="*/ 1196453 w 2583976"/>
                <a:gd name="connsiteY16" fmla="*/ 1437564 h 1660477"/>
                <a:gd name="connsiteX17" fmla="*/ 1182806 w 2583976"/>
                <a:gd name="connsiteY17" fmla="*/ 1437564 h 1660477"/>
                <a:gd name="connsiteX18" fmla="*/ 1182806 w 2583976"/>
                <a:gd name="connsiteY18" fmla="*/ 1396621 h 1660477"/>
                <a:gd name="connsiteX19" fmla="*/ 1164609 w 2583976"/>
                <a:gd name="connsiteY19" fmla="*/ 1396621 h 1660477"/>
                <a:gd name="connsiteX20" fmla="*/ 1164609 w 2583976"/>
                <a:gd name="connsiteY20" fmla="*/ 1378424 h 1660477"/>
                <a:gd name="connsiteX21" fmla="*/ 1160059 w 2583976"/>
                <a:gd name="connsiteY21" fmla="*/ 1373874 h 1660477"/>
                <a:gd name="connsiteX22" fmla="*/ 1160059 w 2583976"/>
                <a:gd name="connsiteY22" fmla="*/ 1364776 h 1660477"/>
                <a:gd name="connsiteX23" fmla="*/ 1123665 w 2583976"/>
                <a:gd name="connsiteY23" fmla="*/ 1364776 h 1660477"/>
                <a:gd name="connsiteX24" fmla="*/ 1123665 w 2583976"/>
                <a:gd name="connsiteY24" fmla="*/ 1351128 h 1660477"/>
                <a:gd name="connsiteX25" fmla="*/ 1073624 w 2583976"/>
                <a:gd name="connsiteY25" fmla="*/ 1351128 h 1660477"/>
                <a:gd name="connsiteX26" fmla="*/ 1073624 w 2583976"/>
                <a:gd name="connsiteY26" fmla="*/ 1332931 h 1660477"/>
                <a:gd name="connsiteX27" fmla="*/ 991737 w 2583976"/>
                <a:gd name="connsiteY27" fmla="*/ 1332931 h 1660477"/>
                <a:gd name="connsiteX28" fmla="*/ 991737 w 2583976"/>
                <a:gd name="connsiteY28" fmla="*/ 1291988 h 1660477"/>
                <a:gd name="connsiteX29" fmla="*/ 973540 w 2583976"/>
                <a:gd name="connsiteY29" fmla="*/ 1291988 h 1660477"/>
                <a:gd name="connsiteX30" fmla="*/ 973540 w 2583976"/>
                <a:gd name="connsiteY30" fmla="*/ 1246495 h 1660477"/>
                <a:gd name="connsiteX31" fmla="*/ 959892 w 2583976"/>
                <a:gd name="connsiteY31" fmla="*/ 1246495 h 1660477"/>
                <a:gd name="connsiteX32" fmla="*/ 959892 w 2583976"/>
                <a:gd name="connsiteY32" fmla="*/ 1191904 h 1660477"/>
                <a:gd name="connsiteX33" fmla="*/ 946244 w 2583976"/>
                <a:gd name="connsiteY33" fmla="*/ 1191904 h 1660477"/>
                <a:gd name="connsiteX34" fmla="*/ 946244 w 2583976"/>
                <a:gd name="connsiteY34" fmla="*/ 1132764 h 1660477"/>
                <a:gd name="connsiteX35" fmla="*/ 941695 w 2583976"/>
                <a:gd name="connsiteY35" fmla="*/ 1128215 h 1660477"/>
                <a:gd name="connsiteX36" fmla="*/ 941695 w 2583976"/>
                <a:gd name="connsiteY36" fmla="*/ 1105468 h 1660477"/>
                <a:gd name="connsiteX37" fmla="*/ 932597 w 2583976"/>
                <a:gd name="connsiteY37" fmla="*/ 1105468 h 1660477"/>
                <a:gd name="connsiteX38" fmla="*/ 932597 w 2583976"/>
                <a:gd name="connsiteY38" fmla="*/ 1078173 h 1660477"/>
                <a:gd name="connsiteX39" fmla="*/ 914400 w 2583976"/>
                <a:gd name="connsiteY39" fmla="*/ 1078173 h 1660477"/>
                <a:gd name="connsiteX40" fmla="*/ 914400 w 2583976"/>
                <a:gd name="connsiteY40" fmla="*/ 1050877 h 1660477"/>
                <a:gd name="connsiteX41" fmla="*/ 900752 w 2583976"/>
                <a:gd name="connsiteY41" fmla="*/ 1050877 h 1660477"/>
                <a:gd name="connsiteX42" fmla="*/ 900752 w 2583976"/>
                <a:gd name="connsiteY42" fmla="*/ 1032680 h 1660477"/>
                <a:gd name="connsiteX43" fmla="*/ 887104 w 2583976"/>
                <a:gd name="connsiteY43" fmla="*/ 1032680 h 1660477"/>
                <a:gd name="connsiteX44" fmla="*/ 887104 w 2583976"/>
                <a:gd name="connsiteY44" fmla="*/ 991737 h 1660477"/>
                <a:gd name="connsiteX45" fmla="*/ 814316 w 2583976"/>
                <a:gd name="connsiteY45" fmla="*/ 991737 h 1660477"/>
                <a:gd name="connsiteX46" fmla="*/ 814316 w 2583976"/>
                <a:gd name="connsiteY46" fmla="*/ 964441 h 1660477"/>
                <a:gd name="connsiteX47" fmla="*/ 773373 w 2583976"/>
                <a:gd name="connsiteY47" fmla="*/ 964441 h 1660477"/>
                <a:gd name="connsiteX48" fmla="*/ 773373 w 2583976"/>
                <a:gd name="connsiteY48" fmla="*/ 946244 h 1660477"/>
                <a:gd name="connsiteX49" fmla="*/ 741528 w 2583976"/>
                <a:gd name="connsiteY49" fmla="*/ 946244 h 1660477"/>
                <a:gd name="connsiteX50" fmla="*/ 741528 w 2583976"/>
                <a:gd name="connsiteY50" fmla="*/ 873456 h 1660477"/>
                <a:gd name="connsiteX51" fmla="*/ 723331 w 2583976"/>
                <a:gd name="connsiteY51" fmla="*/ 873456 h 1660477"/>
                <a:gd name="connsiteX52" fmla="*/ 723331 w 2583976"/>
                <a:gd name="connsiteY52" fmla="*/ 777922 h 1660477"/>
                <a:gd name="connsiteX53" fmla="*/ 709683 w 2583976"/>
                <a:gd name="connsiteY53" fmla="*/ 777922 h 1660477"/>
                <a:gd name="connsiteX54" fmla="*/ 709683 w 2583976"/>
                <a:gd name="connsiteY54" fmla="*/ 705134 h 1660477"/>
                <a:gd name="connsiteX55" fmla="*/ 673289 w 2583976"/>
                <a:gd name="connsiteY55" fmla="*/ 705134 h 1660477"/>
                <a:gd name="connsiteX56" fmla="*/ 677839 w 2583976"/>
                <a:gd name="connsiteY56" fmla="*/ 700584 h 1660477"/>
                <a:gd name="connsiteX57" fmla="*/ 623247 w 2583976"/>
                <a:gd name="connsiteY57" fmla="*/ 700584 h 1660477"/>
                <a:gd name="connsiteX58" fmla="*/ 623247 w 2583976"/>
                <a:gd name="connsiteY58" fmla="*/ 668740 h 1660477"/>
                <a:gd name="connsiteX59" fmla="*/ 600501 w 2583976"/>
                <a:gd name="connsiteY59" fmla="*/ 668740 h 1660477"/>
                <a:gd name="connsiteX60" fmla="*/ 600501 w 2583976"/>
                <a:gd name="connsiteY60" fmla="*/ 655092 h 1660477"/>
                <a:gd name="connsiteX61" fmla="*/ 577755 w 2583976"/>
                <a:gd name="connsiteY61" fmla="*/ 655092 h 1660477"/>
                <a:gd name="connsiteX62" fmla="*/ 577755 w 2583976"/>
                <a:gd name="connsiteY62" fmla="*/ 636895 h 1660477"/>
                <a:gd name="connsiteX63" fmla="*/ 550459 w 2583976"/>
                <a:gd name="connsiteY63" fmla="*/ 636895 h 1660477"/>
                <a:gd name="connsiteX64" fmla="*/ 550459 w 2583976"/>
                <a:gd name="connsiteY64" fmla="*/ 600501 h 1660477"/>
                <a:gd name="connsiteX65" fmla="*/ 541361 w 2583976"/>
                <a:gd name="connsiteY65" fmla="*/ 600501 h 1660477"/>
                <a:gd name="connsiteX66" fmla="*/ 541361 w 2583976"/>
                <a:gd name="connsiteY66" fmla="*/ 518615 h 1660477"/>
                <a:gd name="connsiteX67" fmla="*/ 527713 w 2583976"/>
                <a:gd name="connsiteY67" fmla="*/ 518615 h 1660477"/>
                <a:gd name="connsiteX68" fmla="*/ 527713 w 2583976"/>
                <a:gd name="connsiteY68" fmla="*/ 413982 h 1660477"/>
                <a:gd name="connsiteX69" fmla="*/ 509516 w 2583976"/>
                <a:gd name="connsiteY69" fmla="*/ 413982 h 1660477"/>
                <a:gd name="connsiteX70" fmla="*/ 509516 w 2583976"/>
                <a:gd name="connsiteY70" fmla="*/ 404883 h 1660477"/>
                <a:gd name="connsiteX71" fmla="*/ 486770 w 2583976"/>
                <a:gd name="connsiteY71" fmla="*/ 404883 h 1660477"/>
                <a:gd name="connsiteX72" fmla="*/ 486770 w 2583976"/>
                <a:gd name="connsiteY72" fmla="*/ 391235 h 1660477"/>
                <a:gd name="connsiteX73" fmla="*/ 464024 w 2583976"/>
                <a:gd name="connsiteY73" fmla="*/ 391235 h 1660477"/>
                <a:gd name="connsiteX74" fmla="*/ 464024 w 2583976"/>
                <a:gd name="connsiteY74" fmla="*/ 373038 h 1660477"/>
                <a:gd name="connsiteX75" fmla="*/ 436728 w 2583976"/>
                <a:gd name="connsiteY75" fmla="*/ 373038 h 1660477"/>
                <a:gd name="connsiteX76" fmla="*/ 436728 w 2583976"/>
                <a:gd name="connsiteY76" fmla="*/ 350292 h 1660477"/>
                <a:gd name="connsiteX77" fmla="*/ 423080 w 2583976"/>
                <a:gd name="connsiteY77" fmla="*/ 350292 h 1660477"/>
                <a:gd name="connsiteX78" fmla="*/ 423080 w 2583976"/>
                <a:gd name="connsiteY78" fmla="*/ 322997 h 1660477"/>
                <a:gd name="connsiteX79" fmla="*/ 409433 w 2583976"/>
                <a:gd name="connsiteY79" fmla="*/ 322997 h 1660477"/>
                <a:gd name="connsiteX80" fmla="*/ 409433 w 2583976"/>
                <a:gd name="connsiteY80" fmla="*/ 304800 h 1660477"/>
                <a:gd name="connsiteX81" fmla="*/ 391236 w 2583976"/>
                <a:gd name="connsiteY81" fmla="*/ 304800 h 1660477"/>
                <a:gd name="connsiteX82" fmla="*/ 391236 w 2583976"/>
                <a:gd name="connsiteY82" fmla="*/ 268406 h 1660477"/>
                <a:gd name="connsiteX83" fmla="*/ 377588 w 2583976"/>
                <a:gd name="connsiteY83" fmla="*/ 268406 h 1660477"/>
                <a:gd name="connsiteX84" fmla="*/ 377588 w 2583976"/>
                <a:gd name="connsiteY84" fmla="*/ 245659 h 1660477"/>
                <a:gd name="connsiteX85" fmla="*/ 368489 w 2583976"/>
                <a:gd name="connsiteY85" fmla="*/ 245659 h 1660477"/>
                <a:gd name="connsiteX86" fmla="*/ 368489 w 2583976"/>
                <a:gd name="connsiteY86" fmla="*/ 177421 h 1660477"/>
                <a:gd name="connsiteX87" fmla="*/ 354841 w 2583976"/>
                <a:gd name="connsiteY87" fmla="*/ 177421 h 1660477"/>
                <a:gd name="connsiteX88" fmla="*/ 354841 w 2583976"/>
                <a:gd name="connsiteY88" fmla="*/ 168322 h 1660477"/>
                <a:gd name="connsiteX89" fmla="*/ 327546 w 2583976"/>
                <a:gd name="connsiteY89" fmla="*/ 168322 h 1660477"/>
                <a:gd name="connsiteX90" fmla="*/ 327546 w 2583976"/>
                <a:gd name="connsiteY90" fmla="*/ 150125 h 1660477"/>
                <a:gd name="connsiteX91" fmla="*/ 241110 w 2583976"/>
                <a:gd name="connsiteY91" fmla="*/ 150125 h 1660477"/>
                <a:gd name="connsiteX92" fmla="*/ 241110 w 2583976"/>
                <a:gd name="connsiteY92" fmla="*/ 141026 h 1660477"/>
                <a:gd name="connsiteX93" fmla="*/ 209265 w 2583976"/>
                <a:gd name="connsiteY93" fmla="*/ 141026 h 1660477"/>
                <a:gd name="connsiteX94" fmla="*/ 209265 w 2583976"/>
                <a:gd name="connsiteY94" fmla="*/ 86435 h 1660477"/>
                <a:gd name="connsiteX95" fmla="*/ 191068 w 2583976"/>
                <a:gd name="connsiteY95" fmla="*/ 86435 h 1660477"/>
                <a:gd name="connsiteX96" fmla="*/ 191068 w 2583976"/>
                <a:gd name="connsiteY96" fmla="*/ 27295 h 1660477"/>
                <a:gd name="connsiteX97" fmla="*/ 159224 w 2583976"/>
                <a:gd name="connsiteY97" fmla="*/ 27295 h 1660477"/>
                <a:gd name="connsiteX98" fmla="*/ 159224 w 2583976"/>
                <a:gd name="connsiteY98" fmla="*/ 0 h 1660477"/>
                <a:gd name="connsiteX99" fmla="*/ 0 w 2583976"/>
                <a:gd name="connsiteY99" fmla="*/ 0 h 16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583976" h="1660477">
                  <a:moveTo>
                    <a:pt x="2583976" y="1660477"/>
                  </a:moveTo>
                  <a:lnTo>
                    <a:pt x="1792406" y="1660477"/>
                  </a:lnTo>
                  <a:lnTo>
                    <a:pt x="1792406" y="1614985"/>
                  </a:lnTo>
                  <a:lnTo>
                    <a:pt x="1642280" y="1614985"/>
                  </a:lnTo>
                  <a:lnTo>
                    <a:pt x="1642280" y="1614985"/>
                  </a:lnTo>
                  <a:lnTo>
                    <a:pt x="1619534" y="1592239"/>
                  </a:lnTo>
                  <a:lnTo>
                    <a:pt x="1619534" y="1551295"/>
                  </a:lnTo>
                  <a:lnTo>
                    <a:pt x="1483056" y="1551295"/>
                  </a:lnTo>
                  <a:lnTo>
                    <a:pt x="1483056" y="1528549"/>
                  </a:lnTo>
                  <a:lnTo>
                    <a:pt x="1387522" y="1528549"/>
                  </a:lnTo>
                  <a:lnTo>
                    <a:pt x="1387522" y="1501253"/>
                  </a:lnTo>
                  <a:lnTo>
                    <a:pt x="1382973" y="1501253"/>
                  </a:lnTo>
                  <a:lnTo>
                    <a:pt x="1382973" y="1483056"/>
                  </a:lnTo>
                  <a:lnTo>
                    <a:pt x="1251044" y="1483056"/>
                  </a:lnTo>
                  <a:lnTo>
                    <a:pt x="1251044" y="1464859"/>
                  </a:lnTo>
                  <a:lnTo>
                    <a:pt x="1196453" y="1464859"/>
                  </a:lnTo>
                  <a:lnTo>
                    <a:pt x="1196453" y="1437564"/>
                  </a:lnTo>
                  <a:lnTo>
                    <a:pt x="1182806" y="1437564"/>
                  </a:lnTo>
                  <a:lnTo>
                    <a:pt x="1182806" y="1396621"/>
                  </a:lnTo>
                  <a:lnTo>
                    <a:pt x="1164609" y="1396621"/>
                  </a:lnTo>
                  <a:lnTo>
                    <a:pt x="1164609" y="1378424"/>
                  </a:lnTo>
                  <a:lnTo>
                    <a:pt x="1160059" y="1373874"/>
                  </a:lnTo>
                  <a:lnTo>
                    <a:pt x="1160059" y="1364776"/>
                  </a:lnTo>
                  <a:lnTo>
                    <a:pt x="1123665" y="1364776"/>
                  </a:lnTo>
                  <a:lnTo>
                    <a:pt x="1123665" y="1351128"/>
                  </a:lnTo>
                  <a:lnTo>
                    <a:pt x="1073624" y="1351128"/>
                  </a:lnTo>
                  <a:lnTo>
                    <a:pt x="1073624" y="1332931"/>
                  </a:lnTo>
                  <a:lnTo>
                    <a:pt x="991737" y="1332931"/>
                  </a:lnTo>
                  <a:lnTo>
                    <a:pt x="991737" y="1291988"/>
                  </a:lnTo>
                  <a:lnTo>
                    <a:pt x="973540" y="1291988"/>
                  </a:lnTo>
                  <a:lnTo>
                    <a:pt x="973540" y="1246495"/>
                  </a:lnTo>
                  <a:lnTo>
                    <a:pt x="959892" y="1246495"/>
                  </a:lnTo>
                  <a:lnTo>
                    <a:pt x="959892" y="1191904"/>
                  </a:lnTo>
                  <a:lnTo>
                    <a:pt x="946244" y="1191904"/>
                  </a:lnTo>
                  <a:lnTo>
                    <a:pt x="946244" y="1132764"/>
                  </a:lnTo>
                  <a:lnTo>
                    <a:pt x="941695" y="1128215"/>
                  </a:lnTo>
                  <a:lnTo>
                    <a:pt x="941695" y="1105468"/>
                  </a:lnTo>
                  <a:lnTo>
                    <a:pt x="932597" y="1105468"/>
                  </a:lnTo>
                  <a:lnTo>
                    <a:pt x="932597" y="1078173"/>
                  </a:lnTo>
                  <a:lnTo>
                    <a:pt x="914400" y="1078173"/>
                  </a:lnTo>
                  <a:lnTo>
                    <a:pt x="914400" y="1050877"/>
                  </a:lnTo>
                  <a:lnTo>
                    <a:pt x="900752" y="1050877"/>
                  </a:lnTo>
                  <a:lnTo>
                    <a:pt x="900752" y="1032680"/>
                  </a:lnTo>
                  <a:lnTo>
                    <a:pt x="887104" y="1032680"/>
                  </a:lnTo>
                  <a:lnTo>
                    <a:pt x="887104" y="991737"/>
                  </a:lnTo>
                  <a:lnTo>
                    <a:pt x="814316" y="991737"/>
                  </a:lnTo>
                  <a:lnTo>
                    <a:pt x="814316" y="964441"/>
                  </a:lnTo>
                  <a:lnTo>
                    <a:pt x="773373" y="964441"/>
                  </a:lnTo>
                  <a:lnTo>
                    <a:pt x="773373" y="946244"/>
                  </a:lnTo>
                  <a:lnTo>
                    <a:pt x="741528" y="946244"/>
                  </a:lnTo>
                  <a:lnTo>
                    <a:pt x="741528" y="873456"/>
                  </a:lnTo>
                  <a:lnTo>
                    <a:pt x="723331" y="873456"/>
                  </a:lnTo>
                  <a:lnTo>
                    <a:pt x="723331" y="777922"/>
                  </a:lnTo>
                  <a:lnTo>
                    <a:pt x="709683" y="777922"/>
                  </a:lnTo>
                  <a:lnTo>
                    <a:pt x="709683" y="705134"/>
                  </a:lnTo>
                  <a:lnTo>
                    <a:pt x="673289" y="705134"/>
                  </a:lnTo>
                  <a:lnTo>
                    <a:pt x="677839" y="700584"/>
                  </a:lnTo>
                  <a:lnTo>
                    <a:pt x="623247" y="700584"/>
                  </a:lnTo>
                  <a:lnTo>
                    <a:pt x="623247" y="668740"/>
                  </a:lnTo>
                  <a:lnTo>
                    <a:pt x="600501" y="668740"/>
                  </a:lnTo>
                  <a:lnTo>
                    <a:pt x="600501" y="655092"/>
                  </a:lnTo>
                  <a:lnTo>
                    <a:pt x="577755" y="655092"/>
                  </a:lnTo>
                  <a:lnTo>
                    <a:pt x="577755" y="636895"/>
                  </a:lnTo>
                  <a:lnTo>
                    <a:pt x="550459" y="636895"/>
                  </a:lnTo>
                  <a:lnTo>
                    <a:pt x="550459" y="600501"/>
                  </a:lnTo>
                  <a:lnTo>
                    <a:pt x="541361" y="600501"/>
                  </a:lnTo>
                  <a:lnTo>
                    <a:pt x="541361" y="518615"/>
                  </a:lnTo>
                  <a:lnTo>
                    <a:pt x="527713" y="518615"/>
                  </a:lnTo>
                  <a:lnTo>
                    <a:pt x="527713" y="413982"/>
                  </a:lnTo>
                  <a:lnTo>
                    <a:pt x="509516" y="413982"/>
                  </a:lnTo>
                  <a:lnTo>
                    <a:pt x="509516" y="404883"/>
                  </a:lnTo>
                  <a:lnTo>
                    <a:pt x="486770" y="404883"/>
                  </a:lnTo>
                  <a:lnTo>
                    <a:pt x="486770" y="391235"/>
                  </a:lnTo>
                  <a:lnTo>
                    <a:pt x="464024" y="391235"/>
                  </a:lnTo>
                  <a:lnTo>
                    <a:pt x="464024" y="373038"/>
                  </a:lnTo>
                  <a:lnTo>
                    <a:pt x="436728" y="373038"/>
                  </a:lnTo>
                  <a:lnTo>
                    <a:pt x="436728" y="350292"/>
                  </a:lnTo>
                  <a:lnTo>
                    <a:pt x="423080" y="350292"/>
                  </a:lnTo>
                  <a:lnTo>
                    <a:pt x="423080" y="322997"/>
                  </a:lnTo>
                  <a:lnTo>
                    <a:pt x="409433" y="322997"/>
                  </a:lnTo>
                  <a:lnTo>
                    <a:pt x="409433" y="304800"/>
                  </a:lnTo>
                  <a:lnTo>
                    <a:pt x="391236" y="304800"/>
                  </a:lnTo>
                  <a:lnTo>
                    <a:pt x="391236" y="268406"/>
                  </a:lnTo>
                  <a:lnTo>
                    <a:pt x="377588" y="268406"/>
                  </a:lnTo>
                  <a:lnTo>
                    <a:pt x="377588" y="245659"/>
                  </a:lnTo>
                  <a:lnTo>
                    <a:pt x="368489" y="245659"/>
                  </a:lnTo>
                  <a:lnTo>
                    <a:pt x="368489" y="177421"/>
                  </a:lnTo>
                  <a:lnTo>
                    <a:pt x="354841" y="177421"/>
                  </a:lnTo>
                  <a:lnTo>
                    <a:pt x="354841" y="168322"/>
                  </a:lnTo>
                  <a:lnTo>
                    <a:pt x="327546" y="168322"/>
                  </a:lnTo>
                  <a:lnTo>
                    <a:pt x="327546" y="150125"/>
                  </a:lnTo>
                  <a:lnTo>
                    <a:pt x="241110" y="150125"/>
                  </a:lnTo>
                  <a:lnTo>
                    <a:pt x="241110" y="141026"/>
                  </a:lnTo>
                  <a:lnTo>
                    <a:pt x="209265" y="141026"/>
                  </a:lnTo>
                  <a:lnTo>
                    <a:pt x="209265" y="86435"/>
                  </a:lnTo>
                  <a:lnTo>
                    <a:pt x="191068" y="86435"/>
                  </a:lnTo>
                  <a:lnTo>
                    <a:pt x="191068" y="27295"/>
                  </a:lnTo>
                  <a:lnTo>
                    <a:pt x="159224" y="27295"/>
                  </a:lnTo>
                  <a:lnTo>
                    <a:pt x="159224" y="0"/>
                  </a:ln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MX" sz="135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56" name="Freeform 155">
              <a:extLst>
                <a:ext uri="{FF2B5EF4-FFF2-40B4-BE49-F238E27FC236}">
                  <a16:creationId xmlns:a16="http://schemas.microsoft.com/office/drawing/2014/main" id="{E7BC2D15-E239-7145-4F4E-EA7D9966CDFC}"/>
                </a:ext>
              </a:extLst>
            </p:cNvPr>
            <p:cNvSpPr/>
            <p:nvPr/>
          </p:nvSpPr>
          <p:spPr>
            <a:xfrm>
              <a:off x="5090162" y="1531770"/>
              <a:ext cx="2538483" cy="1301086"/>
            </a:xfrm>
            <a:custGeom>
              <a:avLst/>
              <a:gdLst>
                <a:gd name="connsiteX0" fmla="*/ 2538483 w 2538483"/>
                <a:gd name="connsiteY0" fmla="*/ 1301086 h 1301086"/>
                <a:gd name="connsiteX1" fmla="*/ 2274627 w 2538483"/>
                <a:gd name="connsiteY1" fmla="*/ 1301086 h 1301086"/>
                <a:gd name="connsiteX2" fmla="*/ 2274627 w 2538483"/>
                <a:gd name="connsiteY2" fmla="*/ 1196454 h 1301086"/>
                <a:gd name="connsiteX3" fmla="*/ 1619534 w 2538483"/>
                <a:gd name="connsiteY3" fmla="*/ 1196454 h 1301086"/>
                <a:gd name="connsiteX4" fmla="*/ 1619534 w 2538483"/>
                <a:gd name="connsiteY4" fmla="*/ 1105469 h 1301086"/>
                <a:gd name="connsiteX5" fmla="*/ 1560394 w 2538483"/>
                <a:gd name="connsiteY5" fmla="*/ 1105469 h 1301086"/>
                <a:gd name="connsiteX6" fmla="*/ 1560394 w 2538483"/>
                <a:gd name="connsiteY6" fmla="*/ 1059976 h 1301086"/>
                <a:gd name="connsiteX7" fmla="*/ 1291988 w 2538483"/>
                <a:gd name="connsiteY7" fmla="*/ 1059976 h 1301086"/>
                <a:gd name="connsiteX8" fmla="*/ 1291988 w 2538483"/>
                <a:gd name="connsiteY8" fmla="*/ 1023582 h 1301086"/>
                <a:gd name="connsiteX9" fmla="*/ 1232847 w 2538483"/>
                <a:gd name="connsiteY9" fmla="*/ 1023582 h 1301086"/>
                <a:gd name="connsiteX10" fmla="*/ 1232847 w 2538483"/>
                <a:gd name="connsiteY10" fmla="*/ 1005385 h 1301086"/>
                <a:gd name="connsiteX11" fmla="*/ 1150961 w 2538483"/>
                <a:gd name="connsiteY11" fmla="*/ 1005385 h 1301086"/>
                <a:gd name="connsiteX12" fmla="*/ 1150961 w 2538483"/>
                <a:gd name="connsiteY12" fmla="*/ 987188 h 1301086"/>
                <a:gd name="connsiteX13" fmla="*/ 1114567 w 2538483"/>
                <a:gd name="connsiteY13" fmla="*/ 987188 h 1301086"/>
                <a:gd name="connsiteX14" fmla="*/ 1114567 w 2538483"/>
                <a:gd name="connsiteY14" fmla="*/ 941695 h 1301086"/>
                <a:gd name="connsiteX15" fmla="*/ 1082722 w 2538483"/>
                <a:gd name="connsiteY15" fmla="*/ 941695 h 1301086"/>
                <a:gd name="connsiteX16" fmla="*/ 1082722 w 2538483"/>
                <a:gd name="connsiteY16" fmla="*/ 900752 h 1301086"/>
                <a:gd name="connsiteX17" fmla="*/ 955343 w 2538483"/>
                <a:gd name="connsiteY17" fmla="*/ 900752 h 1301086"/>
                <a:gd name="connsiteX18" fmla="*/ 955343 w 2538483"/>
                <a:gd name="connsiteY18" fmla="*/ 841612 h 1301086"/>
                <a:gd name="connsiteX19" fmla="*/ 923498 w 2538483"/>
                <a:gd name="connsiteY19" fmla="*/ 841612 h 1301086"/>
                <a:gd name="connsiteX20" fmla="*/ 923498 w 2538483"/>
                <a:gd name="connsiteY20" fmla="*/ 796119 h 1301086"/>
                <a:gd name="connsiteX21" fmla="*/ 878006 w 2538483"/>
                <a:gd name="connsiteY21" fmla="*/ 796119 h 1301086"/>
                <a:gd name="connsiteX22" fmla="*/ 878006 w 2538483"/>
                <a:gd name="connsiteY22" fmla="*/ 750627 h 1301086"/>
                <a:gd name="connsiteX23" fmla="*/ 873456 w 2538483"/>
                <a:gd name="connsiteY23" fmla="*/ 746077 h 1301086"/>
                <a:gd name="connsiteX24" fmla="*/ 873456 w 2538483"/>
                <a:gd name="connsiteY24" fmla="*/ 727880 h 1301086"/>
                <a:gd name="connsiteX25" fmla="*/ 805218 w 2538483"/>
                <a:gd name="connsiteY25" fmla="*/ 727880 h 1301086"/>
                <a:gd name="connsiteX26" fmla="*/ 805218 w 2538483"/>
                <a:gd name="connsiteY26" fmla="*/ 700585 h 1301086"/>
                <a:gd name="connsiteX27" fmla="*/ 768824 w 2538483"/>
                <a:gd name="connsiteY27" fmla="*/ 700585 h 1301086"/>
                <a:gd name="connsiteX28" fmla="*/ 768824 w 2538483"/>
                <a:gd name="connsiteY28" fmla="*/ 691486 h 1301086"/>
                <a:gd name="connsiteX29" fmla="*/ 755176 w 2538483"/>
                <a:gd name="connsiteY29" fmla="*/ 691486 h 1301086"/>
                <a:gd name="connsiteX30" fmla="*/ 755176 w 2538483"/>
                <a:gd name="connsiteY30" fmla="*/ 673289 h 1301086"/>
                <a:gd name="connsiteX31" fmla="*/ 723331 w 2538483"/>
                <a:gd name="connsiteY31" fmla="*/ 673289 h 1301086"/>
                <a:gd name="connsiteX32" fmla="*/ 723331 w 2538483"/>
                <a:gd name="connsiteY32" fmla="*/ 605051 h 1301086"/>
                <a:gd name="connsiteX33" fmla="*/ 700585 w 2538483"/>
                <a:gd name="connsiteY33" fmla="*/ 605051 h 1301086"/>
                <a:gd name="connsiteX34" fmla="*/ 700585 w 2538483"/>
                <a:gd name="connsiteY34" fmla="*/ 514066 h 1301086"/>
                <a:gd name="connsiteX35" fmla="*/ 682388 w 2538483"/>
                <a:gd name="connsiteY35" fmla="*/ 514066 h 1301086"/>
                <a:gd name="connsiteX36" fmla="*/ 682388 w 2538483"/>
                <a:gd name="connsiteY36" fmla="*/ 495869 h 1301086"/>
                <a:gd name="connsiteX37" fmla="*/ 650543 w 2538483"/>
                <a:gd name="connsiteY37" fmla="*/ 495869 h 1301086"/>
                <a:gd name="connsiteX38" fmla="*/ 650543 w 2538483"/>
                <a:gd name="connsiteY38" fmla="*/ 482221 h 1301086"/>
                <a:gd name="connsiteX39" fmla="*/ 627797 w 2538483"/>
                <a:gd name="connsiteY39" fmla="*/ 482221 h 1301086"/>
                <a:gd name="connsiteX40" fmla="*/ 627797 w 2538483"/>
                <a:gd name="connsiteY40" fmla="*/ 459474 h 1301086"/>
                <a:gd name="connsiteX41" fmla="*/ 600501 w 2538483"/>
                <a:gd name="connsiteY41" fmla="*/ 459474 h 1301086"/>
                <a:gd name="connsiteX42" fmla="*/ 600501 w 2538483"/>
                <a:gd name="connsiteY42" fmla="*/ 441277 h 1301086"/>
                <a:gd name="connsiteX43" fmla="*/ 577755 w 2538483"/>
                <a:gd name="connsiteY43" fmla="*/ 441277 h 1301086"/>
                <a:gd name="connsiteX44" fmla="*/ 577755 w 2538483"/>
                <a:gd name="connsiteY44" fmla="*/ 427630 h 1301086"/>
                <a:gd name="connsiteX45" fmla="*/ 550459 w 2538483"/>
                <a:gd name="connsiteY45" fmla="*/ 427630 h 1301086"/>
                <a:gd name="connsiteX46" fmla="*/ 550459 w 2538483"/>
                <a:gd name="connsiteY46" fmla="*/ 413982 h 1301086"/>
                <a:gd name="connsiteX47" fmla="*/ 532262 w 2538483"/>
                <a:gd name="connsiteY47" fmla="*/ 413982 h 1301086"/>
                <a:gd name="connsiteX48" fmla="*/ 532262 w 2538483"/>
                <a:gd name="connsiteY48" fmla="*/ 295701 h 1301086"/>
                <a:gd name="connsiteX49" fmla="*/ 514065 w 2538483"/>
                <a:gd name="connsiteY49" fmla="*/ 295701 h 1301086"/>
                <a:gd name="connsiteX50" fmla="*/ 514065 w 2538483"/>
                <a:gd name="connsiteY50" fmla="*/ 245660 h 1301086"/>
                <a:gd name="connsiteX51" fmla="*/ 491319 w 2538483"/>
                <a:gd name="connsiteY51" fmla="*/ 245660 h 1301086"/>
                <a:gd name="connsiteX52" fmla="*/ 491319 w 2538483"/>
                <a:gd name="connsiteY52" fmla="*/ 227463 h 1301086"/>
                <a:gd name="connsiteX53" fmla="*/ 464024 w 2538483"/>
                <a:gd name="connsiteY53" fmla="*/ 227463 h 1301086"/>
                <a:gd name="connsiteX54" fmla="*/ 464024 w 2538483"/>
                <a:gd name="connsiteY54" fmla="*/ 218364 h 1301086"/>
                <a:gd name="connsiteX55" fmla="*/ 409433 w 2538483"/>
                <a:gd name="connsiteY55" fmla="*/ 218364 h 1301086"/>
                <a:gd name="connsiteX56" fmla="*/ 409433 w 2538483"/>
                <a:gd name="connsiteY56" fmla="*/ 191069 h 1301086"/>
                <a:gd name="connsiteX57" fmla="*/ 382137 w 2538483"/>
                <a:gd name="connsiteY57" fmla="*/ 191069 h 1301086"/>
                <a:gd name="connsiteX58" fmla="*/ 382137 w 2538483"/>
                <a:gd name="connsiteY58" fmla="*/ 159224 h 1301086"/>
                <a:gd name="connsiteX59" fmla="*/ 359391 w 2538483"/>
                <a:gd name="connsiteY59" fmla="*/ 159224 h 1301086"/>
                <a:gd name="connsiteX60" fmla="*/ 359391 w 2538483"/>
                <a:gd name="connsiteY60" fmla="*/ 136477 h 1301086"/>
                <a:gd name="connsiteX61" fmla="*/ 318447 w 2538483"/>
                <a:gd name="connsiteY61" fmla="*/ 136477 h 1301086"/>
                <a:gd name="connsiteX62" fmla="*/ 318447 w 2538483"/>
                <a:gd name="connsiteY62" fmla="*/ 113731 h 1301086"/>
                <a:gd name="connsiteX63" fmla="*/ 295701 w 2538483"/>
                <a:gd name="connsiteY63" fmla="*/ 113731 h 1301086"/>
                <a:gd name="connsiteX64" fmla="*/ 295701 w 2538483"/>
                <a:gd name="connsiteY64" fmla="*/ 104633 h 1301086"/>
                <a:gd name="connsiteX65" fmla="*/ 168322 w 2538483"/>
                <a:gd name="connsiteY65" fmla="*/ 104633 h 1301086"/>
                <a:gd name="connsiteX66" fmla="*/ 168322 w 2538483"/>
                <a:gd name="connsiteY66" fmla="*/ 50042 h 1301086"/>
                <a:gd name="connsiteX67" fmla="*/ 168322 w 2538483"/>
                <a:gd name="connsiteY67" fmla="*/ 50042 h 1301086"/>
                <a:gd name="connsiteX68" fmla="*/ 141026 w 2538483"/>
                <a:gd name="connsiteY68" fmla="*/ 22746 h 1301086"/>
                <a:gd name="connsiteX69" fmla="*/ 81886 w 2538483"/>
                <a:gd name="connsiteY69" fmla="*/ 22746 h 1301086"/>
                <a:gd name="connsiteX70" fmla="*/ 81886 w 2538483"/>
                <a:gd name="connsiteY70" fmla="*/ 0 h 1301086"/>
                <a:gd name="connsiteX71" fmla="*/ 0 w 2538483"/>
                <a:gd name="connsiteY71" fmla="*/ 0 h 130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538483" h="1301086">
                  <a:moveTo>
                    <a:pt x="2538483" y="1301086"/>
                  </a:moveTo>
                  <a:lnTo>
                    <a:pt x="2274627" y="1301086"/>
                  </a:lnTo>
                  <a:lnTo>
                    <a:pt x="2274627" y="1196454"/>
                  </a:lnTo>
                  <a:lnTo>
                    <a:pt x="1619534" y="1196454"/>
                  </a:lnTo>
                  <a:lnTo>
                    <a:pt x="1619534" y="1105469"/>
                  </a:lnTo>
                  <a:lnTo>
                    <a:pt x="1560394" y="1105469"/>
                  </a:lnTo>
                  <a:lnTo>
                    <a:pt x="1560394" y="1059976"/>
                  </a:lnTo>
                  <a:lnTo>
                    <a:pt x="1291988" y="1059976"/>
                  </a:lnTo>
                  <a:lnTo>
                    <a:pt x="1291988" y="1023582"/>
                  </a:lnTo>
                  <a:lnTo>
                    <a:pt x="1232847" y="1023582"/>
                  </a:lnTo>
                  <a:lnTo>
                    <a:pt x="1232847" y="1005385"/>
                  </a:lnTo>
                  <a:lnTo>
                    <a:pt x="1150961" y="1005385"/>
                  </a:lnTo>
                  <a:lnTo>
                    <a:pt x="1150961" y="987188"/>
                  </a:lnTo>
                  <a:lnTo>
                    <a:pt x="1114567" y="987188"/>
                  </a:lnTo>
                  <a:lnTo>
                    <a:pt x="1114567" y="941695"/>
                  </a:lnTo>
                  <a:lnTo>
                    <a:pt x="1082722" y="941695"/>
                  </a:lnTo>
                  <a:lnTo>
                    <a:pt x="1082722" y="900752"/>
                  </a:lnTo>
                  <a:lnTo>
                    <a:pt x="955343" y="900752"/>
                  </a:lnTo>
                  <a:lnTo>
                    <a:pt x="955343" y="841612"/>
                  </a:lnTo>
                  <a:lnTo>
                    <a:pt x="923498" y="841612"/>
                  </a:lnTo>
                  <a:lnTo>
                    <a:pt x="923498" y="796119"/>
                  </a:lnTo>
                  <a:lnTo>
                    <a:pt x="878006" y="796119"/>
                  </a:lnTo>
                  <a:lnTo>
                    <a:pt x="878006" y="750627"/>
                  </a:lnTo>
                  <a:lnTo>
                    <a:pt x="873456" y="746077"/>
                  </a:lnTo>
                  <a:lnTo>
                    <a:pt x="873456" y="727880"/>
                  </a:lnTo>
                  <a:lnTo>
                    <a:pt x="805218" y="727880"/>
                  </a:lnTo>
                  <a:lnTo>
                    <a:pt x="805218" y="700585"/>
                  </a:lnTo>
                  <a:lnTo>
                    <a:pt x="768824" y="700585"/>
                  </a:lnTo>
                  <a:lnTo>
                    <a:pt x="768824" y="691486"/>
                  </a:lnTo>
                  <a:lnTo>
                    <a:pt x="755176" y="691486"/>
                  </a:lnTo>
                  <a:lnTo>
                    <a:pt x="755176" y="673289"/>
                  </a:lnTo>
                  <a:lnTo>
                    <a:pt x="723331" y="673289"/>
                  </a:lnTo>
                  <a:lnTo>
                    <a:pt x="723331" y="605051"/>
                  </a:lnTo>
                  <a:lnTo>
                    <a:pt x="700585" y="605051"/>
                  </a:lnTo>
                  <a:lnTo>
                    <a:pt x="700585" y="514066"/>
                  </a:lnTo>
                  <a:lnTo>
                    <a:pt x="682388" y="514066"/>
                  </a:lnTo>
                  <a:lnTo>
                    <a:pt x="682388" y="495869"/>
                  </a:lnTo>
                  <a:lnTo>
                    <a:pt x="650543" y="495869"/>
                  </a:lnTo>
                  <a:lnTo>
                    <a:pt x="650543" y="482221"/>
                  </a:lnTo>
                  <a:lnTo>
                    <a:pt x="627797" y="482221"/>
                  </a:lnTo>
                  <a:lnTo>
                    <a:pt x="627797" y="459474"/>
                  </a:lnTo>
                  <a:lnTo>
                    <a:pt x="600501" y="459474"/>
                  </a:lnTo>
                  <a:lnTo>
                    <a:pt x="600501" y="441277"/>
                  </a:lnTo>
                  <a:lnTo>
                    <a:pt x="577755" y="441277"/>
                  </a:lnTo>
                  <a:lnTo>
                    <a:pt x="577755" y="427630"/>
                  </a:lnTo>
                  <a:lnTo>
                    <a:pt x="550459" y="427630"/>
                  </a:lnTo>
                  <a:lnTo>
                    <a:pt x="550459" y="413982"/>
                  </a:lnTo>
                  <a:lnTo>
                    <a:pt x="532262" y="413982"/>
                  </a:lnTo>
                  <a:lnTo>
                    <a:pt x="532262" y="295701"/>
                  </a:lnTo>
                  <a:lnTo>
                    <a:pt x="514065" y="295701"/>
                  </a:lnTo>
                  <a:lnTo>
                    <a:pt x="514065" y="245660"/>
                  </a:lnTo>
                  <a:lnTo>
                    <a:pt x="491319" y="245660"/>
                  </a:lnTo>
                  <a:lnTo>
                    <a:pt x="491319" y="227463"/>
                  </a:lnTo>
                  <a:lnTo>
                    <a:pt x="464024" y="227463"/>
                  </a:lnTo>
                  <a:lnTo>
                    <a:pt x="464024" y="218364"/>
                  </a:lnTo>
                  <a:lnTo>
                    <a:pt x="409433" y="218364"/>
                  </a:lnTo>
                  <a:lnTo>
                    <a:pt x="409433" y="191069"/>
                  </a:lnTo>
                  <a:lnTo>
                    <a:pt x="382137" y="191069"/>
                  </a:lnTo>
                  <a:lnTo>
                    <a:pt x="382137" y="159224"/>
                  </a:lnTo>
                  <a:lnTo>
                    <a:pt x="359391" y="159224"/>
                  </a:lnTo>
                  <a:lnTo>
                    <a:pt x="359391" y="136477"/>
                  </a:lnTo>
                  <a:lnTo>
                    <a:pt x="318447" y="136477"/>
                  </a:lnTo>
                  <a:lnTo>
                    <a:pt x="318447" y="113731"/>
                  </a:lnTo>
                  <a:lnTo>
                    <a:pt x="295701" y="113731"/>
                  </a:lnTo>
                  <a:lnTo>
                    <a:pt x="295701" y="104633"/>
                  </a:lnTo>
                  <a:lnTo>
                    <a:pt x="168322" y="104633"/>
                  </a:lnTo>
                  <a:lnTo>
                    <a:pt x="168322" y="50042"/>
                  </a:lnTo>
                  <a:lnTo>
                    <a:pt x="168322" y="50042"/>
                  </a:lnTo>
                  <a:lnTo>
                    <a:pt x="141026" y="22746"/>
                  </a:lnTo>
                  <a:lnTo>
                    <a:pt x="81886" y="22746"/>
                  </a:lnTo>
                  <a:lnTo>
                    <a:pt x="81886" y="0"/>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MX" sz="135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306" name="TextBox 305">
              <a:extLst>
                <a:ext uri="{FF2B5EF4-FFF2-40B4-BE49-F238E27FC236}">
                  <a16:creationId xmlns:a16="http://schemas.microsoft.com/office/drawing/2014/main" id="{1B708BC8-A9D0-85D4-2ED9-578950061493}"/>
                </a:ext>
              </a:extLst>
            </p:cNvPr>
            <p:cNvSpPr txBox="1"/>
            <p:nvPr/>
          </p:nvSpPr>
          <p:spPr>
            <a:xfrm>
              <a:off x="6119754" y="1286543"/>
              <a:ext cx="2748915" cy="646331"/>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mPFS 13.1 vs 8.7 mo</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HR = 0.54 (95% CI, 0.41-0.71)</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a:ea typeface="+mn-ea"/>
                  <a:cs typeface="Arial"/>
                  <a:sym typeface="Arial"/>
                </a:rPr>
                <a:t>P</a:t>
              </a: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 &lt; .001</a:t>
              </a:r>
            </a:p>
          </p:txBody>
        </p:sp>
        <p:graphicFrame>
          <p:nvGraphicFramePr>
            <p:cNvPr id="8" name="Chart 7">
              <a:extLst>
                <a:ext uri="{FF2B5EF4-FFF2-40B4-BE49-F238E27FC236}">
                  <a16:creationId xmlns:a16="http://schemas.microsoft.com/office/drawing/2014/main" id="{617A564F-CD95-E782-98BA-24F66BD08ABD}"/>
                </a:ext>
              </a:extLst>
            </p:cNvPr>
            <p:cNvGraphicFramePr/>
            <p:nvPr/>
          </p:nvGraphicFramePr>
          <p:xfrm>
            <a:off x="4760497" y="1402962"/>
            <a:ext cx="3563182" cy="2299780"/>
          </p:xfrm>
          <a:graphic>
            <a:graphicData uri="http://schemas.openxmlformats.org/drawingml/2006/chart">
              <c:chart xmlns:c="http://schemas.openxmlformats.org/drawingml/2006/chart" xmlns:r="http://schemas.openxmlformats.org/officeDocument/2006/relationships" r:id="rId4"/>
            </a:graphicData>
          </a:graphic>
        </p:graphicFrame>
        <p:sp>
          <p:nvSpPr>
            <p:cNvPr id="462" name="TextBox 461">
              <a:extLst>
                <a:ext uri="{FF2B5EF4-FFF2-40B4-BE49-F238E27FC236}">
                  <a16:creationId xmlns:a16="http://schemas.microsoft.com/office/drawing/2014/main" id="{D3E81D9D-B059-6F5C-9D2D-4CE1F9991FE0}"/>
                </a:ext>
              </a:extLst>
            </p:cNvPr>
            <p:cNvSpPr txBox="1"/>
            <p:nvPr/>
          </p:nvSpPr>
          <p:spPr>
            <a:xfrm>
              <a:off x="4742662" y="1464907"/>
              <a:ext cx="261611" cy="168356"/>
            </a:xfrm>
            <a:prstGeom prst="rect">
              <a:avLst/>
            </a:prstGeom>
            <a:solidFill>
              <a:schemeClr val="bg1"/>
            </a:solidFill>
          </p:spPr>
          <p:txBody>
            <a:bodyPr wrap="square" lIns="0" tIns="0" rIns="0" bIns="0" rtlCol="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a:sym typeface="Arial"/>
                </a:rPr>
                <a:t>1.0</a:t>
              </a:r>
            </a:p>
          </p:txBody>
        </p:sp>
      </p:grpSp>
      <p:cxnSp>
        <p:nvCxnSpPr>
          <p:cNvPr id="3" name="Straight Connector 2">
            <a:extLst>
              <a:ext uri="{FF2B5EF4-FFF2-40B4-BE49-F238E27FC236}">
                <a16:creationId xmlns:a16="http://schemas.microsoft.com/office/drawing/2014/main" id="{10AE6208-7609-FC6D-AD27-78466D7B0CCD}"/>
              </a:ext>
            </a:extLst>
          </p:cNvPr>
          <p:cNvCxnSpPr>
            <a:cxnSpLocks/>
          </p:cNvCxnSpPr>
          <p:nvPr/>
        </p:nvCxnSpPr>
        <p:spPr>
          <a:xfrm flipH="1" flipV="1">
            <a:off x="4349203" y="1050681"/>
            <a:ext cx="0" cy="2880000"/>
          </a:xfrm>
          <a:prstGeom prst="line">
            <a:avLst/>
          </a:prstGeom>
          <a:ln w="6350" cmpd="sng">
            <a:solidFill>
              <a:srgbClr val="3C3C3C">
                <a:alpha val="30000"/>
              </a:srgbClr>
            </a:solidFill>
            <a:prstDash val="soli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650676A-9E1C-9BAD-4025-03F7112612D7}"/>
              </a:ext>
            </a:extLst>
          </p:cNvPr>
          <p:cNvSpPr txBox="1"/>
          <p:nvPr/>
        </p:nvSpPr>
        <p:spPr>
          <a:xfrm>
            <a:off x="196485" y="3910166"/>
            <a:ext cx="8751030" cy="276999"/>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1200" b="0" i="0" u="none" strike="noStrike" kern="0" cap="none" spc="0" normalizeH="0" baseline="0" noProof="0" dirty="0">
                <a:ln>
                  <a:noFill/>
                </a:ln>
                <a:solidFill>
                  <a:prstClr val="white"/>
                </a:solidFill>
                <a:effectLst/>
                <a:uLnTx/>
                <a:uFillTx/>
                <a:latin typeface="Arial"/>
                <a:cs typeface="Arial"/>
                <a:sym typeface="Arial"/>
              </a:rPr>
              <a:t>OS analysis also suggested a favorable benefit for both cohorts</a:t>
            </a:r>
            <a:endParaRPr kumimoji="0" lang="en-US" sz="12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7" name="Rounded Rectangle 16">
            <a:extLst>
              <a:ext uri="{FF2B5EF4-FFF2-40B4-BE49-F238E27FC236}">
                <a16:creationId xmlns:a16="http://schemas.microsoft.com/office/drawing/2014/main" id="{C79733EC-DE45-0CE2-9BB2-C7876C087A45}"/>
              </a:ext>
            </a:extLst>
          </p:cNvPr>
          <p:cNvSpPr/>
          <p:nvPr/>
        </p:nvSpPr>
        <p:spPr>
          <a:xfrm>
            <a:off x="147034" y="4245429"/>
            <a:ext cx="8751030" cy="520500"/>
          </a:xfrm>
          <a:prstGeom prst="roundRect">
            <a:avLst/>
          </a:prstGeom>
          <a:ln>
            <a:solidFill>
              <a:schemeClr val="accent1"/>
            </a:solidFill>
          </a:ln>
        </p:spPr>
        <p:style>
          <a:lnRef idx="1">
            <a:schemeClr val="accent4"/>
          </a:lnRef>
          <a:fillRef idx="3">
            <a:schemeClr val="accent4"/>
          </a:fillRef>
          <a:effectRef idx="2">
            <a:schemeClr val="accent4"/>
          </a:effectRef>
          <a:fontRef idx="minor">
            <a:schemeClr val="lt1"/>
          </a:fontRef>
        </p:style>
        <p:txBody>
          <a:bodyPr lIns="91402" tIns="91440" rIns="91402" bIns="9144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prstClr val="white"/>
                </a:solidFill>
                <a:effectLst/>
                <a:uLnTx/>
                <a:uFillTx/>
                <a:latin typeface="Arial"/>
                <a:ea typeface="+mn-ea"/>
                <a:cs typeface="+mn-cs"/>
                <a:sym typeface="Arial"/>
              </a:rPr>
              <a:t>June 17, 2024:</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prstClr val="white"/>
                </a:solidFill>
                <a:effectLst/>
                <a:uLnTx/>
                <a:uFillTx/>
                <a:latin typeface="Arial"/>
                <a:ea typeface="+mn-ea"/>
                <a:cs typeface="+mn-cs"/>
                <a:sym typeface="Arial"/>
              </a:rPr>
              <a:t>Pembrolizumab + chemotherapy followed by single-agent pembrolizumab approved by the FDA for patients with either dMMR or pMMR endometrial carcinoma</a:t>
            </a:r>
            <a:r>
              <a:rPr kumimoji="0" lang="en-US" sz="1200" b="1" i="0" u="none" strike="noStrike" kern="0" cap="none" spc="0" normalizeH="0" baseline="30000" noProof="0" dirty="0">
                <a:ln>
                  <a:noFill/>
                </a:ln>
                <a:solidFill>
                  <a:prstClr val="white"/>
                </a:solidFill>
                <a:effectLst/>
                <a:uLnTx/>
                <a:uFillTx/>
                <a:latin typeface="Arial"/>
                <a:ea typeface="+mn-ea"/>
                <a:cs typeface="+mn-cs"/>
                <a:sym typeface="Arial"/>
              </a:rPr>
              <a:t>2,3</a:t>
            </a:r>
          </a:p>
        </p:txBody>
      </p:sp>
      <p:sp>
        <p:nvSpPr>
          <p:cNvPr id="6" name="Footer Placeholder 5">
            <a:extLst>
              <a:ext uri="{FF2B5EF4-FFF2-40B4-BE49-F238E27FC236}">
                <a16:creationId xmlns:a16="http://schemas.microsoft.com/office/drawing/2014/main" id="{04A87422-E0DC-A151-F7A9-8B81C02EDB8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 Eskander RN et </a:t>
            </a:r>
            <a:r>
              <a:rPr kumimoji="0" lang="it-IT"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al. </a:t>
            </a:r>
            <a:r>
              <a:rPr kumimoji="0" lang="en-GB" sz="800" b="0" i="1"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N Engl J Med</a:t>
            </a:r>
            <a:r>
              <a:rPr kumimoji="0" lang="en-GB" sz="8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 2023;388:2159-2170. 2. </a:t>
            </a:r>
            <a:r>
              <a:rPr kumimoji="0" lang="it-IT"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Eskander RN et </a:t>
            </a:r>
            <a:r>
              <a:rPr kumimoji="0" lang="it-IT"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al. </a:t>
            </a:r>
            <a:r>
              <a:rPr kumimoji="0" lang="en-GB" sz="8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SGO 2024. Abstract LBA.</a:t>
            </a:r>
          </a:p>
        </p:txBody>
      </p:sp>
    </p:spTree>
    <p:extLst>
      <p:ext uri="{BB962C8B-B14F-4D97-AF65-F5344CB8AC3E}">
        <p14:creationId xmlns:p14="http://schemas.microsoft.com/office/powerpoint/2010/main" val="1389699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7F0A118-2F5A-AA42-3227-C8100FDCF676}"/>
              </a:ext>
            </a:extLst>
          </p:cNvPr>
          <p:cNvCxnSpPr>
            <a:cxnSpLocks/>
          </p:cNvCxnSpPr>
          <p:nvPr/>
        </p:nvCxnSpPr>
        <p:spPr>
          <a:xfrm flipH="1" flipV="1">
            <a:off x="4490843" y="973566"/>
            <a:ext cx="0" cy="3037995"/>
          </a:xfrm>
          <a:prstGeom prst="line">
            <a:avLst/>
          </a:prstGeom>
          <a:ln w="6350" cmpd="sng">
            <a:solidFill>
              <a:srgbClr val="3C3C3C">
                <a:alpha val="30000"/>
              </a:srgbClr>
            </a:solidFill>
            <a:prstDash val="solid"/>
          </a:ln>
        </p:spPr>
        <p:style>
          <a:lnRef idx="2">
            <a:schemeClr val="accent1"/>
          </a:lnRef>
          <a:fillRef idx="0">
            <a:schemeClr val="accent1"/>
          </a:fillRef>
          <a:effectRef idx="1">
            <a:schemeClr val="accent1"/>
          </a:effectRef>
          <a:fontRef idx="minor">
            <a:schemeClr val="tx1"/>
          </a:fontRef>
        </p:style>
      </p:cxnSp>
      <p:sp>
        <p:nvSpPr>
          <p:cNvPr id="7" name="Footer Placeholder 2">
            <a:extLst>
              <a:ext uri="{FF2B5EF4-FFF2-40B4-BE49-F238E27FC236}">
                <a16:creationId xmlns:a16="http://schemas.microsoft.com/office/drawing/2014/main" id="{21CC91A4-59E5-538D-B932-14CEDE90A36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800" b="0" i="0" u="none" strike="noStrike" kern="0" cap="none" spc="0" normalizeH="0" baseline="30000" noProof="0" dirty="0">
                <a:ln>
                  <a:noFill/>
                </a:ln>
                <a:solidFill>
                  <a:srgbClr val="000000"/>
                </a:solidFill>
                <a:effectLst/>
                <a:uLnTx/>
                <a:uFillTx/>
                <a:latin typeface="Arial"/>
                <a:cs typeface="Arial" panose="020B0604020202020204" pitchFamily="34" charset="0"/>
                <a:sym typeface="Arial"/>
              </a:rPr>
              <a:t>a</a:t>
            </a:r>
            <a:r>
              <a:rPr kumimoji="0" lang="en-US" sz="800" b="0" i="0" u="none" strike="noStrike" kern="0" cap="none" spc="0" normalizeH="0" baseline="0" noProof="0" dirty="0">
                <a:ln>
                  <a:noFill/>
                </a:ln>
                <a:solidFill>
                  <a:srgbClr val="000000"/>
                </a:solidFill>
                <a:effectLst/>
                <a:uLnTx/>
                <a:uFillTx/>
                <a:latin typeface="Arial"/>
                <a:cs typeface="Arial" panose="020B0604020202020204" pitchFamily="34" charset="0"/>
                <a:sym typeface="Arial"/>
              </a:rPr>
              <a:t> OS in the dMMR/MSI-H and pMMR/MSS populations was a prespecified exploratory endpoint. </a:t>
            </a:r>
            <a:r>
              <a:rPr kumimoji="0" lang="en-US" sz="800" b="0" i="0" u="none" strike="noStrike" kern="0" cap="none" spc="0" normalizeH="0" baseline="30000" noProof="0" dirty="0">
                <a:ln>
                  <a:noFill/>
                </a:ln>
                <a:solidFill>
                  <a:srgbClr val="000000"/>
                </a:solidFill>
                <a:effectLst/>
                <a:uLnTx/>
                <a:uFillTx/>
                <a:latin typeface="Arial"/>
                <a:cs typeface="Arial" panose="020B0604020202020204" pitchFamily="34" charset="0"/>
                <a:sym typeface="Arial"/>
              </a:rPr>
              <a:t>b</a:t>
            </a:r>
            <a:r>
              <a:rPr kumimoji="0" lang="en-US" sz="800" b="0" i="0" u="none" strike="noStrike" kern="0" cap="none" spc="0" normalizeH="0" baseline="0" noProof="0" dirty="0">
                <a:ln>
                  <a:noFill/>
                </a:ln>
                <a:solidFill>
                  <a:srgbClr val="000000"/>
                </a:solidFill>
                <a:effectLst/>
                <a:uLnTx/>
                <a:uFillTx/>
                <a:latin typeface="Arial"/>
                <a:cs typeface="Arial" panose="020B0604020202020204" pitchFamily="34" charset="0"/>
                <a:sym typeface="Arial"/>
              </a:rPr>
              <a:t> Median expected duration of follow-up; range 31.0-48.7 months.</a:t>
            </a:r>
            <a:endParaRPr kumimoji="0" lang="en-US" sz="800" b="0" i="0" u="none" strike="noStrike" kern="0" cap="none" spc="0" normalizeH="0" baseline="0" noProof="0" dirty="0">
              <a:ln>
                <a:noFill/>
              </a:ln>
              <a:solidFill>
                <a:srgbClr val="000000"/>
              </a:solidFill>
              <a:effectLst/>
              <a:highlight>
                <a:srgbClr val="FFFF00"/>
              </a:highlight>
              <a:uLnTx/>
              <a:uFillTx/>
              <a:latin typeface="Arial"/>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1. </a:t>
            </a:r>
            <a:r>
              <a:rPr kumimoji="0" lang="it-IT"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Mirza MR et al. </a:t>
            </a:r>
            <a:r>
              <a:rPr kumimoji="0" lang="en-GB" sz="800" b="0" i="1" u="none" strike="noStrike" kern="0" cap="none" spc="0" normalizeH="0" baseline="0" noProof="0" dirty="0">
                <a:ln>
                  <a:noFill/>
                </a:ln>
                <a:solidFill>
                  <a:srgbClr val="000000"/>
                </a:solidFill>
                <a:effectLst/>
                <a:uLnTx/>
                <a:uFillTx/>
                <a:latin typeface="Arial"/>
                <a:cs typeface="Calibri" panose="020F0502020204030204" pitchFamily="34" charset="0"/>
                <a:sym typeface="Arial"/>
              </a:rPr>
              <a:t>N Engl J Med. </a:t>
            </a:r>
            <a:r>
              <a:rPr kumimoji="0" lang="en-US" sz="800" b="0" i="0" u="none" strike="noStrike" kern="0" cap="none" spc="0" normalizeH="0" baseline="0" noProof="0" dirty="0">
                <a:ln>
                  <a:noFill/>
                </a:ln>
                <a:solidFill>
                  <a:srgbClr val="000000"/>
                </a:solidFill>
                <a:effectLst/>
                <a:uLnTx/>
                <a:uFillTx/>
                <a:latin typeface="Arial"/>
                <a:cs typeface="Arial" panose="020B0604020202020204" pitchFamily="34" charset="0"/>
                <a:sym typeface="Arial"/>
              </a:rPr>
              <a:t>2023;388:2145-2158. 2. Powell MA et al. SGO 2024. 3. https://www.fda.gov/drugs/resources-information-approved-drugs/fda-expands-endometrial-cancer-indication-dostarlimab-gxly-chemotherapy 4. https://www.accessdata.fda.gov/drugsatfda_docs/label/2024/761174s009lbl.pdf.</a:t>
            </a:r>
          </a:p>
        </p:txBody>
      </p:sp>
      <p:sp>
        <p:nvSpPr>
          <p:cNvPr id="17" name="Title 4">
            <a:extLst>
              <a:ext uri="{FF2B5EF4-FFF2-40B4-BE49-F238E27FC236}">
                <a16:creationId xmlns:a16="http://schemas.microsoft.com/office/drawing/2014/main" id="{835BB08B-AEF5-5B44-ABB7-4A6F7C55A507}"/>
              </a:ext>
            </a:extLst>
          </p:cNvPr>
          <p:cNvSpPr>
            <a:spLocks noGrp="1"/>
          </p:cNvSpPr>
          <p:nvPr>
            <p:ph type="title"/>
          </p:nvPr>
        </p:nvSpPr>
        <p:spPr/>
        <p:txBody>
          <a:bodyPr/>
          <a:lstStyle/>
          <a:p>
            <a:pPr>
              <a:buClrTx/>
              <a:buFontTx/>
            </a:pPr>
            <a:r>
              <a:rPr lang="en-US" dirty="0">
                <a:latin typeface="+mn-lt"/>
                <a:cs typeface="+mj-cs"/>
              </a:rPr>
              <a:t>Phase 3 RUBY (Part 1): </a:t>
            </a:r>
            <a:br>
              <a:rPr lang="en-US" dirty="0">
                <a:latin typeface="+mn-lt"/>
                <a:cs typeface="+mj-cs"/>
              </a:rPr>
            </a:br>
            <a:r>
              <a:rPr lang="en-US" dirty="0">
                <a:latin typeface="+mn-lt"/>
                <a:cs typeface="+mj-cs"/>
              </a:rPr>
              <a:t>Improved Survival With Dostarlimab Plus Chemotherapy</a:t>
            </a:r>
            <a:r>
              <a:rPr lang="en-US" baseline="30000" dirty="0">
                <a:latin typeface="+mn-lt"/>
                <a:cs typeface="+mj-cs"/>
              </a:rPr>
              <a:t>1,2</a:t>
            </a:r>
            <a:endParaRPr lang="en-US" baseline="30000" dirty="0"/>
          </a:p>
        </p:txBody>
      </p:sp>
      <p:sp>
        <p:nvSpPr>
          <p:cNvPr id="2" name="TextBox 1">
            <a:extLst>
              <a:ext uri="{FF2B5EF4-FFF2-40B4-BE49-F238E27FC236}">
                <a16:creationId xmlns:a16="http://schemas.microsoft.com/office/drawing/2014/main" id="{5A758930-F3CF-F273-1FC4-44170C06E0E4}"/>
              </a:ext>
            </a:extLst>
          </p:cNvPr>
          <p:cNvSpPr txBox="1"/>
          <p:nvPr/>
        </p:nvSpPr>
        <p:spPr>
          <a:xfrm>
            <a:off x="627743" y="1266317"/>
            <a:ext cx="36054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Substantial PFS Benefit in dMMR/MSI-H Population</a:t>
            </a:r>
          </a:p>
        </p:txBody>
      </p:sp>
      <p:sp>
        <p:nvSpPr>
          <p:cNvPr id="12" name="Rectangle 11">
            <a:extLst>
              <a:ext uri="{FF2B5EF4-FFF2-40B4-BE49-F238E27FC236}">
                <a16:creationId xmlns:a16="http://schemas.microsoft.com/office/drawing/2014/main" id="{A45D49BD-B5C2-D166-66C0-06B6B8780C74}"/>
              </a:ext>
            </a:extLst>
          </p:cNvPr>
          <p:cNvSpPr/>
          <p:nvPr/>
        </p:nvSpPr>
        <p:spPr>
          <a:xfrm>
            <a:off x="1384300" y="1497233"/>
            <a:ext cx="114508" cy="45719"/>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grpSp>
        <p:nvGrpSpPr>
          <p:cNvPr id="15" name="Group 14">
            <a:extLst>
              <a:ext uri="{FF2B5EF4-FFF2-40B4-BE49-F238E27FC236}">
                <a16:creationId xmlns:a16="http://schemas.microsoft.com/office/drawing/2014/main" id="{9541B515-1D1B-132F-0622-ED06A19AB03F}"/>
              </a:ext>
            </a:extLst>
          </p:cNvPr>
          <p:cNvGrpSpPr/>
          <p:nvPr/>
        </p:nvGrpSpPr>
        <p:grpSpPr>
          <a:xfrm>
            <a:off x="160081" y="1489043"/>
            <a:ext cx="4347082" cy="1966572"/>
            <a:chOff x="160081" y="1922994"/>
            <a:chExt cx="4347082" cy="1966572"/>
          </a:xfrm>
        </p:grpSpPr>
        <p:pic>
          <p:nvPicPr>
            <p:cNvPr id="5" name="Picture 4">
              <a:extLst>
                <a:ext uri="{FF2B5EF4-FFF2-40B4-BE49-F238E27FC236}">
                  <a16:creationId xmlns:a16="http://schemas.microsoft.com/office/drawing/2014/main" id="{C3803C4E-0AC0-97EE-5C42-AB140C10EA29}"/>
                </a:ext>
              </a:extLst>
            </p:cNvPr>
            <p:cNvPicPr>
              <a:picLocks noChangeAspect="1"/>
            </p:cNvPicPr>
            <p:nvPr/>
          </p:nvPicPr>
          <p:blipFill>
            <a:blip r:embed="rId3"/>
            <a:stretch>
              <a:fillRect/>
            </a:stretch>
          </p:blipFill>
          <p:spPr>
            <a:xfrm>
              <a:off x="160081" y="1931184"/>
              <a:ext cx="4347082" cy="1958382"/>
            </a:xfrm>
            <a:prstGeom prst="rect">
              <a:avLst/>
            </a:prstGeom>
            <a:ln>
              <a:noFill/>
            </a:ln>
          </p:spPr>
        </p:pic>
        <p:sp>
          <p:nvSpPr>
            <p:cNvPr id="13" name="Rectangle 12">
              <a:extLst>
                <a:ext uri="{FF2B5EF4-FFF2-40B4-BE49-F238E27FC236}">
                  <a16:creationId xmlns:a16="http://schemas.microsoft.com/office/drawing/2014/main" id="{9CD0F07F-8E46-C897-AC5B-18C769DB3742}"/>
                </a:ext>
              </a:extLst>
            </p:cNvPr>
            <p:cNvSpPr/>
            <p:nvPr/>
          </p:nvSpPr>
          <p:spPr>
            <a:xfrm>
              <a:off x="1084368" y="1922994"/>
              <a:ext cx="2103332" cy="318087"/>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grpSp>
      <p:sp>
        <p:nvSpPr>
          <p:cNvPr id="18" name="TextBox 17">
            <a:extLst>
              <a:ext uri="{FF2B5EF4-FFF2-40B4-BE49-F238E27FC236}">
                <a16:creationId xmlns:a16="http://schemas.microsoft.com/office/drawing/2014/main" id="{CBD20535-076B-C1AE-FE4D-68FEEACCAD08}"/>
              </a:ext>
            </a:extLst>
          </p:cNvPr>
          <p:cNvSpPr txBox="1"/>
          <p:nvPr/>
        </p:nvSpPr>
        <p:spPr>
          <a:xfrm>
            <a:off x="4986522" y="1262570"/>
            <a:ext cx="3611886"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Substantial OS Benefit in dMMR/MSI-H Population</a:t>
            </a:r>
            <a:r>
              <a:rPr kumimoji="0" lang="en-US" sz="1100" b="1" i="0" u="none" strike="noStrike" kern="0" cap="none" spc="0" normalizeH="0" baseline="30000" noProof="0" dirty="0">
                <a:ln>
                  <a:noFill/>
                </a:ln>
                <a:solidFill>
                  <a:srgbClr val="000000"/>
                </a:solidFill>
                <a:effectLst/>
                <a:uLnTx/>
                <a:uFillTx/>
                <a:latin typeface="Arial"/>
                <a:cs typeface="Arial"/>
                <a:sym typeface="Arial"/>
              </a:rPr>
              <a:t>a</a:t>
            </a:r>
          </a:p>
        </p:txBody>
      </p:sp>
      <p:grpSp>
        <p:nvGrpSpPr>
          <p:cNvPr id="19" name="Group 18">
            <a:extLst>
              <a:ext uri="{FF2B5EF4-FFF2-40B4-BE49-F238E27FC236}">
                <a16:creationId xmlns:a16="http://schemas.microsoft.com/office/drawing/2014/main" id="{F033AA35-A2A5-D5F3-C790-C3689A27573C}"/>
              </a:ext>
            </a:extLst>
          </p:cNvPr>
          <p:cNvGrpSpPr/>
          <p:nvPr/>
        </p:nvGrpSpPr>
        <p:grpSpPr>
          <a:xfrm>
            <a:off x="4646486" y="1406780"/>
            <a:ext cx="4396406" cy="2030402"/>
            <a:chOff x="4646486" y="1953465"/>
            <a:chExt cx="4396406" cy="2030402"/>
          </a:xfrm>
        </p:grpSpPr>
        <p:graphicFrame>
          <p:nvGraphicFramePr>
            <p:cNvPr id="20" name="Chart 19">
              <a:extLst>
                <a:ext uri="{FF2B5EF4-FFF2-40B4-BE49-F238E27FC236}">
                  <a16:creationId xmlns:a16="http://schemas.microsoft.com/office/drawing/2014/main" id="{53EFE6B4-D554-C0C3-D5DD-1DD76A64A300}"/>
                </a:ext>
              </a:extLst>
            </p:cNvPr>
            <p:cNvGraphicFramePr/>
            <p:nvPr/>
          </p:nvGraphicFramePr>
          <p:xfrm>
            <a:off x="4741362" y="1953465"/>
            <a:ext cx="4191000" cy="1980065"/>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a:extLst>
                <a:ext uri="{FF2B5EF4-FFF2-40B4-BE49-F238E27FC236}">
                  <a16:creationId xmlns:a16="http://schemas.microsoft.com/office/drawing/2014/main" id="{145774A2-E5E2-6781-1C4A-1212F81E51FB}"/>
                </a:ext>
              </a:extLst>
            </p:cNvPr>
            <p:cNvSpPr txBox="1"/>
            <p:nvPr/>
          </p:nvSpPr>
          <p:spPr>
            <a:xfrm rot="16200000">
              <a:off x="3970917" y="2717349"/>
              <a:ext cx="156658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000000"/>
                  </a:solidFill>
                  <a:effectLst/>
                  <a:uLnTx/>
                  <a:uFillTx/>
                  <a:latin typeface="Arial"/>
                  <a:cs typeface="Arial"/>
                  <a:sym typeface="Arial"/>
                </a:rPr>
                <a:t>Probability of Survival, %</a:t>
              </a:r>
            </a:p>
          </p:txBody>
        </p:sp>
        <p:sp>
          <p:nvSpPr>
            <p:cNvPr id="22" name="TextBox 21">
              <a:extLst>
                <a:ext uri="{FF2B5EF4-FFF2-40B4-BE49-F238E27FC236}">
                  <a16:creationId xmlns:a16="http://schemas.microsoft.com/office/drawing/2014/main" id="{515DF80A-3A6F-B1AA-A238-59DEF727F583}"/>
                </a:ext>
              </a:extLst>
            </p:cNvPr>
            <p:cNvSpPr txBox="1"/>
            <p:nvPr/>
          </p:nvSpPr>
          <p:spPr>
            <a:xfrm>
              <a:off x="8062486" y="2055250"/>
              <a:ext cx="974433"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0" cap="none" spc="0" normalizeH="0" baseline="0" noProof="0" dirty="0">
                  <a:ln>
                    <a:noFill/>
                  </a:ln>
                  <a:solidFill>
                    <a:srgbClr val="000000"/>
                  </a:solidFill>
                  <a:effectLst/>
                  <a:uLnTx/>
                  <a:uFillTx/>
                  <a:latin typeface="Arial"/>
                  <a:cs typeface="Arial"/>
                  <a:sym typeface="Arial"/>
                </a:rPr>
                <a:t>HR = 0.32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0" cap="none" spc="0" normalizeH="0" baseline="0" noProof="0" dirty="0">
                  <a:ln>
                    <a:noFill/>
                  </a:ln>
                  <a:solidFill>
                    <a:srgbClr val="000000"/>
                  </a:solidFill>
                  <a:effectLst/>
                  <a:uLnTx/>
                  <a:uFillTx/>
                  <a:latin typeface="Arial"/>
                  <a:cs typeface="Arial"/>
                  <a:sym typeface="Arial"/>
                </a:rPr>
                <a:t>(95% CI, 0.17-0.63)</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1" u="none" strike="noStrike" kern="0" cap="none" spc="0" normalizeH="0" baseline="0" noProof="0" dirty="0">
                  <a:ln>
                    <a:noFill/>
                  </a:ln>
                  <a:solidFill>
                    <a:srgbClr val="000000"/>
                  </a:solidFill>
                  <a:effectLst/>
                  <a:uLnTx/>
                  <a:uFillTx/>
                  <a:latin typeface="Arial"/>
                  <a:cs typeface="Arial"/>
                  <a:sym typeface="Arial"/>
                </a:rPr>
                <a:t>P</a:t>
              </a:r>
              <a:r>
                <a:rPr kumimoji="0" lang="en-US" sz="700" b="0" i="0" u="none" strike="noStrike" kern="0" cap="none" spc="0" normalizeH="0" baseline="0" noProof="0" dirty="0">
                  <a:ln>
                    <a:noFill/>
                  </a:ln>
                  <a:solidFill>
                    <a:srgbClr val="000000"/>
                  </a:solidFill>
                  <a:effectLst/>
                  <a:uLnTx/>
                  <a:uFillTx/>
                  <a:latin typeface="Arial"/>
                  <a:cs typeface="Arial"/>
                  <a:sym typeface="Arial"/>
                </a:rPr>
                <a:t> = .0002</a:t>
              </a:r>
              <a:endParaRPr kumimoji="0" lang="en-US" sz="700" b="0" i="1" u="none" strike="noStrike" kern="0" cap="none" spc="0" normalizeH="0" baseline="0" noProof="0" dirty="0">
                <a:ln>
                  <a:noFill/>
                </a:ln>
                <a:solidFill>
                  <a:srgbClr val="000000"/>
                </a:solidFill>
                <a:effectLst/>
                <a:uLnTx/>
                <a:uFillTx/>
                <a:latin typeface="Arial"/>
                <a:cs typeface="Arial"/>
                <a:sym typeface="Arial"/>
              </a:endParaRPr>
            </a:p>
          </p:txBody>
        </p:sp>
        <p:sp>
          <p:nvSpPr>
            <p:cNvPr id="23" name="TextBox 22">
              <a:extLst>
                <a:ext uri="{FF2B5EF4-FFF2-40B4-BE49-F238E27FC236}">
                  <a16:creationId xmlns:a16="http://schemas.microsoft.com/office/drawing/2014/main" id="{E3826975-11F3-5E50-153C-48A4071C18C6}"/>
                </a:ext>
              </a:extLst>
            </p:cNvPr>
            <p:cNvSpPr txBox="1"/>
            <p:nvPr/>
          </p:nvSpPr>
          <p:spPr>
            <a:xfrm>
              <a:off x="6991156" y="2056460"/>
              <a:ext cx="12405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1" i="0" u="none" strike="noStrike" kern="0" cap="none" spc="0" normalizeH="0" baseline="0" noProof="0" dirty="0">
                  <a:ln>
                    <a:noFill/>
                  </a:ln>
                  <a:solidFill>
                    <a:srgbClr val="000000"/>
                  </a:solidFill>
                  <a:effectLst/>
                  <a:uLnTx/>
                  <a:uFillTx/>
                  <a:latin typeface="Arial"/>
                  <a:cs typeface="Arial"/>
                  <a:sym typeface="Arial"/>
                </a:rPr>
                <a:t>Median duration of follow-up, 36.6 mo</a:t>
              </a:r>
              <a:r>
                <a:rPr kumimoji="0" lang="en-US" sz="700" b="1" i="0" u="none" strike="noStrike" kern="0" cap="none" spc="0" normalizeH="0" baseline="30000" noProof="0" dirty="0">
                  <a:ln>
                    <a:noFill/>
                  </a:ln>
                  <a:solidFill>
                    <a:srgbClr val="000000"/>
                  </a:solidFill>
                  <a:effectLst/>
                  <a:uLnTx/>
                  <a:uFillTx/>
                  <a:latin typeface="Arial"/>
                  <a:cs typeface="Arial"/>
                  <a:sym typeface="Arial"/>
                </a:rPr>
                <a:t>b</a:t>
              </a:r>
            </a:p>
          </p:txBody>
        </p:sp>
        <p:grpSp>
          <p:nvGrpSpPr>
            <p:cNvPr id="24" name="Group 23">
              <a:extLst>
                <a:ext uri="{FF2B5EF4-FFF2-40B4-BE49-F238E27FC236}">
                  <a16:creationId xmlns:a16="http://schemas.microsoft.com/office/drawing/2014/main" id="{3EE429A2-E708-232E-EDC9-99773F65C6E2}"/>
                </a:ext>
              </a:extLst>
            </p:cNvPr>
            <p:cNvGrpSpPr/>
            <p:nvPr/>
          </p:nvGrpSpPr>
          <p:grpSpPr>
            <a:xfrm>
              <a:off x="7639975" y="2397861"/>
              <a:ext cx="385342" cy="230832"/>
              <a:chOff x="8197883" y="2934959"/>
              <a:chExt cx="385342" cy="230832"/>
            </a:xfrm>
          </p:grpSpPr>
          <p:sp>
            <p:nvSpPr>
              <p:cNvPr id="106" name="TextBox 105">
                <a:extLst>
                  <a:ext uri="{FF2B5EF4-FFF2-40B4-BE49-F238E27FC236}">
                    <a16:creationId xmlns:a16="http://schemas.microsoft.com/office/drawing/2014/main" id="{FEA1F87B-8D91-C5B2-352B-46427476E6EF}"/>
                  </a:ext>
                </a:extLst>
              </p:cNvPr>
              <p:cNvSpPr txBox="1"/>
              <p:nvPr/>
            </p:nvSpPr>
            <p:spPr>
              <a:xfrm>
                <a:off x="819788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sp>
            <p:nvSpPr>
              <p:cNvPr id="107" name="TextBox 106">
                <a:extLst>
                  <a:ext uri="{FF2B5EF4-FFF2-40B4-BE49-F238E27FC236}">
                    <a16:creationId xmlns:a16="http://schemas.microsoft.com/office/drawing/2014/main" id="{C50BD318-F1F3-175F-B46E-E345AE5D89FC}"/>
                  </a:ext>
                </a:extLst>
              </p:cNvPr>
              <p:cNvSpPr txBox="1"/>
              <p:nvPr/>
            </p:nvSpPr>
            <p:spPr>
              <a:xfrm>
                <a:off x="829313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sp>
            <p:nvSpPr>
              <p:cNvPr id="108" name="TextBox 107">
                <a:extLst>
                  <a:ext uri="{FF2B5EF4-FFF2-40B4-BE49-F238E27FC236}">
                    <a16:creationId xmlns:a16="http://schemas.microsoft.com/office/drawing/2014/main" id="{913E54D4-8A7E-8793-C595-AFD5C012FE39}"/>
                  </a:ext>
                </a:extLst>
              </p:cNvPr>
              <p:cNvSpPr txBox="1"/>
              <p:nvPr/>
            </p:nvSpPr>
            <p:spPr>
              <a:xfrm>
                <a:off x="830583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sp>
            <p:nvSpPr>
              <p:cNvPr id="109" name="TextBox 108">
                <a:extLst>
                  <a:ext uri="{FF2B5EF4-FFF2-40B4-BE49-F238E27FC236}">
                    <a16:creationId xmlns:a16="http://schemas.microsoft.com/office/drawing/2014/main" id="{DCE37EC0-D435-D632-8079-5C6F8FAAF4D5}"/>
                  </a:ext>
                </a:extLst>
              </p:cNvPr>
              <p:cNvSpPr txBox="1"/>
              <p:nvPr/>
            </p:nvSpPr>
            <p:spPr>
              <a:xfrm>
                <a:off x="831853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sp>
            <p:nvSpPr>
              <p:cNvPr id="110" name="TextBox 109">
                <a:extLst>
                  <a:ext uri="{FF2B5EF4-FFF2-40B4-BE49-F238E27FC236}">
                    <a16:creationId xmlns:a16="http://schemas.microsoft.com/office/drawing/2014/main" id="{1EFBAA01-5A5F-F68A-4FC6-7AADC17207C8}"/>
                  </a:ext>
                </a:extLst>
              </p:cNvPr>
              <p:cNvSpPr txBox="1"/>
              <p:nvPr/>
            </p:nvSpPr>
            <p:spPr>
              <a:xfrm>
                <a:off x="833123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grpSp>
        <p:grpSp>
          <p:nvGrpSpPr>
            <p:cNvPr id="25" name="Group 24">
              <a:extLst>
                <a:ext uri="{FF2B5EF4-FFF2-40B4-BE49-F238E27FC236}">
                  <a16:creationId xmlns:a16="http://schemas.microsoft.com/office/drawing/2014/main" id="{4709FFCF-6969-CACA-35D0-5A3B8F170FC8}"/>
                </a:ext>
              </a:extLst>
            </p:cNvPr>
            <p:cNvGrpSpPr/>
            <p:nvPr/>
          </p:nvGrpSpPr>
          <p:grpSpPr>
            <a:xfrm>
              <a:off x="7300686" y="2318261"/>
              <a:ext cx="385342" cy="230832"/>
              <a:chOff x="8197883" y="2934959"/>
              <a:chExt cx="385342" cy="230832"/>
            </a:xfrm>
          </p:grpSpPr>
          <p:sp>
            <p:nvSpPr>
              <p:cNvPr id="101" name="TextBox 100">
                <a:extLst>
                  <a:ext uri="{FF2B5EF4-FFF2-40B4-BE49-F238E27FC236}">
                    <a16:creationId xmlns:a16="http://schemas.microsoft.com/office/drawing/2014/main" id="{D275BB6D-1D8F-7D8A-ABC2-B982674B84DC}"/>
                  </a:ext>
                </a:extLst>
              </p:cNvPr>
              <p:cNvSpPr txBox="1"/>
              <p:nvPr/>
            </p:nvSpPr>
            <p:spPr>
              <a:xfrm>
                <a:off x="819788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sp>
            <p:nvSpPr>
              <p:cNvPr id="102" name="TextBox 101">
                <a:extLst>
                  <a:ext uri="{FF2B5EF4-FFF2-40B4-BE49-F238E27FC236}">
                    <a16:creationId xmlns:a16="http://schemas.microsoft.com/office/drawing/2014/main" id="{74432CF2-9313-1280-BE00-90855763F917}"/>
                  </a:ext>
                </a:extLst>
              </p:cNvPr>
              <p:cNvSpPr txBox="1"/>
              <p:nvPr/>
            </p:nvSpPr>
            <p:spPr>
              <a:xfrm>
                <a:off x="824233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sp>
            <p:nvSpPr>
              <p:cNvPr id="103" name="TextBox 102">
                <a:extLst>
                  <a:ext uri="{FF2B5EF4-FFF2-40B4-BE49-F238E27FC236}">
                    <a16:creationId xmlns:a16="http://schemas.microsoft.com/office/drawing/2014/main" id="{0EF01877-F3CB-C696-CEFA-05F47413AA11}"/>
                  </a:ext>
                </a:extLst>
              </p:cNvPr>
              <p:cNvSpPr txBox="1"/>
              <p:nvPr/>
            </p:nvSpPr>
            <p:spPr>
              <a:xfrm>
                <a:off x="828043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sp>
            <p:nvSpPr>
              <p:cNvPr id="104" name="TextBox 103">
                <a:extLst>
                  <a:ext uri="{FF2B5EF4-FFF2-40B4-BE49-F238E27FC236}">
                    <a16:creationId xmlns:a16="http://schemas.microsoft.com/office/drawing/2014/main" id="{45C5646C-D123-0A8A-96CA-4F4348D94AFC}"/>
                  </a:ext>
                </a:extLst>
              </p:cNvPr>
              <p:cNvSpPr txBox="1"/>
              <p:nvPr/>
            </p:nvSpPr>
            <p:spPr>
              <a:xfrm>
                <a:off x="829948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sp>
            <p:nvSpPr>
              <p:cNvPr id="105" name="TextBox 104">
                <a:extLst>
                  <a:ext uri="{FF2B5EF4-FFF2-40B4-BE49-F238E27FC236}">
                    <a16:creationId xmlns:a16="http://schemas.microsoft.com/office/drawing/2014/main" id="{6F46D7A9-FA1B-60D3-9D87-424D492E5074}"/>
                  </a:ext>
                </a:extLst>
              </p:cNvPr>
              <p:cNvSpPr txBox="1"/>
              <p:nvPr/>
            </p:nvSpPr>
            <p:spPr>
              <a:xfrm>
                <a:off x="833123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grpSp>
        <p:grpSp>
          <p:nvGrpSpPr>
            <p:cNvPr id="26" name="Group 25">
              <a:extLst>
                <a:ext uri="{FF2B5EF4-FFF2-40B4-BE49-F238E27FC236}">
                  <a16:creationId xmlns:a16="http://schemas.microsoft.com/office/drawing/2014/main" id="{355570E7-8AB3-6E2A-27ED-17DA31EE2504}"/>
                </a:ext>
              </a:extLst>
            </p:cNvPr>
            <p:cNvGrpSpPr/>
            <p:nvPr/>
          </p:nvGrpSpPr>
          <p:grpSpPr>
            <a:xfrm>
              <a:off x="7148854" y="2273010"/>
              <a:ext cx="334542" cy="230832"/>
              <a:chOff x="8197883" y="2934959"/>
              <a:chExt cx="334542" cy="230832"/>
            </a:xfrm>
          </p:grpSpPr>
          <p:sp>
            <p:nvSpPr>
              <p:cNvPr id="96" name="TextBox 95">
                <a:extLst>
                  <a:ext uri="{FF2B5EF4-FFF2-40B4-BE49-F238E27FC236}">
                    <a16:creationId xmlns:a16="http://schemas.microsoft.com/office/drawing/2014/main" id="{5232218E-ED1D-C588-36CC-F68C222410AE}"/>
                  </a:ext>
                </a:extLst>
              </p:cNvPr>
              <p:cNvSpPr txBox="1"/>
              <p:nvPr/>
            </p:nvSpPr>
            <p:spPr>
              <a:xfrm>
                <a:off x="819788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sp>
            <p:nvSpPr>
              <p:cNvPr id="97" name="TextBox 96">
                <a:extLst>
                  <a:ext uri="{FF2B5EF4-FFF2-40B4-BE49-F238E27FC236}">
                    <a16:creationId xmlns:a16="http://schemas.microsoft.com/office/drawing/2014/main" id="{EE1C55DB-A2BA-CE2C-8D1F-7D0DDFE8766A}"/>
                  </a:ext>
                </a:extLst>
              </p:cNvPr>
              <p:cNvSpPr txBox="1"/>
              <p:nvPr/>
            </p:nvSpPr>
            <p:spPr>
              <a:xfrm>
                <a:off x="821693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sp>
            <p:nvSpPr>
              <p:cNvPr id="98" name="TextBox 97">
                <a:extLst>
                  <a:ext uri="{FF2B5EF4-FFF2-40B4-BE49-F238E27FC236}">
                    <a16:creationId xmlns:a16="http://schemas.microsoft.com/office/drawing/2014/main" id="{06D6D215-EE63-188A-0A7F-F86E0BECCC96}"/>
                  </a:ext>
                </a:extLst>
              </p:cNvPr>
              <p:cNvSpPr txBox="1"/>
              <p:nvPr/>
            </p:nvSpPr>
            <p:spPr>
              <a:xfrm>
                <a:off x="824868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sp>
            <p:nvSpPr>
              <p:cNvPr id="99" name="TextBox 98">
                <a:extLst>
                  <a:ext uri="{FF2B5EF4-FFF2-40B4-BE49-F238E27FC236}">
                    <a16:creationId xmlns:a16="http://schemas.microsoft.com/office/drawing/2014/main" id="{B617C8A7-1C88-2BAD-7CD4-0774E054BB9B}"/>
                  </a:ext>
                </a:extLst>
              </p:cNvPr>
              <p:cNvSpPr txBox="1"/>
              <p:nvPr/>
            </p:nvSpPr>
            <p:spPr>
              <a:xfrm>
                <a:off x="826138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sp>
            <p:nvSpPr>
              <p:cNvPr id="100" name="TextBox 99">
                <a:extLst>
                  <a:ext uri="{FF2B5EF4-FFF2-40B4-BE49-F238E27FC236}">
                    <a16:creationId xmlns:a16="http://schemas.microsoft.com/office/drawing/2014/main" id="{5A6F899C-DBB1-66BB-59E3-65B7B762EF91}"/>
                  </a:ext>
                </a:extLst>
              </p:cNvPr>
              <p:cNvSpPr txBox="1"/>
              <p:nvPr/>
            </p:nvSpPr>
            <p:spPr>
              <a:xfrm>
                <a:off x="828043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grpSp>
        <p:grpSp>
          <p:nvGrpSpPr>
            <p:cNvPr id="27" name="Group 26">
              <a:extLst>
                <a:ext uri="{FF2B5EF4-FFF2-40B4-BE49-F238E27FC236}">
                  <a16:creationId xmlns:a16="http://schemas.microsoft.com/office/drawing/2014/main" id="{89E97679-061A-19C6-ED2D-11400E0980D0}"/>
                </a:ext>
              </a:extLst>
            </p:cNvPr>
            <p:cNvGrpSpPr/>
            <p:nvPr/>
          </p:nvGrpSpPr>
          <p:grpSpPr>
            <a:xfrm>
              <a:off x="5006975" y="2095500"/>
              <a:ext cx="3516817" cy="533193"/>
              <a:chOff x="5006975" y="2095500"/>
              <a:chExt cx="3516817" cy="533193"/>
            </a:xfrm>
          </p:grpSpPr>
          <p:sp>
            <p:nvSpPr>
              <p:cNvPr id="73" name="Freeform 72">
                <a:extLst>
                  <a:ext uri="{FF2B5EF4-FFF2-40B4-BE49-F238E27FC236}">
                    <a16:creationId xmlns:a16="http://schemas.microsoft.com/office/drawing/2014/main" id="{CA5325AC-B9C3-43DF-92A2-D772E3C1E8E0}"/>
                  </a:ext>
                </a:extLst>
              </p:cNvPr>
              <p:cNvSpPr/>
              <p:nvPr/>
            </p:nvSpPr>
            <p:spPr>
              <a:xfrm>
                <a:off x="5006975" y="2095500"/>
                <a:ext cx="3397250" cy="415925"/>
              </a:xfrm>
              <a:custGeom>
                <a:avLst/>
                <a:gdLst>
                  <a:gd name="connsiteX0" fmla="*/ 3397250 w 3397250"/>
                  <a:gd name="connsiteY0" fmla="*/ 415925 h 415925"/>
                  <a:gd name="connsiteX1" fmla="*/ 2755900 w 3397250"/>
                  <a:gd name="connsiteY1" fmla="*/ 415925 h 415925"/>
                  <a:gd name="connsiteX2" fmla="*/ 2755900 w 3397250"/>
                  <a:gd name="connsiteY2" fmla="*/ 336550 h 415925"/>
                  <a:gd name="connsiteX3" fmla="*/ 2365375 w 3397250"/>
                  <a:gd name="connsiteY3" fmla="*/ 336550 h 415925"/>
                  <a:gd name="connsiteX4" fmla="*/ 2365375 w 3397250"/>
                  <a:gd name="connsiteY4" fmla="*/ 295275 h 415925"/>
                  <a:gd name="connsiteX5" fmla="*/ 2266950 w 3397250"/>
                  <a:gd name="connsiteY5" fmla="*/ 295275 h 415925"/>
                  <a:gd name="connsiteX6" fmla="*/ 2266950 w 3397250"/>
                  <a:gd name="connsiteY6" fmla="*/ 266700 h 415925"/>
                  <a:gd name="connsiteX7" fmla="*/ 1730375 w 3397250"/>
                  <a:gd name="connsiteY7" fmla="*/ 266700 h 415925"/>
                  <a:gd name="connsiteX8" fmla="*/ 1730375 w 3397250"/>
                  <a:gd name="connsiteY8" fmla="*/ 234950 h 415925"/>
                  <a:gd name="connsiteX9" fmla="*/ 1517650 w 3397250"/>
                  <a:gd name="connsiteY9" fmla="*/ 234950 h 415925"/>
                  <a:gd name="connsiteX10" fmla="*/ 1517650 w 3397250"/>
                  <a:gd name="connsiteY10" fmla="*/ 203200 h 415925"/>
                  <a:gd name="connsiteX11" fmla="*/ 704850 w 3397250"/>
                  <a:gd name="connsiteY11" fmla="*/ 203200 h 415925"/>
                  <a:gd name="connsiteX12" fmla="*/ 704850 w 3397250"/>
                  <a:gd name="connsiteY12" fmla="*/ 174625 h 415925"/>
                  <a:gd name="connsiteX13" fmla="*/ 447675 w 3397250"/>
                  <a:gd name="connsiteY13" fmla="*/ 174625 h 415925"/>
                  <a:gd name="connsiteX14" fmla="*/ 447675 w 3397250"/>
                  <a:gd name="connsiteY14" fmla="*/ 142875 h 415925"/>
                  <a:gd name="connsiteX15" fmla="*/ 406400 w 3397250"/>
                  <a:gd name="connsiteY15" fmla="*/ 142875 h 415925"/>
                  <a:gd name="connsiteX16" fmla="*/ 406400 w 3397250"/>
                  <a:gd name="connsiteY16" fmla="*/ 114300 h 415925"/>
                  <a:gd name="connsiteX17" fmla="*/ 390525 w 3397250"/>
                  <a:gd name="connsiteY17" fmla="*/ 114300 h 415925"/>
                  <a:gd name="connsiteX18" fmla="*/ 390525 w 3397250"/>
                  <a:gd name="connsiteY18" fmla="*/ 114300 h 415925"/>
                  <a:gd name="connsiteX19" fmla="*/ 390525 w 3397250"/>
                  <a:gd name="connsiteY19" fmla="*/ 82550 h 415925"/>
                  <a:gd name="connsiteX20" fmla="*/ 193675 w 3397250"/>
                  <a:gd name="connsiteY20" fmla="*/ 82550 h 415925"/>
                  <a:gd name="connsiteX21" fmla="*/ 193675 w 3397250"/>
                  <a:gd name="connsiteY21" fmla="*/ 53975 h 415925"/>
                  <a:gd name="connsiteX22" fmla="*/ 171450 w 3397250"/>
                  <a:gd name="connsiteY22" fmla="*/ 53975 h 415925"/>
                  <a:gd name="connsiteX23" fmla="*/ 171450 w 3397250"/>
                  <a:gd name="connsiteY23" fmla="*/ 28575 h 415925"/>
                  <a:gd name="connsiteX24" fmla="*/ 92075 w 3397250"/>
                  <a:gd name="connsiteY24" fmla="*/ 28575 h 415925"/>
                  <a:gd name="connsiteX25" fmla="*/ 92075 w 3397250"/>
                  <a:gd name="connsiteY25" fmla="*/ 0 h 415925"/>
                  <a:gd name="connsiteX26" fmla="*/ 0 w 3397250"/>
                  <a:gd name="connsiteY26" fmla="*/ 0 h 41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97250" h="415925">
                    <a:moveTo>
                      <a:pt x="3397250" y="415925"/>
                    </a:moveTo>
                    <a:lnTo>
                      <a:pt x="2755900" y="415925"/>
                    </a:lnTo>
                    <a:lnTo>
                      <a:pt x="2755900" y="336550"/>
                    </a:lnTo>
                    <a:lnTo>
                      <a:pt x="2365375" y="336550"/>
                    </a:lnTo>
                    <a:lnTo>
                      <a:pt x="2365375" y="295275"/>
                    </a:lnTo>
                    <a:lnTo>
                      <a:pt x="2266950" y="295275"/>
                    </a:lnTo>
                    <a:lnTo>
                      <a:pt x="2266950" y="266700"/>
                    </a:lnTo>
                    <a:lnTo>
                      <a:pt x="1730375" y="266700"/>
                    </a:lnTo>
                    <a:lnTo>
                      <a:pt x="1730375" y="234950"/>
                    </a:lnTo>
                    <a:lnTo>
                      <a:pt x="1517650" y="234950"/>
                    </a:lnTo>
                    <a:lnTo>
                      <a:pt x="1517650" y="203200"/>
                    </a:lnTo>
                    <a:lnTo>
                      <a:pt x="704850" y="203200"/>
                    </a:lnTo>
                    <a:lnTo>
                      <a:pt x="704850" y="174625"/>
                    </a:lnTo>
                    <a:lnTo>
                      <a:pt x="447675" y="174625"/>
                    </a:lnTo>
                    <a:lnTo>
                      <a:pt x="447675" y="142875"/>
                    </a:lnTo>
                    <a:lnTo>
                      <a:pt x="406400" y="142875"/>
                    </a:lnTo>
                    <a:lnTo>
                      <a:pt x="406400" y="114300"/>
                    </a:lnTo>
                    <a:lnTo>
                      <a:pt x="390525" y="114300"/>
                    </a:lnTo>
                    <a:lnTo>
                      <a:pt x="390525" y="114300"/>
                    </a:lnTo>
                    <a:lnTo>
                      <a:pt x="390525" y="82550"/>
                    </a:lnTo>
                    <a:lnTo>
                      <a:pt x="193675" y="82550"/>
                    </a:lnTo>
                    <a:lnTo>
                      <a:pt x="193675" y="53975"/>
                    </a:lnTo>
                    <a:lnTo>
                      <a:pt x="171450" y="53975"/>
                    </a:lnTo>
                    <a:lnTo>
                      <a:pt x="171450" y="28575"/>
                    </a:lnTo>
                    <a:lnTo>
                      <a:pt x="92075" y="28575"/>
                    </a:lnTo>
                    <a:lnTo>
                      <a:pt x="92075" y="0"/>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grpSp>
            <p:nvGrpSpPr>
              <p:cNvPr id="74" name="Group 73">
                <a:extLst>
                  <a:ext uri="{FF2B5EF4-FFF2-40B4-BE49-F238E27FC236}">
                    <a16:creationId xmlns:a16="http://schemas.microsoft.com/office/drawing/2014/main" id="{974C3B63-486F-9E45-40D5-B33760F7F635}"/>
                  </a:ext>
                </a:extLst>
              </p:cNvPr>
              <p:cNvGrpSpPr/>
              <p:nvPr/>
            </p:nvGrpSpPr>
            <p:grpSpPr>
              <a:xfrm>
                <a:off x="5833750" y="2184305"/>
                <a:ext cx="2690042" cy="444388"/>
                <a:chOff x="5833750" y="2184305"/>
                <a:chExt cx="2690042" cy="444388"/>
              </a:xfrm>
            </p:grpSpPr>
            <p:grpSp>
              <p:nvGrpSpPr>
                <p:cNvPr id="75" name="Group 74">
                  <a:extLst>
                    <a:ext uri="{FF2B5EF4-FFF2-40B4-BE49-F238E27FC236}">
                      <a16:creationId xmlns:a16="http://schemas.microsoft.com/office/drawing/2014/main" id="{CC375560-3675-E3BB-3BE5-7B973F9AD75B}"/>
                    </a:ext>
                  </a:extLst>
                </p:cNvPr>
                <p:cNvGrpSpPr/>
                <p:nvPr/>
              </p:nvGrpSpPr>
              <p:grpSpPr>
                <a:xfrm>
                  <a:off x="7792375" y="2397861"/>
                  <a:ext cx="452017" cy="230832"/>
                  <a:chOff x="8197883" y="2934959"/>
                  <a:chExt cx="452017" cy="230832"/>
                </a:xfrm>
              </p:grpSpPr>
              <p:sp>
                <p:nvSpPr>
                  <p:cNvPr id="91" name="TextBox 90">
                    <a:extLst>
                      <a:ext uri="{FF2B5EF4-FFF2-40B4-BE49-F238E27FC236}">
                        <a16:creationId xmlns:a16="http://schemas.microsoft.com/office/drawing/2014/main" id="{C64CFF29-AAFE-DFA1-1A7F-ADD13D16444F}"/>
                      </a:ext>
                    </a:extLst>
                  </p:cNvPr>
                  <p:cNvSpPr txBox="1"/>
                  <p:nvPr/>
                </p:nvSpPr>
                <p:spPr>
                  <a:xfrm>
                    <a:off x="819788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sp>
                <p:nvSpPr>
                  <p:cNvPr id="92" name="TextBox 91">
                    <a:extLst>
                      <a:ext uri="{FF2B5EF4-FFF2-40B4-BE49-F238E27FC236}">
                        <a16:creationId xmlns:a16="http://schemas.microsoft.com/office/drawing/2014/main" id="{1517705F-1624-7E66-CEB6-E8A65262BF17}"/>
                      </a:ext>
                    </a:extLst>
                  </p:cNvPr>
                  <p:cNvSpPr txBox="1"/>
                  <p:nvPr/>
                </p:nvSpPr>
                <p:spPr>
                  <a:xfrm>
                    <a:off x="827408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sp>
                <p:nvSpPr>
                  <p:cNvPr id="93" name="TextBox 92">
                    <a:extLst>
                      <a:ext uri="{FF2B5EF4-FFF2-40B4-BE49-F238E27FC236}">
                        <a16:creationId xmlns:a16="http://schemas.microsoft.com/office/drawing/2014/main" id="{14EF0D3C-53F9-5133-4D8E-CD6176615B1E}"/>
                      </a:ext>
                    </a:extLst>
                  </p:cNvPr>
                  <p:cNvSpPr txBox="1"/>
                  <p:nvPr/>
                </p:nvSpPr>
                <p:spPr>
                  <a:xfrm>
                    <a:off x="833758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sp>
                <p:nvSpPr>
                  <p:cNvPr id="94" name="TextBox 93">
                    <a:extLst>
                      <a:ext uri="{FF2B5EF4-FFF2-40B4-BE49-F238E27FC236}">
                        <a16:creationId xmlns:a16="http://schemas.microsoft.com/office/drawing/2014/main" id="{0023A518-0051-87B5-C53C-E550D84065CA}"/>
                      </a:ext>
                    </a:extLst>
                  </p:cNvPr>
                  <p:cNvSpPr txBox="1"/>
                  <p:nvPr/>
                </p:nvSpPr>
                <p:spPr>
                  <a:xfrm>
                    <a:off x="838203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sp>
                <p:nvSpPr>
                  <p:cNvPr id="95" name="TextBox 94">
                    <a:extLst>
                      <a:ext uri="{FF2B5EF4-FFF2-40B4-BE49-F238E27FC236}">
                        <a16:creationId xmlns:a16="http://schemas.microsoft.com/office/drawing/2014/main" id="{745C6B19-18C4-DCC8-4240-181543F341AA}"/>
                      </a:ext>
                    </a:extLst>
                  </p:cNvPr>
                  <p:cNvSpPr txBox="1"/>
                  <p:nvPr/>
                </p:nvSpPr>
                <p:spPr>
                  <a:xfrm>
                    <a:off x="8397908"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grpSp>
            <p:grpSp>
              <p:nvGrpSpPr>
                <p:cNvPr id="76" name="Group 75">
                  <a:extLst>
                    <a:ext uri="{FF2B5EF4-FFF2-40B4-BE49-F238E27FC236}">
                      <a16:creationId xmlns:a16="http://schemas.microsoft.com/office/drawing/2014/main" id="{6BA8C184-7C7C-AA71-BB12-A78289E1EEB7}"/>
                    </a:ext>
                  </a:extLst>
                </p:cNvPr>
                <p:cNvGrpSpPr/>
                <p:nvPr/>
              </p:nvGrpSpPr>
              <p:grpSpPr>
                <a:xfrm>
                  <a:off x="8024150" y="2397861"/>
                  <a:ext cx="499642" cy="230832"/>
                  <a:chOff x="8197883" y="2934959"/>
                  <a:chExt cx="499642" cy="230832"/>
                </a:xfrm>
              </p:grpSpPr>
              <p:sp>
                <p:nvSpPr>
                  <p:cNvPr id="88" name="TextBox 87">
                    <a:extLst>
                      <a:ext uri="{FF2B5EF4-FFF2-40B4-BE49-F238E27FC236}">
                        <a16:creationId xmlns:a16="http://schemas.microsoft.com/office/drawing/2014/main" id="{CAADB722-65DC-C20F-B789-35C1BE170322}"/>
                      </a:ext>
                    </a:extLst>
                  </p:cNvPr>
                  <p:cNvSpPr txBox="1"/>
                  <p:nvPr/>
                </p:nvSpPr>
                <p:spPr>
                  <a:xfrm>
                    <a:off x="819788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sp>
                <p:nvSpPr>
                  <p:cNvPr id="89" name="TextBox 88">
                    <a:extLst>
                      <a:ext uri="{FF2B5EF4-FFF2-40B4-BE49-F238E27FC236}">
                        <a16:creationId xmlns:a16="http://schemas.microsoft.com/office/drawing/2014/main" id="{A5DABCC2-87D5-82C6-25D4-06C09F9A6891}"/>
                      </a:ext>
                    </a:extLst>
                  </p:cNvPr>
                  <p:cNvSpPr txBox="1"/>
                  <p:nvPr/>
                </p:nvSpPr>
                <p:spPr>
                  <a:xfrm>
                    <a:off x="832488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sp>
                <p:nvSpPr>
                  <p:cNvPr id="90" name="TextBox 89">
                    <a:extLst>
                      <a:ext uri="{FF2B5EF4-FFF2-40B4-BE49-F238E27FC236}">
                        <a16:creationId xmlns:a16="http://schemas.microsoft.com/office/drawing/2014/main" id="{53AE383C-9AD8-5349-CEC1-4CA4E29DE0A7}"/>
                      </a:ext>
                    </a:extLst>
                  </p:cNvPr>
                  <p:cNvSpPr txBox="1"/>
                  <p:nvPr/>
                </p:nvSpPr>
                <p:spPr>
                  <a:xfrm>
                    <a:off x="844553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grpSp>
            <p:grpSp>
              <p:nvGrpSpPr>
                <p:cNvPr id="77" name="Group 76">
                  <a:extLst>
                    <a:ext uri="{FF2B5EF4-FFF2-40B4-BE49-F238E27FC236}">
                      <a16:creationId xmlns:a16="http://schemas.microsoft.com/office/drawing/2014/main" id="{5B95E87D-D33B-59B9-2640-8CB4E1941E4B}"/>
                    </a:ext>
                  </a:extLst>
                </p:cNvPr>
                <p:cNvGrpSpPr/>
                <p:nvPr/>
              </p:nvGrpSpPr>
              <p:grpSpPr>
                <a:xfrm>
                  <a:off x="7449911" y="2318261"/>
                  <a:ext cx="353592" cy="230832"/>
                  <a:chOff x="8197883" y="2934959"/>
                  <a:chExt cx="353592" cy="230832"/>
                </a:xfrm>
              </p:grpSpPr>
              <p:sp>
                <p:nvSpPr>
                  <p:cNvPr id="83" name="TextBox 82">
                    <a:extLst>
                      <a:ext uri="{FF2B5EF4-FFF2-40B4-BE49-F238E27FC236}">
                        <a16:creationId xmlns:a16="http://schemas.microsoft.com/office/drawing/2014/main" id="{FB622DE4-1A26-CAD2-EA30-4DE9E684EB74}"/>
                      </a:ext>
                    </a:extLst>
                  </p:cNvPr>
                  <p:cNvSpPr txBox="1"/>
                  <p:nvPr/>
                </p:nvSpPr>
                <p:spPr>
                  <a:xfrm>
                    <a:off x="819788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sp>
                <p:nvSpPr>
                  <p:cNvPr id="84" name="TextBox 83">
                    <a:extLst>
                      <a:ext uri="{FF2B5EF4-FFF2-40B4-BE49-F238E27FC236}">
                        <a16:creationId xmlns:a16="http://schemas.microsoft.com/office/drawing/2014/main" id="{0637203C-6210-2FF7-CC5C-4700D07FA43D}"/>
                      </a:ext>
                    </a:extLst>
                  </p:cNvPr>
                  <p:cNvSpPr txBox="1"/>
                  <p:nvPr/>
                </p:nvSpPr>
                <p:spPr>
                  <a:xfrm>
                    <a:off x="8226458"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sp>
                <p:nvSpPr>
                  <p:cNvPr id="85" name="TextBox 84">
                    <a:extLst>
                      <a:ext uri="{FF2B5EF4-FFF2-40B4-BE49-F238E27FC236}">
                        <a16:creationId xmlns:a16="http://schemas.microsoft.com/office/drawing/2014/main" id="{1AD4CFEB-BCB1-BD95-B514-297029E7FDF2}"/>
                      </a:ext>
                    </a:extLst>
                  </p:cNvPr>
                  <p:cNvSpPr txBox="1"/>
                  <p:nvPr/>
                </p:nvSpPr>
                <p:spPr>
                  <a:xfrm>
                    <a:off x="8239158"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sp>
                <p:nvSpPr>
                  <p:cNvPr id="86" name="TextBox 85">
                    <a:extLst>
                      <a:ext uri="{FF2B5EF4-FFF2-40B4-BE49-F238E27FC236}">
                        <a16:creationId xmlns:a16="http://schemas.microsoft.com/office/drawing/2014/main" id="{F12BBA9A-5098-7E73-1605-6672A99041F6}"/>
                      </a:ext>
                    </a:extLst>
                  </p:cNvPr>
                  <p:cNvSpPr txBox="1"/>
                  <p:nvPr/>
                </p:nvSpPr>
                <p:spPr>
                  <a:xfrm>
                    <a:off x="8264558"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sp>
                <p:nvSpPr>
                  <p:cNvPr id="87" name="TextBox 86">
                    <a:extLst>
                      <a:ext uri="{FF2B5EF4-FFF2-40B4-BE49-F238E27FC236}">
                        <a16:creationId xmlns:a16="http://schemas.microsoft.com/office/drawing/2014/main" id="{6C935B23-326C-9DF9-6EB6-3447484459B8}"/>
                      </a:ext>
                    </a:extLst>
                  </p:cNvPr>
                  <p:cNvSpPr txBox="1"/>
                  <p:nvPr/>
                </p:nvSpPr>
                <p:spPr>
                  <a:xfrm>
                    <a:off x="829948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grpSp>
            <p:grpSp>
              <p:nvGrpSpPr>
                <p:cNvPr id="78" name="Group 77">
                  <a:extLst>
                    <a:ext uri="{FF2B5EF4-FFF2-40B4-BE49-F238E27FC236}">
                      <a16:creationId xmlns:a16="http://schemas.microsoft.com/office/drawing/2014/main" id="{512D2E31-CC96-584D-34C1-34CA53489F5B}"/>
                    </a:ext>
                  </a:extLst>
                </p:cNvPr>
                <p:cNvGrpSpPr/>
                <p:nvPr/>
              </p:nvGrpSpPr>
              <p:grpSpPr>
                <a:xfrm>
                  <a:off x="6631246" y="2242703"/>
                  <a:ext cx="753642" cy="230832"/>
                  <a:chOff x="8305833" y="2934959"/>
                  <a:chExt cx="753642" cy="230832"/>
                </a:xfrm>
              </p:grpSpPr>
              <p:sp>
                <p:nvSpPr>
                  <p:cNvPr id="80" name="TextBox 79">
                    <a:extLst>
                      <a:ext uri="{FF2B5EF4-FFF2-40B4-BE49-F238E27FC236}">
                        <a16:creationId xmlns:a16="http://schemas.microsoft.com/office/drawing/2014/main" id="{E094B7AB-C1C4-E1F2-4837-49F6AF239E50}"/>
                      </a:ext>
                    </a:extLst>
                  </p:cNvPr>
                  <p:cNvSpPr txBox="1"/>
                  <p:nvPr/>
                </p:nvSpPr>
                <p:spPr>
                  <a:xfrm>
                    <a:off x="830583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sp>
                <p:nvSpPr>
                  <p:cNvPr id="81" name="TextBox 80">
                    <a:extLst>
                      <a:ext uri="{FF2B5EF4-FFF2-40B4-BE49-F238E27FC236}">
                        <a16:creationId xmlns:a16="http://schemas.microsoft.com/office/drawing/2014/main" id="{CDF3FD0C-0869-285B-91A7-AD722CDA0CD5}"/>
                      </a:ext>
                    </a:extLst>
                  </p:cNvPr>
                  <p:cNvSpPr txBox="1"/>
                  <p:nvPr/>
                </p:nvSpPr>
                <p:spPr>
                  <a:xfrm>
                    <a:off x="876303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sp>
                <p:nvSpPr>
                  <p:cNvPr id="82" name="TextBox 81">
                    <a:extLst>
                      <a:ext uri="{FF2B5EF4-FFF2-40B4-BE49-F238E27FC236}">
                        <a16:creationId xmlns:a16="http://schemas.microsoft.com/office/drawing/2014/main" id="{51797F07-CAD8-92C4-36A5-E618A05B7F67}"/>
                      </a:ext>
                    </a:extLst>
                  </p:cNvPr>
                  <p:cNvSpPr txBox="1"/>
                  <p:nvPr/>
                </p:nvSpPr>
                <p:spPr>
                  <a:xfrm>
                    <a:off x="8807483" y="2934959"/>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grpSp>
            <p:sp>
              <p:nvSpPr>
                <p:cNvPr id="79" name="TextBox 78">
                  <a:extLst>
                    <a:ext uri="{FF2B5EF4-FFF2-40B4-BE49-F238E27FC236}">
                      <a16:creationId xmlns:a16="http://schemas.microsoft.com/office/drawing/2014/main" id="{F3204DB2-6A02-EBF3-2674-26073C0A207F}"/>
                    </a:ext>
                  </a:extLst>
                </p:cNvPr>
                <p:cNvSpPr txBox="1"/>
                <p:nvPr/>
              </p:nvSpPr>
              <p:spPr>
                <a:xfrm>
                  <a:off x="5833750" y="2184305"/>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9345A"/>
                      </a:solidFill>
                      <a:effectLst/>
                      <a:uLnTx/>
                      <a:uFillTx/>
                      <a:latin typeface="Arial"/>
                      <a:cs typeface="Arial"/>
                      <a:sym typeface="Arial"/>
                    </a:rPr>
                    <a:t>+</a:t>
                  </a:r>
                </a:p>
              </p:txBody>
            </p:sp>
          </p:grpSp>
        </p:grpSp>
        <p:grpSp>
          <p:nvGrpSpPr>
            <p:cNvPr id="28" name="Group 27">
              <a:extLst>
                <a:ext uri="{FF2B5EF4-FFF2-40B4-BE49-F238E27FC236}">
                  <a16:creationId xmlns:a16="http://schemas.microsoft.com/office/drawing/2014/main" id="{AE5D6504-FEE7-6249-8BD2-44BB9734C91B}"/>
                </a:ext>
              </a:extLst>
            </p:cNvPr>
            <p:cNvGrpSpPr/>
            <p:nvPr/>
          </p:nvGrpSpPr>
          <p:grpSpPr>
            <a:xfrm>
              <a:off x="5010150" y="2092325"/>
              <a:ext cx="3342628" cy="1119299"/>
              <a:chOff x="5010150" y="2092325"/>
              <a:chExt cx="3342628" cy="1119299"/>
            </a:xfrm>
          </p:grpSpPr>
          <p:sp>
            <p:nvSpPr>
              <p:cNvPr id="39" name="Freeform 38">
                <a:extLst>
                  <a:ext uri="{FF2B5EF4-FFF2-40B4-BE49-F238E27FC236}">
                    <a16:creationId xmlns:a16="http://schemas.microsoft.com/office/drawing/2014/main" id="{D51E2EF2-1FDE-5D74-14C9-0A8B7287624A}"/>
                  </a:ext>
                </a:extLst>
              </p:cNvPr>
              <p:cNvSpPr/>
              <p:nvPr/>
            </p:nvSpPr>
            <p:spPr>
              <a:xfrm>
                <a:off x="5010150" y="2092325"/>
                <a:ext cx="3238500" cy="1003300"/>
              </a:xfrm>
              <a:custGeom>
                <a:avLst/>
                <a:gdLst>
                  <a:gd name="connsiteX0" fmla="*/ 3238500 w 3238500"/>
                  <a:gd name="connsiteY0" fmla="*/ 1003300 h 1003300"/>
                  <a:gd name="connsiteX1" fmla="*/ 3057525 w 3238500"/>
                  <a:gd name="connsiteY1" fmla="*/ 1003300 h 1003300"/>
                  <a:gd name="connsiteX2" fmla="*/ 3057525 w 3238500"/>
                  <a:gd name="connsiteY2" fmla="*/ 895350 h 1003300"/>
                  <a:gd name="connsiteX3" fmla="*/ 2828925 w 3238500"/>
                  <a:gd name="connsiteY3" fmla="*/ 895350 h 1003300"/>
                  <a:gd name="connsiteX4" fmla="*/ 2828925 w 3238500"/>
                  <a:gd name="connsiteY4" fmla="*/ 831850 h 1003300"/>
                  <a:gd name="connsiteX5" fmla="*/ 2381250 w 3238500"/>
                  <a:gd name="connsiteY5" fmla="*/ 831850 h 1003300"/>
                  <a:gd name="connsiteX6" fmla="*/ 2381250 w 3238500"/>
                  <a:gd name="connsiteY6" fmla="*/ 796925 h 1003300"/>
                  <a:gd name="connsiteX7" fmla="*/ 2279650 w 3238500"/>
                  <a:gd name="connsiteY7" fmla="*/ 796925 h 1003300"/>
                  <a:gd name="connsiteX8" fmla="*/ 2279650 w 3238500"/>
                  <a:gd name="connsiteY8" fmla="*/ 765175 h 1003300"/>
                  <a:gd name="connsiteX9" fmla="*/ 2254250 w 3238500"/>
                  <a:gd name="connsiteY9" fmla="*/ 765175 h 1003300"/>
                  <a:gd name="connsiteX10" fmla="*/ 2254250 w 3238500"/>
                  <a:gd name="connsiteY10" fmla="*/ 736600 h 1003300"/>
                  <a:gd name="connsiteX11" fmla="*/ 2225675 w 3238500"/>
                  <a:gd name="connsiteY11" fmla="*/ 736600 h 1003300"/>
                  <a:gd name="connsiteX12" fmla="*/ 2225675 w 3238500"/>
                  <a:gd name="connsiteY12" fmla="*/ 711200 h 1003300"/>
                  <a:gd name="connsiteX13" fmla="*/ 1908175 w 3238500"/>
                  <a:gd name="connsiteY13" fmla="*/ 711200 h 1003300"/>
                  <a:gd name="connsiteX14" fmla="*/ 1908175 w 3238500"/>
                  <a:gd name="connsiteY14" fmla="*/ 682625 h 1003300"/>
                  <a:gd name="connsiteX15" fmla="*/ 1736725 w 3238500"/>
                  <a:gd name="connsiteY15" fmla="*/ 682625 h 1003300"/>
                  <a:gd name="connsiteX16" fmla="*/ 1736725 w 3238500"/>
                  <a:gd name="connsiteY16" fmla="*/ 654050 h 1003300"/>
                  <a:gd name="connsiteX17" fmla="*/ 1708150 w 3238500"/>
                  <a:gd name="connsiteY17" fmla="*/ 654050 h 1003300"/>
                  <a:gd name="connsiteX18" fmla="*/ 1708150 w 3238500"/>
                  <a:gd name="connsiteY18" fmla="*/ 631825 h 1003300"/>
                  <a:gd name="connsiteX19" fmla="*/ 1676400 w 3238500"/>
                  <a:gd name="connsiteY19" fmla="*/ 631825 h 1003300"/>
                  <a:gd name="connsiteX20" fmla="*/ 1676400 w 3238500"/>
                  <a:gd name="connsiteY20" fmla="*/ 609600 h 1003300"/>
                  <a:gd name="connsiteX21" fmla="*/ 1565275 w 3238500"/>
                  <a:gd name="connsiteY21" fmla="*/ 609600 h 1003300"/>
                  <a:gd name="connsiteX22" fmla="*/ 1565275 w 3238500"/>
                  <a:gd name="connsiteY22" fmla="*/ 584200 h 1003300"/>
                  <a:gd name="connsiteX23" fmla="*/ 1470025 w 3238500"/>
                  <a:gd name="connsiteY23" fmla="*/ 584200 h 1003300"/>
                  <a:gd name="connsiteX24" fmla="*/ 1470025 w 3238500"/>
                  <a:gd name="connsiteY24" fmla="*/ 555625 h 1003300"/>
                  <a:gd name="connsiteX25" fmla="*/ 1441450 w 3238500"/>
                  <a:gd name="connsiteY25" fmla="*/ 555625 h 1003300"/>
                  <a:gd name="connsiteX26" fmla="*/ 1441450 w 3238500"/>
                  <a:gd name="connsiteY26" fmla="*/ 530225 h 1003300"/>
                  <a:gd name="connsiteX27" fmla="*/ 1314450 w 3238500"/>
                  <a:gd name="connsiteY27" fmla="*/ 530225 h 1003300"/>
                  <a:gd name="connsiteX28" fmla="*/ 1314450 w 3238500"/>
                  <a:gd name="connsiteY28" fmla="*/ 508000 h 1003300"/>
                  <a:gd name="connsiteX29" fmla="*/ 1158875 w 3238500"/>
                  <a:gd name="connsiteY29" fmla="*/ 508000 h 1003300"/>
                  <a:gd name="connsiteX30" fmla="*/ 1158875 w 3238500"/>
                  <a:gd name="connsiteY30" fmla="*/ 476250 h 1003300"/>
                  <a:gd name="connsiteX31" fmla="*/ 1101725 w 3238500"/>
                  <a:gd name="connsiteY31" fmla="*/ 476250 h 1003300"/>
                  <a:gd name="connsiteX32" fmla="*/ 1101725 w 3238500"/>
                  <a:gd name="connsiteY32" fmla="*/ 457200 h 1003300"/>
                  <a:gd name="connsiteX33" fmla="*/ 1085850 w 3238500"/>
                  <a:gd name="connsiteY33" fmla="*/ 457200 h 1003300"/>
                  <a:gd name="connsiteX34" fmla="*/ 1085850 w 3238500"/>
                  <a:gd name="connsiteY34" fmla="*/ 431800 h 1003300"/>
                  <a:gd name="connsiteX35" fmla="*/ 1076325 w 3238500"/>
                  <a:gd name="connsiteY35" fmla="*/ 431800 h 1003300"/>
                  <a:gd name="connsiteX36" fmla="*/ 1076325 w 3238500"/>
                  <a:gd name="connsiteY36" fmla="*/ 409575 h 1003300"/>
                  <a:gd name="connsiteX37" fmla="*/ 1028700 w 3238500"/>
                  <a:gd name="connsiteY37" fmla="*/ 409575 h 1003300"/>
                  <a:gd name="connsiteX38" fmla="*/ 1028700 w 3238500"/>
                  <a:gd name="connsiteY38" fmla="*/ 387350 h 1003300"/>
                  <a:gd name="connsiteX39" fmla="*/ 1006475 w 3238500"/>
                  <a:gd name="connsiteY39" fmla="*/ 387350 h 1003300"/>
                  <a:gd name="connsiteX40" fmla="*/ 1006475 w 3238500"/>
                  <a:gd name="connsiteY40" fmla="*/ 361950 h 1003300"/>
                  <a:gd name="connsiteX41" fmla="*/ 939800 w 3238500"/>
                  <a:gd name="connsiteY41" fmla="*/ 361950 h 1003300"/>
                  <a:gd name="connsiteX42" fmla="*/ 939800 w 3238500"/>
                  <a:gd name="connsiteY42" fmla="*/ 336550 h 1003300"/>
                  <a:gd name="connsiteX43" fmla="*/ 908050 w 3238500"/>
                  <a:gd name="connsiteY43" fmla="*/ 336550 h 1003300"/>
                  <a:gd name="connsiteX44" fmla="*/ 908050 w 3238500"/>
                  <a:gd name="connsiteY44" fmla="*/ 320675 h 1003300"/>
                  <a:gd name="connsiteX45" fmla="*/ 838200 w 3238500"/>
                  <a:gd name="connsiteY45" fmla="*/ 320675 h 1003300"/>
                  <a:gd name="connsiteX46" fmla="*/ 838200 w 3238500"/>
                  <a:gd name="connsiteY46" fmla="*/ 288925 h 1003300"/>
                  <a:gd name="connsiteX47" fmla="*/ 809625 w 3238500"/>
                  <a:gd name="connsiteY47" fmla="*/ 288925 h 1003300"/>
                  <a:gd name="connsiteX48" fmla="*/ 809625 w 3238500"/>
                  <a:gd name="connsiteY48" fmla="*/ 269875 h 1003300"/>
                  <a:gd name="connsiteX49" fmla="*/ 800100 w 3238500"/>
                  <a:gd name="connsiteY49" fmla="*/ 269875 h 1003300"/>
                  <a:gd name="connsiteX50" fmla="*/ 800100 w 3238500"/>
                  <a:gd name="connsiteY50" fmla="*/ 241300 h 1003300"/>
                  <a:gd name="connsiteX51" fmla="*/ 628650 w 3238500"/>
                  <a:gd name="connsiteY51" fmla="*/ 241300 h 1003300"/>
                  <a:gd name="connsiteX52" fmla="*/ 628650 w 3238500"/>
                  <a:gd name="connsiteY52" fmla="*/ 241300 h 1003300"/>
                  <a:gd name="connsiteX53" fmla="*/ 628650 w 3238500"/>
                  <a:gd name="connsiteY53" fmla="*/ 219075 h 1003300"/>
                  <a:gd name="connsiteX54" fmla="*/ 561975 w 3238500"/>
                  <a:gd name="connsiteY54" fmla="*/ 219075 h 1003300"/>
                  <a:gd name="connsiteX55" fmla="*/ 561975 w 3238500"/>
                  <a:gd name="connsiteY55" fmla="*/ 200025 h 1003300"/>
                  <a:gd name="connsiteX56" fmla="*/ 473075 w 3238500"/>
                  <a:gd name="connsiteY56" fmla="*/ 200025 h 1003300"/>
                  <a:gd name="connsiteX57" fmla="*/ 473075 w 3238500"/>
                  <a:gd name="connsiteY57" fmla="*/ 177800 h 1003300"/>
                  <a:gd name="connsiteX58" fmla="*/ 441325 w 3238500"/>
                  <a:gd name="connsiteY58" fmla="*/ 177800 h 1003300"/>
                  <a:gd name="connsiteX59" fmla="*/ 441325 w 3238500"/>
                  <a:gd name="connsiteY59" fmla="*/ 142875 h 1003300"/>
                  <a:gd name="connsiteX60" fmla="*/ 384175 w 3238500"/>
                  <a:gd name="connsiteY60" fmla="*/ 142875 h 1003300"/>
                  <a:gd name="connsiteX61" fmla="*/ 384175 w 3238500"/>
                  <a:gd name="connsiteY61" fmla="*/ 123825 h 1003300"/>
                  <a:gd name="connsiteX62" fmla="*/ 365125 w 3238500"/>
                  <a:gd name="connsiteY62" fmla="*/ 123825 h 1003300"/>
                  <a:gd name="connsiteX63" fmla="*/ 365125 w 3238500"/>
                  <a:gd name="connsiteY63" fmla="*/ 98425 h 1003300"/>
                  <a:gd name="connsiteX64" fmla="*/ 298450 w 3238500"/>
                  <a:gd name="connsiteY64" fmla="*/ 98425 h 1003300"/>
                  <a:gd name="connsiteX65" fmla="*/ 298450 w 3238500"/>
                  <a:gd name="connsiteY65" fmla="*/ 79375 h 1003300"/>
                  <a:gd name="connsiteX66" fmla="*/ 241300 w 3238500"/>
                  <a:gd name="connsiteY66" fmla="*/ 79375 h 1003300"/>
                  <a:gd name="connsiteX67" fmla="*/ 241300 w 3238500"/>
                  <a:gd name="connsiteY67" fmla="*/ 50800 h 1003300"/>
                  <a:gd name="connsiteX68" fmla="*/ 139700 w 3238500"/>
                  <a:gd name="connsiteY68" fmla="*/ 50800 h 1003300"/>
                  <a:gd name="connsiteX69" fmla="*/ 139700 w 3238500"/>
                  <a:gd name="connsiteY69" fmla="*/ 34925 h 1003300"/>
                  <a:gd name="connsiteX70" fmla="*/ 95250 w 3238500"/>
                  <a:gd name="connsiteY70" fmla="*/ 34925 h 1003300"/>
                  <a:gd name="connsiteX71" fmla="*/ 95250 w 3238500"/>
                  <a:gd name="connsiteY71" fmla="*/ 0 h 1003300"/>
                  <a:gd name="connsiteX72" fmla="*/ 0 w 3238500"/>
                  <a:gd name="connsiteY72" fmla="*/ 0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238500" h="1003300">
                    <a:moveTo>
                      <a:pt x="3238500" y="1003300"/>
                    </a:moveTo>
                    <a:lnTo>
                      <a:pt x="3057525" y="1003300"/>
                    </a:lnTo>
                    <a:lnTo>
                      <a:pt x="3057525" y="895350"/>
                    </a:lnTo>
                    <a:lnTo>
                      <a:pt x="2828925" y="895350"/>
                    </a:lnTo>
                    <a:lnTo>
                      <a:pt x="2828925" y="831850"/>
                    </a:lnTo>
                    <a:lnTo>
                      <a:pt x="2381250" y="831850"/>
                    </a:lnTo>
                    <a:lnTo>
                      <a:pt x="2381250" y="796925"/>
                    </a:lnTo>
                    <a:lnTo>
                      <a:pt x="2279650" y="796925"/>
                    </a:lnTo>
                    <a:lnTo>
                      <a:pt x="2279650" y="765175"/>
                    </a:lnTo>
                    <a:lnTo>
                      <a:pt x="2254250" y="765175"/>
                    </a:lnTo>
                    <a:lnTo>
                      <a:pt x="2254250" y="736600"/>
                    </a:lnTo>
                    <a:lnTo>
                      <a:pt x="2225675" y="736600"/>
                    </a:lnTo>
                    <a:lnTo>
                      <a:pt x="2225675" y="711200"/>
                    </a:lnTo>
                    <a:lnTo>
                      <a:pt x="1908175" y="711200"/>
                    </a:lnTo>
                    <a:lnTo>
                      <a:pt x="1908175" y="682625"/>
                    </a:lnTo>
                    <a:lnTo>
                      <a:pt x="1736725" y="682625"/>
                    </a:lnTo>
                    <a:lnTo>
                      <a:pt x="1736725" y="654050"/>
                    </a:lnTo>
                    <a:lnTo>
                      <a:pt x="1708150" y="654050"/>
                    </a:lnTo>
                    <a:lnTo>
                      <a:pt x="1708150" y="631825"/>
                    </a:lnTo>
                    <a:lnTo>
                      <a:pt x="1676400" y="631825"/>
                    </a:lnTo>
                    <a:lnTo>
                      <a:pt x="1676400" y="609600"/>
                    </a:lnTo>
                    <a:lnTo>
                      <a:pt x="1565275" y="609600"/>
                    </a:lnTo>
                    <a:lnTo>
                      <a:pt x="1565275" y="584200"/>
                    </a:lnTo>
                    <a:lnTo>
                      <a:pt x="1470025" y="584200"/>
                    </a:lnTo>
                    <a:lnTo>
                      <a:pt x="1470025" y="555625"/>
                    </a:lnTo>
                    <a:lnTo>
                      <a:pt x="1441450" y="555625"/>
                    </a:lnTo>
                    <a:lnTo>
                      <a:pt x="1441450" y="530225"/>
                    </a:lnTo>
                    <a:lnTo>
                      <a:pt x="1314450" y="530225"/>
                    </a:lnTo>
                    <a:lnTo>
                      <a:pt x="1314450" y="508000"/>
                    </a:lnTo>
                    <a:lnTo>
                      <a:pt x="1158875" y="508000"/>
                    </a:lnTo>
                    <a:lnTo>
                      <a:pt x="1158875" y="476250"/>
                    </a:lnTo>
                    <a:lnTo>
                      <a:pt x="1101725" y="476250"/>
                    </a:lnTo>
                    <a:lnTo>
                      <a:pt x="1101725" y="457200"/>
                    </a:lnTo>
                    <a:lnTo>
                      <a:pt x="1085850" y="457200"/>
                    </a:lnTo>
                    <a:lnTo>
                      <a:pt x="1085850" y="431800"/>
                    </a:lnTo>
                    <a:lnTo>
                      <a:pt x="1076325" y="431800"/>
                    </a:lnTo>
                    <a:lnTo>
                      <a:pt x="1076325" y="409575"/>
                    </a:lnTo>
                    <a:lnTo>
                      <a:pt x="1028700" y="409575"/>
                    </a:lnTo>
                    <a:lnTo>
                      <a:pt x="1028700" y="387350"/>
                    </a:lnTo>
                    <a:lnTo>
                      <a:pt x="1006475" y="387350"/>
                    </a:lnTo>
                    <a:lnTo>
                      <a:pt x="1006475" y="361950"/>
                    </a:lnTo>
                    <a:lnTo>
                      <a:pt x="939800" y="361950"/>
                    </a:lnTo>
                    <a:lnTo>
                      <a:pt x="939800" y="336550"/>
                    </a:lnTo>
                    <a:lnTo>
                      <a:pt x="908050" y="336550"/>
                    </a:lnTo>
                    <a:lnTo>
                      <a:pt x="908050" y="320675"/>
                    </a:lnTo>
                    <a:lnTo>
                      <a:pt x="838200" y="320675"/>
                    </a:lnTo>
                    <a:lnTo>
                      <a:pt x="838200" y="288925"/>
                    </a:lnTo>
                    <a:lnTo>
                      <a:pt x="809625" y="288925"/>
                    </a:lnTo>
                    <a:lnTo>
                      <a:pt x="809625" y="269875"/>
                    </a:lnTo>
                    <a:lnTo>
                      <a:pt x="800100" y="269875"/>
                    </a:lnTo>
                    <a:lnTo>
                      <a:pt x="800100" y="241300"/>
                    </a:lnTo>
                    <a:lnTo>
                      <a:pt x="628650" y="241300"/>
                    </a:lnTo>
                    <a:lnTo>
                      <a:pt x="628650" y="241300"/>
                    </a:lnTo>
                    <a:lnTo>
                      <a:pt x="628650" y="219075"/>
                    </a:lnTo>
                    <a:lnTo>
                      <a:pt x="561975" y="219075"/>
                    </a:lnTo>
                    <a:lnTo>
                      <a:pt x="561975" y="200025"/>
                    </a:lnTo>
                    <a:lnTo>
                      <a:pt x="473075" y="200025"/>
                    </a:lnTo>
                    <a:lnTo>
                      <a:pt x="473075" y="177800"/>
                    </a:lnTo>
                    <a:lnTo>
                      <a:pt x="441325" y="177800"/>
                    </a:lnTo>
                    <a:lnTo>
                      <a:pt x="441325" y="142875"/>
                    </a:lnTo>
                    <a:lnTo>
                      <a:pt x="384175" y="142875"/>
                    </a:lnTo>
                    <a:lnTo>
                      <a:pt x="384175" y="123825"/>
                    </a:lnTo>
                    <a:lnTo>
                      <a:pt x="365125" y="123825"/>
                    </a:lnTo>
                    <a:lnTo>
                      <a:pt x="365125" y="98425"/>
                    </a:lnTo>
                    <a:lnTo>
                      <a:pt x="298450" y="98425"/>
                    </a:lnTo>
                    <a:lnTo>
                      <a:pt x="298450" y="79375"/>
                    </a:lnTo>
                    <a:lnTo>
                      <a:pt x="241300" y="79375"/>
                    </a:lnTo>
                    <a:lnTo>
                      <a:pt x="241300" y="50800"/>
                    </a:lnTo>
                    <a:lnTo>
                      <a:pt x="139700" y="50800"/>
                    </a:lnTo>
                    <a:lnTo>
                      <a:pt x="139700" y="34925"/>
                    </a:lnTo>
                    <a:lnTo>
                      <a:pt x="95250" y="34925"/>
                    </a:lnTo>
                    <a:lnTo>
                      <a:pt x="95250" y="0"/>
                    </a:ln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grpSp>
            <p:nvGrpSpPr>
              <p:cNvPr id="40" name="Group 39">
                <a:extLst>
                  <a:ext uri="{FF2B5EF4-FFF2-40B4-BE49-F238E27FC236}">
                    <a16:creationId xmlns:a16="http://schemas.microsoft.com/office/drawing/2014/main" id="{3E8A1934-4B1D-4688-9960-9B8AD737C577}"/>
                  </a:ext>
                </a:extLst>
              </p:cNvPr>
              <p:cNvGrpSpPr/>
              <p:nvPr/>
            </p:nvGrpSpPr>
            <p:grpSpPr>
              <a:xfrm>
                <a:off x="5667709" y="2216808"/>
                <a:ext cx="2685069" cy="994816"/>
                <a:chOff x="5667709" y="2216808"/>
                <a:chExt cx="2685069" cy="994816"/>
              </a:xfrm>
            </p:grpSpPr>
            <p:grpSp>
              <p:nvGrpSpPr>
                <p:cNvPr id="41" name="Group 40">
                  <a:extLst>
                    <a:ext uri="{FF2B5EF4-FFF2-40B4-BE49-F238E27FC236}">
                      <a16:creationId xmlns:a16="http://schemas.microsoft.com/office/drawing/2014/main" id="{530AEC0C-5224-AA0C-7E63-A66F4337E1D6}"/>
                    </a:ext>
                  </a:extLst>
                </p:cNvPr>
                <p:cNvGrpSpPr/>
                <p:nvPr/>
              </p:nvGrpSpPr>
              <p:grpSpPr>
                <a:xfrm>
                  <a:off x="8015061" y="2980792"/>
                  <a:ext cx="337717" cy="230832"/>
                  <a:chOff x="8777264" y="2996132"/>
                  <a:chExt cx="337717" cy="230832"/>
                </a:xfrm>
              </p:grpSpPr>
              <p:sp>
                <p:nvSpPr>
                  <p:cNvPr id="67" name="TextBox 66">
                    <a:extLst>
                      <a:ext uri="{FF2B5EF4-FFF2-40B4-BE49-F238E27FC236}">
                        <a16:creationId xmlns:a16="http://schemas.microsoft.com/office/drawing/2014/main" id="{0F3DB010-A53E-4580-794B-2E065E83CF76}"/>
                      </a:ext>
                    </a:extLst>
                  </p:cNvPr>
                  <p:cNvSpPr txBox="1"/>
                  <p:nvPr/>
                </p:nvSpPr>
                <p:spPr>
                  <a:xfrm>
                    <a:off x="8777264" y="2996132"/>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sp>
                <p:nvSpPr>
                  <p:cNvPr id="68" name="TextBox 67">
                    <a:extLst>
                      <a:ext uri="{FF2B5EF4-FFF2-40B4-BE49-F238E27FC236}">
                        <a16:creationId xmlns:a16="http://schemas.microsoft.com/office/drawing/2014/main" id="{ECD07E59-AFAC-54AF-8334-FA920ECFF99B}"/>
                      </a:ext>
                    </a:extLst>
                  </p:cNvPr>
                  <p:cNvSpPr txBox="1"/>
                  <p:nvPr/>
                </p:nvSpPr>
                <p:spPr>
                  <a:xfrm>
                    <a:off x="8793139" y="2996132"/>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sp>
                <p:nvSpPr>
                  <p:cNvPr id="69" name="TextBox 68">
                    <a:extLst>
                      <a:ext uri="{FF2B5EF4-FFF2-40B4-BE49-F238E27FC236}">
                        <a16:creationId xmlns:a16="http://schemas.microsoft.com/office/drawing/2014/main" id="{C701A30D-24C1-0EB2-B210-FE5212A3182F}"/>
                      </a:ext>
                    </a:extLst>
                  </p:cNvPr>
                  <p:cNvSpPr txBox="1"/>
                  <p:nvPr/>
                </p:nvSpPr>
                <p:spPr>
                  <a:xfrm>
                    <a:off x="8831239" y="2996132"/>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sp>
                <p:nvSpPr>
                  <p:cNvPr id="71" name="TextBox 70">
                    <a:extLst>
                      <a:ext uri="{FF2B5EF4-FFF2-40B4-BE49-F238E27FC236}">
                        <a16:creationId xmlns:a16="http://schemas.microsoft.com/office/drawing/2014/main" id="{F0AE0A41-A076-4904-D87B-6C1F2B33EB0B}"/>
                      </a:ext>
                    </a:extLst>
                  </p:cNvPr>
                  <p:cNvSpPr txBox="1"/>
                  <p:nvPr/>
                </p:nvSpPr>
                <p:spPr>
                  <a:xfrm>
                    <a:off x="8818539" y="2996132"/>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sp>
                <p:nvSpPr>
                  <p:cNvPr id="72" name="TextBox 71">
                    <a:extLst>
                      <a:ext uri="{FF2B5EF4-FFF2-40B4-BE49-F238E27FC236}">
                        <a16:creationId xmlns:a16="http://schemas.microsoft.com/office/drawing/2014/main" id="{F48395F4-6137-38BB-6825-D03EF54DAC24}"/>
                      </a:ext>
                    </a:extLst>
                  </p:cNvPr>
                  <p:cNvSpPr txBox="1"/>
                  <p:nvPr/>
                </p:nvSpPr>
                <p:spPr>
                  <a:xfrm>
                    <a:off x="8862989" y="2996132"/>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grpSp>
            <p:grpSp>
              <p:nvGrpSpPr>
                <p:cNvPr id="42" name="Group 41">
                  <a:extLst>
                    <a:ext uri="{FF2B5EF4-FFF2-40B4-BE49-F238E27FC236}">
                      <a16:creationId xmlns:a16="http://schemas.microsoft.com/office/drawing/2014/main" id="{3B53A673-E877-29F9-885F-97AFEACF8802}"/>
                    </a:ext>
                  </a:extLst>
                </p:cNvPr>
                <p:cNvGrpSpPr/>
                <p:nvPr/>
              </p:nvGrpSpPr>
              <p:grpSpPr>
                <a:xfrm>
                  <a:off x="7733054" y="2870418"/>
                  <a:ext cx="385342" cy="230832"/>
                  <a:chOff x="8729639" y="2996132"/>
                  <a:chExt cx="385342" cy="230832"/>
                </a:xfrm>
              </p:grpSpPr>
              <p:sp>
                <p:nvSpPr>
                  <p:cNvPr id="63" name="TextBox 62">
                    <a:extLst>
                      <a:ext uri="{FF2B5EF4-FFF2-40B4-BE49-F238E27FC236}">
                        <a16:creationId xmlns:a16="http://schemas.microsoft.com/office/drawing/2014/main" id="{A61DCA4B-001E-D5FC-54B6-9E445AE095AC}"/>
                      </a:ext>
                    </a:extLst>
                  </p:cNvPr>
                  <p:cNvSpPr txBox="1"/>
                  <p:nvPr/>
                </p:nvSpPr>
                <p:spPr>
                  <a:xfrm>
                    <a:off x="8729639" y="2996132"/>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sp>
                <p:nvSpPr>
                  <p:cNvPr id="64" name="TextBox 63">
                    <a:extLst>
                      <a:ext uri="{FF2B5EF4-FFF2-40B4-BE49-F238E27FC236}">
                        <a16:creationId xmlns:a16="http://schemas.microsoft.com/office/drawing/2014/main" id="{9A0BA4E2-DD95-8826-D656-E66633C0E3C3}"/>
                      </a:ext>
                    </a:extLst>
                  </p:cNvPr>
                  <p:cNvSpPr txBox="1"/>
                  <p:nvPr/>
                </p:nvSpPr>
                <p:spPr>
                  <a:xfrm>
                    <a:off x="8742339" y="2996132"/>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sp>
                <p:nvSpPr>
                  <p:cNvPr id="65" name="TextBox 64">
                    <a:extLst>
                      <a:ext uri="{FF2B5EF4-FFF2-40B4-BE49-F238E27FC236}">
                        <a16:creationId xmlns:a16="http://schemas.microsoft.com/office/drawing/2014/main" id="{71AFCA87-A745-B76C-7C68-24137880C395}"/>
                      </a:ext>
                    </a:extLst>
                  </p:cNvPr>
                  <p:cNvSpPr txBox="1"/>
                  <p:nvPr/>
                </p:nvSpPr>
                <p:spPr>
                  <a:xfrm>
                    <a:off x="8770914" y="2996132"/>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sp>
                <p:nvSpPr>
                  <p:cNvPr id="66" name="TextBox 65">
                    <a:extLst>
                      <a:ext uri="{FF2B5EF4-FFF2-40B4-BE49-F238E27FC236}">
                        <a16:creationId xmlns:a16="http://schemas.microsoft.com/office/drawing/2014/main" id="{22282415-2F66-CF97-DDEA-4F7513E4E8AE}"/>
                      </a:ext>
                    </a:extLst>
                  </p:cNvPr>
                  <p:cNvSpPr txBox="1"/>
                  <p:nvPr/>
                </p:nvSpPr>
                <p:spPr>
                  <a:xfrm>
                    <a:off x="8862989" y="2996132"/>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grpSp>
            <p:grpSp>
              <p:nvGrpSpPr>
                <p:cNvPr id="43" name="Group 42">
                  <a:extLst>
                    <a:ext uri="{FF2B5EF4-FFF2-40B4-BE49-F238E27FC236}">
                      <a16:creationId xmlns:a16="http://schemas.microsoft.com/office/drawing/2014/main" id="{50F88FB7-CF61-C8D1-A20B-32F66E66A6D6}"/>
                    </a:ext>
                  </a:extLst>
                </p:cNvPr>
                <p:cNvGrpSpPr/>
                <p:nvPr/>
              </p:nvGrpSpPr>
              <p:grpSpPr>
                <a:xfrm>
                  <a:off x="7382622" y="2808453"/>
                  <a:ext cx="455192" cy="230832"/>
                  <a:chOff x="8659789" y="2996132"/>
                  <a:chExt cx="455192" cy="230832"/>
                </a:xfrm>
              </p:grpSpPr>
              <p:sp>
                <p:nvSpPr>
                  <p:cNvPr id="58" name="TextBox 57">
                    <a:extLst>
                      <a:ext uri="{FF2B5EF4-FFF2-40B4-BE49-F238E27FC236}">
                        <a16:creationId xmlns:a16="http://schemas.microsoft.com/office/drawing/2014/main" id="{53A9B142-C0B6-4756-1D34-981AA46EA6A6}"/>
                      </a:ext>
                    </a:extLst>
                  </p:cNvPr>
                  <p:cNvSpPr txBox="1"/>
                  <p:nvPr/>
                </p:nvSpPr>
                <p:spPr>
                  <a:xfrm>
                    <a:off x="8659789" y="2996132"/>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sp>
                <p:nvSpPr>
                  <p:cNvPr id="59" name="TextBox 58">
                    <a:extLst>
                      <a:ext uri="{FF2B5EF4-FFF2-40B4-BE49-F238E27FC236}">
                        <a16:creationId xmlns:a16="http://schemas.microsoft.com/office/drawing/2014/main" id="{307EFB00-CA0E-6410-67F6-A95DC2D1A4EA}"/>
                      </a:ext>
                    </a:extLst>
                  </p:cNvPr>
                  <p:cNvSpPr txBox="1"/>
                  <p:nvPr/>
                </p:nvSpPr>
                <p:spPr>
                  <a:xfrm>
                    <a:off x="8672489" y="2996132"/>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sp>
                <p:nvSpPr>
                  <p:cNvPr id="60" name="TextBox 59">
                    <a:extLst>
                      <a:ext uri="{FF2B5EF4-FFF2-40B4-BE49-F238E27FC236}">
                        <a16:creationId xmlns:a16="http://schemas.microsoft.com/office/drawing/2014/main" id="{96C06349-7195-B935-8225-D3C2EF26801E}"/>
                      </a:ext>
                    </a:extLst>
                  </p:cNvPr>
                  <p:cNvSpPr txBox="1"/>
                  <p:nvPr/>
                </p:nvSpPr>
                <p:spPr>
                  <a:xfrm>
                    <a:off x="8701064" y="2996132"/>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sp>
                <p:nvSpPr>
                  <p:cNvPr id="61" name="TextBox 60">
                    <a:extLst>
                      <a:ext uri="{FF2B5EF4-FFF2-40B4-BE49-F238E27FC236}">
                        <a16:creationId xmlns:a16="http://schemas.microsoft.com/office/drawing/2014/main" id="{2D318D57-CAEB-0612-8899-0A5BD386B6BC}"/>
                      </a:ext>
                    </a:extLst>
                  </p:cNvPr>
                  <p:cNvSpPr txBox="1"/>
                  <p:nvPr/>
                </p:nvSpPr>
                <p:spPr>
                  <a:xfrm>
                    <a:off x="8732814" y="2996132"/>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sp>
                <p:nvSpPr>
                  <p:cNvPr id="62" name="TextBox 61">
                    <a:extLst>
                      <a:ext uri="{FF2B5EF4-FFF2-40B4-BE49-F238E27FC236}">
                        <a16:creationId xmlns:a16="http://schemas.microsoft.com/office/drawing/2014/main" id="{79700E45-44B8-B1F3-2BC9-2E977027FE41}"/>
                      </a:ext>
                    </a:extLst>
                  </p:cNvPr>
                  <p:cNvSpPr txBox="1"/>
                  <p:nvPr/>
                </p:nvSpPr>
                <p:spPr>
                  <a:xfrm>
                    <a:off x="8862989" y="2996132"/>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grpSp>
            <p:grpSp>
              <p:nvGrpSpPr>
                <p:cNvPr id="44" name="Group 43">
                  <a:extLst>
                    <a:ext uri="{FF2B5EF4-FFF2-40B4-BE49-F238E27FC236}">
                      <a16:creationId xmlns:a16="http://schemas.microsoft.com/office/drawing/2014/main" id="{8FCEFEA1-6835-15D5-19A8-CC8EAE07C0BB}"/>
                    </a:ext>
                  </a:extLst>
                </p:cNvPr>
                <p:cNvGrpSpPr/>
                <p:nvPr/>
              </p:nvGrpSpPr>
              <p:grpSpPr>
                <a:xfrm>
                  <a:off x="7154697" y="2741666"/>
                  <a:ext cx="460867" cy="297619"/>
                  <a:chOff x="8654114" y="2929345"/>
                  <a:chExt cx="460867" cy="297619"/>
                </a:xfrm>
              </p:grpSpPr>
              <p:sp>
                <p:nvSpPr>
                  <p:cNvPr id="53" name="TextBox 52">
                    <a:extLst>
                      <a:ext uri="{FF2B5EF4-FFF2-40B4-BE49-F238E27FC236}">
                        <a16:creationId xmlns:a16="http://schemas.microsoft.com/office/drawing/2014/main" id="{D3BD2F2F-13A7-D9FD-F2D8-C390766C0CDD}"/>
                      </a:ext>
                    </a:extLst>
                  </p:cNvPr>
                  <p:cNvSpPr txBox="1"/>
                  <p:nvPr/>
                </p:nvSpPr>
                <p:spPr>
                  <a:xfrm>
                    <a:off x="8654114" y="2929345"/>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sp>
                <p:nvSpPr>
                  <p:cNvPr id="54" name="TextBox 53">
                    <a:extLst>
                      <a:ext uri="{FF2B5EF4-FFF2-40B4-BE49-F238E27FC236}">
                        <a16:creationId xmlns:a16="http://schemas.microsoft.com/office/drawing/2014/main" id="{9AA494FE-821F-3A14-A88D-21BF68B6260A}"/>
                      </a:ext>
                    </a:extLst>
                  </p:cNvPr>
                  <p:cNvSpPr txBox="1"/>
                  <p:nvPr/>
                </p:nvSpPr>
                <p:spPr>
                  <a:xfrm>
                    <a:off x="8701064" y="2961207"/>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sp>
                <p:nvSpPr>
                  <p:cNvPr id="55" name="TextBox 54">
                    <a:extLst>
                      <a:ext uri="{FF2B5EF4-FFF2-40B4-BE49-F238E27FC236}">
                        <a16:creationId xmlns:a16="http://schemas.microsoft.com/office/drawing/2014/main" id="{CADEF40F-C9A6-BB51-7127-C07136348140}"/>
                      </a:ext>
                    </a:extLst>
                  </p:cNvPr>
                  <p:cNvSpPr txBox="1"/>
                  <p:nvPr/>
                </p:nvSpPr>
                <p:spPr>
                  <a:xfrm>
                    <a:off x="8720114" y="2961207"/>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sp>
                <p:nvSpPr>
                  <p:cNvPr id="56" name="TextBox 55">
                    <a:extLst>
                      <a:ext uri="{FF2B5EF4-FFF2-40B4-BE49-F238E27FC236}">
                        <a16:creationId xmlns:a16="http://schemas.microsoft.com/office/drawing/2014/main" id="{08CB3FD0-E57D-AEEB-5AED-8744F3B3F6DE}"/>
                      </a:ext>
                    </a:extLst>
                  </p:cNvPr>
                  <p:cNvSpPr txBox="1"/>
                  <p:nvPr/>
                </p:nvSpPr>
                <p:spPr>
                  <a:xfrm>
                    <a:off x="8777264" y="2996132"/>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sp>
                <p:nvSpPr>
                  <p:cNvPr id="57" name="TextBox 56">
                    <a:extLst>
                      <a:ext uri="{FF2B5EF4-FFF2-40B4-BE49-F238E27FC236}">
                        <a16:creationId xmlns:a16="http://schemas.microsoft.com/office/drawing/2014/main" id="{2840A430-9BEF-9413-818D-905BDB813D6C}"/>
                      </a:ext>
                    </a:extLst>
                  </p:cNvPr>
                  <p:cNvSpPr txBox="1"/>
                  <p:nvPr/>
                </p:nvSpPr>
                <p:spPr>
                  <a:xfrm>
                    <a:off x="8862989" y="2996132"/>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grpSp>
            <p:sp>
              <p:nvSpPr>
                <p:cNvPr id="45" name="TextBox 44">
                  <a:extLst>
                    <a:ext uri="{FF2B5EF4-FFF2-40B4-BE49-F238E27FC236}">
                      <a16:creationId xmlns:a16="http://schemas.microsoft.com/office/drawing/2014/main" id="{D25F98DC-5448-550A-3ACA-3A4DF7A6B858}"/>
                    </a:ext>
                  </a:extLst>
                </p:cNvPr>
                <p:cNvSpPr txBox="1"/>
                <p:nvPr/>
              </p:nvSpPr>
              <p:spPr>
                <a:xfrm>
                  <a:off x="7135976" y="2709655"/>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sp>
              <p:nvSpPr>
                <p:cNvPr id="46" name="TextBox 45">
                  <a:extLst>
                    <a:ext uri="{FF2B5EF4-FFF2-40B4-BE49-F238E27FC236}">
                      <a16:creationId xmlns:a16="http://schemas.microsoft.com/office/drawing/2014/main" id="{E8315B26-E61E-9EB9-4CEA-4ED2722D7BBD}"/>
                    </a:ext>
                  </a:extLst>
                </p:cNvPr>
                <p:cNvSpPr txBox="1"/>
                <p:nvPr/>
              </p:nvSpPr>
              <p:spPr>
                <a:xfrm>
                  <a:off x="7122094" y="2709804"/>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sp>
              <p:nvSpPr>
                <p:cNvPr id="47" name="TextBox 46">
                  <a:extLst>
                    <a:ext uri="{FF2B5EF4-FFF2-40B4-BE49-F238E27FC236}">
                      <a16:creationId xmlns:a16="http://schemas.microsoft.com/office/drawing/2014/main" id="{5FFB41C7-0D03-5B10-F7BA-CEAAC482C9CC}"/>
                    </a:ext>
                  </a:extLst>
                </p:cNvPr>
                <p:cNvSpPr txBox="1"/>
                <p:nvPr/>
              </p:nvSpPr>
              <p:spPr>
                <a:xfrm>
                  <a:off x="7065122" y="2685588"/>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sp>
              <p:nvSpPr>
                <p:cNvPr id="48" name="TextBox 47">
                  <a:extLst>
                    <a:ext uri="{FF2B5EF4-FFF2-40B4-BE49-F238E27FC236}">
                      <a16:creationId xmlns:a16="http://schemas.microsoft.com/office/drawing/2014/main" id="{24AC004B-7635-D49B-6CF7-61F4DF830795}"/>
                    </a:ext>
                  </a:extLst>
                </p:cNvPr>
                <p:cNvSpPr txBox="1"/>
                <p:nvPr/>
              </p:nvSpPr>
              <p:spPr>
                <a:xfrm>
                  <a:off x="6887144" y="2684250"/>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sp>
              <p:nvSpPr>
                <p:cNvPr id="49" name="TextBox 48">
                  <a:extLst>
                    <a:ext uri="{FF2B5EF4-FFF2-40B4-BE49-F238E27FC236}">
                      <a16:creationId xmlns:a16="http://schemas.microsoft.com/office/drawing/2014/main" id="{E6FBACAF-22D4-535A-019B-BF38679DEBB2}"/>
                    </a:ext>
                  </a:extLst>
                </p:cNvPr>
                <p:cNvSpPr txBox="1"/>
                <p:nvPr/>
              </p:nvSpPr>
              <p:spPr>
                <a:xfrm>
                  <a:off x="6609930" y="2633527"/>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sp>
              <p:nvSpPr>
                <p:cNvPr id="50" name="TextBox 49">
                  <a:extLst>
                    <a:ext uri="{FF2B5EF4-FFF2-40B4-BE49-F238E27FC236}">
                      <a16:creationId xmlns:a16="http://schemas.microsoft.com/office/drawing/2014/main" id="{3B75AB5B-1F68-1A00-D90C-426D870D22A0}"/>
                    </a:ext>
                  </a:extLst>
                </p:cNvPr>
                <p:cNvSpPr txBox="1"/>
                <p:nvPr/>
              </p:nvSpPr>
              <p:spPr>
                <a:xfrm>
                  <a:off x="6114061" y="2486901"/>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sp>
              <p:nvSpPr>
                <p:cNvPr id="51" name="TextBox 50">
                  <a:extLst>
                    <a:ext uri="{FF2B5EF4-FFF2-40B4-BE49-F238E27FC236}">
                      <a16:creationId xmlns:a16="http://schemas.microsoft.com/office/drawing/2014/main" id="{5C20CB12-1466-6875-5178-7FE3ADA0A824}"/>
                    </a:ext>
                  </a:extLst>
                </p:cNvPr>
                <p:cNvSpPr txBox="1"/>
                <p:nvPr/>
              </p:nvSpPr>
              <p:spPr>
                <a:xfrm>
                  <a:off x="6020733" y="2451243"/>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sp>
              <p:nvSpPr>
                <p:cNvPr id="52" name="TextBox 51">
                  <a:extLst>
                    <a:ext uri="{FF2B5EF4-FFF2-40B4-BE49-F238E27FC236}">
                      <a16:creationId xmlns:a16="http://schemas.microsoft.com/office/drawing/2014/main" id="{E3C416BE-14C7-62A6-60F8-C67D6C08041F}"/>
                    </a:ext>
                  </a:extLst>
                </p:cNvPr>
                <p:cNvSpPr txBox="1"/>
                <p:nvPr/>
              </p:nvSpPr>
              <p:spPr>
                <a:xfrm>
                  <a:off x="5667709" y="2216808"/>
                  <a:ext cx="25199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D77624"/>
                      </a:solidFill>
                      <a:effectLst/>
                      <a:uLnTx/>
                      <a:uFillTx/>
                      <a:latin typeface="Arial"/>
                      <a:cs typeface="Arial"/>
                      <a:sym typeface="Arial"/>
                    </a:rPr>
                    <a:t>+</a:t>
                  </a:r>
                </a:p>
              </p:txBody>
            </p:sp>
          </p:grpSp>
        </p:grpSp>
        <p:sp>
          <p:nvSpPr>
            <p:cNvPr id="29" name="TextBox 28">
              <a:extLst>
                <a:ext uri="{FF2B5EF4-FFF2-40B4-BE49-F238E27FC236}">
                  <a16:creationId xmlns:a16="http://schemas.microsoft.com/office/drawing/2014/main" id="{28EAF4AA-0A63-31EB-C3D6-A6BD13B5F5A0}"/>
                </a:ext>
              </a:extLst>
            </p:cNvPr>
            <p:cNvSpPr txBox="1"/>
            <p:nvPr/>
          </p:nvSpPr>
          <p:spPr>
            <a:xfrm>
              <a:off x="5156950" y="3768423"/>
              <a:ext cx="3452576" cy="21544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mn-ea"/>
                  <a:cs typeface="Arial"/>
                  <a:sym typeface="Arial"/>
                </a:rPr>
                <a:t>Time Since Randomization, mo</a:t>
              </a:r>
            </a:p>
          </p:txBody>
        </p:sp>
        <p:sp>
          <p:nvSpPr>
            <p:cNvPr id="30" name="Freeform 29">
              <a:extLst>
                <a:ext uri="{FF2B5EF4-FFF2-40B4-BE49-F238E27FC236}">
                  <a16:creationId xmlns:a16="http://schemas.microsoft.com/office/drawing/2014/main" id="{D5A2DC0F-F415-993C-D04D-EC6206398414}"/>
                </a:ext>
              </a:extLst>
            </p:cNvPr>
            <p:cNvSpPr/>
            <p:nvPr/>
          </p:nvSpPr>
          <p:spPr>
            <a:xfrm>
              <a:off x="6752026" y="2367751"/>
              <a:ext cx="0" cy="1289849"/>
            </a:xfrm>
            <a:custGeom>
              <a:avLst/>
              <a:gdLst>
                <a:gd name="connsiteX0" fmla="*/ 0 w 0"/>
                <a:gd name="connsiteY0" fmla="*/ 1289849 h 1289849"/>
                <a:gd name="connsiteX1" fmla="*/ 0 w 0"/>
                <a:gd name="connsiteY1" fmla="*/ 0 h 1289849"/>
              </a:gdLst>
              <a:ahLst/>
              <a:cxnLst>
                <a:cxn ang="0">
                  <a:pos x="connsiteX0" y="connsiteY0"/>
                </a:cxn>
                <a:cxn ang="0">
                  <a:pos x="connsiteX1" y="connsiteY1"/>
                </a:cxn>
              </a:cxnLst>
              <a:rect l="l" t="t" r="r" b="b"/>
              <a:pathLst>
                <a:path h="1289849">
                  <a:moveTo>
                    <a:pt x="0" y="1289849"/>
                  </a:moveTo>
                  <a:lnTo>
                    <a:pt x="0" y="0"/>
                  </a:lnTo>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31" name="Freeform 30">
              <a:extLst>
                <a:ext uri="{FF2B5EF4-FFF2-40B4-BE49-F238E27FC236}">
                  <a16:creationId xmlns:a16="http://schemas.microsoft.com/office/drawing/2014/main" id="{DA94B29B-7B00-91D8-CBF5-163A4380563F}"/>
                </a:ext>
              </a:extLst>
            </p:cNvPr>
            <p:cNvSpPr/>
            <p:nvPr/>
          </p:nvSpPr>
          <p:spPr>
            <a:xfrm>
              <a:off x="7617628" y="2437214"/>
              <a:ext cx="0" cy="1216828"/>
            </a:xfrm>
            <a:custGeom>
              <a:avLst/>
              <a:gdLst>
                <a:gd name="connsiteX0" fmla="*/ 0 w 0"/>
                <a:gd name="connsiteY0" fmla="*/ 1216828 h 1216828"/>
                <a:gd name="connsiteX1" fmla="*/ 0 w 0"/>
                <a:gd name="connsiteY1" fmla="*/ 0 h 1216828"/>
              </a:gdLst>
              <a:ahLst/>
              <a:cxnLst>
                <a:cxn ang="0">
                  <a:pos x="connsiteX0" y="connsiteY0"/>
                </a:cxn>
                <a:cxn ang="0">
                  <a:pos x="connsiteX1" y="connsiteY1"/>
                </a:cxn>
              </a:cxnLst>
              <a:rect l="l" t="t" r="r" b="b"/>
              <a:pathLst>
                <a:path h="1216828">
                  <a:moveTo>
                    <a:pt x="0" y="1216828"/>
                  </a:moveTo>
                  <a:lnTo>
                    <a:pt x="0" y="0"/>
                  </a:lnTo>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32" name="TextBox 31">
              <a:extLst>
                <a:ext uri="{FF2B5EF4-FFF2-40B4-BE49-F238E27FC236}">
                  <a16:creationId xmlns:a16="http://schemas.microsoft.com/office/drawing/2014/main" id="{46001642-AD9D-C09B-C541-B0A1C4AF792D}"/>
                </a:ext>
              </a:extLst>
            </p:cNvPr>
            <p:cNvSpPr txBox="1"/>
            <p:nvPr/>
          </p:nvSpPr>
          <p:spPr>
            <a:xfrm>
              <a:off x="6414377" y="2320852"/>
              <a:ext cx="408337" cy="21544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9345A"/>
                  </a:solidFill>
                  <a:effectLst/>
                  <a:uLnTx/>
                  <a:uFillTx/>
                  <a:latin typeface="Arial"/>
                  <a:ea typeface="+mn-ea"/>
                  <a:cs typeface="Arial"/>
                  <a:sym typeface="Arial"/>
                </a:rPr>
                <a:t>82.8</a:t>
              </a:r>
            </a:p>
          </p:txBody>
        </p:sp>
        <p:sp>
          <p:nvSpPr>
            <p:cNvPr id="33" name="TextBox 32">
              <a:extLst>
                <a:ext uri="{FF2B5EF4-FFF2-40B4-BE49-F238E27FC236}">
                  <a16:creationId xmlns:a16="http://schemas.microsoft.com/office/drawing/2014/main" id="{9318B535-1618-3CD7-6E0A-6F8B48897884}"/>
                </a:ext>
              </a:extLst>
            </p:cNvPr>
            <p:cNvSpPr txBox="1"/>
            <p:nvPr/>
          </p:nvSpPr>
          <p:spPr>
            <a:xfrm>
              <a:off x="7277691" y="2428885"/>
              <a:ext cx="408337" cy="21544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9345A"/>
                  </a:solidFill>
                  <a:effectLst/>
                  <a:uLnTx/>
                  <a:uFillTx/>
                  <a:latin typeface="Arial"/>
                  <a:ea typeface="+mn-ea"/>
                  <a:cs typeface="Arial"/>
                  <a:sym typeface="Arial"/>
                </a:rPr>
                <a:t>78.0</a:t>
              </a:r>
            </a:p>
          </p:txBody>
        </p:sp>
        <p:sp>
          <p:nvSpPr>
            <p:cNvPr id="34" name="TextBox 33">
              <a:extLst>
                <a:ext uri="{FF2B5EF4-FFF2-40B4-BE49-F238E27FC236}">
                  <a16:creationId xmlns:a16="http://schemas.microsoft.com/office/drawing/2014/main" id="{9B7B98DE-769C-D774-E137-A7C97B1F994D}"/>
                </a:ext>
              </a:extLst>
            </p:cNvPr>
            <p:cNvSpPr txBox="1"/>
            <p:nvPr/>
          </p:nvSpPr>
          <p:spPr>
            <a:xfrm>
              <a:off x="6391935" y="2722586"/>
              <a:ext cx="408337" cy="21544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D77624"/>
                  </a:solidFill>
                  <a:effectLst/>
                  <a:uLnTx/>
                  <a:uFillTx/>
                  <a:latin typeface="Arial"/>
                  <a:ea typeface="+mn-ea"/>
                  <a:cs typeface="Arial"/>
                  <a:sym typeface="Arial"/>
                </a:rPr>
                <a:t>57.5</a:t>
              </a:r>
            </a:p>
          </p:txBody>
        </p:sp>
        <p:sp>
          <p:nvSpPr>
            <p:cNvPr id="35" name="TextBox 34">
              <a:extLst>
                <a:ext uri="{FF2B5EF4-FFF2-40B4-BE49-F238E27FC236}">
                  <a16:creationId xmlns:a16="http://schemas.microsoft.com/office/drawing/2014/main" id="{E908966D-C4F4-87C5-7C73-81C60F834E3A}"/>
                </a:ext>
              </a:extLst>
            </p:cNvPr>
            <p:cNvSpPr txBox="1"/>
            <p:nvPr/>
          </p:nvSpPr>
          <p:spPr>
            <a:xfrm>
              <a:off x="7299224" y="2916420"/>
              <a:ext cx="408337" cy="21544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D77624"/>
                  </a:solidFill>
                  <a:effectLst/>
                  <a:uLnTx/>
                  <a:uFillTx/>
                  <a:latin typeface="Arial"/>
                  <a:ea typeface="+mn-ea"/>
                  <a:cs typeface="Arial"/>
                  <a:sym typeface="Arial"/>
                </a:rPr>
                <a:t>46.0</a:t>
              </a:r>
            </a:p>
          </p:txBody>
        </p:sp>
        <p:sp>
          <p:nvSpPr>
            <p:cNvPr id="36" name="TextBox 35">
              <a:extLst>
                <a:ext uri="{FF2B5EF4-FFF2-40B4-BE49-F238E27FC236}">
                  <a16:creationId xmlns:a16="http://schemas.microsoft.com/office/drawing/2014/main" id="{2FBEF1F3-E5A0-538C-5B78-DE2AF32B5782}"/>
                </a:ext>
              </a:extLst>
            </p:cNvPr>
            <p:cNvSpPr txBox="1"/>
            <p:nvPr/>
          </p:nvSpPr>
          <p:spPr>
            <a:xfrm>
              <a:off x="8193168" y="2983880"/>
              <a:ext cx="849724" cy="21544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D77624"/>
                  </a:solidFill>
                  <a:effectLst/>
                  <a:uLnTx/>
                  <a:uFillTx/>
                  <a:latin typeface="Arial"/>
                  <a:ea typeface="+mn-ea"/>
                  <a:cs typeface="Arial"/>
                  <a:sym typeface="Arial"/>
                </a:rPr>
                <a:t>Placebo + CP</a:t>
              </a:r>
            </a:p>
          </p:txBody>
        </p:sp>
        <p:sp>
          <p:nvSpPr>
            <p:cNvPr id="37" name="TextBox 36">
              <a:extLst>
                <a:ext uri="{FF2B5EF4-FFF2-40B4-BE49-F238E27FC236}">
                  <a16:creationId xmlns:a16="http://schemas.microsoft.com/office/drawing/2014/main" id="{5DA82FC0-C69C-7D8C-841F-52CD69000493}"/>
                </a:ext>
              </a:extLst>
            </p:cNvPr>
            <p:cNvSpPr txBox="1"/>
            <p:nvPr/>
          </p:nvSpPr>
          <p:spPr>
            <a:xfrm>
              <a:off x="7642269" y="2512856"/>
              <a:ext cx="1060526" cy="21544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9345A"/>
                  </a:solidFill>
                  <a:effectLst/>
                  <a:uLnTx/>
                  <a:uFillTx/>
                  <a:latin typeface="Arial"/>
                  <a:ea typeface="+mn-ea"/>
                  <a:cs typeface="Arial"/>
                  <a:sym typeface="Arial"/>
                </a:rPr>
                <a:t>Dostarlimab + CP</a:t>
              </a:r>
            </a:p>
          </p:txBody>
        </p:sp>
        <p:sp>
          <p:nvSpPr>
            <p:cNvPr id="38" name="TextBox 37">
              <a:extLst>
                <a:ext uri="{FF2B5EF4-FFF2-40B4-BE49-F238E27FC236}">
                  <a16:creationId xmlns:a16="http://schemas.microsoft.com/office/drawing/2014/main" id="{363653C2-F513-D98B-EC3C-6E693DCF8A6E}"/>
                </a:ext>
              </a:extLst>
            </p:cNvPr>
            <p:cNvSpPr txBox="1"/>
            <p:nvPr/>
          </p:nvSpPr>
          <p:spPr>
            <a:xfrm>
              <a:off x="7585822" y="3246678"/>
              <a:ext cx="136920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0" cap="none" spc="0" normalizeH="0" baseline="0" noProof="0" dirty="0">
                  <a:ln>
                    <a:noFill/>
                  </a:ln>
                  <a:solidFill>
                    <a:srgbClr val="000000"/>
                  </a:solidFill>
                  <a:effectLst/>
                  <a:uLnTx/>
                  <a:uFillTx/>
                  <a:latin typeface="Arial"/>
                  <a:cs typeface="Arial"/>
                  <a:sym typeface="Arial"/>
                </a:rPr>
                <a:t>41.5% of patients in the placebo + CP arm received subsequent immunotherapy</a:t>
              </a:r>
            </a:p>
          </p:txBody>
        </p:sp>
      </p:grpSp>
      <p:graphicFrame>
        <p:nvGraphicFramePr>
          <p:cNvPr id="111" name="Table 110">
            <a:extLst>
              <a:ext uri="{FF2B5EF4-FFF2-40B4-BE49-F238E27FC236}">
                <a16:creationId xmlns:a16="http://schemas.microsoft.com/office/drawing/2014/main" id="{2AD07B8C-B990-3359-554B-08ECF3F64DA1}"/>
              </a:ext>
            </a:extLst>
          </p:cNvPr>
          <p:cNvGraphicFramePr>
            <a:graphicFrameLocks noGrp="1"/>
          </p:cNvGraphicFramePr>
          <p:nvPr/>
        </p:nvGraphicFramePr>
        <p:xfrm>
          <a:off x="5089363" y="2496152"/>
          <a:ext cx="2377440" cy="604600"/>
        </p:xfrm>
        <a:graphic>
          <a:graphicData uri="http://schemas.openxmlformats.org/drawingml/2006/table">
            <a:tbl>
              <a:tblPr firstRow="1" bandRow="1">
                <a:tableStyleId>{2D5ABB26-0587-4C30-8999-92F81FD0307C}</a:tableStyleId>
              </a:tblPr>
              <a:tblGrid>
                <a:gridCol w="731520">
                  <a:extLst>
                    <a:ext uri="{9D8B030D-6E8A-4147-A177-3AD203B41FA5}">
                      <a16:colId xmlns:a16="http://schemas.microsoft.com/office/drawing/2014/main" val="4101159925"/>
                    </a:ext>
                  </a:extLst>
                </a:gridCol>
                <a:gridCol w="914400">
                  <a:extLst>
                    <a:ext uri="{9D8B030D-6E8A-4147-A177-3AD203B41FA5}">
                      <a16:colId xmlns:a16="http://schemas.microsoft.com/office/drawing/2014/main" val="2346160740"/>
                    </a:ext>
                  </a:extLst>
                </a:gridCol>
                <a:gridCol w="731520">
                  <a:extLst>
                    <a:ext uri="{9D8B030D-6E8A-4147-A177-3AD203B41FA5}">
                      <a16:colId xmlns:a16="http://schemas.microsoft.com/office/drawing/2014/main" val="808636764"/>
                    </a:ext>
                  </a:extLst>
                </a:gridCol>
              </a:tblGrid>
              <a:tr h="151150">
                <a:tc>
                  <a:txBody>
                    <a:bodyPr/>
                    <a:lstStyle/>
                    <a:p>
                      <a:pPr algn="l"/>
                      <a:endParaRPr lang="en-US" sz="700" dirty="0"/>
                    </a:p>
                  </a:txBody>
                  <a:tcPr marL="0" marR="0" marT="0" marB="0" anchor="ctr">
                    <a:lnB w="19050" cap="flat" cmpd="sng" algn="ctr">
                      <a:solidFill>
                        <a:schemeClr val="tx1"/>
                      </a:solidFill>
                      <a:prstDash val="solid"/>
                      <a:round/>
                      <a:headEnd type="none" w="med" len="med"/>
                      <a:tailEnd type="none" w="med" len="med"/>
                    </a:lnB>
                  </a:tcPr>
                </a:tc>
                <a:tc>
                  <a:txBody>
                    <a:bodyPr/>
                    <a:lstStyle/>
                    <a:p>
                      <a:pPr algn="ctr"/>
                      <a:r>
                        <a:rPr lang="en-US" sz="700" b="1" dirty="0"/>
                        <a:t>Median (95% CI), mo</a:t>
                      </a:r>
                    </a:p>
                  </a:txBody>
                  <a:tcPr marL="0" marR="0" marT="0" marB="0" anchor="ctr">
                    <a:lnB w="19050" cap="flat" cmpd="sng" algn="ctr">
                      <a:solidFill>
                        <a:schemeClr val="tx1"/>
                      </a:solidFill>
                      <a:prstDash val="solid"/>
                      <a:round/>
                      <a:headEnd type="none" w="med" len="med"/>
                      <a:tailEnd type="none" w="med" len="med"/>
                    </a:lnB>
                  </a:tcPr>
                </a:tc>
                <a:tc>
                  <a:txBody>
                    <a:bodyPr/>
                    <a:lstStyle/>
                    <a:p>
                      <a:pPr algn="ctr"/>
                      <a:r>
                        <a:rPr lang="en-US" sz="700" b="1" dirty="0"/>
                        <a:t>Events, n/N (%)</a:t>
                      </a:r>
                    </a:p>
                  </a:txBody>
                  <a:tcPr marL="0" marR="0" marT="0" marB="0" anchor="ct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5569710"/>
                  </a:ext>
                </a:extLst>
              </a:tr>
              <a:tr h="151150">
                <a:tc>
                  <a:txBody>
                    <a:bodyPr/>
                    <a:lstStyle/>
                    <a:p>
                      <a:pPr algn="l"/>
                      <a:r>
                        <a:rPr lang="en-US" sz="700" dirty="0"/>
                        <a:t>Dostarlimab + CP</a:t>
                      </a:r>
                    </a:p>
                  </a:txBody>
                  <a:tcPr marL="0" marR="0" marT="0" marB="0" anchor="ctr">
                    <a:lnT w="19050" cap="flat" cmpd="sng" algn="ctr">
                      <a:solidFill>
                        <a:schemeClr val="tx1"/>
                      </a:solidFill>
                      <a:prstDash val="solid"/>
                      <a:round/>
                      <a:headEnd type="none" w="med" len="med"/>
                      <a:tailEnd type="none" w="med" len="med"/>
                    </a:lnT>
                  </a:tcPr>
                </a:tc>
                <a:tc>
                  <a:txBody>
                    <a:bodyPr/>
                    <a:lstStyle/>
                    <a:p>
                      <a:pPr algn="ctr"/>
                      <a:r>
                        <a:rPr lang="en-US" sz="700" dirty="0"/>
                        <a:t>NE (NE-NE)</a:t>
                      </a:r>
                    </a:p>
                  </a:txBody>
                  <a:tcPr marL="0" marR="0" marT="0" marB="0" anchor="ctr">
                    <a:lnT w="19050" cap="flat" cmpd="sng" algn="ctr">
                      <a:solidFill>
                        <a:schemeClr val="tx1"/>
                      </a:solidFill>
                      <a:prstDash val="solid"/>
                      <a:round/>
                      <a:headEnd type="none" w="med" len="med"/>
                      <a:tailEnd type="none" w="med" len="med"/>
                    </a:lnT>
                  </a:tcPr>
                </a:tc>
                <a:tc>
                  <a:txBody>
                    <a:bodyPr/>
                    <a:lstStyle/>
                    <a:p>
                      <a:pPr algn="ctr"/>
                      <a:r>
                        <a:rPr lang="en-US" sz="700" dirty="0"/>
                        <a:t>12/53 (22.6)</a:t>
                      </a:r>
                    </a:p>
                  </a:txBody>
                  <a:tcPr marL="0" marR="0" marT="0" marB="0" anchor="ct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25203383"/>
                  </a:ext>
                </a:extLst>
              </a:tr>
              <a:tr h="151150">
                <a:tc>
                  <a:txBody>
                    <a:bodyPr/>
                    <a:lstStyle/>
                    <a:p>
                      <a:pPr algn="l"/>
                      <a:r>
                        <a:rPr lang="en-US" sz="700" dirty="0"/>
                        <a:t>Placebo + CP</a:t>
                      </a:r>
                    </a:p>
                  </a:txBody>
                  <a:tcPr marL="0" marR="0" marT="0" marB="0" anchor="ctr"/>
                </a:tc>
                <a:tc>
                  <a:txBody>
                    <a:bodyPr/>
                    <a:lstStyle/>
                    <a:p>
                      <a:pPr algn="ctr"/>
                      <a:r>
                        <a:rPr lang="en-US" sz="700" dirty="0"/>
                        <a:t>31.4 (20.3-NE)</a:t>
                      </a:r>
                    </a:p>
                  </a:txBody>
                  <a:tcPr marL="0" marR="0" marT="0" marB="0" anchor="ctr"/>
                </a:tc>
                <a:tc>
                  <a:txBody>
                    <a:bodyPr/>
                    <a:lstStyle/>
                    <a:p>
                      <a:pPr algn="ctr"/>
                      <a:r>
                        <a:rPr lang="en-US" sz="700" dirty="0"/>
                        <a:t>35/65 (53.8)</a:t>
                      </a:r>
                    </a:p>
                  </a:txBody>
                  <a:tcPr marL="0" marR="0" marT="0" marB="0" anchor="ctr"/>
                </a:tc>
                <a:extLst>
                  <a:ext uri="{0D108BD9-81ED-4DB2-BD59-A6C34878D82A}">
                    <a16:rowId xmlns:a16="http://schemas.microsoft.com/office/drawing/2014/main" val="947138453"/>
                  </a:ext>
                </a:extLst>
              </a:tr>
              <a:tr h="151150">
                <a:tc>
                  <a:txBody>
                    <a:bodyPr/>
                    <a:lstStyle/>
                    <a:p>
                      <a:pPr algn="l"/>
                      <a:r>
                        <a:rPr lang="en-US" sz="700" dirty="0"/>
                        <a:t>OS maturity</a:t>
                      </a:r>
                    </a:p>
                  </a:txBody>
                  <a:tcPr marL="0" marR="0" marT="0" marB="0" anchor="ctr"/>
                </a:tc>
                <a:tc>
                  <a:txBody>
                    <a:bodyPr/>
                    <a:lstStyle/>
                    <a:p>
                      <a:pPr algn="ctr"/>
                      <a:endParaRPr lang="en-US" sz="700" dirty="0"/>
                    </a:p>
                  </a:txBody>
                  <a:tcPr marL="0" marR="0" marT="0" marB="0" anchor="ctr"/>
                </a:tc>
                <a:tc>
                  <a:txBody>
                    <a:bodyPr/>
                    <a:lstStyle/>
                    <a:p>
                      <a:pPr algn="ctr"/>
                      <a:r>
                        <a:rPr lang="en-US" sz="700" dirty="0"/>
                        <a:t>47/118 (39.8)</a:t>
                      </a:r>
                    </a:p>
                  </a:txBody>
                  <a:tcPr marL="0" marR="0" marT="0" marB="0" anchor="ctr"/>
                </a:tc>
                <a:extLst>
                  <a:ext uri="{0D108BD9-81ED-4DB2-BD59-A6C34878D82A}">
                    <a16:rowId xmlns:a16="http://schemas.microsoft.com/office/drawing/2014/main" val="163151243"/>
                  </a:ext>
                </a:extLst>
              </a:tr>
            </a:tbl>
          </a:graphicData>
        </a:graphic>
      </p:graphicFrame>
      <p:sp>
        <p:nvSpPr>
          <p:cNvPr id="3" name="TextBox 2">
            <a:extLst>
              <a:ext uri="{FF2B5EF4-FFF2-40B4-BE49-F238E27FC236}">
                <a16:creationId xmlns:a16="http://schemas.microsoft.com/office/drawing/2014/main" id="{6D448E2A-7C5A-E3C8-C6B2-7A4156D0707B}"/>
              </a:ext>
            </a:extLst>
          </p:cNvPr>
          <p:cNvSpPr txBox="1"/>
          <p:nvPr/>
        </p:nvSpPr>
        <p:spPr>
          <a:xfrm>
            <a:off x="201962" y="1793358"/>
            <a:ext cx="272879" cy="138499"/>
          </a:xfrm>
          <a:prstGeom prst="rect">
            <a:avLst/>
          </a:prstGeom>
          <a:solidFill>
            <a:schemeClr val="bg1"/>
          </a:solidFill>
        </p:spPr>
        <p:txBody>
          <a:bodyPr wrap="square"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0" i="0" u="none" strike="noStrike" kern="0" cap="none" spc="0" normalizeH="0" baseline="0" noProof="0" dirty="0">
                <a:ln>
                  <a:noFill/>
                </a:ln>
                <a:solidFill>
                  <a:srgbClr val="000000"/>
                </a:solidFill>
                <a:effectLst/>
                <a:uLnTx/>
                <a:uFillTx/>
                <a:latin typeface="Arial"/>
                <a:cs typeface="Arial"/>
                <a:sym typeface="Arial"/>
              </a:rPr>
              <a:t>100</a:t>
            </a:r>
          </a:p>
        </p:txBody>
      </p:sp>
      <p:sp>
        <p:nvSpPr>
          <p:cNvPr id="14" name="TextBox 13">
            <a:extLst>
              <a:ext uri="{FF2B5EF4-FFF2-40B4-BE49-F238E27FC236}">
                <a16:creationId xmlns:a16="http://schemas.microsoft.com/office/drawing/2014/main" id="{4597DBE7-4EF3-0C9B-034A-5A2A40175B9A}"/>
              </a:ext>
            </a:extLst>
          </p:cNvPr>
          <p:cNvSpPr txBox="1"/>
          <p:nvPr/>
        </p:nvSpPr>
        <p:spPr>
          <a:xfrm>
            <a:off x="2034033" y="-666533"/>
            <a:ext cx="726735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ui-sans-serif"/>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ui-sans-serif"/>
              <a:cs typeface="Arial"/>
              <a:sym typeface="Arial"/>
            </a:endParaRPr>
          </a:p>
        </p:txBody>
      </p:sp>
      <p:sp>
        <p:nvSpPr>
          <p:cNvPr id="112" name="Rounded Rectangle 111">
            <a:extLst>
              <a:ext uri="{FF2B5EF4-FFF2-40B4-BE49-F238E27FC236}">
                <a16:creationId xmlns:a16="http://schemas.microsoft.com/office/drawing/2014/main" id="{99268A98-FF19-7ED4-B9FE-52951181A2CA}"/>
              </a:ext>
            </a:extLst>
          </p:cNvPr>
          <p:cNvSpPr/>
          <p:nvPr/>
        </p:nvSpPr>
        <p:spPr>
          <a:xfrm>
            <a:off x="91439" y="3635463"/>
            <a:ext cx="8945479" cy="819579"/>
          </a:xfrm>
          <a:prstGeom prst="roundRect">
            <a:avLst/>
          </a:prstGeom>
          <a:ln>
            <a:solidFill>
              <a:schemeClr val="accent1"/>
            </a:solidFill>
          </a:ln>
        </p:spPr>
        <p:style>
          <a:lnRef idx="1">
            <a:schemeClr val="accent4"/>
          </a:lnRef>
          <a:fillRef idx="3">
            <a:schemeClr val="accent4"/>
          </a:fillRef>
          <a:effectRef idx="2">
            <a:schemeClr val="accent4"/>
          </a:effectRef>
          <a:fontRef idx="minor">
            <a:schemeClr val="lt1"/>
          </a:fontRef>
        </p:style>
        <p:txBody>
          <a:bodyPr lIns="91402" tIns="91440" rIns="91402" bIns="9144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prstClr val="white"/>
                </a:solidFill>
                <a:effectLst/>
                <a:uLnTx/>
                <a:uFillTx/>
                <a:latin typeface="Arial"/>
                <a:ea typeface="+mn-ea"/>
                <a:cs typeface="+mn-cs"/>
                <a:sym typeface="Arial"/>
              </a:rPr>
              <a:t>August 1, 2024</a:t>
            </a:r>
            <a:endParaRPr kumimoji="0" lang="en-US" sz="1400" b="1" i="0" u="none" strike="sngStrike" kern="0" cap="none" spc="0" normalizeH="0" baseline="0" noProof="0" dirty="0">
              <a:ln>
                <a:noFill/>
              </a:ln>
              <a:solidFill>
                <a:prstClr val="white"/>
              </a:solidFill>
              <a:effectLst/>
              <a:uLnTx/>
              <a:uFillTx/>
              <a:latin typeface="Arial"/>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prstClr val="white"/>
                </a:solidFill>
                <a:effectLst/>
                <a:uLnTx/>
                <a:uFillTx/>
                <a:latin typeface="Arial"/>
                <a:ea typeface="+mn-ea"/>
                <a:cs typeface="+mn-cs"/>
                <a:sym typeface="Arial"/>
              </a:rPr>
              <a:t>Expanded FDA approval of dostarlimab + chemotherapy followed by single-agent dostarlimab for patients with either dMMR or pMMR endometrial carcinoma</a:t>
            </a:r>
            <a:r>
              <a:rPr kumimoji="0" lang="en-US" sz="1400" b="1" i="0" u="none" strike="noStrike" kern="0" cap="none" spc="0" normalizeH="0" baseline="30000" noProof="0" dirty="0">
                <a:ln>
                  <a:noFill/>
                </a:ln>
                <a:solidFill>
                  <a:prstClr val="white"/>
                </a:solidFill>
                <a:effectLst/>
                <a:uLnTx/>
                <a:uFillTx/>
                <a:latin typeface="Arial"/>
                <a:ea typeface="+mn-ea"/>
                <a:cs typeface="+mn-cs"/>
                <a:sym typeface="Arial"/>
              </a:rPr>
              <a:t>3,4</a:t>
            </a:r>
          </a:p>
        </p:txBody>
      </p:sp>
    </p:spTree>
    <p:extLst>
      <p:ext uri="{BB962C8B-B14F-4D97-AF65-F5344CB8AC3E}">
        <p14:creationId xmlns:p14="http://schemas.microsoft.com/office/powerpoint/2010/main" val="354871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6"/>
          <p:cNvSpPr/>
          <p:nvPr/>
        </p:nvSpPr>
        <p:spPr>
          <a:xfrm>
            <a:off x="990600" y="2332435"/>
            <a:ext cx="6629400" cy="1314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
                <a:srgbClr val="304F4D"/>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8" name="Google Shape;72;p1">
            <a:extLst>
              <a:ext uri="{FF2B5EF4-FFF2-40B4-BE49-F238E27FC236}">
                <a16:creationId xmlns:a16="http://schemas.microsoft.com/office/drawing/2014/main" id="{F50B9C29-D050-B47E-6B5B-FCD42DC91A84}"/>
              </a:ext>
            </a:extLst>
          </p:cNvPr>
          <p:cNvSpPr txBox="1">
            <a:spLocks noGrp="1"/>
          </p:cNvSpPr>
          <p:nvPr>
            <p:ph type="title"/>
          </p:nvPr>
        </p:nvSpPr>
        <p:spPr>
          <a:noFill/>
          <a:ln>
            <a:noFill/>
          </a:ln>
        </p:spPr>
        <p:txBody>
          <a:bodyPr spcFirstLastPara="1" wrap="square" lIns="91425" tIns="45700" rIns="91425" bIns="45700" anchor="ctr" anchorCtr="0">
            <a:noAutofit/>
          </a:bodyPr>
          <a:lstStyle/>
          <a:p>
            <a:pPr lvl="0"/>
            <a:r>
              <a:rPr lang="en-US"/>
              <a:t>Accreditation Information</a:t>
            </a:r>
          </a:p>
        </p:txBody>
      </p:sp>
      <p:sp>
        <p:nvSpPr>
          <p:cNvPr id="7" name="Content Placeholder 6">
            <a:extLst>
              <a:ext uri="{FF2B5EF4-FFF2-40B4-BE49-F238E27FC236}">
                <a16:creationId xmlns:a16="http://schemas.microsoft.com/office/drawing/2014/main" id="{485EABC6-891F-7308-83DF-5AC8C384ECF8}"/>
              </a:ext>
            </a:extLst>
          </p:cNvPr>
          <p:cNvSpPr>
            <a:spLocks noGrp="1"/>
          </p:cNvSpPr>
          <p:nvPr>
            <p:ph idx="1"/>
          </p:nvPr>
        </p:nvSpPr>
        <p:spPr>
          <a:xfrm>
            <a:off x="764510" y="819150"/>
            <a:ext cx="8139460" cy="3843052"/>
          </a:xfrm>
        </p:spPr>
        <p:txBody>
          <a:bodyPr/>
          <a:lstStyle/>
          <a:p>
            <a:pPr marL="0" indent="0">
              <a:buNone/>
            </a:pPr>
            <a:r>
              <a:rPr lang="en-US" sz="1300" dirty="0"/>
              <a:t>In support of improving patient care, this activity has been planned and implemented by PVI, PeerView Institute for Medical Education, the Foundation for Women's Cancer, and the National Ovarian Cancer Coalition. PVI, PeerView Institute for Medical Education, is jointly accredited by the Accreditation Council for Continuing Medical Education (ACCME), the Accreditation Council for Pharmacy Education (ACPE), and the American Nurses Credentialing Center (ANCC), to provide continuing education for the healthcare team. </a:t>
            </a:r>
          </a:p>
          <a:p>
            <a:pPr marL="0" indent="0">
              <a:spcAft>
                <a:spcPts val="0"/>
              </a:spcAft>
              <a:buNone/>
            </a:pPr>
            <a:r>
              <a:rPr lang="en-US" sz="1300" b="1" dirty="0"/>
              <a:t>Nurses </a:t>
            </a:r>
          </a:p>
          <a:p>
            <a:pPr marL="0" indent="0">
              <a:spcAft>
                <a:spcPts val="0"/>
              </a:spcAft>
              <a:buNone/>
            </a:pPr>
            <a:br>
              <a:rPr lang="en-US" sz="1300" b="1" dirty="0"/>
            </a:br>
            <a:r>
              <a:rPr lang="en-US" sz="1300" dirty="0"/>
              <a:t>Successful completion of this nursing continuing professional education activity will be awarded </a:t>
            </a:r>
            <a:br>
              <a:rPr lang="en-US" sz="1300" dirty="0"/>
            </a:br>
            <a:r>
              <a:rPr lang="en-US" sz="1300" dirty="0"/>
              <a:t>1.0 contact hour(s) and 0.75 contact hour(s) in the area of pharmacology.</a:t>
            </a:r>
          </a:p>
        </p:txBody>
      </p:sp>
      <p:grpSp>
        <p:nvGrpSpPr>
          <p:cNvPr id="20" name="Group 19">
            <a:extLst>
              <a:ext uri="{FF2B5EF4-FFF2-40B4-BE49-F238E27FC236}">
                <a16:creationId xmlns:a16="http://schemas.microsoft.com/office/drawing/2014/main" id="{E8D178F6-BBF4-0168-98CA-2E13CD9D30E5}"/>
              </a:ext>
            </a:extLst>
          </p:cNvPr>
          <p:cNvGrpSpPr>
            <a:grpSpLocks noChangeAspect="1"/>
          </p:cNvGrpSpPr>
          <p:nvPr/>
        </p:nvGrpSpPr>
        <p:grpSpPr>
          <a:xfrm>
            <a:off x="123729" y="796322"/>
            <a:ext cx="640781" cy="640080"/>
            <a:chOff x="4305300" y="128171"/>
            <a:chExt cx="758952" cy="758121"/>
          </a:xfrm>
        </p:grpSpPr>
        <p:sp>
          <p:nvSpPr>
            <p:cNvPr id="21" name="Oval 20">
              <a:extLst>
                <a:ext uri="{FF2B5EF4-FFF2-40B4-BE49-F238E27FC236}">
                  <a16:creationId xmlns:a16="http://schemas.microsoft.com/office/drawing/2014/main" id="{98FB2979-A493-4BD7-49A3-596304DB29F6}"/>
                </a:ext>
              </a:extLst>
            </p:cNvPr>
            <p:cNvSpPr/>
            <p:nvPr/>
          </p:nvSpPr>
          <p:spPr>
            <a:xfrm>
              <a:off x="4305300" y="128171"/>
              <a:ext cx="758952" cy="75812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2" name="Picture 21">
              <a:extLst>
                <a:ext uri="{FF2B5EF4-FFF2-40B4-BE49-F238E27FC236}">
                  <a16:creationId xmlns:a16="http://schemas.microsoft.com/office/drawing/2014/main" id="{A102CA10-E58B-F89B-8222-AF74B228C452}"/>
                </a:ext>
              </a:extLst>
            </p:cNvPr>
            <p:cNvPicPr>
              <a:picLocks noChangeAspect="1"/>
            </p:cNvPicPr>
            <p:nvPr/>
          </p:nvPicPr>
          <p:blipFill>
            <a:blip r:embed="rId3"/>
            <a:stretch>
              <a:fillRect/>
            </a:stretch>
          </p:blipFill>
          <p:spPr>
            <a:xfrm>
              <a:off x="4433576" y="286846"/>
              <a:ext cx="502400" cy="440771"/>
            </a:xfrm>
            <a:prstGeom prst="rect">
              <a:avLst/>
            </a:prstGeom>
            <a:noFill/>
          </p:spPr>
        </p:pic>
      </p:grpSp>
      <p:sp>
        <p:nvSpPr>
          <p:cNvPr id="2" name="Content Placeholder 6">
            <a:extLst>
              <a:ext uri="{FF2B5EF4-FFF2-40B4-BE49-F238E27FC236}">
                <a16:creationId xmlns:a16="http://schemas.microsoft.com/office/drawing/2014/main" id="{5511965E-B632-D167-2BA9-6FD33B8491A3}"/>
              </a:ext>
            </a:extLst>
          </p:cNvPr>
          <p:cNvSpPr txBox="1">
            <a:spLocks/>
          </p:cNvSpPr>
          <p:nvPr/>
        </p:nvSpPr>
        <p:spPr>
          <a:xfrm>
            <a:off x="750714" y="3048111"/>
            <a:ext cx="8139460" cy="1689751"/>
          </a:xfrm>
          <a:prstGeom prst="rect">
            <a:avLst/>
          </a:prstGeom>
        </p:spPr>
        <p:txBody>
          <a:bodyPr vert="horz" lIns="91440" tIns="45720" rIns="91440" bIns="45720" rtlCol="0">
            <a:noAutofit/>
          </a:bodyPr>
          <a:lstStyle>
            <a:lvl1pPr marL="171450" indent="-171450" algn="l" defTabSz="685800" rtl="0" eaLnBrk="1" latinLnBrk="0" hangingPunct="1">
              <a:lnSpc>
                <a:spcPct val="100000"/>
              </a:lnSpc>
              <a:spcBef>
                <a:spcPts val="0"/>
              </a:spcBef>
              <a:spcAft>
                <a:spcPts val="1200"/>
              </a:spcAft>
              <a:buFont typeface="Arial" panose="020B0604020202020204" pitchFamily="34" charset="0"/>
              <a:buChar char="•"/>
              <a:defRPr lang="en-US" sz="1800" kern="1200" dirty="0" smtClean="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0"/>
              </a:spcBef>
              <a:spcAft>
                <a:spcPts val="1200"/>
              </a:spcAft>
              <a:buFont typeface="System Font Regular"/>
              <a:buChar char="–"/>
              <a:defRPr lang="en-US" sz="1800" kern="1200" dirty="0" smtClean="0">
                <a:solidFill>
                  <a:schemeClr val="bg1"/>
                </a:solidFill>
                <a:latin typeface="Arial" panose="020B0604020202020204" pitchFamily="34" charset="0"/>
                <a:ea typeface="+mn-ea"/>
                <a:cs typeface="Arial" panose="020B0604020202020204" pitchFamily="34" charset="0"/>
              </a:defRPr>
            </a:lvl2pPr>
            <a:lvl3pPr marL="900113" indent="-214313" algn="l" defTabSz="685800" rtl="0" eaLnBrk="1" latinLnBrk="0" hangingPunct="1">
              <a:lnSpc>
                <a:spcPct val="100000"/>
              </a:lnSpc>
              <a:spcBef>
                <a:spcPts val="0"/>
              </a:spcBef>
              <a:spcAft>
                <a:spcPts val="1200"/>
              </a:spcAft>
              <a:buFont typeface="Wingdings" pitchFamily="2" charset="2"/>
              <a:buChar char="Ø"/>
              <a:tabLst/>
              <a:defRPr lang="en-US" sz="1800" kern="1200" dirty="0" smtClean="0">
                <a:solidFill>
                  <a:schemeClr val="bg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0"/>
              </a:spcBef>
              <a:spcAft>
                <a:spcPts val="1200"/>
              </a:spcAft>
              <a:buFont typeface="Arial" panose="020B0604020202020204" pitchFamily="34" charset="0"/>
              <a:buChar char="•"/>
              <a:defRPr lang="en-US" sz="1800" kern="1200" dirty="0" smtClean="0">
                <a:solidFill>
                  <a:schemeClr val="bg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0"/>
              </a:spcBef>
              <a:spcAft>
                <a:spcPts val="1200"/>
              </a:spcAft>
              <a:buFont typeface="System Font Regular"/>
              <a:buChar char="–"/>
              <a:defRPr lang="en-GB" sz="1800" kern="1200" dirty="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CA" sz="1300" b="1" dirty="0"/>
              <a:t>Partnership</a:t>
            </a:r>
          </a:p>
          <a:p>
            <a:pPr marL="0" indent="0">
              <a:buFont typeface="Arial" panose="020B0604020202020204" pitchFamily="34" charset="0"/>
              <a:buNone/>
            </a:pPr>
            <a:r>
              <a:rPr lang="en-CA" sz="1300" dirty="0"/>
              <a:t>This activity has been developed in partnership with the Foundation for Women's Cancer and the National Ovarian Cancer Coalition.</a:t>
            </a:r>
          </a:p>
          <a:p>
            <a:pPr marL="0" indent="0">
              <a:buFont typeface="Arial" panose="020B0604020202020204" pitchFamily="34" charset="0"/>
              <a:buNone/>
            </a:pPr>
            <a:r>
              <a:rPr lang="en-CA" sz="1300" b="1" dirty="0"/>
              <a:t>Support</a:t>
            </a:r>
          </a:p>
          <a:p>
            <a:pPr marL="0" indent="0">
              <a:buFont typeface="Arial" panose="020B0604020202020204" pitchFamily="34" charset="0"/>
              <a:buNone/>
            </a:pPr>
            <a:r>
              <a:rPr lang="en-CA" sz="1300" dirty="0"/>
              <a:t>This activity is supported by independent educational grants from AbbVie, AstraZeneca, Daiichi Sankyo, and Pfizer Inc. and Genmab.</a:t>
            </a:r>
          </a:p>
        </p:txBody>
      </p:sp>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94B630-4CF6-CCB3-A90D-FE8ED172ABE2}"/>
              </a:ext>
            </a:extLst>
          </p:cNvPr>
          <p:cNvSpPr>
            <a:spLocks noGrp="1"/>
          </p:cNvSpPr>
          <p:nvPr>
            <p:ph type="title"/>
          </p:nvPr>
        </p:nvSpPr>
        <p:spPr/>
        <p:txBody>
          <a:bodyPr/>
          <a:lstStyle/>
          <a:p>
            <a:r>
              <a:rPr lang="en-US" dirty="0"/>
              <a:t>Rationale for Combining ICI and PARPi</a:t>
            </a:r>
            <a:br>
              <a:rPr lang="en-US" dirty="0"/>
            </a:br>
            <a:r>
              <a:rPr lang="en-US" dirty="0"/>
              <a:t>With Chemotherapy</a:t>
            </a:r>
          </a:p>
        </p:txBody>
      </p:sp>
      <p:sp>
        <p:nvSpPr>
          <p:cNvPr id="2" name="Google Shape;426;p32">
            <a:extLst>
              <a:ext uri="{FF2B5EF4-FFF2-40B4-BE49-F238E27FC236}">
                <a16:creationId xmlns:a16="http://schemas.microsoft.com/office/drawing/2014/main" id="{39A555E9-797B-0490-263F-3CDAE32CE23F}"/>
              </a:ext>
            </a:extLst>
          </p:cNvPr>
          <p:cNvSpPr/>
          <p:nvPr/>
        </p:nvSpPr>
        <p:spPr>
          <a:xfrm>
            <a:off x="2241740" y="1013792"/>
            <a:ext cx="6810820" cy="967773"/>
          </a:xfrm>
          <a:custGeom>
            <a:avLst/>
            <a:gdLst/>
            <a:ahLst/>
            <a:cxnLst/>
            <a:rect l="l" t="t" r="r" b="b"/>
            <a:pathLst>
              <a:path w="1047750" h="3901440" extrusionOk="0">
                <a:moveTo>
                  <a:pt x="1047750" y="650252"/>
                </a:moveTo>
                <a:lnTo>
                  <a:pt x="1047750" y="3251188"/>
                </a:lnTo>
                <a:cubicBezTo>
                  <a:pt x="1047750" y="3610310"/>
                  <a:pt x="1026753" y="3901438"/>
                  <a:pt x="1000853" y="3901438"/>
                </a:cubicBezTo>
                <a:lnTo>
                  <a:pt x="0" y="3901438"/>
                </a:lnTo>
                <a:lnTo>
                  <a:pt x="0" y="3901438"/>
                </a:lnTo>
                <a:lnTo>
                  <a:pt x="0" y="2"/>
                </a:lnTo>
                <a:lnTo>
                  <a:pt x="0" y="2"/>
                </a:lnTo>
                <a:lnTo>
                  <a:pt x="1000853" y="2"/>
                </a:lnTo>
                <a:cubicBezTo>
                  <a:pt x="1026753" y="2"/>
                  <a:pt x="1047750" y="291130"/>
                  <a:pt x="1047750" y="650252"/>
                </a:cubicBezTo>
                <a:close/>
              </a:path>
            </a:pathLst>
          </a:custGeom>
          <a:solidFill>
            <a:srgbClr val="E0E0E0">
              <a:alpha val="80000"/>
            </a:srgbClr>
          </a:solidFill>
          <a:ln>
            <a:noFill/>
          </a:ln>
        </p:spPr>
        <p:txBody>
          <a:bodyPr spcFirstLastPara="1" wrap="square" lIns="144000" tIns="106375" rIns="144000" bIns="106375" anchor="ctr" anchorCtr="0">
            <a:noAutofit/>
          </a:bodyPr>
          <a:lstStyle/>
          <a:p>
            <a:pPr marL="194510" marR="0" lvl="0" indent="-194510" algn="l" defTabSz="466824" rtl="0" eaLnBrk="1" fontAlgn="auto" latinLnBrk="0" hangingPunct="1">
              <a:lnSpc>
                <a:spcPct val="90000"/>
              </a:lnSpc>
              <a:spcBef>
                <a:spcPts val="184"/>
              </a:spcBef>
              <a:spcAft>
                <a:spcPts val="0"/>
              </a:spcAft>
              <a:buClrTx/>
              <a:buSzTx/>
              <a:buFont typeface="Arial" panose="020B0604020202020204" pitchFamily="34" charset="0"/>
              <a:buChar char="•"/>
              <a:tabLst/>
              <a:defRPr/>
            </a:pPr>
            <a:r>
              <a:rPr kumimoji="0" lang="en-GB"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Durable activity in both dMMR/MSI-H and pMMR/MSS previously treated EC</a:t>
            </a:r>
            <a:r>
              <a:rPr kumimoji="0" lang="en-US" b="0" i="0" u="none" strike="noStrike" kern="1200" cap="none" spc="0" normalizeH="0" baseline="3000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1,2</a:t>
            </a:r>
            <a:endParaRPr kumimoji="0" lang="en-GB"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3" name="Google Shape;427;p32">
            <a:extLst>
              <a:ext uri="{FF2B5EF4-FFF2-40B4-BE49-F238E27FC236}">
                <a16:creationId xmlns:a16="http://schemas.microsoft.com/office/drawing/2014/main" id="{24A59EF3-3A24-7BC1-2D92-FAF65D1B5B0F}"/>
              </a:ext>
            </a:extLst>
          </p:cNvPr>
          <p:cNvSpPr/>
          <p:nvPr/>
        </p:nvSpPr>
        <p:spPr>
          <a:xfrm>
            <a:off x="357121" y="957441"/>
            <a:ext cx="1926387" cy="1053888"/>
          </a:xfrm>
          <a:custGeom>
            <a:avLst/>
            <a:gdLst/>
            <a:ahLst/>
            <a:cxnLst/>
            <a:rect l="l" t="t" r="r" b="b"/>
            <a:pathLst>
              <a:path w="2194560" h="1309687" extrusionOk="0">
                <a:moveTo>
                  <a:pt x="0" y="218286"/>
                </a:moveTo>
                <a:cubicBezTo>
                  <a:pt x="0" y="97730"/>
                  <a:pt x="97730" y="0"/>
                  <a:pt x="218286" y="0"/>
                </a:cubicBezTo>
                <a:lnTo>
                  <a:pt x="1976274" y="0"/>
                </a:lnTo>
                <a:cubicBezTo>
                  <a:pt x="2096830" y="0"/>
                  <a:pt x="2194560" y="97730"/>
                  <a:pt x="2194560" y="218286"/>
                </a:cubicBezTo>
                <a:lnTo>
                  <a:pt x="2194560" y="1091401"/>
                </a:lnTo>
                <a:cubicBezTo>
                  <a:pt x="2194560" y="1211957"/>
                  <a:pt x="2096830" y="1309687"/>
                  <a:pt x="1976274" y="1309687"/>
                </a:cubicBezTo>
                <a:lnTo>
                  <a:pt x="218286" y="1309687"/>
                </a:lnTo>
                <a:cubicBezTo>
                  <a:pt x="97730" y="1309687"/>
                  <a:pt x="0" y="1211957"/>
                  <a:pt x="0" y="1091401"/>
                </a:cubicBezTo>
                <a:lnTo>
                  <a:pt x="0" y="218286"/>
                </a:lnTo>
                <a:close/>
              </a:path>
            </a:pathLst>
          </a:custGeom>
          <a:solidFill>
            <a:schemeClr val="accent4"/>
          </a:solidFill>
          <a:ln/>
        </p:spPr>
        <p:style>
          <a:lnRef idx="1">
            <a:schemeClr val="accent1"/>
          </a:lnRef>
          <a:fillRef idx="3">
            <a:schemeClr val="accent1"/>
          </a:fillRef>
          <a:effectRef idx="2">
            <a:schemeClr val="accent1"/>
          </a:effectRef>
          <a:fontRef idx="minor">
            <a:schemeClr val="lt1"/>
          </a:fontRef>
        </p:style>
        <p:txBody>
          <a:bodyPr spcFirstLastPara="1" wrap="square" lIns="72000" tIns="162975" rIns="72000" bIns="162975" anchor="ctr" anchorCtr="0">
            <a:noAutofit/>
          </a:bodyPr>
          <a:lstStyle/>
          <a:p>
            <a:pPr marL="0" marR="0" lvl="0" indent="0" algn="ctr" rtl="0">
              <a:lnSpc>
                <a:spcPct val="90000"/>
              </a:lnSpc>
              <a:spcBef>
                <a:spcPts val="0"/>
              </a:spcBef>
              <a:spcAft>
                <a:spcPts val="0"/>
              </a:spcAft>
              <a:buNone/>
            </a:pPr>
            <a:r>
              <a:rPr lang="en-US" b="1" dirty="0">
                <a:solidFill>
                  <a:schemeClr val="tx1"/>
                </a:solidFill>
                <a:latin typeface="Arial"/>
                <a:ea typeface="Arial"/>
                <a:cs typeface="Arial"/>
                <a:sym typeface="Arial"/>
              </a:rPr>
              <a:t>ICI</a:t>
            </a:r>
            <a:endParaRPr b="1" dirty="0">
              <a:solidFill>
                <a:schemeClr val="tx1"/>
              </a:solidFill>
              <a:latin typeface="Arial"/>
              <a:ea typeface="Arial"/>
              <a:cs typeface="Arial"/>
              <a:sym typeface="Arial"/>
            </a:endParaRPr>
          </a:p>
        </p:txBody>
      </p:sp>
      <p:sp>
        <p:nvSpPr>
          <p:cNvPr id="4" name="Google Shape;428;p32">
            <a:extLst>
              <a:ext uri="{FF2B5EF4-FFF2-40B4-BE49-F238E27FC236}">
                <a16:creationId xmlns:a16="http://schemas.microsoft.com/office/drawing/2014/main" id="{0478CE48-EA16-4AF9-9654-8BA163B2DE45}"/>
              </a:ext>
            </a:extLst>
          </p:cNvPr>
          <p:cNvSpPr/>
          <p:nvPr/>
        </p:nvSpPr>
        <p:spPr>
          <a:xfrm>
            <a:off x="2241740" y="3335511"/>
            <a:ext cx="6810820" cy="967773"/>
          </a:xfrm>
          <a:custGeom>
            <a:avLst/>
            <a:gdLst/>
            <a:ahLst/>
            <a:cxnLst/>
            <a:rect l="l" t="t" r="r" b="b"/>
            <a:pathLst>
              <a:path w="1047750" h="3901440" extrusionOk="0">
                <a:moveTo>
                  <a:pt x="1047750" y="650252"/>
                </a:moveTo>
                <a:lnTo>
                  <a:pt x="1047750" y="3251188"/>
                </a:lnTo>
                <a:cubicBezTo>
                  <a:pt x="1047750" y="3610310"/>
                  <a:pt x="1026753" y="3901438"/>
                  <a:pt x="1000853" y="3901438"/>
                </a:cubicBezTo>
                <a:lnTo>
                  <a:pt x="0" y="3901438"/>
                </a:lnTo>
                <a:lnTo>
                  <a:pt x="0" y="3901438"/>
                </a:lnTo>
                <a:lnTo>
                  <a:pt x="0" y="2"/>
                </a:lnTo>
                <a:lnTo>
                  <a:pt x="0" y="2"/>
                </a:lnTo>
                <a:lnTo>
                  <a:pt x="1000853" y="2"/>
                </a:lnTo>
                <a:cubicBezTo>
                  <a:pt x="1026753" y="2"/>
                  <a:pt x="1047750" y="291130"/>
                  <a:pt x="1047750" y="650252"/>
                </a:cubicBezTo>
                <a:close/>
              </a:path>
            </a:pathLst>
          </a:custGeom>
          <a:solidFill>
            <a:srgbClr val="E0E0E0">
              <a:alpha val="80000"/>
            </a:srgbClr>
          </a:solidFill>
          <a:ln>
            <a:noFill/>
          </a:ln>
        </p:spPr>
        <p:txBody>
          <a:bodyPr spcFirstLastPara="1" wrap="square" lIns="144000" tIns="106375" rIns="144000" bIns="106375" anchor="ctr" anchorCtr="0">
            <a:noAutofit/>
          </a:bodyPr>
          <a:lstStyle/>
          <a:p>
            <a:pPr marL="171450" lvl="1" indent="-171450">
              <a:buFont typeface="Arial" panose="020B0604020202020204" pitchFamily="34" charset="0"/>
              <a:buChar cha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Adding a PARPi to </a:t>
            </a:r>
            <a:r>
              <a:rPr lang="en-US" kern="1200" dirty="0">
                <a:solidFill>
                  <a:prstClr val="black"/>
                </a:solidFill>
                <a:latin typeface="Arial" panose="020B0604020202020204" pitchFamily="34" charset="0"/>
                <a:ea typeface="+mn-ea"/>
                <a:cs typeface="Arial" panose="020B0604020202020204" pitchFamily="34" charset="0"/>
              </a:rPr>
              <a:t>ICI </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may further improve outcomes, including in patients with pMMR/MSS disease, a population with high unmet need</a:t>
            </a:r>
            <a:r>
              <a:rPr kumimoji="0" lang="en-US"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9-12</a:t>
            </a:r>
          </a:p>
        </p:txBody>
      </p:sp>
      <p:sp>
        <p:nvSpPr>
          <p:cNvPr id="6" name="Google Shape;429;p32">
            <a:extLst>
              <a:ext uri="{FF2B5EF4-FFF2-40B4-BE49-F238E27FC236}">
                <a16:creationId xmlns:a16="http://schemas.microsoft.com/office/drawing/2014/main" id="{19E6EAFD-4E10-D408-FE57-5233C92005E9}"/>
              </a:ext>
            </a:extLst>
          </p:cNvPr>
          <p:cNvSpPr/>
          <p:nvPr/>
        </p:nvSpPr>
        <p:spPr>
          <a:xfrm>
            <a:off x="357121" y="3279159"/>
            <a:ext cx="1926387" cy="1053888"/>
          </a:xfrm>
          <a:custGeom>
            <a:avLst/>
            <a:gdLst/>
            <a:ahLst/>
            <a:cxnLst/>
            <a:rect l="l" t="t" r="r" b="b"/>
            <a:pathLst>
              <a:path w="2194560" h="1309687" extrusionOk="0">
                <a:moveTo>
                  <a:pt x="0" y="218286"/>
                </a:moveTo>
                <a:cubicBezTo>
                  <a:pt x="0" y="97730"/>
                  <a:pt x="97730" y="0"/>
                  <a:pt x="218286" y="0"/>
                </a:cubicBezTo>
                <a:lnTo>
                  <a:pt x="1976274" y="0"/>
                </a:lnTo>
                <a:cubicBezTo>
                  <a:pt x="2096830" y="0"/>
                  <a:pt x="2194560" y="97730"/>
                  <a:pt x="2194560" y="218286"/>
                </a:cubicBezTo>
                <a:lnTo>
                  <a:pt x="2194560" y="1091401"/>
                </a:lnTo>
                <a:cubicBezTo>
                  <a:pt x="2194560" y="1211957"/>
                  <a:pt x="2096830" y="1309687"/>
                  <a:pt x="1976274" y="1309687"/>
                </a:cubicBezTo>
                <a:lnTo>
                  <a:pt x="218286" y="1309687"/>
                </a:lnTo>
                <a:cubicBezTo>
                  <a:pt x="97730" y="1309687"/>
                  <a:pt x="0" y="1211957"/>
                  <a:pt x="0" y="1091401"/>
                </a:cubicBezTo>
                <a:lnTo>
                  <a:pt x="0" y="218286"/>
                </a:lnTo>
                <a:close/>
              </a:path>
            </a:pathLst>
          </a:custGeom>
          <a:solidFill>
            <a:schemeClr val="accent4">
              <a:lumMod val="20000"/>
              <a:lumOff val="80000"/>
            </a:schemeClr>
          </a:solidFill>
          <a:ln>
            <a:noFill/>
          </a:ln>
        </p:spPr>
        <p:txBody>
          <a:bodyPr spcFirstLastPara="1" wrap="square" lIns="72000" tIns="162975" rIns="72000" bIns="162975" anchor="ctr" anchorCtr="0">
            <a:noAutofit/>
          </a:bodyPr>
          <a:lstStyle/>
          <a:p>
            <a:pPr marL="0" marR="0" lvl="0" indent="0" algn="ctr" rtl="0">
              <a:lnSpc>
                <a:spcPct val="90000"/>
              </a:lnSpc>
              <a:spcBef>
                <a:spcPts val="0"/>
              </a:spcBef>
              <a:spcAft>
                <a:spcPts val="0"/>
              </a:spcAft>
              <a:buNone/>
            </a:pPr>
            <a:r>
              <a:rPr lang="en-US" b="1" dirty="0">
                <a:latin typeface="Arial"/>
                <a:ea typeface="Arial"/>
                <a:cs typeface="Arial"/>
                <a:sym typeface="Arial"/>
              </a:rPr>
              <a:t>PARPi</a:t>
            </a:r>
            <a:endParaRPr b="1" dirty="0">
              <a:latin typeface="Arial"/>
              <a:ea typeface="Arial"/>
              <a:cs typeface="Arial"/>
              <a:sym typeface="Arial"/>
            </a:endParaRPr>
          </a:p>
        </p:txBody>
      </p:sp>
      <p:sp>
        <p:nvSpPr>
          <p:cNvPr id="7" name="Google Shape;430;p32">
            <a:extLst>
              <a:ext uri="{FF2B5EF4-FFF2-40B4-BE49-F238E27FC236}">
                <a16:creationId xmlns:a16="http://schemas.microsoft.com/office/drawing/2014/main" id="{4939F722-1A55-409B-9E98-210EBFAA5AAF}"/>
              </a:ext>
            </a:extLst>
          </p:cNvPr>
          <p:cNvSpPr/>
          <p:nvPr/>
        </p:nvSpPr>
        <p:spPr>
          <a:xfrm>
            <a:off x="2241740" y="2185367"/>
            <a:ext cx="6810820" cy="967773"/>
          </a:xfrm>
          <a:custGeom>
            <a:avLst/>
            <a:gdLst/>
            <a:ahLst/>
            <a:cxnLst/>
            <a:rect l="l" t="t" r="r" b="b"/>
            <a:pathLst>
              <a:path w="1047750" h="3901440" extrusionOk="0">
                <a:moveTo>
                  <a:pt x="1047750" y="650252"/>
                </a:moveTo>
                <a:lnTo>
                  <a:pt x="1047750" y="3251188"/>
                </a:lnTo>
                <a:cubicBezTo>
                  <a:pt x="1047750" y="3610310"/>
                  <a:pt x="1026753" y="3901438"/>
                  <a:pt x="1000853" y="3901438"/>
                </a:cubicBezTo>
                <a:lnTo>
                  <a:pt x="0" y="3901438"/>
                </a:lnTo>
                <a:lnTo>
                  <a:pt x="0" y="3901438"/>
                </a:lnTo>
                <a:lnTo>
                  <a:pt x="0" y="2"/>
                </a:lnTo>
                <a:lnTo>
                  <a:pt x="0" y="2"/>
                </a:lnTo>
                <a:lnTo>
                  <a:pt x="1000853" y="2"/>
                </a:lnTo>
                <a:cubicBezTo>
                  <a:pt x="1026753" y="2"/>
                  <a:pt x="1047750" y="291130"/>
                  <a:pt x="1047750" y="650252"/>
                </a:cubicBezTo>
                <a:close/>
              </a:path>
            </a:pathLst>
          </a:custGeom>
          <a:solidFill>
            <a:srgbClr val="E0E0E0">
              <a:alpha val="80000"/>
            </a:srgbClr>
          </a:solidFill>
          <a:ln>
            <a:noFill/>
          </a:ln>
        </p:spPr>
        <p:txBody>
          <a:bodyPr spcFirstLastPara="1" wrap="square" lIns="144000" tIns="106375" rIns="144000" bIns="106375" anchor="ctr" anchorCtr="0">
            <a:noAutofit/>
          </a:bodyPr>
          <a:lstStyle/>
          <a:p>
            <a:pPr marL="194510" marR="0" lvl="0" indent="-194510" algn="l" defTabSz="466824" rtl="0" eaLnBrk="1" fontAlgn="auto" latinLnBrk="0" hangingPunct="1">
              <a:lnSpc>
                <a:spcPct val="90000"/>
              </a:lnSpc>
              <a:spcBef>
                <a:spcPts val="184"/>
              </a:spcBef>
              <a:spcAft>
                <a:spcPts val="0"/>
              </a:spcAft>
              <a:buClrTx/>
              <a:buSzTx/>
              <a:buFont typeface="Arial" panose="020B0604020202020204" pitchFamily="34" charset="0"/>
              <a:buChar char="•"/>
              <a:tabLst/>
              <a:defRPr/>
            </a:pPr>
            <a:r>
              <a:rPr kumimoji="0" lang="en-GB"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Enhances immunogenic cell death</a:t>
            </a:r>
            <a:r>
              <a:rPr kumimoji="0" lang="en-US" b="0" i="0" u="none" strike="noStrike" kern="0" cap="none" spc="0" normalizeH="0" baseline="3000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3,4</a:t>
            </a:r>
            <a:endParaRPr kumimoji="0" lang="en-GB"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a:p>
            <a:pPr marL="194510" marR="0" lvl="0" indent="-194510" algn="l" defTabSz="466824" rtl="0" eaLnBrk="1" fontAlgn="auto" latinLnBrk="0" hangingPunct="1">
              <a:lnSpc>
                <a:spcPct val="90000"/>
              </a:lnSpc>
              <a:spcBef>
                <a:spcPts val="184"/>
              </a:spcBef>
              <a:spcAft>
                <a:spcPts val="0"/>
              </a:spcAft>
              <a:buClrTx/>
              <a:buSzTx/>
              <a:buFont typeface="Arial" panose="020B0604020202020204" pitchFamily="34" charset="0"/>
              <a:buChar char="•"/>
              <a:tabLst/>
              <a:defRPr/>
            </a:pPr>
            <a:r>
              <a:rPr kumimoji="0" lang="en-GB"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Broad clinical activity when combined with anti–PD-1 in several cancers</a:t>
            </a:r>
            <a:r>
              <a:rPr kumimoji="0" lang="en-US" b="0" i="0" u="none" strike="noStrike" kern="0" cap="none" spc="0" normalizeH="0" baseline="30000" noProof="0" dirty="0">
                <a:ln>
                  <a:noFill/>
                </a:ln>
                <a:solidFill>
                  <a:schemeClr val="tx1"/>
                </a:solidFill>
                <a:effectLst/>
                <a:uLnTx/>
                <a:uFillTx/>
                <a:latin typeface="Arial" panose="020B0604020202020204" pitchFamily="34" charset="0"/>
                <a:ea typeface="+mn-ea"/>
                <a:cs typeface="Arial" panose="020B0604020202020204" pitchFamily="34" charset="0"/>
                <a:sym typeface="Arial"/>
              </a:rPr>
              <a:t>5-8</a:t>
            </a:r>
            <a:endParaRPr dirty="0">
              <a:solidFill>
                <a:schemeClr val="tx1"/>
              </a:solidFill>
            </a:endParaRPr>
          </a:p>
        </p:txBody>
      </p:sp>
      <p:sp>
        <p:nvSpPr>
          <p:cNvPr id="8" name="Google Shape;431;p32">
            <a:extLst>
              <a:ext uri="{FF2B5EF4-FFF2-40B4-BE49-F238E27FC236}">
                <a16:creationId xmlns:a16="http://schemas.microsoft.com/office/drawing/2014/main" id="{1C39C66B-1A3B-8D95-4A42-FA26D086904A}"/>
              </a:ext>
            </a:extLst>
          </p:cNvPr>
          <p:cNvSpPr/>
          <p:nvPr/>
        </p:nvSpPr>
        <p:spPr>
          <a:xfrm>
            <a:off x="357121" y="2129016"/>
            <a:ext cx="1926387" cy="1053888"/>
          </a:xfrm>
          <a:custGeom>
            <a:avLst/>
            <a:gdLst/>
            <a:ahLst/>
            <a:cxnLst/>
            <a:rect l="l" t="t" r="r" b="b"/>
            <a:pathLst>
              <a:path w="2194560" h="1309687" extrusionOk="0">
                <a:moveTo>
                  <a:pt x="0" y="218286"/>
                </a:moveTo>
                <a:cubicBezTo>
                  <a:pt x="0" y="97730"/>
                  <a:pt x="97730" y="0"/>
                  <a:pt x="218286" y="0"/>
                </a:cubicBezTo>
                <a:lnTo>
                  <a:pt x="1976274" y="0"/>
                </a:lnTo>
                <a:cubicBezTo>
                  <a:pt x="2096830" y="0"/>
                  <a:pt x="2194560" y="97730"/>
                  <a:pt x="2194560" y="218286"/>
                </a:cubicBezTo>
                <a:lnTo>
                  <a:pt x="2194560" y="1091401"/>
                </a:lnTo>
                <a:cubicBezTo>
                  <a:pt x="2194560" y="1211957"/>
                  <a:pt x="2096830" y="1309687"/>
                  <a:pt x="1976274" y="1309687"/>
                </a:cubicBezTo>
                <a:lnTo>
                  <a:pt x="218286" y="1309687"/>
                </a:lnTo>
                <a:cubicBezTo>
                  <a:pt x="97730" y="1309687"/>
                  <a:pt x="0" y="1211957"/>
                  <a:pt x="0" y="1091401"/>
                </a:cubicBezTo>
                <a:lnTo>
                  <a:pt x="0" y="218286"/>
                </a:lnTo>
                <a:close/>
              </a:path>
            </a:pathLst>
          </a:custGeom>
          <a:solidFill>
            <a:schemeClr val="accent4">
              <a:lumMod val="60000"/>
              <a:lumOff val="40000"/>
            </a:schemeClr>
          </a:solidFill>
          <a:ln/>
        </p:spPr>
        <p:style>
          <a:lnRef idx="1">
            <a:schemeClr val="accent2"/>
          </a:lnRef>
          <a:fillRef idx="3">
            <a:schemeClr val="accent2"/>
          </a:fillRef>
          <a:effectRef idx="2">
            <a:schemeClr val="accent2"/>
          </a:effectRef>
          <a:fontRef idx="minor">
            <a:schemeClr val="lt1"/>
          </a:fontRef>
        </p:style>
        <p:txBody>
          <a:bodyPr spcFirstLastPara="1" wrap="square" lIns="72000" tIns="162975" rIns="72000" bIns="162975" anchor="ctr" anchorCtr="0">
            <a:noAutofit/>
          </a:bodyPr>
          <a:lstStyle/>
          <a:p>
            <a:pPr marL="0" marR="0" lvl="0" indent="0" algn="ctr" rtl="0">
              <a:lnSpc>
                <a:spcPct val="90000"/>
              </a:lnSpc>
              <a:spcBef>
                <a:spcPts val="0"/>
              </a:spcBef>
              <a:spcAft>
                <a:spcPts val="0"/>
              </a:spcAft>
              <a:buNone/>
            </a:pPr>
            <a:r>
              <a:rPr lang="en-US" b="1" dirty="0">
                <a:solidFill>
                  <a:schemeClr val="tx1"/>
                </a:solidFill>
                <a:latin typeface="Arial"/>
                <a:ea typeface="Arial"/>
                <a:cs typeface="Arial"/>
                <a:sym typeface="Arial"/>
              </a:rPr>
              <a:t>Chemotherapy</a:t>
            </a:r>
            <a:endParaRPr b="1" dirty="0">
              <a:solidFill>
                <a:schemeClr val="tx1"/>
              </a:solidFill>
              <a:latin typeface="Arial"/>
              <a:ea typeface="Arial"/>
              <a:cs typeface="Arial"/>
              <a:sym typeface="Arial"/>
            </a:endParaRPr>
          </a:p>
        </p:txBody>
      </p:sp>
      <p:sp>
        <p:nvSpPr>
          <p:cNvPr id="11" name="Footer Placeholder 10">
            <a:extLst>
              <a:ext uri="{FF2B5EF4-FFF2-40B4-BE49-F238E27FC236}">
                <a16:creationId xmlns:a16="http://schemas.microsoft.com/office/drawing/2014/main" id="{D718E0AE-D6A5-6767-C2E0-95F13AEBF917}"/>
              </a:ext>
            </a:extLst>
          </p:cNvPr>
          <p:cNvSpPr>
            <a:spLocks noGrp="1"/>
          </p:cNvSpPr>
          <p:nvPr>
            <p:ph type="ftr" sz="quarter" idx="3"/>
          </p:nvPr>
        </p:nvSpPr>
        <p:spPr/>
        <p:txBody>
          <a:bodyPr/>
          <a:lstStyle/>
          <a:p>
            <a:r>
              <a:rPr lang="en-GB" sz="800" dirty="0">
                <a:solidFill>
                  <a:prstClr val="black"/>
                </a:solidFill>
                <a:latin typeface="Arial" panose="020B0604020202020204" pitchFamily="34" charset="0"/>
                <a:sym typeface="Arial"/>
              </a:rPr>
              <a:t>1. Oaknin A et al. </a:t>
            </a:r>
            <a:r>
              <a:rPr lang="en-GB" sz="800" i="1" dirty="0">
                <a:solidFill>
                  <a:prstClr val="black"/>
                </a:solidFill>
                <a:latin typeface="Arial" panose="020B0604020202020204" pitchFamily="34" charset="0"/>
                <a:sym typeface="Arial"/>
              </a:rPr>
              <a:t>J Immunother Cancer. </a:t>
            </a:r>
            <a:r>
              <a:rPr lang="en-GB" sz="800" dirty="0">
                <a:solidFill>
                  <a:prstClr val="black"/>
                </a:solidFill>
                <a:latin typeface="Arial" panose="020B0604020202020204" pitchFamily="34" charset="0"/>
                <a:sym typeface="Arial"/>
              </a:rPr>
              <a:t>2022;10:e003777. 2. Song Y et al. </a:t>
            </a:r>
            <a:r>
              <a:rPr lang="en-GB" sz="800" i="1" dirty="0">
                <a:solidFill>
                  <a:prstClr val="black"/>
                </a:solidFill>
                <a:latin typeface="Arial" panose="020B0604020202020204" pitchFamily="34" charset="0"/>
                <a:sym typeface="Arial"/>
              </a:rPr>
              <a:t>Onco Targets Ther</a:t>
            </a:r>
            <a:r>
              <a:rPr lang="en-GB" sz="800" dirty="0">
                <a:solidFill>
                  <a:prstClr val="black"/>
                </a:solidFill>
                <a:latin typeface="Arial" panose="020B0604020202020204" pitchFamily="34" charset="0"/>
                <a:sym typeface="Arial"/>
              </a:rPr>
              <a:t>. 2021;14:4485-4497. 3. Emens LA, Middleton G. </a:t>
            </a:r>
            <a:r>
              <a:rPr lang="en-GB" sz="800" i="1" dirty="0">
                <a:solidFill>
                  <a:prstClr val="black"/>
                </a:solidFill>
                <a:latin typeface="Arial" panose="020B0604020202020204" pitchFamily="34" charset="0"/>
                <a:sym typeface="Arial"/>
              </a:rPr>
              <a:t>Cancer Immunol</a:t>
            </a:r>
            <a:r>
              <a:rPr lang="en-GB" sz="800" dirty="0">
                <a:solidFill>
                  <a:prstClr val="black"/>
                </a:solidFill>
                <a:latin typeface="Arial" panose="020B0604020202020204" pitchFamily="34" charset="0"/>
                <a:sym typeface="Arial"/>
              </a:rPr>
              <a:t>. 2015;3:436-443. </a:t>
            </a:r>
            <a:br>
              <a:rPr lang="en-GB" sz="800" dirty="0">
                <a:solidFill>
                  <a:prstClr val="black"/>
                </a:solidFill>
                <a:latin typeface="Arial" panose="020B0604020202020204" pitchFamily="34" charset="0"/>
                <a:sym typeface="Arial"/>
              </a:rPr>
            </a:br>
            <a:r>
              <a:rPr lang="en-GB" sz="800" dirty="0">
                <a:solidFill>
                  <a:prstClr val="black"/>
                </a:solidFill>
                <a:latin typeface="Arial" panose="020B0604020202020204" pitchFamily="34" charset="0"/>
                <a:sym typeface="Arial"/>
              </a:rPr>
              <a:t>4. Hato SV et al. </a:t>
            </a:r>
            <a:r>
              <a:rPr lang="en-GB" sz="800" i="1" dirty="0">
                <a:solidFill>
                  <a:prstClr val="black"/>
                </a:solidFill>
                <a:latin typeface="Arial" panose="020B0604020202020204" pitchFamily="34" charset="0"/>
                <a:sym typeface="Arial"/>
              </a:rPr>
              <a:t>Clin Cancer Res. </a:t>
            </a:r>
            <a:r>
              <a:rPr lang="en-GB" sz="800" dirty="0">
                <a:solidFill>
                  <a:prstClr val="black"/>
                </a:solidFill>
                <a:latin typeface="Arial" panose="020B0604020202020204" pitchFamily="34" charset="0"/>
                <a:sym typeface="Arial"/>
              </a:rPr>
              <a:t>2014;20:2831-2837. 5. Gandhi L et al. </a:t>
            </a:r>
            <a:r>
              <a:rPr lang="en-GB" sz="800" i="1" dirty="0">
                <a:solidFill>
                  <a:prstClr val="black"/>
                </a:solidFill>
                <a:latin typeface="Arial" panose="020B0604020202020204" pitchFamily="34" charset="0"/>
                <a:sym typeface="Arial"/>
              </a:rPr>
              <a:t>N Engl J Med</a:t>
            </a:r>
            <a:r>
              <a:rPr lang="en-GB" sz="800" dirty="0">
                <a:solidFill>
                  <a:prstClr val="black"/>
                </a:solidFill>
                <a:latin typeface="Arial" panose="020B0604020202020204" pitchFamily="34" charset="0"/>
                <a:sym typeface="Arial"/>
              </a:rPr>
              <a:t>. 2018;378:2078-2092. 6. Paz-Ares L et al. </a:t>
            </a:r>
            <a:r>
              <a:rPr lang="en-GB" sz="800" i="1" dirty="0">
                <a:solidFill>
                  <a:prstClr val="black"/>
                </a:solidFill>
                <a:latin typeface="Arial" panose="020B0604020202020204" pitchFamily="34" charset="0"/>
                <a:sym typeface="Arial"/>
              </a:rPr>
              <a:t>N Engl J Med</a:t>
            </a:r>
            <a:r>
              <a:rPr lang="en-GB" sz="800" dirty="0">
                <a:solidFill>
                  <a:prstClr val="black"/>
                </a:solidFill>
                <a:latin typeface="Arial" panose="020B0604020202020204" pitchFamily="34" charset="0"/>
                <a:sym typeface="Arial"/>
              </a:rPr>
              <a:t>. 2018;379:2040-2051. </a:t>
            </a:r>
            <a:br>
              <a:rPr lang="en-GB" sz="800" dirty="0">
                <a:solidFill>
                  <a:prstClr val="black"/>
                </a:solidFill>
                <a:latin typeface="Arial" panose="020B0604020202020204" pitchFamily="34" charset="0"/>
                <a:sym typeface="Arial"/>
              </a:rPr>
            </a:br>
            <a:r>
              <a:rPr lang="en-GB" sz="800" dirty="0">
                <a:solidFill>
                  <a:prstClr val="black"/>
                </a:solidFill>
                <a:latin typeface="Arial" panose="020B0604020202020204" pitchFamily="34" charset="0"/>
                <a:sym typeface="Arial"/>
              </a:rPr>
              <a:t>7. Janjigian YY et al. </a:t>
            </a:r>
            <a:r>
              <a:rPr lang="en-GB" sz="800" i="1" dirty="0">
                <a:solidFill>
                  <a:prstClr val="black"/>
                </a:solidFill>
                <a:latin typeface="Arial" panose="020B0604020202020204" pitchFamily="34" charset="0"/>
                <a:sym typeface="Arial"/>
              </a:rPr>
              <a:t>Lancet</a:t>
            </a:r>
            <a:r>
              <a:rPr lang="en-GB" sz="800" dirty="0">
                <a:solidFill>
                  <a:prstClr val="black"/>
                </a:solidFill>
                <a:latin typeface="Arial" panose="020B0604020202020204" pitchFamily="34" charset="0"/>
                <a:sym typeface="Arial"/>
              </a:rPr>
              <a:t>. 2021;398:27-40. 8. Burtness B et al. </a:t>
            </a:r>
            <a:r>
              <a:rPr lang="en-GB" sz="800" i="1" dirty="0">
                <a:solidFill>
                  <a:prstClr val="black"/>
                </a:solidFill>
                <a:latin typeface="Arial" panose="020B0604020202020204" pitchFamily="34" charset="0"/>
                <a:sym typeface="Arial"/>
              </a:rPr>
              <a:t>Lancet</a:t>
            </a:r>
            <a:r>
              <a:rPr lang="en-GB" sz="800" dirty="0">
                <a:solidFill>
                  <a:prstClr val="black"/>
                </a:solidFill>
                <a:latin typeface="Arial" panose="020B0604020202020204" pitchFamily="34" charset="0"/>
                <a:sym typeface="Arial"/>
              </a:rPr>
              <a:t>. 2019;394:1915-1928. </a:t>
            </a:r>
            <a:r>
              <a:rPr lang="en-US" sz="800" dirty="0">
                <a:solidFill>
                  <a:prstClr val="black"/>
                </a:solidFill>
                <a:latin typeface="Arial" panose="020B0604020202020204" pitchFamily="34" charset="0"/>
                <a:cs typeface="Arial" panose="020B0604020202020204" pitchFamily="34" charset="0"/>
                <a:sym typeface="Arial"/>
              </a:rPr>
              <a:t>9. McGranahan N et al. </a:t>
            </a:r>
            <a:r>
              <a:rPr lang="en-US" sz="800" i="1" dirty="0">
                <a:solidFill>
                  <a:prstClr val="black"/>
                </a:solidFill>
                <a:latin typeface="Arial" panose="020B0604020202020204" pitchFamily="34" charset="0"/>
                <a:cs typeface="Arial" panose="020B0604020202020204" pitchFamily="34" charset="0"/>
                <a:sym typeface="Arial"/>
              </a:rPr>
              <a:t>Science.</a:t>
            </a:r>
            <a:r>
              <a:rPr lang="en-US" sz="800" dirty="0">
                <a:solidFill>
                  <a:prstClr val="black"/>
                </a:solidFill>
                <a:latin typeface="Arial" panose="020B0604020202020204" pitchFamily="34" charset="0"/>
                <a:cs typeface="Arial" panose="020B0604020202020204" pitchFamily="34" charset="0"/>
                <a:sym typeface="Arial"/>
              </a:rPr>
              <a:t> 2016;351:1463-1469. </a:t>
            </a:r>
            <a:br>
              <a:rPr lang="en-US" sz="800" dirty="0">
                <a:solidFill>
                  <a:prstClr val="black"/>
                </a:solidFill>
                <a:latin typeface="Arial" panose="020B0604020202020204" pitchFamily="34" charset="0"/>
                <a:cs typeface="Arial" panose="020B0604020202020204" pitchFamily="34" charset="0"/>
                <a:sym typeface="Arial"/>
              </a:rPr>
            </a:br>
            <a:r>
              <a:rPr lang="en-US" sz="800" dirty="0">
                <a:solidFill>
                  <a:prstClr val="black"/>
                </a:solidFill>
                <a:latin typeface="Arial" panose="020B0604020202020204" pitchFamily="34" charset="0"/>
                <a:cs typeface="Arial" panose="020B0604020202020204" pitchFamily="34" charset="0"/>
                <a:sym typeface="Arial"/>
              </a:rPr>
              <a:t>10. Jiao S et al. </a:t>
            </a:r>
            <a:r>
              <a:rPr lang="en-US" sz="800" i="1" dirty="0">
                <a:solidFill>
                  <a:prstClr val="black"/>
                </a:solidFill>
                <a:latin typeface="Arial" panose="020B0604020202020204" pitchFamily="34" charset="0"/>
                <a:cs typeface="Arial" panose="020B0604020202020204" pitchFamily="34" charset="0"/>
                <a:sym typeface="Arial"/>
              </a:rPr>
              <a:t>Clin Cancer Res</a:t>
            </a:r>
            <a:r>
              <a:rPr lang="en-US" sz="800" dirty="0">
                <a:solidFill>
                  <a:prstClr val="black"/>
                </a:solidFill>
                <a:latin typeface="Arial" panose="020B0604020202020204" pitchFamily="34" charset="0"/>
                <a:cs typeface="Arial" panose="020B0604020202020204" pitchFamily="34" charset="0"/>
                <a:sym typeface="Arial"/>
              </a:rPr>
              <a:t>. 2017;23:3711-3720. 11. Bang Y-J</a:t>
            </a:r>
            <a:r>
              <a:rPr lang="en-US" sz="800" dirty="0">
                <a:solidFill>
                  <a:prstClr val="black"/>
                </a:solidFill>
                <a:latin typeface="Arial" panose="020B0604020202020204" pitchFamily="34" charset="0"/>
                <a:cs typeface="Arial" panose="020B0604020202020204" pitchFamily="34" charset="0"/>
              </a:rPr>
              <a:t> </a:t>
            </a:r>
            <a:r>
              <a:rPr lang="en-US" sz="800" dirty="0">
                <a:solidFill>
                  <a:prstClr val="black"/>
                </a:solidFill>
                <a:latin typeface="Arial" panose="020B0604020202020204" pitchFamily="34" charset="0"/>
                <a:cs typeface="Arial" panose="020B0604020202020204" pitchFamily="34" charset="0"/>
                <a:sym typeface="Arial"/>
              </a:rPr>
              <a:t>et al. </a:t>
            </a:r>
            <a:r>
              <a:rPr lang="en-US" sz="800" i="1" dirty="0">
                <a:solidFill>
                  <a:prstClr val="black"/>
                </a:solidFill>
                <a:latin typeface="Arial" panose="020B0604020202020204" pitchFamily="34" charset="0"/>
                <a:cs typeface="Arial" panose="020B0604020202020204" pitchFamily="34" charset="0"/>
                <a:sym typeface="Arial"/>
              </a:rPr>
              <a:t>J Clin Oncol</a:t>
            </a:r>
            <a:r>
              <a:rPr lang="en-US" sz="800" dirty="0">
                <a:solidFill>
                  <a:prstClr val="black"/>
                </a:solidFill>
                <a:latin typeface="Arial" panose="020B0604020202020204" pitchFamily="34" charset="0"/>
                <a:cs typeface="Arial" panose="020B0604020202020204" pitchFamily="34" charset="0"/>
                <a:sym typeface="Arial"/>
              </a:rPr>
              <a:t>. 2019;37(suppl 4):140. 12. Westin SN et al. </a:t>
            </a:r>
            <a:r>
              <a:rPr lang="en-US" sz="800" i="1" dirty="0">
                <a:solidFill>
                  <a:prstClr val="black"/>
                </a:solidFill>
                <a:latin typeface="Arial" panose="020B0604020202020204" pitchFamily="34" charset="0"/>
                <a:cs typeface="Arial" panose="020B0604020202020204" pitchFamily="34" charset="0"/>
                <a:sym typeface="Arial"/>
              </a:rPr>
              <a:t>J Clin Oncol</a:t>
            </a:r>
            <a:r>
              <a:rPr lang="en-US" sz="800" dirty="0">
                <a:solidFill>
                  <a:prstClr val="black"/>
                </a:solidFill>
                <a:latin typeface="Arial" panose="020B0604020202020204" pitchFamily="34" charset="0"/>
                <a:cs typeface="Arial" panose="020B0604020202020204" pitchFamily="34" charset="0"/>
                <a:sym typeface="Arial"/>
              </a:rPr>
              <a:t>. 2024;42:283-299.</a:t>
            </a:r>
            <a:endParaRPr lang="en-US" sz="800" strike="sngStrike" dirty="0">
              <a:solidFill>
                <a:prstClr val="black"/>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691634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Chart 41">
            <a:extLst>
              <a:ext uri="{FF2B5EF4-FFF2-40B4-BE49-F238E27FC236}">
                <a16:creationId xmlns:a16="http://schemas.microsoft.com/office/drawing/2014/main" id="{378668FA-632E-CF6F-C25C-F967CD339042}"/>
              </a:ext>
            </a:extLst>
          </p:cNvPr>
          <p:cNvGraphicFramePr/>
          <p:nvPr/>
        </p:nvGraphicFramePr>
        <p:xfrm>
          <a:off x="6620264" y="1835772"/>
          <a:ext cx="2176309" cy="97809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0E1E731-C198-EE1B-D93F-A808CF45990E}"/>
              </a:ext>
            </a:extLst>
          </p:cNvPr>
          <p:cNvSpPr>
            <a:spLocks noGrp="1"/>
          </p:cNvSpPr>
          <p:nvPr>
            <p:ph type="title"/>
          </p:nvPr>
        </p:nvSpPr>
        <p:spPr/>
        <p:txBody>
          <a:bodyPr/>
          <a:lstStyle/>
          <a:p>
            <a:r>
              <a:rPr lang="en-GB" dirty="0"/>
              <a:t>Potential Benefit With Addition of PARPi </a:t>
            </a:r>
            <a:br>
              <a:rPr lang="en-GB" dirty="0"/>
            </a:br>
            <a:r>
              <a:rPr lang="en-GB" dirty="0"/>
              <a:t>to ICI Plus Chemotherapy in pMMR Endometrial Cancer</a:t>
            </a:r>
            <a:r>
              <a:rPr lang="en-GB" baseline="30000" dirty="0"/>
              <a:t>a</a:t>
            </a:r>
            <a:endParaRPr lang="en-GB" sz="3200" baseline="30000" dirty="0"/>
          </a:p>
        </p:txBody>
      </p:sp>
      <p:sp>
        <p:nvSpPr>
          <p:cNvPr id="9" name="TextBox 8">
            <a:extLst>
              <a:ext uri="{FF2B5EF4-FFF2-40B4-BE49-F238E27FC236}">
                <a16:creationId xmlns:a16="http://schemas.microsoft.com/office/drawing/2014/main" id="{B9B05FF5-E5E9-E5A4-6122-B189443E3D6C}"/>
              </a:ext>
            </a:extLst>
          </p:cNvPr>
          <p:cNvSpPr txBox="1"/>
          <p:nvPr/>
        </p:nvSpPr>
        <p:spPr>
          <a:xfrm>
            <a:off x="1747328" y="3490259"/>
            <a:ext cx="0" cy="0"/>
          </a:xfrm>
          <a:prstGeom prst="rect">
            <a:avLst/>
          </a:prstGeom>
          <a:noFill/>
        </p:spPr>
        <p:txBody>
          <a:bodyPr wrap="none" lIns="0" rIns="0" rtlCol="0">
            <a:no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endParaRPr kumimoji="0" lang="da-DK" sz="1050" b="0" i="0" u="none" strike="noStrike" kern="0" cap="none" spc="0" normalizeH="0" baseline="0" noProof="0" dirty="0">
              <a:ln>
                <a:noFill/>
              </a:ln>
              <a:solidFill>
                <a:srgbClr val="000000"/>
              </a:solidFill>
              <a:effectLst/>
              <a:highlight>
                <a:srgbClr val="FFFF00"/>
              </a:highlight>
              <a:uLnTx/>
              <a:uFillTx/>
              <a:latin typeface="Arial"/>
              <a:cs typeface="Arial"/>
              <a:sym typeface="Arial"/>
            </a:endParaRPr>
          </a:p>
        </p:txBody>
      </p:sp>
      <p:graphicFrame>
        <p:nvGraphicFramePr>
          <p:cNvPr id="10" name="Table 9">
            <a:extLst>
              <a:ext uri="{FF2B5EF4-FFF2-40B4-BE49-F238E27FC236}">
                <a16:creationId xmlns:a16="http://schemas.microsoft.com/office/drawing/2014/main" id="{1912B4AF-DC47-D962-D8C5-CF7D8C2F14A2}"/>
              </a:ext>
            </a:extLst>
          </p:cNvPr>
          <p:cNvGraphicFramePr>
            <a:graphicFrameLocks noGrp="1"/>
          </p:cNvGraphicFramePr>
          <p:nvPr>
            <p:extLst>
              <p:ext uri="{D42A27DB-BD31-4B8C-83A1-F6EECF244321}">
                <p14:modId xmlns:p14="http://schemas.microsoft.com/office/powerpoint/2010/main" val="4044582166"/>
              </p:ext>
            </p:extLst>
          </p:nvPr>
        </p:nvGraphicFramePr>
        <p:xfrm>
          <a:off x="45512" y="3063633"/>
          <a:ext cx="8918089" cy="746179"/>
        </p:xfrm>
        <a:graphic>
          <a:graphicData uri="http://schemas.openxmlformats.org/drawingml/2006/table">
            <a:tbl>
              <a:tblPr firstRow="1" bandRow="1">
                <a:tableStyleId>{0E3FDE45-AF77-4B5C-9715-49D594BDF05E}</a:tableStyleId>
              </a:tblPr>
              <a:tblGrid>
                <a:gridCol w="1148979">
                  <a:extLst>
                    <a:ext uri="{9D8B030D-6E8A-4147-A177-3AD203B41FA5}">
                      <a16:colId xmlns:a16="http://schemas.microsoft.com/office/drawing/2014/main" val="2415699162"/>
                    </a:ext>
                  </a:extLst>
                </a:gridCol>
                <a:gridCol w="1197981">
                  <a:extLst>
                    <a:ext uri="{9D8B030D-6E8A-4147-A177-3AD203B41FA5}">
                      <a16:colId xmlns:a16="http://schemas.microsoft.com/office/drawing/2014/main" val="1073983742"/>
                    </a:ext>
                  </a:extLst>
                </a:gridCol>
                <a:gridCol w="633739">
                  <a:extLst>
                    <a:ext uri="{9D8B030D-6E8A-4147-A177-3AD203B41FA5}">
                      <a16:colId xmlns:a16="http://schemas.microsoft.com/office/drawing/2014/main" val="2656259941"/>
                    </a:ext>
                  </a:extLst>
                </a:gridCol>
                <a:gridCol w="1248849">
                  <a:extLst>
                    <a:ext uri="{9D8B030D-6E8A-4147-A177-3AD203B41FA5}">
                      <a16:colId xmlns:a16="http://schemas.microsoft.com/office/drawing/2014/main" val="886737740"/>
                    </a:ext>
                  </a:extLst>
                </a:gridCol>
                <a:gridCol w="1115568">
                  <a:extLst>
                    <a:ext uri="{9D8B030D-6E8A-4147-A177-3AD203B41FA5}">
                      <a16:colId xmlns:a16="http://schemas.microsoft.com/office/drawing/2014/main" val="3907688883"/>
                    </a:ext>
                  </a:extLst>
                </a:gridCol>
                <a:gridCol w="1206291">
                  <a:extLst>
                    <a:ext uri="{9D8B030D-6E8A-4147-A177-3AD203B41FA5}">
                      <a16:colId xmlns:a16="http://schemas.microsoft.com/office/drawing/2014/main" val="2557129528"/>
                    </a:ext>
                  </a:extLst>
                </a:gridCol>
                <a:gridCol w="1158236">
                  <a:extLst>
                    <a:ext uri="{9D8B030D-6E8A-4147-A177-3AD203B41FA5}">
                      <a16:colId xmlns:a16="http://schemas.microsoft.com/office/drawing/2014/main" val="3630538135"/>
                    </a:ext>
                  </a:extLst>
                </a:gridCol>
                <a:gridCol w="1208446">
                  <a:extLst>
                    <a:ext uri="{9D8B030D-6E8A-4147-A177-3AD203B41FA5}">
                      <a16:colId xmlns:a16="http://schemas.microsoft.com/office/drawing/2014/main" val="732994582"/>
                    </a:ext>
                  </a:extLst>
                </a:gridCol>
              </a:tblGrid>
              <a:tr h="746179">
                <a:tc>
                  <a:txBody>
                    <a:bodyPr/>
                    <a:lstStyle/>
                    <a:p>
                      <a:pPr marL="0" marR="0" lvl="0" indent="0" algn="ctr" defTabSz="1219170" rtl="0" eaLnBrk="1" fontAlgn="auto" latinLnBrk="0" hangingPunct="1">
                        <a:lnSpc>
                          <a:spcPct val="100000"/>
                        </a:lnSpc>
                        <a:spcBef>
                          <a:spcPts val="0"/>
                        </a:spcBef>
                        <a:spcAft>
                          <a:spcPts val="0"/>
                        </a:spcAft>
                        <a:buClr>
                          <a:srgbClr val="44546A"/>
                        </a:buClr>
                        <a:buSzPct val="110000"/>
                        <a:buFont typeface="Arial" panose="020B0604020202020204" pitchFamily="34" charset="0"/>
                        <a:buNone/>
                        <a:tabLst/>
                        <a:defRPr/>
                      </a:pPr>
                      <a:r>
                        <a:rPr kumimoji="0" lang="en-US" sz="12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HR = 0.63</a:t>
                      </a:r>
                    </a:p>
                    <a:p>
                      <a:pPr marL="0" marR="0" lvl="0" indent="0" algn="ctr" defTabSz="914400" rtl="0" eaLnBrk="1" fontAlgn="auto" latinLnBrk="0" hangingPunct="1">
                        <a:lnSpc>
                          <a:spcPct val="100000"/>
                        </a:lnSpc>
                        <a:spcBef>
                          <a:spcPts val="0"/>
                        </a:spcBef>
                        <a:spcAft>
                          <a:spcPts val="0"/>
                        </a:spcAft>
                        <a:buClr>
                          <a:srgbClr val="44546A"/>
                        </a:buClr>
                        <a:buSzPct val="110000"/>
                        <a:buFontTx/>
                        <a:buNone/>
                        <a:tabLst/>
                        <a:defRPr/>
                      </a:pPr>
                      <a:r>
                        <a:rPr kumimoji="0" lang="en-US" sz="8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(95% CI, 0.44-0.91); </a:t>
                      </a:r>
                    </a:p>
                    <a:p>
                      <a:pPr marL="0" marR="0" lvl="0" indent="0" algn="ctr" defTabSz="914400" rtl="0" eaLnBrk="1" fontAlgn="auto" latinLnBrk="0" hangingPunct="1">
                        <a:lnSpc>
                          <a:spcPct val="100000"/>
                        </a:lnSpc>
                        <a:spcBef>
                          <a:spcPts val="0"/>
                        </a:spcBef>
                        <a:spcAft>
                          <a:spcPts val="0"/>
                        </a:spcAft>
                        <a:buClr>
                          <a:srgbClr val="44546A"/>
                        </a:buClr>
                        <a:buSzPct val="110000"/>
                        <a:buFontTx/>
                        <a:buNone/>
                        <a:tabLst/>
                        <a:defRPr/>
                      </a:pPr>
                      <a:r>
                        <a:rPr kumimoji="0" lang="en-US" sz="800" b="0" i="1"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 </a:t>
                      </a:r>
                      <a:r>
                        <a:rPr kumimoji="0" lang="en-US" sz="8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.0060</a:t>
                      </a:r>
                    </a:p>
                    <a:p>
                      <a:pPr marL="0" marR="0" lvl="0" indent="0" algn="ctr" defTabSz="914400" rtl="0" eaLnBrk="1" fontAlgn="auto" latinLnBrk="0" hangingPunct="1">
                        <a:lnSpc>
                          <a:spcPct val="100000"/>
                        </a:lnSpc>
                        <a:spcBef>
                          <a:spcPts val="0"/>
                        </a:spcBef>
                        <a:spcAft>
                          <a:spcPts val="0"/>
                        </a:spcAft>
                        <a:buClr>
                          <a:srgbClr val="44546A"/>
                        </a:buClr>
                        <a:buSzPct val="110000"/>
                        <a:buFontTx/>
                        <a:buNone/>
                        <a:tabLst/>
                        <a:defRPr/>
                      </a:pPr>
                      <a:r>
                        <a:rPr kumimoji="0" lang="en-US" sz="8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Dostar + Nira + CP</a:t>
                      </a:r>
                    </a:p>
                  </a:txBody>
                  <a:tcPr marL="68578" marR="68578" marT="34289" marB="34289" anchor="ctr">
                    <a:lnT w="12700" cmpd="sng">
                      <a:noFill/>
                    </a:lnT>
                    <a:lnB w="12700" cmpd="sng">
                      <a:noFill/>
                    </a:lnB>
                    <a:solidFill>
                      <a:schemeClr val="accent1"/>
                    </a:solidFill>
                  </a:tcPr>
                </a:tc>
                <a:tc>
                  <a:txBody>
                    <a:bodyPr/>
                    <a:lstStyle/>
                    <a:p>
                      <a:pPr marL="0" marR="0" lvl="0" indent="0" algn="ctr" defTabSz="1219170" rtl="0" eaLnBrk="1" fontAlgn="auto" latinLnBrk="0" hangingPunct="1">
                        <a:lnSpc>
                          <a:spcPct val="100000"/>
                        </a:lnSpc>
                        <a:spcBef>
                          <a:spcPts val="0"/>
                        </a:spcBef>
                        <a:spcAft>
                          <a:spcPts val="0"/>
                        </a:spcAft>
                        <a:buClr>
                          <a:srgbClr val="44546A"/>
                        </a:buClr>
                        <a:buSzPct val="110000"/>
                        <a:buFont typeface="Arial" panose="020B0604020202020204" pitchFamily="34" charset="0"/>
                        <a:buNone/>
                        <a:tabLst/>
                        <a:defRPr/>
                      </a:pPr>
                      <a:r>
                        <a:rPr kumimoji="0" lang="en-US" sz="12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HR = 0.76</a:t>
                      </a:r>
                    </a:p>
                    <a:p>
                      <a:pPr marL="0" marR="0" lvl="0" indent="0" algn="ctr" defTabSz="914400" rtl="0" eaLnBrk="1" fontAlgn="auto" latinLnBrk="0" hangingPunct="1">
                        <a:lnSpc>
                          <a:spcPct val="100000"/>
                        </a:lnSpc>
                        <a:spcBef>
                          <a:spcPts val="0"/>
                        </a:spcBef>
                        <a:spcAft>
                          <a:spcPts val="0"/>
                        </a:spcAft>
                        <a:buClr>
                          <a:srgbClr val="44546A"/>
                        </a:buClr>
                        <a:buSzPct val="110000"/>
                        <a:buFontTx/>
                        <a:buNone/>
                        <a:tabLst/>
                        <a:defRPr/>
                      </a:pPr>
                      <a:r>
                        <a:rPr kumimoji="0" lang="en-US" sz="8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(95% CI, 0.59-0.98); </a:t>
                      </a:r>
                    </a:p>
                    <a:p>
                      <a:pPr marL="0" marR="0" lvl="0" indent="0" algn="ctr" defTabSz="914400" rtl="0" eaLnBrk="1" fontAlgn="auto" latinLnBrk="0" hangingPunct="1">
                        <a:lnSpc>
                          <a:spcPct val="100000"/>
                        </a:lnSpc>
                        <a:spcBef>
                          <a:spcPts val="0"/>
                        </a:spcBef>
                        <a:spcAft>
                          <a:spcPts val="0"/>
                        </a:spcAft>
                        <a:buClr>
                          <a:srgbClr val="44546A"/>
                        </a:buClr>
                        <a:buSzPct val="110000"/>
                        <a:buFontTx/>
                        <a:buNone/>
                        <a:tabLst/>
                        <a:defRPr/>
                      </a:pPr>
                      <a:r>
                        <a:rPr kumimoji="0" lang="en-US" sz="8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Dostar + CP</a:t>
                      </a:r>
                    </a:p>
                  </a:txBody>
                  <a:tcPr marL="68578" marR="68578" marT="34289" marB="34289" anchor="ctr">
                    <a:lnR w="12700" cap="flat" cmpd="sng" algn="ctr">
                      <a:solidFill>
                        <a:schemeClr val="bg1"/>
                      </a:solidFill>
                      <a:prstDash val="solid"/>
                      <a:round/>
                      <a:headEnd type="none" w="med" len="med"/>
                      <a:tailEnd type="none" w="med" len="med"/>
                    </a:lnR>
                    <a:lnT w="12700" cmpd="sng">
                      <a:noFill/>
                    </a:lnT>
                    <a:lnB w="12700" cmpd="sng">
                      <a:noFill/>
                    </a:lnB>
                    <a:solidFill>
                      <a:schemeClr val="accent1"/>
                    </a:solidFill>
                  </a:tcPr>
                </a:tc>
                <a:tc>
                  <a:txBody>
                    <a:bodyPr/>
                    <a:lstStyle/>
                    <a:p>
                      <a:pPr marL="0" marR="0" lvl="0" indent="0" algn="ctr" defTabSz="1219170" rtl="0" eaLnBrk="1" fontAlgn="auto" latinLnBrk="0" hangingPunct="1">
                        <a:lnSpc>
                          <a:spcPct val="100000"/>
                        </a:lnSpc>
                        <a:spcBef>
                          <a:spcPts val="0"/>
                        </a:spcBef>
                        <a:spcAft>
                          <a:spcPts val="0"/>
                        </a:spcAft>
                        <a:buClr>
                          <a:srgbClr val="44546A"/>
                        </a:buClr>
                        <a:buSzPct val="110000"/>
                        <a:buFont typeface="Arial" panose="020B0604020202020204" pitchFamily="34" charset="0"/>
                        <a:buNone/>
                        <a:tabLst/>
                        <a:defRPr/>
                      </a:pPr>
                      <a:endParaRPr kumimoji="0" lang="en-US" sz="7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txBody>
                  <a:tcPr marL="68578" marR="68578" marT="34289" marB="34289" anchor="ctr">
                    <a:lnL w="12700" cap="flat" cmpd="sng" algn="ctr">
                      <a:solidFill>
                        <a:schemeClr val="bg1"/>
                      </a:solidFill>
                      <a:prstDash val="solid"/>
                      <a:round/>
                      <a:headEnd type="none" w="med" len="med"/>
                      <a:tailEnd type="none" w="med" len="med"/>
                    </a:lnL>
                    <a:lnT w="12700" cmpd="sng">
                      <a:noFill/>
                    </a:lnT>
                    <a:lnB w="12700" cmpd="sng">
                      <a:noFill/>
                    </a:lnB>
                    <a:solidFill>
                      <a:schemeClr val="accent1"/>
                    </a:solidFill>
                  </a:tcPr>
                </a:tc>
                <a:tc>
                  <a:txBody>
                    <a:bodyPr/>
                    <a:lstStyle/>
                    <a:p>
                      <a:pPr marL="0" marR="0" lvl="0" indent="0" algn="ctr" defTabSz="1219170" rtl="0" eaLnBrk="1" fontAlgn="auto" latinLnBrk="0" hangingPunct="1">
                        <a:lnSpc>
                          <a:spcPct val="100000"/>
                        </a:lnSpc>
                        <a:spcBef>
                          <a:spcPts val="0"/>
                        </a:spcBef>
                        <a:spcAft>
                          <a:spcPts val="0"/>
                        </a:spcAft>
                        <a:buClr>
                          <a:srgbClr val="44546A"/>
                        </a:buClr>
                        <a:buSzPct val="110000"/>
                        <a:buFont typeface="Arial" panose="020B0604020202020204" pitchFamily="34" charset="0"/>
                        <a:buNone/>
                        <a:tabLst/>
                        <a:defRPr/>
                      </a:pPr>
                      <a:endParaRPr kumimoji="0" lang="en-US" sz="8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txBody>
                  <a:tcPr marL="68578" marR="68578" marT="34289" marB="34289" anchor="ctr">
                    <a:lnR w="76200" cap="flat" cmpd="sng" algn="ctr">
                      <a:solidFill>
                        <a:schemeClr val="bg1"/>
                      </a:solidFill>
                      <a:prstDash val="solid"/>
                      <a:round/>
                      <a:headEnd type="none" w="med" len="med"/>
                      <a:tailEnd type="none" w="med" len="med"/>
                    </a:lnR>
                    <a:lnT w="12700" cmpd="sng">
                      <a:noFill/>
                    </a:lnT>
                    <a:lnB w="12700" cmpd="sng">
                      <a:noFill/>
                    </a:lnB>
                    <a:solidFill>
                      <a:schemeClr val="accent1"/>
                    </a:solidFill>
                  </a:tcPr>
                </a:tc>
                <a:tc>
                  <a:txBody>
                    <a:bodyPr/>
                    <a:lstStyle/>
                    <a:p>
                      <a:pPr marL="0" marR="0" lvl="0" indent="0" algn="ctr" defTabSz="1219170" rtl="0" eaLnBrk="1" fontAlgn="auto" latinLnBrk="0" hangingPunct="1">
                        <a:lnSpc>
                          <a:spcPct val="100000"/>
                        </a:lnSpc>
                        <a:spcBef>
                          <a:spcPts val="0"/>
                        </a:spcBef>
                        <a:spcAft>
                          <a:spcPts val="0"/>
                        </a:spcAft>
                        <a:buClr>
                          <a:srgbClr val="44546A"/>
                        </a:buClr>
                        <a:buSzPct val="110000"/>
                        <a:buFont typeface="Arial" panose="020B0604020202020204" pitchFamily="34" charset="0"/>
                        <a:buNone/>
                        <a:tabLst/>
                        <a:defRPr/>
                      </a:pPr>
                      <a:r>
                        <a:rPr kumimoji="0" lang="en-US" sz="12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HR = 0.57</a:t>
                      </a:r>
                    </a:p>
                    <a:p>
                      <a:pPr marL="0" marR="0" lvl="0" indent="0" algn="ctr" defTabSz="914400" rtl="0" eaLnBrk="1" fontAlgn="auto" latinLnBrk="0" hangingPunct="1">
                        <a:lnSpc>
                          <a:spcPct val="100000"/>
                        </a:lnSpc>
                        <a:spcBef>
                          <a:spcPts val="0"/>
                        </a:spcBef>
                        <a:spcAft>
                          <a:spcPts val="0"/>
                        </a:spcAft>
                        <a:buClr>
                          <a:srgbClr val="44546A"/>
                        </a:buClr>
                        <a:buSzPct val="110000"/>
                        <a:buFontTx/>
                        <a:buNone/>
                        <a:tabLst/>
                        <a:defRPr/>
                      </a:pPr>
                      <a:r>
                        <a:rPr kumimoji="0" lang="en-US" sz="8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(95% CI, 0.44-0.73); </a:t>
                      </a:r>
                    </a:p>
                    <a:p>
                      <a:pPr marL="0" marR="0" lvl="0" indent="0" algn="ctr" defTabSz="914400" rtl="0" eaLnBrk="1" fontAlgn="auto" latinLnBrk="0" hangingPunct="1">
                        <a:lnSpc>
                          <a:spcPct val="100000"/>
                        </a:lnSpc>
                        <a:spcBef>
                          <a:spcPts val="0"/>
                        </a:spcBef>
                        <a:spcAft>
                          <a:spcPts val="0"/>
                        </a:spcAft>
                        <a:buClr>
                          <a:srgbClr val="44546A"/>
                        </a:buClr>
                        <a:buSzPct val="110000"/>
                        <a:buFontTx/>
                        <a:buNone/>
                        <a:tabLst/>
                        <a:defRPr/>
                      </a:pPr>
                      <a:r>
                        <a:rPr lang="en-GB" sz="800" b="0" noProof="0" dirty="0">
                          <a:solidFill>
                            <a:schemeClr val="bg1"/>
                          </a:solidFill>
                        </a:rPr>
                        <a:t>Durva + Ola + CP</a:t>
                      </a:r>
                    </a:p>
                  </a:txBody>
                  <a:tcPr marL="68578" marR="68578" marT="34289" marB="34289" anchor="ctr">
                    <a:lnL w="76200" cap="flat" cmpd="sng" algn="ctr">
                      <a:solidFill>
                        <a:schemeClr val="bg1"/>
                      </a:solidFill>
                      <a:prstDash val="solid"/>
                      <a:round/>
                      <a:headEnd type="none" w="med" len="med"/>
                      <a:tailEnd type="none" w="med" len="med"/>
                    </a:lnL>
                    <a:lnT w="12700" cmpd="sng">
                      <a:noFill/>
                    </a:lnT>
                    <a:lnB w="12700" cmpd="sng">
                      <a:noFill/>
                    </a:lnB>
                    <a:solidFill>
                      <a:schemeClr val="accent2"/>
                    </a:solidFill>
                  </a:tcPr>
                </a:tc>
                <a:tc>
                  <a:txBody>
                    <a:bodyPr/>
                    <a:lstStyle/>
                    <a:p>
                      <a:pPr marL="0" marR="0" lvl="0" indent="0" algn="ctr" defTabSz="1219170" rtl="0" eaLnBrk="1" fontAlgn="auto" latinLnBrk="0" hangingPunct="1">
                        <a:lnSpc>
                          <a:spcPct val="100000"/>
                        </a:lnSpc>
                        <a:spcBef>
                          <a:spcPts val="0"/>
                        </a:spcBef>
                        <a:spcAft>
                          <a:spcPts val="0"/>
                        </a:spcAft>
                        <a:buClr>
                          <a:srgbClr val="44546A"/>
                        </a:buClr>
                        <a:buSzPct val="110000"/>
                        <a:buFont typeface="Arial" panose="020B0604020202020204" pitchFamily="34" charset="0"/>
                        <a:buNone/>
                        <a:tabLst/>
                        <a:defRPr/>
                      </a:pPr>
                      <a:r>
                        <a:rPr kumimoji="0" lang="en-US" sz="12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HR = 0.77</a:t>
                      </a:r>
                    </a:p>
                    <a:p>
                      <a:pPr marL="0" marR="0" lvl="0" indent="0" algn="ctr" defTabSz="914400" rtl="0" eaLnBrk="1" fontAlgn="auto" latinLnBrk="0" hangingPunct="1">
                        <a:lnSpc>
                          <a:spcPct val="100000"/>
                        </a:lnSpc>
                        <a:spcBef>
                          <a:spcPts val="0"/>
                        </a:spcBef>
                        <a:spcAft>
                          <a:spcPts val="0"/>
                        </a:spcAft>
                        <a:buClr>
                          <a:srgbClr val="44546A"/>
                        </a:buClr>
                        <a:buSzPct val="110000"/>
                        <a:buFontTx/>
                        <a:buNone/>
                        <a:tabLst/>
                        <a:defRPr/>
                      </a:pPr>
                      <a:r>
                        <a:rPr kumimoji="0" lang="en-US" sz="8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(95% CI, 0.60-0.97)</a:t>
                      </a:r>
                    </a:p>
                    <a:p>
                      <a:pPr marL="0" marR="0" lvl="0" indent="0" algn="ctr" defTabSz="914400" rtl="0" eaLnBrk="1" fontAlgn="auto" latinLnBrk="0" hangingPunct="1">
                        <a:lnSpc>
                          <a:spcPct val="100000"/>
                        </a:lnSpc>
                        <a:spcBef>
                          <a:spcPts val="0"/>
                        </a:spcBef>
                        <a:spcAft>
                          <a:spcPts val="0"/>
                        </a:spcAft>
                        <a:buClr>
                          <a:srgbClr val="44546A"/>
                        </a:buClr>
                        <a:buSzPct val="110000"/>
                        <a:buFontTx/>
                        <a:buNone/>
                        <a:tabLst/>
                        <a:defRPr/>
                      </a:pPr>
                      <a:r>
                        <a:rPr lang="en-GB" sz="800" b="0" noProof="0" dirty="0">
                          <a:solidFill>
                            <a:schemeClr val="bg1"/>
                          </a:solidFill>
                          <a:latin typeface="Arial" panose="020B0604020202020204" pitchFamily="34" charset="0"/>
                          <a:cs typeface="Arial" panose="020B0604020202020204" pitchFamily="34" charset="0"/>
                        </a:rPr>
                        <a:t>Durva + CP</a:t>
                      </a:r>
                    </a:p>
                  </a:txBody>
                  <a:tcPr marL="68578" marR="68578" marT="34289" marB="34289" anchor="ctr">
                    <a:lnR w="12700" cap="flat" cmpd="sng" algn="ctr">
                      <a:solidFill>
                        <a:schemeClr val="bg1"/>
                      </a:solidFill>
                      <a:prstDash val="solid"/>
                      <a:round/>
                      <a:headEnd type="none" w="med" len="med"/>
                      <a:tailEnd type="none" w="med" len="med"/>
                    </a:lnR>
                    <a:lnT w="12700" cmpd="sng">
                      <a:noFill/>
                    </a:lnT>
                    <a:lnB w="12700" cmpd="sng">
                      <a:noFill/>
                    </a:lnB>
                    <a:solidFill>
                      <a:schemeClr val="accent2"/>
                    </a:solidFill>
                  </a:tcPr>
                </a:tc>
                <a:tc>
                  <a:txBody>
                    <a:bodyPr/>
                    <a:lstStyle/>
                    <a:p>
                      <a:pPr marL="0" marR="0" lvl="0" indent="0" algn="ctr" defTabSz="1219170" rtl="0" eaLnBrk="1" fontAlgn="auto" latinLnBrk="0" hangingPunct="1">
                        <a:lnSpc>
                          <a:spcPct val="100000"/>
                        </a:lnSpc>
                        <a:spcBef>
                          <a:spcPts val="0"/>
                        </a:spcBef>
                        <a:spcAft>
                          <a:spcPts val="0"/>
                        </a:spcAft>
                        <a:buClr>
                          <a:srgbClr val="44546A"/>
                        </a:buClr>
                        <a:buSzPct val="110000"/>
                        <a:buFont typeface="Arial" panose="020B0604020202020204" pitchFamily="34" charset="0"/>
                        <a:buNone/>
                        <a:tabLst/>
                        <a:defRPr/>
                      </a:pPr>
                      <a:r>
                        <a:rPr kumimoji="0" lang="en-US" sz="12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HR = 0.69</a:t>
                      </a:r>
                    </a:p>
                    <a:p>
                      <a:pPr marL="0" marR="0" lvl="0" indent="0" algn="ctr" defTabSz="914400" rtl="0" eaLnBrk="1" fontAlgn="auto" latinLnBrk="0" hangingPunct="1">
                        <a:lnSpc>
                          <a:spcPct val="100000"/>
                        </a:lnSpc>
                        <a:spcBef>
                          <a:spcPts val="0"/>
                        </a:spcBef>
                        <a:spcAft>
                          <a:spcPts val="0"/>
                        </a:spcAft>
                        <a:buClr>
                          <a:srgbClr val="44546A"/>
                        </a:buClr>
                        <a:buSzPct val="110000"/>
                        <a:buFontTx/>
                        <a:buNone/>
                        <a:tabLst/>
                        <a:defRPr/>
                      </a:pPr>
                      <a:r>
                        <a:rPr kumimoji="0" lang="en-US" sz="8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(95% CI, 0.47-1.00); </a:t>
                      </a:r>
                    </a:p>
                    <a:p>
                      <a:pPr marL="0" marR="0" lvl="0" indent="0" algn="ctr" defTabSz="914400" rtl="0" eaLnBrk="1" fontAlgn="auto" latinLnBrk="0" hangingPunct="1">
                        <a:lnSpc>
                          <a:spcPct val="100000"/>
                        </a:lnSpc>
                        <a:spcBef>
                          <a:spcPts val="0"/>
                        </a:spcBef>
                        <a:spcAft>
                          <a:spcPts val="0"/>
                        </a:spcAft>
                        <a:buClr>
                          <a:srgbClr val="44546A"/>
                        </a:buClr>
                        <a:buSzPct val="110000"/>
                        <a:buFontTx/>
                        <a:buNone/>
                        <a:tabLst/>
                        <a:defRPr/>
                      </a:pPr>
                      <a:r>
                        <a:rPr kumimoji="0" lang="en-US" sz="8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Durva + Ola + CP</a:t>
                      </a:r>
                      <a:endParaRPr lang="en-GB" sz="800" b="0" i="0" noProof="0" dirty="0">
                        <a:solidFill>
                          <a:schemeClr val="bg1"/>
                        </a:solidFill>
                      </a:endParaRPr>
                    </a:p>
                  </a:txBody>
                  <a:tcPr marL="68578" marR="68578" marT="34289" marB="34289" anchor="ctr">
                    <a:lnL w="12700" cap="flat" cmpd="sng" algn="ctr">
                      <a:solidFill>
                        <a:schemeClr val="bg1"/>
                      </a:solidFill>
                      <a:prstDash val="solid"/>
                      <a:round/>
                      <a:headEnd type="none" w="med" len="med"/>
                      <a:tailEnd type="none" w="med" len="med"/>
                    </a:lnL>
                    <a:lnT w="12700" cmpd="sng">
                      <a:noFill/>
                    </a:lnT>
                    <a:lnB w="12700" cmpd="sng">
                      <a:noFill/>
                    </a:lnB>
                    <a:solidFill>
                      <a:schemeClr val="accent2"/>
                    </a:solidFill>
                  </a:tcPr>
                </a:tc>
                <a:tc>
                  <a:txBody>
                    <a:bodyPr/>
                    <a:lstStyle/>
                    <a:p>
                      <a:pPr marL="0" marR="0" lvl="0" indent="0" algn="ctr" defTabSz="1219170" rtl="0" eaLnBrk="1" fontAlgn="auto" latinLnBrk="0" hangingPunct="1">
                        <a:lnSpc>
                          <a:spcPct val="100000"/>
                        </a:lnSpc>
                        <a:spcBef>
                          <a:spcPts val="0"/>
                        </a:spcBef>
                        <a:spcAft>
                          <a:spcPts val="0"/>
                        </a:spcAft>
                        <a:buClr>
                          <a:srgbClr val="44546A"/>
                        </a:buClr>
                        <a:buSzPct val="110000"/>
                        <a:buFont typeface="Arial" panose="020B0604020202020204" pitchFamily="34" charset="0"/>
                        <a:buNone/>
                        <a:tabLst/>
                        <a:defRPr/>
                      </a:pPr>
                      <a:r>
                        <a:rPr kumimoji="0" lang="en-US" sz="12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HR = 0.91</a:t>
                      </a:r>
                    </a:p>
                    <a:p>
                      <a:pPr marL="0" marR="0" lvl="0" indent="0" algn="ctr" defTabSz="914400" rtl="0" eaLnBrk="1" fontAlgn="auto" latinLnBrk="0" hangingPunct="1">
                        <a:lnSpc>
                          <a:spcPct val="100000"/>
                        </a:lnSpc>
                        <a:spcBef>
                          <a:spcPts val="0"/>
                        </a:spcBef>
                        <a:spcAft>
                          <a:spcPts val="0"/>
                        </a:spcAft>
                        <a:buClr>
                          <a:srgbClr val="44546A"/>
                        </a:buClr>
                        <a:buSzPct val="110000"/>
                        <a:buFontTx/>
                        <a:buNone/>
                        <a:tabLst/>
                        <a:defRPr/>
                      </a:pPr>
                      <a:r>
                        <a:rPr kumimoji="0" lang="en-US" sz="8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(95% CI, 0.64-1.30); </a:t>
                      </a:r>
                    </a:p>
                    <a:p>
                      <a:pPr marL="0" marR="0" lvl="0" indent="0" algn="ctr" defTabSz="914400" rtl="0" eaLnBrk="1" fontAlgn="auto" latinLnBrk="0" hangingPunct="1">
                        <a:lnSpc>
                          <a:spcPct val="100000"/>
                        </a:lnSpc>
                        <a:spcBef>
                          <a:spcPts val="0"/>
                        </a:spcBef>
                        <a:spcAft>
                          <a:spcPts val="0"/>
                        </a:spcAft>
                        <a:buClr>
                          <a:srgbClr val="44546A"/>
                        </a:buClr>
                        <a:buSzPct val="110000"/>
                        <a:buFontTx/>
                        <a:buNone/>
                        <a:tabLst/>
                        <a:defRPr/>
                      </a:pPr>
                      <a:r>
                        <a:rPr kumimoji="0" lang="en-US" sz="8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Durva + CP</a:t>
                      </a:r>
                      <a:endParaRPr lang="en-GB" sz="800" b="0" i="0" noProof="0" dirty="0">
                        <a:solidFill>
                          <a:schemeClr val="bg1"/>
                        </a:solidFill>
                        <a:latin typeface="Arial" panose="020B0604020202020204" pitchFamily="34" charset="0"/>
                        <a:cs typeface="Arial" panose="020B0604020202020204" pitchFamily="34" charset="0"/>
                      </a:endParaRPr>
                    </a:p>
                  </a:txBody>
                  <a:tcPr marL="68578" marR="68578" marT="34289" marB="34289" anchor="ctr">
                    <a:lnT w="12700" cmpd="sng">
                      <a:noFill/>
                    </a:lnT>
                    <a:lnB w="12700" cmpd="sng">
                      <a:noFill/>
                    </a:lnB>
                    <a:solidFill>
                      <a:schemeClr val="accent2"/>
                    </a:solidFill>
                  </a:tcPr>
                </a:tc>
                <a:extLst>
                  <a:ext uri="{0D108BD9-81ED-4DB2-BD59-A6C34878D82A}">
                    <a16:rowId xmlns:a16="http://schemas.microsoft.com/office/drawing/2014/main" val="4026290572"/>
                  </a:ext>
                </a:extLst>
              </a:tr>
            </a:tbl>
          </a:graphicData>
        </a:graphic>
      </p:graphicFrame>
      <p:sp>
        <p:nvSpPr>
          <p:cNvPr id="17" name="Rectangle 16">
            <a:extLst>
              <a:ext uri="{FF2B5EF4-FFF2-40B4-BE49-F238E27FC236}">
                <a16:creationId xmlns:a16="http://schemas.microsoft.com/office/drawing/2014/main" id="{5D1F45DB-9F1C-A125-5566-CC6DDF8D1E7F}"/>
              </a:ext>
            </a:extLst>
          </p:cNvPr>
          <p:cNvSpPr/>
          <p:nvPr/>
        </p:nvSpPr>
        <p:spPr>
          <a:xfrm>
            <a:off x="2826326" y="1810027"/>
            <a:ext cx="944489" cy="276999"/>
          </a:xfrm>
          <a:prstGeom prst="rect">
            <a:avLst/>
          </a:prstGeom>
        </p:spPr>
        <p:txBody>
          <a:bodyPr wrap="none">
            <a:spAutoFit/>
          </a:bodyPr>
          <a:lstStyle/>
          <a:p>
            <a:pPr marL="0" marR="0" lvl="0" indent="0" algn="ctr" defTabSz="914372" rtl="0" eaLnBrk="1" fontAlgn="auto" latinLnBrk="0" hangingPunct="1">
              <a:lnSpc>
                <a:spcPct val="100000"/>
              </a:lnSpc>
              <a:spcBef>
                <a:spcPts val="0"/>
              </a:spcBef>
              <a:spcAft>
                <a:spcPts val="0"/>
              </a:spcAft>
              <a:buClr>
                <a:srgbClr val="44546A"/>
              </a:buClr>
              <a:buSzPct val="110000"/>
              <a:buFont typeface="Arial"/>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Not mature</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27" name="Group 26">
            <a:extLst>
              <a:ext uri="{FF2B5EF4-FFF2-40B4-BE49-F238E27FC236}">
                <a16:creationId xmlns:a16="http://schemas.microsoft.com/office/drawing/2014/main" id="{168A84C2-64FA-7CCA-21C2-3524BCBE60D3}"/>
              </a:ext>
            </a:extLst>
          </p:cNvPr>
          <p:cNvGrpSpPr/>
          <p:nvPr/>
        </p:nvGrpSpPr>
        <p:grpSpPr>
          <a:xfrm>
            <a:off x="7392722" y="2007593"/>
            <a:ext cx="358775" cy="229116"/>
            <a:chOff x="7483475" y="1379464"/>
            <a:chExt cx="358775" cy="229116"/>
          </a:xfrm>
        </p:grpSpPr>
        <p:sp>
          <p:nvSpPr>
            <p:cNvPr id="275" name="TextBox 274">
              <a:extLst>
                <a:ext uri="{FF2B5EF4-FFF2-40B4-BE49-F238E27FC236}">
                  <a16:creationId xmlns:a16="http://schemas.microsoft.com/office/drawing/2014/main" id="{D1B2BDC8-9D81-D379-4486-0ECD73D29CCF}"/>
                </a:ext>
              </a:extLst>
            </p:cNvPr>
            <p:cNvSpPr txBox="1"/>
            <p:nvPr/>
          </p:nvSpPr>
          <p:spPr>
            <a:xfrm>
              <a:off x="7483475" y="1379464"/>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276" name="TextBox 275">
              <a:extLst>
                <a:ext uri="{FF2B5EF4-FFF2-40B4-BE49-F238E27FC236}">
                  <a16:creationId xmlns:a16="http://schemas.microsoft.com/office/drawing/2014/main" id="{BD281349-55D7-9459-5067-2BC7FB47AB64}"/>
                </a:ext>
              </a:extLst>
            </p:cNvPr>
            <p:cNvSpPr txBox="1"/>
            <p:nvPr/>
          </p:nvSpPr>
          <p:spPr>
            <a:xfrm>
              <a:off x="7534275" y="1401689"/>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277" name="TextBox 276">
              <a:extLst>
                <a:ext uri="{FF2B5EF4-FFF2-40B4-BE49-F238E27FC236}">
                  <a16:creationId xmlns:a16="http://schemas.microsoft.com/office/drawing/2014/main" id="{271B8B18-BD1B-308C-68BB-FDB0C3D9388F}"/>
                </a:ext>
              </a:extLst>
            </p:cNvPr>
            <p:cNvSpPr txBox="1"/>
            <p:nvPr/>
          </p:nvSpPr>
          <p:spPr>
            <a:xfrm>
              <a:off x="7537450" y="1401689"/>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278" name="TextBox 277">
              <a:extLst>
                <a:ext uri="{FF2B5EF4-FFF2-40B4-BE49-F238E27FC236}">
                  <a16:creationId xmlns:a16="http://schemas.microsoft.com/office/drawing/2014/main" id="{75C608B1-5172-BF74-0509-3FDA2C57F720}"/>
                </a:ext>
              </a:extLst>
            </p:cNvPr>
            <p:cNvSpPr txBox="1"/>
            <p:nvPr/>
          </p:nvSpPr>
          <p:spPr>
            <a:xfrm>
              <a:off x="7543800" y="1401689"/>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279" name="TextBox 278">
              <a:extLst>
                <a:ext uri="{FF2B5EF4-FFF2-40B4-BE49-F238E27FC236}">
                  <a16:creationId xmlns:a16="http://schemas.microsoft.com/office/drawing/2014/main" id="{7018F4B6-7AA3-462B-BF03-362557083DC3}"/>
                </a:ext>
              </a:extLst>
            </p:cNvPr>
            <p:cNvSpPr txBox="1"/>
            <p:nvPr/>
          </p:nvSpPr>
          <p:spPr>
            <a:xfrm>
              <a:off x="7553325" y="1401689"/>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280" name="TextBox 279">
              <a:extLst>
                <a:ext uri="{FF2B5EF4-FFF2-40B4-BE49-F238E27FC236}">
                  <a16:creationId xmlns:a16="http://schemas.microsoft.com/office/drawing/2014/main" id="{BA08D9CC-66B8-1AD4-9AD0-6C05A4ED2F7F}"/>
                </a:ext>
              </a:extLst>
            </p:cNvPr>
            <p:cNvSpPr txBox="1"/>
            <p:nvPr/>
          </p:nvSpPr>
          <p:spPr>
            <a:xfrm>
              <a:off x="7559675" y="1401689"/>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281" name="TextBox 280">
              <a:extLst>
                <a:ext uri="{FF2B5EF4-FFF2-40B4-BE49-F238E27FC236}">
                  <a16:creationId xmlns:a16="http://schemas.microsoft.com/office/drawing/2014/main" id="{E36C8063-351B-6FCE-A85D-52F37C9E545A}"/>
                </a:ext>
              </a:extLst>
            </p:cNvPr>
            <p:cNvSpPr txBox="1"/>
            <p:nvPr/>
          </p:nvSpPr>
          <p:spPr>
            <a:xfrm>
              <a:off x="7572375" y="1401689"/>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282" name="TextBox 281">
              <a:extLst>
                <a:ext uri="{FF2B5EF4-FFF2-40B4-BE49-F238E27FC236}">
                  <a16:creationId xmlns:a16="http://schemas.microsoft.com/office/drawing/2014/main" id="{FAA2CF4A-D198-8BB9-F8F9-8690484B9D29}"/>
                </a:ext>
              </a:extLst>
            </p:cNvPr>
            <p:cNvSpPr txBox="1"/>
            <p:nvPr/>
          </p:nvSpPr>
          <p:spPr>
            <a:xfrm>
              <a:off x="7578725" y="1401689"/>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283" name="TextBox 282">
              <a:extLst>
                <a:ext uri="{FF2B5EF4-FFF2-40B4-BE49-F238E27FC236}">
                  <a16:creationId xmlns:a16="http://schemas.microsoft.com/office/drawing/2014/main" id="{7F3A839E-A8BF-1877-3CD5-04997960EA4D}"/>
                </a:ext>
              </a:extLst>
            </p:cNvPr>
            <p:cNvSpPr txBox="1"/>
            <p:nvPr/>
          </p:nvSpPr>
          <p:spPr>
            <a:xfrm>
              <a:off x="7585075" y="1401689"/>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284" name="TextBox 283">
              <a:extLst>
                <a:ext uri="{FF2B5EF4-FFF2-40B4-BE49-F238E27FC236}">
                  <a16:creationId xmlns:a16="http://schemas.microsoft.com/office/drawing/2014/main" id="{43677960-D297-D796-F687-0A31E70706EC}"/>
                </a:ext>
              </a:extLst>
            </p:cNvPr>
            <p:cNvSpPr txBox="1"/>
            <p:nvPr/>
          </p:nvSpPr>
          <p:spPr>
            <a:xfrm>
              <a:off x="7591425" y="1401689"/>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285" name="TextBox 284">
              <a:extLst>
                <a:ext uri="{FF2B5EF4-FFF2-40B4-BE49-F238E27FC236}">
                  <a16:creationId xmlns:a16="http://schemas.microsoft.com/office/drawing/2014/main" id="{CC8C45BA-0131-70E9-2879-7522560A441D}"/>
                </a:ext>
              </a:extLst>
            </p:cNvPr>
            <p:cNvSpPr txBox="1"/>
            <p:nvPr/>
          </p:nvSpPr>
          <p:spPr>
            <a:xfrm>
              <a:off x="7607300" y="1404864"/>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286" name="TextBox 285">
              <a:extLst>
                <a:ext uri="{FF2B5EF4-FFF2-40B4-BE49-F238E27FC236}">
                  <a16:creationId xmlns:a16="http://schemas.microsoft.com/office/drawing/2014/main" id="{3C98D433-4422-6DD9-1198-184FDBD59A0F}"/>
                </a:ext>
              </a:extLst>
            </p:cNvPr>
            <p:cNvSpPr txBox="1"/>
            <p:nvPr/>
          </p:nvSpPr>
          <p:spPr>
            <a:xfrm>
              <a:off x="7616825" y="1404864"/>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287" name="TextBox 286">
              <a:extLst>
                <a:ext uri="{FF2B5EF4-FFF2-40B4-BE49-F238E27FC236}">
                  <a16:creationId xmlns:a16="http://schemas.microsoft.com/office/drawing/2014/main" id="{E1F8FAE4-AC76-CA1B-7056-EBD519043DE2}"/>
                </a:ext>
              </a:extLst>
            </p:cNvPr>
            <p:cNvSpPr txBox="1"/>
            <p:nvPr/>
          </p:nvSpPr>
          <p:spPr>
            <a:xfrm>
              <a:off x="7629525" y="1417564"/>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288" name="TextBox 287">
              <a:extLst>
                <a:ext uri="{FF2B5EF4-FFF2-40B4-BE49-F238E27FC236}">
                  <a16:creationId xmlns:a16="http://schemas.microsoft.com/office/drawing/2014/main" id="{E42B72DB-68C0-6ADB-192B-91D1F8D7A611}"/>
                </a:ext>
              </a:extLst>
            </p:cNvPr>
            <p:cNvSpPr txBox="1"/>
            <p:nvPr/>
          </p:nvSpPr>
          <p:spPr>
            <a:xfrm>
              <a:off x="7635875" y="1417564"/>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289" name="TextBox 288">
              <a:extLst>
                <a:ext uri="{FF2B5EF4-FFF2-40B4-BE49-F238E27FC236}">
                  <a16:creationId xmlns:a16="http://schemas.microsoft.com/office/drawing/2014/main" id="{402CA9C3-2308-6CAB-3372-6B5985CDF931}"/>
                </a:ext>
              </a:extLst>
            </p:cNvPr>
            <p:cNvSpPr txBox="1"/>
            <p:nvPr/>
          </p:nvSpPr>
          <p:spPr>
            <a:xfrm>
              <a:off x="7645400" y="1417564"/>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290" name="TextBox 289">
              <a:extLst>
                <a:ext uri="{FF2B5EF4-FFF2-40B4-BE49-F238E27FC236}">
                  <a16:creationId xmlns:a16="http://schemas.microsoft.com/office/drawing/2014/main" id="{C1DEE70F-B8F6-1260-6335-3F556FAB8D9F}"/>
                </a:ext>
              </a:extLst>
            </p:cNvPr>
            <p:cNvSpPr txBox="1"/>
            <p:nvPr/>
          </p:nvSpPr>
          <p:spPr>
            <a:xfrm>
              <a:off x="7654925" y="1417564"/>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291" name="TextBox 290">
              <a:extLst>
                <a:ext uri="{FF2B5EF4-FFF2-40B4-BE49-F238E27FC236}">
                  <a16:creationId xmlns:a16="http://schemas.microsoft.com/office/drawing/2014/main" id="{41CE7C3D-C5BA-44CB-09E0-D8FF2C5648AC}"/>
                </a:ext>
              </a:extLst>
            </p:cNvPr>
            <p:cNvSpPr txBox="1"/>
            <p:nvPr/>
          </p:nvSpPr>
          <p:spPr>
            <a:xfrm>
              <a:off x="7661275" y="1417564"/>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292" name="TextBox 291">
              <a:extLst>
                <a:ext uri="{FF2B5EF4-FFF2-40B4-BE49-F238E27FC236}">
                  <a16:creationId xmlns:a16="http://schemas.microsoft.com/office/drawing/2014/main" id="{30AB8F41-E432-AE61-0D41-120AAD28322E}"/>
                </a:ext>
              </a:extLst>
            </p:cNvPr>
            <p:cNvSpPr txBox="1"/>
            <p:nvPr/>
          </p:nvSpPr>
          <p:spPr>
            <a:xfrm>
              <a:off x="7673975" y="1417564"/>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293" name="TextBox 292">
              <a:extLst>
                <a:ext uri="{FF2B5EF4-FFF2-40B4-BE49-F238E27FC236}">
                  <a16:creationId xmlns:a16="http://schemas.microsoft.com/office/drawing/2014/main" id="{94EF88CF-F445-1CC5-6AD7-0DC49BDE4FD2}"/>
                </a:ext>
              </a:extLst>
            </p:cNvPr>
            <p:cNvSpPr txBox="1"/>
            <p:nvPr/>
          </p:nvSpPr>
          <p:spPr>
            <a:xfrm>
              <a:off x="7686675" y="1417564"/>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294" name="TextBox 293">
              <a:extLst>
                <a:ext uri="{FF2B5EF4-FFF2-40B4-BE49-F238E27FC236}">
                  <a16:creationId xmlns:a16="http://schemas.microsoft.com/office/drawing/2014/main" id="{433D3A0A-8B05-F024-18B7-D10B72711686}"/>
                </a:ext>
              </a:extLst>
            </p:cNvPr>
            <p:cNvSpPr txBox="1"/>
            <p:nvPr/>
          </p:nvSpPr>
          <p:spPr>
            <a:xfrm>
              <a:off x="7708900" y="1423914"/>
              <a:ext cx="133350" cy="184666"/>
            </a:xfrm>
            <a:prstGeom prst="rect">
              <a:avLst/>
            </a:prstGeom>
            <a:noFill/>
          </p:spPr>
          <p:txBody>
            <a:bodyPr wrap="square" rtlCol="0">
              <a:spAutoFit/>
            </a:bodyPr>
            <a:lstStyle/>
            <a:p>
              <a:pPr algn="ctr"/>
              <a:r>
                <a:rPr lang="en-US" sz="600" dirty="0">
                  <a:solidFill>
                    <a:schemeClr val="accent3"/>
                  </a:solidFill>
                </a:rPr>
                <a:t>+</a:t>
              </a:r>
            </a:p>
          </p:txBody>
        </p:sp>
      </p:grpSp>
      <p:sp>
        <p:nvSpPr>
          <p:cNvPr id="28" name="TextBox 27">
            <a:extLst>
              <a:ext uri="{FF2B5EF4-FFF2-40B4-BE49-F238E27FC236}">
                <a16:creationId xmlns:a16="http://schemas.microsoft.com/office/drawing/2014/main" id="{E06FD8F2-2ED9-50AE-54D4-8D61A24247EC}"/>
              </a:ext>
            </a:extLst>
          </p:cNvPr>
          <p:cNvSpPr txBox="1"/>
          <p:nvPr/>
        </p:nvSpPr>
        <p:spPr>
          <a:xfrm>
            <a:off x="6813172" y="2725956"/>
            <a:ext cx="1807281" cy="184666"/>
          </a:xfrm>
          <a:prstGeom prst="rect">
            <a:avLst/>
          </a:prstGeom>
          <a:noFill/>
        </p:spPr>
        <p:txBody>
          <a:bodyPr wrap="square" rtlCol="0">
            <a:spAutoFit/>
          </a:bodyPr>
          <a:lstStyle/>
          <a:p>
            <a:pPr algn="ctr"/>
            <a:r>
              <a:rPr lang="en-US" sz="600" b="1" dirty="0"/>
              <a:t>Time Since Randomization, mo</a:t>
            </a:r>
          </a:p>
        </p:txBody>
      </p:sp>
      <p:sp>
        <p:nvSpPr>
          <p:cNvPr id="29" name="TextBox 28">
            <a:extLst>
              <a:ext uri="{FF2B5EF4-FFF2-40B4-BE49-F238E27FC236}">
                <a16:creationId xmlns:a16="http://schemas.microsoft.com/office/drawing/2014/main" id="{FE57EA1A-FB60-9D63-027B-E4D6DB3D8489}"/>
              </a:ext>
            </a:extLst>
          </p:cNvPr>
          <p:cNvSpPr txBox="1"/>
          <p:nvPr/>
        </p:nvSpPr>
        <p:spPr>
          <a:xfrm>
            <a:off x="8296571" y="2328669"/>
            <a:ext cx="287435" cy="92333"/>
          </a:xfrm>
          <a:prstGeom prst="rect">
            <a:avLst/>
          </a:prstGeom>
          <a:noFill/>
        </p:spPr>
        <p:txBody>
          <a:bodyPr wrap="square" lIns="0" tIns="0" rIns="0" bIns="0" rtlCol="0">
            <a:spAutoFit/>
          </a:bodyPr>
          <a:lstStyle/>
          <a:p>
            <a:pPr algn="ctr"/>
            <a:r>
              <a:rPr lang="en-US" sz="600" b="1" dirty="0">
                <a:solidFill>
                  <a:schemeClr val="accent3"/>
                </a:solidFill>
              </a:rPr>
              <a:t>Control</a:t>
            </a:r>
          </a:p>
        </p:txBody>
      </p:sp>
      <p:sp>
        <p:nvSpPr>
          <p:cNvPr id="30" name="TextBox 29">
            <a:extLst>
              <a:ext uri="{FF2B5EF4-FFF2-40B4-BE49-F238E27FC236}">
                <a16:creationId xmlns:a16="http://schemas.microsoft.com/office/drawing/2014/main" id="{96F879CC-C9F7-5F39-2F5E-6BBC633AAB90}"/>
              </a:ext>
            </a:extLst>
          </p:cNvPr>
          <p:cNvSpPr txBox="1"/>
          <p:nvPr/>
        </p:nvSpPr>
        <p:spPr>
          <a:xfrm>
            <a:off x="8592437" y="2221953"/>
            <a:ext cx="422847" cy="92333"/>
          </a:xfrm>
          <a:prstGeom prst="rect">
            <a:avLst/>
          </a:prstGeom>
          <a:noFill/>
        </p:spPr>
        <p:txBody>
          <a:bodyPr wrap="square" lIns="0" tIns="0" rIns="0" bIns="0" rtlCol="0">
            <a:spAutoFit/>
          </a:bodyPr>
          <a:lstStyle/>
          <a:p>
            <a:pPr algn="ctr"/>
            <a:r>
              <a:rPr lang="en-US" sz="600" b="1" dirty="0">
                <a:solidFill>
                  <a:schemeClr val="accent2"/>
                </a:solidFill>
              </a:rPr>
              <a:t>Durva + CP</a:t>
            </a:r>
          </a:p>
        </p:txBody>
      </p:sp>
      <p:sp>
        <p:nvSpPr>
          <p:cNvPr id="31" name="TextBox 30">
            <a:extLst>
              <a:ext uri="{FF2B5EF4-FFF2-40B4-BE49-F238E27FC236}">
                <a16:creationId xmlns:a16="http://schemas.microsoft.com/office/drawing/2014/main" id="{75CB5AC0-56FF-0A41-544F-1F7B18C6694C}"/>
              </a:ext>
            </a:extLst>
          </p:cNvPr>
          <p:cNvSpPr txBox="1"/>
          <p:nvPr/>
        </p:nvSpPr>
        <p:spPr>
          <a:xfrm>
            <a:off x="8183122" y="2037780"/>
            <a:ext cx="754792" cy="92333"/>
          </a:xfrm>
          <a:prstGeom prst="rect">
            <a:avLst/>
          </a:prstGeom>
          <a:noFill/>
        </p:spPr>
        <p:txBody>
          <a:bodyPr wrap="square" lIns="0" tIns="0" rIns="0" bIns="0" rtlCol="0">
            <a:spAutoFit/>
          </a:bodyPr>
          <a:lstStyle/>
          <a:p>
            <a:pPr algn="ctr"/>
            <a:r>
              <a:rPr lang="en-US" sz="600" b="1" dirty="0">
                <a:solidFill>
                  <a:schemeClr val="accent1"/>
                </a:solidFill>
              </a:rPr>
              <a:t>Durva + ola + CP</a:t>
            </a:r>
          </a:p>
        </p:txBody>
      </p:sp>
      <p:sp>
        <p:nvSpPr>
          <p:cNvPr id="32" name="TextBox 31">
            <a:extLst>
              <a:ext uri="{FF2B5EF4-FFF2-40B4-BE49-F238E27FC236}">
                <a16:creationId xmlns:a16="http://schemas.microsoft.com/office/drawing/2014/main" id="{7BF60161-FEC2-58B1-DB5E-F371FCDF567D}"/>
              </a:ext>
            </a:extLst>
          </p:cNvPr>
          <p:cNvSpPr txBox="1"/>
          <p:nvPr/>
        </p:nvSpPr>
        <p:spPr>
          <a:xfrm>
            <a:off x="7210714" y="2071414"/>
            <a:ext cx="308098" cy="323165"/>
          </a:xfrm>
          <a:prstGeom prst="rect">
            <a:avLst/>
          </a:prstGeom>
          <a:noFill/>
        </p:spPr>
        <p:txBody>
          <a:bodyPr wrap="none" rtlCol="0">
            <a:spAutoFit/>
          </a:bodyPr>
          <a:lstStyle/>
          <a:p>
            <a:r>
              <a:rPr lang="en-US" sz="500" b="1" dirty="0">
                <a:solidFill>
                  <a:schemeClr val="accent1"/>
                </a:solidFill>
              </a:rPr>
              <a:t>87.3</a:t>
            </a:r>
          </a:p>
          <a:p>
            <a:r>
              <a:rPr lang="en-US" sz="500" b="1" dirty="0">
                <a:solidFill>
                  <a:schemeClr val="accent2"/>
                </a:solidFill>
              </a:rPr>
              <a:t>82.5</a:t>
            </a:r>
          </a:p>
          <a:p>
            <a:r>
              <a:rPr lang="en-US" sz="500" b="1" dirty="0">
                <a:solidFill>
                  <a:schemeClr val="accent3"/>
                </a:solidFill>
              </a:rPr>
              <a:t>81.0</a:t>
            </a:r>
          </a:p>
        </p:txBody>
      </p:sp>
      <p:sp>
        <p:nvSpPr>
          <p:cNvPr id="34" name="TextBox 33">
            <a:extLst>
              <a:ext uri="{FF2B5EF4-FFF2-40B4-BE49-F238E27FC236}">
                <a16:creationId xmlns:a16="http://schemas.microsoft.com/office/drawing/2014/main" id="{BE7DA788-4E22-7A4D-74E3-AF9774DE4658}"/>
              </a:ext>
            </a:extLst>
          </p:cNvPr>
          <p:cNvSpPr txBox="1"/>
          <p:nvPr/>
        </p:nvSpPr>
        <p:spPr>
          <a:xfrm>
            <a:off x="7535986" y="2124554"/>
            <a:ext cx="308098" cy="323165"/>
          </a:xfrm>
          <a:prstGeom prst="rect">
            <a:avLst/>
          </a:prstGeom>
          <a:noFill/>
        </p:spPr>
        <p:txBody>
          <a:bodyPr wrap="none" rtlCol="0">
            <a:spAutoFit/>
          </a:bodyPr>
          <a:lstStyle/>
          <a:p>
            <a:r>
              <a:rPr lang="en-US" sz="500" b="1" dirty="0">
                <a:solidFill>
                  <a:schemeClr val="accent1"/>
                </a:solidFill>
              </a:rPr>
              <a:t>76.9</a:t>
            </a:r>
          </a:p>
          <a:p>
            <a:r>
              <a:rPr lang="en-US" sz="500" b="1" dirty="0">
                <a:solidFill>
                  <a:schemeClr val="accent2"/>
                </a:solidFill>
              </a:rPr>
              <a:t>71.1</a:t>
            </a:r>
          </a:p>
          <a:p>
            <a:r>
              <a:rPr lang="en-US" sz="500" b="1" dirty="0">
                <a:solidFill>
                  <a:schemeClr val="accent3"/>
                </a:solidFill>
              </a:rPr>
              <a:t>69.9</a:t>
            </a:r>
          </a:p>
        </p:txBody>
      </p:sp>
      <p:sp>
        <p:nvSpPr>
          <p:cNvPr id="35" name="Freeform 34">
            <a:extLst>
              <a:ext uri="{FF2B5EF4-FFF2-40B4-BE49-F238E27FC236}">
                <a16:creationId xmlns:a16="http://schemas.microsoft.com/office/drawing/2014/main" id="{2673F173-9532-2C3B-18CA-202671B454F5}"/>
              </a:ext>
            </a:extLst>
          </p:cNvPr>
          <p:cNvSpPr/>
          <p:nvPr/>
        </p:nvSpPr>
        <p:spPr>
          <a:xfrm>
            <a:off x="6837097" y="1977504"/>
            <a:ext cx="1768475" cy="215900"/>
          </a:xfrm>
          <a:custGeom>
            <a:avLst/>
            <a:gdLst>
              <a:gd name="connsiteX0" fmla="*/ 1768475 w 1768475"/>
              <a:gd name="connsiteY0" fmla="*/ 215900 h 215900"/>
              <a:gd name="connsiteX1" fmla="*/ 1266825 w 1768475"/>
              <a:gd name="connsiteY1" fmla="*/ 215900 h 215900"/>
              <a:gd name="connsiteX2" fmla="*/ 1212850 w 1768475"/>
              <a:gd name="connsiteY2" fmla="*/ 177800 h 215900"/>
              <a:gd name="connsiteX3" fmla="*/ 1174750 w 1768475"/>
              <a:gd name="connsiteY3" fmla="*/ 177800 h 215900"/>
              <a:gd name="connsiteX4" fmla="*/ 1155700 w 1768475"/>
              <a:gd name="connsiteY4" fmla="*/ 168275 h 215900"/>
              <a:gd name="connsiteX5" fmla="*/ 1022350 w 1768475"/>
              <a:gd name="connsiteY5" fmla="*/ 168275 h 215900"/>
              <a:gd name="connsiteX6" fmla="*/ 993775 w 1768475"/>
              <a:gd name="connsiteY6" fmla="*/ 158750 h 215900"/>
              <a:gd name="connsiteX7" fmla="*/ 933450 w 1768475"/>
              <a:gd name="connsiteY7" fmla="*/ 155575 h 215900"/>
              <a:gd name="connsiteX8" fmla="*/ 873125 w 1768475"/>
              <a:gd name="connsiteY8" fmla="*/ 123825 h 215900"/>
              <a:gd name="connsiteX9" fmla="*/ 847725 w 1768475"/>
              <a:gd name="connsiteY9" fmla="*/ 117475 h 215900"/>
              <a:gd name="connsiteX10" fmla="*/ 793750 w 1768475"/>
              <a:gd name="connsiteY10" fmla="*/ 114300 h 215900"/>
              <a:gd name="connsiteX11" fmla="*/ 730250 w 1768475"/>
              <a:gd name="connsiteY11" fmla="*/ 92075 h 215900"/>
              <a:gd name="connsiteX12" fmla="*/ 657225 w 1768475"/>
              <a:gd name="connsiteY12" fmla="*/ 85725 h 215900"/>
              <a:gd name="connsiteX13" fmla="*/ 650875 w 1768475"/>
              <a:gd name="connsiteY13" fmla="*/ 85725 h 215900"/>
              <a:gd name="connsiteX14" fmla="*/ 615950 w 1768475"/>
              <a:gd name="connsiteY14" fmla="*/ 85725 h 215900"/>
              <a:gd name="connsiteX15" fmla="*/ 606425 w 1768475"/>
              <a:gd name="connsiteY15" fmla="*/ 76200 h 215900"/>
              <a:gd name="connsiteX16" fmla="*/ 549275 w 1768475"/>
              <a:gd name="connsiteY16" fmla="*/ 76200 h 215900"/>
              <a:gd name="connsiteX17" fmla="*/ 527050 w 1768475"/>
              <a:gd name="connsiteY17" fmla="*/ 66675 h 215900"/>
              <a:gd name="connsiteX18" fmla="*/ 479425 w 1768475"/>
              <a:gd name="connsiteY18" fmla="*/ 66675 h 215900"/>
              <a:gd name="connsiteX19" fmla="*/ 444500 w 1768475"/>
              <a:gd name="connsiteY19" fmla="*/ 50800 h 215900"/>
              <a:gd name="connsiteX20" fmla="*/ 419100 w 1768475"/>
              <a:gd name="connsiteY20" fmla="*/ 50800 h 215900"/>
              <a:gd name="connsiteX21" fmla="*/ 419100 w 1768475"/>
              <a:gd name="connsiteY21" fmla="*/ 41275 h 215900"/>
              <a:gd name="connsiteX22" fmla="*/ 365125 w 1768475"/>
              <a:gd name="connsiteY22" fmla="*/ 41275 h 215900"/>
              <a:gd name="connsiteX23" fmla="*/ 358775 w 1768475"/>
              <a:gd name="connsiteY23" fmla="*/ 34925 h 215900"/>
              <a:gd name="connsiteX24" fmla="*/ 323850 w 1768475"/>
              <a:gd name="connsiteY24" fmla="*/ 34925 h 215900"/>
              <a:gd name="connsiteX25" fmla="*/ 323850 w 1768475"/>
              <a:gd name="connsiteY25" fmla="*/ 19050 h 215900"/>
              <a:gd name="connsiteX26" fmla="*/ 254000 w 1768475"/>
              <a:gd name="connsiteY26" fmla="*/ 19050 h 215900"/>
              <a:gd name="connsiteX27" fmla="*/ 254000 w 1768475"/>
              <a:gd name="connsiteY27" fmla="*/ 15875 h 215900"/>
              <a:gd name="connsiteX28" fmla="*/ 209550 w 1768475"/>
              <a:gd name="connsiteY28" fmla="*/ 15875 h 215900"/>
              <a:gd name="connsiteX29" fmla="*/ 209550 w 1768475"/>
              <a:gd name="connsiteY29" fmla="*/ 9525 h 215900"/>
              <a:gd name="connsiteX30" fmla="*/ 165100 w 1768475"/>
              <a:gd name="connsiteY30" fmla="*/ 9525 h 215900"/>
              <a:gd name="connsiteX31" fmla="*/ 130175 w 1768475"/>
              <a:gd name="connsiteY31" fmla="*/ 9525 h 215900"/>
              <a:gd name="connsiteX32" fmla="*/ 79375 w 1768475"/>
              <a:gd name="connsiteY32" fmla="*/ 9525 h 215900"/>
              <a:gd name="connsiteX33" fmla="*/ 79375 w 1768475"/>
              <a:gd name="connsiteY33" fmla="*/ 0 h 215900"/>
              <a:gd name="connsiteX34" fmla="*/ 0 w 1768475"/>
              <a:gd name="connsiteY34" fmla="*/ 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8475" h="215900">
                <a:moveTo>
                  <a:pt x="1768475" y="215900"/>
                </a:moveTo>
                <a:lnTo>
                  <a:pt x="1266825" y="215900"/>
                </a:lnTo>
                <a:lnTo>
                  <a:pt x="1212850" y="177800"/>
                </a:lnTo>
                <a:lnTo>
                  <a:pt x="1174750" y="177800"/>
                </a:lnTo>
                <a:lnTo>
                  <a:pt x="1155700" y="168275"/>
                </a:lnTo>
                <a:lnTo>
                  <a:pt x="1022350" y="168275"/>
                </a:lnTo>
                <a:lnTo>
                  <a:pt x="993775" y="158750"/>
                </a:lnTo>
                <a:lnTo>
                  <a:pt x="933450" y="155575"/>
                </a:lnTo>
                <a:lnTo>
                  <a:pt x="873125" y="123825"/>
                </a:lnTo>
                <a:lnTo>
                  <a:pt x="847725" y="117475"/>
                </a:lnTo>
                <a:lnTo>
                  <a:pt x="793750" y="114300"/>
                </a:lnTo>
                <a:lnTo>
                  <a:pt x="730250" y="92075"/>
                </a:lnTo>
                <a:lnTo>
                  <a:pt x="657225" y="85725"/>
                </a:lnTo>
                <a:lnTo>
                  <a:pt x="650875" y="85725"/>
                </a:lnTo>
                <a:lnTo>
                  <a:pt x="615950" y="85725"/>
                </a:lnTo>
                <a:lnTo>
                  <a:pt x="606425" y="76200"/>
                </a:lnTo>
                <a:lnTo>
                  <a:pt x="549275" y="76200"/>
                </a:lnTo>
                <a:lnTo>
                  <a:pt x="527050" y="66675"/>
                </a:lnTo>
                <a:lnTo>
                  <a:pt x="479425" y="66675"/>
                </a:lnTo>
                <a:lnTo>
                  <a:pt x="444500" y="50800"/>
                </a:lnTo>
                <a:lnTo>
                  <a:pt x="419100" y="50800"/>
                </a:lnTo>
                <a:lnTo>
                  <a:pt x="419100" y="41275"/>
                </a:lnTo>
                <a:lnTo>
                  <a:pt x="365125" y="41275"/>
                </a:lnTo>
                <a:lnTo>
                  <a:pt x="358775" y="34925"/>
                </a:lnTo>
                <a:lnTo>
                  <a:pt x="323850" y="34925"/>
                </a:lnTo>
                <a:lnTo>
                  <a:pt x="323850" y="19050"/>
                </a:lnTo>
                <a:lnTo>
                  <a:pt x="254000" y="19050"/>
                </a:lnTo>
                <a:lnTo>
                  <a:pt x="254000" y="15875"/>
                </a:lnTo>
                <a:lnTo>
                  <a:pt x="209550" y="15875"/>
                </a:lnTo>
                <a:lnTo>
                  <a:pt x="209550" y="9525"/>
                </a:lnTo>
                <a:lnTo>
                  <a:pt x="165100" y="9525"/>
                </a:lnTo>
                <a:lnTo>
                  <a:pt x="130175" y="9525"/>
                </a:lnTo>
                <a:lnTo>
                  <a:pt x="79375" y="9525"/>
                </a:lnTo>
                <a:lnTo>
                  <a:pt x="79375" y="0"/>
                </a:lnTo>
                <a:lnTo>
                  <a:pt x="0" y="0"/>
                </a:lnTo>
              </a:path>
            </a:pathLst>
          </a:custGeom>
          <a:noFill/>
          <a:ln w="19050">
            <a:solidFill>
              <a:schemeClr val="accent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E6691994-0D56-F5B9-2DAC-89D0B2B3D842}"/>
              </a:ext>
            </a:extLst>
          </p:cNvPr>
          <p:cNvGrpSpPr/>
          <p:nvPr/>
        </p:nvGrpSpPr>
        <p:grpSpPr>
          <a:xfrm>
            <a:off x="6919647" y="1888555"/>
            <a:ext cx="1749425" cy="397391"/>
            <a:chOff x="7010400" y="1250950"/>
            <a:chExt cx="1749425" cy="397391"/>
          </a:xfrm>
        </p:grpSpPr>
        <p:sp>
          <p:nvSpPr>
            <p:cNvPr id="189" name="TextBox 188">
              <a:extLst>
                <a:ext uri="{FF2B5EF4-FFF2-40B4-BE49-F238E27FC236}">
                  <a16:creationId xmlns:a16="http://schemas.microsoft.com/office/drawing/2014/main" id="{027CB0AD-53A5-065D-B8A8-E8C6C879A674}"/>
                </a:ext>
              </a:extLst>
            </p:cNvPr>
            <p:cNvSpPr txBox="1"/>
            <p:nvPr/>
          </p:nvSpPr>
          <p:spPr>
            <a:xfrm>
              <a:off x="8626475" y="1457325"/>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190" name="TextBox 189">
              <a:extLst>
                <a:ext uri="{FF2B5EF4-FFF2-40B4-BE49-F238E27FC236}">
                  <a16:creationId xmlns:a16="http://schemas.microsoft.com/office/drawing/2014/main" id="{866A81A6-FFD3-A1C2-A39E-29A4B3396AD0}"/>
                </a:ext>
              </a:extLst>
            </p:cNvPr>
            <p:cNvSpPr txBox="1"/>
            <p:nvPr/>
          </p:nvSpPr>
          <p:spPr>
            <a:xfrm>
              <a:off x="8613775" y="1457325"/>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191" name="TextBox 190">
              <a:extLst>
                <a:ext uri="{FF2B5EF4-FFF2-40B4-BE49-F238E27FC236}">
                  <a16:creationId xmlns:a16="http://schemas.microsoft.com/office/drawing/2014/main" id="{AFF6D6A8-EC2C-FDD6-DB83-A902D1227CE2}"/>
                </a:ext>
              </a:extLst>
            </p:cNvPr>
            <p:cNvSpPr txBox="1"/>
            <p:nvPr/>
          </p:nvSpPr>
          <p:spPr>
            <a:xfrm>
              <a:off x="8534400" y="1460500"/>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192" name="TextBox 191">
              <a:extLst>
                <a:ext uri="{FF2B5EF4-FFF2-40B4-BE49-F238E27FC236}">
                  <a16:creationId xmlns:a16="http://schemas.microsoft.com/office/drawing/2014/main" id="{F03F35A5-E5BC-8180-4561-D4BA112439D2}"/>
                </a:ext>
              </a:extLst>
            </p:cNvPr>
            <p:cNvSpPr txBox="1"/>
            <p:nvPr/>
          </p:nvSpPr>
          <p:spPr>
            <a:xfrm>
              <a:off x="8489950" y="1460500"/>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193" name="TextBox 192">
              <a:extLst>
                <a:ext uri="{FF2B5EF4-FFF2-40B4-BE49-F238E27FC236}">
                  <a16:creationId xmlns:a16="http://schemas.microsoft.com/office/drawing/2014/main" id="{7C2978FE-F6E7-5F7A-6C17-13ACD109FE20}"/>
                </a:ext>
              </a:extLst>
            </p:cNvPr>
            <p:cNvSpPr txBox="1"/>
            <p:nvPr/>
          </p:nvSpPr>
          <p:spPr>
            <a:xfrm>
              <a:off x="8467725" y="1460500"/>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194" name="TextBox 193">
              <a:extLst>
                <a:ext uri="{FF2B5EF4-FFF2-40B4-BE49-F238E27FC236}">
                  <a16:creationId xmlns:a16="http://schemas.microsoft.com/office/drawing/2014/main" id="{F78DCCC6-2E94-374A-D13C-D6FF2B0F99CE}"/>
                </a:ext>
              </a:extLst>
            </p:cNvPr>
            <p:cNvSpPr txBox="1"/>
            <p:nvPr/>
          </p:nvSpPr>
          <p:spPr>
            <a:xfrm>
              <a:off x="7010400" y="1250950"/>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195" name="TextBox 194">
              <a:extLst>
                <a:ext uri="{FF2B5EF4-FFF2-40B4-BE49-F238E27FC236}">
                  <a16:creationId xmlns:a16="http://schemas.microsoft.com/office/drawing/2014/main" id="{7DD3A381-B1E0-C0DA-55B8-3C9EC298A34D}"/>
                </a:ext>
              </a:extLst>
            </p:cNvPr>
            <p:cNvSpPr txBox="1"/>
            <p:nvPr/>
          </p:nvSpPr>
          <p:spPr>
            <a:xfrm>
              <a:off x="7219950" y="1279525"/>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196" name="TextBox 195">
              <a:extLst>
                <a:ext uri="{FF2B5EF4-FFF2-40B4-BE49-F238E27FC236}">
                  <a16:creationId xmlns:a16="http://schemas.microsoft.com/office/drawing/2014/main" id="{50C1A36B-55B1-5D50-B1C0-C0B6E5ED7E7E}"/>
                </a:ext>
              </a:extLst>
            </p:cNvPr>
            <p:cNvSpPr txBox="1"/>
            <p:nvPr/>
          </p:nvSpPr>
          <p:spPr>
            <a:xfrm>
              <a:off x="7318375" y="1298575"/>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197" name="TextBox 196">
              <a:extLst>
                <a:ext uri="{FF2B5EF4-FFF2-40B4-BE49-F238E27FC236}">
                  <a16:creationId xmlns:a16="http://schemas.microsoft.com/office/drawing/2014/main" id="{9A331ACF-48B0-21FB-E62E-225EB704AFFA}"/>
                </a:ext>
              </a:extLst>
            </p:cNvPr>
            <p:cNvSpPr txBox="1"/>
            <p:nvPr/>
          </p:nvSpPr>
          <p:spPr>
            <a:xfrm>
              <a:off x="7521575" y="1323975"/>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198" name="TextBox 197">
              <a:extLst>
                <a:ext uri="{FF2B5EF4-FFF2-40B4-BE49-F238E27FC236}">
                  <a16:creationId xmlns:a16="http://schemas.microsoft.com/office/drawing/2014/main" id="{0B9BE68E-735D-0FCC-6B34-BEC0AAA29B13}"/>
                </a:ext>
              </a:extLst>
            </p:cNvPr>
            <p:cNvSpPr txBox="1"/>
            <p:nvPr/>
          </p:nvSpPr>
          <p:spPr>
            <a:xfrm>
              <a:off x="7527925" y="1323975"/>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199" name="TextBox 198">
              <a:extLst>
                <a:ext uri="{FF2B5EF4-FFF2-40B4-BE49-F238E27FC236}">
                  <a16:creationId xmlns:a16="http://schemas.microsoft.com/office/drawing/2014/main" id="{3C787B5A-6718-F254-39DA-721BC261FBDD}"/>
                </a:ext>
              </a:extLst>
            </p:cNvPr>
            <p:cNvSpPr txBox="1"/>
            <p:nvPr/>
          </p:nvSpPr>
          <p:spPr>
            <a:xfrm>
              <a:off x="7546975" y="1327150"/>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200" name="TextBox 199">
              <a:extLst>
                <a:ext uri="{FF2B5EF4-FFF2-40B4-BE49-F238E27FC236}">
                  <a16:creationId xmlns:a16="http://schemas.microsoft.com/office/drawing/2014/main" id="{3A767A4E-B764-EC59-96D1-77AAAEF64C5B}"/>
                </a:ext>
              </a:extLst>
            </p:cNvPr>
            <p:cNvSpPr txBox="1"/>
            <p:nvPr/>
          </p:nvSpPr>
          <p:spPr>
            <a:xfrm>
              <a:off x="7553325" y="1327150"/>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201" name="TextBox 200">
              <a:extLst>
                <a:ext uri="{FF2B5EF4-FFF2-40B4-BE49-F238E27FC236}">
                  <a16:creationId xmlns:a16="http://schemas.microsoft.com/office/drawing/2014/main" id="{9827329F-1988-B4B3-3351-17E676CF9DC6}"/>
                </a:ext>
              </a:extLst>
            </p:cNvPr>
            <p:cNvSpPr txBox="1"/>
            <p:nvPr/>
          </p:nvSpPr>
          <p:spPr>
            <a:xfrm>
              <a:off x="7559675" y="1327150"/>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202" name="TextBox 201">
              <a:extLst>
                <a:ext uri="{FF2B5EF4-FFF2-40B4-BE49-F238E27FC236}">
                  <a16:creationId xmlns:a16="http://schemas.microsoft.com/office/drawing/2014/main" id="{E8488E20-A826-154F-0DC3-F0D3E75F47CC}"/>
                </a:ext>
              </a:extLst>
            </p:cNvPr>
            <p:cNvSpPr txBox="1"/>
            <p:nvPr/>
          </p:nvSpPr>
          <p:spPr>
            <a:xfrm>
              <a:off x="7566025" y="1327150"/>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203" name="TextBox 202">
              <a:extLst>
                <a:ext uri="{FF2B5EF4-FFF2-40B4-BE49-F238E27FC236}">
                  <a16:creationId xmlns:a16="http://schemas.microsoft.com/office/drawing/2014/main" id="{C554AEC5-423F-C0CD-1361-4D169D1A5184}"/>
                </a:ext>
              </a:extLst>
            </p:cNvPr>
            <p:cNvSpPr txBox="1"/>
            <p:nvPr/>
          </p:nvSpPr>
          <p:spPr>
            <a:xfrm>
              <a:off x="7575550" y="1327150"/>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204" name="TextBox 203">
              <a:extLst>
                <a:ext uri="{FF2B5EF4-FFF2-40B4-BE49-F238E27FC236}">
                  <a16:creationId xmlns:a16="http://schemas.microsoft.com/office/drawing/2014/main" id="{CF3539F8-96D3-84E1-79B4-961910789147}"/>
                </a:ext>
              </a:extLst>
            </p:cNvPr>
            <p:cNvSpPr txBox="1"/>
            <p:nvPr/>
          </p:nvSpPr>
          <p:spPr>
            <a:xfrm>
              <a:off x="7975600" y="1409700"/>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205" name="TextBox 204">
              <a:extLst>
                <a:ext uri="{FF2B5EF4-FFF2-40B4-BE49-F238E27FC236}">
                  <a16:creationId xmlns:a16="http://schemas.microsoft.com/office/drawing/2014/main" id="{3D9A728B-0D46-116B-BC5B-D9845C177FE9}"/>
                </a:ext>
              </a:extLst>
            </p:cNvPr>
            <p:cNvSpPr txBox="1"/>
            <p:nvPr/>
          </p:nvSpPr>
          <p:spPr>
            <a:xfrm>
              <a:off x="7978775" y="1409700"/>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206" name="TextBox 205">
              <a:extLst>
                <a:ext uri="{FF2B5EF4-FFF2-40B4-BE49-F238E27FC236}">
                  <a16:creationId xmlns:a16="http://schemas.microsoft.com/office/drawing/2014/main" id="{2D9A6C96-EEB3-F4D0-ED52-5C9865169CEF}"/>
                </a:ext>
              </a:extLst>
            </p:cNvPr>
            <p:cNvSpPr txBox="1"/>
            <p:nvPr/>
          </p:nvSpPr>
          <p:spPr>
            <a:xfrm>
              <a:off x="7994650" y="1409700"/>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207" name="TextBox 206">
              <a:extLst>
                <a:ext uri="{FF2B5EF4-FFF2-40B4-BE49-F238E27FC236}">
                  <a16:creationId xmlns:a16="http://schemas.microsoft.com/office/drawing/2014/main" id="{31AA76CC-AF2A-C505-D1FA-19B27C2F1B37}"/>
                </a:ext>
              </a:extLst>
            </p:cNvPr>
            <p:cNvSpPr txBox="1"/>
            <p:nvPr/>
          </p:nvSpPr>
          <p:spPr>
            <a:xfrm>
              <a:off x="8001000" y="1409700"/>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208" name="TextBox 207">
              <a:extLst>
                <a:ext uri="{FF2B5EF4-FFF2-40B4-BE49-F238E27FC236}">
                  <a16:creationId xmlns:a16="http://schemas.microsoft.com/office/drawing/2014/main" id="{03E9AC9D-6D3B-4FC1-EA06-B30F613935CC}"/>
                </a:ext>
              </a:extLst>
            </p:cNvPr>
            <p:cNvSpPr txBox="1"/>
            <p:nvPr/>
          </p:nvSpPr>
          <p:spPr>
            <a:xfrm>
              <a:off x="8007350" y="1409700"/>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209" name="TextBox 208">
              <a:extLst>
                <a:ext uri="{FF2B5EF4-FFF2-40B4-BE49-F238E27FC236}">
                  <a16:creationId xmlns:a16="http://schemas.microsoft.com/office/drawing/2014/main" id="{20C7687A-6094-479D-E7B0-D3C82D11B08A}"/>
                </a:ext>
              </a:extLst>
            </p:cNvPr>
            <p:cNvSpPr txBox="1"/>
            <p:nvPr/>
          </p:nvSpPr>
          <p:spPr>
            <a:xfrm>
              <a:off x="8023225" y="1409700"/>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210" name="TextBox 209">
              <a:extLst>
                <a:ext uri="{FF2B5EF4-FFF2-40B4-BE49-F238E27FC236}">
                  <a16:creationId xmlns:a16="http://schemas.microsoft.com/office/drawing/2014/main" id="{5F005184-9553-720C-BF17-11963C48BD95}"/>
                </a:ext>
              </a:extLst>
            </p:cNvPr>
            <p:cNvSpPr txBox="1"/>
            <p:nvPr/>
          </p:nvSpPr>
          <p:spPr>
            <a:xfrm>
              <a:off x="8359775" y="1460500"/>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211" name="TextBox 210">
              <a:extLst>
                <a:ext uri="{FF2B5EF4-FFF2-40B4-BE49-F238E27FC236}">
                  <a16:creationId xmlns:a16="http://schemas.microsoft.com/office/drawing/2014/main" id="{3BAD1E05-7D9E-BDE5-374A-B26E6C5088E7}"/>
                </a:ext>
              </a:extLst>
            </p:cNvPr>
            <p:cNvSpPr txBox="1"/>
            <p:nvPr/>
          </p:nvSpPr>
          <p:spPr>
            <a:xfrm>
              <a:off x="8378825" y="1460500"/>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212" name="TextBox 211">
              <a:extLst>
                <a:ext uri="{FF2B5EF4-FFF2-40B4-BE49-F238E27FC236}">
                  <a16:creationId xmlns:a16="http://schemas.microsoft.com/office/drawing/2014/main" id="{660874F1-C24F-E558-954C-2973E9C87E15}"/>
                </a:ext>
              </a:extLst>
            </p:cNvPr>
            <p:cNvSpPr txBox="1"/>
            <p:nvPr/>
          </p:nvSpPr>
          <p:spPr>
            <a:xfrm>
              <a:off x="8385175" y="1460500"/>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213" name="TextBox 212">
              <a:extLst>
                <a:ext uri="{FF2B5EF4-FFF2-40B4-BE49-F238E27FC236}">
                  <a16:creationId xmlns:a16="http://schemas.microsoft.com/office/drawing/2014/main" id="{94914872-DDEF-ACC8-0058-044AAB5ED390}"/>
                </a:ext>
              </a:extLst>
            </p:cNvPr>
            <p:cNvSpPr txBox="1"/>
            <p:nvPr/>
          </p:nvSpPr>
          <p:spPr>
            <a:xfrm>
              <a:off x="8166100" y="1460500"/>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214" name="TextBox 213">
              <a:extLst>
                <a:ext uri="{FF2B5EF4-FFF2-40B4-BE49-F238E27FC236}">
                  <a16:creationId xmlns:a16="http://schemas.microsoft.com/office/drawing/2014/main" id="{6861A4FF-9585-AE32-96F2-BD8F8525D9C1}"/>
                </a:ext>
              </a:extLst>
            </p:cNvPr>
            <p:cNvSpPr txBox="1"/>
            <p:nvPr/>
          </p:nvSpPr>
          <p:spPr>
            <a:xfrm>
              <a:off x="8274050" y="1460500"/>
              <a:ext cx="133350" cy="184666"/>
            </a:xfrm>
            <a:prstGeom prst="rect">
              <a:avLst/>
            </a:prstGeom>
            <a:noFill/>
          </p:spPr>
          <p:txBody>
            <a:bodyPr wrap="square" rtlCol="0">
              <a:spAutoFit/>
            </a:bodyPr>
            <a:lstStyle/>
            <a:p>
              <a:pPr algn="ctr"/>
              <a:r>
                <a:rPr lang="en-US" sz="600" dirty="0">
                  <a:solidFill>
                    <a:schemeClr val="accent1"/>
                  </a:solidFill>
                </a:rPr>
                <a:t>+</a:t>
              </a:r>
            </a:p>
          </p:txBody>
        </p:sp>
        <p:sp>
          <p:nvSpPr>
            <p:cNvPr id="215" name="TextBox 214">
              <a:extLst>
                <a:ext uri="{FF2B5EF4-FFF2-40B4-BE49-F238E27FC236}">
                  <a16:creationId xmlns:a16="http://schemas.microsoft.com/office/drawing/2014/main" id="{19E23223-3082-92D3-5D96-F6E413848C62}"/>
                </a:ext>
              </a:extLst>
            </p:cNvPr>
            <p:cNvSpPr txBox="1"/>
            <p:nvPr/>
          </p:nvSpPr>
          <p:spPr>
            <a:xfrm>
              <a:off x="8258175" y="14605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16" name="TextBox 215">
              <a:extLst>
                <a:ext uri="{FF2B5EF4-FFF2-40B4-BE49-F238E27FC236}">
                  <a16:creationId xmlns:a16="http://schemas.microsoft.com/office/drawing/2014/main" id="{65724BE3-9AEC-32CB-966C-85DEC50D1B23}"/>
                </a:ext>
              </a:extLst>
            </p:cNvPr>
            <p:cNvSpPr txBox="1"/>
            <p:nvPr/>
          </p:nvSpPr>
          <p:spPr>
            <a:xfrm>
              <a:off x="8270875" y="14605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17" name="TextBox 216">
              <a:extLst>
                <a:ext uri="{FF2B5EF4-FFF2-40B4-BE49-F238E27FC236}">
                  <a16:creationId xmlns:a16="http://schemas.microsoft.com/office/drawing/2014/main" id="{D7563BA8-D5BA-2F42-3A37-AC7CA0AD1E5D}"/>
                </a:ext>
              </a:extLst>
            </p:cNvPr>
            <p:cNvSpPr txBox="1"/>
            <p:nvPr/>
          </p:nvSpPr>
          <p:spPr>
            <a:xfrm>
              <a:off x="8286750" y="14605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18" name="TextBox 217">
              <a:extLst>
                <a:ext uri="{FF2B5EF4-FFF2-40B4-BE49-F238E27FC236}">
                  <a16:creationId xmlns:a16="http://schemas.microsoft.com/office/drawing/2014/main" id="{757CC397-9D2D-BC0E-507B-535F403FDBCE}"/>
                </a:ext>
              </a:extLst>
            </p:cNvPr>
            <p:cNvSpPr txBox="1"/>
            <p:nvPr/>
          </p:nvSpPr>
          <p:spPr>
            <a:xfrm>
              <a:off x="8293100" y="14605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19" name="TextBox 218">
              <a:extLst>
                <a:ext uri="{FF2B5EF4-FFF2-40B4-BE49-F238E27FC236}">
                  <a16:creationId xmlns:a16="http://schemas.microsoft.com/office/drawing/2014/main" id="{1D3A8078-2E5C-5DEA-7DB1-F8836E6E0EE1}"/>
                </a:ext>
              </a:extLst>
            </p:cNvPr>
            <p:cNvSpPr txBox="1"/>
            <p:nvPr/>
          </p:nvSpPr>
          <p:spPr>
            <a:xfrm>
              <a:off x="8308975" y="14605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20" name="TextBox 219">
              <a:extLst>
                <a:ext uri="{FF2B5EF4-FFF2-40B4-BE49-F238E27FC236}">
                  <a16:creationId xmlns:a16="http://schemas.microsoft.com/office/drawing/2014/main" id="{F36152FF-3ABC-9876-2401-AC14D496E862}"/>
                </a:ext>
              </a:extLst>
            </p:cNvPr>
            <p:cNvSpPr txBox="1"/>
            <p:nvPr/>
          </p:nvSpPr>
          <p:spPr>
            <a:xfrm>
              <a:off x="8315325" y="14605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21" name="TextBox 220">
              <a:extLst>
                <a:ext uri="{FF2B5EF4-FFF2-40B4-BE49-F238E27FC236}">
                  <a16:creationId xmlns:a16="http://schemas.microsoft.com/office/drawing/2014/main" id="{DFFA8D5A-4BAC-B69A-860E-6093DBFF315F}"/>
                </a:ext>
              </a:extLst>
            </p:cNvPr>
            <p:cNvSpPr txBox="1"/>
            <p:nvPr/>
          </p:nvSpPr>
          <p:spPr>
            <a:xfrm>
              <a:off x="8166100" y="14605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22" name="TextBox 221">
              <a:extLst>
                <a:ext uri="{FF2B5EF4-FFF2-40B4-BE49-F238E27FC236}">
                  <a16:creationId xmlns:a16="http://schemas.microsoft.com/office/drawing/2014/main" id="{4D7CBC9B-DC09-812E-87F6-AAD674756DC6}"/>
                </a:ext>
              </a:extLst>
            </p:cNvPr>
            <p:cNvSpPr txBox="1"/>
            <p:nvPr/>
          </p:nvSpPr>
          <p:spPr>
            <a:xfrm>
              <a:off x="8178800" y="14605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23" name="TextBox 222">
              <a:extLst>
                <a:ext uri="{FF2B5EF4-FFF2-40B4-BE49-F238E27FC236}">
                  <a16:creationId xmlns:a16="http://schemas.microsoft.com/office/drawing/2014/main" id="{96FC1A82-C194-0479-4DA6-055B2F306AA4}"/>
                </a:ext>
              </a:extLst>
            </p:cNvPr>
            <p:cNvSpPr txBox="1"/>
            <p:nvPr/>
          </p:nvSpPr>
          <p:spPr>
            <a:xfrm>
              <a:off x="8191500" y="14605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24" name="TextBox 223">
              <a:extLst>
                <a:ext uri="{FF2B5EF4-FFF2-40B4-BE49-F238E27FC236}">
                  <a16:creationId xmlns:a16="http://schemas.microsoft.com/office/drawing/2014/main" id="{66ACB4F7-7068-4717-C534-6AAFC623DB40}"/>
                </a:ext>
              </a:extLst>
            </p:cNvPr>
            <p:cNvSpPr txBox="1"/>
            <p:nvPr/>
          </p:nvSpPr>
          <p:spPr>
            <a:xfrm>
              <a:off x="8232775" y="14605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25" name="TextBox 224">
              <a:extLst>
                <a:ext uri="{FF2B5EF4-FFF2-40B4-BE49-F238E27FC236}">
                  <a16:creationId xmlns:a16="http://schemas.microsoft.com/office/drawing/2014/main" id="{2142490D-FE06-16EA-66E1-82BCC3E5728D}"/>
                </a:ext>
              </a:extLst>
            </p:cNvPr>
            <p:cNvSpPr txBox="1"/>
            <p:nvPr/>
          </p:nvSpPr>
          <p:spPr>
            <a:xfrm>
              <a:off x="8216900" y="14605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26" name="TextBox 225">
              <a:extLst>
                <a:ext uri="{FF2B5EF4-FFF2-40B4-BE49-F238E27FC236}">
                  <a16:creationId xmlns:a16="http://schemas.microsoft.com/office/drawing/2014/main" id="{949B48D9-4E8B-4F0E-D730-97431730AD68}"/>
                </a:ext>
              </a:extLst>
            </p:cNvPr>
            <p:cNvSpPr txBox="1"/>
            <p:nvPr/>
          </p:nvSpPr>
          <p:spPr>
            <a:xfrm>
              <a:off x="8210550" y="14605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27" name="TextBox 226">
              <a:extLst>
                <a:ext uri="{FF2B5EF4-FFF2-40B4-BE49-F238E27FC236}">
                  <a16:creationId xmlns:a16="http://schemas.microsoft.com/office/drawing/2014/main" id="{83C92482-7B87-3844-BCCB-B641BAA5FAB8}"/>
                </a:ext>
              </a:extLst>
            </p:cNvPr>
            <p:cNvSpPr txBox="1"/>
            <p:nvPr/>
          </p:nvSpPr>
          <p:spPr>
            <a:xfrm>
              <a:off x="8204200" y="14605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28" name="TextBox 227">
              <a:extLst>
                <a:ext uri="{FF2B5EF4-FFF2-40B4-BE49-F238E27FC236}">
                  <a16:creationId xmlns:a16="http://schemas.microsoft.com/office/drawing/2014/main" id="{84FAE64B-333D-9795-B057-C93A1508EEF1}"/>
                </a:ext>
              </a:extLst>
            </p:cNvPr>
            <p:cNvSpPr txBox="1"/>
            <p:nvPr/>
          </p:nvSpPr>
          <p:spPr>
            <a:xfrm>
              <a:off x="8013700" y="1419225"/>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29" name="TextBox 228">
              <a:extLst>
                <a:ext uri="{FF2B5EF4-FFF2-40B4-BE49-F238E27FC236}">
                  <a16:creationId xmlns:a16="http://schemas.microsoft.com/office/drawing/2014/main" id="{FF37C74B-C50D-3CA9-0F42-86C3C59C91AA}"/>
                </a:ext>
              </a:extLst>
            </p:cNvPr>
            <p:cNvSpPr txBox="1"/>
            <p:nvPr/>
          </p:nvSpPr>
          <p:spPr>
            <a:xfrm>
              <a:off x="8026400" y="1419225"/>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30" name="TextBox 229">
              <a:extLst>
                <a:ext uri="{FF2B5EF4-FFF2-40B4-BE49-F238E27FC236}">
                  <a16:creationId xmlns:a16="http://schemas.microsoft.com/office/drawing/2014/main" id="{40D3E78B-793D-5AF8-17F4-3541B307D200}"/>
                </a:ext>
              </a:extLst>
            </p:cNvPr>
            <p:cNvSpPr txBox="1"/>
            <p:nvPr/>
          </p:nvSpPr>
          <p:spPr>
            <a:xfrm>
              <a:off x="8039100" y="1419225"/>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31" name="TextBox 230">
              <a:extLst>
                <a:ext uri="{FF2B5EF4-FFF2-40B4-BE49-F238E27FC236}">
                  <a16:creationId xmlns:a16="http://schemas.microsoft.com/office/drawing/2014/main" id="{C2B27D5D-FCBE-ACC2-58D5-9FBC5A1281BA}"/>
                </a:ext>
              </a:extLst>
            </p:cNvPr>
            <p:cNvSpPr txBox="1"/>
            <p:nvPr/>
          </p:nvSpPr>
          <p:spPr>
            <a:xfrm>
              <a:off x="8051800" y="1419225"/>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32" name="TextBox 231">
              <a:extLst>
                <a:ext uri="{FF2B5EF4-FFF2-40B4-BE49-F238E27FC236}">
                  <a16:creationId xmlns:a16="http://schemas.microsoft.com/office/drawing/2014/main" id="{8F1AED8A-B7FF-1BC9-B2DB-704EF3221C0E}"/>
                </a:ext>
              </a:extLst>
            </p:cNvPr>
            <p:cNvSpPr txBox="1"/>
            <p:nvPr/>
          </p:nvSpPr>
          <p:spPr>
            <a:xfrm>
              <a:off x="8061325" y="1419225"/>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33" name="TextBox 232">
              <a:extLst>
                <a:ext uri="{FF2B5EF4-FFF2-40B4-BE49-F238E27FC236}">
                  <a16:creationId xmlns:a16="http://schemas.microsoft.com/office/drawing/2014/main" id="{88F14231-7E86-FE87-D6DA-EA1642328C43}"/>
                </a:ext>
              </a:extLst>
            </p:cNvPr>
            <p:cNvSpPr txBox="1"/>
            <p:nvPr/>
          </p:nvSpPr>
          <p:spPr>
            <a:xfrm>
              <a:off x="8074025" y="1419225"/>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34" name="TextBox 233">
              <a:extLst>
                <a:ext uri="{FF2B5EF4-FFF2-40B4-BE49-F238E27FC236}">
                  <a16:creationId xmlns:a16="http://schemas.microsoft.com/office/drawing/2014/main" id="{75CA1BFD-5B26-E886-6277-495FD2F1CE4C}"/>
                </a:ext>
              </a:extLst>
            </p:cNvPr>
            <p:cNvSpPr txBox="1"/>
            <p:nvPr/>
          </p:nvSpPr>
          <p:spPr>
            <a:xfrm>
              <a:off x="8128000" y="14605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35" name="TextBox 234">
              <a:extLst>
                <a:ext uri="{FF2B5EF4-FFF2-40B4-BE49-F238E27FC236}">
                  <a16:creationId xmlns:a16="http://schemas.microsoft.com/office/drawing/2014/main" id="{F7ED2784-E90C-D221-F906-CB36C7F79F5F}"/>
                </a:ext>
              </a:extLst>
            </p:cNvPr>
            <p:cNvSpPr txBox="1"/>
            <p:nvPr/>
          </p:nvSpPr>
          <p:spPr>
            <a:xfrm>
              <a:off x="8121650" y="14605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36" name="TextBox 235">
              <a:extLst>
                <a:ext uri="{FF2B5EF4-FFF2-40B4-BE49-F238E27FC236}">
                  <a16:creationId xmlns:a16="http://schemas.microsoft.com/office/drawing/2014/main" id="{66894840-E478-724B-5C35-DB99E51FE664}"/>
                </a:ext>
              </a:extLst>
            </p:cNvPr>
            <p:cNvSpPr txBox="1"/>
            <p:nvPr/>
          </p:nvSpPr>
          <p:spPr>
            <a:xfrm>
              <a:off x="8118475" y="14605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37" name="TextBox 236">
              <a:extLst>
                <a:ext uri="{FF2B5EF4-FFF2-40B4-BE49-F238E27FC236}">
                  <a16:creationId xmlns:a16="http://schemas.microsoft.com/office/drawing/2014/main" id="{94734CFC-7D66-EA52-B2D2-7EAB2A6406C7}"/>
                </a:ext>
              </a:extLst>
            </p:cNvPr>
            <p:cNvSpPr txBox="1"/>
            <p:nvPr/>
          </p:nvSpPr>
          <p:spPr>
            <a:xfrm>
              <a:off x="8115300" y="14605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38" name="TextBox 237">
              <a:extLst>
                <a:ext uri="{FF2B5EF4-FFF2-40B4-BE49-F238E27FC236}">
                  <a16:creationId xmlns:a16="http://schemas.microsoft.com/office/drawing/2014/main" id="{8FFB0F4C-1782-F1D5-AE8D-3866656BE38A}"/>
                </a:ext>
              </a:extLst>
            </p:cNvPr>
            <p:cNvSpPr txBox="1"/>
            <p:nvPr/>
          </p:nvSpPr>
          <p:spPr>
            <a:xfrm>
              <a:off x="8099425" y="14605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39" name="TextBox 238">
              <a:extLst>
                <a:ext uri="{FF2B5EF4-FFF2-40B4-BE49-F238E27FC236}">
                  <a16:creationId xmlns:a16="http://schemas.microsoft.com/office/drawing/2014/main" id="{BDB8308B-547D-83F6-7541-C7958E84E790}"/>
                </a:ext>
              </a:extLst>
            </p:cNvPr>
            <p:cNvSpPr txBox="1"/>
            <p:nvPr/>
          </p:nvSpPr>
          <p:spPr>
            <a:xfrm>
              <a:off x="8089900" y="1463675"/>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40" name="TextBox 239">
              <a:extLst>
                <a:ext uri="{FF2B5EF4-FFF2-40B4-BE49-F238E27FC236}">
                  <a16:creationId xmlns:a16="http://schemas.microsoft.com/office/drawing/2014/main" id="{91D4F4EC-47CE-84E8-BB98-F2F4D4EFDA1A}"/>
                </a:ext>
              </a:extLst>
            </p:cNvPr>
            <p:cNvSpPr txBox="1"/>
            <p:nvPr/>
          </p:nvSpPr>
          <p:spPr>
            <a:xfrm>
              <a:off x="8077200" y="144145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41" name="TextBox 240">
              <a:extLst>
                <a:ext uri="{FF2B5EF4-FFF2-40B4-BE49-F238E27FC236}">
                  <a16:creationId xmlns:a16="http://schemas.microsoft.com/office/drawing/2014/main" id="{F087FE5F-CD8A-542F-84BA-635BA28D520B}"/>
                </a:ext>
              </a:extLst>
            </p:cNvPr>
            <p:cNvSpPr txBox="1"/>
            <p:nvPr/>
          </p:nvSpPr>
          <p:spPr>
            <a:xfrm>
              <a:off x="8089900" y="144145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42" name="TextBox 241">
              <a:extLst>
                <a:ext uri="{FF2B5EF4-FFF2-40B4-BE49-F238E27FC236}">
                  <a16:creationId xmlns:a16="http://schemas.microsoft.com/office/drawing/2014/main" id="{D181805A-20CA-C0F8-97BB-B8879363BDB4}"/>
                </a:ext>
              </a:extLst>
            </p:cNvPr>
            <p:cNvSpPr txBox="1"/>
            <p:nvPr/>
          </p:nvSpPr>
          <p:spPr>
            <a:xfrm>
              <a:off x="7280275" y="12954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43" name="TextBox 242">
              <a:extLst>
                <a:ext uri="{FF2B5EF4-FFF2-40B4-BE49-F238E27FC236}">
                  <a16:creationId xmlns:a16="http://schemas.microsoft.com/office/drawing/2014/main" id="{522CFDA5-ADD9-F515-0FB3-3BCF62FE17CA}"/>
                </a:ext>
              </a:extLst>
            </p:cNvPr>
            <p:cNvSpPr txBox="1"/>
            <p:nvPr/>
          </p:nvSpPr>
          <p:spPr>
            <a:xfrm>
              <a:off x="7908925" y="14097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44" name="TextBox 243">
              <a:extLst>
                <a:ext uri="{FF2B5EF4-FFF2-40B4-BE49-F238E27FC236}">
                  <a16:creationId xmlns:a16="http://schemas.microsoft.com/office/drawing/2014/main" id="{8FE03950-D0A5-3538-037B-F4E2A262290F}"/>
                </a:ext>
              </a:extLst>
            </p:cNvPr>
            <p:cNvSpPr txBox="1"/>
            <p:nvPr/>
          </p:nvSpPr>
          <p:spPr>
            <a:xfrm>
              <a:off x="7902575" y="14097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45" name="TextBox 244">
              <a:extLst>
                <a:ext uri="{FF2B5EF4-FFF2-40B4-BE49-F238E27FC236}">
                  <a16:creationId xmlns:a16="http://schemas.microsoft.com/office/drawing/2014/main" id="{BDE85169-10D0-6E23-8A09-D62524E31A57}"/>
                </a:ext>
              </a:extLst>
            </p:cNvPr>
            <p:cNvSpPr txBox="1"/>
            <p:nvPr/>
          </p:nvSpPr>
          <p:spPr>
            <a:xfrm>
              <a:off x="7893050" y="14097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46" name="TextBox 245">
              <a:extLst>
                <a:ext uri="{FF2B5EF4-FFF2-40B4-BE49-F238E27FC236}">
                  <a16:creationId xmlns:a16="http://schemas.microsoft.com/office/drawing/2014/main" id="{BCF2BB3A-DC4B-8067-CDCF-B8B728957968}"/>
                </a:ext>
              </a:extLst>
            </p:cNvPr>
            <p:cNvSpPr txBox="1"/>
            <p:nvPr/>
          </p:nvSpPr>
          <p:spPr>
            <a:xfrm>
              <a:off x="7886700" y="14097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47" name="TextBox 246">
              <a:extLst>
                <a:ext uri="{FF2B5EF4-FFF2-40B4-BE49-F238E27FC236}">
                  <a16:creationId xmlns:a16="http://schemas.microsoft.com/office/drawing/2014/main" id="{C5BFFD94-C45F-F8E3-3D30-D7195A77E616}"/>
                </a:ext>
              </a:extLst>
            </p:cNvPr>
            <p:cNvSpPr txBox="1"/>
            <p:nvPr/>
          </p:nvSpPr>
          <p:spPr>
            <a:xfrm>
              <a:off x="7899400" y="14097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48" name="TextBox 247">
              <a:extLst>
                <a:ext uri="{FF2B5EF4-FFF2-40B4-BE49-F238E27FC236}">
                  <a16:creationId xmlns:a16="http://schemas.microsoft.com/office/drawing/2014/main" id="{F40A5F15-5A79-5246-0351-FBEA3F5BD41B}"/>
                </a:ext>
              </a:extLst>
            </p:cNvPr>
            <p:cNvSpPr txBox="1"/>
            <p:nvPr/>
          </p:nvSpPr>
          <p:spPr>
            <a:xfrm>
              <a:off x="7870825" y="14097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49" name="TextBox 248">
              <a:extLst>
                <a:ext uri="{FF2B5EF4-FFF2-40B4-BE49-F238E27FC236}">
                  <a16:creationId xmlns:a16="http://schemas.microsoft.com/office/drawing/2014/main" id="{45D90390-2761-A2E2-D1B0-34DE463B3723}"/>
                </a:ext>
              </a:extLst>
            </p:cNvPr>
            <p:cNvSpPr txBox="1"/>
            <p:nvPr/>
          </p:nvSpPr>
          <p:spPr>
            <a:xfrm>
              <a:off x="7864475" y="14097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50" name="TextBox 249">
              <a:extLst>
                <a:ext uri="{FF2B5EF4-FFF2-40B4-BE49-F238E27FC236}">
                  <a16:creationId xmlns:a16="http://schemas.microsoft.com/office/drawing/2014/main" id="{E92DD4F0-6E2F-BCE9-20A3-06A210C352B1}"/>
                </a:ext>
              </a:extLst>
            </p:cNvPr>
            <p:cNvSpPr txBox="1"/>
            <p:nvPr/>
          </p:nvSpPr>
          <p:spPr>
            <a:xfrm>
              <a:off x="7854950" y="14097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51" name="TextBox 250">
              <a:extLst>
                <a:ext uri="{FF2B5EF4-FFF2-40B4-BE49-F238E27FC236}">
                  <a16:creationId xmlns:a16="http://schemas.microsoft.com/office/drawing/2014/main" id="{70894E43-342E-06B0-FE2B-29A33B8AE211}"/>
                </a:ext>
              </a:extLst>
            </p:cNvPr>
            <p:cNvSpPr txBox="1"/>
            <p:nvPr/>
          </p:nvSpPr>
          <p:spPr>
            <a:xfrm>
              <a:off x="7858125" y="14097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52" name="TextBox 251">
              <a:extLst>
                <a:ext uri="{FF2B5EF4-FFF2-40B4-BE49-F238E27FC236}">
                  <a16:creationId xmlns:a16="http://schemas.microsoft.com/office/drawing/2014/main" id="{92DCA018-11DA-7697-AC2D-312FAA5D8E89}"/>
                </a:ext>
              </a:extLst>
            </p:cNvPr>
            <p:cNvSpPr txBox="1"/>
            <p:nvPr/>
          </p:nvSpPr>
          <p:spPr>
            <a:xfrm>
              <a:off x="7842250" y="1406525"/>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53" name="TextBox 252">
              <a:extLst>
                <a:ext uri="{FF2B5EF4-FFF2-40B4-BE49-F238E27FC236}">
                  <a16:creationId xmlns:a16="http://schemas.microsoft.com/office/drawing/2014/main" id="{E05B71AE-D566-0550-CB87-DB5973BDCE6E}"/>
                </a:ext>
              </a:extLst>
            </p:cNvPr>
            <p:cNvSpPr txBox="1"/>
            <p:nvPr/>
          </p:nvSpPr>
          <p:spPr>
            <a:xfrm>
              <a:off x="7829550" y="140335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54" name="TextBox 253">
              <a:extLst>
                <a:ext uri="{FF2B5EF4-FFF2-40B4-BE49-F238E27FC236}">
                  <a16:creationId xmlns:a16="http://schemas.microsoft.com/office/drawing/2014/main" id="{23957AEC-8254-E9F5-805A-88E13BE22A6E}"/>
                </a:ext>
              </a:extLst>
            </p:cNvPr>
            <p:cNvSpPr txBox="1"/>
            <p:nvPr/>
          </p:nvSpPr>
          <p:spPr>
            <a:xfrm>
              <a:off x="7820025" y="140335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55" name="TextBox 254">
              <a:extLst>
                <a:ext uri="{FF2B5EF4-FFF2-40B4-BE49-F238E27FC236}">
                  <a16:creationId xmlns:a16="http://schemas.microsoft.com/office/drawing/2014/main" id="{755258E6-00A9-017B-7819-50711394FC03}"/>
                </a:ext>
              </a:extLst>
            </p:cNvPr>
            <p:cNvSpPr txBox="1"/>
            <p:nvPr/>
          </p:nvSpPr>
          <p:spPr>
            <a:xfrm>
              <a:off x="7807325" y="1400175"/>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56" name="TextBox 255">
              <a:extLst>
                <a:ext uri="{FF2B5EF4-FFF2-40B4-BE49-F238E27FC236}">
                  <a16:creationId xmlns:a16="http://schemas.microsoft.com/office/drawing/2014/main" id="{6A56D86C-CAB3-8E64-0FD9-1BFAA9889A7F}"/>
                </a:ext>
              </a:extLst>
            </p:cNvPr>
            <p:cNvSpPr txBox="1"/>
            <p:nvPr/>
          </p:nvSpPr>
          <p:spPr>
            <a:xfrm>
              <a:off x="7794625" y="13970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57" name="TextBox 256">
              <a:extLst>
                <a:ext uri="{FF2B5EF4-FFF2-40B4-BE49-F238E27FC236}">
                  <a16:creationId xmlns:a16="http://schemas.microsoft.com/office/drawing/2014/main" id="{33826289-014F-A51F-88B8-7542A355DA39}"/>
                </a:ext>
              </a:extLst>
            </p:cNvPr>
            <p:cNvSpPr txBox="1"/>
            <p:nvPr/>
          </p:nvSpPr>
          <p:spPr>
            <a:xfrm>
              <a:off x="7788275" y="139700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58" name="TextBox 257">
              <a:extLst>
                <a:ext uri="{FF2B5EF4-FFF2-40B4-BE49-F238E27FC236}">
                  <a16:creationId xmlns:a16="http://schemas.microsoft.com/office/drawing/2014/main" id="{A7844EDE-3069-4D69-0669-A93D8D3EB0E5}"/>
                </a:ext>
              </a:extLst>
            </p:cNvPr>
            <p:cNvSpPr txBox="1"/>
            <p:nvPr/>
          </p:nvSpPr>
          <p:spPr>
            <a:xfrm>
              <a:off x="7769225" y="1387475"/>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59" name="TextBox 258">
              <a:extLst>
                <a:ext uri="{FF2B5EF4-FFF2-40B4-BE49-F238E27FC236}">
                  <a16:creationId xmlns:a16="http://schemas.microsoft.com/office/drawing/2014/main" id="{CD7A7E38-9B01-E038-4FB0-AFC109B9D132}"/>
                </a:ext>
              </a:extLst>
            </p:cNvPr>
            <p:cNvSpPr txBox="1"/>
            <p:nvPr/>
          </p:nvSpPr>
          <p:spPr>
            <a:xfrm>
              <a:off x="7756525" y="1381125"/>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60" name="TextBox 259">
              <a:extLst>
                <a:ext uri="{FF2B5EF4-FFF2-40B4-BE49-F238E27FC236}">
                  <a16:creationId xmlns:a16="http://schemas.microsoft.com/office/drawing/2014/main" id="{E325BB11-2D17-28D3-66C4-B6B65CB49420}"/>
                </a:ext>
              </a:extLst>
            </p:cNvPr>
            <p:cNvSpPr txBox="1"/>
            <p:nvPr/>
          </p:nvSpPr>
          <p:spPr>
            <a:xfrm>
              <a:off x="7743825" y="1381125"/>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61" name="TextBox 260">
              <a:extLst>
                <a:ext uri="{FF2B5EF4-FFF2-40B4-BE49-F238E27FC236}">
                  <a16:creationId xmlns:a16="http://schemas.microsoft.com/office/drawing/2014/main" id="{A5E8ECB0-9142-F981-6B0D-E96A66B5097C}"/>
                </a:ext>
              </a:extLst>
            </p:cNvPr>
            <p:cNvSpPr txBox="1"/>
            <p:nvPr/>
          </p:nvSpPr>
          <p:spPr>
            <a:xfrm>
              <a:off x="7721600" y="136525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62" name="TextBox 261">
              <a:extLst>
                <a:ext uri="{FF2B5EF4-FFF2-40B4-BE49-F238E27FC236}">
                  <a16:creationId xmlns:a16="http://schemas.microsoft.com/office/drawing/2014/main" id="{F8989374-F395-D5AA-3AD4-2E9EED22ADFC}"/>
                </a:ext>
              </a:extLst>
            </p:cNvPr>
            <p:cNvSpPr txBox="1"/>
            <p:nvPr/>
          </p:nvSpPr>
          <p:spPr>
            <a:xfrm>
              <a:off x="7712075" y="136525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63" name="TextBox 262">
              <a:extLst>
                <a:ext uri="{FF2B5EF4-FFF2-40B4-BE49-F238E27FC236}">
                  <a16:creationId xmlns:a16="http://schemas.microsoft.com/office/drawing/2014/main" id="{7E7C23D7-47C4-9AD1-9755-9BD741128D0C}"/>
                </a:ext>
              </a:extLst>
            </p:cNvPr>
            <p:cNvSpPr txBox="1"/>
            <p:nvPr/>
          </p:nvSpPr>
          <p:spPr>
            <a:xfrm>
              <a:off x="7715250" y="136525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64" name="TextBox 263">
              <a:extLst>
                <a:ext uri="{FF2B5EF4-FFF2-40B4-BE49-F238E27FC236}">
                  <a16:creationId xmlns:a16="http://schemas.microsoft.com/office/drawing/2014/main" id="{277B3745-8216-1B53-BB89-1E77E99AB678}"/>
                </a:ext>
              </a:extLst>
            </p:cNvPr>
            <p:cNvSpPr txBox="1"/>
            <p:nvPr/>
          </p:nvSpPr>
          <p:spPr>
            <a:xfrm>
              <a:off x="7699375" y="136525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65" name="TextBox 264">
              <a:extLst>
                <a:ext uri="{FF2B5EF4-FFF2-40B4-BE49-F238E27FC236}">
                  <a16:creationId xmlns:a16="http://schemas.microsoft.com/office/drawing/2014/main" id="{AA276640-C0B4-A20F-8783-BB35D1407844}"/>
                </a:ext>
              </a:extLst>
            </p:cNvPr>
            <p:cNvSpPr txBox="1"/>
            <p:nvPr/>
          </p:nvSpPr>
          <p:spPr>
            <a:xfrm>
              <a:off x="7693025" y="136525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66" name="TextBox 265">
              <a:extLst>
                <a:ext uri="{FF2B5EF4-FFF2-40B4-BE49-F238E27FC236}">
                  <a16:creationId xmlns:a16="http://schemas.microsoft.com/office/drawing/2014/main" id="{D97E20CA-78AC-7639-4CCE-607CEFA01CA2}"/>
                </a:ext>
              </a:extLst>
            </p:cNvPr>
            <p:cNvSpPr txBox="1"/>
            <p:nvPr/>
          </p:nvSpPr>
          <p:spPr>
            <a:xfrm>
              <a:off x="7680325" y="136525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67" name="TextBox 266">
              <a:extLst>
                <a:ext uri="{FF2B5EF4-FFF2-40B4-BE49-F238E27FC236}">
                  <a16:creationId xmlns:a16="http://schemas.microsoft.com/office/drawing/2014/main" id="{D6A89C51-B8D3-197D-E31C-C921BB53467A}"/>
                </a:ext>
              </a:extLst>
            </p:cNvPr>
            <p:cNvSpPr txBox="1"/>
            <p:nvPr/>
          </p:nvSpPr>
          <p:spPr>
            <a:xfrm>
              <a:off x="7667625" y="1362075"/>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68" name="TextBox 267">
              <a:extLst>
                <a:ext uri="{FF2B5EF4-FFF2-40B4-BE49-F238E27FC236}">
                  <a16:creationId xmlns:a16="http://schemas.microsoft.com/office/drawing/2014/main" id="{EFB24268-D138-8956-EFBE-08CBE515B33B}"/>
                </a:ext>
              </a:extLst>
            </p:cNvPr>
            <p:cNvSpPr txBox="1"/>
            <p:nvPr/>
          </p:nvSpPr>
          <p:spPr>
            <a:xfrm>
              <a:off x="7642225" y="1355725"/>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69" name="TextBox 268">
              <a:extLst>
                <a:ext uri="{FF2B5EF4-FFF2-40B4-BE49-F238E27FC236}">
                  <a16:creationId xmlns:a16="http://schemas.microsoft.com/office/drawing/2014/main" id="{5E8D3FDA-4DEA-1523-C322-9116AEA3457E}"/>
                </a:ext>
              </a:extLst>
            </p:cNvPr>
            <p:cNvSpPr txBox="1"/>
            <p:nvPr/>
          </p:nvSpPr>
          <p:spPr>
            <a:xfrm>
              <a:off x="7629525" y="1352550"/>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70" name="TextBox 269">
              <a:extLst>
                <a:ext uri="{FF2B5EF4-FFF2-40B4-BE49-F238E27FC236}">
                  <a16:creationId xmlns:a16="http://schemas.microsoft.com/office/drawing/2014/main" id="{DE522A53-FCCB-D6A3-888F-512DFFA588DF}"/>
                </a:ext>
              </a:extLst>
            </p:cNvPr>
            <p:cNvSpPr txBox="1"/>
            <p:nvPr/>
          </p:nvSpPr>
          <p:spPr>
            <a:xfrm>
              <a:off x="7610475" y="1349375"/>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71" name="TextBox 270">
              <a:extLst>
                <a:ext uri="{FF2B5EF4-FFF2-40B4-BE49-F238E27FC236}">
                  <a16:creationId xmlns:a16="http://schemas.microsoft.com/office/drawing/2014/main" id="{666DFA18-1659-B173-C409-3A65A58850E1}"/>
                </a:ext>
              </a:extLst>
            </p:cNvPr>
            <p:cNvSpPr txBox="1"/>
            <p:nvPr/>
          </p:nvSpPr>
          <p:spPr>
            <a:xfrm>
              <a:off x="7604125" y="1349375"/>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72" name="TextBox 271">
              <a:extLst>
                <a:ext uri="{FF2B5EF4-FFF2-40B4-BE49-F238E27FC236}">
                  <a16:creationId xmlns:a16="http://schemas.microsoft.com/office/drawing/2014/main" id="{28D2F05C-589B-D6A1-0DD3-26A1C7AD4201}"/>
                </a:ext>
              </a:extLst>
            </p:cNvPr>
            <p:cNvSpPr txBox="1"/>
            <p:nvPr/>
          </p:nvSpPr>
          <p:spPr>
            <a:xfrm>
              <a:off x="7591425" y="1349375"/>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73" name="TextBox 272">
              <a:extLst>
                <a:ext uri="{FF2B5EF4-FFF2-40B4-BE49-F238E27FC236}">
                  <a16:creationId xmlns:a16="http://schemas.microsoft.com/office/drawing/2014/main" id="{AFF870F5-F565-CBB7-80A7-A50176080C5D}"/>
                </a:ext>
              </a:extLst>
            </p:cNvPr>
            <p:cNvSpPr txBox="1"/>
            <p:nvPr/>
          </p:nvSpPr>
          <p:spPr>
            <a:xfrm>
              <a:off x="7578725" y="1343025"/>
              <a:ext cx="177800" cy="184666"/>
            </a:xfrm>
            <a:prstGeom prst="rect">
              <a:avLst/>
            </a:prstGeom>
            <a:noFill/>
          </p:spPr>
          <p:txBody>
            <a:bodyPr wrap="square" rtlCol="0">
              <a:spAutoFit/>
            </a:bodyPr>
            <a:lstStyle/>
            <a:p>
              <a:pPr algn="ctr"/>
              <a:r>
                <a:rPr lang="en-US" sz="600" dirty="0">
                  <a:solidFill>
                    <a:schemeClr val="accent1"/>
                  </a:solidFill>
                </a:rPr>
                <a:t>+</a:t>
              </a:r>
            </a:p>
          </p:txBody>
        </p:sp>
        <p:sp>
          <p:nvSpPr>
            <p:cNvPr id="274" name="TextBox 273">
              <a:extLst>
                <a:ext uri="{FF2B5EF4-FFF2-40B4-BE49-F238E27FC236}">
                  <a16:creationId xmlns:a16="http://schemas.microsoft.com/office/drawing/2014/main" id="{AF6AF74E-D22F-6855-8B5F-B25A4BE47FE9}"/>
                </a:ext>
              </a:extLst>
            </p:cNvPr>
            <p:cNvSpPr txBox="1"/>
            <p:nvPr/>
          </p:nvSpPr>
          <p:spPr>
            <a:xfrm>
              <a:off x="7569200" y="1343025"/>
              <a:ext cx="177800" cy="184666"/>
            </a:xfrm>
            <a:prstGeom prst="rect">
              <a:avLst/>
            </a:prstGeom>
            <a:noFill/>
          </p:spPr>
          <p:txBody>
            <a:bodyPr wrap="square" rtlCol="0">
              <a:spAutoFit/>
            </a:bodyPr>
            <a:lstStyle/>
            <a:p>
              <a:pPr algn="ctr"/>
              <a:r>
                <a:rPr lang="en-US" sz="600" dirty="0">
                  <a:solidFill>
                    <a:schemeClr val="accent1"/>
                  </a:solidFill>
                </a:rPr>
                <a:t>+</a:t>
              </a:r>
            </a:p>
          </p:txBody>
        </p:sp>
      </p:grpSp>
      <p:sp>
        <p:nvSpPr>
          <p:cNvPr id="37" name="Freeform 36">
            <a:extLst>
              <a:ext uri="{FF2B5EF4-FFF2-40B4-BE49-F238E27FC236}">
                <a16:creationId xmlns:a16="http://schemas.microsoft.com/office/drawing/2014/main" id="{F11C216C-E6BE-2267-04CB-352C849A2B42}"/>
              </a:ext>
            </a:extLst>
          </p:cNvPr>
          <p:cNvSpPr/>
          <p:nvPr/>
        </p:nvSpPr>
        <p:spPr>
          <a:xfrm>
            <a:off x="6849797" y="1967979"/>
            <a:ext cx="1727200" cy="336550"/>
          </a:xfrm>
          <a:custGeom>
            <a:avLst/>
            <a:gdLst>
              <a:gd name="connsiteX0" fmla="*/ 1727200 w 1727200"/>
              <a:gd name="connsiteY0" fmla="*/ 336550 h 336550"/>
              <a:gd name="connsiteX1" fmla="*/ 1352550 w 1727200"/>
              <a:gd name="connsiteY1" fmla="*/ 336550 h 336550"/>
              <a:gd name="connsiteX2" fmla="*/ 1352550 w 1727200"/>
              <a:gd name="connsiteY2" fmla="*/ 314325 h 336550"/>
              <a:gd name="connsiteX3" fmla="*/ 1330325 w 1727200"/>
              <a:gd name="connsiteY3" fmla="*/ 292100 h 336550"/>
              <a:gd name="connsiteX4" fmla="*/ 1311275 w 1727200"/>
              <a:gd name="connsiteY4" fmla="*/ 260350 h 336550"/>
              <a:gd name="connsiteX5" fmla="*/ 1244600 w 1727200"/>
              <a:gd name="connsiteY5" fmla="*/ 260350 h 336550"/>
              <a:gd name="connsiteX6" fmla="*/ 1244600 w 1727200"/>
              <a:gd name="connsiteY6" fmla="*/ 247650 h 336550"/>
              <a:gd name="connsiteX7" fmla="*/ 1244600 w 1727200"/>
              <a:gd name="connsiteY7" fmla="*/ 247650 h 336550"/>
              <a:gd name="connsiteX8" fmla="*/ 1174750 w 1727200"/>
              <a:gd name="connsiteY8" fmla="*/ 228600 h 336550"/>
              <a:gd name="connsiteX9" fmla="*/ 1085850 w 1727200"/>
              <a:gd name="connsiteY9" fmla="*/ 228600 h 336550"/>
              <a:gd name="connsiteX10" fmla="*/ 1050925 w 1727200"/>
              <a:gd name="connsiteY10" fmla="*/ 219075 h 336550"/>
              <a:gd name="connsiteX11" fmla="*/ 949325 w 1727200"/>
              <a:gd name="connsiteY11" fmla="*/ 209550 h 336550"/>
              <a:gd name="connsiteX12" fmla="*/ 892175 w 1727200"/>
              <a:gd name="connsiteY12" fmla="*/ 180975 h 336550"/>
              <a:gd name="connsiteX13" fmla="*/ 847725 w 1727200"/>
              <a:gd name="connsiteY13" fmla="*/ 180975 h 336550"/>
              <a:gd name="connsiteX14" fmla="*/ 841375 w 1727200"/>
              <a:gd name="connsiteY14" fmla="*/ 174625 h 336550"/>
              <a:gd name="connsiteX15" fmla="*/ 762000 w 1727200"/>
              <a:gd name="connsiteY15" fmla="*/ 174625 h 336550"/>
              <a:gd name="connsiteX16" fmla="*/ 727075 w 1727200"/>
              <a:gd name="connsiteY16" fmla="*/ 152400 h 336550"/>
              <a:gd name="connsiteX17" fmla="*/ 654050 w 1727200"/>
              <a:gd name="connsiteY17" fmla="*/ 152400 h 336550"/>
              <a:gd name="connsiteX18" fmla="*/ 625475 w 1727200"/>
              <a:gd name="connsiteY18" fmla="*/ 136525 h 336550"/>
              <a:gd name="connsiteX19" fmla="*/ 584200 w 1727200"/>
              <a:gd name="connsiteY19" fmla="*/ 136525 h 336550"/>
              <a:gd name="connsiteX20" fmla="*/ 584200 w 1727200"/>
              <a:gd name="connsiteY20" fmla="*/ 136525 h 336550"/>
              <a:gd name="connsiteX21" fmla="*/ 584200 w 1727200"/>
              <a:gd name="connsiteY21" fmla="*/ 136525 h 336550"/>
              <a:gd name="connsiteX22" fmla="*/ 584200 w 1727200"/>
              <a:gd name="connsiteY22" fmla="*/ 120650 h 336550"/>
              <a:gd name="connsiteX23" fmla="*/ 530225 w 1727200"/>
              <a:gd name="connsiteY23" fmla="*/ 120650 h 336550"/>
              <a:gd name="connsiteX24" fmla="*/ 492125 w 1727200"/>
              <a:gd name="connsiteY24" fmla="*/ 95250 h 336550"/>
              <a:gd name="connsiteX25" fmla="*/ 463550 w 1727200"/>
              <a:gd name="connsiteY25" fmla="*/ 95250 h 336550"/>
              <a:gd name="connsiteX26" fmla="*/ 463550 w 1727200"/>
              <a:gd name="connsiteY26" fmla="*/ 95250 h 336550"/>
              <a:gd name="connsiteX27" fmla="*/ 450850 w 1727200"/>
              <a:gd name="connsiteY27" fmla="*/ 82550 h 336550"/>
              <a:gd name="connsiteX28" fmla="*/ 444500 w 1727200"/>
              <a:gd name="connsiteY28" fmla="*/ 76200 h 336550"/>
              <a:gd name="connsiteX29" fmla="*/ 371475 w 1727200"/>
              <a:gd name="connsiteY29" fmla="*/ 76200 h 336550"/>
              <a:gd name="connsiteX30" fmla="*/ 371475 w 1727200"/>
              <a:gd name="connsiteY30" fmla="*/ 63500 h 336550"/>
              <a:gd name="connsiteX31" fmla="*/ 323850 w 1727200"/>
              <a:gd name="connsiteY31" fmla="*/ 63500 h 336550"/>
              <a:gd name="connsiteX32" fmla="*/ 323850 w 1727200"/>
              <a:gd name="connsiteY32" fmla="*/ 63500 h 336550"/>
              <a:gd name="connsiteX33" fmla="*/ 254000 w 1727200"/>
              <a:gd name="connsiteY33" fmla="*/ 44450 h 336550"/>
              <a:gd name="connsiteX34" fmla="*/ 149225 w 1727200"/>
              <a:gd name="connsiteY34" fmla="*/ 34925 h 336550"/>
              <a:gd name="connsiteX35" fmla="*/ 82550 w 1727200"/>
              <a:gd name="connsiteY35" fmla="*/ 28575 h 336550"/>
              <a:gd name="connsiteX36" fmla="*/ 0 w 1727200"/>
              <a:gd name="connsiteY36"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27200" h="336550">
                <a:moveTo>
                  <a:pt x="1727200" y="336550"/>
                </a:moveTo>
                <a:lnTo>
                  <a:pt x="1352550" y="336550"/>
                </a:lnTo>
                <a:lnTo>
                  <a:pt x="1352550" y="314325"/>
                </a:lnTo>
                <a:lnTo>
                  <a:pt x="1330325" y="292100"/>
                </a:lnTo>
                <a:lnTo>
                  <a:pt x="1311275" y="260350"/>
                </a:lnTo>
                <a:lnTo>
                  <a:pt x="1244600" y="260350"/>
                </a:lnTo>
                <a:lnTo>
                  <a:pt x="1244600" y="247650"/>
                </a:lnTo>
                <a:lnTo>
                  <a:pt x="1244600" y="247650"/>
                </a:lnTo>
                <a:lnTo>
                  <a:pt x="1174750" y="228600"/>
                </a:lnTo>
                <a:lnTo>
                  <a:pt x="1085850" y="228600"/>
                </a:lnTo>
                <a:lnTo>
                  <a:pt x="1050925" y="219075"/>
                </a:lnTo>
                <a:lnTo>
                  <a:pt x="949325" y="209550"/>
                </a:lnTo>
                <a:lnTo>
                  <a:pt x="892175" y="180975"/>
                </a:lnTo>
                <a:lnTo>
                  <a:pt x="847725" y="180975"/>
                </a:lnTo>
                <a:lnTo>
                  <a:pt x="841375" y="174625"/>
                </a:lnTo>
                <a:lnTo>
                  <a:pt x="762000" y="174625"/>
                </a:lnTo>
                <a:lnTo>
                  <a:pt x="727075" y="152400"/>
                </a:lnTo>
                <a:lnTo>
                  <a:pt x="654050" y="152400"/>
                </a:lnTo>
                <a:lnTo>
                  <a:pt x="625475" y="136525"/>
                </a:lnTo>
                <a:lnTo>
                  <a:pt x="584200" y="136525"/>
                </a:lnTo>
                <a:lnTo>
                  <a:pt x="584200" y="136525"/>
                </a:lnTo>
                <a:lnTo>
                  <a:pt x="584200" y="136525"/>
                </a:lnTo>
                <a:lnTo>
                  <a:pt x="584200" y="120650"/>
                </a:lnTo>
                <a:lnTo>
                  <a:pt x="530225" y="120650"/>
                </a:lnTo>
                <a:lnTo>
                  <a:pt x="492125" y="95250"/>
                </a:lnTo>
                <a:lnTo>
                  <a:pt x="463550" y="95250"/>
                </a:lnTo>
                <a:lnTo>
                  <a:pt x="463550" y="95250"/>
                </a:lnTo>
                <a:lnTo>
                  <a:pt x="450850" y="82550"/>
                </a:lnTo>
                <a:lnTo>
                  <a:pt x="444500" y="76200"/>
                </a:lnTo>
                <a:lnTo>
                  <a:pt x="371475" y="76200"/>
                </a:lnTo>
                <a:lnTo>
                  <a:pt x="371475" y="63500"/>
                </a:lnTo>
                <a:lnTo>
                  <a:pt x="323850" y="63500"/>
                </a:lnTo>
                <a:lnTo>
                  <a:pt x="323850" y="63500"/>
                </a:lnTo>
                <a:lnTo>
                  <a:pt x="254000" y="44450"/>
                </a:lnTo>
                <a:lnTo>
                  <a:pt x="149225" y="34925"/>
                </a:lnTo>
                <a:lnTo>
                  <a:pt x="82550" y="28575"/>
                </a:lnTo>
                <a:lnTo>
                  <a:pt x="0" y="0"/>
                </a:lnTo>
              </a:path>
            </a:pathLst>
          </a:custGeom>
          <a:noFill/>
          <a:ln w="19050">
            <a:solidFill>
              <a:schemeClr val="accent3"/>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7E1B69D8-784F-9750-F869-E71A19FFBC53}"/>
              </a:ext>
            </a:extLst>
          </p:cNvPr>
          <p:cNvGrpSpPr/>
          <p:nvPr/>
        </p:nvGrpSpPr>
        <p:grpSpPr>
          <a:xfrm>
            <a:off x="6792647" y="1875855"/>
            <a:ext cx="1847850" cy="518041"/>
            <a:chOff x="6883400" y="1238250"/>
            <a:chExt cx="1847850" cy="518041"/>
          </a:xfrm>
        </p:grpSpPr>
        <p:sp>
          <p:nvSpPr>
            <p:cNvPr id="129" name="TextBox 128">
              <a:extLst>
                <a:ext uri="{FF2B5EF4-FFF2-40B4-BE49-F238E27FC236}">
                  <a16:creationId xmlns:a16="http://schemas.microsoft.com/office/drawing/2014/main" id="{BB24795C-5052-AA71-1C76-826ACCA556AE}"/>
                </a:ext>
              </a:extLst>
            </p:cNvPr>
            <p:cNvSpPr txBox="1"/>
            <p:nvPr/>
          </p:nvSpPr>
          <p:spPr>
            <a:xfrm>
              <a:off x="8597900" y="1571625"/>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30" name="TextBox 129">
              <a:extLst>
                <a:ext uri="{FF2B5EF4-FFF2-40B4-BE49-F238E27FC236}">
                  <a16:creationId xmlns:a16="http://schemas.microsoft.com/office/drawing/2014/main" id="{F2A51C59-6DA7-A3F5-7D10-E554691C57E7}"/>
                </a:ext>
              </a:extLst>
            </p:cNvPr>
            <p:cNvSpPr txBox="1"/>
            <p:nvPr/>
          </p:nvSpPr>
          <p:spPr>
            <a:xfrm>
              <a:off x="8582025" y="1571625"/>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31" name="TextBox 130">
              <a:extLst>
                <a:ext uri="{FF2B5EF4-FFF2-40B4-BE49-F238E27FC236}">
                  <a16:creationId xmlns:a16="http://schemas.microsoft.com/office/drawing/2014/main" id="{B8AE7F02-6341-5546-B252-D88647777ECE}"/>
                </a:ext>
              </a:extLst>
            </p:cNvPr>
            <p:cNvSpPr txBox="1"/>
            <p:nvPr/>
          </p:nvSpPr>
          <p:spPr>
            <a:xfrm>
              <a:off x="8296275" y="1571625"/>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32" name="TextBox 131">
              <a:extLst>
                <a:ext uri="{FF2B5EF4-FFF2-40B4-BE49-F238E27FC236}">
                  <a16:creationId xmlns:a16="http://schemas.microsoft.com/office/drawing/2014/main" id="{1B1AE5AB-CAE6-55E1-ADC8-F198D36CA67D}"/>
                </a:ext>
              </a:extLst>
            </p:cNvPr>
            <p:cNvSpPr txBox="1"/>
            <p:nvPr/>
          </p:nvSpPr>
          <p:spPr>
            <a:xfrm>
              <a:off x="8340725" y="1571625"/>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33" name="TextBox 132">
              <a:extLst>
                <a:ext uri="{FF2B5EF4-FFF2-40B4-BE49-F238E27FC236}">
                  <a16:creationId xmlns:a16="http://schemas.microsoft.com/office/drawing/2014/main" id="{692BD30D-56E6-270E-A9D9-41683F7CFF03}"/>
                </a:ext>
              </a:extLst>
            </p:cNvPr>
            <p:cNvSpPr txBox="1"/>
            <p:nvPr/>
          </p:nvSpPr>
          <p:spPr>
            <a:xfrm>
              <a:off x="8356600" y="1571625"/>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34" name="TextBox 133">
              <a:extLst>
                <a:ext uri="{FF2B5EF4-FFF2-40B4-BE49-F238E27FC236}">
                  <a16:creationId xmlns:a16="http://schemas.microsoft.com/office/drawing/2014/main" id="{D247FF98-D470-D40A-7D0A-6646244A8560}"/>
                </a:ext>
              </a:extLst>
            </p:cNvPr>
            <p:cNvSpPr txBox="1"/>
            <p:nvPr/>
          </p:nvSpPr>
          <p:spPr>
            <a:xfrm>
              <a:off x="8375650" y="1571625"/>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35" name="TextBox 134">
              <a:extLst>
                <a:ext uri="{FF2B5EF4-FFF2-40B4-BE49-F238E27FC236}">
                  <a16:creationId xmlns:a16="http://schemas.microsoft.com/office/drawing/2014/main" id="{0EB189C6-4866-DF3E-AF84-C64AF4E7A1E2}"/>
                </a:ext>
              </a:extLst>
            </p:cNvPr>
            <p:cNvSpPr txBox="1"/>
            <p:nvPr/>
          </p:nvSpPr>
          <p:spPr>
            <a:xfrm>
              <a:off x="8423275" y="1571625"/>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36" name="TextBox 135">
              <a:extLst>
                <a:ext uri="{FF2B5EF4-FFF2-40B4-BE49-F238E27FC236}">
                  <a16:creationId xmlns:a16="http://schemas.microsoft.com/office/drawing/2014/main" id="{BBF3E03E-B12F-CAAE-4B7D-24D05A753DFD}"/>
                </a:ext>
              </a:extLst>
            </p:cNvPr>
            <p:cNvSpPr txBox="1"/>
            <p:nvPr/>
          </p:nvSpPr>
          <p:spPr>
            <a:xfrm>
              <a:off x="8439150" y="1571625"/>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37" name="TextBox 136">
              <a:extLst>
                <a:ext uri="{FF2B5EF4-FFF2-40B4-BE49-F238E27FC236}">
                  <a16:creationId xmlns:a16="http://schemas.microsoft.com/office/drawing/2014/main" id="{7F9A2DE2-D575-2936-A843-96D46BFAE3A0}"/>
                </a:ext>
              </a:extLst>
            </p:cNvPr>
            <p:cNvSpPr txBox="1"/>
            <p:nvPr/>
          </p:nvSpPr>
          <p:spPr>
            <a:xfrm>
              <a:off x="8445500" y="1571625"/>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38" name="TextBox 137">
              <a:extLst>
                <a:ext uri="{FF2B5EF4-FFF2-40B4-BE49-F238E27FC236}">
                  <a16:creationId xmlns:a16="http://schemas.microsoft.com/office/drawing/2014/main" id="{56BE2965-8439-F6E8-3C68-CF417E7CA5A0}"/>
                </a:ext>
              </a:extLst>
            </p:cNvPr>
            <p:cNvSpPr txBox="1"/>
            <p:nvPr/>
          </p:nvSpPr>
          <p:spPr>
            <a:xfrm>
              <a:off x="8499475" y="1571625"/>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39" name="TextBox 138">
              <a:extLst>
                <a:ext uri="{FF2B5EF4-FFF2-40B4-BE49-F238E27FC236}">
                  <a16:creationId xmlns:a16="http://schemas.microsoft.com/office/drawing/2014/main" id="{685CEAAB-16D1-367E-694F-A578F1B21F91}"/>
                </a:ext>
              </a:extLst>
            </p:cNvPr>
            <p:cNvSpPr txBox="1"/>
            <p:nvPr/>
          </p:nvSpPr>
          <p:spPr>
            <a:xfrm>
              <a:off x="8242300" y="1571625"/>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40" name="TextBox 139">
              <a:extLst>
                <a:ext uri="{FF2B5EF4-FFF2-40B4-BE49-F238E27FC236}">
                  <a16:creationId xmlns:a16="http://schemas.microsoft.com/office/drawing/2014/main" id="{C023C0DA-D207-F13D-36B5-C1565D499AD5}"/>
                </a:ext>
              </a:extLst>
            </p:cNvPr>
            <p:cNvSpPr txBox="1"/>
            <p:nvPr/>
          </p:nvSpPr>
          <p:spPr>
            <a:xfrm>
              <a:off x="8245475" y="1571625"/>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41" name="TextBox 140">
              <a:extLst>
                <a:ext uri="{FF2B5EF4-FFF2-40B4-BE49-F238E27FC236}">
                  <a16:creationId xmlns:a16="http://schemas.microsoft.com/office/drawing/2014/main" id="{570DA159-28B9-D2A2-FCCC-ED890FB981A1}"/>
                </a:ext>
              </a:extLst>
            </p:cNvPr>
            <p:cNvSpPr txBox="1"/>
            <p:nvPr/>
          </p:nvSpPr>
          <p:spPr>
            <a:xfrm>
              <a:off x="8255000" y="1571625"/>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42" name="TextBox 141">
              <a:extLst>
                <a:ext uri="{FF2B5EF4-FFF2-40B4-BE49-F238E27FC236}">
                  <a16:creationId xmlns:a16="http://schemas.microsoft.com/office/drawing/2014/main" id="{8FB42FD5-46FC-2D7E-3547-0FB0F6D1622E}"/>
                </a:ext>
              </a:extLst>
            </p:cNvPr>
            <p:cNvSpPr txBox="1"/>
            <p:nvPr/>
          </p:nvSpPr>
          <p:spPr>
            <a:xfrm>
              <a:off x="8248650" y="1571625"/>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43" name="TextBox 142">
              <a:extLst>
                <a:ext uri="{FF2B5EF4-FFF2-40B4-BE49-F238E27FC236}">
                  <a16:creationId xmlns:a16="http://schemas.microsoft.com/office/drawing/2014/main" id="{2382FC2D-D1F0-3794-9B68-7F719271FC81}"/>
                </a:ext>
              </a:extLst>
            </p:cNvPr>
            <p:cNvSpPr txBox="1"/>
            <p:nvPr/>
          </p:nvSpPr>
          <p:spPr>
            <a:xfrm>
              <a:off x="8239125" y="1571625"/>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44" name="TextBox 143">
              <a:extLst>
                <a:ext uri="{FF2B5EF4-FFF2-40B4-BE49-F238E27FC236}">
                  <a16:creationId xmlns:a16="http://schemas.microsoft.com/office/drawing/2014/main" id="{176B2388-AF09-2494-789C-0108FD3348CA}"/>
                </a:ext>
              </a:extLst>
            </p:cNvPr>
            <p:cNvSpPr txBox="1"/>
            <p:nvPr/>
          </p:nvSpPr>
          <p:spPr>
            <a:xfrm>
              <a:off x="8226425" y="1549400"/>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45" name="TextBox 144">
              <a:extLst>
                <a:ext uri="{FF2B5EF4-FFF2-40B4-BE49-F238E27FC236}">
                  <a16:creationId xmlns:a16="http://schemas.microsoft.com/office/drawing/2014/main" id="{3B80B09C-1B05-59DB-2C24-83C7328A592B}"/>
                </a:ext>
              </a:extLst>
            </p:cNvPr>
            <p:cNvSpPr txBox="1"/>
            <p:nvPr/>
          </p:nvSpPr>
          <p:spPr>
            <a:xfrm>
              <a:off x="8220075" y="1533525"/>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46" name="TextBox 145">
              <a:extLst>
                <a:ext uri="{FF2B5EF4-FFF2-40B4-BE49-F238E27FC236}">
                  <a16:creationId xmlns:a16="http://schemas.microsoft.com/office/drawing/2014/main" id="{89A465F9-4E23-5A25-40DE-E4705F9C4631}"/>
                </a:ext>
              </a:extLst>
            </p:cNvPr>
            <p:cNvSpPr txBox="1"/>
            <p:nvPr/>
          </p:nvSpPr>
          <p:spPr>
            <a:xfrm>
              <a:off x="8204200" y="1533525"/>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47" name="TextBox 146">
              <a:extLst>
                <a:ext uri="{FF2B5EF4-FFF2-40B4-BE49-F238E27FC236}">
                  <a16:creationId xmlns:a16="http://schemas.microsoft.com/office/drawing/2014/main" id="{65683C10-7AD2-27E2-C8CD-5F88A20D3D2F}"/>
                </a:ext>
              </a:extLst>
            </p:cNvPr>
            <p:cNvSpPr txBox="1"/>
            <p:nvPr/>
          </p:nvSpPr>
          <p:spPr>
            <a:xfrm>
              <a:off x="8185150" y="1508125"/>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48" name="TextBox 147">
              <a:extLst>
                <a:ext uri="{FF2B5EF4-FFF2-40B4-BE49-F238E27FC236}">
                  <a16:creationId xmlns:a16="http://schemas.microsoft.com/office/drawing/2014/main" id="{99FE40C8-227F-A358-7123-1075F9CDB13F}"/>
                </a:ext>
              </a:extLst>
            </p:cNvPr>
            <p:cNvSpPr txBox="1"/>
            <p:nvPr/>
          </p:nvSpPr>
          <p:spPr>
            <a:xfrm>
              <a:off x="8153400" y="1498600"/>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49" name="TextBox 148">
              <a:extLst>
                <a:ext uri="{FF2B5EF4-FFF2-40B4-BE49-F238E27FC236}">
                  <a16:creationId xmlns:a16="http://schemas.microsoft.com/office/drawing/2014/main" id="{097D7EE7-3F89-FCAF-B323-D57B32EB1008}"/>
                </a:ext>
              </a:extLst>
            </p:cNvPr>
            <p:cNvSpPr txBox="1"/>
            <p:nvPr/>
          </p:nvSpPr>
          <p:spPr>
            <a:xfrm>
              <a:off x="7483475" y="1365250"/>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50" name="TextBox 149">
              <a:extLst>
                <a:ext uri="{FF2B5EF4-FFF2-40B4-BE49-F238E27FC236}">
                  <a16:creationId xmlns:a16="http://schemas.microsoft.com/office/drawing/2014/main" id="{229D059E-8B2D-9336-BF24-DABFF3D666C6}"/>
                </a:ext>
              </a:extLst>
            </p:cNvPr>
            <p:cNvSpPr txBox="1"/>
            <p:nvPr/>
          </p:nvSpPr>
          <p:spPr>
            <a:xfrm>
              <a:off x="7531100" y="1377950"/>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51" name="TextBox 150">
              <a:extLst>
                <a:ext uri="{FF2B5EF4-FFF2-40B4-BE49-F238E27FC236}">
                  <a16:creationId xmlns:a16="http://schemas.microsoft.com/office/drawing/2014/main" id="{1CC0BE94-9206-A50E-087C-2382BED4EF64}"/>
                </a:ext>
              </a:extLst>
            </p:cNvPr>
            <p:cNvSpPr txBox="1"/>
            <p:nvPr/>
          </p:nvSpPr>
          <p:spPr>
            <a:xfrm>
              <a:off x="7537450" y="1377950"/>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52" name="TextBox 151">
              <a:extLst>
                <a:ext uri="{FF2B5EF4-FFF2-40B4-BE49-F238E27FC236}">
                  <a16:creationId xmlns:a16="http://schemas.microsoft.com/office/drawing/2014/main" id="{981ECFD1-D0A9-27AD-B67D-BE05D57A1A64}"/>
                </a:ext>
              </a:extLst>
            </p:cNvPr>
            <p:cNvSpPr txBox="1"/>
            <p:nvPr/>
          </p:nvSpPr>
          <p:spPr>
            <a:xfrm>
              <a:off x="7543800" y="1377950"/>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53" name="TextBox 152">
              <a:extLst>
                <a:ext uri="{FF2B5EF4-FFF2-40B4-BE49-F238E27FC236}">
                  <a16:creationId xmlns:a16="http://schemas.microsoft.com/office/drawing/2014/main" id="{9072E31F-ED60-200F-FA53-6F81FCDEB132}"/>
                </a:ext>
              </a:extLst>
            </p:cNvPr>
            <p:cNvSpPr txBox="1"/>
            <p:nvPr/>
          </p:nvSpPr>
          <p:spPr>
            <a:xfrm>
              <a:off x="7556500" y="1377950"/>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54" name="TextBox 153">
              <a:extLst>
                <a:ext uri="{FF2B5EF4-FFF2-40B4-BE49-F238E27FC236}">
                  <a16:creationId xmlns:a16="http://schemas.microsoft.com/office/drawing/2014/main" id="{B6ECE85D-0C76-A4A7-A584-C8910A106F52}"/>
                </a:ext>
              </a:extLst>
            </p:cNvPr>
            <p:cNvSpPr txBox="1"/>
            <p:nvPr/>
          </p:nvSpPr>
          <p:spPr>
            <a:xfrm>
              <a:off x="7562850" y="1377950"/>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55" name="TextBox 154">
              <a:extLst>
                <a:ext uri="{FF2B5EF4-FFF2-40B4-BE49-F238E27FC236}">
                  <a16:creationId xmlns:a16="http://schemas.microsoft.com/office/drawing/2014/main" id="{4F1B206F-36C8-1BCF-0CF8-F7B50D17580C}"/>
                </a:ext>
              </a:extLst>
            </p:cNvPr>
            <p:cNvSpPr txBox="1"/>
            <p:nvPr/>
          </p:nvSpPr>
          <p:spPr>
            <a:xfrm>
              <a:off x="6883400" y="1238250"/>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56" name="TextBox 155">
              <a:extLst>
                <a:ext uri="{FF2B5EF4-FFF2-40B4-BE49-F238E27FC236}">
                  <a16:creationId xmlns:a16="http://schemas.microsoft.com/office/drawing/2014/main" id="{9FB03D0E-3588-9DB6-3F9C-9C2001974091}"/>
                </a:ext>
              </a:extLst>
            </p:cNvPr>
            <p:cNvSpPr txBox="1"/>
            <p:nvPr/>
          </p:nvSpPr>
          <p:spPr>
            <a:xfrm>
              <a:off x="7575550" y="1384300"/>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57" name="TextBox 156">
              <a:extLst>
                <a:ext uri="{FF2B5EF4-FFF2-40B4-BE49-F238E27FC236}">
                  <a16:creationId xmlns:a16="http://schemas.microsoft.com/office/drawing/2014/main" id="{C0CB4C24-691C-2C77-51AB-C74D088D4E7E}"/>
                </a:ext>
              </a:extLst>
            </p:cNvPr>
            <p:cNvSpPr txBox="1"/>
            <p:nvPr/>
          </p:nvSpPr>
          <p:spPr>
            <a:xfrm>
              <a:off x="7581900" y="1384300"/>
              <a:ext cx="133350" cy="184666"/>
            </a:xfrm>
            <a:prstGeom prst="rect">
              <a:avLst/>
            </a:prstGeom>
            <a:noFill/>
          </p:spPr>
          <p:txBody>
            <a:bodyPr wrap="square" rtlCol="0">
              <a:spAutoFit/>
            </a:bodyPr>
            <a:lstStyle/>
            <a:p>
              <a:pPr algn="ctr"/>
              <a:r>
                <a:rPr lang="en-US" sz="600" dirty="0">
                  <a:solidFill>
                    <a:schemeClr val="accent3"/>
                  </a:solidFill>
                </a:rPr>
                <a:t>+</a:t>
              </a:r>
            </a:p>
          </p:txBody>
        </p:sp>
        <p:sp>
          <p:nvSpPr>
            <p:cNvPr id="158" name="TextBox 157">
              <a:extLst>
                <a:ext uri="{FF2B5EF4-FFF2-40B4-BE49-F238E27FC236}">
                  <a16:creationId xmlns:a16="http://schemas.microsoft.com/office/drawing/2014/main" id="{074EE80F-1DD8-3224-571F-EA8B5222E7C9}"/>
                </a:ext>
              </a:extLst>
            </p:cNvPr>
            <p:cNvSpPr txBox="1"/>
            <p:nvPr/>
          </p:nvSpPr>
          <p:spPr>
            <a:xfrm>
              <a:off x="7578725" y="1384300"/>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59" name="TextBox 158">
              <a:extLst>
                <a:ext uri="{FF2B5EF4-FFF2-40B4-BE49-F238E27FC236}">
                  <a16:creationId xmlns:a16="http://schemas.microsoft.com/office/drawing/2014/main" id="{7A235338-C0BE-F22E-FC8C-79CE68B45570}"/>
                </a:ext>
              </a:extLst>
            </p:cNvPr>
            <p:cNvSpPr txBox="1"/>
            <p:nvPr/>
          </p:nvSpPr>
          <p:spPr>
            <a:xfrm>
              <a:off x="7585075" y="1384300"/>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60" name="TextBox 159">
              <a:extLst>
                <a:ext uri="{FF2B5EF4-FFF2-40B4-BE49-F238E27FC236}">
                  <a16:creationId xmlns:a16="http://schemas.microsoft.com/office/drawing/2014/main" id="{90D4CDDC-E8A4-9367-F170-F40D786F966E}"/>
                </a:ext>
              </a:extLst>
            </p:cNvPr>
            <p:cNvSpPr txBox="1"/>
            <p:nvPr/>
          </p:nvSpPr>
          <p:spPr>
            <a:xfrm>
              <a:off x="7632700" y="1400175"/>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61" name="TextBox 160">
              <a:extLst>
                <a:ext uri="{FF2B5EF4-FFF2-40B4-BE49-F238E27FC236}">
                  <a16:creationId xmlns:a16="http://schemas.microsoft.com/office/drawing/2014/main" id="{7C0612ED-C191-C0E4-D316-6084DDD8132A}"/>
                </a:ext>
              </a:extLst>
            </p:cNvPr>
            <p:cNvSpPr txBox="1"/>
            <p:nvPr/>
          </p:nvSpPr>
          <p:spPr>
            <a:xfrm>
              <a:off x="7648575" y="1400175"/>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62" name="TextBox 161">
              <a:extLst>
                <a:ext uri="{FF2B5EF4-FFF2-40B4-BE49-F238E27FC236}">
                  <a16:creationId xmlns:a16="http://schemas.microsoft.com/office/drawing/2014/main" id="{6684C378-D038-CE2B-28D0-2AA7F5255145}"/>
                </a:ext>
              </a:extLst>
            </p:cNvPr>
            <p:cNvSpPr txBox="1"/>
            <p:nvPr/>
          </p:nvSpPr>
          <p:spPr>
            <a:xfrm>
              <a:off x="7654925" y="1400175"/>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63" name="TextBox 162">
              <a:extLst>
                <a:ext uri="{FF2B5EF4-FFF2-40B4-BE49-F238E27FC236}">
                  <a16:creationId xmlns:a16="http://schemas.microsoft.com/office/drawing/2014/main" id="{55E33073-C2C4-7CD6-64BC-1CF69B5F25DC}"/>
                </a:ext>
              </a:extLst>
            </p:cNvPr>
            <p:cNvSpPr txBox="1"/>
            <p:nvPr/>
          </p:nvSpPr>
          <p:spPr>
            <a:xfrm>
              <a:off x="7680325" y="1400175"/>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64" name="TextBox 163">
              <a:extLst>
                <a:ext uri="{FF2B5EF4-FFF2-40B4-BE49-F238E27FC236}">
                  <a16:creationId xmlns:a16="http://schemas.microsoft.com/office/drawing/2014/main" id="{552F429D-F6D0-7FD0-70BB-A4109A2616A4}"/>
                </a:ext>
              </a:extLst>
            </p:cNvPr>
            <p:cNvSpPr txBox="1"/>
            <p:nvPr/>
          </p:nvSpPr>
          <p:spPr>
            <a:xfrm>
              <a:off x="7699375" y="1409700"/>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65" name="TextBox 164">
              <a:extLst>
                <a:ext uri="{FF2B5EF4-FFF2-40B4-BE49-F238E27FC236}">
                  <a16:creationId xmlns:a16="http://schemas.microsoft.com/office/drawing/2014/main" id="{E87E2E95-961D-450A-1FF2-BCE11FDF91B3}"/>
                </a:ext>
              </a:extLst>
            </p:cNvPr>
            <p:cNvSpPr txBox="1"/>
            <p:nvPr/>
          </p:nvSpPr>
          <p:spPr>
            <a:xfrm>
              <a:off x="7724775" y="1416050"/>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66" name="TextBox 165">
              <a:extLst>
                <a:ext uri="{FF2B5EF4-FFF2-40B4-BE49-F238E27FC236}">
                  <a16:creationId xmlns:a16="http://schemas.microsoft.com/office/drawing/2014/main" id="{2F42131C-6E89-F015-0CFB-8D2F712E379C}"/>
                </a:ext>
              </a:extLst>
            </p:cNvPr>
            <p:cNvSpPr txBox="1"/>
            <p:nvPr/>
          </p:nvSpPr>
          <p:spPr>
            <a:xfrm>
              <a:off x="7867650" y="1450975"/>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67" name="TextBox 166">
              <a:extLst>
                <a:ext uri="{FF2B5EF4-FFF2-40B4-BE49-F238E27FC236}">
                  <a16:creationId xmlns:a16="http://schemas.microsoft.com/office/drawing/2014/main" id="{78AD56E0-C87D-D240-B786-65ED24F3F6F3}"/>
                </a:ext>
              </a:extLst>
            </p:cNvPr>
            <p:cNvSpPr txBox="1"/>
            <p:nvPr/>
          </p:nvSpPr>
          <p:spPr>
            <a:xfrm>
              <a:off x="7832725" y="1441450"/>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68" name="TextBox 167">
              <a:extLst>
                <a:ext uri="{FF2B5EF4-FFF2-40B4-BE49-F238E27FC236}">
                  <a16:creationId xmlns:a16="http://schemas.microsoft.com/office/drawing/2014/main" id="{6805E39A-DB78-A0A1-F989-2569D9974153}"/>
                </a:ext>
              </a:extLst>
            </p:cNvPr>
            <p:cNvSpPr txBox="1"/>
            <p:nvPr/>
          </p:nvSpPr>
          <p:spPr>
            <a:xfrm>
              <a:off x="7797800" y="1435100"/>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69" name="TextBox 168">
              <a:extLst>
                <a:ext uri="{FF2B5EF4-FFF2-40B4-BE49-F238E27FC236}">
                  <a16:creationId xmlns:a16="http://schemas.microsoft.com/office/drawing/2014/main" id="{4285F8D2-BEFB-FC25-0A80-E72F4B5C0E0F}"/>
                </a:ext>
              </a:extLst>
            </p:cNvPr>
            <p:cNvSpPr txBox="1"/>
            <p:nvPr/>
          </p:nvSpPr>
          <p:spPr>
            <a:xfrm>
              <a:off x="7772400" y="1419225"/>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70" name="TextBox 169">
              <a:extLst>
                <a:ext uri="{FF2B5EF4-FFF2-40B4-BE49-F238E27FC236}">
                  <a16:creationId xmlns:a16="http://schemas.microsoft.com/office/drawing/2014/main" id="{596E32FD-C2C3-2403-ACEE-43E98B9BB643}"/>
                </a:ext>
              </a:extLst>
            </p:cNvPr>
            <p:cNvSpPr txBox="1"/>
            <p:nvPr/>
          </p:nvSpPr>
          <p:spPr>
            <a:xfrm>
              <a:off x="7785100" y="1425575"/>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71" name="TextBox 170">
              <a:extLst>
                <a:ext uri="{FF2B5EF4-FFF2-40B4-BE49-F238E27FC236}">
                  <a16:creationId xmlns:a16="http://schemas.microsoft.com/office/drawing/2014/main" id="{0254B103-C1BC-32BB-3421-07F3D3986F58}"/>
                </a:ext>
              </a:extLst>
            </p:cNvPr>
            <p:cNvSpPr txBox="1"/>
            <p:nvPr/>
          </p:nvSpPr>
          <p:spPr>
            <a:xfrm>
              <a:off x="8080375" y="1476375"/>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72" name="TextBox 171">
              <a:extLst>
                <a:ext uri="{FF2B5EF4-FFF2-40B4-BE49-F238E27FC236}">
                  <a16:creationId xmlns:a16="http://schemas.microsoft.com/office/drawing/2014/main" id="{5BB6DF84-413E-E119-9192-2FB87971D438}"/>
                </a:ext>
              </a:extLst>
            </p:cNvPr>
            <p:cNvSpPr txBox="1"/>
            <p:nvPr/>
          </p:nvSpPr>
          <p:spPr>
            <a:xfrm>
              <a:off x="8074025" y="1476375"/>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73" name="TextBox 172">
              <a:extLst>
                <a:ext uri="{FF2B5EF4-FFF2-40B4-BE49-F238E27FC236}">
                  <a16:creationId xmlns:a16="http://schemas.microsoft.com/office/drawing/2014/main" id="{0186EF7B-B783-8DA5-3289-49CE01CE4EE5}"/>
                </a:ext>
              </a:extLst>
            </p:cNvPr>
            <p:cNvSpPr txBox="1"/>
            <p:nvPr/>
          </p:nvSpPr>
          <p:spPr>
            <a:xfrm>
              <a:off x="8042275" y="1460500"/>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74" name="TextBox 173">
              <a:extLst>
                <a:ext uri="{FF2B5EF4-FFF2-40B4-BE49-F238E27FC236}">
                  <a16:creationId xmlns:a16="http://schemas.microsoft.com/office/drawing/2014/main" id="{42FBE39F-93F1-5274-03DE-DD1C35E9F514}"/>
                </a:ext>
              </a:extLst>
            </p:cNvPr>
            <p:cNvSpPr txBox="1"/>
            <p:nvPr/>
          </p:nvSpPr>
          <p:spPr>
            <a:xfrm>
              <a:off x="8035925" y="1460500"/>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75" name="TextBox 174">
              <a:extLst>
                <a:ext uri="{FF2B5EF4-FFF2-40B4-BE49-F238E27FC236}">
                  <a16:creationId xmlns:a16="http://schemas.microsoft.com/office/drawing/2014/main" id="{F9B72C0D-0FB3-3109-720D-1BB23FA18D9A}"/>
                </a:ext>
              </a:extLst>
            </p:cNvPr>
            <p:cNvSpPr txBox="1"/>
            <p:nvPr/>
          </p:nvSpPr>
          <p:spPr>
            <a:xfrm>
              <a:off x="8029575" y="1460500"/>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76" name="TextBox 175">
              <a:extLst>
                <a:ext uri="{FF2B5EF4-FFF2-40B4-BE49-F238E27FC236}">
                  <a16:creationId xmlns:a16="http://schemas.microsoft.com/office/drawing/2014/main" id="{98DFD246-8031-C5FA-2F29-0C9B96A3C2F2}"/>
                </a:ext>
              </a:extLst>
            </p:cNvPr>
            <p:cNvSpPr txBox="1"/>
            <p:nvPr/>
          </p:nvSpPr>
          <p:spPr>
            <a:xfrm>
              <a:off x="8016875" y="1460500"/>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77" name="TextBox 176">
              <a:extLst>
                <a:ext uri="{FF2B5EF4-FFF2-40B4-BE49-F238E27FC236}">
                  <a16:creationId xmlns:a16="http://schemas.microsoft.com/office/drawing/2014/main" id="{67F622EA-13A0-F8F1-088A-DFE484D0E09B}"/>
                </a:ext>
              </a:extLst>
            </p:cNvPr>
            <p:cNvSpPr txBox="1"/>
            <p:nvPr/>
          </p:nvSpPr>
          <p:spPr>
            <a:xfrm>
              <a:off x="7997825" y="1460500"/>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78" name="TextBox 177">
              <a:extLst>
                <a:ext uri="{FF2B5EF4-FFF2-40B4-BE49-F238E27FC236}">
                  <a16:creationId xmlns:a16="http://schemas.microsoft.com/office/drawing/2014/main" id="{0AFEFE3F-C213-2278-E1DD-9818B1C5E583}"/>
                </a:ext>
              </a:extLst>
            </p:cNvPr>
            <p:cNvSpPr txBox="1"/>
            <p:nvPr/>
          </p:nvSpPr>
          <p:spPr>
            <a:xfrm>
              <a:off x="7978775" y="1460500"/>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79" name="TextBox 178">
              <a:extLst>
                <a:ext uri="{FF2B5EF4-FFF2-40B4-BE49-F238E27FC236}">
                  <a16:creationId xmlns:a16="http://schemas.microsoft.com/office/drawing/2014/main" id="{3E910D17-728A-204B-9ACB-0FF8A4A07DAD}"/>
                </a:ext>
              </a:extLst>
            </p:cNvPr>
            <p:cNvSpPr txBox="1"/>
            <p:nvPr/>
          </p:nvSpPr>
          <p:spPr>
            <a:xfrm>
              <a:off x="7985125" y="1460500"/>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80" name="TextBox 179">
              <a:extLst>
                <a:ext uri="{FF2B5EF4-FFF2-40B4-BE49-F238E27FC236}">
                  <a16:creationId xmlns:a16="http://schemas.microsoft.com/office/drawing/2014/main" id="{94BBFE13-8A00-F4F5-030A-15B21D2BFEA6}"/>
                </a:ext>
              </a:extLst>
            </p:cNvPr>
            <p:cNvSpPr txBox="1"/>
            <p:nvPr/>
          </p:nvSpPr>
          <p:spPr>
            <a:xfrm>
              <a:off x="7966075" y="1460500"/>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81" name="TextBox 180">
              <a:extLst>
                <a:ext uri="{FF2B5EF4-FFF2-40B4-BE49-F238E27FC236}">
                  <a16:creationId xmlns:a16="http://schemas.microsoft.com/office/drawing/2014/main" id="{41503E9D-B9F9-A4B9-9047-EFF068ABD629}"/>
                </a:ext>
              </a:extLst>
            </p:cNvPr>
            <p:cNvSpPr txBox="1"/>
            <p:nvPr/>
          </p:nvSpPr>
          <p:spPr>
            <a:xfrm>
              <a:off x="7953375" y="1460500"/>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82" name="TextBox 181">
              <a:extLst>
                <a:ext uri="{FF2B5EF4-FFF2-40B4-BE49-F238E27FC236}">
                  <a16:creationId xmlns:a16="http://schemas.microsoft.com/office/drawing/2014/main" id="{2286C976-D94B-EAFC-EB69-4D82B519DBCD}"/>
                </a:ext>
              </a:extLst>
            </p:cNvPr>
            <p:cNvSpPr txBox="1"/>
            <p:nvPr/>
          </p:nvSpPr>
          <p:spPr>
            <a:xfrm>
              <a:off x="7940675" y="1450975"/>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83" name="TextBox 182">
              <a:extLst>
                <a:ext uri="{FF2B5EF4-FFF2-40B4-BE49-F238E27FC236}">
                  <a16:creationId xmlns:a16="http://schemas.microsoft.com/office/drawing/2014/main" id="{338D102D-45BC-40C7-8F5B-441916515081}"/>
                </a:ext>
              </a:extLst>
            </p:cNvPr>
            <p:cNvSpPr txBox="1"/>
            <p:nvPr/>
          </p:nvSpPr>
          <p:spPr>
            <a:xfrm>
              <a:off x="7931150" y="1450975"/>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84" name="TextBox 183">
              <a:extLst>
                <a:ext uri="{FF2B5EF4-FFF2-40B4-BE49-F238E27FC236}">
                  <a16:creationId xmlns:a16="http://schemas.microsoft.com/office/drawing/2014/main" id="{26DD0514-C31E-F97C-A4A8-40DE33DB7C8C}"/>
                </a:ext>
              </a:extLst>
            </p:cNvPr>
            <p:cNvSpPr txBox="1"/>
            <p:nvPr/>
          </p:nvSpPr>
          <p:spPr>
            <a:xfrm>
              <a:off x="7600950" y="1387475"/>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85" name="TextBox 184">
              <a:extLst>
                <a:ext uri="{FF2B5EF4-FFF2-40B4-BE49-F238E27FC236}">
                  <a16:creationId xmlns:a16="http://schemas.microsoft.com/office/drawing/2014/main" id="{560743EB-99AD-9CA9-317D-25E3AC66094E}"/>
                </a:ext>
              </a:extLst>
            </p:cNvPr>
            <p:cNvSpPr txBox="1"/>
            <p:nvPr/>
          </p:nvSpPr>
          <p:spPr>
            <a:xfrm>
              <a:off x="7610475" y="1387475"/>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86" name="TextBox 185">
              <a:extLst>
                <a:ext uri="{FF2B5EF4-FFF2-40B4-BE49-F238E27FC236}">
                  <a16:creationId xmlns:a16="http://schemas.microsoft.com/office/drawing/2014/main" id="{5DBA2EE3-23AA-203B-63BA-2C212589E262}"/>
                </a:ext>
              </a:extLst>
            </p:cNvPr>
            <p:cNvSpPr txBox="1"/>
            <p:nvPr/>
          </p:nvSpPr>
          <p:spPr>
            <a:xfrm>
              <a:off x="7620000" y="1393825"/>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87" name="TextBox 186">
              <a:extLst>
                <a:ext uri="{FF2B5EF4-FFF2-40B4-BE49-F238E27FC236}">
                  <a16:creationId xmlns:a16="http://schemas.microsoft.com/office/drawing/2014/main" id="{F422E692-6B88-B055-1FAD-0A8D76ABEF8F}"/>
                </a:ext>
              </a:extLst>
            </p:cNvPr>
            <p:cNvSpPr txBox="1"/>
            <p:nvPr/>
          </p:nvSpPr>
          <p:spPr>
            <a:xfrm>
              <a:off x="8048625" y="1460500"/>
              <a:ext cx="152400" cy="184666"/>
            </a:xfrm>
            <a:prstGeom prst="rect">
              <a:avLst/>
            </a:prstGeom>
            <a:noFill/>
          </p:spPr>
          <p:txBody>
            <a:bodyPr wrap="square" rtlCol="0">
              <a:spAutoFit/>
            </a:bodyPr>
            <a:lstStyle/>
            <a:p>
              <a:pPr algn="ctr"/>
              <a:r>
                <a:rPr lang="en-US" sz="600" dirty="0">
                  <a:solidFill>
                    <a:schemeClr val="accent3"/>
                  </a:solidFill>
                </a:rPr>
                <a:t>+</a:t>
              </a:r>
            </a:p>
          </p:txBody>
        </p:sp>
        <p:sp>
          <p:nvSpPr>
            <p:cNvPr id="188" name="TextBox 187">
              <a:extLst>
                <a:ext uri="{FF2B5EF4-FFF2-40B4-BE49-F238E27FC236}">
                  <a16:creationId xmlns:a16="http://schemas.microsoft.com/office/drawing/2014/main" id="{70FBEC68-C107-FA2A-EEC1-940E50F62EAF}"/>
                </a:ext>
              </a:extLst>
            </p:cNvPr>
            <p:cNvSpPr txBox="1"/>
            <p:nvPr/>
          </p:nvSpPr>
          <p:spPr>
            <a:xfrm>
              <a:off x="7883525" y="1450975"/>
              <a:ext cx="152400" cy="184666"/>
            </a:xfrm>
            <a:prstGeom prst="rect">
              <a:avLst/>
            </a:prstGeom>
            <a:noFill/>
          </p:spPr>
          <p:txBody>
            <a:bodyPr wrap="square" rtlCol="0">
              <a:spAutoFit/>
            </a:bodyPr>
            <a:lstStyle/>
            <a:p>
              <a:pPr algn="ctr"/>
              <a:r>
                <a:rPr lang="en-US" sz="600" dirty="0">
                  <a:solidFill>
                    <a:schemeClr val="accent3"/>
                  </a:solidFill>
                </a:rPr>
                <a:t>+</a:t>
              </a:r>
            </a:p>
          </p:txBody>
        </p:sp>
      </p:grpSp>
      <p:sp>
        <p:nvSpPr>
          <p:cNvPr id="39" name="Freeform 38">
            <a:extLst>
              <a:ext uri="{FF2B5EF4-FFF2-40B4-BE49-F238E27FC236}">
                <a16:creationId xmlns:a16="http://schemas.microsoft.com/office/drawing/2014/main" id="{6A4BA805-E7AA-DF1C-2CE5-6179820D279F}"/>
              </a:ext>
            </a:extLst>
          </p:cNvPr>
          <p:cNvSpPr/>
          <p:nvPr/>
        </p:nvSpPr>
        <p:spPr>
          <a:xfrm>
            <a:off x="6837097" y="1971154"/>
            <a:ext cx="1739900" cy="288925"/>
          </a:xfrm>
          <a:custGeom>
            <a:avLst/>
            <a:gdLst>
              <a:gd name="connsiteX0" fmla="*/ 1739900 w 1739900"/>
              <a:gd name="connsiteY0" fmla="*/ 288925 h 288925"/>
              <a:gd name="connsiteX1" fmla="*/ 1387475 w 1739900"/>
              <a:gd name="connsiteY1" fmla="*/ 288925 h 288925"/>
              <a:gd name="connsiteX2" fmla="*/ 1387475 w 1739900"/>
              <a:gd name="connsiteY2" fmla="*/ 266700 h 288925"/>
              <a:gd name="connsiteX3" fmla="*/ 1241425 w 1739900"/>
              <a:gd name="connsiteY3" fmla="*/ 266700 h 288925"/>
              <a:gd name="connsiteX4" fmla="*/ 1241425 w 1739900"/>
              <a:gd name="connsiteY4" fmla="*/ 266700 h 288925"/>
              <a:gd name="connsiteX5" fmla="*/ 1241425 w 1739900"/>
              <a:gd name="connsiteY5" fmla="*/ 254000 h 288925"/>
              <a:gd name="connsiteX6" fmla="*/ 1104900 w 1739900"/>
              <a:gd name="connsiteY6" fmla="*/ 254000 h 288925"/>
              <a:gd name="connsiteX7" fmla="*/ 1104900 w 1739900"/>
              <a:gd name="connsiteY7" fmla="*/ 254000 h 288925"/>
              <a:gd name="connsiteX8" fmla="*/ 1104900 w 1739900"/>
              <a:gd name="connsiteY8" fmla="*/ 254000 h 288925"/>
              <a:gd name="connsiteX9" fmla="*/ 1073150 w 1739900"/>
              <a:gd name="connsiteY9" fmla="*/ 241300 h 288925"/>
              <a:gd name="connsiteX10" fmla="*/ 1073150 w 1739900"/>
              <a:gd name="connsiteY10" fmla="*/ 215900 h 288925"/>
              <a:gd name="connsiteX11" fmla="*/ 1006475 w 1739900"/>
              <a:gd name="connsiteY11" fmla="*/ 206375 h 288925"/>
              <a:gd name="connsiteX12" fmla="*/ 987425 w 1739900"/>
              <a:gd name="connsiteY12" fmla="*/ 193675 h 288925"/>
              <a:gd name="connsiteX13" fmla="*/ 942975 w 1739900"/>
              <a:gd name="connsiteY13" fmla="*/ 187325 h 288925"/>
              <a:gd name="connsiteX14" fmla="*/ 914400 w 1739900"/>
              <a:gd name="connsiteY14" fmla="*/ 174625 h 288925"/>
              <a:gd name="connsiteX15" fmla="*/ 914400 w 1739900"/>
              <a:gd name="connsiteY15" fmla="*/ 174625 h 288925"/>
              <a:gd name="connsiteX16" fmla="*/ 885825 w 1739900"/>
              <a:gd name="connsiteY16" fmla="*/ 152400 h 288925"/>
              <a:gd name="connsiteX17" fmla="*/ 806450 w 1739900"/>
              <a:gd name="connsiteY17" fmla="*/ 152400 h 288925"/>
              <a:gd name="connsiteX18" fmla="*/ 806450 w 1739900"/>
              <a:gd name="connsiteY18" fmla="*/ 152400 h 288925"/>
              <a:gd name="connsiteX19" fmla="*/ 714375 w 1739900"/>
              <a:gd name="connsiteY19" fmla="*/ 130175 h 288925"/>
              <a:gd name="connsiteX20" fmla="*/ 673100 w 1739900"/>
              <a:gd name="connsiteY20" fmla="*/ 123825 h 288925"/>
              <a:gd name="connsiteX21" fmla="*/ 644525 w 1739900"/>
              <a:gd name="connsiteY21" fmla="*/ 117475 h 288925"/>
              <a:gd name="connsiteX22" fmla="*/ 584200 w 1739900"/>
              <a:gd name="connsiteY22" fmla="*/ 117475 h 288925"/>
              <a:gd name="connsiteX23" fmla="*/ 539750 w 1739900"/>
              <a:gd name="connsiteY23" fmla="*/ 98425 h 288925"/>
              <a:gd name="connsiteX24" fmla="*/ 504825 w 1739900"/>
              <a:gd name="connsiteY24" fmla="*/ 95250 h 288925"/>
              <a:gd name="connsiteX25" fmla="*/ 469900 w 1739900"/>
              <a:gd name="connsiteY25" fmla="*/ 95250 h 288925"/>
              <a:gd name="connsiteX26" fmla="*/ 469900 w 1739900"/>
              <a:gd name="connsiteY26" fmla="*/ 95250 h 288925"/>
              <a:gd name="connsiteX27" fmla="*/ 469900 w 1739900"/>
              <a:gd name="connsiteY27" fmla="*/ 95250 h 288925"/>
              <a:gd name="connsiteX28" fmla="*/ 457200 w 1739900"/>
              <a:gd name="connsiteY28" fmla="*/ 76200 h 288925"/>
              <a:gd name="connsiteX29" fmla="*/ 384175 w 1739900"/>
              <a:gd name="connsiteY29" fmla="*/ 76200 h 288925"/>
              <a:gd name="connsiteX30" fmla="*/ 384175 w 1739900"/>
              <a:gd name="connsiteY30" fmla="*/ 76200 h 288925"/>
              <a:gd name="connsiteX31" fmla="*/ 342900 w 1739900"/>
              <a:gd name="connsiteY31" fmla="*/ 50800 h 288925"/>
              <a:gd name="connsiteX32" fmla="*/ 250825 w 1739900"/>
              <a:gd name="connsiteY32" fmla="*/ 41275 h 288925"/>
              <a:gd name="connsiteX33" fmla="*/ 152400 w 1739900"/>
              <a:gd name="connsiteY33" fmla="*/ 34925 h 288925"/>
              <a:gd name="connsiteX34" fmla="*/ 152400 w 1739900"/>
              <a:gd name="connsiteY34" fmla="*/ 22225 h 288925"/>
              <a:gd name="connsiteX35" fmla="*/ 63500 w 1739900"/>
              <a:gd name="connsiteY35" fmla="*/ 22225 h 288925"/>
              <a:gd name="connsiteX36" fmla="*/ 19050 w 1739900"/>
              <a:gd name="connsiteY36" fmla="*/ 12700 h 288925"/>
              <a:gd name="connsiteX37" fmla="*/ 0 w 1739900"/>
              <a:gd name="connsiteY37" fmla="*/ 0 h 28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900" h="288925">
                <a:moveTo>
                  <a:pt x="1739900" y="288925"/>
                </a:moveTo>
                <a:lnTo>
                  <a:pt x="1387475" y="288925"/>
                </a:lnTo>
                <a:lnTo>
                  <a:pt x="1387475" y="266700"/>
                </a:lnTo>
                <a:lnTo>
                  <a:pt x="1241425" y="266700"/>
                </a:lnTo>
                <a:lnTo>
                  <a:pt x="1241425" y="266700"/>
                </a:lnTo>
                <a:lnTo>
                  <a:pt x="1241425" y="254000"/>
                </a:lnTo>
                <a:lnTo>
                  <a:pt x="1104900" y="254000"/>
                </a:lnTo>
                <a:lnTo>
                  <a:pt x="1104900" y="254000"/>
                </a:lnTo>
                <a:lnTo>
                  <a:pt x="1104900" y="254000"/>
                </a:lnTo>
                <a:lnTo>
                  <a:pt x="1073150" y="241300"/>
                </a:lnTo>
                <a:lnTo>
                  <a:pt x="1073150" y="215900"/>
                </a:lnTo>
                <a:lnTo>
                  <a:pt x="1006475" y="206375"/>
                </a:lnTo>
                <a:lnTo>
                  <a:pt x="987425" y="193675"/>
                </a:lnTo>
                <a:lnTo>
                  <a:pt x="942975" y="187325"/>
                </a:lnTo>
                <a:lnTo>
                  <a:pt x="914400" y="174625"/>
                </a:lnTo>
                <a:lnTo>
                  <a:pt x="914400" y="174625"/>
                </a:lnTo>
                <a:lnTo>
                  <a:pt x="885825" y="152400"/>
                </a:lnTo>
                <a:lnTo>
                  <a:pt x="806450" y="152400"/>
                </a:lnTo>
                <a:lnTo>
                  <a:pt x="806450" y="152400"/>
                </a:lnTo>
                <a:lnTo>
                  <a:pt x="714375" y="130175"/>
                </a:lnTo>
                <a:lnTo>
                  <a:pt x="673100" y="123825"/>
                </a:lnTo>
                <a:lnTo>
                  <a:pt x="644525" y="117475"/>
                </a:lnTo>
                <a:lnTo>
                  <a:pt x="584200" y="117475"/>
                </a:lnTo>
                <a:lnTo>
                  <a:pt x="539750" y="98425"/>
                </a:lnTo>
                <a:lnTo>
                  <a:pt x="504825" y="95250"/>
                </a:lnTo>
                <a:lnTo>
                  <a:pt x="469900" y="95250"/>
                </a:lnTo>
                <a:lnTo>
                  <a:pt x="469900" y="95250"/>
                </a:lnTo>
                <a:lnTo>
                  <a:pt x="469900" y="95250"/>
                </a:lnTo>
                <a:lnTo>
                  <a:pt x="457200" y="76200"/>
                </a:lnTo>
                <a:lnTo>
                  <a:pt x="384175" y="76200"/>
                </a:lnTo>
                <a:lnTo>
                  <a:pt x="384175" y="76200"/>
                </a:lnTo>
                <a:lnTo>
                  <a:pt x="342900" y="50800"/>
                </a:lnTo>
                <a:lnTo>
                  <a:pt x="250825" y="41275"/>
                </a:lnTo>
                <a:lnTo>
                  <a:pt x="152400" y="34925"/>
                </a:lnTo>
                <a:lnTo>
                  <a:pt x="152400" y="22225"/>
                </a:lnTo>
                <a:lnTo>
                  <a:pt x="63500" y="22225"/>
                </a:lnTo>
                <a:lnTo>
                  <a:pt x="19050" y="12700"/>
                </a:lnTo>
                <a:lnTo>
                  <a:pt x="0" y="0"/>
                </a:lnTo>
              </a:path>
            </a:pathLst>
          </a:custGeom>
          <a:noFill/>
          <a:ln w="19050">
            <a:solidFill>
              <a:schemeClr val="accent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59BFDCB0-3199-059A-6E81-BFAE379EB946}"/>
              </a:ext>
            </a:extLst>
          </p:cNvPr>
          <p:cNvGrpSpPr/>
          <p:nvPr/>
        </p:nvGrpSpPr>
        <p:grpSpPr>
          <a:xfrm>
            <a:off x="6878372" y="1899643"/>
            <a:ext cx="1765300" cy="451366"/>
            <a:chOff x="6969125" y="1257300"/>
            <a:chExt cx="1765300" cy="451366"/>
          </a:xfrm>
        </p:grpSpPr>
        <p:sp>
          <p:nvSpPr>
            <p:cNvPr id="44" name="TextBox 43">
              <a:extLst>
                <a:ext uri="{FF2B5EF4-FFF2-40B4-BE49-F238E27FC236}">
                  <a16:creationId xmlns:a16="http://schemas.microsoft.com/office/drawing/2014/main" id="{1FE55E98-1E55-7E3A-32F8-2C0A983E3CF1}"/>
                </a:ext>
              </a:extLst>
            </p:cNvPr>
            <p:cNvSpPr txBox="1"/>
            <p:nvPr/>
          </p:nvSpPr>
          <p:spPr>
            <a:xfrm>
              <a:off x="8601075" y="15240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45" name="TextBox 44">
              <a:extLst>
                <a:ext uri="{FF2B5EF4-FFF2-40B4-BE49-F238E27FC236}">
                  <a16:creationId xmlns:a16="http://schemas.microsoft.com/office/drawing/2014/main" id="{293C0F64-152E-6CF0-3176-4D12005397B2}"/>
                </a:ext>
              </a:extLst>
            </p:cNvPr>
            <p:cNvSpPr txBox="1"/>
            <p:nvPr/>
          </p:nvSpPr>
          <p:spPr>
            <a:xfrm>
              <a:off x="8486775" y="15240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46" name="TextBox 45">
              <a:extLst>
                <a:ext uri="{FF2B5EF4-FFF2-40B4-BE49-F238E27FC236}">
                  <a16:creationId xmlns:a16="http://schemas.microsoft.com/office/drawing/2014/main" id="{F7C34D2E-7536-54C4-BEA6-9B93E90470EE}"/>
                </a:ext>
              </a:extLst>
            </p:cNvPr>
            <p:cNvSpPr txBox="1"/>
            <p:nvPr/>
          </p:nvSpPr>
          <p:spPr>
            <a:xfrm>
              <a:off x="8464550" y="15240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47" name="TextBox 46">
              <a:extLst>
                <a:ext uri="{FF2B5EF4-FFF2-40B4-BE49-F238E27FC236}">
                  <a16:creationId xmlns:a16="http://schemas.microsoft.com/office/drawing/2014/main" id="{AD3032A0-4146-9592-7778-768C8BB3C34E}"/>
                </a:ext>
              </a:extLst>
            </p:cNvPr>
            <p:cNvSpPr txBox="1"/>
            <p:nvPr/>
          </p:nvSpPr>
          <p:spPr>
            <a:xfrm>
              <a:off x="8378825" y="15240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48" name="TextBox 47">
              <a:extLst>
                <a:ext uri="{FF2B5EF4-FFF2-40B4-BE49-F238E27FC236}">
                  <a16:creationId xmlns:a16="http://schemas.microsoft.com/office/drawing/2014/main" id="{8B27E4E5-F83B-8C0B-4020-AA7F883D4071}"/>
                </a:ext>
              </a:extLst>
            </p:cNvPr>
            <p:cNvSpPr txBox="1"/>
            <p:nvPr/>
          </p:nvSpPr>
          <p:spPr>
            <a:xfrm>
              <a:off x="8401050" y="15240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49" name="TextBox 48">
              <a:extLst>
                <a:ext uri="{FF2B5EF4-FFF2-40B4-BE49-F238E27FC236}">
                  <a16:creationId xmlns:a16="http://schemas.microsoft.com/office/drawing/2014/main" id="{B2818712-6400-F6F7-A887-9577FBFED4D2}"/>
                </a:ext>
              </a:extLst>
            </p:cNvPr>
            <p:cNvSpPr txBox="1"/>
            <p:nvPr/>
          </p:nvSpPr>
          <p:spPr>
            <a:xfrm>
              <a:off x="8407400" y="15240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50" name="TextBox 49">
              <a:extLst>
                <a:ext uri="{FF2B5EF4-FFF2-40B4-BE49-F238E27FC236}">
                  <a16:creationId xmlns:a16="http://schemas.microsoft.com/office/drawing/2014/main" id="{D77F724C-DC76-4E1F-6A2F-8BAC3AD20465}"/>
                </a:ext>
              </a:extLst>
            </p:cNvPr>
            <p:cNvSpPr txBox="1"/>
            <p:nvPr/>
          </p:nvSpPr>
          <p:spPr>
            <a:xfrm>
              <a:off x="8258175" y="15240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51" name="TextBox 50">
              <a:extLst>
                <a:ext uri="{FF2B5EF4-FFF2-40B4-BE49-F238E27FC236}">
                  <a16:creationId xmlns:a16="http://schemas.microsoft.com/office/drawing/2014/main" id="{3C3FEE35-3D6E-6425-0553-13BDC40C7857}"/>
                </a:ext>
              </a:extLst>
            </p:cNvPr>
            <p:cNvSpPr txBox="1"/>
            <p:nvPr/>
          </p:nvSpPr>
          <p:spPr>
            <a:xfrm>
              <a:off x="8270875" y="15240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52" name="TextBox 51">
              <a:extLst>
                <a:ext uri="{FF2B5EF4-FFF2-40B4-BE49-F238E27FC236}">
                  <a16:creationId xmlns:a16="http://schemas.microsoft.com/office/drawing/2014/main" id="{DE554B70-5558-F8C5-1D6B-5F5B5CC53C21}"/>
                </a:ext>
              </a:extLst>
            </p:cNvPr>
            <p:cNvSpPr txBox="1"/>
            <p:nvPr/>
          </p:nvSpPr>
          <p:spPr>
            <a:xfrm>
              <a:off x="8283575" y="15240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53" name="TextBox 52">
              <a:extLst>
                <a:ext uri="{FF2B5EF4-FFF2-40B4-BE49-F238E27FC236}">
                  <a16:creationId xmlns:a16="http://schemas.microsoft.com/office/drawing/2014/main" id="{8DF19115-DCAF-2E62-8DBF-D5560DB4D2BF}"/>
                </a:ext>
              </a:extLst>
            </p:cNvPr>
            <p:cNvSpPr txBox="1"/>
            <p:nvPr/>
          </p:nvSpPr>
          <p:spPr>
            <a:xfrm>
              <a:off x="8308975" y="15240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54" name="TextBox 53">
              <a:extLst>
                <a:ext uri="{FF2B5EF4-FFF2-40B4-BE49-F238E27FC236}">
                  <a16:creationId xmlns:a16="http://schemas.microsoft.com/office/drawing/2014/main" id="{FDBF5DEC-40A8-C491-E97B-71F45055EB85}"/>
                </a:ext>
              </a:extLst>
            </p:cNvPr>
            <p:cNvSpPr txBox="1"/>
            <p:nvPr/>
          </p:nvSpPr>
          <p:spPr>
            <a:xfrm>
              <a:off x="8321675" y="15240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55" name="TextBox 54">
              <a:extLst>
                <a:ext uri="{FF2B5EF4-FFF2-40B4-BE49-F238E27FC236}">
                  <a16:creationId xmlns:a16="http://schemas.microsoft.com/office/drawing/2014/main" id="{DEB63B80-9277-C639-442D-11A28045BDB8}"/>
                </a:ext>
              </a:extLst>
            </p:cNvPr>
            <p:cNvSpPr txBox="1"/>
            <p:nvPr/>
          </p:nvSpPr>
          <p:spPr>
            <a:xfrm>
              <a:off x="8328025" y="15240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56" name="TextBox 55">
              <a:extLst>
                <a:ext uri="{FF2B5EF4-FFF2-40B4-BE49-F238E27FC236}">
                  <a16:creationId xmlns:a16="http://schemas.microsoft.com/office/drawing/2014/main" id="{E684856B-FA3E-BE97-9E85-4221ACF07D60}"/>
                </a:ext>
              </a:extLst>
            </p:cNvPr>
            <p:cNvSpPr txBox="1"/>
            <p:nvPr/>
          </p:nvSpPr>
          <p:spPr>
            <a:xfrm>
              <a:off x="8223250" y="14986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57" name="TextBox 56">
              <a:extLst>
                <a:ext uri="{FF2B5EF4-FFF2-40B4-BE49-F238E27FC236}">
                  <a16:creationId xmlns:a16="http://schemas.microsoft.com/office/drawing/2014/main" id="{348B05A3-5AD6-4651-0750-3CD8CFFCEEFE}"/>
                </a:ext>
              </a:extLst>
            </p:cNvPr>
            <p:cNvSpPr txBox="1"/>
            <p:nvPr/>
          </p:nvSpPr>
          <p:spPr>
            <a:xfrm>
              <a:off x="8239125" y="14986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58" name="TextBox 57">
              <a:extLst>
                <a:ext uri="{FF2B5EF4-FFF2-40B4-BE49-F238E27FC236}">
                  <a16:creationId xmlns:a16="http://schemas.microsoft.com/office/drawing/2014/main" id="{6B30657B-7862-82C0-E8E5-9CBE3148C359}"/>
                </a:ext>
              </a:extLst>
            </p:cNvPr>
            <p:cNvSpPr txBox="1"/>
            <p:nvPr/>
          </p:nvSpPr>
          <p:spPr>
            <a:xfrm>
              <a:off x="8143875" y="14986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59" name="TextBox 58">
              <a:extLst>
                <a:ext uri="{FF2B5EF4-FFF2-40B4-BE49-F238E27FC236}">
                  <a16:creationId xmlns:a16="http://schemas.microsoft.com/office/drawing/2014/main" id="{21B39FF2-DB26-43A0-25C1-54D4DD0EE4FE}"/>
                </a:ext>
              </a:extLst>
            </p:cNvPr>
            <p:cNvSpPr txBox="1"/>
            <p:nvPr/>
          </p:nvSpPr>
          <p:spPr>
            <a:xfrm>
              <a:off x="8137525" y="14986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60" name="TextBox 59">
              <a:extLst>
                <a:ext uri="{FF2B5EF4-FFF2-40B4-BE49-F238E27FC236}">
                  <a16:creationId xmlns:a16="http://schemas.microsoft.com/office/drawing/2014/main" id="{E827EED3-60D1-23F2-E7C9-6DB1023DB8FE}"/>
                </a:ext>
              </a:extLst>
            </p:cNvPr>
            <p:cNvSpPr txBox="1"/>
            <p:nvPr/>
          </p:nvSpPr>
          <p:spPr>
            <a:xfrm>
              <a:off x="8134350" y="14986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61" name="TextBox 60">
              <a:extLst>
                <a:ext uri="{FF2B5EF4-FFF2-40B4-BE49-F238E27FC236}">
                  <a16:creationId xmlns:a16="http://schemas.microsoft.com/office/drawing/2014/main" id="{5281FDF7-6229-8F1B-23E3-83E74EF7A48F}"/>
                </a:ext>
              </a:extLst>
            </p:cNvPr>
            <p:cNvSpPr txBox="1"/>
            <p:nvPr/>
          </p:nvSpPr>
          <p:spPr>
            <a:xfrm>
              <a:off x="8201025" y="14986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62" name="TextBox 61">
              <a:extLst>
                <a:ext uri="{FF2B5EF4-FFF2-40B4-BE49-F238E27FC236}">
                  <a16:creationId xmlns:a16="http://schemas.microsoft.com/office/drawing/2014/main" id="{F64832FB-A641-33EB-52A6-4DDFAC9C8024}"/>
                </a:ext>
              </a:extLst>
            </p:cNvPr>
            <p:cNvSpPr txBox="1"/>
            <p:nvPr/>
          </p:nvSpPr>
          <p:spPr>
            <a:xfrm>
              <a:off x="8169275" y="14986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63" name="TextBox 62">
              <a:extLst>
                <a:ext uri="{FF2B5EF4-FFF2-40B4-BE49-F238E27FC236}">
                  <a16:creationId xmlns:a16="http://schemas.microsoft.com/office/drawing/2014/main" id="{0758DAF7-19DB-72A7-0EDB-9EC83AFAED37}"/>
                </a:ext>
              </a:extLst>
            </p:cNvPr>
            <p:cNvSpPr txBox="1"/>
            <p:nvPr/>
          </p:nvSpPr>
          <p:spPr>
            <a:xfrm>
              <a:off x="8181975" y="14986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64" name="TextBox 63">
              <a:extLst>
                <a:ext uri="{FF2B5EF4-FFF2-40B4-BE49-F238E27FC236}">
                  <a16:creationId xmlns:a16="http://schemas.microsoft.com/office/drawing/2014/main" id="{4918391E-E93C-B080-F60A-73C8BEEC2B3C}"/>
                </a:ext>
              </a:extLst>
            </p:cNvPr>
            <p:cNvSpPr txBox="1"/>
            <p:nvPr/>
          </p:nvSpPr>
          <p:spPr>
            <a:xfrm>
              <a:off x="8191500" y="14986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65" name="TextBox 64">
              <a:extLst>
                <a:ext uri="{FF2B5EF4-FFF2-40B4-BE49-F238E27FC236}">
                  <a16:creationId xmlns:a16="http://schemas.microsoft.com/office/drawing/2014/main" id="{1E82942E-FED5-C184-5FD3-7D046F1742D7}"/>
                </a:ext>
              </a:extLst>
            </p:cNvPr>
            <p:cNvSpPr txBox="1"/>
            <p:nvPr/>
          </p:nvSpPr>
          <p:spPr>
            <a:xfrm>
              <a:off x="7356475" y="132715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66" name="TextBox 65">
              <a:extLst>
                <a:ext uri="{FF2B5EF4-FFF2-40B4-BE49-F238E27FC236}">
                  <a16:creationId xmlns:a16="http://schemas.microsoft.com/office/drawing/2014/main" id="{9682D2A5-933D-00B1-BEF5-3589F3349CD7}"/>
                </a:ext>
              </a:extLst>
            </p:cNvPr>
            <p:cNvSpPr txBox="1"/>
            <p:nvPr/>
          </p:nvSpPr>
          <p:spPr>
            <a:xfrm>
              <a:off x="7372350" y="13303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67" name="TextBox 66">
              <a:extLst>
                <a:ext uri="{FF2B5EF4-FFF2-40B4-BE49-F238E27FC236}">
                  <a16:creationId xmlns:a16="http://schemas.microsoft.com/office/drawing/2014/main" id="{C0D66A9C-B3E6-5CA5-2B71-AD03ABB5438B}"/>
                </a:ext>
              </a:extLst>
            </p:cNvPr>
            <p:cNvSpPr txBox="1"/>
            <p:nvPr/>
          </p:nvSpPr>
          <p:spPr>
            <a:xfrm>
              <a:off x="7461250" y="134937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68" name="TextBox 67">
              <a:extLst>
                <a:ext uri="{FF2B5EF4-FFF2-40B4-BE49-F238E27FC236}">
                  <a16:creationId xmlns:a16="http://schemas.microsoft.com/office/drawing/2014/main" id="{4F07C85C-9100-698C-273D-A5A1B9621008}"/>
                </a:ext>
              </a:extLst>
            </p:cNvPr>
            <p:cNvSpPr txBox="1"/>
            <p:nvPr/>
          </p:nvSpPr>
          <p:spPr>
            <a:xfrm>
              <a:off x="6981825" y="12573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69" name="TextBox 68">
              <a:extLst>
                <a:ext uri="{FF2B5EF4-FFF2-40B4-BE49-F238E27FC236}">
                  <a16:creationId xmlns:a16="http://schemas.microsoft.com/office/drawing/2014/main" id="{C44BD756-57D5-0D06-DC3E-F2E0E10A837D}"/>
                </a:ext>
              </a:extLst>
            </p:cNvPr>
            <p:cNvSpPr txBox="1"/>
            <p:nvPr/>
          </p:nvSpPr>
          <p:spPr>
            <a:xfrm>
              <a:off x="6969125" y="12573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70" name="TextBox 69">
              <a:extLst>
                <a:ext uri="{FF2B5EF4-FFF2-40B4-BE49-F238E27FC236}">
                  <a16:creationId xmlns:a16="http://schemas.microsoft.com/office/drawing/2014/main" id="{9ACB4690-3FE8-1648-8B4D-683F09ECDD4B}"/>
                </a:ext>
              </a:extLst>
            </p:cNvPr>
            <p:cNvSpPr txBox="1"/>
            <p:nvPr/>
          </p:nvSpPr>
          <p:spPr>
            <a:xfrm>
              <a:off x="7232650" y="130175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71" name="TextBox 70">
              <a:extLst>
                <a:ext uri="{FF2B5EF4-FFF2-40B4-BE49-F238E27FC236}">
                  <a16:creationId xmlns:a16="http://schemas.microsoft.com/office/drawing/2014/main" id="{7EE685E5-83E9-28FF-6CD2-3E8521BF67F4}"/>
                </a:ext>
              </a:extLst>
            </p:cNvPr>
            <p:cNvSpPr txBox="1"/>
            <p:nvPr/>
          </p:nvSpPr>
          <p:spPr>
            <a:xfrm>
              <a:off x="7286625" y="13081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72" name="TextBox 71">
              <a:extLst>
                <a:ext uri="{FF2B5EF4-FFF2-40B4-BE49-F238E27FC236}">
                  <a16:creationId xmlns:a16="http://schemas.microsoft.com/office/drawing/2014/main" id="{F581014F-1FDB-8F80-20D4-CA90A94CF40A}"/>
                </a:ext>
              </a:extLst>
            </p:cNvPr>
            <p:cNvSpPr txBox="1"/>
            <p:nvPr/>
          </p:nvSpPr>
          <p:spPr>
            <a:xfrm>
              <a:off x="7524750" y="13557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73" name="TextBox 72">
              <a:extLst>
                <a:ext uri="{FF2B5EF4-FFF2-40B4-BE49-F238E27FC236}">
                  <a16:creationId xmlns:a16="http://schemas.microsoft.com/office/drawing/2014/main" id="{DCA7C622-6179-6443-69DC-28F0F1CB0A25}"/>
                </a:ext>
              </a:extLst>
            </p:cNvPr>
            <p:cNvSpPr txBox="1"/>
            <p:nvPr/>
          </p:nvSpPr>
          <p:spPr>
            <a:xfrm>
              <a:off x="7531100" y="13557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74" name="TextBox 73">
              <a:extLst>
                <a:ext uri="{FF2B5EF4-FFF2-40B4-BE49-F238E27FC236}">
                  <a16:creationId xmlns:a16="http://schemas.microsoft.com/office/drawing/2014/main" id="{6806543A-B157-79C0-5DFA-55462CEDB415}"/>
                </a:ext>
              </a:extLst>
            </p:cNvPr>
            <p:cNvSpPr txBox="1"/>
            <p:nvPr/>
          </p:nvSpPr>
          <p:spPr>
            <a:xfrm>
              <a:off x="7543800" y="136207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75" name="TextBox 74">
              <a:extLst>
                <a:ext uri="{FF2B5EF4-FFF2-40B4-BE49-F238E27FC236}">
                  <a16:creationId xmlns:a16="http://schemas.microsoft.com/office/drawing/2014/main" id="{FE94D87A-EDF6-14B8-57E9-B1CA5238C423}"/>
                </a:ext>
              </a:extLst>
            </p:cNvPr>
            <p:cNvSpPr txBox="1"/>
            <p:nvPr/>
          </p:nvSpPr>
          <p:spPr>
            <a:xfrm>
              <a:off x="7550150" y="136207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76" name="TextBox 75">
              <a:extLst>
                <a:ext uri="{FF2B5EF4-FFF2-40B4-BE49-F238E27FC236}">
                  <a16:creationId xmlns:a16="http://schemas.microsoft.com/office/drawing/2014/main" id="{AC53F6F1-6624-FA5D-D50B-67B2E15515FB}"/>
                </a:ext>
              </a:extLst>
            </p:cNvPr>
            <p:cNvSpPr txBox="1"/>
            <p:nvPr/>
          </p:nvSpPr>
          <p:spPr>
            <a:xfrm>
              <a:off x="7553325" y="136207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77" name="TextBox 76">
              <a:extLst>
                <a:ext uri="{FF2B5EF4-FFF2-40B4-BE49-F238E27FC236}">
                  <a16:creationId xmlns:a16="http://schemas.microsoft.com/office/drawing/2014/main" id="{732BCAD4-1110-8F82-CBFC-A309DE2906DE}"/>
                </a:ext>
              </a:extLst>
            </p:cNvPr>
            <p:cNvSpPr txBox="1"/>
            <p:nvPr/>
          </p:nvSpPr>
          <p:spPr>
            <a:xfrm>
              <a:off x="7566025" y="136525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78" name="TextBox 77">
              <a:extLst>
                <a:ext uri="{FF2B5EF4-FFF2-40B4-BE49-F238E27FC236}">
                  <a16:creationId xmlns:a16="http://schemas.microsoft.com/office/drawing/2014/main" id="{51478F66-B66F-A9AA-C467-18741FAC2BD4}"/>
                </a:ext>
              </a:extLst>
            </p:cNvPr>
            <p:cNvSpPr txBox="1"/>
            <p:nvPr/>
          </p:nvSpPr>
          <p:spPr>
            <a:xfrm>
              <a:off x="7572375" y="136525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79" name="TextBox 78">
              <a:extLst>
                <a:ext uri="{FF2B5EF4-FFF2-40B4-BE49-F238E27FC236}">
                  <a16:creationId xmlns:a16="http://schemas.microsoft.com/office/drawing/2014/main" id="{DEE90FDB-17D0-740D-1B16-DDC237B90014}"/>
                </a:ext>
              </a:extLst>
            </p:cNvPr>
            <p:cNvSpPr txBox="1"/>
            <p:nvPr/>
          </p:nvSpPr>
          <p:spPr>
            <a:xfrm>
              <a:off x="7581900" y="13684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80" name="TextBox 79">
              <a:extLst>
                <a:ext uri="{FF2B5EF4-FFF2-40B4-BE49-F238E27FC236}">
                  <a16:creationId xmlns:a16="http://schemas.microsoft.com/office/drawing/2014/main" id="{5590399C-6084-81DA-F89C-2277DF5185AD}"/>
                </a:ext>
              </a:extLst>
            </p:cNvPr>
            <p:cNvSpPr txBox="1"/>
            <p:nvPr/>
          </p:nvSpPr>
          <p:spPr>
            <a:xfrm>
              <a:off x="7588250" y="13684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81" name="TextBox 80">
              <a:extLst>
                <a:ext uri="{FF2B5EF4-FFF2-40B4-BE49-F238E27FC236}">
                  <a16:creationId xmlns:a16="http://schemas.microsoft.com/office/drawing/2014/main" id="{04B0D296-3CBF-396F-62AD-6644308E2CD4}"/>
                </a:ext>
              </a:extLst>
            </p:cNvPr>
            <p:cNvSpPr txBox="1"/>
            <p:nvPr/>
          </p:nvSpPr>
          <p:spPr>
            <a:xfrm>
              <a:off x="7600950" y="13716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82" name="TextBox 81">
              <a:extLst>
                <a:ext uri="{FF2B5EF4-FFF2-40B4-BE49-F238E27FC236}">
                  <a16:creationId xmlns:a16="http://schemas.microsoft.com/office/drawing/2014/main" id="{140E181B-215C-387E-C672-8BA9881D60B2}"/>
                </a:ext>
              </a:extLst>
            </p:cNvPr>
            <p:cNvSpPr txBox="1"/>
            <p:nvPr/>
          </p:nvSpPr>
          <p:spPr>
            <a:xfrm>
              <a:off x="7613650" y="13716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83" name="TextBox 82">
              <a:extLst>
                <a:ext uri="{FF2B5EF4-FFF2-40B4-BE49-F238E27FC236}">
                  <a16:creationId xmlns:a16="http://schemas.microsoft.com/office/drawing/2014/main" id="{72234528-390D-B67A-B613-71082E67321B}"/>
                </a:ext>
              </a:extLst>
            </p:cNvPr>
            <p:cNvSpPr txBox="1"/>
            <p:nvPr/>
          </p:nvSpPr>
          <p:spPr>
            <a:xfrm>
              <a:off x="7620000" y="13716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84" name="TextBox 83">
              <a:extLst>
                <a:ext uri="{FF2B5EF4-FFF2-40B4-BE49-F238E27FC236}">
                  <a16:creationId xmlns:a16="http://schemas.microsoft.com/office/drawing/2014/main" id="{849D16D7-C7A5-8A60-E6DF-9521B615A410}"/>
                </a:ext>
              </a:extLst>
            </p:cNvPr>
            <p:cNvSpPr txBox="1"/>
            <p:nvPr/>
          </p:nvSpPr>
          <p:spPr>
            <a:xfrm>
              <a:off x="7626350" y="13716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85" name="TextBox 84">
              <a:extLst>
                <a:ext uri="{FF2B5EF4-FFF2-40B4-BE49-F238E27FC236}">
                  <a16:creationId xmlns:a16="http://schemas.microsoft.com/office/drawing/2014/main" id="{9CAF46A1-314F-2187-FD30-40069CEB92BC}"/>
                </a:ext>
              </a:extLst>
            </p:cNvPr>
            <p:cNvSpPr txBox="1"/>
            <p:nvPr/>
          </p:nvSpPr>
          <p:spPr>
            <a:xfrm>
              <a:off x="7635875" y="13716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86" name="TextBox 85">
              <a:extLst>
                <a:ext uri="{FF2B5EF4-FFF2-40B4-BE49-F238E27FC236}">
                  <a16:creationId xmlns:a16="http://schemas.microsoft.com/office/drawing/2014/main" id="{F15E995F-164C-3ABC-4443-492CD7AA43F6}"/>
                </a:ext>
              </a:extLst>
            </p:cNvPr>
            <p:cNvSpPr txBox="1"/>
            <p:nvPr/>
          </p:nvSpPr>
          <p:spPr>
            <a:xfrm>
              <a:off x="7629525" y="13716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87" name="TextBox 86">
              <a:extLst>
                <a:ext uri="{FF2B5EF4-FFF2-40B4-BE49-F238E27FC236}">
                  <a16:creationId xmlns:a16="http://schemas.microsoft.com/office/drawing/2014/main" id="{49D2C9B1-9289-2E0A-2DE9-51DB5CF46D32}"/>
                </a:ext>
              </a:extLst>
            </p:cNvPr>
            <p:cNvSpPr txBox="1"/>
            <p:nvPr/>
          </p:nvSpPr>
          <p:spPr>
            <a:xfrm>
              <a:off x="7642225" y="13716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88" name="TextBox 87">
              <a:extLst>
                <a:ext uri="{FF2B5EF4-FFF2-40B4-BE49-F238E27FC236}">
                  <a16:creationId xmlns:a16="http://schemas.microsoft.com/office/drawing/2014/main" id="{E8AB7DFC-7E22-DF99-96CB-14FE76D81159}"/>
                </a:ext>
              </a:extLst>
            </p:cNvPr>
            <p:cNvSpPr txBox="1"/>
            <p:nvPr/>
          </p:nvSpPr>
          <p:spPr>
            <a:xfrm>
              <a:off x="7648575" y="13716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89" name="TextBox 88">
              <a:extLst>
                <a:ext uri="{FF2B5EF4-FFF2-40B4-BE49-F238E27FC236}">
                  <a16:creationId xmlns:a16="http://schemas.microsoft.com/office/drawing/2014/main" id="{6E4F9237-CF32-B9D0-C3E6-8CCCDB5723B6}"/>
                </a:ext>
              </a:extLst>
            </p:cNvPr>
            <p:cNvSpPr txBox="1"/>
            <p:nvPr/>
          </p:nvSpPr>
          <p:spPr>
            <a:xfrm>
              <a:off x="7661275" y="13811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90" name="TextBox 89">
              <a:extLst>
                <a:ext uri="{FF2B5EF4-FFF2-40B4-BE49-F238E27FC236}">
                  <a16:creationId xmlns:a16="http://schemas.microsoft.com/office/drawing/2014/main" id="{7C62C7F1-DD1E-4742-65F9-F8E1EE82FF12}"/>
                </a:ext>
              </a:extLst>
            </p:cNvPr>
            <p:cNvSpPr txBox="1"/>
            <p:nvPr/>
          </p:nvSpPr>
          <p:spPr>
            <a:xfrm>
              <a:off x="7673975" y="13843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91" name="TextBox 90">
              <a:extLst>
                <a:ext uri="{FF2B5EF4-FFF2-40B4-BE49-F238E27FC236}">
                  <a16:creationId xmlns:a16="http://schemas.microsoft.com/office/drawing/2014/main" id="{63624334-467B-A6FA-AD7B-265AB22111DA}"/>
                </a:ext>
              </a:extLst>
            </p:cNvPr>
            <p:cNvSpPr txBox="1"/>
            <p:nvPr/>
          </p:nvSpPr>
          <p:spPr>
            <a:xfrm>
              <a:off x="7689850" y="13843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92" name="TextBox 91">
              <a:extLst>
                <a:ext uri="{FF2B5EF4-FFF2-40B4-BE49-F238E27FC236}">
                  <a16:creationId xmlns:a16="http://schemas.microsoft.com/office/drawing/2014/main" id="{975A819B-D4C7-5A00-3A1A-55530FD196F8}"/>
                </a:ext>
              </a:extLst>
            </p:cNvPr>
            <p:cNvSpPr txBox="1"/>
            <p:nvPr/>
          </p:nvSpPr>
          <p:spPr>
            <a:xfrm>
              <a:off x="7702550" y="13843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93" name="TextBox 92">
              <a:extLst>
                <a:ext uri="{FF2B5EF4-FFF2-40B4-BE49-F238E27FC236}">
                  <a16:creationId xmlns:a16="http://schemas.microsoft.com/office/drawing/2014/main" id="{E6D09590-F6F0-81B3-878F-5C45B1CEC122}"/>
                </a:ext>
              </a:extLst>
            </p:cNvPr>
            <p:cNvSpPr txBox="1"/>
            <p:nvPr/>
          </p:nvSpPr>
          <p:spPr>
            <a:xfrm>
              <a:off x="7705725" y="13843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94" name="TextBox 93">
              <a:extLst>
                <a:ext uri="{FF2B5EF4-FFF2-40B4-BE49-F238E27FC236}">
                  <a16:creationId xmlns:a16="http://schemas.microsoft.com/office/drawing/2014/main" id="{8359A84C-7E9D-3709-72CE-650C8563FEDC}"/>
                </a:ext>
              </a:extLst>
            </p:cNvPr>
            <p:cNvSpPr txBox="1"/>
            <p:nvPr/>
          </p:nvSpPr>
          <p:spPr>
            <a:xfrm>
              <a:off x="7718425" y="13843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95" name="TextBox 94">
              <a:extLst>
                <a:ext uri="{FF2B5EF4-FFF2-40B4-BE49-F238E27FC236}">
                  <a16:creationId xmlns:a16="http://schemas.microsoft.com/office/drawing/2014/main" id="{CE92DE1F-41AB-CBD9-C958-9CDF54ED659B}"/>
                </a:ext>
              </a:extLst>
            </p:cNvPr>
            <p:cNvSpPr txBox="1"/>
            <p:nvPr/>
          </p:nvSpPr>
          <p:spPr>
            <a:xfrm>
              <a:off x="7727950" y="13843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96" name="TextBox 95">
              <a:extLst>
                <a:ext uri="{FF2B5EF4-FFF2-40B4-BE49-F238E27FC236}">
                  <a16:creationId xmlns:a16="http://schemas.microsoft.com/office/drawing/2014/main" id="{77C932CB-EAE7-3A4B-6D79-14983D79BD33}"/>
                </a:ext>
              </a:extLst>
            </p:cNvPr>
            <p:cNvSpPr txBox="1"/>
            <p:nvPr/>
          </p:nvSpPr>
          <p:spPr>
            <a:xfrm>
              <a:off x="7743825" y="138747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97" name="TextBox 96">
              <a:extLst>
                <a:ext uri="{FF2B5EF4-FFF2-40B4-BE49-F238E27FC236}">
                  <a16:creationId xmlns:a16="http://schemas.microsoft.com/office/drawing/2014/main" id="{B8EDE19C-BE38-D2B7-92ED-E797012DCB09}"/>
                </a:ext>
              </a:extLst>
            </p:cNvPr>
            <p:cNvSpPr txBox="1"/>
            <p:nvPr/>
          </p:nvSpPr>
          <p:spPr>
            <a:xfrm>
              <a:off x="7756525" y="13938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98" name="TextBox 97">
              <a:extLst>
                <a:ext uri="{FF2B5EF4-FFF2-40B4-BE49-F238E27FC236}">
                  <a16:creationId xmlns:a16="http://schemas.microsoft.com/office/drawing/2014/main" id="{097EBD87-BBA3-973F-2A89-CE9726FDBB31}"/>
                </a:ext>
              </a:extLst>
            </p:cNvPr>
            <p:cNvSpPr txBox="1"/>
            <p:nvPr/>
          </p:nvSpPr>
          <p:spPr>
            <a:xfrm>
              <a:off x="7769225" y="140017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99" name="TextBox 98">
              <a:extLst>
                <a:ext uri="{FF2B5EF4-FFF2-40B4-BE49-F238E27FC236}">
                  <a16:creationId xmlns:a16="http://schemas.microsoft.com/office/drawing/2014/main" id="{D5C48A08-6C56-2375-6211-736F34958E2C}"/>
                </a:ext>
              </a:extLst>
            </p:cNvPr>
            <p:cNvSpPr txBox="1"/>
            <p:nvPr/>
          </p:nvSpPr>
          <p:spPr>
            <a:xfrm>
              <a:off x="7785100" y="14065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00" name="TextBox 99">
              <a:extLst>
                <a:ext uri="{FF2B5EF4-FFF2-40B4-BE49-F238E27FC236}">
                  <a16:creationId xmlns:a16="http://schemas.microsoft.com/office/drawing/2014/main" id="{34BFF886-F133-4ED1-744B-4A825366B350}"/>
                </a:ext>
              </a:extLst>
            </p:cNvPr>
            <p:cNvSpPr txBox="1"/>
            <p:nvPr/>
          </p:nvSpPr>
          <p:spPr>
            <a:xfrm>
              <a:off x="7791450" y="141287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01" name="TextBox 100">
              <a:extLst>
                <a:ext uri="{FF2B5EF4-FFF2-40B4-BE49-F238E27FC236}">
                  <a16:creationId xmlns:a16="http://schemas.microsoft.com/office/drawing/2014/main" id="{E0DBB486-2838-5ABA-6EC7-0D98B7834DEF}"/>
                </a:ext>
              </a:extLst>
            </p:cNvPr>
            <p:cNvSpPr txBox="1"/>
            <p:nvPr/>
          </p:nvSpPr>
          <p:spPr>
            <a:xfrm>
              <a:off x="7800975" y="14192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02" name="TextBox 101">
              <a:extLst>
                <a:ext uri="{FF2B5EF4-FFF2-40B4-BE49-F238E27FC236}">
                  <a16:creationId xmlns:a16="http://schemas.microsoft.com/office/drawing/2014/main" id="{B33F3DE0-3C9D-1B2F-90A5-F5DCBC97C611}"/>
                </a:ext>
              </a:extLst>
            </p:cNvPr>
            <p:cNvSpPr txBox="1"/>
            <p:nvPr/>
          </p:nvSpPr>
          <p:spPr>
            <a:xfrm>
              <a:off x="7820025" y="14224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03" name="TextBox 102">
              <a:extLst>
                <a:ext uri="{FF2B5EF4-FFF2-40B4-BE49-F238E27FC236}">
                  <a16:creationId xmlns:a16="http://schemas.microsoft.com/office/drawing/2014/main" id="{32B56FB4-F305-67B5-1ED6-CB691CE4B02D}"/>
                </a:ext>
              </a:extLst>
            </p:cNvPr>
            <p:cNvSpPr txBox="1"/>
            <p:nvPr/>
          </p:nvSpPr>
          <p:spPr>
            <a:xfrm>
              <a:off x="7826375" y="14224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04" name="TextBox 103">
              <a:extLst>
                <a:ext uri="{FF2B5EF4-FFF2-40B4-BE49-F238E27FC236}">
                  <a16:creationId xmlns:a16="http://schemas.microsoft.com/office/drawing/2014/main" id="{D991069D-B2D7-F36C-EB65-A4FC1442E0A5}"/>
                </a:ext>
              </a:extLst>
            </p:cNvPr>
            <p:cNvSpPr txBox="1"/>
            <p:nvPr/>
          </p:nvSpPr>
          <p:spPr>
            <a:xfrm>
              <a:off x="7832725" y="14224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05" name="TextBox 104">
              <a:extLst>
                <a:ext uri="{FF2B5EF4-FFF2-40B4-BE49-F238E27FC236}">
                  <a16:creationId xmlns:a16="http://schemas.microsoft.com/office/drawing/2014/main" id="{23570035-933B-CF1E-2808-F30FF7A955A2}"/>
                </a:ext>
              </a:extLst>
            </p:cNvPr>
            <p:cNvSpPr txBox="1"/>
            <p:nvPr/>
          </p:nvSpPr>
          <p:spPr>
            <a:xfrm>
              <a:off x="7845425" y="142875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06" name="TextBox 105">
              <a:extLst>
                <a:ext uri="{FF2B5EF4-FFF2-40B4-BE49-F238E27FC236}">
                  <a16:creationId xmlns:a16="http://schemas.microsoft.com/office/drawing/2014/main" id="{FEB08619-6D51-41EC-3807-296992195E06}"/>
                </a:ext>
              </a:extLst>
            </p:cNvPr>
            <p:cNvSpPr txBox="1"/>
            <p:nvPr/>
          </p:nvSpPr>
          <p:spPr>
            <a:xfrm>
              <a:off x="7861300" y="14319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07" name="TextBox 106">
              <a:extLst>
                <a:ext uri="{FF2B5EF4-FFF2-40B4-BE49-F238E27FC236}">
                  <a16:creationId xmlns:a16="http://schemas.microsoft.com/office/drawing/2014/main" id="{202200EA-1D5C-6F21-11A8-5D9462032D1C}"/>
                </a:ext>
              </a:extLst>
            </p:cNvPr>
            <p:cNvSpPr txBox="1"/>
            <p:nvPr/>
          </p:nvSpPr>
          <p:spPr>
            <a:xfrm>
              <a:off x="7867650" y="14319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08" name="TextBox 107">
              <a:extLst>
                <a:ext uri="{FF2B5EF4-FFF2-40B4-BE49-F238E27FC236}">
                  <a16:creationId xmlns:a16="http://schemas.microsoft.com/office/drawing/2014/main" id="{0058C9EF-93BE-60BD-9E52-F14B99D3D725}"/>
                </a:ext>
              </a:extLst>
            </p:cNvPr>
            <p:cNvSpPr txBox="1"/>
            <p:nvPr/>
          </p:nvSpPr>
          <p:spPr>
            <a:xfrm>
              <a:off x="7880350" y="144145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09" name="TextBox 108">
              <a:extLst>
                <a:ext uri="{FF2B5EF4-FFF2-40B4-BE49-F238E27FC236}">
                  <a16:creationId xmlns:a16="http://schemas.microsoft.com/office/drawing/2014/main" id="{10410116-0B23-BE70-E3E9-A87704A45D86}"/>
                </a:ext>
              </a:extLst>
            </p:cNvPr>
            <p:cNvSpPr txBox="1"/>
            <p:nvPr/>
          </p:nvSpPr>
          <p:spPr>
            <a:xfrm>
              <a:off x="7915275" y="145097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10" name="TextBox 109">
              <a:extLst>
                <a:ext uri="{FF2B5EF4-FFF2-40B4-BE49-F238E27FC236}">
                  <a16:creationId xmlns:a16="http://schemas.microsoft.com/office/drawing/2014/main" id="{7A4B2570-DEFB-DD5E-9050-97D0EA7F685D}"/>
                </a:ext>
              </a:extLst>
            </p:cNvPr>
            <p:cNvSpPr txBox="1"/>
            <p:nvPr/>
          </p:nvSpPr>
          <p:spPr>
            <a:xfrm>
              <a:off x="7902575" y="14446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11" name="TextBox 110">
              <a:extLst>
                <a:ext uri="{FF2B5EF4-FFF2-40B4-BE49-F238E27FC236}">
                  <a16:creationId xmlns:a16="http://schemas.microsoft.com/office/drawing/2014/main" id="{77263BAB-8161-461C-ADE3-6986F2F38A4C}"/>
                </a:ext>
              </a:extLst>
            </p:cNvPr>
            <p:cNvSpPr txBox="1"/>
            <p:nvPr/>
          </p:nvSpPr>
          <p:spPr>
            <a:xfrm>
              <a:off x="7943850" y="147637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12" name="TextBox 111">
              <a:extLst>
                <a:ext uri="{FF2B5EF4-FFF2-40B4-BE49-F238E27FC236}">
                  <a16:creationId xmlns:a16="http://schemas.microsoft.com/office/drawing/2014/main" id="{DFB0489E-DE0E-FB25-46B1-3F205A35437D}"/>
                </a:ext>
              </a:extLst>
            </p:cNvPr>
            <p:cNvSpPr txBox="1"/>
            <p:nvPr/>
          </p:nvSpPr>
          <p:spPr>
            <a:xfrm>
              <a:off x="7927975" y="146050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13" name="TextBox 112">
              <a:extLst>
                <a:ext uri="{FF2B5EF4-FFF2-40B4-BE49-F238E27FC236}">
                  <a16:creationId xmlns:a16="http://schemas.microsoft.com/office/drawing/2014/main" id="{9DC08BD9-DF63-1001-26B1-B967CC8FC0A0}"/>
                </a:ext>
              </a:extLst>
            </p:cNvPr>
            <p:cNvSpPr txBox="1"/>
            <p:nvPr/>
          </p:nvSpPr>
          <p:spPr>
            <a:xfrm>
              <a:off x="7966075" y="14827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14" name="TextBox 113">
              <a:extLst>
                <a:ext uri="{FF2B5EF4-FFF2-40B4-BE49-F238E27FC236}">
                  <a16:creationId xmlns:a16="http://schemas.microsoft.com/office/drawing/2014/main" id="{7D0E2266-5535-C06C-7558-9DB3D788E288}"/>
                </a:ext>
              </a:extLst>
            </p:cNvPr>
            <p:cNvSpPr txBox="1"/>
            <p:nvPr/>
          </p:nvSpPr>
          <p:spPr>
            <a:xfrm>
              <a:off x="7978775" y="14827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15" name="TextBox 114">
              <a:extLst>
                <a:ext uri="{FF2B5EF4-FFF2-40B4-BE49-F238E27FC236}">
                  <a16:creationId xmlns:a16="http://schemas.microsoft.com/office/drawing/2014/main" id="{D8427F46-1C43-A5F8-AAF4-DD1842F8699D}"/>
                </a:ext>
              </a:extLst>
            </p:cNvPr>
            <p:cNvSpPr txBox="1"/>
            <p:nvPr/>
          </p:nvSpPr>
          <p:spPr>
            <a:xfrm>
              <a:off x="7997825" y="14827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16" name="TextBox 115">
              <a:extLst>
                <a:ext uri="{FF2B5EF4-FFF2-40B4-BE49-F238E27FC236}">
                  <a16:creationId xmlns:a16="http://schemas.microsoft.com/office/drawing/2014/main" id="{51FEA29E-7D60-2BC5-6EE8-96D3998DC24A}"/>
                </a:ext>
              </a:extLst>
            </p:cNvPr>
            <p:cNvSpPr txBox="1"/>
            <p:nvPr/>
          </p:nvSpPr>
          <p:spPr>
            <a:xfrm>
              <a:off x="8001000" y="14827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17" name="TextBox 116">
              <a:extLst>
                <a:ext uri="{FF2B5EF4-FFF2-40B4-BE49-F238E27FC236}">
                  <a16:creationId xmlns:a16="http://schemas.microsoft.com/office/drawing/2014/main" id="{B628FB4E-83DD-2965-60D4-7FB978C1A966}"/>
                </a:ext>
              </a:extLst>
            </p:cNvPr>
            <p:cNvSpPr txBox="1"/>
            <p:nvPr/>
          </p:nvSpPr>
          <p:spPr>
            <a:xfrm>
              <a:off x="8013700" y="14827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18" name="TextBox 117">
              <a:extLst>
                <a:ext uri="{FF2B5EF4-FFF2-40B4-BE49-F238E27FC236}">
                  <a16:creationId xmlns:a16="http://schemas.microsoft.com/office/drawing/2014/main" id="{BE83B534-2AF8-0CFC-28ED-0F2842F99953}"/>
                </a:ext>
              </a:extLst>
            </p:cNvPr>
            <p:cNvSpPr txBox="1"/>
            <p:nvPr/>
          </p:nvSpPr>
          <p:spPr>
            <a:xfrm>
              <a:off x="8016875" y="14827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19" name="TextBox 118">
              <a:extLst>
                <a:ext uri="{FF2B5EF4-FFF2-40B4-BE49-F238E27FC236}">
                  <a16:creationId xmlns:a16="http://schemas.microsoft.com/office/drawing/2014/main" id="{B0B99AA6-196E-A8FD-20DD-D37E6DD658F7}"/>
                </a:ext>
              </a:extLst>
            </p:cNvPr>
            <p:cNvSpPr txBox="1"/>
            <p:nvPr/>
          </p:nvSpPr>
          <p:spPr>
            <a:xfrm>
              <a:off x="8029575" y="14827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20" name="TextBox 119">
              <a:extLst>
                <a:ext uri="{FF2B5EF4-FFF2-40B4-BE49-F238E27FC236}">
                  <a16:creationId xmlns:a16="http://schemas.microsoft.com/office/drawing/2014/main" id="{DB9F5557-6A02-B133-452D-647C77650F3D}"/>
                </a:ext>
              </a:extLst>
            </p:cNvPr>
            <p:cNvSpPr txBox="1"/>
            <p:nvPr/>
          </p:nvSpPr>
          <p:spPr>
            <a:xfrm>
              <a:off x="8039100" y="14827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21" name="TextBox 120">
              <a:extLst>
                <a:ext uri="{FF2B5EF4-FFF2-40B4-BE49-F238E27FC236}">
                  <a16:creationId xmlns:a16="http://schemas.microsoft.com/office/drawing/2014/main" id="{7CE7A0E5-F785-6E21-6543-E43D1A585804}"/>
                </a:ext>
              </a:extLst>
            </p:cNvPr>
            <p:cNvSpPr txBox="1"/>
            <p:nvPr/>
          </p:nvSpPr>
          <p:spPr>
            <a:xfrm>
              <a:off x="8054975" y="14827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22" name="TextBox 121">
              <a:extLst>
                <a:ext uri="{FF2B5EF4-FFF2-40B4-BE49-F238E27FC236}">
                  <a16:creationId xmlns:a16="http://schemas.microsoft.com/office/drawing/2014/main" id="{8F935E89-CBD8-5A18-A48B-E68AAEA234D1}"/>
                </a:ext>
              </a:extLst>
            </p:cNvPr>
            <p:cNvSpPr txBox="1"/>
            <p:nvPr/>
          </p:nvSpPr>
          <p:spPr>
            <a:xfrm>
              <a:off x="8064500" y="14827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23" name="TextBox 122">
              <a:extLst>
                <a:ext uri="{FF2B5EF4-FFF2-40B4-BE49-F238E27FC236}">
                  <a16:creationId xmlns:a16="http://schemas.microsoft.com/office/drawing/2014/main" id="{A53CE619-FD5F-5F1F-4F0B-16CFB4C47557}"/>
                </a:ext>
              </a:extLst>
            </p:cNvPr>
            <p:cNvSpPr txBox="1"/>
            <p:nvPr/>
          </p:nvSpPr>
          <p:spPr>
            <a:xfrm>
              <a:off x="8061325" y="14827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24" name="TextBox 123">
              <a:extLst>
                <a:ext uri="{FF2B5EF4-FFF2-40B4-BE49-F238E27FC236}">
                  <a16:creationId xmlns:a16="http://schemas.microsoft.com/office/drawing/2014/main" id="{5998C0F4-D060-32CC-5B5B-71D1D775415D}"/>
                </a:ext>
              </a:extLst>
            </p:cNvPr>
            <p:cNvSpPr txBox="1"/>
            <p:nvPr/>
          </p:nvSpPr>
          <p:spPr>
            <a:xfrm>
              <a:off x="8077200" y="14827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25" name="TextBox 124">
              <a:extLst>
                <a:ext uri="{FF2B5EF4-FFF2-40B4-BE49-F238E27FC236}">
                  <a16:creationId xmlns:a16="http://schemas.microsoft.com/office/drawing/2014/main" id="{EF118AC3-539C-0C21-667F-10152EBFDD8D}"/>
                </a:ext>
              </a:extLst>
            </p:cNvPr>
            <p:cNvSpPr txBox="1"/>
            <p:nvPr/>
          </p:nvSpPr>
          <p:spPr>
            <a:xfrm>
              <a:off x="8089900" y="14827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26" name="TextBox 125">
              <a:extLst>
                <a:ext uri="{FF2B5EF4-FFF2-40B4-BE49-F238E27FC236}">
                  <a16:creationId xmlns:a16="http://schemas.microsoft.com/office/drawing/2014/main" id="{7F1825AA-6686-EA79-2605-3D1821CFD2D1}"/>
                </a:ext>
              </a:extLst>
            </p:cNvPr>
            <p:cNvSpPr txBox="1"/>
            <p:nvPr/>
          </p:nvSpPr>
          <p:spPr>
            <a:xfrm>
              <a:off x="8099425" y="1482725"/>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27" name="TextBox 126">
              <a:extLst>
                <a:ext uri="{FF2B5EF4-FFF2-40B4-BE49-F238E27FC236}">
                  <a16:creationId xmlns:a16="http://schemas.microsoft.com/office/drawing/2014/main" id="{199538ED-0219-7511-DFEA-9E639408FACC}"/>
                </a:ext>
              </a:extLst>
            </p:cNvPr>
            <p:cNvSpPr txBox="1"/>
            <p:nvPr/>
          </p:nvSpPr>
          <p:spPr>
            <a:xfrm>
              <a:off x="8105775" y="1492250"/>
              <a:ext cx="133350" cy="184666"/>
            </a:xfrm>
            <a:prstGeom prst="rect">
              <a:avLst/>
            </a:prstGeom>
            <a:noFill/>
          </p:spPr>
          <p:txBody>
            <a:bodyPr wrap="square" rtlCol="0">
              <a:spAutoFit/>
            </a:bodyPr>
            <a:lstStyle/>
            <a:p>
              <a:pPr algn="ctr"/>
              <a:r>
                <a:rPr lang="en-US" sz="600" dirty="0">
                  <a:solidFill>
                    <a:schemeClr val="accent2"/>
                  </a:solidFill>
                </a:rPr>
                <a:t>+</a:t>
              </a:r>
            </a:p>
          </p:txBody>
        </p:sp>
        <p:sp>
          <p:nvSpPr>
            <p:cNvPr id="128" name="TextBox 127">
              <a:extLst>
                <a:ext uri="{FF2B5EF4-FFF2-40B4-BE49-F238E27FC236}">
                  <a16:creationId xmlns:a16="http://schemas.microsoft.com/office/drawing/2014/main" id="{59255863-EBAB-2B69-49F4-9F727DC2C727}"/>
                </a:ext>
              </a:extLst>
            </p:cNvPr>
            <p:cNvSpPr txBox="1"/>
            <p:nvPr/>
          </p:nvSpPr>
          <p:spPr>
            <a:xfrm>
              <a:off x="8115300" y="1498600"/>
              <a:ext cx="133350" cy="184666"/>
            </a:xfrm>
            <a:prstGeom prst="rect">
              <a:avLst/>
            </a:prstGeom>
            <a:noFill/>
          </p:spPr>
          <p:txBody>
            <a:bodyPr wrap="square" rtlCol="0">
              <a:spAutoFit/>
            </a:bodyPr>
            <a:lstStyle/>
            <a:p>
              <a:pPr algn="ctr"/>
              <a:r>
                <a:rPr lang="en-US" sz="600" dirty="0">
                  <a:solidFill>
                    <a:schemeClr val="accent2"/>
                  </a:solidFill>
                </a:rPr>
                <a:t>+</a:t>
              </a:r>
            </a:p>
          </p:txBody>
        </p:sp>
      </p:grpSp>
      <p:sp>
        <p:nvSpPr>
          <p:cNvPr id="41" name="Freeform 40">
            <a:extLst>
              <a:ext uri="{FF2B5EF4-FFF2-40B4-BE49-F238E27FC236}">
                <a16:creationId xmlns:a16="http://schemas.microsoft.com/office/drawing/2014/main" id="{151A0099-71C4-40B1-5E38-81F05677290F}"/>
              </a:ext>
            </a:extLst>
          </p:cNvPr>
          <p:cNvSpPr/>
          <p:nvPr/>
        </p:nvSpPr>
        <p:spPr>
          <a:xfrm flipH="1">
            <a:off x="7734784" y="2168699"/>
            <a:ext cx="45719" cy="460684"/>
          </a:xfrm>
          <a:custGeom>
            <a:avLst/>
            <a:gdLst>
              <a:gd name="connsiteX0" fmla="*/ 0 w 0"/>
              <a:gd name="connsiteY0" fmla="*/ 525379 h 525379"/>
              <a:gd name="connsiteX1" fmla="*/ 0 w 0"/>
              <a:gd name="connsiteY1" fmla="*/ 0 h 525379"/>
            </a:gdLst>
            <a:ahLst/>
            <a:cxnLst>
              <a:cxn ang="0">
                <a:pos x="connsiteX0" y="connsiteY0"/>
              </a:cxn>
              <a:cxn ang="0">
                <a:pos x="connsiteX1" y="connsiteY1"/>
              </a:cxn>
            </a:cxnLst>
            <a:rect l="l" t="t" r="r" b="b"/>
            <a:pathLst>
              <a:path h="525379">
                <a:moveTo>
                  <a:pt x="0" y="525379"/>
                </a:moveTo>
                <a:lnTo>
                  <a:pt x="0" y="0"/>
                </a:lnTo>
              </a:path>
            </a:pathLst>
          </a:cu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MX"/>
          </a:p>
        </p:txBody>
      </p:sp>
      <p:sp>
        <p:nvSpPr>
          <p:cNvPr id="43" name="TextBox 42">
            <a:extLst>
              <a:ext uri="{FF2B5EF4-FFF2-40B4-BE49-F238E27FC236}">
                <a16:creationId xmlns:a16="http://schemas.microsoft.com/office/drawing/2014/main" id="{600FBDC2-E8E4-3983-E045-0084BDF283A3}"/>
              </a:ext>
            </a:extLst>
          </p:cNvPr>
          <p:cNvSpPr txBox="1"/>
          <p:nvPr/>
        </p:nvSpPr>
        <p:spPr>
          <a:xfrm rot="16200000">
            <a:off x="6282550" y="2170689"/>
            <a:ext cx="688120" cy="184666"/>
          </a:xfrm>
          <a:prstGeom prst="rect">
            <a:avLst/>
          </a:prstGeom>
          <a:noFill/>
        </p:spPr>
        <p:txBody>
          <a:bodyPr wrap="square" rtlCol="0">
            <a:spAutoFit/>
          </a:bodyPr>
          <a:lstStyle/>
          <a:p>
            <a:pPr algn="ctr"/>
            <a:r>
              <a:rPr lang="en-US" sz="600" b="1" dirty="0"/>
              <a:t>OS, %</a:t>
            </a:r>
          </a:p>
        </p:txBody>
      </p:sp>
      <p:grpSp>
        <p:nvGrpSpPr>
          <p:cNvPr id="296" name="Group 295">
            <a:extLst>
              <a:ext uri="{FF2B5EF4-FFF2-40B4-BE49-F238E27FC236}">
                <a16:creationId xmlns:a16="http://schemas.microsoft.com/office/drawing/2014/main" id="{35DA74D0-C297-05EE-49F5-769CC778BE2B}"/>
              </a:ext>
            </a:extLst>
          </p:cNvPr>
          <p:cNvGrpSpPr/>
          <p:nvPr/>
        </p:nvGrpSpPr>
        <p:grpSpPr>
          <a:xfrm>
            <a:off x="4323882" y="1712136"/>
            <a:ext cx="2371976" cy="1207784"/>
            <a:chOff x="4725559" y="3851744"/>
            <a:chExt cx="7454790" cy="3007421"/>
          </a:xfrm>
        </p:grpSpPr>
        <p:graphicFrame>
          <p:nvGraphicFramePr>
            <p:cNvPr id="297" name="Chart 296">
              <a:extLst>
                <a:ext uri="{FF2B5EF4-FFF2-40B4-BE49-F238E27FC236}">
                  <a16:creationId xmlns:a16="http://schemas.microsoft.com/office/drawing/2014/main" id="{AA592D16-82D7-091F-076F-5165608EA04B}"/>
                </a:ext>
              </a:extLst>
            </p:cNvPr>
            <p:cNvGraphicFramePr/>
            <p:nvPr/>
          </p:nvGraphicFramePr>
          <p:xfrm>
            <a:off x="4725559" y="3851744"/>
            <a:ext cx="6897189" cy="2710166"/>
          </p:xfrm>
          <a:graphic>
            <a:graphicData uri="http://schemas.openxmlformats.org/drawingml/2006/chart">
              <c:chart xmlns:c="http://schemas.openxmlformats.org/drawingml/2006/chart" xmlns:r="http://schemas.openxmlformats.org/officeDocument/2006/relationships" r:id="rId4"/>
            </a:graphicData>
          </a:graphic>
        </p:graphicFrame>
        <p:sp>
          <p:nvSpPr>
            <p:cNvPr id="298" name="Freeform 297">
              <a:extLst>
                <a:ext uri="{FF2B5EF4-FFF2-40B4-BE49-F238E27FC236}">
                  <a16:creationId xmlns:a16="http://schemas.microsoft.com/office/drawing/2014/main" id="{49A86027-C11E-B30E-EEB8-E3DCC296E4AC}"/>
                </a:ext>
              </a:extLst>
            </p:cNvPr>
            <p:cNvSpPr/>
            <p:nvPr/>
          </p:nvSpPr>
          <p:spPr>
            <a:xfrm>
              <a:off x="6577262" y="4336716"/>
              <a:ext cx="0" cy="1823452"/>
            </a:xfrm>
            <a:custGeom>
              <a:avLst/>
              <a:gdLst>
                <a:gd name="connsiteX0" fmla="*/ 0 w 0"/>
                <a:gd name="connsiteY0" fmla="*/ 0 h 1823452"/>
                <a:gd name="connsiteX1" fmla="*/ 0 w 0"/>
                <a:gd name="connsiteY1" fmla="*/ 1823452 h 1823452"/>
              </a:gdLst>
              <a:ahLst/>
              <a:cxnLst>
                <a:cxn ang="0">
                  <a:pos x="connsiteX0" y="connsiteY0"/>
                </a:cxn>
                <a:cxn ang="0">
                  <a:pos x="connsiteX1" y="connsiteY1"/>
                </a:cxn>
              </a:cxnLst>
              <a:rect l="l" t="t" r="r" b="b"/>
              <a:pathLst>
                <a:path h="1823452">
                  <a:moveTo>
                    <a:pt x="0" y="0"/>
                  </a:moveTo>
                  <a:lnTo>
                    <a:pt x="0" y="1823452"/>
                  </a:lnTo>
                </a:path>
              </a:pathLst>
            </a:custGeom>
            <a:no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299" name="Freeform 298">
              <a:extLst>
                <a:ext uri="{FF2B5EF4-FFF2-40B4-BE49-F238E27FC236}">
                  <a16:creationId xmlns:a16="http://schemas.microsoft.com/office/drawing/2014/main" id="{ADB9F18B-7CDB-C5EE-E479-1A5A8FB9154E}"/>
                </a:ext>
              </a:extLst>
            </p:cNvPr>
            <p:cNvSpPr/>
            <p:nvPr/>
          </p:nvSpPr>
          <p:spPr>
            <a:xfrm>
              <a:off x="7662779" y="4892842"/>
              <a:ext cx="0" cy="1256632"/>
            </a:xfrm>
            <a:custGeom>
              <a:avLst/>
              <a:gdLst>
                <a:gd name="connsiteX0" fmla="*/ 0 w 0"/>
                <a:gd name="connsiteY0" fmla="*/ 0 h 1256632"/>
                <a:gd name="connsiteX1" fmla="*/ 0 w 0"/>
                <a:gd name="connsiteY1" fmla="*/ 1256632 h 1256632"/>
              </a:gdLst>
              <a:ahLst/>
              <a:cxnLst>
                <a:cxn ang="0">
                  <a:pos x="connsiteX0" y="connsiteY0"/>
                </a:cxn>
                <a:cxn ang="0">
                  <a:pos x="connsiteX1" y="connsiteY1"/>
                </a:cxn>
              </a:cxnLst>
              <a:rect l="l" t="t" r="r" b="b"/>
              <a:pathLst>
                <a:path h="1256632">
                  <a:moveTo>
                    <a:pt x="0" y="0"/>
                  </a:moveTo>
                  <a:lnTo>
                    <a:pt x="0" y="1256632"/>
                  </a:lnTo>
                </a:path>
              </a:pathLst>
            </a:custGeom>
            <a:no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00" name="Freeform 299">
              <a:extLst>
                <a:ext uri="{FF2B5EF4-FFF2-40B4-BE49-F238E27FC236}">
                  <a16:creationId xmlns:a16="http://schemas.microsoft.com/office/drawing/2014/main" id="{B0A48DDF-D590-9E32-CA90-97D80128315E}"/>
                </a:ext>
              </a:extLst>
            </p:cNvPr>
            <p:cNvSpPr/>
            <p:nvPr/>
          </p:nvSpPr>
          <p:spPr>
            <a:xfrm>
              <a:off x="8753642" y="5272505"/>
              <a:ext cx="0" cy="882316"/>
            </a:xfrm>
            <a:custGeom>
              <a:avLst/>
              <a:gdLst>
                <a:gd name="connsiteX0" fmla="*/ 0 w 0"/>
                <a:gd name="connsiteY0" fmla="*/ 0 h 882316"/>
                <a:gd name="connsiteX1" fmla="*/ 0 w 0"/>
                <a:gd name="connsiteY1" fmla="*/ 882316 h 882316"/>
              </a:gdLst>
              <a:ahLst/>
              <a:cxnLst>
                <a:cxn ang="0">
                  <a:pos x="connsiteX0" y="connsiteY0"/>
                </a:cxn>
                <a:cxn ang="0">
                  <a:pos x="connsiteX1" y="connsiteY1"/>
                </a:cxn>
              </a:cxnLst>
              <a:rect l="l" t="t" r="r" b="b"/>
              <a:pathLst>
                <a:path h="882316">
                  <a:moveTo>
                    <a:pt x="0" y="0"/>
                  </a:moveTo>
                  <a:lnTo>
                    <a:pt x="0" y="882316"/>
                  </a:lnTo>
                </a:path>
              </a:pathLst>
            </a:custGeom>
            <a:no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03" name="TextBox 302">
              <a:extLst>
                <a:ext uri="{FF2B5EF4-FFF2-40B4-BE49-F238E27FC236}">
                  <a16:creationId xmlns:a16="http://schemas.microsoft.com/office/drawing/2014/main" id="{5B4DCA9D-61E0-C852-958A-214F2164700C}"/>
                </a:ext>
              </a:extLst>
            </p:cNvPr>
            <p:cNvSpPr txBox="1"/>
            <p:nvPr/>
          </p:nvSpPr>
          <p:spPr>
            <a:xfrm>
              <a:off x="5468305" y="6399341"/>
              <a:ext cx="5812399" cy="459824"/>
            </a:xfrm>
            <a:prstGeom prst="rect">
              <a:avLst/>
            </a:prstGeom>
            <a:noFill/>
          </p:spPr>
          <p:txBody>
            <a:bodyPr wrap="square" rtlCol="0">
              <a:spAutoFit/>
            </a:bodyPr>
            <a:lstStyle/>
            <a:p>
              <a:pPr algn="ctr"/>
              <a:r>
                <a:rPr lang="en-US" sz="600" b="1" dirty="0"/>
                <a:t>Time Since Randomization, mo</a:t>
              </a:r>
            </a:p>
          </p:txBody>
        </p:sp>
        <p:sp>
          <p:nvSpPr>
            <p:cNvPr id="304" name="TextBox 303">
              <a:extLst>
                <a:ext uri="{FF2B5EF4-FFF2-40B4-BE49-F238E27FC236}">
                  <a16:creationId xmlns:a16="http://schemas.microsoft.com/office/drawing/2014/main" id="{96AD7A2B-C05A-1DD3-09A5-B079AD8424A6}"/>
                </a:ext>
              </a:extLst>
            </p:cNvPr>
            <p:cNvSpPr txBox="1"/>
            <p:nvPr/>
          </p:nvSpPr>
          <p:spPr>
            <a:xfrm>
              <a:off x="9994772" y="5821880"/>
              <a:ext cx="1436844" cy="459824"/>
            </a:xfrm>
            <a:prstGeom prst="rect">
              <a:avLst/>
            </a:prstGeom>
            <a:noFill/>
          </p:spPr>
          <p:txBody>
            <a:bodyPr wrap="none" rtlCol="0">
              <a:spAutoFit/>
            </a:bodyPr>
            <a:lstStyle/>
            <a:p>
              <a:pPr algn="ctr"/>
              <a:r>
                <a:rPr lang="en-US" sz="600" b="1" dirty="0">
                  <a:solidFill>
                    <a:schemeClr val="accent3"/>
                  </a:solidFill>
                </a:rPr>
                <a:t>Control</a:t>
              </a:r>
            </a:p>
          </p:txBody>
        </p:sp>
        <p:sp>
          <p:nvSpPr>
            <p:cNvPr id="305" name="TextBox 304">
              <a:extLst>
                <a:ext uri="{FF2B5EF4-FFF2-40B4-BE49-F238E27FC236}">
                  <a16:creationId xmlns:a16="http://schemas.microsoft.com/office/drawing/2014/main" id="{88424336-D0AC-E59A-A094-CFB7BD2D7BD6}"/>
                </a:ext>
              </a:extLst>
            </p:cNvPr>
            <p:cNvSpPr txBox="1"/>
            <p:nvPr/>
          </p:nvSpPr>
          <p:spPr>
            <a:xfrm>
              <a:off x="10300161" y="5559505"/>
              <a:ext cx="1880188" cy="459824"/>
            </a:xfrm>
            <a:prstGeom prst="rect">
              <a:avLst/>
            </a:prstGeom>
            <a:noFill/>
          </p:spPr>
          <p:txBody>
            <a:bodyPr wrap="none" rtlCol="0">
              <a:spAutoFit/>
            </a:bodyPr>
            <a:lstStyle/>
            <a:p>
              <a:pPr algn="ctr"/>
              <a:r>
                <a:rPr lang="en-US" sz="600" b="1" dirty="0">
                  <a:solidFill>
                    <a:schemeClr val="accent2"/>
                  </a:solidFill>
                </a:rPr>
                <a:t>Durva + CP</a:t>
              </a:r>
            </a:p>
          </p:txBody>
        </p:sp>
        <p:sp>
          <p:nvSpPr>
            <p:cNvPr id="306" name="TextBox 305">
              <a:extLst>
                <a:ext uri="{FF2B5EF4-FFF2-40B4-BE49-F238E27FC236}">
                  <a16:creationId xmlns:a16="http://schemas.microsoft.com/office/drawing/2014/main" id="{F32C32A5-42AF-FE9E-70C0-CDDCF7BFEE1E}"/>
                </a:ext>
              </a:extLst>
            </p:cNvPr>
            <p:cNvSpPr txBox="1"/>
            <p:nvPr/>
          </p:nvSpPr>
          <p:spPr>
            <a:xfrm>
              <a:off x="9025069" y="5012219"/>
              <a:ext cx="2586940" cy="459824"/>
            </a:xfrm>
            <a:prstGeom prst="rect">
              <a:avLst/>
            </a:prstGeom>
            <a:noFill/>
          </p:spPr>
          <p:txBody>
            <a:bodyPr wrap="square" rtlCol="0">
              <a:spAutoFit/>
            </a:bodyPr>
            <a:lstStyle/>
            <a:p>
              <a:pPr algn="ctr"/>
              <a:r>
                <a:rPr lang="en-US" sz="600" b="1" dirty="0">
                  <a:solidFill>
                    <a:schemeClr val="accent1"/>
                  </a:solidFill>
                </a:rPr>
                <a:t>Durva + ola + CP</a:t>
              </a:r>
            </a:p>
          </p:txBody>
        </p:sp>
        <p:sp>
          <p:nvSpPr>
            <p:cNvPr id="307" name="TextBox 306">
              <a:extLst>
                <a:ext uri="{FF2B5EF4-FFF2-40B4-BE49-F238E27FC236}">
                  <a16:creationId xmlns:a16="http://schemas.microsoft.com/office/drawing/2014/main" id="{B0E8EC87-A6F4-1562-4E32-BBAD7A38C33D}"/>
                </a:ext>
              </a:extLst>
            </p:cNvPr>
            <p:cNvSpPr txBox="1"/>
            <p:nvPr/>
          </p:nvSpPr>
          <p:spPr>
            <a:xfrm>
              <a:off x="6134149" y="3915529"/>
              <a:ext cx="968310" cy="421505"/>
            </a:xfrm>
            <a:prstGeom prst="rect">
              <a:avLst/>
            </a:prstGeom>
            <a:noFill/>
          </p:spPr>
          <p:txBody>
            <a:bodyPr wrap="none" rtlCol="0">
              <a:spAutoFit/>
            </a:bodyPr>
            <a:lstStyle/>
            <a:p>
              <a:pPr algn="ctr"/>
              <a:r>
                <a:rPr lang="en-US" sz="500" b="1" dirty="0">
                  <a:solidFill>
                    <a:schemeClr val="accent3"/>
                  </a:solidFill>
                </a:rPr>
                <a:t>84.4</a:t>
              </a:r>
            </a:p>
          </p:txBody>
        </p:sp>
        <p:sp>
          <p:nvSpPr>
            <p:cNvPr id="308" name="TextBox 307">
              <a:extLst>
                <a:ext uri="{FF2B5EF4-FFF2-40B4-BE49-F238E27FC236}">
                  <a16:creationId xmlns:a16="http://schemas.microsoft.com/office/drawing/2014/main" id="{96E428CD-6321-8BC9-B266-7DBB8A3CC533}"/>
                </a:ext>
              </a:extLst>
            </p:cNvPr>
            <p:cNvSpPr txBox="1"/>
            <p:nvPr/>
          </p:nvSpPr>
          <p:spPr>
            <a:xfrm>
              <a:off x="6862026" y="5412753"/>
              <a:ext cx="968309" cy="421505"/>
            </a:xfrm>
            <a:prstGeom prst="rect">
              <a:avLst/>
            </a:prstGeom>
            <a:noFill/>
          </p:spPr>
          <p:txBody>
            <a:bodyPr wrap="none" rtlCol="0">
              <a:spAutoFit/>
            </a:bodyPr>
            <a:lstStyle/>
            <a:p>
              <a:pPr algn="ctr"/>
              <a:r>
                <a:rPr lang="en-US" sz="500" b="1" dirty="0">
                  <a:solidFill>
                    <a:schemeClr val="accent3"/>
                  </a:solidFill>
                </a:rPr>
                <a:t>40.8</a:t>
              </a:r>
            </a:p>
          </p:txBody>
        </p:sp>
        <p:sp>
          <p:nvSpPr>
            <p:cNvPr id="309" name="TextBox 308">
              <a:extLst>
                <a:ext uri="{FF2B5EF4-FFF2-40B4-BE49-F238E27FC236}">
                  <a16:creationId xmlns:a16="http://schemas.microsoft.com/office/drawing/2014/main" id="{8F0F9E88-CA19-C2F7-185A-10174387DD85}"/>
                </a:ext>
              </a:extLst>
            </p:cNvPr>
            <p:cNvSpPr txBox="1"/>
            <p:nvPr/>
          </p:nvSpPr>
          <p:spPr>
            <a:xfrm>
              <a:off x="7976805" y="5735431"/>
              <a:ext cx="968309" cy="421505"/>
            </a:xfrm>
            <a:prstGeom prst="rect">
              <a:avLst/>
            </a:prstGeom>
            <a:noFill/>
          </p:spPr>
          <p:txBody>
            <a:bodyPr wrap="none" rtlCol="0">
              <a:spAutoFit/>
            </a:bodyPr>
            <a:lstStyle/>
            <a:p>
              <a:pPr algn="ctr"/>
              <a:r>
                <a:rPr lang="en-US" sz="500" b="1" dirty="0">
                  <a:solidFill>
                    <a:schemeClr val="accent3"/>
                  </a:solidFill>
                </a:rPr>
                <a:t>20.0</a:t>
              </a:r>
            </a:p>
          </p:txBody>
        </p:sp>
        <p:sp>
          <p:nvSpPr>
            <p:cNvPr id="310" name="TextBox 309">
              <a:extLst>
                <a:ext uri="{FF2B5EF4-FFF2-40B4-BE49-F238E27FC236}">
                  <a16:creationId xmlns:a16="http://schemas.microsoft.com/office/drawing/2014/main" id="{398307D7-C018-A262-D1D4-978A4A0B456C}"/>
                </a:ext>
              </a:extLst>
            </p:cNvPr>
            <p:cNvSpPr txBox="1"/>
            <p:nvPr/>
          </p:nvSpPr>
          <p:spPr>
            <a:xfrm>
              <a:off x="5782717" y="4530300"/>
              <a:ext cx="968309" cy="421505"/>
            </a:xfrm>
            <a:prstGeom prst="rect">
              <a:avLst/>
            </a:prstGeom>
            <a:noFill/>
          </p:spPr>
          <p:txBody>
            <a:bodyPr wrap="none" rtlCol="0">
              <a:spAutoFit/>
            </a:bodyPr>
            <a:lstStyle/>
            <a:p>
              <a:pPr algn="ctr"/>
              <a:r>
                <a:rPr lang="en-US" sz="500" b="1" dirty="0">
                  <a:solidFill>
                    <a:schemeClr val="accent2"/>
                  </a:solidFill>
                </a:rPr>
                <a:t>82.4</a:t>
              </a:r>
            </a:p>
          </p:txBody>
        </p:sp>
        <p:sp>
          <p:nvSpPr>
            <p:cNvPr id="311" name="TextBox 310">
              <a:extLst>
                <a:ext uri="{FF2B5EF4-FFF2-40B4-BE49-F238E27FC236}">
                  <a16:creationId xmlns:a16="http://schemas.microsoft.com/office/drawing/2014/main" id="{8DEB4641-9362-30D3-BC5B-BD01ED5A20C1}"/>
                </a:ext>
              </a:extLst>
            </p:cNvPr>
            <p:cNvSpPr txBox="1"/>
            <p:nvPr/>
          </p:nvSpPr>
          <p:spPr>
            <a:xfrm>
              <a:off x="6898423" y="5168543"/>
              <a:ext cx="968309" cy="421505"/>
            </a:xfrm>
            <a:prstGeom prst="rect">
              <a:avLst/>
            </a:prstGeom>
            <a:noFill/>
          </p:spPr>
          <p:txBody>
            <a:bodyPr wrap="none" rtlCol="0">
              <a:spAutoFit/>
            </a:bodyPr>
            <a:lstStyle/>
            <a:p>
              <a:pPr algn="ctr"/>
              <a:r>
                <a:rPr lang="en-US" sz="500" b="1" dirty="0">
                  <a:solidFill>
                    <a:schemeClr val="accent2"/>
                  </a:solidFill>
                </a:rPr>
                <a:t>44.4</a:t>
              </a:r>
            </a:p>
          </p:txBody>
        </p:sp>
        <p:sp>
          <p:nvSpPr>
            <p:cNvPr id="312" name="TextBox 311">
              <a:extLst>
                <a:ext uri="{FF2B5EF4-FFF2-40B4-BE49-F238E27FC236}">
                  <a16:creationId xmlns:a16="http://schemas.microsoft.com/office/drawing/2014/main" id="{EA7BFE47-136A-A208-6245-9F5E6CB00BCF}"/>
                </a:ext>
              </a:extLst>
            </p:cNvPr>
            <p:cNvSpPr txBox="1"/>
            <p:nvPr/>
          </p:nvSpPr>
          <p:spPr>
            <a:xfrm>
              <a:off x="8565435" y="5489560"/>
              <a:ext cx="968309" cy="421505"/>
            </a:xfrm>
            <a:prstGeom prst="rect">
              <a:avLst/>
            </a:prstGeom>
            <a:noFill/>
          </p:spPr>
          <p:txBody>
            <a:bodyPr wrap="none" rtlCol="0">
              <a:spAutoFit/>
            </a:bodyPr>
            <a:lstStyle/>
            <a:p>
              <a:pPr algn="ctr"/>
              <a:r>
                <a:rPr lang="en-US" sz="500" b="1" dirty="0">
                  <a:solidFill>
                    <a:schemeClr val="accent2"/>
                  </a:solidFill>
                </a:rPr>
                <a:t>31.3</a:t>
              </a:r>
            </a:p>
          </p:txBody>
        </p:sp>
        <p:sp>
          <p:nvSpPr>
            <p:cNvPr id="313" name="TextBox 312">
              <a:extLst>
                <a:ext uri="{FF2B5EF4-FFF2-40B4-BE49-F238E27FC236}">
                  <a16:creationId xmlns:a16="http://schemas.microsoft.com/office/drawing/2014/main" id="{04B82283-ECE5-72AA-7811-A8F89AD64255}"/>
                </a:ext>
              </a:extLst>
            </p:cNvPr>
            <p:cNvSpPr txBox="1"/>
            <p:nvPr/>
          </p:nvSpPr>
          <p:spPr>
            <a:xfrm>
              <a:off x="5805274" y="4299335"/>
              <a:ext cx="968310" cy="421505"/>
            </a:xfrm>
            <a:prstGeom prst="rect">
              <a:avLst/>
            </a:prstGeom>
            <a:noFill/>
          </p:spPr>
          <p:txBody>
            <a:bodyPr wrap="none" rtlCol="0">
              <a:spAutoFit/>
            </a:bodyPr>
            <a:lstStyle/>
            <a:p>
              <a:pPr algn="ctr"/>
              <a:r>
                <a:rPr lang="en-US" sz="500" b="1" dirty="0">
                  <a:solidFill>
                    <a:schemeClr val="accent1"/>
                  </a:solidFill>
                </a:rPr>
                <a:t>83.1</a:t>
              </a:r>
            </a:p>
          </p:txBody>
        </p:sp>
        <p:sp>
          <p:nvSpPr>
            <p:cNvPr id="314" name="TextBox 313">
              <a:extLst>
                <a:ext uri="{FF2B5EF4-FFF2-40B4-BE49-F238E27FC236}">
                  <a16:creationId xmlns:a16="http://schemas.microsoft.com/office/drawing/2014/main" id="{3F28D667-B050-7CA4-5F6D-18E1077EE6F1}"/>
                </a:ext>
              </a:extLst>
            </p:cNvPr>
            <p:cNvSpPr txBox="1"/>
            <p:nvPr/>
          </p:nvSpPr>
          <p:spPr>
            <a:xfrm>
              <a:off x="7212794" y="4523004"/>
              <a:ext cx="968309" cy="421505"/>
            </a:xfrm>
            <a:prstGeom prst="rect">
              <a:avLst/>
            </a:prstGeom>
            <a:noFill/>
          </p:spPr>
          <p:txBody>
            <a:bodyPr wrap="none" rtlCol="0">
              <a:spAutoFit/>
            </a:bodyPr>
            <a:lstStyle/>
            <a:p>
              <a:pPr algn="ctr"/>
              <a:r>
                <a:rPr lang="en-US" sz="500" b="1" dirty="0">
                  <a:solidFill>
                    <a:schemeClr val="accent1"/>
                  </a:solidFill>
                </a:rPr>
                <a:t>59.4</a:t>
              </a:r>
            </a:p>
          </p:txBody>
        </p:sp>
        <p:sp>
          <p:nvSpPr>
            <p:cNvPr id="315" name="TextBox 314">
              <a:extLst>
                <a:ext uri="{FF2B5EF4-FFF2-40B4-BE49-F238E27FC236}">
                  <a16:creationId xmlns:a16="http://schemas.microsoft.com/office/drawing/2014/main" id="{206B62A6-5D24-13FD-C5AB-FBD724D319D4}"/>
                </a:ext>
              </a:extLst>
            </p:cNvPr>
            <p:cNvSpPr txBox="1"/>
            <p:nvPr/>
          </p:nvSpPr>
          <p:spPr>
            <a:xfrm>
              <a:off x="8290997" y="4864712"/>
              <a:ext cx="968309" cy="421505"/>
            </a:xfrm>
            <a:prstGeom prst="rect">
              <a:avLst/>
            </a:prstGeom>
            <a:noFill/>
          </p:spPr>
          <p:txBody>
            <a:bodyPr wrap="none" rtlCol="0">
              <a:spAutoFit/>
            </a:bodyPr>
            <a:lstStyle/>
            <a:p>
              <a:pPr algn="ctr"/>
              <a:r>
                <a:rPr lang="en-US" sz="500" b="1" dirty="0">
                  <a:solidFill>
                    <a:schemeClr val="accent1"/>
                  </a:solidFill>
                </a:rPr>
                <a:t>42.0</a:t>
              </a:r>
            </a:p>
          </p:txBody>
        </p:sp>
        <p:grpSp>
          <p:nvGrpSpPr>
            <p:cNvPr id="316" name="Group 315">
              <a:extLst>
                <a:ext uri="{FF2B5EF4-FFF2-40B4-BE49-F238E27FC236}">
                  <a16:creationId xmlns:a16="http://schemas.microsoft.com/office/drawing/2014/main" id="{158D18E8-384C-E989-2BEB-DDD9B676DEFF}"/>
                </a:ext>
              </a:extLst>
            </p:cNvPr>
            <p:cNvGrpSpPr/>
            <p:nvPr/>
          </p:nvGrpSpPr>
          <p:grpSpPr>
            <a:xfrm>
              <a:off x="9077951" y="5707960"/>
              <a:ext cx="428364" cy="421503"/>
              <a:chOff x="7235782" y="1234887"/>
              <a:chExt cx="428364" cy="421503"/>
            </a:xfrm>
          </p:grpSpPr>
          <p:sp>
            <p:nvSpPr>
              <p:cNvPr id="414" name="TextBox 413">
                <a:extLst>
                  <a:ext uri="{FF2B5EF4-FFF2-40B4-BE49-F238E27FC236}">
                    <a16:creationId xmlns:a16="http://schemas.microsoft.com/office/drawing/2014/main" id="{FC33270D-087C-9187-CC69-4907E794E668}"/>
                  </a:ext>
                </a:extLst>
              </p:cNvPr>
              <p:cNvSpPr txBox="1"/>
              <p:nvPr/>
            </p:nvSpPr>
            <p:spPr>
              <a:xfrm>
                <a:off x="7235782" y="1234887"/>
                <a:ext cx="404302" cy="421503"/>
              </a:xfrm>
              <a:prstGeom prst="rect">
                <a:avLst/>
              </a:prstGeom>
              <a:noFill/>
            </p:spPr>
            <p:txBody>
              <a:bodyPr wrap="square" rtlCol="0">
                <a:spAutoFit/>
              </a:bodyPr>
              <a:lstStyle/>
              <a:p>
                <a:pPr algn="ctr"/>
                <a:r>
                  <a:rPr lang="en-US" sz="500" dirty="0">
                    <a:solidFill>
                      <a:schemeClr val="accent3"/>
                    </a:solidFill>
                  </a:rPr>
                  <a:t>+</a:t>
                </a:r>
              </a:p>
            </p:txBody>
          </p:sp>
          <p:sp>
            <p:nvSpPr>
              <p:cNvPr id="415" name="TextBox 414">
                <a:extLst>
                  <a:ext uri="{FF2B5EF4-FFF2-40B4-BE49-F238E27FC236}">
                    <a16:creationId xmlns:a16="http://schemas.microsoft.com/office/drawing/2014/main" id="{20A27B5D-C302-281C-9F88-0253E38CD41C}"/>
                  </a:ext>
                </a:extLst>
              </p:cNvPr>
              <p:cNvSpPr txBox="1"/>
              <p:nvPr/>
            </p:nvSpPr>
            <p:spPr>
              <a:xfrm>
                <a:off x="7259845" y="1237560"/>
                <a:ext cx="404301" cy="184666"/>
              </a:xfrm>
              <a:prstGeom prst="rect">
                <a:avLst/>
              </a:prstGeom>
              <a:noFill/>
            </p:spPr>
            <p:txBody>
              <a:bodyPr wrap="square" rtlCol="0">
                <a:spAutoFit/>
              </a:bodyPr>
              <a:lstStyle/>
              <a:p>
                <a:pPr algn="ctr"/>
                <a:r>
                  <a:rPr lang="en-US" sz="600" dirty="0">
                    <a:solidFill>
                      <a:schemeClr val="accent3"/>
                    </a:solidFill>
                  </a:rPr>
                  <a:t>+</a:t>
                </a:r>
              </a:p>
            </p:txBody>
          </p:sp>
        </p:grpSp>
        <p:sp>
          <p:nvSpPr>
            <p:cNvPr id="317" name="Freeform 316">
              <a:extLst>
                <a:ext uri="{FF2B5EF4-FFF2-40B4-BE49-F238E27FC236}">
                  <a16:creationId xmlns:a16="http://schemas.microsoft.com/office/drawing/2014/main" id="{A7A86085-4915-2F79-EB92-A86CED64F6DF}"/>
                </a:ext>
              </a:extLst>
            </p:cNvPr>
            <p:cNvSpPr/>
            <p:nvPr/>
          </p:nvSpPr>
          <p:spPr>
            <a:xfrm>
              <a:off x="5509700" y="4035142"/>
              <a:ext cx="5753769" cy="1475874"/>
            </a:xfrm>
            <a:custGeom>
              <a:avLst/>
              <a:gdLst>
                <a:gd name="connsiteX0" fmla="*/ 5753768 w 5753768"/>
                <a:gd name="connsiteY0" fmla="*/ 1475874 h 1475874"/>
                <a:gd name="connsiteX1" fmla="*/ 4245810 w 5753768"/>
                <a:gd name="connsiteY1" fmla="*/ 1475874 h 1475874"/>
                <a:gd name="connsiteX2" fmla="*/ 4245810 w 5753768"/>
                <a:gd name="connsiteY2" fmla="*/ 1475874 h 1475874"/>
                <a:gd name="connsiteX3" fmla="*/ 4245810 w 5753768"/>
                <a:gd name="connsiteY3" fmla="*/ 1422400 h 1475874"/>
                <a:gd name="connsiteX4" fmla="*/ 3785937 w 5753768"/>
                <a:gd name="connsiteY4" fmla="*/ 1422400 h 1475874"/>
                <a:gd name="connsiteX5" fmla="*/ 3759200 w 5753768"/>
                <a:gd name="connsiteY5" fmla="*/ 1363579 h 1475874"/>
                <a:gd name="connsiteX6" fmla="*/ 3721768 w 5753768"/>
                <a:gd name="connsiteY6" fmla="*/ 1331495 h 1475874"/>
                <a:gd name="connsiteX7" fmla="*/ 3700379 w 5753768"/>
                <a:gd name="connsiteY7" fmla="*/ 1326147 h 1475874"/>
                <a:gd name="connsiteX8" fmla="*/ 3684337 w 5753768"/>
                <a:gd name="connsiteY8" fmla="*/ 1320800 h 1475874"/>
                <a:gd name="connsiteX9" fmla="*/ 3668294 w 5753768"/>
                <a:gd name="connsiteY9" fmla="*/ 1304758 h 1475874"/>
                <a:gd name="connsiteX10" fmla="*/ 3534610 w 5753768"/>
                <a:gd name="connsiteY10" fmla="*/ 1304758 h 1475874"/>
                <a:gd name="connsiteX11" fmla="*/ 3534610 w 5753768"/>
                <a:gd name="connsiteY11" fmla="*/ 1278021 h 1475874"/>
                <a:gd name="connsiteX12" fmla="*/ 3261894 w 5753768"/>
                <a:gd name="connsiteY12" fmla="*/ 1278021 h 1475874"/>
                <a:gd name="connsiteX13" fmla="*/ 3261894 w 5753768"/>
                <a:gd name="connsiteY13" fmla="*/ 1203158 h 1475874"/>
                <a:gd name="connsiteX14" fmla="*/ 2791326 w 5753768"/>
                <a:gd name="connsiteY14" fmla="*/ 1203158 h 1475874"/>
                <a:gd name="connsiteX15" fmla="*/ 2753894 w 5753768"/>
                <a:gd name="connsiteY15" fmla="*/ 1176421 h 1475874"/>
                <a:gd name="connsiteX16" fmla="*/ 2721810 w 5753768"/>
                <a:gd name="connsiteY16" fmla="*/ 1138989 h 1475874"/>
                <a:gd name="connsiteX17" fmla="*/ 2716463 w 5753768"/>
                <a:gd name="connsiteY17" fmla="*/ 1064126 h 1475874"/>
                <a:gd name="connsiteX18" fmla="*/ 2347494 w 5753768"/>
                <a:gd name="connsiteY18" fmla="*/ 1064126 h 1475874"/>
                <a:gd name="connsiteX19" fmla="*/ 2304716 w 5753768"/>
                <a:gd name="connsiteY19" fmla="*/ 1026695 h 1475874"/>
                <a:gd name="connsiteX20" fmla="*/ 2267284 w 5753768"/>
                <a:gd name="connsiteY20" fmla="*/ 999958 h 1475874"/>
                <a:gd name="connsiteX21" fmla="*/ 2261937 w 5753768"/>
                <a:gd name="connsiteY21" fmla="*/ 983916 h 1475874"/>
                <a:gd name="connsiteX22" fmla="*/ 2245894 w 5753768"/>
                <a:gd name="connsiteY22" fmla="*/ 978568 h 1475874"/>
                <a:gd name="connsiteX23" fmla="*/ 2229852 w 5753768"/>
                <a:gd name="connsiteY23" fmla="*/ 967874 h 1475874"/>
                <a:gd name="connsiteX24" fmla="*/ 2219158 w 5753768"/>
                <a:gd name="connsiteY24" fmla="*/ 962526 h 1475874"/>
                <a:gd name="connsiteX25" fmla="*/ 2219158 w 5753768"/>
                <a:gd name="connsiteY25" fmla="*/ 887663 h 1475874"/>
                <a:gd name="connsiteX26" fmla="*/ 2128252 w 5753768"/>
                <a:gd name="connsiteY26" fmla="*/ 887663 h 1475874"/>
                <a:gd name="connsiteX27" fmla="*/ 2112210 w 5753768"/>
                <a:gd name="connsiteY27" fmla="*/ 860926 h 1475874"/>
                <a:gd name="connsiteX28" fmla="*/ 1898316 w 5753768"/>
                <a:gd name="connsiteY28" fmla="*/ 860926 h 1475874"/>
                <a:gd name="connsiteX29" fmla="*/ 1828800 w 5753768"/>
                <a:gd name="connsiteY29" fmla="*/ 844884 h 1475874"/>
                <a:gd name="connsiteX30" fmla="*/ 1791368 w 5753768"/>
                <a:gd name="connsiteY30" fmla="*/ 812800 h 1475874"/>
                <a:gd name="connsiteX31" fmla="*/ 1786021 w 5753768"/>
                <a:gd name="connsiteY31" fmla="*/ 796758 h 1475874"/>
                <a:gd name="connsiteX32" fmla="*/ 1780673 w 5753768"/>
                <a:gd name="connsiteY32" fmla="*/ 764674 h 1475874"/>
                <a:gd name="connsiteX33" fmla="*/ 1764631 w 5753768"/>
                <a:gd name="connsiteY33" fmla="*/ 753979 h 1475874"/>
                <a:gd name="connsiteX34" fmla="*/ 1748589 w 5753768"/>
                <a:gd name="connsiteY34" fmla="*/ 748632 h 1475874"/>
                <a:gd name="connsiteX35" fmla="*/ 1748589 w 5753768"/>
                <a:gd name="connsiteY35" fmla="*/ 663074 h 1475874"/>
                <a:gd name="connsiteX36" fmla="*/ 1711158 w 5753768"/>
                <a:gd name="connsiteY36" fmla="*/ 652379 h 1475874"/>
                <a:gd name="connsiteX37" fmla="*/ 1652337 w 5753768"/>
                <a:gd name="connsiteY37" fmla="*/ 625642 h 1475874"/>
                <a:gd name="connsiteX38" fmla="*/ 1636294 w 5753768"/>
                <a:gd name="connsiteY38" fmla="*/ 625642 h 1475874"/>
                <a:gd name="connsiteX39" fmla="*/ 1518652 w 5753768"/>
                <a:gd name="connsiteY39" fmla="*/ 625642 h 1475874"/>
                <a:gd name="connsiteX40" fmla="*/ 1518652 w 5753768"/>
                <a:gd name="connsiteY40" fmla="*/ 625642 h 1475874"/>
                <a:gd name="connsiteX41" fmla="*/ 1518652 w 5753768"/>
                <a:gd name="connsiteY41" fmla="*/ 598905 h 1475874"/>
                <a:gd name="connsiteX42" fmla="*/ 1422400 w 5753768"/>
                <a:gd name="connsiteY42" fmla="*/ 598905 h 1475874"/>
                <a:gd name="connsiteX43" fmla="*/ 1374273 w 5753768"/>
                <a:gd name="connsiteY43" fmla="*/ 588210 h 1475874"/>
                <a:gd name="connsiteX44" fmla="*/ 1358231 w 5753768"/>
                <a:gd name="connsiteY44" fmla="*/ 582863 h 1475874"/>
                <a:gd name="connsiteX45" fmla="*/ 1336842 w 5753768"/>
                <a:gd name="connsiteY45" fmla="*/ 577516 h 1475874"/>
                <a:gd name="connsiteX46" fmla="*/ 1304758 w 5753768"/>
                <a:gd name="connsiteY46" fmla="*/ 566821 h 1475874"/>
                <a:gd name="connsiteX47" fmla="*/ 1288716 w 5753768"/>
                <a:gd name="connsiteY47" fmla="*/ 561474 h 1475874"/>
                <a:gd name="connsiteX48" fmla="*/ 1278021 w 5753768"/>
                <a:gd name="connsiteY48" fmla="*/ 545432 h 1475874"/>
                <a:gd name="connsiteX49" fmla="*/ 1272673 w 5753768"/>
                <a:gd name="connsiteY49" fmla="*/ 529389 h 1475874"/>
                <a:gd name="connsiteX50" fmla="*/ 1256631 w 5753768"/>
                <a:gd name="connsiteY50" fmla="*/ 513347 h 1475874"/>
                <a:gd name="connsiteX51" fmla="*/ 1251284 w 5753768"/>
                <a:gd name="connsiteY51" fmla="*/ 497305 h 1475874"/>
                <a:gd name="connsiteX52" fmla="*/ 1235242 w 5753768"/>
                <a:gd name="connsiteY52" fmla="*/ 443832 h 1475874"/>
                <a:gd name="connsiteX53" fmla="*/ 1203158 w 5753768"/>
                <a:gd name="connsiteY53" fmla="*/ 433137 h 1475874"/>
                <a:gd name="connsiteX54" fmla="*/ 1197810 w 5753768"/>
                <a:gd name="connsiteY54" fmla="*/ 417095 h 1475874"/>
                <a:gd name="connsiteX55" fmla="*/ 1149684 w 5753768"/>
                <a:gd name="connsiteY55" fmla="*/ 395705 h 1475874"/>
                <a:gd name="connsiteX56" fmla="*/ 1133642 w 5753768"/>
                <a:gd name="connsiteY56" fmla="*/ 390358 h 1475874"/>
                <a:gd name="connsiteX57" fmla="*/ 1117600 w 5753768"/>
                <a:gd name="connsiteY57" fmla="*/ 385010 h 1475874"/>
                <a:gd name="connsiteX58" fmla="*/ 1053431 w 5753768"/>
                <a:gd name="connsiteY58" fmla="*/ 379663 h 1475874"/>
                <a:gd name="connsiteX59" fmla="*/ 1037389 w 5753768"/>
                <a:gd name="connsiteY59" fmla="*/ 374316 h 1475874"/>
                <a:gd name="connsiteX60" fmla="*/ 957179 w 5753768"/>
                <a:gd name="connsiteY60" fmla="*/ 358274 h 1475874"/>
                <a:gd name="connsiteX61" fmla="*/ 941137 w 5753768"/>
                <a:gd name="connsiteY61" fmla="*/ 347579 h 1475874"/>
                <a:gd name="connsiteX62" fmla="*/ 860926 w 5753768"/>
                <a:gd name="connsiteY62" fmla="*/ 352926 h 1475874"/>
                <a:gd name="connsiteX63" fmla="*/ 818147 w 5753768"/>
                <a:gd name="connsiteY63" fmla="*/ 336884 h 1475874"/>
                <a:gd name="connsiteX64" fmla="*/ 743284 w 5753768"/>
                <a:gd name="connsiteY64" fmla="*/ 326189 h 1475874"/>
                <a:gd name="connsiteX65" fmla="*/ 727242 w 5753768"/>
                <a:gd name="connsiteY65" fmla="*/ 315495 h 1475874"/>
                <a:gd name="connsiteX66" fmla="*/ 711200 w 5753768"/>
                <a:gd name="connsiteY66" fmla="*/ 299453 h 1475874"/>
                <a:gd name="connsiteX67" fmla="*/ 705852 w 5753768"/>
                <a:gd name="connsiteY67" fmla="*/ 272716 h 1475874"/>
                <a:gd name="connsiteX68" fmla="*/ 689810 w 5753768"/>
                <a:gd name="connsiteY68" fmla="*/ 267368 h 1475874"/>
                <a:gd name="connsiteX69" fmla="*/ 673768 w 5753768"/>
                <a:gd name="connsiteY69" fmla="*/ 251326 h 1475874"/>
                <a:gd name="connsiteX70" fmla="*/ 598905 w 5753768"/>
                <a:gd name="connsiteY70" fmla="*/ 245979 h 1475874"/>
                <a:gd name="connsiteX71" fmla="*/ 411747 w 5753768"/>
                <a:gd name="connsiteY71" fmla="*/ 245979 h 1475874"/>
                <a:gd name="connsiteX72" fmla="*/ 411747 w 5753768"/>
                <a:gd name="connsiteY72" fmla="*/ 192505 h 1475874"/>
                <a:gd name="connsiteX73" fmla="*/ 390358 w 5753768"/>
                <a:gd name="connsiteY73" fmla="*/ 181810 h 1475874"/>
                <a:gd name="connsiteX74" fmla="*/ 363621 w 5753768"/>
                <a:gd name="connsiteY74" fmla="*/ 144379 h 1475874"/>
                <a:gd name="connsiteX75" fmla="*/ 342231 w 5753768"/>
                <a:gd name="connsiteY75" fmla="*/ 96253 h 1475874"/>
                <a:gd name="connsiteX76" fmla="*/ 326189 w 5753768"/>
                <a:gd name="connsiteY76" fmla="*/ 85558 h 1475874"/>
                <a:gd name="connsiteX77" fmla="*/ 320842 w 5753768"/>
                <a:gd name="connsiteY77" fmla="*/ 69516 h 1475874"/>
                <a:gd name="connsiteX78" fmla="*/ 288758 w 5753768"/>
                <a:gd name="connsiteY78" fmla="*/ 53474 h 1475874"/>
                <a:gd name="connsiteX79" fmla="*/ 155073 w 5753768"/>
                <a:gd name="connsiteY79" fmla="*/ 53474 h 1475874"/>
                <a:gd name="connsiteX80" fmla="*/ 122989 w 5753768"/>
                <a:gd name="connsiteY80" fmla="*/ 42779 h 1475874"/>
                <a:gd name="connsiteX81" fmla="*/ 106947 w 5753768"/>
                <a:gd name="connsiteY81" fmla="*/ 37432 h 1475874"/>
                <a:gd name="connsiteX82" fmla="*/ 74863 w 5753768"/>
                <a:gd name="connsiteY82" fmla="*/ 26737 h 1475874"/>
                <a:gd name="connsiteX83" fmla="*/ 37431 w 5753768"/>
                <a:gd name="connsiteY83" fmla="*/ 21389 h 1475874"/>
                <a:gd name="connsiteX84" fmla="*/ 21389 w 5753768"/>
                <a:gd name="connsiteY84" fmla="*/ 10695 h 1475874"/>
                <a:gd name="connsiteX85" fmla="*/ 0 w 5753768"/>
                <a:gd name="connsiteY85" fmla="*/ 0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753768" h="1475874">
                  <a:moveTo>
                    <a:pt x="5753768" y="1475874"/>
                  </a:moveTo>
                  <a:lnTo>
                    <a:pt x="4245810" y="1475874"/>
                  </a:lnTo>
                  <a:lnTo>
                    <a:pt x="4245810" y="1475874"/>
                  </a:lnTo>
                  <a:lnTo>
                    <a:pt x="4245810" y="1422400"/>
                  </a:lnTo>
                  <a:lnTo>
                    <a:pt x="3785937" y="1422400"/>
                  </a:lnTo>
                  <a:lnTo>
                    <a:pt x="3759200" y="1363579"/>
                  </a:lnTo>
                  <a:cubicBezTo>
                    <a:pt x="3746723" y="1352884"/>
                    <a:pt x="3735632" y="1340318"/>
                    <a:pt x="3721768" y="1331495"/>
                  </a:cubicBezTo>
                  <a:cubicBezTo>
                    <a:pt x="3715568" y="1327549"/>
                    <a:pt x="3707445" y="1328166"/>
                    <a:pt x="3700379" y="1326147"/>
                  </a:cubicBezTo>
                  <a:cubicBezTo>
                    <a:pt x="3694959" y="1324598"/>
                    <a:pt x="3689684" y="1322582"/>
                    <a:pt x="3684337" y="1320800"/>
                  </a:cubicBezTo>
                  <a:cubicBezTo>
                    <a:pt x="3677862" y="1301376"/>
                    <a:pt x="3684626" y="1304758"/>
                    <a:pt x="3668294" y="1304758"/>
                  </a:cubicBezTo>
                  <a:lnTo>
                    <a:pt x="3534610" y="1304758"/>
                  </a:lnTo>
                  <a:lnTo>
                    <a:pt x="3534610" y="1278021"/>
                  </a:lnTo>
                  <a:lnTo>
                    <a:pt x="3261894" y="1278021"/>
                  </a:lnTo>
                  <a:lnTo>
                    <a:pt x="3261894" y="1203158"/>
                  </a:lnTo>
                  <a:lnTo>
                    <a:pt x="2791326" y="1203158"/>
                  </a:lnTo>
                  <a:lnTo>
                    <a:pt x="2753894" y="1176421"/>
                  </a:lnTo>
                  <a:cubicBezTo>
                    <a:pt x="2743199" y="1163944"/>
                    <a:pt x="2731234" y="1152452"/>
                    <a:pt x="2721810" y="1138989"/>
                  </a:cubicBezTo>
                  <a:cubicBezTo>
                    <a:pt x="2710263" y="1122493"/>
                    <a:pt x="2716463" y="1065458"/>
                    <a:pt x="2716463" y="1064126"/>
                  </a:cubicBezTo>
                  <a:lnTo>
                    <a:pt x="2347494" y="1064126"/>
                  </a:lnTo>
                  <a:lnTo>
                    <a:pt x="2304716" y="1026695"/>
                  </a:lnTo>
                  <a:cubicBezTo>
                    <a:pt x="2292239" y="1017783"/>
                    <a:pt x="2278126" y="1010800"/>
                    <a:pt x="2267284" y="999958"/>
                  </a:cubicBezTo>
                  <a:cubicBezTo>
                    <a:pt x="2263298" y="995972"/>
                    <a:pt x="2265923" y="987902"/>
                    <a:pt x="2261937" y="983916"/>
                  </a:cubicBezTo>
                  <a:cubicBezTo>
                    <a:pt x="2257951" y="979930"/>
                    <a:pt x="2250936" y="981089"/>
                    <a:pt x="2245894" y="978568"/>
                  </a:cubicBezTo>
                  <a:cubicBezTo>
                    <a:pt x="2240146" y="975694"/>
                    <a:pt x="2235363" y="971181"/>
                    <a:pt x="2229852" y="967874"/>
                  </a:cubicBezTo>
                  <a:cubicBezTo>
                    <a:pt x="2226434" y="965823"/>
                    <a:pt x="2222723" y="964309"/>
                    <a:pt x="2219158" y="962526"/>
                  </a:cubicBezTo>
                  <a:lnTo>
                    <a:pt x="2219158" y="887663"/>
                  </a:lnTo>
                  <a:lnTo>
                    <a:pt x="2128252" y="887663"/>
                  </a:lnTo>
                  <a:lnTo>
                    <a:pt x="2112210" y="860926"/>
                  </a:lnTo>
                  <a:lnTo>
                    <a:pt x="1898316" y="860926"/>
                  </a:lnTo>
                  <a:lnTo>
                    <a:pt x="1828800" y="844884"/>
                  </a:lnTo>
                  <a:cubicBezTo>
                    <a:pt x="1816323" y="834189"/>
                    <a:pt x="1802286" y="825083"/>
                    <a:pt x="1791368" y="812800"/>
                  </a:cubicBezTo>
                  <a:cubicBezTo>
                    <a:pt x="1787623" y="808587"/>
                    <a:pt x="1787244" y="802260"/>
                    <a:pt x="1786021" y="796758"/>
                  </a:cubicBezTo>
                  <a:cubicBezTo>
                    <a:pt x="1783669" y="786174"/>
                    <a:pt x="1785522" y="774372"/>
                    <a:pt x="1780673" y="764674"/>
                  </a:cubicBezTo>
                  <a:cubicBezTo>
                    <a:pt x="1777799" y="758926"/>
                    <a:pt x="1770379" y="756853"/>
                    <a:pt x="1764631" y="753979"/>
                  </a:cubicBezTo>
                  <a:cubicBezTo>
                    <a:pt x="1759590" y="751458"/>
                    <a:pt x="1748589" y="748632"/>
                    <a:pt x="1748589" y="748632"/>
                  </a:cubicBezTo>
                  <a:lnTo>
                    <a:pt x="1748589" y="663074"/>
                  </a:lnTo>
                  <a:lnTo>
                    <a:pt x="1711158" y="652379"/>
                  </a:lnTo>
                  <a:cubicBezTo>
                    <a:pt x="1707410" y="650505"/>
                    <a:pt x="1667922" y="628239"/>
                    <a:pt x="1652337" y="625642"/>
                  </a:cubicBezTo>
                  <a:cubicBezTo>
                    <a:pt x="1647062" y="624763"/>
                    <a:pt x="1641642" y="625642"/>
                    <a:pt x="1636294" y="625642"/>
                  </a:cubicBezTo>
                  <a:lnTo>
                    <a:pt x="1518652" y="625642"/>
                  </a:lnTo>
                  <a:lnTo>
                    <a:pt x="1518652" y="625642"/>
                  </a:lnTo>
                  <a:lnTo>
                    <a:pt x="1518652" y="598905"/>
                  </a:lnTo>
                  <a:lnTo>
                    <a:pt x="1422400" y="598905"/>
                  </a:lnTo>
                  <a:cubicBezTo>
                    <a:pt x="1406358" y="595340"/>
                    <a:pt x="1390216" y="592196"/>
                    <a:pt x="1374273" y="588210"/>
                  </a:cubicBezTo>
                  <a:cubicBezTo>
                    <a:pt x="1368805" y="586843"/>
                    <a:pt x="1363651" y="584411"/>
                    <a:pt x="1358231" y="582863"/>
                  </a:cubicBezTo>
                  <a:cubicBezTo>
                    <a:pt x="1351165" y="580844"/>
                    <a:pt x="1343881" y="579628"/>
                    <a:pt x="1336842" y="577516"/>
                  </a:cubicBezTo>
                  <a:cubicBezTo>
                    <a:pt x="1326044" y="574277"/>
                    <a:pt x="1315453" y="570386"/>
                    <a:pt x="1304758" y="566821"/>
                  </a:cubicBezTo>
                  <a:lnTo>
                    <a:pt x="1288716" y="561474"/>
                  </a:lnTo>
                  <a:cubicBezTo>
                    <a:pt x="1285151" y="556127"/>
                    <a:pt x="1280895" y="551180"/>
                    <a:pt x="1278021" y="545432"/>
                  </a:cubicBezTo>
                  <a:cubicBezTo>
                    <a:pt x="1275500" y="540390"/>
                    <a:pt x="1275800" y="534079"/>
                    <a:pt x="1272673" y="529389"/>
                  </a:cubicBezTo>
                  <a:cubicBezTo>
                    <a:pt x="1268478" y="523097"/>
                    <a:pt x="1261978" y="518694"/>
                    <a:pt x="1256631" y="513347"/>
                  </a:cubicBezTo>
                  <a:cubicBezTo>
                    <a:pt x="1254849" y="508000"/>
                    <a:pt x="1252389" y="502832"/>
                    <a:pt x="1251284" y="497305"/>
                  </a:cubicBezTo>
                  <a:cubicBezTo>
                    <a:pt x="1249105" y="486407"/>
                    <a:pt x="1250850" y="453587"/>
                    <a:pt x="1235242" y="443832"/>
                  </a:cubicBezTo>
                  <a:cubicBezTo>
                    <a:pt x="1225682" y="437857"/>
                    <a:pt x="1203158" y="433137"/>
                    <a:pt x="1203158" y="433137"/>
                  </a:cubicBezTo>
                  <a:cubicBezTo>
                    <a:pt x="1201375" y="427790"/>
                    <a:pt x="1201331" y="421496"/>
                    <a:pt x="1197810" y="417095"/>
                  </a:cubicBezTo>
                  <a:cubicBezTo>
                    <a:pt x="1188565" y="405539"/>
                    <a:pt x="1159489" y="398973"/>
                    <a:pt x="1149684" y="395705"/>
                  </a:cubicBezTo>
                  <a:lnTo>
                    <a:pt x="1133642" y="390358"/>
                  </a:lnTo>
                  <a:cubicBezTo>
                    <a:pt x="1128295" y="388575"/>
                    <a:pt x="1123217" y="385478"/>
                    <a:pt x="1117600" y="385010"/>
                  </a:cubicBezTo>
                  <a:lnTo>
                    <a:pt x="1053431" y="379663"/>
                  </a:lnTo>
                  <a:cubicBezTo>
                    <a:pt x="1048084" y="377881"/>
                    <a:pt x="1042916" y="375421"/>
                    <a:pt x="1037389" y="374316"/>
                  </a:cubicBezTo>
                  <a:cubicBezTo>
                    <a:pt x="950229" y="356884"/>
                    <a:pt x="998324" y="371988"/>
                    <a:pt x="957179" y="358274"/>
                  </a:cubicBezTo>
                  <a:lnTo>
                    <a:pt x="941137" y="347579"/>
                  </a:lnTo>
                  <a:lnTo>
                    <a:pt x="860926" y="352926"/>
                  </a:lnTo>
                  <a:cubicBezTo>
                    <a:pt x="846666" y="347579"/>
                    <a:pt x="833050" y="340021"/>
                    <a:pt x="818147" y="336884"/>
                  </a:cubicBezTo>
                  <a:cubicBezTo>
                    <a:pt x="796889" y="332409"/>
                    <a:pt x="765642" y="337368"/>
                    <a:pt x="743284" y="326189"/>
                  </a:cubicBezTo>
                  <a:cubicBezTo>
                    <a:pt x="737536" y="323315"/>
                    <a:pt x="732179" y="319609"/>
                    <a:pt x="727242" y="315495"/>
                  </a:cubicBezTo>
                  <a:cubicBezTo>
                    <a:pt x="721432" y="310654"/>
                    <a:pt x="716547" y="304800"/>
                    <a:pt x="711200" y="299453"/>
                  </a:cubicBezTo>
                  <a:cubicBezTo>
                    <a:pt x="709417" y="290541"/>
                    <a:pt x="710894" y="280278"/>
                    <a:pt x="705852" y="272716"/>
                  </a:cubicBezTo>
                  <a:cubicBezTo>
                    <a:pt x="702725" y="268026"/>
                    <a:pt x="694500" y="270495"/>
                    <a:pt x="689810" y="267368"/>
                  </a:cubicBezTo>
                  <a:cubicBezTo>
                    <a:pt x="683518" y="263173"/>
                    <a:pt x="680060" y="255521"/>
                    <a:pt x="673768" y="251326"/>
                  </a:cubicBezTo>
                  <a:cubicBezTo>
                    <a:pt x="656447" y="239779"/>
                    <a:pt x="603106" y="245979"/>
                    <a:pt x="598905" y="245979"/>
                  </a:cubicBezTo>
                  <a:lnTo>
                    <a:pt x="411747" y="245979"/>
                  </a:lnTo>
                  <a:lnTo>
                    <a:pt x="411747" y="192505"/>
                  </a:lnTo>
                  <a:lnTo>
                    <a:pt x="390358" y="181810"/>
                  </a:lnTo>
                  <a:cubicBezTo>
                    <a:pt x="381446" y="169333"/>
                    <a:pt x="370891" y="157879"/>
                    <a:pt x="363621" y="144379"/>
                  </a:cubicBezTo>
                  <a:cubicBezTo>
                    <a:pt x="351265" y="121433"/>
                    <a:pt x="358968" y="112990"/>
                    <a:pt x="342231" y="96253"/>
                  </a:cubicBezTo>
                  <a:cubicBezTo>
                    <a:pt x="337687" y="91709"/>
                    <a:pt x="331536" y="89123"/>
                    <a:pt x="326189" y="85558"/>
                  </a:cubicBezTo>
                  <a:cubicBezTo>
                    <a:pt x="324407" y="80211"/>
                    <a:pt x="324363" y="73917"/>
                    <a:pt x="320842" y="69516"/>
                  </a:cubicBezTo>
                  <a:cubicBezTo>
                    <a:pt x="313303" y="60092"/>
                    <a:pt x="299327" y="56997"/>
                    <a:pt x="288758" y="53474"/>
                  </a:cubicBezTo>
                  <a:cubicBezTo>
                    <a:pt x="231669" y="62988"/>
                    <a:pt x="241077" y="63794"/>
                    <a:pt x="155073" y="53474"/>
                  </a:cubicBezTo>
                  <a:cubicBezTo>
                    <a:pt x="143880" y="52131"/>
                    <a:pt x="133684" y="46344"/>
                    <a:pt x="122989" y="42779"/>
                  </a:cubicBezTo>
                  <a:lnTo>
                    <a:pt x="106947" y="37432"/>
                  </a:lnTo>
                  <a:lnTo>
                    <a:pt x="74863" y="26737"/>
                  </a:lnTo>
                  <a:lnTo>
                    <a:pt x="37431" y="21389"/>
                  </a:lnTo>
                  <a:cubicBezTo>
                    <a:pt x="32084" y="17824"/>
                    <a:pt x="27137" y="13569"/>
                    <a:pt x="21389" y="10695"/>
                  </a:cubicBezTo>
                  <a:cubicBezTo>
                    <a:pt x="-3187" y="-1593"/>
                    <a:pt x="12080" y="12080"/>
                    <a:pt x="0" y="0"/>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18" name="TextBox 317">
              <a:extLst>
                <a:ext uri="{FF2B5EF4-FFF2-40B4-BE49-F238E27FC236}">
                  <a16:creationId xmlns:a16="http://schemas.microsoft.com/office/drawing/2014/main" id="{BA235471-CF52-086F-493C-1DB285526FC9}"/>
                </a:ext>
              </a:extLst>
            </p:cNvPr>
            <p:cNvSpPr txBox="1"/>
            <p:nvPr/>
          </p:nvSpPr>
          <p:spPr>
            <a:xfrm>
              <a:off x="5666330" y="4002149"/>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19" name="TextBox 318">
              <a:extLst>
                <a:ext uri="{FF2B5EF4-FFF2-40B4-BE49-F238E27FC236}">
                  <a16:creationId xmlns:a16="http://schemas.microsoft.com/office/drawing/2014/main" id="{962C49EA-B073-5257-D6DD-569E799364CD}"/>
                </a:ext>
              </a:extLst>
            </p:cNvPr>
            <p:cNvSpPr txBox="1"/>
            <p:nvPr/>
          </p:nvSpPr>
          <p:spPr>
            <a:xfrm>
              <a:off x="7048624" y="4603728"/>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20" name="TextBox 319">
              <a:extLst>
                <a:ext uri="{FF2B5EF4-FFF2-40B4-BE49-F238E27FC236}">
                  <a16:creationId xmlns:a16="http://schemas.microsoft.com/office/drawing/2014/main" id="{D1C9BF1C-8919-FF2D-7A43-3A9E6DB4D75C}"/>
                </a:ext>
              </a:extLst>
            </p:cNvPr>
            <p:cNvSpPr txBox="1"/>
            <p:nvPr/>
          </p:nvSpPr>
          <p:spPr>
            <a:xfrm>
              <a:off x="7120814" y="4681265"/>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21" name="TextBox 320">
              <a:extLst>
                <a:ext uri="{FF2B5EF4-FFF2-40B4-BE49-F238E27FC236}">
                  <a16:creationId xmlns:a16="http://schemas.microsoft.com/office/drawing/2014/main" id="{A5CB2BAD-100B-28C9-821D-11D6BC618193}"/>
                </a:ext>
              </a:extLst>
            </p:cNvPr>
            <p:cNvSpPr txBox="1"/>
            <p:nvPr/>
          </p:nvSpPr>
          <p:spPr>
            <a:xfrm>
              <a:off x="7430961" y="4740086"/>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22" name="TextBox 321">
              <a:extLst>
                <a:ext uri="{FF2B5EF4-FFF2-40B4-BE49-F238E27FC236}">
                  <a16:creationId xmlns:a16="http://schemas.microsoft.com/office/drawing/2014/main" id="{4EDEE7DA-0451-5FDC-6ADB-9200D5884B8A}"/>
                </a:ext>
              </a:extLst>
            </p:cNvPr>
            <p:cNvSpPr txBox="1"/>
            <p:nvPr/>
          </p:nvSpPr>
          <p:spPr>
            <a:xfrm>
              <a:off x="7505822" y="4672533"/>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23" name="TextBox 322">
              <a:extLst>
                <a:ext uri="{FF2B5EF4-FFF2-40B4-BE49-F238E27FC236}">
                  <a16:creationId xmlns:a16="http://schemas.microsoft.com/office/drawing/2014/main" id="{DA091695-0F64-3F02-4553-EBB4D4D7FDA5}"/>
                </a:ext>
              </a:extLst>
            </p:cNvPr>
            <p:cNvSpPr txBox="1"/>
            <p:nvPr/>
          </p:nvSpPr>
          <p:spPr>
            <a:xfrm>
              <a:off x="7516517" y="4862742"/>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24" name="TextBox 323">
              <a:extLst>
                <a:ext uri="{FF2B5EF4-FFF2-40B4-BE49-F238E27FC236}">
                  <a16:creationId xmlns:a16="http://schemas.microsoft.com/office/drawing/2014/main" id="{AC042203-5649-49CE-BB95-F565F9D4BF5C}"/>
                </a:ext>
              </a:extLst>
            </p:cNvPr>
            <p:cNvSpPr txBox="1"/>
            <p:nvPr/>
          </p:nvSpPr>
          <p:spPr>
            <a:xfrm>
              <a:off x="7548603" y="4876288"/>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25" name="TextBox 324">
              <a:extLst>
                <a:ext uri="{FF2B5EF4-FFF2-40B4-BE49-F238E27FC236}">
                  <a16:creationId xmlns:a16="http://schemas.microsoft.com/office/drawing/2014/main" id="{796E4ADF-8224-4DAE-3E00-F4584B5A2FFD}"/>
                </a:ext>
              </a:extLst>
            </p:cNvPr>
            <p:cNvSpPr txBox="1"/>
            <p:nvPr/>
          </p:nvSpPr>
          <p:spPr>
            <a:xfrm>
              <a:off x="7596730" y="4873770"/>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26" name="TextBox 325">
              <a:extLst>
                <a:ext uri="{FF2B5EF4-FFF2-40B4-BE49-F238E27FC236}">
                  <a16:creationId xmlns:a16="http://schemas.microsoft.com/office/drawing/2014/main" id="{4DF0AE6C-791A-BAF2-7827-4E599CF05C89}"/>
                </a:ext>
              </a:extLst>
            </p:cNvPr>
            <p:cNvSpPr txBox="1"/>
            <p:nvPr/>
          </p:nvSpPr>
          <p:spPr>
            <a:xfrm>
              <a:off x="7636836" y="4903180"/>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27" name="TextBox 326">
              <a:extLst>
                <a:ext uri="{FF2B5EF4-FFF2-40B4-BE49-F238E27FC236}">
                  <a16:creationId xmlns:a16="http://schemas.microsoft.com/office/drawing/2014/main" id="{160250D4-9095-F7B4-F296-6620EB279E13}"/>
                </a:ext>
              </a:extLst>
            </p:cNvPr>
            <p:cNvSpPr txBox="1"/>
            <p:nvPr/>
          </p:nvSpPr>
          <p:spPr>
            <a:xfrm>
              <a:off x="7807951" y="4919223"/>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28" name="TextBox 327">
              <a:extLst>
                <a:ext uri="{FF2B5EF4-FFF2-40B4-BE49-F238E27FC236}">
                  <a16:creationId xmlns:a16="http://schemas.microsoft.com/office/drawing/2014/main" id="{FAAD448D-5E0E-EF93-2E63-97CF8D3AEF9E}"/>
                </a:ext>
              </a:extLst>
            </p:cNvPr>
            <p:cNvSpPr txBox="1"/>
            <p:nvPr/>
          </p:nvSpPr>
          <p:spPr>
            <a:xfrm>
              <a:off x="8013825" y="4970023"/>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29" name="TextBox 328">
              <a:extLst>
                <a:ext uri="{FF2B5EF4-FFF2-40B4-BE49-F238E27FC236}">
                  <a16:creationId xmlns:a16="http://schemas.microsoft.com/office/drawing/2014/main" id="{634356F3-B229-403E-2C1A-AD9AA174498A}"/>
                </a:ext>
              </a:extLst>
            </p:cNvPr>
            <p:cNvSpPr txBox="1"/>
            <p:nvPr/>
          </p:nvSpPr>
          <p:spPr>
            <a:xfrm>
              <a:off x="8024519" y="4996760"/>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30" name="TextBox 329">
              <a:extLst>
                <a:ext uri="{FF2B5EF4-FFF2-40B4-BE49-F238E27FC236}">
                  <a16:creationId xmlns:a16="http://schemas.microsoft.com/office/drawing/2014/main" id="{1736F193-36EC-04B0-BF35-72E18FEB57B9}"/>
                </a:ext>
              </a:extLst>
            </p:cNvPr>
            <p:cNvSpPr txBox="1"/>
            <p:nvPr/>
          </p:nvSpPr>
          <p:spPr>
            <a:xfrm>
              <a:off x="8035214" y="5007455"/>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31" name="TextBox 330">
              <a:extLst>
                <a:ext uri="{FF2B5EF4-FFF2-40B4-BE49-F238E27FC236}">
                  <a16:creationId xmlns:a16="http://schemas.microsoft.com/office/drawing/2014/main" id="{31663914-D255-CEE3-A33C-E7C5D5E40C37}"/>
                </a:ext>
              </a:extLst>
            </p:cNvPr>
            <p:cNvSpPr txBox="1"/>
            <p:nvPr/>
          </p:nvSpPr>
          <p:spPr>
            <a:xfrm>
              <a:off x="8072646" y="5039539"/>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32" name="TextBox 331">
              <a:extLst>
                <a:ext uri="{FF2B5EF4-FFF2-40B4-BE49-F238E27FC236}">
                  <a16:creationId xmlns:a16="http://schemas.microsoft.com/office/drawing/2014/main" id="{8B7B7DD1-78B5-D4C0-75B9-B80568A90ED8}"/>
                </a:ext>
              </a:extLst>
            </p:cNvPr>
            <p:cNvSpPr txBox="1"/>
            <p:nvPr/>
          </p:nvSpPr>
          <p:spPr>
            <a:xfrm>
              <a:off x="8094035" y="5050233"/>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33" name="TextBox 332">
              <a:extLst>
                <a:ext uri="{FF2B5EF4-FFF2-40B4-BE49-F238E27FC236}">
                  <a16:creationId xmlns:a16="http://schemas.microsoft.com/office/drawing/2014/main" id="{2F8E8F99-7665-96DC-B5B6-34D90950EE6E}"/>
                </a:ext>
              </a:extLst>
            </p:cNvPr>
            <p:cNvSpPr txBox="1"/>
            <p:nvPr/>
          </p:nvSpPr>
          <p:spPr>
            <a:xfrm>
              <a:off x="8120772" y="5055581"/>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34" name="TextBox 333">
              <a:extLst>
                <a:ext uri="{FF2B5EF4-FFF2-40B4-BE49-F238E27FC236}">
                  <a16:creationId xmlns:a16="http://schemas.microsoft.com/office/drawing/2014/main" id="{1CACA6D0-0ADF-0983-412C-889120CDA660}"/>
                </a:ext>
              </a:extLst>
            </p:cNvPr>
            <p:cNvSpPr txBox="1"/>
            <p:nvPr/>
          </p:nvSpPr>
          <p:spPr>
            <a:xfrm>
              <a:off x="8505782" y="5055581"/>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35" name="TextBox 334">
              <a:extLst>
                <a:ext uri="{FF2B5EF4-FFF2-40B4-BE49-F238E27FC236}">
                  <a16:creationId xmlns:a16="http://schemas.microsoft.com/office/drawing/2014/main" id="{CEBDE4BD-68AC-2DB8-CD78-73EBE848907F}"/>
                </a:ext>
              </a:extLst>
            </p:cNvPr>
            <p:cNvSpPr txBox="1"/>
            <p:nvPr/>
          </p:nvSpPr>
          <p:spPr>
            <a:xfrm>
              <a:off x="8524498" y="5063602"/>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36" name="TextBox 335">
              <a:extLst>
                <a:ext uri="{FF2B5EF4-FFF2-40B4-BE49-F238E27FC236}">
                  <a16:creationId xmlns:a16="http://schemas.microsoft.com/office/drawing/2014/main" id="{357748FB-2A0D-BE30-F020-ED066280882B}"/>
                </a:ext>
              </a:extLst>
            </p:cNvPr>
            <p:cNvSpPr txBox="1"/>
            <p:nvPr/>
          </p:nvSpPr>
          <p:spPr>
            <a:xfrm>
              <a:off x="8545887" y="5068949"/>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37" name="TextBox 336">
              <a:extLst>
                <a:ext uri="{FF2B5EF4-FFF2-40B4-BE49-F238E27FC236}">
                  <a16:creationId xmlns:a16="http://schemas.microsoft.com/office/drawing/2014/main" id="{B4AA826E-E66D-6713-9BD1-469677FAFC6B}"/>
                </a:ext>
              </a:extLst>
            </p:cNvPr>
            <p:cNvSpPr txBox="1"/>
            <p:nvPr/>
          </p:nvSpPr>
          <p:spPr>
            <a:xfrm>
              <a:off x="8567277" y="5138465"/>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38" name="TextBox 337">
              <a:extLst>
                <a:ext uri="{FF2B5EF4-FFF2-40B4-BE49-F238E27FC236}">
                  <a16:creationId xmlns:a16="http://schemas.microsoft.com/office/drawing/2014/main" id="{9329D5F3-B96F-A996-439A-2A36819736C9}"/>
                </a:ext>
              </a:extLst>
            </p:cNvPr>
            <p:cNvSpPr txBox="1"/>
            <p:nvPr/>
          </p:nvSpPr>
          <p:spPr>
            <a:xfrm>
              <a:off x="8658182" y="5133118"/>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39" name="TextBox 338">
              <a:extLst>
                <a:ext uri="{FF2B5EF4-FFF2-40B4-BE49-F238E27FC236}">
                  <a16:creationId xmlns:a16="http://schemas.microsoft.com/office/drawing/2014/main" id="{318718F6-5E2F-9390-1379-A9004920E654}"/>
                </a:ext>
              </a:extLst>
            </p:cNvPr>
            <p:cNvSpPr txBox="1"/>
            <p:nvPr/>
          </p:nvSpPr>
          <p:spPr>
            <a:xfrm>
              <a:off x="8714329" y="5130444"/>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40" name="TextBox 339">
              <a:extLst>
                <a:ext uri="{FF2B5EF4-FFF2-40B4-BE49-F238E27FC236}">
                  <a16:creationId xmlns:a16="http://schemas.microsoft.com/office/drawing/2014/main" id="{F22637F3-40E5-AF54-54E4-B6D393EA8CD9}"/>
                </a:ext>
              </a:extLst>
            </p:cNvPr>
            <p:cNvSpPr txBox="1"/>
            <p:nvPr/>
          </p:nvSpPr>
          <p:spPr>
            <a:xfrm>
              <a:off x="9016455" y="5191939"/>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41" name="TextBox 340">
              <a:extLst>
                <a:ext uri="{FF2B5EF4-FFF2-40B4-BE49-F238E27FC236}">
                  <a16:creationId xmlns:a16="http://schemas.microsoft.com/office/drawing/2014/main" id="{EB33E6DA-EC52-51A9-43DC-8354C1CDFA5A}"/>
                </a:ext>
              </a:extLst>
            </p:cNvPr>
            <p:cNvSpPr txBox="1"/>
            <p:nvPr/>
          </p:nvSpPr>
          <p:spPr>
            <a:xfrm>
              <a:off x="9051213" y="5194613"/>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42" name="TextBox 341">
              <a:extLst>
                <a:ext uri="{FF2B5EF4-FFF2-40B4-BE49-F238E27FC236}">
                  <a16:creationId xmlns:a16="http://schemas.microsoft.com/office/drawing/2014/main" id="{7C1FBC43-FDED-ED14-631D-E656E1EE0BF0}"/>
                </a:ext>
              </a:extLst>
            </p:cNvPr>
            <p:cNvSpPr txBox="1"/>
            <p:nvPr/>
          </p:nvSpPr>
          <p:spPr>
            <a:xfrm>
              <a:off x="9067255" y="5221350"/>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43" name="TextBox 342">
              <a:extLst>
                <a:ext uri="{FF2B5EF4-FFF2-40B4-BE49-F238E27FC236}">
                  <a16:creationId xmlns:a16="http://schemas.microsoft.com/office/drawing/2014/main" id="{5EFF526E-830D-85CD-2148-D5E63C94507D}"/>
                </a:ext>
              </a:extLst>
            </p:cNvPr>
            <p:cNvSpPr txBox="1"/>
            <p:nvPr/>
          </p:nvSpPr>
          <p:spPr>
            <a:xfrm>
              <a:off x="9056560" y="5237392"/>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44" name="TextBox 343">
              <a:extLst>
                <a:ext uri="{FF2B5EF4-FFF2-40B4-BE49-F238E27FC236}">
                  <a16:creationId xmlns:a16="http://schemas.microsoft.com/office/drawing/2014/main" id="{D93DA219-E5EB-8506-392F-7289A51EBDB3}"/>
                </a:ext>
              </a:extLst>
            </p:cNvPr>
            <p:cNvSpPr txBox="1"/>
            <p:nvPr/>
          </p:nvSpPr>
          <p:spPr>
            <a:xfrm>
              <a:off x="9088645" y="5274823"/>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45" name="TextBox 344">
              <a:extLst>
                <a:ext uri="{FF2B5EF4-FFF2-40B4-BE49-F238E27FC236}">
                  <a16:creationId xmlns:a16="http://schemas.microsoft.com/office/drawing/2014/main" id="{A720C660-4964-F1C9-6CC1-62CA98202406}"/>
                </a:ext>
              </a:extLst>
            </p:cNvPr>
            <p:cNvSpPr txBox="1"/>
            <p:nvPr/>
          </p:nvSpPr>
          <p:spPr>
            <a:xfrm>
              <a:off x="9126077" y="5280170"/>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46" name="TextBox 345">
              <a:extLst>
                <a:ext uri="{FF2B5EF4-FFF2-40B4-BE49-F238E27FC236}">
                  <a16:creationId xmlns:a16="http://schemas.microsoft.com/office/drawing/2014/main" id="{4FB6977D-D533-C7DB-D8E4-946C1883EDB5}"/>
                </a:ext>
              </a:extLst>
            </p:cNvPr>
            <p:cNvSpPr txBox="1"/>
            <p:nvPr/>
          </p:nvSpPr>
          <p:spPr>
            <a:xfrm>
              <a:off x="9508414" y="5277497"/>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47" name="TextBox 346">
              <a:extLst>
                <a:ext uri="{FF2B5EF4-FFF2-40B4-BE49-F238E27FC236}">
                  <a16:creationId xmlns:a16="http://schemas.microsoft.com/office/drawing/2014/main" id="{BAF2D04D-1F5A-05FC-FED9-34E8AF42139D}"/>
                </a:ext>
              </a:extLst>
            </p:cNvPr>
            <p:cNvSpPr txBox="1"/>
            <p:nvPr/>
          </p:nvSpPr>
          <p:spPr>
            <a:xfrm>
              <a:off x="9535151" y="5282844"/>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48" name="TextBox 347">
              <a:extLst>
                <a:ext uri="{FF2B5EF4-FFF2-40B4-BE49-F238E27FC236}">
                  <a16:creationId xmlns:a16="http://schemas.microsoft.com/office/drawing/2014/main" id="{4F1D993C-B9B2-D4FC-C439-FF5994D0A314}"/>
                </a:ext>
              </a:extLst>
            </p:cNvPr>
            <p:cNvSpPr txBox="1"/>
            <p:nvPr/>
          </p:nvSpPr>
          <p:spPr>
            <a:xfrm>
              <a:off x="9545846" y="5330970"/>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49" name="TextBox 348">
              <a:extLst>
                <a:ext uri="{FF2B5EF4-FFF2-40B4-BE49-F238E27FC236}">
                  <a16:creationId xmlns:a16="http://schemas.microsoft.com/office/drawing/2014/main" id="{4FA63CFB-9D11-4FAD-A59D-D4851705DB5B}"/>
                </a:ext>
              </a:extLst>
            </p:cNvPr>
            <p:cNvSpPr txBox="1"/>
            <p:nvPr/>
          </p:nvSpPr>
          <p:spPr>
            <a:xfrm>
              <a:off x="9572582" y="5330970"/>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50" name="TextBox 349">
              <a:extLst>
                <a:ext uri="{FF2B5EF4-FFF2-40B4-BE49-F238E27FC236}">
                  <a16:creationId xmlns:a16="http://schemas.microsoft.com/office/drawing/2014/main" id="{DD603875-DD55-8DB0-A048-F0FAD7F62C80}"/>
                </a:ext>
              </a:extLst>
            </p:cNvPr>
            <p:cNvSpPr txBox="1"/>
            <p:nvPr/>
          </p:nvSpPr>
          <p:spPr>
            <a:xfrm>
              <a:off x="9596645" y="5333644"/>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51" name="TextBox 350">
              <a:extLst>
                <a:ext uri="{FF2B5EF4-FFF2-40B4-BE49-F238E27FC236}">
                  <a16:creationId xmlns:a16="http://schemas.microsoft.com/office/drawing/2014/main" id="{3F63E35E-2932-9222-0147-0BC4899B62F0}"/>
                </a:ext>
              </a:extLst>
            </p:cNvPr>
            <p:cNvSpPr txBox="1"/>
            <p:nvPr/>
          </p:nvSpPr>
          <p:spPr>
            <a:xfrm>
              <a:off x="9682203" y="5338991"/>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52" name="TextBox 351">
              <a:extLst>
                <a:ext uri="{FF2B5EF4-FFF2-40B4-BE49-F238E27FC236}">
                  <a16:creationId xmlns:a16="http://schemas.microsoft.com/office/drawing/2014/main" id="{76CD51DF-B533-66FF-72DC-1446C04F5CD9}"/>
                </a:ext>
              </a:extLst>
            </p:cNvPr>
            <p:cNvSpPr txBox="1"/>
            <p:nvPr/>
          </p:nvSpPr>
          <p:spPr>
            <a:xfrm>
              <a:off x="9992351" y="5322949"/>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53" name="TextBox 352">
              <a:extLst>
                <a:ext uri="{FF2B5EF4-FFF2-40B4-BE49-F238E27FC236}">
                  <a16:creationId xmlns:a16="http://schemas.microsoft.com/office/drawing/2014/main" id="{ABB0A7BA-765F-017F-40D3-5FF25441D023}"/>
                </a:ext>
              </a:extLst>
            </p:cNvPr>
            <p:cNvSpPr txBox="1"/>
            <p:nvPr/>
          </p:nvSpPr>
          <p:spPr>
            <a:xfrm>
              <a:off x="10032456" y="5330970"/>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54" name="TextBox 353">
              <a:extLst>
                <a:ext uri="{FF2B5EF4-FFF2-40B4-BE49-F238E27FC236}">
                  <a16:creationId xmlns:a16="http://schemas.microsoft.com/office/drawing/2014/main" id="{BEC64BB3-C6C4-D4BD-884A-07CADBBF2E85}"/>
                </a:ext>
              </a:extLst>
            </p:cNvPr>
            <p:cNvSpPr txBox="1"/>
            <p:nvPr/>
          </p:nvSpPr>
          <p:spPr>
            <a:xfrm>
              <a:off x="10051172" y="5328296"/>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55" name="TextBox 354">
              <a:extLst>
                <a:ext uri="{FF2B5EF4-FFF2-40B4-BE49-F238E27FC236}">
                  <a16:creationId xmlns:a16="http://schemas.microsoft.com/office/drawing/2014/main" id="{91847CF4-D4AD-93D7-5F14-9026B83A4322}"/>
                </a:ext>
              </a:extLst>
            </p:cNvPr>
            <p:cNvSpPr txBox="1"/>
            <p:nvPr/>
          </p:nvSpPr>
          <p:spPr>
            <a:xfrm>
              <a:off x="10093951" y="5333644"/>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56" name="TextBox 355">
              <a:extLst>
                <a:ext uri="{FF2B5EF4-FFF2-40B4-BE49-F238E27FC236}">
                  <a16:creationId xmlns:a16="http://schemas.microsoft.com/office/drawing/2014/main" id="{F4BE7056-8D77-98C6-67F2-5AD120F9E364}"/>
                </a:ext>
              </a:extLst>
            </p:cNvPr>
            <p:cNvSpPr txBox="1"/>
            <p:nvPr/>
          </p:nvSpPr>
          <p:spPr>
            <a:xfrm>
              <a:off x="10521740" y="5328296"/>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57" name="TextBox 356">
              <a:extLst>
                <a:ext uri="{FF2B5EF4-FFF2-40B4-BE49-F238E27FC236}">
                  <a16:creationId xmlns:a16="http://schemas.microsoft.com/office/drawing/2014/main" id="{93CC2FDD-483A-F986-0257-ED94F9CD946A}"/>
                </a:ext>
              </a:extLst>
            </p:cNvPr>
            <p:cNvSpPr txBox="1"/>
            <p:nvPr/>
          </p:nvSpPr>
          <p:spPr>
            <a:xfrm>
              <a:off x="10577888" y="5330970"/>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58" name="TextBox 357">
              <a:extLst>
                <a:ext uri="{FF2B5EF4-FFF2-40B4-BE49-F238E27FC236}">
                  <a16:creationId xmlns:a16="http://schemas.microsoft.com/office/drawing/2014/main" id="{2B9BAE72-0BCB-CD2D-A331-D903AA56066C}"/>
                </a:ext>
              </a:extLst>
            </p:cNvPr>
            <p:cNvSpPr txBox="1"/>
            <p:nvPr/>
          </p:nvSpPr>
          <p:spPr>
            <a:xfrm>
              <a:off x="10666119" y="5328297"/>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59" name="TextBox 358">
              <a:extLst>
                <a:ext uri="{FF2B5EF4-FFF2-40B4-BE49-F238E27FC236}">
                  <a16:creationId xmlns:a16="http://schemas.microsoft.com/office/drawing/2014/main" id="{3AB9D234-721C-C706-D77A-F49C6FC8D4ED}"/>
                </a:ext>
              </a:extLst>
            </p:cNvPr>
            <p:cNvSpPr txBox="1"/>
            <p:nvPr/>
          </p:nvSpPr>
          <p:spPr>
            <a:xfrm>
              <a:off x="10997656" y="5328297"/>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60" name="TextBox 359">
              <a:extLst>
                <a:ext uri="{FF2B5EF4-FFF2-40B4-BE49-F238E27FC236}">
                  <a16:creationId xmlns:a16="http://schemas.microsoft.com/office/drawing/2014/main" id="{E6D4F0EB-9F91-9FE2-5B36-7EAD059AF384}"/>
                </a:ext>
              </a:extLst>
            </p:cNvPr>
            <p:cNvSpPr txBox="1"/>
            <p:nvPr/>
          </p:nvSpPr>
          <p:spPr>
            <a:xfrm>
              <a:off x="11045784" y="5288585"/>
              <a:ext cx="404301" cy="184666"/>
            </a:xfrm>
            <a:prstGeom prst="rect">
              <a:avLst/>
            </a:prstGeom>
            <a:noFill/>
          </p:spPr>
          <p:txBody>
            <a:bodyPr wrap="square" rtlCol="0">
              <a:spAutoFit/>
            </a:bodyPr>
            <a:lstStyle/>
            <a:p>
              <a:pPr algn="ctr"/>
              <a:r>
                <a:rPr lang="en-US" sz="600" dirty="0">
                  <a:solidFill>
                    <a:schemeClr val="tx2"/>
                  </a:solidFill>
                </a:rPr>
                <a:t>+</a:t>
              </a:r>
            </a:p>
          </p:txBody>
        </p:sp>
        <p:sp>
          <p:nvSpPr>
            <p:cNvPr id="361" name="Freeform 360">
              <a:extLst>
                <a:ext uri="{FF2B5EF4-FFF2-40B4-BE49-F238E27FC236}">
                  <a16:creationId xmlns:a16="http://schemas.microsoft.com/office/drawing/2014/main" id="{E04B0A6A-ABB3-589F-0480-839E4E8B3AC6}"/>
                </a:ext>
              </a:extLst>
            </p:cNvPr>
            <p:cNvSpPr/>
            <p:nvPr/>
          </p:nvSpPr>
          <p:spPr>
            <a:xfrm>
              <a:off x="5500010" y="4055080"/>
              <a:ext cx="5261810" cy="1630969"/>
            </a:xfrm>
            <a:custGeom>
              <a:avLst/>
              <a:gdLst>
                <a:gd name="connsiteX0" fmla="*/ 5261811 w 5261811"/>
                <a:gd name="connsiteY0" fmla="*/ 1630968 h 1630968"/>
                <a:gd name="connsiteX1" fmla="*/ 4748463 w 5261811"/>
                <a:gd name="connsiteY1" fmla="*/ 1630968 h 1630968"/>
                <a:gd name="connsiteX2" fmla="*/ 4748463 w 5261811"/>
                <a:gd name="connsiteY2" fmla="*/ 1550758 h 1630968"/>
                <a:gd name="connsiteX3" fmla="*/ 3759200 w 5261811"/>
                <a:gd name="connsiteY3" fmla="*/ 1550758 h 1630968"/>
                <a:gd name="connsiteX4" fmla="*/ 3759200 w 5261811"/>
                <a:gd name="connsiteY4" fmla="*/ 1491936 h 1630968"/>
                <a:gd name="connsiteX5" fmla="*/ 3390232 w 5261811"/>
                <a:gd name="connsiteY5" fmla="*/ 1491936 h 1630968"/>
                <a:gd name="connsiteX6" fmla="*/ 3390232 w 5261811"/>
                <a:gd name="connsiteY6" fmla="*/ 1497284 h 1630968"/>
                <a:gd name="connsiteX7" fmla="*/ 3342105 w 5261811"/>
                <a:gd name="connsiteY7" fmla="*/ 1481242 h 1630968"/>
                <a:gd name="connsiteX8" fmla="*/ 3261895 w 5261811"/>
                <a:gd name="connsiteY8" fmla="*/ 1481242 h 1630968"/>
                <a:gd name="connsiteX9" fmla="*/ 3240505 w 5261811"/>
                <a:gd name="connsiteY9" fmla="*/ 1449158 h 1630968"/>
                <a:gd name="connsiteX10" fmla="*/ 3133558 w 5261811"/>
                <a:gd name="connsiteY10" fmla="*/ 1449158 h 1630968"/>
                <a:gd name="connsiteX11" fmla="*/ 2802021 w 5261811"/>
                <a:gd name="connsiteY11" fmla="*/ 1449158 h 1630968"/>
                <a:gd name="connsiteX12" fmla="*/ 2785979 w 5261811"/>
                <a:gd name="connsiteY12" fmla="*/ 1411726 h 1630968"/>
                <a:gd name="connsiteX13" fmla="*/ 2748547 w 5261811"/>
                <a:gd name="connsiteY13" fmla="*/ 1384989 h 1630968"/>
                <a:gd name="connsiteX14" fmla="*/ 2737853 w 5261811"/>
                <a:gd name="connsiteY14" fmla="*/ 1352905 h 1630968"/>
                <a:gd name="connsiteX15" fmla="*/ 2716463 w 5261811"/>
                <a:gd name="connsiteY15" fmla="*/ 1347558 h 1630968"/>
                <a:gd name="connsiteX16" fmla="*/ 2700421 w 5261811"/>
                <a:gd name="connsiteY16" fmla="*/ 1342210 h 1630968"/>
                <a:gd name="connsiteX17" fmla="*/ 2700421 w 5261811"/>
                <a:gd name="connsiteY17" fmla="*/ 1315473 h 1630968"/>
                <a:gd name="connsiteX18" fmla="*/ 2304716 w 5261811"/>
                <a:gd name="connsiteY18" fmla="*/ 1315473 h 1630968"/>
                <a:gd name="connsiteX19" fmla="*/ 2267284 w 5261811"/>
                <a:gd name="connsiteY19" fmla="*/ 1267347 h 1630968"/>
                <a:gd name="connsiteX20" fmla="*/ 2256590 w 5261811"/>
                <a:gd name="connsiteY20" fmla="*/ 1219221 h 1630968"/>
                <a:gd name="connsiteX21" fmla="*/ 2240547 w 5261811"/>
                <a:gd name="connsiteY21" fmla="*/ 1208526 h 1630968"/>
                <a:gd name="connsiteX22" fmla="*/ 2208463 w 5261811"/>
                <a:gd name="connsiteY22" fmla="*/ 1197831 h 1630968"/>
                <a:gd name="connsiteX23" fmla="*/ 2085474 w 5261811"/>
                <a:gd name="connsiteY23" fmla="*/ 1187136 h 1630968"/>
                <a:gd name="connsiteX24" fmla="*/ 2015958 w 5261811"/>
                <a:gd name="connsiteY24" fmla="*/ 1176442 h 1630968"/>
                <a:gd name="connsiteX25" fmla="*/ 1999916 w 5261811"/>
                <a:gd name="connsiteY25" fmla="*/ 1171094 h 1630968"/>
                <a:gd name="connsiteX26" fmla="*/ 1887621 w 5261811"/>
                <a:gd name="connsiteY26" fmla="*/ 1160400 h 1630968"/>
                <a:gd name="connsiteX27" fmla="*/ 1855537 w 5261811"/>
                <a:gd name="connsiteY27" fmla="*/ 1149705 h 1630968"/>
                <a:gd name="connsiteX28" fmla="*/ 1828800 w 5261811"/>
                <a:gd name="connsiteY28" fmla="*/ 1144358 h 1630968"/>
                <a:gd name="connsiteX29" fmla="*/ 1796716 w 5261811"/>
                <a:gd name="connsiteY29" fmla="*/ 1133663 h 1630968"/>
                <a:gd name="connsiteX30" fmla="*/ 1791369 w 5261811"/>
                <a:gd name="connsiteY30" fmla="*/ 1117621 h 1630968"/>
                <a:gd name="connsiteX31" fmla="*/ 1780674 w 5261811"/>
                <a:gd name="connsiteY31" fmla="*/ 1064147 h 1630968"/>
                <a:gd name="connsiteX32" fmla="*/ 1769979 w 5261811"/>
                <a:gd name="connsiteY32" fmla="*/ 1048105 h 1630968"/>
                <a:gd name="connsiteX33" fmla="*/ 1764632 w 5261811"/>
                <a:gd name="connsiteY33" fmla="*/ 1032063 h 1630968"/>
                <a:gd name="connsiteX34" fmla="*/ 1753937 w 5261811"/>
                <a:gd name="connsiteY34" fmla="*/ 1016021 h 1630968"/>
                <a:gd name="connsiteX35" fmla="*/ 1748590 w 5261811"/>
                <a:gd name="connsiteY35" fmla="*/ 994631 h 1630968"/>
                <a:gd name="connsiteX36" fmla="*/ 1737895 w 5261811"/>
                <a:gd name="connsiteY36" fmla="*/ 962547 h 1630968"/>
                <a:gd name="connsiteX37" fmla="*/ 1727200 w 5261811"/>
                <a:gd name="connsiteY37" fmla="*/ 935810 h 1630968"/>
                <a:gd name="connsiteX38" fmla="*/ 1700463 w 5261811"/>
                <a:gd name="connsiteY38" fmla="*/ 903726 h 1630968"/>
                <a:gd name="connsiteX39" fmla="*/ 1620253 w 5261811"/>
                <a:gd name="connsiteY39" fmla="*/ 882336 h 1630968"/>
                <a:gd name="connsiteX40" fmla="*/ 1604211 w 5261811"/>
                <a:gd name="connsiteY40" fmla="*/ 871642 h 1630968"/>
                <a:gd name="connsiteX41" fmla="*/ 1572126 w 5261811"/>
                <a:gd name="connsiteY41" fmla="*/ 844905 h 1630968"/>
                <a:gd name="connsiteX42" fmla="*/ 1540042 w 5261811"/>
                <a:gd name="connsiteY42" fmla="*/ 834210 h 1630968"/>
                <a:gd name="connsiteX43" fmla="*/ 1507958 w 5261811"/>
                <a:gd name="connsiteY43" fmla="*/ 818168 h 1630968"/>
                <a:gd name="connsiteX44" fmla="*/ 1491916 w 5261811"/>
                <a:gd name="connsiteY44" fmla="*/ 807473 h 1630968"/>
                <a:gd name="connsiteX45" fmla="*/ 1470526 w 5261811"/>
                <a:gd name="connsiteY45" fmla="*/ 802126 h 1630968"/>
                <a:gd name="connsiteX46" fmla="*/ 1390316 w 5261811"/>
                <a:gd name="connsiteY46" fmla="*/ 791431 h 1630968"/>
                <a:gd name="connsiteX47" fmla="*/ 1374274 w 5261811"/>
                <a:gd name="connsiteY47" fmla="*/ 780736 h 1630968"/>
                <a:gd name="connsiteX48" fmla="*/ 1363579 w 5261811"/>
                <a:gd name="connsiteY48" fmla="*/ 764694 h 1630968"/>
                <a:gd name="connsiteX49" fmla="*/ 1347537 w 5261811"/>
                <a:gd name="connsiteY49" fmla="*/ 759347 h 1630968"/>
                <a:gd name="connsiteX50" fmla="*/ 1310105 w 5261811"/>
                <a:gd name="connsiteY50" fmla="*/ 748652 h 1630968"/>
                <a:gd name="connsiteX51" fmla="*/ 1278021 w 5261811"/>
                <a:gd name="connsiteY51" fmla="*/ 727263 h 1630968"/>
                <a:gd name="connsiteX52" fmla="*/ 1267326 w 5261811"/>
                <a:gd name="connsiteY52" fmla="*/ 711221 h 1630968"/>
                <a:gd name="connsiteX53" fmla="*/ 1261979 w 5261811"/>
                <a:gd name="connsiteY53" fmla="*/ 684484 h 1630968"/>
                <a:gd name="connsiteX54" fmla="*/ 1256632 w 5261811"/>
                <a:gd name="connsiteY54" fmla="*/ 561494 h 1630968"/>
                <a:gd name="connsiteX55" fmla="*/ 1235242 w 5261811"/>
                <a:gd name="connsiteY55" fmla="*/ 540105 h 1630968"/>
                <a:gd name="connsiteX56" fmla="*/ 1219200 w 5261811"/>
                <a:gd name="connsiteY56" fmla="*/ 475936 h 1630968"/>
                <a:gd name="connsiteX57" fmla="*/ 1203158 w 5261811"/>
                <a:gd name="connsiteY57" fmla="*/ 443852 h 1630968"/>
                <a:gd name="connsiteX58" fmla="*/ 1192463 w 5261811"/>
                <a:gd name="connsiteY58" fmla="*/ 411768 h 1630968"/>
                <a:gd name="connsiteX59" fmla="*/ 1187116 w 5261811"/>
                <a:gd name="connsiteY59" fmla="*/ 395726 h 1630968"/>
                <a:gd name="connsiteX60" fmla="*/ 1181769 w 5261811"/>
                <a:gd name="connsiteY60" fmla="*/ 385031 h 1630968"/>
                <a:gd name="connsiteX61" fmla="*/ 1133642 w 5261811"/>
                <a:gd name="connsiteY61" fmla="*/ 374336 h 1630968"/>
                <a:gd name="connsiteX62" fmla="*/ 1085516 w 5261811"/>
                <a:gd name="connsiteY62" fmla="*/ 363642 h 1630968"/>
                <a:gd name="connsiteX63" fmla="*/ 1069474 w 5261811"/>
                <a:gd name="connsiteY63" fmla="*/ 358294 h 1630968"/>
                <a:gd name="connsiteX64" fmla="*/ 1037390 w 5261811"/>
                <a:gd name="connsiteY64" fmla="*/ 331558 h 1630968"/>
                <a:gd name="connsiteX65" fmla="*/ 999958 w 5261811"/>
                <a:gd name="connsiteY65" fmla="*/ 326210 h 1630968"/>
                <a:gd name="connsiteX66" fmla="*/ 967874 w 5261811"/>
                <a:gd name="connsiteY66" fmla="*/ 315515 h 1630968"/>
                <a:gd name="connsiteX67" fmla="*/ 957179 w 5261811"/>
                <a:gd name="connsiteY67" fmla="*/ 299473 h 1630968"/>
                <a:gd name="connsiteX68" fmla="*/ 914400 w 5261811"/>
                <a:gd name="connsiteY68" fmla="*/ 294126 h 1630968"/>
                <a:gd name="connsiteX69" fmla="*/ 893011 w 5261811"/>
                <a:gd name="connsiteY69" fmla="*/ 288779 h 1630968"/>
                <a:gd name="connsiteX70" fmla="*/ 876969 w 5261811"/>
                <a:gd name="connsiteY70" fmla="*/ 283431 h 1630968"/>
                <a:gd name="connsiteX71" fmla="*/ 834190 w 5261811"/>
                <a:gd name="connsiteY71" fmla="*/ 278084 h 1630968"/>
                <a:gd name="connsiteX72" fmla="*/ 812800 w 5261811"/>
                <a:gd name="connsiteY72" fmla="*/ 272736 h 1630968"/>
                <a:gd name="connsiteX73" fmla="*/ 807453 w 5261811"/>
                <a:gd name="connsiteY73" fmla="*/ 256694 h 1630968"/>
                <a:gd name="connsiteX74" fmla="*/ 791411 w 5261811"/>
                <a:gd name="connsiteY74" fmla="*/ 251347 h 1630968"/>
                <a:gd name="connsiteX75" fmla="*/ 775369 w 5261811"/>
                <a:gd name="connsiteY75" fmla="*/ 256694 h 1630968"/>
                <a:gd name="connsiteX76" fmla="*/ 748632 w 5261811"/>
                <a:gd name="connsiteY76" fmla="*/ 251347 h 1630968"/>
                <a:gd name="connsiteX77" fmla="*/ 743284 w 5261811"/>
                <a:gd name="connsiteY77" fmla="*/ 235305 h 1630968"/>
                <a:gd name="connsiteX78" fmla="*/ 737937 w 5261811"/>
                <a:gd name="connsiteY78" fmla="*/ 208568 h 1630968"/>
                <a:gd name="connsiteX79" fmla="*/ 732590 w 5261811"/>
                <a:gd name="connsiteY79" fmla="*/ 187179 h 1630968"/>
                <a:gd name="connsiteX80" fmla="*/ 695158 w 5261811"/>
                <a:gd name="connsiteY80" fmla="*/ 155094 h 1630968"/>
                <a:gd name="connsiteX81" fmla="*/ 577516 w 5261811"/>
                <a:gd name="connsiteY81" fmla="*/ 155094 h 1630968"/>
                <a:gd name="connsiteX82" fmla="*/ 540084 w 5261811"/>
                <a:gd name="connsiteY82" fmla="*/ 128358 h 1630968"/>
                <a:gd name="connsiteX83" fmla="*/ 379663 w 5261811"/>
                <a:gd name="connsiteY83" fmla="*/ 123010 h 1630968"/>
                <a:gd name="connsiteX84" fmla="*/ 358274 w 5261811"/>
                <a:gd name="connsiteY84" fmla="*/ 90926 h 1630968"/>
                <a:gd name="connsiteX85" fmla="*/ 352926 w 5261811"/>
                <a:gd name="connsiteY85" fmla="*/ 74884 h 1630968"/>
                <a:gd name="connsiteX86" fmla="*/ 326190 w 5261811"/>
                <a:gd name="connsiteY86" fmla="*/ 69536 h 1630968"/>
                <a:gd name="connsiteX87" fmla="*/ 165769 w 5261811"/>
                <a:gd name="connsiteY87" fmla="*/ 42800 h 1630968"/>
                <a:gd name="connsiteX88" fmla="*/ 117642 w 5261811"/>
                <a:gd name="connsiteY88" fmla="*/ 32105 h 1630968"/>
                <a:gd name="connsiteX89" fmla="*/ 106947 w 5261811"/>
                <a:gd name="connsiteY89" fmla="*/ 16063 h 1630968"/>
                <a:gd name="connsiteX90" fmla="*/ 58821 w 5261811"/>
                <a:gd name="connsiteY90" fmla="*/ 5368 h 1630968"/>
                <a:gd name="connsiteX91" fmla="*/ 0 w 5261811"/>
                <a:gd name="connsiteY91" fmla="*/ 21 h 163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261811" h="1630968">
                  <a:moveTo>
                    <a:pt x="5261811" y="1630968"/>
                  </a:moveTo>
                  <a:lnTo>
                    <a:pt x="4748463" y="1630968"/>
                  </a:lnTo>
                  <a:lnTo>
                    <a:pt x="4748463" y="1550758"/>
                  </a:lnTo>
                  <a:lnTo>
                    <a:pt x="3759200" y="1550758"/>
                  </a:lnTo>
                  <a:lnTo>
                    <a:pt x="3759200" y="1491936"/>
                  </a:lnTo>
                  <a:lnTo>
                    <a:pt x="3390232" y="1491936"/>
                  </a:lnTo>
                  <a:lnTo>
                    <a:pt x="3390232" y="1497284"/>
                  </a:lnTo>
                  <a:lnTo>
                    <a:pt x="3342105" y="1481242"/>
                  </a:lnTo>
                  <a:lnTo>
                    <a:pt x="3261895" y="1481242"/>
                  </a:lnTo>
                  <a:lnTo>
                    <a:pt x="3240505" y="1449158"/>
                  </a:lnTo>
                  <a:lnTo>
                    <a:pt x="3133558" y="1449158"/>
                  </a:lnTo>
                  <a:lnTo>
                    <a:pt x="2802021" y="1449158"/>
                  </a:lnTo>
                  <a:lnTo>
                    <a:pt x="2785979" y="1411726"/>
                  </a:lnTo>
                  <a:cubicBezTo>
                    <a:pt x="2773502" y="1402814"/>
                    <a:pt x="2758257" y="1396856"/>
                    <a:pt x="2748547" y="1384989"/>
                  </a:cubicBezTo>
                  <a:cubicBezTo>
                    <a:pt x="2741408" y="1376264"/>
                    <a:pt x="2748790" y="1355639"/>
                    <a:pt x="2737853" y="1352905"/>
                  </a:cubicBezTo>
                  <a:cubicBezTo>
                    <a:pt x="2730723" y="1351123"/>
                    <a:pt x="2723530" y="1349577"/>
                    <a:pt x="2716463" y="1347558"/>
                  </a:cubicBezTo>
                  <a:cubicBezTo>
                    <a:pt x="2711043" y="1346009"/>
                    <a:pt x="2702942" y="1347252"/>
                    <a:pt x="2700421" y="1342210"/>
                  </a:cubicBezTo>
                  <a:cubicBezTo>
                    <a:pt x="2696435" y="1334239"/>
                    <a:pt x="2700421" y="1324385"/>
                    <a:pt x="2700421" y="1315473"/>
                  </a:cubicBezTo>
                  <a:lnTo>
                    <a:pt x="2304716" y="1315473"/>
                  </a:lnTo>
                  <a:lnTo>
                    <a:pt x="2267284" y="1267347"/>
                  </a:lnTo>
                  <a:cubicBezTo>
                    <a:pt x="2263719" y="1251305"/>
                    <a:pt x="2263390" y="1234181"/>
                    <a:pt x="2256590" y="1219221"/>
                  </a:cubicBezTo>
                  <a:cubicBezTo>
                    <a:pt x="2253930" y="1213370"/>
                    <a:pt x="2246420" y="1211136"/>
                    <a:pt x="2240547" y="1208526"/>
                  </a:cubicBezTo>
                  <a:cubicBezTo>
                    <a:pt x="2230245" y="1203947"/>
                    <a:pt x="2219158" y="1201396"/>
                    <a:pt x="2208463" y="1197831"/>
                  </a:cubicBezTo>
                  <a:cubicBezTo>
                    <a:pt x="2158563" y="1181198"/>
                    <a:pt x="2198027" y="1192764"/>
                    <a:pt x="2085474" y="1187136"/>
                  </a:cubicBezTo>
                  <a:cubicBezTo>
                    <a:pt x="2031589" y="1173666"/>
                    <a:pt x="2108363" y="1191843"/>
                    <a:pt x="2015958" y="1176442"/>
                  </a:cubicBezTo>
                  <a:cubicBezTo>
                    <a:pt x="2010398" y="1175515"/>
                    <a:pt x="2005443" y="1172199"/>
                    <a:pt x="1999916" y="1171094"/>
                  </a:cubicBezTo>
                  <a:cubicBezTo>
                    <a:pt x="1965367" y="1164184"/>
                    <a:pt x="1920174" y="1162725"/>
                    <a:pt x="1887621" y="1160400"/>
                  </a:cubicBezTo>
                  <a:cubicBezTo>
                    <a:pt x="1876926" y="1156835"/>
                    <a:pt x="1866591" y="1151916"/>
                    <a:pt x="1855537" y="1149705"/>
                  </a:cubicBezTo>
                  <a:cubicBezTo>
                    <a:pt x="1846625" y="1147923"/>
                    <a:pt x="1837569" y="1146749"/>
                    <a:pt x="1828800" y="1144358"/>
                  </a:cubicBezTo>
                  <a:cubicBezTo>
                    <a:pt x="1817924" y="1141392"/>
                    <a:pt x="1796716" y="1133663"/>
                    <a:pt x="1796716" y="1133663"/>
                  </a:cubicBezTo>
                  <a:cubicBezTo>
                    <a:pt x="1794934" y="1128316"/>
                    <a:pt x="1792474" y="1123148"/>
                    <a:pt x="1791369" y="1117621"/>
                  </a:cubicBezTo>
                  <a:cubicBezTo>
                    <a:pt x="1788086" y="1101206"/>
                    <a:pt x="1788727" y="1080252"/>
                    <a:pt x="1780674" y="1064147"/>
                  </a:cubicBezTo>
                  <a:cubicBezTo>
                    <a:pt x="1777800" y="1058399"/>
                    <a:pt x="1773544" y="1053452"/>
                    <a:pt x="1769979" y="1048105"/>
                  </a:cubicBezTo>
                  <a:cubicBezTo>
                    <a:pt x="1768197" y="1042758"/>
                    <a:pt x="1767153" y="1037104"/>
                    <a:pt x="1764632" y="1032063"/>
                  </a:cubicBezTo>
                  <a:cubicBezTo>
                    <a:pt x="1761758" y="1026315"/>
                    <a:pt x="1756469" y="1021928"/>
                    <a:pt x="1753937" y="1016021"/>
                  </a:cubicBezTo>
                  <a:cubicBezTo>
                    <a:pt x="1751042" y="1009266"/>
                    <a:pt x="1750702" y="1001670"/>
                    <a:pt x="1748590" y="994631"/>
                  </a:cubicBezTo>
                  <a:cubicBezTo>
                    <a:pt x="1745351" y="983833"/>
                    <a:pt x="1741460" y="973242"/>
                    <a:pt x="1737895" y="962547"/>
                  </a:cubicBezTo>
                  <a:cubicBezTo>
                    <a:pt x="1731288" y="942726"/>
                    <a:pt x="1735067" y="951545"/>
                    <a:pt x="1727200" y="935810"/>
                  </a:cubicBezTo>
                  <a:lnTo>
                    <a:pt x="1700463" y="903726"/>
                  </a:lnTo>
                  <a:cubicBezTo>
                    <a:pt x="1693452" y="902168"/>
                    <a:pt x="1632173" y="890282"/>
                    <a:pt x="1620253" y="882336"/>
                  </a:cubicBezTo>
                  <a:cubicBezTo>
                    <a:pt x="1614906" y="878771"/>
                    <a:pt x="1609148" y="875756"/>
                    <a:pt x="1604211" y="871642"/>
                  </a:cubicBezTo>
                  <a:cubicBezTo>
                    <a:pt x="1589817" y="859647"/>
                    <a:pt x="1589199" y="852493"/>
                    <a:pt x="1572126" y="844905"/>
                  </a:cubicBezTo>
                  <a:cubicBezTo>
                    <a:pt x="1561824" y="840326"/>
                    <a:pt x="1549422" y="840463"/>
                    <a:pt x="1540042" y="834210"/>
                  </a:cubicBezTo>
                  <a:cubicBezTo>
                    <a:pt x="1519310" y="820388"/>
                    <a:pt x="1530097" y="825547"/>
                    <a:pt x="1507958" y="818168"/>
                  </a:cubicBezTo>
                  <a:cubicBezTo>
                    <a:pt x="1502611" y="814603"/>
                    <a:pt x="1497823" y="810005"/>
                    <a:pt x="1491916" y="807473"/>
                  </a:cubicBezTo>
                  <a:cubicBezTo>
                    <a:pt x="1485161" y="804578"/>
                    <a:pt x="1477593" y="804145"/>
                    <a:pt x="1470526" y="802126"/>
                  </a:cubicBezTo>
                  <a:cubicBezTo>
                    <a:pt x="1425554" y="789278"/>
                    <a:pt x="1492725" y="799966"/>
                    <a:pt x="1390316" y="791431"/>
                  </a:cubicBezTo>
                  <a:cubicBezTo>
                    <a:pt x="1384969" y="787866"/>
                    <a:pt x="1378818" y="785280"/>
                    <a:pt x="1374274" y="780736"/>
                  </a:cubicBezTo>
                  <a:cubicBezTo>
                    <a:pt x="1369730" y="776192"/>
                    <a:pt x="1368598" y="768709"/>
                    <a:pt x="1363579" y="764694"/>
                  </a:cubicBezTo>
                  <a:cubicBezTo>
                    <a:pt x="1359178" y="761173"/>
                    <a:pt x="1352957" y="760895"/>
                    <a:pt x="1347537" y="759347"/>
                  </a:cubicBezTo>
                  <a:cubicBezTo>
                    <a:pt x="1341829" y="757716"/>
                    <a:pt x="1316897" y="752426"/>
                    <a:pt x="1310105" y="748652"/>
                  </a:cubicBezTo>
                  <a:cubicBezTo>
                    <a:pt x="1298869" y="742410"/>
                    <a:pt x="1278021" y="727263"/>
                    <a:pt x="1278021" y="727263"/>
                  </a:cubicBezTo>
                  <a:cubicBezTo>
                    <a:pt x="1274456" y="721916"/>
                    <a:pt x="1269583" y="717239"/>
                    <a:pt x="1267326" y="711221"/>
                  </a:cubicBezTo>
                  <a:cubicBezTo>
                    <a:pt x="1264135" y="702711"/>
                    <a:pt x="1262627" y="693550"/>
                    <a:pt x="1261979" y="684484"/>
                  </a:cubicBezTo>
                  <a:cubicBezTo>
                    <a:pt x="1259056" y="643553"/>
                    <a:pt x="1259779" y="602409"/>
                    <a:pt x="1256632" y="561494"/>
                  </a:cubicBezTo>
                  <a:cubicBezTo>
                    <a:pt x="1255131" y="541981"/>
                    <a:pt x="1251002" y="545358"/>
                    <a:pt x="1235242" y="540105"/>
                  </a:cubicBezTo>
                  <a:cubicBezTo>
                    <a:pt x="1213986" y="508222"/>
                    <a:pt x="1229294" y="536507"/>
                    <a:pt x="1219200" y="475936"/>
                  </a:cubicBezTo>
                  <a:cubicBezTo>
                    <a:pt x="1216740" y="461176"/>
                    <a:pt x="1211371" y="456171"/>
                    <a:pt x="1203158" y="443852"/>
                  </a:cubicBezTo>
                  <a:lnTo>
                    <a:pt x="1192463" y="411768"/>
                  </a:lnTo>
                  <a:cubicBezTo>
                    <a:pt x="1190681" y="406421"/>
                    <a:pt x="1189637" y="400768"/>
                    <a:pt x="1187116" y="395726"/>
                  </a:cubicBezTo>
                  <a:lnTo>
                    <a:pt x="1181769" y="385031"/>
                  </a:lnTo>
                  <a:lnTo>
                    <a:pt x="1133642" y="374336"/>
                  </a:lnTo>
                  <a:cubicBezTo>
                    <a:pt x="1117600" y="370771"/>
                    <a:pt x="1101459" y="367628"/>
                    <a:pt x="1085516" y="363642"/>
                  </a:cubicBezTo>
                  <a:cubicBezTo>
                    <a:pt x="1080048" y="362275"/>
                    <a:pt x="1074164" y="361421"/>
                    <a:pt x="1069474" y="358294"/>
                  </a:cubicBezTo>
                  <a:cubicBezTo>
                    <a:pt x="1056452" y="349612"/>
                    <a:pt x="1053296" y="336330"/>
                    <a:pt x="1037390" y="331558"/>
                  </a:cubicBezTo>
                  <a:cubicBezTo>
                    <a:pt x="1025318" y="327936"/>
                    <a:pt x="1012435" y="327993"/>
                    <a:pt x="999958" y="326210"/>
                  </a:cubicBezTo>
                  <a:cubicBezTo>
                    <a:pt x="989263" y="322645"/>
                    <a:pt x="974127" y="324895"/>
                    <a:pt x="967874" y="315515"/>
                  </a:cubicBezTo>
                  <a:cubicBezTo>
                    <a:pt x="964309" y="310168"/>
                    <a:pt x="963146" y="301860"/>
                    <a:pt x="957179" y="299473"/>
                  </a:cubicBezTo>
                  <a:cubicBezTo>
                    <a:pt x="943836" y="294136"/>
                    <a:pt x="928660" y="295908"/>
                    <a:pt x="914400" y="294126"/>
                  </a:cubicBezTo>
                  <a:cubicBezTo>
                    <a:pt x="907270" y="292344"/>
                    <a:pt x="900077" y="290798"/>
                    <a:pt x="893011" y="288779"/>
                  </a:cubicBezTo>
                  <a:cubicBezTo>
                    <a:pt x="887591" y="287230"/>
                    <a:pt x="882515" y="284439"/>
                    <a:pt x="876969" y="283431"/>
                  </a:cubicBezTo>
                  <a:cubicBezTo>
                    <a:pt x="862830" y="280860"/>
                    <a:pt x="848450" y="279866"/>
                    <a:pt x="834190" y="278084"/>
                  </a:cubicBezTo>
                  <a:cubicBezTo>
                    <a:pt x="827060" y="276301"/>
                    <a:pt x="818539" y="277327"/>
                    <a:pt x="812800" y="272736"/>
                  </a:cubicBezTo>
                  <a:cubicBezTo>
                    <a:pt x="808399" y="269215"/>
                    <a:pt x="811439" y="260680"/>
                    <a:pt x="807453" y="256694"/>
                  </a:cubicBezTo>
                  <a:cubicBezTo>
                    <a:pt x="803467" y="252708"/>
                    <a:pt x="796758" y="253129"/>
                    <a:pt x="791411" y="251347"/>
                  </a:cubicBezTo>
                  <a:cubicBezTo>
                    <a:pt x="786064" y="253129"/>
                    <a:pt x="781006" y="256694"/>
                    <a:pt x="775369" y="256694"/>
                  </a:cubicBezTo>
                  <a:cubicBezTo>
                    <a:pt x="766280" y="256694"/>
                    <a:pt x="756194" y="256388"/>
                    <a:pt x="748632" y="251347"/>
                  </a:cubicBezTo>
                  <a:cubicBezTo>
                    <a:pt x="743942" y="248220"/>
                    <a:pt x="744651" y="240773"/>
                    <a:pt x="743284" y="235305"/>
                  </a:cubicBezTo>
                  <a:cubicBezTo>
                    <a:pt x="741080" y="226488"/>
                    <a:pt x="739909" y="217440"/>
                    <a:pt x="737937" y="208568"/>
                  </a:cubicBezTo>
                  <a:cubicBezTo>
                    <a:pt x="736343" y="201394"/>
                    <a:pt x="737429" y="192710"/>
                    <a:pt x="732590" y="187179"/>
                  </a:cubicBezTo>
                  <a:cubicBezTo>
                    <a:pt x="677526" y="124250"/>
                    <a:pt x="712350" y="189481"/>
                    <a:pt x="695158" y="155094"/>
                  </a:cubicBezTo>
                  <a:lnTo>
                    <a:pt x="577516" y="155094"/>
                  </a:lnTo>
                  <a:lnTo>
                    <a:pt x="540084" y="128358"/>
                  </a:lnTo>
                  <a:cubicBezTo>
                    <a:pt x="486610" y="126575"/>
                    <a:pt x="432947" y="127854"/>
                    <a:pt x="379663" y="123010"/>
                  </a:cubicBezTo>
                  <a:cubicBezTo>
                    <a:pt x="360362" y="121255"/>
                    <a:pt x="361914" y="103665"/>
                    <a:pt x="358274" y="90926"/>
                  </a:cubicBezTo>
                  <a:cubicBezTo>
                    <a:pt x="356725" y="85506"/>
                    <a:pt x="357616" y="78011"/>
                    <a:pt x="352926" y="74884"/>
                  </a:cubicBezTo>
                  <a:cubicBezTo>
                    <a:pt x="345364" y="69842"/>
                    <a:pt x="335102" y="71319"/>
                    <a:pt x="326190" y="69536"/>
                  </a:cubicBezTo>
                  <a:cubicBezTo>
                    <a:pt x="258480" y="24398"/>
                    <a:pt x="306947" y="48682"/>
                    <a:pt x="165769" y="42800"/>
                  </a:cubicBezTo>
                  <a:cubicBezTo>
                    <a:pt x="165444" y="42746"/>
                    <a:pt x="124569" y="37647"/>
                    <a:pt x="117642" y="32105"/>
                  </a:cubicBezTo>
                  <a:cubicBezTo>
                    <a:pt x="112623" y="28090"/>
                    <a:pt x="111965" y="20078"/>
                    <a:pt x="106947" y="16063"/>
                  </a:cubicBezTo>
                  <a:cubicBezTo>
                    <a:pt x="100023" y="10524"/>
                    <a:pt x="59142" y="5414"/>
                    <a:pt x="58821" y="5368"/>
                  </a:cubicBezTo>
                  <a:cubicBezTo>
                    <a:pt x="16747" y="-642"/>
                    <a:pt x="28176" y="21"/>
                    <a:pt x="0" y="21"/>
                  </a:cubicBez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62" name="TextBox 361">
              <a:extLst>
                <a:ext uri="{FF2B5EF4-FFF2-40B4-BE49-F238E27FC236}">
                  <a16:creationId xmlns:a16="http://schemas.microsoft.com/office/drawing/2014/main" id="{222A50AF-383D-0E05-2FC4-9E377283234B}"/>
                </a:ext>
              </a:extLst>
            </p:cNvPr>
            <p:cNvSpPr txBox="1"/>
            <p:nvPr/>
          </p:nvSpPr>
          <p:spPr>
            <a:xfrm>
              <a:off x="5655635" y="3964720"/>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63" name="TextBox 362">
              <a:extLst>
                <a:ext uri="{FF2B5EF4-FFF2-40B4-BE49-F238E27FC236}">
                  <a16:creationId xmlns:a16="http://schemas.microsoft.com/office/drawing/2014/main" id="{472A483E-3489-C7A1-E4D8-9375B1C0FD5B}"/>
                </a:ext>
              </a:extLst>
            </p:cNvPr>
            <p:cNvSpPr txBox="1"/>
            <p:nvPr/>
          </p:nvSpPr>
          <p:spPr>
            <a:xfrm>
              <a:off x="6016583" y="4047604"/>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64" name="TextBox 363">
              <a:extLst>
                <a:ext uri="{FF2B5EF4-FFF2-40B4-BE49-F238E27FC236}">
                  <a16:creationId xmlns:a16="http://schemas.microsoft.com/office/drawing/2014/main" id="{F11019E4-8565-DF0B-852E-7913582DAF14}"/>
                </a:ext>
              </a:extLst>
            </p:cNvPr>
            <p:cNvSpPr txBox="1"/>
            <p:nvPr/>
          </p:nvSpPr>
          <p:spPr>
            <a:xfrm>
              <a:off x="6086098" y="4127814"/>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65" name="TextBox 364">
              <a:extLst>
                <a:ext uri="{FF2B5EF4-FFF2-40B4-BE49-F238E27FC236}">
                  <a16:creationId xmlns:a16="http://schemas.microsoft.com/office/drawing/2014/main" id="{7D527BF8-7865-DE4C-3D1C-12591D64B96B}"/>
                </a:ext>
              </a:extLst>
            </p:cNvPr>
            <p:cNvSpPr txBox="1"/>
            <p:nvPr/>
          </p:nvSpPr>
          <p:spPr>
            <a:xfrm>
              <a:off x="6559340" y="4445983"/>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66" name="TextBox 365">
              <a:extLst>
                <a:ext uri="{FF2B5EF4-FFF2-40B4-BE49-F238E27FC236}">
                  <a16:creationId xmlns:a16="http://schemas.microsoft.com/office/drawing/2014/main" id="{F4A4D978-988B-58A4-6C1D-34562D62D45B}"/>
                </a:ext>
              </a:extLst>
            </p:cNvPr>
            <p:cNvSpPr txBox="1"/>
            <p:nvPr/>
          </p:nvSpPr>
          <p:spPr>
            <a:xfrm>
              <a:off x="7037930" y="4817625"/>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67" name="TextBox 366">
              <a:extLst>
                <a:ext uri="{FF2B5EF4-FFF2-40B4-BE49-F238E27FC236}">
                  <a16:creationId xmlns:a16="http://schemas.microsoft.com/office/drawing/2014/main" id="{F655095B-B570-3F9E-85A5-2A5B8341F84D}"/>
                </a:ext>
              </a:extLst>
            </p:cNvPr>
            <p:cNvSpPr txBox="1"/>
            <p:nvPr/>
          </p:nvSpPr>
          <p:spPr>
            <a:xfrm>
              <a:off x="7521867" y="5060930"/>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68" name="TextBox 367">
              <a:extLst>
                <a:ext uri="{FF2B5EF4-FFF2-40B4-BE49-F238E27FC236}">
                  <a16:creationId xmlns:a16="http://schemas.microsoft.com/office/drawing/2014/main" id="{EE923594-B046-F442-3A09-3E43958B272D}"/>
                </a:ext>
              </a:extLst>
            </p:cNvPr>
            <p:cNvSpPr txBox="1"/>
            <p:nvPr/>
          </p:nvSpPr>
          <p:spPr>
            <a:xfrm>
              <a:off x="7543256" y="5076972"/>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69" name="TextBox 368">
              <a:extLst>
                <a:ext uri="{FF2B5EF4-FFF2-40B4-BE49-F238E27FC236}">
                  <a16:creationId xmlns:a16="http://schemas.microsoft.com/office/drawing/2014/main" id="{F966654D-7BA0-A8C9-11F9-5BD078D04124}"/>
                </a:ext>
              </a:extLst>
            </p:cNvPr>
            <p:cNvSpPr txBox="1"/>
            <p:nvPr/>
          </p:nvSpPr>
          <p:spPr>
            <a:xfrm>
              <a:off x="7569993" y="5093014"/>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70" name="TextBox 369">
              <a:extLst>
                <a:ext uri="{FF2B5EF4-FFF2-40B4-BE49-F238E27FC236}">
                  <a16:creationId xmlns:a16="http://schemas.microsoft.com/office/drawing/2014/main" id="{4CB60D2D-5048-0C3A-1207-94CABFD9CF72}"/>
                </a:ext>
              </a:extLst>
            </p:cNvPr>
            <p:cNvSpPr txBox="1"/>
            <p:nvPr/>
          </p:nvSpPr>
          <p:spPr>
            <a:xfrm>
              <a:off x="7575340" y="5135793"/>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71" name="TextBox 370">
              <a:extLst>
                <a:ext uri="{FF2B5EF4-FFF2-40B4-BE49-F238E27FC236}">
                  <a16:creationId xmlns:a16="http://schemas.microsoft.com/office/drawing/2014/main" id="{EAD76EB8-97CB-3BFA-72D6-F91C5AD293B5}"/>
                </a:ext>
              </a:extLst>
            </p:cNvPr>
            <p:cNvSpPr txBox="1"/>
            <p:nvPr/>
          </p:nvSpPr>
          <p:spPr>
            <a:xfrm>
              <a:off x="7591382" y="5157183"/>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72" name="TextBox 371">
              <a:extLst>
                <a:ext uri="{FF2B5EF4-FFF2-40B4-BE49-F238E27FC236}">
                  <a16:creationId xmlns:a16="http://schemas.microsoft.com/office/drawing/2014/main" id="{025EB0AE-8B07-6192-9ED4-D461DBCB52B1}"/>
                </a:ext>
              </a:extLst>
            </p:cNvPr>
            <p:cNvSpPr txBox="1"/>
            <p:nvPr/>
          </p:nvSpPr>
          <p:spPr>
            <a:xfrm>
              <a:off x="7612772" y="5167877"/>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73" name="TextBox 372">
              <a:extLst>
                <a:ext uri="{FF2B5EF4-FFF2-40B4-BE49-F238E27FC236}">
                  <a16:creationId xmlns:a16="http://schemas.microsoft.com/office/drawing/2014/main" id="{2C29D47C-E84E-0D08-4FF3-8454CA1C2059}"/>
                </a:ext>
              </a:extLst>
            </p:cNvPr>
            <p:cNvSpPr txBox="1"/>
            <p:nvPr/>
          </p:nvSpPr>
          <p:spPr>
            <a:xfrm>
              <a:off x="7896182" y="5178572"/>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74" name="TextBox 373">
              <a:extLst>
                <a:ext uri="{FF2B5EF4-FFF2-40B4-BE49-F238E27FC236}">
                  <a16:creationId xmlns:a16="http://schemas.microsoft.com/office/drawing/2014/main" id="{04AB2007-0CA0-9FB5-2748-E7361A71EE4B}"/>
                </a:ext>
              </a:extLst>
            </p:cNvPr>
            <p:cNvSpPr txBox="1"/>
            <p:nvPr/>
          </p:nvSpPr>
          <p:spPr>
            <a:xfrm>
              <a:off x="8016498" y="5224025"/>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75" name="TextBox 374">
              <a:extLst>
                <a:ext uri="{FF2B5EF4-FFF2-40B4-BE49-F238E27FC236}">
                  <a16:creationId xmlns:a16="http://schemas.microsoft.com/office/drawing/2014/main" id="{F9FD45AF-E3F8-474B-E981-E55D04A1BEB2}"/>
                </a:ext>
              </a:extLst>
            </p:cNvPr>
            <p:cNvSpPr txBox="1"/>
            <p:nvPr/>
          </p:nvSpPr>
          <p:spPr>
            <a:xfrm>
              <a:off x="8043234" y="5234720"/>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76" name="TextBox 375">
              <a:extLst>
                <a:ext uri="{FF2B5EF4-FFF2-40B4-BE49-F238E27FC236}">
                  <a16:creationId xmlns:a16="http://schemas.microsoft.com/office/drawing/2014/main" id="{1815777D-DA56-1AB1-C4DA-672E50533D7E}"/>
                </a:ext>
              </a:extLst>
            </p:cNvPr>
            <p:cNvSpPr txBox="1"/>
            <p:nvPr/>
          </p:nvSpPr>
          <p:spPr>
            <a:xfrm>
              <a:off x="8064624" y="5266803"/>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77" name="TextBox 376">
              <a:extLst>
                <a:ext uri="{FF2B5EF4-FFF2-40B4-BE49-F238E27FC236}">
                  <a16:creationId xmlns:a16="http://schemas.microsoft.com/office/drawing/2014/main" id="{97564AD8-1FE3-DA00-EF42-6AB183DEC494}"/>
                </a:ext>
              </a:extLst>
            </p:cNvPr>
            <p:cNvSpPr txBox="1"/>
            <p:nvPr/>
          </p:nvSpPr>
          <p:spPr>
            <a:xfrm>
              <a:off x="8102056" y="5304235"/>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78" name="TextBox 377">
              <a:extLst>
                <a:ext uri="{FF2B5EF4-FFF2-40B4-BE49-F238E27FC236}">
                  <a16:creationId xmlns:a16="http://schemas.microsoft.com/office/drawing/2014/main" id="{9B44902A-DF3F-72FF-8093-2CC4B95D9A05}"/>
                </a:ext>
              </a:extLst>
            </p:cNvPr>
            <p:cNvSpPr txBox="1"/>
            <p:nvPr/>
          </p:nvSpPr>
          <p:spPr>
            <a:xfrm>
              <a:off x="8529845" y="5314929"/>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79" name="TextBox 378">
              <a:extLst>
                <a:ext uri="{FF2B5EF4-FFF2-40B4-BE49-F238E27FC236}">
                  <a16:creationId xmlns:a16="http://schemas.microsoft.com/office/drawing/2014/main" id="{D5BA0586-F085-C70C-FD4E-CD4BFA38CE72}"/>
                </a:ext>
              </a:extLst>
            </p:cNvPr>
            <p:cNvSpPr txBox="1"/>
            <p:nvPr/>
          </p:nvSpPr>
          <p:spPr>
            <a:xfrm>
              <a:off x="8567277" y="5330972"/>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80" name="TextBox 379">
              <a:extLst>
                <a:ext uri="{FF2B5EF4-FFF2-40B4-BE49-F238E27FC236}">
                  <a16:creationId xmlns:a16="http://schemas.microsoft.com/office/drawing/2014/main" id="{AC44E8FC-20C6-9033-6F37-9185A6399D67}"/>
                </a:ext>
              </a:extLst>
            </p:cNvPr>
            <p:cNvSpPr txBox="1"/>
            <p:nvPr/>
          </p:nvSpPr>
          <p:spPr>
            <a:xfrm>
              <a:off x="9027150" y="5357709"/>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81" name="TextBox 380">
              <a:extLst>
                <a:ext uri="{FF2B5EF4-FFF2-40B4-BE49-F238E27FC236}">
                  <a16:creationId xmlns:a16="http://schemas.microsoft.com/office/drawing/2014/main" id="{A31B3C46-AC6E-7174-1299-6699D59F91B1}"/>
                </a:ext>
              </a:extLst>
            </p:cNvPr>
            <p:cNvSpPr txBox="1"/>
            <p:nvPr/>
          </p:nvSpPr>
          <p:spPr>
            <a:xfrm>
              <a:off x="9051213" y="5360383"/>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82" name="TextBox 381">
              <a:extLst>
                <a:ext uri="{FF2B5EF4-FFF2-40B4-BE49-F238E27FC236}">
                  <a16:creationId xmlns:a16="http://schemas.microsoft.com/office/drawing/2014/main" id="{3F2E983D-E621-12C0-00AC-37E3D77A032D}"/>
                </a:ext>
              </a:extLst>
            </p:cNvPr>
            <p:cNvSpPr txBox="1"/>
            <p:nvPr/>
          </p:nvSpPr>
          <p:spPr>
            <a:xfrm>
              <a:off x="9061908" y="5408509"/>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83" name="TextBox 382">
              <a:extLst>
                <a:ext uri="{FF2B5EF4-FFF2-40B4-BE49-F238E27FC236}">
                  <a16:creationId xmlns:a16="http://schemas.microsoft.com/office/drawing/2014/main" id="{8B68DD7A-4620-DF79-D219-D48061F9AF65}"/>
                </a:ext>
              </a:extLst>
            </p:cNvPr>
            <p:cNvSpPr txBox="1"/>
            <p:nvPr/>
          </p:nvSpPr>
          <p:spPr>
            <a:xfrm>
              <a:off x="9088645" y="5408509"/>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84" name="TextBox 383">
              <a:extLst>
                <a:ext uri="{FF2B5EF4-FFF2-40B4-BE49-F238E27FC236}">
                  <a16:creationId xmlns:a16="http://schemas.microsoft.com/office/drawing/2014/main" id="{F0947FCD-0765-57D8-94EF-6784CB593937}"/>
                </a:ext>
              </a:extLst>
            </p:cNvPr>
            <p:cNvSpPr txBox="1"/>
            <p:nvPr/>
          </p:nvSpPr>
          <p:spPr>
            <a:xfrm>
              <a:off x="9142118" y="5413857"/>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85" name="TextBox 384">
              <a:extLst>
                <a:ext uri="{FF2B5EF4-FFF2-40B4-BE49-F238E27FC236}">
                  <a16:creationId xmlns:a16="http://schemas.microsoft.com/office/drawing/2014/main" id="{5F147C0C-F204-04C9-AB42-4BE5207ADF12}"/>
                </a:ext>
              </a:extLst>
            </p:cNvPr>
            <p:cNvSpPr txBox="1"/>
            <p:nvPr/>
          </p:nvSpPr>
          <p:spPr>
            <a:xfrm>
              <a:off x="9195592" y="5413857"/>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86" name="TextBox 385">
              <a:extLst>
                <a:ext uri="{FF2B5EF4-FFF2-40B4-BE49-F238E27FC236}">
                  <a16:creationId xmlns:a16="http://schemas.microsoft.com/office/drawing/2014/main" id="{29065BCE-468A-BB9E-B36D-CC0C8D3114D1}"/>
                </a:ext>
              </a:extLst>
            </p:cNvPr>
            <p:cNvSpPr txBox="1"/>
            <p:nvPr/>
          </p:nvSpPr>
          <p:spPr>
            <a:xfrm>
              <a:off x="9505739" y="5413857"/>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87" name="TextBox 386">
              <a:extLst>
                <a:ext uri="{FF2B5EF4-FFF2-40B4-BE49-F238E27FC236}">
                  <a16:creationId xmlns:a16="http://schemas.microsoft.com/office/drawing/2014/main" id="{792193AC-A08F-EC7C-7224-9FE984FB1D20}"/>
                </a:ext>
              </a:extLst>
            </p:cNvPr>
            <p:cNvSpPr txBox="1"/>
            <p:nvPr/>
          </p:nvSpPr>
          <p:spPr>
            <a:xfrm>
              <a:off x="9545844" y="5421878"/>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88" name="TextBox 387">
              <a:extLst>
                <a:ext uri="{FF2B5EF4-FFF2-40B4-BE49-F238E27FC236}">
                  <a16:creationId xmlns:a16="http://schemas.microsoft.com/office/drawing/2014/main" id="{C8BB4676-7DB2-4BEE-6E26-39D0F903C12E}"/>
                </a:ext>
              </a:extLst>
            </p:cNvPr>
            <p:cNvSpPr txBox="1"/>
            <p:nvPr/>
          </p:nvSpPr>
          <p:spPr>
            <a:xfrm>
              <a:off x="9572581" y="5421878"/>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89" name="TextBox 388">
              <a:extLst>
                <a:ext uri="{FF2B5EF4-FFF2-40B4-BE49-F238E27FC236}">
                  <a16:creationId xmlns:a16="http://schemas.microsoft.com/office/drawing/2014/main" id="{B1FD4730-32F6-0C65-8911-AC13A3796A4E}"/>
                </a:ext>
              </a:extLst>
            </p:cNvPr>
            <p:cNvSpPr txBox="1"/>
            <p:nvPr/>
          </p:nvSpPr>
          <p:spPr>
            <a:xfrm>
              <a:off x="9663487" y="5416531"/>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90" name="TextBox 389">
              <a:extLst>
                <a:ext uri="{FF2B5EF4-FFF2-40B4-BE49-F238E27FC236}">
                  <a16:creationId xmlns:a16="http://schemas.microsoft.com/office/drawing/2014/main" id="{76760FEC-AE09-6372-9FE4-24E8F77B087A}"/>
                </a:ext>
              </a:extLst>
            </p:cNvPr>
            <p:cNvSpPr txBox="1"/>
            <p:nvPr/>
          </p:nvSpPr>
          <p:spPr>
            <a:xfrm>
              <a:off x="10061866" y="5494068"/>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91" name="TextBox 390">
              <a:extLst>
                <a:ext uri="{FF2B5EF4-FFF2-40B4-BE49-F238E27FC236}">
                  <a16:creationId xmlns:a16="http://schemas.microsoft.com/office/drawing/2014/main" id="{52F517F2-A3DD-BCC0-5BB0-C00CDB0F8C39}"/>
                </a:ext>
              </a:extLst>
            </p:cNvPr>
            <p:cNvSpPr txBox="1"/>
            <p:nvPr/>
          </p:nvSpPr>
          <p:spPr>
            <a:xfrm>
              <a:off x="10150098" y="5496742"/>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92" name="TextBox 391">
              <a:extLst>
                <a:ext uri="{FF2B5EF4-FFF2-40B4-BE49-F238E27FC236}">
                  <a16:creationId xmlns:a16="http://schemas.microsoft.com/office/drawing/2014/main" id="{ECD92123-917B-AAC3-8E54-CC3D20328F67}"/>
                </a:ext>
              </a:extLst>
            </p:cNvPr>
            <p:cNvSpPr txBox="1"/>
            <p:nvPr/>
          </p:nvSpPr>
          <p:spPr>
            <a:xfrm>
              <a:off x="10198224" y="5496741"/>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93" name="TextBox 392">
              <a:extLst>
                <a:ext uri="{FF2B5EF4-FFF2-40B4-BE49-F238E27FC236}">
                  <a16:creationId xmlns:a16="http://schemas.microsoft.com/office/drawing/2014/main" id="{C9C6AB8D-B255-3152-85F8-1C28DFA36C8C}"/>
                </a:ext>
              </a:extLst>
            </p:cNvPr>
            <p:cNvSpPr txBox="1"/>
            <p:nvPr/>
          </p:nvSpPr>
          <p:spPr>
            <a:xfrm>
              <a:off x="10567193" y="5490721"/>
              <a:ext cx="404301" cy="184666"/>
            </a:xfrm>
            <a:prstGeom prst="rect">
              <a:avLst/>
            </a:prstGeom>
            <a:noFill/>
          </p:spPr>
          <p:txBody>
            <a:bodyPr wrap="square" rtlCol="0">
              <a:spAutoFit/>
            </a:bodyPr>
            <a:lstStyle/>
            <a:p>
              <a:pPr algn="ctr"/>
              <a:r>
                <a:rPr lang="en-US" sz="600" dirty="0">
                  <a:solidFill>
                    <a:schemeClr val="accent2"/>
                  </a:solidFill>
                </a:rPr>
                <a:t>+</a:t>
              </a:r>
            </a:p>
          </p:txBody>
        </p:sp>
        <p:sp>
          <p:nvSpPr>
            <p:cNvPr id="394" name="Freeform 393">
              <a:extLst>
                <a:ext uri="{FF2B5EF4-FFF2-40B4-BE49-F238E27FC236}">
                  <a16:creationId xmlns:a16="http://schemas.microsoft.com/office/drawing/2014/main" id="{954D7DAD-4123-EEDE-4882-B48291CD562C}"/>
                </a:ext>
              </a:extLst>
            </p:cNvPr>
            <p:cNvSpPr/>
            <p:nvPr/>
          </p:nvSpPr>
          <p:spPr>
            <a:xfrm>
              <a:off x="5493659" y="4004866"/>
              <a:ext cx="5748423" cy="1930711"/>
            </a:xfrm>
            <a:custGeom>
              <a:avLst/>
              <a:gdLst>
                <a:gd name="connsiteX0" fmla="*/ 5748421 w 5748421"/>
                <a:gd name="connsiteY0" fmla="*/ 1930712 h 1930712"/>
                <a:gd name="connsiteX1" fmla="*/ 4144210 w 5748421"/>
                <a:gd name="connsiteY1" fmla="*/ 1930712 h 1930712"/>
                <a:gd name="connsiteX2" fmla="*/ 4144210 w 5748421"/>
                <a:gd name="connsiteY2" fmla="*/ 1887933 h 1930712"/>
                <a:gd name="connsiteX3" fmla="*/ 3871494 w 5748421"/>
                <a:gd name="connsiteY3" fmla="*/ 1887933 h 1930712"/>
                <a:gd name="connsiteX4" fmla="*/ 3871494 w 5748421"/>
                <a:gd name="connsiteY4" fmla="*/ 1855849 h 1930712"/>
                <a:gd name="connsiteX5" fmla="*/ 3791284 w 5748421"/>
                <a:gd name="connsiteY5" fmla="*/ 1855849 h 1930712"/>
                <a:gd name="connsiteX6" fmla="*/ 3791284 w 5748421"/>
                <a:gd name="connsiteY6" fmla="*/ 1855849 h 1930712"/>
                <a:gd name="connsiteX7" fmla="*/ 3791284 w 5748421"/>
                <a:gd name="connsiteY7" fmla="*/ 1855849 h 1930712"/>
                <a:gd name="connsiteX8" fmla="*/ 3791284 w 5748421"/>
                <a:gd name="connsiteY8" fmla="*/ 1823765 h 1930712"/>
                <a:gd name="connsiteX9" fmla="*/ 3304673 w 5748421"/>
                <a:gd name="connsiteY9" fmla="*/ 1823765 h 1930712"/>
                <a:gd name="connsiteX10" fmla="*/ 3283284 w 5748421"/>
                <a:gd name="connsiteY10" fmla="*/ 1780986 h 1930712"/>
                <a:gd name="connsiteX11" fmla="*/ 3277936 w 5748421"/>
                <a:gd name="connsiteY11" fmla="*/ 1732859 h 1930712"/>
                <a:gd name="connsiteX12" fmla="*/ 3267242 w 5748421"/>
                <a:gd name="connsiteY12" fmla="*/ 1706122 h 1930712"/>
                <a:gd name="connsiteX13" fmla="*/ 2812715 w 5748421"/>
                <a:gd name="connsiteY13" fmla="*/ 1706122 h 1930712"/>
                <a:gd name="connsiteX14" fmla="*/ 2769936 w 5748421"/>
                <a:gd name="connsiteY14" fmla="*/ 1636607 h 1930712"/>
                <a:gd name="connsiteX15" fmla="*/ 2769936 w 5748421"/>
                <a:gd name="connsiteY15" fmla="*/ 1561744 h 1930712"/>
                <a:gd name="connsiteX16" fmla="*/ 2737852 w 5748421"/>
                <a:gd name="connsiteY16" fmla="*/ 1551049 h 1930712"/>
                <a:gd name="connsiteX17" fmla="*/ 2721810 w 5748421"/>
                <a:gd name="connsiteY17" fmla="*/ 1540354 h 1930712"/>
                <a:gd name="connsiteX18" fmla="*/ 2711115 w 5748421"/>
                <a:gd name="connsiteY18" fmla="*/ 1524312 h 1930712"/>
                <a:gd name="connsiteX19" fmla="*/ 2695073 w 5748421"/>
                <a:gd name="connsiteY19" fmla="*/ 1518965 h 1930712"/>
                <a:gd name="connsiteX20" fmla="*/ 2534652 w 5748421"/>
                <a:gd name="connsiteY20" fmla="*/ 1518965 h 1930712"/>
                <a:gd name="connsiteX21" fmla="*/ 2534652 w 5748421"/>
                <a:gd name="connsiteY21" fmla="*/ 1518965 h 1930712"/>
                <a:gd name="connsiteX22" fmla="*/ 2491873 w 5748421"/>
                <a:gd name="connsiteY22" fmla="*/ 1502922 h 1930712"/>
                <a:gd name="connsiteX23" fmla="*/ 2411663 w 5748421"/>
                <a:gd name="connsiteY23" fmla="*/ 1492228 h 1930712"/>
                <a:gd name="connsiteX24" fmla="*/ 2400968 w 5748421"/>
                <a:gd name="connsiteY24" fmla="*/ 1476186 h 1930712"/>
                <a:gd name="connsiteX25" fmla="*/ 2315410 w 5748421"/>
                <a:gd name="connsiteY25" fmla="*/ 1470838 h 1930712"/>
                <a:gd name="connsiteX26" fmla="*/ 2299368 w 5748421"/>
                <a:gd name="connsiteY26" fmla="*/ 1465491 h 1930712"/>
                <a:gd name="connsiteX27" fmla="*/ 2277979 w 5748421"/>
                <a:gd name="connsiteY27" fmla="*/ 1433407 h 1930712"/>
                <a:gd name="connsiteX28" fmla="*/ 2267284 w 5748421"/>
                <a:gd name="connsiteY28" fmla="*/ 1401322 h 1930712"/>
                <a:gd name="connsiteX29" fmla="*/ 2261936 w 5748421"/>
                <a:gd name="connsiteY29" fmla="*/ 1363891 h 1930712"/>
                <a:gd name="connsiteX30" fmla="*/ 2256589 w 5748421"/>
                <a:gd name="connsiteY30" fmla="*/ 1347849 h 1930712"/>
                <a:gd name="connsiteX31" fmla="*/ 2240547 w 5748421"/>
                <a:gd name="connsiteY31" fmla="*/ 1337154 h 1930712"/>
                <a:gd name="connsiteX32" fmla="*/ 2224505 w 5748421"/>
                <a:gd name="connsiteY32" fmla="*/ 1321112 h 1930712"/>
                <a:gd name="connsiteX33" fmla="*/ 2213810 w 5748421"/>
                <a:gd name="connsiteY33" fmla="*/ 1289028 h 1930712"/>
                <a:gd name="connsiteX34" fmla="*/ 2133600 w 5748421"/>
                <a:gd name="connsiteY34" fmla="*/ 1278333 h 1930712"/>
                <a:gd name="connsiteX35" fmla="*/ 2090821 w 5748421"/>
                <a:gd name="connsiteY35" fmla="*/ 1256944 h 1930712"/>
                <a:gd name="connsiteX36" fmla="*/ 2074779 w 5748421"/>
                <a:gd name="connsiteY36" fmla="*/ 1251596 h 1930712"/>
                <a:gd name="connsiteX37" fmla="*/ 2064084 w 5748421"/>
                <a:gd name="connsiteY37" fmla="*/ 1246249 h 1930712"/>
                <a:gd name="connsiteX38" fmla="*/ 1839494 w 5748421"/>
                <a:gd name="connsiteY38" fmla="*/ 1246249 h 1930712"/>
                <a:gd name="connsiteX39" fmla="*/ 1823452 w 5748421"/>
                <a:gd name="connsiteY39" fmla="*/ 1214165 h 1930712"/>
                <a:gd name="connsiteX40" fmla="*/ 1775326 w 5748421"/>
                <a:gd name="connsiteY40" fmla="*/ 1171386 h 1930712"/>
                <a:gd name="connsiteX41" fmla="*/ 1769979 w 5748421"/>
                <a:gd name="connsiteY41" fmla="*/ 1155344 h 1930712"/>
                <a:gd name="connsiteX42" fmla="*/ 1748589 w 5748421"/>
                <a:gd name="connsiteY42" fmla="*/ 1043049 h 1930712"/>
                <a:gd name="connsiteX43" fmla="*/ 1732547 w 5748421"/>
                <a:gd name="connsiteY43" fmla="*/ 1032354 h 1930712"/>
                <a:gd name="connsiteX44" fmla="*/ 1721852 w 5748421"/>
                <a:gd name="connsiteY44" fmla="*/ 1000270 h 1930712"/>
                <a:gd name="connsiteX45" fmla="*/ 1716505 w 5748421"/>
                <a:gd name="connsiteY45" fmla="*/ 925407 h 1930712"/>
                <a:gd name="connsiteX46" fmla="*/ 1663031 w 5748421"/>
                <a:gd name="connsiteY46" fmla="*/ 898670 h 1930712"/>
                <a:gd name="connsiteX47" fmla="*/ 1630947 w 5748421"/>
                <a:gd name="connsiteY47" fmla="*/ 887975 h 1930712"/>
                <a:gd name="connsiteX48" fmla="*/ 1598863 w 5748421"/>
                <a:gd name="connsiteY48" fmla="*/ 871933 h 1930712"/>
                <a:gd name="connsiteX49" fmla="*/ 1572126 w 5748421"/>
                <a:gd name="connsiteY49" fmla="*/ 850544 h 1930712"/>
                <a:gd name="connsiteX50" fmla="*/ 1513305 w 5748421"/>
                <a:gd name="connsiteY50" fmla="*/ 855891 h 1930712"/>
                <a:gd name="connsiteX51" fmla="*/ 1470526 w 5748421"/>
                <a:gd name="connsiteY51" fmla="*/ 839849 h 1930712"/>
                <a:gd name="connsiteX52" fmla="*/ 1422400 w 5748421"/>
                <a:gd name="connsiteY52" fmla="*/ 813112 h 1930712"/>
                <a:gd name="connsiteX53" fmla="*/ 1406358 w 5748421"/>
                <a:gd name="connsiteY53" fmla="*/ 802417 h 1930712"/>
                <a:gd name="connsiteX54" fmla="*/ 1374273 w 5748421"/>
                <a:gd name="connsiteY54" fmla="*/ 791722 h 1930712"/>
                <a:gd name="connsiteX55" fmla="*/ 1358231 w 5748421"/>
                <a:gd name="connsiteY55" fmla="*/ 786375 h 1930712"/>
                <a:gd name="connsiteX56" fmla="*/ 1342189 w 5748421"/>
                <a:gd name="connsiteY56" fmla="*/ 781028 h 1930712"/>
                <a:gd name="connsiteX57" fmla="*/ 1304758 w 5748421"/>
                <a:gd name="connsiteY57" fmla="*/ 770333 h 1930712"/>
                <a:gd name="connsiteX58" fmla="*/ 1294063 w 5748421"/>
                <a:gd name="connsiteY58" fmla="*/ 738249 h 1930712"/>
                <a:gd name="connsiteX59" fmla="*/ 1283368 w 5748421"/>
                <a:gd name="connsiteY59" fmla="*/ 684775 h 1930712"/>
                <a:gd name="connsiteX60" fmla="*/ 1278021 w 5748421"/>
                <a:gd name="connsiteY60" fmla="*/ 668733 h 1930712"/>
                <a:gd name="connsiteX61" fmla="*/ 1272673 w 5748421"/>
                <a:gd name="connsiteY61" fmla="*/ 636649 h 1930712"/>
                <a:gd name="connsiteX62" fmla="*/ 1267326 w 5748421"/>
                <a:gd name="connsiteY62" fmla="*/ 620607 h 1930712"/>
                <a:gd name="connsiteX63" fmla="*/ 1256631 w 5748421"/>
                <a:gd name="connsiteY63" fmla="*/ 567133 h 1930712"/>
                <a:gd name="connsiteX64" fmla="*/ 1251284 w 5748421"/>
                <a:gd name="connsiteY64" fmla="*/ 502965 h 1930712"/>
                <a:gd name="connsiteX65" fmla="*/ 1245936 w 5748421"/>
                <a:gd name="connsiteY65" fmla="*/ 486922 h 1930712"/>
                <a:gd name="connsiteX66" fmla="*/ 1229894 w 5748421"/>
                <a:gd name="connsiteY66" fmla="*/ 481575 h 1930712"/>
                <a:gd name="connsiteX67" fmla="*/ 1213852 w 5748421"/>
                <a:gd name="connsiteY67" fmla="*/ 449491 h 1930712"/>
                <a:gd name="connsiteX68" fmla="*/ 1203158 w 5748421"/>
                <a:gd name="connsiteY68" fmla="*/ 433449 h 1930712"/>
                <a:gd name="connsiteX69" fmla="*/ 1197810 w 5748421"/>
                <a:gd name="connsiteY69" fmla="*/ 417407 h 1930712"/>
                <a:gd name="connsiteX70" fmla="*/ 1181768 w 5748421"/>
                <a:gd name="connsiteY70" fmla="*/ 412059 h 1930712"/>
                <a:gd name="connsiteX71" fmla="*/ 1160379 w 5748421"/>
                <a:gd name="connsiteY71" fmla="*/ 379975 h 1930712"/>
                <a:gd name="connsiteX72" fmla="*/ 1155031 w 5748421"/>
                <a:gd name="connsiteY72" fmla="*/ 363933 h 1930712"/>
                <a:gd name="connsiteX73" fmla="*/ 1128294 w 5748421"/>
                <a:gd name="connsiteY73" fmla="*/ 337196 h 1930712"/>
                <a:gd name="connsiteX74" fmla="*/ 1106905 w 5748421"/>
                <a:gd name="connsiteY74" fmla="*/ 331849 h 1930712"/>
                <a:gd name="connsiteX75" fmla="*/ 1074821 w 5748421"/>
                <a:gd name="connsiteY75" fmla="*/ 321154 h 1930712"/>
                <a:gd name="connsiteX76" fmla="*/ 1042736 w 5748421"/>
                <a:gd name="connsiteY76" fmla="*/ 305112 h 1930712"/>
                <a:gd name="connsiteX77" fmla="*/ 1037389 w 5748421"/>
                <a:gd name="connsiteY77" fmla="*/ 305112 h 1930712"/>
                <a:gd name="connsiteX78" fmla="*/ 1005305 w 5748421"/>
                <a:gd name="connsiteY78" fmla="*/ 273028 h 1930712"/>
                <a:gd name="connsiteX79" fmla="*/ 914400 w 5748421"/>
                <a:gd name="connsiteY79" fmla="*/ 251638 h 1930712"/>
                <a:gd name="connsiteX80" fmla="*/ 866273 w 5748421"/>
                <a:gd name="connsiteY80" fmla="*/ 240944 h 1930712"/>
                <a:gd name="connsiteX81" fmla="*/ 850231 w 5748421"/>
                <a:gd name="connsiteY81" fmla="*/ 235596 h 1930712"/>
                <a:gd name="connsiteX82" fmla="*/ 796758 w 5748421"/>
                <a:gd name="connsiteY82" fmla="*/ 230249 h 1930712"/>
                <a:gd name="connsiteX83" fmla="*/ 780715 w 5748421"/>
                <a:gd name="connsiteY83" fmla="*/ 214207 h 1930712"/>
                <a:gd name="connsiteX84" fmla="*/ 775368 w 5748421"/>
                <a:gd name="connsiteY84" fmla="*/ 198165 h 1930712"/>
                <a:gd name="connsiteX85" fmla="*/ 759326 w 5748421"/>
                <a:gd name="connsiteY85" fmla="*/ 187470 h 1930712"/>
                <a:gd name="connsiteX86" fmla="*/ 727242 w 5748421"/>
                <a:gd name="connsiteY86" fmla="*/ 176775 h 1930712"/>
                <a:gd name="connsiteX87" fmla="*/ 593558 w 5748421"/>
                <a:gd name="connsiteY87" fmla="*/ 166080 h 1930712"/>
                <a:gd name="connsiteX88" fmla="*/ 561473 w 5748421"/>
                <a:gd name="connsiteY88" fmla="*/ 160733 h 1930712"/>
                <a:gd name="connsiteX89" fmla="*/ 465221 w 5748421"/>
                <a:gd name="connsiteY89" fmla="*/ 150038 h 1930712"/>
                <a:gd name="connsiteX90" fmla="*/ 449179 w 5748421"/>
                <a:gd name="connsiteY90" fmla="*/ 139344 h 1930712"/>
                <a:gd name="connsiteX91" fmla="*/ 385010 w 5748421"/>
                <a:gd name="connsiteY91" fmla="*/ 123301 h 1930712"/>
                <a:gd name="connsiteX92" fmla="*/ 294105 w 5748421"/>
                <a:gd name="connsiteY92" fmla="*/ 96565 h 1930712"/>
                <a:gd name="connsiteX93" fmla="*/ 229936 w 5748421"/>
                <a:gd name="connsiteY93" fmla="*/ 85870 h 1930712"/>
                <a:gd name="connsiteX94" fmla="*/ 213894 w 5748421"/>
                <a:gd name="connsiteY94" fmla="*/ 75175 h 1930712"/>
                <a:gd name="connsiteX95" fmla="*/ 208547 w 5748421"/>
                <a:gd name="connsiteY95" fmla="*/ 59133 h 1930712"/>
                <a:gd name="connsiteX96" fmla="*/ 192505 w 5748421"/>
                <a:gd name="connsiteY96" fmla="*/ 53786 h 1930712"/>
                <a:gd name="connsiteX97" fmla="*/ 133684 w 5748421"/>
                <a:gd name="connsiteY97" fmla="*/ 48438 h 1930712"/>
                <a:gd name="connsiteX98" fmla="*/ 112294 w 5748421"/>
                <a:gd name="connsiteY98" fmla="*/ 43091 h 1930712"/>
                <a:gd name="connsiteX99" fmla="*/ 96252 w 5748421"/>
                <a:gd name="connsiteY99" fmla="*/ 37744 h 1930712"/>
                <a:gd name="connsiteX100" fmla="*/ 58821 w 5748421"/>
                <a:gd name="connsiteY100" fmla="*/ 32396 h 1930712"/>
                <a:gd name="connsiteX101" fmla="*/ 42779 w 5748421"/>
                <a:gd name="connsiteY101" fmla="*/ 21701 h 1930712"/>
                <a:gd name="connsiteX102" fmla="*/ 37431 w 5748421"/>
                <a:gd name="connsiteY102" fmla="*/ 5659 h 1930712"/>
                <a:gd name="connsiteX103" fmla="*/ 0 w 5748421"/>
                <a:gd name="connsiteY103" fmla="*/ 312 h 1930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748421" h="1930712">
                  <a:moveTo>
                    <a:pt x="5748421" y="1930712"/>
                  </a:moveTo>
                  <a:lnTo>
                    <a:pt x="4144210" y="1930712"/>
                  </a:lnTo>
                  <a:lnTo>
                    <a:pt x="4144210" y="1887933"/>
                  </a:lnTo>
                  <a:lnTo>
                    <a:pt x="3871494" y="1887933"/>
                  </a:lnTo>
                  <a:lnTo>
                    <a:pt x="3871494" y="1855849"/>
                  </a:lnTo>
                  <a:lnTo>
                    <a:pt x="3791284" y="1855849"/>
                  </a:lnTo>
                  <a:lnTo>
                    <a:pt x="3791284" y="1855849"/>
                  </a:lnTo>
                  <a:lnTo>
                    <a:pt x="3791284" y="1855849"/>
                  </a:lnTo>
                  <a:lnTo>
                    <a:pt x="3791284" y="1823765"/>
                  </a:lnTo>
                  <a:lnTo>
                    <a:pt x="3304673" y="1823765"/>
                  </a:lnTo>
                  <a:lnTo>
                    <a:pt x="3283284" y="1780986"/>
                  </a:lnTo>
                  <a:cubicBezTo>
                    <a:pt x="3281501" y="1764944"/>
                    <a:pt x="3280590" y="1748780"/>
                    <a:pt x="3277936" y="1732859"/>
                  </a:cubicBezTo>
                  <a:cubicBezTo>
                    <a:pt x="3276284" y="1722947"/>
                    <a:pt x="3271606" y="1714850"/>
                    <a:pt x="3267242" y="1706122"/>
                  </a:cubicBezTo>
                  <a:lnTo>
                    <a:pt x="2812715" y="1706122"/>
                  </a:lnTo>
                  <a:lnTo>
                    <a:pt x="2769936" y="1636607"/>
                  </a:lnTo>
                  <a:cubicBezTo>
                    <a:pt x="2770240" y="1633871"/>
                    <a:pt x="2781855" y="1573663"/>
                    <a:pt x="2769936" y="1561744"/>
                  </a:cubicBezTo>
                  <a:cubicBezTo>
                    <a:pt x="2761965" y="1553773"/>
                    <a:pt x="2737852" y="1551049"/>
                    <a:pt x="2737852" y="1551049"/>
                  </a:cubicBezTo>
                  <a:cubicBezTo>
                    <a:pt x="2732505" y="1547484"/>
                    <a:pt x="2726354" y="1544898"/>
                    <a:pt x="2721810" y="1540354"/>
                  </a:cubicBezTo>
                  <a:cubicBezTo>
                    <a:pt x="2717266" y="1535810"/>
                    <a:pt x="2716134" y="1528327"/>
                    <a:pt x="2711115" y="1524312"/>
                  </a:cubicBezTo>
                  <a:cubicBezTo>
                    <a:pt x="2706714" y="1520791"/>
                    <a:pt x="2695073" y="1518965"/>
                    <a:pt x="2695073" y="1518965"/>
                  </a:cubicBezTo>
                  <a:lnTo>
                    <a:pt x="2534652" y="1518965"/>
                  </a:lnTo>
                  <a:lnTo>
                    <a:pt x="2534652" y="1518965"/>
                  </a:lnTo>
                  <a:cubicBezTo>
                    <a:pt x="2520392" y="1513617"/>
                    <a:pt x="2506588" y="1506846"/>
                    <a:pt x="2491873" y="1502922"/>
                  </a:cubicBezTo>
                  <a:cubicBezTo>
                    <a:pt x="2485362" y="1501186"/>
                    <a:pt x="2415473" y="1492704"/>
                    <a:pt x="2411663" y="1492228"/>
                  </a:cubicBezTo>
                  <a:cubicBezTo>
                    <a:pt x="2408098" y="1486881"/>
                    <a:pt x="2407242" y="1477580"/>
                    <a:pt x="2400968" y="1476186"/>
                  </a:cubicBezTo>
                  <a:cubicBezTo>
                    <a:pt x="2373073" y="1469987"/>
                    <a:pt x="2343828" y="1473829"/>
                    <a:pt x="2315410" y="1470838"/>
                  </a:cubicBezTo>
                  <a:cubicBezTo>
                    <a:pt x="2309804" y="1470248"/>
                    <a:pt x="2304715" y="1467273"/>
                    <a:pt x="2299368" y="1465491"/>
                  </a:cubicBezTo>
                  <a:cubicBezTo>
                    <a:pt x="2292238" y="1454796"/>
                    <a:pt x="2282044" y="1445601"/>
                    <a:pt x="2277979" y="1433407"/>
                  </a:cubicBezTo>
                  <a:lnTo>
                    <a:pt x="2267284" y="1401322"/>
                  </a:lnTo>
                  <a:cubicBezTo>
                    <a:pt x="2265501" y="1388845"/>
                    <a:pt x="2264408" y="1376250"/>
                    <a:pt x="2261936" y="1363891"/>
                  </a:cubicBezTo>
                  <a:cubicBezTo>
                    <a:pt x="2260831" y="1358364"/>
                    <a:pt x="2260110" y="1352250"/>
                    <a:pt x="2256589" y="1347849"/>
                  </a:cubicBezTo>
                  <a:cubicBezTo>
                    <a:pt x="2252574" y="1342830"/>
                    <a:pt x="2245484" y="1341268"/>
                    <a:pt x="2240547" y="1337154"/>
                  </a:cubicBezTo>
                  <a:cubicBezTo>
                    <a:pt x="2234738" y="1332313"/>
                    <a:pt x="2229852" y="1326459"/>
                    <a:pt x="2224505" y="1321112"/>
                  </a:cubicBezTo>
                  <a:cubicBezTo>
                    <a:pt x="2220940" y="1310417"/>
                    <a:pt x="2227178" y="1293484"/>
                    <a:pt x="2213810" y="1289028"/>
                  </a:cubicBezTo>
                  <a:lnTo>
                    <a:pt x="2133600" y="1278333"/>
                  </a:lnTo>
                  <a:cubicBezTo>
                    <a:pt x="2119340" y="1271203"/>
                    <a:pt x="2105335" y="1263541"/>
                    <a:pt x="2090821" y="1256944"/>
                  </a:cubicBezTo>
                  <a:cubicBezTo>
                    <a:pt x="2085690" y="1254612"/>
                    <a:pt x="2080012" y="1253689"/>
                    <a:pt x="2074779" y="1251596"/>
                  </a:cubicBezTo>
                  <a:cubicBezTo>
                    <a:pt x="2071078" y="1250116"/>
                    <a:pt x="2067649" y="1248031"/>
                    <a:pt x="2064084" y="1246249"/>
                  </a:cubicBezTo>
                  <a:lnTo>
                    <a:pt x="1839494" y="1246249"/>
                  </a:lnTo>
                  <a:lnTo>
                    <a:pt x="1823452" y="1214165"/>
                  </a:lnTo>
                  <a:cubicBezTo>
                    <a:pt x="1798608" y="1196419"/>
                    <a:pt x="1787059" y="1194852"/>
                    <a:pt x="1775326" y="1171386"/>
                  </a:cubicBezTo>
                  <a:cubicBezTo>
                    <a:pt x="1772805" y="1166345"/>
                    <a:pt x="1771761" y="1160691"/>
                    <a:pt x="1769979" y="1155344"/>
                  </a:cubicBezTo>
                  <a:cubicBezTo>
                    <a:pt x="1767553" y="1133510"/>
                    <a:pt x="1775404" y="1069864"/>
                    <a:pt x="1748589" y="1043049"/>
                  </a:cubicBezTo>
                  <a:cubicBezTo>
                    <a:pt x="1744045" y="1038505"/>
                    <a:pt x="1737894" y="1035919"/>
                    <a:pt x="1732547" y="1032354"/>
                  </a:cubicBezTo>
                  <a:cubicBezTo>
                    <a:pt x="1728982" y="1021659"/>
                    <a:pt x="1722655" y="1011515"/>
                    <a:pt x="1721852" y="1000270"/>
                  </a:cubicBezTo>
                  <a:cubicBezTo>
                    <a:pt x="1720070" y="975316"/>
                    <a:pt x="1725572" y="948724"/>
                    <a:pt x="1716505" y="925407"/>
                  </a:cubicBezTo>
                  <a:cubicBezTo>
                    <a:pt x="1709034" y="906197"/>
                    <a:pt x="1679321" y="903557"/>
                    <a:pt x="1663031" y="898670"/>
                  </a:cubicBezTo>
                  <a:cubicBezTo>
                    <a:pt x="1652233" y="895431"/>
                    <a:pt x="1630947" y="887975"/>
                    <a:pt x="1630947" y="887975"/>
                  </a:cubicBezTo>
                  <a:cubicBezTo>
                    <a:pt x="1584972" y="857324"/>
                    <a:pt x="1643141" y="894072"/>
                    <a:pt x="1598863" y="871933"/>
                  </a:cubicBezTo>
                  <a:cubicBezTo>
                    <a:pt x="1585374" y="865188"/>
                    <a:pt x="1582072" y="860490"/>
                    <a:pt x="1572126" y="850544"/>
                  </a:cubicBezTo>
                  <a:lnTo>
                    <a:pt x="1513305" y="855891"/>
                  </a:lnTo>
                  <a:cubicBezTo>
                    <a:pt x="1499045" y="850544"/>
                    <a:pt x="1484147" y="846660"/>
                    <a:pt x="1470526" y="839849"/>
                  </a:cubicBezTo>
                  <a:cubicBezTo>
                    <a:pt x="1396981" y="803076"/>
                    <a:pt x="1466761" y="827898"/>
                    <a:pt x="1422400" y="813112"/>
                  </a:cubicBezTo>
                  <a:cubicBezTo>
                    <a:pt x="1417053" y="809547"/>
                    <a:pt x="1412231" y="805027"/>
                    <a:pt x="1406358" y="802417"/>
                  </a:cubicBezTo>
                  <a:cubicBezTo>
                    <a:pt x="1396056" y="797838"/>
                    <a:pt x="1384968" y="795287"/>
                    <a:pt x="1374273" y="791722"/>
                  </a:cubicBezTo>
                  <a:lnTo>
                    <a:pt x="1358231" y="786375"/>
                  </a:lnTo>
                  <a:cubicBezTo>
                    <a:pt x="1352884" y="784593"/>
                    <a:pt x="1347657" y="782395"/>
                    <a:pt x="1342189" y="781028"/>
                  </a:cubicBezTo>
                  <a:cubicBezTo>
                    <a:pt x="1315332" y="774313"/>
                    <a:pt x="1327772" y="778004"/>
                    <a:pt x="1304758" y="770333"/>
                  </a:cubicBezTo>
                  <a:cubicBezTo>
                    <a:pt x="1301193" y="759638"/>
                    <a:pt x="1296274" y="749303"/>
                    <a:pt x="1294063" y="738249"/>
                  </a:cubicBezTo>
                  <a:cubicBezTo>
                    <a:pt x="1290498" y="720424"/>
                    <a:pt x="1289116" y="702020"/>
                    <a:pt x="1283368" y="684775"/>
                  </a:cubicBezTo>
                  <a:cubicBezTo>
                    <a:pt x="1281586" y="679428"/>
                    <a:pt x="1279244" y="674235"/>
                    <a:pt x="1278021" y="668733"/>
                  </a:cubicBezTo>
                  <a:cubicBezTo>
                    <a:pt x="1275669" y="658149"/>
                    <a:pt x="1275025" y="647233"/>
                    <a:pt x="1272673" y="636649"/>
                  </a:cubicBezTo>
                  <a:cubicBezTo>
                    <a:pt x="1271450" y="631147"/>
                    <a:pt x="1268874" y="626027"/>
                    <a:pt x="1267326" y="620607"/>
                  </a:cubicBezTo>
                  <a:cubicBezTo>
                    <a:pt x="1260946" y="598275"/>
                    <a:pt x="1260833" y="592339"/>
                    <a:pt x="1256631" y="567133"/>
                  </a:cubicBezTo>
                  <a:cubicBezTo>
                    <a:pt x="1254849" y="545744"/>
                    <a:pt x="1254121" y="524240"/>
                    <a:pt x="1251284" y="502965"/>
                  </a:cubicBezTo>
                  <a:cubicBezTo>
                    <a:pt x="1250539" y="497377"/>
                    <a:pt x="1249922" y="490908"/>
                    <a:pt x="1245936" y="486922"/>
                  </a:cubicBezTo>
                  <a:cubicBezTo>
                    <a:pt x="1241950" y="482936"/>
                    <a:pt x="1235241" y="483357"/>
                    <a:pt x="1229894" y="481575"/>
                  </a:cubicBezTo>
                  <a:cubicBezTo>
                    <a:pt x="1199247" y="435602"/>
                    <a:pt x="1235991" y="493768"/>
                    <a:pt x="1213852" y="449491"/>
                  </a:cubicBezTo>
                  <a:cubicBezTo>
                    <a:pt x="1210978" y="443743"/>
                    <a:pt x="1206032" y="439197"/>
                    <a:pt x="1203158" y="433449"/>
                  </a:cubicBezTo>
                  <a:cubicBezTo>
                    <a:pt x="1200637" y="428407"/>
                    <a:pt x="1201796" y="421393"/>
                    <a:pt x="1197810" y="417407"/>
                  </a:cubicBezTo>
                  <a:cubicBezTo>
                    <a:pt x="1193824" y="413421"/>
                    <a:pt x="1187115" y="413842"/>
                    <a:pt x="1181768" y="412059"/>
                  </a:cubicBezTo>
                  <a:cubicBezTo>
                    <a:pt x="1174638" y="401364"/>
                    <a:pt x="1164444" y="392169"/>
                    <a:pt x="1160379" y="379975"/>
                  </a:cubicBezTo>
                  <a:cubicBezTo>
                    <a:pt x="1158596" y="374628"/>
                    <a:pt x="1157552" y="368975"/>
                    <a:pt x="1155031" y="363933"/>
                  </a:cubicBezTo>
                  <a:cubicBezTo>
                    <a:pt x="1148549" y="350970"/>
                    <a:pt x="1141905" y="343029"/>
                    <a:pt x="1128294" y="337196"/>
                  </a:cubicBezTo>
                  <a:cubicBezTo>
                    <a:pt x="1121539" y="334301"/>
                    <a:pt x="1113944" y="333961"/>
                    <a:pt x="1106905" y="331849"/>
                  </a:cubicBezTo>
                  <a:cubicBezTo>
                    <a:pt x="1096107" y="328610"/>
                    <a:pt x="1074821" y="321154"/>
                    <a:pt x="1074821" y="321154"/>
                  </a:cubicBezTo>
                  <a:cubicBezTo>
                    <a:pt x="1059136" y="310697"/>
                    <a:pt x="1060449" y="309540"/>
                    <a:pt x="1042736" y="305112"/>
                  </a:cubicBezTo>
                  <a:cubicBezTo>
                    <a:pt x="1041007" y="304680"/>
                    <a:pt x="1039171" y="305112"/>
                    <a:pt x="1037389" y="305112"/>
                  </a:cubicBezTo>
                  <a:lnTo>
                    <a:pt x="1005305" y="273028"/>
                  </a:lnTo>
                  <a:cubicBezTo>
                    <a:pt x="939253" y="248259"/>
                    <a:pt x="986311" y="261911"/>
                    <a:pt x="914400" y="251638"/>
                  </a:cubicBezTo>
                  <a:cubicBezTo>
                    <a:pt x="903376" y="250063"/>
                    <a:pt x="877947" y="244280"/>
                    <a:pt x="866273" y="240944"/>
                  </a:cubicBezTo>
                  <a:cubicBezTo>
                    <a:pt x="860853" y="239395"/>
                    <a:pt x="855802" y="236453"/>
                    <a:pt x="850231" y="235596"/>
                  </a:cubicBezTo>
                  <a:cubicBezTo>
                    <a:pt x="832526" y="232872"/>
                    <a:pt x="814582" y="232031"/>
                    <a:pt x="796758" y="230249"/>
                  </a:cubicBezTo>
                  <a:cubicBezTo>
                    <a:pt x="791410" y="224902"/>
                    <a:pt x="784910" y="220499"/>
                    <a:pt x="780715" y="214207"/>
                  </a:cubicBezTo>
                  <a:cubicBezTo>
                    <a:pt x="777588" y="209517"/>
                    <a:pt x="778889" y="202566"/>
                    <a:pt x="775368" y="198165"/>
                  </a:cubicBezTo>
                  <a:cubicBezTo>
                    <a:pt x="771353" y="193146"/>
                    <a:pt x="765199" y="190080"/>
                    <a:pt x="759326" y="187470"/>
                  </a:cubicBezTo>
                  <a:cubicBezTo>
                    <a:pt x="749024" y="182891"/>
                    <a:pt x="737937" y="180340"/>
                    <a:pt x="727242" y="176775"/>
                  </a:cubicBezTo>
                  <a:cubicBezTo>
                    <a:pt x="673964" y="159016"/>
                    <a:pt x="716804" y="171683"/>
                    <a:pt x="593558" y="166080"/>
                  </a:cubicBezTo>
                  <a:cubicBezTo>
                    <a:pt x="582863" y="164298"/>
                    <a:pt x="572207" y="162266"/>
                    <a:pt x="561473" y="160733"/>
                  </a:cubicBezTo>
                  <a:cubicBezTo>
                    <a:pt x="526161" y="155689"/>
                    <a:pt x="501529" y="153669"/>
                    <a:pt x="465221" y="150038"/>
                  </a:cubicBezTo>
                  <a:cubicBezTo>
                    <a:pt x="459874" y="146473"/>
                    <a:pt x="455052" y="141954"/>
                    <a:pt x="449179" y="139344"/>
                  </a:cubicBezTo>
                  <a:cubicBezTo>
                    <a:pt x="423756" y="128045"/>
                    <a:pt x="407291" y="126866"/>
                    <a:pt x="385010" y="123301"/>
                  </a:cubicBezTo>
                  <a:lnTo>
                    <a:pt x="294105" y="96565"/>
                  </a:lnTo>
                  <a:cubicBezTo>
                    <a:pt x="278865" y="94871"/>
                    <a:pt x="247850" y="94827"/>
                    <a:pt x="229936" y="85870"/>
                  </a:cubicBezTo>
                  <a:cubicBezTo>
                    <a:pt x="224188" y="82996"/>
                    <a:pt x="219241" y="78740"/>
                    <a:pt x="213894" y="75175"/>
                  </a:cubicBezTo>
                  <a:cubicBezTo>
                    <a:pt x="212112" y="69828"/>
                    <a:pt x="212533" y="63119"/>
                    <a:pt x="208547" y="59133"/>
                  </a:cubicBezTo>
                  <a:cubicBezTo>
                    <a:pt x="204561" y="55147"/>
                    <a:pt x="198085" y="54583"/>
                    <a:pt x="192505" y="53786"/>
                  </a:cubicBezTo>
                  <a:cubicBezTo>
                    <a:pt x="173015" y="51002"/>
                    <a:pt x="153291" y="50221"/>
                    <a:pt x="133684" y="48438"/>
                  </a:cubicBezTo>
                  <a:cubicBezTo>
                    <a:pt x="126554" y="46656"/>
                    <a:pt x="119361" y="45110"/>
                    <a:pt x="112294" y="43091"/>
                  </a:cubicBezTo>
                  <a:cubicBezTo>
                    <a:pt x="106874" y="41543"/>
                    <a:pt x="101779" y="38849"/>
                    <a:pt x="96252" y="37744"/>
                  </a:cubicBezTo>
                  <a:cubicBezTo>
                    <a:pt x="83893" y="35272"/>
                    <a:pt x="71298" y="34179"/>
                    <a:pt x="58821" y="32396"/>
                  </a:cubicBezTo>
                  <a:cubicBezTo>
                    <a:pt x="53474" y="28831"/>
                    <a:pt x="46794" y="26719"/>
                    <a:pt x="42779" y="21701"/>
                  </a:cubicBezTo>
                  <a:cubicBezTo>
                    <a:pt x="39258" y="17300"/>
                    <a:pt x="41417" y="9645"/>
                    <a:pt x="37431" y="5659"/>
                  </a:cubicBezTo>
                  <a:cubicBezTo>
                    <a:pt x="29829" y="-1942"/>
                    <a:pt x="7794" y="312"/>
                    <a:pt x="0" y="312"/>
                  </a:cubicBezTo>
                </a:path>
              </a:pathLst>
            </a:cu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95" name="TextBox 394">
              <a:extLst>
                <a:ext uri="{FF2B5EF4-FFF2-40B4-BE49-F238E27FC236}">
                  <a16:creationId xmlns:a16="http://schemas.microsoft.com/office/drawing/2014/main" id="{C8AB3F0E-0823-60FD-CCA4-35612754E7A0}"/>
                </a:ext>
              </a:extLst>
            </p:cNvPr>
            <p:cNvSpPr txBox="1"/>
            <p:nvPr/>
          </p:nvSpPr>
          <p:spPr>
            <a:xfrm>
              <a:off x="5727821" y="3941178"/>
              <a:ext cx="404301" cy="184666"/>
            </a:xfrm>
            <a:prstGeom prst="rect">
              <a:avLst/>
            </a:prstGeom>
            <a:noFill/>
          </p:spPr>
          <p:txBody>
            <a:bodyPr wrap="square" rtlCol="0">
              <a:spAutoFit/>
            </a:bodyPr>
            <a:lstStyle/>
            <a:p>
              <a:pPr algn="ctr"/>
              <a:r>
                <a:rPr lang="en-US" sz="600" dirty="0">
                  <a:solidFill>
                    <a:schemeClr val="accent3"/>
                  </a:solidFill>
                </a:rPr>
                <a:t>+</a:t>
              </a:r>
            </a:p>
          </p:txBody>
        </p:sp>
        <p:sp>
          <p:nvSpPr>
            <p:cNvPr id="396" name="TextBox 395">
              <a:extLst>
                <a:ext uri="{FF2B5EF4-FFF2-40B4-BE49-F238E27FC236}">
                  <a16:creationId xmlns:a16="http://schemas.microsoft.com/office/drawing/2014/main" id="{E9D72E80-800C-6E8A-038C-2FBCE52822A6}"/>
                </a:ext>
              </a:extLst>
            </p:cNvPr>
            <p:cNvSpPr txBox="1"/>
            <p:nvPr/>
          </p:nvSpPr>
          <p:spPr>
            <a:xfrm>
              <a:off x="6612810" y="4606664"/>
              <a:ext cx="404301" cy="184666"/>
            </a:xfrm>
            <a:prstGeom prst="rect">
              <a:avLst/>
            </a:prstGeom>
            <a:noFill/>
          </p:spPr>
          <p:txBody>
            <a:bodyPr wrap="square" rtlCol="0">
              <a:spAutoFit/>
            </a:bodyPr>
            <a:lstStyle/>
            <a:p>
              <a:pPr algn="ctr"/>
              <a:r>
                <a:rPr lang="en-US" sz="600" dirty="0">
                  <a:solidFill>
                    <a:schemeClr val="accent3"/>
                  </a:solidFill>
                </a:rPr>
                <a:t>+</a:t>
              </a:r>
            </a:p>
          </p:txBody>
        </p:sp>
        <p:sp>
          <p:nvSpPr>
            <p:cNvPr id="397" name="TextBox 396">
              <a:extLst>
                <a:ext uri="{FF2B5EF4-FFF2-40B4-BE49-F238E27FC236}">
                  <a16:creationId xmlns:a16="http://schemas.microsoft.com/office/drawing/2014/main" id="{41A6E2A7-9151-05B1-BBED-F11718051EFD}"/>
                </a:ext>
              </a:extLst>
            </p:cNvPr>
            <p:cNvSpPr txBox="1"/>
            <p:nvPr/>
          </p:nvSpPr>
          <p:spPr>
            <a:xfrm>
              <a:off x="6968411" y="4769496"/>
              <a:ext cx="404301" cy="184666"/>
            </a:xfrm>
            <a:prstGeom prst="rect">
              <a:avLst/>
            </a:prstGeom>
            <a:noFill/>
          </p:spPr>
          <p:txBody>
            <a:bodyPr wrap="square" rtlCol="0">
              <a:spAutoFit/>
            </a:bodyPr>
            <a:lstStyle/>
            <a:p>
              <a:pPr algn="ctr"/>
              <a:r>
                <a:rPr lang="en-US" sz="600" dirty="0">
                  <a:solidFill>
                    <a:schemeClr val="accent3"/>
                  </a:solidFill>
                </a:rPr>
                <a:t>+</a:t>
              </a:r>
            </a:p>
          </p:txBody>
        </p:sp>
        <p:sp>
          <p:nvSpPr>
            <p:cNvPr id="398" name="TextBox 397">
              <a:extLst>
                <a:ext uri="{FF2B5EF4-FFF2-40B4-BE49-F238E27FC236}">
                  <a16:creationId xmlns:a16="http://schemas.microsoft.com/office/drawing/2014/main" id="{E1388900-51B1-5AB9-04FB-7233052A01BF}"/>
                </a:ext>
              </a:extLst>
            </p:cNvPr>
            <p:cNvSpPr txBox="1"/>
            <p:nvPr/>
          </p:nvSpPr>
          <p:spPr>
            <a:xfrm>
              <a:off x="7086052" y="5008110"/>
              <a:ext cx="404301" cy="184666"/>
            </a:xfrm>
            <a:prstGeom prst="rect">
              <a:avLst/>
            </a:prstGeom>
            <a:noFill/>
          </p:spPr>
          <p:txBody>
            <a:bodyPr wrap="square" rtlCol="0">
              <a:spAutoFit/>
            </a:bodyPr>
            <a:lstStyle/>
            <a:p>
              <a:pPr algn="ctr"/>
              <a:r>
                <a:rPr lang="en-US" sz="600" dirty="0">
                  <a:solidFill>
                    <a:schemeClr val="accent3"/>
                  </a:solidFill>
                </a:rPr>
                <a:t>+</a:t>
              </a:r>
            </a:p>
          </p:txBody>
        </p:sp>
        <p:sp>
          <p:nvSpPr>
            <p:cNvPr id="399" name="TextBox 398">
              <a:extLst>
                <a:ext uri="{FF2B5EF4-FFF2-40B4-BE49-F238E27FC236}">
                  <a16:creationId xmlns:a16="http://schemas.microsoft.com/office/drawing/2014/main" id="{EF647F60-1E85-CCAB-4B58-01FF1FE9AFEB}"/>
                </a:ext>
              </a:extLst>
            </p:cNvPr>
            <p:cNvSpPr txBox="1"/>
            <p:nvPr/>
          </p:nvSpPr>
          <p:spPr>
            <a:xfrm>
              <a:off x="7521863" y="5189265"/>
              <a:ext cx="404301" cy="184666"/>
            </a:xfrm>
            <a:prstGeom prst="rect">
              <a:avLst/>
            </a:prstGeom>
            <a:noFill/>
          </p:spPr>
          <p:txBody>
            <a:bodyPr wrap="square" rtlCol="0">
              <a:spAutoFit/>
            </a:bodyPr>
            <a:lstStyle/>
            <a:p>
              <a:pPr algn="ctr"/>
              <a:r>
                <a:rPr lang="en-US" sz="600" dirty="0">
                  <a:solidFill>
                    <a:schemeClr val="accent3"/>
                  </a:solidFill>
                </a:rPr>
                <a:t>+</a:t>
              </a:r>
            </a:p>
          </p:txBody>
        </p:sp>
        <p:sp>
          <p:nvSpPr>
            <p:cNvPr id="400" name="TextBox 399">
              <a:extLst>
                <a:ext uri="{FF2B5EF4-FFF2-40B4-BE49-F238E27FC236}">
                  <a16:creationId xmlns:a16="http://schemas.microsoft.com/office/drawing/2014/main" id="{738B4440-3C37-2C9D-CB41-FD682119A308}"/>
                </a:ext>
              </a:extLst>
            </p:cNvPr>
            <p:cNvSpPr txBox="1"/>
            <p:nvPr/>
          </p:nvSpPr>
          <p:spPr>
            <a:xfrm>
              <a:off x="7556621" y="5298886"/>
              <a:ext cx="404301" cy="184666"/>
            </a:xfrm>
            <a:prstGeom prst="rect">
              <a:avLst/>
            </a:prstGeom>
            <a:noFill/>
          </p:spPr>
          <p:txBody>
            <a:bodyPr wrap="square" rtlCol="0">
              <a:spAutoFit/>
            </a:bodyPr>
            <a:lstStyle/>
            <a:p>
              <a:pPr algn="ctr"/>
              <a:r>
                <a:rPr lang="en-US" sz="600" dirty="0">
                  <a:solidFill>
                    <a:schemeClr val="accent3"/>
                  </a:solidFill>
                </a:rPr>
                <a:t>+</a:t>
              </a:r>
            </a:p>
          </p:txBody>
        </p:sp>
        <p:sp>
          <p:nvSpPr>
            <p:cNvPr id="401" name="TextBox 400">
              <a:extLst>
                <a:ext uri="{FF2B5EF4-FFF2-40B4-BE49-F238E27FC236}">
                  <a16:creationId xmlns:a16="http://schemas.microsoft.com/office/drawing/2014/main" id="{5FE32162-5B27-32CD-8D3A-C7A9D587DDF4}"/>
                </a:ext>
              </a:extLst>
            </p:cNvPr>
            <p:cNvSpPr txBox="1"/>
            <p:nvPr/>
          </p:nvSpPr>
          <p:spPr>
            <a:xfrm>
              <a:off x="7594053" y="5320275"/>
              <a:ext cx="404301" cy="184666"/>
            </a:xfrm>
            <a:prstGeom prst="rect">
              <a:avLst/>
            </a:prstGeom>
            <a:noFill/>
          </p:spPr>
          <p:txBody>
            <a:bodyPr wrap="square" rtlCol="0">
              <a:spAutoFit/>
            </a:bodyPr>
            <a:lstStyle/>
            <a:p>
              <a:pPr algn="ctr"/>
              <a:r>
                <a:rPr lang="en-US" sz="600" dirty="0">
                  <a:solidFill>
                    <a:schemeClr val="accent3"/>
                  </a:solidFill>
                </a:rPr>
                <a:t>+</a:t>
              </a:r>
            </a:p>
          </p:txBody>
        </p:sp>
        <p:sp>
          <p:nvSpPr>
            <p:cNvPr id="402" name="TextBox 401">
              <a:extLst>
                <a:ext uri="{FF2B5EF4-FFF2-40B4-BE49-F238E27FC236}">
                  <a16:creationId xmlns:a16="http://schemas.microsoft.com/office/drawing/2014/main" id="{B82A1BB6-7273-9B27-D610-5FE42E6A5ABD}"/>
                </a:ext>
              </a:extLst>
            </p:cNvPr>
            <p:cNvSpPr txBox="1"/>
            <p:nvPr/>
          </p:nvSpPr>
          <p:spPr>
            <a:xfrm>
              <a:off x="7626137" y="5330971"/>
              <a:ext cx="404301" cy="184666"/>
            </a:xfrm>
            <a:prstGeom prst="rect">
              <a:avLst/>
            </a:prstGeom>
            <a:noFill/>
          </p:spPr>
          <p:txBody>
            <a:bodyPr wrap="square" rtlCol="0">
              <a:spAutoFit/>
            </a:bodyPr>
            <a:lstStyle/>
            <a:p>
              <a:pPr algn="ctr"/>
              <a:r>
                <a:rPr lang="en-US" sz="600" dirty="0">
                  <a:solidFill>
                    <a:schemeClr val="accent3"/>
                  </a:solidFill>
                </a:rPr>
                <a:t>+</a:t>
              </a:r>
            </a:p>
          </p:txBody>
        </p:sp>
        <p:sp>
          <p:nvSpPr>
            <p:cNvPr id="403" name="TextBox 402">
              <a:extLst>
                <a:ext uri="{FF2B5EF4-FFF2-40B4-BE49-F238E27FC236}">
                  <a16:creationId xmlns:a16="http://schemas.microsoft.com/office/drawing/2014/main" id="{919959E3-3DAB-DB85-9D84-64120F5DA6FF}"/>
                </a:ext>
              </a:extLst>
            </p:cNvPr>
            <p:cNvSpPr txBox="1"/>
            <p:nvPr/>
          </p:nvSpPr>
          <p:spPr>
            <a:xfrm>
              <a:off x="7733083" y="5323343"/>
              <a:ext cx="404301" cy="184666"/>
            </a:xfrm>
            <a:prstGeom prst="rect">
              <a:avLst/>
            </a:prstGeom>
            <a:noFill/>
          </p:spPr>
          <p:txBody>
            <a:bodyPr wrap="square" rtlCol="0">
              <a:spAutoFit/>
            </a:bodyPr>
            <a:lstStyle/>
            <a:p>
              <a:pPr algn="ctr"/>
              <a:r>
                <a:rPr lang="en-US" sz="600" dirty="0">
                  <a:solidFill>
                    <a:schemeClr val="accent3"/>
                  </a:solidFill>
                </a:rPr>
                <a:t>+</a:t>
              </a:r>
            </a:p>
          </p:txBody>
        </p:sp>
        <p:sp>
          <p:nvSpPr>
            <p:cNvPr id="404" name="TextBox 403">
              <a:extLst>
                <a:ext uri="{FF2B5EF4-FFF2-40B4-BE49-F238E27FC236}">
                  <a16:creationId xmlns:a16="http://schemas.microsoft.com/office/drawing/2014/main" id="{B3F0F5E8-A042-B685-DFE8-621BFA704B84}"/>
                </a:ext>
              </a:extLst>
            </p:cNvPr>
            <p:cNvSpPr txBox="1"/>
            <p:nvPr/>
          </p:nvSpPr>
          <p:spPr>
            <a:xfrm>
              <a:off x="7799925" y="5312780"/>
              <a:ext cx="404301" cy="184666"/>
            </a:xfrm>
            <a:prstGeom prst="rect">
              <a:avLst/>
            </a:prstGeom>
            <a:noFill/>
          </p:spPr>
          <p:txBody>
            <a:bodyPr wrap="square" rtlCol="0">
              <a:spAutoFit/>
            </a:bodyPr>
            <a:lstStyle/>
            <a:p>
              <a:pPr algn="ctr"/>
              <a:r>
                <a:rPr lang="en-US" sz="600" dirty="0">
                  <a:solidFill>
                    <a:schemeClr val="accent3"/>
                  </a:solidFill>
                </a:rPr>
                <a:t>+</a:t>
              </a:r>
            </a:p>
          </p:txBody>
        </p:sp>
        <p:sp>
          <p:nvSpPr>
            <p:cNvPr id="405" name="TextBox 404">
              <a:extLst>
                <a:ext uri="{FF2B5EF4-FFF2-40B4-BE49-F238E27FC236}">
                  <a16:creationId xmlns:a16="http://schemas.microsoft.com/office/drawing/2014/main" id="{DDEAEC55-56E3-90FD-01A3-09B8266B640A}"/>
                </a:ext>
              </a:extLst>
            </p:cNvPr>
            <p:cNvSpPr txBox="1"/>
            <p:nvPr/>
          </p:nvSpPr>
          <p:spPr>
            <a:xfrm>
              <a:off x="8056599" y="5454354"/>
              <a:ext cx="404301" cy="184666"/>
            </a:xfrm>
            <a:prstGeom prst="rect">
              <a:avLst/>
            </a:prstGeom>
            <a:noFill/>
          </p:spPr>
          <p:txBody>
            <a:bodyPr wrap="square" rtlCol="0">
              <a:spAutoFit/>
            </a:bodyPr>
            <a:lstStyle/>
            <a:p>
              <a:pPr algn="ctr"/>
              <a:r>
                <a:rPr lang="en-US" sz="600" dirty="0">
                  <a:solidFill>
                    <a:schemeClr val="accent3"/>
                  </a:solidFill>
                </a:rPr>
                <a:t>+</a:t>
              </a:r>
            </a:p>
          </p:txBody>
        </p:sp>
        <p:sp>
          <p:nvSpPr>
            <p:cNvPr id="406" name="TextBox 405">
              <a:extLst>
                <a:ext uri="{FF2B5EF4-FFF2-40B4-BE49-F238E27FC236}">
                  <a16:creationId xmlns:a16="http://schemas.microsoft.com/office/drawing/2014/main" id="{24CB559C-A66C-0E2C-1BBF-451975C5AA76}"/>
                </a:ext>
              </a:extLst>
            </p:cNvPr>
            <p:cNvSpPr txBox="1"/>
            <p:nvPr/>
          </p:nvSpPr>
          <p:spPr>
            <a:xfrm>
              <a:off x="8099380" y="5518522"/>
              <a:ext cx="404301" cy="184666"/>
            </a:xfrm>
            <a:prstGeom prst="rect">
              <a:avLst/>
            </a:prstGeom>
            <a:noFill/>
          </p:spPr>
          <p:txBody>
            <a:bodyPr wrap="square" rtlCol="0">
              <a:spAutoFit/>
            </a:bodyPr>
            <a:lstStyle/>
            <a:p>
              <a:pPr algn="ctr"/>
              <a:r>
                <a:rPr lang="en-US" sz="600" dirty="0">
                  <a:solidFill>
                    <a:schemeClr val="accent3"/>
                  </a:solidFill>
                </a:rPr>
                <a:t>+</a:t>
              </a:r>
            </a:p>
          </p:txBody>
        </p:sp>
        <p:sp>
          <p:nvSpPr>
            <p:cNvPr id="407" name="TextBox 406">
              <a:extLst>
                <a:ext uri="{FF2B5EF4-FFF2-40B4-BE49-F238E27FC236}">
                  <a16:creationId xmlns:a16="http://schemas.microsoft.com/office/drawing/2014/main" id="{B80F3021-57E7-326D-E51A-B635B154AE6E}"/>
                </a:ext>
              </a:extLst>
            </p:cNvPr>
            <p:cNvSpPr txBox="1"/>
            <p:nvPr/>
          </p:nvSpPr>
          <p:spPr>
            <a:xfrm>
              <a:off x="8390811" y="5531893"/>
              <a:ext cx="404301" cy="184666"/>
            </a:xfrm>
            <a:prstGeom prst="rect">
              <a:avLst/>
            </a:prstGeom>
            <a:noFill/>
          </p:spPr>
          <p:txBody>
            <a:bodyPr wrap="square" rtlCol="0">
              <a:spAutoFit/>
            </a:bodyPr>
            <a:lstStyle/>
            <a:p>
              <a:pPr algn="ctr"/>
              <a:r>
                <a:rPr lang="en-US" sz="600" dirty="0">
                  <a:solidFill>
                    <a:schemeClr val="accent3"/>
                  </a:solidFill>
                </a:rPr>
                <a:t>+</a:t>
              </a:r>
            </a:p>
          </p:txBody>
        </p:sp>
        <p:sp>
          <p:nvSpPr>
            <p:cNvPr id="408" name="TextBox 407">
              <a:extLst>
                <a:ext uri="{FF2B5EF4-FFF2-40B4-BE49-F238E27FC236}">
                  <a16:creationId xmlns:a16="http://schemas.microsoft.com/office/drawing/2014/main" id="{38C9379D-EFE9-B42D-2138-D7FB568DA6D9}"/>
                </a:ext>
              </a:extLst>
            </p:cNvPr>
            <p:cNvSpPr txBox="1"/>
            <p:nvPr/>
          </p:nvSpPr>
          <p:spPr>
            <a:xfrm>
              <a:off x="11029737" y="5702450"/>
              <a:ext cx="404301" cy="184666"/>
            </a:xfrm>
            <a:prstGeom prst="rect">
              <a:avLst/>
            </a:prstGeom>
            <a:noFill/>
          </p:spPr>
          <p:txBody>
            <a:bodyPr wrap="square" rtlCol="0">
              <a:spAutoFit/>
            </a:bodyPr>
            <a:lstStyle/>
            <a:p>
              <a:pPr algn="ctr"/>
              <a:r>
                <a:rPr lang="en-US" sz="600" dirty="0">
                  <a:solidFill>
                    <a:schemeClr val="accent3"/>
                  </a:solidFill>
                </a:rPr>
                <a:t>+</a:t>
              </a:r>
            </a:p>
          </p:txBody>
        </p:sp>
        <p:sp>
          <p:nvSpPr>
            <p:cNvPr id="409" name="TextBox 408">
              <a:extLst>
                <a:ext uri="{FF2B5EF4-FFF2-40B4-BE49-F238E27FC236}">
                  <a16:creationId xmlns:a16="http://schemas.microsoft.com/office/drawing/2014/main" id="{F4746154-0AB9-E5EE-C9B2-63225DCE4D32}"/>
                </a:ext>
              </a:extLst>
            </p:cNvPr>
            <p:cNvSpPr txBox="1"/>
            <p:nvPr/>
          </p:nvSpPr>
          <p:spPr>
            <a:xfrm>
              <a:off x="9051211" y="5648693"/>
              <a:ext cx="404301" cy="184666"/>
            </a:xfrm>
            <a:prstGeom prst="rect">
              <a:avLst/>
            </a:prstGeom>
            <a:noFill/>
          </p:spPr>
          <p:txBody>
            <a:bodyPr wrap="square" rtlCol="0">
              <a:spAutoFit/>
            </a:bodyPr>
            <a:lstStyle/>
            <a:p>
              <a:pPr algn="ctr"/>
              <a:r>
                <a:rPr lang="en-US" sz="600" dirty="0">
                  <a:solidFill>
                    <a:schemeClr val="accent3"/>
                  </a:solidFill>
                </a:rPr>
                <a:t>+</a:t>
              </a:r>
            </a:p>
          </p:txBody>
        </p:sp>
        <p:sp>
          <p:nvSpPr>
            <p:cNvPr id="410" name="TextBox 409">
              <a:extLst>
                <a:ext uri="{FF2B5EF4-FFF2-40B4-BE49-F238E27FC236}">
                  <a16:creationId xmlns:a16="http://schemas.microsoft.com/office/drawing/2014/main" id="{403D905B-D542-5D3E-636A-3684A54AB9E7}"/>
                </a:ext>
              </a:extLst>
            </p:cNvPr>
            <p:cNvSpPr txBox="1"/>
            <p:nvPr/>
          </p:nvSpPr>
          <p:spPr>
            <a:xfrm>
              <a:off x="8585989" y="5632652"/>
              <a:ext cx="404301" cy="184666"/>
            </a:xfrm>
            <a:prstGeom prst="rect">
              <a:avLst/>
            </a:prstGeom>
            <a:noFill/>
          </p:spPr>
          <p:txBody>
            <a:bodyPr wrap="square" rtlCol="0">
              <a:spAutoFit/>
            </a:bodyPr>
            <a:lstStyle/>
            <a:p>
              <a:pPr algn="ctr"/>
              <a:r>
                <a:rPr lang="en-US" sz="600" dirty="0">
                  <a:solidFill>
                    <a:schemeClr val="accent3"/>
                  </a:solidFill>
                </a:rPr>
                <a:t>+</a:t>
              </a:r>
            </a:p>
          </p:txBody>
        </p:sp>
        <p:grpSp>
          <p:nvGrpSpPr>
            <p:cNvPr id="411" name="Group 410">
              <a:extLst>
                <a:ext uri="{FF2B5EF4-FFF2-40B4-BE49-F238E27FC236}">
                  <a16:creationId xmlns:a16="http://schemas.microsoft.com/office/drawing/2014/main" id="{796F8632-DAFF-7F7C-54E8-23492F73066E}"/>
                </a:ext>
              </a:extLst>
            </p:cNvPr>
            <p:cNvGrpSpPr/>
            <p:nvPr/>
          </p:nvGrpSpPr>
          <p:grpSpPr>
            <a:xfrm>
              <a:off x="9556540" y="5736705"/>
              <a:ext cx="449752" cy="190122"/>
              <a:chOff x="7235782" y="1186095"/>
              <a:chExt cx="449752" cy="190122"/>
            </a:xfrm>
          </p:grpSpPr>
          <p:sp>
            <p:nvSpPr>
              <p:cNvPr id="412" name="TextBox 411">
                <a:extLst>
                  <a:ext uri="{FF2B5EF4-FFF2-40B4-BE49-F238E27FC236}">
                    <a16:creationId xmlns:a16="http://schemas.microsoft.com/office/drawing/2014/main" id="{A7777D40-462A-238B-068E-210529DB2F41}"/>
                  </a:ext>
                </a:extLst>
              </p:cNvPr>
              <p:cNvSpPr txBox="1"/>
              <p:nvPr/>
            </p:nvSpPr>
            <p:spPr>
              <a:xfrm>
                <a:off x="7235782" y="1186095"/>
                <a:ext cx="404300" cy="184664"/>
              </a:xfrm>
              <a:prstGeom prst="rect">
                <a:avLst/>
              </a:prstGeom>
              <a:noFill/>
            </p:spPr>
            <p:txBody>
              <a:bodyPr wrap="square" rtlCol="0">
                <a:spAutoFit/>
              </a:bodyPr>
              <a:lstStyle/>
              <a:p>
                <a:pPr algn="ctr"/>
                <a:r>
                  <a:rPr lang="en-US" sz="600" dirty="0">
                    <a:solidFill>
                      <a:schemeClr val="accent3"/>
                    </a:solidFill>
                  </a:rPr>
                  <a:t>+</a:t>
                </a:r>
              </a:p>
            </p:txBody>
          </p:sp>
          <p:sp>
            <p:nvSpPr>
              <p:cNvPr id="413" name="TextBox 412">
                <a:extLst>
                  <a:ext uri="{FF2B5EF4-FFF2-40B4-BE49-F238E27FC236}">
                    <a16:creationId xmlns:a16="http://schemas.microsoft.com/office/drawing/2014/main" id="{8269EA05-35CA-7099-F9D0-39A4B7FE7982}"/>
                  </a:ext>
                </a:extLst>
              </p:cNvPr>
              <p:cNvSpPr txBox="1"/>
              <p:nvPr/>
            </p:nvSpPr>
            <p:spPr>
              <a:xfrm>
                <a:off x="7281234" y="1191551"/>
                <a:ext cx="404300" cy="184666"/>
              </a:xfrm>
              <a:prstGeom prst="rect">
                <a:avLst/>
              </a:prstGeom>
              <a:noFill/>
            </p:spPr>
            <p:txBody>
              <a:bodyPr wrap="square" rtlCol="0">
                <a:spAutoFit/>
              </a:bodyPr>
              <a:lstStyle/>
              <a:p>
                <a:pPr algn="ctr"/>
                <a:r>
                  <a:rPr lang="en-US" sz="600" dirty="0">
                    <a:solidFill>
                      <a:schemeClr val="accent3"/>
                    </a:solidFill>
                  </a:rPr>
                  <a:t>+</a:t>
                </a:r>
              </a:p>
            </p:txBody>
          </p:sp>
        </p:grpSp>
      </p:grpSp>
      <p:sp>
        <p:nvSpPr>
          <p:cNvPr id="416" name="TextBox 415">
            <a:extLst>
              <a:ext uri="{FF2B5EF4-FFF2-40B4-BE49-F238E27FC236}">
                <a16:creationId xmlns:a16="http://schemas.microsoft.com/office/drawing/2014/main" id="{B55AEDA5-425C-49C5-9B8F-D344215A6B27}"/>
              </a:ext>
            </a:extLst>
          </p:cNvPr>
          <p:cNvSpPr txBox="1"/>
          <p:nvPr/>
        </p:nvSpPr>
        <p:spPr>
          <a:xfrm rot="16200000">
            <a:off x="3705319" y="1999451"/>
            <a:ext cx="124836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600" b="1" dirty="0"/>
              <a:t>Proportion of Patients Alive </a:t>
            </a:r>
            <a:br>
              <a:rPr lang="en-US" sz="600" b="1" dirty="0"/>
            </a:br>
            <a:r>
              <a:rPr lang="en-US" sz="600" b="1" dirty="0"/>
              <a:t>and Progression-Free, %</a:t>
            </a:r>
            <a:endParaRPr lang="en-US" sz="600" dirty="0">
              <a:latin typeface="Arial"/>
              <a:ea typeface="Arial"/>
              <a:cs typeface="Arial"/>
              <a:sym typeface="Arial"/>
            </a:endParaRPr>
          </a:p>
        </p:txBody>
      </p:sp>
      <p:grpSp>
        <p:nvGrpSpPr>
          <p:cNvPr id="499" name="Group 498">
            <a:extLst>
              <a:ext uri="{FF2B5EF4-FFF2-40B4-BE49-F238E27FC236}">
                <a16:creationId xmlns:a16="http://schemas.microsoft.com/office/drawing/2014/main" id="{6821B76E-C83A-B567-0421-BFA5226714E6}"/>
              </a:ext>
            </a:extLst>
          </p:cNvPr>
          <p:cNvGrpSpPr/>
          <p:nvPr/>
        </p:nvGrpSpPr>
        <p:grpSpPr>
          <a:xfrm>
            <a:off x="-69820" y="1276084"/>
            <a:ext cx="3101404" cy="1728304"/>
            <a:chOff x="4774832" y="1498000"/>
            <a:chExt cx="4592300" cy="2535089"/>
          </a:xfrm>
        </p:grpSpPr>
        <p:graphicFrame>
          <p:nvGraphicFramePr>
            <p:cNvPr id="500" name="Chart 499">
              <a:extLst>
                <a:ext uri="{FF2B5EF4-FFF2-40B4-BE49-F238E27FC236}">
                  <a16:creationId xmlns:a16="http://schemas.microsoft.com/office/drawing/2014/main" id="{5F578A2D-6F68-FB83-B224-52D0C2516D9E}"/>
                </a:ext>
              </a:extLst>
            </p:cNvPr>
            <p:cNvGraphicFramePr/>
            <p:nvPr/>
          </p:nvGraphicFramePr>
          <p:xfrm>
            <a:off x="5090907" y="1741518"/>
            <a:ext cx="3788946" cy="1970293"/>
          </p:xfrm>
          <a:graphic>
            <a:graphicData uri="http://schemas.openxmlformats.org/drawingml/2006/chart">
              <c:chart xmlns:c="http://schemas.openxmlformats.org/drawingml/2006/chart" xmlns:r="http://schemas.openxmlformats.org/officeDocument/2006/relationships" r:id="rId5"/>
            </a:graphicData>
          </a:graphic>
        </p:graphicFrame>
        <p:sp>
          <p:nvSpPr>
            <p:cNvPr id="501" name="Freeform 500">
              <a:extLst>
                <a:ext uri="{FF2B5EF4-FFF2-40B4-BE49-F238E27FC236}">
                  <a16:creationId xmlns:a16="http://schemas.microsoft.com/office/drawing/2014/main" id="{FA137794-3704-A472-330B-40BCB7AAAAB0}"/>
                </a:ext>
              </a:extLst>
            </p:cNvPr>
            <p:cNvSpPr/>
            <p:nvPr/>
          </p:nvSpPr>
          <p:spPr>
            <a:xfrm>
              <a:off x="6691835" y="2663825"/>
              <a:ext cx="0" cy="835025"/>
            </a:xfrm>
            <a:custGeom>
              <a:avLst/>
              <a:gdLst>
                <a:gd name="connsiteX0" fmla="*/ 0 w 0"/>
                <a:gd name="connsiteY0" fmla="*/ 0 h 835025"/>
                <a:gd name="connsiteX1" fmla="*/ 0 w 0"/>
                <a:gd name="connsiteY1" fmla="*/ 835025 h 835025"/>
              </a:gdLst>
              <a:ahLst/>
              <a:cxnLst>
                <a:cxn ang="0">
                  <a:pos x="connsiteX0" y="connsiteY0"/>
                </a:cxn>
                <a:cxn ang="0">
                  <a:pos x="connsiteX1" y="connsiteY1"/>
                </a:cxn>
              </a:cxnLst>
              <a:rect l="l" t="t" r="r" b="b"/>
              <a:pathLst>
                <a:path h="835025">
                  <a:moveTo>
                    <a:pt x="0" y="0"/>
                  </a:moveTo>
                  <a:lnTo>
                    <a:pt x="0" y="835025"/>
                  </a:lnTo>
                </a:path>
              </a:pathLst>
            </a:cu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00" dirty="0"/>
            </a:p>
          </p:txBody>
        </p:sp>
        <p:sp>
          <p:nvSpPr>
            <p:cNvPr id="502" name="Rectangle 501">
              <a:extLst>
                <a:ext uri="{FF2B5EF4-FFF2-40B4-BE49-F238E27FC236}">
                  <a16:creationId xmlns:a16="http://schemas.microsoft.com/office/drawing/2014/main" id="{21587BF9-0DF2-B171-2871-3D62481B0CF5}"/>
                </a:ext>
              </a:extLst>
            </p:cNvPr>
            <p:cNvSpPr/>
            <p:nvPr/>
          </p:nvSpPr>
          <p:spPr>
            <a:xfrm>
              <a:off x="4774832" y="3667012"/>
              <a:ext cx="564045" cy="149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00" dirty="0"/>
            </a:p>
          </p:txBody>
        </p:sp>
        <p:sp>
          <p:nvSpPr>
            <p:cNvPr id="503" name="TextBox 502">
              <a:extLst>
                <a:ext uri="{FF2B5EF4-FFF2-40B4-BE49-F238E27FC236}">
                  <a16:creationId xmlns:a16="http://schemas.microsoft.com/office/drawing/2014/main" id="{4C781D94-B6D0-556E-EDB6-5F7A382B4E8A}"/>
                </a:ext>
              </a:extLst>
            </p:cNvPr>
            <p:cNvSpPr txBox="1"/>
            <p:nvPr/>
          </p:nvSpPr>
          <p:spPr>
            <a:xfrm>
              <a:off x="5373121" y="3625732"/>
              <a:ext cx="3271151" cy="27086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chemeClr val="tx1"/>
                  </a:solidFill>
                  <a:effectLst/>
                  <a:uLnTx/>
                  <a:uFillTx/>
                  <a:latin typeface="Arial"/>
                  <a:ea typeface="+mn-ea"/>
                  <a:cs typeface="Arial"/>
                  <a:sym typeface="Arial"/>
                </a:rPr>
                <a:t>Time Since Randomization, mo</a:t>
              </a:r>
            </a:p>
          </p:txBody>
        </p:sp>
        <p:sp>
          <p:nvSpPr>
            <p:cNvPr id="504" name="TextBox 503">
              <a:extLst>
                <a:ext uri="{FF2B5EF4-FFF2-40B4-BE49-F238E27FC236}">
                  <a16:creationId xmlns:a16="http://schemas.microsoft.com/office/drawing/2014/main" id="{1E02F46E-053E-3E4D-B81E-92F86C406681}"/>
                </a:ext>
              </a:extLst>
            </p:cNvPr>
            <p:cNvSpPr txBox="1"/>
            <p:nvPr/>
          </p:nvSpPr>
          <p:spPr>
            <a:xfrm rot="16200000">
              <a:off x="4306198" y="2585990"/>
              <a:ext cx="1434826" cy="273438"/>
            </a:xfrm>
            <a:prstGeom prst="rect">
              <a:avLst/>
            </a:prstGeom>
            <a:noFill/>
          </p:spPr>
          <p:txBody>
            <a:bodyPr wrap="square" rtlCol="0">
              <a:spAutoFit/>
            </a:bodyPr>
            <a:lstStyle/>
            <a:p>
              <a:pPr algn="ctr"/>
              <a:r>
                <a:rPr lang="en-US" sz="600" b="1" dirty="0"/>
                <a:t>Probability of PFS, %</a:t>
              </a:r>
            </a:p>
          </p:txBody>
        </p:sp>
        <p:sp>
          <p:nvSpPr>
            <p:cNvPr id="505" name="TextBox 504">
              <a:extLst>
                <a:ext uri="{FF2B5EF4-FFF2-40B4-BE49-F238E27FC236}">
                  <a16:creationId xmlns:a16="http://schemas.microsoft.com/office/drawing/2014/main" id="{C14DC9BC-F420-4B5D-96ED-E1121C2DBC98}"/>
                </a:ext>
              </a:extLst>
            </p:cNvPr>
            <p:cNvSpPr txBox="1"/>
            <p:nvPr/>
          </p:nvSpPr>
          <p:spPr>
            <a:xfrm>
              <a:off x="6535373" y="2451821"/>
              <a:ext cx="495113" cy="24829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chemeClr val="accent1"/>
                  </a:solidFill>
                  <a:effectLst/>
                  <a:uLnTx/>
                  <a:uFillTx/>
                  <a:latin typeface="Arial"/>
                  <a:ea typeface="+mn-ea"/>
                  <a:cs typeface="Arial"/>
                  <a:sym typeface="Arial"/>
                </a:rPr>
                <a:t>54.7</a:t>
              </a:r>
            </a:p>
          </p:txBody>
        </p:sp>
        <p:sp>
          <p:nvSpPr>
            <p:cNvPr id="506" name="TextBox 505">
              <a:extLst>
                <a:ext uri="{FF2B5EF4-FFF2-40B4-BE49-F238E27FC236}">
                  <a16:creationId xmlns:a16="http://schemas.microsoft.com/office/drawing/2014/main" id="{F6C8B8E0-51AE-3383-2BFD-28C20F3FE6E3}"/>
                </a:ext>
              </a:extLst>
            </p:cNvPr>
            <p:cNvSpPr txBox="1"/>
            <p:nvPr/>
          </p:nvSpPr>
          <p:spPr>
            <a:xfrm>
              <a:off x="6295775" y="2952411"/>
              <a:ext cx="516652" cy="24829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chemeClr val="accent3"/>
                  </a:solidFill>
                  <a:effectLst/>
                  <a:uLnTx/>
                  <a:uFillTx/>
                  <a:latin typeface="Arial"/>
                  <a:ea typeface="+mn-ea"/>
                  <a:cs typeface="Arial"/>
                  <a:sym typeface="Arial"/>
                </a:rPr>
                <a:t>31.1</a:t>
              </a:r>
            </a:p>
          </p:txBody>
        </p:sp>
        <p:sp>
          <p:nvSpPr>
            <p:cNvPr id="507" name="TextBox 506">
              <a:extLst>
                <a:ext uri="{FF2B5EF4-FFF2-40B4-BE49-F238E27FC236}">
                  <a16:creationId xmlns:a16="http://schemas.microsoft.com/office/drawing/2014/main" id="{029924DE-35C8-1822-8F32-50676EE7AEA3}"/>
                </a:ext>
              </a:extLst>
            </p:cNvPr>
            <p:cNvSpPr txBox="1"/>
            <p:nvPr/>
          </p:nvSpPr>
          <p:spPr>
            <a:xfrm>
              <a:off x="8094887" y="3123435"/>
              <a:ext cx="1272245" cy="406304"/>
            </a:xfrm>
            <a:prstGeom prst="rect">
              <a:avLst/>
            </a:prstGeom>
            <a:noFill/>
          </p:spPr>
          <p:txBody>
            <a:bodyPr wrap="square" rtlCol="0">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chemeClr val="accent3"/>
                  </a:solidFill>
                  <a:effectLst/>
                  <a:uLnTx/>
                  <a:uFillTx/>
                  <a:latin typeface="Arial"/>
                  <a:ea typeface="+mn-ea"/>
                  <a:cs typeface="Arial"/>
                  <a:sym typeface="Arial"/>
                </a:rPr>
                <a:t>Placebo IV + placebo PO + CP</a:t>
              </a:r>
            </a:p>
          </p:txBody>
        </p:sp>
        <p:sp>
          <p:nvSpPr>
            <p:cNvPr id="508" name="TextBox 507">
              <a:extLst>
                <a:ext uri="{FF2B5EF4-FFF2-40B4-BE49-F238E27FC236}">
                  <a16:creationId xmlns:a16="http://schemas.microsoft.com/office/drawing/2014/main" id="{3821EB2A-14C5-4478-C2CA-80BB01BD793F}"/>
                </a:ext>
              </a:extLst>
            </p:cNvPr>
            <p:cNvSpPr txBox="1"/>
            <p:nvPr/>
          </p:nvSpPr>
          <p:spPr>
            <a:xfrm>
              <a:off x="7520216" y="2758049"/>
              <a:ext cx="1314727" cy="27086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chemeClr val="accent1"/>
                  </a:solidFill>
                  <a:effectLst/>
                  <a:uLnTx/>
                  <a:uFillTx/>
                  <a:latin typeface="Arial"/>
                  <a:ea typeface="+mn-ea"/>
                  <a:cs typeface="Arial"/>
                  <a:sym typeface="Arial"/>
                </a:rPr>
                <a:t>Dostar + nira + CP</a:t>
              </a:r>
            </a:p>
          </p:txBody>
        </p:sp>
        <p:sp>
          <p:nvSpPr>
            <p:cNvPr id="509" name="TextBox 508">
              <a:extLst>
                <a:ext uri="{FF2B5EF4-FFF2-40B4-BE49-F238E27FC236}">
                  <a16:creationId xmlns:a16="http://schemas.microsoft.com/office/drawing/2014/main" id="{E830292F-0A56-3758-B8E3-AF62088007EE}"/>
                </a:ext>
              </a:extLst>
            </p:cNvPr>
            <p:cNvSpPr txBox="1"/>
            <p:nvPr/>
          </p:nvSpPr>
          <p:spPr>
            <a:xfrm>
              <a:off x="6773122" y="1498000"/>
              <a:ext cx="273534" cy="248297"/>
            </a:xfrm>
            <a:prstGeom prst="rect">
              <a:avLst/>
            </a:prstGeom>
            <a:noFill/>
          </p:spPr>
          <p:txBody>
            <a:bodyPr wrap="none" rtlCol="0">
              <a:spAutoFit/>
            </a:bodyPr>
            <a:lstStyle/>
            <a:p>
              <a:pPr algn="ctr"/>
              <a:endParaRPr lang="en-US" sz="500" dirty="0"/>
            </a:p>
          </p:txBody>
        </p:sp>
        <p:sp>
          <p:nvSpPr>
            <p:cNvPr id="510" name="TextBox 509">
              <a:extLst>
                <a:ext uri="{FF2B5EF4-FFF2-40B4-BE49-F238E27FC236}">
                  <a16:creationId xmlns:a16="http://schemas.microsoft.com/office/drawing/2014/main" id="{6F9CFE80-1685-BD56-FD9F-DB5748EA6AEC}"/>
                </a:ext>
              </a:extLst>
            </p:cNvPr>
            <p:cNvSpPr txBox="1"/>
            <p:nvPr/>
          </p:nvSpPr>
          <p:spPr>
            <a:xfrm>
              <a:off x="5137889" y="3671930"/>
              <a:ext cx="1053296" cy="36115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 i="0" u="none" strike="noStrike" kern="1200" cap="none" spc="0" normalizeH="0" baseline="0" noProof="0" dirty="0">
                  <a:ln>
                    <a:noFill/>
                  </a:ln>
                  <a:solidFill>
                    <a:schemeClr val="tx1"/>
                  </a:solidFill>
                  <a:effectLst/>
                  <a:uLnTx/>
                  <a:uFillTx/>
                  <a:latin typeface="Arial"/>
                  <a:ea typeface="+mn-ea"/>
                  <a:cs typeface="Arial"/>
                  <a:sym typeface="Arial"/>
                </a:rPr>
                <a:t>Chemotherapy period</a:t>
              </a:r>
            </a:p>
          </p:txBody>
        </p:sp>
        <p:sp>
          <p:nvSpPr>
            <p:cNvPr id="511" name="Freeform 510">
              <a:extLst>
                <a:ext uri="{FF2B5EF4-FFF2-40B4-BE49-F238E27FC236}">
                  <a16:creationId xmlns:a16="http://schemas.microsoft.com/office/drawing/2014/main" id="{FE0EA462-D0FE-2418-8635-D6BC5C772C87}"/>
                </a:ext>
              </a:extLst>
            </p:cNvPr>
            <p:cNvSpPr/>
            <p:nvPr/>
          </p:nvSpPr>
          <p:spPr>
            <a:xfrm>
              <a:off x="5396435" y="2006600"/>
              <a:ext cx="3054350" cy="1158875"/>
            </a:xfrm>
            <a:custGeom>
              <a:avLst/>
              <a:gdLst>
                <a:gd name="connsiteX0" fmla="*/ 3054350 w 3054350"/>
                <a:gd name="connsiteY0" fmla="*/ 1158875 h 1158875"/>
                <a:gd name="connsiteX1" fmla="*/ 2787650 w 3054350"/>
                <a:gd name="connsiteY1" fmla="*/ 1158875 h 1158875"/>
                <a:gd name="connsiteX2" fmla="*/ 2787650 w 3054350"/>
                <a:gd name="connsiteY2" fmla="*/ 1006475 h 1158875"/>
                <a:gd name="connsiteX3" fmla="*/ 2187575 w 3054350"/>
                <a:gd name="connsiteY3" fmla="*/ 1006475 h 1158875"/>
                <a:gd name="connsiteX4" fmla="*/ 2187575 w 3054350"/>
                <a:gd name="connsiteY4" fmla="*/ 977900 h 1158875"/>
                <a:gd name="connsiteX5" fmla="*/ 2159000 w 3054350"/>
                <a:gd name="connsiteY5" fmla="*/ 977900 h 1158875"/>
                <a:gd name="connsiteX6" fmla="*/ 2159000 w 3054350"/>
                <a:gd name="connsiteY6" fmla="*/ 946150 h 1158875"/>
                <a:gd name="connsiteX7" fmla="*/ 1879600 w 3054350"/>
                <a:gd name="connsiteY7" fmla="*/ 946150 h 1158875"/>
                <a:gd name="connsiteX8" fmla="*/ 1873250 w 3054350"/>
                <a:gd name="connsiteY8" fmla="*/ 908050 h 1158875"/>
                <a:gd name="connsiteX9" fmla="*/ 1857375 w 3054350"/>
                <a:gd name="connsiteY9" fmla="*/ 885825 h 1158875"/>
                <a:gd name="connsiteX10" fmla="*/ 1854200 w 3054350"/>
                <a:gd name="connsiteY10" fmla="*/ 876300 h 1158875"/>
                <a:gd name="connsiteX11" fmla="*/ 1835150 w 3054350"/>
                <a:gd name="connsiteY11" fmla="*/ 863600 h 1158875"/>
                <a:gd name="connsiteX12" fmla="*/ 1825625 w 3054350"/>
                <a:gd name="connsiteY12" fmla="*/ 857250 h 1158875"/>
                <a:gd name="connsiteX13" fmla="*/ 1800225 w 3054350"/>
                <a:gd name="connsiteY13" fmla="*/ 841375 h 1158875"/>
                <a:gd name="connsiteX14" fmla="*/ 1790700 w 3054350"/>
                <a:gd name="connsiteY14" fmla="*/ 835025 h 1158875"/>
                <a:gd name="connsiteX15" fmla="*/ 1724025 w 3054350"/>
                <a:gd name="connsiteY15" fmla="*/ 835025 h 1158875"/>
                <a:gd name="connsiteX16" fmla="*/ 1724025 w 3054350"/>
                <a:gd name="connsiteY16" fmla="*/ 835025 h 1158875"/>
                <a:gd name="connsiteX17" fmla="*/ 1724025 w 3054350"/>
                <a:gd name="connsiteY17" fmla="*/ 822325 h 1158875"/>
                <a:gd name="connsiteX18" fmla="*/ 1590675 w 3054350"/>
                <a:gd name="connsiteY18" fmla="*/ 822325 h 1158875"/>
                <a:gd name="connsiteX19" fmla="*/ 1571625 w 3054350"/>
                <a:gd name="connsiteY19" fmla="*/ 803275 h 1158875"/>
                <a:gd name="connsiteX20" fmla="*/ 1562100 w 3054350"/>
                <a:gd name="connsiteY20" fmla="*/ 777875 h 1158875"/>
                <a:gd name="connsiteX21" fmla="*/ 1558925 w 3054350"/>
                <a:gd name="connsiteY21" fmla="*/ 742950 h 1158875"/>
                <a:gd name="connsiteX22" fmla="*/ 1549400 w 3054350"/>
                <a:gd name="connsiteY22" fmla="*/ 736600 h 1158875"/>
                <a:gd name="connsiteX23" fmla="*/ 1539875 w 3054350"/>
                <a:gd name="connsiteY23" fmla="*/ 733425 h 1158875"/>
                <a:gd name="connsiteX24" fmla="*/ 1520825 w 3054350"/>
                <a:gd name="connsiteY24" fmla="*/ 723900 h 1158875"/>
                <a:gd name="connsiteX25" fmla="*/ 1498600 w 3054350"/>
                <a:gd name="connsiteY25" fmla="*/ 698500 h 1158875"/>
                <a:gd name="connsiteX26" fmla="*/ 1495425 w 3054350"/>
                <a:gd name="connsiteY26" fmla="*/ 688975 h 1158875"/>
                <a:gd name="connsiteX27" fmla="*/ 1460500 w 3054350"/>
                <a:gd name="connsiteY27" fmla="*/ 679450 h 1158875"/>
                <a:gd name="connsiteX28" fmla="*/ 1450975 w 3054350"/>
                <a:gd name="connsiteY28" fmla="*/ 673100 h 1158875"/>
                <a:gd name="connsiteX29" fmla="*/ 1336675 w 3054350"/>
                <a:gd name="connsiteY29" fmla="*/ 673100 h 1158875"/>
                <a:gd name="connsiteX30" fmla="*/ 1320800 w 3054350"/>
                <a:gd name="connsiteY30" fmla="*/ 657225 h 1158875"/>
                <a:gd name="connsiteX31" fmla="*/ 1270000 w 3054350"/>
                <a:gd name="connsiteY31" fmla="*/ 650875 h 1158875"/>
                <a:gd name="connsiteX32" fmla="*/ 1250950 w 3054350"/>
                <a:gd name="connsiteY32" fmla="*/ 635000 h 1158875"/>
                <a:gd name="connsiteX33" fmla="*/ 1231900 w 3054350"/>
                <a:gd name="connsiteY33" fmla="*/ 622300 h 1158875"/>
                <a:gd name="connsiteX34" fmla="*/ 1196975 w 3054350"/>
                <a:gd name="connsiteY34" fmla="*/ 615950 h 1158875"/>
                <a:gd name="connsiteX35" fmla="*/ 1177925 w 3054350"/>
                <a:gd name="connsiteY35" fmla="*/ 606425 h 1158875"/>
                <a:gd name="connsiteX36" fmla="*/ 1162050 w 3054350"/>
                <a:gd name="connsiteY36" fmla="*/ 596900 h 1158875"/>
                <a:gd name="connsiteX37" fmla="*/ 1044575 w 3054350"/>
                <a:gd name="connsiteY37" fmla="*/ 596900 h 1158875"/>
                <a:gd name="connsiteX38" fmla="*/ 1044575 w 3054350"/>
                <a:gd name="connsiteY38" fmla="*/ 565150 h 1158875"/>
                <a:gd name="connsiteX39" fmla="*/ 1025525 w 3054350"/>
                <a:gd name="connsiteY39" fmla="*/ 542925 h 1158875"/>
                <a:gd name="connsiteX40" fmla="*/ 965200 w 3054350"/>
                <a:gd name="connsiteY40" fmla="*/ 542925 h 1158875"/>
                <a:gd name="connsiteX41" fmla="*/ 955675 w 3054350"/>
                <a:gd name="connsiteY41" fmla="*/ 533400 h 1158875"/>
                <a:gd name="connsiteX42" fmla="*/ 898525 w 3054350"/>
                <a:gd name="connsiteY42" fmla="*/ 533400 h 1158875"/>
                <a:gd name="connsiteX43" fmla="*/ 898525 w 3054350"/>
                <a:gd name="connsiteY43" fmla="*/ 498475 h 1158875"/>
                <a:gd name="connsiteX44" fmla="*/ 854075 w 3054350"/>
                <a:gd name="connsiteY44" fmla="*/ 498475 h 1158875"/>
                <a:gd name="connsiteX45" fmla="*/ 844550 w 3054350"/>
                <a:gd name="connsiteY45" fmla="*/ 469900 h 1158875"/>
                <a:gd name="connsiteX46" fmla="*/ 825500 w 3054350"/>
                <a:gd name="connsiteY46" fmla="*/ 434975 h 1158875"/>
                <a:gd name="connsiteX47" fmla="*/ 815975 w 3054350"/>
                <a:gd name="connsiteY47" fmla="*/ 428625 h 1158875"/>
                <a:gd name="connsiteX48" fmla="*/ 815975 w 3054350"/>
                <a:gd name="connsiteY48" fmla="*/ 342900 h 1158875"/>
                <a:gd name="connsiteX49" fmla="*/ 790575 w 3054350"/>
                <a:gd name="connsiteY49" fmla="*/ 323850 h 1158875"/>
                <a:gd name="connsiteX50" fmla="*/ 768350 w 3054350"/>
                <a:gd name="connsiteY50" fmla="*/ 304800 h 1158875"/>
                <a:gd name="connsiteX51" fmla="*/ 762000 w 3054350"/>
                <a:gd name="connsiteY51" fmla="*/ 295275 h 1158875"/>
                <a:gd name="connsiteX52" fmla="*/ 647700 w 3054350"/>
                <a:gd name="connsiteY52" fmla="*/ 295275 h 1158875"/>
                <a:gd name="connsiteX53" fmla="*/ 647700 w 3054350"/>
                <a:gd name="connsiteY53" fmla="*/ 295275 h 1158875"/>
                <a:gd name="connsiteX54" fmla="*/ 647700 w 3054350"/>
                <a:gd name="connsiteY54" fmla="*/ 273050 h 1158875"/>
                <a:gd name="connsiteX55" fmla="*/ 619125 w 3054350"/>
                <a:gd name="connsiteY55" fmla="*/ 273050 h 1158875"/>
                <a:gd name="connsiteX56" fmla="*/ 600075 w 3054350"/>
                <a:gd name="connsiteY56" fmla="*/ 241300 h 1158875"/>
                <a:gd name="connsiteX57" fmla="*/ 596900 w 3054350"/>
                <a:gd name="connsiteY57" fmla="*/ 212725 h 1158875"/>
                <a:gd name="connsiteX58" fmla="*/ 581025 w 3054350"/>
                <a:gd name="connsiteY58" fmla="*/ 200025 h 1158875"/>
                <a:gd name="connsiteX59" fmla="*/ 568325 w 3054350"/>
                <a:gd name="connsiteY59" fmla="*/ 196850 h 1158875"/>
                <a:gd name="connsiteX60" fmla="*/ 549275 w 3054350"/>
                <a:gd name="connsiteY60" fmla="*/ 184150 h 1158875"/>
                <a:gd name="connsiteX61" fmla="*/ 530225 w 3054350"/>
                <a:gd name="connsiteY61" fmla="*/ 177800 h 1158875"/>
                <a:gd name="connsiteX62" fmla="*/ 511175 w 3054350"/>
                <a:gd name="connsiteY62" fmla="*/ 165100 h 1158875"/>
                <a:gd name="connsiteX63" fmla="*/ 469900 w 3054350"/>
                <a:gd name="connsiteY63" fmla="*/ 161925 h 1158875"/>
                <a:gd name="connsiteX64" fmla="*/ 450850 w 3054350"/>
                <a:gd name="connsiteY64" fmla="*/ 149225 h 1158875"/>
                <a:gd name="connsiteX65" fmla="*/ 441325 w 3054350"/>
                <a:gd name="connsiteY65" fmla="*/ 142875 h 1158875"/>
                <a:gd name="connsiteX66" fmla="*/ 425450 w 3054350"/>
                <a:gd name="connsiteY66" fmla="*/ 114300 h 1158875"/>
                <a:gd name="connsiteX67" fmla="*/ 415925 w 3054350"/>
                <a:gd name="connsiteY67" fmla="*/ 111125 h 1158875"/>
                <a:gd name="connsiteX68" fmla="*/ 406400 w 3054350"/>
                <a:gd name="connsiteY68" fmla="*/ 104775 h 1158875"/>
                <a:gd name="connsiteX69" fmla="*/ 387350 w 3054350"/>
                <a:gd name="connsiteY69" fmla="*/ 98425 h 1158875"/>
                <a:gd name="connsiteX70" fmla="*/ 352425 w 3054350"/>
                <a:gd name="connsiteY70" fmla="*/ 101600 h 1158875"/>
                <a:gd name="connsiteX71" fmla="*/ 333375 w 3054350"/>
                <a:gd name="connsiteY71" fmla="*/ 104775 h 1158875"/>
                <a:gd name="connsiteX72" fmla="*/ 304800 w 3054350"/>
                <a:gd name="connsiteY72" fmla="*/ 101600 h 1158875"/>
                <a:gd name="connsiteX73" fmla="*/ 285750 w 3054350"/>
                <a:gd name="connsiteY73" fmla="*/ 95250 h 1158875"/>
                <a:gd name="connsiteX74" fmla="*/ 276225 w 3054350"/>
                <a:gd name="connsiteY74" fmla="*/ 92075 h 1158875"/>
                <a:gd name="connsiteX75" fmla="*/ 273050 w 3054350"/>
                <a:gd name="connsiteY75" fmla="*/ 82550 h 1158875"/>
                <a:gd name="connsiteX76" fmla="*/ 244475 w 3054350"/>
                <a:gd name="connsiteY76" fmla="*/ 66675 h 1158875"/>
                <a:gd name="connsiteX77" fmla="*/ 225425 w 3054350"/>
                <a:gd name="connsiteY77" fmla="*/ 53975 h 1158875"/>
                <a:gd name="connsiteX78" fmla="*/ 161925 w 3054350"/>
                <a:gd name="connsiteY78" fmla="*/ 53975 h 1158875"/>
                <a:gd name="connsiteX79" fmla="*/ 142875 w 3054350"/>
                <a:gd name="connsiteY79" fmla="*/ 28575 h 1158875"/>
                <a:gd name="connsiteX80" fmla="*/ 117475 w 3054350"/>
                <a:gd name="connsiteY80" fmla="*/ 19050 h 1158875"/>
                <a:gd name="connsiteX81" fmla="*/ 63500 w 3054350"/>
                <a:gd name="connsiteY81" fmla="*/ 12700 h 1158875"/>
                <a:gd name="connsiteX82" fmla="*/ 57150 w 3054350"/>
                <a:gd name="connsiteY82" fmla="*/ 3175 h 1158875"/>
                <a:gd name="connsiteX83" fmla="*/ 3175 w 3054350"/>
                <a:gd name="connsiteY83" fmla="*/ 3175 h 1158875"/>
                <a:gd name="connsiteX84" fmla="*/ 0 w 3054350"/>
                <a:gd name="connsiteY84" fmla="*/ 0 h 11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054350" h="1158875">
                  <a:moveTo>
                    <a:pt x="3054350" y="1158875"/>
                  </a:moveTo>
                  <a:lnTo>
                    <a:pt x="2787650" y="1158875"/>
                  </a:lnTo>
                  <a:lnTo>
                    <a:pt x="2787650" y="1006475"/>
                  </a:lnTo>
                  <a:lnTo>
                    <a:pt x="2187575" y="1006475"/>
                  </a:lnTo>
                  <a:lnTo>
                    <a:pt x="2187575" y="977900"/>
                  </a:lnTo>
                  <a:lnTo>
                    <a:pt x="2159000" y="977900"/>
                  </a:lnTo>
                  <a:lnTo>
                    <a:pt x="2159000" y="946150"/>
                  </a:lnTo>
                  <a:lnTo>
                    <a:pt x="1879600" y="946150"/>
                  </a:lnTo>
                  <a:lnTo>
                    <a:pt x="1873250" y="908050"/>
                  </a:lnTo>
                  <a:cubicBezTo>
                    <a:pt x="1867958" y="900642"/>
                    <a:pt x="1862059" y="893632"/>
                    <a:pt x="1857375" y="885825"/>
                  </a:cubicBezTo>
                  <a:cubicBezTo>
                    <a:pt x="1855653" y="882955"/>
                    <a:pt x="1856567" y="878667"/>
                    <a:pt x="1854200" y="876300"/>
                  </a:cubicBezTo>
                  <a:cubicBezTo>
                    <a:pt x="1848804" y="870904"/>
                    <a:pt x="1841500" y="867833"/>
                    <a:pt x="1835150" y="863600"/>
                  </a:cubicBezTo>
                  <a:lnTo>
                    <a:pt x="1825625" y="857250"/>
                  </a:lnTo>
                  <a:cubicBezTo>
                    <a:pt x="1810393" y="834401"/>
                    <a:pt x="1831963" y="862534"/>
                    <a:pt x="1800225" y="841375"/>
                  </a:cubicBezTo>
                  <a:lnTo>
                    <a:pt x="1790700" y="835025"/>
                  </a:lnTo>
                  <a:lnTo>
                    <a:pt x="1724025" y="835025"/>
                  </a:lnTo>
                  <a:lnTo>
                    <a:pt x="1724025" y="835025"/>
                  </a:lnTo>
                  <a:lnTo>
                    <a:pt x="1724025" y="822325"/>
                  </a:lnTo>
                  <a:lnTo>
                    <a:pt x="1590675" y="822325"/>
                  </a:lnTo>
                  <a:lnTo>
                    <a:pt x="1571625" y="803275"/>
                  </a:lnTo>
                  <a:cubicBezTo>
                    <a:pt x="1568450" y="794808"/>
                    <a:pt x="1563963" y="786723"/>
                    <a:pt x="1562100" y="777875"/>
                  </a:cubicBezTo>
                  <a:cubicBezTo>
                    <a:pt x="1559692" y="766436"/>
                    <a:pt x="1562363" y="754123"/>
                    <a:pt x="1558925" y="742950"/>
                  </a:cubicBezTo>
                  <a:cubicBezTo>
                    <a:pt x="1557803" y="739303"/>
                    <a:pt x="1552813" y="738307"/>
                    <a:pt x="1549400" y="736600"/>
                  </a:cubicBezTo>
                  <a:cubicBezTo>
                    <a:pt x="1546407" y="735103"/>
                    <a:pt x="1542868" y="734922"/>
                    <a:pt x="1539875" y="733425"/>
                  </a:cubicBezTo>
                  <a:cubicBezTo>
                    <a:pt x="1515256" y="721115"/>
                    <a:pt x="1544766" y="731880"/>
                    <a:pt x="1520825" y="723900"/>
                  </a:cubicBezTo>
                  <a:cubicBezTo>
                    <a:pt x="1506008" y="701675"/>
                    <a:pt x="1514475" y="709083"/>
                    <a:pt x="1498600" y="698500"/>
                  </a:cubicBezTo>
                  <a:cubicBezTo>
                    <a:pt x="1497542" y="695325"/>
                    <a:pt x="1498148" y="690920"/>
                    <a:pt x="1495425" y="688975"/>
                  </a:cubicBezTo>
                  <a:cubicBezTo>
                    <a:pt x="1489159" y="684499"/>
                    <a:pt x="1468504" y="681051"/>
                    <a:pt x="1460500" y="679450"/>
                  </a:cubicBezTo>
                  <a:lnTo>
                    <a:pt x="1450975" y="673100"/>
                  </a:lnTo>
                  <a:lnTo>
                    <a:pt x="1336675" y="673100"/>
                  </a:lnTo>
                  <a:lnTo>
                    <a:pt x="1320800" y="657225"/>
                  </a:lnTo>
                  <a:cubicBezTo>
                    <a:pt x="1312922" y="656619"/>
                    <a:pt x="1283707" y="657728"/>
                    <a:pt x="1270000" y="650875"/>
                  </a:cubicBezTo>
                  <a:cubicBezTo>
                    <a:pt x="1256385" y="644068"/>
                    <a:pt x="1263589" y="644831"/>
                    <a:pt x="1250950" y="635000"/>
                  </a:cubicBezTo>
                  <a:cubicBezTo>
                    <a:pt x="1244926" y="630315"/>
                    <a:pt x="1239140" y="624713"/>
                    <a:pt x="1231900" y="622300"/>
                  </a:cubicBezTo>
                  <a:cubicBezTo>
                    <a:pt x="1214280" y="616427"/>
                    <a:pt x="1225696" y="619540"/>
                    <a:pt x="1196975" y="615950"/>
                  </a:cubicBezTo>
                  <a:cubicBezTo>
                    <a:pt x="1173034" y="607970"/>
                    <a:pt x="1202544" y="618735"/>
                    <a:pt x="1177925" y="606425"/>
                  </a:cubicBezTo>
                  <a:cubicBezTo>
                    <a:pt x="1161439" y="598182"/>
                    <a:pt x="1174453" y="609303"/>
                    <a:pt x="1162050" y="596900"/>
                  </a:cubicBezTo>
                  <a:lnTo>
                    <a:pt x="1044575" y="596900"/>
                  </a:lnTo>
                  <a:lnTo>
                    <a:pt x="1044575" y="565150"/>
                  </a:lnTo>
                  <a:lnTo>
                    <a:pt x="1025525" y="542925"/>
                  </a:lnTo>
                  <a:lnTo>
                    <a:pt x="965200" y="542925"/>
                  </a:lnTo>
                  <a:lnTo>
                    <a:pt x="955675" y="533400"/>
                  </a:lnTo>
                  <a:lnTo>
                    <a:pt x="898525" y="533400"/>
                  </a:lnTo>
                  <a:lnTo>
                    <a:pt x="898525" y="498475"/>
                  </a:lnTo>
                  <a:lnTo>
                    <a:pt x="854075" y="498475"/>
                  </a:lnTo>
                  <a:lnTo>
                    <a:pt x="844550" y="469900"/>
                  </a:lnTo>
                  <a:cubicBezTo>
                    <a:pt x="844533" y="469865"/>
                    <a:pt x="831300" y="440775"/>
                    <a:pt x="825500" y="434975"/>
                  </a:cubicBezTo>
                  <a:cubicBezTo>
                    <a:pt x="822802" y="432277"/>
                    <a:pt x="815975" y="428625"/>
                    <a:pt x="815975" y="428625"/>
                  </a:cubicBezTo>
                  <a:lnTo>
                    <a:pt x="815975" y="342900"/>
                  </a:lnTo>
                  <a:lnTo>
                    <a:pt x="790575" y="323850"/>
                  </a:lnTo>
                  <a:cubicBezTo>
                    <a:pt x="783167" y="317500"/>
                    <a:pt x="775249" y="311699"/>
                    <a:pt x="768350" y="304800"/>
                  </a:cubicBezTo>
                  <a:cubicBezTo>
                    <a:pt x="765652" y="302102"/>
                    <a:pt x="762000" y="295275"/>
                    <a:pt x="762000" y="295275"/>
                  </a:cubicBezTo>
                  <a:lnTo>
                    <a:pt x="647700" y="295275"/>
                  </a:lnTo>
                  <a:lnTo>
                    <a:pt x="647700" y="295275"/>
                  </a:lnTo>
                  <a:lnTo>
                    <a:pt x="647700" y="273050"/>
                  </a:lnTo>
                  <a:lnTo>
                    <a:pt x="619125" y="273050"/>
                  </a:lnTo>
                  <a:lnTo>
                    <a:pt x="600075" y="241300"/>
                  </a:lnTo>
                  <a:cubicBezTo>
                    <a:pt x="599017" y="231775"/>
                    <a:pt x="599224" y="222022"/>
                    <a:pt x="596900" y="212725"/>
                  </a:cubicBezTo>
                  <a:cubicBezTo>
                    <a:pt x="594409" y="202762"/>
                    <a:pt x="589157" y="202348"/>
                    <a:pt x="581025" y="200025"/>
                  </a:cubicBezTo>
                  <a:cubicBezTo>
                    <a:pt x="576829" y="198826"/>
                    <a:pt x="572558" y="197908"/>
                    <a:pt x="568325" y="196850"/>
                  </a:cubicBezTo>
                  <a:cubicBezTo>
                    <a:pt x="561975" y="192617"/>
                    <a:pt x="556515" y="186563"/>
                    <a:pt x="549275" y="184150"/>
                  </a:cubicBezTo>
                  <a:cubicBezTo>
                    <a:pt x="542925" y="182033"/>
                    <a:pt x="535794" y="181513"/>
                    <a:pt x="530225" y="177800"/>
                  </a:cubicBezTo>
                  <a:cubicBezTo>
                    <a:pt x="523875" y="173567"/>
                    <a:pt x="518784" y="165685"/>
                    <a:pt x="511175" y="165100"/>
                  </a:cubicBezTo>
                  <a:lnTo>
                    <a:pt x="469900" y="161925"/>
                  </a:lnTo>
                  <a:lnTo>
                    <a:pt x="450850" y="149225"/>
                  </a:lnTo>
                  <a:lnTo>
                    <a:pt x="441325" y="142875"/>
                  </a:lnTo>
                  <a:cubicBezTo>
                    <a:pt x="438529" y="134488"/>
                    <a:pt x="433638" y="117029"/>
                    <a:pt x="425450" y="114300"/>
                  </a:cubicBezTo>
                  <a:cubicBezTo>
                    <a:pt x="422275" y="113242"/>
                    <a:pt x="418918" y="112622"/>
                    <a:pt x="415925" y="111125"/>
                  </a:cubicBezTo>
                  <a:cubicBezTo>
                    <a:pt x="412512" y="109418"/>
                    <a:pt x="409887" y="106325"/>
                    <a:pt x="406400" y="104775"/>
                  </a:cubicBezTo>
                  <a:cubicBezTo>
                    <a:pt x="400283" y="102057"/>
                    <a:pt x="387350" y="98425"/>
                    <a:pt x="387350" y="98425"/>
                  </a:cubicBezTo>
                  <a:cubicBezTo>
                    <a:pt x="375708" y="99483"/>
                    <a:pt x="364035" y="100234"/>
                    <a:pt x="352425" y="101600"/>
                  </a:cubicBezTo>
                  <a:cubicBezTo>
                    <a:pt x="346032" y="102352"/>
                    <a:pt x="339813" y="104775"/>
                    <a:pt x="333375" y="104775"/>
                  </a:cubicBezTo>
                  <a:cubicBezTo>
                    <a:pt x="323791" y="104775"/>
                    <a:pt x="314325" y="102658"/>
                    <a:pt x="304800" y="101600"/>
                  </a:cubicBezTo>
                  <a:lnTo>
                    <a:pt x="285750" y="95250"/>
                  </a:lnTo>
                  <a:lnTo>
                    <a:pt x="276225" y="92075"/>
                  </a:lnTo>
                  <a:cubicBezTo>
                    <a:pt x="275167" y="88900"/>
                    <a:pt x="275417" y="84917"/>
                    <a:pt x="273050" y="82550"/>
                  </a:cubicBezTo>
                  <a:cubicBezTo>
                    <a:pt x="248476" y="57976"/>
                    <a:pt x="262441" y="76656"/>
                    <a:pt x="244475" y="66675"/>
                  </a:cubicBezTo>
                  <a:cubicBezTo>
                    <a:pt x="237804" y="62969"/>
                    <a:pt x="225425" y="53975"/>
                    <a:pt x="225425" y="53975"/>
                  </a:cubicBezTo>
                  <a:lnTo>
                    <a:pt x="161925" y="53975"/>
                  </a:lnTo>
                  <a:lnTo>
                    <a:pt x="142875" y="28575"/>
                  </a:lnTo>
                  <a:cubicBezTo>
                    <a:pt x="134408" y="25400"/>
                    <a:pt x="126372" y="20668"/>
                    <a:pt x="117475" y="19050"/>
                  </a:cubicBezTo>
                  <a:cubicBezTo>
                    <a:pt x="34870" y="4031"/>
                    <a:pt x="94962" y="23187"/>
                    <a:pt x="63500" y="12700"/>
                  </a:cubicBezTo>
                  <a:cubicBezTo>
                    <a:pt x="61383" y="9525"/>
                    <a:pt x="60932" y="3679"/>
                    <a:pt x="57150" y="3175"/>
                  </a:cubicBezTo>
                  <a:cubicBezTo>
                    <a:pt x="21953" y="-1518"/>
                    <a:pt x="25964" y="12291"/>
                    <a:pt x="3175" y="3175"/>
                  </a:cubicBezTo>
                  <a:cubicBezTo>
                    <a:pt x="1785" y="2619"/>
                    <a:pt x="1058" y="1058"/>
                    <a:pt x="0" y="0"/>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00" dirty="0"/>
            </a:p>
          </p:txBody>
        </p:sp>
        <p:sp>
          <p:nvSpPr>
            <p:cNvPr id="512" name="TextBox 511">
              <a:extLst>
                <a:ext uri="{FF2B5EF4-FFF2-40B4-BE49-F238E27FC236}">
                  <a16:creationId xmlns:a16="http://schemas.microsoft.com/office/drawing/2014/main" id="{3FADF6C5-DB76-CD8F-7760-A049B206338E}"/>
                </a:ext>
              </a:extLst>
            </p:cNvPr>
            <p:cNvSpPr txBox="1"/>
            <p:nvPr/>
          </p:nvSpPr>
          <p:spPr>
            <a:xfrm>
              <a:off x="5567884" y="1984376"/>
              <a:ext cx="328032" cy="248297"/>
            </a:xfrm>
            <a:prstGeom prst="rect">
              <a:avLst/>
            </a:prstGeom>
            <a:noFill/>
          </p:spPr>
          <p:txBody>
            <a:bodyPr wrap="none" rtlCol="0">
              <a:spAutoFit/>
            </a:bodyPr>
            <a:lstStyle/>
            <a:p>
              <a:r>
                <a:rPr lang="en-US" sz="500" dirty="0">
                  <a:solidFill>
                    <a:schemeClr val="accent1"/>
                  </a:solidFill>
                </a:rPr>
                <a:t>+</a:t>
              </a:r>
            </a:p>
          </p:txBody>
        </p:sp>
        <p:sp>
          <p:nvSpPr>
            <p:cNvPr id="513" name="TextBox 512">
              <a:extLst>
                <a:ext uri="{FF2B5EF4-FFF2-40B4-BE49-F238E27FC236}">
                  <a16:creationId xmlns:a16="http://schemas.microsoft.com/office/drawing/2014/main" id="{E3B7426E-9AB0-93E4-B6C9-375E2B22748F}"/>
                </a:ext>
              </a:extLst>
            </p:cNvPr>
            <p:cNvSpPr txBox="1"/>
            <p:nvPr/>
          </p:nvSpPr>
          <p:spPr>
            <a:xfrm>
              <a:off x="5415485" y="1920875"/>
              <a:ext cx="328032" cy="248297"/>
            </a:xfrm>
            <a:prstGeom prst="rect">
              <a:avLst/>
            </a:prstGeom>
            <a:noFill/>
          </p:spPr>
          <p:txBody>
            <a:bodyPr wrap="none" rtlCol="0">
              <a:spAutoFit/>
            </a:bodyPr>
            <a:lstStyle/>
            <a:p>
              <a:r>
                <a:rPr lang="en-US" sz="500" dirty="0">
                  <a:solidFill>
                    <a:schemeClr val="accent1"/>
                  </a:solidFill>
                </a:rPr>
                <a:t>+</a:t>
              </a:r>
            </a:p>
          </p:txBody>
        </p:sp>
        <p:sp>
          <p:nvSpPr>
            <p:cNvPr id="514" name="TextBox 513">
              <a:extLst>
                <a:ext uri="{FF2B5EF4-FFF2-40B4-BE49-F238E27FC236}">
                  <a16:creationId xmlns:a16="http://schemas.microsoft.com/office/drawing/2014/main" id="{77B06A3D-CCBC-B8D2-B50F-7D24B0CFF553}"/>
                </a:ext>
              </a:extLst>
            </p:cNvPr>
            <p:cNvSpPr txBox="1"/>
            <p:nvPr/>
          </p:nvSpPr>
          <p:spPr>
            <a:xfrm>
              <a:off x="5647260" y="1990725"/>
              <a:ext cx="328032" cy="248297"/>
            </a:xfrm>
            <a:prstGeom prst="rect">
              <a:avLst/>
            </a:prstGeom>
            <a:noFill/>
          </p:spPr>
          <p:txBody>
            <a:bodyPr wrap="none" rtlCol="0">
              <a:spAutoFit/>
            </a:bodyPr>
            <a:lstStyle/>
            <a:p>
              <a:r>
                <a:rPr lang="en-US" sz="500" dirty="0">
                  <a:solidFill>
                    <a:schemeClr val="accent1"/>
                  </a:solidFill>
                </a:rPr>
                <a:t>+</a:t>
              </a:r>
            </a:p>
          </p:txBody>
        </p:sp>
        <p:sp>
          <p:nvSpPr>
            <p:cNvPr id="515" name="TextBox 514">
              <a:extLst>
                <a:ext uri="{FF2B5EF4-FFF2-40B4-BE49-F238E27FC236}">
                  <a16:creationId xmlns:a16="http://schemas.microsoft.com/office/drawing/2014/main" id="{9AF350B3-9B16-05C8-6207-D8045AA89C94}"/>
                </a:ext>
              </a:extLst>
            </p:cNvPr>
            <p:cNvSpPr txBox="1"/>
            <p:nvPr/>
          </p:nvSpPr>
          <p:spPr>
            <a:xfrm>
              <a:off x="5659960" y="1993900"/>
              <a:ext cx="328032" cy="248297"/>
            </a:xfrm>
            <a:prstGeom prst="rect">
              <a:avLst/>
            </a:prstGeom>
            <a:noFill/>
          </p:spPr>
          <p:txBody>
            <a:bodyPr wrap="none" rtlCol="0">
              <a:spAutoFit/>
            </a:bodyPr>
            <a:lstStyle/>
            <a:p>
              <a:r>
                <a:rPr lang="en-US" sz="500" dirty="0">
                  <a:solidFill>
                    <a:schemeClr val="accent1"/>
                  </a:solidFill>
                </a:rPr>
                <a:t>+</a:t>
              </a:r>
            </a:p>
          </p:txBody>
        </p:sp>
        <p:sp>
          <p:nvSpPr>
            <p:cNvPr id="516" name="TextBox 515">
              <a:extLst>
                <a:ext uri="{FF2B5EF4-FFF2-40B4-BE49-F238E27FC236}">
                  <a16:creationId xmlns:a16="http://schemas.microsoft.com/office/drawing/2014/main" id="{897B9E06-97A2-14AE-41E9-8212796CEF70}"/>
                </a:ext>
              </a:extLst>
            </p:cNvPr>
            <p:cNvSpPr txBox="1"/>
            <p:nvPr/>
          </p:nvSpPr>
          <p:spPr>
            <a:xfrm>
              <a:off x="5732986" y="2044700"/>
              <a:ext cx="328032" cy="248297"/>
            </a:xfrm>
            <a:prstGeom prst="rect">
              <a:avLst/>
            </a:prstGeom>
            <a:noFill/>
          </p:spPr>
          <p:txBody>
            <a:bodyPr wrap="none" rtlCol="0">
              <a:spAutoFit/>
            </a:bodyPr>
            <a:lstStyle/>
            <a:p>
              <a:r>
                <a:rPr lang="en-US" sz="500" dirty="0">
                  <a:solidFill>
                    <a:schemeClr val="accent1"/>
                  </a:solidFill>
                </a:rPr>
                <a:t>+</a:t>
              </a:r>
            </a:p>
          </p:txBody>
        </p:sp>
        <p:sp>
          <p:nvSpPr>
            <p:cNvPr id="517" name="TextBox 516">
              <a:extLst>
                <a:ext uri="{FF2B5EF4-FFF2-40B4-BE49-F238E27FC236}">
                  <a16:creationId xmlns:a16="http://schemas.microsoft.com/office/drawing/2014/main" id="{ECB001E9-BE2D-F2B4-8477-4260FD2D7385}"/>
                </a:ext>
              </a:extLst>
            </p:cNvPr>
            <p:cNvSpPr txBox="1"/>
            <p:nvPr/>
          </p:nvSpPr>
          <p:spPr>
            <a:xfrm>
              <a:off x="5875860" y="2136775"/>
              <a:ext cx="328032" cy="248297"/>
            </a:xfrm>
            <a:prstGeom prst="rect">
              <a:avLst/>
            </a:prstGeom>
            <a:noFill/>
          </p:spPr>
          <p:txBody>
            <a:bodyPr wrap="none" rtlCol="0">
              <a:spAutoFit/>
            </a:bodyPr>
            <a:lstStyle/>
            <a:p>
              <a:r>
                <a:rPr lang="en-US" sz="500" dirty="0">
                  <a:solidFill>
                    <a:schemeClr val="accent1"/>
                  </a:solidFill>
                </a:rPr>
                <a:t>+</a:t>
              </a:r>
            </a:p>
          </p:txBody>
        </p:sp>
        <p:sp>
          <p:nvSpPr>
            <p:cNvPr id="518" name="TextBox 517">
              <a:extLst>
                <a:ext uri="{FF2B5EF4-FFF2-40B4-BE49-F238E27FC236}">
                  <a16:creationId xmlns:a16="http://schemas.microsoft.com/office/drawing/2014/main" id="{BEA08773-3DA0-F942-F3AA-F8458C6F2CAC}"/>
                </a:ext>
              </a:extLst>
            </p:cNvPr>
            <p:cNvSpPr txBox="1"/>
            <p:nvPr/>
          </p:nvSpPr>
          <p:spPr>
            <a:xfrm>
              <a:off x="6060011" y="2209800"/>
              <a:ext cx="328032" cy="248297"/>
            </a:xfrm>
            <a:prstGeom prst="rect">
              <a:avLst/>
            </a:prstGeom>
            <a:noFill/>
          </p:spPr>
          <p:txBody>
            <a:bodyPr wrap="none" rtlCol="0">
              <a:spAutoFit/>
            </a:bodyPr>
            <a:lstStyle/>
            <a:p>
              <a:r>
                <a:rPr lang="en-US" sz="500" dirty="0">
                  <a:solidFill>
                    <a:schemeClr val="accent1"/>
                  </a:solidFill>
                </a:rPr>
                <a:t>+</a:t>
              </a:r>
            </a:p>
          </p:txBody>
        </p:sp>
        <p:sp>
          <p:nvSpPr>
            <p:cNvPr id="519" name="TextBox 518">
              <a:extLst>
                <a:ext uri="{FF2B5EF4-FFF2-40B4-BE49-F238E27FC236}">
                  <a16:creationId xmlns:a16="http://schemas.microsoft.com/office/drawing/2014/main" id="{6C087C17-0E5F-E53D-E809-7A7013FCE9B6}"/>
                </a:ext>
              </a:extLst>
            </p:cNvPr>
            <p:cNvSpPr txBox="1"/>
            <p:nvPr/>
          </p:nvSpPr>
          <p:spPr>
            <a:xfrm>
              <a:off x="6066529" y="2216150"/>
              <a:ext cx="328032" cy="248297"/>
            </a:xfrm>
            <a:prstGeom prst="rect">
              <a:avLst/>
            </a:prstGeom>
            <a:noFill/>
          </p:spPr>
          <p:txBody>
            <a:bodyPr wrap="none" rtlCol="0">
              <a:spAutoFit/>
            </a:bodyPr>
            <a:lstStyle/>
            <a:p>
              <a:r>
                <a:rPr lang="en-US" sz="500" dirty="0">
                  <a:solidFill>
                    <a:schemeClr val="accent1"/>
                  </a:solidFill>
                </a:rPr>
                <a:t>+</a:t>
              </a:r>
            </a:p>
          </p:txBody>
        </p:sp>
        <p:sp>
          <p:nvSpPr>
            <p:cNvPr id="520" name="TextBox 519">
              <a:extLst>
                <a:ext uri="{FF2B5EF4-FFF2-40B4-BE49-F238E27FC236}">
                  <a16:creationId xmlns:a16="http://schemas.microsoft.com/office/drawing/2014/main" id="{818066A5-E2F9-4AAA-10C6-291AE4BED8CE}"/>
                </a:ext>
              </a:extLst>
            </p:cNvPr>
            <p:cNvSpPr txBox="1"/>
            <p:nvPr/>
          </p:nvSpPr>
          <p:spPr>
            <a:xfrm>
              <a:off x="6070040" y="2228850"/>
              <a:ext cx="328032" cy="248297"/>
            </a:xfrm>
            <a:prstGeom prst="rect">
              <a:avLst/>
            </a:prstGeom>
            <a:noFill/>
          </p:spPr>
          <p:txBody>
            <a:bodyPr wrap="none" rtlCol="0">
              <a:spAutoFit/>
            </a:bodyPr>
            <a:lstStyle/>
            <a:p>
              <a:r>
                <a:rPr lang="en-US" sz="500" dirty="0">
                  <a:solidFill>
                    <a:schemeClr val="accent1"/>
                  </a:solidFill>
                </a:rPr>
                <a:t>+</a:t>
              </a:r>
            </a:p>
          </p:txBody>
        </p:sp>
        <p:sp>
          <p:nvSpPr>
            <p:cNvPr id="521" name="TextBox 520">
              <a:extLst>
                <a:ext uri="{FF2B5EF4-FFF2-40B4-BE49-F238E27FC236}">
                  <a16:creationId xmlns:a16="http://schemas.microsoft.com/office/drawing/2014/main" id="{76A95FCC-0360-65B6-8051-980F75B5A76D}"/>
                </a:ext>
              </a:extLst>
            </p:cNvPr>
            <p:cNvSpPr txBox="1"/>
            <p:nvPr/>
          </p:nvSpPr>
          <p:spPr>
            <a:xfrm>
              <a:off x="6076389" y="2317750"/>
              <a:ext cx="328032" cy="248297"/>
            </a:xfrm>
            <a:prstGeom prst="rect">
              <a:avLst/>
            </a:prstGeom>
            <a:noFill/>
          </p:spPr>
          <p:txBody>
            <a:bodyPr wrap="none" rtlCol="0">
              <a:spAutoFit/>
            </a:bodyPr>
            <a:lstStyle/>
            <a:p>
              <a:r>
                <a:rPr lang="en-US" sz="500" dirty="0">
                  <a:solidFill>
                    <a:schemeClr val="accent1"/>
                  </a:solidFill>
                </a:rPr>
                <a:t>+</a:t>
              </a:r>
            </a:p>
          </p:txBody>
        </p:sp>
        <p:sp>
          <p:nvSpPr>
            <p:cNvPr id="522" name="TextBox 521">
              <a:extLst>
                <a:ext uri="{FF2B5EF4-FFF2-40B4-BE49-F238E27FC236}">
                  <a16:creationId xmlns:a16="http://schemas.microsoft.com/office/drawing/2014/main" id="{5966F766-7FA0-6002-5D99-2473DE8A4614}"/>
                </a:ext>
              </a:extLst>
            </p:cNvPr>
            <p:cNvSpPr txBox="1"/>
            <p:nvPr/>
          </p:nvSpPr>
          <p:spPr>
            <a:xfrm>
              <a:off x="6086418" y="2384425"/>
              <a:ext cx="328032" cy="248297"/>
            </a:xfrm>
            <a:prstGeom prst="rect">
              <a:avLst/>
            </a:prstGeom>
            <a:noFill/>
          </p:spPr>
          <p:txBody>
            <a:bodyPr wrap="none" rtlCol="0">
              <a:spAutoFit/>
            </a:bodyPr>
            <a:lstStyle/>
            <a:p>
              <a:r>
                <a:rPr lang="en-US" sz="500" dirty="0">
                  <a:solidFill>
                    <a:schemeClr val="accent1"/>
                  </a:solidFill>
                </a:rPr>
                <a:t>+</a:t>
              </a:r>
            </a:p>
          </p:txBody>
        </p:sp>
        <p:sp>
          <p:nvSpPr>
            <p:cNvPr id="523" name="TextBox 522">
              <a:extLst>
                <a:ext uri="{FF2B5EF4-FFF2-40B4-BE49-F238E27FC236}">
                  <a16:creationId xmlns:a16="http://schemas.microsoft.com/office/drawing/2014/main" id="{7C8C6A53-3757-3C46-F073-065468E4A6C5}"/>
                </a:ext>
              </a:extLst>
            </p:cNvPr>
            <p:cNvSpPr txBox="1"/>
            <p:nvPr/>
          </p:nvSpPr>
          <p:spPr>
            <a:xfrm>
              <a:off x="6558485" y="2543175"/>
              <a:ext cx="328032" cy="248297"/>
            </a:xfrm>
            <a:prstGeom prst="rect">
              <a:avLst/>
            </a:prstGeom>
            <a:noFill/>
          </p:spPr>
          <p:txBody>
            <a:bodyPr wrap="none" rtlCol="0">
              <a:spAutoFit/>
            </a:bodyPr>
            <a:lstStyle/>
            <a:p>
              <a:r>
                <a:rPr lang="en-US" sz="500" dirty="0">
                  <a:solidFill>
                    <a:schemeClr val="accent1"/>
                  </a:solidFill>
                </a:rPr>
                <a:t>+</a:t>
              </a:r>
            </a:p>
          </p:txBody>
        </p:sp>
        <p:sp>
          <p:nvSpPr>
            <p:cNvPr id="524" name="TextBox 523">
              <a:extLst>
                <a:ext uri="{FF2B5EF4-FFF2-40B4-BE49-F238E27FC236}">
                  <a16:creationId xmlns:a16="http://schemas.microsoft.com/office/drawing/2014/main" id="{49835BBC-E987-D6E9-C3E6-A475F2E46FED}"/>
                </a:ext>
              </a:extLst>
            </p:cNvPr>
            <p:cNvSpPr txBox="1"/>
            <p:nvPr/>
          </p:nvSpPr>
          <p:spPr>
            <a:xfrm>
              <a:off x="6802960" y="2622550"/>
              <a:ext cx="328032" cy="248297"/>
            </a:xfrm>
            <a:prstGeom prst="rect">
              <a:avLst/>
            </a:prstGeom>
            <a:noFill/>
          </p:spPr>
          <p:txBody>
            <a:bodyPr wrap="none" rtlCol="0">
              <a:spAutoFit/>
            </a:bodyPr>
            <a:lstStyle/>
            <a:p>
              <a:r>
                <a:rPr lang="en-US" sz="500" dirty="0">
                  <a:solidFill>
                    <a:schemeClr val="accent1"/>
                  </a:solidFill>
                </a:rPr>
                <a:t>+</a:t>
              </a:r>
            </a:p>
          </p:txBody>
        </p:sp>
        <p:sp>
          <p:nvSpPr>
            <p:cNvPr id="525" name="TextBox 524">
              <a:extLst>
                <a:ext uri="{FF2B5EF4-FFF2-40B4-BE49-F238E27FC236}">
                  <a16:creationId xmlns:a16="http://schemas.microsoft.com/office/drawing/2014/main" id="{E93449A3-1752-F46B-AA52-5299BF036213}"/>
                </a:ext>
              </a:extLst>
            </p:cNvPr>
            <p:cNvSpPr txBox="1"/>
            <p:nvPr/>
          </p:nvSpPr>
          <p:spPr>
            <a:xfrm>
              <a:off x="7105090" y="2765651"/>
              <a:ext cx="328032" cy="248297"/>
            </a:xfrm>
            <a:prstGeom prst="rect">
              <a:avLst/>
            </a:prstGeom>
            <a:noFill/>
          </p:spPr>
          <p:txBody>
            <a:bodyPr wrap="none" rtlCol="0">
              <a:spAutoFit/>
            </a:bodyPr>
            <a:lstStyle/>
            <a:p>
              <a:r>
                <a:rPr lang="en-US" sz="500" dirty="0">
                  <a:solidFill>
                    <a:schemeClr val="accent1"/>
                  </a:solidFill>
                </a:rPr>
                <a:t>+</a:t>
              </a:r>
            </a:p>
          </p:txBody>
        </p:sp>
        <p:sp>
          <p:nvSpPr>
            <p:cNvPr id="526" name="TextBox 525">
              <a:extLst>
                <a:ext uri="{FF2B5EF4-FFF2-40B4-BE49-F238E27FC236}">
                  <a16:creationId xmlns:a16="http://schemas.microsoft.com/office/drawing/2014/main" id="{1F32810E-A550-EECE-98DA-7F9A56E62501}"/>
                </a:ext>
              </a:extLst>
            </p:cNvPr>
            <p:cNvSpPr txBox="1"/>
            <p:nvPr/>
          </p:nvSpPr>
          <p:spPr>
            <a:xfrm>
              <a:off x="7130321" y="2803524"/>
              <a:ext cx="328032" cy="248297"/>
            </a:xfrm>
            <a:prstGeom prst="rect">
              <a:avLst/>
            </a:prstGeom>
            <a:noFill/>
          </p:spPr>
          <p:txBody>
            <a:bodyPr wrap="none" rtlCol="0">
              <a:spAutoFit/>
            </a:bodyPr>
            <a:lstStyle/>
            <a:p>
              <a:r>
                <a:rPr lang="en-US" sz="500" dirty="0">
                  <a:solidFill>
                    <a:schemeClr val="accent1"/>
                  </a:solidFill>
                </a:rPr>
                <a:t>+</a:t>
              </a:r>
            </a:p>
          </p:txBody>
        </p:sp>
        <p:sp>
          <p:nvSpPr>
            <p:cNvPr id="527" name="TextBox 526">
              <a:extLst>
                <a:ext uri="{FF2B5EF4-FFF2-40B4-BE49-F238E27FC236}">
                  <a16:creationId xmlns:a16="http://schemas.microsoft.com/office/drawing/2014/main" id="{7D07B926-5074-54E3-BE98-3210873FD513}"/>
                </a:ext>
              </a:extLst>
            </p:cNvPr>
            <p:cNvSpPr txBox="1"/>
            <p:nvPr/>
          </p:nvSpPr>
          <p:spPr>
            <a:xfrm>
              <a:off x="7158560" y="2835275"/>
              <a:ext cx="328032" cy="248297"/>
            </a:xfrm>
            <a:prstGeom prst="rect">
              <a:avLst/>
            </a:prstGeom>
            <a:noFill/>
          </p:spPr>
          <p:txBody>
            <a:bodyPr wrap="none" rtlCol="0">
              <a:spAutoFit/>
            </a:bodyPr>
            <a:lstStyle/>
            <a:p>
              <a:r>
                <a:rPr lang="en-US" sz="500" dirty="0">
                  <a:solidFill>
                    <a:schemeClr val="accent1"/>
                  </a:solidFill>
                </a:rPr>
                <a:t>+</a:t>
              </a:r>
            </a:p>
          </p:txBody>
        </p:sp>
        <p:sp>
          <p:nvSpPr>
            <p:cNvPr id="528" name="TextBox 527">
              <a:extLst>
                <a:ext uri="{FF2B5EF4-FFF2-40B4-BE49-F238E27FC236}">
                  <a16:creationId xmlns:a16="http://schemas.microsoft.com/office/drawing/2014/main" id="{7BFDE108-4287-16C5-7B86-0E1255A1359C}"/>
                </a:ext>
              </a:extLst>
            </p:cNvPr>
            <p:cNvSpPr txBox="1"/>
            <p:nvPr/>
          </p:nvSpPr>
          <p:spPr>
            <a:xfrm>
              <a:off x="7409386" y="2835275"/>
              <a:ext cx="328032" cy="248297"/>
            </a:xfrm>
            <a:prstGeom prst="rect">
              <a:avLst/>
            </a:prstGeom>
            <a:noFill/>
          </p:spPr>
          <p:txBody>
            <a:bodyPr wrap="none" rtlCol="0">
              <a:spAutoFit/>
            </a:bodyPr>
            <a:lstStyle/>
            <a:p>
              <a:r>
                <a:rPr lang="en-US" sz="500" dirty="0">
                  <a:solidFill>
                    <a:schemeClr val="accent1"/>
                  </a:solidFill>
                </a:rPr>
                <a:t>+</a:t>
              </a:r>
            </a:p>
          </p:txBody>
        </p:sp>
        <p:sp>
          <p:nvSpPr>
            <p:cNvPr id="529" name="TextBox 528">
              <a:extLst>
                <a:ext uri="{FF2B5EF4-FFF2-40B4-BE49-F238E27FC236}">
                  <a16:creationId xmlns:a16="http://schemas.microsoft.com/office/drawing/2014/main" id="{06DA22C3-2505-1139-B4F3-3475E6FC4205}"/>
                </a:ext>
              </a:extLst>
            </p:cNvPr>
            <p:cNvSpPr txBox="1"/>
            <p:nvPr/>
          </p:nvSpPr>
          <p:spPr>
            <a:xfrm>
              <a:off x="7428435" y="2841625"/>
              <a:ext cx="328032" cy="248297"/>
            </a:xfrm>
            <a:prstGeom prst="rect">
              <a:avLst/>
            </a:prstGeom>
            <a:noFill/>
          </p:spPr>
          <p:txBody>
            <a:bodyPr wrap="none" rtlCol="0">
              <a:spAutoFit/>
            </a:bodyPr>
            <a:lstStyle/>
            <a:p>
              <a:r>
                <a:rPr lang="en-US" sz="500" dirty="0">
                  <a:solidFill>
                    <a:schemeClr val="accent1"/>
                  </a:solidFill>
                </a:rPr>
                <a:t>+</a:t>
              </a:r>
            </a:p>
          </p:txBody>
        </p:sp>
        <p:sp>
          <p:nvSpPr>
            <p:cNvPr id="530" name="TextBox 529">
              <a:extLst>
                <a:ext uri="{FF2B5EF4-FFF2-40B4-BE49-F238E27FC236}">
                  <a16:creationId xmlns:a16="http://schemas.microsoft.com/office/drawing/2014/main" id="{BC3ED297-B280-92F5-240B-0A3B3EFC11B5}"/>
                </a:ext>
              </a:extLst>
            </p:cNvPr>
            <p:cNvSpPr txBox="1"/>
            <p:nvPr/>
          </p:nvSpPr>
          <p:spPr>
            <a:xfrm>
              <a:off x="7447485" y="2870200"/>
              <a:ext cx="328032" cy="248297"/>
            </a:xfrm>
            <a:prstGeom prst="rect">
              <a:avLst/>
            </a:prstGeom>
            <a:noFill/>
          </p:spPr>
          <p:txBody>
            <a:bodyPr wrap="none" rtlCol="0">
              <a:spAutoFit/>
            </a:bodyPr>
            <a:lstStyle/>
            <a:p>
              <a:r>
                <a:rPr lang="en-US" sz="500" dirty="0">
                  <a:solidFill>
                    <a:schemeClr val="accent1"/>
                  </a:solidFill>
                </a:rPr>
                <a:t>+</a:t>
              </a:r>
            </a:p>
          </p:txBody>
        </p:sp>
        <p:sp>
          <p:nvSpPr>
            <p:cNvPr id="531" name="TextBox 530">
              <a:extLst>
                <a:ext uri="{FF2B5EF4-FFF2-40B4-BE49-F238E27FC236}">
                  <a16:creationId xmlns:a16="http://schemas.microsoft.com/office/drawing/2014/main" id="{A3481E32-EC9D-800F-F486-7B5ABF3A162B}"/>
                </a:ext>
              </a:extLst>
            </p:cNvPr>
            <p:cNvSpPr txBox="1"/>
            <p:nvPr/>
          </p:nvSpPr>
          <p:spPr>
            <a:xfrm>
              <a:off x="7457010" y="2873375"/>
              <a:ext cx="328032" cy="248297"/>
            </a:xfrm>
            <a:prstGeom prst="rect">
              <a:avLst/>
            </a:prstGeom>
            <a:noFill/>
          </p:spPr>
          <p:txBody>
            <a:bodyPr wrap="none" rtlCol="0">
              <a:spAutoFit/>
            </a:bodyPr>
            <a:lstStyle/>
            <a:p>
              <a:r>
                <a:rPr lang="en-US" sz="500" dirty="0">
                  <a:solidFill>
                    <a:schemeClr val="accent1"/>
                  </a:solidFill>
                </a:rPr>
                <a:t>+</a:t>
              </a:r>
            </a:p>
          </p:txBody>
        </p:sp>
        <p:sp>
          <p:nvSpPr>
            <p:cNvPr id="532" name="TextBox 531">
              <a:extLst>
                <a:ext uri="{FF2B5EF4-FFF2-40B4-BE49-F238E27FC236}">
                  <a16:creationId xmlns:a16="http://schemas.microsoft.com/office/drawing/2014/main" id="{B71AD122-B306-4848-08C7-4667EF0468EE}"/>
                </a:ext>
              </a:extLst>
            </p:cNvPr>
            <p:cNvSpPr txBox="1"/>
            <p:nvPr/>
          </p:nvSpPr>
          <p:spPr>
            <a:xfrm>
              <a:off x="7501460" y="2901950"/>
              <a:ext cx="328032" cy="248297"/>
            </a:xfrm>
            <a:prstGeom prst="rect">
              <a:avLst/>
            </a:prstGeom>
            <a:noFill/>
          </p:spPr>
          <p:txBody>
            <a:bodyPr wrap="none" rtlCol="0">
              <a:spAutoFit/>
            </a:bodyPr>
            <a:lstStyle/>
            <a:p>
              <a:r>
                <a:rPr lang="en-US" sz="500" dirty="0">
                  <a:solidFill>
                    <a:schemeClr val="accent1"/>
                  </a:solidFill>
                </a:rPr>
                <a:t>+</a:t>
              </a:r>
            </a:p>
          </p:txBody>
        </p:sp>
        <p:sp>
          <p:nvSpPr>
            <p:cNvPr id="533" name="TextBox 532">
              <a:extLst>
                <a:ext uri="{FF2B5EF4-FFF2-40B4-BE49-F238E27FC236}">
                  <a16:creationId xmlns:a16="http://schemas.microsoft.com/office/drawing/2014/main" id="{FF95EB57-536F-CABC-DE77-FA5856920B7F}"/>
                </a:ext>
              </a:extLst>
            </p:cNvPr>
            <p:cNvSpPr txBox="1"/>
            <p:nvPr/>
          </p:nvSpPr>
          <p:spPr>
            <a:xfrm>
              <a:off x="7634810" y="2898774"/>
              <a:ext cx="328032" cy="248297"/>
            </a:xfrm>
            <a:prstGeom prst="rect">
              <a:avLst/>
            </a:prstGeom>
            <a:noFill/>
          </p:spPr>
          <p:txBody>
            <a:bodyPr wrap="none" rtlCol="0">
              <a:spAutoFit/>
            </a:bodyPr>
            <a:lstStyle/>
            <a:p>
              <a:r>
                <a:rPr lang="en-US" sz="500" dirty="0">
                  <a:solidFill>
                    <a:schemeClr val="accent1"/>
                  </a:solidFill>
                </a:rPr>
                <a:t>+</a:t>
              </a:r>
            </a:p>
          </p:txBody>
        </p:sp>
        <p:sp>
          <p:nvSpPr>
            <p:cNvPr id="534" name="TextBox 533">
              <a:extLst>
                <a:ext uri="{FF2B5EF4-FFF2-40B4-BE49-F238E27FC236}">
                  <a16:creationId xmlns:a16="http://schemas.microsoft.com/office/drawing/2014/main" id="{7383A07A-12FE-27DE-C30B-5C3BE98546A1}"/>
                </a:ext>
              </a:extLst>
            </p:cNvPr>
            <p:cNvSpPr txBox="1"/>
            <p:nvPr/>
          </p:nvSpPr>
          <p:spPr>
            <a:xfrm>
              <a:off x="7701485" y="2898774"/>
              <a:ext cx="328032" cy="248297"/>
            </a:xfrm>
            <a:prstGeom prst="rect">
              <a:avLst/>
            </a:prstGeom>
            <a:noFill/>
          </p:spPr>
          <p:txBody>
            <a:bodyPr wrap="none" rtlCol="0">
              <a:spAutoFit/>
            </a:bodyPr>
            <a:lstStyle/>
            <a:p>
              <a:r>
                <a:rPr lang="en-US" sz="500" dirty="0">
                  <a:solidFill>
                    <a:schemeClr val="accent1"/>
                  </a:solidFill>
                </a:rPr>
                <a:t>+</a:t>
              </a:r>
            </a:p>
          </p:txBody>
        </p:sp>
        <p:sp>
          <p:nvSpPr>
            <p:cNvPr id="535" name="TextBox 534">
              <a:extLst>
                <a:ext uri="{FF2B5EF4-FFF2-40B4-BE49-F238E27FC236}">
                  <a16:creationId xmlns:a16="http://schemas.microsoft.com/office/drawing/2014/main" id="{54C8036A-5A71-8FB2-65B6-658EF49DCA6F}"/>
                </a:ext>
              </a:extLst>
            </p:cNvPr>
            <p:cNvSpPr txBox="1"/>
            <p:nvPr/>
          </p:nvSpPr>
          <p:spPr>
            <a:xfrm>
              <a:off x="7714185" y="2898774"/>
              <a:ext cx="328032" cy="248297"/>
            </a:xfrm>
            <a:prstGeom prst="rect">
              <a:avLst/>
            </a:prstGeom>
            <a:noFill/>
          </p:spPr>
          <p:txBody>
            <a:bodyPr wrap="none" rtlCol="0">
              <a:spAutoFit/>
            </a:bodyPr>
            <a:lstStyle/>
            <a:p>
              <a:r>
                <a:rPr lang="en-US" sz="500" dirty="0">
                  <a:solidFill>
                    <a:schemeClr val="accent1"/>
                  </a:solidFill>
                </a:rPr>
                <a:t>+</a:t>
              </a:r>
            </a:p>
          </p:txBody>
        </p:sp>
        <p:sp>
          <p:nvSpPr>
            <p:cNvPr id="536" name="TextBox 535">
              <a:extLst>
                <a:ext uri="{FF2B5EF4-FFF2-40B4-BE49-F238E27FC236}">
                  <a16:creationId xmlns:a16="http://schemas.microsoft.com/office/drawing/2014/main" id="{F58C2583-E354-968B-B77F-4D839696AB0F}"/>
                </a:ext>
              </a:extLst>
            </p:cNvPr>
            <p:cNvSpPr txBox="1"/>
            <p:nvPr/>
          </p:nvSpPr>
          <p:spPr>
            <a:xfrm>
              <a:off x="7736411" y="2898774"/>
              <a:ext cx="328032" cy="248297"/>
            </a:xfrm>
            <a:prstGeom prst="rect">
              <a:avLst/>
            </a:prstGeom>
            <a:noFill/>
          </p:spPr>
          <p:txBody>
            <a:bodyPr wrap="none" rtlCol="0">
              <a:spAutoFit/>
            </a:bodyPr>
            <a:lstStyle/>
            <a:p>
              <a:r>
                <a:rPr lang="en-US" sz="500" dirty="0">
                  <a:solidFill>
                    <a:schemeClr val="accent1"/>
                  </a:solidFill>
                </a:rPr>
                <a:t>+</a:t>
              </a:r>
            </a:p>
          </p:txBody>
        </p:sp>
        <p:sp>
          <p:nvSpPr>
            <p:cNvPr id="537" name="TextBox 536">
              <a:extLst>
                <a:ext uri="{FF2B5EF4-FFF2-40B4-BE49-F238E27FC236}">
                  <a16:creationId xmlns:a16="http://schemas.microsoft.com/office/drawing/2014/main" id="{70701C9F-B3C5-34E2-9971-1CC5454F2B01}"/>
                </a:ext>
              </a:extLst>
            </p:cNvPr>
            <p:cNvSpPr txBox="1"/>
            <p:nvPr/>
          </p:nvSpPr>
          <p:spPr>
            <a:xfrm>
              <a:off x="7749109" y="2898774"/>
              <a:ext cx="328032" cy="248297"/>
            </a:xfrm>
            <a:prstGeom prst="rect">
              <a:avLst/>
            </a:prstGeom>
            <a:noFill/>
          </p:spPr>
          <p:txBody>
            <a:bodyPr wrap="none" rtlCol="0">
              <a:spAutoFit/>
            </a:bodyPr>
            <a:lstStyle/>
            <a:p>
              <a:r>
                <a:rPr lang="en-US" sz="500" dirty="0">
                  <a:solidFill>
                    <a:schemeClr val="accent1"/>
                  </a:solidFill>
                </a:rPr>
                <a:t>+</a:t>
              </a:r>
            </a:p>
          </p:txBody>
        </p:sp>
        <p:sp>
          <p:nvSpPr>
            <p:cNvPr id="538" name="TextBox 537">
              <a:extLst>
                <a:ext uri="{FF2B5EF4-FFF2-40B4-BE49-F238E27FC236}">
                  <a16:creationId xmlns:a16="http://schemas.microsoft.com/office/drawing/2014/main" id="{735B89D6-ACA7-8B36-83B9-8C87A62C06D7}"/>
                </a:ext>
              </a:extLst>
            </p:cNvPr>
            <p:cNvSpPr txBox="1"/>
            <p:nvPr/>
          </p:nvSpPr>
          <p:spPr>
            <a:xfrm>
              <a:off x="7774510" y="2898774"/>
              <a:ext cx="328032" cy="248297"/>
            </a:xfrm>
            <a:prstGeom prst="rect">
              <a:avLst/>
            </a:prstGeom>
            <a:noFill/>
          </p:spPr>
          <p:txBody>
            <a:bodyPr wrap="none" rtlCol="0">
              <a:spAutoFit/>
            </a:bodyPr>
            <a:lstStyle/>
            <a:p>
              <a:r>
                <a:rPr lang="en-US" sz="500" dirty="0">
                  <a:solidFill>
                    <a:schemeClr val="accent1"/>
                  </a:solidFill>
                </a:rPr>
                <a:t>+</a:t>
              </a:r>
            </a:p>
          </p:txBody>
        </p:sp>
        <p:sp>
          <p:nvSpPr>
            <p:cNvPr id="539" name="TextBox 538">
              <a:extLst>
                <a:ext uri="{FF2B5EF4-FFF2-40B4-BE49-F238E27FC236}">
                  <a16:creationId xmlns:a16="http://schemas.microsoft.com/office/drawing/2014/main" id="{8ECFBE03-960E-BBC8-1E76-25CB1BB5A8C4}"/>
                </a:ext>
              </a:extLst>
            </p:cNvPr>
            <p:cNvSpPr txBox="1"/>
            <p:nvPr/>
          </p:nvSpPr>
          <p:spPr>
            <a:xfrm>
              <a:off x="8009461" y="2898774"/>
              <a:ext cx="328032" cy="248297"/>
            </a:xfrm>
            <a:prstGeom prst="rect">
              <a:avLst/>
            </a:prstGeom>
            <a:noFill/>
          </p:spPr>
          <p:txBody>
            <a:bodyPr wrap="none" rtlCol="0">
              <a:spAutoFit/>
            </a:bodyPr>
            <a:lstStyle/>
            <a:p>
              <a:r>
                <a:rPr lang="en-US" sz="500" dirty="0">
                  <a:solidFill>
                    <a:schemeClr val="accent1"/>
                  </a:solidFill>
                </a:rPr>
                <a:t>+</a:t>
              </a:r>
            </a:p>
          </p:txBody>
        </p:sp>
        <p:sp>
          <p:nvSpPr>
            <p:cNvPr id="540" name="TextBox 539">
              <a:extLst>
                <a:ext uri="{FF2B5EF4-FFF2-40B4-BE49-F238E27FC236}">
                  <a16:creationId xmlns:a16="http://schemas.microsoft.com/office/drawing/2014/main" id="{28B7DD73-BEA4-4C1F-9B71-0AB1F5F15184}"/>
                </a:ext>
              </a:extLst>
            </p:cNvPr>
            <p:cNvSpPr txBox="1"/>
            <p:nvPr/>
          </p:nvSpPr>
          <p:spPr>
            <a:xfrm>
              <a:off x="8180910" y="3051176"/>
              <a:ext cx="328032" cy="248297"/>
            </a:xfrm>
            <a:prstGeom prst="rect">
              <a:avLst/>
            </a:prstGeom>
            <a:noFill/>
          </p:spPr>
          <p:txBody>
            <a:bodyPr wrap="none" rtlCol="0">
              <a:spAutoFit/>
            </a:bodyPr>
            <a:lstStyle/>
            <a:p>
              <a:r>
                <a:rPr lang="en-US" sz="500" dirty="0">
                  <a:solidFill>
                    <a:schemeClr val="accent1"/>
                  </a:solidFill>
                </a:rPr>
                <a:t>+</a:t>
              </a:r>
            </a:p>
          </p:txBody>
        </p:sp>
        <p:sp>
          <p:nvSpPr>
            <p:cNvPr id="541" name="TextBox 540">
              <a:extLst>
                <a:ext uri="{FF2B5EF4-FFF2-40B4-BE49-F238E27FC236}">
                  <a16:creationId xmlns:a16="http://schemas.microsoft.com/office/drawing/2014/main" id="{38951351-2716-C5C3-6759-ED39E9DB0E2F}"/>
                </a:ext>
              </a:extLst>
            </p:cNvPr>
            <p:cNvSpPr txBox="1"/>
            <p:nvPr/>
          </p:nvSpPr>
          <p:spPr>
            <a:xfrm>
              <a:off x="8283685" y="3038928"/>
              <a:ext cx="328032" cy="248297"/>
            </a:xfrm>
            <a:prstGeom prst="rect">
              <a:avLst/>
            </a:prstGeom>
            <a:noFill/>
          </p:spPr>
          <p:txBody>
            <a:bodyPr wrap="none" rtlCol="0">
              <a:spAutoFit/>
            </a:bodyPr>
            <a:lstStyle/>
            <a:p>
              <a:r>
                <a:rPr lang="en-US" sz="500" dirty="0">
                  <a:solidFill>
                    <a:schemeClr val="accent1"/>
                  </a:solidFill>
                </a:rPr>
                <a:t>+</a:t>
              </a:r>
            </a:p>
          </p:txBody>
        </p:sp>
        <p:sp>
          <p:nvSpPr>
            <p:cNvPr id="542" name="Freeform 541">
              <a:extLst>
                <a:ext uri="{FF2B5EF4-FFF2-40B4-BE49-F238E27FC236}">
                  <a16:creationId xmlns:a16="http://schemas.microsoft.com/office/drawing/2014/main" id="{01AC72FE-9E42-B67F-E956-36CB648D5F00}"/>
                </a:ext>
              </a:extLst>
            </p:cNvPr>
            <p:cNvSpPr/>
            <p:nvPr/>
          </p:nvSpPr>
          <p:spPr>
            <a:xfrm>
              <a:off x="5390085" y="2006600"/>
              <a:ext cx="2813050" cy="1241425"/>
            </a:xfrm>
            <a:custGeom>
              <a:avLst/>
              <a:gdLst>
                <a:gd name="connsiteX0" fmla="*/ 2813050 w 2813050"/>
                <a:gd name="connsiteY0" fmla="*/ 1241425 h 1241425"/>
                <a:gd name="connsiteX1" fmla="*/ 2219325 w 2813050"/>
                <a:gd name="connsiteY1" fmla="*/ 1241425 h 1241425"/>
                <a:gd name="connsiteX2" fmla="*/ 2219325 w 2813050"/>
                <a:gd name="connsiteY2" fmla="*/ 1184275 h 1241425"/>
                <a:gd name="connsiteX3" fmla="*/ 1873250 w 2813050"/>
                <a:gd name="connsiteY3" fmla="*/ 1184275 h 1241425"/>
                <a:gd name="connsiteX4" fmla="*/ 1873250 w 2813050"/>
                <a:gd name="connsiteY4" fmla="*/ 1155700 h 1241425"/>
                <a:gd name="connsiteX5" fmla="*/ 1851025 w 2813050"/>
                <a:gd name="connsiteY5" fmla="*/ 1155700 h 1241425"/>
                <a:gd name="connsiteX6" fmla="*/ 1851025 w 2813050"/>
                <a:gd name="connsiteY6" fmla="*/ 1155700 h 1241425"/>
                <a:gd name="connsiteX7" fmla="*/ 1851025 w 2813050"/>
                <a:gd name="connsiteY7" fmla="*/ 1127125 h 1241425"/>
                <a:gd name="connsiteX8" fmla="*/ 1606550 w 2813050"/>
                <a:gd name="connsiteY8" fmla="*/ 1127125 h 1241425"/>
                <a:gd name="connsiteX9" fmla="*/ 1606550 w 2813050"/>
                <a:gd name="connsiteY9" fmla="*/ 1101725 h 1241425"/>
                <a:gd name="connsiteX10" fmla="*/ 1565275 w 2813050"/>
                <a:gd name="connsiteY10" fmla="*/ 1101725 h 1241425"/>
                <a:gd name="connsiteX11" fmla="*/ 1565275 w 2813050"/>
                <a:gd name="connsiteY11" fmla="*/ 1060450 h 1241425"/>
                <a:gd name="connsiteX12" fmla="*/ 1562100 w 2813050"/>
                <a:gd name="connsiteY12" fmla="*/ 1031875 h 1241425"/>
                <a:gd name="connsiteX13" fmla="*/ 1555750 w 2813050"/>
                <a:gd name="connsiteY13" fmla="*/ 1003300 h 1241425"/>
                <a:gd name="connsiteX14" fmla="*/ 1282700 w 2813050"/>
                <a:gd name="connsiteY14" fmla="*/ 1003300 h 1241425"/>
                <a:gd name="connsiteX15" fmla="*/ 1273175 w 2813050"/>
                <a:gd name="connsiteY15" fmla="*/ 984250 h 1241425"/>
                <a:gd name="connsiteX16" fmla="*/ 1266825 w 2813050"/>
                <a:gd name="connsiteY16" fmla="*/ 955675 h 1241425"/>
                <a:gd name="connsiteX17" fmla="*/ 1136650 w 2813050"/>
                <a:gd name="connsiteY17" fmla="*/ 955675 h 1241425"/>
                <a:gd name="connsiteX18" fmla="*/ 1136650 w 2813050"/>
                <a:gd name="connsiteY18" fmla="*/ 933450 h 1241425"/>
                <a:gd name="connsiteX19" fmla="*/ 1060450 w 2813050"/>
                <a:gd name="connsiteY19" fmla="*/ 933450 h 1241425"/>
                <a:gd name="connsiteX20" fmla="*/ 1060450 w 2813050"/>
                <a:gd name="connsiteY20" fmla="*/ 885825 h 1241425"/>
                <a:gd name="connsiteX21" fmla="*/ 1057275 w 2813050"/>
                <a:gd name="connsiteY21" fmla="*/ 857250 h 1241425"/>
                <a:gd name="connsiteX22" fmla="*/ 1054100 w 2813050"/>
                <a:gd name="connsiteY22" fmla="*/ 847725 h 1241425"/>
                <a:gd name="connsiteX23" fmla="*/ 1050925 w 2813050"/>
                <a:gd name="connsiteY23" fmla="*/ 831850 h 1241425"/>
                <a:gd name="connsiteX24" fmla="*/ 1044575 w 2813050"/>
                <a:gd name="connsiteY24" fmla="*/ 806450 h 1241425"/>
                <a:gd name="connsiteX25" fmla="*/ 1041400 w 2813050"/>
                <a:gd name="connsiteY25" fmla="*/ 793750 h 1241425"/>
                <a:gd name="connsiteX26" fmla="*/ 1031875 w 2813050"/>
                <a:gd name="connsiteY26" fmla="*/ 774700 h 1241425"/>
                <a:gd name="connsiteX27" fmla="*/ 1031875 w 2813050"/>
                <a:gd name="connsiteY27" fmla="*/ 768350 h 1241425"/>
                <a:gd name="connsiteX28" fmla="*/ 927100 w 2813050"/>
                <a:gd name="connsiteY28" fmla="*/ 768350 h 1241425"/>
                <a:gd name="connsiteX29" fmla="*/ 927100 w 2813050"/>
                <a:gd name="connsiteY29" fmla="*/ 739775 h 1241425"/>
                <a:gd name="connsiteX30" fmla="*/ 895350 w 2813050"/>
                <a:gd name="connsiteY30" fmla="*/ 739775 h 1241425"/>
                <a:gd name="connsiteX31" fmla="*/ 895350 w 2813050"/>
                <a:gd name="connsiteY31" fmla="*/ 739775 h 1241425"/>
                <a:gd name="connsiteX32" fmla="*/ 895350 w 2813050"/>
                <a:gd name="connsiteY32" fmla="*/ 717550 h 1241425"/>
                <a:gd name="connsiteX33" fmla="*/ 847725 w 2813050"/>
                <a:gd name="connsiteY33" fmla="*/ 717550 h 1241425"/>
                <a:gd name="connsiteX34" fmla="*/ 844550 w 2813050"/>
                <a:gd name="connsiteY34" fmla="*/ 663575 h 1241425"/>
                <a:gd name="connsiteX35" fmla="*/ 838200 w 2813050"/>
                <a:gd name="connsiteY35" fmla="*/ 635000 h 1241425"/>
                <a:gd name="connsiteX36" fmla="*/ 828675 w 2813050"/>
                <a:gd name="connsiteY36" fmla="*/ 606425 h 1241425"/>
                <a:gd name="connsiteX37" fmla="*/ 822325 w 2813050"/>
                <a:gd name="connsiteY37" fmla="*/ 587375 h 1241425"/>
                <a:gd name="connsiteX38" fmla="*/ 819150 w 2813050"/>
                <a:gd name="connsiteY38" fmla="*/ 577850 h 1241425"/>
                <a:gd name="connsiteX39" fmla="*/ 819150 w 2813050"/>
                <a:gd name="connsiteY39" fmla="*/ 574675 h 1241425"/>
                <a:gd name="connsiteX40" fmla="*/ 819150 w 2813050"/>
                <a:gd name="connsiteY40" fmla="*/ 504825 h 1241425"/>
                <a:gd name="connsiteX41" fmla="*/ 800100 w 2813050"/>
                <a:gd name="connsiteY41" fmla="*/ 504825 h 1241425"/>
                <a:gd name="connsiteX42" fmla="*/ 800100 w 2813050"/>
                <a:gd name="connsiteY42" fmla="*/ 450850 h 1241425"/>
                <a:gd name="connsiteX43" fmla="*/ 746125 w 2813050"/>
                <a:gd name="connsiteY43" fmla="*/ 450850 h 1241425"/>
                <a:gd name="connsiteX44" fmla="*/ 739775 w 2813050"/>
                <a:gd name="connsiteY44" fmla="*/ 428625 h 1241425"/>
                <a:gd name="connsiteX45" fmla="*/ 736600 w 2813050"/>
                <a:gd name="connsiteY45" fmla="*/ 406400 h 1241425"/>
                <a:gd name="connsiteX46" fmla="*/ 663575 w 2813050"/>
                <a:gd name="connsiteY46" fmla="*/ 406400 h 1241425"/>
                <a:gd name="connsiteX47" fmla="*/ 663575 w 2813050"/>
                <a:gd name="connsiteY47" fmla="*/ 406400 h 1241425"/>
                <a:gd name="connsiteX48" fmla="*/ 663575 w 2813050"/>
                <a:gd name="connsiteY48" fmla="*/ 384175 h 1241425"/>
                <a:gd name="connsiteX49" fmla="*/ 622300 w 2813050"/>
                <a:gd name="connsiteY49" fmla="*/ 384175 h 1241425"/>
                <a:gd name="connsiteX50" fmla="*/ 615950 w 2813050"/>
                <a:gd name="connsiteY50" fmla="*/ 352425 h 1241425"/>
                <a:gd name="connsiteX51" fmla="*/ 609600 w 2813050"/>
                <a:gd name="connsiteY51" fmla="*/ 323850 h 1241425"/>
                <a:gd name="connsiteX52" fmla="*/ 603250 w 2813050"/>
                <a:gd name="connsiteY52" fmla="*/ 314325 h 1241425"/>
                <a:gd name="connsiteX53" fmla="*/ 596900 w 2813050"/>
                <a:gd name="connsiteY53" fmla="*/ 295275 h 1241425"/>
                <a:gd name="connsiteX54" fmla="*/ 593725 w 2813050"/>
                <a:gd name="connsiteY54" fmla="*/ 257175 h 1241425"/>
                <a:gd name="connsiteX55" fmla="*/ 590550 w 2813050"/>
                <a:gd name="connsiteY55" fmla="*/ 196850 h 1241425"/>
                <a:gd name="connsiteX56" fmla="*/ 581025 w 2813050"/>
                <a:gd name="connsiteY56" fmla="*/ 161925 h 1241425"/>
                <a:gd name="connsiteX57" fmla="*/ 577850 w 2813050"/>
                <a:gd name="connsiteY57" fmla="*/ 146050 h 1241425"/>
                <a:gd name="connsiteX58" fmla="*/ 466725 w 2813050"/>
                <a:gd name="connsiteY58" fmla="*/ 146050 h 1241425"/>
                <a:gd name="connsiteX59" fmla="*/ 450850 w 2813050"/>
                <a:gd name="connsiteY59" fmla="*/ 120650 h 1241425"/>
                <a:gd name="connsiteX60" fmla="*/ 428625 w 2813050"/>
                <a:gd name="connsiteY60" fmla="*/ 101600 h 1241425"/>
                <a:gd name="connsiteX61" fmla="*/ 333375 w 2813050"/>
                <a:gd name="connsiteY61" fmla="*/ 98425 h 1241425"/>
                <a:gd name="connsiteX62" fmla="*/ 311150 w 2813050"/>
                <a:gd name="connsiteY62" fmla="*/ 82550 h 1241425"/>
                <a:gd name="connsiteX63" fmla="*/ 304800 w 2813050"/>
                <a:gd name="connsiteY63" fmla="*/ 73025 h 1241425"/>
                <a:gd name="connsiteX64" fmla="*/ 295275 w 2813050"/>
                <a:gd name="connsiteY64" fmla="*/ 63500 h 1241425"/>
                <a:gd name="connsiteX65" fmla="*/ 285750 w 2813050"/>
                <a:gd name="connsiteY65" fmla="*/ 44450 h 1241425"/>
                <a:gd name="connsiteX66" fmla="*/ 266700 w 2813050"/>
                <a:gd name="connsiteY66" fmla="*/ 38100 h 1241425"/>
                <a:gd name="connsiteX67" fmla="*/ 257175 w 2813050"/>
                <a:gd name="connsiteY67" fmla="*/ 34925 h 1241425"/>
                <a:gd name="connsiteX68" fmla="*/ 244475 w 2813050"/>
                <a:gd name="connsiteY68" fmla="*/ 22225 h 1241425"/>
                <a:gd name="connsiteX69" fmla="*/ 177800 w 2813050"/>
                <a:gd name="connsiteY69" fmla="*/ 22225 h 1241425"/>
                <a:gd name="connsiteX70" fmla="*/ 177800 w 2813050"/>
                <a:gd name="connsiteY70" fmla="*/ 22225 h 1241425"/>
                <a:gd name="connsiteX71" fmla="*/ 177800 w 2813050"/>
                <a:gd name="connsiteY71" fmla="*/ 22225 h 1241425"/>
                <a:gd name="connsiteX72" fmla="*/ 177800 w 2813050"/>
                <a:gd name="connsiteY72" fmla="*/ 0 h 1241425"/>
                <a:gd name="connsiteX73" fmla="*/ 0 w 2813050"/>
                <a:gd name="connsiteY73" fmla="*/ 0 h 124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813050" h="1241425">
                  <a:moveTo>
                    <a:pt x="2813050" y="1241425"/>
                  </a:moveTo>
                  <a:lnTo>
                    <a:pt x="2219325" y="1241425"/>
                  </a:lnTo>
                  <a:lnTo>
                    <a:pt x="2219325" y="1184275"/>
                  </a:lnTo>
                  <a:lnTo>
                    <a:pt x="1873250" y="1184275"/>
                  </a:lnTo>
                  <a:lnTo>
                    <a:pt x="1873250" y="1155700"/>
                  </a:lnTo>
                  <a:lnTo>
                    <a:pt x="1851025" y="1155700"/>
                  </a:lnTo>
                  <a:lnTo>
                    <a:pt x="1851025" y="1155700"/>
                  </a:lnTo>
                  <a:lnTo>
                    <a:pt x="1851025" y="1127125"/>
                  </a:lnTo>
                  <a:lnTo>
                    <a:pt x="1606550" y="1127125"/>
                  </a:lnTo>
                  <a:lnTo>
                    <a:pt x="1606550" y="1101725"/>
                  </a:lnTo>
                  <a:lnTo>
                    <a:pt x="1565275" y="1101725"/>
                  </a:lnTo>
                  <a:lnTo>
                    <a:pt x="1565275" y="1060450"/>
                  </a:lnTo>
                  <a:cubicBezTo>
                    <a:pt x="1564217" y="1050925"/>
                    <a:pt x="1563980" y="1041273"/>
                    <a:pt x="1562100" y="1031875"/>
                  </a:cubicBezTo>
                  <a:cubicBezTo>
                    <a:pt x="1554746" y="995105"/>
                    <a:pt x="1555750" y="1026495"/>
                    <a:pt x="1555750" y="1003300"/>
                  </a:cubicBezTo>
                  <a:lnTo>
                    <a:pt x="1282700" y="1003300"/>
                  </a:lnTo>
                  <a:lnTo>
                    <a:pt x="1273175" y="984250"/>
                  </a:lnTo>
                  <a:cubicBezTo>
                    <a:pt x="1269883" y="954623"/>
                    <a:pt x="1279584" y="955675"/>
                    <a:pt x="1266825" y="955675"/>
                  </a:cubicBezTo>
                  <a:lnTo>
                    <a:pt x="1136650" y="955675"/>
                  </a:lnTo>
                  <a:lnTo>
                    <a:pt x="1136650" y="933450"/>
                  </a:lnTo>
                  <a:lnTo>
                    <a:pt x="1060450" y="933450"/>
                  </a:lnTo>
                  <a:lnTo>
                    <a:pt x="1060450" y="885825"/>
                  </a:lnTo>
                  <a:cubicBezTo>
                    <a:pt x="1059392" y="876300"/>
                    <a:pt x="1058851" y="866703"/>
                    <a:pt x="1057275" y="857250"/>
                  </a:cubicBezTo>
                  <a:cubicBezTo>
                    <a:pt x="1056725" y="853949"/>
                    <a:pt x="1054912" y="850972"/>
                    <a:pt x="1054100" y="847725"/>
                  </a:cubicBezTo>
                  <a:cubicBezTo>
                    <a:pt x="1052791" y="842490"/>
                    <a:pt x="1052138" y="837108"/>
                    <a:pt x="1050925" y="831850"/>
                  </a:cubicBezTo>
                  <a:cubicBezTo>
                    <a:pt x="1048963" y="823346"/>
                    <a:pt x="1046692" y="814917"/>
                    <a:pt x="1044575" y="806450"/>
                  </a:cubicBezTo>
                  <a:cubicBezTo>
                    <a:pt x="1043517" y="802217"/>
                    <a:pt x="1043821" y="797381"/>
                    <a:pt x="1041400" y="793750"/>
                  </a:cubicBezTo>
                  <a:cubicBezTo>
                    <a:pt x="1036048" y="785723"/>
                    <a:pt x="1033753" y="784089"/>
                    <a:pt x="1031875" y="774700"/>
                  </a:cubicBezTo>
                  <a:cubicBezTo>
                    <a:pt x="1031460" y="772624"/>
                    <a:pt x="1031875" y="770467"/>
                    <a:pt x="1031875" y="768350"/>
                  </a:cubicBezTo>
                  <a:lnTo>
                    <a:pt x="927100" y="768350"/>
                  </a:lnTo>
                  <a:lnTo>
                    <a:pt x="927100" y="739775"/>
                  </a:lnTo>
                  <a:lnTo>
                    <a:pt x="895350" y="739775"/>
                  </a:lnTo>
                  <a:lnTo>
                    <a:pt x="895350" y="739775"/>
                  </a:lnTo>
                  <a:lnTo>
                    <a:pt x="895350" y="717550"/>
                  </a:lnTo>
                  <a:lnTo>
                    <a:pt x="847725" y="717550"/>
                  </a:lnTo>
                  <a:lnTo>
                    <a:pt x="844550" y="663575"/>
                  </a:lnTo>
                  <a:cubicBezTo>
                    <a:pt x="842433" y="654050"/>
                    <a:pt x="840714" y="644428"/>
                    <a:pt x="838200" y="635000"/>
                  </a:cubicBezTo>
                  <a:lnTo>
                    <a:pt x="828675" y="606425"/>
                  </a:lnTo>
                  <a:lnTo>
                    <a:pt x="822325" y="587375"/>
                  </a:lnTo>
                  <a:lnTo>
                    <a:pt x="819150" y="577850"/>
                  </a:lnTo>
                  <a:lnTo>
                    <a:pt x="819150" y="574675"/>
                  </a:lnTo>
                  <a:lnTo>
                    <a:pt x="819150" y="504825"/>
                  </a:lnTo>
                  <a:lnTo>
                    <a:pt x="800100" y="504825"/>
                  </a:lnTo>
                  <a:lnTo>
                    <a:pt x="800100" y="450850"/>
                  </a:lnTo>
                  <a:lnTo>
                    <a:pt x="746125" y="450850"/>
                  </a:lnTo>
                  <a:lnTo>
                    <a:pt x="739775" y="428625"/>
                  </a:lnTo>
                  <a:lnTo>
                    <a:pt x="736600" y="406400"/>
                  </a:lnTo>
                  <a:lnTo>
                    <a:pt x="663575" y="406400"/>
                  </a:lnTo>
                  <a:lnTo>
                    <a:pt x="663575" y="406400"/>
                  </a:lnTo>
                  <a:lnTo>
                    <a:pt x="663575" y="384175"/>
                  </a:lnTo>
                  <a:lnTo>
                    <a:pt x="622300" y="384175"/>
                  </a:lnTo>
                  <a:lnTo>
                    <a:pt x="615950" y="352425"/>
                  </a:lnTo>
                  <a:cubicBezTo>
                    <a:pt x="613833" y="342900"/>
                    <a:pt x="612686" y="333107"/>
                    <a:pt x="609600" y="323850"/>
                  </a:cubicBezTo>
                  <a:cubicBezTo>
                    <a:pt x="608393" y="320230"/>
                    <a:pt x="604800" y="317812"/>
                    <a:pt x="603250" y="314325"/>
                  </a:cubicBezTo>
                  <a:cubicBezTo>
                    <a:pt x="600532" y="308208"/>
                    <a:pt x="596900" y="295275"/>
                    <a:pt x="596900" y="295275"/>
                  </a:cubicBezTo>
                  <a:cubicBezTo>
                    <a:pt x="595842" y="282575"/>
                    <a:pt x="594545" y="269893"/>
                    <a:pt x="593725" y="257175"/>
                  </a:cubicBezTo>
                  <a:cubicBezTo>
                    <a:pt x="592429" y="237081"/>
                    <a:pt x="592222" y="216917"/>
                    <a:pt x="590550" y="196850"/>
                  </a:cubicBezTo>
                  <a:cubicBezTo>
                    <a:pt x="588694" y="174580"/>
                    <a:pt x="585817" y="185885"/>
                    <a:pt x="581025" y="161925"/>
                  </a:cubicBezTo>
                  <a:lnTo>
                    <a:pt x="577850" y="146050"/>
                  </a:lnTo>
                  <a:lnTo>
                    <a:pt x="466725" y="146050"/>
                  </a:lnTo>
                  <a:lnTo>
                    <a:pt x="450850" y="120650"/>
                  </a:lnTo>
                  <a:lnTo>
                    <a:pt x="428625" y="101600"/>
                  </a:lnTo>
                  <a:lnTo>
                    <a:pt x="333375" y="98425"/>
                  </a:lnTo>
                  <a:cubicBezTo>
                    <a:pt x="325967" y="93133"/>
                    <a:pt x="317955" y="88598"/>
                    <a:pt x="311150" y="82550"/>
                  </a:cubicBezTo>
                  <a:cubicBezTo>
                    <a:pt x="308298" y="80015"/>
                    <a:pt x="307243" y="75956"/>
                    <a:pt x="304800" y="73025"/>
                  </a:cubicBezTo>
                  <a:cubicBezTo>
                    <a:pt x="301925" y="69576"/>
                    <a:pt x="298450" y="66675"/>
                    <a:pt x="295275" y="63500"/>
                  </a:cubicBezTo>
                  <a:cubicBezTo>
                    <a:pt x="293545" y="58310"/>
                    <a:pt x="290933" y="47689"/>
                    <a:pt x="285750" y="44450"/>
                  </a:cubicBezTo>
                  <a:cubicBezTo>
                    <a:pt x="280074" y="40902"/>
                    <a:pt x="273050" y="40217"/>
                    <a:pt x="266700" y="38100"/>
                  </a:cubicBezTo>
                  <a:lnTo>
                    <a:pt x="257175" y="34925"/>
                  </a:lnTo>
                  <a:cubicBezTo>
                    <a:pt x="249512" y="23431"/>
                    <a:pt x="254238" y="27107"/>
                    <a:pt x="244475" y="22225"/>
                  </a:cubicBezTo>
                  <a:lnTo>
                    <a:pt x="177800" y="22225"/>
                  </a:lnTo>
                  <a:lnTo>
                    <a:pt x="177800" y="22225"/>
                  </a:lnTo>
                  <a:lnTo>
                    <a:pt x="177800" y="22225"/>
                  </a:lnTo>
                  <a:lnTo>
                    <a:pt x="177800" y="0"/>
                  </a:lnTo>
                  <a:lnTo>
                    <a:pt x="0" y="0"/>
                  </a:lnTo>
                </a:path>
              </a:pathLst>
            </a:cu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00" dirty="0"/>
            </a:p>
          </p:txBody>
        </p:sp>
        <p:sp>
          <p:nvSpPr>
            <p:cNvPr id="543" name="TextBox 542">
              <a:extLst>
                <a:ext uri="{FF2B5EF4-FFF2-40B4-BE49-F238E27FC236}">
                  <a16:creationId xmlns:a16="http://schemas.microsoft.com/office/drawing/2014/main" id="{9E042B0E-1E34-49D0-D6EB-7C0BE24940F4}"/>
                </a:ext>
              </a:extLst>
            </p:cNvPr>
            <p:cNvSpPr txBox="1"/>
            <p:nvPr/>
          </p:nvSpPr>
          <p:spPr>
            <a:xfrm>
              <a:off x="5272610" y="1892300"/>
              <a:ext cx="328032" cy="248297"/>
            </a:xfrm>
            <a:prstGeom prst="rect">
              <a:avLst/>
            </a:prstGeom>
            <a:noFill/>
          </p:spPr>
          <p:txBody>
            <a:bodyPr wrap="none" rtlCol="0">
              <a:spAutoFit/>
            </a:bodyPr>
            <a:lstStyle/>
            <a:p>
              <a:r>
                <a:rPr lang="en-US" sz="500" dirty="0">
                  <a:solidFill>
                    <a:schemeClr val="accent3"/>
                  </a:solidFill>
                </a:rPr>
                <a:t>+</a:t>
              </a:r>
            </a:p>
          </p:txBody>
        </p:sp>
        <p:sp>
          <p:nvSpPr>
            <p:cNvPr id="544" name="TextBox 543">
              <a:extLst>
                <a:ext uri="{FF2B5EF4-FFF2-40B4-BE49-F238E27FC236}">
                  <a16:creationId xmlns:a16="http://schemas.microsoft.com/office/drawing/2014/main" id="{A7D7B00C-1DEA-7371-BA50-870F9111A02C}"/>
                </a:ext>
              </a:extLst>
            </p:cNvPr>
            <p:cNvSpPr txBox="1"/>
            <p:nvPr/>
          </p:nvSpPr>
          <p:spPr>
            <a:xfrm>
              <a:off x="5421835" y="1889126"/>
              <a:ext cx="328032" cy="248297"/>
            </a:xfrm>
            <a:prstGeom prst="rect">
              <a:avLst/>
            </a:prstGeom>
            <a:noFill/>
          </p:spPr>
          <p:txBody>
            <a:bodyPr wrap="none" rtlCol="0">
              <a:spAutoFit/>
            </a:bodyPr>
            <a:lstStyle/>
            <a:p>
              <a:r>
                <a:rPr lang="en-US" sz="500" dirty="0">
                  <a:solidFill>
                    <a:schemeClr val="accent3"/>
                  </a:solidFill>
                </a:rPr>
                <a:t>+</a:t>
              </a:r>
            </a:p>
          </p:txBody>
        </p:sp>
        <p:sp>
          <p:nvSpPr>
            <p:cNvPr id="545" name="TextBox 544">
              <a:extLst>
                <a:ext uri="{FF2B5EF4-FFF2-40B4-BE49-F238E27FC236}">
                  <a16:creationId xmlns:a16="http://schemas.microsoft.com/office/drawing/2014/main" id="{6ED1618A-3759-8D0F-A2F3-AEE2B6801728}"/>
                </a:ext>
              </a:extLst>
            </p:cNvPr>
            <p:cNvSpPr txBox="1"/>
            <p:nvPr/>
          </p:nvSpPr>
          <p:spPr>
            <a:xfrm>
              <a:off x="5523435" y="1924050"/>
              <a:ext cx="328032" cy="248297"/>
            </a:xfrm>
            <a:prstGeom prst="rect">
              <a:avLst/>
            </a:prstGeom>
            <a:noFill/>
          </p:spPr>
          <p:txBody>
            <a:bodyPr wrap="none" rtlCol="0">
              <a:spAutoFit/>
            </a:bodyPr>
            <a:lstStyle/>
            <a:p>
              <a:r>
                <a:rPr lang="en-US" sz="500" dirty="0">
                  <a:solidFill>
                    <a:schemeClr val="accent3"/>
                  </a:solidFill>
                </a:rPr>
                <a:t>+</a:t>
              </a:r>
            </a:p>
          </p:txBody>
        </p:sp>
        <p:sp>
          <p:nvSpPr>
            <p:cNvPr id="546" name="TextBox 545">
              <a:extLst>
                <a:ext uri="{FF2B5EF4-FFF2-40B4-BE49-F238E27FC236}">
                  <a16:creationId xmlns:a16="http://schemas.microsoft.com/office/drawing/2014/main" id="{9300AD6E-D55B-5DF3-F11C-819936C5322E}"/>
                </a:ext>
              </a:extLst>
            </p:cNvPr>
            <p:cNvSpPr txBox="1"/>
            <p:nvPr/>
          </p:nvSpPr>
          <p:spPr>
            <a:xfrm>
              <a:off x="5552010" y="1943100"/>
              <a:ext cx="328032" cy="248297"/>
            </a:xfrm>
            <a:prstGeom prst="rect">
              <a:avLst/>
            </a:prstGeom>
            <a:noFill/>
          </p:spPr>
          <p:txBody>
            <a:bodyPr wrap="none" rtlCol="0">
              <a:spAutoFit/>
            </a:bodyPr>
            <a:lstStyle/>
            <a:p>
              <a:r>
                <a:rPr lang="en-US" sz="500" dirty="0">
                  <a:solidFill>
                    <a:schemeClr val="accent3"/>
                  </a:solidFill>
                </a:rPr>
                <a:t>+</a:t>
              </a:r>
            </a:p>
          </p:txBody>
        </p:sp>
        <p:sp>
          <p:nvSpPr>
            <p:cNvPr id="547" name="TextBox 546">
              <a:extLst>
                <a:ext uri="{FF2B5EF4-FFF2-40B4-BE49-F238E27FC236}">
                  <a16:creationId xmlns:a16="http://schemas.microsoft.com/office/drawing/2014/main" id="{1C937CCC-519F-C57D-6A1F-2FB2ABF2625F}"/>
                </a:ext>
              </a:extLst>
            </p:cNvPr>
            <p:cNvSpPr txBox="1"/>
            <p:nvPr/>
          </p:nvSpPr>
          <p:spPr>
            <a:xfrm>
              <a:off x="5745686" y="2038350"/>
              <a:ext cx="328032" cy="248297"/>
            </a:xfrm>
            <a:prstGeom prst="rect">
              <a:avLst/>
            </a:prstGeom>
            <a:noFill/>
          </p:spPr>
          <p:txBody>
            <a:bodyPr wrap="none" rtlCol="0">
              <a:spAutoFit/>
            </a:bodyPr>
            <a:lstStyle/>
            <a:p>
              <a:r>
                <a:rPr lang="en-US" sz="500" dirty="0">
                  <a:solidFill>
                    <a:schemeClr val="accent3"/>
                  </a:solidFill>
                </a:rPr>
                <a:t>+</a:t>
              </a:r>
            </a:p>
          </p:txBody>
        </p:sp>
        <p:sp>
          <p:nvSpPr>
            <p:cNvPr id="548" name="TextBox 547">
              <a:extLst>
                <a:ext uri="{FF2B5EF4-FFF2-40B4-BE49-F238E27FC236}">
                  <a16:creationId xmlns:a16="http://schemas.microsoft.com/office/drawing/2014/main" id="{2841700F-6BBE-B48D-F588-C5DB9D601FFD}"/>
                </a:ext>
              </a:extLst>
            </p:cNvPr>
            <p:cNvSpPr txBox="1"/>
            <p:nvPr/>
          </p:nvSpPr>
          <p:spPr>
            <a:xfrm>
              <a:off x="5835257" y="2076450"/>
              <a:ext cx="328032" cy="248297"/>
            </a:xfrm>
            <a:prstGeom prst="rect">
              <a:avLst/>
            </a:prstGeom>
            <a:noFill/>
          </p:spPr>
          <p:txBody>
            <a:bodyPr wrap="none" rtlCol="0">
              <a:spAutoFit/>
            </a:bodyPr>
            <a:lstStyle/>
            <a:p>
              <a:r>
                <a:rPr lang="en-US" sz="500" dirty="0">
                  <a:solidFill>
                    <a:schemeClr val="accent3"/>
                  </a:solidFill>
                </a:rPr>
                <a:t>+</a:t>
              </a:r>
            </a:p>
          </p:txBody>
        </p:sp>
        <p:sp>
          <p:nvSpPr>
            <p:cNvPr id="549" name="TextBox 548">
              <a:extLst>
                <a:ext uri="{FF2B5EF4-FFF2-40B4-BE49-F238E27FC236}">
                  <a16:creationId xmlns:a16="http://schemas.microsoft.com/office/drawing/2014/main" id="{DBC2E098-E553-532E-46E0-906215016493}"/>
                </a:ext>
              </a:extLst>
            </p:cNvPr>
            <p:cNvSpPr txBox="1"/>
            <p:nvPr/>
          </p:nvSpPr>
          <p:spPr>
            <a:xfrm>
              <a:off x="5964761" y="2301875"/>
              <a:ext cx="328032" cy="248297"/>
            </a:xfrm>
            <a:prstGeom prst="rect">
              <a:avLst/>
            </a:prstGeom>
            <a:noFill/>
          </p:spPr>
          <p:txBody>
            <a:bodyPr wrap="none" rtlCol="0">
              <a:spAutoFit/>
            </a:bodyPr>
            <a:lstStyle/>
            <a:p>
              <a:r>
                <a:rPr lang="en-US" sz="500" dirty="0">
                  <a:solidFill>
                    <a:schemeClr val="accent3"/>
                  </a:solidFill>
                </a:rPr>
                <a:t>+</a:t>
              </a:r>
            </a:p>
          </p:txBody>
        </p:sp>
        <p:sp>
          <p:nvSpPr>
            <p:cNvPr id="550" name="TextBox 549">
              <a:extLst>
                <a:ext uri="{FF2B5EF4-FFF2-40B4-BE49-F238E27FC236}">
                  <a16:creationId xmlns:a16="http://schemas.microsoft.com/office/drawing/2014/main" id="{AA8629C5-BC00-DECC-312E-806645A1D462}"/>
                </a:ext>
              </a:extLst>
            </p:cNvPr>
            <p:cNvSpPr txBox="1"/>
            <p:nvPr/>
          </p:nvSpPr>
          <p:spPr>
            <a:xfrm>
              <a:off x="6123510" y="2606674"/>
              <a:ext cx="328032" cy="248297"/>
            </a:xfrm>
            <a:prstGeom prst="rect">
              <a:avLst/>
            </a:prstGeom>
            <a:noFill/>
          </p:spPr>
          <p:txBody>
            <a:bodyPr wrap="none" rtlCol="0">
              <a:spAutoFit/>
            </a:bodyPr>
            <a:lstStyle/>
            <a:p>
              <a:r>
                <a:rPr lang="en-US" sz="500" dirty="0">
                  <a:solidFill>
                    <a:schemeClr val="accent3"/>
                  </a:solidFill>
                </a:rPr>
                <a:t>+</a:t>
              </a:r>
            </a:p>
          </p:txBody>
        </p:sp>
        <p:sp>
          <p:nvSpPr>
            <p:cNvPr id="551" name="TextBox 550">
              <a:extLst>
                <a:ext uri="{FF2B5EF4-FFF2-40B4-BE49-F238E27FC236}">
                  <a16:creationId xmlns:a16="http://schemas.microsoft.com/office/drawing/2014/main" id="{569A80F3-8DC5-768F-59F8-B198DEF55C15}"/>
                </a:ext>
              </a:extLst>
            </p:cNvPr>
            <p:cNvSpPr txBox="1"/>
            <p:nvPr/>
          </p:nvSpPr>
          <p:spPr>
            <a:xfrm>
              <a:off x="6266385" y="2660650"/>
              <a:ext cx="328032" cy="248297"/>
            </a:xfrm>
            <a:prstGeom prst="rect">
              <a:avLst/>
            </a:prstGeom>
            <a:noFill/>
          </p:spPr>
          <p:txBody>
            <a:bodyPr wrap="none" rtlCol="0">
              <a:spAutoFit/>
            </a:bodyPr>
            <a:lstStyle/>
            <a:p>
              <a:r>
                <a:rPr lang="en-US" sz="500" dirty="0">
                  <a:solidFill>
                    <a:schemeClr val="accent3"/>
                  </a:solidFill>
                </a:rPr>
                <a:t>+</a:t>
              </a:r>
            </a:p>
          </p:txBody>
        </p:sp>
        <p:sp>
          <p:nvSpPr>
            <p:cNvPr id="552" name="TextBox 551">
              <a:extLst>
                <a:ext uri="{FF2B5EF4-FFF2-40B4-BE49-F238E27FC236}">
                  <a16:creationId xmlns:a16="http://schemas.microsoft.com/office/drawing/2014/main" id="{7071138C-4D90-6DA8-69E9-3B4DA4788A06}"/>
                </a:ext>
              </a:extLst>
            </p:cNvPr>
            <p:cNvSpPr txBox="1"/>
            <p:nvPr/>
          </p:nvSpPr>
          <p:spPr>
            <a:xfrm>
              <a:off x="6745810" y="2895600"/>
              <a:ext cx="328032" cy="248297"/>
            </a:xfrm>
            <a:prstGeom prst="rect">
              <a:avLst/>
            </a:prstGeom>
            <a:noFill/>
          </p:spPr>
          <p:txBody>
            <a:bodyPr wrap="none" rtlCol="0">
              <a:spAutoFit/>
            </a:bodyPr>
            <a:lstStyle/>
            <a:p>
              <a:r>
                <a:rPr lang="en-US" sz="500" dirty="0">
                  <a:solidFill>
                    <a:schemeClr val="accent3"/>
                  </a:solidFill>
                </a:rPr>
                <a:t>+</a:t>
              </a:r>
            </a:p>
          </p:txBody>
        </p:sp>
        <p:sp>
          <p:nvSpPr>
            <p:cNvPr id="553" name="TextBox 552">
              <a:extLst>
                <a:ext uri="{FF2B5EF4-FFF2-40B4-BE49-F238E27FC236}">
                  <a16:creationId xmlns:a16="http://schemas.microsoft.com/office/drawing/2014/main" id="{B1248179-96F2-1565-A7A1-1CA049E0823B}"/>
                </a:ext>
              </a:extLst>
            </p:cNvPr>
            <p:cNvSpPr txBox="1"/>
            <p:nvPr/>
          </p:nvSpPr>
          <p:spPr>
            <a:xfrm>
              <a:off x="7069661" y="3022599"/>
              <a:ext cx="328032" cy="248297"/>
            </a:xfrm>
            <a:prstGeom prst="rect">
              <a:avLst/>
            </a:prstGeom>
            <a:noFill/>
          </p:spPr>
          <p:txBody>
            <a:bodyPr wrap="none" rtlCol="0">
              <a:spAutoFit/>
            </a:bodyPr>
            <a:lstStyle/>
            <a:p>
              <a:r>
                <a:rPr lang="en-US" sz="500" dirty="0">
                  <a:solidFill>
                    <a:schemeClr val="accent3"/>
                  </a:solidFill>
                </a:rPr>
                <a:t>+</a:t>
              </a:r>
            </a:p>
          </p:txBody>
        </p:sp>
        <p:sp>
          <p:nvSpPr>
            <p:cNvPr id="554" name="TextBox 553">
              <a:extLst>
                <a:ext uri="{FF2B5EF4-FFF2-40B4-BE49-F238E27FC236}">
                  <a16:creationId xmlns:a16="http://schemas.microsoft.com/office/drawing/2014/main" id="{C61CAAF6-D666-B647-0318-F6F42F77D613}"/>
                </a:ext>
              </a:extLst>
            </p:cNvPr>
            <p:cNvSpPr txBox="1"/>
            <p:nvPr/>
          </p:nvSpPr>
          <p:spPr>
            <a:xfrm>
              <a:off x="7126810" y="3048000"/>
              <a:ext cx="328032" cy="248297"/>
            </a:xfrm>
            <a:prstGeom prst="rect">
              <a:avLst/>
            </a:prstGeom>
            <a:noFill/>
          </p:spPr>
          <p:txBody>
            <a:bodyPr wrap="none" rtlCol="0">
              <a:spAutoFit/>
            </a:bodyPr>
            <a:lstStyle/>
            <a:p>
              <a:r>
                <a:rPr lang="en-US" sz="500" dirty="0">
                  <a:solidFill>
                    <a:schemeClr val="accent3"/>
                  </a:solidFill>
                </a:rPr>
                <a:t>+</a:t>
              </a:r>
            </a:p>
          </p:txBody>
        </p:sp>
        <p:sp>
          <p:nvSpPr>
            <p:cNvPr id="555" name="TextBox 554">
              <a:extLst>
                <a:ext uri="{FF2B5EF4-FFF2-40B4-BE49-F238E27FC236}">
                  <a16:creationId xmlns:a16="http://schemas.microsoft.com/office/drawing/2014/main" id="{AF646E06-D6A3-A66A-7176-FAF81478F3C7}"/>
                </a:ext>
              </a:extLst>
            </p:cNvPr>
            <p:cNvSpPr txBox="1"/>
            <p:nvPr/>
          </p:nvSpPr>
          <p:spPr>
            <a:xfrm>
              <a:off x="7269685" y="3079751"/>
              <a:ext cx="328032" cy="248297"/>
            </a:xfrm>
            <a:prstGeom prst="rect">
              <a:avLst/>
            </a:prstGeom>
            <a:noFill/>
          </p:spPr>
          <p:txBody>
            <a:bodyPr wrap="none" rtlCol="0">
              <a:spAutoFit/>
            </a:bodyPr>
            <a:lstStyle/>
            <a:p>
              <a:r>
                <a:rPr lang="en-US" sz="500" dirty="0">
                  <a:solidFill>
                    <a:schemeClr val="accent3"/>
                  </a:solidFill>
                </a:rPr>
                <a:t>+</a:t>
              </a:r>
            </a:p>
          </p:txBody>
        </p:sp>
        <p:sp>
          <p:nvSpPr>
            <p:cNvPr id="556" name="TextBox 555">
              <a:extLst>
                <a:ext uri="{FF2B5EF4-FFF2-40B4-BE49-F238E27FC236}">
                  <a16:creationId xmlns:a16="http://schemas.microsoft.com/office/drawing/2014/main" id="{48F20252-4726-F77E-E5DF-F63C544696EE}"/>
                </a:ext>
              </a:extLst>
            </p:cNvPr>
            <p:cNvSpPr txBox="1"/>
            <p:nvPr/>
          </p:nvSpPr>
          <p:spPr>
            <a:xfrm>
              <a:off x="7291910" y="3079751"/>
              <a:ext cx="328032" cy="248297"/>
            </a:xfrm>
            <a:prstGeom prst="rect">
              <a:avLst/>
            </a:prstGeom>
            <a:noFill/>
          </p:spPr>
          <p:txBody>
            <a:bodyPr wrap="none" rtlCol="0">
              <a:spAutoFit/>
            </a:bodyPr>
            <a:lstStyle/>
            <a:p>
              <a:r>
                <a:rPr lang="en-US" sz="500" dirty="0">
                  <a:solidFill>
                    <a:schemeClr val="accent3"/>
                  </a:solidFill>
                </a:rPr>
                <a:t>+</a:t>
              </a:r>
            </a:p>
          </p:txBody>
        </p:sp>
        <p:sp>
          <p:nvSpPr>
            <p:cNvPr id="557" name="TextBox 556">
              <a:extLst>
                <a:ext uri="{FF2B5EF4-FFF2-40B4-BE49-F238E27FC236}">
                  <a16:creationId xmlns:a16="http://schemas.microsoft.com/office/drawing/2014/main" id="{0927509B-CE43-C552-48CA-0C220973E85E}"/>
                </a:ext>
              </a:extLst>
            </p:cNvPr>
            <p:cNvSpPr txBox="1"/>
            <p:nvPr/>
          </p:nvSpPr>
          <p:spPr>
            <a:xfrm>
              <a:off x="7412560" y="3079751"/>
              <a:ext cx="328032" cy="248297"/>
            </a:xfrm>
            <a:prstGeom prst="rect">
              <a:avLst/>
            </a:prstGeom>
            <a:noFill/>
          </p:spPr>
          <p:txBody>
            <a:bodyPr wrap="none" rtlCol="0">
              <a:spAutoFit/>
            </a:bodyPr>
            <a:lstStyle/>
            <a:p>
              <a:r>
                <a:rPr lang="en-US" sz="500" dirty="0">
                  <a:solidFill>
                    <a:schemeClr val="accent3"/>
                  </a:solidFill>
                </a:rPr>
                <a:t>+</a:t>
              </a:r>
            </a:p>
          </p:txBody>
        </p:sp>
        <p:sp>
          <p:nvSpPr>
            <p:cNvPr id="558" name="TextBox 557">
              <a:extLst>
                <a:ext uri="{FF2B5EF4-FFF2-40B4-BE49-F238E27FC236}">
                  <a16:creationId xmlns:a16="http://schemas.microsoft.com/office/drawing/2014/main" id="{2560379D-0341-B94A-3543-AD5DC7856B32}"/>
                </a:ext>
              </a:extLst>
            </p:cNvPr>
            <p:cNvSpPr txBox="1"/>
            <p:nvPr/>
          </p:nvSpPr>
          <p:spPr>
            <a:xfrm>
              <a:off x="7431610" y="3079751"/>
              <a:ext cx="328032" cy="248297"/>
            </a:xfrm>
            <a:prstGeom prst="rect">
              <a:avLst/>
            </a:prstGeom>
            <a:noFill/>
          </p:spPr>
          <p:txBody>
            <a:bodyPr wrap="none" rtlCol="0">
              <a:spAutoFit/>
            </a:bodyPr>
            <a:lstStyle/>
            <a:p>
              <a:r>
                <a:rPr lang="en-US" sz="500" dirty="0">
                  <a:solidFill>
                    <a:schemeClr val="accent3"/>
                  </a:solidFill>
                </a:rPr>
                <a:t>+</a:t>
              </a:r>
            </a:p>
          </p:txBody>
        </p:sp>
        <p:sp>
          <p:nvSpPr>
            <p:cNvPr id="559" name="TextBox 558">
              <a:extLst>
                <a:ext uri="{FF2B5EF4-FFF2-40B4-BE49-F238E27FC236}">
                  <a16:creationId xmlns:a16="http://schemas.microsoft.com/office/drawing/2014/main" id="{6DB230AB-EEA9-B4BC-73CB-38D910FD7680}"/>
                </a:ext>
              </a:extLst>
            </p:cNvPr>
            <p:cNvSpPr txBox="1"/>
            <p:nvPr/>
          </p:nvSpPr>
          <p:spPr>
            <a:xfrm>
              <a:off x="7714185" y="3133725"/>
              <a:ext cx="328032" cy="248297"/>
            </a:xfrm>
            <a:prstGeom prst="rect">
              <a:avLst/>
            </a:prstGeom>
            <a:noFill/>
          </p:spPr>
          <p:txBody>
            <a:bodyPr wrap="none" rtlCol="0">
              <a:spAutoFit/>
            </a:bodyPr>
            <a:lstStyle/>
            <a:p>
              <a:r>
                <a:rPr lang="en-US" sz="500" dirty="0">
                  <a:solidFill>
                    <a:schemeClr val="accent3"/>
                  </a:solidFill>
                </a:rPr>
                <a:t>+</a:t>
              </a:r>
            </a:p>
          </p:txBody>
        </p:sp>
        <p:sp>
          <p:nvSpPr>
            <p:cNvPr id="560" name="TextBox 559">
              <a:extLst>
                <a:ext uri="{FF2B5EF4-FFF2-40B4-BE49-F238E27FC236}">
                  <a16:creationId xmlns:a16="http://schemas.microsoft.com/office/drawing/2014/main" id="{D59A95F2-B6C4-CD50-02FC-E357CC76409A}"/>
                </a:ext>
              </a:extLst>
            </p:cNvPr>
            <p:cNvSpPr txBox="1"/>
            <p:nvPr/>
          </p:nvSpPr>
          <p:spPr>
            <a:xfrm>
              <a:off x="7736411" y="3133725"/>
              <a:ext cx="328032" cy="248297"/>
            </a:xfrm>
            <a:prstGeom prst="rect">
              <a:avLst/>
            </a:prstGeom>
            <a:noFill/>
          </p:spPr>
          <p:txBody>
            <a:bodyPr wrap="none" rtlCol="0">
              <a:spAutoFit/>
            </a:bodyPr>
            <a:lstStyle/>
            <a:p>
              <a:r>
                <a:rPr lang="en-US" sz="500" dirty="0">
                  <a:solidFill>
                    <a:schemeClr val="accent3"/>
                  </a:solidFill>
                </a:rPr>
                <a:t>+</a:t>
              </a:r>
            </a:p>
          </p:txBody>
        </p:sp>
        <p:sp>
          <p:nvSpPr>
            <p:cNvPr id="561" name="TextBox 560">
              <a:extLst>
                <a:ext uri="{FF2B5EF4-FFF2-40B4-BE49-F238E27FC236}">
                  <a16:creationId xmlns:a16="http://schemas.microsoft.com/office/drawing/2014/main" id="{DF249DE6-8269-2AB9-9212-7669DB66B3A3}"/>
                </a:ext>
              </a:extLst>
            </p:cNvPr>
            <p:cNvSpPr txBox="1"/>
            <p:nvPr/>
          </p:nvSpPr>
          <p:spPr>
            <a:xfrm>
              <a:off x="8039212" y="3121477"/>
              <a:ext cx="328032" cy="248297"/>
            </a:xfrm>
            <a:prstGeom prst="rect">
              <a:avLst/>
            </a:prstGeom>
            <a:noFill/>
          </p:spPr>
          <p:txBody>
            <a:bodyPr wrap="none" rtlCol="0">
              <a:spAutoFit/>
            </a:bodyPr>
            <a:lstStyle/>
            <a:p>
              <a:r>
                <a:rPr lang="en-US" sz="500" dirty="0">
                  <a:solidFill>
                    <a:schemeClr val="accent3"/>
                  </a:solidFill>
                </a:rPr>
                <a:t>+</a:t>
              </a:r>
            </a:p>
          </p:txBody>
        </p:sp>
      </p:grpSp>
      <p:cxnSp>
        <p:nvCxnSpPr>
          <p:cNvPr id="563" name="Straight Connector 562">
            <a:extLst>
              <a:ext uri="{FF2B5EF4-FFF2-40B4-BE49-F238E27FC236}">
                <a16:creationId xmlns:a16="http://schemas.microsoft.com/office/drawing/2014/main" id="{D7C58558-2072-15C5-81A4-DD7F7CE78EF9}"/>
              </a:ext>
            </a:extLst>
          </p:cNvPr>
          <p:cNvCxnSpPr>
            <a:cxnSpLocks/>
          </p:cNvCxnSpPr>
          <p:nvPr/>
        </p:nvCxnSpPr>
        <p:spPr>
          <a:xfrm>
            <a:off x="332497" y="2777705"/>
            <a:ext cx="392335" cy="195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65" name="TextBox 564">
            <a:extLst>
              <a:ext uri="{FF2B5EF4-FFF2-40B4-BE49-F238E27FC236}">
                <a16:creationId xmlns:a16="http://schemas.microsoft.com/office/drawing/2014/main" id="{234597E4-170C-9214-13B6-563AB6FEFFB6}"/>
              </a:ext>
            </a:extLst>
          </p:cNvPr>
          <p:cNvSpPr txBox="1"/>
          <p:nvPr/>
        </p:nvSpPr>
        <p:spPr>
          <a:xfrm>
            <a:off x="51206" y="1178943"/>
            <a:ext cx="2361524" cy="276999"/>
          </a:xfrm>
          <a:prstGeom prst="rect">
            <a:avLst/>
          </a:prstGeom>
          <a:solidFill>
            <a:schemeClr val="accent1"/>
          </a:solidFill>
        </p:spPr>
        <p:txBody>
          <a:bodyPr wrap="square">
            <a:spAutoFit/>
          </a:bodyPr>
          <a:lstStyle/>
          <a:p>
            <a:pPr marL="0" marR="0" lvl="0" indent="0" algn="ctr" defTabSz="685796" rtl="0" eaLnBrk="1" fontAlgn="auto" latinLnBrk="0" hangingPunct="1">
              <a:lnSpc>
                <a:spcPct val="100000"/>
              </a:lnSpc>
              <a:spcBef>
                <a:spcPts val="0"/>
              </a:spcBef>
              <a:spcAft>
                <a:spcPts val="0"/>
              </a:spcAft>
              <a:buClrTx/>
              <a:buSzTx/>
              <a:buFont typeface="Arial"/>
              <a:buNone/>
              <a:tabLst/>
              <a:defRPr/>
            </a:pPr>
            <a:r>
              <a:rPr kumimoji="0" lang="en-US" sz="1200" b="1" i="0" u="none" strike="noStrike" kern="0" cap="none" spc="0" normalizeH="0" baseline="0" noProof="0" dirty="0">
                <a:ln>
                  <a:noFill/>
                </a:ln>
                <a:solidFill>
                  <a:schemeClr val="bg1"/>
                </a:solidFill>
                <a:effectLst/>
                <a:uLnTx/>
                <a:uFillTx/>
                <a:latin typeface="Arial (Body)"/>
                <a:ea typeface="+mn-ea"/>
                <a:cs typeface="Arial"/>
                <a:sym typeface="Arial"/>
              </a:rPr>
              <a:t>PFS</a:t>
            </a:r>
            <a:endParaRPr kumimoji="0" lang="en-US" sz="1200" b="0" i="0" u="none" strike="noStrike" kern="0" cap="none" spc="0" normalizeH="0" baseline="30000" noProof="0" dirty="0">
              <a:ln>
                <a:noFill/>
              </a:ln>
              <a:solidFill>
                <a:schemeClr val="bg1"/>
              </a:solidFill>
              <a:effectLst/>
              <a:uLnTx/>
              <a:uFillTx/>
              <a:latin typeface="Arial (Body)"/>
              <a:ea typeface="+mn-ea"/>
              <a:cs typeface="Arial"/>
              <a:sym typeface="Arial"/>
            </a:endParaRPr>
          </a:p>
        </p:txBody>
      </p:sp>
      <p:sp>
        <p:nvSpPr>
          <p:cNvPr id="566" name="TextBox 565">
            <a:extLst>
              <a:ext uri="{FF2B5EF4-FFF2-40B4-BE49-F238E27FC236}">
                <a16:creationId xmlns:a16="http://schemas.microsoft.com/office/drawing/2014/main" id="{811C2DE0-8BA7-5235-2175-C63FBEEE31E5}"/>
              </a:ext>
            </a:extLst>
          </p:cNvPr>
          <p:cNvSpPr txBox="1"/>
          <p:nvPr/>
        </p:nvSpPr>
        <p:spPr>
          <a:xfrm>
            <a:off x="2374065" y="1178943"/>
            <a:ext cx="1856232" cy="276999"/>
          </a:xfrm>
          <a:prstGeom prst="rect">
            <a:avLst/>
          </a:prstGeom>
          <a:solidFill>
            <a:schemeClr val="accent1"/>
          </a:solidFill>
        </p:spPr>
        <p:txBody>
          <a:bodyPr wrap="square">
            <a:spAutoFit/>
          </a:bodyPr>
          <a:lstStyle/>
          <a:p>
            <a:pPr marL="0" marR="0" lvl="0" indent="0" algn="ctr" defTabSz="685796" rtl="0" eaLnBrk="1" fontAlgn="auto" latinLnBrk="0" hangingPunct="1">
              <a:lnSpc>
                <a:spcPct val="100000"/>
              </a:lnSpc>
              <a:spcBef>
                <a:spcPts val="0"/>
              </a:spcBef>
              <a:spcAft>
                <a:spcPts val="0"/>
              </a:spcAft>
              <a:buClrTx/>
              <a:buSzTx/>
              <a:buFont typeface="Arial"/>
              <a:buNone/>
              <a:tabLst/>
              <a:defRPr/>
            </a:pPr>
            <a:r>
              <a:rPr kumimoji="0" lang="en-US" sz="1200" b="1" i="0" u="none" strike="noStrike" kern="0" cap="none" spc="0" normalizeH="0" baseline="0" noProof="0" dirty="0">
                <a:ln>
                  <a:noFill/>
                </a:ln>
                <a:solidFill>
                  <a:schemeClr val="bg1"/>
                </a:solidFill>
                <a:effectLst/>
                <a:uLnTx/>
                <a:uFillTx/>
                <a:latin typeface="Arial (Body)"/>
                <a:ea typeface="+mn-ea"/>
                <a:cs typeface="Arial"/>
                <a:sym typeface="Arial"/>
              </a:rPr>
              <a:t>OS</a:t>
            </a:r>
            <a:endParaRPr kumimoji="0" lang="en-US" sz="1200" b="0" i="0" u="none" strike="noStrike" kern="0" cap="none" spc="0" normalizeH="0" baseline="30000" noProof="0" dirty="0">
              <a:ln>
                <a:noFill/>
              </a:ln>
              <a:solidFill>
                <a:schemeClr val="bg1"/>
              </a:solidFill>
              <a:effectLst/>
              <a:uLnTx/>
              <a:uFillTx/>
              <a:latin typeface="Arial (Body)"/>
              <a:ea typeface="+mn-ea"/>
              <a:cs typeface="Arial"/>
              <a:sym typeface="Arial"/>
            </a:endParaRPr>
          </a:p>
        </p:txBody>
      </p:sp>
      <p:sp>
        <p:nvSpPr>
          <p:cNvPr id="567" name="TextBox 566">
            <a:extLst>
              <a:ext uri="{FF2B5EF4-FFF2-40B4-BE49-F238E27FC236}">
                <a16:creationId xmlns:a16="http://schemas.microsoft.com/office/drawing/2014/main" id="{7021D902-C7B1-B6E3-24EF-946F2A2C5A6E}"/>
              </a:ext>
            </a:extLst>
          </p:cNvPr>
          <p:cNvSpPr txBox="1"/>
          <p:nvPr/>
        </p:nvSpPr>
        <p:spPr>
          <a:xfrm>
            <a:off x="6718500" y="1178943"/>
            <a:ext cx="2248052" cy="276999"/>
          </a:xfrm>
          <a:prstGeom prst="rect">
            <a:avLst/>
          </a:prstGeom>
          <a:solidFill>
            <a:schemeClr val="accent2"/>
          </a:solidFill>
        </p:spPr>
        <p:txBody>
          <a:bodyPr wrap="square">
            <a:spAutoFit/>
          </a:bodyPr>
          <a:lstStyle/>
          <a:p>
            <a:pPr marL="0" marR="0" lvl="0" indent="0" algn="ctr" defTabSz="685796" rtl="0" eaLnBrk="1" fontAlgn="auto" latinLnBrk="0" hangingPunct="1">
              <a:lnSpc>
                <a:spcPct val="100000"/>
              </a:lnSpc>
              <a:spcBef>
                <a:spcPts val="0"/>
              </a:spcBef>
              <a:spcAft>
                <a:spcPts val="0"/>
              </a:spcAft>
              <a:buClrTx/>
              <a:buSzTx/>
              <a:buFont typeface="Arial"/>
              <a:buNone/>
              <a:tabLst/>
              <a:defRPr/>
            </a:pPr>
            <a:r>
              <a:rPr kumimoji="0" lang="en-US" sz="1200" b="1" i="0" u="none" strike="noStrike" kern="0" cap="none" spc="0" normalizeH="0" baseline="0" noProof="0" dirty="0">
                <a:ln>
                  <a:noFill/>
                </a:ln>
                <a:solidFill>
                  <a:schemeClr val="bg1"/>
                </a:solidFill>
                <a:effectLst/>
                <a:uLnTx/>
                <a:uFillTx/>
                <a:latin typeface="Arial (Body)"/>
                <a:ea typeface="+mn-ea"/>
                <a:cs typeface="Arial"/>
                <a:sym typeface="Arial"/>
              </a:rPr>
              <a:t>OS</a:t>
            </a:r>
            <a:endParaRPr kumimoji="0" lang="en-US" sz="1200" b="0" i="0" u="none" strike="noStrike" kern="0" cap="none" spc="0" normalizeH="0" baseline="30000" noProof="0" dirty="0">
              <a:ln>
                <a:noFill/>
              </a:ln>
              <a:solidFill>
                <a:schemeClr val="bg1"/>
              </a:solidFill>
              <a:effectLst/>
              <a:uLnTx/>
              <a:uFillTx/>
              <a:latin typeface="Arial (Body)"/>
              <a:ea typeface="+mn-ea"/>
              <a:cs typeface="Arial"/>
              <a:sym typeface="Arial"/>
            </a:endParaRPr>
          </a:p>
        </p:txBody>
      </p:sp>
      <p:sp>
        <p:nvSpPr>
          <p:cNvPr id="568" name="TextBox 567">
            <a:extLst>
              <a:ext uri="{FF2B5EF4-FFF2-40B4-BE49-F238E27FC236}">
                <a16:creationId xmlns:a16="http://schemas.microsoft.com/office/drawing/2014/main" id="{7E3DB087-D074-529A-7CD1-A8386DA12A53}"/>
              </a:ext>
            </a:extLst>
          </p:cNvPr>
          <p:cNvSpPr txBox="1"/>
          <p:nvPr/>
        </p:nvSpPr>
        <p:spPr>
          <a:xfrm>
            <a:off x="4305493" y="1178943"/>
            <a:ext cx="2461032" cy="276999"/>
          </a:xfrm>
          <a:prstGeom prst="rect">
            <a:avLst/>
          </a:prstGeom>
          <a:solidFill>
            <a:schemeClr val="accent2"/>
          </a:solidFill>
        </p:spPr>
        <p:txBody>
          <a:bodyPr wrap="square">
            <a:spAutoFit/>
          </a:bodyPr>
          <a:lstStyle/>
          <a:p>
            <a:pPr marL="0" marR="0" lvl="0" indent="0" algn="ctr" defTabSz="685796" rtl="0" eaLnBrk="1" fontAlgn="auto" latinLnBrk="0" hangingPunct="1">
              <a:lnSpc>
                <a:spcPct val="100000"/>
              </a:lnSpc>
              <a:spcBef>
                <a:spcPts val="0"/>
              </a:spcBef>
              <a:spcAft>
                <a:spcPts val="0"/>
              </a:spcAft>
              <a:buClrTx/>
              <a:buSzTx/>
              <a:buFont typeface="Arial"/>
              <a:buNone/>
              <a:tabLst/>
              <a:defRPr/>
            </a:pPr>
            <a:r>
              <a:rPr kumimoji="0" lang="en-US" sz="1200" b="1" i="0" u="none" strike="noStrike" kern="0" cap="none" spc="0" normalizeH="0" baseline="0" noProof="0" dirty="0">
                <a:ln>
                  <a:noFill/>
                </a:ln>
                <a:solidFill>
                  <a:schemeClr val="bg1"/>
                </a:solidFill>
                <a:effectLst/>
                <a:uLnTx/>
                <a:uFillTx/>
                <a:latin typeface="Arial (Body)"/>
                <a:ea typeface="+mn-ea"/>
                <a:cs typeface="Arial"/>
                <a:sym typeface="Arial"/>
              </a:rPr>
              <a:t>PFS</a:t>
            </a:r>
            <a:endParaRPr kumimoji="0" lang="en-US" sz="1200" b="0" i="0" u="none" strike="noStrike" kern="0" cap="none" spc="0" normalizeH="0" baseline="30000" noProof="0" dirty="0">
              <a:ln>
                <a:noFill/>
              </a:ln>
              <a:solidFill>
                <a:schemeClr val="bg1"/>
              </a:solidFill>
              <a:effectLst/>
              <a:uLnTx/>
              <a:uFillTx/>
              <a:latin typeface="Arial (Body)"/>
              <a:ea typeface="+mn-ea"/>
              <a:cs typeface="Arial"/>
              <a:sym typeface="Arial"/>
            </a:endParaRPr>
          </a:p>
        </p:txBody>
      </p:sp>
      <p:sp>
        <p:nvSpPr>
          <p:cNvPr id="3" name="TextBox 2">
            <a:extLst>
              <a:ext uri="{FF2B5EF4-FFF2-40B4-BE49-F238E27FC236}">
                <a16:creationId xmlns:a16="http://schemas.microsoft.com/office/drawing/2014/main" id="{0173272E-5A03-C9EF-BB55-564D956D648C}"/>
              </a:ext>
            </a:extLst>
          </p:cNvPr>
          <p:cNvSpPr txBox="1"/>
          <p:nvPr/>
        </p:nvSpPr>
        <p:spPr>
          <a:xfrm>
            <a:off x="4310332" y="909678"/>
            <a:ext cx="4656220" cy="276999"/>
          </a:xfrm>
          <a:prstGeom prst="rect">
            <a:avLst/>
          </a:prstGeom>
          <a:solidFill>
            <a:schemeClr val="accent2"/>
          </a:solidFill>
          <a:ln>
            <a:solidFill>
              <a:schemeClr val="accent2"/>
            </a:solidFill>
          </a:ln>
        </p:spPr>
        <p:txBody>
          <a:bodyPr wrap="square">
            <a:spAutoFit/>
          </a:bodyPr>
          <a:lstStyle/>
          <a:p>
            <a:pPr marL="0" marR="0" lvl="0" indent="0" algn="ctr" defTabSz="685796" rtl="0" eaLnBrk="1" fontAlgn="auto" latinLnBrk="0" hangingPunct="1">
              <a:lnSpc>
                <a:spcPct val="100000"/>
              </a:lnSpc>
              <a:spcBef>
                <a:spcPts val="0"/>
              </a:spcBef>
              <a:spcAft>
                <a:spcPts val="0"/>
              </a:spcAft>
              <a:buClrTx/>
              <a:buSzTx/>
              <a:buFont typeface="Arial"/>
              <a:buNone/>
              <a:tabLst/>
              <a:defRPr/>
            </a:pPr>
            <a:r>
              <a:rPr kumimoji="0" lang="en-US" sz="1200" b="1" i="0" u="none" strike="noStrike" kern="0" cap="none" spc="0" normalizeH="0" baseline="0" noProof="0" dirty="0">
                <a:ln>
                  <a:noFill/>
                </a:ln>
                <a:solidFill>
                  <a:schemeClr val="bg1"/>
                </a:solidFill>
                <a:effectLst/>
                <a:uLnTx/>
                <a:uFillTx/>
                <a:latin typeface="Arial (Body)"/>
                <a:ea typeface="+mn-ea"/>
                <a:cs typeface="Arial"/>
                <a:sym typeface="Arial"/>
              </a:rPr>
              <a:t>DUO-E</a:t>
            </a:r>
            <a:r>
              <a:rPr kumimoji="0" lang="en-US" sz="1200" b="1" i="0" u="none" strike="noStrike" kern="0" cap="none" spc="0" normalizeH="0" baseline="30000" noProof="0" dirty="0">
                <a:ln>
                  <a:noFill/>
                </a:ln>
                <a:solidFill>
                  <a:schemeClr val="bg1"/>
                </a:solidFill>
                <a:effectLst/>
                <a:uLnTx/>
                <a:uFillTx/>
                <a:latin typeface="Arial (Body)"/>
                <a:ea typeface="+mn-ea"/>
                <a:cs typeface="Arial"/>
                <a:sym typeface="Arial"/>
              </a:rPr>
              <a:t>2</a:t>
            </a:r>
            <a:endParaRPr kumimoji="0" lang="en-US" sz="1200" b="0" i="0" u="none" strike="noStrike" kern="0" cap="none" spc="0" normalizeH="0" baseline="30000" noProof="0" dirty="0">
              <a:ln>
                <a:noFill/>
              </a:ln>
              <a:solidFill>
                <a:schemeClr val="bg1"/>
              </a:solidFill>
              <a:effectLst/>
              <a:uLnTx/>
              <a:uFillTx/>
              <a:latin typeface="Arial (Body)"/>
              <a:ea typeface="+mn-ea"/>
              <a:cs typeface="Arial"/>
              <a:sym typeface="Arial"/>
            </a:endParaRPr>
          </a:p>
        </p:txBody>
      </p:sp>
      <p:sp>
        <p:nvSpPr>
          <p:cNvPr id="16" name="TextBox 15">
            <a:extLst>
              <a:ext uri="{FF2B5EF4-FFF2-40B4-BE49-F238E27FC236}">
                <a16:creationId xmlns:a16="http://schemas.microsoft.com/office/drawing/2014/main" id="{6505E45F-34C8-690A-998A-E0A3ADB22F19}"/>
              </a:ext>
            </a:extLst>
          </p:cNvPr>
          <p:cNvSpPr txBox="1"/>
          <p:nvPr/>
        </p:nvSpPr>
        <p:spPr>
          <a:xfrm>
            <a:off x="56398" y="909678"/>
            <a:ext cx="4173899" cy="276999"/>
          </a:xfrm>
          <a:prstGeom prst="rect">
            <a:avLst/>
          </a:prstGeom>
          <a:solidFill>
            <a:schemeClr val="accent1"/>
          </a:solidFill>
          <a:ln>
            <a:noFill/>
          </a:ln>
        </p:spPr>
        <p:txBody>
          <a:bodyPr wrap="square">
            <a:spAutoFit/>
          </a:bodyPr>
          <a:lstStyle/>
          <a:p>
            <a:pPr marL="0" marR="0" lvl="0" indent="0" algn="ctr" defTabSz="685796" rtl="0" eaLnBrk="1" fontAlgn="auto" latinLnBrk="0" hangingPunct="1">
              <a:lnSpc>
                <a:spcPct val="100000"/>
              </a:lnSpc>
              <a:spcBef>
                <a:spcPts val="0"/>
              </a:spcBef>
              <a:spcAft>
                <a:spcPts val="0"/>
              </a:spcAft>
              <a:buClrTx/>
              <a:buSzTx/>
              <a:buFont typeface="Arial"/>
              <a:buNone/>
              <a:tabLst/>
              <a:defRPr/>
            </a:pPr>
            <a:r>
              <a:rPr kumimoji="0" lang="en-US" sz="1200" b="1" i="0" u="none" strike="noStrike" kern="0" cap="none" spc="0" normalizeH="0" baseline="0" noProof="0" dirty="0">
                <a:ln>
                  <a:noFill/>
                </a:ln>
                <a:solidFill>
                  <a:schemeClr val="bg1"/>
                </a:solidFill>
                <a:effectLst/>
                <a:uLnTx/>
                <a:uFillTx/>
                <a:latin typeface="Arial (Body)"/>
                <a:ea typeface="+mn-ea"/>
                <a:cs typeface="Arial"/>
                <a:sym typeface="Arial"/>
              </a:rPr>
              <a:t>RUBY Part 2</a:t>
            </a:r>
            <a:r>
              <a:rPr kumimoji="0" lang="en-US" sz="1200" b="1" i="0" u="none" strike="noStrike" kern="0" cap="none" spc="0" normalizeH="0" baseline="30000" noProof="0" dirty="0">
                <a:ln>
                  <a:noFill/>
                </a:ln>
                <a:solidFill>
                  <a:schemeClr val="bg1"/>
                </a:solidFill>
                <a:effectLst/>
                <a:uLnTx/>
                <a:uFillTx/>
                <a:latin typeface="Arial (Body)"/>
                <a:ea typeface="+mn-ea"/>
                <a:cs typeface="Arial"/>
                <a:sym typeface="Arial"/>
              </a:rPr>
              <a:t>1</a:t>
            </a:r>
            <a:endParaRPr kumimoji="0" lang="en-US" sz="1200" b="0" i="0" u="none" strike="noStrike" kern="0" cap="none" spc="0" normalizeH="0" baseline="30000" noProof="0" dirty="0">
              <a:ln>
                <a:noFill/>
              </a:ln>
              <a:solidFill>
                <a:schemeClr val="bg1"/>
              </a:solidFill>
              <a:effectLst/>
              <a:uLnTx/>
              <a:uFillTx/>
              <a:latin typeface="Arial (Body)"/>
              <a:ea typeface="+mn-ea"/>
              <a:cs typeface="Arial"/>
              <a:sym typeface="Arial"/>
            </a:endParaRPr>
          </a:p>
        </p:txBody>
      </p:sp>
      <p:sp>
        <p:nvSpPr>
          <p:cNvPr id="571" name="TextBox 570">
            <a:extLst>
              <a:ext uri="{FF2B5EF4-FFF2-40B4-BE49-F238E27FC236}">
                <a16:creationId xmlns:a16="http://schemas.microsoft.com/office/drawing/2014/main" id="{7C17A6FB-BF9A-AB90-53CE-5066DC45EB1D}"/>
              </a:ext>
            </a:extLst>
          </p:cNvPr>
          <p:cNvSpPr txBox="1"/>
          <p:nvPr/>
        </p:nvSpPr>
        <p:spPr>
          <a:xfrm>
            <a:off x="1326156" y="3882820"/>
            <a:ext cx="6311041" cy="715089"/>
          </a:xfrm>
          <a:prstGeom prst="round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marL="171450" indent="-171450" algn="ctr">
              <a:buFont typeface="Arial" panose="020B0604020202020204" pitchFamily="34" charset="0"/>
              <a:buChar char="•"/>
            </a:pPr>
            <a:r>
              <a:rPr lang="en-US" sz="1200" b="1" dirty="0">
                <a:solidFill>
                  <a:schemeClr val="bg1"/>
                </a:solidFill>
              </a:rPr>
              <a:t>Hazard ratios are improved with the addition of a PARPi to the </a:t>
            </a:r>
            <a:br>
              <a:rPr lang="en-US" sz="1200" b="1" dirty="0">
                <a:solidFill>
                  <a:schemeClr val="bg1"/>
                </a:solidFill>
              </a:rPr>
            </a:br>
            <a:r>
              <a:rPr lang="en-US" sz="1200" b="1" dirty="0">
                <a:solidFill>
                  <a:schemeClr val="bg1"/>
                </a:solidFill>
              </a:rPr>
              <a:t>checkpoint inhibitor/chemo regimen in patients with pMMR endometrial cancer</a:t>
            </a:r>
          </a:p>
          <a:p>
            <a:pPr marL="171450" indent="-171450" algn="ctr">
              <a:buFont typeface="Arial" panose="020B0604020202020204" pitchFamily="34" charset="0"/>
              <a:buChar cha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ea typeface="Roboto Slab" pitchFamily="2" charset="0"/>
                <a:cs typeface="Arial" panose="020B0604020202020204" pitchFamily="34" charset="0"/>
                <a:sym typeface="Arial"/>
              </a:rPr>
              <a:t>More analysis needed to identify which subgroup derives the most benefit</a:t>
            </a:r>
            <a:endParaRPr lang="en-US" sz="1200" b="1" dirty="0">
              <a:solidFill>
                <a:schemeClr val="bg1"/>
              </a:solidFill>
              <a:latin typeface="Arial"/>
              <a:ea typeface="Arial"/>
              <a:cs typeface="Arial"/>
              <a:sym typeface="Arial"/>
            </a:endParaRPr>
          </a:p>
        </p:txBody>
      </p:sp>
      <p:sp>
        <p:nvSpPr>
          <p:cNvPr id="5" name="Footer Placeholder 4">
            <a:extLst>
              <a:ext uri="{FF2B5EF4-FFF2-40B4-BE49-F238E27FC236}">
                <a16:creationId xmlns:a16="http://schemas.microsoft.com/office/drawing/2014/main" id="{97F0591C-F646-5BBE-40E4-D72D1C31BB04}"/>
              </a:ext>
            </a:extLst>
          </p:cNvPr>
          <p:cNvSpPr>
            <a:spLocks noGrp="1"/>
          </p:cNvSpPr>
          <p:nvPr>
            <p:ph type="ftr" sz="quarter" idx="3"/>
          </p:nvPr>
        </p:nvSpPr>
        <p:spPr/>
        <p:txBody>
          <a:bodyPr/>
          <a:lstStyle/>
          <a:p>
            <a:pPr defTabSz="1007486">
              <a:defRPr/>
            </a:pPr>
            <a:r>
              <a:rPr lang="en-GB" kern="1200" baseline="30000" dirty="0">
                <a:solidFill>
                  <a:srgbClr val="000000"/>
                </a:solidFill>
                <a:latin typeface="Arial"/>
                <a:ea typeface="+mn-ea"/>
                <a:cs typeface="Arial"/>
              </a:rPr>
              <a:t>a</a:t>
            </a:r>
            <a:r>
              <a:rPr lang="en-GB" kern="1200" dirty="0">
                <a:solidFill>
                  <a:srgbClr val="000000"/>
                </a:solidFill>
                <a:latin typeface="Arial"/>
                <a:ea typeface="+mn-ea"/>
                <a:cs typeface="Arial"/>
              </a:rPr>
              <a:t> Cross-study comparisons; slide is for information purposes only and is not intended to imply or infer the noninferiority or superiority of any agent.</a:t>
            </a:r>
          </a:p>
          <a:p>
            <a:pPr defTabSz="622432">
              <a:buClrTx/>
              <a:defRPr/>
            </a:pPr>
            <a:r>
              <a:rPr lang="en-US" kern="1200" dirty="0">
                <a:solidFill>
                  <a:srgbClr val="000000"/>
                </a:solidFill>
                <a:ea typeface="+mn-ea"/>
              </a:rPr>
              <a:t>1. </a:t>
            </a:r>
            <a:r>
              <a:rPr lang="en-US" kern="1200" dirty="0">
                <a:latin typeface="Arial"/>
                <a:ea typeface="+mn-ea"/>
                <a:cs typeface="+mn-cs"/>
              </a:rPr>
              <a:t>Mirza MR  et al. SGO 2024. Abstract LBA2</a:t>
            </a:r>
            <a:r>
              <a:rPr lang="en-US" kern="1200" dirty="0">
                <a:solidFill>
                  <a:prstClr val="black"/>
                </a:solidFill>
                <a:latin typeface="Arial"/>
                <a:ea typeface="+mn-ea"/>
                <a:cs typeface="+mn-cs"/>
              </a:rPr>
              <a:t>. 2. </a:t>
            </a:r>
            <a:r>
              <a:rPr lang="it-IT" kern="1200" dirty="0">
                <a:ea typeface="+mn-ea"/>
              </a:rPr>
              <a:t>Westin SN et al. </a:t>
            </a:r>
            <a:r>
              <a:rPr lang="it-IT" i="1" kern="1200" dirty="0">
                <a:ea typeface="+mn-ea"/>
              </a:rPr>
              <a:t>J Clin Oncol. </a:t>
            </a:r>
            <a:r>
              <a:rPr lang="it-IT" kern="1200" dirty="0">
                <a:ea typeface="+mn-ea"/>
              </a:rPr>
              <a:t>2024;42:283-299.</a:t>
            </a:r>
            <a:endParaRPr lang="en-US" kern="1200" dirty="0">
              <a:solidFill>
                <a:srgbClr val="000000"/>
              </a:solidFill>
              <a:ea typeface="+mn-ea"/>
            </a:endParaRPr>
          </a:p>
        </p:txBody>
      </p:sp>
    </p:spTree>
    <p:extLst>
      <p:ext uri="{BB962C8B-B14F-4D97-AF65-F5344CB8AC3E}">
        <p14:creationId xmlns:p14="http://schemas.microsoft.com/office/powerpoint/2010/main" val="2598622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CDF011-3BE9-C4CA-E7D7-DBC28420A665}"/>
              </a:ext>
            </a:extLst>
          </p:cNvPr>
          <p:cNvSpPr>
            <a:spLocks noGrp="1"/>
          </p:cNvSpPr>
          <p:nvPr>
            <p:ph type="title"/>
          </p:nvPr>
        </p:nvSpPr>
        <p:spPr/>
        <p:txBody>
          <a:bodyPr/>
          <a:lstStyle/>
          <a:p>
            <a:r>
              <a:rPr lang="en-US" dirty="0"/>
              <a:t>PD-1/PD-L1 Axis Controls Immune Tolerance </a:t>
            </a:r>
            <a:br>
              <a:rPr lang="en-US" dirty="0"/>
            </a:br>
            <a:r>
              <a:rPr lang="en-US" dirty="0"/>
              <a:t>Within the Tumor Microenvironment</a:t>
            </a:r>
            <a:r>
              <a:rPr lang="en-US" baseline="30000" dirty="0"/>
              <a:t>1-2</a:t>
            </a:r>
          </a:p>
        </p:txBody>
      </p:sp>
      <p:sp>
        <p:nvSpPr>
          <p:cNvPr id="4" name="Content Placeholder 3">
            <a:extLst>
              <a:ext uri="{FF2B5EF4-FFF2-40B4-BE49-F238E27FC236}">
                <a16:creationId xmlns:a16="http://schemas.microsoft.com/office/drawing/2014/main" id="{AB9565DA-9341-21D6-5A20-A2B32EA5C8BA}"/>
              </a:ext>
            </a:extLst>
          </p:cNvPr>
          <p:cNvSpPr>
            <a:spLocks noGrp="1"/>
          </p:cNvSpPr>
          <p:nvPr>
            <p:ph type="body" sz="quarter" idx="10"/>
          </p:nvPr>
        </p:nvSpPr>
        <p:spPr>
          <a:xfrm>
            <a:off x="228600" y="819150"/>
            <a:ext cx="4173487" cy="3865563"/>
          </a:xfrm>
        </p:spPr>
        <p:txBody>
          <a:bodyPr/>
          <a:lstStyle/>
          <a:p>
            <a:r>
              <a:rPr lang="en-US" sz="1400" b="1" i="0" kern="1200" dirty="0"/>
              <a:t>NCCN Guidelines for 1L Therapy for PD-L1-positive cervical cancer: </a:t>
            </a:r>
            <a:br>
              <a:rPr lang="en-US" sz="1400" b="1" i="0" kern="1200" dirty="0"/>
            </a:br>
            <a:r>
              <a:rPr lang="en-US" sz="1400" i="0" kern="1200" dirty="0"/>
              <a:t>Pembrolizumab </a:t>
            </a:r>
            <a:r>
              <a:rPr lang="en-US" sz="1400" dirty="0"/>
              <a:t>+ cisplatin </a:t>
            </a:r>
            <a:br>
              <a:rPr lang="en-US" sz="1400" dirty="0"/>
            </a:br>
            <a:r>
              <a:rPr lang="en-US" sz="1400" dirty="0"/>
              <a:t>(or carboplatin)/paclitaxel ± bevacizumab (category 1)</a:t>
            </a:r>
            <a:endParaRPr lang="en-US" sz="1400" kern="1200" dirty="0"/>
          </a:p>
          <a:p>
            <a:r>
              <a:rPr lang="en-US" sz="1400" dirty="0"/>
              <a:t>For metastatic or recurrent cervical cancer, </a:t>
            </a:r>
            <a:br>
              <a:rPr lang="en-US" sz="1400" dirty="0"/>
            </a:br>
            <a:r>
              <a:rPr lang="en-US" sz="1400" dirty="0"/>
              <a:t>PD-L1 testing is required to initiate treatment with immunotherapy</a:t>
            </a:r>
          </a:p>
          <a:p>
            <a:pPr lvl="1"/>
            <a:r>
              <a:rPr lang="en-US" sz="1400" dirty="0"/>
              <a:t>IHC method (22C3)</a:t>
            </a:r>
          </a:p>
          <a:p>
            <a:pPr lvl="1"/>
            <a:r>
              <a:rPr lang="en-US" sz="1400" dirty="0"/>
              <a:t>Considered PD-L1–positive if CPS is ≥1</a:t>
            </a:r>
          </a:p>
          <a:p>
            <a:r>
              <a:rPr lang="en-US" sz="1400" dirty="0"/>
              <a:t>Other tests, such as MSI and TMB, can help identify patients with unresectable or metastatic solid tumors who may be eligible for treatment with PD-1/PD-L1 targeted therapy</a:t>
            </a:r>
          </a:p>
        </p:txBody>
      </p:sp>
      <p:grpSp>
        <p:nvGrpSpPr>
          <p:cNvPr id="7" name="Group 6">
            <a:extLst>
              <a:ext uri="{FF2B5EF4-FFF2-40B4-BE49-F238E27FC236}">
                <a16:creationId xmlns:a16="http://schemas.microsoft.com/office/drawing/2014/main" id="{F82E3AD0-61C9-28D3-76C9-A150A4AFD48B}"/>
              </a:ext>
            </a:extLst>
          </p:cNvPr>
          <p:cNvGrpSpPr/>
          <p:nvPr/>
        </p:nvGrpSpPr>
        <p:grpSpPr>
          <a:xfrm>
            <a:off x="4508438" y="1674203"/>
            <a:ext cx="4445000" cy="2946400"/>
            <a:chOff x="109748" y="1210452"/>
            <a:chExt cx="4445000" cy="2946400"/>
          </a:xfrm>
        </p:grpSpPr>
        <p:pic>
          <p:nvPicPr>
            <p:cNvPr id="8" name="Picture 7">
              <a:extLst>
                <a:ext uri="{FF2B5EF4-FFF2-40B4-BE49-F238E27FC236}">
                  <a16:creationId xmlns:a16="http://schemas.microsoft.com/office/drawing/2014/main" id="{28D0609A-0F51-7AE8-C2F0-F10B8A27F570}"/>
                </a:ext>
              </a:extLst>
            </p:cNvPr>
            <p:cNvPicPr>
              <a:picLocks noChangeAspect="1"/>
            </p:cNvPicPr>
            <p:nvPr/>
          </p:nvPicPr>
          <p:blipFill>
            <a:blip r:embed="rId2"/>
            <a:stretch>
              <a:fillRect/>
            </a:stretch>
          </p:blipFill>
          <p:spPr>
            <a:xfrm>
              <a:off x="109748" y="1210452"/>
              <a:ext cx="4445000" cy="2946400"/>
            </a:xfrm>
            <a:prstGeom prst="rect">
              <a:avLst/>
            </a:prstGeom>
          </p:spPr>
        </p:pic>
        <p:sp>
          <p:nvSpPr>
            <p:cNvPr id="9" name="TextBox 8">
              <a:extLst>
                <a:ext uri="{FF2B5EF4-FFF2-40B4-BE49-F238E27FC236}">
                  <a16:creationId xmlns:a16="http://schemas.microsoft.com/office/drawing/2014/main" id="{6E10D184-FA47-4375-F85E-9635AC912B83}"/>
                </a:ext>
              </a:extLst>
            </p:cNvPr>
            <p:cNvSpPr txBox="1"/>
            <p:nvPr/>
          </p:nvSpPr>
          <p:spPr>
            <a:xfrm>
              <a:off x="503654" y="1426327"/>
              <a:ext cx="751854" cy="153888"/>
            </a:xfrm>
            <a:prstGeom prst="rect">
              <a:avLst/>
            </a:prstGeom>
            <a:noFill/>
          </p:spPr>
          <p:txBody>
            <a:bodyPr wrap="square" lIns="0" tIns="0" rIns="0" bIns="0" rtlCol="0">
              <a:spAutoFit/>
            </a:bodyPr>
            <a:lstStyle/>
            <a:p>
              <a:pPr algn="ctr"/>
              <a:r>
                <a:rPr lang="en-US" sz="1000" b="1" dirty="0"/>
                <a:t>Cancer cell</a:t>
              </a:r>
            </a:p>
          </p:txBody>
        </p:sp>
        <p:sp>
          <p:nvSpPr>
            <p:cNvPr id="10" name="TextBox 9">
              <a:extLst>
                <a:ext uri="{FF2B5EF4-FFF2-40B4-BE49-F238E27FC236}">
                  <a16:creationId xmlns:a16="http://schemas.microsoft.com/office/drawing/2014/main" id="{DF901844-1927-8232-61BC-43636BA332E2}"/>
                </a:ext>
              </a:extLst>
            </p:cNvPr>
            <p:cNvSpPr txBox="1"/>
            <p:nvPr/>
          </p:nvSpPr>
          <p:spPr>
            <a:xfrm>
              <a:off x="1130368" y="2424364"/>
              <a:ext cx="967373" cy="153888"/>
            </a:xfrm>
            <a:prstGeom prst="rect">
              <a:avLst/>
            </a:prstGeom>
            <a:noFill/>
          </p:spPr>
          <p:txBody>
            <a:bodyPr wrap="square" lIns="0" tIns="0" rIns="0" bIns="0" rtlCol="0">
              <a:spAutoFit/>
            </a:bodyPr>
            <a:lstStyle/>
            <a:p>
              <a:pPr algn="ctr"/>
              <a:r>
                <a:rPr lang="en-US" sz="1000" b="1" dirty="0"/>
                <a:t>PD-L1/PD-L2</a:t>
              </a:r>
            </a:p>
          </p:txBody>
        </p:sp>
        <p:sp>
          <p:nvSpPr>
            <p:cNvPr id="11" name="TextBox 10">
              <a:extLst>
                <a:ext uri="{FF2B5EF4-FFF2-40B4-BE49-F238E27FC236}">
                  <a16:creationId xmlns:a16="http://schemas.microsoft.com/office/drawing/2014/main" id="{AB362222-9364-7BFC-ED7E-82952A9E85D9}"/>
                </a:ext>
              </a:extLst>
            </p:cNvPr>
            <p:cNvSpPr txBox="1"/>
            <p:nvPr/>
          </p:nvSpPr>
          <p:spPr>
            <a:xfrm>
              <a:off x="2984432" y="2777247"/>
              <a:ext cx="443345" cy="153888"/>
            </a:xfrm>
            <a:prstGeom prst="rect">
              <a:avLst/>
            </a:prstGeom>
            <a:noFill/>
          </p:spPr>
          <p:txBody>
            <a:bodyPr wrap="square" lIns="0" tIns="0" rIns="0" bIns="0" rtlCol="0">
              <a:spAutoFit/>
            </a:bodyPr>
            <a:lstStyle/>
            <a:p>
              <a:pPr algn="ctr"/>
              <a:r>
                <a:rPr lang="en-US" sz="1000" b="1" dirty="0"/>
                <a:t>PD-1</a:t>
              </a:r>
            </a:p>
          </p:txBody>
        </p:sp>
        <p:sp>
          <p:nvSpPr>
            <p:cNvPr id="12" name="TextBox 11">
              <a:extLst>
                <a:ext uri="{FF2B5EF4-FFF2-40B4-BE49-F238E27FC236}">
                  <a16:creationId xmlns:a16="http://schemas.microsoft.com/office/drawing/2014/main" id="{97611FA0-DAA4-7FC4-4D8E-943C3E61AB4A}"/>
                </a:ext>
              </a:extLst>
            </p:cNvPr>
            <p:cNvSpPr txBox="1"/>
            <p:nvPr/>
          </p:nvSpPr>
          <p:spPr>
            <a:xfrm>
              <a:off x="3765868" y="3058812"/>
              <a:ext cx="443345" cy="153888"/>
            </a:xfrm>
            <a:prstGeom prst="rect">
              <a:avLst/>
            </a:prstGeom>
            <a:noFill/>
          </p:spPr>
          <p:txBody>
            <a:bodyPr wrap="square" lIns="0" tIns="0" rIns="0" bIns="0" rtlCol="0">
              <a:spAutoFit/>
            </a:bodyPr>
            <a:lstStyle/>
            <a:p>
              <a:pPr algn="ctr"/>
              <a:r>
                <a:rPr lang="en-US" sz="1000" b="1" dirty="0"/>
                <a:t>T cell</a:t>
              </a:r>
            </a:p>
          </p:txBody>
        </p:sp>
        <p:sp>
          <p:nvSpPr>
            <p:cNvPr id="13" name="TextBox 12">
              <a:extLst>
                <a:ext uri="{FF2B5EF4-FFF2-40B4-BE49-F238E27FC236}">
                  <a16:creationId xmlns:a16="http://schemas.microsoft.com/office/drawing/2014/main" id="{6BC91EE3-2858-4FB5-BA56-4216F608C381}"/>
                </a:ext>
              </a:extLst>
            </p:cNvPr>
            <p:cNvSpPr txBox="1"/>
            <p:nvPr/>
          </p:nvSpPr>
          <p:spPr>
            <a:xfrm>
              <a:off x="1856509" y="3470433"/>
              <a:ext cx="1282768" cy="615553"/>
            </a:xfrm>
            <a:prstGeom prst="rect">
              <a:avLst/>
            </a:prstGeom>
            <a:noFill/>
          </p:spPr>
          <p:txBody>
            <a:bodyPr wrap="square" lIns="0" tIns="0" rIns="0" bIns="0" rtlCol="0">
              <a:spAutoFit/>
            </a:bodyPr>
            <a:lstStyle/>
            <a:p>
              <a:r>
                <a:rPr lang="en-US" sz="1000" dirty="0"/>
                <a:t>1. Activation</a:t>
              </a:r>
            </a:p>
            <a:p>
              <a:r>
                <a:rPr lang="en-US" sz="1000" dirty="0"/>
                <a:t>2. Proliferation</a:t>
              </a:r>
            </a:p>
            <a:p>
              <a:r>
                <a:rPr lang="en-US" sz="1000" dirty="0"/>
                <a:t>3. Cytokine secretion</a:t>
              </a:r>
            </a:p>
            <a:p>
              <a:r>
                <a:rPr lang="en-US" sz="1000" dirty="0"/>
                <a:t>4. T-cell survival</a:t>
              </a:r>
            </a:p>
          </p:txBody>
        </p:sp>
      </p:grpSp>
      <p:sp>
        <p:nvSpPr>
          <p:cNvPr id="2" name="Footer Placeholder 1">
            <a:extLst>
              <a:ext uri="{FF2B5EF4-FFF2-40B4-BE49-F238E27FC236}">
                <a16:creationId xmlns:a16="http://schemas.microsoft.com/office/drawing/2014/main" id="{8537C3F3-DE88-6BDF-7C1A-4D6189AFB9B7}"/>
              </a:ext>
            </a:extLst>
          </p:cNvPr>
          <p:cNvSpPr>
            <a:spLocks noGrp="1"/>
          </p:cNvSpPr>
          <p:nvPr>
            <p:ph type="ftr" sz="quarter" idx="3"/>
          </p:nvPr>
        </p:nvSpPr>
        <p:spPr/>
        <p:txBody>
          <a:bodyPr/>
          <a:lstStyle/>
          <a:p>
            <a:r>
              <a:rPr kumimoji="0" lang="it-IT"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 Han Y et al. </a:t>
            </a:r>
            <a:r>
              <a:rPr lang="en-US" b="0" i="1" dirty="0">
                <a:effectLst/>
                <a:latin typeface="Helvetica Neue" panose="02000503000000020004" pitchFamily="2" charset="0"/>
              </a:rPr>
              <a:t>Am J Cancer Res</a:t>
            </a:r>
            <a:r>
              <a:rPr lang="en-US" b="0" i="0" dirty="0">
                <a:effectLst/>
                <a:latin typeface="Helvetica Neue" panose="02000503000000020004" pitchFamily="2" charset="0"/>
              </a:rPr>
              <a:t>. 2020;10:727-742. 2. </a:t>
            </a:r>
            <a:r>
              <a:rPr lang="en-US" sz="800" dirty="0">
                <a:solidFill>
                  <a:schemeClr val="tx1"/>
                </a:solidFill>
              </a:rPr>
              <a:t>NCCN Clinical Practice Guidelines in Oncology. Cervical Cancer. Version 4.2024. https://www.nccn.org/professionals/physician_gls/pdf/cervical.pdf.</a:t>
            </a:r>
            <a:r>
              <a:rPr lang="en-US" b="0" i="0" dirty="0">
                <a:effectLst/>
                <a:latin typeface="Helvetica Neue" panose="02000503000000020004" pitchFamily="2" charset="0"/>
              </a:rPr>
              <a:t> </a:t>
            </a:r>
            <a:endParaRPr kumimoji="0" lang="it-IT" sz="800" b="0" i="0" strike="noStrike" kern="1200" cap="none" spc="0" normalizeH="0" baseline="0" noProof="0" dirty="0">
              <a:ln>
                <a:noFill/>
              </a:ln>
              <a:effectLst/>
              <a:uLnTx/>
              <a:uFillTx/>
              <a:latin typeface="Arial"/>
              <a:ea typeface="+mn-ea"/>
              <a:cs typeface="Arial" panose="020B0604020202020204" pitchFamily="34" charset="0"/>
              <a:sym typeface="Arial"/>
            </a:endParaRPr>
          </a:p>
        </p:txBody>
      </p:sp>
    </p:spTree>
    <p:extLst>
      <p:ext uri="{BB962C8B-B14F-4D97-AF65-F5344CB8AC3E}">
        <p14:creationId xmlns:p14="http://schemas.microsoft.com/office/powerpoint/2010/main" val="3352800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8DA05B-BB4D-D4D6-665D-37CCC405E5BB}"/>
              </a:ext>
            </a:extLst>
          </p:cNvPr>
          <p:cNvSpPr>
            <a:spLocks noGrp="1"/>
          </p:cNvSpPr>
          <p:nvPr>
            <p:ph type="title"/>
          </p:nvPr>
        </p:nvSpPr>
        <p:spPr/>
        <p:txBody>
          <a:bodyPr/>
          <a:lstStyle/>
          <a:p>
            <a:r>
              <a:rPr lang="en-US" dirty="0"/>
              <a:t>Frontline Treatment in Cervical Cancer:</a:t>
            </a:r>
            <a:br>
              <a:rPr lang="en-US" dirty="0"/>
            </a:br>
            <a:r>
              <a:rPr lang="en-US" dirty="0"/>
              <a:t>Immunotherapy Plus Chemotherapy</a:t>
            </a:r>
          </a:p>
        </p:txBody>
      </p:sp>
      <p:sp>
        <p:nvSpPr>
          <p:cNvPr id="16" name="TextBox 15">
            <a:extLst>
              <a:ext uri="{FF2B5EF4-FFF2-40B4-BE49-F238E27FC236}">
                <a16:creationId xmlns:a16="http://schemas.microsoft.com/office/drawing/2014/main" id="{F6B64189-25EB-3F72-08A3-0D62A8BF72DE}"/>
              </a:ext>
            </a:extLst>
          </p:cNvPr>
          <p:cNvSpPr txBox="1"/>
          <p:nvPr/>
        </p:nvSpPr>
        <p:spPr>
          <a:xfrm>
            <a:off x="95591" y="823792"/>
            <a:ext cx="905256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Phase 3 KEYNOTE-826: Pembrolizumab + Chemotherapy ± Bevacizumab</a:t>
            </a:r>
            <a:r>
              <a:rPr kumimoji="0" lang="en-US" sz="1600" b="1" i="0" u="none" strike="noStrike" kern="0" cap="none" spc="0" normalizeH="0" baseline="30000" noProof="0" dirty="0">
                <a:ln>
                  <a:noFill/>
                </a:ln>
                <a:solidFill>
                  <a:srgbClr val="000000"/>
                </a:solidFill>
                <a:effectLst/>
                <a:uLnTx/>
                <a:uFillTx/>
                <a:latin typeface="Arial"/>
                <a:cs typeface="Arial"/>
                <a:sym typeface="Arial"/>
              </a:rPr>
              <a:t>1</a:t>
            </a:r>
            <a:endParaRPr kumimoji="0" lang="en-US" sz="1600" b="1"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4" name="Table 37">
            <a:extLst>
              <a:ext uri="{FF2B5EF4-FFF2-40B4-BE49-F238E27FC236}">
                <a16:creationId xmlns:a16="http://schemas.microsoft.com/office/drawing/2014/main" id="{90BF5419-FDB8-2B33-FE57-FCA918080577}"/>
              </a:ext>
            </a:extLst>
          </p:cNvPr>
          <p:cNvGraphicFramePr>
            <a:graphicFrameLocks noGrp="1"/>
          </p:cNvGraphicFramePr>
          <p:nvPr/>
        </p:nvGraphicFramePr>
        <p:xfrm>
          <a:off x="444737" y="3883027"/>
          <a:ext cx="2468880" cy="594360"/>
        </p:xfrm>
        <a:graphic>
          <a:graphicData uri="http://schemas.openxmlformats.org/drawingml/2006/table">
            <a:tbl>
              <a:tblPr firstRow="1" bandRow="1">
                <a:tableStyleId>{5C22544A-7EE6-4342-B048-85BDC9FD1C3A}</a:tableStyleId>
              </a:tblPr>
              <a:tblGrid>
                <a:gridCol w="822960">
                  <a:extLst>
                    <a:ext uri="{9D8B030D-6E8A-4147-A177-3AD203B41FA5}">
                      <a16:colId xmlns:a16="http://schemas.microsoft.com/office/drawing/2014/main" val="3539379863"/>
                    </a:ext>
                  </a:extLst>
                </a:gridCol>
                <a:gridCol w="822960">
                  <a:extLst>
                    <a:ext uri="{9D8B030D-6E8A-4147-A177-3AD203B41FA5}">
                      <a16:colId xmlns:a16="http://schemas.microsoft.com/office/drawing/2014/main" val="1793030847"/>
                    </a:ext>
                  </a:extLst>
                </a:gridCol>
                <a:gridCol w="822960">
                  <a:extLst>
                    <a:ext uri="{9D8B030D-6E8A-4147-A177-3AD203B41FA5}">
                      <a16:colId xmlns:a16="http://schemas.microsoft.com/office/drawing/2014/main" val="553313375"/>
                    </a:ext>
                  </a:extLst>
                </a:gridCol>
              </a:tblGrid>
              <a:tr h="182880">
                <a:tc>
                  <a:txBody>
                    <a:bodyPr/>
                    <a:lstStyle/>
                    <a:p>
                      <a:endParaRPr lang="en-US" sz="900" dirty="0">
                        <a:solidFill>
                          <a:schemeClr val="tx1"/>
                        </a:solidFill>
                      </a:endParaRPr>
                    </a:p>
                  </a:txBody>
                  <a:tcPr marL="45720" marR="45720"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solidFill>
                            <a:schemeClr val="tx1"/>
                          </a:solidFill>
                        </a:rPr>
                        <a:t>Pembro</a:t>
                      </a:r>
                    </a:p>
                  </a:txBody>
                  <a:tcPr marL="45720" marR="45720"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solidFill>
                            <a:schemeClr val="tx1"/>
                          </a:solidFill>
                        </a:rPr>
                        <a:t>Placebo</a:t>
                      </a:r>
                    </a:p>
                  </a:txBody>
                  <a:tcPr marL="45720" marR="4572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6858456"/>
                  </a:ext>
                </a:extLst>
              </a:tr>
              <a:tr h="182880">
                <a:tc>
                  <a:txBody>
                    <a:bodyPr/>
                    <a:lstStyle/>
                    <a:p>
                      <a:r>
                        <a:rPr lang="en-US" sz="900" dirty="0">
                          <a:solidFill>
                            <a:schemeClr val="tx1"/>
                          </a:solidFill>
                        </a:rPr>
                        <a:t>Median, mo </a:t>
                      </a:r>
                      <a:br>
                        <a:rPr lang="en-US" sz="900" dirty="0">
                          <a:solidFill>
                            <a:schemeClr val="tx1"/>
                          </a:solidFill>
                        </a:rPr>
                      </a:br>
                      <a:r>
                        <a:rPr lang="en-US" sz="900" dirty="0">
                          <a:solidFill>
                            <a:schemeClr val="tx1"/>
                          </a:solidFill>
                        </a:rPr>
                        <a:t>(95% CI)</a:t>
                      </a:r>
                    </a:p>
                  </a:txBody>
                  <a:tcPr marL="45720" marR="45720"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900" dirty="0">
                          <a:solidFill>
                            <a:schemeClr val="tx1"/>
                          </a:solidFill>
                        </a:rPr>
                        <a:t>10.4 </a:t>
                      </a:r>
                      <a:br>
                        <a:rPr lang="en-US" sz="900" dirty="0">
                          <a:solidFill>
                            <a:schemeClr val="tx1"/>
                          </a:solidFill>
                        </a:rPr>
                      </a:br>
                      <a:r>
                        <a:rPr lang="en-US" sz="900" dirty="0">
                          <a:solidFill>
                            <a:schemeClr val="tx1"/>
                          </a:solidFill>
                        </a:rPr>
                        <a:t>(9.7-12.3)</a:t>
                      </a:r>
                    </a:p>
                  </a:txBody>
                  <a:tcPr marL="45720" marR="45720"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900" dirty="0">
                          <a:solidFill>
                            <a:schemeClr val="tx1"/>
                          </a:solidFill>
                        </a:rPr>
                        <a:t>8.2 </a:t>
                      </a:r>
                      <a:br>
                        <a:rPr lang="en-US" sz="900" dirty="0">
                          <a:solidFill>
                            <a:schemeClr val="tx1"/>
                          </a:solidFill>
                        </a:rPr>
                      </a:br>
                      <a:r>
                        <a:rPr lang="en-US" sz="900" dirty="0">
                          <a:solidFill>
                            <a:schemeClr val="tx1"/>
                          </a:solidFill>
                        </a:rPr>
                        <a:t>(6.3-8.5)</a:t>
                      </a:r>
                    </a:p>
                  </a:txBody>
                  <a:tcPr marL="45720" marR="4572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095371813"/>
                  </a:ext>
                </a:extLst>
              </a:tr>
            </a:tbl>
          </a:graphicData>
        </a:graphic>
      </p:graphicFrame>
      <p:graphicFrame>
        <p:nvGraphicFramePr>
          <p:cNvPr id="40" name="Table 37">
            <a:extLst>
              <a:ext uri="{FF2B5EF4-FFF2-40B4-BE49-F238E27FC236}">
                <a16:creationId xmlns:a16="http://schemas.microsoft.com/office/drawing/2014/main" id="{DD5E4FBC-3243-B56C-86CF-DFF9B53B8B7E}"/>
              </a:ext>
            </a:extLst>
          </p:cNvPr>
          <p:cNvGraphicFramePr>
            <a:graphicFrameLocks noGrp="1"/>
          </p:cNvGraphicFramePr>
          <p:nvPr/>
        </p:nvGraphicFramePr>
        <p:xfrm>
          <a:off x="3427584" y="3845744"/>
          <a:ext cx="2518647" cy="763354"/>
        </p:xfrm>
        <a:graphic>
          <a:graphicData uri="http://schemas.openxmlformats.org/drawingml/2006/table">
            <a:tbl>
              <a:tblPr firstRow="1" bandRow="1">
                <a:tableStyleId>{5C22544A-7EE6-4342-B048-85BDC9FD1C3A}</a:tableStyleId>
              </a:tblPr>
              <a:tblGrid>
                <a:gridCol w="1055607">
                  <a:extLst>
                    <a:ext uri="{9D8B030D-6E8A-4147-A177-3AD203B41FA5}">
                      <a16:colId xmlns:a16="http://schemas.microsoft.com/office/drawing/2014/main" val="3539379863"/>
                    </a:ext>
                  </a:extLst>
                </a:gridCol>
                <a:gridCol w="731520">
                  <a:extLst>
                    <a:ext uri="{9D8B030D-6E8A-4147-A177-3AD203B41FA5}">
                      <a16:colId xmlns:a16="http://schemas.microsoft.com/office/drawing/2014/main" val="1793030847"/>
                    </a:ext>
                  </a:extLst>
                </a:gridCol>
                <a:gridCol w="731520">
                  <a:extLst>
                    <a:ext uri="{9D8B030D-6E8A-4147-A177-3AD203B41FA5}">
                      <a16:colId xmlns:a16="http://schemas.microsoft.com/office/drawing/2014/main" val="553313375"/>
                    </a:ext>
                  </a:extLst>
                </a:gridCol>
              </a:tblGrid>
              <a:tr h="260434">
                <a:tc>
                  <a:txBody>
                    <a:bodyPr/>
                    <a:lstStyle/>
                    <a:p>
                      <a:endParaRPr lang="en-US" sz="900" dirty="0">
                        <a:solidFill>
                          <a:schemeClr val="tx1"/>
                        </a:solidFill>
                      </a:endParaRPr>
                    </a:p>
                  </a:txBody>
                  <a:tcPr marL="45720" marR="45720"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solidFill>
                            <a:schemeClr val="tx1"/>
                          </a:solidFill>
                        </a:rPr>
                        <a:t>Pembro</a:t>
                      </a:r>
                    </a:p>
                  </a:txBody>
                  <a:tcPr marL="45720" marR="45720"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solidFill>
                            <a:schemeClr val="tx1"/>
                          </a:solidFill>
                        </a:rPr>
                        <a:t>Placebo</a:t>
                      </a:r>
                    </a:p>
                  </a:txBody>
                  <a:tcPr marL="45720" marR="4572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6858456"/>
                  </a:ext>
                </a:extLst>
              </a:tr>
              <a:tr h="299499">
                <a:tc>
                  <a:txBody>
                    <a:bodyPr/>
                    <a:lstStyle/>
                    <a:p>
                      <a:r>
                        <a:rPr lang="en-US" sz="900" dirty="0">
                          <a:solidFill>
                            <a:schemeClr val="tx1"/>
                          </a:solidFill>
                        </a:rPr>
                        <a:t>24-mo estimate of patients alive, % (95% CI)</a:t>
                      </a:r>
                    </a:p>
                  </a:txBody>
                  <a:tcPr marL="45720" marR="45720"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900" dirty="0">
                          <a:solidFill>
                            <a:schemeClr val="tx1"/>
                          </a:solidFill>
                        </a:rPr>
                        <a:t>53</a:t>
                      </a:r>
                    </a:p>
                    <a:p>
                      <a:pPr algn="ctr"/>
                      <a:r>
                        <a:rPr lang="en-US" sz="900" dirty="0">
                          <a:solidFill>
                            <a:schemeClr val="tx1"/>
                          </a:solidFill>
                        </a:rPr>
                        <a:t>(46-59.4)</a:t>
                      </a:r>
                    </a:p>
                  </a:txBody>
                  <a:tcPr marL="45720" marR="45720"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900" dirty="0">
                          <a:solidFill>
                            <a:schemeClr val="tx1"/>
                          </a:solidFill>
                        </a:rPr>
                        <a:t>41.7</a:t>
                      </a:r>
                    </a:p>
                    <a:p>
                      <a:pPr algn="ctr"/>
                      <a:r>
                        <a:rPr lang="en-US" sz="900" dirty="0">
                          <a:solidFill>
                            <a:schemeClr val="tx1"/>
                          </a:solidFill>
                        </a:rPr>
                        <a:t>(34.9-48.2)</a:t>
                      </a:r>
                    </a:p>
                  </a:txBody>
                  <a:tcPr marL="45720" marR="4572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095371813"/>
                  </a:ext>
                </a:extLst>
              </a:tr>
            </a:tbl>
          </a:graphicData>
        </a:graphic>
      </p:graphicFrame>
      <p:grpSp>
        <p:nvGrpSpPr>
          <p:cNvPr id="41" name="Group 40">
            <a:extLst>
              <a:ext uri="{FF2B5EF4-FFF2-40B4-BE49-F238E27FC236}">
                <a16:creationId xmlns:a16="http://schemas.microsoft.com/office/drawing/2014/main" id="{58210A61-3841-0BFA-4E41-18BB6457421D}"/>
              </a:ext>
            </a:extLst>
          </p:cNvPr>
          <p:cNvGrpSpPr/>
          <p:nvPr/>
        </p:nvGrpSpPr>
        <p:grpSpPr>
          <a:xfrm>
            <a:off x="209406" y="1193900"/>
            <a:ext cx="3196348" cy="2677030"/>
            <a:chOff x="693505" y="1193900"/>
            <a:chExt cx="3196348" cy="2677030"/>
          </a:xfrm>
        </p:grpSpPr>
        <p:sp>
          <p:nvSpPr>
            <p:cNvPr id="42" name="TextBox 41">
              <a:extLst>
                <a:ext uri="{FF2B5EF4-FFF2-40B4-BE49-F238E27FC236}">
                  <a16:creationId xmlns:a16="http://schemas.microsoft.com/office/drawing/2014/main" id="{AD6D1A2C-CBB7-9E49-104F-3E762D70D53C}"/>
                </a:ext>
              </a:extLst>
            </p:cNvPr>
            <p:cNvSpPr txBox="1"/>
            <p:nvPr/>
          </p:nvSpPr>
          <p:spPr>
            <a:xfrm rot="16200000">
              <a:off x="-212769" y="2464942"/>
              <a:ext cx="207415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Patients, %</a:t>
              </a:r>
            </a:p>
          </p:txBody>
        </p:sp>
        <p:sp>
          <p:nvSpPr>
            <p:cNvPr id="43" name="TextBox 42">
              <a:extLst>
                <a:ext uri="{FF2B5EF4-FFF2-40B4-BE49-F238E27FC236}">
                  <a16:creationId xmlns:a16="http://schemas.microsoft.com/office/drawing/2014/main" id="{43B32787-AFAE-CFC9-9C98-11F4920B3CE4}"/>
                </a:ext>
              </a:extLst>
            </p:cNvPr>
            <p:cNvSpPr txBox="1"/>
            <p:nvPr/>
          </p:nvSpPr>
          <p:spPr>
            <a:xfrm>
              <a:off x="1100618" y="3609320"/>
              <a:ext cx="207415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Time, mo</a:t>
              </a:r>
            </a:p>
          </p:txBody>
        </p:sp>
        <p:sp>
          <p:nvSpPr>
            <p:cNvPr id="44" name="TextBox 43">
              <a:extLst>
                <a:ext uri="{FF2B5EF4-FFF2-40B4-BE49-F238E27FC236}">
                  <a16:creationId xmlns:a16="http://schemas.microsoft.com/office/drawing/2014/main" id="{2A365091-37B9-7523-62BD-8A48AD40FE1A}"/>
                </a:ext>
              </a:extLst>
            </p:cNvPr>
            <p:cNvSpPr txBox="1"/>
            <p:nvPr/>
          </p:nvSpPr>
          <p:spPr>
            <a:xfrm>
              <a:off x="1925489" y="1713753"/>
              <a:ext cx="1249287"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rPr>
                <a:t>HR = 0.62 </a:t>
              </a:r>
              <a:br>
                <a:rPr kumimoji="0" lang="en-US" sz="900" b="0" i="0" u="none" strike="noStrike" kern="0" cap="none" spc="0" normalizeH="0" baseline="0" noProof="0" dirty="0">
                  <a:ln>
                    <a:noFill/>
                  </a:ln>
                  <a:solidFill>
                    <a:srgbClr val="000000"/>
                  </a:solidFill>
                  <a:effectLst/>
                  <a:uLnTx/>
                  <a:uFillTx/>
                  <a:latin typeface="Arial"/>
                  <a:cs typeface="Arial"/>
                  <a:sym typeface="Arial"/>
                </a:rPr>
              </a:br>
              <a:r>
                <a:rPr kumimoji="0" lang="en-US" sz="900" b="0" i="0" u="none" strike="noStrike" kern="0" cap="none" spc="0" normalizeH="0" baseline="0" noProof="0" dirty="0">
                  <a:ln>
                    <a:noFill/>
                  </a:ln>
                  <a:solidFill>
                    <a:srgbClr val="000000"/>
                  </a:solidFill>
                  <a:effectLst/>
                  <a:uLnTx/>
                  <a:uFillTx/>
                  <a:latin typeface="Arial"/>
                  <a:cs typeface="Arial"/>
                  <a:sym typeface="Arial"/>
                </a:rPr>
                <a:t>(95% CI, 0.5-0.77)</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1" u="none" strike="noStrike" kern="0" cap="none" spc="0" normalizeH="0" baseline="0" noProof="0" dirty="0">
                  <a:ln>
                    <a:noFill/>
                  </a:ln>
                  <a:solidFill>
                    <a:srgbClr val="000000"/>
                  </a:solidFill>
                  <a:effectLst/>
                  <a:uLnTx/>
                  <a:uFillTx/>
                  <a:latin typeface="Arial"/>
                  <a:cs typeface="Arial"/>
                  <a:sym typeface="Arial"/>
                </a:rPr>
                <a:t>P</a:t>
              </a:r>
              <a:r>
                <a:rPr kumimoji="0" lang="en-US" sz="900" b="0" i="0" u="none" strike="noStrike" kern="0" cap="none" spc="0" normalizeH="0" baseline="0" noProof="0" dirty="0">
                  <a:ln>
                    <a:noFill/>
                  </a:ln>
                  <a:solidFill>
                    <a:srgbClr val="000000"/>
                  </a:solidFill>
                  <a:effectLst/>
                  <a:uLnTx/>
                  <a:uFillTx/>
                  <a:latin typeface="Arial"/>
                  <a:cs typeface="Arial"/>
                  <a:sym typeface="Arial"/>
                </a:rPr>
                <a:t> &lt; .001</a:t>
              </a:r>
            </a:p>
          </p:txBody>
        </p:sp>
        <p:sp>
          <p:nvSpPr>
            <p:cNvPr id="45" name="TextBox 44">
              <a:extLst>
                <a:ext uri="{FF2B5EF4-FFF2-40B4-BE49-F238E27FC236}">
                  <a16:creationId xmlns:a16="http://schemas.microsoft.com/office/drawing/2014/main" id="{A9AFED1C-7170-1A89-71D5-F1A439EA2D62}"/>
                </a:ext>
              </a:extLst>
            </p:cNvPr>
            <p:cNvSpPr txBox="1"/>
            <p:nvPr/>
          </p:nvSpPr>
          <p:spPr>
            <a:xfrm>
              <a:off x="1087749" y="1408947"/>
              <a:ext cx="2170969"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rPr>
                <a:t>PD-L1 Combined Positive Score of ≥1</a:t>
              </a:r>
            </a:p>
          </p:txBody>
        </p:sp>
        <p:sp>
          <p:nvSpPr>
            <p:cNvPr id="46" name="TextBox 45">
              <a:extLst>
                <a:ext uri="{FF2B5EF4-FFF2-40B4-BE49-F238E27FC236}">
                  <a16:creationId xmlns:a16="http://schemas.microsoft.com/office/drawing/2014/main" id="{7EF4C895-B0F9-7CBB-B4F5-2E195C4B81E4}"/>
                </a:ext>
              </a:extLst>
            </p:cNvPr>
            <p:cNvSpPr txBox="1"/>
            <p:nvPr/>
          </p:nvSpPr>
          <p:spPr>
            <a:xfrm>
              <a:off x="763587" y="1193900"/>
              <a:ext cx="270433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sym typeface="Arial"/>
                </a:rPr>
                <a:t>PFS</a:t>
              </a:r>
              <a:endParaRPr kumimoji="0" lang="x-none" sz="1400" b="1"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47" name="TextBox 46">
              <a:extLst>
                <a:ext uri="{FF2B5EF4-FFF2-40B4-BE49-F238E27FC236}">
                  <a16:creationId xmlns:a16="http://schemas.microsoft.com/office/drawing/2014/main" id="{7829729C-4D42-9250-2000-C3A2550C416A}"/>
                </a:ext>
              </a:extLst>
            </p:cNvPr>
            <p:cNvSpPr txBox="1"/>
            <p:nvPr/>
          </p:nvSpPr>
          <p:spPr>
            <a:xfrm>
              <a:off x="2237948" y="2336105"/>
              <a:ext cx="124928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9345A"/>
                  </a:solidFill>
                  <a:effectLst/>
                  <a:uLnTx/>
                  <a:uFillTx/>
                  <a:latin typeface="Arial"/>
                  <a:cs typeface="Arial"/>
                  <a:sym typeface="Arial"/>
                </a:rPr>
                <a:t>Pembrolizumab</a:t>
              </a:r>
            </a:p>
          </p:txBody>
        </p:sp>
        <p:sp>
          <p:nvSpPr>
            <p:cNvPr id="48" name="TextBox 47">
              <a:extLst>
                <a:ext uri="{FF2B5EF4-FFF2-40B4-BE49-F238E27FC236}">
                  <a16:creationId xmlns:a16="http://schemas.microsoft.com/office/drawing/2014/main" id="{485C63DE-CBBD-94F6-2202-32BC88A646CF}"/>
                </a:ext>
              </a:extLst>
            </p:cNvPr>
            <p:cNvSpPr txBox="1"/>
            <p:nvPr/>
          </p:nvSpPr>
          <p:spPr>
            <a:xfrm>
              <a:off x="2640566" y="3186249"/>
              <a:ext cx="1249287"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D77624"/>
                  </a:solidFill>
                  <a:effectLst/>
                  <a:uLnTx/>
                  <a:uFillTx/>
                  <a:latin typeface="Arial"/>
                  <a:cs typeface="Arial"/>
                  <a:sym typeface="Arial"/>
                </a:rPr>
                <a:t>Placebo</a:t>
              </a:r>
            </a:p>
          </p:txBody>
        </p:sp>
        <p:sp>
          <p:nvSpPr>
            <p:cNvPr id="49" name="Freeform 48">
              <a:extLst>
                <a:ext uri="{FF2B5EF4-FFF2-40B4-BE49-F238E27FC236}">
                  <a16:creationId xmlns:a16="http://schemas.microsoft.com/office/drawing/2014/main" id="{C1194A73-97F7-B7EC-392D-0AB0D3861862}"/>
                </a:ext>
              </a:extLst>
            </p:cNvPr>
            <p:cNvSpPr/>
            <p:nvPr/>
          </p:nvSpPr>
          <p:spPr>
            <a:xfrm>
              <a:off x="1264800" y="1712126"/>
              <a:ext cx="1827245" cy="1449903"/>
            </a:xfrm>
            <a:custGeom>
              <a:avLst/>
              <a:gdLst>
                <a:gd name="connsiteX0" fmla="*/ 4640139 w 4640139"/>
                <a:gd name="connsiteY0" fmla="*/ 3693999 h 3693999"/>
                <a:gd name="connsiteX1" fmla="*/ 4153305 w 4640139"/>
                <a:gd name="connsiteY1" fmla="*/ 3693999 h 3693999"/>
                <a:gd name="connsiteX2" fmla="*/ 4153305 w 4640139"/>
                <a:gd name="connsiteY2" fmla="*/ 3592399 h 3693999"/>
                <a:gd name="connsiteX3" fmla="*/ 4106739 w 4640139"/>
                <a:gd name="connsiteY3" fmla="*/ 3592399 h 3693999"/>
                <a:gd name="connsiteX4" fmla="*/ 4106739 w 4640139"/>
                <a:gd name="connsiteY4" fmla="*/ 3478099 h 3693999"/>
                <a:gd name="connsiteX5" fmla="*/ 3700339 w 4640139"/>
                <a:gd name="connsiteY5" fmla="*/ 3478099 h 3693999"/>
                <a:gd name="connsiteX6" fmla="*/ 3700339 w 4640139"/>
                <a:gd name="connsiteY6" fmla="*/ 3431532 h 3693999"/>
                <a:gd name="connsiteX7" fmla="*/ 3653772 w 4640139"/>
                <a:gd name="connsiteY7" fmla="*/ 3431532 h 3693999"/>
                <a:gd name="connsiteX8" fmla="*/ 3653772 w 4640139"/>
                <a:gd name="connsiteY8" fmla="*/ 3334166 h 3693999"/>
                <a:gd name="connsiteX9" fmla="*/ 3175405 w 4640139"/>
                <a:gd name="connsiteY9" fmla="*/ 3334166 h 3693999"/>
                <a:gd name="connsiteX10" fmla="*/ 3133072 w 4640139"/>
                <a:gd name="connsiteY10" fmla="*/ 3232566 h 3693999"/>
                <a:gd name="connsiteX11" fmla="*/ 2997605 w 4640139"/>
                <a:gd name="connsiteY11" fmla="*/ 3232566 h 3693999"/>
                <a:gd name="connsiteX12" fmla="*/ 2980672 w 4640139"/>
                <a:gd name="connsiteY12" fmla="*/ 3211399 h 3693999"/>
                <a:gd name="connsiteX13" fmla="*/ 2756305 w 4640139"/>
                <a:gd name="connsiteY13" fmla="*/ 3211399 h 3693999"/>
                <a:gd name="connsiteX14" fmla="*/ 2756305 w 4640139"/>
                <a:gd name="connsiteY14" fmla="*/ 3211399 h 3693999"/>
                <a:gd name="connsiteX15" fmla="*/ 2742547 w 4640139"/>
                <a:gd name="connsiteY15" fmla="*/ 3189174 h 3693999"/>
                <a:gd name="connsiteX16" fmla="*/ 2742547 w 4640139"/>
                <a:gd name="connsiteY16" fmla="*/ 3189174 h 3693999"/>
                <a:gd name="connsiteX17" fmla="*/ 2710797 w 4640139"/>
                <a:gd name="connsiteY17" fmla="*/ 3189174 h 3693999"/>
                <a:gd name="connsiteX18" fmla="*/ 2688572 w 4640139"/>
                <a:gd name="connsiteY18" fmla="*/ 3128849 h 3693999"/>
                <a:gd name="connsiteX19" fmla="*/ 2628247 w 4640139"/>
                <a:gd name="connsiteY19" fmla="*/ 3128849 h 3693999"/>
                <a:gd name="connsiteX20" fmla="*/ 2628247 w 4640139"/>
                <a:gd name="connsiteY20" fmla="*/ 3112974 h 3693999"/>
                <a:gd name="connsiteX21" fmla="*/ 2542522 w 4640139"/>
                <a:gd name="connsiteY21" fmla="*/ 3112974 h 3693999"/>
                <a:gd name="connsiteX22" fmla="*/ 2526647 w 4640139"/>
                <a:gd name="connsiteY22" fmla="*/ 3093924 h 3693999"/>
                <a:gd name="connsiteX23" fmla="*/ 2396472 w 4640139"/>
                <a:gd name="connsiteY23" fmla="*/ 3093924 h 3693999"/>
                <a:gd name="connsiteX24" fmla="*/ 2377422 w 4640139"/>
                <a:gd name="connsiteY24" fmla="*/ 3074874 h 3693999"/>
                <a:gd name="connsiteX25" fmla="*/ 2377422 w 4640139"/>
                <a:gd name="connsiteY25" fmla="*/ 3074874 h 3693999"/>
                <a:gd name="connsiteX26" fmla="*/ 2336147 w 4640139"/>
                <a:gd name="connsiteY26" fmla="*/ 3074874 h 3693999"/>
                <a:gd name="connsiteX27" fmla="*/ 2291697 w 4640139"/>
                <a:gd name="connsiteY27" fmla="*/ 3030424 h 3693999"/>
                <a:gd name="connsiteX28" fmla="*/ 2256772 w 4640139"/>
                <a:gd name="connsiteY28" fmla="*/ 3030424 h 3693999"/>
                <a:gd name="connsiteX29" fmla="*/ 2221847 w 4640139"/>
                <a:gd name="connsiteY29" fmla="*/ 2995499 h 3693999"/>
                <a:gd name="connsiteX30" fmla="*/ 2193272 w 4640139"/>
                <a:gd name="connsiteY30" fmla="*/ 2995499 h 3693999"/>
                <a:gd name="connsiteX31" fmla="*/ 2151997 w 4640139"/>
                <a:gd name="connsiteY31" fmla="*/ 2954224 h 3693999"/>
                <a:gd name="connsiteX32" fmla="*/ 2136122 w 4640139"/>
                <a:gd name="connsiteY32" fmla="*/ 2912949 h 3693999"/>
                <a:gd name="connsiteX33" fmla="*/ 2120247 w 4640139"/>
                <a:gd name="connsiteY33" fmla="*/ 2836749 h 3693999"/>
                <a:gd name="connsiteX34" fmla="*/ 2021822 w 4640139"/>
                <a:gd name="connsiteY34" fmla="*/ 2836749 h 3693999"/>
                <a:gd name="connsiteX35" fmla="*/ 1974197 w 4640139"/>
                <a:gd name="connsiteY35" fmla="*/ 2798649 h 3693999"/>
                <a:gd name="connsiteX36" fmla="*/ 1926572 w 4640139"/>
                <a:gd name="connsiteY36" fmla="*/ 2798649 h 3693999"/>
                <a:gd name="connsiteX37" fmla="*/ 1878947 w 4640139"/>
                <a:gd name="connsiteY37" fmla="*/ 2766899 h 3693999"/>
                <a:gd name="connsiteX38" fmla="*/ 1828147 w 4640139"/>
                <a:gd name="connsiteY38" fmla="*/ 2766899 h 3693999"/>
                <a:gd name="connsiteX39" fmla="*/ 1805922 w 4640139"/>
                <a:gd name="connsiteY39" fmla="*/ 2725624 h 3693999"/>
                <a:gd name="connsiteX40" fmla="*/ 1805922 w 4640139"/>
                <a:gd name="connsiteY40" fmla="*/ 2636724 h 3693999"/>
                <a:gd name="connsiteX41" fmla="*/ 1764647 w 4640139"/>
                <a:gd name="connsiteY41" fmla="*/ 2630374 h 3693999"/>
                <a:gd name="connsiteX42" fmla="*/ 1764647 w 4640139"/>
                <a:gd name="connsiteY42" fmla="*/ 2554174 h 3693999"/>
                <a:gd name="connsiteX43" fmla="*/ 1691622 w 4640139"/>
                <a:gd name="connsiteY43" fmla="*/ 2509724 h 3693999"/>
                <a:gd name="connsiteX44" fmla="*/ 1593197 w 4640139"/>
                <a:gd name="connsiteY44" fmla="*/ 2509724 h 3693999"/>
                <a:gd name="connsiteX45" fmla="*/ 1491597 w 4640139"/>
                <a:gd name="connsiteY45" fmla="*/ 2455749 h 3693999"/>
                <a:gd name="connsiteX46" fmla="*/ 1472547 w 4640139"/>
                <a:gd name="connsiteY46" fmla="*/ 2446224 h 3693999"/>
                <a:gd name="connsiteX47" fmla="*/ 1443972 w 4640139"/>
                <a:gd name="connsiteY47" fmla="*/ 2325574 h 3693999"/>
                <a:gd name="connsiteX48" fmla="*/ 1418572 w 4640139"/>
                <a:gd name="connsiteY48" fmla="*/ 2147774 h 3693999"/>
                <a:gd name="connsiteX49" fmla="*/ 1374122 w 4640139"/>
                <a:gd name="connsiteY49" fmla="*/ 2109674 h 3693999"/>
                <a:gd name="connsiteX50" fmla="*/ 1329672 w 4640139"/>
                <a:gd name="connsiteY50" fmla="*/ 2109674 h 3693999"/>
                <a:gd name="connsiteX51" fmla="*/ 1266172 w 4640139"/>
                <a:gd name="connsiteY51" fmla="*/ 2062049 h 3693999"/>
                <a:gd name="connsiteX52" fmla="*/ 1253472 w 4640139"/>
                <a:gd name="connsiteY52" fmla="*/ 2042999 h 3693999"/>
                <a:gd name="connsiteX53" fmla="*/ 1231247 w 4640139"/>
                <a:gd name="connsiteY53" fmla="*/ 2042999 h 3693999"/>
                <a:gd name="connsiteX54" fmla="*/ 1174097 w 4640139"/>
                <a:gd name="connsiteY54" fmla="*/ 1985849 h 3693999"/>
                <a:gd name="connsiteX55" fmla="*/ 1123297 w 4640139"/>
                <a:gd name="connsiteY55" fmla="*/ 1985849 h 3693999"/>
                <a:gd name="connsiteX56" fmla="*/ 1085197 w 4640139"/>
                <a:gd name="connsiteY56" fmla="*/ 1931874 h 3693999"/>
                <a:gd name="connsiteX57" fmla="*/ 1075672 w 4640139"/>
                <a:gd name="connsiteY57" fmla="*/ 1849324 h 3693999"/>
                <a:gd name="connsiteX58" fmla="*/ 1069322 w 4640139"/>
                <a:gd name="connsiteY58" fmla="*/ 1728674 h 3693999"/>
                <a:gd name="connsiteX59" fmla="*/ 1056622 w 4640139"/>
                <a:gd name="connsiteY59" fmla="*/ 1646124 h 3693999"/>
                <a:gd name="connsiteX60" fmla="*/ 1037572 w 4640139"/>
                <a:gd name="connsiteY60" fmla="*/ 1554049 h 3693999"/>
                <a:gd name="connsiteX61" fmla="*/ 1024872 w 4640139"/>
                <a:gd name="connsiteY61" fmla="*/ 1503249 h 3693999"/>
                <a:gd name="connsiteX62" fmla="*/ 1021697 w 4640139"/>
                <a:gd name="connsiteY62" fmla="*/ 1430224 h 3693999"/>
                <a:gd name="connsiteX63" fmla="*/ 974072 w 4640139"/>
                <a:gd name="connsiteY63" fmla="*/ 1363549 h 3693999"/>
                <a:gd name="connsiteX64" fmla="*/ 878822 w 4640139"/>
                <a:gd name="connsiteY64" fmla="*/ 1363549 h 3693999"/>
                <a:gd name="connsiteX65" fmla="*/ 862947 w 4640139"/>
                <a:gd name="connsiteY65" fmla="*/ 1347674 h 3693999"/>
                <a:gd name="connsiteX66" fmla="*/ 840722 w 4640139"/>
                <a:gd name="connsiteY66" fmla="*/ 1347674 h 3693999"/>
                <a:gd name="connsiteX67" fmla="*/ 840722 w 4640139"/>
                <a:gd name="connsiteY67" fmla="*/ 1312749 h 3693999"/>
                <a:gd name="connsiteX68" fmla="*/ 793097 w 4640139"/>
                <a:gd name="connsiteY68" fmla="*/ 1274649 h 3693999"/>
                <a:gd name="connsiteX69" fmla="*/ 751822 w 4640139"/>
                <a:gd name="connsiteY69" fmla="*/ 1274649 h 3693999"/>
                <a:gd name="connsiteX70" fmla="*/ 716897 w 4640139"/>
                <a:gd name="connsiteY70" fmla="*/ 1160349 h 3693999"/>
                <a:gd name="connsiteX71" fmla="*/ 716897 w 4640139"/>
                <a:gd name="connsiteY71" fmla="*/ 1103199 h 3693999"/>
                <a:gd name="connsiteX72" fmla="*/ 704197 w 4640139"/>
                <a:gd name="connsiteY72" fmla="*/ 1096849 h 3693999"/>
                <a:gd name="connsiteX73" fmla="*/ 704197 w 4640139"/>
                <a:gd name="connsiteY73" fmla="*/ 1017474 h 3693999"/>
                <a:gd name="connsiteX74" fmla="*/ 691497 w 4640139"/>
                <a:gd name="connsiteY74" fmla="*/ 1004774 h 3693999"/>
                <a:gd name="connsiteX75" fmla="*/ 691497 w 4640139"/>
                <a:gd name="connsiteY75" fmla="*/ 903174 h 3693999"/>
                <a:gd name="connsiteX76" fmla="*/ 678797 w 4640139"/>
                <a:gd name="connsiteY76" fmla="*/ 823799 h 3693999"/>
                <a:gd name="connsiteX77" fmla="*/ 643872 w 4640139"/>
                <a:gd name="connsiteY77" fmla="*/ 696799 h 3693999"/>
                <a:gd name="connsiteX78" fmla="*/ 596247 w 4640139"/>
                <a:gd name="connsiteY78" fmla="*/ 658699 h 3693999"/>
                <a:gd name="connsiteX79" fmla="*/ 532747 w 4640139"/>
                <a:gd name="connsiteY79" fmla="*/ 658699 h 3693999"/>
                <a:gd name="connsiteX80" fmla="*/ 475597 w 4640139"/>
                <a:gd name="connsiteY80" fmla="*/ 576149 h 3693999"/>
                <a:gd name="connsiteX81" fmla="*/ 389872 w 4640139"/>
                <a:gd name="connsiteY81" fmla="*/ 576149 h 3693999"/>
                <a:gd name="connsiteX82" fmla="*/ 368101 w 4640139"/>
                <a:gd name="connsiteY82" fmla="*/ 520813 h 3693999"/>
                <a:gd name="connsiteX83" fmla="*/ 324558 w 4640139"/>
                <a:gd name="connsiteY83" fmla="*/ 437356 h 3693999"/>
                <a:gd name="connsiteX84" fmla="*/ 324558 w 4640139"/>
                <a:gd name="connsiteY84" fmla="*/ 357528 h 3693999"/>
                <a:gd name="connsiteX85" fmla="*/ 299158 w 4640139"/>
                <a:gd name="connsiteY85" fmla="*/ 252299 h 3693999"/>
                <a:gd name="connsiteX86" fmla="*/ 262507 w 4640139"/>
                <a:gd name="connsiteY86" fmla="*/ 192506 h 3693999"/>
                <a:gd name="connsiteX87" fmla="*/ 144379 w 4640139"/>
                <a:gd name="connsiteY87" fmla="*/ 105003 h 3693999"/>
                <a:gd name="connsiteX88" fmla="*/ 105003 w 4640139"/>
                <a:gd name="connsiteY88" fmla="*/ 61252 h 3693999"/>
                <a:gd name="connsiteX89" fmla="*/ 30626 w 4640139"/>
                <a:gd name="connsiteY89" fmla="*/ 61252 h 3693999"/>
                <a:gd name="connsiteX90" fmla="*/ 0 w 4640139"/>
                <a:gd name="connsiteY90" fmla="*/ 0 h 369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640139" h="3693999">
                  <a:moveTo>
                    <a:pt x="4640139" y="3693999"/>
                  </a:moveTo>
                  <a:lnTo>
                    <a:pt x="4153305" y="3693999"/>
                  </a:lnTo>
                  <a:lnTo>
                    <a:pt x="4153305" y="3592399"/>
                  </a:lnTo>
                  <a:lnTo>
                    <a:pt x="4106739" y="3592399"/>
                  </a:lnTo>
                  <a:lnTo>
                    <a:pt x="4106739" y="3478099"/>
                  </a:lnTo>
                  <a:lnTo>
                    <a:pt x="3700339" y="3478099"/>
                  </a:lnTo>
                  <a:lnTo>
                    <a:pt x="3700339" y="3431532"/>
                  </a:lnTo>
                  <a:lnTo>
                    <a:pt x="3653772" y="3431532"/>
                  </a:lnTo>
                  <a:lnTo>
                    <a:pt x="3653772" y="3334166"/>
                  </a:lnTo>
                  <a:lnTo>
                    <a:pt x="3175405" y="3334166"/>
                  </a:lnTo>
                  <a:lnTo>
                    <a:pt x="3133072" y="3232566"/>
                  </a:lnTo>
                  <a:lnTo>
                    <a:pt x="2997605" y="3232566"/>
                  </a:lnTo>
                  <a:lnTo>
                    <a:pt x="2980672" y="3211399"/>
                  </a:lnTo>
                  <a:lnTo>
                    <a:pt x="2756305" y="3211399"/>
                  </a:lnTo>
                  <a:lnTo>
                    <a:pt x="2756305" y="3211399"/>
                  </a:lnTo>
                  <a:lnTo>
                    <a:pt x="2742547" y="3189174"/>
                  </a:lnTo>
                  <a:lnTo>
                    <a:pt x="2742547" y="3189174"/>
                  </a:lnTo>
                  <a:lnTo>
                    <a:pt x="2710797" y="3189174"/>
                  </a:lnTo>
                  <a:lnTo>
                    <a:pt x="2688572" y="3128849"/>
                  </a:lnTo>
                  <a:lnTo>
                    <a:pt x="2628247" y="3128849"/>
                  </a:lnTo>
                  <a:lnTo>
                    <a:pt x="2628247" y="3112974"/>
                  </a:lnTo>
                  <a:lnTo>
                    <a:pt x="2542522" y="3112974"/>
                  </a:lnTo>
                  <a:lnTo>
                    <a:pt x="2526647" y="3093924"/>
                  </a:lnTo>
                  <a:lnTo>
                    <a:pt x="2396472" y="3093924"/>
                  </a:lnTo>
                  <a:lnTo>
                    <a:pt x="2377422" y="3074874"/>
                  </a:lnTo>
                  <a:lnTo>
                    <a:pt x="2377422" y="3074874"/>
                  </a:lnTo>
                  <a:lnTo>
                    <a:pt x="2336147" y="3074874"/>
                  </a:lnTo>
                  <a:lnTo>
                    <a:pt x="2291697" y="3030424"/>
                  </a:lnTo>
                  <a:lnTo>
                    <a:pt x="2256772" y="3030424"/>
                  </a:lnTo>
                  <a:lnTo>
                    <a:pt x="2221847" y="2995499"/>
                  </a:lnTo>
                  <a:lnTo>
                    <a:pt x="2193272" y="2995499"/>
                  </a:lnTo>
                  <a:lnTo>
                    <a:pt x="2151997" y="2954224"/>
                  </a:lnTo>
                  <a:lnTo>
                    <a:pt x="2136122" y="2912949"/>
                  </a:lnTo>
                  <a:lnTo>
                    <a:pt x="2120247" y="2836749"/>
                  </a:lnTo>
                  <a:lnTo>
                    <a:pt x="2021822" y="2836749"/>
                  </a:lnTo>
                  <a:lnTo>
                    <a:pt x="1974197" y="2798649"/>
                  </a:lnTo>
                  <a:lnTo>
                    <a:pt x="1926572" y="2798649"/>
                  </a:lnTo>
                  <a:lnTo>
                    <a:pt x="1878947" y="2766899"/>
                  </a:lnTo>
                  <a:lnTo>
                    <a:pt x="1828147" y="2766899"/>
                  </a:lnTo>
                  <a:lnTo>
                    <a:pt x="1805922" y="2725624"/>
                  </a:lnTo>
                  <a:lnTo>
                    <a:pt x="1805922" y="2636724"/>
                  </a:lnTo>
                  <a:lnTo>
                    <a:pt x="1764647" y="2630374"/>
                  </a:lnTo>
                  <a:lnTo>
                    <a:pt x="1764647" y="2554174"/>
                  </a:lnTo>
                  <a:lnTo>
                    <a:pt x="1691622" y="2509724"/>
                  </a:lnTo>
                  <a:lnTo>
                    <a:pt x="1593197" y="2509724"/>
                  </a:lnTo>
                  <a:lnTo>
                    <a:pt x="1491597" y="2455749"/>
                  </a:lnTo>
                  <a:lnTo>
                    <a:pt x="1472547" y="2446224"/>
                  </a:lnTo>
                  <a:lnTo>
                    <a:pt x="1443972" y="2325574"/>
                  </a:lnTo>
                  <a:lnTo>
                    <a:pt x="1418572" y="2147774"/>
                  </a:lnTo>
                  <a:lnTo>
                    <a:pt x="1374122" y="2109674"/>
                  </a:lnTo>
                  <a:lnTo>
                    <a:pt x="1329672" y="2109674"/>
                  </a:lnTo>
                  <a:lnTo>
                    <a:pt x="1266172" y="2062049"/>
                  </a:lnTo>
                  <a:lnTo>
                    <a:pt x="1253472" y="2042999"/>
                  </a:lnTo>
                  <a:lnTo>
                    <a:pt x="1231247" y="2042999"/>
                  </a:lnTo>
                  <a:lnTo>
                    <a:pt x="1174097" y="1985849"/>
                  </a:lnTo>
                  <a:lnTo>
                    <a:pt x="1123297" y="1985849"/>
                  </a:lnTo>
                  <a:lnTo>
                    <a:pt x="1085197" y="1931874"/>
                  </a:lnTo>
                  <a:lnTo>
                    <a:pt x="1075672" y="1849324"/>
                  </a:lnTo>
                  <a:lnTo>
                    <a:pt x="1069322" y="1728674"/>
                  </a:lnTo>
                  <a:lnTo>
                    <a:pt x="1056622" y="1646124"/>
                  </a:lnTo>
                  <a:lnTo>
                    <a:pt x="1037572" y="1554049"/>
                  </a:lnTo>
                  <a:lnTo>
                    <a:pt x="1024872" y="1503249"/>
                  </a:lnTo>
                  <a:lnTo>
                    <a:pt x="1021697" y="1430224"/>
                  </a:lnTo>
                  <a:lnTo>
                    <a:pt x="974072" y="1363549"/>
                  </a:lnTo>
                  <a:lnTo>
                    <a:pt x="878822" y="1363549"/>
                  </a:lnTo>
                  <a:lnTo>
                    <a:pt x="862947" y="1347674"/>
                  </a:lnTo>
                  <a:lnTo>
                    <a:pt x="840722" y="1347674"/>
                  </a:lnTo>
                  <a:lnTo>
                    <a:pt x="840722" y="1312749"/>
                  </a:lnTo>
                  <a:lnTo>
                    <a:pt x="793097" y="1274649"/>
                  </a:lnTo>
                  <a:lnTo>
                    <a:pt x="751822" y="1274649"/>
                  </a:lnTo>
                  <a:lnTo>
                    <a:pt x="716897" y="1160349"/>
                  </a:lnTo>
                  <a:lnTo>
                    <a:pt x="716897" y="1103199"/>
                  </a:lnTo>
                  <a:lnTo>
                    <a:pt x="704197" y="1096849"/>
                  </a:lnTo>
                  <a:lnTo>
                    <a:pt x="704197" y="1017474"/>
                  </a:lnTo>
                  <a:lnTo>
                    <a:pt x="691497" y="1004774"/>
                  </a:lnTo>
                  <a:lnTo>
                    <a:pt x="691497" y="903174"/>
                  </a:lnTo>
                  <a:lnTo>
                    <a:pt x="678797" y="823799"/>
                  </a:lnTo>
                  <a:lnTo>
                    <a:pt x="643872" y="696799"/>
                  </a:lnTo>
                  <a:lnTo>
                    <a:pt x="596247" y="658699"/>
                  </a:lnTo>
                  <a:lnTo>
                    <a:pt x="532747" y="658699"/>
                  </a:lnTo>
                  <a:lnTo>
                    <a:pt x="475597" y="576149"/>
                  </a:lnTo>
                  <a:lnTo>
                    <a:pt x="389872" y="576149"/>
                  </a:lnTo>
                  <a:lnTo>
                    <a:pt x="368101" y="520813"/>
                  </a:lnTo>
                  <a:lnTo>
                    <a:pt x="324558" y="437356"/>
                  </a:lnTo>
                  <a:lnTo>
                    <a:pt x="324558" y="357528"/>
                  </a:lnTo>
                  <a:lnTo>
                    <a:pt x="299158" y="252299"/>
                  </a:lnTo>
                  <a:lnTo>
                    <a:pt x="262507" y="192506"/>
                  </a:lnTo>
                  <a:lnTo>
                    <a:pt x="144379" y="105003"/>
                  </a:lnTo>
                  <a:lnTo>
                    <a:pt x="105003" y="61252"/>
                  </a:lnTo>
                  <a:lnTo>
                    <a:pt x="30626" y="61252"/>
                  </a:ln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50" name="Group 49">
              <a:extLst>
                <a:ext uri="{FF2B5EF4-FFF2-40B4-BE49-F238E27FC236}">
                  <a16:creationId xmlns:a16="http://schemas.microsoft.com/office/drawing/2014/main" id="{15E3242A-C91C-5734-74EB-F6040D2CD93E}"/>
                </a:ext>
              </a:extLst>
            </p:cNvPr>
            <p:cNvGrpSpPr/>
            <p:nvPr/>
          </p:nvGrpSpPr>
          <p:grpSpPr>
            <a:xfrm>
              <a:off x="1321385" y="1703385"/>
              <a:ext cx="1627670" cy="1530380"/>
              <a:chOff x="1321385" y="1703385"/>
              <a:chExt cx="1627670" cy="1530380"/>
            </a:xfrm>
          </p:grpSpPr>
          <p:sp>
            <p:nvSpPr>
              <p:cNvPr id="97" name="TextBox 96">
                <a:extLst>
                  <a:ext uri="{FF2B5EF4-FFF2-40B4-BE49-F238E27FC236}">
                    <a16:creationId xmlns:a16="http://schemas.microsoft.com/office/drawing/2014/main" id="{E29FED92-434B-BD3C-C842-CA875217A203}"/>
                  </a:ext>
                </a:extLst>
              </p:cNvPr>
              <p:cNvSpPr txBox="1"/>
              <p:nvPr/>
            </p:nvSpPr>
            <p:spPr>
              <a:xfrm>
                <a:off x="2832685" y="3033710"/>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98" name="TextBox 97">
                <a:extLst>
                  <a:ext uri="{FF2B5EF4-FFF2-40B4-BE49-F238E27FC236}">
                    <a16:creationId xmlns:a16="http://schemas.microsoft.com/office/drawing/2014/main" id="{EC89DE44-3E0A-9132-57BE-6E66A599A293}"/>
                  </a:ext>
                </a:extLst>
              </p:cNvPr>
              <p:cNvSpPr txBox="1"/>
              <p:nvPr/>
            </p:nvSpPr>
            <p:spPr>
              <a:xfrm>
                <a:off x="2819985" y="2992435"/>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99" name="TextBox 98">
                <a:extLst>
                  <a:ext uri="{FF2B5EF4-FFF2-40B4-BE49-F238E27FC236}">
                    <a16:creationId xmlns:a16="http://schemas.microsoft.com/office/drawing/2014/main" id="{2343A9BD-BC82-9AAE-E66B-7615882C1728}"/>
                  </a:ext>
                </a:extLst>
              </p:cNvPr>
              <p:cNvSpPr txBox="1"/>
              <p:nvPr/>
            </p:nvSpPr>
            <p:spPr>
              <a:xfrm>
                <a:off x="2788235" y="2954335"/>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00" name="TextBox 99">
                <a:extLst>
                  <a:ext uri="{FF2B5EF4-FFF2-40B4-BE49-F238E27FC236}">
                    <a16:creationId xmlns:a16="http://schemas.microsoft.com/office/drawing/2014/main" id="{F90196E7-84F3-9F35-6797-B9DADE5557BA}"/>
                  </a:ext>
                </a:extLst>
              </p:cNvPr>
              <p:cNvSpPr txBox="1"/>
              <p:nvPr/>
            </p:nvSpPr>
            <p:spPr>
              <a:xfrm>
                <a:off x="2734260" y="2951160"/>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01" name="TextBox 100">
                <a:extLst>
                  <a:ext uri="{FF2B5EF4-FFF2-40B4-BE49-F238E27FC236}">
                    <a16:creationId xmlns:a16="http://schemas.microsoft.com/office/drawing/2014/main" id="{5F5529C0-FAAD-7F47-6228-2C559173CB80}"/>
                  </a:ext>
                </a:extLst>
              </p:cNvPr>
              <p:cNvSpPr txBox="1"/>
              <p:nvPr/>
            </p:nvSpPr>
            <p:spPr>
              <a:xfrm>
                <a:off x="2677110" y="2954335"/>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02" name="TextBox 101">
                <a:extLst>
                  <a:ext uri="{FF2B5EF4-FFF2-40B4-BE49-F238E27FC236}">
                    <a16:creationId xmlns:a16="http://schemas.microsoft.com/office/drawing/2014/main" id="{5212EFCC-9EC1-53C2-1933-D517254DBEAA}"/>
                  </a:ext>
                </a:extLst>
              </p:cNvPr>
              <p:cNvSpPr txBox="1"/>
              <p:nvPr/>
            </p:nvSpPr>
            <p:spPr>
              <a:xfrm>
                <a:off x="2651710" y="2954335"/>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03" name="TextBox 102">
                <a:extLst>
                  <a:ext uri="{FF2B5EF4-FFF2-40B4-BE49-F238E27FC236}">
                    <a16:creationId xmlns:a16="http://schemas.microsoft.com/office/drawing/2014/main" id="{6F0FEB0F-539B-8D57-B734-CA40DED409AE}"/>
                  </a:ext>
                </a:extLst>
              </p:cNvPr>
              <p:cNvSpPr txBox="1"/>
              <p:nvPr/>
            </p:nvSpPr>
            <p:spPr>
              <a:xfrm>
                <a:off x="2540585" y="2894010"/>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04" name="TextBox 103">
                <a:extLst>
                  <a:ext uri="{FF2B5EF4-FFF2-40B4-BE49-F238E27FC236}">
                    <a16:creationId xmlns:a16="http://schemas.microsoft.com/office/drawing/2014/main" id="{DFC03B1F-8A07-4169-393A-BA301E30075B}"/>
                  </a:ext>
                </a:extLst>
              </p:cNvPr>
              <p:cNvSpPr txBox="1"/>
              <p:nvPr/>
            </p:nvSpPr>
            <p:spPr>
              <a:xfrm>
                <a:off x="2486610" y="2890835"/>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05" name="TextBox 104">
                <a:extLst>
                  <a:ext uri="{FF2B5EF4-FFF2-40B4-BE49-F238E27FC236}">
                    <a16:creationId xmlns:a16="http://schemas.microsoft.com/office/drawing/2014/main" id="{708D8411-7EC0-2376-2DB6-F2524AF7FA1C}"/>
                  </a:ext>
                </a:extLst>
              </p:cNvPr>
              <p:cNvSpPr txBox="1"/>
              <p:nvPr/>
            </p:nvSpPr>
            <p:spPr>
              <a:xfrm>
                <a:off x="2610435" y="2894010"/>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06" name="TextBox 105">
                <a:extLst>
                  <a:ext uri="{FF2B5EF4-FFF2-40B4-BE49-F238E27FC236}">
                    <a16:creationId xmlns:a16="http://schemas.microsoft.com/office/drawing/2014/main" id="{0D7435AE-2071-0310-A045-5A6F4146FD21}"/>
                  </a:ext>
                </a:extLst>
              </p:cNvPr>
              <p:cNvSpPr txBox="1"/>
              <p:nvPr/>
            </p:nvSpPr>
            <p:spPr>
              <a:xfrm>
                <a:off x="2619960" y="2903535"/>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07" name="TextBox 106">
                <a:extLst>
                  <a:ext uri="{FF2B5EF4-FFF2-40B4-BE49-F238E27FC236}">
                    <a16:creationId xmlns:a16="http://schemas.microsoft.com/office/drawing/2014/main" id="{F016314A-1557-578B-148A-E89A58AE2682}"/>
                  </a:ext>
                </a:extLst>
              </p:cNvPr>
              <p:cNvSpPr txBox="1"/>
              <p:nvPr/>
            </p:nvSpPr>
            <p:spPr>
              <a:xfrm>
                <a:off x="2629485" y="2922585"/>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08" name="TextBox 107">
                <a:extLst>
                  <a:ext uri="{FF2B5EF4-FFF2-40B4-BE49-F238E27FC236}">
                    <a16:creationId xmlns:a16="http://schemas.microsoft.com/office/drawing/2014/main" id="{31269EB6-A4F7-1E17-68DE-EB82D6724298}"/>
                  </a:ext>
                </a:extLst>
              </p:cNvPr>
              <p:cNvSpPr txBox="1"/>
              <p:nvPr/>
            </p:nvSpPr>
            <p:spPr>
              <a:xfrm>
                <a:off x="2470735" y="2890835"/>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09" name="TextBox 108">
                <a:extLst>
                  <a:ext uri="{FF2B5EF4-FFF2-40B4-BE49-F238E27FC236}">
                    <a16:creationId xmlns:a16="http://schemas.microsoft.com/office/drawing/2014/main" id="{27C18438-70E1-9E68-2A7F-5B02649C84E4}"/>
                  </a:ext>
                </a:extLst>
              </p:cNvPr>
              <p:cNvSpPr txBox="1"/>
              <p:nvPr/>
            </p:nvSpPr>
            <p:spPr>
              <a:xfrm>
                <a:off x="2464385" y="2890835"/>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10" name="TextBox 109">
                <a:extLst>
                  <a:ext uri="{FF2B5EF4-FFF2-40B4-BE49-F238E27FC236}">
                    <a16:creationId xmlns:a16="http://schemas.microsoft.com/office/drawing/2014/main" id="{5DA5BDED-A4B3-25C1-6125-EAC217FFD014}"/>
                  </a:ext>
                </a:extLst>
              </p:cNvPr>
              <p:cNvSpPr txBox="1"/>
              <p:nvPr/>
            </p:nvSpPr>
            <p:spPr>
              <a:xfrm>
                <a:off x="2458035" y="2890835"/>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11" name="TextBox 110">
                <a:extLst>
                  <a:ext uri="{FF2B5EF4-FFF2-40B4-BE49-F238E27FC236}">
                    <a16:creationId xmlns:a16="http://schemas.microsoft.com/office/drawing/2014/main" id="{54E226A9-62AC-7AB2-A848-505BC8B87CAC}"/>
                  </a:ext>
                </a:extLst>
              </p:cNvPr>
              <p:cNvSpPr txBox="1"/>
              <p:nvPr/>
            </p:nvSpPr>
            <p:spPr>
              <a:xfrm>
                <a:off x="2311985" y="2843210"/>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12" name="TextBox 111">
                <a:extLst>
                  <a:ext uri="{FF2B5EF4-FFF2-40B4-BE49-F238E27FC236}">
                    <a16:creationId xmlns:a16="http://schemas.microsoft.com/office/drawing/2014/main" id="{DA557C33-0F32-9215-8BCF-7D3D411DD220}"/>
                  </a:ext>
                </a:extLst>
              </p:cNvPr>
              <p:cNvSpPr txBox="1"/>
              <p:nvPr/>
            </p:nvSpPr>
            <p:spPr>
              <a:xfrm>
                <a:off x="2340560" y="2843210"/>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13" name="TextBox 112">
                <a:extLst>
                  <a:ext uri="{FF2B5EF4-FFF2-40B4-BE49-F238E27FC236}">
                    <a16:creationId xmlns:a16="http://schemas.microsoft.com/office/drawing/2014/main" id="{6732E5D7-ED7F-BA5D-7946-F620F328316C}"/>
                  </a:ext>
                </a:extLst>
              </p:cNvPr>
              <p:cNvSpPr txBox="1"/>
              <p:nvPr/>
            </p:nvSpPr>
            <p:spPr>
              <a:xfrm>
                <a:off x="2375485" y="2852735"/>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14" name="TextBox 113">
                <a:extLst>
                  <a:ext uri="{FF2B5EF4-FFF2-40B4-BE49-F238E27FC236}">
                    <a16:creationId xmlns:a16="http://schemas.microsoft.com/office/drawing/2014/main" id="{EDFDCF48-8BBE-97F6-20FA-3E31291FBE40}"/>
                  </a:ext>
                </a:extLst>
              </p:cNvPr>
              <p:cNvSpPr txBox="1"/>
              <p:nvPr/>
            </p:nvSpPr>
            <p:spPr>
              <a:xfrm>
                <a:off x="2419935" y="2855910"/>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15" name="TextBox 114">
                <a:extLst>
                  <a:ext uri="{FF2B5EF4-FFF2-40B4-BE49-F238E27FC236}">
                    <a16:creationId xmlns:a16="http://schemas.microsoft.com/office/drawing/2014/main" id="{5B47D967-8E91-D5EB-08DC-2C17ECF13ED3}"/>
                  </a:ext>
                </a:extLst>
              </p:cNvPr>
              <p:cNvSpPr txBox="1"/>
              <p:nvPr/>
            </p:nvSpPr>
            <p:spPr>
              <a:xfrm>
                <a:off x="2429460" y="2855910"/>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16" name="TextBox 115">
                <a:extLst>
                  <a:ext uri="{FF2B5EF4-FFF2-40B4-BE49-F238E27FC236}">
                    <a16:creationId xmlns:a16="http://schemas.microsoft.com/office/drawing/2014/main" id="{78EFFB01-27FD-E5A0-A342-CC64B035873B}"/>
                  </a:ext>
                </a:extLst>
              </p:cNvPr>
              <p:cNvSpPr txBox="1"/>
              <p:nvPr/>
            </p:nvSpPr>
            <p:spPr>
              <a:xfrm>
                <a:off x="2438985" y="2871785"/>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17" name="TextBox 116">
                <a:extLst>
                  <a:ext uri="{FF2B5EF4-FFF2-40B4-BE49-F238E27FC236}">
                    <a16:creationId xmlns:a16="http://schemas.microsoft.com/office/drawing/2014/main" id="{9FABB14D-AA24-D250-7B0F-E23FC74AE47E}"/>
                  </a:ext>
                </a:extLst>
              </p:cNvPr>
              <p:cNvSpPr txBox="1"/>
              <p:nvPr/>
            </p:nvSpPr>
            <p:spPr>
              <a:xfrm>
                <a:off x="2438985" y="2874960"/>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18" name="TextBox 117">
                <a:extLst>
                  <a:ext uri="{FF2B5EF4-FFF2-40B4-BE49-F238E27FC236}">
                    <a16:creationId xmlns:a16="http://schemas.microsoft.com/office/drawing/2014/main" id="{A1C24966-5996-DBCB-A0FC-3E82F68D76D3}"/>
                  </a:ext>
                </a:extLst>
              </p:cNvPr>
              <p:cNvSpPr txBox="1"/>
              <p:nvPr/>
            </p:nvSpPr>
            <p:spPr>
              <a:xfrm>
                <a:off x="2204035" y="2801935"/>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19" name="TextBox 118">
                <a:extLst>
                  <a:ext uri="{FF2B5EF4-FFF2-40B4-BE49-F238E27FC236}">
                    <a16:creationId xmlns:a16="http://schemas.microsoft.com/office/drawing/2014/main" id="{CE48B398-AD09-A0A2-E4B7-103ED3247F51}"/>
                  </a:ext>
                </a:extLst>
              </p:cNvPr>
              <p:cNvSpPr txBox="1"/>
              <p:nvPr/>
            </p:nvSpPr>
            <p:spPr>
              <a:xfrm>
                <a:off x="2230570" y="2811684"/>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1" i="0" u="none" strike="noStrike" kern="0" cap="none" spc="0" normalizeH="0" baseline="0" noProof="0">
                    <a:ln>
                      <a:noFill/>
                    </a:ln>
                    <a:solidFill>
                      <a:srgbClr val="D77624"/>
                    </a:solidFill>
                    <a:effectLst/>
                    <a:uLnTx/>
                    <a:uFillTx/>
                    <a:latin typeface="Arial"/>
                    <a:cs typeface="Arial"/>
                    <a:sym typeface="Arial"/>
                  </a:rPr>
                  <a:t>I</a:t>
                </a:r>
              </a:p>
            </p:txBody>
          </p:sp>
          <p:sp>
            <p:nvSpPr>
              <p:cNvPr id="120" name="TextBox 119">
                <a:extLst>
                  <a:ext uri="{FF2B5EF4-FFF2-40B4-BE49-F238E27FC236}">
                    <a16:creationId xmlns:a16="http://schemas.microsoft.com/office/drawing/2014/main" id="{785E7C2A-620B-E87A-81AA-58E7C2C8C945}"/>
                  </a:ext>
                </a:extLst>
              </p:cNvPr>
              <p:cNvSpPr txBox="1"/>
              <p:nvPr/>
            </p:nvSpPr>
            <p:spPr>
              <a:xfrm>
                <a:off x="2240095" y="2811684"/>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1" i="0" u="none" strike="noStrike" kern="0" cap="none" spc="0" normalizeH="0" baseline="0" noProof="0">
                    <a:ln>
                      <a:noFill/>
                    </a:ln>
                    <a:solidFill>
                      <a:srgbClr val="D77624"/>
                    </a:solidFill>
                    <a:effectLst/>
                    <a:uLnTx/>
                    <a:uFillTx/>
                    <a:latin typeface="Arial"/>
                    <a:cs typeface="Arial"/>
                    <a:sym typeface="Arial"/>
                  </a:rPr>
                  <a:t>I</a:t>
                </a:r>
              </a:p>
            </p:txBody>
          </p:sp>
          <p:sp>
            <p:nvSpPr>
              <p:cNvPr id="121" name="TextBox 120">
                <a:extLst>
                  <a:ext uri="{FF2B5EF4-FFF2-40B4-BE49-F238E27FC236}">
                    <a16:creationId xmlns:a16="http://schemas.microsoft.com/office/drawing/2014/main" id="{C2AD863E-4498-226B-00A6-FC178A611E74}"/>
                  </a:ext>
                </a:extLst>
              </p:cNvPr>
              <p:cNvSpPr txBox="1"/>
              <p:nvPr/>
            </p:nvSpPr>
            <p:spPr>
              <a:xfrm>
                <a:off x="2243270" y="2811684"/>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1" i="0" u="none" strike="noStrike" kern="0" cap="none" spc="0" normalizeH="0" baseline="0" noProof="0">
                    <a:ln>
                      <a:noFill/>
                    </a:ln>
                    <a:solidFill>
                      <a:srgbClr val="D77624"/>
                    </a:solidFill>
                    <a:effectLst/>
                    <a:uLnTx/>
                    <a:uFillTx/>
                    <a:latin typeface="Arial"/>
                    <a:cs typeface="Arial"/>
                    <a:sym typeface="Arial"/>
                  </a:rPr>
                  <a:t>I</a:t>
                </a:r>
              </a:p>
            </p:txBody>
          </p:sp>
          <p:sp>
            <p:nvSpPr>
              <p:cNvPr id="122" name="TextBox 121">
                <a:extLst>
                  <a:ext uri="{FF2B5EF4-FFF2-40B4-BE49-F238E27FC236}">
                    <a16:creationId xmlns:a16="http://schemas.microsoft.com/office/drawing/2014/main" id="{84E6384B-396E-21C0-05C4-D7F360F03A10}"/>
                  </a:ext>
                </a:extLst>
              </p:cNvPr>
              <p:cNvSpPr txBox="1"/>
              <p:nvPr/>
            </p:nvSpPr>
            <p:spPr>
              <a:xfrm>
                <a:off x="2096085" y="2779710"/>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23" name="TextBox 122">
                <a:extLst>
                  <a:ext uri="{FF2B5EF4-FFF2-40B4-BE49-F238E27FC236}">
                    <a16:creationId xmlns:a16="http://schemas.microsoft.com/office/drawing/2014/main" id="{733643E7-F9CF-34E5-F044-1D3EA6B805F1}"/>
                  </a:ext>
                </a:extLst>
              </p:cNvPr>
              <p:cNvSpPr txBox="1"/>
              <p:nvPr/>
            </p:nvSpPr>
            <p:spPr>
              <a:xfrm>
                <a:off x="2013535" y="2700335"/>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24" name="TextBox 123">
                <a:extLst>
                  <a:ext uri="{FF2B5EF4-FFF2-40B4-BE49-F238E27FC236}">
                    <a16:creationId xmlns:a16="http://schemas.microsoft.com/office/drawing/2014/main" id="{5F56DFE1-C9C6-5636-CE38-BED9014E8838}"/>
                  </a:ext>
                </a:extLst>
              </p:cNvPr>
              <p:cNvSpPr txBox="1"/>
              <p:nvPr/>
            </p:nvSpPr>
            <p:spPr>
              <a:xfrm>
                <a:off x="1886535" y="2598735"/>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25" name="TextBox 124">
                <a:extLst>
                  <a:ext uri="{FF2B5EF4-FFF2-40B4-BE49-F238E27FC236}">
                    <a16:creationId xmlns:a16="http://schemas.microsoft.com/office/drawing/2014/main" id="{FB892F8F-1D21-B031-A551-A47120C50608}"/>
                  </a:ext>
                </a:extLst>
              </p:cNvPr>
              <p:cNvSpPr txBox="1"/>
              <p:nvPr/>
            </p:nvSpPr>
            <p:spPr>
              <a:xfrm>
                <a:off x="1784935" y="2554285"/>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26" name="TextBox 125">
                <a:extLst>
                  <a:ext uri="{FF2B5EF4-FFF2-40B4-BE49-F238E27FC236}">
                    <a16:creationId xmlns:a16="http://schemas.microsoft.com/office/drawing/2014/main" id="{280ABF83-69B9-9A70-54A2-8519F5892470}"/>
                  </a:ext>
                </a:extLst>
              </p:cNvPr>
              <p:cNvSpPr txBox="1"/>
              <p:nvPr/>
            </p:nvSpPr>
            <p:spPr>
              <a:xfrm>
                <a:off x="1762710" y="2462210"/>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27" name="TextBox 126">
                <a:extLst>
                  <a:ext uri="{FF2B5EF4-FFF2-40B4-BE49-F238E27FC236}">
                    <a16:creationId xmlns:a16="http://schemas.microsoft.com/office/drawing/2014/main" id="{5C4B86B1-7C40-49DC-02B6-D48AE1E22FC2}"/>
                  </a:ext>
                </a:extLst>
              </p:cNvPr>
              <p:cNvSpPr txBox="1"/>
              <p:nvPr/>
            </p:nvSpPr>
            <p:spPr>
              <a:xfrm>
                <a:off x="1664285" y="2370135"/>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28" name="TextBox 127">
                <a:extLst>
                  <a:ext uri="{FF2B5EF4-FFF2-40B4-BE49-F238E27FC236}">
                    <a16:creationId xmlns:a16="http://schemas.microsoft.com/office/drawing/2014/main" id="{5D9DCF90-0DB7-3C40-3387-5E92F46282E1}"/>
                  </a:ext>
                </a:extLst>
              </p:cNvPr>
              <p:cNvSpPr txBox="1"/>
              <p:nvPr/>
            </p:nvSpPr>
            <p:spPr>
              <a:xfrm>
                <a:off x="1499185" y="2081210"/>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29" name="TextBox 128">
                <a:extLst>
                  <a:ext uri="{FF2B5EF4-FFF2-40B4-BE49-F238E27FC236}">
                    <a16:creationId xmlns:a16="http://schemas.microsoft.com/office/drawing/2014/main" id="{098AE87A-3236-DC27-F560-7261DE83CA94}"/>
                  </a:ext>
                </a:extLst>
              </p:cNvPr>
              <p:cNvSpPr txBox="1"/>
              <p:nvPr/>
            </p:nvSpPr>
            <p:spPr>
              <a:xfrm>
                <a:off x="1422985" y="1849435"/>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30" name="TextBox 129">
                <a:extLst>
                  <a:ext uri="{FF2B5EF4-FFF2-40B4-BE49-F238E27FC236}">
                    <a16:creationId xmlns:a16="http://schemas.microsoft.com/office/drawing/2014/main" id="{B8AEDF1E-367B-7E7A-33A5-627D14A29116}"/>
                  </a:ext>
                </a:extLst>
              </p:cNvPr>
              <p:cNvSpPr txBox="1"/>
              <p:nvPr/>
            </p:nvSpPr>
            <p:spPr>
              <a:xfrm>
                <a:off x="1397585" y="1830385"/>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sp>
            <p:nvSpPr>
              <p:cNvPr id="131" name="TextBox 130">
                <a:extLst>
                  <a:ext uri="{FF2B5EF4-FFF2-40B4-BE49-F238E27FC236}">
                    <a16:creationId xmlns:a16="http://schemas.microsoft.com/office/drawing/2014/main" id="{9766DD68-8F7E-EE99-47A6-322FBA33655E}"/>
                  </a:ext>
                </a:extLst>
              </p:cNvPr>
              <p:cNvSpPr txBox="1"/>
              <p:nvPr/>
            </p:nvSpPr>
            <p:spPr>
              <a:xfrm>
                <a:off x="1321385" y="1703385"/>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D77624"/>
                    </a:solidFill>
                    <a:effectLst/>
                    <a:uLnTx/>
                    <a:uFillTx/>
                    <a:latin typeface="Arial"/>
                    <a:cs typeface="Arial"/>
                    <a:sym typeface="Arial"/>
                  </a:rPr>
                  <a:t>I</a:t>
                </a:r>
              </a:p>
            </p:txBody>
          </p:sp>
        </p:grpSp>
        <p:sp>
          <p:nvSpPr>
            <p:cNvPr id="51" name="Freeform 50">
              <a:extLst>
                <a:ext uri="{FF2B5EF4-FFF2-40B4-BE49-F238E27FC236}">
                  <a16:creationId xmlns:a16="http://schemas.microsoft.com/office/drawing/2014/main" id="{4311137B-53CA-899F-D3E3-D8BF454BE3BE}"/>
                </a:ext>
              </a:extLst>
            </p:cNvPr>
            <p:cNvSpPr/>
            <p:nvPr/>
          </p:nvSpPr>
          <p:spPr>
            <a:xfrm>
              <a:off x="1257284" y="1714690"/>
              <a:ext cx="1825215" cy="1124292"/>
            </a:xfrm>
            <a:custGeom>
              <a:avLst/>
              <a:gdLst>
                <a:gd name="connsiteX0" fmla="*/ 4689523 w 4689523"/>
                <a:gd name="connsiteY0" fmla="*/ 2888644 h 2888644"/>
                <a:gd name="connsiteX1" fmla="*/ 4206923 w 4689523"/>
                <a:gd name="connsiteY1" fmla="*/ 2888644 h 2888644"/>
                <a:gd name="connsiteX2" fmla="*/ 4206923 w 4689523"/>
                <a:gd name="connsiteY2" fmla="*/ 2793394 h 2888644"/>
                <a:gd name="connsiteX3" fmla="*/ 4156123 w 4689523"/>
                <a:gd name="connsiteY3" fmla="*/ 2793394 h 2888644"/>
                <a:gd name="connsiteX4" fmla="*/ 4156123 w 4689523"/>
                <a:gd name="connsiteY4" fmla="*/ 2726719 h 2888644"/>
                <a:gd name="connsiteX5" fmla="*/ 3794173 w 4689523"/>
                <a:gd name="connsiteY5" fmla="*/ 2726719 h 2888644"/>
                <a:gd name="connsiteX6" fmla="*/ 3794173 w 4689523"/>
                <a:gd name="connsiteY6" fmla="*/ 2688619 h 2888644"/>
                <a:gd name="connsiteX7" fmla="*/ 3578273 w 4689523"/>
                <a:gd name="connsiteY7" fmla="*/ 2688619 h 2888644"/>
                <a:gd name="connsiteX8" fmla="*/ 3559223 w 4689523"/>
                <a:gd name="connsiteY8" fmla="*/ 2647344 h 2888644"/>
                <a:gd name="connsiteX9" fmla="*/ 3511598 w 4689523"/>
                <a:gd name="connsiteY9" fmla="*/ 2647344 h 2888644"/>
                <a:gd name="connsiteX10" fmla="*/ 3495723 w 4689523"/>
                <a:gd name="connsiteY10" fmla="*/ 2618769 h 2888644"/>
                <a:gd name="connsiteX11" fmla="*/ 3197273 w 4689523"/>
                <a:gd name="connsiteY11" fmla="*/ 2618769 h 2888644"/>
                <a:gd name="connsiteX12" fmla="*/ 3197273 w 4689523"/>
                <a:gd name="connsiteY12" fmla="*/ 2618769 h 2888644"/>
                <a:gd name="connsiteX13" fmla="*/ 3197273 w 4689523"/>
                <a:gd name="connsiteY13" fmla="*/ 2596544 h 2888644"/>
                <a:gd name="connsiteX14" fmla="*/ 3070273 w 4689523"/>
                <a:gd name="connsiteY14" fmla="*/ 2596544 h 2888644"/>
                <a:gd name="connsiteX15" fmla="*/ 3070273 w 4689523"/>
                <a:gd name="connsiteY15" fmla="*/ 2577494 h 2888644"/>
                <a:gd name="connsiteX16" fmla="*/ 2752773 w 4689523"/>
                <a:gd name="connsiteY16" fmla="*/ 2577494 h 2888644"/>
                <a:gd name="connsiteX17" fmla="*/ 2679748 w 4689523"/>
                <a:gd name="connsiteY17" fmla="*/ 2494944 h 2888644"/>
                <a:gd name="connsiteX18" fmla="*/ 2295573 w 4689523"/>
                <a:gd name="connsiteY18" fmla="*/ 2494944 h 2888644"/>
                <a:gd name="connsiteX19" fmla="*/ 2295573 w 4689523"/>
                <a:gd name="connsiteY19" fmla="*/ 2472719 h 2888644"/>
                <a:gd name="connsiteX20" fmla="*/ 2241598 w 4689523"/>
                <a:gd name="connsiteY20" fmla="*/ 2472719 h 2888644"/>
                <a:gd name="connsiteX21" fmla="*/ 2216198 w 4689523"/>
                <a:gd name="connsiteY21" fmla="*/ 2434619 h 2888644"/>
                <a:gd name="connsiteX22" fmla="*/ 2181273 w 4689523"/>
                <a:gd name="connsiteY22" fmla="*/ 2396519 h 2888644"/>
                <a:gd name="connsiteX23" fmla="*/ 2181273 w 4689523"/>
                <a:gd name="connsiteY23" fmla="*/ 2374294 h 2888644"/>
                <a:gd name="connsiteX24" fmla="*/ 2136823 w 4689523"/>
                <a:gd name="connsiteY24" fmla="*/ 2352069 h 2888644"/>
                <a:gd name="connsiteX25" fmla="*/ 2136823 w 4689523"/>
                <a:gd name="connsiteY25" fmla="*/ 2317144 h 2888644"/>
                <a:gd name="connsiteX26" fmla="*/ 2101898 w 4689523"/>
                <a:gd name="connsiteY26" fmla="*/ 2317144 h 2888644"/>
                <a:gd name="connsiteX27" fmla="*/ 2101898 w 4689523"/>
                <a:gd name="connsiteY27" fmla="*/ 2298094 h 2888644"/>
                <a:gd name="connsiteX28" fmla="*/ 2063798 w 4689523"/>
                <a:gd name="connsiteY28" fmla="*/ 2298094 h 2888644"/>
                <a:gd name="connsiteX29" fmla="*/ 2063798 w 4689523"/>
                <a:gd name="connsiteY29" fmla="*/ 2298094 h 2888644"/>
                <a:gd name="connsiteX30" fmla="*/ 2063798 w 4689523"/>
                <a:gd name="connsiteY30" fmla="*/ 2282219 h 2888644"/>
                <a:gd name="connsiteX31" fmla="*/ 2028873 w 4689523"/>
                <a:gd name="connsiteY31" fmla="*/ 2282219 h 2888644"/>
                <a:gd name="connsiteX32" fmla="*/ 2006648 w 4689523"/>
                <a:gd name="connsiteY32" fmla="*/ 2298094 h 2888644"/>
                <a:gd name="connsiteX33" fmla="*/ 1990773 w 4689523"/>
                <a:gd name="connsiteY33" fmla="*/ 2269519 h 2888644"/>
                <a:gd name="connsiteX34" fmla="*/ 1933623 w 4689523"/>
                <a:gd name="connsiteY34" fmla="*/ 2269519 h 2888644"/>
                <a:gd name="connsiteX35" fmla="*/ 1933623 w 4689523"/>
                <a:gd name="connsiteY35" fmla="*/ 2269519 h 2888644"/>
                <a:gd name="connsiteX36" fmla="*/ 1876473 w 4689523"/>
                <a:gd name="connsiteY36" fmla="*/ 2193319 h 2888644"/>
                <a:gd name="connsiteX37" fmla="*/ 1860598 w 4689523"/>
                <a:gd name="connsiteY37" fmla="*/ 2123469 h 2888644"/>
                <a:gd name="connsiteX38" fmla="*/ 1860598 w 4689523"/>
                <a:gd name="connsiteY38" fmla="*/ 2072669 h 2888644"/>
                <a:gd name="connsiteX39" fmla="*/ 1816148 w 4689523"/>
                <a:gd name="connsiteY39" fmla="*/ 1986944 h 2888644"/>
                <a:gd name="connsiteX40" fmla="*/ 1816148 w 4689523"/>
                <a:gd name="connsiteY40" fmla="*/ 1929794 h 2888644"/>
                <a:gd name="connsiteX41" fmla="*/ 1762173 w 4689523"/>
                <a:gd name="connsiteY41" fmla="*/ 1929794 h 2888644"/>
                <a:gd name="connsiteX42" fmla="*/ 1695498 w 4689523"/>
                <a:gd name="connsiteY42" fmla="*/ 1847244 h 2888644"/>
                <a:gd name="connsiteX43" fmla="*/ 1622473 w 4689523"/>
                <a:gd name="connsiteY43" fmla="*/ 1847244 h 2888644"/>
                <a:gd name="connsiteX44" fmla="*/ 1622473 w 4689523"/>
                <a:gd name="connsiteY44" fmla="*/ 1815494 h 2888644"/>
                <a:gd name="connsiteX45" fmla="*/ 1587548 w 4689523"/>
                <a:gd name="connsiteY45" fmla="*/ 1815494 h 2888644"/>
                <a:gd name="connsiteX46" fmla="*/ 1587548 w 4689523"/>
                <a:gd name="connsiteY46" fmla="*/ 1783744 h 2888644"/>
                <a:gd name="connsiteX47" fmla="*/ 1549448 w 4689523"/>
                <a:gd name="connsiteY47" fmla="*/ 1783744 h 2888644"/>
                <a:gd name="connsiteX48" fmla="*/ 1549448 w 4689523"/>
                <a:gd name="connsiteY48" fmla="*/ 1783744 h 2888644"/>
                <a:gd name="connsiteX49" fmla="*/ 1533573 w 4689523"/>
                <a:gd name="connsiteY49" fmla="*/ 1767869 h 2888644"/>
                <a:gd name="connsiteX50" fmla="*/ 1482773 w 4689523"/>
                <a:gd name="connsiteY50" fmla="*/ 1767869 h 2888644"/>
                <a:gd name="connsiteX51" fmla="*/ 1482773 w 4689523"/>
                <a:gd name="connsiteY51" fmla="*/ 1558319 h 2888644"/>
                <a:gd name="connsiteX52" fmla="*/ 1419273 w 4689523"/>
                <a:gd name="connsiteY52" fmla="*/ 1421794 h 2888644"/>
                <a:gd name="connsiteX53" fmla="*/ 1336723 w 4689523"/>
                <a:gd name="connsiteY53" fmla="*/ 1421794 h 2888644"/>
                <a:gd name="connsiteX54" fmla="*/ 1317673 w 4689523"/>
                <a:gd name="connsiteY54" fmla="*/ 1399569 h 2888644"/>
                <a:gd name="connsiteX55" fmla="*/ 1273223 w 4689523"/>
                <a:gd name="connsiteY55" fmla="*/ 1399569 h 2888644"/>
                <a:gd name="connsiteX56" fmla="*/ 1231948 w 4689523"/>
                <a:gd name="connsiteY56" fmla="*/ 1345594 h 2888644"/>
                <a:gd name="connsiteX57" fmla="*/ 1165273 w 4689523"/>
                <a:gd name="connsiteY57" fmla="*/ 1345594 h 2888644"/>
                <a:gd name="connsiteX58" fmla="*/ 1130348 w 4689523"/>
                <a:gd name="connsiteY58" fmla="*/ 1291619 h 2888644"/>
                <a:gd name="connsiteX59" fmla="*/ 1114473 w 4689523"/>
                <a:gd name="connsiteY59" fmla="*/ 1050319 h 2888644"/>
                <a:gd name="connsiteX60" fmla="*/ 1114473 w 4689523"/>
                <a:gd name="connsiteY60" fmla="*/ 1050319 h 2888644"/>
                <a:gd name="connsiteX61" fmla="*/ 1114473 w 4689523"/>
                <a:gd name="connsiteY61" fmla="*/ 977294 h 2888644"/>
                <a:gd name="connsiteX62" fmla="*/ 1092248 w 4689523"/>
                <a:gd name="connsiteY62" fmla="*/ 951894 h 2888644"/>
                <a:gd name="connsiteX63" fmla="*/ 1092248 w 4689523"/>
                <a:gd name="connsiteY63" fmla="*/ 862994 h 2888644"/>
                <a:gd name="connsiteX64" fmla="*/ 1022398 w 4689523"/>
                <a:gd name="connsiteY64" fmla="*/ 764569 h 2888644"/>
                <a:gd name="connsiteX65" fmla="*/ 949373 w 4689523"/>
                <a:gd name="connsiteY65" fmla="*/ 764569 h 2888644"/>
                <a:gd name="connsiteX66" fmla="*/ 949373 w 4689523"/>
                <a:gd name="connsiteY66" fmla="*/ 751869 h 2888644"/>
                <a:gd name="connsiteX67" fmla="*/ 882698 w 4689523"/>
                <a:gd name="connsiteY67" fmla="*/ 751869 h 2888644"/>
                <a:gd name="connsiteX68" fmla="*/ 873173 w 4689523"/>
                <a:gd name="connsiteY68" fmla="*/ 716944 h 2888644"/>
                <a:gd name="connsiteX69" fmla="*/ 828723 w 4689523"/>
                <a:gd name="connsiteY69" fmla="*/ 716944 h 2888644"/>
                <a:gd name="connsiteX70" fmla="*/ 800148 w 4689523"/>
                <a:gd name="connsiteY70" fmla="*/ 675669 h 2888644"/>
                <a:gd name="connsiteX71" fmla="*/ 762048 w 4689523"/>
                <a:gd name="connsiteY71" fmla="*/ 612169 h 2888644"/>
                <a:gd name="connsiteX72" fmla="*/ 762048 w 4689523"/>
                <a:gd name="connsiteY72" fmla="*/ 612169 h 2888644"/>
                <a:gd name="connsiteX73" fmla="*/ 739823 w 4689523"/>
                <a:gd name="connsiteY73" fmla="*/ 589944 h 2888644"/>
                <a:gd name="connsiteX74" fmla="*/ 739823 w 4689523"/>
                <a:gd name="connsiteY74" fmla="*/ 478819 h 2888644"/>
                <a:gd name="connsiteX75" fmla="*/ 673148 w 4689523"/>
                <a:gd name="connsiteY75" fmla="*/ 408969 h 2888644"/>
                <a:gd name="connsiteX76" fmla="*/ 673148 w 4689523"/>
                <a:gd name="connsiteY76" fmla="*/ 377219 h 2888644"/>
                <a:gd name="connsiteX77" fmla="*/ 581073 w 4689523"/>
                <a:gd name="connsiteY77" fmla="*/ 377219 h 2888644"/>
                <a:gd name="connsiteX78" fmla="*/ 581073 w 4689523"/>
                <a:gd name="connsiteY78" fmla="*/ 374044 h 2888644"/>
                <a:gd name="connsiteX79" fmla="*/ 571548 w 4689523"/>
                <a:gd name="connsiteY79" fmla="*/ 364519 h 2888644"/>
                <a:gd name="connsiteX80" fmla="*/ 527098 w 4689523"/>
                <a:gd name="connsiteY80" fmla="*/ 364519 h 2888644"/>
                <a:gd name="connsiteX81" fmla="*/ 517573 w 4689523"/>
                <a:gd name="connsiteY81" fmla="*/ 345469 h 2888644"/>
                <a:gd name="connsiteX82" fmla="*/ 457248 w 4689523"/>
                <a:gd name="connsiteY82" fmla="*/ 345469 h 2888644"/>
                <a:gd name="connsiteX83" fmla="*/ 387398 w 4689523"/>
                <a:gd name="connsiteY83" fmla="*/ 272444 h 2888644"/>
                <a:gd name="connsiteX84" fmla="*/ 314373 w 4689523"/>
                <a:gd name="connsiteY84" fmla="*/ 183544 h 2888644"/>
                <a:gd name="connsiteX85" fmla="*/ 257223 w 4689523"/>
                <a:gd name="connsiteY85" fmla="*/ 183544 h 2888644"/>
                <a:gd name="connsiteX86" fmla="*/ 257223 w 4689523"/>
                <a:gd name="connsiteY86" fmla="*/ 151794 h 2888644"/>
                <a:gd name="connsiteX87" fmla="*/ 193723 w 4689523"/>
                <a:gd name="connsiteY87" fmla="*/ 151794 h 2888644"/>
                <a:gd name="connsiteX88" fmla="*/ 165148 w 4689523"/>
                <a:gd name="connsiteY88" fmla="*/ 120044 h 2888644"/>
                <a:gd name="connsiteX89" fmla="*/ 120698 w 4689523"/>
                <a:gd name="connsiteY89" fmla="*/ 120044 h 2888644"/>
                <a:gd name="connsiteX90" fmla="*/ 120698 w 4689523"/>
                <a:gd name="connsiteY90" fmla="*/ 73292 h 2888644"/>
                <a:gd name="connsiteX91" fmla="*/ 55841 w 4689523"/>
                <a:gd name="connsiteY91" fmla="*/ 0 h 2888644"/>
                <a:gd name="connsiteX92" fmla="*/ 0 w 4689523"/>
                <a:gd name="connsiteY92" fmla="*/ 0 h 28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689523" h="2888644">
                  <a:moveTo>
                    <a:pt x="4689523" y="2888644"/>
                  </a:moveTo>
                  <a:lnTo>
                    <a:pt x="4206923" y="2888644"/>
                  </a:lnTo>
                  <a:lnTo>
                    <a:pt x="4206923" y="2793394"/>
                  </a:lnTo>
                  <a:lnTo>
                    <a:pt x="4156123" y="2793394"/>
                  </a:lnTo>
                  <a:lnTo>
                    <a:pt x="4156123" y="2726719"/>
                  </a:lnTo>
                  <a:lnTo>
                    <a:pt x="3794173" y="2726719"/>
                  </a:lnTo>
                  <a:lnTo>
                    <a:pt x="3794173" y="2688619"/>
                  </a:lnTo>
                  <a:lnTo>
                    <a:pt x="3578273" y="2688619"/>
                  </a:lnTo>
                  <a:lnTo>
                    <a:pt x="3559223" y="2647344"/>
                  </a:lnTo>
                  <a:lnTo>
                    <a:pt x="3511598" y="2647344"/>
                  </a:lnTo>
                  <a:lnTo>
                    <a:pt x="3495723" y="2618769"/>
                  </a:lnTo>
                  <a:lnTo>
                    <a:pt x="3197273" y="2618769"/>
                  </a:lnTo>
                  <a:lnTo>
                    <a:pt x="3197273" y="2618769"/>
                  </a:lnTo>
                  <a:lnTo>
                    <a:pt x="3197273" y="2596544"/>
                  </a:lnTo>
                  <a:lnTo>
                    <a:pt x="3070273" y="2596544"/>
                  </a:lnTo>
                  <a:lnTo>
                    <a:pt x="3070273" y="2577494"/>
                  </a:lnTo>
                  <a:lnTo>
                    <a:pt x="2752773" y="2577494"/>
                  </a:lnTo>
                  <a:lnTo>
                    <a:pt x="2679748" y="2494944"/>
                  </a:lnTo>
                  <a:lnTo>
                    <a:pt x="2295573" y="2494944"/>
                  </a:lnTo>
                  <a:lnTo>
                    <a:pt x="2295573" y="2472719"/>
                  </a:lnTo>
                  <a:lnTo>
                    <a:pt x="2241598" y="2472719"/>
                  </a:lnTo>
                  <a:lnTo>
                    <a:pt x="2216198" y="2434619"/>
                  </a:lnTo>
                  <a:lnTo>
                    <a:pt x="2181273" y="2396519"/>
                  </a:lnTo>
                  <a:lnTo>
                    <a:pt x="2181273" y="2374294"/>
                  </a:lnTo>
                  <a:lnTo>
                    <a:pt x="2136823" y="2352069"/>
                  </a:lnTo>
                  <a:lnTo>
                    <a:pt x="2136823" y="2317144"/>
                  </a:lnTo>
                  <a:lnTo>
                    <a:pt x="2101898" y="2317144"/>
                  </a:lnTo>
                  <a:lnTo>
                    <a:pt x="2101898" y="2298094"/>
                  </a:lnTo>
                  <a:lnTo>
                    <a:pt x="2063798" y="2298094"/>
                  </a:lnTo>
                  <a:lnTo>
                    <a:pt x="2063798" y="2298094"/>
                  </a:lnTo>
                  <a:lnTo>
                    <a:pt x="2063798" y="2282219"/>
                  </a:lnTo>
                  <a:lnTo>
                    <a:pt x="2028873" y="2282219"/>
                  </a:lnTo>
                  <a:lnTo>
                    <a:pt x="2006648" y="2298094"/>
                  </a:lnTo>
                  <a:lnTo>
                    <a:pt x="1990773" y="2269519"/>
                  </a:lnTo>
                  <a:lnTo>
                    <a:pt x="1933623" y="2269519"/>
                  </a:lnTo>
                  <a:lnTo>
                    <a:pt x="1933623" y="2269519"/>
                  </a:lnTo>
                  <a:lnTo>
                    <a:pt x="1876473" y="2193319"/>
                  </a:lnTo>
                  <a:lnTo>
                    <a:pt x="1860598" y="2123469"/>
                  </a:lnTo>
                  <a:lnTo>
                    <a:pt x="1860598" y="2072669"/>
                  </a:lnTo>
                  <a:lnTo>
                    <a:pt x="1816148" y="1986944"/>
                  </a:lnTo>
                  <a:lnTo>
                    <a:pt x="1816148" y="1929794"/>
                  </a:lnTo>
                  <a:lnTo>
                    <a:pt x="1762173" y="1929794"/>
                  </a:lnTo>
                  <a:lnTo>
                    <a:pt x="1695498" y="1847244"/>
                  </a:lnTo>
                  <a:lnTo>
                    <a:pt x="1622473" y="1847244"/>
                  </a:lnTo>
                  <a:lnTo>
                    <a:pt x="1622473" y="1815494"/>
                  </a:lnTo>
                  <a:lnTo>
                    <a:pt x="1587548" y="1815494"/>
                  </a:lnTo>
                  <a:lnTo>
                    <a:pt x="1587548" y="1783744"/>
                  </a:lnTo>
                  <a:lnTo>
                    <a:pt x="1549448" y="1783744"/>
                  </a:lnTo>
                  <a:lnTo>
                    <a:pt x="1549448" y="1783744"/>
                  </a:lnTo>
                  <a:lnTo>
                    <a:pt x="1533573" y="1767869"/>
                  </a:lnTo>
                  <a:lnTo>
                    <a:pt x="1482773" y="1767869"/>
                  </a:lnTo>
                  <a:lnTo>
                    <a:pt x="1482773" y="1558319"/>
                  </a:lnTo>
                  <a:lnTo>
                    <a:pt x="1419273" y="1421794"/>
                  </a:lnTo>
                  <a:lnTo>
                    <a:pt x="1336723" y="1421794"/>
                  </a:lnTo>
                  <a:lnTo>
                    <a:pt x="1317673" y="1399569"/>
                  </a:lnTo>
                  <a:lnTo>
                    <a:pt x="1273223" y="1399569"/>
                  </a:lnTo>
                  <a:lnTo>
                    <a:pt x="1231948" y="1345594"/>
                  </a:lnTo>
                  <a:lnTo>
                    <a:pt x="1165273" y="1345594"/>
                  </a:lnTo>
                  <a:lnTo>
                    <a:pt x="1130348" y="1291619"/>
                  </a:lnTo>
                  <a:lnTo>
                    <a:pt x="1114473" y="1050319"/>
                  </a:lnTo>
                  <a:lnTo>
                    <a:pt x="1114473" y="1050319"/>
                  </a:lnTo>
                  <a:lnTo>
                    <a:pt x="1114473" y="977294"/>
                  </a:lnTo>
                  <a:lnTo>
                    <a:pt x="1092248" y="951894"/>
                  </a:lnTo>
                  <a:lnTo>
                    <a:pt x="1092248" y="862994"/>
                  </a:lnTo>
                  <a:lnTo>
                    <a:pt x="1022398" y="764569"/>
                  </a:lnTo>
                  <a:lnTo>
                    <a:pt x="949373" y="764569"/>
                  </a:lnTo>
                  <a:lnTo>
                    <a:pt x="949373" y="751869"/>
                  </a:lnTo>
                  <a:lnTo>
                    <a:pt x="882698" y="751869"/>
                  </a:lnTo>
                  <a:lnTo>
                    <a:pt x="873173" y="716944"/>
                  </a:lnTo>
                  <a:lnTo>
                    <a:pt x="828723" y="716944"/>
                  </a:lnTo>
                  <a:lnTo>
                    <a:pt x="800148" y="675669"/>
                  </a:lnTo>
                  <a:lnTo>
                    <a:pt x="762048" y="612169"/>
                  </a:lnTo>
                  <a:lnTo>
                    <a:pt x="762048" y="612169"/>
                  </a:lnTo>
                  <a:lnTo>
                    <a:pt x="739823" y="589944"/>
                  </a:lnTo>
                  <a:lnTo>
                    <a:pt x="739823" y="478819"/>
                  </a:lnTo>
                  <a:lnTo>
                    <a:pt x="673148" y="408969"/>
                  </a:lnTo>
                  <a:lnTo>
                    <a:pt x="673148" y="377219"/>
                  </a:lnTo>
                  <a:lnTo>
                    <a:pt x="581073" y="377219"/>
                  </a:lnTo>
                  <a:lnTo>
                    <a:pt x="581073" y="374044"/>
                  </a:lnTo>
                  <a:lnTo>
                    <a:pt x="571548" y="364519"/>
                  </a:lnTo>
                  <a:lnTo>
                    <a:pt x="527098" y="364519"/>
                  </a:lnTo>
                  <a:lnTo>
                    <a:pt x="517573" y="345469"/>
                  </a:lnTo>
                  <a:lnTo>
                    <a:pt x="457248" y="345469"/>
                  </a:lnTo>
                  <a:lnTo>
                    <a:pt x="387398" y="272444"/>
                  </a:lnTo>
                  <a:lnTo>
                    <a:pt x="314373" y="183544"/>
                  </a:lnTo>
                  <a:lnTo>
                    <a:pt x="257223" y="183544"/>
                  </a:lnTo>
                  <a:lnTo>
                    <a:pt x="257223" y="151794"/>
                  </a:lnTo>
                  <a:lnTo>
                    <a:pt x="193723" y="151794"/>
                  </a:lnTo>
                  <a:lnTo>
                    <a:pt x="165148" y="120044"/>
                  </a:lnTo>
                  <a:lnTo>
                    <a:pt x="120698" y="120044"/>
                  </a:lnTo>
                  <a:lnTo>
                    <a:pt x="120698" y="73292"/>
                  </a:lnTo>
                  <a:lnTo>
                    <a:pt x="55841" y="0"/>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52" name="Freeform 51">
              <a:extLst>
                <a:ext uri="{FF2B5EF4-FFF2-40B4-BE49-F238E27FC236}">
                  <a16:creationId xmlns:a16="http://schemas.microsoft.com/office/drawing/2014/main" id="{18E5DDA9-965A-69EC-00AA-4AA9FBB6CD47}"/>
                </a:ext>
              </a:extLst>
            </p:cNvPr>
            <p:cNvSpPr/>
            <p:nvPr/>
          </p:nvSpPr>
          <p:spPr>
            <a:xfrm>
              <a:off x="1822450" y="2559050"/>
              <a:ext cx="0" cy="841375"/>
            </a:xfrm>
            <a:custGeom>
              <a:avLst/>
              <a:gdLst>
                <a:gd name="connsiteX0" fmla="*/ 0 w 0"/>
                <a:gd name="connsiteY0" fmla="*/ 841375 h 841375"/>
                <a:gd name="connsiteX1" fmla="*/ 0 w 0"/>
                <a:gd name="connsiteY1" fmla="*/ 0 h 841375"/>
              </a:gdLst>
              <a:ahLst/>
              <a:cxnLst>
                <a:cxn ang="0">
                  <a:pos x="connsiteX0" y="connsiteY0"/>
                </a:cxn>
                <a:cxn ang="0">
                  <a:pos x="connsiteX1" y="connsiteY1"/>
                </a:cxn>
              </a:cxnLst>
              <a:rect l="l" t="t" r="r" b="b"/>
              <a:pathLst>
                <a:path h="841375">
                  <a:moveTo>
                    <a:pt x="0" y="841375"/>
                  </a:moveTo>
                  <a:lnTo>
                    <a:pt x="0" y="0"/>
                  </a:lnTo>
                </a:path>
              </a:pathLst>
            </a:custGeom>
            <a:noFill/>
            <a:ln w="1905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53" name="Freeform 52">
              <a:extLst>
                <a:ext uri="{FF2B5EF4-FFF2-40B4-BE49-F238E27FC236}">
                  <a16:creationId xmlns:a16="http://schemas.microsoft.com/office/drawing/2014/main" id="{81B1FB23-207D-E976-2575-017D5B1A7240}"/>
                </a:ext>
              </a:extLst>
            </p:cNvPr>
            <p:cNvSpPr/>
            <p:nvPr/>
          </p:nvSpPr>
          <p:spPr>
            <a:xfrm>
              <a:off x="1831975" y="2559050"/>
              <a:ext cx="152400" cy="838200"/>
            </a:xfrm>
            <a:custGeom>
              <a:avLst/>
              <a:gdLst>
                <a:gd name="connsiteX0" fmla="*/ 152400 w 152400"/>
                <a:gd name="connsiteY0" fmla="*/ 838200 h 838200"/>
                <a:gd name="connsiteX1" fmla="*/ 152400 w 152400"/>
                <a:gd name="connsiteY1" fmla="*/ 0 h 838200"/>
                <a:gd name="connsiteX2" fmla="*/ 0 w 152400"/>
                <a:gd name="connsiteY2" fmla="*/ 0 h 838200"/>
              </a:gdLst>
              <a:ahLst/>
              <a:cxnLst>
                <a:cxn ang="0">
                  <a:pos x="connsiteX0" y="connsiteY0"/>
                </a:cxn>
                <a:cxn ang="0">
                  <a:pos x="connsiteX1" y="connsiteY1"/>
                </a:cxn>
                <a:cxn ang="0">
                  <a:pos x="connsiteX2" y="connsiteY2"/>
                </a:cxn>
              </a:cxnLst>
              <a:rect l="l" t="t" r="r" b="b"/>
              <a:pathLst>
                <a:path w="152400" h="838200">
                  <a:moveTo>
                    <a:pt x="152400" y="838200"/>
                  </a:moveTo>
                  <a:lnTo>
                    <a:pt x="152400" y="0"/>
                  </a:lnTo>
                  <a:lnTo>
                    <a:pt x="0" y="0"/>
                  </a:lnTo>
                </a:path>
              </a:pathLst>
            </a:custGeom>
            <a:noFill/>
            <a:ln w="190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54" name="Freeform 53">
              <a:extLst>
                <a:ext uri="{FF2B5EF4-FFF2-40B4-BE49-F238E27FC236}">
                  <a16:creationId xmlns:a16="http://schemas.microsoft.com/office/drawing/2014/main" id="{583D5931-11A7-4025-B854-6B1D8CA0A7EC}"/>
                </a:ext>
              </a:extLst>
            </p:cNvPr>
            <p:cNvSpPr/>
            <p:nvPr/>
          </p:nvSpPr>
          <p:spPr>
            <a:xfrm>
              <a:off x="1254125" y="2559050"/>
              <a:ext cx="590550" cy="0"/>
            </a:xfrm>
            <a:custGeom>
              <a:avLst/>
              <a:gdLst>
                <a:gd name="connsiteX0" fmla="*/ 0 w 590550"/>
                <a:gd name="connsiteY0" fmla="*/ 0 h 0"/>
                <a:gd name="connsiteX1" fmla="*/ 590550 w 590550"/>
                <a:gd name="connsiteY1" fmla="*/ 0 h 0"/>
              </a:gdLst>
              <a:ahLst/>
              <a:cxnLst>
                <a:cxn ang="0">
                  <a:pos x="connsiteX0" y="connsiteY0"/>
                </a:cxn>
                <a:cxn ang="0">
                  <a:pos x="connsiteX1" y="connsiteY1"/>
                </a:cxn>
              </a:cxnLst>
              <a:rect l="l" t="t" r="r" b="b"/>
              <a:pathLst>
                <a:path w="590550">
                  <a:moveTo>
                    <a:pt x="0" y="0"/>
                  </a:moveTo>
                  <a:lnTo>
                    <a:pt x="590550" y="0"/>
                  </a:lnTo>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55" name="Group 54">
              <a:extLst>
                <a:ext uri="{FF2B5EF4-FFF2-40B4-BE49-F238E27FC236}">
                  <a16:creationId xmlns:a16="http://schemas.microsoft.com/office/drawing/2014/main" id="{43D0AB45-6FCE-AAF3-97E8-3679074F2DC7}"/>
                </a:ext>
              </a:extLst>
            </p:cNvPr>
            <p:cNvGrpSpPr/>
            <p:nvPr/>
          </p:nvGrpSpPr>
          <p:grpSpPr>
            <a:xfrm>
              <a:off x="1185305" y="1593892"/>
              <a:ext cx="1828469" cy="1318832"/>
              <a:chOff x="1185305" y="1593892"/>
              <a:chExt cx="1828469" cy="1318832"/>
            </a:xfrm>
          </p:grpSpPr>
          <p:sp>
            <p:nvSpPr>
              <p:cNvPr id="57" name="TextBox 56">
                <a:extLst>
                  <a:ext uri="{FF2B5EF4-FFF2-40B4-BE49-F238E27FC236}">
                    <a16:creationId xmlns:a16="http://schemas.microsoft.com/office/drawing/2014/main" id="{5E3D7196-DDE9-F215-647F-3A7B72F4B07B}"/>
                  </a:ext>
                </a:extLst>
              </p:cNvPr>
              <p:cNvSpPr txBox="1"/>
              <p:nvPr/>
            </p:nvSpPr>
            <p:spPr>
              <a:xfrm>
                <a:off x="2048905" y="2536867"/>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09345A"/>
                    </a:solidFill>
                    <a:effectLst/>
                    <a:uLnTx/>
                    <a:uFillTx/>
                    <a:latin typeface="Arial"/>
                    <a:cs typeface="Arial"/>
                    <a:sym typeface="Arial"/>
                  </a:rPr>
                  <a:t>I</a:t>
                </a:r>
              </a:p>
            </p:txBody>
          </p:sp>
          <p:sp>
            <p:nvSpPr>
              <p:cNvPr id="58" name="TextBox 57">
                <a:extLst>
                  <a:ext uri="{FF2B5EF4-FFF2-40B4-BE49-F238E27FC236}">
                    <a16:creationId xmlns:a16="http://schemas.microsoft.com/office/drawing/2014/main" id="{7927CC9A-2EC5-B42F-F21E-FC7E12EC5D4A}"/>
                  </a:ext>
                </a:extLst>
              </p:cNvPr>
              <p:cNvSpPr txBox="1"/>
              <p:nvPr/>
            </p:nvSpPr>
            <p:spPr>
              <a:xfrm>
                <a:off x="1775855" y="2276517"/>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09345A"/>
                    </a:solidFill>
                    <a:effectLst/>
                    <a:uLnTx/>
                    <a:uFillTx/>
                    <a:latin typeface="Arial"/>
                    <a:cs typeface="Arial"/>
                    <a:sym typeface="Arial"/>
                  </a:rPr>
                  <a:t>I</a:t>
                </a:r>
              </a:p>
            </p:txBody>
          </p:sp>
          <p:sp>
            <p:nvSpPr>
              <p:cNvPr id="59" name="TextBox 58">
                <a:extLst>
                  <a:ext uri="{FF2B5EF4-FFF2-40B4-BE49-F238E27FC236}">
                    <a16:creationId xmlns:a16="http://schemas.microsoft.com/office/drawing/2014/main" id="{64F5ECBE-D556-1F3D-5143-9B788E29B53A}"/>
                  </a:ext>
                </a:extLst>
              </p:cNvPr>
              <p:cNvSpPr txBox="1"/>
              <p:nvPr/>
            </p:nvSpPr>
            <p:spPr>
              <a:xfrm>
                <a:off x="1785380" y="2279692"/>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09345A"/>
                    </a:solidFill>
                    <a:effectLst/>
                    <a:uLnTx/>
                    <a:uFillTx/>
                    <a:latin typeface="Arial"/>
                    <a:cs typeface="Arial"/>
                    <a:sym typeface="Arial"/>
                  </a:rPr>
                  <a:t>I</a:t>
                </a:r>
              </a:p>
            </p:txBody>
          </p:sp>
          <p:sp>
            <p:nvSpPr>
              <p:cNvPr id="60" name="TextBox 59">
                <a:extLst>
                  <a:ext uri="{FF2B5EF4-FFF2-40B4-BE49-F238E27FC236}">
                    <a16:creationId xmlns:a16="http://schemas.microsoft.com/office/drawing/2014/main" id="{8FF12E7C-072F-0E5D-6563-31217E6B5C00}"/>
                  </a:ext>
                </a:extLst>
              </p:cNvPr>
              <p:cNvSpPr txBox="1"/>
              <p:nvPr/>
            </p:nvSpPr>
            <p:spPr>
              <a:xfrm>
                <a:off x="1607580" y="1917742"/>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09345A"/>
                    </a:solidFill>
                    <a:effectLst/>
                    <a:uLnTx/>
                    <a:uFillTx/>
                    <a:latin typeface="Arial"/>
                    <a:cs typeface="Arial"/>
                    <a:sym typeface="Arial"/>
                  </a:rPr>
                  <a:t>I</a:t>
                </a:r>
              </a:p>
            </p:txBody>
          </p:sp>
          <p:sp>
            <p:nvSpPr>
              <p:cNvPr id="61" name="TextBox 60">
                <a:extLst>
                  <a:ext uri="{FF2B5EF4-FFF2-40B4-BE49-F238E27FC236}">
                    <a16:creationId xmlns:a16="http://schemas.microsoft.com/office/drawing/2014/main" id="{7C8E24DB-1A06-50D2-A542-A6D154D3741C}"/>
                  </a:ext>
                </a:extLst>
              </p:cNvPr>
              <p:cNvSpPr txBox="1"/>
              <p:nvPr/>
            </p:nvSpPr>
            <p:spPr>
              <a:xfrm>
                <a:off x="1420255" y="1733592"/>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09345A"/>
                    </a:solidFill>
                    <a:effectLst/>
                    <a:uLnTx/>
                    <a:uFillTx/>
                    <a:latin typeface="Arial"/>
                    <a:cs typeface="Arial"/>
                    <a:sym typeface="Arial"/>
                  </a:rPr>
                  <a:t>I</a:t>
                </a:r>
              </a:p>
            </p:txBody>
          </p:sp>
          <p:sp>
            <p:nvSpPr>
              <p:cNvPr id="62" name="TextBox 61">
                <a:extLst>
                  <a:ext uri="{FF2B5EF4-FFF2-40B4-BE49-F238E27FC236}">
                    <a16:creationId xmlns:a16="http://schemas.microsoft.com/office/drawing/2014/main" id="{5BBF3BC9-E899-2E64-3F92-BB4CED014532}"/>
                  </a:ext>
                </a:extLst>
              </p:cNvPr>
              <p:cNvSpPr txBox="1"/>
              <p:nvPr/>
            </p:nvSpPr>
            <p:spPr>
              <a:xfrm>
                <a:off x="1185305" y="1593892"/>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09345A"/>
                    </a:solidFill>
                    <a:effectLst/>
                    <a:uLnTx/>
                    <a:uFillTx/>
                    <a:latin typeface="Arial"/>
                    <a:cs typeface="Arial"/>
                    <a:sym typeface="Arial"/>
                  </a:rPr>
                  <a:t>I</a:t>
                </a:r>
              </a:p>
            </p:txBody>
          </p:sp>
          <p:sp>
            <p:nvSpPr>
              <p:cNvPr id="63" name="TextBox 62">
                <a:extLst>
                  <a:ext uri="{FF2B5EF4-FFF2-40B4-BE49-F238E27FC236}">
                    <a16:creationId xmlns:a16="http://schemas.microsoft.com/office/drawing/2014/main" id="{0C115D47-1FDD-D745-A218-B977A4510901}"/>
                  </a:ext>
                </a:extLst>
              </p:cNvPr>
              <p:cNvSpPr txBox="1"/>
              <p:nvPr/>
            </p:nvSpPr>
            <p:spPr>
              <a:xfrm>
                <a:off x="1194830" y="1593892"/>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09345A"/>
                    </a:solidFill>
                    <a:effectLst/>
                    <a:uLnTx/>
                    <a:uFillTx/>
                    <a:latin typeface="Arial"/>
                    <a:cs typeface="Arial"/>
                    <a:sym typeface="Arial"/>
                  </a:rPr>
                  <a:t>I</a:t>
                </a:r>
              </a:p>
            </p:txBody>
          </p:sp>
          <p:sp>
            <p:nvSpPr>
              <p:cNvPr id="64" name="TextBox 63">
                <a:extLst>
                  <a:ext uri="{FF2B5EF4-FFF2-40B4-BE49-F238E27FC236}">
                    <a16:creationId xmlns:a16="http://schemas.microsoft.com/office/drawing/2014/main" id="{A6B7A7E6-85AA-0023-DE40-6404385B9554}"/>
                  </a:ext>
                </a:extLst>
              </p:cNvPr>
              <p:cNvSpPr txBox="1"/>
              <p:nvPr/>
            </p:nvSpPr>
            <p:spPr>
              <a:xfrm>
                <a:off x="1283730" y="1654217"/>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09345A"/>
                    </a:solidFill>
                    <a:effectLst/>
                    <a:uLnTx/>
                    <a:uFillTx/>
                    <a:latin typeface="Arial"/>
                    <a:cs typeface="Arial"/>
                    <a:sym typeface="Arial"/>
                  </a:rPr>
                  <a:t>I</a:t>
                </a:r>
              </a:p>
            </p:txBody>
          </p:sp>
          <p:sp>
            <p:nvSpPr>
              <p:cNvPr id="65" name="TextBox 64">
                <a:extLst>
                  <a:ext uri="{FF2B5EF4-FFF2-40B4-BE49-F238E27FC236}">
                    <a16:creationId xmlns:a16="http://schemas.microsoft.com/office/drawing/2014/main" id="{C9A90D48-5291-B15D-F702-CE26C58FCCFB}"/>
                  </a:ext>
                </a:extLst>
              </p:cNvPr>
              <p:cNvSpPr txBox="1"/>
              <p:nvPr/>
            </p:nvSpPr>
            <p:spPr>
              <a:xfrm>
                <a:off x="1312305" y="1673267"/>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09345A"/>
                    </a:solidFill>
                    <a:effectLst/>
                    <a:uLnTx/>
                    <a:uFillTx/>
                    <a:latin typeface="Arial"/>
                    <a:cs typeface="Arial"/>
                    <a:sym typeface="Arial"/>
                  </a:rPr>
                  <a:t>I</a:t>
                </a:r>
              </a:p>
            </p:txBody>
          </p:sp>
          <p:sp>
            <p:nvSpPr>
              <p:cNvPr id="66" name="TextBox 65">
                <a:extLst>
                  <a:ext uri="{FF2B5EF4-FFF2-40B4-BE49-F238E27FC236}">
                    <a16:creationId xmlns:a16="http://schemas.microsoft.com/office/drawing/2014/main" id="{0B9F00B1-0EF1-3666-7FDD-DBC73CD5553E}"/>
                  </a:ext>
                </a:extLst>
              </p:cNvPr>
              <p:cNvSpPr txBox="1"/>
              <p:nvPr/>
            </p:nvSpPr>
            <p:spPr>
              <a:xfrm>
                <a:off x="1328180" y="1689142"/>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09345A"/>
                    </a:solidFill>
                    <a:effectLst/>
                    <a:uLnTx/>
                    <a:uFillTx/>
                    <a:latin typeface="Arial"/>
                    <a:cs typeface="Arial"/>
                    <a:sym typeface="Arial"/>
                  </a:rPr>
                  <a:t>I</a:t>
                </a:r>
              </a:p>
            </p:txBody>
          </p:sp>
          <p:sp>
            <p:nvSpPr>
              <p:cNvPr id="67" name="TextBox 66">
                <a:extLst>
                  <a:ext uri="{FF2B5EF4-FFF2-40B4-BE49-F238E27FC236}">
                    <a16:creationId xmlns:a16="http://schemas.microsoft.com/office/drawing/2014/main" id="{BB8BB813-A01C-DC61-5F5C-B0EDC57C7BE9}"/>
                  </a:ext>
                </a:extLst>
              </p:cNvPr>
              <p:cNvSpPr txBox="1"/>
              <p:nvPr/>
            </p:nvSpPr>
            <p:spPr>
              <a:xfrm>
                <a:off x="2226705" y="2565442"/>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09345A"/>
                    </a:solidFill>
                    <a:effectLst/>
                    <a:uLnTx/>
                    <a:uFillTx/>
                    <a:latin typeface="Arial"/>
                    <a:cs typeface="Arial"/>
                    <a:sym typeface="Arial"/>
                  </a:rPr>
                  <a:t>I</a:t>
                </a:r>
              </a:p>
            </p:txBody>
          </p:sp>
          <p:sp>
            <p:nvSpPr>
              <p:cNvPr id="68" name="TextBox 67">
                <a:extLst>
                  <a:ext uri="{FF2B5EF4-FFF2-40B4-BE49-F238E27FC236}">
                    <a16:creationId xmlns:a16="http://schemas.microsoft.com/office/drawing/2014/main" id="{58B6B494-768E-FBE6-7E9E-AA6B6FCB9150}"/>
                  </a:ext>
                </a:extLst>
              </p:cNvPr>
              <p:cNvSpPr txBox="1"/>
              <p:nvPr/>
            </p:nvSpPr>
            <p:spPr>
              <a:xfrm>
                <a:off x="2236230" y="2571792"/>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09345A"/>
                    </a:solidFill>
                    <a:effectLst/>
                    <a:uLnTx/>
                    <a:uFillTx/>
                    <a:latin typeface="Arial"/>
                    <a:cs typeface="Arial"/>
                    <a:sym typeface="Arial"/>
                  </a:rPr>
                  <a:t>I</a:t>
                </a:r>
              </a:p>
            </p:txBody>
          </p:sp>
          <p:sp>
            <p:nvSpPr>
              <p:cNvPr id="69" name="TextBox 68">
                <a:extLst>
                  <a:ext uri="{FF2B5EF4-FFF2-40B4-BE49-F238E27FC236}">
                    <a16:creationId xmlns:a16="http://schemas.microsoft.com/office/drawing/2014/main" id="{D8127D97-1D61-2A17-CB70-B1AA2CD7170D}"/>
                  </a:ext>
                </a:extLst>
              </p:cNvPr>
              <p:cNvSpPr txBox="1"/>
              <p:nvPr/>
            </p:nvSpPr>
            <p:spPr>
              <a:xfrm>
                <a:off x="2245755" y="2584492"/>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09345A"/>
                    </a:solidFill>
                    <a:effectLst/>
                    <a:uLnTx/>
                    <a:uFillTx/>
                    <a:latin typeface="Arial"/>
                    <a:cs typeface="Arial"/>
                    <a:sym typeface="Arial"/>
                  </a:rPr>
                  <a:t>I</a:t>
                </a:r>
              </a:p>
            </p:txBody>
          </p:sp>
          <p:sp>
            <p:nvSpPr>
              <p:cNvPr id="70" name="TextBox 69">
                <a:extLst>
                  <a:ext uri="{FF2B5EF4-FFF2-40B4-BE49-F238E27FC236}">
                    <a16:creationId xmlns:a16="http://schemas.microsoft.com/office/drawing/2014/main" id="{2E138589-44C1-2B9D-5975-A62B551FE0C9}"/>
                  </a:ext>
                </a:extLst>
              </p:cNvPr>
              <p:cNvSpPr txBox="1"/>
              <p:nvPr/>
            </p:nvSpPr>
            <p:spPr>
              <a:xfrm>
                <a:off x="2255280" y="2590842"/>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09345A"/>
                    </a:solidFill>
                    <a:effectLst/>
                    <a:uLnTx/>
                    <a:uFillTx/>
                    <a:latin typeface="Arial"/>
                    <a:cs typeface="Arial"/>
                    <a:sym typeface="Arial"/>
                  </a:rPr>
                  <a:t>I</a:t>
                </a:r>
              </a:p>
            </p:txBody>
          </p:sp>
          <p:sp>
            <p:nvSpPr>
              <p:cNvPr id="71" name="TextBox 70">
                <a:extLst>
                  <a:ext uri="{FF2B5EF4-FFF2-40B4-BE49-F238E27FC236}">
                    <a16:creationId xmlns:a16="http://schemas.microsoft.com/office/drawing/2014/main" id="{38E90CC3-1B0D-14DE-22A4-656A28CB2725}"/>
                  </a:ext>
                </a:extLst>
              </p:cNvPr>
              <p:cNvSpPr txBox="1"/>
              <p:nvPr/>
            </p:nvSpPr>
            <p:spPr>
              <a:xfrm>
                <a:off x="2258455" y="2594017"/>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09345A"/>
                    </a:solidFill>
                    <a:effectLst/>
                    <a:uLnTx/>
                    <a:uFillTx/>
                    <a:latin typeface="Arial"/>
                    <a:cs typeface="Arial"/>
                    <a:sym typeface="Arial"/>
                  </a:rPr>
                  <a:t>I</a:t>
                </a:r>
              </a:p>
            </p:txBody>
          </p:sp>
          <p:sp>
            <p:nvSpPr>
              <p:cNvPr id="72" name="TextBox 71">
                <a:extLst>
                  <a:ext uri="{FF2B5EF4-FFF2-40B4-BE49-F238E27FC236}">
                    <a16:creationId xmlns:a16="http://schemas.microsoft.com/office/drawing/2014/main" id="{5FC61447-B75D-B5B8-4A0B-40ADDD34CF52}"/>
                  </a:ext>
                </a:extLst>
              </p:cNvPr>
              <p:cNvSpPr txBox="1"/>
              <p:nvPr/>
            </p:nvSpPr>
            <p:spPr>
              <a:xfrm>
                <a:off x="2382132" y="2599132"/>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1" i="0" u="none" strike="noStrike" kern="0" cap="none" spc="0" normalizeH="0" baseline="0" noProof="0">
                    <a:ln>
                      <a:noFill/>
                    </a:ln>
                    <a:solidFill>
                      <a:srgbClr val="09345A"/>
                    </a:solidFill>
                    <a:effectLst/>
                    <a:uLnTx/>
                    <a:uFillTx/>
                    <a:latin typeface="Arial"/>
                    <a:cs typeface="Arial"/>
                    <a:sym typeface="Arial"/>
                  </a:rPr>
                  <a:t>I</a:t>
                </a:r>
              </a:p>
            </p:txBody>
          </p:sp>
          <p:sp>
            <p:nvSpPr>
              <p:cNvPr id="73" name="TextBox 72">
                <a:extLst>
                  <a:ext uri="{FF2B5EF4-FFF2-40B4-BE49-F238E27FC236}">
                    <a16:creationId xmlns:a16="http://schemas.microsoft.com/office/drawing/2014/main" id="{D48E917B-30EB-F8B0-063E-E4B51521A2F9}"/>
                  </a:ext>
                </a:extLst>
              </p:cNvPr>
              <p:cNvSpPr txBox="1"/>
              <p:nvPr/>
            </p:nvSpPr>
            <p:spPr>
              <a:xfrm>
                <a:off x="2391657" y="2599132"/>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1" i="0" u="none" strike="noStrike" kern="0" cap="none" spc="0" normalizeH="0" baseline="0" noProof="0">
                    <a:ln>
                      <a:noFill/>
                    </a:ln>
                    <a:solidFill>
                      <a:srgbClr val="09345A"/>
                    </a:solidFill>
                    <a:effectLst/>
                    <a:uLnTx/>
                    <a:uFillTx/>
                    <a:latin typeface="Arial"/>
                    <a:cs typeface="Arial"/>
                    <a:sym typeface="Arial"/>
                  </a:rPr>
                  <a:t>I</a:t>
                </a:r>
              </a:p>
            </p:txBody>
          </p:sp>
          <p:sp>
            <p:nvSpPr>
              <p:cNvPr id="74" name="TextBox 73">
                <a:extLst>
                  <a:ext uri="{FF2B5EF4-FFF2-40B4-BE49-F238E27FC236}">
                    <a16:creationId xmlns:a16="http://schemas.microsoft.com/office/drawing/2014/main" id="{4A4C3D27-1A41-46AC-46AC-78C689E0A7CC}"/>
                  </a:ext>
                </a:extLst>
              </p:cNvPr>
              <p:cNvSpPr txBox="1"/>
              <p:nvPr/>
            </p:nvSpPr>
            <p:spPr>
              <a:xfrm>
                <a:off x="2420232" y="2602307"/>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1" i="0" u="none" strike="noStrike" kern="0" cap="none" spc="0" normalizeH="0" baseline="0" noProof="0">
                    <a:ln>
                      <a:noFill/>
                    </a:ln>
                    <a:solidFill>
                      <a:srgbClr val="09345A"/>
                    </a:solidFill>
                    <a:effectLst/>
                    <a:uLnTx/>
                    <a:uFillTx/>
                    <a:latin typeface="Arial"/>
                    <a:cs typeface="Arial"/>
                    <a:sym typeface="Arial"/>
                  </a:rPr>
                  <a:t>I</a:t>
                </a:r>
              </a:p>
            </p:txBody>
          </p:sp>
          <p:sp>
            <p:nvSpPr>
              <p:cNvPr id="75" name="TextBox 74">
                <a:extLst>
                  <a:ext uri="{FF2B5EF4-FFF2-40B4-BE49-F238E27FC236}">
                    <a16:creationId xmlns:a16="http://schemas.microsoft.com/office/drawing/2014/main" id="{8C2C2D90-052E-5B46-FCDF-2400992796EC}"/>
                  </a:ext>
                </a:extLst>
              </p:cNvPr>
              <p:cNvSpPr txBox="1"/>
              <p:nvPr/>
            </p:nvSpPr>
            <p:spPr>
              <a:xfrm>
                <a:off x="2426582" y="2602307"/>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1" i="0" u="none" strike="noStrike" kern="0" cap="none" spc="0" normalizeH="0" baseline="0" noProof="0">
                    <a:ln>
                      <a:noFill/>
                    </a:ln>
                    <a:solidFill>
                      <a:srgbClr val="09345A"/>
                    </a:solidFill>
                    <a:effectLst/>
                    <a:uLnTx/>
                    <a:uFillTx/>
                    <a:latin typeface="Arial"/>
                    <a:cs typeface="Arial"/>
                    <a:sym typeface="Arial"/>
                  </a:rPr>
                  <a:t>I</a:t>
                </a:r>
              </a:p>
            </p:txBody>
          </p:sp>
          <p:sp>
            <p:nvSpPr>
              <p:cNvPr id="76" name="TextBox 75">
                <a:extLst>
                  <a:ext uri="{FF2B5EF4-FFF2-40B4-BE49-F238E27FC236}">
                    <a16:creationId xmlns:a16="http://schemas.microsoft.com/office/drawing/2014/main" id="{F2F9C762-45C6-0D1F-C719-7EBF88C5B760}"/>
                  </a:ext>
                </a:extLst>
              </p:cNvPr>
              <p:cNvSpPr txBox="1"/>
              <p:nvPr/>
            </p:nvSpPr>
            <p:spPr>
              <a:xfrm>
                <a:off x="2439282" y="2608657"/>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1" i="0" u="none" strike="noStrike" kern="0" cap="none" spc="0" normalizeH="0" baseline="0" noProof="0">
                    <a:ln>
                      <a:noFill/>
                    </a:ln>
                    <a:solidFill>
                      <a:srgbClr val="09345A"/>
                    </a:solidFill>
                    <a:effectLst/>
                    <a:uLnTx/>
                    <a:uFillTx/>
                    <a:latin typeface="Arial"/>
                    <a:cs typeface="Arial"/>
                    <a:sym typeface="Arial"/>
                  </a:rPr>
                  <a:t>I</a:t>
                </a:r>
              </a:p>
            </p:txBody>
          </p:sp>
          <p:sp>
            <p:nvSpPr>
              <p:cNvPr id="77" name="TextBox 76">
                <a:extLst>
                  <a:ext uri="{FF2B5EF4-FFF2-40B4-BE49-F238E27FC236}">
                    <a16:creationId xmlns:a16="http://schemas.microsoft.com/office/drawing/2014/main" id="{0EBFA719-46F9-8EDC-0AB4-7194135C6043}"/>
                  </a:ext>
                </a:extLst>
              </p:cNvPr>
              <p:cNvSpPr txBox="1"/>
              <p:nvPr/>
            </p:nvSpPr>
            <p:spPr>
              <a:xfrm>
                <a:off x="2448807" y="2608657"/>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1" i="0" u="none" strike="noStrike" kern="0" cap="none" spc="0" normalizeH="0" baseline="0" noProof="0">
                    <a:ln>
                      <a:noFill/>
                    </a:ln>
                    <a:solidFill>
                      <a:srgbClr val="09345A"/>
                    </a:solidFill>
                    <a:effectLst/>
                    <a:uLnTx/>
                    <a:uFillTx/>
                    <a:latin typeface="Arial"/>
                    <a:cs typeface="Arial"/>
                    <a:sym typeface="Arial"/>
                  </a:rPr>
                  <a:t>I</a:t>
                </a:r>
              </a:p>
            </p:txBody>
          </p:sp>
          <p:sp>
            <p:nvSpPr>
              <p:cNvPr id="78" name="TextBox 77">
                <a:extLst>
                  <a:ext uri="{FF2B5EF4-FFF2-40B4-BE49-F238E27FC236}">
                    <a16:creationId xmlns:a16="http://schemas.microsoft.com/office/drawing/2014/main" id="{2C88C9E3-5156-5331-2558-639928B8A47F}"/>
                  </a:ext>
                </a:extLst>
              </p:cNvPr>
              <p:cNvSpPr txBox="1"/>
              <p:nvPr/>
            </p:nvSpPr>
            <p:spPr>
              <a:xfrm>
                <a:off x="2458332" y="2608657"/>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1" i="0" u="none" strike="noStrike" kern="0" cap="none" spc="0" normalizeH="0" baseline="0" noProof="0">
                    <a:ln>
                      <a:noFill/>
                    </a:ln>
                    <a:solidFill>
                      <a:srgbClr val="09345A"/>
                    </a:solidFill>
                    <a:effectLst/>
                    <a:uLnTx/>
                    <a:uFillTx/>
                    <a:latin typeface="Arial"/>
                    <a:cs typeface="Arial"/>
                    <a:sym typeface="Arial"/>
                  </a:rPr>
                  <a:t>I</a:t>
                </a:r>
              </a:p>
            </p:txBody>
          </p:sp>
          <p:sp>
            <p:nvSpPr>
              <p:cNvPr id="79" name="TextBox 78">
                <a:extLst>
                  <a:ext uri="{FF2B5EF4-FFF2-40B4-BE49-F238E27FC236}">
                    <a16:creationId xmlns:a16="http://schemas.microsoft.com/office/drawing/2014/main" id="{5F17CEBB-0237-ED78-5BC8-6314A3540168}"/>
                  </a:ext>
                </a:extLst>
              </p:cNvPr>
              <p:cNvSpPr txBox="1"/>
              <p:nvPr/>
            </p:nvSpPr>
            <p:spPr>
              <a:xfrm>
                <a:off x="2595779" y="2636469"/>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09345A"/>
                    </a:solidFill>
                    <a:effectLst/>
                    <a:uLnTx/>
                    <a:uFillTx/>
                    <a:latin typeface="Arial"/>
                    <a:cs typeface="Arial"/>
                    <a:sym typeface="Arial"/>
                  </a:rPr>
                  <a:t>I</a:t>
                </a:r>
              </a:p>
            </p:txBody>
          </p:sp>
          <p:sp>
            <p:nvSpPr>
              <p:cNvPr id="80" name="TextBox 79">
                <a:extLst>
                  <a:ext uri="{FF2B5EF4-FFF2-40B4-BE49-F238E27FC236}">
                    <a16:creationId xmlns:a16="http://schemas.microsoft.com/office/drawing/2014/main" id="{CE52AAD9-5932-A9E3-84F3-72A28BC63332}"/>
                  </a:ext>
                </a:extLst>
              </p:cNvPr>
              <p:cNvSpPr txBox="1"/>
              <p:nvPr/>
            </p:nvSpPr>
            <p:spPr>
              <a:xfrm>
                <a:off x="2725954" y="2652344"/>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09345A"/>
                    </a:solidFill>
                    <a:effectLst/>
                    <a:uLnTx/>
                    <a:uFillTx/>
                    <a:latin typeface="Arial"/>
                    <a:cs typeface="Arial"/>
                    <a:sym typeface="Arial"/>
                  </a:rPr>
                  <a:t>I</a:t>
                </a:r>
              </a:p>
            </p:txBody>
          </p:sp>
          <p:sp>
            <p:nvSpPr>
              <p:cNvPr id="81" name="TextBox 80">
                <a:extLst>
                  <a:ext uri="{FF2B5EF4-FFF2-40B4-BE49-F238E27FC236}">
                    <a16:creationId xmlns:a16="http://schemas.microsoft.com/office/drawing/2014/main" id="{60795BB5-126C-40C5-3FEE-EA9AEDC0E89E}"/>
                  </a:ext>
                </a:extLst>
              </p:cNvPr>
              <p:cNvSpPr txBox="1"/>
              <p:nvPr/>
            </p:nvSpPr>
            <p:spPr>
              <a:xfrm>
                <a:off x="2687854" y="2652344"/>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09345A"/>
                    </a:solidFill>
                    <a:effectLst/>
                    <a:uLnTx/>
                    <a:uFillTx/>
                    <a:latin typeface="Arial"/>
                    <a:cs typeface="Arial"/>
                    <a:sym typeface="Arial"/>
                  </a:rPr>
                  <a:t>I</a:t>
                </a:r>
              </a:p>
            </p:txBody>
          </p:sp>
          <p:sp>
            <p:nvSpPr>
              <p:cNvPr id="82" name="TextBox 81">
                <a:extLst>
                  <a:ext uri="{FF2B5EF4-FFF2-40B4-BE49-F238E27FC236}">
                    <a16:creationId xmlns:a16="http://schemas.microsoft.com/office/drawing/2014/main" id="{AFBE56EF-6A00-20EF-A5DC-061C4D5F410E}"/>
                  </a:ext>
                </a:extLst>
              </p:cNvPr>
              <p:cNvSpPr txBox="1"/>
              <p:nvPr/>
            </p:nvSpPr>
            <p:spPr>
              <a:xfrm>
                <a:off x="2700554" y="2652344"/>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09345A"/>
                    </a:solidFill>
                    <a:effectLst/>
                    <a:uLnTx/>
                    <a:uFillTx/>
                    <a:latin typeface="Arial"/>
                    <a:cs typeface="Arial"/>
                    <a:sym typeface="Arial"/>
                  </a:rPr>
                  <a:t>I</a:t>
                </a:r>
              </a:p>
            </p:txBody>
          </p:sp>
          <p:sp>
            <p:nvSpPr>
              <p:cNvPr id="83" name="TextBox 82">
                <a:extLst>
                  <a:ext uri="{FF2B5EF4-FFF2-40B4-BE49-F238E27FC236}">
                    <a16:creationId xmlns:a16="http://schemas.microsoft.com/office/drawing/2014/main" id="{D07091FB-A42C-1B98-2594-44454C315C53}"/>
                  </a:ext>
                </a:extLst>
              </p:cNvPr>
              <p:cNvSpPr txBox="1"/>
              <p:nvPr/>
            </p:nvSpPr>
            <p:spPr>
              <a:xfrm>
                <a:off x="2897404" y="2712669"/>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09345A"/>
                    </a:solidFill>
                    <a:effectLst/>
                    <a:uLnTx/>
                    <a:uFillTx/>
                    <a:latin typeface="Arial"/>
                    <a:cs typeface="Arial"/>
                    <a:sym typeface="Arial"/>
                  </a:rPr>
                  <a:t>I</a:t>
                </a:r>
              </a:p>
            </p:txBody>
          </p:sp>
          <p:sp>
            <p:nvSpPr>
              <p:cNvPr id="84" name="TextBox 83">
                <a:extLst>
                  <a:ext uri="{FF2B5EF4-FFF2-40B4-BE49-F238E27FC236}">
                    <a16:creationId xmlns:a16="http://schemas.microsoft.com/office/drawing/2014/main" id="{FCBBFE67-5AE7-2837-62A5-227EC1B6F5D9}"/>
                  </a:ext>
                </a:extLst>
              </p:cNvPr>
              <p:cNvSpPr txBox="1"/>
              <p:nvPr/>
            </p:nvSpPr>
            <p:spPr>
              <a:xfrm>
                <a:off x="2868829" y="2712669"/>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09345A"/>
                    </a:solidFill>
                    <a:effectLst/>
                    <a:uLnTx/>
                    <a:uFillTx/>
                    <a:latin typeface="Arial"/>
                    <a:cs typeface="Arial"/>
                    <a:sym typeface="Arial"/>
                  </a:rPr>
                  <a:t>I</a:t>
                </a:r>
              </a:p>
            </p:txBody>
          </p:sp>
          <p:sp>
            <p:nvSpPr>
              <p:cNvPr id="85" name="TextBox 84">
                <a:extLst>
                  <a:ext uri="{FF2B5EF4-FFF2-40B4-BE49-F238E27FC236}">
                    <a16:creationId xmlns:a16="http://schemas.microsoft.com/office/drawing/2014/main" id="{83697E70-4AC5-937B-1BD6-B8512739EF06}"/>
                  </a:ext>
                </a:extLst>
              </p:cNvPr>
              <p:cNvSpPr txBox="1"/>
              <p:nvPr/>
            </p:nvSpPr>
            <p:spPr>
              <a:xfrm>
                <a:off x="2849779" y="2712669"/>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09345A"/>
                    </a:solidFill>
                    <a:effectLst/>
                    <a:uLnTx/>
                    <a:uFillTx/>
                    <a:latin typeface="Arial"/>
                    <a:cs typeface="Arial"/>
                    <a:sym typeface="Arial"/>
                  </a:rPr>
                  <a:t>I</a:t>
                </a:r>
              </a:p>
            </p:txBody>
          </p:sp>
          <p:sp>
            <p:nvSpPr>
              <p:cNvPr id="86" name="TextBox 85">
                <a:extLst>
                  <a:ext uri="{FF2B5EF4-FFF2-40B4-BE49-F238E27FC236}">
                    <a16:creationId xmlns:a16="http://schemas.microsoft.com/office/drawing/2014/main" id="{84E6C250-8C7C-24B6-B715-E438F87CED89}"/>
                  </a:ext>
                </a:extLst>
              </p:cNvPr>
              <p:cNvSpPr txBox="1"/>
              <p:nvPr/>
            </p:nvSpPr>
            <p:spPr>
              <a:xfrm>
                <a:off x="2833904" y="2712669"/>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09345A"/>
                    </a:solidFill>
                    <a:effectLst/>
                    <a:uLnTx/>
                    <a:uFillTx/>
                    <a:latin typeface="Arial"/>
                    <a:cs typeface="Arial"/>
                    <a:sym typeface="Arial"/>
                  </a:rPr>
                  <a:t>I</a:t>
                </a:r>
              </a:p>
            </p:txBody>
          </p:sp>
          <p:sp>
            <p:nvSpPr>
              <p:cNvPr id="87" name="TextBox 86">
                <a:extLst>
                  <a:ext uri="{FF2B5EF4-FFF2-40B4-BE49-F238E27FC236}">
                    <a16:creationId xmlns:a16="http://schemas.microsoft.com/office/drawing/2014/main" id="{D6A11FE2-F10B-A2EB-C7D8-9C0C11A75DE1}"/>
                  </a:ext>
                </a:extLst>
              </p:cNvPr>
              <p:cNvSpPr txBox="1"/>
              <p:nvPr/>
            </p:nvSpPr>
            <p:spPr>
              <a:xfrm>
                <a:off x="2796940" y="2655485"/>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1" i="0" u="none" strike="noStrike" kern="0" cap="none" spc="0" normalizeH="0" baseline="0" noProof="0">
                    <a:ln>
                      <a:noFill/>
                    </a:ln>
                    <a:solidFill>
                      <a:srgbClr val="09345A"/>
                    </a:solidFill>
                    <a:effectLst/>
                    <a:uLnTx/>
                    <a:uFillTx/>
                    <a:latin typeface="Arial"/>
                    <a:cs typeface="Arial"/>
                    <a:sym typeface="Arial"/>
                  </a:rPr>
                  <a:t>I</a:t>
                </a:r>
              </a:p>
            </p:txBody>
          </p:sp>
          <p:sp>
            <p:nvSpPr>
              <p:cNvPr id="88" name="TextBox 87">
                <a:extLst>
                  <a:ext uri="{FF2B5EF4-FFF2-40B4-BE49-F238E27FC236}">
                    <a16:creationId xmlns:a16="http://schemas.microsoft.com/office/drawing/2014/main" id="{D2D857A5-4B41-8C0E-A1F2-CE7B6838CEEB}"/>
                  </a:ext>
                </a:extLst>
              </p:cNvPr>
              <p:cNvSpPr txBox="1"/>
              <p:nvPr/>
            </p:nvSpPr>
            <p:spPr>
              <a:xfrm>
                <a:off x="2806465" y="2655485"/>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1" i="0" u="none" strike="noStrike" kern="0" cap="none" spc="0" normalizeH="0" baseline="0" noProof="0">
                    <a:ln>
                      <a:noFill/>
                    </a:ln>
                    <a:solidFill>
                      <a:srgbClr val="09345A"/>
                    </a:solidFill>
                    <a:effectLst/>
                    <a:uLnTx/>
                    <a:uFillTx/>
                    <a:latin typeface="Arial"/>
                    <a:cs typeface="Arial"/>
                    <a:sym typeface="Arial"/>
                  </a:rPr>
                  <a:t>I</a:t>
                </a:r>
              </a:p>
            </p:txBody>
          </p:sp>
          <p:sp>
            <p:nvSpPr>
              <p:cNvPr id="89" name="TextBox 88">
                <a:extLst>
                  <a:ext uri="{FF2B5EF4-FFF2-40B4-BE49-F238E27FC236}">
                    <a16:creationId xmlns:a16="http://schemas.microsoft.com/office/drawing/2014/main" id="{48D8CB1C-9ADA-A1C3-CC02-9AD804088B40}"/>
                  </a:ext>
                </a:extLst>
              </p:cNvPr>
              <p:cNvSpPr txBox="1"/>
              <p:nvPr/>
            </p:nvSpPr>
            <p:spPr>
              <a:xfrm>
                <a:off x="2809640" y="2674535"/>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1" i="0" u="none" strike="noStrike" kern="0" cap="none" spc="0" normalizeH="0" baseline="0" noProof="0">
                    <a:ln>
                      <a:noFill/>
                    </a:ln>
                    <a:solidFill>
                      <a:srgbClr val="09345A"/>
                    </a:solidFill>
                    <a:effectLst/>
                    <a:uLnTx/>
                    <a:uFillTx/>
                    <a:latin typeface="Arial"/>
                    <a:cs typeface="Arial"/>
                    <a:sym typeface="Arial"/>
                  </a:rPr>
                  <a:t>I</a:t>
                </a:r>
              </a:p>
            </p:txBody>
          </p:sp>
          <p:sp>
            <p:nvSpPr>
              <p:cNvPr id="90" name="TextBox 89">
                <a:extLst>
                  <a:ext uri="{FF2B5EF4-FFF2-40B4-BE49-F238E27FC236}">
                    <a16:creationId xmlns:a16="http://schemas.microsoft.com/office/drawing/2014/main" id="{D65F72DF-63EB-188E-13F4-2DA07DC5805A}"/>
                  </a:ext>
                </a:extLst>
              </p:cNvPr>
              <p:cNvSpPr txBox="1"/>
              <p:nvPr/>
            </p:nvSpPr>
            <p:spPr>
              <a:xfrm>
                <a:off x="2819165" y="2677710"/>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1" i="0" u="none" strike="noStrike" kern="0" cap="none" spc="0" normalizeH="0" baseline="0" noProof="0">
                    <a:ln>
                      <a:noFill/>
                    </a:ln>
                    <a:solidFill>
                      <a:srgbClr val="09345A"/>
                    </a:solidFill>
                    <a:effectLst/>
                    <a:uLnTx/>
                    <a:uFillTx/>
                    <a:latin typeface="Arial"/>
                    <a:cs typeface="Arial"/>
                    <a:sym typeface="Arial"/>
                  </a:rPr>
                  <a:t>I</a:t>
                </a:r>
              </a:p>
            </p:txBody>
          </p:sp>
          <p:sp>
            <p:nvSpPr>
              <p:cNvPr id="91" name="TextBox 90">
                <a:extLst>
                  <a:ext uri="{FF2B5EF4-FFF2-40B4-BE49-F238E27FC236}">
                    <a16:creationId xmlns:a16="http://schemas.microsoft.com/office/drawing/2014/main" id="{7842AB6E-9B18-F3D0-7848-E1AADCEA3CD1}"/>
                  </a:ext>
                </a:extLst>
              </p:cNvPr>
              <p:cNvSpPr txBox="1"/>
              <p:nvPr/>
            </p:nvSpPr>
            <p:spPr>
              <a:xfrm>
                <a:off x="2824379" y="2712669"/>
                <a:ext cx="11637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09345A"/>
                    </a:solidFill>
                    <a:effectLst/>
                    <a:uLnTx/>
                    <a:uFillTx/>
                    <a:latin typeface="Arial"/>
                    <a:cs typeface="Arial"/>
                    <a:sym typeface="Arial"/>
                  </a:rPr>
                  <a:t>I</a:t>
                </a:r>
              </a:p>
            </p:txBody>
          </p:sp>
          <p:sp>
            <p:nvSpPr>
              <p:cNvPr id="92" name="TextBox 91">
                <a:extLst>
                  <a:ext uri="{FF2B5EF4-FFF2-40B4-BE49-F238E27FC236}">
                    <a16:creationId xmlns:a16="http://schemas.microsoft.com/office/drawing/2014/main" id="{3A836AC2-4595-2A08-72CE-F1DCE1FD43D8}"/>
                  </a:ext>
                </a:extLst>
              </p:cNvPr>
              <p:cNvSpPr txBox="1"/>
              <p:nvPr/>
            </p:nvSpPr>
            <p:spPr>
              <a:xfrm>
                <a:off x="2630512" y="2638023"/>
                <a:ext cx="8074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1" i="0" u="none" strike="noStrike" kern="0" cap="none" spc="0" normalizeH="0" baseline="0" noProof="0">
                    <a:ln>
                      <a:noFill/>
                    </a:ln>
                    <a:solidFill>
                      <a:srgbClr val="09345A"/>
                    </a:solidFill>
                    <a:effectLst/>
                    <a:uLnTx/>
                    <a:uFillTx/>
                    <a:latin typeface="Arial"/>
                    <a:cs typeface="Arial"/>
                    <a:sym typeface="Arial"/>
                  </a:rPr>
                  <a:t>I</a:t>
                </a:r>
              </a:p>
            </p:txBody>
          </p:sp>
          <p:sp>
            <p:nvSpPr>
              <p:cNvPr id="93" name="TextBox 92">
                <a:extLst>
                  <a:ext uri="{FF2B5EF4-FFF2-40B4-BE49-F238E27FC236}">
                    <a16:creationId xmlns:a16="http://schemas.microsoft.com/office/drawing/2014/main" id="{C7ED2E4E-3A11-D063-FE51-28AAC894F857}"/>
                  </a:ext>
                </a:extLst>
              </p:cNvPr>
              <p:cNvSpPr txBox="1"/>
              <p:nvPr/>
            </p:nvSpPr>
            <p:spPr>
              <a:xfrm>
                <a:off x="2643212" y="2638023"/>
                <a:ext cx="8074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1" i="0" u="none" strike="noStrike" kern="0" cap="none" spc="0" normalizeH="0" baseline="0" noProof="0">
                    <a:ln>
                      <a:noFill/>
                    </a:ln>
                    <a:solidFill>
                      <a:srgbClr val="09345A"/>
                    </a:solidFill>
                    <a:effectLst/>
                    <a:uLnTx/>
                    <a:uFillTx/>
                    <a:latin typeface="Arial"/>
                    <a:cs typeface="Arial"/>
                    <a:sym typeface="Arial"/>
                  </a:rPr>
                  <a:t>I</a:t>
                </a:r>
              </a:p>
            </p:txBody>
          </p:sp>
          <p:sp>
            <p:nvSpPr>
              <p:cNvPr id="94" name="TextBox 93">
                <a:extLst>
                  <a:ext uri="{FF2B5EF4-FFF2-40B4-BE49-F238E27FC236}">
                    <a16:creationId xmlns:a16="http://schemas.microsoft.com/office/drawing/2014/main" id="{7EDEF9DF-FA79-2569-6072-DEC20B8C7FDE}"/>
                  </a:ext>
                </a:extLst>
              </p:cNvPr>
              <p:cNvSpPr txBox="1"/>
              <p:nvPr/>
            </p:nvSpPr>
            <p:spPr>
              <a:xfrm>
                <a:off x="2652737" y="2638023"/>
                <a:ext cx="8074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1" i="0" u="none" strike="noStrike" kern="0" cap="none" spc="0" normalizeH="0" baseline="0" noProof="0">
                    <a:ln>
                      <a:noFill/>
                    </a:ln>
                    <a:solidFill>
                      <a:srgbClr val="09345A"/>
                    </a:solidFill>
                    <a:effectLst/>
                    <a:uLnTx/>
                    <a:uFillTx/>
                    <a:latin typeface="Arial"/>
                    <a:cs typeface="Arial"/>
                    <a:sym typeface="Arial"/>
                  </a:rPr>
                  <a:t>I</a:t>
                </a:r>
              </a:p>
            </p:txBody>
          </p:sp>
          <p:sp>
            <p:nvSpPr>
              <p:cNvPr id="95" name="TextBox 94">
                <a:extLst>
                  <a:ext uri="{FF2B5EF4-FFF2-40B4-BE49-F238E27FC236}">
                    <a16:creationId xmlns:a16="http://schemas.microsoft.com/office/drawing/2014/main" id="{93605BC8-CDC7-C4AD-C8DA-3AF034934BC5}"/>
                  </a:ext>
                </a:extLst>
              </p:cNvPr>
              <p:cNvSpPr txBox="1"/>
              <p:nvPr/>
            </p:nvSpPr>
            <p:spPr>
              <a:xfrm>
                <a:off x="2659087" y="2638023"/>
                <a:ext cx="8074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1" i="0" u="none" strike="noStrike" kern="0" cap="none" spc="0" normalizeH="0" baseline="0" noProof="0">
                    <a:ln>
                      <a:noFill/>
                    </a:ln>
                    <a:solidFill>
                      <a:srgbClr val="09345A"/>
                    </a:solidFill>
                    <a:effectLst/>
                    <a:uLnTx/>
                    <a:uFillTx/>
                    <a:latin typeface="Arial"/>
                    <a:cs typeface="Arial"/>
                    <a:sym typeface="Arial"/>
                  </a:rPr>
                  <a:t>I</a:t>
                </a:r>
              </a:p>
            </p:txBody>
          </p:sp>
          <p:sp>
            <p:nvSpPr>
              <p:cNvPr id="96" name="TextBox 95">
                <a:extLst>
                  <a:ext uri="{FF2B5EF4-FFF2-40B4-BE49-F238E27FC236}">
                    <a16:creationId xmlns:a16="http://schemas.microsoft.com/office/drawing/2014/main" id="{F1EC780A-B61A-F043-03D8-9D99A98315CF}"/>
                  </a:ext>
                </a:extLst>
              </p:cNvPr>
              <p:cNvSpPr txBox="1"/>
              <p:nvPr/>
            </p:nvSpPr>
            <p:spPr>
              <a:xfrm>
                <a:off x="2681504" y="2644493"/>
                <a:ext cx="8074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MX" sz="700" b="0" i="0" u="none" strike="noStrike" kern="0" cap="none" spc="0" normalizeH="0" baseline="0" noProof="0">
                    <a:ln>
                      <a:noFill/>
                    </a:ln>
                    <a:solidFill>
                      <a:srgbClr val="09345A"/>
                    </a:solidFill>
                    <a:effectLst/>
                    <a:uLnTx/>
                    <a:uFillTx/>
                    <a:latin typeface="Arial"/>
                    <a:cs typeface="Arial"/>
                    <a:sym typeface="Arial"/>
                  </a:rPr>
                  <a:t>I</a:t>
                </a:r>
              </a:p>
            </p:txBody>
          </p:sp>
        </p:grpSp>
        <p:graphicFrame>
          <p:nvGraphicFramePr>
            <p:cNvPr id="56" name="Chart 55">
              <a:extLst>
                <a:ext uri="{FF2B5EF4-FFF2-40B4-BE49-F238E27FC236}">
                  <a16:creationId xmlns:a16="http://schemas.microsoft.com/office/drawing/2014/main" id="{63ADD1A5-235E-DD70-EF45-71E0EA88484F}"/>
                </a:ext>
              </a:extLst>
            </p:cNvPr>
            <p:cNvGraphicFramePr/>
            <p:nvPr/>
          </p:nvGraphicFramePr>
          <p:xfrm>
            <a:off x="889585" y="1574543"/>
            <a:ext cx="2230753" cy="2102400"/>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132" name="Group 131">
            <a:extLst>
              <a:ext uri="{FF2B5EF4-FFF2-40B4-BE49-F238E27FC236}">
                <a16:creationId xmlns:a16="http://schemas.microsoft.com/office/drawing/2014/main" id="{B5396452-3776-4CF4-330E-379409547A35}"/>
              </a:ext>
            </a:extLst>
          </p:cNvPr>
          <p:cNvGrpSpPr/>
          <p:nvPr/>
        </p:nvGrpSpPr>
        <p:grpSpPr>
          <a:xfrm>
            <a:off x="3294753" y="1157046"/>
            <a:ext cx="3362656" cy="2749798"/>
            <a:chOff x="4029018" y="1161392"/>
            <a:chExt cx="3362656" cy="2749798"/>
          </a:xfrm>
        </p:grpSpPr>
        <p:sp>
          <p:nvSpPr>
            <p:cNvPr id="133" name="TextBox 132">
              <a:extLst>
                <a:ext uri="{FF2B5EF4-FFF2-40B4-BE49-F238E27FC236}">
                  <a16:creationId xmlns:a16="http://schemas.microsoft.com/office/drawing/2014/main" id="{C132BC71-45C8-78EF-2F3B-1BD54A4C2536}"/>
                </a:ext>
              </a:extLst>
            </p:cNvPr>
            <p:cNvSpPr txBox="1"/>
            <p:nvPr/>
          </p:nvSpPr>
          <p:spPr>
            <a:xfrm>
              <a:off x="4133406" y="1161392"/>
              <a:ext cx="25733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sym typeface="Arial"/>
                </a:rPr>
                <a:t>OS</a:t>
              </a:r>
              <a:endParaRPr kumimoji="0" lang="x-none" sz="1400" b="1"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34" name="TextBox 133">
              <a:extLst>
                <a:ext uri="{FF2B5EF4-FFF2-40B4-BE49-F238E27FC236}">
                  <a16:creationId xmlns:a16="http://schemas.microsoft.com/office/drawing/2014/main" id="{74B884A0-85E1-9254-AD80-DC2875630F7A}"/>
                </a:ext>
              </a:extLst>
            </p:cNvPr>
            <p:cNvSpPr txBox="1"/>
            <p:nvPr/>
          </p:nvSpPr>
          <p:spPr>
            <a:xfrm rot="16200000">
              <a:off x="3122744" y="2468328"/>
              <a:ext cx="2074158" cy="2616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Patients, %</a:t>
              </a:r>
            </a:p>
          </p:txBody>
        </p:sp>
        <p:sp>
          <p:nvSpPr>
            <p:cNvPr id="135" name="TextBox 134">
              <a:extLst>
                <a:ext uri="{FF2B5EF4-FFF2-40B4-BE49-F238E27FC236}">
                  <a16:creationId xmlns:a16="http://schemas.microsoft.com/office/drawing/2014/main" id="{38E9AACE-C9BB-ECC5-3492-DB4AC8218799}"/>
                </a:ext>
              </a:extLst>
            </p:cNvPr>
            <p:cNvSpPr txBox="1"/>
            <p:nvPr/>
          </p:nvSpPr>
          <p:spPr>
            <a:xfrm>
              <a:off x="4528113" y="3649580"/>
              <a:ext cx="2074158" cy="2616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Time, mo</a:t>
              </a:r>
            </a:p>
          </p:txBody>
        </p:sp>
        <p:sp>
          <p:nvSpPr>
            <p:cNvPr id="136" name="TextBox 135">
              <a:extLst>
                <a:ext uri="{FF2B5EF4-FFF2-40B4-BE49-F238E27FC236}">
                  <a16:creationId xmlns:a16="http://schemas.microsoft.com/office/drawing/2014/main" id="{BD697FB2-6D4D-ABEE-0C31-C454C7F12CF8}"/>
                </a:ext>
              </a:extLst>
            </p:cNvPr>
            <p:cNvSpPr txBox="1"/>
            <p:nvPr/>
          </p:nvSpPr>
          <p:spPr>
            <a:xfrm>
              <a:off x="4671381" y="2854342"/>
              <a:ext cx="1206729" cy="5078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rPr>
                <a:t>HR = 0.64 </a:t>
              </a:r>
              <a:br>
                <a:rPr kumimoji="0" lang="en-US" sz="900" b="0" i="0" u="none" strike="noStrike" kern="0" cap="none" spc="0" normalizeH="0" baseline="0" noProof="0" dirty="0">
                  <a:ln>
                    <a:noFill/>
                  </a:ln>
                  <a:solidFill>
                    <a:srgbClr val="000000"/>
                  </a:solidFill>
                  <a:effectLst/>
                  <a:uLnTx/>
                  <a:uFillTx/>
                  <a:latin typeface="Arial"/>
                  <a:cs typeface="Arial"/>
                  <a:sym typeface="Arial"/>
                </a:rPr>
              </a:br>
              <a:r>
                <a:rPr kumimoji="0" lang="en-US" sz="900" b="0" i="0" u="none" strike="noStrike" kern="0" cap="none" spc="0" normalizeH="0" baseline="0" noProof="0" dirty="0">
                  <a:ln>
                    <a:noFill/>
                  </a:ln>
                  <a:solidFill>
                    <a:srgbClr val="000000"/>
                  </a:solidFill>
                  <a:effectLst/>
                  <a:uLnTx/>
                  <a:uFillTx/>
                  <a:latin typeface="Arial"/>
                  <a:cs typeface="Arial"/>
                  <a:sym typeface="Arial"/>
                </a:rPr>
                <a:t>(95% CI, 0.5-0.81)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1" u="none" strike="noStrike" kern="0" cap="none" spc="0" normalizeH="0" baseline="0" noProof="0" dirty="0">
                  <a:ln>
                    <a:noFill/>
                  </a:ln>
                  <a:solidFill>
                    <a:srgbClr val="000000"/>
                  </a:solidFill>
                  <a:effectLst/>
                  <a:uLnTx/>
                  <a:uFillTx/>
                  <a:latin typeface="Arial"/>
                  <a:cs typeface="Arial"/>
                  <a:sym typeface="Arial"/>
                </a:rPr>
                <a:t>P</a:t>
              </a:r>
              <a:r>
                <a:rPr kumimoji="0" lang="en-US" sz="900" b="0" i="0" u="none" strike="noStrike" kern="0" cap="none" spc="0" normalizeH="0" baseline="0" noProof="0" dirty="0">
                  <a:ln>
                    <a:noFill/>
                  </a:ln>
                  <a:solidFill>
                    <a:srgbClr val="000000"/>
                  </a:solidFill>
                  <a:effectLst/>
                  <a:uLnTx/>
                  <a:uFillTx/>
                  <a:latin typeface="Arial"/>
                  <a:cs typeface="Arial"/>
                  <a:sym typeface="Arial"/>
                </a:rPr>
                <a:t> &lt; .001</a:t>
              </a:r>
            </a:p>
          </p:txBody>
        </p:sp>
        <p:sp>
          <p:nvSpPr>
            <p:cNvPr id="137" name="TextBox 136">
              <a:extLst>
                <a:ext uri="{FF2B5EF4-FFF2-40B4-BE49-F238E27FC236}">
                  <a16:creationId xmlns:a16="http://schemas.microsoft.com/office/drawing/2014/main" id="{593694E9-0D06-2629-F657-ED2778EA38D2}"/>
                </a:ext>
              </a:extLst>
            </p:cNvPr>
            <p:cNvSpPr txBox="1"/>
            <p:nvPr/>
          </p:nvSpPr>
          <p:spPr>
            <a:xfrm>
              <a:off x="4416108" y="1415758"/>
              <a:ext cx="2170969" cy="2308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rPr>
                <a:t>PD-L1 Combined Positive Score of ≥1</a:t>
              </a:r>
            </a:p>
          </p:txBody>
        </p:sp>
        <p:sp>
          <p:nvSpPr>
            <p:cNvPr id="138" name="TextBox 137">
              <a:extLst>
                <a:ext uri="{FF2B5EF4-FFF2-40B4-BE49-F238E27FC236}">
                  <a16:creationId xmlns:a16="http://schemas.microsoft.com/office/drawing/2014/main" id="{CB893B36-7F1E-D8B9-0F18-D632B7C40664}"/>
                </a:ext>
              </a:extLst>
            </p:cNvPr>
            <p:cNvSpPr txBox="1"/>
            <p:nvPr/>
          </p:nvSpPr>
          <p:spPr>
            <a:xfrm>
              <a:off x="5600152" y="1970035"/>
              <a:ext cx="124928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9345A"/>
                  </a:solidFill>
                  <a:effectLst/>
                  <a:uLnTx/>
                  <a:uFillTx/>
                  <a:latin typeface="Arial"/>
                  <a:cs typeface="Arial"/>
                  <a:sym typeface="Arial"/>
                </a:rPr>
                <a:t>Pembrolizumab</a:t>
              </a:r>
            </a:p>
          </p:txBody>
        </p:sp>
        <p:sp>
          <p:nvSpPr>
            <p:cNvPr id="139" name="TextBox 138">
              <a:extLst>
                <a:ext uri="{FF2B5EF4-FFF2-40B4-BE49-F238E27FC236}">
                  <a16:creationId xmlns:a16="http://schemas.microsoft.com/office/drawing/2014/main" id="{CA68C6C0-894D-3C68-DD11-B22928B58D2D}"/>
                </a:ext>
              </a:extLst>
            </p:cNvPr>
            <p:cNvSpPr txBox="1"/>
            <p:nvPr/>
          </p:nvSpPr>
          <p:spPr>
            <a:xfrm>
              <a:off x="6142387" y="2927245"/>
              <a:ext cx="1249287"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D77624"/>
                  </a:solidFill>
                  <a:effectLst/>
                  <a:uLnTx/>
                  <a:uFillTx/>
                  <a:latin typeface="Arial"/>
                  <a:cs typeface="Arial"/>
                  <a:sym typeface="Arial"/>
                </a:rPr>
                <a:t>Placebo</a:t>
              </a:r>
            </a:p>
          </p:txBody>
        </p:sp>
        <p:sp>
          <p:nvSpPr>
            <p:cNvPr id="140" name="Rectangle 139">
              <a:extLst>
                <a:ext uri="{FF2B5EF4-FFF2-40B4-BE49-F238E27FC236}">
                  <a16:creationId xmlns:a16="http://schemas.microsoft.com/office/drawing/2014/main" id="{ED0A12EC-8FA5-AFEB-B53B-1C0B25687C3B}"/>
                </a:ext>
              </a:extLst>
            </p:cNvPr>
            <p:cNvSpPr/>
            <p:nvPr/>
          </p:nvSpPr>
          <p:spPr>
            <a:xfrm>
              <a:off x="5997380" y="2927245"/>
              <a:ext cx="95416" cy="153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41" name="Freeform 140">
              <a:extLst>
                <a:ext uri="{FF2B5EF4-FFF2-40B4-BE49-F238E27FC236}">
                  <a16:creationId xmlns:a16="http://schemas.microsoft.com/office/drawing/2014/main" id="{73096347-15CF-E6F9-8349-FD7B93F04662}"/>
                </a:ext>
              </a:extLst>
            </p:cNvPr>
            <p:cNvSpPr/>
            <p:nvPr/>
          </p:nvSpPr>
          <p:spPr>
            <a:xfrm>
              <a:off x="4613275" y="1698625"/>
              <a:ext cx="1812925" cy="1187450"/>
            </a:xfrm>
            <a:custGeom>
              <a:avLst/>
              <a:gdLst>
                <a:gd name="connsiteX0" fmla="*/ 1812925 w 1812925"/>
                <a:gd name="connsiteY0" fmla="*/ 1187450 h 1187450"/>
                <a:gd name="connsiteX1" fmla="*/ 1631950 w 1812925"/>
                <a:gd name="connsiteY1" fmla="*/ 1187450 h 1187450"/>
                <a:gd name="connsiteX2" fmla="*/ 1631950 w 1812925"/>
                <a:gd name="connsiteY2" fmla="*/ 1117600 h 1187450"/>
                <a:gd name="connsiteX3" fmla="*/ 1587500 w 1812925"/>
                <a:gd name="connsiteY3" fmla="*/ 1117600 h 1187450"/>
                <a:gd name="connsiteX4" fmla="*/ 1587500 w 1812925"/>
                <a:gd name="connsiteY4" fmla="*/ 1076325 h 1187450"/>
                <a:gd name="connsiteX5" fmla="*/ 1577975 w 1812925"/>
                <a:gd name="connsiteY5" fmla="*/ 1060450 h 1187450"/>
                <a:gd name="connsiteX6" fmla="*/ 1571625 w 1812925"/>
                <a:gd name="connsiteY6" fmla="*/ 1031875 h 1187450"/>
                <a:gd name="connsiteX7" fmla="*/ 1565275 w 1812925"/>
                <a:gd name="connsiteY7" fmla="*/ 1022350 h 1187450"/>
                <a:gd name="connsiteX8" fmla="*/ 1562100 w 1812925"/>
                <a:gd name="connsiteY8" fmla="*/ 996950 h 1187450"/>
                <a:gd name="connsiteX9" fmla="*/ 1476375 w 1812925"/>
                <a:gd name="connsiteY9" fmla="*/ 996950 h 1187450"/>
                <a:gd name="connsiteX10" fmla="*/ 1476375 w 1812925"/>
                <a:gd name="connsiteY10" fmla="*/ 996950 h 1187450"/>
                <a:gd name="connsiteX11" fmla="*/ 1476375 w 1812925"/>
                <a:gd name="connsiteY11" fmla="*/ 965200 h 1187450"/>
                <a:gd name="connsiteX12" fmla="*/ 1323975 w 1812925"/>
                <a:gd name="connsiteY12" fmla="*/ 965200 h 1187450"/>
                <a:gd name="connsiteX13" fmla="*/ 1301750 w 1812925"/>
                <a:gd name="connsiteY13" fmla="*/ 962025 h 1187450"/>
                <a:gd name="connsiteX14" fmla="*/ 1212850 w 1812925"/>
                <a:gd name="connsiteY14" fmla="*/ 962025 h 1187450"/>
                <a:gd name="connsiteX15" fmla="*/ 1171575 w 1812925"/>
                <a:gd name="connsiteY15" fmla="*/ 936625 h 1187450"/>
                <a:gd name="connsiteX16" fmla="*/ 1149350 w 1812925"/>
                <a:gd name="connsiteY16" fmla="*/ 917575 h 1187450"/>
                <a:gd name="connsiteX17" fmla="*/ 1136650 w 1812925"/>
                <a:gd name="connsiteY17" fmla="*/ 904875 h 1187450"/>
                <a:gd name="connsiteX18" fmla="*/ 1092200 w 1812925"/>
                <a:gd name="connsiteY18" fmla="*/ 901700 h 1187450"/>
                <a:gd name="connsiteX19" fmla="*/ 1066800 w 1812925"/>
                <a:gd name="connsiteY19" fmla="*/ 889000 h 1187450"/>
                <a:gd name="connsiteX20" fmla="*/ 1041400 w 1812925"/>
                <a:gd name="connsiteY20" fmla="*/ 879475 h 1187450"/>
                <a:gd name="connsiteX21" fmla="*/ 1022350 w 1812925"/>
                <a:gd name="connsiteY21" fmla="*/ 866775 h 1187450"/>
                <a:gd name="connsiteX22" fmla="*/ 1019175 w 1812925"/>
                <a:gd name="connsiteY22" fmla="*/ 857250 h 1187450"/>
                <a:gd name="connsiteX23" fmla="*/ 1006475 w 1812925"/>
                <a:gd name="connsiteY23" fmla="*/ 838200 h 1187450"/>
                <a:gd name="connsiteX24" fmla="*/ 1000125 w 1812925"/>
                <a:gd name="connsiteY24" fmla="*/ 819150 h 1187450"/>
                <a:gd name="connsiteX25" fmla="*/ 987425 w 1812925"/>
                <a:gd name="connsiteY25" fmla="*/ 800100 h 1187450"/>
                <a:gd name="connsiteX26" fmla="*/ 968375 w 1812925"/>
                <a:gd name="connsiteY26" fmla="*/ 793750 h 1187450"/>
                <a:gd name="connsiteX27" fmla="*/ 958850 w 1812925"/>
                <a:gd name="connsiteY27" fmla="*/ 787400 h 1187450"/>
                <a:gd name="connsiteX28" fmla="*/ 930275 w 1812925"/>
                <a:gd name="connsiteY28" fmla="*/ 777875 h 1187450"/>
                <a:gd name="connsiteX29" fmla="*/ 920750 w 1812925"/>
                <a:gd name="connsiteY29" fmla="*/ 774700 h 1187450"/>
                <a:gd name="connsiteX30" fmla="*/ 911225 w 1812925"/>
                <a:gd name="connsiteY30" fmla="*/ 768350 h 1187450"/>
                <a:gd name="connsiteX31" fmla="*/ 901700 w 1812925"/>
                <a:gd name="connsiteY31" fmla="*/ 749300 h 1187450"/>
                <a:gd name="connsiteX32" fmla="*/ 892175 w 1812925"/>
                <a:gd name="connsiteY32" fmla="*/ 742950 h 1187450"/>
                <a:gd name="connsiteX33" fmla="*/ 873125 w 1812925"/>
                <a:gd name="connsiteY33" fmla="*/ 714375 h 1187450"/>
                <a:gd name="connsiteX34" fmla="*/ 866775 w 1812925"/>
                <a:gd name="connsiteY34" fmla="*/ 704850 h 1187450"/>
                <a:gd name="connsiteX35" fmla="*/ 847725 w 1812925"/>
                <a:gd name="connsiteY35" fmla="*/ 695325 h 1187450"/>
                <a:gd name="connsiteX36" fmla="*/ 828675 w 1812925"/>
                <a:gd name="connsiteY36" fmla="*/ 688975 h 1187450"/>
                <a:gd name="connsiteX37" fmla="*/ 819150 w 1812925"/>
                <a:gd name="connsiteY37" fmla="*/ 685800 h 1187450"/>
                <a:gd name="connsiteX38" fmla="*/ 809625 w 1812925"/>
                <a:gd name="connsiteY38" fmla="*/ 679450 h 1187450"/>
                <a:gd name="connsiteX39" fmla="*/ 803275 w 1812925"/>
                <a:gd name="connsiteY39" fmla="*/ 669925 h 1187450"/>
                <a:gd name="connsiteX40" fmla="*/ 793750 w 1812925"/>
                <a:gd name="connsiteY40" fmla="*/ 657225 h 1187450"/>
                <a:gd name="connsiteX41" fmla="*/ 784225 w 1812925"/>
                <a:gd name="connsiteY41" fmla="*/ 638175 h 1187450"/>
                <a:gd name="connsiteX42" fmla="*/ 771525 w 1812925"/>
                <a:gd name="connsiteY42" fmla="*/ 635000 h 1187450"/>
                <a:gd name="connsiteX43" fmla="*/ 752475 w 1812925"/>
                <a:gd name="connsiteY43" fmla="*/ 628650 h 1187450"/>
                <a:gd name="connsiteX44" fmla="*/ 749300 w 1812925"/>
                <a:gd name="connsiteY44" fmla="*/ 619125 h 1187450"/>
                <a:gd name="connsiteX45" fmla="*/ 742950 w 1812925"/>
                <a:gd name="connsiteY45" fmla="*/ 609600 h 1187450"/>
                <a:gd name="connsiteX46" fmla="*/ 739775 w 1812925"/>
                <a:gd name="connsiteY46" fmla="*/ 603250 h 1187450"/>
                <a:gd name="connsiteX47" fmla="*/ 720725 w 1812925"/>
                <a:gd name="connsiteY47" fmla="*/ 584200 h 1187450"/>
                <a:gd name="connsiteX48" fmla="*/ 698500 w 1812925"/>
                <a:gd name="connsiteY48" fmla="*/ 565150 h 1187450"/>
                <a:gd name="connsiteX49" fmla="*/ 692150 w 1812925"/>
                <a:gd name="connsiteY49" fmla="*/ 555625 h 1187450"/>
                <a:gd name="connsiteX50" fmla="*/ 663575 w 1812925"/>
                <a:gd name="connsiteY50" fmla="*/ 539750 h 1187450"/>
                <a:gd name="connsiteX51" fmla="*/ 654050 w 1812925"/>
                <a:gd name="connsiteY51" fmla="*/ 533400 h 1187450"/>
                <a:gd name="connsiteX52" fmla="*/ 638175 w 1812925"/>
                <a:gd name="connsiteY52" fmla="*/ 530225 h 1187450"/>
                <a:gd name="connsiteX53" fmla="*/ 628650 w 1812925"/>
                <a:gd name="connsiteY53" fmla="*/ 527050 h 1187450"/>
                <a:gd name="connsiteX54" fmla="*/ 622300 w 1812925"/>
                <a:gd name="connsiteY54" fmla="*/ 517525 h 1187450"/>
                <a:gd name="connsiteX55" fmla="*/ 619125 w 1812925"/>
                <a:gd name="connsiteY55" fmla="*/ 508000 h 1187450"/>
                <a:gd name="connsiteX56" fmla="*/ 606425 w 1812925"/>
                <a:gd name="connsiteY56" fmla="*/ 488950 h 1187450"/>
                <a:gd name="connsiteX57" fmla="*/ 600075 w 1812925"/>
                <a:gd name="connsiteY57" fmla="*/ 479425 h 1187450"/>
                <a:gd name="connsiteX58" fmla="*/ 593725 w 1812925"/>
                <a:gd name="connsiteY58" fmla="*/ 469900 h 1187450"/>
                <a:gd name="connsiteX59" fmla="*/ 574675 w 1812925"/>
                <a:gd name="connsiteY59" fmla="*/ 460375 h 1187450"/>
                <a:gd name="connsiteX60" fmla="*/ 571500 w 1812925"/>
                <a:gd name="connsiteY60" fmla="*/ 450850 h 1187450"/>
                <a:gd name="connsiteX61" fmla="*/ 565150 w 1812925"/>
                <a:gd name="connsiteY61" fmla="*/ 441325 h 1187450"/>
                <a:gd name="connsiteX62" fmla="*/ 552450 w 1812925"/>
                <a:gd name="connsiteY62" fmla="*/ 412750 h 1187450"/>
                <a:gd name="connsiteX63" fmla="*/ 546100 w 1812925"/>
                <a:gd name="connsiteY63" fmla="*/ 412750 h 1187450"/>
                <a:gd name="connsiteX64" fmla="*/ 517525 w 1812925"/>
                <a:gd name="connsiteY64" fmla="*/ 387350 h 1187450"/>
                <a:gd name="connsiteX65" fmla="*/ 485775 w 1812925"/>
                <a:gd name="connsiteY65" fmla="*/ 365125 h 1187450"/>
                <a:gd name="connsiteX66" fmla="*/ 476250 w 1812925"/>
                <a:gd name="connsiteY66" fmla="*/ 346075 h 1187450"/>
                <a:gd name="connsiteX67" fmla="*/ 466725 w 1812925"/>
                <a:gd name="connsiteY67" fmla="*/ 339725 h 1187450"/>
                <a:gd name="connsiteX68" fmla="*/ 460375 w 1812925"/>
                <a:gd name="connsiteY68" fmla="*/ 330200 h 1187450"/>
                <a:gd name="connsiteX69" fmla="*/ 450850 w 1812925"/>
                <a:gd name="connsiteY69" fmla="*/ 323850 h 1187450"/>
                <a:gd name="connsiteX70" fmla="*/ 447675 w 1812925"/>
                <a:gd name="connsiteY70" fmla="*/ 314325 h 1187450"/>
                <a:gd name="connsiteX71" fmla="*/ 419100 w 1812925"/>
                <a:gd name="connsiteY71" fmla="*/ 301625 h 1187450"/>
                <a:gd name="connsiteX72" fmla="*/ 409575 w 1812925"/>
                <a:gd name="connsiteY72" fmla="*/ 295275 h 1187450"/>
                <a:gd name="connsiteX73" fmla="*/ 396875 w 1812925"/>
                <a:gd name="connsiteY73" fmla="*/ 276225 h 1187450"/>
                <a:gd name="connsiteX74" fmla="*/ 390525 w 1812925"/>
                <a:gd name="connsiteY74" fmla="*/ 266700 h 1187450"/>
                <a:gd name="connsiteX75" fmla="*/ 371475 w 1812925"/>
                <a:gd name="connsiteY75" fmla="*/ 254000 h 1187450"/>
                <a:gd name="connsiteX76" fmla="*/ 361950 w 1812925"/>
                <a:gd name="connsiteY76" fmla="*/ 247650 h 1187450"/>
                <a:gd name="connsiteX77" fmla="*/ 352425 w 1812925"/>
                <a:gd name="connsiteY77" fmla="*/ 241300 h 1187450"/>
                <a:gd name="connsiteX78" fmla="*/ 339725 w 1812925"/>
                <a:gd name="connsiteY78" fmla="*/ 225425 h 1187450"/>
                <a:gd name="connsiteX79" fmla="*/ 333375 w 1812925"/>
                <a:gd name="connsiteY79" fmla="*/ 215900 h 1187450"/>
                <a:gd name="connsiteX80" fmla="*/ 314325 w 1812925"/>
                <a:gd name="connsiteY80" fmla="*/ 203200 h 1187450"/>
                <a:gd name="connsiteX81" fmla="*/ 311150 w 1812925"/>
                <a:gd name="connsiteY81" fmla="*/ 193675 h 1187450"/>
                <a:gd name="connsiteX82" fmla="*/ 301625 w 1812925"/>
                <a:gd name="connsiteY82" fmla="*/ 180975 h 1187450"/>
                <a:gd name="connsiteX83" fmla="*/ 266700 w 1812925"/>
                <a:gd name="connsiteY83" fmla="*/ 146050 h 1187450"/>
                <a:gd name="connsiteX84" fmla="*/ 241300 w 1812925"/>
                <a:gd name="connsiteY84" fmla="*/ 133350 h 1187450"/>
                <a:gd name="connsiteX85" fmla="*/ 238125 w 1812925"/>
                <a:gd name="connsiteY85" fmla="*/ 123825 h 1187450"/>
                <a:gd name="connsiteX86" fmla="*/ 219075 w 1812925"/>
                <a:gd name="connsiteY86" fmla="*/ 111125 h 1187450"/>
                <a:gd name="connsiteX87" fmla="*/ 200025 w 1812925"/>
                <a:gd name="connsiteY87" fmla="*/ 98425 h 1187450"/>
                <a:gd name="connsiteX88" fmla="*/ 190500 w 1812925"/>
                <a:gd name="connsiteY88" fmla="*/ 92075 h 1187450"/>
                <a:gd name="connsiteX89" fmla="*/ 171450 w 1812925"/>
                <a:gd name="connsiteY89" fmla="*/ 85725 h 1187450"/>
                <a:gd name="connsiteX90" fmla="*/ 161925 w 1812925"/>
                <a:gd name="connsiteY90" fmla="*/ 79375 h 1187450"/>
                <a:gd name="connsiteX91" fmla="*/ 142875 w 1812925"/>
                <a:gd name="connsiteY91" fmla="*/ 73025 h 1187450"/>
                <a:gd name="connsiteX92" fmla="*/ 133350 w 1812925"/>
                <a:gd name="connsiteY92" fmla="*/ 69850 h 1187450"/>
                <a:gd name="connsiteX93" fmla="*/ 123825 w 1812925"/>
                <a:gd name="connsiteY93" fmla="*/ 63500 h 1187450"/>
                <a:gd name="connsiteX94" fmla="*/ 114300 w 1812925"/>
                <a:gd name="connsiteY94" fmla="*/ 60325 h 1187450"/>
                <a:gd name="connsiteX95" fmla="*/ 95250 w 1812925"/>
                <a:gd name="connsiteY95" fmla="*/ 47625 h 1187450"/>
                <a:gd name="connsiteX96" fmla="*/ 76200 w 1812925"/>
                <a:gd name="connsiteY96" fmla="*/ 34925 h 1187450"/>
                <a:gd name="connsiteX97" fmla="*/ 66675 w 1812925"/>
                <a:gd name="connsiteY97" fmla="*/ 28575 h 1187450"/>
                <a:gd name="connsiteX98" fmla="*/ 57150 w 1812925"/>
                <a:gd name="connsiteY98" fmla="*/ 25400 h 1187450"/>
                <a:gd name="connsiteX99" fmla="*/ 28575 w 1812925"/>
                <a:gd name="connsiteY99" fmla="*/ 9525 h 1187450"/>
                <a:gd name="connsiteX100" fmla="*/ 3175 w 1812925"/>
                <a:gd name="connsiteY100" fmla="*/ 3175 h 1187450"/>
                <a:gd name="connsiteX101" fmla="*/ 0 w 1812925"/>
                <a:gd name="connsiteY101" fmla="*/ 0 h 118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812925" h="1187450">
                  <a:moveTo>
                    <a:pt x="1812925" y="1187450"/>
                  </a:moveTo>
                  <a:lnTo>
                    <a:pt x="1631950" y="1187450"/>
                  </a:lnTo>
                  <a:lnTo>
                    <a:pt x="1631950" y="1117600"/>
                  </a:lnTo>
                  <a:lnTo>
                    <a:pt x="1587500" y="1117600"/>
                  </a:lnTo>
                  <a:lnTo>
                    <a:pt x="1587500" y="1076325"/>
                  </a:lnTo>
                  <a:lnTo>
                    <a:pt x="1577975" y="1060450"/>
                  </a:lnTo>
                  <a:cubicBezTo>
                    <a:pt x="1575858" y="1050925"/>
                    <a:pt x="1574711" y="1041132"/>
                    <a:pt x="1571625" y="1031875"/>
                  </a:cubicBezTo>
                  <a:cubicBezTo>
                    <a:pt x="1570418" y="1028255"/>
                    <a:pt x="1566482" y="1025970"/>
                    <a:pt x="1565275" y="1022350"/>
                  </a:cubicBezTo>
                  <a:cubicBezTo>
                    <a:pt x="1561752" y="1011781"/>
                    <a:pt x="1562100" y="1006263"/>
                    <a:pt x="1562100" y="996950"/>
                  </a:cubicBezTo>
                  <a:lnTo>
                    <a:pt x="1476375" y="996950"/>
                  </a:lnTo>
                  <a:lnTo>
                    <a:pt x="1476375" y="996950"/>
                  </a:lnTo>
                  <a:lnTo>
                    <a:pt x="1476375" y="965200"/>
                  </a:lnTo>
                  <a:lnTo>
                    <a:pt x="1323975" y="965200"/>
                  </a:lnTo>
                  <a:lnTo>
                    <a:pt x="1301750" y="962025"/>
                  </a:lnTo>
                  <a:lnTo>
                    <a:pt x="1212850" y="962025"/>
                  </a:lnTo>
                  <a:lnTo>
                    <a:pt x="1171575" y="936625"/>
                  </a:lnTo>
                  <a:cubicBezTo>
                    <a:pt x="1164167" y="930275"/>
                    <a:pt x="1156249" y="924474"/>
                    <a:pt x="1149350" y="917575"/>
                  </a:cubicBezTo>
                  <a:cubicBezTo>
                    <a:pt x="1134025" y="902250"/>
                    <a:pt x="1151165" y="912133"/>
                    <a:pt x="1136650" y="904875"/>
                  </a:cubicBezTo>
                  <a:lnTo>
                    <a:pt x="1092200" y="901700"/>
                  </a:lnTo>
                  <a:lnTo>
                    <a:pt x="1066800" y="889000"/>
                  </a:lnTo>
                  <a:cubicBezTo>
                    <a:pt x="1058333" y="885825"/>
                    <a:pt x="1049488" y="883519"/>
                    <a:pt x="1041400" y="879475"/>
                  </a:cubicBezTo>
                  <a:cubicBezTo>
                    <a:pt x="1034574" y="876062"/>
                    <a:pt x="1022350" y="866775"/>
                    <a:pt x="1022350" y="866775"/>
                  </a:cubicBezTo>
                  <a:cubicBezTo>
                    <a:pt x="1021292" y="863600"/>
                    <a:pt x="1020800" y="860176"/>
                    <a:pt x="1019175" y="857250"/>
                  </a:cubicBezTo>
                  <a:cubicBezTo>
                    <a:pt x="1015469" y="850579"/>
                    <a:pt x="1008888" y="845440"/>
                    <a:pt x="1006475" y="838200"/>
                  </a:cubicBezTo>
                  <a:cubicBezTo>
                    <a:pt x="1004358" y="831850"/>
                    <a:pt x="1003838" y="824719"/>
                    <a:pt x="1000125" y="819150"/>
                  </a:cubicBezTo>
                  <a:cubicBezTo>
                    <a:pt x="995892" y="812800"/>
                    <a:pt x="994665" y="802513"/>
                    <a:pt x="987425" y="800100"/>
                  </a:cubicBezTo>
                  <a:cubicBezTo>
                    <a:pt x="981075" y="797983"/>
                    <a:pt x="973944" y="797463"/>
                    <a:pt x="968375" y="793750"/>
                  </a:cubicBezTo>
                  <a:cubicBezTo>
                    <a:pt x="965200" y="791633"/>
                    <a:pt x="962337" y="788950"/>
                    <a:pt x="958850" y="787400"/>
                  </a:cubicBezTo>
                  <a:lnTo>
                    <a:pt x="930275" y="777875"/>
                  </a:lnTo>
                  <a:cubicBezTo>
                    <a:pt x="927100" y="776817"/>
                    <a:pt x="923535" y="776556"/>
                    <a:pt x="920750" y="774700"/>
                  </a:cubicBezTo>
                  <a:lnTo>
                    <a:pt x="911225" y="768350"/>
                  </a:lnTo>
                  <a:cubicBezTo>
                    <a:pt x="908643" y="760603"/>
                    <a:pt x="907855" y="755455"/>
                    <a:pt x="901700" y="749300"/>
                  </a:cubicBezTo>
                  <a:cubicBezTo>
                    <a:pt x="899002" y="746602"/>
                    <a:pt x="895350" y="745067"/>
                    <a:pt x="892175" y="742950"/>
                  </a:cubicBezTo>
                  <a:lnTo>
                    <a:pt x="873125" y="714375"/>
                  </a:lnTo>
                  <a:cubicBezTo>
                    <a:pt x="871008" y="711200"/>
                    <a:pt x="870395" y="706057"/>
                    <a:pt x="866775" y="704850"/>
                  </a:cubicBezTo>
                  <a:cubicBezTo>
                    <a:pt x="832037" y="693271"/>
                    <a:pt x="884654" y="711738"/>
                    <a:pt x="847725" y="695325"/>
                  </a:cubicBezTo>
                  <a:cubicBezTo>
                    <a:pt x="841608" y="692607"/>
                    <a:pt x="835025" y="691092"/>
                    <a:pt x="828675" y="688975"/>
                  </a:cubicBezTo>
                  <a:cubicBezTo>
                    <a:pt x="825500" y="687917"/>
                    <a:pt x="821935" y="687656"/>
                    <a:pt x="819150" y="685800"/>
                  </a:cubicBezTo>
                  <a:lnTo>
                    <a:pt x="809625" y="679450"/>
                  </a:lnTo>
                  <a:cubicBezTo>
                    <a:pt x="807508" y="676275"/>
                    <a:pt x="805493" y="673030"/>
                    <a:pt x="803275" y="669925"/>
                  </a:cubicBezTo>
                  <a:cubicBezTo>
                    <a:pt x="800199" y="665619"/>
                    <a:pt x="796375" y="661819"/>
                    <a:pt x="793750" y="657225"/>
                  </a:cubicBezTo>
                  <a:cubicBezTo>
                    <a:pt x="789849" y="650398"/>
                    <a:pt x="791883" y="643281"/>
                    <a:pt x="784225" y="638175"/>
                  </a:cubicBezTo>
                  <a:cubicBezTo>
                    <a:pt x="780594" y="635754"/>
                    <a:pt x="775705" y="636254"/>
                    <a:pt x="771525" y="635000"/>
                  </a:cubicBezTo>
                  <a:cubicBezTo>
                    <a:pt x="765114" y="633077"/>
                    <a:pt x="752475" y="628650"/>
                    <a:pt x="752475" y="628650"/>
                  </a:cubicBezTo>
                  <a:cubicBezTo>
                    <a:pt x="751417" y="625475"/>
                    <a:pt x="750797" y="622118"/>
                    <a:pt x="749300" y="619125"/>
                  </a:cubicBezTo>
                  <a:cubicBezTo>
                    <a:pt x="747593" y="615712"/>
                    <a:pt x="744913" y="612872"/>
                    <a:pt x="742950" y="609600"/>
                  </a:cubicBezTo>
                  <a:cubicBezTo>
                    <a:pt x="741732" y="607571"/>
                    <a:pt x="740833" y="605367"/>
                    <a:pt x="739775" y="603250"/>
                  </a:cubicBezTo>
                  <a:lnTo>
                    <a:pt x="720725" y="584200"/>
                  </a:lnTo>
                  <a:cubicBezTo>
                    <a:pt x="713317" y="577850"/>
                    <a:pt x="705399" y="572049"/>
                    <a:pt x="698500" y="565150"/>
                  </a:cubicBezTo>
                  <a:cubicBezTo>
                    <a:pt x="695802" y="562452"/>
                    <a:pt x="695022" y="558138"/>
                    <a:pt x="692150" y="555625"/>
                  </a:cubicBezTo>
                  <a:cubicBezTo>
                    <a:pt x="665454" y="532266"/>
                    <a:pt x="682472" y="549198"/>
                    <a:pt x="663575" y="539750"/>
                  </a:cubicBezTo>
                  <a:cubicBezTo>
                    <a:pt x="660162" y="538043"/>
                    <a:pt x="657623" y="534740"/>
                    <a:pt x="654050" y="533400"/>
                  </a:cubicBezTo>
                  <a:cubicBezTo>
                    <a:pt x="648997" y="531505"/>
                    <a:pt x="643410" y="531534"/>
                    <a:pt x="638175" y="530225"/>
                  </a:cubicBezTo>
                  <a:cubicBezTo>
                    <a:pt x="634928" y="529413"/>
                    <a:pt x="631825" y="528108"/>
                    <a:pt x="628650" y="527050"/>
                  </a:cubicBezTo>
                  <a:cubicBezTo>
                    <a:pt x="626533" y="523875"/>
                    <a:pt x="624007" y="520938"/>
                    <a:pt x="622300" y="517525"/>
                  </a:cubicBezTo>
                  <a:cubicBezTo>
                    <a:pt x="620803" y="514532"/>
                    <a:pt x="620750" y="510926"/>
                    <a:pt x="619125" y="508000"/>
                  </a:cubicBezTo>
                  <a:cubicBezTo>
                    <a:pt x="615419" y="501329"/>
                    <a:pt x="610658" y="495300"/>
                    <a:pt x="606425" y="488950"/>
                  </a:cubicBezTo>
                  <a:lnTo>
                    <a:pt x="600075" y="479425"/>
                  </a:lnTo>
                  <a:cubicBezTo>
                    <a:pt x="597958" y="476250"/>
                    <a:pt x="597345" y="471107"/>
                    <a:pt x="593725" y="469900"/>
                  </a:cubicBezTo>
                  <a:cubicBezTo>
                    <a:pt x="580580" y="465518"/>
                    <a:pt x="586985" y="468581"/>
                    <a:pt x="574675" y="460375"/>
                  </a:cubicBezTo>
                  <a:cubicBezTo>
                    <a:pt x="573617" y="457200"/>
                    <a:pt x="572997" y="453843"/>
                    <a:pt x="571500" y="450850"/>
                  </a:cubicBezTo>
                  <a:cubicBezTo>
                    <a:pt x="569793" y="447437"/>
                    <a:pt x="566700" y="444812"/>
                    <a:pt x="565150" y="441325"/>
                  </a:cubicBezTo>
                  <a:cubicBezTo>
                    <a:pt x="562641" y="435679"/>
                    <a:pt x="559635" y="418139"/>
                    <a:pt x="552450" y="412750"/>
                  </a:cubicBezTo>
                  <a:cubicBezTo>
                    <a:pt x="550757" y="411480"/>
                    <a:pt x="548217" y="412750"/>
                    <a:pt x="546100" y="412750"/>
                  </a:cubicBezTo>
                  <a:lnTo>
                    <a:pt x="517525" y="387350"/>
                  </a:lnTo>
                  <a:cubicBezTo>
                    <a:pt x="506942" y="379942"/>
                    <a:pt x="489860" y="377381"/>
                    <a:pt x="485775" y="365125"/>
                  </a:cubicBezTo>
                  <a:cubicBezTo>
                    <a:pt x="483193" y="357378"/>
                    <a:pt x="482405" y="352230"/>
                    <a:pt x="476250" y="346075"/>
                  </a:cubicBezTo>
                  <a:cubicBezTo>
                    <a:pt x="473552" y="343377"/>
                    <a:pt x="469900" y="341842"/>
                    <a:pt x="466725" y="339725"/>
                  </a:cubicBezTo>
                  <a:cubicBezTo>
                    <a:pt x="464608" y="336550"/>
                    <a:pt x="463073" y="332898"/>
                    <a:pt x="460375" y="330200"/>
                  </a:cubicBezTo>
                  <a:cubicBezTo>
                    <a:pt x="457677" y="327502"/>
                    <a:pt x="453234" y="326830"/>
                    <a:pt x="450850" y="323850"/>
                  </a:cubicBezTo>
                  <a:cubicBezTo>
                    <a:pt x="448759" y="321237"/>
                    <a:pt x="449766" y="316938"/>
                    <a:pt x="447675" y="314325"/>
                  </a:cubicBezTo>
                  <a:cubicBezTo>
                    <a:pt x="440290" y="305094"/>
                    <a:pt x="428247" y="307723"/>
                    <a:pt x="419100" y="301625"/>
                  </a:cubicBezTo>
                  <a:lnTo>
                    <a:pt x="409575" y="295275"/>
                  </a:lnTo>
                  <a:lnTo>
                    <a:pt x="396875" y="276225"/>
                  </a:lnTo>
                  <a:cubicBezTo>
                    <a:pt x="394758" y="273050"/>
                    <a:pt x="393700" y="268817"/>
                    <a:pt x="390525" y="266700"/>
                  </a:cubicBezTo>
                  <a:lnTo>
                    <a:pt x="371475" y="254000"/>
                  </a:lnTo>
                  <a:lnTo>
                    <a:pt x="361950" y="247650"/>
                  </a:lnTo>
                  <a:lnTo>
                    <a:pt x="352425" y="241300"/>
                  </a:lnTo>
                  <a:cubicBezTo>
                    <a:pt x="346244" y="222757"/>
                    <a:pt x="354086" y="239786"/>
                    <a:pt x="339725" y="225425"/>
                  </a:cubicBezTo>
                  <a:cubicBezTo>
                    <a:pt x="337027" y="222727"/>
                    <a:pt x="336247" y="218413"/>
                    <a:pt x="333375" y="215900"/>
                  </a:cubicBezTo>
                  <a:cubicBezTo>
                    <a:pt x="327632" y="210874"/>
                    <a:pt x="314325" y="203200"/>
                    <a:pt x="314325" y="203200"/>
                  </a:cubicBezTo>
                  <a:cubicBezTo>
                    <a:pt x="313267" y="200025"/>
                    <a:pt x="312647" y="196668"/>
                    <a:pt x="311150" y="193675"/>
                  </a:cubicBezTo>
                  <a:cubicBezTo>
                    <a:pt x="307560" y="186495"/>
                    <a:pt x="306090" y="185440"/>
                    <a:pt x="301625" y="180975"/>
                  </a:cubicBezTo>
                  <a:lnTo>
                    <a:pt x="266700" y="146050"/>
                  </a:lnTo>
                  <a:cubicBezTo>
                    <a:pt x="258233" y="141817"/>
                    <a:pt x="248772" y="139162"/>
                    <a:pt x="241300" y="133350"/>
                  </a:cubicBezTo>
                  <a:cubicBezTo>
                    <a:pt x="238658" y="131295"/>
                    <a:pt x="240492" y="126192"/>
                    <a:pt x="238125" y="123825"/>
                  </a:cubicBezTo>
                  <a:cubicBezTo>
                    <a:pt x="232729" y="118429"/>
                    <a:pt x="225425" y="115358"/>
                    <a:pt x="219075" y="111125"/>
                  </a:cubicBezTo>
                  <a:lnTo>
                    <a:pt x="200025" y="98425"/>
                  </a:lnTo>
                  <a:cubicBezTo>
                    <a:pt x="196850" y="96308"/>
                    <a:pt x="194120" y="93282"/>
                    <a:pt x="190500" y="92075"/>
                  </a:cubicBezTo>
                  <a:cubicBezTo>
                    <a:pt x="184150" y="89958"/>
                    <a:pt x="177019" y="89438"/>
                    <a:pt x="171450" y="85725"/>
                  </a:cubicBezTo>
                  <a:cubicBezTo>
                    <a:pt x="168275" y="83608"/>
                    <a:pt x="165412" y="80925"/>
                    <a:pt x="161925" y="79375"/>
                  </a:cubicBezTo>
                  <a:cubicBezTo>
                    <a:pt x="155808" y="76657"/>
                    <a:pt x="149225" y="75142"/>
                    <a:pt x="142875" y="73025"/>
                  </a:cubicBezTo>
                  <a:cubicBezTo>
                    <a:pt x="139700" y="71967"/>
                    <a:pt x="136135" y="71706"/>
                    <a:pt x="133350" y="69850"/>
                  </a:cubicBezTo>
                  <a:cubicBezTo>
                    <a:pt x="130175" y="67733"/>
                    <a:pt x="127238" y="65207"/>
                    <a:pt x="123825" y="63500"/>
                  </a:cubicBezTo>
                  <a:cubicBezTo>
                    <a:pt x="120832" y="62003"/>
                    <a:pt x="117226" y="61950"/>
                    <a:pt x="114300" y="60325"/>
                  </a:cubicBezTo>
                  <a:cubicBezTo>
                    <a:pt x="107629" y="56619"/>
                    <a:pt x="101600" y="51858"/>
                    <a:pt x="95250" y="47625"/>
                  </a:cubicBezTo>
                  <a:lnTo>
                    <a:pt x="76200" y="34925"/>
                  </a:lnTo>
                  <a:cubicBezTo>
                    <a:pt x="73025" y="32808"/>
                    <a:pt x="70295" y="29782"/>
                    <a:pt x="66675" y="28575"/>
                  </a:cubicBezTo>
                  <a:lnTo>
                    <a:pt x="57150" y="25400"/>
                  </a:lnTo>
                  <a:cubicBezTo>
                    <a:pt x="45498" y="13748"/>
                    <a:pt x="48000" y="13410"/>
                    <a:pt x="28575" y="9525"/>
                  </a:cubicBezTo>
                  <a:cubicBezTo>
                    <a:pt x="22537" y="8317"/>
                    <a:pt x="9684" y="6429"/>
                    <a:pt x="3175" y="3175"/>
                  </a:cubicBezTo>
                  <a:cubicBezTo>
                    <a:pt x="1836" y="2506"/>
                    <a:pt x="1058" y="1058"/>
                    <a:pt x="0" y="0"/>
                  </a:cubicBez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42" name="Freeform 141">
              <a:extLst>
                <a:ext uri="{FF2B5EF4-FFF2-40B4-BE49-F238E27FC236}">
                  <a16:creationId xmlns:a16="http://schemas.microsoft.com/office/drawing/2014/main" id="{FFDEE1DC-48D9-2BE8-C1BE-32155A65A50E}"/>
                </a:ext>
              </a:extLst>
            </p:cNvPr>
            <p:cNvSpPr/>
            <p:nvPr/>
          </p:nvSpPr>
          <p:spPr>
            <a:xfrm>
              <a:off x="6426200"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143" name="Group 142">
              <a:extLst>
                <a:ext uri="{FF2B5EF4-FFF2-40B4-BE49-F238E27FC236}">
                  <a16:creationId xmlns:a16="http://schemas.microsoft.com/office/drawing/2014/main" id="{F8CF53B8-7905-C461-F408-29B06EE191E1}"/>
                </a:ext>
              </a:extLst>
            </p:cNvPr>
            <p:cNvGrpSpPr/>
            <p:nvPr/>
          </p:nvGrpSpPr>
          <p:grpSpPr>
            <a:xfrm>
              <a:off x="6329733" y="2820170"/>
              <a:ext cx="26253" cy="76200"/>
              <a:chOff x="6680496" y="2819803"/>
              <a:chExt cx="26253" cy="76200"/>
            </a:xfrm>
          </p:grpSpPr>
          <p:sp>
            <p:nvSpPr>
              <p:cNvPr id="295" name="Freeform 294">
                <a:extLst>
                  <a:ext uri="{FF2B5EF4-FFF2-40B4-BE49-F238E27FC236}">
                    <a16:creationId xmlns:a16="http://schemas.microsoft.com/office/drawing/2014/main" id="{16EEF116-3C83-CC9F-2C02-214F40FC47B9}"/>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96" name="Freeform 295">
                <a:extLst>
                  <a:ext uri="{FF2B5EF4-FFF2-40B4-BE49-F238E27FC236}">
                    <a16:creationId xmlns:a16="http://schemas.microsoft.com/office/drawing/2014/main" id="{6461F0DE-B433-093F-E36D-6017AB689404}"/>
                  </a:ext>
                </a:extLst>
              </p:cNvPr>
              <p:cNvSpPr/>
              <p:nvPr/>
            </p:nvSpPr>
            <p:spPr>
              <a:xfrm>
                <a:off x="6706749"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144" name="Group 143">
              <a:extLst>
                <a:ext uri="{FF2B5EF4-FFF2-40B4-BE49-F238E27FC236}">
                  <a16:creationId xmlns:a16="http://schemas.microsoft.com/office/drawing/2014/main" id="{220446B0-559B-1B9C-82B0-564996566FC7}"/>
                </a:ext>
              </a:extLst>
            </p:cNvPr>
            <p:cNvGrpSpPr/>
            <p:nvPr/>
          </p:nvGrpSpPr>
          <p:grpSpPr>
            <a:xfrm>
              <a:off x="6257925" y="2819803"/>
              <a:ext cx="26253" cy="76200"/>
              <a:chOff x="6680496" y="2819803"/>
              <a:chExt cx="26253" cy="76200"/>
            </a:xfrm>
          </p:grpSpPr>
          <p:sp>
            <p:nvSpPr>
              <p:cNvPr id="293" name="Freeform 292">
                <a:extLst>
                  <a:ext uri="{FF2B5EF4-FFF2-40B4-BE49-F238E27FC236}">
                    <a16:creationId xmlns:a16="http://schemas.microsoft.com/office/drawing/2014/main" id="{8FA407BE-6071-1472-ECAF-28A960097068}"/>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94" name="Freeform 293">
                <a:extLst>
                  <a:ext uri="{FF2B5EF4-FFF2-40B4-BE49-F238E27FC236}">
                    <a16:creationId xmlns:a16="http://schemas.microsoft.com/office/drawing/2014/main" id="{031CA76C-DBC3-F7C2-548E-2FC25E9D9DFE}"/>
                  </a:ext>
                </a:extLst>
              </p:cNvPr>
              <p:cNvSpPr/>
              <p:nvPr/>
            </p:nvSpPr>
            <p:spPr>
              <a:xfrm>
                <a:off x="6706749"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145" name="Group 144">
              <a:extLst>
                <a:ext uri="{FF2B5EF4-FFF2-40B4-BE49-F238E27FC236}">
                  <a16:creationId xmlns:a16="http://schemas.microsoft.com/office/drawing/2014/main" id="{8357530C-DB63-343F-A444-DD192A644F2F}"/>
                </a:ext>
              </a:extLst>
            </p:cNvPr>
            <p:cNvGrpSpPr/>
            <p:nvPr/>
          </p:nvGrpSpPr>
          <p:grpSpPr>
            <a:xfrm>
              <a:off x="6228363" y="2743687"/>
              <a:ext cx="26253" cy="76200"/>
              <a:chOff x="6680496" y="2819803"/>
              <a:chExt cx="26253" cy="76200"/>
            </a:xfrm>
          </p:grpSpPr>
          <p:sp>
            <p:nvSpPr>
              <p:cNvPr id="291" name="Freeform 290">
                <a:extLst>
                  <a:ext uri="{FF2B5EF4-FFF2-40B4-BE49-F238E27FC236}">
                    <a16:creationId xmlns:a16="http://schemas.microsoft.com/office/drawing/2014/main" id="{1892363F-5143-FC74-F419-9F4BCD18960B}"/>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92" name="Freeform 291">
                <a:extLst>
                  <a:ext uri="{FF2B5EF4-FFF2-40B4-BE49-F238E27FC236}">
                    <a16:creationId xmlns:a16="http://schemas.microsoft.com/office/drawing/2014/main" id="{4B57F5B2-47BC-DF3D-FC5D-9FFA3E4419E0}"/>
                  </a:ext>
                </a:extLst>
              </p:cNvPr>
              <p:cNvSpPr/>
              <p:nvPr/>
            </p:nvSpPr>
            <p:spPr>
              <a:xfrm>
                <a:off x="6706749"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146" name="Group 145">
              <a:extLst>
                <a:ext uri="{FF2B5EF4-FFF2-40B4-BE49-F238E27FC236}">
                  <a16:creationId xmlns:a16="http://schemas.microsoft.com/office/drawing/2014/main" id="{E23EAD18-18A6-DA0F-1E7D-BF8C7FCCEC6D}"/>
                </a:ext>
              </a:extLst>
            </p:cNvPr>
            <p:cNvGrpSpPr/>
            <p:nvPr/>
          </p:nvGrpSpPr>
          <p:grpSpPr>
            <a:xfrm>
              <a:off x="6132435" y="2623178"/>
              <a:ext cx="19903" cy="76200"/>
              <a:chOff x="6680496" y="2819803"/>
              <a:chExt cx="19903" cy="76200"/>
            </a:xfrm>
          </p:grpSpPr>
          <p:sp>
            <p:nvSpPr>
              <p:cNvPr id="289" name="Freeform 288">
                <a:extLst>
                  <a:ext uri="{FF2B5EF4-FFF2-40B4-BE49-F238E27FC236}">
                    <a16:creationId xmlns:a16="http://schemas.microsoft.com/office/drawing/2014/main" id="{4491D633-00BE-2279-80A8-0C0CB2E5E437}"/>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90" name="Freeform 289">
                <a:extLst>
                  <a:ext uri="{FF2B5EF4-FFF2-40B4-BE49-F238E27FC236}">
                    <a16:creationId xmlns:a16="http://schemas.microsoft.com/office/drawing/2014/main" id="{9F5B01EF-B05B-8146-70BC-98ED40434E1A}"/>
                  </a:ext>
                </a:extLst>
              </p:cNvPr>
              <p:cNvSpPr/>
              <p:nvPr/>
            </p:nvSpPr>
            <p:spPr>
              <a:xfrm>
                <a:off x="6700399"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147" name="Group 146">
              <a:extLst>
                <a:ext uri="{FF2B5EF4-FFF2-40B4-BE49-F238E27FC236}">
                  <a16:creationId xmlns:a16="http://schemas.microsoft.com/office/drawing/2014/main" id="{7FF7452C-AA65-7563-B852-068F1A155D03}"/>
                </a:ext>
              </a:extLst>
            </p:cNvPr>
            <p:cNvGrpSpPr/>
            <p:nvPr/>
          </p:nvGrpSpPr>
          <p:grpSpPr>
            <a:xfrm>
              <a:off x="6013758" y="2595747"/>
              <a:ext cx="65243" cy="76200"/>
              <a:chOff x="6013758" y="2595747"/>
              <a:chExt cx="65243" cy="76200"/>
            </a:xfrm>
          </p:grpSpPr>
          <p:grpSp>
            <p:nvGrpSpPr>
              <p:cNvPr id="283" name="Group 282">
                <a:extLst>
                  <a:ext uri="{FF2B5EF4-FFF2-40B4-BE49-F238E27FC236}">
                    <a16:creationId xmlns:a16="http://schemas.microsoft.com/office/drawing/2014/main" id="{CDD86B17-1C11-0C91-76F0-410DD94C67F2}"/>
                  </a:ext>
                </a:extLst>
              </p:cNvPr>
              <p:cNvGrpSpPr/>
              <p:nvPr/>
            </p:nvGrpSpPr>
            <p:grpSpPr>
              <a:xfrm>
                <a:off x="6059098" y="2595747"/>
                <a:ext cx="19903" cy="76200"/>
                <a:chOff x="6680496" y="2819803"/>
                <a:chExt cx="19903" cy="76200"/>
              </a:xfrm>
            </p:grpSpPr>
            <p:sp>
              <p:nvSpPr>
                <p:cNvPr id="287" name="Freeform 286">
                  <a:extLst>
                    <a:ext uri="{FF2B5EF4-FFF2-40B4-BE49-F238E27FC236}">
                      <a16:creationId xmlns:a16="http://schemas.microsoft.com/office/drawing/2014/main" id="{A6BB2005-F870-0D98-E866-3E5DF7411529}"/>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88" name="Freeform 287">
                  <a:extLst>
                    <a:ext uri="{FF2B5EF4-FFF2-40B4-BE49-F238E27FC236}">
                      <a16:creationId xmlns:a16="http://schemas.microsoft.com/office/drawing/2014/main" id="{101C24CE-2745-32D1-4536-B4E32682DBDC}"/>
                    </a:ext>
                  </a:extLst>
                </p:cNvPr>
                <p:cNvSpPr/>
                <p:nvPr/>
              </p:nvSpPr>
              <p:spPr>
                <a:xfrm>
                  <a:off x="6700399"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284" name="Group 283">
                <a:extLst>
                  <a:ext uri="{FF2B5EF4-FFF2-40B4-BE49-F238E27FC236}">
                    <a16:creationId xmlns:a16="http://schemas.microsoft.com/office/drawing/2014/main" id="{BEDEF186-2705-13E8-0CDC-A29EF7F264F8}"/>
                  </a:ext>
                </a:extLst>
              </p:cNvPr>
              <p:cNvGrpSpPr/>
              <p:nvPr/>
            </p:nvGrpSpPr>
            <p:grpSpPr>
              <a:xfrm>
                <a:off x="6013758" y="2595747"/>
                <a:ext cx="23078" cy="76200"/>
                <a:chOff x="6680496" y="2819803"/>
                <a:chExt cx="23078" cy="76200"/>
              </a:xfrm>
            </p:grpSpPr>
            <p:sp>
              <p:nvSpPr>
                <p:cNvPr id="285" name="Freeform 284">
                  <a:extLst>
                    <a:ext uri="{FF2B5EF4-FFF2-40B4-BE49-F238E27FC236}">
                      <a16:creationId xmlns:a16="http://schemas.microsoft.com/office/drawing/2014/main" id="{D1B4DABC-3700-5D69-5DDA-ED01F8928C9C}"/>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86" name="Freeform 285">
                  <a:extLst>
                    <a:ext uri="{FF2B5EF4-FFF2-40B4-BE49-F238E27FC236}">
                      <a16:creationId xmlns:a16="http://schemas.microsoft.com/office/drawing/2014/main" id="{CE347123-CE5C-4DA7-6FF6-9365F37C231E}"/>
                    </a:ext>
                  </a:extLst>
                </p:cNvPr>
                <p:cNvSpPr/>
                <p:nvPr/>
              </p:nvSpPr>
              <p:spPr>
                <a:xfrm>
                  <a:off x="6703574"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grpSp>
          <p:nvGrpSpPr>
            <p:cNvPr id="148" name="Group 147">
              <a:extLst>
                <a:ext uri="{FF2B5EF4-FFF2-40B4-BE49-F238E27FC236}">
                  <a16:creationId xmlns:a16="http://schemas.microsoft.com/office/drawing/2014/main" id="{642FB487-BE52-8493-EF1B-3A6269708CDD}"/>
                </a:ext>
              </a:extLst>
            </p:cNvPr>
            <p:cNvGrpSpPr/>
            <p:nvPr/>
          </p:nvGrpSpPr>
          <p:grpSpPr>
            <a:xfrm>
              <a:off x="5953140" y="2597984"/>
              <a:ext cx="65243" cy="76200"/>
              <a:chOff x="6013758" y="2595747"/>
              <a:chExt cx="65243" cy="76200"/>
            </a:xfrm>
          </p:grpSpPr>
          <p:grpSp>
            <p:nvGrpSpPr>
              <p:cNvPr id="277" name="Group 276">
                <a:extLst>
                  <a:ext uri="{FF2B5EF4-FFF2-40B4-BE49-F238E27FC236}">
                    <a16:creationId xmlns:a16="http://schemas.microsoft.com/office/drawing/2014/main" id="{D6CE64CC-63F7-E6B5-A72C-008818C901BC}"/>
                  </a:ext>
                </a:extLst>
              </p:cNvPr>
              <p:cNvGrpSpPr/>
              <p:nvPr/>
            </p:nvGrpSpPr>
            <p:grpSpPr>
              <a:xfrm>
                <a:off x="6059098" y="2595747"/>
                <a:ext cx="19903" cy="76200"/>
                <a:chOff x="6680496" y="2819803"/>
                <a:chExt cx="19903" cy="76200"/>
              </a:xfrm>
            </p:grpSpPr>
            <p:sp>
              <p:nvSpPr>
                <p:cNvPr id="281" name="Freeform 280">
                  <a:extLst>
                    <a:ext uri="{FF2B5EF4-FFF2-40B4-BE49-F238E27FC236}">
                      <a16:creationId xmlns:a16="http://schemas.microsoft.com/office/drawing/2014/main" id="{605C0DBC-51D4-7AAE-222C-104FDD9ED6D7}"/>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82" name="Freeform 281">
                  <a:extLst>
                    <a:ext uri="{FF2B5EF4-FFF2-40B4-BE49-F238E27FC236}">
                      <a16:creationId xmlns:a16="http://schemas.microsoft.com/office/drawing/2014/main" id="{246F3381-3EB6-8B2F-0A67-E51E15CF66FE}"/>
                    </a:ext>
                  </a:extLst>
                </p:cNvPr>
                <p:cNvSpPr/>
                <p:nvPr/>
              </p:nvSpPr>
              <p:spPr>
                <a:xfrm>
                  <a:off x="6700399"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278" name="Group 277">
                <a:extLst>
                  <a:ext uri="{FF2B5EF4-FFF2-40B4-BE49-F238E27FC236}">
                    <a16:creationId xmlns:a16="http://schemas.microsoft.com/office/drawing/2014/main" id="{135A8154-EF58-72B2-703C-67D8327D1F4A}"/>
                  </a:ext>
                </a:extLst>
              </p:cNvPr>
              <p:cNvGrpSpPr/>
              <p:nvPr/>
            </p:nvGrpSpPr>
            <p:grpSpPr>
              <a:xfrm>
                <a:off x="6013758" y="2595747"/>
                <a:ext cx="23078" cy="76200"/>
                <a:chOff x="6680496" y="2819803"/>
                <a:chExt cx="23078" cy="76200"/>
              </a:xfrm>
            </p:grpSpPr>
            <p:sp>
              <p:nvSpPr>
                <p:cNvPr id="279" name="Freeform 278">
                  <a:extLst>
                    <a:ext uri="{FF2B5EF4-FFF2-40B4-BE49-F238E27FC236}">
                      <a16:creationId xmlns:a16="http://schemas.microsoft.com/office/drawing/2014/main" id="{04852399-10D4-8EE6-31F9-B408EE53F440}"/>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80" name="Freeform 279">
                  <a:extLst>
                    <a:ext uri="{FF2B5EF4-FFF2-40B4-BE49-F238E27FC236}">
                      <a16:creationId xmlns:a16="http://schemas.microsoft.com/office/drawing/2014/main" id="{5740301E-1F60-247D-D16D-4ADB989AC28A}"/>
                    </a:ext>
                  </a:extLst>
                </p:cNvPr>
                <p:cNvSpPr/>
                <p:nvPr/>
              </p:nvSpPr>
              <p:spPr>
                <a:xfrm>
                  <a:off x="6703574"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grpSp>
          <p:nvGrpSpPr>
            <p:cNvPr id="149" name="Group 148">
              <a:extLst>
                <a:ext uri="{FF2B5EF4-FFF2-40B4-BE49-F238E27FC236}">
                  <a16:creationId xmlns:a16="http://schemas.microsoft.com/office/drawing/2014/main" id="{23D6C8DA-DFFA-01D8-707D-ECB79A959533}"/>
                </a:ext>
              </a:extLst>
            </p:cNvPr>
            <p:cNvGrpSpPr/>
            <p:nvPr/>
          </p:nvGrpSpPr>
          <p:grpSpPr>
            <a:xfrm>
              <a:off x="5857588" y="2585078"/>
              <a:ext cx="65243" cy="76200"/>
              <a:chOff x="6013758" y="2595747"/>
              <a:chExt cx="65243" cy="76200"/>
            </a:xfrm>
          </p:grpSpPr>
          <p:grpSp>
            <p:nvGrpSpPr>
              <p:cNvPr id="271" name="Group 270">
                <a:extLst>
                  <a:ext uri="{FF2B5EF4-FFF2-40B4-BE49-F238E27FC236}">
                    <a16:creationId xmlns:a16="http://schemas.microsoft.com/office/drawing/2014/main" id="{D83FE4A4-5535-3905-42A0-31E23199AD1A}"/>
                  </a:ext>
                </a:extLst>
              </p:cNvPr>
              <p:cNvGrpSpPr/>
              <p:nvPr/>
            </p:nvGrpSpPr>
            <p:grpSpPr>
              <a:xfrm>
                <a:off x="6059098" y="2595747"/>
                <a:ext cx="19903" cy="76200"/>
                <a:chOff x="6680496" y="2819803"/>
                <a:chExt cx="19903" cy="76200"/>
              </a:xfrm>
            </p:grpSpPr>
            <p:sp>
              <p:nvSpPr>
                <p:cNvPr id="275" name="Freeform 274">
                  <a:extLst>
                    <a:ext uri="{FF2B5EF4-FFF2-40B4-BE49-F238E27FC236}">
                      <a16:creationId xmlns:a16="http://schemas.microsoft.com/office/drawing/2014/main" id="{7E6CE9FB-034A-24A3-90EA-66FC2C10328A}"/>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76" name="Freeform 275">
                  <a:extLst>
                    <a:ext uri="{FF2B5EF4-FFF2-40B4-BE49-F238E27FC236}">
                      <a16:creationId xmlns:a16="http://schemas.microsoft.com/office/drawing/2014/main" id="{3BD67056-D403-46BE-B76B-5ED124AEC9FA}"/>
                    </a:ext>
                  </a:extLst>
                </p:cNvPr>
                <p:cNvSpPr/>
                <p:nvPr/>
              </p:nvSpPr>
              <p:spPr>
                <a:xfrm>
                  <a:off x="6700399"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272" name="Group 271">
                <a:extLst>
                  <a:ext uri="{FF2B5EF4-FFF2-40B4-BE49-F238E27FC236}">
                    <a16:creationId xmlns:a16="http://schemas.microsoft.com/office/drawing/2014/main" id="{89C16BF7-AB65-FAD0-7AA4-8DAB8AB14724}"/>
                  </a:ext>
                </a:extLst>
              </p:cNvPr>
              <p:cNvGrpSpPr/>
              <p:nvPr/>
            </p:nvGrpSpPr>
            <p:grpSpPr>
              <a:xfrm>
                <a:off x="6013758" y="2595747"/>
                <a:ext cx="23078" cy="76200"/>
                <a:chOff x="6680496" y="2819803"/>
                <a:chExt cx="23078" cy="76200"/>
              </a:xfrm>
            </p:grpSpPr>
            <p:sp>
              <p:nvSpPr>
                <p:cNvPr id="273" name="Freeform 272">
                  <a:extLst>
                    <a:ext uri="{FF2B5EF4-FFF2-40B4-BE49-F238E27FC236}">
                      <a16:creationId xmlns:a16="http://schemas.microsoft.com/office/drawing/2014/main" id="{96F41C4C-BCEE-5C8F-7AB6-924F2058DAE5}"/>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74" name="Freeform 273">
                  <a:extLst>
                    <a:ext uri="{FF2B5EF4-FFF2-40B4-BE49-F238E27FC236}">
                      <a16:creationId xmlns:a16="http://schemas.microsoft.com/office/drawing/2014/main" id="{63136927-90A7-16C1-125A-850D62B8E332}"/>
                    </a:ext>
                  </a:extLst>
                </p:cNvPr>
                <p:cNvSpPr/>
                <p:nvPr/>
              </p:nvSpPr>
              <p:spPr>
                <a:xfrm>
                  <a:off x="6703574"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grpSp>
          <p:nvGrpSpPr>
            <p:cNvPr id="150" name="Group 149">
              <a:extLst>
                <a:ext uri="{FF2B5EF4-FFF2-40B4-BE49-F238E27FC236}">
                  <a16:creationId xmlns:a16="http://schemas.microsoft.com/office/drawing/2014/main" id="{965D884A-0030-1676-CE89-408D010A6C7B}"/>
                </a:ext>
              </a:extLst>
            </p:cNvPr>
            <p:cNvGrpSpPr/>
            <p:nvPr/>
          </p:nvGrpSpPr>
          <p:grpSpPr>
            <a:xfrm>
              <a:off x="5868526" y="2585078"/>
              <a:ext cx="65243" cy="76200"/>
              <a:chOff x="6013758" y="2595747"/>
              <a:chExt cx="65243" cy="76200"/>
            </a:xfrm>
          </p:grpSpPr>
          <p:grpSp>
            <p:nvGrpSpPr>
              <p:cNvPr id="265" name="Group 264">
                <a:extLst>
                  <a:ext uri="{FF2B5EF4-FFF2-40B4-BE49-F238E27FC236}">
                    <a16:creationId xmlns:a16="http://schemas.microsoft.com/office/drawing/2014/main" id="{D55FBC98-AD31-6624-796D-D5CDF78F8978}"/>
                  </a:ext>
                </a:extLst>
              </p:cNvPr>
              <p:cNvGrpSpPr/>
              <p:nvPr/>
            </p:nvGrpSpPr>
            <p:grpSpPr>
              <a:xfrm>
                <a:off x="6059098" y="2595747"/>
                <a:ext cx="19903" cy="76200"/>
                <a:chOff x="6680496" y="2819803"/>
                <a:chExt cx="19903" cy="76200"/>
              </a:xfrm>
            </p:grpSpPr>
            <p:sp>
              <p:nvSpPr>
                <p:cNvPr id="269" name="Freeform 268">
                  <a:extLst>
                    <a:ext uri="{FF2B5EF4-FFF2-40B4-BE49-F238E27FC236}">
                      <a16:creationId xmlns:a16="http://schemas.microsoft.com/office/drawing/2014/main" id="{E0EE2C17-A318-3E04-6B83-21D2B5C216A0}"/>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70" name="Freeform 269">
                  <a:extLst>
                    <a:ext uri="{FF2B5EF4-FFF2-40B4-BE49-F238E27FC236}">
                      <a16:creationId xmlns:a16="http://schemas.microsoft.com/office/drawing/2014/main" id="{8928E74D-93CC-9E84-1492-B1F941175FC5}"/>
                    </a:ext>
                  </a:extLst>
                </p:cNvPr>
                <p:cNvSpPr/>
                <p:nvPr/>
              </p:nvSpPr>
              <p:spPr>
                <a:xfrm>
                  <a:off x="6700399"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266" name="Group 265">
                <a:extLst>
                  <a:ext uri="{FF2B5EF4-FFF2-40B4-BE49-F238E27FC236}">
                    <a16:creationId xmlns:a16="http://schemas.microsoft.com/office/drawing/2014/main" id="{5169E88A-EB9D-2255-5D96-A909C0E922B5}"/>
                  </a:ext>
                </a:extLst>
              </p:cNvPr>
              <p:cNvGrpSpPr/>
              <p:nvPr/>
            </p:nvGrpSpPr>
            <p:grpSpPr>
              <a:xfrm>
                <a:off x="6013758" y="2595747"/>
                <a:ext cx="23078" cy="76200"/>
                <a:chOff x="6680496" y="2819803"/>
                <a:chExt cx="23078" cy="76200"/>
              </a:xfrm>
            </p:grpSpPr>
            <p:sp>
              <p:nvSpPr>
                <p:cNvPr id="267" name="Freeform 266">
                  <a:extLst>
                    <a:ext uri="{FF2B5EF4-FFF2-40B4-BE49-F238E27FC236}">
                      <a16:creationId xmlns:a16="http://schemas.microsoft.com/office/drawing/2014/main" id="{4749057C-DA6B-9571-7A7B-E06D5683573C}"/>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68" name="Freeform 267">
                  <a:extLst>
                    <a:ext uri="{FF2B5EF4-FFF2-40B4-BE49-F238E27FC236}">
                      <a16:creationId xmlns:a16="http://schemas.microsoft.com/office/drawing/2014/main" id="{65B40EB2-58F5-8495-09B6-C88F9DBAEE82}"/>
                    </a:ext>
                  </a:extLst>
                </p:cNvPr>
                <p:cNvSpPr/>
                <p:nvPr/>
              </p:nvSpPr>
              <p:spPr>
                <a:xfrm>
                  <a:off x="6703574"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grpSp>
          <p:nvGrpSpPr>
            <p:cNvPr id="151" name="Group 150">
              <a:extLst>
                <a:ext uri="{FF2B5EF4-FFF2-40B4-BE49-F238E27FC236}">
                  <a16:creationId xmlns:a16="http://schemas.microsoft.com/office/drawing/2014/main" id="{B92B96F7-9504-D3D0-889F-7B2D811813A6}"/>
                </a:ext>
              </a:extLst>
            </p:cNvPr>
            <p:cNvGrpSpPr/>
            <p:nvPr/>
          </p:nvGrpSpPr>
          <p:grpSpPr>
            <a:xfrm>
              <a:off x="5782543" y="2549894"/>
              <a:ext cx="47625" cy="111384"/>
              <a:chOff x="5782543" y="2549894"/>
              <a:chExt cx="47625" cy="111384"/>
            </a:xfrm>
          </p:grpSpPr>
          <p:sp>
            <p:nvSpPr>
              <p:cNvPr id="261" name="Freeform 260">
                <a:extLst>
                  <a:ext uri="{FF2B5EF4-FFF2-40B4-BE49-F238E27FC236}">
                    <a16:creationId xmlns:a16="http://schemas.microsoft.com/office/drawing/2014/main" id="{71EE703F-1220-EAF7-D6F9-68168FBB5361}"/>
                  </a:ext>
                </a:extLst>
              </p:cNvPr>
              <p:cNvSpPr/>
              <p:nvPr/>
            </p:nvSpPr>
            <p:spPr>
              <a:xfrm>
                <a:off x="5830168" y="2585078"/>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62" name="Freeform 261">
                <a:extLst>
                  <a:ext uri="{FF2B5EF4-FFF2-40B4-BE49-F238E27FC236}">
                    <a16:creationId xmlns:a16="http://schemas.microsoft.com/office/drawing/2014/main" id="{80D819D9-5C12-7C53-40BE-64E67639D9E0}"/>
                  </a:ext>
                </a:extLst>
              </p:cNvPr>
              <p:cNvSpPr/>
              <p:nvPr/>
            </p:nvSpPr>
            <p:spPr>
              <a:xfrm>
                <a:off x="5811118" y="2582325"/>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63" name="Freeform 262">
                <a:extLst>
                  <a:ext uri="{FF2B5EF4-FFF2-40B4-BE49-F238E27FC236}">
                    <a16:creationId xmlns:a16="http://schemas.microsoft.com/office/drawing/2014/main" id="{8D4D9502-08A8-DE51-5E1E-1433D7009580}"/>
                  </a:ext>
                </a:extLst>
              </p:cNvPr>
              <p:cNvSpPr/>
              <p:nvPr/>
            </p:nvSpPr>
            <p:spPr>
              <a:xfrm>
                <a:off x="5798418" y="2563997"/>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64" name="Freeform 263">
                <a:extLst>
                  <a:ext uri="{FF2B5EF4-FFF2-40B4-BE49-F238E27FC236}">
                    <a16:creationId xmlns:a16="http://schemas.microsoft.com/office/drawing/2014/main" id="{997660BB-A7D0-D0A2-32CC-1D3F7FDB565B}"/>
                  </a:ext>
                </a:extLst>
              </p:cNvPr>
              <p:cNvSpPr/>
              <p:nvPr/>
            </p:nvSpPr>
            <p:spPr>
              <a:xfrm>
                <a:off x="5782543" y="2549894"/>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sp>
          <p:nvSpPr>
            <p:cNvPr id="152" name="Freeform 151">
              <a:extLst>
                <a:ext uri="{FF2B5EF4-FFF2-40B4-BE49-F238E27FC236}">
                  <a16:creationId xmlns:a16="http://schemas.microsoft.com/office/drawing/2014/main" id="{8E088EDC-1988-4695-E12C-77C883D89976}"/>
                </a:ext>
              </a:extLst>
            </p:cNvPr>
            <p:cNvSpPr/>
            <p:nvPr/>
          </p:nvSpPr>
          <p:spPr>
            <a:xfrm>
              <a:off x="5760318" y="2542141"/>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53" name="Freeform 152">
              <a:extLst>
                <a:ext uri="{FF2B5EF4-FFF2-40B4-BE49-F238E27FC236}">
                  <a16:creationId xmlns:a16="http://schemas.microsoft.com/office/drawing/2014/main" id="{633EB449-A216-2AE0-93E6-3C44BFC7FCC3}"/>
                </a:ext>
              </a:extLst>
            </p:cNvPr>
            <p:cNvSpPr/>
            <p:nvPr/>
          </p:nvSpPr>
          <p:spPr>
            <a:xfrm>
              <a:off x="5741268" y="2533650"/>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54" name="Freeform 153">
              <a:extLst>
                <a:ext uri="{FF2B5EF4-FFF2-40B4-BE49-F238E27FC236}">
                  <a16:creationId xmlns:a16="http://schemas.microsoft.com/office/drawing/2014/main" id="{F2A7C55C-09B8-1D6A-2897-536B18EE0F93}"/>
                </a:ext>
              </a:extLst>
            </p:cNvPr>
            <p:cNvSpPr/>
            <p:nvPr/>
          </p:nvSpPr>
          <p:spPr>
            <a:xfrm>
              <a:off x="5696818" y="2529072"/>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55" name="Freeform 154">
              <a:extLst>
                <a:ext uri="{FF2B5EF4-FFF2-40B4-BE49-F238E27FC236}">
                  <a16:creationId xmlns:a16="http://schemas.microsoft.com/office/drawing/2014/main" id="{4CBB53AF-E536-5E14-F32B-9797EAD6CE56}"/>
                </a:ext>
              </a:extLst>
            </p:cNvPr>
            <p:cNvSpPr/>
            <p:nvPr/>
          </p:nvSpPr>
          <p:spPr>
            <a:xfrm>
              <a:off x="5680943" y="2525897"/>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56" name="Freeform 155">
              <a:extLst>
                <a:ext uri="{FF2B5EF4-FFF2-40B4-BE49-F238E27FC236}">
                  <a16:creationId xmlns:a16="http://schemas.microsoft.com/office/drawing/2014/main" id="{4667FC2A-06A3-618F-9CCB-BA81B141208D}"/>
                </a:ext>
              </a:extLst>
            </p:cNvPr>
            <p:cNvSpPr/>
            <p:nvPr/>
          </p:nvSpPr>
          <p:spPr>
            <a:xfrm>
              <a:off x="5674593" y="2519547"/>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57" name="Freeform 156">
              <a:extLst>
                <a:ext uri="{FF2B5EF4-FFF2-40B4-BE49-F238E27FC236}">
                  <a16:creationId xmlns:a16="http://schemas.microsoft.com/office/drawing/2014/main" id="{5A81E5B7-188A-D8F7-17CC-53F99AD859E5}"/>
                </a:ext>
              </a:extLst>
            </p:cNvPr>
            <p:cNvSpPr/>
            <p:nvPr/>
          </p:nvSpPr>
          <p:spPr>
            <a:xfrm>
              <a:off x="5646018" y="2502269"/>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158" name="Group 157">
              <a:extLst>
                <a:ext uri="{FF2B5EF4-FFF2-40B4-BE49-F238E27FC236}">
                  <a16:creationId xmlns:a16="http://schemas.microsoft.com/office/drawing/2014/main" id="{2FBB9DDB-530D-517C-2E94-0484E6EDF0AC}"/>
                </a:ext>
              </a:extLst>
            </p:cNvPr>
            <p:cNvGrpSpPr/>
            <p:nvPr/>
          </p:nvGrpSpPr>
          <p:grpSpPr>
            <a:xfrm>
              <a:off x="5601256" y="2459215"/>
              <a:ext cx="47625" cy="111384"/>
              <a:chOff x="5782543" y="2549894"/>
              <a:chExt cx="47625" cy="111384"/>
            </a:xfrm>
          </p:grpSpPr>
          <p:sp>
            <p:nvSpPr>
              <p:cNvPr id="257" name="Freeform 256">
                <a:extLst>
                  <a:ext uri="{FF2B5EF4-FFF2-40B4-BE49-F238E27FC236}">
                    <a16:creationId xmlns:a16="http://schemas.microsoft.com/office/drawing/2014/main" id="{5D91E3C2-F9B0-3A3A-4FD2-B4931EFE76CB}"/>
                  </a:ext>
                </a:extLst>
              </p:cNvPr>
              <p:cNvSpPr/>
              <p:nvPr/>
            </p:nvSpPr>
            <p:spPr>
              <a:xfrm>
                <a:off x="5830168" y="2585078"/>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58" name="Freeform 257">
                <a:extLst>
                  <a:ext uri="{FF2B5EF4-FFF2-40B4-BE49-F238E27FC236}">
                    <a16:creationId xmlns:a16="http://schemas.microsoft.com/office/drawing/2014/main" id="{81504FA2-5377-734E-9778-393F8C5B102C}"/>
                  </a:ext>
                </a:extLst>
              </p:cNvPr>
              <p:cNvSpPr/>
              <p:nvPr/>
            </p:nvSpPr>
            <p:spPr>
              <a:xfrm>
                <a:off x="5811118" y="2582325"/>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59" name="Freeform 258">
                <a:extLst>
                  <a:ext uri="{FF2B5EF4-FFF2-40B4-BE49-F238E27FC236}">
                    <a16:creationId xmlns:a16="http://schemas.microsoft.com/office/drawing/2014/main" id="{5A1B9805-3329-DC4B-DE11-39C0A3242F23}"/>
                  </a:ext>
                </a:extLst>
              </p:cNvPr>
              <p:cNvSpPr/>
              <p:nvPr/>
            </p:nvSpPr>
            <p:spPr>
              <a:xfrm>
                <a:off x="5798418" y="2563997"/>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60" name="Freeform 259">
                <a:extLst>
                  <a:ext uri="{FF2B5EF4-FFF2-40B4-BE49-F238E27FC236}">
                    <a16:creationId xmlns:a16="http://schemas.microsoft.com/office/drawing/2014/main" id="{1830BE98-4639-688D-5625-CF3186E129F4}"/>
                  </a:ext>
                </a:extLst>
              </p:cNvPr>
              <p:cNvSpPr/>
              <p:nvPr/>
            </p:nvSpPr>
            <p:spPr>
              <a:xfrm>
                <a:off x="5782543" y="2549894"/>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sp>
          <p:nvSpPr>
            <p:cNvPr id="159" name="Freeform 158">
              <a:extLst>
                <a:ext uri="{FF2B5EF4-FFF2-40B4-BE49-F238E27FC236}">
                  <a16:creationId xmlns:a16="http://schemas.microsoft.com/office/drawing/2014/main" id="{5D177977-3EDA-E219-88A6-920DF917AFB1}"/>
                </a:ext>
              </a:extLst>
            </p:cNvPr>
            <p:cNvSpPr/>
            <p:nvPr/>
          </p:nvSpPr>
          <p:spPr>
            <a:xfrm>
              <a:off x="5549317" y="2407264"/>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60" name="Freeform 159">
              <a:extLst>
                <a:ext uri="{FF2B5EF4-FFF2-40B4-BE49-F238E27FC236}">
                  <a16:creationId xmlns:a16="http://schemas.microsoft.com/office/drawing/2014/main" id="{07F89D97-A00E-99D1-68D6-A28C211A3346}"/>
                </a:ext>
              </a:extLst>
            </p:cNvPr>
            <p:cNvSpPr/>
            <p:nvPr/>
          </p:nvSpPr>
          <p:spPr>
            <a:xfrm>
              <a:off x="5529262" y="2405854"/>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61" name="Freeform 160">
              <a:extLst>
                <a:ext uri="{FF2B5EF4-FFF2-40B4-BE49-F238E27FC236}">
                  <a16:creationId xmlns:a16="http://schemas.microsoft.com/office/drawing/2014/main" id="{E0E42F42-67EE-E057-8C24-BEA663262C60}"/>
                </a:ext>
              </a:extLst>
            </p:cNvPr>
            <p:cNvSpPr/>
            <p:nvPr/>
          </p:nvSpPr>
          <p:spPr>
            <a:xfrm>
              <a:off x="5503179" y="2358229"/>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62" name="Freeform 161">
              <a:extLst>
                <a:ext uri="{FF2B5EF4-FFF2-40B4-BE49-F238E27FC236}">
                  <a16:creationId xmlns:a16="http://schemas.microsoft.com/office/drawing/2014/main" id="{AA2254BB-063F-6F8A-6C1D-916BA3A55B7D}"/>
                </a:ext>
              </a:extLst>
            </p:cNvPr>
            <p:cNvSpPr/>
            <p:nvPr/>
          </p:nvSpPr>
          <p:spPr>
            <a:xfrm>
              <a:off x="5369829" y="2259905"/>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63" name="Freeform 162">
              <a:extLst>
                <a:ext uri="{FF2B5EF4-FFF2-40B4-BE49-F238E27FC236}">
                  <a16:creationId xmlns:a16="http://schemas.microsoft.com/office/drawing/2014/main" id="{1BD513C8-B096-0402-E41B-CCC25E7F4588}"/>
                </a:ext>
              </a:extLst>
            </p:cNvPr>
            <p:cNvSpPr/>
            <p:nvPr/>
          </p:nvSpPr>
          <p:spPr>
            <a:xfrm>
              <a:off x="5344429" y="2216256"/>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64" name="Freeform 163">
              <a:extLst>
                <a:ext uri="{FF2B5EF4-FFF2-40B4-BE49-F238E27FC236}">
                  <a16:creationId xmlns:a16="http://schemas.microsoft.com/office/drawing/2014/main" id="{CD3F40C6-94AE-784D-5BE7-8E0D59C4F8EE}"/>
                </a:ext>
              </a:extLst>
            </p:cNvPr>
            <p:cNvSpPr/>
            <p:nvPr/>
          </p:nvSpPr>
          <p:spPr>
            <a:xfrm>
              <a:off x="5284270" y="2168631"/>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65" name="Freeform 164">
              <a:extLst>
                <a:ext uri="{FF2B5EF4-FFF2-40B4-BE49-F238E27FC236}">
                  <a16:creationId xmlns:a16="http://schemas.microsoft.com/office/drawing/2014/main" id="{C7178EB1-1F76-1A95-E061-05E16C1BF6E2}"/>
                </a:ext>
              </a:extLst>
            </p:cNvPr>
            <p:cNvSpPr/>
            <p:nvPr/>
          </p:nvSpPr>
          <p:spPr>
            <a:xfrm>
              <a:off x="5236645" y="2140056"/>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66" name="Freeform 165">
              <a:extLst>
                <a:ext uri="{FF2B5EF4-FFF2-40B4-BE49-F238E27FC236}">
                  <a16:creationId xmlns:a16="http://schemas.microsoft.com/office/drawing/2014/main" id="{FDD6A17C-B1EF-0F04-A4CB-C834F3C8461C}"/>
                </a:ext>
              </a:extLst>
            </p:cNvPr>
            <p:cNvSpPr/>
            <p:nvPr/>
          </p:nvSpPr>
          <p:spPr>
            <a:xfrm>
              <a:off x="5214420" y="2108306"/>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67" name="Freeform 166">
              <a:extLst>
                <a:ext uri="{FF2B5EF4-FFF2-40B4-BE49-F238E27FC236}">
                  <a16:creationId xmlns:a16="http://schemas.microsoft.com/office/drawing/2014/main" id="{296292A4-4E31-7C37-3E83-FB360140F505}"/>
                </a:ext>
              </a:extLst>
            </p:cNvPr>
            <p:cNvSpPr/>
            <p:nvPr/>
          </p:nvSpPr>
          <p:spPr>
            <a:xfrm>
              <a:off x="5109645" y="2003531"/>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68" name="Freeform 167">
              <a:extLst>
                <a:ext uri="{FF2B5EF4-FFF2-40B4-BE49-F238E27FC236}">
                  <a16:creationId xmlns:a16="http://schemas.microsoft.com/office/drawing/2014/main" id="{63D7EBC5-E471-78C8-7B86-68692C2534EB}"/>
                </a:ext>
              </a:extLst>
            </p:cNvPr>
            <p:cNvSpPr/>
            <p:nvPr/>
          </p:nvSpPr>
          <p:spPr>
            <a:xfrm>
              <a:off x="4597400" y="1685925"/>
              <a:ext cx="1831975" cy="847725"/>
            </a:xfrm>
            <a:custGeom>
              <a:avLst/>
              <a:gdLst>
                <a:gd name="connsiteX0" fmla="*/ 1831975 w 1831975"/>
                <a:gd name="connsiteY0" fmla="*/ 847725 h 847725"/>
                <a:gd name="connsiteX1" fmla="*/ 1555750 w 1831975"/>
                <a:gd name="connsiteY1" fmla="*/ 847725 h 847725"/>
                <a:gd name="connsiteX2" fmla="*/ 1555750 w 1831975"/>
                <a:gd name="connsiteY2" fmla="*/ 812800 h 847725"/>
                <a:gd name="connsiteX3" fmla="*/ 1495425 w 1831975"/>
                <a:gd name="connsiteY3" fmla="*/ 812800 h 847725"/>
                <a:gd name="connsiteX4" fmla="*/ 1495425 w 1831975"/>
                <a:gd name="connsiteY4" fmla="*/ 812800 h 847725"/>
                <a:gd name="connsiteX5" fmla="*/ 1495425 w 1831975"/>
                <a:gd name="connsiteY5" fmla="*/ 812800 h 847725"/>
                <a:gd name="connsiteX6" fmla="*/ 1495425 w 1831975"/>
                <a:gd name="connsiteY6" fmla="*/ 812800 h 847725"/>
                <a:gd name="connsiteX7" fmla="*/ 1495425 w 1831975"/>
                <a:gd name="connsiteY7" fmla="*/ 793750 h 847725"/>
                <a:gd name="connsiteX8" fmla="*/ 1416050 w 1831975"/>
                <a:gd name="connsiteY8" fmla="*/ 793750 h 847725"/>
                <a:gd name="connsiteX9" fmla="*/ 1403350 w 1831975"/>
                <a:gd name="connsiteY9" fmla="*/ 777875 h 847725"/>
                <a:gd name="connsiteX10" fmla="*/ 1358900 w 1831975"/>
                <a:gd name="connsiteY10" fmla="*/ 777875 h 847725"/>
                <a:gd name="connsiteX11" fmla="*/ 1346200 w 1831975"/>
                <a:gd name="connsiteY11" fmla="*/ 765175 h 847725"/>
                <a:gd name="connsiteX12" fmla="*/ 1266825 w 1831975"/>
                <a:gd name="connsiteY12" fmla="*/ 765175 h 847725"/>
                <a:gd name="connsiteX13" fmla="*/ 1266825 w 1831975"/>
                <a:gd name="connsiteY13" fmla="*/ 765175 h 847725"/>
                <a:gd name="connsiteX14" fmla="*/ 1257300 w 1831975"/>
                <a:gd name="connsiteY14" fmla="*/ 749300 h 847725"/>
                <a:gd name="connsiteX15" fmla="*/ 1216025 w 1831975"/>
                <a:gd name="connsiteY15" fmla="*/ 739775 h 847725"/>
                <a:gd name="connsiteX16" fmla="*/ 1193800 w 1831975"/>
                <a:gd name="connsiteY16" fmla="*/ 704850 h 847725"/>
                <a:gd name="connsiteX17" fmla="*/ 1187450 w 1831975"/>
                <a:gd name="connsiteY17" fmla="*/ 695325 h 847725"/>
                <a:gd name="connsiteX18" fmla="*/ 1168400 w 1831975"/>
                <a:gd name="connsiteY18" fmla="*/ 685800 h 847725"/>
                <a:gd name="connsiteX19" fmla="*/ 1149350 w 1831975"/>
                <a:gd name="connsiteY19" fmla="*/ 679450 h 847725"/>
                <a:gd name="connsiteX20" fmla="*/ 1130300 w 1831975"/>
                <a:gd name="connsiteY20" fmla="*/ 669925 h 847725"/>
                <a:gd name="connsiteX21" fmla="*/ 1120775 w 1831975"/>
                <a:gd name="connsiteY21" fmla="*/ 663575 h 847725"/>
                <a:gd name="connsiteX22" fmla="*/ 1101725 w 1831975"/>
                <a:gd name="connsiteY22" fmla="*/ 644525 h 847725"/>
                <a:gd name="connsiteX23" fmla="*/ 1092200 w 1831975"/>
                <a:gd name="connsiteY23" fmla="*/ 641350 h 847725"/>
                <a:gd name="connsiteX24" fmla="*/ 1076325 w 1831975"/>
                <a:gd name="connsiteY24" fmla="*/ 625475 h 847725"/>
                <a:gd name="connsiteX25" fmla="*/ 1069975 w 1831975"/>
                <a:gd name="connsiteY25" fmla="*/ 615950 h 847725"/>
                <a:gd name="connsiteX26" fmla="*/ 1060450 w 1831975"/>
                <a:gd name="connsiteY26" fmla="*/ 612775 h 847725"/>
                <a:gd name="connsiteX27" fmla="*/ 1050925 w 1831975"/>
                <a:gd name="connsiteY27" fmla="*/ 606425 h 847725"/>
                <a:gd name="connsiteX28" fmla="*/ 1044575 w 1831975"/>
                <a:gd name="connsiteY28" fmla="*/ 596900 h 847725"/>
                <a:gd name="connsiteX29" fmla="*/ 1022350 w 1831975"/>
                <a:gd name="connsiteY29" fmla="*/ 590550 h 847725"/>
                <a:gd name="connsiteX30" fmla="*/ 1006475 w 1831975"/>
                <a:gd name="connsiteY30" fmla="*/ 577850 h 847725"/>
                <a:gd name="connsiteX31" fmla="*/ 996950 w 1831975"/>
                <a:gd name="connsiteY31" fmla="*/ 571500 h 847725"/>
                <a:gd name="connsiteX32" fmla="*/ 955675 w 1831975"/>
                <a:gd name="connsiteY32" fmla="*/ 542925 h 847725"/>
                <a:gd name="connsiteX33" fmla="*/ 923925 w 1831975"/>
                <a:gd name="connsiteY33" fmla="*/ 520700 h 847725"/>
                <a:gd name="connsiteX34" fmla="*/ 904875 w 1831975"/>
                <a:gd name="connsiteY34" fmla="*/ 504825 h 847725"/>
                <a:gd name="connsiteX35" fmla="*/ 885825 w 1831975"/>
                <a:gd name="connsiteY35" fmla="*/ 498475 h 847725"/>
                <a:gd name="connsiteX36" fmla="*/ 876300 w 1831975"/>
                <a:gd name="connsiteY36" fmla="*/ 495300 h 847725"/>
                <a:gd name="connsiteX37" fmla="*/ 860425 w 1831975"/>
                <a:gd name="connsiteY37" fmla="*/ 492125 h 847725"/>
                <a:gd name="connsiteX38" fmla="*/ 841375 w 1831975"/>
                <a:gd name="connsiteY38" fmla="*/ 485775 h 847725"/>
                <a:gd name="connsiteX39" fmla="*/ 831850 w 1831975"/>
                <a:gd name="connsiteY39" fmla="*/ 482600 h 847725"/>
                <a:gd name="connsiteX40" fmla="*/ 822325 w 1831975"/>
                <a:gd name="connsiteY40" fmla="*/ 479425 h 847725"/>
                <a:gd name="connsiteX41" fmla="*/ 812800 w 1831975"/>
                <a:gd name="connsiteY41" fmla="*/ 473075 h 847725"/>
                <a:gd name="connsiteX42" fmla="*/ 800100 w 1831975"/>
                <a:gd name="connsiteY42" fmla="*/ 454025 h 847725"/>
                <a:gd name="connsiteX43" fmla="*/ 781050 w 1831975"/>
                <a:gd name="connsiteY43" fmla="*/ 441325 h 847725"/>
                <a:gd name="connsiteX44" fmla="*/ 774700 w 1831975"/>
                <a:gd name="connsiteY44" fmla="*/ 431800 h 847725"/>
                <a:gd name="connsiteX45" fmla="*/ 765175 w 1831975"/>
                <a:gd name="connsiteY45" fmla="*/ 425450 h 847725"/>
                <a:gd name="connsiteX46" fmla="*/ 762000 w 1831975"/>
                <a:gd name="connsiteY46" fmla="*/ 415925 h 847725"/>
                <a:gd name="connsiteX47" fmla="*/ 752475 w 1831975"/>
                <a:gd name="connsiteY47" fmla="*/ 406400 h 847725"/>
                <a:gd name="connsiteX48" fmla="*/ 746125 w 1831975"/>
                <a:gd name="connsiteY48" fmla="*/ 396875 h 847725"/>
                <a:gd name="connsiteX49" fmla="*/ 727075 w 1831975"/>
                <a:gd name="connsiteY49" fmla="*/ 384175 h 847725"/>
                <a:gd name="connsiteX50" fmla="*/ 711200 w 1831975"/>
                <a:gd name="connsiteY50" fmla="*/ 368300 h 847725"/>
                <a:gd name="connsiteX51" fmla="*/ 704850 w 1831975"/>
                <a:gd name="connsiteY51" fmla="*/ 358775 h 847725"/>
                <a:gd name="connsiteX52" fmla="*/ 695325 w 1831975"/>
                <a:gd name="connsiteY52" fmla="*/ 355600 h 847725"/>
                <a:gd name="connsiteX53" fmla="*/ 685800 w 1831975"/>
                <a:gd name="connsiteY53" fmla="*/ 349250 h 847725"/>
                <a:gd name="connsiteX54" fmla="*/ 669925 w 1831975"/>
                <a:gd name="connsiteY54" fmla="*/ 330200 h 847725"/>
                <a:gd name="connsiteX55" fmla="*/ 663575 w 1831975"/>
                <a:gd name="connsiteY55" fmla="*/ 320675 h 847725"/>
                <a:gd name="connsiteX56" fmla="*/ 635000 w 1831975"/>
                <a:gd name="connsiteY56" fmla="*/ 298450 h 847725"/>
                <a:gd name="connsiteX57" fmla="*/ 615950 w 1831975"/>
                <a:gd name="connsiteY57" fmla="*/ 292100 h 847725"/>
                <a:gd name="connsiteX58" fmla="*/ 596900 w 1831975"/>
                <a:gd name="connsiteY58" fmla="*/ 282575 h 847725"/>
                <a:gd name="connsiteX59" fmla="*/ 587375 w 1831975"/>
                <a:gd name="connsiteY59" fmla="*/ 279400 h 847725"/>
                <a:gd name="connsiteX60" fmla="*/ 577850 w 1831975"/>
                <a:gd name="connsiteY60" fmla="*/ 273050 h 847725"/>
                <a:gd name="connsiteX61" fmla="*/ 539750 w 1831975"/>
                <a:gd name="connsiteY61" fmla="*/ 244475 h 847725"/>
                <a:gd name="connsiteX62" fmla="*/ 514350 w 1831975"/>
                <a:gd name="connsiteY62" fmla="*/ 231775 h 847725"/>
                <a:gd name="connsiteX63" fmla="*/ 476250 w 1831975"/>
                <a:gd name="connsiteY63" fmla="*/ 222250 h 847725"/>
                <a:gd name="connsiteX64" fmla="*/ 460375 w 1831975"/>
                <a:gd name="connsiteY64" fmla="*/ 206375 h 847725"/>
                <a:gd name="connsiteX65" fmla="*/ 447675 w 1831975"/>
                <a:gd name="connsiteY65" fmla="*/ 193675 h 847725"/>
                <a:gd name="connsiteX66" fmla="*/ 428625 w 1831975"/>
                <a:gd name="connsiteY66" fmla="*/ 187325 h 847725"/>
                <a:gd name="connsiteX67" fmla="*/ 409575 w 1831975"/>
                <a:gd name="connsiteY67" fmla="*/ 177800 h 847725"/>
                <a:gd name="connsiteX68" fmla="*/ 390525 w 1831975"/>
                <a:gd name="connsiteY68" fmla="*/ 161925 h 847725"/>
                <a:gd name="connsiteX69" fmla="*/ 384175 w 1831975"/>
                <a:gd name="connsiteY69" fmla="*/ 152400 h 847725"/>
                <a:gd name="connsiteX70" fmla="*/ 365125 w 1831975"/>
                <a:gd name="connsiteY70" fmla="*/ 146050 h 847725"/>
                <a:gd name="connsiteX71" fmla="*/ 355600 w 1831975"/>
                <a:gd name="connsiteY71" fmla="*/ 139700 h 847725"/>
                <a:gd name="connsiteX72" fmla="*/ 336550 w 1831975"/>
                <a:gd name="connsiteY72" fmla="*/ 133350 h 847725"/>
                <a:gd name="connsiteX73" fmla="*/ 311150 w 1831975"/>
                <a:gd name="connsiteY73" fmla="*/ 123825 h 847725"/>
                <a:gd name="connsiteX74" fmla="*/ 295275 w 1831975"/>
                <a:gd name="connsiteY74" fmla="*/ 120650 h 847725"/>
                <a:gd name="connsiteX75" fmla="*/ 269875 w 1831975"/>
                <a:gd name="connsiteY75" fmla="*/ 104775 h 847725"/>
                <a:gd name="connsiteX76" fmla="*/ 241300 w 1831975"/>
                <a:gd name="connsiteY76" fmla="*/ 98425 h 847725"/>
                <a:gd name="connsiteX77" fmla="*/ 231775 w 1831975"/>
                <a:gd name="connsiteY77" fmla="*/ 92075 h 847725"/>
                <a:gd name="connsiteX78" fmla="*/ 200025 w 1831975"/>
                <a:gd name="connsiteY78" fmla="*/ 82550 h 847725"/>
                <a:gd name="connsiteX79" fmla="*/ 190500 w 1831975"/>
                <a:gd name="connsiteY79" fmla="*/ 76200 h 847725"/>
                <a:gd name="connsiteX80" fmla="*/ 165100 w 1831975"/>
                <a:gd name="connsiteY80" fmla="*/ 69850 h 847725"/>
                <a:gd name="connsiteX81" fmla="*/ 146050 w 1831975"/>
                <a:gd name="connsiteY81" fmla="*/ 60325 h 847725"/>
                <a:gd name="connsiteX82" fmla="*/ 136525 w 1831975"/>
                <a:gd name="connsiteY82" fmla="*/ 53975 h 847725"/>
                <a:gd name="connsiteX83" fmla="*/ 117475 w 1831975"/>
                <a:gd name="connsiteY83" fmla="*/ 47625 h 847725"/>
                <a:gd name="connsiteX84" fmla="*/ 107950 w 1831975"/>
                <a:gd name="connsiteY84" fmla="*/ 44450 h 847725"/>
                <a:gd name="connsiteX85" fmla="*/ 85725 w 1831975"/>
                <a:gd name="connsiteY85" fmla="*/ 38100 h 847725"/>
                <a:gd name="connsiteX86" fmla="*/ 76200 w 1831975"/>
                <a:gd name="connsiteY86" fmla="*/ 31750 h 847725"/>
                <a:gd name="connsiteX87" fmla="*/ 57150 w 1831975"/>
                <a:gd name="connsiteY87" fmla="*/ 25400 h 847725"/>
                <a:gd name="connsiteX88" fmla="*/ 28575 w 1831975"/>
                <a:gd name="connsiteY88" fmla="*/ 9525 h 847725"/>
                <a:gd name="connsiteX89" fmla="*/ 19050 w 1831975"/>
                <a:gd name="connsiteY89" fmla="*/ 3175 h 847725"/>
                <a:gd name="connsiteX90" fmla="*/ 0 w 1831975"/>
                <a:gd name="connsiteY90"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831975" h="847725">
                  <a:moveTo>
                    <a:pt x="1831975" y="847725"/>
                  </a:moveTo>
                  <a:lnTo>
                    <a:pt x="1555750" y="847725"/>
                  </a:lnTo>
                  <a:lnTo>
                    <a:pt x="1555750" y="812800"/>
                  </a:lnTo>
                  <a:lnTo>
                    <a:pt x="1495425" y="812800"/>
                  </a:lnTo>
                  <a:lnTo>
                    <a:pt x="1495425" y="812800"/>
                  </a:lnTo>
                  <a:lnTo>
                    <a:pt x="1495425" y="812800"/>
                  </a:lnTo>
                  <a:lnTo>
                    <a:pt x="1495425" y="812800"/>
                  </a:lnTo>
                  <a:lnTo>
                    <a:pt x="1495425" y="793750"/>
                  </a:lnTo>
                  <a:lnTo>
                    <a:pt x="1416050" y="793750"/>
                  </a:lnTo>
                  <a:lnTo>
                    <a:pt x="1403350" y="777875"/>
                  </a:lnTo>
                  <a:lnTo>
                    <a:pt x="1358900" y="777875"/>
                  </a:lnTo>
                  <a:lnTo>
                    <a:pt x="1346200" y="765175"/>
                  </a:lnTo>
                  <a:lnTo>
                    <a:pt x="1266825" y="765175"/>
                  </a:lnTo>
                  <a:lnTo>
                    <a:pt x="1266825" y="765175"/>
                  </a:lnTo>
                  <a:lnTo>
                    <a:pt x="1257300" y="749300"/>
                  </a:lnTo>
                  <a:lnTo>
                    <a:pt x="1216025" y="739775"/>
                  </a:lnTo>
                  <a:lnTo>
                    <a:pt x="1193800" y="704850"/>
                  </a:lnTo>
                  <a:cubicBezTo>
                    <a:pt x="1191737" y="701640"/>
                    <a:pt x="1191070" y="696532"/>
                    <a:pt x="1187450" y="695325"/>
                  </a:cubicBezTo>
                  <a:cubicBezTo>
                    <a:pt x="1152712" y="683746"/>
                    <a:pt x="1205329" y="702213"/>
                    <a:pt x="1168400" y="685800"/>
                  </a:cubicBezTo>
                  <a:cubicBezTo>
                    <a:pt x="1162283" y="683082"/>
                    <a:pt x="1154919" y="683163"/>
                    <a:pt x="1149350" y="679450"/>
                  </a:cubicBezTo>
                  <a:cubicBezTo>
                    <a:pt x="1122053" y="661252"/>
                    <a:pt x="1156590" y="683070"/>
                    <a:pt x="1130300" y="669925"/>
                  </a:cubicBezTo>
                  <a:cubicBezTo>
                    <a:pt x="1126887" y="668218"/>
                    <a:pt x="1123627" y="666110"/>
                    <a:pt x="1120775" y="663575"/>
                  </a:cubicBezTo>
                  <a:cubicBezTo>
                    <a:pt x="1114063" y="657609"/>
                    <a:pt x="1110244" y="647365"/>
                    <a:pt x="1101725" y="644525"/>
                  </a:cubicBezTo>
                  <a:lnTo>
                    <a:pt x="1092200" y="641350"/>
                  </a:lnTo>
                  <a:cubicBezTo>
                    <a:pt x="1075267" y="615950"/>
                    <a:pt x="1097492" y="646642"/>
                    <a:pt x="1076325" y="625475"/>
                  </a:cubicBezTo>
                  <a:cubicBezTo>
                    <a:pt x="1073627" y="622777"/>
                    <a:pt x="1072955" y="618334"/>
                    <a:pt x="1069975" y="615950"/>
                  </a:cubicBezTo>
                  <a:cubicBezTo>
                    <a:pt x="1067362" y="613859"/>
                    <a:pt x="1063443" y="614272"/>
                    <a:pt x="1060450" y="612775"/>
                  </a:cubicBezTo>
                  <a:cubicBezTo>
                    <a:pt x="1057037" y="611068"/>
                    <a:pt x="1054100" y="608542"/>
                    <a:pt x="1050925" y="606425"/>
                  </a:cubicBezTo>
                  <a:cubicBezTo>
                    <a:pt x="1048808" y="603250"/>
                    <a:pt x="1047555" y="599284"/>
                    <a:pt x="1044575" y="596900"/>
                  </a:cubicBezTo>
                  <a:cubicBezTo>
                    <a:pt x="1042505" y="595244"/>
                    <a:pt x="1023180" y="590757"/>
                    <a:pt x="1022350" y="590550"/>
                  </a:cubicBezTo>
                  <a:cubicBezTo>
                    <a:pt x="1011646" y="574493"/>
                    <a:pt x="1021811" y="585518"/>
                    <a:pt x="1006475" y="577850"/>
                  </a:cubicBezTo>
                  <a:cubicBezTo>
                    <a:pt x="1003062" y="576143"/>
                    <a:pt x="996950" y="571500"/>
                    <a:pt x="996950" y="571500"/>
                  </a:cubicBezTo>
                  <a:lnTo>
                    <a:pt x="955675" y="542925"/>
                  </a:lnTo>
                  <a:cubicBezTo>
                    <a:pt x="945092" y="535517"/>
                    <a:pt x="933060" y="529835"/>
                    <a:pt x="923925" y="520700"/>
                  </a:cubicBezTo>
                  <a:cubicBezTo>
                    <a:pt x="917943" y="514718"/>
                    <a:pt x="912832" y="508361"/>
                    <a:pt x="904875" y="504825"/>
                  </a:cubicBezTo>
                  <a:cubicBezTo>
                    <a:pt x="898758" y="502107"/>
                    <a:pt x="892175" y="500592"/>
                    <a:pt x="885825" y="498475"/>
                  </a:cubicBezTo>
                  <a:cubicBezTo>
                    <a:pt x="882650" y="497417"/>
                    <a:pt x="879582" y="495956"/>
                    <a:pt x="876300" y="495300"/>
                  </a:cubicBezTo>
                  <a:cubicBezTo>
                    <a:pt x="871008" y="494242"/>
                    <a:pt x="865631" y="493545"/>
                    <a:pt x="860425" y="492125"/>
                  </a:cubicBezTo>
                  <a:cubicBezTo>
                    <a:pt x="853967" y="490364"/>
                    <a:pt x="847725" y="487892"/>
                    <a:pt x="841375" y="485775"/>
                  </a:cubicBezTo>
                  <a:lnTo>
                    <a:pt x="831850" y="482600"/>
                  </a:lnTo>
                  <a:cubicBezTo>
                    <a:pt x="828675" y="481542"/>
                    <a:pt x="825110" y="481281"/>
                    <a:pt x="822325" y="479425"/>
                  </a:cubicBezTo>
                  <a:lnTo>
                    <a:pt x="812800" y="473075"/>
                  </a:lnTo>
                  <a:cubicBezTo>
                    <a:pt x="808567" y="466725"/>
                    <a:pt x="806450" y="458258"/>
                    <a:pt x="800100" y="454025"/>
                  </a:cubicBezTo>
                  <a:lnTo>
                    <a:pt x="781050" y="441325"/>
                  </a:lnTo>
                  <a:cubicBezTo>
                    <a:pt x="778933" y="438150"/>
                    <a:pt x="777398" y="434498"/>
                    <a:pt x="774700" y="431800"/>
                  </a:cubicBezTo>
                  <a:cubicBezTo>
                    <a:pt x="772002" y="429102"/>
                    <a:pt x="767559" y="428430"/>
                    <a:pt x="765175" y="425450"/>
                  </a:cubicBezTo>
                  <a:cubicBezTo>
                    <a:pt x="763084" y="422837"/>
                    <a:pt x="763856" y="418710"/>
                    <a:pt x="762000" y="415925"/>
                  </a:cubicBezTo>
                  <a:cubicBezTo>
                    <a:pt x="759509" y="412189"/>
                    <a:pt x="755350" y="409849"/>
                    <a:pt x="752475" y="406400"/>
                  </a:cubicBezTo>
                  <a:cubicBezTo>
                    <a:pt x="750032" y="403469"/>
                    <a:pt x="748997" y="399388"/>
                    <a:pt x="746125" y="396875"/>
                  </a:cubicBezTo>
                  <a:cubicBezTo>
                    <a:pt x="740382" y="391849"/>
                    <a:pt x="727075" y="384175"/>
                    <a:pt x="727075" y="384175"/>
                  </a:cubicBezTo>
                  <a:cubicBezTo>
                    <a:pt x="710142" y="358775"/>
                    <a:pt x="732367" y="389467"/>
                    <a:pt x="711200" y="368300"/>
                  </a:cubicBezTo>
                  <a:cubicBezTo>
                    <a:pt x="708502" y="365602"/>
                    <a:pt x="707830" y="361159"/>
                    <a:pt x="704850" y="358775"/>
                  </a:cubicBezTo>
                  <a:cubicBezTo>
                    <a:pt x="702237" y="356684"/>
                    <a:pt x="698318" y="357097"/>
                    <a:pt x="695325" y="355600"/>
                  </a:cubicBezTo>
                  <a:cubicBezTo>
                    <a:pt x="691912" y="353893"/>
                    <a:pt x="688975" y="351367"/>
                    <a:pt x="685800" y="349250"/>
                  </a:cubicBezTo>
                  <a:cubicBezTo>
                    <a:pt x="670034" y="325601"/>
                    <a:pt x="690297" y="354646"/>
                    <a:pt x="669925" y="330200"/>
                  </a:cubicBezTo>
                  <a:cubicBezTo>
                    <a:pt x="667482" y="327269"/>
                    <a:pt x="666018" y="323606"/>
                    <a:pt x="663575" y="320675"/>
                  </a:cubicBezTo>
                  <a:cubicBezTo>
                    <a:pt x="657253" y="313089"/>
                    <a:pt x="643169" y="301173"/>
                    <a:pt x="635000" y="298450"/>
                  </a:cubicBezTo>
                  <a:lnTo>
                    <a:pt x="615950" y="292100"/>
                  </a:lnTo>
                  <a:cubicBezTo>
                    <a:pt x="592009" y="284120"/>
                    <a:pt x="621519" y="294885"/>
                    <a:pt x="596900" y="282575"/>
                  </a:cubicBezTo>
                  <a:cubicBezTo>
                    <a:pt x="593907" y="281078"/>
                    <a:pt x="590368" y="280897"/>
                    <a:pt x="587375" y="279400"/>
                  </a:cubicBezTo>
                  <a:cubicBezTo>
                    <a:pt x="583962" y="277693"/>
                    <a:pt x="577850" y="273050"/>
                    <a:pt x="577850" y="273050"/>
                  </a:cubicBezTo>
                  <a:lnTo>
                    <a:pt x="539750" y="244475"/>
                  </a:lnTo>
                  <a:cubicBezTo>
                    <a:pt x="531283" y="240242"/>
                    <a:pt x="523431" y="234446"/>
                    <a:pt x="514350" y="231775"/>
                  </a:cubicBezTo>
                  <a:cubicBezTo>
                    <a:pt x="466083" y="217579"/>
                    <a:pt x="500080" y="238137"/>
                    <a:pt x="476250" y="222250"/>
                  </a:cubicBezTo>
                  <a:cubicBezTo>
                    <a:pt x="464020" y="203906"/>
                    <a:pt x="476838" y="220486"/>
                    <a:pt x="460375" y="206375"/>
                  </a:cubicBezTo>
                  <a:cubicBezTo>
                    <a:pt x="455829" y="202479"/>
                    <a:pt x="452809" y="196755"/>
                    <a:pt x="447675" y="193675"/>
                  </a:cubicBezTo>
                  <a:cubicBezTo>
                    <a:pt x="441935" y="190231"/>
                    <a:pt x="434194" y="191038"/>
                    <a:pt x="428625" y="187325"/>
                  </a:cubicBezTo>
                  <a:cubicBezTo>
                    <a:pt x="401328" y="169127"/>
                    <a:pt x="435865" y="190945"/>
                    <a:pt x="409575" y="177800"/>
                  </a:cubicBezTo>
                  <a:cubicBezTo>
                    <a:pt x="402439" y="174232"/>
                    <a:pt x="395541" y="167944"/>
                    <a:pt x="390525" y="161925"/>
                  </a:cubicBezTo>
                  <a:cubicBezTo>
                    <a:pt x="388082" y="158994"/>
                    <a:pt x="387411" y="154422"/>
                    <a:pt x="384175" y="152400"/>
                  </a:cubicBezTo>
                  <a:cubicBezTo>
                    <a:pt x="378499" y="148852"/>
                    <a:pt x="370694" y="149763"/>
                    <a:pt x="365125" y="146050"/>
                  </a:cubicBezTo>
                  <a:cubicBezTo>
                    <a:pt x="361950" y="143933"/>
                    <a:pt x="359087" y="141250"/>
                    <a:pt x="355600" y="139700"/>
                  </a:cubicBezTo>
                  <a:cubicBezTo>
                    <a:pt x="349483" y="136982"/>
                    <a:pt x="342119" y="137063"/>
                    <a:pt x="336550" y="133350"/>
                  </a:cubicBezTo>
                  <a:cubicBezTo>
                    <a:pt x="320870" y="122897"/>
                    <a:pt x="333121" y="129318"/>
                    <a:pt x="311150" y="123825"/>
                  </a:cubicBezTo>
                  <a:cubicBezTo>
                    <a:pt x="295773" y="119981"/>
                    <a:pt x="307403" y="120650"/>
                    <a:pt x="295275" y="120650"/>
                  </a:cubicBezTo>
                  <a:lnTo>
                    <a:pt x="269875" y="104775"/>
                  </a:lnTo>
                  <a:cubicBezTo>
                    <a:pt x="260350" y="102658"/>
                    <a:pt x="250557" y="101511"/>
                    <a:pt x="241300" y="98425"/>
                  </a:cubicBezTo>
                  <a:cubicBezTo>
                    <a:pt x="237680" y="97218"/>
                    <a:pt x="235282" y="93578"/>
                    <a:pt x="231775" y="92075"/>
                  </a:cubicBezTo>
                  <a:cubicBezTo>
                    <a:pt x="219351" y="86750"/>
                    <a:pt x="212830" y="91087"/>
                    <a:pt x="200025" y="82550"/>
                  </a:cubicBezTo>
                  <a:cubicBezTo>
                    <a:pt x="196850" y="80433"/>
                    <a:pt x="194086" y="77504"/>
                    <a:pt x="190500" y="76200"/>
                  </a:cubicBezTo>
                  <a:cubicBezTo>
                    <a:pt x="182298" y="73218"/>
                    <a:pt x="165100" y="69850"/>
                    <a:pt x="165100" y="69850"/>
                  </a:cubicBezTo>
                  <a:cubicBezTo>
                    <a:pt x="137803" y="51652"/>
                    <a:pt x="172340" y="73470"/>
                    <a:pt x="146050" y="60325"/>
                  </a:cubicBezTo>
                  <a:cubicBezTo>
                    <a:pt x="142637" y="58618"/>
                    <a:pt x="140012" y="55525"/>
                    <a:pt x="136525" y="53975"/>
                  </a:cubicBezTo>
                  <a:cubicBezTo>
                    <a:pt x="130408" y="51257"/>
                    <a:pt x="123825" y="49742"/>
                    <a:pt x="117475" y="47625"/>
                  </a:cubicBezTo>
                  <a:cubicBezTo>
                    <a:pt x="114300" y="46567"/>
                    <a:pt x="111197" y="45262"/>
                    <a:pt x="107950" y="44450"/>
                  </a:cubicBezTo>
                  <a:cubicBezTo>
                    <a:pt x="103881" y="43433"/>
                    <a:pt x="90280" y="40377"/>
                    <a:pt x="85725" y="38100"/>
                  </a:cubicBezTo>
                  <a:cubicBezTo>
                    <a:pt x="82312" y="36393"/>
                    <a:pt x="79687" y="33300"/>
                    <a:pt x="76200" y="31750"/>
                  </a:cubicBezTo>
                  <a:cubicBezTo>
                    <a:pt x="70083" y="29032"/>
                    <a:pt x="63500" y="27517"/>
                    <a:pt x="57150" y="25400"/>
                  </a:cubicBezTo>
                  <a:cubicBezTo>
                    <a:pt x="40385" y="19812"/>
                    <a:pt x="50410" y="24081"/>
                    <a:pt x="28575" y="9525"/>
                  </a:cubicBezTo>
                  <a:cubicBezTo>
                    <a:pt x="25400" y="7408"/>
                    <a:pt x="22814" y="3802"/>
                    <a:pt x="19050" y="3175"/>
                  </a:cubicBez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169" name="Group 168">
              <a:extLst>
                <a:ext uri="{FF2B5EF4-FFF2-40B4-BE49-F238E27FC236}">
                  <a16:creationId xmlns:a16="http://schemas.microsoft.com/office/drawing/2014/main" id="{9816CDBB-0817-FEF5-9612-ACB369E8E503}"/>
                </a:ext>
              </a:extLst>
            </p:cNvPr>
            <p:cNvGrpSpPr/>
            <p:nvPr/>
          </p:nvGrpSpPr>
          <p:grpSpPr>
            <a:xfrm>
              <a:off x="6398783" y="2467344"/>
              <a:ext cx="26253" cy="76200"/>
              <a:chOff x="6680496" y="2819803"/>
              <a:chExt cx="26253" cy="76200"/>
            </a:xfrm>
          </p:grpSpPr>
          <p:sp>
            <p:nvSpPr>
              <p:cNvPr id="255" name="Freeform 254">
                <a:extLst>
                  <a:ext uri="{FF2B5EF4-FFF2-40B4-BE49-F238E27FC236}">
                    <a16:creationId xmlns:a16="http://schemas.microsoft.com/office/drawing/2014/main" id="{7C64D8D9-32C1-DC08-72CC-DE9C7310B64F}"/>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56" name="Freeform 255">
                <a:extLst>
                  <a:ext uri="{FF2B5EF4-FFF2-40B4-BE49-F238E27FC236}">
                    <a16:creationId xmlns:a16="http://schemas.microsoft.com/office/drawing/2014/main" id="{C66B6295-D2CD-696B-5E7E-4BB5EF29165A}"/>
                  </a:ext>
                </a:extLst>
              </p:cNvPr>
              <p:cNvSpPr/>
              <p:nvPr/>
            </p:nvSpPr>
            <p:spPr>
              <a:xfrm>
                <a:off x="6706749"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170" name="Group 169">
              <a:extLst>
                <a:ext uri="{FF2B5EF4-FFF2-40B4-BE49-F238E27FC236}">
                  <a16:creationId xmlns:a16="http://schemas.microsoft.com/office/drawing/2014/main" id="{E0D16FC8-8A49-85B4-ECF7-6A0147C4F4C1}"/>
                </a:ext>
              </a:extLst>
            </p:cNvPr>
            <p:cNvGrpSpPr/>
            <p:nvPr/>
          </p:nvGrpSpPr>
          <p:grpSpPr>
            <a:xfrm>
              <a:off x="6326299" y="2465029"/>
              <a:ext cx="42165" cy="76200"/>
              <a:chOff x="6036836" y="2595747"/>
              <a:chExt cx="42165" cy="76200"/>
            </a:xfrm>
          </p:grpSpPr>
          <p:grpSp>
            <p:nvGrpSpPr>
              <p:cNvPr id="251" name="Group 250">
                <a:extLst>
                  <a:ext uri="{FF2B5EF4-FFF2-40B4-BE49-F238E27FC236}">
                    <a16:creationId xmlns:a16="http://schemas.microsoft.com/office/drawing/2014/main" id="{4B9A5BD8-5190-04E4-99FE-8EB6D465F4B2}"/>
                  </a:ext>
                </a:extLst>
              </p:cNvPr>
              <p:cNvGrpSpPr/>
              <p:nvPr/>
            </p:nvGrpSpPr>
            <p:grpSpPr>
              <a:xfrm>
                <a:off x="6059098" y="2595747"/>
                <a:ext cx="19903" cy="76200"/>
                <a:chOff x="6680496" y="2819803"/>
                <a:chExt cx="19903" cy="76200"/>
              </a:xfrm>
            </p:grpSpPr>
            <p:sp>
              <p:nvSpPr>
                <p:cNvPr id="253" name="Freeform 252">
                  <a:extLst>
                    <a:ext uri="{FF2B5EF4-FFF2-40B4-BE49-F238E27FC236}">
                      <a16:creationId xmlns:a16="http://schemas.microsoft.com/office/drawing/2014/main" id="{D2CB2DCC-C1C2-4F9A-6825-C4589DBD5FD6}"/>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54" name="Freeform 253">
                  <a:extLst>
                    <a:ext uri="{FF2B5EF4-FFF2-40B4-BE49-F238E27FC236}">
                      <a16:creationId xmlns:a16="http://schemas.microsoft.com/office/drawing/2014/main" id="{839A02BC-BD38-3CFE-8ED3-9ADD4516F034}"/>
                    </a:ext>
                  </a:extLst>
                </p:cNvPr>
                <p:cNvSpPr/>
                <p:nvPr/>
              </p:nvSpPr>
              <p:spPr>
                <a:xfrm>
                  <a:off x="6700399"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sp>
            <p:nvSpPr>
              <p:cNvPr id="252" name="Freeform 251">
                <a:extLst>
                  <a:ext uri="{FF2B5EF4-FFF2-40B4-BE49-F238E27FC236}">
                    <a16:creationId xmlns:a16="http://schemas.microsoft.com/office/drawing/2014/main" id="{742AD22B-452C-F4CD-C7A7-13390E01788B}"/>
                  </a:ext>
                </a:extLst>
              </p:cNvPr>
              <p:cNvSpPr/>
              <p:nvPr/>
            </p:nvSpPr>
            <p:spPr>
              <a:xfrm>
                <a:off x="6036836" y="2595747"/>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171" name="Group 170">
              <a:extLst>
                <a:ext uri="{FF2B5EF4-FFF2-40B4-BE49-F238E27FC236}">
                  <a16:creationId xmlns:a16="http://schemas.microsoft.com/office/drawing/2014/main" id="{5374AEEC-E085-4DF5-627F-22E6A0DFF46E}"/>
                </a:ext>
              </a:extLst>
            </p:cNvPr>
            <p:cNvGrpSpPr/>
            <p:nvPr/>
          </p:nvGrpSpPr>
          <p:grpSpPr>
            <a:xfrm>
              <a:off x="6220875" y="2459215"/>
              <a:ext cx="65243" cy="76200"/>
              <a:chOff x="6013758" y="2595747"/>
              <a:chExt cx="65243" cy="76200"/>
            </a:xfrm>
          </p:grpSpPr>
          <p:grpSp>
            <p:nvGrpSpPr>
              <p:cNvPr id="245" name="Group 244">
                <a:extLst>
                  <a:ext uri="{FF2B5EF4-FFF2-40B4-BE49-F238E27FC236}">
                    <a16:creationId xmlns:a16="http://schemas.microsoft.com/office/drawing/2014/main" id="{84E445DF-C45D-CA31-ED08-6740B9CFAEA9}"/>
                  </a:ext>
                </a:extLst>
              </p:cNvPr>
              <p:cNvGrpSpPr/>
              <p:nvPr/>
            </p:nvGrpSpPr>
            <p:grpSpPr>
              <a:xfrm>
                <a:off x="6059098" y="2595747"/>
                <a:ext cx="19903" cy="76200"/>
                <a:chOff x="6680496" y="2819803"/>
                <a:chExt cx="19903" cy="76200"/>
              </a:xfrm>
            </p:grpSpPr>
            <p:sp>
              <p:nvSpPr>
                <p:cNvPr id="249" name="Freeform 248">
                  <a:extLst>
                    <a:ext uri="{FF2B5EF4-FFF2-40B4-BE49-F238E27FC236}">
                      <a16:creationId xmlns:a16="http://schemas.microsoft.com/office/drawing/2014/main" id="{124375F2-7352-4197-33D1-3B961E3C8C2D}"/>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50" name="Freeform 249">
                  <a:extLst>
                    <a:ext uri="{FF2B5EF4-FFF2-40B4-BE49-F238E27FC236}">
                      <a16:creationId xmlns:a16="http://schemas.microsoft.com/office/drawing/2014/main" id="{8E1C79A5-283A-4A0B-EADB-BB203C64D954}"/>
                    </a:ext>
                  </a:extLst>
                </p:cNvPr>
                <p:cNvSpPr/>
                <p:nvPr/>
              </p:nvSpPr>
              <p:spPr>
                <a:xfrm>
                  <a:off x="6700399"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246" name="Group 245">
                <a:extLst>
                  <a:ext uri="{FF2B5EF4-FFF2-40B4-BE49-F238E27FC236}">
                    <a16:creationId xmlns:a16="http://schemas.microsoft.com/office/drawing/2014/main" id="{C28104F3-F836-54DB-8120-F5C5D81F2969}"/>
                  </a:ext>
                </a:extLst>
              </p:cNvPr>
              <p:cNvGrpSpPr/>
              <p:nvPr/>
            </p:nvGrpSpPr>
            <p:grpSpPr>
              <a:xfrm>
                <a:off x="6013758" y="2595747"/>
                <a:ext cx="23078" cy="76200"/>
                <a:chOff x="6680496" y="2819803"/>
                <a:chExt cx="23078" cy="76200"/>
              </a:xfrm>
            </p:grpSpPr>
            <p:sp>
              <p:nvSpPr>
                <p:cNvPr id="247" name="Freeform 246">
                  <a:extLst>
                    <a:ext uri="{FF2B5EF4-FFF2-40B4-BE49-F238E27FC236}">
                      <a16:creationId xmlns:a16="http://schemas.microsoft.com/office/drawing/2014/main" id="{A6D3379A-7AA6-3608-6B96-A1E1F96D54FB}"/>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48" name="Freeform 247">
                  <a:extLst>
                    <a:ext uri="{FF2B5EF4-FFF2-40B4-BE49-F238E27FC236}">
                      <a16:creationId xmlns:a16="http://schemas.microsoft.com/office/drawing/2014/main" id="{3CA773A8-8B4F-48FA-5AE2-E7A6AEEA790A}"/>
                    </a:ext>
                  </a:extLst>
                </p:cNvPr>
                <p:cNvSpPr/>
                <p:nvPr/>
              </p:nvSpPr>
              <p:spPr>
                <a:xfrm>
                  <a:off x="6703574"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grpSp>
          <p:nvGrpSpPr>
            <p:cNvPr id="172" name="Group 171">
              <a:extLst>
                <a:ext uri="{FF2B5EF4-FFF2-40B4-BE49-F238E27FC236}">
                  <a16:creationId xmlns:a16="http://schemas.microsoft.com/office/drawing/2014/main" id="{50F1A863-D8DD-317E-8D26-DF5617F5930B}"/>
                </a:ext>
              </a:extLst>
            </p:cNvPr>
            <p:cNvGrpSpPr/>
            <p:nvPr/>
          </p:nvGrpSpPr>
          <p:grpSpPr>
            <a:xfrm>
              <a:off x="6172807" y="2459215"/>
              <a:ext cx="65243" cy="76200"/>
              <a:chOff x="6013758" y="2595747"/>
              <a:chExt cx="65243" cy="76200"/>
            </a:xfrm>
          </p:grpSpPr>
          <p:grpSp>
            <p:nvGrpSpPr>
              <p:cNvPr id="239" name="Group 238">
                <a:extLst>
                  <a:ext uri="{FF2B5EF4-FFF2-40B4-BE49-F238E27FC236}">
                    <a16:creationId xmlns:a16="http://schemas.microsoft.com/office/drawing/2014/main" id="{0A570DCF-D8CA-5249-610A-D73B98AF37E3}"/>
                  </a:ext>
                </a:extLst>
              </p:cNvPr>
              <p:cNvGrpSpPr/>
              <p:nvPr/>
            </p:nvGrpSpPr>
            <p:grpSpPr>
              <a:xfrm>
                <a:off x="6059098" y="2595747"/>
                <a:ext cx="19903" cy="76200"/>
                <a:chOff x="6680496" y="2819803"/>
                <a:chExt cx="19903" cy="76200"/>
              </a:xfrm>
            </p:grpSpPr>
            <p:sp>
              <p:nvSpPr>
                <p:cNvPr id="243" name="Freeform 242">
                  <a:extLst>
                    <a:ext uri="{FF2B5EF4-FFF2-40B4-BE49-F238E27FC236}">
                      <a16:creationId xmlns:a16="http://schemas.microsoft.com/office/drawing/2014/main" id="{3E9A3258-4FC6-E8D6-9993-389C2D78977E}"/>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44" name="Freeform 243">
                  <a:extLst>
                    <a:ext uri="{FF2B5EF4-FFF2-40B4-BE49-F238E27FC236}">
                      <a16:creationId xmlns:a16="http://schemas.microsoft.com/office/drawing/2014/main" id="{FAA4639B-272C-2C61-6FCD-B6D92CD76A45}"/>
                    </a:ext>
                  </a:extLst>
                </p:cNvPr>
                <p:cNvSpPr/>
                <p:nvPr/>
              </p:nvSpPr>
              <p:spPr>
                <a:xfrm>
                  <a:off x="6700399"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240" name="Group 239">
                <a:extLst>
                  <a:ext uri="{FF2B5EF4-FFF2-40B4-BE49-F238E27FC236}">
                    <a16:creationId xmlns:a16="http://schemas.microsoft.com/office/drawing/2014/main" id="{36C81CF7-4B6A-C1C8-46F7-C34827923244}"/>
                  </a:ext>
                </a:extLst>
              </p:cNvPr>
              <p:cNvGrpSpPr/>
              <p:nvPr/>
            </p:nvGrpSpPr>
            <p:grpSpPr>
              <a:xfrm>
                <a:off x="6013758" y="2595747"/>
                <a:ext cx="23078" cy="76200"/>
                <a:chOff x="6680496" y="2819803"/>
                <a:chExt cx="23078" cy="76200"/>
              </a:xfrm>
            </p:grpSpPr>
            <p:sp>
              <p:nvSpPr>
                <p:cNvPr id="241" name="Freeform 240">
                  <a:extLst>
                    <a:ext uri="{FF2B5EF4-FFF2-40B4-BE49-F238E27FC236}">
                      <a16:creationId xmlns:a16="http://schemas.microsoft.com/office/drawing/2014/main" id="{D0B95334-E761-8346-321C-299B892D60F7}"/>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42" name="Freeform 241">
                  <a:extLst>
                    <a:ext uri="{FF2B5EF4-FFF2-40B4-BE49-F238E27FC236}">
                      <a16:creationId xmlns:a16="http://schemas.microsoft.com/office/drawing/2014/main" id="{3E2FA104-F488-4B81-5728-6AD6C6345853}"/>
                    </a:ext>
                  </a:extLst>
                </p:cNvPr>
                <p:cNvSpPr/>
                <p:nvPr/>
              </p:nvSpPr>
              <p:spPr>
                <a:xfrm>
                  <a:off x="6703574"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grpSp>
          <p:nvGrpSpPr>
            <p:cNvPr id="173" name="Group 172">
              <a:extLst>
                <a:ext uri="{FF2B5EF4-FFF2-40B4-BE49-F238E27FC236}">
                  <a16:creationId xmlns:a16="http://schemas.microsoft.com/office/drawing/2014/main" id="{6A3DF215-072F-443C-1171-8B00D15B9CDB}"/>
                </a:ext>
              </a:extLst>
            </p:cNvPr>
            <p:cNvGrpSpPr/>
            <p:nvPr/>
          </p:nvGrpSpPr>
          <p:grpSpPr>
            <a:xfrm>
              <a:off x="6093943" y="2426906"/>
              <a:ext cx="65243" cy="76200"/>
              <a:chOff x="6013758" y="2595747"/>
              <a:chExt cx="65243" cy="76200"/>
            </a:xfrm>
          </p:grpSpPr>
          <p:grpSp>
            <p:nvGrpSpPr>
              <p:cNvPr id="233" name="Group 232">
                <a:extLst>
                  <a:ext uri="{FF2B5EF4-FFF2-40B4-BE49-F238E27FC236}">
                    <a16:creationId xmlns:a16="http://schemas.microsoft.com/office/drawing/2014/main" id="{6FFDC99E-D2DF-F3CA-E265-BC1E26F8E620}"/>
                  </a:ext>
                </a:extLst>
              </p:cNvPr>
              <p:cNvGrpSpPr/>
              <p:nvPr/>
            </p:nvGrpSpPr>
            <p:grpSpPr>
              <a:xfrm>
                <a:off x="6059098" y="2595747"/>
                <a:ext cx="19903" cy="76200"/>
                <a:chOff x="6680496" y="2819803"/>
                <a:chExt cx="19903" cy="76200"/>
              </a:xfrm>
            </p:grpSpPr>
            <p:sp>
              <p:nvSpPr>
                <p:cNvPr id="237" name="Freeform 236">
                  <a:extLst>
                    <a:ext uri="{FF2B5EF4-FFF2-40B4-BE49-F238E27FC236}">
                      <a16:creationId xmlns:a16="http://schemas.microsoft.com/office/drawing/2014/main" id="{33B1895D-39E1-3E5D-104F-D6E1AF366DE1}"/>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38" name="Freeform 237">
                  <a:extLst>
                    <a:ext uri="{FF2B5EF4-FFF2-40B4-BE49-F238E27FC236}">
                      <a16:creationId xmlns:a16="http://schemas.microsoft.com/office/drawing/2014/main" id="{4A69D0F1-0622-B084-A16D-9DB6F8850CC5}"/>
                    </a:ext>
                  </a:extLst>
                </p:cNvPr>
                <p:cNvSpPr/>
                <p:nvPr/>
              </p:nvSpPr>
              <p:spPr>
                <a:xfrm>
                  <a:off x="6700399"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234" name="Group 233">
                <a:extLst>
                  <a:ext uri="{FF2B5EF4-FFF2-40B4-BE49-F238E27FC236}">
                    <a16:creationId xmlns:a16="http://schemas.microsoft.com/office/drawing/2014/main" id="{7CF23BB6-EF04-B694-BD05-A78E99DBA375}"/>
                  </a:ext>
                </a:extLst>
              </p:cNvPr>
              <p:cNvGrpSpPr/>
              <p:nvPr/>
            </p:nvGrpSpPr>
            <p:grpSpPr>
              <a:xfrm>
                <a:off x="6013758" y="2595747"/>
                <a:ext cx="23078" cy="76200"/>
                <a:chOff x="6680496" y="2819803"/>
                <a:chExt cx="23078" cy="76200"/>
              </a:xfrm>
            </p:grpSpPr>
            <p:sp>
              <p:nvSpPr>
                <p:cNvPr id="235" name="Freeform 234">
                  <a:extLst>
                    <a:ext uri="{FF2B5EF4-FFF2-40B4-BE49-F238E27FC236}">
                      <a16:creationId xmlns:a16="http://schemas.microsoft.com/office/drawing/2014/main" id="{6485DBD7-E060-F59F-D4F6-40174B57CCF6}"/>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36" name="Freeform 235">
                  <a:extLst>
                    <a:ext uri="{FF2B5EF4-FFF2-40B4-BE49-F238E27FC236}">
                      <a16:creationId xmlns:a16="http://schemas.microsoft.com/office/drawing/2014/main" id="{26FDF801-F585-FA60-503D-748D1950322F}"/>
                    </a:ext>
                  </a:extLst>
                </p:cNvPr>
                <p:cNvSpPr/>
                <p:nvPr/>
              </p:nvSpPr>
              <p:spPr>
                <a:xfrm>
                  <a:off x="6703574"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grpSp>
          <p:nvGrpSpPr>
            <p:cNvPr id="174" name="Group 173">
              <a:extLst>
                <a:ext uri="{FF2B5EF4-FFF2-40B4-BE49-F238E27FC236}">
                  <a16:creationId xmlns:a16="http://schemas.microsoft.com/office/drawing/2014/main" id="{192E2D1F-68A9-7BAD-588F-0F37DC8F1805}"/>
                </a:ext>
              </a:extLst>
            </p:cNvPr>
            <p:cNvGrpSpPr/>
            <p:nvPr/>
          </p:nvGrpSpPr>
          <p:grpSpPr>
            <a:xfrm>
              <a:off x="6034608" y="2411216"/>
              <a:ext cx="65243" cy="76200"/>
              <a:chOff x="6013758" y="2595747"/>
              <a:chExt cx="65243" cy="76200"/>
            </a:xfrm>
          </p:grpSpPr>
          <p:grpSp>
            <p:nvGrpSpPr>
              <p:cNvPr id="227" name="Group 226">
                <a:extLst>
                  <a:ext uri="{FF2B5EF4-FFF2-40B4-BE49-F238E27FC236}">
                    <a16:creationId xmlns:a16="http://schemas.microsoft.com/office/drawing/2014/main" id="{7AE659F0-76EA-DAD8-4F0C-75F7D262BDD4}"/>
                  </a:ext>
                </a:extLst>
              </p:cNvPr>
              <p:cNvGrpSpPr/>
              <p:nvPr/>
            </p:nvGrpSpPr>
            <p:grpSpPr>
              <a:xfrm>
                <a:off x="6059098" y="2595747"/>
                <a:ext cx="19903" cy="76200"/>
                <a:chOff x="6680496" y="2819803"/>
                <a:chExt cx="19903" cy="76200"/>
              </a:xfrm>
            </p:grpSpPr>
            <p:sp>
              <p:nvSpPr>
                <p:cNvPr id="231" name="Freeform 230">
                  <a:extLst>
                    <a:ext uri="{FF2B5EF4-FFF2-40B4-BE49-F238E27FC236}">
                      <a16:creationId xmlns:a16="http://schemas.microsoft.com/office/drawing/2014/main" id="{7F860737-8A67-B90F-5169-25AF2B668B91}"/>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32" name="Freeform 231">
                  <a:extLst>
                    <a:ext uri="{FF2B5EF4-FFF2-40B4-BE49-F238E27FC236}">
                      <a16:creationId xmlns:a16="http://schemas.microsoft.com/office/drawing/2014/main" id="{48E61555-0BEA-E546-4690-E86280028A61}"/>
                    </a:ext>
                  </a:extLst>
                </p:cNvPr>
                <p:cNvSpPr/>
                <p:nvPr/>
              </p:nvSpPr>
              <p:spPr>
                <a:xfrm>
                  <a:off x="6700399"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228" name="Group 227">
                <a:extLst>
                  <a:ext uri="{FF2B5EF4-FFF2-40B4-BE49-F238E27FC236}">
                    <a16:creationId xmlns:a16="http://schemas.microsoft.com/office/drawing/2014/main" id="{F9922C35-DEFC-9772-4E31-FA7008EA349C}"/>
                  </a:ext>
                </a:extLst>
              </p:cNvPr>
              <p:cNvGrpSpPr/>
              <p:nvPr/>
            </p:nvGrpSpPr>
            <p:grpSpPr>
              <a:xfrm>
                <a:off x="6013758" y="2595747"/>
                <a:ext cx="23078" cy="76200"/>
                <a:chOff x="6680496" y="2819803"/>
                <a:chExt cx="23078" cy="76200"/>
              </a:xfrm>
            </p:grpSpPr>
            <p:sp>
              <p:nvSpPr>
                <p:cNvPr id="229" name="Freeform 228">
                  <a:extLst>
                    <a:ext uri="{FF2B5EF4-FFF2-40B4-BE49-F238E27FC236}">
                      <a16:creationId xmlns:a16="http://schemas.microsoft.com/office/drawing/2014/main" id="{5F73FC0D-31CE-AB0E-3910-72347D23FF74}"/>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30" name="Freeform 229">
                  <a:extLst>
                    <a:ext uri="{FF2B5EF4-FFF2-40B4-BE49-F238E27FC236}">
                      <a16:creationId xmlns:a16="http://schemas.microsoft.com/office/drawing/2014/main" id="{4BC22BDF-0CCD-52C7-101A-D1D856BF9A38}"/>
                    </a:ext>
                  </a:extLst>
                </p:cNvPr>
                <p:cNvSpPr/>
                <p:nvPr/>
              </p:nvSpPr>
              <p:spPr>
                <a:xfrm>
                  <a:off x="6703574"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grpSp>
          <p:nvGrpSpPr>
            <p:cNvPr id="175" name="Group 174">
              <a:extLst>
                <a:ext uri="{FF2B5EF4-FFF2-40B4-BE49-F238E27FC236}">
                  <a16:creationId xmlns:a16="http://schemas.microsoft.com/office/drawing/2014/main" id="{F8CCA2E6-A62D-C541-0B70-D1F5EE13E5BF}"/>
                </a:ext>
              </a:extLst>
            </p:cNvPr>
            <p:cNvGrpSpPr/>
            <p:nvPr/>
          </p:nvGrpSpPr>
          <p:grpSpPr>
            <a:xfrm>
              <a:off x="5961337" y="2398384"/>
              <a:ext cx="65243" cy="76200"/>
              <a:chOff x="6013758" y="2595747"/>
              <a:chExt cx="65243" cy="76200"/>
            </a:xfrm>
          </p:grpSpPr>
          <p:grpSp>
            <p:nvGrpSpPr>
              <p:cNvPr id="221" name="Group 220">
                <a:extLst>
                  <a:ext uri="{FF2B5EF4-FFF2-40B4-BE49-F238E27FC236}">
                    <a16:creationId xmlns:a16="http://schemas.microsoft.com/office/drawing/2014/main" id="{70774975-5AFF-4B2A-DCD6-CC7390573B17}"/>
                  </a:ext>
                </a:extLst>
              </p:cNvPr>
              <p:cNvGrpSpPr/>
              <p:nvPr/>
            </p:nvGrpSpPr>
            <p:grpSpPr>
              <a:xfrm>
                <a:off x="6059098" y="2595747"/>
                <a:ext cx="19903" cy="76200"/>
                <a:chOff x="6680496" y="2819803"/>
                <a:chExt cx="19903" cy="76200"/>
              </a:xfrm>
            </p:grpSpPr>
            <p:sp>
              <p:nvSpPr>
                <p:cNvPr id="225" name="Freeform 224">
                  <a:extLst>
                    <a:ext uri="{FF2B5EF4-FFF2-40B4-BE49-F238E27FC236}">
                      <a16:creationId xmlns:a16="http://schemas.microsoft.com/office/drawing/2014/main" id="{1BCA6079-933D-91BD-2642-EA5228B8598D}"/>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26" name="Freeform 225">
                  <a:extLst>
                    <a:ext uri="{FF2B5EF4-FFF2-40B4-BE49-F238E27FC236}">
                      <a16:creationId xmlns:a16="http://schemas.microsoft.com/office/drawing/2014/main" id="{BB988134-901D-9CE6-F768-B69043DFED71}"/>
                    </a:ext>
                  </a:extLst>
                </p:cNvPr>
                <p:cNvSpPr/>
                <p:nvPr/>
              </p:nvSpPr>
              <p:spPr>
                <a:xfrm>
                  <a:off x="6700399"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222" name="Group 221">
                <a:extLst>
                  <a:ext uri="{FF2B5EF4-FFF2-40B4-BE49-F238E27FC236}">
                    <a16:creationId xmlns:a16="http://schemas.microsoft.com/office/drawing/2014/main" id="{0272CCDD-FCFA-6978-F363-C96B244339DF}"/>
                  </a:ext>
                </a:extLst>
              </p:cNvPr>
              <p:cNvGrpSpPr/>
              <p:nvPr/>
            </p:nvGrpSpPr>
            <p:grpSpPr>
              <a:xfrm>
                <a:off x="6013758" y="2595747"/>
                <a:ext cx="23078" cy="76200"/>
                <a:chOff x="6680496" y="2819803"/>
                <a:chExt cx="23078" cy="76200"/>
              </a:xfrm>
            </p:grpSpPr>
            <p:sp>
              <p:nvSpPr>
                <p:cNvPr id="223" name="Freeform 222">
                  <a:extLst>
                    <a:ext uri="{FF2B5EF4-FFF2-40B4-BE49-F238E27FC236}">
                      <a16:creationId xmlns:a16="http://schemas.microsoft.com/office/drawing/2014/main" id="{E854F11C-58F1-B84C-0F20-C5AF67C9BDD9}"/>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24" name="Freeform 223">
                  <a:extLst>
                    <a:ext uri="{FF2B5EF4-FFF2-40B4-BE49-F238E27FC236}">
                      <a16:creationId xmlns:a16="http://schemas.microsoft.com/office/drawing/2014/main" id="{D64ECF3E-A54B-1EA5-C480-AB2C895C5609}"/>
                    </a:ext>
                  </a:extLst>
                </p:cNvPr>
                <p:cNvSpPr/>
                <p:nvPr/>
              </p:nvSpPr>
              <p:spPr>
                <a:xfrm>
                  <a:off x="6703574"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grpSp>
          <p:nvGrpSpPr>
            <p:cNvPr id="176" name="Group 175">
              <a:extLst>
                <a:ext uri="{FF2B5EF4-FFF2-40B4-BE49-F238E27FC236}">
                  <a16:creationId xmlns:a16="http://schemas.microsoft.com/office/drawing/2014/main" id="{878920C1-0E8A-5158-62DA-343BDAEB2011}"/>
                </a:ext>
              </a:extLst>
            </p:cNvPr>
            <p:cNvGrpSpPr/>
            <p:nvPr/>
          </p:nvGrpSpPr>
          <p:grpSpPr>
            <a:xfrm>
              <a:off x="5869408" y="2379751"/>
              <a:ext cx="68418" cy="76200"/>
              <a:chOff x="6013758" y="2595747"/>
              <a:chExt cx="68418" cy="76200"/>
            </a:xfrm>
          </p:grpSpPr>
          <p:grpSp>
            <p:nvGrpSpPr>
              <p:cNvPr id="215" name="Group 214">
                <a:extLst>
                  <a:ext uri="{FF2B5EF4-FFF2-40B4-BE49-F238E27FC236}">
                    <a16:creationId xmlns:a16="http://schemas.microsoft.com/office/drawing/2014/main" id="{AA4DF96E-0347-6867-E7FF-C9F6B4A698F7}"/>
                  </a:ext>
                </a:extLst>
              </p:cNvPr>
              <p:cNvGrpSpPr/>
              <p:nvPr/>
            </p:nvGrpSpPr>
            <p:grpSpPr>
              <a:xfrm>
                <a:off x="6059098" y="2595747"/>
                <a:ext cx="23078" cy="76200"/>
                <a:chOff x="6680496" y="2819803"/>
                <a:chExt cx="23078" cy="76200"/>
              </a:xfrm>
            </p:grpSpPr>
            <p:sp>
              <p:nvSpPr>
                <p:cNvPr id="219" name="Freeform 218">
                  <a:extLst>
                    <a:ext uri="{FF2B5EF4-FFF2-40B4-BE49-F238E27FC236}">
                      <a16:creationId xmlns:a16="http://schemas.microsoft.com/office/drawing/2014/main" id="{78757156-3157-8C82-6F48-D3C88F150193}"/>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1"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20" name="Freeform 219">
                  <a:extLst>
                    <a:ext uri="{FF2B5EF4-FFF2-40B4-BE49-F238E27FC236}">
                      <a16:creationId xmlns:a16="http://schemas.microsoft.com/office/drawing/2014/main" id="{60218724-9FE2-F8B4-C0D2-7FDAFD397DA6}"/>
                    </a:ext>
                  </a:extLst>
                </p:cNvPr>
                <p:cNvSpPr/>
                <p:nvPr/>
              </p:nvSpPr>
              <p:spPr>
                <a:xfrm>
                  <a:off x="6703574"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1"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216" name="Group 215">
                <a:extLst>
                  <a:ext uri="{FF2B5EF4-FFF2-40B4-BE49-F238E27FC236}">
                    <a16:creationId xmlns:a16="http://schemas.microsoft.com/office/drawing/2014/main" id="{75C3B201-2B38-6403-6A27-3AB1F6230B48}"/>
                  </a:ext>
                </a:extLst>
              </p:cNvPr>
              <p:cNvGrpSpPr/>
              <p:nvPr/>
            </p:nvGrpSpPr>
            <p:grpSpPr>
              <a:xfrm>
                <a:off x="6013758" y="2595747"/>
                <a:ext cx="23078" cy="76200"/>
                <a:chOff x="6680496" y="2819803"/>
                <a:chExt cx="23078" cy="76200"/>
              </a:xfrm>
            </p:grpSpPr>
            <p:sp>
              <p:nvSpPr>
                <p:cNvPr id="217" name="Freeform 216">
                  <a:extLst>
                    <a:ext uri="{FF2B5EF4-FFF2-40B4-BE49-F238E27FC236}">
                      <a16:creationId xmlns:a16="http://schemas.microsoft.com/office/drawing/2014/main" id="{9206C8CF-A6E0-CE1D-55A6-9D7EA9EB9346}"/>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1"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18" name="Freeform 217">
                  <a:extLst>
                    <a:ext uri="{FF2B5EF4-FFF2-40B4-BE49-F238E27FC236}">
                      <a16:creationId xmlns:a16="http://schemas.microsoft.com/office/drawing/2014/main" id="{E242F7C6-E30D-AC9D-ADA1-7D4B08A7F87C}"/>
                    </a:ext>
                  </a:extLst>
                </p:cNvPr>
                <p:cNvSpPr/>
                <p:nvPr/>
              </p:nvSpPr>
              <p:spPr>
                <a:xfrm>
                  <a:off x="6703574"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1" i="0" u="none" strike="noStrike" kern="0" cap="none" spc="0" normalizeH="0" baseline="0" noProof="0">
                    <a:ln>
                      <a:noFill/>
                    </a:ln>
                    <a:solidFill>
                      <a:prstClr val="white"/>
                    </a:solidFill>
                    <a:effectLst/>
                    <a:uLnTx/>
                    <a:uFillTx/>
                    <a:latin typeface="Arial"/>
                    <a:ea typeface="+mn-ea"/>
                    <a:cs typeface="+mn-cs"/>
                    <a:sym typeface="Arial"/>
                  </a:endParaRPr>
                </a:p>
              </p:txBody>
            </p:sp>
          </p:grpSp>
        </p:grpSp>
        <p:grpSp>
          <p:nvGrpSpPr>
            <p:cNvPr id="177" name="Group 176">
              <a:extLst>
                <a:ext uri="{FF2B5EF4-FFF2-40B4-BE49-F238E27FC236}">
                  <a16:creationId xmlns:a16="http://schemas.microsoft.com/office/drawing/2014/main" id="{153837E8-FDB6-2512-9044-64316761826F}"/>
                </a:ext>
              </a:extLst>
            </p:cNvPr>
            <p:cNvGrpSpPr/>
            <p:nvPr/>
          </p:nvGrpSpPr>
          <p:grpSpPr>
            <a:xfrm>
              <a:off x="5815268" y="2366804"/>
              <a:ext cx="65243" cy="76200"/>
              <a:chOff x="6013758" y="2595747"/>
              <a:chExt cx="65243" cy="76200"/>
            </a:xfrm>
          </p:grpSpPr>
          <p:grpSp>
            <p:nvGrpSpPr>
              <p:cNvPr id="209" name="Group 208">
                <a:extLst>
                  <a:ext uri="{FF2B5EF4-FFF2-40B4-BE49-F238E27FC236}">
                    <a16:creationId xmlns:a16="http://schemas.microsoft.com/office/drawing/2014/main" id="{97374885-1E91-36B7-3B7D-1389B5674C76}"/>
                  </a:ext>
                </a:extLst>
              </p:cNvPr>
              <p:cNvGrpSpPr/>
              <p:nvPr/>
            </p:nvGrpSpPr>
            <p:grpSpPr>
              <a:xfrm>
                <a:off x="6059098" y="2595747"/>
                <a:ext cx="19903" cy="76200"/>
                <a:chOff x="6680496" y="2819803"/>
                <a:chExt cx="19903" cy="76200"/>
              </a:xfrm>
            </p:grpSpPr>
            <p:sp>
              <p:nvSpPr>
                <p:cNvPr id="213" name="Freeform 212">
                  <a:extLst>
                    <a:ext uri="{FF2B5EF4-FFF2-40B4-BE49-F238E27FC236}">
                      <a16:creationId xmlns:a16="http://schemas.microsoft.com/office/drawing/2014/main" id="{CD7C9A1C-FD43-F557-0E1F-D17C866B573F}"/>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14" name="Freeform 213">
                  <a:extLst>
                    <a:ext uri="{FF2B5EF4-FFF2-40B4-BE49-F238E27FC236}">
                      <a16:creationId xmlns:a16="http://schemas.microsoft.com/office/drawing/2014/main" id="{055361E3-DAD4-93DA-D7AA-629AD6487759}"/>
                    </a:ext>
                  </a:extLst>
                </p:cNvPr>
                <p:cNvSpPr/>
                <p:nvPr/>
              </p:nvSpPr>
              <p:spPr>
                <a:xfrm>
                  <a:off x="6700399"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210" name="Group 209">
                <a:extLst>
                  <a:ext uri="{FF2B5EF4-FFF2-40B4-BE49-F238E27FC236}">
                    <a16:creationId xmlns:a16="http://schemas.microsoft.com/office/drawing/2014/main" id="{0AC1A13B-6102-07B6-C6B1-D1E26527DEC3}"/>
                  </a:ext>
                </a:extLst>
              </p:cNvPr>
              <p:cNvGrpSpPr/>
              <p:nvPr/>
            </p:nvGrpSpPr>
            <p:grpSpPr>
              <a:xfrm>
                <a:off x="6013758" y="2595747"/>
                <a:ext cx="23078" cy="76200"/>
                <a:chOff x="6680496" y="2819803"/>
                <a:chExt cx="23078" cy="76200"/>
              </a:xfrm>
            </p:grpSpPr>
            <p:sp>
              <p:nvSpPr>
                <p:cNvPr id="211" name="Freeform 210">
                  <a:extLst>
                    <a:ext uri="{FF2B5EF4-FFF2-40B4-BE49-F238E27FC236}">
                      <a16:creationId xmlns:a16="http://schemas.microsoft.com/office/drawing/2014/main" id="{B23988C2-C795-1562-DADC-A2C99E6C40C1}"/>
                    </a:ext>
                  </a:extLst>
                </p:cNvPr>
                <p:cNvSpPr/>
                <p:nvPr/>
              </p:nvSpPr>
              <p:spPr>
                <a:xfrm>
                  <a:off x="6680496"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12" name="Freeform 211">
                  <a:extLst>
                    <a:ext uri="{FF2B5EF4-FFF2-40B4-BE49-F238E27FC236}">
                      <a16:creationId xmlns:a16="http://schemas.microsoft.com/office/drawing/2014/main" id="{1ACCF2B2-8058-63C9-11F9-624F8D8E56FB}"/>
                    </a:ext>
                  </a:extLst>
                </p:cNvPr>
                <p:cNvSpPr/>
                <p:nvPr/>
              </p:nvSpPr>
              <p:spPr>
                <a:xfrm>
                  <a:off x="6703574" y="2819803"/>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grpSp>
          <p:nvGrpSpPr>
            <p:cNvPr id="178" name="Group 177">
              <a:extLst>
                <a:ext uri="{FF2B5EF4-FFF2-40B4-BE49-F238E27FC236}">
                  <a16:creationId xmlns:a16="http://schemas.microsoft.com/office/drawing/2014/main" id="{592C6828-AB8E-7AAE-CA16-E10EEFB23750}"/>
                </a:ext>
              </a:extLst>
            </p:cNvPr>
            <p:cNvGrpSpPr/>
            <p:nvPr/>
          </p:nvGrpSpPr>
          <p:grpSpPr>
            <a:xfrm>
              <a:off x="5776348" y="2319261"/>
              <a:ext cx="47625" cy="111384"/>
              <a:chOff x="5782543" y="2549894"/>
              <a:chExt cx="47625" cy="111384"/>
            </a:xfrm>
          </p:grpSpPr>
          <p:sp>
            <p:nvSpPr>
              <p:cNvPr id="205" name="Freeform 204">
                <a:extLst>
                  <a:ext uri="{FF2B5EF4-FFF2-40B4-BE49-F238E27FC236}">
                    <a16:creationId xmlns:a16="http://schemas.microsoft.com/office/drawing/2014/main" id="{7C3945F8-59F4-698F-B768-50655836BB58}"/>
                  </a:ext>
                </a:extLst>
              </p:cNvPr>
              <p:cNvSpPr/>
              <p:nvPr/>
            </p:nvSpPr>
            <p:spPr>
              <a:xfrm>
                <a:off x="5830168" y="2585078"/>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06" name="Freeform 205">
                <a:extLst>
                  <a:ext uri="{FF2B5EF4-FFF2-40B4-BE49-F238E27FC236}">
                    <a16:creationId xmlns:a16="http://schemas.microsoft.com/office/drawing/2014/main" id="{287299C8-C1A9-310E-3228-A5F16526E898}"/>
                  </a:ext>
                </a:extLst>
              </p:cNvPr>
              <p:cNvSpPr/>
              <p:nvPr/>
            </p:nvSpPr>
            <p:spPr>
              <a:xfrm>
                <a:off x="5811118" y="2582325"/>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07" name="Freeform 206">
                <a:extLst>
                  <a:ext uri="{FF2B5EF4-FFF2-40B4-BE49-F238E27FC236}">
                    <a16:creationId xmlns:a16="http://schemas.microsoft.com/office/drawing/2014/main" id="{80F11662-9FE7-C280-6ABF-3A3C375FB1B1}"/>
                  </a:ext>
                </a:extLst>
              </p:cNvPr>
              <p:cNvSpPr/>
              <p:nvPr/>
            </p:nvSpPr>
            <p:spPr>
              <a:xfrm>
                <a:off x="5798418" y="2563997"/>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08" name="Freeform 207">
                <a:extLst>
                  <a:ext uri="{FF2B5EF4-FFF2-40B4-BE49-F238E27FC236}">
                    <a16:creationId xmlns:a16="http://schemas.microsoft.com/office/drawing/2014/main" id="{DF965D6B-43AE-0DB6-AEBC-DCA832C75BD7}"/>
                  </a:ext>
                </a:extLst>
              </p:cNvPr>
              <p:cNvSpPr/>
              <p:nvPr/>
            </p:nvSpPr>
            <p:spPr>
              <a:xfrm>
                <a:off x="5782543" y="2549894"/>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179" name="Group 178">
              <a:extLst>
                <a:ext uri="{FF2B5EF4-FFF2-40B4-BE49-F238E27FC236}">
                  <a16:creationId xmlns:a16="http://schemas.microsoft.com/office/drawing/2014/main" id="{4C3D31F3-82CB-6183-451A-E21907DBBC65}"/>
                </a:ext>
              </a:extLst>
            </p:cNvPr>
            <p:cNvGrpSpPr/>
            <p:nvPr/>
          </p:nvGrpSpPr>
          <p:grpSpPr>
            <a:xfrm>
              <a:off x="5750251" y="2297026"/>
              <a:ext cx="47625" cy="111384"/>
              <a:chOff x="5782543" y="2549894"/>
              <a:chExt cx="47625" cy="111384"/>
            </a:xfrm>
          </p:grpSpPr>
          <p:sp>
            <p:nvSpPr>
              <p:cNvPr id="201" name="Freeform 200">
                <a:extLst>
                  <a:ext uri="{FF2B5EF4-FFF2-40B4-BE49-F238E27FC236}">
                    <a16:creationId xmlns:a16="http://schemas.microsoft.com/office/drawing/2014/main" id="{E5510231-F29C-E7C5-A6F3-27E970029724}"/>
                  </a:ext>
                </a:extLst>
              </p:cNvPr>
              <p:cNvSpPr/>
              <p:nvPr/>
            </p:nvSpPr>
            <p:spPr>
              <a:xfrm>
                <a:off x="5830168" y="2585078"/>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02" name="Freeform 201">
                <a:extLst>
                  <a:ext uri="{FF2B5EF4-FFF2-40B4-BE49-F238E27FC236}">
                    <a16:creationId xmlns:a16="http://schemas.microsoft.com/office/drawing/2014/main" id="{0283F13C-BA79-0EE9-CE1C-7DF55CA7F9BD}"/>
                  </a:ext>
                </a:extLst>
              </p:cNvPr>
              <p:cNvSpPr/>
              <p:nvPr/>
            </p:nvSpPr>
            <p:spPr>
              <a:xfrm>
                <a:off x="5811118" y="2582325"/>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03" name="Freeform 202">
                <a:extLst>
                  <a:ext uri="{FF2B5EF4-FFF2-40B4-BE49-F238E27FC236}">
                    <a16:creationId xmlns:a16="http://schemas.microsoft.com/office/drawing/2014/main" id="{F5D5AC7D-31BB-1169-BDF2-D2FD2B48A59D}"/>
                  </a:ext>
                </a:extLst>
              </p:cNvPr>
              <p:cNvSpPr/>
              <p:nvPr/>
            </p:nvSpPr>
            <p:spPr>
              <a:xfrm>
                <a:off x="5798418" y="2563997"/>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04" name="Freeform 203">
                <a:extLst>
                  <a:ext uri="{FF2B5EF4-FFF2-40B4-BE49-F238E27FC236}">
                    <a16:creationId xmlns:a16="http://schemas.microsoft.com/office/drawing/2014/main" id="{B21367F2-E7CA-45CA-69AB-02A8212E10AE}"/>
                  </a:ext>
                </a:extLst>
              </p:cNvPr>
              <p:cNvSpPr/>
              <p:nvPr/>
            </p:nvSpPr>
            <p:spPr>
              <a:xfrm>
                <a:off x="5782543" y="2549894"/>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180" name="Group 179">
              <a:extLst>
                <a:ext uri="{FF2B5EF4-FFF2-40B4-BE49-F238E27FC236}">
                  <a16:creationId xmlns:a16="http://schemas.microsoft.com/office/drawing/2014/main" id="{FBDFDB53-697B-FC61-1138-AE2390E0E554}"/>
                </a:ext>
              </a:extLst>
            </p:cNvPr>
            <p:cNvGrpSpPr/>
            <p:nvPr/>
          </p:nvGrpSpPr>
          <p:grpSpPr>
            <a:xfrm>
              <a:off x="5671566" y="2247883"/>
              <a:ext cx="47625" cy="111384"/>
              <a:chOff x="5782543" y="2549894"/>
              <a:chExt cx="47625" cy="111384"/>
            </a:xfrm>
          </p:grpSpPr>
          <p:sp>
            <p:nvSpPr>
              <p:cNvPr id="197" name="Freeform 196">
                <a:extLst>
                  <a:ext uri="{FF2B5EF4-FFF2-40B4-BE49-F238E27FC236}">
                    <a16:creationId xmlns:a16="http://schemas.microsoft.com/office/drawing/2014/main" id="{D7A88CDF-46EF-C421-8BF6-22823199D628}"/>
                  </a:ext>
                </a:extLst>
              </p:cNvPr>
              <p:cNvSpPr/>
              <p:nvPr/>
            </p:nvSpPr>
            <p:spPr>
              <a:xfrm>
                <a:off x="5830168" y="2585078"/>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98" name="Freeform 197">
                <a:extLst>
                  <a:ext uri="{FF2B5EF4-FFF2-40B4-BE49-F238E27FC236}">
                    <a16:creationId xmlns:a16="http://schemas.microsoft.com/office/drawing/2014/main" id="{899461FB-D632-9F67-6102-E36546D01C34}"/>
                  </a:ext>
                </a:extLst>
              </p:cNvPr>
              <p:cNvSpPr/>
              <p:nvPr/>
            </p:nvSpPr>
            <p:spPr>
              <a:xfrm>
                <a:off x="5811118" y="2582325"/>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99" name="Freeform 198">
                <a:extLst>
                  <a:ext uri="{FF2B5EF4-FFF2-40B4-BE49-F238E27FC236}">
                    <a16:creationId xmlns:a16="http://schemas.microsoft.com/office/drawing/2014/main" id="{E8A0F1D1-CB53-F557-D5CF-16D54EF733E0}"/>
                  </a:ext>
                </a:extLst>
              </p:cNvPr>
              <p:cNvSpPr/>
              <p:nvPr/>
            </p:nvSpPr>
            <p:spPr>
              <a:xfrm>
                <a:off x="5798418" y="2563997"/>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00" name="Freeform 199">
                <a:extLst>
                  <a:ext uri="{FF2B5EF4-FFF2-40B4-BE49-F238E27FC236}">
                    <a16:creationId xmlns:a16="http://schemas.microsoft.com/office/drawing/2014/main" id="{B158DBE5-1979-EA4B-744C-7D781EF13AF4}"/>
                  </a:ext>
                </a:extLst>
              </p:cNvPr>
              <p:cNvSpPr/>
              <p:nvPr/>
            </p:nvSpPr>
            <p:spPr>
              <a:xfrm>
                <a:off x="5782543" y="2549894"/>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grpSp>
          <p:nvGrpSpPr>
            <p:cNvPr id="181" name="Group 180">
              <a:extLst>
                <a:ext uri="{FF2B5EF4-FFF2-40B4-BE49-F238E27FC236}">
                  <a16:creationId xmlns:a16="http://schemas.microsoft.com/office/drawing/2014/main" id="{930A89DB-AB26-1D75-EA6C-B38D41D86679}"/>
                </a:ext>
              </a:extLst>
            </p:cNvPr>
            <p:cNvGrpSpPr/>
            <p:nvPr/>
          </p:nvGrpSpPr>
          <p:grpSpPr>
            <a:xfrm>
              <a:off x="5627391" y="2214170"/>
              <a:ext cx="47625" cy="111384"/>
              <a:chOff x="5782543" y="2549894"/>
              <a:chExt cx="47625" cy="111384"/>
            </a:xfrm>
          </p:grpSpPr>
          <p:sp>
            <p:nvSpPr>
              <p:cNvPr id="193" name="Freeform 192">
                <a:extLst>
                  <a:ext uri="{FF2B5EF4-FFF2-40B4-BE49-F238E27FC236}">
                    <a16:creationId xmlns:a16="http://schemas.microsoft.com/office/drawing/2014/main" id="{47C4AD35-B050-49FE-E53E-4260CAD0FCF5}"/>
                  </a:ext>
                </a:extLst>
              </p:cNvPr>
              <p:cNvSpPr/>
              <p:nvPr/>
            </p:nvSpPr>
            <p:spPr>
              <a:xfrm>
                <a:off x="5830168" y="2585078"/>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94" name="Freeform 193">
                <a:extLst>
                  <a:ext uri="{FF2B5EF4-FFF2-40B4-BE49-F238E27FC236}">
                    <a16:creationId xmlns:a16="http://schemas.microsoft.com/office/drawing/2014/main" id="{3FD34003-D997-2121-5706-8F75E7237FC7}"/>
                  </a:ext>
                </a:extLst>
              </p:cNvPr>
              <p:cNvSpPr/>
              <p:nvPr/>
            </p:nvSpPr>
            <p:spPr>
              <a:xfrm>
                <a:off x="5811118" y="2582325"/>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95" name="Freeform 194">
                <a:extLst>
                  <a:ext uri="{FF2B5EF4-FFF2-40B4-BE49-F238E27FC236}">
                    <a16:creationId xmlns:a16="http://schemas.microsoft.com/office/drawing/2014/main" id="{5510D33A-A4A9-7F7E-F814-8D8620259A4F}"/>
                  </a:ext>
                </a:extLst>
              </p:cNvPr>
              <p:cNvSpPr/>
              <p:nvPr/>
            </p:nvSpPr>
            <p:spPr>
              <a:xfrm>
                <a:off x="5798418" y="2563997"/>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96" name="Freeform 195">
                <a:extLst>
                  <a:ext uri="{FF2B5EF4-FFF2-40B4-BE49-F238E27FC236}">
                    <a16:creationId xmlns:a16="http://schemas.microsoft.com/office/drawing/2014/main" id="{89B72E94-6EEF-7399-0DBC-59D5EF544A84}"/>
                  </a:ext>
                </a:extLst>
              </p:cNvPr>
              <p:cNvSpPr/>
              <p:nvPr/>
            </p:nvSpPr>
            <p:spPr>
              <a:xfrm>
                <a:off x="5782543" y="2549894"/>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pSp>
        <p:sp>
          <p:nvSpPr>
            <p:cNvPr id="182" name="Freeform 181">
              <a:extLst>
                <a:ext uri="{FF2B5EF4-FFF2-40B4-BE49-F238E27FC236}">
                  <a16:creationId xmlns:a16="http://schemas.microsoft.com/office/drawing/2014/main" id="{137CDC8C-F010-FF88-FDD0-80EA99E22900}"/>
                </a:ext>
              </a:extLst>
            </p:cNvPr>
            <p:cNvSpPr/>
            <p:nvPr/>
          </p:nvSpPr>
          <p:spPr>
            <a:xfrm>
              <a:off x="5591918" y="2186880"/>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83" name="Freeform 182">
              <a:extLst>
                <a:ext uri="{FF2B5EF4-FFF2-40B4-BE49-F238E27FC236}">
                  <a16:creationId xmlns:a16="http://schemas.microsoft.com/office/drawing/2014/main" id="{41085243-8690-B790-1DB1-7A3B222CABBA}"/>
                </a:ext>
              </a:extLst>
            </p:cNvPr>
            <p:cNvSpPr/>
            <p:nvPr/>
          </p:nvSpPr>
          <p:spPr>
            <a:xfrm>
              <a:off x="5539530" y="2152061"/>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84" name="Freeform 183">
              <a:extLst>
                <a:ext uri="{FF2B5EF4-FFF2-40B4-BE49-F238E27FC236}">
                  <a16:creationId xmlns:a16="http://schemas.microsoft.com/office/drawing/2014/main" id="{84050E22-48F1-49DA-275F-60E983579B52}"/>
                </a:ext>
              </a:extLst>
            </p:cNvPr>
            <p:cNvSpPr/>
            <p:nvPr/>
          </p:nvSpPr>
          <p:spPr>
            <a:xfrm>
              <a:off x="5450630" y="2110892"/>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85" name="Freeform 184">
              <a:extLst>
                <a:ext uri="{FF2B5EF4-FFF2-40B4-BE49-F238E27FC236}">
                  <a16:creationId xmlns:a16="http://schemas.microsoft.com/office/drawing/2014/main" id="{F64E487E-67BE-C9BE-A913-BA3E2FA438B9}"/>
                </a:ext>
              </a:extLst>
            </p:cNvPr>
            <p:cNvSpPr/>
            <p:nvPr/>
          </p:nvSpPr>
          <p:spPr>
            <a:xfrm>
              <a:off x="5410552" y="2085598"/>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86" name="Freeform 185">
              <a:extLst>
                <a:ext uri="{FF2B5EF4-FFF2-40B4-BE49-F238E27FC236}">
                  <a16:creationId xmlns:a16="http://schemas.microsoft.com/office/drawing/2014/main" id="{028C3E7A-5F07-CE97-DABE-D8A6DE5AD3F8}"/>
                </a:ext>
              </a:extLst>
            </p:cNvPr>
            <p:cNvSpPr/>
            <p:nvPr/>
          </p:nvSpPr>
          <p:spPr>
            <a:xfrm>
              <a:off x="5373356" y="2047498"/>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87" name="Freeform 186">
              <a:extLst>
                <a:ext uri="{FF2B5EF4-FFF2-40B4-BE49-F238E27FC236}">
                  <a16:creationId xmlns:a16="http://schemas.microsoft.com/office/drawing/2014/main" id="{C88A98D3-D0CD-426C-0CB7-AF1ED623E6F9}"/>
                </a:ext>
              </a:extLst>
            </p:cNvPr>
            <p:cNvSpPr/>
            <p:nvPr/>
          </p:nvSpPr>
          <p:spPr>
            <a:xfrm>
              <a:off x="5386960" y="2060304"/>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88" name="Freeform 187">
              <a:extLst>
                <a:ext uri="{FF2B5EF4-FFF2-40B4-BE49-F238E27FC236}">
                  <a16:creationId xmlns:a16="http://schemas.microsoft.com/office/drawing/2014/main" id="{EB9CB763-3A02-EF1C-47FC-DC474FC62898}"/>
                </a:ext>
              </a:extLst>
            </p:cNvPr>
            <p:cNvSpPr/>
            <p:nvPr/>
          </p:nvSpPr>
          <p:spPr>
            <a:xfrm>
              <a:off x="5037710" y="1803129"/>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89" name="Freeform 188">
              <a:extLst>
                <a:ext uri="{FF2B5EF4-FFF2-40B4-BE49-F238E27FC236}">
                  <a16:creationId xmlns:a16="http://schemas.microsoft.com/office/drawing/2014/main" id="{6CFBBAB6-0FF2-02A2-1650-29FEBCFD5CAC}"/>
                </a:ext>
              </a:extLst>
            </p:cNvPr>
            <p:cNvSpPr/>
            <p:nvPr/>
          </p:nvSpPr>
          <p:spPr>
            <a:xfrm>
              <a:off x="4710685" y="1663700"/>
              <a:ext cx="0" cy="76200"/>
            </a:xfrm>
            <a:custGeom>
              <a:avLst/>
              <a:gdLst>
                <a:gd name="connsiteX0" fmla="*/ 0 w 0"/>
                <a:gd name="connsiteY0" fmla="*/ 0 h 76200"/>
                <a:gd name="connsiteX1" fmla="*/ 0 w 0"/>
                <a:gd name="connsiteY1" fmla="*/ 76200 h 76200"/>
              </a:gdLst>
              <a:ahLst/>
              <a:cxnLst>
                <a:cxn ang="0">
                  <a:pos x="connsiteX0" y="connsiteY0"/>
                </a:cxn>
                <a:cxn ang="0">
                  <a:pos x="connsiteX1" y="connsiteY1"/>
                </a:cxn>
              </a:cxnLst>
              <a:rect l="l" t="t" r="r" b="b"/>
              <a:pathLst>
                <a:path h="76200">
                  <a:moveTo>
                    <a:pt x="0" y="0"/>
                  </a:moveTo>
                  <a:lnTo>
                    <a:pt x="0" y="76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90" name="Freeform 189">
              <a:extLst>
                <a:ext uri="{FF2B5EF4-FFF2-40B4-BE49-F238E27FC236}">
                  <a16:creationId xmlns:a16="http://schemas.microsoft.com/office/drawing/2014/main" id="{F4AFE288-F6DC-C12C-FF18-F79961132C0D}"/>
                </a:ext>
              </a:extLst>
            </p:cNvPr>
            <p:cNvSpPr/>
            <p:nvPr/>
          </p:nvSpPr>
          <p:spPr>
            <a:xfrm>
              <a:off x="4600575" y="2695575"/>
              <a:ext cx="1485900" cy="0"/>
            </a:xfrm>
            <a:custGeom>
              <a:avLst/>
              <a:gdLst>
                <a:gd name="connsiteX0" fmla="*/ 0 w 1485900"/>
                <a:gd name="connsiteY0" fmla="*/ 0 h 0"/>
                <a:gd name="connsiteX1" fmla="*/ 1485900 w 1485900"/>
                <a:gd name="connsiteY1" fmla="*/ 0 h 0"/>
              </a:gdLst>
              <a:ahLst/>
              <a:cxnLst>
                <a:cxn ang="0">
                  <a:pos x="connsiteX0" y="connsiteY0"/>
                </a:cxn>
                <a:cxn ang="0">
                  <a:pos x="connsiteX1" y="connsiteY1"/>
                </a:cxn>
              </a:cxnLst>
              <a:rect l="l" t="t" r="r" b="b"/>
              <a:pathLst>
                <a:path w="1485900">
                  <a:moveTo>
                    <a:pt x="0" y="0"/>
                  </a:moveTo>
                  <a:lnTo>
                    <a:pt x="1485900" y="0"/>
                  </a:lnTo>
                </a:path>
              </a:pathLst>
            </a:custGeom>
            <a:noFill/>
            <a:ln w="1905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91" name="Freeform 190">
              <a:extLst>
                <a:ext uri="{FF2B5EF4-FFF2-40B4-BE49-F238E27FC236}">
                  <a16:creationId xmlns:a16="http://schemas.microsoft.com/office/drawing/2014/main" id="{17AB6123-28C5-3F3F-345A-0B9CDAA11E02}"/>
                </a:ext>
              </a:extLst>
            </p:cNvPr>
            <p:cNvSpPr/>
            <p:nvPr/>
          </p:nvSpPr>
          <p:spPr>
            <a:xfrm>
              <a:off x="4600575" y="2498725"/>
              <a:ext cx="1527175" cy="914400"/>
            </a:xfrm>
            <a:custGeom>
              <a:avLst/>
              <a:gdLst>
                <a:gd name="connsiteX0" fmla="*/ 0 w 1527175"/>
                <a:gd name="connsiteY0" fmla="*/ 0 h 914400"/>
                <a:gd name="connsiteX1" fmla="*/ 1527175 w 1527175"/>
                <a:gd name="connsiteY1" fmla="*/ 0 h 914400"/>
                <a:gd name="connsiteX2" fmla="*/ 1527175 w 1527175"/>
                <a:gd name="connsiteY2" fmla="*/ 914400 h 914400"/>
              </a:gdLst>
              <a:ahLst/>
              <a:cxnLst>
                <a:cxn ang="0">
                  <a:pos x="connsiteX0" y="connsiteY0"/>
                </a:cxn>
                <a:cxn ang="0">
                  <a:pos x="connsiteX1" y="connsiteY1"/>
                </a:cxn>
                <a:cxn ang="0">
                  <a:pos x="connsiteX2" y="connsiteY2"/>
                </a:cxn>
              </a:cxnLst>
              <a:rect l="l" t="t" r="r" b="b"/>
              <a:pathLst>
                <a:path w="1527175" h="914400">
                  <a:moveTo>
                    <a:pt x="0" y="0"/>
                  </a:moveTo>
                  <a:lnTo>
                    <a:pt x="1527175" y="0"/>
                  </a:lnTo>
                  <a:lnTo>
                    <a:pt x="1527175" y="914400"/>
                  </a:lnTo>
                </a:path>
              </a:pathLst>
            </a:custGeom>
            <a:noFill/>
            <a:ln w="190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X" sz="1400" b="0" i="0" u="none" strike="noStrike" kern="0" cap="none" spc="0" normalizeH="0" baseline="0" noProof="0">
                <a:ln>
                  <a:noFill/>
                </a:ln>
                <a:solidFill>
                  <a:prstClr val="white"/>
                </a:solidFill>
                <a:effectLst/>
                <a:uLnTx/>
                <a:uFillTx/>
                <a:latin typeface="Arial"/>
                <a:ea typeface="+mn-ea"/>
                <a:cs typeface="+mn-cs"/>
                <a:sym typeface="Arial"/>
              </a:endParaRPr>
            </a:p>
          </p:txBody>
        </p:sp>
        <p:graphicFrame>
          <p:nvGraphicFramePr>
            <p:cNvPr id="192" name="Chart 191">
              <a:extLst>
                <a:ext uri="{FF2B5EF4-FFF2-40B4-BE49-F238E27FC236}">
                  <a16:creationId xmlns:a16="http://schemas.microsoft.com/office/drawing/2014/main" id="{62354234-E11B-88C4-45F1-95CE85F21EE2}"/>
                </a:ext>
              </a:extLst>
            </p:cNvPr>
            <p:cNvGraphicFramePr/>
            <p:nvPr/>
          </p:nvGraphicFramePr>
          <p:xfrm>
            <a:off x="4226518" y="1549519"/>
            <a:ext cx="2468615" cy="2296846"/>
          </p:xfrm>
          <a:graphic>
            <a:graphicData uri="http://schemas.openxmlformats.org/drawingml/2006/chart">
              <c:chart xmlns:c="http://schemas.openxmlformats.org/drawingml/2006/chart" xmlns:r="http://schemas.openxmlformats.org/officeDocument/2006/relationships" r:id="rId4"/>
            </a:graphicData>
          </a:graphic>
        </p:graphicFrame>
      </p:grpSp>
      <p:graphicFrame>
        <p:nvGraphicFramePr>
          <p:cNvPr id="15" name="Table 14">
            <a:extLst>
              <a:ext uri="{FF2B5EF4-FFF2-40B4-BE49-F238E27FC236}">
                <a16:creationId xmlns:a16="http://schemas.microsoft.com/office/drawing/2014/main" id="{27FA39B3-9D00-5B6E-B136-D3F3821E692B}"/>
              </a:ext>
            </a:extLst>
          </p:cNvPr>
          <p:cNvGraphicFramePr>
            <a:graphicFrameLocks noGrp="1"/>
          </p:cNvGraphicFramePr>
          <p:nvPr/>
        </p:nvGraphicFramePr>
        <p:xfrm>
          <a:off x="6329628" y="1325322"/>
          <a:ext cx="2558704" cy="1839350"/>
        </p:xfrm>
        <a:graphic>
          <a:graphicData uri="http://schemas.openxmlformats.org/drawingml/2006/table">
            <a:tbl>
              <a:tblPr firstRow="1" bandRow="1">
                <a:tableStyleId>{6E25E649-3F16-4E02-A733-19D2CDBF48F0}</a:tableStyleId>
              </a:tblPr>
              <a:tblGrid>
                <a:gridCol w="2558704">
                  <a:extLst>
                    <a:ext uri="{9D8B030D-6E8A-4147-A177-3AD203B41FA5}">
                      <a16:colId xmlns:a16="http://schemas.microsoft.com/office/drawing/2014/main" val="800097608"/>
                    </a:ext>
                  </a:extLst>
                </a:gridCol>
              </a:tblGrid>
              <a:tr h="681110">
                <a:tc>
                  <a:txBody>
                    <a:bodyPr/>
                    <a:lstStyle/>
                    <a:p>
                      <a:pPr marL="0" algn="ctr" rtl="0" eaLnBrk="1" fontAlgn="ctr" latinLnBrk="0" hangingPunct="1">
                        <a:spcBef>
                          <a:spcPts val="0"/>
                        </a:spcBef>
                        <a:spcAft>
                          <a:spcPts val="0"/>
                        </a:spcAft>
                      </a:pPr>
                      <a:r>
                        <a:rPr lang="en-US" sz="1400" b="1" i="0" u="none" strike="noStrike" dirty="0">
                          <a:solidFill>
                            <a:schemeClr val="bg1"/>
                          </a:solidFill>
                          <a:effectLst/>
                          <a:latin typeface="+mn-lt"/>
                        </a:rPr>
                        <a:t>2021 Full FDA Approval</a:t>
                      </a:r>
                      <a:r>
                        <a:rPr lang="en-US" sz="1400" b="1" i="0" u="none" strike="noStrike" baseline="30000" dirty="0">
                          <a:solidFill>
                            <a:schemeClr val="bg1"/>
                          </a:solidFill>
                          <a:effectLst/>
                          <a:latin typeface="+mn-lt"/>
                        </a:rPr>
                        <a:t>2</a:t>
                      </a:r>
                    </a:p>
                  </a:txBody>
                  <a:tcPr anchor="ctr"/>
                </a:tc>
                <a:extLst>
                  <a:ext uri="{0D108BD9-81ED-4DB2-BD59-A6C34878D82A}">
                    <a16:rowId xmlns:a16="http://schemas.microsoft.com/office/drawing/2014/main" val="366055744"/>
                  </a:ext>
                </a:extLst>
              </a:tr>
              <a:tr h="301866">
                <a:tc>
                  <a:txBody>
                    <a:bodyPr/>
                    <a:lstStyle/>
                    <a:p>
                      <a:pPr marL="0" algn="ctr" rtl="0" eaLnBrk="1" fontAlgn="ctr" latinLnBrk="0" hangingPunct="1">
                        <a:spcBef>
                          <a:spcPts val="0"/>
                        </a:spcBef>
                        <a:spcAft>
                          <a:spcPts val="0"/>
                        </a:spcAft>
                      </a:pPr>
                      <a:r>
                        <a:rPr lang="en-US" sz="1400" b="1" dirty="0"/>
                        <a:t>Indication</a:t>
                      </a:r>
                      <a:br>
                        <a:rPr lang="en-US" sz="1400" b="1" dirty="0"/>
                      </a:br>
                      <a:r>
                        <a:rPr lang="en-US" sz="1400" dirty="0"/>
                        <a:t>For the treatment of patients </a:t>
                      </a:r>
                      <a:r>
                        <a:rPr lang="en-US" sz="1400" b="0" i="0" kern="1200" dirty="0">
                          <a:solidFill>
                            <a:schemeClr val="dk1"/>
                          </a:solidFill>
                          <a:effectLst/>
                          <a:latin typeface="+mn-lt"/>
                          <a:ea typeface="+mn-ea"/>
                          <a:cs typeface="+mn-cs"/>
                        </a:rPr>
                        <a:t>with persistent, recurrent, or metastatic cervical cancer whose tumors express PD-L1 </a:t>
                      </a:r>
                      <a:endParaRPr lang="en-US" sz="1400" b="0" i="0" u="none" strike="noStrike" dirty="0">
                        <a:effectLst/>
                        <a:latin typeface="Arial" panose="020B0604020202020204" pitchFamily="34" charset="0"/>
                      </a:endParaRPr>
                    </a:p>
                  </a:txBody>
                  <a:tcPr anchor="ctr">
                    <a:solidFill>
                      <a:schemeClr val="bg1"/>
                    </a:solidFill>
                  </a:tcPr>
                </a:tc>
                <a:extLst>
                  <a:ext uri="{0D108BD9-81ED-4DB2-BD59-A6C34878D82A}">
                    <a16:rowId xmlns:a16="http://schemas.microsoft.com/office/drawing/2014/main" val="235501737"/>
                  </a:ext>
                </a:extLst>
              </a:tr>
            </a:tbl>
          </a:graphicData>
        </a:graphic>
      </p:graphicFrame>
      <p:sp>
        <p:nvSpPr>
          <p:cNvPr id="297" name="Rounded Rectangle 296">
            <a:extLst>
              <a:ext uri="{FF2B5EF4-FFF2-40B4-BE49-F238E27FC236}">
                <a16:creationId xmlns:a16="http://schemas.microsoft.com/office/drawing/2014/main" id="{8809C123-155B-2080-8CD5-24F3174DC7FB}"/>
              </a:ext>
            </a:extLst>
          </p:cNvPr>
          <p:cNvSpPr/>
          <p:nvPr/>
        </p:nvSpPr>
        <p:spPr>
          <a:xfrm>
            <a:off x="6403914" y="3573863"/>
            <a:ext cx="2468615" cy="665961"/>
          </a:xfrm>
          <a:prstGeom prst="roundRect">
            <a:avLst>
              <a:gd name="adj" fmla="val 23658"/>
            </a:avLst>
          </a:prstGeom>
          <a:ln/>
        </p:spPr>
        <p:style>
          <a:lnRef idx="1">
            <a:schemeClr val="accent2"/>
          </a:lnRef>
          <a:fillRef idx="3">
            <a:schemeClr val="accent2"/>
          </a:fillRef>
          <a:effectRef idx="2">
            <a:schemeClr val="accent2"/>
          </a:effectRef>
          <a:fontRef idx="minor">
            <a:schemeClr val="lt1"/>
          </a:fontRef>
        </p:style>
        <p:txBody>
          <a:bodyPr lIns="91402" tIns="91440" rIns="91402" bIns="91440" rtlCol="0" anchor="ctr"/>
          <a:lstStyle/>
          <a:p>
            <a:pPr marL="11113" marR="0" lvl="2"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1200" cap="none" spc="0" normalizeH="0" baseline="0" noProof="0" dirty="0">
                <a:ln>
                  <a:noFill/>
                </a:ln>
                <a:solidFill>
                  <a:prstClr val="white"/>
                </a:solidFill>
                <a:effectLst/>
                <a:uLnTx/>
                <a:uFillTx/>
                <a:latin typeface="Arial"/>
                <a:ea typeface="+mn-ea"/>
                <a:cs typeface="+mn-cs"/>
                <a:sym typeface="Arial"/>
              </a:rPr>
              <a:t>Substantial PFS </a:t>
            </a:r>
            <a:br>
              <a:rPr kumimoji="0" lang="en-US" sz="1600" b="1" i="1" u="none" strike="noStrike" kern="1200" cap="none" spc="0" normalizeH="0" baseline="0" noProof="0" dirty="0">
                <a:ln>
                  <a:noFill/>
                </a:ln>
                <a:solidFill>
                  <a:prstClr val="white"/>
                </a:solidFill>
                <a:effectLst/>
                <a:uLnTx/>
                <a:uFillTx/>
                <a:latin typeface="Arial"/>
                <a:ea typeface="+mn-ea"/>
                <a:cs typeface="+mn-cs"/>
                <a:sym typeface="Arial"/>
              </a:rPr>
            </a:br>
            <a:r>
              <a:rPr kumimoji="0" lang="en-US" sz="1600" b="1" i="1" u="none" strike="noStrike" kern="1200" cap="none" spc="0" normalizeH="0" baseline="0" noProof="0" dirty="0">
                <a:ln>
                  <a:noFill/>
                </a:ln>
                <a:solidFill>
                  <a:prstClr val="white"/>
                </a:solidFill>
                <a:effectLst/>
                <a:uLnTx/>
                <a:uFillTx/>
                <a:latin typeface="Arial"/>
                <a:ea typeface="+mn-ea"/>
                <a:cs typeface="+mn-cs"/>
                <a:sym typeface="Arial"/>
              </a:rPr>
              <a:t>and OS benefits</a:t>
            </a:r>
          </a:p>
        </p:txBody>
      </p:sp>
      <p:sp>
        <p:nvSpPr>
          <p:cNvPr id="2" name="Footer Placeholder 1">
            <a:extLst>
              <a:ext uri="{FF2B5EF4-FFF2-40B4-BE49-F238E27FC236}">
                <a16:creationId xmlns:a16="http://schemas.microsoft.com/office/drawing/2014/main" id="{118BEF15-63AF-4090-5BD8-090858DB61C9}"/>
              </a:ext>
            </a:extLst>
          </p:cNvPr>
          <p:cNvSpPr>
            <a:spLocks noGrp="1"/>
          </p:cNvSpPr>
          <p:nvPr>
            <p:ph type="ftr" sz="quarter" idx="3"/>
          </p:nvPr>
        </p:nvSpPr>
        <p:spPr/>
        <p:txBody>
          <a:bodyPr/>
          <a:lstStyle/>
          <a:p>
            <a:r>
              <a:rPr kumimoji="0" lang="it-IT"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 Colombo N et </a:t>
            </a:r>
            <a:r>
              <a:rPr kumimoji="0" lang="it-IT"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al. </a:t>
            </a:r>
            <a:r>
              <a:rPr kumimoji="0" lang="en-US" sz="800" b="0"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N Engl J Med. </a:t>
            </a:r>
            <a:r>
              <a:rPr kumimoji="0" lang="en-US" sz="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2021;385:1856-67. 2. https://www.fda.gov/drugs/resources-information-approved-drugs/fda-approves-pembrolizumab-combination-first-line-treatment-cervical-cancer. </a:t>
            </a:r>
            <a:r>
              <a:rPr kumimoji="0" lang="it-IT"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Monk BJ et al. </a:t>
            </a:r>
            <a:r>
              <a:rPr kumimoji="0" lang="it-IT"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J Clin Onc</a:t>
            </a:r>
            <a:r>
              <a:rPr lang="it-IT" kern="1200" dirty="0">
                <a:solidFill>
                  <a:srgbClr val="000000"/>
                </a:solidFill>
                <a:ea typeface="+mn-ea"/>
              </a:rPr>
              <a:t>. 2023;</a:t>
            </a:r>
            <a:r>
              <a:rPr kumimoji="0" lang="it-IT"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5505-5511.</a:t>
            </a:r>
            <a:endParaRPr kumimoji="0" lang="it-IT"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Tree>
    <p:extLst>
      <p:ext uri="{BB962C8B-B14F-4D97-AF65-F5344CB8AC3E}">
        <p14:creationId xmlns:p14="http://schemas.microsoft.com/office/powerpoint/2010/main" val="30069730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B4172B5-2EED-DD4F-F4E5-BC0BC88F36B9}"/>
              </a:ext>
            </a:extLst>
          </p:cNvPr>
          <p:cNvSpPr/>
          <p:nvPr/>
        </p:nvSpPr>
        <p:spPr>
          <a:xfrm>
            <a:off x="91440" y="936109"/>
            <a:ext cx="8961120" cy="1197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98" name="Footer Placeholder 2">
            <a:extLst>
              <a:ext uri="{FF2B5EF4-FFF2-40B4-BE49-F238E27FC236}">
                <a16:creationId xmlns:a16="http://schemas.microsoft.com/office/drawing/2014/main" id="{99CAE58F-7899-29BE-8656-ABC21223F2D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 Martins F et al. </a:t>
            </a:r>
            <a:r>
              <a:rPr kumimoji="0" lang="it-IT"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Nat Rev Clin Oncol</a:t>
            </a:r>
            <a:r>
              <a:rPr kumimoji="0" lang="it-IT"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2019;16:563-580.</a:t>
            </a: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 name="Title 1">
            <a:extLst>
              <a:ext uri="{FF2B5EF4-FFF2-40B4-BE49-F238E27FC236}">
                <a16:creationId xmlns:a16="http://schemas.microsoft.com/office/drawing/2014/main" id="{FD95F670-3359-7F47-A685-7422C476C8B0}"/>
              </a:ext>
            </a:extLst>
          </p:cNvPr>
          <p:cNvSpPr>
            <a:spLocks noGrp="1"/>
          </p:cNvSpPr>
          <p:nvPr>
            <p:ph type="title"/>
          </p:nvPr>
        </p:nvSpPr>
        <p:spPr/>
        <p:txBody>
          <a:bodyPr/>
          <a:lstStyle/>
          <a:p>
            <a:r>
              <a:rPr lang="en-US" dirty="0"/>
              <a:t>irAEs From Immune Checkpoint Inhibitors</a:t>
            </a:r>
            <a:br>
              <a:rPr lang="en-US" dirty="0"/>
            </a:br>
            <a:r>
              <a:rPr lang="en-US" dirty="0"/>
              <a:t>Can Affect Any Organ System</a:t>
            </a:r>
            <a:r>
              <a:rPr lang="en-US" baseline="30000" dirty="0"/>
              <a:t>1</a:t>
            </a:r>
          </a:p>
        </p:txBody>
      </p:sp>
      <p:pic>
        <p:nvPicPr>
          <p:cNvPr id="4" name="Picture 3">
            <a:extLst>
              <a:ext uri="{FF2B5EF4-FFF2-40B4-BE49-F238E27FC236}">
                <a16:creationId xmlns:a16="http://schemas.microsoft.com/office/drawing/2014/main" id="{29E13A58-B042-D015-7FAF-196A6F07ACE0}"/>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09619" y="1077853"/>
            <a:ext cx="970346" cy="970346"/>
          </a:xfrm>
          <a:prstGeom prst="rect">
            <a:avLst/>
          </a:prstGeom>
          <a:solidFill>
            <a:schemeClr val="bg1"/>
          </a:solidFill>
          <a:ln>
            <a:solidFill>
              <a:schemeClr val="bg1"/>
            </a:solidFill>
          </a:ln>
        </p:spPr>
      </p:pic>
      <p:sp>
        <p:nvSpPr>
          <p:cNvPr id="5" name="TextBox 4">
            <a:extLst>
              <a:ext uri="{FF2B5EF4-FFF2-40B4-BE49-F238E27FC236}">
                <a16:creationId xmlns:a16="http://schemas.microsoft.com/office/drawing/2014/main" id="{17255FBD-B49D-5B7C-CC82-82A76DE45E5C}"/>
              </a:ext>
            </a:extLst>
          </p:cNvPr>
          <p:cNvSpPr txBox="1"/>
          <p:nvPr/>
        </p:nvSpPr>
        <p:spPr>
          <a:xfrm>
            <a:off x="328687" y="2216352"/>
            <a:ext cx="17199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Dermatologic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Rash, pruritus</a:t>
            </a:r>
          </a:p>
        </p:txBody>
      </p:sp>
      <p:pic>
        <p:nvPicPr>
          <p:cNvPr id="6" name="Picture 5">
            <a:extLst>
              <a:ext uri="{FF2B5EF4-FFF2-40B4-BE49-F238E27FC236}">
                <a16:creationId xmlns:a16="http://schemas.microsoft.com/office/drawing/2014/main" id="{18D7D9A9-FBBF-0971-518A-0E0D4A47320C}"/>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993104" y="1077853"/>
            <a:ext cx="970346" cy="970346"/>
          </a:xfrm>
          <a:prstGeom prst="rect">
            <a:avLst/>
          </a:prstGeom>
          <a:solidFill>
            <a:schemeClr val="bg1"/>
          </a:solidFill>
          <a:ln>
            <a:solidFill>
              <a:schemeClr val="bg1"/>
            </a:solidFill>
          </a:ln>
        </p:spPr>
      </p:pic>
      <p:sp>
        <p:nvSpPr>
          <p:cNvPr id="7" name="TextBox 6">
            <a:extLst>
              <a:ext uri="{FF2B5EF4-FFF2-40B4-BE49-F238E27FC236}">
                <a16:creationId xmlns:a16="http://schemas.microsoft.com/office/drawing/2014/main" id="{4AFA4ED6-1A78-569F-F553-7A0C9DD7AD29}"/>
              </a:ext>
            </a:extLst>
          </p:cNvPr>
          <p:cNvSpPr txBox="1"/>
          <p:nvPr/>
        </p:nvSpPr>
        <p:spPr>
          <a:xfrm>
            <a:off x="2315322" y="2216352"/>
            <a:ext cx="218896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Gastrointestinal</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Diarrhea, nausea, vomiting</a:t>
            </a:r>
          </a:p>
        </p:txBody>
      </p:sp>
      <p:pic>
        <p:nvPicPr>
          <p:cNvPr id="8" name="Picture 7">
            <a:extLst>
              <a:ext uri="{FF2B5EF4-FFF2-40B4-BE49-F238E27FC236}">
                <a16:creationId xmlns:a16="http://schemas.microsoft.com/office/drawing/2014/main" id="{B92B9CEE-8FA5-1FE0-2A89-68A68C5CDAC9}"/>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327220" y="1077853"/>
            <a:ext cx="970346" cy="970346"/>
          </a:xfrm>
          <a:prstGeom prst="rect">
            <a:avLst/>
          </a:prstGeom>
          <a:solidFill>
            <a:schemeClr val="bg1"/>
          </a:solidFill>
          <a:ln>
            <a:solidFill>
              <a:schemeClr val="bg1"/>
            </a:solidFill>
          </a:ln>
        </p:spPr>
      </p:pic>
      <p:sp>
        <p:nvSpPr>
          <p:cNvPr id="9" name="TextBox 8">
            <a:extLst>
              <a:ext uri="{FF2B5EF4-FFF2-40B4-BE49-F238E27FC236}">
                <a16:creationId xmlns:a16="http://schemas.microsoft.com/office/drawing/2014/main" id="{137626C8-73E5-19D6-B9CD-2C79E6D7F806}"/>
              </a:ext>
            </a:extLst>
          </p:cNvPr>
          <p:cNvSpPr txBox="1"/>
          <p:nvPr/>
        </p:nvSpPr>
        <p:spPr>
          <a:xfrm>
            <a:off x="4768631" y="2216352"/>
            <a:ext cx="20621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Endocrine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Hypothyroidism</a:t>
            </a:r>
          </a:p>
        </p:txBody>
      </p:sp>
      <p:pic>
        <p:nvPicPr>
          <p:cNvPr id="11" name="Picture 10">
            <a:extLst>
              <a:ext uri="{FF2B5EF4-FFF2-40B4-BE49-F238E27FC236}">
                <a16:creationId xmlns:a16="http://schemas.microsoft.com/office/drawing/2014/main" id="{4382C34A-4CB9-96CC-79E3-7946315473A6}"/>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485615" y="1077853"/>
            <a:ext cx="970346" cy="970346"/>
          </a:xfrm>
          <a:prstGeom prst="rect">
            <a:avLst/>
          </a:prstGeom>
          <a:solidFill>
            <a:schemeClr val="bg1"/>
          </a:solidFill>
          <a:ln>
            <a:solidFill>
              <a:schemeClr val="bg1"/>
            </a:solidFill>
          </a:ln>
        </p:spPr>
      </p:pic>
      <p:sp>
        <p:nvSpPr>
          <p:cNvPr id="12" name="TextBox 11">
            <a:extLst>
              <a:ext uri="{FF2B5EF4-FFF2-40B4-BE49-F238E27FC236}">
                <a16:creationId xmlns:a16="http://schemas.microsoft.com/office/drawing/2014/main" id="{F058DFC8-1706-2DE6-EE84-9277ABA5BECC}"/>
              </a:ext>
            </a:extLst>
          </p:cNvPr>
          <p:cNvSpPr txBox="1"/>
          <p:nvPr/>
        </p:nvSpPr>
        <p:spPr>
          <a:xfrm>
            <a:off x="6952426" y="2216352"/>
            <a:ext cx="20621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Pulmonary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Pneumonitis</a:t>
            </a:r>
          </a:p>
        </p:txBody>
      </p:sp>
      <p:cxnSp>
        <p:nvCxnSpPr>
          <p:cNvPr id="14" name="Straight Connector 13">
            <a:extLst>
              <a:ext uri="{FF2B5EF4-FFF2-40B4-BE49-F238E27FC236}">
                <a16:creationId xmlns:a16="http://schemas.microsoft.com/office/drawing/2014/main" id="{4C0564EE-35F9-A896-E667-84B6B9C298F2}"/>
              </a:ext>
            </a:extLst>
          </p:cNvPr>
          <p:cNvCxnSpPr>
            <a:cxnSpLocks/>
          </p:cNvCxnSpPr>
          <p:nvPr/>
        </p:nvCxnSpPr>
        <p:spPr>
          <a:xfrm>
            <a:off x="2235200" y="936109"/>
            <a:ext cx="0" cy="3058686"/>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FC3C4B9-5641-2F64-F09C-5B06E562309A}"/>
              </a:ext>
            </a:extLst>
          </p:cNvPr>
          <p:cNvCxnSpPr>
            <a:cxnSpLocks/>
          </p:cNvCxnSpPr>
          <p:nvPr/>
        </p:nvCxnSpPr>
        <p:spPr>
          <a:xfrm>
            <a:off x="4581855" y="936109"/>
            <a:ext cx="0" cy="3058686"/>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1519D38-8CEB-A8F1-7BB2-342FE3425F8D}"/>
              </a:ext>
            </a:extLst>
          </p:cNvPr>
          <p:cNvCxnSpPr>
            <a:cxnSpLocks/>
          </p:cNvCxnSpPr>
          <p:nvPr/>
        </p:nvCxnSpPr>
        <p:spPr>
          <a:xfrm>
            <a:off x="6885030" y="936109"/>
            <a:ext cx="3986" cy="3058686"/>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AB7E071-3564-D31F-49C0-68E4F36B4F8D}"/>
              </a:ext>
            </a:extLst>
          </p:cNvPr>
          <p:cNvSpPr txBox="1"/>
          <p:nvPr/>
        </p:nvSpPr>
        <p:spPr>
          <a:xfrm>
            <a:off x="122367" y="3446175"/>
            <a:ext cx="21326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Topical steroids, topical antihistamines</a:t>
            </a:r>
          </a:p>
        </p:txBody>
      </p:sp>
      <p:sp>
        <p:nvSpPr>
          <p:cNvPr id="10" name="TextBox 9">
            <a:extLst>
              <a:ext uri="{FF2B5EF4-FFF2-40B4-BE49-F238E27FC236}">
                <a16:creationId xmlns:a16="http://schemas.microsoft.com/office/drawing/2014/main" id="{40C1E452-71C4-D537-E53C-27B2A65B574B}"/>
              </a:ext>
            </a:extLst>
          </p:cNvPr>
          <p:cNvSpPr txBox="1"/>
          <p:nvPr/>
        </p:nvSpPr>
        <p:spPr>
          <a:xfrm>
            <a:off x="91440" y="3094197"/>
            <a:ext cx="8910409" cy="338554"/>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prstClr val="white"/>
                </a:solidFill>
                <a:effectLst/>
                <a:uLnTx/>
                <a:uFillTx/>
                <a:latin typeface="Arial"/>
                <a:ea typeface="+mn-ea"/>
                <a:cs typeface="+mn-cs"/>
                <a:sym typeface="Arial"/>
              </a:rPr>
              <a:t>Consider Treating With…</a:t>
            </a:r>
          </a:p>
        </p:txBody>
      </p:sp>
      <p:sp>
        <p:nvSpPr>
          <p:cNvPr id="13" name="TextBox 12">
            <a:extLst>
              <a:ext uri="{FF2B5EF4-FFF2-40B4-BE49-F238E27FC236}">
                <a16:creationId xmlns:a16="http://schemas.microsoft.com/office/drawing/2014/main" id="{2973BF94-D55E-C1DB-3EAB-310CA7E4CA79}"/>
              </a:ext>
            </a:extLst>
          </p:cNvPr>
          <p:cNvSpPr txBox="1"/>
          <p:nvPr/>
        </p:nvSpPr>
        <p:spPr>
          <a:xfrm>
            <a:off x="2325372" y="3446175"/>
            <a:ext cx="21688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Steroids, antiemetics, antidiarrheals</a:t>
            </a:r>
          </a:p>
        </p:txBody>
      </p:sp>
      <p:sp>
        <p:nvSpPr>
          <p:cNvPr id="18" name="TextBox 17">
            <a:extLst>
              <a:ext uri="{FF2B5EF4-FFF2-40B4-BE49-F238E27FC236}">
                <a16:creationId xmlns:a16="http://schemas.microsoft.com/office/drawing/2014/main" id="{E30C4100-1776-A3E8-572B-89BF2E1C0511}"/>
              </a:ext>
            </a:extLst>
          </p:cNvPr>
          <p:cNvSpPr txBox="1"/>
          <p:nvPr/>
        </p:nvSpPr>
        <p:spPr>
          <a:xfrm>
            <a:off x="4777185" y="3446175"/>
            <a:ext cx="2045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Synthroid</a:t>
            </a:r>
          </a:p>
        </p:txBody>
      </p:sp>
      <p:sp>
        <p:nvSpPr>
          <p:cNvPr id="19" name="TextBox 18">
            <a:extLst>
              <a:ext uri="{FF2B5EF4-FFF2-40B4-BE49-F238E27FC236}">
                <a16:creationId xmlns:a16="http://schemas.microsoft.com/office/drawing/2014/main" id="{2D457FA2-C23F-0581-0D17-7B430AB6AE2F}"/>
              </a:ext>
            </a:extLst>
          </p:cNvPr>
          <p:cNvSpPr txBox="1"/>
          <p:nvPr/>
        </p:nvSpPr>
        <p:spPr>
          <a:xfrm>
            <a:off x="6952427" y="3446175"/>
            <a:ext cx="20621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Steroids</a:t>
            </a:r>
          </a:p>
        </p:txBody>
      </p:sp>
      <p:sp>
        <p:nvSpPr>
          <p:cNvPr id="20" name="TextBox 19">
            <a:extLst>
              <a:ext uri="{FF2B5EF4-FFF2-40B4-BE49-F238E27FC236}">
                <a16:creationId xmlns:a16="http://schemas.microsoft.com/office/drawing/2014/main" id="{7D8D4542-7E48-D819-78AE-09A8614D09BF}"/>
              </a:ext>
            </a:extLst>
          </p:cNvPr>
          <p:cNvSpPr txBox="1"/>
          <p:nvPr/>
        </p:nvSpPr>
        <p:spPr>
          <a:xfrm>
            <a:off x="1104542" y="4138536"/>
            <a:ext cx="6954625" cy="646986"/>
          </a:xfrm>
          <a:prstGeom prst="round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Arial"/>
                <a:ea typeface="+mn-ea"/>
                <a:cs typeface="+mn-cs"/>
                <a:sym typeface="Arial"/>
              </a:rPr>
              <a:t>Identify experts in each specialty for collaboration; use e-consults to start early intervention while the specialist appointment is being made</a:t>
            </a:r>
          </a:p>
        </p:txBody>
      </p:sp>
    </p:spTree>
    <p:extLst>
      <p:ext uri="{BB962C8B-B14F-4D97-AF65-F5344CB8AC3E}">
        <p14:creationId xmlns:p14="http://schemas.microsoft.com/office/powerpoint/2010/main" val="2380050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irAE Grading and Management</a:t>
            </a:r>
            <a:r>
              <a:rPr lang="en-US" baseline="30000" dirty="0"/>
              <a:t>1-3</a:t>
            </a:r>
          </a:p>
        </p:txBody>
      </p:sp>
      <p:sp>
        <p:nvSpPr>
          <p:cNvPr id="39" name="Footer Placeholder 5"/>
          <p:cNvSpPr>
            <a:spLocks noGrp="1"/>
          </p:cNvSpPr>
          <p:nvPr>
            <p:ph type="ftr" sz="quarter" idx="3"/>
          </p:nvPr>
        </p:nvSpPr>
        <p:spPr/>
        <p:txBody>
          <a:bodyPr/>
          <a:lstStyle/>
          <a:p>
            <a:pPr defTabSz="914378">
              <a:buSzPts val="1400"/>
              <a:defRPr/>
            </a:pPr>
            <a:r>
              <a:rPr lang="en-US" kern="1200" dirty="0">
                <a:solidFill>
                  <a:srgbClr val="000000"/>
                </a:solidFill>
                <a:ea typeface="+mn-ea"/>
              </a:rPr>
              <a:t>1. Postow MA et al. </a:t>
            </a:r>
            <a:r>
              <a:rPr lang="en-US" i="1" kern="1200" dirty="0">
                <a:solidFill>
                  <a:srgbClr val="000000"/>
                </a:solidFill>
                <a:ea typeface="+mn-ea"/>
              </a:rPr>
              <a:t>N Engl J Med</a:t>
            </a:r>
            <a:r>
              <a:rPr lang="en-US" kern="1200" dirty="0">
                <a:solidFill>
                  <a:srgbClr val="000000"/>
                </a:solidFill>
                <a:ea typeface="+mn-ea"/>
              </a:rPr>
              <a:t>. 2018;378:158-168. 2.</a:t>
            </a:r>
            <a:r>
              <a:rPr lang="en-US" dirty="0">
                <a:solidFill>
                  <a:srgbClr val="000000"/>
                </a:solidFill>
                <a:latin typeface="Arial"/>
                <a:ea typeface="+mn-ea"/>
                <a:cs typeface="Arial"/>
              </a:rPr>
              <a:t> Schneider BJ et al. </a:t>
            </a:r>
            <a:r>
              <a:rPr lang="en-US" i="1" dirty="0">
                <a:solidFill>
                  <a:srgbClr val="000000"/>
                </a:solidFill>
                <a:latin typeface="Arial"/>
                <a:ea typeface="+mn-ea"/>
                <a:cs typeface="Arial"/>
              </a:rPr>
              <a:t>J Clin Oncol</a:t>
            </a:r>
            <a:r>
              <a:rPr lang="en-US" dirty="0">
                <a:solidFill>
                  <a:srgbClr val="000000"/>
                </a:solidFill>
                <a:latin typeface="Arial"/>
                <a:ea typeface="+mn-ea"/>
                <a:cs typeface="Arial"/>
              </a:rPr>
              <a:t>. 2021;39:4073-4126</a:t>
            </a:r>
            <a:r>
              <a:rPr lang="en-US" kern="1200" dirty="0">
                <a:solidFill>
                  <a:srgbClr val="000000"/>
                </a:solidFill>
                <a:ea typeface="+mn-ea"/>
              </a:rPr>
              <a:t>. 3. </a:t>
            </a:r>
            <a:r>
              <a:rPr lang="en-US" dirty="0">
                <a:solidFill>
                  <a:srgbClr val="000000"/>
                </a:solidFill>
                <a:latin typeface="Arial"/>
                <a:ea typeface="+mn-ea"/>
                <a:cs typeface="Arial"/>
              </a:rPr>
              <a:t>NCCN Clinical Practice Guidelines in Oncology. </a:t>
            </a:r>
            <a:br>
              <a:rPr lang="en-US" dirty="0">
                <a:solidFill>
                  <a:srgbClr val="000000"/>
                </a:solidFill>
                <a:latin typeface="Arial"/>
                <a:ea typeface="+mn-ea"/>
                <a:cs typeface="Arial"/>
              </a:rPr>
            </a:br>
            <a:r>
              <a:rPr lang="en-US" dirty="0">
                <a:solidFill>
                  <a:srgbClr val="000000"/>
                </a:solidFill>
                <a:latin typeface="Arial"/>
                <a:ea typeface="+mn-ea"/>
                <a:cs typeface="Arial"/>
              </a:rPr>
              <a:t>Management of Immunotherapy-Related Toxicities. Version 2.2024. https://www.nccn.org/professionals/physician_gls/pdf/immunotherapy.pdf. </a:t>
            </a:r>
            <a:endParaRPr lang="en-US" kern="1200" dirty="0">
              <a:solidFill>
                <a:srgbClr val="000000"/>
              </a:solidFill>
              <a:ea typeface="+mn-ea"/>
            </a:endParaRPr>
          </a:p>
        </p:txBody>
      </p:sp>
      <p:graphicFrame>
        <p:nvGraphicFramePr>
          <p:cNvPr id="12" name="Table 12">
            <a:extLst>
              <a:ext uri="{FF2B5EF4-FFF2-40B4-BE49-F238E27FC236}">
                <a16:creationId xmlns:a16="http://schemas.microsoft.com/office/drawing/2014/main" id="{24808E5B-54E2-E274-1456-CA79255A8BE4}"/>
              </a:ext>
            </a:extLst>
          </p:cNvPr>
          <p:cNvGraphicFramePr>
            <a:graphicFrameLocks noGrp="1"/>
          </p:cNvGraphicFramePr>
          <p:nvPr>
            <p:extLst>
              <p:ext uri="{D42A27DB-BD31-4B8C-83A1-F6EECF244321}">
                <p14:modId xmlns:p14="http://schemas.microsoft.com/office/powerpoint/2010/main" val="3535420187"/>
              </p:ext>
            </p:extLst>
          </p:nvPr>
        </p:nvGraphicFramePr>
        <p:xfrm>
          <a:off x="161658" y="988732"/>
          <a:ext cx="4045796" cy="1440180"/>
        </p:xfrm>
        <a:graphic>
          <a:graphicData uri="http://schemas.openxmlformats.org/drawingml/2006/table">
            <a:tbl>
              <a:tblPr bandRow="1">
                <a:tableStyleId>{6E25E649-3F16-4E02-A733-19D2CDBF48F0}</a:tableStyleId>
              </a:tblPr>
              <a:tblGrid>
                <a:gridCol w="365760">
                  <a:extLst>
                    <a:ext uri="{9D8B030D-6E8A-4147-A177-3AD203B41FA5}">
                      <a16:colId xmlns:a16="http://schemas.microsoft.com/office/drawing/2014/main" val="536172405"/>
                    </a:ext>
                  </a:extLst>
                </a:gridCol>
                <a:gridCol w="3680036">
                  <a:extLst>
                    <a:ext uri="{9D8B030D-6E8A-4147-A177-3AD203B41FA5}">
                      <a16:colId xmlns:a16="http://schemas.microsoft.com/office/drawing/2014/main" val="4200615068"/>
                    </a:ext>
                  </a:extLst>
                </a:gridCol>
              </a:tblGrid>
              <a:tr h="4343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endParaRPr>
                    </a:p>
                  </a:txBody>
                  <a:tcPr vert="vert270" anchor="ctr">
                    <a:lnL>
                      <a:noFill/>
                    </a:lnL>
                    <a:lnR>
                      <a:noFill/>
                    </a:lnR>
                    <a:lnT w="25400" cmpd="sng">
                      <a:noFill/>
                    </a:lnT>
                    <a:lnB w="381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Grade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dirty="0">
                          <a:solidFill>
                            <a:schemeClr val="bg1"/>
                          </a:solidFill>
                        </a:rPr>
                        <a:t>Minimal or no symptoms; diagnostic change only</a:t>
                      </a:r>
                    </a:p>
                  </a:txBody>
                  <a:tcPr anchor="ctr">
                    <a:lnL>
                      <a:noFill/>
                    </a:lnL>
                    <a:lnR>
                      <a:noFill/>
                    </a:lnR>
                    <a:lnT w="25400" cmpd="sng">
                      <a:noFill/>
                    </a:lnT>
                    <a:lnB>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4276990905"/>
                  </a:ext>
                </a:extLst>
              </a:tr>
              <a:tr h="1005840">
                <a:tc vMerge="1">
                  <a:txBody>
                    <a:bodyPr/>
                    <a:lstStyle/>
                    <a:p>
                      <a:endParaRPr lang="en-US" sz="1200" dirty="0"/>
                    </a:p>
                  </a:txBody>
                  <a:tcPr/>
                </a:tc>
                <a:tc>
                  <a:txBody>
                    <a:bodyPr/>
                    <a:lstStyle/>
                    <a:p>
                      <a:pPr marL="171450" marR="0" indent="-171450" algn="l" rtl="0">
                        <a:lnSpc>
                          <a:spcPct val="100000"/>
                        </a:lnSpc>
                        <a:spcBef>
                          <a:spcPts val="0"/>
                        </a:spcBef>
                        <a:spcAft>
                          <a:spcPts val="0"/>
                        </a:spcAft>
                        <a:buClrTx/>
                        <a:buFont typeface="Arial" panose="020B0604020202020204" pitchFamily="34" charset="0"/>
                        <a:buChar char="•"/>
                      </a:pPr>
                      <a:r>
                        <a:rPr lang="en-US" sz="1100" b="0" i="0" u="none" strike="noStrike" cap="none" dirty="0">
                          <a:solidFill>
                            <a:schemeClr val="tx1"/>
                          </a:solidFill>
                          <a:latin typeface="+mn-lt"/>
                          <a:ea typeface="+mn-ea"/>
                          <a:cs typeface="+mn-cs"/>
                          <a:sym typeface="Arial"/>
                        </a:rPr>
                        <a:t>In general, checkpoint inhibitor therapy should </a:t>
                      </a:r>
                      <a:br>
                        <a:rPr lang="en-US" sz="1100" b="0" i="0" u="none" strike="noStrike" cap="none" dirty="0">
                          <a:solidFill>
                            <a:schemeClr val="tx1"/>
                          </a:solidFill>
                          <a:latin typeface="+mn-lt"/>
                          <a:ea typeface="+mn-ea"/>
                          <a:cs typeface="+mn-cs"/>
                          <a:sym typeface="Arial"/>
                        </a:rPr>
                      </a:br>
                      <a:r>
                        <a:rPr lang="en-US" sz="1100" b="0" i="0" u="none" strike="noStrike" cap="none" dirty="0">
                          <a:solidFill>
                            <a:schemeClr val="tx1"/>
                          </a:solidFill>
                          <a:latin typeface="+mn-lt"/>
                          <a:ea typeface="+mn-ea"/>
                          <a:cs typeface="+mn-cs"/>
                          <a:sym typeface="Arial"/>
                        </a:rPr>
                        <a:t>be continued with close monitoring, with the exception of some neurologic, hematologic, </a:t>
                      </a:r>
                      <a:br>
                        <a:rPr lang="en-US" sz="1100" b="0" i="0" u="none" strike="noStrike" cap="none" dirty="0">
                          <a:solidFill>
                            <a:schemeClr val="tx1"/>
                          </a:solidFill>
                          <a:latin typeface="+mn-lt"/>
                          <a:ea typeface="+mn-ea"/>
                          <a:cs typeface="+mn-cs"/>
                          <a:sym typeface="Arial"/>
                        </a:rPr>
                      </a:br>
                      <a:r>
                        <a:rPr lang="en-US" sz="1100" b="0" i="0" u="none" strike="noStrike" cap="none" dirty="0">
                          <a:solidFill>
                            <a:schemeClr val="tx1"/>
                          </a:solidFill>
                          <a:latin typeface="+mn-lt"/>
                          <a:ea typeface="+mn-ea"/>
                          <a:cs typeface="+mn-cs"/>
                          <a:sym typeface="Arial"/>
                        </a:rPr>
                        <a:t>and cardiac toxicities</a:t>
                      </a:r>
                    </a:p>
                  </a:txBody>
                  <a:tcPr marT="182880" anchor="ctr">
                    <a:lnL>
                      <a:noFill/>
                    </a:lnL>
                    <a:lnR>
                      <a:noFill/>
                    </a:lnR>
                    <a:lnT>
                      <a:noFill/>
                    </a:lnT>
                    <a:lnB w="381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31746667"/>
                  </a:ext>
                </a:extLst>
              </a:tr>
            </a:tbl>
          </a:graphicData>
        </a:graphic>
      </p:graphicFrame>
      <p:graphicFrame>
        <p:nvGraphicFramePr>
          <p:cNvPr id="13" name="Table 12">
            <a:extLst>
              <a:ext uri="{FF2B5EF4-FFF2-40B4-BE49-F238E27FC236}">
                <a16:creationId xmlns:a16="http://schemas.microsoft.com/office/drawing/2014/main" id="{EF925E4B-54D4-0E15-4ADD-4DAD47BA74E4}"/>
              </a:ext>
            </a:extLst>
          </p:cNvPr>
          <p:cNvGraphicFramePr>
            <a:graphicFrameLocks noGrp="1"/>
          </p:cNvGraphicFramePr>
          <p:nvPr>
            <p:extLst>
              <p:ext uri="{D42A27DB-BD31-4B8C-83A1-F6EECF244321}">
                <p14:modId xmlns:p14="http://schemas.microsoft.com/office/powerpoint/2010/main" val="1490516662"/>
              </p:ext>
            </p:extLst>
          </p:nvPr>
        </p:nvGraphicFramePr>
        <p:xfrm>
          <a:off x="179226" y="2556078"/>
          <a:ext cx="4034876" cy="2034540"/>
        </p:xfrm>
        <a:graphic>
          <a:graphicData uri="http://schemas.openxmlformats.org/drawingml/2006/table">
            <a:tbl>
              <a:tblPr bandRow="1">
                <a:tableStyleId>{6E25E649-3F16-4E02-A733-19D2CDBF48F0}</a:tableStyleId>
              </a:tblPr>
              <a:tblGrid>
                <a:gridCol w="365760">
                  <a:extLst>
                    <a:ext uri="{9D8B030D-6E8A-4147-A177-3AD203B41FA5}">
                      <a16:colId xmlns:a16="http://schemas.microsoft.com/office/drawing/2014/main" val="536172405"/>
                    </a:ext>
                  </a:extLst>
                </a:gridCol>
                <a:gridCol w="3669116">
                  <a:extLst>
                    <a:ext uri="{9D8B030D-6E8A-4147-A177-3AD203B41FA5}">
                      <a16:colId xmlns:a16="http://schemas.microsoft.com/office/drawing/2014/main" val="4200615068"/>
                    </a:ext>
                  </a:extLst>
                </a:gridCol>
              </a:tblGrid>
              <a:tr h="4343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endParaRPr>
                    </a:p>
                  </a:txBody>
                  <a:tcPr vert="vert270" anchor="ctr">
                    <a:lnL>
                      <a:noFill/>
                    </a:lnL>
                    <a:lnR>
                      <a:noFill/>
                    </a:lnR>
                    <a:lnT w="25400" cmpd="sng">
                      <a:noFill/>
                    </a:lnT>
                    <a:lnB w="38100" cap="flat" cmpd="sng" algn="ctr">
                      <a:solidFill>
                        <a:schemeClr val="tx2">
                          <a:lumMod val="90000"/>
                          <a:lumOff val="1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Grade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dirty="0">
                          <a:solidFill>
                            <a:schemeClr val="bg1"/>
                          </a:solidFill>
                        </a:rPr>
                        <a:t>Mild to moderate symptoms</a:t>
                      </a:r>
                    </a:p>
                  </a:txBody>
                  <a:tcPr anchor="ctr">
                    <a:lnL>
                      <a:noFill/>
                    </a:lnL>
                    <a:lnR>
                      <a:noFill/>
                    </a:lnR>
                    <a:lnT w="254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extLst>
                  <a:ext uri="{0D108BD9-81ED-4DB2-BD59-A6C34878D82A}">
                    <a16:rowId xmlns:a16="http://schemas.microsoft.com/office/drawing/2014/main" val="4276990905"/>
                  </a:ext>
                </a:extLst>
              </a:tr>
              <a:tr h="1600200">
                <a:tc vMerge="1">
                  <a:txBody>
                    <a:bodyPr/>
                    <a:lstStyle/>
                    <a:p>
                      <a:endParaRPr lang="en-US" sz="1200" dirty="0"/>
                    </a:p>
                  </a:txBody>
                  <a:tcPr/>
                </a:tc>
                <a:tc>
                  <a:txBody>
                    <a:bodyPr/>
                    <a:lstStyle/>
                    <a:p>
                      <a:pPr marL="171450" indent="-171450">
                        <a:buClrTx/>
                        <a:buFont typeface="Arial" panose="020B0604020202020204" pitchFamily="34" charset="0"/>
                        <a:buChar char="•"/>
                      </a:pPr>
                      <a:r>
                        <a:rPr lang="en-US" sz="1100" dirty="0">
                          <a:solidFill>
                            <a:schemeClr val="tx1"/>
                          </a:solidFill>
                        </a:rPr>
                        <a:t>Hold checkpoint inhibitor therapy for most </a:t>
                      </a:r>
                      <a:br>
                        <a:rPr lang="en-US" sz="1100" dirty="0">
                          <a:solidFill>
                            <a:schemeClr val="tx1"/>
                          </a:solidFill>
                        </a:rPr>
                      </a:br>
                      <a:r>
                        <a:rPr lang="en-US" sz="1100" dirty="0">
                          <a:solidFill>
                            <a:schemeClr val="tx1"/>
                          </a:solidFill>
                        </a:rPr>
                        <a:t>grade 2 toxicities</a:t>
                      </a:r>
                    </a:p>
                    <a:p>
                      <a:pPr marL="171450" indent="-171450">
                        <a:buClrTx/>
                        <a:buFont typeface="Arial" panose="020B0604020202020204" pitchFamily="34" charset="0"/>
                        <a:buChar char="•"/>
                      </a:pPr>
                      <a:r>
                        <a:rPr lang="en-US" sz="1100" dirty="0">
                          <a:solidFill>
                            <a:schemeClr val="tx1"/>
                          </a:solidFill>
                        </a:rPr>
                        <a:t>Consider resuming immunotherapy when symptoms and/or laboratory values revert to grade ≤1</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Corticosteroids (initial dosage of 0.5-1 mg/kg/d of prednisone or equivalent) may be administered; </a:t>
                      </a:r>
                      <a:br>
                        <a:rPr lang="en-US" sz="1100" dirty="0">
                          <a:solidFill>
                            <a:schemeClr val="tx1"/>
                          </a:solidFill>
                        </a:rPr>
                      </a:br>
                      <a:r>
                        <a:rPr lang="en-US" sz="1100" dirty="0">
                          <a:solidFill>
                            <a:schemeClr val="tx1"/>
                          </a:solidFill>
                        </a:rPr>
                        <a:t>treat until symptoms improve to grade ≤1 and then taper over 4-6 wk</a:t>
                      </a:r>
                    </a:p>
                  </a:txBody>
                  <a:tcPr marT="182880" anchor="ctr">
                    <a:lnL>
                      <a:noFill/>
                    </a:lnL>
                    <a:lnR>
                      <a:noFill/>
                    </a:lnR>
                    <a:lnT w="38100" cap="flat" cmpd="sng" algn="ctr">
                      <a:noFill/>
                      <a:prstDash val="solid"/>
                      <a:round/>
                      <a:headEnd type="none" w="med" len="med"/>
                      <a:tailEnd type="none" w="med" len="med"/>
                    </a:lnT>
                    <a:lnB w="38100" cap="flat" cmpd="sng" algn="ctr">
                      <a:solidFill>
                        <a:schemeClr val="tx2">
                          <a:lumMod val="90000"/>
                          <a:lumOff val="1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31746667"/>
                  </a:ext>
                </a:extLst>
              </a:tr>
            </a:tbl>
          </a:graphicData>
        </a:graphic>
      </p:graphicFrame>
      <p:graphicFrame>
        <p:nvGraphicFramePr>
          <p:cNvPr id="15" name="Table 14">
            <a:extLst>
              <a:ext uri="{FF2B5EF4-FFF2-40B4-BE49-F238E27FC236}">
                <a16:creationId xmlns:a16="http://schemas.microsoft.com/office/drawing/2014/main" id="{0BD376A9-0305-6F21-1091-B24656D1411C}"/>
              </a:ext>
            </a:extLst>
          </p:cNvPr>
          <p:cNvGraphicFramePr>
            <a:graphicFrameLocks noGrp="1"/>
          </p:cNvGraphicFramePr>
          <p:nvPr>
            <p:extLst>
              <p:ext uri="{D42A27DB-BD31-4B8C-83A1-F6EECF244321}">
                <p14:modId xmlns:p14="http://schemas.microsoft.com/office/powerpoint/2010/main" val="2350752690"/>
              </p:ext>
            </p:extLst>
          </p:nvPr>
        </p:nvGraphicFramePr>
        <p:xfrm>
          <a:off x="4383360" y="988733"/>
          <a:ext cx="4540288" cy="3601885"/>
        </p:xfrm>
        <a:graphic>
          <a:graphicData uri="http://schemas.openxmlformats.org/drawingml/2006/table">
            <a:tbl>
              <a:tblPr bandRow="1">
                <a:tableStyleId>{6E25E649-3F16-4E02-A733-19D2CDBF48F0}</a:tableStyleId>
              </a:tblPr>
              <a:tblGrid>
                <a:gridCol w="210312">
                  <a:extLst>
                    <a:ext uri="{9D8B030D-6E8A-4147-A177-3AD203B41FA5}">
                      <a16:colId xmlns:a16="http://schemas.microsoft.com/office/drawing/2014/main" val="536172405"/>
                    </a:ext>
                  </a:extLst>
                </a:gridCol>
                <a:gridCol w="4329976">
                  <a:extLst>
                    <a:ext uri="{9D8B030D-6E8A-4147-A177-3AD203B41FA5}">
                      <a16:colId xmlns:a16="http://schemas.microsoft.com/office/drawing/2014/main" val="4200615068"/>
                    </a:ext>
                  </a:extLst>
                </a:gridCol>
              </a:tblGrid>
              <a:tr h="438106">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endParaRPr>
                    </a:p>
                  </a:txBody>
                  <a:tcPr vert="vert270" anchor="ctr">
                    <a:lnL>
                      <a:noFill/>
                    </a:lnL>
                    <a:lnR>
                      <a:noFill/>
                    </a:lnR>
                    <a:lnT w="25400" cmpd="sng">
                      <a:noFill/>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7938"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Grade 3/4</a:t>
                      </a:r>
                    </a:p>
                    <a:p>
                      <a:pPr marL="7938" marR="0" lvl="0" indent="0" algn="ctr" defTabSz="914400" rtl="0" eaLnBrk="1" fontAlgn="auto" latinLnBrk="0" hangingPunct="1">
                        <a:lnSpc>
                          <a:spcPct val="100000"/>
                        </a:lnSpc>
                        <a:spcBef>
                          <a:spcPts val="0"/>
                        </a:spcBef>
                        <a:spcAft>
                          <a:spcPts val="0"/>
                        </a:spcAft>
                        <a:buClrTx/>
                        <a:buSzTx/>
                        <a:buFontTx/>
                        <a:buNone/>
                        <a:tabLst/>
                        <a:defRPr/>
                      </a:pPr>
                      <a:r>
                        <a:rPr lang="en-US" sz="1100" i="1" dirty="0">
                          <a:solidFill>
                            <a:schemeClr val="bg1"/>
                          </a:solidFill>
                        </a:rPr>
                        <a:t>Severe or life-threatening symptoms</a:t>
                      </a:r>
                    </a:p>
                  </a:txBody>
                  <a:tcPr anchor="ctr">
                    <a:lnL>
                      <a:noFill/>
                    </a:lnL>
                    <a:lnR>
                      <a:noFill/>
                    </a:lnR>
                    <a:lnT w="25400" cmpd="sng">
                      <a:noFill/>
                    </a:lnT>
                    <a:lnB>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76990905"/>
                  </a:ext>
                </a:extLst>
              </a:tr>
              <a:tr h="3163779">
                <a:tc vMerge="1">
                  <a:txBody>
                    <a:bodyPr/>
                    <a:lstStyle/>
                    <a:p>
                      <a:endParaRPr lang="en-US" sz="1200" dirty="0"/>
                    </a:p>
                  </a:txBody>
                  <a:tcPr/>
                </a:tc>
                <a:tc>
                  <a:txBody>
                    <a:bodyPr/>
                    <a:lstStyle/>
                    <a:p>
                      <a:pPr marL="0" indent="0">
                        <a:buFont typeface="Arial" panose="020B0604020202020204" pitchFamily="34" charset="0"/>
                        <a:buNone/>
                      </a:pPr>
                      <a:r>
                        <a:rPr lang="en-US" sz="1100" b="1" dirty="0">
                          <a:solidFill>
                            <a:schemeClr val="tx1"/>
                          </a:solidFill>
                        </a:rPr>
                        <a:t>Grade 3</a:t>
                      </a:r>
                    </a:p>
                    <a:p>
                      <a:pPr marL="171450" indent="-171450">
                        <a:buFont typeface="Arial" panose="020B0604020202020204" pitchFamily="34" charset="0"/>
                        <a:buChar char="•"/>
                      </a:pPr>
                      <a:r>
                        <a:rPr lang="en-US" sz="1100" dirty="0">
                          <a:solidFill>
                            <a:schemeClr val="tx1"/>
                          </a:solidFill>
                        </a:rPr>
                        <a:t>Hold checkpoint inhibitor therapy</a:t>
                      </a:r>
                    </a:p>
                    <a:p>
                      <a:pPr marL="171450" indent="-171450">
                        <a:buFont typeface="Arial" panose="020B0604020202020204" pitchFamily="34" charset="0"/>
                        <a:buChar char="•"/>
                      </a:pPr>
                      <a:r>
                        <a:rPr lang="en-US" sz="1100" dirty="0">
                          <a:solidFill>
                            <a:schemeClr val="tx1"/>
                          </a:solidFill>
                        </a:rPr>
                        <a:t>Initiate high-dose corticosteroids</a:t>
                      </a:r>
                    </a:p>
                    <a:p>
                      <a:pPr marL="171450" indent="-171450">
                        <a:buFont typeface="Arial" panose="020B0604020202020204" pitchFamily="34" charset="0"/>
                        <a:buChar char="•"/>
                      </a:pPr>
                      <a:r>
                        <a:rPr lang="en-US" sz="1100" dirty="0">
                          <a:solidFill>
                            <a:schemeClr val="tx1"/>
                          </a:solidFill>
                        </a:rPr>
                        <a:t>If symptoms do not improve with 48-72 h of high-dose corticosteroids, infliximab may be offered for some toxicities</a:t>
                      </a:r>
                    </a:p>
                    <a:p>
                      <a:pPr marL="171450" indent="-171450">
                        <a:buFont typeface="Arial" panose="020B0604020202020204" pitchFamily="34" charset="0"/>
                        <a:buChar char="•"/>
                      </a:pPr>
                      <a:r>
                        <a:rPr lang="en-US" sz="1100" dirty="0">
                          <a:solidFill>
                            <a:schemeClr val="tx1"/>
                          </a:solidFill>
                        </a:rPr>
                        <a:t>Taper corticosteroids over the course of at least 4-6 wk</a:t>
                      </a:r>
                    </a:p>
                    <a:p>
                      <a:pPr marL="171450" indent="-171450">
                        <a:spcAft>
                          <a:spcPts val="2000"/>
                        </a:spcAft>
                        <a:buFont typeface="Arial" panose="020B0604020202020204" pitchFamily="34" charset="0"/>
                        <a:buChar char="•"/>
                      </a:pPr>
                      <a:r>
                        <a:rPr lang="en-US" sz="1100" dirty="0">
                          <a:solidFill>
                            <a:schemeClr val="tx1"/>
                          </a:solidFill>
                        </a:rPr>
                        <a:t>When symptoms and/or laboratory values revert to grade ≤1, rechallenging with immunotherapy may be offered; however, caution is advised, especially in those patients with early-onset irAEs; dose adjustments are not recommended</a:t>
                      </a:r>
                    </a:p>
                    <a:p>
                      <a:pPr marL="0" indent="0">
                        <a:buFont typeface="Arial" panose="020B0604020202020204" pitchFamily="34" charset="0"/>
                        <a:buNone/>
                      </a:pPr>
                      <a:r>
                        <a:rPr lang="en-US" sz="1100" b="1" dirty="0">
                          <a:solidFill>
                            <a:schemeClr val="tx1"/>
                          </a:solidFill>
                        </a:rPr>
                        <a:t>Grade 4</a:t>
                      </a:r>
                    </a:p>
                    <a:p>
                      <a:pPr marL="171450" indent="-171450">
                        <a:buFont typeface="Arial" panose="020B0604020202020204" pitchFamily="34" charset="0"/>
                        <a:buChar char="•"/>
                      </a:pPr>
                      <a:r>
                        <a:rPr lang="en-US" sz="1100" dirty="0">
                          <a:solidFill>
                            <a:schemeClr val="tx1"/>
                          </a:solidFill>
                        </a:rPr>
                        <a:t>In general, permanent discontinuation of checkpoint inhibitor therapy is warranted, with the exception of endocrinopathies that have been controlled by hormone replacement </a:t>
                      </a:r>
                    </a:p>
                  </a:txBody>
                  <a:tcPr marT="91440" anchor="ctr">
                    <a:lnL>
                      <a:noFill/>
                    </a:lnL>
                    <a:lnR>
                      <a:noFill/>
                    </a:lnR>
                    <a:lnT>
                      <a:noFill/>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31746667"/>
                  </a:ext>
                </a:extLst>
              </a:tr>
            </a:tbl>
          </a:graphicData>
        </a:graphic>
      </p:graphicFrame>
      <p:sp>
        <p:nvSpPr>
          <p:cNvPr id="19" name="Right Triangle 18">
            <a:extLst>
              <a:ext uri="{FF2B5EF4-FFF2-40B4-BE49-F238E27FC236}">
                <a16:creationId xmlns:a16="http://schemas.microsoft.com/office/drawing/2014/main" id="{8C22DD8F-7629-D80F-8D72-C754810CAD56}"/>
              </a:ext>
            </a:extLst>
          </p:cNvPr>
          <p:cNvSpPr/>
          <p:nvPr/>
        </p:nvSpPr>
        <p:spPr>
          <a:xfrm rot="18877981">
            <a:off x="6573291" y="1258950"/>
            <a:ext cx="302147" cy="302147"/>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defRPr/>
            </a:pPr>
            <a:endParaRPr lang="en-US" dirty="0">
              <a:solidFill>
                <a:srgbClr val="FFFFFF"/>
              </a:solidFill>
              <a:latin typeface="Arial"/>
            </a:endParaRPr>
          </a:p>
        </p:txBody>
      </p:sp>
      <p:sp>
        <p:nvSpPr>
          <p:cNvPr id="20" name="Right Triangle 19">
            <a:extLst>
              <a:ext uri="{FF2B5EF4-FFF2-40B4-BE49-F238E27FC236}">
                <a16:creationId xmlns:a16="http://schemas.microsoft.com/office/drawing/2014/main" id="{993A82E7-C7A3-68C3-E17B-7AB22836972A}"/>
              </a:ext>
            </a:extLst>
          </p:cNvPr>
          <p:cNvSpPr/>
          <p:nvPr/>
        </p:nvSpPr>
        <p:spPr>
          <a:xfrm rot="18877981">
            <a:off x="1978676" y="1235503"/>
            <a:ext cx="302147" cy="30214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dirty="0">
              <a:solidFill>
                <a:srgbClr val="FFFFFF"/>
              </a:solidFill>
              <a:latin typeface="Arial"/>
            </a:endParaRPr>
          </a:p>
        </p:txBody>
      </p:sp>
      <p:sp>
        <p:nvSpPr>
          <p:cNvPr id="21" name="Right Triangle 20">
            <a:extLst>
              <a:ext uri="{FF2B5EF4-FFF2-40B4-BE49-F238E27FC236}">
                <a16:creationId xmlns:a16="http://schemas.microsoft.com/office/drawing/2014/main" id="{FF99A074-AC2B-A69B-DDEF-B6DA335B74AA}"/>
              </a:ext>
            </a:extLst>
          </p:cNvPr>
          <p:cNvSpPr/>
          <p:nvPr/>
        </p:nvSpPr>
        <p:spPr>
          <a:xfrm rot="18877981">
            <a:off x="1978676" y="2790042"/>
            <a:ext cx="302147" cy="302147"/>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dirty="0">
              <a:solidFill>
                <a:srgbClr val="FFFFFF"/>
              </a:solidFill>
              <a:latin typeface="Arial"/>
            </a:endParaRPr>
          </a:p>
        </p:txBody>
      </p:sp>
      <p:grpSp>
        <p:nvGrpSpPr>
          <p:cNvPr id="36" name="Group 35">
            <a:extLst>
              <a:ext uri="{FF2B5EF4-FFF2-40B4-BE49-F238E27FC236}">
                <a16:creationId xmlns:a16="http://schemas.microsoft.com/office/drawing/2014/main" id="{D983E102-099C-27D3-66BF-40E74F09087E}"/>
              </a:ext>
            </a:extLst>
          </p:cNvPr>
          <p:cNvGrpSpPr/>
          <p:nvPr/>
        </p:nvGrpSpPr>
        <p:grpSpPr>
          <a:xfrm>
            <a:off x="86126" y="930856"/>
            <a:ext cx="466722" cy="466722"/>
            <a:chOff x="134781" y="930856"/>
            <a:chExt cx="466722" cy="466722"/>
          </a:xfrm>
        </p:grpSpPr>
        <p:sp>
          <p:nvSpPr>
            <p:cNvPr id="22" name="Oval 21">
              <a:extLst>
                <a:ext uri="{FF2B5EF4-FFF2-40B4-BE49-F238E27FC236}">
                  <a16:creationId xmlns:a16="http://schemas.microsoft.com/office/drawing/2014/main" id="{44DC8887-9A5A-39F9-34B4-D18F60D1BFAA}"/>
                </a:ext>
              </a:extLst>
            </p:cNvPr>
            <p:cNvSpPr/>
            <p:nvPr/>
          </p:nvSpPr>
          <p:spPr>
            <a:xfrm>
              <a:off x="134781" y="930856"/>
              <a:ext cx="466722" cy="466722"/>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dirty="0">
                <a:solidFill>
                  <a:prstClr val="white"/>
                </a:solidFill>
                <a:latin typeface="Arial"/>
              </a:endParaRPr>
            </a:p>
          </p:txBody>
        </p:sp>
        <p:pic>
          <p:nvPicPr>
            <p:cNvPr id="23" name="Graphic 22" descr="Man">
              <a:extLst>
                <a:ext uri="{FF2B5EF4-FFF2-40B4-BE49-F238E27FC236}">
                  <a16:creationId xmlns:a16="http://schemas.microsoft.com/office/drawing/2014/main" id="{8A183986-F766-B42C-178E-490CFC17CE3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6592" y="995752"/>
              <a:ext cx="343100" cy="343100"/>
            </a:xfrm>
            <a:prstGeom prst="rect">
              <a:avLst/>
            </a:prstGeom>
          </p:spPr>
        </p:pic>
      </p:grpSp>
      <p:sp>
        <p:nvSpPr>
          <p:cNvPr id="24" name="Oval 23">
            <a:extLst>
              <a:ext uri="{FF2B5EF4-FFF2-40B4-BE49-F238E27FC236}">
                <a16:creationId xmlns:a16="http://schemas.microsoft.com/office/drawing/2014/main" id="{A29745F8-C6C8-E869-E1D7-4C0ED6ECBA45}"/>
              </a:ext>
            </a:extLst>
          </p:cNvPr>
          <p:cNvSpPr/>
          <p:nvPr/>
        </p:nvSpPr>
        <p:spPr>
          <a:xfrm>
            <a:off x="82668" y="2493247"/>
            <a:ext cx="466722" cy="466722"/>
          </a:xfrm>
          <a:prstGeom prst="ellipse">
            <a:avLst/>
          </a:prstGeom>
          <a:solidFill>
            <a:schemeClr val="bg1"/>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dirty="0">
              <a:solidFill>
                <a:prstClr val="white"/>
              </a:solidFill>
              <a:latin typeface="Arial"/>
            </a:endParaRPr>
          </a:p>
        </p:txBody>
      </p:sp>
      <p:grpSp>
        <p:nvGrpSpPr>
          <p:cNvPr id="35" name="Group 34">
            <a:extLst>
              <a:ext uri="{FF2B5EF4-FFF2-40B4-BE49-F238E27FC236}">
                <a16:creationId xmlns:a16="http://schemas.microsoft.com/office/drawing/2014/main" id="{866D0F12-3AC1-8DD7-2CF6-DC9406A25C96}"/>
              </a:ext>
            </a:extLst>
          </p:cNvPr>
          <p:cNvGrpSpPr/>
          <p:nvPr/>
        </p:nvGrpSpPr>
        <p:grpSpPr>
          <a:xfrm>
            <a:off x="4274474" y="939568"/>
            <a:ext cx="466722" cy="466722"/>
            <a:chOff x="4065250" y="1281118"/>
            <a:chExt cx="466722" cy="466722"/>
          </a:xfrm>
        </p:grpSpPr>
        <p:sp>
          <p:nvSpPr>
            <p:cNvPr id="31" name="Oval 30">
              <a:extLst>
                <a:ext uri="{FF2B5EF4-FFF2-40B4-BE49-F238E27FC236}">
                  <a16:creationId xmlns:a16="http://schemas.microsoft.com/office/drawing/2014/main" id="{C3B4BE35-14CB-7F88-45A0-CA4CE25B68BB}"/>
                </a:ext>
              </a:extLst>
            </p:cNvPr>
            <p:cNvSpPr/>
            <p:nvPr/>
          </p:nvSpPr>
          <p:spPr>
            <a:xfrm>
              <a:off x="4065250" y="1281118"/>
              <a:ext cx="466722" cy="466722"/>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dirty="0">
                <a:solidFill>
                  <a:prstClr val="white"/>
                </a:solidFill>
                <a:latin typeface="Arial"/>
              </a:endParaRPr>
            </a:p>
          </p:txBody>
        </p:sp>
        <p:pic>
          <p:nvPicPr>
            <p:cNvPr id="27" name="Graphic 26" descr="Sleep">
              <a:extLst>
                <a:ext uri="{FF2B5EF4-FFF2-40B4-BE49-F238E27FC236}">
                  <a16:creationId xmlns:a16="http://schemas.microsoft.com/office/drawing/2014/main" id="{7FE677EF-208A-8ECF-581F-3684E0BD57A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18033" y="1345145"/>
              <a:ext cx="361155" cy="361155"/>
            </a:xfrm>
            <a:prstGeom prst="rect">
              <a:avLst/>
            </a:prstGeom>
          </p:spPr>
        </p:pic>
        <p:pic>
          <p:nvPicPr>
            <p:cNvPr id="33" name="Graphic 32" descr="IV">
              <a:extLst>
                <a:ext uri="{FF2B5EF4-FFF2-40B4-BE49-F238E27FC236}">
                  <a16:creationId xmlns:a16="http://schemas.microsoft.com/office/drawing/2014/main" id="{0E290003-0C5E-0F98-728E-AF806F4D9C0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200016" y="1348893"/>
              <a:ext cx="108127" cy="108127"/>
            </a:xfrm>
            <a:prstGeom prst="rect">
              <a:avLst/>
            </a:prstGeom>
          </p:spPr>
        </p:pic>
        <p:sp>
          <p:nvSpPr>
            <p:cNvPr id="34" name="Freeform 33">
              <a:extLst>
                <a:ext uri="{FF2B5EF4-FFF2-40B4-BE49-F238E27FC236}">
                  <a16:creationId xmlns:a16="http://schemas.microsoft.com/office/drawing/2014/main" id="{E80B0E9C-5ABA-817D-69E3-250EB48C696A}"/>
                </a:ext>
              </a:extLst>
            </p:cNvPr>
            <p:cNvSpPr/>
            <p:nvPr/>
          </p:nvSpPr>
          <p:spPr>
            <a:xfrm rot="633435" flipH="1">
              <a:off x="4236612" y="1429113"/>
              <a:ext cx="27432" cy="78244"/>
            </a:xfrm>
            <a:custGeom>
              <a:avLst/>
              <a:gdLst>
                <a:gd name="connsiteX0" fmla="*/ 30131 w 41373"/>
                <a:gd name="connsiteY0" fmla="*/ 0 h 89941"/>
                <a:gd name="connsiteX1" fmla="*/ 150 w 41373"/>
                <a:gd name="connsiteY1" fmla="*/ 63708 h 89941"/>
                <a:gd name="connsiteX2" fmla="*/ 41373 w 41373"/>
                <a:gd name="connsiteY2" fmla="*/ 89941 h 89941"/>
                <a:gd name="connsiteX3" fmla="*/ 41373 w 41373"/>
                <a:gd name="connsiteY3" fmla="*/ 89941 h 89941"/>
              </a:gdLst>
              <a:ahLst/>
              <a:cxnLst>
                <a:cxn ang="0">
                  <a:pos x="connsiteX0" y="connsiteY0"/>
                </a:cxn>
                <a:cxn ang="0">
                  <a:pos x="connsiteX1" y="connsiteY1"/>
                </a:cxn>
                <a:cxn ang="0">
                  <a:pos x="connsiteX2" y="connsiteY2"/>
                </a:cxn>
                <a:cxn ang="0">
                  <a:pos x="connsiteX3" y="connsiteY3"/>
                </a:cxn>
              </a:cxnLst>
              <a:rect l="l" t="t" r="r" b="b"/>
              <a:pathLst>
                <a:path w="41373" h="89941">
                  <a:moveTo>
                    <a:pt x="30131" y="0"/>
                  </a:moveTo>
                  <a:cubicBezTo>
                    <a:pt x="14203" y="24359"/>
                    <a:pt x="-1724" y="48718"/>
                    <a:pt x="150" y="63708"/>
                  </a:cubicBezTo>
                  <a:cubicBezTo>
                    <a:pt x="2024" y="78698"/>
                    <a:pt x="41373" y="89941"/>
                    <a:pt x="41373" y="89941"/>
                  </a:cubicBezTo>
                  <a:lnTo>
                    <a:pt x="41373" y="89941"/>
                  </a:lnTo>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dirty="0">
                <a:solidFill>
                  <a:srgbClr val="FFFFFF"/>
                </a:solidFill>
                <a:latin typeface="Arial"/>
              </a:endParaRPr>
            </a:p>
          </p:txBody>
        </p:sp>
      </p:grpSp>
      <p:pic>
        <p:nvPicPr>
          <p:cNvPr id="47" name="Graphic 46" descr="Confused person">
            <a:extLst>
              <a:ext uri="{FF2B5EF4-FFF2-40B4-BE49-F238E27FC236}">
                <a16:creationId xmlns:a16="http://schemas.microsoft.com/office/drawing/2014/main" id="{96F0BFC7-35CE-6252-6803-9D5DF79E353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8101" y="2605555"/>
            <a:ext cx="315152" cy="315152"/>
          </a:xfrm>
          <a:prstGeom prst="rect">
            <a:avLst/>
          </a:prstGeom>
        </p:spPr>
      </p:pic>
      <p:pic>
        <p:nvPicPr>
          <p:cNvPr id="53" name="Graphic 52" descr="Medical">
            <a:extLst>
              <a:ext uri="{FF2B5EF4-FFF2-40B4-BE49-F238E27FC236}">
                <a16:creationId xmlns:a16="http://schemas.microsoft.com/office/drawing/2014/main" id="{BE5C6161-790D-9F7C-5313-218409C10F70}"/>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12183" y="2542796"/>
            <a:ext cx="162918" cy="162918"/>
          </a:xfrm>
          <a:prstGeom prst="rect">
            <a:avLst/>
          </a:prstGeom>
        </p:spPr>
      </p:pic>
      <p:cxnSp>
        <p:nvCxnSpPr>
          <p:cNvPr id="4" name="Straight Connector 3">
            <a:extLst>
              <a:ext uri="{FF2B5EF4-FFF2-40B4-BE49-F238E27FC236}">
                <a16:creationId xmlns:a16="http://schemas.microsoft.com/office/drawing/2014/main" id="{94D3421F-D953-111A-3955-D54FE76B09C5}"/>
              </a:ext>
            </a:extLst>
          </p:cNvPr>
          <p:cNvCxnSpPr>
            <a:cxnSpLocks/>
          </p:cNvCxnSpPr>
          <p:nvPr/>
        </p:nvCxnSpPr>
        <p:spPr>
          <a:xfrm>
            <a:off x="4383360" y="3538413"/>
            <a:ext cx="454028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073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5">
            <a:extLst>
              <a:ext uri="{FF2B5EF4-FFF2-40B4-BE49-F238E27FC236}">
                <a16:creationId xmlns:a16="http://schemas.microsoft.com/office/drawing/2014/main" id="{6B279810-DAD4-0259-B7C5-100663F182B2}"/>
              </a:ext>
            </a:extLst>
          </p:cNvPr>
          <p:cNvSpPr>
            <a:spLocks noGrp="1"/>
          </p:cNvSpPr>
          <p:nvPr>
            <p:ph type="ftr" sz="quarter" idx="3"/>
          </p:nvPr>
        </p:nvSpPr>
        <p:spPr/>
        <p:txBody>
          <a:bodyPr/>
          <a:lstStyle/>
          <a:p>
            <a:pPr defTabSz="685800">
              <a:buClrTx/>
            </a:pPr>
            <a:r>
              <a:rPr lang="en-US" kern="1200" dirty="0">
                <a:solidFill>
                  <a:srgbClr val="000000"/>
                </a:solidFill>
                <a:ea typeface="+mn-ea"/>
              </a:rPr>
              <a:t>1. Postow MA et al. </a:t>
            </a:r>
            <a:r>
              <a:rPr lang="en-US" i="1" kern="1200" dirty="0">
                <a:solidFill>
                  <a:srgbClr val="000000"/>
                </a:solidFill>
                <a:ea typeface="+mn-ea"/>
              </a:rPr>
              <a:t>N Engl J Med</a:t>
            </a:r>
            <a:r>
              <a:rPr lang="en-US" kern="1200" dirty="0">
                <a:solidFill>
                  <a:srgbClr val="000000"/>
                </a:solidFill>
                <a:ea typeface="+mn-ea"/>
              </a:rPr>
              <a:t>. 2018;378:158-168. 2. Schneider BJ et al. </a:t>
            </a:r>
            <a:r>
              <a:rPr lang="en-US" i="1" kern="1200" dirty="0">
                <a:solidFill>
                  <a:srgbClr val="000000"/>
                </a:solidFill>
                <a:ea typeface="+mn-ea"/>
              </a:rPr>
              <a:t>J Clin Oncol</a:t>
            </a:r>
            <a:r>
              <a:rPr lang="en-US" kern="1200" dirty="0">
                <a:solidFill>
                  <a:srgbClr val="000000"/>
                </a:solidFill>
                <a:ea typeface="+mn-ea"/>
              </a:rPr>
              <a:t>. 2021;39:4073-4126. 3. NCCN Clinical Practice Guidelines in Oncology. </a:t>
            </a:r>
            <a:br>
              <a:rPr lang="en-US" kern="1200" dirty="0">
                <a:solidFill>
                  <a:srgbClr val="000000"/>
                </a:solidFill>
                <a:ea typeface="+mn-ea"/>
              </a:rPr>
            </a:br>
            <a:r>
              <a:rPr lang="en-US" kern="1200" dirty="0">
                <a:solidFill>
                  <a:srgbClr val="000000"/>
                </a:solidFill>
                <a:ea typeface="+mn-ea"/>
              </a:rPr>
              <a:t>Management of Immunotherapy-Related Toxicities. Version 2.2024. https://www.nccn.org/professionals/physician_gls/pdf/immunotherapy.pdf. </a:t>
            </a:r>
          </a:p>
        </p:txBody>
      </p:sp>
      <p:sp>
        <p:nvSpPr>
          <p:cNvPr id="2" name="Title 1">
            <a:extLst>
              <a:ext uri="{FF2B5EF4-FFF2-40B4-BE49-F238E27FC236}">
                <a16:creationId xmlns:a16="http://schemas.microsoft.com/office/drawing/2014/main" id="{1608DC5C-8C9C-CB60-497F-27F5013BC7DB}"/>
              </a:ext>
            </a:extLst>
          </p:cNvPr>
          <p:cNvSpPr>
            <a:spLocks noGrp="1"/>
          </p:cNvSpPr>
          <p:nvPr>
            <p:ph type="title"/>
          </p:nvPr>
        </p:nvSpPr>
        <p:spPr/>
        <p:txBody>
          <a:bodyPr/>
          <a:lstStyle/>
          <a:p>
            <a:r>
              <a:rPr lang="en-US" dirty="0"/>
              <a:t>irAE Grading and Management: Organ-Specific Toxicities</a:t>
            </a:r>
            <a:r>
              <a:rPr lang="en-US" baseline="30000" dirty="0"/>
              <a:t>1-3</a:t>
            </a:r>
          </a:p>
        </p:txBody>
      </p:sp>
      <p:graphicFrame>
        <p:nvGraphicFramePr>
          <p:cNvPr id="5" name="Table 21">
            <a:extLst>
              <a:ext uri="{FF2B5EF4-FFF2-40B4-BE49-F238E27FC236}">
                <a16:creationId xmlns:a16="http://schemas.microsoft.com/office/drawing/2014/main" id="{7DBBD47E-6104-57E0-66C9-8F0FF704B880}"/>
              </a:ext>
            </a:extLst>
          </p:cNvPr>
          <p:cNvGraphicFramePr>
            <a:graphicFrameLocks noGrp="1"/>
          </p:cNvGraphicFramePr>
          <p:nvPr>
            <p:extLst>
              <p:ext uri="{D42A27DB-BD31-4B8C-83A1-F6EECF244321}">
                <p14:modId xmlns:p14="http://schemas.microsoft.com/office/powerpoint/2010/main" val="3401549134"/>
              </p:ext>
            </p:extLst>
          </p:nvPr>
        </p:nvGraphicFramePr>
        <p:xfrm>
          <a:off x="130354" y="903283"/>
          <a:ext cx="5031085" cy="2037080"/>
        </p:xfrm>
        <a:graphic>
          <a:graphicData uri="http://schemas.openxmlformats.org/drawingml/2006/table">
            <a:tbl>
              <a:tblPr firstRow="1" bandRow="1">
                <a:tableStyleId>{6E25E649-3F16-4E02-A733-19D2CDBF48F0}</a:tableStyleId>
              </a:tblPr>
              <a:tblGrid>
                <a:gridCol w="1274241">
                  <a:extLst>
                    <a:ext uri="{9D8B030D-6E8A-4147-A177-3AD203B41FA5}">
                      <a16:colId xmlns:a16="http://schemas.microsoft.com/office/drawing/2014/main" val="189458753"/>
                    </a:ext>
                  </a:extLst>
                </a:gridCol>
                <a:gridCol w="1593130">
                  <a:extLst>
                    <a:ext uri="{9D8B030D-6E8A-4147-A177-3AD203B41FA5}">
                      <a16:colId xmlns:a16="http://schemas.microsoft.com/office/drawing/2014/main" val="3490170305"/>
                    </a:ext>
                  </a:extLst>
                </a:gridCol>
                <a:gridCol w="2163714">
                  <a:extLst>
                    <a:ext uri="{9D8B030D-6E8A-4147-A177-3AD203B41FA5}">
                      <a16:colId xmlns:a16="http://schemas.microsoft.com/office/drawing/2014/main" val="879165092"/>
                    </a:ext>
                  </a:extLst>
                </a:gridCol>
              </a:tblGrid>
              <a:tr h="274320">
                <a:tc gridSpan="3">
                  <a:txBody>
                    <a:bodyPr/>
                    <a:lstStyle/>
                    <a:p>
                      <a:pPr algn="ctr"/>
                      <a:r>
                        <a:rPr lang="en-US" sz="1200" dirty="0"/>
                        <a:t>Gastrointestinal</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254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781614740"/>
                  </a:ext>
                </a:extLst>
              </a:tr>
              <a:tr h="274320">
                <a:tc gridSpan="3">
                  <a:txBody>
                    <a:bodyPr/>
                    <a:lstStyle/>
                    <a:p>
                      <a:pPr algn="ctr"/>
                      <a:r>
                        <a:rPr lang="en-US" sz="900" b="0" dirty="0">
                          <a:solidFill>
                            <a:schemeClr val="tx1"/>
                          </a:solidFill>
                        </a:rPr>
                        <a:t>Educate patients about supportive care to maintain hydration and dietary changes;</a:t>
                      </a:r>
                      <a:br>
                        <a:rPr lang="en-US" sz="900" b="0" dirty="0">
                          <a:solidFill>
                            <a:schemeClr val="tx1"/>
                          </a:solidFill>
                        </a:rPr>
                      </a:br>
                      <a:r>
                        <a:rPr lang="en-US" sz="900" b="0" dirty="0">
                          <a:solidFill>
                            <a:schemeClr val="tx1"/>
                          </a:solidFill>
                        </a:rPr>
                        <a:t>GI consultation: consider colonoscopy and EGD</a:t>
                      </a: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25400" cmpd="sng">
                      <a:noFill/>
                    </a:lnT>
                    <a:lnB>
                      <a:noFill/>
                    </a:lnB>
                    <a:lnTlToBr w="12700" cmpd="sng">
                      <a:noFill/>
                      <a:prstDash val="solid"/>
                    </a:lnTlToBr>
                    <a:lnBlToTr w="12700" cmpd="sng">
                      <a:noFill/>
                      <a:prstDash val="solid"/>
                    </a:lnBlToTr>
                    <a:solidFill>
                      <a:schemeClr val="tx2"/>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48014151"/>
                  </a:ext>
                </a:extLst>
              </a:tr>
              <a:tr h="1488440">
                <a:tc>
                  <a:txBody>
                    <a:bodyPr/>
                    <a:lstStyle/>
                    <a:p>
                      <a:r>
                        <a:rPr lang="en-US" sz="900" b="1" dirty="0"/>
                        <a:t>Grade 1 (&lt;4 stools above baseline)</a:t>
                      </a:r>
                    </a:p>
                    <a:p>
                      <a:pPr marL="171450" indent="-171450">
                        <a:buFont typeface="Arial" panose="020B0604020202020204" pitchFamily="34" charset="0"/>
                        <a:buChar char="•"/>
                      </a:pPr>
                      <a:r>
                        <a:rPr lang="en-US" sz="900" b="0" dirty="0"/>
                        <a:t>Consider </a:t>
                      </a:r>
                      <a:br>
                        <a:rPr lang="en-US" sz="900" b="0" dirty="0"/>
                      </a:br>
                      <a:r>
                        <a:rPr lang="en-US" sz="900" b="0" dirty="0"/>
                        <a:t>holding ICI</a:t>
                      </a:r>
                    </a:p>
                    <a:p>
                      <a:pPr marL="171450" indent="-171450">
                        <a:buFont typeface="Arial" panose="020B0604020202020204" pitchFamily="34" charset="0"/>
                        <a:buChar char="•"/>
                      </a:pPr>
                      <a:r>
                        <a:rPr lang="en-US" sz="900" b="0" dirty="0"/>
                        <a:t>Antispasmodic</a:t>
                      </a:r>
                    </a:p>
                    <a:p>
                      <a:pPr marL="171450" indent="-171450">
                        <a:buFont typeface="Arial" panose="020B0604020202020204" pitchFamily="34" charset="0"/>
                        <a:buChar char="•"/>
                      </a:pPr>
                      <a:r>
                        <a:rPr lang="en-US" sz="900" b="0" dirty="0"/>
                        <a:t>Antidiarrheal: </a:t>
                      </a:r>
                      <a:br>
                        <a:rPr lang="en-US" sz="900" b="0" dirty="0"/>
                      </a:br>
                      <a:r>
                        <a:rPr lang="en-US" sz="900" b="0" dirty="0"/>
                        <a:t>loperamide, diphenoxylate/</a:t>
                      </a:r>
                      <a:br>
                        <a:rPr lang="en-US" sz="900" b="0" dirty="0"/>
                      </a:br>
                      <a:r>
                        <a:rPr lang="en-US" sz="900" b="0" dirty="0"/>
                        <a:t>atropine</a:t>
                      </a:r>
                    </a:p>
                  </a:txBody>
                  <a:tcPr anchor="ctr">
                    <a:lnL w="12700" cap="flat" cmpd="sng" algn="ctr">
                      <a:solidFill>
                        <a:schemeClr val="tx2"/>
                      </a:solidFill>
                      <a:prstDash val="solid"/>
                      <a:round/>
                      <a:headEnd type="none" w="med" len="med"/>
                      <a:tailEnd type="none" w="med" len="med"/>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b="1" dirty="0"/>
                        <a:t>Grade 2 (4-6 stools above baseline)</a:t>
                      </a:r>
                    </a:p>
                    <a:p>
                      <a:pPr marL="171450" indent="-171450">
                        <a:buFont typeface="Arial" panose="020B0604020202020204" pitchFamily="34" charset="0"/>
                        <a:buChar char="•"/>
                      </a:pPr>
                      <a:r>
                        <a:rPr lang="en-US" sz="900" dirty="0"/>
                        <a:t>Hold ICI</a:t>
                      </a:r>
                    </a:p>
                    <a:p>
                      <a:pPr marL="171450" indent="-171450">
                        <a:buFont typeface="Arial" panose="020B0604020202020204" pitchFamily="34" charset="0"/>
                        <a:buChar char="•"/>
                      </a:pPr>
                      <a:r>
                        <a:rPr lang="en-US" sz="900" dirty="0"/>
                        <a:t>Prednisone 1-2 mg/kg/d</a:t>
                      </a:r>
                      <a:br>
                        <a:rPr lang="en-US" sz="900" dirty="0"/>
                      </a:br>
                      <a:r>
                        <a:rPr lang="en-US" sz="900" dirty="0"/>
                        <a:t>(if no response in 2-3 d, increase to 2-4 mg/kg/d)</a:t>
                      </a:r>
                    </a:p>
                    <a:p>
                      <a:pPr marL="171450" indent="-171450">
                        <a:buFont typeface="Arial" panose="020B0604020202020204" pitchFamily="34" charset="0"/>
                        <a:buChar char="•"/>
                      </a:pPr>
                      <a:r>
                        <a:rPr lang="en-US" sz="900" dirty="0"/>
                        <a:t>If refractory, consider infliximab</a:t>
                      </a:r>
                    </a:p>
                    <a:p>
                      <a:pPr marL="171450" indent="-171450">
                        <a:buFont typeface="Arial" panose="020B0604020202020204" pitchFamily="34" charset="0"/>
                        <a:buChar char="•"/>
                      </a:pPr>
                      <a:r>
                        <a:rPr lang="en-US" sz="900" dirty="0"/>
                        <a:t>If infliximab resistant, </a:t>
                      </a:r>
                      <a:br>
                        <a:rPr lang="en-US" sz="900" dirty="0"/>
                      </a:br>
                      <a:r>
                        <a:rPr lang="en-US" sz="900" dirty="0"/>
                        <a:t>consider vedolizumab</a:t>
                      </a:r>
                    </a:p>
                  </a:txBody>
                  <a:tcPr anchor="ctr">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b="1" dirty="0"/>
                        <a:t>Grade 3 (&gt;6 stools above baseline)</a:t>
                      </a:r>
                    </a:p>
                    <a:p>
                      <a:pPr marL="171450" indent="-171450">
                        <a:spcAft>
                          <a:spcPts val="200"/>
                        </a:spcAft>
                        <a:buFont typeface="Arial" panose="020B0604020202020204" pitchFamily="34" charset="0"/>
                        <a:buChar char="•"/>
                      </a:pPr>
                      <a:r>
                        <a:rPr lang="en-US" sz="900" dirty="0"/>
                        <a:t>Discontinue anti–CTLA-4 ICI; consider restarting anti–PD-1/L1 ICI if resolved</a:t>
                      </a:r>
                    </a:p>
                    <a:p>
                      <a:pPr marL="0" indent="0">
                        <a:buFont typeface="Arial" panose="020B0604020202020204" pitchFamily="34" charset="0"/>
                        <a:buNone/>
                      </a:pPr>
                      <a:r>
                        <a:rPr lang="en-US" sz="900" b="1" dirty="0"/>
                        <a:t>Grade 4 (life-threatening)</a:t>
                      </a:r>
                    </a:p>
                    <a:p>
                      <a:pPr marL="171450" indent="-171450">
                        <a:buFont typeface="Arial" panose="020B0604020202020204" pitchFamily="34" charset="0"/>
                        <a:buChar char="•"/>
                      </a:pPr>
                      <a:r>
                        <a:rPr lang="en-US" sz="900" dirty="0"/>
                        <a:t>Permanently discontinue ICI</a:t>
                      </a:r>
                    </a:p>
                    <a:p>
                      <a:pPr marL="171450" indent="-171450">
                        <a:buFont typeface="Arial" panose="020B0604020202020204" pitchFamily="34" charset="0"/>
                        <a:buChar char="•"/>
                      </a:pPr>
                      <a:r>
                        <a:rPr lang="en-US" sz="900" dirty="0"/>
                        <a:t>Consider inpatient care</a:t>
                      </a:r>
                    </a:p>
                    <a:p>
                      <a:pPr marL="171450" indent="-171450">
                        <a:buFont typeface="Arial" panose="020B0604020202020204" pitchFamily="34" charset="0"/>
                        <a:buChar char="•"/>
                      </a:pPr>
                      <a:r>
                        <a:rPr lang="en-US" sz="900" dirty="0"/>
                        <a:t>Prednisone 2-4 mg/kg/d </a:t>
                      </a:r>
                      <a:br>
                        <a:rPr lang="en-US" sz="900" dirty="0"/>
                      </a:br>
                      <a:r>
                        <a:rPr lang="en-US" sz="900" dirty="0"/>
                        <a:t>(if no response in 2-3 d, </a:t>
                      </a:r>
                      <a:br>
                        <a:rPr lang="en-US" sz="900" dirty="0"/>
                      </a:br>
                      <a:r>
                        <a:rPr lang="en-US" sz="900" dirty="0"/>
                        <a:t>consider infliximab)</a:t>
                      </a:r>
                    </a:p>
                  </a:txBody>
                  <a:tcPr anchor="ctr">
                    <a:lnL>
                      <a:noFill/>
                    </a:lnL>
                    <a:lnR w="12700" cap="flat" cmpd="sng" algn="ctr">
                      <a:solidFill>
                        <a:schemeClr val="tx2"/>
                      </a:solidFill>
                      <a:prstDash val="solid"/>
                      <a:round/>
                      <a:headEnd type="none" w="med" len="med"/>
                      <a:tailEnd type="none" w="med" len="med"/>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3867796"/>
                  </a:ext>
                </a:extLst>
              </a:tr>
            </a:tbl>
          </a:graphicData>
        </a:graphic>
      </p:graphicFrame>
      <p:graphicFrame>
        <p:nvGraphicFramePr>
          <p:cNvPr id="22" name="Table 21">
            <a:extLst>
              <a:ext uri="{FF2B5EF4-FFF2-40B4-BE49-F238E27FC236}">
                <a16:creationId xmlns:a16="http://schemas.microsoft.com/office/drawing/2014/main" id="{F5A3FF22-AD69-1E9C-9BFE-47337AACA38D}"/>
              </a:ext>
            </a:extLst>
          </p:cNvPr>
          <p:cNvGraphicFramePr>
            <a:graphicFrameLocks noGrp="1"/>
          </p:cNvGraphicFramePr>
          <p:nvPr>
            <p:extLst>
              <p:ext uri="{D42A27DB-BD31-4B8C-83A1-F6EECF244321}">
                <p14:modId xmlns:p14="http://schemas.microsoft.com/office/powerpoint/2010/main" val="2273572148"/>
              </p:ext>
            </p:extLst>
          </p:nvPr>
        </p:nvGraphicFramePr>
        <p:xfrm>
          <a:off x="130354" y="3043050"/>
          <a:ext cx="6850740" cy="1645920"/>
        </p:xfrm>
        <a:graphic>
          <a:graphicData uri="http://schemas.openxmlformats.org/drawingml/2006/table">
            <a:tbl>
              <a:tblPr firstRow="1" bandRow="1">
                <a:tableStyleId>{6E25E649-3F16-4E02-A733-19D2CDBF48F0}</a:tableStyleId>
              </a:tblPr>
              <a:tblGrid>
                <a:gridCol w="2283580">
                  <a:extLst>
                    <a:ext uri="{9D8B030D-6E8A-4147-A177-3AD203B41FA5}">
                      <a16:colId xmlns:a16="http://schemas.microsoft.com/office/drawing/2014/main" val="189458753"/>
                    </a:ext>
                  </a:extLst>
                </a:gridCol>
                <a:gridCol w="2283580">
                  <a:extLst>
                    <a:ext uri="{9D8B030D-6E8A-4147-A177-3AD203B41FA5}">
                      <a16:colId xmlns:a16="http://schemas.microsoft.com/office/drawing/2014/main" val="3490170305"/>
                    </a:ext>
                  </a:extLst>
                </a:gridCol>
                <a:gridCol w="2283580">
                  <a:extLst>
                    <a:ext uri="{9D8B030D-6E8A-4147-A177-3AD203B41FA5}">
                      <a16:colId xmlns:a16="http://schemas.microsoft.com/office/drawing/2014/main" val="879165092"/>
                    </a:ext>
                  </a:extLst>
                </a:gridCol>
              </a:tblGrid>
              <a:tr h="274320">
                <a:tc gridSpan="3">
                  <a:txBody>
                    <a:bodyPr/>
                    <a:lstStyle/>
                    <a:p>
                      <a:pPr algn="ctr"/>
                      <a:r>
                        <a:rPr lang="en-US" sz="1200" dirty="0"/>
                        <a:t>Dermatologic</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25400" cmpd="sng">
                      <a:noFill/>
                    </a:lnB>
                    <a:lnTlToBr w="12700" cmpd="sng">
                      <a:noFill/>
                      <a:prstDash val="solid"/>
                    </a:lnTlToBr>
                    <a:lnBlToTr w="12700" cmpd="sng">
                      <a:noFill/>
                      <a:prstDash val="solid"/>
                    </a:lnBlToTr>
                    <a:solidFill>
                      <a:schemeClr val="accent2"/>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781614740"/>
                  </a:ext>
                </a:extLst>
              </a:tr>
              <a:tr h="182880">
                <a:tc gridSpan="3">
                  <a:txBody>
                    <a:bodyPr/>
                    <a:lstStyle/>
                    <a:p>
                      <a:pPr algn="ctr"/>
                      <a:r>
                        <a:rPr lang="en-US" sz="900" b="0" dirty="0">
                          <a:solidFill>
                            <a:schemeClr val="tx1"/>
                          </a:solidFill>
                        </a:rPr>
                        <a:t>Educate patients about supportive care and sun protection (eg, sunscreen, sunglasses)</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5400" cmpd="sng">
                      <a:noFill/>
                    </a:lnT>
                    <a:lnB>
                      <a:noFill/>
                    </a:lnB>
                    <a:lnTlToBr w="12700" cmpd="sng">
                      <a:noFill/>
                      <a:prstDash val="solid"/>
                    </a:lnTlToBr>
                    <a:lnBlToTr w="12700" cmpd="sng">
                      <a:noFill/>
                      <a:prstDash val="solid"/>
                    </a:lnBlToTr>
                    <a:solidFill>
                      <a:schemeClr val="tx2"/>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48014151"/>
                  </a:ext>
                </a:extLst>
              </a:tr>
              <a:tr h="1188720">
                <a:tc>
                  <a:txBody>
                    <a:bodyPr/>
                    <a:lstStyle/>
                    <a:p>
                      <a:r>
                        <a:rPr lang="en-US" sz="900" b="1" dirty="0"/>
                        <a:t>Mild grade 1 (&lt;10% BSA)</a:t>
                      </a:r>
                    </a:p>
                    <a:p>
                      <a:pPr marL="171450" indent="-171450">
                        <a:buFont typeface="Arial" panose="020B0604020202020204" pitchFamily="34" charset="0"/>
                        <a:buChar char="•"/>
                      </a:pPr>
                      <a:r>
                        <a:rPr lang="en-US" sz="900" b="0" dirty="0"/>
                        <a:t>Continue ICI</a:t>
                      </a:r>
                    </a:p>
                    <a:p>
                      <a:pPr marL="171450" indent="-171450">
                        <a:buFont typeface="Arial" panose="020B0604020202020204" pitchFamily="34" charset="0"/>
                        <a:buChar char="•"/>
                      </a:pPr>
                      <a:r>
                        <a:rPr lang="en-US" sz="900" b="0" dirty="0"/>
                        <a:t>Treat with moderate-potency </a:t>
                      </a:r>
                      <a:br>
                        <a:rPr lang="en-US" sz="900" b="0" dirty="0"/>
                      </a:br>
                      <a:r>
                        <a:rPr lang="en-US" sz="900" b="0" dirty="0"/>
                        <a:t>topical steroids</a:t>
                      </a:r>
                    </a:p>
                    <a:p>
                      <a:pPr marL="171450" indent="-171450">
                        <a:buFont typeface="Arial" panose="020B0604020202020204" pitchFamily="34" charset="0"/>
                        <a:buChar char="•"/>
                      </a:pPr>
                      <a:r>
                        <a:rPr lang="en-US" sz="900" b="0" dirty="0"/>
                        <a:t>Oral antihistamines</a:t>
                      </a:r>
                    </a:p>
                    <a:p>
                      <a:pPr marL="171450" indent="-171450">
                        <a:buFont typeface="Arial" panose="020B0604020202020204" pitchFamily="34" charset="0"/>
                        <a:buChar char="•"/>
                      </a:pPr>
                      <a:r>
                        <a:rPr lang="en-US" sz="900" b="0" dirty="0"/>
                        <a:t>Topical emollients</a:t>
                      </a:r>
                    </a:p>
                  </a:txBody>
                  <a:tcPr anchor="ctr">
                    <a:lnL w="12700" cap="flat" cmpd="sng" algn="ctr">
                      <a:solidFill>
                        <a:schemeClr val="accent2"/>
                      </a:solidFill>
                      <a:prstDash val="solid"/>
                      <a:round/>
                      <a:headEnd type="none" w="med" len="med"/>
                      <a:tailEnd type="none" w="med" len="med"/>
                    </a:lnL>
                    <a:lnR>
                      <a:noFill/>
                    </a:lnR>
                    <a:lnT>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b="1" dirty="0"/>
                        <a:t>Moderate grade 2 (10%-30% BSA)</a:t>
                      </a:r>
                    </a:p>
                    <a:p>
                      <a:pPr marL="171450" indent="-171450">
                        <a:buFont typeface="Arial" panose="020B0604020202020204" pitchFamily="34" charset="0"/>
                        <a:buChar char="•"/>
                      </a:pPr>
                      <a:r>
                        <a:rPr lang="en-US" sz="900" dirty="0"/>
                        <a:t>Consider holding ICI</a:t>
                      </a:r>
                    </a:p>
                    <a:p>
                      <a:pPr marL="171450" indent="-171450">
                        <a:buFont typeface="Arial" panose="020B0604020202020204" pitchFamily="34" charset="0"/>
                        <a:buChar char="•"/>
                      </a:pPr>
                      <a:r>
                        <a:rPr lang="en-US" sz="900" dirty="0"/>
                        <a:t>Treat with high-potency topical steroids and/or prednisone </a:t>
                      </a:r>
                      <a:br>
                        <a:rPr lang="en-US" sz="900" dirty="0"/>
                      </a:br>
                      <a:r>
                        <a:rPr lang="en-US" sz="900" dirty="0"/>
                        <a:t>0.5-1.0 mg/kg/d</a:t>
                      </a:r>
                    </a:p>
                    <a:p>
                      <a:pPr marL="171450" indent="-171450">
                        <a:buFont typeface="Arial" panose="020B0604020202020204" pitchFamily="34" charset="0"/>
                        <a:buChar char="•"/>
                      </a:pPr>
                      <a:r>
                        <a:rPr lang="en-US" sz="900" dirty="0"/>
                        <a:t>Oral antihistamines</a:t>
                      </a:r>
                    </a:p>
                    <a:p>
                      <a:pPr marL="171450" indent="-171450">
                        <a:buFont typeface="Arial" panose="020B0604020202020204" pitchFamily="34" charset="0"/>
                        <a:buChar char="•"/>
                      </a:pPr>
                      <a:r>
                        <a:rPr lang="en-US" sz="900" dirty="0"/>
                        <a:t>Topical emollients</a:t>
                      </a:r>
                    </a:p>
                  </a:txBody>
                  <a:tcPr anchor="ctr">
                    <a:lnL>
                      <a:noFill/>
                    </a:lnL>
                    <a:lnR>
                      <a:noFill/>
                    </a:lnR>
                    <a:lnT>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b="1" dirty="0"/>
                        <a:t>Severe grade 3/4 (&gt;30% BSA)</a:t>
                      </a:r>
                    </a:p>
                    <a:p>
                      <a:pPr marL="171450" indent="-171450">
                        <a:buFont typeface="Arial" panose="020B0604020202020204" pitchFamily="34" charset="0"/>
                        <a:buChar char="•"/>
                      </a:pPr>
                      <a:r>
                        <a:rPr lang="en-US" sz="900" dirty="0"/>
                        <a:t>Hold ICI</a:t>
                      </a:r>
                    </a:p>
                    <a:p>
                      <a:pPr marL="171450" indent="-171450">
                        <a:buFont typeface="Arial" panose="020B0604020202020204" pitchFamily="34" charset="0"/>
                        <a:buChar char="•"/>
                      </a:pPr>
                      <a:r>
                        <a:rPr lang="en-US" sz="900" dirty="0"/>
                        <a:t>Treat with high-potency topical steroids </a:t>
                      </a:r>
                    </a:p>
                    <a:p>
                      <a:pPr marL="171450" indent="-171450">
                        <a:buFont typeface="Arial" panose="020B0604020202020204" pitchFamily="34" charset="0"/>
                        <a:buChar char="•"/>
                      </a:pPr>
                      <a:r>
                        <a:rPr lang="en-US" sz="900" dirty="0"/>
                        <a:t>Prednisone 0.5-1.0 mg/kg/d (increase up to 2.0 mg/kg/d, if not responsive)</a:t>
                      </a:r>
                    </a:p>
                    <a:p>
                      <a:pPr marL="171450" indent="-171450">
                        <a:buFont typeface="Arial" panose="020B0604020202020204" pitchFamily="34" charset="0"/>
                        <a:buChar char="•"/>
                      </a:pPr>
                      <a:r>
                        <a:rPr lang="en-US" sz="900" dirty="0"/>
                        <a:t>Admit for management </a:t>
                      </a:r>
                      <a:br>
                        <a:rPr lang="en-US" sz="900" dirty="0"/>
                      </a:br>
                      <a:r>
                        <a:rPr lang="en-US" sz="900" dirty="0"/>
                        <a:t>and dermatology consult</a:t>
                      </a:r>
                    </a:p>
                  </a:txBody>
                  <a:tcPr anchor="ctr">
                    <a:lnL>
                      <a:noFill/>
                    </a:lnL>
                    <a:lnR w="12700" cap="flat" cmpd="sng" algn="ctr">
                      <a:solidFill>
                        <a:srgbClr val="1267B4"/>
                      </a:solidFill>
                      <a:prstDash val="solid"/>
                      <a:round/>
                      <a:headEnd type="none" w="med" len="med"/>
                      <a:tailEnd type="none" w="med" len="med"/>
                    </a:lnR>
                    <a:lnT>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3867796"/>
                  </a:ext>
                </a:extLst>
              </a:tr>
            </a:tbl>
          </a:graphicData>
        </a:graphic>
      </p:graphicFrame>
      <p:graphicFrame>
        <p:nvGraphicFramePr>
          <p:cNvPr id="23" name="Table 21">
            <a:extLst>
              <a:ext uri="{FF2B5EF4-FFF2-40B4-BE49-F238E27FC236}">
                <a16:creationId xmlns:a16="http://schemas.microsoft.com/office/drawing/2014/main" id="{95A38469-06CE-8FD3-5F1B-AA38DC1E7A99}"/>
              </a:ext>
            </a:extLst>
          </p:cNvPr>
          <p:cNvGraphicFramePr>
            <a:graphicFrameLocks noGrp="1"/>
          </p:cNvGraphicFramePr>
          <p:nvPr>
            <p:extLst>
              <p:ext uri="{D42A27DB-BD31-4B8C-83A1-F6EECF244321}">
                <p14:modId xmlns:p14="http://schemas.microsoft.com/office/powerpoint/2010/main" val="3453829735"/>
              </p:ext>
            </p:extLst>
          </p:nvPr>
        </p:nvGraphicFramePr>
        <p:xfrm>
          <a:off x="5506692" y="903282"/>
          <a:ext cx="3474720" cy="2039112"/>
        </p:xfrm>
        <a:graphic>
          <a:graphicData uri="http://schemas.openxmlformats.org/drawingml/2006/table">
            <a:tbl>
              <a:tblPr firstRow="1" bandRow="1">
                <a:tableStyleId>{6E25E649-3F16-4E02-A733-19D2CDBF48F0}</a:tableStyleId>
              </a:tblPr>
              <a:tblGrid>
                <a:gridCol w="1737360">
                  <a:extLst>
                    <a:ext uri="{9D8B030D-6E8A-4147-A177-3AD203B41FA5}">
                      <a16:colId xmlns:a16="http://schemas.microsoft.com/office/drawing/2014/main" val="189458753"/>
                    </a:ext>
                  </a:extLst>
                </a:gridCol>
                <a:gridCol w="1737360">
                  <a:extLst>
                    <a:ext uri="{9D8B030D-6E8A-4147-A177-3AD203B41FA5}">
                      <a16:colId xmlns:a16="http://schemas.microsoft.com/office/drawing/2014/main" val="3490170305"/>
                    </a:ext>
                  </a:extLst>
                </a:gridCol>
              </a:tblGrid>
              <a:tr h="274320">
                <a:tc gridSpan="2">
                  <a:txBody>
                    <a:bodyPr/>
                    <a:lstStyle/>
                    <a:p>
                      <a:pPr algn="ctr"/>
                      <a:r>
                        <a:rPr lang="en-US" sz="1200" dirty="0"/>
                        <a:t>Endocrine/Thyroid</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25400" cmpd="sng">
                      <a:noFill/>
                    </a:lnB>
                    <a:lnTlToBr w="12700" cmpd="sng">
                      <a:noFill/>
                      <a:prstDash val="solid"/>
                    </a:lnTlToBr>
                    <a:lnBlToTr w="12700" cmpd="sng">
                      <a:noFill/>
                      <a:prstDash val="solid"/>
                    </a:lnBlToTr>
                    <a:solidFill>
                      <a:schemeClr val="accent2">
                        <a:lumMod val="75000"/>
                      </a:schemeClr>
                    </a:solidFill>
                  </a:tcPr>
                </a:tc>
                <a:tc hMerge="1">
                  <a:txBody>
                    <a:bodyPr/>
                    <a:lstStyle/>
                    <a:p>
                      <a:endParaRPr lang="en-US"/>
                    </a:p>
                  </a:txBody>
                  <a:tcPr/>
                </a:tc>
                <a:extLst>
                  <a:ext uri="{0D108BD9-81ED-4DB2-BD59-A6C34878D82A}">
                    <a16:rowId xmlns:a16="http://schemas.microsoft.com/office/drawing/2014/main" val="1781614740"/>
                  </a:ext>
                </a:extLst>
              </a:tr>
              <a:tr h="274320">
                <a:tc gridSpan="2">
                  <a:txBody>
                    <a:bodyPr/>
                    <a:lstStyle/>
                    <a:p>
                      <a:pPr algn="ctr"/>
                      <a:r>
                        <a:rPr lang="en-US" sz="900" b="0" dirty="0">
                          <a:solidFill>
                            <a:schemeClr val="tx1"/>
                          </a:solidFill>
                        </a:rPr>
                        <a:t>Levothyroxine: adjust levels to maintain free T4 </a:t>
                      </a:r>
                      <a:br>
                        <a:rPr lang="en-US" sz="900" b="0" dirty="0">
                          <a:solidFill>
                            <a:schemeClr val="tx1"/>
                          </a:solidFill>
                        </a:rPr>
                      </a:br>
                      <a:r>
                        <a:rPr lang="en-US" sz="900" b="0" dirty="0">
                          <a:solidFill>
                            <a:schemeClr val="tx1"/>
                          </a:solidFill>
                        </a:rPr>
                        <a:t>at midrange; typically 1.6 mcg/kg/d</a:t>
                      </a:r>
                    </a:p>
                  </a:txBody>
                  <a:tcPr marL="0" marR="0" marT="0" marB="0"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25400" cmpd="sng">
                      <a:noFill/>
                    </a:lnT>
                    <a:lnB>
                      <a:noFill/>
                    </a:lnB>
                    <a:lnTlToBr w="12700" cmpd="sng">
                      <a:noFill/>
                      <a:prstDash val="solid"/>
                    </a:lnTlToBr>
                    <a:lnBlToTr w="12700" cmpd="sng">
                      <a:noFill/>
                      <a:prstDash val="solid"/>
                    </a:lnBlToTr>
                    <a:solidFill>
                      <a:schemeClr val="tx2"/>
                    </a:solidFill>
                  </a:tcPr>
                </a:tc>
                <a:tc hMerge="1">
                  <a:txBody>
                    <a:bodyPr/>
                    <a:lstStyle/>
                    <a:p>
                      <a:endParaRPr lang="en-US" dirty="0"/>
                    </a:p>
                  </a:txBody>
                  <a:tcPr/>
                </a:tc>
                <a:extLst>
                  <a:ext uri="{0D108BD9-81ED-4DB2-BD59-A6C34878D82A}">
                    <a16:rowId xmlns:a16="http://schemas.microsoft.com/office/drawing/2014/main" val="1148014151"/>
                  </a:ext>
                </a:extLst>
              </a:tr>
              <a:tr h="1490472">
                <a:tc>
                  <a:txBody>
                    <a:bodyPr/>
                    <a:lstStyle/>
                    <a:p>
                      <a:r>
                        <a:rPr lang="en-US" sz="900" b="1" dirty="0"/>
                        <a:t>Asymptomatic hypothyroidism</a:t>
                      </a:r>
                    </a:p>
                    <a:p>
                      <a:pPr marL="171450" indent="-171450">
                        <a:buFont typeface="Arial" panose="020B0604020202020204" pitchFamily="34" charset="0"/>
                        <a:buChar char="•"/>
                      </a:pPr>
                      <a:r>
                        <a:rPr lang="en-US" sz="900" b="0" dirty="0"/>
                        <a:t>TSH 4-10, T4 norm: continue ICI</a:t>
                      </a:r>
                    </a:p>
                    <a:p>
                      <a:pPr marL="171450" indent="-171450">
                        <a:buFont typeface="Arial" panose="020B0604020202020204" pitchFamily="34" charset="0"/>
                        <a:buChar char="•"/>
                      </a:pPr>
                      <a:r>
                        <a:rPr lang="en-US" sz="900" b="0" dirty="0"/>
                        <a:t>TSH &gt;10, T4 norm: continue ICI, consider levothyroxine</a:t>
                      </a:r>
                    </a:p>
                    <a:p>
                      <a:pPr marL="171450" indent="-171450">
                        <a:buFont typeface="Arial" panose="020B0604020202020204" pitchFamily="34" charset="0"/>
                        <a:buChar char="•"/>
                      </a:pPr>
                      <a:r>
                        <a:rPr lang="en-US" sz="900" b="0" dirty="0"/>
                        <a:t>TSH low, T4 low/norm: consider central hypothyroidism</a:t>
                      </a:r>
                    </a:p>
                  </a:txBody>
                  <a:tcPr anchor="ctr">
                    <a:lnL w="12700" cap="flat" cmpd="sng" algn="ctr">
                      <a:solidFill>
                        <a:schemeClr val="accent2">
                          <a:lumMod val="75000"/>
                        </a:schemeClr>
                      </a:solidFill>
                      <a:prstDash val="solid"/>
                      <a:round/>
                      <a:headEnd type="none" w="med" len="med"/>
                      <a:tailEnd type="none" w="med" len="med"/>
                    </a:lnL>
                    <a:lnR>
                      <a:noFill/>
                    </a:lnR>
                    <a:lnT>
                      <a:noFill/>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b="1" dirty="0"/>
                        <a:t>Clinical hypothyroidism</a:t>
                      </a:r>
                    </a:p>
                    <a:p>
                      <a:pPr marL="171450" indent="-171450">
                        <a:buFont typeface="Arial" panose="020B0604020202020204" pitchFamily="34" charset="0"/>
                        <a:buChar char="•"/>
                      </a:pPr>
                      <a:r>
                        <a:rPr lang="en-US" sz="900" dirty="0"/>
                        <a:t>Monitor TSH and free T4 every 4-6 weeks</a:t>
                      </a:r>
                    </a:p>
                    <a:p>
                      <a:pPr marL="171450" indent="-171450">
                        <a:buFont typeface="Arial" panose="020B0604020202020204" pitchFamily="34" charset="0"/>
                        <a:buChar char="•"/>
                      </a:pPr>
                      <a:r>
                        <a:rPr lang="en-US" sz="900" dirty="0"/>
                        <a:t>Levothyroxine replacement</a:t>
                      </a:r>
                    </a:p>
                    <a:p>
                      <a:pPr marL="171450" indent="-171450">
                        <a:buFont typeface="Arial" panose="020B0604020202020204" pitchFamily="34" charset="0"/>
                        <a:buChar char="•"/>
                      </a:pPr>
                      <a:r>
                        <a:rPr lang="en-US" sz="900" dirty="0"/>
                        <a:t>Consider endocrine consultation</a:t>
                      </a:r>
                    </a:p>
                    <a:p>
                      <a:pPr marL="171450" indent="-171450">
                        <a:buFont typeface="Arial" panose="020B0604020202020204" pitchFamily="34" charset="0"/>
                        <a:buChar char="•"/>
                      </a:pPr>
                      <a:r>
                        <a:rPr lang="en-US" sz="900" dirty="0"/>
                        <a:t>Exclude concomitant adrenal insufficiency</a:t>
                      </a:r>
                    </a:p>
                  </a:txBody>
                  <a:tcPr anchor="ctr">
                    <a:lnL>
                      <a:noFill/>
                    </a:lnL>
                    <a:lnR w="12700" cap="flat" cmpd="sng" algn="ctr">
                      <a:solidFill>
                        <a:schemeClr val="accent2">
                          <a:lumMod val="75000"/>
                        </a:schemeClr>
                      </a:solidFill>
                      <a:prstDash val="solid"/>
                      <a:round/>
                      <a:headEnd type="none" w="med" len="med"/>
                      <a:tailEnd type="none" w="med" len="med"/>
                    </a:lnR>
                    <a:lnT>
                      <a:noFill/>
                    </a:lnT>
                    <a:lnB w="127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3867796"/>
                  </a:ext>
                </a:extLst>
              </a:tr>
            </a:tbl>
          </a:graphicData>
        </a:graphic>
      </p:graphicFrame>
      <p:grpSp>
        <p:nvGrpSpPr>
          <p:cNvPr id="37" name="Group 36">
            <a:extLst>
              <a:ext uri="{FF2B5EF4-FFF2-40B4-BE49-F238E27FC236}">
                <a16:creationId xmlns:a16="http://schemas.microsoft.com/office/drawing/2014/main" id="{848CA312-28E8-0DD0-C615-9B00A8815813}"/>
              </a:ext>
            </a:extLst>
          </p:cNvPr>
          <p:cNvGrpSpPr/>
          <p:nvPr/>
        </p:nvGrpSpPr>
        <p:grpSpPr>
          <a:xfrm>
            <a:off x="44069" y="840070"/>
            <a:ext cx="471972" cy="468380"/>
            <a:chOff x="1539484" y="283835"/>
            <a:chExt cx="471972" cy="468380"/>
          </a:xfrm>
        </p:grpSpPr>
        <p:sp>
          <p:nvSpPr>
            <p:cNvPr id="36" name="Oval 35">
              <a:extLst>
                <a:ext uri="{FF2B5EF4-FFF2-40B4-BE49-F238E27FC236}">
                  <a16:creationId xmlns:a16="http://schemas.microsoft.com/office/drawing/2014/main" id="{F019F30F-BAF9-2969-CFB2-071808C13162}"/>
                </a:ext>
              </a:extLst>
            </p:cNvPr>
            <p:cNvSpPr/>
            <p:nvPr/>
          </p:nvSpPr>
          <p:spPr>
            <a:xfrm>
              <a:off x="1539484" y="283835"/>
              <a:ext cx="471972" cy="468380"/>
            </a:xfrm>
            <a:prstGeom prst="ellipse">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dirty="0">
                <a:solidFill>
                  <a:prstClr val="white"/>
                </a:solidFill>
                <a:latin typeface="Arial"/>
              </a:endParaRPr>
            </a:p>
          </p:txBody>
        </p:sp>
        <p:pic>
          <p:nvPicPr>
            <p:cNvPr id="35" name="Picture 34">
              <a:extLst>
                <a:ext uri="{FF2B5EF4-FFF2-40B4-BE49-F238E27FC236}">
                  <a16:creationId xmlns:a16="http://schemas.microsoft.com/office/drawing/2014/main" id="{3426F06B-EE23-86C2-F10D-8A333129FFA6}"/>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599214" y="341769"/>
              <a:ext cx="352512" cy="352512"/>
            </a:xfrm>
            <a:prstGeom prst="rect">
              <a:avLst/>
            </a:prstGeom>
            <a:ln>
              <a:noFill/>
            </a:ln>
          </p:spPr>
        </p:pic>
      </p:grpSp>
      <p:grpSp>
        <p:nvGrpSpPr>
          <p:cNvPr id="46" name="Group 45">
            <a:extLst>
              <a:ext uri="{FF2B5EF4-FFF2-40B4-BE49-F238E27FC236}">
                <a16:creationId xmlns:a16="http://schemas.microsoft.com/office/drawing/2014/main" id="{BB76F48E-358F-7C7A-54E2-62E754EF5881}"/>
              </a:ext>
            </a:extLst>
          </p:cNvPr>
          <p:cNvGrpSpPr/>
          <p:nvPr/>
        </p:nvGrpSpPr>
        <p:grpSpPr>
          <a:xfrm>
            <a:off x="5410995" y="853225"/>
            <a:ext cx="471972" cy="468380"/>
            <a:chOff x="5323502" y="796630"/>
            <a:chExt cx="471972" cy="468380"/>
          </a:xfrm>
        </p:grpSpPr>
        <p:sp>
          <p:nvSpPr>
            <p:cNvPr id="32" name="Oval 31">
              <a:extLst>
                <a:ext uri="{FF2B5EF4-FFF2-40B4-BE49-F238E27FC236}">
                  <a16:creationId xmlns:a16="http://schemas.microsoft.com/office/drawing/2014/main" id="{03F00671-C1FC-298F-6F2D-671DF9A1F6C5}"/>
                </a:ext>
              </a:extLst>
            </p:cNvPr>
            <p:cNvSpPr/>
            <p:nvPr/>
          </p:nvSpPr>
          <p:spPr>
            <a:xfrm>
              <a:off x="5323502" y="796630"/>
              <a:ext cx="471972" cy="468380"/>
            </a:xfrm>
            <a:prstGeom prst="ellipse">
              <a:avLst/>
            </a:prstGeom>
            <a:solidFill>
              <a:schemeClr val="bg1"/>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dirty="0">
                <a:solidFill>
                  <a:prstClr val="white"/>
                </a:solidFill>
                <a:latin typeface="Arial"/>
              </a:endParaRPr>
            </a:p>
          </p:txBody>
        </p:sp>
        <p:pic>
          <p:nvPicPr>
            <p:cNvPr id="39" name="Picture 38">
              <a:extLst>
                <a:ext uri="{FF2B5EF4-FFF2-40B4-BE49-F238E27FC236}">
                  <a16:creationId xmlns:a16="http://schemas.microsoft.com/office/drawing/2014/main" id="{93730586-BE06-38C5-BFC7-5F67DBAA0C3D}"/>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378782" y="850199"/>
              <a:ext cx="353451" cy="353451"/>
            </a:xfrm>
            <a:prstGeom prst="rect">
              <a:avLst/>
            </a:prstGeom>
          </p:spPr>
        </p:pic>
      </p:grpSp>
      <p:grpSp>
        <p:nvGrpSpPr>
          <p:cNvPr id="45" name="Group 44">
            <a:extLst>
              <a:ext uri="{FF2B5EF4-FFF2-40B4-BE49-F238E27FC236}">
                <a16:creationId xmlns:a16="http://schemas.microsoft.com/office/drawing/2014/main" id="{06E49EFC-AB17-5DAD-FC58-7D3D63B31728}"/>
              </a:ext>
            </a:extLst>
          </p:cNvPr>
          <p:cNvGrpSpPr/>
          <p:nvPr/>
        </p:nvGrpSpPr>
        <p:grpSpPr>
          <a:xfrm>
            <a:off x="44069" y="2959468"/>
            <a:ext cx="471972" cy="468380"/>
            <a:chOff x="24842" y="3146046"/>
            <a:chExt cx="471972" cy="468380"/>
          </a:xfrm>
        </p:grpSpPr>
        <p:sp>
          <p:nvSpPr>
            <p:cNvPr id="43" name="Oval 42">
              <a:extLst>
                <a:ext uri="{FF2B5EF4-FFF2-40B4-BE49-F238E27FC236}">
                  <a16:creationId xmlns:a16="http://schemas.microsoft.com/office/drawing/2014/main" id="{E7147E29-3226-926B-9C15-C3704A1FD944}"/>
                </a:ext>
              </a:extLst>
            </p:cNvPr>
            <p:cNvSpPr/>
            <p:nvPr/>
          </p:nvSpPr>
          <p:spPr>
            <a:xfrm>
              <a:off x="24842" y="3146046"/>
              <a:ext cx="471972" cy="468380"/>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dirty="0">
                <a:solidFill>
                  <a:prstClr val="white"/>
                </a:solidFill>
                <a:latin typeface="Arial"/>
              </a:endParaRPr>
            </a:p>
          </p:txBody>
        </p:sp>
        <p:pic>
          <p:nvPicPr>
            <p:cNvPr id="41" name="Picture 40">
              <a:extLst>
                <a:ext uri="{FF2B5EF4-FFF2-40B4-BE49-F238E27FC236}">
                  <a16:creationId xmlns:a16="http://schemas.microsoft.com/office/drawing/2014/main" id="{6D6835CC-C8A5-DECC-9CA1-10C528870006}"/>
                </a:ext>
              </a:extLst>
            </p:cNvPr>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7857" y="3227116"/>
              <a:ext cx="309521" cy="309521"/>
            </a:xfrm>
            <a:prstGeom prst="rect">
              <a:avLst/>
            </a:prstGeom>
          </p:spPr>
        </p:pic>
      </p:grpSp>
      <p:sp>
        <p:nvSpPr>
          <p:cNvPr id="3" name="TextBox 2">
            <a:extLst>
              <a:ext uri="{FF2B5EF4-FFF2-40B4-BE49-F238E27FC236}">
                <a16:creationId xmlns:a16="http://schemas.microsoft.com/office/drawing/2014/main" id="{F7CAD111-C6ED-0283-7B58-D4D651F81A34}"/>
              </a:ext>
            </a:extLst>
          </p:cNvPr>
          <p:cNvSpPr txBox="1"/>
          <p:nvPr/>
        </p:nvSpPr>
        <p:spPr>
          <a:xfrm>
            <a:off x="7067379" y="3565620"/>
            <a:ext cx="1914033" cy="600779"/>
          </a:xfrm>
          <a:prstGeom prst="round2Diag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91402" tIns="0" rIns="91402" bIns="0" rtlCol="0" anchor="t"/>
          <a:lstStyle>
            <a:defPPr marR="0" lvl="0" algn="l" rtl="0">
              <a:lnSpc>
                <a:spcPct val="100000"/>
              </a:lnSpc>
              <a:spcBef>
                <a:spcPts val="0"/>
              </a:spcBef>
              <a:spcAft>
                <a:spcPts val="0"/>
              </a:spcAft>
            </a:defPPr>
            <a:lvl1pPr algn="ctr">
              <a:defRPr sz="1600" b="1"/>
            </a:lvl1pPr>
          </a:lstStyle>
          <a:p>
            <a:r>
              <a:rPr lang="en-US" dirty="0"/>
              <a:t>Refer to NCCN Guidelines</a:t>
            </a:r>
          </a:p>
        </p:txBody>
      </p:sp>
    </p:spTree>
    <p:extLst>
      <p:ext uri="{BB962C8B-B14F-4D97-AF65-F5344CB8AC3E}">
        <p14:creationId xmlns:p14="http://schemas.microsoft.com/office/powerpoint/2010/main" val="1923701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D6B99D5-DF44-E632-F859-A5DCBFACCD20}"/>
              </a:ext>
            </a:extLst>
          </p:cNvPr>
          <p:cNvSpPr/>
          <p:nvPr/>
        </p:nvSpPr>
        <p:spPr>
          <a:xfrm>
            <a:off x="6185672" y="1196573"/>
            <a:ext cx="2680032" cy="2908045"/>
          </a:xfrm>
          <a:prstGeom prst="rect">
            <a:avLst/>
          </a:prstGeom>
          <a:solidFill>
            <a:schemeClr val="accent4">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400" b="1" i="0" u="none" strike="noStrike" kern="0" cap="none" spc="0" normalizeH="0" baseline="0" noProof="0" dirty="0">
                <a:ln>
                  <a:noFill/>
                </a:ln>
                <a:solidFill>
                  <a:schemeClr val="tx1"/>
                </a:solidFill>
                <a:effectLst/>
                <a:uLnTx/>
                <a:uFillTx/>
                <a:latin typeface="Arial"/>
                <a:ea typeface="+mn-ea"/>
                <a:cs typeface="+mn-cs"/>
                <a:sym typeface="Arial"/>
              </a:rPr>
              <a:t>Patient Communication</a:t>
            </a:r>
            <a:br>
              <a:rPr kumimoji="0" lang="en-US" sz="1400" b="1" i="0" u="none" strike="noStrike" kern="0" cap="none" spc="0" normalizeH="0" baseline="0" noProof="0" dirty="0">
                <a:ln>
                  <a:noFill/>
                </a:ln>
                <a:solidFill>
                  <a:schemeClr val="tx1"/>
                </a:solidFill>
                <a:effectLst/>
                <a:uLnTx/>
                <a:uFillTx/>
                <a:latin typeface="Arial"/>
                <a:ea typeface="+mn-ea"/>
                <a:cs typeface="+mn-cs"/>
                <a:sym typeface="Arial"/>
              </a:rPr>
            </a:br>
            <a:r>
              <a:rPr kumimoji="0" lang="en-US" sz="1400" b="1" i="0" u="none" strike="noStrike" kern="0" cap="none" spc="0" normalizeH="0" baseline="0" noProof="0" dirty="0">
                <a:ln>
                  <a:noFill/>
                </a:ln>
                <a:solidFill>
                  <a:schemeClr val="tx1"/>
                </a:solidFill>
                <a:effectLst/>
                <a:uLnTx/>
                <a:uFillTx/>
                <a:latin typeface="Arial"/>
                <a:ea typeface="+mn-ea"/>
                <a:cs typeface="+mn-cs"/>
                <a:sym typeface="Arial"/>
              </a:rPr>
              <a:t>Is Essential </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400" b="1" i="0" u="none" strike="noStrike" kern="0" cap="none" spc="0" normalizeH="0" baseline="0" noProof="0" dirty="0">
              <a:ln>
                <a:noFill/>
              </a:ln>
              <a:solidFill>
                <a:schemeClr val="tx1"/>
              </a:solidFill>
              <a:effectLst/>
              <a:uLnTx/>
              <a:uFillTx/>
              <a:latin typeface="Arial"/>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400" b="1" i="0" u="none" strike="noStrike" kern="0" cap="none" spc="0" normalizeH="0" baseline="0" noProof="0" dirty="0">
              <a:ln>
                <a:noFill/>
              </a:ln>
              <a:solidFill>
                <a:schemeClr val="tx1"/>
              </a:solidFill>
              <a:effectLst/>
              <a:uLnTx/>
              <a:uFillTx/>
              <a:latin typeface="Arial"/>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400" b="1" i="0" u="none" strike="noStrike" kern="0" cap="none" spc="0" normalizeH="0" baseline="0" noProof="0" dirty="0">
              <a:ln>
                <a:noFill/>
              </a:ln>
              <a:solidFill>
                <a:schemeClr val="tx1"/>
              </a:solidFill>
              <a:effectLst/>
              <a:uLnTx/>
              <a:uFillTx/>
              <a:latin typeface="Arial"/>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400" b="1" i="0" u="none" strike="noStrike" kern="0" cap="none" spc="0" normalizeH="0" baseline="0" noProof="0" dirty="0">
              <a:ln>
                <a:noFill/>
              </a:ln>
              <a:solidFill>
                <a:schemeClr val="tx1"/>
              </a:solidFill>
              <a:effectLst/>
              <a:uLnTx/>
              <a:uFillTx/>
              <a:latin typeface="Arial"/>
              <a:ea typeface="+mn-ea"/>
              <a:cs typeface="+mn-cs"/>
              <a:sym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tx1"/>
                </a:solidFill>
                <a:effectLst/>
                <a:uLnTx/>
                <a:uFillTx/>
                <a:latin typeface="Arial"/>
                <a:ea typeface="+mn-ea"/>
                <a:cs typeface="+mn-cs"/>
                <a:sym typeface="Arial"/>
              </a:rPr>
              <a:t>Discuss potential onset, duration, and symptoms </a:t>
            </a:r>
            <a:br>
              <a:rPr kumimoji="0" lang="en-US" sz="1400" b="0" i="0" u="none" strike="noStrike" kern="0" cap="none" spc="0" normalizeH="0" baseline="0" noProof="0" dirty="0">
                <a:ln>
                  <a:noFill/>
                </a:ln>
                <a:solidFill>
                  <a:schemeClr val="tx1"/>
                </a:solidFill>
                <a:effectLst/>
                <a:uLnTx/>
                <a:uFillTx/>
                <a:latin typeface="Arial"/>
                <a:ea typeface="+mn-ea"/>
                <a:cs typeface="+mn-cs"/>
                <a:sym typeface="Arial"/>
              </a:rPr>
            </a:br>
            <a:r>
              <a:rPr kumimoji="0" lang="en-US" sz="1400" b="0" i="0" u="none" strike="noStrike" kern="0" cap="none" spc="0" normalizeH="0" baseline="0" noProof="0" dirty="0">
                <a:ln>
                  <a:noFill/>
                </a:ln>
                <a:solidFill>
                  <a:schemeClr val="tx1"/>
                </a:solidFill>
                <a:effectLst/>
                <a:uLnTx/>
                <a:uFillTx/>
                <a:latin typeface="Arial"/>
                <a:ea typeface="+mn-ea"/>
                <a:cs typeface="+mn-cs"/>
                <a:sym typeface="Arial"/>
              </a:rPr>
              <a:t>of irAEs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tx1"/>
                </a:solidFill>
                <a:effectLst/>
                <a:uLnTx/>
                <a:uFillTx/>
                <a:latin typeface="Arial"/>
                <a:ea typeface="+mn-ea"/>
                <a:cs typeface="+mn-cs"/>
                <a:sym typeface="Arial"/>
              </a:rPr>
              <a:t>Patients may be more </a:t>
            </a:r>
            <a:br>
              <a:rPr kumimoji="0" lang="en-US" sz="1400" b="0" i="0" u="none" strike="noStrike" kern="0" cap="none" spc="0" normalizeH="0" baseline="0" noProof="0" dirty="0">
                <a:ln>
                  <a:noFill/>
                </a:ln>
                <a:solidFill>
                  <a:schemeClr val="tx1"/>
                </a:solidFill>
                <a:effectLst/>
                <a:uLnTx/>
                <a:uFillTx/>
                <a:latin typeface="Arial"/>
                <a:ea typeface="+mn-ea"/>
                <a:cs typeface="+mn-cs"/>
                <a:sym typeface="Arial"/>
              </a:rPr>
            </a:br>
            <a:r>
              <a:rPr kumimoji="0" lang="en-US" sz="1400" b="0" i="0" u="none" strike="noStrike" kern="0" cap="none" spc="0" normalizeH="0" baseline="0" noProof="0" dirty="0">
                <a:ln>
                  <a:noFill/>
                </a:ln>
                <a:solidFill>
                  <a:schemeClr val="tx1"/>
                </a:solidFill>
                <a:effectLst/>
                <a:uLnTx/>
                <a:uFillTx/>
                <a:latin typeface="Arial"/>
                <a:ea typeface="+mn-ea"/>
                <a:cs typeface="+mn-cs"/>
                <a:sym typeface="Arial"/>
              </a:rPr>
              <a:t>likely to adhere to treatment when they have a full </a:t>
            </a:r>
            <a:br>
              <a:rPr kumimoji="0" lang="en-US" sz="1400" b="0" i="0" u="none" strike="noStrike" kern="0" cap="none" spc="0" normalizeH="0" baseline="0" noProof="0" dirty="0">
                <a:ln>
                  <a:noFill/>
                </a:ln>
                <a:solidFill>
                  <a:schemeClr val="tx1"/>
                </a:solidFill>
                <a:effectLst/>
                <a:uLnTx/>
                <a:uFillTx/>
                <a:latin typeface="Arial"/>
                <a:ea typeface="+mn-ea"/>
                <a:cs typeface="+mn-cs"/>
                <a:sym typeface="Arial"/>
              </a:rPr>
            </a:br>
            <a:r>
              <a:rPr kumimoji="0" lang="en-US" sz="1400" b="0" i="0" u="none" strike="noStrike" kern="0" cap="none" spc="0" normalizeH="0" baseline="0" noProof="0" dirty="0">
                <a:ln>
                  <a:noFill/>
                </a:ln>
                <a:solidFill>
                  <a:schemeClr val="tx1"/>
                </a:solidFill>
                <a:effectLst/>
                <a:uLnTx/>
                <a:uFillTx/>
                <a:latin typeface="Arial"/>
                <a:ea typeface="+mn-ea"/>
                <a:cs typeface="+mn-cs"/>
                <a:sym typeface="Arial"/>
              </a:rPr>
              <a:t>picture of irAEs</a:t>
            </a:r>
          </a:p>
        </p:txBody>
      </p:sp>
      <p:sp>
        <p:nvSpPr>
          <p:cNvPr id="98" name="Footer Placeholder 2">
            <a:extLst>
              <a:ext uri="{FF2B5EF4-FFF2-40B4-BE49-F238E27FC236}">
                <a16:creationId xmlns:a16="http://schemas.microsoft.com/office/drawing/2014/main" id="{99CAE58F-7899-29BE-8656-ABC21223F2D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 Martins F et al. </a:t>
            </a:r>
            <a:r>
              <a:rPr kumimoji="0" lang="it-IT"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Nat Rev Clin Oncol</a:t>
            </a:r>
            <a:r>
              <a:rPr kumimoji="0" lang="it-IT"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2019;16:563-580.</a:t>
            </a: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 name="Title 1">
            <a:extLst>
              <a:ext uri="{FF2B5EF4-FFF2-40B4-BE49-F238E27FC236}">
                <a16:creationId xmlns:a16="http://schemas.microsoft.com/office/drawing/2014/main" id="{FD95F670-3359-7F47-A685-7422C476C8B0}"/>
              </a:ext>
            </a:extLst>
          </p:cNvPr>
          <p:cNvSpPr>
            <a:spLocks noGrp="1"/>
          </p:cNvSpPr>
          <p:nvPr>
            <p:ph type="title"/>
          </p:nvPr>
        </p:nvSpPr>
        <p:spPr/>
        <p:txBody>
          <a:bodyPr/>
          <a:lstStyle/>
          <a:p>
            <a:r>
              <a:rPr lang="en-US" dirty="0"/>
              <a:t>Immune-Related Adverse Events </a:t>
            </a:r>
            <a:br>
              <a:rPr lang="en-US" dirty="0"/>
            </a:br>
            <a:r>
              <a:rPr lang="en-US" dirty="0"/>
              <a:t>Can Occur at Any Time</a:t>
            </a:r>
          </a:p>
        </p:txBody>
      </p:sp>
      <p:grpSp>
        <p:nvGrpSpPr>
          <p:cNvPr id="15" name="Group 14">
            <a:extLst>
              <a:ext uri="{FF2B5EF4-FFF2-40B4-BE49-F238E27FC236}">
                <a16:creationId xmlns:a16="http://schemas.microsoft.com/office/drawing/2014/main" id="{C0A2F423-C3B0-C9A1-973A-25023E46DAAD}"/>
              </a:ext>
            </a:extLst>
          </p:cNvPr>
          <p:cNvGrpSpPr/>
          <p:nvPr/>
        </p:nvGrpSpPr>
        <p:grpSpPr>
          <a:xfrm>
            <a:off x="482475" y="902440"/>
            <a:ext cx="5600389" cy="3823774"/>
            <a:chOff x="4473995" y="1562099"/>
            <a:chExt cx="4220351" cy="2881527"/>
          </a:xfrm>
        </p:grpSpPr>
        <p:grpSp>
          <p:nvGrpSpPr>
            <p:cNvPr id="65" name="Group 64">
              <a:extLst>
                <a:ext uri="{FF2B5EF4-FFF2-40B4-BE49-F238E27FC236}">
                  <a16:creationId xmlns:a16="http://schemas.microsoft.com/office/drawing/2014/main" id="{5868ED0F-B805-82BC-B805-BF59E42E014A}"/>
                </a:ext>
              </a:extLst>
            </p:cNvPr>
            <p:cNvGrpSpPr/>
            <p:nvPr/>
          </p:nvGrpSpPr>
          <p:grpSpPr>
            <a:xfrm>
              <a:off x="4473995" y="1562099"/>
              <a:ext cx="4220351" cy="2881527"/>
              <a:chOff x="730177" y="1008417"/>
              <a:chExt cx="6046759" cy="3041508"/>
            </a:xfrm>
          </p:grpSpPr>
          <p:grpSp>
            <p:nvGrpSpPr>
              <p:cNvPr id="74" name="Group 73">
                <a:extLst>
                  <a:ext uri="{FF2B5EF4-FFF2-40B4-BE49-F238E27FC236}">
                    <a16:creationId xmlns:a16="http://schemas.microsoft.com/office/drawing/2014/main" id="{DF527B95-3BE4-3B0C-4799-8DC3D1DD53C0}"/>
                  </a:ext>
                </a:extLst>
              </p:cNvPr>
              <p:cNvGrpSpPr/>
              <p:nvPr/>
            </p:nvGrpSpPr>
            <p:grpSpPr>
              <a:xfrm>
                <a:off x="730177" y="1008417"/>
                <a:ext cx="6046759" cy="3041508"/>
                <a:chOff x="730177" y="1008417"/>
                <a:chExt cx="6046759" cy="3041508"/>
              </a:xfrm>
            </p:grpSpPr>
            <p:sp>
              <p:nvSpPr>
                <p:cNvPr id="82" name="TextBox 81">
                  <a:extLst>
                    <a:ext uri="{FF2B5EF4-FFF2-40B4-BE49-F238E27FC236}">
                      <a16:creationId xmlns:a16="http://schemas.microsoft.com/office/drawing/2014/main" id="{122B8E06-AB7D-50CA-89CE-31318F6D42DC}"/>
                    </a:ext>
                  </a:extLst>
                </p:cNvPr>
                <p:cNvSpPr txBox="1"/>
                <p:nvPr/>
              </p:nvSpPr>
              <p:spPr>
                <a:xfrm>
                  <a:off x="2412315" y="3785342"/>
                  <a:ext cx="2813655" cy="264583"/>
                </a:xfrm>
                <a:prstGeom prst="rect">
                  <a:avLst/>
                </a:prstGeom>
                <a:noFill/>
              </p:spPr>
              <p:txBody>
                <a:bodyPr wrap="none" lIns="36000" tIns="0" rIns="3600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sym typeface="Arial"/>
                    </a:rPr>
                    <a:t>Duration of Treatment, wk</a:t>
                  </a:r>
                </a:p>
              </p:txBody>
            </p:sp>
            <p:grpSp>
              <p:nvGrpSpPr>
                <p:cNvPr id="83" name="Group 82">
                  <a:extLst>
                    <a:ext uri="{FF2B5EF4-FFF2-40B4-BE49-F238E27FC236}">
                      <a16:creationId xmlns:a16="http://schemas.microsoft.com/office/drawing/2014/main" id="{A1D91AB8-5EB6-D3B9-37B3-B8F607B8CC33}"/>
                    </a:ext>
                  </a:extLst>
                </p:cNvPr>
                <p:cNvGrpSpPr/>
                <p:nvPr/>
              </p:nvGrpSpPr>
              <p:grpSpPr>
                <a:xfrm>
                  <a:off x="861350" y="1008417"/>
                  <a:ext cx="5915586" cy="2909215"/>
                  <a:chOff x="861350" y="1008417"/>
                  <a:chExt cx="5915586" cy="2909215"/>
                </a:xfrm>
              </p:grpSpPr>
              <p:grpSp>
                <p:nvGrpSpPr>
                  <p:cNvPr id="85" name="Group 84">
                    <a:extLst>
                      <a:ext uri="{FF2B5EF4-FFF2-40B4-BE49-F238E27FC236}">
                        <a16:creationId xmlns:a16="http://schemas.microsoft.com/office/drawing/2014/main" id="{7BA19B33-A88D-5AC5-B829-B299AD0D9444}"/>
                      </a:ext>
                    </a:extLst>
                  </p:cNvPr>
                  <p:cNvGrpSpPr/>
                  <p:nvPr/>
                </p:nvGrpSpPr>
                <p:grpSpPr>
                  <a:xfrm>
                    <a:off x="861350" y="1008417"/>
                    <a:ext cx="5915586" cy="2909215"/>
                    <a:chOff x="861350" y="1008417"/>
                    <a:chExt cx="5915586" cy="2909215"/>
                  </a:xfrm>
                </p:grpSpPr>
                <p:graphicFrame>
                  <p:nvGraphicFramePr>
                    <p:cNvPr id="94" name="Chart 93">
                      <a:extLst>
                        <a:ext uri="{FF2B5EF4-FFF2-40B4-BE49-F238E27FC236}">
                          <a16:creationId xmlns:a16="http://schemas.microsoft.com/office/drawing/2014/main" id="{6D029501-0985-0FC3-A1DD-BD407DFBB2A5}"/>
                        </a:ext>
                      </a:extLst>
                    </p:cNvPr>
                    <p:cNvGraphicFramePr/>
                    <p:nvPr/>
                  </p:nvGraphicFramePr>
                  <p:xfrm>
                    <a:off x="861350" y="1008417"/>
                    <a:ext cx="5915586" cy="2909215"/>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94">
                      <a:extLst>
                        <a:ext uri="{FF2B5EF4-FFF2-40B4-BE49-F238E27FC236}">
                          <a16:creationId xmlns:a16="http://schemas.microsoft.com/office/drawing/2014/main" id="{6492A95F-02EC-D0C4-5193-A86FCCC5C245}"/>
                        </a:ext>
                      </a:extLst>
                    </p:cNvPr>
                    <p:cNvSpPr/>
                    <p:nvPr/>
                  </p:nvSpPr>
                  <p:spPr>
                    <a:xfrm>
                      <a:off x="4802345" y="3559877"/>
                      <a:ext cx="1870681" cy="2414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a:ea typeface="+mn-ea"/>
                        <a:cs typeface="+mn-cs"/>
                        <a:sym typeface="Arial"/>
                      </a:endParaRPr>
                    </a:p>
                  </p:txBody>
                </p:sp>
              </p:grpSp>
              <p:grpSp>
                <p:nvGrpSpPr>
                  <p:cNvPr id="86" name="Group 85">
                    <a:extLst>
                      <a:ext uri="{FF2B5EF4-FFF2-40B4-BE49-F238E27FC236}">
                        <a16:creationId xmlns:a16="http://schemas.microsoft.com/office/drawing/2014/main" id="{5612EF55-C466-AEE7-B2A1-2B510B38AB75}"/>
                      </a:ext>
                    </a:extLst>
                  </p:cNvPr>
                  <p:cNvGrpSpPr/>
                  <p:nvPr/>
                </p:nvGrpSpPr>
                <p:grpSpPr>
                  <a:xfrm>
                    <a:off x="5039990" y="3467211"/>
                    <a:ext cx="758565" cy="261558"/>
                    <a:chOff x="5039990" y="3467211"/>
                    <a:chExt cx="758565" cy="261558"/>
                  </a:xfrm>
                </p:grpSpPr>
                <p:grpSp>
                  <p:nvGrpSpPr>
                    <p:cNvPr id="87" name="Group 86">
                      <a:extLst>
                        <a:ext uri="{FF2B5EF4-FFF2-40B4-BE49-F238E27FC236}">
                          <a16:creationId xmlns:a16="http://schemas.microsoft.com/office/drawing/2014/main" id="{6C5DCD2F-1597-46B8-C3B1-BB0B42B32986}"/>
                        </a:ext>
                      </a:extLst>
                    </p:cNvPr>
                    <p:cNvGrpSpPr/>
                    <p:nvPr/>
                  </p:nvGrpSpPr>
                  <p:grpSpPr>
                    <a:xfrm>
                      <a:off x="5039990" y="3467211"/>
                      <a:ext cx="152146" cy="190252"/>
                      <a:chOff x="5046475" y="3467211"/>
                      <a:chExt cx="152146" cy="190252"/>
                    </a:xfrm>
                  </p:grpSpPr>
                  <p:sp>
                    <p:nvSpPr>
                      <p:cNvPr id="91" name="Rectangle 90">
                        <a:extLst>
                          <a:ext uri="{FF2B5EF4-FFF2-40B4-BE49-F238E27FC236}">
                            <a16:creationId xmlns:a16="http://schemas.microsoft.com/office/drawing/2014/main" id="{45E236A4-7B26-035E-20E3-3C5D2B26FE9D}"/>
                          </a:ext>
                        </a:extLst>
                      </p:cNvPr>
                      <p:cNvSpPr/>
                      <p:nvPr/>
                    </p:nvSpPr>
                    <p:spPr>
                      <a:xfrm rot="1499917">
                        <a:off x="5068354" y="3467211"/>
                        <a:ext cx="93272" cy="1902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92" name="Freeform 91">
                        <a:extLst>
                          <a:ext uri="{FF2B5EF4-FFF2-40B4-BE49-F238E27FC236}">
                            <a16:creationId xmlns:a16="http://schemas.microsoft.com/office/drawing/2014/main" id="{AFCD5B5D-F640-D010-2432-EC40A39F485F}"/>
                          </a:ext>
                        </a:extLst>
                      </p:cNvPr>
                      <p:cNvSpPr/>
                      <p:nvPr/>
                    </p:nvSpPr>
                    <p:spPr>
                      <a:xfrm>
                        <a:off x="5046475" y="3487158"/>
                        <a:ext cx="62188" cy="124377"/>
                      </a:xfrm>
                      <a:custGeom>
                        <a:avLst/>
                        <a:gdLst>
                          <a:gd name="connsiteX0" fmla="*/ 62188 w 62188"/>
                          <a:gd name="connsiteY0" fmla="*/ 0 h 124377"/>
                          <a:gd name="connsiteX1" fmla="*/ 0 w 62188"/>
                          <a:gd name="connsiteY1" fmla="*/ 124377 h 124377"/>
                        </a:gdLst>
                        <a:ahLst/>
                        <a:cxnLst>
                          <a:cxn ang="0">
                            <a:pos x="connsiteX0" y="connsiteY0"/>
                          </a:cxn>
                          <a:cxn ang="0">
                            <a:pos x="connsiteX1" y="connsiteY1"/>
                          </a:cxn>
                        </a:cxnLst>
                        <a:rect l="l" t="t" r="r" b="b"/>
                        <a:pathLst>
                          <a:path w="62188" h="124377">
                            <a:moveTo>
                              <a:pt x="62188" y="0"/>
                            </a:moveTo>
                            <a:lnTo>
                              <a:pt x="0" y="12437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93" name="Freeform 92">
                        <a:extLst>
                          <a:ext uri="{FF2B5EF4-FFF2-40B4-BE49-F238E27FC236}">
                            <a16:creationId xmlns:a16="http://schemas.microsoft.com/office/drawing/2014/main" id="{1E4C3612-D4F8-096D-A67C-00431BD36584}"/>
                          </a:ext>
                        </a:extLst>
                      </p:cNvPr>
                      <p:cNvSpPr/>
                      <p:nvPr/>
                    </p:nvSpPr>
                    <p:spPr>
                      <a:xfrm>
                        <a:off x="5136433" y="3487158"/>
                        <a:ext cx="62188" cy="124377"/>
                      </a:xfrm>
                      <a:custGeom>
                        <a:avLst/>
                        <a:gdLst>
                          <a:gd name="connsiteX0" fmla="*/ 62188 w 62188"/>
                          <a:gd name="connsiteY0" fmla="*/ 0 h 124377"/>
                          <a:gd name="connsiteX1" fmla="*/ 0 w 62188"/>
                          <a:gd name="connsiteY1" fmla="*/ 124377 h 124377"/>
                        </a:gdLst>
                        <a:ahLst/>
                        <a:cxnLst>
                          <a:cxn ang="0">
                            <a:pos x="connsiteX0" y="connsiteY0"/>
                          </a:cxn>
                          <a:cxn ang="0">
                            <a:pos x="connsiteX1" y="connsiteY1"/>
                          </a:cxn>
                        </a:cxnLst>
                        <a:rect l="l" t="t" r="r" b="b"/>
                        <a:pathLst>
                          <a:path w="62188" h="124377">
                            <a:moveTo>
                              <a:pt x="62188" y="0"/>
                            </a:moveTo>
                            <a:lnTo>
                              <a:pt x="0" y="12437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a:ea typeface="+mn-ea"/>
                          <a:cs typeface="+mn-cs"/>
                          <a:sym typeface="Arial"/>
                        </a:endParaRPr>
                      </a:p>
                    </p:txBody>
                  </p:sp>
                </p:grpSp>
                <p:grpSp>
                  <p:nvGrpSpPr>
                    <p:cNvPr id="88" name="Group 87">
                      <a:extLst>
                        <a:ext uri="{FF2B5EF4-FFF2-40B4-BE49-F238E27FC236}">
                          <a16:creationId xmlns:a16="http://schemas.microsoft.com/office/drawing/2014/main" id="{389F8A34-F355-BA4A-7A36-E3F60AA8D772}"/>
                        </a:ext>
                      </a:extLst>
                    </p:cNvPr>
                    <p:cNvGrpSpPr/>
                    <p:nvPr/>
                  </p:nvGrpSpPr>
                  <p:grpSpPr>
                    <a:xfrm>
                      <a:off x="5564901" y="3552143"/>
                      <a:ext cx="233654" cy="176626"/>
                      <a:chOff x="5564901" y="3552143"/>
                      <a:chExt cx="233654" cy="176626"/>
                    </a:xfrm>
                  </p:grpSpPr>
                  <p:sp>
                    <p:nvSpPr>
                      <p:cNvPr id="89" name="Rectangle 88">
                        <a:extLst>
                          <a:ext uri="{FF2B5EF4-FFF2-40B4-BE49-F238E27FC236}">
                            <a16:creationId xmlns:a16="http://schemas.microsoft.com/office/drawing/2014/main" id="{D57B3FC7-9A8C-D7A8-0CF2-E475979538FE}"/>
                          </a:ext>
                        </a:extLst>
                      </p:cNvPr>
                      <p:cNvSpPr/>
                      <p:nvPr/>
                    </p:nvSpPr>
                    <p:spPr>
                      <a:xfrm>
                        <a:off x="5564901" y="3606363"/>
                        <a:ext cx="233654" cy="12240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sym typeface="Arial"/>
                          </a:rPr>
                          <a:t>&gt;30</a:t>
                        </a:r>
                      </a:p>
                    </p:txBody>
                  </p:sp>
                  <p:sp>
                    <p:nvSpPr>
                      <p:cNvPr id="90" name="Freeform 89">
                        <a:extLst>
                          <a:ext uri="{FF2B5EF4-FFF2-40B4-BE49-F238E27FC236}">
                            <a16:creationId xmlns:a16="http://schemas.microsoft.com/office/drawing/2014/main" id="{4C260C7D-841C-497A-E900-23A4476822B0}"/>
                          </a:ext>
                        </a:extLst>
                      </p:cNvPr>
                      <p:cNvSpPr/>
                      <p:nvPr/>
                    </p:nvSpPr>
                    <p:spPr>
                      <a:xfrm>
                        <a:off x="5695356" y="3552143"/>
                        <a:ext cx="45719" cy="45719"/>
                      </a:xfrm>
                      <a:custGeom>
                        <a:avLst/>
                        <a:gdLst>
                          <a:gd name="connsiteX0" fmla="*/ 0 w 0"/>
                          <a:gd name="connsiteY0" fmla="*/ 0 h 72462"/>
                          <a:gd name="connsiteX1" fmla="*/ 0 w 0"/>
                          <a:gd name="connsiteY1" fmla="*/ 72462 h 72462"/>
                        </a:gdLst>
                        <a:ahLst/>
                        <a:cxnLst>
                          <a:cxn ang="0">
                            <a:pos x="connsiteX0" y="connsiteY0"/>
                          </a:cxn>
                          <a:cxn ang="0">
                            <a:pos x="connsiteX1" y="connsiteY1"/>
                          </a:cxn>
                        </a:cxnLst>
                        <a:rect l="l" t="t" r="r" b="b"/>
                        <a:pathLst>
                          <a:path h="72462">
                            <a:moveTo>
                              <a:pt x="0" y="0"/>
                            </a:moveTo>
                            <a:lnTo>
                              <a:pt x="0" y="72462"/>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sym typeface="Arial"/>
                        </a:endParaRPr>
                      </a:p>
                    </p:txBody>
                  </p:sp>
                </p:grpSp>
              </p:grpSp>
            </p:grpSp>
            <p:sp>
              <p:nvSpPr>
                <p:cNvPr id="84" name="TextBox 83">
                  <a:extLst>
                    <a:ext uri="{FF2B5EF4-FFF2-40B4-BE49-F238E27FC236}">
                      <a16:creationId xmlns:a16="http://schemas.microsoft.com/office/drawing/2014/main" id="{97A86409-5E3A-24D1-0021-B3D2188A6E56}"/>
                    </a:ext>
                  </a:extLst>
                </p:cNvPr>
                <p:cNvSpPr txBox="1"/>
                <p:nvPr/>
              </p:nvSpPr>
              <p:spPr>
                <a:xfrm rot="16200000">
                  <a:off x="377787" y="2281996"/>
                  <a:ext cx="904165" cy="199385"/>
                </a:xfrm>
                <a:prstGeom prst="rect">
                  <a:avLst/>
                </a:prstGeom>
                <a:noFill/>
              </p:spPr>
              <p:txBody>
                <a:bodyPr wrap="none" lIns="36000" tIns="0" rIns="3600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sym typeface="Arial"/>
                    </a:rPr>
                    <a:t>Toxicity, grade</a:t>
                  </a:r>
                </a:p>
              </p:txBody>
            </p:sp>
          </p:grpSp>
          <p:grpSp>
            <p:nvGrpSpPr>
              <p:cNvPr id="75" name="Group 74">
                <a:extLst>
                  <a:ext uri="{FF2B5EF4-FFF2-40B4-BE49-F238E27FC236}">
                    <a16:creationId xmlns:a16="http://schemas.microsoft.com/office/drawing/2014/main" id="{6FE57D8D-4630-78F2-4237-8B369844B5B0}"/>
                  </a:ext>
                </a:extLst>
              </p:cNvPr>
              <p:cNvGrpSpPr/>
              <p:nvPr/>
            </p:nvGrpSpPr>
            <p:grpSpPr>
              <a:xfrm>
                <a:off x="1630018" y="1976549"/>
                <a:ext cx="4939306" cy="1590924"/>
                <a:chOff x="1630018" y="1976549"/>
                <a:chExt cx="4939306" cy="1590924"/>
              </a:xfrm>
            </p:grpSpPr>
            <p:sp>
              <p:nvSpPr>
                <p:cNvPr id="76" name="Freeform 75">
                  <a:extLst>
                    <a:ext uri="{FF2B5EF4-FFF2-40B4-BE49-F238E27FC236}">
                      <a16:creationId xmlns:a16="http://schemas.microsoft.com/office/drawing/2014/main" id="{DE027C3D-87A7-0277-C225-86896CDAC3F2}"/>
                    </a:ext>
                  </a:extLst>
                </p:cNvPr>
                <p:cNvSpPr/>
                <p:nvPr/>
              </p:nvSpPr>
              <p:spPr>
                <a:xfrm>
                  <a:off x="1806498" y="1987064"/>
                  <a:ext cx="1561239" cy="1580409"/>
                </a:xfrm>
                <a:custGeom>
                  <a:avLst/>
                  <a:gdLst>
                    <a:gd name="connsiteX0" fmla="*/ 1550019 w 1550019"/>
                    <a:gd name="connsiteY0" fmla="*/ 1580735 h 1580735"/>
                    <a:gd name="connsiteX1" fmla="*/ 1315843 w 1550019"/>
                    <a:gd name="connsiteY1" fmla="*/ 1511040 h 1580735"/>
                    <a:gd name="connsiteX2" fmla="*/ 1123485 w 1550019"/>
                    <a:gd name="connsiteY2" fmla="*/ 1385589 h 1580735"/>
                    <a:gd name="connsiteX3" fmla="*/ 959004 w 1550019"/>
                    <a:gd name="connsiteY3" fmla="*/ 1170928 h 1580735"/>
                    <a:gd name="connsiteX4" fmla="*/ 814039 w 1550019"/>
                    <a:gd name="connsiteY4" fmla="*/ 900511 h 1580735"/>
                    <a:gd name="connsiteX5" fmla="*/ 621680 w 1550019"/>
                    <a:gd name="connsiteY5" fmla="*/ 373616 h 1580735"/>
                    <a:gd name="connsiteX6" fmla="*/ 499017 w 1550019"/>
                    <a:gd name="connsiteY6" fmla="*/ 94835 h 1580735"/>
                    <a:gd name="connsiteX7" fmla="*/ 373565 w 1550019"/>
                    <a:gd name="connsiteY7" fmla="*/ 50 h 1580735"/>
                    <a:gd name="connsiteX8" fmla="*/ 259265 w 1550019"/>
                    <a:gd name="connsiteY8" fmla="*/ 83684 h 1580735"/>
                    <a:gd name="connsiteX9" fmla="*/ 186782 w 1550019"/>
                    <a:gd name="connsiteY9" fmla="*/ 211923 h 1580735"/>
                    <a:gd name="connsiteX10" fmla="*/ 105936 w 1550019"/>
                    <a:gd name="connsiteY10" fmla="*/ 490704 h 1580735"/>
                    <a:gd name="connsiteX11" fmla="*/ 27878 w 1550019"/>
                    <a:gd name="connsiteY11" fmla="*/ 1123535 h 1580735"/>
                    <a:gd name="connsiteX12" fmla="*/ 0 w 1550019"/>
                    <a:gd name="connsiteY12" fmla="*/ 1569584 h 1580735"/>
                    <a:gd name="connsiteX0" fmla="*/ 1550019 w 1550019"/>
                    <a:gd name="connsiteY0" fmla="*/ 1580858 h 1580858"/>
                    <a:gd name="connsiteX1" fmla="*/ 1315843 w 1550019"/>
                    <a:gd name="connsiteY1" fmla="*/ 1511163 h 1580858"/>
                    <a:gd name="connsiteX2" fmla="*/ 1123485 w 1550019"/>
                    <a:gd name="connsiteY2" fmla="*/ 1385712 h 1580858"/>
                    <a:gd name="connsiteX3" fmla="*/ 959004 w 1550019"/>
                    <a:gd name="connsiteY3" fmla="*/ 1171051 h 1580858"/>
                    <a:gd name="connsiteX4" fmla="*/ 814039 w 1550019"/>
                    <a:gd name="connsiteY4" fmla="*/ 900634 h 1580858"/>
                    <a:gd name="connsiteX5" fmla="*/ 621680 w 1550019"/>
                    <a:gd name="connsiteY5" fmla="*/ 373739 h 1580858"/>
                    <a:gd name="connsiteX6" fmla="*/ 499017 w 1550019"/>
                    <a:gd name="connsiteY6" fmla="*/ 94958 h 1580858"/>
                    <a:gd name="connsiteX7" fmla="*/ 373565 w 1550019"/>
                    <a:gd name="connsiteY7" fmla="*/ 173 h 1580858"/>
                    <a:gd name="connsiteX8" fmla="*/ 259265 w 1550019"/>
                    <a:gd name="connsiteY8" fmla="*/ 75444 h 1580858"/>
                    <a:gd name="connsiteX9" fmla="*/ 186782 w 1550019"/>
                    <a:gd name="connsiteY9" fmla="*/ 212046 h 1580858"/>
                    <a:gd name="connsiteX10" fmla="*/ 105936 w 1550019"/>
                    <a:gd name="connsiteY10" fmla="*/ 490827 h 1580858"/>
                    <a:gd name="connsiteX11" fmla="*/ 27878 w 1550019"/>
                    <a:gd name="connsiteY11" fmla="*/ 1123658 h 1580858"/>
                    <a:gd name="connsiteX12" fmla="*/ 0 w 1550019"/>
                    <a:gd name="connsiteY12" fmla="*/ 1569707 h 1580858"/>
                    <a:gd name="connsiteX0" fmla="*/ 1550019 w 1550019"/>
                    <a:gd name="connsiteY0" fmla="*/ 1580858 h 1580858"/>
                    <a:gd name="connsiteX1" fmla="*/ 1315843 w 1550019"/>
                    <a:gd name="connsiteY1" fmla="*/ 1511163 h 1580858"/>
                    <a:gd name="connsiteX2" fmla="*/ 1123485 w 1550019"/>
                    <a:gd name="connsiteY2" fmla="*/ 1385712 h 1580858"/>
                    <a:gd name="connsiteX3" fmla="*/ 959004 w 1550019"/>
                    <a:gd name="connsiteY3" fmla="*/ 1171051 h 1580858"/>
                    <a:gd name="connsiteX4" fmla="*/ 814039 w 1550019"/>
                    <a:gd name="connsiteY4" fmla="*/ 900634 h 1580858"/>
                    <a:gd name="connsiteX5" fmla="*/ 621680 w 1550019"/>
                    <a:gd name="connsiteY5" fmla="*/ 373739 h 1580858"/>
                    <a:gd name="connsiteX6" fmla="*/ 499017 w 1550019"/>
                    <a:gd name="connsiteY6" fmla="*/ 94958 h 1580858"/>
                    <a:gd name="connsiteX7" fmla="*/ 373565 w 1550019"/>
                    <a:gd name="connsiteY7" fmla="*/ 173 h 1580858"/>
                    <a:gd name="connsiteX8" fmla="*/ 259265 w 1550019"/>
                    <a:gd name="connsiteY8" fmla="*/ 75444 h 1580858"/>
                    <a:gd name="connsiteX9" fmla="*/ 186782 w 1550019"/>
                    <a:gd name="connsiteY9" fmla="*/ 212046 h 1580858"/>
                    <a:gd name="connsiteX10" fmla="*/ 105936 w 1550019"/>
                    <a:gd name="connsiteY10" fmla="*/ 490827 h 1580858"/>
                    <a:gd name="connsiteX11" fmla="*/ 27878 w 1550019"/>
                    <a:gd name="connsiteY11" fmla="*/ 1123658 h 1580858"/>
                    <a:gd name="connsiteX12" fmla="*/ 0 w 1550019"/>
                    <a:gd name="connsiteY12" fmla="*/ 1569707 h 1580858"/>
                    <a:gd name="connsiteX0" fmla="*/ 1550019 w 1550019"/>
                    <a:gd name="connsiteY0" fmla="*/ 1580861 h 1580861"/>
                    <a:gd name="connsiteX1" fmla="*/ 1315843 w 1550019"/>
                    <a:gd name="connsiteY1" fmla="*/ 1511166 h 1580861"/>
                    <a:gd name="connsiteX2" fmla="*/ 1123485 w 1550019"/>
                    <a:gd name="connsiteY2" fmla="*/ 1385715 h 1580861"/>
                    <a:gd name="connsiteX3" fmla="*/ 959004 w 1550019"/>
                    <a:gd name="connsiteY3" fmla="*/ 1171054 h 1580861"/>
                    <a:gd name="connsiteX4" fmla="*/ 814039 w 1550019"/>
                    <a:gd name="connsiteY4" fmla="*/ 900637 h 1580861"/>
                    <a:gd name="connsiteX5" fmla="*/ 621680 w 1550019"/>
                    <a:gd name="connsiteY5" fmla="*/ 373742 h 1580861"/>
                    <a:gd name="connsiteX6" fmla="*/ 499017 w 1550019"/>
                    <a:gd name="connsiteY6" fmla="*/ 94961 h 1580861"/>
                    <a:gd name="connsiteX7" fmla="*/ 373565 w 1550019"/>
                    <a:gd name="connsiteY7" fmla="*/ 176 h 1580861"/>
                    <a:gd name="connsiteX8" fmla="*/ 259265 w 1550019"/>
                    <a:gd name="connsiteY8" fmla="*/ 75447 h 1580861"/>
                    <a:gd name="connsiteX9" fmla="*/ 175631 w 1550019"/>
                    <a:gd name="connsiteY9" fmla="*/ 217624 h 1580861"/>
                    <a:gd name="connsiteX10" fmla="*/ 105936 w 1550019"/>
                    <a:gd name="connsiteY10" fmla="*/ 490830 h 1580861"/>
                    <a:gd name="connsiteX11" fmla="*/ 27878 w 1550019"/>
                    <a:gd name="connsiteY11" fmla="*/ 1123661 h 1580861"/>
                    <a:gd name="connsiteX12" fmla="*/ 0 w 1550019"/>
                    <a:gd name="connsiteY12" fmla="*/ 1569710 h 1580861"/>
                    <a:gd name="connsiteX0" fmla="*/ 1550019 w 1550019"/>
                    <a:gd name="connsiteY0" fmla="*/ 1580861 h 1580861"/>
                    <a:gd name="connsiteX1" fmla="*/ 1315843 w 1550019"/>
                    <a:gd name="connsiteY1" fmla="*/ 1511166 h 1580861"/>
                    <a:gd name="connsiteX2" fmla="*/ 1123485 w 1550019"/>
                    <a:gd name="connsiteY2" fmla="*/ 1385715 h 1580861"/>
                    <a:gd name="connsiteX3" fmla="*/ 959004 w 1550019"/>
                    <a:gd name="connsiteY3" fmla="*/ 1171054 h 1580861"/>
                    <a:gd name="connsiteX4" fmla="*/ 814039 w 1550019"/>
                    <a:gd name="connsiteY4" fmla="*/ 900637 h 1580861"/>
                    <a:gd name="connsiteX5" fmla="*/ 621680 w 1550019"/>
                    <a:gd name="connsiteY5" fmla="*/ 373742 h 1580861"/>
                    <a:gd name="connsiteX6" fmla="*/ 499017 w 1550019"/>
                    <a:gd name="connsiteY6" fmla="*/ 94961 h 1580861"/>
                    <a:gd name="connsiteX7" fmla="*/ 373565 w 1550019"/>
                    <a:gd name="connsiteY7" fmla="*/ 176 h 1580861"/>
                    <a:gd name="connsiteX8" fmla="*/ 259265 w 1550019"/>
                    <a:gd name="connsiteY8" fmla="*/ 75447 h 1580861"/>
                    <a:gd name="connsiteX9" fmla="*/ 183995 w 1550019"/>
                    <a:gd name="connsiteY9" fmla="*/ 217624 h 1580861"/>
                    <a:gd name="connsiteX10" fmla="*/ 105936 w 1550019"/>
                    <a:gd name="connsiteY10" fmla="*/ 490830 h 1580861"/>
                    <a:gd name="connsiteX11" fmla="*/ 27878 w 1550019"/>
                    <a:gd name="connsiteY11" fmla="*/ 1123661 h 1580861"/>
                    <a:gd name="connsiteX12" fmla="*/ 0 w 1550019"/>
                    <a:gd name="connsiteY12" fmla="*/ 1569710 h 1580861"/>
                    <a:gd name="connsiteX0" fmla="*/ 1550019 w 1550019"/>
                    <a:gd name="connsiteY0" fmla="*/ 1580861 h 1580861"/>
                    <a:gd name="connsiteX1" fmla="*/ 1315843 w 1550019"/>
                    <a:gd name="connsiteY1" fmla="*/ 1511166 h 1580861"/>
                    <a:gd name="connsiteX2" fmla="*/ 1123485 w 1550019"/>
                    <a:gd name="connsiteY2" fmla="*/ 1385715 h 1580861"/>
                    <a:gd name="connsiteX3" fmla="*/ 959004 w 1550019"/>
                    <a:gd name="connsiteY3" fmla="*/ 1171054 h 1580861"/>
                    <a:gd name="connsiteX4" fmla="*/ 814039 w 1550019"/>
                    <a:gd name="connsiteY4" fmla="*/ 900637 h 1580861"/>
                    <a:gd name="connsiteX5" fmla="*/ 621680 w 1550019"/>
                    <a:gd name="connsiteY5" fmla="*/ 373742 h 1580861"/>
                    <a:gd name="connsiteX6" fmla="*/ 499017 w 1550019"/>
                    <a:gd name="connsiteY6" fmla="*/ 94961 h 1580861"/>
                    <a:gd name="connsiteX7" fmla="*/ 373565 w 1550019"/>
                    <a:gd name="connsiteY7" fmla="*/ 176 h 1580861"/>
                    <a:gd name="connsiteX8" fmla="*/ 259265 w 1550019"/>
                    <a:gd name="connsiteY8" fmla="*/ 75447 h 1580861"/>
                    <a:gd name="connsiteX9" fmla="*/ 183995 w 1550019"/>
                    <a:gd name="connsiteY9" fmla="*/ 217624 h 1580861"/>
                    <a:gd name="connsiteX10" fmla="*/ 105936 w 1550019"/>
                    <a:gd name="connsiteY10" fmla="*/ 490830 h 1580861"/>
                    <a:gd name="connsiteX11" fmla="*/ 27878 w 1550019"/>
                    <a:gd name="connsiteY11" fmla="*/ 1123661 h 1580861"/>
                    <a:gd name="connsiteX12" fmla="*/ 0 w 1550019"/>
                    <a:gd name="connsiteY12" fmla="*/ 1569710 h 1580861"/>
                    <a:gd name="connsiteX0" fmla="*/ 1550019 w 1550019"/>
                    <a:gd name="connsiteY0" fmla="*/ 1580857 h 1580857"/>
                    <a:gd name="connsiteX1" fmla="*/ 1315843 w 1550019"/>
                    <a:gd name="connsiteY1" fmla="*/ 1511162 h 1580857"/>
                    <a:gd name="connsiteX2" fmla="*/ 1123485 w 1550019"/>
                    <a:gd name="connsiteY2" fmla="*/ 1385711 h 1580857"/>
                    <a:gd name="connsiteX3" fmla="*/ 959004 w 1550019"/>
                    <a:gd name="connsiteY3" fmla="*/ 1171050 h 1580857"/>
                    <a:gd name="connsiteX4" fmla="*/ 814039 w 1550019"/>
                    <a:gd name="connsiteY4" fmla="*/ 900633 h 1580857"/>
                    <a:gd name="connsiteX5" fmla="*/ 621680 w 1550019"/>
                    <a:gd name="connsiteY5" fmla="*/ 373738 h 1580857"/>
                    <a:gd name="connsiteX6" fmla="*/ 499017 w 1550019"/>
                    <a:gd name="connsiteY6" fmla="*/ 94957 h 1580857"/>
                    <a:gd name="connsiteX7" fmla="*/ 373565 w 1550019"/>
                    <a:gd name="connsiteY7" fmla="*/ 172 h 1580857"/>
                    <a:gd name="connsiteX8" fmla="*/ 259265 w 1550019"/>
                    <a:gd name="connsiteY8" fmla="*/ 75443 h 1580857"/>
                    <a:gd name="connsiteX9" fmla="*/ 183995 w 1550019"/>
                    <a:gd name="connsiteY9" fmla="*/ 209256 h 1580857"/>
                    <a:gd name="connsiteX10" fmla="*/ 105936 w 1550019"/>
                    <a:gd name="connsiteY10" fmla="*/ 490826 h 1580857"/>
                    <a:gd name="connsiteX11" fmla="*/ 27878 w 1550019"/>
                    <a:gd name="connsiteY11" fmla="*/ 1123657 h 1580857"/>
                    <a:gd name="connsiteX12" fmla="*/ 0 w 1550019"/>
                    <a:gd name="connsiteY12" fmla="*/ 1569706 h 1580857"/>
                    <a:gd name="connsiteX0" fmla="*/ 1550019 w 1550019"/>
                    <a:gd name="connsiteY0" fmla="*/ 1580834 h 1580834"/>
                    <a:gd name="connsiteX1" fmla="*/ 1315843 w 1550019"/>
                    <a:gd name="connsiteY1" fmla="*/ 1511139 h 1580834"/>
                    <a:gd name="connsiteX2" fmla="*/ 1123485 w 1550019"/>
                    <a:gd name="connsiteY2" fmla="*/ 1385688 h 1580834"/>
                    <a:gd name="connsiteX3" fmla="*/ 959004 w 1550019"/>
                    <a:gd name="connsiteY3" fmla="*/ 1171027 h 1580834"/>
                    <a:gd name="connsiteX4" fmla="*/ 814039 w 1550019"/>
                    <a:gd name="connsiteY4" fmla="*/ 900610 h 1580834"/>
                    <a:gd name="connsiteX5" fmla="*/ 621680 w 1550019"/>
                    <a:gd name="connsiteY5" fmla="*/ 373715 h 1580834"/>
                    <a:gd name="connsiteX6" fmla="*/ 499017 w 1550019"/>
                    <a:gd name="connsiteY6" fmla="*/ 94934 h 1580834"/>
                    <a:gd name="connsiteX7" fmla="*/ 373565 w 1550019"/>
                    <a:gd name="connsiteY7" fmla="*/ 149 h 1580834"/>
                    <a:gd name="connsiteX8" fmla="*/ 259265 w 1550019"/>
                    <a:gd name="connsiteY8" fmla="*/ 75420 h 1580834"/>
                    <a:gd name="connsiteX9" fmla="*/ 214661 w 1550019"/>
                    <a:gd name="connsiteY9" fmla="*/ 164628 h 1580834"/>
                    <a:gd name="connsiteX10" fmla="*/ 105936 w 1550019"/>
                    <a:gd name="connsiteY10" fmla="*/ 490803 h 1580834"/>
                    <a:gd name="connsiteX11" fmla="*/ 27878 w 1550019"/>
                    <a:gd name="connsiteY11" fmla="*/ 1123634 h 1580834"/>
                    <a:gd name="connsiteX12" fmla="*/ 0 w 1550019"/>
                    <a:gd name="connsiteY12" fmla="*/ 1569683 h 1580834"/>
                    <a:gd name="connsiteX0" fmla="*/ 1550019 w 1550019"/>
                    <a:gd name="connsiteY0" fmla="*/ 1580834 h 1580834"/>
                    <a:gd name="connsiteX1" fmla="*/ 1315843 w 1550019"/>
                    <a:gd name="connsiteY1" fmla="*/ 1511139 h 1580834"/>
                    <a:gd name="connsiteX2" fmla="*/ 1123485 w 1550019"/>
                    <a:gd name="connsiteY2" fmla="*/ 1385688 h 1580834"/>
                    <a:gd name="connsiteX3" fmla="*/ 959004 w 1550019"/>
                    <a:gd name="connsiteY3" fmla="*/ 1171027 h 1580834"/>
                    <a:gd name="connsiteX4" fmla="*/ 814039 w 1550019"/>
                    <a:gd name="connsiteY4" fmla="*/ 900610 h 1580834"/>
                    <a:gd name="connsiteX5" fmla="*/ 621680 w 1550019"/>
                    <a:gd name="connsiteY5" fmla="*/ 373715 h 1580834"/>
                    <a:gd name="connsiteX6" fmla="*/ 499017 w 1550019"/>
                    <a:gd name="connsiteY6" fmla="*/ 94934 h 1580834"/>
                    <a:gd name="connsiteX7" fmla="*/ 373565 w 1550019"/>
                    <a:gd name="connsiteY7" fmla="*/ 149 h 1580834"/>
                    <a:gd name="connsiteX8" fmla="*/ 259265 w 1550019"/>
                    <a:gd name="connsiteY8" fmla="*/ 75420 h 1580834"/>
                    <a:gd name="connsiteX9" fmla="*/ 203510 w 1550019"/>
                    <a:gd name="connsiteY9" fmla="*/ 164628 h 1580834"/>
                    <a:gd name="connsiteX10" fmla="*/ 105936 w 1550019"/>
                    <a:gd name="connsiteY10" fmla="*/ 490803 h 1580834"/>
                    <a:gd name="connsiteX11" fmla="*/ 27878 w 1550019"/>
                    <a:gd name="connsiteY11" fmla="*/ 1123634 h 1580834"/>
                    <a:gd name="connsiteX12" fmla="*/ 0 w 1550019"/>
                    <a:gd name="connsiteY12" fmla="*/ 1569683 h 1580834"/>
                    <a:gd name="connsiteX0" fmla="*/ 1550019 w 1550019"/>
                    <a:gd name="connsiteY0" fmla="*/ 1580843 h 1580843"/>
                    <a:gd name="connsiteX1" fmla="*/ 1315843 w 1550019"/>
                    <a:gd name="connsiteY1" fmla="*/ 1511148 h 1580843"/>
                    <a:gd name="connsiteX2" fmla="*/ 1123485 w 1550019"/>
                    <a:gd name="connsiteY2" fmla="*/ 1385697 h 1580843"/>
                    <a:gd name="connsiteX3" fmla="*/ 959004 w 1550019"/>
                    <a:gd name="connsiteY3" fmla="*/ 1171036 h 1580843"/>
                    <a:gd name="connsiteX4" fmla="*/ 814039 w 1550019"/>
                    <a:gd name="connsiteY4" fmla="*/ 900619 h 1580843"/>
                    <a:gd name="connsiteX5" fmla="*/ 621680 w 1550019"/>
                    <a:gd name="connsiteY5" fmla="*/ 373724 h 1580843"/>
                    <a:gd name="connsiteX6" fmla="*/ 499017 w 1550019"/>
                    <a:gd name="connsiteY6" fmla="*/ 94943 h 1580843"/>
                    <a:gd name="connsiteX7" fmla="*/ 373565 w 1550019"/>
                    <a:gd name="connsiteY7" fmla="*/ 158 h 1580843"/>
                    <a:gd name="connsiteX8" fmla="*/ 259265 w 1550019"/>
                    <a:gd name="connsiteY8" fmla="*/ 75429 h 1580843"/>
                    <a:gd name="connsiteX9" fmla="*/ 195147 w 1550019"/>
                    <a:gd name="connsiteY9" fmla="*/ 186939 h 1580843"/>
                    <a:gd name="connsiteX10" fmla="*/ 105936 w 1550019"/>
                    <a:gd name="connsiteY10" fmla="*/ 490812 h 1580843"/>
                    <a:gd name="connsiteX11" fmla="*/ 27878 w 1550019"/>
                    <a:gd name="connsiteY11" fmla="*/ 1123643 h 1580843"/>
                    <a:gd name="connsiteX12" fmla="*/ 0 w 1550019"/>
                    <a:gd name="connsiteY12" fmla="*/ 1569692 h 1580843"/>
                    <a:gd name="connsiteX0" fmla="*/ 1550019 w 1550019"/>
                    <a:gd name="connsiteY0" fmla="*/ 1580843 h 1580843"/>
                    <a:gd name="connsiteX1" fmla="*/ 1315843 w 1550019"/>
                    <a:gd name="connsiteY1" fmla="*/ 1511148 h 1580843"/>
                    <a:gd name="connsiteX2" fmla="*/ 1123485 w 1550019"/>
                    <a:gd name="connsiteY2" fmla="*/ 1385697 h 1580843"/>
                    <a:gd name="connsiteX3" fmla="*/ 959004 w 1550019"/>
                    <a:gd name="connsiteY3" fmla="*/ 1171036 h 1580843"/>
                    <a:gd name="connsiteX4" fmla="*/ 814039 w 1550019"/>
                    <a:gd name="connsiteY4" fmla="*/ 900619 h 1580843"/>
                    <a:gd name="connsiteX5" fmla="*/ 621680 w 1550019"/>
                    <a:gd name="connsiteY5" fmla="*/ 373724 h 1580843"/>
                    <a:gd name="connsiteX6" fmla="*/ 499017 w 1550019"/>
                    <a:gd name="connsiteY6" fmla="*/ 94943 h 1580843"/>
                    <a:gd name="connsiteX7" fmla="*/ 373565 w 1550019"/>
                    <a:gd name="connsiteY7" fmla="*/ 158 h 1580843"/>
                    <a:gd name="connsiteX8" fmla="*/ 259265 w 1550019"/>
                    <a:gd name="connsiteY8" fmla="*/ 75429 h 1580843"/>
                    <a:gd name="connsiteX9" fmla="*/ 195147 w 1550019"/>
                    <a:gd name="connsiteY9" fmla="*/ 186939 h 1580843"/>
                    <a:gd name="connsiteX10" fmla="*/ 105936 w 1550019"/>
                    <a:gd name="connsiteY10" fmla="*/ 490812 h 1580843"/>
                    <a:gd name="connsiteX11" fmla="*/ 27878 w 1550019"/>
                    <a:gd name="connsiteY11" fmla="*/ 1123643 h 1580843"/>
                    <a:gd name="connsiteX12" fmla="*/ 0 w 1550019"/>
                    <a:gd name="connsiteY12" fmla="*/ 1569692 h 1580843"/>
                    <a:gd name="connsiteX0" fmla="*/ 1550019 w 1550019"/>
                    <a:gd name="connsiteY0" fmla="*/ 1580879 h 1580879"/>
                    <a:gd name="connsiteX1" fmla="*/ 1315843 w 1550019"/>
                    <a:gd name="connsiteY1" fmla="*/ 1511184 h 1580879"/>
                    <a:gd name="connsiteX2" fmla="*/ 1123485 w 1550019"/>
                    <a:gd name="connsiteY2" fmla="*/ 1385733 h 1580879"/>
                    <a:gd name="connsiteX3" fmla="*/ 959004 w 1550019"/>
                    <a:gd name="connsiteY3" fmla="*/ 1171072 h 1580879"/>
                    <a:gd name="connsiteX4" fmla="*/ 814039 w 1550019"/>
                    <a:gd name="connsiteY4" fmla="*/ 900655 h 1580879"/>
                    <a:gd name="connsiteX5" fmla="*/ 621680 w 1550019"/>
                    <a:gd name="connsiteY5" fmla="*/ 373760 h 1580879"/>
                    <a:gd name="connsiteX6" fmla="*/ 499017 w 1550019"/>
                    <a:gd name="connsiteY6" fmla="*/ 94979 h 1580879"/>
                    <a:gd name="connsiteX7" fmla="*/ 373565 w 1550019"/>
                    <a:gd name="connsiteY7" fmla="*/ 194 h 1580879"/>
                    <a:gd name="connsiteX8" fmla="*/ 259265 w 1550019"/>
                    <a:gd name="connsiteY8" fmla="*/ 75465 h 1580879"/>
                    <a:gd name="connsiteX9" fmla="*/ 178420 w 1550019"/>
                    <a:gd name="connsiteY9" fmla="*/ 242732 h 1580879"/>
                    <a:gd name="connsiteX10" fmla="*/ 105936 w 1550019"/>
                    <a:gd name="connsiteY10" fmla="*/ 490848 h 1580879"/>
                    <a:gd name="connsiteX11" fmla="*/ 27878 w 1550019"/>
                    <a:gd name="connsiteY11" fmla="*/ 1123679 h 1580879"/>
                    <a:gd name="connsiteX12" fmla="*/ 0 w 1550019"/>
                    <a:gd name="connsiteY12" fmla="*/ 1569728 h 1580879"/>
                    <a:gd name="connsiteX0" fmla="*/ 1550019 w 1550019"/>
                    <a:gd name="connsiteY0" fmla="*/ 1580879 h 1580879"/>
                    <a:gd name="connsiteX1" fmla="*/ 1315843 w 1550019"/>
                    <a:gd name="connsiteY1" fmla="*/ 1511184 h 1580879"/>
                    <a:gd name="connsiteX2" fmla="*/ 1123485 w 1550019"/>
                    <a:gd name="connsiteY2" fmla="*/ 1385733 h 1580879"/>
                    <a:gd name="connsiteX3" fmla="*/ 959004 w 1550019"/>
                    <a:gd name="connsiteY3" fmla="*/ 1171072 h 1580879"/>
                    <a:gd name="connsiteX4" fmla="*/ 814039 w 1550019"/>
                    <a:gd name="connsiteY4" fmla="*/ 900655 h 1580879"/>
                    <a:gd name="connsiteX5" fmla="*/ 621680 w 1550019"/>
                    <a:gd name="connsiteY5" fmla="*/ 373760 h 1580879"/>
                    <a:gd name="connsiteX6" fmla="*/ 499017 w 1550019"/>
                    <a:gd name="connsiteY6" fmla="*/ 94979 h 1580879"/>
                    <a:gd name="connsiteX7" fmla="*/ 373565 w 1550019"/>
                    <a:gd name="connsiteY7" fmla="*/ 194 h 1580879"/>
                    <a:gd name="connsiteX8" fmla="*/ 259265 w 1550019"/>
                    <a:gd name="connsiteY8" fmla="*/ 75465 h 1580879"/>
                    <a:gd name="connsiteX9" fmla="*/ 178420 w 1550019"/>
                    <a:gd name="connsiteY9" fmla="*/ 242732 h 1580879"/>
                    <a:gd name="connsiteX10" fmla="*/ 105936 w 1550019"/>
                    <a:gd name="connsiteY10" fmla="*/ 490848 h 1580879"/>
                    <a:gd name="connsiteX11" fmla="*/ 27878 w 1550019"/>
                    <a:gd name="connsiteY11" fmla="*/ 1123679 h 1580879"/>
                    <a:gd name="connsiteX12" fmla="*/ 0 w 1550019"/>
                    <a:gd name="connsiteY12" fmla="*/ 1569728 h 1580879"/>
                    <a:gd name="connsiteX0" fmla="*/ 1550019 w 1550019"/>
                    <a:gd name="connsiteY0" fmla="*/ 1580868 h 1580868"/>
                    <a:gd name="connsiteX1" fmla="*/ 1315843 w 1550019"/>
                    <a:gd name="connsiteY1" fmla="*/ 1511173 h 1580868"/>
                    <a:gd name="connsiteX2" fmla="*/ 1123485 w 1550019"/>
                    <a:gd name="connsiteY2" fmla="*/ 1385722 h 1580868"/>
                    <a:gd name="connsiteX3" fmla="*/ 959004 w 1550019"/>
                    <a:gd name="connsiteY3" fmla="*/ 1171061 h 1580868"/>
                    <a:gd name="connsiteX4" fmla="*/ 814039 w 1550019"/>
                    <a:gd name="connsiteY4" fmla="*/ 900644 h 1580868"/>
                    <a:gd name="connsiteX5" fmla="*/ 621680 w 1550019"/>
                    <a:gd name="connsiteY5" fmla="*/ 373749 h 1580868"/>
                    <a:gd name="connsiteX6" fmla="*/ 499017 w 1550019"/>
                    <a:gd name="connsiteY6" fmla="*/ 94968 h 1580868"/>
                    <a:gd name="connsiteX7" fmla="*/ 373565 w 1550019"/>
                    <a:gd name="connsiteY7" fmla="*/ 183 h 1580868"/>
                    <a:gd name="connsiteX8" fmla="*/ 259265 w 1550019"/>
                    <a:gd name="connsiteY8" fmla="*/ 75454 h 1580868"/>
                    <a:gd name="connsiteX9" fmla="*/ 172844 w 1550019"/>
                    <a:gd name="connsiteY9" fmla="*/ 225994 h 1580868"/>
                    <a:gd name="connsiteX10" fmla="*/ 105936 w 1550019"/>
                    <a:gd name="connsiteY10" fmla="*/ 490837 h 1580868"/>
                    <a:gd name="connsiteX11" fmla="*/ 27878 w 1550019"/>
                    <a:gd name="connsiteY11" fmla="*/ 1123668 h 1580868"/>
                    <a:gd name="connsiteX12" fmla="*/ 0 w 1550019"/>
                    <a:gd name="connsiteY12" fmla="*/ 1569717 h 1580868"/>
                    <a:gd name="connsiteX0" fmla="*/ 1550019 w 1550019"/>
                    <a:gd name="connsiteY0" fmla="*/ 1580862 h 1580862"/>
                    <a:gd name="connsiteX1" fmla="*/ 1315843 w 1550019"/>
                    <a:gd name="connsiteY1" fmla="*/ 1511167 h 1580862"/>
                    <a:gd name="connsiteX2" fmla="*/ 1123485 w 1550019"/>
                    <a:gd name="connsiteY2" fmla="*/ 1385716 h 1580862"/>
                    <a:gd name="connsiteX3" fmla="*/ 959004 w 1550019"/>
                    <a:gd name="connsiteY3" fmla="*/ 1171055 h 1580862"/>
                    <a:gd name="connsiteX4" fmla="*/ 814039 w 1550019"/>
                    <a:gd name="connsiteY4" fmla="*/ 900638 h 1580862"/>
                    <a:gd name="connsiteX5" fmla="*/ 621680 w 1550019"/>
                    <a:gd name="connsiteY5" fmla="*/ 373743 h 1580862"/>
                    <a:gd name="connsiteX6" fmla="*/ 499017 w 1550019"/>
                    <a:gd name="connsiteY6" fmla="*/ 94962 h 1580862"/>
                    <a:gd name="connsiteX7" fmla="*/ 373565 w 1550019"/>
                    <a:gd name="connsiteY7" fmla="*/ 177 h 1580862"/>
                    <a:gd name="connsiteX8" fmla="*/ 259265 w 1550019"/>
                    <a:gd name="connsiteY8" fmla="*/ 75448 h 1580862"/>
                    <a:gd name="connsiteX9" fmla="*/ 181208 w 1550019"/>
                    <a:gd name="connsiteY9" fmla="*/ 217625 h 1580862"/>
                    <a:gd name="connsiteX10" fmla="*/ 105936 w 1550019"/>
                    <a:gd name="connsiteY10" fmla="*/ 490831 h 1580862"/>
                    <a:gd name="connsiteX11" fmla="*/ 27878 w 1550019"/>
                    <a:gd name="connsiteY11" fmla="*/ 1123662 h 1580862"/>
                    <a:gd name="connsiteX12" fmla="*/ 0 w 1550019"/>
                    <a:gd name="connsiteY12" fmla="*/ 1569711 h 1580862"/>
                    <a:gd name="connsiteX0" fmla="*/ 1550019 w 1550019"/>
                    <a:gd name="connsiteY0" fmla="*/ 1580862 h 1580862"/>
                    <a:gd name="connsiteX1" fmla="*/ 1315843 w 1550019"/>
                    <a:gd name="connsiteY1" fmla="*/ 1511167 h 1580862"/>
                    <a:gd name="connsiteX2" fmla="*/ 1123485 w 1550019"/>
                    <a:gd name="connsiteY2" fmla="*/ 1385716 h 1580862"/>
                    <a:gd name="connsiteX3" fmla="*/ 959004 w 1550019"/>
                    <a:gd name="connsiteY3" fmla="*/ 1171055 h 1580862"/>
                    <a:gd name="connsiteX4" fmla="*/ 814039 w 1550019"/>
                    <a:gd name="connsiteY4" fmla="*/ 900638 h 1580862"/>
                    <a:gd name="connsiteX5" fmla="*/ 621680 w 1550019"/>
                    <a:gd name="connsiteY5" fmla="*/ 373743 h 1580862"/>
                    <a:gd name="connsiteX6" fmla="*/ 499017 w 1550019"/>
                    <a:gd name="connsiteY6" fmla="*/ 94962 h 1580862"/>
                    <a:gd name="connsiteX7" fmla="*/ 373565 w 1550019"/>
                    <a:gd name="connsiteY7" fmla="*/ 177 h 1580862"/>
                    <a:gd name="connsiteX8" fmla="*/ 259265 w 1550019"/>
                    <a:gd name="connsiteY8" fmla="*/ 75448 h 1580862"/>
                    <a:gd name="connsiteX9" fmla="*/ 181208 w 1550019"/>
                    <a:gd name="connsiteY9" fmla="*/ 217625 h 1580862"/>
                    <a:gd name="connsiteX10" fmla="*/ 105936 w 1550019"/>
                    <a:gd name="connsiteY10" fmla="*/ 490831 h 1580862"/>
                    <a:gd name="connsiteX11" fmla="*/ 27878 w 1550019"/>
                    <a:gd name="connsiteY11" fmla="*/ 1123662 h 1580862"/>
                    <a:gd name="connsiteX12" fmla="*/ 0 w 1550019"/>
                    <a:gd name="connsiteY12" fmla="*/ 1569711 h 1580862"/>
                    <a:gd name="connsiteX0" fmla="*/ 1550019 w 1550019"/>
                    <a:gd name="connsiteY0" fmla="*/ 1580860 h 1580860"/>
                    <a:gd name="connsiteX1" fmla="*/ 1315843 w 1550019"/>
                    <a:gd name="connsiteY1" fmla="*/ 1511165 h 1580860"/>
                    <a:gd name="connsiteX2" fmla="*/ 1123485 w 1550019"/>
                    <a:gd name="connsiteY2" fmla="*/ 1385714 h 1580860"/>
                    <a:gd name="connsiteX3" fmla="*/ 959004 w 1550019"/>
                    <a:gd name="connsiteY3" fmla="*/ 1171053 h 1580860"/>
                    <a:gd name="connsiteX4" fmla="*/ 814039 w 1550019"/>
                    <a:gd name="connsiteY4" fmla="*/ 900636 h 1580860"/>
                    <a:gd name="connsiteX5" fmla="*/ 621680 w 1550019"/>
                    <a:gd name="connsiteY5" fmla="*/ 373741 h 1580860"/>
                    <a:gd name="connsiteX6" fmla="*/ 499017 w 1550019"/>
                    <a:gd name="connsiteY6" fmla="*/ 94960 h 1580860"/>
                    <a:gd name="connsiteX7" fmla="*/ 373565 w 1550019"/>
                    <a:gd name="connsiteY7" fmla="*/ 175 h 1580860"/>
                    <a:gd name="connsiteX8" fmla="*/ 259265 w 1550019"/>
                    <a:gd name="connsiteY8" fmla="*/ 75446 h 1580860"/>
                    <a:gd name="connsiteX9" fmla="*/ 181208 w 1550019"/>
                    <a:gd name="connsiteY9" fmla="*/ 214835 h 1580860"/>
                    <a:gd name="connsiteX10" fmla="*/ 105936 w 1550019"/>
                    <a:gd name="connsiteY10" fmla="*/ 490829 h 1580860"/>
                    <a:gd name="connsiteX11" fmla="*/ 27878 w 1550019"/>
                    <a:gd name="connsiteY11" fmla="*/ 1123660 h 1580860"/>
                    <a:gd name="connsiteX12" fmla="*/ 0 w 1550019"/>
                    <a:gd name="connsiteY12" fmla="*/ 1569709 h 1580860"/>
                    <a:gd name="connsiteX0" fmla="*/ 1550019 w 1550019"/>
                    <a:gd name="connsiteY0" fmla="*/ 1580860 h 1580860"/>
                    <a:gd name="connsiteX1" fmla="*/ 1315843 w 1550019"/>
                    <a:gd name="connsiteY1" fmla="*/ 1511165 h 1580860"/>
                    <a:gd name="connsiteX2" fmla="*/ 1123485 w 1550019"/>
                    <a:gd name="connsiteY2" fmla="*/ 1385714 h 1580860"/>
                    <a:gd name="connsiteX3" fmla="*/ 959004 w 1550019"/>
                    <a:gd name="connsiteY3" fmla="*/ 1171053 h 1580860"/>
                    <a:gd name="connsiteX4" fmla="*/ 814039 w 1550019"/>
                    <a:gd name="connsiteY4" fmla="*/ 900636 h 1580860"/>
                    <a:gd name="connsiteX5" fmla="*/ 621680 w 1550019"/>
                    <a:gd name="connsiteY5" fmla="*/ 373741 h 1580860"/>
                    <a:gd name="connsiteX6" fmla="*/ 499017 w 1550019"/>
                    <a:gd name="connsiteY6" fmla="*/ 94960 h 1580860"/>
                    <a:gd name="connsiteX7" fmla="*/ 373565 w 1550019"/>
                    <a:gd name="connsiteY7" fmla="*/ 175 h 1580860"/>
                    <a:gd name="connsiteX8" fmla="*/ 259265 w 1550019"/>
                    <a:gd name="connsiteY8" fmla="*/ 75446 h 1580860"/>
                    <a:gd name="connsiteX9" fmla="*/ 181208 w 1550019"/>
                    <a:gd name="connsiteY9" fmla="*/ 214835 h 1580860"/>
                    <a:gd name="connsiteX10" fmla="*/ 105936 w 1550019"/>
                    <a:gd name="connsiteY10" fmla="*/ 490829 h 1580860"/>
                    <a:gd name="connsiteX11" fmla="*/ 27878 w 1550019"/>
                    <a:gd name="connsiteY11" fmla="*/ 1123660 h 1580860"/>
                    <a:gd name="connsiteX12" fmla="*/ 0 w 1550019"/>
                    <a:gd name="connsiteY12" fmla="*/ 1569709 h 1580860"/>
                    <a:gd name="connsiteX0" fmla="*/ 1550019 w 1550019"/>
                    <a:gd name="connsiteY0" fmla="*/ 1580860 h 1580860"/>
                    <a:gd name="connsiteX1" fmla="*/ 1315843 w 1550019"/>
                    <a:gd name="connsiteY1" fmla="*/ 1511165 h 1580860"/>
                    <a:gd name="connsiteX2" fmla="*/ 1123485 w 1550019"/>
                    <a:gd name="connsiteY2" fmla="*/ 1385714 h 1580860"/>
                    <a:gd name="connsiteX3" fmla="*/ 959004 w 1550019"/>
                    <a:gd name="connsiteY3" fmla="*/ 1171053 h 1580860"/>
                    <a:gd name="connsiteX4" fmla="*/ 814039 w 1550019"/>
                    <a:gd name="connsiteY4" fmla="*/ 900636 h 1580860"/>
                    <a:gd name="connsiteX5" fmla="*/ 621680 w 1550019"/>
                    <a:gd name="connsiteY5" fmla="*/ 373741 h 1580860"/>
                    <a:gd name="connsiteX6" fmla="*/ 499017 w 1550019"/>
                    <a:gd name="connsiteY6" fmla="*/ 94960 h 1580860"/>
                    <a:gd name="connsiteX7" fmla="*/ 373565 w 1550019"/>
                    <a:gd name="connsiteY7" fmla="*/ 175 h 1580860"/>
                    <a:gd name="connsiteX8" fmla="*/ 259265 w 1550019"/>
                    <a:gd name="connsiteY8" fmla="*/ 75446 h 1580860"/>
                    <a:gd name="connsiteX9" fmla="*/ 181208 w 1550019"/>
                    <a:gd name="connsiteY9" fmla="*/ 214835 h 1580860"/>
                    <a:gd name="connsiteX10" fmla="*/ 105936 w 1550019"/>
                    <a:gd name="connsiteY10" fmla="*/ 490829 h 1580860"/>
                    <a:gd name="connsiteX11" fmla="*/ 27878 w 1550019"/>
                    <a:gd name="connsiteY11" fmla="*/ 1123660 h 1580860"/>
                    <a:gd name="connsiteX12" fmla="*/ 0 w 1550019"/>
                    <a:gd name="connsiteY12" fmla="*/ 1569709 h 1580860"/>
                    <a:gd name="connsiteX0" fmla="*/ 1561239 w 1561239"/>
                    <a:gd name="connsiteY0" fmla="*/ 1582730 h 1582730"/>
                    <a:gd name="connsiteX1" fmla="*/ 1315843 w 1561239"/>
                    <a:gd name="connsiteY1" fmla="*/ 1511165 h 1582730"/>
                    <a:gd name="connsiteX2" fmla="*/ 1123485 w 1561239"/>
                    <a:gd name="connsiteY2" fmla="*/ 1385714 h 1582730"/>
                    <a:gd name="connsiteX3" fmla="*/ 959004 w 1561239"/>
                    <a:gd name="connsiteY3" fmla="*/ 1171053 h 1582730"/>
                    <a:gd name="connsiteX4" fmla="*/ 814039 w 1561239"/>
                    <a:gd name="connsiteY4" fmla="*/ 900636 h 1582730"/>
                    <a:gd name="connsiteX5" fmla="*/ 621680 w 1561239"/>
                    <a:gd name="connsiteY5" fmla="*/ 373741 h 1582730"/>
                    <a:gd name="connsiteX6" fmla="*/ 499017 w 1561239"/>
                    <a:gd name="connsiteY6" fmla="*/ 94960 h 1582730"/>
                    <a:gd name="connsiteX7" fmla="*/ 373565 w 1561239"/>
                    <a:gd name="connsiteY7" fmla="*/ 175 h 1582730"/>
                    <a:gd name="connsiteX8" fmla="*/ 259265 w 1561239"/>
                    <a:gd name="connsiteY8" fmla="*/ 75446 h 1582730"/>
                    <a:gd name="connsiteX9" fmla="*/ 181208 w 1561239"/>
                    <a:gd name="connsiteY9" fmla="*/ 214835 h 1582730"/>
                    <a:gd name="connsiteX10" fmla="*/ 105936 w 1561239"/>
                    <a:gd name="connsiteY10" fmla="*/ 490829 h 1582730"/>
                    <a:gd name="connsiteX11" fmla="*/ 27878 w 1561239"/>
                    <a:gd name="connsiteY11" fmla="*/ 1123660 h 1582730"/>
                    <a:gd name="connsiteX12" fmla="*/ 0 w 1561239"/>
                    <a:gd name="connsiteY12" fmla="*/ 1569709 h 1582730"/>
                    <a:gd name="connsiteX0" fmla="*/ 1561239 w 1561239"/>
                    <a:gd name="connsiteY0" fmla="*/ 1582730 h 1582730"/>
                    <a:gd name="connsiteX1" fmla="*/ 1302753 w 1561239"/>
                    <a:gd name="connsiteY1" fmla="*/ 1514904 h 1582730"/>
                    <a:gd name="connsiteX2" fmla="*/ 1123485 w 1561239"/>
                    <a:gd name="connsiteY2" fmla="*/ 1385714 h 1582730"/>
                    <a:gd name="connsiteX3" fmla="*/ 959004 w 1561239"/>
                    <a:gd name="connsiteY3" fmla="*/ 1171053 h 1582730"/>
                    <a:gd name="connsiteX4" fmla="*/ 814039 w 1561239"/>
                    <a:gd name="connsiteY4" fmla="*/ 900636 h 1582730"/>
                    <a:gd name="connsiteX5" fmla="*/ 621680 w 1561239"/>
                    <a:gd name="connsiteY5" fmla="*/ 373741 h 1582730"/>
                    <a:gd name="connsiteX6" fmla="*/ 499017 w 1561239"/>
                    <a:gd name="connsiteY6" fmla="*/ 94960 h 1582730"/>
                    <a:gd name="connsiteX7" fmla="*/ 373565 w 1561239"/>
                    <a:gd name="connsiteY7" fmla="*/ 175 h 1582730"/>
                    <a:gd name="connsiteX8" fmla="*/ 259265 w 1561239"/>
                    <a:gd name="connsiteY8" fmla="*/ 75446 h 1582730"/>
                    <a:gd name="connsiteX9" fmla="*/ 181208 w 1561239"/>
                    <a:gd name="connsiteY9" fmla="*/ 214835 h 1582730"/>
                    <a:gd name="connsiteX10" fmla="*/ 105936 w 1561239"/>
                    <a:gd name="connsiteY10" fmla="*/ 490829 h 1582730"/>
                    <a:gd name="connsiteX11" fmla="*/ 27878 w 1561239"/>
                    <a:gd name="connsiteY11" fmla="*/ 1123660 h 1582730"/>
                    <a:gd name="connsiteX12" fmla="*/ 0 w 1561239"/>
                    <a:gd name="connsiteY12" fmla="*/ 1569709 h 1582730"/>
                    <a:gd name="connsiteX0" fmla="*/ 1561239 w 1561239"/>
                    <a:gd name="connsiteY0" fmla="*/ 1582730 h 1582730"/>
                    <a:gd name="connsiteX1" fmla="*/ 1306493 w 1561239"/>
                    <a:gd name="connsiteY1" fmla="*/ 1514904 h 1582730"/>
                    <a:gd name="connsiteX2" fmla="*/ 1123485 w 1561239"/>
                    <a:gd name="connsiteY2" fmla="*/ 1385714 h 1582730"/>
                    <a:gd name="connsiteX3" fmla="*/ 959004 w 1561239"/>
                    <a:gd name="connsiteY3" fmla="*/ 1171053 h 1582730"/>
                    <a:gd name="connsiteX4" fmla="*/ 814039 w 1561239"/>
                    <a:gd name="connsiteY4" fmla="*/ 900636 h 1582730"/>
                    <a:gd name="connsiteX5" fmla="*/ 621680 w 1561239"/>
                    <a:gd name="connsiteY5" fmla="*/ 373741 h 1582730"/>
                    <a:gd name="connsiteX6" fmla="*/ 499017 w 1561239"/>
                    <a:gd name="connsiteY6" fmla="*/ 94960 h 1582730"/>
                    <a:gd name="connsiteX7" fmla="*/ 373565 w 1561239"/>
                    <a:gd name="connsiteY7" fmla="*/ 175 h 1582730"/>
                    <a:gd name="connsiteX8" fmla="*/ 259265 w 1561239"/>
                    <a:gd name="connsiteY8" fmla="*/ 75446 h 1582730"/>
                    <a:gd name="connsiteX9" fmla="*/ 181208 w 1561239"/>
                    <a:gd name="connsiteY9" fmla="*/ 214835 h 1582730"/>
                    <a:gd name="connsiteX10" fmla="*/ 105936 w 1561239"/>
                    <a:gd name="connsiteY10" fmla="*/ 490829 h 1582730"/>
                    <a:gd name="connsiteX11" fmla="*/ 27878 w 1561239"/>
                    <a:gd name="connsiteY11" fmla="*/ 1123660 h 1582730"/>
                    <a:gd name="connsiteX12" fmla="*/ 0 w 1561239"/>
                    <a:gd name="connsiteY12" fmla="*/ 1569709 h 1582730"/>
                    <a:gd name="connsiteX0" fmla="*/ 1561239 w 1561239"/>
                    <a:gd name="connsiteY0" fmla="*/ 1582730 h 1582730"/>
                    <a:gd name="connsiteX1" fmla="*/ 1312103 w 1561239"/>
                    <a:gd name="connsiteY1" fmla="*/ 1511165 h 1582730"/>
                    <a:gd name="connsiteX2" fmla="*/ 1123485 w 1561239"/>
                    <a:gd name="connsiteY2" fmla="*/ 1385714 h 1582730"/>
                    <a:gd name="connsiteX3" fmla="*/ 959004 w 1561239"/>
                    <a:gd name="connsiteY3" fmla="*/ 1171053 h 1582730"/>
                    <a:gd name="connsiteX4" fmla="*/ 814039 w 1561239"/>
                    <a:gd name="connsiteY4" fmla="*/ 900636 h 1582730"/>
                    <a:gd name="connsiteX5" fmla="*/ 621680 w 1561239"/>
                    <a:gd name="connsiteY5" fmla="*/ 373741 h 1582730"/>
                    <a:gd name="connsiteX6" fmla="*/ 499017 w 1561239"/>
                    <a:gd name="connsiteY6" fmla="*/ 94960 h 1582730"/>
                    <a:gd name="connsiteX7" fmla="*/ 373565 w 1561239"/>
                    <a:gd name="connsiteY7" fmla="*/ 175 h 1582730"/>
                    <a:gd name="connsiteX8" fmla="*/ 259265 w 1561239"/>
                    <a:gd name="connsiteY8" fmla="*/ 75446 h 1582730"/>
                    <a:gd name="connsiteX9" fmla="*/ 181208 w 1561239"/>
                    <a:gd name="connsiteY9" fmla="*/ 214835 h 1582730"/>
                    <a:gd name="connsiteX10" fmla="*/ 105936 w 1561239"/>
                    <a:gd name="connsiteY10" fmla="*/ 490829 h 1582730"/>
                    <a:gd name="connsiteX11" fmla="*/ 27878 w 1561239"/>
                    <a:gd name="connsiteY11" fmla="*/ 1123660 h 1582730"/>
                    <a:gd name="connsiteX12" fmla="*/ 0 w 1561239"/>
                    <a:gd name="connsiteY12" fmla="*/ 1569709 h 1582730"/>
                    <a:gd name="connsiteX0" fmla="*/ 1561239 w 1561239"/>
                    <a:gd name="connsiteY0" fmla="*/ 1582730 h 1582730"/>
                    <a:gd name="connsiteX1" fmla="*/ 1312103 w 1561239"/>
                    <a:gd name="connsiteY1" fmla="*/ 1511165 h 1582730"/>
                    <a:gd name="connsiteX2" fmla="*/ 1123485 w 1561239"/>
                    <a:gd name="connsiteY2" fmla="*/ 1385714 h 1582730"/>
                    <a:gd name="connsiteX3" fmla="*/ 959004 w 1561239"/>
                    <a:gd name="connsiteY3" fmla="*/ 1171053 h 1582730"/>
                    <a:gd name="connsiteX4" fmla="*/ 814039 w 1561239"/>
                    <a:gd name="connsiteY4" fmla="*/ 900636 h 1582730"/>
                    <a:gd name="connsiteX5" fmla="*/ 621680 w 1561239"/>
                    <a:gd name="connsiteY5" fmla="*/ 373741 h 1582730"/>
                    <a:gd name="connsiteX6" fmla="*/ 499017 w 1561239"/>
                    <a:gd name="connsiteY6" fmla="*/ 94960 h 1582730"/>
                    <a:gd name="connsiteX7" fmla="*/ 373565 w 1561239"/>
                    <a:gd name="connsiteY7" fmla="*/ 175 h 1582730"/>
                    <a:gd name="connsiteX8" fmla="*/ 259265 w 1561239"/>
                    <a:gd name="connsiteY8" fmla="*/ 75446 h 1582730"/>
                    <a:gd name="connsiteX9" fmla="*/ 181208 w 1561239"/>
                    <a:gd name="connsiteY9" fmla="*/ 214835 h 1582730"/>
                    <a:gd name="connsiteX10" fmla="*/ 105936 w 1561239"/>
                    <a:gd name="connsiteY10" fmla="*/ 490829 h 1582730"/>
                    <a:gd name="connsiteX11" fmla="*/ 27878 w 1561239"/>
                    <a:gd name="connsiteY11" fmla="*/ 1123660 h 1582730"/>
                    <a:gd name="connsiteX12" fmla="*/ 0 w 1561239"/>
                    <a:gd name="connsiteY12" fmla="*/ 1569709 h 1582730"/>
                    <a:gd name="connsiteX0" fmla="*/ 1561239 w 1561239"/>
                    <a:gd name="connsiteY0" fmla="*/ 1582729 h 1582729"/>
                    <a:gd name="connsiteX1" fmla="*/ 1312103 w 1561239"/>
                    <a:gd name="connsiteY1" fmla="*/ 1511164 h 1582729"/>
                    <a:gd name="connsiteX2" fmla="*/ 1123485 w 1561239"/>
                    <a:gd name="connsiteY2" fmla="*/ 1385713 h 1582729"/>
                    <a:gd name="connsiteX3" fmla="*/ 959004 w 1561239"/>
                    <a:gd name="connsiteY3" fmla="*/ 1171052 h 1582729"/>
                    <a:gd name="connsiteX4" fmla="*/ 814039 w 1561239"/>
                    <a:gd name="connsiteY4" fmla="*/ 900635 h 1582729"/>
                    <a:gd name="connsiteX5" fmla="*/ 621680 w 1561239"/>
                    <a:gd name="connsiteY5" fmla="*/ 373740 h 1582729"/>
                    <a:gd name="connsiteX6" fmla="*/ 499017 w 1561239"/>
                    <a:gd name="connsiteY6" fmla="*/ 94959 h 1582729"/>
                    <a:gd name="connsiteX7" fmla="*/ 373565 w 1561239"/>
                    <a:gd name="connsiteY7" fmla="*/ 174 h 1582729"/>
                    <a:gd name="connsiteX8" fmla="*/ 259265 w 1561239"/>
                    <a:gd name="connsiteY8" fmla="*/ 75445 h 1582729"/>
                    <a:gd name="connsiteX9" fmla="*/ 188687 w 1561239"/>
                    <a:gd name="connsiteY9" fmla="*/ 212964 h 1582729"/>
                    <a:gd name="connsiteX10" fmla="*/ 105936 w 1561239"/>
                    <a:gd name="connsiteY10" fmla="*/ 490828 h 1582729"/>
                    <a:gd name="connsiteX11" fmla="*/ 27878 w 1561239"/>
                    <a:gd name="connsiteY11" fmla="*/ 1123659 h 1582729"/>
                    <a:gd name="connsiteX12" fmla="*/ 0 w 1561239"/>
                    <a:gd name="connsiteY12" fmla="*/ 1569708 h 1582729"/>
                    <a:gd name="connsiteX0" fmla="*/ 1561239 w 1561239"/>
                    <a:gd name="connsiteY0" fmla="*/ 1582727 h 1582727"/>
                    <a:gd name="connsiteX1" fmla="*/ 1312103 w 1561239"/>
                    <a:gd name="connsiteY1" fmla="*/ 1511162 h 1582727"/>
                    <a:gd name="connsiteX2" fmla="*/ 1123485 w 1561239"/>
                    <a:gd name="connsiteY2" fmla="*/ 1385711 h 1582727"/>
                    <a:gd name="connsiteX3" fmla="*/ 959004 w 1561239"/>
                    <a:gd name="connsiteY3" fmla="*/ 1171050 h 1582727"/>
                    <a:gd name="connsiteX4" fmla="*/ 814039 w 1561239"/>
                    <a:gd name="connsiteY4" fmla="*/ 900633 h 1582727"/>
                    <a:gd name="connsiteX5" fmla="*/ 621680 w 1561239"/>
                    <a:gd name="connsiteY5" fmla="*/ 373738 h 1582727"/>
                    <a:gd name="connsiteX6" fmla="*/ 499017 w 1561239"/>
                    <a:gd name="connsiteY6" fmla="*/ 94957 h 1582727"/>
                    <a:gd name="connsiteX7" fmla="*/ 373565 w 1561239"/>
                    <a:gd name="connsiteY7" fmla="*/ 172 h 1582727"/>
                    <a:gd name="connsiteX8" fmla="*/ 259265 w 1561239"/>
                    <a:gd name="connsiteY8" fmla="*/ 75443 h 1582727"/>
                    <a:gd name="connsiteX9" fmla="*/ 184948 w 1561239"/>
                    <a:gd name="connsiteY9" fmla="*/ 209222 h 1582727"/>
                    <a:gd name="connsiteX10" fmla="*/ 105936 w 1561239"/>
                    <a:gd name="connsiteY10" fmla="*/ 490826 h 1582727"/>
                    <a:gd name="connsiteX11" fmla="*/ 27878 w 1561239"/>
                    <a:gd name="connsiteY11" fmla="*/ 1123657 h 1582727"/>
                    <a:gd name="connsiteX12" fmla="*/ 0 w 1561239"/>
                    <a:gd name="connsiteY12" fmla="*/ 1569706 h 1582727"/>
                    <a:gd name="connsiteX0" fmla="*/ 1561239 w 1561239"/>
                    <a:gd name="connsiteY0" fmla="*/ 1582727 h 1582727"/>
                    <a:gd name="connsiteX1" fmla="*/ 1312103 w 1561239"/>
                    <a:gd name="connsiteY1" fmla="*/ 1511162 h 1582727"/>
                    <a:gd name="connsiteX2" fmla="*/ 1123485 w 1561239"/>
                    <a:gd name="connsiteY2" fmla="*/ 1385711 h 1582727"/>
                    <a:gd name="connsiteX3" fmla="*/ 959004 w 1561239"/>
                    <a:gd name="connsiteY3" fmla="*/ 1171050 h 1582727"/>
                    <a:gd name="connsiteX4" fmla="*/ 814039 w 1561239"/>
                    <a:gd name="connsiteY4" fmla="*/ 900633 h 1582727"/>
                    <a:gd name="connsiteX5" fmla="*/ 621680 w 1561239"/>
                    <a:gd name="connsiteY5" fmla="*/ 373738 h 1582727"/>
                    <a:gd name="connsiteX6" fmla="*/ 499017 w 1561239"/>
                    <a:gd name="connsiteY6" fmla="*/ 94957 h 1582727"/>
                    <a:gd name="connsiteX7" fmla="*/ 373565 w 1561239"/>
                    <a:gd name="connsiteY7" fmla="*/ 172 h 1582727"/>
                    <a:gd name="connsiteX8" fmla="*/ 259265 w 1561239"/>
                    <a:gd name="connsiteY8" fmla="*/ 75443 h 1582727"/>
                    <a:gd name="connsiteX9" fmla="*/ 184948 w 1561239"/>
                    <a:gd name="connsiteY9" fmla="*/ 209222 h 1582727"/>
                    <a:gd name="connsiteX10" fmla="*/ 105936 w 1561239"/>
                    <a:gd name="connsiteY10" fmla="*/ 490826 h 1582727"/>
                    <a:gd name="connsiteX11" fmla="*/ 27878 w 1561239"/>
                    <a:gd name="connsiteY11" fmla="*/ 1123657 h 1582727"/>
                    <a:gd name="connsiteX12" fmla="*/ 0 w 1561239"/>
                    <a:gd name="connsiteY12" fmla="*/ 1569706 h 1582727"/>
                    <a:gd name="connsiteX0" fmla="*/ 1561239 w 1561239"/>
                    <a:gd name="connsiteY0" fmla="*/ 1582727 h 1582727"/>
                    <a:gd name="connsiteX1" fmla="*/ 1312103 w 1561239"/>
                    <a:gd name="connsiteY1" fmla="*/ 1511162 h 1582727"/>
                    <a:gd name="connsiteX2" fmla="*/ 1123485 w 1561239"/>
                    <a:gd name="connsiteY2" fmla="*/ 1385711 h 1582727"/>
                    <a:gd name="connsiteX3" fmla="*/ 959004 w 1561239"/>
                    <a:gd name="connsiteY3" fmla="*/ 1171050 h 1582727"/>
                    <a:gd name="connsiteX4" fmla="*/ 814039 w 1561239"/>
                    <a:gd name="connsiteY4" fmla="*/ 900633 h 1582727"/>
                    <a:gd name="connsiteX5" fmla="*/ 621680 w 1561239"/>
                    <a:gd name="connsiteY5" fmla="*/ 373738 h 1582727"/>
                    <a:gd name="connsiteX6" fmla="*/ 499017 w 1561239"/>
                    <a:gd name="connsiteY6" fmla="*/ 94957 h 1582727"/>
                    <a:gd name="connsiteX7" fmla="*/ 373565 w 1561239"/>
                    <a:gd name="connsiteY7" fmla="*/ 172 h 1582727"/>
                    <a:gd name="connsiteX8" fmla="*/ 259265 w 1561239"/>
                    <a:gd name="connsiteY8" fmla="*/ 75443 h 1582727"/>
                    <a:gd name="connsiteX9" fmla="*/ 184948 w 1561239"/>
                    <a:gd name="connsiteY9" fmla="*/ 209222 h 1582727"/>
                    <a:gd name="connsiteX10" fmla="*/ 105936 w 1561239"/>
                    <a:gd name="connsiteY10" fmla="*/ 490826 h 1582727"/>
                    <a:gd name="connsiteX11" fmla="*/ 27878 w 1561239"/>
                    <a:gd name="connsiteY11" fmla="*/ 1123657 h 1582727"/>
                    <a:gd name="connsiteX12" fmla="*/ 0 w 1561239"/>
                    <a:gd name="connsiteY12" fmla="*/ 1569706 h 1582727"/>
                    <a:gd name="connsiteX0" fmla="*/ 1561239 w 1561239"/>
                    <a:gd name="connsiteY0" fmla="*/ 1582727 h 1582727"/>
                    <a:gd name="connsiteX1" fmla="*/ 1312103 w 1561239"/>
                    <a:gd name="connsiteY1" fmla="*/ 1511162 h 1582727"/>
                    <a:gd name="connsiteX2" fmla="*/ 1123485 w 1561239"/>
                    <a:gd name="connsiteY2" fmla="*/ 1385711 h 1582727"/>
                    <a:gd name="connsiteX3" fmla="*/ 959004 w 1561239"/>
                    <a:gd name="connsiteY3" fmla="*/ 1171050 h 1582727"/>
                    <a:gd name="connsiteX4" fmla="*/ 814039 w 1561239"/>
                    <a:gd name="connsiteY4" fmla="*/ 900633 h 1582727"/>
                    <a:gd name="connsiteX5" fmla="*/ 621680 w 1561239"/>
                    <a:gd name="connsiteY5" fmla="*/ 373738 h 1582727"/>
                    <a:gd name="connsiteX6" fmla="*/ 499017 w 1561239"/>
                    <a:gd name="connsiteY6" fmla="*/ 94957 h 1582727"/>
                    <a:gd name="connsiteX7" fmla="*/ 373565 w 1561239"/>
                    <a:gd name="connsiteY7" fmla="*/ 172 h 1582727"/>
                    <a:gd name="connsiteX8" fmla="*/ 259265 w 1561239"/>
                    <a:gd name="connsiteY8" fmla="*/ 75443 h 1582727"/>
                    <a:gd name="connsiteX9" fmla="*/ 184948 w 1561239"/>
                    <a:gd name="connsiteY9" fmla="*/ 209222 h 1582727"/>
                    <a:gd name="connsiteX10" fmla="*/ 105936 w 1561239"/>
                    <a:gd name="connsiteY10" fmla="*/ 490826 h 1582727"/>
                    <a:gd name="connsiteX11" fmla="*/ 27878 w 1561239"/>
                    <a:gd name="connsiteY11" fmla="*/ 1123657 h 1582727"/>
                    <a:gd name="connsiteX12" fmla="*/ 0 w 1561239"/>
                    <a:gd name="connsiteY12" fmla="*/ 1569706 h 1582727"/>
                    <a:gd name="connsiteX0" fmla="*/ 1561239 w 1561239"/>
                    <a:gd name="connsiteY0" fmla="*/ 1582727 h 1582727"/>
                    <a:gd name="connsiteX1" fmla="*/ 1312103 w 1561239"/>
                    <a:gd name="connsiteY1" fmla="*/ 1511162 h 1582727"/>
                    <a:gd name="connsiteX2" fmla="*/ 1123485 w 1561239"/>
                    <a:gd name="connsiteY2" fmla="*/ 1385711 h 1582727"/>
                    <a:gd name="connsiteX3" fmla="*/ 959004 w 1561239"/>
                    <a:gd name="connsiteY3" fmla="*/ 1171050 h 1582727"/>
                    <a:gd name="connsiteX4" fmla="*/ 814039 w 1561239"/>
                    <a:gd name="connsiteY4" fmla="*/ 900633 h 1582727"/>
                    <a:gd name="connsiteX5" fmla="*/ 621680 w 1561239"/>
                    <a:gd name="connsiteY5" fmla="*/ 373738 h 1582727"/>
                    <a:gd name="connsiteX6" fmla="*/ 499017 w 1561239"/>
                    <a:gd name="connsiteY6" fmla="*/ 94957 h 1582727"/>
                    <a:gd name="connsiteX7" fmla="*/ 373565 w 1561239"/>
                    <a:gd name="connsiteY7" fmla="*/ 172 h 1582727"/>
                    <a:gd name="connsiteX8" fmla="*/ 259265 w 1561239"/>
                    <a:gd name="connsiteY8" fmla="*/ 75443 h 1582727"/>
                    <a:gd name="connsiteX9" fmla="*/ 184948 w 1561239"/>
                    <a:gd name="connsiteY9" fmla="*/ 209222 h 1582727"/>
                    <a:gd name="connsiteX10" fmla="*/ 105936 w 1561239"/>
                    <a:gd name="connsiteY10" fmla="*/ 490826 h 1582727"/>
                    <a:gd name="connsiteX11" fmla="*/ 27878 w 1561239"/>
                    <a:gd name="connsiteY11" fmla="*/ 1123657 h 1582727"/>
                    <a:gd name="connsiteX12" fmla="*/ 0 w 1561239"/>
                    <a:gd name="connsiteY12" fmla="*/ 1569706 h 1582727"/>
                    <a:gd name="connsiteX0" fmla="*/ 1561239 w 1561239"/>
                    <a:gd name="connsiteY0" fmla="*/ 1582727 h 1582727"/>
                    <a:gd name="connsiteX1" fmla="*/ 1312103 w 1561239"/>
                    <a:gd name="connsiteY1" fmla="*/ 1511162 h 1582727"/>
                    <a:gd name="connsiteX2" fmla="*/ 1123485 w 1561239"/>
                    <a:gd name="connsiteY2" fmla="*/ 1385711 h 1582727"/>
                    <a:gd name="connsiteX3" fmla="*/ 959004 w 1561239"/>
                    <a:gd name="connsiteY3" fmla="*/ 1171050 h 1582727"/>
                    <a:gd name="connsiteX4" fmla="*/ 814039 w 1561239"/>
                    <a:gd name="connsiteY4" fmla="*/ 900633 h 1582727"/>
                    <a:gd name="connsiteX5" fmla="*/ 621680 w 1561239"/>
                    <a:gd name="connsiteY5" fmla="*/ 373738 h 1582727"/>
                    <a:gd name="connsiteX6" fmla="*/ 499017 w 1561239"/>
                    <a:gd name="connsiteY6" fmla="*/ 94957 h 1582727"/>
                    <a:gd name="connsiteX7" fmla="*/ 373565 w 1561239"/>
                    <a:gd name="connsiteY7" fmla="*/ 172 h 1582727"/>
                    <a:gd name="connsiteX8" fmla="*/ 259265 w 1561239"/>
                    <a:gd name="connsiteY8" fmla="*/ 75443 h 1582727"/>
                    <a:gd name="connsiteX9" fmla="*/ 184948 w 1561239"/>
                    <a:gd name="connsiteY9" fmla="*/ 209222 h 1582727"/>
                    <a:gd name="connsiteX10" fmla="*/ 117156 w 1561239"/>
                    <a:gd name="connsiteY10" fmla="*/ 490826 h 1582727"/>
                    <a:gd name="connsiteX11" fmla="*/ 27878 w 1561239"/>
                    <a:gd name="connsiteY11" fmla="*/ 1123657 h 1582727"/>
                    <a:gd name="connsiteX12" fmla="*/ 0 w 1561239"/>
                    <a:gd name="connsiteY12" fmla="*/ 1569706 h 1582727"/>
                    <a:gd name="connsiteX0" fmla="*/ 1561239 w 1561239"/>
                    <a:gd name="connsiteY0" fmla="*/ 1582727 h 1582727"/>
                    <a:gd name="connsiteX1" fmla="*/ 1312103 w 1561239"/>
                    <a:gd name="connsiteY1" fmla="*/ 1511162 h 1582727"/>
                    <a:gd name="connsiteX2" fmla="*/ 1123485 w 1561239"/>
                    <a:gd name="connsiteY2" fmla="*/ 1385711 h 1582727"/>
                    <a:gd name="connsiteX3" fmla="*/ 959004 w 1561239"/>
                    <a:gd name="connsiteY3" fmla="*/ 1171050 h 1582727"/>
                    <a:gd name="connsiteX4" fmla="*/ 814039 w 1561239"/>
                    <a:gd name="connsiteY4" fmla="*/ 900633 h 1582727"/>
                    <a:gd name="connsiteX5" fmla="*/ 621680 w 1561239"/>
                    <a:gd name="connsiteY5" fmla="*/ 373738 h 1582727"/>
                    <a:gd name="connsiteX6" fmla="*/ 499017 w 1561239"/>
                    <a:gd name="connsiteY6" fmla="*/ 94957 h 1582727"/>
                    <a:gd name="connsiteX7" fmla="*/ 373565 w 1561239"/>
                    <a:gd name="connsiteY7" fmla="*/ 172 h 1582727"/>
                    <a:gd name="connsiteX8" fmla="*/ 259265 w 1561239"/>
                    <a:gd name="connsiteY8" fmla="*/ 75443 h 1582727"/>
                    <a:gd name="connsiteX9" fmla="*/ 184948 w 1561239"/>
                    <a:gd name="connsiteY9" fmla="*/ 209222 h 1582727"/>
                    <a:gd name="connsiteX10" fmla="*/ 117156 w 1561239"/>
                    <a:gd name="connsiteY10" fmla="*/ 490826 h 1582727"/>
                    <a:gd name="connsiteX11" fmla="*/ 27878 w 1561239"/>
                    <a:gd name="connsiteY11" fmla="*/ 1123657 h 1582727"/>
                    <a:gd name="connsiteX12" fmla="*/ 0 w 1561239"/>
                    <a:gd name="connsiteY12" fmla="*/ 1569706 h 1582727"/>
                    <a:gd name="connsiteX0" fmla="*/ 1561239 w 1561239"/>
                    <a:gd name="connsiteY0" fmla="*/ 1582727 h 1582727"/>
                    <a:gd name="connsiteX1" fmla="*/ 1312103 w 1561239"/>
                    <a:gd name="connsiteY1" fmla="*/ 1511162 h 1582727"/>
                    <a:gd name="connsiteX2" fmla="*/ 1123485 w 1561239"/>
                    <a:gd name="connsiteY2" fmla="*/ 1385711 h 1582727"/>
                    <a:gd name="connsiteX3" fmla="*/ 959004 w 1561239"/>
                    <a:gd name="connsiteY3" fmla="*/ 1171050 h 1582727"/>
                    <a:gd name="connsiteX4" fmla="*/ 814039 w 1561239"/>
                    <a:gd name="connsiteY4" fmla="*/ 900633 h 1582727"/>
                    <a:gd name="connsiteX5" fmla="*/ 621680 w 1561239"/>
                    <a:gd name="connsiteY5" fmla="*/ 373738 h 1582727"/>
                    <a:gd name="connsiteX6" fmla="*/ 499017 w 1561239"/>
                    <a:gd name="connsiteY6" fmla="*/ 94957 h 1582727"/>
                    <a:gd name="connsiteX7" fmla="*/ 373565 w 1561239"/>
                    <a:gd name="connsiteY7" fmla="*/ 172 h 1582727"/>
                    <a:gd name="connsiteX8" fmla="*/ 259265 w 1561239"/>
                    <a:gd name="connsiteY8" fmla="*/ 75443 h 1582727"/>
                    <a:gd name="connsiteX9" fmla="*/ 184948 w 1561239"/>
                    <a:gd name="connsiteY9" fmla="*/ 209222 h 1582727"/>
                    <a:gd name="connsiteX10" fmla="*/ 117156 w 1561239"/>
                    <a:gd name="connsiteY10" fmla="*/ 490826 h 1582727"/>
                    <a:gd name="connsiteX11" fmla="*/ 27878 w 1561239"/>
                    <a:gd name="connsiteY11" fmla="*/ 1123657 h 1582727"/>
                    <a:gd name="connsiteX12" fmla="*/ 0 w 1561239"/>
                    <a:gd name="connsiteY12" fmla="*/ 1569706 h 1582727"/>
                    <a:gd name="connsiteX0" fmla="*/ 1561239 w 1561239"/>
                    <a:gd name="connsiteY0" fmla="*/ 1582727 h 1582727"/>
                    <a:gd name="connsiteX1" fmla="*/ 1312103 w 1561239"/>
                    <a:gd name="connsiteY1" fmla="*/ 1511162 h 1582727"/>
                    <a:gd name="connsiteX2" fmla="*/ 1123485 w 1561239"/>
                    <a:gd name="connsiteY2" fmla="*/ 1385711 h 1582727"/>
                    <a:gd name="connsiteX3" fmla="*/ 959004 w 1561239"/>
                    <a:gd name="connsiteY3" fmla="*/ 1171050 h 1582727"/>
                    <a:gd name="connsiteX4" fmla="*/ 814039 w 1561239"/>
                    <a:gd name="connsiteY4" fmla="*/ 900633 h 1582727"/>
                    <a:gd name="connsiteX5" fmla="*/ 621680 w 1561239"/>
                    <a:gd name="connsiteY5" fmla="*/ 373738 h 1582727"/>
                    <a:gd name="connsiteX6" fmla="*/ 499017 w 1561239"/>
                    <a:gd name="connsiteY6" fmla="*/ 94957 h 1582727"/>
                    <a:gd name="connsiteX7" fmla="*/ 373565 w 1561239"/>
                    <a:gd name="connsiteY7" fmla="*/ 172 h 1582727"/>
                    <a:gd name="connsiteX8" fmla="*/ 259265 w 1561239"/>
                    <a:gd name="connsiteY8" fmla="*/ 75443 h 1582727"/>
                    <a:gd name="connsiteX9" fmla="*/ 184948 w 1561239"/>
                    <a:gd name="connsiteY9" fmla="*/ 209222 h 1582727"/>
                    <a:gd name="connsiteX10" fmla="*/ 113416 w 1561239"/>
                    <a:gd name="connsiteY10" fmla="*/ 490826 h 1582727"/>
                    <a:gd name="connsiteX11" fmla="*/ 27878 w 1561239"/>
                    <a:gd name="connsiteY11" fmla="*/ 1123657 h 1582727"/>
                    <a:gd name="connsiteX12" fmla="*/ 0 w 1561239"/>
                    <a:gd name="connsiteY12" fmla="*/ 1569706 h 1582727"/>
                    <a:gd name="connsiteX0" fmla="*/ 1561239 w 1561239"/>
                    <a:gd name="connsiteY0" fmla="*/ 1582727 h 1582727"/>
                    <a:gd name="connsiteX1" fmla="*/ 1312103 w 1561239"/>
                    <a:gd name="connsiteY1" fmla="*/ 1511162 h 1582727"/>
                    <a:gd name="connsiteX2" fmla="*/ 1123485 w 1561239"/>
                    <a:gd name="connsiteY2" fmla="*/ 1385711 h 1582727"/>
                    <a:gd name="connsiteX3" fmla="*/ 959004 w 1561239"/>
                    <a:gd name="connsiteY3" fmla="*/ 1171050 h 1582727"/>
                    <a:gd name="connsiteX4" fmla="*/ 814039 w 1561239"/>
                    <a:gd name="connsiteY4" fmla="*/ 900633 h 1582727"/>
                    <a:gd name="connsiteX5" fmla="*/ 621680 w 1561239"/>
                    <a:gd name="connsiteY5" fmla="*/ 373738 h 1582727"/>
                    <a:gd name="connsiteX6" fmla="*/ 499017 w 1561239"/>
                    <a:gd name="connsiteY6" fmla="*/ 94957 h 1582727"/>
                    <a:gd name="connsiteX7" fmla="*/ 373565 w 1561239"/>
                    <a:gd name="connsiteY7" fmla="*/ 172 h 1582727"/>
                    <a:gd name="connsiteX8" fmla="*/ 259265 w 1561239"/>
                    <a:gd name="connsiteY8" fmla="*/ 75443 h 1582727"/>
                    <a:gd name="connsiteX9" fmla="*/ 184948 w 1561239"/>
                    <a:gd name="connsiteY9" fmla="*/ 209222 h 1582727"/>
                    <a:gd name="connsiteX10" fmla="*/ 113416 w 1561239"/>
                    <a:gd name="connsiteY10" fmla="*/ 490826 h 1582727"/>
                    <a:gd name="connsiteX11" fmla="*/ 27878 w 1561239"/>
                    <a:gd name="connsiteY11" fmla="*/ 1123657 h 1582727"/>
                    <a:gd name="connsiteX12" fmla="*/ 0 w 1561239"/>
                    <a:gd name="connsiteY12" fmla="*/ 1569706 h 1582727"/>
                    <a:gd name="connsiteX0" fmla="*/ 1561239 w 1561239"/>
                    <a:gd name="connsiteY0" fmla="*/ 1582727 h 1582727"/>
                    <a:gd name="connsiteX1" fmla="*/ 1312103 w 1561239"/>
                    <a:gd name="connsiteY1" fmla="*/ 1511162 h 1582727"/>
                    <a:gd name="connsiteX2" fmla="*/ 1123485 w 1561239"/>
                    <a:gd name="connsiteY2" fmla="*/ 1385711 h 1582727"/>
                    <a:gd name="connsiteX3" fmla="*/ 959004 w 1561239"/>
                    <a:gd name="connsiteY3" fmla="*/ 1171050 h 1582727"/>
                    <a:gd name="connsiteX4" fmla="*/ 814039 w 1561239"/>
                    <a:gd name="connsiteY4" fmla="*/ 900633 h 1582727"/>
                    <a:gd name="connsiteX5" fmla="*/ 621680 w 1561239"/>
                    <a:gd name="connsiteY5" fmla="*/ 373738 h 1582727"/>
                    <a:gd name="connsiteX6" fmla="*/ 499017 w 1561239"/>
                    <a:gd name="connsiteY6" fmla="*/ 94957 h 1582727"/>
                    <a:gd name="connsiteX7" fmla="*/ 373565 w 1561239"/>
                    <a:gd name="connsiteY7" fmla="*/ 172 h 1582727"/>
                    <a:gd name="connsiteX8" fmla="*/ 259265 w 1561239"/>
                    <a:gd name="connsiteY8" fmla="*/ 75443 h 1582727"/>
                    <a:gd name="connsiteX9" fmla="*/ 184948 w 1561239"/>
                    <a:gd name="connsiteY9" fmla="*/ 209222 h 1582727"/>
                    <a:gd name="connsiteX10" fmla="*/ 184987 w 1561239"/>
                    <a:gd name="connsiteY10" fmla="*/ 225522 h 1582727"/>
                    <a:gd name="connsiteX11" fmla="*/ 113416 w 1561239"/>
                    <a:gd name="connsiteY11" fmla="*/ 490826 h 1582727"/>
                    <a:gd name="connsiteX12" fmla="*/ 27878 w 1561239"/>
                    <a:gd name="connsiteY12" fmla="*/ 1123657 h 1582727"/>
                    <a:gd name="connsiteX13" fmla="*/ 0 w 1561239"/>
                    <a:gd name="connsiteY13" fmla="*/ 1569706 h 1582727"/>
                    <a:gd name="connsiteX0" fmla="*/ 1561239 w 1561239"/>
                    <a:gd name="connsiteY0" fmla="*/ 1582727 h 1582727"/>
                    <a:gd name="connsiteX1" fmla="*/ 1312103 w 1561239"/>
                    <a:gd name="connsiteY1" fmla="*/ 1511162 h 1582727"/>
                    <a:gd name="connsiteX2" fmla="*/ 1123485 w 1561239"/>
                    <a:gd name="connsiteY2" fmla="*/ 1385711 h 1582727"/>
                    <a:gd name="connsiteX3" fmla="*/ 959004 w 1561239"/>
                    <a:gd name="connsiteY3" fmla="*/ 1171050 h 1582727"/>
                    <a:gd name="connsiteX4" fmla="*/ 814039 w 1561239"/>
                    <a:gd name="connsiteY4" fmla="*/ 900633 h 1582727"/>
                    <a:gd name="connsiteX5" fmla="*/ 621680 w 1561239"/>
                    <a:gd name="connsiteY5" fmla="*/ 373738 h 1582727"/>
                    <a:gd name="connsiteX6" fmla="*/ 499017 w 1561239"/>
                    <a:gd name="connsiteY6" fmla="*/ 94957 h 1582727"/>
                    <a:gd name="connsiteX7" fmla="*/ 373565 w 1561239"/>
                    <a:gd name="connsiteY7" fmla="*/ 172 h 1582727"/>
                    <a:gd name="connsiteX8" fmla="*/ 259265 w 1561239"/>
                    <a:gd name="connsiteY8" fmla="*/ 75443 h 1582727"/>
                    <a:gd name="connsiteX9" fmla="*/ 184948 w 1561239"/>
                    <a:gd name="connsiteY9" fmla="*/ 209222 h 1582727"/>
                    <a:gd name="connsiteX10" fmla="*/ 184987 w 1561239"/>
                    <a:gd name="connsiteY10" fmla="*/ 225522 h 1582727"/>
                    <a:gd name="connsiteX11" fmla="*/ 113416 w 1561239"/>
                    <a:gd name="connsiteY11" fmla="*/ 490826 h 1582727"/>
                    <a:gd name="connsiteX12" fmla="*/ 27878 w 1561239"/>
                    <a:gd name="connsiteY12" fmla="*/ 1123657 h 1582727"/>
                    <a:gd name="connsiteX13" fmla="*/ 0 w 1561239"/>
                    <a:gd name="connsiteY13" fmla="*/ 1569706 h 1582727"/>
                    <a:gd name="connsiteX0" fmla="*/ 1561239 w 1561239"/>
                    <a:gd name="connsiteY0" fmla="*/ 1582727 h 1582727"/>
                    <a:gd name="connsiteX1" fmla="*/ 1312103 w 1561239"/>
                    <a:gd name="connsiteY1" fmla="*/ 1511162 h 1582727"/>
                    <a:gd name="connsiteX2" fmla="*/ 1123485 w 1561239"/>
                    <a:gd name="connsiteY2" fmla="*/ 1385711 h 1582727"/>
                    <a:gd name="connsiteX3" fmla="*/ 959004 w 1561239"/>
                    <a:gd name="connsiteY3" fmla="*/ 1171050 h 1582727"/>
                    <a:gd name="connsiteX4" fmla="*/ 814039 w 1561239"/>
                    <a:gd name="connsiteY4" fmla="*/ 900633 h 1582727"/>
                    <a:gd name="connsiteX5" fmla="*/ 621680 w 1561239"/>
                    <a:gd name="connsiteY5" fmla="*/ 373738 h 1582727"/>
                    <a:gd name="connsiteX6" fmla="*/ 499017 w 1561239"/>
                    <a:gd name="connsiteY6" fmla="*/ 94957 h 1582727"/>
                    <a:gd name="connsiteX7" fmla="*/ 373565 w 1561239"/>
                    <a:gd name="connsiteY7" fmla="*/ 172 h 1582727"/>
                    <a:gd name="connsiteX8" fmla="*/ 259265 w 1561239"/>
                    <a:gd name="connsiteY8" fmla="*/ 75443 h 1582727"/>
                    <a:gd name="connsiteX9" fmla="*/ 184948 w 1561239"/>
                    <a:gd name="connsiteY9" fmla="*/ 209222 h 1582727"/>
                    <a:gd name="connsiteX10" fmla="*/ 184987 w 1561239"/>
                    <a:gd name="connsiteY10" fmla="*/ 225522 h 1582727"/>
                    <a:gd name="connsiteX11" fmla="*/ 113416 w 1561239"/>
                    <a:gd name="connsiteY11" fmla="*/ 490826 h 1582727"/>
                    <a:gd name="connsiteX12" fmla="*/ 27878 w 1561239"/>
                    <a:gd name="connsiteY12" fmla="*/ 1123657 h 1582727"/>
                    <a:gd name="connsiteX13" fmla="*/ 0 w 1561239"/>
                    <a:gd name="connsiteY13" fmla="*/ 1569706 h 1582727"/>
                    <a:gd name="connsiteX0" fmla="*/ 1561239 w 1561239"/>
                    <a:gd name="connsiteY0" fmla="*/ 1582727 h 1582727"/>
                    <a:gd name="connsiteX1" fmla="*/ 1312103 w 1561239"/>
                    <a:gd name="connsiteY1" fmla="*/ 1511162 h 1582727"/>
                    <a:gd name="connsiteX2" fmla="*/ 1123485 w 1561239"/>
                    <a:gd name="connsiteY2" fmla="*/ 1385711 h 1582727"/>
                    <a:gd name="connsiteX3" fmla="*/ 959004 w 1561239"/>
                    <a:gd name="connsiteY3" fmla="*/ 1171050 h 1582727"/>
                    <a:gd name="connsiteX4" fmla="*/ 814039 w 1561239"/>
                    <a:gd name="connsiteY4" fmla="*/ 900633 h 1582727"/>
                    <a:gd name="connsiteX5" fmla="*/ 621680 w 1561239"/>
                    <a:gd name="connsiteY5" fmla="*/ 373738 h 1582727"/>
                    <a:gd name="connsiteX6" fmla="*/ 499017 w 1561239"/>
                    <a:gd name="connsiteY6" fmla="*/ 94957 h 1582727"/>
                    <a:gd name="connsiteX7" fmla="*/ 373565 w 1561239"/>
                    <a:gd name="connsiteY7" fmla="*/ 172 h 1582727"/>
                    <a:gd name="connsiteX8" fmla="*/ 259265 w 1561239"/>
                    <a:gd name="connsiteY8" fmla="*/ 75443 h 1582727"/>
                    <a:gd name="connsiteX9" fmla="*/ 184948 w 1561239"/>
                    <a:gd name="connsiteY9" fmla="*/ 209222 h 1582727"/>
                    <a:gd name="connsiteX10" fmla="*/ 173767 w 1561239"/>
                    <a:gd name="connsiteY10" fmla="*/ 246092 h 1582727"/>
                    <a:gd name="connsiteX11" fmla="*/ 113416 w 1561239"/>
                    <a:gd name="connsiteY11" fmla="*/ 490826 h 1582727"/>
                    <a:gd name="connsiteX12" fmla="*/ 27878 w 1561239"/>
                    <a:gd name="connsiteY12" fmla="*/ 1123657 h 1582727"/>
                    <a:gd name="connsiteX13" fmla="*/ 0 w 1561239"/>
                    <a:gd name="connsiteY13" fmla="*/ 1569706 h 1582727"/>
                    <a:gd name="connsiteX0" fmla="*/ 1561239 w 1561239"/>
                    <a:gd name="connsiteY0" fmla="*/ 1582727 h 1582727"/>
                    <a:gd name="connsiteX1" fmla="*/ 1312103 w 1561239"/>
                    <a:gd name="connsiteY1" fmla="*/ 1511162 h 1582727"/>
                    <a:gd name="connsiteX2" fmla="*/ 1123485 w 1561239"/>
                    <a:gd name="connsiteY2" fmla="*/ 1385711 h 1582727"/>
                    <a:gd name="connsiteX3" fmla="*/ 959004 w 1561239"/>
                    <a:gd name="connsiteY3" fmla="*/ 1171050 h 1582727"/>
                    <a:gd name="connsiteX4" fmla="*/ 814039 w 1561239"/>
                    <a:gd name="connsiteY4" fmla="*/ 900633 h 1582727"/>
                    <a:gd name="connsiteX5" fmla="*/ 621680 w 1561239"/>
                    <a:gd name="connsiteY5" fmla="*/ 373738 h 1582727"/>
                    <a:gd name="connsiteX6" fmla="*/ 499017 w 1561239"/>
                    <a:gd name="connsiteY6" fmla="*/ 94957 h 1582727"/>
                    <a:gd name="connsiteX7" fmla="*/ 373565 w 1561239"/>
                    <a:gd name="connsiteY7" fmla="*/ 172 h 1582727"/>
                    <a:gd name="connsiteX8" fmla="*/ 259265 w 1561239"/>
                    <a:gd name="connsiteY8" fmla="*/ 75443 h 1582727"/>
                    <a:gd name="connsiteX9" fmla="*/ 184948 w 1561239"/>
                    <a:gd name="connsiteY9" fmla="*/ 209222 h 1582727"/>
                    <a:gd name="connsiteX10" fmla="*/ 173767 w 1561239"/>
                    <a:gd name="connsiteY10" fmla="*/ 244222 h 1582727"/>
                    <a:gd name="connsiteX11" fmla="*/ 113416 w 1561239"/>
                    <a:gd name="connsiteY11" fmla="*/ 490826 h 1582727"/>
                    <a:gd name="connsiteX12" fmla="*/ 27878 w 1561239"/>
                    <a:gd name="connsiteY12" fmla="*/ 1123657 h 1582727"/>
                    <a:gd name="connsiteX13" fmla="*/ 0 w 1561239"/>
                    <a:gd name="connsiteY13" fmla="*/ 1569706 h 1582727"/>
                    <a:gd name="connsiteX0" fmla="*/ 1561239 w 1561239"/>
                    <a:gd name="connsiteY0" fmla="*/ 1582727 h 1582727"/>
                    <a:gd name="connsiteX1" fmla="*/ 1312103 w 1561239"/>
                    <a:gd name="connsiteY1" fmla="*/ 1511162 h 1582727"/>
                    <a:gd name="connsiteX2" fmla="*/ 1123485 w 1561239"/>
                    <a:gd name="connsiteY2" fmla="*/ 1385711 h 1582727"/>
                    <a:gd name="connsiteX3" fmla="*/ 959004 w 1561239"/>
                    <a:gd name="connsiteY3" fmla="*/ 1171050 h 1582727"/>
                    <a:gd name="connsiteX4" fmla="*/ 814039 w 1561239"/>
                    <a:gd name="connsiteY4" fmla="*/ 900633 h 1582727"/>
                    <a:gd name="connsiteX5" fmla="*/ 621680 w 1561239"/>
                    <a:gd name="connsiteY5" fmla="*/ 373738 h 1582727"/>
                    <a:gd name="connsiteX6" fmla="*/ 499017 w 1561239"/>
                    <a:gd name="connsiteY6" fmla="*/ 94957 h 1582727"/>
                    <a:gd name="connsiteX7" fmla="*/ 373565 w 1561239"/>
                    <a:gd name="connsiteY7" fmla="*/ 172 h 1582727"/>
                    <a:gd name="connsiteX8" fmla="*/ 259265 w 1561239"/>
                    <a:gd name="connsiteY8" fmla="*/ 75443 h 1582727"/>
                    <a:gd name="connsiteX9" fmla="*/ 184948 w 1561239"/>
                    <a:gd name="connsiteY9" fmla="*/ 209222 h 1582727"/>
                    <a:gd name="connsiteX10" fmla="*/ 113416 w 1561239"/>
                    <a:gd name="connsiteY10" fmla="*/ 490826 h 1582727"/>
                    <a:gd name="connsiteX11" fmla="*/ 27878 w 1561239"/>
                    <a:gd name="connsiteY11" fmla="*/ 1123657 h 1582727"/>
                    <a:gd name="connsiteX12" fmla="*/ 0 w 1561239"/>
                    <a:gd name="connsiteY12" fmla="*/ 1569706 h 1582727"/>
                    <a:gd name="connsiteX0" fmla="*/ 1561239 w 1561239"/>
                    <a:gd name="connsiteY0" fmla="*/ 1582728 h 1582728"/>
                    <a:gd name="connsiteX1" fmla="*/ 1312103 w 1561239"/>
                    <a:gd name="connsiteY1" fmla="*/ 1511163 h 1582728"/>
                    <a:gd name="connsiteX2" fmla="*/ 1123485 w 1561239"/>
                    <a:gd name="connsiteY2" fmla="*/ 1385712 h 1582728"/>
                    <a:gd name="connsiteX3" fmla="*/ 959004 w 1561239"/>
                    <a:gd name="connsiteY3" fmla="*/ 1171051 h 1582728"/>
                    <a:gd name="connsiteX4" fmla="*/ 814039 w 1561239"/>
                    <a:gd name="connsiteY4" fmla="*/ 900634 h 1582728"/>
                    <a:gd name="connsiteX5" fmla="*/ 621680 w 1561239"/>
                    <a:gd name="connsiteY5" fmla="*/ 373739 h 1582728"/>
                    <a:gd name="connsiteX6" fmla="*/ 499017 w 1561239"/>
                    <a:gd name="connsiteY6" fmla="*/ 94958 h 1582728"/>
                    <a:gd name="connsiteX7" fmla="*/ 373565 w 1561239"/>
                    <a:gd name="connsiteY7" fmla="*/ 173 h 1582728"/>
                    <a:gd name="connsiteX8" fmla="*/ 259265 w 1561239"/>
                    <a:gd name="connsiteY8" fmla="*/ 75444 h 1582728"/>
                    <a:gd name="connsiteX9" fmla="*/ 186817 w 1561239"/>
                    <a:gd name="connsiteY9" fmla="*/ 212963 h 1582728"/>
                    <a:gd name="connsiteX10" fmla="*/ 113416 w 1561239"/>
                    <a:gd name="connsiteY10" fmla="*/ 490827 h 1582728"/>
                    <a:gd name="connsiteX11" fmla="*/ 27878 w 1561239"/>
                    <a:gd name="connsiteY11" fmla="*/ 1123658 h 1582728"/>
                    <a:gd name="connsiteX12" fmla="*/ 0 w 1561239"/>
                    <a:gd name="connsiteY12" fmla="*/ 1569707 h 1582728"/>
                    <a:gd name="connsiteX0" fmla="*/ 1561239 w 1561239"/>
                    <a:gd name="connsiteY0" fmla="*/ 1582816 h 1582816"/>
                    <a:gd name="connsiteX1" fmla="*/ 1312103 w 1561239"/>
                    <a:gd name="connsiteY1" fmla="*/ 1511251 h 1582816"/>
                    <a:gd name="connsiteX2" fmla="*/ 1123485 w 1561239"/>
                    <a:gd name="connsiteY2" fmla="*/ 1385800 h 1582816"/>
                    <a:gd name="connsiteX3" fmla="*/ 959004 w 1561239"/>
                    <a:gd name="connsiteY3" fmla="*/ 1171139 h 1582816"/>
                    <a:gd name="connsiteX4" fmla="*/ 814039 w 1561239"/>
                    <a:gd name="connsiteY4" fmla="*/ 900722 h 1582816"/>
                    <a:gd name="connsiteX5" fmla="*/ 621680 w 1561239"/>
                    <a:gd name="connsiteY5" fmla="*/ 373827 h 1582816"/>
                    <a:gd name="connsiteX6" fmla="*/ 499017 w 1561239"/>
                    <a:gd name="connsiteY6" fmla="*/ 95046 h 1582816"/>
                    <a:gd name="connsiteX7" fmla="*/ 373565 w 1561239"/>
                    <a:gd name="connsiteY7" fmla="*/ 261 h 1582816"/>
                    <a:gd name="connsiteX8" fmla="*/ 266745 w 1561239"/>
                    <a:gd name="connsiteY8" fmla="*/ 71792 h 1582816"/>
                    <a:gd name="connsiteX9" fmla="*/ 186817 w 1561239"/>
                    <a:gd name="connsiteY9" fmla="*/ 213051 h 1582816"/>
                    <a:gd name="connsiteX10" fmla="*/ 113416 w 1561239"/>
                    <a:gd name="connsiteY10" fmla="*/ 490915 h 1582816"/>
                    <a:gd name="connsiteX11" fmla="*/ 27878 w 1561239"/>
                    <a:gd name="connsiteY11" fmla="*/ 1123746 h 1582816"/>
                    <a:gd name="connsiteX12" fmla="*/ 0 w 1561239"/>
                    <a:gd name="connsiteY12" fmla="*/ 1569795 h 1582816"/>
                    <a:gd name="connsiteX0" fmla="*/ 1561239 w 1561239"/>
                    <a:gd name="connsiteY0" fmla="*/ 1575381 h 1575381"/>
                    <a:gd name="connsiteX1" fmla="*/ 1312103 w 1561239"/>
                    <a:gd name="connsiteY1" fmla="*/ 1503816 h 1575381"/>
                    <a:gd name="connsiteX2" fmla="*/ 1123485 w 1561239"/>
                    <a:gd name="connsiteY2" fmla="*/ 1378365 h 1575381"/>
                    <a:gd name="connsiteX3" fmla="*/ 959004 w 1561239"/>
                    <a:gd name="connsiteY3" fmla="*/ 1163704 h 1575381"/>
                    <a:gd name="connsiteX4" fmla="*/ 814039 w 1561239"/>
                    <a:gd name="connsiteY4" fmla="*/ 893287 h 1575381"/>
                    <a:gd name="connsiteX5" fmla="*/ 621680 w 1561239"/>
                    <a:gd name="connsiteY5" fmla="*/ 366392 h 1575381"/>
                    <a:gd name="connsiteX6" fmla="*/ 499017 w 1561239"/>
                    <a:gd name="connsiteY6" fmla="*/ 87611 h 1575381"/>
                    <a:gd name="connsiteX7" fmla="*/ 375435 w 1561239"/>
                    <a:gd name="connsiteY7" fmla="*/ 306 h 1575381"/>
                    <a:gd name="connsiteX8" fmla="*/ 266745 w 1561239"/>
                    <a:gd name="connsiteY8" fmla="*/ 64357 h 1575381"/>
                    <a:gd name="connsiteX9" fmla="*/ 186817 w 1561239"/>
                    <a:gd name="connsiteY9" fmla="*/ 205616 h 1575381"/>
                    <a:gd name="connsiteX10" fmla="*/ 113416 w 1561239"/>
                    <a:gd name="connsiteY10" fmla="*/ 483480 h 1575381"/>
                    <a:gd name="connsiteX11" fmla="*/ 27878 w 1561239"/>
                    <a:gd name="connsiteY11" fmla="*/ 1116311 h 1575381"/>
                    <a:gd name="connsiteX12" fmla="*/ 0 w 1561239"/>
                    <a:gd name="connsiteY12" fmla="*/ 1562360 h 1575381"/>
                    <a:gd name="connsiteX0" fmla="*/ 1561239 w 1561239"/>
                    <a:gd name="connsiteY0" fmla="*/ 1575381 h 1575381"/>
                    <a:gd name="connsiteX1" fmla="*/ 1312103 w 1561239"/>
                    <a:gd name="connsiteY1" fmla="*/ 1503816 h 1575381"/>
                    <a:gd name="connsiteX2" fmla="*/ 1123485 w 1561239"/>
                    <a:gd name="connsiteY2" fmla="*/ 1378365 h 1575381"/>
                    <a:gd name="connsiteX3" fmla="*/ 959004 w 1561239"/>
                    <a:gd name="connsiteY3" fmla="*/ 1163704 h 1575381"/>
                    <a:gd name="connsiteX4" fmla="*/ 814039 w 1561239"/>
                    <a:gd name="connsiteY4" fmla="*/ 893287 h 1575381"/>
                    <a:gd name="connsiteX5" fmla="*/ 621680 w 1561239"/>
                    <a:gd name="connsiteY5" fmla="*/ 366392 h 1575381"/>
                    <a:gd name="connsiteX6" fmla="*/ 499017 w 1561239"/>
                    <a:gd name="connsiteY6" fmla="*/ 87611 h 1575381"/>
                    <a:gd name="connsiteX7" fmla="*/ 375435 w 1561239"/>
                    <a:gd name="connsiteY7" fmla="*/ 306 h 1575381"/>
                    <a:gd name="connsiteX8" fmla="*/ 266745 w 1561239"/>
                    <a:gd name="connsiteY8" fmla="*/ 64357 h 1575381"/>
                    <a:gd name="connsiteX9" fmla="*/ 186817 w 1561239"/>
                    <a:gd name="connsiteY9" fmla="*/ 205616 h 1575381"/>
                    <a:gd name="connsiteX10" fmla="*/ 113416 w 1561239"/>
                    <a:gd name="connsiteY10" fmla="*/ 483480 h 1575381"/>
                    <a:gd name="connsiteX11" fmla="*/ 27878 w 1561239"/>
                    <a:gd name="connsiteY11" fmla="*/ 1116311 h 1575381"/>
                    <a:gd name="connsiteX12" fmla="*/ 0 w 1561239"/>
                    <a:gd name="connsiteY12" fmla="*/ 1562360 h 1575381"/>
                    <a:gd name="connsiteX0" fmla="*/ 1561239 w 1561239"/>
                    <a:gd name="connsiteY0" fmla="*/ 1575381 h 1575381"/>
                    <a:gd name="connsiteX1" fmla="*/ 1312103 w 1561239"/>
                    <a:gd name="connsiteY1" fmla="*/ 1503816 h 1575381"/>
                    <a:gd name="connsiteX2" fmla="*/ 1123485 w 1561239"/>
                    <a:gd name="connsiteY2" fmla="*/ 1378365 h 1575381"/>
                    <a:gd name="connsiteX3" fmla="*/ 959004 w 1561239"/>
                    <a:gd name="connsiteY3" fmla="*/ 1163704 h 1575381"/>
                    <a:gd name="connsiteX4" fmla="*/ 814039 w 1561239"/>
                    <a:gd name="connsiteY4" fmla="*/ 893287 h 1575381"/>
                    <a:gd name="connsiteX5" fmla="*/ 621680 w 1561239"/>
                    <a:gd name="connsiteY5" fmla="*/ 366392 h 1575381"/>
                    <a:gd name="connsiteX6" fmla="*/ 499017 w 1561239"/>
                    <a:gd name="connsiteY6" fmla="*/ 87611 h 1575381"/>
                    <a:gd name="connsiteX7" fmla="*/ 375435 w 1561239"/>
                    <a:gd name="connsiteY7" fmla="*/ 306 h 1575381"/>
                    <a:gd name="connsiteX8" fmla="*/ 266745 w 1561239"/>
                    <a:gd name="connsiteY8" fmla="*/ 64357 h 1575381"/>
                    <a:gd name="connsiteX9" fmla="*/ 186817 w 1561239"/>
                    <a:gd name="connsiteY9" fmla="*/ 205616 h 1575381"/>
                    <a:gd name="connsiteX10" fmla="*/ 113416 w 1561239"/>
                    <a:gd name="connsiteY10" fmla="*/ 483480 h 1575381"/>
                    <a:gd name="connsiteX11" fmla="*/ 27878 w 1561239"/>
                    <a:gd name="connsiteY11" fmla="*/ 1116311 h 1575381"/>
                    <a:gd name="connsiteX12" fmla="*/ 0 w 1561239"/>
                    <a:gd name="connsiteY12" fmla="*/ 1562360 h 1575381"/>
                    <a:gd name="connsiteX0" fmla="*/ 1561239 w 1561239"/>
                    <a:gd name="connsiteY0" fmla="*/ 1575360 h 1575360"/>
                    <a:gd name="connsiteX1" fmla="*/ 1312103 w 1561239"/>
                    <a:gd name="connsiteY1" fmla="*/ 1503795 h 1575360"/>
                    <a:gd name="connsiteX2" fmla="*/ 1123485 w 1561239"/>
                    <a:gd name="connsiteY2" fmla="*/ 1378344 h 1575360"/>
                    <a:gd name="connsiteX3" fmla="*/ 959004 w 1561239"/>
                    <a:gd name="connsiteY3" fmla="*/ 1163683 h 1575360"/>
                    <a:gd name="connsiteX4" fmla="*/ 814039 w 1561239"/>
                    <a:gd name="connsiteY4" fmla="*/ 893266 h 1575360"/>
                    <a:gd name="connsiteX5" fmla="*/ 621680 w 1561239"/>
                    <a:gd name="connsiteY5" fmla="*/ 366371 h 1575360"/>
                    <a:gd name="connsiteX6" fmla="*/ 499017 w 1561239"/>
                    <a:gd name="connsiteY6" fmla="*/ 87590 h 1575360"/>
                    <a:gd name="connsiteX7" fmla="*/ 375435 w 1561239"/>
                    <a:gd name="connsiteY7" fmla="*/ 285 h 1575360"/>
                    <a:gd name="connsiteX8" fmla="*/ 266745 w 1561239"/>
                    <a:gd name="connsiteY8" fmla="*/ 64336 h 1575360"/>
                    <a:gd name="connsiteX9" fmla="*/ 192427 w 1561239"/>
                    <a:gd name="connsiteY9" fmla="*/ 188765 h 1575360"/>
                    <a:gd name="connsiteX10" fmla="*/ 113416 w 1561239"/>
                    <a:gd name="connsiteY10" fmla="*/ 483459 h 1575360"/>
                    <a:gd name="connsiteX11" fmla="*/ 27878 w 1561239"/>
                    <a:gd name="connsiteY11" fmla="*/ 1116290 h 1575360"/>
                    <a:gd name="connsiteX12" fmla="*/ 0 w 1561239"/>
                    <a:gd name="connsiteY12" fmla="*/ 1562339 h 1575360"/>
                    <a:gd name="connsiteX0" fmla="*/ 1561239 w 1561239"/>
                    <a:gd name="connsiteY0" fmla="*/ 1578169 h 1578169"/>
                    <a:gd name="connsiteX1" fmla="*/ 1312103 w 1561239"/>
                    <a:gd name="connsiteY1" fmla="*/ 1506604 h 1578169"/>
                    <a:gd name="connsiteX2" fmla="*/ 1123485 w 1561239"/>
                    <a:gd name="connsiteY2" fmla="*/ 1381153 h 1578169"/>
                    <a:gd name="connsiteX3" fmla="*/ 959004 w 1561239"/>
                    <a:gd name="connsiteY3" fmla="*/ 1166492 h 1578169"/>
                    <a:gd name="connsiteX4" fmla="*/ 814039 w 1561239"/>
                    <a:gd name="connsiteY4" fmla="*/ 896075 h 1578169"/>
                    <a:gd name="connsiteX5" fmla="*/ 621680 w 1561239"/>
                    <a:gd name="connsiteY5" fmla="*/ 369180 h 1578169"/>
                    <a:gd name="connsiteX6" fmla="*/ 499017 w 1561239"/>
                    <a:gd name="connsiteY6" fmla="*/ 90399 h 1578169"/>
                    <a:gd name="connsiteX7" fmla="*/ 375435 w 1561239"/>
                    <a:gd name="connsiteY7" fmla="*/ 3094 h 1578169"/>
                    <a:gd name="connsiteX8" fmla="*/ 266745 w 1561239"/>
                    <a:gd name="connsiteY8" fmla="*/ 67145 h 1578169"/>
                    <a:gd name="connsiteX9" fmla="*/ 113416 w 1561239"/>
                    <a:gd name="connsiteY9" fmla="*/ 486268 h 1578169"/>
                    <a:gd name="connsiteX10" fmla="*/ 27878 w 1561239"/>
                    <a:gd name="connsiteY10" fmla="*/ 1119099 h 1578169"/>
                    <a:gd name="connsiteX11" fmla="*/ 0 w 1561239"/>
                    <a:gd name="connsiteY11" fmla="*/ 1565148 h 1578169"/>
                    <a:gd name="connsiteX0" fmla="*/ 1561239 w 1561239"/>
                    <a:gd name="connsiteY0" fmla="*/ 1577826 h 1577826"/>
                    <a:gd name="connsiteX1" fmla="*/ 1312103 w 1561239"/>
                    <a:gd name="connsiteY1" fmla="*/ 1506261 h 1577826"/>
                    <a:gd name="connsiteX2" fmla="*/ 1123485 w 1561239"/>
                    <a:gd name="connsiteY2" fmla="*/ 1380810 h 1577826"/>
                    <a:gd name="connsiteX3" fmla="*/ 959004 w 1561239"/>
                    <a:gd name="connsiteY3" fmla="*/ 1166149 h 1577826"/>
                    <a:gd name="connsiteX4" fmla="*/ 814039 w 1561239"/>
                    <a:gd name="connsiteY4" fmla="*/ 895732 h 1577826"/>
                    <a:gd name="connsiteX5" fmla="*/ 621680 w 1561239"/>
                    <a:gd name="connsiteY5" fmla="*/ 368837 h 1577826"/>
                    <a:gd name="connsiteX6" fmla="*/ 499017 w 1561239"/>
                    <a:gd name="connsiteY6" fmla="*/ 90056 h 1577826"/>
                    <a:gd name="connsiteX7" fmla="*/ 375435 w 1561239"/>
                    <a:gd name="connsiteY7" fmla="*/ 2751 h 1577826"/>
                    <a:gd name="connsiteX8" fmla="*/ 201297 w 1561239"/>
                    <a:gd name="connsiteY8" fmla="*/ 173388 h 1577826"/>
                    <a:gd name="connsiteX9" fmla="*/ 113416 w 1561239"/>
                    <a:gd name="connsiteY9" fmla="*/ 485925 h 1577826"/>
                    <a:gd name="connsiteX10" fmla="*/ 27878 w 1561239"/>
                    <a:gd name="connsiteY10" fmla="*/ 1118756 h 1577826"/>
                    <a:gd name="connsiteX11" fmla="*/ 0 w 1561239"/>
                    <a:gd name="connsiteY11" fmla="*/ 1564805 h 1577826"/>
                    <a:gd name="connsiteX0" fmla="*/ 1561239 w 1561239"/>
                    <a:gd name="connsiteY0" fmla="*/ 1577826 h 1577826"/>
                    <a:gd name="connsiteX1" fmla="*/ 1312103 w 1561239"/>
                    <a:gd name="connsiteY1" fmla="*/ 1506261 h 1577826"/>
                    <a:gd name="connsiteX2" fmla="*/ 1123485 w 1561239"/>
                    <a:gd name="connsiteY2" fmla="*/ 1380810 h 1577826"/>
                    <a:gd name="connsiteX3" fmla="*/ 959004 w 1561239"/>
                    <a:gd name="connsiteY3" fmla="*/ 1166149 h 1577826"/>
                    <a:gd name="connsiteX4" fmla="*/ 814039 w 1561239"/>
                    <a:gd name="connsiteY4" fmla="*/ 895732 h 1577826"/>
                    <a:gd name="connsiteX5" fmla="*/ 621680 w 1561239"/>
                    <a:gd name="connsiteY5" fmla="*/ 368837 h 1577826"/>
                    <a:gd name="connsiteX6" fmla="*/ 499017 w 1561239"/>
                    <a:gd name="connsiteY6" fmla="*/ 90056 h 1577826"/>
                    <a:gd name="connsiteX7" fmla="*/ 375435 w 1561239"/>
                    <a:gd name="connsiteY7" fmla="*/ 2751 h 1577826"/>
                    <a:gd name="connsiteX8" fmla="*/ 201297 w 1561239"/>
                    <a:gd name="connsiteY8" fmla="*/ 173388 h 1577826"/>
                    <a:gd name="connsiteX9" fmla="*/ 113416 w 1561239"/>
                    <a:gd name="connsiteY9" fmla="*/ 485925 h 1577826"/>
                    <a:gd name="connsiteX10" fmla="*/ 27878 w 1561239"/>
                    <a:gd name="connsiteY10" fmla="*/ 1118756 h 1577826"/>
                    <a:gd name="connsiteX11" fmla="*/ 0 w 1561239"/>
                    <a:gd name="connsiteY11" fmla="*/ 1564805 h 1577826"/>
                    <a:gd name="connsiteX0" fmla="*/ 1561239 w 1561239"/>
                    <a:gd name="connsiteY0" fmla="*/ 1574250 h 1574250"/>
                    <a:gd name="connsiteX1" fmla="*/ 1312103 w 1561239"/>
                    <a:gd name="connsiteY1" fmla="*/ 1502685 h 1574250"/>
                    <a:gd name="connsiteX2" fmla="*/ 1123485 w 1561239"/>
                    <a:gd name="connsiteY2" fmla="*/ 1377234 h 1574250"/>
                    <a:gd name="connsiteX3" fmla="*/ 959004 w 1561239"/>
                    <a:gd name="connsiteY3" fmla="*/ 1162573 h 1574250"/>
                    <a:gd name="connsiteX4" fmla="*/ 814039 w 1561239"/>
                    <a:gd name="connsiteY4" fmla="*/ 892156 h 1574250"/>
                    <a:gd name="connsiteX5" fmla="*/ 621680 w 1561239"/>
                    <a:gd name="connsiteY5" fmla="*/ 365261 h 1574250"/>
                    <a:gd name="connsiteX6" fmla="*/ 499017 w 1561239"/>
                    <a:gd name="connsiteY6" fmla="*/ 86480 h 1574250"/>
                    <a:gd name="connsiteX7" fmla="*/ 352996 w 1561239"/>
                    <a:gd name="connsiteY7" fmla="*/ 2914 h 1574250"/>
                    <a:gd name="connsiteX8" fmla="*/ 201297 w 1561239"/>
                    <a:gd name="connsiteY8" fmla="*/ 169812 h 1574250"/>
                    <a:gd name="connsiteX9" fmla="*/ 113416 w 1561239"/>
                    <a:gd name="connsiteY9" fmla="*/ 482349 h 1574250"/>
                    <a:gd name="connsiteX10" fmla="*/ 27878 w 1561239"/>
                    <a:gd name="connsiteY10" fmla="*/ 1115180 h 1574250"/>
                    <a:gd name="connsiteX11" fmla="*/ 0 w 1561239"/>
                    <a:gd name="connsiteY11" fmla="*/ 1561229 h 1574250"/>
                    <a:gd name="connsiteX0" fmla="*/ 1561239 w 1561239"/>
                    <a:gd name="connsiteY0" fmla="*/ 1581420 h 1581420"/>
                    <a:gd name="connsiteX1" fmla="*/ 1312103 w 1561239"/>
                    <a:gd name="connsiteY1" fmla="*/ 1509855 h 1581420"/>
                    <a:gd name="connsiteX2" fmla="*/ 1123485 w 1561239"/>
                    <a:gd name="connsiteY2" fmla="*/ 1384404 h 1581420"/>
                    <a:gd name="connsiteX3" fmla="*/ 959004 w 1561239"/>
                    <a:gd name="connsiteY3" fmla="*/ 1169743 h 1581420"/>
                    <a:gd name="connsiteX4" fmla="*/ 814039 w 1561239"/>
                    <a:gd name="connsiteY4" fmla="*/ 899326 h 1581420"/>
                    <a:gd name="connsiteX5" fmla="*/ 621680 w 1561239"/>
                    <a:gd name="connsiteY5" fmla="*/ 372431 h 1581420"/>
                    <a:gd name="connsiteX6" fmla="*/ 499017 w 1561239"/>
                    <a:gd name="connsiteY6" fmla="*/ 93650 h 1581420"/>
                    <a:gd name="connsiteX7" fmla="*/ 345516 w 1561239"/>
                    <a:gd name="connsiteY7" fmla="*/ 2604 h 1581420"/>
                    <a:gd name="connsiteX8" fmla="*/ 201297 w 1561239"/>
                    <a:gd name="connsiteY8" fmla="*/ 176982 h 1581420"/>
                    <a:gd name="connsiteX9" fmla="*/ 113416 w 1561239"/>
                    <a:gd name="connsiteY9" fmla="*/ 489519 h 1581420"/>
                    <a:gd name="connsiteX10" fmla="*/ 27878 w 1561239"/>
                    <a:gd name="connsiteY10" fmla="*/ 1122350 h 1581420"/>
                    <a:gd name="connsiteX11" fmla="*/ 0 w 1561239"/>
                    <a:gd name="connsiteY11" fmla="*/ 1568399 h 1581420"/>
                    <a:gd name="connsiteX0" fmla="*/ 1561239 w 1561239"/>
                    <a:gd name="connsiteY0" fmla="*/ 1576036 h 1576036"/>
                    <a:gd name="connsiteX1" fmla="*/ 1312103 w 1561239"/>
                    <a:gd name="connsiteY1" fmla="*/ 1504471 h 1576036"/>
                    <a:gd name="connsiteX2" fmla="*/ 1123485 w 1561239"/>
                    <a:gd name="connsiteY2" fmla="*/ 1379020 h 1576036"/>
                    <a:gd name="connsiteX3" fmla="*/ 959004 w 1561239"/>
                    <a:gd name="connsiteY3" fmla="*/ 1164359 h 1576036"/>
                    <a:gd name="connsiteX4" fmla="*/ 814039 w 1561239"/>
                    <a:gd name="connsiteY4" fmla="*/ 893942 h 1576036"/>
                    <a:gd name="connsiteX5" fmla="*/ 621680 w 1561239"/>
                    <a:gd name="connsiteY5" fmla="*/ 367047 h 1576036"/>
                    <a:gd name="connsiteX6" fmla="*/ 499017 w 1561239"/>
                    <a:gd name="connsiteY6" fmla="*/ 88266 h 1576036"/>
                    <a:gd name="connsiteX7" fmla="*/ 345516 w 1561239"/>
                    <a:gd name="connsiteY7" fmla="*/ 2830 h 1576036"/>
                    <a:gd name="connsiteX8" fmla="*/ 201297 w 1561239"/>
                    <a:gd name="connsiteY8" fmla="*/ 171598 h 1576036"/>
                    <a:gd name="connsiteX9" fmla="*/ 113416 w 1561239"/>
                    <a:gd name="connsiteY9" fmla="*/ 484135 h 1576036"/>
                    <a:gd name="connsiteX10" fmla="*/ 27878 w 1561239"/>
                    <a:gd name="connsiteY10" fmla="*/ 1116966 h 1576036"/>
                    <a:gd name="connsiteX11" fmla="*/ 0 w 1561239"/>
                    <a:gd name="connsiteY11" fmla="*/ 1563015 h 1576036"/>
                    <a:gd name="connsiteX0" fmla="*/ 1561239 w 1561239"/>
                    <a:gd name="connsiteY0" fmla="*/ 1575350 h 1575350"/>
                    <a:gd name="connsiteX1" fmla="*/ 1312103 w 1561239"/>
                    <a:gd name="connsiteY1" fmla="*/ 1503785 h 1575350"/>
                    <a:gd name="connsiteX2" fmla="*/ 1123485 w 1561239"/>
                    <a:gd name="connsiteY2" fmla="*/ 1378334 h 1575350"/>
                    <a:gd name="connsiteX3" fmla="*/ 959004 w 1561239"/>
                    <a:gd name="connsiteY3" fmla="*/ 1163673 h 1575350"/>
                    <a:gd name="connsiteX4" fmla="*/ 814039 w 1561239"/>
                    <a:gd name="connsiteY4" fmla="*/ 893256 h 1575350"/>
                    <a:gd name="connsiteX5" fmla="*/ 621680 w 1561239"/>
                    <a:gd name="connsiteY5" fmla="*/ 366361 h 1575350"/>
                    <a:gd name="connsiteX6" fmla="*/ 499017 w 1561239"/>
                    <a:gd name="connsiteY6" fmla="*/ 95059 h 1575350"/>
                    <a:gd name="connsiteX7" fmla="*/ 345516 w 1561239"/>
                    <a:gd name="connsiteY7" fmla="*/ 2144 h 1575350"/>
                    <a:gd name="connsiteX8" fmla="*/ 201297 w 1561239"/>
                    <a:gd name="connsiteY8" fmla="*/ 170912 h 1575350"/>
                    <a:gd name="connsiteX9" fmla="*/ 113416 w 1561239"/>
                    <a:gd name="connsiteY9" fmla="*/ 483449 h 1575350"/>
                    <a:gd name="connsiteX10" fmla="*/ 27878 w 1561239"/>
                    <a:gd name="connsiteY10" fmla="*/ 1116280 h 1575350"/>
                    <a:gd name="connsiteX11" fmla="*/ 0 w 1561239"/>
                    <a:gd name="connsiteY11" fmla="*/ 1562329 h 1575350"/>
                    <a:gd name="connsiteX0" fmla="*/ 1561239 w 1561239"/>
                    <a:gd name="connsiteY0" fmla="*/ 1576121 h 1576121"/>
                    <a:gd name="connsiteX1" fmla="*/ 1312103 w 1561239"/>
                    <a:gd name="connsiteY1" fmla="*/ 1504556 h 1576121"/>
                    <a:gd name="connsiteX2" fmla="*/ 1123485 w 1561239"/>
                    <a:gd name="connsiteY2" fmla="*/ 1379105 h 1576121"/>
                    <a:gd name="connsiteX3" fmla="*/ 959004 w 1561239"/>
                    <a:gd name="connsiteY3" fmla="*/ 1164444 h 1576121"/>
                    <a:gd name="connsiteX4" fmla="*/ 814039 w 1561239"/>
                    <a:gd name="connsiteY4" fmla="*/ 894027 h 1576121"/>
                    <a:gd name="connsiteX5" fmla="*/ 621680 w 1561239"/>
                    <a:gd name="connsiteY5" fmla="*/ 367132 h 1576121"/>
                    <a:gd name="connsiteX6" fmla="*/ 499017 w 1561239"/>
                    <a:gd name="connsiteY6" fmla="*/ 95830 h 1576121"/>
                    <a:gd name="connsiteX7" fmla="*/ 345516 w 1561239"/>
                    <a:gd name="connsiteY7" fmla="*/ 2915 h 1576121"/>
                    <a:gd name="connsiteX8" fmla="*/ 201297 w 1561239"/>
                    <a:gd name="connsiteY8" fmla="*/ 171683 h 1576121"/>
                    <a:gd name="connsiteX9" fmla="*/ 113416 w 1561239"/>
                    <a:gd name="connsiteY9" fmla="*/ 484220 h 1576121"/>
                    <a:gd name="connsiteX10" fmla="*/ 27878 w 1561239"/>
                    <a:gd name="connsiteY10" fmla="*/ 1117051 h 1576121"/>
                    <a:gd name="connsiteX11" fmla="*/ 0 w 1561239"/>
                    <a:gd name="connsiteY11" fmla="*/ 1563100 h 1576121"/>
                    <a:gd name="connsiteX0" fmla="*/ 1561239 w 1561239"/>
                    <a:gd name="connsiteY0" fmla="*/ 1576121 h 1576121"/>
                    <a:gd name="connsiteX1" fmla="*/ 1312103 w 1561239"/>
                    <a:gd name="connsiteY1" fmla="*/ 1504556 h 1576121"/>
                    <a:gd name="connsiteX2" fmla="*/ 1123485 w 1561239"/>
                    <a:gd name="connsiteY2" fmla="*/ 1379105 h 1576121"/>
                    <a:gd name="connsiteX3" fmla="*/ 959004 w 1561239"/>
                    <a:gd name="connsiteY3" fmla="*/ 1164444 h 1576121"/>
                    <a:gd name="connsiteX4" fmla="*/ 814039 w 1561239"/>
                    <a:gd name="connsiteY4" fmla="*/ 894027 h 1576121"/>
                    <a:gd name="connsiteX5" fmla="*/ 621680 w 1561239"/>
                    <a:gd name="connsiteY5" fmla="*/ 367132 h 1576121"/>
                    <a:gd name="connsiteX6" fmla="*/ 504627 w 1561239"/>
                    <a:gd name="connsiteY6" fmla="*/ 95830 h 1576121"/>
                    <a:gd name="connsiteX7" fmla="*/ 345516 w 1561239"/>
                    <a:gd name="connsiteY7" fmla="*/ 2915 h 1576121"/>
                    <a:gd name="connsiteX8" fmla="*/ 201297 w 1561239"/>
                    <a:gd name="connsiteY8" fmla="*/ 171683 h 1576121"/>
                    <a:gd name="connsiteX9" fmla="*/ 113416 w 1561239"/>
                    <a:gd name="connsiteY9" fmla="*/ 484220 h 1576121"/>
                    <a:gd name="connsiteX10" fmla="*/ 27878 w 1561239"/>
                    <a:gd name="connsiteY10" fmla="*/ 1117051 h 1576121"/>
                    <a:gd name="connsiteX11" fmla="*/ 0 w 1561239"/>
                    <a:gd name="connsiteY11" fmla="*/ 1563100 h 1576121"/>
                    <a:gd name="connsiteX0" fmla="*/ 1561239 w 1561239"/>
                    <a:gd name="connsiteY0" fmla="*/ 1576121 h 1576121"/>
                    <a:gd name="connsiteX1" fmla="*/ 1312103 w 1561239"/>
                    <a:gd name="connsiteY1" fmla="*/ 1504556 h 1576121"/>
                    <a:gd name="connsiteX2" fmla="*/ 1123485 w 1561239"/>
                    <a:gd name="connsiteY2" fmla="*/ 1379105 h 1576121"/>
                    <a:gd name="connsiteX3" fmla="*/ 959004 w 1561239"/>
                    <a:gd name="connsiteY3" fmla="*/ 1164444 h 1576121"/>
                    <a:gd name="connsiteX4" fmla="*/ 814039 w 1561239"/>
                    <a:gd name="connsiteY4" fmla="*/ 894027 h 1576121"/>
                    <a:gd name="connsiteX5" fmla="*/ 621680 w 1561239"/>
                    <a:gd name="connsiteY5" fmla="*/ 367132 h 1576121"/>
                    <a:gd name="connsiteX6" fmla="*/ 499017 w 1561239"/>
                    <a:gd name="connsiteY6" fmla="*/ 95830 h 1576121"/>
                    <a:gd name="connsiteX7" fmla="*/ 345516 w 1561239"/>
                    <a:gd name="connsiteY7" fmla="*/ 2915 h 1576121"/>
                    <a:gd name="connsiteX8" fmla="*/ 201297 w 1561239"/>
                    <a:gd name="connsiteY8" fmla="*/ 171683 h 1576121"/>
                    <a:gd name="connsiteX9" fmla="*/ 113416 w 1561239"/>
                    <a:gd name="connsiteY9" fmla="*/ 484220 h 1576121"/>
                    <a:gd name="connsiteX10" fmla="*/ 27878 w 1561239"/>
                    <a:gd name="connsiteY10" fmla="*/ 1117051 h 1576121"/>
                    <a:gd name="connsiteX11" fmla="*/ 0 w 1561239"/>
                    <a:gd name="connsiteY11" fmla="*/ 1563100 h 1576121"/>
                    <a:gd name="connsiteX0" fmla="*/ 1561239 w 1561239"/>
                    <a:gd name="connsiteY0" fmla="*/ 1576774 h 1576774"/>
                    <a:gd name="connsiteX1" fmla="*/ 1312103 w 1561239"/>
                    <a:gd name="connsiteY1" fmla="*/ 1505209 h 1576774"/>
                    <a:gd name="connsiteX2" fmla="*/ 1123485 w 1561239"/>
                    <a:gd name="connsiteY2" fmla="*/ 1379758 h 1576774"/>
                    <a:gd name="connsiteX3" fmla="*/ 959004 w 1561239"/>
                    <a:gd name="connsiteY3" fmla="*/ 1165097 h 1576774"/>
                    <a:gd name="connsiteX4" fmla="*/ 814039 w 1561239"/>
                    <a:gd name="connsiteY4" fmla="*/ 894680 h 1576774"/>
                    <a:gd name="connsiteX5" fmla="*/ 621680 w 1561239"/>
                    <a:gd name="connsiteY5" fmla="*/ 367785 h 1576774"/>
                    <a:gd name="connsiteX6" fmla="*/ 499017 w 1561239"/>
                    <a:gd name="connsiteY6" fmla="*/ 96483 h 1576774"/>
                    <a:gd name="connsiteX7" fmla="*/ 345516 w 1561239"/>
                    <a:gd name="connsiteY7" fmla="*/ 3568 h 1576774"/>
                    <a:gd name="connsiteX8" fmla="*/ 201297 w 1561239"/>
                    <a:gd name="connsiteY8" fmla="*/ 172336 h 1576774"/>
                    <a:gd name="connsiteX9" fmla="*/ 113416 w 1561239"/>
                    <a:gd name="connsiteY9" fmla="*/ 484873 h 1576774"/>
                    <a:gd name="connsiteX10" fmla="*/ 27878 w 1561239"/>
                    <a:gd name="connsiteY10" fmla="*/ 1117704 h 1576774"/>
                    <a:gd name="connsiteX11" fmla="*/ 0 w 1561239"/>
                    <a:gd name="connsiteY11" fmla="*/ 1563753 h 1576774"/>
                    <a:gd name="connsiteX0" fmla="*/ 1561239 w 1561239"/>
                    <a:gd name="connsiteY0" fmla="*/ 1576774 h 1576774"/>
                    <a:gd name="connsiteX1" fmla="*/ 1312103 w 1561239"/>
                    <a:gd name="connsiteY1" fmla="*/ 1505209 h 1576774"/>
                    <a:gd name="connsiteX2" fmla="*/ 1123485 w 1561239"/>
                    <a:gd name="connsiteY2" fmla="*/ 1379758 h 1576774"/>
                    <a:gd name="connsiteX3" fmla="*/ 959004 w 1561239"/>
                    <a:gd name="connsiteY3" fmla="*/ 1165097 h 1576774"/>
                    <a:gd name="connsiteX4" fmla="*/ 814039 w 1561239"/>
                    <a:gd name="connsiteY4" fmla="*/ 894680 h 1576774"/>
                    <a:gd name="connsiteX5" fmla="*/ 621680 w 1561239"/>
                    <a:gd name="connsiteY5" fmla="*/ 367785 h 1576774"/>
                    <a:gd name="connsiteX6" fmla="*/ 499017 w 1561239"/>
                    <a:gd name="connsiteY6" fmla="*/ 96483 h 1576774"/>
                    <a:gd name="connsiteX7" fmla="*/ 345516 w 1561239"/>
                    <a:gd name="connsiteY7" fmla="*/ 3568 h 1576774"/>
                    <a:gd name="connsiteX8" fmla="*/ 201297 w 1561239"/>
                    <a:gd name="connsiteY8" fmla="*/ 172336 h 1576774"/>
                    <a:gd name="connsiteX9" fmla="*/ 113416 w 1561239"/>
                    <a:gd name="connsiteY9" fmla="*/ 484873 h 1576774"/>
                    <a:gd name="connsiteX10" fmla="*/ 27878 w 1561239"/>
                    <a:gd name="connsiteY10" fmla="*/ 1117704 h 1576774"/>
                    <a:gd name="connsiteX11" fmla="*/ 0 w 1561239"/>
                    <a:gd name="connsiteY11" fmla="*/ 1563753 h 1576774"/>
                    <a:gd name="connsiteX0" fmla="*/ 1561239 w 1561239"/>
                    <a:gd name="connsiteY0" fmla="*/ 1575417 h 1575417"/>
                    <a:gd name="connsiteX1" fmla="*/ 1312103 w 1561239"/>
                    <a:gd name="connsiteY1" fmla="*/ 1503852 h 1575417"/>
                    <a:gd name="connsiteX2" fmla="*/ 1123485 w 1561239"/>
                    <a:gd name="connsiteY2" fmla="*/ 1378401 h 1575417"/>
                    <a:gd name="connsiteX3" fmla="*/ 959004 w 1561239"/>
                    <a:gd name="connsiteY3" fmla="*/ 1163740 h 1575417"/>
                    <a:gd name="connsiteX4" fmla="*/ 814039 w 1561239"/>
                    <a:gd name="connsiteY4" fmla="*/ 893323 h 1575417"/>
                    <a:gd name="connsiteX5" fmla="*/ 617940 w 1561239"/>
                    <a:gd name="connsiteY5" fmla="*/ 377648 h 1575417"/>
                    <a:gd name="connsiteX6" fmla="*/ 499017 w 1561239"/>
                    <a:gd name="connsiteY6" fmla="*/ 95126 h 1575417"/>
                    <a:gd name="connsiteX7" fmla="*/ 345516 w 1561239"/>
                    <a:gd name="connsiteY7" fmla="*/ 2211 h 1575417"/>
                    <a:gd name="connsiteX8" fmla="*/ 201297 w 1561239"/>
                    <a:gd name="connsiteY8" fmla="*/ 170979 h 1575417"/>
                    <a:gd name="connsiteX9" fmla="*/ 113416 w 1561239"/>
                    <a:gd name="connsiteY9" fmla="*/ 483516 h 1575417"/>
                    <a:gd name="connsiteX10" fmla="*/ 27878 w 1561239"/>
                    <a:gd name="connsiteY10" fmla="*/ 1116347 h 1575417"/>
                    <a:gd name="connsiteX11" fmla="*/ 0 w 1561239"/>
                    <a:gd name="connsiteY11" fmla="*/ 1562396 h 1575417"/>
                    <a:gd name="connsiteX0" fmla="*/ 1561239 w 1561239"/>
                    <a:gd name="connsiteY0" fmla="*/ 1575417 h 1575417"/>
                    <a:gd name="connsiteX1" fmla="*/ 1312103 w 1561239"/>
                    <a:gd name="connsiteY1" fmla="*/ 1503852 h 1575417"/>
                    <a:gd name="connsiteX2" fmla="*/ 1123485 w 1561239"/>
                    <a:gd name="connsiteY2" fmla="*/ 1378401 h 1575417"/>
                    <a:gd name="connsiteX3" fmla="*/ 959004 w 1561239"/>
                    <a:gd name="connsiteY3" fmla="*/ 1163740 h 1575417"/>
                    <a:gd name="connsiteX4" fmla="*/ 814039 w 1561239"/>
                    <a:gd name="connsiteY4" fmla="*/ 893323 h 1575417"/>
                    <a:gd name="connsiteX5" fmla="*/ 623550 w 1561239"/>
                    <a:gd name="connsiteY5" fmla="*/ 377648 h 1575417"/>
                    <a:gd name="connsiteX6" fmla="*/ 499017 w 1561239"/>
                    <a:gd name="connsiteY6" fmla="*/ 95126 h 1575417"/>
                    <a:gd name="connsiteX7" fmla="*/ 345516 w 1561239"/>
                    <a:gd name="connsiteY7" fmla="*/ 2211 h 1575417"/>
                    <a:gd name="connsiteX8" fmla="*/ 201297 w 1561239"/>
                    <a:gd name="connsiteY8" fmla="*/ 170979 h 1575417"/>
                    <a:gd name="connsiteX9" fmla="*/ 113416 w 1561239"/>
                    <a:gd name="connsiteY9" fmla="*/ 483516 h 1575417"/>
                    <a:gd name="connsiteX10" fmla="*/ 27878 w 1561239"/>
                    <a:gd name="connsiteY10" fmla="*/ 1116347 h 1575417"/>
                    <a:gd name="connsiteX11" fmla="*/ 0 w 1561239"/>
                    <a:gd name="connsiteY11" fmla="*/ 1562396 h 1575417"/>
                    <a:gd name="connsiteX0" fmla="*/ 1561239 w 1561239"/>
                    <a:gd name="connsiteY0" fmla="*/ 1575417 h 1575417"/>
                    <a:gd name="connsiteX1" fmla="*/ 1312103 w 1561239"/>
                    <a:gd name="connsiteY1" fmla="*/ 1503852 h 1575417"/>
                    <a:gd name="connsiteX2" fmla="*/ 1123485 w 1561239"/>
                    <a:gd name="connsiteY2" fmla="*/ 1378401 h 1575417"/>
                    <a:gd name="connsiteX3" fmla="*/ 959004 w 1561239"/>
                    <a:gd name="connsiteY3" fmla="*/ 1163740 h 1575417"/>
                    <a:gd name="connsiteX4" fmla="*/ 814039 w 1561239"/>
                    <a:gd name="connsiteY4" fmla="*/ 893323 h 1575417"/>
                    <a:gd name="connsiteX5" fmla="*/ 623550 w 1561239"/>
                    <a:gd name="connsiteY5" fmla="*/ 377648 h 1575417"/>
                    <a:gd name="connsiteX6" fmla="*/ 499017 w 1561239"/>
                    <a:gd name="connsiteY6" fmla="*/ 95126 h 1575417"/>
                    <a:gd name="connsiteX7" fmla="*/ 345516 w 1561239"/>
                    <a:gd name="connsiteY7" fmla="*/ 2211 h 1575417"/>
                    <a:gd name="connsiteX8" fmla="*/ 201297 w 1561239"/>
                    <a:gd name="connsiteY8" fmla="*/ 170979 h 1575417"/>
                    <a:gd name="connsiteX9" fmla="*/ 113416 w 1561239"/>
                    <a:gd name="connsiteY9" fmla="*/ 483516 h 1575417"/>
                    <a:gd name="connsiteX10" fmla="*/ 27878 w 1561239"/>
                    <a:gd name="connsiteY10" fmla="*/ 1116347 h 1575417"/>
                    <a:gd name="connsiteX11" fmla="*/ 0 w 1561239"/>
                    <a:gd name="connsiteY11" fmla="*/ 1562396 h 1575417"/>
                    <a:gd name="connsiteX0" fmla="*/ 1561239 w 1561239"/>
                    <a:gd name="connsiteY0" fmla="*/ 1574638 h 1574638"/>
                    <a:gd name="connsiteX1" fmla="*/ 1312103 w 1561239"/>
                    <a:gd name="connsiteY1" fmla="*/ 1503073 h 1574638"/>
                    <a:gd name="connsiteX2" fmla="*/ 1123485 w 1561239"/>
                    <a:gd name="connsiteY2" fmla="*/ 1377622 h 1574638"/>
                    <a:gd name="connsiteX3" fmla="*/ 959004 w 1561239"/>
                    <a:gd name="connsiteY3" fmla="*/ 1162961 h 1574638"/>
                    <a:gd name="connsiteX4" fmla="*/ 814039 w 1561239"/>
                    <a:gd name="connsiteY4" fmla="*/ 892544 h 1574638"/>
                    <a:gd name="connsiteX5" fmla="*/ 623550 w 1561239"/>
                    <a:gd name="connsiteY5" fmla="*/ 376869 h 1574638"/>
                    <a:gd name="connsiteX6" fmla="*/ 499017 w 1561239"/>
                    <a:gd name="connsiteY6" fmla="*/ 94347 h 1574638"/>
                    <a:gd name="connsiteX7" fmla="*/ 345516 w 1561239"/>
                    <a:gd name="connsiteY7" fmla="*/ 1432 h 1574638"/>
                    <a:gd name="connsiteX8" fmla="*/ 207293 w 1561239"/>
                    <a:gd name="connsiteY8" fmla="*/ 152211 h 1574638"/>
                    <a:gd name="connsiteX9" fmla="*/ 113416 w 1561239"/>
                    <a:gd name="connsiteY9" fmla="*/ 482737 h 1574638"/>
                    <a:gd name="connsiteX10" fmla="*/ 27878 w 1561239"/>
                    <a:gd name="connsiteY10" fmla="*/ 1115568 h 1574638"/>
                    <a:gd name="connsiteX11" fmla="*/ 0 w 1561239"/>
                    <a:gd name="connsiteY11" fmla="*/ 1561617 h 1574638"/>
                    <a:gd name="connsiteX0" fmla="*/ 1561239 w 1561239"/>
                    <a:gd name="connsiteY0" fmla="*/ 1583446 h 1583446"/>
                    <a:gd name="connsiteX1" fmla="*/ 1312103 w 1561239"/>
                    <a:gd name="connsiteY1" fmla="*/ 1511881 h 1583446"/>
                    <a:gd name="connsiteX2" fmla="*/ 1123485 w 1561239"/>
                    <a:gd name="connsiteY2" fmla="*/ 1386430 h 1583446"/>
                    <a:gd name="connsiteX3" fmla="*/ 959004 w 1561239"/>
                    <a:gd name="connsiteY3" fmla="*/ 1171769 h 1583446"/>
                    <a:gd name="connsiteX4" fmla="*/ 814039 w 1561239"/>
                    <a:gd name="connsiteY4" fmla="*/ 901352 h 1583446"/>
                    <a:gd name="connsiteX5" fmla="*/ 623550 w 1561239"/>
                    <a:gd name="connsiteY5" fmla="*/ 385677 h 1583446"/>
                    <a:gd name="connsiteX6" fmla="*/ 499017 w 1561239"/>
                    <a:gd name="connsiteY6" fmla="*/ 103155 h 1583446"/>
                    <a:gd name="connsiteX7" fmla="*/ 363504 w 1561239"/>
                    <a:gd name="connsiteY7" fmla="*/ 1246 h 1583446"/>
                    <a:gd name="connsiteX8" fmla="*/ 207293 w 1561239"/>
                    <a:gd name="connsiteY8" fmla="*/ 161019 h 1583446"/>
                    <a:gd name="connsiteX9" fmla="*/ 113416 w 1561239"/>
                    <a:gd name="connsiteY9" fmla="*/ 491545 h 1583446"/>
                    <a:gd name="connsiteX10" fmla="*/ 27878 w 1561239"/>
                    <a:gd name="connsiteY10" fmla="*/ 1124376 h 1583446"/>
                    <a:gd name="connsiteX11" fmla="*/ 0 w 1561239"/>
                    <a:gd name="connsiteY11" fmla="*/ 1570425 h 1583446"/>
                    <a:gd name="connsiteX0" fmla="*/ 1561239 w 1561239"/>
                    <a:gd name="connsiteY0" fmla="*/ 1580505 h 1580505"/>
                    <a:gd name="connsiteX1" fmla="*/ 1312103 w 1561239"/>
                    <a:gd name="connsiteY1" fmla="*/ 1508940 h 1580505"/>
                    <a:gd name="connsiteX2" fmla="*/ 1123485 w 1561239"/>
                    <a:gd name="connsiteY2" fmla="*/ 1383489 h 1580505"/>
                    <a:gd name="connsiteX3" fmla="*/ 959004 w 1561239"/>
                    <a:gd name="connsiteY3" fmla="*/ 1168828 h 1580505"/>
                    <a:gd name="connsiteX4" fmla="*/ 814039 w 1561239"/>
                    <a:gd name="connsiteY4" fmla="*/ 898411 h 1580505"/>
                    <a:gd name="connsiteX5" fmla="*/ 623550 w 1561239"/>
                    <a:gd name="connsiteY5" fmla="*/ 382736 h 1580505"/>
                    <a:gd name="connsiteX6" fmla="*/ 499017 w 1561239"/>
                    <a:gd name="connsiteY6" fmla="*/ 100214 h 1580505"/>
                    <a:gd name="connsiteX7" fmla="*/ 363504 w 1561239"/>
                    <a:gd name="connsiteY7" fmla="*/ 1303 h 1580505"/>
                    <a:gd name="connsiteX8" fmla="*/ 207293 w 1561239"/>
                    <a:gd name="connsiteY8" fmla="*/ 158078 h 1580505"/>
                    <a:gd name="connsiteX9" fmla="*/ 113416 w 1561239"/>
                    <a:gd name="connsiteY9" fmla="*/ 488604 h 1580505"/>
                    <a:gd name="connsiteX10" fmla="*/ 27878 w 1561239"/>
                    <a:gd name="connsiteY10" fmla="*/ 1121435 h 1580505"/>
                    <a:gd name="connsiteX11" fmla="*/ 0 w 1561239"/>
                    <a:gd name="connsiteY11" fmla="*/ 1567484 h 1580505"/>
                    <a:gd name="connsiteX0" fmla="*/ 1561239 w 1561239"/>
                    <a:gd name="connsiteY0" fmla="*/ 1580505 h 1580505"/>
                    <a:gd name="connsiteX1" fmla="*/ 1312103 w 1561239"/>
                    <a:gd name="connsiteY1" fmla="*/ 1508940 h 1580505"/>
                    <a:gd name="connsiteX2" fmla="*/ 1123485 w 1561239"/>
                    <a:gd name="connsiteY2" fmla="*/ 1383489 h 1580505"/>
                    <a:gd name="connsiteX3" fmla="*/ 959004 w 1561239"/>
                    <a:gd name="connsiteY3" fmla="*/ 1168828 h 1580505"/>
                    <a:gd name="connsiteX4" fmla="*/ 814039 w 1561239"/>
                    <a:gd name="connsiteY4" fmla="*/ 898411 h 1580505"/>
                    <a:gd name="connsiteX5" fmla="*/ 623550 w 1561239"/>
                    <a:gd name="connsiteY5" fmla="*/ 382736 h 1580505"/>
                    <a:gd name="connsiteX6" fmla="*/ 499017 w 1561239"/>
                    <a:gd name="connsiteY6" fmla="*/ 100214 h 1580505"/>
                    <a:gd name="connsiteX7" fmla="*/ 363504 w 1561239"/>
                    <a:gd name="connsiteY7" fmla="*/ 1303 h 1580505"/>
                    <a:gd name="connsiteX8" fmla="*/ 207293 w 1561239"/>
                    <a:gd name="connsiteY8" fmla="*/ 158078 h 1580505"/>
                    <a:gd name="connsiteX9" fmla="*/ 113416 w 1561239"/>
                    <a:gd name="connsiteY9" fmla="*/ 488604 h 1580505"/>
                    <a:gd name="connsiteX10" fmla="*/ 27878 w 1561239"/>
                    <a:gd name="connsiteY10" fmla="*/ 1121435 h 1580505"/>
                    <a:gd name="connsiteX11" fmla="*/ 0 w 1561239"/>
                    <a:gd name="connsiteY11" fmla="*/ 1567484 h 1580505"/>
                    <a:gd name="connsiteX0" fmla="*/ 1561239 w 1561239"/>
                    <a:gd name="connsiteY0" fmla="*/ 1580505 h 1580505"/>
                    <a:gd name="connsiteX1" fmla="*/ 1312103 w 1561239"/>
                    <a:gd name="connsiteY1" fmla="*/ 1508940 h 1580505"/>
                    <a:gd name="connsiteX2" fmla="*/ 1123485 w 1561239"/>
                    <a:gd name="connsiteY2" fmla="*/ 1383489 h 1580505"/>
                    <a:gd name="connsiteX3" fmla="*/ 959004 w 1561239"/>
                    <a:gd name="connsiteY3" fmla="*/ 1168828 h 1580505"/>
                    <a:gd name="connsiteX4" fmla="*/ 814039 w 1561239"/>
                    <a:gd name="connsiteY4" fmla="*/ 898411 h 1580505"/>
                    <a:gd name="connsiteX5" fmla="*/ 623550 w 1561239"/>
                    <a:gd name="connsiteY5" fmla="*/ 382736 h 1580505"/>
                    <a:gd name="connsiteX6" fmla="*/ 499017 w 1561239"/>
                    <a:gd name="connsiteY6" fmla="*/ 100214 h 1580505"/>
                    <a:gd name="connsiteX7" fmla="*/ 345516 w 1561239"/>
                    <a:gd name="connsiteY7" fmla="*/ 1303 h 1580505"/>
                    <a:gd name="connsiteX8" fmla="*/ 207293 w 1561239"/>
                    <a:gd name="connsiteY8" fmla="*/ 158078 h 1580505"/>
                    <a:gd name="connsiteX9" fmla="*/ 113416 w 1561239"/>
                    <a:gd name="connsiteY9" fmla="*/ 488604 h 1580505"/>
                    <a:gd name="connsiteX10" fmla="*/ 27878 w 1561239"/>
                    <a:gd name="connsiteY10" fmla="*/ 1121435 h 1580505"/>
                    <a:gd name="connsiteX11" fmla="*/ 0 w 1561239"/>
                    <a:gd name="connsiteY11" fmla="*/ 1567484 h 1580505"/>
                    <a:gd name="connsiteX0" fmla="*/ 1561239 w 1561239"/>
                    <a:gd name="connsiteY0" fmla="*/ 1580505 h 1580505"/>
                    <a:gd name="connsiteX1" fmla="*/ 1312103 w 1561239"/>
                    <a:gd name="connsiteY1" fmla="*/ 1508940 h 1580505"/>
                    <a:gd name="connsiteX2" fmla="*/ 1123485 w 1561239"/>
                    <a:gd name="connsiteY2" fmla="*/ 1383489 h 1580505"/>
                    <a:gd name="connsiteX3" fmla="*/ 959004 w 1561239"/>
                    <a:gd name="connsiteY3" fmla="*/ 1168828 h 1580505"/>
                    <a:gd name="connsiteX4" fmla="*/ 814039 w 1561239"/>
                    <a:gd name="connsiteY4" fmla="*/ 898411 h 1580505"/>
                    <a:gd name="connsiteX5" fmla="*/ 623550 w 1561239"/>
                    <a:gd name="connsiteY5" fmla="*/ 382736 h 1580505"/>
                    <a:gd name="connsiteX6" fmla="*/ 508011 w 1561239"/>
                    <a:gd name="connsiteY6" fmla="*/ 100214 h 1580505"/>
                    <a:gd name="connsiteX7" fmla="*/ 345516 w 1561239"/>
                    <a:gd name="connsiteY7" fmla="*/ 1303 h 1580505"/>
                    <a:gd name="connsiteX8" fmla="*/ 207293 w 1561239"/>
                    <a:gd name="connsiteY8" fmla="*/ 158078 h 1580505"/>
                    <a:gd name="connsiteX9" fmla="*/ 113416 w 1561239"/>
                    <a:gd name="connsiteY9" fmla="*/ 488604 h 1580505"/>
                    <a:gd name="connsiteX10" fmla="*/ 27878 w 1561239"/>
                    <a:gd name="connsiteY10" fmla="*/ 1121435 h 1580505"/>
                    <a:gd name="connsiteX11" fmla="*/ 0 w 1561239"/>
                    <a:gd name="connsiteY11" fmla="*/ 1567484 h 1580505"/>
                    <a:gd name="connsiteX0" fmla="*/ 1561239 w 1561239"/>
                    <a:gd name="connsiteY0" fmla="*/ 1580439 h 1580439"/>
                    <a:gd name="connsiteX1" fmla="*/ 1312103 w 1561239"/>
                    <a:gd name="connsiteY1" fmla="*/ 1508874 h 1580439"/>
                    <a:gd name="connsiteX2" fmla="*/ 1123485 w 1561239"/>
                    <a:gd name="connsiteY2" fmla="*/ 1383423 h 1580439"/>
                    <a:gd name="connsiteX3" fmla="*/ 959004 w 1561239"/>
                    <a:gd name="connsiteY3" fmla="*/ 1168762 h 1580439"/>
                    <a:gd name="connsiteX4" fmla="*/ 814039 w 1561239"/>
                    <a:gd name="connsiteY4" fmla="*/ 898345 h 1580439"/>
                    <a:gd name="connsiteX5" fmla="*/ 623550 w 1561239"/>
                    <a:gd name="connsiteY5" fmla="*/ 382670 h 1580439"/>
                    <a:gd name="connsiteX6" fmla="*/ 502015 w 1561239"/>
                    <a:gd name="connsiteY6" fmla="*/ 103146 h 1580439"/>
                    <a:gd name="connsiteX7" fmla="*/ 345516 w 1561239"/>
                    <a:gd name="connsiteY7" fmla="*/ 1237 h 1580439"/>
                    <a:gd name="connsiteX8" fmla="*/ 207293 w 1561239"/>
                    <a:gd name="connsiteY8" fmla="*/ 158012 h 1580439"/>
                    <a:gd name="connsiteX9" fmla="*/ 113416 w 1561239"/>
                    <a:gd name="connsiteY9" fmla="*/ 488538 h 1580439"/>
                    <a:gd name="connsiteX10" fmla="*/ 27878 w 1561239"/>
                    <a:gd name="connsiteY10" fmla="*/ 1121369 h 1580439"/>
                    <a:gd name="connsiteX11" fmla="*/ 0 w 1561239"/>
                    <a:gd name="connsiteY11" fmla="*/ 1567418 h 1580439"/>
                    <a:gd name="connsiteX0" fmla="*/ 1561239 w 1561239"/>
                    <a:gd name="connsiteY0" fmla="*/ 1580439 h 1580439"/>
                    <a:gd name="connsiteX1" fmla="*/ 1312103 w 1561239"/>
                    <a:gd name="connsiteY1" fmla="*/ 1508874 h 1580439"/>
                    <a:gd name="connsiteX2" fmla="*/ 1123485 w 1561239"/>
                    <a:gd name="connsiteY2" fmla="*/ 1383423 h 1580439"/>
                    <a:gd name="connsiteX3" fmla="*/ 959004 w 1561239"/>
                    <a:gd name="connsiteY3" fmla="*/ 1168762 h 1580439"/>
                    <a:gd name="connsiteX4" fmla="*/ 814039 w 1561239"/>
                    <a:gd name="connsiteY4" fmla="*/ 898345 h 1580439"/>
                    <a:gd name="connsiteX5" fmla="*/ 623550 w 1561239"/>
                    <a:gd name="connsiteY5" fmla="*/ 382670 h 1580439"/>
                    <a:gd name="connsiteX6" fmla="*/ 502015 w 1561239"/>
                    <a:gd name="connsiteY6" fmla="*/ 103146 h 1580439"/>
                    <a:gd name="connsiteX7" fmla="*/ 345516 w 1561239"/>
                    <a:gd name="connsiteY7" fmla="*/ 1237 h 1580439"/>
                    <a:gd name="connsiteX8" fmla="*/ 207293 w 1561239"/>
                    <a:gd name="connsiteY8" fmla="*/ 158012 h 1580439"/>
                    <a:gd name="connsiteX9" fmla="*/ 113416 w 1561239"/>
                    <a:gd name="connsiteY9" fmla="*/ 488538 h 1580439"/>
                    <a:gd name="connsiteX10" fmla="*/ 27878 w 1561239"/>
                    <a:gd name="connsiteY10" fmla="*/ 1121369 h 1580439"/>
                    <a:gd name="connsiteX11" fmla="*/ 0 w 1561239"/>
                    <a:gd name="connsiteY11" fmla="*/ 1567418 h 1580439"/>
                    <a:gd name="connsiteX0" fmla="*/ 1561239 w 1561239"/>
                    <a:gd name="connsiteY0" fmla="*/ 1580439 h 1580439"/>
                    <a:gd name="connsiteX1" fmla="*/ 1312103 w 1561239"/>
                    <a:gd name="connsiteY1" fmla="*/ 1508874 h 1580439"/>
                    <a:gd name="connsiteX2" fmla="*/ 1123485 w 1561239"/>
                    <a:gd name="connsiteY2" fmla="*/ 1383423 h 1580439"/>
                    <a:gd name="connsiteX3" fmla="*/ 959004 w 1561239"/>
                    <a:gd name="connsiteY3" fmla="*/ 1168762 h 1580439"/>
                    <a:gd name="connsiteX4" fmla="*/ 814039 w 1561239"/>
                    <a:gd name="connsiteY4" fmla="*/ 898345 h 1580439"/>
                    <a:gd name="connsiteX5" fmla="*/ 623550 w 1561239"/>
                    <a:gd name="connsiteY5" fmla="*/ 382670 h 1580439"/>
                    <a:gd name="connsiteX6" fmla="*/ 502015 w 1561239"/>
                    <a:gd name="connsiteY6" fmla="*/ 103146 h 1580439"/>
                    <a:gd name="connsiteX7" fmla="*/ 345516 w 1561239"/>
                    <a:gd name="connsiteY7" fmla="*/ 1237 h 1580439"/>
                    <a:gd name="connsiteX8" fmla="*/ 207293 w 1561239"/>
                    <a:gd name="connsiteY8" fmla="*/ 158012 h 1580439"/>
                    <a:gd name="connsiteX9" fmla="*/ 113416 w 1561239"/>
                    <a:gd name="connsiteY9" fmla="*/ 488538 h 1580439"/>
                    <a:gd name="connsiteX10" fmla="*/ 27878 w 1561239"/>
                    <a:gd name="connsiteY10" fmla="*/ 1121369 h 1580439"/>
                    <a:gd name="connsiteX11" fmla="*/ 0 w 1561239"/>
                    <a:gd name="connsiteY11" fmla="*/ 1567418 h 1580439"/>
                    <a:gd name="connsiteX0" fmla="*/ 1561239 w 1561239"/>
                    <a:gd name="connsiteY0" fmla="*/ 1580399 h 1580399"/>
                    <a:gd name="connsiteX1" fmla="*/ 1312103 w 1561239"/>
                    <a:gd name="connsiteY1" fmla="*/ 1508834 h 1580399"/>
                    <a:gd name="connsiteX2" fmla="*/ 1123485 w 1561239"/>
                    <a:gd name="connsiteY2" fmla="*/ 1383383 h 1580399"/>
                    <a:gd name="connsiteX3" fmla="*/ 959004 w 1561239"/>
                    <a:gd name="connsiteY3" fmla="*/ 1168722 h 1580399"/>
                    <a:gd name="connsiteX4" fmla="*/ 814039 w 1561239"/>
                    <a:gd name="connsiteY4" fmla="*/ 898305 h 1580399"/>
                    <a:gd name="connsiteX5" fmla="*/ 635542 w 1561239"/>
                    <a:gd name="connsiteY5" fmla="*/ 370638 h 1580399"/>
                    <a:gd name="connsiteX6" fmla="*/ 502015 w 1561239"/>
                    <a:gd name="connsiteY6" fmla="*/ 103106 h 1580399"/>
                    <a:gd name="connsiteX7" fmla="*/ 345516 w 1561239"/>
                    <a:gd name="connsiteY7" fmla="*/ 1197 h 1580399"/>
                    <a:gd name="connsiteX8" fmla="*/ 207293 w 1561239"/>
                    <a:gd name="connsiteY8" fmla="*/ 157972 h 1580399"/>
                    <a:gd name="connsiteX9" fmla="*/ 113416 w 1561239"/>
                    <a:gd name="connsiteY9" fmla="*/ 488498 h 1580399"/>
                    <a:gd name="connsiteX10" fmla="*/ 27878 w 1561239"/>
                    <a:gd name="connsiteY10" fmla="*/ 1121329 h 1580399"/>
                    <a:gd name="connsiteX11" fmla="*/ 0 w 1561239"/>
                    <a:gd name="connsiteY11" fmla="*/ 1567378 h 1580399"/>
                    <a:gd name="connsiteX0" fmla="*/ 1561239 w 1561239"/>
                    <a:gd name="connsiteY0" fmla="*/ 1580428 h 1580428"/>
                    <a:gd name="connsiteX1" fmla="*/ 1312103 w 1561239"/>
                    <a:gd name="connsiteY1" fmla="*/ 1508863 h 1580428"/>
                    <a:gd name="connsiteX2" fmla="*/ 1123485 w 1561239"/>
                    <a:gd name="connsiteY2" fmla="*/ 1383412 h 1580428"/>
                    <a:gd name="connsiteX3" fmla="*/ 959004 w 1561239"/>
                    <a:gd name="connsiteY3" fmla="*/ 1168751 h 1580428"/>
                    <a:gd name="connsiteX4" fmla="*/ 814039 w 1561239"/>
                    <a:gd name="connsiteY4" fmla="*/ 898334 h 1580428"/>
                    <a:gd name="connsiteX5" fmla="*/ 611557 w 1561239"/>
                    <a:gd name="connsiteY5" fmla="*/ 379661 h 1580428"/>
                    <a:gd name="connsiteX6" fmla="*/ 502015 w 1561239"/>
                    <a:gd name="connsiteY6" fmla="*/ 103135 h 1580428"/>
                    <a:gd name="connsiteX7" fmla="*/ 345516 w 1561239"/>
                    <a:gd name="connsiteY7" fmla="*/ 1226 h 1580428"/>
                    <a:gd name="connsiteX8" fmla="*/ 207293 w 1561239"/>
                    <a:gd name="connsiteY8" fmla="*/ 158001 h 1580428"/>
                    <a:gd name="connsiteX9" fmla="*/ 113416 w 1561239"/>
                    <a:gd name="connsiteY9" fmla="*/ 488527 h 1580428"/>
                    <a:gd name="connsiteX10" fmla="*/ 27878 w 1561239"/>
                    <a:gd name="connsiteY10" fmla="*/ 1121358 h 1580428"/>
                    <a:gd name="connsiteX11" fmla="*/ 0 w 1561239"/>
                    <a:gd name="connsiteY11" fmla="*/ 1567407 h 1580428"/>
                    <a:gd name="connsiteX0" fmla="*/ 1561239 w 1561239"/>
                    <a:gd name="connsiteY0" fmla="*/ 1580409 h 1580409"/>
                    <a:gd name="connsiteX1" fmla="*/ 1312103 w 1561239"/>
                    <a:gd name="connsiteY1" fmla="*/ 1508844 h 1580409"/>
                    <a:gd name="connsiteX2" fmla="*/ 1123485 w 1561239"/>
                    <a:gd name="connsiteY2" fmla="*/ 1383393 h 1580409"/>
                    <a:gd name="connsiteX3" fmla="*/ 959004 w 1561239"/>
                    <a:gd name="connsiteY3" fmla="*/ 1168732 h 1580409"/>
                    <a:gd name="connsiteX4" fmla="*/ 814039 w 1561239"/>
                    <a:gd name="connsiteY4" fmla="*/ 898315 h 1580409"/>
                    <a:gd name="connsiteX5" fmla="*/ 617554 w 1561239"/>
                    <a:gd name="connsiteY5" fmla="*/ 373646 h 1580409"/>
                    <a:gd name="connsiteX6" fmla="*/ 502015 w 1561239"/>
                    <a:gd name="connsiteY6" fmla="*/ 103116 h 1580409"/>
                    <a:gd name="connsiteX7" fmla="*/ 345516 w 1561239"/>
                    <a:gd name="connsiteY7" fmla="*/ 1207 h 1580409"/>
                    <a:gd name="connsiteX8" fmla="*/ 207293 w 1561239"/>
                    <a:gd name="connsiteY8" fmla="*/ 157982 h 1580409"/>
                    <a:gd name="connsiteX9" fmla="*/ 113416 w 1561239"/>
                    <a:gd name="connsiteY9" fmla="*/ 488508 h 1580409"/>
                    <a:gd name="connsiteX10" fmla="*/ 27878 w 1561239"/>
                    <a:gd name="connsiteY10" fmla="*/ 1121339 h 1580409"/>
                    <a:gd name="connsiteX11" fmla="*/ 0 w 1561239"/>
                    <a:gd name="connsiteY11" fmla="*/ 1567388 h 158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1239" h="1580409">
                      <a:moveTo>
                        <a:pt x="1561239" y="1580409"/>
                      </a:moveTo>
                      <a:cubicBezTo>
                        <a:pt x="1479695" y="1561823"/>
                        <a:pt x="1385062" y="1541680"/>
                        <a:pt x="1312103" y="1508844"/>
                      </a:cubicBezTo>
                      <a:cubicBezTo>
                        <a:pt x="1239144" y="1476008"/>
                        <a:pt x="1182335" y="1440078"/>
                        <a:pt x="1123485" y="1383393"/>
                      </a:cubicBezTo>
                      <a:cubicBezTo>
                        <a:pt x="1064635" y="1326708"/>
                        <a:pt x="1010578" y="1249578"/>
                        <a:pt x="959004" y="1168732"/>
                      </a:cubicBezTo>
                      <a:cubicBezTo>
                        <a:pt x="907430" y="1087886"/>
                        <a:pt x="870947" y="1030829"/>
                        <a:pt x="814039" y="898315"/>
                      </a:cubicBezTo>
                      <a:cubicBezTo>
                        <a:pt x="757131" y="765801"/>
                        <a:pt x="651570" y="455213"/>
                        <a:pt x="617554" y="373646"/>
                      </a:cubicBezTo>
                      <a:cubicBezTo>
                        <a:pt x="583538" y="292079"/>
                        <a:pt x="547355" y="165189"/>
                        <a:pt x="502015" y="103116"/>
                      </a:cubicBezTo>
                      <a:cubicBezTo>
                        <a:pt x="456675" y="41043"/>
                        <a:pt x="394137" y="-8437"/>
                        <a:pt x="345516" y="1207"/>
                      </a:cubicBezTo>
                      <a:cubicBezTo>
                        <a:pt x="296895" y="10851"/>
                        <a:pt x="245976" y="76765"/>
                        <a:pt x="207293" y="157982"/>
                      </a:cubicBezTo>
                      <a:cubicBezTo>
                        <a:pt x="168610" y="239199"/>
                        <a:pt x="143318" y="327949"/>
                        <a:pt x="113416" y="488508"/>
                      </a:cubicBezTo>
                      <a:cubicBezTo>
                        <a:pt x="83514" y="649067"/>
                        <a:pt x="46781" y="941526"/>
                        <a:pt x="27878" y="1121339"/>
                      </a:cubicBezTo>
                      <a:cubicBezTo>
                        <a:pt x="8975" y="1301152"/>
                        <a:pt x="5111" y="1434270"/>
                        <a:pt x="0" y="1567388"/>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77" name="Freeform 76">
                  <a:extLst>
                    <a:ext uri="{FF2B5EF4-FFF2-40B4-BE49-F238E27FC236}">
                      <a16:creationId xmlns:a16="http://schemas.microsoft.com/office/drawing/2014/main" id="{7A6CA85F-7FD3-89F4-C0FE-1B8E8878D041}"/>
                    </a:ext>
                  </a:extLst>
                </p:cNvPr>
                <p:cNvSpPr/>
                <p:nvPr/>
              </p:nvSpPr>
              <p:spPr>
                <a:xfrm>
                  <a:off x="1630018" y="3057411"/>
                  <a:ext cx="652670" cy="489202"/>
                </a:xfrm>
                <a:custGeom>
                  <a:avLst/>
                  <a:gdLst>
                    <a:gd name="connsiteX0" fmla="*/ 0 w 660952"/>
                    <a:gd name="connsiteY0" fmla="*/ 495645 h 495645"/>
                    <a:gd name="connsiteX1" fmla="*/ 102704 w 660952"/>
                    <a:gd name="connsiteY1" fmla="*/ 185875 h 495645"/>
                    <a:gd name="connsiteX2" fmla="*/ 213691 w 660952"/>
                    <a:gd name="connsiteY2" fmla="*/ 30162 h 495645"/>
                    <a:gd name="connsiteX3" fmla="*/ 326335 w 660952"/>
                    <a:gd name="connsiteY3" fmla="*/ 5315 h 495645"/>
                    <a:gd name="connsiteX4" fmla="*/ 450574 w 660952"/>
                    <a:gd name="connsiteY4" fmla="*/ 98080 h 495645"/>
                    <a:gd name="connsiteX5" fmla="*/ 660952 w 660952"/>
                    <a:gd name="connsiteY5" fmla="*/ 489019 h 495645"/>
                    <a:gd name="connsiteX0" fmla="*/ 0 w 660952"/>
                    <a:gd name="connsiteY0" fmla="*/ 496500 h 496500"/>
                    <a:gd name="connsiteX1" fmla="*/ 102704 w 660952"/>
                    <a:gd name="connsiteY1" fmla="*/ 186730 h 496500"/>
                    <a:gd name="connsiteX2" fmla="*/ 213691 w 660952"/>
                    <a:gd name="connsiteY2" fmla="*/ 31017 h 496500"/>
                    <a:gd name="connsiteX3" fmla="*/ 326335 w 660952"/>
                    <a:gd name="connsiteY3" fmla="*/ 6170 h 496500"/>
                    <a:gd name="connsiteX4" fmla="*/ 448918 w 660952"/>
                    <a:gd name="connsiteY4" fmla="*/ 110531 h 496500"/>
                    <a:gd name="connsiteX5" fmla="*/ 660952 w 660952"/>
                    <a:gd name="connsiteY5" fmla="*/ 489874 h 496500"/>
                    <a:gd name="connsiteX0" fmla="*/ 0 w 660952"/>
                    <a:gd name="connsiteY0" fmla="*/ 496990 h 496990"/>
                    <a:gd name="connsiteX1" fmla="*/ 102704 w 660952"/>
                    <a:gd name="connsiteY1" fmla="*/ 187220 h 496990"/>
                    <a:gd name="connsiteX2" fmla="*/ 213691 w 660952"/>
                    <a:gd name="connsiteY2" fmla="*/ 31507 h 496990"/>
                    <a:gd name="connsiteX3" fmla="*/ 326335 w 660952"/>
                    <a:gd name="connsiteY3" fmla="*/ 6660 h 496990"/>
                    <a:gd name="connsiteX4" fmla="*/ 453888 w 660952"/>
                    <a:gd name="connsiteY4" fmla="*/ 117647 h 496990"/>
                    <a:gd name="connsiteX5" fmla="*/ 660952 w 660952"/>
                    <a:gd name="connsiteY5" fmla="*/ 490364 h 496990"/>
                    <a:gd name="connsiteX0" fmla="*/ 0 w 660952"/>
                    <a:gd name="connsiteY0" fmla="*/ 496990 h 496990"/>
                    <a:gd name="connsiteX1" fmla="*/ 102704 w 660952"/>
                    <a:gd name="connsiteY1" fmla="*/ 187220 h 496990"/>
                    <a:gd name="connsiteX2" fmla="*/ 213691 w 660952"/>
                    <a:gd name="connsiteY2" fmla="*/ 31507 h 496990"/>
                    <a:gd name="connsiteX3" fmla="*/ 326335 w 660952"/>
                    <a:gd name="connsiteY3" fmla="*/ 6660 h 496990"/>
                    <a:gd name="connsiteX4" fmla="*/ 458857 w 660952"/>
                    <a:gd name="connsiteY4" fmla="*/ 117647 h 496990"/>
                    <a:gd name="connsiteX5" fmla="*/ 660952 w 660952"/>
                    <a:gd name="connsiteY5" fmla="*/ 490364 h 496990"/>
                    <a:gd name="connsiteX0" fmla="*/ 0 w 660952"/>
                    <a:gd name="connsiteY0" fmla="*/ 497235 h 497235"/>
                    <a:gd name="connsiteX1" fmla="*/ 102704 w 660952"/>
                    <a:gd name="connsiteY1" fmla="*/ 187465 h 497235"/>
                    <a:gd name="connsiteX2" fmla="*/ 213691 w 660952"/>
                    <a:gd name="connsiteY2" fmla="*/ 31752 h 497235"/>
                    <a:gd name="connsiteX3" fmla="*/ 326335 w 660952"/>
                    <a:gd name="connsiteY3" fmla="*/ 6905 h 497235"/>
                    <a:gd name="connsiteX4" fmla="*/ 472278 w 660952"/>
                    <a:gd name="connsiteY4" fmla="*/ 121216 h 497235"/>
                    <a:gd name="connsiteX5" fmla="*/ 660952 w 660952"/>
                    <a:gd name="connsiteY5" fmla="*/ 490609 h 497235"/>
                    <a:gd name="connsiteX0" fmla="*/ 0 w 660952"/>
                    <a:gd name="connsiteY0" fmla="*/ 497235 h 497235"/>
                    <a:gd name="connsiteX1" fmla="*/ 102704 w 660952"/>
                    <a:gd name="connsiteY1" fmla="*/ 187465 h 497235"/>
                    <a:gd name="connsiteX2" fmla="*/ 213691 w 660952"/>
                    <a:gd name="connsiteY2" fmla="*/ 31752 h 497235"/>
                    <a:gd name="connsiteX3" fmla="*/ 326335 w 660952"/>
                    <a:gd name="connsiteY3" fmla="*/ 6905 h 497235"/>
                    <a:gd name="connsiteX4" fmla="*/ 472278 w 660952"/>
                    <a:gd name="connsiteY4" fmla="*/ 121216 h 497235"/>
                    <a:gd name="connsiteX5" fmla="*/ 660952 w 660952"/>
                    <a:gd name="connsiteY5" fmla="*/ 490609 h 497235"/>
                    <a:gd name="connsiteX0" fmla="*/ 0 w 660952"/>
                    <a:gd name="connsiteY0" fmla="*/ 498094 h 498094"/>
                    <a:gd name="connsiteX1" fmla="*/ 102704 w 660952"/>
                    <a:gd name="connsiteY1" fmla="*/ 188324 h 498094"/>
                    <a:gd name="connsiteX2" fmla="*/ 213691 w 660952"/>
                    <a:gd name="connsiteY2" fmla="*/ 32611 h 498094"/>
                    <a:gd name="connsiteX3" fmla="*/ 326335 w 660952"/>
                    <a:gd name="connsiteY3" fmla="*/ 7764 h 498094"/>
                    <a:gd name="connsiteX4" fmla="*/ 475633 w 660952"/>
                    <a:gd name="connsiteY4" fmla="*/ 133711 h 498094"/>
                    <a:gd name="connsiteX5" fmla="*/ 660952 w 660952"/>
                    <a:gd name="connsiteY5" fmla="*/ 491468 h 498094"/>
                    <a:gd name="connsiteX0" fmla="*/ 0 w 660952"/>
                    <a:gd name="connsiteY0" fmla="*/ 492222 h 492222"/>
                    <a:gd name="connsiteX1" fmla="*/ 102704 w 660952"/>
                    <a:gd name="connsiteY1" fmla="*/ 182452 h 492222"/>
                    <a:gd name="connsiteX2" fmla="*/ 213691 w 660952"/>
                    <a:gd name="connsiteY2" fmla="*/ 26739 h 492222"/>
                    <a:gd name="connsiteX3" fmla="*/ 326335 w 660952"/>
                    <a:gd name="connsiteY3" fmla="*/ 1892 h 492222"/>
                    <a:gd name="connsiteX4" fmla="*/ 475633 w 660952"/>
                    <a:gd name="connsiteY4" fmla="*/ 127839 h 492222"/>
                    <a:gd name="connsiteX5" fmla="*/ 660952 w 660952"/>
                    <a:gd name="connsiteY5" fmla="*/ 485596 h 492222"/>
                    <a:gd name="connsiteX0" fmla="*/ 0 w 660952"/>
                    <a:gd name="connsiteY0" fmla="*/ 492222 h 492222"/>
                    <a:gd name="connsiteX1" fmla="*/ 102704 w 660952"/>
                    <a:gd name="connsiteY1" fmla="*/ 182452 h 492222"/>
                    <a:gd name="connsiteX2" fmla="*/ 213691 w 660952"/>
                    <a:gd name="connsiteY2" fmla="*/ 26739 h 492222"/>
                    <a:gd name="connsiteX3" fmla="*/ 336400 w 660952"/>
                    <a:gd name="connsiteY3" fmla="*/ 1892 h 492222"/>
                    <a:gd name="connsiteX4" fmla="*/ 475633 w 660952"/>
                    <a:gd name="connsiteY4" fmla="*/ 127839 h 492222"/>
                    <a:gd name="connsiteX5" fmla="*/ 660952 w 660952"/>
                    <a:gd name="connsiteY5" fmla="*/ 485596 h 492222"/>
                    <a:gd name="connsiteX0" fmla="*/ 0 w 660952"/>
                    <a:gd name="connsiteY0" fmla="*/ 490871 h 490871"/>
                    <a:gd name="connsiteX1" fmla="*/ 102704 w 660952"/>
                    <a:gd name="connsiteY1" fmla="*/ 181101 h 490871"/>
                    <a:gd name="connsiteX2" fmla="*/ 213691 w 660952"/>
                    <a:gd name="connsiteY2" fmla="*/ 25388 h 490871"/>
                    <a:gd name="connsiteX3" fmla="*/ 326335 w 660952"/>
                    <a:gd name="connsiteY3" fmla="*/ 2203 h 490871"/>
                    <a:gd name="connsiteX4" fmla="*/ 475633 w 660952"/>
                    <a:gd name="connsiteY4" fmla="*/ 126488 h 490871"/>
                    <a:gd name="connsiteX5" fmla="*/ 660952 w 660952"/>
                    <a:gd name="connsiteY5" fmla="*/ 484245 h 490871"/>
                    <a:gd name="connsiteX0" fmla="*/ 0 w 660952"/>
                    <a:gd name="connsiteY0" fmla="*/ 490871 h 490871"/>
                    <a:gd name="connsiteX1" fmla="*/ 102704 w 660952"/>
                    <a:gd name="connsiteY1" fmla="*/ 181101 h 490871"/>
                    <a:gd name="connsiteX2" fmla="*/ 213691 w 660952"/>
                    <a:gd name="connsiteY2" fmla="*/ 25388 h 490871"/>
                    <a:gd name="connsiteX3" fmla="*/ 326335 w 660952"/>
                    <a:gd name="connsiteY3" fmla="*/ 2203 h 490871"/>
                    <a:gd name="connsiteX4" fmla="*/ 475633 w 660952"/>
                    <a:gd name="connsiteY4" fmla="*/ 126488 h 490871"/>
                    <a:gd name="connsiteX5" fmla="*/ 660952 w 660952"/>
                    <a:gd name="connsiteY5" fmla="*/ 484245 h 490871"/>
                    <a:gd name="connsiteX0" fmla="*/ 0 w 660952"/>
                    <a:gd name="connsiteY0" fmla="*/ 490871 h 490871"/>
                    <a:gd name="connsiteX1" fmla="*/ 102704 w 660952"/>
                    <a:gd name="connsiteY1" fmla="*/ 181101 h 490871"/>
                    <a:gd name="connsiteX2" fmla="*/ 213691 w 660952"/>
                    <a:gd name="connsiteY2" fmla="*/ 25388 h 490871"/>
                    <a:gd name="connsiteX3" fmla="*/ 326335 w 660952"/>
                    <a:gd name="connsiteY3" fmla="*/ 2203 h 490871"/>
                    <a:gd name="connsiteX4" fmla="*/ 475633 w 660952"/>
                    <a:gd name="connsiteY4" fmla="*/ 126488 h 490871"/>
                    <a:gd name="connsiteX5" fmla="*/ 660952 w 660952"/>
                    <a:gd name="connsiteY5" fmla="*/ 484245 h 490871"/>
                    <a:gd name="connsiteX0" fmla="*/ 0 w 660952"/>
                    <a:gd name="connsiteY0" fmla="*/ 490871 h 490871"/>
                    <a:gd name="connsiteX1" fmla="*/ 102704 w 660952"/>
                    <a:gd name="connsiteY1" fmla="*/ 181101 h 490871"/>
                    <a:gd name="connsiteX2" fmla="*/ 213691 w 660952"/>
                    <a:gd name="connsiteY2" fmla="*/ 25388 h 490871"/>
                    <a:gd name="connsiteX3" fmla="*/ 326335 w 660952"/>
                    <a:gd name="connsiteY3" fmla="*/ 2203 h 490871"/>
                    <a:gd name="connsiteX4" fmla="*/ 475633 w 660952"/>
                    <a:gd name="connsiteY4" fmla="*/ 126488 h 490871"/>
                    <a:gd name="connsiteX5" fmla="*/ 660952 w 660952"/>
                    <a:gd name="connsiteY5" fmla="*/ 484245 h 49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952" h="490871">
                      <a:moveTo>
                        <a:pt x="0" y="490871"/>
                      </a:moveTo>
                      <a:cubicBezTo>
                        <a:pt x="33544" y="374776"/>
                        <a:pt x="67089" y="258681"/>
                        <a:pt x="102704" y="181101"/>
                      </a:cubicBezTo>
                      <a:cubicBezTo>
                        <a:pt x="138319" y="103520"/>
                        <a:pt x="176419" y="55204"/>
                        <a:pt x="213691" y="25388"/>
                      </a:cubicBezTo>
                      <a:cubicBezTo>
                        <a:pt x="250963" y="-4428"/>
                        <a:pt x="282678" y="-1349"/>
                        <a:pt x="326335" y="2203"/>
                      </a:cubicBezTo>
                      <a:cubicBezTo>
                        <a:pt x="369992" y="5755"/>
                        <a:pt x="408121" y="36175"/>
                        <a:pt x="475633" y="126488"/>
                      </a:cubicBezTo>
                      <a:cubicBezTo>
                        <a:pt x="543145" y="216801"/>
                        <a:pt x="593712" y="322435"/>
                        <a:pt x="660952" y="484245"/>
                      </a:cubicBezTo>
                    </a:path>
                  </a:pathLst>
                </a:custGeom>
                <a:noFill/>
                <a:ln w="22225">
                  <a:solidFill>
                    <a:schemeClr val="accent6">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78" name="Freeform 77">
                  <a:extLst>
                    <a:ext uri="{FF2B5EF4-FFF2-40B4-BE49-F238E27FC236}">
                      <a16:creationId xmlns:a16="http://schemas.microsoft.com/office/drawing/2014/main" id="{86679DEB-6F7C-ECD7-093F-ECF4D1490B47}"/>
                    </a:ext>
                  </a:extLst>
                </p:cNvPr>
                <p:cNvSpPr/>
                <p:nvPr/>
              </p:nvSpPr>
              <p:spPr>
                <a:xfrm>
                  <a:off x="2373159" y="2749316"/>
                  <a:ext cx="4183609" cy="807364"/>
                </a:xfrm>
                <a:custGeom>
                  <a:avLst/>
                  <a:gdLst>
                    <a:gd name="connsiteX0" fmla="*/ 0 w 4183609"/>
                    <a:gd name="connsiteY0" fmla="*/ 807364 h 807364"/>
                    <a:gd name="connsiteX1" fmla="*/ 51989 w 4183609"/>
                    <a:gd name="connsiteY1" fmla="*/ 474020 h 807364"/>
                    <a:gd name="connsiteX2" fmla="*/ 162084 w 4183609"/>
                    <a:gd name="connsiteY2" fmla="*/ 174317 h 807364"/>
                    <a:gd name="connsiteX3" fmla="*/ 284412 w 4183609"/>
                    <a:gd name="connsiteY3" fmla="*/ 67281 h 807364"/>
                    <a:gd name="connsiteX4" fmla="*/ 428147 w 4183609"/>
                    <a:gd name="connsiteY4" fmla="*/ 30582 h 807364"/>
                    <a:gd name="connsiteX5" fmla="*/ 675860 w 4183609"/>
                    <a:gd name="connsiteY5" fmla="*/ 21408 h 807364"/>
                    <a:gd name="connsiteX6" fmla="*/ 4183609 w 4183609"/>
                    <a:gd name="connsiteY6" fmla="*/ 0 h 807364"/>
                    <a:gd name="connsiteX0" fmla="*/ 0 w 4183609"/>
                    <a:gd name="connsiteY0" fmla="*/ 807364 h 807364"/>
                    <a:gd name="connsiteX1" fmla="*/ 51989 w 4183609"/>
                    <a:gd name="connsiteY1" fmla="*/ 474020 h 807364"/>
                    <a:gd name="connsiteX2" fmla="*/ 162084 w 4183609"/>
                    <a:gd name="connsiteY2" fmla="*/ 174317 h 807364"/>
                    <a:gd name="connsiteX3" fmla="*/ 284412 w 4183609"/>
                    <a:gd name="connsiteY3" fmla="*/ 61671 h 807364"/>
                    <a:gd name="connsiteX4" fmla="*/ 428147 w 4183609"/>
                    <a:gd name="connsiteY4" fmla="*/ 30582 h 807364"/>
                    <a:gd name="connsiteX5" fmla="*/ 675860 w 4183609"/>
                    <a:gd name="connsiteY5" fmla="*/ 21408 h 807364"/>
                    <a:gd name="connsiteX6" fmla="*/ 4183609 w 4183609"/>
                    <a:gd name="connsiteY6" fmla="*/ 0 h 807364"/>
                    <a:gd name="connsiteX0" fmla="*/ 0 w 4183609"/>
                    <a:gd name="connsiteY0" fmla="*/ 807364 h 807364"/>
                    <a:gd name="connsiteX1" fmla="*/ 51989 w 4183609"/>
                    <a:gd name="connsiteY1" fmla="*/ 474020 h 807364"/>
                    <a:gd name="connsiteX2" fmla="*/ 162084 w 4183609"/>
                    <a:gd name="connsiteY2" fmla="*/ 174317 h 807364"/>
                    <a:gd name="connsiteX3" fmla="*/ 284412 w 4183609"/>
                    <a:gd name="connsiteY3" fmla="*/ 61671 h 807364"/>
                    <a:gd name="connsiteX4" fmla="*/ 428147 w 4183609"/>
                    <a:gd name="connsiteY4" fmla="*/ 30582 h 807364"/>
                    <a:gd name="connsiteX5" fmla="*/ 675860 w 4183609"/>
                    <a:gd name="connsiteY5" fmla="*/ 21408 h 807364"/>
                    <a:gd name="connsiteX6" fmla="*/ 4183609 w 4183609"/>
                    <a:gd name="connsiteY6" fmla="*/ 0 h 807364"/>
                    <a:gd name="connsiteX0" fmla="*/ 0 w 4183609"/>
                    <a:gd name="connsiteY0" fmla="*/ 807364 h 807364"/>
                    <a:gd name="connsiteX1" fmla="*/ 51989 w 4183609"/>
                    <a:gd name="connsiteY1" fmla="*/ 474020 h 807364"/>
                    <a:gd name="connsiteX2" fmla="*/ 162084 w 4183609"/>
                    <a:gd name="connsiteY2" fmla="*/ 174317 h 807364"/>
                    <a:gd name="connsiteX3" fmla="*/ 293762 w 4183609"/>
                    <a:gd name="connsiteY3" fmla="*/ 59801 h 807364"/>
                    <a:gd name="connsiteX4" fmla="*/ 428147 w 4183609"/>
                    <a:gd name="connsiteY4" fmla="*/ 30582 h 807364"/>
                    <a:gd name="connsiteX5" fmla="*/ 675860 w 4183609"/>
                    <a:gd name="connsiteY5" fmla="*/ 21408 h 807364"/>
                    <a:gd name="connsiteX6" fmla="*/ 4183609 w 4183609"/>
                    <a:gd name="connsiteY6" fmla="*/ 0 h 807364"/>
                    <a:gd name="connsiteX0" fmla="*/ 0 w 4183609"/>
                    <a:gd name="connsiteY0" fmla="*/ 807364 h 807364"/>
                    <a:gd name="connsiteX1" fmla="*/ 51989 w 4183609"/>
                    <a:gd name="connsiteY1" fmla="*/ 474020 h 807364"/>
                    <a:gd name="connsiteX2" fmla="*/ 162084 w 4183609"/>
                    <a:gd name="connsiteY2" fmla="*/ 174317 h 807364"/>
                    <a:gd name="connsiteX3" fmla="*/ 288152 w 4183609"/>
                    <a:gd name="connsiteY3" fmla="*/ 59801 h 807364"/>
                    <a:gd name="connsiteX4" fmla="*/ 428147 w 4183609"/>
                    <a:gd name="connsiteY4" fmla="*/ 30582 h 807364"/>
                    <a:gd name="connsiteX5" fmla="*/ 675860 w 4183609"/>
                    <a:gd name="connsiteY5" fmla="*/ 21408 h 807364"/>
                    <a:gd name="connsiteX6" fmla="*/ 4183609 w 4183609"/>
                    <a:gd name="connsiteY6" fmla="*/ 0 h 807364"/>
                    <a:gd name="connsiteX0" fmla="*/ 0 w 4183609"/>
                    <a:gd name="connsiteY0" fmla="*/ 807364 h 807364"/>
                    <a:gd name="connsiteX1" fmla="*/ 51989 w 4183609"/>
                    <a:gd name="connsiteY1" fmla="*/ 474020 h 807364"/>
                    <a:gd name="connsiteX2" fmla="*/ 162084 w 4183609"/>
                    <a:gd name="connsiteY2" fmla="*/ 174317 h 807364"/>
                    <a:gd name="connsiteX3" fmla="*/ 428147 w 4183609"/>
                    <a:gd name="connsiteY3" fmla="*/ 30582 h 807364"/>
                    <a:gd name="connsiteX4" fmla="*/ 675860 w 4183609"/>
                    <a:gd name="connsiteY4" fmla="*/ 21408 h 807364"/>
                    <a:gd name="connsiteX5" fmla="*/ 4183609 w 4183609"/>
                    <a:gd name="connsiteY5" fmla="*/ 0 h 807364"/>
                    <a:gd name="connsiteX0" fmla="*/ 0 w 4183609"/>
                    <a:gd name="connsiteY0" fmla="*/ 807364 h 807364"/>
                    <a:gd name="connsiteX1" fmla="*/ 51989 w 4183609"/>
                    <a:gd name="connsiteY1" fmla="*/ 474020 h 807364"/>
                    <a:gd name="connsiteX2" fmla="*/ 162084 w 4183609"/>
                    <a:gd name="connsiteY2" fmla="*/ 174317 h 807364"/>
                    <a:gd name="connsiteX3" fmla="*/ 428147 w 4183609"/>
                    <a:gd name="connsiteY3" fmla="*/ 30582 h 807364"/>
                    <a:gd name="connsiteX4" fmla="*/ 675860 w 4183609"/>
                    <a:gd name="connsiteY4" fmla="*/ 21408 h 807364"/>
                    <a:gd name="connsiteX5" fmla="*/ 4183609 w 4183609"/>
                    <a:gd name="connsiteY5" fmla="*/ 0 h 807364"/>
                    <a:gd name="connsiteX0" fmla="*/ 0 w 4183609"/>
                    <a:gd name="connsiteY0" fmla="*/ 807364 h 807364"/>
                    <a:gd name="connsiteX1" fmla="*/ 51989 w 4183609"/>
                    <a:gd name="connsiteY1" fmla="*/ 474020 h 807364"/>
                    <a:gd name="connsiteX2" fmla="*/ 162084 w 4183609"/>
                    <a:gd name="connsiteY2" fmla="*/ 174317 h 807364"/>
                    <a:gd name="connsiteX3" fmla="*/ 388878 w 4183609"/>
                    <a:gd name="connsiteY3" fmla="*/ 30582 h 807364"/>
                    <a:gd name="connsiteX4" fmla="*/ 675860 w 4183609"/>
                    <a:gd name="connsiteY4" fmla="*/ 21408 h 807364"/>
                    <a:gd name="connsiteX5" fmla="*/ 4183609 w 4183609"/>
                    <a:gd name="connsiteY5" fmla="*/ 0 h 807364"/>
                    <a:gd name="connsiteX0" fmla="*/ 0 w 4183609"/>
                    <a:gd name="connsiteY0" fmla="*/ 807364 h 807364"/>
                    <a:gd name="connsiteX1" fmla="*/ 51989 w 4183609"/>
                    <a:gd name="connsiteY1" fmla="*/ 474020 h 807364"/>
                    <a:gd name="connsiteX2" fmla="*/ 162084 w 4183609"/>
                    <a:gd name="connsiteY2" fmla="*/ 174317 h 807364"/>
                    <a:gd name="connsiteX3" fmla="*/ 388878 w 4183609"/>
                    <a:gd name="connsiteY3" fmla="*/ 38062 h 807364"/>
                    <a:gd name="connsiteX4" fmla="*/ 675860 w 4183609"/>
                    <a:gd name="connsiteY4" fmla="*/ 21408 h 807364"/>
                    <a:gd name="connsiteX5" fmla="*/ 4183609 w 4183609"/>
                    <a:gd name="connsiteY5" fmla="*/ 0 h 807364"/>
                    <a:gd name="connsiteX0" fmla="*/ 0 w 4183609"/>
                    <a:gd name="connsiteY0" fmla="*/ 807364 h 807364"/>
                    <a:gd name="connsiteX1" fmla="*/ 51989 w 4183609"/>
                    <a:gd name="connsiteY1" fmla="*/ 474020 h 807364"/>
                    <a:gd name="connsiteX2" fmla="*/ 162084 w 4183609"/>
                    <a:gd name="connsiteY2" fmla="*/ 174317 h 807364"/>
                    <a:gd name="connsiteX3" fmla="*/ 388878 w 4183609"/>
                    <a:gd name="connsiteY3" fmla="*/ 38062 h 807364"/>
                    <a:gd name="connsiteX4" fmla="*/ 675860 w 4183609"/>
                    <a:gd name="connsiteY4" fmla="*/ 21408 h 807364"/>
                    <a:gd name="connsiteX5" fmla="*/ 4183609 w 4183609"/>
                    <a:gd name="connsiteY5" fmla="*/ 0 h 807364"/>
                    <a:gd name="connsiteX0" fmla="*/ 0 w 4183609"/>
                    <a:gd name="connsiteY0" fmla="*/ 807364 h 807364"/>
                    <a:gd name="connsiteX1" fmla="*/ 51989 w 4183609"/>
                    <a:gd name="connsiteY1" fmla="*/ 474020 h 807364"/>
                    <a:gd name="connsiteX2" fmla="*/ 169564 w 4183609"/>
                    <a:gd name="connsiteY2" fmla="*/ 179927 h 807364"/>
                    <a:gd name="connsiteX3" fmla="*/ 388878 w 4183609"/>
                    <a:gd name="connsiteY3" fmla="*/ 38062 h 807364"/>
                    <a:gd name="connsiteX4" fmla="*/ 675860 w 4183609"/>
                    <a:gd name="connsiteY4" fmla="*/ 21408 h 807364"/>
                    <a:gd name="connsiteX5" fmla="*/ 4183609 w 4183609"/>
                    <a:gd name="connsiteY5" fmla="*/ 0 h 807364"/>
                    <a:gd name="connsiteX0" fmla="*/ 0 w 4183609"/>
                    <a:gd name="connsiteY0" fmla="*/ 807364 h 807364"/>
                    <a:gd name="connsiteX1" fmla="*/ 51989 w 4183609"/>
                    <a:gd name="connsiteY1" fmla="*/ 474020 h 807364"/>
                    <a:gd name="connsiteX2" fmla="*/ 169564 w 4183609"/>
                    <a:gd name="connsiteY2" fmla="*/ 179927 h 807364"/>
                    <a:gd name="connsiteX3" fmla="*/ 312210 w 4183609"/>
                    <a:gd name="connsiteY3" fmla="*/ 56762 h 807364"/>
                    <a:gd name="connsiteX4" fmla="*/ 675860 w 4183609"/>
                    <a:gd name="connsiteY4" fmla="*/ 21408 h 807364"/>
                    <a:gd name="connsiteX5" fmla="*/ 4183609 w 4183609"/>
                    <a:gd name="connsiteY5" fmla="*/ 0 h 807364"/>
                    <a:gd name="connsiteX0" fmla="*/ 0 w 4183609"/>
                    <a:gd name="connsiteY0" fmla="*/ 807364 h 807364"/>
                    <a:gd name="connsiteX1" fmla="*/ 51989 w 4183609"/>
                    <a:gd name="connsiteY1" fmla="*/ 474020 h 807364"/>
                    <a:gd name="connsiteX2" fmla="*/ 169564 w 4183609"/>
                    <a:gd name="connsiteY2" fmla="*/ 179927 h 807364"/>
                    <a:gd name="connsiteX3" fmla="*/ 312210 w 4183609"/>
                    <a:gd name="connsiteY3" fmla="*/ 56762 h 807364"/>
                    <a:gd name="connsiteX4" fmla="*/ 675860 w 4183609"/>
                    <a:gd name="connsiteY4" fmla="*/ 21408 h 807364"/>
                    <a:gd name="connsiteX5" fmla="*/ 4183609 w 4183609"/>
                    <a:gd name="connsiteY5" fmla="*/ 0 h 807364"/>
                    <a:gd name="connsiteX0" fmla="*/ 0 w 4183609"/>
                    <a:gd name="connsiteY0" fmla="*/ 807364 h 807364"/>
                    <a:gd name="connsiteX1" fmla="*/ 51989 w 4183609"/>
                    <a:gd name="connsiteY1" fmla="*/ 474020 h 807364"/>
                    <a:gd name="connsiteX2" fmla="*/ 169564 w 4183609"/>
                    <a:gd name="connsiteY2" fmla="*/ 179927 h 807364"/>
                    <a:gd name="connsiteX3" fmla="*/ 312210 w 4183609"/>
                    <a:gd name="connsiteY3" fmla="*/ 56762 h 807364"/>
                    <a:gd name="connsiteX4" fmla="*/ 675860 w 4183609"/>
                    <a:gd name="connsiteY4" fmla="*/ 21408 h 807364"/>
                    <a:gd name="connsiteX5" fmla="*/ 4183609 w 4183609"/>
                    <a:gd name="connsiteY5" fmla="*/ 0 h 807364"/>
                    <a:gd name="connsiteX0" fmla="*/ 0 w 4183609"/>
                    <a:gd name="connsiteY0" fmla="*/ 807364 h 807364"/>
                    <a:gd name="connsiteX1" fmla="*/ 51989 w 4183609"/>
                    <a:gd name="connsiteY1" fmla="*/ 474020 h 807364"/>
                    <a:gd name="connsiteX2" fmla="*/ 169564 w 4183609"/>
                    <a:gd name="connsiteY2" fmla="*/ 179927 h 807364"/>
                    <a:gd name="connsiteX3" fmla="*/ 317819 w 4183609"/>
                    <a:gd name="connsiteY3" fmla="*/ 51152 h 807364"/>
                    <a:gd name="connsiteX4" fmla="*/ 675860 w 4183609"/>
                    <a:gd name="connsiteY4" fmla="*/ 21408 h 807364"/>
                    <a:gd name="connsiteX5" fmla="*/ 4183609 w 4183609"/>
                    <a:gd name="connsiteY5" fmla="*/ 0 h 807364"/>
                    <a:gd name="connsiteX0" fmla="*/ 0 w 4183609"/>
                    <a:gd name="connsiteY0" fmla="*/ 807364 h 807364"/>
                    <a:gd name="connsiteX1" fmla="*/ 51989 w 4183609"/>
                    <a:gd name="connsiteY1" fmla="*/ 474020 h 807364"/>
                    <a:gd name="connsiteX2" fmla="*/ 169564 w 4183609"/>
                    <a:gd name="connsiteY2" fmla="*/ 179927 h 807364"/>
                    <a:gd name="connsiteX3" fmla="*/ 317819 w 4183609"/>
                    <a:gd name="connsiteY3" fmla="*/ 51152 h 807364"/>
                    <a:gd name="connsiteX4" fmla="*/ 675860 w 4183609"/>
                    <a:gd name="connsiteY4" fmla="*/ 21408 h 807364"/>
                    <a:gd name="connsiteX5" fmla="*/ 4183609 w 4183609"/>
                    <a:gd name="connsiteY5" fmla="*/ 0 h 807364"/>
                    <a:gd name="connsiteX0" fmla="*/ 0 w 4183609"/>
                    <a:gd name="connsiteY0" fmla="*/ 807364 h 807364"/>
                    <a:gd name="connsiteX1" fmla="*/ 51989 w 4183609"/>
                    <a:gd name="connsiteY1" fmla="*/ 474020 h 807364"/>
                    <a:gd name="connsiteX2" fmla="*/ 169564 w 4183609"/>
                    <a:gd name="connsiteY2" fmla="*/ 179927 h 807364"/>
                    <a:gd name="connsiteX3" fmla="*/ 299119 w 4183609"/>
                    <a:gd name="connsiteY3" fmla="*/ 66112 h 807364"/>
                    <a:gd name="connsiteX4" fmla="*/ 675860 w 4183609"/>
                    <a:gd name="connsiteY4" fmla="*/ 21408 h 807364"/>
                    <a:gd name="connsiteX5" fmla="*/ 4183609 w 4183609"/>
                    <a:gd name="connsiteY5" fmla="*/ 0 h 807364"/>
                    <a:gd name="connsiteX0" fmla="*/ 0 w 4183609"/>
                    <a:gd name="connsiteY0" fmla="*/ 807364 h 807364"/>
                    <a:gd name="connsiteX1" fmla="*/ 51989 w 4183609"/>
                    <a:gd name="connsiteY1" fmla="*/ 474020 h 807364"/>
                    <a:gd name="connsiteX2" fmla="*/ 162084 w 4183609"/>
                    <a:gd name="connsiteY2" fmla="*/ 185537 h 807364"/>
                    <a:gd name="connsiteX3" fmla="*/ 299119 w 4183609"/>
                    <a:gd name="connsiteY3" fmla="*/ 66112 h 807364"/>
                    <a:gd name="connsiteX4" fmla="*/ 675860 w 4183609"/>
                    <a:gd name="connsiteY4" fmla="*/ 21408 h 807364"/>
                    <a:gd name="connsiteX5" fmla="*/ 4183609 w 4183609"/>
                    <a:gd name="connsiteY5" fmla="*/ 0 h 807364"/>
                    <a:gd name="connsiteX0" fmla="*/ 0 w 4183609"/>
                    <a:gd name="connsiteY0" fmla="*/ 807364 h 807364"/>
                    <a:gd name="connsiteX1" fmla="*/ 51989 w 4183609"/>
                    <a:gd name="connsiteY1" fmla="*/ 474020 h 807364"/>
                    <a:gd name="connsiteX2" fmla="*/ 162084 w 4183609"/>
                    <a:gd name="connsiteY2" fmla="*/ 185537 h 807364"/>
                    <a:gd name="connsiteX3" fmla="*/ 675860 w 4183609"/>
                    <a:gd name="connsiteY3" fmla="*/ 21408 h 807364"/>
                    <a:gd name="connsiteX4" fmla="*/ 4183609 w 4183609"/>
                    <a:gd name="connsiteY4" fmla="*/ 0 h 807364"/>
                    <a:gd name="connsiteX0" fmla="*/ 0 w 4183609"/>
                    <a:gd name="connsiteY0" fmla="*/ 807364 h 807364"/>
                    <a:gd name="connsiteX1" fmla="*/ 51989 w 4183609"/>
                    <a:gd name="connsiteY1" fmla="*/ 474020 h 807364"/>
                    <a:gd name="connsiteX2" fmla="*/ 214442 w 4183609"/>
                    <a:gd name="connsiteY2" fmla="*/ 114479 h 807364"/>
                    <a:gd name="connsiteX3" fmla="*/ 675860 w 4183609"/>
                    <a:gd name="connsiteY3" fmla="*/ 21408 h 807364"/>
                    <a:gd name="connsiteX4" fmla="*/ 4183609 w 4183609"/>
                    <a:gd name="connsiteY4" fmla="*/ 0 h 807364"/>
                    <a:gd name="connsiteX0" fmla="*/ 0 w 4183609"/>
                    <a:gd name="connsiteY0" fmla="*/ 807364 h 807364"/>
                    <a:gd name="connsiteX1" fmla="*/ 51989 w 4183609"/>
                    <a:gd name="connsiteY1" fmla="*/ 474020 h 807364"/>
                    <a:gd name="connsiteX2" fmla="*/ 214442 w 4183609"/>
                    <a:gd name="connsiteY2" fmla="*/ 114479 h 807364"/>
                    <a:gd name="connsiteX3" fmla="*/ 675860 w 4183609"/>
                    <a:gd name="connsiteY3" fmla="*/ 21408 h 807364"/>
                    <a:gd name="connsiteX4" fmla="*/ 4183609 w 4183609"/>
                    <a:gd name="connsiteY4" fmla="*/ 0 h 807364"/>
                    <a:gd name="connsiteX0" fmla="*/ 0 w 4183609"/>
                    <a:gd name="connsiteY0" fmla="*/ 807364 h 807364"/>
                    <a:gd name="connsiteX1" fmla="*/ 51989 w 4183609"/>
                    <a:gd name="connsiteY1" fmla="*/ 474020 h 807364"/>
                    <a:gd name="connsiteX2" fmla="*/ 246231 w 4183609"/>
                    <a:gd name="connsiteY2" fmla="*/ 97650 h 807364"/>
                    <a:gd name="connsiteX3" fmla="*/ 675860 w 4183609"/>
                    <a:gd name="connsiteY3" fmla="*/ 21408 h 807364"/>
                    <a:gd name="connsiteX4" fmla="*/ 4183609 w 4183609"/>
                    <a:gd name="connsiteY4" fmla="*/ 0 h 807364"/>
                    <a:gd name="connsiteX0" fmla="*/ 0 w 4183609"/>
                    <a:gd name="connsiteY0" fmla="*/ 807364 h 807364"/>
                    <a:gd name="connsiteX1" fmla="*/ 51989 w 4183609"/>
                    <a:gd name="connsiteY1" fmla="*/ 474020 h 807364"/>
                    <a:gd name="connsiteX2" fmla="*/ 246231 w 4183609"/>
                    <a:gd name="connsiteY2" fmla="*/ 90170 h 807364"/>
                    <a:gd name="connsiteX3" fmla="*/ 675860 w 4183609"/>
                    <a:gd name="connsiteY3" fmla="*/ 21408 h 807364"/>
                    <a:gd name="connsiteX4" fmla="*/ 4183609 w 4183609"/>
                    <a:gd name="connsiteY4" fmla="*/ 0 h 807364"/>
                    <a:gd name="connsiteX0" fmla="*/ 0 w 4183609"/>
                    <a:gd name="connsiteY0" fmla="*/ 807364 h 807364"/>
                    <a:gd name="connsiteX1" fmla="*/ 51989 w 4183609"/>
                    <a:gd name="connsiteY1" fmla="*/ 474020 h 807364"/>
                    <a:gd name="connsiteX2" fmla="*/ 246231 w 4183609"/>
                    <a:gd name="connsiteY2" fmla="*/ 90170 h 807364"/>
                    <a:gd name="connsiteX3" fmla="*/ 675860 w 4183609"/>
                    <a:gd name="connsiteY3" fmla="*/ 21408 h 807364"/>
                    <a:gd name="connsiteX4" fmla="*/ 4183609 w 4183609"/>
                    <a:gd name="connsiteY4" fmla="*/ 0 h 807364"/>
                    <a:gd name="connsiteX0" fmla="*/ 0 w 4183609"/>
                    <a:gd name="connsiteY0" fmla="*/ 807364 h 807364"/>
                    <a:gd name="connsiteX1" fmla="*/ 63209 w 4183609"/>
                    <a:gd name="connsiteY1" fmla="*/ 474020 h 807364"/>
                    <a:gd name="connsiteX2" fmla="*/ 246231 w 4183609"/>
                    <a:gd name="connsiteY2" fmla="*/ 90170 h 807364"/>
                    <a:gd name="connsiteX3" fmla="*/ 675860 w 4183609"/>
                    <a:gd name="connsiteY3" fmla="*/ 21408 h 807364"/>
                    <a:gd name="connsiteX4" fmla="*/ 4183609 w 4183609"/>
                    <a:gd name="connsiteY4" fmla="*/ 0 h 807364"/>
                    <a:gd name="connsiteX0" fmla="*/ 0 w 4183609"/>
                    <a:gd name="connsiteY0" fmla="*/ 807364 h 807364"/>
                    <a:gd name="connsiteX1" fmla="*/ 57599 w 4183609"/>
                    <a:gd name="connsiteY1" fmla="*/ 464670 h 807364"/>
                    <a:gd name="connsiteX2" fmla="*/ 246231 w 4183609"/>
                    <a:gd name="connsiteY2" fmla="*/ 90170 h 807364"/>
                    <a:gd name="connsiteX3" fmla="*/ 675860 w 4183609"/>
                    <a:gd name="connsiteY3" fmla="*/ 21408 h 807364"/>
                    <a:gd name="connsiteX4" fmla="*/ 4183609 w 4183609"/>
                    <a:gd name="connsiteY4" fmla="*/ 0 h 807364"/>
                    <a:gd name="connsiteX0" fmla="*/ 0 w 4183609"/>
                    <a:gd name="connsiteY0" fmla="*/ 807364 h 807364"/>
                    <a:gd name="connsiteX1" fmla="*/ 57599 w 4183609"/>
                    <a:gd name="connsiteY1" fmla="*/ 464670 h 807364"/>
                    <a:gd name="connsiteX2" fmla="*/ 246231 w 4183609"/>
                    <a:gd name="connsiteY2" fmla="*/ 90170 h 807364"/>
                    <a:gd name="connsiteX3" fmla="*/ 401830 w 4183609"/>
                    <a:gd name="connsiteY3" fmla="*/ 27543 h 807364"/>
                    <a:gd name="connsiteX4" fmla="*/ 675860 w 4183609"/>
                    <a:gd name="connsiteY4" fmla="*/ 21408 h 807364"/>
                    <a:gd name="connsiteX5" fmla="*/ 4183609 w 4183609"/>
                    <a:gd name="connsiteY5" fmla="*/ 0 h 807364"/>
                    <a:gd name="connsiteX0" fmla="*/ 0 w 4183609"/>
                    <a:gd name="connsiteY0" fmla="*/ 807364 h 807364"/>
                    <a:gd name="connsiteX1" fmla="*/ 57599 w 4183609"/>
                    <a:gd name="connsiteY1" fmla="*/ 464670 h 807364"/>
                    <a:gd name="connsiteX2" fmla="*/ 246231 w 4183609"/>
                    <a:gd name="connsiteY2" fmla="*/ 90170 h 807364"/>
                    <a:gd name="connsiteX3" fmla="*/ 379391 w 4183609"/>
                    <a:gd name="connsiteY3" fmla="*/ 92991 h 807364"/>
                    <a:gd name="connsiteX4" fmla="*/ 675860 w 4183609"/>
                    <a:gd name="connsiteY4" fmla="*/ 21408 h 807364"/>
                    <a:gd name="connsiteX5" fmla="*/ 4183609 w 4183609"/>
                    <a:gd name="connsiteY5" fmla="*/ 0 h 807364"/>
                    <a:gd name="connsiteX0" fmla="*/ 0 w 4183609"/>
                    <a:gd name="connsiteY0" fmla="*/ 807364 h 807364"/>
                    <a:gd name="connsiteX1" fmla="*/ 57599 w 4183609"/>
                    <a:gd name="connsiteY1" fmla="*/ 464670 h 807364"/>
                    <a:gd name="connsiteX2" fmla="*/ 148994 w 4183609"/>
                    <a:gd name="connsiteY2" fmla="*/ 224806 h 807364"/>
                    <a:gd name="connsiteX3" fmla="*/ 379391 w 4183609"/>
                    <a:gd name="connsiteY3" fmla="*/ 92991 h 807364"/>
                    <a:gd name="connsiteX4" fmla="*/ 675860 w 4183609"/>
                    <a:gd name="connsiteY4" fmla="*/ 21408 h 807364"/>
                    <a:gd name="connsiteX5" fmla="*/ 4183609 w 4183609"/>
                    <a:gd name="connsiteY5" fmla="*/ 0 h 807364"/>
                    <a:gd name="connsiteX0" fmla="*/ 0 w 4183609"/>
                    <a:gd name="connsiteY0" fmla="*/ 807364 h 807364"/>
                    <a:gd name="connsiteX1" fmla="*/ 57599 w 4183609"/>
                    <a:gd name="connsiteY1" fmla="*/ 464670 h 807364"/>
                    <a:gd name="connsiteX2" fmla="*/ 128425 w 4183609"/>
                    <a:gd name="connsiteY2" fmla="*/ 265945 h 807364"/>
                    <a:gd name="connsiteX3" fmla="*/ 379391 w 4183609"/>
                    <a:gd name="connsiteY3" fmla="*/ 92991 h 807364"/>
                    <a:gd name="connsiteX4" fmla="*/ 675860 w 4183609"/>
                    <a:gd name="connsiteY4" fmla="*/ 21408 h 807364"/>
                    <a:gd name="connsiteX5" fmla="*/ 4183609 w 4183609"/>
                    <a:gd name="connsiteY5" fmla="*/ 0 h 807364"/>
                    <a:gd name="connsiteX0" fmla="*/ 0 w 4183609"/>
                    <a:gd name="connsiteY0" fmla="*/ 807364 h 807364"/>
                    <a:gd name="connsiteX1" fmla="*/ 57599 w 4183609"/>
                    <a:gd name="connsiteY1" fmla="*/ 464670 h 807364"/>
                    <a:gd name="connsiteX2" fmla="*/ 128425 w 4183609"/>
                    <a:gd name="connsiteY2" fmla="*/ 265945 h 807364"/>
                    <a:gd name="connsiteX3" fmla="*/ 379391 w 4183609"/>
                    <a:gd name="connsiteY3" fmla="*/ 92991 h 807364"/>
                    <a:gd name="connsiteX4" fmla="*/ 675860 w 4183609"/>
                    <a:gd name="connsiteY4" fmla="*/ 21408 h 807364"/>
                    <a:gd name="connsiteX5" fmla="*/ 4183609 w 4183609"/>
                    <a:gd name="connsiteY5" fmla="*/ 0 h 807364"/>
                    <a:gd name="connsiteX0" fmla="*/ 0 w 4183609"/>
                    <a:gd name="connsiteY0" fmla="*/ 807364 h 807364"/>
                    <a:gd name="connsiteX1" fmla="*/ 57599 w 4183609"/>
                    <a:gd name="connsiteY1" fmla="*/ 464670 h 807364"/>
                    <a:gd name="connsiteX2" fmla="*/ 115335 w 4183609"/>
                    <a:gd name="connsiteY2" fmla="*/ 267815 h 807364"/>
                    <a:gd name="connsiteX3" fmla="*/ 379391 w 4183609"/>
                    <a:gd name="connsiteY3" fmla="*/ 92991 h 807364"/>
                    <a:gd name="connsiteX4" fmla="*/ 675860 w 4183609"/>
                    <a:gd name="connsiteY4" fmla="*/ 21408 h 807364"/>
                    <a:gd name="connsiteX5" fmla="*/ 4183609 w 4183609"/>
                    <a:gd name="connsiteY5" fmla="*/ 0 h 807364"/>
                    <a:gd name="connsiteX0" fmla="*/ 0 w 4183609"/>
                    <a:gd name="connsiteY0" fmla="*/ 807364 h 807364"/>
                    <a:gd name="connsiteX1" fmla="*/ 57599 w 4183609"/>
                    <a:gd name="connsiteY1" fmla="*/ 464670 h 807364"/>
                    <a:gd name="connsiteX2" fmla="*/ 115335 w 4183609"/>
                    <a:gd name="connsiteY2" fmla="*/ 267815 h 807364"/>
                    <a:gd name="connsiteX3" fmla="*/ 379391 w 4183609"/>
                    <a:gd name="connsiteY3" fmla="*/ 92991 h 807364"/>
                    <a:gd name="connsiteX4" fmla="*/ 675860 w 4183609"/>
                    <a:gd name="connsiteY4" fmla="*/ 21408 h 807364"/>
                    <a:gd name="connsiteX5" fmla="*/ 4183609 w 4183609"/>
                    <a:gd name="connsiteY5" fmla="*/ 0 h 807364"/>
                    <a:gd name="connsiteX0" fmla="*/ 0 w 4183609"/>
                    <a:gd name="connsiteY0" fmla="*/ 807364 h 807364"/>
                    <a:gd name="connsiteX1" fmla="*/ 57599 w 4183609"/>
                    <a:gd name="connsiteY1" fmla="*/ 464670 h 807364"/>
                    <a:gd name="connsiteX2" fmla="*/ 113465 w 4183609"/>
                    <a:gd name="connsiteY2" fmla="*/ 279035 h 807364"/>
                    <a:gd name="connsiteX3" fmla="*/ 379391 w 4183609"/>
                    <a:gd name="connsiteY3" fmla="*/ 92991 h 807364"/>
                    <a:gd name="connsiteX4" fmla="*/ 675860 w 4183609"/>
                    <a:gd name="connsiteY4" fmla="*/ 21408 h 807364"/>
                    <a:gd name="connsiteX5" fmla="*/ 4183609 w 4183609"/>
                    <a:gd name="connsiteY5" fmla="*/ 0 h 807364"/>
                    <a:gd name="connsiteX0" fmla="*/ 0 w 4183609"/>
                    <a:gd name="connsiteY0" fmla="*/ 807364 h 807364"/>
                    <a:gd name="connsiteX1" fmla="*/ 57599 w 4183609"/>
                    <a:gd name="connsiteY1" fmla="*/ 464670 h 807364"/>
                    <a:gd name="connsiteX2" fmla="*/ 113465 w 4183609"/>
                    <a:gd name="connsiteY2" fmla="*/ 279035 h 807364"/>
                    <a:gd name="connsiteX3" fmla="*/ 212966 w 4183609"/>
                    <a:gd name="connsiteY3" fmla="*/ 113560 h 807364"/>
                    <a:gd name="connsiteX4" fmla="*/ 675860 w 4183609"/>
                    <a:gd name="connsiteY4" fmla="*/ 21408 h 807364"/>
                    <a:gd name="connsiteX5" fmla="*/ 4183609 w 4183609"/>
                    <a:gd name="connsiteY5" fmla="*/ 0 h 807364"/>
                    <a:gd name="connsiteX0" fmla="*/ 0 w 4183609"/>
                    <a:gd name="connsiteY0" fmla="*/ 807364 h 807364"/>
                    <a:gd name="connsiteX1" fmla="*/ 57599 w 4183609"/>
                    <a:gd name="connsiteY1" fmla="*/ 464670 h 807364"/>
                    <a:gd name="connsiteX2" fmla="*/ 113465 w 4183609"/>
                    <a:gd name="connsiteY2" fmla="*/ 279035 h 807364"/>
                    <a:gd name="connsiteX3" fmla="*/ 212966 w 4183609"/>
                    <a:gd name="connsiteY3" fmla="*/ 113560 h 807364"/>
                    <a:gd name="connsiteX4" fmla="*/ 675860 w 4183609"/>
                    <a:gd name="connsiteY4" fmla="*/ 21408 h 807364"/>
                    <a:gd name="connsiteX5" fmla="*/ 4183609 w 4183609"/>
                    <a:gd name="connsiteY5" fmla="*/ 0 h 807364"/>
                    <a:gd name="connsiteX0" fmla="*/ 0 w 4183609"/>
                    <a:gd name="connsiteY0" fmla="*/ 807364 h 807364"/>
                    <a:gd name="connsiteX1" fmla="*/ 57599 w 4183609"/>
                    <a:gd name="connsiteY1" fmla="*/ 464670 h 807364"/>
                    <a:gd name="connsiteX2" fmla="*/ 113465 w 4183609"/>
                    <a:gd name="connsiteY2" fmla="*/ 279035 h 807364"/>
                    <a:gd name="connsiteX3" fmla="*/ 212966 w 4183609"/>
                    <a:gd name="connsiteY3" fmla="*/ 113560 h 807364"/>
                    <a:gd name="connsiteX4" fmla="*/ 675860 w 4183609"/>
                    <a:gd name="connsiteY4" fmla="*/ 21408 h 807364"/>
                    <a:gd name="connsiteX5" fmla="*/ 4183609 w 4183609"/>
                    <a:gd name="connsiteY5" fmla="*/ 0 h 807364"/>
                    <a:gd name="connsiteX0" fmla="*/ 0 w 4183609"/>
                    <a:gd name="connsiteY0" fmla="*/ 807364 h 807364"/>
                    <a:gd name="connsiteX1" fmla="*/ 57599 w 4183609"/>
                    <a:gd name="connsiteY1" fmla="*/ 464670 h 807364"/>
                    <a:gd name="connsiteX2" fmla="*/ 113465 w 4183609"/>
                    <a:gd name="connsiteY2" fmla="*/ 279035 h 807364"/>
                    <a:gd name="connsiteX3" fmla="*/ 212966 w 4183609"/>
                    <a:gd name="connsiteY3" fmla="*/ 113560 h 807364"/>
                    <a:gd name="connsiteX4" fmla="*/ 675860 w 4183609"/>
                    <a:gd name="connsiteY4" fmla="*/ 21408 h 807364"/>
                    <a:gd name="connsiteX5" fmla="*/ 4183609 w 4183609"/>
                    <a:gd name="connsiteY5" fmla="*/ 0 h 807364"/>
                    <a:gd name="connsiteX0" fmla="*/ 0 w 4183609"/>
                    <a:gd name="connsiteY0" fmla="*/ 889187 h 889187"/>
                    <a:gd name="connsiteX1" fmla="*/ 57599 w 4183609"/>
                    <a:gd name="connsiteY1" fmla="*/ 546493 h 889187"/>
                    <a:gd name="connsiteX2" fmla="*/ 113465 w 4183609"/>
                    <a:gd name="connsiteY2" fmla="*/ 360858 h 889187"/>
                    <a:gd name="connsiteX3" fmla="*/ 95160 w 4183609"/>
                    <a:gd name="connsiteY3" fmla="*/ 910 h 889187"/>
                    <a:gd name="connsiteX4" fmla="*/ 675860 w 4183609"/>
                    <a:gd name="connsiteY4" fmla="*/ 103231 h 889187"/>
                    <a:gd name="connsiteX5" fmla="*/ 4183609 w 4183609"/>
                    <a:gd name="connsiteY5" fmla="*/ 81823 h 889187"/>
                    <a:gd name="connsiteX0" fmla="*/ 0 w 4183609"/>
                    <a:gd name="connsiteY0" fmla="*/ 807364 h 807364"/>
                    <a:gd name="connsiteX1" fmla="*/ 57599 w 4183609"/>
                    <a:gd name="connsiteY1" fmla="*/ 464670 h 807364"/>
                    <a:gd name="connsiteX2" fmla="*/ 113465 w 4183609"/>
                    <a:gd name="connsiteY2" fmla="*/ 279035 h 807364"/>
                    <a:gd name="connsiteX3" fmla="*/ 325162 w 4183609"/>
                    <a:gd name="connsiteY3" fmla="*/ 48112 h 807364"/>
                    <a:gd name="connsiteX4" fmla="*/ 675860 w 4183609"/>
                    <a:gd name="connsiteY4" fmla="*/ 21408 h 807364"/>
                    <a:gd name="connsiteX5" fmla="*/ 4183609 w 4183609"/>
                    <a:gd name="connsiteY5" fmla="*/ 0 h 807364"/>
                    <a:gd name="connsiteX0" fmla="*/ 0 w 4183609"/>
                    <a:gd name="connsiteY0" fmla="*/ 807364 h 807364"/>
                    <a:gd name="connsiteX1" fmla="*/ 57599 w 4183609"/>
                    <a:gd name="connsiteY1" fmla="*/ 464670 h 807364"/>
                    <a:gd name="connsiteX2" fmla="*/ 113465 w 4183609"/>
                    <a:gd name="connsiteY2" fmla="*/ 279035 h 807364"/>
                    <a:gd name="connsiteX3" fmla="*/ 325162 w 4183609"/>
                    <a:gd name="connsiteY3" fmla="*/ 48112 h 807364"/>
                    <a:gd name="connsiteX4" fmla="*/ 675860 w 4183609"/>
                    <a:gd name="connsiteY4" fmla="*/ 21408 h 807364"/>
                    <a:gd name="connsiteX5" fmla="*/ 4183609 w 4183609"/>
                    <a:gd name="connsiteY5" fmla="*/ 0 h 807364"/>
                    <a:gd name="connsiteX0" fmla="*/ 0 w 4183609"/>
                    <a:gd name="connsiteY0" fmla="*/ 807364 h 807364"/>
                    <a:gd name="connsiteX1" fmla="*/ 57599 w 4183609"/>
                    <a:gd name="connsiteY1" fmla="*/ 464670 h 807364"/>
                    <a:gd name="connsiteX2" fmla="*/ 113465 w 4183609"/>
                    <a:gd name="connsiteY2" fmla="*/ 279035 h 807364"/>
                    <a:gd name="connsiteX3" fmla="*/ 304592 w 4183609"/>
                    <a:gd name="connsiteY3" fmla="*/ 49982 h 807364"/>
                    <a:gd name="connsiteX4" fmla="*/ 675860 w 4183609"/>
                    <a:gd name="connsiteY4" fmla="*/ 21408 h 807364"/>
                    <a:gd name="connsiteX5" fmla="*/ 4183609 w 4183609"/>
                    <a:gd name="connsiteY5" fmla="*/ 0 h 807364"/>
                    <a:gd name="connsiteX0" fmla="*/ 0 w 4183609"/>
                    <a:gd name="connsiteY0" fmla="*/ 807364 h 807364"/>
                    <a:gd name="connsiteX1" fmla="*/ 57599 w 4183609"/>
                    <a:gd name="connsiteY1" fmla="*/ 464670 h 807364"/>
                    <a:gd name="connsiteX2" fmla="*/ 113465 w 4183609"/>
                    <a:gd name="connsiteY2" fmla="*/ 279035 h 807364"/>
                    <a:gd name="connsiteX3" fmla="*/ 319551 w 4183609"/>
                    <a:gd name="connsiteY3" fmla="*/ 49982 h 807364"/>
                    <a:gd name="connsiteX4" fmla="*/ 675860 w 4183609"/>
                    <a:gd name="connsiteY4" fmla="*/ 21408 h 807364"/>
                    <a:gd name="connsiteX5" fmla="*/ 4183609 w 4183609"/>
                    <a:gd name="connsiteY5" fmla="*/ 0 h 807364"/>
                    <a:gd name="connsiteX0" fmla="*/ 0 w 4183609"/>
                    <a:gd name="connsiteY0" fmla="*/ 807364 h 807364"/>
                    <a:gd name="connsiteX1" fmla="*/ 57599 w 4183609"/>
                    <a:gd name="connsiteY1" fmla="*/ 464670 h 807364"/>
                    <a:gd name="connsiteX2" fmla="*/ 113465 w 4183609"/>
                    <a:gd name="connsiteY2" fmla="*/ 279035 h 807364"/>
                    <a:gd name="connsiteX3" fmla="*/ 319551 w 4183609"/>
                    <a:gd name="connsiteY3" fmla="*/ 49982 h 807364"/>
                    <a:gd name="connsiteX4" fmla="*/ 675860 w 4183609"/>
                    <a:gd name="connsiteY4" fmla="*/ 21408 h 807364"/>
                    <a:gd name="connsiteX5" fmla="*/ 4183609 w 4183609"/>
                    <a:gd name="connsiteY5" fmla="*/ 0 h 807364"/>
                    <a:gd name="connsiteX0" fmla="*/ 0 w 4183609"/>
                    <a:gd name="connsiteY0" fmla="*/ 807364 h 807364"/>
                    <a:gd name="connsiteX1" fmla="*/ 57599 w 4183609"/>
                    <a:gd name="connsiteY1" fmla="*/ 464670 h 807364"/>
                    <a:gd name="connsiteX2" fmla="*/ 113465 w 4183609"/>
                    <a:gd name="connsiteY2" fmla="*/ 303344 h 807364"/>
                    <a:gd name="connsiteX3" fmla="*/ 319551 w 4183609"/>
                    <a:gd name="connsiteY3" fmla="*/ 49982 h 807364"/>
                    <a:gd name="connsiteX4" fmla="*/ 675860 w 4183609"/>
                    <a:gd name="connsiteY4" fmla="*/ 21408 h 807364"/>
                    <a:gd name="connsiteX5" fmla="*/ 4183609 w 4183609"/>
                    <a:gd name="connsiteY5" fmla="*/ 0 h 807364"/>
                    <a:gd name="connsiteX0" fmla="*/ 0 w 4183609"/>
                    <a:gd name="connsiteY0" fmla="*/ 807364 h 807364"/>
                    <a:gd name="connsiteX1" fmla="*/ 57599 w 4183609"/>
                    <a:gd name="connsiteY1" fmla="*/ 464670 h 807364"/>
                    <a:gd name="connsiteX2" fmla="*/ 113465 w 4183609"/>
                    <a:gd name="connsiteY2" fmla="*/ 303344 h 807364"/>
                    <a:gd name="connsiteX3" fmla="*/ 319551 w 4183609"/>
                    <a:gd name="connsiteY3" fmla="*/ 49982 h 807364"/>
                    <a:gd name="connsiteX4" fmla="*/ 675860 w 4183609"/>
                    <a:gd name="connsiteY4" fmla="*/ 21408 h 807364"/>
                    <a:gd name="connsiteX5" fmla="*/ 4183609 w 4183609"/>
                    <a:gd name="connsiteY5" fmla="*/ 0 h 807364"/>
                    <a:gd name="connsiteX0" fmla="*/ 0 w 4183609"/>
                    <a:gd name="connsiteY0" fmla="*/ 807364 h 807364"/>
                    <a:gd name="connsiteX1" fmla="*/ 57599 w 4183609"/>
                    <a:gd name="connsiteY1" fmla="*/ 464670 h 807364"/>
                    <a:gd name="connsiteX2" fmla="*/ 104116 w 4183609"/>
                    <a:gd name="connsiteY2" fmla="*/ 307084 h 807364"/>
                    <a:gd name="connsiteX3" fmla="*/ 319551 w 4183609"/>
                    <a:gd name="connsiteY3" fmla="*/ 49982 h 807364"/>
                    <a:gd name="connsiteX4" fmla="*/ 675860 w 4183609"/>
                    <a:gd name="connsiteY4" fmla="*/ 21408 h 807364"/>
                    <a:gd name="connsiteX5" fmla="*/ 4183609 w 4183609"/>
                    <a:gd name="connsiteY5" fmla="*/ 0 h 807364"/>
                    <a:gd name="connsiteX0" fmla="*/ 0 w 4183609"/>
                    <a:gd name="connsiteY0" fmla="*/ 807364 h 807364"/>
                    <a:gd name="connsiteX1" fmla="*/ 57599 w 4183609"/>
                    <a:gd name="connsiteY1" fmla="*/ 464670 h 807364"/>
                    <a:gd name="connsiteX2" fmla="*/ 104116 w 4183609"/>
                    <a:gd name="connsiteY2" fmla="*/ 307084 h 807364"/>
                    <a:gd name="connsiteX3" fmla="*/ 319551 w 4183609"/>
                    <a:gd name="connsiteY3" fmla="*/ 49982 h 807364"/>
                    <a:gd name="connsiteX4" fmla="*/ 675860 w 4183609"/>
                    <a:gd name="connsiteY4" fmla="*/ 21408 h 807364"/>
                    <a:gd name="connsiteX5" fmla="*/ 4183609 w 4183609"/>
                    <a:gd name="connsiteY5" fmla="*/ 0 h 807364"/>
                    <a:gd name="connsiteX0" fmla="*/ 0 w 4183609"/>
                    <a:gd name="connsiteY0" fmla="*/ 807364 h 807364"/>
                    <a:gd name="connsiteX1" fmla="*/ 57599 w 4183609"/>
                    <a:gd name="connsiteY1" fmla="*/ 464670 h 807364"/>
                    <a:gd name="connsiteX2" fmla="*/ 104116 w 4183609"/>
                    <a:gd name="connsiteY2" fmla="*/ 307084 h 807364"/>
                    <a:gd name="connsiteX3" fmla="*/ 319551 w 4183609"/>
                    <a:gd name="connsiteY3" fmla="*/ 49982 h 807364"/>
                    <a:gd name="connsiteX4" fmla="*/ 1102206 w 4183609"/>
                    <a:gd name="connsiteY4" fmla="*/ 19538 h 807364"/>
                    <a:gd name="connsiteX5" fmla="*/ 4183609 w 4183609"/>
                    <a:gd name="connsiteY5" fmla="*/ 0 h 807364"/>
                    <a:gd name="connsiteX0" fmla="*/ 0 w 4183609"/>
                    <a:gd name="connsiteY0" fmla="*/ 807364 h 807364"/>
                    <a:gd name="connsiteX1" fmla="*/ 57599 w 4183609"/>
                    <a:gd name="connsiteY1" fmla="*/ 464670 h 807364"/>
                    <a:gd name="connsiteX2" fmla="*/ 104116 w 4183609"/>
                    <a:gd name="connsiteY2" fmla="*/ 307084 h 807364"/>
                    <a:gd name="connsiteX3" fmla="*/ 319551 w 4183609"/>
                    <a:gd name="connsiteY3" fmla="*/ 49982 h 807364"/>
                    <a:gd name="connsiteX4" fmla="*/ 1375217 w 4183609"/>
                    <a:gd name="connsiteY4" fmla="*/ 13928 h 807364"/>
                    <a:gd name="connsiteX5" fmla="*/ 4183609 w 4183609"/>
                    <a:gd name="connsiteY5" fmla="*/ 0 h 807364"/>
                    <a:gd name="connsiteX0" fmla="*/ 0 w 4183609"/>
                    <a:gd name="connsiteY0" fmla="*/ 807364 h 807364"/>
                    <a:gd name="connsiteX1" fmla="*/ 57599 w 4183609"/>
                    <a:gd name="connsiteY1" fmla="*/ 464670 h 807364"/>
                    <a:gd name="connsiteX2" fmla="*/ 104116 w 4183609"/>
                    <a:gd name="connsiteY2" fmla="*/ 307084 h 807364"/>
                    <a:gd name="connsiteX3" fmla="*/ 319551 w 4183609"/>
                    <a:gd name="connsiteY3" fmla="*/ 49982 h 807364"/>
                    <a:gd name="connsiteX4" fmla="*/ 1687497 w 4183609"/>
                    <a:gd name="connsiteY4" fmla="*/ 27018 h 807364"/>
                    <a:gd name="connsiteX5" fmla="*/ 4183609 w 4183609"/>
                    <a:gd name="connsiteY5" fmla="*/ 0 h 807364"/>
                    <a:gd name="connsiteX0" fmla="*/ 0 w 4183609"/>
                    <a:gd name="connsiteY0" fmla="*/ 807364 h 807364"/>
                    <a:gd name="connsiteX1" fmla="*/ 57599 w 4183609"/>
                    <a:gd name="connsiteY1" fmla="*/ 464670 h 807364"/>
                    <a:gd name="connsiteX2" fmla="*/ 104116 w 4183609"/>
                    <a:gd name="connsiteY2" fmla="*/ 307084 h 807364"/>
                    <a:gd name="connsiteX3" fmla="*/ 319551 w 4183609"/>
                    <a:gd name="connsiteY3" fmla="*/ 49982 h 807364"/>
                    <a:gd name="connsiteX4" fmla="*/ 1687497 w 4183609"/>
                    <a:gd name="connsiteY4" fmla="*/ 27018 h 807364"/>
                    <a:gd name="connsiteX5" fmla="*/ 4183609 w 4183609"/>
                    <a:gd name="connsiteY5" fmla="*/ 0 h 807364"/>
                    <a:gd name="connsiteX0" fmla="*/ 0 w 4183609"/>
                    <a:gd name="connsiteY0" fmla="*/ 807364 h 807364"/>
                    <a:gd name="connsiteX1" fmla="*/ 57599 w 4183609"/>
                    <a:gd name="connsiteY1" fmla="*/ 464670 h 807364"/>
                    <a:gd name="connsiteX2" fmla="*/ 104116 w 4183609"/>
                    <a:gd name="connsiteY2" fmla="*/ 307084 h 807364"/>
                    <a:gd name="connsiteX3" fmla="*/ 319551 w 4183609"/>
                    <a:gd name="connsiteY3" fmla="*/ 49982 h 807364"/>
                    <a:gd name="connsiteX4" fmla="*/ 1687497 w 4183609"/>
                    <a:gd name="connsiteY4" fmla="*/ 27018 h 807364"/>
                    <a:gd name="connsiteX5" fmla="*/ 4183609 w 4183609"/>
                    <a:gd name="connsiteY5" fmla="*/ 0 h 807364"/>
                    <a:gd name="connsiteX0" fmla="*/ 0 w 4183609"/>
                    <a:gd name="connsiteY0" fmla="*/ 807364 h 807364"/>
                    <a:gd name="connsiteX1" fmla="*/ 57599 w 4183609"/>
                    <a:gd name="connsiteY1" fmla="*/ 464670 h 807364"/>
                    <a:gd name="connsiteX2" fmla="*/ 104116 w 4183609"/>
                    <a:gd name="connsiteY2" fmla="*/ 307084 h 807364"/>
                    <a:gd name="connsiteX3" fmla="*/ 319551 w 4183609"/>
                    <a:gd name="connsiteY3" fmla="*/ 49982 h 807364"/>
                    <a:gd name="connsiteX4" fmla="*/ 1696846 w 4183609"/>
                    <a:gd name="connsiteY4" fmla="*/ 19538 h 807364"/>
                    <a:gd name="connsiteX5" fmla="*/ 4183609 w 4183609"/>
                    <a:gd name="connsiteY5" fmla="*/ 0 h 807364"/>
                    <a:gd name="connsiteX0" fmla="*/ 0 w 4183609"/>
                    <a:gd name="connsiteY0" fmla="*/ 807364 h 807364"/>
                    <a:gd name="connsiteX1" fmla="*/ 57599 w 4183609"/>
                    <a:gd name="connsiteY1" fmla="*/ 464670 h 807364"/>
                    <a:gd name="connsiteX2" fmla="*/ 104116 w 4183609"/>
                    <a:gd name="connsiteY2" fmla="*/ 307084 h 807364"/>
                    <a:gd name="connsiteX3" fmla="*/ 347600 w 4183609"/>
                    <a:gd name="connsiteY3" fmla="*/ 42502 h 807364"/>
                    <a:gd name="connsiteX4" fmla="*/ 1696846 w 4183609"/>
                    <a:gd name="connsiteY4" fmla="*/ 19538 h 807364"/>
                    <a:gd name="connsiteX5" fmla="*/ 4183609 w 4183609"/>
                    <a:gd name="connsiteY5" fmla="*/ 0 h 807364"/>
                    <a:gd name="connsiteX0" fmla="*/ 0 w 4183609"/>
                    <a:gd name="connsiteY0" fmla="*/ 807364 h 807364"/>
                    <a:gd name="connsiteX1" fmla="*/ 57599 w 4183609"/>
                    <a:gd name="connsiteY1" fmla="*/ 464670 h 807364"/>
                    <a:gd name="connsiteX2" fmla="*/ 104116 w 4183609"/>
                    <a:gd name="connsiteY2" fmla="*/ 307084 h 807364"/>
                    <a:gd name="connsiteX3" fmla="*/ 347600 w 4183609"/>
                    <a:gd name="connsiteY3" fmla="*/ 42502 h 807364"/>
                    <a:gd name="connsiteX4" fmla="*/ 1696846 w 4183609"/>
                    <a:gd name="connsiteY4" fmla="*/ 19538 h 807364"/>
                    <a:gd name="connsiteX5" fmla="*/ 4183609 w 4183609"/>
                    <a:gd name="connsiteY5" fmla="*/ 0 h 807364"/>
                    <a:gd name="connsiteX0" fmla="*/ 0 w 4183609"/>
                    <a:gd name="connsiteY0" fmla="*/ 807364 h 807364"/>
                    <a:gd name="connsiteX1" fmla="*/ 57599 w 4183609"/>
                    <a:gd name="connsiteY1" fmla="*/ 464670 h 807364"/>
                    <a:gd name="connsiteX2" fmla="*/ 104116 w 4183609"/>
                    <a:gd name="connsiteY2" fmla="*/ 307084 h 807364"/>
                    <a:gd name="connsiteX3" fmla="*/ 347600 w 4183609"/>
                    <a:gd name="connsiteY3" fmla="*/ 42502 h 807364"/>
                    <a:gd name="connsiteX4" fmla="*/ 1696846 w 4183609"/>
                    <a:gd name="connsiteY4" fmla="*/ 19538 h 807364"/>
                    <a:gd name="connsiteX5" fmla="*/ 4183609 w 4183609"/>
                    <a:gd name="connsiteY5" fmla="*/ 0 h 807364"/>
                    <a:gd name="connsiteX0" fmla="*/ 0 w 4183609"/>
                    <a:gd name="connsiteY0" fmla="*/ 807364 h 807364"/>
                    <a:gd name="connsiteX1" fmla="*/ 57599 w 4183609"/>
                    <a:gd name="connsiteY1" fmla="*/ 464670 h 807364"/>
                    <a:gd name="connsiteX2" fmla="*/ 104116 w 4183609"/>
                    <a:gd name="connsiteY2" fmla="*/ 307084 h 807364"/>
                    <a:gd name="connsiteX3" fmla="*/ 347600 w 4183609"/>
                    <a:gd name="connsiteY3" fmla="*/ 42502 h 807364"/>
                    <a:gd name="connsiteX4" fmla="*/ 487847 w 4183609"/>
                    <a:gd name="connsiteY4" fmla="*/ 18193 h 807364"/>
                    <a:gd name="connsiteX5" fmla="*/ 1696846 w 4183609"/>
                    <a:gd name="connsiteY5" fmla="*/ 19538 h 807364"/>
                    <a:gd name="connsiteX6" fmla="*/ 4183609 w 4183609"/>
                    <a:gd name="connsiteY6" fmla="*/ 0 h 807364"/>
                    <a:gd name="connsiteX0" fmla="*/ 0 w 4183609"/>
                    <a:gd name="connsiteY0" fmla="*/ 807364 h 807364"/>
                    <a:gd name="connsiteX1" fmla="*/ 57599 w 4183609"/>
                    <a:gd name="connsiteY1" fmla="*/ 464670 h 807364"/>
                    <a:gd name="connsiteX2" fmla="*/ 104116 w 4183609"/>
                    <a:gd name="connsiteY2" fmla="*/ 307084 h 807364"/>
                    <a:gd name="connsiteX3" fmla="*/ 261583 w 4183609"/>
                    <a:gd name="connsiteY3" fmla="*/ 70551 h 807364"/>
                    <a:gd name="connsiteX4" fmla="*/ 487847 w 4183609"/>
                    <a:gd name="connsiteY4" fmla="*/ 18193 h 807364"/>
                    <a:gd name="connsiteX5" fmla="*/ 1696846 w 4183609"/>
                    <a:gd name="connsiteY5" fmla="*/ 19538 h 807364"/>
                    <a:gd name="connsiteX6" fmla="*/ 4183609 w 4183609"/>
                    <a:gd name="connsiteY6" fmla="*/ 0 h 807364"/>
                    <a:gd name="connsiteX0" fmla="*/ 0 w 4183609"/>
                    <a:gd name="connsiteY0" fmla="*/ 807364 h 807364"/>
                    <a:gd name="connsiteX1" fmla="*/ 57599 w 4183609"/>
                    <a:gd name="connsiteY1" fmla="*/ 464670 h 807364"/>
                    <a:gd name="connsiteX2" fmla="*/ 104116 w 4183609"/>
                    <a:gd name="connsiteY2" fmla="*/ 307084 h 807364"/>
                    <a:gd name="connsiteX3" fmla="*/ 261583 w 4183609"/>
                    <a:gd name="connsiteY3" fmla="*/ 70551 h 807364"/>
                    <a:gd name="connsiteX4" fmla="*/ 487847 w 4183609"/>
                    <a:gd name="connsiteY4" fmla="*/ 18193 h 807364"/>
                    <a:gd name="connsiteX5" fmla="*/ 1696846 w 4183609"/>
                    <a:gd name="connsiteY5" fmla="*/ 19538 h 807364"/>
                    <a:gd name="connsiteX6" fmla="*/ 4183609 w 4183609"/>
                    <a:gd name="connsiteY6" fmla="*/ 0 h 807364"/>
                    <a:gd name="connsiteX0" fmla="*/ 0 w 4183609"/>
                    <a:gd name="connsiteY0" fmla="*/ 807364 h 807364"/>
                    <a:gd name="connsiteX1" fmla="*/ 57599 w 4183609"/>
                    <a:gd name="connsiteY1" fmla="*/ 464670 h 807364"/>
                    <a:gd name="connsiteX2" fmla="*/ 104116 w 4183609"/>
                    <a:gd name="connsiteY2" fmla="*/ 307084 h 807364"/>
                    <a:gd name="connsiteX3" fmla="*/ 276542 w 4183609"/>
                    <a:gd name="connsiteY3" fmla="*/ 76160 h 807364"/>
                    <a:gd name="connsiteX4" fmla="*/ 487847 w 4183609"/>
                    <a:gd name="connsiteY4" fmla="*/ 18193 h 807364"/>
                    <a:gd name="connsiteX5" fmla="*/ 1696846 w 4183609"/>
                    <a:gd name="connsiteY5" fmla="*/ 19538 h 807364"/>
                    <a:gd name="connsiteX6" fmla="*/ 4183609 w 4183609"/>
                    <a:gd name="connsiteY6" fmla="*/ 0 h 807364"/>
                    <a:gd name="connsiteX0" fmla="*/ 0 w 4183609"/>
                    <a:gd name="connsiteY0" fmla="*/ 807364 h 807364"/>
                    <a:gd name="connsiteX1" fmla="*/ 57599 w 4183609"/>
                    <a:gd name="connsiteY1" fmla="*/ 464670 h 807364"/>
                    <a:gd name="connsiteX2" fmla="*/ 104116 w 4183609"/>
                    <a:gd name="connsiteY2" fmla="*/ 307084 h 807364"/>
                    <a:gd name="connsiteX3" fmla="*/ 276542 w 4183609"/>
                    <a:gd name="connsiteY3" fmla="*/ 74290 h 807364"/>
                    <a:gd name="connsiteX4" fmla="*/ 487847 w 4183609"/>
                    <a:gd name="connsiteY4" fmla="*/ 18193 h 807364"/>
                    <a:gd name="connsiteX5" fmla="*/ 1696846 w 4183609"/>
                    <a:gd name="connsiteY5" fmla="*/ 19538 h 807364"/>
                    <a:gd name="connsiteX6" fmla="*/ 4183609 w 4183609"/>
                    <a:gd name="connsiteY6" fmla="*/ 0 h 807364"/>
                    <a:gd name="connsiteX0" fmla="*/ 0 w 4183609"/>
                    <a:gd name="connsiteY0" fmla="*/ 807364 h 807364"/>
                    <a:gd name="connsiteX1" fmla="*/ 57599 w 4183609"/>
                    <a:gd name="connsiteY1" fmla="*/ 464670 h 807364"/>
                    <a:gd name="connsiteX2" fmla="*/ 104116 w 4183609"/>
                    <a:gd name="connsiteY2" fmla="*/ 307084 h 807364"/>
                    <a:gd name="connsiteX3" fmla="*/ 276542 w 4183609"/>
                    <a:gd name="connsiteY3" fmla="*/ 74290 h 807364"/>
                    <a:gd name="connsiteX4" fmla="*/ 532726 w 4183609"/>
                    <a:gd name="connsiteY4" fmla="*/ 31283 h 807364"/>
                    <a:gd name="connsiteX5" fmla="*/ 1696846 w 4183609"/>
                    <a:gd name="connsiteY5" fmla="*/ 19538 h 807364"/>
                    <a:gd name="connsiteX6" fmla="*/ 4183609 w 4183609"/>
                    <a:gd name="connsiteY6" fmla="*/ 0 h 807364"/>
                    <a:gd name="connsiteX0" fmla="*/ 0 w 4183609"/>
                    <a:gd name="connsiteY0" fmla="*/ 807364 h 807364"/>
                    <a:gd name="connsiteX1" fmla="*/ 57599 w 4183609"/>
                    <a:gd name="connsiteY1" fmla="*/ 464670 h 807364"/>
                    <a:gd name="connsiteX2" fmla="*/ 104116 w 4183609"/>
                    <a:gd name="connsiteY2" fmla="*/ 307084 h 807364"/>
                    <a:gd name="connsiteX3" fmla="*/ 276542 w 4183609"/>
                    <a:gd name="connsiteY3" fmla="*/ 74290 h 807364"/>
                    <a:gd name="connsiteX4" fmla="*/ 622483 w 4183609"/>
                    <a:gd name="connsiteY4" fmla="*/ 18193 h 807364"/>
                    <a:gd name="connsiteX5" fmla="*/ 1696846 w 4183609"/>
                    <a:gd name="connsiteY5" fmla="*/ 19538 h 807364"/>
                    <a:gd name="connsiteX6" fmla="*/ 4183609 w 4183609"/>
                    <a:gd name="connsiteY6" fmla="*/ 0 h 807364"/>
                    <a:gd name="connsiteX0" fmla="*/ 0 w 4183609"/>
                    <a:gd name="connsiteY0" fmla="*/ 807364 h 807364"/>
                    <a:gd name="connsiteX1" fmla="*/ 57599 w 4183609"/>
                    <a:gd name="connsiteY1" fmla="*/ 464670 h 807364"/>
                    <a:gd name="connsiteX2" fmla="*/ 104116 w 4183609"/>
                    <a:gd name="connsiteY2" fmla="*/ 307084 h 807364"/>
                    <a:gd name="connsiteX3" fmla="*/ 276542 w 4183609"/>
                    <a:gd name="connsiteY3" fmla="*/ 74290 h 807364"/>
                    <a:gd name="connsiteX4" fmla="*/ 65427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7599 w 4183609"/>
                    <a:gd name="connsiteY1" fmla="*/ 464670 h 807364"/>
                    <a:gd name="connsiteX2" fmla="*/ 104116 w 4183609"/>
                    <a:gd name="connsiteY2" fmla="*/ 307084 h 807364"/>
                    <a:gd name="connsiteX3" fmla="*/ 276542 w 4183609"/>
                    <a:gd name="connsiteY3" fmla="*/ 74290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7599 w 4183609"/>
                    <a:gd name="connsiteY1" fmla="*/ 464670 h 807364"/>
                    <a:gd name="connsiteX2" fmla="*/ 104116 w 4183609"/>
                    <a:gd name="connsiteY2" fmla="*/ 307084 h 807364"/>
                    <a:gd name="connsiteX3" fmla="*/ 270932 w 4183609"/>
                    <a:gd name="connsiteY3" fmla="*/ 74290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7599 w 4183609"/>
                    <a:gd name="connsiteY1" fmla="*/ 464670 h 807364"/>
                    <a:gd name="connsiteX2" fmla="*/ 104116 w 4183609"/>
                    <a:gd name="connsiteY2" fmla="*/ 307084 h 807364"/>
                    <a:gd name="connsiteX3" fmla="*/ 280282 w 4183609"/>
                    <a:gd name="connsiteY3" fmla="*/ 686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7599 w 4183609"/>
                    <a:gd name="connsiteY1" fmla="*/ 464670 h 807364"/>
                    <a:gd name="connsiteX2" fmla="*/ 104116 w 4183609"/>
                    <a:gd name="connsiteY2" fmla="*/ 307084 h 807364"/>
                    <a:gd name="connsiteX3" fmla="*/ 280282 w 4183609"/>
                    <a:gd name="connsiteY3" fmla="*/ 686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7599 w 4183609"/>
                    <a:gd name="connsiteY1" fmla="*/ 464670 h 807364"/>
                    <a:gd name="connsiteX2" fmla="*/ 104116 w 4183609"/>
                    <a:gd name="connsiteY2" fmla="*/ 307084 h 807364"/>
                    <a:gd name="connsiteX3" fmla="*/ 280282 w 4183609"/>
                    <a:gd name="connsiteY3" fmla="*/ 686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7599 w 4183609"/>
                    <a:gd name="connsiteY1" fmla="*/ 464670 h 807364"/>
                    <a:gd name="connsiteX2" fmla="*/ 117205 w 4183609"/>
                    <a:gd name="connsiteY2" fmla="*/ 271555 h 807364"/>
                    <a:gd name="connsiteX3" fmla="*/ 280282 w 4183609"/>
                    <a:gd name="connsiteY3" fmla="*/ 686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7599 w 4183609"/>
                    <a:gd name="connsiteY1" fmla="*/ 464670 h 807364"/>
                    <a:gd name="connsiteX2" fmla="*/ 115335 w 4183609"/>
                    <a:gd name="connsiteY2" fmla="*/ 280904 h 807364"/>
                    <a:gd name="connsiteX3" fmla="*/ 280282 w 4183609"/>
                    <a:gd name="connsiteY3" fmla="*/ 686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46380 w 4183609"/>
                    <a:gd name="connsiteY1" fmla="*/ 496459 h 807364"/>
                    <a:gd name="connsiteX2" fmla="*/ 115335 w 4183609"/>
                    <a:gd name="connsiteY2" fmla="*/ 280904 h 807364"/>
                    <a:gd name="connsiteX3" fmla="*/ 280282 w 4183609"/>
                    <a:gd name="connsiteY3" fmla="*/ 686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46380 w 4183609"/>
                    <a:gd name="connsiteY1" fmla="*/ 496459 h 807364"/>
                    <a:gd name="connsiteX2" fmla="*/ 115335 w 4183609"/>
                    <a:gd name="connsiteY2" fmla="*/ 280904 h 807364"/>
                    <a:gd name="connsiteX3" fmla="*/ 280282 w 4183609"/>
                    <a:gd name="connsiteY3" fmla="*/ 686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46380 w 4183609"/>
                    <a:gd name="connsiteY1" fmla="*/ 496459 h 807364"/>
                    <a:gd name="connsiteX2" fmla="*/ 132164 w 4183609"/>
                    <a:gd name="connsiteY2" fmla="*/ 241636 h 807364"/>
                    <a:gd name="connsiteX3" fmla="*/ 280282 w 4183609"/>
                    <a:gd name="connsiteY3" fmla="*/ 686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46380 w 4183609"/>
                    <a:gd name="connsiteY1" fmla="*/ 496459 h 807364"/>
                    <a:gd name="connsiteX2" fmla="*/ 132164 w 4183609"/>
                    <a:gd name="connsiteY2" fmla="*/ 241636 h 807364"/>
                    <a:gd name="connsiteX3" fmla="*/ 280282 w 4183609"/>
                    <a:gd name="connsiteY3" fmla="*/ 686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46380 w 4183609"/>
                    <a:gd name="connsiteY1" fmla="*/ 496459 h 807364"/>
                    <a:gd name="connsiteX2" fmla="*/ 132164 w 4183609"/>
                    <a:gd name="connsiteY2" fmla="*/ 241636 h 807364"/>
                    <a:gd name="connsiteX3" fmla="*/ 280282 w 4183609"/>
                    <a:gd name="connsiteY3" fmla="*/ 686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46380 w 4183609"/>
                    <a:gd name="connsiteY1" fmla="*/ 496459 h 807364"/>
                    <a:gd name="connsiteX2" fmla="*/ 139644 w 4183609"/>
                    <a:gd name="connsiteY2" fmla="*/ 226677 h 807364"/>
                    <a:gd name="connsiteX3" fmla="*/ 280282 w 4183609"/>
                    <a:gd name="connsiteY3" fmla="*/ 686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46380 w 4183609"/>
                    <a:gd name="connsiteY1" fmla="*/ 496459 h 807364"/>
                    <a:gd name="connsiteX2" fmla="*/ 137774 w 4183609"/>
                    <a:gd name="connsiteY2" fmla="*/ 213587 h 807364"/>
                    <a:gd name="connsiteX3" fmla="*/ 280282 w 4183609"/>
                    <a:gd name="connsiteY3" fmla="*/ 686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46380 w 4183609"/>
                    <a:gd name="connsiteY1" fmla="*/ 496459 h 807364"/>
                    <a:gd name="connsiteX2" fmla="*/ 137774 w 4183609"/>
                    <a:gd name="connsiteY2" fmla="*/ 213587 h 807364"/>
                    <a:gd name="connsiteX3" fmla="*/ 280282 w 4183609"/>
                    <a:gd name="connsiteY3" fmla="*/ 686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46380 w 4183609"/>
                    <a:gd name="connsiteY1" fmla="*/ 496459 h 807364"/>
                    <a:gd name="connsiteX2" fmla="*/ 134034 w 4183609"/>
                    <a:gd name="connsiteY2" fmla="*/ 230416 h 807364"/>
                    <a:gd name="connsiteX3" fmla="*/ 280282 w 4183609"/>
                    <a:gd name="connsiteY3" fmla="*/ 686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46380 w 4183609"/>
                    <a:gd name="connsiteY1" fmla="*/ 496459 h 807364"/>
                    <a:gd name="connsiteX2" fmla="*/ 134034 w 4183609"/>
                    <a:gd name="connsiteY2" fmla="*/ 230416 h 807364"/>
                    <a:gd name="connsiteX3" fmla="*/ 289632 w 4183609"/>
                    <a:gd name="connsiteY3" fmla="*/ 6120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46380 w 4183609"/>
                    <a:gd name="connsiteY1" fmla="*/ 496459 h 807364"/>
                    <a:gd name="connsiteX2" fmla="*/ 134034 w 4183609"/>
                    <a:gd name="connsiteY2" fmla="*/ 230416 h 807364"/>
                    <a:gd name="connsiteX3" fmla="*/ 304591 w 4183609"/>
                    <a:gd name="connsiteY3" fmla="*/ 6494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46380 w 4183609"/>
                    <a:gd name="connsiteY1" fmla="*/ 496459 h 807364"/>
                    <a:gd name="connsiteX2" fmla="*/ 134034 w 4183609"/>
                    <a:gd name="connsiteY2" fmla="*/ 230416 h 807364"/>
                    <a:gd name="connsiteX3" fmla="*/ 306461 w 4183609"/>
                    <a:gd name="connsiteY3" fmla="*/ 5746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46380 w 4183609"/>
                    <a:gd name="connsiteY1" fmla="*/ 496459 h 807364"/>
                    <a:gd name="connsiteX2" fmla="*/ 134034 w 4183609"/>
                    <a:gd name="connsiteY2" fmla="*/ 230416 h 807364"/>
                    <a:gd name="connsiteX3" fmla="*/ 306461 w 4183609"/>
                    <a:gd name="connsiteY3" fmla="*/ 5746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46380 w 4183609"/>
                    <a:gd name="connsiteY1" fmla="*/ 496459 h 807364"/>
                    <a:gd name="connsiteX2" fmla="*/ 134034 w 4183609"/>
                    <a:gd name="connsiteY2" fmla="*/ 230416 h 807364"/>
                    <a:gd name="connsiteX3" fmla="*/ 306461 w 4183609"/>
                    <a:gd name="connsiteY3" fmla="*/ 5746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46380 w 4183609"/>
                    <a:gd name="connsiteY1" fmla="*/ 496459 h 807364"/>
                    <a:gd name="connsiteX2" fmla="*/ 134034 w 4183609"/>
                    <a:gd name="connsiteY2" fmla="*/ 230416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46380 w 4183609"/>
                    <a:gd name="connsiteY1" fmla="*/ 496459 h 807364"/>
                    <a:gd name="connsiteX2" fmla="*/ 134034 w 4183609"/>
                    <a:gd name="connsiteY2" fmla="*/ 230416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46380 w 4183609"/>
                    <a:gd name="connsiteY1" fmla="*/ 496459 h 807364"/>
                    <a:gd name="connsiteX2" fmla="*/ 137774 w 4183609"/>
                    <a:gd name="connsiteY2" fmla="*/ 230416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46380 w 4183609"/>
                    <a:gd name="connsiteY1" fmla="*/ 496459 h 807364"/>
                    <a:gd name="connsiteX2" fmla="*/ 139644 w 4183609"/>
                    <a:gd name="connsiteY2" fmla="*/ 215457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46380 w 4183609"/>
                    <a:gd name="connsiteY1" fmla="*/ 496459 h 807364"/>
                    <a:gd name="connsiteX2" fmla="*/ 139644 w 4183609"/>
                    <a:gd name="connsiteY2" fmla="*/ 215457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0120 w 4183609"/>
                    <a:gd name="connsiteY1" fmla="*/ 494589 h 807364"/>
                    <a:gd name="connsiteX2" fmla="*/ 139644 w 4183609"/>
                    <a:gd name="connsiteY2" fmla="*/ 215457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0120 w 4183609"/>
                    <a:gd name="connsiteY1" fmla="*/ 494589 h 807364"/>
                    <a:gd name="connsiteX2" fmla="*/ 126554 w 4183609"/>
                    <a:gd name="connsiteY2" fmla="*/ 254725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0120 w 4183609"/>
                    <a:gd name="connsiteY1" fmla="*/ 494589 h 807364"/>
                    <a:gd name="connsiteX2" fmla="*/ 117204 w 4183609"/>
                    <a:gd name="connsiteY2" fmla="*/ 280904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0120 w 4183609"/>
                    <a:gd name="connsiteY1" fmla="*/ 494589 h 807364"/>
                    <a:gd name="connsiteX2" fmla="*/ 117204 w 4183609"/>
                    <a:gd name="connsiteY2" fmla="*/ 280904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0120 w 4183609"/>
                    <a:gd name="connsiteY1" fmla="*/ 494589 h 807364"/>
                    <a:gd name="connsiteX2" fmla="*/ 117204 w 4183609"/>
                    <a:gd name="connsiteY2" fmla="*/ 280904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0120 w 4183609"/>
                    <a:gd name="connsiteY1" fmla="*/ 494589 h 807364"/>
                    <a:gd name="connsiteX2" fmla="*/ 117204 w 4183609"/>
                    <a:gd name="connsiteY2" fmla="*/ 280904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0120 w 4183609"/>
                    <a:gd name="connsiteY1" fmla="*/ 494589 h 807364"/>
                    <a:gd name="connsiteX2" fmla="*/ 117204 w 4183609"/>
                    <a:gd name="connsiteY2" fmla="*/ 280904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0120 w 4183609"/>
                    <a:gd name="connsiteY1" fmla="*/ 494589 h 807364"/>
                    <a:gd name="connsiteX2" fmla="*/ 107855 w 4183609"/>
                    <a:gd name="connsiteY2" fmla="*/ 279034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0120 w 4183609"/>
                    <a:gd name="connsiteY1" fmla="*/ 494589 h 807364"/>
                    <a:gd name="connsiteX2" fmla="*/ 113464 w 4183609"/>
                    <a:gd name="connsiteY2" fmla="*/ 280904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0120 w 4183609"/>
                    <a:gd name="connsiteY1" fmla="*/ 494589 h 807364"/>
                    <a:gd name="connsiteX2" fmla="*/ 113464 w 4183609"/>
                    <a:gd name="connsiteY2" fmla="*/ 280904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0120 w 4183609"/>
                    <a:gd name="connsiteY1" fmla="*/ 494589 h 807364"/>
                    <a:gd name="connsiteX2" fmla="*/ 113464 w 4183609"/>
                    <a:gd name="connsiteY2" fmla="*/ 280904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0120 w 4183609"/>
                    <a:gd name="connsiteY1" fmla="*/ 494589 h 807364"/>
                    <a:gd name="connsiteX2" fmla="*/ 113464 w 4183609"/>
                    <a:gd name="connsiteY2" fmla="*/ 280904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44510 w 4183609"/>
                    <a:gd name="connsiteY1" fmla="*/ 496458 h 807364"/>
                    <a:gd name="connsiteX2" fmla="*/ 113464 w 4183609"/>
                    <a:gd name="connsiteY2" fmla="*/ 280904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5729 w 4183609"/>
                    <a:gd name="connsiteY1" fmla="*/ 481498 h 807364"/>
                    <a:gd name="connsiteX2" fmla="*/ 113464 w 4183609"/>
                    <a:gd name="connsiteY2" fmla="*/ 280904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0120 w 4183609"/>
                    <a:gd name="connsiteY1" fmla="*/ 481498 h 807364"/>
                    <a:gd name="connsiteX2" fmla="*/ 113464 w 4183609"/>
                    <a:gd name="connsiteY2" fmla="*/ 280904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0120 w 4183609"/>
                    <a:gd name="connsiteY1" fmla="*/ 481498 h 807364"/>
                    <a:gd name="connsiteX2" fmla="*/ 113464 w 4183609"/>
                    <a:gd name="connsiteY2" fmla="*/ 280904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0120 w 4183609"/>
                    <a:gd name="connsiteY1" fmla="*/ 481498 h 807364"/>
                    <a:gd name="connsiteX2" fmla="*/ 113464 w 4183609"/>
                    <a:gd name="connsiteY2" fmla="*/ 280904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0120 w 4183609"/>
                    <a:gd name="connsiteY1" fmla="*/ 481498 h 807364"/>
                    <a:gd name="connsiteX2" fmla="*/ 113464 w 4183609"/>
                    <a:gd name="connsiteY2" fmla="*/ 280904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0120 w 4183609"/>
                    <a:gd name="connsiteY1" fmla="*/ 481498 h 807364"/>
                    <a:gd name="connsiteX2" fmla="*/ 113464 w 4183609"/>
                    <a:gd name="connsiteY2" fmla="*/ 280904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0120 w 4183609"/>
                    <a:gd name="connsiteY1" fmla="*/ 481498 h 807364"/>
                    <a:gd name="connsiteX2" fmla="*/ 113464 w 4183609"/>
                    <a:gd name="connsiteY2" fmla="*/ 280904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0120 w 4183609"/>
                    <a:gd name="connsiteY1" fmla="*/ 481498 h 807364"/>
                    <a:gd name="connsiteX2" fmla="*/ 113464 w 4183609"/>
                    <a:gd name="connsiteY2" fmla="*/ 280904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0120 w 4183609"/>
                    <a:gd name="connsiteY1" fmla="*/ 481498 h 807364"/>
                    <a:gd name="connsiteX2" fmla="*/ 113464 w 4183609"/>
                    <a:gd name="connsiteY2" fmla="*/ 280904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0120 w 4183609"/>
                    <a:gd name="connsiteY1" fmla="*/ 481498 h 807364"/>
                    <a:gd name="connsiteX2" fmla="*/ 113464 w 4183609"/>
                    <a:gd name="connsiteY2" fmla="*/ 280904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0120 w 4183609"/>
                    <a:gd name="connsiteY1" fmla="*/ 481498 h 807364"/>
                    <a:gd name="connsiteX2" fmla="*/ 113464 w 4183609"/>
                    <a:gd name="connsiteY2" fmla="*/ 280904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0120 w 4183609"/>
                    <a:gd name="connsiteY1" fmla="*/ 481498 h 807364"/>
                    <a:gd name="connsiteX2" fmla="*/ 113464 w 4183609"/>
                    <a:gd name="connsiteY2" fmla="*/ 280904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3860 w 4183609"/>
                    <a:gd name="connsiteY1" fmla="*/ 464668 h 807364"/>
                    <a:gd name="connsiteX2" fmla="*/ 113464 w 4183609"/>
                    <a:gd name="connsiteY2" fmla="*/ 280904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3860 w 4183609"/>
                    <a:gd name="connsiteY1" fmla="*/ 464668 h 807364"/>
                    <a:gd name="connsiteX2" fmla="*/ 139643 w 4183609"/>
                    <a:gd name="connsiteY2" fmla="*/ 230415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 name="connsiteX0" fmla="*/ 0 w 4183609"/>
                    <a:gd name="connsiteY0" fmla="*/ 807364 h 807364"/>
                    <a:gd name="connsiteX1" fmla="*/ 53860 w 4183609"/>
                    <a:gd name="connsiteY1" fmla="*/ 464668 h 807364"/>
                    <a:gd name="connsiteX2" fmla="*/ 152732 w 4183609"/>
                    <a:gd name="connsiteY2" fmla="*/ 196756 h 807364"/>
                    <a:gd name="connsiteX3" fmla="*/ 313940 w 4183609"/>
                    <a:gd name="connsiteY3" fmla="*/ 49981 h 807364"/>
                    <a:gd name="connsiteX4" fmla="*/ 682322 w 4183609"/>
                    <a:gd name="connsiteY4" fmla="*/ 23803 h 807364"/>
                    <a:gd name="connsiteX5" fmla="*/ 1696846 w 4183609"/>
                    <a:gd name="connsiteY5" fmla="*/ 19538 h 807364"/>
                    <a:gd name="connsiteX6" fmla="*/ 4183609 w 4183609"/>
                    <a:gd name="connsiteY6" fmla="*/ 0 h 8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3609" h="807364">
                      <a:moveTo>
                        <a:pt x="0" y="807364"/>
                      </a:moveTo>
                      <a:cubicBezTo>
                        <a:pt x="12487" y="693446"/>
                        <a:pt x="28405" y="566436"/>
                        <a:pt x="53860" y="464668"/>
                      </a:cubicBezTo>
                      <a:cubicBezTo>
                        <a:pt x="79315" y="362900"/>
                        <a:pt x="109385" y="265870"/>
                        <a:pt x="152732" y="196756"/>
                      </a:cubicBezTo>
                      <a:cubicBezTo>
                        <a:pt x="196079" y="127642"/>
                        <a:pt x="200120" y="95324"/>
                        <a:pt x="313940" y="49981"/>
                      </a:cubicBezTo>
                      <a:cubicBezTo>
                        <a:pt x="373532" y="38297"/>
                        <a:pt x="457448" y="27630"/>
                        <a:pt x="682322" y="23803"/>
                      </a:cubicBezTo>
                      <a:lnTo>
                        <a:pt x="1696846" y="19538"/>
                      </a:lnTo>
                      <a:lnTo>
                        <a:pt x="4183609" y="0"/>
                      </a:lnTo>
                    </a:path>
                  </a:pathLst>
                </a:custGeom>
                <a:no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79" name="Freeform 78">
                  <a:extLst>
                    <a:ext uri="{FF2B5EF4-FFF2-40B4-BE49-F238E27FC236}">
                      <a16:creationId xmlns:a16="http://schemas.microsoft.com/office/drawing/2014/main" id="{CD1C9826-6C62-63E6-93B1-22B208169C6E}"/>
                    </a:ext>
                  </a:extLst>
                </p:cNvPr>
                <p:cNvSpPr/>
                <p:nvPr/>
              </p:nvSpPr>
              <p:spPr>
                <a:xfrm>
                  <a:off x="2373159" y="3149940"/>
                  <a:ext cx="2208016" cy="406740"/>
                </a:xfrm>
                <a:custGeom>
                  <a:avLst/>
                  <a:gdLst>
                    <a:gd name="connsiteX0" fmla="*/ 0 w 2208016"/>
                    <a:gd name="connsiteY0" fmla="*/ 400623 h 406740"/>
                    <a:gd name="connsiteX1" fmla="*/ 58105 w 2208016"/>
                    <a:gd name="connsiteY1" fmla="*/ 220190 h 406740"/>
                    <a:gd name="connsiteX2" fmla="*/ 128444 w 2208016"/>
                    <a:gd name="connsiteY2" fmla="*/ 116211 h 406740"/>
                    <a:gd name="connsiteX3" fmla="*/ 204899 w 2208016"/>
                    <a:gd name="connsiteY3" fmla="*/ 58105 h 406740"/>
                    <a:gd name="connsiteX4" fmla="*/ 333343 w 2208016"/>
                    <a:gd name="connsiteY4" fmla="*/ 15291 h 406740"/>
                    <a:gd name="connsiteX5" fmla="*/ 446496 w 2208016"/>
                    <a:gd name="connsiteY5" fmla="*/ 0 h 406740"/>
                    <a:gd name="connsiteX6" fmla="*/ 1015320 w 2208016"/>
                    <a:gd name="connsiteY6" fmla="*/ 9174 h 406740"/>
                    <a:gd name="connsiteX7" fmla="*/ 1740112 w 2208016"/>
                    <a:gd name="connsiteY7" fmla="*/ 6116 h 406740"/>
                    <a:gd name="connsiteX8" fmla="*/ 1969476 w 2208016"/>
                    <a:gd name="connsiteY8" fmla="*/ 79513 h 406740"/>
                    <a:gd name="connsiteX9" fmla="*/ 2128503 w 2208016"/>
                    <a:gd name="connsiteY9" fmla="*/ 235481 h 406740"/>
                    <a:gd name="connsiteX10" fmla="*/ 2208016 w 2208016"/>
                    <a:gd name="connsiteY10" fmla="*/ 406740 h 40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8016" h="406740">
                      <a:moveTo>
                        <a:pt x="0" y="400623"/>
                      </a:moveTo>
                      <a:cubicBezTo>
                        <a:pt x="18349" y="334107"/>
                        <a:pt x="36698" y="267592"/>
                        <a:pt x="58105" y="220190"/>
                      </a:cubicBezTo>
                      <a:cubicBezTo>
                        <a:pt x="79512" y="172788"/>
                        <a:pt x="103978" y="143225"/>
                        <a:pt x="128444" y="116211"/>
                      </a:cubicBezTo>
                      <a:cubicBezTo>
                        <a:pt x="152910" y="89197"/>
                        <a:pt x="170749" y="74925"/>
                        <a:pt x="204899" y="58105"/>
                      </a:cubicBezTo>
                      <a:cubicBezTo>
                        <a:pt x="239049" y="41285"/>
                        <a:pt x="293077" y="24975"/>
                        <a:pt x="333343" y="15291"/>
                      </a:cubicBezTo>
                      <a:cubicBezTo>
                        <a:pt x="373609" y="5607"/>
                        <a:pt x="446496" y="0"/>
                        <a:pt x="446496" y="0"/>
                      </a:cubicBezTo>
                      <a:lnTo>
                        <a:pt x="1015320" y="9174"/>
                      </a:lnTo>
                      <a:cubicBezTo>
                        <a:pt x="1230923" y="10193"/>
                        <a:pt x="1581086" y="-5607"/>
                        <a:pt x="1740112" y="6116"/>
                      </a:cubicBezTo>
                      <a:cubicBezTo>
                        <a:pt x="1899138" y="17839"/>
                        <a:pt x="1904744" y="41285"/>
                        <a:pt x="1969476" y="79513"/>
                      </a:cubicBezTo>
                      <a:cubicBezTo>
                        <a:pt x="2034208" y="117741"/>
                        <a:pt x="2088746" y="180943"/>
                        <a:pt x="2128503" y="235481"/>
                      </a:cubicBezTo>
                      <a:cubicBezTo>
                        <a:pt x="2168260" y="290019"/>
                        <a:pt x="2188138" y="348379"/>
                        <a:pt x="2208016" y="406740"/>
                      </a:cubicBezTo>
                    </a:path>
                  </a:pathLst>
                </a:custGeom>
                <a:no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80" name="Freeform 79">
                  <a:extLst>
                    <a:ext uri="{FF2B5EF4-FFF2-40B4-BE49-F238E27FC236}">
                      <a16:creationId xmlns:a16="http://schemas.microsoft.com/office/drawing/2014/main" id="{DA005D2A-EEE7-2717-DEF6-119F3DD69917}"/>
                    </a:ext>
                  </a:extLst>
                </p:cNvPr>
                <p:cNvSpPr/>
                <p:nvPr/>
              </p:nvSpPr>
              <p:spPr>
                <a:xfrm>
                  <a:off x="3364243" y="1976549"/>
                  <a:ext cx="1688363" cy="1590548"/>
                </a:xfrm>
                <a:custGeom>
                  <a:avLst/>
                  <a:gdLst>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33259 w 1688363"/>
                    <a:gd name="connsiteY6" fmla="*/ 848081 h 1597077"/>
                    <a:gd name="connsiteX7" fmla="*/ 1107891 w 1688363"/>
                    <a:gd name="connsiteY7" fmla="*/ 1247546 h 1597077"/>
                    <a:gd name="connsiteX8" fmla="*/ 1292019 w 1688363"/>
                    <a:gd name="connsiteY8" fmla="*/ 1444157 h 1597077"/>
                    <a:gd name="connsiteX9" fmla="*/ 1519839 w 1688363"/>
                    <a:gd name="connsiteY9" fmla="*/ 1562748 h 1597077"/>
                    <a:gd name="connsiteX10" fmla="*/ 1688363 w 1688363"/>
                    <a:gd name="connsiteY10" fmla="*/ 1597077 h 1597077"/>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40739 w 1688363"/>
                    <a:gd name="connsiteY6" fmla="*/ 848081 h 1597077"/>
                    <a:gd name="connsiteX7" fmla="*/ 1107891 w 1688363"/>
                    <a:gd name="connsiteY7" fmla="*/ 1247546 h 1597077"/>
                    <a:gd name="connsiteX8" fmla="*/ 1292019 w 1688363"/>
                    <a:gd name="connsiteY8" fmla="*/ 1444157 h 1597077"/>
                    <a:gd name="connsiteX9" fmla="*/ 1519839 w 1688363"/>
                    <a:gd name="connsiteY9" fmla="*/ 1562748 h 1597077"/>
                    <a:gd name="connsiteX10" fmla="*/ 1688363 w 1688363"/>
                    <a:gd name="connsiteY10" fmla="*/ 1597077 h 1597077"/>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40739 w 1688363"/>
                    <a:gd name="connsiteY6" fmla="*/ 848081 h 1597077"/>
                    <a:gd name="connsiteX7" fmla="*/ 1107891 w 1688363"/>
                    <a:gd name="connsiteY7" fmla="*/ 1247546 h 1597077"/>
                    <a:gd name="connsiteX8" fmla="*/ 1292019 w 1688363"/>
                    <a:gd name="connsiteY8" fmla="*/ 1444157 h 1597077"/>
                    <a:gd name="connsiteX9" fmla="*/ 1519839 w 1688363"/>
                    <a:gd name="connsiteY9" fmla="*/ 1562748 h 1597077"/>
                    <a:gd name="connsiteX10" fmla="*/ 1688363 w 1688363"/>
                    <a:gd name="connsiteY10" fmla="*/ 1597077 h 1597077"/>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40739 w 1688363"/>
                    <a:gd name="connsiteY6" fmla="*/ 848081 h 1597077"/>
                    <a:gd name="connsiteX7" fmla="*/ 1107891 w 1688363"/>
                    <a:gd name="connsiteY7" fmla="*/ 1247546 h 1597077"/>
                    <a:gd name="connsiteX8" fmla="*/ 1292019 w 1688363"/>
                    <a:gd name="connsiteY8" fmla="*/ 1444157 h 1597077"/>
                    <a:gd name="connsiteX9" fmla="*/ 1532928 w 1688363"/>
                    <a:gd name="connsiteY9" fmla="*/ 1562748 h 1597077"/>
                    <a:gd name="connsiteX10" fmla="*/ 1688363 w 1688363"/>
                    <a:gd name="connsiteY10" fmla="*/ 1597077 h 1597077"/>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40739 w 1688363"/>
                    <a:gd name="connsiteY6" fmla="*/ 848081 h 1597077"/>
                    <a:gd name="connsiteX7" fmla="*/ 1107891 w 1688363"/>
                    <a:gd name="connsiteY7" fmla="*/ 1247546 h 1597077"/>
                    <a:gd name="connsiteX8" fmla="*/ 1292019 w 1688363"/>
                    <a:gd name="connsiteY8" fmla="*/ 1444157 h 1597077"/>
                    <a:gd name="connsiteX9" fmla="*/ 1532928 w 1688363"/>
                    <a:gd name="connsiteY9" fmla="*/ 1562748 h 1597077"/>
                    <a:gd name="connsiteX10" fmla="*/ 1688363 w 1688363"/>
                    <a:gd name="connsiteY10" fmla="*/ 1597077 h 1597077"/>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40739 w 1688363"/>
                    <a:gd name="connsiteY6" fmla="*/ 848081 h 1597077"/>
                    <a:gd name="connsiteX7" fmla="*/ 1107891 w 1688363"/>
                    <a:gd name="connsiteY7" fmla="*/ 1247546 h 1597077"/>
                    <a:gd name="connsiteX8" fmla="*/ 1292019 w 1688363"/>
                    <a:gd name="connsiteY8" fmla="*/ 1444157 h 1597077"/>
                    <a:gd name="connsiteX9" fmla="*/ 1532928 w 1688363"/>
                    <a:gd name="connsiteY9" fmla="*/ 1562748 h 1597077"/>
                    <a:gd name="connsiteX10" fmla="*/ 1688363 w 1688363"/>
                    <a:gd name="connsiteY10" fmla="*/ 1597077 h 1597077"/>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40739 w 1688363"/>
                    <a:gd name="connsiteY6" fmla="*/ 848081 h 1597077"/>
                    <a:gd name="connsiteX7" fmla="*/ 1107891 w 1688363"/>
                    <a:gd name="connsiteY7" fmla="*/ 1247546 h 1597077"/>
                    <a:gd name="connsiteX8" fmla="*/ 1292019 w 1688363"/>
                    <a:gd name="connsiteY8" fmla="*/ 1444157 h 1597077"/>
                    <a:gd name="connsiteX9" fmla="*/ 1540408 w 1688363"/>
                    <a:gd name="connsiteY9" fmla="*/ 1568358 h 1597077"/>
                    <a:gd name="connsiteX10" fmla="*/ 1688363 w 1688363"/>
                    <a:gd name="connsiteY10" fmla="*/ 1597077 h 1597077"/>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40739 w 1688363"/>
                    <a:gd name="connsiteY6" fmla="*/ 848081 h 1597077"/>
                    <a:gd name="connsiteX7" fmla="*/ 1107891 w 1688363"/>
                    <a:gd name="connsiteY7" fmla="*/ 1247546 h 1597077"/>
                    <a:gd name="connsiteX8" fmla="*/ 1292019 w 1688363"/>
                    <a:gd name="connsiteY8" fmla="*/ 1444157 h 1597077"/>
                    <a:gd name="connsiteX9" fmla="*/ 1544148 w 1688363"/>
                    <a:gd name="connsiteY9" fmla="*/ 1568358 h 1597077"/>
                    <a:gd name="connsiteX10" fmla="*/ 1688363 w 1688363"/>
                    <a:gd name="connsiteY10" fmla="*/ 1597077 h 1597077"/>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40739 w 1688363"/>
                    <a:gd name="connsiteY6" fmla="*/ 848081 h 1597077"/>
                    <a:gd name="connsiteX7" fmla="*/ 1107891 w 1688363"/>
                    <a:gd name="connsiteY7" fmla="*/ 1247546 h 1597077"/>
                    <a:gd name="connsiteX8" fmla="*/ 1292019 w 1688363"/>
                    <a:gd name="connsiteY8" fmla="*/ 1444157 h 1597077"/>
                    <a:gd name="connsiteX9" fmla="*/ 1544148 w 1688363"/>
                    <a:gd name="connsiteY9" fmla="*/ 1568358 h 1597077"/>
                    <a:gd name="connsiteX10" fmla="*/ 1688363 w 1688363"/>
                    <a:gd name="connsiteY10" fmla="*/ 1597077 h 1597077"/>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40739 w 1688363"/>
                    <a:gd name="connsiteY6" fmla="*/ 848081 h 1597077"/>
                    <a:gd name="connsiteX7" fmla="*/ 1107891 w 1688363"/>
                    <a:gd name="connsiteY7" fmla="*/ 1247546 h 1597077"/>
                    <a:gd name="connsiteX8" fmla="*/ 1292019 w 1688363"/>
                    <a:gd name="connsiteY8" fmla="*/ 1444157 h 1597077"/>
                    <a:gd name="connsiteX9" fmla="*/ 1555367 w 1688363"/>
                    <a:gd name="connsiteY9" fmla="*/ 1570228 h 1597077"/>
                    <a:gd name="connsiteX10" fmla="*/ 1688363 w 1688363"/>
                    <a:gd name="connsiteY10" fmla="*/ 1597077 h 1597077"/>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40739 w 1688363"/>
                    <a:gd name="connsiteY6" fmla="*/ 848081 h 1597077"/>
                    <a:gd name="connsiteX7" fmla="*/ 1107891 w 1688363"/>
                    <a:gd name="connsiteY7" fmla="*/ 1247546 h 1597077"/>
                    <a:gd name="connsiteX8" fmla="*/ 1292019 w 1688363"/>
                    <a:gd name="connsiteY8" fmla="*/ 1444157 h 1597077"/>
                    <a:gd name="connsiteX9" fmla="*/ 1555367 w 1688363"/>
                    <a:gd name="connsiteY9" fmla="*/ 1570228 h 1597077"/>
                    <a:gd name="connsiteX10" fmla="*/ 1688363 w 1688363"/>
                    <a:gd name="connsiteY10" fmla="*/ 1597077 h 1597077"/>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40739 w 1688363"/>
                    <a:gd name="connsiteY6" fmla="*/ 848081 h 1597077"/>
                    <a:gd name="connsiteX7" fmla="*/ 1107891 w 1688363"/>
                    <a:gd name="connsiteY7" fmla="*/ 1247546 h 1597077"/>
                    <a:gd name="connsiteX8" fmla="*/ 1292019 w 1688363"/>
                    <a:gd name="connsiteY8" fmla="*/ 1444157 h 1597077"/>
                    <a:gd name="connsiteX9" fmla="*/ 1555367 w 1688363"/>
                    <a:gd name="connsiteY9" fmla="*/ 1570228 h 1597077"/>
                    <a:gd name="connsiteX10" fmla="*/ 1688363 w 1688363"/>
                    <a:gd name="connsiteY10" fmla="*/ 1597077 h 1597077"/>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40739 w 1688363"/>
                    <a:gd name="connsiteY6" fmla="*/ 848081 h 1597077"/>
                    <a:gd name="connsiteX7" fmla="*/ 1107891 w 1688363"/>
                    <a:gd name="connsiteY7" fmla="*/ 1247546 h 1597077"/>
                    <a:gd name="connsiteX8" fmla="*/ 1292019 w 1688363"/>
                    <a:gd name="connsiteY8" fmla="*/ 1444157 h 1597077"/>
                    <a:gd name="connsiteX9" fmla="*/ 1560976 w 1688363"/>
                    <a:gd name="connsiteY9" fmla="*/ 1570228 h 1597077"/>
                    <a:gd name="connsiteX10" fmla="*/ 1688363 w 1688363"/>
                    <a:gd name="connsiteY10" fmla="*/ 1597077 h 1597077"/>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40739 w 1688363"/>
                    <a:gd name="connsiteY6" fmla="*/ 848081 h 1597077"/>
                    <a:gd name="connsiteX7" fmla="*/ 1107891 w 1688363"/>
                    <a:gd name="connsiteY7" fmla="*/ 1247546 h 1597077"/>
                    <a:gd name="connsiteX8" fmla="*/ 1301369 w 1688363"/>
                    <a:gd name="connsiteY8" fmla="*/ 1438547 h 1597077"/>
                    <a:gd name="connsiteX9" fmla="*/ 1560976 w 1688363"/>
                    <a:gd name="connsiteY9" fmla="*/ 1570228 h 1597077"/>
                    <a:gd name="connsiteX10" fmla="*/ 1688363 w 1688363"/>
                    <a:gd name="connsiteY10" fmla="*/ 1597077 h 1597077"/>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40739 w 1688363"/>
                    <a:gd name="connsiteY6" fmla="*/ 848081 h 1597077"/>
                    <a:gd name="connsiteX7" fmla="*/ 1107891 w 1688363"/>
                    <a:gd name="connsiteY7" fmla="*/ 1247546 h 1597077"/>
                    <a:gd name="connsiteX8" fmla="*/ 1299499 w 1688363"/>
                    <a:gd name="connsiteY8" fmla="*/ 1446027 h 1597077"/>
                    <a:gd name="connsiteX9" fmla="*/ 1560976 w 1688363"/>
                    <a:gd name="connsiteY9" fmla="*/ 1570228 h 1597077"/>
                    <a:gd name="connsiteX10" fmla="*/ 1688363 w 1688363"/>
                    <a:gd name="connsiteY10" fmla="*/ 1597077 h 1597077"/>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40739 w 1688363"/>
                    <a:gd name="connsiteY6" fmla="*/ 848081 h 1597077"/>
                    <a:gd name="connsiteX7" fmla="*/ 1107891 w 1688363"/>
                    <a:gd name="connsiteY7" fmla="*/ 1247546 h 1597077"/>
                    <a:gd name="connsiteX8" fmla="*/ 1299499 w 1688363"/>
                    <a:gd name="connsiteY8" fmla="*/ 1446027 h 1597077"/>
                    <a:gd name="connsiteX9" fmla="*/ 1560976 w 1688363"/>
                    <a:gd name="connsiteY9" fmla="*/ 1570228 h 1597077"/>
                    <a:gd name="connsiteX10" fmla="*/ 1688363 w 1688363"/>
                    <a:gd name="connsiteY10" fmla="*/ 1597077 h 1597077"/>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40739 w 1688363"/>
                    <a:gd name="connsiteY6" fmla="*/ 848081 h 1597077"/>
                    <a:gd name="connsiteX7" fmla="*/ 1107891 w 1688363"/>
                    <a:gd name="connsiteY7" fmla="*/ 1247546 h 1597077"/>
                    <a:gd name="connsiteX8" fmla="*/ 1305109 w 1688363"/>
                    <a:gd name="connsiteY8" fmla="*/ 1451637 h 1597077"/>
                    <a:gd name="connsiteX9" fmla="*/ 1560976 w 1688363"/>
                    <a:gd name="connsiteY9" fmla="*/ 1570228 h 1597077"/>
                    <a:gd name="connsiteX10" fmla="*/ 1688363 w 1688363"/>
                    <a:gd name="connsiteY10" fmla="*/ 1597077 h 1597077"/>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40739 w 1688363"/>
                    <a:gd name="connsiteY6" fmla="*/ 848081 h 1597077"/>
                    <a:gd name="connsiteX7" fmla="*/ 1107891 w 1688363"/>
                    <a:gd name="connsiteY7" fmla="*/ 1247546 h 1597077"/>
                    <a:gd name="connsiteX8" fmla="*/ 1318198 w 1688363"/>
                    <a:gd name="connsiteY8" fmla="*/ 1462856 h 1597077"/>
                    <a:gd name="connsiteX9" fmla="*/ 1560976 w 1688363"/>
                    <a:gd name="connsiteY9" fmla="*/ 1570228 h 1597077"/>
                    <a:gd name="connsiteX10" fmla="*/ 1688363 w 1688363"/>
                    <a:gd name="connsiteY10" fmla="*/ 1597077 h 1597077"/>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40739 w 1688363"/>
                    <a:gd name="connsiteY6" fmla="*/ 848081 h 1597077"/>
                    <a:gd name="connsiteX7" fmla="*/ 1107891 w 1688363"/>
                    <a:gd name="connsiteY7" fmla="*/ 1247546 h 1597077"/>
                    <a:gd name="connsiteX8" fmla="*/ 1333158 w 1688363"/>
                    <a:gd name="connsiteY8" fmla="*/ 1466596 h 1597077"/>
                    <a:gd name="connsiteX9" fmla="*/ 1560976 w 1688363"/>
                    <a:gd name="connsiteY9" fmla="*/ 1570228 h 1597077"/>
                    <a:gd name="connsiteX10" fmla="*/ 1688363 w 1688363"/>
                    <a:gd name="connsiteY10" fmla="*/ 1597077 h 1597077"/>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40739 w 1688363"/>
                    <a:gd name="connsiteY6" fmla="*/ 848081 h 1597077"/>
                    <a:gd name="connsiteX7" fmla="*/ 1107891 w 1688363"/>
                    <a:gd name="connsiteY7" fmla="*/ 1247546 h 1597077"/>
                    <a:gd name="connsiteX8" fmla="*/ 1333158 w 1688363"/>
                    <a:gd name="connsiteY8" fmla="*/ 1466596 h 1597077"/>
                    <a:gd name="connsiteX9" fmla="*/ 1560976 w 1688363"/>
                    <a:gd name="connsiteY9" fmla="*/ 1570228 h 1597077"/>
                    <a:gd name="connsiteX10" fmla="*/ 1688363 w 1688363"/>
                    <a:gd name="connsiteY10" fmla="*/ 1597077 h 1597077"/>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40739 w 1688363"/>
                    <a:gd name="connsiteY6" fmla="*/ 848081 h 1597077"/>
                    <a:gd name="connsiteX7" fmla="*/ 1107891 w 1688363"/>
                    <a:gd name="connsiteY7" fmla="*/ 1247546 h 1597077"/>
                    <a:gd name="connsiteX8" fmla="*/ 1333158 w 1688363"/>
                    <a:gd name="connsiteY8" fmla="*/ 1466596 h 1597077"/>
                    <a:gd name="connsiteX9" fmla="*/ 1557236 w 1688363"/>
                    <a:gd name="connsiteY9" fmla="*/ 1570228 h 1597077"/>
                    <a:gd name="connsiteX10" fmla="*/ 1688363 w 1688363"/>
                    <a:gd name="connsiteY10" fmla="*/ 1597077 h 1597077"/>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40739 w 1688363"/>
                    <a:gd name="connsiteY6" fmla="*/ 848081 h 1597077"/>
                    <a:gd name="connsiteX7" fmla="*/ 1107891 w 1688363"/>
                    <a:gd name="connsiteY7" fmla="*/ 1247546 h 1597077"/>
                    <a:gd name="connsiteX8" fmla="*/ 1333158 w 1688363"/>
                    <a:gd name="connsiteY8" fmla="*/ 1466596 h 1597077"/>
                    <a:gd name="connsiteX9" fmla="*/ 1557236 w 1688363"/>
                    <a:gd name="connsiteY9" fmla="*/ 1570228 h 1597077"/>
                    <a:gd name="connsiteX10" fmla="*/ 1688363 w 1688363"/>
                    <a:gd name="connsiteY10" fmla="*/ 1597077 h 1597077"/>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40739 w 1688363"/>
                    <a:gd name="connsiteY6" fmla="*/ 848081 h 1597077"/>
                    <a:gd name="connsiteX7" fmla="*/ 1107891 w 1688363"/>
                    <a:gd name="connsiteY7" fmla="*/ 1247546 h 1597077"/>
                    <a:gd name="connsiteX8" fmla="*/ 1333158 w 1688363"/>
                    <a:gd name="connsiteY8" fmla="*/ 1466596 h 1597077"/>
                    <a:gd name="connsiteX9" fmla="*/ 1557236 w 1688363"/>
                    <a:gd name="connsiteY9" fmla="*/ 1570228 h 1597077"/>
                    <a:gd name="connsiteX10" fmla="*/ 1688363 w 1688363"/>
                    <a:gd name="connsiteY10" fmla="*/ 1597077 h 1597077"/>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40739 w 1688363"/>
                    <a:gd name="connsiteY6" fmla="*/ 848081 h 1597077"/>
                    <a:gd name="connsiteX7" fmla="*/ 1107891 w 1688363"/>
                    <a:gd name="connsiteY7" fmla="*/ 1247546 h 1597077"/>
                    <a:gd name="connsiteX8" fmla="*/ 1333158 w 1688363"/>
                    <a:gd name="connsiteY8" fmla="*/ 1466596 h 1597077"/>
                    <a:gd name="connsiteX9" fmla="*/ 1557236 w 1688363"/>
                    <a:gd name="connsiteY9" fmla="*/ 1570228 h 1597077"/>
                    <a:gd name="connsiteX10" fmla="*/ 1688363 w 1688363"/>
                    <a:gd name="connsiteY10" fmla="*/ 1597077 h 1597077"/>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40739 w 1688363"/>
                    <a:gd name="connsiteY6" fmla="*/ 848081 h 1597077"/>
                    <a:gd name="connsiteX7" fmla="*/ 1107891 w 1688363"/>
                    <a:gd name="connsiteY7" fmla="*/ 1247546 h 1597077"/>
                    <a:gd name="connsiteX8" fmla="*/ 1333158 w 1688363"/>
                    <a:gd name="connsiteY8" fmla="*/ 1466596 h 1597077"/>
                    <a:gd name="connsiteX9" fmla="*/ 1557236 w 1688363"/>
                    <a:gd name="connsiteY9" fmla="*/ 1570228 h 1597077"/>
                    <a:gd name="connsiteX10" fmla="*/ 1688363 w 1688363"/>
                    <a:gd name="connsiteY10" fmla="*/ 1597077 h 1597077"/>
                    <a:gd name="connsiteX0" fmla="*/ 0 w 1688363"/>
                    <a:gd name="connsiteY0" fmla="*/ 1575232 h 1597077"/>
                    <a:gd name="connsiteX1" fmla="*/ 43691 w 1688363"/>
                    <a:gd name="connsiteY1" fmla="*/ 804389 h 1597077"/>
                    <a:gd name="connsiteX2" fmla="*/ 140437 w 1688363"/>
                    <a:gd name="connsiteY2" fmla="*/ 270729 h 1597077"/>
                    <a:gd name="connsiteX3" fmla="*/ 262149 w 1688363"/>
                    <a:gd name="connsiteY3" fmla="*/ 36668 h 1597077"/>
                    <a:gd name="connsiteX4" fmla="*/ 418190 w 1688363"/>
                    <a:gd name="connsiteY4" fmla="*/ 33547 h 1597077"/>
                    <a:gd name="connsiteX5" fmla="*/ 611681 w 1688363"/>
                    <a:gd name="connsiteY5" fmla="*/ 354991 h 1597077"/>
                    <a:gd name="connsiteX6" fmla="*/ 840739 w 1688363"/>
                    <a:gd name="connsiteY6" fmla="*/ 848081 h 1597077"/>
                    <a:gd name="connsiteX7" fmla="*/ 1107891 w 1688363"/>
                    <a:gd name="connsiteY7" fmla="*/ 1247546 h 1597077"/>
                    <a:gd name="connsiteX8" fmla="*/ 1333158 w 1688363"/>
                    <a:gd name="connsiteY8" fmla="*/ 1466596 h 1597077"/>
                    <a:gd name="connsiteX9" fmla="*/ 1557236 w 1688363"/>
                    <a:gd name="connsiteY9" fmla="*/ 1570228 h 1597077"/>
                    <a:gd name="connsiteX10" fmla="*/ 1688363 w 1688363"/>
                    <a:gd name="connsiteY10" fmla="*/ 1597077 h 1597077"/>
                    <a:gd name="connsiteX0" fmla="*/ 0 w 1688363"/>
                    <a:gd name="connsiteY0" fmla="*/ 1573444 h 1595289"/>
                    <a:gd name="connsiteX1" fmla="*/ 43691 w 1688363"/>
                    <a:gd name="connsiteY1" fmla="*/ 802601 h 1595289"/>
                    <a:gd name="connsiteX2" fmla="*/ 140437 w 1688363"/>
                    <a:gd name="connsiteY2" fmla="*/ 268941 h 1595289"/>
                    <a:gd name="connsiteX3" fmla="*/ 265889 w 1688363"/>
                    <a:gd name="connsiteY3" fmla="*/ 38620 h 1595289"/>
                    <a:gd name="connsiteX4" fmla="*/ 418190 w 1688363"/>
                    <a:gd name="connsiteY4" fmla="*/ 31759 h 1595289"/>
                    <a:gd name="connsiteX5" fmla="*/ 611681 w 1688363"/>
                    <a:gd name="connsiteY5" fmla="*/ 353203 h 1595289"/>
                    <a:gd name="connsiteX6" fmla="*/ 840739 w 1688363"/>
                    <a:gd name="connsiteY6" fmla="*/ 846293 h 1595289"/>
                    <a:gd name="connsiteX7" fmla="*/ 1107891 w 1688363"/>
                    <a:gd name="connsiteY7" fmla="*/ 1245758 h 1595289"/>
                    <a:gd name="connsiteX8" fmla="*/ 1333158 w 1688363"/>
                    <a:gd name="connsiteY8" fmla="*/ 1464808 h 1595289"/>
                    <a:gd name="connsiteX9" fmla="*/ 1557236 w 1688363"/>
                    <a:gd name="connsiteY9" fmla="*/ 1568440 h 1595289"/>
                    <a:gd name="connsiteX10" fmla="*/ 1688363 w 1688363"/>
                    <a:gd name="connsiteY10" fmla="*/ 1595289 h 1595289"/>
                    <a:gd name="connsiteX0" fmla="*/ 0 w 1688363"/>
                    <a:gd name="connsiteY0" fmla="*/ 1568703 h 1590548"/>
                    <a:gd name="connsiteX1" fmla="*/ 43691 w 1688363"/>
                    <a:gd name="connsiteY1" fmla="*/ 797860 h 1590548"/>
                    <a:gd name="connsiteX2" fmla="*/ 140437 w 1688363"/>
                    <a:gd name="connsiteY2" fmla="*/ 264200 h 1590548"/>
                    <a:gd name="connsiteX3" fmla="*/ 265889 w 1688363"/>
                    <a:gd name="connsiteY3" fmla="*/ 33879 h 1590548"/>
                    <a:gd name="connsiteX4" fmla="*/ 412580 w 1688363"/>
                    <a:gd name="connsiteY4" fmla="*/ 34498 h 1590548"/>
                    <a:gd name="connsiteX5" fmla="*/ 611681 w 1688363"/>
                    <a:gd name="connsiteY5" fmla="*/ 348462 h 1590548"/>
                    <a:gd name="connsiteX6" fmla="*/ 840739 w 1688363"/>
                    <a:gd name="connsiteY6" fmla="*/ 841552 h 1590548"/>
                    <a:gd name="connsiteX7" fmla="*/ 1107891 w 1688363"/>
                    <a:gd name="connsiteY7" fmla="*/ 1241017 h 1590548"/>
                    <a:gd name="connsiteX8" fmla="*/ 1333158 w 1688363"/>
                    <a:gd name="connsiteY8" fmla="*/ 1460067 h 1590548"/>
                    <a:gd name="connsiteX9" fmla="*/ 1557236 w 1688363"/>
                    <a:gd name="connsiteY9" fmla="*/ 1563699 h 1590548"/>
                    <a:gd name="connsiteX10" fmla="*/ 1688363 w 1688363"/>
                    <a:gd name="connsiteY10" fmla="*/ 1590548 h 1590548"/>
                    <a:gd name="connsiteX0" fmla="*/ 0 w 1688363"/>
                    <a:gd name="connsiteY0" fmla="*/ 1568703 h 1590548"/>
                    <a:gd name="connsiteX1" fmla="*/ 51171 w 1688363"/>
                    <a:gd name="connsiteY1" fmla="*/ 801600 h 1590548"/>
                    <a:gd name="connsiteX2" fmla="*/ 140437 w 1688363"/>
                    <a:gd name="connsiteY2" fmla="*/ 264200 h 1590548"/>
                    <a:gd name="connsiteX3" fmla="*/ 265889 w 1688363"/>
                    <a:gd name="connsiteY3" fmla="*/ 33879 h 1590548"/>
                    <a:gd name="connsiteX4" fmla="*/ 412580 w 1688363"/>
                    <a:gd name="connsiteY4" fmla="*/ 34498 h 1590548"/>
                    <a:gd name="connsiteX5" fmla="*/ 611681 w 1688363"/>
                    <a:gd name="connsiteY5" fmla="*/ 348462 h 1590548"/>
                    <a:gd name="connsiteX6" fmla="*/ 840739 w 1688363"/>
                    <a:gd name="connsiteY6" fmla="*/ 841552 h 1590548"/>
                    <a:gd name="connsiteX7" fmla="*/ 1107891 w 1688363"/>
                    <a:gd name="connsiteY7" fmla="*/ 1241017 h 1590548"/>
                    <a:gd name="connsiteX8" fmla="*/ 1333158 w 1688363"/>
                    <a:gd name="connsiteY8" fmla="*/ 1460067 h 1590548"/>
                    <a:gd name="connsiteX9" fmla="*/ 1557236 w 1688363"/>
                    <a:gd name="connsiteY9" fmla="*/ 1563699 h 1590548"/>
                    <a:gd name="connsiteX10" fmla="*/ 1688363 w 1688363"/>
                    <a:gd name="connsiteY10" fmla="*/ 1590548 h 1590548"/>
                    <a:gd name="connsiteX0" fmla="*/ 0 w 1688363"/>
                    <a:gd name="connsiteY0" fmla="*/ 1568703 h 1590548"/>
                    <a:gd name="connsiteX1" fmla="*/ 51171 w 1688363"/>
                    <a:gd name="connsiteY1" fmla="*/ 801600 h 1590548"/>
                    <a:gd name="connsiteX2" fmla="*/ 140437 w 1688363"/>
                    <a:gd name="connsiteY2" fmla="*/ 264200 h 1590548"/>
                    <a:gd name="connsiteX3" fmla="*/ 265889 w 1688363"/>
                    <a:gd name="connsiteY3" fmla="*/ 33879 h 1590548"/>
                    <a:gd name="connsiteX4" fmla="*/ 412580 w 1688363"/>
                    <a:gd name="connsiteY4" fmla="*/ 34498 h 1590548"/>
                    <a:gd name="connsiteX5" fmla="*/ 611681 w 1688363"/>
                    <a:gd name="connsiteY5" fmla="*/ 348462 h 1590548"/>
                    <a:gd name="connsiteX6" fmla="*/ 840739 w 1688363"/>
                    <a:gd name="connsiteY6" fmla="*/ 841552 h 1590548"/>
                    <a:gd name="connsiteX7" fmla="*/ 1107891 w 1688363"/>
                    <a:gd name="connsiteY7" fmla="*/ 1241017 h 1590548"/>
                    <a:gd name="connsiteX8" fmla="*/ 1333158 w 1688363"/>
                    <a:gd name="connsiteY8" fmla="*/ 1460067 h 1590548"/>
                    <a:gd name="connsiteX9" fmla="*/ 1557236 w 1688363"/>
                    <a:gd name="connsiteY9" fmla="*/ 1563699 h 1590548"/>
                    <a:gd name="connsiteX10" fmla="*/ 1688363 w 1688363"/>
                    <a:gd name="connsiteY10" fmla="*/ 1590548 h 1590548"/>
                    <a:gd name="connsiteX0" fmla="*/ 0 w 1688363"/>
                    <a:gd name="connsiteY0" fmla="*/ 1568703 h 1590548"/>
                    <a:gd name="connsiteX1" fmla="*/ 51171 w 1688363"/>
                    <a:gd name="connsiteY1" fmla="*/ 801600 h 1590548"/>
                    <a:gd name="connsiteX2" fmla="*/ 140437 w 1688363"/>
                    <a:gd name="connsiteY2" fmla="*/ 264200 h 1590548"/>
                    <a:gd name="connsiteX3" fmla="*/ 265889 w 1688363"/>
                    <a:gd name="connsiteY3" fmla="*/ 33879 h 1590548"/>
                    <a:gd name="connsiteX4" fmla="*/ 412580 w 1688363"/>
                    <a:gd name="connsiteY4" fmla="*/ 34498 h 1590548"/>
                    <a:gd name="connsiteX5" fmla="*/ 611681 w 1688363"/>
                    <a:gd name="connsiteY5" fmla="*/ 348462 h 1590548"/>
                    <a:gd name="connsiteX6" fmla="*/ 840739 w 1688363"/>
                    <a:gd name="connsiteY6" fmla="*/ 841552 h 1590548"/>
                    <a:gd name="connsiteX7" fmla="*/ 1107891 w 1688363"/>
                    <a:gd name="connsiteY7" fmla="*/ 1241017 h 1590548"/>
                    <a:gd name="connsiteX8" fmla="*/ 1333158 w 1688363"/>
                    <a:gd name="connsiteY8" fmla="*/ 1460067 h 1590548"/>
                    <a:gd name="connsiteX9" fmla="*/ 1557236 w 1688363"/>
                    <a:gd name="connsiteY9" fmla="*/ 1563699 h 1590548"/>
                    <a:gd name="connsiteX10" fmla="*/ 1688363 w 1688363"/>
                    <a:gd name="connsiteY10" fmla="*/ 1590548 h 159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8363" h="1590548">
                      <a:moveTo>
                        <a:pt x="0" y="1568703"/>
                      </a:moveTo>
                      <a:cubicBezTo>
                        <a:pt x="10142" y="1291990"/>
                        <a:pt x="27765" y="1019017"/>
                        <a:pt x="51171" y="801600"/>
                      </a:cubicBezTo>
                      <a:cubicBezTo>
                        <a:pt x="74577" y="584183"/>
                        <a:pt x="108391" y="371586"/>
                        <a:pt x="140437" y="264200"/>
                      </a:cubicBezTo>
                      <a:cubicBezTo>
                        <a:pt x="172483" y="156814"/>
                        <a:pt x="220532" y="72163"/>
                        <a:pt x="265889" y="33879"/>
                      </a:cubicBezTo>
                      <a:cubicBezTo>
                        <a:pt x="311246" y="-4405"/>
                        <a:pt x="354948" y="-17932"/>
                        <a:pt x="412580" y="34498"/>
                      </a:cubicBezTo>
                      <a:cubicBezTo>
                        <a:pt x="470212" y="86928"/>
                        <a:pt x="540321" y="213953"/>
                        <a:pt x="611681" y="348462"/>
                      </a:cubicBezTo>
                      <a:cubicBezTo>
                        <a:pt x="683041" y="482971"/>
                        <a:pt x="756167" y="677834"/>
                        <a:pt x="840739" y="841552"/>
                      </a:cubicBezTo>
                      <a:cubicBezTo>
                        <a:pt x="925311" y="1005270"/>
                        <a:pt x="1025821" y="1137931"/>
                        <a:pt x="1107891" y="1241017"/>
                      </a:cubicBezTo>
                      <a:cubicBezTo>
                        <a:pt x="1189961" y="1344103"/>
                        <a:pt x="1258267" y="1406287"/>
                        <a:pt x="1333158" y="1460067"/>
                      </a:cubicBezTo>
                      <a:cubicBezTo>
                        <a:pt x="1408049" y="1513847"/>
                        <a:pt x="1481206" y="1541952"/>
                        <a:pt x="1557236" y="1563699"/>
                      </a:cubicBezTo>
                      <a:cubicBezTo>
                        <a:pt x="1633266" y="1585446"/>
                        <a:pt x="1657699" y="1584257"/>
                        <a:pt x="1688363" y="1590548"/>
                      </a:cubicBezTo>
                    </a:path>
                  </a:pathLst>
                </a:cu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81" name="Freeform 80">
                  <a:extLst>
                    <a:ext uri="{FF2B5EF4-FFF2-40B4-BE49-F238E27FC236}">
                      <a16:creationId xmlns:a16="http://schemas.microsoft.com/office/drawing/2014/main" id="{9362CAB8-C44F-476E-CBAC-7D141BF0C355}"/>
                    </a:ext>
                  </a:extLst>
                </p:cNvPr>
                <p:cNvSpPr/>
                <p:nvPr/>
              </p:nvSpPr>
              <p:spPr>
                <a:xfrm>
                  <a:off x="5168076" y="2790998"/>
                  <a:ext cx="1401248" cy="704320"/>
                </a:xfrm>
                <a:custGeom>
                  <a:avLst/>
                  <a:gdLst>
                    <a:gd name="connsiteX0" fmla="*/ 0 w 1401248"/>
                    <a:gd name="connsiteY0" fmla="*/ 704606 h 704606"/>
                    <a:gd name="connsiteX1" fmla="*/ 78021 w 1401248"/>
                    <a:gd name="connsiteY1" fmla="*/ 376920 h 704606"/>
                    <a:gd name="connsiteX2" fmla="*/ 215337 w 1401248"/>
                    <a:gd name="connsiteY2" fmla="*/ 86684 h 704606"/>
                    <a:gd name="connsiteX3" fmla="*/ 337049 w 1401248"/>
                    <a:gd name="connsiteY3" fmla="*/ 8664 h 704606"/>
                    <a:gd name="connsiteX4" fmla="*/ 471244 w 1401248"/>
                    <a:gd name="connsiteY4" fmla="*/ 14905 h 704606"/>
                    <a:gd name="connsiteX5" fmla="*/ 805172 w 1401248"/>
                    <a:gd name="connsiteY5" fmla="*/ 124134 h 704606"/>
                    <a:gd name="connsiteX6" fmla="*/ 1020508 w 1401248"/>
                    <a:gd name="connsiteY6" fmla="*/ 183430 h 704606"/>
                    <a:gd name="connsiteX7" fmla="*/ 1401248 w 1401248"/>
                    <a:gd name="connsiteY7" fmla="*/ 283296 h 704606"/>
                    <a:gd name="connsiteX0" fmla="*/ 0 w 1401248"/>
                    <a:gd name="connsiteY0" fmla="*/ 703483 h 703483"/>
                    <a:gd name="connsiteX1" fmla="*/ 78021 w 1401248"/>
                    <a:gd name="connsiteY1" fmla="*/ 375797 h 703483"/>
                    <a:gd name="connsiteX2" fmla="*/ 215337 w 1401248"/>
                    <a:gd name="connsiteY2" fmla="*/ 85561 h 703483"/>
                    <a:gd name="connsiteX3" fmla="*/ 318350 w 1401248"/>
                    <a:gd name="connsiteY3" fmla="*/ 9411 h 703483"/>
                    <a:gd name="connsiteX4" fmla="*/ 471244 w 1401248"/>
                    <a:gd name="connsiteY4" fmla="*/ 13782 h 703483"/>
                    <a:gd name="connsiteX5" fmla="*/ 805172 w 1401248"/>
                    <a:gd name="connsiteY5" fmla="*/ 123011 h 703483"/>
                    <a:gd name="connsiteX6" fmla="*/ 1020508 w 1401248"/>
                    <a:gd name="connsiteY6" fmla="*/ 182307 h 703483"/>
                    <a:gd name="connsiteX7" fmla="*/ 1401248 w 1401248"/>
                    <a:gd name="connsiteY7" fmla="*/ 282173 h 703483"/>
                    <a:gd name="connsiteX0" fmla="*/ 0 w 1401248"/>
                    <a:gd name="connsiteY0" fmla="*/ 704458 h 704458"/>
                    <a:gd name="connsiteX1" fmla="*/ 78021 w 1401248"/>
                    <a:gd name="connsiteY1" fmla="*/ 376772 h 704458"/>
                    <a:gd name="connsiteX2" fmla="*/ 205988 w 1401248"/>
                    <a:gd name="connsiteY2" fmla="*/ 101495 h 704458"/>
                    <a:gd name="connsiteX3" fmla="*/ 318350 w 1401248"/>
                    <a:gd name="connsiteY3" fmla="*/ 10386 h 704458"/>
                    <a:gd name="connsiteX4" fmla="*/ 471244 w 1401248"/>
                    <a:gd name="connsiteY4" fmla="*/ 14757 h 704458"/>
                    <a:gd name="connsiteX5" fmla="*/ 805172 w 1401248"/>
                    <a:gd name="connsiteY5" fmla="*/ 123986 h 704458"/>
                    <a:gd name="connsiteX6" fmla="*/ 1020508 w 1401248"/>
                    <a:gd name="connsiteY6" fmla="*/ 183282 h 704458"/>
                    <a:gd name="connsiteX7" fmla="*/ 1401248 w 1401248"/>
                    <a:gd name="connsiteY7" fmla="*/ 283148 h 704458"/>
                    <a:gd name="connsiteX0" fmla="*/ 0 w 1401248"/>
                    <a:gd name="connsiteY0" fmla="*/ 701126 h 701126"/>
                    <a:gd name="connsiteX1" fmla="*/ 78021 w 1401248"/>
                    <a:gd name="connsiteY1" fmla="*/ 373440 h 701126"/>
                    <a:gd name="connsiteX2" fmla="*/ 205988 w 1401248"/>
                    <a:gd name="connsiteY2" fmla="*/ 98163 h 701126"/>
                    <a:gd name="connsiteX3" fmla="*/ 318350 w 1401248"/>
                    <a:gd name="connsiteY3" fmla="*/ 7054 h 701126"/>
                    <a:gd name="connsiteX4" fmla="*/ 484333 w 1401248"/>
                    <a:gd name="connsiteY4" fmla="*/ 18905 h 701126"/>
                    <a:gd name="connsiteX5" fmla="*/ 805172 w 1401248"/>
                    <a:gd name="connsiteY5" fmla="*/ 120654 h 701126"/>
                    <a:gd name="connsiteX6" fmla="*/ 1020508 w 1401248"/>
                    <a:gd name="connsiteY6" fmla="*/ 179950 h 701126"/>
                    <a:gd name="connsiteX7" fmla="*/ 1401248 w 1401248"/>
                    <a:gd name="connsiteY7" fmla="*/ 279816 h 701126"/>
                    <a:gd name="connsiteX0" fmla="*/ 0 w 1401248"/>
                    <a:gd name="connsiteY0" fmla="*/ 700713 h 700713"/>
                    <a:gd name="connsiteX1" fmla="*/ 78021 w 1401248"/>
                    <a:gd name="connsiteY1" fmla="*/ 373027 h 700713"/>
                    <a:gd name="connsiteX2" fmla="*/ 200378 w 1401248"/>
                    <a:gd name="connsiteY2" fmla="*/ 92140 h 700713"/>
                    <a:gd name="connsiteX3" fmla="*/ 318350 w 1401248"/>
                    <a:gd name="connsiteY3" fmla="*/ 6641 h 700713"/>
                    <a:gd name="connsiteX4" fmla="*/ 484333 w 1401248"/>
                    <a:gd name="connsiteY4" fmla="*/ 18492 h 700713"/>
                    <a:gd name="connsiteX5" fmla="*/ 805172 w 1401248"/>
                    <a:gd name="connsiteY5" fmla="*/ 120241 h 700713"/>
                    <a:gd name="connsiteX6" fmla="*/ 1020508 w 1401248"/>
                    <a:gd name="connsiteY6" fmla="*/ 179537 h 700713"/>
                    <a:gd name="connsiteX7" fmla="*/ 1401248 w 1401248"/>
                    <a:gd name="connsiteY7" fmla="*/ 279403 h 700713"/>
                    <a:gd name="connsiteX0" fmla="*/ 0 w 1401248"/>
                    <a:gd name="connsiteY0" fmla="*/ 701125 h 701125"/>
                    <a:gd name="connsiteX1" fmla="*/ 78021 w 1401248"/>
                    <a:gd name="connsiteY1" fmla="*/ 373439 h 701125"/>
                    <a:gd name="connsiteX2" fmla="*/ 200378 w 1401248"/>
                    <a:gd name="connsiteY2" fmla="*/ 98162 h 701125"/>
                    <a:gd name="connsiteX3" fmla="*/ 318350 w 1401248"/>
                    <a:gd name="connsiteY3" fmla="*/ 7053 h 701125"/>
                    <a:gd name="connsiteX4" fmla="*/ 484333 w 1401248"/>
                    <a:gd name="connsiteY4" fmla="*/ 18904 h 701125"/>
                    <a:gd name="connsiteX5" fmla="*/ 805172 w 1401248"/>
                    <a:gd name="connsiteY5" fmla="*/ 120653 h 701125"/>
                    <a:gd name="connsiteX6" fmla="*/ 1020508 w 1401248"/>
                    <a:gd name="connsiteY6" fmla="*/ 179949 h 701125"/>
                    <a:gd name="connsiteX7" fmla="*/ 1401248 w 1401248"/>
                    <a:gd name="connsiteY7" fmla="*/ 279815 h 701125"/>
                    <a:gd name="connsiteX0" fmla="*/ 0 w 1401248"/>
                    <a:gd name="connsiteY0" fmla="*/ 701125 h 701125"/>
                    <a:gd name="connsiteX1" fmla="*/ 78021 w 1401248"/>
                    <a:gd name="connsiteY1" fmla="*/ 373439 h 701125"/>
                    <a:gd name="connsiteX2" fmla="*/ 200378 w 1401248"/>
                    <a:gd name="connsiteY2" fmla="*/ 98162 h 701125"/>
                    <a:gd name="connsiteX3" fmla="*/ 318350 w 1401248"/>
                    <a:gd name="connsiteY3" fmla="*/ 7053 h 701125"/>
                    <a:gd name="connsiteX4" fmla="*/ 484333 w 1401248"/>
                    <a:gd name="connsiteY4" fmla="*/ 18904 h 701125"/>
                    <a:gd name="connsiteX5" fmla="*/ 805172 w 1401248"/>
                    <a:gd name="connsiteY5" fmla="*/ 120653 h 701125"/>
                    <a:gd name="connsiteX6" fmla="*/ 1020508 w 1401248"/>
                    <a:gd name="connsiteY6" fmla="*/ 179949 h 701125"/>
                    <a:gd name="connsiteX7" fmla="*/ 1401248 w 1401248"/>
                    <a:gd name="connsiteY7" fmla="*/ 279815 h 701125"/>
                    <a:gd name="connsiteX0" fmla="*/ 0 w 1401248"/>
                    <a:gd name="connsiteY0" fmla="*/ 700438 h 700438"/>
                    <a:gd name="connsiteX1" fmla="*/ 78021 w 1401248"/>
                    <a:gd name="connsiteY1" fmla="*/ 372752 h 700438"/>
                    <a:gd name="connsiteX2" fmla="*/ 211597 w 1401248"/>
                    <a:gd name="connsiteY2" fmla="*/ 88125 h 700438"/>
                    <a:gd name="connsiteX3" fmla="*/ 318350 w 1401248"/>
                    <a:gd name="connsiteY3" fmla="*/ 6366 h 700438"/>
                    <a:gd name="connsiteX4" fmla="*/ 484333 w 1401248"/>
                    <a:gd name="connsiteY4" fmla="*/ 18217 h 700438"/>
                    <a:gd name="connsiteX5" fmla="*/ 805172 w 1401248"/>
                    <a:gd name="connsiteY5" fmla="*/ 119966 h 700438"/>
                    <a:gd name="connsiteX6" fmla="*/ 1020508 w 1401248"/>
                    <a:gd name="connsiteY6" fmla="*/ 179262 h 700438"/>
                    <a:gd name="connsiteX7" fmla="*/ 1401248 w 1401248"/>
                    <a:gd name="connsiteY7" fmla="*/ 279128 h 700438"/>
                    <a:gd name="connsiteX0" fmla="*/ 0 w 1401248"/>
                    <a:gd name="connsiteY0" fmla="*/ 700438 h 700438"/>
                    <a:gd name="connsiteX1" fmla="*/ 78021 w 1401248"/>
                    <a:gd name="connsiteY1" fmla="*/ 372752 h 700438"/>
                    <a:gd name="connsiteX2" fmla="*/ 211597 w 1401248"/>
                    <a:gd name="connsiteY2" fmla="*/ 88125 h 700438"/>
                    <a:gd name="connsiteX3" fmla="*/ 318350 w 1401248"/>
                    <a:gd name="connsiteY3" fmla="*/ 6366 h 700438"/>
                    <a:gd name="connsiteX4" fmla="*/ 484333 w 1401248"/>
                    <a:gd name="connsiteY4" fmla="*/ 18217 h 700438"/>
                    <a:gd name="connsiteX5" fmla="*/ 805172 w 1401248"/>
                    <a:gd name="connsiteY5" fmla="*/ 119966 h 700438"/>
                    <a:gd name="connsiteX6" fmla="*/ 1020508 w 1401248"/>
                    <a:gd name="connsiteY6" fmla="*/ 179262 h 700438"/>
                    <a:gd name="connsiteX7" fmla="*/ 1401248 w 1401248"/>
                    <a:gd name="connsiteY7" fmla="*/ 279128 h 700438"/>
                    <a:gd name="connsiteX0" fmla="*/ 0 w 1401248"/>
                    <a:gd name="connsiteY0" fmla="*/ 700026 h 700026"/>
                    <a:gd name="connsiteX1" fmla="*/ 78021 w 1401248"/>
                    <a:gd name="connsiteY1" fmla="*/ 372340 h 700026"/>
                    <a:gd name="connsiteX2" fmla="*/ 220947 w 1401248"/>
                    <a:gd name="connsiteY2" fmla="*/ 82103 h 700026"/>
                    <a:gd name="connsiteX3" fmla="*/ 318350 w 1401248"/>
                    <a:gd name="connsiteY3" fmla="*/ 5954 h 700026"/>
                    <a:gd name="connsiteX4" fmla="*/ 484333 w 1401248"/>
                    <a:gd name="connsiteY4" fmla="*/ 17805 h 700026"/>
                    <a:gd name="connsiteX5" fmla="*/ 805172 w 1401248"/>
                    <a:gd name="connsiteY5" fmla="*/ 119554 h 700026"/>
                    <a:gd name="connsiteX6" fmla="*/ 1020508 w 1401248"/>
                    <a:gd name="connsiteY6" fmla="*/ 178850 h 700026"/>
                    <a:gd name="connsiteX7" fmla="*/ 1401248 w 1401248"/>
                    <a:gd name="connsiteY7" fmla="*/ 278716 h 700026"/>
                    <a:gd name="connsiteX0" fmla="*/ 0 w 1401248"/>
                    <a:gd name="connsiteY0" fmla="*/ 700026 h 700026"/>
                    <a:gd name="connsiteX1" fmla="*/ 78021 w 1401248"/>
                    <a:gd name="connsiteY1" fmla="*/ 372340 h 700026"/>
                    <a:gd name="connsiteX2" fmla="*/ 220947 w 1401248"/>
                    <a:gd name="connsiteY2" fmla="*/ 82103 h 700026"/>
                    <a:gd name="connsiteX3" fmla="*/ 318350 w 1401248"/>
                    <a:gd name="connsiteY3" fmla="*/ 5954 h 700026"/>
                    <a:gd name="connsiteX4" fmla="*/ 484333 w 1401248"/>
                    <a:gd name="connsiteY4" fmla="*/ 17805 h 700026"/>
                    <a:gd name="connsiteX5" fmla="*/ 805172 w 1401248"/>
                    <a:gd name="connsiteY5" fmla="*/ 119554 h 700026"/>
                    <a:gd name="connsiteX6" fmla="*/ 1020508 w 1401248"/>
                    <a:gd name="connsiteY6" fmla="*/ 178850 h 700026"/>
                    <a:gd name="connsiteX7" fmla="*/ 1401248 w 1401248"/>
                    <a:gd name="connsiteY7" fmla="*/ 278716 h 700026"/>
                    <a:gd name="connsiteX0" fmla="*/ 0 w 1401248"/>
                    <a:gd name="connsiteY0" fmla="*/ 700987 h 700987"/>
                    <a:gd name="connsiteX1" fmla="*/ 78021 w 1401248"/>
                    <a:gd name="connsiteY1" fmla="*/ 373301 h 700987"/>
                    <a:gd name="connsiteX2" fmla="*/ 219077 w 1401248"/>
                    <a:gd name="connsiteY2" fmla="*/ 96154 h 700987"/>
                    <a:gd name="connsiteX3" fmla="*/ 318350 w 1401248"/>
                    <a:gd name="connsiteY3" fmla="*/ 6915 h 700987"/>
                    <a:gd name="connsiteX4" fmla="*/ 484333 w 1401248"/>
                    <a:gd name="connsiteY4" fmla="*/ 18766 h 700987"/>
                    <a:gd name="connsiteX5" fmla="*/ 805172 w 1401248"/>
                    <a:gd name="connsiteY5" fmla="*/ 120515 h 700987"/>
                    <a:gd name="connsiteX6" fmla="*/ 1020508 w 1401248"/>
                    <a:gd name="connsiteY6" fmla="*/ 179811 h 700987"/>
                    <a:gd name="connsiteX7" fmla="*/ 1401248 w 1401248"/>
                    <a:gd name="connsiteY7" fmla="*/ 279677 h 700987"/>
                    <a:gd name="connsiteX0" fmla="*/ 0 w 1401248"/>
                    <a:gd name="connsiteY0" fmla="*/ 700438 h 700438"/>
                    <a:gd name="connsiteX1" fmla="*/ 78021 w 1401248"/>
                    <a:gd name="connsiteY1" fmla="*/ 372752 h 700438"/>
                    <a:gd name="connsiteX2" fmla="*/ 213467 w 1401248"/>
                    <a:gd name="connsiteY2" fmla="*/ 88125 h 700438"/>
                    <a:gd name="connsiteX3" fmla="*/ 318350 w 1401248"/>
                    <a:gd name="connsiteY3" fmla="*/ 6366 h 700438"/>
                    <a:gd name="connsiteX4" fmla="*/ 484333 w 1401248"/>
                    <a:gd name="connsiteY4" fmla="*/ 18217 h 700438"/>
                    <a:gd name="connsiteX5" fmla="*/ 805172 w 1401248"/>
                    <a:gd name="connsiteY5" fmla="*/ 119966 h 700438"/>
                    <a:gd name="connsiteX6" fmla="*/ 1020508 w 1401248"/>
                    <a:gd name="connsiteY6" fmla="*/ 179262 h 700438"/>
                    <a:gd name="connsiteX7" fmla="*/ 1401248 w 1401248"/>
                    <a:gd name="connsiteY7" fmla="*/ 279128 h 700438"/>
                    <a:gd name="connsiteX0" fmla="*/ 0 w 1401248"/>
                    <a:gd name="connsiteY0" fmla="*/ 700438 h 700438"/>
                    <a:gd name="connsiteX1" fmla="*/ 78021 w 1401248"/>
                    <a:gd name="connsiteY1" fmla="*/ 372752 h 700438"/>
                    <a:gd name="connsiteX2" fmla="*/ 213467 w 1401248"/>
                    <a:gd name="connsiteY2" fmla="*/ 88125 h 700438"/>
                    <a:gd name="connsiteX3" fmla="*/ 318350 w 1401248"/>
                    <a:gd name="connsiteY3" fmla="*/ 6366 h 700438"/>
                    <a:gd name="connsiteX4" fmla="*/ 484333 w 1401248"/>
                    <a:gd name="connsiteY4" fmla="*/ 18217 h 700438"/>
                    <a:gd name="connsiteX5" fmla="*/ 805172 w 1401248"/>
                    <a:gd name="connsiteY5" fmla="*/ 119966 h 700438"/>
                    <a:gd name="connsiteX6" fmla="*/ 1020508 w 1401248"/>
                    <a:gd name="connsiteY6" fmla="*/ 179262 h 700438"/>
                    <a:gd name="connsiteX7" fmla="*/ 1401248 w 1401248"/>
                    <a:gd name="connsiteY7" fmla="*/ 279128 h 700438"/>
                    <a:gd name="connsiteX0" fmla="*/ 0 w 1401248"/>
                    <a:gd name="connsiteY0" fmla="*/ 706345 h 706345"/>
                    <a:gd name="connsiteX1" fmla="*/ 78021 w 1401248"/>
                    <a:gd name="connsiteY1" fmla="*/ 378659 h 706345"/>
                    <a:gd name="connsiteX2" fmla="*/ 213467 w 1401248"/>
                    <a:gd name="connsiteY2" fmla="*/ 94032 h 706345"/>
                    <a:gd name="connsiteX3" fmla="*/ 333309 w 1401248"/>
                    <a:gd name="connsiteY3" fmla="*/ 4793 h 706345"/>
                    <a:gd name="connsiteX4" fmla="*/ 484333 w 1401248"/>
                    <a:gd name="connsiteY4" fmla="*/ 24124 h 706345"/>
                    <a:gd name="connsiteX5" fmla="*/ 805172 w 1401248"/>
                    <a:gd name="connsiteY5" fmla="*/ 125873 h 706345"/>
                    <a:gd name="connsiteX6" fmla="*/ 1020508 w 1401248"/>
                    <a:gd name="connsiteY6" fmla="*/ 185169 h 706345"/>
                    <a:gd name="connsiteX7" fmla="*/ 1401248 w 1401248"/>
                    <a:gd name="connsiteY7" fmla="*/ 285035 h 706345"/>
                    <a:gd name="connsiteX0" fmla="*/ 0 w 1401248"/>
                    <a:gd name="connsiteY0" fmla="*/ 703302 h 703302"/>
                    <a:gd name="connsiteX1" fmla="*/ 78021 w 1401248"/>
                    <a:gd name="connsiteY1" fmla="*/ 375616 h 703302"/>
                    <a:gd name="connsiteX2" fmla="*/ 213467 w 1401248"/>
                    <a:gd name="connsiteY2" fmla="*/ 90989 h 703302"/>
                    <a:gd name="connsiteX3" fmla="*/ 333309 w 1401248"/>
                    <a:gd name="connsiteY3" fmla="*/ 5490 h 703302"/>
                    <a:gd name="connsiteX4" fmla="*/ 484333 w 1401248"/>
                    <a:gd name="connsiteY4" fmla="*/ 21081 h 703302"/>
                    <a:gd name="connsiteX5" fmla="*/ 805172 w 1401248"/>
                    <a:gd name="connsiteY5" fmla="*/ 122830 h 703302"/>
                    <a:gd name="connsiteX6" fmla="*/ 1020508 w 1401248"/>
                    <a:gd name="connsiteY6" fmla="*/ 182126 h 703302"/>
                    <a:gd name="connsiteX7" fmla="*/ 1401248 w 1401248"/>
                    <a:gd name="connsiteY7" fmla="*/ 281992 h 703302"/>
                    <a:gd name="connsiteX0" fmla="*/ 0 w 1401248"/>
                    <a:gd name="connsiteY0" fmla="*/ 703302 h 703302"/>
                    <a:gd name="connsiteX1" fmla="*/ 78021 w 1401248"/>
                    <a:gd name="connsiteY1" fmla="*/ 375616 h 703302"/>
                    <a:gd name="connsiteX2" fmla="*/ 213467 w 1401248"/>
                    <a:gd name="connsiteY2" fmla="*/ 90989 h 703302"/>
                    <a:gd name="connsiteX3" fmla="*/ 333309 w 1401248"/>
                    <a:gd name="connsiteY3" fmla="*/ 5490 h 703302"/>
                    <a:gd name="connsiteX4" fmla="*/ 484333 w 1401248"/>
                    <a:gd name="connsiteY4" fmla="*/ 21081 h 703302"/>
                    <a:gd name="connsiteX5" fmla="*/ 805172 w 1401248"/>
                    <a:gd name="connsiteY5" fmla="*/ 122830 h 703302"/>
                    <a:gd name="connsiteX6" fmla="*/ 1020508 w 1401248"/>
                    <a:gd name="connsiteY6" fmla="*/ 182126 h 703302"/>
                    <a:gd name="connsiteX7" fmla="*/ 1401248 w 1401248"/>
                    <a:gd name="connsiteY7" fmla="*/ 281992 h 703302"/>
                    <a:gd name="connsiteX0" fmla="*/ 0 w 1401248"/>
                    <a:gd name="connsiteY0" fmla="*/ 702472 h 702472"/>
                    <a:gd name="connsiteX1" fmla="*/ 78021 w 1401248"/>
                    <a:gd name="connsiteY1" fmla="*/ 374786 h 702472"/>
                    <a:gd name="connsiteX2" fmla="*/ 213467 w 1401248"/>
                    <a:gd name="connsiteY2" fmla="*/ 78940 h 702472"/>
                    <a:gd name="connsiteX3" fmla="*/ 333309 w 1401248"/>
                    <a:gd name="connsiteY3" fmla="*/ 4660 h 702472"/>
                    <a:gd name="connsiteX4" fmla="*/ 484333 w 1401248"/>
                    <a:gd name="connsiteY4" fmla="*/ 20251 h 702472"/>
                    <a:gd name="connsiteX5" fmla="*/ 805172 w 1401248"/>
                    <a:gd name="connsiteY5" fmla="*/ 122000 h 702472"/>
                    <a:gd name="connsiteX6" fmla="*/ 1020508 w 1401248"/>
                    <a:gd name="connsiteY6" fmla="*/ 181296 h 702472"/>
                    <a:gd name="connsiteX7" fmla="*/ 1401248 w 1401248"/>
                    <a:gd name="connsiteY7" fmla="*/ 281162 h 702472"/>
                    <a:gd name="connsiteX0" fmla="*/ 0 w 1401248"/>
                    <a:gd name="connsiteY0" fmla="*/ 702886 h 702886"/>
                    <a:gd name="connsiteX1" fmla="*/ 78021 w 1401248"/>
                    <a:gd name="connsiteY1" fmla="*/ 375200 h 702886"/>
                    <a:gd name="connsiteX2" fmla="*/ 209728 w 1401248"/>
                    <a:gd name="connsiteY2" fmla="*/ 84963 h 702886"/>
                    <a:gd name="connsiteX3" fmla="*/ 333309 w 1401248"/>
                    <a:gd name="connsiteY3" fmla="*/ 5074 h 702886"/>
                    <a:gd name="connsiteX4" fmla="*/ 484333 w 1401248"/>
                    <a:gd name="connsiteY4" fmla="*/ 20665 h 702886"/>
                    <a:gd name="connsiteX5" fmla="*/ 805172 w 1401248"/>
                    <a:gd name="connsiteY5" fmla="*/ 122414 h 702886"/>
                    <a:gd name="connsiteX6" fmla="*/ 1020508 w 1401248"/>
                    <a:gd name="connsiteY6" fmla="*/ 181710 h 702886"/>
                    <a:gd name="connsiteX7" fmla="*/ 1401248 w 1401248"/>
                    <a:gd name="connsiteY7" fmla="*/ 281576 h 702886"/>
                    <a:gd name="connsiteX0" fmla="*/ 0 w 1401248"/>
                    <a:gd name="connsiteY0" fmla="*/ 705937 h 705937"/>
                    <a:gd name="connsiteX1" fmla="*/ 78021 w 1401248"/>
                    <a:gd name="connsiteY1" fmla="*/ 378251 h 705937"/>
                    <a:gd name="connsiteX2" fmla="*/ 209728 w 1401248"/>
                    <a:gd name="connsiteY2" fmla="*/ 88014 h 705937"/>
                    <a:gd name="connsiteX3" fmla="*/ 331439 w 1401248"/>
                    <a:gd name="connsiteY3" fmla="*/ 4385 h 705937"/>
                    <a:gd name="connsiteX4" fmla="*/ 484333 w 1401248"/>
                    <a:gd name="connsiteY4" fmla="*/ 23716 h 705937"/>
                    <a:gd name="connsiteX5" fmla="*/ 805172 w 1401248"/>
                    <a:gd name="connsiteY5" fmla="*/ 125465 h 705937"/>
                    <a:gd name="connsiteX6" fmla="*/ 1020508 w 1401248"/>
                    <a:gd name="connsiteY6" fmla="*/ 184761 h 705937"/>
                    <a:gd name="connsiteX7" fmla="*/ 1401248 w 1401248"/>
                    <a:gd name="connsiteY7" fmla="*/ 284627 h 705937"/>
                    <a:gd name="connsiteX0" fmla="*/ 0 w 1401248"/>
                    <a:gd name="connsiteY0" fmla="*/ 704320 h 704320"/>
                    <a:gd name="connsiteX1" fmla="*/ 78021 w 1401248"/>
                    <a:gd name="connsiteY1" fmla="*/ 376634 h 704320"/>
                    <a:gd name="connsiteX2" fmla="*/ 209728 w 1401248"/>
                    <a:gd name="connsiteY2" fmla="*/ 86397 h 704320"/>
                    <a:gd name="connsiteX3" fmla="*/ 331439 w 1401248"/>
                    <a:gd name="connsiteY3" fmla="*/ 2768 h 704320"/>
                    <a:gd name="connsiteX4" fmla="*/ 484333 w 1401248"/>
                    <a:gd name="connsiteY4" fmla="*/ 22099 h 704320"/>
                    <a:gd name="connsiteX5" fmla="*/ 805172 w 1401248"/>
                    <a:gd name="connsiteY5" fmla="*/ 123848 h 704320"/>
                    <a:gd name="connsiteX6" fmla="*/ 1020508 w 1401248"/>
                    <a:gd name="connsiteY6" fmla="*/ 183144 h 704320"/>
                    <a:gd name="connsiteX7" fmla="*/ 1401248 w 1401248"/>
                    <a:gd name="connsiteY7" fmla="*/ 283010 h 704320"/>
                    <a:gd name="connsiteX0" fmla="*/ 0 w 1401248"/>
                    <a:gd name="connsiteY0" fmla="*/ 704320 h 704320"/>
                    <a:gd name="connsiteX1" fmla="*/ 78021 w 1401248"/>
                    <a:gd name="connsiteY1" fmla="*/ 376634 h 704320"/>
                    <a:gd name="connsiteX2" fmla="*/ 209728 w 1401248"/>
                    <a:gd name="connsiteY2" fmla="*/ 86397 h 704320"/>
                    <a:gd name="connsiteX3" fmla="*/ 337048 w 1401248"/>
                    <a:gd name="connsiteY3" fmla="*/ 2768 h 704320"/>
                    <a:gd name="connsiteX4" fmla="*/ 484333 w 1401248"/>
                    <a:gd name="connsiteY4" fmla="*/ 22099 h 704320"/>
                    <a:gd name="connsiteX5" fmla="*/ 805172 w 1401248"/>
                    <a:gd name="connsiteY5" fmla="*/ 123848 h 704320"/>
                    <a:gd name="connsiteX6" fmla="*/ 1020508 w 1401248"/>
                    <a:gd name="connsiteY6" fmla="*/ 183144 h 704320"/>
                    <a:gd name="connsiteX7" fmla="*/ 1401248 w 1401248"/>
                    <a:gd name="connsiteY7" fmla="*/ 283010 h 7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1248" h="704320">
                      <a:moveTo>
                        <a:pt x="0" y="704320"/>
                      </a:moveTo>
                      <a:cubicBezTo>
                        <a:pt x="21066" y="591970"/>
                        <a:pt x="43066" y="479621"/>
                        <a:pt x="78021" y="376634"/>
                      </a:cubicBezTo>
                      <a:cubicBezTo>
                        <a:pt x="112976" y="273647"/>
                        <a:pt x="166557" y="148708"/>
                        <a:pt x="209728" y="86397"/>
                      </a:cubicBezTo>
                      <a:cubicBezTo>
                        <a:pt x="252899" y="24086"/>
                        <a:pt x="300630" y="9744"/>
                        <a:pt x="337048" y="2768"/>
                      </a:cubicBezTo>
                      <a:cubicBezTo>
                        <a:pt x="373466" y="-4208"/>
                        <a:pt x="406312" y="1919"/>
                        <a:pt x="484333" y="22099"/>
                      </a:cubicBezTo>
                      <a:cubicBezTo>
                        <a:pt x="562354" y="42279"/>
                        <a:pt x="715810" y="97007"/>
                        <a:pt x="805172" y="123848"/>
                      </a:cubicBezTo>
                      <a:cubicBezTo>
                        <a:pt x="894535" y="150689"/>
                        <a:pt x="1020508" y="183144"/>
                        <a:pt x="1020508" y="183144"/>
                      </a:cubicBezTo>
                      <a:cubicBezTo>
                        <a:pt x="1119854" y="209671"/>
                        <a:pt x="1307623" y="251802"/>
                        <a:pt x="1401248" y="283010"/>
                      </a:cubicBezTo>
                    </a:path>
                  </a:pathLst>
                </a:custGeom>
                <a:no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Arial"/>
                    <a:ea typeface="+mn-ea"/>
                    <a:cs typeface="+mn-cs"/>
                    <a:sym typeface="Arial"/>
                  </a:endParaRPr>
                </a:p>
              </p:txBody>
            </p:sp>
          </p:grpSp>
        </p:grpSp>
        <p:sp>
          <p:nvSpPr>
            <p:cNvPr id="100" name="TextBox 99">
              <a:extLst>
                <a:ext uri="{FF2B5EF4-FFF2-40B4-BE49-F238E27FC236}">
                  <a16:creationId xmlns:a16="http://schemas.microsoft.com/office/drawing/2014/main" id="{BFD955EF-4D50-2F52-D2A0-8B6DA128387E}"/>
                </a:ext>
              </a:extLst>
            </p:cNvPr>
            <p:cNvSpPr txBox="1"/>
            <p:nvPr/>
          </p:nvSpPr>
          <p:spPr>
            <a:xfrm>
              <a:off x="5214266" y="1668436"/>
              <a:ext cx="2780113" cy="2551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Variable Timing of irAEs</a:t>
              </a:r>
              <a:r>
                <a:rPr kumimoji="0" lang="en-US" sz="1600" b="1" i="0" u="none" strike="noStrike" kern="0" cap="none" spc="0" normalizeH="0" baseline="30000" noProof="0" dirty="0">
                  <a:ln>
                    <a:noFill/>
                  </a:ln>
                  <a:solidFill>
                    <a:srgbClr val="000000"/>
                  </a:solidFill>
                  <a:effectLst/>
                  <a:uLnTx/>
                  <a:uFillTx/>
                  <a:latin typeface="Arial"/>
                  <a:cs typeface="Arial"/>
                  <a:sym typeface="Arial"/>
                </a:rPr>
                <a:t>1</a:t>
              </a:r>
            </a:p>
          </p:txBody>
        </p:sp>
        <p:sp>
          <p:nvSpPr>
            <p:cNvPr id="3" name="TextBox 2">
              <a:extLst>
                <a:ext uri="{FF2B5EF4-FFF2-40B4-BE49-F238E27FC236}">
                  <a16:creationId xmlns:a16="http://schemas.microsoft.com/office/drawing/2014/main" id="{CA187ED9-1464-13CC-4C4A-765CC259D0C7}"/>
                </a:ext>
              </a:extLst>
            </p:cNvPr>
            <p:cNvSpPr txBox="1"/>
            <p:nvPr/>
          </p:nvSpPr>
          <p:spPr>
            <a:xfrm>
              <a:off x="5282665" y="2329439"/>
              <a:ext cx="429929" cy="1275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9345A"/>
                  </a:solidFill>
                  <a:effectLst/>
                  <a:uLnTx/>
                  <a:uFillTx/>
                  <a:latin typeface="Arial"/>
                  <a:cs typeface="Arial"/>
                  <a:sym typeface="Arial"/>
                </a:rPr>
                <a:t>Colitis</a:t>
              </a:r>
            </a:p>
          </p:txBody>
        </p:sp>
        <p:sp>
          <p:nvSpPr>
            <p:cNvPr id="9" name="TextBox 8">
              <a:extLst>
                <a:ext uri="{FF2B5EF4-FFF2-40B4-BE49-F238E27FC236}">
                  <a16:creationId xmlns:a16="http://schemas.microsoft.com/office/drawing/2014/main" id="{6601CC7E-FFBD-8A6B-4D09-BE67B14C4B98}"/>
                </a:ext>
              </a:extLst>
            </p:cNvPr>
            <p:cNvSpPr txBox="1"/>
            <p:nvPr/>
          </p:nvSpPr>
          <p:spPr>
            <a:xfrm>
              <a:off x="6344121" y="2328240"/>
              <a:ext cx="725635" cy="1275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1168B3"/>
                  </a:solidFill>
                  <a:effectLst/>
                  <a:uLnTx/>
                  <a:uFillTx/>
                  <a:latin typeface="Arial"/>
                  <a:cs typeface="Arial"/>
                  <a:sym typeface="Arial"/>
                </a:rPr>
                <a:t>Pneumonitis</a:t>
              </a:r>
            </a:p>
          </p:txBody>
        </p:sp>
        <p:sp>
          <p:nvSpPr>
            <p:cNvPr id="10" name="TextBox 9">
              <a:extLst>
                <a:ext uri="{FF2B5EF4-FFF2-40B4-BE49-F238E27FC236}">
                  <a16:creationId xmlns:a16="http://schemas.microsoft.com/office/drawing/2014/main" id="{8802FB8E-5151-9C5A-E93C-C380BB08B8DB}"/>
                </a:ext>
              </a:extLst>
            </p:cNvPr>
            <p:cNvSpPr txBox="1"/>
            <p:nvPr/>
          </p:nvSpPr>
          <p:spPr>
            <a:xfrm>
              <a:off x="7721070" y="3039208"/>
              <a:ext cx="887960" cy="1275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D77624"/>
                  </a:solidFill>
                  <a:effectLst/>
                  <a:uLnTx/>
                  <a:uFillTx/>
                  <a:latin typeface="Arial"/>
                  <a:cs typeface="Arial"/>
                  <a:sym typeface="Arial"/>
                </a:rPr>
                <a:t>Endocrinopathy</a:t>
              </a:r>
            </a:p>
          </p:txBody>
        </p:sp>
        <p:sp>
          <p:nvSpPr>
            <p:cNvPr id="12" name="TextBox 11">
              <a:extLst>
                <a:ext uri="{FF2B5EF4-FFF2-40B4-BE49-F238E27FC236}">
                  <a16:creationId xmlns:a16="http://schemas.microsoft.com/office/drawing/2014/main" id="{81C66499-81F3-F300-3D42-D531BD58B473}"/>
                </a:ext>
              </a:extLst>
            </p:cNvPr>
            <p:cNvSpPr txBox="1"/>
            <p:nvPr/>
          </p:nvSpPr>
          <p:spPr>
            <a:xfrm>
              <a:off x="8073453" y="3528966"/>
              <a:ext cx="516882" cy="1275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C813D"/>
                  </a:solidFill>
                  <a:effectLst/>
                  <a:uLnTx/>
                  <a:uFillTx/>
                  <a:latin typeface="Arial"/>
                  <a:cs typeface="Arial"/>
                  <a:sym typeface="Arial"/>
                </a:rPr>
                <a:t>Nephritis</a:t>
              </a:r>
            </a:p>
          </p:txBody>
        </p:sp>
        <p:sp>
          <p:nvSpPr>
            <p:cNvPr id="13" name="TextBox 12">
              <a:extLst>
                <a:ext uri="{FF2B5EF4-FFF2-40B4-BE49-F238E27FC236}">
                  <a16:creationId xmlns:a16="http://schemas.microsoft.com/office/drawing/2014/main" id="{D8AB365F-812B-F9B9-AF1C-36785B4A2EE3}"/>
                </a:ext>
              </a:extLst>
            </p:cNvPr>
            <p:cNvSpPr txBox="1"/>
            <p:nvPr/>
          </p:nvSpPr>
          <p:spPr>
            <a:xfrm>
              <a:off x="6354441" y="3446196"/>
              <a:ext cx="887960" cy="1275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10" normalizeH="0" baseline="0" noProof="0" dirty="0">
                  <a:ln>
                    <a:noFill/>
                  </a:ln>
                  <a:solidFill>
                    <a:srgbClr val="5C1867"/>
                  </a:solidFill>
                  <a:effectLst/>
                  <a:uLnTx/>
                  <a:uFillTx/>
                  <a:latin typeface="Arial"/>
                  <a:cs typeface="Arial"/>
                  <a:sym typeface="Arial"/>
                </a:rPr>
                <a:t>Liver toxicity</a:t>
              </a:r>
            </a:p>
          </p:txBody>
        </p:sp>
        <p:sp>
          <p:nvSpPr>
            <p:cNvPr id="14" name="TextBox 13">
              <a:extLst>
                <a:ext uri="{FF2B5EF4-FFF2-40B4-BE49-F238E27FC236}">
                  <a16:creationId xmlns:a16="http://schemas.microsoft.com/office/drawing/2014/main" id="{108CBD41-E873-00D4-BD48-99ACE1394217}"/>
                </a:ext>
              </a:extLst>
            </p:cNvPr>
            <p:cNvSpPr txBox="1"/>
            <p:nvPr/>
          </p:nvSpPr>
          <p:spPr>
            <a:xfrm>
              <a:off x="4832902" y="3162476"/>
              <a:ext cx="520752" cy="38269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10" normalizeH="0" baseline="0" noProof="0" dirty="0">
                  <a:ln>
                    <a:noFill/>
                  </a:ln>
                  <a:solidFill>
                    <a:srgbClr val="510B11">
                      <a:lumMod val="75000"/>
                      <a:lumOff val="25000"/>
                    </a:srgbClr>
                  </a:solidFill>
                  <a:effectLst/>
                  <a:uLnTx/>
                  <a:uFillTx/>
                  <a:latin typeface="Arial"/>
                  <a:cs typeface="Arial"/>
                  <a:sym typeface="Arial"/>
                </a:rPr>
                <a:t>Skin, rash, or pruritus</a:t>
              </a:r>
            </a:p>
          </p:txBody>
        </p:sp>
      </p:grpSp>
      <p:pic>
        <p:nvPicPr>
          <p:cNvPr id="7" name="Picture 6">
            <a:extLst>
              <a:ext uri="{FF2B5EF4-FFF2-40B4-BE49-F238E27FC236}">
                <a16:creationId xmlns:a16="http://schemas.microsoft.com/office/drawing/2014/main" id="{786E0B80-87DD-DA98-2CC7-D80F20D531B8}"/>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112065" y="1733576"/>
            <a:ext cx="827246" cy="827246"/>
          </a:xfrm>
          <a:prstGeom prst="rect">
            <a:avLst/>
          </a:prstGeom>
          <a:ln>
            <a:noFill/>
          </a:ln>
        </p:spPr>
      </p:pic>
    </p:spTree>
    <p:extLst>
      <p:ext uri="{BB962C8B-B14F-4D97-AF65-F5344CB8AC3E}">
        <p14:creationId xmlns:p14="http://schemas.microsoft.com/office/powerpoint/2010/main" val="6406172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Considerations for Checkpoint Inhibitors</a:t>
            </a:r>
            <a:br>
              <a:rPr lang="en-US" dirty="0"/>
            </a:br>
            <a:r>
              <a:rPr lang="en-US" dirty="0"/>
              <a:t>from a Nurse’s Perspective</a:t>
            </a:r>
          </a:p>
        </p:txBody>
      </p:sp>
      <p:pic>
        <p:nvPicPr>
          <p:cNvPr id="4" name="Graphic 3" descr="Medical">
            <a:extLst>
              <a:ext uri="{FF2B5EF4-FFF2-40B4-BE49-F238E27FC236}">
                <a16:creationId xmlns:a16="http://schemas.microsoft.com/office/drawing/2014/main" id="{D2ACB304-4D6D-D346-93EA-A05331F62C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65200" y="118800"/>
            <a:ext cx="468000" cy="468000"/>
          </a:xfrm>
          <a:prstGeom prst="rect">
            <a:avLst/>
          </a:prstGeom>
        </p:spPr>
      </p:pic>
      <p:sp>
        <p:nvSpPr>
          <p:cNvPr id="12" name="Freeform 11">
            <a:extLst>
              <a:ext uri="{FF2B5EF4-FFF2-40B4-BE49-F238E27FC236}">
                <a16:creationId xmlns:a16="http://schemas.microsoft.com/office/drawing/2014/main" id="{CAB22366-3FBD-6B4E-A98D-9C9ABC0C9BE7}"/>
              </a:ext>
            </a:extLst>
          </p:cNvPr>
          <p:cNvSpPr/>
          <p:nvPr/>
        </p:nvSpPr>
        <p:spPr>
          <a:xfrm>
            <a:off x="457663" y="984446"/>
            <a:ext cx="8257871" cy="1188720"/>
          </a:xfrm>
          <a:custGeom>
            <a:avLst/>
            <a:gdLst>
              <a:gd name="connsiteX0" fmla="*/ 0 w 8082474"/>
              <a:gd name="connsiteY0" fmla="*/ 0 h 621977"/>
              <a:gd name="connsiteX1" fmla="*/ 7771486 w 8082474"/>
              <a:gd name="connsiteY1" fmla="*/ 0 h 621977"/>
              <a:gd name="connsiteX2" fmla="*/ 8082474 w 8082474"/>
              <a:gd name="connsiteY2" fmla="*/ 310989 h 621977"/>
              <a:gd name="connsiteX3" fmla="*/ 7771486 w 8082474"/>
              <a:gd name="connsiteY3" fmla="*/ 621977 h 621977"/>
              <a:gd name="connsiteX4" fmla="*/ 0 w 8082474"/>
              <a:gd name="connsiteY4" fmla="*/ 621977 h 621977"/>
              <a:gd name="connsiteX5" fmla="*/ 0 w 8082474"/>
              <a:gd name="connsiteY5" fmla="*/ 0 h 62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82474" h="621977">
                <a:moveTo>
                  <a:pt x="8082474" y="621976"/>
                </a:moveTo>
                <a:lnTo>
                  <a:pt x="310988" y="621976"/>
                </a:lnTo>
                <a:lnTo>
                  <a:pt x="0" y="310988"/>
                </a:lnTo>
                <a:lnTo>
                  <a:pt x="310988" y="1"/>
                </a:lnTo>
                <a:lnTo>
                  <a:pt x="8082474" y="1"/>
                </a:lnTo>
                <a:lnTo>
                  <a:pt x="8082474" y="621976"/>
                </a:lnTo>
                <a:close/>
              </a:path>
            </a:pathLst>
          </a:custGeom>
          <a:ln/>
        </p:spPr>
        <p:style>
          <a:lnRef idx="2">
            <a:schemeClr val="accent4"/>
          </a:lnRef>
          <a:fillRef idx="1">
            <a:schemeClr val="lt1"/>
          </a:fillRef>
          <a:effectRef idx="0">
            <a:schemeClr val="accent4"/>
          </a:effectRef>
          <a:fontRef idx="minor">
            <a:schemeClr val="dk1"/>
          </a:fontRef>
        </p:style>
        <p:txBody>
          <a:bodyPr spcFirstLastPara="0" vert="horz" wrap="square" lIns="429769" tIns="68581" rIns="128016" bIns="68581" numCol="1" spcCol="1270" anchor="ctr" anchorCtr="0">
            <a:noAutofit/>
          </a:bodyPr>
          <a:lstStyle/>
          <a:p>
            <a:pPr defTabSz="914378">
              <a:spcBef>
                <a:spcPts val="100"/>
              </a:spcBef>
              <a:defRPr/>
            </a:pPr>
            <a:endParaRPr lang="en-US" b="1" dirty="0">
              <a:solidFill>
                <a:schemeClr val="tx1"/>
              </a:solidFill>
              <a:latin typeface="Arial"/>
            </a:endParaRPr>
          </a:p>
          <a:p>
            <a:pPr defTabSz="800080">
              <a:spcBef>
                <a:spcPts val="100"/>
              </a:spcBef>
              <a:defRPr/>
            </a:pPr>
            <a:r>
              <a:rPr lang="en-US" b="1" dirty="0">
                <a:solidFill>
                  <a:schemeClr val="tx1"/>
                </a:solidFill>
                <a:latin typeface="Arial"/>
              </a:rPr>
              <a:t>Dosing/Administration</a:t>
            </a:r>
          </a:p>
          <a:p>
            <a:pPr marL="285743" indent="-285743" defTabSz="914378">
              <a:spcBef>
                <a:spcPts val="100"/>
              </a:spcBef>
              <a:buFont typeface="Arial" panose="020B0604020202020204" pitchFamily="34" charset="0"/>
              <a:buChar char="•"/>
              <a:defRPr/>
            </a:pPr>
            <a:r>
              <a:rPr lang="en-US" dirty="0">
                <a:solidFill>
                  <a:schemeClr val="tx1"/>
                </a:solidFill>
                <a:latin typeface="Arial"/>
              </a:rPr>
              <a:t>Dosing and scheduling considerations</a:t>
            </a:r>
            <a:endParaRPr lang="en-US" b="1" dirty="0">
              <a:solidFill>
                <a:schemeClr val="tx1"/>
              </a:solidFill>
              <a:latin typeface="Arial"/>
            </a:endParaRPr>
          </a:p>
        </p:txBody>
      </p:sp>
      <p:grpSp>
        <p:nvGrpSpPr>
          <p:cNvPr id="6" name="Group 5">
            <a:extLst>
              <a:ext uri="{FF2B5EF4-FFF2-40B4-BE49-F238E27FC236}">
                <a16:creationId xmlns:a16="http://schemas.microsoft.com/office/drawing/2014/main" id="{DDDE75F0-A5E0-AC47-AE4C-44BEA131B175}"/>
              </a:ext>
            </a:extLst>
          </p:cNvPr>
          <p:cNvGrpSpPr/>
          <p:nvPr/>
        </p:nvGrpSpPr>
        <p:grpSpPr>
          <a:xfrm>
            <a:off x="62887" y="1267819"/>
            <a:ext cx="635474" cy="621977"/>
            <a:chOff x="100584" y="941258"/>
            <a:chExt cx="635474" cy="621977"/>
          </a:xfrm>
          <a:solidFill>
            <a:schemeClr val="accent4">
              <a:lumMod val="20000"/>
              <a:lumOff val="80000"/>
            </a:schemeClr>
          </a:solidFill>
        </p:grpSpPr>
        <p:sp>
          <p:nvSpPr>
            <p:cNvPr id="13" name="Oval 12">
              <a:extLst>
                <a:ext uri="{FF2B5EF4-FFF2-40B4-BE49-F238E27FC236}">
                  <a16:creationId xmlns:a16="http://schemas.microsoft.com/office/drawing/2014/main" id="{F77B50D2-5A7B-7846-8B26-67B27524EF14}"/>
                </a:ext>
              </a:extLst>
            </p:cNvPr>
            <p:cNvSpPr/>
            <p:nvPr/>
          </p:nvSpPr>
          <p:spPr>
            <a:xfrm>
              <a:off x="100584" y="941258"/>
              <a:ext cx="635474" cy="621977"/>
            </a:xfrm>
            <a:prstGeom prst="ellipse">
              <a:avLst/>
            </a:prstGeom>
            <a:grpFill/>
          </p:spPr>
          <p:style>
            <a:lnRef idx="2">
              <a:schemeClr val="lt1">
                <a:hueOff val="0"/>
                <a:satOff val="0"/>
                <a:lumOff val="0"/>
                <a:alphaOff val="0"/>
              </a:schemeClr>
            </a:lnRef>
            <a:fillRef idx="1">
              <a:schemeClr val="accent2">
                <a:tint val="50000"/>
                <a:alpha val="90000"/>
                <a:hueOff val="0"/>
                <a:satOff val="0"/>
                <a:lumOff val="0"/>
                <a:alphaOff val="0"/>
              </a:schemeClr>
            </a:fillRef>
            <a:effectRef idx="0">
              <a:schemeClr val="accent2">
                <a:tint val="50000"/>
                <a:alpha val="90000"/>
                <a:hueOff val="0"/>
                <a:satOff val="0"/>
                <a:lumOff val="0"/>
                <a:alphaOff val="0"/>
              </a:schemeClr>
            </a:effectRef>
            <a:fontRef idx="minor">
              <a:schemeClr val="lt1">
                <a:hueOff val="0"/>
                <a:satOff val="0"/>
                <a:lumOff val="0"/>
                <a:alphaOff val="0"/>
              </a:schemeClr>
            </a:fontRef>
          </p:style>
          <p:txBody>
            <a:bodyPr anchor="ctr"/>
            <a:lstStyle/>
            <a:p>
              <a:pPr defTabSz="914378">
                <a:defRPr/>
              </a:pPr>
              <a:endParaRPr lang="en-US" dirty="0">
                <a:solidFill>
                  <a:prstClr val="white">
                    <a:hueOff val="0"/>
                    <a:satOff val="0"/>
                    <a:lumOff val="0"/>
                    <a:alphaOff val="0"/>
                  </a:prstClr>
                </a:solidFill>
                <a:latin typeface="Arial"/>
              </a:endParaRPr>
            </a:p>
          </p:txBody>
        </p:sp>
        <p:pic>
          <p:nvPicPr>
            <p:cNvPr id="7" name="Picture 6">
              <a:extLst>
                <a:ext uri="{FF2B5EF4-FFF2-40B4-BE49-F238E27FC236}">
                  <a16:creationId xmlns:a16="http://schemas.microsoft.com/office/drawing/2014/main" id="{4AC0B0EC-76FA-8945-8596-8898D1805613}"/>
                </a:ext>
              </a:extLst>
            </p:cNvPr>
            <p:cNvPicPr>
              <a:picLocks/>
            </p:cNvPicPr>
            <p:nvPr/>
          </p:nvPicPr>
          <p:blipFill>
            <a:blip r:embed="rId5">
              <a:duotone>
                <a:prstClr val="black"/>
                <a:schemeClr val="accent2">
                  <a:tint val="45000"/>
                  <a:satMod val="400000"/>
                </a:schemeClr>
              </a:duotone>
            </a:blip>
            <a:stretch>
              <a:fillRect/>
            </a:stretch>
          </p:blipFill>
          <p:spPr>
            <a:xfrm>
              <a:off x="307977" y="1144246"/>
              <a:ext cx="220687" cy="216000"/>
            </a:xfrm>
            <a:prstGeom prst="rect">
              <a:avLst/>
            </a:prstGeom>
            <a:grpFill/>
            <a:ln>
              <a:noFill/>
            </a:ln>
          </p:spPr>
        </p:pic>
      </p:grpSp>
      <p:sp>
        <p:nvSpPr>
          <p:cNvPr id="16" name="Freeform 15">
            <a:extLst>
              <a:ext uri="{FF2B5EF4-FFF2-40B4-BE49-F238E27FC236}">
                <a16:creationId xmlns:a16="http://schemas.microsoft.com/office/drawing/2014/main" id="{7B29B1DD-CFDE-E442-9E54-D36D5676C48B}"/>
              </a:ext>
            </a:extLst>
          </p:cNvPr>
          <p:cNvSpPr/>
          <p:nvPr/>
        </p:nvSpPr>
        <p:spPr>
          <a:xfrm>
            <a:off x="457663" y="2291119"/>
            <a:ext cx="8257871" cy="1188720"/>
          </a:xfrm>
          <a:custGeom>
            <a:avLst/>
            <a:gdLst>
              <a:gd name="connsiteX0" fmla="*/ 0 w 8082474"/>
              <a:gd name="connsiteY0" fmla="*/ 0 h 621977"/>
              <a:gd name="connsiteX1" fmla="*/ 7771486 w 8082474"/>
              <a:gd name="connsiteY1" fmla="*/ 0 h 621977"/>
              <a:gd name="connsiteX2" fmla="*/ 8082474 w 8082474"/>
              <a:gd name="connsiteY2" fmla="*/ 310989 h 621977"/>
              <a:gd name="connsiteX3" fmla="*/ 7771486 w 8082474"/>
              <a:gd name="connsiteY3" fmla="*/ 621977 h 621977"/>
              <a:gd name="connsiteX4" fmla="*/ 0 w 8082474"/>
              <a:gd name="connsiteY4" fmla="*/ 621977 h 621977"/>
              <a:gd name="connsiteX5" fmla="*/ 0 w 8082474"/>
              <a:gd name="connsiteY5" fmla="*/ 0 h 62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82474" h="621977">
                <a:moveTo>
                  <a:pt x="8082474" y="621976"/>
                </a:moveTo>
                <a:lnTo>
                  <a:pt x="310988" y="621976"/>
                </a:lnTo>
                <a:lnTo>
                  <a:pt x="0" y="310988"/>
                </a:lnTo>
                <a:lnTo>
                  <a:pt x="310988" y="1"/>
                </a:lnTo>
                <a:lnTo>
                  <a:pt x="8082474" y="1"/>
                </a:lnTo>
                <a:lnTo>
                  <a:pt x="8082474" y="621976"/>
                </a:lnTo>
                <a:close/>
              </a:path>
            </a:pathLst>
          </a:custGeom>
          <a:ln/>
        </p:spPr>
        <p:style>
          <a:lnRef idx="2">
            <a:schemeClr val="accent4"/>
          </a:lnRef>
          <a:fillRef idx="1">
            <a:schemeClr val="lt1"/>
          </a:fillRef>
          <a:effectRef idx="0">
            <a:schemeClr val="accent4"/>
          </a:effectRef>
          <a:fontRef idx="minor">
            <a:schemeClr val="dk1"/>
          </a:fontRef>
        </p:style>
        <p:txBody>
          <a:bodyPr spcFirstLastPara="0" vert="horz" wrap="square" lIns="429769" tIns="68581" rIns="128016" bIns="68581" numCol="1" spcCol="1270" anchor="ctr" anchorCtr="0">
            <a:noAutofit/>
          </a:bodyPr>
          <a:lstStyle/>
          <a:p>
            <a:pPr defTabSz="914378">
              <a:spcBef>
                <a:spcPts val="100"/>
              </a:spcBef>
              <a:defRPr/>
            </a:pPr>
            <a:r>
              <a:rPr lang="en-US" b="1" dirty="0">
                <a:solidFill>
                  <a:schemeClr val="tx1"/>
                </a:solidFill>
                <a:latin typeface="Arial"/>
              </a:rPr>
              <a:t>Patient/Care Partner/Care Team Education</a:t>
            </a:r>
          </a:p>
          <a:p>
            <a:pPr marL="285743" indent="-285743" defTabSz="914378">
              <a:spcBef>
                <a:spcPts val="100"/>
              </a:spcBef>
              <a:buFont typeface="Arial" panose="020B0604020202020204" pitchFamily="34" charset="0"/>
              <a:buChar char="•"/>
              <a:defRPr/>
            </a:pPr>
            <a:r>
              <a:rPr lang="en-US" dirty="0">
                <a:solidFill>
                  <a:schemeClr val="tx1"/>
                </a:solidFill>
                <a:latin typeface="Arial"/>
              </a:rPr>
              <a:t>Educate on more common AEs and have a high level of suspicion for other AEs</a:t>
            </a:r>
          </a:p>
          <a:p>
            <a:pPr marL="285743" indent="-285743" defTabSz="914378">
              <a:spcBef>
                <a:spcPts val="100"/>
              </a:spcBef>
              <a:buFont typeface="Arial" panose="020B0604020202020204" pitchFamily="34" charset="0"/>
              <a:buChar char="•"/>
              <a:defRPr/>
            </a:pPr>
            <a:r>
              <a:rPr lang="en-US" dirty="0">
                <a:solidFill>
                  <a:schemeClr val="tx1"/>
                </a:solidFill>
                <a:latin typeface="Arial"/>
              </a:rPr>
              <a:t>Encourage patients to call in sooner rather than later</a:t>
            </a:r>
          </a:p>
          <a:p>
            <a:pPr marL="285743" indent="-285743" defTabSz="914378">
              <a:spcBef>
                <a:spcPts val="100"/>
              </a:spcBef>
              <a:buFont typeface="Arial" panose="020B0604020202020204" pitchFamily="34" charset="0"/>
              <a:buChar char="•"/>
              <a:defRPr/>
            </a:pPr>
            <a:r>
              <a:rPr lang="en-US" dirty="0">
                <a:solidFill>
                  <a:schemeClr val="tx1"/>
                </a:solidFill>
                <a:latin typeface="Arial"/>
              </a:rPr>
              <a:t>Ensure clinic staff are aware of monitoring parameters and common AEs</a:t>
            </a:r>
          </a:p>
        </p:txBody>
      </p:sp>
      <p:grpSp>
        <p:nvGrpSpPr>
          <p:cNvPr id="5" name="Group 4">
            <a:extLst>
              <a:ext uri="{FF2B5EF4-FFF2-40B4-BE49-F238E27FC236}">
                <a16:creationId xmlns:a16="http://schemas.microsoft.com/office/drawing/2014/main" id="{92CC0456-ACF2-D84A-B16D-65F3A4B4B1C8}"/>
              </a:ext>
            </a:extLst>
          </p:cNvPr>
          <p:cNvGrpSpPr/>
          <p:nvPr/>
        </p:nvGrpSpPr>
        <p:grpSpPr>
          <a:xfrm>
            <a:off x="62887" y="2574492"/>
            <a:ext cx="635474" cy="621977"/>
            <a:chOff x="100584" y="2236129"/>
            <a:chExt cx="635474" cy="621977"/>
          </a:xfrm>
          <a:solidFill>
            <a:schemeClr val="accent4">
              <a:lumMod val="20000"/>
              <a:lumOff val="80000"/>
            </a:schemeClr>
          </a:solidFill>
        </p:grpSpPr>
        <p:sp>
          <p:nvSpPr>
            <p:cNvPr id="17" name="Oval 16">
              <a:extLst>
                <a:ext uri="{FF2B5EF4-FFF2-40B4-BE49-F238E27FC236}">
                  <a16:creationId xmlns:a16="http://schemas.microsoft.com/office/drawing/2014/main" id="{5E60BEBE-2A1B-2A4D-A56B-364EF64B59B0}"/>
                </a:ext>
              </a:extLst>
            </p:cNvPr>
            <p:cNvSpPr/>
            <p:nvPr/>
          </p:nvSpPr>
          <p:spPr>
            <a:xfrm>
              <a:off x="100584" y="2236129"/>
              <a:ext cx="635474" cy="621977"/>
            </a:xfrm>
            <a:prstGeom prst="ellipse">
              <a:avLst/>
            </a:prstGeom>
            <a:grpFill/>
          </p:spPr>
          <p:style>
            <a:lnRef idx="2">
              <a:schemeClr val="lt1">
                <a:hueOff val="0"/>
                <a:satOff val="0"/>
                <a:lumOff val="0"/>
                <a:alphaOff val="0"/>
              </a:schemeClr>
            </a:lnRef>
            <a:fillRef idx="1">
              <a:schemeClr val="accent2">
                <a:tint val="50000"/>
                <a:alpha val="90000"/>
                <a:hueOff val="29907"/>
                <a:satOff val="-1455"/>
                <a:lumOff val="6297"/>
                <a:alphaOff val="-20000"/>
              </a:schemeClr>
            </a:fillRef>
            <a:effectRef idx="0">
              <a:schemeClr val="accent2">
                <a:tint val="50000"/>
                <a:alpha val="90000"/>
                <a:hueOff val="29907"/>
                <a:satOff val="-1455"/>
                <a:lumOff val="6297"/>
                <a:alphaOff val="-20000"/>
              </a:schemeClr>
            </a:effectRef>
            <a:fontRef idx="minor">
              <a:schemeClr val="lt1">
                <a:hueOff val="0"/>
                <a:satOff val="0"/>
                <a:lumOff val="0"/>
                <a:alphaOff val="0"/>
              </a:schemeClr>
            </a:fontRef>
          </p:style>
          <p:txBody>
            <a:bodyPr anchor="ctr"/>
            <a:lstStyle/>
            <a:p>
              <a:pPr defTabSz="914378">
                <a:defRPr/>
              </a:pPr>
              <a:endParaRPr lang="en-US" dirty="0">
                <a:solidFill>
                  <a:prstClr val="white">
                    <a:hueOff val="0"/>
                    <a:satOff val="0"/>
                    <a:lumOff val="0"/>
                    <a:alphaOff val="0"/>
                  </a:prstClr>
                </a:solidFill>
                <a:latin typeface="Arial"/>
              </a:endParaRPr>
            </a:p>
          </p:txBody>
        </p:sp>
        <p:pic>
          <p:nvPicPr>
            <p:cNvPr id="9" name="Picture 8">
              <a:extLst>
                <a:ext uri="{FF2B5EF4-FFF2-40B4-BE49-F238E27FC236}">
                  <a16:creationId xmlns:a16="http://schemas.microsoft.com/office/drawing/2014/main" id="{9C5F6F3E-F673-004F-A137-D76DCB8A8C6F}"/>
                </a:ext>
              </a:extLst>
            </p:cNvPr>
            <p:cNvPicPr>
              <a:picLocks/>
            </p:cNvPicPr>
            <p:nvPr/>
          </p:nvPicPr>
          <p:blipFill>
            <a:blip r:embed="rId5">
              <a:duotone>
                <a:prstClr val="black"/>
                <a:schemeClr val="accent2">
                  <a:tint val="45000"/>
                  <a:satMod val="400000"/>
                </a:schemeClr>
              </a:duotone>
            </a:blip>
            <a:stretch>
              <a:fillRect/>
            </a:stretch>
          </p:blipFill>
          <p:spPr>
            <a:xfrm>
              <a:off x="307977" y="2439117"/>
              <a:ext cx="220687" cy="216000"/>
            </a:xfrm>
            <a:prstGeom prst="rect">
              <a:avLst/>
            </a:prstGeom>
            <a:grpFill/>
            <a:ln>
              <a:noFill/>
            </a:ln>
          </p:spPr>
        </p:pic>
      </p:grpSp>
      <p:sp>
        <p:nvSpPr>
          <p:cNvPr id="18" name="Freeform 17">
            <a:extLst>
              <a:ext uri="{FF2B5EF4-FFF2-40B4-BE49-F238E27FC236}">
                <a16:creationId xmlns:a16="http://schemas.microsoft.com/office/drawing/2014/main" id="{F67FC380-0B2E-8544-86A6-D7370589013E}"/>
              </a:ext>
            </a:extLst>
          </p:cNvPr>
          <p:cNvSpPr/>
          <p:nvPr/>
        </p:nvSpPr>
        <p:spPr>
          <a:xfrm>
            <a:off x="457663" y="3558515"/>
            <a:ext cx="8257871" cy="1188720"/>
          </a:xfrm>
          <a:custGeom>
            <a:avLst/>
            <a:gdLst>
              <a:gd name="connsiteX0" fmla="*/ 0 w 8082474"/>
              <a:gd name="connsiteY0" fmla="*/ 0 h 621977"/>
              <a:gd name="connsiteX1" fmla="*/ 7771486 w 8082474"/>
              <a:gd name="connsiteY1" fmla="*/ 0 h 621977"/>
              <a:gd name="connsiteX2" fmla="*/ 8082474 w 8082474"/>
              <a:gd name="connsiteY2" fmla="*/ 310989 h 621977"/>
              <a:gd name="connsiteX3" fmla="*/ 7771486 w 8082474"/>
              <a:gd name="connsiteY3" fmla="*/ 621977 h 621977"/>
              <a:gd name="connsiteX4" fmla="*/ 0 w 8082474"/>
              <a:gd name="connsiteY4" fmla="*/ 621977 h 621977"/>
              <a:gd name="connsiteX5" fmla="*/ 0 w 8082474"/>
              <a:gd name="connsiteY5" fmla="*/ 0 h 62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82474" h="621977">
                <a:moveTo>
                  <a:pt x="8082474" y="621976"/>
                </a:moveTo>
                <a:lnTo>
                  <a:pt x="310988" y="621976"/>
                </a:lnTo>
                <a:lnTo>
                  <a:pt x="0" y="310988"/>
                </a:lnTo>
                <a:lnTo>
                  <a:pt x="310988" y="1"/>
                </a:lnTo>
                <a:lnTo>
                  <a:pt x="8082474" y="1"/>
                </a:lnTo>
                <a:lnTo>
                  <a:pt x="8082474" y="621976"/>
                </a:lnTo>
                <a:close/>
              </a:path>
            </a:pathLst>
          </a:custGeom>
          <a:ln/>
        </p:spPr>
        <p:style>
          <a:lnRef idx="2">
            <a:schemeClr val="accent4"/>
          </a:lnRef>
          <a:fillRef idx="1">
            <a:schemeClr val="lt1"/>
          </a:fillRef>
          <a:effectRef idx="0">
            <a:schemeClr val="accent4"/>
          </a:effectRef>
          <a:fontRef idx="minor">
            <a:schemeClr val="dk1"/>
          </a:fontRef>
        </p:style>
        <p:txBody>
          <a:bodyPr spcFirstLastPara="0" vert="horz" wrap="square" lIns="429769" tIns="68581" rIns="128016" bIns="68580" numCol="1" spcCol="1270" anchor="ctr" anchorCtr="0">
            <a:noAutofit/>
          </a:bodyPr>
          <a:lstStyle/>
          <a:p>
            <a:pPr defTabSz="914378">
              <a:spcBef>
                <a:spcPts val="100"/>
              </a:spcBef>
              <a:defRPr/>
            </a:pPr>
            <a:r>
              <a:rPr lang="en-US" b="1" dirty="0">
                <a:solidFill>
                  <a:schemeClr val="tx1"/>
                </a:solidFill>
                <a:latin typeface="Arial"/>
              </a:rPr>
              <a:t>AE Monitoring and Management</a:t>
            </a:r>
          </a:p>
          <a:p>
            <a:pPr marL="285743" indent="-285743" defTabSz="914378">
              <a:spcBef>
                <a:spcPts val="100"/>
              </a:spcBef>
              <a:buFont typeface="Arial" panose="020B0604020202020204" pitchFamily="34" charset="0"/>
              <a:buChar char="•"/>
              <a:defRPr/>
            </a:pPr>
            <a:r>
              <a:rPr lang="en-US" dirty="0">
                <a:solidFill>
                  <a:schemeClr val="tx1"/>
                </a:solidFill>
                <a:latin typeface="Arial"/>
              </a:rPr>
              <a:t>Ensure routine follow-up and proper laboratory monitoring with the care team</a:t>
            </a:r>
          </a:p>
          <a:p>
            <a:pPr marL="285743" indent="-285743" defTabSz="914378">
              <a:spcBef>
                <a:spcPts val="100"/>
              </a:spcBef>
              <a:buFont typeface="Arial" panose="020B0604020202020204" pitchFamily="34" charset="0"/>
              <a:buChar char="•"/>
              <a:defRPr/>
            </a:pPr>
            <a:r>
              <a:rPr lang="en-US" dirty="0">
                <a:solidFill>
                  <a:schemeClr val="tx1"/>
                </a:solidFill>
                <a:latin typeface="Arial"/>
              </a:rPr>
              <a:t>Assist with supportive care and immunosuppressive therapy as needed (eg, corticosteroids)</a:t>
            </a:r>
          </a:p>
          <a:p>
            <a:pPr marL="285743" indent="-285743" defTabSz="914378">
              <a:spcBef>
                <a:spcPts val="100"/>
              </a:spcBef>
              <a:buFont typeface="Arial" panose="020B0604020202020204" pitchFamily="34" charset="0"/>
              <a:buChar char="•"/>
              <a:defRPr/>
            </a:pPr>
            <a:r>
              <a:rPr lang="en-US" dirty="0">
                <a:solidFill>
                  <a:schemeClr val="tx1"/>
                </a:solidFill>
                <a:latin typeface="Arial"/>
              </a:rPr>
              <a:t>Collaborate with the care team regarding therapy adjustments, holds, or reinitiation of medications</a:t>
            </a:r>
          </a:p>
        </p:txBody>
      </p:sp>
      <p:grpSp>
        <p:nvGrpSpPr>
          <p:cNvPr id="3" name="Group 2">
            <a:extLst>
              <a:ext uri="{FF2B5EF4-FFF2-40B4-BE49-F238E27FC236}">
                <a16:creationId xmlns:a16="http://schemas.microsoft.com/office/drawing/2014/main" id="{C32BB65D-90B9-CE48-B26D-EE76B18FC80C}"/>
              </a:ext>
            </a:extLst>
          </p:cNvPr>
          <p:cNvGrpSpPr/>
          <p:nvPr/>
        </p:nvGrpSpPr>
        <p:grpSpPr>
          <a:xfrm>
            <a:off x="62887" y="3841888"/>
            <a:ext cx="635474" cy="621977"/>
            <a:chOff x="100584" y="3551747"/>
            <a:chExt cx="635474" cy="621977"/>
          </a:xfrm>
          <a:solidFill>
            <a:schemeClr val="accent4">
              <a:lumMod val="20000"/>
              <a:lumOff val="80000"/>
            </a:schemeClr>
          </a:solidFill>
        </p:grpSpPr>
        <p:sp>
          <p:nvSpPr>
            <p:cNvPr id="19" name="Oval 18">
              <a:extLst>
                <a:ext uri="{FF2B5EF4-FFF2-40B4-BE49-F238E27FC236}">
                  <a16:creationId xmlns:a16="http://schemas.microsoft.com/office/drawing/2014/main" id="{1A7E2D1F-7DED-334C-BCFB-75EE39E78099}"/>
                </a:ext>
              </a:extLst>
            </p:cNvPr>
            <p:cNvSpPr/>
            <p:nvPr/>
          </p:nvSpPr>
          <p:spPr>
            <a:xfrm>
              <a:off x="100584" y="3551747"/>
              <a:ext cx="635474" cy="621977"/>
            </a:xfrm>
            <a:prstGeom prst="ellipse">
              <a:avLst/>
            </a:prstGeom>
            <a:grpFill/>
          </p:spPr>
          <p:style>
            <a:lnRef idx="2">
              <a:schemeClr val="lt1">
                <a:hueOff val="0"/>
                <a:satOff val="0"/>
                <a:lumOff val="0"/>
                <a:alphaOff val="0"/>
              </a:schemeClr>
            </a:lnRef>
            <a:fillRef idx="1">
              <a:schemeClr val="accent2">
                <a:tint val="50000"/>
                <a:alpha val="90000"/>
                <a:hueOff val="44860"/>
                <a:satOff val="-2183"/>
                <a:lumOff val="9445"/>
                <a:alphaOff val="-30000"/>
              </a:schemeClr>
            </a:fillRef>
            <a:effectRef idx="0">
              <a:schemeClr val="accent2">
                <a:tint val="50000"/>
                <a:alpha val="90000"/>
                <a:hueOff val="44860"/>
                <a:satOff val="-2183"/>
                <a:lumOff val="9445"/>
                <a:alphaOff val="-30000"/>
              </a:schemeClr>
            </a:effectRef>
            <a:fontRef idx="minor">
              <a:schemeClr val="lt1">
                <a:hueOff val="0"/>
                <a:satOff val="0"/>
                <a:lumOff val="0"/>
                <a:alphaOff val="0"/>
              </a:schemeClr>
            </a:fontRef>
          </p:style>
          <p:txBody>
            <a:bodyPr anchor="ctr"/>
            <a:lstStyle/>
            <a:p>
              <a:pPr defTabSz="914378">
                <a:defRPr/>
              </a:pPr>
              <a:endParaRPr lang="en-US" dirty="0">
                <a:solidFill>
                  <a:prstClr val="white">
                    <a:hueOff val="0"/>
                    <a:satOff val="0"/>
                    <a:lumOff val="0"/>
                    <a:alphaOff val="0"/>
                  </a:prstClr>
                </a:solidFill>
                <a:latin typeface="Arial"/>
              </a:endParaRPr>
            </a:p>
          </p:txBody>
        </p:sp>
        <p:pic>
          <p:nvPicPr>
            <p:cNvPr id="10" name="Picture 9">
              <a:extLst>
                <a:ext uri="{FF2B5EF4-FFF2-40B4-BE49-F238E27FC236}">
                  <a16:creationId xmlns:a16="http://schemas.microsoft.com/office/drawing/2014/main" id="{7C0BE74B-D829-1E4A-BAD1-A690F2AC511D}"/>
                </a:ext>
              </a:extLst>
            </p:cNvPr>
            <p:cNvPicPr>
              <a:picLocks/>
            </p:cNvPicPr>
            <p:nvPr/>
          </p:nvPicPr>
          <p:blipFill>
            <a:blip r:embed="rId5">
              <a:duotone>
                <a:prstClr val="black"/>
                <a:schemeClr val="accent2">
                  <a:tint val="45000"/>
                  <a:satMod val="400000"/>
                </a:schemeClr>
              </a:duotone>
            </a:blip>
            <a:stretch>
              <a:fillRect/>
            </a:stretch>
          </p:blipFill>
          <p:spPr>
            <a:xfrm>
              <a:off x="307977" y="3754735"/>
              <a:ext cx="220687" cy="216000"/>
            </a:xfrm>
            <a:prstGeom prst="rect">
              <a:avLst/>
            </a:prstGeom>
            <a:grpFill/>
            <a:ln>
              <a:noFill/>
            </a:ln>
          </p:spPr>
        </p:pic>
      </p:grpSp>
    </p:spTree>
    <p:extLst>
      <p:ext uri="{BB962C8B-B14F-4D97-AF65-F5344CB8AC3E}">
        <p14:creationId xmlns:p14="http://schemas.microsoft.com/office/powerpoint/2010/main" val="3526981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D845C-CFCE-FC22-7B22-8E8BC88BEFFB}"/>
              </a:ext>
            </a:extLst>
          </p:cNvPr>
          <p:cNvSpPr>
            <a:spLocks noGrp="1"/>
          </p:cNvSpPr>
          <p:nvPr>
            <p:ph type="title"/>
          </p:nvPr>
        </p:nvSpPr>
        <p:spPr/>
        <p:txBody>
          <a:bodyPr/>
          <a:lstStyle/>
          <a:p>
            <a:r>
              <a:rPr lang="en-US" kern="100" dirty="0">
                <a:ea typeface="Calibri" panose="020F0502020204030204" pitchFamily="34" charset="0"/>
              </a:rPr>
              <a:t>Practical Tips</a:t>
            </a:r>
            <a:r>
              <a:rPr lang="en-US" dirty="0"/>
              <a:t> for Discussing Molecular Testing </a:t>
            </a:r>
            <a:br>
              <a:rPr lang="en-US" dirty="0"/>
            </a:br>
            <a:r>
              <a:rPr lang="en-US" dirty="0"/>
              <a:t>With Patients</a:t>
            </a:r>
          </a:p>
        </p:txBody>
      </p:sp>
      <p:grpSp>
        <p:nvGrpSpPr>
          <p:cNvPr id="4" name="Group 3">
            <a:extLst>
              <a:ext uri="{FF2B5EF4-FFF2-40B4-BE49-F238E27FC236}">
                <a16:creationId xmlns:a16="http://schemas.microsoft.com/office/drawing/2014/main" id="{FFAC732C-48EA-2A72-B46D-92770FEBAE5D}"/>
              </a:ext>
            </a:extLst>
          </p:cNvPr>
          <p:cNvGrpSpPr/>
          <p:nvPr/>
        </p:nvGrpSpPr>
        <p:grpSpPr>
          <a:xfrm>
            <a:off x="1048156" y="1775220"/>
            <a:ext cx="7100748" cy="2646760"/>
            <a:chOff x="561085" y="1159046"/>
            <a:chExt cx="7100748" cy="2646760"/>
          </a:xfrm>
        </p:grpSpPr>
        <p:sp>
          <p:nvSpPr>
            <p:cNvPr id="12" name="Google Shape;439;p33">
              <a:extLst>
                <a:ext uri="{FF2B5EF4-FFF2-40B4-BE49-F238E27FC236}">
                  <a16:creationId xmlns:a16="http://schemas.microsoft.com/office/drawing/2014/main" id="{BE1B7849-87B8-A694-0919-59958C730428}"/>
                </a:ext>
              </a:extLst>
            </p:cNvPr>
            <p:cNvSpPr/>
            <p:nvPr/>
          </p:nvSpPr>
          <p:spPr>
            <a:xfrm>
              <a:off x="1212574" y="1159046"/>
              <a:ext cx="6449259" cy="753666"/>
            </a:xfrm>
            <a:custGeom>
              <a:avLst/>
              <a:gdLst/>
              <a:ahLst/>
              <a:cxnLst/>
              <a:rect l="l" t="t" r="r" b="b"/>
              <a:pathLst>
                <a:path w="7772400" h="1265068" extrusionOk="0">
                  <a:moveTo>
                    <a:pt x="0" y="210849"/>
                  </a:moveTo>
                  <a:cubicBezTo>
                    <a:pt x="0" y="94400"/>
                    <a:pt x="94400" y="0"/>
                    <a:pt x="210849" y="0"/>
                  </a:cubicBezTo>
                  <a:lnTo>
                    <a:pt x="7561551" y="0"/>
                  </a:lnTo>
                  <a:cubicBezTo>
                    <a:pt x="7678000" y="0"/>
                    <a:pt x="7772400" y="94400"/>
                    <a:pt x="7772400" y="210849"/>
                  </a:cubicBezTo>
                  <a:lnTo>
                    <a:pt x="7772400" y="1054219"/>
                  </a:lnTo>
                  <a:cubicBezTo>
                    <a:pt x="7772400" y="1170668"/>
                    <a:pt x="7678000" y="1265068"/>
                    <a:pt x="7561551" y="1265068"/>
                  </a:cubicBezTo>
                  <a:lnTo>
                    <a:pt x="210849" y="1265068"/>
                  </a:lnTo>
                  <a:cubicBezTo>
                    <a:pt x="94400" y="1265068"/>
                    <a:pt x="0" y="1170668"/>
                    <a:pt x="0" y="1054219"/>
                  </a:cubicBezTo>
                  <a:lnTo>
                    <a:pt x="0" y="210849"/>
                  </a:lnTo>
                  <a:close/>
                </a:path>
              </a:pathLst>
            </a:custGeom>
            <a:solidFill>
              <a:srgbClr val="F2F2F2"/>
            </a:solidFill>
            <a:ln w="19050" cap="flat" cmpd="sng">
              <a:solidFill>
                <a:schemeClr val="accent2"/>
              </a:solidFill>
              <a:prstDash val="solid"/>
              <a:round/>
              <a:headEnd type="none" w="sm" len="sm"/>
              <a:tailEnd type="none" w="sm" len="sm"/>
            </a:ln>
          </p:spPr>
          <p:txBody>
            <a:bodyPr spcFirstLastPara="1" wrap="square" lIns="153175" tIns="153175" rIns="153175" bIns="153175" anchor="ctr" anchorCtr="0">
              <a:noAutofit/>
            </a:bodyPr>
            <a:lstStyle/>
            <a:p>
              <a:pPr>
                <a:lnSpc>
                  <a:spcPct val="90000"/>
                </a:lnSpc>
              </a:pPr>
              <a:r>
                <a:rPr lang="en-US" dirty="0"/>
                <a:t>Explaining the importance of molecular classification to patients is critical; </a:t>
              </a:r>
              <a:br>
                <a:rPr lang="en-US" dirty="0"/>
              </a:br>
              <a:r>
                <a:rPr lang="en-US" dirty="0"/>
                <a:t>it could be described as the “last name” of the tumor</a:t>
              </a:r>
            </a:p>
          </p:txBody>
        </p:sp>
        <p:sp>
          <p:nvSpPr>
            <p:cNvPr id="13" name="Google Shape;440;p33">
              <a:extLst>
                <a:ext uri="{FF2B5EF4-FFF2-40B4-BE49-F238E27FC236}">
                  <a16:creationId xmlns:a16="http://schemas.microsoft.com/office/drawing/2014/main" id="{0394791D-9FFF-AA38-FD84-A9D05FDCE39A}"/>
                </a:ext>
              </a:extLst>
            </p:cNvPr>
            <p:cNvSpPr/>
            <p:nvPr/>
          </p:nvSpPr>
          <p:spPr>
            <a:xfrm>
              <a:off x="1212574" y="2105596"/>
              <a:ext cx="6449259" cy="753665"/>
            </a:xfrm>
            <a:custGeom>
              <a:avLst/>
              <a:gdLst/>
              <a:ahLst/>
              <a:cxnLst/>
              <a:rect l="l" t="t" r="r" b="b"/>
              <a:pathLst>
                <a:path w="7772400" h="1265068" extrusionOk="0">
                  <a:moveTo>
                    <a:pt x="0" y="210849"/>
                  </a:moveTo>
                  <a:cubicBezTo>
                    <a:pt x="0" y="94400"/>
                    <a:pt x="94400" y="0"/>
                    <a:pt x="210849" y="0"/>
                  </a:cubicBezTo>
                  <a:lnTo>
                    <a:pt x="7561551" y="0"/>
                  </a:lnTo>
                  <a:cubicBezTo>
                    <a:pt x="7678000" y="0"/>
                    <a:pt x="7772400" y="94400"/>
                    <a:pt x="7772400" y="210849"/>
                  </a:cubicBezTo>
                  <a:lnTo>
                    <a:pt x="7772400" y="1054219"/>
                  </a:lnTo>
                  <a:cubicBezTo>
                    <a:pt x="7772400" y="1170668"/>
                    <a:pt x="7678000" y="1265068"/>
                    <a:pt x="7561551" y="1265068"/>
                  </a:cubicBezTo>
                  <a:lnTo>
                    <a:pt x="210849" y="1265068"/>
                  </a:lnTo>
                  <a:cubicBezTo>
                    <a:pt x="94400" y="1265068"/>
                    <a:pt x="0" y="1170668"/>
                    <a:pt x="0" y="1054219"/>
                  </a:cubicBezTo>
                  <a:lnTo>
                    <a:pt x="0" y="210849"/>
                  </a:lnTo>
                  <a:close/>
                </a:path>
              </a:pathLst>
            </a:custGeom>
            <a:solidFill>
              <a:srgbClr val="F2F2F2"/>
            </a:solidFill>
            <a:ln w="19050" cap="flat" cmpd="sng">
              <a:solidFill>
                <a:schemeClr val="accent2"/>
              </a:solidFill>
              <a:prstDash val="solid"/>
              <a:round/>
              <a:headEnd type="none" w="sm" len="sm"/>
              <a:tailEnd type="none" w="sm" len="sm"/>
            </a:ln>
          </p:spPr>
          <p:txBody>
            <a:bodyPr spcFirstLastPara="1" wrap="square" lIns="153175" tIns="153175" rIns="153175" bIns="153175" anchor="ctr" anchorCtr="0">
              <a:noAutofit/>
            </a:bodyPr>
            <a:lstStyle/>
            <a:p>
              <a:r>
                <a:rPr lang="en-US" dirty="0"/>
                <a:t>Patients should understand that the molecular profile of their tumor will affect the choice of therapy and their potential outcomes</a:t>
              </a:r>
            </a:p>
          </p:txBody>
        </p:sp>
        <p:sp>
          <p:nvSpPr>
            <p:cNvPr id="14" name="Google Shape;441;p33">
              <a:extLst>
                <a:ext uri="{FF2B5EF4-FFF2-40B4-BE49-F238E27FC236}">
                  <a16:creationId xmlns:a16="http://schemas.microsoft.com/office/drawing/2014/main" id="{8C1BE6D4-D10F-9532-9CF3-A5F711EAB123}"/>
                </a:ext>
              </a:extLst>
            </p:cNvPr>
            <p:cNvSpPr/>
            <p:nvPr/>
          </p:nvSpPr>
          <p:spPr>
            <a:xfrm>
              <a:off x="1212574" y="3052140"/>
              <a:ext cx="6449259" cy="753666"/>
            </a:xfrm>
            <a:custGeom>
              <a:avLst/>
              <a:gdLst/>
              <a:ahLst/>
              <a:cxnLst/>
              <a:rect l="l" t="t" r="r" b="b"/>
              <a:pathLst>
                <a:path w="7772400" h="1265068" extrusionOk="0">
                  <a:moveTo>
                    <a:pt x="0" y="210849"/>
                  </a:moveTo>
                  <a:cubicBezTo>
                    <a:pt x="0" y="94400"/>
                    <a:pt x="94400" y="0"/>
                    <a:pt x="210849" y="0"/>
                  </a:cubicBezTo>
                  <a:lnTo>
                    <a:pt x="7561551" y="0"/>
                  </a:lnTo>
                  <a:cubicBezTo>
                    <a:pt x="7678000" y="0"/>
                    <a:pt x="7772400" y="94400"/>
                    <a:pt x="7772400" y="210849"/>
                  </a:cubicBezTo>
                  <a:lnTo>
                    <a:pt x="7772400" y="1054219"/>
                  </a:lnTo>
                  <a:cubicBezTo>
                    <a:pt x="7772400" y="1170668"/>
                    <a:pt x="7678000" y="1265068"/>
                    <a:pt x="7561551" y="1265068"/>
                  </a:cubicBezTo>
                  <a:lnTo>
                    <a:pt x="210849" y="1265068"/>
                  </a:lnTo>
                  <a:cubicBezTo>
                    <a:pt x="94400" y="1265068"/>
                    <a:pt x="0" y="1170668"/>
                    <a:pt x="0" y="1054219"/>
                  </a:cubicBezTo>
                  <a:lnTo>
                    <a:pt x="0" y="210849"/>
                  </a:lnTo>
                  <a:close/>
                </a:path>
              </a:pathLst>
            </a:custGeom>
            <a:solidFill>
              <a:srgbClr val="F2F2F2"/>
            </a:solidFill>
            <a:ln w="19050" cap="flat" cmpd="sng">
              <a:solidFill>
                <a:schemeClr val="accent2"/>
              </a:solidFill>
              <a:prstDash val="solid"/>
              <a:round/>
              <a:headEnd type="none" w="sm" len="sm"/>
              <a:tailEnd type="none" w="sm" len="sm"/>
            </a:ln>
          </p:spPr>
          <p:txBody>
            <a:bodyPr spcFirstLastPara="1" wrap="square" lIns="153175" tIns="153175" rIns="153175" bIns="153175" anchor="ctr" anchorCtr="0">
              <a:noAutofit/>
            </a:bodyPr>
            <a:lstStyle/>
            <a:p>
              <a:pPr marL="0" marR="0" lvl="0" indent="0" algn="l" rtl="0">
                <a:lnSpc>
                  <a:spcPct val="90000"/>
                </a:lnSpc>
                <a:spcBef>
                  <a:spcPts val="0"/>
                </a:spcBef>
                <a:spcAft>
                  <a:spcPts val="0"/>
                </a:spcAft>
                <a:buNone/>
              </a:pPr>
              <a:r>
                <a:rPr lang="en-US" dirty="0"/>
                <a:t>Although ICIs are benefitting all patients, depth of response to each treatment varies based on molecular subgroup         individualized therapy is crucial</a:t>
              </a:r>
              <a:endParaRPr b="1" dirty="0">
                <a:solidFill>
                  <a:srgbClr val="FFFFFF"/>
                </a:solidFill>
                <a:latin typeface="Arial"/>
                <a:ea typeface="Arial"/>
                <a:cs typeface="Arial"/>
                <a:sym typeface="Arial"/>
              </a:endParaRPr>
            </a:p>
          </p:txBody>
        </p:sp>
        <p:sp>
          <p:nvSpPr>
            <p:cNvPr id="16" name="Google Shape;443;p33">
              <a:extLst>
                <a:ext uri="{FF2B5EF4-FFF2-40B4-BE49-F238E27FC236}">
                  <a16:creationId xmlns:a16="http://schemas.microsoft.com/office/drawing/2014/main" id="{DC294044-0F15-FC10-02E7-1D3EFEA5CBB1}"/>
                </a:ext>
              </a:extLst>
            </p:cNvPr>
            <p:cNvSpPr txBox="1"/>
            <p:nvPr/>
          </p:nvSpPr>
          <p:spPr>
            <a:xfrm>
              <a:off x="561085" y="1212714"/>
              <a:ext cx="57626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3600"/>
              </a:pPr>
              <a:r>
                <a:rPr lang="en-US" sz="3600" dirty="0">
                  <a:solidFill>
                    <a:schemeClr val="accent1"/>
                  </a:solidFill>
                  <a:latin typeface="Arial"/>
                  <a:ea typeface="Arial"/>
                  <a:cs typeface="Arial"/>
                  <a:sym typeface="Arial"/>
                </a:rPr>
                <a:t>🗹</a:t>
              </a:r>
              <a:endParaRPr dirty="0"/>
            </a:p>
          </p:txBody>
        </p:sp>
        <p:sp>
          <p:nvSpPr>
            <p:cNvPr id="17" name="Google Shape;444;p33">
              <a:extLst>
                <a:ext uri="{FF2B5EF4-FFF2-40B4-BE49-F238E27FC236}">
                  <a16:creationId xmlns:a16="http://schemas.microsoft.com/office/drawing/2014/main" id="{77DFAA4D-C181-45A5-5C14-74D7836AF866}"/>
                </a:ext>
              </a:extLst>
            </p:cNvPr>
            <p:cNvSpPr txBox="1"/>
            <p:nvPr/>
          </p:nvSpPr>
          <p:spPr>
            <a:xfrm>
              <a:off x="561085" y="2159263"/>
              <a:ext cx="57626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3600"/>
              </a:pPr>
              <a:r>
                <a:rPr lang="en-US" sz="3600" dirty="0">
                  <a:solidFill>
                    <a:schemeClr val="accent1"/>
                  </a:solidFill>
                  <a:latin typeface="Arial"/>
                  <a:ea typeface="Arial"/>
                  <a:cs typeface="Arial"/>
                  <a:sym typeface="Arial"/>
                </a:rPr>
                <a:t>🗹</a:t>
              </a:r>
              <a:endParaRPr dirty="0"/>
            </a:p>
          </p:txBody>
        </p:sp>
        <p:sp>
          <p:nvSpPr>
            <p:cNvPr id="18" name="Google Shape;445;p33">
              <a:extLst>
                <a:ext uri="{FF2B5EF4-FFF2-40B4-BE49-F238E27FC236}">
                  <a16:creationId xmlns:a16="http://schemas.microsoft.com/office/drawing/2014/main" id="{33854DCD-72BB-68C6-0DAB-123DF7CCD069}"/>
                </a:ext>
              </a:extLst>
            </p:cNvPr>
            <p:cNvSpPr txBox="1"/>
            <p:nvPr/>
          </p:nvSpPr>
          <p:spPr>
            <a:xfrm>
              <a:off x="561085" y="3105808"/>
              <a:ext cx="57626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3600"/>
              </a:pPr>
              <a:r>
                <a:rPr lang="en-US" sz="3600" dirty="0">
                  <a:solidFill>
                    <a:schemeClr val="accent1"/>
                  </a:solidFill>
                  <a:latin typeface="Arial"/>
                  <a:ea typeface="Arial"/>
                  <a:cs typeface="Arial"/>
                  <a:sym typeface="Arial"/>
                </a:rPr>
                <a:t>🗹</a:t>
              </a:r>
              <a:endParaRPr dirty="0"/>
            </a:p>
          </p:txBody>
        </p:sp>
        <p:cxnSp>
          <p:nvCxnSpPr>
            <p:cNvPr id="21" name="Straight Arrow Connector 20">
              <a:extLst>
                <a:ext uri="{FF2B5EF4-FFF2-40B4-BE49-F238E27FC236}">
                  <a16:creationId xmlns:a16="http://schemas.microsoft.com/office/drawing/2014/main" id="{E092543D-CFF1-BBCC-F22A-7EC74DD42DDA}"/>
                </a:ext>
              </a:extLst>
            </p:cNvPr>
            <p:cNvCxnSpPr>
              <a:cxnSpLocks/>
            </p:cNvCxnSpPr>
            <p:nvPr/>
          </p:nvCxnSpPr>
          <p:spPr>
            <a:xfrm>
              <a:off x="4153738" y="3528390"/>
              <a:ext cx="35780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A55B2657-A75A-444F-3385-7E200C30A08A}"/>
              </a:ext>
            </a:extLst>
          </p:cNvPr>
          <p:cNvGrpSpPr/>
          <p:nvPr/>
        </p:nvGrpSpPr>
        <p:grpSpPr>
          <a:xfrm>
            <a:off x="8148904" y="90796"/>
            <a:ext cx="805881" cy="775434"/>
            <a:chOff x="5373195" y="3996813"/>
            <a:chExt cx="805881" cy="775434"/>
          </a:xfrm>
        </p:grpSpPr>
        <p:grpSp>
          <p:nvGrpSpPr>
            <p:cNvPr id="6" name="Group 5">
              <a:extLst>
                <a:ext uri="{FF2B5EF4-FFF2-40B4-BE49-F238E27FC236}">
                  <a16:creationId xmlns:a16="http://schemas.microsoft.com/office/drawing/2014/main" id="{2680522B-13C9-4FF9-5311-7F776FEA7400}"/>
                </a:ext>
              </a:extLst>
            </p:cNvPr>
            <p:cNvGrpSpPr/>
            <p:nvPr/>
          </p:nvGrpSpPr>
          <p:grpSpPr>
            <a:xfrm>
              <a:off x="5373195" y="3996813"/>
              <a:ext cx="805881" cy="775434"/>
              <a:chOff x="865762" y="3637900"/>
              <a:chExt cx="1136810" cy="1134347"/>
            </a:xfrm>
          </p:grpSpPr>
          <p:sp>
            <p:nvSpPr>
              <p:cNvPr id="8" name="Rounded Rectangle 7">
                <a:extLst>
                  <a:ext uri="{FF2B5EF4-FFF2-40B4-BE49-F238E27FC236}">
                    <a16:creationId xmlns:a16="http://schemas.microsoft.com/office/drawing/2014/main" id="{8BF14B6A-1FDE-5EFD-E31F-3CDA049872E5}"/>
                  </a:ext>
                </a:extLst>
              </p:cNvPr>
              <p:cNvSpPr/>
              <p:nvPr/>
            </p:nvSpPr>
            <p:spPr>
              <a:xfrm>
                <a:off x="865762" y="3637900"/>
                <a:ext cx="1136810" cy="1134347"/>
              </a:xfrm>
              <a:prstGeom prst="roundRect">
                <a:avLst/>
              </a:prstGeom>
              <a:solidFill>
                <a:schemeClr val="bg1"/>
              </a:solidFill>
              <a:ln w="57150">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AD159F3A-11D6-541E-C137-E781FB864986}"/>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976428" y="3747334"/>
                <a:ext cx="915478" cy="915478"/>
              </a:xfrm>
              <a:prstGeom prst="rect">
                <a:avLst/>
              </a:prstGeom>
            </p:spPr>
          </p:pic>
        </p:grpSp>
        <p:pic>
          <p:nvPicPr>
            <p:cNvPr id="7" name="Picture 2" descr="2,300+ 2 People Talking Icon Stock Illustrations, Royalty ...">
              <a:extLst>
                <a:ext uri="{FF2B5EF4-FFF2-40B4-BE49-F238E27FC236}">
                  <a16:creationId xmlns:a16="http://schemas.microsoft.com/office/drawing/2014/main" id="{B1B0CFF6-D59A-A1F7-0500-38991ECE176E}"/>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5436716" y="4024852"/>
              <a:ext cx="648980" cy="67258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ounded Rectangle 14">
            <a:extLst>
              <a:ext uri="{FF2B5EF4-FFF2-40B4-BE49-F238E27FC236}">
                <a16:creationId xmlns:a16="http://schemas.microsoft.com/office/drawing/2014/main" id="{C911380A-66E0-082F-B448-059AA2234C68}"/>
              </a:ext>
            </a:extLst>
          </p:cNvPr>
          <p:cNvSpPr/>
          <p:nvPr/>
        </p:nvSpPr>
        <p:spPr>
          <a:xfrm>
            <a:off x="2859488" y="880706"/>
            <a:ext cx="3920987" cy="775434"/>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b="1" dirty="0">
                <a:solidFill>
                  <a:schemeClr val="bg1"/>
                </a:solidFill>
              </a:rPr>
              <a:t>Molecular profiling has completely </a:t>
            </a:r>
            <a:br>
              <a:rPr lang="en-GB" b="1" dirty="0">
                <a:solidFill>
                  <a:schemeClr val="bg1"/>
                </a:solidFill>
              </a:rPr>
            </a:br>
            <a:r>
              <a:rPr lang="en-GB" b="1" dirty="0">
                <a:solidFill>
                  <a:schemeClr val="bg1"/>
                </a:solidFill>
              </a:rPr>
              <a:t>transformed our therapeutic approach</a:t>
            </a:r>
          </a:p>
        </p:txBody>
      </p:sp>
    </p:spTree>
    <p:extLst>
      <p:ext uri="{BB962C8B-B14F-4D97-AF65-F5344CB8AC3E}">
        <p14:creationId xmlns:p14="http://schemas.microsoft.com/office/powerpoint/2010/main" val="1394707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80C3FA6-8F00-5066-9C8C-FC75971E0591}"/>
              </a:ext>
            </a:extLst>
          </p:cNvPr>
          <p:cNvSpPr>
            <a:spLocks noGrp="1"/>
          </p:cNvSpPr>
          <p:nvPr>
            <p:ph type="title"/>
          </p:nvPr>
        </p:nvSpPr>
        <p:spPr>
          <a:xfrm>
            <a:off x="130946" y="61708"/>
            <a:ext cx="8784453" cy="477150"/>
          </a:xfrm>
        </p:spPr>
        <p:txBody>
          <a:bodyPr/>
          <a:lstStyle/>
          <a:p>
            <a:r>
              <a:rPr kumimoji="0" lang="en-US" b="1" i="0" u="none" strike="noStrike" kern="0" cap="none" spc="0" normalizeH="0" baseline="0" noProof="0" dirty="0">
                <a:ln>
                  <a:noFill/>
                </a:ln>
                <a:solidFill>
                  <a:srgbClr val="FFFFFF"/>
                </a:solidFill>
                <a:effectLst/>
                <a:uLnTx/>
                <a:uFillTx/>
                <a:latin typeface="Arial"/>
                <a:cs typeface="Arial"/>
                <a:sym typeface="Arial"/>
              </a:rPr>
              <a:t>Disclosure Policy</a:t>
            </a:r>
            <a:endParaRPr lang="en-US" dirty="0"/>
          </a:p>
        </p:txBody>
      </p:sp>
      <p:sp>
        <p:nvSpPr>
          <p:cNvPr id="6" name="Content Placeholder 5">
            <a:extLst>
              <a:ext uri="{FF2B5EF4-FFF2-40B4-BE49-F238E27FC236}">
                <a16:creationId xmlns:a16="http://schemas.microsoft.com/office/drawing/2014/main" id="{1FB7104A-63B7-1EA0-CE5E-8125704320E1}"/>
              </a:ext>
            </a:extLst>
          </p:cNvPr>
          <p:cNvSpPr>
            <a:spLocks noGrp="1"/>
          </p:cNvSpPr>
          <p:nvPr>
            <p:ph idx="1"/>
          </p:nvPr>
        </p:nvSpPr>
        <p:spPr>
          <a:xfrm>
            <a:off x="239542" y="485904"/>
            <a:ext cx="8664575" cy="893098"/>
          </a:xfrm>
        </p:spPr>
        <p:txBody>
          <a:bodyPr/>
          <a:lstStyle/>
          <a:p>
            <a:pPr marL="0" lvl="0" indent="0">
              <a:buNone/>
            </a:pPr>
            <a:r>
              <a:rPr lang="en-US" sz="1200" noProof="0" dirty="0">
                <a:sym typeface="Arial"/>
              </a:rPr>
              <a:t>PVI, PeerView Institute for Medical Education, disclosure policy adheres to </a:t>
            </a:r>
            <a:r>
              <a:rPr lang="en-US" sz="1200" i="1" noProof="0" dirty="0">
                <a:sym typeface="Arial"/>
              </a:rPr>
              <a:t>The Standards for Integrity and Independence in Accredited Continuing Education</a:t>
            </a:r>
            <a:r>
              <a:rPr lang="en-US" sz="1200" noProof="0" dirty="0">
                <a:sym typeface="Arial"/>
              </a:rPr>
              <a:t>. All individuals in a position to control the content of a CE activity, including faculty, planners and reviewers are required to disclose all financial relationships with ineligible companies (commercial interests) that as an entity produces, markets, re-sells or distributes healthcare goods or services consumed by or used on patients. </a:t>
            </a:r>
            <a:r>
              <a:rPr lang="en-US" sz="1200" b="1" noProof="0" dirty="0">
                <a:sym typeface="Arial"/>
              </a:rPr>
              <a:t>All relevant conflicts of interest have been mitigated prior to the commencement of the activity.</a:t>
            </a:r>
          </a:p>
        </p:txBody>
      </p:sp>
      <p:sp>
        <p:nvSpPr>
          <p:cNvPr id="13" name="Title 4">
            <a:extLst>
              <a:ext uri="{FF2B5EF4-FFF2-40B4-BE49-F238E27FC236}">
                <a16:creationId xmlns:a16="http://schemas.microsoft.com/office/drawing/2014/main" id="{AF9A88B7-BC23-6F6D-D0B9-45A9B6B61F4A}"/>
              </a:ext>
            </a:extLst>
          </p:cNvPr>
          <p:cNvSpPr txBox="1">
            <a:spLocks/>
          </p:cNvSpPr>
          <p:nvPr/>
        </p:nvSpPr>
        <p:spPr>
          <a:xfrm>
            <a:off x="130175" y="1537299"/>
            <a:ext cx="8785225" cy="477150"/>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4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a:rPr>
              <a:t>Planning Committee and Reviewer Disclosures</a:t>
            </a:r>
          </a:p>
        </p:txBody>
      </p:sp>
      <p:sp>
        <p:nvSpPr>
          <p:cNvPr id="14" name="Content Placeholder 5">
            <a:extLst>
              <a:ext uri="{FF2B5EF4-FFF2-40B4-BE49-F238E27FC236}">
                <a16:creationId xmlns:a16="http://schemas.microsoft.com/office/drawing/2014/main" id="{57C091BE-8272-22FE-7822-CC82319167F7}"/>
              </a:ext>
            </a:extLst>
          </p:cNvPr>
          <p:cNvSpPr txBox="1">
            <a:spLocks/>
          </p:cNvSpPr>
          <p:nvPr/>
        </p:nvSpPr>
        <p:spPr>
          <a:xfrm>
            <a:off x="239542" y="1915169"/>
            <a:ext cx="8664575" cy="477150"/>
          </a:xfrm>
          <a:prstGeom prst="rect">
            <a:avLst/>
          </a:prstGeom>
        </p:spPr>
        <p:txBody>
          <a:bodyPr vert="horz" lIns="91440" tIns="45720" rIns="91440" bIns="45720" rtlCol="0">
            <a:noAutofit/>
          </a:bodyPr>
          <a:lstStyle>
            <a:lvl1pPr marL="171450" indent="-171450" algn="l" defTabSz="685800" rtl="0" eaLnBrk="1" latinLnBrk="0" hangingPunct="1">
              <a:lnSpc>
                <a:spcPct val="100000"/>
              </a:lnSpc>
              <a:spcBef>
                <a:spcPts val="0"/>
              </a:spcBef>
              <a:spcAft>
                <a:spcPts val="1200"/>
              </a:spcAft>
              <a:buFont typeface="Arial" panose="020B0604020202020204" pitchFamily="34" charset="0"/>
              <a:buChar char="•"/>
              <a:defRPr lang="en-US" sz="1800" kern="1200" dirty="0" smtClean="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0"/>
              </a:spcBef>
              <a:spcAft>
                <a:spcPts val="1200"/>
              </a:spcAft>
              <a:buFont typeface="System Font Regular"/>
              <a:buChar char="–"/>
              <a:defRPr lang="en-US" sz="1800" kern="1200" dirty="0" smtClean="0">
                <a:solidFill>
                  <a:schemeClr val="bg1"/>
                </a:solidFill>
                <a:latin typeface="Arial" panose="020B0604020202020204" pitchFamily="34" charset="0"/>
                <a:ea typeface="+mn-ea"/>
                <a:cs typeface="Arial" panose="020B0604020202020204" pitchFamily="34" charset="0"/>
              </a:defRPr>
            </a:lvl2pPr>
            <a:lvl3pPr marL="900113" indent="-214313" algn="l" defTabSz="685800" rtl="0" eaLnBrk="1" latinLnBrk="0" hangingPunct="1">
              <a:lnSpc>
                <a:spcPct val="100000"/>
              </a:lnSpc>
              <a:spcBef>
                <a:spcPts val="0"/>
              </a:spcBef>
              <a:spcAft>
                <a:spcPts val="1200"/>
              </a:spcAft>
              <a:buFont typeface="Wingdings" pitchFamily="2" charset="2"/>
              <a:buChar char="Ø"/>
              <a:tabLst/>
              <a:defRPr lang="en-US" sz="1800" kern="1200" dirty="0" smtClean="0">
                <a:solidFill>
                  <a:schemeClr val="bg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0"/>
              </a:spcBef>
              <a:spcAft>
                <a:spcPts val="1200"/>
              </a:spcAft>
              <a:buFont typeface="Arial" panose="020B0604020202020204" pitchFamily="34" charset="0"/>
              <a:buChar char="•"/>
              <a:defRPr lang="en-US" sz="1800" kern="1200" dirty="0" smtClean="0">
                <a:solidFill>
                  <a:schemeClr val="bg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0"/>
              </a:spcBef>
              <a:spcAft>
                <a:spcPts val="1200"/>
              </a:spcAft>
              <a:buFont typeface="System Font Regular"/>
              <a:buChar char="–"/>
              <a:defRPr lang="en-GB" sz="1800" kern="1200" dirty="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Arial"/>
                <a:sym typeface="Arial"/>
              </a:rPr>
              <a:t>Planners, independent reviewers, and staff of PVI, PeerView Institute for Medical Education, do not have any relevant financial relationships related to this CE activity unless listed below.</a:t>
            </a: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endParaRPr kumimoji="0" lang="en-US" sz="1200" b="0" i="0" u="none" strike="noStrike" kern="0" cap="none" spc="0" normalizeH="0" baseline="0" noProof="0" dirty="0">
              <a:ln>
                <a:noFill/>
              </a:ln>
              <a:solidFill>
                <a:prstClr val="white"/>
              </a:solidFill>
              <a:effectLst/>
              <a:uLnTx/>
              <a:uFillTx/>
              <a:latin typeface="Arial"/>
              <a:ea typeface="+mn-ea"/>
              <a:cs typeface="Arial"/>
              <a:sym typeface="Arial"/>
            </a:endParaRPr>
          </a:p>
        </p:txBody>
      </p:sp>
      <p:sp>
        <p:nvSpPr>
          <p:cNvPr id="3" name="Title 9">
            <a:extLst>
              <a:ext uri="{FF2B5EF4-FFF2-40B4-BE49-F238E27FC236}">
                <a16:creationId xmlns:a16="http://schemas.microsoft.com/office/drawing/2014/main" id="{BF81E08B-3ADF-4E8D-E665-53F31DD0BACA}"/>
              </a:ext>
            </a:extLst>
          </p:cNvPr>
          <p:cNvSpPr txBox="1">
            <a:spLocks/>
          </p:cNvSpPr>
          <p:nvPr/>
        </p:nvSpPr>
        <p:spPr>
          <a:xfrm>
            <a:off x="130947" y="2291443"/>
            <a:ext cx="8784453" cy="60245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r>
              <a:rPr lang="en-US" kern="0" dirty="0">
                <a:solidFill>
                  <a:srgbClr val="FFFFFF"/>
                </a:solidFill>
                <a:latin typeface="Arial"/>
                <a:cs typeface="Arial"/>
                <a:sym typeface="Arial"/>
              </a:rPr>
              <a:t>Disclosures</a:t>
            </a:r>
          </a:p>
        </p:txBody>
      </p:sp>
      <p:sp>
        <p:nvSpPr>
          <p:cNvPr id="4" name="Content Placeholder 10">
            <a:extLst>
              <a:ext uri="{FF2B5EF4-FFF2-40B4-BE49-F238E27FC236}">
                <a16:creationId xmlns:a16="http://schemas.microsoft.com/office/drawing/2014/main" id="{EEF9580E-7A25-30E9-4BFB-910CD789F2C4}"/>
              </a:ext>
            </a:extLst>
          </p:cNvPr>
          <p:cNvSpPr txBox="1">
            <a:spLocks/>
          </p:cNvSpPr>
          <p:nvPr/>
        </p:nvSpPr>
        <p:spPr>
          <a:xfrm>
            <a:off x="239542" y="2788601"/>
            <a:ext cx="8663940" cy="1753013"/>
          </a:xfrm>
          <a:prstGeom prst="rect">
            <a:avLst/>
          </a:prstGeom>
        </p:spPr>
        <p:txBody>
          <a:bodyPr vert="horz" lIns="91440" tIns="45720" rIns="91440" bIns="45720" rtlCol="0">
            <a:noAutofit/>
          </a:bodyPr>
          <a:lstStyle>
            <a:lvl1pPr marL="171450" indent="-171450" algn="l" defTabSz="685800" rtl="0" eaLnBrk="1" latinLnBrk="0" hangingPunct="1">
              <a:lnSpc>
                <a:spcPct val="100000"/>
              </a:lnSpc>
              <a:spcBef>
                <a:spcPts val="0"/>
              </a:spcBef>
              <a:spcAft>
                <a:spcPts val="1200"/>
              </a:spcAft>
              <a:buFont typeface="Arial" panose="020B0604020202020204" pitchFamily="34" charset="0"/>
              <a:buChar char="•"/>
              <a:defRPr lang="en-US" sz="1800" kern="1200" dirty="0" smtClean="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0"/>
              </a:spcBef>
              <a:spcAft>
                <a:spcPts val="1200"/>
              </a:spcAft>
              <a:buFont typeface="System Font Regular"/>
              <a:buChar char="–"/>
              <a:defRPr lang="en-US" sz="1800" kern="1200" dirty="0" smtClean="0">
                <a:solidFill>
                  <a:schemeClr val="bg1"/>
                </a:solidFill>
                <a:latin typeface="Arial" panose="020B0604020202020204" pitchFamily="34" charset="0"/>
                <a:ea typeface="+mn-ea"/>
                <a:cs typeface="Arial" panose="020B0604020202020204" pitchFamily="34" charset="0"/>
              </a:defRPr>
            </a:lvl2pPr>
            <a:lvl3pPr marL="900113" indent="-214313" algn="l" defTabSz="685800" rtl="0" eaLnBrk="1" latinLnBrk="0" hangingPunct="1">
              <a:lnSpc>
                <a:spcPct val="100000"/>
              </a:lnSpc>
              <a:spcBef>
                <a:spcPts val="0"/>
              </a:spcBef>
              <a:spcAft>
                <a:spcPts val="1200"/>
              </a:spcAft>
              <a:buFont typeface="Wingdings" pitchFamily="2" charset="2"/>
              <a:buChar char="Ø"/>
              <a:tabLst/>
              <a:defRPr lang="en-US" sz="1800" kern="1200" dirty="0" smtClean="0">
                <a:solidFill>
                  <a:schemeClr val="bg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0"/>
              </a:spcBef>
              <a:spcAft>
                <a:spcPts val="1200"/>
              </a:spcAft>
              <a:buFont typeface="Arial" panose="020B0604020202020204" pitchFamily="34" charset="0"/>
              <a:buChar char="•"/>
              <a:defRPr lang="en-US" sz="1800" kern="1200" dirty="0" smtClean="0">
                <a:solidFill>
                  <a:schemeClr val="bg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0"/>
              </a:spcBef>
              <a:spcAft>
                <a:spcPts val="1200"/>
              </a:spcAft>
              <a:buFont typeface="System Font Regular"/>
              <a:buChar char="–"/>
              <a:defRPr lang="en-GB" sz="1800" kern="1200" dirty="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spcAft>
                <a:spcPts val="600"/>
              </a:spcAft>
              <a:buClr>
                <a:srgbClr val="000000"/>
              </a:buClr>
              <a:buFont typeface="Arial" panose="020B0604020202020204" pitchFamily="34" charset="0"/>
              <a:buNone/>
              <a:defRPr/>
            </a:pPr>
            <a:r>
              <a:rPr lang="en-CA" sz="1200" b="1" kern="0" dirty="0">
                <a:solidFill>
                  <a:prstClr val="white"/>
                </a:solidFill>
                <a:latin typeface="Arial"/>
                <a:cs typeface="Arial"/>
                <a:sym typeface="Arial"/>
              </a:rPr>
              <a:t>Co-Chair/Planner</a:t>
            </a:r>
          </a:p>
          <a:p>
            <a:pPr marL="0" indent="0" defTabSz="914400">
              <a:spcAft>
                <a:spcPts val="0"/>
              </a:spcAft>
              <a:buClr>
                <a:srgbClr val="000000"/>
              </a:buClr>
              <a:buFont typeface="Arial" panose="020B0604020202020204" pitchFamily="34" charset="0"/>
              <a:buNone/>
              <a:defRPr/>
            </a:pPr>
            <a:r>
              <a:rPr lang="en-CA" sz="1200" b="1" kern="0" dirty="0">
                <a:solidFill>
                  <a:prstClr val="white"/>
                </a:solidFill>
                <a:latin typeface="Arial"/>
                <a:cs typeface="Arial"/>
                <a:sym typeface="Arial"/>
              </a:rPr>
              <a:t>Kimberly Halla, MSN, FNP-C</a:t>
            </a:r>
          </a:p>
          <a:p>
            <a:pPr marL="0" indent="0" defTabSz="914400">
              <a:spcAft>
                <a:spcPts val="0"/>
              </a:spcAft>
              <a:buClr>
                <a:srgbClr val="000000"/>
              </a:buClr>
              <a:buFont typeface="Arial" panose="020B0604020202020204" pitchFamily="34" charset="0"/>
              <a:buNone/>
              <a:defRPr/>
            </a:pPr>
            <a:r>
              <a:rPr lang="en-CA" sz="1200" kern="0" dirty="0">
                <a:solidFill>
                  <a:prstClr val="white"/>
                </a:solidFill>
                <a:latin typeface="Arial"/>
                <a:cs typeface="Arial"/>
                <a:sym typeface="Arial"/>
              </a:rPr>
              <a:t>Arizona Center for Cancer Care</a:t>
            </a:r>
            <a:br>
              <a:rPr lang="en-CA" sz="1200" kern="0" dirty="0">
                <a:solidFill>
                  <a:prstClr val="white"/>
                </a:solidFill>
                <a:latin typeface="Arial"/>
                <a:cs typeface="Arial"/>
                <a:sym typeface="Arial"/>
              </a:rPr>
            </a:br>
            <a:r>
              <a:rPr lang="en-CA" sz="1200" kern="0" dirty="0">
                <a:solidFill>
                  <a:prstClr val="white"/>
                </a:solidFill>
                <a:latin typeface="Arial"/>
                <a:cs typeface="Arial"/>
                <a:sym typeface="Arial"/>
              </a:rPr>
              <a:t>Scottsdale, Arizona</a:t>
            </a:r>
          </a:p>
          <a:p>
            <a:pPr marL="0" indent="0" defTabSz="914400">
              <a:spcAft>
                <a:spcPts val="0"/>
              </a:spcAft>
              <a:buClr>
                <a:srgbClr val="000000"/>
              </a:buClr>
              <a:buFont typeface="Arial"/>
              <a:buNone/>
              <a:defRPr/>
            </a:pPr>
            <a:endParaRPr lang="en-CA" sz="1200" kern="0" dirty="0">
              <a:solidFill>
                <a:prstClr val="white"/>
              </a:solidFill>
              <a:latin typeface="Arial"/>
              <a:cs typeface="Arial"/>
              <a:sym typeface="Arial"/>
            </a:endParaRPr>
          </a:p>
          <a:p>
            <a:pPr marL="0" indent="0" defTabSz="914400">
              <a:spcAft>
                <a:spcPts val="600"/>
              </a:spcAft>
              <a:buClr>
                <a:srgbClr val="000000"/>
              </a:buClr>
              <a:buFont typeface="Arial" panose="020B0604020202020204" pitchFamily="34" charset="0"/>
              <a:buNone/>
              <a:defRPr/>
            </a:pPr>
            <a:r>
              <a:rPr lang="en-CA" sz="1200" b="1" kern="0" dirty="0">
                <a:solidFill>
                  <a:prstClr val="white"/>
                </a:solidFill>
                <a:latin typeface="Arial"/>
                <a:cs typeface="Arial"/>
                <a:sym typeface="Arial"/>
              </a:rPr>
              <a:t>Kimberly Halla, MSN, FNP-C, </a:t>
            </a:r>
            <a:r>
              <a:rPr lang="en-CA" sz="1200" kern="0" dirty="0">
                <a:solidFill>
                  <a:prstClr val="white"/>
                </a:solidFill>
                <a:latin typeface="Arial"/>
                <a:cs typeface="Arial"/>
                <a:sym typeface="Arial"/>
              </a:rPr>
              <a:t>has a financial interest/relationship or affiliation in the form of: </a:t>
            </a:r>
          </a:p>
          <a:p>
            <a:pPr marL="0" indent="0" defTabSz="914400">
              <a:spcAft>
                <a:spcPts val="600"/>
              </a:spcAft>
              <a:buClr>
                <a:srgbClr val="000000"/>
              </a:buClr>
              <a:buFont typeface="Arial"/>
              <a:buNone/>
              <a:defRPr/>
            </a:pPr>
            <a:r>
              <a:rPr lang="en-CA" sz="1200" i="1" kern="0" dirty="0">
                <a:solidFill>
                  <a:prstClr val="white"/>
                </a:solidFill>
                <a:latin typeface="Arial"/>
                <a:cs typeface="Arial"/>
                <a:sym typeface="Arial"/>
              </a:rPr>
              <a:t>Consultant and/or Advisor </a:t>
            </a:r>
            <a:r>
              <a:rPr lang="en-CA" sz="1200" kern="0" dirty="0">
                <a:solidFill>
                  <a:prstClr val="white"/>
                </a:solidFill>
                <a:latin typeface="Arial"/>
                <a:cs typeface="Arial"/>
                <a:sym typeface="Arial"/>
              </a:rPr>
              <a:t>for </a:t>
            </a:r>
            <a:r>
              <a:rPr lang="en-CA" sz="1200" kern="0" dirty="0" err="1">
                <a:solidFill>
                  <a:prstClr val="white"/>
                </a:solidFill>
                <a:latin typeface="Arial"/>
                <a:cs typeface="Arial"/>
                <a:sym typeface="Arial"/>
              </a:rPr>
              <a:t>Seagen</a:t>
            </a:r>
            <a:r>
              <a:rPr lang="en-CA" sz="1200" kern="0" dirty="0">
                <a:solidFill>
                  <a:prstClr val="white"/>
                </a:solidFill>
                <a:latin typeface="Arial"/>
                <a:cs typeface="Arial"/>
                <a:sym typeface="Arial"/>
              </a:rPr>
              <a:t>. </a:t>
            </a:r>
          </a:p>
          <a:p>
            <a:pPr marL="0" indent="0" defTabSz="914400">
              <a:spcAft>
                <a:spcPts val="600"/>
              </a:spcAft>
              <a:buClr>
                <a:srgbClr val="000000"/>
              </a:buClr>
              <a:buFont typeface="Arial"/>
              <a:buNone/>
              <a:defRPr/>
            </a:pPr>
            <a:r>
              <a:rPr lang="en-CA" sz="1200" i="1" kern="0" dirty="0">
                <a:solidFill>
                  <a:prstClr val="white"/>
                </a:solidFill>
                <a:latin typeface="Arial"/>
                <a:cs typeface="Arial"/>
                <a:sym typeface="Arial"/>
              </a:rPr>
              <a:t>Speaker</a:t>
            </a:r>
            <a:r>
              <a:rPr lang="en-CA" sz="1200" kern="0" dirty="0">
                <a:solidFill>
                  <a:prstClr val="white"/>
                </a:solidFill>
                <a:latin typeface="Arial"/>
                <a:cs typeface="Arial"/>
                <a:sym typeface="Arial"/>
              </a:rPr>
              <a:t> for Eisai, Inc.; Genmab A/S; GSK; Merck &amp; Co., Inc.; and </a:t>
            </a:r>
            <a:r>
              <a:rPr lang="en-CA" sz="1200" kern="0" dirty="0" err="1">
                <a:solidFill>
                  <a:prstClr val="white"/>
                </a:solidFill>
                <a:latin typeface="Arial"/>
                <a:cs typeface="Arial"/>
                <a:sym typeface="Arial"/>
              </a:rPr>
              <a:t>Seagen</a:t>
            </a:r>
            <a:r>
              <a:rPr lang="en-CA" sz="1200" kern="0" dirty="0">
                <a:solidFill>
                  <a:prstClr val="white"/>
                </a:solidFill>
                <a:latin typeface="Arial"/>
                <a:cs typeface="Arial"/>
                <a:sym typeface="Arial"/>
              </a:rPr>
              <a:t>. </a:t>
            </a:r>
          </a:p>
        </p:txBody>
      </p:sp>
    </p:spTree>
    <p:extLst>
      <p:ext uri="{BB962C8B-B14F-4D97-AF65-F5344CB8AC3E}">
        <p14:creationId xmlns:p14="http://schemas.microsoft.com/office/powerpoint/2010/main" val="896455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36" name="Snip Single Corner Rectangle 35">
            <a:extLst>
              <a:ext uri="{FF2B5EF4-FFF2-40B4-BE49-F238E27FC236}">
                <a16:creationId xmlns:a16="http://schemas.microsoft.com/office/drawing/2014/main" id="{9B3F7D5C-2489-A097-7685-685BB1585E03}"/>
              </a:ext>
            </a:extLst>
          </p:cNvPr>
          <p:cNvSpPr/>
          <p:nvPr/>
        </p:nvSpPr>
        <p:spPr>
          <a:xfrm rot="10800000">
            <a:off x="349513" y="1349421"/>
            <a:ext cx="4228924" cy="3010463"/>
          </a:xfrm>
          <a:prstGeom prst="snip1Rect">
            <a:avLst/>
          </a:prstGeom>
          <a:solidFill>
            <a:schemeClr val="tx2">
              <a:lumMod val="10000"/>
              <a:lumOff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Snip Single Corner Rectangle 30">
            <a:extLst>
              <a:ext uri="{FF2B5EF4-FFF2-40B4-BE49-F238E27FC236}">
                <a16:creationId xmlns:a16="http://schemas.microsoft.com/office/drawing/2014/main" id="{43DE340D-6AA8-6F88-303C-09787D243E3F}"/>
              </a:ext>
            </a:extLst>
          </p:cNvPr>
          <p:cNvSpPr/>
          <p:nvPr/>
        </p:nvSpPr>
        <p:spPr>
          <a:xfrm>
            <a:off x="4584876" y="1349421"/>
            <a:ext cx="4228924" cy="3010463"/>
          </a:xfrm>
          <a:prstGeom prst="snip1Rect">
            <a:avLst/>
          </a:prstGeom>
          <a:solidFill>
            <a:schemeClr val="tx2">
              <a:lumMod val="10000"/>
              <a:lumOff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7" name="Google Shape;167;p41"/>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r>
              <a:rPr lang="en-US" b="1" dirty="0">
                <a:latin typeface="Arial" panose="020B0604020202020204" pitchFamily="34" charset="0"/>
                <a:cs typeface="Arial" panose="020B0604020202020204" pitchFamily="34" charset="0"/>
              </a:rPr>
              <a:t>Antibody–Drug Conjugates (ADCs) in Gynecologic Cancer: Patient and Clinician Insights </a:t>
            </a:r>
            <a:endParaRPr b="1"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33B4963B-08DA-114D-0417-3054587760D0}"/>
              </a:ext>
            </a:extLst>
          </p:cNvPr>
          <p:cNvPicPr>
            <a:picLocks noChangeAspect="1"/>
          </p:cNvPicPr>
          <p:nvPr/>
        </p:nvPicPr>
        <p:blipFill>
          <a:blip r:embed="rId3">
            <a:duotone>
              <a:schemeClr val="accent1">
                <a:shade val="45000"/>
                <a:satMod val="135000"/>
              </a:schemeClr>
              <a:prstClr val="white"/>
            </a:duotone>
          </a:blip>
          <a:stretch>
            <a:fillRect/>
          </a:stretch>
        </p:blipFill>
        <p:spPr>
          <a:xfrm>
            <a:off x="406576" y="1421989"/>
            <a:ext cx="920750" cy="920750"/>
          </a:xfrm>
          <a:prstGeom prst="rect">
            <a:avLst/>
          </a:prstGeom>
        </p:spPr>
      </p:pic>
      <p:pic>
        <p:nvPicPr>
          <p:cNvPr id="27" name="Picture 26">
            <a:extLst>
              <a:ext uri="{FF2B5EF4-FFF2-40B4-BE49-F238E27FC236}">
                <a16:creationId xmlns:a16="http://schemas.microsoft.com/office/drawing/2014/main" id="{DB10980D-9E52-2399-2CF5-BCEDB1F41EBE}"/>
              </a:ext>
            </a:extLst>
          </p:cNvPr>
          <p:cNvPicPr>
            <a:picLocks noChangeAspect="1"/>
          </p:cNvPicPr>
          <p:nvPr/>
        </p:nvPicPr>
        <p:blipFill>
          <a:blip r:embed="rId4">
            <a:duotone>
              <a:schemeClr val="accent1">
                <a:shade val="45000"/>
                <a:satMod val="135000"/>
              </a:schemeClr>
              <a:prstClr val="white"/>
            </a:duotone>
          </a:blip>
          <a:stretch>
            <a:fillRect/>
          </a:stretch>
        </p:blipFill>
        <p:spPr>
          <a:xfrm>
            <a:off x="7804150" y="1421989"/>
            <a:ext cx="920750" cy="920750"/>
          </a:xfrm>
          <a:prstGeom prst="rect">
            <a:avLst/>
          </a:prstGeom>
        </p:spPr>
      </p:pic>
      <p:sp>
        <p:nvSpPr>
          <p:cNvPr id="28" name="Rectangle 27">
            <a:extLst>
              <a:ext uri="{FF2B5EF4-FFF2-40B4-BE49-F238E27FC236}">
                <a16:creationId xmlns:a16="http://schemas.microsoft.com/office/drawing/2014/main" id="{D6BEB5D6-A583-6FA2-1AD5-F738CA040B0F}"/>
              </a:ext>
            </a:extLst>
          </p:cNvPr>
          <p:cNvSpPr/>
          <p:nvPr/>
        </p:nvSpPr>
        <p:spPr>
          <a:xfrm>
            <a:off x="2495550" y="1062159"/>
            <a:ext cx="4152900" cy="574524"/>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t>Important Questions for…</a:t>
            </a:r>
          </a:p>
        </p:txBody>
      </p:sp>
      <p:sp>
        <p:nvSpPr>
          <p:cNvPr id="32" name="TextBox 31">
            <a:extLst>
              <a:ext uri="{FF2B5EF4-FFF2-40B4-BE49-F238E27FC236}">
                <a16:creationId xmlns:a16="http://schemas.microsoft.com/office/drawing/2014/main" id="{65B1219F-1596-A382-5E16-F94986FCC9CE}"/>
              </a:ext>
            </a:extLst>
          </p:cNvPr>
          <p:cNvSpPr txBox="1"/>
          <p:nvPr/>
        </p:nvSpPr>
        <p:spPr>
          <a:xfrm>
            <a:off x="1657438" y="1701800"/>
            <a:ext cx="1600200" cy="461665"/>
          </a:xfrm>
          <a:prstGeom prst="rect">
            <a:avLst/>
          </a:prstGeom>
          <a:noFill/>
        </p:spPr>
        <p:txBody>
          <a:bodyPr wrap="square" rtlCol="0">
            <a:spAutoFit/>
          </a:bodyPr>
          <a:lstStyle/>
          <a:p>
            <a:pPr algn="ctr"/>
            <a:r>
              <a:rPr lang="en-US" sz="2400" b="1" dirty="0"/>
              <a:t>Patients</a:t>
            </a:r>
          </a:p>
        </p:txBody>
      </p:sp>
      <p:sp>
        <p:nvSpPr>
          <p:cNvPr id="33" name="TextBox 32">
            <a:extLst>
              <a:ext uri="{FF2B5EF4-FFF2-40B4-BE49-F238E27FC236}">
                <a16:creationId xmlns:a16="http://schemas.microsoft.com/office/drawing/2014/main" id="{4F04273D-2A90-BF74-F2F9-23F39762D7DC}"/>
              </a:ext>
            </a:extLst>
          </p:cNvPr>
          <p:cNvSpPr txBox="1"/>
          <p:nvPr/>
        </p:nvSpPr>
        <p:spPr>
          <a:xfrm>
            <a:off x="5899238" y="1701800"/>
            <a:ext cx="1600200" cy="461665"/>
          </a:xfrm>
          <a:prstGeom prst="rect">
            <a:avLst/>
          </a:prstGeom>
          <a:noFill/>
        </p:spPr>
        <p:txBody>
          <a:bodyPr wrap="square" rtlCol="0">
            <a:spAutoFit/>
          </a:bodyPr>
          <a:lstStyle/>
          <a:p>
            <a:pPr algn="ctr"/>
            <a:r>
              <a:rPr lang="en-US" sz="2400" b="1" dirty="0"/>
              <a:t>Providers</a:t>
            </a:r>
          </a:p>
        </p:txBody>
      </p:sp>
      <p:sp>
        <p:nvSpPr>
          <p:cNvPr id="34" name="TextBox 33">
            <a:extLst>
              <a:ext uri="{FF2B5EF4-FFF2-40B4-BE49-F238E27FC236}">
                <a16:creationId xmlns:a16="http://schemas.microsoft.com/office/drawing/2014/main" id="{05BB9E21-B81D-02ED-E1E6-0991BADD94D6}"/>
              </a:ext>
            </a:extLst>
          </p:cNvPr>
          <p:cNvSpPr txBox="1"/>
          <p:nvPr/>
        </p:nvSpPr>
        <p:spPr>
          <a:xfrm>
            <a:off x="426780" y="2325324"/>
            <a:ext cx="4145218" cy="2369880"/>
          </a:xfrm>
          <a:prstGeom prst="rect">
            <a:avLst/>
          </a:prstGeom>
          <a:noFill/>
        </p:spPr>
        <p:txBody>
          <a:bodyPr wrap="square" rtlCol="0">
            <a:spAutoFit/>
          </a:bodyPr>
          <a:lstStyle/>
          <a:p>
            <a:pPr marL="285750" marR="0" lvl="0" indent="-285750" defTabSz="914378" rtl="0" eaLnBrk="1" fontAlgn="auto" latinLnBrk="0" hangingPunct="1">
              <a:lnSpc>
                <a:spcPct val="100000"/>
              </a:lnSpc>
              <a:spcBef>
                <a:spcPts val="0"/>
              </a:spcBef>
              <a:spcAft>
                <a:spcPts val="600"/>
              </a:spcAft>
              <a:buClrTx/>
              <a:buSzTx/>
              <a:buFont typeface="Wingdings" pitchFamily="2" charset="2"/>
              <a:buChar char="q"/>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sym typeface="Arial"/>
              </a:rPr>
              <a:t>What are the benefits of ADCs?</a:t>
            </a:r>
          </a:p>
          <a:p>
            <a:pPr marL="285750" indent="-285750" defTabSz="914378">
              <a:spcAft>
                <a:spcPts val="600"/>
              </a:spcAft>
              <a:buClrTx/>
              <a:buFont typeface="Wingdings" pitchFamily="2" charset="2"/>
              <a:buChar char="q"/>
              <a:defRPr/>
            </a:pPr>
            <a:r>
              <a:rPr kumimoji="0" lang="en-US" sz="1600" b="0" i="0" u="none" strike="noStrike" kern="1200" cap="none" spc="0" normalizeH="0" baseline="0" noProof="0" dirty="0">
                <a:ln>
                  <a:noFill/>
                </a:ln>
                <a:solidFill>
                  <a:srgbClr val="000000"/>
                </a:solidFill>
                <a:effectLst/>
                <a:uLnTx/>
                <a:uFillTx/>
                <a:latin typeface="Arial"/>
                <a:ea typeface="+mn-ea"/>
                <a:cs typeface="+mn-cs"/>
                <a:sym typeface="Arial"/>
              </a:rPr>
              <a:t>Which ADC is right for me?</a:t>
            </a:r>
          </a:p>
          <a:p>
            <a:pPr marL="285750" indent="-285750" defTabSz="914378">
              <a:spcAft>
                <a:spcPts val="600"/>
              </a:spcAft>
              <a:buClrTx/>
              <a:buFont typeface="Wingdings" pitchFamily="2" charset="2"/>
              <a:buChar char="q"/>
              <a:defRPr/>
            </a:pPr>
            <a:r>
              <a:rPr kumimoji="0" lang="en-US" sz="1600" b="0" i="0" u="none" strike="noStrike" kern="1200" cap="none" spc="0" normalizeH="0" baseline="0" noProof="0" dirty="0">
                <a:ln>
                  <a:noFill/>
                </a:ln>
                <a:solidFill>
                  <a:srgbClr val="000000"/>
                </a:solidFill>
                <a:effectLst/>
                <a:uLnTx/>
                <a:uFillTx/>
                <a:latin typeface="Arial"/>
                <a:ea typeface="+mn-ea"/>
                <a:cs typeface="+mn-cs"/>
                <a:sym typeface="Arial"/>
              </a:rPr>
              <a:t>What are the risks of ADCs?</a:t>
            </a:r>
          </a:p>
          <a:p>
            <a:pPr marL="285750" indent="-285750" defTabSz="914378">
              <a:spcAft>
                <a:spcPts val="600"/>
              </a:spcAft>
              <a:buClrTx/>
              <a:buFont typeface="Wingdings" pitchFamily="2" charset="2"/>
              <a:buChar char="q"/>
              <a:defRPr/>
            </a:pPr>
            <a:r>
              <a:rPr kumimoji="0" lang="en-US" sz="1600" b="0" i="0" u="none" strike="noStrike" kern="1200" cap="none" spc="0" normalizeH="0" baseline="0" noProof="0" dirty="0">
                <a:ln>
                  <a:noFill/>
                </a:ln>
                <a:solidFill>
                  <a:srgbClr val="000000"/>
                </a:solidFill>
                <a:effectLst/>
                <a:uLnTx/>
                <a:uFillTx/>
                <a:latin typeface="Arial"/>
                <a:ea typeface="+mn-ea"/>
                <a:cs typeface="+mn-cs"/>
                <a:sym typeface="Arial"/>
              </a:rPr>
              <a:t>Why does the provider think I should take a particular ADC?</a:t>
            </a:r>
          </a:p>
          <a:p>
            <a:pPr marL="285750" indent="-285750" defTabSz="914378">
              <a:buClrTx/>
              <a:buFont typeface="Wingdings" pitchFamily="2" charset="2"/>
              <a:buChar char="q"/>
              <a:defRPr/>
            </a:pPr>
            <a:endParaRPr kumimoji="0" lang="en-US" sz="1600" b="1" i="0" u="none" strike="noStrike" kern="1200" cap="none" spc="0" normalizeH="0" baseline="0" noProof="0" dirty="0">
              <a:ln>
                <a:noFill/>
              </a:ln>
              <a:solidFill>
                <a:srgbClr val="000000"/>
              </a:solidFill>
              <a:effectLst/>
              <a:uLnTx/>
              <a:uFillTx/>
              <a:latin typeface="Arial"/>
              <a:ea typeface="+mn-ea"/>
              <a:cs typeface="+mn-cs"/>
              <a:sym typeface="Arial"/>
            </a:endParaRPr>
          </a:p>
          <a:p>
            <a:pPr marL="285750" indent="-285750" defTabSz="914378">
              <a:buClrTx/>
              <a:buFont typeface="Wingdings" pitchFamily="2" charset="2"/>
              <a:buChar char="q"/>
              <a:defRPr/>
            </a:pPr>
            <a:endParaRPr kumimoji="0" lang="en-US" sz="1600" b="0" i="0" u="none" strike="noStrike" kern="1200" cap="none" spc="0" normalizeH="0" baseline="0" noProof="0" dirty="0">
              <a:ln>
                <a:noFill/>
              </a:ln>
              <a:solidFill>
                <a:srgbClr val="000000"/>
              </a:solidFill>
              <a:effectLst/>
              <a:uLnTx/>
              <a:uFillTx/>
              <a:latin typeface="Arial"/>
              <a:ea typeface="+mn-ea"/>
              <a:cs typeface="+mn-cs"/>
              <a:sym typeface="Arial"/>
            </a:endParaRPr>
          </a:p>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sym typeface="Arial"/>
            </a:endParaRPr>
          </a:p>
        </p:txBody>
      </p:sp>
      <p:sp>
        <p:nvSpPr>
          <p:cNvPr id="35" name="TextBox 34">
            <a:extLst>
              <a:ext uri="{FF2B5EF4-FFF2-40B4-BE49-F238E27FC236}">
                <a16:creationId xmlns:a16="http://schemas.microsoft.com/office/drawing/2014/main" id="{9F0793BE-6916-2696-90BA-BE753B61F047}"/>
              </a:ext>
            </a:extLst>
          </p:cNvPr>
          <p:cNvSpPr txBox="1"/>
          <p:nvPr/>
        </p:nvSpPr>
        <p:spPr>
          <a:xfrm>
            <a:off x="4681458" y="2325324"/>
            <a:ext cx="4035762" cy="1800493"/>
          </a:xfrm>
          <a:prstGeom prst="rect">
            <a:avLst/>
          </a:prstGeom>
          <a:noFill/>
        </p:spPr>
        <p:txBody>
          <a:bodyPr wrap="square" rtlCol="0">
            <a:spAutoFit/>
          </a:bodyPr>
          <a:lstStyle/>
          <a:p>
            <a:pPr marL="285750" marR="0" lvl="0" indent="-285750" defTabSz="914378" rtl="0" eaLnBrk="1" fontAlgn="auto" latinLnBrk="0" hangingPunct="1">
              <a:lnSpc>
                <a:spcPct val="100000"/>
              </a:lnSpc>
              <a:spcBef>
                <a:spcPts val="0"/>
              </a:spcBef>
              <a:spcAft>
                <a:spcPts val="600"/>
              </a:spcAft>
              <a:buClrTx/>
              <a:buSzTx/>
              <a:buFont typeface="Wingdings" pitchFamily="2" charset="2"/>
              <a:buChar char="q"/>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sym typeface="Arial"/>
              </a:rPr>
              <a:t>Which ADCs are available?</a:t>
            </a:r>
          </a:p>
          <a:p>
            <a:pPr marL="285750" indent="-285750" defTabSz="914378">
              <a:spcAft>
                <a:spcPts val="600"/>
              </a:spcAft>
              <a:buClrTx/>
              <a:buFont typeface="Wingdings" pitchFamily="2" charset="2"/>
              <a:buChar char="q"/>
              <a:defRPr/>
            </a:pPr>
            <a:r>
              <a:rPr kumimoji="0" lang="en-US" sz="1600" b="0" i="0" u="none" strike="noStrike" kern="1200" cap="none" spc="0" normalizeH="0" baseline="0" noProof="0" dirty="0">
                <a:ln>
                  <a:noFill/>
                </a:ln>
                <a:solidFill>
                  <a:srgbClr val="000000"/>
                </a:solidFill>
                <a:effectLst/>
                <a:uLnTx/>
                <a:uFillTx/>
                <a:latin typeface="Arial"/>
                <a:ea typeface="+mn-ea"/>
                <a:cs typeface="+mn-cs"/>
                <a:sym typeface="Arial"/>
              </a:rPr>
              <a:t>How do you integrate ADCs</a:t>
            </a:r>
            <a:br>
              <a:rPr kumimoji="0" lang="en-US" sz="1600" b="0" i="0" u="none" strike="noStrike" kern="1200" cap="none" spc="0" normalizeH="0" baseline="0" noProof="0" dirty="0">
                <a:ln>
                  <a:noFill/>
                </a:ln>
                <a:solidFill>
                  <a:srgbClr val="000000"/>
                </a:solidFill>
                <a:effectLst/>
                <a:uLnTx/>
                <a:uFillTx/>
                <a:latin typeface="Arial"/>
                <a:ea typeface="+mn-ea"/>
                <a:cs typeface="+mn-cs"/>
                <a:sym typeface="Arial"/>
              </a:rPr>
            </a:br>
            <a:r>
              <a:rPr kumimoji="0" lang="en-US" sz="1600" b="0" i="0" u="none" strike="noStrike" kern="1200" cap="none" spc="0" normalizeH="0" baseline="0" noProof="0" dirty="0">
                <a:ln>
                  <a:noFill/>
                </a:ln>
                <a:solidFill>
                  <a:srgbClr val="000000"/>
                </a:solidFill>
                <a:effectLst/>
                <a:uLnTx/>
                <a:uFillTx/>
                <a:latin typeface="Arial"/>
                <a:ea typeface="+mn-ea"/>
                <a:cs typeface="+mn-cs"/>
                <a:sym typeface="Arial"/>
              </a:rPr>
              <a:t>into clinical practice?</a:t>
            </a:r>
          </a:p>
          <a:p>
            <a:pPr marL="285750" indent="-285750" defTabSz="914378">
              <a:spcAft>
                <a:spcPts val="600"/>
              </a:spcAft>
              <a:buClrTx/>
              <a:buFont typeface="Wingdings" pitchFamily="2" charset="2"/>
              <a:buChar char="q"/>
              <a:defRPr/>
            </a:pPr>
            <a:r>
              <a:rPr kumimoji="0" lang="en-US" sz="1600" b="0" i="0" u="none" strike="noStrike" kern="1200" cap="none" spc="0" normalizeH="0" baseline="0" noProof="0" dirty="0">
                <a:ln>
                  <a:noFill/>
                </a:ln>
                <a:solidFill>
                  <a:srgbClr val="000000"/>
                </a:solidFill>
                <a:effectLst/>
                <a:uLnTx/>
                <a:uFillTx/>
                <a:latin typeface="Arial"/>
                <a:ea typeface="+mn-ea"/>
                <a:cs typeface="+mn-cs"/>
                <a:sym typeface="Arial"/>
              </a:rPr>
              <a:t>How do you address workflow </a:t>
            </a:r>
            <a:br>
              <a:rPr kumimoji="0" lang="en-US" sz="1600" b="0" i="0" u="none" strike="noStrike" kern="1200" cap="none" spc="0" normalizeH="0" baseline="0" noProof="0" dirty="0">
                <a:ln>
                  <a:noFill/>
                </a:ln>
                <a:solidFill>
                  <a:srgbClr val="000000"/>
                </a:solidFill>
                <a:effectLst/>
                <a:uLnTx/>
                <a:uFillTx/>
                <a:latin typeface="Arial"/>
                <a:ea typeface="+mn-ea"/>
                <a:cs typeface="+mn-cs"/>
                <a:sym typeface="Arial"/>
              </a:rPr>
            </a:br>
            <a:r>
              <a:rPr kumimoji="0" lang="en-US" sz="1600" b="0" i="0" u="none" strike="noStrike" kern="1200" cap="none" spc="0" normalizeH="0" baseline="0" noProof="0" dirty="0">
                <a:ln>
                  <a:noFill/>
                </a:ln>
                <a:solidFill>
                  <a:srgbClr val="000000"/>
                </a:solidFill>
                <a:effectLst/>
                <a:uLnTx/>
                <a:uFillTx/>
                <a:latin typeface="Arial"/>
                <a:ea typeface="+mn-ea"/>
                <a:cs typeface="+mn-cs"/>
                <a:sym typeface="Arial"/>
              </a:rPr>
              <a:t>challenges associated with ADCs?</a:t>
            </a:r>
          </a:p>
          <a:p>
            <a:pPr marL="285750" indent="-285750" defTabSz="914378">
              <a:spcAft>
                <a:spcPts val="600"/>
              </a:spcAft>
              <a:buClrTx/>
              <a:buFont typeface="Wingdings" pitchFamily="2" charset="2"/>
              <a:buChar char="q"/>
              <a:defRPr/>
            </a:pPr>
            <a:r>
              <a:rPr kumimoji="0" lang="en-US" sz="1600" b="0" i="0" u="none" strike="noStrike" kern="1200" cap="none" spc="0" normalizeH="0" baseline="0" noProof="0" dirty="0">
                <a:ln>
                  <a:noFill/>
                </a:ln>
                <a:solidFill>
                  <a:srgbClr val="000000"/>
                </a:solidFill>
                <a:effectLst/>
                <a:uLnTx/>
                <a:uFillTx/>
                <a:latin typeface="Arial"/>
                <a:ea typeface="+mn-ea"/>
                <a:cs typeface="+mn-cs"/>
                <a:sym typeface="Arial"/>
              </a:rPr>
              <a:t>How do you prevent and mitigate AEs?</a:t>
            </a:r>
          </a:p>
        </p:txBody>
      </p:sp>
    </p:spTree>
    <p:extLst>
      <p:ext uri="{BB962C8B-B14F-4D97-AF65-F5344CB8AC3E}">
        <p14:creationId xmlns:p14="http://schemas.microsoft.com/office/powerpoint/2010/main" val="584662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4AA289E-4B85-4CBC-01ED-9B4BF7F7400B}"/>
              </a:ext>
            </a:extLst>
          </p:cNvPr>
          <p:cNvSpPr>
            <a:spLocks noGrp="1"/>
          </p:cNvSpPr>
          <p:nvPr>
            <p:ph type="ftr" sz="quarter" idx="3"/>
          </p:nvPr>
        </p:nvSpPr>
        <p:spPr/>
        <p:txBody>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 Marks S, Naidoo J. </a:t>
            </a:r>
            <a:r>
              <a:rPr kumimoji="0" lang="en-US" sz="800" b="0"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Lung Cancer</a:t>
            </a: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2022;163:59-68.</a:t>
            </a:r>
          </a:p>
        </p:txBody>
      </p:sp>
      <p:sp>
        <p:nvSpPr>
          <p:cNvPr id="3" name="Title 2">
            <a:extLst>
              <a:ext uri="{FF2B5EF4-FFF2-40B4-BE49-F238E27FC236}">
                <a16:creationId xmlns:a16="http://schemas.microsoft.com/office/drawing/2014/main" id="{EBF468F0-1D01-B512-05FD-7C23AB514043}"/>
              </a:ext>
            </a:extLst>
          </p:cNvPr>
          <p:cNvSpPr>
            <a:spLocks noGrp="1"/>
          </p:cNvSpPr>
          <p:nvPr>
            <p:ph type="title"/>
          </p:nvPr>
        </p:nvSpPr>
        <p:spPr/>
        <p:txBody>
          <a:bodyPr/>
          <a:lstStyle/>
          <a:p>
            <a:r>
              <a:rPr lang="en-US" dirty="0"/>
              <a:t>Antibody–Drug Conjugate (ADC): </a:t>
            </a:r>
            <a:br>
              <a:rPr lang="en-US" dirty="0"/>
            </a:br>
            <a:r>
              <a:rPr lang="en-US" dirty="0"/>
              <a:t>Understanding Their Composition and Structure</a:t>
            </a:r>
            <a:r>
              <a:rPr lang="en-US" baseline="30000" dirty="0"/>
              <a:t>1</a:t>
            </a:r>
            <a:endParaRPr lang="en-US" dirty="0"/>
          </a:p>
        </p:txBody>
      </p:sp>
      <p:grpSp>
        <p:nvGrpSpPr>
          <p:cNvPr id="2" name="Group 1">
            <a:extLst>
              <a:ext uri="{FF2B5EF4-FFF2-40B4-BE49-F238E27FC236}">
                <a16:creationId xmlns:a16="http://schemas.microsoft.com/office/drawing/2014/main" id="{35B9285B-0F91-AAD9-B548-45D5E76A6F45}"/>
              </a:ext>
            </a:extLst>
          </p:cNvPr>
          <p:cNvGrpSpPr/>
          <p:nvPr/>
        </p:nvGrpSpPr>
        <p:grpSpPr>
          <a:xfrm>
            <a:off x="-392563" y="857240"/>
            <a:ext cx="9474657" cy="3811369"/>
            <a:chOff x="-506553" y="1081548"/>
            <a:chExt cx="9474657" cy="3811369"/>
          </a:xfrm>
        </p:grpSpPr>
        <p:sp>
          <p:nvSpPr>
            <p:cNvPr id="25" name="Rectangle 24">
              <a:extLst>
                <a:ext uri="{FF2B5EF4-FFF2-40B4-BE49-F238E27FC236}">
                  <a16:creationId xmlns:a16="http://schemas.microsoft.com/office/drawing/2014/main" id="{A8948253-0F1F-A852-AF3E-24F76483F2C7}"/>
                </a:ext>
              </a:extLst>
            </p:cNvPr>
            <p:cNvSpPr/>
            <p:nvPr/>
          </p:nvSpPr>
          <p:spPr>
            <a:xfrm>
              <a:off x="3703590" y="3388807"/>
              <a:ext cx="504752" cy="1961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26" name="Rectangle 25">
              <a:extLst>
                <a:ext uri="{FF2B5EF4-FFF2-40B4-BE49-F238E27FC236}">
                  <a16:creationId xmlns:a16="http://schemas.microsoft.com/office/drawing/2014/main" id="{621E29BA-5DD3-3DAD-D597-01CFE3C28131}"/>
                </a:ext>
              </a:extLst>
            </p:cNvPr>
            <p:cNvSpPr/>
            <p:nvPr/>
          </p:nvSpPr>
          <p:spPr>
            <a:xfrm>
              <a:off x="4893087" y="3388807"/>
              <a:ext cx="481820" cy="1961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46C09928-3AF2-202A-CC79-CB21F8AF748A}"/>
                </a:ext>
              </a:extLst>
            </p:cNvPr>
            <p:cNvGrpSpPr>
              <a:grpSpLocks noChangeAspect="1"/>
            </p:cNvGrpSpPr>
            <p:nvPr/>
          </p:nvGrpSpPr>
          <p:grpSpPr>
            <a:xfrm>
              <a:off x="3263566" y="1340701"/>
              <a:ext cx="2616868" cy="2731610"/>
              <a:chOff x="285313" y="3095868"/>
              <a:chExt cx="1187475" cy="1269460"/>
            </a:xfrm>
            <a:solidFill>
              <a:schemeClr val="accent1"/>
            </a:solidFill>
            <a:effectLst>
              <a:outerShdw blurRad="50800" dist="38100" dir="5400000" algn="t" rotWithShape="0">
                <a:prstClr val="black">
                  <a:alpha val="40000"/>
                </a:prstClr>
              </a:outerShdw>
            </a:effectLst>
          </p:grpSpPr>
          <p:sp>
            <p:nvSpPr>
              <p:cNvPr id="7" name="Freeform 73">
                <a:extLst>
                  <a:ext uri="{FF2B5EF4-FFF2-40B4-BE49-F238E27FC236}">
                    <a16:creationId xmlns:a16="http://schemas.microsoft.com/office/drawing/2014/main" id="{FFBFE8EB-F358-D44E-7845-99A74D2F3B77}"/>
                  </a:ext>
                </a:extLst>
              </p:cNvPr>
              <p:cNvSpPr/>
              <p:nvPr/>
            </p:nvSpPr>
            <p:spPr bwMode="auto">
              <a:xfrm>
                <a:off x="1123365" y="3289048"/>
                <a:ext cx="349423" cy="461357"/>
              </a:xfrm>
              <a:custGeom>
                <a:avLst/>
                <a:gdLst>
                  <a:gd name="connsiteX0" fmla="*/ 256674 w 890337"/>
                  <a:gd name="connsiteY0" fmla="*/ 1122948 h 1130969"/>
                  <a:gd name="connsiteX1" fmla="*/ 890337 w 890337"/>
                  <a:gd name="connsiteY1" fmla="*/ 216569 h 1130969"/>
                  <a:gd name="connsiteX2" fmla="*/ 842211 w 890337"/>
                  <a:gd name="connsiteY2" fmla="*/ 0 h 1130969"/>
                  <a:gd name="connsiteX3" fmla="*/ 625642 w 890337"/>
                  <a:gd name="connsiteY3" fmla="*/ 0 h 1130969"/>
                  <a:gd name="connsiteX4" fmla="*/ 0 w 890337"/>
                  <a:gd name="connsiteY4" fmla="*/ 906379 h 1130969"/>
                  <a:gd name="connsiteX5" fmla="*/ 24063 w 890337"/>
                  <a:gd name="connsiteY5" fmla="*/ 1130969 h 1130969"/>
                  <a:gd name="connsiteX6" fmla="*/ 256674 w 890337"/>
                  <a:gd name="connsiteY6" fmla="*/ 1122948 h 1130969"/>
                  <a:gd name="connsiteX0" fmla="*/ 256674 w 895015"/>
                  <a:gd name="connsiteY0" fmla="*/ 1122948 h 1130969"/>
                  <a:gd name="connsiteX1" fmla="*/ 890337 w 895015"/>
                  <a:gd name="connsiteY1" fmla="*/ 216569 h 1130969"/>
                  <a:gd name="connsiteX2" fmla="*/ 842211 w 895015"/>
                  <a:gd name="connsiteY2" fmla="*/ 0 h 1130969"/>
                  <a:gd name="connsiteX3" fmla="*/ 625642 w 895015"/>
                  <a:gd name="connsiteY3" fmla="*/ 0 h 1130969"/>
                  <a:gd name="connsiteX4" fmla="*/ 0 w 895015"/>
                  <a:gd name="connsiteY4" fmla="*/ 906379 h 1130969"/>
                  <a:gd name="connsiteX5" fmla="*/ 24063 w 895015"/>
                  <a:gd name="connsiteY5" fmla="*/ 1130969 h 1130969"/>
                  <a:gd name="connsiteX6" fmla="*/ 256674 w 895015"/>
                  <a:gd name="connsiteY6" fmla="*/ 1122948 h 1130969"/>
                  <a:gd name="connsiteX0" fmla="*/ 256674 w 917747"/>
                  <a:gd name="connsiteY0" fmla="*/ 1122948 h 1130969"/>
                  <a:gd name="connsiteX1" fmla="*/ 890337 w 917747"/>
                  <a:gd name="connsiteY1" fmla="*/ 216569 h 1130969"/>
                  <a:gd name="connsiteX2" fmla="*/ 842211 w 917747"/>
                  <a:gd name="connsiteY2" fmla="*/ 0 h 1130969"/>
                  <a:gd name="connsiteX3" fmla="*/ 625642 w 917747"/>
                  <a:gd name="connsiteY3" fmla="*/ 0 h 1130969"/>
                  <a:gd name="connsiteX4" fmla="*/ 0 w 917747"/>
                  <a:gd name="connsiteY4" fmla="*/ 906379 h 1130969"/>
                  <a:gd name="connsiteX5" fmla="*/ 24063 w 917747"/>
                  <a:gd name="connsiteY5" fmla="*/ 1130969 h 1130969"/>
                  <a:gd name="connsiteX6" fmla="*/ 256674 w 917747"/>
                  <a:gd name="connsiteY6" fmla="*/ 1122948 h 1130969"/>
                  <a:gd name="connsiteX0" fmla="*/ 256674 w 917747"/>
                  <a:gd name="connsiteY0" fmla="*/ 1154698 h 1162719"/>
                  <a:gd name="connsiteX1" fmla="*/ 890337 w 917747"/>
                  <a:gd name="connsiteY1" fmla="*/ 248319 h 1162719"/>
                  <a:gd name="connsiteX2" fmla="*/ 842211 w 917747"/>
                  <a:gd name="connsiteY2" fmla="*/ 31750 h 1162719"/>
                  <a:gd name="connsiteX3" fmla="*/ 625642 w 917747"/>
                  <a:gd name="connsiteY3" fmla="*/ 31750 h 1162719"/>
                  <a:gd name="connsiteX4" fmla="*/ 0 w 917747"/>
                  <a:gd name="connsiteY4" fmla="*/ 938129 h 1162719"/>
                  <a:gd name="connsiteX5" fmla="*/ 24063 w 917747"/>
                  <a:gd name="connsiteY5" fmla="*/ 1162719 h 1162719"/>
                  <a:gd name="connsiteX6" fmla="*/ 256674 w 917747"/>
                  <a:gd name="connsiteY6" fmla="*/ 1154698 h 1162719"/>
                  <a:gd name="connsiteX0" fmla="*/ 256674 w 917747"/>
                  <a:gd name="connsiteY0" fmla="*/ 1166461 h 1174482"/>
                  <a:gd name="connsiteX1" fmla="*/ 890337 w 917747"/>
                  <a:gd name="connsiteY1" fmla="*/ 260082 h 1174482"/>
                  <a:gd name="connsiteX2" fmla="*/ 842211 w 917747"/>
                  <a:gd name="connsiteY2" fmla="*/ 43513 h 1174482"/>
                  <a:gd name="connsiteX3" fmla="*/ 625642 w 917747"/>
                  <a:gd name="connsiteY3" fmla="*/ 43513 h 1174482"/>
                  <a:gd name="connsiteX4" fmla="*/ 0 w 917747"/>
                  <a:gd name="connsiteY4" fmla="*/ 949892 h 1174482"/>
                  <a:gd name="connsiteX5" fmla="*/ 24063 w 917747"/>
                  <a:gd name="connsiteY5" fmla="*/ 1174482 h 1174482"/>
                  <a:gd name="connsiteX6" fmla="*/ 256674 w 917747"/>
                  <a:gd name="connsiteY6" fmla="*/ 1166461 h 1174482"/>
                  <a:gd name="connsiteX0" fmla="*/ 256674 w 917747"/>
                  <a:gd name="connsiteY0" fmla="*/ 1166461 h 1203631"/>
                  <a:gd name="connsiteX1" fmla="*/ 890337 w 917747"/>
                  <a:gd name="connsiteY1" fmla="*/ 260082 h 1203631"/>
                  <a:gd name="connsiteX2" fmla="*/ 842211 w 917747"/>
                  <a:gd name="connsiteY2" fmla="*/ 43513 h 1203631"/>
                  <a:gd name="connsiteX3" fmla="*/ 625642 w 917747"/>
                  <a:gd name="connsiteY3" fmla="*/ 43513 h 1203631"/>
                  <a:gd name="connsiteX4" fmla="*/ 0 w 917747"/>
                  <a:gd name="connsiteY4" fmla="*/ 949892 h 1203631"/>
                  <a:gd name="connsiteX5" fmla="*/ 24063 w 917747"/>
                  <a:gd name="connsiteY5" fmla="*/ 1174482 h 1203631"/>
                  <a:gd name="connsiteX6" fmla="*/ 256674 w 917747"/>
                  <a:gd name="connsiteY6" fmla="*/ 1166461 h 1203631"/>
                  <a:gd name="connsiteX0" fmla="*/ 256674 w 917747"/>
                  <a:gd name="connsiteY0" fmla="*/ 1166461 h 1211739"/>
                  <a:gd name="connsiteX1" fmla="*/ 890337 w 917747"/>
                  <a:gd name="connsiteY1" fmla="*/ 260082 h 1211739"/>
                  <a:gd name="connsiteX2" fmla="*/ 842211 w 917747"/>
                  <a:gd name="connsiteY2" fmla="*/ 43513 h 1211739"/>
                  <a:gd name="connsiteX3" fmla="*/ 625642 w 917747"/>
                  <a:gd name="connsiteY3" fmla="*/ 43513 h 1211739"/>
                  <a:gd name="connsiteX4" fmla="*/ 0 w 917747"/>
                  <a:gd name="connsiteY4" fmla="*/ 949892 h 1211739"/>
                  <a:gd name="connsiteX5" fmla="*/ 24063 w 917747"/>
                  <a:gd name="connsiteY5" fmla="*/ 1174482 h 1211739"/>
                  <a:gd name="connsiteX6" fmla="*/ 256674 w 917747"/>
                  <a:gd name="connsiteY6" fmla="*/ 1166461 h 1211739"/>
                  <a:gd name="connsiteX0" fmla="*/ 262919 w 923992"/>
                  <a:gd name="connsiteY0" fmla="*/ 1166461 h 1211739"/>
                  <a:gd name="connsiteX1" fmla="*/ 896582 w 923992"/>
                  <a:gd name="connsiteY1" fmla="*/ 260082 h 1211739"/>
                  <a:gd name="connsiteX2" fmla="*/ 848456 w 923992"/>
                  <a:gd name="connsiteY2" fmla="*/ 43513 h 1211739"/>
                  <a:gd name="connsiteX3" fmla="*/ 631887 w 923992"/>
                  <a:gd name="connsiteY3" fmla="*/ 43513 h 1211739"/>
                  <a:gd name="connsiteX4" fmla="*/ 6245 w 923992"/>
                  <a:gd name="connsiteY4" fmla="*/ 949892 h 1211739"/>
                  <a:gd name="connsiteX5" fmla="*/ 30308 w 923992"/>
                  <a:gd name="connsiteY5" fmla="*/ 1174482 h 1211739"/>
                  <a:gd name="connsiteX6" fmla="*/ 262919 w 923992"/>
                  <a:gd name="connsiteY6" fmla="*/ 1166461 h 1211739"/>
                  <a:gd name="connsiteX0" fmla="*/ 256674 w 917747"/>
                  <a:gd name="connsiteY0" fmla="*/ 1166461 h 1211739"/>
                  <a:gd name="connsiteX1" fmla="*/ 890337 w 917747"/>
                  <a:gd name="connsiteY1" fmla="*/ 260082 h 1211739"/>
                  <a:gd name="connsiteX2" fmla="*/ 842211 w 917747"/>
                  <a:gd name="connsiteY2" fmla="*/ 43513 h 1211739"/>
                  <a:gd name="connsiteX3" fmla="*/ 625642 w 917747"/>
                  <a:gd name="connsiteY3" fmla="*/ 43513 h 1211739"/>
                  <a:gd name="connsiteX4" fmla="*/ 0 w 917747"/>
                  <a:gd name="connsiteY4" fmla="*/ 949892 h 1211739"/>
                  <a:gd name="connsiteX5" fmla="*/ 24063 w 917747"/>
                  <a:gd name="connsiteY5" fmla="*/ 1174482 h 1211739"/>
                  <a:gd name="connsiteX6" fmla="*/ 256674 w 917747"/>
                  <a:gd name="connsiteY6" fmla="*/ 1166461 h 121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747" h="1211739">
                    <a:moveTo>
                      <a:pt x="256674" y="1166461"/>
                    </a:moveTo>
                    <a:lnTo>
                      <a:pt x="890337" y="260082"/>
                    </a:lnTo>
                    <a:cubicBezTo>
                      <a:pt x="931445" y="192655"/>
                      <a:pt x="934453" y="96653"/>
                      <a:pt x="842211" y="43513"/>
                    </a:cubicBezTo>
                    <a:cubicBezTo>
                      <a:pt x="765259" y="-27925"/>
                      <a:pt x="712119" y="650"/>
                      <a:pt x="625642" y="43513"/>
                    </a:cubicBezTo>
                    <a:lnTo>
                      <a:pt x="0" y="949892"/>
                    </a:lnTo>
                    <a:cubicBezTo>
                      <a:pt x="-39604" y="1024755"/>
                      <a:pt x="-31583" y="1094856"/>
                      <a:pt x="24063" y="1174482"/>
                    </a:cubicBezTo>
                    <a:cubicBezTo>
                      <a:pt x="153988" y="1243245"/>
                      <a:pt x="202950" y="1202473"/>
                      <a:pt x="256674" y="1166461"/>
                    </a:cubicBezTo>
                    <a:close/>
                  </a:path>
                </a:pathLst>
              </a:custGeom>
              <a:ln>
                <a:headEnd/>
                <a:tailEnd/>
              </a:ln>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8" name="Freeform 74">
                <a:extLst>
                  <a:ext uri="{FF2B5EF4-FFF2-40B4-BE49-F238E27FC236}">
                    <a16:creationId xmlns:a16="http://schemas.microsoft.com/office/drawing/2014/main" id="{D27726A5-D868-3852-C63B-8F0426BBBCEB}"/>
                  </a:ext>
                </a:extLst>
              </p:cNvPr>
              <p:cNvSpPr/>
              <p:nvPr/>
            </p:nvSpPr>
            <p:spPr bwMode="auto">
              <a:xfrm flipV="1">
                <a:off x="285313" y="3306981"/>
                <a:ext cx="349423" cy="461357"/>
              </a:xfrm>
              <a:custGeom>
                <a:avLst/>
                <a:gdLst>
                  <a:gd name="connsiteX0" fmla="*/ 256674 w 890337"/>
                  <a:gd name="connsiteY0" fmla="*/ 1122948 h 1130969"/>
                  <a:gd name="connsiteX1" fmla="*/ 890337 w 890337"/>
                  <a:gd name="connsiteY1" fmla="*/ 216569 h 1130969"/>
                  <a:gd name="connsiteX2" fmla="*/ 842211 w 890337"/>
                  <a:gd name="connsiteY2" fmla="*/ 0 h 1130969"/>
                  <a:gd name="connsiteX3" fmla="*/ 625642 w 890337"/>
                  <a:gd name="connsiteY3" fmla="*/ 0 h 1130969"/>
                  <a:gd name="connsiteX4" fmla="*/ 0 w 890337"/>
                  <a:gd name="connsiteY4" fmla="*/ 906379 h 1130969"/>
                  <a:gd name="connsiteX5" fmla="*/ 24063 w 890337"/>
                  <a:gd name="connsiteY5" fmla="*/ 1130969 h 1130969"/>
                  <a:gd name="connsiteX6" fmla="*/ 256674 w 890337"/>
                  <a:gd name="connsiteY6" fmla="*/ 1122948 h 1130969"/>
                  <a:gd name="connsiteX0" fmla="*/ 256674 w 895015"/>
                  <a:gd name="connsiteY0" fmla="*/ 1122948 h 1130969"/>
                  <a:gd name="connsiteX1" fmla="*/ 890337 w 895015"/>
                  <a:gd name="connsiteY1" fmla="*/ 216569 h 1130969"/>
                  <a:gd name="connsiteX2" fmla="*/ 842211 w 895015"/>
                  <a:gd name="connsiteY2" fmla="*/ 0 h 1130969"/>
                  <a:gd name="connsiteX3" fmla="*/ 625642 w 895015"/>
                  <a:gd name="connsiteY3" fmla="*/ 0 h 1130969"/>
                  <a:gd name="connsiteX4" fmla="*/ 0 w 895015"/>
                  <a:gd name="connsiteY4" fmla="*/ 906379 h 1130969"/>
                  <a:gd name="connsiteX5" fmla="*/ 24063 w 895015"/>
                  <a:gd name="connsiteY5" fmla="*/ 1130969 h 1130969"/>
                  <a:gd name="connsiteX6" fmla="*/ 256674 w 895015"/>
                  <a:gd name="connsiteY6" fmla="*/ 1122948 h 1130969"/>
                  <a:gd name="connsiteX0" fmla="*/ 256674 w 917747"/>
                  <a:gd name="connsiteY0" fmla="*/ 1122948 h 1130969"/>
                  <a:gd name="connsiteX1" fmla="*/ 890337 w 917747"/>
                  <a:gd name="connsiteY1" fmla="*/ 216569 h 1130969"/>
                  <a:gd name="connsiteX2" fmla="*/ 842211 w 917747"/>
                  <a:gd name="connsiteY2" fmla="*/ 0 h 1130969"/>
                  <a:gd name="connsiteX3" fmla="*/ 625642 w 917747"/>
                  <a:gd name="connsiteY3" fmla="*/ 0 h 1130969"/>
                  <a:gd name="connsiteX4" fmla="*/ 0 w 917747"/>
                  <a:gd name="connsiteY4" fmla="*/ 906379 h 1130969"/>
                  <a:gd name="connsiteX5" fmla="*/ 24063 w 917747"/>
                  <a:gd name="connsiteY5" fmla="*/ 1130969 h 1130969"/>
                  <a:gd name="connsiteX6" fmla="*/ 256674 w 917747"/>
                  <a:gd name="connsiteY6" fmla="*/ 1122948 h 1130969"/>
                  <a:gd name="connsiteX0" fmla="*/ 256674 w 917747"/>
                  <a:gd name="connsiteY0" fmla="*/ 1154698 h 1162719"/>
                  <a:gd name="connsiteX1" fmla="*/ 890337 w 917747"/>
                  <a:gd name="connsiteY1" fmla="*/ 248319 h 1162719"/>
                  <a:gd name="connsiteX2" fmla="*/ 842211 w 917747"/>
                  <a:gd name="connsiteY2" fmla="*/ 31750 h 1162719"/>
                  <a:gd name="connsiteX3" fmla="*/ 625642 w 917747"/>
                  <a:gd name="connsiteY3" fmla="*/ 31750 h 1162719"/>
                  <a:gd name="connsiteX4" fmla="*/ 0 w 917747"/>
                  <a:gd name="connsiteY4" fmla="*/ 938129 h 1162719"/>
                  <a:gd name="connsiteX5" fmla="*/ 24063 w 917747"/>
                  <a:gd name="connsiteY5" fmla="*/ 1162719 h 1162719"/>
                  <a:gd name="connsiteX6" fmla="*/ 256674 w 917747"/>
                  <a:gd name="connsiteY6" fmla="*/ 1154698 h 1162719"/>
                  <a:gd name="connsiteX0" fmla="*/ 256674 w 917747"/>
                  <a:gd name="connsiteY0" fmla="*/ 1166461 h 1174482"/>
                  <a:gd name="connsiteX1" fmla="*/ 890337 w 917747"/>
                  <a:gd name="connsiteY1" fmla="*/ 260082 h 1174482"/>
                  <a:gd name="connsiteX2" fmla="*/ 842211 w 917747"/>
                  <a:gd name="connsiteY2" fmla="*/ 43513 h 1174482"/>
                  <a:gd name="connsiteX3" fmla="*/ 625642 w 917747"/>
                  <a:gd name="connsiteY3" fmla="*/ 43513 h 1174482"/>
                  <a:gd name="connsiteX4" fmla="*/ 0 w 917747"/>
                  <a:gd name="connsiteY4" fmla="*/ 949892 h 1174482"/>
                  <a:gd name="connsiteX5" fmla="*/ 24063 w 917747"/>
                  <a:gd name="connsiteY5" fmla="*/ 1174482 h 1174482"/>
                  <a:gd name="connsiteX6" fmla="*/ 256674 w 917747"/>
                  <a:gd name="connsiteY6" fmla="*/ 1166461 h 1174482"/>
                  <a:gd name="connsiteX0" fmla="*/ 256674 w 917747"/>
                  <a:gd name="connsiteY0" fmla="*/ 1166461 h 1203631"/>
                  <a:gd name="connsiteX1" fmla="*/ 890337 w 917747"/>
                  <a:gd name="connsiteY1" fmla="*/ 260082 h 1203631"/>
                  <a:gd name="connsiteX2" fmla="*/ 842211 w 917747"/>
                  <a:gd name="connsiteY2" fmla="*/ 43513 h 1203631"/>
                  <a:gd name="connsiteX3" fmla="*/ 625642 w 917747"/>
                  <a:gd name="connsiteY3" fmla="*/ 43513 h 1203631"/>
                  <a:gd name="connsiteX4" fmla="*/ 0 w 917747"/>
                  <a:gd name="connsiteY4" fmla="*/ 949892 h 1203631"/>
                  <a:gd name="connsiteX5" fmla="*/ 24063 w 917747"/>
                  <a:gd name="connsiteY5" fmla="*/ 1174482 h 1203631"/>
                  <a:gd name="connsiteX6" fmla="*/ 256674 w 917747"/>
                  <a:gd name="connsiteY6" fmla="*/ 1166461 h 1203631"/>
                  <a:gd name="connsiteX0" fmla="*/ 256674 w 917747"/>
                  <a:gd name="connsiteY0" fmla="*/ 1166461 h 1211739"/>
                  <a:gd name="connsiteX1" fmla="*/ 890337 w 917747"/>
                  <a:gd name="connsiteY1" fmla="*/ 260082 h 1211739"/>
                  <a:gd name="connsiteX2" fmla="*/ 842211 w 917747"/>
                  <a:gd name="connsiteY2" fmla="*/ 43513 h 1211739"/>
                  <a:gd name="connsiteX3" fmla="*/ 625642 w 917747"/>
                  <a:gd name="connsiteY3" fmla="*/ 43513 h 1211739"/>
                  <a:gd name="connsiteX4" fmla="*/ 0 w 917747"/>
                  <a:gd name="connsiteY4" fmla="*/ 949892 h 1211739"/>
                  <a:gd name="connsiteX5" fmla="*/ 24063 w 917747"/>
                  <a:gd name="connsiteY5" fmla="*/ 1174482 h 1211739"/>
                  <a:gd name="connsiteX6" fmla="*/ 256674 w 917747"/>
                  <a:gd name="connsiteY6" fmla="*/ 1166461 h 1211739"/>
                  <a:gd name="connsiteX0" fmla="*/ 262919 w 923992"/>
                  <a:gd name="connsiteY0" fmla="*/ 1166461 h 1211739"/>
                  <a:gd name="connsiteX1" fmla="*/ 896582 w 923992"/>
                  <a:gd name="connsiteY1" fmla="*/ 260082 h 1211739"/>
                  <a:gd name="connsiteX2" fmla="*/ 848456 w 923992"/>
                  <a:gd name="connsiteY2" fmla="*/ 43513 h 1211739"/>
                  <a:gd name="connsiteX3" fmla="*/ 631887 w 923992"/>
                  <a:gd name="connsiteY3" fmla="*/ 43513 h 1211739"/>
                  <a:gd name="connsiteX4" fmla="*/ 6245 w 923992"/>
                  <a:gd name="connsiteY4" fmla="*/ 949892 h 1211739"/>
                  <a:gd name="connsiteX5" fmla="*/ 30308 w 923992"/>
                  <a:gd name="connsiteY5" fmla="*/ 1174482 h 1211739"/>
                  <a:gd name="connsiteX6" fmla="*/ 262919 w 923992"/>
                  <a:gd name="connsiteY6" fmla="*/ 1166461 h 1211739"/>
                  <a:gd name="connsiteX0" fmla="*/ 256674 w 917747"/>
                  <a:gd name="connsiteY0" fmla="*/ 1166461 h 1211739"/>
                  <a:gd name="connsiteX1" fmla="*/ 890337 w 917747"/>
                  <a:gd name="connsiteY1" fmla="*/ 260082 h 1211739"/>
                  <a:gd name="connsiteX2" fmla="*/ 842211 w 917747"/>
                  <a:gd name="connsiteY2" fmla="*/ 43513 h 1211739"/>
                  <a:gd name="connsiteX3" fmla="*/ 625642 w 917747"/>
                  <a:gd name="connsiteY3" fmla="*/ 43513 h 1211739"/>
                  <a:gd name="connsiteX4" fmla="*/ 0 w 917747"/>
                  <a:gd name="connsiteY4" fmla="*/ 949892 h 1211739"/>
                  <a:gd name="connsiteX5" fmla="*/ 24063 w 917747"/>
                  <a:gd name="connsiteY5" fmla="*/ 1174482 h 1211739"/>
                  <a:gd name="connsiteX6" fmla="*/ 256674 w 917747"/>
                  <a:gd name="connsiteY6" fmla="*/ 1166461 h 121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747" h="1211739">
                    <a:moveTo>
                      <a:pt x="256674" y="1166461"/>
                    </a:moveTo>
                    <a:lnTo>
                      <a:pt x="890337" y="260082"/>
                    </a:lnTo>
                    <a:cubicBezTo>
                      <a:pt x="931445" y="192655"/>
                      <a:pt x="934453" y="96653"/>
                      <a:pt x="842211" y="43513"/>
                    </a:cubicBezTo>
                    <a:cubicBezTo>
                      <a:pt x="765259" y="-27925"/>
                      <a:pt x="712119" y="650"/>
                      <a:pt x="625642" y="43513"/>
                    </a:cubicBezTo>
                    <a:lnTo>
                      <a:pt x="0" y="949892"/>
                    </a:lnTo>
                    <a:cubicBezTo>
                      <a:pt x="-39604" y="1024755"/>
                      <a:pt x="-31583" y="1094856"/>
                      <a:pt x="24063" y="1174482"/>
                    </a:cubicBezTo>
                    <a:cubicBezTo>
                      <a:pt x="153988" y="1243245"/>
                      <a:pt x="202950" y="1202473"/>
                      <a:pt x="256674" y="1166461"/>
                    </a:cubicBezTo>
                    <a:close/>
                  </a:path>
                </a:pathLst>
              </a:custGeom>
              <a:ln>
                <a:headEnd/>
                <a:tailEnd/>
              </a:ln>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9" name="Freeform 39">
                <a:extLst>
                  <a:ext uri="{FF2B5EF4-FFF2-40B4-BE49-F238E27FC236}">
                    <a16:creationId xmlns:a16="http://schemas.microsoft.com/office/drawing/2014/main" id="{AF113B70-2834-D322-D307-A5615849DF68}"/>
                  </a:ext>
                </a:extLst>
              </p:cNvPr>
              <p:cNvSpPr/>
              <p:nvPr/>
            </p:nvSpPr>
            <p:spPr bwMode="auto">
              <a:xfrm>
                <a:off x="894320" y="3095868"/>
                <a:ext cx="502442" cy="1269460"/>
              </a:xfrm>
              <a:custGeom>
                <a:avLst/>
                <a:gdLst>
                  <a:gd name="connsiteX0" fmla="*/ 1010653 w 1283368"/>
                  <a:gd name="connsiteY0" fmla="*/ 16042 h 3296653"/>
                  <a:gd name="connsiteX1" fmla="*/ 40105 w 1283368"/>
                  <a:gd name="connsiteY1" fmla="*/ 1435768 h 3296653"/>
                  <a:gd name="connsiteX2" fmla="*/ 0 w 1283368"/>
                  <a:gd name="connsiteY2" fmla="*/ 1668379 h 3296653"/>
                  <a:gd name="connsiteX3" fmla="*/ 8021 w 1283368"/>
                  <a:gd name="connsiteY3" fmla="*/ 3136232 h 3296653"/>
                  <a:gd name="connsiteX4" fmla="*/ 176463 w 1283368"/>
                  <a:gd name="connsiteY4" fmla="*/ 3296653 h 3296653"/>
                  <a:gd name="connsiteX5" fmla="*/ 368968 w 1283368"/>
                  <a:gd name="connsiteY5" fmla="*/ 3152274 h 3296653"/>
                  <a:gd name="connsiteX6" fmla="*/ 376990 w 1283368"/>
                  <a:gd name="connsiteY6" fmla="*/ 1532021 h 3296653"/>
                  <a:gd name="connsiteX7" fmla="*/ 1283368 w 1283368"/>
                  <a:gd name="connsiteY7" fmla="*/ 232611 h 3296653"/>
                  <a:gd name="connsiteX8" fmla="*/ 1259305 w 1283368"/>
                  <a:gd name="connsiteY8" fmla="*/ 0 h 3296653"/>
                  <a:gd name="connsiteX9" fmla="*/ 1010653 w 1283368"/>
                  <a:gd name="connsiteY9" fmla="*/ 16042 h 3296653"/>
                  <a:gd name="connsiteX0" fmla="*/ 1010653 w 1307114"/>
                  <a:gd name="connsiteY0" fmla="*/ 16042 h 3296653"/>
                  <a:gd name="connsiteX1" fmla="*/ 40105 w 1307114"/>
                  <a:gd name="connsiteY1" fmla="*/ 1435768 h 3296653"/>
                  <a:gd name="connsiteX2" fmla="*/ 0 w 1307114"/>
                  <a:gd name="connsiteY2" fmla="*/ 1668379 h 3296653"/>
                  <a:gd name="connsiteX3" fmla="*/ 8021 w 1307114"/>
                  <a:gd name="connsiteY3" fmla="*/ 3136232 h 3296653"/>
                  <a:gd name="connsiteX4" fmla="*/ 176463 w 1307114"/>
                  <a:gd name="connsiteY4" fmla="*/ 3296653 h 3296653"/>
                  <a:gd name="connsiteX5" fmla="*/ 368968 w 1307114"/>
                  <a:gd name="connsiteY5" fmla="*/ 3152274 h 3296653"/>
                  <a:gd name="connsiteX6" fmla="*/ 376990 w 1307114"/>
                  <a:gd name="connsiteY6" fmla="*/ 1532021 h 3296653"/>
                  <a:gd name="connsiteX7" fmla="*/ 1283368 w 1307114"/>
                  <a:gd name="connsiteY7" fmla="*/ 232611 h 3296653"/>
                  <a:gd name="connsiteX8" fmla="*/ 1259305 w 1307114"/>
                  <a:gd name="connsiteY8" fmla="*/ 0 h 3296653"/>
                  <a:gd name="connsiteX9" fmla="*/ 1010653 w 1307114"/>
                  <a:gd name="connsiteY9" fmla="*/ 16042 h 3296653"/>
                  <a:gd name="connsiteX0" fmla="*/ 1010653 w 1307114"/>
                  <a:gd name="connsiteY0" fmla="*/ 50145 h 3330756"/>
                  <a:gd name="connsiteX1" fmla="*/ 40105 w 1307114"/>
                  <a:gd name="connsiteY1" fmla="*/ 1469871 h 3330756"/>
                  <a:gd name="connsiteX2" fmla="*/ 0 w 1307114"/>
                  <a:gd name="connsiteY2" fmla="*/ 1702482 h 3330756"/>
                  <a:gd name="connsiteX3" fmla="*/ 8021 w 1307114"/>
                  <a:gd name="connsiteY3" fmla="*/ 3170335 h 3330756"/>
                  <a:gd name="connsiteX4" fmla="*/ 176463 w 1307114"/>
                  <a:gd name="connsiteY4" fmla="*/ 3330756 h 3330756"/>
                  <a:gd name="connsiteX5" fmla="*/ 368968 w 1307114"/>
                  <a:gd name="connsiteY5" fmla="*/ 3186377 h 3330756"/>
                  <a:gd name="connsiteX6" fmla="*/ 376990 w 1307114"/>
                  <a:gd name="connsiteY6" fmla="*/ 1566124 h 3330756"/>
                  <a:gd name="connsiteX7" fmla="*/ 1283368 w 1307114"/>
                  <a:gd name="connsiteY7" fmla="*/ 266714 h 3330756"/>
                  <a:gd name="connsiteX8" fmla="*/ 1259305 w 1307114"/>
                  <a:gd name="connsiteY8" fmla="*/ 34103 h 3330756"/>
                  <a:gd name="connsiteX9" fmla="*/ 1010653 w 1307114"/>
                  <a:gd name="connsiteY9" fmla="*/ 50145 h 3330756"/>
                  <a:gd name="connsiteX0" fmla="*/ 1010653 w 1307114"/>
                  <a:gd name="connsiteY0" fmla="*/ 50145 h 3330756"/>
                  <a:gd name="connsiteX1" fmla="*/ 40105 w 1307114"/>
                  <a:gd name="connsiteY1" fmla="*/ 1469871 h 3330756"/>
                  <a:gd name="connsiteX2" fmla="*/ 0 w 1307114"/>
                  <a:gd name="connsiteY2" fmla="*/ 1702482 h 3330756"/>
                  <a:gd name="connsiteX3" fmla="*/ 8021 w 1307114"/>
                  <a:gd name="connsiteY3" fmla="*/ 3170335 h 3330756"/>
                  <a:gd name="connsiteX4" fmla="*/ 176463 w 1307114"/>
                  <a:gd name="connsiteY4" fmla="*/ 3330756 h 3330756"/>
                  <a:gd name="connsiteX5" fmla="*/ 368968 w 1307114"/>
                  <a:gd name="connsiteY5" fmla="*/ 3186377 h 3330756"/>
                  <a:gd name="connsiteX6" fmla="*/ 376990 w 1307114"/>
                  <a:gd name="connsiteY6" fmla="*/ 1566124 h 3330756"/>
                  <a:gd name="connsiteX7" fmla="*/ 1283368 w 1307114"/>
                  <a:gd name="connsiteY7" fmla="*/ 266714 h 3330756"/>
                  <a:gd name="connsiteX8" fmla="*/ 1259305 w 1307114"/>
                  <a:gd name="connsiteY8" fmla="*/ 34103 h 3330756"/>
                  <a:gd name="connsiteX9" fmla="*/ 1010653 w 1307114"/>
                  <a:gd name="connsiteY9" fmla="*/ 50145 h 3330756"/>
                  <a:gd name="connsiteX0" fmla="*/ 1010653 w 1307114"/>
                  <a:gd name="connsiteY0" fmla="*/ 50145 h 3330756"/>
                  <a:gd name="connsiteX1" fmla="*/ 40105 w 1307114"/>
                  <a:gd name="connsiteY1" fmla="*/ 1469871 h 3330756"/>
                  <a:gd name="connsiteX2" fmla="*/ 0 w 1307114"/>
                  <a:gd name="connsiteY2" fmla="*/ 1702482 h 3330756"/>
                  <a:gd name="connsiteX3" fmla="*/ 8021 w 1307114"/>
                  <a:gd name="connsiteY3" fmla="*/ 3170335 h 3330756"/>
                  <a:gd name="connsiteX4" fmla="*/ 176463 w 1307114"/>
                  <a:gd name="connsiteY4" fmla="*/ 3330756 h 3330756"/>
                  <a:gd name="connsiteX5" fmla="*/ 368968 w 1307114"/>
                  <a:gd name="connsiteY5" fmla="*/ 3186377 h 3330756"/>
                  <a:gd name="connsiteX6" fmla="*/ 376990 w 1307114"/>
                  <a:gd name="connsiteY6" fmla="*/ 1566124 h 3330756"/>
                  <a:gd name="connsiteX7" fmla="*/ 1283368 w 1307114"/>
                  <a:gd name="connsiteY7" fmla="*/ 266714 h 3330756"/>
                  <a:gd name="connsiteX8" fmla="*/ 1259305 w 1307114"/>
                  <a:gd name="connsiteY8" fmla="*/ 34103 h 3330756"/>
                  <a:gd name="connsiteX9" fmla="*/ 1010653 w 1307114"/>
                  <a:gd name="connsiteY9" fmla="*/ 50145 h 3330756"/>
                  <a:gd name="connsiteX0" fmla="*/ 1010653 w 1307114"/>
                  <a:gd name="connsiteY0" fmla="*/ 61604 h 3342215"/>
                  <a:gd name="connsiteX1" fmla="*/ 40105 w 1307114"/>
                  <a:gd name="connsiteY1" fmla="*/ 1481330 h 3342215"/>
                  <a:gd name="connsiteX2" fmla="*/ 0 w 1307114"/>
                  <a:gd name="connsiteY2" fmla="*/ 1713941 h 3342215"/>
                  <a:gd name="connsiteX3" fmla="*/ 8021 w 1307114"/>
                  <a:gd name="connsiteY3" fmla="*/ 3181794 h 3342215"/>
                  <a:gd name="connsiteX4" fmla="*/ 176463 w 1307114"/>
                  <a:gd name="connsiteY4" fmla="*/ 3342215 h 3342215"/>
                  <a:gd name="connsiteX5" fmla="*/ 368968 w 1307114"/>
                  <a:gd name="connsiteY5" fmla="*/ 3197836 h 3342215"/>
                  <a:gd name="connsiteX6" fmla="*/ 376990 w 1307114"/>
                  <a:gd name="connsiteY6" fmla="*/ 1577583 h 3342215"/>
                  <a:gd name="connsiteX7" fmla="*/ 1283368 w 1307114"/>
                  <a:gd name="connsiteY7" fmla="*/ 278173 h 3342215"/>
                  <a:gd name="connsiteX8" fmla="*/ 1259305 w 1307114"/>
                  <a:gd name="connsiteY8" fmla="*/ 45562 h 3342215"/>
                  <a:gd name="connsiteX9" fmla="*/ 1010653 w 1307114"/>
                  <a:gd name="connsiteY9" fmla="*/ 61604 h 3342215"/>
                  <a:gd name="connsiteX0" fmla="*/ 1010653 w 1319647"/>
                  <a:gd name="connsiteY0" fmla="*/ 61604 h 3342215"/>
                  <a:gd name="connsiteX1" fmla="*/ 40105 w 1319647"/>
                  <a:gd name="connsiteY1" fmla="*/ 1481330 h 3342215"/>
                  <a:gd name="connsiteX2" fmla="*/ 0 w 1319647"/>
                  <a:gd name="connsiteY2" fmla="*/ 1713941 h 3342215"/>
                  <a:gd name="connsiteX3" fmla="*/ 8021 w 1319647"/>
                  <a:gd name="connsiteY3" fmla="*/ 3181794 h 3342215"/>
                  <a:gd name="connsiteX4" fmla="*/ 176463 w 1319647"/>
                  <a:gd name="connsiteY4" fmla="*/ 3342215 h 3342215"/>
                  <a:gd name="connsiteX5" fmla="*/ 368968 w 1319647"/>
                  <a:gd name="connsiteY5" fmla="*/ 3197836 h 3342215"/>
                  <a:gd name="connsiteX6" fmla="*/ 376990 w 1319647"/>
                  <a:gd name="connsiteY6" fmla="*/ 1577583 h 3342215"/>
                  <a:gd name="connsiteX7" fmla="*/ 1283368 w 1319647"/>
                  <a:gd name="connsiteY7" fmla="*/ 278173 h 3342215"/>
                  <a:gd name="connsiteX8" fmla="*/ 1259305 w 1319647"/>
                  <a:gd name="connsiteY8" fmla="*/ 45562 h 3342215"/>
                  <a:gd name="connsiteX9" fmla="*/ 1010653 w 1319647"/>
                  <a:gd name="connsiteY9" fmla="*/ 61604 h 3342215"/>
                  <a:gd name="connsiteX0" fmla="*/ 1010653 w 1319647"/>
                  <a:gd name="connsiteY0" fmla="*/ 61604 h 3342215"/>
                  <a:gd name="connsiteX1" fmla="*/ 40105 w 1319647"/>
                  <a:gd name="connsiteY1" fmla="*/ 1481330 h 3342215"/>
                  <a:gd name="connsiteX2" fmla="*/ 0 w 1319647"/>
                  <a:gd name="connsiteY2" fmla="*/ 1713941 h 3342215"/>
                  <a:gd name="connsiteX3" fmla="*/ 8021 w 1319647"/>
                  <a:gd name="connsiteY3" fmla="*/ 3181794 h 3342215"/>
                  <a:gd name="connsiteX4" fmla="*/ 176463 w 1319647"/>
                  <a:gd name="connsiteY4" fmla="*/ 3342215 h 3342215"/>
                  <a:gd name="connsiteX5" fmla="*/ 368968 w 1319647"/>
                  <a:gd name="connsiteY5" fmla="*/ 3197836 h 3342215"/>
                  <a:gd name="connsiteX6" fmla="*/ 376990 w 1319647"/>
                  <a:gd name="connsiteY6" fmla="*/ 1577583 h 3342215"/>
                  <a:gd name="connsiteX7" fmla="*/ 1283368 w 1319647"/>
                  <a:gd name="connsiteY7" fmla="*/ 278173 h 3342215"/>
                  <a:gd name="connsiteX8" fmla="*/ 1259305 w 1319647"/>
                  <a:gd name="connsiteY8" fmla="*/ 45562 h 3342215"/>
                  <a:gd name="connsiteX9" fmla="*/ 1010653 w 1319647"/>
                  <a:gd name="connsiteY9" fmla="*/ 61604 h 3342215"/>
                  <a:gd name="connsiteX0" fmla="*/ 1010653 w 1319647"/>
                  <a:gd name="connsiteY0" fmla="*/ 61604 h 3342215"/>
                  <a:gd name="connsiteX1" fmla="*/ 40105 w 1319647"/>
                  <a:gd name="connsiteY1" fmla="*/ 1481330 h 3342215"/>
                  <a:gd name="connsiteX2" fmla="*/ 0 w 1319647"/>
                  <a:gd name="connsiteY2" fmla="*/ 1713941 h 3342215"/>
                  <a:gd name="connsiteX3" fmla="*/ 8021 w 1319647"/>
                  <a:gd name="connsiteY3" fmla="*/ 3181794 h 3342215"/>
                  <a:gd name="connsiteX4" fmla="*/ 176463 w 1319647"/>
                  <a:gd name="connsiteY4" fmla="*/ 3342215 h 3342215"/>
                  <a:gd name="connsiteX5" fmla="*/ 368968 w 1319647"/>
                  <a:gd name="connsiteY5" fmla="*/ 3197836 h 3342215"/>
                  <a:gd name="connsiteX6" fmla="*/ 376990 w 1319647"/>
                  <a:gd name="connsiteY6" fmla="*/ 1577583 h 3342215"/>
                  <a:gd name="connsiteX7" fmla="*/ 1283368 w 1319647"/>
                  <a:gd name="connsiteY7" fmla="*/ 278173 h 3342215"/>
                  <a:gd name="connsiteX8" fmla="*/ 1259305 w 1319647"/>
                  <a:gd name="connsiteY8" fmla="*/ 45562 h 3342215"/>
                  <a:gd name="connsiteX9" fmla="*/ 1010653 w 1319647"/>
                  <a:gd name="connsiteY9" fmla="*/ 61604 h 3342215"/>
                  <a:gd name="connsiteX0" fmla="*/ 1010653 w 1319647"/>
                  <a:gd name="connsiteY0" fmla="*/ 61604 h 3334194"/>
                  <a:gd name="connsiteX1" fmla="*/ 40105 w 1319647"/>
                  <a:gd name="connsiteY1" fmla="*/ 1481330 h 3334194"/>
                  <a:gd name="connsiteX2" fmla="*/ 0 w 1319647"/>
                  <a:gd name="connsiteY2" fmla="*/ 1713941 h 3334194"/>
                  <a:gd name="connsiteX3" fmla="*/ 8021 w 1319647"/>
                  <a:gd name="connsiteY3" fmla="*/ 3181794 h 3334194"/>
                  <a:gd name="connsiteX4" fmla="*/ 176463 w 1319647"/>
                  <a:gd name="connsiteY4" fmla="*/ 3334194 h 3334194"/>
                  <a:gd name="connsiteX5" fmla="*/ 368968 w 1319647"/>
                  <a:gd name="connsiteY5" fmla="*/ 3197836 h 3334194"/>
                  <a:gd name="connsiteX6" fmla="*/ 376990 w 1319647"/>
                  <a:gd name="connsiteY6" fmla="*/ 1577583 h 3334194"/>
                  <a:gd name="connsiteX7" fmla="*/ 1283368 w 1319647"/>
                  <a:gd name="connsiteY7" fmla="*/ 278173 h 3334194"/>
                  <a:gd name="connsiteX8" fmla="*/ 1259305 w 1319647"/>
                  <a:gd name="connsiteY8" fmla="*/ 45562 h 3334194"/>
                  <a:gd name="connsiteX9" fmla="*/ 1010653 w 1319647"/>
                  <a:gd name="connsiteY9" fmla="*/ 61604 h 3334194"/>
                  <a:gd name="connsiteX0" fmla="*/ 1010653 w 1319647"/>
                  <a:gd name="connsiteY0" fmla="*/ 61604 h 3334194"/>
                  <a:gd name="connsiteX1" fmla="*/ 40105 w 1319647"/>
                  <a:gd name="connsiteY1" fmla="*/ 1481330 h 3334194"/>
                  <a:gd name="connsiteX2" fmla="*/ 0 w 1319647"/>
                  <a:gd name="connsiteY2" fmla="*/ 1713941 h 3334194"/>
                  <a:gd name="connsiteX3" fmla="*/ 8021 w 1319647"/>
                  <a:gd name="connsiteY3" fmla="*/ 3181794 h 3334194"/>
                  <a:gd name="connsiteX4" fmla="*/ 176463 w 1319647"/>
                  <a:gd name="connsiteY4" fmla="*/ 3334194 h 3334194"/>
                  <a:gd name="connsiteX5" fmla="*/ 368968 w 1319647"/>
                  <a:gd name="connsiteY5" fmla="*/ 3197836 h 3334194"/>
                  <a:gd name="connsiteX6" fmla="*/ 376990 w 1319647"/>
                  <a:gd name="connsiteY6" fmla="*/ 1577583 h 3334194"/>
                  <a:gd name="connsiteX7" fmla="*/ 1283368 w 1319647"/>
                  <a:gd name="connsiteY7" fmla="*/ 278173 h 3334194"/>
                  <a:gd name="connsiteX8" fmla="*/ 1259305 w 1319647"/>
                  <a:gd name="connsiteY8" fmla="*/ 45562 h 3334194"/>
                  <a:gd name="connsiteX9" fmla="*/ 1010653 w 1319647"/>
                  <a:gd name="connsiteY9" fmla="*/ 61604 h 3334194"/>
                  <a:gd name="connsiteX0" fmla="*/ 1010653 w 1319647"/>
                  <a:gd name="connsiteY0" fmla="*/ 61604 h 3334194"/>
                  <a:gd name="connsiteX1" fmla="*/ 40105 w 1319647"/>
                  <a:gd name="connsiteY1" fmla="*/ 1481330 h 3334194"/>
                  <a:gd name="connsiteX2" fmla="*/ 0 w 1319647"/>
                  <a:gd name="connsiteY2" fmla="*/ 1713941 h 3334194"/>
                  <a:gd name="connsiteX3" fmla="*/ 8021 w 1319647"/>
                  <a:gd name="connsiteY3" fmla="*/ 3181794 h 3334194"/>
                  <a:gd name="connsiteX4" fmla="*/ 176463 w 1319647"/>
                  <a:gd name="connsiteY4" fmla="*/ 3334194 h 3334194"/>
                  <a:gd name="connsiteX5" fmla="*/ 368968 w 1319647"/>
                  <a:gd name="connsiteY5" fmla="*/ 3197836 h 3334194"/>
                  <a:gd name="connsiteX6" fmla="*/ 376990 w 1319647"/>
                  <a:gd name="connsiteY6" fmla="*/ 1577583 h 3334194"/>
                  <a:gd name="connsiteX7" fmla="*/ 1283368 w 1319647"/>
                  <a:gd name="connsiteY7" fmla="*/ 278173 h 3334194"/>
                  <a:gd name="connsiteX8" fmla="*/ 1259305 w 1319647"/>
                  <a:gd name="connsiteY8" fmla="*/ 45562 h 3334194"/>
                  <a:gd name="connsiteX9" fmla="*/ 1010653 w 1319647"/>
                  <a:gd name="connsiteY9" fmla="*/ 61604 h 3334194"/>
                  <a:gd name="connsiteX0" fmla="*/ 1010653 w 1319647"/>
                  <a:gd name="connsiteY0" fmla="*/ 61604 h 3334194"/>
                  <a:gd name="connsiteX1" fmla="*/ 16293 w 1319647"/>
                  <a:gd name="connsiteY1" fmla="*/ 1500380 h 3334194"/>
                  <a:gd name="connsiteX2" fmla="*/ 0 w 1319647"/>
                  <a:gd name="connsiteY2" fmla="*/ 1713941 h 3334194"/>
                  <a:gd name="connsiteX3" fmla="*/ 8021 w 1319647"/>
                  <a:gd name="connsiteY3" fmla="*/ 3181794 h 3334194"/>
                  <a:gd name="connsiteX4" fmla="*/ 176463 w 1319647"/>
                  <a:gd name="connsiteY4" fmla="*/ 3334194 h 3334194"/>
                  <a:gd name="connsiteX5" fmla="*/ 368968 w 1319647"/>
                  <a:gd name="connsiteY5" fmla="*/ 3197836 h 3334194"/>
                  <a:gd name="connsiteX6" fmla="*/ 376990 w 1319647"/>
                  <a:gd name="connsiteY6" fmla="*/ 1577583 h 3334194"/>
                  <a:gd name="connsiteX7" fmla="*/ 1283368 w 1319647"/>
                  <a:gd name="connsiteY7" fmla="*/ 278173 h 3334194"/>
                  <a:gd name="connsiteX8" fmla="*/ 1259305 w 1319647"/>
                  <a:gd name="connsiteY8" fmla="*/ 45562 h 3334194"/>
                  <a:gd name="connsiteX9" fmla="*/ 1010653 w 1319647"/>
                  <a:gd name="connsiteY9" fmla="*/ 61604 h 33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9647" h="3334194">
                    <a:moveTo>
                      <a:pt x="1010653" y="61604"/>
                    </a:moveTo>
                    <a:lnTo>
                      <a:pt x="16293" y="1500380"/>
                    </a:lnTo>
                    <a:lnTo>
                      <a:pt x="0" y="1713941"/>
                    </a:lnTo>
                    <a:cubicBezTo>
                      <a:pt x="2674" y="2203225"/>
                      <a:pt x="5347" y="2692510"/>
                      <a:pt x="8021" y="3181794"/>
                    </a:cubicBezTo>
                    <a:cubicBezTo>
                      <a:pt x="16042" y="3251310"/>
                      <a:pt x="32084" y="3320826"/>
                      <a:pt x="176463" y="3334194"/>
                    </a:cubicBezTo>
                    <a:cubicBezTo>
                      <a:pt x="352925" y="3310132"/>
                      <a:pt x="344905" y="3262004"/>
                      <a:pt x="368968" y="3197836"/>
                    </a:cubicBezTo>
                    <a:lnTo>
                      <a:pt x="376990" y="1577583"/>
                    </a:lnTo>
                    <a:lnTo>
                      <a:pt x="1283368" y="278173"/>
                    </a:lnTo>
                    <a:cubicBezTo>
                      <a:pt x="1315453" y="184594"/>
                      <a:pt x="1355558" y="147163"/>
                      <a:pt x="1259305" y="45562"/>
                    </a:cubicBezTo>
                    <a:cubicBezTo>
                      <a:pt x="1112252" y="-37323"/>
                      <a:pt x="1085516" y="8131"/>
                      <a:pt x="1010653" y="61604"/>
                    </a:cubicBezTo>
                    <a:close/>
                  </a:path>
                </a:pathLst>
              </a:custGeom>
              <a:ln>
                <a:headEnd/>
                <a:tailEnd/>
              </a:ln>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0" name="Freeform 41">
                <a:extLst>
                  <a:ext uri="{FF2B5EF4-FFF2-40B4-BE49-F238E27FC236}">
                    <a16:creationId xmlns:a16="http://schemas.microsoft.com/office/drawing/2014/main" id="{B96093CE-022F-2AD4-228C-2EC155354AB2}"/>
                  </a:ext>
                </a:extLst>
              </p:cNvPr>
              <p:cNvSpPr/>
              <p:nvPr/>
            </p:nvSpPr>
            <p:spPr bwMode="auto">
              <a:xfrm flipH="1">
                <a:off x="337717" y="3095868"/>
                <a:ext cx="499629" cy="1269460"/>
              </a:xfrm>
              <a:custGeom>
                <a:avLst/>
                <a:gdLst>
                  <a:gd name="connsiteX0" fmla="*/ 1010653 w 1283368"/>
                  <a:gd name="connsiteY0" fmla="*/ 16042 h 3296653"/>
                  <a:gd name="connsiteX1" fmla="*/ 40105 w 1283368"/>
                  <a:gd name="connsiteY1" fmla="*/ 1435768 h 3296653"/>
                  <a:gd name="connsiteX2" fmla="*/ 0 w 1283368"/>
                  <a:gd name="connsiteY2" fmla="*/ 1668379 h 3296653"/>
                  <a:gd name="connsiteX3" fmla="*/ 8021 w 1283368"/>
                  <a:gd name="connsiteY3" fmla="*/ 3136232 h 3296653"/>
                  <a:gd name="connsiteX4" fmla="*/ 176463 w 1283368"/>
                  <a:gd name="connsiteY4" fmla="*/ 3296653 h 3296653"/>
                  <a:gd name="connsiteX5" fmla="*/ 368968 w 1283368"/>
                  <a:gd name="connsiteY5" fmla="*/ 3152274 h 3296653"/>
                  <a:gd name="connsiteX6" fmla="*/ 376990 w 1283368"/>
                  <a:gd name="connsiteY6" fmla="*/ 1532021 h 3296653"/>
                  <a:gd name="connsiteX7" fmla="*/ 1283368 w 1283368"/>
                  <a:gd name="connsiteY7" fmla="*/ 232611 h 3296653"/>
                  <a:gd name="connsiteX8" fmla="*/ 1259305 w 1283368"/>
                  <a:gd name="connsiteY8" fmla="*/ 0 h 3296653"/>
                  <a:gd name="connsiteX9" fmla="*/ 1010653 w 1283368"/>
                  <a:gd name="connsiteY9" fmla="*/ 16042 h 3296653"/>
                  <a:gd name="connsiteX0" fmla="*/ 1010653 w 1307114"/>
                  <a:gd name="connsiteY0" fmla="*/ 16042 h 3296653"/>
                  <a:gd name="connsiteX1" fmla="*/ 40105 w 1307114"/>
                  <a:gd name="connsiteY1" fmla="*/ 1435768 h 3296653"/>
                  <a:gd name="connsiteX2" fmla="*/ 0 w 1307114"/>
                  <a:gd name="connsiteY2" fmla="*/ 1668379 h 3296653"/>
                  <a:gd name="connsiteX3" fmla="*/ 8021 w 1307114"/>
                  <a:gd name="connsiteY3" fmla="*/ 3136232 h 3296653"/>
                  <a:gd name="connsiteX4" fmla="*/ 176463 w 1307114"/>
                  <a:gd name="connsiteY4" fmla="*/ 3296653 h 3296653"/>
                  <a:gd name="connsiteX5" fmla="*/ 368968 w 1307114"/>
                  <a:gd name="connsiteY5" fmla="*/ 3152274 h 3296653"/>
                  <a:gd name="connsiteX6" fmla="*/ 376990 w 1307114"/>
                  <a:gd name="connsiteY6" fmla="*/ 1532021 h 3296653"/>
                  <a:gd name="connsiteX7" fmla="*/ 1283368 w 1307114"/>
                  <a:gd name="connsiteY7" fmla="*/ 232611 h 3296653"/>
                  <a:gd name="connsiteX8" fmla="*/ 1259305 w 1307114"/>
                  <a:gd name="connsiteY8" fmla="*/ 0 h 3296653"/>
                  <a:gd name="connsiteX9" fmla="*/ 1010653 w 1307114"/>
                  <a:gd name="connsiteY9" fmla="*/ 16042 h 3296653"/>
                  <a:gd name="connsiteX0" fmla="*/ 1010653 w 1307114"/>
                  <a:gd name="connsiteY0" fmla="*/ 50145 h 3330756"/>
                  <a:gd name="connsiteX1" fmla="*/ 40105 w 1307114"/>
                  <a:gd name="connsiteY1" fmla="*/ 1469871 h 3330756"/>
                  <a:gd name="connsiteX2" fmla="*/ 0 w 1307114"/>
                  <a:gd name="connsiteY2" fmla="*/ 1702482 h 3330756"/>
                  <a:gd name="connsiteX3" fmla="*/ 8021 w 1307114"/>
                  <a:gd name="connsiteY3" fmla="*/ 3170335 h 3330756"/>
                  <a:gd name="connsiteX4" fmla="*/ 176463 w 1307114"/>
                  <a:gd name="connsiteY4" fmla="*/ 3330756 h 3330756"/>
                  <a:gd name="connsiteX5" fmla="*/ 368968 w 1307114"/>
                  <a:gd name="connsiteY5" fmla="*/ 3186377 h 3330756"/>
                  <a:gd name="connsiteX6" fmla="*/ 376990 w 1307114"/>
                  <a:gd name="connsiteY6" fmla="*/ 1566124 h 3330756"/>
                  <a:gd name="connsiteX7" fmla="*/ 1283368 w 1307114"/>
                  <a:gd name="connsiteY7" fmla="*/ 266714 h 3330756"/>
                  <a:gd name="connsiteX8" fmla="*/ 1259305 w 1307114"/>
                  <a:gd name="connsiteY8" fmla="*/ 34103 h 3330756"/>
                  <a:gd name="connsiteX9" fmla="*/ 1010653 w 1307114"/>
                  <a:gd name="connsiteY9" fmla="*/ 50145 h 3330756"/>
                  <a:gd name="connsiteX0" fmla="*/ 1010653 w 1307114"/>
                  <a:gd name="connsiteY0" fmla="*/ 50145 h 3330756"/>
                  <a:gd name="connsiteX1" fmla="*/ 40105 w 1307114"/>
                  <a:gd name="connsiteY1" fmla="*/ 1469871 h 3330756"/>
                  <a:gd name="connsiteX2" fmla="*/ 0 w 1307114"/>
                  <a:gd name="connsiteY2" fmla="*/ 1702482 h 3330756"/>
                  <a:gd name="connsiteX3" fmla="*/ 8021 w 1307114"/>
                  <a:gd name="connsiteY3" fmla="*/ 3170335 h 3330756"/>
                  <a:gd name="connsiteX4" fmla="*/ 176463 w 1307114"/>
                  <a:gd name="connsiteY4" fmla="*/ 3330756 h 3330756"/>
                  <a:gd name="connsiteX5" fmla="*/ 368968 w 1307114"/>
                  <a:gd name="connsiteY5" fmla="*/ 3186377 h 3330756"/>
                  <a:gd name="connsiteX6" fmla="*/ 376990 w 1307114"/>
                  <a:gd name="connsiteY6" fmla="*/ 1566124 h 3330756"/>
                  <a:gd name="connsiteX7" fmla="*/ 1283368 w 1307114"/>
                  <a:gd name="connsiteY7" fmla="*/ 266714 h 3330756"/>
                  <a:gd name="connsiteX8" fmla="*/ 1259305 w 1307114"/>
                  <a:gd name="connsiteY8" fmla="*/ 34103 h 3330756"/>
                  <a:gd name="connsiteX9" fmla="*/ 1010653 w 1307114"/>
                  <a:gd name="connsiteY9" fmla="*/ 50145 h 3330756"/>
                  <a:gd name="connsiteX0" fmla="*/ 1010653 w 1307114"/>
                  <a:gd name="connsiteY0" fmla="*/ 50145 h 3330756"/>
                  <a:gd name="connsiteX1" fmla="*/ 40105 w 1307114"/>
                  <a:gd name="connsiteY1" fmla="*/ 1469871 h 3330756"/>
                  <a:gd name="connsiteX2" fmla="*/ 0 w 1307114"/>
                  <a:gd name="connsiteY2" fmla="*/ 1702482 h 3330756"/>
                  <a:gd name="connsiteX3" fmla="*/ 8021 w 1307114"/>
                  <a:gd name="connsiteY3" fmla="*/ 3170335 h 3330756"/>
                  <a:gd name="connsiteX4" fmla="*/ 176463 w 1307114"/>
                  <a:gd name="connsiteY4" fmla="*/ 3330756 h 3330756"/>
                  <a:gd name="connsiteX5" fmla="*/ 368968 w 1307114"/>
                  <a:gd name="connsiteY5" fmla="*/ 3186377 h 3330756"/>
                  <a:gd name="connsiteX6" fmla="*/ 376990 w 1307114"/>
                  <a:gd name="connsiteY6" fmla="*/ 1566124 h 3330756"/>
                  <a:gd name="connsiteX7" fmla="*/ 1283368 w 1307114"/>
                  <a:gd name="connsiteY7" fmla="*/ 266714 h 3330756"/>
                  <a:gd name="connsiteX8" fmla="*/ 1259305 w 1307114"/>
                  <a:gd name="connsiteY8" fmla="*/ 34103 h 3330756"/>
                  <a:gd name="connsiteX9" fmla="*/ 1010653 w 1307114"/>
                  <a:gd name="connsiteY9" fmla="*/ 50145 h 3330756"/>
                  <a:gd name="connsiteX0" fmla="*/ 1010653 w 1307114"/>
                  <a:gd name="connsiteY0" fmla="*/ 61604 h 3342215"/>
                  <a:gd name="connsiteX1" fmla="*/ 40105 w 1307114"/>
                  <a:gd name="connsiteY1" fmla="*/ 1481330 h 3342215"/>
                  <a:gd name="connsiteX2" fmla="*/ 0 w 1307114"/>
                  <a:gd name="connsiteY2" fmla="*/ 1713941 h 3342215"/>
                  <a:gd name="connsiteX3" fmla="*/ 8021 w 1307114"/>
                  <a:gd name="connsiteY3" fmla="*/ 3181794 h 3342215"/>
                  <a:gd name="connsiteX4" fmla="*/ 176463 w 1307114"/>
                  <a:gd name="connsiteY4" fmla="*/ 3342215 h 3342215"/>
                  <a:gd name="connsiteX5" fmla="*/ 368968 w 1307114"/>
                  <a:gd name="connsiteY5" fmla="*/ 3197836 h 3342215"/>
                  <a:gd name="connsiteX6" fmla="*/ 376990 w 1307114"/>
                  <a:gd name="connsiteY6" fmla="*/ 1577583 h 3342215"/>
                  <a:gd name="connsiteX7" fmla="*/ 1283368 w 1307114"/>
                  <a:gd name="connsiteY7" fmla="*/ 278173 h 3342215"/>
                  <a:gd name="connsiteX8" fmla="*/ 1259305 w 1307114"/>
                  <a:gd name="connsiteY8" fmla="*/ 45562 h 3342215"/>
                  <a:gd name="connsiteX9" fmla="*/ 1010653 w 1307114"/>
                  <a:gd name="connsiteY9" fmla="*/ 61604 h 3342215"/>
                  <a:gd name="connsiteX0" fmla="*/ 1010653 w 1319647"/>
                  <a:gd name="connsiteY0" fmla="*/ 61604 h 3342215"/>
                  <a:gd name="connsiteX1" fmla="*/ 40105 w 1319647"/>
                  <a:gd name="connsiteY1" fmla="*/ 1481330 h 3342215"/>
                  <a:gd name="connsiteX2" fmla="*/ 0 w 1319647"/>
                  <a:gd name="connsiteY2" fmla="*/ 1713941 h 3342215"/>
                  <a:gd name="connsiteX3" fmla="*/ 8021 w 1319647"/>
                  <a:gd name="connsiteY3" fmla="*/ 3181794 h 3342215"/>
                  <a:gd name="connsiteX4" fmla="*/ 176463 w 1319647"/>
                  <a:gd name="connsiteY4" fmla="*/ 3342215 h 3342215"/>
                  <a:gd name="connsiteX5" fmla="*/ 368968 w 1319647"/>
                  <a:gd name="connsiteY5" fmla="*/ 3197836 h 3342215"/>
                  <a:gd name="connsiteX6" fmla="*/ 376990 w 1319647"/>
                  <a:gd name="connsiteY6" fmla="*/ 1577583 h 3342215"/>
                  <a:gd name="connsiteX7" fmla="*/ 1283368 w 1319647"/>
                  <a:gd name="connsiteY7" fmla="*/ 278173 h 3342215"/>
                  <a:gd name="connsiteX8" fmla="*/ 1259305 w 1319647"/>
                  <a:gd name="connsiteY8" fmla="*/ 45562 h 3342215"/>
                  <a:gd name="connsiteX9" fmla="*/ 1010653 w 1319647"/>
                  <a:gd name="connsiteY9" fmla="*/ 61604 h 3342215"/>
                  <a:gd name="connsiteX0" fmla="*/ 1010653 w 1319647"/>
                  <a:gd name="connsiteY0" fmla="*/ 61604 h 3342215"/>
                  <a:gd name="connsiteX1" fmla="*/ 40105 w 1319647"/>
                  <a:gd name="connsiteY1" fmla="*/ 1481330 h 3342215"/>
                  <a:gd name="connsiteX2" fmla="*/ 0 w 1319647"/>
                  <a:gd name="connsiteY2" fmla="*/ 1713941 h 3342215"/>
                  <a:gd name="connsiteX3" fmla="*/ 8021 w 1319647"/>
                  <a:gd name="connsiteY3" fmla="*/ 3181794 h 3342215"/>
                  <a:gd name="connsiteX4" fmla="*/ 176463 w 1319647"/>
                  <a:gd name="connsiteY4" fmla="*/ 3342215 h 3342215"/>
                  <a:gd name="connsiteX5" fmla="*/ 368968 w 1319647"/>
                  <a:gd name="connsiteY5" fmla="*/ 3197836 h 3342215"/>
                  <a:gd name="connsiteX6" fmla="*/ 376990 w 1319647"/>
                  <a:gd name="connsiteY6" fmla="*/ 1577583 h 3342215"/>
                  <a:gd name="connsiteX7" fmla="*/ 1283368 w 1319647"/>
                  <a:gd name="connsiteY7" fmla="*/ 278173 h 3342215"/>
                  <a:gd name="connsiteX8" fmla="*/ 1259305 w 1319647"/>
                  <a:gd name="connsiteY8" fmla="*/ 45562 h 3342215"/>
                  <a:gd name="connsiteX9" fmla="*/ 1010653 w 1319647"/>
                  <a:gd name="connsiteY9" fmla="*/ 61604 h 3342215"/>
                  <a:gd name="connsiteX0" fmla="*/ 1010653 w 1319647"/>
                  <a:gd name="connsiteY0" fmla="*/ 61604 h 3342215"/>
                  <a:gd name="connsiteX1" fmla="*/ 40105 w 1319647"/>
                  <a:gd name="connsiteY1" fmla="*/ 1481330 h 3342215"/>
                  <a:gd name="connsiteX2" fmla="*/ 0 w 1319647"/>
                  <a:gd name="connsiteY2" fmla="*/ 1713941 h 3342215"/>
                  <a:gd name="connsiteX3" fmla="*/ 8021 w 1319647"/>
                  <a:gd name="connsiteY3" fmla="*/ 3181794 h 3342215"/>
                  <a:gd name="connsiteX4" fmla="*/ 176463 w 1319647"/>
                  <a:gd name="connsiteY4" fmla="*/ 3342215 h 3342215"/>
                  <a:gd name="connsiteX5" fmla="*/ 368968 w 1319647"/>
                  <a:gd name="connsiteY5" fmla="*/ 3197836 h 3342215"/>
                  <a:gd name="connsiteX6" fmla="*/ 376990 w 1319647"/>
                  <a:gd name="connsiteY6" fmla="*/ 1577583 h 3342215"/>
                  <a:gd name="connsiteX7" fmla="*/ 1283368 w 1319647"/>
                  <a:gd name="connsiteY7" fmla="*/ 278173 h 3342215"/>
                  <a:gd name="connsiteX8" fmla="*/ 1259305 w 1319647"/>
                  <a:gd name="connsiteY8" fmla="*/ 45562 h 3342215"/>
                  <a:gd name="connsiteX9" fmla="*/ 1010653 w 1319647"/>
                  <a:gd name="connsiteY9" fmla="*/ 61604 h 3342215"/>
                  <a:gd name="connsiteX0" fmla="*/ 1010653 w 1319647"/>
                  <a:gd name="connsiteY0" fmla="*/ 61604 h 3334194"/>
                  <a:gd name="connsiteX1" fmla="*/ 40105 w 1319647"/>
                  <a:gd name="connsiteY1" fmla="*/ 1481330 h 3334194"/>
                  <a:gd name="connsiteX2" fmla="*/ 0 w 1319647"/>
                  <a:gd name="connsiteY2" fmla="*/ 1713941 h 3334194"/>
                  <a:gd name="connsiteX3" fmla="*/ 8021 w 1319647"/>
                  <a:gd name="connsiteY3" fmla="*/ 3181794 h 3334194"/>
                  <a:gd name="connsiteX4" fmla="*/ 176463 w 1319647"/>
                  <a:gd name="connsiteY4" fmla="*/ 3334194 h 3334194"/>
                  <a:gd name="connsiteX5" fmla="*/ 368968 w 1319647"/>
                  <a:gd name="connsiteY5" fmla="*/ 3197836 h 3334194"/>
                  <a:gd name="connsiteX6" fmla="*/ 376990 w 1319647"/>
                  <a:gd name="connsiteY6" fmla="*/ 1577583 h 3334194"/>
                  <a:gd name="connsiteX7" fmla="*/ 1283368 w 1319647"/>
                  <a:gd name="connsiteY7" fmla="*/ 278173 h 3334194"/>
                  <a:gd name="connsiteX8" fmla="*/ 1259305 w 1319647"/>
                  <a:gd name="connsiteY8" fmla="*/ 45562 h 3334194"/>
                  <a:gd name="connsiteX9" fmla="*/ 1010653 w 1319647"/>
                  <a:gd name="connsiteY9" fmla="*/ 61604 h 3334194"/>
                  <a:gd name="connsiteX0" fmla="*/ 1010653 w 1319647"/>
                  <a:gd name="connsiteY0" fmla="*/ 61604 h 3334194"/>
                  <a:gd name="connsiteX1" fmla="*/ 40105 w 1319647"/>
                  <a:gd name="connsiteY1" fmla="*/ 1481330 h 3334194"/>
                  <a:gd name="connsiteX2" fmla="*/ 0 w 1319647"/>
                  <a:gd name="connsiteY2" fmla="*/ 1713941 h 3334194"/>
                  <a:gd name="connsiteX3" fmla="*/ 8021 w 1319647"/>
                  <a:gd name="connsiteY3" fmla="*/ 3181794 h 3334194"/>
                  <a:gd name="connsiteX4" fmla="*/ 176463 w 1319647"/>
                  <a:gd name="connsiteY4" fmla="*/ 3334194 h 3334194"/>
                  <a:gd name="connsiteX5" fmla="*/ 368968 w 1319647"/>
                  <a:gd name="connsiteY5" fmla="*/ 3197836 h 3334194"/>
                  <a:gd name="connsiteX6" fmla="*/ 376990 w 1319647"/>
                  <a:gd name="connsiteY6" fmla="*/ 1577583 h 3334194"/>
                  <a:gd name="connsiteX7" fmla="*/ 1283368 w 1319647"/>
                  <a:gd name="connsiteY7" fmla="*/ 278173 h 3334194"/>
                  <a:gd name="connsiteX8" fmla="*/ 1259305 w 1319647"/>
                  <a:gd name="connsiteY8" fmla="*/ 45562 h 3334194"/>
                  <a:gd name="connsiteX9" fmla="*/ 1010653 w 1319647"/>
                  <a:gd name="connsiteY9" fmla="*/ 61604 h 3334194"/>
                  <a:gd name="connsiteX0" fmla="*/ 1010653 w 1319647"/>
                  <a:gd name="connsiteY0" fmla="*/ 61604 h 3334194"/>
                  <a:gd name="connsiteX1" fmla="*/ 40105 w 1319647"/>
                  <a:gd name="connsiteY1" fmla="*/ 1481330 h 3334194"/>
                  <a:gd name="connsiteX2" fmla="*/ 0 w 1319647"/>
                  <a:gd name="connsiteY2" fmla="*/ 1713941 h 3334194"/>
                  <a:gd name="connsiteX3" fmla="*/ 8021 w 1319647"/>
                  <a:gd name="connsiteY3" fmla="*/ 3181794 h 3334194"/>
                  <a:gd name="connsiteX4" fmla="*/ 176463 w 1319647"/>
                  <a:gd name="connsiteY4" fmla="*/ 3334194 h 3334194"/>
                  <a:gd name="connsiteX5" fmla="*/ 368968 w 1319647"/>
                  <a:gd name="connsiteY5" fmla="*/ 3197836 h 3334194"/>
                  <a:gd name="connsiteX6" fmla="*/ 376990 w 1319647"/>
                  <a:gd name="connsiteY6" fmla="*/ 1577583 h 3334194"/>
                  <a:gd name="connsiteX7" fmla="*/ 1283368 w 1319647"/>
                  <a:gd name="connsiteY7" fmla="*/ 278173 h 3334194"/>
                  <a:gd name="connsiteX8" fmla="*/ 1259305 w 1319647"/>
                  <a:gd name="connsiteY8" fmla="*/ 45562 h 3334194"/>
                  <a:gd name="connsiteX9" fmla="*/ 1010653 w 1319647"/>
                  <a:gd name="connsiteY9" fmla="*/ 61604 h 3334194"/>
                  <a:gd name="connsiteX0" fmla="*/ 1010653 w 1319647"/>
                  <a:gd name="connsiteY0" fmla="*/ 61604 h 3334194"/>
                  <a:gd name="connsiteX1" fmla="*/ 40105 w 1319647"/>
                  <a:gd name="connsiteY1" fmla="*/ 1481330 h 3334194"/>
                  <a:gd name="connsiteX2" fmla="*/ 0 w 1319647"/>
                  <a:gd name="connsiteY2" fmla="*/ 1713941 h 3334194"/>
                  <a:gd name="connsiteX3" fmla="*/ 8021 w 1319647"/>
                  <a:gd name="connsiteY3" fmla="*/ 3181794 h 3334194"/>
                  <a:gd name="connsiteX4" fmla="*/ 176463 w 1319647"/>
                  <a:gd name="connsiteY4" fmla="*/ 3334194 h 3334194"/>
                  <a:gd name="connsiteX5" fmla="*/ 368968 w 1319647"/>
                  <a:gd name="connsiteY5" fmla="*/ 3197836 h 3334194"/>
                  <a:gd name="connsiteX6" fmla="*/ 376990 w 1319647"/>
                  <a:gd name="connsiteY6" fmla="*/ 1577583 h 3334194"/>
                  <a:gd name="connsiteX7" fmla="*/ 1283368 w 1319647"/>
                  <a:gd name="connsiteY7" fmla="*/ 278173 h 3334194"/>
                  <a:gd name="connsiteX8" fmla="*/ 1259305 w 1319647"/>
                  <a:gd name="connsiteY8" fmla="*/ 45562 h 3334194"/>
                  <a:gd name="connsiteX9" fmla="*/ 1010653 w 1319647"/>
                  <a:gd name="connsiteY9" fmla="*/ 61604 h 3334194"/>
                  <a:gd name="connsiteX0" fmla="*/ 1003264 w 1312258"/>
                  <a:gd name="connsiteY0" fmla="*/ 61604 h 3334194"/>
                  <a:gd name="connsiteX1" fmla="*/ 32716 w 1312258"/>
                  <a:gd name="connsiteY1" fmla="*/ 1481330 h 3334194"/>
                  <a:gd name="connsiteX2" fmla="*/ 2136 w 1312258"/>
                  <a:gd name="connsiteY2" fmla="*/ 1713941 h 3334194"/>
                  <a:gd name="connsiteX3" fmla="*/ 632 w 1312258"/>
                  <a:gd name="connsiteY3" fmla="*/ 3181794 h 3334194"/>
                  <a:gd name="connsiteX4" fmla="*/ 169074 w 1312258"/>
                  <a:gd name="connsiteY4" fmla="*/ 3334194 h 3334194"/>
                  <a:gd name="connsiteX5" fmla="*/ 361579 w 1312258"/>
                  <a:gd name="connsiteY5" fmla="*/ 3197836 h 3334194"/>
                  <a:gd name="connsiteX6" fmla="*/ 369601 w 1312258"/>
                  <a:gd name="connsiteY6" fmla="*/ 1577583 h 3334194"/>
                  <a:gd name="connsiteX7" fmla="*/ 1275979 w 1312258"/>
                  <a:gd name="connsiteY7" fmla="*/ 278173 h 3334194"/>
                  <a:gd name="connsiteX8" fmla="*/ 1251916 w 1312258"/>
                  <a:gd name="connsiteY8" fmla="*/ 45562 h 3334194"/>
                  <a:gd name="connsiteX9" fmla="*/ 1003264 w 1312258"/>
                  <a:gd name="connsiteY9" fmla="*/ 61604 h 33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2258" h="3334194">
                    <a:moveTo>
                      <a:pt x="1003264" y="61604"/>
                    </a:moveTo>
                    <a:lnTo>
                      <a:pt x="32716" y="1481330"/>
                    </a:lnTo>
                    <a:cubicBezTo>
                      <a:pt x="19348" y="1558867"/>
                      <a:pt x="5979" y="1593541"/>
                      <a:pt x="2136" y="1713941"/>
                    </a:cubicBezTo>
                    <a:cubicBezTo>
                      <a:pt x="4810" y="2203225"/>
                      <a:pt x="-2042" y="2692510"/>
                      <a:pt x="632" y="3181794"/>
                    </a:cubicBezTo>
                    <a:cubicBezTo>
                      <a:pt x="8653" y="3251310"/>
                      <a:pt x="24695" y="3320826"/>
                      <a:pt x="169074" y="3334194"/>
                    </a:cubicBezTo>
                    <a:cubicBezTo>
                      <a:pt x="345536" y="3310132"/>
                      <a:pt x="337516" y="3262004"/>
                      <a:pt x="361579" y="3197836"/>
                    </a:cubicBezTo>
                    <a:lnTo>
                      <a:pt x="369601" y="1577583"/>
                    </a:lnTo>
                    <a:lnTo>
                      <a:pt x="1275979" y="278173"/>
                    </a:lnTo>
                    <a:cubicBezTo>
                      <a:pt x="1308064" y="184594"/>
                      <a:pt x="1348169" y="147163"/>
                      <a:pt x="1251916" y="45562"/>
                    </a:cubicBezTo>
                    <a:cubicBezTo>
                      <a:pt x="1104863" y="-37323"/>
                      <a:pt x="1078127" y="8131"/>
                      <a:pt x="1003264" y="61604"/>
                    </a:cubicBezTo>
                    <a:close/>
                  </a:path>
                </a:pathLst>
              </a:custGeom>
              <a:ln>
                <a:headEnd/>
                <a:tailEnd/>
              </a:ln>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CC45A0E6-FB27-EF8C-74C0-9AFBC7A10234}"/>
                </a:ext>
              </a:extLst>
            </p:cNvPr>
            <p:cNvGrpSpPr>
              <a:grpSpLocks noChangeAspect="1"/>
            </p:cNvGrpSpPr>
            <p:nvPr/>
          </p:nvGrpSpPr>
          <p:grpSpPr>
            <a:xfrm>
              <a:off x="1494296" y="2527261"/>
              <a:ext cx="698298" cy="619740"/>
              <a:chOff x="-1030310" y="2884868"/>
              <a:chExt cx="1030310" cy="914400"/>
            </a:xfrm>
            <a:solidFill>
              <a:schemeClr val="accent3"/>
            </a:solidFill>
          </p:grpSpPr>
          <p:sp>
            <p:nvSpPr>
              <p:cNvPr id="12" name="Oval 11">
                <a:extLst>
                  <a:ext uri="{FF2B5EF4-FFF2-40B4-BE49-F238E27FC236}">
                    <a16:creationId xmlns:a16="http://schemas.microsoft.com/office/drawing/2014/main" id="{58BEF4EE-2253-8A95-DF76-2DDE4FF4381E}"/>
                  </a:ext>
                </a:extLst>
              </p:cNvPr>
              <p:cNvSpPr/>
              <p:nvPr/>
            </p:nvSpPr>
            <p:spPr>
              <a:xfrm>
                <a:off x="-1030310" y="2884868"/>
                <a:ext cx="914400" cy="914400"/>
              </a:xfrm>
              <a:prstGeom prst="ellipse">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3" name="Rectangle 12">
                <a:extLst>
                  <a:ext uri="{FF2B5EF4-FFF2-40B4-BE49-F238E27FC236}">
                    <a16:creationId xmlns:a16="http://schemas.microsoft.com/office/drawing/2014/main" id="{851DA795-4D82-08E9-AD43-F8BB48360902}"/>
                  </a:ext>
                </a:extLst>
              </p:cNvPr>
              <p:cNvSpPr/>
              <p:nvPr/>
            </p:nvSpPr>
            <p:spPr>
              <a:xfrm>
                <a:off x="-386366" y="3155324"/>
                <a:ext cx="386366" cy="3863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grpSp>
        <p:grpSp>
          <p:nvGrpSpPr>
            <p:cNvPr id="14" name="Group 13">
              <a:extLst>
                <a:ext uri="{FF2B5EF4-FFF2-40B4-BE49-F238E27FC236}">
                  <a16:creationId xmlns:a16="http://schemas.microsoft.com/office/drawing/2014/main" id="{68650CD4-73CD-3BDE-3F92-5F73C83053AB}"/>
                </a:ext>
              </a:extLst>
            </p:cNvPr>
            <p:cNvGrpSpPr>
              <a:grpSpLocks noChangeAspect="1"/>
            </p:cNvGrpSpPr>
            <p:nvPr/>
          </p:nvGrpSpPr>
          <p:grpSpPr>
            <a:xfrm flipH="1">
              <a:off x="5340358" y="3107286"/>
              <a:ext cx="672604" cy="667898"/>
              <a:chOff x="-1141928" y="2451073"/>
              <a:chExt cx="1026018" cy="1018834"/>
            </a:xfrm>
          </p:grpSpPr>
          <p:sp>
            <p:nvSpPr>
              <p:cNvPr id="15" name="Oval 14">
                <a:extLst>
                  <a:ext uri="{FF2B5EF4-FFF2-40B4-BE49-F238E27FC236}">
                    <a16:creationId xmlns:a16="http://schemas.microsoft.com/office/drawing/2014/main" id="{8ACE50DD-6631-9454-04BD-CF27C044574F}"/>
                  </a:ext>
                </a:extLst>
              </p:cNvPr>
              <p:cNvSpPr/>
              <p:nvPr/>
            </p:nvSpPr>
            <p:spPr>
              <a:xfrm>
                <a:off x="-1030310" y="2555507"/>
                <a:ext cx="914400" cy="914400"/>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6" name="Rectangle 15">
                <a:extLst>
                  <a:ext uri="{FF2B5EF4-FFF2-40B4-BE49-F238E27FC236}">
                    <a16:creationId xmlns:a16="http://schemas.microsoft.com/office/drawing/2014/main" id="{0CEFED8D-4BEC-746F-7C33-7C3AFD5EF237}"/>
                  </a:ext>
                </a:extLst>
              </p:cNvPr>
              <p:cNvSpPr/>
              <p:nvPr/>
            </p:nvSpPr>
            <p:spPr>
              <a:xfrm>
                <a:off x="-1141928" y="2451073"/>
                <a:ext cx="568817" cy="561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grpSp>
        <p:sp>
          <p:nvSpPr>
            <p:cNvPr id="17" name="Rectangle 16">
              <a:extLst>
                <a:ext uri="{FF2B5EF4-FFF2-40B4-BE49-F238E27FC236}">
                  <a16:creationId xmlns:a16="http://schemas.microsoft.com/office/drawing/2014/main" id="{AB29FFBC-9653-9462-76FF-839390DA7A2B}"/>
                </a:ext>
              </a:extLst>
            </p:cNvPr>
            <p:cNvSpPr/>
            <p:nvPr/>
          </p:nvSpPr>
          <p:spPr>
            <a:xfrm>
              <a:off x="5826518" y="1218602"/>
              <a:ext cx="2895064" cy="587747"/>
            </a:xfrm>
            <a:prstGeom prst="rect">
              <a:avLst/>
            </a:prstGeom>
            <a:solidFill>
              <a:schemeClr val="tx2"/>
            </a:solidFill>
            <a:ln/>
          </p:spPr>
          <p:style>
            <a:lnRef idx="1">
              <a:schemeClr val="accent1"/>
            </a:lnRef>
            <a:fillRef idx="3">
              <a:schemeClr val="accent1"/>
            </a:fillRef>
            <a:effectRef idx="2">
              <a:schemeClr val="accent1"/>
            </a:effectRef>
            <a:fontRef idx="minor">
              <a:schemeClr val="lt1"/>
            </a:fontRef>
          </p:style>
          <p:txBody>
            <a:bodyPr lIns="90000" rIns="90000"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sym typeface="Arial"/>
                </a:rPr>
                <a:t>Antibody</a:t>
              </a:r>
            </a:p>
            <a:p>
              <a:pPr marL="171446" marR="0" lvl="0" indent="-171446" algn="l" defTabSz="9143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sym typeface="Arial"/>
                </a:rPr>
                <a:t>Guidance system for cytotoxic drugs</a:t>
              </a:r>
            </a:p>
          </p:txBody>
        </p:sp>
        <p:sp>
          <p:nvSpPr>
            <p:cNvPr id="19" name="Oval 18">
              <a:extLst>
                <a:ext uri="{FF2B5EF4-FFF2-40B4-BE49-F238E27FC236}">
                  <a16:creationId xmlns:a16="http://schemas.microsoft.com/office/drawing/2014/main" id="{6B4F7F96-3A96-49A4-60F4-57755074A1F1}"/>
                </a:ext>
              </a:extLst>
            </p:cNvPr>
            <p:cNvSpPr/>
            <p:nvPr/>
          </p:nvSpPr>
          <p:spPr>
            <a:xfrm>
              <a:off x="-426725" y="1081548"/>
              <a:ext cx="1484672" cy="3624068"/>
            </a:xfrm>
            <a:prstGeom prst="ellipse">
              <a:avLst/>
            </a:prstGeom>
            <a:gradFill flip="none" rotWithShape="1">
              <a:gsLst>
                <a:gs pos="0">
                  <a:schemeClr val="bg1">
                    <a:lumMod val="65000"/>
                  </a:schemeClr>
                </a:gs>
                <a:gs pos="100000">
                  <a:schemeClr val="bg1"/>
                </a:gs>
              </a:gsLst>
              <a:lin ang="10800000" scaled="1"/>
              <a:tileRect/>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20" name="Rectangle 19">
              <a:extLst>
                <a:ext uri="{FF2B5EF4-FFF2-40B4-BE49-F238E27FC236}">
                  <a16:creationId xmlns:a16="http://schemas.microsoft.com/office/drawing/2014/main" id="{72577C68-A453-2BEA-7722-DA66674B2D4F}"/>
                </a:ext>
              </a:extLst>
            </p:cNvPr>
            <p:cNvSpPr/>
            <p:nvPr/>
          </p:nvSpPr>
          <p:spPr>
            <a:xfrm>
              <a:off x="-506553" y="1081548"/>
              <a:ext cx="584793" cy="38113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21" name="Rectangle 20">
              <a:extLst>
                <a:ext uri="{FF2B5EF4-FFF2-40B4-BE49-F238E27FC236}">
                  <a16:creationId xmlns:a16="http://schemas.microsoft.com/office/drawing/2014/main" id="{A98B4CD7-26BD-AC74-3E46-1850715E33A4}"/>
                </a:ext>
              </a:extLst>
            </p:cNvPr>
            <p:cNvSpPr/>
            <p:nvPr/>
          </p:nvSpPr>
          <p:spPr>
            <a:xfrm>
              <a:off x="1057947" y="2710564"/>
              <a:ext cx="504752" cy="2544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grpSp>
          <p:nvGrpSpPr>
            <p:cNvPr id="22" name="Group 21">
              <a:extLst>
                <a:ext uri="{FF2B5EF4-FFF2-40B4-BE49-F238E27FC236}">
                  <a16:creationId xmlns:a16="http://schemas.microsoft.com/office/drawing/2014/main" id="{D5A3B461-3B68-C4E5-1513-FA1DAF01E221}"/>
                </a:ext>
              </a:extLst>
            </p:cNvPr>
            <p:cNvGrpSpPr>
              <a:grpSpLocks noChangeAspect="1"/>
            </p:cNvGrpSpPr>
            <p:nvPr/>
          </p:nvGrpSpPr>
          <p:grpSpPr>
            <a:xfrm>
              <a:off x="3079333" y="3107286"/>
              <a:ext cx="672604" cy="667898"/>
              <a:chOff x="-1141928" y="2451073"/>
              <a:chExt cx="1026018" cy="1018834"/>
            </a:xfrm>
          </p:grpSpPr>
          <p:sp>
            <p:nvSpPr>
              <p:cNvPr id="23" name="Oval 22">
                <a:extLst>
                  <a:ext uri="{FF2B5EF4-FFF2-40B4-BE49-F238E27FC236}">
                    <a16:creationId xmlns:a16="http://schemas.microsoft.com/office/drawing/2014/main" id="{4BA94C1A-6062-7779-5CB3-29FBE9211702}"/>
                  </a:ext>
                </a:extLst>
              </p:cNvPr>
              <p:cNvSpPr/>
              <p:nvPr/>
            </p:nvSpPr>
            <p:spPr>
              <a:xfrm>
                <a:off x="-1030310" y="2555507"/>
                <a:ext cx="914400" cy="914400"/>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24" name="Rectangle 23">
                <a:extLst>
                  <a:ext uri="{FF2B5EF4-FFF2-40B4-BE49-F238E27FC236}">
                    <a16:creationId xmlns:a16="http://schemas.microsoft.com/office/drawing/2014/main" id="{C2311130-2400-8425-15D3-A50EB67320F3}"/>
                  </a:ext>
                </a:extLst>
              </p:cNvPr>
              <p:cNvSpPr/>
              <p:nvPr/>
            </p:nvSpPr>
            <p:spPr>
              <a:xfrm>
                <a:off x="-1141928" y="2451073"/>
                <a:ext cx="568817" cy="561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grpSp>
        <p:sp>
          <p:nvSpPr>
            <p:cNvPr id="31" name="Rectangle 30">
              <a:extLst>
                <a:ext uri="{FF2B5EF4-FFF2-40B4-BE49-F238E27FC236}">
                  <a16:creationId xmlns:a16="http://schemas.microsoft.com/office/drawing/2014/main" id="{1252ECA0-E1A3-95B8-9200-96D625BBA0F2}"/>
                </a:ext>
              </a:extLst>
            </p:cNvPr>
            <p:cNvSpPr/>
            <p:nvPr/>
          </p:nvSpPr>
          <p:spPr>
            <a:xfrm>
              <a:off x="6073040" y="2579326"/>
              <a:ext cx="2895064" cy="679926"/>
            </a:xfrm>
            <a:prstGeom prst="rect">
              <a:avLst/>
            </a:prstGeom>
            <a:solidFill>
              <a:schemeClr val="tx2"/>
            </a:solidFill>
            <a:ln/>
          </p:spPr>
          <p:style>
            <a:lnRef idx="1">
              <a:schemeClr val="accent1"/>
            </a:lnRef>
            <a:fillRef idx="3">
              <a:schemeClr val="accent1"/>
            </a:fillRef>
            <a:effectRef idx="2">
              <a:schemeClr val="accent1"/>
            </a:effectRef>
            <a:fontRef idx="minor">
              <a:schemeClr val="lt1"/>
            </a:fontRef>
          </p:style>
          <p:txBody>
            <a:bodyPr lIns="90000" rIns="90000"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sym typeface="Arial"/>
                </a:rPr>
                <a:t>Linker</a:t>
              </a:r>
            </a:p>
            <a:p>
              <a:pPr marL="171446" marR="0" lvl="0" indent="-171446" algn="l" defTabSz="9143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sym typeface="Arial"/>
                </a:rPr>
                <a:t>Bridge between antibody and drugs and to control the release of the drugs into the cancer cells</a:t>
              </a:r>
            </a:p>
          </p:txBody>
        </p:sp>
        <p:cxnSp>
          <p:nvCxnSpPr>
            <p:cNvPr id="36" name="Straight Arrow Connector 35">
              <a:extLst>
                <a:ext uri="{FF2B5EF4-FFF2-40B4-BE49-F238E27FC236}">
                  <a16:creationId xmlns:a16="http://schemas.microsoft.com/office/drawing/2014/main" id="{B60846C2-1953-355D-AC4F-16B73269DB6B}"/>
                </a:ext>
              </a:extLst>
            </p:cNvPr>
            <p:cNvCxnSpPr>
              <a:cxnSpLocks/>
            </p:cNvCxnSpPr>
            <p:nvPr/>
          </p:nvCxnSpPr>
          <p:spPr>
            <a:xfrm flipH="1">
              <a:off x="5133997" y="2962885"/>
              <a:ext cx="966427" cy="0"/>
            </a:xfrm>
            <a:prstGeom prst="straightConnector1">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3AC15EAF-714E-9D8E-E211-98F60EC29F27}"/>
                </a:ext>
              </a:extLst>
            </p:cNvPr>
            <p:cNvSpPr/>
            <p:nvPr/>
          </p:nvSpPr>
          <p:spPr>
            <a:xfrm>
              <a:off x="1357664" y="3299944"/>
              <a:ext cx="1439073" cy="810168"/>
            </a:xfrm>
            <a:prstGeom prst="rect">
              <a:avLst/>
            </a:prstGeom>
            <a:solidFill>
              <a:schemeClr val="tx2"/>
            </a:solidFill>
            <a:ln/>
          </p:spPr>
          <p:style>
            <a:lnRef idx="1">
              <a:schemeClr val="accent1"/>
            </a:lnRef>
            <a:fillRef idx="3">
              <a:schemeClr val="accent1"/>
            </a:fillRef>
            <a:effectRef idx="2">
              <a:schemeClr val="accent1"/>
            </a:effectRef>
            <a:fontRef idx="minor">
              <a:schemeClr val="lt1"/>
            </a:fontRef>
          </p:style>
          <p:txBody>
            <a:bodyPr lIns="90000" rIns="90000"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sym typeface="Arial"/>
                </a:rPr>
                <a:t>Drug/payload</a:t>
              </a:r>
            </a:p>
            <a:p>
              <a:pPr marL="171446" marR="0" lvl="0" indent="-171446" algn="l" defTabSz="9143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sym typeface="Arial"/>
                </a:rPr>
                <a:t>Warhead for destroying cancer cells</a:t>
              </a:r>
            </a:p>
          </p:txBody>
        </p:sp>
        <p:sp>
          <p:nvSpPr>
            <p:cNvPr id="45" name="Rectangle 44">
              <a:extLst>
                <a:ext uri="{FF2B5EF4-FFF2-40B4-BE49-F238E27FC236}">
                  <a16:creationId xmlns:a16="http://schemas.microsoft.com/office/drawing/2014/main" id="{9C4CB077-00DC-BD78-9C22-9BC9C43FFD3F}"/>
                </a:ext>
              </a:extLst>
            </p:cNvPr>
            <p:cNvSpPr/>
            <p:nvPr/>
          </p:nvSpPr>
          <p:spPr>
            <a:xfrm>
              <a:off x="171420" y="1511737"/>
              <a:ext cx="2895063" cy="421830"/>
            </a:xfrm>
            <a:prstGeom prst="rect">
              <a:avLst/>
            </a:prstGeom>
            <a:solidFill>
              <a:schemeClr val="tx2"/>
            </a:solidFill>
            <a:ln/>
          </p:spPr>
          <p:style>
            <a:lnRef idx="1">
              <a:schemeClr val="accent1"/>
            </a:lnRef>
            <a:fillRef idx="3">
              <a:schemeClr val="accent1"/>
            </a:fillRef>
            <a:effectRef idx="2">
              <a:schemeClr val="accent1"/>
            </a:effectRef>
            <a:fontRef idx="minor">
              <a:schemeClr val="lt1"/>
            </a:fontRef>
          </p:style>
          <p:txBody>
            <a:bodyPr lIns="90000" rIns="90000"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sym typeface="Arial"/>
                </a:rPr>
                <a:t>Target Antigen</a:t>
              </a:r>
            </a:p>
            <a:p>
              <a:pPr marL="171446" marR="0" lvl="0" indent="-171446" algn="l" defTabSz="9143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sym typeface="Arial"/>
                </a:rPr>
                <a:t>Recognition of target on cancer cell</a:t>
              </a:r>
            </a:p>
          </p:txBody>
        </p:sp>
        <p:cxnSp>
          <p:nvCxnSpPr>
            <p:cNvPr id="47" name="Straight Arrow Connector 46">
              <a:extLst>
                <a:ext uri="{FF2B5EF4-FFF2-40B4-BE49-F238E27FC236}">
                  <a16:creationId xmlns:a16="http://schemas.microsoft.com/office/drawing/2014/main" id="{1794CC2D-E390-0020-BCDE-615AC683AC81}"/>
                </a:ext>
              </a:extLst>
            </p:cNvPr>
            <p:cNvCxnSpPr>
              <a:cxnSpLocks/>
            </p:cNvCxnSpPr>
            <p:nvPr/>
          </p:nvCxnSpPr>
          <p:spPr>
            <a:xfrm>
              <a:off x="1804166" y="1943399"/>
              <a:ext cx="0" cy="5838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Rounded Rectangle 17">
            <a:extLst>
              <a:ext uri="{FF2B5EF4-FFF2-40B4-BE49-F238E27FC236}">
                <a16:creationId xmlns:a16="http://schemas.microsoft.com/office/drawing/2014/main" id="{F994CA0D-17FD-C814-1408-360EB4EFEA41}"/>
              </a:ext>
            </a:extLst>
          </p:cNvPr>
          <p:cNvSpPr/>
          <p:nvPr/>
        </p:nvSpPr>
        <p:spPr>
          <a:xfrm>
            <a:off x="1676689" y="4053784"/>
            <a:ext cx="6035040" cy="791687"/>
          </a:xfrm>
          <a:prstGeom prst="roundRect">
            <a:avLst/>
          </a:prstGeom>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0000" rIns="90000" rtlCol="0" anchor="ctr"/>
          <a:lstStyle/>
          <a:p>
            <a:pPr marL="285750" indent="-285750">
              <a:buClr>
                <a:schemeClr val="bg1"/>
              </a:buClr>
              <a:buFont typeface="Arial" panose="020B0604020202020204" pitchFamily="34" charset="0"/>
              <a:buChar char="•"/>
            </a:pPr>
            <a:r>
              <a:rPr lang="en-US" sz="1200" b="0" i="0" dirty="0">
                <a:solidFill>
                  <a:schemeClr val="bg1"/>
                </a:solidFill>
                <a:effectLst/>
              </a:rPr>
              <a:t>ADCs are typically composed of a monoclonal antibody covalently attached to a cytotoxic drug via a chemical linker</a:t>
            </a:r>
          </a:p>
          <a:p>
            <a:pPr marL="285750" indent="-285750">
              <a:buClr>
                <a:schemeClr val="bg1"/>
              </a:buClr>
              <a:buFont typeface="Arial" panose="020B0604020202020204" pitchFamily="34" charset="0"/>
              <a:buChar char="•"/>
            </a:pPr>
            <a:r>
              <a:rPr lang="en-US" sz="1200" b="0" i="0" dirty="0">
                <a:solidFill>
                  <a:schemeClr val="bg1"/>
                </a:solidFill>
                <a:effectLst/>
              </a:rPr>
              <a:t>ADCs combine both the advantages of highly specific targeting ability and highly potent killing effect to achieve accurate and efficient elimination of cancer cells</a:t>
            </a:r>
            <a:endParaRPr lang="en-US" sz="1200" dirty="0">
              <a:solidFill>
                <a:schemeClr val="bg1"/>
              </a:solidFill>
            </a:endParaRPr>
          </a:p>
        </p:txBody>
      </p:sp>
      <p:cxnSp>
        <p:nvCxnSpPr>
          <p:cNvPr id="27" name="Straight Arrow Connector 26">
            <a:extLst>
              <a:ext uri="{FF2B5EF4-FFF2-40B4-BE49-F238E27FC236}">
                <a16:creationId xmlns:a16="http://schemas.microsoft.com/office/drawing/2014/main" id="{73B51191-37D6-D6C4-8972-E86429569FCD}"/>
              </a:ext>
            </a:extLst>
          </p:cNvPr>
          <p:cNvCxnSpPr>
            <a:cxnSpLocks/>
          </p:cNvCxnSpPr>
          <p:nvPr/>
        </p:nvCxnSpPr>
        <p:spPr>
          <a:xfrm>
            <a:off x="5137584" y="2825726"/>
            <a:ext cx="0" cy="5838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6F07723-56BA-EA8E-CBF9-540B52265054}"/>
              </a:ext>
            </a:extLst>
          </p:cNvPr>
          <p:cNvCxnSpPr>
            <a:cxnSpLocks/>
          </p:cNvCxnSpPr>
          <p:nvPr/>
        </p:nvCxnSpPr>
        <p:spPr>
          <a:xfrm rot="16200000" flipH="1">
            <a:off x="2997719" y="3296614"/>
            <a:ext cx="2211" cy="3795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890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29F62D5C-4E12-A778-4161-0B54666CB54B}"/>
              </a:ext>
            </a:extLst>
          </p:cNvPr>
          <p:cNvSpPr>
            <a:spLocks noGrp="1"/>
          </p:cNvSpPr>
          <p:nvPr>
            <p:ph type="ftr" sz="quarter" idx="3"/>
          </p:nvPr>
        </p:nvSpPr>
        <p:spPr/>
        <p:txBody>
          <a:bodyPr/>
          <a:lstStyle/>
          <a:p>
            <a:pPr>
              <a:buClrTx/>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 Cancer Genome Atlas Research Network.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Nat Genet</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2013;45:1113-1120. 2. AACR Project GENIE Consortium.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Cancer Discov</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2017;7:818-831.</a:t>
            </a:r>
            <a:b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b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3. Oh DY et al.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Nat Rev Clin Oncol</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2020;17:33-48. 4. Scaranti M et al.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Nat Rev Clin Oncol</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2020;17:349-359.</a:t>
            </a:r>
          </a:p>
        </p:txBody>
      </p:sp>
      <p:sp>
        <p:nvSpPr>
          <p:cNvPr id="2" name="Title 1"/>
          <p:cNvSpPr>
            <a:spLocks noGrp="1"/>
          </p:cNvSpPr>
          <p:nvPr>
            <p:ph type="title"/>
          </p:nvPr>
        </p:nvSpPr>
        <p:spPr/>
        <p:txBody>
          <a:bodyPr/>
          <a:lstStyle/>
          <a:p>
            <a:r>
              <a:rPr lang="en-US" dirty="0"/>
              <a:t>Optimal ADC Targets in Gynecologic Cancers</a:t>
            </a:r>
            <a:endParaRPr lang="en-US" baseline="30000" dirty="0"/>
          </a:p>
        </p:txBody>
      </p:sp>
      <p:grpSp>
        <p:nvGrpSpPr>
          <p:cNvPr id="14" name="Group 13">
            <a:extLst>
              <a:ext uri="{FF2B5EF4-FFF2-40B4-BE49-F238E27FC236}">
                <a16:creationId xmlns:a16="http://schemas.microsoft.com/office/drawing/2014/main" id="{89C616B0-CE72-4877-D271-3BC44B42860F}"/>
              </a:ext>
            </a:extLst>
          </p:cNvPr>
          <p:cNvGrpSpPr/>
          <p:nvPr/>
        </p:nvGrpSpPr>
        <p:grpSpPr>
          <a:xfrm>
            <a:off x="6227018" y="2020824"/>
            <a:ext cx="2744922" cy="2547747"/>
            <a:chOff x="2798599" y="1273976"/>
            <a:chExt cx="3772724" cy="3501719"/>
          </a:xfrm>
        </p:grpSpPr>
        <p:grpSp>
          <p:nvGrpSpPr>
            <p:cNvPr id="13" name="Group 12">
              <a:extLst>
                <a:ext uri="{FF2B5EF4-FFF2-40B4-BE49-F238E27FC236}">
                  <a16:creationId xmlns:a16="http://schemas.microsoft.com/office/drawing/2014/main" id="{6831DF12-EA53-BD2F-978A-22B971BCBB43}"/>
                </a:ext>
              </a:extLst>
            </p:cNvPr>
            <p:cNvGrpSpPr/>
            <p:nvPr/>
          </p:nvGrpSpPr>
          <p:grpSpPr>
            <a:xfrm>
              <a:off x="2798599" y="1273976"/>
              <a:ext cx="3772724" cy="3501719"/>
              <a:chOff x="2798599" y="1273976"/>
              <a:chExt cx="3772724" cy="3501719"/>
            </a:xfrm>
          </p:grpSpPr>
          <p:pic>
            <p:nvPicPr>
              <p:cNvPr id="9" name="Picture 8">
                <a:extLst>
                  <a:ext uri="{FF2B5EF4-FFF2-40B4-BE49-F238E27FC236}">
                    <a16:creationId xmlns:a16="http://schemas.microsoft.com/office/drawing/2014/main" id="{FB70F47F-D299-D313-4052-9B5516D8900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798599" y="1775081"/>
                <a:ext cx="3772724" cy="3000614"/>
              </a:xfrm>
              <a:prstGeom prst="rect">
                <a:avLst/>
              </a:prstGeom>
            </p:spPr>
          </p:pic>
          <p:pic>
            <p:nvPicPr>
              <p:cNvPr id="12" name="Picture 11">
                <a:extLst>
                  <a:ext uri="{FF2B5EF4-FFF2-40B4-BE49-F238E27FC236}">
                    <a16:creationId xmlns:a16="http://schemas.microsoft.com/office/drawing/2014/main" id="{49120138-36BB-D84C-929B-871CDA1A9DA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854175" y="1273976"/>
                <a:ext cx="3661572" cy="501105"/>
              </a:xfrm>
              <a:prstGeom prst="rect">
                <a:avLst/>
              </a:prstGeom>
            </p:spPr>
          </p:pic>
        </p:grpSp>
        <p:sp>
          <p:nvSpPr>
            <p:cNvPr id="3" name="Rectangle 2">
              <a:extLst>
                <a:ext uri="{FF2B5EF4-FFF2-40B4-BE49-F238E27FC236}">
                  <a16:creationId xmlns:a16="http://schemas.microsoft.com/office/drawing/2014/main" id="{BDAEA461-2026-E55F-9CA5-7519B21B1102}"/>
                </a:ext>
              </a:extLst>
            </p:cNvPr>
            <p:cNvSpPr/>
            <p:nvPr/>
          </p:nvSpPr>
          <p:spPr>
            <a:xfrm>
              <a:off x="2854175" y="3466213"/>
              <a:ext cx="1114425" cy="130948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sym typeface="Arial"/>
              </a:endParaRPr>
            </a:p>
          </p:txBody>
        </p:sp>
      </p:grpSp>
      <p:sp>
        <p:nvSpPr>
          <p:cNvPr id="23" name="TextBox 22">
            <a:extLst>
              <a:ext uri="{FF2B5EF4-FFF2-40B4-BE49-F238E27FC236}">
                <a16:creationId xmlns:a16="http://schemas.microsoft.com/office/drawing/2014/main" id="{5F52E929-EB87-674E-BAF3-367C859AB27A}"/>
              </a:ext>
            </a:extLst>
          </p:cNvPr>
          <p:cNvSpPr txBox="1"/>
          <p:nvPr/>
        </p:nvSpPr>
        <p:spPr>
          <a:xfrm>
            <a:off x="6145051" y="751838"/>
            <a:ext cx="31699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sym typeface="Arial"/>
              </a:rPr>
              <a:t>HER2: </a:t>
            </a:r>
            <a:br>
              <a:rPr kumimoji="0" lang="en-US" sz="1200" b="1" i="0" u="none" strike="noStrike" kern="1200" cap="none" spc="0" normalizeH="0" baseline="0" noProof="0" dirty="0">
                <a:ln>
                  <a:noFill/>
                </a:ln>
                <a:solidFill>
                  <a:srgbClr val="000000"/>
                </a:solidFill>
                <a:effectLst/>
                <a:uLnTx/>
                <a:uFillTx/>
                <a:latin typeface="Arial"/>
                <a:ea typeface="+mn-ea"/>
                <a:cs typeface="Arial"/>
                <a:sym typeface="Arial"/>
              </a:rPr>
            </a:br>
            <a:r>
              <a:rPr kumimoji="0" lang="en-US" sz="1200" b="1" i="0" u="none" strike="noStrike" kern="1200" cap="none" spc="0" normalizeH="0" baseline="0" noProof="0" dirty="0">
                <a:ln>
                  <a:noFill/>
                </a:ln>
                <a:solidFill>
                  <a:srgbClr val="000000"/>
                </a:solidFill>
                <a:effectLst/>
                <a:uLnTx/>
                <a:uFillTx/>
                <a:latin typeface="Arial"/>
                <a:ea typeface="+mn-ea"/>
                <a:cs typeface="Arial"/>
                <a:sym typeface="Arial"/>
              </a:rPr>
              <a:t>Overexpression, Amplification, and Mutations Across Tumor Types</a:t>
            </a:r>
            <a:r>
              <a:rPr kumimoji="0" lang="en-US" sz="1200" b="1" i="0" u="none" strike="noStrike" kern="1200" cap="none" spc="0" normalizeH="0" baseline="30000" noProof="0" dirty="0">
                <a:ln>
                  <a:noFill/>
                </a:ln>
                <a:solidFill>
                  <a:srgbClr val="000000"/>
                </a:solidFill>
                <a:effectLst/>
                <a:uLnTx/>
                <a:uFillTx/>
                <a:latin typeface="Arial"/>
                <a:ea typeface="+mn-ea"/>
                <a:cs typeface="Arial"/>
                <a:sym typeface="Arial"/>
              </a:rPr>
              <a:t>1-4</a:t>
            </a:r>
          </a:p>
        </p:txBody>
      </p:sp>
      <p:sp>
        <p:nvSpPr>
          <p:cNvPr id="6" name="Rectangle 5">
            <a:extLst>
              <a:ext uri="{FF2B5EF4-FFF2-40B4-BE49-F238E27FC236}">
                <a16:creationId xmlns:a16="http://schemas.microsoft.com/office/drawing/2014/main" id="{27787FA8-E99D-952E-CC99-9B2F4D948371}"/>
              </a:ext>
            </a:extLst>
          </p:cNvPr>
          <p:cNvSpPr/>
          <p:nvPr/>
        </p:nvSpPr>
        <p:spPr>
          <a:xfrm>
            <a:off x="-85999" y="1620803"/>
            <a:ext cx="2744922" cy="1195909"/>
          </a:xfrm>
          <a:prstGeom prst="rect">
            <a:avLst/>
          </a:prstGeom>
          <a:noFill/>
          <a:ln>
            <a:noFill/>
          </a:ln>
        </p:spPr>
        <p:style>
          <a:lnRef idx="2">
            <a:schemeClr val="dk1"/>
          </a:lnRef>
          <a:fillRef idx="1">
            <a:schemeClr val="lt1"/>
          </a:fillRef>
          <a:effectRef idx="0">
            <a:schemeClr val="dk1"/>
          </a:effectRef>
          <a:fontRef idx="minor">
            <a:schemeClr val="dk1"/>
          </a:fontRef>
        </p:style>
        <p:txBody>
          <a:bodyPr lIns="90000" rIns="90000" rtlCol="0" anchor="ctr"/>
          <a:lstStyle/>
          <a:p>
            <a:pPr marL="369887" marR="0" lvl="1" indent="-171450" algn="l" defTabSz="600075" rtl="0" eaLnBrk="1" fontAlgn="auto" latinLnBrk="0" hangingPunct="1">
              <a:lnSpc>
                <a:spcPct val="100000"/>
              </a:lnSpc>
              <a:spcBef>
                <a:spcPct val="0"/>
              </a:spcBef>
              <a:spcAft>
                <a:spcPts val="400"/>
              </a:spcAft>
              <a:buClrTx/>
              <a:buSzTx/>
              <a:buFont typeface="Arial" panose="020B0604020202020204" pitchFamily="34" charset="0"/>
              <a:buChar char="•"/>
              <a:defRPr/>
            </a:pPr>
            <a:r>
              <a:rPr kumimoji="0" lang="en-US" sz="1050" b="0" i="0" u="none" strike="noStrike" kern="1200" cap="none" spc="0" normalizeH="0" baseline="0" noProof="0" dirty="0">
                <a:ln>
                  <a:noFill/>
                </a:ln>
                <a:solidFill>
                  <a:srgbClr val="000000"/>
                </a:solidFill>
                <a:effectLst/>
                <a:uLnTx/>
                <a:uFillTx/>
                <a:latin typeface="Arial"/>
                <a:ea typeface="+mn-ea"/>
                <a:cs typeface="+mn-cs"/>
                <a:sym typeface="Arial"/>
              </a:rPr>
              <a:t>Under normal conditions, it is involved in the coagulation cascade</a:t>
            </a:r>
          </a:p>
          <a:p>
            <a:pPr marL="369887" marR="0" lvl="1" indent="-171450" algn="l" defTabSz="600075" rtl="0" eaLnBrk="1" fontAlgn="auto" latinLnBrk="0" hangingPunct="1">
              <a:lnSpc>
                <a:spcPct val="100000"/>
              </a:lnSpc>
              <a:spcBef>
                <a:spcPct val="0"/>
              </a:spcBef>
              <a:spcAft>
                <a:spcPts val="400"/>
              </a:spcAft>
              <a:buClrTx/>
              <a:buSzTx/>
              <a:buFont typeface="Arial" panose="020B0604020202020204" pitchFamily="34" charset="0"/>
              <a:buChar char="•"/>
              <a:defRPr/>
            </a:pPr>
            <a:r>
              <a:rPr kumimoji="0" lang="en-US" sz="1050" b="0" i="0" u="none" strike="noStrike" kern="1200" cap="none" spc="0" normalizeH="0" baseline="0" noProof="0" dirty="0">
                <a:ln>
                  <a:noFill/>
                </a:ln>
                <a:solidFill>
                  <a:srgbClr val="000000"/>
                </a:solidFill>
                <a:effectLst/>
                <a:uLnTx/>
                <a:uFillTx/>
                <a:latin typeface="Arial"/>
                <a:ea typeface="+mn-ea"/>
                <a:cs typeface="+mn-cs"/>
                <a:sym typeface="Arial"/>
              </a:rPr>
              <a:t>Under oncogenic conditions, it is involved in tumor angiogenesis, proliferation, and thrombosis</a:t>
            </a:r>
          </a:p>
          <a:p>
            <a:pPr marL="285750" marR="0" lvl="1" indent="-285750" algn="l" defTabSz="600075" rtl="0" eaLnBrk="1" fontAlgn="auto" latinLnBrk="0" hangingPunct="1">
              <a:lnSpc>
                <a:spcPct val="100000"/>
              </a:lnSpc>
              <a:spcBef>
                <a:spcPct val="0"/>
              </a:spcBef>
              <a:spcAft>
                <a:spcPts val="40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000000"/>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E408ED19-D214-225C-B888-B70EAF25D0A4}"/>
              </a:ext>
            </a:extLst>
          </p:cNvPr>
          <p:cNvSpPr txBox="1"/>
          <p:nvPr/>
        </p:nvSpPr>
        <p:spPr>
          <a:xfrm>
            <a:off x="-298497" y="751838"/>
            <a:ext cx="316991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sym typeface="Arial"/>
              </a:rPr>
              <a:t>Tissue factor (TF):  </a:t>
            </a:r>
            <a:br>
              <a:rPr kumimoji="0" lang="en-US" sz="1200" b="1" i="0" u="none" strike="noStrike" kern="1200" cap="none" spc="0" normalizeH="0" baseline="0" noProof="0" dirty="0">
                <a:ln>
                  <a:noFill/>
                </a:ln>
                <a:solidFill>
                  <a:srgbClr val="000000"/>
                </a:solidFill>
                <a:effectLst/>
                <a:uLnTx/>
                <a:uFillTx/>
                <a:latin typeface="Arial"/>
                <a:ea typeface="+mn-ea"/>
                <a:cs typeface="Arial"/>
                <a:sym typeface="Arial"/>
              </a:rPr>
            </a:br>
            <a:r>
              <a:rPr kumimoji="0" lang="en-US" sz="1200" b="1" i="0" u="none" strike="noStrike" kern="1200" cap="none" spc="0" normalizeH="0" baseline="0" noProof="0" dirty="0">
                <a:ln>
                  <a:noFill/>
                </a:ln>
                <a:solidFill>
                  <a:srgbClr val="000000"/>
                </a:solidFill>
                <a:effectLst/>
                <a:uLnTx/>
                <a:uFillTx/>
                <a:latin typeface="Arial"/>
                <a:ea typeface="+mn-ea"/>
                <a:cs typeface="Arial"/>
                <a:sym typeface="Arial"/>
              </a:rPr>
              <a:t>transmembrane receptor highly expressed in squamous cell and adenocarcinoma of the cervix</a:t>
            </a:r>
            <a:endParaRPr kumimoji="0" lang="en-US" sz="1200" b="1" i="0" u="none" strike="noStrike" kern="1200" cap="none" spc="0" normalizeH="0" baseline="30000" noProof="0" dirty="0">
              <a:ln>
                <a:noFill/>
              </a:ln>
              <a:solidFill>
                <a:srgbClr val="000000"/>
              </a:solidFill>
              <a:effectLst/>
              <a:uLnTx/>
              <a:uFillTx/>
              <a:latin typeface="Arial"/>
              <a:ea typeface="+mn-ea"/>
              <a:cs typeface="Arial"/>
              <a:sym typeface="Arial"/>
            </a:endParaRPr>
          </a:p>
        </p:txBody>
      </p:sp>
      <p:pic>
        <p:nvPicPr>
          <p:cNvPr id="11" name="Picture 10">
            <a:extLst>
              <a:ext uri="{FF2B5EF4-FFF2-40B4-BE49-F238E27FC236}">
                <a16:creationId xmlns:a16="http://schemas.microsoft.com/office/drawing/2014/main" id="{FDC96852-6748-FB33-84E0-4C723B53AECA}"/>
              </a:ext>
            </a:extLst>
          </p:cNvPr>
          <p:cNvPicPr>
            <a:picLocks noChangeAspect="1"/>
          </p:cNvPicPr>
          <p:nvPr/>
        </p:nvPicPr>
        <p:blipFill rotWithShape="1">
          <a:blip r:embed="rId5"/>
          <a:srcRect l="4868"/>
          <a:stretch/>
        </p:blipFill>
        <p:spPr>
          <a:xfrm>
            <a:off x="249418" y="2952699"/>
            <a:ext cx="1816306" cy="1818332"/>
          </a:xfrm>
          <a:prstGeom prst="rect">
            <a:avLst/>
          </a:prstGeom>
          <a:ln>
            <a:solidFill>
              <a:schemeClr val="tx1"/>
            </a:solidFill>
          </a:ln>
        </p:spPr>
      </p:pic>
      <p:sp>
        <p:nvSpPr>
          <p:cNvPr id="16" name="TextBox 15">
            <a:extLst>
              <a:ext uri="{FF2B5EF4-FFF2-40B4-BE49-F238E27FC236}">
                <a16:creationId xmlns:a16="http://schemas.microsoft.com/office/drawing/2014/main" id="{DCFA37B5-911F-ACA8-DF24-24A67B4B724D}"/>
              </a:ext>
            </a:extLst>
          </p:cNvPr>
          <p:cNvSpPr txBox="1"/>
          <p:nvPr/>
        </p:nvSpPr>
        <p:spPr>
          <a:xfrm>
            <a:off x="2657215" y="751838"/>
            <a:ext cx="343756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sym typeface="Arial"/>
              </a:rPr>
              <a:t>Folate receptor alpha (FR</a:t>
            </a:r>
            <a:r>
              <a:rPr kumimoji="0" lang="el-GR" sz="1200" b="1" i="0" u="none" strike="noStrike" kern="1200" cap="none" spc="0" normalizeH="0" baseline="0" noProof="0" dirty="0">
                <a:ln>
                  <a:noFill/>
                </a:ln>
                <a:solidFill>
                  <a:srgbClr val="000000"/>
                </a:solidFill>
                <a:effectLst/>
                <a:uLnTx/>
                <a:uFillTx/>
                <a:latin typeface="Arial"/>
                <a:ea typeface="+mn-ea"/>
                <a:cs typeface="Arial"/>
                <a:sym typeface="Arial"/>
              </a:rPr>
              <a:t>α): </a:t>
            </a:r>
            <a:br>
              <a:rPr kumimoji="0" lang="en-US" sz="1200" b="1" i="0" u="none" strike="noStrike" kern="1200" cap="none" spc="0" normalizeH="0" baseline="0" noProof="0" dirty="0">
                <a:ln>
                  <a:noFill/>
                </a:ln>
                <a:solidFill>
                  <a:srgbClr val="000000"/>
                </a:solidFill>
                <a:effectLst/>
                <a:uLnTx/>
                <a:uFillTx/>
                <a:latin typeface="Arial"/>
                <a:ea typeface="+mn-ea"/>
                <a:cs typeface="Arial"/>
                <a:sym typeface="Arial"/>
              </a:rPr>
            </a:br>
            <a:r>
              <a:rPr kumimoji="0" lang="en-US" sz="1200" b="1" i="0" u="none" strike="noStrike" kern="1200" cap="none" spc="0" normalizeH="0" baseline="0" noProof="0" dirty="0">
                <a:ln>
                  <a:noFill/>
                </a:ln>
                <a:solidFill>
                  <a:srgbClr val="000000"/>
                </a:solidFill>
                <a:effectLst/>
                <a:uLnTx/>
                <a:uFillTx/>
                <a:latin typeface="Arial"/>
                <a:ea typeface="+mn-ea"/>
                <a:cs typeface="Arial"/>
                <a:sym typeface="Arial"/>
              </a:rPr>
              <a:t>membrane protein that binds to</a:t>
            </a:r>
            <a:br>
              <a:rPr kumimoji="0" lang="en-US" sz="1200" b="1" i="0" u="none" strike="noStrike" kern="1200" cap="none" spc="0" normalizeH="0" baseline="0" noProof="0" dirty="0">
                <a:ln>
                  <a:noFill/>
                </a:ln>
                <a:solidFill>
                  <a:srgbClr val="000000"/>
                </a:solidFill>
                <a:effectLst/>
                <a:uLnTx/>
                <a:uFillTx/>
                <a:latin typeface="Arial"/>
                <a:ea typeface="+mn-ea"/>
                <a:cs typeface="Arial"/>
                <a:sym typeface="Arial"/>
              </a:rPr>
            </a:br>
            <a:r>
              <a:rPr kumimoji="0" lang="en-US" sz="1200" b="1" i="0" u="none" strike="noStrike" kern="1200" cap="none" spc="0" normalizeH="0" baseline="0" noProof="0" dirty="0">
                <a:ln>
                  <a:noFill/>
                </a:ln>
                <a:solidFill>
                  <a:srgbClr val="000000"/>
                </a:solidFill>
                <a:effectLst/>
                <a:uLnTx/>
                <a:uFillTx/>
                <a:latin typeface="Arial"/>
                <a:ea typeface="+mn-ea"/>
                <a:cs typeface="Arial"/>
                <a:sym typeface="Arial"/>
              </a:rPr>
              <a:t>and transports folate into cells and is </a:t>
            </a:r>
            <a:r>
              <a:rPr kumimoji="0" lang="en-US" sz="1200" b="1" i="0" u="none" strike="noStrike" kern="1200" cap="none" spc="0" normalizeH="0" baseline="0" noProof="0" dirty="0">
                <a:ln>
                  <a:noFill/>
                </a:ln>
                <a:solidFill>
                  <a:srgbClr val="000000"/>
                </a:solidFill>
                <a:effectLst/>
                <a:uLnTx/>
                <a:uFillTx/>
                <a:latin typeface="Arial"/>
                <a:ea typeface="+mn-ea"/>
                <a:cs typeface="+mn-cs"/>
                <a:sym typeface="Arial"/>
              </a:rPr>
              <a:t>highly overexpressed on certain cancer cells</a:t>
            </a:r>
            <a:endParaRPr kumimoji="0" lang="en-US" sz="1200" b="1" i="0" u="none" strike="noStrike" kern="1200" cap="none" spc="0" normalizeH="0" baseline="30000" noProof="0" dirty="0">
              <a:ln>
                <a:noFill/>
              </a:ln>
              <a:solidFill>
                <a:srgbClr val="000000"/>
              </a:solidFill>
              <a:effectLst/>
              <a:uLnTx/>
              <a:uFillTx/>
              <a:latin typeface="Arial"/>
              <a:ea typeface="+mn-ea"/>
              <a:cs typeface="Arial"/>
              <a:sym typeface="Arial"/>
            </a:endParaRPr>
          </a:p>
        </p:txBody>
      </p:sp>
      <p:sp>
        <p:nvSpPr>
          <p:cNvPr id="17" name="Rectangle 16">
            <a:extLst>
              <a:ext uri="{FF2B5EF4-FFF2-40B4-BE49-F238E27FC236}">
                <a16:creationId xmlns:a16="http://schemas.microsoft.com/office/drawing/2014/main" id="{54654618-170E-5356-E48C-767D31C33FD8}"/>
              </a:ext>
            </a:extLst>
          </p:cNvPr>
          <p:cNvSpPr/>
          <p:nvPr/>
        </p:nvSpPr>
        <p:spPr>
          <a:xfrm>
            <a:off x="2490108" y="2051010"/>
            <a:ext cx="3629754" cy="1195909"/>
          </a:xfrm>
          <a:prstGeom prst="rect">
            <a:avLst/>
          </a:prstGeom>
          <a:noFill/>
          <a:ln>
            <a:noFill/>
          </a:ln>
        </p:spPr>
        <p:style>
          <a:lnRef idx="2">
            <a:schemeClr val="dk1"/>
          </a:lnRef>
          <a:fillRef idx="1">
            <a:schemeClr val="lt1"/>
          </a:fillRef>
          <a:effectRef idx="0">
            <a:schemeClr val="dk1"/>
          </a:effectRef>
          <a:fontRef idx="minor">
            <a:schemeClr val="dk1"/>
          </a:fontRef>
        </p:style>
        <p:txBody>
          <a:bodyPr lIns="90000" rIns="90000" rtlCol="0" anchor="ctr"/>
          <a:lstStyle/>
          <a:p>
            <a:pPr marL="369887" marR="0" lvl="1" indent="-171450" algn="l" defTabSz="600075" rtl="0" eaLnBrk="1" fontAlgn="auto" latinLnBrk="0" hangingPunct="1">
              <a:lnSpc>
                <a:spcPct val="100000"/>
              </a:lnSpc>
              <a:spcBef>
                <a:spcPct val="0"/>
              </a:spcBef>
              <a:spcAft>
                <a:spcPts val="400"/>
              </a:spcAft>
              <a:buClrTx/>
              <a:buSzTx/>
              <a:buFont typeface="Arial" panose="020B0604020202020204" pitchFamily="34" charset="0"/>
              <a:buChar char="•"/>
              <a:defRPr/>
            </a:pPr>
            <a:r>
              <a:rPr lang="en-US" sz="1050" kern="1200" dirty="0">
                <a:solidFill>
                  <a:srgbClr val="000000"/>
                </a:solidFill>
                <a:latin typeface="Arial"/>
              </a:rPr>
              <a:t>H</a:t>
            </a:r>
            <a:r>
              <a:rPr kumimoji="0" lang="en-US" sz="1050" b="0" i="0" u="none" strike="noStrike" kern="1200" cap="none" spc="0" normalizeH="0" baseline="0" noProof="0" dirty="0">
                <a:ln>
                  <a:noFill/>
                </a:ln>
                <a:solidFill>
                  <a:srgbClr val="000000"/>
                </a:solidFill>
                <a:effectLst/>
                <a:uLnTx/>
                <a:uFillTx/>
                <a:latin typeface="Arial"/>
                <a:ea typeface="+mn-ea"/>
                <a:cs typeface="+mn-cs"/>
                <a:sym typeface="Arial"/>
              </a:rPr>
              <a:t>igh-grade serous ovarian cancer has approximately 80% of cells positive for some expression of FR</a:t>
            </a:r>
            <a:r>
              <a:rPr kumimoji="0" lang="el-GR" sz="1050" b="0" i="0" u="none" strike="noStrike" kern="1200" cap="none" spc="0" normalizeH="0" baseline="0" noProof="0" dirty="0">
                <a:ln>
                  <a:noFill/>
                </a:ln>
                <a:solidFill>
                  <a:srgbClr val="000000"/>
                </a:solidFill>
                <a:effectLst/>
                <a:uLnTx/>
                <a:uFillTx/>
                <a:latin typeface="Arial"/>
                <a:ea typeface="+mn-ea"/>
                <a:cs typeface="+mn-cs"/>
                <a:sym typeface="Arial"/>
              </a:rPr>
              <a:t>α</a:t>
            </a:r>
            <a:endParaRPr kumimoji="0" lang="en-US" sz="1050" b="0" i="0" u="none" strike="noStrike" kern="1200" cap="none" spc="0" normalizeH="0" baseline="0" noProof="0" dirty="0">
              <a:ln>
                <a:noFill/>
              </a:ln>
              <a:solidFill>
                <a:srgbClr val="000000"/>
              </a:solidFill>
              <a:effectLst/>
              <a:uLnTx/>
              <a:uFillTx/>
              <a:latin typeface="Arial"/>
              <a:ea typeface="+mn-ea"/>
              <a:cs typeface="+mn-cs"/>
              <a:sym typeface="Arial"/>
            </a:endParaRPr>
          </a:p>
          <a:p>
            <a:pPr marL="369887" marR="0" lvl="1" indent="-171450" algn="l" defTabSz="600075" rtl="0" eaLnBrk="1" fontAlgn="auto" latinLnBrk="0" hangingPunct="1">
              <a:lnSpc>
                <a:spcPct val="100000"/>
              </a:lnSpc>
              <a:spcBef>
                <a:spcPct val="0"/>
              </a:spcBef>
              <a:spcAft>
                <a:spcPts val="400"/>
              </a:spcAft>
              <a:buClrTx/>
              <a:buSzTx/>
              <a:buFont typeface="Arial" panose="020B0604020202020204" pitchFamily="34" charset="0"/>
              <a:buChar char="•"/>
              <a:defRPr/>
            </a:pPr>
            <a:r>
              <a:rPr kumimoji="0" lang="en-US" sz="1050" b="0" i="0" u="none" strike="noStrike" kern="1200" cap="none" spc="0" normalizeH="0" baseline="0" noProof="0" dirty="0">
                <a:ln>
                  <a:noFill/>
                </a:ln>
                <a:solidFill>
                  <a:srgbClr val="000000"/>
                </a:solidFill>
                <a:effectLst/>
                <a:uLnTx/>
                <a:uFillTx/>
                <a:latin typeface="Arial"/>
                <a:ea typeface="+mn-ea"/>
                <a:cs typeface="+mn-cs"/>
                <a:sym typeface="Arial"/>
              </a:rPr>
              <a:t>FR</a:t>
            </a:r>
            <a:r>
              <a:rPr kumimoji="0" lang="el-GR" sz="1050" b="0" i="0" u="none" strike="noStrike" kern="1200" cap="none" spc="0" normalizeH="0" baseline="0" noProof="0" dirty="0">
                <a:ln>
                  <a:noFill/>
                </a:ln>
                <a:solidFill>
                  <a:srgbClr val="000000"/>
                </a:solidFill>
                <a:effectLst/>
                <a:uLnTx/>
                <a:uFillTx/>
                <a:latin typeface="Arial"/>
                <a:ea typeface="+mn-ea"/>
                <a:cs typeface="+mn-cs"/>
                <a:sym typeface="Arial"/>
              </a:rPr>
              <a:t>α </a:t>
            </a:r>
            <a:r>
              <a:rPr kumimoji="0" lang="en-US" sz="1050" b="0" i="0" u="none" strike="noStrike" kern="1200" cap="none" spc="0" normalizeH="0" baseline="0" noProof="0" dirty="0">
                <a:ln>
                  <a:noFill/>
                </a:ln>
                <a:solidFill>
                  <a:srgbClr val="000000"/>
                </a:solidFill>
                <a:effectLst/>
                <a:uLnTx/>
                <a:uFillTx/>
                <a:latin typeface="Arial"/>
                <a:ea typeface="+mn-ea"/>
                <a:cs typeface="+mn-cs"/>
                <a:sym typeface="Arial"/>
              </a:rPr>
              <a:t>overexpression allows for ADC-based</a:t>
            </a:r>
          </a:p>
          <a:p>
            <a:pPr marL="687387" lvl="2" indent="-171450" defTabSz="600075">
              <a:spcBef>
                <a:spcPct val="0"/>
              </a:spcBef>
              <a:spcAft>
                <a:spcPts val="400"/>
              </a:spcAft>
              <a:buClrTx/>
              <a:buFont typeface="System Font Regular"/>
              <a:buChar char="–"/>
              <a:defRPr/>
            </a:pPr>
            <a:r>
              <a:rPr kumimoji="0" lang="en-US" sz="1050" b="0" i="0" u="none" strike="noStrike" kern="1200" cap="none" spc="0" normalizeH="0" baseline="0" noProof="0" dirty="0">
                <a:ln>
                  <a:noFill/>
                </a:ln>
                <a:solidFill>
                  <a:srgbClr val="000000"/>
                </a:solidFill>
                <a:effectLst/>
                <a:uLnTx/>
                <a:uFillTx/>
                <a:latin typeface="Arial"/>
                <a:ea typeface="+mn-ea"/>
                <a:cs typeface="+mn-cs"/>
                <a:sym typeface="Arial"/>
              </a:rPr>
              <a:t>Delivery of a highly potent molecule of chemotherapy to FR</a:t>
            </a:r>
            <a:r>
              <a:rPr kumimoji="0" lang="el-GR" sz="1050" b="0" i="0" u="none" strike="noStrike" kern="1200" cap="none" spc="0" normalizeH="0" baseline="0" noProof="0" dirty="0">
                <a:ln>
                  <a:noFill/>
                </a:ln>
                <a:solidFill>
                  <a:srgbClr val="000000"/>
                </a:solidFill>
                <a:effectLst/>
                <a:uLnTx/>
                <a:uFillTx/>
                <a:latin typeface="Arial"/>
                <a:ea typeface="+mn-ea"/>
                <a:cs typeface="+mn-cs"/>
                <a:sym typeface="Arial"/>
              </a:rPr>
              <a:t>α </a:t>
            </a:r>
            <a:r>
              <a:rPr kumimoji="0" lang="en-US" sz="1050" b="0" i="0" u="none" strike="noStrike" kern="1200" cap="none" spc="0" normalizeH="0" baseline="0" noProof="0" dirty="0">
                <a:ln>
                  <a:noFill/>
                </a:ln>
                <a:solidFill>
                  <a:srgbClr val="000000"/>
                </a:solidFill>
                <a:effectLst/>
                <a:uLnTx/>
                <a:uFillTx/>
                <a:latin typeface="Arial"/>
                <a:ea typeface="+mn-ea"/>
                <a:cs typeface="+mn-cs"/>
                <a:sym typeface="Arial"/>
              </a:rPr>
              <a:t>cells </a:t>
            </a:r>
          </a:p>
          <a:p>
            <a:pPr marL="687387" marR="0" lvl="1" indent="-171450" algn="l" defTabSz="600075" rtl="0" eaLnBrk="1" fontAlgn="auto" latinLnBrk="0" hangingPunct="1">
              <a:lnSpc>
                <a:spcPct val="100000"/>
              </a:lnSpc>
              <a:spcBef>
                <a:spcPct val="0"/>
              </a:spcBef>
              <a:spcAft>
                <a:spcPts val="400"/>
              </a:spcAft>
              <a:buClrTx/>
              <a:buSzTx/>
              <a:buFont typeface="System Font Regular"/>
              <a:buChar char="–"/>
              <a:defRPr/>
            </a:pPr>
            <a:r>
              <a:rPr kumimoji="0" lang="en-US" sz="1050" b="0" i="0" u="none" strike="noStrike" kern="1200" cap="none" spc="0" normalizeH="0" baseline="0" noProof="0" dirty="0">
                <a:ln>
                  <a:noFill/>
                </a:ln>
                <a:solidFill>
                  <a:srgbClr val="000000"/>
                </a:solidFill>
                <a:effectLst/>
                <a:uLnTx/>
                <a:uFillTx/>
                <a:latin typeface="Arial"/>
                <a:ea typeface="+mn-ea"/>
                <a:cs typeface="+mn-cs"/>
                <a:sym typeface="Arial"/>
              </a:rPr>
              <a:t>Diffusion of the payload into FR</a:t>
            </a:r>
            <a:r>
              <a:rPr kumimoji="0" lang="el-GR" sz="1050" b="0" i="0" u="none" strike="noStrike" kern="1200" cap="none" spc="0" normalizeH="0" baseline="0" noProof="0" dirty="0">
                <a:ln>
                  <a:noFill/>
                </a:ln>
                <a:solidFill>
                  <a:srgbClr val="000000"/>
                </a:solidFill>
                <a:effectLst/>
                <a:uLnTx/>
                <a:uFillTx/>
                <a:latin typeface="Arial"/>
                <a:ea typeface="+mn-ea"/>
                <a:cs typeface="+mn-cs"/>
                <a:sym typeface="Arial"/>
              </a:rPr>
              <a:t>α-</a:t>
            </a:r>
            <a:r>
              <a:rPr kumimoji="0" lang="en-US" sz="1050" b="0" i="0" u="none" strike="noStrike" kern="1200" cap="none" spc="0" normalizeH="0" baseline="0" noProof="0" dirty="0">
                <a:ln>
                  <a:noFill/>
                </a:ln>
                <a:solidFill>
                  <a:srgbClr val="000000"/>
                </a:solidFill>
                <a:effectLst/>
                <a:uLnTx/>
                <a:uFillTx/>
                <a:latin typeface="Arial"/>
                <a:ea typeface="+mn-ea"/>
                <a:cs typeface="+mn-cs"/>
                <a:sym typeface="Arial"/>
              </a:rPr>
              <a:t>negative cells that are adjacent via the bystander effect</a:t>
            </a:r>
          </a:p>
          <a:p>
            <a:pPr marL="288925" marR="0" lvl="1" indent="-90488" algn="l" defTabSz="600075" rtl="0" eaLnBrk="1" fontAlgn="auto" latinLnBrk="0" hangingPunct="1">
              <a:lnSpc>
                <a:spcPct val="100000"/>
              </a:lnSpc>
              <a:spcBef>
                <a:spcPct val="0"/>
              </a:spcBef>
              <a:spcAft>
                <a:spcPts val="400"/>
              </a:spcAft>
              <a:buClrTx/>
              <a:buSzTx/>
              <a:buFont typeface="Arial" panose="020B0604020202020204" pitchFamily="34" charset="0"/>
              <a:buChar char="•"/>
              <a:defRPr/>
            </a:pPr>
            <a:endParaRPr kumimoji="0" lang="en-US" sz="1050" b="0" i="0" u="none" strike="noStrike" kern="1200" cap="none" spc="0" normalizeH="0" baseline="0" noProof="0" dirty="0">
              <a:ln>
                <a:noFill/>
              </a:ln>
              <a:solidFill>
                <a:srgbClr val="000000"/>
              </a:solidFill>
              <a:effectLst/>
              <a:uLnTx/>
              <a:uFillTx/>
              <a:latin typeface="Arial"/>
              <a:ea typeface="+mn-ea"/>
              <a:cs typeface="+mn-cs"/>
              <a:sym typeface="Arial"/>
            </a:endParaRPr>
          </a:p>
          <a:p>
            <a:pPr marL="285750" marR="0" lvl="1" indent="-285750" algn="l" defTabSz="600075" rtl="0" eaLnBrk="1" fontAlgn="auto" latinLnBrk="0" hangingPunct="1">
              <a:lnSpc>
                <a:spcPct val="100000"/>
              </a:lnSpc>
              <a:spcBef>
                <a:spcPct val="0"/>
              </a:spcBef>
              <a:spcAft>
                <a:spcPts val="40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000000"/>
              </a:solidFill>
              <a:effectLst/>
              <a:uLnTx/>
              <a:uFillTx/>
              <a:latin typeface="Arial"/>
              <a:ea typeface="+mn-ea"/>
              <a:cs typeface="+mn-cs"/>
              <a:sym typeface="Arial"/>
            </a:endParaRPr>
          </a:p>
          <a:p>
            <a:pPr marL="285750" marR="0" lvl="1" indent="-285750" algn="l" defTabSz="600075" rtl="0" eaLnBrk="1" fontAlgn="auto" latinLnBrk="0" hangingPunct="1">
              <a:lnSpc>
                <a:spcPct val="100000"/>
              </a:lnSpc>
              <a:spcBef>
                <a:spcPct val="0"/>
              </a:spcBef>
              <a:spcAft>
                <a:spcPts val="40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000000"/>
              </a:solidFill>
              <a:effectLst/>
              <a:uLnTx/>
              <a:uFillTx/>
              <a:latin typeface="Arial"/>
              <a:ea typeface="+mn-ea"/>
              <a:cs typeface="+mn-cs"/>
              <a:sym typeface="Arial"/>
            </a:endParaRPr>
          </a:p>
        </p:txBody>
      </p:sp>
      <p:pic>
        <p:nvPicPr>
          <p:cNvPr id="6146" name="Picture 2" descr="Mirvetuximab soravtansine mechanism of action.">
            <a:extLst>
              <a:ext uri="{FF2B5EF4-FFF2-40B4-BE49-F238E27FC236}">
                <a16:creationId xmlns:a16="http://schemas.microsoft.com/office/drawing/2014/main" id="{A14432ED-9F1E-F64F-55E6-9ADEC491A0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5033" y="3125990"/>
            <a:ext cx="2429162" cy="15919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87FFB6DE-5002-80EB-879A-A851D1431099}"/>
              </a:ext>
            </a:extLst>
          </p:cNvPr>
          <p:cNvCxnSpPr/>
          <p:nvPr/>
        </p:nvCxnSpPr>
        <p:spPr>
          <a:xfrm>
            <a:off x="2628966" y="891871"/>
            <a:ext cx="0" cy="3826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4258465-ACA9-447E-C371-3DFCE2AA39FA}"/>
              </a:ext>
            </a:extLst>
          </p:cNvPr>
          <p:cNvCxnSpPr/>
          <p:nvPr/>
        </p:nvCxnSpPr>
        <p:spPr>
          <a:xfrm>
            <a:off x="6131532" y="891871"/>
            <a:ext cx="0" cy="382604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29379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B433E8-A144-E6C3-8A8E-DA4CFA00A0C7}"/>
              </a:ext>
            </a:extLst>
          </p:cNvPr>
          <p:cNvSpPr>
            <a:spLocks noGrp="1"/>
          </p:cNvSpPr>
          <p:nvPr>
            <p:ph type="title"/>
          </p:nvPr>
        </p:nvSpPr>
        <p:spPr/>
        <p:txBody>
          <a:bodyPr/>
          <a:lstStyle/>
          <a:p>
            <a:r>
              <a:rPr lang="en-US" dirty="0"/>
              <a:t>Plenty of Payloads: </a:t>
            </a:r>
            <a:br>
              <a:rPr lang="en-US" dirty="0"/>
            </a:br>
            <a:r>
              <a:rPr lang="en-US" dirty="0"/>
              <a:t>FDA-Approved ADCs Across Gynecologic Tumors</a:t>
            </a:r>
          </a:p>
        </p:txBody>
      </p:sp>
      <p:graphicFrame>
        <p:nvGraphicFramePr>
          <p:cNvPr id="9" name="Table 8">
            <a:extLst>
              <a:ext uri="{FF2B5EF4-FFF2-40B4-BE49-F238E27FC236}">
                <a16:creationId xmlns:a16="http://schemas.microsoft.com/office/drawing/2014/main" id="{2FC72D2E-CBD4-6BFF-DF70-EF312A29470B}"/>
              </a:ext>
            </a:extLst>
          </p:cNvPr>
          <p:cNvGraphicFramePr>
            <a:graphicFrameLocks noGrp="1"/>
          </p:cNvGraphicFramePr>
          <p:nvPr>
            <p:extLst>
              <p:ext uri="{D42A27DB-BD31-4B8C-83A1-F6EECF244321}">
                <p14:modId xmlns:p14="http://schemas.microsoft.com/office/powerpoint/2010/main" val="2513908019"/>
              </p:ext>
            </p:extLst>
          </p:nvPr>
        </p:nvGraphicFramePr>
        <p:xfrm>
          <a:off x="276489" y="1114563"/>
          <a:ext cx="8591022" cy="3269657"/>
        </p:xfrm>
        <a:graphic>
          <a:graphicData uri="http://schemas.openxmlformats.org/drawingml/2006/table">
            <a:tbl>
              <a:tblPr firstRow="1" bandRow="1">
                <a:tableStyleId>{6E25E649-3F16-4E02-A733-19D2CDBF48F0}</a:tableStyleId>
              </a:tblPr>
              <a:tblGrid>
                <a:gridCol w="1992743">
                  <a:extLst>
                    <a:ext uri="{9D8B030D-6E8A-4147-A177-3AD203B41FA5}">
                      <a16:colId xmlns:a16="http://schemas.microsoft.com/office/drawing/2014/main" val="2479814205"/>
                    </a:ext>
                  </a:extLst>
                </a:gridCol>
                <a:gridCol w="668782">
                  <a:extLst>
                    <a:ext uri="{9D8B030D-6E8A-4147-A177-3AD203B41FA5}">
                      <a16:colId xmlns:a16="http://schemas.microsoft.com/office/drawing/2014/main" val="439366008"/>
                    </a:ext>
                  </a:extLst>
                </a:gridCol>
                <a:gridCol w="2246532">
                  <a:extLst>
                    <a:ext uri="{9D8B030D-6E8A-4147-A177-3AD203B41FA5}">
                      <a16:colId xmlns:a16="http://schemas.microsoft.com/office/drawing/2014/main" val="4224548092"/>
                    </a:ext>
                  </a:extLst>
                </a:gridCol>
                <a:gridCol w="2645629">
                  <a:extLst>
                    <a:ext uri="{9D8B030D-6E8A-4147-A177-3AD203B41FA5}">
                      <a16:colId xmlns:a16="http://schemas.microsoft.com/office/drawing/2014/main" val="1739371603"/>
                    </a:ext>
                  </a:extLst>
                </a:gridCol>
                <a:gridCol w="1037336">
                  <a:extLst>
                    <a:ext uri="{9D8B030D-6E8A-4147-A177-3AD203B41FA5}">
                      <a16:colId xmlns:a16="http://schemas.microsoft.com/office/drawing/2014/main" val="1679533744"/>
                    </a:ext>
                  </a:extLst>
                </a:gridCol>
              </a:tblGrid>
              <a:tr h="607565">
                <a:tc>
                  <a:txBody>
                    <a:bodyPr/>
                    <a:lstStyle/>
                    <a:p>
                      <a:pPr algn="ctr"/>
                      <a:r>
                        <a:rPr lang="en-US" sz="1400" dirty="0"/>
                        <a:t>ADC</a:t>
                      </a:r>
                    </a:p>
                  </a:txBody>
                  <a:tcPr marL="45720" marR="45720" marT="18288" marB="18288" anchor="ctr"/>
                </a:tc>
                <a:tc>
                  <a:txBody>
                    <a:bodyPr/>
                    <a:lstStyle/>
                    <a:p>
                      <a:pPr algn="ctr"/>
                      <a:r>
                        <a:rPr lang="en-US" sz="1400" dirty="0"/>
                        <a:t>Target</a:t>
                      </a:r>
                    </a:p>
                  </a:txBody>
                  <a:tcPr marL="45720" marR="45720" marT="18288" marB="18288" anchor="ctr"/>
                </a:tc>
                <a:tc>
                  <a:txBody>
                    <a:bodyPr/>
                    <a:lstStyle/>
                    <a:p>
                      <a:pPr algn="ctr"/>
                      <a:r>
                        <a:rPr lang="en-US" sz="1400" strike="noStrike" dirty="0">
                          <a:solidFill>
                            <a:schemeClr val="bg1"/>
                          </a:solidFill>
                        </a:rPr>
                        <a:t>Trial </a:t>
                      </a:r>
                      <a:br>
                        <a:rPr lang="en-US" sz="1400" strike="noStrike" dirty="0">
                          <a:solidFill>
                            <a:schemeClr val="bg1"/>
                          </a:solidFill>
                        </a:rPr>
                      </a:br>
                      <a:r>
                        <a:rPr lang="en-US" sz="1400" strike="noStrike" dirty="0">
                          <a:solidFill>
                            <a:schemeClr val="bg1"/>
                          </a:solidFill>
                        </a:rPr>
                        <a:t>Name</a:t>
                      </a:r>
                    </a:p>
                  </a:txBody>
                  <a:tcPr marL="45720" marR="45720" marT="18288" marB="18288" anchor="ctr"/>
                </a:tc>
                <a:tc>
                  <a:txBody>
                    <a:bodyPr/>
                    <a:lstStyle/>
                    <a:p>
                      <a:pPr algn="ctr"/>
                      <a:r>
                        <a:rPr lang="en-US" sz="1400" strike="noStrike" dirty="0">
                          <a:solidFill>
                            <a:schemeClr val="bg1"/>
                          </a:solidFill>
                        </a:rPr>
                        <a:t>FDA Approved</a:t>
                      </a:r>
                      <a:endParaRPr lang="en-US" sz="1400" strike="sngStrike" dirty="0">
                        <a:solidFill>
                          <a:schemeClr val="bg1"/>
                        </a:solidFill>
                      </a:endParaRPr>
                    </a:p>
                  </a:txBody>
                  <a:tcPr marL="45720" marR="45720" marT="18288" marB="18288" anchor="ctr"/>
                </a:tc>
                <a:tc>
                  <a:txBody>
                    <a:bodyPr/>
                    <a:lstStyle/>
                    <a:p>
                      <a:pPr algn="ctr"/>
                      <a:r>
                        <a:rPr lang="en-US" sz="1400" strike="noStrike" dirty="0">
                          <a:solidFill>
                            <a:schemeClr val="bg1"/>
                          </a:solidFill>
                        </a:rPr>
                        <a:t>Treatment </a:t>
                      </a:r>
                      <a:br>
                        <a:rPr lang="en-US" sz="1400" strike="noStrike" dirty="0">
                          <a:solidFill>
                            <a:schemeClr val="bg1"/>
                          </a:solidFill>
                        </a:rPr>
                      </a:br>
                      <a:r>
                        <a:rPr lang="en-US" sz="1400" strike="noStrike" dirty="0">
                          <a:solidFill>
                            <a:schemeClr val="bg1"/>
                          </a:solidFill>
                        </a:rPr>
                        <a:t>Setting</a:t>
                      </a:r>
                    </a:p>
                  </a:txBody>
                  <a:tcPr marL="45720" marR="45720" marT="18288" marB="18288" anchor="ctr"/>
                </a:tc>
                <a:extLst>
                  <a:ext uri="{0D108BD9-81ED-4DB2-BD59-A6C34878D82A}">
                    <a16:rowId xmlns:a16="http://schemas.microsoft.com/office/drawing/2014/main" val="3432283284"/>
                  </a:ext>
                </a:extLst>
              </a:tr>
              <a:tr h="887364">
                <a:tc>
                  <a:txBody>
                    <a:bodyPr/>
                    <a:lstStyle/>
                    <a:p>
                      <a:r>
                        <a:rPr lang="en-US" sz="1400" b="0" dirty="0">
                          <a:solidFill>
                            <a:schemeClr val="tx1"/>
                          </a:solidFill>
                        </a:rPr>
                        <a:t>Tisotumab vedotin (TV)</a:t>
                      </a:r>
                      <a:r>
                        <a:rPr lang="en-US" sz="1400" b="0" baseline="30000" dirty="0">
                          <a:solidFill>
                            <a:schemeClr val="tx1"/>
                          </a:solidFill>
                        </a:rPr>
                        <a:t>1</a:t>
                      </a:r>
                    </a:p>
                  </a:txBody>
                  <a:tcPr marL="45720" marR="45720" marT="18288" marB="18288" anchor="ctr"/>
                </a:tc>
                <a:tc>
                  <a:txBody>
                    <a:bodyPr/>
                    <a:lstStyle/>
                    <a:p>
                      <a:pPr algn="ctr"/>
                      <a:r>
                        <a:rPr lang="en-US" sz="1400" dirty="0"/>
                        <a:t>Tissue</a:t>
                      </a:r>
                      <a:br>
                        <a:rPr lang="en-US" sz="1400" dirty="0"/>
                      </a:br>
                      <a:r>
                        <a:rPr lang="en-US" sz="1400" dirty="0"/>
                        <a:t>factor</a:t>
                      </a:r>
                    </a:p>
                  </a:txBody>
                  <a:tcPr marL="45720" marR="45720" marT="18288" marB="18288"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t>Phase 3 </a:t>
                      </a:r>
                      <a:br>
                        <a:rPr lang="en-US" sz="1400" dirty="0"/>
                      </a:br>
                      <a:r>
                        <a:rPr lang="en-US" sz="1400" dirty="0"/>
                        <a:t>innovaTV-301</a:t>
                      </a:r>
                      <a:endParaRPr lang="en-US" sz="1400" b="0" strike="noStrike" dirty="0">
                        <a:solidFill>
                          <a:schemeClr val="tx1"/>
                        </a:solidFill>
                      </a:endParaRPr>
                    </a:p>
                  </a:txBody>
                  <a:tcPr marL="45720" marR="45720" marT="18288" marB="18288"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solidFill>
                            <a:schemeClr val="tx1"/>
                          </a:solidFill>
                        </a:rPr>
                        <a:t>Cervical</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strike="noStrike" dirty="0">
                          <a:solidFill>
                            <a:schemeClr val="tx1"/>
                          </a:solidFill>
                        </a:rPr>
                        <a:t>2021: Accelerated Approval</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strike="noStrike" dirty="0">
                          <a:solidFill>
                            <a:schemeClr val="tx1"/>
                          </a:solidFill>
                        </a:rPr>
                        <a:t>2024: Full Approval</a:t>
                      </a:r>
                    </a:p>
                  </a:txBody>
                  <a:tcPr marL="45720" marR="45720" marT="18288" marB="18288"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strike="noStrike" dirty="0">
                          <a:solidFill>
                            <a:schemeClr val="tx1"/>
                          </a:solidFill>
                        </a:rPr>
                        <a:t>2L or later</a:t>
                      </a:r>
                    </a:p>
                  </a:txBody>
                  <a:tcPr marL="45720" marR="45720" marT="18288" marB="18288" anchor="ctr"/>
                </a:tc>
                <a:extLst>
                  <a:ext uri="{0D108BD9-81ED-4DB2-BD59-A6C34878D82A}">
                    <a16:rowId xmlns:a16="http://schemas.microsoft.com/office/drawing/2014/main" val="3554300529"/>
                  </a:ext>
                </a:extLst>
              </a:tr>
              <a:tr h="887364">
                <a:tc>
                  <a:txBody>
                    <a:bodyPr/>
                    <a:lstStyle/>
                    <a:p>
                      <a:r>
                        <a:rPr lang="en-US" sz="1400" b="0" dirty="0">
                          <a:solidFill>
                            <a:schemeClr val="tx1"/>
                          </a:solidFill>
                        </a:rPr>
                        <a:t>Mirvetuximab soravtansine (MIRV)</a:t>
                      </a:r>
                      <a:r>
                        <a:rPr lang="en-US" sz="1400" b="0" baseline="30000" dirty="0">
                          <a:solidFill>
                            <a:schemeClr val="tx1"/>
                          </a:solidFill>
                        </a:rPr>
                        <a:t>2</a:t>
                      </a:r>
                      <a:endParaRPr lang="en-US" sz="1400" b="0" baseline="30000" dirty="0">
                        <a:solidFill>
                          <a:schemeClr val="tx1"/>
                        </a:solidFill>
                        <a:latin typeface="+mn-lt"/>
                      </a:endParaRPr>
                    </a:p>
                  </a:txBody>
                  <a:tcPr marL="45720" marR="45720" marT="18288" marB="18288" anchor="ctr"/>
                </a:tc>
                <a:tc>
                  <a:txBody>
                    <a:bodyPr/>
                    <a:lstStyle/>
                    <a:p>
                      <a:pPr algn="ctr"/>
                      <a:r>
                        <a:rPr lang="en-US" sz="1400" dirty="0"/>
                        <a:t>FR⍺</a:t>
                      </a:r>
                      <a:endParaRPr lang="en-US" sz="1400" dirty="0">
                        <a:latin typeface="Symbol" pitchFamily="2" charset="2"/>
                      </a:endParaRPr>
                    </a:p>
                  </a:txBody>
                  <a:tcPr marL="45720" marR="45720" marT="18288" marB="18288"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strike="noStrike" kern="1200" dirty="0">
                          <a:solidFill>
                            <a:schemeClr val="tx1"/>
                          </a:solidFill>
                          <a:latin typeface="+mn-lt"/>
                          <a:ea typeface="+mn-ea"/>
                          <a:cs typeface="+mn-cs"/>
                        </a:rPr>
                        <a:t>Phase 3 </a:t>
                      </a:r>
                      <a:br>
                        <a:rPr lang="en-US" sz="1400" b="0" strike="noStrike" kern="1200" dirty="0">
                          <a:solidFill>
                            <a:schemeClr val="tx1"/>
                          </a:solidFill>
                          <a:latin typeface="+mn-lt"/>
                          <a:ea typeface="+mn-ea"/>
                          <a:cs typeface="+mn-cs"/>
                        </a:rPr>
                      </a:br>
                      <a:r>
                        <a:rPr lang="en-US" sz="1400" b="0" strike="noStrike" kern="1200" dirty="0">
                          <a:solidFill>
                            <a:schemeClr val="tx1"/>
                          </a:solidFill>
                          <a:latin typeface="+mn-lt"/>
                          <a:ea typeface="+mn-ea"/>
                          <a:cs typeface="+mn-cs"/>
                        </a:rPr>
                        <a:t>MIRASOL</a:t>
                      </a:r>
                    </a:p>
                  </a:txBody>
                  <a:tcPr marL="45720" marR="45720" marT="18288" marB="18288"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solidFill>
                            <a:schemeClr val="tx1"/>
                          </a:solidFill>
                        </a:rPr>
                        <a:t>Ovarian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strike="noStrike" dirty="0">
                          <a:solidFill>
                            <a:schemeClr val="tx1"/>
                          </a:solidFill>
                        </a:rPr>
                        <a:t>2024: Full Approval </a:t>
                      </a:r>
                      <a:br>
                        <a:rPr lang="en-US" sz="1400" b="1" strike="noStrike" dirty="0">
                          <a:solidFill>
                            <a:schemeClr val="tx1"/>
                          </a:solidFill>
                        </a:rPr>
                      </a:br>
                      <a:r>
                        <a:rPr lang="en-US" sz="1400" b="1" strike="noStrike" dirty="0">
                          <a:solidFill>
                            <a:schemeClr val="tx1"/>
                          </a:solidFill>
                        </a:rPr>
                        <a:t>(</a:t>
                      </a:r>
                      <a:r>
                        <a:rPr lang="en-US" sz="1400" b="1" dirty="0"/>
                        <a:t>FR⍺-positive)</a:t>
                      </a:r>
                      <a:endParaRPr lang="en-US" sz="1400" b="1" strike="noStrike" dirty="0">
                        <a:solidFill>
                          <a:schemeClr val="tx1"/>
                        </a:solidFill>
                      </a:endParaRPr>
                    </a:p>
                  </a:txBody>
                  <a:tcPr marL="45720" marR="45720" marT="18288" marB="18288"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strike="noStrike" dirty="0">
                          <a:solidFill>
                            <a:schemeClr val="tx1"/>
                          </a:solidFill>
                        </a:rPr>
                        <a:t>2L or later</a:t>
                      </a:r>
                    </a:p>
                  </a:txBody>
                  <a:tcPr marL="45720" marR="45720" marT="18288" marB="18288" anchor="ctr"/>
                </a:tc>
                <a:extLst>
                  <a:ext uri="{0D108BD9-81ED-4DB2-BD59-A6C34878D82A}">
                    <a16:rowId xmlns:a16="http://schemas.microsoft.com/office/drawing/2014/main" val="1899147206"/>
                  </a:ext>
                </a:extLst>
              </a:tr>
              <a:tr h="887364">
                <a:tc>
                  <a:txBody>
                    <a:bodyPr/>
                    <a:lstStyle/>
                    <a:p>
                      <a:r>
                        <a:rPr lang="en-US" sz="1400" b="0" dirty="0">
                          <a:solidFill>
                            <a:schemeClr val="tx1"/>
                          </a:solidFill>
                        </a:rPr>
                        <a:t>Trastuzumab deruxtecan (T-DXd)</a:t>
                      </a:r>
                      <a:r>
                        <a:rPr lang="en-US" sz="1400" b="0" baseline="30000" dirty="0">
                          <a:solidFill>
                            <a:schemeClr val="tx1"/>
                          </a:solidFill>
                        </a:rPr>
                        <a:t>3</a:t>
                      </a:r>
                    </a:p>
                  </a:txBody>
                  <a:tcPr marL="45720" marR="45720" marT="18288" marB="18288" anchor="ctr"/>
                </a:tc>
                <a:tc>
                  <a:txBody>
                    <a:bodyPr/>
                    <a:lstStyle/>
                    <a:p>
                      <a:pPr algn="ctr"/>
                      <a:r>
                        <a:rPr lang="en-US" sz="1400" dirty="0"/>
                        <a:t>HER2</a:t>
                      </a:r>
                    </a:p>
                  </a:txBody>
                  <a:tcPr marL="45720" marR="45720" marT="18288" marB="18288"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strike="noStrike" dirty="0">
                          <a:solidFill>
                            <a:schemeClr val="tx1"/>
                          </a:solidFill>
                        </a:rPr>
                        <a:t>Phase 2 </a:t>
                      </a:r>
                      <a:br>
                        <a:rPr lang="en-US" sz="1400" b="0" strike="noStrike" dirty="0">
                          <a:solidFill>
                            <a:schemeClr val="tx1"/>
                          </a:solidFill>
                        </a:rPr>
                      </a:br>
                      <a:r>
                        <a:rPr lang="en-US" sz="1400" b="0" strike="noStrike" dirty="0">
                          <a:solidFill>
                            <a:schemeClr val="tx1"/>
                          </a:solidFill>
                        </a:rPr>
                        <a:t>DESTINY Pan-Tumor-02</a:t>
                      </a:r>
                    </a:p>
                  </a:txBody>
                  <a:tcPr marL="45720" marR="45720" marT="18288" marB="18288"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solidFill>
                            <a:schemeClr val="tx1"/>
                          </a:solidFill>
                        </a:rPr>
                        <a:t>2024: HER2 IHC3+ tumor agnostic (cervical, endometrial, ovarian)</a:t>
                      </a:r>
                      <a:endParaRPr lang="en-US" sz="1400" b="1" strike="sngStrike" dirty="0">
                        <a:solidFill>
                          <a:schemeClr val="tx1"/>
                        </a:solidFill>
                      </a:endParaRPr>
                    </a:p>
                  </a:txBody>
                  <a:tcPr marL="45720" marR="45720" marT="18288" marB="18288"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0" strike="noStrike" dirty="0">
                          <a:solidFill>
                            <a:schemeClr val="tx1"/>
                          </a:solidFill>
                        </a:rPr>
                        <a:t>2L or later</a:t>
                      </a:r>
                    </a:p>
                  </a:txBody>
                  <a:tcPr marL="45720" marR="45720" marT="18288" marB="18288" anchor="ctr"/>
                </a:tc>
                <a:extLst>
                  <a:ext uri="{0D108BD9-81ED-4DB2-BD59-A6C34878D82A}">
                    <a16:rowId xmlns:a16="http://schemas.microsoft.com/office/drawing/2014/main" val="2427474062"/>
                  </a:ext>
                </a:extLst>
              </a:tr>
            </a:tbl>
          </a:graphicData>
        </a:graphic>
      </p:graphicFrame>
      <p:sp>
        <p:nvSpPr>
          <p:cNvPr id="5" name="TextBox 4">
            <a:extLst>
              <a:ext uri="{FF2B5EF4-FFF2-40B4-BE49-F238E27FC236}">
                <a16:creationId xmlns:a16="http://schemas.microsoft.com/office/drawing/2014/main" id="{2C108A5E-7FBB-8317-C415-092D82624C21}"/>
              </a:ext>
            </a:extLst>
          </p:cNvPr>
          <p:cNvSpPr txBox="1"/>
          <p:nvPr/>
        </p:nvSpPr>
        <p:spPr>
          <a:xfrm>
            <a:off x="130946" y="5228338"/>
            <a:ext cx="4572000" cy="707886"/>
          </a:xfrm>
          <a:prstGeom prst="rect">
            <a:avLst/>
          </a:prstGeom>
          <a:noFill/>
        </p:spPr>
        <p:txBody>
          <a:bodyPr wrap="square">
            <a:spAutoFit/>
          </a:bodyPr>
          <a:lstStyle/>
          <a:p>
            <a:pPr marL="228600" indent="-228600">
              <a:buAutoNum type="arabicPeriod"/>
            </a:pPr>
            <a:r>
              <a:rPr lang="en-US" sz="800" dirty="0">
                <a:solidFill>
                  <a:srgbClr val="FF0000"/>
                </a:solidFill>
              </a:rPr>
              <a:t>https://www.accessdata.fda.gov/drugsatfda_docs/label/2024/761208s007lbl.pdf</a:t>
            </a:r>
          </a:p>
          <a:p>
            <a:pPr marL="228600" indent="-228600">
              <a:buAutoNum type="arabicPeriod"/>
            </a:pPr>
            <a:r>
              <a:rPr lang="en-US" sz="800" dirty="0">
                <a:solidFill>
                  <a:srgbClr val="FF0000"/>
                </a:solidFill>
              </a:rPr>
              <a:t>https://www.accessdata.fda.gov/drugsatfda_docs/label/2024/761310Origs005lbl.pdf</a:t>
            </a:r>
          </a:p>
          <a:p>
            <a:pPr marL="228600" indent="-228600">
              <a:buAutoNum type="arabicPeriod"/>
            </a:pPr>
            <a:r>
              <a:rPr lang="en-US" sz="800" dirty="0">
                <a:solidFill>
                  <a:srgbClr val="FF0000"/>
                </a:solidFill>
              </a:rPr>
              <a:t>https://www.accessdata.fda.gov/drugsatfda_docs/label/2024/761139s028lbl.pdf</a:t>
            </a:r>
          </a:p>
          <a:p>
            <a:pPr marL="228600" indent="-228600">
              <a:buAutoNum type="arabicPeriod"/>
            </a:pPr>
            <a:endParaRPr lang="en-US" sz="800" dirty="0">
              <a:solidFill>
                <a:srgbClr val="FF0000"/>
              </a:solidFill>
            </a:endParaRPr>
          </a:p>
          <a:p>
            <a:pPr marL="228600" indent="-228600">
              <a:buAutoNum type="arabicPeriod"/>
            </a:pPr>
            <a:endParaRPr lang="en-US" sz="800" dirty="0">
              <a:solidFill>
                <a:srgbClr val="FF0000"/>
              </a:solidFill>
            </a:endParaRPr>
          </a:p>
        </p:txBody>
      </p:sp>
      <p:sp>
        <p:nvSpPr>
          <p:cNvPr id="4" name="Footer Placeholder 3">
            <a:extLst>
              <a:ext uri="{FF2B5EF4-FFF2-40B4-BE49-F238E27FC236}">
                <a16:creationId xmlns:a16="http://schemas.microsoft.com/office/drawing/2014/main" id="{B3107D82-DEFE-D2AA-A1AE-379DD9FD0819}"/>
              </a:ext>
            </a:extLst>
          </p:cNvPr>
          <p:cNvSpPr>
            <a:spLocks noGrp="1"/>
          </p:cNvSpPr>
          <p:nvPr>
            <p:ph type="ftr" sz="quarter" idx="3"/>
          </p:nvPr>
        </p:nvSpPr>
        <p:spPr>
          <a:xfrm>
            <a:off x="178906" y="4521994"/>
            <a:ext cx="8736494" cy="555411"/>
          </a:xfrm>
        </p:spPr>
        <p:txBody>
          <a:bodyPr/>
          <a:lstStyle/>
          <a:p>
            <a:r>
              <a:rPr lang="en-GB" dirty="0"/>
              <a:t>1. Tivdak (t</a:t>
            </a:r>
            <a:r>
              <a:rPr lang="en-US" sz="800" b="0" dirty="0"/>
              <a:t>isotumab vedotin) Prescribing Information. </a:t>
            </a:r>
            <a:r>
              <a:rPr lang="en-US" sz="800" dirty="0"/>
              <a:t>https://www.accessdata.fda.gov/drugsatfda_docs/label/2024/761208s007lbl.pdf.</a:t>
            </a:r>
          </a:p>
          <a:p>
            <a:r>
              <a:rPr lang="en-GB" dirty="0"/>
              <a:t>2. Elahere (</a:t>
            </a:r>
            <a:r>
              <a:rPr lang="en-US" dirty="0"/>
              <a:t>m</a:t>
            </a:r>
            <a:r>
              <a:rPr lang="en-US" sz="800" b="0" dirty="0"/>
              <a:t>irvetuximab soravtansine) Prescribing Information. </a:t>
            </a:r>
            <a:r>
              <a:rPr lang="en-US" sz="800" dirty="0"/>
              <a:t>https://www.accessdata.fda.gov/drugsatfda_docs/label/2024/761310Origs005lbl.pdf.</a:t>
            </a:r>
          </a:p>
          <a:p>
            <a:r>
              <a:rPr lang="en-GB" dirty="0"/>
              <a:t>3. </a:t>
            </a:r>
            <a:r>
              <a:rPr lang="en-CA" dirty="0"/>
              <a:t>Enhertu (</a:t>
            </a:r>
            <a:r>
              <a:rPr lang="en-US" dirty="0"/>
              <a:t>t</a:t>
            </a:r>
            <a:r>
              <a:rPr lang="en-US" sz="800" b="0" dirty="0"/>
              <a:t>rastuzumab deruxtecan) Prescribing </a:t>
            </a:r>
            <a:r>
              <a:rPr lang="en-US" dirty="0"/>
              <a:t>Information.</a:t>
            </a:r>
            <a:r>
              <a:rPr lang="en-US" sz="800" dirty="0"/>
              <a:t> https://www.accessdata.fda.gov/drugsatfda_docs/label/2024/761139s028lbl.pdf.</a:t>
            </a:r>
          </a:p>
        </p:txBody>
      </p:sp>
    </p:spTree>
    <p:extLst>
      <p:ext uri="{BB962C8B-B14F-4D97-AF65-F5344CB8AC3E}">
        <p14:creationId xmlns:p14="http://schemas.microsoft.com/office/powerpoint/2010/main" val="2893304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BC02FC-D799-08FA-1DE6-888441DDEED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 Vergote I et al. </a:t>
            </a:r>
            <a:r>
              <a:rPr kumimoji="0" lang="en-US" sz="800" b="0"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N Engl J Med </a:t>
            </a:r>
            <a:r>
              <a:rPr kumimoji="0" lang="en-US" sz="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2024;391:44-55</a:t>
            </a:r>
          </a:p>
        </p:txBody>
      </p:sp>
      <p:sp>
        <p:nvSpPr>
          <p:cNvPr id="3" name="Title 2">
            <a:extLst>
              <a:ext uri="{FF2B5EF4-FFF2-40B4-BE49-F238E27FC236}">
                <a16:creationId xmlns:a16="http://schemas.microsoft.com/office/drawing/2014/main" id="{336B6E63-F1ED-4B82-B9A5-EF384D20BA72}"/>
              </a:ext>
            </a:extLst>
          </p:cNvPr>
          <p:cNvSpPr>
            <a:spLocks noGrp="1"/>
          </p:cNvSpPr>
          <p:nvPr>
            <p:ph type="title"/>
          </p:nvPr>
        </p:nvSpPr>
        <p:spPr/>
        <p:txBody>
          <a:bodyPr anchor="ctr"/>
          <a:lstStyle/>
          <a:p>
            <a:r>
              <a:rPr lang="en-US" dirty="0"/>
              <a:t>Phase 3 innovaTV 301: </a:t>
            </a:r>
            <a:br>
              <a:rPr lang="en-US" dirty="0"/>
            </a:br>
            <a:r>
              <a:rPr lang="en-US" dirty="0"/>
              <a:t>Tisotumab Vedotin in Recurrent or Metastatic Cervical Cancer</a:t>
            </a:r>
            <a:r>
              <a:rPr lang="en-US" baseline="30000" dirty="0"/>
              <a:t>1</a:t>
            </a:r>
          </a:p>
        </p:txBody>
      </p:sp>
      <p:pic>
        <p:nvPicPr>
          <p:cNvPr id="2116" name="Picture 2115">
            <a:extLst>
              <a:ext uri="{FF2B5EF4-FFF2-40B4-BE49-F238E27FC236}">
                <a16:creationId xmlns:a16="http://schemas.microsoft.com/office/drawing/2014/main" id="{AED404B1-BA70-9EA5-6C6D-165A46FA69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5877"/>
          <a:stretch/>
        </p:blipFill>
        <p:spPr>
          <a:xfrm>
            <a:off x="4742469" y="1071320"/>
            <a:ext cx="4323060" cy="1807052"/>
          </a:xfrm>
          <a:prstGeom prst="rect">
            <a:avLst/>
          </a:prstGeom>
        </p:spPr>
      </p:pic>
      <p:pic>
        <p:nvPicPr>
          <p:cNvPr id="2332" name="Picture 2331">
            <a:extLst>
              <a:ext uri="{FF2B5EF4-FFF2-40B4-BE49-F238E27FC236}">
                <a16:creationId xmlns:a16="http://schemas.microsoft.com/office/drawing/2014/main" id="{8EAC7A95-DC4D-6412-55F7-181C57D280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5499"/>
          <a:stretch/>
        </p:blipFill>
        <p:spPr>
          <a:xfrm>
            <a:off x="159101" y="1070774"/>
            <a:ext cx="4251456" cy="1807598"/>
          </a:xfrm>
          <a:prstGeom prst="rect">
            <a:avLst/>
          </a:prstGeom>
        </p:spPr>
      </p:pic>
      <p:cxnSp>
        <p:nvCxnSpPr>
          <p:cNvPr id="2537" name="Straight Connector 2536">
            <a:extLst>
              <a:ext uri="{FF2B5EF4-FFF2-40B4-BE49-F238E27FC236}">
                <a16:creationId xmlns:a16="http://schemas.microsoft.com/office/drawing/2014/main" id="{6AB4EF94-8903-C410-0FC5-7FB20C805515}"/>
              </a:ext>
            </a:extLst>
          </p:cNvPr>
          <p:cNvCxnSpPr>
            <a:cxnSpLocks/>
          </p:cNvCxnSpPr>
          <p:nvPr/>
        </p:nvCxnSpPr>
        <p:spPr>
          <a:xfrm flipV="1">
            <a:off x="4512632" y="1012960"/>
            <a:ext cx="40118" cy="2862141"/>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671BC7B-48A6-BF3B-AE3D-CEC89ADC1F6C}"/>
              </a:ext>
            </a:extLst>
          </p:cNvPr>
          <p:cNvSpPr/>
          <p:nvPr/>
        </p:nvSpPr>
        <p:spPr>
          <a:xfrm>
            <a:off x="977458" y="3066821"/>
            <a:ext cx="2895064" cy="698958"/>
          </a:xfrm>
          <a:prstGeom prst="rect">
            <a:avLst/>
          </a:prstGeom>
          <a:solidFill>
            <a:schemeClr val="tx2">
              <a:lumMod val="10000"/>
              <a:lumOff val="90000"/>
            </a:schemeClr>
          </a:solidFill>
          <a:ln/>
        </p:spPr>
        <p:style>
          <a:lnRef idx="1">
            <a:schemeClr val="accent1"/>
          </a:lnRef>
          <a:fillRef idx="3">
            <a:schemeClr val="accent1"/>
          </a:fillRef>
          <a:effectRef idx="2">
            <a:schemeClr val="accent1"/>
          </a:effectRef>
          <a:fontRef idx="minor">
            <a:schemeClr val="lt1"/>
          </a:fontRef>
        </p:style>
        <p:txBody>
          <a:bodyPr lIns="90000" rIns="9000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sym typeface="Arial"/>
              </a:rPr>
              <a:t>Improved median OS: </a:t>
            </a:r>
            <a:br>
              <a:rPr kumimoji="0" lang="en-US" sz="1200" b="1" i="0" u="none" strike="noStrike" kern="1200" cap="none" spc="0" normalizeH="0" baseline="0" noProof="0" dirty="0">
                <a:ln>
                  <a:noFill/>
                </a:ln>
                <a:solidFill>
                  <a:srgbClr val="000000"/>
                </a:solidFill>
                <a:effectLst/>
                <a:uLnTx/>
                <a:uFillTx/>
                <a:latin typeface="Arial"/>
                <a:ea typeface="+mn-ea"/>
                <a:cs typeface="+mn-cs"/>
                <a:sym typeface="Arial"/>
              </a:rPr>
            </a:br>
            <a:r>
              <a:rPr kumimoji="0" lang="en-US" sz="1200" b="1" i="0" u="none" strike="noStrike" kern="1200" cap="none" spc="0" normalizeH="0" baseline="0" noProof="0" dirty="0">
                <a:ln>
                  <a:noFill/>
                </a:ln>
                <a:solidFill>
                  <a:srgbClr val="000000"/>
                </a:solidFill>
                <a:effectLst/>
                <a:uLnTx/>
                <a:uFillTx/>
                <a:latin typeface="Arial"/>
                <a:ea typeface="+mn-ea"/>
                <a:cs typeface="+mn-cs"/>
                <a:sym typeface="Arial"/>
              </a:rPr>
              <a:t>11.5 mo vs 9.5 mo</a:t>
            </a:r>
          </a:p>
          <a:p>
            <a:pPr marL="0" marR="0" lvl="0" indent="0" algn="ctr" defTabSz="914378"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latin typeface="Arial"/>
              </a:rPr>
              <a:t>(HR: 0.7)</a:t>
            </a:r>
            <a:endParaRPr kumimoji="0" lang="en-US" sz="1200" b="0" i="0" u="none" strike="noStrike" kern="1200" cap="none" spc="0" normalizeH="0" baseline="0" noProof="0" dirty="0">
              <a:ln>
                <a:noFill/>
              </a:ln>
              <a:solidFill>
                <a:srgbClr val="000000"/>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8809B4C4-432A-9CF5-1C08-055CD6C04BD1}"/>
              </a:ext>
            </a:extLst>
          </p:cNvPr>
          <p:cNvSpPr/>
          <p:nvPr/>
        </p:nvSpPr>
        <p:spPr>
          <a:xfrm>
            <a:off x="5292256" y="2961542"/>
            <a:ext cx="2895064" cy="698958"/>
          </a:xfrm>
          <a:prstGeom prst="rect">
            <a:avLst/>
          </a:prstGeom>
          <a:solidFill>
            <a:schemeClr val="tx2">
              <a:lumMod val="10000"/>
              <a:lumOff val="90000"/>
            </a:schemeClr>
          </a:solidFill>
          <a:ln/>
        </p:spPr>
        <p:style>
          <a:lnRef idx="1">
            <a:schemeClr val="accent1"/>
          </a:lnRef>
          <a:fillRef idx="3">
            <a:schemeClr val="accent1"/>
          </a:fillRef>
          <a:effectRef idx="2">
            <a:schemeClr val="accent1"/>
          </a:effectRef>
          <a:fontRef idx="minor">
            <a:schemeClr val="lt1"/>
          </a:fontRef>
        </p:style>
        <p:txBody>
          <a:bodyPr lIns="90000" rIns="9000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sym typeface="Arial"/>
              </a:rPr>
              <a:t>Improved median PFS: </a:t>
            </a:r>
            <a:br>
              <a:rPr kumimoji="0" lang="en-US" sz="1200" b="1" i="0" u="none" strike="noStrike" kern="1200" cap="none" spc="0" normalizeH="0" baseline="0" noProof="0" dirty="0">
                <a:ln>
                  <a:noFill/>
                </a:ln>
                <a:solidFill>
                  <a:srgbClr val="000000"/>
                </a:solidFill>
                <a:effectLst/>
                <a:uLnTx/>
                <a:uFillTx/>
                <a:latin typeface="Arial"/>
                <a:ea typeface="+mn-ea"/>
                <a:cs typeface="+mn-cs"/>
                <a:sym typeface="Arial"/>
              </a:rPr>
            </a:br>
            <a:r>
              <a:rPr kumimoji="0" lang="en-US" sz="1200" b="1" i="0" u="none" strike="noStrike" kern="1200" cap="none" spc="0" normalizeH="0" baseline="0" noProof="0" dirty="0">
                <a:ln>
                  <a:noFill/>
                </a:ln>
                <a:solidFill>
                  <a:srgbClr val="000000"/>
                </a:solidFill>
                <a:effectLst/>
                <a:uLnTx/>
                <a:uFillTx/>
                <a:latin typeface="Arial"/>
                <a:ea typeface="+mn-ea"/>
                <a:cs typeface="+mn-cs"/>
                <a:sym typeface="Arial"/>
              </a:rPr>
              <a:t>4.2 mo vs 2.9 mo</a:t>
            </a:r>
          </a:p>
          <a:p>
            <a:pPr marL="0" marR="0" lvl="0" indent="0" algn="ctr" defTabSz="914378"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latin typeface="Arial"/>
              </a:rPr>
              <a:t>(HR: 0.67)</a:t>
            </a:r>
            <a:endParaRPr kumimoji="0" lang="en-US" sz="1200" b="0" i="0" u="none" strike="noStrike" kern="1200" cap="none" spc="0" normalizeH="0" baseline="0" noProof="0" dirty="0">
              <a:ln>
                <a:noFill/>
              </a:ln>
              <a:solidFill>
                <a:srgbClr val="000000"/>
              </a:solidFill>
              <a:effectLst/>
              <a:uLnTx/>
              <a:uFillTx/>
              <a:latin typeface="Arial"/>
              <a:ea typeface="+mn-ea"/>
              <a:cs typeface="+mn-cs"/>
              <a:sym typeface="Arial"/>
            </a:endParaRPr>
          </a:p>
        </p:txBody>
      </p:sp>
      <p:sp>
        <p:nvSpPr>
          <p:cNvPr id="12" name="Rounded Rectangle 11">
            <a:extLst>
              <a:ext uri="{FF2B5EF4-FFF2-40B4-BE49-F238E27FC236}">
                <a16:creationId xmlns:a16="http://schemas.microsoft.com/office/drawing/2014/main" id="{CD83835C-E0EC-A920-9353-20453DA27314}"/>
              </a:ext>
            </a:extLst>
          </p:cNvPr>
          <p:cNvSpPr/>
          <p:nvPr/>
        </p:nvSpPr>
        <p:spPr>
          <a:xfrm>
            <a:off x="1122794" y="3973406"/>
            <a:ext cx="7320628" cy="698958"/>
          </a:xfrm>
          <a:prstGeom prst="roundRect">
            <a:avLst/>
          </a:prstGeom>
          <a:solidFill>
            <a:schemeClr val="accent4"/>
          </a:solidFill>
          <a:ln/>
        </p:spPr>
        <p:style>
          <a:lnRef idx="3">
            <a:schemeClr val="lt1"/>
          </a:lnRef>
          <a:fillRef idx="1">
            <a:schemeClr val="accent1"/>
          </a:fillRef>
          <a:effectRef idx="1">
            <a:schemeClr val="accent1"/>
          </a:effectRef>
          <a:fontRef idx="minor">
            <a:schemeClr val="lt1"/>
          </a:fontRef>
        </p:style>
        <p:txBody>
          <a:bodyPr lIns="90000" rIns="9000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a:ea typeface="+mn-ea"/>
                <a:cs typeface="+mn-cs"/>
                <a:sym typeface="Arial"/>
              </a:rPr>
              <a:t>Treatment with tisotumab vedotin resulted in significantly greater efficacy than chemotherapy </a:t>
            </a:r>
            <a:br>
              <a:rPr kumimoji="0" lang="en-US" sz="1200" b="1" i="0" u="none" strike="noStrike" kern="1200" cap="none" spc="0" normalizeH="0" baseline="0" noProof="0" dirty="0">
                <a:ln>
                  <a:noFill/>
                </a:ln>
                <a:solidFill>
                  <a:schemeClr val="bg1"/>
                </a:solidFill>
                <a:effectLst/>
                <a:uLnTx/>
                <a:uFillTx/>
                <a:latin typeface="Arial"/>
                <a:ea typeface="+mn-ea"/>
                <a:cs typeface="+mn-cs"/>
                <a:sym typeface="Arial"/>
              </a:rPr>
            </a:br>
            <a:r>
              <a:rPr kumimoji="0" lang="en-US" sz="1200" b="1" i="0" u="none" strike="noStrike" kern="1200" cap="none" spc="0" normalizeH="0" baseline="0" noProof="0" dirty="0">
                <a:ln>
                  <a:noFill/>
                </a:ln>
                <a:solidFill>
                  <a:schemeClr val="bg1"/>
                </a:solidFill>
                <a:effectLst/>
                <a:uLnTx/>
                <a:uFillTx/>
                <a:latin typeface="Arial"/>
                <a:ea typeface="+mn-ea"/>
                <a:cs typeface="+mn-cs"/>
                <a:sym typeface="Arial"/>
              </a:rPr>
              <a:t>in patients with r/m cervical cancer after previous systemic therapy</a:t>
            </a:r>
            <a:endParaRPr kumimoji="0" lang="en-US" sz="1200" b="0" i="0" u="none" strike="noStrike" kern="1200" cap="none" spc="0" normalizeH="0" baseline="0" noProof="0" dirty="0">
              <a:ln>
                <a:noFill/>
              </a:ln>
              <a:solidFill>
                <a:schemeClr val="bg1"/>
              </a:solidFill>
              <a:effectLst/>
              <a:uLnTx/>
              <a:uFillTx/>
              <a:latin typeface="Arial"/>
              <a:ea typeface="+mn-ea"/>
              <a:cs typeface="+mn-cs"/>
              <a:sym typeface="Arial"/>
            </a:endParaRPr>
          </a:p>
        </p:txBody>
      </p:sp>
    </p:spTree>
    <p:extLst>
      <p:ext uri="{BB962C8B-B14F-4D97-AF65-F5344CB8AC3E}">
        <p14:creationId xmlns:p14="http://schemas.microsoft.com/office/powerpoint/2010/main" val="12577831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ooter Placeholder 36">
            <a:extLst>
              <a:ext uri="{FF2B5EF4-FFF2-40B4-BE49-F238E27FC236}">
                <a16:creationId xmlns:a16="http://schemas.microsoft.com/office/drawing/2014/main" id="{D4C53C8A-3055-EDDD-3287-D924A4CF11A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Treatment-related AESIs.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 Vergote I et al. ESMO 2023. Abstract LBA9.</a:t>
            </a:r>
          </a:p>
        </p:txBody>
      </p:sp>
      <p:sp>
        <p:nvSpPr>
          <p:cNvPr id="3" name="Title 2">
            <a:extLst>
              <a:ext uri="{FF2B5EF4-FFF2-40B4-BE49-F238E27FC236}">
                <a16:creationId xmlns:a16="http://schemas.microsoft.com/office/drawing/2014/main" id="{336B6E63-F1ED-4B82-B9A5-EF384D20BA72}"/>
              </a:ext>
            </a:extLst>
          </p:cNvPr>
          <p:cNvSpPr>
            <a:spLocks noGrp="1"/>
          </p:cNvSpPr>
          <p:nvPr>
            <p:ph type="title"/>
          </p:nvPr>
        </p:nvSpPr>
        <p:spPr/>
        <p:txBody>
          <a:bodyPr anchor="ctr"/>
          <a:lstStyle/>
          <a:p>
            <a:pPr>
              <a:lnSpc>
                <a:spcPct val="100000"/>
              </a:lnSpc>
            </a:pPr>
            <a:r>
              <a:rPr lang="en-US" dirty="0">
                <a:latin typeface="+mn-lt"/>
              </a:rPr>
              <a:t>Adverse Events of Special Interest</a:t>
            </a:r>
            <a:r>
              <a:rPr lang="en-US" baseline="30000" dirty="0">
                <a:latin typeface="+mn-lt"/>
              </a:rPr>
              <a:t> </a:t>
            </a:r>
            <a:r>
              <a:rPr lang="en-US" dirty="0">
                <a:latin typeface="+mn-lt"/>
              </a:rPr>
              <a:t>for Tisotumab Vedotin</a:t>
            </a:r>
            <a:r>
              <a:rPr lang="en-US" baseline="30000" dirty="0">
                <a:latin typeface="+mn-lt"/>
              </a:rPr>
              <a:t>1,a</a:t>
            </a:r>
            <a:endParaRPr lang="en-US" dirty="0">
              <a:latin typeface="+mn-lt"/>
            </a:endParaRPr>
          </a:p>
        </p:txBody>
      </p:sp>
      <p:sp>
        <p:nvSpPr>
          <p:cNvPr id="4" name="TextBox 3">
            <a:extLst>
              <a:ext uri="{FF2B5EF4-FFF2-40B4-BE49-F238E27FC236}">
                <a16:creationId xmlns:a16="http://schemas.microsoft.com/office/drawing/2014/main" id="{52882E5B-AA1C-C2CE-F805-EE8D9CA523F7}"/>
              </a:ext>
            </a:extLst>
          </p:cNvPr>
          <p:cNvSpPr txBox="1"/>
          <p:nvPr/>
        </p:nvSpPr>
        <p:spPr>
          <a:xfrm>
            <a:off x="6031387" y="983714"/>
            <a:ext cx="2478187" cy="2203156"/>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marL="285750" marR="0" lvl="0" indent="-285750" algn="l" defTabSz="914378" rtl="0" eaLnBrk="1" fontAlgn="auto" latinLnBrk="0" hangingPunct="1">
              <a:lnSpc>
                <a:spcPct val="90000"/>
              </a:lnSpc>
              <a:spcBef>
                <a:spcPts val="600"/>
              </a:spcBef>
              <a:spcAft>
                <a:spcPts val="0"/>
              </a:spcAft>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latin typeface="Arial"/>
                <a:ea typeface="+mn-ea"/>
                <a:cs typeface="Arial"/>
                <a:sym typeface="Arial"/>
              </a:rPr>
              <a:t>There were no </a:t>
            </a:r>
            <a:br>
              <a:rPr kumimoji="0" lang="en-US" sz="1400" b="0" i="0" u="none" strike="noStrike" kern="0" cap="none" spc="0" normalizeH="0" baseline="0" noProof="0" dirty="0">
                <a:ln>
                  <a:noFill/>
                </a:ln>
                <a:solidFill>
                  <a:schemeClr val="bg1"/>
                </a:solidFill>
                <a:effectLst/>
                <a:uLnTx/>
                <a:uFillTx/>
                <a:latin typeface="Arial"/>
                <a:ea typeface="+mn-ea"/>
                <a:cs typeface="Arial"/>
                <a:sym typeface="Arial"/>
              </a:rPr>
            </a:br>
            <a:r>
              <a:rPr kumimoji="0" lang="en-US" sz="1400" b="0" i="0" u="none" strike="noStrike" kern="0" cap="none" spc="0" normalizeH="0" baseline="0" noProof="0" dirty="0">
                <a:ln>
                  <a:noFill/>
                </a:ln>
                <a:solidFill>
                  <a:schemeClr val="bg1"/>
                </a:solidFill>
                <a:effectLst/>
                <a:uLnTx/>
                <a:uFillTx/>
                <a:latin typeface="Arial"/>
                <a:ea typeface="+mn-ea"/>
                <a:cs typeface="Arial"/>
                <a:sym typeface="Arial"/>
              </a:rPr>
              <a:t>grade 4 or 5 AESIs </a:t>
            </a:r>
          </a:p>
          <a:p>
            <a:pPr marL="285750" marR="0" lvl="0" indent="-285750" algn="l" defTabSz="914378" rtl="0" eaLnBrk="1" fontAlgn="auto" latinLnBrk="0" hangingPunct="1">
              <a:lnSpc>
                <a:spcPct val="90000"/>
              </a:lnSpc>
              <a:spcBef>
                <a:spcPts val="600"/>
              </a:spcBef>
              <a:spcAft>
                <a:spcPts val="0"/>
              </a:spcAft>
              <a:buSzTx/>
              <a:buFont typeface="Arial" panose="020B0604020202020204" pitchFamily="34" charset="0"/>
              <a:buChar char="•"/>
              <a:tabLst/>
              <a:defRPr/>
            </a:pPr>
            <a:r>
              <a:rPr lang="en-US" dirty="0">
                <a:solidFill>
                  <a:schemeClr val="bg1"/>
                </a:solidFill>
                <a:latin typeface="Arial"/>
                <a:cs typeface="Arial"/>
              </a:rPr>
              <a:t>Most were Grade 1-2</a:t>
            </a:r>
            <a:endParaRPr kumimoji="0" lang="en-US" sz="1400" b="0" i="0" u="none" strike="noStrike" kern="0" cap="none" spc="0" normalizeH="0" baseline="0" noProof="0" dirty="0">
              <a:ln>
                <a:noFill/>
              </a:ln>
              <a:solidFill>
                <a:schemeClr val="bg1"/>
              </a:solidFill>
              <a:effectLst/>
              <a:uLnTx/>
              <a:uFillTx/>
              <a:latin typeface="Arial"/>
              <a:ea typeface="+mn-ea"/>
              <a:cs typeface="Arial"/>
              <a:sym typeface="Arial"/>
            </a:endParaRPr>
          </a:p>
          <a:p>
            <a:pPr marL="285750" marR="0" lvl="0" indent="-285750" algn="l" defTabSz="914378" rtl="0" eaLnBrk="1" fontAlgn="auto" latinLnBrk="0" hangingPunct="1">
              <a:lnSpc>
                <a:spcPct val="90000"/>
              </a:lnSpc>
              <a:spcBef>
                <a:spcPts val="600"/>
              </a:spcBef>
              <a:spcAft>
                <a:spcPts val="0"/>
              </a:spcAft>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latin typeface="Arial"/>
                <a:ea typeface="+mn-ea"/>
                <a:cs typeface="Arial"/>
                <a:sym typeface="Arial"/>
              </a:rPr>
              <a:t>Dose discontinuation because of ocular and peripheral neuropathy events occurred in 5.6% of patients for each arm</a:t>
            </a:r>
          </a:p>
        </p:txBody>
      </p:sp>
      <p:graphicFrame>
        <p:nvGraphicFramePr>
          <p:cNvPr id="2" name="Table 4">
            <a:extLst>
              <a:ext uri="{FF2B5EF4-FFF2-40B4-BE49-F238E27FC236}">
                <a16:creationId xmlns:a16="http://schemas.microsoft.com/office/drawing/2014/main" id="{D666F2CA-8A6D-FE05-8447-9CE7A948C58B}"/>
              </a:ext>
            </a:extLst>
          </p:cNvPr>
          <p:cNvGraphicFramePr>
            <a:graphicFrameLocks noGrp="1"/>
          </p:cNvGraphicFramePr>
          <p:nvPr/>
        </p:nvGraphicFramePr>
        <p:xfrm>
          <a:off x="452948" y="3457612"/>
          <a:ext cx="8435871" cy="1280160"/>
        </p:xfrm>
        <a:graphic>
          <a:graphicData uri="http://schemas.openxmlformats.org/drawingml/2006/table">
            <a:tbl>
              <a:tblPr firstRow="1" bandRow="1">
                <a:tableStyleId>{6E25E649-3F16-4E02-A733-19D2CDBF48F0}</a:tableStyleId>
              </a:tblPr>
              <a:tblGrid>
                <a:gridCol w="8435871">
                  <a:extLst>
                    <a:ext uri="{9D8B030D-6E8A-4147-A177-3AD203B41FA5}">
                      <a16:colId xmlns:a16="http://schemas.microsoft.com/office/drawing/2014/main" val="4186442999"/>
                    </a:ext>
                  </a:extLst>
                </a:gridCol>
              </a:tblGrid>
              <a:tr h="274320">
                <a:tc>
                  <a:txBody>
                    <a:bodyPr/>
                    <a:lstStyle/>
                    <a:p>
                      <a:pPr algn="ctr"/>
                      <a:r>
                        <a:rPr lang="en-US" sz="1200" dirty="0"/>
                        <a:t>Most Common Preferred Terms for Each AESI</a:t>
                      </a:r>
                      <a:endParaRPr lang="en-US" sz="1200" dirty="0">
                        <a:latin typeface="+mn-lt"/>
                      </a:endParaRPr>
                    </a:p>
                  </a:txBody>
                  <a:tcPr anchor="ctr"/>
                </a:tc>
                <a:extLst>
                  <a:ext uri="{0D108BD9-81ED-4DB2-BD59-A6C34878D82A}">
                    <a16:rowId xmlns:a16="http://schemas.microsoft.com/office/drawing/2014/main" val="1334394114"/>
                  </a:ext>
                </a:extLst>
              </a:tr>
              <a:tr h="274320">
                <a:tc>
                  <a:txBody>
                    <a:bodyPr/>
                    <a:lstStyle/>
                    <a:p>
                      <a:pPr marL="171450" indent="-171450" algn="l">
                        <a:buFont typeface="Arial" panose="020B0604020202020204" pitchFamily="34" charset="0"/>
                        <a:buChar char="•"/>
                      </a:pPr>
                      <a:r>
                        <a:rPr lang="en-US" sz="1200" b="1" dirty="0"/>
                        <a:t>Ocular: </a:t>
                      </a:r>
                      <a:r>
                        <a:rPr lang="en-US" sz="1200" dirty="0"/>
                        <a:t>conjunctivitis (30.4%), keratitis (15.6%), dry eye (13.2%)</a:t>
                      </a:r>
                      <a:endParaRPr lang="en-US" sz="1200" dirty="0">
                        <a:latin typeface="+mn-lt"/>
                      </a:endParaRPr>
                    </a:p>
                  </a:txBody>
                  <a:tcPr anchor="ctr"/>
                </a:tc>
                <a:extLst>
                  <a:ext uri="{0D108BD9-81ED-4DB2-BD59-A6C34878D82A}">
                    <a16:rowId xmlns:a16="http://schemas.microsoft.com/office/drawing/2014/main" val="278192230"/>
                  </a:ext>
                </a:extLst>
              </a:tr>
              <a:tr h="274320">
                <a:tc>
                  <a:txBody>
                    <a:bodyPr/>
                    <a:lstStyle/>
                    <a:p>
                      <a:pPr marL="171450" indent="-171450" algn="l">
                        <a:buFont typeface="Arial" panose="020B0604020202020204" pitchFamily="34" charset="0"/>
                        <a:buChar char="•"/>
                      </a:pPr>
                      <a:r>
                        <a:rPr lang="en-US" sz="1200" b="1" dirty="0"/>
                        <a:t>Peripheral neuropathy: </a:t>
                      </a:r>
                      <a:r>
                        <a:rPr lang="en-US" sz="1200" dirty="0"/>
                        <a:t>peripheral sensory neuropathy (26.8%), paresthesia (2.8%), muscular weakness (2.4%), peripheral sensorimotor neuropathy (2.4%)</a:t>
                      </a:r>
                      <a:endParaRPr lang="en-US" sz="1200" dirty="0">
                        <a:latin typeface="+mn-lt"/>
                      </a:endParaRPr>
                    </a:p>
                  </a:txBody>
                  <a:tcPr anchor="ctr"/>
                </a:tc>
                <a:extLst>
                  <a:ext uri="{0D108BD9-81ED-4DB2-BD59-A6C34878D82A}">
                    <a16:rowId xmlns:a16="http://schemas.microsoft.com/office/drawing/2014/main" val="1685052796"/>
                  </a:ext>
                </a:extLst>
              </a:tr>
              <a:tr h="274320">
                <a:tc>
                  <a:txBody>
                    <a:bodyPr/>
                    <a:lstStyle/>
                    <a:p>
                      <a:pPr marL="171450" indent="-171450" algn="l">
                        <a:buFont typeface="Arial" panose="020B0604020202020204" pitchFamily="34" charset="0"/>
                        <a:buChar char="•"/>
                      </a:pPr>
                      <a:r>
                        <a:rPr lang="en-US" sz="1200" b="1" dirty="0"/>
                        <a:t>Bleeding: </a:t>
                      </a:r>
                      <a:r>
                        <a:rPr lang="en-US" sz="1200" dirty="0"/>
                        <a:t>epistaxis (22.8%), hematuria (3.2%), vaginal hemorrhage (3.2%) </a:t>
                      </a:r>
                      <a:endParaRPr lang="en-US" sz="1200" dirty="0">
                        <a:latin typeface="+mn-lt"/>
                      </a:endParaRPr>
                    </a:p>
                  </a:txBody>
                  <a:tcPr anchor="ctr"/>
                </a:tc>
                <a:extLst>
                  <a:ext uri="{0D108BD9-81ED-4DB2-BD59-A6C34878D82A}">
                    <a16:rowId xmlns:a16="http://schemas.microsoft.com/office/drawing/2014/main" val="2927722933"/>
                  </a:ext>
                </a:extLst>
              </a:tr>
            </a:tbl>
          </a:graphicData>
        </a:graphic>
      </p:graphicFrame>
      <p:grpSp>
        <p:nvGrpSpPr>
          <p:cNvPr id="36" name="Group 35">
            <a:extLst>
              <a:ext uri="{FF2B5EF4-FFF2-40B4-BE49-F238E27FC236}">
                <a16:creationId xmlns:a16="http://schemas.microsoft.com/office/drawing/2014/main" id="{3C78E93A-8000-777C-3F41-7A80DA307E35}"/>
              </a:ext>
            </a:extLst>
          </p:cNvPr>
          <p:cNvGrpSpPr/>
          <p:nvPr/>
        </p:nvGrpSpPr>
        <p:grpSpPr>
          <a:xfrm>
            <a:off x="749515" y="820466"/>
            <a:ext cx="4837814" cy="2623443"/>
            <a:chOff x="389151" y="905530"/>
            <a:chExt cx="4837814" cy="2623443"/>
          </a:xfrm>
        </p:grpSpPr>
        <p:graphicFrame>
          <p:nvGraphicFramePr>
            <p:cNvPr id="6" name="Chart 5">
              <a:extLst>
                <a:ext uri="{FF2B5EF4-FFF2-40B4-BE49-F238E27FC236}">
                  <a16:creationId xmlns:a16="http://schemas.microsoft.com/office/drawing/2014/main" id="{81CB6581-7D3B-6BAA-0A91-131B0F04E624}"/>
                </a:ext>
              </a:extLst>
            </p:cNvPr>
            <p:cNvGraphicFramePr/>
            <p:nvPr>
              <p:extLst>
                <p:ext uri="{D42A27DB-BD31-4B8C-83A1-F6EECF244321}">
                  <p14:modId xmlns:p14="http://schemas.microsoft.com/office/powerpoint/2010/main" val="1056183951"/>
                </p:ext>
              </p:extLst>
            </p:nvPr>
          </p:nvGraphicFramePr>
          <p:xfrm>
            <a:off x="389151" y="905530"/>
            <a:ext cx="4837814" cy="2335440"/>
          </p:xfrm>
          <a:graphic>
            <a:graphicData uri="http://schemas.openxmlformats.org/drawingml/2006/chart">
              <c:chart xmlns:c="http://schemas.openxmlformats.org/drawingml/2006/chart" xmlns:r="http://schemas.openxmlformats.org/officeDocument/2006/relationships" r:id="rId3"/>
            </a:graphicData>
          </a:graphic>
        </p:graphicFrame>
        <p:sp>
          <p:nvSpPr>
            <p:cNvPr id="10" name="Arrow: Down 9">
              <a:extLst>
                <a:ext uri="{FF2B5EF4-FFF2-40B4-BE49-F238E27FC236}">
                  <a16:creationId xmlns:a16="http://schemas.microsoft.com/office/drawing/2014/main" id="{1683B9AE-4D3E-422F-93BB-FC1B87B5DE42}"/>
                </a:ext>
              </a:extLst>
            </p:cNvPr>
            <p:cNvSpPr/>
            <p:nvPr/>
          </p:nvSpPr>
          <p:spPr>
            <a:xfrm>
              <a:off x="1728709" y="1881340"/>
              <a:ext cx="84550" cy="108756"/>
            </a:xfrm>
            <a:prstGeom prst="downArrow">
              <a:avLst/>
            </a:prstGeom>
            <a:solidFill>
              <a:schemeClr val="accent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2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 name="Arrow: Down 10">
              <a:extLst>
                <a:ext uri="{FF2B5EF4-FFF2-40B4-BE49-F238E27FC236}">
                  <a16:creationId xmlns:a16="http://schemas.microsoft.com/office/drawing/2014/main" id="{3DDDDE00-6369-14A2-3BAE-F8DBEEAD8417}"/>
                </a:ext>
              </a:extLst>
            </p:cNvPr>
            <p:cNvSpPr/>
            <p:nvPr/>
          </p:nvSpPr>
          <p:spPr>
            <a:xfrm>
              <a:off x="3311396" y="2855781"/>
              <a:ext cx="84550" cy="108756"/>
            </a:xfrm>
            <a:prstGeom prst="downArrow">
              <a:avLst/>
            </a:prstGeom>
            <a:solidFill>
              <a:srgbClr val="ECBB97"/>
            </a:solidFill>
            <a:ln>
              <a:solidFill>
                <a:srgbClr val="ECBB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2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 name="Arrow: Down 13">
              <a:extLst>
                <a:ext uri="{FF2B5EF4-FFF2-40B4-BE49-F238E27FC236}">
                  <a16:creationId xmlns:a16="http://schemas.microsoft.com/office/drawing/2014/main" id="{B71D7412-0295-5044-975E-9FCE1E6E19F3}"/>
                </a:ext>
              </a:extLst>
            </p:cNvPr>
            <p:cNvSpPr/>
            <p:nvPr/>
          </p:nvSpPr>
          <p:spPr>
            <a:xfrm>
              <a:off x="4487120" y="2839703"/>
              <a:ext cx="84550" cy="108756"/>
            </a:xfrm>
            <a:prstGeom prst="downArrow">
              <a:avLst/>
            </a:prstGeom>
            <a:solidFill>
              <a:srgbClr val="ECBB97"/>
            </a:solidFill>
            <a:ln>
              <a:solidFill>
                <a:srgbClr val="ECBB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2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65CBC5D2-A7DF-6986-6EC0-9AF36BC3FFB1}"/>
                </a:ext>
              </a:extLst>
            </p:cNvPr>
            <p:cNvSpPr txBox="1"/>
            <p:nvPr/>
          </p:nvSpPr>
          <p:spPr>
            <a:xfrm>
              <a:off x="1548559" y="3112102"/>
              <a:ext cx="758109" cy="276999"/>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effectLst/>
                  <a:uLnTx/>
                  <a:uFillTx/>
                  <a:latin typeface="Arial"/>
                  <a:ea typeface="+mn-ea"/>
                  <a:cs typeface="Arial"/>
                  <a:sym typeface="Arial"/>
                </a:rPr>
                <a:t>Ocular</a:t>
              </a:r>
            </a:p>
          </p:txBody>
        </p:sp>
        <p:sp>
          <p:nvSpPr>
            <p:cNvPr id="17" name="TextBox 16">
              <a:extLst>
                <a:ext uri="{FF2B5EF4-FFF2-40B4-BE49-F238E27FC236}">
                  <a16:creationId xmlns:a16="http://schemas.microsoft.com/office/drawing/2014/main" id="{6F3900FA-E0B7-A61A-8D0F-57D8383DE71C}"/>
                </a:ext>
              </a:extLst>
            </p:cNvPr>
            <p:cNvSpPr txBox="1"/>
            <p:nvPr/>
          </p:nvSpPr>
          <p:spPr>
            <a:xfrm>
              <a:off x="2598836" y="3067308"/>
              <a:ext cx="1151154" cy="461665"/>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effectLst/>
                  <a:uLnTx/>
                  <a:uFillTx/>
                  <a:latin typeface="Arial"/>
                  <a:ea typeface="+mn-ea"/>
                  <a:cs typeface="Arial"/>
                  <a:sym typeface="Arial"/>
                </a:rPr>
                <a:t>Peripheral Neuropathy</a:t>
              </a:r>
            </a:p>
          </p:txBody>
        </p:sp>
        <p:sp>
          <p:nvSpPr>
            <p:cNvPr id="18" name="TextBox 17">
              <a:extLst>
                <a:ext uri="{FF2B5EF4-FFF2-40B4-BE49-F238E27FC236}">
                  <a16:creationId xmlns:a16="http://schemas.microsoft.com/office/drawing/2014/main" id="{981F0D0E-E44B-E853-6EB8-A030DAC53405}"/>
                </a:ext>
              </a:extLst>
            </p:cNvPr>
            <p:cNvSpPr txBox="1"/>
            <p:nvPr/>
          </p:nvSpPr>
          <p:spPr>
            <a:xfrm>
              <a:off x="3703478" y="3089475"/>
              <a:ext cx="1151154" cy="276999"/>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effectLst/>
                  <a:uLnTx/>
                  <a:uFillTx/>
                  <a:latin typeface="Arial"/>
                  <a:ea typeface="+mn-ea"/>
                  <a:cs typeface="Arial"/>
                  <a:sym typeface="Arial"/>
                </a:rPr>
                <a:t>Bleeding</a:t>
              </a:r>
            </a:p>
          </p:txBody>
        </p:sp>
        <p:sp>
          <p:nvSpPr>
            <p:cNvPr id="31" name="Arrow: Down 30">
              <a:extLst>
                <a:ext uri="{FF2B5EF4-FFF2-40B4-BE49-F238E27FC236}">
                  <a16:creationId xmlns:a16="http://schemas.microsoft.com/office/drawing/2014/main" id="{C4B48BE0-E854-FE59-9BE7-DC087DC917FB}"/>
                </a:ext>
              </a:extLst>
            </p:cNvPr>
            <p:cNvSpPr/>
            <p:nvPr/>
          </p:nvSpPr>
          <p:spPr>
            <a:xfrm>
              <a:off x="4094030" y="2340643"/>
              <a:ext cx="84550" cy="108756"/>
            </a:xfrm>
            <a:prstGeom prst="downArrow">
              <a:avLst/>
            </a:prstGeom>
            <a:solidFill>
              <a:schemeClr val="accent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2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 name="Arrow: Down 4">
              <a:extLst>
                <a:ext uri="{FF2B5EF4-FFF2-40B4-BE49-F238E27FC236}">
                  <a16:creationId xmlns:a16="http://schemas.microsoft.com/office/drawing/2014/main" id="{B6F60DC4-F8EE-E034-BFF2-ABA9184362ED}"/>
                </a:ext>
              </a:extLst>
            </p:cNvPr>
            <p:cNvSpPr/>
            <p:nvPr/>
          </p:nvSpPr>
          <p:spPr>
            <a:xfrm>
              <a:off x="2130448" y="2860622"/>
              <a:ext cx="84550" cy="108756"/>
            </a:xfrm>
            <a:prstGeom prst="downArrow">
              <a:avLst/>
            </a:prstGeom>
            <a:solidFill>
              <a:srgbClr val="ECBB97"/>
            </a:solidFill>
            <a:ln>
              <a:solidFill>
                <a:srgbClr val="ECBB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200" b="1" i="0" u="none" strike="noStrike" kern="0" cap="none" spc="0" normalizeH="0" baseline="0" noProof="0" dirty="0">
                <a:ln>
                  <a:noFill/>
                </a:ln>
                <a:solidFill>
                  <a:srgbClr val="FFFFFF"/>
                </a:solidFill>
                <a:effectLst/>
                <a:uLnTx/>
                <a:uFillTx/>
                <a:latin typeface="Arial"/>
                <a:ea typeface="+mn-ea"/>
                <a:cs typeface="+mn-cs"/>
                <a:sym typeface="Arial"/>
              </a:endParaRPr>
            </a:p>
          </p:txBody>
        </p:sp>
      </p:grpSp>
      <p:graphicFrame>
        <p:nvGraphicFramePr>
          <p:cNvPr id="21" name="Table 26">
            <a:extLst>
              <a:ext uri="{FF2B5EF4-FFF2-40B4-BE49-F238E27FC236}">
                <a16:creationId xmlns:a16="http://schemas.microsoft.com/office/drawing/2014/main" id="{204CD879-E73B-14DA-6F1B-07DD07954121}"/>
              </a:ext>
            </a:extLst>
          </p:cNvPr>
          <p:cNvGraphicFramePr>
            <a:graphicFrameLocks noGrp="1"/>
          </p:cNvGraphicFramePr>
          <p:nvPr>
            <p:extLst>
              <p:ext uri="{D42A27DB-BD31-4B8C-83A1-F6EECF244321}">
                <p14:modId xmlns:p14="http://schemas.microsoft.com/office/powerpoint/2010/main" val="2080353679"/>
              </p:ext>
            </p:extLst>
          </p:nvPr>
        </p:nvGraphicFramePr>
        <p:xfrm>
          <a:off x="2531820" y="870602"/>
          <a:ext cx="3044545" cy="1439585"/>
        </p:xfrm>
        <a:graphic>
          <a:graphicData uri="http://schemas.openxmlformats.org/drawingml/2006/table">
            <a:tbl>
              <a:tblPr firstRow="1" bandRow="1">
                <a:tableStyleId>{2D5ABB26-0587-4C30-8999-92F81FD0307C}</a:tableStyleId>
              </a:tblPr>
              <a:tblGrid>
                <a:gridCol w="378675">
                  <a:extLst>
                    <a:ext uri="{9D8B030D-6E8A-4147-A177-3AD203B41FA5}">
                      <a16:colId xmlns:a16="http://schemas.microsoft.com/office/drawing/2014/main" val="2850526433"/>
                    </a:ext>
                  </a:extLst>
                </a:gridCol>
                <a:gridCol w="2665870">
                  <a:extLst>
                    <a:ext uri="{9D8B030D-6E8A-4147-A177-3AD203B41FA5}">
                      <a16:colId xmlns:a16="http://schemas.microsoft.com/office/drawing/2014/main" val="2348329330"/>
                    </a:ext>
                  </a:extLst>
                </a:gridCol>
              </a:tblGrid>
              <a:tr h="287917">
                <a:tc>
                  <a:txBody>
                    <a:bodyPr/>
                    <a:lstStyle/>
                    <a:p>
                      <a:endParaRPr lang="en-US" sz="1000" dirty="0">
                        <a:solidFill>
                          <a:schemeClr val="tx1"/>
                        </a:solidFill>
                      </a:endParaRPr>
                    </a:p>
                  </a:txBody>
                  <a:tcPr anchor="ctr">
                    <a:noFill/>
                  </a:tcPr>
                </a:tc>
                <a:tc>
                  <a:txBody>
                    <a:bodyPr/>
                    <a:lstStyle/>
                    <a:p>
                      <a:r>
                        <a:rPr lang="en-US" sz="1000" dirty="0">
                          <a:solidFill>
                            <a:schemeClr val="tx1"/>
                          </a:solidFill>
                        </a:rPr>
                        <a:t>Grade 1-2 AESIs in tisotumab vedotin arm</a:t>
                      </a:r>
                    </a:p>
                  </a:txBody>
                  <a:tcPr anchor="ctr">
                    <a:noFill/>
                  </a:tcPr>
                </a:tc>
                <a:extLst>
                  <a:ext uri="{0D108BD9-81ED-4DB2-BD59-A6C34878D82A}">
                    <a16:rowId xmlns:a16="http://schemas.microsoft.com/office/drawing/2014/main" val="1457651352"/>
                  </a:ext>
                </a:extLst>
              </a:tr>
              <a:tr h="287917">
                <a:tc>
                  <a:txBody>
                    <a:bodyPr/>
                    <a:lstStyle/>
                    <a:p>
                      <a:endParaRPr lang="en-US" sz="1000" dirty="0">
                        <a:solidFill>
                          <a:schemeClr val="tx1"/>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Grade ≥3 AESIs in tisotumab vedotin arm</a:t>
                      </a:r>
                    </a:p>
                  </a:txBody>
                  <a:tcPr anchor="ctr">
                    <a:noFill/>
                  </a:tcPr>
                </a:tc>
                <a:extLst>
                  <a:ext uri="{0D108BD9-81ED-4DB2-BD59-A6C34878D82A}">
                    <a16:rowId xmlns:a16="http://schemas.microsoft.com/office/drawing/2014/main" val="627497307"/>
                  </a:ext>
                </a:extLst>
              </a:tr>
              <a:tr h="287917">
                <a:tc>
                  <a:txBody>
                    <a:bodyPr/>
                    <a:lstStyle/>
                    <a:p>
                      <a:endParaRPr lang="en-US" sz="1000" dirty="0">
                        <a:solidFill>
                          <a:schemeClr val="tx1"/>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Grade 1-2 AESIs in IC chemotherapy arm</a:t>
                      </a:r>
                    </a:p>
                  </a:txBody>
                  <a:tcPr anchor="ctr">
                    <a:noFill/>
                  </a:tcPr>
                </a:tc>
                <a:extLst>
                  <a:ext uri="{0D108BD9-81ED-4DB2-BD59-A6C34878D82A}">
                    <a16:rowId xmlns:a16="http://schemas.microsoft.com/office/drawing/2014/main" val="2106288011"/>
                  </a:ext>
                </a:extLst>
              </a:tr>
              <a:tr h="287917">
                <a:tc>
                  <a:txBody>
                    <a:bodyPr/>
                    <a:lstStyle/>
                    <a:p>
                      <a:endParaRPr lang="en-US" sz="1000" dirty="0">
                        <a:solidFill>
                          <a:schemeClr val="tx1"/>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Grade ≥3 AESIs in IC chemotherapy arm</a:t>
                      </a:r>
                    </a:p>
                  </a:txBody>
                  <a:tcPr anchor="ctr">
                    <a:noFill/>
                  </a:tcPr>
                </a:tc>
                <a:extLst>
                  <a:ext uri="{0D108BD9-81ED-4DB2-BD59-A6C34878D82A}">
                    <a16:rowId xmlns:a16="http://schemas.microsoft.com/office/drawing/2014/main" val="1666983601"/>
                  </a:ext>
                </a:extLst>
              </a:tr>
              <a:tr h="287917">
                <a:tc>
                  <a:txBody>
                    <a:bodyPr/>
                    <a:lstStyle/>
                    <a:p>
                      <a:endParaRPr lang="en-US" sz="1000" dirty="0">
                        <a:solidFill>
                          <a:schemeClr val="tx1"/>
                        </a:solidFill>
                      </a:endParaRPr>
                    </a:p>
                  </a:txBody>
                  <a:tcPr anchor="ctr">
                    <a:noFill/>
                  </a:tcPr>
                </a:tc>
                <a:tc>
                  <a:txBody>
                    <a:bodyPr/>
                    <a:lstStyle/>
                    <a:p>
                      <a:endParaRPr lang="en-US" sz="1000" dirty="0">
                        <a:solidFill>
                          <a:schemeClr val="tx1"/>
                        </a:solidFill>
                      </a:endParaRPr>
                    </a:p>
                  </a:txBody>
                  <a:tcPr anchor="ctr">
                    <a:noFill/>
                  </a:tcPr>
                </a:tc>
                <a:extLst>
                  <a:ext uri="{0D108BD9-81ED-4DB2-BD59-A6C34878D82A}">
                    <a16:rowId xmlns:a16="http://schemas.microsoft.com/office/drawing/2014/main" val="2652837580"/>
                  </a:ext>
                </a:extLst>
              </a:tr>
            </a:tbl>
          </a:graphicData>
        </a:graphic>
      </p:graphicFrame>
      <p:sp>
        <p:nvSpPr>
          <p:cNvPr id="27" name="Rectangle 26">
            <a:extLst>
              <a:ext uri="{FF2B5EF4-FFF2-40B4-BE49-F238E27FC236}">
                <a16:creationId xmlns:a16="http://schemas.microsoft.com/office/drawing/2014/main" id="{2A0E97D6-4B12-9C17-B5E6-B57783D54429}"/>
              </a:ext>
            </a:extLst>
          </p:cNvPr>
          <p:cNvSpPr/>
          <p:nvPr/>
        </p:nvSpPr>
        <p:spPr>
          <a:xfrm>
            <a:off x="2823173" y="976895"/>
            <a:ext cx="91440" cy="91440"/>
          </a:xfrm>
          <a:prstGeom prst="rect">
            <a:avLst/>
          </a:prstGeom>
          <a:solidFill>
            <a:schemeClr val="accent2">
              <a:alpha val="50196"/>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8" name="Rectangle 27">
            <a:extLst>
              <a:ext uri="{FF2B5EF4-FFF2-40B4-BE49-F238E27FC236}">
                <a16:creationId xmlns:a16="http://schemas.microsoft.com/office/drawing/2014/main" id="{E0281B74-233E-2882-320F-7A737A30BEE4}"/>
              </a:ext>
            </a:extLst>
          </p:cNvPr>
          <p:cNvSpPr/>
          <p:nvPr/>
        </p:nvSpPr>
        <p:spPr>
          <a:xfrm>
            <a:off x="2823173" y="1267759"/>
            <a:ext cx="91440" cy="91440"/>
          </a:xfrm>
          <a:prstGeom prst="rect">
            <a:avLst/>
          </a:prstGeom>
          <a:solidFill>
            <a:srgbClr val="09345A"/>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9" name="Rectangle 28">
            <a:extLst>
              <a:ext uri="{FF2B5EF4-FFF2-40B4-BE49-F238E27FC236}">
                <a16:creationId xmlns:a16="http://schemas.microsoft.com/office/drawing/2014/main" id="{ABB3769C-0E71-7AE5-A26A-B37C8F0EF96F}"/>
              </a:ext>
            </a:extLst>
          </p:cNvPr>
          <p:cNvSpPr/>
          <p:nvPr/>
        </p:nvSpPr>
        <p:spPr>
          <a:xfrm>
            <a:off x="2823173" y="1550818"/>
            <a:ext cx="91440" cy="91440"/>
          </a:xfrm>
          <a:prstGeom prst="rect">
            <a:avLst/>
          </a:prstGeom>
          <a:solidFill>
            <a:srgbClr val="D77624">
              <a:alpha val="50196"/>
            </a:srgb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0" name="Rectangle 29">
            <a:extLst>
              <a:ext uri="{FF2B5EF4-FFF2-40B4-BE49-F238E27FC236}">
                <a16:creationId xmlns:a16="http://schemas.microsoft.com/office/drawing/2014/main" id="{1A166ECA-B25E-CD7F-8380-0EA2EB115D7C}"/>
              </a:ext>
            </a:extLst>
          </p:cNvPr>
          <p:cNvSpPr/>
          <p:nvPr/>
        </p:nvSpPr>
        <p:spPr>
          <a:xfrm>
            <a:off x="2823299" y="1825057"/>
            <a:ext cx="91440" cy="91440"/>
          </a:xfrm>
          <a:prstGeom prst="rect">
            <a:avLst/>
          </a:prstGeom>
          <a:solidFill>
            <a:schemeClr val="accent3"/>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1051914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4571324-3179-7E40-2DBF-2586DDF3E3B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 Kim SK et al.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Gynecol Oncol</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2022;165:385-392. 2. Richardson DL et al.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Gynecol Oncol Rep</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2023;46:101148.</a:t>
            </a:r>
          </a:p>
        </p:txBody>
      </p:sp>
      <p:sp>
        <p:nvSpPr>
          <p:cNvPr id="2" name="Title 1">
            <a:extLst>
              <a:ext uri="{FF2B5EF4-FFF2-40B4-BE49-F238E27FC236}">
                <a16:creationId xmlns:a16="http://schemas.microsoft.com/office/drawing/2014/main" id="{BFFAB4F4-8D57-06A7-58BC-0635537C85E4}"/>
              </a:ext>
            </a:extLst>
          </p:cNvPr>
          <p:cNvSpPr>
            <a:spLocks noGrp="1"/>
          </p:cNvSpPr>
          <p:nvPr>
            <p:ph type="title"/>
          </p:nvPr>
        </p:nvSpPr>
        <p:spPr/>
        <p:txBody>
          <a:bodyPr/>
          <a:lstStyle/>
          <a:p>
            <a:r>
              <a:rPr lang="en-US" dirty="0"/>
              <a:t>Expert Insights on the Effective Implementation</a:t>
            </a:r>
            <a:br>
              <a:rPr lang="en-US" dirty="0"/>
            </a:br>
            <a:r>
              <a:rPr lang="en-US" dirty="0"/>
              <a:t>of Tisotumab Vedotin and Practical Tips for Its Use</a:t>
            </a:r>
            <a:r>
              <a:rPr lang="en-US" baseline="30000" dirty="0"/>
              <a:t>1,2</a:t>
            </a:r>
          </a:p>
        </p:txBody>
      </p:sp>
      <p:sp>
        <p:nvSpPr>
          <p:cNvPr id="6" name="Rectangle 5">
            <a:extLst>
              <a:ext uri="{FF2B5EF4-FFF2-40B4-BE49-F238E27FC236}">
                <a16:creationId xmlns:a16="http://schemas.microsoft.com/office/drawing/2014/main" id="{A52CB085-CC1C-54C0-5326-231E2F5B74C4}"/>
              </a:ext>
            </a:extLst>
          </p:cNvPr>
          <p:cNvSpPr/>
          <p:nvPr/>
        </p:nvSpPr>
        <p:spPr>
          <a:xfrm>
            <a:off x="2997200" y="1060186"/>
            <a:ext cx="406400" cy="2312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6E7CB1C5-8CB3-611D-F4A2-DF10EC46BA7D}"/>
              </a:ext>
            </a:extLst>
          </p:cNvPr>
          <p:cNvSpPr/>
          <p:nvPr/>
        </p:nvSpPr>
        <p:spPr>
          <a:xfrm>
            <a:off x="3216729" y="1016306"/>
            <a:ext cx="406400" cy="2312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grpSp>
        <p:nvGrpSpPr>
          <p:cNvPr id="21" name="Group 20">
            <a:extLst>
              <a:ext uri="{FF2B5EF4-FFF2-40B4-BE49-F238E27FC236}">
                <a16:creationId xmlns:a16="http://schemas.microsoft.com/office/drawing/2014/main" id="{3D63BA21-0C56-423E-C764-F5979B9F1C93}"/>
              </a:ext>
            </a:extLst>
          </p:cNvPr>
          <p:cNvGrpSpPr/>
          <p:nvPr/>
        </p:nvGrpSpPr>
        <p:grpSpPr>
          <a:xfrm>
            <a:off x="2907980" y="895205"/>
            <a:ext cx="6236020" cy="3824053"/>
            <a:chOff x="2116136" y="879998"/>
            <a:chExt cx="6236020" cy="3824053"/>
          </a:xfrm>
        </p:grpSpPr>
        <p:pic>
          <p:nvPicPr>
            <p:cNvPr id="13" name="Picture 12">
              <a:extLst>
                <a:ext uri="{FF2B5EF4-FFF2-40B4-BE49-F238E27FC236}">
                  <a16:creationId xmlns:a16="http://schemas.microsoft.com/office/drawing/2014/main" id="{AF6CCFD0-F9F0-C6C8-E14C-0D565AF0BBA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371" b="95283" l="6463" r="97415">
                          <a14:foregroundMark x1="24942" y1="41981" x2="25241" y2="43584"/>
                          <a14:foregroundMark x1="21387" y1="22956" x2="24648" y2="40409"/>
                          <a14:foregroundMark x1="24318" y1="52050" x2="23972" y2="54560"/>
                          <a14:foregroundMark x1="25382" y1="44340" x2="24394" y2="51499"/>
                          <a14:foregroundMark x1="22106" y1="57591" x2="21204" y2="59056"/>
                          <a14:foregroundMark x1="23972" y1="54560" x2="22328" y2="57231"/>
                          <a14:foregroundMark x1="9098" y1="67845" x2="7168" y2="68868"/>
                          <a14:foregroundMark x1="15166" y1="64630" x2="14970" y2="64734"/>
                          <a14:foregroundMark x1="21857" y1="25629" x2="65805" y2="22013"/>
                          <a14:foregroundMark x1="65805" y1="22013" x2="74383" y2="22013"/>
                          <a14:foregroundMark x1="74383" y1="22013" x2="82139" y2="21698"/>
                          <a14:foregroundMark x1="82139" y1="21698" x2="90599" y2="24371"/>
                          <a14:foregroundMark x1="90599" y1="24371" x2="95887" y2="33333"/>
                          <a14:foregroundMark x1="95887" y1="33333" x2="98355" y2="46541"/>
                          <a14:foregroundMark x1="98355" y1="46541" x2="95300" y2="93396"/>
                          <a14:foregroundMark x1="95300" y1="93396" x2="77791" y2="99843"/>
                          <a14:foregroundMark x1="77791" y1="99843" x2="13278" y2="98742"/>
                          <a14:foregroundMark x1="13278" y1="98742" x2="6698" y2="92453"/>
                          <a14:foregroundMark x1="6698" y1="92453" x2="6580" y2="79560"/>
                          <a14:foregroundMark x1="6580" y1="79560" x2="8696" y2="69340"/>
                          <a14:foregroundMark x1="8696" y1="69340" x2="8696" y2="69182"/>
                          <a14:foregroundMark x1="30905" y1="68868" x2="38778" y2="63836"/>
                          <a14:foregroundMark x1="38778" y1="63836" x2="59459" y2="61478"/>
                          <a14:foregroundMark x1="59459" y1="61478" x2="77908" y2="62264"/>
                          <a14:foregroundMark x1="77908" y1="62264" x2="87074" y2="66038"/>
                          <a14:foregroundMark x1="87074" y1="66038" x2="92832" y2="78145"/>
                          <a14:foregroundMark x1="22092" y1="60849" x2="17391" y2="71855"/>
                          <a14:foregroundMark x1="17391" y1="71855" x2="26439" y2="87736"/>
                          <a14:foregroundMark x1="26439" y1="87736" x2="42186" y2="96698"/>
                          <a14:foregroundMark x1="42186" y1="96698" x2="59459" y2="99057"/>
                          <a14:foregroundMark x1="59459" y1="99057" x2="79436" y2="93396"/>
                          <a14:foregroundMark x1="79436" y1="93396" x2="96592" y2="81447"/>
                          <a14:foregroundMark x1="96592" y1="81447" x2="96592" y2="68082"/>
                          <a14:foregroundMark x1="96592" y1="68082" x2="90364" y2="60377"/>
                          <a14:foregroundMark x1="90364" y1="60377" x2="90129" y2="60377"/>
                          <a14:foregroundMark x1="61692" y1="79088" x2="25852" y2="84906"/>
                          <a14:foregroundMark x1="25852" y1="84906" x2="26322" y2="96069"/>
                          <a14:foregroundMark x1="26322" y1="96069" x2="41481" y2="99528"/>
                          <a14:foregroundMark x1="41481" y1="99528" x2="95182" y2="95597"/>
                          <a14:foregroundMark x1="95182" y1="95597" x2="90482" y2="82390"/>
                          <a14:foregroundMark x1="90482" y1="82390" x2="83079" y2="73428"/>
                          <a14:foregroundMark x1="83079" y1="73428" x2="81434" y2="68868"/>
                          <a14:foregroundMark x1="68155" y1="80818" x2="68155" y2="80818"/>
                          <a14:foregroundMark x1="54877" y1="80189" x2="45241" y2="84119"/>
                          <a14:foregroundMark x1="45241" y1="84119" x2="50529" y2="96226"/>
                          <a14:foregroundMark x1="50529" y1="96226" x2="91422" y2="96698"/>
                          <a14:foregroundMark x1="91422" y1="96698" x2="97532" y2="86478"/>
                          <a14:foregroundMark x1="97532" y1="86478" x2="92244" y2="75786"/>
                          <a14:foregroundMark x1="92244" y1="75786" x2="80729" y2="69811"/>
                          <a14:foregroundMark x1="80729" y1="69811" x2="80376" y2="69811"/>
                          <a14:foregroundMark x1="35840" y1="21384" x2="28672" y2="30818"/>
                          <a14:foregroundMark x1="28672" y1="30818" x2="32550" y2="40566"/>
                          <a14:foregroundMark x1="32550" y1="40566" x2="48884" y2="58962"/>
                          <a14:foregroundMark x1="48884" y1="58962" x2="75558" y2="66195"/>
                          <a14:foregroundMark x1="75558" y1="66195" x2="86839" y2="59748"/>
                          <a14:foregroundMark x1="86839" y1="59748" x2="94830" y2="50786"/>
                          <a14:foregroundMark x1="94830" y1="50786" x2="97180" y2="37893"/>
                          <a14:foregroundMark x1="97180" y1="37893" x2="92127" y2="28302"/>
                          <a14:foregroundMark x1="92127" y1="28302" x2="25147" y2="24371"/>
                          <a14:foregroundMark x1="52174" y1="74214" x2="43596" y2="75629"/>
                          <a14:foregroundMark x1="43596" y1="75629" x2="37838" y2="83176"/>
                          <a14:foregroundMark x1="37838" y1="83176" x2="40893" y2="93553"/>
                          <a14:foregroundMark x1="40893" y1="93553" x2="51116" y2="91981"/>
                          <a14:foregroundMark x1="51116" y1="91981" x2="54994" y2="78145"/>
                          <a14:foregroundMark x1="54994" y1="78145" x2="52409" y2="73742"/>
                          <a14:backgroundMark x1="7403" y1="23428" x2="14924" y2="27987"/>
                          <a14:backgroundMark x1="14924" y1="27987" x2="19271" y2="37264"/>
                          <a14:backgroundMark x1="19271" y1="37264" x2="19624" y2="48899"/>
                          <a14:backgroundMark x1="19624" y1="48899" x2="10341" y2="62107"/>
                          <a14:backgroundMark x1="8931" y1="65094" x2="9334" y2="64990"/>
                          <a14:backgroundMark x1="22405" y1="51185" x2="19976" y2="33176"/>
                          <a14:backgroundMark x1="19976" y1="33176" x2="10693" y2="22013"/>
                          <a14:backgroundMark x1="8696" y1="28774" x2="10341" y2="39937"/>
                          <a14:backgroundMark x1="10341" y1="39937" x2="15629" y2="48270"/>
                          <a14:backgroundMark x1="15629" y1="48270" x2="18919" y2="38679"/>
                          <a14:backgroundMark x1="18919" y1="38679" x2="14454" y2="30189"/>
                          <a14:backgroundMark x1="14454" y1="30189" x2="12926" y2="29403"/>
                          <a14:backgroundMark x1="12338" y1="40094" x2="7403" y2="49843"/>
                          <a14:backgroundMark x1="7403" y1="49843" x2="7873" y2="60849"/>
                          <a14:backgroundMark x1="7873" y1="60849" x2="14689" y2="66038"/>
                          <a14:backgroundMark x1="14689" y1="66038" x2="20917" y2="59906"/>
                          <a14:backgroundMark x1="20917" y1="59906" x2="23854" y2="50157"/>
                          <a14:backgroundMark x1="23854" y1="50157" x2="23149" y2="39937"/>
                          <a14:backgroundMark x1="23149" y1="39937" x2="19036" y2="30189"/>
                          <a14:backgroundMark x1="19036" y1="30189" x2="13396" y2="22484"/>
                          <a14:backgroundMark x1="13396" y1="22484" x2="8931" y2="31604"/>
                          <a14:backgroundMark x1="8931" y1="31604" x2="8696" y2="45440"/>
                          <a14:backgroundMark x1="7168" y1="53774" x2="6110" y2="64308"/>
                          <a14:backgroundMark x1="6110" y1="64308" x2="14101" y2="66981"/>
                          <a14:backgroundMark x1="14101" y1="66981" x2="10341" y2="56132"/>
                          <a14:backgroundMark x1="10341" y1="56132" x2="7873" y2="53145"/>
                          <a14:backgroundMark x1="16921" y1="59434" x2="16099" y2="61164"/>
                          <a14:backgroundMark x1="22679" y1="58491" x2="20917" y2="53774"/>
                          <a14:backgroundMark x1="21152" y1="55031" x2="13278" y2="57075"/>
                          <a14:backgroundMark x1="13278" y1="57075" x2="19389" y2="54717"/>
                          <a14:backgroundMark x1="17391" y1="60849" x2="17391" y2="62736"/>
                          <a14:backgroundMark x1="16686" y1="63050" x2="16099" y2="64780"/>
                          <a14:backgroundMark x1="15511" y1="53616" x2="18331" y2="62736"/>
                          <a14:backgroundMark x1="18331" y1="62736" x2="16216" y2="56289"/>
                          <a14:backgroundMark x1="19271" y1="57075" x2="19389" y2="54717"/>
                          <a14:backgroundMark x1="20799" y1="57390" x2="19976" y2="54245"/>
                          <a14:backgroundMark x1="24794" y1="40409" x2="24794" y2="40409"/>
                          <a14:backgroundMark x1="23149" y1="45126" x2="23619" y2="45283"/>
                          <a14:backgroundMark x1="24912" y1="44654" x2="25617" y2="43553"/>
                          <a14:backgroundMark x1="25382" y1="41981" x2="25382" y2="41981"/>
                          <a14:backgroundMark x1="25264" y1="41509" x2="24794" y2="41352"/>
                        </a14:backgroundRemoval>
                      </a14:imgEffect>
                    </a14:imgLayer>
                  </a14:imgProps>
                </a:ext>
                <a:ext uri="{28A0092B-C50C-407E-A947-70E740481C1C}">
                  <a14:useLocalDpi xmlns:a14="http://schemas.microsoft.com/office/drawing/2010/main"/>
                </a:ext>
              </a:extLst>
            </a:blip>
            <a:srcRect l="8741" t="22070" r="2540" b="3976"/>
            <a:stretch/>
          </p:blipFill>
          <p:spPr>
            <a:xfrm>
              <a:off x="2221133" y="879998"/>
              <a:ext cx="6131023" cy="3824053"/>
            </a:xfrm>
            <a:prstGeom prst="rect">
              <a:avLst/>
            </a:prstGeom>
          </p:spPr>
        </p:pic>
        <p:sp>
          <p:nvSpPr>
            <p:cNvPr id="18" name="Rectangle 17">
              <a:extLst>
                <a:ext uri="{FF2B5EF4-FFF2-40B4-BE49-F238E27FC236}">
                  <a16:creationId xmlns:a16="http://schemas.microsoft.com/office/drawing/2014/main" id="{DCF76135-F4D0-D512-0E5F-B0DB0943B970}"/>
                </a:ext>
              </a:extLst>
            </p:cNvPr>
            <p:cNvSpPr/>
            <p:nvPr/>
          </p:nvSpPr>
          <p:spPr>
            <a:xfrm>
              <a:off x="3006997" y="1606731"/>
              <a:ext cx="422729" cy="7013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9" name="Rectangle 18">
              <a:extLst>
                <a:ext uri="{FF2B5EF4-FFF2-40B4-BE49-F238E27FC236}">
                  <a16:creationId xmlns:a16="http://schemas.microsoft.com/office/drawing/2014/main" id="{1E3156E6-D410-4B13-7D56-D55881ECCB6F}"/>
                </a:ext>
              </a:extLst>
            </p:cNvPr>
            <p:cNvSpPr/>
            <p:nvPr/>
          </p:nvSpPr>
          <p:spPr>
            <a:xfrm>
              <a:off x="2410141" y="2197156"/>
              <a:ext cx="993460" cy="9093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20" name="Rectangle 19">
              <a:extLst>
                <a:ext uri="{FF2B5EF4-FFF2-40B4-BE49-F238E27FC236}">
                  <a16:creationId xmlns:a16="http://schemas.microsoft.com/office/drawing/2014/main" id="{EF49CEAD-8460-32A0-BD6A-A3206027592C}"/>
                </a:ext>
              </a:extLst>
            </p:cNvPr>
            <p:cNvSpPr/>
            <p:nvPr/>
          </p:nvSpPr>
          <p:spPr>
            <a:xfrm>
              <a:off x="2116136" y="2571750"/>
              <a:ext cx="267879" cy="7013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grpSp>
      <p:sp>
        <p:nvSpPr>
          <p:cNvPr id="7" name="TextBox 6">
            <a:extLst>
              <a:ext uri="{FF2B5EF4-FFF2-40B4-BE49-F238E27FC236}">
                <a16:creationId xmlns:a16="http://schemas.microsoft.com/office/drawing/2014/main" id="{EC27B078-992B-6B93-099E-5ACC9809E6D5}"/>
              </a:ext>
            </a:extLst>
          </p:cNvPr>
          <p:cNvSpPr txBox="1"/>
          <p:nvPr/>
        </p:nvSpPr>
        <p:spPr>
          <a:xfrm>
            <a:off x="125532" y="1327164"/>
            <a:ext cx="2909432" cy="3165839"/>
          </a:xfrm>
          <a:prstGeom prst="roundRect">
            <a:avLst/>
          </a:prstGeom>
          <a:solidFill>
            <a:schemeClr val="tx2"/>
          </a:solidFill>
          <a:ln/>
        </p:spPr>
        <p:style>
          <a:lnRef idx="1">
            <a:schemeClr val="accent1"/>
          </a:lnRef>
          <a:fillRef idx="3">
            <a:schemeClr val="accent1"/>
          </a:fillRef>
          <a:effectRef idx="2">
            <a:schemeClr val="accent1"/>
          </a:effectRef>
          <a:fontRef idx="minor">
            <a:schemeClr val="lt1"/>
          </a:fontRef>
        </p:style>
        <p:txBody>
          <a:bodyPr wrap="square" lIns="0" tIns="0" rIns="0" bIns="0" anchor="ctr">
            <a:noAutofit/>
          </a:bodyPr>
          <a:lstStyle/>
          <a:p>
            <a:pPr marL="214313" marR="0" lvl="0" indent="-214313" algn="l" defTabSz="685800"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Treatment schedule and dosing</a:t>
            </a:r>
          </a:p>
          <a:p>
            <a:pPr marL="214313" marR="0" lvl="0" indent="-214313" algn="l" defTabSz="685800"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Management of AEs </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endParaRPr>
          </a:p>
          <a:p>
            <a:pPr marL="488633" marR="0" lvl="1" indent="-214313" algn="l" defTabSz="685800" rtl="0" eaLnBrk="1" fontAlgn="auto" latinLnBrk="0" hangingPunct="1">
              <a:lnSpc>
                <a:spcPct val="100000"/>
              </a:lnSpc>
              <a:spcBef>
                <a:spcPts val="0"/>
              </a:spcBef>
              <a:spcAft>
                <a:spcPts val="100"/>
              </a:spcAft>
              <a:buClrTx/>
              <a:buSzTx/>
              <a:buFont typeface="System Font Regular"/>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Potential for dose holds</a:t>
            </a:r>
            <a:b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b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or reductions</a:t>
            </a:r>
          </a:p>
          <a:p>
            <a:pPr marL="214313" marR="0" lvl="0" indent="-214313" algn="l" defTabSz="685800"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Ocular AEs: focus on </a:t>
            </a:r>
            <a:r>
              <a:rPr kumimoji="0" lang="en-US" sz="1200" b="0" i="0" u="none" strike="noStrike" kern="1200" cap="none" spc="0" normalizeH="0" baseline="0" noProof="0" dirty="0">
                <a:ln>
                  <a:noFill/>
                </a:ln>
                <a:solidFill>
                  <a:srgbClr val="000000"/>
                </a:solidFill>
                <a:effectLst/>
                <a:uLnTx/>
                <a:uFillTx/>
                <a:latin typeface="Arial"/>
                <a:ea typeface="+mn-ea"/>
                <a:cs typeface="+mn-cs"/>
                <a:sym typeface="Arial"/>
              </a:rPr>
              <a:t>expectations, prevention, plan</a:t>
            </a:r>
            <a:br>
              <a:rPr kumimoji="0" lang="en-US" sz="1200" b="0" i="0" u="none" strike="noStrike" kern="1200" cap="none" spc="0" normalizeH="0" baseline="0" noProof="0" dirty="0">
                <a:ln>
                  <a:noFill/>
                </a:ln>
                <a:solidFill>
                  <a:srgbClr val="000000"/>
                </a:solidFill>
                <a:effectLst/>
                <a:uLnTx/>
                <a:uFillTx/>
                <a:latin typeface="Arial"/>
                <a:ea typeface="+mn-ea"/>
                <a:cs typeface="+mn-cs"/>
                <a:sym typeface="Arial"/>
              </a:rPr>
            </a:br>
            <a:r>
              <a:rPr kumimoji="0" lang="en-US" sz="1200" b="0" i="0" u="none" strike="noStrike" kern="1200" cap="none" spc="0" normalizeH="0" baseline="0" noProof="0" dirty="0">
                <a:ln>
                  <a:noFill/>
                </a:ln>
                <a:solidFill>
                  <a:srgbClr val="000000"/>
                </a:solidFill>
                <a:effectLst/>
                <a:uLnTx/>
                <a:uFillTx/>
                <a:latin typeface="Arial"/>
                <a:ea typeface="+mn-ea"/>
                <a:cs typeface="+mn-cs"/>
                <a:sym typeface="Arial"/>
              </a:rPr>
              <a:t>for eye drops/regimens</a:t>
            </a:r>
          </a:p>
          <a:p>
            <a:pPr marL="488633" marR="0" lvl="1" indent="-214313" algn="l" defTabSz="685800" rtl="0" eaLnBrk="1" fontAlgn="auto" latinLnBrk="0" hangingPunct="1">
              <a:lnSpc>
                <a:spcPct val="100000"/>
              </a:lnSpc>
              <a:spcBef>
                <a:spcPts val="0"/>
              </a:spcBef>
              <a:spcAft>
                <a:spcPts val="100"/>
              </a:spcAft>
              <a:buClrTx/>
              <a:buSzTx/>
              <a:buFont typeface="System Font Regular"/>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Timeline of eye drops </a:t>
            </a:r>
            <a:b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b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(prior to infusion/day of infusion/days after infusion)</a:t>
            </a:r>
          </a:p>
          <a:p>
            <a:pPr marL="488633" marR="0" lvl="1" indent="-214313" algn="l" defTabSz="685800" rtl="0" eaLnBrk="1" fontAlgn="auto" latinLnBrk="0" hangingPunct="1">
              <a:lnSpc>
                <a:spcPct val="100000"/>
              </a:lnSpc>
              <a:spcBef>
                <a:spcPts val="0"/>
              </a:spcBef>
              <a:spcAft>
                <a:spcPts val="100"/>
              </a:spcAft>
              <a:buClrTx/>
              <a:buSzTx/>
              <a:buFont typeface="System Font Regular"/>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Types of eye drops</a:t>
            </a:r>
          </a:p>
          <a:p>
            <a:pPr marL="488633" marR="0" lvl="1" indent="-214313" algn="l" defTabSz="685800" rtl="0" eaLnBrk="1" fontAlgn="auto" latinLnBrk="0" hangingPunct="1">
              <a:lnSpc>
                <a:spcPct val="100000"/>
              </a:lnSpc>
              <a:spcBef>
                <a:spcPts val="0"/>
              </a:spcBef>
              <a:spcAft>
                <a:spcPts val="100"/>
              </a:spcAft>
              <a:buClrTx/>
              <a:buSzTx/>
              <a:buFont typeface="System Font Regular"/>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Patient reminder tools</a:t>
            </a:r>
          </a:p>
          <a:p>
            <a:pPr marL="488633" marR="0" lvl="1" indent="-214313" algn="l" defTabSz="685800" rtl="0" eaLnBrk="1" fontAlgn="auto" latinLnBrk="0" hangingPunct="1">
              <a:lnSpc>
                <a:spcPct val="100000"/>
              </a:lnSpc>
              <a:spcBef>
                <a:spcPts val="0"/>
              </a:spcBef>
              <a:spcAft>
                <a:spcPts val="100"/>
              </a:spcAft>
              <a:buClrTx/>
              <a:buSzTx/>
              <a:buFont typeface="System Font Regular"/>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a:rPr>
              <a:t>Educate eye care specialists</a:t>
            </a:r>
          </a:p>
        </p:txBody>
      </p:sp>
      <p:sp>
        <p:nvSpPr>
          <p:cNvPr id="4" name="Rectangle 3">
            <a:extLst>
              <a:ext uri="{FF2B5EF4-FFF2-40B4-BE49-F238E27FC236}">
                <a16:creationId xmlns:a16="http://schemas.microsoft.com/office/drawing/2014/main" id="{B11399BC-8A4A-542F-876A-048190884966}"/>
              </a:ext>
            </a:extLst>
          </p:cNvPr>
          <p:cNvSpPr/>
          <p:nvPr/>
        </p:nvSpPr>
        <p:spPr>
          <a:xfrm>
            <a:off x="355309" y="1091047"/>
            <a:ext cx="2449879" cy="443727"/>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rPr>
              <a:t>Important Provider/Patient Discussion Points</a:t>
            </a:r>
          </a:p>
        </p:txBody>
      </p:sp>
    </p:spTree>
    <p:extLst>
      <p:ext uri="{BB962C8B-B14F-4D97-AF65-F5344CB8AC3E}">
        <p14:creationId xmlns:p14="http://schemas.microsoft.com/office/powerpoint/2010/main" val="21594666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9">
            <a:extLst>
              <a:ext uri="{FF2B5EF4-FFF2-40B4-BE49-F238E27FC236}">
                <a16:creationId xmlns:a16="http://schemas.microsoft.com/office/drawing/2014/main" id="{A3B6EC3E-2A42-9B5A-9FE0-7174FA286012}"/>
              </a:ext>
            </a:extLst>
          </p:cNvPr>
          <p:cNvSpPr>
            <a:spLocks noGrp="1"/>
          </p:cNvSpPr>
          <p:nvPr>
            <p:ph type="ftr" sz="quarter" idx="3"/>
          </p:nvPr>
        </p:nvSpPr>
        <p:spPr/>
        <p:txBody>
          <a:bodyPr/>
          <a:lstStyle/>
          <a:p>
            <a:pPr lvl="0">
              <a:buClrTx/>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 Moore KN et al.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N Engl J Med.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2023;389:2162-2174. </a:t>
            </a:r>
          </a:p>
        </p:txBody>
      </p:sp>
      <p:sp>
        <p:nvSpPr>
          <p:cNvPr id="3" name="Title 2">
            <a:extLst>
              <a:ext uri="{FF2B5EF4-FFF2-40B4-BE49-F238E27FC236}">
                <a16:creationId xmlns:a16="http://schemas.microsoft.com/office/drawing/2014/main" id="{FEB1599C-1868-6698-C22D-43AAE79A05B5}"/>
              </a:ext>
            </a:extLst>
          </p:cNvPr>
          <p:cNvSpPr>
            <a:spLocks noGrp="1"/>
          </p:cNvSpPr>
          <p:nvPr>
            <p:ph type="title"/>
          </p:nvPr>
        </p:nvSpPr>
        <p:spPr/>
        <p:txBody>
          <a:bodyPr/>
          <a:lstStyle/>
          <a:p>
            <a:r>
              <a:rPr lang="en-US" dirty="0"/>
              <a:t>Phase 3 MIRASOL:</a:t>
            </a:r>
            <a:br>
              <a:rPr lang="en-US" dirty="0"/>
            </a:br>
            <a:r>
              <a:rPr lang="en-US" dirty="0"/>
              <a:t>Mirvetuximab Soravtansine in Pre-treated Ovarian Cancer</a:t>
            </a:r>
            <a:r>
              <a:rPr lang="en-US" baseline="30000" dirty="0"/>
              <a:t>1</a:t>
            </a:r>
          </a:p>
        </p:txBody>
      </p:sp>
      <p:sp>
        <p:nvSpPr>
          <p:cNvPr id="11" name="TextBox 10">
            <a:extLst>
              <a:ext uri="{FF2B5EF4-FFF2-40B4-BE49-F238E27FC236}">
                <a16:creationId xmlns:a16="http://schemas.microsoft.com/office/drawing/2014/main" id="{7AFA9C35-8663-78B5-F31D-00B601AC1B90}"/>
              </a:ext>
            </a:extLst>
          </p:cNvPr>
          <p:cNvSpPr txBox="1"/>
          <p:nvPr/>
        </p:nvSpPr>
        <p:spPr>
          <a:xfrm>
            <a:off x="6397010" y="1250261"/>
            <a:ext cx="2655550" cy="3161645"/>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mn-ea"/>
                <a:cs typeface="+mn-cs"/>
                <a:sym typeface="Arial"/>
              </a:rPr>
              <a:t>MIRASOL</a:t>
            </a:r>
          </a:p>
          <a:p>
            <a:pPr marL="171450" marR="0" lvl="0" indent="-1714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Arial"/>
                <a:ea typeface="+mn-ea"/>
                <a:cs typeface="+mn-cs"/>
                <a:sym typeface="Arial"/>
              </a:rPr>
              <a:t>35% improvement</a:t>
            </a:r>
            <a:br>
              <a:rPr kumimoji="0" lang="en-US" sz="1400" b="0" i="0" u="none" strike="noStrike" kern="1200" cap="none" spc="0" normalizeH="0" baseline="0" noProof="0" dirty="0">
                <a:ln>
                  <a:noFill/>
                </a:ln>
                <a:solidFill>
                  <a:schemeClr val="bg1"/>
                </a:solidFill>
                <a:effectLst/>
                <a:uLnTx/>
                <a:uFillTx/>
                <a:latin typeface="Arial"/>
                <a:ea typeface="+mn-ea"/>
                <a:cs typeface="+mn-cs"/>
                <a:sym typeface="Arial"/>
              </a:rPr>
            </a:br>
            <a:r>
              <a:rPr kumimoji="0" lang="en-US" sz="1400" b="0" i="0" u="none" strike="noStrike" kern="1200" cap="none" spc="0" normalizeH="0" baseline="0" noProof="0" dirty="0">
                <a:ln>
                  <a:noFill/>
                </a:ln>
                <a:solidFill>
                  <a:schemeClr val="bg1"/>
                </a:solidFill>
                <a:effectLst/>
                <a:uLnTx/>
                <a:uFillTx/>
                <a:latin typeface="Arial"/>
                <a:ea typeface="+mn-ea"/>
                <a:cs typeface="+mn-cs"/>
                <a:sym typeface="Arial"/>
              </a:rPr>
              <a:t>in PFS with MIRV vs chemotherapy</a:t>
            </a:r>
          </a:p>
          <a:p>
            <a:pPr marL="171450" marR="0" lvl="0" indent="-1714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Arial"/>
                <a:ea typeface="+mn-ea"/>
                <a:cs typeface="+mn-cs"/>
                <a:sym typeface="Arial"/>
              </a:rPr>
              <a:t>33% improvement</a:t>
            </a:r>
            <a:br>
              <a:rPr kumimoji="0" lang="en-US" sz="1400" b="0" i="0" u="none" strike="noStrike" kern="1200" cap="none" spc="0" normalizeH="0" baseline="0" noProof="0" dirty="0">
                <a:ln>
                  <a:noFill/>
                </a:ln>
                <a:solidFill>
                  <a:schemeClr val="bg1"/>
                </a:solidFill>
                <a:effectLst/>
                <a:uLnTx/>
                <a:uFillTx/>
                <a:latin typeface="Arial"/>
                <a:ea typeface="+mn-ea"/>
                <a:cs typeface="+mn-cs"/>
                <a:sym typeface="Arial"/>
              </a:rPr>
            </a:br>
            <a:r>
              <a:rPr kumimoji="0" lang="en-US" sz="1400" b="0" i="0" u="none" strike="noStrike" kern="1200" cap="none" spc="0" normalizeH="0" baseline="0" noProof="0" dirty="0">
                <a:ln>
                  <a:noFill/>
                </a:ln>
                <a:solidFill>
                  <a:schemeClr val="bg1"/>
                </a:solidFill>
                <a:effectLst/>
                <a:uLnTx/>
                <a:uFillTx/>
                <a:latin typeface="Arial"/>
                <a:ea typeface="+mn-ea"/>
                <a:cs typeface="+mn-cs"/>
                <a:sym typeface="Arial"/>
              </a:rPr>
              <a:t>in OS with MIRV vs chemotherapy</a:t>
            </a:r>
          </a:p>
          <a:p>
            <a:pPr marL="171450" marR="0" lvl="0" indent="-1714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Arial"/>
                <a:ea typeface="+mn-ea"/>
                <a:cs typeface="+mn-cs"/>
                <a:sym typeface="Arial"/>
              </a:rPr>
              <a:t>ORR more than doubled: 42% vs 16% with MIRV vs chemotherapy </a:t>
            </a:r>
            <a:br>
              <a:rPr kumimoji="0" lang="en-US" sz="1400" b="0" i="0" u="none" strike="noStrike" kern="1200" cap="none" spc="0" normalizeH="0" baseline="0" noProof="0" dirty="0">
                <a:ln>
                  <a:noFill/>
                </a:ln>
                <a:solidFill>
                  <a:schemeClr val="bg1"/>
                </a:solidFill>
                <a:effectLst/>
                <a:uLnTx/>
                <a:uFillTx/>
                <a:latin typeface="Arial"/>
                <a:ea typeface="+mn-ea"/>
                <a:cs typeface="+mn-cs"/>
                <a:sym typeface="Arial"/>
              </a:rPr>
            </a:br>
            <a:r>
              <a:rPr kumimoji="0" lang="en-US" sz="1400" b="0" i="0" u="none" strike="noStrike" kern="1200" cap="none" spc="0" normalizeH="0" baseline="0" noProof="0" dirty="0">
                <a:ln>
                  <a:noFill/>
                </a:ln>
                <a:solidFill>
                  <a:schemeClr val="bg1"/>
                </a:solidFill>
                <a:effectLst/>
                <a:uLnTx/>
                <a:uFillTx/>
                <a:latin typeface="Arial"/>
                <a:ea typeface="+mn-ea"/>
                <a:cs typeface="+mn-cs"/>
                <a:sym typeface="Arial"/>
              </a:rPr>
              <a:t>(</a:t>
            </a:r>
            <a:r>
              <a:rPr kumimoji="0" lang="en-US" sz="1400" b="0" i="1" u="none" strike="noStrike" kern="1200" cap="none" spc="0" normalizeH="0" baseline="0" noProof="0" dirty="0">
                <a:ln>
                  <a:noFill/>
                </a:ln>
                <a:solidFill>
                  <a:schemeClr val="bg1"/>
                </a:solidFill>
                <a:effectLst/>
                <a:uLnTx/>
                <a:uFillTx/>
                <a:latin typeface="Arial"/>
                <a:ea typeface="+mn-ea"/>
                <a:cs typeface="+mn-cs"/>
                <a:sym typeface="Arial"/>
              </a:rPr>
              <a:t>P</a:t>
            </a:r>
            <a:r>
              <a:rPr kumimoji="0" lang="en-US" sz="1400" b="0" i="0" u="none" strike="noStrike" kern="1200" cap="none" spc="0" normalizeH="0" baseline="0" noProof="0" dirty="0">
                <a:ln>
                  <a:noFill/>
                </a:ln>
                <a:solidFill>
                  <a:schemeClr val="bg1"/>
                </a:solidFill>
                <a:effectLst/>
                <a:uLnTx/>
                <a:uFillTx/>
                <a:latin typeface="Arial"/>
                <a:ea typeface="+mn-ea"/>
                <a:cs typeface="+mn-cs"/>
                <a:sym typeface="Arial"/>
              </a:rPr>
              <a:t> &lt; .0001; </a:t>
            </a:r>
            <a:br>
              <a:rPr kumimoji="0" lang="en-US" sz="1400" b="0" i="0" u="none" strike="noStrike" kern="1200" cap="none" spc="0" normalizeH="0" baseline="0" noProof="0" dirty="0">
                <a:ln>
                  <a:noFill/>
                </a:ln>
                <a:solidFill>
                  <a:schemeClr val="bg1"/>
                </a:solidFill>
                <a:effectLst/>
                <a:uLnTx/>
                <a:uFillTx/>
                <a:latin typeface="Arial"/>
                <a:ea typeface="+mn-ea"/>
                <a:cs typeface="+mn-cs"/>
                <a:sym typeface="Arial"/>
              </a:rPr>
            </a:br>
            <a:r>
              <a:rPr kumimoji="0" lang="en-US" sz="1400" b="0" i="0" u="none" strike="noStrike" kern="1200" cap="none" spc="0" normalizeH="0" baseline="0" noProof="0" dirty="0">
                <a:ln>
                  <a:noFill/>
                </a:ln>
                <a:solidFill>
                  <a:schemeClr val="bg1"/>
                </a:solidFill>
                <a:effectLst/>
                <a:uLnTx/>
                <a:uFillTx/>
                <a:latin typeface="Arial"/>
                <a:ea typeface="+mn-ea"/>
                <a:cs typeface="+mn-cs"/>
                <a:sym typeface="Arial"/>
              </a:rPr>
              <a:t>12 CRs vs 0 CRs)</a:t>
            </a:r>
          </a:p>
        </p:txBody>
      </p:sp>
      <p:pic>
        <p:nvPicPr>
          <p:cNvPr id="5" name="Picture 4">
            <a:extLst>
              <a:ext uri="{FF2B5EF4-FFF2-40B4-BE49-F238E27FC236}">
                <a16:creationId xmlns:a16="http://schemas.microsoft.com/office/drawing/2014/main" id="{3AC173E5-2727-9B87-3048-CC68C24843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6875" y="3000998"/>
            <a:ext cx="5335857" cy="1974859"/>
          </a:xfrm>
          <a:prstGeom prst="rect">
            <a:avLst/>
          </a:prstGeom>
        </p:spPr>
      </p:pic>
      <p:pic>
        <p:nvPicPr>
          <p:cNvPr id="6" name="Picture 5">
            <a:extLst>
              <a:ext uri="{FF2B5EF4-FFF2-40B4-BE49-F238E27FC236}">
                <a16:creationId xmlns:a16="http://schemas.microsoft.com/office/drawing/2014/main" id="{66571010-F003-FB13-046A-E1D51C6C11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5469" y="811965"/>
            <a:ext cx="5564830" cy="2097440"/>
          </a:xfrm>
          <a:prstGeom prst="rect">
            <a:avLst/>
          </a:prstGeom>
        </p:spPr>
      </p:pic>
      <p:sp>
        <p:nvSpPr>
          <p:cNvPr id="7" name="TextBox 6">
            <a:extLst>
              <a:ext uri="{FF2B5EF4-FFF2-40B4-BE49-F238E27FC236}">
                <a16:creationId xmlns:a16="http://schemas.microsoft.com/office/drawing/2014/main" id="{898F0796-DA2C-C71F-CE8D-6D46A888664D}"/>
              </a:ext>
            </a:extLst>
          </p:cNvPr>
          <p:cNvSpPr txBox="1"/>
          <p:nvPr/>
        </p:nvSpPr>
        <p:spPr>
          <a:xfrm>
            <a:off x="2079123" y="851697"/>
            <a:ext cx="33418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INV-PFS: Primary Endpoint</a:t>
            </a:r>
          </a:p>
        </p:txBody>
      </p:sp>
      <p:graphicFrame>
        <p:nvGraphicFramePr>
          <p:cNvPr id="12" name="Table 11">
            <a:extLst>
              <a:ext uri="{FF2B5EF4-FFF2-40B4-BE49-F238E27FC236}">
                <a16:creationId xmlns:a16="http://schemas.microsoft.com/office/drawing/2014/main" id="{E384E3A6-662B-BCA5-154D-863F386660F6}"/>
              </a:ext>
            </a:extLst>
          </p:cNvPr>
          <p:cNvGraphicFramePr>
            <a:graphicFrameLocks noGrp="1"/>
          </p:cNvGraphicFramePr>
          <p:nvPr/>
        </p:nvGraphicFramePr>
        <p:xfrm>
          <a:off x="3224533" y="1278315"/>
          <a:ext cx="2892325" cy="682752"/>
        </p:xfrm>
        <a:graphic>
          <a:graphicData uri="http://schemas.openxmlformats.org/drawingml/2006/table">
            <a:tbl>
              <a:tblPr firstRow="1" bandRow="1">
                <a:tableStyleId>{2D5ABB26-0587-4C30-8999-92F81FD0307C}</a:tableStyleId>
              </a:tblPr>
              <a:tblGrid>
                <a:gridCol w="747713">
                  <a:extLst>
                    <a:ext uri="{9D8B030D-6E8A-4147-A177-3AD203B41FA5}">
                      <a16:colId xmlns:a16="http://schemas.microsoft.com/office/drawing/2014/main" val="3910013987"/>
                    </a:ext>
                  </a:extLst>
                </a:gridCol>
                <a:gridCol w="1072306">
                  <a:extLst>
                    <a:ext uri="{9D8B030D-6E8A-4147-A177-3AD203B41FA5}">
                      <a16:colId xmlns:a16="http://schemas.microsoft.com/office/drawing/2014/main" val="772478283"/>
                    </a:ext>
                  </a:extLst>
                </a:gridCol>
                <a:gridCol w="1072306">
                  <a:extLst>
                    <a:ext uri="{9D8B030D-6E8A-4147-A177-3AD203B41FA5}">
                      <a16:colId xmlns:a16="http://schemas.microsoft.com/office/drawing/2014/main" val="3561665874"/>
                    </a:ext>
                  </a:extLst>
                </a:gridCol>
              </a:tblGrid>
              <a:tr h="118686">
                <a:tc>
                  <a:txBody>
                    <a:bodyPr/>
                    <a:lstStyle/>
                    <a:p>
                      <a:pPr algn="l"/>
                      <a:endParaRPr lang="en-US" sz="800" b="1" dirty="0"/>
                    </a:p>
                  </a:txBody>
                  <a:tcPr marL="0" marR="0" marT="0" marB="0" anchor="ctr">
                    <a:lnB w="19050" cap="flat" cmpd="sng" algn="ctr">
                      <a:solidFill>
                        <a:schemeClr val="tx1"/>
                      </a:solidFill>
                      <a:prstDash val="solid"/>
                      <a:round/>
                      <a:headEnd type="none" w="med" len="med"/>
                      <a:tailEnd type="none" w="med" len="med"/>
                    </a:lnB>
                  </a:tcPr>
                </a:tc>
                <a:tc>
                  <a:txBody>
                    <a:bodyPr/>
                    <a:lstStyle/>
                    <a:p>
                      <a:pPr algn="ctr"/>
                      <a:r>
                        <a:rPr lang="en-US" sz="800" b="1" dirty="0"/>
                        <a:t>MIRV (n = 227)</a:t>
                      </a:r>
                    </a:p>
                  </a:txBody>
                  <a:tcPr marL="0" marR="0" marT="0" marB="0" anchor="ctr">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t>IC Chemo (n = 226)</a:t>
                      </a:r>
                    </a:p>
                  </a:txBody>
                  <a:tcPr marL="0" marR="0" marT="0" marB="0" anchor="ct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6802259"/>
                  </a:ext>
                </a:extLst>
              </a:tr>
              <a:tr h="131425">
                <a:tc>
                  <a:txBody>
                    <a:bodyPr/>
                    <a:lstStyle/>
                    <a:p>
                      <a:pPr algn="l"/>
                      <a:r>
                        <a:rPr lang="en-US" sz="800" b="1" dirty="0"/>
                        <a:t>mPFS (95% CI)</a:t>
                      </a:r>
                    </a:p>
                  </a:txBody>
                  <a:tcPr marL="0" marR="0" marT="9144" marB="9144" anchor="ctr">
                    <a:lnT w="1905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ea typeface="+mn-ea"/>
                          <a:cs typeface="+mn-cs"/>
                          <a:sym typeface="Arial"/>
                        </a:rPr>
                        <a:t>5.62 (4.34-5.95)</a:t>
                      </a:r>
                    </a:p>
                  </a:txBody>
                  <a:tcPr marL="0" marR="0" marT="9144" marB="9144" anchor="ctr">
                    <a:lnT w="1905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ea typeface="+mn-ea"/>
                          <a:cs typeface="+mn-cs"/>
                          <a:sym typeface="Arial"/>
                        </a:rPr>
                        <a:t>3.98 (2.86-4.47)</a:t>
                      </a:r>
                    </a:p>
                  </a:txBody>
                  <a:tcPr marL="0" marR="0" marT="9144" marB="9144" anchor="ct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70164490"/>
                  </a:ext>
                </a:extLst>
              </a:tr>
              <a:tr h="96252">
                <a:tc>
                  <a:txBody>
                    <a:bodyPr/>
                    <a:lstStyle/>
                    <a:p>
                      <a:pPr algn="l"/>
                      <a:r>
                        <a:rPr lang="en-US" sz="800" b="1" dirty="0"/>
                        <a:t>Events, n (%)</a:t>
                      </a:r>
                    </a:p>
                  </a:txBody>
                  <a:tcPr marL="0" marR="0" marT="9144" marB="9144" anchor="ctr"/>
                </a:tc>
                <a:tc>
                  <a:txBody>
                    <a:bodyPr/>
                    <a:lstStyle/>
                    <a:p>
                      <a:pPr algn="ctr"/>
                      <a:r>
                        <a:rPr lang="en-US" sz="800" dirty="0"/>
                        <a:t>176 (77.5)</a:t>
                      </a:r>
                    </a:p>
                  </a:txBody>
                  <a:tcPr marL="0" marR="0" marT="9144" marB="9144" anchor="ctr"/>
                </a:tc>
                <a:tc>
                  <a:txBody>
                    <a:bodyPr/>
                    <a:lstStyle/>
                    <a:p>
                      <a:pPr algn="ctr"/>
                      <a:r>
                        <a:rPr lang="en-US" sz="800" dirty="0"/>
                        <a:t>166 (73.5)</a:t>
                      </a:r>
                    </a:p>
                  </a:txBody>
                  <a:tcPr marL="0" marR="0" marT="9144" marB="9144" anchor="ctr"/>
                </a:tc>
                <a:extLst>
                  <a:ext uri="{0D108BD9-81ED-4DB2-BD59-A6C34878D82A}">
                    <a16:rowId xmlns:a16="http://schemas.microsoft.com/office/drawing/2014/main" val="512549999"/>
                  </a:ext>
                </a:extLst>
              </a:tr>
              <a:tr h="5133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t>HR (95% CI)</a:t>
                      </a:r>
                    </a:p>
                  </a:txBody>
                  <a:tcPr marL="0" marR="0" marT="9144" marB="9144" anchor="ctr"/>
                </a:tc>
                <a:tc gridSpan="2">
                  <a:txBody>
                    <a:bodyPr/>
                    <a:lstStyle/>
                    <a:p>
                      <a:pPr algn="ctr"/>
                      <a:r>
                        <a:rPr lang="en-US" sz="800" b="1" dirty="0"/>
                        <a:t>0.65 (0.52-0.81)</a:t>
                      </a:r>
                    </a:p>
                  </a:txBody>
                  <a:tcPr marL="0" marR="0" marT="9144" marB="9144" anchor="ctr"/>
                </a:tc>
                <a:tc hMerge="1">
                  <a:txBody>
                    <a:bodyPr/>
                    <a:lstStyle/>
                    <a:p>
                      <a:pPr algn="ctr"/>
                      <a:endParaRPr lang="en-US" sz="800" dirty="0"/>
                    </a:p>
                  </a:txBody>
                  <a:tcPr marL="0" marR="0" marT="0" marB="0" anchor="ctr"/>
                </a:tc>
                <a:extLst>
                  <a:ext uri="{0D108BD9-81ED-4DB2-BD59-A6C34878D82A}">
                    <a16:rowId xmlns:a16="http://schemas.microsoft.com/office/drawing/2014/main" val="981958032"/>
                  </a:ext>
                </a:extLst>
              </a:tr>
              <a:tr h="0">
                <a:tc>
                  <a:txBody>
                    <a:bodyPr/>
                    <a:lstStyle/>
                    <a:p>
                      <a:pPr algn="l"/>
                      <a:r>
                        <a:rPr lang="en-US" sz="800" b="1" i="1" dirty="0"/>
                        <a:t>P</a:t>
                      </a:r>
                    </a:p>
                  </a:txBody>
                  <a:tcPr marL="0" marR="0" marT="9144" marB="9144" anchor="ctr"/>
                </a:tc>
                <a:tc gridSpan="2">
                  <a:txBody>
                    <a:bodyPr/>
                    <a:lstStyle/>
                    <a:p>
                      <a:pPr algn="ctr"/>
                      <a:r>
                        <a:rPr lang="en-US" sz="800" b="1" dirty="0"/>
                        <a:t>&lt;.0001</a:t>
                      </a:r>
                    </a:p>
                  </a:txBody>
                  <a:tcPr marL="0" marR="0" marT="9144" marB="9144" anchor="ctr"/>
                </a:tc>
                <a:tc hMerge="1">
                  <a:txBody>
                    <a:bodyPr/>
                    <a:lstStyle/>
                    <a:p>
                      <a:pPr algn="ctr"/>
                      <a:endParaRPr lang="en-US" sz="800" dirty="0"/>
                    </a:p>
                  </a:txBody>
                  <a:tcPr marL="0" marR="0" marT="0" marB="0" anchor="ctr"/>
                </a:tc>
                <a:extLst>
                  <a:ext uri="{0D108BD9-81ED-4DB2-BD59-A6C34878D82A}">
                    <a16:rowId xmlns:a16="http://schemas.microsoft.com/office/drawing/2014/main" val="1921397935"/>
                  </a:ext>
                </a:extLst>
              </a:tr>
            </a:tbl>
          </a:graphicData>
        </a:graphic>
      </p:graphicFrame>
      <p:sp>
        <p:nvSpPr>
          <p:cNvPr id="14" name="TextBox 13">
            <a:extLst>
              <a:ext uri="{FF2B5EF4-FFF2-40B4-BE49-F238E27FC236}">
                <a16:creationId xmlns:a16="http://schemas.microsoft.com/office/drawing/2014/main" id="{0CDE83B0-42F7-E997-BBA4-283B81FACCAE}"/>
              </a:ext>
            </a:extLst>
          </p:cNvPr>
          <p:cNvSpPr txBox="1"/>
          <p:nvPr/>
        </p:nvSpPr>
        <p:spPr>
          <a:xfrm>
            <a:off x="913696" y="4207098"/>
            <a:ext cx="36652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OS: Key Secondary Endpoint</a:t>
            </a:r>
          </a:p>
        </p:txBody>
      </p:sp>
      <p:graphicFrame>
        <p:nvGraphicFramePr>
          <p:cNvPr id="16" name="Table 15">
            <a:extLst>
              <a:ext uri="{FF2B5EF4-FFF2-40B4-BE49-F238E27FC236}">
                <a16:creationId xmlns:a16="http://schemas.microsoft.com/office/drawing/2014/main" id="{A8E2977B-CDF5-022C-2A1C-04ED2D5CE2EF}"/>
              </a:ext>
            </a:extLst>
          </p:cNvPr>
          <p:cNvGraphicFramePr>
            <a:graphicFrameLocks noGrp="1"/>
          </p:cNvGraphicFramePr>
          <p:nvPr/>
        </p:nvGraphicFramePr>
        <p:xfrm>
          <a:off x="3224462" y="2922358"/>
          <a:ext cx="2841525" cy="710271"/>
        </p:xfrm>
        <a:graphic>
          <a:graphicData uri="http://schemas.openxmlformats.org/drawingml/2006/table">
            <a:tbl>
              <a:tblPr firstRow="1" bandRow="1">
                <a:tableStyleId>{2D5ABB26-0587-4C30-8999-92F81FD0307C}</a:tableStyleId>
              </a:tblPr>
              <a:tblGrid>
                <a:gridCol w="696913">
                  <a:extLst>
                    <a:ext uri="{9D8B030D-6E8A-4147-A177-3AD203B41FA5}">
                      <a16:colId xmlns:a16="http://schemas.microsoft.com/office/drawing/2014/main" val="3910013987"/>
                    </a:ext>
                  </a:extLst>
                </a:gridCol>
                <a:gridCol w="1072306">
                  <a:extLst>
                    <a:ext uri="{9D8B030D-6E8A-4147-A177-3AD203B41FA5}">
                      <a16:colId xmlns:a16="http://schemas.microsoft.com/office/drawing/2014/main" val="772478283"/>
                    </a:ext>
                  </a:extLst>
                </a:gridCol>
                <a:gridCol w="1072306">
                  <a:extLst>
                    <a:ext uri="{9D8B030D-6E8A-4147-A177-3AD203B41FA5}">
                      <a16:colId xmlns:a16="http://schemas.microsoft.com/office/drawing/2014/main" val="3561665874"/>
                    </a:ext>
                  </a:extLst>
                </a:gridCol>
              </a:tblGrid>
              <a:tr h="149439">
                <a:tc>
                  <a:txBody>
                    <a:bodyPr/>
                    <a:lstStyle/>
                    <a:p>
                      <a:pPr algn="l"/>
                      <a:endParaRPr lang="en-US" sz="800" dirty="0"/>
                    </a:p>
                  </a:txBody>
                  <a:tcPr marL="0" marR="0" marT="0" marB="0" anchor="ctr">
                    <a:lnB w="19050" cap="flat" cmpd="sng" algn="ctr">
                      <a:solidFill>
                        <a:schemeClr val="tx1"/>
                      </a:solidFill>
                      <a:prstDash val="solid"/>
                      <a:round/>
                      <a:headEnd type="none" w="med" len="med"/>
                      <a:tailEnd type="none" w="med" len="med"/>
                    </a:lnB>
                  </a:tcPr>
                </a:tc>
                <a:tc>
                  <a:txBody>
                    <a:bodyPr/>
                    <a:lstStyle/>
                    <a:p>
                      <a:pPr algn="ctr"/>
                      <a:r>
                        <a:rPr lang="en-US" sz="800" b="1" dirty="0"/>
                        <a:t>MIRV (n = 227)</a:t>
                      </a:r>
                    </a:p>
                  </a:txBody>
                  <a:tcPr marL="0" marR="0" marT="0" marB="0" anchor="ctr">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t>IC Chemo (n = 226)</a:t>
                      </a:r>
                    </a:p>
                  </a:txBody>
                  <a:tcPr marL="0" marR="0" marT="0" marB="0" anchor="ct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6802259"/>
                  </a:ext>
                </a:extLst>
              </a:tr>
              <a:tr h="52731">
                <a:tc>
                  <a:txBody>
                    <a:bodyPr/>
                    <a:lstStyle/>
                    <a:p>
                      <a:pPr algn="l"/>
                      <a:r>
                        <a:rPr lang="en-US" sz="800" b="1" dirty="0"/>
                        <a:t>mOS (95% CI)</a:t>
                      </a:r>
                    </a:p>
                  </a:txBody>
                  <a:tcPr marL="0" marR="0" marT="9144" marB="9144" anchor="ctr">
                    <a:lnT w="1905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ea typeface="+mn-ea"/>
                          <a:cs typeface="+mn-cs"/>
                          <a:sym typeface="Arial"/>
                        </a:rPr>
                        <a:t>16.46 (14.46-24.57)</a:t>
                      </a:r>
                    </a:p>
                  </a:txBody>
                  <a:tcPr marL="0" marR="0" marT="9144" marB="9144" anchor="ctr">
                    <a:lnT w="1905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ea typeface="+mn-ea"/>
                          <a:cs typeface="+mn-cs"/>
                          <a:sym typeface="Arial"/>
                        </a:rPr>
                        <a:t>12.75 (10.91-14.36)</a:t>
                      </a:r>
                    </a:p>
                  </a:txBody>
                  <a:tcPr marL="0" marR="0" marT="9144" marB="9144" anchor="ct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70164490"/>
                  </a:ext>
                </a:extLst>
              </a:tr>
              <a:tr h="113691">
                <a:tc>
                  <a:txBody>
                    <a:bodyPr/>
                    <a:lstStyle/>
                    <a:p>
                      <a:pPr algn="l"/>
                      <a:r>
                        <a:rPr lang="en-US" sz="800" b="1" dirty="0"/>
                        <a:t>Events, n (%)</a:t>
                      </a:r>
                    </a:p>
                  </a:txBody>
                  <a:tcPr marL="0" marR="0" marT="9144" marB="9144" anchor="ctr"/>
                </a:tc>
                <a:tc>
                  <a:txBody>
                    <a:bodyPr/>
                    <a:lstStyle/>
                    <a:p>
                      <a:pPr algn="ctr"/>
                      <a:r>
                        <a:rPr lang="en-US" sz="800" dirty="0"/>
                        <a:t>90 (39.6)</a:t>
                      </a:r>
                    </a:p>
                  </a:txBody>
                  <a:tcPr marL="0" marR="0" marT="9144" marB="9144" anchor="ctr"/>
                </a:tc>
                <a:tc>
                  <a:txBody>
                    <a:bodyPr/>
                    <a:lstStyle/>
                    <a:p>
                      <a:pPr algn="ctr"/>
                      <a:r>
                        <a:rPr lang="en-US" sz="800" dirty="0"/>
                        <a:t>114 (50.4)</a:t>
                      </a:r>
                    </a:p>
                  </a:txBody>
                  <a:tcPr marL="0" marR="0" marT="9144" marB="9144" anchor="ctr"/>
                </a:tc>
                <a:extLst>
                  <a:ext uri="{0D108BD9-81ED-4DB2-BD59-A6C34878D82A}">
                    <a16:rowId xmlns:a16="http://schemas.microsoft.com/office/drawing/2014/main" val="512549999"/>
                  </a:ext>
                </a:extLst>
              </a:tr>
              <a:tr h="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00" b="1" dirty="0"/>
                        <a:t>HR (95% CI)</a:t>
                      </a:r>
                    </a:p>
                  </a:txBody>
                  <a:tcPr marL="0" marR="0" marT="9144" marB="9144" anchor="ctr"/>
                </a:tc>
                <a:tc gridSpan="2">
                  <a:txBody>
                    <a:bodyPr/>
                    <a:lstStyle/>
                    <a:p>
                      <a:pPr algn="ctr"/>
                      <a:r>
                        <a:rPr lang="en-US" sz="800" b="1" dirty="0"/>
                        <a:t>0.67 (0.50-0.89)</a:t>
                      </a:r>
                    </a:p>
                  </a:txBody>
                  <a:tcPr marL="0" marR="0" marT="9144" marB="9144" anchor="ctr"/>
                </a:tc>
                <a:tc hMerge="1">
                  <a:txBody>
                    <a:bodyPr/>
                    <a:lstStyle/>
                    <a:p>
                      <a:pPr algn="ctr"/>
                      <a:endParaRPr lang="en-US" sz="800" dirty="0"/>
                    </a:p>
                  </a:txBody>
                  <a:tcPr marL="0" marR="0" marT="0" marB="0" anchor="ctr"/>
                </a:tc>
                <a:extLst>
                  <a:ext uri="{0D108BD9-81ED-4DB2-BD59-A6C34878D82A}">
                    <a16:rowId xmlns:a16="http://schemas.microsoft.com/office/drawing/2014/main" val="981958032"/>
                  </a:ext>
                </a:extLst>
              </a:tr>
              <a:tr h="0">
                <a:tc>
                  <a:txBody>
                    <a:bodyPr/>
                    <a:lstStyle/>
                    <a:p>
                      <a:pPr algn="l"/>
                      <a:r>
                        <a:rPr lang="en-US" sz="800" b="1" i="1" dirty="0"/>
                        <a:t>P</a:t>
                      </a:r>
                    </a:p>
                  </a:txBody>
                  <a:tcPr marL="0" marR="0" marT="9144" marB="9144" anchor="ctr"/>
                </a:tc>
                <a:tc gridSpan="2">
                  <a:txBody>
                    <a:bodyPr/>
                    <a:lstStyle/>
                    <a:p>
                      <a:pPr algn="ctr"/>
                      <a:r>
                        <a:rPr lang="en-US" sz="800" b="1" dirty="0"/>
                        <a:t>.0046</a:t>
                      </a:r>
                    </a:p>
                  </a:txBody>
                  <a:tcPr marL="0" marR="0" marT="9144" marB="9144" anchor="ctr"/>
                </a:tc>
                <a:tc hMerge="1">
                  <a:txBody>
                    <a:bodyPr/>
                    <a:lstStyle/>
                    <a:p>
                      <a:pPr algn="ctr"/>
                      <a:endParaRPr lang="en-US" sz="800" dirty="0"/>
                    </a:p>
                  </a:txBody>
                  <a:tcPr marL="0" marR="0" marT="0" marB="0" anchor="ctr"/>
                </a:tc>
                <a:extLst>
                  <a:ext uri="{0D108BD9-81ED-4DB2-BD59-A6C34878D82A}">
                    <a16:rowId xmlns:a16="http://schemas.microsoft.com/office/drawing/2014/main" val="1921397935"/>
                  </a:ext>
                </a:extLst>
              </a:tr>
            </a:tbl>
          </a:graphicData>
        </a:graphic>
      </p:graphicFrame>
      <p:cxnSp>
        <p:nvCxnSpPr>
          <p:cNvPr id="17" name="Straight Connector 16">
            <a:extLst>
              <a:ext uri="{FF2B5EF4-FFF2-40B4-BE49-F238E27FC236}">
                <a16:creationId xmlns:a16="http://schemas.microsoft.com/office/drawing/2014/main" id="{6C9A5874-097F-4E5F-21AA-3B4861ACFDD7}"/>
              </a:ext>
            </a:extLst>
          </p:cNvPr>
          <p:cNvCxnSpPr>
            <a:cxnSpLocks/>
          </p:cNvCxnSpPr>
          <p:nvPr/>
        </p:nvCxnSpPr>
        <p:spPr>
          <a:xfrm flipH="1">
            <a:off x="493914" y="2893960"/>
            <a:ext cx="5764382"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17252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9">
            <a:extLst>
              <a:ext uri="{FF2B5EF4-FFF2-40B4-BE49-F238E27FC236}">
                <a16:creationId xmlns:a16="http://schemas.microsoft.com/office/drawing/2014/main" id="{3684C73B-D4E0-6D47-39F7-EA69F4380B7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 Moore KN et al. </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N Engl J Med.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2023;389:2162-2174.</a:t>
            </a:r>
          </a:p>
        </p:txBody>
      </p:sp>
      <p:sp>
        <p:nvSpPr>
          <p:cNvPr id="2" name="Title 1"/>
          <p:cNvSpPr>
            <a:spLocks noGrp="1"/>
          </p:cNvSpPr>
          <p:nvPr>
            <p:ph type="title"/>
          </p:nvPr>
        </p:nvSpPr>
        <p:spPr/>
        <p:txBody>
          <a:bodyPr/>
          <a:lstStyle/>
          <a:p>
            <a:r>
              <a:rPr lang="en-US" kern="1200" dirty="0">
                <a:latin typeface="Arial" charset="0"/>
                <a:ea typeface="+mn-ea"/>
                <a:cs typeface="+mn-cs"/>
              </a:rPr>
              <a:t>Safety Profile of </a:t>
            </a:r>
            <a:r>
              <a:rPr lang="en-US" dirty="0"/>
              <a:t>Mirvetuximab Soravtansine</a:t>
            </a:r>
            <a:r>
              <a:rPr lang="en-US" kern="1200" dirty="0">
                <a:latin typeface="Arial" charset="0"/>
                <a:ea typeface="+mn-ea"/>
                <a:cs typeface="+mn-cs"/>
              </a:rPr>
              <a:t>: TEAEs</a:t>
            </a:r>
            <a:r>
              <a:rPr lang="en-US" kern="1200" baseline="30000" dirty="0">
                <a:latin typeface="Arial" charset="0"/>
                <a:ea typeface="+mn-ea"/>
                <a:cs typeface="+mn-cs"/>
              </a:rPr>
              <a:t>1,a</a:t>
            </a:r>
          </a:p>
        </p:txBody>
      </p:sp>
      <p:grpSp>
        <p:nvGrpSpPr>
          <p:cNvPr id="4" name="Group 3">
            <a:extLst>
              <a:ext uri="{FF2B5EF4-FFF2-40B4-BE49-F238E27FC236}">
                <a16:creationId xmlns:a16="http://schemas.microsoft.com/office/drawing/2014/main" id="{BE5D4249-00DC-64BA-72EA-E52E0EEDFD0E}"/>
              </a:ext>
            </a:extLst>
          </p:cNvPr>
          <p:cNvGrpSpPr/>
          <p:nvPr/>
        </p:nvGrpSpPr>
        <p:grpSpPr>
          <a:xfrm>
            <a:off x="16061" y="743378"/>
            <a:ext cx="9119575" cy="4022648"/>
            <a:chOff x="16061" y="751261"/>
            <a:chExt cx="9119575" cy="4022648"/>
          </a:xfrm>
        </p:grpSpPr>
        <p:graphicFrame>
          <p:nvGraphicFramePr>
            <p:cNvPr id="6" name="Chart 5">
              <a:extLst>
                <a:ext uri="{FF2B5EF4-FFF2-40B4-BE49-F238E27FC236}">
                  <a16:creationId xmlns:a16="http://schemas.microsoft.com/office/drawing/2014/main" id="{C002B734-E4F2-DB4A-BC1A-4830CFB744F2}"/>
                </a:ext>
              </a:extLst>
            </p:cNvPr>
            <p:cNvGraphicFramePr/>
            <p:nvPr/>
          </p:nvGraphicFramePr>
          <p:xfrm>
            <a:off x="174516" y="751261"/>
            <a:ext cx="8961120" cy="338177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E392629D-0716-66E2-F4A6-86593C597F7E}"/>
                </a:ext>
              </a:extLst>
            </p:cNvPr>
            <p:cNvSpPr txBox="1"/>
            <p:nvPr/>
          </p:nvSpPr>
          <p:spPr>
            <a:xfrm rot="16200000">
              <a:off x="-1406223" y="2310908"/>
              <a:ext cx="307540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dirty="0">
                  <a:ln>
                    <a:noFill/>
                  </a:ln>
                  <a:solidFill>
                    <a:srgbClr val="000000"/>
                  </a:solidFill>
                  <a:effectLst/>
                  <a:uLnTx/>
                  <a:uFillTx/>
                  <a:latin typeface="Arial"/>
                  <a:cs typeface="Arial"/>
                  <a:sym typeface="Arial"/>
                </a:rPr>
                <a:t>Frequency, %</a:t>
              </a:r>
            </a:p>
          </p:txBody>
        </p:sp>
        <p:cxnSp>
          <p:nvCxnSpPr>
            <p:cNvPr id="8" name="Straight Connector 7">
              <a:extLst>
                <a:ext uri="{FF2B5EF4-FFF2-40B4-BE49-F238E27FC236}">
                  <a16:creationId xmlns:a16="http://schemas.microsoft.com/office/drawing/2014/main" id="{8793AE01-A646-CF75-10F4-BEC92736BF4F}"/>
                </a:ext>
              </a:extLst>
            </p:cNvPr>
            <p:cNvCxnSpPr>
              <a:cxnSpLocks/>
            </p:cNvCxnSpPr>
            <p:nvPr/>
          </p:nvCxnSpPr>
          <p:spPr>
            <a:xfrm flipV="1">
              <a:off x="6658241" y="888625"/>
              <a:ext cx="0" cy="37079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D6DFB03-050A-D0C1-7998-77A2B7EF39A4}"/>
                </a:ext>
              </a:extLst>
            </p:cNvPr>
            <p:cNvCxnSpPr>
              <a:cxnSpLocks/>
            </p:cNvCxnSpPr>
            <p:nvPr/>
          </p:nvCxnSpPr>
          <p:spPr>
            <a:xfrm flipV="1">
              <a:off x="4322984" y="888625"/>
              <a:ext cx="0" cy="37079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6147B02-75B0-EE6D-BAB4-C832EE7CA74E}"/>
                </a:ext>
              </a:extLst>
            </p:cNvPr>
            <p:cNvCxnSpPr>
              <a:cxnSpLocks/>
            </p:cNvCxnSpPr>
            <p:nvPr/>
          </p:nvCxnSpPr>
          <p:spPr>
            <a:xfrm flipV="1">
              <a:off x="2768171" y="888625"/>
              <a:ext cx="0" cy="37079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9A369A0-2595-E4A8-4DF6-87E04D4281C0}"/>
                </a:ext>
              </a:extLst>
            </p:cNvPr>
            <p:cNvSpPr txBox="1"/>
            <p:nvPr/>
          </p:nvSpPr>
          <p:spPr>
            <a:xfrm>
              <a:off x="415955" y="4514996"/>
              <a:ext cx="2346641"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Arial"/>
                  <a:cs typeface="Arial"/>
                  <a:sym typeface="Arial"/>
                </a:rPr>
                <a:t>Hematologic</a:t>
              </a:r>
            </a:p>
          </p:txBody>
        </p:sp>
        <p:sp>
          <p:nvSpPr>
            <p:cNvPr id="12" name="TextBox 11">
              <a:extLst>
                <a:ext uri="{FF2B5EF4-FFF2-40B4-BE49-F238E27FC236}">
                  <a16:creationId xmlns:a16="http://schemas.microsoft.com/office/drawing/2014/main" id="{2BEE104D-64D1-99F4-D9B1-E9B8B0F54352}"/>
                </a:ext>
              </a:extLst>
            </p:cNvPr>
            <p:cNvSpPr txBox="1"/>
            <p:nvPr/>
          </p:nvSpPr>
          <p:spPr>
            <a:xfrm>
              <a:off x="2779269" y="4519993"/>
              <a:ext cx="1550879"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Arial"/>
                  <a:cs typeface="Arial"/>
                  <a:sym typeface="Arial"/>
                </a:rPr>
                <a:t>General</a:t>
              </a:r>
            </a:p>
          </p:txBody>
        </p:sp>
        <p:sp>
          <p:nvSpPr>
            <p:cNvPr id="13" name="TextBox 12">
              <a:extLst>
                <a:ext uri="{FF2B5EF4-FFF2-40B4-BE49-F238E27FC236}">
                  <a16:creationId xmlns:a16="http://schemas.microsoft.com/office/drawing/2014/main" id="{CB71CF86-B8A2-D7FE-C7FA-EE93A351B998}"/>
                </a:ext>
              </a:extLst>
            </p:cNvPr>
            <p:cNvSpPr txBox="1"/>
            <p:nvPr/>
          </p:nvSpPr>
          <p:spPr>
            <a:xfrm>
              <a:off x="4340709" y="4501826"/>
              <a:ext cx="2308168"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Arial"/>
                  <a:cs typeface="Arial"/>
                  <a:sym typeface="Arial"/>
                </a:rPr>
                <a:t>Gastrointestinal</a:t>
              </a:r>
            </a:p>
          </p:txBody>
        </p:sp>
        <p:sp>
          <p:nvSpPr>
            <p:cNvPr id="14" name="TextBox 13">
              <a:extLst>
                <a:ext uri="{FF2B5EF4-FFF2-40B4-BE49-F238E27FC236}">
                  <a16:creationId xmlns:a16="http://schemas.microsoft.com/office/drawing/2014/main" id="{8B505814-4BD2-748E-F548-66B46C704BC8}"/>
                </a:ext>
              </a:extLst>
            </p:cNvPr>
            <p:cNvSpPr txBox="1"/>
            <p:nvPr/>
          </p:nvSpPr>
          <p:spPr>
            <a:xfrm>
              <a:off x="6674400" y="4501826"/>
              <a:ext cx="233703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Arial"/>
                  <a:cs typeface="Arial"/>
                  <a:sym typeface="Arial"/>
                </a:rPr>
                <a:t>Ocular</a:t>
              </a:r>
            </a:p>
          </p:txBody>
        </p:sp>
        <p:sp>
          <p:nvSpPr>
            <p:cNvPr id="15" name="TextBox 14">
              <a:extLst>
                <a:ext uri="{FF2B5EF4-FFF2-40B4-BE49-F238E27FC236}">
                  <a16:creationId xmlns:a16="http://schemas.microsoft.com/office/drawing/2014/main" id="{80D9CC00-8911-6D0A-511B-482E6D969C1B}"/>
                </a:ext>
              </a:extLst>
            </p:cNvPr>
            <p:cNvSpPr txBox="1"/>
            <p:nvPr/>
          </p:nvSpPr>
          <p:spPr>
            <a:xfrm>
              <a:off x="415954" y="4318636"/>
              <a:ext cx="774105" cy="223138"/>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000000"/>
                  </a:solidFill>
                  <a:effectLst/>
                  <a:uLnTx/>
                  <a:uFillTx/>
                  <a:latin typeface="Arial"/>
                  <a:cs typeface="Arial"/>
                  <a:sym typeface="Arial"/>
                </a:rPr>
                <a:t>Neutropenia</a:t>
              </a:r>
            </a:p>
          </p:txBody>
        </p:sp>
        <p:sp>
          <p:nvSpPr>
            <p:cNvPr id="16" name="TextBox 15">
              <a:extLst>
                <a:ext uri="{FF2B5EF4-FFF2-40B4-BE49-F238E27FC236}">
                  <a16:creationId xmlns:a16="http://schemas.microsoft.com/office/drawing/2014/main" id="{93D68BFD-DA2A-A702-AB93-9FD62E6F30A6}"/>
                </a:ext>
              </a:extLst>
            </p:cNvPr>
            <p:cNvSpPr txBox="1"/>
            <p:nvPr/>
          </p:nvSpPr>
          <p:spPr>
            <a:xfrm>
              <a:off x="1212459" y="4313060"/>
              <a:ext cx="764365" cy="223138"/>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000000"/>
                  </a:solidFill>
                  <a:effectLst/>
                  <a:uLnTx/>
                  <a:uFillTx/>
                  <a:latin typeface="Arial"/>
                  <a:cs typeface="Arial"/>
                  <a:sym typeface="Arial"/>
                </a:rPr>
                <a:t>Anemia</a:t>
              </a:r>
            </a:p>
          </p:txBody>
        </p:sp>
        <p:sp>
          <p:nvSpPr>
            <p:cNvPr id="17" name="TextBox 16">
              <a:extLst>
                <a:ext uri="{FF2B5EF4-FFF2-40B4-BE49-F238E27FC236}">
                  <a16:creationId xmlns:a16="http://schemas.microsoft.com/office/drawing/2014/main" id="{441197C8-1518-11A4-5FCE-7AF5B1A09B1D}"/>
                </a:ext>
              </a:extLst>
            </p:cNvPr>
            <p:cNvSpPr txBox="1"/>
            <p:nvPr/>
          </p:nvSpPr>
          <p:spPr>
            <a:xfrm>
              <a:off x="1822286" y="4313060"/>
              <a:ext cx="956982" cy="21544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000000"/>
                  </a:solidFill>
                  <a:effectLst/>
                  <a:uLnTx/>
                  <a:uFillTx/>
                  <a:latin typeface="Arial"/>
                  <a:cs typeface="Arial"/>
                  <a:sym typeface="Arial"/>
                </a:rPr>
                <a:t>Thrombocytopenia</a:t>
              </a:r>
            </a:p>
          </p:txBody>
        </p:sp>
        <p:sp>
          <p:nvSpPr>
            <p:cNvPr id="18" name="TextBox 17">
              <a:extLst>
                <a:ext uri="{FF2B5EF4-FFF2-40B4-BE49-F238E27FC236}">
                  <a16:creationId xmlns:a16="http://schemas.microsoft.com/office/drawing/2014/main" id="{F016334E-4AA5-5FB9-DF4F-54FA84DA7369}"/>
                </a:ext>
              </a:extLst>
            </p:cNvPr>
            <p:cNvSpPr txBox="1"/>
            <p:nvPr/>
          </p:nvSpPr>
          <p:spPr>
            <a:xfrm>
              <a:off x="2784899" y="4313060"/>
              <a:ext cx="740408" cy="33855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000000"/>
                  </a:solidFill>
                  <a:effectLst/>
                  <a:uLnTx/>
                  <a:uFillTx/>
                  <a:latin typeface="Arial"/>
                  <a:cs typeface="Arial"/>
                  <a:sym typeface="Arial"/>
                </a:rPr>
                <a:t>Peripheral Neuropathy</a:t>
              </a:r>
              <a:r>
                <a:rPr kumimoji="0" lang="en-US" sz="800" b="1" i="0" u="none" strike="noStrike" kern="0" cap="none" spc="0" normalizeH="0" baseline="30000" noProof="0" dirty="0">
                  <a:ln>
                    <a:noFill/>
                  </a:ln>
                  <a:solidFill>
                    <a:srgbClr val="000000"/>
                  </a:solidFill>
                  <a:effectLst/>
                  <a:uLnTx/>
                  <a:uFillTx/>
                  <a:latin typeface="Arial"/>
                  <a:cs typeface="Arial"/>
                  <a:sym typeface="Arial"/>
                </a:rPr>
                <a:t>c</a:t>
              </a:r>
            </a:p>
          </p:txBody>
        </p:sp>
        <p:sp>
          <p:nvSpPr>
            <p:cNvPr id="19" name="TextBox 18">
              <a:extLst>
                <a:ext uri="{FF2B5EF4-FFF2-40B4-BE49-F238E27FC236}">
                  <a16:creationId xmlns:a16="http://schemas.microsoft.com/office/drawing/2014/main" id="{EFCAD420-2252-E535-5BA4-50A749B2E0D8}"/>
                </a:ext>
              </a:extLst>
            </p:cNvPr>
            <p:cNvSpPr txBox="1"/>
            <p:nvPr/>
          </p:nvSpPr>
          <p:spPr>
            <a:xfrm>
              <a:off x="3560637" y="4313060"/>
              <a:ext cx="769511" cy="223138"/>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000000"/>
                  </a:solidFill>
                  <a:effectLst/>
                  <a:uLnTx/>
                  <a:uFillTx/>
                  <a:latin typeface="Arial"/>
                  <a:cs typeface="Arial"/>
                  <a:sym typeface="Arial"/>
                </a:rPr>
                <a:t>Alopecia</a:t>
              </a:r>
            </a:p>
          </p:txBody>
        </p:sp>
        <p:sp>
          <p:nvSpPr>
            <p:cNvPr id="20" name="TextBox 19">
              <a:extLst>
                <a:ext uri="{FF2B5EF4-FFF2-40B4-BE49-F238E27FC236}">
                  <a16:creationId xmlns:a16="http://schemas.microsoft.com/office/drawing/2014/main" id="{97659A50-569C-7A63-B8C5-94BD06D8BE35}"/>
                </a:ext>
              </a:extLst>
            </p:cNvPr>
            <p:cNvSpPr txBox="1"/>
            <p:nvPr/>
          </p:nvSpPr>
          <p:spPr>
            <a:xfrm>
              <a:off x="4347841" y="4313060"/>
              <a:ext cx="750689" cy="223138"/>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000000"/>
                  </a:solidFill>
                  <a:effectLst/>
                  <a:uLnTx/>
                  <a:uFillTx/>
                  <a:latin typeface="Arial"/>
                  <a:cs typeface="Arial"/>
                  <a:sym typeface="Arial"/>
                </a:rPr>
                <a:t>Diarrhea</a:t>
              </a:r>
            </a:p>
          </p:txBody>
        </p:sp>
        <p:sp>
          <p:nvSpPr>
            <p:cNvPr id="21" name="TextBox 20">
              <a:extLst>
                <a:ext uri="{FF2B5EF4-FFF2-40B4-BE49-F238E27FC236}">
                  <a16:creationId xmlns:a16="http://schemas.microsoft.com/office/drawing/2014/main" id="{8379F201-9BDF-0B40-DF4D-51D1FC03169D}"/>
                </a:ext>
              </a:extLst>
            </p:cNvPr>
            <p:cNvSpPr txBox="1"/>
            <p:nvPr/>
          </p:nvSpPr>
          <p:spPr>
            <a:xfrm>
              <a:off x="5125912" y="4313060"/>
              <a:ext cx="737801" cy="223138"/>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000000"/>
                  </a:solidFill>
                  <a:effectLst/>
                  <a:uLnTx/>
                  <a:uFillTx/>
                  <a:latin typeface="Arial"/>
                  <a:cs typeface="Arial"/>
                  <a:sym typeface="Arial"/>
                </a:rPr>
                <a:t>Nausea</a:t>
              </a:r>
            </a:p>
          </p:txBody>
        </p:sp>
        <p:sp>
          <p:nvSpPr>
            <p:cNvPr id="22" name="TextBox 21">
              <a:extLst>
                <a:ext uri="{FF2B5EF4-FFF2-40B4-BE49-F238E27FC236}">
                  <a16:creationId xmlns:a16="http://schemas.microsoft.com/office/drawing/2014/main" id="{F98B3D82-ECCA-72FD-920F-41DA42456479}"/>
                </a:ext>
              </a:extLst>
            </p:cNvPr>
            <p:cNvSpPr txBox="1"/>
            <p:nvPr/>
          </p:nvSpPr>
          <p:spPr>
            <a:xfrm>
              <a:off x="5891095" y="4313060"/>
              <a:ext cx="770877" cy="223138"/>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000000"/>
                  </a:solidFill>
                  <a:effectLst/>
                  <a:uLnTx/>
                  <a:uFillTx/>
                  <a:latin typeface="Arial"/>
                  <a:cs typeface="Arial"/>
                  <a:sym typeface="Arial"/>
                </a:rPr>
                <a:t>Stomatitis</a:t>
              </a:r>
            </a:p>
          </p:txBody>
        </p:sp>
        <p:sp>
          <p:nvSpPr>
            <p:cNvPr id="23" name="TextBox 22">
              <a:extLst>
                <a:ext uri="{FF2B5EF4-FFF2-40B4-BE49-F238E27FC236}">
                  <a16:creationId xmlns:a16="http://schemas.microsoft.com/office/drawing/2014/main" id="{C768811C-57B9-B687-36A7-50F97D12B9F6}"/>
                </a:ext>
              </a:extLst>
            </p:cNvPr>
            <p:cNvSpPr txBox="1"/>
            <p:nvPr/>
          </p:nvSpPr>
          <p:spPr>
            <a:xfrm>
              <a:off x="6681499" y="4313060"/>
              <a:ext cx="749248" cy="223138"/>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000000"/>
                  </a:solidFill>
                  <a:effectLst/>
                  <a:uLnTx/>
                  <a:uFillTx/>
                  <a:latin typeface="Arial"/>
                  <a:cs typeface="Arial"/>
                  <a:sym typeface="Arial"/>
                </a:rPr>
                <a:t>Blurred Vision</a:t>
              </a:r>
            </a:p>
          </p:txBody>
        </p:sp>
        <p:sp>
          <p:nvSpPr>
            <p:cNvPr id="24" name="TextBox 23">
              <a:extLst>
                <a:ext uri="{FF2B5EF4-FFF2-40B4-BE49-F238E27FC236}">
                  <a16:creationId xmlns:a16="http://schemas.microsoft.com/office/drawing/2014/main" id="{5EC62C81-910B-AB20-B183-3C69B9D4DE68}"/>
                </a:ext>
              </a:extLst>
            </p:cNvPr>
            <p:cNvSpPr txBox="1"/>
            <p:nvPr/>
          </p:nvSpPr>
          <p:spPr>
            <a:xfrm>
              <a:off x="7468704" y="4313060"/>
              <a:ext cx="749248" cy="223138"/>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000000"/>
                  </a:solidFill>
                  <a:effectLst/>
                  <a:uLnTx/>
                  <a:uFillTx/>
                  <a:latin typeface="Arial"/>
                  <a:cs typeface="Arial"/>
                  <a:sym typeface="Arial"/>
                </a:rPr>
                <a:t>Keratopathy</a:t>
              </a:r>
            </a:p>
          </p:txBody>
        </p:sp>
        <p:sp>
          <p:nvSpPr>
            <p:cNvPr id="25" name="TextBox 24">
              <a:extLst>
                <a:ext uri="{FF2B5EF4-FFF2-40B4-BE49-F238E27FC236}">
                  <a16:creationId xmlns:a16="http://schemas.microsoft.com/office/drawing/2014/main" id="{5825DE9D-9DEC-C19A-4F65-E82856BEDC64}"/>
                </a:ext>
              </a:extLst>
            </p:cNvPr>
            <p:cNvSpPr txBox="1"/>
            <p:nvPr/>
          </p:nvSpPr>
          <p:spPr>
            <a:xfrm>
              <a:off x="8217952" y="4313060"/>
              <a:ext cx="781370" cy="223138"/>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000000"/>
                  </a:solidFill>
                  <a:effectLst/>
                  <a:uLnTx/>
                  <a:uFillTx/>
                  <a:latin typeface="Arial"/>
                  <a:cs typeface="Arial"/>
                  <a:sym typeface="Arial"/>
                </a:rPr>
                <a:t>Dry Eye</a:t>
              </a:r>
            </a:p>
          </p:txBody>
        </p:sp>
        <p:sp>
          <p:nvSpPr>
            <p:cNvPr id="26" name="TextBox 25">
              <a:extLst>
                <a:ext uri="{FF2B5EF4-FFF2-40B4-BE49-F238E27FC236}">
                  <a16:creationId xmlns:a16="http://schemas.microsoft.com/office/drawing/2014/main" id="{EF8A4763-F334-9C18-AB91-5F329201191E}"/>
                </a:ext>
              </a:extLst>
            </p:cNvPr>
            <p:cNvSpPr txBox="1"/>
            <p:nvPr/>
          </p:nvSpPr>
          <p:spPr>
            <a:xfrm rot="16200000">
              <a:off x="320380" y="4035889"/>
              <a:ext cx="441146"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MIRV</a:t>
              </a:r>
            </a:p>
          </p:txBody>
        </p:sp>
        <p:sp>
          <p:nvSpPr>
            <p:cNvPr id="27" name="TextBox 26">
              <a:extLst>
                <a:ext uri="{FF2B5EF4-FFF2-40B4-BE49-F238E27FC236}">
                  <a16:creationId xmlns:a16="http://schemas.microsoft.com/office/drawing/2014/main" id="{D70DADF7-80A5-4EB4-F86E-6A198CF517DE}"/>
                </a:ext>
              </a:extLst>
            </p:cNvPr>
            <p:cNvSpPr txBox="1"/>
            <p:nvPr/>
          </p:nvSpPr>
          <p:spPr>
            <a:xfrm rot="16200000">
              <a:off x="558445" y="4002192"/>
              <a:ext cx="362600"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Pac</a:t>
              </a:r>
            </a:p>
          </p:txBody>
        </p:sp>
        <p:sp>
          <p:nvSpPr>
            <p:cNvPr id="28" name="TextBox 27">
              <a:extLst>
                <a:ext uri="{FF2B5EF4-FFF2-40B4-BE49-F238E27FC236}">
                  <a16:creationId xmlns:a16="http://schemas.microsoft.com/office/drawing/2014/main" id="{5A468B56-D933-85ED-01A0-190F3CD35CED}"/>
                </a:ext>
              </a:extLst>
            </p:cNvPr>
            <p:cNvSpPr txBox="1"/>
            <p:nvPr/>
          </p:nvSpPr>
          <p:spPr>
            <a:xfrm rot="16200000">
              <a:off x="750202" y="4013413"/>
              <a:ext cx="385042"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PLD</a:t>
              </a:r>
            </a:p>
          </p:txBody>
        </p:sp>
        <p:sp>
          <p:nvSpPr>
            <p:cNvPr id="29" name="TextBox 28">
              <a:extLst>
                <a:ext uri="{FF2B5EF4-FFF2-40B4-BE49-F238E27FC236}">
                  <a16:creationId xmlns:a16="http://schemas.microsoft.com/office/drawing/2014/main" id="{6D1136E9-FAE0-0267-E6B2-31098AF6EF4D}"/>
                </a:ext>
              </a:extLst>
            </p:cNvPr>
            <p:cNvSpPr txBox="1"/>
            <p:nvPr/>
          </p:nvSpPr>
          <p:spPr>
            <a:xfrm rot="16200000">
              <a:off x="920547" y="4031046"/>
              <a:ext cx="420308"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Topo</a:t>
              </a:r>
            </a:p>
          </p:txBody>
        </p:sp>
        <p:sp>
          <p:nvSpPr>
            <p:cNvPr id="30" name="TextBox 29">
              <a:extLst>
                <a:ext uri="{FF2B5EF4-FFF2-40B4-BE49-F238E27FC236}">
                  <a16:creationId xmlns:a16="http://schemas.microsoft.com/office/drawing/2014/main" id="{D62C9353-9C8E-036B-2BBE-E50692052242}"/>
                </a:ext>
              </a:extLst>
            </p:cNvPr>
            <p:cNvSpPr txBox="1"/>
            <p:nvPr/>
          </p:nvSpPr>
          <p:spPr>
            <a:xfrm rot="16200000">
              <a:off x="1109589" y="4041465"/>
              <a:ext cx="441146"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MIRV</a:t>
              </a:r>
            </a:p>
          </p:txBody>
        </p:sp>
        <p:sp>
          <p:nvSpPr>
            <p:cNvPr id="31" name="TextBox 30">
              <a:extLst>
                <a:ext uri="{FF2B5EF4-FFF2-40B4-BE49-F238E27FC236}">
                  <a16:creationId xmlns:a16="http://schemas.microsoft.com/office/drawing/2014/main" id="{19D3AC30-BC58-3227-8015-8DF9F0A07A55}"/>
                </a:ext>
              </a:extLst>
            </p:cNvPr>
            <p:cNvSpPr txBox="1"/>
            <p:nvPr/>
          </p:nvSpPr>
          <p:spPr>
            <a:xfrm rot="16200000">
              <a:off x="1347654" y="4002192"/>
              <a:ext cx="362600"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Pac</a:t>
              </a:r>
            </a:p>
          </p:txBody>
        </p:sp>
        <p:sp>
          <p:nvSpPr>
            <p:cNvPr id="32" name="TextBox 31">
              <a:extLst>
                <a:ext uri="{FF2B5EF4-FFF2-40B4-BE49-F238E27FC236}">
                  <a16:creationId xmlns:a16="http://schemas.microsoft.com/office/drawing/2014/main" id="{EEE4F49E-7F44-1FF1-9988-CD937F0EEC6B}"/>
                </a:ext>
              </a:extLst>
            </p:cNvPr>
            <p:cNvSpPr txBox="1"/>
            <p:nvPr/>
          </p:nvSpPr>
          <p:spPr>
            <a:xfrm rot="16200000">
              <a:off x="1539411" y="4013413"/>
              <a:ext cx="385042"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PLD</a:t>
              </a:r>
            </a:p>
          </p:txBody>
        </p:sp>
        <p:sp>
          <p:nvSpPr>
            <p:cNvPr id="33" name="TextBox 32">
              <a:extLst>
                <a:ext uri="{FF2B5EF4-FFF2-40B4-BE49-F238E27FC236}">
                  <a16:creationId xmlns:a16="http://schemas.microsoft.com/office/drawing/2014/main" id="{D58816F8-9E0B-4470-DC99-1B93A23C9CA9}"/>
                </a:ext>
              </a:extLst>
            </p:cNvPr>
            <p:cNvSpPr txBox="1"/>
            <p:nvPr/>
          </p:nvSpPr>
          <p:spPr>
            <a:xfrm rot="16200000">
              <a:off x="1709756" y="4031046"/>
              <a:ext cx="420308"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Topo</a:t>
              </a:r>
            </a:p>
          </p:txBody>
        </p:sp>
        <p:sp>
          <p:nvSpPr>
            <p:cNvPr id="34" name="TextBox 33">
              <a:extLst>
                <a:ext uri="{FF2B5EF4-FFF2-40B4-BE49-F238E27FC236}">
                  <a16:creationId xmlns:a16="http://schemas.microsoft.com/office/drawing/2014/main" id="{8709AE27-4040-F131-5880-816DCB1AF815}"/>
                </a:ext>
              </a:extLst>
            </p:cNvPr>
            <p:cNvSpPr txBox="1"/>
            <p:nvPr/>
          </p:nvSpPr>
          <p:spPr>
            <a:xfrm rot="16200000">
              <a:off x="1876092" y="4041465"/>
              <a:ext cx="441146"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MIRV</a:t>
              </a:r>
            </a:p>
          </p:txBody>
        </p:sp>
        <p:sp>
          <p:nvSpPr>
            <p:cNvPr id="35" name="TextBox 34">
              <a:extLst>
                <a:ext uri="{FF2B5EF4-FFF2-40B4-BE49-F238E27FC236}">
                  <a16:creationId xmlns:a16="http://schemas.microsoft.com/office/drawing/2014/main" id="{C967CDB3-3B83-C792-A264-F9D1CF2C95AF}"/>
                </a:ext>
              </a:extLst>
            </p:cNvPr>
            <p:cNvSpPr txBox="1"/>
            <p:nvPr/>
          </p:nvSpPr>
          <p:spPr>
            <a:xfrm rot="16200000">
              <a:off x="2114157" y="4002192"/>
              <a:ext cx="362600"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Pac</a:t>
              </a:r>
            </a:p>
          </p:txBody>
        </p:sp>
        <p:sp>
          <p:nvSpPr>
            <p:cNvPr id="36" name="TextBox 35">
              <a:extLst>
                <a:ext uri="{FF2B5EF4-FFF2-40B4-BE49-F238E27FC236}">
                  <a16:creationId xmlns:a16="http://schemas.microsoft.com/office/drawing/2014/main" id="{458218EF-23F8-078C-D149-1E018B7CE552}"/>
                </a:ext>
              </a:extLst>
            </p:cNvPr>
            <p:cNvSpPr txBox="1"/>
            <p:nvPr/>
          </p:nvSpPr>
          <p:spPr>
            <a:xfrm rot="16200000">
              <a:off x="2305914" y="4013413"/>
              <a:ext cx="385042"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PLD</a:t>
              </a:r>
            </a:p>
          </p:txBody>
        </p:sp>
        <p:sp>
          <p:nvSpPr>
            <p:cNvPr id="37" name="TextBox 36">
              <a:extLst>
                <a:ext uri="{FF2B5EF4-FFF2-40B4-BE49-F238E27FC236}">
                  <a16:creationId xmlns:a16="http://schemas.microsoft.com/office/drawing/2014/main" id="{B92857F9-41FE-B1BE-4B7F-2395BA1C3B0D}"/>
                </a:ext>
              </a:extLst>
            </p:cNvPr>
            <p:cNvSpPr txBox="1"/>
            <p:nvPr/>
          </p:nvSpPr>
          <p:spPr>
            <a:xfrm rot="16200000">
              <a:off x="2476259" y="4031046"/>
              <a:ext cx="420308"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Topo</a:t>
              </a:r>
            </a:p>
          </p:txBody>
        </p:sp>
        <p:sp>
          <p:nvSpPr>
            <p:cNvPr id="38" name="TextBox 37">
              <a:extLst>
                <a:ext uri="{FF2B5EF4-FFF2-40B4-BE49-F238E27FC236}">
                  <a16:creationId xmlns:a16="http://schemas.microsoft.com/office/drawing/2014/main" id="{FD825B40-93A8-C55D-1A11-D30D1A0EF907}"/>
                </a:ext>
              </a:extLst>
            </p:cNvPr>
            <p:cNvSpPr txBox="1"/>
            <p:nvPr/>
          </p:nvSpPr>
          <p:spPr>
            <a:xfrm rot="16200000">
              <a:off x="2657294" y="4041465"/>
              <a:ext cx="441146"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MIRV</a:t>
              </a:r>
            </a:p>
          </p:txBody>
        </p:sp>
        <p:sp>
          <p:nvSpPr>
            <p:cNvPr id="39" name="TextBox 38">
              <a:extLst>
                <a:ext uri="{FF2B5EF4-FFF2-40B4-BE49-F238E27FC236}">
                  <a16:creationId xmlns:a16="http://schemas.microsoft.com/office/drawing/2014/main" id="{8286287B-1E70-B805-CACE-619B24EA0D6A}"/>
                </a:ext>
              </a:extLst>
            </p:cNvPr>
            <p:cNvSpPr txBox="1"/>
            <p:nvPr/>
          </p:nvSpPr>
          <p:spPr>
            <a:xfrm rot="16200000">
              <a:off x="2895359" y="4002192"/>
              <a:ext cx="362600"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Pac</a:t>
              </a:r>
            </a:p>
          </p:txBody>
        </p:sp>
        <p:sp>
          <p:nvSpPr>
            <p:cNvPr id="40" name="TextBox 39">
              <a:extLst>
                <a:ext uri="{FF2B5EF4-FFF2-40B4-BE49-F238E27FC236}">
                  <a16:creationId xmlns:a16="http://schemas.microsoft.com/office/drawing/2014/main" id="{4A057B80-03F1-4AE5-B8E9-4A12436AB704}"/>
                </a:ext>
              </a:extLst>
            </p:cNvPr>
            <p:cNvSpPr txBox="1"/>
            <p:nvPr/>
          </p:nvSpPr>
          <p:spPr>
            <a:xfrm rot="16200000">
              <a:off x="3087116" y="4013413"/>
              <a:ext cx="385042"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PLD</a:t>
              </a:r>
            </a:p>
          </p:txBody>
        </p:sp>
        <p:sp>
          <p:nvSpPr>
            <p:cNvPr id="41" name="TextBox 40">
              <a:extLst>
                <a:ext uri="{FF2B5EF4-FFF2-40B4-BE49-F238E27FC236}">
                  <a16:creationId xmlns:a16="http://schemas.microsoft.com/office/drawing/2014/main" id="{92D15FDF-3E8D-292E-8315-7C86C3680938}"/>
                </a:ext>
              </a:extLst>
            </p:cNvPr>
            <p:cNvSpPr txBox="1"/>
            <p:nvPr/>
          </p:nvSpPr>
          <p:spPr>
            <a:xfrm rot="16200000">
              <a:off x="3257461" y="4031046"/>
              <a:ext cx="420308"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Topo</a:t>
              </a:r>
            </a:p>
          </p:txBody>
        </p:sp>
        <p:sp>
          <p:nvSpPr>
            <p:cNvPr id="42" name="TextBox 41">
              <a:extLst>
                <a:ext uri="{FF2B5EF4-FFF2-40B4-BE49-F238E27FC236}">
                  <a16:creationId xmlns:a16="http://schemas.microsoft.com/office/drawing/2014/main" id="{70BBD037-0D91-0E8B-0AB2-CEDA30C85BB2}"/>
                </a:ext>
              </a:extLst>
            </p:cNvPr>
            <p:cNvSpPr txBox="1"/>
            <p:nvPr/>
          </p:nvSpPr>
          <p:spPr>
            <a:xfrm rot="16200000">
              <a:off x="3414307" y="4041465"/>
              <a:ext cx="441146"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MIRV</a:t>
              </a:r>
            </a:p>
          </p:txBody>
        </p:sp>
        <p:sp>
          <p:nvSpPr>
            <p:cNvPr id="43" name="TextBox 42">
              <a:extLst>
                <a:ext uri="{FF2B5EF4-FFF2-40B4-BE49-F238E27FC236}">
                  <a16:creationId xmlns:a16="http://schemas.microsoft.com/office/drawing/2014/main" id="{DC17CB30-A80D-7E57-ED15-0713F1087454}"/>
                </a:ext>
              </a:extLst>
            </p:cNvPr>
            <p:cNvSpPr txBox="1"/>
            <p:nvPr/>
          </p:nvSpPr>
          <p:spPr>
            <a:xfrm rot="16200000">
              <a:off x="3652372" y="4002192"/>
              <a:ext cx="362600"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Pac</a:t>
              </a:r>
            </a:p>
          </p:txBody>
        </p:sp>
        <p:sp>
          <p:nvSpPr>
            <p:cNvPr id="44" name="TextBox 43">
              <a:extLst>
                <a:ext uri="{FF2B5EF4-FFF2-40B4-BE49-F238E27FC236}">
                  <a16:creationId xmlns:a16="http://schemas.microsoft.com/office/drawing/2014/main" id="{3E8001A4-D8A1-7655-853F-25DDB1BE6546}"/>
                </a:ext>
              </a:extLst>
            </p:cNvPr>
            <p:cNvSpPr txBox="1"/>
            <p:nvPr/>
          </p:nvSpPr>
          <p:spPr>
            <a:xfrm rot="16200000">
              <a:off x="3844129" y="4013414"/>
              <a:ext cx="385042"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PLD</a:t>
              </a:r>
            </a:p>
          </p:txBody>
        </p:sp>
        <p:sp>
          <p:nvSpPr>
            <p:cNvPr id="45" name="TextBox 44">
              <a:extLst>
                <a:ext uri="{FF2B5EF4-FFF2-40B4-BE49-F238E27FC236}">
                  <a16:creationId xmlns:a16="http://schemas.microsoft.com/office/drawing/2014/main" id="{9440085B-EF84-FA28-491D-EE1E4DE22650}"/>
                </a:ext>
              </a:extLst>
            </p:cNvPr>
            <p:cNvSpPr txBox="1"/>
            <p:nvPr/>
          </p:nvSpPr>
          <p:spPr>
            <a:xfrm rot="16200000">
              <a:off x="4014474" y="4031047"/>
              <a:ext cx="420308"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Topo</a:t>
              </a:r>
            </a:p>
          </p:txBody>
        </p:sp>
        <p:sp>
          <p:nvSpPr>
            <p:cNvPr id="46" name="TextBox 45">
              <a:extLst>
                <a:ext uri="{FF2B5EF4-FFF2-40B4-BE49-F238E27FC236}">
                  <a16:creationId xmlns:a16="http://schemas.microsoft.com/office/drawing/2014/main" id="{713879F1-C96C-020D-E0E4-A3D9019F5A39}"/>
                </a:ext>
              </a:extLst>
            </p:cNvPr>
            <p:cNvSpPr txBox="1"/>
            <p:nvPr/>
          </p:nvSpPr>
          <p:spPr>
            <a:xfrm rot="16200000">
              <a:off x="4215709" y="4041466"/>
              <a:ext cx="441146"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MIRV</a:t>
              </a:r>
            </a:p>
          </p:txBody>
        </p:sp>
        <p:sp>
          <p:nvSpPr>
            <p:cNvPr id="47" name="TextBox 46">
              <a:extLst>
                <a:ext uri="{FF2B5EF4-FFF2-40B4-BE49-F238E27FC236}">
                  <a16:creationId xmlns:a16="http://schemas.microsoft.com/office/drawing/2014/main" id="{DBB1ED1B-183E-2186-4764-F55D0AD94F58}"/>
                </a:ext>
              </a:extLst>
            </p:cNvPr>
            <p:cNvSpPr txBox="1"/>
            <p:nvPr/>
          </p:nvSpPr>
          <p:spPr>
            <a:xfrm rot="16200000">
              <a:off x="4453774" y="4002193"/>
              <a:ext cx="362600"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Pac</a:t>
              </a:r>
            </a:p>
          </p:txBody>
        </p:sp>
        <p:sp>
          <p:nvSpPr>
            <p:cNvPr id="48" name="TextBox 47">
              <a:extLst>
                <a:ext uri="{FF2B5EF4-FFF2-40B4-BE49-F238E27FC236}">
                  <a16:creationId xmlns:a16="http://schemas.microsoft.com/office/drawing/2014/main" id="{A1DF46BA-461B-7582-B2C8-E163BA5CF6BB}"/>
                </a:ext>
              </a:extLst>
            </p:cNvPr>
            <p:cNvSpPr txBox="1"/>
            <p:nvPr/>
          </p:nvSpPr>
          <p:spPr>
            <a:xfrm rot="16200000">
              <a:off x="4645531" y="4013414"/>
              <a:ext cx="385042"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PLD</a:t>
              </a:r>
            </a:p>
          </p:txBody>
        </p:sp>
        <p:sp>
          <p:nvSpPr>
            <p:cNvPr id="49" name="TextBox 48">
              <a:extLst>
                <a:ext uri="{FF2B5EF4-FFF2-40B4-BE49-F238E27FC236}">
                  <a16:creationId xmlns:a16="http://schemas.microsoft.com/office/drawing/2014/main" id="{49FAF815-CA40-4775-180F-E4B62AD9662E}"/>
                </a:ext>
              </a:extLst>
            </p:cNvPr>
            <p:cNvSpPr txBox="1"/>
            <p:nvPr/>
          </p:nvSpPr>
          <p:spPr>
            <a:xfrm rot="16200000">
              <a:off x="4815876" y="4031047"/>
              <a:ext cx="420308"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Topo</a:t>
              </a:r>
            </a:p>
          </p:txBody>
        </p:sp>
        <p:sp>
          <p:nvSpPr>
            <p:cNvPr id="50" name="TextBox 49">
              <a:extLst>
                <a:ext uri="{FF2B5EF4-FFF2-40B4-BE49-F238E27FC236}">
                  <a16:creationId xmlns:a16="http://schemas.microsoft.com/office/drawing/2014/main" id="{6D784EEC-6A32-4405-B3B2-6A45D08989C1}"/>
                </a:ext>
              </a:extLst>
            </p:cNvPr>
            <p:cNvSpPr txBox="1"/>
            <p:nvPr/>
          </p:nvSpPr>
          <p:spPr>
            <a:xfrm rot="16200000">
              <a:off x="4991009" y="4041466"/>
              <a:ext cx="441146"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MIRV</a:t>
              </a:r>
            </a:p>
          </p:txBody>
        </p:sp>
        <p:sp>
          <p:nvSpPr>
            <p:cNvPr id="51" name="TextBox 50">
              <a:extLst>
                <a:ext uri="{FF2B5EF4-FFF2-40B4-BE49-F238E27FC236}">
                  <a16:creationId xmlns:a16="http://schemas.microsoft.com/office/drawing/2014/main" id="{96A44C1B-CC91-B927-63AB-FDAA57F95564}"/>
                </a:ext>
              </a:extLst>
            </p:cNvPr>
            <p:cNvSpPr txBox="1"/>
            <p:nvPr/>
          </p:nvSpPr>
          <p:spPr>
            <a:xfrm rot="16200000">
              <a:off x="5229074" y="4002193"/>
              <a:ext cx="362600"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Pac</a:t>
              </a:r>
            </a:p>
          </p:txBody>
        </p:sp>
        <p:sp>
          <p:nvSpPr>
            <p:cNvPr id="52" name="TextBox 51">
              <a:extLst>
                <a:ext uri="{FF2B5EF4-FFF2-40B4-BE49-F238E27FC236}">
                  <a16:creationId xmlns:a16="http://schemas.microsoft.com/office/drawing/2014/main" id="{3E7ABEEA-A511-234C-0A4D-B8C7E360B2D9}"/>
                </a:ext>
              </a:extLst>
            </p:cNvPr>
            <p:cNvSpPr txBox="1"/>
            <p:nvPr/>
          </p:nvSpPr>
          <p:spPr>
            <a:xfrm rot="16200000">
              <a:off x="5420831" y="4013414"/>
              <a:ext cx="385042"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PLD</a:t>
              </a:r>
            </a:p>
          </p:txBody>
        </p:sp>
        <p:sp>
          <p:nvSpPr>
            <p:cNvPr id="53" name="TextBox 52">
              <a:extLst>
                <a:ext uri="{FF2B5EF4-FFF2-40B4-BE49-F238E27FC236}">
                  <a16:creationId xmlns:a16="http://schemas.microsoft.com/office/drawing/2014/main" id="{C299A45F-34F9-27CB-F0CD-FD2B25CBE6CE}"/>
                </a:ext>
              </a:extLst>
            </p:cNvPr>
            <p:cNvSpPr txBox="1"/>
            <p:nvPr/>
          </p:nvSpPr>
          <p:spPr>
            <a:xfrm rot="16200000">
              <a:off x="5591176" y="4031047"/>
              <a:ext cx="420308"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Topo</a:t>
              </a:r>
            </a:p>
          </p:txBody>
        </p:sp>
        <p:sp>
          <p:nvSpPr>
            <p:cNvPr id="54" name="TextBox 53">
              <a:extLst>
                <a:ext uri="{FF2B5EF4-FFF2-40B4-BE49-F238E27FC236}">
                  <a16:creationId xmlns:a16="http://schemas.microsoft.com/office/drawing/2014/main" id="{96F12F40-D1FB-715B-657A-B89A115B8675}"/>
                </a:ext>
              </a:extLst>
            </p:cNvPr>
            <p:cNvSpPr txBox="1"/>
            <p:nvPr/>
          </p:nvSpPr>
          <p:spPr>
            <a:xfrm rot="16200000">
              <a:off x="5745286" y="4041466"/>
              <a:ext cx="441146"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MIRV</a:t>
              </a:r>
            </a:p>
          </p:txBody>
        </p:sp>
        <p:sp>
          <p:nvSpPr>
            <p:cNvPr id="55" name="TextBox 54">
              <a:extLst>
                <a:ext uri="{FF2B5EF4-FFF2-40B4-BE49-F238E27FC236}">
                  <a16:creationId xmlns:a16="http://schemas.microsoft.com/office/drawing/2014/main" id="{27E1C5A7-670C-17CC-93E2-7949A8C3F96C}"/>
                </a:ext>
              </a:extLst>
            </p:cNvPr>
            <p:cNvSpPr txBox="1"/>
            <p:nvPr/>
          </p:nvSpPr>
          <p:spPr>
            <a:xfrm rot="16200000">
              <a:off x="5983351" y="4002193"/>
              <a:ext cx="362600"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Pac</a:t>
              </a:r>
            </a:p>
          </p:txBody>
        </p:sp>
        <p:sp>
          <p:nvSpPr>
            <p:cNvPr id="56" name="TextBox 55">
              <a:extLst>
                <a:ext uri="{FF2B5EF4-FFF2-40B4-BE49-F238E27FC236}">
                  <a16:creationId xmlns:a16="http://schemas.microsoft.com/office/drawing/2014/main" id="{60E2A556-776A-A527-C18C-154CDB0E8230}"/>
                </a:ext>
              </a:extLst>
            </p:cNvPr>
            <p:cNvSpPr txBox="1"/>
            <p:nvPr/>
          </p:nvSpPr>
          <p:spPr>
            <a:xfrm rot="16200000">
              <a:off x="6175108" y="4013414"/>
              <a:ext cx="385042"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PLD</a:t>
              </a:r>
            </a:p>
          </p:txBody>
        </p:sp>
        <p:sp>
          <p:nvSpPr>
            <p:cNvPr id="57" name="TextBox 56">
              <a:extLst>
                <a:ext uri="{FF2B5EF4-FFF2-40B4-BE49-F238E27FC236}">
                  <a16:creationId xmlns:a16="http://schemas.microsoft.com/office/drawing/2014/main" id="{A3C61B2A-24EB-5720-A082-027203CBBDB7}"/>
                </a:ext>
              </a:extLst>
            </p:cNvPr>
            <p:cNvSpPr txBox="1"/>
            <p:nvPr/>
          </p:nvSpPr>
          <p:spPr>
            <a:xfrm rot="16200000">
              <a:off x="6345453" y="4031047"/>
              <a:ext cx="420308"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Topo</a:t>
              </a:r>
            </a:p>
          </p:txBody>
        </p:sp>
        <p:sp>
          <p:nvSpPr>
            <p:cNvPr id="58" name="TextBox 57">
              <a:extLst>
                <a:ext uri="{FF2B5EF4-FFF2-40B4-BE49-F238E27FC236}">
                  <a16:creationId xmlns:a16="http://schemas.microsoft.com/office/drawing/2014/main" id="{EF2FAD40-ED2E-B5F4-0B23-D27F27BFB417}"/>
                </a:ext>
              </a:extLst>
            </p:cNvPr>
            <p:cNvSpPr txBox="1"/>
            <p:nvPr/>
          </p:nvSpPr>
          <p:spPr>
            <a:xfrm rot="16200000">
              <a:off x="6519867" y="4041466"/>
              <a:ext cx="441146"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MIRV</a:t>
              </a:r>
            </a:p>
          </p:txBody>
        </p:sp>
        <p:sp>
          <p:nvSpPr>
            <p:cNvPr id="59" name="TextBox 58">
              <a:extLst>
                <a:ext uri="{FF2B5EF4-FFF2-40B4-BE49-F238E27FC236}">
                  <a16:creationId xmlns:a16="http://schemas.microsoft.com/office/drawing/2014/main" id="{47583A8C-A96B-4333-A90E-49CE4889215D}"/>
                </a:ext>
              </a:extLst>
            </p:cNvPr>
            <p:cNvSpPr txBox="1"/>
            <p:nvPr/>
          </p:nvSpPr>
          <p:spPr>
            <a:xfrm rot="16200000">
              <a:off x="6757932" y="4002193"/>
              <a:ext cx="362600"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Pac</a:t>
              </a:r>
            </a:p>
          </p:txBody>
        </p:sp>
        <p:sp>
          <p:nvSpPr>
            <p:cNvPr id="60" name="TextBox 59">
              <a:extLst>
                <a:ext uri="{FF2B5EF4-FFF2-40B4-BE49-F238E27FC236}">
                  <a16:creationId xmlns:a16="http://schemas.microsoft.com/office/drawing/2014/main" id="{D2BF16D9-862D-EB4E-1F55-2956AAE639CA}"/>
                </a:ext>
              </a:extLst>
            </p:cNvPr>
            <p:cNvSpPr txBox="1"/>
            <p:nvPr/>
          </p:nvSpPr>
          <p:spPr>
            <a:xfrm rot="16200000">
              <a:off x="6949689" y="4013414"/>
              <a:ext cx="385042"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PLD</a:t>
              </a:r>
            </a:p>
          </p:txBody>
        </p:sp>
        <p:sp>
          <p:nvSpPr>
            <p:cNvPr id="61" name="TextBox 60">
              <a:extLst>
                <a:ext uri="{FF2B5EF4-FFF2-40B4-BE49-F238E27FC236}">
                  <a16:creationId xmlns:a16="http://schemas.microsoft.com/office/drawing/2014/main" id="{45DD7CCB-4CB6-B4B7-E19A-6A88C5B1D562}"/>
                </a:ext>
              </a:extLst>
            </p:cNvPr>
            <p:cNvSpPr txBox="1"/>
            <p:nvPr/>
          </p:nvSpPr>
          <p:spPr>
            <a:xfrm rot="16200000">
              <a:off x="7120034" y="4031047"/>
              <a:ext cx="420308"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Topo</a:t>
              </a:r>
            </a:p>
          </p:txBody>
        </p:sp>
        <p:sp>
          <p:nvSpPr>
            <p:cNvPr id="62" name="TextBox 61">
              <a:extLst>
                <a:ext uri="{FF2B5EF4-FFF2-40B4-BE49-F238E27FC236}">
                  <a16:creationId xmlns:a16="http://schemas.microsoft.com/office/drawing/2014/main" id="{031CA784-E02C-D3DB-ED1D-1F0A33D55F26}"/>
                </a:ext>
              </a:extLst>
            </p:cNvPr>
            <p:cNvSpPr txBox="1"/>
            <p:nvPr/>
          </p:nvSpPr>
          <p:spPr>
            <a:xfrm rot="16200000">
              <a:off x="7299667" y="4041466"/>
              <a:ext cx="441146"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MIRV</a:t>
              </a:r>
            </a:p>
          </p:txBody>
        </p:sp>
        <p:sp>
          <p:nvSpPr>
            <p:cNvPr id="63" name="TextBox 62">
              <a:extLst>
                <a:ext uri="{FF2B5EF4-FFF2-40B4-BE49-F238E27FC236}">
                  <a16:creationId xmlns:a16="http://schemas.microsoft.com/office/drawing/2014/main" id="{40374C45-AC84-5A2F-9072-E0A36E4C647E}"/>
                </a:ext>
              </a:extLst>
            </p:cNvPr>
            <p:cNvSpPr txBox="1"/>
            <p:nvPr/>
          </p:nvSpPr>
          <p:spPr>
            <a:xfrm rot="16200000">
              <a:off x="7537732" y="4002193"/>
              <a:ext cx="362600"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Pac</a:t>
              </a:r>
            </a:p>
          </p:txBody>
        </p:sp>
        <p:sp>
          <p:nvSpPr>
            <p:cNvPr id="1024" name="TextBox 1023">
              <a:extLst>
                <a:ext uri="{FF2B5EF4-FFF2-40B4-BE49-F238E27FC236}">
                  <a16:creationId xmlns:a16="http://schemas.microsoft.com/office/drawing/2014/main" id="{3A10EE28-285B-AAD4-66BD-1FB0637DA382}"/>
                </a:ext>
              </a:extLst>
            </p:cNvPr>
            <p:cNvSpPr txBox="1"/>
            <p:nvPr/>
          </p:nvSpPr>
          <p:spPr>
            <a:xfrm rot="16200000">
              <a:off x="7729489" y="4013414"/>
              <a:ext cx="385042"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PLD</a:t>
              </a:r>
            </a:p>
          </p:txBody>
        </p:sp>
        <p:sp>
          <p:nvSpPr>
            <p:cNvPr id="1025" name="TextBox 1024">
              <a:extLst>
                <a:ext uri="{FF2B5EF4-FFF2-40B4-BE49-F238E27FC236}">
                  <a16:creationId xmlns:a16="http://schemas.microsoft.com/office/drawing/2014/main" id="{1D465511-2F1E-BF86-247C-FAFB842D6A58}"/>
                </a:ext>
              </a:extLst>
            </p:cNvPr>
            <p:cNvSpPr txBox="1"/>
            <p:nvPr/>
          </p:nvSpPr>
          <p:spPr>
            <a:xfrm rot="16200000">
              <a:off x="7899834" y="4031047"/>
              <a:ext cx="420308"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Topo</a:t>
              </a:r>
            </a:p>
          </p:txBody>
        </p:sp>
        <p:sp>
          <p:nvSpPr>
            <p:cNvPr id="1027" name="TextBox 1026">
              <a:extLst>
                <a:ext uri="{FF2B5EF4-FFF2-40B4-BE49-F238E27FC236}">
                  <a16:creationId xmlns:a16="http://schemas.microsoft.com/office/drawing/2014/main" id="{B0BE54CC-4D8E-98C4-2BBF-1609D0A1B9E9}"/>
                </a:ext>
              </a:extLst>
            </p:cNvPr>
            <p:cNvSpPr txBox="1"/>
            <p:nvPr/>
          </p:nvSpPr>
          <p:spPr>
            <a:xfrm rot="16200000">
              <a:off x="8093397" y="4041465"/>
              <a:ext cx="441146"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MIRV</a:t>
              </a:r>
            </a:p>
          </p:txBody>
        </p:sp>
        <p:sp>
          <p:nvSpPr>
            <p:cNvPr id="1028" name="TextBox 1027">
              <a:extLst>
                <a:ext uri="{FF2B5EF4-FFF2-40B4-BE49-F238E27FC236}">
                  <a16:creationId xmlns:a16="http://schemas.microsoft.com/office/drawing/2014/main" id="{CEB5C00E-6996-2802-2E10-61121F29E2F2}"/>
                </a:ext>
              </a:extLst>
            </p:cNvPr>
            <p:cNvSpPr txBox="1"/>
            <p:nvPr/>
          </p:nvSpPr>
          <p:spPr>
            <a:xfrm rot="16200000">
              <a:off x="8331462" y="4002192"/>
              <a:ext cx="362600"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Pac</a:t>
              </a:r>
            </a:p>
          </p:txBody>
        </p:sp>
        <p:sp>
          <p:nvSpPr>
            <p:cNvPr id="1029" name="TextBox 1028">
              <a:extLst>
                <a:ext uri="{FF2B5EF4-FFF2-40B4-BE49-F238E27FC236}">
                  <a16:creationId xmlns:a16="http://schemas.microsoft.com/office/drawing/2014/main" id="{2E1C407B-7F64-2C89-3966-3DB5F3B6EC7D}"/>
                </a:ext>
              </a:extLst>
            </p:cNvPr>
            <p:cNvSpPr txBox="1"/>
            <p:nvPr/>
          </p:nvSpPr>
          <p:spPr>
            <a:xfrm rot="16200000">
              <a:off x="8523219" y="4013413"/>
              <a:ext cx="385042"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PLD</a:t>
              </a:r>
            </a:p>
          </p:txBody>
        </p:sp>
        <p:sp>
          <p:nvSpPr>
            <p:cNvPr id="1030" name="TextBox 1029">
              <a:extLst>
                <a:ext uri="{FF2B5EF4-FFF2-40B4-BE49-F238E27FC236}">
                  <a16:creationId xmlns:a16="http://schemas.microsoft.com/office/drawing/2014/main" id="{8630D5CA-C97F-671F-7834-0834E75B0879}"/>
                </a:ext>
              </a:extLst>
            </p:cNvPr>
            <p:cNvSpPr txBox="1"/>
            <p:nvPr/>
          </p:nvSpPr>
          <p:spPr>
            <a:xfrm rot="16200000">
              <a:off x="8693564" y="4031046"/>
              <a:ext cx="420308"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Topo</a:t>
              </a:r>
            </a:p>
          </p:txBody>
        </p:sp>
        <p:sp>
          <p:nvSpPr>
            <p:cNvPr id="1031" name="TextBox 1030">
              <a:extLst>
                <a:ext uri="{FF2B5EF4-FFF2-40B4-BE49-F238E27FC236}">
                  <a16:creationId xmlns:a16="http://schemas.microsoft.com/office/drawing/2014/main" id="{A6D528AF-E4F8-9C2E-6A98-9193DC9B3CF2}"/>
                </a:ext>
              </a:extLst>
            </p:cNvPr>
            <p:cNvSpPr txBox="1"/>
            <p:nvPr/>
          </p:nvSpPr>
          <p:spPr>
            <a:xfrm>
              <a:off x="2743555" y="3812728"/>
              <a:ext cx="237566"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50" b="0" i="0" u="none" strike="noStrike" kern="0" cap="none" spc="0" normalizeH="0" baseline="0" noProof="0" dirty="0">
                  <a:ln>
                    <a:noFill/>
                  </a:ln>
                  <a:solidFill>
                    <a:srgbClr val="FFFFFF"/>
                  </a:solidFill>
                  <a:effectLst/>
                  <a:uLnTx/>
                  <a:uFillTx/>
                  <a:latin typeface="Arial"/>
                  <a:cs typeface="Arial"/>
                  <a:sym typeface="Arial"/>
                </a:rPr>
                <a:t>1</a:t>
              </a:r>
            </a:p>
          </p:txBody>
        </p:sp>
        <p:sp>
          <p:nvSpPr>
            <p:cNvPr id="1032" name="Rectangle 1031">
              <a:extLst>
                <a:ext uri="{FF2B5EF4-FFF2-40B4-BE49-F238E27FC236}">
                  <a16:creationId xmlns:a16="http://schemas.microsoft.com/office/drawing/2014/main" id="{32630C9F-DC4B-EDF6-0AF2-3A2D0301CCC5}"/>
                </a:ext>
              </a:extLst>
            </p:cNvPr>
            <p:cNvSpPr/>
            <p:nvPr/>
          </p:nvSpPr>
          <p:spPr>
            <a:xfrm>
              <a:off x="8005563" y="1495600"/>
              <a:ext cx="274065" cy="111833"/>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3" name="Rectangle 1032">
              <a:extLst>
                <a:ext uri="{FF2B5EF4-FFF2-40B4-BE49-F238E27FC236}">
                  <a16:creationId xmlns:a16="http://schemas.microsoft.com/office/drawing/2014/main" id="{59C9E1D2-D018-4444-0156-C58C2EB327E5}"/>
                </a:ext>
              </a:extLst>
            </p:cNvPr>
            <p:cNvSpPr/>
            <p:nvPr/>
          </p:nvSpPr>
          <p:spPr>
            <a:xfrm>
              <a:off x="8342001" y="1495600"/>
              <a:ext cx="274065" cy="11183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4" name="Rectangle 1033">
              <a:extLst>
                <a:ext uri="{FF2B5EF4-FFF2-40B4-BE49-F238E27FC236}">
                  <a16:creationId xmlns:a16="http://schemas.microsoft.com/office/drawing/2014/main" id="{9D9AFED7-9ADB-79BB-9435-65965EC77F77}"/>
                </a:ext>
              </a:extLst>
            </p:cNvPr>
            <p:cNvSpPr/>
            <p:nvPr/>
          </p:nvSpPr>
          <p:spPr>
            <a:xfrm>
              <a:off x="8342001" y="1333934"/>
              <a:ext cx="274065" cy="11183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5" name="Rectangle 1034">
              <a:extLst>
                <a:ext uri="{FF2B5EF4-FFF2-40B4-BE49-F238E27FC236}">
                  <a16:creationId xmlns:a16="http://schemas.microsoft.com/office/drawing/2014/main" id="{C9D58F52-AFA7-1BF2-E590-F165EE7E1F20}"/>
                </a:ext>
              </a:extLst>
            </p:cNvPr>
            <p:cNvSpPr/>
            <p:nvPr/>
          </p:nvSpPr>
          <p:spPr>
            <a:xfrm>
              <a:off x="8005563" y="1333934"/>
              <a:ext cx="274065" cy="111833"/>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6" name="TextBox 1035">
              <a:extLst>
                <a:ext uri="{FF2B5EF4-FFF2-40B4-BE49-F238E27FC236}">
                  <a16:creationId xmlns:a16="http://schemas.microsoft.com/office/drawing/2014/main" id="{E746B250-8D65-5856-0F13-DB23FCDC79A9}"/>
                </a:ext>
              </a:extLst>
            </p:cNvPr>
            <p:cNvSpPr txBox="1"/>
            <p:nvPr/>
          </p:nvSpPr>
          <p:spPr>
            <a:xfrm>
              <a:off x="6849431" y="1259744"/>
              <a:ext cx="1147747"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MIRV (n = 218)</a:t>
              </a:r>
            </a:p>
          </p:txBody>
        </p:sp>
        <p:sp>
          <p:nvSpPr>
            <p:cNvPr id="1037" name="TextBox 1036">
              <a:extLst>
                <a:ext uri="{FF2B5EF4-FFF2-40B4-BE49-F238E27FC236}">
                  <a16:creationId xmlns:a16="http://schemas.microsoft.com/office/drawing/2014/main" id="{70B5A057-C0DA-460B-AEB1-3C6D89FE8D35}"/>
                </a:ext>
              </a:extLst>
            </p:cNvPr>
            <p:cNvSpPr txBox="1"/>
            <p:nvPr/>
          </p:nvSpPr>
          <p:spPr>
            <a:xfrm>
              <a:off x="6630296" y="1423459"/>
              <a:ext cx="1366883"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IC chemo</a:t>
              </a:r>
              <a:r>
                <a:rPr kumimoji="0" lang="en-US" sz="1000" b="0" i="0" u="none" strike="noStrike" kern="0" cap="none" spc="0" normalizeH="0" baseline="30000" noProof="0" dirty="0">
                  <a:ln>
                    <a:noFill/>
                  </a:ln>
                  <a:solidFill>
                    <a:srgbClr val="000000"/>
                  </a:solidFill>
                  <a:effectLst/>
                  <a:uLnTx/>
                  <a:uFillTx/>
                  <a:latin typeface="Arial"/>
                  <a:cs typeface="Arial"/>
                  <a:sym typeface="Arial"/>
                </a:rPr>
                <a:t>b</a:t>
              </a:r>
              <a:r>
                <a:rPr kumimoji="0" lang="en-US" sz="1000" b="0" i="0" u="none" strike="noStrike" kern="0" cap="none" spc="0" normalizeH="0" baseline="0" noProof="0" dirty="0">
                  <a:ln>
                    <a:noFill/>
                  </a:ln>
                  <a:solidFill>
                    <a:srgbClr val="000000"/>
                  </a:solidFill>
                  <a:effectLst/>
                  <a:uLnTx/>
                  <a:uFillTx/>
                  <a:latin typeface="Arial"/>
                  <a:cs typeface="Arial"/>
                  <a:sym typeface="Arial"/>
                </a:rPr>
                <a:t> (n = 207)</a:t>
              </a:r>
            </a:p>
          </p:txBody>
        </p:sp>
        <p:sp>
          <p:nvSpPr>
            <p:cNvPr id="1038" name="TextBox 1037">
              <a:extLst>
                <a:ext uri="{FF2B5EF4-FFF2-40B4-BE49-F238E27FC236}">
                  <a16:creationId xmlns:a16="http://schemas.microsoft.com/office/drawing/2014/main" id="{E5173273-764A-2B6C-A817-020C12CBF59C}"/>
                </a:ext>
              </a:extLst>
            </p:cNvPr>
            <p:cNvSpPr txBox="1"/>
            <p:nvPr/>
          </p:nvSpPr>
          <p:spPr>
            <a:xfrm>
              <a:off x="8020854" y="890958"/>
              <a:ext cx="58633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Arial"/>
                  <a:cs typeface="Arial"/>
                  <a:sym typeface="Arial"/>
                </a:rPr>
                <a:t>Grade</a:t>
              </a:r>
            </a:p>
          </p:txBody>
        </p:sp>
        <p:sp>
          <p:nvSpPr>
            <p:cNvPr id="1039" name="TextBox 1038">
              <a:extLst>
                <a:ext uri="{FF2B5EF4-FFF2-40B4-BE49-F238E27FC236}">
                  <a16:creationId xmlns:a16="http://schemas.microsoft.com/office/drawing/2014/main" id="{E440C19E-121C-B67A-CC8C-77506BF53663}"/>
                </a:ext>
              </a:extLst>
            </p:cNvPr>
            <p:cNvSpPr txBox="1"/>
            <p:nvPr/>
          </p:nvSpPr>
          <p:spPr>
            <a:xfrm>
              <a:off x="7960945" y="1082638"/>
              <a:ext cx="35563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Arial"/>
                  <a:cs typeface="Arial"/>
                  <a:sym typeface="Arial"/>
                </a:rPr>
                <a:t>All</a:t>
              </a:r>
            </a:p>
          </p:txBody>
        </p:sp>
        <p:sp>
          <p:nvSpPr>
            <p:cNvPr id="1040" name="TextBox 1039">
              <a:extLst>
                <a:ext uri="{FF2B5EF4-FFF2-40B4-BE49-F238E27FC236}">
                  <a16:creationId xmlns:a16="http://schemas.microsoft.com/office/drawing/2014/main" id="{9EC65109-7A46-631A-3660-9E83772B9191}"/>
                </a:ext>
              </a:extLst>
            </p:cNvPr>
            <p:cNvSpPr txBox="1"/>
            <p:nvPr/>
          </p:nvSpPr>
          <p:spPr>
            <a:xfrm>
              <a:off x="8317533" y="1084117"/>
              <a:ext cx="34771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Arial"/>
                  <a:cs typeface="Arial"/>
                  <a:sym typeface="Arial"/>
                </a:rPr>
                <a:t>3+</a:t>
              </a:r>
            </a:p>
          </p:txBody>
        </p:sp>
        <p:sp>
          <p:nvSpPr>
            <p:cNvPr id="1041" name="Left Brace 1040">
              <a:extLst>
                <a:ext uri="{FF2B5EF4-FFF2-40B4-BE49-F238E27FC236}">
                  <a16:creationId xmlns:a16="http://schemas.microsoft.com/office/drawing/2014/main" id="{95BD6D3B-BBAD-E1A4-31A1-300AFFFCFFE9}"/>
                </a:ext>
              </a:extLst>
            </p:cNvPr>
            <p:cNvSpPr/>
            <p:nvPr/>
          </p:nvSpPr>
          <p:spPr>
            <a:xfrm rot="16200000">
              <a:off x="771026" y="3961125"/>
              <a:ext cx="103455" cy="7281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042" name="Left Brace 1041">
              <a:extLst>
                <a:ext uri="{FF2B5EF4-FFF2-40B4-BE49-F238E27FC236}">
                  <a16:creationId xmlns:a16="http://schemas.microsoft.com/office/drawing/2014/main" id="{2E530897-8521-3D4E-3AAF-C003EDA38A15}"/>
                </a:ext>
              </a:extLst>
            </p:cNvPr>
            <p:cNvSpPr/>
            <p:nvPr/>
          </p:nvSpPr>
          <p:spPr>
            <a:xfrm rot="16200000">
              <a:off x="1562617" y="3962604"/>
              <a:ext cx="103455" cy="7281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043" name="Left Brace 1042">
              <a:extLst>
                <a:ext uri="{FF2B5EF4-FFF2-40B4-BE49-F238E27FC236}">
                  <a16:creationId xmlns:a16="http://schemas.microsoft.com/office/drawing/2014/main" id="{997DD710-CB4C-C14A-DCBA-2B086483A374}"/>
                </a:ext>
              </a:extLst>
            </p:cNvPr>
            <p:cNvSpPr/>
            <p:nvPr/>
          </p:nvSpPr>
          <p:spPr>
            <a:xfrm rot="16200000">
              <a:off x="2336452" y="3964083"/>
              <a:ext cx="103455" cy="7281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044" name="Left Brace 1043">
              <a:extLst>
                <a:ext uri="{FF2B5EF4-FFF2-40B4-BE49-F238E27FC236}">
                  <a16:creationId xmlns:a16="http://schemas.microsoft.com/office/drawing/2014/main" id="{9779C0F3-1631-610F-71C1-B27686296ECA}"/>
                </a:ext>
              </a:extLst>
            </p:cNvPr>
            <p:cNvSpPr/>
            <p:nvPr/>
          </p:nvSpPr>
          <p:spPr>
            <a:xfrm rot="16200000">
              <a:off x="3119167" y="3956685"/>
              <a:ext cx="103455" cy="7281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045" name="Left Brace 1044">
              <a:extLst>
                <a:ext uri="{FF2B5EF4-FFF2-40B4-BE49-F238E27FC236}">
                  <a16:creationId xmlns:a16="http://schemas.microsoft.com/office/drawing/2014/main" id="{A357B00E-29F3-59E3-022D-554E7B31B557}"/>
                </a:ext>
              </a:extLst>
            </p:cNvPr>
            <p:cNvSpPr/>
            <p:nvPr/>
          </p:nvSpPr>
          <p:spPr>
            <a:xfrm rot="16200000">
              <a:off x="3893004" y="3967042"/>
              <a:ext cx="103455" cy="7281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046" name="Left Brace 1045">
              <a:extLst>
                <a:ext uri="{FF2B5EF4-FFF2-40B4-BE49-F238E27FC236}">
                  <a16:creationId xmlns:a16="http://schemas.microsoft.com/office/drawing/2014/main" id="{904CB420-A797-4B23-CA00-266EAB94D0C8}"/>
                </a:ext>
              </a:extLst>
            </p:cNvPr>
            <p:cNvSpPr/>
            <p:nvPr/>
          </p:nvSpPr>
          <p:spPr>
            <a:xfrm rot="16200000">
              <a:off x="4666839" y="3968520"/>
              <a:ext cx="103455" cy="7281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047" name="Left Brace 1046">
              <a:extLst>
                <a:ext uri="{FF2B5EF4-FFF2-40B4-BE49-F238E27FC236}">
                  <a16:creationId xmlns:a16="http://schemas.microsoft.com/office/drawing/2014/main" id="{D6AD5546-EC38-298D-71E6-C82EC1559174}"/>
                </a:ext>
              </a:extLst>
            </p:cNvPr>
            <p:cNvSpPr/>
            <p:nvPr/>
          </p:nvSpPr>
          <p:spPr>
            <a:xfrm rot="16200000">
              <a:off x="5449552" y="3970000"/>
              <a:ext cx="103455" cy="7281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048" name="Left Brace 1047">
              <a:extLst>
                <a:ext uri="{FF2B5EF4-FFF2-40B4-BE49-F238E27FC236}">
                  <a16:creationId xmlns:a16="http://schemas.microsoft.com/office/drawing/2014/main" id="{EFF000CD-21E4-9C8E-AB3C-4FC1011A0870}"/>
                </a:ext>
              </a:extLst>
            </p:cNvPr>
            <p:cNvSpPr/>
            <p:nvPr/>
          </p:nvSpPr>
          <p:spPr>
            <a:xfrm rot="16200000">
              <a:off x="6214509" y="3971478"/>
              <a:ext cx="103455" cy="7281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049" name="Left Brace 1048">
              <a:extLst>
                <a:ext uri="{FF2B5EF4-FFF2-40B4-BE49-F238E27FC236}">
                  <a16:creationId xmlns:a16="http://schemas.microsoft.com/office/drawing/2014/main" id="{89768090-A492-3CBD-B933-EF8ABE1857A2}"/>
                </a:ext>
              </a:extLst>
            </p:cNvPr>
            <p:cNvSpPr/>
            <p:nvPr/>
          </p:nvSpPr>
          <p:spPr>
            <a:xfrm rot="16200000">
              <a:off x="6988344" y="3964079"/>
              <a:ext cx="103455" cy="7281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050" name="Left Brace 1049">
              <a:extLst>
                <a:ext uri="{FF2B5EF4-FFF2-40B4-BE49-F238E27FC236}">
                  <a16:creationId xmlns:a16="http://schemas.microsoft.com/office/drawing/2014/main" id="{657F0D94-6F3E-1C2E-88F1-493BDEEC5B15}"/>
                </a:ext>
              </a:extLst>
            </p:cNvPr>
            <p:cNvSpPr/>
            <p:nvPr/>
          </p:nvSpPr>
          <p:spPr>
            <a:xfrm rot="16200000">
              <a:off x="7779937" y="3965559"/>
              <a:ext cx="103455" cy="7281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051" name="Left Brace 1050">
              <a:extLst>
                <a:ext uri="{FF2B5EF4-FFF2-40B4-BE49-F238E27FC236}">
                  <a16:creationId xmlns:a16="http://schemas.microsoft.com/office/drawing/2014/main" id="{3A1677D6-3A24-C440-1A29-6A2B3953301D}"/>
                </a:ext>
              </a:extLst>
            </p:cNvPr>
            <p:cNvSpPr/>
            <p:nvPr/>
          </p:nvSpPr>
          <p:spPr>
            <a:xfrm rot="16200000">
              <a:off x="8562650" y="3967038"/>
              <a:ext cx="103455" cy="7281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052" name="TextBox 1051">
              <a:extLst>
                <a:ext uri="{FF2B5EF4-FFF2-40B4-BE49-F238E27FC236}">
                  <a16:creationId xmlns:a16="http://schemas.microsoft.com/office/drawing/2014/main" id="{D5CE74E8-27B5-9524-7CB3-E246268B75D9}"/>
                </a:ext>
              </a:extLst>
            </p:cNvPr>
            <p:cNvSpPr txBox="1"/>
            <p:nvPr/>
          </p:nvSpPr>
          <p:spPr>
            <a:xfrm>
              <a:off x="3354789" y="3771212"/>
              <a:ext cx="2626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0</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53" name="TextBox 1052">
              <a:extLst>
                <a:ext uri="{FF2B5EF4-FFF2-40B4-BE49-F238E27FC236}">
                  <a16:creationId xmlns:a16="http://schemas.microsoft.com/office/drawing/2014/main" id="{6E19583B-47A5-35CD-D3EC-D96D98EF3A07}"/>
                </a:ext>
              </a:extLst>
            </p:cNvPr>
            <p:cNvSpPr txBox="1"/>
            <p:nvPr/>
          </p:nvSpPr>
          <p:spPr>
            <a:xfrm>
              <a:off x="7605895" y="3747250"/>
              <a:ext cx="2626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0</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54" name="TextBox 1053">
              <a:extLst>
                <a:ext uri="{FF2B5EF4-FFF2-40B4-BE49-F238E27FC236}">
                  <a16:creationId xmlns:a16="http://schemas.microsoft.com/office/drawing/2014/main" id="{C59D193D-379F-F9F7-7CCC-0D7E2216BA86}"/>
                </a:ext>
              </a:extLst>
            </p:cNvPr>
            <p:cNvSpPr txBox="1"/>
            <p:nvPr/>
          </p:nvSpPr>
          <p:spPr>
            <a:xfrm>
              <a:off x="7767920" y="3747250"/>
              <a:ext cx="2626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0</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55" name="TextBox 1054">
              <a:extLst>
                <a:ext uri="{FF2B5EF4-FFF2-40B4-BE49-F238E27FC236}">
                  <a16:creationId xmlns:a16="http://schemas.microsoft.com/office/drawing/2014/main" id="{817D208C-FD6D-0206-1636-F28D00F63FB4}"/>
                </a:ext>
              </a:extLst>
            </p:cNvPr>
            <p:cNvSpPr txBox="1"/>
            <p:nvPr/>
          </p:nvSpPr>
          <p:spPr>
            <a:xfrm>
              <a:off x="7982946" y="3747250"/>
              <a:ext cx="2626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0</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56" name="TextBox 1055">
              <a:extLst>
                <a:ext uri="{FF2B5EF4-FFF2-40B4-BE49-F238E27FC236}">
                  <a16:creationId xmlns:a16="http://schemas.microsoft.com/office/drawing/2014/main" id="{F1114BD3-7573-8E19-5FCE-DEF5DEED2B20}"/>
                </a:ext>
              </a:extLst>
            </p:cNvPr>
            <p:cNvSpPr txBox="1"/>
            <p:nvPr/>
          </p:nvSpPr>
          <p:spPr>
            <a:xfrm>
              <a:off x="8809116" y="3745645"/>
              <a:ext cx="2626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0</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gr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Footer Placeholder 92">
            <a:extLst>
              <a:ext uri="{FF2B5EF4-FFF2-40B4-BE49-F238E27FC236}">
                <a16:creationId xmlns:a16="http://schemas.microsoft.com/office/drawing/2014/main" id="{03A78077-18CF-7C45-C83D-34BD3B36410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sym typeface="Arial"/>
              </a:rPr>
              <a:t>1. Meric-Bernstam F et al. </a:t>
            </a:r>
            <a:r>
              <a:rPr kumimoji="0" lang="en-US" sz="800" b="0" i="1"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sym typeface="Arial"/>
              </a:rPr>
              <a:t>J Clin Oncol. </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sym typeface="Arial"/>
              </a:rPr>
              <a:t>2024;42:47-58. 2. </a:t>
            </a:r>
            <a:r>
              <a:rPr kumimoji="0" lang="en-US" sz="800" b="0" i="0" u="none" strike="noStrike" kern="0" cap="none" spc="0" normalizeH="0" baseline="0" noProof="0" dirty="0">
                <a:ln>
                  <a:noFill/>
                </a:ln>
                <a:solidFill>
                  <a:srgbClr val="000000"/>
                </a:solidFill>
                <a:effectLst/>
                <a:uLnTx/>
                <a:uFillTx/>
                <a:latin typeface="Arial" panose="020B0604020202020204"/>
                <a:cs typeface="Arial" panose="020B0604020202020204" pitchFamily="34" charset="0"/>
                <a:sym typeface="Arial"/>
              </a:rPr>
              <a:t>Oaknin A et al. Adv Ther. 2024;41:4125-4139.</a:t>
            </a:r>
          </a:p>
        </p:txBody>
      </p:sp>
      <p:sp>
        <p:nvSpPr>
          <p:cNvPr id="14" name="Title 13">
            <a:extLst>
              <a:ext uri="{FF2B5EF4-FFF2-40B4-BE49-F238E27FC236}">
                <a16:creationId xmlns:a16="http://schemas.microsoft.com/office/drawing/2014/main" id="{9164968C-BB7D-6F6B-164E-229D8F36A762}"/>
              </a:ext>
            </a:extLst>
          </p:cNvPr>
          <p:cNvSpPr>
            <a:spLocks noGrp="1"/>
          </p:cNvSpPr>
          <p:nvPr>
            <p:ph type="title"/>
          </p:nvPr>
        </p:nvSpPr>
        <p:spPr/>
        <p:txBody>
          <a:bodyPr/>
          <a:lstStyle/>
          <a:p>
            <a:r>
              <a:rPr lang="en-US" kern="0" dirty="0"/>
              <a:t>Responses With T-DXd Observed </a:t>
            </a:r>
            <a:br>
              <a:rPr lang="en-US" kern="0" dirty="0"/>
            </a:br>
            <a:r>
              <a:rPr lang="en-US" kern="0" dirty="0"/>
              <a:t>Across Gynecologic Tumors by HER2 Status</a:t>
            </a:r>
            <a:r>
              <a:rPr lang="en-US" kern="0" baseline="30000" dirty="0"/>
              <a:t>1,a,b</a:t>
            </a:r>
          </a:p>
        </p:txBody>
      </p:sp>
      <p:pic>
        <p:nvPicPr>
          <p:cNvPr id="15" name="Picture 14">
            <a:extLst>
              <a:ext uri="{FF2B5EF4-FFF2-40B4-BE49-F238E27FC236}">
                <a16:creationId xmlns:a16="http://schemas.microsoft.com/office/drawing/2014/main" id="{1B96319A-54D3-740C-9125-9928FC59A046}"/>
              </a:ext>
            </a:extLst>
          </p:cNvPr>
          <p:cNvPicPr>
            <a:picLocks noChangeAspect="1"/>
          </p:cNvPicPr>
          <p:nvPr/>
        </p:nvPicPr>
        <p:blipFill rotWithShape="1">
          <a:blip r:embed="rId4"/>
          <a:srcRect l="5200" r="8800" b="11192"/>
          <a:stretch/>
        </p:blipFill>
        <p:spPr>
          <a:xfrm>
            <a:off x="-2260696" y="1561888"/>
            <a:ext cx="1965960" cy="2221887"/>
          </a:xfrm>
          <a:prstGeom prst="rect">
            <a:avLst/>
          </a:prstGeom>
        </p:spPr>
      </p:pic>
      <p:sp>
        <p:nvSpPr>
          <p:cNvPr id="13" name="TextBox 12">
            <a:extLst>
              <a:ext uri="{FF2B5EF4-FFF2-40B4-BE49-F238E27FC236}">
                <a16:creationId xmlns:a16="http://schemas.microsoft.com/office/drawing/2014/main" id="{5E351CBB-10FD-7B6B-3411-4634E9C92CAF}"/>
              </a:ext>
            </a:extLst>
          </p:cNvPr>
          <p:cNvSpPr txBox="1"/>
          <p:nvPr/>
        </p:nvSpPr>
        <p:spPr>
          <a:xfrm>
            <a:off x="-46896" y="5233901"/>
            <a:ext cx="99578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sym typeface="Arial"/>
              </a:rPr>
              <a:t>Meric-Bernstam F et al. </a:t>
            </a:r>
            <a:r>
              <a:rPr kumimoji="0" lang="en-US" sz="800" b="0" i="1"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sym typeface="Arial"/>
              </a:rPr>
              <a:t>J Clin Oncol. </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sym typeface="Arial"/>
              </a:rPr>
              <a:t>2024;42:47-58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cs typeface="Arial"/>
                <a:sym typeface="Arial"/>
              </a:rPr>
              <a:t>Oaknin A et al. Adv Ther. 2024;41:4125-4139.</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cs typeface="Arial"/>
                <a:sym typeface="Arial"/>
              </a:rPr>
              <a:t> </a:t>
            </a:r>
          </a:p>
        </p:txBody>
      </p:sp>
      <p:pic>
        <p:nvPicPr>
          <p:cNvPr id="4" name="Picture 2" descr="Fig. 1">
            <a:extLst>
              <a:ext uri="{FF2B5EF4-FFF2-40B4-BE49-F238E27FC236}">
                <a16:creationId xmlns:a16="http://schemas.microsoft.com/office/drawing/2014/main" id="{4E517136-A785-02B6-474C-AF0070D1BF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5931" b="51455"/>
          <a:stretch/>
        </p:blipFill>
        <p:spPr bwMode="auto">
          <a:xfrm>
            <a:off x="9581954" y="1243521"/>
            <a:ext cx="5586539" cy="371635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FD517B8-8711-49D5-B31A-B36821C18A44}"/>
              </a:ext>
            </a:extLst>
          </p:cNvPr>
          <p:cNvGrpSpPr/>
          <p:nvPr/>
        </p:nvGrpSpPr>
        <p:grpSpPr>
          <a:xfrm>
            <a:off x="14123493" y="1180572"/>
            <a:ext cx="985117" cy="318367"/>
            <a:chOff x="6748140" y="974739"/>
            <a:chExt cx="985117" cy="318367"/>
          </a:xfrm>
        </p:grpSpPr>
        <p:sp>
          <p:nvSpPr>
            <p:cNvPr id="6" name="TextBox 5">
              <a:extLst>
                <a:ext uri="{FF2B5EF4-FFF2-40B4-BE49-F238E27FC236}">
                  <a16:creationId xmlns:a16="http://schemas.microsoft.com/office/drawing/2014/main" id="{71B69A1E-144F-3C63-FB5F-0ECFB5980561}"/>
                </a:ext>
              </a:extLst>
            </p:cNvPr>
            <p:cNvSpPr txBox="1"/>
            <p:nvPr/>
          </p:nvSpPr>
          <p:spPr>
            <a:xfrm>
              <a:off x="6748140" y="974739"/>
              <a:ext cx="985117" cy="318367"/>
            </a:xfrm>
            <a:prstGeom prst="round2SameRect">
              <a:avLst/>
            </a:prstGeom>
            <a:solidFill>
              <a:srgbClr val="00A04A"/>
            </a:solidFill>
            <a:ln>
              <a:solidFill>
                <a:srgbClr val="009F4B"/>
              </a:solidFill>
            </a:ln>
          </p:spPr>
          <p:txBody>
            <a:bodyPr wrap="none" lIns="351000" rIns="54000" rtlCol="0" anchor="ctr">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Arial"/>
                  <a:sym typeface="Arial"/>
                </a:rPr>
                <a:t>Ovarian</a:t>
              </a:r>
            </a:p>
          </p:txBody>
        </p:sp>
        <p:pic>
          <p:nvPicPr>
            <p:cNvPr id="7" name="Graphic 6">
              <a:extLst>
                <a:ext uri="{FF2B5EF4-FFF2-40B4-BE49-F238E27FC236}">
                  <a16:creationId xmlns:a16="http://schemas.microsoft.com/office/drawing/2014/main" id="{7CE12B6C-11EC-E5FF-C004-A5E6AED1B8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48140" y="1031323"/>
              <a:ext cx="263495" cy="205200"/>
            </a:xfrm>
            <a:prstGeom prst="rect">
              <a:avLst/>
            </a:prstGeom>
          </p:spPr>
        </p:pic>
      </p:grpSp>
      <p:grpSp>
        <p:nvGrpSpPr>
          <p:cNvPr id="8" name="Group 7">
            <a:extLst>
              <a:ext uri="{FF2B5EF4-FFF2-40B4-BE49-F238E27FC236}">
                <a16:creationId xmlns:a16="http://schemas.microsoft.com/office/drawing/2014/main" id="{C18CCE03-B257-7E87-28EF-E08516D8AAD2}"/>
              </a:ext>
            </a:extLst>
          </p:cNvPr>
          <p:cNvGrpSpPr/>
          <p:nvPr/>
        </p:nvGrpSpPr>
        <p:grpSpPr>
          <a:xfrm>
            <a:off x="12839389" y="1195190"/>
            <a:ext cx="976956" cy="318367"/>
            <a:chOff x="4560982" y="975994"/>
            <a:chExt cx="976956" cy="318367"/>
          </a:xfrm>
        </p:grpSpPr>
        <p:sp>
          <p:nvSpPr>
            <p:cNvPr id="9" name="TextBox 8">
              <a:extLst>
                <a:ext uri="{FF2B5EF4-FFF2-40B4-BE49-F238E27FC236}">
                  <a16:creationId xmlns:a16="http://schemas.microsoft.com/office/drawing/2014/main" id="{FFF9C75F-612A-DA24-AE36-733694CA3E98}"/>
                </a:ext>
              </a:extLst>
            </p:cNvPr>
            <p:cNvSpPr txBox="1"/>
            <p:nvPr/>
          </p:nvSpPr>
          <p:spPr>
            <a:xfrm>
              <a:off x="4560982" y="975994"/>
              <a:ext cx="976956" cy="318367"/>
            </a:xfrm>
            <a:prstGeom prst="round2SameRect">
              <a:avLst/>
            </a:prstGeom>
            <a:solidFill>
              <a:srgbClr val="036C72"/>
            </a:solidFill>
          </p:spPr>
          <p:txBody>
            <a:bodyPr wrap="none" lIns="351000" rIns="54000" rtlCol="0" anchor="ctr">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Arial"/>
                  <a:sym typeface="Arial"/>
                </a:rPr>
                <a:t>Cervical</a:t>
              </a:r>
            </a:p>
          </p:txBody>
        </p:sp>
        <p:pic>
          <p:nvPicPr>
            <p:cNvPr id="10" name="Graphic 9">
              <a:extLst>
                <a:ext uri="{FF2B5EF4-FFF2-40B4-BE49-F238E27FC236}">
                  <a16:creationId xmlns:a16="http://schemas.microsoft.com/office/drawing/2014/main" id="{8253DDA3-044B-3C09-E4E3-F57651F96CD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5966" y="1019893"/>
              <a:ext cx="263495" cy="205200"/>
            </a:xfrm>
            <a:prstGeom prst="rect">
              <a:avLst/>
            </a:prstGeom>
          </p:spPr>
        </p:pic>
      </p:grpSp>
      <p:grpSp>
        <p:nvGrpSpPr>
          <p:cNvPr id="11" name="Group 10">
            <a:extLst>
              <a:ext uri="{FF2B5EF4-FFF2-40B4-BE49-F238E27FC236}">
                <a16:creationId xmlns:a16="http://schemas.microsoft.com/office/drawing/2014/main" id="{4F350A91-D4AF-DE44-15CE-7B57BBFF81DA}"/>
              </a:ext>
            </a:extLst>
          </p:cNvPr>
          <p:cNvGrpSpPr/>
          <p:nvPr/>
        </p:nvGrpSpPr>
        <p:grpSpPr>
          <a:xfrm>
            <a:off x="11469497" y="1200796"/>
            <a:ext cx="1258167" cy="318365"/>
            <a:chOff x="2024529" y="975995"/>
            <a:chExt cx="1258167" cy="318365"/>
          </a:xfrm>
        </p:grpSpPr>
        <p:sp>
          <p:nvSpPr>
            <p:cNvPr id="12" name="TextBox 11">
              <a:extLst>
                <a:ext uri="{FF2B5EF4-FFF2-40B4-BE49-F238E27FC236}">
                  <a16:creationId xmlns:a16="http://schemas.microsoft.com/office/drawing/2014/main" id="{E391FD8D-2C62-E90F-BED4-DBBCF3C67116}"/>
                </a:ext>
              </a:extLst>
            </p:cNvPr>
            <p:cNvSpPr txBox="1"/>
            <p:nvPr/>
          </p:nvSpPr>
          <p:spPr>
            <a:xfrm>
              <a:off x="2024529" y="975995"/>
              <a:ext cx="1258167" cy="318365"/>
            </a:xfrm>
            <a:prstGeom prst="round2SameRect">
              <a:avLst/>
            </a:prstGeom>
            <a:solidFill>
              <a:srgbClr val="4E8F00"/>
            </a:solidFill>
          </p:spPr>
          <p:txBody>
            <a:bodyPr wrap="none" lIns="351000" rIns="54000" rtlCol="0" anchor="ctr">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Arial"/>
                  <a:sym typeface="Arial"/>
                </a:rPr>
                <a:t>Endometrial</a:t>
              </a:r>
              <a:endParaRPr kumimoji="0" lang="en-US" sz="1200" b="1" i="0" u="none" strike="noStrike" kern="1200" cap="none" spc="0" normalizeH="0" baseline="0" noProof="0" dirty="0">
                <a:ln>
                  <a:noFill/>
                </a:ln>
                <a:solidFill>
                  <a:prstClr val="white"/>
                </a:solidFill>
                <a:effectLst/>
                <a:uLnTx/>
                <a:uFillTx/>
                <a:latin typeface="Arial"/>
                <a:ea typeface="+mn-ea"/>
                <a:cs typeface="Arial"/>
                <a:sym typeface="Arial"/>
              </a:endParaRPr>
            </a:p>
          </p:txBody>
        </p:sp>
        <p:pic>
          <p:nvPicPr>
            <p:cNvPr id="16" name="Graphic 15">
              <a:extLst>
                <a:ext uri="{FF2B5EF4-FFF2-40B4-BE49-F238E27FC236}">
                  <a16:creationId xmlns:a16="http://schemas.microsoft.com/office/drawing/2014/main" id="{42AA38CE-08D7-EC7C-91BD-BF0F8096D8A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46912" y="1023703"/>
              <a:ext cx="263495" cy="205200"/>
            </a:xfrm>
            <a:prstGeom prst="rect">
              <a:avLst/>
            </a:prstGeom>
          </p:spPr>
        </p:pic>
      </p:grpSp>
      <p:sp>
        <p:nvSpPr>
          <p:cNvPr id="17" name="TextBox 16">
            <a:extLst>
              <a:ext uri="{FF2B5EF4-FFF2-40B4-BE49-F238E27FC236}">
                <a16:creationId xmlns:a16="http://schemas.microsoft.com/office/drawing/2014/main" id="{AE2C7B80-442B-8770-70A2-3A9CD53A1468}"/>
              </a:ext>
            </a:extLst>
          </p:cNvPr>
          <p:cNvSpPr txBox="1"/>
          <p:nvPr/>
        </p:nvSpPr>
        <p:spPr>
          <a:xfrm>
            <a:off x="10544017" y="1204741"/>
            <a:ext cx="822620" cy="318365"/>
          </a:xfrm>
          <a:prstGeom prst="round2SameRect">
            <a:avLst/>
          </a:prstGeom>
          <a:solidFill>
            <a:schemeClr val="tx1">
              <a:lumMod val="50000"/>
              <a:lumOff val="50000"/>
            </a:schemeClr>
          </a:solidFill>
        </p:spPr>
        <p:txBody>
          <a:bodyPr wrap="none" lIns="351000" rIns="54000" rtlCol="0" anchor="ctr">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Arial"/>
                <a:sym typeface="Arial"/>
              </a:rPr>
              <a:t>All</a:t>
            </a:r>
            <a:endParaRPr kumimoji="0" lang="en-US" sz="1200" b="1" i="0" u="none" strike="noStrike" kern="1200" cap="none" spc="0" normalizeH="0" baseline="0" noProof="0" dirty="0">
              <a:ln>
                <a:noFill/>
              </a:ln>
              <a:solidFill>
                <a:prstClr val="white"/>
              </a:solidFill>
              <a:effectLst/>
              <a:uLnTx/>
              <a:uFillTx/>
              <a:latin typeface="Arial"/>
              <a:ea typeface="+mn-ea"/>
              <a:cs typeface="Arial"/>
              <a:sym typeface="Arial"/>
            </a:endParaRPr>
          </a:p>
        </p:txBody>
      </p:sp>
      <p:graphicFrame>
        <p:nvGraphicFramePr>
          <p:cNvPr id="20" name="Table 19">
            <a:extLst>
              <a:ext uri="{FF2B5EF4-FFF2-40B4-BE49-F238E27FC236}">
                <a16:creationId xmlns:a16="http://schemas.microsoft.com/office/drawing/2014/main" id="{D5A8268B-BEE4-FDB2-0D2F-B827B17E0A6F}"/>
              </a:ext>
            </a:extLst>
          </p:cNvPr>
          <p:cNvGraphicFramePr>
            <a:graphicFrameLocks noGrp="1"/>
          </p:cNvGraphicFramePr>
          <p:nvPr>
            <p:extLst>
              <p:ext uri="{D42A27DB-BD31-4B8C-83A1-F6EECF244321}">
                <p14:modId xmlns:p14="http://schemas.microsoft.com/office/powerpoint/2010/main" val="983443238"/>
              </p:ext>
            </p:extLst>
          </p:nvPr>
        </p:nvGraphicFramePr>
        <p:xfrm>
          <a:off x="91439" y="769360"/>
          <a:ext cx="2360447" cy="2595880"/>
        </p:xfrm>
        <a:graphic>
          <a:graphicData uri="http://schemas.openxmlformats.org/drawingml/2006/table">
            <a:tbl>
              <a:tblPr firstRow="1" bandRow="1"/>
              <a:tblGrid>
                <a:gridCol w="2360447">
                  <a:extLst>
                    <a:ext uri="{9D8B030D-6E8A-4147-A177-3AD203B41FA5}">
                      <a16:colId xmlns:a16="http://schemas.microsoft.com/office/drawing/2014/main" val="1521002099"/>
                    </a:ext>
                  </a:extLst>
                </a:gridCol>
              </a:tblGrid>
              <a:tr h="370840">
                <a:tc>
                  <a:txBody>
                    <a:bodyPr/>
                    <a:lstStyle/>
                    <a:p>
                      <a:pPr algn="ctr"/>
                      <a:r>
                        <a:rPr lang="en-US" sz="1200" b="1" dirty="0">
                          <a:solidFill>
                            <a:schemeClr val="bg1"/>
                          </a:solidFill>
                        </a:rPr>
                        <a:t>Endometrial cancer</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4014266239"/>
                  </a:ext>
                </a:extLst>
              </a:tr>
              <a:tr h="370840">
                <a:tc>
                  <a:txBody>
                    <a:bodyPr/>
                    <a:lstStyle/>
                    <a:p>
                      <a:pPr algn="ctr"/>
                      <a:r>
                        <a:rPr lang="en-US" sz="1200" b="1" dirty="0">
                          <a:solidFill>
                            <a:schemeClr val="bg1"/>
                          </a:solidFill>
                        </a:rPr>
                        <a:t>Cervical cancer</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79015621"/>
                  </a:ext>
                </a:extLst>
              </a:tr>
              <a:tr h="370840">
                <a:tc>
                  <a:txBody>
                    <a:bodyPr/>
                    <a:lstStyle/>
                    <a:p>
                      <a:pPr algn="ctr"/>
                      <a:r>
                        <a:rPr lang="en-US" sz="1200" b="1" dirty="0">
                          <a:solidFill>
                            <a:schemeClr val="bg1"/>
                          </a:solidFill>
                        </a:rPr>
                        <a:t>Ovarian cancer</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4121218849"/>
                  </a:ext>
                </a:extLst>
              </a:tr>
              <a:tr h="370840">
                <a:tc>
                  <a:txBody>
                    <a:bodyPr/>
                    <a:lstStyle/>
                    <a:p>
                      <a:pPr algn="ctr"/>
                      <a:r>
                        <a:rPr lang="en-US" sz="1200" b="1" dirty="0">
                          <a:solidFill>
                            <a:schemeClr val="bg1"/>
                          </a:solidFill>
                        </a:rPr>
                        <a:t>Bladder cancer</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47861943"/>
                  </a:ext>
                </a:extLst>
              </a:tr>
              <a:tr h="370840">
                <a:tc>
                  <a:txBody>
                    <a:bodyPr/>
                    <a:lstStyle/>
                    <a:p>
                      <a:pPr algn="ctr"/>
                      <a:r>
                        <a:rPr lang="en-US" sz="1200" b="1" dirty="0">
                          <a:solidFill>
                            <a:schemeClr val="bg1"/>
                          </a:solidFill>
                        </a:rPr>
                        <a:t>Other tumors</a:t>
                      </a:r>
                      <a:r>
                        <a:rPr lang="en-US" sz="1200" b="1" baseline="30000" dirty="0">
                          <a:solidFill>
                            <a:schemeClr val="bg1"/>
                          </a:solidFill>
                        </a:rPr>
                        <a:t>c</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6">
                        <a:lumMod val="50000"/>
                        <a:lumOff val="50000"/>
                      </a:schemeClr>
                    </a:solidFill>
                  </a:tcPr>
                </a:tc>
                <a:extLst>
                  <a:ext uri="{0D108BD9-81ED-4DB2-BD59-A6C34878D82A}">
                    <a16:rowId xmlns:a16="http://schemas.microsoft.com/office/drawing/2014/main" val="3694617815"/>
                  </a:ext>
                </a:extLst>
              </a:tr>
              <a:tr h="370840">
                <a:tc>
                  <a:txBody>
                    <a:bodyPr/>
                    <a:lstStyle/>
                    <a:p>
                      <a:pPr algn="ctr"/>
                      <a:r>
                        <a:rPr lang="en-US" sz="1200" b="1" dirty="0">
                          <a:solidFill>
                            <a:schemeClr val="bg1"/>
                          </a:solidFill>
                        </a:rPr>
                        <a:t>Biliary tract cancer</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047163555"/>
                  </a:ext>
                </a:extLst>
              </a:tr>
              <a:tr h="370840">
                <a:tc>
                  <a:txBody>
                    <a:bodyPr/>
                    <a:lstStyle/>
                    <a:p>
                      <a:pPr algn="ctr"/>
                      <a:r>
                        <a:rPr lang="en-US" sz="1200" b="1" dirty="0">
                          <a:solidFill>
                            <a:schemeClr val="bg1"/>
                          </a:solidFill>
                        </a:rPr>
                        <a:t>Pancreatic cancer</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79780013"/>
                  </a:ext>
                </a:extLst>
              </a:tr>
            </a:tbl>
          </a:graphicData>
        </a:graphic>
      </p:graphicFrame>
      <p:sp>
        <p:nvSpPr>
          <p:cNvPr id="22" name="Rectangle 21">
            <a:extLst>
              <a:ext uri="{FF2B5EF4-FFF2-40B4-BE49-F238E27FC236}">
                <a16:creationId xmlns:a16="http://schemas.microsoft.com/office/drawing/2014/main" id="{A2BEE42F-D896-0FF9-BF09-6772CF7CEA64}"/>
              </a:ext>
            </a:extLst>
          </p:cNvPr>
          <p:cNvSpPr/>
          <p:nvPr/>
        </p:nvSpPr>
        <p:spPr>
          <a:xfrm>
            <a:off x="91438" y="757989"/>
            <a:ext cx="2360447" cy="111176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grpSp>
        <p:nvGrpSpPr>
          <p:cNvPr id="39" name="Group 38">
            <a:extLst>
              <a:ext uri="{FF2B5EF4-FFF2-40B4-BE49-F238E27FC236}">
                <a16:creationId xmlns:a16="http://schemas.microsoft.com/office/drawing/2014/main" id="{EE289E08-E073-9ED3-62A0-51039330CD00}"/>
              </a:ext>
            </a:extLst>
          </p:cNvPr>
          <p:cNvGrpSpPr/>
          <p:nvPr/>
        </p:nvGrpSpPr>
        <p:grpSpPr>
          <a:xfrm>
            <a:off x="144125" y="776335"/>
            <a:ext cx="324162" cy="2557565"/>
            <a:chOff x="161305" y="1568863"/>
            <a:chExt cx="324162" cy="2557565"/>
          </a:xfrm>
        </p:grpSpPr>
        <p:pic>
          <p:nvPicPr>
            <p:cNvPr id="26" name="Picture 25">
              <a:extLst>
                <a:ext uri="{FF2B5EF4-FFF2-40B4-BE49-F238E27FC236}">
                  <a16:creationId xmlns:a16="http://schemas.microsoft.com/office/drawing/2014/main" id="{196308BD-4A94-83AD-8A44-2941F78BBF12}"/>
                </a:ext>
              </a:extLst>
            </p:cNvPr>
            <p:cNvPicPr>
              <a:picLocks noChangeAspect="1"/>
            </p:cNvPicPr>
            <p:nvPr/>
          </p:nvPicPr>
          <p:blipFill>
            <a:blip r:embed="rId12">
              <a:lum bright="70000" contrast="-70000"/>
            </a:blip>
            <a:stretch>
              <a:fillRect/>
            </a:stretch>
          </p:blipFill>
          <p:spPr>
            <a:xfrm>
              <a:off x="161305" y="2685565"/>
              <a:ext cx="324162" cy="324162"/>
            </a:xfrm>
            <a:prstGeom prst="rect">
              <a:avLst/>
            </a:prstGeom>
          </p:spPr>
        </p:pic>
        <p:pic>
          <p:nvPicPr>
            <p:cNvPr id="27" name="Picture 26">
              <a:extLst>
                <a:ext uri="{FF2B5EF4-FFF2-40B4-BE49-F238E27FC236}">
                  <a16:creationId xmlns:a16="http://schemas.microsoft.com/office/drawing/2014/main" id="{C4549D3A-3E45-2C69-5853-8F40B0413A78}"/>
                </a:ext>
              </a:extLst>
            </p:cNvPr>
            <p:cNvPicPr>
              <a:picLocks noChangeAspect="1"/>
            </p:cNvPicPr>
            <p:nvPr/>
          </p:nvPicPr>
          <p:blipFill>
            <a:blip r:embed="rId13">
              <a:lum bright="70000" contrast="-70000"/>
            </a:blip>
            <a:srcRect/>
            <a:stretch/>
          </p:blipFill>
          <p:spPr>
            <a:xfrm>
              <a:off x="161305" y="3057799"/>
              <a:ext cx="324162" cy="324162"/>
            </a:xfrm>
            <a:prstGeom prst="rect">
              <a:avLst/>
            </a:prstGeom>
          </p:spPr>
        </p:pic>
        <p:pic>
          <p:nvPicPr>
            <p:cNvPr id="30" name="Picture 29">
              <a:extLst>
                <a:ext uri="{FF2B5EF4-FFF2-40B4-BE49-F238E27FC236}">
                  <a16:creationId xmlns:a16="http://schemas.microsoft.com/office/drawing/2014/main" id="{F6223776-307B-B4D2-24C1-BB312B2A68DF}"/>
                </a:ext>
              </a:extLst>
            </p:cNvPr>
            <p:cNvPicPr>
              <a:picLocks noChangeAspect="1"/>
            </p:cNvPicPr>
            <p:nvPr/>
          </p:nvPicPr>
          <p:blipFill>
            <a:blip r:embed="rId14">
              <a:lum bright="70000" contrast="-70000"/>
            </a:blip>
            <a:srcRect/>
            <a:stretch/>
          </p:blipFill>
          <p:spPr>
            <a:xfrm>
              <a:off x="161305" y="3430033"/>
              <a:ext cx="324162" cy="324162"/>
            </a:xfrm>
            <a:prstGeom prst="rect">
              <a:avLst/>
            </a:prstGeom>
          </p:spPr>
        </p:pic>
        <p:pic>
          <p:nvPicPr>
            <p:cNvPr id="32" name="Picture 31">
              <a:extLst>
                <a:ext uri="{FF2B5EF4-FFF2-40B4-BE49-F238E27FC236}">
                  <a16:creationId xmlns:a16="http://schemas.microsoft.com/office/drawing/2014/main" id="{ACF47B5A-D820-FD86-3D29-6F854E504C1F}"/>
                </a:ext>
              </a:extLst>
            </p:cNvPr>
            <p:cNvPicPr>
              <a:picLocks noChangeAspect="1"/>
            </p:cNvPicPr>
            <p:nvPr/>
          </p:nvPicPr>
          <p:blipFill>
            <a:blip r:embed="rId15">
              <a:lum bright="70000" contrast="-70000"/>
            </a:blip>
            <a:srcRect/>
            <a:stretch/>
          </p:blipFill>
          <p:spPr>
            <a:xfrm>
              <a:off x="161305" y="3802266"/>
              <a:ext cx="324162" cy="324162"/>
            </a:xfrm>
            <a:prstGeom prst="rect">
              <a:avLst/>
            </a:prstGeom>
          </p:spPr>
        </p:pic>
        <p:pic>
          <p:nvPicPr>
            <p:cNvPr id="33" name="Picture 32">
              <a:extLst>
                <a:ext uri="{FF2B5EF4-FFF2-40B4-BE49-F238E27FC236}">
                  <a16:creationId xmlns:a16="http://schemas.microsoft.com/office/drawing/2014/main" id="{ABB44FC4-B1CE-D901-C36E-058657EE2E6F}"/>
                </a:ext>
              </a:extLst>
            </p:cNvPr>
            <p:cNvPicPr>
              <a:picLocks noChangeAspect="1"/>
            </p:cNvPicPr>
            <p:nvPr/>
          </p:nvPicPr>
          <p:blipFill>
            <a:blip r:embed="rId16">
              <a:lum bright="70000" contrast="-70000"/>
            </a:blip>
            <a:srcRect/>
            <a:stretch/>
          </p:blipFill>
          <p:spPr>
            <a:xfrm>
              <a:off x="161305" y="1568863"/>
              <a:ext cx="324162" cy="324162"/>
            </a:xfrm>
            <a:prstGeom prst="rect">
              <a:avLst/>
            </a:prstGeom>
            <a:ln>
              <a:noFill/>
            </a:ln>
          </p:spPr>
        </p:pic>
        <p:pic>
          <p:nvPicPr>
            <p:cNvPr id="37" name="Picture 36">
              <a:extLst>
                <a:ext uri="{FF2B5EF4-FFF2-40B4-BE49-F238E27FC236}">
                  <a16:creationId xmlns:a16="http://schemas.microsoft.com/office/drawing/2014/main" id="{89458AB1-B3B7-1536-6A7D-448D23023D5F}"/>
                </a:ext>
              </a:extLst>
            </p:cNvPr>
            <p:cNvPicPr>
              <a:picLocks noChangeAspect="1"/>
            </p:cNvPicPr>
            <p:nvPr/>
          </p:nvPicPr>
          <p:blipFill>
            <a:blip r:embed="rId17">
              <a:lum bright="70000" contrast="-70000"/>
            </a:blip>
            <a:srcRect/>
            <a:stretch/>
          </p:blipFill>
          <p:spPr>
            <a:xfrm>
              <a:off x="161305" y="1941097"/>
              <a:ext cx="324162" cy="324162"/>
            </a:xfrm>
            <a:prstGeom prst="rect">
              <a:avLst/>
            </a:prstGeom>
          </p:spPr>
        </p:pic>
        <p:pic>
          <p:nvPicPr>
            <p:cNvPr id="38" name="Picture 37">
              <a:extLst>
                <a:ext uri="{FF2B5EF4-FFF2-40B4-BE49-F238E27FC236}">
                  <a16:creationId xmlns:a16="http://schemas.microsoft.com/office/drawing/2014/main" id="{6A2B1C7D-204F-8030-BFF0-32C74AD3FC0F}"/>
                </a:ext>
              </a:extLst>
            </p:cNvPr>
            <p:cNvPicPr>
              <a:picLocks noChangeAspect="1"/>
            </p:cNvPicPr>
            <p:nvPr/>
          </p:nvPicPr>
          <p:blipFill>
            <a:blip r:embed="rId18">
              <a:lum bright="70000" contrast="-70000"/>
            </a:blip>
            <a:srcRect/>
            <a:stretch/>
          </p:blipFill>
          <p:spPr>
            <a:xfrm>
              <a:off x="161305" y="2313331"/>
              <a:ext cx="324162" cy="324162"/>
            </a:xfrm>
            <a:prstGeom prst="rect">
              <a:avLst/>
            </a:prstGeom>
          </p:spPr>
        </p:pic>
      </p:grpSp>
      <p:grpSp>
        <p:nvGrpSpPr>
          <p:cNvPr id="19" name="Group 18">
            <a:extLst>
              <a:ext uri="{FF2B5EF4-FFF2-40B4-BE49-F238E27FC236}">
                <a16:creationId xmlns:a16="http://schemas.microsoft.com/office/drawing/2014/main" id="{43062D50-DC78-4D5F-8DA7-3EF64AA5D728}"/>
              </a:ext>
            </a:extLst>
          </p:cNvPr>
          <p:cNvGrpSpPr/>
          <p:nvPr/>
        </p:nvGrpSpPr>
        <p:grpSpPr>
          <a:xfrm>
            <a:off x="3379907" y="993246"/>
            <a:ext cx="5423386" cy="1699135"/>
            <a:chOff x="3379907" y="993246"/>
            <a:chExt cx="5423386" cy="1699135"/>
          </a:xfrm>
        </p:grpSpPr>
        <p:sp>
          <p:nvSpPr>
            <p:cNvPr id="67" name="TextBox 66">
              <a:extLst>
                <a:ext uri="{FF2B5EF4-FFF2-40B4-BE49-F238E27FC236}">
                  <a16:creationId xmlns:a16="http://schemas.microsoft.com/office/drawing/2014/main" id="{4BE86300-727F-8A4D-E85B-B9B2A4A4FC64}"/>
                </a:ext>
              </a:extLst>
            </p:cNvPr>
            <p:cNvSpPr txBox="1"/>
            <p:nvPr/>
          </p:nvSpPr>
          <p:spPr>
            <a:xfrm>
              <a:off x="3379907" y="1751453"/>
              <a:ext cx="646212" cy="29986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51.4</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(41.7-61.0)</a:t>
              </a:r>
            </a:p>
          </p:txBody>
        </p:sp>
        <p:sp>
          <p:nvSpPr>
            <p:cNvPr id="68" name="TextBox 67">
              <a:extLst>
                <a:ext uri="{FF2B5EF4-FFF2-40B4-BE49-F238E27FC236}">
                  <a16:creationId xmlns:a16="http://schemas.microsoft.com/office/drawing/2014/main" id="{408D3595-EC1F-74D0-462D-35FAF220AA61}"/>
                </a:ext>
              </a:extLst>
            </p:cNvPr>
            <p:cNvSpPr txBox="1"/>
            <p:nvPr/>
          </p:nvSpPr>
          <p:spPr>
            <a:xfrm>
              <a:off x="4029762" y="2392518"/>
              <a:ext cx="646212" cy="29986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26.5</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(19.6-34.3)</a:t>
              </a:r>
            </a:p>
          </p:txBody>
        </p:sp>
        <p:sp>
          <p:nvSpPr>
            <p:cNvPr id="69" name="TextBox 68">
              <a:extLst>
                <a:ext uri="{FF2B5EF4-FFF2-40B4-BE49-F238E27FC236}">
                  <a16:creationId xmlns:a16="http://schemas.microsoft.com/office/drawing/2014/main" id="{8BD8B5DE-9CD0-56B6-5B16-9185BC951DF9}"/>
                </a:ext>
              </a:extLst>
            </p:cNvPr>
            <p:cNvSpPr txBox="1"/>
            <p:nvPr/>
          </p:nvSpPr>
          <p:spPr>
            <a:xfrm>
              <a:off x="4751381" y="1453312"/>
              <a:ext cx="646212" cy="29986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62.5</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(35.4-84.8)</a:t>
              </a:r>
            </a:p>
          </p:txBody>
        </p:sp>
        <p:sp>
          <p:nvSpPr>
            <p:cNvPr id="70" name="TextBox 69">
              <a:extLst>
                <a:ext uri="{FF2B5EF4-FFF2-40B4-BE49-F238E27FC236}">
                  <a16:creationId xmlns:a16="http://schemas.microsoft.com/office/drawing/2014/main" id="{BE69C79D-D7C0-0C33-836E-7A750BBF9F1E}"/>
                </a:ext>
              </a:extLst>
            </p:cNvPr>
            <p:cNvSpPr txBox="1"/>
            <p:nvPr/>
          </p:nvSpPr>
          <p:spPr>
            <a:xfrm>
              <a:off x="5414121" y="1687852"/>
              <a:ext cx="646212" cy="29986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54.2</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(32.8-74.4)</a:t>
              </a:r>
            </a:p>
          </p:txBody>
        </p:sp>
        <p:sp>
          <p:nvSpPr>
            <p:cNvPr id="71" name="TextBox 70">
              <a:extLst>
                <a:ext uri="{FF2B5EF4-FFF2-40B4-BE49-F238E27FC236}">
                  <a16:creationId xmlns:a16="http://schemas.microsoft.com/office/drawing/2014/main" id="{433973DB-B36C-53CC-9069-0905811910D8}"/>
                </a:ext>
              </a:extLst>
            </p:cNvPr>
            <p:cNvSpPr txBox="1"/>
            <p:nvPr/>
          </p:nvSpPr>
          <p:spPr>
            <a:xfrm>
              <a:off x="6116210" y="993246"/>
              <a:ext cx="646212" cy="29986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80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(44.4-97.5)</a:t>
              </a:r>
            </a:p>
          </p:txBody>
        </p:sp>
        <p:sp>
          <p:nvSpPr>
            <p:cNvPr id="72" name="TextBox 71">
              <a:extLst>
                <a:ext uri="{FF2B5EF4-FFF2-40B4-BE49-F238E27FC236}">
                  <a16:creationId xmlns:a16="http://schemas.microsoft.com/office/drawing/2014/main" id="{D550BA51-C3B2-2F43-CEBF-F07B38E8F651}"/>
                </a:ext>
              </a:extLst>
            </p:cNvPr>
            <p:cNvSpPr txBox="1"/>
            <p:nvPr/>
          </p:nvSpPr>
          <p:spPr>
            <a:xfrm>
              <a:off x="6784123" y="2039747"/>
              <a:ext cx="646212" cy="29986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40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(21.2-61.3)</a:t>
              </a:r>
            </a:p>
          </p:txBody>
        </p:sp>
        <p:sp>
          <p:nvSpPr>
            <p:cNvPr id="73" name="TextBox 72">
              <a:extLst>
                <a:ext uri="{FF2B5EF4-FFF2-40B4-BE49-F238E27FC236}">
                  <a16:creationId xmlns:a16="http://schemas.microsoft.com/office/drawing/2014/main" id="{4542459B-6569-9371-A988-D34C1F067972}"/>
                </a:ext>
              </a:extLst>
            </p:cNvPr>
            <p:cNvSpPr txBox="1"/>
            <p:nvPr/>
          </p:nvSpPr>
          <p:spPr>
            <a:xfrm>
              <a:off x="7491866" y="1181797"/>
              <a:ext cx="646212" cy="29986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73.3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(44.9-92.2)</a:t>
              </a:r>
            </a:p>
          </p:txBody>
        </p:sp>
        <p:sp>
          <p:nvSpPr>
            <p:cNvPr id="74" name="TextBox 73">
              <a:extLst>
                <a:ext uri="{FF2B5EF4-FFF2-40B4-BE49-F238E27FC236}">
                  <a16:creationId xmlns:a16="http://schemas.microsoft.com/office/drawing/2014/main" id="{29E580BA-7E0C-E185-93D9-C1D6ED8A2005}"/>
                </a:ext>
              </a:extLst>
            </p:cNvPr>
            <p:cNvSpPr txBox="1"/>
            <p:nvPr/>
          </p:nvSpPr>
          <p:spPr>
            <a:xfrm>
              <a:off x="8157081" y="2368093"/>
              <a:ext cx="646212" cy="29986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28</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(12.1-49.4)</a:t>
              </a:r>
            </a:p>
          </p:txBody>
        </p:sp>
      </p:grpSp>
      <p:grpSp>
        <p:nvGrpSpPr>
          <p:cNvPr id="29" name="Group 28">
            <a:extLst>
              <a:ext uri="{FF2B5EF4-FFF2-40B4-BE49-F238E27FC236}">
                <a16:creationId xmlns:a16="http://schemas.microsoft.com/office/drawing/2014/main" id="{F913CBDA-F7CC-0476-C7A2-E4FB942B6314}"/>
              </a:ext>
            </a:extLst>
          </p:cNvPr>
          <p:cNvGrpSpPr/>
          <p:nvPr/>
        </p:nvGrpSpPr>
        <p:grpSpPr>
          <a:xfrm>
            <a:off x="2114901" y="677013"/>
            <a:ext cx="6867794" cy="3875250"/>
            <a:chOff x="2114901" y="677013"/>
            <a:chExt cx="6867794" cy="3875250"/>
          </a:xfrm>
        </p:grpSpPr>
        <p:grpSp>
          <p:nvGrpSpPr>
            <p:cNvPr id="28" name="Group 27">
              <a:extLst>
                <a:ext uri="{FF2B5EF4-FFF2-40B4-BE49-F238E27FC236}">
                  <a16:creationId xmlns:a16="http://schemas.microsoft.com/office/drawing/2014/main" id="{F90000B8-FA77-0137-45EE-9062AB7E8648}"/>
                </a:ext>
              </a:extLst>
            </p:cNvPr>
            <p:cNvGrpSpPr/>
            <p:nvPr/>
          </p:nvGrpSpPr>
          <p:grpSpPr>
            <a:xfrm>
              <a:off x="2114901" y="3671309"/>
              <a:ext cx="6691434" cy="880954"/>
              <a:chOff x="2114901" y="3671309"/>
              <a:chExt cx="6691434" cy="880954"/>
            </a:xfrm>
          </p:grpSpPr>
          <p:grpSp>
            <p:nvGrpSpPr>
              <p:cNvPr id="18" name="Group 17">
                <a:extLst>
                  <a:ext uri="{FF2B5EF4-FFF2-40B4-BE49-F238E27FC236}">
                    <a16:creationId xmlns:a16="http://schemas.microsoft.com/office/drawing/2014/main" id="{72D3C247-F2C5-F00F-ADD1-3291C897A4A5}"/>
                  </a:ext>
                </a:extLst>
              </p:cNvPr>
              <p:cNvGrpSpPr/>
              <p:nvPr/>
            </p:nvGrpSpPr>
            <p:grpSpPr>
              <a:xfrm>
                <a:off x="3054337" y="3671309"/>
                <a:ext cx="5564631" cy="153888"/>
                <a:chOff x="3054337" y="3671309"/>
                <a:chExt cx="5564631" cy="153888"/>
              </a:xfrm>
            </p:grpSpPr>
            <p:sp>
              <p:nvSpPr>
                <p:cNvPr id="56" name="TextBox 55">
                  <a:extLst>
                    <a:ext uri="{FF2B5EF4-FFF2-40B4-BE49-F238E27FC236}">
                      <a16:creationId xmlns:a16="http://schemas.microsoft.com/office/drawing/2014/main" id="{F7D221B5-57C8-4B59-9759-2F0A74508981}"/>
                    </a:ext>
                  </a:extLst>
                </p:cNvPr>
                <p:cNvSpPr txBox="1"/>
                <p:nvPr/>
              </p:nvSpPr>
              <p:spPr>
                <a:xfrm>
                  <a:off x="3054337" y="3671309"/>
                  <a:ext cx="24176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n =</a:t>
                  </a:r>
                </a:p>
              </p:txBody>
            </p:sp>
            <p:sp>
              <p:nvSpPr>
                <p:cNvPr id="58" name="TextBox 57">
                  <a:extLst>
                    <a:ext uri="{FF2B5EF4-FFF2-40B4-BE49-F238E27FC236}">
                      <a16:creationId xmlns:a16="http://schemas.microsoft.com/office/drawing/2014/main" id="{CE11151A-9386-322B-9FFB-B5E5A19B7000}"/>
                    </a:ext>
                  </a:extLst>
                </p:cNvPr>
                <p:cNvSpPr txBox="1"/>
                <p:nvPr/>
              </p:nvSpPr>
              <p:spPr>
                <a:xfrm>
                  <a:off x="3564233" y="3671309"/>
                  <a:ext cx="27756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111</a:t>
                  </a:r>
                </a:p>
              </p:txBody>
            </p:sp>
            <p:sp>
              <p:nvSpPr>
                <p:cNvPr id="59" name="TextBox 58">
                  <a:extLst>
                    <a:ext uri="{FF2B5EF4-FFF2-40B4-BE49-F238E27FC236}">
                      <a16:creationId xmlns:a16="http://schemas.microsoft.com/office/drawing/2014/main" id="{D0163EAC-08F0-0843-7D93-EB0ED1BB6B2B}"/>
                    </a:ext>
                  </a:extLst>
                </p:cNvPr>
                <p:cNvSpPr txBox="1"/>
                <p:nvPr/>
              </p:nvSpPr>
              <p:spPr>
                <a:xfrm>
                  <a:off x="4214088" y="3671309"/>
                  <a:ext cx="27756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151</a:t>
                  </a:r>
                </a:p>
              </p:txBody>
            </p:sp>
            <p:sp>
              <p:nvSpPr>
                <p:cNvPr id="60" name="TextBox 59">
                  <a:extLst>
                    <a:ext uri="{FF2B5EF4-FFF2-40B4-BE49-F238E27FC236}">
                      <a16:creationId xmlns:a16="http://schemas.microsoft.com/office/drawing/2014/main" id="{F0AD08DF-48FF-E35D-17DA-28267540BE67}"/>
                    </a:ext>
                  </a:extLst>
                </p:cNvPr>
                <p:cNvSpPr txBox="1"/>
                <p:nvPr/>
              </p:nvSpPr>
              <p:spPr>
                <a:xfrm>
                  <a:off x="4935707" y="3671309"/>
                  <a:ext cx="27756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16</a:t>
                  </a:r>
                </a:p>
              </p:txBody>
            </p:sp>
            <p:sp>
              <p:nvSpPr>
                <p:cNvPr id="61" name="TextBox 60">
                  <a:extLst>
                    <a:ext uri="{FF2B5EF4-FFF2-40B4-BE49-F238E27FC236}">
                      <a16:creationId xmlns:a16="http://schemas.microsoft.com/office/drawing/2014/main" id="{0E8718B9-BE4D-68A3-AF24-8BC0B5B016F9}"/>
                    </a:ext>
                  </a:extLst>
                </p:cNvPr>
                <p:cNvSpPr txBox="1"/>
                <p:nvPr/>
              </p:nvSpPr>
              <p:spPr>
                <a:xfrm>
                  <a:off x="5598447" y="3671309"/>
                  <a:ext cx="27756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24</a:t>
                  </a:r>
                </a:p>
              </p:txBody>
            </p:sp>
            <p:sp>
              <p:nvSpPr>
                <p:cNvPr id="62" name="TextBox 61">
                  <a:extLst>
                    <a:ext uri="{FF2B5EF4-FFF2-40B4-BE49-F238E27FC236}">
                      <a16:creationId xmlns:a16="http://schemas.microsoft.com/office/drawing/2014/main" id="{18ABBC1F-14CC-A304-1C97-C5C6801B4A95}"/>
                    </a:ext>
                  </a:extLst>
                </p:cNvPr>
                <p:cNvSpPr txBox="1"/>
                <p:nvPr/>
              </p:nvSpPr>
              <p:spPr>
                <a:xfrm>
                  <a:off x="6300536" y="3671309"/>
                  <a:ext cx="27756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10</a:t>
                  </a:r>
                </a:p>
              </p:txBody>
            </p:sp>
            <p:sp>
              <p:nvSpPr>
                <p:cNvPr id="63" name="TextBox 62">
                  <a:extLst>
                    <a:ext uri="{FF2B5EF4-FFF2-40B4-BE49-F238E27FC236}">
                      <a16:creationId xmlns:a16="http://schemas.microsoft.com/office/drawing/2014/main" id="{01C8D8D9-8872-6E03-7D0C-DE84440320B5}"/>
                    </a:ext>
                  </a:extLst>
                </p:cNvPr>
                <p:cNvSpPr txBox="1"/>
                <p:nvPr/>
              </p:nvSpPr>
              <p:spPr>
                <a:xfrm>
                  <a:off x="6968449" y="3671309"/>
                  <a:ext cx="27756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25</a:t>
                  </a:r>
                </a:p>
              </p:txBody>
            </p:sp>
            <p:sp>
              <p:nvSpPr>
                <p:cNvPr id="64" name="TextBox 63">
                  <a:extLst>
                    <a:ext uri="{FF2B5EF4-FFF2-40B4-BE49-F238E27FC236}">
                      <a16:creationId xmlns:a16="http://schemas.microsoft.com/office/drawing/2014/main" id="{592D4372-AB37-9311-E729-0B48C64DBEE7}"/>
                    </a:ext>
                  </a:extLst>
                </p:cNvPr>
                <p:cNvSpPr txBox="1"/>
                <p:nvPr/>
              </p:nvSpPr>
              <p:spPr>
                <a:xfrm>
                  <a:off x="7676192" y="3671309"/>
                  <a:ext cx="27756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15</a:t>
                  </a:r>
                </a:p>
              </p:txBody>
            </p:sp>
            <p:sp>
              <p:nvSpPr>
                <p:cNvPr id="65" name="TextBox 64">
                  <a:extLst>
                    <a:ext uri="{FF2B5EF4-FFF2-40B4-BE49-F238E27FC236}">
                      <a16:creationId xmlns:a16="http://schemas.microsoft.com/office/drawing/2014/main" id="{45141515-D667-5A2C-45C9-14EE62C1EDAA}"/>
                    </a:ext>
                  </a:extLst>
                </p:cNvPr>
                <p:cNvSpPr txBox="1"/>
                <p:nvPr/>
              </p:nvSpPr>
              <p:spPr>
                <a:xfrm>
                  <a:off x="8341407" y="3671309"/>
                  <a:ext cx="27756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25</a:t>
                  </a:r>
                </a:p>
              </p:txBody>
            </p:sp>
          </p:grpSp>
          <p:grpSp>
            <p:nvGrpSpPr>
              <p:cNvPr id="25" name="Group 24">
                <a:extLst>
                  <a:ext uri="{FF2B5EF4-FFF2-40B4-BE49-F238E27FC236}">
                    <a16:creationId xmlns:a16="http://schemas.microsoft.com/office/drawing/2014/main" id="{B5254D93-DDF4-6486-3FED-AD45D29026A0}"/>
                  </a:ext>
                </a:extLst>
              </p:cNvPr>
              <p:cNvGrpSpPr/>
              <p:nvPr/>
            </p:nvGrpSpPr>
            <p:grpSpPr>
              <a:xfrm>
                <a:off x="2114901" y="3903010"/>
                <a:ext cx="6691434" cy="649253"/>
                <a:chOff x="2114901" y="3903010"/>
                <a:chExt cx="6691434" cy="649253"/>
              </a:xfrm>
            </p:grpSpPr>
            <p:grpSp>
              <p:nvGrpSpPr>
                <p:cNvPr id="2" name="Group 1">
                  <a:extLst>
                    <a:ext uri="{FF2B5EF4-FFF2-40B4-BE49-F238E27FC236}">
                      <a16:creationId xmlns:a16="http://schemas.microsoft.com/office/drawing/2014/main" id="{F1AB3A3A-3E1D-F766-07D2-6FA15DDAC753}"/>
                    </a:ext>
                  </a:extLst>
                </p:cNvPr>
                <p:cNvGrpSpPr/>
                <p:nvPr/>
              </p:nvGrpSpPr>
              <p:grpSpPr>
                <a:xfrm>
                  <a:off x="2114901" y="4090598"/>
                  <a:ext cx="6691434" cy="461665"/>
                  <a:chOff x="2114901" y="4090598"/>
                  <a:chExt cx="6691434" cy="461665"/>
                </a:xfrm>
              </p:grpSpPr>
              <p:sp>
                <p:nvSpPr>
                  <p:cNvPr id="77" name="TextBox 76">
                    <a:extLst>
                      <a:ext uri="{FF2B5EF4-FFF2-40B4-BE49-F238E27FC236}">
                        <a16:creationId xmlns:a16="http://schemas.microsoft.com/office/drawing/2014/main" id="{9F9C5ECA-37A8-0EE1-4E3C-389E9F1901F5}"/>
                      </a:ext>
                    </a:extLst>
                  </p:cNvPr>
                  <p:cNvSpPr txBox="1"/>
                  <p:nvPr/>
                </p:nvSpPr>
                <p:spPr>
                  <a:xfrm>
                    <a:off x="2114901" y="4090598"/>
                    <a:ext cx="1169619" cy="46166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Median DOR </a:t>
                    </a:r>
                    <a:br>
                      <a:rPr kumimoji="0" lang="en-US" sz="1000" b="0" i="0" u="none" strike="noStrike" kern="0" cap="none" spc="0" normalizeH="0" baseline="0" noProof="0" dirty="0">
                        <a:ln>
                          <a:noFill/>
                        </a:ln>
                        <a:solidFill>
                          <a:srgbClr val="000000"/>
                        </a:solidFill>
                        <a:effectLst/>
                        <a:uLnTx/>
                        <a:uFillTx/>
                        <a:latin typeface="Arial"/>
                        <a:cs typeface="Arial"/>
                        <a:sym typeface="Arial"/>
                      </a:rPr>
                    </a:br>
                    <a:r>
                      <a:rPr kumimoji="0" lang="en-US" sz="1000" b="0" i="0" u="none" strike="noStrike" kern="0" cap="none" spc="0" normalizeH="0" baseline="0" noProof="0" dirty="0">
                        <a:ln>
                          <a:noFill/>
                        </a:ln>
                        <a:solidFill>
                          <a:srgbClr val="000000"/>
                        </a:solidFill>
                        <a:effectLst/>
                        <a:uLnTx/>
                        <a:uFillTx/>
                        <a:latin typeface="Arial"/>
                        <a:cs typeface="Arial"/>
                        <a:sym typeface="Arial"/>
                      </a:rPr>
                      <a:t>by investigator (95% CI), mo</a:t>
                    </a:r>
                  </a:p>
                </p:txBody>
              </p:sp>
              <p:sp>
                <p:nvSpPr>
                  <p:cNvPr id="78" name="TextBox 77">
                    <a:extLst>
                      <a:ext uri="{FF2B5EF4-FFF2-40B4-BE49-F238E27FC236}">
                        <a16:creationId xmlns:a16="http://schemas.microsoft.com/office/drawing/2014/main" id="{2B23E8BE-7E56-B545-B3CE-E7108F38D03B}"/>
                      </a:ext>
                    </a:extLst>
                  </p:cNvPr>
                  <p:cNvSpPr txBox="1"/>
                  <p:nvPr/>
                </p:nvSpPr>
                <p:spPr>
                  <a:xfrm>
                    <a:off x="3377566" y="4090598"/>
                    <a:ext cx="650894"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14.2</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(10.3-23.6)</a:t>
                    </a:r>
                  </a:p>
                </p:txBody>
              </p:sp>
              <p:sp>
                <p:nvSpPr>
                  <p:cNvPr id="79" name="TextBox 78">
                    <a:extLst>
                      <a:ext uri="{FF2B5EF4-FFF2-40B4-BE49-F238E27FC236}">
                        <a16:creationId xmlns:a16="http://schemas.microsoft.com/office/drawing/2014/main" id="{6A483BD7-D8B8-6FA3-2227-557A8190A6DB}"/>
                      </a:ext>
                    </a:extLst>
                  </p:cNvPr>
                  <p:cNvSpPr txBox="1"/>
                  <p:nvPr/>
                </p:nvSpPr>
                <p:spPr>
                  <a:xfrm>
                    <a:off x="4026721" y="4090598"/>
                    <a:ext cx="652295"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9.8</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(4.5-12.6)</a:t>
                    </a:r>
                  </a:p>
                </p:txBody>
              </p:sp>
              <p:sp>
                <p:nvSpPr>
                  <p:cNvPr id="80" name="TextBox 79">
                    <a:extLst>
                      <a:ext uri="{FF2B5EF4-FFF2-40B4-BE49-F238E27FC236}">
                        <a16:creationId xmlns:a16="http://schemas.microsoft.com/office/drawing/2014/main" id="{CC46A6E4-436E-F1D5-FC0E-69F7140C3B5F}"/>
                      </a:ext>
                    </a:extLst>
                  </p:cNvPr>
                  <p:cNvSpPr txBox="1"/>
                  <p:nvPr/>
                </p:nvSpPr>
                <p:spPr>
                  <a:xfrm>
                    <a:off x="4748340" y="4090598"/>
                    <a:ext cx="652295"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NE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(4.2-NE)</a:t>
                    </a:r>
                  </a:p>
                </p:txBody>
              </p:sp>
              <p:sp>
                <p:nvSpPr>
                  <p:cNvPr id="81" name="TextBox 80">
                    <a:extLst>
                      <a:ext uri="{FF2B5EF4-FFF2-40B4-BE49-F238E27FC236}">
                        <a16:creationId xmlns:a16="http://schemas.microsoft.com/office/drawing/2014/main" id="{8B923C2D-05BB-6E20-67CF-627103EDBC43}"/>
                      </a:ext>
                    </a:extLst>
                  </p:cNvPr>
                  <p:cNvSpPr txBox="1"/>
                  <p:nvPr/>
                </p:nvSpPr>
                <p:spPr>
                  <a:xfrm>
                    <a:off x="5411080" y="4090598"/>
                    <a:ext cx="652295"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18.2</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(3.0-NE)</a:t>
                    </a:r>
                  </a:p>
                </p:txBody>
              </p:sp>
              <p:sp>
                <p:nvSpPr>
                  <p:cNvPr id="82" name="TextBox 81">
                    <a:extLst>
                      <a:ext uri="{FF2B5EF4-FFF2-40B4-BE49-F238E27FC236}">
                        <a16:creationId xmlns:a16="http://schemas.microsoft.com/office/drawing/2014/main" id="{7337E573-81BE-8B3E-973C-6DD069E5AB19}"/>
                      </a:ext>
                    </a:extLst>
                  </p:cNvPr>
                  <p:cNvSpPr txBox="1"/>
                  <p:nvPr/>
                </p:nvSpPr>
                <p:spPr>
                  <a:xfrm>
                    <a:off x="6113169" y="4090598"/>
                    <a:ext cx="652295"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NE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(9.3-NE)</a:t>
                    </a:r>
                  </a:p>
                </p:txBody>
              </p:sp>
              <p:sp>
                <p:nvSpPr>
                  <p:cNvPr id="83" name="TextBox 82">
                    <a:extLst>
                      <a:ext uri="{FF2B5EF4-FFF2-40B4-BE49-F238E27FC236}">
                        <a16:creationId xmlns:a16="http://schemas.microsoft.com/office/drawing/2014/main" id="{A0BBA19D-14AB-17B3-AC4F-B5041060E108}"/>
                      </a:ext>
                    </a:extLst>
                  </p:cNvPr>
                  <p:cNvSpPr txBox="1"/>
                  <p:nvPr/>
                </p:nvSpPr>
                <p:spPr>
                  <a:xfrm>
                    <a:off x="6781082" y="4090598"/>
                    <a:ext cx="652295"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5.5</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(2.8-NE)</a:t>
                    </a:r>
                  </a:p>
                </p:txBody>
              </p:sp>
              <p:sp>
                <p:nvSpPr>
                  <p:cNvPr id="84" name="TextBox 83">
                    <a:extLst>
                      <a:ext uri="{FF2B5EF4-FFF2-40B4-BE49-F238E27FC236}">
                        <a16:creationId xmlns:a16="http://schemas.microsoft.com/office/drawing/2014/main" id="{23FB7DA8-C43C-AD1B-D999-3905A5BB73CB}"/>
                      </a:ext>
                    </a:extLst>
                  </p:cNvPr>
                  <p:cNvSpPr txBox="1"/>
                  <p:nvPr/>
                </p:nvSpPr>
                <p:spPr>
                  <a:xfrm>
                    <a:off x="7488825" y="4090598"/>
                    <a:ext cx="652295"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22.1</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(2.8-NE)</a:t>
                    </a:r>
                  </a:p>
                </p:txBody>
              </p:sp>
              <p:sp>
                <p:nvSpPr>
                  <p:cNvPr id="85" name="TextBox 84">
                    <a:extLst>
                      <a:ext uri="{FF2B5EF4-FFF2-40B4-BE49-F238E27FC236}">
                        <a16:creationId xmlns:a16="http://schemas.microsoft.com/office/drawing/2014/main" id="{193BC785-BF72-B6F2-79F2-75B8001BD3F6}"/>
                      </a:ext>
                    </a:extLst>
                  </p:cNvPr>
                  <p:cNvSpPr txBox="1"/>
                  <p:nvPr/>
                </p:nvSpPr>
                <p:spPr>
                  <a:xfrm>
                    <a:off x="8154040" y="4090598"/>
                    <a:ext cx="652295"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4.5</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(2.8-12.6)</a:t>
                    </a:r>
                  </a:p>
                </p:txBody>
              </p:sp>
            </p:grpSp>
            <p:grpSp>
              <p:nvGrpSpPr>
                <p:cNvPr id="24" name="Group 23">
                  <a:extLst>
                    <a:ext uri="{FF2B5EF4-FFF2-40B4-BE49-F238E27FC236}">
                      <a16:creationId xmlns:a16="http://schemas.microsoft.com/office/drawing/2014/main" id="{21F18D2F-C9AC-F9F7-EF9C-3F2742A1AF31}"/>
                    </a:ext>
                  </a:extLst>
                </p:cNvPr>
                <p:cNvGrpSpPr/>
                <p:nvPr/>
              </p:nvGrpSpPr>
              <p:grpSpPr>
                <a:xfrm>
                  <a:off x="3378137" y="3903010"/>
                  <a:ext cx="5407198" cy="153888"/>
                  <a:chOff x="3378137" y="3903010"/>
                  <a:chExt cx="5407198" cy="153888"/>
                </a:xfrm>
              </p:grpSpPr>
              <p:sp>
                <p:nvSpPr>
                  <p:cNvPr id="87" name="TextBox 86">
                    <a:extLst>
                      <a:ext uri="{FF2B5EF4-FFF2-40B4-BE49-F238E27FC236}">
                        <a16:creationId xmlns:a16="http://schemas.microsoft.com/office/drawing/2014/main" id="{BFF1573D-356A-5550-9BA3-4D2359C4D685}"/>
                      </a:ext>
                    </a:extLst>
                  </p:cNvPr>
                  <p:cNvSpPr txBox="1"/>
                  <p:nvPr/>
                </p:nvSpPr>
                <p:spPr>
                  <a:xfrm>
                    <a:off x="3378137" y="3903010"/>
                    <a:ext cx="129948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Arial"/>
                        <a:cs typeface="Arial"/>
                        <a:sym typeface="Arial"/>
                      </a:rPr>
                      <a:t>All</a:t>
                    </a:r>
                  </a:p>
                </p:txBody>
              </p:sp>
              <p:sp>
                <p:nvSpPr>
                  <p:cNvPr id="88" name="TextBox 87">
                    <a:extLst>
                      <a:ext uri="{FF2B5EF4-FFF2-40B4-BE49-F238E27FC236}">
                        <a16:creationId xmlns:a16="http://schemas.microsoft.com/office/drawing/2014/main" id="{F5870A28-DDD1-9F31-08A5-FAB246EF335C}"/>
                      </a:ext>
                    </a:extLst>
                  </p:cNvPr>
                  <p:cNvSpPr txBox="1"/>
                  <p:nvPr/>
                </p:nvSpPr>
                <p:spPr>
                  <a:xfrm>
                    <a:off x="4747376" y="3903010"/>
                    <a:ext cx="129948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Arial"/>
                        <a:cs typeface="Arial"/>
                        <a:sym typeface="Arial"/>
                      </a:rPr>
                      <a:t>Endometrial</a:t>
                    </a:r>
                  </a:p>
                </p:txBody>
              </p:sp>
              <p:sp>
                <p:nvSpPr>
                  <p:cNvPr id="89" name="TextBox 88">
                    <a:extLst>
                      <a:ext uri="{FF2B5EF4-FFF2-40B4-BE49-F238E27FC236}">
                        <a16:creationId xmlns:a16="http://schemas.microsoft.com/office/drawing/2014/main" id="{49BBAA82-1061-7511-6536-AC141ECDFABE}"/>
                      </a:ext>
                    </a:extLst>
                  </p:cNvPr>
                  <p:cNvSpPr txBox="1"/>
                  <p:nvPr/>
                </p:nvSpPr>
                <p:spPr>
                  <a:xfrm>
                    <a:off x="6116616" y="3903010"/>
                    <a:ext cx="129948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Arial"/>
                        <a:cs typeface="Arial"/>
                        <a:sym typeface="Arial"/>
                      </a:rPr>
                      <a:t>Cervical</a:t>
                    </a:r>
                  </a:p>
                </p:txBody>
              </p:sp>
              <p:sp>
                <p:nvSpPr>
                  <p:cNvPr id="90" name="TextBox 89">
                    <a:extLst>
                      <a:ext uri="{FF2B5EF4-FFF2-40B4-BE49-F238E27FC236}">
                        <a16:creationId xmlns:a16="http://schemas.microsoft.com/office/drawing/2014/main" id="{4AF9AF5B-70C4-3519-FEF0-AF6383293286}"/>
                      </a:ext>
                    </a:extLst>
                  </p:cNvPr>
                  <p:cNvSpPr txBox="1"/>
                  <p:nvPr/>
                </p:nvSpPr>
                <p:spPr>
                  <a:xfrm>
                    <a:off x="7485855" y="3903010"/>
                    <a:ext cx="129948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Arial"/>
                        <a:cs typeface="Arial"/>
                        <a:sym typeface="Arial"/>
                      </a:rPr>
                      <a:t>Ovarian</a:t>
                    </a:r>
                  </a:p>
                </p:txBody>
              </p:sp>
            </p:grpSp>
          </p:grpSp>
        </p:grpSp>
        <p:grpSp>
          <p:nvGrpSpPr>
            <p:cNvPr id="23" name="Group 22">
              <a:extLst>
                <a:ext uri="{FF2B5EF4-FFF2-40B4-BE49-F238E27FC236}">
                  <a16:creationId xmlns:a16="http://schemas.microsoft.com/office/drawing/2014/main" id="{72E21AFC-AFDC-7BCA-3ABF-3E5256F00194}"/>
                </a:ext>
              </a:extLst>
            </p:cNvPr>
            <p:cNvGrpSpPr/>
            <p:nvPr/>
          </p:nvGrpSpPr>
          <p:grpSpPr>
            <a:xfrm>
              <a:off x="2504572" y="677013"/>
              <a:ext cx="6478123" cy="3025335"/>
              <a:chOff x="2504572" y="677013"/>
              <a:chExt cx="6478123" cy="3025335"/>
            </a:xfrm>
          </p:grpSpPr>
          <p:grpSp>
            <p:nvGrpSpPr>
              <p:cNvPr id="21" name="Group 20">
                <a:extLst>
                  <a:ext uri="{FF2B5EF4-FFF2-40B4-BE49-F238E27FC236}">
                    <a16:creationId xmlns:a16="http://schemas.microsoft.com/office/drawing/2014/main" id="{F92ED05D-6A45-60CE-1210-00379DF5B4A2}"/>
                  </a:ext>
                </a:extLst>
              </p:cNvPr>
              <p:cNvGrpSpPr/>
              <p:nvPr/>
            </p:nvGrpSpPr>
            <p:grpSpPr>
              <a:xfrm>
                <a:off x="2504572" y="677013"/>
                <a:ext cx="6478123" cy="3025335"/>
                <a:chOff x="2504572" y="677013"/>
                <a:chExt cx="6478123" cy="3025335"/>
              </a:xfrm>
            </p:grpSpPr>
            <p:graphicFrame>
              <p:nvGraphicFramePr>
                <p:cNvPr id="45" name="Chart 44">
                  <a:extLst>
                    <a:ext uri="{FF2B5EF4-FFF2-40B4-BE49-F238E27FC236}">
                      <a16:creationId xmlns:a16="http://schemas.microsoft.com/office/drawing/2014/main" id="{0E970B99-B433-C8C8-F53C-0735B9F06371}"/>
                    </a:ext>
                  </a:extLst>
                </p:cNvPr>
                <p:cNvGraphicFramePr/>
                <p:nvPr/>
              </p:nvGraphicFramePr>
              <p:xfrm>
                <a:off x="2929056" y="677013"/>
                <a:ext cx="6053639" cy="3025335"/>
              </p:xfrm>
              <a:graphic>
                <a:graphicData uri="http://schemas.openxmlformats.org/drawingml/2006/chart">
                  <c:chart xmlns:c="http://schemas.openxmlformats.org/drawingml/2006/chart" xmlns:r="http://schemas.openxmlformats.org/officeDocument/2006/relationships" r:id="rId19"/>
                </a:graphicData>
              </a:graphic>
            </p:graphicFrame>
            <p:sp>
              <p:nvSpPr>
                <p:cNvPr id="46" name="TextBox 45">
                  <a:extLst>
                    <a:ext uri="{FF2B5EF4-FFF2-40B4-BE49-F238E27FC236}">
                      <a16:creationId xmlns:a16="http://schemas.microsoft.com/office/drawing/2014/main" id="{FBF38729-8939-DA95-BF02-6401A9FDF4A8}"/>
                    </a:ext>
                  </a:extLst>
                </p:cNvPr>
                <p:cNvSpPr txBox="1"/>
                <p:nvPr/>
              </p:nvSpPr>
              <p:spPr>
                <a:xfrm rot="16200000">
                  <a:off x="1341451" y="1872270"/>
                  <a:ext cx="2808781" cy="482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Confirmed ORR by Investigator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(95% CI), %</a:t>
                  </a:r>
                </a:p>
              </p:txBody>
            </p:sp>
          </p:grpSp>
          <p:grpSp>
            <p:nvGrpSpPr>
              <p:cNvPr id="115" name="Group 114">
                <a:extLst>
                  <a:ext uri="{FF2B5EF4-FFF2-40B4-BE49-F238E27FC236}">
                    <a16:creationId xmlns:a16="http://schemas.microsoft.com/office/drawing/2014/main" id="{DF4DC50D-4137-157A-90B8-6B5D5B053C39}"/>
                  </a:ext>
                </a:extLst>
              </p:cNvPr>
              <p:cNvGrpSpPr/>
              <p:nvPr/>
            </p:nvGrpSpPr>
            <p:grpSpPr>
              <a:xfrm>
                <a:off x="3411596" y="3187851"/>
                <a:ext cx="5377605" cy="205694"/>
                <a:chOff x="3652611" y="3187851"/>
                <a:chExt cx="5144961" cy="205694"/>
              </a:xfrm>
            </p:grpSpPr>
            <p:grpSp>
              <p:nvGrpSpPr>
                <p:cNvPr id="111" name="Group 110">
                  <a:extLst>
                    <a:ext uri="{FF2B5EF4-FFF2-40B4-BE49-F238E27FC236}">
                      <a16:creationId xmlns:a16="http://schemas.microsoft.com/office/drawing/2014/main" id="{BB9129A1-37FD-06CD-EA10-8C05F1192581}"/>
                    </a:ext>
                  </a:extLst>
                </p:cNvPr>
                <p:cNvGrpSpPr/>
                <p:nvPr/>
              </p:nvGrpSpPr>
              <p:grpSpPr>
                <a:xfrm>
                  <a:off x="3652611" y="3187851"/>
                  <a:ext cx="1198821" cy="205694"/>
                  <a:chOff x="3652611" y="3187851"/>
                  <a:chExt cx="1198821" cy="205694"/>
                </a:xfrm>
              </p:grpSpPr>
              <p:sp>
                <p:nvSpPr>
                  <p:cNvPr id="98" name="TextBox 97">
                    <a:extLst>
                      <a:ext uri="{FF2B5EF4-FFF2-40B4-BE49-F238E27FC236}">
                        <a16:creationId xmlns:a16="http://schemas.microsoft.com/office/drawing/2014/main" id="{5D7E2662-9277-4CEF-CE1E-276B4CA0BCAE}"/>
                      </a:ext>
                    </a:extLst>
                  </p:cNvPr>
                  <p:cNvSpPr txBox="1"/>
                  <p:nvPr/>
                </p:nvSpPr>
                <p:spPr>
                  <a:xfrm>
                    <a:off x="3652611" y="3187851"/>
                    <a:ext cx="599961" cy="20569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120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Arial"/>
                        <a:cs typeface="Arial"/>
                        <a:sym typeface="Arial"/>
                      </a:rPr>
                      <a:t>IHC 3+</a:t>
                    </a:r>
                  </a:p>
                </p:txBody>
              </p:sp>
              <p:sp>
                <p:nvSpPr>
                  <p:cNvPr id="99" name="TextBox 98">
                    <a:extLst>
                      <a:ext uri="{FF2B5EF4-FFF2-40B4-BE49-F238E27FC236}">
                        <a16:creationId xmlns:a16="http://schemas.microsoft.com/office/drawing/2014/main" id="{4D1AD7D4-2DFD-FD58-E933-5FE7D522ACAF}"/>
                      </a:ext>
                    </a:extLst>
                  </p:cNvPr>
                  <p:cNvSpPr txBox="1"/>
                  <p:nvPr/>
                </p:nvSpPr>
                <p:spPr>
                  <a:xfrm>
                    <a:off x="4251471" y="3187851"/>
                    <a:ext cx="599961" cy="20569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120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Arial"/>
                        <a:cs typeface="Arial"/>
                        <a:sym typeface="Arial"/>
                      </a:rPr>
                      <a:t>IHC 2+</a:t>
                    </a:r>
                  </a:p>
                </p:txBody>
              </p:sp>
            </p:grpSp>
            <p:grpSp>
              <p:nvGrpSpPr>
                <p:cNvPr id="112" name="Group 111">
                  <a:extLst>
                    <a:ext uri="{FF2B5EF4-FFF2-40B4-BE49-F238E27FC236}">
                      <a16:creationId xmlns:a16="http://schemas.microsoft.com/office/drawing/2014/main" id="{DB32544C-5B57-FF32-BC74-7BFB4D65F6D9}"/>
                    </a:ext>
                  </a:extLst>
                </p:cNvPr>
                <p:cNvGrpSpPr/>
                <p:nvPr/>
              </p:nvGrpSpPr>
              <p:grpSpPr>
                <a:xfrm>
                  <a:off x="4967991" y="3187851"/>
                  <a:ext cx="1198821" cy="205694"/>
                  <a:chOff x="4967576" y="3187851"/>
                  <a:chExt cx="1198821" cy="205694"/>
                </a:xfrm>
              </p:grpSpPr>
              <p:sp>
                <p:nvSpPr>
                  <p:cNvPr id="102" name="TextBox 101">
                    <a:extLst>
                      <a:ext uri="{FF2B5EF4-FFF2-40B4-BE49-F238E27FC236}">
                        <a16:creationId xmlns:a16="http://schemas.microsoft.com/office/drawing/2014/main" id="{74D4C747-2851-3A52-1472-7EC0F112B512}"/>
                      </a:ext>
                    </a:extLst>
                  </p:cNvPr>
                  <p:cNvSpPr txBox="1"/>
                  <p:nvPr/>
                </p:nvSpPr>
                <p:spPr>
                  <a:xfrm>
                    <a:off x="4967576" y="3187851"/>
                    <a:ext cx="599961" cy="20569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120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Arial"/>
                        <a:cs typeface="Arial"/>
                        <a:sym typeface="Arial"/>
                      </a:rPr>
                      <a:t>IHC 3+</a:t>
                    </a:r>
                  </a:p>
                </p:txBody>
              </p:sp>
              <p:sp>
                <p:nvSpPr>
                  <p:cNvPr id="103" name="TextBox 102">
                    <a:extLst>
                      <a:ext uri="{FF2B5EF4-FFF2-40B4-BE49-F238E27FC236}">
                        <a16:creationId xmlns:a16="http://schemas.microsoft.com/office/drawing/2014/main" id="{AFB20C42-4866-8C95-B7A7-101A43E35A6F}"/>
                      </a:ext>
                    </a:extLst>
                  </p:cNvPr>
                  <p:cNvSpPr txBox="1"/>
                  <p:nvPr/>
                </p:nvSpPr>
                <p:spPr>
                  <a:xfrm>
                    <a:off x="5566436" y="3187851"/>
                    <a:ext cx="599961" cy="20569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120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Arial"/>
                        <a:cs typeface="Arial"/>
                        <a:sym typeface="Arial"/>
                      </a:rPr>
                      <a:t>IHC 2+</a:t>
                    </a:r>
                  </a:p>
                </p:txBody>
              </p:sp>
            </p:grpSp>
            <p:grpSp>
              <p:nvGrpSpPr>
                <p:cNvPr id="113" name="Group 112">
                  <a:extLst>
                    <a:ext uri="{FF2B5EF4-FFF2-40B4-BE49-F238E27FC236}">
                      <a16:creationId xmlns:a16="http://schemas.microsoft.com/office/drawing/2014/main" id="{11CE667B-1075-FA1F-EFBE-4C6A0B76D4D2}"/>
                    </a:ext>
                  </a:extLst>
                </p:cNvPr>
                <p:cNvGrpSpPr/>
                <p:nvPr/>
              </p:nvGrpSpPr>
              <p:grpSpPr>
                <a:xfrm>
                  <a:off x="6283371" y="3187851"/>
                  <a:ext cx="1198821" cy="205694"/>
                  <a:chOff x="6283786" y="3187851"/>
                  <a:chExt cx="1198821" cy="205694"/>
                </a:xfrm>
              </p:grpSpPr>
              <p:sp>
                <p:nvSpPr>
                  <p:cNvPr id="105" name="TextBox 104">
                    <a:extLst>
                      <a:ext uri="{FF2B5EF4-FFF2-40B4-BE49-F238E27FC236}">
                        <a16:creationId xmlns:a16="http://schemas.microsoft.com/office/drawing/2014/main" id="{7C36CA51-1648-3D3F-419D-B0B74832B089}"/>
                      </a:ext>
                    </a:extLst>
                  </p:cNvPr>
                  <p:cNvSpPr txBox="1"/>
                  <p:nvPr/>
                </p:nvSpPr>
                <p:spPr>
                  <a:xfrm>
                    <a:off x="6283786" y="3187851"/>
                    <a:ext cx="599961" cy="20569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120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Arial"/>
                        <a:cs typeface="Arial"/>
                        <a:sym typeface="Arial"/>
                      </a:rPr>
                      <a:t>IHC 3+</a:t>
                    </a:r>
                  </a:p>
                </p:txBody>
              </p:sp>
              <p:sp>
                <p:nvSpPr>
                  <p:cNvPr id="106" name="TextBox 105">
                    <a:extLst>
                      <a:ext uri="{FF2B5EF4-FFF2-40B4-BE49-F238E27FC236}">
                        <a16:creationId xmlns:a16="http://schemas.microsoft.com/office/drawing/2014/main" id="{494B05CE-22B2-62BA-B14D-E06560B18232}"/>
                      </a:ext>
                    </a:extLst>
                  </p:cNvPr>
                  <p:cNvSpPr txBox="1"/>
                  <p:nvPr/>
                </p:nvSpPr>
                <p:spPr>
                  <a:xfrm>
                    <a:off x="6882646" y="3187851"/>
                    <a:ext cx="599961" cy="20569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120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Arial"/>
                        <a:cs typeface="Arial"/>
                        <a:sym typeface="Arial"/>
                      </a:rPr>
                      <a:t>IHC 2+</a:t>
                    </a:r>
                  </a:p>
                </p:txBody>
              </p:sp>
            </p:grpSp>
            <p:grpSp>
              <p:nvGrpSpPr>
                <p:cNvPr id="114" name="Group 113">
                  <a:extLst>
                    <a:ext uri="{FF2B5EF4-FFF2-40B4-BE49-F238E27FC236}">
                      <a16:creationId xmlns:a16="http://schemas.microsoft.com/office/drawing/2014/main" id="{49CAF814-76C9-73C0-50BB-652E02057E72}"/>
                    </a:ext>
                  </a:extLst>
                </p:cNvPr>
                <p:cNvGrpSpPr/>
                <p:nvPr/>
              </p:nvGrpSpPr>
              <p:grpSpPr>
                <a:xfrm>
                  <a:off x="7598751" y="3187851"/>
                  <a:ext cx="1198821" cy="205694"/>
                  <a:chOff x="7598751" y="3187851"/>
                  <a:chExt cx="1198821" cy="205694"/>
                </a:xfrm>
              </p:grpSpPr>
              <p:sp>
                <p:nvSpPr>
                  <p:cNvPr id="108" name="TextBox 107">
                    <a:extLst>
                      <a:ext uri="{FF2B5EF4-FFF2-40B4-BE49-F238E27FC236}">
                        <a16:creationId xmlns:a16="http://schemas.microsoft.com/office/drawing/2014/main" id="{8EFB5239-7F33-3F52-6943-67D234B72A6E}"/>
                      </a:ext>
                    </a:extLst>
                  </p:cNvPr>
                  <p:cNvSpPr txBox="1"/>
                  <p:nvPr/>
                </p:nvSpPr>
                <p:spPr>
                  <a:xfrm>
                    <a:off x="7598751" y="3187851"/>
                    <a:ext cx="599961" cy="20569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120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Arial"/>
                        <a:cs typeface="Arial"/>
                        <a:sym typeface="Arial"/>
                      </a:rPr>
                      <a:t>IHC 3+</a:t>
                    </a:r>
                  </a:p>
                </p:txBody>
              </p:sp>
              <p:sp>
                <p:nvSpPr>
                  <p:cNvPr id="109" name="TextBox 108">
                    <a:extLst>
                      <a:ext uri="{FF2B5EF4-FFF2-40B4-BE49-F238E27FC236}">
                        <a16:creationId xmlns:a16="http://schemas.microsoft.com/office/drawing/2014/main" id="{2B6C1B5B-F273-6D2E-E15B-3625532B5100}"/>
                      </a:ext>
                    </a:extLst>
                  </p:cNvPr>
                  <p:cNvSpPr txBox="1"/>
                  <p:nvPr/>
                </p:nvSpPr>
                <p:spPr>
                  <a:xfrm>
                    <a:off x="8197611" y="3187851"/>
                    <a:ext cx="599961" cy="20569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120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Arial"/>
                        <a:cs typeface="Arial"/>
                        <a:sym typeface="Arial"/>
                      </a:rPr>
                      <a:t>IHC 2+</a:t>
                    </a:r>
                  </a:p>
                </p:txBody>
              </p:sp>
            </p:grpSp>
          </p:grpSp>
        </p:grpSp>
      </p:grpSp>
    </p:spTree>
    <p:custDataLst>
      <p:tags r:id="rId1"/>
    </p:custDataLst>
    <p:extLst>
      <p:ext uri="{BB962C8B-B14F-4D97-AF65-F5344CB8AC3E}">
        <p14:creationId xmlns:p14="http://schemas.microsoft.com/office/powerpoint/2010/main" val="124260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50312-FB37-DAA9-E16F-B546FC77C14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6D41D2C-00C7-F2FE-DB5F-09CD36BA98DD}"/>
              </a:ext>
            </a:extLst>
          </p:cNvPr>
          <p:cNvSpPr>
            <a:spLocks noGrp="1"/>
          </p:cNvSpPr>
          <p:nvPr>
            <p:ph type="body" sz="quarter" idx="16"/>
          </p:nvPr>
        </p:nvSpPr>
        <p:spPr>
          <a:xfrm>
            <a:off x="139823" y="2394843"/>
            <a:ext cx="4712913" cy="1281112"/>
          </a:xfrm>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Kimberly Halla, MSN, FNP-C</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Family Nurse Practitioner </a:t>
            </a:r>
            <a:b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Arizona Center for Cancer Care</a:t>
            </a:r>
            <a:b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Scottsdale, Arizona</a:t>
            </a:r>
          </a:p>
        </p:txBody>
      </p:sp>
      <p:sp>
        <p:nvSpPr>
          <p:cNvPr id="3" name="Text Placeholder 2">
            <a:extLst>
              <a:ext uri="{FF2B5EF4-FFF2-40B4-BE49-F238E27FC236}">
                <a16:creationId xmlns:a16="http://schemas.microsoft.com/office/drawing/2014/main" id="{DBFB7C90-456C-1E90-8BE7-59D82AF2763B}"/>
              </a:ext>
            </a:extLst>
          </p:cNvPr>
          <p:cNvSpPr>
            <a:spLocks noGrp="1"/>
          </p:cNvSpPr>
          <p:nvPr>
            <p:ph type="body" sz="quarter" idx="11"/>
          </p:nvPr>
        </p:nvSpPr>
        <p:spPr/>
        <p:txBody>
          <a:bodyPr/>
          <a:lstStyle/>
          <a:p>
            <a:pPr marL="0" marR="0" lvl="0" indent="0" algn="l" defTabSz="685800" rtl="0" eaLnBrk="1" fontAlgn="auto" latinLnBrk="0" hangingPunct="1">
              <a:lnSpc>
                <a:spcPct val="100000"/>
              </a:lnSpc>
              <a:spcBef>
                <a:spcPts val="0"/>
              </a:spcBef>
              <a:spcAft>
                <a:spcPts val="450"/>
              </a:spcAft>
              <a:buClrTx/>
              <a:buSzTx/>
              <a:buFont typeface="Arial" panose="020B0604020202020204" pitchFamily="34" charset="0"/>
              <a:buNone/>
              <a:tabLst/>
              <a:defRPr/>
            </a:pPr>
            <a:r>
              <a:rPr kumimoji="0" lang="en-US" sz="3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Personalized Care and Tailored Treatment Plans for Gynecologic Cancers </a:t>
            </a:r>
          </a:p>
          <a:p>
            <a:pPr marL="0" marR="0" lvl="0" indent="0" algn="l" defTabSz="685800" rtl="0" eaLnBrk="1" fontAlgn="auto" latinLnBrk="0" hangingPunct="1">
              <a:lnSpc>
                <a:spcPct val="100000"/>
              </a:lnSpc>
              <a:spcBef>
                <a:spcPts val="0"/>
              </a:spcBef>
              <a:spcAft>
                <a:spcPts val="450"/>
              </a:spcAft>
              <a:buClrTx/>
              <a:buSzTx/>
              <a:buFont typeface="Arial" panose="020B0604020202020204" pitchFamily="34" charset="0"/>
              <a:buNone/>
              <a:tabLst/>
              <a:defRPr/>
            </a:pPr>
            <a:r>
              <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Practical</a:t>
            </a:r>
            <a:r>
              <a:rPr kumimoji="0" lang="en-US" sz="3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Nurse Guidance on Utilizing </a:t>
            </a:r>
            <a:br>
              <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Modern Therapeutic Approaches</a:t>
            </a:r>
            <a:endParaRPr kumimoji="0" lang="en-US" sz="33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Picture Placeholder 5">
            <a:extLst>
              <a:ext uri="{FF2B5EF4-FFF2-40B4-BE49-F238E27FC236}">
                <a16:creationId xmlns:a16="http://schemas.microsoft.com/office/drawing/2014/main" id="{B4A19785-0425-6A9D-2011-0B80872E80F4}"/>
              </a:ext>
            </a:extLst>
          </p:cNvPr>
          <p:cNvPicPr>
            <a:picLocks noGrp="1" noChangeAspect="1"/>
          </p:cNvPicPr>
          <p:nvPr>
            <p:ph type="pic" sz="quarter" idx="10"/>
          </p:nvPr>
        </p:nvPicPr>
        <p:blipFill>
          <a:blip r:embed="rId2"/>
          <a:srcRect/>
          <a:stretch>
            <a:fillRect/>
          </a:stretch>
        </p:blipFill>
        <p:spPr/>
      </p:pic>
    </p:spTree>
    <p:extLst>
      <p:ext uri="{BB962C8B-B14F-4D97-AF65-F5344CB8AC3E}">
        <p14:creationId xmlns:p14="http://schemas.microsoft.com/office/powerpoint/2010/main" val="23454056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5">
            <a:extLst>
              <a:ext uri="{FF2B5EF4-FFF2-40B4-BE49-F238E27FC236}">
                <a16:creationId xmlns:a16="http://schemas.microsoft.com/office/drawing/2014/main" id="{041B1F08-1E8A-82DA-8BEA-A6A45BB5B59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 NCCN Clinical Practice Guidelines in Oncology. Uterine Neoplasms. Version 3.2024. https://www.nccn.org/professionals/physician_gls/pdf/uterine.pdf. </a:t>
            </a:r>
            <a:b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b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2. NCCN Clinical Practice Guidelines in Oncology. Cervical Cancer. Version 4.2024. https://www.nccn.org/professionals/physician_gls/pdf/cervical.pdf. </a:t>
            </a:r>
            <a:b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b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3. NCCN Clinical Practice Guidelines in Oncology. Ovarian Cancer. Version 3.2024. https://www.nccn.org/professionals/physician_gls/pdf/ovarian.pdf.</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4. https://www.fda.gov/drugs/resources-information-approved-drugs/fda-grants-accelerated-approval-fam-trastuzumab-deruxtecan-nxki-unresectable-or-metastatic-her2.</a:t>
            </a:r>
          </a:p>
        </p:txBody>
      </p:sp>
      <p:sp>
        <p:nvSpPr>
          <p:cNvPr id="3" name="Title 2">
            <a:extLst>
              <a:ext uri="{FF2B5EF4-FFF2-40B4-BE49-F238E27FC236}">
                <a16:creationId xmlns:a16="http://schemas.microsoft.com/office/drawing/2014/main" id="{32CBED84-63B8-EC69-B387-0DFF89E25FFB}"/>
              </a:ext>
            </a:extLst>
          </p:cNvPr>
          <p:cNvSpPr>
            <a:spLocks noGrp="1"/>
          </p:cNvSpPr>
          <p:nvPr>
            <p:ph type="title"/>
          </p:nvPr>
        </p:nvSpPr>
        <p:spPr/>
        <p:txBody>
          <a:bodyPr/>
          <a:lstStyle/>
          <a:p>
            <a:r>
              <a:rPr lang="en-US" dirty="0"/>
              <a:t>Application of T-DXd Across Gynecologic Tumors</a:t>
            </a:r>
          </a:p>
        </p:txBody>
      </p:sp>
      <p:sp>
        <p:nvSpPr>
          <p:cNvPr id="6" name="TextBox 5">
            <a:extLst>
              <a:ext uri="{FF2B5EF4-FFF2-40B4-BE49-F238E27FC236}">
                <a16:creationId xmlns:a16="http://schemas.microsoft.com/office/drawing/2014/main" id="{F7B01FCB-BDCE-B08A-72E6-892554099B7F}"/>
              </a:ext>
            </a:extLst>
          </p:cNvPr>
          <p:cNvSpPr txBox="1"/>
          <p:nvPr/>
        </p:nvSpPr>
        <p:spPr>
          <a:xfrm>
            <a:off x="665981" y="930919"/>
            <a:ext cx="7812037" cy="1634490"/>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sym typeface="Arial"/>
              </a:rPr>
              <a:t>Updated NCCN Guidelines for </a:t>
            </a:r>
            <a:br>
              <a:rPr kumimoji="0" lang="en-US" sz="1800" b="1" i="0" u="none" strike="noStrike" kern="1200" cap="none" spc="0" normalizeH="0" baseline="0" noProof="0" dirty="0">
                <a:ln>
                  <a:noFill/>
                </a:ln>
                <a:solidFill>
                  <a:prstClr val="white"/>
                </a:solidFill>
                <a:effectLst/>
                <a:uLnTx/>
                <a:uFillTx/>
                <a:latin typeface="Arial"/>
                <a:ea typeface="+mn-ea"/>
                <a:cs typeface="+mn-cs"/>
                <a:sym typeface="Arial"/>
              </a:rPr>
            </a:br>
            <a:r>
              <a:rPr kumimoji="0" lang="en-US" sz="1800" b="1" i="0" u="none" strike="noStrike" kern="1200" cap="none" spc="0" normalizeH="0" baseline="0" noProof="0" dirty="0">
                <a:ln>
                  <a:noFill/>
                </a:ln>
                <a:solidFill>
                  <a:prstClr val="white"/>
                </a:solidFill>
                <a:effectLst/>
                <a:uLnTx/>
                <a:uFillTx/>
                <a:latin typeface="Arial"/>
                <a:ea typeface="+mn-ea"/>
                <a:cs typeface="+mn-cs"/>
                <a:sym typeface="Arial"/>
              </a:rPr>
              <a:t>Endometrial, Cervical, and Ovarian Cancers</a:t>
            </a:r>
            <a:r>
              <a:rPr kumimoji="0" lang="en-US" sz="1800" b="1" i="0" u="none" strike="noStrike" kern="1200" cap="none" spc="0" normalizeH="0" baseline="30000" noProof="0" dirty="0">
                <a:ln>
                  <a:noFill/>
                </a:ln>
                <a:solidFill>
                  <a:prstClr val="white"/>
                </a:solidFill>
                <a:effectLst/>
                <a:uLnTx/>
                <a:uFillTx/>
                <a:latin typeface="Arial"/>
                <a:ea typeface="+mn-ea"/>
                <a:cs typeface="+mn-cs"/>
                <a:sym typeface="Arial"/>
              </a:rPr>
              <a:t>1-3</a:t>
            </a:r>
          </a:p>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sym typeface="Arial"/>
              </a:rPr>
              <a:t>Second- or subsequent-line therapy: </a:t>
            </a:r>
          </a:p>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sym typeface="Arial"/>
              </a:rPr>
              <a:t>T-DXd added for HER2-positive tumors (IHC 3+ or 2+)</a:t>
            </a:r>
          </a:p>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none" strike="noStrike" kern="1200" cap="none" spc="0" normalizeH="0" baseline="0" noProof="0" dirty="0">
                <a:ln>
                  <a:noFill/>
                </a:ln>
                <a:solidFill>
                  <a:prstClr val="white"/>
                </a:solidFill>
                <a:effectLst/>
                <a:uLnTx/>
                <a:uFillTx/>
                <a:latin typeface="Arial"/>
                <a:ea typeface="+mn-ea"/>
                <a:cs typeface="+mn-cs"/>
                <a:sym typeface="Arial"/>
              </a:rPr>
              <a:t>Useful in certain circumstances </a:t>
            </a:r>
          </a:p>
        </p:txBody>
      </p:sp>
      <p:sp>
        <p:nvSpPr>
          <p:cNvPr id="5" name="TextBox 4">
            <a:extLst>
              <a:ext uri="{FF2B5EF4-FFF2-40B4-BE49-F238E27FC236}">
                <a16:creationId xmlns:a16="http://schemas.microsoft.com/office/drawing/2014/main" id="{3238CA11-76AF-4A61-AE46-1F57C5F66E54}"/>
              </a:ext>
            </a:extLst>
          </p:cNvPr>
          <p:cNvSpPr txBox="1"/>
          <p:nvPr/>
        </p:nvSpPr>
        <p:spPr>
          <a:xfrm>
            <a:off x="665981" y="2808637"/>
            <a:ext cx="7812037" cy="1328023"/>
          </a:xfrm>
          <a:prstGeom prst="roundRect">
            <a:avLst/>
          </a:prstGeom>
        </p:spPr>
        <p:style>
          <a:lnRef idx="1">
            <a:schemeClr val="accent2"/>
          </a:lnRef>
          <a:fillRef idx="3">
            <a:schemeClr val="accent2"/>
          </a:fillRef>
          <a:effectRef idx="2">
            <a:schemeClr val="accent2"/>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prstClr val="white"/>
                </a:solidFill>
                <a:effectLst/>
                <a:uLnTx/>
                <a:uFillTx/>
                <a:latin typeface="Arial"/>
                <a:ea typeface="+mn-ea"/>
                <a:cs typeface="+mn-cs"/>
                <a:sym typeface="Arial"/>
              </a:rPr>
              <a:t>April 2024: Accelerated FDA Approval</a:t>
            </a:r>
            <a:r>
              <a:rPr kumimoji="0" lang="en-US" sz="1800" b="1" i="0" u="none" strike="noStrike" kern="0" cap="none" spc="0" normalizeH="0" baseline="30000" noProof="0" dirty="0">
                <a:ln>
                  <a:noFill/>
                </a:ln>
                <a:solidFill>
                  <a:prstClr val="white"/>
                </a:solidFill>
                <a:effectLst/>
                <a:uLnTx/>
                <a:uFillTx/>
                <a:latin typeface="Arial"/>
                <a:ea typeface="+mn-ea"/>
                <a:cs typeface="+mn-cs"/>
                <a:sym typeface="Arial"/>
              </a:rPr>
              <a:t>4</a:t>
            </a:r>
            <a:r>
              <a:rPr kumimoji="0" lang="en-US" sz="1800" b="1" i="0" u="none" strike="noStrike" kern="0" cap="none" spc="0" normalizeH="0" baseline="0" noProof="0" dirty="0">
                <a:ln>
                  <a:noFill/>
                </a:ln>
                <a:solidFill>
                  <a:prstClr val="white"/>
                </a:solidFill>
                <a:effectLst/>
                <a:uLnTx/>
                <a:uFillTx/>
                <a:latin typeface="Arial"/>
                <a:ea typeface="+mn-ea"/>
                <a:cs typeface="+mn-cs"/>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prstClr val="white"/>
                </a:solidFill>
                <a:effectLst/>
                <a:uLnTx/>
                <a:uFillTx/>
                <a:latin typeface="Arial"/>
                <a:ea typeface="+mn-ea"/>
                <a:cs typeface="+mn-cs"/>
                <a:sym typeface="Arial"/>
              </a:rPr>
              <a:t>For adult patients with unresectable or metastatic HER2-positive (IHC3+) solid tumors who have received prior systemic treatment and have no satisfactory alternative treatment options </a:t>
            </a:r>
            <a:endParaRPr kumimoji="0" lang="en-US" sz="1800" b="0" i="0" u="none" strike="sngStrike" kern="0" cap="none" spc="0" normalizeH="0" baseline="0" noProof="0" dirty="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7077456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40810AB-459D-320F-52CF-346B2D193B1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Pts val="1400"/>
              <a:buFont typeface="Arial"/>
              <a:buNone/>
              <a:tabLst/>
              <a:defRPr/>
            </a:pPr>
            <a:r>
              <a:rPr kumimoji="0" lang="en-US" sz="800" b="0" i="0" u="none" strike="noStrike" kern="0" cap="none" spc="0" normalizeH="0" baseline="30000" noProof="0" dirty="0">
                <a:ln>
                  <a:noFill/>
                </a:ln>
                <a:solidFill>
                  <a:srgbClr val="000000"/>
                </a:solidFill>
                <a:effectLst/>
                <a:uLnTx/>
                <a:uFillTx/>
                <a:latin typeface="Arial"/>
                <a:cs typeface="Arial" panose="020B0604020202020204" pitchFamily="34" charset="0"/>
                <a:sym typeface="Arial"/>
              </a:rPr>
              <a:t>a</a:t>
            </a:r>
            <a:r>
              <a:rPr kumimoji="0" lang="en-US" sz="800" b="0" i="0" u="none" strike="noStrike" kern="0" cap="none" spc="0" normalizeH="0" baseline="0" noProof="0" dirty="0">
                <a:ln>
                  <a:noFill/>
                </a:ln>
                <a:solidFill>
                  <a:srgbClr val="000000"/>
                </a:solidFill>
                <a:effectLst/>
                <a:uLnTx/>
                <a:uFillTx/>
                <a:latin typeface="Arial"/>
                <a:cs typeface="Arial" panose="020B0604020202020204" pitchFamily="34" charset="0"/>
                <a:sym typeface="Arial"/>
              </a:rPr>
              <a:t> Analyses were performed in patients who received ≥1 dose of T-DXd (N = 120); median total treatment duration was 9.0, 6.0, and 5.9 months in the endometrial, cervical, and ovarian cohorts, respectively. </a:t>
            </a:r>
            <a:r>
              <a:rPr kumimoji="0" lang="en-US" sz="800" b="0" i="0" u="none" strike="noStrike" kern="0" cap="none" spc="0" normalizeH="0" baseline="30000" noProof="0" dirty="0">
                <a:ln>
                  <a:noFill/>
                </a:ln>
                <a:solidFill>
                  <a:srgbClr val="000000"/>
                </a:solidFill>
                <a:effectLst/>
                <a:uLnTx/>
                <a:uFillTx/>
                <a:latin typeface="Arial"/>
                <a:ea typeface="Batang" panose="02030600000101010101" pitchFamily="18" charset="-127"/>
                <a:cs typeface="Arial" panose="020B0604020202020204" pitchFamily="34" charset="0"/>
                <a:sym typeface="Arial"/>
              </a:rPr>
              <a:t>b </a:t>
            </a:r>
            <a:r>
              <a:rPr kumimoji="0" lang="en-US" sz="800" b="0" i="0" u="none" strike="noStrike" kern="0" cap="none" spc="0" normalizeH="0" baseline="0" noProof="0" dirty="0">
                <a:ln>
                  <a:noFill/>
                </a:ln>
                <a:solidFill>
                  <a:srgbClr val="000000"/>
                </a:solidFill>
                <a:effectLst/>
                <a:uLnTx/>
                <a:uFillTx/>
                <a:latin typeface="Arial"/>
                <a:ea typeface="Batang" panose="02030600000101010101" pitchFamily="18" charset="-127"/>
                <a:cs typeface="Arial" panose="020B0604020202020204" pitchFamily="34" charset="0"/>
                <a:sym typeface="Arial"/>
              </a:rPr>
              <a:t>Category includes the preferred terms fatigue, asthenia, and malaise. </a:t>
            </a:r>
            <a:r>
              <a:rPr kumimoji="0" lang="en-US" sz="800" b="0" i="0" u="none" strike="noStrike" kern="0" cap="none" spc="0" normalizeH="0" baseline="30000" noProof="0" dirty="0">
                <a:ln>
                  <a:noFill/>
                </a:ln>
                <a:solidFill>
                  <a:srgbClr val="000000"/>
                </a:solidFill>
                <a:effectLst/>
                <a:uLnTx/>
                <a:uFillTx/>
                <a:latin typeface="Arial"/>
                <a:ea typeface="Batang" panose="02030600000101010101" pitchFamily="18" charset="-127"/>
                <a:cs typeface="Arial" panose="020B0604020202020204" pitchFamily="34" charset="0"/>
                <a:sym typeface="Arial"/>
              </a:rPr>
              <a:t>c</a:t>
            </a:r>
            <a:r>
              <a:rPr kumimoji="0" lang="en-US" sz="800" b="0" i="0" u="none" strike="noStrike" kern="0" cap="none" spc="0" normalizeH="0" baseline="0" noProof="0" dirty="0">
                <a:ln>
                  <a:noFill/>
                </a:ln>
                <a:solidFill>
                  <a:srgbClr val="000000"/>
                </a:solidFill>
                <a:effectLst/>
                <a:uLnTx/>
                <a:uFillTx/>
                <a:latin typeface="Arial"/>
                <a:ea typeface="Batang" panose="02030600000101010101" pitchFamily="18" charset="-127"/>
                <a:cs typeface="Arial" panose="020B0604020202020204" pitchFamily="34" charset="0"/>
                <a:sym typeface="Arial"/>
              </a:rPr>
              <a:t> Category includes the preferred terms neutrophil count decreased and neutropenia. </a:t>
            </a:r>
            <a:br>
              <a:rPr kumimoji="0" lang="en-US" sz="800" b="0" i="0" u="none" strike="noStrike" kern="0" cap="none" spc="0" normalizeH="0" baseline="0" noProof="0" dirty="0">
                <a:ln>
                  <a:noFill/>
                </a:ln>
                <a:solidFill>
                  <a:srgbClr val="000000"/>
                </a:solidFill>
                <a:effectLst/>
                <a:uLnTx/>
                <a:uFillTx/>
                <a:latin typeface="Arial"/>
                <a:ea typeface="Batang" panose="02030600000101010101" pitchFamily="18" charset="-127"/>
                <a:cs typeface="Arial" panose="020B0604020202020204" pitchFamily="34" charset="0"/>
                <a:sym typeface="Arial"/>
              </a:rPr>
            </a:br>
            <a:r>
              <a:rPr kumimoji="0" lang="en-US" sz="800" b="0" i="0" u="none" strike="noStrike" kern="0" cap="none" spc="0" normalizeH="0" baseline="30000" noProof="0" dirty="0">
                <a:ln>
                  <a:noFill/>
                </a:ln>
                <a:solidFill>
                  <a:srgbClr val="000000"/>
                </a:solidFill>
                <a:effectLst/>
                <a:uLnTx/>
                <a:uFillTx/>
                <a:latin typeface="Arial"/>
                <a:ea typeface="Batang" panose="02030600000101010101" pitchFamily="18" charset="-127"/>
                <a:cs typeface="Arial" panose="020B0604020202020204" pitchFamily="34" charset="0"/>
                <a:sym typeface="Arial"/>
              </a:rPr>
              <a:t>d</a:t>
            </a:r>
            <a:r>
              <a:rPr kumimoji="0" lang="en-US" sz="800" b="0" i="0" u="none" strike="noStrike" kern="0" cap="none" spc="0" normalizeH="0" baseline="0" noProof="0" dirty="0">
                <a:ln>
                  <a:noFill/>
                </a:ln>
                <a:solidFill>
                  <a:srgbClr val="000000"/>
                </a:solidFill>
                <a:effectLst/>
                <a:uLnTx/>
                <a:uFillTx/>
                <a:latin typeface="Arial"/>
                <a:ea typeface="Batang" panose="02030600000101010101" pitchFamily="18" charset="-127"/>
                <a:cs typeface="Arial" panose="020B0604020202020204" pitchFamily="34" charset="0"/>
                <a:sym typeface="Arial"/>
              </a:rPr>
              <a:t> Category includes the preferred terms platelet count decreased and thrombocytopenia. </a:t>
            </a:r>
            <a:r>
              <a:rPr kumimoji="0" lang="en-US" sz="800" b="0" i="0" u="none" strike="noStrike" kern="0" cap="none" spc="0" normalizeH="0" baseline="30000" noProof="0" dirty="0">
                <a:ln>
                  <a:noFill/>
                </a:ln>
                <a:solidFill>
                  <a:srgbClr val="636363"/>
                </a:solidFill>
                <a:effectLst/>
                <a:uLnTx/>
                <a:uFillTx/>
                <a:latin typeface="Arial"/>
                <a:cs typeface="Arial" panose="020B0604020202020204" pitchFamily="34" charset="0"/>
                <a:sym typeface="Arial"/>
              </a:rPr>
              <a:t>e</a:t>
            </a:r>
            <a:r>
              <a:rPr kumimoji="0" lang="en-US" sz="800" b="0" i="0" u="none" strike="noStrike" kern="0" cap="none" spc="0" normalizeH="0" baseline="0" noProof="0" dirty="0">
                <a:ln>
                  <a:noFill/>
                </a:ln>
                <a:solidFill>
                  <a:srgbClr val="636363"/>
                </a:solidFill>
                <a:effectLst/>
                <a:uLnTx/>
                <a:uFillTx/>
                <a:latin typeface="Arial"/>
                <a:cs typeface="Arial" panose="020B0604020202020204" pitchFamily="34" charset="0"/>
                <a:sym typeface="Arial"/>
              </a:rPr>
              <a:t> </a:t>
            </a:r>
            <a:r>
              <a:rPr kumimoji="0" lang="en-US" sz="800" b="0" i="0" u="none" strike="noStrike" kern="0" cap="none" spc="0" normalizeH="0" baseline="0" noProof="0" dirty="0">
                <a:ln>
                  <a:noFill/>
                </a:ln>
                <a:solidFill>
                  <a:srgbClr val="000000"/>
                </a:solidFill>
                <a:effectLst/>
                <a:uLnTx/>
                <a:uFillTx/>
                <a:latin typeface="Arial"/>
                <a:cs typeface="Arial" panose="020B0604020202020204" pitchFamily="34" charset="0"/>
                <a:sym typeface="Arial"/>
              </a:rPr>
              <a:t>Included </a:t>
            </a:r>
            <a:r>
              <a:rPr kumimoji="0" lang="en-US" sz="800" b="0" i="0" u="none" strike="noStrike" kern="0" cap="none" spc="0" normalizeH="0" baseline="0" noProof="0" dirty="0">
                <a:ln>
                  <a:noFill/>
                </a:ln>
                <a:solidFill>
                  <a:srgbClr val="000000"/>
                </a:solidFill>
                <a:effectLst/>
                <a:uLnTx/>
                <a:uFillTx/>
                <a:latin typeface="Arial"/>
                <a:ea typeface="Batang" panose="02030600000101010101" pitchFamily="18" charset="-127"/>
                <a:cs typeface="Arial" panose="020B0604020202020204" pitchFamily="34" charset="0"/>
                <a:sym typeface="Arial"/>
              </a:rPr>
              <a:t>pneumonia (n = 1), organizing pneumonia (n = 1). </a:t>
            </a:r>
          </a:p>
          <a:p>
            <a:pPr marL="0" marR="0" lvl="0" indent="0" algn="l" defTabSz="914400" rtl="0" eaLnBrk="1" fontAlgn="auto" latinLnBrk="0" hangingPunct="1">
              <a:lnSpc>
                <a:spcPct val="100000"/>
              </a:lnSpc>
              <a:spcBef>
                <a:spcPts val="0"/>
              </a:spcBef>
              <a:spcAft>
                <a:spcPts val="0"/>
              </a:spcAft>
              <a:buClrTx/>
              <a:buSzPts val="1400"/>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panose="020B0604020202020204" pitchFamily="34" charset="0"/>
                <a:sym typeface="Arial"/>
              </a:rPr>
              <a:t>1. Makker V et al. SGO 2024. </a:t>
            </a:r>
            <a:endParaRPr kumimoji="0" lang="en-US" sz="800" b="0" i="0" u="none" strike="noStrike" kern="0" cap="none" spc="0" normalizeH="0" baseline="0" noProof="0" dirty="0">
              <a:ln>
                <a:noFill/>
              </a:ln>
              <a:solidFill>
                <a:srgbClr val="000000"/>
              </a:solidFill>
              <a:effectLst/>
              <a:highlight>
                <a:srgbClr val="FFFF00"/>
              </a:highlight>
              <a:uLnTx/>
              <a:uFillTx/>
              <a:latin typeface="Arial"/>
              <a:cs typeface="Arial" panose="020B0604020202020204" pitchFamily="34" charset="0"/>
              <a:sym typeface="Arial"/>
            </a:endParaRPr>
          </a:p>
        </p:txBody>
      </p:sp>
      <p:sp>
        <p:nvSpPr>
          <p:cNvPr id="9" name="Title 8">
            <a:extLst>
              <a:ext uri="{FF2B5EF4-FFF2-40B4-BE49-F238E27FC236}">
                <a16:creationId xmlns:a16="http://schemas.microsoft.com/office/drawing/2014/main" id="{7D3596F7-B64F-14E7-6AC0-B7C64B4BA938}"/>
              </a:ext>
            </a:extLst>
          </p:cNvPr>
          <p:cNvSpPr>
            <a:spLocks noGrp="1"/>
          </p:cNvSpPr>
          <p:nvPr>
            <p:ph type="title"/>
          </p:nvPr>
        </p:nvSpPr>
        <p:spPr/>
        <p:txBody>
          <a:bodyPr/>
          <a:lstStyle/>
          <a:p>
            <a:r>
              <a:rPr lang="en-US" dirty="0"/>
              <a:t>Safety Findings With T-DXd</a:t>
            </a:r>
            <a:r>
              <a:rPr lang="en-US" baseline="30000" dirty="0"/>
              <a:t>1,a</a:t>
            </a:r>
            <a:r>
              <a:rPr lang="en-US" dirty="0"/>
              <a:t> </a:t>
            </a:r>
          </a:p>
        </p:txBody>
      </p:sp>
      <p:graphicFrame>
        <p:nvGraphicFramePr>
          <p:cNvPr id="44" name="Table 43">
            <a:extLst>
              <a:ext uri="{FF2B5EF4-FFF2-40B4-BE49-F238E27FC236}">
                <a16:creationId xmlns:a16="http://schemas.microsoft.com/office/drawing/2014/main" id="{10D6B197-F74A-BEDA-2B1F-A82291C44650}"/>
              </a:ext>
            </a:extLst>
          </p:cNvPr>
          <p:cNvGraphicFramePr>
            <a:graphicFrameLocks noGrp="1"/>
          </p:cNvGraphicFramePr>
          <p:nvPr/>
        </p:nvGraphicFramePr>
        <p:xfrm>
          <a:off x="91440" y="868216"/>
          <a:ext cx="3334805" cy="2852928"/>
        </p:xfrm>
        <a:graphic>
          <a:graphicData uri="http://schemas.openxmlformats.org/drawingml/2006/table">
            <a:tbl>
              <a:tblPr firstRow="1" bandRow="1"/>
              <a:tblGrid>
                <a:gridCol w="2245360">
                  <a:extLst>
                    <a:ext uri="{9D8B030D-6E8A-4147-A177-3AD203B41FA5}">
                      <a16:colId xmlns:a16="http://schemas.microsoft.com/office/drawing/2014/main" val="2082038985"/>
                    </a:ext>
                  </a:extLst>
                </a:gridCol>
                <a:gridCol w="1089445">
                  <a:extLst>
                    <a:ext uri="{9D8B030D-6E8A-4147-A177-3AD203B41FA5}">
                      <a16:colId xmlns:a16="http://schemas.microsoft.com/office/drawing/2014/main" val="3096196294"/>
                    </a:ext>
                  </a:extLst>
                </a:gridCol>
              </a:tblGrid>
              <a:tr h="51948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baseline="0" noProof="0" dirty="0">
                          <a:solidFill>
                            <a:schemeClr val="bg1"/>
                          </a:solidFill>
                          <a:latin typeface="Arial "/>
                        </a:rPr>
                        <a:t>n (%)</a:t>
                      </a:r>
                      <a:endParaRPr lang="en-US" sz="1200" b="1" baseline="30000" noProof="0" dirty="0">
                        <a:solidFill>
                          <a:schemeClr val="bg1"/>
                        </a:solidFill>
                        <a:latin typeface="Arial "/>
                        <a:cs typeface="Calibri" panose="020F0502020204030204" pitchFamily="34" charset="0"/>
                      </a:endParaRPr>
                    </a:p>
                  </a:txBody>
                  <a:tcPr marL="54000" marR="5400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25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lnSpc>
                          <a:spcPct val="100000"/>
                        </a:lnSpc>
                        <a:spcBef>
                          <a:spcPts val="0"/>
                        </a:spcBef>
                        <a:spcAft>
                          <a:spcPts val="0"/>
                        </a:spcAft>
                      </a:pPr>
                      <a:r>
                        <a:rPr lang="en-US" sz="1200" b="1" i="0" noProof="0" dirty="0">
                          <a:solidFill>
                            <a:schemeClr val="bg1"/>
                          </a:solidFill>
                          <a:effectLst/>
                          <a:latin typeface="Arial "/>
                          <a:ea typeface="MS Mincho"/>
                          <a:cs typeface="Arial"/>
                        </a:rPr>
                        <a:t>Gynecologic</a:t>
                      </a:r>
                      <a:br>
                        <a:rPr lang="en-US" sz="1200" b="1" i="0" noProof="0" dirty="0">
                          <a:solidFill>
                            <a:schemeClr val="bg1"/>
                          </a:solidFill>
                          <a:effectLst/>
                          <a:latin typeface="Arial "/>
                          <a:ea typeface="MS Mincho"/>
                          <a:cs typeface="Arial"/>
                        </a:rPr>
                      </a:br>
                      <a:r>
                        <a:rPr lang="en-US" sz="1200" b="1" i="0" noProof="0" dirty="0">
                          <a:solidFill>
                            <a:schemeClr val="bg1"/>
                          </a:solidFill>
                          <a:effectLst/>
                          <a:latin typeface="Arial "/>
                          <a:ea typeface="MS Mincho"/>
                          <a:cs typeface="Arial"/>
                        </a:rPr>
                        <a:t>Cohorts</a:t>
                      </a:r>
                    </a:p>
                    <a:p>
                      <a:pPr marL="0" marR="0" algn="ctr">
                        <a:lnSpc>
                          <a:spcPct val="100000"/>
                        </a:lnSpc>
                        <a:spcBef>
                          <a:spcPts val="0"/>
                        </a:spcBef>
                        <a:spcAft>
                          <a:spcPts val="0"/>
                        </a:spcAft>
                      </a:pPr>
                      <a:r>
                        <a:rPr lang="en-US" sz="1200" b="1" i="0" noProof="0" dirty="0">
                          <a:solidFill>
                            <a:schemeClr val="bg1"/>
                          </a:solidFill>
                          <a:effectLst/>
                          <a:latin typeface="Arial "/>
                          <a:ea typeface="MS Mincho"/>
                          <a:cs typeface="Arial"/>
                        </a:rPr>
                        <a:t> (N = 120)</a:t>
                      </a:r>
                    </a:p>
                  </a:txBody>
                  <a:tcPr marL="54000" marR="5400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25F"/>
                    </a:solidFill>
                  </a:tcPr>
                </a:tc>
                <a:extLst>
                  <a:ext uri="{0D108BD9-81ED-4DB2-BD59-A6C34878D82A}">
                    <a16:rowId xmlns:a16="http://schemas.microsoft.com/office/drawing/2014/main" val="233338129"/>
                  </a:ext>
                </a:extLst>
              </a:tr>
              <a:tr h="12067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rtl="0" eaLnBrk="1" fontAlgn="auto" latinLnBrk="0" hangingPunct="1">
                        <a:lnSpc>
                          <a:spcPct val="100000"/>
                        </a:lnSpc>
                        <a:spcBef>
                          <a:spcPts val="0"/>
                        </a:spcBef>
                        <a:spcAft>
                          <a:spcPts val="0"/>
                        </a:spcAft>
                        <a:buClrTx/>
                        <a:buSzTx/>
                        <a:buFontTx/>
                        <a:buNone/>
                      </a:pPr>
                      <a:r>
                        <a:rPr lang="en-US" sz="1200" b="0" kern="1200" noProof="0" dirty="0">
                          <a:solidFill>
                            <a:schemeClr val="tx1"/>
                          </a:solidFill>
                          <a:effectLst/>
                          <a:latin typeface="Arial "/>
                          <a:ea typeface="MS Mincho"/>
                        </a:rPr>
                        <a:t>Any drug-related TEAEs </a:t>
                      </a:r>
                      <a:endParaRPr lang="en-US" sz="1200" b="0" noProof="0" dirty="0">
                        <a:solidFill>
                          <a:schemeClr val="tx1"/>
                        </a:solidFill>
                        <a:effectLst/>
                        <a:latin typeface="Arial "/>
                        <a:ea typeface="MS Mincho" panose="02020609040205080304" pitchFamily="49" charset="-128"/>
                      </a:endParaRPr>
                    </a:p>
                  </a:txBody>
                  <a:tcPr marL="54000" marR="5400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200" noProof="0" dirty="0">
                          <a:solidFill>
                            <a:schemeClr val="tx1"/>
                          </a:solidFill>
                          <a:effectLst/>
                          <a:latin typeface="Arial "/>
                          <a:ea typeface="MS Mincho"/>
                        </a:rPr>
                        <a:t>106 (88.3)</a:t>
                      </a:r>
                    </a:p>
                  </a:txBody>
                  <a:tcPr marL="54000" marR="5400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7E8EA"/>
                    </a:solidFill>
                  </a:tcPr>
                </a:tc>
                <a:extLst>
                  <a:ext uri="{0D108BD9-81ED-4DB2-BD59-A6C34878D82A}">
                    <a16:rowId xmlns:a16="http://schemas.microsoft.com/office/drawing/2014/main" val="4138978535"/>
                  </a:ext>
                </a:extLst>
              </a:tr>
              <a:tr h="18037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4300" marR="0" lvl="0" indent="0" algn="l">
                        <a:lnSpc>
                          <a:spcPct val="100000"/>
                        </a:lnSpc>
                        <a:spcBef>
                          <a:spcPts val="0"/>
                        </a:spcBef>
                        <a:spcAft>
                          <a:spcPts val="0"/>
                        </a:spcAft>
                        <a:tabLst/>
                      </a:pPr>
                      <a:r>
                        <a:rPr lang="en-US" sz="1200" b="0" kern="1200" noProof="0" dirty="0">
                          <a:solidFill>
                            <a:schemeClr val="tx1"/>
                          </a:solidFill>
                          <a:effectLst/>
                          <a:latin typeface="Arial "/>
                          <a:ea typeface="MS Mincho"/>
                        </a:rPr>
                        <a:t>Drug-related TEAEs grade ≥3</a:t>
                      </a:r>
                      <a:endParaRPr lang="en-US" sz="1200" b="0" noProof="0" dirty="0">
                        <a:solidFill>
                          <a:schemeClr val="tx1"/>
                        </a:solidFill>
                        <a:effectLst/>
                        <a:latin typeface="Arial "/>
                        <a:ea typeface="MS Mincho"/>
                      </a:endParaRPr>
                    </a:p>
                  </a:txBody>
                  <a:tcPr marL="54000" marR="5400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
                          <a:ea typeface="MS Mincho"/>
                          <a:cs typeface="+mn-cs"/>
                        </a:rPr>
                        <a:t>54 (45.0)</a:t>
                      </a:r>
                    </a:p>
                  </a:txBody>
                  <a:tcPr marL="54000" marR="5400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57039944"/>
                  </a:ext>
                </a:extLst>
              </a:tr>
              <a:tr h="20489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100000"/>
                        </a:lnSpc>
                        <a:spcBef>
                          <a:spcPts val="0"/>
                        </a:spcBef>
                        <a:spcAft>
                          <a:spcPts val="0"/>
                        </a:spcAft>
                      </a:pPr>
                      <a:r>
                        <a:rPr lang="en-US" sz="1200" b="0" kern="1200" noProof="0" dirty="0">
                          <a:solidFill>
                            <a:schemeClr val="tx1"/>
                          </a:solidFill>
                          <a:effectLst/>
                          <a:latin typeface="Arial "/>
                          <a:ea typeface="MS Mincho"/>
                        </a:rPr>
                        <a:t>Serious drug-related TEAEs</a:t>
                      </a:r>
                      <a:endParaRPr lang="en-US" sz="1200" b="0" noProof="0" dirty="0">
                        <a:solidFill>
                          <a:schemeClr val="tx1"/>
                        </a:solidFill>
                        <a:effectLst/>
                        <a:latin typeface="Arial "/>
                        <a:ea typeface="MS Mincho"/>
                      </a:endParaRPr>
                    </a:p>
                  </a:txBody>
                  <a:tcPr marL="54000" marR="5400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
                          <a:ea typeface="MS Mincho"/>
                          <a:cs typeface="+mn-cs"/>
                        </a:rPr>
                        <a:t>18 (15.0)</a:t>
                      </a:r>
                    </a:p>
                  </a:txBody>
                  <a:tcPr marL="54000" marR="5400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7E8EA"/>
                    </a:solidFill>
                  </a:tcPr>
                </a:tc>
                <a:extLst>
                  <a:ext uri="{0D108BD9-81ED-4DB2-BD59-A6C34878D82A}">
                    <a16:rowId xmlns:a16="http://schemas.microsoft.com/office/drawing/2014/main" val="4035699402"/>
                  </a:ext>
                </a:extLst>
              </a:tr>
              <a:tr h="39228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100000"/>
                        </a:lnSpc>
                        <a:spcBef>
                          <a:spcPts val="0"/>
                        </a:spcBef>
                        <a:spcAft>
                          <a:spcPts val="0"/>
                        </a:spcAft>
                      </a:pPr>
                      <a:r>
                        <a:rPr lang="en-US" sz="1200" b="0" kern="1200" noProof="0" dirty="0">
                          <a:solidFill>
                            <a:schemeClr val="tx1"/>
                          </a:solidFill>
                          <a:effectLst/>
                          <a:latin typeface="Arial "/>
                          <a:ea typeface="MS Mincho"/>
                        </a:rPr>
                        <a:t>Drug-related TEAEs associated with dose discontinuations</a:t>
                      </a:r>
                      <a:endParaRPr lang="en-US" sz="1200" b="0" noProof="0" dirty="0">
                        <a:solidFill>
                          <a:schemeClr val="tx1"/>
                        </a:solidFill>
                        <a:effectLst/>
                        <a:latin typeface="Arial "/>
                        <a:ea typeface="MS Mincho"/>
                      </a:endParaRPr>
                    </a:p>
                  </a:txBody>
                  <a:tcPr marL="54000" marR="5400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
                          <a:ea typeface="MS Mincho"/>
                          <a:cs typeface="+mn-cs"/>
                        </a:rPr>
                        <a:t>7 (5.8)</a:t>
                      </a:r>
                    </a:p>
                  </a:txBody>
                  <a:tcPr marL="54000" marR="5400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61808601"/>
                  </a:ext>
                </a:extLst>
              </a:tr>
              <a:tr h="39228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100000"/>
                        </a:lnSpc>
                        <a:spcBef>
                          <a:spcPts val="0"/>
                        </a:spcBef>
                        <a:spcAft>
                          <a:spcPts val="0"/>
                        </a:spcAft>
                      </a:pPr>
                      <a:r>
                        <a:rPr lang="en-US" sz="1200" b="0" kern="1200" noProof="0" dirty="0">
                          <a:solidFill>
                            <a:schemeClr val="tx1"/>
                          </a:solidFill>
                          <a:effectLst/>
                          <a:latin typeface="Arial "/>
                          <a:ea typeface="MS Mincho"/>
                        </a:rPr>
                        <a:t>Drug-related TEAEs associated </a:t>
                      </a:r>
                      <a:br>
                        <a:rPr lang="en-US" sz="1200" b="0" kern="1200" noProof="0" dirty="0">
                          <a:solidFill>
                            <a:schemeClr val="tx1"/>
                          </a:solidFill>
                          <a:effectLst/>
                          <a:latin typeface="Arial "/>
                          <a:ea typeface="MS Mincho"/>
                        </a:rPr>
                      </a:br>
                      <a:r>
                        <a:rPr lang="en-US" sz="1200" b="0" kern="1200" noProof="0" dirty="0">
                          <a:solidFill>
                            <a:schemeClr val="tx1"/>
                          </a:solidFill>
                          <a:effectLst/>
                          <a:latin typeface="Arial "/>
                          <a:ea typeface="MS Mincho"/>
                        </a:rPr>
                        <a:t>with dose interruptions</a:t>
                      </a:r>
                      <a:endParaRPr lang="en-US" sz="1200" b="0" noProof="0" dirty="0">
                        <a:solidFill>
                          <a:schemeClr val="tx1"/>
                        </a:solidFill>
                        <a:effectLst/>
                        <a:latin typeface="Arial "/>
                        <a:ea typeface="MS Mincho"/>
                      </a:endParaRPr>
                    </a:p>
                  </a:txBody>
                  <a:tcPr marL="54000" marR="5400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
                          <a:ea typeface="MS Mincho"/>
                          <a:cs typeface="+mn-cs"/>
                        </a:rPr>
                        <a:t>24 (20.0)</a:t>
                      </a:r>
                    </a:p>
                  </a:txBody>
                  <a:tcPr marL="54000" marR="5400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7E8EA"/>
                    </a:solidFill>
                  </a:tcPr>
                </a:tc>
                <a:extLst>
                  <a:ext uri="{0D108BD9-81ED-4DB2-BD59-A6C34878D82A}">
                    <a16:rowId xmlns:a16="http://schemas.microsoft.com/office/drawing/2014/main" val="567735550"/>
                  </a:ext>
                </a:extLst>
              </a:tr>
              <a:tr h="39228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100000"/>
                        </a:lnSpc>
                        <a:spcBef>
                          <a:spcPts val="0"/>
                        </a:spcBef>
                        <a:spcAft>
                          <a:spcPts val="0"/>
                        </a:spcAft>
                      </a:pPr>
                      <a:r>
                        <a:rPr lang="en-US" sz="1200" b="0" kern="1200" noProof="0" dirty="0">
                          <a:solidFill>
                            <a:schemeClr val="tx1"/>
                          </a:solidFill>
                          <a:effectLst/>
                          <a:latin typeface="Arial "/>
                          <a:ea typeface="MS Mincho"/>
                        </a:rPr>
                        <a:t>Drug-related TEAEs associated with dose reductions</a:t>
                      </a:r>
                      <a:endParaRPr lang="en-US" sz="1200" b="0" noProof="0" dirty="0">
                        <a:solidFill>
                          <a:schemeClr val="tx1"/>
                        </a:solidFill>
                        <a:effectLst/>
                        <a:latin typeface="Arial "/>
                        <a:ea typeface="MS Mincho"/>
                      </a:endParaRPr>
                    </a:p>
                  </a:txBody>
                  <a:tcPr marL="54000" marR="5400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
                          <a:ea typeface="MS Mincho"/>
                          <a:cs typeface="+mn-cs"/>
                        </a:rPr>
                        <a:t>35 (29.2)</a:t>
                      </a:r>
                    </a:p>
                  </a:txBody>
                  <a:tcPr marL="54000" marR="5400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98954128"/>
                  </a:ext>
                </a:extLst>
              </a:tr>
              <a:tr h="39228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100000"/>
                        </a:lnSpc>
                        <a:spcBef>
                          <a:spcPts val="0"/>
                        </a:spcBef>
                        <a:spcAft>
                          <a:spcPts val="0"/>
                        </a:spcAft>
                      </a:pPr>
                      <a:r>
                        <a:rPr lang="en-US" sz="1200" b="0" kern="1200" noProof="0" dirty="0">
                          <a:solidFill>
                            <a:schemeClr val="tx1"/>
                          </a:solidFill>
                          <a:effectLst/>
                          <a:latin typeface="Arial "/>
                          <a:ea typeface="MS Mincho"/>
                        </a:rPr>
                        <a:t>Drug-related TEAEs associated </a:t>
                      </a:r>
                      <a:br>
                        <a:rPr lang="en-US" sz="1200" b="0" kern="1200" noProof="0" dirty="0">
                          <a:solidFill>
                            <a:schemeClr val="tx1"/>
                          </a:solidFill>
                          <a:effectLst/>
                          <a:latin typeface="Arial "/>
                          <a:ea typeface="MS Mincho"/>
                        </a:rPr>
                      </a:br>
                      <a:r>
                        <a:rPr lang="en-US" sz="1200" b="0" kern="1200" noProof="0" dirty="0">
                          <a:solidFill>
                            <a:schemeClr val="tx1"/>
                          </a:solidFill>
                          <a:effectLst/>
                          <a:latin typeface="Arial "/>
                          <a:ea typeface="MS Mincho"/>
                        </a:rPr>
                        <a:t>with deaths</a:t>
                      </a:r>
                      <a:endParaRPr lang="en-US" sz="1200" b="0" noProof="0" dirty="0">
                        <a:solidFill>
                          <a:schemeClr val="tx1"/>
                        </a:solidFill>
                        <a:effectLst/>
                        <a:latin typeface="Arial "/>
                        <a:ea typeface="MS Mincho"/>
                      </a:endParaRPr>
                    </a:p>
                  </a:txBody>
                  <a:tcPr marL="54000" marR="5400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
                          <a:ea typeface="MS Mincho"/>
                          <a:cs typeface="+mn-cs"/>
                        </a:rPr>
                        <a:t>2 (1.7)</a:t>
                      </a:r>
                      <a:r>
                        <a:rPr kumimoji="0" lang="en-US" sz="1200" b="0" i="0" u="none" strike="noStrike" kern="1200" cap="none" spc="0" normalizeH="0" baseline="30000" noProof="0" dirty="0">
                          <a:ln>
                            <a:noFill/>
                          </a:ln>
                          <a:solidFill>
                            <a:schemeClr val="tx1"/>
                          </a:solidFill>
                          <a:effectLst/>
                          <a:uLnTx/>
                          <a:uFillTx/>
                          <a:latin typeface="Arial "/>
                          <a:ea typeface="MS Mincho"/>
                          <a:cs typeface="+mn-cs"/>
                        </a:rPr>
                        <a:t>e</a:t>
                      </a:r>
                    </a:p>
                  </a:txBody>
                  <a:tcPr marL="54000" marR="5400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8EA"/>
                    </a:solidFill>
                  </a:tcPr>
                </a:tc>
                <a:extLst>
                  <a:ext uri="{0D108BD9-81ED-4DB2-BD59-A6C34878D82A}">
                    <a16:rowId xmlns:a16="http://schemas.microsoft.com/office/drawing/2014/main" val="1604191527"/>
                  </a:ext>
                </a:extLst>
              </a:tr>
            </a:tbl>
          </a:graphicData>
        </a:graphic>
      </p:graphicFrame>
      <p:sp>
        <p:nvSpPr>
          <p:cNvPr id="6" name="TextBox 5">
            <a:extLst>
              <a:ext uri="{FF2B5EF4-FFF2-40B4-BE49-F238E27FC236}">
                <a16:creationId xmlns:a16="http://schemas.microsoft.com/office/drawing/2014/main" id="{F64D3259-DEF4-36B2-82C1-2EF3AA73BF4C}"/>
              </a:ext>
            </a:extLst>
          </p:cNvPr>
          <p:cNvSpPr txBox="1"/>
          <p:nvPr/>
        </p:nvSpPr>
        <p:spPr>
          <a:xfrm>
            <a:off x="3740979" y="793617"/>
            <a:ext cx="5237921"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sym typeface="Arial"/>
              </a:rPr>
              <a:t>Most Common Drug-Related TEAEs (&gt;10%) in Gynecologic Cohorts</a:t>
            </a:r>
          </a:p>
        </p:txBody>
      </p:sp>
      <p:graphicFrame>
        <p:nvGraphicFramePr>
          <p:cNvPr id="7" name="Content Placeholder 14">
            <a:extLst>
              <a:ext uri="{FF2B5EF4-FFF2-40B4-BE49-F238E27FC236}">
                <a16:creationId xmlns:a16="http://schemas.microsoft.com/office/drawing/2014/main" id="{5648F1AF-926A-1260-15A5-C2797ECF8585}"/>
              </a:ext>
            </a:extLst>
          </p:cNvPr>
          <p:cNvGraphicFramePr>
            <a:graphicFrameLocks/>
          </p:cNvGraphicFramePr>
          <p:nvPr/>
        </p:nvGraphicFramePr>
        <p:xfrm>
          <a:off x="4609466" y="1061012"/>
          <a:ext cx="4492466" cy="24355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Table 7">
            <a:extLst>
              <a:ext uri="{FF2B5EF4-FFF2-40B4-BE49-F238E27FC236}">
                <a16:creationId xmlns:a16="http://schemas.microsoft.com/office/drawing/2014/main" id="{62DBE2EF-46D6-3DCE-DBC9-3B0E65417599}"/>
              </a:ext>
            </a:extLst>
          </p:cNvPr>
          <p:cNvGraphicFramePr>
            <a:graphicFrameLocks noGrp="1"/>
          </p:cNvGraphicFramePr>
          <p:nvPr/>
        </p:nvGraphicFramePr>
        <p:xfrm>
          <a:off x="2066949" y="3764595"/>
          <a:ext cx="6985611" cy="640776"/>
        </p:xfrm>
        <a:graphic>
          <a:graphicData uri="http://schemas.openxmlformats.org/drawingml/2006/table">
            <a:tbl>
              <a:tblPr firstRow="1" bandRow="1"/>
              <a:tblGrid>
                <a:gridCol w="2258169">
                  <a:extLst>
                    <a:ext uri="{9D8B030D-6E8A-4147-A177-3AD203B41FA5}">
                      <a16:colId xmlns:a16="http://schemas.microsoft.com/office/drawing/2014/main" val="1379295417"/>
                    </a:ext>
                  </a:extLst>
                </a:gridCol>
                <a:gridCol w="760005">
                  <a:extLst>
                    <a:ext uri="{9D8B030D-6E8A-4147-A177-3AD203B41FA5}">
                      <a16:colId xmlns:a16="http://schemas.microsoft.com/office/drawing/2014/main" val="455590465"/>
                    </a:ext>
                  </a:extLst>
                </a:gridCol>
                <a:gridCol w="760005">
                  <a:extLst>
                    <a:ext uri="{9D8B030D-6E8A-4147-A177-3AD203B41FA5}">
                      <a16:colId xmlns:a16="http://schemas.microsoft.com/office/drawing/2014/main" val="1395724093"/>
                    </a:ext>
                  </a:extLst>
                </a:gridCol>
                <a:gridCol w="760005">
                  <a:extLst>
                    <a:ext uri="{9D8B030D-6E8A-4147-A177-3AD203B41FA5}">
                      <a16:colId xmlns:a16="http://schemas.microsoft.com/office/drawing/2014/main" val="1962638590"/>
                    </a:ext>
                  </a:extLst>
                </a:gridCol>
                <a:gridCol w="760005">
                  <a:extLst>
                    <a:ext uri="{9D8B030D-6E8A-4147-A177-3AD203B41FA5}">
                      <a16:colId xmlns:a16="http://schemas.microsoft.com/office/drawing/2014/main" val="3552903919"/>
                    </a:ext>
                  </a:extLst>
                </a:gridCol>
                <a:gridCol w="760005">
                  <a:extLst>
                    <a:ext uri="{9D8B030D-6E8A-4147-A177-3AD203B41FA5}">
                      <a16:colId xmlns:a16="http://schemas.microsoft.com/office/drawing/2014/main" val="4188953590"/>
                    </a:ext>
                  </a:extLst>
                </a:gridCol>
                <a:gridCol w="927417">
                  <a:extLst>
                    <a:ext uri="{9D8B030D-6E8A-4147-A177-3AD203B41FA5}">
                      <a16:colId xmlns:a16="http://schemas.microsoft.com/office/drawing/2014/main" val="3383203859"/>
                    </a:ext>
                  </a:extLst>
                </a:gridCol>
              </a:tblGrid>
              <a:tr h="413508">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100" b="1" baseline="0" dirty="0">
                          <a:solidFill>
                            <a:schemeClr val="bg1"/>
                          </a:solidFill>
                          <a:latin typeface="Arial" panose="020B0604020202020204" pitchFamily="34" charset="0"/>
                          <a:cs typeface="Arial" panose="020B0604020202020204" pitchFamily="34" charset="0"/>
                        </a:rPr>
                        <a:t>ILD/Pneumonitis Adjudicated </a:t>
                      </a:r>
                      <a:br>
                        <a:rPr lang="en-GB" sz="1100" b="1" baseline="0" dirty="0">
                          <a:solidFill>
                            <a:schemeClr val="bg1"/>
                          </a:solidFill>
                          <a:latin typeface="Arial" panose="020B0604020202020204" pitchFamily="34" charset="0"/>
                          <a:cs typeface="Arial" panose="020B0604020202020204" pitchFamily="34" charset="0"/>
                        </a:rPr>
                      </a:br>
                      <a:r>
                        <a:rPr lang="en-GB" sz="1100" b="1" baseline="0" dirty="0">
                          <a:solidFill>
                            <a:schemeClr val="bg1"/>
                          </a:solidFill>
                          <a:latin typeface="Arial" panose="020B0604020202020204" pitchFamily="34" charset="0"/>
                          <a:cs typeface="Arial" panose="020B0604020202020204" pitchFamily="34" charset="0"/>
                        </a:rPr>
                        <a:t>as T-DXd Related, n (%)</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25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100" b="1" dirty="0">
                          <a:solidFill>
                            <a:schemeClr val="bg1"/>
                          </a:solidFill>
                          <a:latin typeface="Arial" panose="020B0604020202020204" pitchFamily="34" charset="0"/>
                          <a:cs typeface="Arial" panose="020B0604020202020204" pitchFamily="34" charset="0"/>
                        </a:rPr>
                        <a:t>Grade 1</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25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100" b="1" dirty="0">
                          <a:solidFill>
                            <a:schemeClr val="bg1"/>
                          </a:solidFill>
                          <a:latin typeface="Arial" panose="020B0604020202020204" pitchFamily="34" charset="0"/>
                          <a:cs typeface="Arial" panose="020B0604020202020204" pitchFamily="34" charset="0"/>
                        </a:rPr>
                        <a:t>Grade 2</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25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Arial" panose="020B0604020202020204" pitchFamily="34" charset="0"/>
                          <a:cs typeface="Arial" panose="020B0604020202020204" pitchFamily="34" charset="0"/>
                        </a:rPr>
                        <a:t>Grade 3</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25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Arial" panose="020B0604020202020204" pitchFamily="34" charset="0"/>
                          <a:cs typeface="Arial" panose="020B0604020202020204" pitchFamily="34" charset="0"/>
                        </a:rPr>
                        <a:t>Grade 4</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25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Arial" panose="020B0604020202020204" pitchFamily="34" charset="0"/>
                          <a:cs typeface="Arial" panose="020B0604020202020204" pitchFamily="34" charset="0"/>
                        </a:rPr>
                        <a:t>Grade 5</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25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Arial" panose="020B0604020202020204" pitchFamily="34" charset="0"/>
                          <a:cs typeface="Arial" panose="020B0604020202020204" pitchFamily="34" charset="0"/>
                        </a:rPr>
                        <a:t>Any Grade</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25F"/>
                    </a:solidFill>
                  </a:tcPr>
                </a:tc>
                <a:extLst>
                  <a:ext uri="{0D108BD9-81ED-4DB2-BD59-A6C34878D82A}">
                    <a16:rowId xmlns:a16="http://schemas.microsoft.com/office/drawing/2014/main" val="3269110137"/>
                  </a:ext>
                </a:extLst>
              </a:tr>
              <a:tr h="22726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defTabSz="914400" rtl="0" eaLnBrk="1" latinLnBrk="0" hangingPunct="1">
                        <a:lnSpc>
                          <a:spcPct val="100000"/>
                        </a:lnSpc>
                        <a:spcBef>
                          <a:spcPts val="0"/>
                        </a:spcBef>
                        <a:spcAft>
                          <a:spcPts val="0"/>
                        </a:spcAft>
                      </a:pPr>
                      <a:r>
                        <a:rPr lang="en-US" sz="1100" b="0" kern="12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Gynecologic cohorts (N = 120)</a:t>
                      </a:r>
                    </a:p>
                  </a:txBody>
                  <a:tcPr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kern="1200" noProof="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4 (3.3)</a:t>
                      </a:r>
                    </a:p>
                  </a:txBody>
                  <a:tcPr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kern="1200" noProof="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8 (6.7)</a:t>
                      </a:r>
                    </a:p>
                  </a:txBody>
                  <a:tcPr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kern="1200" noProof="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0</a:t>
                      </a:r>
                    </a:p>
                  </a:txBody>
                  <a:tcPr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100" b="0" kern="12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0</a:t>
                      </a:r>
                    </a:p>
                  </a:txBody>
                  <a:tcPr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kern="1200" noProof="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1 (0.8)</a:t>
                      </a:r>
                    </a:p>
                  </a:txBody>
                  <a:tcPr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kern="1200" noProof="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13 (10.8)</a:t>
                      </a:r>
                    </a:p>
                  </a:txBody>
                  <a:tcPr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8EA"/>
                    </a:solidFill>
                  </a:tcPr>
                </a:tc>
                <a:extLst>
                  <a:ext uri="{0D108BD9-81ED-4DB2-BD59-A6C34878D82A}">
                    <a16:rowId xmlns:a16="http://schemas.microsoft.com/office/drawing/2014/main" val="3033560250"/>
                  </a:ext>
                </a:extLst>
              </a:tr>
            </a:tbl>
          </a:graphicData>
        </a:graphic>
      </p:graphicFrame>
      <p:graphicFrame>
        <p:nvGraphicFramePr>
          <p:cNvPr id="10" name="Table 9">
            <a:extLst>
              <a:ext uri="{FF2B5EF4-FFF2-40B4-BE49-F238E27FC236}">
                <a16:creationId xmlns:a16="http://schemas.microsoft.com/office/drawing/2014/main" id="{9C373FF6-4293-9AB5-D80A-A02109684700}"/>
              </a:ext>
            </a:extLst>
          </p:cNvPr>
          <p:cNvGraphicFramePr>
            <a:graphicFrameLocks noGrp="1"/>
          </p:cNvGraphicFramePr>
          <p:nvPr/>
        </p:nvGraphicFramePr>
        <p:xfrm>
          <a:off x="3372232" y="1160612"/>
          <a:ext cx="1321053" cy="2081772"/>
        </p:xfrm>
        <a:graphic>
          <a:graphicData uri="http://schemas.openxmlformats.org/drawingml/2006/table">
            <a:tbl>
              <a:tblPr/>
              <a:tblGrid>
                <a:gridCol w="1321053">
                  <a:extLst>
                    <a:ext uri="{9D8B030D-6E8A-4147-A177-3AD203B41FA5}">
                      <a16:colId xmlns:a16="http://schemas.microsoft.com/office/drawing/2014/main" val="2389311585"/>
                    </a:ext>
                  </a:extLst>
                </a:gridCol>
              </a:tblGrid>
              <a:tr h="23130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base"/>
                      <a:r>
                        <a:rPr lang="en-US" sz="1050" b="0" i="0" u="none" strike="noStrike" noProof="0" dirty="0">
                          <a:solidFill>
                            <a:schemeClr val="tx1"/>
                          </a:solidFill>
                          <a:effectLst/>
                          <a:latin typeface="Arial" panose="020B0604020202020204" pitchFamily="34" charset="0"/>
                        </a:rPr>
                        <a:t>Nausea</a:t>
                      </a:r>
                      <a:r>
                        <a:rPr lang="en-US" sz="1050" b="0" i="0" noProof="0" dirty="0">
                          <a:solidFill>
                            <a:schemeClr val="tx1"/>
                          </a:solidFill>
                          <a:effectLst/>
                          <a:latin typeface="Arial" panose="020B0604020202020204" pitchFamily="34" charset="0"/>
                        </a:rPr>
                        <a:t>​</a:t>
                      </a:r>
                      <a:endParaRPr lang="en-US" sz="1050" b="0" i="0" noProof="0" dirty="0">
                        <a:solidFill>
                          <a:schemeClr val="tx1"/>
                        </a:solidFill>
                        <a:effectLst/>
                      </a:endParaRPr>
                    </a:p>
                  </a:txBody>
                  <a:tcPr marL="27000" marR="27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50937"/>
                  </a:ext>
                </a:extLst>
              </a:tr>
              <a:tr h="23130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base"/>
                      <a:r>
                        <a:rPr lang="en-US" sz="1050" b="0" i="0" u="none" strike="noStrike" noProof="0" dirty="0">
                          <a:solidFill>
                            <a:schemeClr val="tx1"/>
                          </a:solidFill>
                          <a:effectLst/>
                          <a:latin typeface="Arial" panose="020B0604020202020204" pitchFamily="34" charset="0"/>
                        </a:rPr>
                        <a:t>Fatigue</a:t>
                      </a:r>
                      <a:r>
                        <a:rPr lang="en-US" sz="1050" b="0" i="0" u="none" strike="noStrike" baseline="30000" noProof="0" dirty="0">
                          <a:solidFill>
                            <a:schemeClr val="tx1"/>
                          </a:solidFill>
                          <a:effectLst/>
                          <a:latin typeface="Arial" panose="020B0604020202020204" pitchFamily="34" charset="0"/>
                        </a:rPr>
                        <a:t>b</a:t>
                      </a:r>
                      <a:endParaRPr lang="en-US" sz="1050" b="0" i="0" noProof="0" dirty="0">
                        <a:solidFill>
                          <a:schemeClr val="tx1"/>
                        </a:solidFill>
                        <a:effectLst/>
                      </a:endParaRPr>
                    </a:p>
                  </a:txBody>
                  <a:tcPr marL="27000" marR="27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7015479"/>
                  </a:ext>
                </a:extLst>
              </a:tr>
              <a:tr h="23130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base"/>
                      <a:r>
                        <a:rPr lang="en-US" sz="1050" b="0" i="0" u="none" strike="noStrike" noProof="0" dirty="0">
                          <a:solidFill>
                            <a:schemeClr val="tx1"/>
                          </a:solidFill>
                          <a:effectLst/>
                          <a:latin typeface="Arial" panose="020B0604020202020204" pitchFamily="34" charset="0"/>
                        </a:rPr>
                        <a:t>Diarrhea</a:t>
                      </a:r>
                      <a:endParaRPr lang="en-US" sz="1050" b="0" i="0" noProof="0" dirty="0">
                        <a:solidFill>
                          <a:schemeClr val="tx1"/>
                        </a:solidFill>
                        <a:effectLst/>
                      </a:endParaRPr>
                    </a:p>
                  </a:txBody>
                  <a:tcPr marL="27000" marR="27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9667939"/>
                  </a:ext>
                </a:extLst>
              </a:tr>
              <a:tr h="23130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base"/>
                      <a:r>
                        <a:rPr lang="en-US" sz="1050" b="0" i="0" u="none" strike="noStrike" noProof="0" dirty="0">
                          <a:solidFill>
                            <a:schemeClr val="tx1"/>
                          </a:solidFill>
                          <a:effectLst/>
                          <a:latin typeface="Arial" panose="020B0604020202020204" pitchFamily="34" charset="0"/>
                        </a:rPr>
                        <a:t>Anemia</a:t>
                      </a:r>
                      <a:r>
                        <a:rPr lang="en-US" sz="1050" b="0" i="0" noProof="0" dirty="0">
                          <a:solidFill>
                            <a:schemeClr val="tx1"/>
                          </a:solidFill>
                          <a:effectLst/>
                          <a:latin typeface="Arial" panose="020B0604020202020204" pitchFamily="34" charset="0"/>
                        </a:rPr>
                        <a:t>​</a:t>
                      </a:r>
                      <a:endParaRPr lang="en-US" sz="1050" b="0" i="0" noProof="0" dirty="0">
                        <a:solidFill>
                          <a:schemeClr val="tx1"/>
                        </a:solidFill>
                        <a:effectLst/>
                      </a:endParaRPr>
                    </a:p>
                  </a:txBody>
                  <a:tcPr marL="27000" marR="27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1436867"/>
                  </a:ext>
                </a:extLst>
              </a:tr>
              <a:tr h="23130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914400" rtl="0" eaLnBrk="1" fontAlgn="base" latinLnBrk="0" hangingPunct="1">
                        <a:lnSpc>
                          <a:spcPct val="100000"/>
                        </a:lnSpc>
                        <a:spcBef>
                          <a:spcPts val="0"/>
                        </a:spcBef>
                        <a:spcAft>
                          <a:spcPts val="0"/>
                        </a:spcAft>
                        <a:buClrTx/>
                        <a:buSzTx/>
                        <a:buFontTx/>
                        <a:buNone/>
                        <a:tabLst/>
                        <a:defRPr/>
                      </a:pPr>
                      <a:r>
                        <a:rPr lang="en-US" sz="1050" b="0" i="0" u="none" strike="noStrike" noProof="0" dirty="0">
                          <a:solidFill>
                            <a:schemeClr val="tx1"/>
                          </a:solidFill>
                          <a:effectLst/>
                          <a:latin typeface="Arial" panose="020B0604020202020204" pitchFamily="34" charset="0"/>
                        </a:rPr>
                        <a:t>Neutropenia</a:t>
                      </a:r>
                      <a:r>
                        <a:rPr lang="en-US" sz="1050" b="0" i="0" u="none" strike="noStrike" baseline="30000" noProof="0" dirty="0">
                          <a:solidFill>
                            <a:schemeClr val="tx1"/>
                          </a:solidFill>
                          <a:effectLst/>
                          <a:latin typeface="Arial" panose="020B0604020202020204" pitchFamily="34" charset="0"/>
                        </a:rPr>
                        <a:t>c</a:t>
                      </a:r>
                      <a:r>
                        <a:rPr lang="en-US" sz="1050" b="0" i="0" noProof="0" dirty="0">
                          <a:solidFill>
                            <a:schemeClr val="tx1"/>
                          </a:solidFill>
                          <a:effectLst/>
                          <a:latin typeface="Arial" panose="020B0604020202020204" pitchFamily="34" charset="0"/>
                        </a:rPr>
                        <a:t>​</a:t>
                      </a:r>
                      <a:endParaRPr lang="en-US" sz="1050" b="0" i="0" noProof="0" dirty="0">
                        <a:solidFill>
                          <a:schemeClr val="tx1"/>
                        </a:solidFill>
                        <a:effectLst/>
                      </a:endParaRPr>
                    </a:p>
                  </a:txBody>
                  <a:tcPr marL="27000" marR="27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87658"/>
                  </a:ext>
                </a:extLst>
              </a:tr>
              <a:tr h="23130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914400" rtl="0" eaLnBrk="1" fontAlgn="base" latinLnBrk="0" hangingPunct="1">
                        <a:lnSpc>
                          <a:spcPct val="100000"/>
                        </a:lnSpc>
                        <a:spcBef>
                          <a:spcPts val="0"/>
                        </a:spcBef>
                        <a:spcAft>
                          <a:spcPts val="0"/>
                        </a:spcAft>
                        <a:buClrTx/>
                        <a:buSzTx/>
                        <a:buFontTx/>
                        <a:buNone/>
                        <a:tabLst/>
                        <a:defRPr/>
                      </a:pPr>
                      <a:r>
                        <a:rPr lang="en-US" sz="1050" b="0" i="0" u="none" strike="noStrike" noProof="0" dirty="0">
                          <a:solidFill>
                            <a:schemeClr val="tx1"/>
                          </a:solidFill>
                          <a:effectLst/>
                          <a:latin typeface="Arial" panose="020B0604020202020204" pitchFamily="34" charset="0"/>
                        </a:rPr>
                        <a:t>Vomiting</a:t>
                      </a:r>
                      <a:r>
                        <a:rPr lang="en-US" sz="1050" b="0" i="0" noProof="0" dirty="0">
                          <a:solidFill>
                            <a:schemeClr val="tx1"/>
                          </a:solidFill>
                          <a:effectLst/>
                          <a:latin typeface="Arial" panose="020B0604020202020204" pitchFamily="34" charset="0"/>
                        </a:rPr>
                        <a:t>​</a:t>
                      </a:r>
                      <a:endParaRPr lang="en-US" sz="1050" b="0" i="0" noProof="0" dirty="0">
                        <a:solidFill>
                          <a:schemeClr val="tx1"/>
                        </a:solidFill>
                        <a:effectLst/>
                      </a:endParaRPr>
                    </a:p>
                  </a:txBody>
                  <a:tcPr marL="27000" marR="27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875224"/>
                  </a:ext>
                </a:extLst>
              </a:tr>
              <a:tr h="23130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base"/>
                      <a:r>
                        <a:rPr lang="en-US" sz="1050" b="0" i="0" u="none" strike="noStrike" noProof="0" dirty="0">
                          <a:solidFill>
                            <a:schemeClr val="tx1"/>
                          </a:solidFill>
                          <a:effectLst/>
                          <a:latin typeface="Arial" panose="020B0604020202020204" pitchFamily="34" charset="0"/>
                        </a:rPr>
                        <a:t>Decreased appetite</a:t>
                      </a:r>
                      <a:r>
                        <a:rPr lang="en-US" sz="1050" b="0" i="0" noProof="0" dirty="0">
                          <a:solidFill>
                            <a:schemeClr val="tx1"/>
                          </a:solidFill>
                          <a:effectLst/>
                          <a:latin typeface="Arial" panose="020B0604020202020204" pitchFamily="34" charset="0"/>
                        </a:rPr>
                        <a:t>​</a:t>
                      </a:r>
                      <a:endParaRPr lang="en-US" sz="1050" b="0" i="0" noProof="0" dirty="0">
                        <a:solidFill>
                          <a:schemeClr val="tx1"/>
                        </a:solidFill>
                        <a:effectLst/>
                      </a:endParaRPr>
                    </a:p>
                  </a:txBody>
                  <a:tcPr marL="27000" marR="27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295140"/>
                  </a:ext>
                </a:extLst>
              </a:tr>
              <a:tr h="23130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fontAlgn="base"/>
                      <a:r>
                        <a:rPr lang="en-US" sz="1050" b="0" i="0" u="none" strike="noStrike" noProof="0" dirty="0">
                          <a:solidFill>
                            <a:schemeClr val="tx1"/>
                          </a:solidFill>
                          <a:effectLst/>
                          <a:latin typeface="Arial" panose="020B0604020202020204" pitchFamily="34" charset="0"/>
                        </a:rPr>
                        <a:t>Alopecia</a:t>
                      </a:r>
                      <a:r>
                        <a:rPr lang="en-US" sz="1050" b="0" i="0" noProof="0" dirty="0">
                          <a:solidFill>
                            <a:schemeClr val="tx1"/>
                          </a:solidFill>
                          <a:effectLst/>
                          <a:latin typeface="Arial" panose="020B0604020202020204" pitchFamily="34" charset="0"/>
                        </a:rPr>
                        <a:t>​</a:t>
                      </a:r>
                      <a:endParaRPr lang="en-US" sz="1050" b="0" i="0" noProof="0" dirty="0">
                        <a:solidFill>
                          <a:schemeClr val="tx1"/>
                        </a:solidFill>
                        <a:effectLst/>
                      </a:endParaRPr>
                    </a:p>
                  </a:txBody>
                  <a:tcPr marL="27000" marR="27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5142411"/>
                  </a:ext>
                </a:extLst>
              </a:tr>
              <a:tr h="23130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914400" rtl="0" eaLnBrk="1" fontAlgn="base" latinLnBrk="0" hangingPunct="1">
                        <a:lnSpc>
                          <a:spcPct val="100000"/>
                        </a:lnSpc>
                        <a:spcBef>
                          <a:spcPts val="0"/>
                        </a:spcBef>
                        <a:spcAft>
                          <a:spcPts val="0"/>
                        </a:spcAft>
                        <a:buClrTx/>
                        <a:buSzTx/>
                        <a:buFontTx/>
                        <a:buNone/>
                        <a:tabLst/>
                        <a:defRPr/>
                      </a:pPr>
                      <a:r>
                        <a:rPr lang="en-US" sz="1050" b="0" i="0" u="none" strike="noStrike" noProof="0" dirty="0">
                          <a:solidFill>
                            <a:schemeClr val="tx1"/>
                          </a:solidFill>
                          <a:effectLst/>
                          <a:latin typeface="Arial" panose="020B0604020202020204" pitchFamily="34" charset="0"/>
                        </a:rPr>
                        <a:t>Thrombocytopenia</a:t>
                      </a:r>
                      <a:r>
                        <a:rPr lang="en-US" sz="1050" b="0" i="0" u="none" strike="noStrike" baseline="30000" noProof="0" dirty="0">
                          <a:solidFill>
                            <a:schemeClr val="tx1"/>
                          </a:solidFill>
                          <a:effectLst/>
                          <a:latin typeface="Arial" panose="020B0604020202020204" pitchFamily="34" charset="0"/>
                        </a:rPr>
                        <a:t>d</a:t>
                      </a:r>
                      <a:endParaRPr lang="en-US" sz="1050" b="0" i="0" noProof="0" dirty="0">
                        <a:solidFill>
                          <a:schemeClr val="tx1"/>
                        </a:solidFill>
                        <a:effectLst/>
                      </a:endParaRPr>
                    </a:p>
                  </a:txBody>
                  <a:tcPr marL="27000" marR="27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9997385"/>
                  </a:ext>
                </a:extLst>
              </a:tr>
            </a:tbl>
          </a:graphicData>
        </a:graphic>
      </p:graphicFrame>
      <p:sp>
        <p:nvSpPr>
          <p:cNvPr id="11" name="Rectangle 10">
            <a:extLst>
              <a:ext uri="{FF2B5EF4-FFF2-40B4-BE49-F238E27FC236}">
                <a16:creationId xmlns:a16="http://schemas.microsoft.com/office/drawing/2014/main" id="{4D8D543B-7FE7-D939-C319-E57D4F413096}"/>
              </a:ext>
            </a:extLst>
          </p:cNvPr>
          <p:cNvSpPr>
            <a:spLocks/>
          </p:cNvSpPr>
          <p:nvPr/>
        </p:nvSpPr>
        <p:spPr>
          <a:xfrm>
            <a:off x="7759700" y="2699378"/>
            <a:ext cx="150889" cy="155152"/>
          </a:xfrm>
          <a:prstGeom prst="rect">
            <a:avLst/>
          </a:prstGeom>
          <a:solidFill>
            <a:srgbClr val="1E325F"/>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2" name="Rectangle 11">
            <a:extLst>
              <a:ext uri="{FF2B5EF4-FFF2-40B4-BE49-F238E27FC236}">
                <a16:creationId xmlns:a16="http://schemas.microsoft.com/office/drawing/2014/main" id="{8679758E-4A8F-FED1-B83C-0E979EF3D01E}"/>
              </a:ext>
            </a:extLst>
          </p:cNvPr>
          <p:cNvSpPr>
            <a:spLocks/>
          </p:cNvSpPr>
          <p:nvPr/>
        </p:nvSpPr>
        <p:spPr>
          <a:xfrm>
            <a:off x="7759700" y="2935517"/>
            <a:ext cx="150889" cy="155152"/>
          </a:xfrm>
          <a:prstGeom prst="rect">
            <a:avLst/>
          </a:prstGeom>
          <a:solidFill>
            <a:schemeClr val="accent1">
              <a:lumMod val="10000"/>
              <a:lumOff val="90000"/>
            </a:schemeClr>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3" name="TextBox 13">
            <a:extLst>
              <a:ext uri="{FF2B5EF4-FFF2-40B4-BE49-F238E27FC236}">
                <a16:creationId xmlns:a16="http://schemas.microsoft.com/office/drawing/2014/main" id="{FEB5FE0E-E187-A2DA-9838-609072C94825}"/>
              </a:ext>
            </a:extLst>
          </p:cNvPr>
          <p:cNvSpPr txBox="1"/>
          <p:nvPr/>
        </p:nvSpPr>
        <p:spPr>
          <a:xfrm>
            <a:off x="7843890" y="2895662"/>
            <a:ext cx="1030870" cy="253916"/>
          </a:xfrm>
          <a:prstGeom prst="rect">
            <a:avLst/>
          </a:prstGeom>
          <a:no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300"/>
              </a:spcAft>
              <a:buClrTx/>
              <a:buSzTx/>
              <a:buFont typeface="Arial"/>
              <a:buNone/>
              <a:tabLst/>
              <a:defRPr/>
            </a:pPr>
            <a:r>
              <a:rPr kumimoji="0" lang="en-US" sz="1050" b="0" i="0" u="none" strike="noStrike" kern="0" cap="none" spc="0" normalizeH="0" baseline="0" noProof="0" dirty="0">
                <a:ln>
                  <a:noFill/>
                </a:ln>
                <a:solidFill>
                  <a:srgbClr val="000000"/>
                </a:solidFill>
                <a:effectLst/>
                <a:uLnTx/>
                <a:uFillTx/>
                <a:latin typeface="Arial"/>
                <a:ea typeface="+mn-ea"/>
                <a:cs typeface="+mn-cs"/>
                <a:sym typeface="Arial"/>
              </a:rPr>
              <a:t>Any grade</a:t>
            </a:r>
          </a:p>
        </p:txBody>
      </p:sp>
      <p:sp>
        <p:nvSpPr>
          <p:cNvPr id="14" name="TextBox 13">
            <a:extLst>
              <a:ext uri="{FF2B5EF4-FFF2-40B4-BE49-F238E27FC236}">
                <a16:creationId xmlns:a16="http://schemas.microsoft.com/office/drawing/2014/main" id="{8D3118CB-4368-760E-F5EC-881FEFA42024}"/>
              </a:ext>
            </a:extLst>
          </p:cNvPr>
          <p:cNvSpPr txBox="1"/>
          <p:nvPr/>
        </p:nvSpPr>
        <p:spPr>
          <a:xfrm>
            <a:off x="7843890" y="2651702"/>
            <a:ext cx="1030870" cy="253916"/>
          </a:xfrm>
          <a:prstGeom prst="rect">
            <a:avLst/>
          </a:prstGeom>
          <a:no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050" b="0" i="0" u="none" strike="noStrike" kern="0" cap="none" spc="0" normalizeH="0" baseline="0" noProof="0" dirty="0">
                <a:ln>
                  <a:noFill/>
                </a:ln>
                <a:solidFill>
                  <a:srgbClr val="000000"/>
                </a:solidFill>
                <a:effectLst/>
                <a:uLnTx/>
                <a:uFillTx/>
                <a:latin typeface="Arial"/>
                <a:ea typeface="+mn-ea"/>
                <a:cs typeface="+mn-cs"/>
                <a:sym typeface="Arial"/>
              </a:rPr>
              <a:t>Grade ≥3</a:t>
            </a:r>
          </a:p>
        </p:txBody>
      </p:sp>
      <p:sp>
        <p:nvSpPr>
          <p:cNvPr id="5" name="Rounded Rectangle 4">
            <a:extLst>
              <a:ext uri="{FF2B5EF4-FFF2-40B4-BE49-F238E27FC236}">
                <a16:creationId xmlns:a16="http://schemas.microsoft.com/office/drawing/2014/main" id="{24830701-046E-B4F2-A425-61644CBDAAF3}"/>
              </a:ext>
            </a:extLst>
          </p:cNvPr>
          <p:cNvSpPr/>
          <p:nvPr/>
        </p:nvSpPr>
        <p:spPr>
          <a:xfrm>
            <a:off x="89650" y="2118167"/>
            <a:ext cx="3348000" cy="370390"/>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5" name="Rectangle 14">
            <a:extLst>
              <a:ext uri="{FF2B5EF4-FFF2-40B4-BE49-F238E27FC236}">
                <a16:creationId xmlns:a16="http://schemas.microsoft.com/office/drawing/2014/main" id="{1684C431-9DD8-4B05-A922-13071A064643}"/>
              </a:ext>
            </a:extLst>
          </p:cNvPr>
          <p:cNvSpPr/>
          <p:nvPr/>
        </p:nvSpPr>
        <p:spPr>
          <a:xfrm>
            <a:off x="2066949" y="3764005"/>
            <a:ext cx="6985611" cy="64077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a:ea typeface="+mn-ea"/>
              <a:cs typeface="+mn-cs"/>
              <a:sym typeface="Arial"/>
            </a:endParaRPr>
          </a:p>
        </p:txBody>
      </p:sp>
    </p:spTree>
    <p:custDataLst>
      <p:tags r:id="rId1"/>
    </p:custDataLst>
    <p:extLst>
      <p:ext uri="{BB962C8B-B14F-4D97-AF65-F5344CB8AC3E}">
        <p14:creationId xmlns:p14="http://schemas.microsoft.com/office/powerpoint/2010/main" val="39144731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pic>
        <p:nvPicPr>
          <p:cNvPr id="2282" name="Google Shape;2282;p8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150757" y="1132261"/>
            <a:ext cx="839969" cy="839969"/>
          </a:xfrm>
          <a:prstGeom prst="rect">
            <a:avLst/>
          </a:prstGeom>
          <a:noFill/>
          <a:ln>
            <a:noFill/>
          </a:ln>
        </p:spPr>
      </p:pic>
      <p:pic>
        <p:nvPicPr>
          <p:cNvPr id="2283" name="Google Shape;2283;p86" descr="No sign"/>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803633" y="899788"/>
            <a:ext cx="570272" cy="570272"/>
          </a:xfrm>
          <a:prstGeom prst="rect">
            <a:avLst/>
          </a:prstGeom>
          <a:noFill/>
          <a:ln>
            <a:noFill/>
          </a:ln>
        </p:spPr>
      </p:pic>
      <p:pic>
        <p:nvPicPr>
          <p:cNvPr id="2284" name="Google Shape;2284;p8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473956" y="878000"/>
            <a:ext cx="1176390" cy="1176390"/>
          </a:xfrm>
          <a:prstGeom prst="rect">
            <a:avLst/>
          </a:prstGeom>
          <a:noFill/>
          <a:ln>
            <a:noFill/>
          </a:ln>
        </p:spPr>
      </p:pic>
      <p:sp>
        <p:nvSpPr>
          <p:cNvPr id="6" name="Footer Placeholder 5">
            <a:extLst>
              <a:ext uri="{FF2B5EF4-FFF2-40B4-BE49-F238E27FC236}">
                <a16:creationId xmlns:a16="http://schemas.microsoft.com/office/drawing/2014/main" id="{67BF7403-13E3-27AC-BFCB-B29F1756B71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 Tarantino P, Tolaney SM. </a:t>
            </a:r>
            <a:r>
              <a:rPr kumimoji="0" lang="en-US" sz="800" b="0"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JCO Oncol Pract</a:t>
            </a:r>
            <a:r>
              <a:rPr kumimoji="0" lang="en-US" sz="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2023;19:526-527. </a:t>
            </a:r>
          </a:p>
        </p:txBody>
      </p:sp>
      <p:sp>
        <p:nvSpPr>
          <p:cNvPr id="2286" name="Google Shape;2286;p86"/>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r>
              <a:rPr lang="en-US" dirty="0"/>
              <a:t>Detecting and Managing T-DXd–Related ILD:</a:t>
            </a:r>
            <a:br>
              <a:rPr lang="en-US" dirty="0"/>
            </a:br>
            <a:r>
              <a:rPr lang="en-US" dirty="0"/>
              <a:t>The Five “S” Rules</a:t>
            </a:r>
            <a:r>
              <a:rPr lang="en-US" baseline="30000" dirty="0"/>
              <a:t>1</a:t>
            </a:r>
            <a:endParaRPr dirty="0"/>
          </a:p>
        </p:txBody>
      </p:sp>
      <p:grpSp>
        <p:nvGrpSpPr>
          <p:cNvPr id="2287" name="Google Shape;2287;p86"/>
          <p:cNvGrpSpPr/>
          <p:nvPr/>
        </p:nvGrpSpPr>
        <p:grpSpPr>
          <a:xfrm>
            <a:off x="98274" y="913643"/>
            <a:ext cx="8912597" cy="3840480"/>
            <a:chOff x="72873" y="1053343"/>
            <a:chExt cx="8912597" cy="3840480"/>
          </a:xfrm>
        </p:grpSpPr>
        <p:sp>
          <p:nvSpPr>
            <p:cNvPr id="2288" name="Google Shape;2288;p86"/>
            <p:cNvSpPr txBox="1"/>
            <p:nvPr/>
          </p:nvSpPr>
          <p:spPr>
            <a:xfrm>
              <a:off x="72873" y="2705155"/>
              <a:ext cx="1691640" cy="2086619"/>
            </a:xfrm>
            <a:prstGeom prst="rect">
              <a:avLst/>
            </a:prstGeom>
            <a:solidFill>
              <a:schemeClr val="accent4"/>
            </a:solidFill>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91300" tIns="45650" rIns="91300" bIns="45650" anchor="ctr" anchorCtr="0">
              <a:noAutofit/>
            </a:bodyPr>
            <a:lstStyle/>
            <a:p>
              <a:pPr marL="114300" marR="0" lvl="0" indent="-114300" algn="l" defTabSz="914378" rtl="0" eaLnBrk="1" fontAlgn="auto" latinLnBrk="0" hangingPunct="1">
                <a:lnSpc>
                  <a:spcPct val="100000"/>
                </a:lnSpc>
                <a:spcBef>
                  <a:spcPts val="0"/>
                </a:spcBef>
                <a:spcAft>
                  <a:spcPts val="0"/>
                </a:spcAft>
                <a:buClrTx/>
                <a:buSzPct val="100000"/>
                <a:buFont typeface="Arial"/>
                <a:buChar char="•"/>
                <a:tabLst/>
                <a:defRPr/>
              </a:pPr>
              <a:r>
                <a:rPr kumimoji="0" lang="en-US" sz="1050" b="0" i="0" u="none" strike="noStrike" kern="0" cap="none" spc="0" normalizeH="0" baseline="0" noProof="0" dirty="0">
                  <a:ln>
                    <a:noFill/>
                  </a:ln>
                  <a:solidFill>
                    <a:prstClr val="white"/>
                  </a:solidFill>
                  <a:effectLst/>
                  <a:uLnTx/>
                  <a:uFillTx/>
                  <a:latin typeface="Arial"/>
                  <a:ea typeface="Arial"/>
                  <a:cs typeface="Arial"/>
                  <a:sym typeface="Arial"/>
                </a:rPr>
                <a:t>Careful patient selection is warranted before initiating T-DXd to optimize the monitoring strategies based on baseline risk</a:t>
              </a:r>
            </a:p>
            <a:p>
              <a:pPr marL="114300" marR="0" lvl="0" indent="-114300" algn="l" defTabSz="914378" rtl="0" eaLnBrk="1" fontAlgn="auto" latinLnBrk="0" hangingPunct="1">
                <a:lnSpc>
                  <a:spcPct val="100000"/>
                </a:lnSpc>
                <a:spcBef>
                  <a:spcPts val="200"/>
                </a:spcBef>
                <a:spcAft>
                  <a:spcPts val="0"/>
                </a:spcAft>
                <a:buClrTx/>
                <a:buSzPct val="100000"/>
                <a:buFont typeface="Arial"/>
                <a:buChar char="•"/>
                <a:tabLst/>
                <a:defRPr/>
              </a:pPr>
              <a:r>
                <a:rPr kumimoji="0" lang="en-US" sz="1050" b="0" i="0" u="none" strike="noStrike" kern="0" cap="none" spc="0" normalizeH="0" baseline="0" noProof="0" dirty="0">
                  <a:ln>
                    <a:noFill/>
                  </a:ln>
                  <a:solidFill>
                    <a:prstClr val="white"/>
                  </a:solidFill>
                  <a:effectLst/>
                  <a:uLnTx/>
                  <a:uFillTx/>
                  <a:latin typeface="Arial"/>
                  <a:ea typeface="Arial"/>
                  <a:cs typeface="Arial"/>
                  <a:sym typeface="Arial"/>
                </a:rPr>
                <a:t>Screening continues during treatment, </a:t>
              </a:r>
              <a:br>
                <a:rPr kumimoji="0" lang="en-US" sz="1050" b="0" i="0" u="none" strike="noStrike" kern="0" cap="none" spc="0" normalizeH="0" baseline="0" noProof="0" dirty="0">
                  <a:ln>
                    <a:noFill/>
                  </a:ln>
                  <a:solidFill>
                    <a:prstClr val="white"/>
                  </a:solidFill>
                  <a:effectLst/>
                  <a:uLnTx/>
                  <a:uFillTx/>
                  <a:latin typeface="Arial"/>
                  <a:ea typeface="Arial"/>
                  <a:cs typeface="Arial"/>
                  <a:sym typeface="Arial"/>
                </a:rPr>
              </a:br>
              <a:r>
                <a:rPr kumimoji="0" lang="en-US" sz="1050" b="0" i="0" u="none" strike="noStrike" kern="0" cap="none" spc="0" normalizeH="0" baseline="0" noProof="0" dirty="0">
                  <a:ln>
                    <a:noFill/>
                  </a:ln>
                  <a:solidFill>
                    <a:prstClr val="white"/>
                  </a:solidFill>
                  <a:effectLst/>
                  <a:uLnTx/>
                  <a:uFillTx/>
                  <a:latin typeface="Arial"/>
                  <a:ea typeface="Arial"/>
                  <a:cs typeface="Arial"/>
                  <a:sym typeface="Arial"/>
                </a:rPr>
                <a:t>with regular clinical assessments to exclude signs/</a:t>
              </a:r>
              <a:br>
                <a:rPr kumimoji="0" lang="en-US" sz="1050" b="0" i="0" u="none" strike="noStrike" kern="0" cap="none" spc="0" normalizeH="0" baseline="0" noProof="0" dirty="0">
                  <a:ln>
                    <a:noFill/>
                  </a:ln>
                  <a:solidFill>
                    <a:prstClr val="white"/>
                  </a:solidFill>
                  <a:effectLst/>
                  <a:uLnTx/>
                  <a:uFillTx/>
                  <a:latin typeface="Arial"/>
                  <a:ea typeface="Arial"/>
                  <a:cs typeface="Arial"/>
                  <a:sym typeface="Arial"/>
                </a:rPr>
              </a:br>
              <a:r>
                <a:rPr kumimoji="0" lang="en-US" sz="1050" b="0" i="0" u="none" strike="noStrike" kern="0" cap="none" spc="0" normalizeH="0" baseline="0" noProof="0" dirty="0">
                  <a:ln>
                    <a:noFill/>
                  </a:ln>
                  <a:solidFill>
                    <a:prstClr val="white"/>
                  </a:solidFill>
                  <a:effectLst/>
                  <a:uLnTx/>
                  <a:uFillTx/>
                  <a:latin typeface="Arial"/>
                  <a:ea typeface="Arial"/>
                  <a:cs typeface="Arial"/>
                  <a:sym typeface="Arial"/>
                </a:rPr>
                <a:t>symptoms of ILD</a:t>
              </a:r>
              <a:endParaRPr kumimoji="0" sz="1050" b="0" i="0" u="none" strike="noStrike" kern="0" cap="none" spc="0" normalizeH="0" baseline="0" noProof="0" dirty="0">
                <a:ln>
                  <a:noFill/>
                </a:ln>
                <a:solidFill>
                  <a:prstClr val="white"/>
                </a:solidFill>
                <a:effectLst/>
                <a:uLnTx/>
                <a:uFillTx/>
                <a:latin typeface="Arial"/>
                <a:ea typeface="Arial"/>
                <a:cs typeface="Arial"/>
                <a:sym typeface="Arial"/>
              </a:endParaRPr>
            </a:p>
          </p:txBody>
        </p:sp>
        <p:sp>
          <p:nvSpPr>
            <p:cNvPr id="2289" name="Google Shape;2289;p86"/>
            <p:cNvSpPr txBox="1"/>
            <p:nvPr/>
          </p:nvSpPr>
          <p:spPr>
            <a:xfrm>
              <a:off x="1878112" y="2705155"/>
              <a:ext cx="1691640" cy="2086619"/>
            </a:xfrm>
            <a:prstGeom prst="rect">
              <a:avLst/>
            </a:prstGeom>
            <a:solidFill>
              <a:schemeClr val="accent4"/>
            </a:solidFill>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91300" tIns="45650" rIns="91300" bIns="45650" anchor="ctr" anchorCtr="0">
              <a:noAutofit/>
            </a:bodyPr>
            <a:lstStyle/>
            <a:p>
              <a:pPr marL="171450" marR="0" lvl="0" indent="-171450" algn="l" defTabSz="914378"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50" b="0" i="0" u="none" strike="noStrike" kern="0" cap="none" spc="0" normalizeH="0" baseline="0" noProof="0" dirty="0">
                  <a:ln>
                    <a:noFill/>
                  </a:ln>
                  <a:solidFill>
                    <a:prstClr val="white"/>
                  </a:solidFill>
                  <a:effectLst/>
                  <a:uLnTx/>
                  <a:uFillTx/>
                  <a:latin typeface="Arial"/>
                  <a:ea typeface="Arial"/>
                  <a:cs typeface="Arial"/>
                  <a:sym typeface="Arial"/>
                </a:rPr>
                <a:t>The fundamental diagnostic tools for ILD remain radiological scans, with preference for high-resolution CT scans of the chest</a:t>
              </a:r>
              <a:endParaRPr kumimoji="0" lang="en-US" sz="1050" b="0" i="0" u="none" strike="noStrike" kern="0" cap="none" spc="0" normalizeH="0" baseline="0" noProof="0" dirty="0">
                <a:ln>
                  <a:noFill/>
                </a:ln>
                <a:solidFill>
                  <a:prstClr val="white"/>
                </a:solidFill>
                <a:effectLst/>
                <a:uLnTx/>
                <a:uFillTx/>
                <a:latin typeface="Arial"/>
                <a:ea typeface="+mn-ea"/>
                <a:cs typeface="Arial"/>
                <a:sym typeface="Arial"/>
              </a:endParaRPr>
            </a:p>
            <a:p>
              <a:pPr marL="171450" marR="0" lvl="0" indent="-171450" algn="l" defTabSz="914378" rtl="0" eaLnBrk="1" fontAlgn="auto" latinLnBrk="0" hangingPunct="1">
                <a:lnSpc>
                  <a:spcPct val="100000"/>
                </a:lnSpc>
                <a:spcBef>
                  <a:spcPts val="200"/>
                </a:spcBef>
                <a:spcAft>
                  <a:spcPts val="0"/>
                </a:spcAft>
                <a:buClrTx/>
                <a:buSzPct val="100000"/>
                <a:buFont typeface="Arial" panose="020B0604020202020204" pitchFamily="34" charset="0"/>
                <a:buChar char="•"/>
                <a:tabLst/>
                <a:defRPr/>
              </a:pPr>
              <a:r>
                <a:rPr kumimoji="0" lang="en-US" sz="1050" b="0" i="0" u="none" strike="noStrike" kern="0" cap="none" spc="0" normalizeH="0" baseline="0" noProof="0" dirty="0">
                  <a:ln>
                    <a:noFill/>
                  </a:ln>
                  <a:solidFill>
                    <a:prstClr val="white"/>
                  </a:solidFill>
                  <a:effectLst/>
                  <a:uLnTx/>
                  <a:uFillTx/>
                  <a:latin typeface="Arial"/>
                  <a:ea typeface="Arial"/>
                  <a:cs typeface="Arial"/>
                  <a:sym typeface="Arial"/>
                </a:rPr>
                <a:t>A baseline scan is recommended, with repeat scans to be performed every </a:t>
              </a:r>
              <a:br>
                <a:rPr kumimoji="0" lang="en-US" sz="1050" b="0" i="0" u="none" strike="noStrike" kern="0" cap="none" spc="0" normalizeH="0" baseline="0" noProof="0" dirty="0">
                  <a:ln>
                    <a:noFill/>
                  </a:ln>
                  <a:solidFill>
                    <a:prstClr val="white"/>
                  </a:solidFill>
                  <a:effectLst/>
                  <a:uLnTx/>
                  <a:uFillTx/>
                  <a:latin typeface="Arial"/>
                  <a:ea typeface="Arial"/>
                  <a:cs typeface="Arial"/>
                  <a:sym typeface="Arial"/>
                </a:rPr>
              </a:br>
              <a:r>
                <a:rPr kumimoji="0" lang="en-US" sz="1050" b="0" i="0" u="none" strike="noStrike" kern="0" cap="none" spc="0" normalizeH="0" baseline="0" noProof="0" dirty="0">
                  <a:ln>
                    <a:noFill/>
                  </a:ln>
                  <a:solidFill>
                    <a:prstClr val="white"/>
                  </a:solidFill>
                  <a:effectLst/>
                  <a:uLnTx/>
                  <a:uFillTx/>
                  <a:latin typeface="Arial"/>
                  <a:ea typeface="Arial"/>
                  <a:cs typeface="Arial"/>
                  <a:sym typeface="Arial"/>
                </a:rPr>
                <a:t>6-12 weeks</a:t>
              </a:r>
              <a:endParaRPr kumimoji="0" sz="1050" b="0" i="0" u="none" strike="noStrike" kern="0" cap="none" spc="0" normalizeH="0" baseline="0" noProof="0" dirty="0">
                <a:ln>
                  <a:noFill/>
                </a:ln>
                <a:solidFill>
                  <a:prstClr val="white"/>
                </a:solidFill>
                <a:effectLst/>
                <a:uLnTx/>
                <a:uFillTx/>
                <a:latin typeface="Arial"/>
                <a:ea typeface="Arial"/>
                <a:cs typeface="Arial"/>
                <a:sym typeface="Arial"/>
              </a:endParaRPr>
            </a:p>
          </p:txBody>
        </p:sp>
        <p:sp>
          <p:nvSpPr>
            <p:cNvPr id="2290" name="Google Shape;2290;p86"/>
            <p:cNvSpPr txBox="1"/>
            <p:nvPr/>
          </p:nvSpPr>
          <p:spPr>
            <a:xfrm>
              <a:off x="3683351" y="2705155"/>
              <a:ext cx="1691640" cy="2086619"/>
            </a:xfrm>
            <a:prstGeom prst="rect">
              <a:avLst/>
            </a:prstGeom>
            <a:solidFill>
              <a:schemeClr val="accent4"/>
            </a:solidFill>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91300" tIns="73152" rIns="91300" bIns="45650" anchor="t" anchorCtr="0">
              <a:noAutofit/>
            </a:bodyPr>
            <a:lstStyle/>
            <a:p>
              <a:pPr marL="171450" marR="0" lvl="0" indent="-171450" algn="l" defTabSz="914378"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50" b="0" i="0" u="none" strike="noStrike" kern="0" cap="none" spc="0" normalizeH="0" baseline="0" noProof="0" dirty="0">
                  <a:ln>
                    <a:noFill/>
                  </a:ln>
                  <a:solidFill>
                    <a:prstClr val="white"/>
                  </a:solidFill>
                  <a:effectLst/>
                  <a:uLnTx/>
                  <a:uFillTx/>
                  <a:latin typeface="Arial"/>
                  <a:ea typeface="Arial"/>
                  <a:cs typeface="Arial"/>
                  <a:sym typeface="Arial"/>
                </a:rPr>
                <a:t>Minimizing the risk </a:t>
              </a:r>
              <a:br>
                <a:rPr kumimoji="0" lang="en-US" sz="1050" b="0" i="0" u="none" strike="noStrike" kern="0" cap="none" spc="0" normalizeH="0" baseline="0" noProof="0" dirty="0">
                  <a:ln>
                    <a:noFill/>
                  </a:ln>
                  <a:solidFill>
                    <a:prstClr val="white"/>
                  </a:solidFill>
                  <a:effectLst/>
                  <a:uLnTx/>
                  <a:uFillTx/>
                  <a:latin typeface="Arial"/>
                  <a:ea typeface="Arial"/>
                  <a:cs typeface="Arial"/>
                  <a:sym typeface="Arial"/>
                </a:rPr>
              </a:br>
              <a:r>
                <a:rPr kumimoji="0" lang="en-US" sz="1050" b="0" i="0" u="none" strike="noStrike" kern="0" cap="none" spc="0" normalizeH="0" baseline="0" noProof="0" dirty="0">
                  <a:ln>
                    <a:noFill/>
                  </a:ln>
                  <a:solidFill>
                    <a:prstClr val="white"/>
                  </a:solidFill>
                  <a:effectLst/>
                  <a:uLnTx/>
                  <a:uFillTx/>
                  <a:latin typeface="Arial"/>
                  <a:ea typeface="Arial"/>
                  <a:cs typeface="Arial"/>
                  <a:sym typeface="Arial"/>
                </a:rPr>
                <a:t>of ILD involves</a:t>
              </a:r>
              <a:br>
                <a:rPr kumimoji="0" lang="en-US" sz="1050" b="0" i="0" u="none" strike="noStrike" kern="0" cap="none" spc="0" normalizeH="0" baseline="0" noProof="0" dirty="0">
                  <a:ln>
                    <a:noFill/>
                  </a:ln>
                  <a:solidFill>
                    <a:prstClr val="white"/>
                  </a:solidFill>
                  <a:effectLst/>
                  <a:uLnTx/>
                  <a:uFillTx/>
                  <a:latin typeface="Arial"/>
                  <a:ea typeface="Arial"/>
                  <a:cs typeface="Arial"/>
                  <a:sym typeface="Arial"/>
                </a:rPr>
              </a:br>
              <a:r>
                <a:rPr kumimoji="0" lang="en-US" sz="1050" b="0" i="0" u="none" strike="noStrike" kern="0" cap="none" spc="0" normalizeH="0" baseline="0" noProof="0" dirty="0">
                  <a:ln>
                    <a:noFill/>
                  </a:ln>
                  <a:solidFill>
                    <a:prstClr val="white"/>
                  </a:solidFill>
                  <a:effectLst/>
                  <a:uLnTx/>
                  <a:uFillTx/>
                  <a:latin typeface="Arial"/>
                  <a:ea typeface="Arial"/>
                  <a:cs typeface="Arial"/>
                  <a:sym typeface="Arial"/>
                </a:rPr>
                <a:t>teamwork, which includes educating patients and all the care team, as well </a:t>
              </a:r>
              <a:br>
                <a:rPr kumimoji="0" lang="en-US" sz="1050" b="0" i="0" u="none" strike="noStrike" kern="0" cap="none" spc="0" normalizeH="0" baseline="0" noProof="0" dirty="0">
                  <a:ln>
                    <a:noFill/>
                  </a:ln>
                  <a:solidFill>
                    <a:prstClr val="white"/>
                  </a:solidFill>
                  <a:effectLst/>
                  <a:uLnTx/>
                  <a:uFillTx/>
                  <a:latin typeface="Arial"/>
                  <a:ea typeface="Arial"/>
                  <a:cs typeface="Arial"/>
                  <a:sym typeface="Arial"/>
                </a:rPr>
              </a:br>
              <a:r>
                <a:rPr kumimoji="0" lang="en-US" sz="1050" b="0" i="0" u="none" strike="noStrike" kern="0" cap="none" spc="0" normalizeH="0" baseline="0" noProof="0" dirty="0">
                  <a:ln>
                    <a:noFill/>
                  </a:ln>
                  <a:solidFill>
                    <a:prstClr val="white"/>
                  </a:solidFill>
                  <a:effectLst/>
                  <a:uLnTx/>
                  <a:uFillTx/>
                  <a:latin typeface="Arial"/>
                  <a:ea typeface="Arial"/>
                  <a:cs typeface="Arial"/>
                  <a:sym typeface="Arial"/>
                </a:rPr>
                <a:t>as multidisciplinary management once ILD is suspected</a:t>
              </a:r>
              <a:endParaRPr kumimoji="0" lang="en-US" sz="1050" b="0" i="0" u="none" strike="noStrike" kern="0" cap="none" spc="0" normalizeH="0" baseline="0" noProof="0" dirty="0">
                <a:ln>
                  <a:noFill/>
                </a:ln>
                <a:solidFill>
                  <a:prstClr val="white"/>
                </a:solidFill>
                <a:effectLst/>
                <a:uLnTx/>
                <a:uFillTx/>
                <a:latin typeface="Arial"/>
                <a:ea typeface="+mn-ea"/>
                <a:cs typeface="Arial"/>
                <a:sym typeface="Arial"/>
              </a:endParaRPr>
            </a:p>
            <a:p>
              <a:pPr marL="171450" marR="0" lvl="0" indent="-171450" algn="l" defTabSz="914378" rtl="0" eaLnBrk="1" fontAlgn="auto" latinLnBrk="0" hangingPunct="1">
                <a:lnSpc>
                  <a:spcPct val="100000"/>
                </a:lnSpc>
                <a:spcBef>
                  <a:spcPts val="0"/>
                </a:spcBef>
                <a:spcAft>
                  <a:spcPts val="0"/>
                </a:spcAft>
                <a:buClrTx/>
                <a:buSzPts val="1400"/>
                <a:buFont typeface="Arial" panose="020B0604020202020204" pitchFamily="34" charset="0"/>
                <a:buChar char="•"/>
                <a:tabLst/>
                <a:defRPr/>
              </a:pPr>
              <a:endParaRPr kumimoji="0" sz="1050" b="0" i="0" u="none" strike="noStrike" kern="0" cap="none" spc="0" normalizeH="0" baseline="0" noProof="0" dirty="0">
                <a:ln>
                  <a:noFill/>
                </a:ln>
                <a:solidFill>
                  <a:prstClr val="white"/>
                </a:solidFill>
                <a:effectLst/>
                <a:uLnTx/>
                <a:uFillTx/>
                <a:latin typeface="Arial"/>
                <a:ea typeface="Arial"/>
                <a:cs typeface="Arial"/>
                <a:sym typeface="Arial"/>
              </a:endParaRPr>
            </a:p>
          </p:txBody>
        </p:sp>
        <p:sp>
          <p:nvSpPr>
            <p:cNvPr id="2291" name="Google Shape;2291;p86"/>
            <p:cNvSpPr txBox="1"/>
            <p:nvPr/>
          </p:nvSpPr>
          <p:spPr>
            <a:xfrm>
              <a:off x="5488590" y="2705155"/>
              <a:ext cx="1691640" cy="2086619"/>
            </a:xfrm>
            <a:prstGeom prst="rect">
              <a:avLst/>
            </a:prstGeom>
            <a:solidFill>
              <a:schemeClr val="accent4"/>
            </a:solidFill>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91300" tIns="73152" rIns="91300" bIns="45650" anchor="t" anchorCtr="0">
              <a:noAutofit/>
            </a:bodyPr>
            <a:lstStyle/>
            <a:p>
              <a:pPr marL="171450" marR="0" lvl="0" indent="-171450" algn="l" defTabSz="914378"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50" b="0" i="0" u="none" strike="noStrike" kern="0" cap="none" spc="0" normalizeH="0" baseline="0" noProof="0" dirty="0">
                  <a:ln>
                    <a:noFill/>
                  </a:ln>
                  <a:solidFill>
                    <a:prstClr val="white"/>
                  </a:solidFill>
                  <a:effectLst/>
                  <a:uLnTx/>
                  <a:uFillTx/>
                  <a:latin typeface="Arial"/>
                  <a:ea typeface="Arial"/>
                  <a:cs typeface="Arial"/>
                  <a:sym typeface="Arial"/>
                </a:rPr>
                <a:t>T-DXd should always be interrupted if ILD is suspected; it can only be restarted in the case of asymptomatic ILD that fully resolves</a:t>
              </a:r>
              <a:endParaRPr kumimoji="0" lang="en-US" sz="1050" b="0" i="0" u="none" strike="noStrike" kern="0" cap="none" spc="0" normalizeH="0" baseline="0" noProof="0" dirty="0">
                <a:ln>
                  <a:noFill/>
                </a:ln>
                <a:solidFill>
                  <a:prstClr val="white"/>
                </a:solidFill>
                <a:effectLst/>
                <a:uLnTx/>
                <a:uFillTx/>
                <a:latin typeface="Arial"/>
                <a:ea typeface="+mn-ea"/>
                <a:cs typeface="Arial"/>
                <a:sym typeface="Arial"/>
              </a:endParaRPr>
            </a:p>
            <a:p>
              <a:pPr marL="171450" marR="0" lvl="0" indent="-171450" algn="l" defTabSz="914378" rtl="0" eaLnBrk="1" fontAlgn="auto" latinLnBrk="0" hangingPunct="1">
                <a:lnSpc>
                  <a:spcPct val="100000"/>
                </a:lnSpc>
                <a:spcBef>
                  <a:spcPts val="0"/>
                </a:spcBef>
                <a:spcAft>
                  <a:spcPts val="0"/>
                </a:spcAft>
                <a:buClrTx/>
                <a:buSzPts val="1400"/>
                <a:buFont typeface="Arial" panose="020B0604020202020204" pitchFamily="34" charset="0"/>
                <a:buChar char="•"/>
                <a:tabLst/>
                <a:defRPr/>
              </a:pPr>
              <a:endParaRPr kumimoji="0" sz="1050" b="0" i="0" u="none" strike="noStrike" kern="0" cap="none" spc="0" normalizeH="0" baseline="0" noProof="0" dirty="0">
                <a:ln>
                  <a:noFill/>
                </a:ln>
                <a:solidFill>
                  <a:prstClr val="white"/>
                </a:solidFill>
                <a:effectLst/>
                <a:uLnTx/>
                <a:uFillTx/>
                <a:latin typeface="Arial"/>
                <a:ea typeface="Arial"/>
                <a:cs typeface="Arial"/>
                <a:sym typeface="Arial"/>
              </a:endParaRPr>
            </a:p>
          </p:txBody>
        </p:sp>
        <p:sp>
          <p:nvSpPr>
            <p:cNvPr id="2292" name="Google Shape;2292;p86"/>
            <p:cNvSpPr txBox="1"/>
            <p:nvPr/>
          </p:nvSpPr>
          <p:spPr>
            <a:xfrm>
              <a:off x="7293830" y="2705155"/>
              <a:ext cx="1691640" cy="2086619"/>
            </a:xfrm>
            <a:prstGeom prst="rect">
              <a:avLst/>
            </a:prstGeom>
            <a:solidFill>
              <a:schemeClr val="accent4"/>
            </a:solidFill>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91300" tIns="73152" rIns="91300" bIns="45650" anchor="t" anchorCtr="0">
              <a:noAutofit/>
            </a:bodyPr>
            <a:lstStyle/>
            <a:p>
              <a:pPr marL="171450" marR="0" lvl="0" indent="-171450" algn="l" defTabSz="914378"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050" b="0" i="0" u="none" strike="noStrike" kern="0" cap="none" spc="0" normalizeH="0" baseline="0" noProof="0" dirty="0">
                  <a:ln>
                    <a:noFill/>
                  </a:ln>
                  <a:solidFill>
                    <a:prstClr val="white"/>
                  </a:solidFill>
                  <a:effectLst/>
                  <a:uLnTx/>
                  <a:uFillTx/>
                  <a:latin typeface="Arial"/>
                  <a:ea typeface="Arial"/>
                  <a:cs typeface="Arial"/>
                  <a:sym typeface="Arial"/>
                </a:rPr>
                <a:t>The mainstay for treating T-DXd–induced ILD remains corticosteroids, with </a:t>
              </a:r>
              <a:br>
                <a:rPr kumimoji="0" lang="en-US" sz="1050" b="0" i="0" u="none" strike="noStrike" kern="0" cap="none" spc="0" normalizeH="0" baseline="0" noProof="0" dirty="0">
                  <a:ln>
                    <a:noFill/>
                  </a:ln>
                  <a:solidFill>
                    <a:prstClr val="white"/>
                  </a:solidFill>
                  <a:effectLst/>
                  <a:uLnTx/>
                  <a:uFillTx/>
                  <a:latin typeface="Arial"/>
                  <a:ea typeface="Arial"/>
                  <a:cs typeface="Arial"/>
                  <a:sym typeface="Arial"/>
                </a:rPr>
              </a:br>
              <a:r>
                <a:rPr kumimoji="0" lang="en-US" sz="1050" b="0" i="0" u="none" strike="noStrike" kern="0" cap="none" spc="0" normalizeH="0" baseline="0" noProof="0" dirty="0">
                  <a:ln>
                    <a:noFill/>
                  </a:ln>
                  <a:solidFill>
                    <a:prstClr val="white"/>
                  </a:solidFill>
                  <a:effectLst/>
                  <a:uLnTx/>
                  <a:uFillTx/>
                  <a:latin typeface="Arial"/>
                  <a:ea typeface="Arial"/>
                  <a:cs typeface="Arial"/>
                  <a:sym typeface="Arial"/>
                </a:rPr>
                <a:t>the dose adapted to the toxicity grade</a:t>
              </a:r>
              <a:endParaRPr kumimoji="0" lang="en-US" sz="1050" b="0" i="0" u="none" strike="noStrike" kern="0" cap="none" spc="0" normalizeH="0" baseline="0" noProof="0" dirty="0">
                <a:ln>
                  <a:noFill/>
                </a:ln>
                <a:solidFill>
                  <a:prstClr val="white"/>
                </a:solidFill>
                <a:effectLst/>
                <a:uLnTx/>
                <a:uFillTx/>
                <a:latin typeface="Arial"/>
                <a:ea typeface="+mn-ea"/>
                <a:cs typeface="Arial"/>
                <a:sym typeface="Arial"/>
              </a:endParaRPr>
            </a:p>
            <a:p>
              <a:pPr marL="171450" marR="0" lvl="0" indent="-171450" algn="l" defTabSz="914378" rtl="0" eaLnBrk="1" fontAlgn="auto" latinLnBrk="0" hangingPunct="1">
                <a:lnSpc>
                  <a:spcPct val="100000"/>
                </a:lnSpc>
                <a:spcBef>
                  <a:spcPts val="0"/>
                </a:spcBef>
                <a:spcAft>
                  <a:spcPts val="0"/>
                </a:spcAft>
                <a:buClrTx/>
                <a:buSzPts val="1400"/>
                <a:buFont typeface="Arial" panose="020B0604020202020204" pitchFamily="34" charset="0"/>
                <a:buChar char="•"/>
                <a:tabLst/>
                <a:defRPr/>
              </a:pPr>
              <a:endParaRPr kumimoji="0" sz="1050" b="0" i="0" u="none" strike="noStrike" kern="0" cap="none" spc="0" normalizeH="0" baseline="0" noProof="0" dirty="0">
                <a:ln>
                  <a:noFill/>
                </a:ln>
                <a:solidFill>
                  <a:prstClr val="white"/>
                </a:solidFill>
                <a:effectLst/>
                <a:uLnTx/>
                <a:uFillTx/>
                <a:latin typeface="Arial"/>
                <a:ea typeface="Arial"/>
                <a:cs typeface="Arial"/>
                <a:sym typeface="Arial"/>
              </a:endParaRPr>
            </a:p>
          </p:txBody>
        </p:sp>
        <p:pic>
          <p:nvPicPr>
            <p:cNvPr id="2293" name="Google Shape;2293;p8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73823" y="1100188"/>
              <a:ext cx="972000" cy="972000"/>
            </a:xfrm>
            <a:prstGeom prst="rect">
              <a:avLst/>
            </a:prstGeom>
            <a:noFill/>
            <a:ln>
              <a:noFill/>
            </a:ln>
          </p:spPr>
        </p:pic>
        <p:pic>
          <p:nvPicPr>
            <p:cNvPr id="2294" name="Google Shape;2294;p8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266479" y="1121253"/>
              <a:ext cx="900000" cy="900000"/>
            </a:xfrm>
            <a:prstGeom prst="rect">
              <a:avLst/>
            </a:prstGeom>
            <a:noFill/>
            <a:ln>
              <a:noFill/>
            </a:ln>
          </p:spPr>
        </p:pic>
        <p:pic>
          <p:nvPicPr>
            <p:cNvPr id="2295" name="Google Shape;2295;p8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054807" y="1121253"/>
              <a:ext cx="900000" cy="900000"/>
            </a:xfrm>
            <a:prstGeom prst="rect">
              <a:avLst/>
            </a:prstGeom>
            <a:noFill/>
            <a:ln>
              <a:noFill/>
            </a:ln>
          </p:spPr>
        </p:pic>
        <p:sp>
          <p:nvSpPr>
            <p:cNvPr id="2296" name="Google Shape;2296;p86"/>
            <p:cNvSpPr txBox="1"/>
            <p:nvPr/>
          </p:nvSpPr>
          <p:spPr>
            <a:xfrm>
              <a:off x="542882" y="2103600"/>
              <a:ext cx="833883" cy="400069"/>
            </a:xfrm>
            <a:prstGeom prst="rect">
              <a:avLst/>
            </a:prstGeom>
            <a:noFill/>
            <a:ln>
              <a:noFill/>
            </a:ln>
          </p:spPr>
          <p:txBody>
            <a:bodyPr spcFirstLastPara="1" wrap="square" lIns="91425" tIns="45700" rIns="91425" bIns="45700" anchor="t" anchorCtr="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1168B3"/>
                  </a:solidFill>
                  <a:effectLst/>
                  <a:uLnTx/>
                  <a:uFillTx/>
                  <a:latin typeface="Arial"/>
                  <a:ea typeface="Arial"/>
                  <a:cs typeface="Arial"/>
                  <a:sym typeface="Arial"/>
                </a:rPr>
                <a:t>S</a:t>
              </a: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creen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97" name="Google Shape;2297;p86"/>
            <p:cNvSpPr txBox="1"/>
            <p:nvPr/>
          </p:nvSpPr>
          <p:spPr>
            <a:xfrm>
              <a:off x="2384498" y="2103019"/>
              <a:ext cx="663964" cy="400069"/>
            </a:xfrm>
            <a:prstGeom prst="rect">
              <a:avLst/>
            </a:prstGeom>
            <a:noFill/>
            <a:ln>
              <a:noFill/>
            </a:ln>
          </p:spPr>
          <p:txBody>
            <a:bodyPr spcFirstLastPara="1" wrap="square" lIns="91425" tIns="45700" rIns="91425" bIns="45700" anchor="t" anchorCtr="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1168B3"/>
                  </a:solidFill>
                  <a:effectLst/>
                  <a:uLnTx/>
                  <a:uFillTx/>
                  <a:latin typeface="Arial"/>
                  <a:ea typeface="Arial"/>
                  <a:cs typeface="Arial"/>
                  <a:sym typeface="Arial"/>
                </a:rPr>
                <a:t>S</a:t>
              </a: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can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98" name="Google Shape;2298;p86"/>
            <p:cNvSpPr txBox="1"/>
            <p:nvPr/>
          </p:nvSpPr>
          <p:spPr>
            <a:xfrm>
              <a:off x="4037569" y="2103019"/>
              <a:ext cx="942887" cy="400069"/>
            </a:xfrm>
            <a:prstGeom prst="rect">
              <a:avLst/>
            </a:prstGeom>
            <a:noFill/>
            <a:ln>
              <a:noFill/>
            </a:ln>
          </p:spPr>
          <p:txBody>
            <a:bodyPr spcFirstLastPara="1" wrap="square" lIns="91425" tIns="45700" rIns="91425" bIns="45700" anchor="t" anchorCtr="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1168B3"/>
                  </a:solidFill>
                  <a:effectLst/>
                  <a:uLnTx/>
                  <a:uFillTx/>
                  <a:latin typeface="Arial"/>
                  <a:ea typeface="Arial"/>
                  <a:cs typeface="Arial"/>
                  <a:sym typeface="Arial"/>
                </a:rPr>
                <a:t>S</a:t>
              </a: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ynergy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99" name="Google Shape;2299;p86"/>
            <p:cNvSpPr txBox="1"/>
            <p:nvPr/>
          </p:nvSpPr>
          <p:spPr>
            <a:xfrm>
              <a:off x="5796662" y="2103019"/>
              <a:ext cx="1050288" cy="615513"/>
            </a:xfrm>
            <a:prstGeom prst="rect">
              <a:avLst/>
            </a:prstGeom>
            <a:noFill/>
            <a:ln>
              <a:noFill/>
            </a:ln>
          </p:spPr>
          <p:txBody>
            <a:bodyPr spcFirstLastPara="1" wrap="square" lIns="91425" tIns="45700" rIns="91425" bIns="45700" anchor="t" anchorCtr="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1168B3"/>
                  </a:solidFill>
                  <a:effectLst/>
                  <a:uLnTx/>
                  <a:uFillTx/>
                  <a:latin typeface="Arial"/>
                  <a:ea typeface="Arial"/>
                  <a:cs typeface="Arial"/>
                  <a:sym typeface="Arial"/>
                </a:rPr>
                <a:t>S</a:t>
              </a: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uspend </a:t>
              </a:r>
              <a:b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b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Treatment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00" name="Google Shape;2300;p86"/>
            <p:cNvSpPr txBox="1"/>
            <p:nvPr/>
          </p:nvSpPr>
          <p:spPr>
            <a:xfrm>
              <a:off x="7606822" y="2103019"/>
              <a:ext cx="952505" cy="400069"/>
            </a:xfrm>
            <a:prstGeom prst="rect">
              <a:avLst/>
            </a:prstGeom>
            <a:noFill/>
            <a:ln>
              <a:noFill/>
            </a:ln>
          </p:spPr>
          <p:txBody>
            <a:bodyPr spcFirstLastPara="1" wrap="square" lIns="91425" tIns="45700" rIns="91425" bIns="45700" anchor="t" anchorCtr="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1168B3"/>
                  </a:solidFill>
                  <a:effectLst/>
                  <a:uLnTx/>
                  <a:uFillTx/>
                  <a:latin typeface="Arial"/>
                  <a:ea typeface="Arial"/>
                  <a:cs typeface="Arial"/>
                  <a:sym typeface="Arial"/>
                </a:rPr>
                <a:t>S</a:t>
              </a: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teroids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2306" name="Google Shape;2306;p86"/>
            <p:cNvCxnSpPr>
              <a:cxnSpLocks/>
            </p:cNvCxnSpPr>
            <p:nvPr/>
          </p:nvCxnSpPr>
          <p:spPr>
            <a:xfrm>
              <a:off x="1819994" y="1053343"/>
              <a:ext cx="0" cy="3840480"/>
            </a:xfrm>
            <a:prstGeom prst="straightConnector1">
              <a:avLst/>
            </a:prstGeom>
            <a:noFill/>
            <a:ln w="19050" cap="flat" cmpd="sng">
              <a:solidFill>
                <a:schemeClr val="tx1">
                  <a:alpha val="29803"/>
                </a:schemeClr>
              </a:solidFill>
              <a:prstDash val="solid"/>
              <a:round/>
              <a:headEnd type="none" w="sm" len="sm"/>
              <a:tailEnd type="none" w="sm" len="sm"/>
            </a:ln>
            <a:effectLst>
              <a:outerShdw blurRad="40000" dist="20000" dir="5400000" rotWithShape="0">
                <a:srgbClr val="000000">
                  <a:alpha val="37647"/>
                </a:srgbClr>
              </a:outerShdw>
            </a:effectLst>
          </p:spPr>
        </p:cxnSp>
        <p:cxnSp>
          <p:nvCxnSpPr>
            <p:cNvPr id="2307" name="Google Shape;2307;p86"/>
            <p:cNvCxnSpPr/>
            <p:nvPr/>
          </p:nvCxnSpPr>
          <p:spPr>
            <a:xfrm>
              <a:off x="3623394" y="1053343"/>
              <a:ext cx="0" cy="3840480"/>
            </a:xfrm>
            <a:prstGeom prst="straightConnector1">
              <a:avLst/>
            </a:prstGeom>
            <a:noFill/>
            <a:ln w="19050" cap="flat" cmpd="sng">
              <a:solidFill>
                <a:schemeClr val="tx1">
                  <a:alpha val="29803"/>
                </a:schemeClr>
              </a:solidFill>
              <a:prstDash val="solid"/>
              <a:round/>
              <a:headEnd type="none" w="sm" len="sm"/>
              <a:tailEnd type="none" w="sm" len="sm"/>
            </a:ln>
            <a:effectLst>
              <a:outerShdw blurRad="40000" dist="20000" dir="5400000" rotWithShape="0">
                <a:srgbClr val="000000">
                  <a:alpha val="37647"/>
                </a:srgbClr>
              </a:outerShdw>
            </a:effectLst>
          </p:spPr>
        </p:cxnSp>
        <p:cxnSp>
          <p:nvCxnSpPr>
            <p:cNvPr id="2308" name="Google Shape;2308;p86"/>
            <p:cNvCxnSpPr/>
            <p:nvPr/>
          </p:nvCxnSpPr>
          <p:spPr>
            <a:xfrm>
              <a:off x="5426794" y="1053343"/>
              <a:ext cx="0" cy="3840480"/>
            </a:xfrm>
            <a:prstGeom prst="straightConnector1">
              <a:avLst/>
            </a:prstGeom>
            <a:noFill/>
            <a:ln w="19050" cap="flat" cmpd="sng">
              <a:solidFill>
                <a:schemeClr val="tx1">
                  <a:alpha val="29803"/>
                </a:schemeClr>
              </a:solidFill>
              <a:prstDash val="solid"/>
              <a:round/>
              <a:headEnd type="none" w="sm" len="sm"/>
              <a:tailEnd type="none" w="sm" len="sm"/>
            </a:ln>
            <a:effectLst>
              <a:outerShdw blurRad="40000" dist="20000" dir="5400000" rotWithShape="0">
                <a:srgbClr val="000000">
                  <a:alpha val="37647"/>
                </a:srgbClr>
              </a:outerShdw>
            </a:effectLst>
          </p:spPr>
        </p:cxnSp>
        <p:cxnSp>
          <p:nvCxnSpPr>
            <p:cNvPr id="2309" name="Google Shape;2309;p86"/>
            <p:cNvCxnSpPr/>
            <p:nvPr/>
          </p:nvCxnSpPr>
          <p:spPr>
            <a:xfrm>
              <a:off x="7230194" y="1053343"/>
              <a:ext cx="0" cy="3840480"/>
            </a:xfrm>
            <a:prstGeom prst="straightConnector1">
              <a:avLst/>
            </a:prstGeom>
            <a:noFill/>
            <a:ln w="19050" cap="flat" cmpd="sng">
              <a:solidFill>
                <a:schemeClr val="tx1">
                  <a:alpha val="29803"/>
                </a:schemeClr>
              </a:solidFill>
              <a:prstDash val="solid"/>
              <a:round/>
              <a:headEnd type="none" w="sm" len="sm"/>
              <a:tailEnd type="none" w="sm" len="sm"/>
            </a:ln>
            <a:effectLst>
              <a:outerShdw blurRad="40000" dist="20000" dir="5400000" rotWithShape="0">
                <a:srgbClr val="000000">
                  <a:alpha val="37647"/>
                </a:srgbClr>
              </a:outerShdw>
            </a:effectLst>
          </p:spPr>
        </p:cxnSp>
      </p:grpSp>
      <p:sp>
        <p:nvSpPr>
          <p:cNvPr id="2311" name="Google Shape;2311;p86"/>
          <p:cNvSpPr txBox="1"/>
          <p:nvPr/>
        </p:nvSpPr>
        <p:spPr>
          <a:xfrm>
            <a:off x="137752" y="900684"/>
            <a:ext cx="284052" cy="307736"/>
          </a:xfrm>
          <a:prstGeom prst="rect">
            <a:avLst/>
          </a:prstGeom>
          <a:noFill/>
          <a:ln>
            <a:noFill/>
          </a:ln>
        </p:spPr>
        <p:txBody>
          <a:bodyPr spcFirstLastPara="1" wrap="square" lIns="91425" tIns="45700" rIns="91425" bIns="45700" anchor="t" anchorCtr="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1168B3"/>
                </a:solidFill>
                <a:effectLst/>
                <a:uLnTx/>
                <a:uFillTx/>
                <a:latin typeface="Arial"/>
                <a:ea typeface="Arial"/>
                <a:cs typeface="Arial"/>
                <a:sym typeface="Arial"/>
              </a:rPr>
              <a:t>1</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12" name="Google Shape;2312;p86"/>
          <p:cNvSpPr txBox="1"/>
          <p:nvPr/>
        </p:nvSpPr>
        <p:spPr>
          <a:xfrm>
            <a:off x="1913085" y="900684"/>
            <a:ext cx="284052" cy="307736"/>
          </a:xfrm>
          <a:prstGeom prst="rect">
            <a:avLst/>
          </a:prstGeom>
          <a:noFill/>
          <a:ln>
            <a:noFill/>
          </a:ln>
        </p:spPr>
        <p:txBody>
          <a:bodyPr spcFirstLastPara="1" wrap="square" lIns="91425" tIns="45700" rIns="91425" bIns="45700" anchor="t" anchorCtr="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1168B3"/>
                </a:solidFill>
                <a:effectLst/>
                <a:uLnTx/>
                <a:uFillTx/>
                <a:latin typeface="Arial"/>
                <a:ea typeface="Arial"/>
                <a:cs typeface="Arial"/>
                <a:sym typeface="Arial"/>
              </a:rPr>
              <a:t>2</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13" name="Google Shape;2313;p86"/>
          <p:cNvSpPr txBox="1"/>
          <p:nvPr/>
        </p:nvSpPr>
        <p:spPr>
          <a:xfrm>
            <a:off x="3724551" y="900684"/>
            <a:ext cx="284052" cy="307736"/>
          </a:xfrm>
          <a:prstGeom prst="rect">
            <a:avLst/>
          </a:prstGeom>
          <a:noFill/>
          <a:ln>
            <a:noFill/>
          </a:ln>
        </p:spPr>
        <p:txBody>
          <a:bodyPr spcFirstLastPara="1" wrap="square" lIns="91425" tIns="45700" rIns="91425" bIns="45700" anchor="t" anchorCtr="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1168B3"/>
                </a:solidFill>
                <a:effectLst/>
                <a:uLnTx/>
                <a:uFillTx/>
                <a:latin typeface="Arial"/>
                <a:ea typeface="Arial"/>
                <a:cs typeface="Arial"/>
                <a:sym typeface="Arial"/>
              </a:rPr>
              <a:t>3</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14" name="Google Shape;2314;p86"/>
          <p:cNvSpPr txBox="1"/>
          <p:nvPr/>
        </p:nvSpPr>
        <p:spPr>
          <a:xfrm>
            <a:off x="5512610" y="900684"/>
            <a:ext cx="284052" cy="307736"/>
          </a:xfrm>
          <a:prstGeom prst="rect">
            <a:avLst/>
          </a:prstGeom>
          <a:noFill/>
          <a:ln>
            <a:noFill/>
          </a:ln>
        </p:spPr>
        <p:txBody>
          <a:bodyPr spcFirstLastPara="1" wrap="square" lIns="91425" tIns="45700" rIns="91425" bIns="45700" anchor="t" anchorCtr="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1168B3"/>
                </a:solidFill>
                <a:effectLst/>
                <a:uLnTx/>
                <a:uFillTx/>
                <a:latin typeface="Arial"/>
                <a:ea typeface="Arial"/>
                <a:cs typeface="Arial"/>
                <a:sym typeface="Arial"/>
              </a:rPr>
              <a:t>4</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15" name="Google Shape;2315;p86"/>
          <p:cNvSpPr txBox="1"/>
          <p:nvPr/>
        </p:nvSpPr>
        <p:spPr>
          <a:xfrm>
            <a:off x="7331930" y="900684"/>
            <a:ext cx="284052" cy="307736"/>
          </a:xfrm>
          <a:prstGeom prst="rect">
            <a:avLst/>
          </a:prstGeom>
          <a:noFill/>
          <a:ln>
            <a:noFill/>
          </a:ln>
        </p:spPr>
        <p:txBody>
          <a:bodyPr spcFirstLastPara="1" wrap="square" lIns="91425" tIns="45700" rIns="91425" bIns="45700" anchor="t" anchorCtr="0">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1168B3"/>
                </a:solidFill>
                <a:effectLst/>
                <a:uLnTx/>
                <a:uFillTx/>
                <a:latin typeface="Arial"/>
                <a:ea typeface="Arial"/>
                <a:cs typeface="Arial"/>
                <a:sym typeface="Arial"/>
              </a:rPr>
              <a:t>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Educating Your Patients and Staff About </a:t>
            </a:r>
            <a:br>
              <a:rPr lang="en-US" dirty="0"/>
            </a:br>
            <a:r>
              <a:rPr lang="en-US" dirty="0"/>
              <a:t>the Importance of and Access to Clinical Trials</a:t>
            </a:r>
          </a:p>
        </p:txBody>
      </p:sp>
      <p:sp>
        <p:nvSpPr>
          <p:cNvPr id="2" name="Content Placeholder 1">
            <a:extLst>
              <a:ext uri="{FF2B5EF4-FFF2-40B4-BE49-F238E27FC236}">
                <a16:creationId xmlns:a16="http://schemas.microsoft.com/office/drawing/2014/main" id="{44B70B74-3F4C-6FD9-866D-E4E98C1D150C}"/>
              </a:ext>
            </a:extLst>
          </p:cNvPr>
          <p:cNvSpPr>
            <a:spLocks noGrp="1"/>
          </p:cNvSpPr>
          <p:nvPr>
            <p:ph type="body" sz="quarter" idx="10"/>
          </p:nvPr>
        </p:nvSpPr>
        <p:spPr>
          <a:xfrm>
            <a:off x="228600" y="819150"/>
            <a:ext cx="4751614" cy="3865563"/>
          </a:xfrm>
        </p:spPr>
        <p:txBody>
          <a:bodyPr>
            <a:normAutofit/>
          </a:bodyPr>
          <a:lstStyle/>
          <a:p>
            <a:pPr marL="0" indent="0">
              <a:buNone/>
            </a:pPr>
            <a:r>
              <a:rPr lang="en-US" sz="1400" b="1" dirty="0"/>
              <a:t>Why is clinical trial participation important?</a:t>
            </a:r>
          </a:p>
          <a:p>
            <a:r>
              <a:rPr lang="en-US" sz="1400" dirty="0"/>
              <a:t>Clinical trials are a key step for translating research into medicines that can cure illness, slow disease, and improve QOL for patients</a:t>
            </a:r>
          </a:p>
          <a:p>
            <a:r>
              <a:rPr lang="en-US" sz="1400" dirty="0"/>
              <a:t>Robust participation in clinical trials with diverse enrollment means a shorter timeline between medical discovery and patient access to potentially life-changing treatments</a:t>
            </a:r>
          </a:p>
          <a:p>
            <a:endParaRPr lang="en-US" sz="1400" b="1" dirty="0"/>
          </a:p>
          <a:p>
            <a:endParaRPr lang="en-US" sz="1400" b="1" dirty="0"/>
          </a:p>
        </p:txBody>
      </p:sp>
      <p:sp>
        <p:nvSpPr>
          <p:cNvPr id="6" name="TextBox 5">
            <a:extLst>
              <a:ext uri="{FF2B5EF4-FFF2-40B4-BE49-F238E27FC236}">
                <a16:creationId xmlns:a16="http://schemas.microsoft.com/office/drawing/2014/main" id="{6E5AC7B8-0F78-594E-0206-90B933AE8FC6}"/>
              </a:ext>
            </a:extLst>
          </p:cNvPr>
          <p:cNvSpPr txBox="1"/>
          <p:nvPr/>
        </p:nvSpPr>
        <p:spPr>
          <a:xfrm>
            <a:off x="228600" y="2937261"/>
            <a:ext cx="4922153" cy="1867178"/>
          </a:xfrm>
          <a:prstGeom prst="rect">
            <a:avLst/>
          </a:prstGeom>
          <a:solidFill>
            <a:schemeClr val="tx2"/>
          </a:solidFill>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200"/>
              </a:spcAft>
              <a:buClr>
                <a:srgbClr val="000000"/>
              </a:buClr>
              <a:buSzTx/>
              <a:buFont typeface="Arial"/>
              <a:buNone/>
              <a:tabLst/>
              <a:defRPr/>
            </a:pPr>
            <a:r>
              <a:rPr kumimoji="0" lang="en-US" b="1" i="0" u="none" strike="noStrike" kern="0" cap="none" spc="-20" normalizeH="0" noProof="0" dirty="0">
                <a:ln>
                  <a:noFill/>
                </a:ln>
                <a:solidFill>
                  <a:schemeClr val="tx1"/>
                </a:solidFill>
                <a:effectLst/>
                <a:uLnTx/>
                <a:uFillTx/>
                <a:latin typeface="Arial"/>
                <a:cs typeface="Arial"/>
                <a:sym typeface="Arial"/>
              </a:rPr>
              <a:t>Clinical Trial Participation</a:t>
            </a:r>
            <a:br>
              <a:rPr kumimoji="0" lang="en-US" b="1" i="0" u="none" strike="noStrike" kern="0" cap="none" spc="-20" normalizeH="0" noProof="0" dirty="0">
                <a:ln>
                  <a:noFill/>
                </a:ln>
                <a:solidFill>
                  <a:schemeClr val="tx1"/>
                </a:solidFill>
                <a:effectLst/>
                <a:uLnTx/>
                <a:uFillTx/>
                <a:latin typeface="Arial"/>
                <a:cs typeface="Arial"/>
                <a:sym typeface="Arial"/>
              </a:rPr>
            </a:br>
            <a:r>
              <a:rPr kumimoji="0" lang="en-US" b="1" i="0" u="none" strike="noStrike" kern="0" cap="none" spc="-20" normalizeH="0" noProof="0" dirty="0">
                <a:ln>
                  <a:noFill/>
                </a:ln>
                <a:solidFill>
                  <a:schemeClr val="tx1"/>
                </a:solidFill>
                <a:effectLst/>
                <a:uLnTx/>
                <a:uFillTx/>
                <a:latin typeface="Arial"/>
                <a:cs typeface="Arial"/>
                <a:sym typeface="Arial"/>
              </a:rPr>
              <a:t>Offers Dual Benefits for Patients</a:t>
            </a:r>
          </a:p>
          <a:p>
            <a:pPr marL="233363" marR="0" lvl="0" indent="-223838" algn="l" defTabSz="914400" rtl="0" eaLnBrk="1" fontAlgn="auto" latinLnBrk="0" hangingPunct="1">
              <a:lnSpc>
                <a:spcPct val="100000"/>
              </a:lnSpc>
              <a:spcBef>
                <a:spcPts val="0"/>
              </a:spcBef>
              <a:spcAft>
                <a:spcPts val="200"/>
              </a:spcAft>
              <a:buClr>
                <a:srgbClr val="000000"/>
              </a:buClr>
              <a:buSzTx/>
              <a:buFont typeface="+mj-lt"/>
              <a:buAutoNum type="arabicPeriod"/>
              <a:defRPr/>
            </a:pPr>
            <a:r>
              <a:rPr kumimoji="0" lang="en-US" b="1" i="0" u="none" strike="noStrike" kern="0" cap="none" spc="-20" normalizeH="0" noProof="0" dirty="0">
                <a:ln>
                  <a:noFill/>
                </a:ln>
                <a:solidFill>
                  <a:schemeClr val="tx1"/>
                </a:solidFill>
                <a:effectLst/>
                <a:uLnTx/>
                <a:uFillTx/>
                <a:latin typeface="Arial"/>
                <a:cs typeface="Arial"/>
                <a:sym typeface="Arial"/>
              </a:rPr>
              <a:t>Potential personal benefit: </a:t>
            </a:r>
            <a:r>
              <a:rPr kumimoji="0" lang="en-US" i="0" u="none" strike="noStrike" kern="0" cap="none" spc="-20" normalizeH="0" noProof="0" dirty="0">
                <a:ln>
                  <a:noFill/>
                </a:ln>
                <a:solidFill>
                  <a:schemeClr val="tx1"/>
                </a:solidFill>
                <a:effectLst/>
                <a:uLnTx/>
                <a:uFillTx/>
                <a:latin typeface="Arial"/>
                <a:cs typeface="Arial"/>
                <a:sym typeface="Arial"/>
              </a:rPr>
              <a:t>Patients</a:t>
            </a:r>
            <a:r>
              <a:rPr kumimoji="0" lang="en-US" b="0" i="0" u="none" strike="noStrike" kern="0" cap="none" spc="-20" normalizeH="0" noProof="0" dirty="0">
                <a:ln>
                  <a:noFill/>
                </a:ln>
                <a:solidFill>
                  <a:schemeClr val="tx1"/>
                </a:solidFill>
                <a:effectLst/>
                <a:uLnTx/>
                <a:uFillTx/>
                <a:latin typeface="Arial"/>
                <a:cs typeface="Arial"/>
                <a:sym typeface="Arial"/>
              </a:rPr>
              <a:t> may experience </a:t>
            </a:r>
            <a:r>
              <a:rPr kumimoji="0" lang="en-US" b="0" i="0" u="none" strike="noStrike" kern="0" cap="none" spc="-20" normalizeH="0" noProof="0" dirty="0">
                <a:ln>
                  <a:noFill/>
                </a:ln>
                <a:solidFill>
                  <a:srgbClr val="000000"/>
                </a:solidFill>
                <a:effectLst/>
                <a:uLnTx/>
                <a:uFillTx/>
                <a:latin typeface="Arial"/>
                <a:cs typeface="Arial"/>
                <a:sym typeface="Arial"/>
              </a:rPr>
              <a:t>improved disease outcomes and better health if they receive otherwise unavailable medical therapies</a:t>
            </a:r>
          </a:p>
          <a:p>
            <a:pPr marL="233363" marR="0" lvl="0" indent="-223838" algn="l" defTabSz="914400" rtl="0" eaLnBrk="1" fontAlgn="auto" latinLnBrk="0" hangingPunct="1">
              <a:lnSpc>
                <a:spcPct val="100000"/>
              </a:lnSpc>
              <a:spcBef>
                <a:spcPts val="0"/>
              </a:spcBef>
              <a:spcAft>
                <a:spcPts val="200"/>
              </a:spcAft>
              <a:buClr>
                <a:srgbClr val="000000"/>
              </a:buClr>
              <a:buSzTx/>
              <a:buFont typeface="+mj-lt"/>
              <a:buAutoNum type="arabicPeriod"/>
              <a:defRPr/>
            </a:pPr>
            <a:r>
              <a:rPr kumimoji="0" lang="en-US" b="1" i="0" u="none" strike="noStrike" kern="0" cap="none" spc="-20" normalizeH="0" noProof="0" dirty="0">
                <a:ln>
                  <a:noFill/>
                </a:ln>
                <a:solidFill>
                  <a:srgbClr val="000000"/>
                </a:solidFill>
                <a:effectLst/>
                <a:uLnTx/>
                <a:uFillTx/>
                <a:latin typeface="Arial"/>
                <a:cs typeface="Arial"/>
                <a:sym typeface="Arial"/>
              </a:rPr>
              <a:t>Social benefit: </a:t>
            </a:r>
            <a:r>
              <a:rPr kumimoji="0" lang="en-US" i="0" u="none" strike="noStrike" kern="0" cap="none" spc="-20" normalizeH="0" noProof="0" dirty="0">
                <a:ln>
                  <a:noFill/>
                </a:ln>
                <a:solidFill>
                  <a:srgbClr val="000000"/>
                </a:solidFill>
                <a:effectLst/>
                <a:uLnTx/>
                <a:uFillTx/>
                <a:latin typeface="Arial"/>
                <a:cs typeface="Arial"/>
                <a:sym typeface="Arial"/>
              </a:rPr>
              <a:t>Clinical</a:t>
            </a:r>
            <a:r>
              <a:rPr kumimoji="0" lang="en-US" b="0" i="0" u="none" strike="noStrike" kern="0" cap="none" spc="-20" normalizeH="0" noProof="0" dirty="0">
                <a:ln>
                  <a:noFill/>
                </a:ln>
                <a:solidFill>
                  <a:srgbClr val="000000"/>
                </a:solidFill>
                <a:effectLst/>
                <a:uLnTx/>
                <a:uFillTx/>
                <a:latin typeface="Arial"/>
                <a:cs typeface="Arial"/>
                <a:sym typeface="Arial"/>
              </a:rPr>
              <a:t> trial participation helps provide access for patients who may benefit from the new treatment option by moving a new therapy closer to market</a:t>
            </a:r>
          </a:p>
        </p:txBody>
      </p:sp>
      <p:grpSp>
        <p:nvGrpSpPr>
          <p:cNvPr id="8" name="Group 7">
            <a:extLst>
              <a:ext uri="{FF2B5EF4-FFF2-40B4-BE49-F238E27FC236}">
                <a16:creationId xmlns:a16="http://schemas.microsoft.com/office/drawing/2014/main" id="{67DD2E94-50FF-EB27-0DCF-6C9B95FCA8FC}"/>
              </a:ext>
            </a:extLst>
          </p:cNvPr>
          <p:cNvGrpSpPr/>
          <p:nvPr/>
        </p:nvGrpSpPr>
        <p:grpSpPr>
          <a:xfrm>
            <a:off x="5143701" y="966482"/>
            <a:ext cx="3847529" cy="2775982"/>
            <a:chOff x="4027478" y="-2609782"/>
            <a:chExt cx="6412548" cy="3492288"/>
          </a:xfrm>
        </p:grpSpPr>
        <p:sp>
          <p:nvSpPr>
            <p:cNvPr id="9" name="Round Diagonal Corner Rectangle 8">
              <a:extLst>
                <a:ext uri="{FF2B5EF4-FFF2-40B4-BE49-F238E27FC236}">
                  <a16:creationId xmlns:a16="http://schemas.microsoft.com/office/drawing/2014/main" id="{F1DBB393-C158-B32F-5844-8AFA4B9EBE5B}"/>
                </a:ext>
              </a:extLst>
            </p:cNvPr>
            <p:cNvSpPr/>
            <p:nvPr/>
          </p:nvSpPr>
          <p:spPr>
            <a:xfrm>
              <a:off x="4953631" y="-2096612"/>
              <a:ext cx="4571995" cy="2458663"/>
            </a:xfrm>
            <a:prstGeom prst="round2DiagRect">
              <a:avLst>
                <a:gd name="adj1" fmla="val 0"/>
                <a:gd name="adj2" fmla="val 16670"/>
              </a:avLst>
            </a:prstGeom>
            <a:solidFill>
              <a:schemeClr val="accent4"/>
            </a:solidFill>
          </p:spPr>
          <p:style>
            <a:lnRef idx="1">
              <a:schemeClr val="accent1"/>
            </a:lnRef>
            <a:fillRef idx="3">
              <a:schemeClr val="accent1"/>
            </a:fillRef>
            <a:effectRef idx="2">
              <a:schemeClr val="accent1"/>
            </a:effectRef>
            <a:fontRef idx="minor">
              <a:schemeClr val="lt1"/>
            </a:fontRef>
          </p:style>
        </p:sp>
        <p:sp>
          <p:nvSpPr>
            <p:cNvPr id="11" name="Straight Connector 10">
              <a:extLst>
                <a:ext uri="{FF2B5EF4-FFF2-40B4-BE49-F238E27FC236}">
                  <a16:creationId xmlns:a16="http://schemas.microsoft.com/office/drawing/2014/main" id="{1B3C0DA6-5C36-DA7A-42A7-A950CC2BA9C3}"/>
                </a:ext>
              </a:extLst>
            </p:cNvPr>
            <p:cNvSpPr/>
            <p:nvPr/>
          </p:nvSpPr>
          <p:spPr>
            <a:xfrm>
              <a:off x="7239624" y="-2098155"/>
              <a:ext cx="0" cy="2461747"/>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a:extLst>
                <a:ext uri="{FF2B5EF4-FFF2-40B4-BE49-F238E27FC236}">
                  <a16:creationId xmlns:a16="http://schemas.microsoft.com/office/drawing/2014/main" id="{9CB7A197-3CEB-3B38-9ABA-24B41D962517}"/>
                </a:ext>
              </a:extLst>
            </p:cNvPr>
            <p:cNvSpPr/>
            <p:nvPr/>
          </p:nvSpPr>
          <p:spPr>
            <a:xfrm>
              <a:off x="5106031" y="-1910350"/>
              <a:ext cx="1981202" cy="2086139"/>
            </a:xfrm>
            <a:custGeom>
              <a:avLst/>
              <a:gdLst>
                <a:gd name="connsiteX0" fmla="*/ 0 w 1981200"/>
                <a:gd name="connsiteY0" fmla="*/ 0 h 2086140"/>
                <a:gd name="connsiteX1" fmla="*/ 1981200 w 1981200"/>
                <a:gd name="connsiteY1" fmla="*/ 0 h 2086140"/>
                <a:gd name="connsiteX2" fmla="*/ 1981200 w 1981200"/>
                <a:gd name="connsiteY2" fmla="*/ 2086140 h 2086140"/>
                <a:gd name="connsiteX3" fmla="*/ 0 w 1981200"/>
                <a:gd name="connsiteY3" fmla="*/ 2086140 h 2086140"/>
                <a:gd name="connsiteX4" fmla="*/ 0 w 1981200"/>
                <a:gd name="connsiteY4" fmla="*/ 0 h 208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200" h="2086140">
                  <a:moveTo>
                    <a:pt x="0" y="0"/>
                  </a:moveTo>
                  <a:lnTo>
                    <a:pt x="1981200" y="0"/>
                  </a:lnTo>
                  <a:lnTo>
                    <a:pt x="1981200" y="2086140"/>
                  </a:lnTo>
                  <a:lnTo>
                    <a:pt x="0" y="208614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spcBef>
                  <a:spcPct val="0"/>
                </a:spcBef>
                <a:spcAft>
                  <a:spcPct val="35000"/>
                </a:spcAft>
                <a:buNone/>
              </a:pPr>
              <a:r>
                <a:rPr kumimoji="0" lang="en-US" sz="1400" b="1" i="0" u="none" strike="noStrike" kern="1200" cap="none" spc="0" normalizeH="0" baseline="0" noProof="0" dirty="0">
                  <a:ln>
                    <a:noFill/>
                  </a:ln>
                  <a:solidFill>
                    <a:prstClr val="white"/>
                  </a:solidFill>
                  <a:effectLst/>
                  <a:uLnTx/>
                  <a:uFillTx/>
                  <a:latin typeface="Arial"/>
                  <a:ea typeface="+mn-ea"/>
                  <a:cs typeface="+mn-cs"/>
                  <a:sym typeface="Arial"/>
                </a:rPr>
                <a:t>Greater participation=</a:t>
              </a:r>
              <a:br>
                <a:rPr kumimoji="0" lang="en-US" sz="1400" b="1" i="0" u="none" strike="noStrike" kern="1200" cap="none" spc="0" normalizeH="0" baseline="0" noProof="0" dirty="0">
                  <a:ln>
                    <a:noFill/>
                  </a:ln>
                  <a:solidFill>
                    <a:prstClr val="white"/>
                  </a:solidFill>
                  <a:effectLst/>
                  <a:uLnTx/>
                  <a:uFillTx/>
                  <a:latin typeface="Arial"/>
                  <a:ea typeface="+mn-ea"/>
                  <a:cs typeface="+mn-cs"/>
                  <a:sym typeface="Arial"/>
                </a:rPr>
              </a:br>
              <a:r>
                <a:rPr kumimoji="0" lang="en-US" sz="1400" b="1" i="0" u="none" strike="noStrike" kern="1200" cap="none" spc="0" normalizeH="0" baseline="0" noProof="0" dirty="0">
                  <a:ln>
                    <a:noFill/>
                  </a:ln>
                  <a:solidFill>
                    <a:prstClr val="white"/>
                  </a:solidFill>
                  <a:effectLst/>
                  <a:uLnTx/>
                  <a:uFillTx/>
                  <a:latin typeface="Arial"/>
                  <a:ea typeface="+mn-ea"/>
                  <a:cs typeface="+mn-cs"/>
                  <a:sym typeface="Arial"/>
                </a:rPr>
                <a:t>patient access to new therapies</a:t>
              </a:r>
              <a:endParaRPr lang="en-US" sz="1400" kern="1200" dirty="0"/>
            </a:p>
          </p:txBody>
        </p:sp>
        <p:sp>
          <p:nvSpPr>
            <p:cNvPr id="13" name="Freeform 12">
              <a:extLst>
                <a:ext uri="{FF2B5EF4-FFF2-40B4-BE49-F238E27FC236}">
                  <a16:creationId xmlns:a16="http://schemas.microsoft.com/office/drawing/2014/main" id="{EFF52F45-FCB7-A8E5-D106-BFF58AB228D4}"/>
                </a:ext>
              </a:extLst>
            </p:cNvPr>
            <p:cNvSpPr/>
            <p:nvPr/>
          </p:nvSpPr>
          <p:spPr>
            <a:xfrm>
              <a:off x="7392033" y="-1910350"/>
              <a:ext cx="1981202" cy="2086139"/>
            </a:xfrm>
            <a:custGeom>
              <a:avLst/>
              <a:gdLst>
                <a:gd name="connsiteX0" fmla="*/ 0 w 1981200"/>
                <a:gd name="connsiteY0" fmla="*/ 0 h 2086140"/>
                <a:gd name="connsiteX1" fmla="*/ 1981200 w 1981200"/>
                <a:gd name="connsiteY1" fmla="*/ 0 h 2086140"/>
                <a:gd name="connsiteX2" fmla="*/ 1981200 w 1981200"/>
                <a:gd name="connsiteY2" fmla="*/ 2086140 h 2086140"/>
                <a:gd name="connsiteX3" fmla="*/ 0 w 1981200"/>
                <a:gd name="connsiteY3" fmla="*/ 2086140 h 2086140"/>
                <a:gd name="connsiteX4" fmla="*/ 0 w 1981200"/>
                <a:gd name="connsiteY4" fmla="*/ 0 h 208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200" h="2086140">
                  <a:moveTo>
                    <a:pt x="0" y="0"/>
                  </a:moveTo>
                  <a:lnTo>
                    <a:pt x="1981200" y="0"/>
                  </a:lnTo>
                  <a:lnTo>
                    <a:pt x="1981200" y="2086140"/>
                  </a:lnTo>
                  <a:lnTo>
                    <a:pt x="0" y="208614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spcBef>
                  <a:spcPct val="0"/>
                </a:spcBef>
                <a:spcAft>
                  <a:spcPct val="35000"/>
                </a:spcAft>
                <a:buNone/>
              </a:pPr>
              <a:r>
                <a:rPr kumimoji="0" lang="en-US" sz="1400" b="1" i="0" u="none" strike="noStrike" kern="1200" cap="none" spc="0" normalizeH="0" baseline="0" noProof="0" dirty="0">
                  <a:ln>
                    <a:noFill/>
                  </a:ln>
                  <a:solidFill>
                    <a:prstClr val="white"/>
                  </a:solidFill>
                  <a:effectLst/>
                  <a:uLnTx/>
                  <a:uFillTx/>
                  <a:latin typeface="Arial"/>
                  <a:ea typeface="+mn-ea"/>
                  <a:cs typeface="+mn-cs"/>
                  <a:sym typeface="Arial"/>
                </a:rPr>
                <a:t>Lack of participation=</a:t>
              </a:r>
              <a:br>
                <a:rPr kumimoji="0" lang="en-US" sz="1400" b="1" i="0" u="none" strike="noStrike" kern="1200" cap="none" spc="0" normalizeH="0" baseline="0" noProof="0" dirty="0">
                  <a:ln>
                    <a:noFill/>
                  </a:ln>
                  <a:solidFill>
                    <a:prstClr val="white"/>
                  </a:solidFill>
                  <a:effectLst/>
                  <a:uLnTx/>
                  <a:uFillTx/>
                  <a:latin typeface="Arial"/>
                  <a:ea typeface="+mn-ea"/>
                  <a:cs typeface="+mn-cs"/>
                  <a:sym typeface="Arial"/>
                </a:rPr>
              </a:br>
              <a:r>
                <a:rPr kumimoji="0" lang="en-US" sz="1400" b="1" i="0" u="none" strike="noStrike" kern="1200" cap="none" spc="0" normalizeH="0" baseline="0" noProof="0" dirty="0">
                  <a:ln>
                    <a:noFill/>
                  </a:ln>
                  <a:solidFill>
                    <a:prstClr val="white"/>
                  </a:solidFill>
                  <a:effectLst/>
                  <a:uLnTx/>
                  <a:uFillTx/>
                  <a:latin typeface="Arial"/>
                  <a:ea typeface="+mn-ea"/>
                  <a:cs typeface="+mn-cs"/>
                  <a:sym typeface="Arial"/>
                </a:rPr>
                <a:t>delays and higher costs</a:t>
              </a:r>
              <a:endParaRPr lang="en-US" sz="1400" kern="1200" dirty="0"/>
            </a:p>
          </p:txBody>
        </p:sp>
        <p:sp>
          <p:nvSpPr>
            <p:cNvPr id="17" name="Freeform 16">
              <a:extLst>
                <a:ext uri="{FF2B5EF4-FFF2-40B4-BE49-F238E27FC236}">
                  <a16:creationId xmlns:a16="http://schemas.microsoft.com/office/drawing/2014/main" id="{45B83462-FA29-0CA2-9DC6-66314F77B4BB}"/>
                </a:ext>
              </a:extLst>
            </p:cNvPr>
            <p:cNvSpPr/>
            <p:nvPr/>
          </p:nvSpPr>
          <p:spPr>
            <a:xfrm rot="16200000">
              <a:off x="2938700" y="-1521004"/>
              <a:ext cx="3091958" cy="914402"/>
            </a:xfrm>
            <a:custGeom>
              <a:avLst/>
              <a:gdLst>
                <a:gd name="connsiteX0" fmla="*/ 0 w 2682180"/>
                <a:gd name="connsiteY0" fmla="*/ 191148 h 762000"/>
                <a:gd name="connsiteX1" fmla="*/ 2219951 w 2682180"/>
                <a:gd name="connsiteY1" fmla="*/ 191148 h 762000"/>
                <a:gd name="connsiteX2" fmla="*/ 2219951 w 2682180"/>
                <a:gd name="connsiteY2" fmla="*/ 0 h 762000"/>
                <a:gd name="connsiteX3" fmla="*/ 2682180 w 2682180"/>
                <a:gd name="connsiteY3" fmla="*/ 381000 h 762000"/>
                <a:gd name="connsiteX4" fmla="*/ 2219951 w 2682180"/>
                <a:gd name="connsiteY4" fmla="*/ 762000 h 762000"/>
                <a:gd name="connsiteX5" fmla="*/ 2219951 w 2682180"/>
                <a:gd name="connsiteY5" fmla="*/ 570852 h 762000"/>
                <a:gd name="connsiteX6" fmla="*/ 0 w 2682180"/>
                <a:gd name="connsiteY6" fmla="*/ 570852 h 762000"/>
                <a:gd name="connsiteX7" fmla="*/ 0 w 2682180"/>
                <a:gd name="connsiteY7" fmla="*/ 191148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2180" h="762000">
                  <a:moveTo>
                    <a:pt x="0" y="191148"/>
                  </a:moveTo>
                  <a:lnTo>
                    <a:pt x="2219951" y="191148"/>
                  </a:lnTo>
                  <a:lnTo>
                    <a:pt x="2219951" y="0"/>
                  </a:lnTo>
                  <a:lnTo>
                    <a:pt x="2682180" y="381000"/>
                  </a:lnTo>
                  <a:lnTo>
                    <a:pt x="2219951" y="762000"/>
                  </a:lnTo>
                  <a:lnTo>
                    <a:pt x="2219951" y="570852"/>
                  </a:lnTo>
                  <a:lnTo>
                    <a:pt x="0" y="570852"/>
                  </a:lnTo>
                  <a:lnTo>
                    <a:pt x="0" y="191148"/>
                  </a:lnTo>
                  <a:close/>
                </a:path>
              </a:pathLst>
            </a:custGeom>
            <a:solidFill>
              <a:schemeClr val="accent1">
                <a:lumMod val="10000"/>
                <a:lumOff val="90000"/>
              </a:schemeClr>
            </a:solidFill>
            <a:ln>
              <a:solidFill>
                <a:schemeClr val="accent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53339" tIns="244487" rIns="283669" bIns="244488" numCol="1" spcCol="1270" anchor="ctr" anchorCtr="0">
              <a:noAutofit/>
            </a:bodyPr>
            <a:lstStyle/>
            <a:p>
              <a:pPr marL="0" lvl="0" indent="0" algn="r" defTabSz="622300">
                <a:lnSpc>
                  <a:spcPct val="90000"/>
                </a:lnSpc>
                <a:spcBef>
                  <a:spcPct val="0"/>
                </a:spcBef>
                <a:spcAft>
                  <a:spcPct val="35000"/>
                </a:spcAft>
                <a:buNone/>
              </a:pPr>
              <a:r>
                <a:rPr lang="en-US" sz="1200" b="1" kern="1200" dirty="0">
                  <a:solidFill>
                    <a:schemeClr val="tx1"/>
                  </a:solidFill>
                </a:rPr>
                <a:t>Increased patient awareness</a:t>
              </a:r>
            </a:p>
          </p:txBody>
        </p:sp>
        <p:sp>
          <p:nvSpPr>
            <p:cNvPr id="18" name="Freeform 17">
              <a:extLst>
                <a:ext uri="{FF2B5EF4-FFF2-40B4-BE49-F238E27FC236}">
                  <a16:creationId xmlns:a16="http://schemas.microsoft.com/office/drawing/2014/main" id="{CEDA884F-4591-FF4C-BB37-14C720645AD5}"/>
                </a:ext>
              </a:extLst>
            </p:cNvPr>
            <p:cNvSpPr/>
            <p:nvPr/>
          </p:nvSpPr>
          <p:spPr>
            <a:xfrm rot="5400000">
              <a:off x="8446208" y="-1111312"/>
              <a:ext cx="3073236" cy="914400"/>
            </a:xfrm>
            <a:custGeom>
              <a:avLst/>
              <a:gdLst>
                <a:gd name="connsiteX0" fmla="*/ 0 w 2682180"/>
                <a:gd name="connsiteY0" fmla="*/ 191148 h 762000"/>
                <a:gd name="connsiteX1" fmla="*/ 2219951 w 2682180"/>
                <a:gd name="connsiteY1" fmla="*/ 191148 h 762000"/>
                <a:gd name="connsiteX2" fmla="*/ 2219951 w 2682180"/>
                <a:gd name="connsiteY2" fmla="*/ 0 h 762000"/>
                <a:gd name="connsiteX3" fmla="*/ 2682180 w 2682180"/>
                <a:gd name="connsiteY3" fmla="*/ 381000 h 762000"/>
                <a:gd name="connsiteX4" fmla="*/ 2219951 w 2682180"/>
                <a:gd name="connsiteY4" fmla="*/ 762000 h 762000"/>
                <a:gd name="connsiteX5" fmla="*/ 2219951 w 2682180"/>
                <a:gd name="connsiteY5" fmla="*/ 570852 h 762000"/>
                <a:gd name="connsiteX6" fmla="*/ 0 w 2682180"/>
                <a:gd name="connsiteY6" fmla="*/ 570852 h 762000"/>
                <a:gd name="connsiteX7" fmla="*/ 0 w 2682180"/>
                <a:gd name="connsiteY7" fmla="*/ 191148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2180" h="762000">
                  <a:moveTo>
                    <a:pt x="0" y="191148"/>
                  </a:moveTo>
                  <a:lnTo>
                    <a:pt x="2219951" y="191148"/>
                  </a:lnTo>
                  <a:lnTo>
                    <a:pt x="2219951" y="0"/>
                  </a:lnTo>
                  <a:lnTo>
                    <a:pt x="2682180" y="381000"/>
                  </a:lnTo>
                  <a:lnTo>
                    <a:pt x="2219951" y="762000"/>
                  </a:lnTo>
                  <a:lnTo>
                    <a:pt x="2219951" y="570852"/>
                  </a:lnTo>
                  <a:lnTo>
                    <a:pt x="0" y="570852"/>
                  </a:lnTo>
                  <a:lnTo>
                    <a:pt x="0" y="191148"/>
                  </a:lnTo>
                  <a:close/>
                </a:path>
              </a:pathLst>
            </a:custGeom>
            <a:solidFill>
              <a:schemeClr val="accent1">
                <a:lumMod val="10000"/>
                <a:lumOff val="90000"/>
              </a:schemeClr>
            </a:solidFill>
            <a:ln>
              <a:solidFill>
                <a:schemeClr val="accent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53340" tIns="244487" rIns="283668" bIns="244488" numCol="1" spcCol="1270" anchor="ctr" anchorCtr="0">
              <a:noAutofit/>
            </a:bodyPr>
            <a:lstStyle/>
            <a:p>
              <a:pPr marL="0" lvl="0" indent="0" algn="r" defTabSz="622300">
                <a:lnSpc>
                  <a:spcPct val="90000"/>
                </a:lnSpc>
                <a:spcBef>
                  <a:spcPct val="0"/>
                </a:spcBef>
                <a:spcAft>
                  <a:spcPct val="35000"/>
                </a:spcAft>
                <a:buNone/>
              </a:pPr>
              <a:r>
                <a:rPr lang="en-US" sz="1200" b="1" kern="1200" dirty="0">
                  <a:solidFill>
                    <a:schemeClr val="tx1"/>
                  </a:solidFill>
                </a:rPr>
                <a:t>Lack of patient awareness</a:t>
              </a:r>
            </a:p>
          </p:txBody>
        </p:sp>
      </p:grpSp>
      <p:sp>
        <p:nvSpPr>
          <p:cNvPr id="26" name="TextBox 25">
            <a:extLst>
              <a:ext uri="{FF2B5EF4-FFF2-40B4-BE49-F238E27FC236}">
                <a16:creationId xmlns:a16="http://schemas.microsoft.com/office/drawing/2014/main" id="{0C635167-9579-BE9A-7DC3-72DBA1366F5C}"/>
              </a:ext>
            </a:extLst>
          </p:cNvPr>
          <p:cNvSpPr txBox="1"/>
          <p:nvPr/>
        </p:nvSpPr>
        <p:spPr>
          <a:xfrm>
            <a:off x="5143701" y="3773388"/>
            <a:ext cx="3847529" cy="103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a:rPr>
              <a:t>Increasing diversity in clinical trial enrollment is crucial</a:t>
            </a: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Arial"/>
              </a:rPr>
              <a:t>Providers need to discuss with and offer clinical trial opportunities to all patients </a:t>
            </a:r>
          </a:p>
        </p:txBody>
      </p:sp>
    </p:spTree>
    <p:extLst>
      <p:ext uri="{BB962C8B-B14F-4D97-AF65-F5344CB8AC3E}">
        <p14:creationId xmlns:p14="http://schemas.microsoft.com/office/powerpoint/2010/main" val="3114070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E327DF-065A-08FE-186B-02ED2DE3DCC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131702" y="889757"/>
            <a:ext cx="6880596" cy="3885435"/>
          </a:xfrm>
          <a:prstGeom prst="rect">
            <a:avLst/>
          </a:prstGeom>
          <a:ln>
            <a:solidFill>
              <a:schemeClr val="tx1"/>
            </a:solidFill>
          </a:ln>
        </p:spPr>
      </p:pic>
      <p:pic>
        <p:nvPicPr>
          <p:cNvPr id="4" name="Picture 3">
            <a:extLst>
              <a:ext uri="{FF2B5EF4-FFF2-40B4-BE49-F238E27FC236}">
                <a16:creationId xmlns:a16="http://schemas.microsoft.com/office/drawing/2014/main" id="{7FF790FE-9248-E4C2-7A9F-95A3D4C8A987}"/>
              </a:ext>
            </a:extLst>
          </p:cNvPr>
          <p:cNvPicPr>
            <a:picLocks noChangeAspect="1"/>
          </p:cNvPicPr>
          <p:nvPr/>
        </p:nvPicPr>
        <p:blipFill>
          <a:blip r:embed="rId3"/>
          <a:stretch>
            <a:fillRect/>
          </a:stretch>
        </p:blipFill>
        <p:spPr>
          <a:xfrm>
            <a:off x="8167607" y="74895"/>
            <a:ext cx="884953" cy="677835"/>
          </a:xfrm>
          <a:prstGeom prst="rect">
            <a:avLst/>
          </a:prstGeom>
        </p:spPr>
      </p:pic>
      <p:sp>
        <p:nvSpPr>
          <p:cNvPr id="5" name="Title 4">
            <a:extLst>
              <a:ext uri="{FF2B5EF4-FFF2-40B4-BE49-F238E27FC236}">
                <a16:creationId xmlns:a16="http://schemas.microsoft.com/office/drawing/2014/main" id="{5A0ECF3E-8AC8-568C-24CB-C8C9721C9C66}"/>
              </a:ext>
            </a:extLst>
          </p:cNvPr>
          <p:cNvSpPr>
            <a:spLocks noGrp="1"/>
          </p:cNvSpPr>
          <p:nvPr>
            <p:ph type="title"/>
          </p:nvPr>
        </p:nvSpPr>
        <p:spPr/>
        <p:txBody>
          <a:bodyPr/>
          <a:lstStyle/>
          <a:p>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FWC</a:t>
            </a:r>
            <a:r>
              <a:rPr lang="en-US" dirty="0"/>
              <a:t> Provides Numerous Clinical Trial Resources</a:t>
            </a:r>
          </a:p>
        </p:txBody>
      </p:sp>
    </p:spTree>
    <p:extLst>
      <p:ext uri="{BB962C8B-B14F-4D97-AF65-F5344CB8AC3E}">
        <p14:creationId xmlns:p14="http://schemas.microsoft.com/office/powerpoint/2010/main" val="27210210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75C7B93-4BA6-5389-E0ED-0AC39A59CB48}"/>
              </a:ext>
            </a:extLst>
          </p:cNvPr>
          <p:cNvSpPr txBox="1"/>
          <p:nvPr/>
        </p:nvSpPr>
        <p:spPr>
          <a:xfrm>
            <a:off x="5014666" y="1631130"/>
            <a:ext cx="3960000" cy="2072362"/>
          </a:xfrm>
          <a:prstGeom prst="rect">
            <a:avLst/>
          </a:prstGeom>
          <a:noFill/>
        </p:spPr>
        <p:txBody>
          <a:bodyPr wrap="square" rtlCol="0">
            <a:spAutoFit/>
          </a:bodyPr>
          <a:lstStyle/>
          <a:p>
            <a:pPr algn="ctr">
              <a:spcAft>
                <a:spcPts val="400"/>
              </a:spcAft>
            </a:pPr>
            <a:r>
              <a:rPr lang="en-US" sz="1600" b="1" dirty="0"/>
              <a:t>Discuss support systems and social factors via multiple methods </a:t>
            </a:r>
          </a:p>
          <a:p>
            <a:pPr marL="635000" indent="-220663">
              <a:spcAft>
                <a:spcPts val="400"/>
              </a:spcAft>
              <a:buFont typeface="Arial" panose="020B0604020202020204" pitchFamily="34" charset="0"/>
              <a:buChar char="•"/>
            </a:pPr>
            <a:r>
              <a:rPr lang="en-US" sz="1500" i="1" dirty="0"/>
              <a:t>Support</a:t>
            </a:r>
            <a:r>
              <a:rPr lang="en-US" sz="1500" dirty="0"/>
              <a:t>: transportation to clinic, support groups like </a:t>
            </a:r>
            <a:r>
              <a:rPr lang="en-US" sz="1500" b="1" dirty="0"/>
              <a:t>NOCC</a:t>
            </a:r>
            <a:r>
              <a:rPr lang="en-US" sz="1500" dirty="0"/>
              <a:t>, </a:t>
            </a:r>
            <a:r>
              <a:rPr lang="en-US" sz="1500" b="1" dirty="0"/>
              <a:t>FWC</a:t>
            </a:r>
            <a:r>
              <a:rPr lang="en-US" sz="1500" dirty="0"/>
              <a:t>, social work, etc.</a:t>
            </a:r>
          </a:p>
          <a:p>
            <a:pPr marL="635000" indent="-220663">
              <a:spcAft>
                <a:spcPts val="400"/>
              </a:spcAft>
              <a:buFont typeface="Arial" panose="020B0604020202020204" pitchFamily="34" charset="0"/>
              <a:buChar char="•"/>
            </a:pPr>
            <a:r>
              <a:rPr lang="en-US" sz="1500" i="1" dirty="0"/>
              <a:t>Methods</a:t>
            </a:r>
            <a:r>
              <a:rPr lang="en-US" sz="1500" dirty="0"/>
              <a:t>: verbal, written, care partner, phone recording, calendar, etc.</a:t>
            </a:r>
          </a:p>
        </p:txBody>
      </p:sp>
      <p:sp>
        <p:nvSpPr>
          <p:cNvPr id="2" name="Title 1">
            <a:extLst>
              <a:ext uri="{FF2B5EF4-FFF2-40B4-BE49-F238E27FC236}">
                <a16:creationId xmlns:a16="http://schemas.microsoft.com/office/drawing/2014/main" id="{D12E1883-D0BA-492E-349E-C5A2536703CA}"/>
              </a:ext>
            </a:extLst>
          </p:cNvPr>
          <p:cNvSpPr>
            <a:spLocks noGrp="1"/>
          </p:cNvSpPr>
          <p:nvPr>
            <p:ph type="title"/>
          </p:nvPr>
        </p:nvSpPr>
        <p:spPr/>
        <p:txBody>
          <a:bodyPr/>
          <a:lstStyle/>
          <a:p>
            <a:pPr rtl="0">
              <a:spcBef>
                <a:spcPts val="0"/>
              </a:spcBef>
              <a:spcAft>
                <a:spcPts val="0"/>
              </a:spcAft>
            </a:pPr>
            <a:r>
              <a:rPr lang="en-US" b="1" i="0" u="none" strike="noStrike" dirty="0">
                <a:effectLst/>
                <a:latin typeface="Arial" panose="020B0604020202020204" pitchFamily="34" charset="0"/>
              </a:rPr>
              <a:t>Nurses’ Role in Shared Decision-Making</a:t>
            </a:r>
            <a:endParaRPr lang="en-US" sz="3200" dirty="0"/>
          </a:p>
        </p:txBody>
      </p:sp>
      <p:sp>
        <p:nvSpPr>
          <p:cNvPr id="3" name="Content Placeholder 2">
            <a:extLst>
              <a:ext uri="{FF2B5EF4-FFF2-40B4-BE49-F238E27FC236}">
                <a16:creationId xmlns:a16="http://schemas.microsoft.com/office/drawing/2014/main" id="{89E59123-ECF7-09FD-4134-6D78B928CDB7}"/>
              </a:ext>
            </a:extLst>
          </p:cNvPr>
          <p:cNvSpPr>
            <a:spLocks noGrp="1"/>
          </p:cNvSpPr>
          <p:nvPr>
            <p:ph type="body" sz="quarter" idx="10"/>
          </p:nvPr>
        </p:nvSpPr>
        <p:spPr/>
        <p:txBody>
          <a:bodyPr/>
          <a:lstStyle/>
          <a:p>
            <a:pPr marL="0" indent="0" algn="ctr" rtl="0">
              <a:spcBef>
                <a:spcPts val="0"/>
              </a:spcBef>
              <a:spcAft>
                <a:spcPts val="0"/>
              </a:spcAft>
              <a:buNone/>
            </a:pPr>
            <a:r>
              <a:rPr lang="en-US" sz="2000" b="1" dirty="0">
                <a:effectLst/>
              </a:rPr>
              <a:t>Nurses Can </a:t>
            </a:r>
            <a:r>
              <a:rPr lang="en-US" sz="2000" b="1" dirty="0"/>
              <a:t>S</a:t>
            </a:r>
            <a:r>
              <a:rPr lang="en-US" sz="2000" b="1" dirty="0">
                <a:effectLst/>
              </a:rPr>
              <a:t>upport </a:t>
            </a:r>
            <a:r>
              <a:rPr lang="en-US" sz="2000" b="1" dirty="0"/>
              <a:t>P</a:t>
            </a:r>
            <a:r>
              <a:rPr lang="en-US" sz="2000" b="1" dirty="0">
                <a:effectLst/>
              </a:rPr>
              <a:t>atient </a:t>
            </a:r>
            <a:r>
              <a:rPr lang="en-US" sz="2000" b="1" dirty="0"/>
              <a:t>E</a:t>
            </a:r>
            <a:r>
              <a:rPr lang="en-US" sz="2000" b="1" dirty="0">
                <a:effectLst/>
              </a:rPr>
              <a:t>ngagement</a:t>
            </a:r>
            <a:endParaRPr lang="en-US" sz="2000" b="0" dirty="0">
              <a:effectLst/>
            </a:endParaRPr>
          </a:p>
        </p:txBody>
      </p:sp>
      <p:sp>
        <p:nvSpPr>
          <p:cNvPr id="5" name="TextBox 4">
            <a:extLst>
              <a:ext uri="{FF2B5EF4-FFF2-40B4-BE49-F238E27FC236}">
                <a16:creationId xmlns:a16="http://schemas.microsoft.com/office/drawing/2014/main" id="{4C9CD255-DEF7-8A6E-F641-4F39A244F437}"/>
              </a:ext>
            </a:extLst>
          </p:cNvPr>
          <p:cNvSpPr txBox="1"/>
          <p:nvPr/>
        </p:nvSpPr>
        <p:spPr>
          <a:xfrm>
            <a:off x="298721" y="1631130"/>
            <a:ext cx="4137807" cy="1313180"/>
          </a:xfrm>
          <a:prstGeom prst="rect">
            <a:avLst/>
          </a:prstGeom>
          <a:noFill/>
        </p:spPr>
        <p:txBody>
          <a:bodyPr wrap="square" rtlCol="0">
            <a:spAutoFit/>
          </a:bodyPr>
          <a:lstStyle/>
          <a:p>
            <a:pPr algn="ctr">
              <a:spcAft>
                <a:spcPts val="400"/>
              </a:spcAft>
            </a:pPr>
            <a:r>
              <a:rPr lang="en-US" sz="1600" b="1" dirty="0"/>
              <a:t>Be a patient advocate</a:t>
            </a:r>
          </a:p>
          <a:p>
            <a:pPr marL="236538" indent="-236538">
              <a:spcAft>
                <a:spcPts val="400"/>
              </a:spcAft>
              <a:buFont typeface="Arial" panose="020B0604020202020204" pitchFamily="34" charset="0"/>
              <a:buChar char="•"/>
            </a:pPr>
            <a:r>
              <a:rPr lang="en-US" sz="1500" dirty="0"/>
              <a:t>Offer information using patient-friendly terms on expectations for each therapy option (chemotherapy, immunotherapy, PARP inhibitors, ADCs, combinations)</a:t>
            </a:r>
          </a:p>
        </p:txBody>
      </p:sp>
      <p:sp>
        <p:nvSpPr>
          <p:cNvPr id="6" name="TextBox 5">
            <a:extLst>
              <a:ext uri="{FF2B5EF4-FFF2-40B4-BE49-F238E27FC236}">
                <a16:creationId xmlns:a16="http://schemas.microsoft.com/office/drawing/2014/main" id="{5F97608E-8372-B732-005D-9403811F6EF3}"/>
              </a:ext>
            </a:extLst>
          </p:cNvPr>
          <p:cNvSpPr txBox="1"/>
          <p:nvPr/>
        </p:nvSpPr>
        <p:spPr>
          <a:xfrm>
            <a:off x="298720" y="3960197"/>
            <a:ext cx="3695140" cy="584775"/>
          </a:xfrm>
          <a:prstGeom prst="rect">
            <a:avLst/>
          </a:prstGeom>
          <a:noFill/>
        </p:spPr>
        <p:txBody>
          <a:bodyPr wrap="square" rtlCol="0">
            <a:spAutoFit/>
          </a:bodyPr>
          <a:lstStyle/>
          <a:p>
            <a:pPr algn="ctr"/>
            <a:r>
              <a:rPr lang="en-US" sz="1600" b="1" dirty="0"/>
              <a:t>Educate on adverse events </a:t>
            </a:r>
            <a:br>
              <a:rPr lang="en-US" sz="1600" b="1" dirty="0"/>
            </a:br>
            <a:r>
              <a:rPr lang="en-US" sz="1600" b="1" dirty="0"/>
              <a:t>and management strategies</a:t>
            </a:r>
          </a:p>
        </p:txBody>
      </p:sp>
      <p:sp>
        <p:nvSpPr>
          <p:cNvPr id="8" name="TextBox 7">
            <a:extLst>
              <a:ext uri="{FF2B5EF4-FFF2-40B4-BE49-F238E27FC236}">
                <a16:creationId xmlns:a16="http://schemas.microsoft.com/office/drawing/2014/main" id="{D47F9F5F-7606-CF7F-D77A-3DA31E0C3F86}"/>
              </a:ext>
            </a:extLst>
          </p:cNvPr>
          <p:cNvSpPr txBox="1"/>
          <p:nvPr/>
        </p:nvSpPr>
        <p:spPr>
          <a:xfrm>
            <a:off x="5142486" y="3960197"/>
            <a:ext cx="3695139" cy="584775"/>
          </a:xfrm>
          <a:prstGeom prst="rect">
            <a:avLst/>
          </a:prstGeom>
          <a:noFill/>
        </p:spPr>
        <p:txBody>
          <a:bodyPr wrap="square" rtlCol="0">
            <a:spAutoFit/>
          </a:bodyPr>
          <a:lstStyle/>
          <a:p>
            <a:pPr algn="ctr"/>
            <a:r>
              <a:rPr lang="en-US" sz="1600" b="1" dirty="0"/>
              <a:t>Communicate with other </a:t>
            </a:r>
            <a:br>
              <a:rPr lang="en-US" sz="1600" b="1" dirty="0"/>
            </a:br>
            <a:r>
              <a:rPr lang="en-US" sz="1600" b="1" dirty="0"/>
              <a:t>HCPs to close the loop</a:t>
            </a:r>
          </a:p>
        </p:txBody>
      </p:sp>
      <p:cxnSp>
        <p:nvCxnSpPr>
          <p:cNvPr id="12" name="Straight Connector 11">
            <a:extLst>
              <a:ext uri="{FF2B5EF4-FFF2-40B4-BE49-F238E27FC236}">
                <a16:creationId xmlns:a16="http://schemas.microsoft.com/office/drawing/2014/main" id="{848A6EDF-AD0D-0367-292F-13D5AE60310F}"/>
              </a:ext>
            </a:extLst>
          </p:cNvPr>
          <p:cNvCxnSpPr/>
          <p:nvPr/>
        </p:nvCxnSpPr>
        <p:spPr>
          <a:xfrm>
            <a:off x="4572000" y="1982125"/>
            <a:ext cx="0" cy="283472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3A4C5F-26CE-0F61-CF7E-86C9CCCDAAF1}"/>
              </a:ext>
            </a:extLst>
          </p:cNvPr>
          <p:cNvCxnSpPr>
            <a:cxnSpLocks/>
          </p:cNvCxnSpPr>
          <p:nvPr/>
        </p:nvCxnSpPr>
        <p:spPr>
          <a:xfrm flipH="1">
            <a:off x="298721" y="3739399"/>
            <a:ext cx="861667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6B31498C-15E0-7DD9-4A04-7F5788B0204F}"/>
              </a:ext>
            </a:extLst>
          </p:cNvPr>
          <p:cNvGrpSpPr/>
          <p:nvPr/>
        </p:nvGrpSpPr>
        <p:grpSpPr>
          <a:xfrm>
            <a:off x="3738440" y="2539140"/>
            <a:ext cx="1659467" cy="1659467"/>
            <a:chOff x="3350258" y="2214388"/>
            <a:chExt cx="2042160" cy="2042160"/>
          </a:xfrm>
          <a:solidFill>
            <a:schemeClr val="accent4"/>
          </a:solidFill>
        </p:grpSpPr>
        <p:sp>
          <p:nvSpPr>
            <p:cNvPr id="18" name="Oval 17">
              <a:extLst>
                <a:ext uri="{FF2B5EF4-FFF2-40B4-BE49-F238E27FC236}">
                  <a16:creationId xmlns:a16="http://schemas.microsoft.com/office/drawing/2014/main" id="{48CF8336-CE73-3172-C6B1-2ECBB612938D}"/>
                </a:ext>
              </a:extLst>
            </p:cNvPr>
            <p:cNvSpPr/>
            <p:nvPr/>
          </p:nvSpPr>
          <p:spPr>
            <a:xfrm>
              <a:off x="3350258" y="2214388"/>
              <a:ext cx="2042160" cy="204216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4A3DC2EE-0535-6C59-6BE2-1B95E546AE2F}"/>
                </a:ext>
              </a:extLst>
            </p:cNvPr>
            <p:cNvPicPr>
              <a:picLocks noChangeAspect="1"/>
            </p:cNvPicPr>
            <p:nvPr/>
          </p:nvPicPr>
          <p:blipFill>
            <a:blip r:embed="rId3" cstate="hqprint">
              <a:lum bright="70000" contrast="-70000"/>
              <a:extLst>
                <a:ext uri="{28A0092B-C50C-407E-A947-70E740481C1C}">
                  <a14:useLocalDpi xmlns:a14="http://schemas.microsoft.com/office/drawing/2010/main"/>
                </a:ext>
              </a:extLst>
            </a:blip>
            <a:stretch>
              <a:fillRect/>
            </a:stretch>
          </p:blipFill>
          <p:spPr>
            <a:xfrm>
              <a:off x="3664585" y="2489883"/>
              <a:ext cx="1413509" cy="1413509"/>
            </a:xfrm>
            <a:prstGeom prst="rect">
              <a:avLst/>
            </a:prstGeom>
            <a:grpFill/>
            <a:ln>
              <a:noFill/>
            </a:ln>
          </p:spPr>
        </p:pic>
      </p:grpSp>
    </p:spTree>
    <p:extLst>
      <p:ext uri="{BB962C8B-B14F-4D97-AF65-F5344CB8AC3E}">
        <p14:creationId xmlns:p14="http://schemas.microsoft.com/office/powerpoint/2010/main" val="3014906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230"/>
        <p:cNvGrpSpPr/>
        <p:nvPr/>
      </p:nvGrpSpPr>
      <p:grpSpPr>
        <a:xfrm>
          <a:off x="0" y="0"/>
          <a:ext cx="0" cy="0"/>
          <a:chOff x="0" y="0"/>
          <a:chExt cx="0" cy="0"/>
        </a:xfrm>
      </p:grpSpPr>
      <p:cxnSp>
        <p:nvCxnSpPr>
          <p:cNvPr id="3231" name="Google Shape;3231;p91"/>
          <p:cNvCxnSpPr/>
          <p:nvPr/>
        </p:nvCxnSpPr>
        <p:spPr>
          <a:xfrm rot="10800000" flipH="1">
            <a:off x="3856765" y="3734914"/>
            <a:ext cx="5998975" cy="2193416"/>
          </a:xfrm>
          <a:prstGeom prst="straightConnector1">
            <a:avLst/>
          </a:prstGeom>
          <a:noFill/>
          <a:ln>
            <a:noFill/>
          </a:ln>
        </p:spPr>
      </p:cxnSp>
      <p:sp>
        <p:nvSpPr>
          <p:cNvPr id="3233" name="Google Shape;3233;p9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rtl="0">
              <a:lnSpc>
                <a:spcPct val="100000"/>
              </a:lnSpc>
              <a:spcBef>
                <a:spcPts val="0"/>
              </a:spcBef>
              <a:spcAft>
                <a:spcPts val="0"/>
              </a:spcAft>
              <a:buSzPts val="2400"/>
              <a:buNone/>
            </a:pPr>
            <a:r>
              <a:rPr lang="en-US" dirty="0"/>
              <a:t>How Can Patient Advocacy Groups Help?</a:t>
            </a:r>
            <a:endParaRPr dirty="0"/>
          </a:p>
        </p:txBody>
      </p:sp>
      <p:pic>
        <p:nvPicPr>
          <p:cNvPr id="18" name="Picture 17">
            <a:extLst>
              <a:ext uri="{FF2B5EF4-FFF2-40B4-BE49-F238E27FC236}">
                <a16:creationId xmlns:a16="http://schemas.microsoft.com/office/drawing/2014/main" id="{F824A1BB-5FD1-AB21-3798-76EC836A54E5}"/>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8387585" y="12018"/>
            <a:ext cx="625469" cy="625469"/>
          </a:xfrm>
          <a:prstGeom prst="rect">
            <a:avLst/>
          </a:prstGeom>
          <a:noFill/>
          <a:ln>
            <a:noFill/>
          </a:ln>
        </p:spPr>
      </p:pic>
      <p:sp>
        <p:nvSpPr>
          <p:cNvPr id="4" name="Snip Single Corner Rectangle 3">
            <a:extLst>
              <a:ext uri="{FF2B5EF4-FFF2-40B4-BE49-F238E27FC236}">
                <a16:creationId xmlns:a16="http://schemas.microsoft.com/office/drawing/2014/main" id="{BB5C0B32-29D7-528C-FE80-26D11ACA312A}"/>
              </a:ext>
            </a:extLst>
          </p:cNvPr>
          <p:cNvSpPr/>
          <p:nvPr/>
        </p:nvSpPr>
        <p:spPr>
          <a:xfrm rot="10800000">
            <a:off x="349513" y="1349420"/>
            <a:ext cx="4228924" cy="3387679"/>
          </a:xfrm>
          <a:prstGeom prst="snip1Rect">
            <a:avLst/>
          </a:prstGeom>
          <a:solidFill>
            <a:schemeClr val="tx2">
              <a:lumMod val="10000"/>
              <a:lumOff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Snip Single Corner Rectangle 4">
            <a:extLst>
              <a:ext uri="{FF2B5EF4-FFF2-40B4-BE49-F238E27FC236}">
                <a16:creationId xmlns:a16="http://schemas.microsoft.com/office/drawing/2014/main" id="{8CFCBC10-50EE-3A3B-0460-4356E96A447D}"/>
              </a:ext>
            </a:extLst>
          </p:cNvPr>
          <p:cNvSpPr/>
          <p:nvPr/>
        </p:nvSpPr>
        <p:spPr>
          <a:xfrm>
            <a:off x="4584876" y="1349421"/>
            <a:ext cx="4228924" cy="3387679"/>
          </a:xfrm>
          <a:prstGeom prst="snip1Rect">
            <a:avLst/>
          </a:prstGeom>
          <a:solidFill>
            <a:schemeClr val="tx2">
              <a:lumMod val="10000"/>
              <a:lumOff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9C3FEC7-835C-20B2-6CE9-4786851760A8}"/>
              </a:ext>
            </a:extLst>
          </p:cNvPr>
          <p:cNvPicPr>
            <a:picLocks noChangeAspect="1"/>
          </p:cNvPicPr>
          <p:nvPr/>
        </p:nvPicPr>
        <p:blipFill>
          <a:blip r:embed="rId5">
            <a:duotone>
              <a:schemeClr val="accent4">
                <a:shade val="45000"/>
                <a:satMod val="135000"/>
              </a:schemeClr>
              <a:prstClr val="white"/>
            </a:duotone>
          </a:blip>
          <a:stretch>
            <a:fillRect/>
          </a:stretch>
        </p:blipFill>
        <p:spPr>
          <a:xfrm>
            <a:off x="406576" y="1421989"/>
            <a:ext cx="920750" cy="920750"/>
          </a:xfrm>
          <a:prstGeom prst="rect">
            <a:avLst/>
          </a:prstGeom>
        </p:spPr>
      </p:pic>
      <p:sp>
        <p:nvSpPr>
          <p:cNvPr id="13" name="Rectangle 12">
            <a:extLst>
              <a:ext uri="{FF2B5EF4-FFF2-40B4-BE49-F238E27FC236}">
                <a16:creationId xmlns:a16="http://schemas.microsoft.com/office/drawing/2014/main" id="{323C3F3D-A4E1-25F2-3546-32546306FA3B}"/>
              </a:ext>
            </a:extLst>
          </p:cNvPr>
          <p:cNvSpPr/>
          <p:nvPr/>
        </p:nvSpPr>
        <p:spPr>
          <a:xfrm>
            <a:off x="2495550" y="1062159"/>
            <a:ext cx="4152900" cy="574524"/>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t>Discussion</a:t>
            </a:r>
          </a:p>
        </p:txBody>
      </p:sp>
      <p:sp>
        <p:nvSpPr>
          <p:cNvPr id="19" name="TextBox 18">
            <a:extLst>
              <a:ext uri="{FF2B5EF4-FFF2-40B4-BE49-F238E27FC236}">
                <a16:creationId xmlns:a16="http://schemas.microsoft.com/office/drawing/2014/main" id="{02E705FA-CC29-0818-9389-A2BFC0B782FF}"/>
              </a:ext>
            </a:extLst>
          </p:cNvPr>
          <p:cNvSpPr txBox="1"/>
          <p:nvPr/>
        </p:nvSpPr>
        <p:spPr>
          <a:xfrm>
            <a:off x="602648" y="2353137"/>
            <a:ext cx="3595958"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1"/>
                </a:solidFill>
              </a:rPr>
              <a:t>Patients who have recurrent cancer have a lot on their plate</a:t>
            </a:r>
          </a:p>
          <a:p>
            <a:pPr marL="285750" indent="-285750">
              <a:buFont typeface="Arial" panose="020B0604020202020204" pitchFamily="34" charset="0"/>
              <a:buChar char="•"/>
            </a:pPr>
            <a:r>
              <a:rPr lang="en-US" sz="1600" dirty="0">
                <a:solidFill>
                  <a:schemeClr val="tx1"/>
                </a:solidFill>
              </a:rPr>
              <a:t>Although there are a lot of ongoing clinical trials, the most common scenario is that there are no trials available at the center where a patient is being treated</a:t>
            </a:r>
            <a:endParaRPr kumimoji="0" lang="en-US" sz="1600" b="0" i="0" u="none" strike="noStrike" kern="1200" cap="none" spc="0" normalizeH="0" baseline="0" noProof="0" dirty="0">
              <a:ln>
                <a:noFill/>
              </a:ln>
              <a:solidFill>
                <a:srgbClr val="000000"/>
              </a:solidFill>
              <a:effectLst/>
              <a:uLnTx/>
              <a:uFillTx/>
              <a:latin typeface="Arial"/>
              <a:ea typeface="+mn-ea"/>
              <a:cs typeface="+mn-cs"/>
              <a:sym typeface="Arial"/>
            </a:endParaRPr>
          </a:p>
        </p:txBody>
      </p:sp>
      <p:sp>
        <p:nvSpPr>
          <p:cNvPr id="20" name="TextBox 19">
            <a:extLst>
              <a:ext uri="{FF2B5EF4-FFF2-40B4-BE49-F238E27FC236}">
                <a16:creationId xmlns:a16="http://schemas.microsoft.com/office/drawing/2014/main" id="{86E20D0A-A4D6-9672-D02C-545CF9F9E1EB}"/>
              </a:ext>
            </a:extLst>
          </p:cNvPr>
          <p:cNvSpPr txBox="1"/>
          <p:nvPr/>
        </p:nvSpPr>
        <p:spPr>
          <a:xfrm>
            <a:off x="4559125" y="2353137"/>
            <a:ext cx="4228924" cy="2308324"/>
          </a:xfrm>
          <a:prstGeom prst="rect">
            <a:avLst/>
          </a:prstGeom>
          <a:noFill/>
        </p:spPr>
        <p:txBody>
          <a:bodyPr wrap="square" rtlCol="0">
            <a:spAutoFit/>
          </a:bodyPr>
          <a:lstStyle/>
          <a:p>
            <a:pPr marL="344488" marR="0" lvl="0" indent="-209550"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defRPr/>
            </a:pPr>
            <a:r>
              <a:rPr lang="en-US" sz="1600" dirty="0">
                <a:solidFill>
                  <a:schemeClr val="tx1"/>
                </a:solidFill>
              </a:rPr>
              <a:t>How does a patient decide to travel from a home clinic in a small town to a major academic center where a clinical trial is being conducted?</a:t>
            </a:r>
          </a:p>
          <a:p>
            <a:pPr marL="344488" marR="0" lvl="0" indent="-209550"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defRPr/>
            </a:pPr>
            <a:r>
              <a:rPr lang="en-US" sz="1600" dirty="0">
                <a:solidFill>
                  <a:schemeClr val="tx1"/>
                </a:solidFill>
              </a:rPr>
              <a:t>Do patients on your trials travel far? </a:t>
            </a:r>
          </a:p>
          <a:p>
            <a:pPr marL="344488" marR="0" lvl="0" indent="-209550"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defRPr/>
            </a:pPr>
            <a:r>
              <a:rPr lang="en-US" sz="1600" dirty="0">
                <a:solidFill>
                  <a:schemeClr val="tx1"/>
                </a:solidFill>
              </a:rPr>
              <a:t>How can we support patients in these decisions?</a:t>
            </a:r>
          </a:p>
          <a:p>
            <a:pPr marL="344488" marR="0" lvl="0" indent="-209550"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defRPr/>
            </a:pPr>
            <a:r>
              <a:rPr lang="en-US" sz="1600" dirty="0">
                <a:solidFill>
                  <a:schemeClr val="tx1"/>
                </a:solidFill>
              </a:rPr>
              <a:t>Are there resources available to facilitate clinical trial enrollment? </a:t>
            </a:r>
          </a:p>
        </p:txBody>
      </p:sp>
      <p:pic>
        <p:nvPicPr>
          <p:cNvPr id="21" name="Picture 20">
            <a:extLst>
              <a:ext uri="{FF2B5EF4-FFF2-40B4-BE49-F238E27FC236}">
                <a16:creationId xmlns:a16="http://schemas.microsoft.com/office/drawing/2014/main" id="{F4616DAF-E343-551C-1EAC-1DFC4CE9942C}"/>
              </a:ext>
            </a:extLst>
          </p:cNvPr>
          <p:cNvPicPr>
            <a:picLocks noChangeAspect="1"/>
          </p:cNvPicPr>
          <p:nvPr/>
        </p:nvPicPr>
        <p:blipFill>
          <a:blip r:embed="rId6">
            <a:duotone>
              <a:schemeClr val="accent4">
                <a:shade val="45000"/>
                <a:satMod val="135000"/>
              </a:schemeClr>
              <a:prstClr val="white"/>
            </a:duotone>
          </a:blip>
          <a:stretch>
            <a:fillRect/>
          </a:stretch>
        </p:blipFill>
        <p:spPr>
          <a:xfrm>
            <a:off x="7535512" y="1434843"/>
            <a:ext cx="1005840" cy="1005840"/>
          </a:xfrm>
          <a:prstGeom prst="rect">
            <a:avLst/>
          </a:prstGeom>
        </p:spPr>
      </p:pic>
    </p:spTree>
    <p:extLst>
      <p:ext uri="{BB962C8B-B14F-4D97-AF65-F5344CB8AC3E}">
        <p14:creationId xmlns:p14="http://schemas.microsoft.com/office/powerpoint/2010/main" val="27102187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2b95f1085fb_1_28"/>
          <p:cNvSpPr txBox="1">
            <a:spLocks noGrp="1"/>
          </p:cNvSpPr>
          <p:nvPr>
            <p:ph type="title"/>
          </p:nvPr>
        </p:nvSpPr>
        <p:spPr>
          <a:prstGeom prst="rect">
            <a:avLst/>
          </a:prstGeom>
          <a:noFill/>
          <a:ln>
            <a:noFill/>
          </a:ln>
        </p:spPr>
        <p:txBody>
          <a:bodyPr spcFirstLastPara="1" wrap="square" lIns="68569" tIns="34275" rIns="68569" bIns="34275" anchor="ctr" anchorCtr="0">
            <a:noAutofit/>
          </a:bodyPr>
          <a:lstStyle/>
          <a:p>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NOCC</a:t>
            </a:r>
            <a:r>
              <a:rPr lang="en-US" dirty="0"/>
              <a:t> Is an Excellent Resource</a:t>
            </a:r>
            <a:br>
              <a:rPr lang="en-US" dirty="0"/>
            </a:br>
            <a:r>
              <a:rPr lang="en-US" dirty="0"/>
              <a:t>for Nurses, Patients, and Caregivers</a:t>
            </a:r>
            <a:endParaRPr dirty="0"/>
          </a:p>
        </p:txBody>
      </p:sp>
      <p:sp>
        <p:nvSpPr>
          <p:cNvPr id="200" name="Google Shape;200;g2b95f1085fb_1_28"/>
          <p:cNvSpPr/>
          <p:nvPr/>
        </p:nvSpPr>
        <p:spPr>
          <a:xfrm>
            <a:off x="-1213244" y="4939932"/>
            <a:ext cx="4785750" cy="284850"/>
          </a:xfrm>
          <a:prstGeom prst="rect">
            <a:avLst/>
          </a:prstGeom>
          <a:noFill/>
          <a:ln>
            <a:noFill/>
          </a:ln>
        </p:spPr>
        <p:txBody>
          <a:bodyPr spcFirstLastPara="1" wrap="square" lIns="68569" tIns="34275" rIns="68569" bIns="34275" anchor="t" anchorCtr="0">
            <a:noAutofit/>
          </a:bodyPr>
          <a:lstStyle/>
          <a:p>
            <a:pPr algn="ctr" defTabSz="685800"/>
            <a:endParaRPr sz="800" dirty="0"/>
          </a:p>
        </p:txBody>
      </p:sp>
      <p:pic>
        <p:nvPicPr>
          <p:cNvPr id="201" name="Google Shape;201;g2b95f1085fb_1_28"/>
          <p:cNvPicPr preferRelativeResize="0"/>
          <p:nvPr/>
        </p:nvPicPr>
        <p:blipFill rotWithShape="1">
          <a:blip r:embed="rId3">
            <a:alphaModFix/>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stretch/>
        </p:blipFill>
        <p:spPr>
          <a:xfrm>
            <a:off x="7331135" y="0"/>
            <a:ext cx="1510786" cy="649507"/>
          </a:xfrm>
          <a:prstGeom prst="rect">
            <a:avLst/>
          </a:prstGeom>
          <a:noFill/>
          <a:ln>
            <a:noFill/>
          </a:ln>
        </p:spPr>
      </p:pic>
      <p:grpSp>
        <p:nvGrpSpPr>
          <p:cNvPr id="7" name="Group 6">
            <a:extLst>
              <a:ext uri="{FF2B5EF4-FFF2-40B4-BE49-F238E27FC236}">
                <a16:creationId xmlns:a16="http://schemas.microsoft.com/office/drawing/2014/main" id="{299E1B26-BF34-119E-CBB9-1055FC9B2272}"/>
              </a:ext>
            </a:extLst>
          </p:cNvPr>
          <p:cNvGrpSpPr/>
          <p:nvPr/>
        </p:nvGrpSpPr>
        <p:grpSpPr>
          <a:xfrm>
            <a:off x="553411" y="1529405"/>
            <a:ext cx="3439778" cy="1295321"/>
            <a:chOff x="650226" y="1976230"/>
            <a:chExt cx="3439778" cy="1295321"/>
          </a:xfrm>
        </p:grpSpPr>
        <p:pic>
          <p:nvPicPr>
            <p:cNvPr id="206" name="Google Shape;206;g2b95f1085fb_1_28"/>
            <p:cNvPicPr preferRelativeResize="0"/>
            <p:nvPr/>
          </p:nvPicPr>
          <p:blipFill rotWithShape="1">
            <a:blip r:embed="rId5">
              <a:alphaModFix/>
            </a:blip>
            <a:srcRect/>
            <a:stretch/>
          </p:blipFill>
          <p:spPr>
            <a:xfrm>
              <a:off x="650226" y="1976230"/>
              <a:ext cx="1354200" cy="1295321"/>
            </a:xfrm>
            <a:prstGeom prst="rect">
              <a:avLst/>
            </a:prstGeom>
            <a:noFill/>
            <a:ln>
              <a:solidFill>
                <a:schemeClr val="tx1"/>
              </a:solidFill>
            </a:ln>
            <a:effectLst>
              <a:outerShdw blurRad="50800" dist="38100" dir="2700000" algn="tl" rotWithShape="0">
                <a:prstClr val="black">
                  <a:alpha val="40000"/>
                </a:prstClr>
              </a:outerShdw>
            </a:effectLst>
          </p:spPr>
        </p:pic>
        <p:pic>
          <p:nvPicPr>
            <p:cNvPr id="208" name="Google Shape;208;g2b95f1085fb_1_28"/>
            <p:cNvPicPr preferRelativeResize="0"/>
            <p:nvPr/>
          </p:nvPicPr>
          <p:blipFill>
            <a:blip r:embed="rId6">
              <a:alphaModFix/>
            </a:blip>
            <a:stretch>
              <a:fillRect/>
            </a:stretch>
          </p:blipFill>
          <p:spPr>
            <a:xfrm>
              <a:off x="2103653" y="2060749"/>
              <a:ext cx="1986351" cy="1126282"/>
            </a:xfrm>
            <a:prstGeom prst="rect">
              <a:avLst/>
            </a:prstGeom>
            <a:noFill/>
            <a:ln>
              <a:solidFill>
                <a:schemeClr val="tx1"/>
              </a:solidFill>
            </a:ln>
            <a:effectLst>
              <a:outerShdw blurRad="50800" dist="38100" dir="2700000" algn="tl" rotWithShape="0">
                <a:prstClr val="black">
                  <a:alpha val="40000"/>
                </a:prstClr>
              </a:outerShdw>
            </a:effectLst>
          </p:spPr>
        </p:pic>
      </p:grpSp>
      <p:sp>
        <p:nvSpPr>
          <p:cNvPr id="210" name="Google Shape;210;g2b95f1085fb_1_28"/>
          <p:cNvSpPr txBox="1"/>
          <p:nvPr/>
        </p:nvSpPr>
        <p:spPr>
          <a:xfrm>
            <a:off x="6737419" y="3685781"/>
            <a:ext cx="2017125" cy="350100"/>
          </a:xfrm>
          <a:prstGeom prst="rect">
            <a:avLst/>
          </a:prstGeom>
          <a:noFill/>
          <a:ln>
            <a:noFill/>
          </a:ln>
        </p:spPr>
        <p:txBody>
          <a:bodyPr spcFirstLastPara="1" wrap="square" lIns="68569" tIns="68569" rIns="68569" bIns="68569" anchor="t" anchorCtr="0">
            <a:noAutofit/>
          </a:bodyPr>
          <a:lstStyle/>
          <a:p>
            <a:pPr defTabSz="685800"/>
            <a:r>
              <a:rPr lang="en-US" sz="1125" dirty="0"/>
              <a:t>Financial Assistance</a:t>
            </a:r>
            <a:endParaRPr sz="1125" dirty="0"/>
          </a:p>
        </p:txBody>
      </p:sp>
      <p:pic>
        <p:nvPicPr>
          <p:cNvPr id="9" name="Picture 8">
            <a:extLst>
              <a:ext uri="{FF2B5EF4-FFF2-40B4-BE49-F238E27FC236}">
                <a16:creationId xmlns:a16="http://schemas.microsoft.com/office/drawing/2014/main" id="{18AED34E-5EB1-4116-B0B7-7CE505AB12C2}"/>
              </a:ext>
            </a:extLst>
          </p:cNvPr>
          <p:cNvPicPr>
            <a:picLocks noChangeAspect="1"/>
          </p:cNvPicPr>
          <p:nvPr/>
        </p:nvPicPr>
        <p:blipFill>
          <a:blip r:embed="rId7"/>
          <a:stretch>
            <a:fillRect/>
          </a:stretch>
        </p:blipFill>
        <p:spPr>
          <a:xfrm>
            <a:off x="4542817" y="933186"/>
            <a:ext cx="4416552" cy="1476426"/>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AF4DAB7A-CDE0-903C-4DD5-B5543015F8D5}"/>
              </a:ext>
            </a:extLst>
          </p:cNvPr>
          <p:cNvPicPr>
            <a:picLocks noChangeAspect="1"/>
          </p:cNvPicPr>
          <p:nvPr/>
        </p:nvPicPr>
        <p:blipFill>
          <a:blip r:embed="rId8"/>
          <a:stretch>
            <a:fillRect/>
          </a:stretch>
        </p:blipFill>
        <p:spPr>
          <a:xfrm>
            <a:off x="4542817" y="2656680"/>
            <a:ext cx="4413206" cy="2159761"/>
          </a:xfrm>
          <a:prstGeom prst="rect">
            <a:avLst/>
          </a:prstGeom>
          <a:ln>
            <a:solidFill>
              <a:schemeClr val="tx1"/>
            </a:solidFill>
          </a:ln>
          <a:effectLst>
            <a:outerShdw blurRad="50800" dist="38100" dir="2700000" algn="tl" rotWithShape="0">
              <a:prstClr val="black">
                <a:alpha val="40000"/>
              </a:prstClr>
            </a:outerShdw>
          </a:effectLst>
        </p:spPr>
      </p:pic>
      <p:sp>
        <p:nvSpPr>
          <p:cNvPr id="3" name="Snip and Round Single Corner Rectangle 2">
            <a:extLst>
              <a:ext uri="{FF2B5EF4-FFF2-40B4-BE49-F238E27FC236}">
                <a16:creationId xmlns:a16="http://schemas.microsoft.com/office/drawing/2014/main" id="{7C5E1112-8564-0342-ED9B-94439DD5BFBF}"/>
              </a:ext>
            </a:extLst>
          </p:cNvPr>
          <p:cNvSpPr/>
          <p:nvPr/>
        </p:nvSpPr>
        <p:spPr>
          <a:xfrm>
            <a:off x="170180" y="925947"/>
            <a:ext cx="4206240" cy="3302395"/>
          </a:xfrm>
          <a:prstGeom prst="snipRoundRect">
            <a:avLst/>
          </a:prstGeom>
          <a:noFill/>
          <a:ln>
            <a:solidFill>
              <a:srgbClr val="007D8C"/>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b="1" dirty="0">
              <a:solidFill>
                <a:srgbClr val="007D8C"/>
              </a:solidFill>
            </a:endParaRPr>
          </a:p>
        </p:txBody>
      </p:sp>
      <p:sp>
        <p:nvSpPr>
          <p:cNvPr id="4" name="Google Shape;177;p1">
            <a:extLst>
              <a:ext uri="{FF2B5EF4-FFF2-40B4-BE49-F238E27FC236}">
                <a16:creationId xmlns:a16="http://schemas.microsoft.com/office/drawing/2014/main" id="{BD3058A1-7A8B-1BEA-EE02-1F11CEFAAD10}"/>
              </a:ext>
            </a:extLst>
          </p:cNvPr>
          <p:cNvSpPr txBox="1"/>
          <p:nvPr/>
        </p:nvSpPr>
        <p:spPr>
          <a:xfrm>
            <a:off x="170180" y="2903432"/>
            <a:ext cx="4206240" cy="1666256"/>
          </a:xfrm>
          <a:prstGeom prst="rect">
            <a:avLst/>
          </a:prstGeom>
          <a:solidFill>
            <a:srgbClr val="007D8C"/>
          </a:solidFill>
          <a:ln w="28575" cap="flat" cmpd="sng">
            <a:solidFill>
              <a:srgbClr val="007D8C"/>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244475" indent="-244475" defTabSz="685800">
              <a:buClr>
                <a:schemeClr val="bg1"/>
              </a:buClr>
              <a:buSzPct val="100000"/>
              <a:buFont typeface="Arial"/>
              <a:buChar char="•"/>
            </a:pPr>
            <a:r>
              <a:rPr lang="en-US" sz="1600" dirty="0">
                <a:solidFill>
                  <a:schemeClr val="bg1"/>
                </a:solidFill>
              </a:rPr>
              <a:t>Peer support programs, including the survivor peer-to-peer support group and caregiver peer support group</a:t>
            </a:r>
            <a:endParaRPr lang="en-US" sz="900" dirty="0">
              <a:solidFill>
                <a:schemeClr val="bg1"/>
              </a:solidFill>
            </a:endParaRPr>
          </a:p>
          <a:p>
            <a:pPr marL="244475" indent="-244475" defTabSz="685800">
              <a:buClr>
                <a:schemeClr val="bg1"/>
              </a:buClr>
              <a:buSzPct val="100000"/>
              <a:buFont typeface="Arial"/>
              <a:buChar char="•"/>
            </a:pPr>
            <a:r>
              <a:rPr lang="en-US" sz="1600" dirty="0">
                <a:solidFill>
                  <a:schemeClr val="bg1"/>
                </a:solidFill>
              </a:rPr>
              <a:t>Support services such as financial assistance, counseling/coping, meal delivery service, and care packages</a:t>
            </a:r>
          </a:p>
        </p:txBody>
      </p:sp>
      <p:sp>
        <p:nvSpPr>
          <p:cNvPr id="6" name="TextBox 5">
            <a:extLst>
              <a:ext uri="{FF2B5EF4-FFF2-40B4-BE49-F238E27FC236}">
                <a16:creationId xmlns:a16="http://schemas.microsoft.com/office/drawing/2014/main" id="{FBF2FB03-B16E-254F-A64B-111E0A608F99}"/>
              </a:ext>
            </a:extLst>
          </p:cNvPr>
          <p:cNvSpPr txBox="1"/>
          <p:nvPr/>
        </p:nvSpPr>
        <p:spPr>
          <a:xfrm>
            <a:off x="170180" y="929111"/>
            <a:ext cx="4206240" cy="584775"/>
          </a:xfrm>
          <a:prstGeom prst="rect">
            <a:avLst/>
          </a:prstGeom>
          <a:noFill/>
        </p:spPr>
        <p:txBody>
          <a:bodyPr wrap="square" rtlCol="0">
            <a:spAutoFit/>
          </a:bodyPr>
          <a:lstStyle/>
          <a:p>
            <a:pPr algn="ctr" defTabSz="685800"/>
            <a:r>
              <a:rPr lang="en-US" sz="1600" b="1" dirty="0"/>
              <a:t>Talk to your patients about </a:t>
            </a:r>
            <a:br>
              <a:rPr lang="en-US" sz="1600" b="1" dirty="0"/>
            </a:br>
            <a:r>
              <a:rPr lang="en-US" sz="1600" b="1" dirty="0"/>
              <a:t>NOCC’s support resources</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48874337-5953-9963-4915-C36DC25317E2}"/>
              </a:ext>
            </a:extLst>
          </p:cNvPr>
          <p:cNvSpPr txBox="1"/>
          <p:nvPr/>
        </p:nvSpPr>
        <p:spPr>
          <a:xfrm>
            <a:off x="130946" y="4598586"/>
            <a:ext cx="4206240" cy="523220"/>
          </a:xfrm>
          <a:prstGeom prst="rect">
            <a:avLst/>
          </a:prstGeom>
          <a:noFill/>
        </p:spPr>
        <p:txBody>
          <a:bodyPr wrap="square" rtlCol="0">
            <a:spAutoFit/>
          </a:bodyPr>
          <a:lstStyle/>
          <a:p>
            <a:pPr algn="ctr">
              <a:defRPr/>
            </a:pPr>
            <a:r>
              <a:rPr lang="en-US" b="1" dirty="0">
                <a:solidFill>
                  <a:srgbClr val="007D8C"/>
                </a:solidFill>
              </a:rPr>
              <a:t>nocc@ovarian.org • 888-OVARIAN • ovarian.org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
          <p:cNvSpPr txBox="1">
            <a:spLocks noGrp="1"/>
          </p:cNvSpPr>
          <p:nvPr>
            <p:ph type="title"/>
          </p:nvPr>
        </p:nvSpPr>
        <p:spPr>
          <a:prstGeom prst="rect">
            <a:avLst/>
          </a:prstGeom>
          <a:noFill/>
          <a:ln>
            <a:noFill/>
          </a:ln>
        </p:spPr>
        <p:txBody>
          <a:bodyPr spcFirstLastPara="1" vert="horz" wrap="square" lIns="68569" tIns="34275" rIns="68569" bIns="34275" rtlCol="0" anchor="ctr" anchorCtr="0">
            <a:noAutofit/>
          </a:bodyPr>
          <a:lstStyle/>
          <a:p>
            <a:r>
              <a:rPr lang="en-US" dirty="0"/>
              <a:t>Tools for Patient Education:</a:t>
            </a:r>
            <a:br>
              <a:rPr lang="en-US" dirty="0"/>
            </a:br>
            <a:r>
              <a:rPr lang="en-US" dirty="0"/>
              <a:t>Free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Online Resources</a:t>
            </a:r>
            <a:endParaRPr dirty="0"/>
          </a:p>
        </p:txBody>
      </p:sp>
      <p:pic>
        <p:nvPicPr>
          <p:cNvPr id="186" name="Google Shape;186;p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67247" y="1147908"/>
            <a:ext cx="805376" cy="334467"/>
          </a:xfrm>
          <a:prstGeom prst="rect">
            <a:avLst/>
          </a:prstGeom>
          <a:noFill/>
          <a:ln>
            <a:noFill/>
          </a:ln>
        </p:spPr>
      </p:pic>
      <p:grpSp>
        <p:nvGrpSpPr>
          <p:cNvPr id="13" name="Group 12">
            <a:extLst>
              <a:ext uri="{FF2B5EF4-FFF2-40B4-BE49-F238E27FC236}">
                <a16:creationId xmlns:a16="http://schemas.microsoft.com/office/drawing/2014/main" id="{DA2EA602-D6A9-552E-8066-54034DA248F4}"/>
              </a:ext>
            </a:extLst>
          </p:cNvPr>
          <p:cNvGrpSpPr/>
          <p:nvPr/>
        </p:nvGrpSpPr>
        <p:grpSpPr>
          <a:xfrm>
            <a:off x="1214580" y="2248024"/>
            <a:ext cx="2502765" cy="987747"/>
            <a:chOff x="306017" y="1793662"/>
            <a:chExt cx="3103353" cy="1224777"/>
          </a:xfrm>
        </p:grpSpPr>
        <p:pic>
          <p:nvPicPr>
            <p:cNvPr id="187" name="Google Shape;187;p2"/>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2380228" y="1891485"/>
              <a:ext cx="1029142" cy="1029130"/>
            </a:xfrm>
            <a:prstGeom prst="rect">
              <a:avLst/>
            </a:prstGeom>
            <a:noFill/>
            <a:ln>
              <a:solidFill>
                <a:schemeClr val="tx1"/>
              </a:solidFill>
            </a:ln>
            <a:effectLst>
              <a:outerShdw blurRad="50800" dist="38100" dir="2700000" algn="tl" rotWithShape="0">
                <a:prstClr val="black">
                  <a:alpha val="40000"/>
                </a:prstClr>
              </a:outerShdw>
            </a:effectLst>
          </p:spPr>
        </p:pic>
        <p:pic>
          <p:nvPicPr>
            <p:cNvPr id="189" name="Google Shape;189;p2"/>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306017" y="1793662"/>
              <a:ext cx="798767" cy="1224777"/>
            </a:xfrm>
            <a:prstGeom prst="rect">
              <a:avLst/>
            </a:prstGeom>
            <a:noFill/>
            <a:ln>
              <a:solidFill>
                <a:schemeClr val="tx1"/>
              </a:solidFill>
            </a:ln>
            <a:effectLst>
              <a:outerShdw blurRad="50800" dist="38100" dir="2700000" algn="tl" rotWithShape="0">
                <a:prstClr val="black">
                  <a:alpha val="40000"/>
                </a:prstClr>
              </a:outerShdw>
            </a:effectLst>
          </p:spPr>
        </p:pic>
        <p:pic>
          <p:nvPicPr>
            <p:cNvPr id="190" name="Google Shape;190;p2"/>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1255147" y="1793663"/>
              <a:ext cx="974718" cy="1224774"/>
            </a:xfrm>
            <a:prstGeom prst="rect">
              <a:avLst/>
            </a:prstGeom>
            <a:noFill/>
            <a:ln>
              <a:solidFill>
                <a:schemeClr val="tx1"/>
              </a:solidFill>
            </a:ln>
            <a:effectLst>
              <a:outerShdw blurRad="50800" dist="38100" dir="2700000" algn="tl" rotWithShape="0">
                <a:prstClr val="black">
                  <a:alpha val="40000"/>
                </a:prstClr>
              </a:outerShdw>
            </a:effectLst>
          </p:spPr>
        </p:pic>
      </p:grpSp>
      <p:sp>
        <p:nvSpPr>
          <p:cNvPr id="4" name="Google Shape;177;p1">
            <a:extLst>
              <a:ext uri="{FF2B5EF4-FFF2-40B4-BE49-F238E27FC236}">
                <a16:creationId xmlns:a16="http://schemas.microsoft.com/office/drawing/2014/main" id="{73741206-884F-AEBC-459D-0A054750D0AE}"/>
              </a:ext>
            </a:extLst>
          </p:cNvPr>
          <p:cNvSpPr txBox="1"/>
          <p:nvPr/>
        </p:nvSpPr>
        <p:spPr>
          <a:xfrm>
            <a:off x="1084696" y="3464417"/>
            <a:ext cx="2762532" cy="1404360"/>
          </a:xfrm>
          <a:prstGeom prst="rect">
            <a:avLst/>
          </a:prstGeom>
          <a:solidFill>
            <a:srgbClr val="007D8C"/>
          </a:solidFill>
          <a:ln w="9525" cap="flat" cmpd="sng">
            <a:solidFill>
              <a:srgbClr val="007D8C"/>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buSzPts val="1733"/>
            </a:pPr>
            <a:r>
              <a:rPr lang="en-US" sz="1200" b="1" dirty="0">
                <a:solidFill>
                  <a:schemeClr val="bg1"/>
                </a:solidFill>
              </a:rPr>
              <a:t>Comprehensive online education, </a:t>
            </a:r>
            <a:br>
              <a:rPr lang="en-US" sz="1200" b="1" dirty="0">
                <a:solidFill>
                  <a:schemeClr val="bg1"/>
                </a:solidFill>
              </a:rPr>
            </a:br>
            <a:r>
              <a:rPr lang="en-US" sz="1200" b="1" dirty="0">
                <a:solidFill>
                  <a:schemeClr val="bg1"/>
                </a:solidFill>
              </a:rPr>
              <a:t>including animated Patient Guide videos, an extensive resource library (English and Spanish), Ask the Experts, Facebook Live Series, online wellness symposiums,</a:t>
            </a:r>
          </a:p>
          <a:p>
            <a:pPr algn="ctr">
              <a:buSzPts val="1733"/>
            </a:pPr>
            <a:r>
              <a:rPr lang="en-US" sz="1200" b="1" dirty="0">
                <a:solidFill>
                  <a:schemeClr val="bg1"/>
                </a:solidFill>
              </a:rPr>
              <a:t>and more!</a:t>
            </a:r>
          </a:p>
        </p:txBody>
      </p:sp>
      <p:sp>
        <p:nvSpPr>
          <p:cNvPr id="6" name="TextBox 5">
            <a:extLst>
              <a:ext uri="{FF2B5EF4-FFF2-40B4-BE49-F238E27FC236}">
                <a16:creationId xmlns:a16="http://schemas.microsoft.com/office/drawing/2014/main" id="{59309839-89A1-FB5D-1F8E-50BD8DA077EF}"/>
              </a:ext>
            </a:extLst>
          </p:cNvPr>
          <p:cNvSpPr txBox="1"/>
          <p:nvPr/>
        </p:nvSpPr>
        <p:spPr>
          <a:xfrm>
            <a:off x="1084696" y="1489682"/>
            <a:ext cx="2762532" cy="646331"/>
          </a:xfrm>
          <a:prstGeom prst="rect">
            <a:avLst/>
          </a:prstGeom>
          <a:noFill/>
        </p:spPr>
        <p:txBody>
          <a:bodyPr wrap="square" rtlCol="0">
            <a:spAutoFit/>
          </a:bodyPr>
          <a:lstStyle/>
          <a:p>
            <a:pPr algn="ctr">
              <a:defRPr/>
            </a:pPr>
            <a:r>
              <a:rPr lang="en-US" sz="1200" b="1" dirty="0">
                <a:solidFill>
                  <a:schemeClr val="tx1"/>
                </a:solidFill>
              </a:rPr>
              <a:t>NOCC</a:t>
            </a:r>
          </a:p>
          <a:p>
            <a:pPr algn="ctr">
              <a:defRPr/>
            </a:pPr>
            <a:r>
              <a:rPr lang="en-US" sz="1200" b="1" dirty="0">
                <a:solidFill>
                  <a:schemeClr val="tx1"/>
                </a:solidFill>
              </a:rPr>
              <a:t>nocc@ovarian.org</a:t>
            </a:r>
            <a:br>
              <a:rPr lang="en-US" sz="1200" b="1" dirty="0">
                <a:solidFill>
                  <a:schemeClr val="tx1"/>
                </a:solidFill>
              </a:rPr>
            </a:br>
            <a:r>
              <a:rPr lang="en-US" sz="1200" b="1" dirty="0">
                <a:solidFill>
                  <a:schemeClr val="tx1"/>
                </a:solidFill>
              </a:rPr>
              <a:t>888-OVARIAN • ovarian.org</a:t>
            </a:r>
          </a:p>
        </p:txBody>
      </p:sp>
      <p:pic>
        <p:nvPicPr>
          <p:cNvPr id="8" name="Picture 7">
            <a:extLst>
              <a:ext uri="{FF2B5EF4-FFF2-40B4-BE49-F238E27FC236}">
                <a16:creationId xmlns:a16="http://schemas.microsoft.com/office/drawing/2014/main" id="{24216E9F-E07C-18FB-1E85-82A1486C846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24400" y="1122742"/>
            <a:ext cx="613812" cy="470154"/>
          </a:xfrm>
          <a:prstGeom prst="rect">
            <a:avLst/>
          </a:prstGeom>
        </p:spPr>
      </p:pic>
      <p:sp>
        <p:nvSpPr>
          <p:cNvPr id="10" name="Google Shape;177;p1">
            <a:extLst>
              <a:ext uri="{FF2B5EF4-FFF2-40B4-BE49-F238E27FC236}">
                <a16:creationId xmlns:a16="http://schemas.microsoft.com/office/drawing/2014/main" id="{6F6B1BC3-BEC7-883C-C523-448CD75AF247}"/>
              </a:ext>
            </a:extLst>
          </p:cNvPr>
          <p:cNvSpPr txBox="1"/>
          <p:nvPr/>
        </p:nvSpPr>
        <p:spPr>
          <a:xfrm>
            <a:off x="4724400" y="3435133"/>
            <a:ext cx="2765314" cy="1433644"/>
          </a:xfrm>
          <a:prstGeom prst="rect">
            <a:avLst/>
          </a:prstGeom>
          <a:solidFill>
            <a:srgbClr val="954398"/>
          </a:solidFill>
          <a:ln w="9525" cap="flat" cmpd="sng">
            <a:no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prstClr val="white"/>
                </a:solidFill>
                <a:effectLst/>
                <a:uLnTx/>
                <a:uFillTx/>
                <a:latin typeface="Arial"/>
                <a:cs typeface="Arial"/>
                <a:sym typeface="Arial"/>
              </a:rPr>
              <a:t>Interactive video education, Compassionate Caregivers</a:t>
            </a:r>
            <a:br>
              <a:rPr kumimoji="0" lang="en-US" sz="1200" b="1" i="0" u="none" strike="noStrike" kern="0" cap="none" spc="0" normalizeH="0" baseline="0" noProof="0" dirty="0">
                <a:ln>
                  <a:noFill/>
                </a:ln>
                <a:solidFill>
                  <a:prstClr val="white"/>
                </a:solidFill>
                <a:effectLst/>
                <a:uLnTx/>
                <a:uFillTx/>
                <a:latin typeface="Arial"/>
                <a:cs typeface="Arial"/>
                <a:sym typeface="Arial"/>
              </a:rPr>
            </a:br>
            <a:r>
              <a:rPr kumimoji="0" lang="en-US" sz="1200" b="1" i="0" u="none" strike="noStrike" kern="0" cap="none" spc="0" normalizeH="0" baseline="0" noProof="0" dirty="0">
                <a:ln>
                  <a:noFill/>
                </a:ln>
                <a:solidFill>
                  <a:prstClr val="white"/>
                </a:solidFill>
                <a:effectLst/>
                <a:uLnTx/>
                <a:uFillTx/>
                <a:latin typeface="Arial"/>
                <a:cs typeface="Arial"/>
                <a:sym typeface="Arial"/>
              </a:rPr>
              <a:t>video series,</a:t>
            </a:r>
            <a:r>
              <a:rPr lang="en-US" sz="1200" b="1" dirty="0">
                <a:solidFill>
                  <a:prstClr val="white"/>
                </a:solidFill>
              </a:rPr>
              <a:t> clinical trials guide, resources in English, Spanish, and Mandarin, and more!</a:t>
            </a:r>
            <a:endParaRPr kumimoji="0"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77739E4E-3AEE-2496-3E2D-7DD05C6A7B42}"/>
              </a:ext>
            </a:extLst>
          </p:cNvPr>
          <p:cNvSpPr txBox="1"/>
          <p:nvPr/>
        </p:nvSpPr>
        <p:spPr>
          <a:xfrm>
            <a:off x="4725791" y="1460399"/>
            <a:ext cx="27625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rPr>
              <a:t>FWC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rPr>
              <a:t>foundationforwomenscancer.org</a:t>
            </a:r>
          </a:p>
        </p:txBody>
      </p:sp>
      <p:pic>
        <p:nvPicPr>
          <p:cNvPr id="2052" name="Picture 4" descr="Clinical Trials: Your Guide">
            <a:extLst>
              <a:ext uri="{FF2B5EF4-FFF2-40B4-BE49-F238E27FC236}">
                <a16:creationId xmlns:a16="http://schemas.microsoft.com/office/drawing/2014/main" id="{3314AA17-5E8A-ED4D-5D1E-91A3F9EE05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68612" y="-104437"/>
            <a:ext cx="942953" cy="1220602"/>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6B98F634-7C86-E814-E660-A424234D899B}"/>
              </a:ext>
            </a:extLst>
          </p:cNvPr>
          <p:cNvGrpSpPr/>
          <p:nvPr/>
        </p:nvGrpSpPr>
        <p:grpSpPr>
          <a:xfrm>
            <a:off x="4725791" y="2283504"/>
            <a:ext cx="2762533" cy="911713"/>
            <a:chOff x="-6274882" y="1655494"/>
            <a:chExt cx="3763663" cy="1242114"/>
          </a:xfrm>
        </p:grpSpPr>
        <p:pic>
          <p:nvPicPr>
            <p:cNvPr id="2050" name="Picture 2" descr="Gynecologic Cancer Awareness: Know the Symptoms, Reduce the Risk">
              <a:extLst>
                <a:ext uri="{FF2B5EF4-FFF2-40B4-BE49-F238E27FC236}">
                  <a16:creationId xmlns:a16="http://schemas.microsoft.com/office/drawing/2014/main" id="{EED26A23-4EFF-C864-30F7-4198F9CC66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4632" y="1665952"/>
              <a:ext cx="943413" cy="122119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Ovarian Cancer: Your Guide">
              <a:extLst>
                <a:ext uri="{FF2B5EF4-FFF2-40B4-BE49-F238E27FC236}">
                  <a16:creationId xmlns:a16="http://schemas.microsoft.com/office/drawing/2014/main" id="{C1C895F5-44EC-C9DD-AE23-0310BDDFE7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07798" y="1666250"/>
              <a:ext cx="942953" cy="1220602"/>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7989DB1-FA7F-81F2-BBB4-0CCD77D88844}"/>
                </a:ext>
              </a:extLst>
            </p:cNvPr>
            <p:cNvPicPr>
              <a:picLocks noChangeAspect="1"/>
            </p:cNvPicPr>
            <p:nvPr/>
          </p:nvPicPr>
          <p:blipFill>
            <a:blip r:embed="rId11"/>
            <a:stretch>
              <a:fillRect/>
            </a:stretch>
          </p:blipFill>
          <p:spPr>
            <a:xfrm>
              <a:off x="-6274882" y="1655494"/>
              <a:ext cx="1656872" cy="1242114"/>
            </a:xfrm>
            <a:prstGeom prst="rect">
              <a:avLst/>
            </a:prstGeom>
            <a:ln>
              <a:solidFill>
                <a:schemeClr val="tx1"/>
              </a:solidFill>
            </a:ln>
            <a:effectLst>
              <a:outerShdw blurRad="50800" dist="38100" dir="2700000" algn="tl" rotWithShape="0">
                <a:prstClr val="black">
                  <a:alpha val="40000"/>
                </a:prstClr>
              </a:outerShdw>
            </a:effectLst>
          </p:spPr>
        </p:pic>
      </p:grpSp>
      <p:cxnSp>
        <p:nvCxnSpPr>
          <p:cNvPr id="2" name="Straight Connector 1">
            <a:extLst>
              <a:ext uri="{FF2B5EF4-FFF2-40B4-BE49-F238E27FC236}">
                <a16:creationId xmlns:a16="http://schemas.microsoft.com/office/drawing/2014/main" id="{72F25632-C900-7750-8BAB-E0A4954E3B39}"/>
              </a:ext>
            </a:extLst>
          </p:cNvPr>
          <p:cNvCxnSpPr>
            <a:cxnSpLocks/>
          </p:cNvCxnSpPr>
          <p:nvPr/>
        </p:nvCxnSpPr>
        <p:spPr>
          <a:xfrm flipV="1">
            <a:off x="4164133" y="939910"/>
            <a:ext cx="0" cy="41148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 name="AutoShape 2">
            <a:extLst>
              <a:ext uri="{FF2B5EF4-FFF2-40B4-BE49-F238E27FC236}">
                <a16:creationId xmlns:a16="http://schemas.microsoft.com/office/drawing/2014/main" id="{08977021-5159-D34F-F371-A3FF3D3CF627}"/>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ABAB4F-4A45-D759-14B5-B04EDDF8FE2C}"/>
              </a:ext>
            </a:extLst>
          </p:cNvPr>
          <p:cNvSpPr>
            <a:spLocks noGrp="1"/>
          </p:cNvSpPr>
          <p:nvPr>
            <p:ph type="title"/>
          </p:nvPr>
        </p:nvSpPr>
        <p:spPr/>
        <p:txBody>
          <a:bodyPr/>
          <a:lstStyle/>
          <a:p>
            <a:r>
              <a:rPr lang="en-US" dirty="0"/>
              <a:t>Summary and Parting Thoughts: </a:t>
            </a:r>
            <a:br>
              <a:rPr lang="en-US" dirty="0"/>
            </a:br>
            <a:r>
              <a:rPr lang="en-US" dirty="0"/>
              <a:t>What Does This Mean for Nurses?</a:t>
            </a:r>
          </a:p>
        </p:txBody>
      </p:sp>
      <p:sp>
        <p:nvSpPr>
          <p:cNvPr id="2" name="Content Placeholder 1">
            <a:extLst>
              <a:ext uri="{FF2B5EF4-FFF2-40B4-BE49-F238E27FC236}">
                <a16:creationId xmlns:a16="http://schemas.microsoft.com/office/drawing/2014/main" id="{3F0AB8A2-DF68-5457-0FE9-CA27227B5080}"/>
              </a:ext>
            </a:extLst>
          </p:cNvPr>
          <p:cNvSpPr>
            <a:spLocks noGrp="1"/>
          </p:cNvSpPr>
          <p:nvPr>
            <p:ph type="body" sz="quarter" idx="10"/>
          </p:nvPr>
        </p:nvSpPr>
        <p:spPr/>
        <p:txBody>
          <a:bodyPr numCol="2"/>
          <a:lstStyle/>
          <a:p>
            <a:pPr marL="280800" indent="-280800"/>
            <a:r>
              <a:rPr lang="en-US" sz="1800" dirty="0"/>
              <a:t>Biomarker testing is imperative for all patients with gynecologic cancers</a:t>
            </a:r>
          </a:p>
          <a:p>
            <a:pPr marL="280800" indent="-280800"/>
            <a:r>
              <a:rPr lang="en-US" sz="1800" dirty="0"/>
              <a:t>Different issues may arise with immunotherapy, PARP inhibitors, ADCs and various combinations</a:t>
            </a:r>
          </a:p>
          <a:p>
            <a:pPr lvl="1" indent="-280800"/>
            <a:r>
              <a:rPr lang="en-US" sz="1800" dirty="0"/>
              <a:t>Distinct AE profiles—be prepared for potential toxicity, variable onset timing, and dose adjustment needs</a:t>
            </a:r>
          </a:p>
          <a:p>
            <a:pPr lvl="1" indent="-280800"/>
            <a:r>
              <a:rPr lang="en-US" sz="1800" noProof="0" dirty="0">
                <a:sym typeface="Arial"/>
              </a:rPr>
              <a:t>Prioritize clinical trial enrollment for all patients with a focus on increasing diversity</a:t>
            </a:r>
          </a:p>
          <a:p>
            <a:pPr lvl="1"/>
            <a:endParaRPr lang="en-US" sz="1800" dirty="0"/>
          </a:p>
          <a:p>
            <a:pPr marL="280800" indent="-280800"/>
            <a:r>
              <a:rPr lang="en-US" sz="1800" dirty="0"/>
              <a:t>Educate patients and care partners</a:t>
            </a:r>
          </a:p>
          <a:p>
            <a:pPr lvl="1" indent="-280800"/>
            <a:r>
              <a:rPr lang="en-US" sz="1800" dirty="0"/>
              <a:t>They will have questions as they experience these newer modalities</a:t>
            </a:r>
          </a:p>
          <a:p>
            <a:pPr lvl="1" indent="-280800"/>
            <a:r>
              <a:rPr lang="en-US" sz="1800" dirty="0"/>
              <a:t>They will ask you questions they don’t ask doctors</a:t>
            </a:r>
          </a:p>
          <a:p>
            <a:pPr lvl="2"/>
            <a:r>
              <a:rPr lang="en-US" sz="1800" dirty="0"/>
              <a:t>Be prepared </a:t>
            </a:r>
          </a:p>
          <a:p>
            <a:pPr lvl="2"/>
            <a:r>
              <a:rPr lang="en-US" sz="1800" dirty="0"/>
              <a:t>Know how to answer </a:t>
            </a:r>
          </a:p>
          <a:p>
            <a:pPr lvl="2"/>
            <a:r>
              <a:rPr lang="en-US" sz="1800" dirty="0"/>
              <a:t>Know where to direct queries</a:t>
            </a:r>
          </a:p>
        </p:txBody>
      </p:sp>
      <p:sp>
        <p:nvSpPr>
          <p:cNvPr id="4" name="TextBox 3">
            <a:extLst>
              <a:ext uri="{FF2B5EF4-FFF2-40B4-BE49-F238E27FC236}">
                <a16:creationId xmlns:a16="http://schemas.microsoft.com/office/drawing/2014/main" id="{99C7ECFE-BE86-7F9A-2F15-BEA765CEACFD}"/>
              </a:ext>
            </a:extLst>
          </p:cNvPr>
          <p:cNvSpPr txBox="1"/>
          <p:nvPr/>
        </p:nvSpPr>
        <p:spPr>
          <a:xfrm>
            <a:off x="-1449421" y="2383277"/>
            <a:ext cx="0" cy="0"/>
          </a:xfrm>
          <a:prstGeom prst="rect">
            <a:avLst/>
          </a:prstGeom>
          <a:noFill/>
        </p:spPr>
        <p:txBody>
          <a:bodyPr wrap="none" tIns="91440" bIns="91440" rtlCol="0" anchor="ctr">
            <a:noAutofit/>
          </a:bodyPr>
          <a:lstStyle/>
          <a:p>
            <a:pPr marL="0" indent="0" algn="l">
              <a:spcAft>
                <a:spcPts val="1200"/>
              </a:spcAft>
              <a:buFont typeface="Arial" panose="020B0604020202020204" pitchFamily="34" charset="0"/>
              <a:buNone/>
            </a:pPr>
            <a:endParaRPr lang="en-US" sz="1400" dirty="0"/>
          </a:p>
        </p:txBody>
      </p:sp>
    </p:spTree>
    <p:extLst>
      <p:ext uri="{BB962C8B-B14F-4D97-AF65-F5344CB8AC3E}">
        <p14:creationId xmlns:p14="http://schemas.microsoft.com/office/powerpoint/2010/main" val="1997135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9A0A9C-0C8C-873C-20D9-66C3DFA04E41}"/>
              </a:ext>
            </a:extLst>
          </p:cNvPr>
          <p:cNvSpPr txBox="1"/>
          <p:nvPr/>
        </p:nvSpPr>
        <p:spPr>
          <a:xfrm>
            <a:off x="380010" y="591504"/>
            <a:ext cx="6647323" cy="646331"/>
          </a:xfrm>
          <a:prstGeom prst="rect">
            <a:avLst/>
          </a:prstGeom>
          <a:noFill/>
        </p:spPr>
        <p:txBody>
          <a:bodyPr wrap="square" rtlCol="0">
            <a:spAutoFit/>
          </a:bodyPr>
          <a:lstStyle/>
          <a:p>
            <a:r>
              <a:rPr lang="en-US" sz="3600" b="1">
                <a:solidFill>
                  <a:schemeClr val="bg1"/>
                </a:solidFill>
              </a:rPr>
              <a:t>Our Goals for Today</a:t>
            </a:r>
          </a:p>
        </p:txBody>
      </p:sp>
      <p:sp>
        <p:nvSpPr>
          <p:cNvPr id="4" name="TextBox 3">
            <a:extLst>
              <a:ext uri="{FF2B5EF4-FFF2-40B4-BE49-F238E27FC236}">
                <a16:creationId xmlns:a16="http://schemas.microsoft.com/office/drawing/2014/main" id="{BEE27E0F-84EF-00DE-3EA7-3F940EF36B76}"/>
              </a:ext>
            </a:extLst>
          </p:cNvPr>
          <p:cNvSpPr txBox="1"/>
          <p:nvPr/>
        </p:nvSpPr>
        <p:spPr>
          <a:xfrm>
            <a:off x="1364127" y="1451050"/>
            <a:ext cx="7709535" cy="24160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mn-ea"/>
                <a:cs typeface="Arial"/>
                <a:sym typeface="Arial"/>
              </a:rPr>
              <a:t>Augment your knowledge </a:t>
            </a:r>
            <a:r>
              <a:rPr kumimoji="0" lang="en-US" sz="1800" b="0" i="0" u="none" strike="noStrike" kern="0" cap="none" spc="0" normalizeH="0" baseline="0" noProof="0">
                <a:ln>
                  <a:noFill/>
                </a:ln>
                <a:solidFill>
                  <a:srgbClr val="FFFFFF"/>
                </a:solidFill>
                <a:effectLst/>
                <a:uLnTx/>
                <a:uFillTx/>
                <a:latin typeface="Arial"/>
                <a:ea typeface="+mn-ea"/>
                <a:cs typeface="Arial"/>
                <a:sym typeface="Arial"/>
              </a:rPr>
              <a:t>of</a:t>
            </a:r>
            <a:r>
              <a:rPr kumimoji="0" lang="en-US" sz="1800" b="1" i="0" u="none" strike="noStrike" kern="0" cap="none" spc="0" normalizeH="0" baseline="0" noProof="0">
                <a:ln>
                  <a:noFill/>
                </a:ln>
                <a:solidFill>
                  <a:srgbClr val="FFFFFF"/>
                </a:solidFill>
                <a:effectLst/>
                <a:uLnTx/>
                <a:uFillTx/>
                <a:latin typeface="Arial"/>
                <a:ea typeface="+mn-ea"/>
                <a:cs typeface="Arial"/>
                <a:sym typeface="Arial"/>
              </a:rPr>
              <a:t> </a:t>
            </a:r>
            <a:r>
              <a:rPr kumimoji="0" lang="en-US" sz="1800" b="0" i="0" u="none" strike="noStrike" kern="0" cap="none" spc="0" normalizeH="0" baseline="0" noProof="0">
                <a:ln>
                  <a:noFill/>
                </a:ln>
                <a:solidFill>
                  <a:srgbClr val="FFFFFF"/>
                </a:solidFill>
                <a:effectLst/>
                <a:uLnTx/>
                <a:uFillTx/>
                <a:latin typeface="Arial"/>
                <a:ea typeface="+mn-ea"/>
                <a:cs typeface="Arial"/>
                <a:sym typeface="Arial"/>
              </a:rPr>
              <a:t>the latest evidence supporting the use </a:t>
            </a:r>
            <a:br>
              <a:rPr kumimoji="0" lang="en-US" sz="1800" b="0" i="0" u="none" strike="noStrike" kern="0" cap="none" spc="0" normalizeH="0" baseline="0" noProof="0">
                <a:ln>
                  <a:noFill/>
                </a:ln>
                <a:solidFill>
                  <a:srgbClr val="FFFFFF"/>
                </a:solidFill>
                <a:effectLst/>
                <a:uLnTx/>
                <a:uFillTx/>
                <a:latin typeface="Arial"/>
                <a:ea typeface="+mn-ea"/>
                <a:cs typeface="Arial"/>
                <a:sym typeface="Arial"/>
              </a:rPr>
            </a:br>
            <a:r>
              <a:rPr kumimoji="0" lang="en-US" sz="1800" b="0" i="0" u="none" strike="noStrike" kern="0" cap="none" spc="0" normalizeH="0" baseline="0" noProof="0">
                <a:ln>
                  <a:noFill/>
                </a:ln>
                <a:solidFill>
                  <a:srgbClr val="FFFFFF"/>
                </a:solidFill>
                <a:effectLst/>
                <a:uLnTx/>
                <a:uFillTx/>
                <a:latin typeface="Arial"/>
                <a:ea typeface="+mn-ea"/>
                <a:cs typeface="Arial"/>
                <a:sym typeface="Arial"/>
              </a:rPr>
              <a:t>of personalized therapeutic approaches for gynecologic cancers</a:t>
            </a:r>
          </a:p>
          <a:p>
            <a:pPr marL="0" marR="0" lvl="0" indent="0" algn="l" defTabSz="914400" rtl="0" eaLnBrk="1" fontAlgn="auto" latinLnBrk="0" hangingPunct="1">
              <a:lnSpc>
                <a:spcPct val="100000"/>
              </a:lnSpc>
              <a:spcBef>
                <a:spcPts val="0"/>
              </a:spcBef>
              <a:spcAft>
                <a:spcPts val="1800"/>
              </a:spcAft>
              <a:buClr>
                <a:srgbClr val="000000"/>
              </a:buClr>
              <a:buSzTx/>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mn-ea"/>
                <a:cs typeface="Arial"/>
                <a:sym typeface="Arial"/>
              </a:rPr>
              <a:t>Equip</a:t>
            </a:r>
            <a:r>
              <a:rPr kumimoji="0" lang="en-US" sz="1800" b="0" i="0" u="none" strike="noStrike" kern="0" cap="none" spc="0" normalizeH="0" baseline="0" noProof="0">
                <a:ln>
                  <a:noFill/>
                </a:ln>
                <a:solidFill>
                  <a:srgbClr val="FFFFFF"/>
                </a:solidFill>
                <a:effectLst/>
                <a:uLnTx/>
                <a:uFillTx/>
                <a:latin typeface="Arial"/>
                <a:cs typeface="Arial"/>
                <a:sym typeface="Arial"/>
              </a:rPr>
              <a:t> </a:t>
            </a:r>
            <a:r>
              <a:rPr kumimoji="0" lang="en-US" sz="1800" b="1" i="0" u="none" strike="noStrike" kern="0" cap="none" spc="0" normalizeH="0" baseline="0" noProof="0">
                <a:ln>
                  <a:noFill/>
                </a:ln>
                <a:solidFill>
                  <a:srgbClr val="FFFFFF"/>
                </a:solidFill>
                <a:effectLst/>
                <a:uLnTx/>
                <a:uFillTx/>
                <a:latin typeface="Arial"/>
                <a:cs typeface="Arial"/>
                <a:sym typeface="Arial"/>
              </a:rPr>
              <a:t>you with strategies</a:t>
            </a:r>
            <a:r>
              <a:rPr kumimoji="0" lang="en-US" sz="1800" b="0" i="0" u="none" strike="noStrike" kern="0" cap="none" spc="0" normalizeH="0" baseline="0" noProof="0">
                <a:ln>
                  <a:noFill/>
                </a:ln>
                <a:solidFill>
                  <a:srgbClr val="FFFFFF"/>
                </a:solidFill>
                <a:effectLst/>
                <a:uLnTx/>
                <a:uFillTx/>
                <a:latin typeface="Arial"/>
                <a:cs typeface="Arial"/>
                <a:sym typeface="Arial"/>
              </a:rPr>
              <a:t> </a:t>
            </a:r>
            <a:r>
              <a:rPr kumimoji="0" lang="en-US" sz="1800" b="0" i="0" u="none" strike="noStrike" kern="0" cap="none" spc="0" normalizeH="0" baseline="0" noProof="0">
                <a:ln>
                  <a:noFill/>
                </a:ln>
                <a:solidFill>
                  <a:srgbClr val="FFFFFF"/>
                </a:solidFill>
                <a:effectLst/>
                <a:uLnTx/>
                <a:uFillTx/>
                <a:latin typeface="Arial"/>
                <a:ea typeface="+mn-ea"/>
                <a:cs typeface="Arial"/>
                <a:sym typeface="Arial"/>
              </a:rPr>
              <a:t>to counsel patients with gynecologic cancers about available therapies, the importance of biomarker testing, </a:t>
            </a:r>
            <a:br>
              <a:rPr kumimoji="0" lang="en-US" sz="1800" b="0" i="0" u="none" strike="noStrike" kern="0" cap="none" spc="0" normalizeH="0" baseline="0" noProof="0">
                <a:ln>
                  <a:noFill/>
                </a:ln>
                <a:solidFill>
                  <a:srgbClr val="FFFFFF"/>
                </a:solidFill>
                <a:effectLst/>
                <a:uLnTx/>
                <a:uFillTx/>
                <a:latin typeface="Arial"/>
                <a:ea typeface="+mn-ea"/>
                <a:cs typeface="Arial"/>
                <a:sym typeface="Arial"/>
              </a:rPr>
            </a:br>
            <a:r>
              <a:rPr kumimoji="0" lang="en-US" sz="1800" b="0" i="0" u="none" strike="noStrike" kern="0" cap="none" spc="0" normalizeH="0" baseline="0" noProof="0">
                <a:ln>
                  <a:noFill/>
                </a:ln>
                <a:solidFill>
                  <a:srgbClr val="FFFFFF"/>
                </a:solidFill>
                <a:effectLst/>
                <a:uLnTx/>
                <a:uFillTx/>
                <a:latin typeface="Arial"/>
                <a:ea typeface="+mn-ea"/>
                <a:cs typeface="Arial"/>
                <a:sym typeface="Arial"/>
              </a:rPr>
              <a:t>and various support resources </a:t>
            </a:r>
          </a:p>
          <a:p>
            <a:pPr marL="0" marR="0" lvl="0" indent="0" algn="l" defTabSz="914400" rtl="0" eaLnBrk="1" fontAlgn="auto" latinLnBrk="0" hangingPunct="1">
              <a:lnSpc>
                <a:spcPct val="100000"/>
              </a:lnSpc>
              <a:spcBef>
                <a:spcPts val="0"/>
              </a:spcBef>
              <a:spcAft>
                <a:spcPts val="1800"/>
              </a:spcAft>
              <a:buClr>
                <a:srgbClr val="000000"/>
              </a:buClr>
              <a:buSzTx/>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mn-ea"/>
                <a:cs typeface="Arial"/>
                <a:sym typeface="Arial"/>
              </a:rPr>
              <a:t>Provide guidance</a:t>
            </a:r>
            <a:r>
              <a:rPr kumimoji="0" lang="en-US" sz="1800" b="0" i="0" u="none" strike="noStrike" kern="0" cap="none" spc="0" normalizeH="0" baseline="0" noProof="0">
                <a:ln>
                  <a:noFill/>
                </a:ln>
                <a:solidFill>
                  <a:srgbClr val="FFFFFF"/>
                </a:solidFill>
                <a:effectLst/>
                <a:uLnTx/>
                <a:uFillTx/>
                <a:latin typeface="Arial"/>
                <a:ea typeface="+mn-ea"/>
                <a:cs typeface="Arial"/>
                <a:sym typeface="Arial"/>
              </a:rPr>
              <a:t> for</a:t>
            </a:r>
            <a:r>
              <a:rPr kumimoji="0" lang="en-US" sz="1800" b="0" i="0" u="none" strike="noStrike" kern="0" cap="none" spc="0" normalizeH="0" baseline="0" noProof="0">
                <a:ln>
                  <a:noFill/>
                </a:ln>
                <a:solidFill>
                  <a:srgbClr val="FFFFFF"/>
                </a:solidFill>
                <a:effectLst/>
                <a:uLnTx/>
                <a:uFillTx/>
                <a:latin typeface="Arial"/>
                <a:cs typeface="Arial"/>
                <a:sym typeface="Arial"/>
              </a:rPr>
              <a:t> team-based strategies to optimize practical care delivery</a:t>
            </a:r>
            <a:r>
              <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a:sym typeface="Arial"/>
              </a:rPr>
              <a:t>, including mitigation and management of adverse events</a:t>
            </a: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grpSp>
        <p:nvGrpSpPr>
          <p:cNvPr id="5" name="Group 4">
            <a:extLst>
              <a:ext uri="{FF2B5EF4-FFF2-40B4-BE49-F238E27FC236}">
                <a16:creationId xmlns:a16="http://schemas.microsoft.com/office/drawing/2014/main" id="{A22C1E3F-3221-ACE2-A2FC-CCF238091E10}"/>
              </a:ext>
            </a:extLst>
          </p:cNvPr>
          <p:cNvGrpSpPr/>
          <p:nvPr/>
        </p:nvGrpSpPr>
        <p:grpSpPr>
          <a:xfrm>
            <a:off x="0" y="1632762"/>
            <a:ext cx="1257762" cy="103013"/>
            <a:chOff x="0" y="1387124"/>
            <a:chExt cx="1674688" cy="137160"/>
          </a:xfrm>
        </p:grpSpPr>
        <p:sp>
          <p:nvSpPr>
            <p:cNvPr id="6" name="Oval 5">
              <a:extLst>
                <a:ext uri="{FF2B5EF4-FFF2-40B4-BE49-F238E27FC236}">
                  <a16:creationId xmlns:a16="http://schemas.microsoft.com/office/drawing/2014/main" id="{2D16273D-B1DB-C546-C84C-FF97A815D0D0}"/>
                </a:ext>
              </a:extLst>
            </p:cNvPr>
            <p:cNvSpPr>
              <a:spLocks noChangeAspect="1"/>
            </p:cNvSpPr>
            <p:nvPr/>
          </p:nvSpPr>
          <p:spPr>
            <a:xfrm>
              <a:off x="1537870" y="1387124"/>
              <a:ext cx="136818" cy="1371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7" name="Straight Connector 6">
              <a:extLst>
                <a:ext uri="{FF2B5EF4-FFF2-40B4-BE49-F238E27FC236}">
                  <a16:creationId xmlns:a16="http://schemas.microsoft.com/office/drawing/2014/main" id="{851856DA-C5D4-D6CD-0DF6-EA1B93ECB6AC}"/>
                </a:ext>
              </a:extLst>
            </p:cNvPr>
            <p:cNvCxnSpPr>
              <a:cxnSpLocks/>
            </p:cNvCxnSpPr>
            <p:nvPr/>
          </p:nvCxnSpPr>
          <p:spPr>
            <a:xfrm flipV="1">
              <a:off x="0" y="1453418"/>
              <a:ext cx="1537870" cy="457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8F95F55A-BE6F-B4DE-3EE9-DAB260F10919}"/>
              </a:ext>
            </a:extLst>
          </p:cNvPr>
          <p:cNvGrpSpPr/>
          <p:nvPr/>
        </p:nvGrpSpPr>
        <p:grpSpPr>
          <a:xfrm>
            <a:off x="0" y="2308675"/>
            <a:ext cx="1257762" cy="103013"/>
            <a:chOff x="0" y="2149126"/>
            <a:chExt cx="1674688" cy="137160"/>
          </a:xfrm>
        </p:grpSpPr>
        <p:sp>
          <p:nvSpPr>
            <p:cNvPr id="9" name="Oval 8">
              <a:extLst>
                <a:ext uri="{FF2B5EF4-FFF2-40B4-BE49-F238E27FC236}">
                  <a16:creationId xmlns:a16="http://schemas.microsoft.com/office/drawing/2014/main" id="{D38C0FDA-BE0F-1DF3-FADC-16C7610A077E}"/>
                </a:ext>
              </a:extLst>
            </p:cNvPr>
            <p:cNvSpPr>
              <a:spLocks noChangeAspect="1"/>
            </p:cNvSpPr>
            <p:nvPr/>
          </p:nvSpPr>
          <p:spPr>
            <a:xfrm>
              <a:off x="1537870" y="2149126"/>
              <a:ext cx="136818" cy="1371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0" name="Straight Connector 9">
              <a:extLst>
                <a:ext uri="{FF2B5EF4-FFF2-40B4-BE49-F238E27FC236}">
                  <a16:creationId xmlns:a16="http://schemas.microsoft.com/office/drawing/2014/main" id="{55B0EFB1-4DA8-E950-7A47-B610852C9529}"/>
                </a:ext>
              </a:extLst>
            </p:cNvPr>
            <p:cNvCxnSpPr>
              <a:cxnSpLocks/>
            </p:cNvCxnSpPr>
            <p:nvPr/>
          </p:nvCxnSpPr>
          <p:spPr>
            <a:xfrm flipV="1">
              <a:off x="0" y="2215420"/>
              <a:ext cx="1537870" cy="457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755E80-40E2-805F-9215-DEC1F097D1FF}"/>
              </a:ext>
            </a:extLst>
          </p:cNvPr>
          <p:cNvGrpSpPr/>
          <p:nvPr/>
        </p:nvGrpSpPr>
        <p:grpSpPr>
          <a:xfrm>
            <a:off x="0" y="3347534"/>
            <a:ext cx="1257762" cy="103013"/>
            <a:chOff x="0" y="3215922"/>
            <a:chExt cx="1674688" cy="137160"/>
          </a:xfrm>
        </p:grpSpPr>
        <p:sp>
          <p:nvSpPr>
            <p:cNvPr id="12" name="Oval 11">
              <a:extLst>
                <a:ext uri="{FF2B5EF4-FFF2-40B4-BE49-F238E27FC236}">
                  <a16:creationId xmlns:a16="http://schemas.microsoft.com/office/drawing/2014/main" id="{0823E8C8-8A94-8C11-3074-A52C9F1C3A4D}"/>
                </a:ext>
              </a:extLst>
            </p:cNvPr>
            <p:cNvSpPr>
              <a:spLocks noChangeAspect="1"/>
            </p:cNvSpPr>
            <p:nvPr/>
          </p:nvSpPr>
          <p:spPr>
            <a:xfrm>
              <a:off x="1537870" y="3215922"/>
              <a:ext cx="136818" cy="1371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3" name="Straight Connector 12">
              <a:extLst>
                <a:ext uri="{FF2B5EF4-FFF2-40B4-BE49-F238E27FC236}">
                  <a16:creationId xmlns:a16="http://schemas.microsoft.com/office/drawing/2014/main" id="{87718AA4-987B-7127-418D-DE34C1235F4D}"/>
                </a:ext>
              </a:extLst>
            </p:cNvPr>
            <p:cNvCxnSpPr>
              <a:cxnSpLocks/>
            </p:cNvCxnSpPr>
            <p:nvPr/>
          </p:nvCxnSpPr>
          <p:spPr>
            <a:xfrm flipV="1">
              <a:off x="0" y="3282216"/>
              <a:ext cx="1537870" cy="457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56007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3B3AA-6204-CC22-A59B-AB3FF45CAC61}"/>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6A0BC23-5D06-7A54-301D-1EF6B856C62B}"/>
              </a:ext>
            </a:extLst>
          </p:cNvPr>
          <p:cNvPicPr>
            <a:picLocks noGrp="1" noChangeAspect="1"/>
          </p:cNvPicPr>
          <p:nvPr>
            <p:ph type="pic" sz="quarter" idx="10"/>
          </p:nvPr>
        </p:nvPicPr>
        <p:blipFill>
          <a:blip r:embed="rId2"/>
          <a:srcRect/>
          <a:stretch>
            <a:fillRect/>
          </a:stretch>
        </p:blipFill>
        <p:spPr/>
      </p:pic>
      <p:sp>
        <p:nvSpPr>
          <p:cNvPr id="3" name="TextBox 2">
            <a:extLst>
              <a:ext uri="{FF2B5EF4-FFF2-40B4-BE49-F238E27FC236}">
                <a16:creationId xmlns:a16="http://schemas.microsoft.com/office/drawing/2014/main" id="{B70B07EC-D205-7DD0-702E-CAC6A4C25693}"/>
              </a:ext>
            </a:extLst>
          </p:cNvPr>
          <p:cNvSpPr txBox="1"/>
          <p:nvPr/>
        </p:nvSpPr>
        <p:spPr>
          <a:xfrm>
            <a:off x="303797" y="851829"/>
            <a:ext cx="8536406" cy="1997242"/>
          </a:xfrm>
          <a:prstGeom prst="rect">
            <a:avLst/>
          </a:prstGeom>
          <a:noFill/>
        </p:spPr>
        <p:txBody>
          <a:bodyPr wrap="square" tIns="91440" bIns="91440" rtlCol="0" anchor="ctr">
            <a:noAutofit/>
          </a:bodyPr>
          <a:lstStyle/>
          <a:p>
            <a:pPr defTabSz="914400">
              <a:spcBef>
                <a:spcPct val="0"/>
              </a:spcBef>
              <a:defRPr/>
            </a:pPr>
            <a:r>
              <a:rPr kumimoji="0" lang="en-US" altLang="en-US" sz="3200" b="1" i="0" u="none" strike="noStrike" kern="1200" cap="none" spc="0" normalizeH="0" baseline="0" noProof="0" dirty="0">
                <a:ln>
                  <a:noFill/>
                </a:ln>
                <a:solidFill>
                  <a:srgbClr val="093359">
                    <a:lumMod val="10000"/>
                    <a:lumOff val="90000"/>
                  </a:srgbClr>
                </a:solidFill>
                <a:effectLst/>
                <a:uLnTx/>
                <a:uFillTx/>
                <a:latin typeface="Arial"/>
                <a:ea typeface="ヒラギノ角ゴ Pro W3" charset="-128"/>
                <a:cs typeface="+mn-cs"/>
              </a:rPr>
              <a:t>Visit us at </a:t>
            </a:r>
            <a:br>
              <a:rPr kumimoji="0" lang="en-US" altLang="en-US" sz="3200" b="1" i="0" u="none" strike="noStrike" kern="1200" cap="none" spc="0" normalizeH="0" baseline="0" noProof="0" dirty="0">
                <a:ln>
                  <a:noFill/>
                </a:ln>
                <a:solidFill>
                  <a:srgbClr val="093359">
                    <a:lumMod val="10000"/>
                    <a:lumOff val="90000"/>
                  </a:srgbClr>
                </a:solidFill>
                <a:effectLst/>
                <a:uLnTx/>
                <a:uFillTx/>
                <a:latin typeface="Arial"/>
                <a:ea typeface="ヒラギノ角ゴ Pro W3" charset="-128"/>
                <a:cs typeface="+mn-cs"/>
              </a:rPr>
            </a:br>
            <a:r>
              <a:rPr kumimoji="0" lang="en-US" altLang="en-US" sz="3200" b="1" i="0" u="none" strike="noStrike" kern="1200" cap="none" spc="0" normalizeH="0" baseline="0" noProof="0" dirty="0">
                <a:ln>
                  <a:noFill/>
                </a:ln>
                <a:solidFill>
                  <a:srgbClr val="093359">
                    <a:lumMod val="10000"/>
                    <a:lumOff val="90000"/>
                  </a:srgbClr>
                </a:solidFill>
                <a:effectLst/>
                <a:uLnTx/>
                <a:uFillTx/>
                <a:latin typeface="Arial"/>
                <a:ea typeface="ヒラギノ角ゴ Pro W3" charset="-128"/>
                <a:cs typeface="+mn-cs"/>
              </a:rPr>
              <a:t>PeerView.com/GynCancer-Survey-XRZ</a:t>
            </a:r>
          </a:p>
          <a:p>
            <a:pPr marL="6350" marR="0" lvl="0" indent="0" algn="l" defTabSz="685800" rtl="0" eaLnBrk="1" fontAlgn="auto" latinLnBrk="0" hangingPunct="1">
              <a:lnSpc>
                <a:spcPct val="100000"/>
              </a:lnSpc>
              <a:spcBef>
                <a:spcPts val="1200"/>
              </a:spcBef>
              <a:spcAft>
                <a:spcPts val="0"/>
              </a:spcAft>
              <a:buClr>
                <a:srgbClr val="FFFFFF"/>
              </a:buClr>
              <a:buSzPts val="24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Arial"/>
                <a:cs typeface="Arial"/>
                <a:sym typeface="Arial"/>
              </a:rPr>
              <a:t>Please remember to complete and submit your </a:t>
            </a:r>
            <a:br>
              <a:rPr kumimoji="0" lang="en-US" sz="2800" b="0" i="0" u="none" strike="noStrike" kern="1200" cap="none" spc="0" normalizeH="0" baseline="0" noProof="0" dirty="0">
                <a:ln>
                  <a:noFill/>
                </a:ln>
                <a:solidFill>
                  <a:srgbClr val="FFFFFF"/>
                </a:solidFill>
                <a:effectLst/>
                <a:uLnTx/>
                <a:uFillTx/>
                <a:latin typeface="Arial"/>
                <a:ea typeface="Arial"/>
                <a:cs typeface="Arial"/>
                <a:sym typeface="Arial"/>
              </a:rPr>
            </a:br>
            <a:r>
              <a:rPr kumimoji="0" lang="en-US" sz="2800" b="0" i="0" u="none" strike="noStrike" kern="1200" cap="none" spc="0" normalizeH="0" baseline="0" noProof="0" dirty="0">
                <a:ln>
                  <a:noFill/>
                </a:ln>
                <a:solidFill>
                  <a:srgbClr val="FFFFFF"/>
                </a:solidFill>
                <a:effectLst/>
                <a:uLnTx/>
                <a:uFillTx/>
                <a:latin typeface="Arial"/>
                <a:ea typeface="Arial"/>
                <a:cs typeface="Arial"/>
                <a:sym typeface="Arial"/>
              </a:rPr>
              <a:t>post-test and evaluation for CE credit</a:t>
            </a:r>
          </a:p>
          <a:p>
            <a:pPr marL="6350" marR="0" lvl="0" indent="0" algn="l" defTabSz="685800" rtl="0" eaLnBrk="1" fontAlgn="auto" latinLnBrk="0" hangingPunct="1">
              <a:lnSpc>
                <a:spcPct val="100000"/>
              </a:lnSpc>
              <a:spcBef>
                <a:spcPts val="1200"/>
              </a:spcBef>
              <a:spcAft>
                <a:spcPts val="0"/>
              </a:spcAft>
              <a:buClr>
                <a:srgbClr val="FFFFFF"/>
              </a:buClr>
              <a:buSzPts val="24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mn-ea"/>
                <a:cs typeface="Arial"/>
                <a:sym typeface="Arial"/>
              </a:rPr>
              <a:t>Thank you for joining us!</a:t>
            </a:r>
          </a:p>
          <a:p>
            <a:pPr marL="173736" marR="0" lvl="0" indent="-173736" algn="l" defTabSz="6858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662368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436E4-4350-3DE9-0D15-EB991A489110}"/>
              </a:ext>
            </a:extLst>
          </p:cNvPr>
          <p:cNvSpPr>
            <a:spLocks noGrp="1"/>
          </p:cNvSpPr>
          <p:nvPr>
            <p:ph type="title"/>
          </p:nvPr>
        </p:nvSpPr>
        <p:spPr/>
        <p:txBody>
          <a:bodyPr/>
          <a:lstStyle/>
          <a:p>
            <a:r>
              <a:rPr lang="en-US" dirty="0"/>
              <a:t>Abbreviations</a:t>
            </a:r>
          </a:p>
        </p:txBody>
      </p:sp>
      <p:sp>
        <p:nvSpPr>
          <p:cNvPr id="4" name="Text Placeholder 3">
            <a:extLst>
              <a:ext uri="{FF2B5EF4-FFF2-40B4-BE49-F238E27FC236}">
                <a16:creationId xmlns:a16="http://schemas.microsoft.com/office/drawing/2014/main" id="{065E86C9-E42E-0F2F-A224-337179B1C723}"/>
              </a:ext>
            </a:extLst>
          </p:cNvPr>
          <p:cNvSpPr>
            <a:spLocks noGrp="1"/>
          </p:cNvSpPr>
          <p:nvPr>
            <p:ph type="body" sz="quarter" idx="10"/>
          </p:nvPr>
        </p:nvSpPr>
        <p:spPr>
          <a:xfrm>
            <a:off x="228600" y="819151"/>
            <a:ext cx="8686800" cy="3626390"/>
          </a:xfrm>
        </p:spPr>
        <p:txBody>
          <a:bodyPr numCol="3">
            <a:noAutofit/>
          </a:bodyPr>
          <a:lstStyle/>
          <a:p>
            <a:pPr>
              <a:spcAft>
                <a:spcPts val="0"/>
              </a:spcAft>
            </a:pPr>
            <a:r>
              <a:rPr lang="en-US" sz="950" kern="100" dirty="0">
                <a:solidFill>
                  <a:srgbClr val="000000"/>
                </a:solidFill>
                <a:effectLst/>
                <a:ea typeface="Calibri" panose="020F0502020204030204" pitchFamily="34" charset="0"/>
              </a:rPr>
              <a:t>1L: first line</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2L: second line</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AACR: American Association for Cancer Research</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ADC: antibody–drug conjugate</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AESI: adverse events of special interest</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AML: acute myeloid leukemia</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APC: antigen-presenting cell</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ASCO: American Society of Clinical Oncology</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BLCA: bladder urothelial carcinoma</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BRCA: breast invasive carcinoma</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CD8: cluster of differentiation 8</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CN: copy number</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COAD: colon adenocarcinoma</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CP: chemotherapy</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CPS: combined positive score</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CTLA-4: cytotoxic T-lymphocyte–associated protein 4</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dMMR: deficient mismatch repair</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DSB: DNA double strand break</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EC: endometrial cancer</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EGD: esophagogastroduodenoscopy</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EOC: epithelial ovarian cancer</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ESMO: European Society for Medical Oncology</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FA: fanconi anemia</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FIGO: International Federation of Gynecology </a:t>
            </a:r>
            <a:br>
              <a:rPr lang="en-US" sz="950" kern="100" dirty="0">
                <a:solidFill>
                  <a:srgbClr val="000000"/>
                </a:solidFill>
                <a:effectLst/>
                <a:ea typeface="Calibri" panose="020F0502020204030204" pitchFamily="34" charset="0"/>
              </a:rPr>
            </a:br>
            <a:r>
              <a:rPr lang="en-US" sz="950" kern="100" dirty="0">
                <a:solidFill>
                  <a:srgbClr val="000000"/>
                </a:solidFill>
                <a:effectLst/>
                <a:ea typeface="Calibri" panose="020F0502020204030204" pitchFamily="34" charset="0"/>
              </a:rPr>
              <a:t>and Obstetrics</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FR⍺: folate receptor alpha</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FWC: Foundation for Women’s Cancer</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GBM: glioblastoma multiforme</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HCP: healthcare professional/provider</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HNSC: head and neck squamous cell carcinoma</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HR: hormone receptor</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HRD: homologous recombination deﬁciency</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HRR: homologous recombination repair</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IC: induction chemotherapy</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ICI: immune checkpoint inhibitor</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IHC: immunohistochemistry</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ILD: interstitial lung disease</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irAE: immune-related adverse event</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KIRC: kidney renal clear cell carcinoma</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KIRP: kidney renal papillary cell carcinoma</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LGG: lower grade glioma</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LIHC: liver hepatocellular carcinoma</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LUAD: lung adenocarcinoma</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LUSC: lung squamous cell carcinoma</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MDS: myelodysplastic syndrome</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MIRV: mirvetuximab soravtansine</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MMR: major molecular response</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mOS: median overall survival</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mPFS: median progression-free survival</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MSI: microsatellite instability</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MSI-H: microsatellite instability high</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MSS: microsatellite stable</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NCCN: National Comprehensive Cancer Network</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NER: nucleotide excision repair</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NK: natural killer (cell)</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NOCC: National Ovarian Cancer Coalition</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NR: not reached</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NSMP: non-specific molecular profile</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ORR: overall response rate</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OV: ovarian serous cystadenocarcinoma</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PARP: poly ADP-ribose polymerase</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PARPi: poly ADP-ribose polymerase inhibitor</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PD-1: programmed cell death protein 1</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PD-L1: programmed death-ligand 1</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PLD: pegylated liposomal doxorubicin</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pMMR: proficient mismatch repair</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PRAD: prostate adenocarcinoma</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READ: rectum adenocarcinoma</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SGO: Society of Gynecologic Oncology</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SKCM: skin cutaneous melanoma</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SSB: single-strand break</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STAD: stomach adenocarcinoma</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T-DXd: trastuzumab deruxtecan</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TEAE: treatment-emergent adverse event</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TF: tissue factor</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THCA: thyroid carcinoma</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TMB: tumor mutational burden</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TV: tisotumab vedotin</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UEC: uterine endometrioid carcinoma</a:t>
            </a:r>
            <a:endParaRPr lang="en-CA" sz="950" kern="100" dirty="0">
              <a:effectLst/>
              <a:ea typeface="Calibri" panose="020F0502020204030204" pitchFamily="34" charset="0"/>
            </a:endParaRPr>
          </a:p>
          <a:p>
            <a:pPr>
              <a:spcAft>
                <a:spcPts val="0"/>
              </a:spcAft>
            </a:pPr>
            <a:r>
              <a:rPr lang="en-US" sz="950" kern="100" dirty="0">
                <a:solidFill>
                  <a:srgbClr val="000000"/>
                </a:solidFill>
                <a:effectLst/>
                <a:ea typeface="Calibri" panose="020F0502020204030204" pitchFamily="34" charset="0"/>
              </a:rPr>
              <a:t>WT: wild type</a:t>
            </a:r>
            <a:endParaRPr lang="en-CA" sz="950" kern="100" dirty="0">
              <a:effectLst/>
              <a:ea typeface="Calibri" panose="020F0502020204030204" pitchFamily="34" charset="0"/>
            </a:endParaRPr>
          </a:p>
          <a:p>
            <a:pPr marL="0" indent="0">
              <a:spcAft>
                <a:spcPts val="0"/>
              </a:spcAft>
              <a:buNone/>
            </a:pPr>
            <a:endParaRPr lang="en-US" sz="950" dirty="0"/>
          </a:p>
        </p:txBody>
      </p:sp>
    </p:spTree>
    <p:extLst>
      <p:ext uri="{BB962C8B-B14F-4D97-AF65-F5344CB8AC3E}">
        <p14:creationId xmlns:p14="http://schemas.microsoft.com/office/powerpoint/2010/main" val="2131551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Table 100">
            <a:extLst>
              <a:ext uri="{FF2B5EF4-FFF2-40B4-BE49-F238E27FC236}">
                <a16:creationId xmlns:a16="http://schemas.microsoft.com/office/drawing/2014/main" id="{BAFEC44B-D8F0-C4D4-8232-081A1E2E7616}"/>
              </a:ext>
            </a:extLst>
          </p:cNvPr>
          <p:cNvGraphicFramePr>
            <a:graphicFrameLocks noGrp="1"/>
          </p:cNvGraphicFramePr>
          <p:nvPr>
            <p:extLst>
              <p:ext uri="{D42A27DB-BD31-4B8C-83A1-F6EECF244321}">
                <p14:modId xmlns:p14="http://schemas.microsoft.com/office/powerpoint/2010/main" val="3043178772"/>
              </p:ext>
            </p:extLst>
          </p:nvPr>
        </p:nvGraphicFramePr>
        <p:xfrm>
          <a:off x="480739" y="973986"/>
          <a:ext cx="4788378" cy="1801368"/>
        </p:xfrm>
        <a:graphic>
          <a:graphicData uri="http://schemas.openxmlformats.org/drawingml/2006/table">
            <a:tbl>
              <a:tblPr firstRow="1" bandRow="1"/>
              <a:tblGrid>
                <a:gridCol w="2394189">
                  <a:extLst>
                    <a:ext uri="{9D8B030D-6E8A-4147-A177-3AD203B41FA5}">
                      <a16:colId xmlns:a16="http://schemas.microsoft.com/office/drawing/2014/main" val="3851154741"/>
                    </a:ext>
                  </a:extLst>
                </a:gridCol>
                <a:gridCol w="2394189">
                  <a:extLst>
                    <a:ext uri="{9D8B030D-6E8A-4147-A177-3AD203B41FA5}">
                      <a16:colId xmlns:a16="http://schemas.microsoft.com/office/drawing/2014/main" val="653545903"/>
                    </a:ext>
                  </a:extLst>
                </a:gridCol>
              </a:tblGrid>
              <a:tr h="401647">
                <a:tc gridSpan="2">
                  <a:txBody>
                    <a:bodyPr/>
                    <a:lstStyle/>
                    <a:p>
                      <a:pPr algn="ctr"/>
                      <a:r>
                        <a:rPr lang="en-US" sz="1600" b="1">
                          <a:solidFill>
                            <a:schemeClr val="bg1"/>
                          </a:solidFill>
                        </a:rPr>
                        <a:t>Across all cancer types in the </a:t>
                      </a:r>
                      <a:br>
                        <a:rPr lang="en-US" sz="1600" b="1">
                          <a:solidFill>
                            <a:schemeClr val="bg1"/>
                          </a:solidFill>
                        </a:rPr>
                      </a:br>
                      <a:r>
                        <a:rPr lang="en-US" sz="1600" b="1">
                          <a:solidFill>
                            <a:schemeClr val="bg1"/>
                          </a:solidFill>
                        </a:rPr>
                        <a:t>United States, uterine cancer represents</a:t>
                      </a:r>
                    </a:p>
                  </a:txBody>
                  <a:tcPr anchor="ctr">
                    <a:solidFill>
                      <a:schemeClr val="accent6"/>
                    </a:solidFill>
                  </a:tcPr>
                </a:tc>
                <a:tc hMerge="1">
                  <a:txBody>
                    <a:bodyPr/>
                    <a:lstStyle/>
                    <a:p>
                      <a:endParaRPr lang="en-US" dirty="0"/>
                    </a:p>
                  </a:txBody>
                  <a:tcPr/>
                </a:tc>
                <a:extLst>
                  <a:ext uri="{0D108BD9-81ED-4DB2-BD59-A6C34878D82A}">
                    <a16:rowId xmlns:a16="http://schemas.microsoft.com/office/drawing/2014/main" val="2209817173"/>
                  </a:ext>
                </a:extLst>
              </a:tr>
              <a:tr h="257195">
                <a:tc>
                  <a:txBody>
                    <a:bodyPr/>
                    <a:lstStyle/>
                    <a:p>
                      <a:pPr algn="ctr"/>
                      <a:r>
                        <a:rPr lang="en-US" sz="1600" b="1"/>
                        <a:t>3.4% </a:t>
                      </a:r>
                      <a:r>
                        <a:rPr lang="en-US" sz="1600"/>
                        <a:t>of new cases</a:t>
                      </a:r>
                    </a:p>
                  </a:txBody>
                  <a:tcPr anchor="ctr"/>
                </a:tc>
                <a:tc>
                  <a:txBody>
                    <a:bodyPr/>
                    <a:lstStyle/>
                    <a:p>
                      <a:pPr algn="ctr"/>
                      <a:r>
                        <a:rPr lang="en-US" sz="1600" b="1"/>
                        <a:t>2.2% </a:t>
                      </a:r>
                      <a:r>
                        <a:rPr lang="en-US" sz="1600"/>
                        <a:t>of deaths</a:t>
                      </a:r>
                    </a:p>
                  </a:txBody>
                  <a:tcPr anchor="ctr"/>
                </a:tc>
                <a:extLst>
                  <a:ext uri="{0D108BD9-81ED-4DB2-BD59-A6C34878D82A}">
                    <a16:rowId xmlns:a16="http://schemas.microsoft.com/office/drawing/2014/main" val="4160671403"/>
                  </a:ext>
                </a:extLst>
              </a:tr>
              <a:tr h="246888">
                <a:tc>
                  <a:txBody>
                    <a:bodyPr/>
                    <a:lstStyle/>
                    <a:p>
                      <a:pPr algn="ctr"/>
                      <a:endParaRPr lang="en-US" sz="1600"/>
                    </a:p>
                  </a:txBody>
                  <a:tcPr marL="0" marR="0" marT="0" marB="0" anchor="ctr"/>
                </a:tc>
                <a:tc>
                  <a:txBody>
                    <a:bodyPr/>
                    <a:lstStyle/>
                    <a:p>
                      <a:pPr algn="ctr"/>
                      <a:endParaRPr lang="en-US" sz="1600"/>
                    </a:p>
                  </a:txBody>
                  <a:tcPr marL="0" marR="0" marT="0" marB="0" anchor="ctr"/>
                </a:tc>
                <a:extLst>
                  <a:ext uri="{0D108BD9-81ED-4DB2-BD59-A6C34878D82A}">
                    <a16:rowId xmlns:a16="http://schemas.microsoft.com/office/drawing/2014/main" val="2096472973"/>
                  </a:ext>
                </a:extLst>
              </a:tr>
              <a:tr h="257195">
                <a:tc gridSpan="2">
                  <a:txBody>
                    <a:bodyPr/>
                    <a:lstStyle/>
                    <a:p>
                      <a:pPr algn="ctr"/>
                      <a:r>
                        <a:rPr lang="en-US" sz="1400" b="1"/>
                        <a:t>Estimates for 2024</a:t>
                      </a:r>
                    </a:p>
                  </a:txBody>
                  <a:tcPr anchor="ctr"/>
                </a:tc>
                <a:tc hMerge="1">
                  <a:txBody>
                    <a:bodyPr/>
                    <a:lstStyle/>
                    <a:p>
                      <a:pPr algn="ctr"/>
                      <a:endParaRPr lang="en-US" dirty="0"/>
                    </a:p>
                  </a:txBody>
                  <a:tcPr/>
                </a:tc>
                <a:extLst>
                  <a:ext uri="{0D108BD9-81ED-4DB2-BD59-A6C34878D82A}">
                    <a16:rowId xmlns:a16="http://schemas.microsoft.com/office/drawing/2014/main" val="797791771"/>
                  </a:ext>
                </a:extLst>
              </a:tr>
              <a:tr h="257195">
                <a:tc>
                  <a:txBody>
                    <a:bodyPr/>
                    <a:lstStyle/>
                    <a:p>
                      <a:pPr algn="ctr"/>
                      <a:r>
                        <a:rPr lang="en-US" sz="1600" b="1"/>
                        <a:t>67,880</a:t>
                      </a:r>
                      <a:r>
                        <a:rPr lang="en-US" sz="1600"/>
                        <a:t> new cases</a:t>
                      </a:r>
                    </a:p>
                  </a:txBody>
                  <a:tcPr anchor="ctr"/>
                </a:tc>
                <a:tc>
                  <a:txBody>
                    <a:bodyPr/>
                    <a:lstStyle/>
                    <a:p>
                      <a:pPr algn="ctr"/>
                      <a:r>
                        <a:rPr lang="en-US" sz="1600" b="1"/>
                        <a:t>13,250</a:t>
                      </a:r>
                      <a:r>
                        <a:rPr lang="en-US" sz="1600"/>
                        <a:t> deaths</a:t>
                      </a:r>
                    </a:p>
                  </a:txBody>
                  <a:tcPr anchor="ctr"/>
                </a:tc>
                <a:extLst>
                  <a:ext uri="{0D108BD9-81ED-4DB2-BD59-A6C34878D82A}">
                    <a16:rowId xmlns:a16="http://schemas.microsoft.com/office/drawing/2014/main" val="1504076078"/>
                  </a:ext>
                </a:extLst>
              </a:tr>
            </a:tbl>
          </a:graphicData>
        </a:graphic>
      </p:graphicFrame>
      <p:sp>
        <p:nvSpPr>
          <p:cNvPr id="23" name="Down Arrow 22">
            <a:extLst>
              <a:ext uri="{FF2B5EF4-FFF2-40B4-BE49-F238E27FC236}">
                <a16:creationId xmlns:a16="http://schemas.microsoft.com/office/drawing/2014/main" id="{DDED0011-A08F-8018-28B0-E5CAF196C97C}"/>
              </a:ext>
            </a:extLst>
          </p:cNvPr>
          <p:cNvSpPr/>
          <p:nvPr/>
        </p:nvSpPr>
        <p:spPr>
          <a:xfrm>
            <a:off x="1506897" y="1883309"/>
            <a:ext cx="161688" cy="536105"/>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6" name="Footer Placeholder 2">
            <a:extLst>
              <a:ext uri="{FF2B5EF4-FFF2-40B4-BE49-F238E27FC236}">
                <a16:creationId xmlns:a16="http://schemas.microsoft.com/office/drawing/2014/main" id="{11926F6F-4995-B532-BB27-D1BBFCD7DBE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 https://seer.cancer.gov/statfacts/html/</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corp.html</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t>
            </a:r>
          </a:p>
        </p:txBody>
      </p:sp>
      <p:sp>
        <p:nvSpPr>
          <p:cNvPr id="2" name="Title 1">
            <a:extLst>
              <a:ext uri="{FF2B5EF4-FFF2-40B4-BE49-F238E27FC236}">
                <a16:creationId xmlns:a16="http://schemas.microsoft.com/office/drawing/2014/main" id="{E474FBBE-B709-144E-8F68-8C30AA8CE416}"/>
              </a:ext>
            </a:extLst>
          </p:cNvPr>
          <p:cNvSpPr>
            <a:spLocks noGrp="1"/>
          </p:cNvSpPr>
          <p:nvPr>
            <p:ph type="title"/>
          </p:nvPr>
        </p:nvSpPr>
        <p:spPr/>
        <p:txBody>
          <a:bodyPr/>
          <a:lstStyle/>
          <a:p>
            <a:r>
              <a:rPr lang="en-US" dirty="0"/>
              <a:t>How Common Is </a:t>
            </a:r>
            <a:r>
              <a:rPr lang="en-US" u="sng" dirty="0"/>
              <a:t>Endometrial</a:t>
            </a:r>
            <a:r>
              <a:rPr lang="en-US" dirty="0"/>
              <a:t> Cancer?</a:t>
            </a:r>
            <a:r>
              <a:rPr lang="en-US" baseline="30000" dirty="0"/>
              <a:t>1</a:t>
            </a:r>
            <a:r>
              <a:rPr lang="en-US" dirty="0"/>
              <a:t> </a:t>
            </a:r>
            <a:endParaRPr lang="en-US" b="0" dirty="0"/>
          </a:p>
        </p:txBody>
      </p:sp>
      <p:sp>
        <p:nvSpPr>
          <p:cNvPr id="11" name="TextBox 10">
            <a:extLst>
              <a:ext uri="{FF2B5EF4-FFF2-40B4-BE49-F238E27FC236}">
                <a16:creationId xmlns:a16="http://schemas.microsoft.com/office/drawing/2014/main" id="{78D4CEA4-461D-FE4C-9823-38E909C5E3DD}"/>
              </a:ext>
            </a:extLst>
          </p:cNvPr>
          <p:cNvSpPr txBox="1"/>
          <p:nvPr/>
        </p:nvSpPr>
        <p:spPr>
          <a:xfrm>
            <a:off x="674554" y="3197794"/>
            <a:ext cx="2435358" cy="520424"/>
          </a:xfrm>
          <a:prstGeom prst="roundRect">
            <a:avLst/>
          </a:prstGeom>
          <a:solidFill>
            <a:schemeClr val="accent6"/>
          </a:solidFill>
          <a:ln/>
        </p:spPr>
        <p:style>
          <a:lnRef idx="1">
            <a:schemeClr val="accent3"/>
          </a:lnRef>
          <a:fillRef idx="3">
            <a:schemeClr val="accent3"/>
          </a:fillRef>
          <a:effectRef idx="2">
            <a:schemeClr val="accent3"/>
          </a:effectRef>
          <a:fontRef idx="minor">
            <a:schemeClr val="lt1"/>
          </a:fontRef>
        </p:style>
        <p:txBody>
          <a:bodyPr wrap="square" lIns="91402" tIns="45701" rIns="91402" bIns="45701"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schemeClr val="bg1"/>
                </a:solidFill>
                <a:effectLst/>
                <a:uLnTx/>
                <a:uFillTx/>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sym typeface="Arial"/>
              </a:rPr>
              <a:t>64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sym typeface="Arial"/>
              </a:rPr>
              <a:t>median age at diagnosis</a:t>
            </a:r>
          </a:p>
        </p:txBody>
      </p:sp>
      <p:sp>
        <p:nvSpPr>
          <p:cNvPr id="101" name="Down Arrow 100">
            <a:extLst>
              <a:ext uri="{FF2B5EF4-FFF2-40B4-BE49-F238E27FC236}">
                <a16:creationId xmlns:a16="http://schemas.microsoft.com/office/drawing/2014/main" id="{37212BB4-BE5E-C36C-80F8-338A1A531C09}"/>
              </a:ext>
            </a:extLst>
          </p:cNvPr>
          <p:cNvSpPr/>
          <p:nvPr/>
        </p:nvSpPr>
        <p:spPr>
          <a:xfrm>
            <a:off x="4080696" y="1883309"/>
            <a:ext cx="161688" cy="536105"/>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grpSp>
        <p:nvGrpSpPr>
          <p:cNvPr id="106" name="Group 105">
            <a:extLst>
              <a:ext uri="{FF2B5EF4-FFF2-40B4-BE49-F238E27FC236}">
                <a16:creationId xmlns:a16="http://schemas.microsoft.com/office/drawing/2014/main" id="{6B34E958-AE57-54F0-A570-B88B4BD2D956}"/>
              </a:ext>
            </a:extLst>
          </p:cNvPr>
          <p:cNvGrpSpPr/>
          <p:nvPr/>
        </p:nvGrpSpPr>
        <p:grpSpPr>
          <a:xfrm>
            <a:off x="143827" y="3085123"/>
            <a:ext cx="751840" cy="751840"/>
            <a:chOff x="5815508" y="3894134"/>
            <a:chExt cx="751840" cy="751840"/>
          </a:xfrm>
        </p:grpSpPr>
        <p:sp>
          <p:nvSpPr>
            <p:cNvPr id="105" name="Oval 104">
              <a:extLst>
                <a:ext uri="{FF2B5EF4-FFF2-40B4-BE49-F238E27FC236}">
                  <a16:creationId xmlns:a16="http://schemas.microsoft.com/office/drawing/2014/main" id="{E9743829-78BA-B941-CF62-ACAD8E13222B}"/>
                </a:ext>
              </a:extLst>
            </p:cNvPr>
            <p:cNvSpPr/>
            <p:nvPr/>
          </p:nvSpPr>
          <p:spPr>
            <a:xfrm>
              <a:off x="5815508" y="3894134"/>
              <a:ext cx="751840" cy="751840"/>
            </a:xfrm>
            <a:prstGeom prst="ellipse">
              <a:avLst/>
            </a:prstGeom>
            <a:ln>
              <a:solidFill>
                <a:schemeClr val="accent6"/>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sym typeface="Arial"/>
              </a:endParaRPr>
            </a:p>
          </p:txBody>
        </p:sp>
        <p:pic>
          <p:nvPicPr>
            <p:cNvPr id="104" name="Picture 103">
              <a:extLst>
                <a:ext uri="{FF2B5EF4-FFF2-40B4-BE49-F238E27FC236}">
                  <a16:creationId xmlns:a16="http://schemas.microsoft.com/office/drawing/2014/main" id="{6FDAC1F9-DE1F-BDB1-7982-E599370847A5}"/>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893404" y="3941653"/>
              <a:ext cx="608482" cy="608482"/>
            </a:xfrm>
            <a:prstGeom prst="rect">
              <a:avLst/>
            </a:prstGeom>
          </p:spPr>
        </p:pic>
      </p:grpSp>
      <p:grpSp>
        <p:nvGrpSpPr>
          <p:cNvPr id="110" name="Group 109">
            <a:extLst>
              <a:ext uri="{FF2B5EF4-FFF2-40B4-BE49-F238E27FC236}">
                <a16:creationId xmlns:a16="http://schemas.microsoft.com/office/drawing/2014/main" id="{48236E91-9B62-853D-6A95-E8F5C708E968}"/>
              </a:ext>
            </a:extLst>
          </p:cNvPr>
          <p:cNvGrpSpPr/>
          <p:nvPr/>
        </p:nvGrpSpPr>
        <p:grpSpPr>
          <a:xfrm>
            <a:off x="49956" y="906545"/>
            <a:ext cx="751840" cy="751840"/>
            <a:chOff x="-345428" y="918167"/>
            <a:chExt cx="751840" cy="751840"/>
          </a:xfrm>
        </p:grpSpPr>
        <p:sp>
          <p:nvSpPr>
            <p:cNvPr id="109" name="Oval 108">
              <a:extLst>
                <a:ext uri="{FF2B5EF4-FFF2-40B4-BE49-F238E27FC236}">
                  <a16:creationId xmlns:a16="http://schemas.microsoft.com/office/drawing/2014/main" id="{4B6102D7-A08D-EA58-041D-ACB4522343E4}"/>
                </a:ext>
              </a:extLst>
            </p:cNvPr>
            <p:cNvSpPr/>
            <p:nvPr/>
          </p:nvSpPr>
          <p:spPr>
            <a:xfrm>
              <a:off x="-345428" y="918167"/>
              <a:ext cx="751840" cy="751840"/>
            </a:xfrm>
            <a:prstGeom prst="ellipse">
              <a:avLst/>
            </a:prstGeom>
            <a:ln>
              <a:solidFill>
                <a:schemeClr val="accent6"/>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sym typeface="Arial"/>
              </a:endParaRPr>
            </a:p>
          </p:txBody>
        </p:sp>
        <p:pic>
          <p:nvPicPr>
            <p:cNvPr id="108" name="Picture 107">
              <a:extLst>
                <a:ext uri="{FF2B5EF4-FFF2-40B4-BE49-F238E27FC236}">
                  <a16:creationId xmlns:a16="http://schemas.microsoft.com/office/drawing/2014/main" id="{49F6CE30-F337-3592-59C8-A57DC2908E27}"/>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57778" y="1017374"/>
              <a:ext cx="576539" cy="576539"/>
            </a:xfrm>
            <a:prstGeom prst="rect">
              <a:avLst/>
            </a:prstGeom>
          </p:spPr>
        </p:pic>
      </p:grpSp>
      <p:sp>
        <p:nvSpPr>
          <p:cNvPr id="4" name="TextBox 3">
            <a:extLst>
              <a:ext uri="{FF2B5EF4-FFF2-40B4-BE49-F238E27FC236}">
                <a16:creationId xmlns:a16="http://schemas.microsoft.com/office/drawing/2014/main" id="{9FA58B2E-FD15-A672-A800-499E593196A7}"/>
              </a:ext>
            </a:extLst>
          </p:cNvPr>
          <p:cNvSpPr txBox="1"/>
          <p:nvPr/>
        </p:nvSpPr>
        <p:spPr>
          <a:xfrm>
            <a:off x="1812294" y="4023067"/>
            <a:ext cx="3102906" cy="645924"/>
          </a:xfrm>
          <a:prstGeom prst="roundRect">
            <a:avLst/>
          </a:prstGeom>
          <a:solidFill>
            <a:schemeClr val="accent6"/>
          </a:solidFill>
          <a:ln/>
        </p:spPr>
        <p:style>
          <a:lnRef idx="1">
            <a:schemeClr val="accent3"/>
          </a:lnRef>
          <a:fillRef idx="3">
            <a:schemeClr val="accent3"/>
          </a:fillRef>
          <a:effectRef idx="2">
            <a:schemeClr val="accent3"/>
          </a:effectRef>
          <a:fontRef idx="minor">
            <a:schemeClr val="lt1"/>
          </a:fontRef>
        </p:style>
        <p:txBody>
          <a:bodyPr wrap="square" lIns="91402" tIns="45701" rIns="91402" bIns="45701"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sym typeface="Arial"/>
              </a:rPr>
              <a:t>80.8%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sym typeface="Arial"/>
              </a:rPr>
              <a:t>5-year relative survival (2014-2020)</a:t>
            </a:r>
          </a:p>
        </p:txBody>
      </p:sp>
      <p:grpSp>
        <p:nvGrpSpPr>
          <p:cNvPr id="9" name="Group 8">
            <a:extLst>
              <a:ext uri="{FF2B5EF4-FFF2-40B4-BE49-F238E27FC236}">
                <a16:creationId xmlns:a16="http://schemas.microsoft.com/office/drawing/2014/main" id="{AA53C617-0222-F3E1-2541-42D27F654CEA}"/>
              </a:ext>
            </a:extLst>
          </p:cNvPr>
          <p:cNvGrpSpPr/>
          <p:nvPr/>
        </p:nvGrpSpPr>
        <p:grpSpPr>
          <a:xfrm>
            <a:off x="1313262" y="3976816"/>
            <a:ext cx="751840" cy="751840"/>
            <a:chOff x="6320356" y="4234025"/>
            <a:chExt cx="751840" cy="751840"/>
          </a:xfrm>
        </p:grpSpPr>
        <p:sp>
          <p:nvSpPr>
            <p:cNvPr id="88" name="Oval 87">
              <a:extLst>
                <a:ext uri="{FF2B5EF4-FFF2-40B4-BE49-F238E27FC236}">
                  <a16:creationId xmlns:a16="http://schemas.microsoft.com/office/drawing/2014/main" id="{31EFE6F0-9BD3-D342-D1F6-21EB1568C080}"/>
                </a:ext>
              </a:extLst>
            </p:cNvPr>
            <p:cNvSpPr/>
            <p:nvPr/>
          </p:nvSpPr>
          <p:spPr>
            <a:xfrm>
              <a:off x="6320356" y="4234025"/>
              <a:ext cx="751840" cy="751840"/>
            </a:xfrm>
            <a:prstGeom prst="ellipse">
              <a:avLst/>
            </a:prstGeom>
            <a:ln>
              <a:solidFill>
                <a:schemeClr val="accent6"/>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sym typeface="Arial"/>
              </a:endParaRPr>
            </a:p>
          </p:txBody>
        </p:sp>
        <p:pic>
          <p:nvPicPr>
            <p:cNvPr id="89" name="Picture 88">
              <a:extLst>
                <a:ext uri="{FF2B5EF4-FFF2-40B4-BE49-F238E27FC236}">
                  <a16:creationId xmlns:a16="http://schemas.microsoft.com/office/drawing/2014/main" id="{DE8105EE-C3DE-EAC2-9953-37E8F25F73D8}"/>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439194" y="4332377"/>
              <a:ext cx="565743" cy="565743"/>
            </a:xfrm>
            <a:prstGeom prst="rect">
              <a:avLst/>
            </a:prstGeom>
          </p:spPr>
        </p:pic>
      </p:grpSp>
      <p:graphicFrame>
        <p:nvGraphicFramePr>
          <p:cNvPr id="99" name="Chart 98">
            <a:extLst>
              <a:ext uri="{FF2B5EF4-FFF2-40B4-BE49-F238E27FC236}">
                <a16:creationId xmlns:a16="http://schemas.microsoft.com/office/drawing/2014/main" id="{93F6D8A8-DA25-C91F-F15F-00CF0C20BFEB}"/>
              </a:ext>
            </a:extLst>
          </p:cNvPr>
          <p:cNvGraphicFramePr/>
          <p:nvPr/>
        </p:nvGraphicFramePr>
        <p:xfrm>
          <a:off x="5398871" y="1116536"/>
          <a:ext cx="3745129" cy="1701224"/>
        </p:xfrm>
        <a:graphic>
          <a:graphicData uri="http://schemas.openxmlformats.org/drawingml/2006/chart">
            <c:chart xmlns:c="http://schemas.openxmlformats.org/drawingml/2006/chart" xmlns:r="http://schemas.openxmlformats.org/officeDocument/2006/relationships" r:id="rId6"/>
          </a:graphicData>
        </a:graphic>
      </p:graphicFrame>
      <p:sp>
        <p:nvSpPr>
          <p:cNvPr id="123" name="TextBox 122">
            <a:extLst>
              <a:ext uri="{FF2B5EF4-FFF2-40B4-BE49-F238E27FC236}">
                <a16:creationId xmlns:a16="http://schemas.microsoft.com/office/drawing/2014/main" id="{CAD319D2-AAE4-E339-3081-D77A3EC14147}"/>
              </a:ext>
            </a:extLst>
          </p:cNvPr>
          <p:cNvSpPr txBox="1"/>
          <p:nvPr/>
        </p:nvSpPr>
        <p:spPr>
          <a:xfrm>
            <a:off x="5759703" y="881147"/>
            <a:ext cx="3023464"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Arial"/>
                <a:sym typeface="Arial"/>
              </a:rPr>
              <a:t>Cases by Stage</a:t>
            </a:r>
          </a:p>
        </p:txBody>
      </p:sp>
      <p:graphicFrame>
        <p:nvGraphicFramePr>
          <p:cNvPr id="10" name="Chart 9">
            <a:extLst>
              <a:ext uri="{FF2B5EF4-FFF2-40B4-BE49-F238E27FC236}">
                <a16:creationId xmlns:a16="http://schemas.microsoft.com/office/drawing/2014/main" id="{97414598-9562-042F-DE68-2A5AC57D61FD}"/>
              </a:ext>
            </a:extLst>
          </p:cNvPr>
          <p:cNvGraphicFramePr/>
          <p:nvPr>
            <p:extLst>
              <p:ext uri="{D42A27DB-BD31-4B8C-83A1-F6EECF244321}">
                <p14:modId xmlns:p14="http://schemas.microsoft.com/office/powerpoint/2010/main" val="764835455"/>
              </p:ext>
            </p:extLst>
          </p:nvPr>
        </p:nvGraphicFramePr>
        <p:xfrm>
          <a:off x="5127127" y="3126204"/>
          <a:ext cx="3795150" cy="1701224"/>
        </p:xfrm>
        <a:graphic>
          <a:graphicData uri="http://schemas.openxmlformats.org/drawingml/2006/chart">
            <c:chart xmlns:c="http://schemas.openxmlformats.org/drawingml/2006/chart" xmlns:r="http://schemas.openxmlformats.org/officeDocument/2006/relationships" r:id="rId7"/>
          </a:graphicData>
        </a:graphic>
      </p:graphicFrame>
      <p:sp>
        <p:nvSpPr>
          <p:cNvPr id="12" name="TextBox 11">
            <a:extLst>
              <a:ext uri="{FF2B5EF4-FFF2-40B4-BE49-F238E27FC236}">
                <a16:creationId xmlns:a16="http://schemas.microsoft.com/office/drawing/2014/main" id="{5B1342AC-D627-4762-7CC0-7DDD3AA02D10}"/>
              </a:ext>
            </a:extLst>
          </p:cNvPr>
          <p:cNvSpPr txBox="1"/>
          <p:nvPr/>
        </p:nvSpPr>
        <p:spPr>
          <a:xfrm>
            <a:off x="5927868" y="2903364"/>
            <a:ext cx="2758932"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Arial"/>
                <a:sym typeface="Arial"/>
              </a:rPr>
              <a:t>5-Year Relative Survival by Stage</a:t>
            </a:r>
          </a:p>
        </p:txBody>
      </p:sp>
      <p:cxnSp>
        <p:nvCxnSpPr>
          <p:cNvPr id="16" name="Straight Connector 15">
            <a:extLst>
              <a:ext uri="{FF2B5EF4-FFF2-40B4-BE49-F238E27FC236}">
                <a16:creationId xmlns:a16="http://schemas.microsoft.com/office/drawing/2014/main" id="{C7AEC725-DD70-1B24-EC69-95E7E9E7B49A}"/>
              </a:ext>
            </a:extLst>
          </p:cNvPr>
          <p:cNvCxnSpPr>
            <a:cxnSpLocks/>
          </p:cNvCxnSpPr>
          <p:nvPr/>
        </p:nvCxnSpPr>
        <p:spPr>
          <a:xfrm>
            <a:off x="5398871" y="964277"/>
            <a:ext cx="0" cy="1904394"/>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387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Table 100">
            <a:extLst>
              <a:ext uri="{FF2B5EF4-FFF2-40B4-BE49-F238E27FC236}">
                <a16:creationId xmlns:a16="http://schemas.microsoft.com/office/drawing/2014/main" id="{BAFEC44B-D8F0-C4D4-8232-081A1E2E7616}"/>
              </a:ext>
            </a:extLst>
          </p:cNvPr>
          <p:cNvGraphicFramePr>
            <a:graphicFrameLocks noGrp="1"/>
          </p:cNvGraphicFramePr>
          <p:nvPr>
            <p:extLst>
              <p:ext uri="{D42A27DB-BD31-4B8C-83A1-F6EECF244321}">
                <p14:modId xmlns:p14="http://schemas.microsoft.com/office/powerpoint/2010/main" val="153958223"/>
              </p:ext>
            </p:extLst>
          </p:nvPr>
        </p:nvGraphicFramePr>
        <p:xfrm>
          <a:off x="480739" y="973986"/>
          <a:ext cx="4788378" cy="1801368"/>
        </p:xfrm>
        <a:graphic>
          <a:graphicData uri="http://schemas.openxmlformats.org/drawingml/2006/table">
            <a:tbl>
              <a:tblPr firstRow="1" bandRow="1"/>
              <a:tblGrid>
                <a:gridCol w="2394189">
                  <a:extLst>
                    <a:ext uri="{9D8B030D-6E8A-4147-A177-3AD203B41FA5}">
                      <a16:colId xmlns:a16="http://schemas.microsoft.com/office/drawing/2014/main" val="3851154741"/>
                    </a:ext>
                  </a:extLst>
                </a:gridCol>
                <a:gridCol w="2394189">
                  <a:extLst>
                    <a:ext uri="{9D8B030D-6E8A-4147-A177-3AD203B41FA5}">
                      <a16:colId xmlns:a16="http://schemas.microsoft.com/office/drawing/2014/main" val="653545903"/>
                    </a:ext>
                  </a:extLst>
                </a:gridCol>
              </a:tblGrid>
              <a:tr h="401647">
                <a:tc gridSpan="2">
                  <a:txBody>
                    <a:bodyPr/>
                    <a:lstStyle/>
                    <a:p>
                      <a:pPr algn="ctr"/>
                      <a:r>
                        <a:rPr lang="en-US" sz="1600" b="1">
                          <a:solidFill>
                            <a:schemeClr val="bg1"/>
                          </a:solidFill>
                        </a:rPr>
                        <a:t>Across all cancer types in the </a:t>
                      </a:r>
                      <a:br>
                        <a:rPr lang="en-US" sz="1600" b="1">
                          <a:solidFill>
                            <a:schemeClr val="bg1"/>
                          </a:solidFill>
                        </a:rPr>
                      </a:br>
                      <a:r>
                        <a:rPr lang="en-US" sz="1600" b="1">
                          <a:solidFill>
                            <a:schemeClr val="bg1"/>
                          </a:solidFill>
                        </a:rPr>
                        <a:t>United States, cervical cancer represents</a:t>
                      </a:r>
                    </a:p>
                  </a:txBody>
                  <a:tcPr anchor="ctr">
                    <a:solidFill>
                      <a:schemeClr val="accent4"/>
                    </a:solidFill>
                  </a:tcPr>
                </a:tc>
                <a:tc hMerge="1">
                  <a:txBody>
                    <a:bodyPr/>
                    <a:lstStyle/>
                    <a:p>
                      <a:endParaRPr lang="en-US" dirty="0"/>
                    </a:p>
                  </a:txBody>
                  <a:tcPr/>
                </a:tc>
                <a:extLst>
                  <a:ext uri="{0D108BD9-81ED-4DB2-BD59-A6C34878D82A}">
                    <a16:rowId xmlns:a16="http://schemas.microsoft.com/office/drawing/2014/main" val="2209817173"/>
                  </a:ext>
                </a:extLst>
              </a:tr>
              <a:tr h="257195">
                <a:tc>
                  <a:txBody>
                    <a:bodyPr/>
                    <a:lstStyle/>
                    <a:p>
                      <a:pPr algn="ctr"/>
                      <a:r>
                        <a:rPr lang="en-US" sz="1600" b="1"/>
                        <a:t>0.7% </a:t>
                      </a:r>
                      <a:r>
                        <a:rPr lang="en-US" sz="1600"/>
                        <a:t>of new cases</a:t>
                      </a:r>
                    </a:p>
                  </a:txBody>
                  <a:tcPr anchor="ctr"/>
                </a:tc>
                <a:tc>
                  <a:txBody>
                    <a:bodyPr/>
                    <a:lstStyle/>
                    <a:p>
                      <a:pPr algn="ctr"/>
                      <a:r>
                        <a:rPr lang="en-US" sz="1600" b="1"/>
                        <a:t>0.7% </a:t>
                      </a:r>
                      <a:r>
                        <a:rPr lang="en-US" sz="1600"/>
                        <a:t>of deaths</a:t>
                      </a:r>
                    </a:p>
                  </a:txBody>
                  <a:tcPr anchor="ctr"/>
                </a:tc>
                <a:extLst>
                  <a:ext uri="{0D108BD9-81ED-4DB2-BD59-A6C34878D82A}">
                    <a16:rowId xmlns:a16="http://schemas.microsoft.com/office/drawing/2014/main" val="4160671403"/>
                  </a:ext>
                </a:extLst>
              </a:tr>
              <a:tr h="246888">
                <a:tc>
                  <a:txBody>
                    <a:bodyPr/>
                    <a:lstStyle/>
                    <a:p>
                      <a:pPr algn="ctr"/>
                      <a:endParaRPr lang="en-US" sz="1600"/>
                    </a:p>
                  </a:txBody>
                  <a:tcPr marL="0" marR="0" marT="0" marB="0" anchor="ctr"/>
                </a:tc>
                <a:tc>
                  <a:txBody>
                    <a:bodyPr/>
                    <a:lstStyle/>
                    <a:p>
                      <a:pPr algn="ctr"/>
                      <a:endParaRPr lang="en-US" sz="1600"/>
                    </a:p>
                  </a:txBody>
                  <a:tcPr marL="0" marR="0" marT="0" marB="0" anchor="ctr"/>
                </a:tc>
                <a:extLst>
                  <a:ext uri="{0D108BD9-81ED-4DB2-BD59-A6C34878D82A}">
                    <a16:rowId xmlns:a16="http://schemas.microsoft.com/office/drawing/2014/main" val="2096472973"/>
                  </a:ext>
                </a:extLst>
              </a:tr>
              <a:tr h="257195">
                <a:tc gridSpan="2">
                  <a:txBody>
                    <a:bodyPr/>
                    <a:lstStyle/>
                    <a:p>
                      <a:pPr algn="ctr"/>
                      <a:r>
                        <a:rPr lang="en-US" sz="1400" b="1"/>
                        <a:t>Estimates for 2024</a:t>
                      </a:r>
                    </a:p>
                  </a:txBody>
                  <a:tcPr anchor="ctr"/>
                </a:tc>
                <a:tc hMerge="1">
                  <a:txBody>
                    <a:bodyPr/>
                    <a:lstStyle/>
                    <a:p>
                      <a:pPr algn="ctr"/>
                      <a:endParaRPr lang="en-US" dirty="0"/>
                    </a:p>
                  </a:txBody>
                  <a:tcPr/>
                </a:tc>
                <a:extLst>
                  <a:ext uri="{0D108BD9-81ED-4DB2-BD59-A6C34878D82A}">
                    <a16:rowId xmlns:a16="http://schemas.microsoft.com/office/drawing/2014/main" val="797791771"/>
                  </a:ext>
                </a:extLst>
              </a:tr>
              <a:tr h="257195">
                <a:tc>
                  <a:txBody>
                    <a:bodyPr/>
                    <a:lstStyle/>
                    <a:p>
                      <a:pPr algn="ctr"/>
                      <a:r>
                        <a:rPr lang="en-US" sz="1600" b="1"/>
                        <a:t>13,820</a:t>
                      </a:r>
                      <a:r>
                        <a:rPr lang="en-US" sz="1600"/>
                        <a:t> new cases</a:t>
                      </a:r>
                    </a:p>
                  </a:txBody>
                  <a:tcPr anchor="ctr"/>
                </a:tc>
                <a:tc>
                  <a:txBody>
                    <a:bodyPr/>
                    <a:lstStyle/>
                    <a:p>
                      <a:pPr algn="ctr"/>
                      <a:r>
                        <a:rPr lang="en-US" sz="1600" b="1"/>
                        <a:t>4,360</a:t>
                      </a:r>
                      <a:r>
                        <a:rPr lang="en-US" sz="1600"/>
                        <a:t> deaths</a:t>
                      </a:r>
                    </a:p>
                  </a:txBody>
                  <a:tcPr anchor="ctr"/>
                </a:tc>
                <a:extLst>
                  <a:ext uri="{0D108BD9-81ED-4DB2-BD59-A6C34878D82A}">
                    <a16:rowId xmlns:a16="http://schemas.microsoft.com/office/drawing/2014/main" val="1504076078"/>
                  </a:ext>
                </a:extLst>
              </a:tr>
            </a:tbl>
          </a:graphicData>
        </a:graphic>
      </p:graphicFrame>
      <p:sp>
        <p:nvSpPr>
          <p:cNvPr id="23" name="Down Arrow 22">
            <a:extLst>
              <a:ext uri="{FF2B5EF4-FFF2-40B4-BE49-F238E27FC236}">
                <a16:creationId xmlns:a16="http://schemas.microsoft.com/office/drawing/2014/main" id="{DDED0011-A08F-8018-28B0-E5CAF196C97C}"/>
              </a:ext>
            </a:extLst>
          </p:cNvPr>
          <p:cNvSpPr/>
          <p:nvPr/>
        </p:nvSpPr>
        <p:spPr>
          <a:xfrm>
            <a:off x="1506897" y="1883309"/>
            <a:ext cx="161688" cy="536105"/>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6" name="Footer Placeholder 2">
            <a:extLst>
              <a:ext uri="{FF2B5EF4-FFF2-40B4-BE49-F238E27FC236}">
                <a16:creationId xmlns:a16="http://schemas.microsoft.com/office/drawing/2014/main" id="{11926F6F-4995-B532-BB27-D1BBFCD7DBE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 https://seer.cancer.gov/statfacts/html/</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cervix.html</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t>
            </a:r>
          </a:p>
        </p:txBody>
      </p:sp>
      <p:sp>
        <p:nvSpPr>
          <p:cNvPr id="2" name="Title 1">
            <a:extLst>
              <a:ext uri="{FF2B5EF4-FFF2-40B4-BE49-F238E27FC236}">
                <a16:creationId xmlns:a16="http://schemas.microsoft.com/office/drawing/2014/main" id="{E474FBBE-B709-144E-8F68-8C30AA8CE416}"/>
              </a:ext>
            </a:extLst>
          </p:cNvPr>
          <p:cNvSpPr>
            <a:spLocks noGrp="1"/>
          </p:cNvSpPr>
          <p:nvPr>
            <p:ph type="title"/>
          </p:nvPr>
        </p:nvSpPr>
        <p:spPr/>
        <p:txBody>
          <a:bodyPr/>
          <a:lstStyle/>
          <a:p>
            <a:r>
              <a:rPr lang="en-US" dirty="0"/>
              <a:t>How Common Is </a:t>
            </a:r>
            <a:r>
              <a:rPr lang="en-US" u="sng" dirty="0"/>
              <a:t>Cervical</a:t>
            </a:r>
            <a:r>
              <a:rPr lang="en-US" dirty="0"/>
              <a:t> Cancer?</a:t>
            </a:r>
            <a:r>
              <a:rPr lang="en-US" baseline="30000" dirty="0"/>
              <a:t>1</a:t>
            </a:r>
            <a:r>
              <a:rPr lang="en-US" dirty="0"/>
              <a:t> </a:t>
            </a:r>
            <a:endParaRPr lang="en-US" b="0" dirty="0"/>
          </a:p>
        </p:txBody>
      </p:sp>
      <p:sp>
        <p:nvSpPr>
          <p:cNvPr id="11" name="TextBox 10">
            <a:extLst>
              <a:ext uri="{FF2B5EF4-FFF2-40B4-BE49-F238E27FC236}">
                <a16:creationId xmlns:a16="http://schemas.microsoft.com/office/drawing/2014/main" id="{78D4CEA4-461D-FE4C-9823-38E909C5E3DD}"/>
              </a:ext>
            </a:extLst>
          </p:cNvPr>
          <p:cNvSpPr txBox="1"/>
          <p:nvPr/>
        </p:nvSpPr>
        <p:spPr>
          <a:xfrm>
            <a:off x="674554" y="3197794"/>
            <a:ext cx="2435358" cy="520424"/>
          </a:xfrm>
          <a:prstGeom prst="roundRect">
            <a:avLst/>
          </a:prstGeom>
          <a:ln/>
        </p:spPr>
        <p:style>
          <a:lnRef idx="1">
            <a:schemeClr val="accent4"/>
          </a:lnRef>
          <a:fillRef idx="3">
            <a:schemeClr val="accent4"/>
          </a:fillRef>
          <a:effectRef idx="2">
            <a:schemeClr val="accent4"/>
          </a:effectRef>
          <a:fontRef idx="minor">
            <a:schemeClr val="lt1"/>
          </a:fontRef>
        </p:style>
        <p:txBody>
          <a:bodyPr wrap="square" lIns="91402" tIns="45701" rIns="91402" bIns="45701"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schemeClr val="bg1"/>
                </a:solidFill>
                <a:effectLst/>
                <a:uLnTx/>
                <a:uFillTx/>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sym typeface="Arial"/>
              </a:rPr>
              <a:t>50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sym typeface="Arial"/>
              </a:rPr>
              <a:t>median age at diagnosis</a:t>
            </a:r>
          </a:p>
        </p:txBody>
      </p:sp>
      <p:sp>
        <p:nvSpPr>
          <p:cNvPr id="27" name="Rectangle 26">
            <a:extLst>
              <a:ext uri="{FF2B5EF4-FFF2-40B4-BE49-F238E27FC236}">
                <a16:creationId xmlns:a16="http://schemas.microsoft.com/office/drawing/2014/main" id="{2C0A0E2F-A853-621B-AA07-176F9D87D9E8}"/>
              </a:ext>
            </a:extLst>
          </p:cNvPr>
          <p:cNvSpPr/>
          <p:nvPr/>
        </p:nvSpPr>
        <p:spPr>
          <a:xfrm>
            <a:off x="7378323" y="2453574"/>
            <a:ext cx="116536" cy="4742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01" name="Down Arrow 100">
            <a:extLst>
              <a:ext uri="{FF2B5EF4-FFF2-40B4-BE49-F238E27FC236}">
                <a16:creationId xmlns:a16="http://schemas.microsoft.com/office/drawing/2014/main" id="{37212BB4-BE5E-C36C-80F8-338A1A531C09}"/>
              </a:ext>
            </a:extLst>
          </p:cNvPr>
          <p:cNvSpPr/>
          <p:nvPr/>
        </p:nvSpPr>
        <p:spPr>
          <a:xfrm>
            <a:off x="4080696" y="1883309"/>
            <a:ext cx="161688" cy="536105"/>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cxnSp>
        <p:nvCxnSpPr>
          <p:cNvPr id="103" name="Straight Connector 102">
            <a:extLst>
              <a:ext uri="{FF2B5EF4-FFF2-40B4-BE49-F238E27FC236}">
                <a16:creationId xmlns:a16="http://schemas.microsoft.com/office/drawing/2014/main" id="{371655E0-70DB-FDA0-8CFD-473D14C7B118}"/>
              </a:ext>
            </a:extLst>
          </p:cNvPr>
          <p:cNvCxnSpPr>
            <a:cxnSpLocks/>
          </p:cNvCxnSpPr>
          <p:nvPr/>
        </p:nvCxnSpPr>
        <p:spPr>
          <a:xfrm>
            <a:off x="5398871" y="964277"/>
            <a:ext cx="0" cy="1904394"/>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6B34E958-AE57-54F0-A570-B88B4BD2D956}"/>
              </a:ext>
            </a:extLst>
          </p:cNvPr>
          <p:cNvGrpSpPr/>
          <p:nvPr/>
        </p:nvGrpSpPr>
        <p:grpSpPr>
          <a:xfrm>
            <a:off x="143827" y="3085123"/>
            <a:ext cx="751840" cy="751840"/>
            <a:chOff x="5815508" y="3894134"/>
            <a:chExt cx="751840" cy="751840"/>
          </a:xfrm>
        </p:grpSpPr>
        <p:sp>
          <p:nvSpPr>
            <p:cNvPr id="105" name="Oval 104">
              <a:extLst>
                <a:ext uri="{FF2B5EF4-FFF2-40B4-BE49-F238E27FC236}">
                  <a16:creationId xmlns:a16="http://schemas.microsoft.com/office/drawing/2014/main" id="{E9743829-78BA-B941-CF62-ACAD8E13222B}"/>
                </a:ext>
              </a:extLst>
            </p:cNvPr>
            <p:cNvSpPr/>
            <p:nvPr/>
          </p:nvSpPr>
          <p:spPr>
            <a:xfrm>
              <a:off x="5815508" y="3894134"/>
              <a:ext cx="751840" cy="751840"/>
            </a:xfrm>
            <a:prstGeom prst="ellipse">
              <a:avLst/>
            </a:prstGeom>
            <a:ln>
              <a:solidFill>
                <a:schemeClr val="accent4"/>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sym typeface="Arial"/>
              </a:endParaRPr>
            </a:p>
          </p:txBody>
        </p:sp>
        <p:pic>
          <p:nvPicPr>
            <p:cNvPr id="104" name="Picture 103">
              <a:extLst>
                <a:ext uri="{FF2B5EF4-FFF2-40B4-BE49-F238E27FC236}">
                  <a16:creationId xmlns:a16="http://schemas.microsoft.com/office/drawing/2014/main" id="{6FDAC1F9-DE1F-BDB1-7982-E599370847A5}"/>
                </a:ext>
              </a:extLst>
            </p:cNvPr>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893404" y="3941653"/>
              <a:ext cx="608482" cy="608482"/>
            </a:xfrm>
            <a:prstGeom prst="rect">
              <a:avLst/>
            </a:prstGeom>
          </p:spPr>
        </p:pic>
      </p:grpSp>
      <p:grpSp>
        <p:nvGrpSpPr>
          <p:cNvPr id="110" name="Group 109">
            <a:extLst>
              <a:ext uri="{FF2B5EF4-FFF2-40B4-BE49-F238E27FC236}">
                <a16:creationId xmlns:a16="http://schemas.microsoft.com/office/drawing/2014/main" id="{48236E91-9B62-853D-6A95-E8F5C708E968}"/>
              </a:ext>
            </a:extLst>
          </p:cNvPr>
          <p:cNvGrpSpPr/>
          <p:nvPr/>
        </p:nvGrpSpPr>
        <p:grpSpPr>
          <a:xfrm>
            <a:off x="62913" y="906545"/>
            <a:ext cx="751840" cy="751840"/>
            <a:chOff x="-345428" y="918167"/>
            <a:chExt cx="751840" cy="751840"/>
          </a:xfrm>
        </p:grpSpPr>
        <p:sp>
          <p:nvSpPr>
            <p:cNvPr id="109" name="Oval 108">
              <a:extLst>
                <a:ext uri="{FF2B5EF4-FFF2-40B4-BE49-F238E27FC236}">
                  <a16:creationId xmlns:a16="http://schemas.microsoft.com/office/drawing/2014/main" id="{4B6102D7-A08D-EA58-041D-ACB4522343E4}"/>
                </a:ext>
              </a:extLst>
            </p:cNvPr>
            <p:cNvSpPr/>
            <p:nvPr/>
          </p:nvSpPr>
          <p:spPr>
            <a:xfrm>
              <a:off x="-345428" y="918167"/>
              <a:ext cx="751840" cy="751840"/>
            </a:xfrm>
            <a:prstGeom prst="ellipse">
              <a:avLst/>
            </a:prstGeom>
            <a:ln>
              <a:solidFill>
                <a:schemeClr val="accent4"/>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sym typeface="Arial"/>
              </a:endParaRPr>
            </a:p>
          </p:txBody>
        </p:sp>
        <p:pic>
          <p:nvPicPr>
            <p:cNvPr id="108" name="Picture 107">
              <a:extLst>
                <a:ext uri="{FF2B5EF4-FFF2-40B4-BE49-F238E27FC236}">
                  <a16:creationId xmlns:a16="http://schemas.microsoft.com/office/drawing/2014/main" id="{49F6CE30-F337-3592-59C8-A57DC2908E27}"/>
                </a:ext>
              </a:extLst>
            </p:cNvPr>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57778" y="1017374"/>
              <a:ext cx="576539" cy="576539"/>
            </a:xfrm>
            <a:prstGeom prst="rect">
              <a:avLst/>
            </a:prstGeom>
          </p:spPr>
        </p:pic>
      </p:grpSp>
      <p:sp>
        <p:nvSpPr>
          <p:cNvPr id="4" name="TextBox 3">
            <a:extLst>
              <a:ext uri="{FF2B5EF4-FFF2-40B4-BE49-F238E27FC236}">
                <a16:creationId xmlns:a16="http://schemas.microsoft.com/office/drawing/2014/main" id="{9FA58B2E-FD15-A672-A800-499E593196A7}"/>
              </a:ext>
            </a:extLst>
          </p:cNvPr>
          <p:cNvSpPr txBox="1"/>
          <p:nvPr/>
        </p:nvSpPr>
        <p:spPr>
          <a:xfrm>
            <a:off x="1812294" y="4023067"/>
            <a:ext cx="3102906" cy="645924"/>
          </a:xfrm>
          <a:prstGeom prst="roundRect">
            <a:avLst/>
          </a:prstGeom>
          <a:ln/>
        </p:spPr>
        <p:style>
          <a:lnRef idx="1">
            <a:schemeClr val="accent4"/>
          </a:lnRef>
          <a:fillRef idx="3">
            <a:schemeClr val="accent4"/>
          </a:fillRef>
          <a:effectRef idx="2">
            <a:schemeClr val="accent4"/>
          </a:effectRef>
          <a:fontRef idx="minor">
            <a:schemeClr val="lt1"/>
          </a:fontRef>
        </p:style>
        <p:txBody>
          <a:bodyPr wrap="square" lIns="91402" tIns="45701" rIns="91402" bIns="45701"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sym typeface="Arial"/>
              </a:rPr>
              <a:t>67.4%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sym typeface="Arial"/>
              </a:rPr>
              <a:t>5-year relative survival (2014-2020)</a:t>
            </a:r>
          </a:p>
        </p:txBody>
      </p:sp>
      <p:grpSp>
        <p:nvGrpSpPr>
          <p:cNvPr id="9" name="Group 8">
            <a:extLst>
              <a:ext uri="{FF2B5EF4-FFF2-40B4-BE49-F238E27FC236}">
                <a16:creationId xmlns:a16="http://schemas.microsoft.com/office/drawing/2014/main" id="{AA53C617-0222-F3E1-2541-42D27F654CEA}"/>
              </a:ext>
            </a:extLst>
          </p:cNvPr>
          <p:cNvGrpSpPr/>
          <p:nvPr/>
        </p:nvGrpSpPr>
        <p:grpSpPr>
          <a:xfrm>
            <a:off x="1313262" y="3976816"/>
            <a:ext cx="751840" cy="751840"/>
            <a:chOff x="6320356" y="4234025"/>
            <a:chExt cx="751840" cy="751840"/>
          </a:xfrm>
        </p:grpSpPr>
        <p:sp>
          <p:nvSpPr>
            <p:cNvPr id="88" name="Oval 87">
              <a:extLst>
                <a:ext uri="{FF2B5EF4-FFF2-40B4-BE49-F238E27FC236}">
                  <a16:creationId xmlns:a16="http://schemas.microsoft.com/office/drawing/2014/main" id="{31EFE6F0-9BD3-D342-D1F6-21EB1568C080}"/>
                </a:ext>
              </a:extLst>
            </p:cNvPr>
            <p:cNvSpPr/>
            <p:nvPr/>
          </p:nvSpPr>
          <p:spPr>
            <a:xfrm>
              <a:off x="6320356" y="4234025"/>
              <a:ext cx="751840" cy="751840"/>
            </a:xfrm>
            <a:prstGeom prst="ellipse">
              <a:avLst/>
            </a:prstGeom>
            <a:ln>
              <a:solidFill>
                <a:schemeClr val="accent4"/>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sym typeface="Arial"/>
              </a:endParaRPr>
            </a:p>
          </p:txBody>
        </p:sp>
        <p:pic>
          <p:nvPicPr>
            <p:cNvPr id="89" name="Picture 88">
              <a:extLst>
                <a:ext uri="{FF2B5EF4-FFF2-40B4-BE49-F238E27FC236}">
                  <a16:creationId xmlns:a16="http://schemas.microsoft.com/office/drawing/2014/main" id="{DE8105EE-C3DE-EAC2-9953-37E8F25F73D8}"/>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439194" y="4332377"/>
              <a:ext cx="565743" cy="565743"/>
            </a:xfrm>
            <a:prstGeom prst="rect">
              <a:avLst/>
            </a:prstGeom>
          </p:spPr>
        </p:pic>
      </p:grpSp>
      <p:graphicFrame>
        <p:nvGraphicFramePr>
          <p:cNvPr id="99" name="Chart 98">
            <a:extLst>
              <a:ext uri="{FF2B5EF4-FFF2-40B4-BE49-F238E27FC236}">
                <a16:creationId xmlns:a16="http://schemas.microsoft.com/office/drawing/2014/main" id="{93F6D8A8-DA25-C91F-F15F-00CF0C20BFEB}"/>
              </a:ext>
            </a:extLst>
          </p:cNvPr>
          <p:cNvGraphicFramePr/>
          <p:nvPr>
            <p:extLst>
              <p:ext uri="{D42A27DB-BD31-4B8C-83A1-F6EECF244321}">
                <p14:modId xmlns:p14="http://schemas.microsoft.com/office/powerpoint/2010/main" val="1665766310"/>
              </p:ext>
            </p:extLst>
          </p:nvPr>
        </p:nvGraphicFramePr>
        <p:xfrm>
          <a:off x="5541765" y="1101941"/>
          <a:ext cx="3537525" cy="1559181"/>
        </p:xfrm>
        <a:graphic>
          <a:graphicData uri="http://schemas.openxmlformats.org/drawingml/2006/chart">
            <c:chart xmlns:c="http://schemas.openxmlformats.org/drawingml/2006/chart" xmlns:r="http://schemas.openxmlformats.org/officeDocument/2006/relationships" r:id="rId6"/>
          </a:graphicData>
        </a:graphic>
      </p:graphicFrame>
      <p:sp>
        <p:nvSpPr>
          <p:cNvPr id="123" name="TextBox 122">
            <a:extLst>
              <a:ext uri="{FF2B5EF4-FFF2-40B4-BE49-F238E27FC236}">
                <a16:creationId xmlns:a16="http://schemas.microsoft.com/office/drawing/2014/main" id="{CAD319D2-AAE4-E339-3081-D77A3EC14147}"/>
              </a:ext>
            </a:extLst>
          </p:cNvPr>
          <p:cNvSpPr txBox="1"/>
          <p:nvPr/>
        </p:nvSpPr>
        <p:spPr>
          <a:xfrm>
            <a:off x="5798795" y="881147"/>
            <a:ext cx="3023464"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Arial"/>
                <a:sym typeface="Arial"/>
              </a:rPr>
              <a:t>Cases by Stage</a:t>
            </a:r>
          </a:p>
        </p:txBody>
      </p:sp>
      <p:graphicFrame>
        <p:nvGraphicFramePr>
          <p:cNvPr id="5" name="Chart 4">
            <a:extLst>
              <a:ext uri="{FF2B5EF4-FFF2-40B4-BE49-F238E27FC236}">
                <a16:creationId xmlns:a16="http://schemas.microsoft.com/office/drawing/2014/main" id="{E988F1BA-4CDA-795C-9185-03C963E692AF}"/>
              </a:ext>
            </a:extLst>
          </p:cNvPr>
          <p:cNvGraphicFramePr/>
          <p:nvPr>
            <p:extLst>
              <p:ext uri="{D42A27DB-BD31-4B8C-83A1-F6EECF244321}">
                <p14:modId xmlns:p14="http://schemas.microsoft.com/office/powerpoint/2010/main" val="3218745397"/>
              </p:ext>
            </p:extLst>
          </p:nvPr>
        </p:nvGraphicFramePr>
        <p:xfrm>
          <a:off x="5127127" y="3126204"/>
          <a:ext cx="3795150" cy="1701224"/>
        </p:xfrm>
        <a:graphic>
          <a:graphicData uri="http://schemas.openxmlformats.org/drawingml/2006/chart">
            <c:chart xmlns:c="http://schemas.openxmlformats.org/drawingml/2006/chart" xmlns:r="http://schemas.openxmlformats.org/officeDocument/2006/relationships" r:id="rId7"/>
          </a:graphicData>
        </a:graphic>
      </p:graphicFrame>
      <p:sp>
        <p:nvSpPr>
          <p:cNvPr id="7" name="TextBox 6">
            <a:extLst>
              <a:ext uri="{FF2B5EF4-FFF2-40B4-BE49-F238E27FC236}">
                <a16:creationId xmlns:a16="http://schemas.microsoft.com/office/drawing/2014/main" id="{66D7C5F1-5BD0-C618-66E3-2DF72EDBAEEE}"/>
              </a:ext>
            </a:extLst>
          </p:cNvPr>
          <p:cNvSpPr txBox="1"/>
          <p:nvPr/>
        </p:nvSpPr>
        <p:spPr>
          <a:xfrm>
            <a:off x="5927868" y="2903364"/>
            <a:ext cx="2758932"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Arial"/>
                <a:sym typeface="Arial"/>
              </a:rPr>
              <a:t>5-Year Relative Survival by Stage</a:t>
            </a:r>
          </a:p>
        </p:txBody>
      </p:sp>
      <p:sp>
        <p:nvSpPr>
          <p:cNvPr id="8" name="TextBox 7">
            <a:extLst>
              <a:ext uri="{FF2B5EF4-FFF2-40B4-BE49-F238E27FC236}">
                <a16:creationId xmlns:a16="http://schemas.microsoft.com/office/drawing/2014/main" id="{E49A2B2D-09F2-38C0-78C5-54006B7FFE36}"/>
              </a:ext>
            </a:extLst>
          </p:cNvPr>
          <p:cNvSpPr txBox="1"/>
          <p:nvPr/>
        </p:nvSpPr>
        <p:spPr>
          <a:xfrm>
            <a:off x="9731829" y="1698171"/>
            <a:ext cx="0" cy="0"/>
          </a:xfrm>
          <a:prstGeom prst="rect">
            <a:avLst/>
          </a:prstGeom>
          <a:noFill/>
        </p:spPr>
        <p:txBody>
          <a:bodyPr wrap="none" tIns="91440" bIns="91440" rtlCol="0" anchor="ctr">
            <a:noAutofit/>
          </a:bodyPr>
          <a:lstStyle/>
          <a:p>
            <a:pPr marL="0" indent="0" algn="l">
              <a:spcAft>
                <a:spcPts val="1200"/>
              </a:spcAft>
              <a:buFont typeface="Arial" panose="020B0604020202020204" pitchFamily="34" charset="0"/>
              <a:buNone/>
            </a:pPr>
            <a:endParaRPr lang="en-US" sz="1400"/>
          </a:p>
        </p:txBody>
      </p:sp>
    </p:spTree>
    <p:extLst>
      <p:ext uri="{BB962C8B-B14F-4D97-AF65-F5344CB8AC3E}">
        <p14:creationId xmlns:p14="http://schemas.microsoft.com/office/powerpoint/2010/main" val="2687777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Box 110">
            <a:extLst>
              <a:ext uri="{FF2B5EF4-FFF2-40B4-BE49-F238E27FC236}">
                <a16:creationId xmlns:a16="http://schemas.microsoft.com/office/drawing/2014/main" id="{811B8FDD-F841-465D-3686-92F8A90E2C27}"/>
              </a:ext>
            </a:extLst>
          </p:cNvPr>
          <p:cNvSpPr txBox="1"/>
          <p:nvPr/>
        </p:nvSpPr>
        <p:spPr>
          <a:xfrm>
            <a:off x="631495" y="964277"/>
            <a:ext cx="4642863" cy="576539"/>
          </a:xfrm>
          <a:prstGeom prst="rect">
            <a:avLst/>
          </a:prstGeom>
          <a:ln/>
        </p:spPr>
        <p:style>
          <a:lnRef idx="1">
            <a:schemeClr val="accent5"/>
          </a:lnRef>
          <a:fillRef idx="3">
            <a:schemeClr val="accent5"/>
          </a:fillRef>
          <a:effectRef idx="2">
            <a:schemeClr val="accent5"/>
          </a:effectRef>
          <a:fontRef idx="minor">
            <a:schemeClr val="lt1"/>
          </a:fontRef>
        </p:style>
        <p:txBody>
          <a:bodyPr wrap="square" lIns="91402" tIns="45701" rIns="91402" bIns="45701"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schemeClr val="bg1"/>
                </a:solidFill>
                <a:effectLst/>
                <a:uLnTx/>
                <a:uFillTx/>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mn-cs"/>
              <a:sym typeface="Arial"/>
            </a:endParaRPr>
          </a:p>
        </p:txBody>
      </p:sp>
      <p:graphicFrame>
        <p:nvGraphicFramePr>
          <p:cNvPr id="100" name="Table 100">
            <a:extLst>
              <a:ext uri="{FF2B5EF4-FFF2-40B4-BE49-F238E27FC236}">
                <a16:creationId xmlns:a16="http://schemas.microsoft.com/office/drawing/2014/main" id="{BAFEC44B-D8F0-C4D4-8232-081A1E2E7616}"/>
              </a:ext>
            </a:extLst>
          </p:cNvPr>
          <p:cNvGraphicFramePr>
            <a:graphicFrameLocks noGrp="1"/>
          </p:cNvGraphicFramePr>
          <p:nvPr>
            <p:extLst>
              <p:ext uri="{D42A27DB-BD31-4B8C-83A1-F6EECF244321}">
                <p14:modId xmlns:p14="http://schemas.microsoft.com/office/powerpoint/2010/main" val="124372032"/>
              </p:ext>
            </p:extLst>
          </p:nvPr>
        </p:nvGraphicFramePr>
        <p:xfrm>
          <a:off x="480739" y="965822"/>
          <a:ext cx="4788378" cy="1801368"/>
        </p:xfrm>
        <a:graphic>
          <a:graphicData uri="http://schemas.openxmlformats.org/drawingml/2006/table">
            <a:tbl>
              <a:tblPr firstRow="1" bandRow="1"/>
              <a:tblGrid>
                <a:gridCol w="2394189">
                  <a:extLst>
                    <a:ext uri="{9D8B030D-6E8A-4147-A177-3AD203B41FA5}">
                      <a16:colId xmlns:a16="http://schemas.microsoft.com/office/drawing/2014/main" val="3851154741"/>
                    </a:ext>
                  </a:extLst>
                </a:gridCol>
                <a:gridCol w="2394189">
                  <a:extLst>
                    <a:ext uri="{9D8B030D-6E8A-4147-A177-3AD203B41FA5}">
                      <a16:colId xmlns:a16="http://schemas.microsoft.com/office/drawing/2014/main" val="653545903"/>
                    </a:ext>
                  </a:extLst>
                </a:gridCol>
              </a:tblGrid>
              <a:tr h="401647">
                <a:tc gridSpan="2">
                  <a:txBody>
                    <a:bodyPr/>
                    <a:lstStyle/>
                    <a:p>
                      <a:pPr algn="ctr"/>
                      <a:r>
                        <a:rPr lang="en-US" sz="1600" b="1">
                          <a:solidFill>
                            <a:schemeClr val="bg1"/>
                          </a:solidFill>
                        </a:rPr>
                        <a:t>Across all cancer types in the </a:t>
                      </a:r>
                      <a:br>
                        <a:rPr lang="en-US" sz="1600" b="1">
                          <a:solidFill>
                            <a:schemeClr val="bg1"/>
                          </a:solidFill>
                        </a:rPr>
                      </a:br>
                      <a:r>
                        <a:rPr lang="en-US" sz="1600" b="1">
                          <a:solidFill>
                            <a:schemeClr val="bg1"/>
                          </a:solidFill>
                        </a:rPr>
                        <a:t>United States, ovarian cancer represents</a:t>
                      </a:r>
                    </a:p>
                  </a:txBody>
                  <a:tcPr anchor="ctr"/>
                </a:tc>
                <a:tc hMerge="1">
                  <a:txBody>
                    <a:bodyPr/>
                    <a:lstStyle/>
                    <a:p>
                      <a:endParaRPr lang="en-US" dirty="0"/>
                    </a:p>
                  </a:txBody>
                  <a:tcPr/>
                </a:tc>
                <a:extLst>
                  <a:ext uri="{0D108BD9-81ED-4DB2-BD59-A6C34878D82A}">
                    <a16:rowId xmlns:a16="http://schemas.microsoft.com/office/drawing/2014/main" val="2209817173"/>
                  </a:ext>
                </a:extLst>
              </a:tr>
              <a:tr h="257195">
                <a:tc>
                  <a:txBody>
                    <a:bodyPr/>
                    <a:lstStyle/>
                    <a:p>
                      <a:pPr algn="ctr"/>
                      <a:r>
                        <a:rPr lang="en-US" sz="1600" b="1"/>
                        <a:t>1% </a:t>
                      </a:r>
                      <a:r>
                        <a:rPr lang="en-US" sz="1600"/>
                        <a:t>of new cases</a:t>
                      </a:r>
                    </a:p>
                  </a:txBody>
                  <a:tcPr anchor="ctr"/>
                </a:tc>
                <a:tc>
                  <a:txBody>
                    <a:bodyPr/>
                    <a:lstStyle/>
                    <a:p>
                      <a:pPr algn="ctr"/>
                      <a:r>
                        <a:rPr lang="en-US" sz="1600" b="1"/>
                        <a:t>2.1% </a:t>
                      </a:r>
                      <a:r>
                        <a:rPr lang="en-US" sz="1600"/>
                        <a:t>of deaths</a:t>
                      </a:r>
                    </a:p>
                  </a:txBody>
                  <a:tcPr anchor="ctr"/>
                </a:tc>
                <a:extLst>
                  <a:ext uri="{0D108BD9-81ED-4DB2-BD59-A6C34878D82A}">
                    <a16:rowId xmlns:a16="http://schemas.microsoft.com/office/drawing/2014/main" val="4160671403"/>
                  </a:ext>
                </a:extLst>
              </a:tr>
              <a:tr h="246888">
                <a:tc>
                  <a:txBody>
                    <a:bodyPr/>
                    <a:lstStyle/>
                    <a:p>
                      <a:pPr algn="ctr"/>
                      <a:endParaRPr lang="en-US" sz="1600"/>
                    </a:p>
                  </a:txBody>
                  <a:tcPr marL="0" marR="0" marT="0" marB="0" anchor="ctr"/>
                </a:tc>
                <a:tc>
                  <a:txBody>
                    <a:bodyPr/>
                    <a:lstStyle/>
                    <a:p>
                      <a:pPr algn="ctr"/>
                      <a:endParaRPr lang="en-US" sz="1600"/>
                    </a:p>
                  </a:txBody>
                  <a:tcPr marL="0" marR="0" marT="0" marB="0" anchor="ctr"/>
                </a:tc>
                <a:extLst>
                  <a:ext uri="{0D108BD9-81ED-4DB2-BD59-A6C34878D82A}">
                    <a16:rowId xmlns:a16="http://schemas.microsoft.com/office/drawing/2014/main" val="2096472973"/>
                  </a:ext>
                </a:extLst>
              </a:tr>
              <a:tr h="257195">
                <a:tc gridSpan="2">
                  <a:txBody>
                    <a:bodyPr/>
                    <a:lstStyle/>
                    <a:p>
                      <a:pPr algn="ctr"/>
                      <a:r>
                        <a:rPr lang="en-US" sz="1400" b="1"/>
                        <a:t>Estimates for 2024</a:t>
                      </a:r>
                    </a:p>
                  </a:txBody>
                  <a:tcPr anchor="ctr"/>
                </a:tc>
                <a:tc hMerge="1">
                  <a:txBody>
                    <a:bodyPr/>
                    <a:lstStyle/>
                    <a:p>
                      <a:pPr algn="ctr"/>
                      <a:endParaRPr lang="en-US" dirty="0"/>
                    </a:p>
                  </a:txBody>
                  <a:tcPr/>
                </a:tc>
                <a:extLst>
                  <a:ext uri="{0D108BD9-81ED-4DB2-BD59-A6C34878D82A}">
                    <a16:rowId xmlns:a16="http://schemas.microsoft.com/office/drawing/2014/main" val="797791771"/>
                  </a:ext>
                </a:extLst>
              </a:tr>
              <a:tr h="257195">
                <a:tc>
                  <a:txBody>
                    <a:bodyPr/>
                    <a:lstStyle/>
                    <a:p>
                      <a:pPr algn="ctr"/>
                      <a:r>
                        <a:rPr lang="en-US" sz="1600" b="1"/>
                        <a:t>19,680</a:t>
                      </a:r>
                      <a:r>
                        <a:rPr lang="en-US" sz="1600"/>
                        <a:t> new cases</a:t>
                      </a:r>
                    </a:p>
                  </a:txBody>
                  <a:tcPr anchor="ctr"/>
                </a:tc>
                <a:tc>
                  <a:txBody>
                    <a:bodyPr/>
                    <a:lstStyle/>
                    <a:p>
                      <a:pPr algn="ctr"/>
                      <a:r>
                        <a:rPr lang="en-US" sz="1600" b="1"/>
                        <a:t>12,740</a:t>
                      </a:r>
                      <a:r>
                        <a:rPr lang="en-US" sz="1600"/>
                        <a:t> deaths</a:t>
                      </a:r>
                    </a:p>
                  </a:txBody>
                  <a:tcPr anchor="ctr"/>
                </a:tc>
                <a:extLst>
                  <a:ext uri="{0D108BD9-81ED-4DB2-BD59-A6C34878D82A}">
                    <a16:rowId xmlns:a16="http://schemas.microsoft.com/office/drawing/2014/main" val="1504076078"/>
                  </a:ext>
                </a:extLst>
              </a:tr>
            </a:tbl>
          </a:graphicData>
        </a:graphic>
      </p:graphicFrame>
      <p:sp>
        <p:nvSpPr>
          <p:cNvPr id="23" name="Down Arrow 22">
            <a:extLst>
              <a:ext uri="{FF2B5EF4-FFF2-40B4-BE49-F238E27FC236}">
                <a16:creationId xmlns:a16="http://schemas.microsoft.com/office/drawing/2014/main" id="{DDED0011-A08F-8018-28B0-E5CAF196C97C}"/>
              </a:ext>
            </a:extLst>
          </p:cNvPr>
          <p:cNvSpPr/>
          <p:nvPr/>
        </p:nvSpPr>
        <p:spPr>
          <a:xfrm>
            <a:off x="1506897" y="1871277"/>
            <a:ext cx="161688" cy="536105"/>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6" name="Footer Placeholder 2">
            <a:extLst>
              <a:ext uri="{FF2B5EF4-FFF2-40B4-BE49-F238E27FC236}">
                <a16:creationId xmlns:a16="http://schemas.microsoft.com/office/drawing/2014/main" id="{11926F6F-4995-B532-BB27-D1BBFCD7DBE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 https://seer.cancer.gov/statfacts/html/</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ovary.html</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t>
            </a:r>
          </a:p>
        </p:txBody>
      </p:sp>
      <p:sp>
        <p:nvSpPr>
          <p:cNvPr id="2" name="Title 1">
            <a:extLst>
              <a:ext uri="{FF2B5EF4-FFF2-40B4-BE49-F238E27FC236}">
                <a16:creationId xmlns:a16="http://schemas.microsoft.com/office/drawing/2014/main" id="{E474FBBE-B709-144E-8F68-8C30AA8CE416}"/>
              </a:ext>
            </a:extLst>
          </p:cNvPr>
          <p:cNvSpPr>
            <a:spLocks noGrp="1"/>
          </p:cNvSpPr>
          <p:nvPr>
            <p:ph type="title"/>
          </p:nvPr>
        </p:nvSpPr>
        <p:spPr/>
        <p:txBody>
          <a:bodyPr/>
          <a:lstStyle/>
          <a:p>
            <a:r>
              <a:rPr lang="en-US" dirty="0"/>
              <a:t>How Common Is </a:t>
            </a:r>
            <a:r>
              <a:rPr lang="en-US" u="sng" dirty="0"/>
              <a:t>Ovarian</a:t>
            </a:r>
            <a:r>
              <a:rPr lang="en-US" dirty="0"/>
              <a:t> Cancer?</a:t>
            </a:r>
            <a:r>
              <a:rPr lang="en-US" baseline="30000" dirty="0"/>
              <a:t>1</a:t>
            </a:r>
            <a:r>
              <a:rPr lang="en-US" dirty="0"/>
              <a:t> </a:t>
            </a:r>
            <a:endParaRPr lang="en-US" b="0" dirty="0"/>
          </a:p>
        </p:txBody>
      </p:sp>
      <p:sp>
        <p:nvSpPr>
          <p:cNvPr id="11" name="TextBox 10">
            <a:extLst>
              <a:ext uri="{FF2B5EF4-FFF2-40B4-BE49-F238E27FC236}">
                <a16:creationId xmlns:a16="http://schemas.microsoft.com/office/drawing/2014/main" id="{78D4CEA4-461D-FE4C-9823-38E909C5E3DD}"/>
              </a:ext>
            </a:extLst>
          </p:cNvPr>
          <p:cNvSpPr txBox="1"/>
          <p:nvPr/>
        </p:nvSpPr>
        <p:spPr>
          <a:xfrm>
            <a:off x="674554" y="3197794"/>
            <a:ext cx="2435358" cy="520424"/>
          </a:xfrm>
          <a:prstGeom prst="roundRect">
            <a:avLst/>
          </a:prstGeom>
          <a:ln/>
        </p:spPr>
        <p:style>
          <a:lnRef idx="1">
            <a:schemeClr val="accent5"/>
          </a:lnRef>
          <a:fillRef idx="3">
            <a:schemeClr val="accent5"/>
          </a:fillRef>
          <a:effectRef idx="2">
            <a:schemeClr val="accent5"/>
          </a:effectRef>
          <a:fontRef idx="minor">
            <a:schemeClr val="lt1"/>
          </a:fontRef>
        </p:style>
        <p:txBody>
          <a:bodyPr wrap="square" lIns="91402" tIns="45701" rIns="91402" bIns="45701"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schemeClr val="bg1"/>
                </a:solidFill>
                <a:effectLst/>
                <a:uLnTx/>
                <a:uFillTx/>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sym typeface="Arial"/>
              </a:rPr>
              <a:t>63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sym typeface="Arial"/>
              </a:rPr>
              <a:t>median age at diagnosis</a:t>
            </a:r>
          </a:p>
        </p:txBody>
      </p:sp>
      <p:sp>
        <p:nvSpPr>
          <p:cNvPr id="27" name="Rectangle 26">
            <a:extLst>
              <a:ext uri="{FF2B5EF4-FFF2-40B4-BE49-F238E27FC236}">
                <a16:creationId xmlns:a16="http://schemas.microsoft.com/office/drawing/2014/main" id="{2C0A0E2F-A853-621B-AA07-176F9D87D9E8}"/>
              </a:ext>
            </a:extLst>
          </p:cNvPr>
          <p:cNvSpPr/>
          <p:nvPr/>
        </p:nvSpPr>
        <p:spPr>
          <a:xfrm>
            <a:off x="7378323" y="2453574"/>
            <a:ext cx="116536" cy="4742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01" name="Down Arrow 100">
            <a:extLst>
              <a:ext uri="{FF2B5EF4-FFF2-40B4-BE49-F238E27FC236}">
                <a16:creationId xmlns:a16="http://schemas.microsoft.com/office/drawing/2014/main" id="{37212BB4-BE5E-C36C-80F8-338A1A531C09}"/>
              </a:ext>
            </a:extLst>
          </p:cNvPr>
          <p:cNvSpPr/>
          <p:nvPr/>
        </p:nvSpPr>
        <p:spPr>
          <a:xfrm>
            <a:off x="4080696" y="1871277"/>
            <a:ext cx="161688" cy="536105"/>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cxnSp>
        <p:nvCxnSpPr>
          <p:cNvPr id="103" name="Straight Connector 102">
            <a:extLst>
              <a:ext uri="{FF2B5EF4-FFF2-40B4-BE49-F238E27FC236}">
                <a16:creationId xmlns:a16="http://schemas.microsoft.com/office/drawing/2014/main" id="{371655E0-70DB-FDA0-8CFD-473D14C7B118}"/>
              </a:ext>
            </a:extLst>
          </p:cNvPr>
          <p:cNvCxnSpPr/>
          <p:nvPr/>
        </p:nvCxnSpPr>
        <p:spPr>
          <a:xfrm>
            <a:off x="5398871" y="964277"/>
            <a:ext cx="0" cy="383637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6B34E958-AE57-54F0-A570-B88B4BD2D956}"/>
              </a:ext>
            </a:extLst>
          </p:cNvPr>
          <p:cNvGrpSpPr/>
          <p:nvPr/>
        </p:nvGrpSpPr>
        <p:grpSpPr>
          <a:xfrm>
            <a:off x="143827" y="3085123"/>
            <a:ext cx="751840" cy="751840"/>
            <a:chOff x="5815508" y="3894134"/>
            <a:chExt cx="751840" cy="751840"/>
          </a:xfrm>
        </p:grpSpPr>
        <p:sp>
          <p:nvSpPr>
            <p:cNvPr id="105" name="Oval 104">
              <a:extLst>
                <a:ext uri="{FF2B5EF4-FFF2-40B4-BE49-F238E27FC236}">
                  <a16:creationId xmlns:a16="http://schemas.microsoft.com/office/drawing/2014/main" id="{E9743829-78BA-B941-CF62-ACAD8E13222B}"/>
                </a:ext>
              </a:extLst>
            </p:cNvPr>
            <p:cNvSpPr/>
            <p:nvPr/>
          </p:nvSpPr>
          <p:spPr>
            <a:xfrm>
              <a:off x="5815508" y="3894134"/>
              <a:ext cx="751840" cy="751840"/>
            </a:xfrm>
            <a:prstGeom prst="ellipse">
              <a:avLst/>
            </a:prstGeom>
            <a:ln>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sym typeface="Arial"/>
              </a:endParaRPr>
            </a:p>
          </p:txBody>
        </p:sp>
        <p:pic>
          <p:nvPicPr>
            <p:cNvPr id="104" name="Picture 103">
              <a:extLst>
                <a:ext uri="{FF2B5EF4-FFF2-40B4-BE49-F238E27FC236}">
                  <a16:creationId xmlns:a16="http://schemas.microsoft.com/office/drawing/2014/main" id="{6FDAC1F9-DE1F-BDB1-7982-E599370847A5}"/>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893404" y="3941653"/>
              <a:ext cx="608482" cy="608482"/>
            </a:xfrm>
            <a:prstGeom prst="rect">
              <a:avLst/>
            </a:prstGeom>
          </p:spPr>
        </p:pic>
      </p:grpSp>
      <p:grpSp>
        <p:nvGrpSpPr>
          <p:cNvPr id="110" name="Group 109">
            <a:extLst>
              <a:ext uri="{FF2B5EF4-FFF2-40B4-BE49-F238E27FC236}">
                <a16:creationId xmlns:a16="http://schemas.microsoft.com/office/drawing/2014/main" id="{48236E91-9B62-853D-6A95-E8F5C708E968}"/>
              </a:ext>
            </a:extLst>
          </p:cNvPr>
          <p:cNvGrpSpPr/>
          <p:nvPr/>
        </p:nvGrpSpPr>
        <p:grpSpPr>
          <a:xfrm>
            <a:off x="52387" y="906545"/>
            <a:ext cx="751840" cy="751840"/>
            <a:chOff x="-345428" y="918167"/>
            <a:chExt cx="751840" cy="751840"/>
          </a:xfrm>
        </p:grpSpPr>
        <p:sp>
          <p:nvSpPr>
            <p:cNvPr id="109" name="Oval 108">
              <a:extLst>
                <a:ext uri="{FF2B5EF4-FFF2-40B4-BE49-F238E27FC236}">
                  <a16:creationId xmlns:a16="http://schemas.microsoft.com/office/drawing/2014/main" id="{4B6102D7-A08D-EA58-041D-ACB4522343E4}"/>
                </a:ext>
              </a:extLst>
            </p:cNvPr>
            <p:cNvSpPr/>
            <p:nvPr/>
          </p:nvSpPr>
          <p:spPr>
            <a:xfrm>
              <a:off x="-345428" y="918167"/>
              <a:ext cx="751840" cy="751840"/>
            </a:xfrm>
            <a:prstGeom prst="ellipse">
              <a:avLst/>
            </a:prstGeom>
            <a:ln>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sym typeface="Arial"/>
              </a:endParaRPr>
            </a:p>
          </p:txBody>
        </p:sp>
        <p:pic>
          <p:nvPicPr>
            <p:cNvPr id="108" name="Picture 107">
              <a:extLst>
                <a:ext uri="{FF2B5EF4-FFF2-40B4-BE49-F238E27FC236}">
                  <a16:creationId xmlns:a16="http://schemas.microsoft.com/office/drawing/2014/main" id="{49F6CE30-F337-3592-59C8-A57DC2908E27}"/>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57778" y="1017374"/>
              <a:ext cx="576539" cy="576539"/>
            </a:xfrm>
            <a:prstGeom prst="rect">
              <a:avLst/>
            </a:prstGeom>
          </p:spPr>
        </p:pic>
      </p:grpSp>
      <p:sp>
        <p:nvSpPr>
          <p:cNvPr id="4" name="TextBox 3">
            <a:extLst>
              <a:ext uri="{FF2B5EF4-FFF2-40B4-BE49-F238E27FC236}">
                <a16:creationId xmlns:a16="http://schemas.microsoft.com/office/drawing/2014/main" id="{9FA58B2E-FD15-A672-A800-499E593196A7}"/>
              </a:ext>
            </a:extLst>
          </p:cNvPr>
          <p:cNvSpPr txBox="1"/>
          <p:nvPr/>
        </p:nvSpPr>
        <p:spPr>
          <a:xfrm>
            <a:off x="1812294" y="4023067"/>
            <a:ext cx="3102906" cy="645924"/>
          </a:xfrm>
          <a:prstGeom prst="roundRect">
            <a:avLst/>
          </a:prstGeom>
          <a:ln/>
        </p:spPr>
        <p:style>
          <a:lnRef idx="1">
            <a:schemeClr val="accent5"/>
          </a:lnRef>
          <a:fillRef idx="3">
            <a:schemeClr val="accent5"/>
          </a:fillRef>
          <a:effectRef idx="2">
            <a:schemeClr val="accent5"/>
          </a:effectRef>
          <a:fontRef idx="minor">
            <a:schemeClr val="lt1"/>
          </a:fontRef>
        </p:style>
        <p:txBody>
          <a:bodyPr wrap="square" lIns="91402" tIns="45701" rIns="91402" bIns="45701"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sym typeface="Arial"/>
              </a:rPr>
              <a:t>50.9%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sym typeface="Arial"/>
              </a:rPr>
              <a:t>5-year relative survival (2014-2020)</a:t>
            </a:r>
          </a:p>
        </p:txBody>
      </p:sp>
      <p:grpSp>
        <p:nvGrpSpPr>
          <p:cNvPr id="9" name="Group 8">
            <a:extLst>
              <a:ext uri="{FF2B5EF4-FFF2-40B4-BE49-F238E27FC236}">
                <a16:creationId xmlns:a16="http://schemas.microsoft.com/office/drawing/2014/main" id="{AA53C617-0222-F3E1-2541-42D27F654CEA}"/>
              </a:ext>
            </a:extLst>
          </p:cNvPr>
          <p:cNvGrpSpPr/>
          <p:nvPr/>
        </p:nvGrpSpPr>
        <p:grpSpPr>
          <a:xfrm>
            <a:off x="1313262" y="3976816"/>
            <a:ext cx="751840" cy="751840"/>
            <a:chOff x="6320356" y="4234025"/>
            <a:chExt cx="751840" cy="751840"/>
          </a:xfrm>
        </p:grpSpPr>
        <p:sp>
          <p:nvSpPr>
            <p:cNvPr id="88" name="Oval 87">
              <a:extLst>
                <a:ext uri="{FF2B5EF4-FFF2-40B4-BE49-F238E27FC236}">
                  <a16:creationId xmlns:a16="http://schemas.microsoft.com/office/drawing/2014/main" id="{31EFE6F0-9BD3-D342-D1F6-21EB1568C080}"/>
                </a:ext>
              </a:extLst>
            </p:cNvPr>
            <p:cNvSpPr/>
            <p:nvPr/>
          </p:nvSpPr>
          <p:spPr>
            <a:xfrm>
              <a:off x="6320356" y="4234025"/>
              <a:ext cx="751840" cy="751840"/>
            </a:xfrm>
            <a:prstGeom prst="ellipse">
              <a:avLst/>
            </a:prstGeom>
            <a:ln>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sym typeface="Arial"/>
              </a:endParaRPr>
            </a:p>
          </p:txBody>
        </p:sp>
        <p:pic>
          <p:nvPicPr>
            <p:cNvPr id="89" name="Picture 88">
              <a:extLst>
                <a:ext uri="{FF2B5EF4-FFF2-40B4-BE49-F238E27FC236}">
                  <a16:creationId xmlns:a16="http://schemas.microsoft.com/office/drawing/2014/main" id="{DE8105EE-C3DE-EAC2-9953-37E8F25F73D8}"/>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439194" y="4332377"/>
              <a:ext cx="565743" cy="565743"/>
            </a:xfrm>
            <a:prstGeom prst="rect">
              <a:avLst/>
            </a:prstGeom>
          </p:spPr>
        </p:pic>
      </p:grpSp>
      <p:grpSp>
        <p:nvGrpSpPr>
          <p:cNvPr id="102" name="Group 101">
            <a:extLst>
              <a:ext uri="{FF2B5EF4-FFF2-40B4-BE49-F238E27FC236}">
                <a16:creationId xmlns:a16="http://schemas.microsoft.com/office/drawing/2014/main" id="{3C9AC1E7-057F-CE50-2CDD-CFFBD1291E7B}"/>
              </a:ext>
            </a:extLst>
          </p:cNvPr>
          <p:cNvGrpSpPr/>
          <p:nvPr/>
        </p:nvGrpSpPr>
        <p:grpSpPr>
          <a:xfrm>
            <a:off x="5559153" y="2868671"/>
            <a:ext cx="3266161" cy="2065942"/>
            <a:chOff x="491428" y="2889071"/>
            <a:chExt cx="3266161" cy="2065942"/>
          </a:xfrm>
        </p:grpSpPr>
        <p:grpSp>
          <p:nvGrpSpPr>
            <p:cNvPr id="107" name="Group 106">
              <a:extLst>
                <a:ext uri="{FF2B5EF4-FFF2-40B4-BE49-F238E27FC236}">
                  <a16:creationId xmlns:a16="http://schemas.microsoft.com/office/drawing/2014/main" id="{E0F4D5D7-70A5-FC47-6CD7-CB20EC56010A}"/>
                </a:ext>
              </a:extLst>
            </p:cNvPr>
            <p:cNvGrpSpPr/>
            <p:nvPr/>
          </p:nvGrpSpPr>
          <p:grpSpPr>
            <a:xfrm>
              <a:off x="491428" y="3045506"/>
              <a:ext cx="3238959" cy="1909507"/>
              <a:chOff x="491428" y="3045506"/>
              <a:chExt cx="3238959" cy="1909507"/>
            </a:xfrm>
          </p:grpSpPr>
          <p:graphicFrame>
            <p:nvGraphicFramePr>
              <p:cNvPr id="113" name="Chart 112">
                <a:extLst>
                  <a:ext uri="{FF2B5EF4-FFF2-40B4-BE49-F238E27FC236}">
                    <a16:creationId xmlns:a16="http://schemas.microsoft.com/office/drawing/2014/main" id="{0628C50A-B687-2FF8-7ABD-300A1EE38F32}"/>
                  </a:ext>
                </a:extLst>
              </p:cNvPr>
              <p:cNvGraphicFramePr/>
              <p:nvPr>
                <p:extLst>
                  <p:ext uri="{D42A27DB-BD31-4B8C-83A1-F6EECF244321}">
                    <p14:modId xmlns:p14="http://schemas.microsoft.com/office/powerpoint/2010/main" val="3367834178"/>
                  </p:ext>
                </p:extLst>
              </p:nvPr>
            </p:nvGraphicFramePr>
            <p:xfrm>
              <a:off x="491428" y="3045506"/>
              <a:ext cx="3238959" cy="1909507"/>
            </p:xfrm>
            <a:graphic>
              <a:graphicData uri="http://schemas.openxmlformats.org/drawingml/2006/chart">
                <c:chart xmlns:c="http://schemas.openxmlformats.org/drawingml/2006/chart" xmlns:r="http://schemas.openxmlformats.org/officeDocument/2006/relationships" r:id="rId6"/>
              </a:graphicData>
            </a:graphic>
          </p:graphicFrame>
          <p:sp>
            <p:nvSpPr>
              <p:cNvPr id="114" name="Rectangle 113">
                <a:extLst>
                  <a:ext uri="{FF2B5EF4-FFF2-40B4-BE49-F238E27FC236}">
                    <a16:creationId xmlns:a16="http://schemas.microsoft.com/office/drawing/2014/main" id="{49800140-7978-AFE1-D964-4A2F8734C901}"/>
                  </a:ext>
                </a:extLst>
              </p:cNvPr>
              <p:cNvSpPr/>
              <p:nvPr/>
            </p:nvSpPr>
            <p:spPr>
              <a:xfrm>
                <a:off x="1022296" y="3289525"/>
                <a:ext cx="512685" cy="125883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5" name="Rectangle 114">
                <a:extLst>
                  <a:ext uri="{FF2B5EF4-FFF2-40B4-BE49-F238E27FC236}">
                    <a16:creationId xmlns:a16="http://schemas.microsoft.com/office/drawing/2014/main" id="{E769B33E-882B-9599-72D6-3F43411DEA37}"/>
                  </a:ext>
                </a:extLst>
              </p:cNvPr>
              <p:cNvSpPr/>
              <p:nvPr/>
            </p:nvSpPr>
            <p:spPr>
              <a:xfrm>
                <a:off x="1662970" y="3554306"/>
                <a:ext cx="512685" cy="99405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6" name="Rectangle 115">
                <a:extLst>
                  <a:ext uri="{FF2B5EF4-FFF2-40B4-BE49-F238E27FC236}">
                    <a16:creationId xmlns:a16="http://schemas.microsoft.com/office/drawing/2014/main" id="{7D982A55-7706-FD15-87FE-FBDA034945E4}"/>
                  </a:ext>
                </a:extLst>
              </p:cNvPr>
              <p:cNvSpPr/>
              <p:nvPr/>
            </p:nvSpPr>
            <p:spPr>
              <a:xfrm>
                <a:off x="2301421" y="4095568"/>
                <a:ext cx="512685" cy="4528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7" name="Rectangle 116">
                <a:extLst>
                  <a:ext uri="{FF2B5EF4-FFF2-40B4-BE49-F238E27FC236}">
                    <a16:creationId xmlns:a16="http://schemas.microsoft.com/office/drawing/2014/main" id="{7AE1AE09-DDDE-212F-0FE5-7F43B5F0B908}"/>
                  </a:ext>
                </a:extLst>
              </p:cNvPr>
              <p:cNvSpPr/>
              <p:nvPr/>
            </p:nvSpPr>
            <p:spPr>
              <a:xfrm>
                <a:off x="2937655" y="4064731"/>
                <a:ext cx="512685" cy="48463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8" name="TextBox 117">
                <a:extLst>
                  <a:ext uri="{FF2B5EF4-FFF2-40B4-BE49-F238E27FC236}">
                    <a16:creationId xmlns:a16="http://schemas.microsoft.com/office/drawing/2014/main" id="{F056685A-8566-A821-EB69-2CAA2FDFCBB5}"/>
                  </a:ext>
                </a:extLst>
              </p:cNvPr>
              <p:cNvSpPr txBox="1"/>
              <p:nvPr/>
            </p:nvSpPr>
            <p:spPr>
              <a:xfrm>
                <a:off x="1033179" y="3162567"/>
                <a:ext cx="490918" cy="12695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Arial"/>
                    <a:sym typeface="Arial"/>
                  </a:rPr>
                  <a:t>91.9%</a:t>
                </a:r>
              </a:p>
            </p:txBody>
          </p:sp>
          <p:sp>
            <p:nvSpPr>
              <p:cNvPr id="119" name="TextBox 118">
                <a:extLst>
                  <a:ext uri="{FF2B5EF4-FFF2-40B4-BE49-F238E27FC236}">
                    <a16:creationId xmlns:a16="http://schemas.microsoft.com/office/drawing/2014/main" id="{57B42FB6-3357-DEC5-EBBA-9B62EDD8A2D9}"/>
                  </a:ext>
                </a:extLst>
              </p:cNvPr>
              <p:cNvSpPr txBox="1"/>
              <p:nvPr/>
            </p:nvSpPr>
            <p:spPr>
              <a:xfrm>
                <a:off x="1673853" y="3419767"/>
                <a:ext cx="490918" cy="12695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Arial"/>
                    <a:sym typeface="Arial"/>
                  </a:rPr>
                  <a:t>71.5%</a:t>
                </a:r>
              </a:p>
            </p:txBody>
          </p:sp>
          <p:sp>
            <p:nvSpPr>
              <p:cNvPr id="120" name="TextBox 119">
                <a:extLst>
                  <a:ext uri="{FF2B5EF4-FFF2-40B4-BE49-F238E27FC236}">
                    <a16:creationId xmlns:a16="http://schemas.microsoft.com/office/drawing/2014/main" id="{B5613908-9844-139A-C0DF-EACE2C4D157F}"/>
                  </a:ext>
                </a:extLst>
              </p:cNvPr>
              <p:cNvSpPr txBox="1"/>
              <p:nvPr/>
            </p:nvSpPr>
            <p:spPr>
              <a:xfrm>
                <a:off x="2309875" y="3955941"/>
                <a:ext cx="490918" cy="12695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Arial"/>
                    <a:sym typeface="Arial"/>
                  </a:rPr>
                  <a:t>31.4%</a:t>
                </a:r>
              </a:p>
            </p:txBody>
          </p:sp>
          <p:sp>
            <p:nvSpPr>
              <p:cNvPr id="121" name="TextBox 120">
                <a:extLst>
                  <a:ext uri="{FF2B5EF4-FFF2-40B4-BE49-F238E27FC236}">
                    <a16:creationId xmlns:a16="http://schemas.microsoft.com/office/drawing/2014/main" id="{0D3404FE-9AFA-0CD8-BDD1-C39A240D8675}"/>
                  </a:ext>
                </a:extLst>
              </p:cNvPr>
              <p:cNvSpPr txBox="1"/>
              <p:nvPr/>
            </p:nvSpPr>
            <p:spPr>
              <a:xfrm>
                <a:off x="2948537" y="3924074"/>
                <a:ext cx="490918" cy="12695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Arial"/>
                    <a:sym typeface="Arial"/>
                  </a:rPr>
                  <a:t>36.3%</a:t>
                </a:r>
              </a:p>
            </p:txBody>
          </p:sp>
          <p:sp>
            <p:nvSpPr>
              <p:cNvPr id="122" name="TextBox 121">
                <a:extLst>
                  <a:ext uri="{FF2B5EF4-FFF2-40B4-BE49-F238E27FC236}">
                    <a16:creationId xmlns:a16="http://schemas.microsoft.com/office/drawing/2014/main" id="{6EA85555-779B-D361-4122-7BFA27F22D81}"/>
                  </a:ext>
                </a:extLst>
              </p:cNvPr>
              <p:cNvSpPr txBox="1"/>
              <p:nvPr/>
            </p:nvSpPr>
            <p:spPr>
              <a:xfrm rot="16200000">
                <a:off x="-120119" y="3808320"/>
                <a:ext cx="137208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a:ea typeface="+mn-ea"/>
                    <a:cs typeface="Arial"/>
                    <a:sym typeface="Arial"/>
                  </a:rPr>
                  <a:t>5-Year Relative Survival, %</a:t>
                </a:r>
              </a:p>
            </p:txBody>
          </p:sp>
        </p:grpSp>
        <p:sp>
          <p:nvSpPr>
            <p:cNvPr id="112" name="TextBox 111">
              <a:extLst>
                <a:ext uri="{FF2B5EF4-FFF2-40B4-BE49-F238E27FC236}">
                  <a16:creationId xmlns:a16="http://schemas.microsoft.com/office/drawing/2014/main" id="{7558A6F1-8D81-2F09-E391-2FCBA16FEA69}"/>
                </a:ext>
              </a:extLst>
            </p:cNvPr>
            <p:cNvSpPr txBox="1"/>
            <p:nvPr/>
          </p:nvSpPr>
          <p:spPr>
            <a:xfrm>
              <a:off x="734125" y="2889071"/>
              <a:ext cx="3023464"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Arial"/>
                  <a:sym typeface="Arial"/>
                </a:rPr>
                <a:t>5-Year Relative Survival by Stage</a:t>
              </a:r>
            </a:p>
          </p:txBody>
        </p:sp>
      </p:grpSp>
      <p:sp>
        <p:nvSpPr>
          <p:cNvPr id="123" name="TextBox 122">
            <a:extLst>
              <a:ext uri="{FF2B5EF4-FFF2-40B4-BE49-F238E27FC236}">
                <a16:creationId xmlns:a16="http://schemas.microsoft.com/office/drawing/2014/main" id="{CAD319D2-AAE4-E339-3081-D77A3EC14147}"/>
              </a:ext>
            </a:extLst>
          </p:cNvPr>
          <p:cNvSpPr txBox="1"/>
          <p:nvPr/>
        </p:nvSpPr>
        <p:spPr>
          <a:xfrm>
            <a:off x="5735602" y="881147"/>
            <a:ext cx="3023464"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Arial"/>
                <a:sym typeface="Arial"/>
              </a:rPr>
              <a:t>Cases by Stage</a:t>
            </a:r>
          </a:p>
        </p:txBody>
      </p:sp>
      <p:graphicFrame>
        <p:nvGraphicFramePr>
          <p:cNvPr id="5" name="Chart 4">
            <a:extLst>
              <a:ext uri="{FF2B5EF4-FFF2-40B4-BE49-F238E27FC236}">
                <a16:creationId xmlns:a16="http://schemas.microsoft.com/office/drawing/2014/main" id="{1B48ADA6-58BC-5177-09A8-F6DD5E4A1523}"/>
              </a:ext>
            </a:extLst>
          </p:cNvPr>
          <p:cNvGraphicFramePr/>
          <p:nvPr/>
        </p:nvGraphicFramePr>
        <p:xfrm>
          <a:off x="5230184" y="1122644"/>
          <a:ext cx="3537525" cy="155918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9537651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VI-template">
  <a:themeElements>
    <a:clrScheme name="PVI 2024 Template">
      <a:dk1>
        <a:srgbClr val="000000"/>
      </a:dk1>
      <a:lt1>
        <a:srgbClr val="FFFFFF"/>
      </a:lt1>
      <a:dk2>
        <a:srgbClr val="EAEAEA"/>
      </a:dk2>
      <a:lt2>
        <a:srgbClr val="093359"/>
      </a:lt2>
      <a:accent1>
        <a:srgbClr val="083359"/>
      </a:accent1>
      <a:accent2>
        <a:srgbClr val="1167B2"/>
      </a:accent2>
      <a:accent3>
        <a:srgbClr val="D87523"/>
      </a:accent3>
      <a:accent4>
        <a:srgbClr val="199E7A"/>
      </a:accent4>
      <a:accent5>
        <a:srgbClr val="7148AB"/>
      </a:accent5>
      <a:accent6>
        <a:srgbClr val="C53558"/>
      </a:accent6>
      <a:hlink>
        <a:srgbClr val="00689D"/>
      </a:hlink>
      <a:folHlink>
        <a:srgbClr val="0079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2">
          <a:schemeClr val="accent4">
            <a:shade val="15000"/>
          </a:schemeClr>
        </a:lnRef>
        <a:fillRef idx="1">
          <a:schemeClr val="accent4"/>
        </a:fillRef>
        <a:effectRef idx="0">
          <a:schemeClr val="accent4"/>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1440" bIns="91440" rtlCol="0" anchor="ctr">
        <a:noAutofit/>
      </a:bodyPr>
      <a:lstStyle>
        <a:defPPr marL="0" indent="0" algn="l">
          <a:spcAft>
            <a:spcPts val="1200"/>
          </a:spcAft>
          <a:buFont typeface="Arial" panose="020B0604020202020204" pitchFamily="34" charset="0"/>
          <a:buNone/>
          <a:defRPr sz="1400" dirty="0" smtClean="0"/>
        </a:defPPr>
      </a:lstStyle>
    </a:txDef>
  </a:objectDefaults>
  <a:extraClrSchemeLst/>
  <a:extLst>
    <a:ext uri="{05A4C25C-085E-4340-85A3-A5531E510DB2}">
      <thm15:themeFamily xmlns:thm15="http://schemas.microsoft.com/office/thememl/2012/main" name="PVI-template" id="{64299FDE-20E2-C24A-A54E-3CEED0469344}" vid="{ACF9339E-10D8-074C-BA1A-01D0534FA336}"/>
    </a:ext>
  </a:extLst>
</a:theme>
</file>

<file path=ppt/theme/theme2.xml><?xml version="1.0" encoding="utf-8"?>
<a:theme xmlns:a="http://schemas.openxmlformats.org/drawingml/2006/main" name="1_PVI-template">
  <a:themeElements>
    <a:clrScheme name="PVI 2024 Template">
      <a:dk1>
        <a:srgbClr val="000000"/>
      </a:dk1>
      <a:lt1>
        <a:srgbClr val="FFFFFF"/>
      </a:lt1>
      <a:dk2>
        <a:srgbClr val="EAEAEA"/>
      </a:dk2>
      <a:lt2>
        <a:srgbClr val="093359"/>
      </a:lt2>
      <a:accent1>
        <a:srgbClr val="083359"/>
      </a:accent1>
      <a:accent2>
        <a:srgbClr val="1167B2"/>
      </a:accent2>
      <a:accent3>
        <a:srgbClr val="D87523"/>
      </a:accent3>
      <a:accent4>
        <a:srgbClr val="199E7A"/>
      </a:accent4>
      <a:accent5>
        <a:srgbClr val="7148AB"/>
      </a:accent5>
      <a:accent6>
        <a:srgbClr val="C53558"/>
      </a:accent6>
      <a:hlink>
        <a:srgbClr val="00689D"/>
      </a:hlink>
      <a:folHlink>
        <a:srgbClr val="0079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1440" bIns="91440" rtlCol="0" anchor="ctr">
        <a:noAutofit/>
      </a:bodyPr>
      <a:lstStyle>
        <a:defPPr marL="173736" indent="-173736" algn="l">
          <a:spcAft>
            <a:spcPts val="1200"/>
          </a:spcAft>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PVI-template" id="{64299FDE-20E2-C24A-A54E-3CEED0469344}" vid="{ACF9339E-10D8-074C-BA1A-01D0534FA336}"/>
    </a:ext>
  </a:extLst>
</a:theme>
</file>

<file path=ppt/theme/theme3.xml><?xml version="1.0" encoding="utf-8"?>
<a:theme xmlns:a="http://schemas.openxmlformats.org/drawingml/2006/main" name="PVI Slide Template">
  <a:themeElements>
    <a:clrScheme name="PVI 2024 Template">
      <a:dk1>
        <a:srgbClr val="000000"/>
      </a:dk1>
      <a:lt1>
        <a:srgbClr val="FFFFFF"/>
      </a:lt1>
      <a:dk2>
        <a:srgbClr val="EAEAEA"/>
      </a:dk2>
      <a:lt2>
        <a:srgbClr val="093359"/>
      </a:lt2>
      <a:accent1>
        <a:srgbClr val="083359"/>
      </a:accent1>
      <a:accent2>
        <a:srgbClr val="1167B2"/>
      </a:accent2>
      <a:accent3>
        <a:srgbClr val="D87523"/>
      </a:accent3>
      <a:accent4>
        <a:srgbClr val="199E7A"/>
      </a:accent4>
      <a:accent5>
        <a:srgbClr val="7148AB"/>
      </a:accent5>
      <a:accent6>
        <a:srgbClr val="C53558"/>
      </a:accent6>
      <a:hlink>
        <a:srgbClr val="00689D"/>
      </a:hlink>
      <a:folHlink>
        <a:srgbClr val="0079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2">
          <a:schemeClr val="accent4">
            <a:shade val="15000"/>
          </a:schemeClr>
        </a:lnRef>
        <a:fillRef idx="1">
          <a:schemeClr val="accent4"/>
        </a:fillRef>
        <a:effectRef idx="0">
          <a:schemeClr val="accent4"/>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1440" bIns="91440" rtlCol="0" anchor="ctr">
        <a:noAutofit/>
      </a:bodyPr>
      <a:lstStyle>
        <a:defPPr marL="173736" indent="-173736" algn="l">
          <a:spcAft>
            <a:spcPts val="1200"/>
          </a:spcAft>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PVI Slide Template" id="{5D7BC9C4-A268-4C44-A14D-6B6D988B4A9B}" vid="{3131A18F-9CDF-364F-A43D-431660586834}"/>
    </a:ext>
  </a:extLst>
</a:theme>
</file>

<file path=ppt/theme/theme4.xml><?xml version="1.0" encoding="utf-8"?>
<a:theme xmlns:a="http://schemas.openxmlformats.org/drawingml/2006/main" name="2_PVI-template">
  <a:themeElements>
    <a:clrScheme name="PVI 2024 Template">
      <a:dk1>
        <a:srgbClr val="000000"/>
      </a:dk1>
      <a:lt1>
        <a:srgbClr val="FFFFFF"/>
      </a:lt1>
      <a:dk2>
        <a:srgbClr val="EAEAEA"/>
      </a:dk2>
      <a:lt2>
        <a:srgbClr val="093359"/>
      </a:lt2>
      <a:accent1>
        <a:srgbClr val="083359"/>
      </a:accent1>
      <a:accent2>
        <a:srgbClr val="1167B2"/>
      </a:accent2>
      <a:accent3>
        <a:srgbClr val="D87523"/>
      </a:accent3>
      <a:accent4>
        <a:srgbClr val="199E7A"/>
      </a:accent4>
      <a:accent5>
        <a:srgbClr val="7148AB"/>
      </a:accent5>
      <a:accent6>
        <a:srgbClr val="C53558"/>
      </a:accent6>
      <a:hlink>
        <a:srgbClr val="00689D"/>
      </a:hlink>
      <a:folHlink>
        <a:srgbClr val="0079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2">
          <a:schemeClr val="accent4">
            <a:shade val="15000"/>
          </a:schemeClr>
        </a:lnRef>
        <a:fillRef idx="1">
          <a:schemeClr val="accent4"/>
        </a:fillRef>
        <a:effectRef idx="0">
          <a:schemeClr val="accent4"/>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1440" bIns="91440" rtlCol="0" anchor="ctr">
        <a:spAutoFit/>
      </a:bodyPr>
      <a:lstStyle>
        <a:defPPr marL="0" indent="0" algn="l">
          <a:spcAft>
            <a:spcPts val="1200"/>
          </a:spcAft>
          <a:buFont typeface="Arial" panose="020B0604020202020204" pitchFamily="34" charset="0"/>
          <a:buNone/>
          <a:defRPr sz="1400" dirty="0" err="1" smtClean="0"/>
        </a:defPPr>
      </a:lstStyle>
    </a:txDef>
  </a:objectDefaults>
  <a:extraClrSchemeLst/>
  <a:extLst>
    <a:ext uri="{05A4C25C-085E-4340-85A3-A5531E510DB2}">
      <thm15:themeFamily xmlns:thm15="http://schemas.microsoft.com/office/thememl/2012/main" name="PVI-template" id="{64299FDE-20E2-C24A-A54E-3CEED0469344}" vid="{ACF9339E-10D8-074C-BA1A-01D0534FA33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
    <a:dk1>
      <a:srgbClr val="000000"/>
    </a:dk1>
    <a:lt1>
      <a:sysClr val="window" lastClr="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2">
    <a:dk1>
      <a:srgbClr val="000000"/>
    </a:dk1>
    <a:lt1>
      <a:sysClr val="window" lastClr="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2">
    <a:dk1>
      <a:srgbClr val="000000"/>
    </a:dk1>
    <a:lt1>
      <a:sysClr val="window" lastClr="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2">
    <a:dk1>
      <a:srgbClr val="000000"/>
    </a:dk1>
    <a:lt1>
      <a:srgbClr val="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ustom 2">
    <a:dk1>
      <a:srgbClr val="000000"/>
    </a:dk1>
    <a:lt1>
      <a:sysClr val="window" lastClr="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Custom 2">
    <a:dk1>
      <a:srgbClr val="000000"/>
    </a:dk1>
    <a:lt1>
      <a:sysClr val="window" lastClr="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ESMO Congress">
    <a:dk1>
      <a:srgbClr val="000000"/>
    </a:dk1>
    <a:lt1>
      <a:srgbClr val="FFFFFF"/>
    </a:lt1>
    <a:dk2>
      <a:srgbClr val="026C72"/>
    </a:dk2>
    <a:lt2>
      <a:srgbClr val="FFFFFF"/>
    </a:lt2>
    <a:accent1>
      <a:srgbClr val="3D9DA0"/>
    </a:accent1>
    <a:accent2>
      <a:srgbClr val="595959"/>
    </a:accent2>
    <a:accent3>
      <a:srgbClr val="C9473E"/>
    </a:accent3>
    <a:accent4>
      <a:srgbClr val="32502D"/>
    </a:accent4>
    <a:accent5>
      <a:srgbClr val="8795A0"/>
    </a:accent5>
    <a:accent6>
      <a:srgbClr val="1E325F"/>
    </a:accent6>
    <a:hlink>
      <a:srgbClr val="000000"/>
    </a:hlink>
    <a:folHlink>
      <a:srgbClr val="000000"/>
    </a:folHlink>
  </a:clrScheme>
  <a:fontScheme name="ESMO Congre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Theme2</Template>
  <TotalTime>13139</TotalTime>
  <Words>9980</Words>
  <Application>Microsoft Macintosh PowerPoint</Application>
  <PresentationFormat>On-screen Show (16:9)</PresentationFormat>
  <Paragraphs>2305</Paragraphs>
  <Slides>61</Slides>
  <Notes>50</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61</vt:i4>
      </vt:variant>
    </vt:vector>
  </HeadingPairs>
  <TitlesOfParts>
    <vt:vector size="76" baseType="lpstr">
      <vt:lpstr>Arial</vt:lpstr>
      <vt:lpstr>Arial </vt:lpstr>
      <vt:lpstr>Arial (Body)</vt:lpstr>
      <vt:lpstr>Calibri</vt:lpstr>
      <vt:lpstr>Helvetica Neue</vt:lpstr>
      <vt:lpstr>Noto Sans Symbols</vt:lpstr>
      <vt:lpstr>Symbol</vt:lpstr>
      <vt:lpstr>System Font Regular</vt:lpstr>
      <vt:lpstr>ui-sans-serif</vt:lpstr>
      <vt:lpstr>Wingdings</vt:lpstr>
      <vt:lpstr>Zapf Dingbats</vt:lpstr>
      <vt:lpstr>PVI-template</vt:lpstr>
      <vt:lpstr>1_PVI-template</vt:lpstr>
      <vt:lpstr>PVI Slide Template</vt:lpstr>
      <vt:lpstr>2_PVI-template</vt:lpstr>
      <vt:lpstr>PowerPoint Presentation</vt:lpstr>
      <vt:lpstr>PowerPoint Presentation</vt:lpstr>
      <vt:lpstr>Accreditation Information</vt:lpstr>
      <vt:lpstr>Disclosure Policy</vt:lpstr>
      <vt:lpstr>PowerPoint Presentation</vt:lpstr>
      <vt:lpstr>PowerPoint Presentation</vt:lpstr>
      <vt:lpstr>How Common Is Endometrial Cancer?1 </vt:lpstr>
      <vt:lpstr>How Common Is Cervical Cancer?1 </vt:lpstr>
      <vt:lpstr>How Common Is Ovarian Cancer?1 </vt:lpstr>
      <vt:lpstr>The Oncology Nurse’s Role in Gynecologic Cancer Care</vt:lpstr>
      <vt:lpstr>Role of Nurses in the Wider Care Team Supporting  Patients With Gynecologic Cancers</vt:lpstr>
      <vt:lpstr>Patients Benefit From Using Reputable Sources for  Their Educational Information </vt:lpstr>
      <vt:lpstr>Survival Disparities: Endometrial vs Cervical Cancers1-3</vt:lpstr>
      <vt:lpstr>Survival Disparities:  Endometrial vs Ovarian Cancers1-3</vt:lpstr>
      <vt:lpstr>BRCA and Beyond in Advanced High-Grade Ovarian Cancer</vt:lpstr>
      <vt:lpstr>PARP Inhibitors Exploit the Baseline Vulnerability  of Cells With Inherent DNA Repair Deficiency1</vt:lpstr>
      <vt:lpstr>FDA-Approved PARP Inhibitors for First-Line Maintenance in Patients With Newly Diagnosed Advanced Ovarian Cancer1-5</vt:lpstr>
      <vt:lpstr>Common AEs With PARP Inhibitors1,2</vt:lpstr>
      <vt:lpstr>Common AEs With PARP Inhibitors: Management Strategies1-2</vt:lpstr>
      <vt:lpstr>Extending Combination Approaches…</vt:lpstr>
      <vt:lpstr>Helpful Free Resources for  Healthcare Providers to Provide Their Patients</vt:lpstr>
      <vt:lpstr>Shifting the Paradigm:  Personalizing Treatment With Molecular Profiling1</vt:lpstr>
      <vt:lpstr>MMR Incidence in Endometrial Cancer1,a</vt:lpstr>
      <vt:lpstr>Immunotherapy as an Anti-Cancer Strategy</vt:lpstr>
      <vt:lpstr>Combination Approaches: Leveraging ICI Activity1</vt:lpstr>
      <vt:lpstr>FDA-Approved 1L Immunotherapy Options  for Endometrial Cancer1-3</vt:lpstr>
      <vt:lpstr>Phase 3 DUO-E: Improved Survival With Durvalumab Plus Chemotherapy in dMMR Subgroup1</vt:lpstr>
      <vt:lpstr>NRG-GY018: Survival Benefit With Pembrolizumab Plus Chemotherapy1,2</vt:lpstr>
      <vt:lpstr>Phase 3 RUBY (Part 1):  Improved Survival With Dostarlimab Plus Chemotherapy1,2</vt:lpstr>
      <vt:lpstr>Rationale for Combining ICI and PARPi With Chemotherapy</vt:lpstr>
      <vt:lpstr>Potential Benefit With Addition of PARPi  to ICI Plus Chemotherapy in pMMR Endometrial Cancera</vt:lpstr>
      <vt:lpstr>PD-1/PD-L1 Axis Controls Immune Tolerance  Within the Tumor Microenvironment1-2</vt:lpstr>
      <vt:lpstr>Frontline Treatment in Cervical Cancer: Immunotherapy Plus Chemotherapy</vt:lpstr>
      <vt:lpstr>irAEs From Immune Checkpoint Inhibitors Can Affect Any Organ System1</vt:lpstr>
      <vt:lpstr>irAE Grading and Management1-3</vt:lpstr>
      <vt:lpstr>irAE Grading and Management: Organ-Specific Toxicities1-3</vt:lpstr>
      <vt:lpstr>Immune-Related Adverse Events  Can Occur at Any Time</vt:lpstr>
      <vt:lpstr>Practical Considerations for Checkpoint Inhibitors from a Nurse’s Perspective</vt:lpstr>
      <vt:lpstr>Practical Tips for Discussing Molecular Testing  With Patients</vt:lpstr>
      <vt:lpstr>Antibody–Drug Conjugates (ADCs) in Gynecologic Cancer: Patient and Clinician Insights </vt:lpstr>
      <vt:lpstr>Antibody–Drug Conjugate (ADC):  Understanding Their Composition and Structure1</vt:lpstr>
      <vt:lpstr>Optimal ADC Targets in Gynecologic Cancers</vt:lpstr>
      <vt:lpstr>Plenty of Payloads:  FDA-Approved ADCs Across Gynecologic Tumors</vt:lpstr>
      <vt:lpstr>Phase 3 innovaTV 301:  Tisotumab Vedotin in Recurrent or Metastatic Cervical Cancer1</vt:lpstr>
      <vt:lpstr>Adverse Events of Special Interest for Tisotumab Vedotin1,a</vt:lpstr>
      <vt:lpstr>Expert Insights on the Effective Implementation of Tisotumab Vedotin and Practical Tips for Its Use1,2</vt:lpstr>
      <vt:lpstr>Phase 3 MIRASOL: Mirvetuximab Soravtansine in Pre-treated Ovarian Cancer1</vt:lpstr>
      <vt:lpstr>Safety Profile of Mirvetuximab Soravtansine: TEAEs1,a</vt:lpstr>
      <vt:lpstr>Responses With T-DXd Observed  Across Gynecologic Tumors by HER2 Status1,a,b</vt:lpstr>
      <vt:lpstr>Application of T-DXd Across Gynecologic Tumors</vt:lpstr>
      <vt:lpstr>Safety Findings With T-DXd1,a </vt:lpstr>
      <vt:lpstr>Detecting and Managing T-DXd–Related ILD: The Five “S” Rules1</vt:lpstr>
      <vt:lpstr>Educating Your Patients and Staff About  the Importance of and Access to Clinical Trials</vt:lpstr>
      <vt:lpstr>FWC Provides Numerous Clinical Trial Resources</vt:lpstr>
      <vt:lpstr>Nurses’ Role in Shared Decision-Making</vt:lpstr>
      <vt:lpstr>How Can Patient Advocacy Groups Help?</vt:lpstr>
      <vt:lpstr>NOCC Is an Excellent Resource for Nurses, Patients, and Caregivers</vt:lpstr>
      <vt:lpstr>Tools for Patient Education: Free Online Resources</vt:lpstr>
      <vt:lpstr>Summary and Parting Thoughts:  What Does This Mean for Nurses?</vt:lpstr>
      <vt:lpstr>PowerPoint Presentation</vt:lpstr>
      <vt:lpstr>Abbreviations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Abby Brugger</dc:creator>
  <cp:lastModifiedBy>Lauren Sweet</cp:lastModifiedBy>
  <cp:revision>102</cp:revision>
  <dcterms:created xsi:type="dcterms:W3CDTF">2024-07-10T01:51:40Z</dcterms:created>
  <dcterms:modified xsi:type="dcterms:W3CDTF">2025-09-24T13:20:02Z</dcterms:modified>
</cp:coreProperties>
</file>