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82" r:id="rId4"/>
    <p:sldId id="283" r:id="rId5"/>
    <p:sldId id="290" r:id="rId6"/>
    <p:sldId id="285" r:id="rId7"/>
    <p:sldId id="287" r:id="rId8"/>
    <p:sldId id="286" r:id="rId9"/>
    <p:sldId id="288" r:id="rId10"/>
    <p:sldId id="284" r:id="rId11"/>
    <p:sldId id="291" r:id="rId12"/>
    <p:sldId id="292" r:id="rId13"/>
    <p:sldId id="29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62072D-0F99-4AE0-B835-7EC74BC22529}" v="975" dt="2019-09-22T13:13:37.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30"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C422-7DD8-4444-9776-686D026D2A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400E17-83D4-405C-8376-6FDF94A22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F6B80A-76FE-4FCE-B07C-A7E124F33A65}"/>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5" name="Footer Placeholder 4">
            <a:extLst>
              <a:ext uri="{FF2B5EF4-FFF2-40B4-BE49-F238E27FC236}">
                <a16:creationId xmlns:a16="http://schemas.microsoft.com/office/drawing/2014/main" id="{509CF0B2-71C6-43A0-84B7-FD64DE5E2F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A1A2B9-A53E-4414-926D-05678E2635AC}"/>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366400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F4FE-5650-4CC5-92A6-C98EE9F75C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106A01-8C2F-4021-9481-A3F0FC6F5A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5DFE6D-294C-4699-9130-3DCE95C6199A}"/>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5" name="Footer Placeholder 4">
            <a:extLst>
              <a:ext uri="{FF2B5EF4-FFF2-40B4-BE49-F238E27FC236}">
                <a16:creationId xmlns:a16="http://schemas.microsoft.com/office/drawing/2014/main" id="{6E503443-1AB1-4F05-948A-D167DCEC67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861FE4-8D20-4964-93E0-902CD18A0030}"/>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173351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44CB3D-BE9A-42B3-B533-06C25D2262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5F3AE1-4E9A-4A6B-A5A5-87899A6C6D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7E31D2-B3E4-4998-810A-382A9FEDC590}"/>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5" name="Footer Placeholder 4">
            <a:extLst>
              <a:ext uri="{FF2B5EF4-FFF2-40B4-BE49-F238E27FC236}">
                <a16:creationId xmlns:a16="http://schemas.microsoft.com/office/drawing/2014/main" id="{535C1D55-B694-43A3-B9D4-620B14CA47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2D8B51-C696-4A8D-A91C-D17A6D12267E}"/>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125852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D271-1755-4DB9-BDB1-ADC35A76E3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A038D3-00FA-48E4-AADE-33AFA89996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7B3655-CC61-4E6F-8DC4-3E91C6979F37}"/>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5" name="Footer Placeholder 4">
            <a:extLst>
              <a:ext uri="{FF2B5EF4-FFF2-40B4-BE49-F238E27FC236}">
                <a16:creationId xmlns:a16="http://schemas.microsoft.com/office/drawing/2014/main" id="{A0D04526-0CCC-4AA2-90B8-3DA13D639B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8A417C-71CE-43BA-A7E5-629E68E3E841}"/>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125322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D2FF-5EC1-4DB3-A318-B345BE1BB5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419BD3-9F3C-4DB8-AF60-A9D97131E7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0D763C-7243-494F-A479-5C788484A0C0}"/>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5" name="Footer Placeholder 4">
            <a:extLst>
              <a:ext uri="{FF2B5EF4-FFF2-40B4-BE49-F238E27FC236}">
                <a16:creationId xmlns:a16="http://schemas.microsoft.com/office/drawing/2014/main" id="{BE586EF8-9E8A-4698-81A9-66052C28A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20EBD4-AEAC-48CC-961E-4119D0747FCE}"/>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3460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0146-8B8E-4DEE-9028-2733B02D8F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DAC4FF-7B1F-41C1-B3DE-4B3147AC6F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A93E592-BF74-4DB2-925A-416F4A85BD2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94FA74-ADE5-457D-AA4B-05717342E964}"/>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6" name="Footer Placeholder 5">
            <a:extLst>
              <a:ext uri="{FF2B5EF4-FFF2-40B4-BE49-F238E27FC236}">
                <a16:creationId xmlns:a16="http://schemas.microsoft.com/office/drawing/2014/main" id="{DD6C94DA-7467-40E7-8709-5043E325BD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83C71-E067-4C48-A855-443FB7049B3E}"/>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388828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BECA-90E2-42AE-8768-EAF7246FD7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2CFA10-DDC3-4952-ACF9-DB0F1609F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383B3E-D15C-4F61-91D2-83EA7057F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C7AC8E-1A67-41D6-A917-B24D0F8BB0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70BD00-C939-4073-B5EB-C93D91965D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560B01-2040-4CB4-9A9D-50CE8DBAF3D4}"/>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8" name="Footer Placeholder 7">
            <a:extLst>
              <a:ext uri="{FF2B5EF4-FFF2-40B4-BE49-F238E27FC236}">
                <a16:creationId xmlns:a16="http://schemas.microsoft.com/office/drawing/2014/main" id="{9F9817D6-F5DD-455E-8101-73509EB4EF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D26B77-4881-442E-8F89-7B2BD30619BA}"/>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4249744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745A-0CEA-46CB-B905-8E0AB4EAD5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6F5F0E-CEE1-44D4-A114-2B5EBE73F896}"/>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4" name="Footer Placeholder 3">
            <a:extLst>
              <a:ext uri="{FF2B5EF4-FFF2-40B4-BE49-F238E27FC236}">
                <a16:creationId xmlns:a16="http://schemas.microsoft.com/office/drawing/2014/main" id="{1F80C57E-F28B-4704-9A93-87BE69D5F7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222AB85-FF01-4D16-8FA8-858C608CAFE6}"/>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4104650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F624-B953-4BBA-AB6B-B6B6195B1CC3}"/>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3" name="Footer Placeholder 2">
            <a:extLst>
              <a:ext uri="{FF2B5EF4-FFF2-40B4-BE49-F238E27FC236}">
                <a16:creationId xmlns:a16="http://schemas.microsoft.com/office/drawing/2014/main" id="{A28572B8-3A77-46D4-8FB9-4FA9C43F61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215D82-F9F8-41AA-AEC0-F37A84A3277C}"/>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297190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1996-B9E5-4AB7-B92A-75FF202B6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874688-4CE0-4B63-8F10-56A55900A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8B9863-410C-4AC7-8D6F-D48F06BAA8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2638A5-14EA-4B74-96B1-80ECA1B3D0A3}"/>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6" name="Footer Placeholder 5">
            <a:extLst>
              <a:ext uri="{FF2B5EF4-FFF2-40B4-BE49-F238E27FC236}">
                <a16:creationId xmlns:a16="http://schemas.microsoft.com/office/drawing/2014/main" id="{B79B39A4-582C-44BF-B689-9DF14FB668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CD11F8-050B-45AE-853D-AE6DBB173144}"/>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717471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259C0-3589-4BAE-B537-6E8DF37283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F75710-4AB4-41F5-BC6A-FE44E13437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FFA8DD-B17E-45AE-9E96-A298BDF6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F9B4C8-CC4F-4A22-9FD4-782C3B2F7C9D}"/>
              </a:ext>
            </a:extLst>
          </p:cNvPr>
          <p:cNvSpPr>
            <a:spLocks noGrp="1"/>
          </p:cNvSpPr>
          <p:nvPr>
            <p:ph type="dt" sz="half" idx="10"/>
          </p:nvPr>
        </p:nvSpPr>
        <p:spPr/>
        <p:txBody>
          <a:bodyPr/>
          <a:lstStyle/>
          <a:p>
            <a:fld id="{04D230C7-887E-4BC8-89E9-FBFE3390A355}" type="datetimeFigureOut">
              <a:rPr lang="en-GB" smtClean="0"/>
              <a:t>22/09/2019</a:t>
            </a:fld>
            <a:endParaRPr lang="en-GB"/>
          </a:p>
        </p:txBody>
      </p:sp>
      <p:sp>
        <p:nvSpPr>
          <p:cNvPr id="6" name="Footer Placeholder 5">
            <a:extLst>
              <a:ext uri="{FF2B5EF4-FFF2-40B4-BE49-F238E27FC236}">
                <a16:creationId xmlns:a16="http://schemas.microsoft.com/office/drawing/2014/main" id="{355233AF-EEF0-4E64-8E9F-F61854C098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EA0B6E-BC51-4E36-BC94-86B15DCCC83C}"/>
              </a:ext>
            </a:extLst>
          </p:cNvPr>
          <p:cNvSpPr>
            <a:spLocks noGrp="1"/>
          </p:cNvSpPr>
          <p:nvPr>
            <p:ph type="sldNum" sz="quarter" idx="12"/>
          </p:nvPr>
        </p:nvSpPr>
        <p:spPr/>
        <p:txBody>
          <a:bodyPr/>
          <a:lstStyle/>
          <a:p>
            <a:fld id="{AC216B9F-2A27-4750-AA81-B2E261B4D6D4}" type="slidenum">
              <a:rPr lang="en-GB" smtClean="0"/>
              <a:t>‹#›</a:t>
            </a:fld>
            <a:endParaRPr lang="en-GB"/>
          </a:p>
        </p:txBody>
      </p:sp>
    </p:spTree>
    <p:extLst>
      <p:ext uri="{BB962C8B-B14F-4D97-AF65-F5344CB8AC3E}">
        <p14:creationId xmlns:p14="http://schemas.microsoft.com/office/powerpoint/2010/main" val="342701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06E19-1623-4267-9B85-E2B3BFB7C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86AECD-FB3D-413E-8FC6-B9C9C2776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378DDE-6A67-4866-BE9F-6F969982BA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230C7-887E-4BC8-89E9-FBFE3390A355}" type="datetimeFigureOut">
              <a:rPr lang="en-GB" smtClean="0"/>
              <a:t>22/09/2019</a:t>
            </a:fld>
            <a:endParaRPr lang="en-GB"/>
          </a:p>
        </p:txBody>
      </p:sp>
      <p:sp>
        <p:nvSpPr>
          <p:cNvPr id="5" name="Footer Placeholder 4">
            <a:extLst>
              <a:ext uri="{FF2B5EF4-FFF2-40B4-BE49-F238E27FC236}">
                <a16:creationId xmlns:a16="http://schemas.microsoft.com/office/drawing/2014/main" id="{796919A7-DF91-444A-AA0B-068BD6182B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CD80822-A6A5-448C-8FF3-664570962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16B9F-2A27-4750-AA81-B2E261B4D6D4}" type="slidenum">
              <a:rPr lang="en-GB" smtClean="0"/>
              <a:t>‹#›</a:t>
            </a:fld>
            <a:endParaRPr lang="en-GB"/>
          </a:p>
        </p:txBody>
      </p:sp>
    </p:spTree>
    <p:extLst>
      <p:ext uri="{BB962C8B-B14F-4D97-AF65-F5344CB8AC3E}">
        <p14:creationId xmlns:p14="http://schemas.microsoft.com/office/powerpoint/2010/main" val="2761087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twitter.com/MidlandsCCTNB" TargetMode="External"/><Relationship Id="rId4" Type="http://schemas.openxmlformats.org/officeDocument/2006/relationships/hyperlink" Target="http://www.midlandsnetworks.org.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twitter.com/MidlandsCCTNB" TargetMode="External"/><Relationship Id="rId4" Type="http://schemas.openxmlformats.org/officeDocument/2006/relationships/hyperlink" Target="http://www.midlandsnetworks.org.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twitter.com/MidlandsCCTNB" TargetMode="External"/><Relationship Id="rId4" Type="http://schemas.openxmlformats.org/officeDocument/2006/relationships/hyperlink" Target="http://www.midlandsnetworks.org.u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witter.com/MidlandsCCTNB" TargetMode="External"/><Relationship Id="rId2" Type="http://schemas.openxmlformats.org/officeDocument/2006/relationships/hyperlink" Target="http://www.midlandsnetworks.org.uk/"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midlandsnetworks.org.uk/"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twitter.com/MidlandsCCTNB"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midlandsnetworks.org.uk/"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twitter.com/MidlandsCCTN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idlandsnetworks.org.uk/"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twitter.com/MidlandsCCTNB"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midlandsnetworks.org.uk/"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twitter.com/MidlandsCCTN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61124">
              <a:schemeClr val="bg2">
                <a:lumMod val="75000"/>
              </a:schemeClr>
            </a:gs>
            <a:gs pos="0">
              <a:schemeClr val="bg2"/>
            </a:gs>
            <a:gs pos="74000">
              <a:schemeClr val="bg2">
                <a:lumMod val="90000"/>
              </a:schemeClr>
            </a:gs>
            <a:gs pos="83000">
              <a:schemeClr val="bg2">
                <a:lumMod val="50000"/>
              </a:schemeClr>
            </a:gs>
            <a:gs pos="100000">
              <a:schemeClr val="bg2">
                <a:lumMod val="10000"/>
              </a:schemeClr>
            </a:gs>
          </a:gsLst>
          <a:lin ang="0" scaled="1"/>
          <a:tileRect/>
        </a:gradFill>
        <a:effectLst/>
      </p:bgPr>
    </p:bg>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2899088-40A7-4E2B-B8A1-970548452EFC}"/>
              </a:ext>
            </a:extLst>
          </p:cNvPr>
          <p:cNvSpPr>
            <a:spLocks noGrp="1"/>
          </p:cNvSpPr>
          <p:nvPr>
            <p:ph type="subTitle" idx="1"/>
          </p:nvPr>
        </p:nvSpPr>
        <p:spPr>
          <a:xfrm>
            <a:off x="1884218" y="597818"/>
            <a:ext cx="9144000" cy="1655762"/>
          </a:xfrm>
        </p:spPr>
        <p:txBody>
          <a:bodyPr/>
          <a:lstStyle/>
          <a:p>
            <a:endParaRPr lang="en-GB" dirty="0"/>
          </a:p>
        </p:txBody>
      </p:sp>
      <p:pic>
        <p:nvPicPr>
          <p:cNvPr id="1026" name="Picture 2">
            <a:extLst>
              <a:ext uri="{FF2B5EF4-FFF2-40B4-BE49-F238E27FC236}">
                <a16:creationId xmlns:a16="http://schemas.microsoft.com/office/drawing/2014/main" id="{E331FEF7-B8BC-49CE-B4D3-B88C853B02D7}"/>
              </a:ext>
            </a:extLst>
          </p:cNvPr>
          <p:cNvPicPr>
            <a:picLocks noChangeAspect="1" noChangeArrowheads="1"/>
          </p:cNvPicPr>
          <p:nvPr/>
        </p:nvPicPr>
        <p:blipFill rotWithShape="1">
          <a:blip r:embed="rId2">
            <a:alphaModFix amt="82000"/>
            <a:extLst>
              <a:ext uri="{28A0092B-C50C-407E-A947-70E740481C1C}">
                <a14:useLocalDpi xmlns:a14="http://schemas.microsoft.com/office/drawing/2010/main" val="0"/>
              </a:ext>
            </a:extLst>
          </a:blip>
          <a:srcRect r="10175"/>
          <a:stretch/>
        </p:blipFill>
        <p:spPr bwMode="auto">
          <a:xfrm>
            <a:off x="3074357" y="-7372"/>
            <a:ext cx="9265846" cy="6712527"/>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17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C79680-D608-403E-AEC1-A9E4D0F78D1D}"/>
              </a:ext>
            </a:extLst>
          </p:cNvPr>
          <p:cNvPicPr>
            <a:picLocks noChangeAspect="1"/>
          </p:cNvPicPr>
          <p:nvPr/>
        </p:nvPicPr>
        <p:blipFill rotWithShape="1">
          <a:blip r:embed="rId3">
            <a:alphaModFix/>
          </a:blip>
          <a:srcRect l="35450" t="23333" r="35979" b="15873"/>
          <a:stretch/>
        </p:blipFill>
        <p:spPr>
          <a:xfrm>
            <a:off x="9505589" y="3249852"/>
            <a:ext cx="2435853" cy="3455303"/>
          </a:xfrm>
          <a:prstGeom prst="rect">
            <a:avLst/>
          </a:prstGeom>
          <a:ln w="3175">
            <a:solidFill>
              <a:schemeClr val="tx1"/>
            </a:solidFill>
          </a:ln>
          <a:effectLst>
            <a:softEdge rad="63500"/>
          </a:effectLst>
        </p:spPr>
      </p:pic>
      <p:pic>
        <p:nvPicPr>
          <p:cNvPr id="4" name="Picture 3" descr="\\uhb\userdata\CCN\Common\Network Office\Templates\Logos and signature\Network Header Logo.jpg">
            <a:extLst>
              <a:ext uri="{FF2B5EF4-FFF2-40B4-BE49-F238E27FC236}">
                <a16:creationId xmlns:a16="http://schemas.microsoft.com/office/drawing/2014/main" id="{150A8546-6E10-40AD-9F23-1CD267C736E5}"/>
              </a:ext>
            </a:extLst>
          </p:cNvPr>
          <p:cNvPicPr/>
          <p:nvPr/>
        </p:nvPicPr>
        <p:blipFill>
          <a:blip r:embed="rId4" cstate="print">
            <a:alphaModFix amt="72000"/>
            <a:extLst>
              <a:ext uri="{28A0092B-C50C-407E-A947-70E740481C1C}">
                <a14:useLocalDpi xmlns:a14="http://schemas.microsoft.com/office/drawing/2010/main" val="0"/>
              </a:ext>
            </a:extLst>
          </a:blip>
          <a:srcRect/>
          <a:stretch>
            <a:fillRect/>
          </a:stretch>
        </p:blipFill>
        <p:spPr bwMode="auto">
          <a:xfrm>
            <a:off x="572233" y="524649"/>
            <a:ext cx="4762155" cy="784606"/>
          </a:xfrm>
          <a:prstGeom prst="rect">
            <a:avLst/>
          </a:prstGeom>
          <a:noFill/>
          <a:ln>
            <a:noFill/>
          </a:ln>
          <a:effectLst>
            <a:softEdge rad="63500"/>
          </a:effectLst>
        </p:spPr>
      </p:pic>
      <p:pic>
        <p:nvPicPr>
          <p:cNvPr id="9" name="Picture 8">
            <a:extLst>
              <a:ext uri="{FF2B5EF4-FFF2-40B4-BE49-F238E27FC236}">
                <a16:creationId xmlns:a16="http://schemas.microsoft.com/office/drawing/2014/main" id="{196C3D57-9FB9-4A36-9471-F14C5A0B81FD}"/>
              </a:ext>
            </a:extLst>
          </p:cNvPr>
          <p:cNvPicPr>
            <a:picLocks noChangeAspect="1"/>
          </p:cNvPicPr>
          <p:nvPr/>
        </p:nvPicPr>
        <p:blipFill rotWithShape="1">
          <a:blip r:embed="rId5">
            <a:alphaModFix/>
          </a:blip>
          <a:srcRect l="25219" t="17980" r="25286" b="16565"/>
          <a:stretch/>
        </p:blipFill>
        <p:spPr>
          <a:xfrm>
            <a:off x="250558" y="1569903"/>
            <a:ext cx="5716798" cy="5040116"/>
          </a:xfrm>
          <a:prstGeom prst="rect">
            <a:avLst/>
          </a:prstGeom>
          <a:pattFill prst="pct5">
            <a:fgClr>
              <a:schemeClr val="accent1"/>
            </a:fgClr>
            <a:bgClr>
              <a:schemeClr val="bg1"/>
            </a:bgClr>
          </a:pattFill>
          <a:effectLst>
            <a:softEdge rad="317500"/>
          </a:effectLst>
        </p:spPr>
      </p:pic>
    </p:spTree>
    <p:extLst>
      <p:ext uri="{BB962C8B-B14F-4D97-AF65-F5344CB8AC3E}">
        <p14:creationId xmlns:p14="http://schemas.microsoft.com/office/powerpoint/2010/main" val="209430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216-3DED-475C-89F3-800E5F5DE872}"/>
              </a:ext>
            </a:extLst>
          </p:cNvPr>
          <p:cNvSpPr>
            <a:spLocks noGrp="1"/>
          </p:cNvSpPr>
          <p:nvPr>
            <p:ph type="title"/>
          </p:nvPr>
        </p:nvSpPr>
        <p:spPr>
          <a:xfrm>
            <a:off x="252300" y="0"/>
            <a:ext cx="5187795" cy="1325563"/>
          </a:xfrm>
        </p:spPr>
        <p:txBody>
          <a:bodyPr>
            <a:normAutofit/>
          </a:bodyPr>
          <a:lstStyle/>
          <a:p>
            <a:br>
              <a:rPr lang="en-GB" dirty="0"/>
            </a:br>
            <a:endParaRPr lang="en-GB" dirty="0"/>
          </a:p>
        </p:txBody>
      </p:sp>
      <p:pic>
        <p:nvPicPr>
          <p:cNvPr id="7" name="Picture 6" descr="\\uhb\userdata\CCN\Common\Network Office\Templates\Logos and signature\Network Header Logo.jpg">
            <a:extLst>
              <a:ext uri="{FF2B5EF4-FFF2-40B4-BE49-F238E27FC236}">
                <a16:creationId xmlns:a16="http://schemas.microsoft.com/office/drawing/2014/main" id="{1CD325E8-D052-41A8-8B36-6656471AE086}"/>
              </a:ext>
            </a:extLst>
          </p:cNvPr>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252300" y="365707"/>
            <a:ext cx="4762155" cy="784606"/>
          </a:xfrm>
          <a:prstGeom prst="rect">
            <a:avLst/>
          </a:prstGeom>
          <a:noFill/>
          <a:ln>
            <a:noFill/>
          </a:ln>
          <a:effectLst>
            <a:softEdge rad="63500"/>
          </a:effectLst>
        </p:spPr>
      </p:pic>
      <p:pic>
        <p:nvPicPr>
          <p:cNvPr id="3" name="Picture 2">
            <a:extLst>
              <a:ext uri="{FF2B5EF4-FFF2-40B4-BE49-F238E27FC236}">
                <a16:creationId xmlns:a16="http://schemas.microsoft.com/office/drawing/2014/main" id="{D3D2B2DF-DE60-4CA6-B34A-E93F17046401}"/>
              </a:ext>
            </a:extLst>
          </p:cNvPr>
          <p:cNvPicPr>
            <a:picLocks noChangeAspect="1"/>
          </p:cNvPicPr>
          <p:nvPr/>
        </p:nvPicPr>
        <p:blipFill>
          <a:blip r:embed="rId3"/>
          <a:stretch>
            <a:fillRect/>
          </a:stretch>
        </p:blipFill>
        <p:spPr>
          <a:xfrm>
            <a:off x="8098797" y="164615"/>
            <a:ext cx="4093203" cy="3604462"/>
          </a:xfrm>
          <a:prstGeom prst="rect">
            <a:avLst/>
          </a:prstGeom>
        </p:spPr>
      </p:pic>
      <p:sp>
        <p:nvSpPr>
          <p:cNvPr id="5" name="Rectangle 4">
            <a:extLst>
              <a:ext uri="{FF2B5EF4-FFF2-40B4-BE49-F238E27FC236}">
                <a16:creationId xmlns:a16="http://schemas.microsoft.com/office/drawing/2014/main" id="{42518608-D305-4880-90A3-9647C1815385}"/>
              </a:ext>
            </a:extLst>
          </p:cNvPr>
          <p:cNvSpPr/>
          <p:nvPr/>
        </p:nvSpPr>
        <p:spPr>
          <a:xfrm>
            <a:off x="921248" y="1118118"/>
            <a:ext cx="3424257" cy="646331"/>
          </a:xfrm>
          <a:prstGeom prst="rect">
            <a:avLst/>
          </a:prstGeom>
        </p:spPr>
        <p:txBody>
          <a:bodyPr wrap="square">
            <a:spAutoFit/>
          </a:bodyPr>
          <a:lstStyle/>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www.midlandsnetworks.org.uk</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@MidlandsCCTNB</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D8EFEE5-37FE-4C4A-9D16-261908C49583}"/>
              </a:ext>
            </a:extLst>
          </p:cNvPr>
          <p:cNvSpPr txBox="1"/>
          <p:nvPr/>
        </p:nvSpPr>
        <p:spPr>
          <a:xfrm>
            <a:off x="95622" y="2180403"/>
            <a:ext cx="10953378" cy="3908762"/>
          </a:xfrm>
          <a:prstGeom prst="rect">
            <a:avLst/>
          </a:prstGeom>
          <a:noFill/>
        </p:spPr>
        <p:txBody>
          <a:bodyPr wrap="square" rtlCol="0">
            <a:spAutoFit/>
          </a:bodyPr>
          <a:lstStyle/>
          <a:p>
            <a:pPr marL="457200" indent="-457200">
              <a:buFont typeface="Arial" panose="020B0604020202020204" pitchFamily="34" charset="0"/>
              <a:buChar char="•"/>
            </a:pPr>
            <a:r>
              <a:rPr lang="en-GB" sz="2800" dirty="0"/>
              <a:t>One of top 3 busiest MTC</a:t>
            </a:r>
          </a:p>
          <a:p>
            <a:pPr marL="457200" indent="-457200">
              <a:buFont typeface="Arial" panose="020B0604020202020204" pitchFamily="34" charset="0"/>
              <a:buChar char="•"/>
            </a:pPr>
            <a:r>
              <a:rPr lang="en-GB" sz="2800" dirty="0"/>
              <a:t>Previous leader with BOAST4 fractures</a:t>
            </a:r>
          </a:p>
          <a:p>
            <a:pPr marL="457200" indent="-457200">
              <a:buFont typeface="Arial" panose="020B0604020202020204" pitchFamily="34" charset="0"/>
              <a:buChar char="•"/>
            </a:pPr>
            <a:r>
              <a:rPr lang="en-GB" sz="2800" dirty="0"/>
              <a:t>Higher than average getting transfers within 2 days</a:t>
            </a:r>
          </a:p>
          <a:p>
            <a:pPr marL="457200" indent="-457200">
              <a:buFont typeface="Arial" panose="020B0604020202020204" pitchFamily="34" charset="0"/>
              <a:buChar char="•"/>
            </a:pPr>
            <a:r>
              <a:rPr lang="en-GB" sz="2800" dirty="0"/>
              <a:t>In the top 3 for outcomes</a:t>
            </a:r>
          </a:p>
          <a:p>
            <a:pPr marL="457200" indent="-457200">
              <a:buFont typeface="Arial" panose="020B0604020202020204" pitchFamily="34" charset="0"/>
              <a:buChar char="•"/>
            </a:pPr>
            <a:r>
              <a:rPr lang="en-GB" sz="2800" dirty="0"/>
              <a:t>NICE heads </a:t>
            </a:r>
            <a:r>
              <a:rPr lang="en-GB" sz="2800" dirty="0" err="1"/>
              <a:t>Ct’d</a:t>
            </a:r>
            <a:r>
              <a:rPr lang="en-GB" sz="2800" dirty="0"/>
              <a:t> within Hr Always above national </a:t>
            </a:r>
            <a:r>
              <a:rPr lang="en-GB" sz="2800" dirty="0" err="1"/>
              <a:t>ave</a:t>
            </a:r>
            <a:endParaRPr lang="en-GB" sz="2800" dirty="0"/>
          </a:p>
          <a:p>
            <a:pPr marL="457200" indent="-457200">
              <a:buFont typeface="Arial" panose="020B0604020202020204" pitchFamily="34" charset="0"/>
              <a:buChar char="•"/>
            </a:pPr>
            <a:r>
              <a:rPr lang="en-GB" sz="2800" dirty="0"/>
              <a:t>Higher than </a:t>
            </a:r>
            <a:r>
              <a:rPr lang="en-GB" sz="2800" dirty="0" err="1"/>
              <a:t>ave</a:t>
            </a:r>
            <a:r>
              <a:rPr lang="en-GB" sz="2800" dirty="0"/>
              <a:t> Consultant led trauma triage</a:t>
            </a:r>
          </a:p>
          <a:p>
            <a:pPr marL="457200" indent="-457200">
              <a:buFont typeface="Arial" panose="020B0604020202020204" pitchFamily="34" charset="0"/>
              <a:buChar char="•"/>
            </a:pPr>
            <a:r>
              <a:rPr lang="en-GB" sz="2800" dirty="0"/>
              <a:t>Previously described by Peer review as one of best functioning networks in country.</a:t>
            </a:r>
          </a:p>
          <a:p>
            <a:endParaRPr lang="en-GB" sz="2000" dirty="0"/>
          </a:p>
        </p:txBody>
      </p:sp>
      <p:pic>
        <p:nvPicPr>
          <p:cNvPr id="8" name="Picture 2" descr="Image result for strength icon">
            <a:extLst>
              <a:ext uri="{FF2B5EF4-FFF2-40B4-BE49-F238E27FC236}">
                <a16:creationId xmlns:a16="http://schemas.microsoft.com/office/drawing/2014/main" id="{EE22CC98-E315-4D09-8A7B-9F2B2108D9A5}"/>
              </a:ext>
            </a:extLst>
          </p:cNvPr>
          <p:cNvPicPr>
            <a:picLocks noChangeAspect="1" noChangeArrowheads="1"/>
          </p:cNvPicPr>
          <p:nvPr/>
        </p:nvPicPr>
        <p:blipFill>
          <a:blip r:embed="rId6">
            <a:alphaModFix amt="75000"/>
            <a:extLst>
              <a:ext uri="{28A0092B-C50C-407E-A947-70E740481C1C}">
                <a14:useLocalDpi xmlns:a14="http://schemas.microsoft.com/office/drawing/2010/main" val="0"/>
              </a:ext>
            </a:extLst>
          </a:blip>
          <a:srcRect/>
          <a:stretch>
            <a:fillRect/>
          </a:stretch>
        </p:blipFill>
        <p:spPr bwMode="auto">
          <a:xfrm>
            <a:off x="10474037" y="5197305"/>
            <a:ext cx="1314017" cy="131401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756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216-3DED-475C-89F3-800E5F5DE872}"/>
              </a:ext>
            </a:extLst>
          </p:cNvPr>
          <p:cNvSpPr>
            <a:spLocks noGrp="1"/>
          </p:cNvSpPr>
          <p:nvPr>
            <p:ph type="title"/>
          </p:nvPr>
        </p:nvSpPr>
        <p:spPr>
          <a:xfrm>
            <a:off x="252300" y="0"/>
            <a:ext cx="5187795" cy="1325563"/>
          </a:xfrm>
        </p:spPr>
        <p:txBody>
          <a:bodyPr>
            <a:normAutofit/>
          </a:bodyPr>
          <a:lstStyle/>
          <a:p>
            <a:br>
              <a:rPr lang="en-GB" dirty="0"/>
            </a:br>
            <a:endParaRPr lang="en-GB" dirty="0"/>
          </a:p>
        </p:txBody>
      </p:sp>
      <p:pic>
        <p:nvPicPr>
          <p:cNvPr id="7" name="Picture 6" descr="\\uhb\userdata\CCN\Common\Network Office\Templates\Logos and signature\Network Header Logo.jpg">
            <a:extLst>
              <a:ext uri="{FF2B5EF4-FFF2-40B4-BE49-F238E27FC236}">
                <a16:creationId xmlns:a16="http://schemas.microsoft.com/office/drawing/2014/main" id="{1CD325E8-D052-41A8-8B36-6656471AE086}"/>
              </a:ext>
            </a:extLst>
          </p:cNvPr>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252300" y="365707"/>
            <a:ext cx="4762155" cy="784606"/>
          </a:xfrm>
          <a:prstGeom prst="rect">
            <a:avLst/>
          </a:prstGeom>
          <a:noFill/>
          <a:ln>
            <a:noFill/>
          </a:ln>
          <a:effectLst>
            <a:softEdge rad="63500"/>
          </a:effectLst>
        </p:spPr>
      </p:pic>
      <p:pic>
        <p:nvPicPr>
          <p:cNvPr id="3" name="Picture 2">
            <a:extLst>
              <a:ext uri="{FF2B5EF4-FFF2-40B4-BE49-F238E27FC236}">
                <a16:creationId xmlns:a16="http://schemas.microsoft.com/office/drawing/2014/main" id="{D3D2B2DF-DE60-4CA6-B34A-E93F17046401}"/>
              </a:ext>
            </a:extLst>
          </p:cNvPr>
          <p:cNvPicPr>
            <a:picLocks noChangeAspect="1"/>
          </p:cNvPicPr>
          <p:nvPr/>
        </p:nvPicPr>
        <p:blipFill>
          <a:blip r:embed="rId3"/>
          <a:stretch>
            <a:fillRect/>
          </a:stretch>
        </p:blipFill>
        <p:spPr>
          <a:xfrm>
            <a:off x="7609380" y="346678"/>
            <a:ext cx="4330320" cy="3813266"/>
          </a:xfrm>
          <a:prstGeom prst="rect">
            <a:avLst/>
          </a:prstGeom>
        </p:spPr>
      </p:pic>
      <p:sp>
        <p:nvSpPr>
          <p:cNvPr id="5" name="Rectangle 4">
            <a:extLst>
              <a:ext uri="{FF2B5EF4-FFF2-40B4-BE49-F238E27FC236}">
                <a16:creationId xmlns:a16="http://schemas.microsoft.com/office/drawing/2014/main" id="{42518608-D305-4880-90A3-9647C1815385}"/>
              </a:ext>
            </a:extLst>
          </p:cNvPr>
          <p:cNvSpPr/>
          <p:nvPr/>
        </p:nvSpPr>
        <p:spPr>
          <a:xfrm>
            <a:off x="921248" y="1118118"/>
            <a:ext cx="3424257" cy="646331"/>
          </a:xfrm>
          <a:prstGeom prst="rect">
            <a:avLst/>
          </a:prstGeom>
        </p:spPr>
        <p:txBody>
          <a:bodyPr wrap="square">
            <a:spAutoFit/>
          </a:bodyPr>
          <a:lstStyle/>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www.midlandsnetworks.org.uk</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@MidlandsCCTNB</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D8EFEE5-37FE-4C4A-9D16-261908C49583}"/>
              </a:ext>
            </a:extLst>
          </p:cNvPr>
          <p:cNvSpPr txBox="1"/>
          <p:nvPr/>
        </p:nvSpPr>
        <p:spPr>
          <a:xfrm>
            <a:off x="193963" y="2123911"/>
            <a:ext cx="8056419" cy="4247317"/>
          </a:xfrm>
          <a:prstGeom prst="rect">
            <a:avLst/>
          </a:prstGeom>
          <a:noFill/>
        </p:spPr>
        <p:txBody>
          <a:bodyPr wrap="square" rtlCol="0">
            <a:spAutoFit/>
          </a:bodyPr>
          <a:lstStyle/>
          <a:p>
            <a:pPr marL="457200" indent="-457200">
              <a:buFont typeface="Arial" panose="020B0604020202020204" pitchFamily="34" charset="0"/>
              <a:buChar char="•"/>
            </a:pPr>
            <a:r>
              <a:rPr lang="en-GB" sz="2800" dirty="0"/>
              <a:t>Trauma Related Issues Database (TRIDs)</a:t>
            </a:r>
          </a:p>
          <a:p>
            <a:pPr marL="457200" indent="-457200">
              <a:buFont typeface="Arial" panose="020B0604020202020204" pitchFamily="34" charset="0"/>
              <a:buChar char="•"/>
            </a:pPr>
            <a:r>
              <a:rPr lang="en-GB" sz="2800" dirty="0"/>
              <a:t>Triage tool</a:t>
            </a:r>
          </a:p>
          <a:p>
            <a:pPr marL="457200" indent="-457200">
              <a:buFont typeface="Arial" panose="020B0604020202020204" pitchFamily="34" charset="0"/>
              <a:buChar char="•"/>
            </a:pPr>
            <a:r>
              <a:rPr lang="en-GB" sz="2800" dirty="0"/>
              <a:t>Pre-hospital merit teams </a:t>
            </a:r>
          </a:p>
          <a:p>
            <a:pPr marL="457200" indent="-457200">
              <a:buFont typeface="Arial" panose="020B0604020202020204" pitchFamily="34" charset="0"/>
              <a:buChar char="•"/>
            </a:pPr>
            <a:r>
              <a:rPr lang="en-GB" sz="2800" dirty="0"/>
              <a:t>Regional Trauma Desk </a:t>
            </a:r>
          </a:p>
          <a:p>
            <a:pPr marL="457200" indent="-457200">
              <a:buFont typeface="Arial" panose="020B0604020202020204" pitchFamily="34" charset="0"/>
              <a:buChar char="•"/>
            </a:pPr>
            <a:r>
              <a:rPr lang="en-GB" sz="2800" dirty="0"/>
              <a:t>Regional Silver Trauma Triage tool</a:t>
            </a:r>
          </a:p>
          <a:p>
            <a:pPr marL="457200" indent="-457200">
              <a:buFont typeface="Arial" panose="020B0604020202020204" pitchFamily="34" charset="0"/>
              <a:buChar char="•"/>
            </a:pPr>
            <a:r>
              <a:rPr lang="en-GB" sz="2800" dirty="0"/>
              <a:t>Access to Pre hospital </a:t>
            </a:r>
            <a:r>
              <a:rPr lang="en-GB" sz="2800" dirty="0" err="1"/>
              <a:t>eprf</a:t>
            </a:r>
            <a:endParaRPr lang="en-GB" sz="2800" dirty="0"/>
          </a:p>
          <a:p>
            <a:pPr marL="457200" indent="-457200">
              <a:buFont typeface="Arial" panose="020B0604020202020204" pitchFamily="34" charset="0"/>
              <a:buChar char="•"/>
            </a:pPr>
            <a:r>
              <a:rPr lang="en-GB" sz="2800" dirty="0"/>
              <a:t>Development of the West </a:t>
            </a:r>
            <a:r>
              <a:rPr lang="en-GB" sz="2800" dirty="0" err="1"/>
              <a:t>Mids</a:t>
            </a:r>
            <a:r>
              <a:rPr lang="en-GB" sz="2800" dirty="0"/>
              <a:t> Framework</a:t>
            </a:r>
          </a:p>
          <a:p>
            <a:pPr marL="457200" indent="-457200">
              <a:buFont typeface="Arial" panose="020B0604020202020204" pitchFamily="34" charset="0"/>
              <a:buChar char="•"/>
            </a:pPr>
            <a:r>
              <a:rPr lang="en-GB" sz="2800" dirty="0"/>
              <a:t>High risk event guidance and pathways</a:t>
            </a:r>
          </a:p>
          <a:p>
            <a:pPr marL="457200" indent="-457200">
              <a:buFont typeface="Arial" panose="020B0604020202020204" pitchFamily="34" charset="0"/>
              <a:buChar char="•"/>
            </a:pPr>
            <a:r>
              <a:rPr lang="en-GB" sz="2800" dirty="0"/>
              <a:t>Paediatric retrieval service used for Trauma</a:t>
            </a:r>
          </a:p>
          <a:p>
            <a:endParaRPr lang="en-GB" dirty="0"/>
          </a:p>
        </p:txBody>
      </p:sp>
      <p:pic>
        <p:nvPicPr>
          <p:cNvPr id="3074" name="Picture 2" descr="Image result for strength icon">
            <a:extLst>
              <a:ext uri="{FF2B5EF4-FFF2-40B4-BE49-F238E27FC236}">
                <a16:creationId xmlns:a16="http://schemas.microsoft.com/office/drawing/2014/main" id="{1FD320EB-EB11-4CD6-A3A0-715A4C319A32}"/>
              </a:ext>
            </a:extLst>
          </p:cNvPr>
          <p:cNvPicPr>
            <a:picLocks noChangeAspect="1" noChangeArrowheads="1"/>
          </p:cNvPicPr>
          <p:nvPr/>
        </p:nvPicPr>
        <p:blipFill>
          <a:blip r:embed="rId6">
            <a:alphaModFix amt="75000"/>
            <a:extLst>
              <a:ext uri="{28A0092B-C50C-407E-A947-70E740481C1C}">
                <a14:useLocalDpi xmlns:a14="http://schemas.microsoft.com/office/drawing/2010/main" val="0"/>
              </a:ext>
            </a:extLst>
          </a:blip>
          <a:srcRect/>
          <a:stretch>
            <a:fillRect/>
          </a:stretch>
        </p:blipFill>
        <p:spPr bwMode="auto">
          <a:xfrm>
            <a:off x="10474037" y="5197305"/>
            <a:ext cx="1314017" cy="131401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299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216-3DED-475C-89F3-800E5F5DE872}"/>
              </a:ext>
            </a:extLst>
          </p:cNvPr>
          <p:cNvSpPr>
            <a:spLocks noGrp="1"/>
          </p:cNvSpPr>
          <p:nvPr>
            <p:ph type="title"/>
          </p:nvPr>
        </p:nvSpPr>
        <p:spPr>
          <a:xfrm>
            <a:off x="252300" y="0"/>
            <a:ext cx="5187795" cy="1325563"/>
          </a:xfrm>
        </p:spPr>
        <p:txBody>
          <a:bodyPr>
            <a:normAutofit/>
          </a:bodyPr>
          <a:lstStyle/>
          <a:p>
            <a:br>
              <a:rPr lang="en-GB" dirty="0"/>
            </a:br>
            <a:endParaRPr lang="en-GB" dirty="0"/>
          </a:p>
        </p:txBody>
      </p:sp>
      <p:pic>
        <p:nvPicPr>
          <p:cNvPr id="7" name="Picture 6" descr="\\uhb\userdata\CCN\Common\Network Office\Templates\Logos and signature\Network Header Logo.jpg">
            <a:extLst>
              <a:ext uri="{FF2B5EF4-FFF2-40B4-BE49-F238E27FC236}">
                <a16:creationId xmlns:a16="http://schemas.microsoft.com/office/drawing/2014/main" id="{1CD325E8-D052-41A8-8B36-6656471AE086}"/>
              </a:ext>
            </a:extLst>
          </p:cNvPr>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252300" y="365707"/>
            <a:ext cx="4762155" cy="784606"/>
          </a:xfrm>
          <a:prstGeom prst="rect">
            <a:avLst/>
          </a:prstGeom>
          <a:noFill/>
          <a:ln>
            <a:noFill/>
          </a:ln>
          <a:effectLst>
            <a:softEdge rad="63500"/>
          </a:effectLst>
        </p:spPr>
      </p:pic>
      <p:pic>
        <p:nvPicPr>
          <p:cNvPr id="3" name="Picture 2">
            <a:extLst>
              <a:ext uri="{FF2B5EF4-FFF2-40B4-BE49-F238E27FC236}">
                <a16:creationId xmlns:a16="http://schemas.microsoft.com/office/drawing/2014/main" id="{D3D2B2DF-DE60-4CA6-B34A-E93F17046401}"/>
              </a:ext>
            </a:extLst>
          </p:cNvPr>
          <p:cNvPicPr>
            <a:picLocks noChangeAspect="1"/>
          </p:cNvPicPr>
          <p:nvPr/>
        </p:nvPicPr>
        <p:blipFill>
          <a:blip r:embed="rId3"/>
          <a:stretch>
            <a:fillRect/>
          </a:stretch>
        </p:blipFill>
        <p:spPr>
          <a:xfrm>
            <a:off x="7609380" y="346678"/>
            <a:ext cx="4330320" cy="3813266"/>
          </a:xfrm>
          <a:prstGeom prst="rect">
            <a:avLst/>
          </a:prstGeom>
        </p:spPr>
      </p:pic>
      <p:sp>
        <p:nvSpPr>
          <p:cNvPr id="5" name="Rectangle 4">
            <a:extLst>
              <a:ext uri="{FF2B5EF4-FFF2-40B4-BE49-F238E27FC236}">
                <a16:creationId xmlns:a16="http://schemas.microsoft.com/office/drawing/2014/main" id="{42518608-D305-4880-90A3-9647C1815385}"/>
              </a:ext>
            </a:extLst>
          </p:cNvPr>
          <p:cNvSpPr/>
          <p:nvPr/>
        </p:nvSpPr>
        <p:spPr>
          <a:xfrm>
            <a:off x="921248" y="1118118"/>
            <a:ext cx="3424257" cy="646331"/>
          </a:xfrm>
          <a:prstGeom prst="rect">
            <a:avLst/>
          </a:prstGeom>
        </p:spPr>
        <p:txBody>
          <a:bodyPr wrap="square">
            <a:spAutoFit/>
          </a:bodyPr>
          <a:lstStyle/>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www.midlandsnetworks.org.uk</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@MidlandsCCTNB</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D8EFEE5-37FE-4C4A-9D16-261908C49583}"/>
              </a:ext>
            </a:extLst>
          </p:cNvPr>
          <p:cNvSpPr txBox="1"/>
          <p:nvPr/>
        </p:nvSpPr>
        <p:spPr>
          <a:xfrm>
            <a:off x="95899" y="2077974"/>
            <a:ext cx="10979728" cy="4401205"/>
          </a:xfrm>
          <a:prstGeom prst="rect">
            <a:avLst/>
          </a:prstGeom>
          <a:noFill/>
        </p:spPr>
        <p:txBody>
          <a:bodyPr wrap="square" rtlCol="0">
            <a:spAutoFit/>
          </a:bodyPr>
          <a:lstStyle/>
          <a:p>
            <a:pPr marL="285750" indent="-285750">
              <a:buFont typeface="Arial" panose="020B0604020202020204" pitchFamily="34" charset="0"/>
              <a:buChar char="•"/>
            </a:pPr>
            <a:r>
              <a:rPr lang="en-GB" sz="3200" dirty="0"/>
              <a:t>Prevention projects</a:t>
            </a:r>
          </a:p>
          <a:p>
            <a:pPr marL="742950" lvl="1" indent="-285750">
              <a:buFont typeface="Arial" panose="020B0604020202020204" pitchFamily="34" charset="0"/>
              <a:buChar char="•"/>
            </a:pPr>
            <a:r>
              <a:rPr lang="en-GB" sz="3200" dirty="0" err="1"/>
              <a:t>Paed</a:t>
            </a:r>
            <a:r>
              <a:rPr lang="en-GB" sz="3200" dirty="0"/>
              <a:t> knife crime</a:t>
            </a:r>
          </a:p>
          <a:p>
            <a:pPr marL="742950" lvl="1" indent="-285750">
              <a:buFont typeface="Arial" panose="020B0604020202020204" pitchFamily="34" charset="0"/>
              <a:buChar char="•"/>
            </a:pPr>
            <a:r>
              <a:rPr lang="en-GB" sz="3200" dirty="0"/>
              <a:t>Red thread</a:t>
            </a:r>
          </a:p>
          <a:p>
            <a:pPr marL="285750" indent="-285750">
              <a:buFont typeface="Arial" panose="020B0604020202020204" pitchFamily="34" charset="0"/>
              <a:buChar char="•"/>
            </a:pPr>
            <a:r>
              <a:rPr lang="en-GB" sz="3200" dirty="0"/>
              <a:t>All triage tool + gets Consultant led team</a:t>
            </a:r>
          </a:p>
          <a:p>
            <a:pPr marL="285750" indent="-285750">
              <a:buFont typeface="Arial" panose="020B0604020202020204" pitchFamily="34" charset="0"/>
              <a:buChar char="•"/>
            </a:pPr>
            <a:r>
              <a:rPr lang="en-GB" sz="3200" dirty="0"/>
              <a:t>All transfers in within 2 days</a:t>
            </a:r>
          </a:p>
          <a:p>
            <a:pPr marL="285750" indent="-285750">
              <a:buFont typeface="Arial" panose="020B0604020202020204" pitchFamily="34" charset="0"/>
              <a:buChar char="•"/>
            </a:pPr>
            <a:r>
              <a:rPr lang="en-GB" sz="3200" dirty="0"/>
              <a:t>“Code Red” alert for Trauma calls to mobilise required teams</a:t>
            </a:r>
          </a:p>
          <a:p>
            <a:pPr marL="285750" indent="-285750">
              <a:buFont typeface="Arial" panose="020B0604020202020204" pitchFamily="34" charset="0"/>
              <a:buChar char="•"/>
            </a:pPr>
            <a:r>
              <a:rPr lang="en-GB" sz="3200" dirty="0"/>
              <a:t>Military centre to advance research and education</a:t>
            </a:r>
          </a:p>
          <a:p>
            <a:pPr marL="285750" indent="-285750">
              <a:buFont typeface="Arial" panose="020B0604020202020204" pitchFamily="34" charset="0"/>
              <a:buChar char="•"/>
            </a:pPr>
            <a:r>
              <a:rPr lang="en-GB" sz="3200" dirty="0"/>
              <a:t>Telemedicine referral systems</a:t>
            </a:r>
          </a:p>
          <a:p>
            <a:endParaRPr lang="en-GB" sz="2400" dirty="0"/>
          </a:p>
        </p:txBody>
      </p:sp>
      <p:pic>
        <p:nvPicPr>
          <p:cNvPr id="8" name="Picture 2" descr="Image result for strength icon">
            <a:extLst>
              <a:ext uri="{FF2B5EF4-FFF2-40B4-BE49-F238E27FC236}">
                <a16:creationId xmlns:a16="http://schemas.microsoft.com/office/drawing/2014/main" id="{0570993D-7D06-4896-A8B4-BE53F660D330}"/>
              </a:ext>
            </a:extLst>
          </p:cNvPr>
          <p:cNvPicPr>
            <a:picLocks noChangeAspect="1" noChangeArrowheads="1"/>
          </p:cNvPicPr>
          <p:nvPr/>
        </p:nvPicPr>
        <p:blipFill>
          <a:blip r:embed="rId6">
            <a:alphaModFix amt="75000"/>
            <a:extLst>
              <a:ext uri="{28A0092B-C50C-407E-A947-70E740481C1C}">
                <a14:useLocalDpi xmlns:a14="http://schemas.microsoft.com/office/drawing/2010/main" val="0"/>
              </a:ext>
            </a:extLst>
          </a:blip>
          <a:srcRect/>
          <a:stretch>
            <a:fillRect/>
          </a:stretch>
        </p:blipFill>
        <p:spPr bwMode="auto">
          <a:xfrm>
            <a:off x="10474037" y="5197305"/>
            <a:ext cx="1314017" cy="131401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716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216-3DED-475C-89F3-800E5F5DE872}"/>
              </a:ext>
            </a:extLst>
          </p:cNvPr>
          <p:cNvSpPr>
            <a:spLocks noGrp="1"/>
          </p:cNvSpPr>
          <p:nvPr>
            <p:ph type="title"/>
          </p:nvPr>
        </p:nvSpPr>
        <p:spPr>
          <a:xfrm>
            <a:off x="252300" y="0"/>
            <a:ext cx="5187795" cy="1325563"/>
          </a:xfrm>
        </p:spPr>
        <p:txBody>
          <a:bodyPr>
            <a:normAutofit/>
          </a:bodyPr>
          <a:lstStyle/>
          <a:p>
            <a:br>
              <a:rPr lang="en-GB" dirty="0"/>
            </a:br>
            <a:endParaRPr lang="en-GB" dirty="0"/>
          </a:p>
        </p:txBody>
      </p:sp>
      <p:sp>
        <p:nvSpPr>
          <p:cNvPr id="5" name="Rectangle 4">
            <a:extLst>
              <a:ext uri="{FF2B5EF4-FFF2-40B4-BE49-F238E27FC236}">
                <a16:creationId xmlns:a16="http://schemas.microsoft.com/office/drawing/2014/main" id="{42518608-D305-4880-90A3-9647C1815385}"/>
              </a:ext>
            </a:extLst>
          </p:cNvPr>
          <p:cNvSpPr/>
          <p:nvPr/>
        </p:nvSpPr>
        <p:spPr>
          <a:xfrm>
            <a:off x="277434" y="940670"/>
            <a:ext cx="3424257" cy="646331"/>
          </a:xfrm>
          <a:prstGeom prst="rect">
            <a:avLst/>
          </a:prstGeom>
        </p:spPr>
        <p:txBody>
          <a:bodyPr wrap="square">
            <a:spAutoFit/>
          </a:bodyPr>
          <a:lstStyle/>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www.midlandsnetworks.org.uk</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@MidlandsCCTNB</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D8EFEE5-37FE-4C4A-9D16-261908C49583}"/>
              </a:ext>
            </a:extLst>
          </p:cNvPr>
          <p:cNvSpPr txBox="1"/>
          <p:nvPr/>
        </p:nvSpPr>
        <p:spPr>
          <a:xfrm>
            <a:off x="92154" y="2429225"/>
            <a:ext cx="3604764" cy="3631763"/>
          </a:xfrm>
          <a:prstGeom prst="rect">
            <a:avLst/>
          </a:prstGeom>
          <a:noFill/>
        </p:spPr>
        <p:txBody>
          <a:bodyPr wrap="square" rtlCol="0">
            <a:spAutoFit/>
          </a:bodyPr>
          <a:lstStyle/>
          <a:p>
            <a:endParaRPr lang="en-GB" sz="2400" dirty="0"/>
          </a:p>
          <a:p>
            <a:r>
              <a:rPr lang="en-GB" sz="2800" dirty="0"/>
              <a:t>Build on the last 7 yrs.</a:t>
            </a:r>
          </a:p>
          <a:p>
            <a:endParaRPr lang="en-GB" sz="2800" dirty="0"/>
          </a:p>
          <a:p>
            <a:r>
              <a:rPr lang="en-GB" sz="2800" dirty="0"/>
              <a:t>Make of the next 7 yrs.</a:t>
            </a:r>
          </a:p>
          <a:p>
            <a:endParaRPr lang="en-GB" sz="2800" dirty="0"/>
          </a:p>
          <a:p>
            <a:r>
              <a:rPr lang="en-GB" sz="2800" dirty="0"/>
              <a:t>Continue to Network</a:t>
            </a:r>
          </a:p>
          <a:p>
            <a:endParaRPr lang="en-GB" sz="2400" dirty="0"/>
          </a:p>
          <a:p>
            <a:endParaRPr lang="en-GB" sz="2400" dirty="0"/>
          </a:p>
          <a:p>
            <a:endParaRPr lang="en-GB" dirty="0"/>
          </a:p>
        </p:txBody>
      </p:sp>
      <p:pic>
        <p:nvPicPr>
          <p:cNvPr id="8" name="Picture 2">
            <a:extLst>
              <a:ext uri="{FF2B5EF4-FFF2-40B4-BE49-F238E27FC236}">
                <a16:creationId xmlns:a16="http://schemas.microsoft.com/office/drawing/2014/main" id="{26CD12EF-1C43-4527-B704-18E90DBD7470}"/>
              </a:ext>
            </a:extLst>
          </p:cNvPr>
          <p:cNvPicPr>
            <a:picLocks noChangeAspect="1" noChangeArrowheads="1"/>
          </p:cNvPicPr>
          <p:nvPr/>
        </p:nvPicPr>
        <p:blipFill rotWithShape="1">
          <a:blip r:embed="rId4">
            <a:alphaModFix amt="82000"/>
            <a:extLst>
              <a:ext uri="{28A0092B-C50C-407E-A947-70E740481C1C}">
                <a14:useLocalDpi xmlns:a14="http://schemas.microsoft.com/office/drawing/2010/main" val="0"/>
              </a:ext>
            </a:extLst>
          </a:blip>
          <a:srcRect r="10175"/>
          <a:stretch/>
        </p:blipFill>
        <p:spPr bwMode="auto">
          <a:xfrm>
            <a:off x="3536771" y="268359"/>
            <a:ext cx="8725780" cy="6321282"/>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17500"/>
          </a:effectLst>
          <a:extLst>
            <a:ext uri="{909E8E84-426E-40DD-AFC4-6F175D3DCCD1}">
              <a14:hiddenFill xmlns:a14="http://schemas.microsoft.com/office/drawing/2010/main">
                <a:solidFill>
                  <a:srgbClr val="FFFFFF"/>
                </a:solidFill>
              </a14:hiddenFill>
            </a:ext>
          </a:extLst>
        </p:spPr>
      </p:pic>
      <p:pic>
        <p:nvPicPr>
          <p:cNvPr id="7" name="Picture 6" descr="\\uhb\userdata\CCN\Common\Network Office\Templates\Logos and signature\Network Header Logo.jpg">
            <a:extLst>
              <a:ext uri="{FF2B5EF4-FFF2-40B4-BE49-F238E27FC236}">
                <a16:creationId xmlns:a16="http://schemas.microsoft.com/office/drawing/2014/main" id="{1CD325E8-D052-41A8-8B36-6656471AE086}"/>
              </a:ext>
            </a:extLst>
          </p:cNvPr>
          <p:cNvPicPr/>
          <p:nvPr/>
        </p:nvPicPr>
        <p:blipFill>
          <a:blip r:embed="rId5" cstate="print">
            <a:alphaModFix amt="72000"/>
            <a:extLst>
              <a:ext uri="{28A0092B-C50C-407E-A947-70E740481C1C}">
                <a14:useLocalDpi xmlns:a14="http://schemas.microsoft.com/office/drawing/2010/main" val="0"/>
              </a:ext>
            </a:extLst>
          </a:blip>
          <a:srcRect/>
          <a:stretch>
            <a:fillRect/>
          </a:stretch>
        </p:blipFill>
        <p:spPr bwMode="auto">
          <a:xfrm>
            <a:off x="252301" y="365707"/>
            <a:ext cx="3523063" cy="500202"/>
          </a:xfrm>
          <a:prstGeom prst="rect">
            <a:avLst/>
          </a:prstGeom>
          <a:noFill/>
          <a:ln>
            <a:noFill/>
          </a:ln>
          <a:effectLst>
            <a:softEdge rad="63500"/>
          </a:effectLst>
        </p:spPr>
      </p:pic>
      <p:pic>
        <p:nvPicPr>
          <p:cNvPr id="9" name="Picture 8">
            <a:extLst>
              <a:ext uri="{FF2B5EF4-FFF2-40B4-BE49-F238E27FC236}">
                <a16:creationId xmlns:a16="http://schemas.microsoft.com/office/drawing/2014/main" id="{EFAA3A1F-707D-4B26-81C7-701147A5CB62}"/>
              </a:ext>
            </a:extLst>
          </p:cNvPr>
          <p:cNvPicPr>
            <a:picLocks noChangeAspect="1"/>
          </p:cNvPicPr>
          <p:nvPr/>
        </p:nvPicPr>
        <p:blipFill rotWithShape="1">
          <a:blip r:embed="rId6">
            <a:alphaModFix/>
          </a:blip>
          <a:srcRect l="35450" t="23333" r="35979" b="15873"/>
          <a:stretch/>
        </p:blipFill>
        <p:spPr>
          <a:xfrm>
            <a:off x="4049943" y="2581250"/>
            <a:ext cx="2345908" cy="3327714"/>
          </a:xfrm>
          <a:prstGeom prst="rect">
            <a:avLst/>
          </a:prstGeom>
          <a:ln w="3175">
            <a:solidFill>
              <a:schemeClr val="tx1"/>
            </a:solidFill>
          </a:ln>
          <a:effectLst>
            <a:softEdge rad="63500"/>
          </a:effectLst>
        </p:spPr>
      </p:pic>
    </p:spTree>
    <p:extLst>
      <p:ext uri="{BB962C8B-B14F-4D97-AF65-F5344CB8AC3E}">
        <p14:creationId xmlns:p14="http://schemas.microsoft.com/office/powerpoint/2010/main" val="212979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64FB56-2D1F-409E-8B12-2EE294B2B5A1}"/>
              </a:ext>
            </a:extLst>
          </p:cNvPr>
          <p:cNvPicPr>
            <a:picLocks noChangeAspect="1"/>
          </p:cNvPicPr>
          <p:nvPr/>
        </p:nvPicPr>
        <p:blipFill rotWithShape="1">
          <a:blip r:embed="rId2">
            <a:alphaModFix/>
          </a:blip>
          <a:srcRect l="35450" t="23333" r="35979" b="15873"/>
          <a:stretch/>
        </p:blipFill>
        <p:spPr>
          <a:xfrm>
            <a:off x="7969077" y="560614"/>
            <a:ext cx="3958510" cy="5615221"/>
          </a:xfrm>
          <a:prstGeom prst="rect">
            <a:avLst/>
          </a:prstGeom>
          <a:ln w="3175">
            <a:solidFill>
              <a:schemeClr val="tx1"/>
            </a:solidFill>
          </a:ln>
          <a:effectLst>
            <a:softEdge rad="0"/>
          </a:effectLst>
        </p:spPr>
      </p:pic>
      <p:pic>
        <p:nvPicPr>
          <p:cNvPr id="2050" name="Picture 2" descr="Image result for what to expect">
            <a:extLst>
              <a:ext uri="{FF2B5EF4-FFF2-40B4-BE49-F238E27FC236}">
                <a16:creationId xmlns:a16="http://schemas.microsoft.com/office/drawing/2014/main" id="{9275C3A7-3CDB-42E6-A857-D3AFF6EEB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80" y="322090"/>
            <a:ext cx="3272950" cy="170039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6E2ED2-969A-452B-8C2B-DF12019AC18F}"/>
              </a:ext>
            </a:extLst>
          </p:cNvPr>
          <p:cNvPicPr>
            <a:picLocks noChangeAspect="1"/>
          </p:cNvPicPr>
          <p:nvPr/>
        </p:nvPicPr>
        <p:blipFill>
          <a:blip r:embed="rId4"/>
          <a:stretch>
            <a:fillRect/>
          </a:stretch>
        </p:blipFill>
        <p:spPr>
          <a:xfrm>
            <a:off x="4149578" y="4593034"/>
            <a:ext cx="3112877" cy="1933311"/>
          </a:xfrm>
          <a:prstGeom prst="rect">
            <a:avLst/>
          </a:prstGeom>
        </p:spPr>
      </p:pic>
      <p:pic>
        <p:nvPicPr>
          <p:cNvPr id="4" name="Picture 3">
            <a:extLst>
              <a:ext uri="{FF2B5EF4-FFF2-40B4-BE49-F238E27FC236}">
                <a16:creationId xmlns:a16="http://schemas.microsoft.com/office/drawing/2014/main" id="{124F5422-ECEE-4958-A633-49422BC61EDE}"/>
              </a:ext>
            </a:extLst>
          </p:cNvPr>
          <p:cNvPicPr>
            <a:picLocks noChangeAspect="1"/>
          </p:cNvPicPr>
          <p:nvPr/>
        </p:nvPicPr>
        <p:blipFill>
          <a:blip r:embed="rId5">
            <a:alphaModFix amt="86000"/>
          </a:blip>
          <a:stretch>
            <a:fillRect/>
          </a:stretch>
        </p:blipFill>
        <p:spPr>
          <a:xfrm>
            <a:off x="399350" y="2148256"/>
            <a:ext cx="3136879" cy="2352659"/>
          </a:xfrm>
          <a:prstGeom prst="rect">
            <a:avLst/>
          </a:prstGeom>
          <a:effectLst>
            <a:softEdge rad="127000"/>
          </a:effectLst>
        </p:spPr>
      </p:pic>
      <p:pic>
        <p:nvPicPr>
          <p:cNvPr id="5" name="Picture 4">
            <a:extLst>
              <a:ext uri="{FF2B5EF4-FFF2-40B4-BE49-F238E27FC236}">
                <a16:creationId xmlns:a16="http://schemas.microsoft.com/office/drawing/2014/main" id="{C6428A98-B243-451E-AB0E-B3AB0C80110A}"/>
              </a:ext>
            </a:extLst>
          </p:cNvPr>
          <p:cNvPicPr>
            <a:picLocks noChangeAspect="1"/>
          </p:cNvPicPr>
          <p:nvPr/>
        </p:nvPicPr>
        <p:blipFill>
          <a:blip r:embed="rId6"/>
          <a:stretch>
            <a:fillRect/>
          </a:stretch>
        </p:blipFill>
        <p:spPr>
          <a:xfrm>
            <a:off x="4050848" y="322090"/>
            <a:ext cx="3293810" cy="2194185"/>
          </a:xfrm>
          <a:prstGeom prst="rect">
            <a:avLst/>
          </a:prstGeom>
          <a:effectLst>
            <a:softEdge rad="317500"/>
          </a:effectLst>
        </p:spPr>
      </p:pic>
      <p:pic>
        <p:nvPicPr>
          <p:cNvPr id="2054" name="Picture 6" descr="Image result for anticoagulant">
            <a:extLst>
              <a:ext uri="{FF2B5EF4-FFF2-40B4-BE49-F238E27FC236}">
                <a16:creationId xmlns:a16="http://schemas.microsoft.com/office/drawing/2014/main" id="{C9D6AE0B-AE28-4348-AC84-9F99D10E3A00}"/>
              </a:ext>
            </a:extLst>
          </p:cNvPr>
          <p:cNvPicPr>
            <a:picLocks noChangeAspect="1" noChangeArrowheads="1"/>
          </p:cNvPicPr>
          <p:nvPr/>
        </p:nvPicPr>
        <p:blipFill>
          <a:blip r:embed="rId7">
            <a:alphaModFix amt="80000"/>
            <a:extLst>
              <a:ext uri="{28A0092B-C50C-407E-A947-70E740481C1C}">
                <a14:useLocalDpi xmlns:a14="http://schemas.microsoft.com/office/drawing/2010/main" val="0"/>
              </a:ext>
            </a:extLst>
          </a:blip>
          <a:srcRect/>
          <a:stretch>
            <a:fillRect/>
          </a:stretch>
        </p:blipFill>
        <p:spPr bwMode="auto">
          <a:xfrm>
            <a:off x="263280" y="4644089"/>
            <a:ext cx="2704391" cy="188225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56" name="Picture 8" descr="Image result for triage prehospital west midlands">
            <a:extLst>
              <a:ext uri="{FF2B5EF4-FFF2-40B4-BE49-F238E27FC236}">
                <a16:creationId xmlns:a16="http://schemas.microsoft.com/office/drawing/2014/main" id="{2FA97884-4ABC-4F79-92DA-884472E526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0648" y="2734483"/>
            <a:ext cx="3027218" cy="1589289"/>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12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216-3DED-475C-89F3-800E5F5DE872}"/>
              </a:ext>
            </a:extLst>
          </p:cNvPr>
          <p:cNvSpPr>
            <a:spLocks noGrp="1"/>
          </p:cNvSpPr>
          <p:nvPr>
            <p:ph type="title"/>
          </p:nvPr>
        </p:nvSpPr>
        <p:spPr>
          <a:xfrm>
            <a:off x="252300" y="0"/>
            <a:ext cx="5187795" cy="1325563"/>
          </a:xfrm>
        </p:spPr>
        <p:txBody>
          <a:bodyPr>
            <a:normAutofit/>
          </a:bodyPr>
          <a:lstStyle/>
          <a:p>
            <a:br>
              <a:rPr lang="en-GB" dirty="0"/>
            </a:br>
            <a:endParaRPr lang="en-GB" dirty="0"/>
          </a:p>
        </p:txBody>
      </p:sp>
      <p:pic>
        <p:nvPicPr>
          <p:cNvPr id="4" name="Picture 3">
            <a:extLst>
              <a:ext uri="{FF2B5EF4-FFF2-40B4-BE49-F238E27FC236}">
                <a16:creationId xmlns:a16="http://schemas.microsoft.com/office/drawing/2014/main" id="{66728E7D-7C0C-4951-9C1D-CA74FC657E2B}"/>
              </a:ext>
            </a:extLst>
          </p:cNvPr>
          <p:cNvPicPr>
            <a:picLocks noChangeAspect="1"/>
          </p:cNvPicPr>
          <p:nvPr/>
        </p:nvPicPr>
        <p:blipFill rotWithShape="1">
          <a:blip r:embed="rId2">
            <a:alphaModFix/>
          </a:blip>
          <a:srcRect l="35450" t="23333" r="35979" b="15873"/>
          <a:stretch/>
        </p:blipFill>
        <p:spPr>
          <a:xfrm>
            <a:off x="7969077" y="560614"/>
            <a:ext cx="3958510" cy="5615221"/>
          </a:xfrm>
          <a:prstGeom prst="rect">
            <a:avLst/>
          </a:prstGeom>
          <a:ln w="3175">
            <a:solidFill>
              <a:schemeClr val="tx1"/>
            </a:solidFill>
          </a:ln>
          <a:effectLst>
            <a:softEdge rad="0"/>
          </a:effectLst>
        </p:spPr>
      </p:pic>
      <p:pic>
        <p:nvPicPr>
          <p:cNvPr id="3074" name="Picture 2" descr="Image result for the patients story">
            <a:extLst>
              <a:ext uri="{FF2B5EF4-FFF2-40B4-BE49-F238E27FC236}">
                <a16:creationId xmlns:a16="http://schemas.microsoft.com/office/drawing/2014/main" id="{C163626D-98B6-4597-BD7F-D52A1DCEFE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04" r="10000"/>
          <a:stretch/>
        </p:blipFill>
        <p:spPr bwMode="auto">
          <a:xfrm>
            <a:off x="457200" y="340014"/>
            <a:ext cx="6677891" cy="3114983"/>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pic>
        <p:nvPicPr>
          <p:cNvPr id="3076" name="Picture 4" descr="CT Head Interpretation">
            <a:extLst>
              <a:ext uri="{FF2B5EF4-FFF2-40B4-BE49-F238E27FC236}">
                <a16:creationId xmlns:a16="http://schemas.microsoft.com/office/drawing/2014/main" id="{984C57F8-6E70-401B-9DA1-E56D32DF17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06" t="373" r="16669" b="-373"/>
          <a:stretch/>
        </p:blipFill>
        <p:spPr bwMode="auto">
          <a:xfrm>
            <a:off x="680310" y="3700987"/>
            <a:ext cx="3309798" cy="2178139"/>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3078" name="Picture 6" descr="#1 Cause of Death (Age 1-46)">
            <a:extLst>
              <a:ext uri="{FF2B5EF4-FFF2-40B4-BE49-F238E27FC236}">
                <a16:creationId xmlns:a16="http://schemas.microsoft.com/office/drawing/2014/main" id="{A313CDC0-05F3-48D4-8C6D-9ECEA7A2F4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481" y="3633445"/>
            <a:ext cx="2371155" cy="2371155"/>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05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216-3DED-475C-89F3-800E5F5DE872}"/>
              </a:ext>
            </a:extLst>
          </p:cNvPr>
          <p:cNvSpPr>
            <a:spLocks noGrp="1"/>
          </p:cNvSpPr>
          <p:nvPr>
            <p:ph type="title"/>
          </p:nvPr>
        </p:nvSpPr>
        <p:spPr>
          <a:xfrm>
            <a:off x="252300" y="0"/>
            <a:ext cx="5187795" cy="1325563"/>
          </a:xfrm>
        </p:spPr>
        <p:txBody>
          <a:bodyPr>
            <a:normAutofit/>
          </a:bodyPr>
          <a:lstStyle/>
          <a:p>
            <a:br>
              <a:rPr lang="en-GB" dirty="0"/>
            </a:br>
            <a:endParaRPr lang="en-GB" dirty="0"/>
          </a:p>
        </p:txBody>
      </p:sp>
      <p:pic>
        <p:nvPicPr>
          <p:cNvPr id="7" name="Picture 6" descr="\\uhb\userdata\CCN\Common\Network Office\Templates\Logos and signature\Network Header Logo.jpg">
            <a:extLst>
              <a:ext uri="{FF2B5EF4-FFF2-40B4-BE49-F238E27FC236}">
                <a16:creationId xmlns:a16="http://schemas.microsoft.com/office/drawing/2014/main" id="{1CD325E8-D052-41A8-8B36-6656471AE086}"/>
              </a:ext>
            </a:extLst>
          </p:cNvPr>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252300" y="346678"/>
            <a:ext cx="4762155" cy="784606"/>
          </a:xfrm>
          <a:prstGeom prst="rect">
            <a:avLst/>
          </a:prstGeom>
          <a:noFill/>
          <a:ln>
            <a:noFill/>
          </a:ln>
          <a:effectLst>
            <a:softEdge rad="63500"/>
          </a:effectLst>
        </p:spPr>
      </p:pic>
      <p:sp>
        <p:nvSpPr>
          <p:cNvPr id="5" name="TextBox 4">
            <a:extLst>
              <a:ext uri="{FF2B5EF4-FFF2-40B4-BE49-F238E27FC236}">
                <a16:creationId xmlns:a16="http://schemas.microsoft.com/office/drawing/2014/main" id="{3B51CE7B-C25E-4524-ACF4-AE34978ECCAD}"/>
              </a:ext>
            </a:extLst>
          </p:cNvPr>
          <p:cNvSpPr txBox="1"/>
          <p:nvPr/>
        </p:nvSpPr>
        <p:spPr>
          <a:xfrm>
            <a:off x="112857" y="1226127"/>
            <a:ext cx="7915852" cy="5591274"/>
          </a:xfrm>
          <a:prstGeom prst="rect">
            <a:avLst/>
          </a:prstGeom>
          <a:noFill/>
        </p:spPr>
        <p:txBody>
          <a:bodyPr wrap="square" rtlCol="0">
            <a:spAutoFit/>
          </a:bodyPr>
          <a:lstStyle/>
          <a:p>
            <a:r>
              <a:rPr lang="en-GB" sz="2000" dirty="0"/>
              <a:t>National Audit Office estimate 20 000 cases of MT occur in </a:t>
            </a:r>
            <a:r>
              <a:rPr lang="en-GB" sz="2000" dirty="0" err="1"/>
              <a:t>Eng</a:t>
            </a:r>
            <a:r>
              <a:rPr lang="en-GB" sz="2000" dirty="0"/>
              <a:t> each year </a:t>
            </a:r>
          </a:p>
          <a:p>
            <a:r>
              <a:rPr lang="en-GB" sz="2000" dirty="0"/>
              <a:t>Resulting in 5400 deaths</a:t>
            </a:r>
          </a:p>
          <a:p>
            <a:endParaRPr lang="en-GB" sz="2000" dirty="0"/>
          </a:p>
          <a:p>
            <a:r>
              <a:rPr lang="en-GB" sz="2000" dirty="0"/>
              <a:t>Majority of MT in </a:t>
            </a:r>
            <a:r>
              <a:rPr lang="en-GB" sz="2000" dirty="0" err="1"/>
              <a:t>Eng</a:t>
            </a:r>
            <a:r>
              <a:rPr lang="en-GB" sz="2000" dirty="0"/>
              <a:t> is road traffic accidents. </a:t>
            </a:r>
          </a:p>
          <a:p>
            <a:endParaRPr lang="en-GB" sz="2000" dirty="0"/>
          </a:p>
          <a:p>
            <a:r>
              <a:rPr lang="en-GB" sz="2000" dirty="0"/>
              <a:t>Major impetus to improve care came with the publication of the NAO Report ‘</a:t>
            </a:r>
            <a:r>
              <a:rPr lang="en-GB" sz="2000" i="1" dirty="0"/>
              <a:t>Major Trauma Care in England</a:t>
            </a:r>
            <a:r>
              <a:rPr lang="en-GB" sz="2000" dirty="0"/>
              <a:t>’ in 2010.</a:t>
            </a:r>
            <a:endParaRPr lang="en-GB" sz="2000" baseline="30000" dirty="0"/>
          </a:p>
          <a:p>
            <a:endParaRPr lang="en-GB" sz="2000" baseline="30000" dirty="0"/>
          </a:p>
          <a:p>
            <a:r>
              <a:rPr lang="en-GB" sz="2000" dirty="0"/>
              <a:t>Identified deficiencies in trauma care within the NHS and a failure to reorganize care, despite repeated reports and evidence of poor outcomes.</a:t>
            </a:r>
          </a:p>
          <a:p>
            <a:endParaRPr lang="en-GB" sz="2000" dirty="0"/>
          </a:p>
          <a:p>
            <a:r>
              <a:rPr lang="en-GB" sz="2000" dirty="0"/>
              <a:t>This report </a:t>
            </a:r>
            <a:r>
              <a:rPr lang="en-GB" sz="2000" b="1" dirty="0"/>
              <a:t>recommended</a:t>
            </a:r>
            <a:r>
              <a:rPr lang="en-GB" sz="2000" dirty="0"/>
              <a:t> the establishment of regional Major Trauma Networks.</a:t>
            </a:r>
          </a:p>
          <a:p>
            <a:endParaRPr lang="en-GB" sz="2000" dirty="0"/>
          </a:p>
          <a:p>
            <a:r>
              <a:rPr lang="en-GB" sz="2000" dirty="0"/>
              <a:t>Bespoke networks designed to deliver good care, irrespective of where the injury occurred, getting the patient to the:</a:t>
            </a:r>
          </a:p>
          <a:p>
            <a:endParaRPr lang="en-GB" sz="2000" dirty="0"/>
          </a:p>
          <a:p>
            <a:r>
              <a:rPr lang="en-GB" sz="2400" b="1" u="sng" dirty="0"/>
              <a:t>‘right place at the right time for the right </a:t>
            </a:r>
            <a:r>
              <a:rPr lang="en-GB" sz="2400" b="1" u="sng" dirty="0" err="1"/>
              <a:t>care’</a:t>
            </a:r>
            <a:endParaRPr lang="en-GB" sz="2400" b="1" u="sng" dirty="0"/>
          </a:p>
        </p:txBody>
      </p:sp>
      <p:pic>
        <p:nvPicPr>
          <p:cNvPr id="8194" name="Picture 2" descr="Image result for nhs major trauma centres">
            <a:extLst>
              <a:ext uri="{FF2B5EF4-FFF2-40B4-BE49-F238E27FC236}">
                <a16:creationId xmlns:a16="http://schemas.microsoft.com/office/drawing/2014/main" id="{0E850CB9-CAAE-4969-A201-A56CE638C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817" y="0"/>
            <a:ext cx="4843463" cy="68580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352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216-3DED-475C-89F3-800E5F5DE872}"/>
              </a:ext>
            </a:extLst>
          </p:cNvPr>
          <p:cNvSpPr>
            <a:spLocks noGrp="1"/>
          </p:cNvSpPr>
          <p:nvPr>
            <p:ph type="title"/>
          </p:nvPr>
        </p:nvSpPr>
        <p:spPr>
          <a:xfrm>
            <a:off x="252300" y="0"/>
            <a:ext cx="5187795" cy="1325563"/>
          </a:xfrm>
        </p:spPr>
        <p:txBody>
          <a:bodyPr>
            <a:normAutofit/>
          </a:bodyPr>
          <a:lstStyle/>
          <a:p>
            <a:br>
              <a:rPr lang="en-GB" dirty="0"/>
            </a:br>
            <a:endParaRPr lang="en-GB" dirty="0"/>
          </a:p>
        </p:txBody>
      </p:sp>
      <p:pic>
        <p:nvPicPr>
          <p:cNvPr id="7" name="Picture 6" descr="\\uhb\userdata\CCN\Common\Network Office\Templates\Logos and signature\Network Header Logo.jpg">
            <a:extLst>
              <a:ext uri="{FF2B5EF4-FFF2-40B4-BE49-F238E27FC236}">
                <a16:creationId xmlns:a16="http://schemas.microsoft.com/office/drawing/2014/main" id="{1CD325E8-D052-41A8-8B36-6656471AE086}"/>
              </a:ext>
            </a:extLst>
          </p:cNvPr>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252300" y="346678"/>
            <a:ext cx="4762155" cy="784606"/>
          </a:xfrm>
          <a:prstGeom prst="rect">
            <a:avLst/>
          </a:prstGeom>
          <a:noFill/>
          <a:ln>
            <a:noFill/>
          </a:ln>
          <a:effectLst>
            <a:softEdge rad="63500"/>
          </a:effectLst>
        </p:spPr>
      </p:pic>
      <p:sp>
        <p:nvSpPr>
          <p:cNvPr id="4" name="TextBox 3">
            <a:extLst>
              <a:ext uri="{FF2B5EF4-FFF2-40B4-BE49-F238E27FC236}">
                <a16:creationId xmlns:a16="http://schemas.microsoft.com/office/drawing/2014/main" id="{6BF36AD3-A222-419C-850A-4D42FADEDD94}"/>
              </a:ext>
            </a:extLst>
          </p:cNvPr>
          <p:cNvSpPr txBox="1"/>
          <p:nvPr/>
        </p:nvSpPr>
        <p:spPr>
          <a:xfrm>
            <a:off x="252301" y="2202872"/>
            <a:ext cx="7416190" cy="3970318"/>
          </a:xfrm>
          <a:prstGeom prst="rect">
            <a:avLst/>
          </a:prstGeom>
          <a:noFill/>
        </p:spPr>
        <p:txBody>
          <a:bodyPr wrap="square" rtlCol="0">
            <a:spAutoFit/>
          </a:bodyPr>
          <a:lstStyle/>
          <a:p>
            <a:r>
              <a:rPr lang="en-GB" sz="2000" dirty="0"/>
              <a:t>Isochrones were a factor originally 45mins to an MTC, now 60mins</a:t>
            </a:r>
          </a:p>
          <a:p>
            <a:endParaRPr lang="en-GB" sz="2000" dirty="0"/>
          </a:p>
          <a:p>
            <a:pPr marL="342900" indent="-342900">
              <a:buFont typeface="Arial" panose="020B0604020202020204" pitchFamily="34" charset="0"/>
              <a:buChar char="•"/>
            </a:pPr>
            <a:r>
              <a:rPr lang="en-GB" sz="2000" dirty="0"/>
              <a:t>Birmingham Black Country Hereford &amp; Worcester Trauma Network </a:t>
            </a:r>
          </a:p>
          <a:p>
            <a:pPr marL="342900" indent="-342900">
              <a:buFont typeface="Arial" panose="020B0604020202020204" pitchFamily="34" charset="0"/>
              <a:buChar char="•"/>
            </a:pPr>
            <a:r>
              <a:rPr lang="en-GB" sz="2000" dirty="0"/>
              <a:t>Central England Trauma Network</a:t>
            </a:r>
          </a:p>
          <a:p>
            <a:pPr marL="342900" indent="-342900">
              <a:buFont typeface="Arial" panose="020B0604020202020204" pitchFamily="34" charset="0"/>
              <a:buChar char="•"/>
            </a:pPr>
            <a:r>
              <a:rPr lang="en-GB" sz="2000" dirty="0"/>
              <a:t>North West Midlands &amp; North Wales Trauma Network</a:t>
            </a:r>
          </a:p>
          <a:p>
            <a:endParaRPr lang="en-GB" sz="2000" dirty="0"/>
          </a:p>
          <a:p>
            <a:r>
              <a:rPr lang="en-GB" sz="2000" dirty="0"/>
              <a:t>All 3 networks went live on 26th March 2012.</a:t>
            </a:r>
          </a:p>
          <a:p>
            <a:endParaRPr lang="en-GB" sz="2000" dirty="0"/>
          </a:p>
          <a:p>
            <a:r>
              <a:rPr lang="en-GB" sz="2000" dirty="0"/>
              <a:t>Only 2 changes from TU to LEH -  City hospital &amp; Alexandra.</a:t>
            </a:r>
          </a:p>
          <a:p>
            <a:r>
              <a:rPr lang="en-GB" dirty="0"/>
              <a:t>  </a:t>
            </a:r>
          </a:p>
          <a:p>
            <a:endParaRPr lang="en-GB" dirty="0"/>
          </a:p>
          <a:p>
            <a:endParaRPr lang="en-GB" dirty="0"/>
          </a:p>
          <a:p>
            <a:endParaRPr lang="en-GB" dirty="0"/>
          </a:p>
        </p:txBody>
      </p:sp>
      <p:sp>
        <p:nvSpPr>
          <p:cNvPr id="6" name="Rectangle 5">
            <a:extLst>
              <a:ext uri="{FF2B5EF4-FFF2-40B4-BE49-F238E27FC236}">
                <a16:creationId xmlns:a16="http://schemas.microsoft.com/office/drawing/2014/main" id="{CD1AE44A-FDF1-4BA2-B529-7068AD765894}"/>
              </a:ext>
            </a:extLst>
          </p:cNvPr>
          <p:cNvSpPr/>
          <p:nvPr/>
        </p:nvSpPr>
        <p:spPr>
          <a:xfrm>
            <a:off x="278551" y="1154796"/>
            <a:ext cx="3304309" cy="646331"/>
          </a:xfrm>
          <a:prstGeom prst="rect">
            <a:avLst/>
          </a:prstGeom>
        </p:spPr>
        <p:txBody>
          <a:bodyPr wrap="square">
            <a:spAutoFit/>
          </a:bodyPr>
          <a:lstStyle/>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www.midlandsnetworks.org.uk</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@MidlandsCCTNB</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FB3BE2A6-F2A5-44FB-A85D-077813765CF7}"/>
              </a:ext>
            </a:extLst>
          </p:cNvPr>
          <p:cNvPicPr>
            <a:picLocks noChangeAspect="1"/>
          </p:cNvPicPr>
          <p:nvPr/>
        </p:nvPicPr>
        <p:blipFill rotWithShape="1">
          <a:blip r:embed="rId5"/>
          <a:srcRect l="51190" t="23666" r="582" b="6345"/>
          <a:stretch/>
        </p:blipFill>
        <p:spPr>
          <a:xfrm>
            <a:off x="7300314" y="346679"/>
            <a:ext cx="4639386" cy="4488558"/>
          </a:xfrm>
          <a:prstGeom prst="rect">
            <a:avLst/>
          </a:prstGeom>
          <a:effectLst>
            <a:softEdge rad="317500"/>
          </a:effectLst>
        </p:spPr>
      </p:pic>
    </p:spTree>
    <p:extLst>
      <p:ext uri="{BB962C8B-B14F-4D97-AF65-F5344CB8AC3E}">
        <p14:creationId xmlns:p14="http://schemas.microsoft.com/office/powerpoint/2010/main" val="4240995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hb\userdata\CCN\Common\Network Office\Templates\Logos and signature\Network Header Logo.jpg">
            <a:extLst>
              <a:ext uri="{FF2B5EF4-FFF2-40B4-BE49-F238E27FC236}">
                <a16:creationId xmlns:a16="http://schemas.microsoft.com/office/drawing/2014/main" id="{1CD325E8-D052-41A8-8B36-6656471AE086}"/>
              </a:ext>
            </a:extLst>
          </p:cNvPr>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252300" y="155178"/>
            <a:ext cx="4762155" cy="784606"/>
          </a:xfrm>
          <a:prstGeom prst="rect">
            <a:avLst/>
          </a:prstGeom>
          <a:noFill/>
          <a:ln>
            <a:noFill/>
          </a:ln>
          <a:effectLst>
            <a:softEdge rad="63500"/>
          </a:effectLst>
        </p:spPr>
      </p:pic>
      <p:sp>
        <p:nvSpPr>
          <p:cNvPr id="4" name="TextBox 3">
            <a:extLst>
              <a:ext uri="{FF2B5EF4-FFF2-40B4-BE49-F238E27FC236}">
                <a16:creationId xmlns:a16="http://schemas.microsoft.com/office/drawing/2014/main" id="{6BF36AD3-A222-419C-850A-4D42FADEDD94}"/>
              </a:ext>
            </a:extLst>
          </p:cNvPr>
          <p:cNvSpPr txBox="1"/>
          <p:nvPr/>
        </p:nvSpPr>
        <p:spPr>
          <a:xfrm>
            <a:off x="89741" y="1305341"/>
            <a:ext cx="3654681" cy="4247317"/>
          </a:xfrm>
          <a:prstGeom prst="rect">
            <a:avLst/>
          </a:prstGeom>
          <a:noFill/>
        </p:spPr>
        <p:txBody>
          <a:bodyPr wrap="square" rtlCol="0">
            <a:spAutoFit/>
          </a:bodyPr>
          <a:lstStyle/>
          <a:p>
            <a:r>
              <a:rPr lang="en-GB" dirty="0"/>
              <a:t>Queen Elizabeth Hospital</a:t>
            </a:r>
            <a:br>
              <a:rPr lang="en-GB" dirty="0"/>
            </a:br>
            <a:r>
              <a:rPr lang="en-GB" dirty="0"/>
              <a:t>Birmingham Children's Hospital</a:t>
            </a:r>
          </a:p>
          <a:p>
            <a:r>
              <a:rPr lang="en-GB" dirty="0"/>
              <a:t>Birmingham Heartlands Hospital</a:t>
            </a:r>
          </a:p>
          <a:p>
            <a:r>
              <a:rPr lang="en-GB" dirty="0"/>
              <a:t>Hereford Hospital</a:t>
            </a:r>
          </a:p>
          <a:p>
            <a:r>
              <a:rPr lang="en-GB" dirty="0"/>
              <a:t>New Cross Hospital</a:t>
            </a:r>
          </a:p>
          <a:p>
            <a:r>
              <a:rPr lang="en-GB" dirty="0"/>
              <a:t>Russell's Hall Hospital</a:t>
            </a:r>
          </a:p>
          <a:p>
            <a:r>
              <a:rPr lang="en-GB" dirty="0"/>
              <a:t>Sandwell Hospital</a:t>
            </a:r>
          </a:p>
          <a:p>
            <a:r>
              <a:rPr lang="en-GB" dirty="0"/>
              <a:t>Walsall Hospital</a:t>
            </a:r>
          </a:p>
          <a:p>
            <a:r>
              <a:rPr lang="en-GB" dirty="0"/>
              <a:t>Worcester Hospital</a:t>
            </a:r>
          </a:p>
          <a:p>
            <a:r>
              <a:rPr lang="en-GB" dirty="0"/>
              <a:t>Alexandra Hospital</a:t>
            </a:r>
            <a:br>
              <a:rPr lang="en-GB" dirty="0"/>
            </a:br>
            <a:r>
              <a:rPr lang="en-GB" dirty="0"/>
              <a:t>City Hospital</a:t>
            </a:r>
            <a:br>
              <a:rPr lang="en-GB" dirty="0"/>
            </a:br>
            <a:r>
              <a:rPr lang="en-GB" dirty="0"/>
              <a:t>Good Hope Hospital</a:t>
            </a:r>
          </a:p>
          <a:p>
            <a:r>
              <a:rPr lang="en-GB" dirty="0"/>
              <a:t>Solihull Hospital</a:t>
            </a:r>
          </a:p>
          <a:p>
            <a:r>
              <a:rPr lang="en-GB" dirty="0"/>
              <a:t>Moseley Hall Hospital</a:t>
            </a:r>
          </a:p>
          <a:p>
            <a:r>
              <a:rPr lang="en-GB" dirty="0"/>
              <a:t>Robert Jones &amp; Agnes Hunt Hospital</a:t>
            </a:r>
          </a:p>
        </p:txBody>
      </p:sp>
      <p:sp>
        <p:nvSpPr>
          <p:cNvPr id="6" name="Rectangle 5">
            <a:extLst>
              <a:ext uri="{FF2B5EF4-FFF2-40B4-BE49-F238E27FC236}">
                <a16:creationId xmlns:a16="http://schemas.microsoft.com/office/drawing/2014/main" id="{CD1AE44A-FDF1-4BA2-B529-7068AD765894}"/>
              </a:ext>
            </a:extLst>
          </p:cNvPr>
          <p:cNvSpPr/>
          <p:nvPr/>
        </p:nvSpPr>
        <p:spPr>
          <a:xfrm>
            <a:off x="7245037" y="88327"/>
            <a:ext cx="7045927" cy="369332"/>
          </a:xfrm>
          <a:prstGeom prst="rect">
            <a:avLst/>
          </a:prstGeom>
        </p:spPr>
        <p:txBody>
          <a:bodyPr wrap="square">
            <a:spAutoFit/>
          </a:bodyPr>
          <a:lstStyle/>
          <a:p>
            <a:pPr>
              <a:spcAft>
                <a:spcPts val="0"/>
              </a:spcAft>
            </a:pPr>
            <a:r>
              <a:rPr lang="en-GB" sz="1400"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www.midlandsnetworks.org.uk</a:t>
            </a:r>
            <a:r>
              <a:rPr lang="en-GB" dirty="0">
                <a:solidFill>
                  <a:srgbClr val="7030A0"/>
                </a:solidFill>
                <a:latin typeface="Calibri" panose="020F0502020204030204" pitchFamily="34" charset="0"/>
                <a:ea typeface="Times New Roman" panose="02020603050405020304" pitchFamily="18" charset="0"/>
                <a:cs typeface="Times New Roman" panose="02020603050405020304" pitchFamily="18" charset="0"/>
              </a:rPr>
              <a:t>    </a:t>
            </a:r>
            <a:r>
              <a:rPr lang="en-GB" sz="1400"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@MidlandsCCTNB</a:t>
            </a:r>
            <a:endParaRPr lang="en-GB"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481BFAB-C798-475A-AF08-593548889134}"/>
              </a:ext>
            </a:extLst>
          </p:cNvPr>
          <p:cNvSpPr txBox="1"/>
          <p:nvPr/>
        </p:nvSpPr>
        <p:spPr>
          <a:xfrm>
            <a:off x="3894140" y="1268470"/>
            <a:ext cx="3654681" cy="3693319"/>
          </a:xfrm>
          <a:prstGeom prst="rect">
            <a:avLst/>
          </a:prstGeom>
          <a:noFill/>
        </p:spPr>
        <p:txBody>
          <a:bodyPr wrap="square" rtlCol="0">
            <a:spAutoFit/>
          </a:bodyPr>
          <a:lstStyle/>
          <a:p>
            <a:r>
              <a:rPr lang="en-GB" dirty="0"/>
              <a:t>Royal Stoke University Hospital</a:t>
            </a:r>
          </a:p>
          <a:p>
            <a:r>
              <a:rPr lang="en-GB" dirty="0"/>
              <a:t>Leighton Hospital</a:t>
            </a:r>
          </a:p>
          <a:p>
            <a:r>
              <a:rPr lang="en-GB" dirty="0"/>
              <a:t>Glan Clwyd Hospital</a:t>
            </a:r>
          </a:p>
          <a:p>
            <a:r>
              <a:rPr lang="en-GB" dirty="0"/>
              <a:t>Ysbyty Gwynedd Hospital</a:t>
            </a:r>
          </a:p>
          <a:p>
            <a:r>
              <a:rPr lang="en-GB" dirty="0"/>
              <a:t>Wrexham </a:t>
            </a:r>
            <a:r>
              <a:rPr lang="en-GB" dirty="0" err="1"/>
              <a:t>Maelor</a:t>
            </a:r>
            <a:r>
              <a:rPr lang="en-GB" dirty="0"/>
              <a:t> Hospital</a:t>
            </a:r>
          </a:p>
          <a:p>
            <a:r>
              <a:rPr lang="en-GB" dirty="0"/>
              <a:t>Royal Shrewsbury Hospital</a:t>
            </a:r>
            <a:br>
              <a:rPr lang="en-GB" dirty="0"/>
            </a:br>
            <a:r>
              <a:rPr lang="en-GB" dirty="0"/>
              <a:t>County Hospital, Stafford</a:t>
            </a:r>
          </a:p>
          <a:p>
            <a:r>
              <a:rPr lang="en-GB" dirty="0"/>
              <a:t>Telford Hospital</a:t>
            </a:r>
          </a:p>
          <a:p>
            <a:r>
              <a:rPr lang="en-GB" dirty="0"/>
              <a:t>Haywood Hospital</a:t>
            </a:r>
            <a:br>
              <a:rPr lang="en-GB" dirty="0"/>
            </a:br>
            <a:endParaRPr lang="en-GB" dirty="0"/>
          </a:p>
          <a:p>
            <a:endParaRPr lang="en-GB" dirty="0"/>
          </a:p>
          <a:p>
            <a:endParaRPr lang="en-GB" dirty="0"/>
          </a:p>
          <a:p>
            <a:endParaRPr lang="en-GB" dirty="0"/>
          </a:p>
        </p:txBody>
      </p:sp>
      <p:sp>
        <p:nvSpPr>
          <p:cNvPr id="10" name="TextBox 9">
            <a:extLst>
              <a:ext uri="{FF2B5EF4-FFF2-40B4-BE49-F238E27FC236}">
                <a16:creationId xmlns:a16="http://schemas.microsoft.com/office/drawing/2014/main" id="{EAEB8064-9748-4815-8FF0-80167E045679}"/>
              </a:ext>
            </a:extLst>
          </p:cNvPr>
          <p:cNvSpPr txBox="1"/>
          <p:nvPr/>
        </p:nvSpPr>
        <p:spPr>
          <a:xfrm>
            <a:off x="3819281" y="3946126"/>
            <a:ext cx="4778806" cy="2031325"/>
          </a:xfrm>
          <a:prstGeom prst="rect">
            <a:avLst/>
          </a:prstGeom>
          <a:noFill/>
        </p:spPr>
        <p:txBody>
          <a:bodyPr wrap="square" rtlCol="0">
            <a:spAutoFit/>
          </a:bodyPr>
          <a:lstStyle/>
          <a:p>
            <a:r>
              <a:rPr lang="en-GB" dirty="0"/>
              <a:t>University Hospital of Coventry and Warwickshire</a:t>
            </a:r>
            <a:br>
              <a:rPr lang="en-GB" dirty="0"/>
            </a:br>
            <a:r>
              <a:rPr lang="en-GB" dirty="0"/>
              <a:t>Kettering General Hospital</a:t>
            </a:r>
          </a:p>
          <a:p>
            <a:r>
              <a:rPr lang="en-GB" dirty="0"/>
              <a:t>Northampton General Hospital</a:t>
            </a:r>
            <a:br>
              <a:rPr lang="en-GB" dirty="0"/>
            </a:br>
            <a:r>
              <a:rPr lang="en-GB" dirty="0"/>
              <a:t>Warwick</a:t>
            </a:r>
            <a:br>
              <a:rPr lang="en-GB" dirty="0"/>
            </a:br>
            <a:r>
              <a:rPr lang="en-GB" dirty="0"/>
              <a:t>George Eliot</a:t>
            </a:r>
          </a:p>
          <a:p>
            <a:r>
              <a:rPr lang="en-GB" dirty="0"/>
              <a:t>Central England Rehabilitation Unit</a:t>
            </a:r>
            <a:br>
              <a:rPr lang="en-GB" dirty="0"/>
            </a:br>
            <a:r>
              <a:rPr lang="en-GB" dirty="0"/>
              <a:t>Stoke Mandeville Hospital</a:t>
            </a:r>
          </a:p>
        </p:txBody>
      </p:sp>
      <p:sp>
        <p:nvSpPr>
          <p:cNvPr id="3" name="TextBox 2">
            <a:extLst>
              <a:ext uri="{FF2B5EF4-FFF2-40B4-BE49-F238E27FC236}">
                <a16:creationId xmlns:a16="http://schemas.microsoft.com/office/drawing/2014/main" id="{EDAF0ACB-4FE0-43F6-84C6-343226B3CB17}"/>
              </a:ext>
            </a:extLst>
          </p:cNvPr>
          <p:cNvSpPr txBox="1"/>
          <p:nvPr/>
        </p:nvSpPr>
        <p:spPr>
          <a:xfrm>
            <a:off x="8672946" y="3946127"/>
            <a:ext cx="3910991" cy="2031325"/>
          </a:xfrm>
          <a:prstGeom prst="rect">
            <a:avLst/>
          </a:prstGeom>
          <a:noFill/>
        </p:spPr>
        <p:txBody>
          <a:bodyPr wrap="square" rtlCol="0">
            <a:spAutoFit/>
          </a:bodyPr>
          <a:lstStyle/>
          <a:p>
            <a:r>
              <a:rPr lang="en-GB" dirty="0"/>
              <a:t>West Midlands Ambulance Trust</a:t>
            </a:r>
          </a:p>
          <a:p>
            <a:r>
              <a:rPr lang="en-GB" dirty="0"/>
              <a:t>East Midlands Ambulance Trust</a:t>
            </a:r>
          </a:p>
          <a:p>
            <a:r>
              <a:rPr lang="en-GB" dirty="0"/>
              <a:t>North West Ambulance Trust</a:t>
            </a:r>
          </a:p>
          <a:p>
            <a:r>
              <a:rPr lang="en-GB" dirty="0"/>
              <a:t>Welsh Ambulance Trust</a:t>
            </a:r>
          </a:p>
          <a:p>
            <a:r>
              <a:rPr lang="en-GB" dirty="0"/>
              <a:t>EMRTS. </a:t>
            </a:r>
          </a:p>
          <a:p>
            <a:r>
              <a:rPr lang="en-GB" dirty="0"/>
              <a:t>TAAS. </a:t>
            </a:r>
          </a:p>
          <a:p>
            <a:r>
              <a:rPr lang="en-GB" dirty="0"/>
              <a:t>Midlands Air Ambulance.</a:t>
            </a:r>
          </a:p>
        </p:txBody>
      </p:sp>
      <p:pic>
        <p:nvPicPr>
          <p:cNvPr id="5" name="Picture 4">
            <a:extLst>
              <a:ext uri="{FF2B5EF4-FFF2-40B4-BE49-F238E27FC236}">
                <a16:creationId xmlns:a16="http://schemas.microsoft.com/office/drawing/2014/main" id="{21793A21-82B7-41B6-9B91-FA914F8FAC68}"/>
              </a:ext>
            </a:extLst>
          </p:cNvPr>
          <p:cNvPicPr>
            <a:picLocks noChangeAspect="1"/>
          </p:cNvPicPr>
          <p:nvPr/>
        </p:nvPicPr>
        <p:blipFill rotWithShape="1">
          <a:blip r:embed="rId5"/>
          <a:srcRect l="17407" t="26594" r="18620" b="16839"/>
          <a:stretch/>
        </p:blipFill>
        <p:spPr>
          <a:xfrm>
            <a:off x="6971790" y="470129"/>
            <a:ext cx="5019319" cy="2958871"/>
          </a:xfrm>
          <a:prstGeom prst="rect">
            <a:avLst/>
          </a:prstGeom>
          <a:effectLst>
            <a:softEdge rad="127000"/>
          </a:effectLst>
        </p:spPr>
      </p:pic>
    </p:spTree>
    <p:extLst>
      <p:ext uri="{BB962C8B-B14F-4D97-AF65-F5344CB8AC3E}">
        <p14:creationId xmlns:p14="http://schemas.microsoft.com/office/powerpoint/2010/main" val="172748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216-3DED-475C-89F3-800E5F5DE872}"/>
              </a:ext>
            </a:extLst>
          </p:cNvPr>
          <p:cNvSpPr>
            <a:spLocks noGrp="1"/>
          </p:cNvSpPr>
          <p:nvPr>
            <p:ph type="title"/>
          </p:nvPr>
        </p:nvSpPr>
        <p:spPr>
          <a:xfrm>
            <a:off x="252300" y="0"/>
            <a:ext cx="5187795" cy="1325563"/>
          </a:xfrm>
        </p:spPr>
        <p:txBody>
          <a:bodyPr>
            <a:normAutofit/>
          </a:bodyPr>
          <a:lstStyle/>
          <a:p>
            <a:br>
              <a:rPr lang="en-GB" dirty="0"/>
            </a:br>
            <a:endParaRPr lang="en-GB" dirty="0"/>
          </a:p>
        </p:txBody>
      </p:sp>
      <p:pic>
        <p:nvPicPr>
          <p:cNvPr id="7" name="Picture 6" descr="\\uhb\userdata\CCN\Common\Network Office\Templates\Logos and signature\Network Header Logo.jpg">
            <a:extLst>
              <a:ext uri="{FF2B5EF4-FFF2-40B4-BE49-F238E27FC236}">
                <a16:creationId xmlns:a16="http://schemas.microsoft.com/office/drawing/2014/main" id="{1CD325E8-D052-41A8-8B36-6656471AE086}"/>
              </a:ext>
            </a:extLst>
          </p:cNvPr>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252300" y="346678"/>
            <a:ext cx="4762155" cy="784606"/>
          </a:xfrm>
          <a:prstGeom prst="rect">
            <a:avLst/>
          </a:prstGeom>
          <a:noFill/>
          <a:ln>
            <a:noFill/>
          </a:ln>
          <a:effectLst>
            <a:softEdge rad="63500"/>
          </a:effectLst>
        </p:spPr>
      </p:pic>
      <p:sp>
        <p:nvSpPr>
          <p:cNvPr id="4" name="TextBox 3">
            <a:extLst>
              <a:ext uri="{FF2B5EF4-FFF2-40B4-BE49-F238E27FC236}">
                <a16:creationId xmlns:a16="http://schemas.microsoft.com/office/drawing/2014/main" id="{A827F69F-1ECA-41DC-8D3A-0AFC28724256}"/>
              </a:ext>
            </a:extLst>
          </p:cNvPr>
          <p:cNvSpPr txBox="1"/>
          <p:nvPr/>
        </p:nvSpPr>
        <p:spPr>
          <a:xfrm>
            <a:off x="408709" y="1641764"/>
            <a:ext cx="7259782" cy="4585871"/>
          </a:xfrm>
          <a:prstGeom prst="rect">
            <a:avLst/>
          </a:prstGeom>
          <a:noFill/>
        </p:spPr>
        <p:txBody>
          <a:bodyPr wrap="square" rtlCol="0">
            <a:spAutoFit/>
          </a:bodyPr>
          <a:lstStyle/>
          <a:p>
            <a:pPr fontAlgn="base"/>
            <a:r>
              <a:rPr lang="en-GB" sz="2000" dirty="0"/>
              <a:t>The NHS in England has saved an additional 1,600 patients with severe injuries since major trauma centres were established in 2012, thanks to the top teams of surgeons, doctors and clinical staff. </a:t>
            </a:r>
          </a:p>
          <a:p>
            <a:pPr fontAlgn="base"/>
            <a:endParaRPr lang="en-GB" sz="2000" dirty="0"/>
          </a:p>
          <a:p>
            <a:pPr fontAlgn="base"/>
            <a:r>
              <a:rPr lang="en-GB" sz="2000" dirty="0"/>
              <a:t>Patients also spent fewer days in hospital and had improved quality of life after receiving critical care.</a:t>
            </a:r>
          </a:p>
          <a:p>
            <a:endParaRPr lang="en-GB" dirty="0"/>
          </a:p>
          <a:p>
            <a:r>
              <a:rPr lang="en-GB" sz="1000" dirty="0"/>
              <a:t>Changing the System - Major Trauma Patients and Their Outcomes in the NHS (England) 2008–17</a:t>
            </a:r>
          </a:p>
          <a:p>
            <a:endParaRPr lang="en-GB" sz="1000" dirty="0"/>
          </a:p>
          <a:p>
            <a:endParaRPr lang="en-GB" sz="1000" dirty="0"/>
          </a:p>
          <a:p>
            <a:endParaRPr lang="en-GB" sz="1000" dirty="0"/>
          </a:p>
          <a:p>
            <a:endParaRPr lang="en-GB" sz="1000" dirty="0"/>
          </a:p>
          <a:p>
            <a:endParaRPr lang="en-GB" sz="1000" dirty="0"/>
          </a:p>
          <a:p>
            <a:endParaRPr lang="en-GB" dirty="0"/>
          </a:p>
          <a:p>
            <a:r>
              <a:rPr lang="en-GB" dirty="0"/>
              <a:t>Serious trauma, life changing illnesses and injuries requiring rehab services</a:t>
            </a:r>
          </a:p>
          <a:p>
            <a:endParaRPr lang="en-GB" dirty="0"/>
          </a:p>
          <a:p>
            <a:r>
              <a:rPr lang="en-GB" sz="2000" dirty="0"/>
              <a:t>Lack of recognition in the subsequent rehab needs.</a:t>
            </a:r>
          </a:p>
          <a:p>
            <a:endParaRPr lang="en-GB" sz="2000" dirty="0"/>
          </a:p>
        </p:txBody>
      </p:sp>
      <p:pic>
        <p:nvPicPr>
          <p:cNvPr id="5" name="Picture 4">
            <a:extLst>
              <a:ext uri="{FF2B5EF4-FFF2-40B4-BE49-F238E27FC236}">
                <a16:creationId xmlns:a16="http://schemas.microsoft.com/office/drawing/2014/main" id="{3BD87817-ED8F-4486-9297-008526F78C52}"/>
              </a:ext>
            </a:extLst>
          </p:cNvPr>
          <p:cNvPicPr>
            <a:picLocks noChangeAspect="1"/>
          </p:cNvPicPr>
          <p:nvPr/>
        </p:nvPicPr>
        <p:blipFill rotWithShape="1">
          <a:blip r:embed="rId3"/>
          <a:srcRect l="48788" t="30303" r="10067" b="20101"/>
          <a:stretch/>
        </p:blipFill>
        <p:spPr>
          <a:xfrm>
            <a:off x="7707136" y="379342"/>
            <a:ext cx="4232564" cy="3401290"/>
          </a:xfrm>
          <a:prstGeom prst="rect">
            <a:avLst/>
          </a:prstGeom>
          <a:effectLst>
            <a:softEdge rad="165100"/>
          </a:effectLst>
        </p:spPr>
      </p:pic>
      <p:sp>
        <p:nvSpPr>
          <p:cNvPr id="6" name="TextBox 5">
            <a:extLst>
              <a:ext uri="{FF2B5EF4-FFF2-40B4-BE49-F238E27FC236}">
                <a16:creationId xmlns:a16="http://schemas.microsoft.com/office/drawing/2014/main" id="{60C52517-4941-428A-9150-28FE94CAA7D0}"/>
              </a:ext>
            </a:extLst>
          </p:cNvPr>
          <p:cNvSpPr txBox="1"/>
          <p:nvPr/>
        </p:nvSpPr>
        <p:spPr>
          <a:xfrm>
            <a:off x="7723909" y="3850644"/>
            <a:ext cx="4468091" cy="877163"/>
          </a:xfrm>
          <a:prstGeom prst="rect">
            <a:avLst/>
          </a:prstGeom>
          <a:noFill/>
        </p:spPr>
        <p:txBody>
          <a:bodyPr wrap="square" rtlCol="0">
            <a:spAutoFit/>
          </a:bodyPr>
          <a:lstStyle/>
          <a:p>
            <a:r>
              <a:rPr lang="en-GB" sz="1050" dirty="0"/>
              <a:t>Trends in odds of surviving major trauma: April 2008–March 2017.</a:t>
            </a:r>
          </a:p>
          <a:p>
            <a:r>
              <a:rPr lang="en-GB" sz="1050" dirty="0"/>
              <a:t>Changing the System - Major Trauma Patients and Their Outcomes in the NHS (England) 2008–17</a:t>
            </a:r>
          </a:p>
          <a:p>
            <a:endParaRPr lang="en-GB" dirty="0"/>
          </a:p>
        </p:txBody>
      </p:sp>
    </p:spTree>
    <p:extLst>
      <p:ext uri="{BB962C8B-B14F-4D97-AF65-F5344CB8AC3E}">
        <p14:creationId xmlns:p14="http://schemas.microsoft.com/office/powerpoint/2010/main" val="3507684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216-3DED-475C-89F3-800E5F5DE872}"/>
              </a:ext>
            </a:extLst>
          </p:cNvPr>
          <p:cNvSpPr>
            <a:spLocks noGrp="1"/>
          </p:cNvSpPr>
          <p:nvPr>
            <p:ph type="title"/>
          </p:nvPr>
        </p:nvSpPr>
        <p:spPr>
          <a:xfrm>
            <a:off x="252300" y="0"/>
            <a:ext cx="5187795" cy="1325563"/>
          </a:xfrm>
        </p:spPr>
        <p:txBody>
          <a:bodyPr>
            <a:normAutofit/>
          </a:bodyPr>
          <a:lstStyle/>
          <a:p>
            <a:br>
              <a:rPr lang="en-GB" dirty="0"/>
            </a:br>
            <a:endParaRPr lang="en-GB" dirty="0"/>
          </a:p>
        </p:txBody>
      </p:sp>
      <p:pic>
        <p:nvPicPr>
          <p:cNvPr id="7" name="Picture 6" descr="\\uhb\userdata\CCN\Common\Network Office\Templates\Logos and signature\Network Header Logo.jpg">
            <a:extLst>
              <a:ext uri="{FF2B5EF4-FFF2-40B4-BE49-F238E27FC236}">
                <a16:creationId xmlns:a16="http://schemas.microsoft.com/office/drawing/2014/main" id="{1CD325E8-D052-41A8-8B36-6656471AE086}"/>
              </a:ext>
            </a:extLst>
          </p:cNvPr>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238186" y="346678"/>
            <a:ext cx="4762155" cy="784606"/>
          </a:xfrm>
          <a:prstGeom prst="rect">
            <a:avLst/>
          </a:prstGeom>
          <a:noFill/>
          <a:ln>
            <a:noFill/>
          </a:ln>
          <a:effectLst>
            <a:softEdge rad="63500"/>
          </a:effectLst>
        </p:spPr>
      </p:pic>
      <p:sp>
        <p:nvSpPr>
          <p:cNvPr id="4" name="Rectangle 3">
            <a:extLst>
              <a:ext uri="{FF2B5EF4-FFF2-40B4-BE49-F238E27FC236}">
                <a16:creationId xmlns:a16="http://schemas.microsoft.com/office/drawing/2014/main" id="{39765FDF-DEB7-4C0A-8F86-43B0B87D6764}"/>
              </a:ext>
            </a:extLst>
          </p:cNvPr>
          <p:cNvSpPr/>
          <p:nvPr/>
        </p:nvSpPr>
        <p:spPr>
          <a:xfrm>
            <a:off x="882840" y="1099537"/>
            <a:ext cx="3926714" cy="646331"/>
          </a:xfrm>
          <a:prstGeom prst="rect">
            <a:avLst/>
          </a:prstGeom>
        </p:spPr>
        <p:txBody>
          <a:bodyPr wrap="square">
            <a:spAutoFit/>
          </a:bodyPr>
          <a:lstStyle/>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www.midlandsnetworks.org.uk</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@MidlandsCCTNB</a:t>
            </a:r>
            <a:endParaRPr lang="en-GB"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68E83D6-D36A-4398-BAC4-960827C1D184}"/>
              </a:ext>
            </a:extLst>
          </p:cNvPr>
          <p:cNvSpPr txBox="1"/>
          <p:nvPr/>
        </p:nvSpPr>
        <p:spPr>
          <a:xfrm>
            <a:off x="404332" y="2078422"/>
            <a:ext cx="11642195" cy="3539430"/>
          </a:xfrm>
          <a:prstGeom prst="rect">
            <a:avLst/>
          </a:prstGeom>
          <a:noFill/>
        </p:spPr>
        <p:txBody>
          <a:bodyPr wrap="square" rtlCol="0">
            <a:spAutoFit/>
          </a:bodyPr>
          <a:lstStyle/>
          <a:p>
            <a:pPr marL="342900" indent="-342900">
              <a:buFont typeface="Arial" panose="020B0604020202020204" pitchFamily="34" charset="0"/>
              <a:buChar char="•"/>
            </a:pPr>
            <a:r>
              <a:rPr lang="en-GB" sz="2800" dirty="0">
                <a:ln w="0"/>
              </a:rPr>
              <a:t>Specialist rehab bed capacity</a:t>
            </a:r>
          </a:p>
          <a:p>
            <a:pPr marL="342900" indent="-342900">
              <a:buFont typeface="Arial" panose="020B0604020202020204" pitchFamily="34" charset="0"/>
              <a:buChar char="•"/>
            </a:pPr>
            <a:r>
              <a:rPr lang="en-GB" sz="2800" dirty="0">
                <a:ln w="0"/>
              </a:rPr>
              <a:t>Onsite specialist rehab provision</a:t>
            </a:r>
            <a:endParaRPr lang="en-GB" sz="3600" dirty="0">
              <a:ln w="0"/>
              <a:solidFill>
                <a:srgbClr val="7030A0"/>
              </a:solidFill>
            </a:endParaRPr>
          </a:p>
          <a:p>
            <a:pPr marL="342900" indent="-342900">
              <a:buFont typeface="Arial" panose="020B0604020202020204" pitchFamily="34" charset="0"/>
              <a:buChar char="•"/>
            </a:pPr>
            <a:r>
              <a:rPr lang="en-GB" sz="2800" dirty="0">
                <a:ln w="0"/>
              </a:rPr>
              <a:t>Rehab / Trauma coordinator </a:t>
            </a:r>
          </a:p>
          <a:p>
            <a:pPr marL="342900" indent="-342900">
              <a:buFont typeface="Arial" panose="020B0604020202020204" pitchFamily="34" charset="0"/>
              <a:buChar char="•"/>
            </a:pPr>
            <a:r>
              <a:rPr lang="en-GB" sz="2800" dirty="0">
                <a:ln w="0"/>
              </a:rPr>
              <a:t>No. of Clinicians from Specialities </a:t>
            </a:r>
            <a:r>
              <a:rPr lang="en-GB" sz="2800" dirty="0" err="1">
                <a:ln w="0"/>
              </a:rPr>
              <a:t>Orthogeriatrian’s</a:t>
            </a:r>
            <a:r>
              <a:rPr lang="en-GB" sz="2800" dirty="0">
                <a:ln w="0"/>
              </a:rPr>
              <a:t>, IR, Psychology</a:t>
            </a:r>
          </a:p>
          <a:p>
            <a:pPr marL="342900" indent="-342900">
              <a:buFont typeface="Arial" panose="020B0604020202020204" pitchFamily="34" charset="0"/>
              <a:buChar char="•"/>
            </a:pPr>
            <a:endParaRPr lang="en-GB" sz="2800" dirty="0">
              <a:ln w="0"/>
            </a:endParaRPr>
          </a:p>
          <a:p>
            <a:pPr marL="342900" indent="-342900">
              <a:buFont typeface="Arial" panose="020B0604020202020204" pitchFamily="34" charset="0"/>
              <a:buChar char="•"/>
            </a:pPr>
            <a:r>
              <a:rPr lang="en-GB" sz="2800" dirty="0">
                <a:ln w="0"/>
              </a:rPr>
              <a:t>No 24/7 ED Consultant provision </a:t>
            </a:r>
          </a:p>
          <a:p>
            <a:pPr marL="342900" indent="-342900">
              <a:buFont typeface="Arial" panose="020B0604020202020204" pitchFamily="34" charset="0"/>
              <a:buChar char="•"/>
            </a:pPr>
            <a:r>
              <a:rPr lang="en-GB" sz="2800" dirty="0">
                <a:ln w="0"/>
              </a:rPr>
              <a:t>MTC Manager continuity</a:t>
            </a:r>
          </a:p>
          <a:p>
            <a:pPr marL="342900" indent="-342900">
              <a:buFont typeface="Arial" panose="020B0604020202020204" pitchFamily="34" charset="0"/>
              <a:buChar char="•"/>
            </a:pPr>
            <a:r>
              <a:rPr lang="en-GB" sz="2800" dirty="0">
                <a:ln w="0"/>
              </a:rPr>
              <a:t>Helicopter landing provision &amp; Nightly landing provision</a:t>
            </a:r>
          </a:p>
        </p:txBody>
      </p:sp>
      <p:pic>
        <p:nvPicPr>
          <p:cNvPr id="9" name="Picture 8">
            <a:extLst>
              <a:ext uri="{FF2B5EF4-FFF2-40B4-BE49-F238E27FC236}">
                <a16:creationId xmlns:a16="http://schemas.microsoft.com/office/drawing/2014/main" id="{6EDBE6D5-4709-4ED5-BDE4-DA3315B3AAA7}"/>
              </a:ext>
            </a:extLst>
          </p:cNvPr>
          <p:cNvPicPr>
            <a:picLocks noChangeAspect="1"/>
          </p:cNvPicPr>
          <p:nvPr/>
        </p:nvPicPr>
        <p:blipFill>
          <a:blip r:embed="rId5"/>
          <a:stretch>
            <a:fillRect/>
          </a:stretch>
        </p:blipFill>
        <p:spPr>
          <a:xfrm>
            <a:off x="8700653" y="175943"/>
            <a:ext cx="3398373" cy="2992596"/>
          </a:xfrm>
          <a:prstGeom prst="rect">
            <a:avLst/>
          </a:prstGeom>
        </p:spPr>
      </p:pic>
      <p:pic>
        <p:nvPicPr>
          <p:cNvPr id="10" name="Picture 6" descr="Image result for challenge icon">
            <a:extLst>
              <a:ext uri="{FF2B5EF4-FFF2-40B4-BE49-F238E27FC236}">
                <a16:creationId xmlns:a16="http://schemas.microsoft.com/office/drawing/2014/main" id="{DF61C981-2507-4665-86FD-5C282ED5350A}"/>
              </a:ext>
            </a:extLst>
          </p:cNvPr>
          <p:cNvPicPr>
            <a:picLocks noChangeAspect="1" noChangeArrowheads="1"/>
          </p:cNvPicPr>
          <p:nvPr/>
        </p:nvPicPr>
        <p:blipFill>
          <a:blip r:embed="rId6">
            <a:alphaModFix amt="65000"/>
            <a:extLst>
              <a:ext uri="{28A0092B-C50C-407E-A947-70E740481C1C}">
                <a14:useLocalDpi xmlns:a14="http://schemas.microsoft.com/office/drawing/2010/main" val="0"/>
              </a:ext>
            </a:extLst>
          </a:blip>
          <a:srcRect/>
          <a:stretch>
            <a:fillRect/>
          </a:stretch>
        </p:blipFill>
        <p:spPr bwMode="auto">
          <a:xfrm>
            <a:off x="10718654" y="5367245"/>
            <a:ext cx="1168545" cy="116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57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0216-3DED-475C-89F3-800E5F5DE872}"/>
              </a:ext>
            </a:extLst>
          </p:cNvPr>
          <p:cNvSpPr>
            <a:spLocks noGrp="1"/>
          </p:cNvSpPr>
          <p:nvPr>
            <p:ph type="title"/>
          </p:nvPr>
        </p:nvSpPr>
        <p:spPr>
          <a:xfrm>
            <a:off x="252300" y="0"/>
            <a:ext cx="5187795" cy="1325563"/>
          </a:xfrm>
        </p:spPr>
        <p:txBody>
          <a:bodyPr>
            <a:normAutofit/>
          </a:bodyPr>
          <a:lstStyle/>
          <a:p>
            <a:br>
              <a:rPr lang="en-GB" dirty="0"/>
            </a:br>
            <a:endParaRPr lang="en-GB" dirty="0"/>
          </a:p>
        </p:txBody>
      </p:sp>
      <p:pic>
        <p:nvPicPr>
          <p:cNvPr id="7" name="Picture 6" descr="\\uhb\userdata\CCN\Common\Network Office\Templates\Logos and signature\Network Header Logo.jpg">
            <a:extLst>
              <a:ext uri="{FF2B5EF4-FFF2-40B4-BE49-F238E27FC236}">
                <a16:creationId xmlns:a16="http://schemas.microsoft.com/office/drawing/2014/main" id="{1CD325E8-D052-41A8-8B36-6656471AE086}"/>
              </a:ext>
            </a:extLst>
          </p:cNvPr>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238186" y="346678"/>
            <a:ext cx="4762155" cy="784606"/>
          </a:xfrm>
          <a:prstGeom prst="rect">
            <a:avLst/>
          </a:prstGeom>
          <a:noFill/>
          <a:ln>
            <a:noFill/>
          </a:ln>
          <a:effectLst>
            <a:softEdge rad="63500"/>
          </a:effectLst>
        </p:spPr>
      </p:pic>
      <p:sp>
        <p:nvSpPr>
          <p:cNvPr id="4" name="Rectangle 3">
            <a:extLst>
              <a:ext uri="{FF2B5EF4-FFF2-40B4-BE49-F238E27FC236}">
                <a16:creationId xmlns:a16="http://schemas.microsoft.com/office/drawing/2014/main" id="{39765FDF-DEB7-4C0A-8F86-43B0B87D6764}"/>
              </a:ext>
            </a:extLst>
          </p:cNvPr>
          <p:cNvSpPr/>
          <p:nvPr/>
        </p:nvSpPr>
        <p:spPr>
          <a:xfrm>
            <a:off x="882840" y="1099537"/>
            <a:ext cx="3926714" cy="646331"/>
          </a:xfrm>
          <a:prstGeom prst="rect">
            <a:avLst/>
          </a:prstGeom>
        </p:spPr>
        <p:txBody>
          <a:bodyPr wrap="square">
            <a:spAutoFit/>
          </a:bodyPr>
          <a:lstStyle/>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www.midlandsnetworks.org.uk</a:t>
            </a:r>
            <a:endParaRPr lang="en-GB"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u="sng" dirty="0">
                <a:solidFill>
                  <a:srgbClr val="7030A0"/>
                </a:solidFill>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@MidlandsCCTNB</a:t>
            </a:r>
            <a:endParaRPr lang="en-GB" sz="2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F9FCAEA-700F-412C-B998-B1D88F046013}"/>
              </a:ext>
            </a:extLst>
          </p:cNvPr>
          <p:cNvSpPr txBox="1"/>
          <p:nvPr/>
        </p:nvSpPr>
        <p:spPr>
          <a:xfrm>
            <a:off x="549804" y="1981200"/>
            <a:ext cx="11337395" cy="3970318"/>
          </a:xfrm>
          <a:prstGeom prst="rect">
            <a:avLst/>
          </a:prstGeom>
          <a:noFill/>
        </p:spPr>
        <p:txBody>
          <a:bodyPr wrap="square" rtlCol="0">
            <a:spAutoFit/>
          </a:bodyPr>
          <a:lstStyle/>
          <a:p>
            <a:pPr marL="342900" indent="-342900">
              <a:buFont typeface="Arial" panose="020B0604020202020204" pitchFamily="34" charset="0"/>
              <a:buChar char="•"/>
            </a:pPr>
            <a:r>
              <a:rPr lang="en-GB" sz="2800" dirty="0">
                <a:ln w="0"/>
              </a:rPr>
              <a:t>CT performance </a:t>
            </a:r>
          </a:p>
          <a:p>
            <a:pPr marL="342900" indent="-342900">
              <a:buFont typeface="Arial" panose="020B0604020202020204" pitchFamily="34" charset="0"/>
              <a:buChar char="•"/>
            </a:pPr>
            <a:r>
              <a:rPr lang="en-GB" sz="2800" dirty="0">
                <a:ln w="0"/>
              </a:rPr>
              <a:t>Tri-Network Pelvic pathway</a:t>
            </a:r>
          </a:p>
          <a:p>
            <a:pPr marL="342900" indent="-342900">
              <a:buFont typeface="Arial" panose="020B0604020202020204" pitchFamily="34" charset="0"/>
              <a:buChar char="•"/>
            </a:pPr>
            <a:r>
              <a:rPr lang="en-GB" sz="2800" dirty="0">
                <a:ln w="0"/>
              </a:rPr>
              <a:t>BOAST4 Coverage. Theatre capacity issue.</a:t>
            </a:r>
          </a:p>
          <a:p>
            <a:pPr marL="342900" indent="-342900">
              <a:buFont typeface="Arial" panose="020B0604020202020204" pitchFamily="34" charset="0"/>
              <a:buChar char="•"/>
            </a:pPr>
            <a:r>
              <a:rPr lang="en-GB" sz="2800" dirty="0">
                <a:ln w="0"/>
              </a:rPr>
              <a:t>Repatriation – Care closure to home, very limited spec rehab provision</a:t>
            </a:r>
          </a:p>
          <a:p>
            <a:pPr marL="342900" indent="-342900">
              <a:buFont typeface="Arial" panose="020B0604020202020204" pitchFamily="34" charset="0"/>
              <a:buChar char="•"/>
            </a:pPr>
            <a:r>
              <a:rPr lang="en-GB" sz="2800" dirty="0">
                <a:ln w="0"/>
              </a:rPr>
              <a:t>Legacy Neuro pathways – Confusion on decision making</a:t>
            </a:r>
          </a:p>
          <a:p>
            <a:pPr marL="342900" indent="-342900">
              <a:buFont typeface="Arial" panose="020B0604020202020204" pitchFamily="34" charset="0"/>
              <a:buChar char="•"/>
            </a:pPr>
            <a:r>
              <a:rPr lang="en-GB" sz="2800" dirty="0">
                <a:ln w="0"/>
              </a:rPr>
              <a:t>Neuro support and decisions</a:t>
            </a:r>
          </a:p>
          <a:p>
            <a:pPr marL="342900" indent="-342900">
              <a:buFont typeface="Arial" panose="020B0604020202020204" pitchFamily="34" charset="0"/>
              <a:buChar char="•"/>
            </a:pPr>
            <a:r>
              <a:rPr lang="en-GB" sz="2800" dirty="0">
                <a:ln w="0"/>
              </a:rPr>
              <a:t>Inconsistent Pre hospital provision</a:t>
            </a:r>
          </a:p>
          <a:p>
            <a:pPr marL="342900" indent="-342900">
              <a:buFont typeface="Arial" panose="020B0604020202020204" pitchFamily="34" charset="0"/>
              <a:buChar char="•"/>
            </a:pPr>
            <a:r>
              <a:rPr lang="en-GB" sz="2800" dirty="0">
                <a:ln w="0"/>
              </a:rPr>
              <a:t>Paramedic’s using the triage tool</a:t>
            </a:r>
          </a:p>
          <a:p>
            <a:pPr marL="342900" indent="-342900">
              <a:buFont typeface="Arial" panose="020B0604020202020204" pitchFamily="34" charset="0"/>
              <a:buChar char="•"/>
            </a:pPr>
            <a:r>
              <a:rPr lang="en-GB" sz="2800" dirty="0">
                <a:ln w="0"/>
              </a:rPr>
              <a:t>Spinal capacity at Regional centre</a:t>
            </a:r>
          </a:p>
        </p:txBody>
      </p:sp>
      <p:pic>
        <p:nvPicPr>
          <p:cNvPr id="9" name="Picture 8">
            <a:extLst>
              <a:ext uri="{FF2B5EF4-FFF2-40B4-BE49-F238E27FC236}">
                <a16:creationId xmlns:a16="http://schemas.microsoft.com/office/drawing/2014/main" id="{BAA771B0-1C90-4D26-B8ED-B8856E2FD782}"/>
              </a:ext>
            </a:extLst>
          </p:cNvPr>
          <p:cNvPicPr>
            <a:picLocks noChangeAspect="1"/>
          </p:cNvPicPr>
          <p:nvPr/>
        </p:nvPicPr>
        <p:blipFill>
          <a:blip r:embed="rId5"/>
          <a:stretch>
            <a:fillRect/>
          </a:stretch>
        </p:blipFill>
        <p:spPr>
          <a:xfrm>
            <a:off x="8700653" y="175943"/>
            <a:ext cx="3398373" cy="2992596"/>
          </a:xfrm>
          <a:prstGeom prst="rect">
            <a:avLst/>
          </a:prstGeom>
        </p:spPr>
      </p:pic>
      <p:pic>
        <p:nvPicPr>
          <p:cNvPr id="2054" name="Picture 6" descr="Image result for challenge icon">
            <a:extLst>
              <a:ext uri="{FF2B5EF4-FFF2-40B4-BE49-F238E27FC236}">
                <a16:creationId xmlns:a16="http://schemas.microsoft.com/office/drawing/2014/main" id="{ED2075E5-0F8A-4C51-8CA3-7B4A3DCDBB8E}"/>
              </a:ext>
            </a:extLst>
          </p:cNvPr>
          <p:cNvPicPr>
            <a:picLocks noChangeAspect="1" noChangeArrowheads="1"/>
          </p:cNvPicPr>
          <p:nvPr/>
        </p:nvPicPr>
        <p:blipFill>
          <a:blip r:embed="rId6">
            <a:alphaModFix amt="65000"/>
            <a:extLst>
              <a:ext uri="{28A0092B-C50C-407E-A947-70E740481C1C}">
                <a14:useLocalDpi xmlns:a14="http://schemas.microsoft.com/office/drawing/2010/main" val="0"/>
              </a:ext>
            </a:extLst>
          </a:blip>
          <a:srcRect/>
          <a:stretch>
            <a:fillRect/>
          </a:stretch>
        </p:blipFill>
        <p:spPr bwMode="auto">
          <a:xfrm>
            <a:off x="10718654" y="5367245"/>
            <a:ext cx="1168545" cy="116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708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38274</TotalTime>
  <Words>624</Words>
  <Application>Microsoft Office PowerPoint</Application>
  <PresentationFormat>Widescreen</PresentationFormat>
  <Paragraphs>145</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 </vt:lpstr>
      <vt:lpstr> </vt:lpstr>
      <vt:lpstr> </vt:lpstr>
      <vt:lpstr>PowerPoint Presentation</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Cook</dc:creator>
  <cp:lastModifiedBy>Steven Cook</cp:lastModifiedBy>
  <cp:revision>29</cp:revision>
  <dcterms:created xsi:type="dcterms:W3CDTF">2017-10-11T07:20:38Z</dcterms:created>
  <dcterms:modified xsi:type="dcterms:W3CDTF">2019-09-22T13:21:34Z</dcterms:modified>
</cp:coreProperties>
</file>