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 id="2147483701" r:id="rId2"/>
    <p:sldMasterId id="2147483713" r:id="rId3"/>
  </p:sldMasterIdLst>
  <p:notesMasterIdLst>
    <p:notesMasterId r:id="rId21"/>
  </p:notesMasterIdLst>
  <p:sldIdLst>
    <p:sldId id="256" r:id="rId4"/>
    <p:sldId id="259" r:id="rId5"/>
    <p:sldId id="261" r:id="rId6"/>
    <p:sldId id="260" r:id="rId7"/>
    <p:sldId id="262" r:id="rId8"/>
    <p:sldId id="263" r:id="rId9"/>
    <p:sldId id="264" r:id="rId10"/>
    <p:sldId id="265" r:id="rId11"/>
    <p:sldId id="267" r:id="rId12"/>
    <p:sldId id="268" r:id="rId13"/>
    <p:sldId id="269" r:id="rId14"/>
    <p:sldId id="276" r:id="rId15"/>
    <p:sldId id="271" r:id="rId16"/>
    <p:sldId id="273" r:id="rId17"/>
    <p:sldId id="257" r:id="rId18"/>
    <p:sldId id="258"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9" autoAdjust="0"/>
    <p:restoredTop sz="95652" autoAdjust="0"/>
  </p:normalViewPr>
  <p:slideViewPr>
    <p:cSldViewPr snapToGrid="0">
      <p:cViewPr varScale="1">
        <p:scale>
          <a:sx n="82" d="100"/>
          <a:sy n="82" d="100"/>
        </p:scale>
        <p:origin x="413" y="58"/>
      </p:cViewPr>
      <p:guideLst/>
    </p:cSldViewPr>
  </p:slideViewPr>
  <p:outlineViewPr>
    <p:cViewPr>
      <p:scale>
        <a:sx n="33" d="100"/>
        <a:sy n="33" d="100"/>
      </p:scale>
      <p:origin x="0" y="-13253"/>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59F9C1-2E4D-41DD-A641-9B8C6840FBE2}" type="datetimeFigureOut">
              <a:rPr lang="en-US" smtClean="0"/>
              <a:t>3/1/2018</a:t>
            </a:fld>
            <a:endParaRPr lang="am-E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63D13C-16DB-4E7D-9FFD-826D5B2DE4B7}" type="slidenum">
              <a:rPr lang="en-US" smtClean="0"/>
              <a:t>‹#›</a:t>
            </a:fld>
            <a:endParaRPr lang="am-ET"/>
          </a:p>
        </p:txBody>
      </p:sp>
    </p:spTree>
    <p:extLst>
      <p:ext uri="{BB962C8B-B14F-4D97-AF65-F5344CB8AC3E}">
        <p14:creationId xmlns:p14="http://schemas.microsoft.com/office/powerpoint/2010/main" val="3146628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MCPS health education</a:t>
            </a:r>
            <a:r>
              <a:rPr lang="en-US" baseline="0" dirty="0" smtClean="0"/>
              <a:t> occurs from Pre-k through high school.</a:t>
            </a:r>
          </a:p>
          <a:p>
            <a:r>
              <a:rPr lang="en-US" dirty="0" smtClean="0"/>
              <a:t>In Grade 6 and 10,</a:t>
            </a:r>
            <a:r>
              <a:rPr lang="en-US" baseline="0" dirty="0" smtClean="0"/>
              <a:t> students receive instruction on First aid and emergency response and personal safety. In grade 8, SIP is focused on cyber safety and sexual harassment. In high school students receive kinesthetic (hands-on) instruction for CPR and AED use. </a:t>
            </a:r>
          </a:p>
          <a:p>
            <a:endParaRPr lang="en-US" dirty="0"/>
          </a:p>
        </p:txBody>
      </p:sp>
      <p:sp>
        <p:nvSpPr>
          <p:cNvPr id="4" name="Slide Number Placeholder 3"/>
          <p:cNvSpPr>
            <a:spLocks noGrp="1"/>
          </p:cNvSpPr>
          <p:nvPr>
            <p:ph type="sldNum" sz="quarter" idx="10"/>
          </p:nvPr>
        </p:nvSpPr>
        <p:spPr/>
        <p:txBody>
          <a:bodyPr/>
          <a:lstStyle/>
          <a:p>
            <a:fld id="{0563D13C-16DB-4E7D-9FFD-826D5B2DE4B7}" type="slidenum">
              <a:rPr lang="en-US" smtClean="0"/>
              <a:t>11</a:t>
            </a:fld>
            <a:endParaRPr lang="en-US"/>
          </a:p>
        </p:txBody>
      </p:sp>
    </p:spTree>
    <p:extLst>
      <p:ext uri="{BB962C8B-B14F-4D97-AF65-F5344CB8AC3E}">
        <p14:creationId xmlns:p14="http://schemas.microsoft.com/office/powerpoint/2010/main" val="3017203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A952F2-DA6F-41E0-8754-A54D7CD9A7DA}"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638429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A952F2-DA6F-41E0-8754-A54D7CD9A7DA}"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29228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A952F2-DA6F-41E0-8754-A54D7CD9A7DA}"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363421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500C2C-D876-4CF4-AADE-47F2FF7EE691}"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312424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00C2C-D876-4CF4-AADE-47F2FF7EE691}"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93871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500C2C-D876-4CF4-AADE-47F2FF7EE691}"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863474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500C2C-D876-4CF4-AADE-47F2FF7EE691}"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569730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500C2C-D876-4CF4-AADE-47F2FF7EE691}" type="datetimeFigureOut">
              <a:rPr lang="en-US" smtClean="0"/>
              <a:t>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720028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500C2C-D876-4CF4-AADE-47F2FF7EE691}" type="datetimeFigureOut">
              <a:rPr lang="en-US" smtClean="0"/>
              <a:t>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0671239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00C2C-D876-4CF4-AADE-47F2FF7EE691}" type="datetimeFigureOut">
              <a:rPr lang="en-US" smtClean="0"/>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565898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500C2C-D876-4CF4-AADE-47F2FF7EE691}"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34082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A952F2-DA6F-41E0-8754-A54D7CD9A7DA}"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497386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500C2C-D876-4CF4-AADE-47F2FF7EE691}"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732272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00C2C-D876-4CF4-AADE-47F2FF7EE691}"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5339860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00C2C-D876-4CF4-AADE-47F2FF7EE691}"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40493524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8C5AC1-ED1C-4DE2-9015-E503FF3332C7}"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836583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C5AC1-ED1C-4DE2-9015-E503FF3332C7}"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170317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8C5AC1-ED1C-4DE2-9015-E503FF3332C7}"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7946634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8C5AC1-ED1C-4DE2-9015-E503FF3332C7}"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0464378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C5AC1-ED1C-4DE2-9015-E503FF3332C7}" type="datetimeFigureOut">
              <a:rPr lang="en-US" smtClean="0"/>
              <a:t>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7424665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C5AC1-ED1C-4DE2-9015-E503FF3332C7}" type="datetimeFigureOut">
              <a:rPr lang="en-US" smtClean="0"/>
              <a:t>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0943988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C5AC1-ED1C-4DE2-9015-E503FF3332C7}" type="datetimeFigureOut">
              <a:rPr lang="en-US" smtClean="0"/>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729570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A952F2-DA6F-41E0-8754-A54D7CD9A7DA}"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9619528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C5AC1-ED1C-4DE2-9015-E503FF3332C7}"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9516500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C5AC1-ED1C-4DE2-9015-E503FF3332C7}"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5015008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C5AC1-ED1C-4DE2-9015-E503FF3332C7}"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33502974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C5AC1-ED1C-4DE2-9015-E503FF3332C7}"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98425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A952F2-DA6F-41E0-8754-A54D7CD9A7DA}"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339849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A952F2-DA6F-41E0-8754-A54D7CD9A7DA}" type="datetimeFigureOut">
              <a:rPr lang="en-US" smtClean="0"/>
              <a:t>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904122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A952F2-DA6F-41E0-8754-A54D7CD9A7DA}" type="datetimeFigureOut">
              <a:rPr lang="en-US" smtClean="0"/>
              <a:t>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651434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952F2-DA6F-41E0-8754-A54D7CD9A7DA}" type="datetimeFigureOut">
              <a:rPr lang="en-US" smtClean="0"/>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628196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952F2-DA6F-41E0-8754-A54D7CD9A7DA}"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81921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952F2-DA6F-41E0-8754-A54D7CD9A7DA}"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67763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A952F2-DA6F-41E0-8754-A54D7CD9A7DA}" type="datetimeFigureOut">
              <a:rPr lang="en-US" smtClean="0"/>
              <a:t>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482A0-28C5-423C-B2A9-72A146165963}" type="slidenum">
              <a:rPr lang="en-US" smtClean="0"/>
              <a:t>‹#›</a:t>
            </a:fld>
            <a:endParaRPr lang="en-US"/>
          </a:p>
        </p:txBody>
      </p:sp>
    </p:spTree>
    <p:extLst>
      <p:ext uri="{BB962C8B-B14F-4D97-AF65-F5344CB8AC3E}">
        <p14:creationId xmlns:p14="http://schemas.microsoft.com/office/powerpoint/2010/main" val="28997190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00C2C-D876-4CF4-AADE-47F2FF7EE691}" type="datetimeFigureOut">
              <a:rPr lang="en-US" smtClean="0"/>
              <a:t>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E52E9-0792-44C7-88C9-900452D10C07}" type="slidenum">
              <a:rPr lang="en-US" smtClean="0"/>
              <a:t>‹#›</a:t>
            </a:fld>
            <a:endParaRPr lang="en-US"/>
          </a:p>
        </p:txBody>
      </p:sp>
    </p:spTree>
    <p:extLst>
      <p:ext uri="{BB962C8B-B14F-4D97-AF65-F5344CB8AC3E}">
        <p14:creationId xmlns:p14="http://schemas.microsoft.com/office/powerpoint/2010/main" val="11729623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C5AC1-ED1C-4DE2-9015-E503FF3332C7}" type="datetimeFigureOut">
              <a:rPr lang="en-US" smtClean="0"/>
              <a:t>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DA0A1-237A-41A9-B43E-A8AE4BA9DFF3}" type="slidenum">
              <a:rPr lang="en-US" smtClean="0"/>
              <a:t>‹#›</a:t>
            </a:fld>
            <a:endParaRPr lang="en-US"/>
          </a:p>
        </p:txBody>
      </p:sp>
    </p:spTree>
    <p:extLst>
      <p:ext uri="{BB962C8B-B14F-4D97-AF65-F5344CB8AC3E}">
        <p14:creationId xmlns:p14="http://schemas.microsoft.com/office/powerpoint/2010/main" val="181952166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030537"/>
          </a:xfrm>
        </p:spPr>
        <p:txBody>
          <a:bodyPr>
            <a:normAutofit fontScale="90000"/>
          </a:bodyPr>
          <a:lstStyle/>
          <a:p>
            <a:r>
              <a:rPr lang="am-ET" b="1" dirty="0" smtClean="0">
                <a:latin typeface="Abyssinica SIL" panose="02000603020000020004" pitchFamily="2" charset="0"/>
              </a:rPr>
              <a:t>የሞንጎመሪ ካውንቲ ፐብሊክ ስኩልስ </a:t>
            </a:r>
            <a:r>
              <a:rPr lang="en-US" b="1" dirty="0" smtClean="0">
                <a:latin typeface="Abyssinica SIL" panose="02000603020000020004" pitchFamily="2" charset="0"/>
              </a:rPr>
              <a:t>(MCPS) </a:t>
            </a:r>
            <a:r>
              <a:rPr lang="am-ET" b="1" dirty="0" smtClean="0">
                <a:latin typeface="Abyssinica SIL" panose="02000603020000020004" pitchFamily="2" charset="0"/>
              </a:rPr>
              <a:t>ስለ ት</a:t>
            </a:r>
            <a:r>
              <a:rPr lang="en-US" b="1" dirty="0" smtClean="0">
                <a:latin typeface="Abyssinica SIL" panose="02000603020000020004" pitchFamily="2" charset="0"/>
              </a:rPr>
              <a:t>/</a:t>
            </a:r>
            <a:r>
              <a:rPr lang="am-ET" b="1" dirty="0" smtClean="0">
                <a:latin typeface="Abyssinica SIL" panose="02000603020000020004" pitchFamily="2" charset="0"/>
              </a:rPr>
              <a:t>ቤት ደህንነት እና ሰላም የሚቀርብ ገለፃ</a:t>
            </a:r>
            <a:endParaRPr lang="am-ET" b="1" dirty="0">
              <a:latin typeface="Abyssinica SIL" panose="02000603020000020004" pitchFamily="2"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p:txBody>
          <a:bodyPr/>
          <a:lstStyle/>
          <a:p>
            <a:endParaRPr lang="am-ET" b="1" dirty="0" smtClean="0">
              <a:latin typeface="Abyssinica SIL" panose="02000603020000020004" pitchFamily="2" charset="0"/>
            </a:endParaRPr>
          </a:p>
          <a:p>
            <a:endParaRPr lang="am-ET" b="1" dirty="0">
              <a:latin typeface="Abyssinica SIL" panose="02000603020000020004" pitchFamily="2" charset="0"/>
            </a:endParaRPr>
          </a:p>
          <a:p>
            <a:r>
              <a:rPr lang="am-ET" b="1" dirty="0" smtClean="0">
                <a:latin typeface="Abyssinica SIL" panose="02000603020000020004" pitchFamily="2" charset="0"/>
              </a:rPr>
              <a:t>ፌብሩወሪ </a:t>
            </a:r>
            <a:r>
              <a:rPr lang="en-US" b="1" dirty="0" smtClean="0">
                <a:latin typeface="Abyssinica SIL" panose="02000603020000020004" pitchFamily="2" charset="0"/>
              </a:rPr>
              <a:t>27</a:t>
            </a:r>
            <a:r>
              <a:rPr lang="am-ET" b="1" dirty="0" smtClean="0">
                <a:latin typeface="Abyssinica SIL" panose="02000603020000020004" pitchFamily="2" charset="0"/>
              </a:rPr>
              <a:t>፣ </a:t>
            </a:r>
            <a:r>
              <a:rPr lang="en-US" b="1" dirty="0" smtClean="0">
                <a:latin typeface="Abyssinica SIL" panose="02000603020000020004" pitchFamily="2" charset="0"/>
              </a:rPr>
              <a:t>2018</a:t>
            </a:r>
            <a:endParaRPr lang="am-ET" b="1" dirty="0">
              <a:latin typeface="Abyssinica SIL" panose="02000603020000020004"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53280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am-ET" b="1" u="sng" dirty="0" smtClean="0">
                <a:latin typeface="Abyssinica SIL" panose="02000603020000020004" pitchFamily="2" charset="0"/>
              </a:rPr>
              <a:t>ድንገተኛ ሁኔታዎችን ለማምለጥ መለማመድ</a:t>
            </a:r>
            <a:endParaRPr lang="am-ET" b="1" u="sng" dirty="0">
              <a:latin typeface="Abyssinica SIL" panose="02000603020000020004" pitchFamily="2"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067779"/>
            <a:ext cx="10515600" cy="1815646"/>
          </a:xfrm>
        </p:spPr>
        <p:txBody>
          <a:bodyPr>
            <a:normAutofit/>
          </a:bodyPr>
          <a:lstStyle/>
          <a:p>
            <a:r>
              <a:rPr lang="am-ET" sz="2400" dirty="0" smtClean="0">
                <a:latin typeface="Abyssinica SIL" panose="02000603020000020004" pitchFamily="2" charset="0"/>
              </a:rPr>
              <a:t>የ </a:t>
            </a:r>
            <a:r>
              <a:rPr lang="en-US" sz="2400" dirty="0" smtClean="0">
                <a:latin typeface="Abyssinica SIL" panose="02000603020000020004" pitchFamily="2" charset="0"/>
              </a:rPr>
              <a:t>MCPS </a:t>
            </a:r>
            <a:r>
              <a:rPr lang="am-ET" sz="2400" dirty="0" smtClean="0">
                <a:latin typeface="Abyssinica SIL" panose="02000603020000020004" pitchFamily="2" charset="0"/>
              </a:rPr>
              <a:t>ት</a:t>
            </a:r>
            <a:r>
              <a:rPr lang="en-US" sz="2400" dirty="0" smtClean="0">
                <a:latin typeface="Abyssinica SIL" panose="02000603020000020004" pitchFamily="2" charset="0"/>
              </a:rPr>
              <a:t>/</a:t>
            </a:r>
            <a:r>
              <a:rPr lang="am-ET" sz="2400" dirty="0" smtClean="0">
                <a:latin typeface="Abyssinica SIL" panose="02000603020000020004" pitchFamily="2" charset="0"/>
              </a:rPr>
              <a:t>ቤቶች በሙሉ ቢያንስ ስድስት የድንገተኛ ሁኔታዎችን የመቋቋም</a:t>
            </a:r>
            <a:r>
              <a:rPr lang="en-US" sz="2400" dirty="0" smtClean="0">
                <a:latin typeface="Abyssinica SIL" panose="02000603020000020004" pitchFamily="2" charset="0"/>
              </a:rPr>
              <a:t>/</a:t>
            </a:r>
            <a:r>
              <a:rPr lang="am-ET" sz="2400" dirty="0" smtClean="0">
                <a:latin typeface="Abyssinica SIL" panose="02000603020000020004" pitchFamily="2" charset="0"/>
              </a:rPr>
              <a:t>የማምለጥ ልምምድ በማድረግ መሣተፍ ይኖርባቸዋል። ይህ የሚያካትተው ከውስጥ መቆለፍ፣ መጠለያ ተገን ማድረግ፣ ጥሎ መውጣት፣ ሰላም መሆኑ ሲረጋገጥ መመለስ፣ አደገኛ የአየር ሁኔታ፣ እና ባሉበት ለጥ ብሎ መቆየት፤ ከእሳት አደጋ ለማምለጥ ልምምድ ማድረግም እንደዚሁ ግዴታ ነው።</a:t>
            </a:r>
            <a:endParaRPr lang="am-ET" sz="2400" b="1" dirty="0" smtClean="0">
              <a:latin typeface="Abyssinica SIL" panose="02000603020000020004" pitchFamily="2" charset="0"/>
              <a:ea typeface="Verdana" panose="020B0604030504040204" pitchFamily="34" charset="0"/>
              <a:cs typeface="Verdana" panose="020B0604030504040204" pitchFamily="34" charset="0"/>
            </a:endParaRPr>
          </a:p>
        </p:txBody>
      </p:sp>
      <p:sp>
        <p:nvSpPr>
          <p:cNvPr id="4" name="Title 1"/>
          <p:cNvSpPr txBox="1">
            <a:spLocks/>
          </p:cNvSpPr>
          <p:nvPr/>
        </p:nvSpPr>
        <p:spPr>
          <a:xfrm>
            <a:off x="838200" y="25679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am-ET" b="1" u="sng" dirty="0" smtClean="0">
                <a:latin typeface="Abyssinica SIL" panose="02000603020000020004" pitchFamily="2" charset="0"/>
              </a:rPr>
              <a:t>ከውጭ ኤጀንሲዎች ጋር አብሮ መሥራት</a:t>
            </a:r>
            <a:endParaRPr lang="am-ET" b="1" u="sng" dirty="0">
              <a:latin typeface="Abyssinica SIL" panose="02000603020000020004" pitchFamily="2" charset="0"/>
              <a:ea typeface="Verdana" panose="020B0604030504040204" pitchFamily="34" charset="0"/>
              <a:cs typeface="Verdana" panose="020B0604030504040204" pitchFamily="34" charset="0"/>
            </a:endParaRPr>
          </a:p>
        </p:txBody>
      </p:sp>
      <p:sp>
        <p:nvSpPr>
          <p:cNvPr id="5" name="Content Placeholder 2"/>
          <p:cNvSpPr txBox="1">
            <a:spLocks/>
          </p:cNvSpPr>
          <p:nvPr/>
        </p:nvSpPr>
        <p:spPr>
          <a:xfrm>
            <a:off x="838200" y="3564389"/>
            <a:ext cx="10515600" cy="24759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m-ET" sz="2400" dirty="0">
                <a:latin typeface="Abyssinica SIL" panose="02000603020000020004" pitchFamily="2" charset="0"/>
              </a:rPr>
              <a:t>እያንዳንዱ የ </a:t>
            </a:r>
            <a:r>
              <a:rPr lang="en-US" sz="2400" dirty="0">
                <a:latin typeface="Abyssinica SIL" panose="02000603020000020004" pitchFamily="2" charset="0"/>
              </a:rPr>
              <a:t>MCPS </a:t>
            </a:r>
            <a:r>
              <a:rPr lang="am-ET" sz="2400" dirty="0">
                <a:latin typeface="Abyssinica SIL" panose="02000603020000020004" pitchFamily="2" charset="0"/>
              </a:rPr>
              <a:t>ሁለተኛ ደረጃ ት</a:t>
            </a:r>
            <a:r>
              <a:rPr lang="en-US" sz="2400" dirty="0">
                <a:latin typeface="Abyssinica SIL" panose="02000603020000020004" pitchFamily="2" charset="0"/>
              </a:rPr>
              <a:t>/</a:t>
            </a:r>
            <a:r>
              <a:rPr lang="am-ET" sz="2400" dirty="0">
                <a:latin typeface="Abyssinica SIL" panose="02000603020000020004" pitchFamily="2" charset="0"/>
              </a:rPr>
              <a:t>ቤት  </a:t>
            </a:r>
            <a:r>
              <a:rPr lang="en-US" sz="2400" dirty="0">
                <a:latin typeface="Abyssinica SIL" panose="02000603020000020004" pitchFamily="2" charset="0"/>
              </a:rPr>
              <a:t>- </a:t>
            </a:r>
            <a:r>
              <a:rPr lang="am-ET" sz="2400" dirty="0">
                <a:latin typeface="Abyssinica SIL" panose="02000603020000020004" pitchFamily="2" charset="0"/>
              </a:rPr>
              <a:t>የት</a:t>
            </a:r>
            <a:r>
              <a:rPr lang="en-US" sz="2400" dirty="0">
                <a:latin typeface="Abyssinica SIL" panose="02000603020000020004" pitchFamily="2" charset="0"/>
              </a:rPr>
              <a:t>/</a:t>
            </a:r>
            <a:r>
              <a:rPr lang="am-ET" sz="2400" dirty="0">
                <a:latin typeface="Abyssinica SIL" panose="02000603020000020004" pitchFamily="2" charset="0"/>
              </a:rPr>
              <a:t>ቤት ንብረት መኮንን</a:t>
            </a:r>
            <a:r>
              <a:rPr lang="en-US" sz="2400" dirty="0">
                <a:latin typeface="Abyssinica SIL" panose="02000603020000020004" pitchFamily="2" charset="0"/>
              </a:rPr>
              <a:t>/School Resource Officer (SRO) </a:t>
            </a:r>
            <a:r>
              <a:rPr lang="am-ET" sz="2400" dirty="0">
                <a:latin typeface="Abyssinica SIL" panose="02000603020000020004" pitchFamily="2" charset="0"/>
              </a:rPr>
              <a:t>ተመድቦለታል። </a:t>
            </a:r>
            <a:r>
              <a:rPr lang="en-US" sz="2400" dirty="0">
                <a:latin typeface="Abyssinica SIL" panose="02000603020000020004" pitchFamily="2" charset="0"/>
              </a:rPr>
              <a:t>SRO </a:t>
            </a:r>
            <a:r>
              <a:rPr lang="am-ET" sz="2400" dirty="0">
                <a:latin typeface="Abyssinica SIL" panose="02000603020000020004" pitchFamily="2" charset="0"/>
              </a:rPr>
              <a:t>ማለት ጤናማ አካባቢ ለመፍጠር ከተማሪዎች ጋር ግንኙነቶችን በመገንባት፣ ለድንገተኛ ሁኔታ በሚደረግ ዝግጅት በመርዳት፣ እና የወንጀል ድርጊቶችን ለመከላከል ህግን በማስፈጸም በቀጥታ ከት</a:t>
            </a:r>
            <a:r>
              <a:rPr lang="en-US" sz="2400" dirty="0">
                <a:latin typeface="Abyssinica SIL" panose="02000603020000020004" pitchFamily="2" charset="0"/>
              </a:rPr>
              <a:t>/</a:t>
            </a:r>
            <a:r>
              <a:rPr lang="am-ET" sz="2400" dirty="0">
                <a:latin typeface="Abyssinica SIL" panose="02000603020000020004" pitchFamily="2" charset="0"/>
              </a:rPr>
              <a:t>ቤት ሠራተኞች ጋር የሚሠሩ ዩኒፎርም የለበሱ የፖሊስ መኮንኖች ናቸው። </a:t>
            </a:r>
            <a:r>
              <a:rPr lang="en-US" sz="2400" dirty="0">
                <a:latin typeface="Abyssinica SIL" panose="02000603020000020004" pitchFamily="2" charset="0"/>
              </a:rPr>
              <a:t>MCPS </a:t>
            </a:r>
            <a:r>
              <a:rPr lang="am-ET" sz="2400" dirty="0">
                <a:latin typeface="Abyssinica SIL" panose="02000603020000020004" pitchFamily="2" charset="0"/>
              </a:rPr>
              <a:t>በካውንቲው ውስጥ ካሉት የህግ አስከባሪ ኤጀንሲዎች </a:t>
            </a:r>
            <a:r>
              <a:rPr lang="en-US" sz="2400" dirty="0">
                <a:latin typeface="Abyssinica SIL" panose="02000603020000020004" pitchFamily="2" charset="0"/>
              </a:rPr>
              <a:t>(MOU) </a:t>
            </a:r>
            <a:r>
              <a:rPr lang="am-ET" sz="2400" dirty="0">
                <a:latin typeface="Abyssinica SIL" panose="02000603020000020004" pitchFamily="2" charset="0"/>
              </a:rPr>
              <a:t>ጋር ትብብር የማድረግ ስምምነት አለው። </a:t>
            </a:r>
            <a:r>
              <a:rPr lang="en-US" sz="2400" dirty="0">
                <a:latin typeface="Abyssinica SIL" panose="02000603020000020004" pitchFamily="2" charset="0"/>
              </a:rPr>
              <a:t>SRO </a:t>
            </a:r>
            <a:r>
              <a:rPr lang="am-ET" sz="2400" dirty="0">
                <a:latin typeface="Abyssinica SIL" panose="02000603020000020004" pitchFamily="2" charset="0"/>
              </a:rPr>
              <a:t>እና የሁለተኛ ደረጃ ት</a:t>
            </a:r>
            <a:r>
              <a:rPr lang="en-US" sz="2400" dirty="0">
                <a:latin typeface="Abyssinica SIL" panose="02000603020000020004" pitchFamily="2" charset="0"/>
              </a:rPr>
              <a:t>/</a:t>
            </a:r>
            <a:r>
              <a:rPr lang="am-ET" sz="2400" dirty="0">
                <a:latin typeface="Abyssinica SIL" panose="02000603020000020004" pitchFamily="2" charset="0"/>
              </a:rPr>
              <a:t>ቤት የደህንነት ጥበቃ ጓዶች ቀውስ በተፈጠረ ጊዜ ወይም አሳሳቢ ክስተት ሲኖር የኤለመንተሪ ት</a:t>
            </a:r>
            <a:r>
              <a:rPr lang="en-US" sz="2400" dirty="0">
                <a:latin typeface="Abyssinica SIL" panose="02000603020000020004" pitchFamily="2" charset="0"/>
              </a:rPr>
              <a:t>/</a:t>
            </a:r>
            <a:r>
              <a:rPr lang="am-ET" sz="2400" dirty="0">
                <a:latin typeface="Abyssinica SIL" panose="02000603020000020004" pitchFamily="2" charset="0"/>
              </a:rPr>
              <a:t>ቤቶችን ለመርዳት ይችላሉ</a:t>
            </a:r>
            <a:r>
              <a:rPr lang="am-ET" sz="2400" dirty="0" smtClean="0">
                <a:latin typeface="Abyssinica SIL" panose="02000603020000020004" pitchFamily="2" charset="0"/>
              </a:rPr>
              <a:t>።</a:t>
            </a:r>
            <a:endParaRPr lang="am-ET" sz="2400" b="1" dirty="0">
              <a:latin typeface="Abyssinica SIL" panose="02000603020000020004"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88130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126"/>
            <a:ext cx="11321374" cy="763284"/>
          </a:xfrm>
        </p:spPr>
        <p:txBody>
          <a:bodyPr>
            <a:normAutofit/>
          </a:bodyPr>
          <a:lstStyle/>
          <a:p>
            <a:r>
              <a:rPr lang="am-ET" sz="3600" b="1" u="sng" dirty="0" smtClean="0">
                <a:latin typeface="Abyssinica SIL" panose="02000603020000020004" pitchFamily="2" charset="0"/>
              </a:rPr>
              <a:t>ከሪኩለም እና የማስተማር ፕሮግራም </a:t>
            </a:r>
            <a:endParaRPr lang="am-ET" sz="3600" b="1" u="sng" dirty="0">
              <a:latin typeface="Abyssinica SIL" panose="02000603020000020004" pitchFamily="2"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783887" y="1232237"/>
            <a:ext cx="10515600" cy="4351338"/>
          </a:xfrm>
        </p:spPr>
        <p:txBody>
          <a:bodyPr>
            <a:normAutofit fontScale="92500" lnSpcReduction="20000"/>
          </a:bodyPr>
          <a:lstStyle/>
          <a:p>
            <a:r>
              <a:rPr lang="am-ET" b="1" dirty="0" smtClean="0">
                <a:latin typeface="Abyssinica SIL" panose="02000603020000020004" pitchFamily="2" charset="0"/>
              </a:rPr>
              <a:t>የጤና ትምህርት የሚሰጡ ሰባት ክፍሎች </a:t>
            </a:r>
            <a:r>
              <a:rPr lang="en-US" b="1" dirty="0" smtClean="0">
                <a:latin typeface="Abyssinica SIL" panose="02000603020000020004" pitchFamily="2" charset="0"/>
              </a:rPr>
              <a:t>(</a:t>
            </a:r>
            <a:r>
              <a:rPr lang="am-ET" b="1" dirty="0" smtClean="0">
                <a:latin typeface="Abyssinica SIL" panose="02000603020000020004" pitchFamily="2" charset="0"/>
              </a:rPr>
              <a:t>ከአፀደ ህፃናት እስከ ሁለተኛ ደረጃ ት</a:t>
            </a:r>
            <a:r>
              <a:rPr lang="en-US" b="1" dirty="0" smtClean="0">
                <a:latin typeface="Abyssinica SIL" panose="02000603020000020004" pitchFamily="2" charset="0"/>
              </a:rPr>
              <a:t>/</a:t>
            </a:r>
            <a:r>
              <a:rPr lang="am-ET" b="1" dirty="0" smtClean="0">
                <a:latin typeface="Abyssinica SIL" panose="02000603020000020004" pitchFamily="2" charset="0"/>
              </a:rPr>
              <a:t>ቤት</a:t>
            </a:r>
            <a:r>
              <a:rPr lang="en-US" b="1" dirty="0" smtClean="0">
                <a:latin typeface="Abyssinica SIL" panose="02000603020000020004" pitchFamily="2" charset="0"/>
              </a:rPr>
              <a:t>)</a:t>
            </a:r>
          </a:p>
          <a:p>
            <a:pPr lvl="1"/>
            <a:r>
              <a:rPr lang="am-ET" dirty="0" smtClean="0">
                <a:latin typeface="Abyssinica SIL" panose="02000603020000020004" pitchFamily="2" charset="0"/>
              </a:rPr>
              <a:t>የአእምሮና የስሜት ጤንነት</a:t>
            </a:r>
          </a:p>
          <a:p>
            <a:pPr lvl="2"/>
            <a:r>
              <a:rPr lang="am-ET" dirty="0" smtClean="0">
                <a:latin typeface="Abyssinica SIL" panose="02000603020000020004" pitchFamily="2" charset="0"/>
              </a:rPr>
              <a:t>ግንኙነት፣ ራስን መምራት፣ ማቀንቀን</a:t>
            </a:r>
          </a:p>
          <a:p>
            <a:pPr lvl="1"/>
            <a:r>
              <a:rPr lang="am-ET" dirty="0" smtClean="0">
                <a:latin typeface="Abyssinica SIL" panose="02000603020000020004" pitchFamily="2" charset="0"/>
              </a:rPr>
              <a:t>ደህንነት እና ጉዳትን መከላከል</a:t>
            </a:r>
          </a:p>
          <a:p>
            <a:pPr lvl="2"/>
            <a:r>
              <a:rPr lang="am-ET" dirty="0" smtClean="0">
                <a:latin typeface="Abyssinica SIL" panose="02000603020000020004" pitchFamily="2" charset="0"/>
              </a:rPr>
              <a:t>የመጀመሪያ እርዳታ፣ </a:t>
            </a:r>
            <a:r>
              <a:rPr lang="en-US" dirty="0" smtClean="0">
                <a:latin typeface="Abyssinica SIL" panose="02000603020000020004" pitchFamily="2" charset="0"/>
              </a:rPr>
              <a:t>CPR</a:t>
            </a:r>
            <a:r>
              <a:rPr lang="am-ET" dirty="0" smtClean="0">
                <a:latin typeface="Abyssinica SIL" panose="02000603020000020004" pitchFamily="2" charset="0"/>
              </a:rPr>
              <a:t>፣ የድንገተኛ ሁኔታ ምላሽ </a:t>
            </a:r>
          </a:p>
          <a:p>
            <a:r>
              <a:rPr lang="am-ET" b="1" dirty="0" smtClean="0">
                <a:latin typeface="Abyssinica SIL" panose="02000603020000020004" pitchFamily="2" charset="0"/>
              </a:rPr>
              <a:t>ስለጤንነት መሠረታዊ እውቀት </a:t>
            </a:r>
          </a:p>
          <a:p>
            <a:pPr lvl="1"/>
            <a:r>
              <a:rPr lang="am-ET" dirty="0" smtClean="0">
                <a:latin typeface="Abyssinica SIL" panose="02000603020000020004" pitchFamily="2" charset="0"/>
              </a:rPr>
              <a:t>ተፅዕኖዎችን መተንተን</a:t>
            </a:r>
          </a:p>
          <a:p>
            <a:pPr lvl="1"/>
            <a:r>
              <a:rPr lang="am-ET" dirty="0" smtClean="0">
                <a:latin typeface="Abyssinica SIL" panose="02000603020000020004" pitchFamily="2" charset="0"/>
              </a:rPr>
              <a:t>መረጃ</a:t>
            </a:r>
            <a:r>
              <a:rPr lang="en-US" dirty="0" smtClean="0">
                <a:latin typeface="Abyssinica SIL" panose="02000603020000020004" pitchFamily="2" charset="0"/>
              </a:rPr>
              <a:t>/</a:t>
            </a:r>
            <a:r>
              <a:rPr lang="am-ET" dirty="0" smtClean="0">
                <a:latin typeface="Abyssinica SIL" panose="02000603020000020004" pitchFamily="2" charset="0"/>
              </a:rPr>
              <a:t>ኢንፎርሜሽን ማግኘት</a:t>
            </a:r>
          </a:p>
          <a:p>
            <a:pPr lvl="1"/>
            <a:r>
              <a:rPr lang="am-ET" dirty="0" smtClean="0">
                <a:latin typeface="Abyssinica SIL" panose="02000603020000020004" pitchFamily="2" charset="0"/>
              </a:rPr>
              <a:t>በሰዎች መካከል ግንኙነት</a:t>
            </a:r>
          </a:p>
          <a:p>
            <a:pPr lvl="1"/>
            <a:r>
              <a:rPr lang="am-ET" dirty="0" smtClean="0">
                <a:latin typeface="Abyssinica SIL" panose="02000603020000020004" pitchFamily="2" charset="0"/>
              </a:rPr>
              <a:t>ውሳኔ መስጠት</a:t>
            </a:r>
          </a:p>
          <a:p>
            <a:pPr lvl="1"/>
            <a:r>
              <a:rPr lang="am-ET" dirty="0" smtClean="0">
                <a:latin typeface="Abyssinica SIL" panose="02000603020000020004" pitchFamily="2" charset="0"/>
              </a:rPr>
              <a:t>ግብ</a:t>
            </a:r>
            <a:r>
              <a:rPr lang="en-US" dirty="0" smtClean="0">
                <a:latin typeface="Abyssinica SIL" panose="02000603020000020004" pitchFamily="2" charset="0"/>
              </a:rPr>
              <a:t>/</a:t>
            </a:r>
            <a:r>
              <a:rPr lang="am-ET" dirty="0" smtClean="0">
                <a:latin typeface="Abyssinica SIL" panose="02000603020000020004" pitchFamily="2" charset="0"/>
              </a:rPr>
              <a:t>አላማ ይዞ መነሳት</a:t>
            </a:r>
          </a:p>
          <a:p>
            <a:pPr lvl="1"/>
            <a:r>
              <a:rPr lang="am-ET" dirty="0" smtClean="0">
                <a:latin typeface="Abyssinica SIL" panose="02000603020000020004" pitchFamily="2" charset="0"/>
              </a:rPr>
              <a:t>ራስን መምራት</a:t>
            </a:r>
          </a:p>
          <a:p>
            <a:pPr lvl="1"/>
            <a:r>
              <a:rPr lang="am-ET" dirty="0" smtClean="0">
                <a:latin typeface="Abyssinica SIL" panose="02000603020000020004" pitchFamily="2" charset="0"/>
              </a:rPr>
              <a:t>አቀንቃኝነት</a:t>
            </a:r>
            <a:endParaRPr lang="am-ET" dirty="0">
              <a:latin typeface="Abyssinica SIL" panose="02000603020000020004"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39320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289" y="365125"/>
            <a:ext cx="11274358" cy="734101"/>
          </a:xfrm>
        </p:spPr>
        <p:txBody>
          <a:bodyPr>
            <a:normAutofit/>
          </a:bodyPr>
          <a:lstStyle/>
          <a:p>
            <a:r>
              <a:rPr lang="am-ET" sz="3600" b="1" u="sng" dirty="0" smtClean="0">
                <a:latin typeface="Abyssinica SIL" panose="02000603020000020004" pitchFamily="2" charset="0"/>
              </a:rPr>
              <a:t>የተማሪ እና የቤተሰብ ድጋፍ አገልግሎቶች </a:t>
            </a:r>
            <a:endParaRPr lang="am-ET" sz="3600" b="1" u="sng" dirty="0">
              <a:latin typeface="Abyssinica SIL" panose="02000603020000020004" pitchFamily="2" charset="0"/>
              <a:ea typeface="Verdana" panose="020B0604030504040204" pitchFamily="34" charset="0"/>
              <a:cs typeface="Verdana" panose="020B060403050404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0225878"/>
              </p:ext>
            </p:extLst>
          </p:nvPr>
        </p:nvGraphicFramePr>
        <p:xfrm>
          <a:off x="624191" y="1099226"/>
          <a:ext cx="10515600" cy="5199520"/>
        </p:xfrm>
        <a:graphic>
          <a:graphicData uri="http://schemas.openxmlformats.org/drawingml/2006/table">
            <a:tbl>
              <a:tblPr firstRow="1" bandRow="1">
                <a:tableStyleId>{5C22544A-7EE6-4342-B048-85BDC9FD1C3A}</a:tableStyleId>
              </a:tblPr>
              <a:tblGrid>
                <a:gridCol w="3991708"/>
                <a:gridCol w="6523892"/>
              </a:tblGrid>
              <a:tr h="285388">
                <a:tc gridSpan="2">
                  <a:txBody>
                    <a:bodyPr/>
                    <a:lstStyle/>
                    <a:p>
                      <a:pPr marL="274320" indent="-274320" algn="l">
                        <a:lnSpc>
                          <a:spcPct val="90000"/>
                        </a:lnSpc>
                        <a:spcBef>
                          <a:spcPts val="0"/>
                        </a:spcBef>
                        <a:buFont typeface="Arial" panose="020B0604020202020204" pitchFamily="34" charset="0"/>
                        <a:buChar char="•"/>
                      </a:pPr>
                      <a:r>
                        <a:rPr lang="am-ET" sz="2000" dirty="0" smtClean="0">
                          <a:solidFill>
                            <a:schemeClr val="tx1"/>
                          </a:solidFill>
                          <a:latin typeface="Abyssinica SIL" panose="02000603020000020004" pitchFamily="2" charset="0"/>
                        </a:rPr>
                        <a:t>ለተማሪዎች እና ለቤተሰቦች የ </a:t>
                      </a:r>
                      <a:r>
                        <a:rPr lang="en-US" sz="2000" dirty="0" smtClean="0">
                          <a:solidFill>
                            <a:schemeClr val="tx1"/>
                          </a:solidFill>
                          <a:latin typeface="Abyssinica SIL" panose="02000603020000020004" pitchFamily="2" charset="0"/>
                        </a:rPr>
                        <a:t>MCPS </a:t>
                      </a:r>
                      <a:r>
                        <a:rPr lang="am-ET" sz="2000" dirty="0" smtClean="0">
                          <a:solidFill>
                            <a:schemeClr val="tx1"/>
                          </a:solidFill>
                          <a:latin typeface="Abyssinica SIL" panose="02000603020000020004" pitchFamily="2" charset="0"/>
                        </a:rPr>
                        <a:t>መገልገያዎች</a:t>
                      </a:r>
                      <a:r>
                        <a:rPr lang="en-US" sz="2000" dirty="0" smtClean="0">
                          <a:solidFill>
                            <a:schemeClr val="tx1"/>
                          </a:solidFill>
                          <a:latin typeface="Abyssinica SIL" panose="02000603020000020004" pitchFamily="2" charset="0"/>
                        </a:rPr>
                        <a:t>/resources</a:t>
                      </a:r>
                      <a:endParaRPr lang="am-ET" sz="2000" dirty="0">
                        <a:solidFill>
                          <a:schemeClr val="tx1"/>
                        </a:solidFill>
                        <a:latin typeface="Abyssinica SIL" panose="02000603020000020004" pitchFamily="2"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6620">
                <a:tc gridSpan="2">
                  <a:txBody>
                    <a:bodyPr/>
                    <a:lstStyle/>
                    <a:p>
                      <a:pPr marL="548640" marR="0" lvl="1" indent="-27432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dirty="0">
                          <a:latin typeface="Abyssinica SIL" panose="02000603020000020004" pitchFamily="2" charset="0"/>
                        </a:rPr>
                        <a:t>Office of Student and Family Support and Engagement website: www.montgomeryschoolsmd.org/departments/studentservices/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81020">
                <a:tc>
                  <a:txBody>
                    <a:bodyPr/>
                    <a:lstStyle/>
                    <a:p>
                      <a:pPr marL="822960" lvl="2" indent="-274320" algn="l">
                        <a:lnSpc>
                          <a:spcPct val="90000"/>
                        </a:lnSpc>
                        <a:spcBef>
                          <a:spcPts val="0"/>
                        </a:spcBef>
                        <a:buFont typeface="Arial" panose="020B0604020202020204" pitchFamily="34" charset="0"/>
                        <a:buChar char="•"/>
                      </a:pPr>
                      <a:r>
                        <a:rPr lang="am-ET" sz="1500" dirty="0" smtClean="0">
                          <a:latin typeface="Abyssinica SIL" panose="02000603020000020004" pitchFamily="2" charset="0"/>
                        </a:rPr>
                        <a:t>የት</a:t>
                      </a:r>
                      <a:r>
                        <a:rPr lang="en-US" sz="1500" dirty="0" smtClean="0">
                          <a:latin typeface="Abyssinica SIL" panose="02000603020000020004" pitchFamily="2" charset="0"/>
                        </a:rPr>
                        <a:t>/</a:t>
                      </a:r>
                      <a:r>
                        <a:rPr lang="am-ET" sz="1500" dirty="0" smtClean="0">
                          <a:latin typeface="Abyssinica SIL" panose="02000603020000020004" pitchFamily="2" charset="0"/>
                        </a:rPr>
                        <a:t>ቤት ካውንስሊንግ</a:t>
                      </a:r>
                    </a:p>
                    <a:p>
                      <a:pPr marL="822960" lvl="2" indent="-274320" algn="l">
                        <a:lnSpc>
                          <a:spcPct val="90000"/>
                        </a:lnSpc>
                        <a:spcBef>
                          <a:spcPts val="0"/>
                        </a:spcBef>
                        <a:buFont typeface="Arial" panose="020B0604020202020204" pitchFamily="34" charset="0"/>
                        <a:buChar char="•"/>
                      </a:pPr>
                      <a:r>
                        <a:rPr lang="am-ET" sz="1500" dirty="0" smtClean="0">
                          <a:latin typeface="Abyssinica SIL" panose="02000603020000020004" pitchFamily="2" charset="0"/>
                        </a:rPr>
                        <a:t>የስነልቦና</a:t>
                      </a:r>
                      <a:r>
                        <a:rPr lang="en-US" sz="1500" dirty="0" smtClean="0">
                          <a:latin typeface="Abyssinica SIL" panose="02000603020000020004" pitchFamily="2" charset="0"/>
                        </a:rPr>
                        <a:t>/</a:t>
                      </a:r>
                      <a:r>
                        <a:rPr lang="am-ET" sz="1500" dirty="0" smtClean="0">
                          <a:latin typeface="Abyssinica SIL" panose="02000603020000020004" pitchFamily="2" charset="0"/>
                        </a:rPr>
                        <a:t>ሳይኮሎጂ አገልግሎቶች</a:t>
                      </a:r>
                    </a:p>
                    <a:p>
                      <a:pPr marL="822960" lvl="2" indent="-274320" algn="l">
                        <a:lnSpc>
                          <a:spcPct val="90000"/>
                        </a:lnSpc>
                        <a:spcBef>
                          <a:spcPts val="0"/>
                        </a:spcBef>
                        <a:buFont typeface="Arial" panose="020B0604020202020204" pitchFamily="34" charset="0"/>
                        <a:buChar char="•"/>
                      </a:pPr>
                      <a:r>
                        <a:rPr lang="am-ET" sz="1500" dirty="0" smtClean="0">
                          <a:latin typeface="Abyssinica SIL" panose="02000603020000020004" pitchFamily="2" charset="0"/>
                        </a:rPr>
                        <a:t>የቤተሰብ ተሳትፎ</a:t>
                      </a:r>
                    </a:p>
                    <a:p>
                      <a:pPr marL="822960" lvl="4" indent="-274320" algn="l">
                        <a:lnSpc>
                          <a:spcPct val="90000"/>
                        </a:lnSpc>
                        <a:spcBef>
                          <a:spcPts val="0"/>
                        </a:spcBef>
                        <a:buFont typeface="Arial" panose="020B0604020202020204" pitchFamily="34" charset="0"/>
                        <a:buChar char="•"/>
                        <a:defRPr/>
                      </a:pPr>
                      <a:r>
                        <a:rPr lang="am-ET" sz="1500" dirty="0" smtClean="0">
                          <a:latin typeface="Abyssinica SIL" panose="02000603020000020004" pitchFamily="2" charset="0"/>
                        </a:rPr>
                        <a:t>የአእምሮ ጤንነት እና ከፍተኛ ቀውስ</a:t>
                      </a:r>
                      <a:r>
                        <a:rPr lang="en-US" sz="1500" dirty="0" smtClean="0">
                          <a:latin typeface="Abyssinica SIL" panose="02000603020000020004" pitchFamily="2" charset="0"/>
                        </a:rPr>
                        <a:t>/crisis </a:t>
                      </a:r>
                      <a:r>
                        <a:rPr lang="am-ET" sz="1500" dirty="0" smtClean="0">
                          <a:latin typeface="Abyssinica SIL" panose="02000603020000020004" pitchFamily="2" charset="0"/>
                        </a:rPr>
                        <a:t>ድጋፍ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548640" lvl="2" indent="-274320" algn="l">
                        <a:lnSpc>
                          <a:spcPct val="90000"/>
                        </a:lnSpc>
                        <a:spcBef>
                          <a:spcPts val="0"/>
                        </a:spcBef>
                        <a:buFont typeface="Arial" panose="020B0604020202020204" pitchFamily="34" charset="0"/>
                        <a:buChar char="•"/>
                      </a:pPr>
                      <a:r>
                        <a:rPr lang="am-ET" sz="1500" b="0" dirty="0" smtClean="0">
                          <a:solidFill>
                            <a:schemeClr val="tx1"/>
                          </a:solidFill>
                          <a:latin typeface="Abyssinica SIL" panose="02000603020000020004" pitchFamily="2" charset="0"/>
                        </a:rPr>
                        <a:t>ስለ አደንዛዥ እፅ አጠቃቀም የማህበረሰብ መገልገያዎች</a:t>
                      </a:r>
                      <a:r>
                        <a:rPr lang="en-US" sz="1500" b="0" dirty="0" smtClean="0">
                          <a:solidFill>
                            <a:schemeClr val="tx1"/>
                          </a:solidFill>
                          <a:latin typeface="Abyssinica SIL" panose="02000603020000020004" pitchFamily="2" charset="0"/>
                        </a:rPr>
                        <a:t>/resources</a:t>
                      </a:r>
                    </a:p>
                    <a:p>
                      <a:pPr marL="548640" lvl="2" indent="-274320" algn="l">
                        <a:lnSpc>
                          <a:spcPct val="90000"/>
                        </a:lnSpc>
                        <a:spcBef>
                          <a:spcPts val="0"/>
                        </a:spcBef>
                        <a:buFont typeface="Arial" panose="020B0604020202020204" pitchFamily="34" charset="0"/>
                        <a:buChar char="•"/>
                      </a:pPr>
                      <a:r>
                        <a:rPr lang="am-ET" sz="1500" b="0" dirty="0" smtClean="0">
                          <a:solidFill>
                            <a:schemeClr val="tx1"/>
                          </a:solidFill>
                          <a:latin typeface="Abyssinica SIL" panose="02000603020000020004" pitchFamily="2" charset="0"/>
                        </a:rPr>
                        <a:t>አወንታዊ ስነምግባራዊ ጣልቃ</a:t>
                      </a:r>
                      <a:r>
                        <a:rPr lang="en-US" sz="1500" b="0" dirty="0" smtClean="0">
                          <a:solidFill>
                            <a:schemeClr val="tx1"/>
                          </a:solidFill>
                          <a:latin typeface="Abyssinica SIL" panose="02000603020000020004" pitchFamily="2" charset="0"/>
                        </a:rPr>
                        <a:t>-</a:t>
                      </a:r>
                      <a:r>
                        <a:rPr lang="am-ET" sz="1500" b="0" dirty="0" smtClean="0">
                          <a:solidFill>
                            <a:schemeClr val="tx1"/>
                          </a:solidFill>
                          <a:latin typeface="Abyssinica SIL" panose="02000603020000020004" pitchFamily="2" charset="0"/>
                        </a:rPr>
                        <a:t>ገብነቶችና ድጋፎች</a:t>
                      </a:r>
                      <a:r>
                        <a:rPr dirty="0">
                          <a:latin typeface="Abyssinica SIL" panose="02000603020000020004" pitchFamily="2" charset="0"/>
                        </a:rPr>
                        <a:t/>
                      </a:r>
                      <a:br>
                        <a:rPr dirty="0">
                          <a:latin typeface="Abyssinica SIL" panose="02000603020000020004" pitchFamily="2" charset="0"/>
                        </a:rPr>
                      </a:br>
                      <a:r>
                        <a:rPr lang="en-US" sz="1500" b="0" dirty="0" smtClean="0">
                          <a:solidFill>
                            <a:schemeClr val="tx1"/>
                          </a:solidFill>
                          <a:latin typeface="Abyssinica SIL" panose="02000603020000020004" pitchFamily="2" charset="0"/>
                        </a:rPr>
                        <a:t>Positive Behavioral Interventions and Supports,</a:t>
                      </a:r>
                    </a:p>
                    <a:p>
                      <a:pPr marL="548640" lvl="2" indent="-274320" algn="l">
                        <a:lnSpc>
                          <a:spcPct val="90000"/>
                        </a:lnSpc>
                        <a:spcBef>
                          <a:spcPts val="0"/>
                        </a:spcBef>
                        <a:buFont typeface="Arial" panose="020B0604020202020204" pitchFamily="34" charset="0"/>
                        <a:buChar char="•"/>
                      </a:pPr>
                      <a:r>
                        <a:rPr lang="am-ET" sz="1500" b="0" dirty="0" smtClean="0">
                          <a:solidFill>
                            <a:schemeClr val="tx1"/>
                          </a:solidFill>
                          <a:latin typeface="Abyssinica SIL" panose="02000603020000020004" pitchFamily="2" charset="0"/>
                        </a:rPr>
                        <a:t>ፍትሃዊ ተሃድሶ</a:t>
                      </a:r>
                    </a:p>
                    <a:p>
                      <a:pPr marL="548640" lvl="2" indent="-274320" algn="l">
                        <a:lnSpc>
                          <a:spcPct val="90000"/>
                        </a:lnSpc>
                        <a:spcBef>
                          <a:spcPts val="0"/>
                        </a:spcBef>
                        <a:buFont typeface="Arial" panose="020B0604020202020204" pitchFamily="34" charset="0"/>
                        <a:buChar char="•"/>
                      </a:pPr>
                      <a:r>
                        <a:rPr lang="am-ET" sz="1500" b="0" dirty="0" smtClean="0">
                          <a:solidFill>
                            <a:schemeClr val="tx1"/>
                          </a:solidFill>
                          <a:latin typeface="Abyssinica SIL" panose="02000603020000020004" pitchFamily="2" charset="0"/>
                        </a:rPr>
                        <a:t>ዋልጌነት</a:t>
                      </a:r>
                      <a:r>
                        <a:rPr lang="en-US" sz="1500" b="0" dirty="0" smtClean="0">
                          <a:solidFill>
                            <a:schemeClr val="tx1"/>
                          </a:solidFill>
                          <a:latin typeface="Abyssinica SIL" panose="02000603020000020004" pitchFamily="2" charset="0"/>
                        </a:rPr>
                        <a:t>/</a:t>
                      </a:r>
                      <a:r>
                        <a:rPr lang="am-ET" sz="1500" b="0" dirty="0" smtClean="0">
                          <a:solidFill>
                            <a:schemeClr val="tx1"/>
                          </a:solidFill>
                          <a:latin typeface="Abyssinica SIL" panose="02000603020000020004" pitchFamily="2" charset="0"/>
                        </a:rPr>
                        <a:t>ወስላታነት እና ትምህርት ማቋረጥን መከላከል</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5388">
                <a:tc>
                  <a:txBody>
                    <a:bodyPr/>
                    <a:lstStyle/>
                    <a:p>
                      <a:pPr marL="274320" indent="-274320" algn="l">
                        <a:lnSpc>
                          <a:spcPct val="90000"/>
                        </a:lnSpc>
                        <a:spcBef>
                          <a:spcPts val="0"/>
                        </a:spcBef>
                        <a:buFont typeface="Arial" panose="020B0604020202020204" pitchFamily="34" charset="0"/>
                        <a:buChar char="•"/>
                      </a:pPr>
                      <a:r>
                        <a:rPr lang="am-ET" sz="2000" b="1" dirty="0" smtClean="0">
                          <a:solidFill>
                            <a:schemeClr val="tx1"/>
                          </a:solidFill>
                          <a:latin typeface="Abyssinica SIL" panose="02000603020000020004" pitchFamily="2" charset="0"/>
                        </a:rPr>
                        <a:t>የማህበረሰብ መገልገያዎች</a:t>
                      </a:r>
                      <a:endParaRPr lang="am-ET" sz="2000" b="1" dirty="0">
                        <a:solidFill>
                          <a:schemeClr val="tx1"/>
                        </a:solidFill>
                        <a:latin typeface="Abyssinica SIL" panose="02000603020000020004" pitchFamily="2"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0000"/>
                        </a:lnSpc>
                        <a:spcBef>
                          <a:spcPts val="0"/>
                        </a:spcBef>
                      </a:pPr>
                      <a:endParaRPr lang="en-US" sz="2000" dirty="0">
                        <a:solidFill>
                          <a:schemeClr val="tx1"/>
                        </a:solidFill>
                        <a:latin typeface="Abyssinica SIL" panose="02000603020000020004" pitchFamily="2"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002424">
                <a:tc>
                  <a:txBody>
                    <a:bodyPr/>
                    <a:lstStyle/>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Abyssinica SIL" panose="02000603020000020004" pitchFamily="2" charset="0"/>
                        </a:rPr>
                        <a:t>EveryMind</a:t>
                      </a:r>
                    </a:p>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Abyssinica SIL" panose="02000603020000020004" pitchFamily="2" charset="0"/>
                        </a:rPr>
                        <a:t>Family Services, Inc./</a:t>
                      </a:r>
                      <a:r>
                        <a:rPr lang="am-ET" sz="1500" dirty="0" smtClean="0">
                          <a:solidFill>
                            <a:schemeClr val="tx1"/>
                          </a:solidFill>
                          <a:latin typeface="Abyssinica SIL" panose="02000603020000020004" pitchFamily="2" charset="0"/>
                        </a:rPr>
                        <a:t>የቤተሰብ አገልግሎቶች ጥምረት</a:t>
                      </a:r>
                      <a:endParaRPr lang="am-ET" sz="1500" dirty="0">
                        <a:solidFill>
                          <a:schemeClr val="tx1"/>
                        </a:solidFill>
                        <a:latin typeface="Abyssinica SIL" panose="02000603020000020004" pitchFamily="2"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lnSpc>
                          <a:spcPct val="90000"/>
                        </a:lnSpc>
                        <a:spcBef>
                          <a:spcPts val="0"/>
                        </a:spcBef>
                        <a:buFont typeface="Arial" panose="020B0604020202020204" pitchFamily="34" charset="0"/>
                        <a:buNone/>
                      </a:pPr>
                      <a:r>
                        <a:rPr lang="am-ET" sz="1500" dirty="0" smtClean="0">
                          <a:solidFill>
                            <a:schemeClr val="tx1"/>
                          </a:solidFill>
                          <a:latin typeface="Abyssinica SIL" panose="02000603020000020004" pitchFamily="2" charset="0"/>
                        </a:rPr>
                        <a:t>      የሞንጎመሪ ካውንቲ የጤና እና የሰብአዊ አገልግሎቶች መምሪያ</a:t>
                      </a:r>
                    </a:p>
                    <a:p>
                      <a:pPr marL="548640" lvl="1" indent="-274320" algn="l">
                        <a:lnSpc>
                          <a:spcPct val="90000"/>
                        </a:lnSpc>
                        <a:spcBef>
                          <a:spcPts val="0"/>
                        </a:spcBef>
                        <a:buFont typeface="Arial" panose="020B0604020202020204" pitchFamily="34" charset="0"/>
                        <a:buChar char="•"/>
                      </a:pPr>
                      <a:r>
                        <a:rPr lang="am-ET" sz="1500" dirty="0" smtClean="0">
                          <a:solidFill>
                            <a:schemeClr val="tx1"/>
                          </a:solidFill>
                          <a:latin typeface="Abyssinica SIL" panose="02000603020000020004" pitchFamily="2" charset="0"/>
                        </a:rPr>
                        <a:t>የስነምግባር ደህንነት እና የቀውስ አገልግሎቶች</a:t>
                      </a:r>
                    </a:p>
                    <a:p>
                      <a:pPr marL="548640" lvl="1" indent="-274320" algn="l">
                        <a:lnSpc>
                          <a:spcPct val="90000"/>
                        </a:lnSpc>
                        <a:spcBef>
                          <a:spcPts val="0"/>
                        </a:spcBef>
                        <a:buFont typeface="Arial" panose="020B0604020202020204" pitchFamily="34" charset="0"/>
                        <a:buChar char="•"/>
                      </a:pPr>
                      <a:r>
                        <a:rPr lang="am-ET" sz="1500" dirty="0" smtClean="0">
                          <a:solidFill>
                            <a:schemeClr val="tx1"/>
                          </a:solidFill>
                          <a:latin typeface="Abyssinica SIL" panose="02000603020000020004" pitchFamily="2" charset="0"/>
                        </a:rPr>
                        <a:t>ስለ ልጆች እና ወጣትነት ምልመላ እና ክትትል አገልግሎቶች </a:t>
                      </a:r>
                      <a:r>
                        <a:rPr lang="en-US" sz="1500" dirty="0" smtClean="0">
                          <a:solidFill>
                            <a:schemeClr val="tx1"/>
                          </a:solidFill>
                          <a:latin typeface="Abyssinica SIL" panose="02000603020000020004" pitchFamily="2" charset="0"/>
                        </a:rPr>
                        <a:t>(Screening and Assessment Services for Children and Adolescents</a:t>
                      </a:r>
                      <a:endParaRPr lang="am-ET" sz="1500" dirty="0">
                        <a:solidFill>
                          <a:schemeClr val="tx1"/>
                        </a:solidFill>
                        <a:latin typeface="Abyssinica SIL" panose="02000603020000020004" pitchFamily="2"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5388">
                <a:tc>
                  <a:txBody>
                    <a:bodyPr/>
                    <a:lstStyle/>
                    <a:p>
                      <a:pPr marL="274320" indent="-274320" algn="l">
                        <a:lnSpc>
                          <a:spcPct val="90000"/>
                        </a:lnSpc>
                        <a:spcBef>
                          <a:spcPts val="0"/>
                        </a:spcBef>
                        <a:buFont typeface="Arial" panose="020B0604020202020204" pitchFamily="34" charset="0"/>
                        <a:buChar char="•"/>
                      </a:pPr>
                      <a:r>
                        <a:rPr lang="am-ET" sz="2000" b="1" dirty="0" smtClean="0">
                          <a:solidFill>
                            <a:schemeClr val="tx1"/>
                          </a:solidFill>
                          <a:latin typeface="Abyssinica SIL" panose="02000603020000020004" pitchFamily="2" charset="0"/>
                        </a:rPr>
                        <a:t>የአውታረመረብ መገልገያዎች</a:t>
                      </a:r>
                      <a:r>
                        <a:rPr lang="en-US" sz="2000" b="1" dirty="0" smtClean="0">
                          <a:solidFill>
                            <a:schemeClr val="tx1"/>
                          </a:solidFill>
                          <a:latin typeface="Abyssinica SIL" panose="02000603020000020004" pitchFamily="2" charset="0"/>
                        </a:rPr>
                        <a:t>/Online resources</a:t>
                      </a:r>
                      <a:endParaRPr lang="am-ET" sz="2000" b="1" dirty="0">
                        <a:solidFill>
                          <a:schemeClr val="tx1"/>
                        </a:solidFill>
                        <a:latin typeface="Abyssinica SIL" panose="02000603020000020004" pitchFamily="2"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0000"/>
                        </a:lnSpc>
                        <a:spcBef>
                          <a:spcPts val="0"/>
                        </a:spcBef>
                      </a:pPr>
                      <a:endParaRPr lang="en-US" sz="2000" dirty="0">
                        <a:solidFill>
                          <a:schemeClr val="tx1"/>
                        </a:solidFill>
                        <a:latin typeface="Abyssinica SIL" panose="02000603020000020004" pitchFamily="2"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013126">
                <a:tc gridSpan="2">
                  <a:txBody>
                    <a:bodyPr/>
                    <a:lstStyle/>
                    <a:p>
                      <a:pPr marL="548640" lvl="1" indent="-274320" algn="l">
                        <a:lnSpc>
                          <a:spcPct val="90000"/>
                        </a:lnSpc>
                        <a:spcBef>
                          <a:spcPts val="0"/>
                        </a:spcBef>
                        <a:buFont typeface="Arial" panose="020B0604020202020204" pitchFamily="34" charset="0"/>
                        <a:buChar char="•"/>
                      </a:pPr>
                      <a:r>
                        <a:rPr lang="en-US" sz="1500" kern="1200" dirty="0" smtClean="0">
                          <a:solidFill>
                            <a:schemeClr val="tx1"/>
                          </a:solidFill>
                          <a:latin typeface="Abyssinica SIL" panose="02000603020000020004" pitchFamily="2" charset="0"/>
                        </a:rPr>
                        <a:t>National Association of School Psychologists PREPaRE Curriculum </a:t>
                      </a:r>
                      <a:r>
                        <a:rPr lang="en-US" sz="1500" b="0" dirty="0" smtClean="0">
                          <a:latin typeface="Abyssinica SIL" panose="02000603020000020004" pitchFamily="2" charset="0"/>
                        </a:rPr>
                        <a:t>(www.nasponline.org/professional-development/prepare-training-curriculum/prepare-workshops)</a:t>
                      </a:r>
                    </a:p>
                    <a:p>
                      <a:pPr marL="822960" lvl="2" indent="-274320" algn="l">
                        <a:lnSpc>
                          <a:spcPct val="90000"/>
                        </a:lnSpc>
                        <a:spcBef>
                          <a:spcPts val="0"/>
                        </a:spcBef>
                        <a:buFont typeface="Arial" panose="020B0604020202020204" pitchFamily="34" charset="0"/>
                        <a:buChar char="•"/>
                      </a:pPr>
                      <a:r>
                        <a:rPr lang="am-ET" sz="1500" b="0" dirty="0" smtClean="0">
                          <a:latin typeface="Abyssinica SIL" panose="02000603020000020004" pitchFamily="2" charset="0"/>
                        </a:rPr>
                        <a:t>ቀውስን መከላከል እና ዝግጁነት ሁለገብ የት</a:t>
                      </a:r>
                      <a:r>
                        <a:rPr lang="en-US" sz="1500" b="0" dirty="0" smtClean="0">
                          <a:latin typeface="Abyssinica SIL" panose="02000603020000020004" pitchFamily="2" charset="0"/>
                        </a:rPr>
                        <a:t>/</a:t>
                      </a:r>
                      <a:r>
                        <a:rPr lang="am-ET" sz="1500" b="0" dirty="0" smtClean="0">
                          <a:latin typeface="Abyssinica SIL" panose="02000603020000020004" pitchFamily="2" charset="0"/>
                        </a:rPr>
                        <a:t>ቤት ደህንነት እቅድ</a:t>
                      </a:r>
                      <a:endParaRPr lang="am-ET" sz="1500" b="0" dirty="0" smtClean="0">
                        <a:latin typeface="Abyssinica SIL" panose="02000603020000020004" pitchFamily="2" charset="0"/>
                        <a:ea typeface="Verdana" panose="020B0604030504040204" pitchFamily="34" charset="0"/>
                        <a:cs typeface="Verdana" panose="020B0604030504040204" pitchFamily="34" charset="0"/>
                      </a:endParaRPr>
                    </a:p>
                    <a:p>
                      <a:pPr marL="822960" lvl="2" indent="-274320" algn="l">
                        <a:lnSpc>
                          <a:spcPct val="90000"/>
                        </a:lnSpc>
                        <a:spcBef>
                          <a:spcPts val="0"/>
                        </a:spcBef>
                        <a:buFont typeface="Arial" panose="020B0604020202020204" pitchFamily="34" charset="0"/>
                        <a:buChar char="•"/>
                      </a:pPr>
                      <a:r>
                        <a:rPr lang="am-ET" sz="1500" b="0" dirty="0" smtClean="0">
                          <a:latin typeface="Abyssinica SIL" panose="02000603020000020004" pitchFamily="2" charset="0"/>
                        </a:rPr>
                        <a:t>ስለቀውስ ጣልቃገብነት እና ማገገም</a:t>
                      </a:r>
                      <a:r>
                        <a:rPr lang="en-US" sz="1500" b="0" dirty="0" smtClean="0">
                          <a:latin typeface="Abyssinica SIL" panose="02000603020000020004" pitchFamily="2" charset="0"/>
                        </a:rPr>
                        <a:t>/</a:t>
                      </a:r>
                      <a:r>
                        <a:rPr lang="am-ET" sz="1500" b="0" dirty="0" smtClean="0">
                          <a:latin typeface="Abyssinica SIL" panose="02000603020000020004" pitchFamily="2" charset="0"/>
                        </a:rPr>
                        <a:t>ተሀድሶ የት</a:t>
                      </a:r>
                      <a:r>
                        <a:rPr lang="en-US" sz="1500" b="0" dirty="0" smtClean="0">
                          <a:latin typeface="Abyssinica SIL" panose="02000603020000020004" pitchFamily="2" charset="0"/>
                        </a:rPr>
                        <a:t>/</a:t>
                      </a:r>
                      <a:r>
                        <a:rPr lang="am-ET" sz="1500" b="0" dirty="0" smtClean="0">
                          <a:latin typeface="Abyssinica SIL" panose="02000603020000020004" pitchFamily="2" charset="0"/>
                        </a:rPr>
                        <a:t>ቤት የአእምሮ ጤና ባለሞያዎች ሚና</a:t>
                      </a:r>
                    </a:p>
                    <a:p>
                      <a:pPr marL="548640" lvl="2" indent="0" algn="l">
                        <a:lnSpc>
                          <a:spcPct val="90000"/>
                        </a:lnSpc>
                        <a:spcBef>
                          <a:spcPts val="0"/>
                        </a:spcBef>
                        <a:buFont typeface="Arial" panose="020B0604020202020204" pitchFamily="34" charset="0"/>
                        <a:buNone/>
                      </a:pPr>
                      <a:endParaRPr lang="am-ET" sz="1500" b="0" dirty="0" smtClean="0">
                        <a:latin typeface="Abyssinica SIL" panose="02000603020000020004" pitchFamily="2"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nSpc>
                          <a:spcPct val="80000"/>
                        </a:lnSpc>
                        <a:spcBef>
                          <a:spcPts val="400"/>
                        </a:spcBef>
                      </a:pP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254079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07366" cy="821649"/>
          </a:xfrm>
        </p:spPr>
        <p:txBody>
          <a:bodyPr>
            <a:normAutofit/>
          </a:bodyPr>
          <a:lstStyle/>
          <a:p>
            <a:r>
              <a:rPr lang="am-ET" sz="3600" b="1" u="sng" dirty="0" smtClean="0">
                <a:latin typeface="Abyssinica SIL" panose="02000603020000020004" pitchFamily="2" charset="0"/>
              </a:rPr>
              <a:t>ከት</a:t>
            </a:r>
            <a:r>
              <a:rPr lang="en-US" sz="3600" b="1" u="sng" dirty="0" smtClean="0">
                <a:latin typeface="Abyssinica SIL" panose="02000603020000020004" pitchFamily="2" charset="0"/>
              </a:rPr>
              <a:t>/</a:t>
            </a:r>
            <a:r>
              <a:rPr lang="am-ET" sz="3600" b="1" u="sng" dirty="0" smtClean="0">
                <a:latin typeface="Abyssinica SIL" panose="02000603020000020004" pitchFamily="2" charset="0"/>
              </a:rPr>
              <a:t>ቤት እስከ ዋናው ጽ</a:t>
            </a:r>
            <a:r>
              <a:rPr lang="en-US" sz="3600" b="1" u="sng" dirty="0" smtClean="0">
                <a:latin typeface="Abyssinica SIL" panose="02000603020000020004" pitchFamily="2" charset="0"/>
              </a:rPr>
              <a:t>/</a:t>
            </a:r>
            <a:r>
              <a:rPr lang="am-ET" sz="3600" b="1" u="sng" dirty="0" smtClean="0">
                <a:latin typeface="Abyssinica SIL" panose="02000603020000020004" pitchFamily="2" charset="0"/>
              </a:rPr>
              <a:t>ቤት ግንኙነት</a:t>
            </a:r>
            <a:endParaRPr lang="am-ET" sz="3600" b="1" u="sng" dirty="0">
              <a:latin typeface="Abyssinica SIL" panose="02000603020000020004" pitchFamily="2"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262671"/>
            <a:ext cx="10515600" cy="4752975"/>
          </a:xfrm>
        </p:spPr>
        <p:txBody>
          <a:bodyPr>
            <a:normAutofit/>
          </a:bodyPr>
          <a:lstStyle/>
          <a:p>
            <a:r>
              <a:rPr lang="am-ET" dirty="0" smtClean="0">
                <a:latin typeface="Abyssinica SIL" panose="02000603020000020004" pitchFamily="2" charset="0"/>
              </a:rPr>
              <a:t>የት</a:t>
            </a:r>
            <a:r>
              <a:rPr lang="en-US" dirty="0" smtClean="0">
                <a:latin typeface="Abyssinica SIL" panose="02000603020000020004" pitchFamily="2" charset="0"/>
              </a:rPr>
              <a:t>/</a:t>
            </a:r>
            <a:r>
              <a:rPr lang="am-ET" dirty="0" smtClean="0">
                <a:latin typeface="Abyssinica SIL" panose="02000603020000020004" pitchFamily="2" charset="0"/>
              </a:rPr>
              <a:t>ቤቶች ድጋፍ እና ማሻሻል ጽ</a:t>
            </a:r>
            <a:r>
              <a:rPr lang="en-US" dirty="0" smtClean="0">
                <a:latin typeface="Abyssinica SIL" panose="02000603020000020004" pitchFamily="2" charset="0"/>
              </a:rPr>
              <a:t>/</a:t>
            </a:r>
            <a:r>
              <a:rPr lang="am-ET" dirty="0" smtClean="0">
                <a:latin typeface="Abyssinica SIL" panose="02000603020000020004" pitchFamily="2" charset="0"/>
              </a:rPr>
              <a:t>ቤት </a:t>
            </a:r>
            <a:r>
              <a:rPr lang="en-US" dirty="0" smtClean="0">
                <a:latin typeface="Abyssinica SIL" panose="02000603020000020004" pitchFamily="2" charset="0"/>
              </a:rPr>
              <a:t>(OSSI) </a:t>
            </a:r>
            <a:r>
              <a:rPr lang="am-ET" dirty="0" smtClean="0">
                <a:latin typeface="Abyssinica SIL" panose="02000603020000020004" pitchFamily="2" charset="0"/>
              </a:rPr>
              <a:t>መደበኛ የት</a:t>
            </a:r>
            <a:r>
              <a:rPr lang="en-US" dirty="0" smtClean="0">
                <a:latin typeface="Abyssinica SIL" panose="02000603020000020004" pitchFamily="2" charset="0"/>
              </a:rPr>
              <a:t>/</a:t>
            </a:r>
            <a:r>
              <a:rPr lang="am-ET" dirty="0" smtClean="0">
                <a:latin typeface="Abyssinica SIL" panose="02000603020000020004" pitchFamily="2" charset="0"/>
              </a:rPr>
              <a:t>ቤት ሥራ የሚያደናቅፍ ወይም በት</a:t>
            </a:r>
            <a:r>
              <a:rPr lang="en-US" dirty="0" smtClean="0">
                <a:latin typeface="Abyssinica SIL" panose="02000603020000020004" pitchFamily="2" charset="0"/>
              </a:rPr>
              <a:t>/</a:t>
            </a:r>
            <a:r>
              <a:rPr lang="am-ET" dirty="0" smtClean="0">
                <a:latin typeface="Abyssinica SIL" panose="02000603020000020004" pitchFamily="2" charset="0"/>
              </a:rPr>
              <a:t>ቤት ወይም በማህበረሰቡ ውስጥ የሚከሰቱ ሁኔታዎችን መረጃ</a:t>
            </a:r>
            <a:r>
              <a:rPr lang="en-US" dirty="0" smtClean="0">
                <a:latin typeface="Abyssinica SIL" panose="02000603020000020004" pitchFamily="2" charset="0"/>
              </a:rPr>
              <a:t>/</a:t>
            </a:r>
            <a:r>
              <a:rPr lang="am-ET" dirty="0" smtClean="0">
                <a:latin typeface="Abyssinica SIL" panose="02000603020000020004" pitchFamily="2" charset="0"/>
              </a:rPr>
              <a:t>ኢንፎርሜሽን ከት</a:t>
            </a:r>
            <a:r>
              <a:rPr lang="en-US" dirty="0" smtClean="0">
                <a:latin typeface="Abyssinica SIL" panose="02000603020000020004" pitchFamily="2" charset="0"/>
              </a:rPr>
              <a:t>/</a:t>
            </a:r>
            <a:r>
              <a:rPr lang="am-ET" dirty="0" smtClean="0">
                <a:latin typeface="Abyssinica SIL" panose="02000603020000020004" pitchFamily="2" charset="0"/>
              </a:rPr>
              <a:t>ቤቶች ይደርሰዋል።</a:t>
            </a:r>
          </a:p>
          <a:p>
            <a:r>
              <a:rPr lang="en-US" dirty="0" smtClean="0">
                <a:latin typeface="Abyssinica SIL" panose="02000603020000020004" pitchFamily="2" charset="0"/>
              </a:rPr>
              <a:t>OSSI </a:t>
            </a:r>
            <a:r>
              <a:rPr lang="am-ET" dirty="0" smtClean="0">
                <a:latin typeface="Abyssinica SIL" panose="02000603020000020004" pitchFamily="2" charset="0"/>
              </a:rPr>
              <a:t>በቅድሚያ ተዘጋጅቶ ባለው የዋና ጽ</a:t>
            </a:r>
            <a:r>
              <a:rPr lang="en-US" dirty="0" smtClean="0">
                <a:latin typeface="Abyssinica SIL" panose="02000603020000020004" pitchFamily="2" charset="0"/>
              </a:rPr>
              <a:t>/</a:t>
            </a:r>
            <a:r>
              <a:rPr lang="am-ET" dirty="0" smtClean="0">
                <a:latin typeface="Abyssinica SIL" panose="02000603020000020004" pitchFamily="2" charset="0"/>
              </a:rPr>
              <a:t>ቤት አስተዳደራዊ ዝርዝር መሠረት ከሥራ ሂደት እና ኮሙኒኬሽን ሠራተኞችን ጨምሮ የተገኙ መረጃዎችን</a:t>
            </a:r>
            <a:r>
              <a:rPr lang="en-US" dirty="0" smtClean="0">
                <a:latin typeface="Abyssinica SIL" panose="02000603020000020004" pitchFamily="2" charset="0"/>
              </a:rPr>
              <a:t>/</a:t>
            </a:r>
            <a:r>
              <a:rPr lang="am-ET" dirty="0" smtClean="0">
                <a:latin typeface="Abyssinica SIL" panose="02000603020000020004" pitchFamily="2" charset="0"/>
              </a:rPr>
              <a:t>ኢንፎርሜሽን ያሠራጫል።</a:t>
            </a:r>
          </a:p>
          <a:p>
            <a:pPr lvl="1"/>
            <a:r>
              <a:rPr lang="am-ET" dirty="0" smtClean="0">
                <a:latin typeface="Abyssinica SIL" panose="02000603020000020004" pitchFamily="2" charset="0"/>
              </a:rPr>
              <a:t>አስጊ ክስተቶችን የመምራት ስልት</a:t>
            </a:r>
          </a:p>
          <a:p>
            <a:r>
              <a:rPr lang="am-ET" dirty="0" smtClean="0">
                <a:latin typeface="Abyssinica SIL" panose="02000603020000020004" pitchFamily="2" charset="0"/>
              </a:rPr>
              <a:t>ሁኔታዎች በሚከሰቱ ወቅት እና ከዚያም በኋላ ለማህበረሰቡ ይላካል።</a:t>
            </a:r>
          </a:p>
          <a:p>
            <a:pPr lvl="1"/>
            <a:r>
              <a:rPr lang="am-ET" dirty="0" smtClean="0">
                <a:latin typeface="Abyssinica SIL" panose="02000603020000020004" pitchFamily="2" charset="0"/>
              </a:rPr>
              <a:t>ለት</a:t>
            </a:r>
            <a:r>
              <a:rPr lang="en-US" dirty="0" smtClean="0">
                <a:latin typeface="Abyssinica SIL" panose="02000603020000020004" pitchFamily="2" charset="0"/>
              </a:rPr>
              <a:t>/</a:t>
            </a:r>
            <a:r>
              <a:rPr lang="am-ET" dirty="0" smtClean="0">
                <a:latin typeface="Abyssinica SIL" panose="02000603020000020004" pitchFamily="2" charset="0"/>
              </a:rPr>
              <a:t>ቤት ማህበረሰብ ለማሳወቅ ርእሰመምህሩ </a:t>
            </a:r>
            <a:r>
              <a:rPr lang="en-US" dirty="0" smtClean="0">
                <a:latin typeface="Abyssinica SIL" panose="02000603020000020004" pitchFamily="2" charset="0"/>
              </a:rPr>
              <a:t>ConnectED </a:t>
            </a:r>
            <a:r>
              <a:rPr lang="am-ET" dirty="0" smtClean="0">
                <a:latin typeface="Abyssinica SIL" panose="02000603020000020004" pitchFamily="2" charset="0"/>
              </a:rPr>
              <a:t>ወይም </a:t>
            </a:r>
            <a:r>
              <a:rPr lang="en-US" dirty="0" smtClean="0">
                <a:latin typeface="Abyssinica SIL" panose="02000603020000020004" pitchFamily="2" charset="0"/>
              </a:rPr>
              <a:t>e-mail listserv </a:t>
            </a:r>
            <a:r>
              <a:rPr lang="am-ET" dirty="0" smtClean="0">
                <a:latin typeface="Abyssinica SIL" panose="02000603020000020004" pitchFamily="2" charset="0"/>
              </a:rPr>
              <a:t>መጠቀም ይችላል።</a:t>
            </a:r>
          </a:p>
          <a:p>
            <a:pPr lvl="1"/>
            <a:r>
              <a:rPr lang="am-ET" dirty="0" smtClean="0">
                <a:latin typeface="Abyssinica SIL" panose="02000603020000020004" pitchFamily="2" charset="0"/>
              </a:rPr>
              <a:t>በሰፊው የመገናኘት</a:t>
            </a:r>
            <a:r>
              <a:rPr lang="en-US" dirty="0" smtClean="0">
                <a:latin typeface="Abyssinica SIL" panose="02000603020000020004" pitchFamily="2" charset="0"/>
              </a:rPr>
              <a:t>/</a:t>
            </a:r>
            <a:r>
              <a:rPr lang="am-ET" dirty="0" smtClean="0">
                <a:latin typeface="Abyssinica SIL" panose="02000603020000020004" pitchFamily="2" charset="0"/>
              </a:rPr>
              <a:t>የማሳወቁ ጉዳይ እንደክስተቱ ሁኔታ ይወሰናል።</a:t>
            </a:r>
          </a:p>
          <a:p>
            <a:endParaRPr lang="am-ET" dirty="0">
              <a:latin typeface="Abyssinica SIL" panose="02000603020000020004" pitchFamily="2" charset="0"/>
            </a:endParaRPr>
          </a:p>
        </p:txBody>
      </p:sp>
    </p:spTree>
    <p:extLst>
      <p:ext uri="{BB962C8B-B14F-4D97-AF65-F5344CB8AC3E}">
        <p14:creationId xmlns:p14="http://schemas.microsoft.com/office/powerpoint/2010/main" val="487094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864174" cy="763284"/>
          </a:xfrm>
        </p:spPr>
        <p:txBody>
          <a:bodyPr>
            <a:normAutofit/>
          </a:bodyPr>
          <a:lstStyle/>
          <a:p>
            <a:r>
              <a:rPr lang="am-ET" sz="3600" b="1" u="sng" dirty="0" smtClean="0">
                <a:latin typeface="Abyssinica SIL" panose="02000603020000020004" pitchFamily="2" charset="0"/>
              </a:rPr>
              <a:t>የት</a:t>
            </a:r>
            <a:r>
              <a:rPr lang="en-US" sz="3600" b="1" u="sng" dirty="0" smtClean="0">
                <a:latin typeface="Abyssinica SIL" panose="02000603020000020004" pitchFamily="2" charset="0"/>
              </a:rPr>
              <a:t>/</a:t>
            </a:r>
            <a:r>
              <a:rPr lang="am-ET" sz="3600" b="1" u="sng" dirty="0" smtClean="0">
                <a:latin typeface="Abyssinica SIL" panose="02000603020000020004" pitchFamily="2" charset="0"/>
              </a:rPr>
              <a:t>ቤት የግንኙነት ሥርአት ፕሮቶኮል</a:t>
            </a:r>
            <a:endParaRPr lang="am-ET" sz="3600" b="1" u="sng" dirty="0">
              <a:latin typeface="Abyssinica SIL" panose="02000603020000020004" pitchFamily="2"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212783"/>
            <a:ext cx="10515600" cy="4351338"/>
          </a:xfrm>
        </p:spPr>
        <p:txBody>
          <a:bodyPr>
            <a:normAutofit/>
          </a:bodyPr>
          <a:lstStyle/>
          <a:p>
            <a:r>
              <a:rPr lang="am-ET" dirty="0" smtClean="0">
                <a:latin typeface="Abyssinica SIL" panose="02000603020000020004" pitchFamily="2" charset="0"/>
              </a:rPr>
              <a:t>ድንገተኛ ሁኔታዎችን ለት</a:t>
            </a:r>
            <a:r>
              <a:rPr lang="en-US" dirty="0" smtClean="0">
                <a:latin typeface="Abyssinica SIL" panose="02000603020000020004" pitchFamily="2" charset="0"/>
              </a:rPr>
              <a:t>/</a:t>
            </a:r>
            <a:r>
              <a:rPr lang="am-ET" dirty="0" smtClean="0">
                <a:latin typeface="Abyssinica SIL" panose="02000603020000020004" pitchFamily="2" charset="0"/>
              </a:rPr>
              <a:t>ቤት ማህበረሰብ ማስጠንቀቂያ መስጠት የድንገተኛ የአስቸኳይ ጊዜ እቅዳችን ማእከላዊ ነገር ነው።</a:t>
            </a:r>
          </a:p>
          <a:p>
            <a:r>
              <a:rPr lang="am-ET" dirty="0" smtClean="0">
                <a:latin typeface="Abyssinica SIL" panose="02000603020000020004" pitchFamily="2" charset="0"/>
              </a:rPr>
              <a:t>ስለት</a:t>
            </a:r>
            <a:r>
              <a:rPr lang="en-US" dirty="0" smtClean="0">
                <a:latin typeface="Abyssinica SIL" panose="02000603020000020004" pitchFamily="2" charset="0"/>
              </a:rPr>
              <a:t>/</a:t>
            </a:r>
            <a:r>
              <a:rPr lang="am-ET" dirty="0" smtClean="0">
                <a:latin typeface="Abyssinica SIL" panose="02000603020000020004" pitchFamily="2" charset="0"/>
              </a:rPr>
              <a:t>ቤት ደህንነት አሳማኝ</a:t>
            </a:r>
            <a:r>
              <a:rPr lang="en-US" dirty="0" smtClean="0">
                <a:latin typeface="Abyssinica SIL" panose="02000603020000020004" pitchFamily="2" charset="0"/>
              </a:rPr>
              <a:t>/</a:t>
            </a:r>
            <a:r>
              <a:rPr lang="am-ET" dirty="0" smtClean="0">
                <a:latin typeface="Abyssinica SIL" panose="02000603020000020004" pitchFamily="2" charset="0"/>
              </a:rPr>
              <a:t>ትክክለኛ የሆነ አስጊ ሁኔታ ካለ ወላጆች መውሰድ ስላለባቸው እርምጃ መረጃ</a:t>
            </a:r>
            <a:r>
              <a:rPr lang="en-US" dirty="0" smtClean="0">
                <a:latin typeface="Abyssinica SIL" panose="02000603020000020004" pitchFamily="2" charset="0"/>
              </a:rPr>
              <a:t>/</a:t>
            </a:r>
            <a:r>
              <a:rPr lang="am-ET" dirty="0" smtClean="0">
                <a:latin typeface="Abyssinica SIL" panose="02000603020000020004" pitchFamily="2" charset="0"/>
              </a:rPr>
              <a:t>ኢንፎርሜሽን ለመስጠት ለቤተሰብ መልክት ይተላለፋል።</a:t>
            </a:r>
          </a:p>
          <a:p>
            <a:r>
              <a:rPr lang="am-ET" dirty="0" smtClean="0">
                <a:latin typeface="Abyssinica SIL" panose="02000603020000020004" pitchFamily="2" charset="0"/>
              </a:rPr>
              <a:t>የትምህርት ሂደትን የሚያደናቅፍ ዛቻ የተሳሳተ መረጃ ሲኖር ት</a:t>
            </a:r>
            <a:r>
              <a:rPr lang="en-US" dirty="0" smtClean="0">
                <a:latin typeface="Abyssinica SIL" panose="02000603020000020004" pitchFamily="2" charset="0"/>
              </a:rPr>
              <a:t>/</a:t>
            </a:r>
            <a:r>
              <a:rPr lang="am-ET" dirty="0" smtClean="0">
                <a:latin typeface="Abyssinica SIL" panose="02000603020000020004" pitchFamily="2" charset="0"/>
              </a:rPr>
              <a:t>ቤቶች ለቤተሰቦች ያሳውቃሉ።</a:t>
            </a:r>
          </a:p>
          <a:p>
            <a:r>
              <a:rPr lang="am-ET" dirty="0" smtClean="0">
                <a:latin typeface="Abyssinica SIL" panose="02000603020000020004" pitchFamily="2" charset="0"/>
              </a:rPr>
              <a:t>ድንገተኛ መረጃ</a:t>
            </a:r>
            <a:r>
              <a:rPr lang="en-US" dirty="0" smtClean="0">
                <a:latin typeface="Abyssinica SIL" panose="02000603020000020004" pitchFamily="2" charset="0"/>
              </a:rPr>
              <a:t>/</a:t>
            </a:r>
            <a:r>
              <a:rPr lang="am-ET" dirty="0" smtClean="0">
                <a:latin typeface="Abyssinica SIL" panose="02000603020000020004" pitchFamily="2" charset="0"/>
              </a:rPr>
              <a:t>ኢንፎርሜሽን ከ </a:t>
            </a:r>
            <a:r>
              <a:rPr lang="en-US" dirty="0" smtClean="0">
                <a:latin typeface="Abyssinica SIL" panose="02000603020000020004" pitchFamily="2" charset="0"/>
              </a:rPr>
              <a:t>MCPS </a:t>
            </a:r>
            <a:r>
              <a:rPr lang="am-ET" dirty="0" smtClean="0">
                <a:latin typeface="Abyssinica SIL" panose="02000603020000020004" pitchFamily="2" charset="0"/>
              </a:rPr>
              <a:t>አካውንት ካልሆነ በስተቀር ከማህበራዊ ሚዲያ የሚሠራጭ ኢንፎርሜሽን ላይ አትደገፉ።  </a:t>
            </a:r>
          </a:p>
        </p:txBody>
      </p:sp>
    </p:spTree>
    <p:extLst>
      <p:ext uri="{BB962C8B-B14F-4D97-AF65-F5344CB8AC3E}">
        <p14:creationId xmlns:p14="http://schemas.microsoft.com/office/powerpoint/2010/main" val="560597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m-ET" b="1" u="sng" dirty="0" smtClean="0">
                <a:latin typeface="Abyssinica SIL" panose="02000603020000020004" pitchFamily="2" charset="0"/>
              </a:rPr>
              <a:t>የት</a:t>
            </a:r>
            <a:r>
              <a:rPr lang="en-US" b="1" u="sng" dirty="0" smtClean="0">
                <a:latin typeface="Abyssinica SIL" panose="02000603020000020004" pitchFamily="2" charset="0"/>
              </a:rPr>
              <a:t>/</a:t>
            </a:r>
            <a:r>
              <a:rPr lang="am-ET" b="1" u="sng" dirty="0" smtClean="0">
                <a:latin typeface="Abyssinica SIL" panose="02000603020000020004" pitchFamily="2" charset="0"/>
              </a:rPr>
              <a:t>ቤት ደህንነት ግምገማ የጊዜ ሠሌዳ</a:t>
            </a:r>
            <a:endParaRPr lang="am-ET" b="1" u="sng" dirty="0">
              <a:latin typeface="Abyssinica SIL" panose="02000603020000020004" pitchFamily="2"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543523"/>
            <a:ext cx="10515600" cy="4351338"/>
          </a:xfrm>
        </p:spPr>
        <p:txBody>
          <a:bodyPr>
            <a:normAutofit/>
          </a:bodyPr>
          <a:lstStyle/>
          <a:p>
            <a:r>
              <a:rPr lang="am-ET" b="1" dirty="0" smtClean="0">
                <a:latin typeface="Abyssinica SIL" panose="02000603020000020004" pitchFamily="2" charset="0"/>
              </a:rPr>
              <a:t>ስፕሪንግ </a:t>
            </a:r>
            <a:r>
              <a:rPr lang="en-US" b="1" dirty="0" smtClean="0">
                <a:latin typeface="Abyssinica SIL" panose="02000603020000020004" pitchFamily="2" charset="0"/>
              </a:rPr>
              <a:t>2017</a:t>
            </a:r>
          </a:p>
          <a:p>
            <a:pPr lvl="1"/>
            <a:r>
              <a:rPr lang="am-ET" dirty="0" smtClean="0">
                <a:latin typeface="Abyssinica SIL" panose="02000603020000020004" pitchFamily="2" charset="0"/>
              </a:rPr>
              <a:t>የ </a:t>
            </a:r>
            <a:r>
              <a:rPr lang="en-US" dirty="0" smtClean="0">
                <a:latin typeface="Abyssinica SIL" panose="02000603020000020004" pitchFamily="2" charset="0"/>
              </a:rPr>
              <a:t>MCPS </a:t>
            </a:r>
            <a:r>
              <a:rPr lang="am-ET" dirty="0" smtClean="0">
                <a:latin typeface="Abyssinica SIL" panose="02000603020000020004" pitchFamily="2" charset="0"/>
              </a:rPr>
              <a:t>የት</a:t>
            </a:r>
            <a:r>
              <a:rPr lang="en-US" dirty="0" smtClean="0">
                <a:latin typeface="Abyssinica SIL" panose="02000603020000020004" pitchFamily="2" charset="0"/>
              </a:rPr>
              <a:t>/</a:t>
            </a:r>
            <a:r>
              <a:rPr lang="am-ET" dirty="0" smtClean="0">
                <a:latin typeface="Abyssinica SIL" panose="02000603020000020004" pitchFamily="2" charset="0"/>
              </a:rPr>
              <a:t>ቤት ደህንነት ጥበቃ እና የንብረት ማኔጅመንት የትምህርት ቤት ደህንነት በተመለከተ ከሁለት በአገርአቀፍ ደርጃ የታወቁ አማካሪዎች</a:t>
            </a:r>
            <a:r>
              <a:rPr lang="en-US" dirty="0" smtClean="0">
                <a:latin typeface="Abyssinica SIL" panose="02000603020000020004" pitchFamily="2" charset="0"/>
              </a:rPr>
              <a:t>/nationally recognized consultants </a:t>
            </a:r>
            <a:r>
              <a:rPr lang="am-ET" dirty="0" smtClean="0">
                <a:latin typeface="Abyssinica SIL" panose="02000603020000020004" pitchFamily="2" charset="0"/>
              </a:rPr>
              <a:t>ጋር በመተባበር በእያንዳንዱ ሁለተኛ ደረጃ ት</a:t>
            </a:r>
            <a:r>
              <a:rPr lang="en-US" dirty="0" smtClean="0">
                <a:latin typeface="Abyssinica SIL" panose="02000603020000020004" pitchFamily="2" charset="0"/>
              </a:rPr>
              <a:t>/</a:t>
            </a:r>
            <a:r>
              <a:rPr lang="am-ET" dirty="0" smtClean="0">
                <a:latin typeface="Abyssinica SIL" panose="02000603020000020004" pitchFamily="2" charset="0"/>
              </a:rPr>
              <a:t>ቤት ደህንነት ጥበቃ ሁኔታ በጥልቀት ተገምግሟል።</a:t>
            </a:r>
          </a:p>
          <a:p>
            <a:r>
              <a:rPr lang="am-ET" b="1" dirty="0" smtClean="0">
                <a:latin typeface="Abyssinica SIL" panose="02000603020000020004" pitchFamily="2" charset="0"/>
              </a:rPr>
              <a:t>ሰመር </a:t>
            </a:r>
            <a:r>
              <a:rPr lang="en-US" b="1" dirty="0" smtClean="0">
                <a:latin typeface="Abyssinica SIL" panose="02000603020000020004" pitchFamily="2" charset="0"/>
              </a:rPr>
              <a:t>2017</a:t>
            </a:r>
          </a:p>
          <a:p>
            <a:pPr lvl="1"/>
            <a:r>
              <a:rPr lang="am-ET" dirty="0" smtClean="0">
                <a:latin typeface="Abyssinica SIL" panose="02000603020000020004" pitchFamily="2" charset="0"/>
              </a:rPr>
              <a:t>በሁለተኛ ደረጃ ት</a:t>
            </a:r>
            <a:r>
              <a:rPr lang="en-US" dirty="0" smtClean="0">
                <a:latin typeface="Abyssinica SIL" panose="02000603020000020004" pitchFamily="2" charset="0"/>
              </a:rPr>
              <a:t>/</a:t>
            </a:r>
            <a:r>
              <a:rPr lang="am-ET" dirty="0" smtClean="0">
                <a:latin typeface="Abyssinica SIL" panose="02000603020000020004" pitchFamily="2" charset="0"/>
              </a:rPr>
              <a:t>ቤቶች ላይ ያተኮረ የት</a:t>
            </a:r>
            <a:r>
              <a:rPr lang="en-US" dirty="0" smtClean="0">
                <a:latin typeface="Abyssinica SIL" panose="02000603020000020004" pitchFamily="2" charset="0"/>
              </a:rPr>
              <a:t>/</a:t>
            </a:r>
            <a:r>
              <a:rPr lang="am-ET" dirty="0" smtClean="0">
                <a:latin typeface="Abyssinica SIL" panose="02000603020000020004" pitchFamily="2" charset="0"/>
              </a:rPr>
              <a:t>ቤት ደህንነት አስተያየት የተሰጠባቸው ቅድሚያ ትኩረት የሚደረግባቸው ሰባት ቁልፍ የሆኑ ነገሮችን ለማሻሻል</a:t>
            </a:r>
            <a:r>
              <a:rPr lang="en-US" dirty="0">
                <a:latin typeface="Abyssinica SIL" panose="02000603020000020004" pitchFamily="2" charset="0"/>
              </a:rPr>
              <a:t> MCPS </a:t>
            </a:r>
            <a:r>
              <a:rPr lang="am-ET" dirty="0" smtClean="0">
                <a:latin typeface="Abyssinica SIL" panose="02000603020000020004" pitchFamily="2" charset="0"/>
              </a:rPr>
              <a:t>ሪፖርት አስተላልፏል።</a:t>
            </a:r>
          </a:p>
          <a:p>
            <a:pPr lvl="1"/>
            <a:r>
              <a:rPr lang="am-ET" b="1" dirty="0" smtClean="0">
                <a:latin typeface="Abyssinica SIL" panose="02000603020000020004" pitchFamily="2" charset="0"/>
              </a:rPr>
              <a:t>ፎል </a:t>
            </a:r>
            <a:r>
              <a:rPr lang="en-US" b="1" dirty="0" smtClean="0">
                <a:latin typeface="Abyssinica SIL" panose="02000603020000020004" pitchFamily="2" charset="0"/>
              </a:rPr>
              <a:t>2017/</a:t>
            </a:r>
            <a:r>
              <a:rPr lang="am-ET" b="1" dirty="0" smtClean="0">
                <a:latin typeface="Abyssinica SIL" panose="02000603020000020004" pitchFamily="2" charset="0"/>
              </a:rPr>
              <a:t>ዊንተር </a:t>
            </a:r>
            <a:r>
              <a:rPr lang="en-US" b="1" dirty="0" smtClean="0">
                <a:latin typeface="Abyssinica SIL" panose="02000603020000020004" pitchFamily="2" charset="0"/>
              </a:rPr>
              <a:t>2018</a:t>
            </a:r>
          </a:p>
          <a:p>
            <a:pPr lvl="1"/>
            <a:r>
              <a:rPr lang="am-ET" dirty="0" smtClean="0">
                <a:latin typeface="Abyssinica SIL" panose="02000603020000020004" pitchFamily="2" charset="0"/>
              </a:rPr>
              <a:t>የሁሉም የኤለመንተሪ እና የሚድል ስኩል </a:t>
            </a:r>
            <a:r>
              <a:rPr lang="en-US" dirty="0" smtClean="0">
                <a:latin typeface="Abyssinica SIL" panose="02000603020000020004" pitchFamily="2" charset="0"/>
              </a:rPr>
              <a:t>MCPS </a:t>
            </a:r>
            <a:r>
              <a:rPr lang="am-ET" dirty="0" smtClean="0">
                <a:latin typeface="Abyssinica SIL" panose="02000603020000020004" pitchFamily="2" charset="0"/>
              </a:rPr>
              <a:t>ቡድን ተከታታይ ግምገማዎች </a:t>
            </a:r>
            <a:endParaRPr lang="am-ET" dirty="0">
              <a:latin typeface="Abyssinica SIL" panose="02000603020000020004"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38717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83630" cy="666007"/>
          </a:xfrm>
        </p:spPr>
        <p:txBody>
          <a:bodyPr>
            <a:normAutofit/>
          </a:bodyPr>
          <a:lstStyle/>
          <a:p>
            <a:r>
              <a:rPr lang="am-ET" sz="3600" b="1" u="sng" dirty="0" smtClean="0">
                <a:latin typeface="Abyssinica SIL" panose="02000603020000020004" pitchFamily="2" charset="0"/>
              </a:rPr>
              <a:t>ጊዜያዊ ሪፖርት ሰባት ቁልፍ የሆኑ የትኩረት አቅጣጫዎች</a:t>
            </a:r>
            <a:endParaRPr lang="am-ET" sz="3600" b="1" i="1" u="sng" dirty="0">
              <a:latin typeface="Abyssinica SIL" panose="02000603020000020004" pitchFamily="2"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212782"/>
            <a:ext cx="10515600" cy="4857278"/>
          </a:xfrm>
        </p:spPr>
        <p:txBody>
          <a:bodyPr>
            <a:normAutofit/>
          </a:bodyPr>
          <a:lstStyle/>
          <a:p>
            <a:r>
              <a:rPr lang="am-ET" dirty="0" smtClean="0">
                <a:latin typeface="Abyssinica SIL" panose="02000603020000020004" pitchFamily="2" charset="0"/>
              </a:rPr>
              <a:t>ስለ ት</a:t>
            </a:r>
            <a:r>
              <a:rPr lang="en-US" dirty="0" smtClean="0">
                <a:latin typeface="Abyssinica SIL" panose="02000603020000020004" pitchFamily="2" charset="0"/>
              </a:rPr>
              <a:t>/</a:t>
            </a:r>
            <a:r>
              <a:rPr lang="am-ET" dirty="0" smtClean="0">
                <a:latin typeface="Abyssinica SIL" panose="02000603020000020004" pitchFamily="2" charset="0"/>
              </a:rPr>
              <a:t>ቤት ደህንነት እና መልካም የት</a:t>
            </a:r>
            <a:r>
              <a:rPr lang="en-US" dirty="0" smtClean="0">
                <a:latin typeface="Abyssinica SIL" panose="02000603020000020004" pitchFamily="2" charset="0"/>
              </a:rPr>
              <a:t>/</a:t>
            </a:r>
            <a:r>
              <a:rPr lang="am-ET" dirty="0" smtClean="0">
                <a:latin typeface="Abyssinica SIL" panose="02000603020000020004" pitchFamily="2" charset="0"/>
              </a:rPr>
              <a:t>ቤት ባህል በመረጃ ላይ የተደገፈ ኃላፊነት</a:t>
            </a:r>
            <a:r>
              <a:rPr lang="en-US" dirty="0" smtClean="0">
                <a:latin typeface="Abyssinica SIL" panose="02000603020000020004" pitchFamily="2" charset="0"/>
              </a:rPr>
              <a:t>/</a:t>
            </a:r>
            <a:r>
              <a:rPr lang="am-ET" dirty="0" smtClean="0">
                <a:latin typeface="Abyssinica SIL" panose="02000603020000020004" pitchFamily="2" charset="0"/>
              </a:rPr>
              <a:t>ተጠያቂነት </a:t>
            </a:r>
          </a:p>
          <a:p>
            <a:r>
              <a:rPr lang="am-ET" dirty="0" smtClean="0">
                <a:latin typeface="Abyssinica SIL" panose="02000603020000020004" pitchFamily="2" charset="0"/>
              </a:rPr>
              <a:t>የት</a:t>
            </a:r>
            <a:r>
              <a:rPr lang="en-US" dirty="0" smtClean="0">
                <a:latin typeface="Abyssinica SIL" panose="02000603020000020004" pitchFamily="2" charset="0"/>
              </a:rPr>
              <a:t>/</a:t>
            </a:r>
            <a:r>
              <a:rPr lang="am-ET" dirty="0" smtClean="0">
                <a:latin typeface="Abyssinica SIL" panose="02000603020000020004" pitchFamily="2" charset="0"/>
              </a:rPr>
              <a:t>ቤት ደህንነት ጥበቃ ሠራተኞች እና ሌሎች ሠራተኞችን ውጤታማ ምደባ፣ አጠቃቀም፣ እና ማኔጅመንት</a:t>
            </a:r>
          </a:p>
          <a:p>
            <a:r>
              <a:rPr lang="am-ET" dirty="0" smtClean="0">
                <a:latin typeface="Abyssinica SIL" panose="02000603020000020004" pitchFamily="2" charset="0"/>
              </a:rPr>
              <a:t>የሰኩሪቲ ካሜራዎች፣ እና አጠቃቀማቸውን ጨምሮ ቴክኖሎጂ መዘርጋት</a:t>
            </a:r>
          </a:p>
          <a:p>
            <a:r>
              <a:rPr lang="am-ET" dirty="0" smtClean="0">
                <a:latin typeface="Abyssinica SIL" panose="02000603020000020004" pitchFamily="2" charset="0"/>
              </a:rPr>
              <a:t>ለብቻቸው የተለዩ ህንፃዎችንና የት</a:t>
            </a:r>
            <a:r>
              <a:rPr lang="en-US" dirty="0" smtClean="0">
                <a:latin typeface="Abyssinica SIL" panose="02000603020000020004" pitchFamily="2" charset="0"/>
              </a:rPr>
              <a:t>/</a:t>
            </a:r>
            <a:r>
              <a:rPr lang="am-ET" dirty="0" smtClean="0">
                <a:latin typeface="Abyssinica SIL" panose="02000603020000020004" pitchFamily="2" charset="0"/>
              </a:rPr>
              <a:t>ቤት መገልገያዎችን መጫወቻ ሜዳዎችን መግቢያ ላይ ጥብቅ ማድረግ።</a:t>
            </a:r>
          </a:p>
          <a:p>
            <a:r>
              <a:rPr lang="am-ET" dirty="0" smtClean="0">
                <a:latin typeface="Abyssinica SIL" panose="02000603020000020004" pitchFamily="2" charset="0"/>
              </a:rPr>
              <a:t>የተማሪን መልካም ስነምግባር የመደገፍ ስርአትና አፈጻጸም</a:t>
            </a:r>
          </a:p>
          <a:p>
            <a:r>
              <a:rPr lang="am-ET" dirty="0" smtClean="0">
                <a:latin typeface="Abyssinica SIL" panose="02000603020000020004" pitchFamily="2" charset="0"/>
              </a:rPr>
              <a:t>ሥርአት አቀፍ የመከላከል እና ቅድሚያ ጣልቃ ገብ ፕሮግራሞች</a:t>
            </a:r>
          </a:p>
          <a:p>
            <a:r>
              <a:rPr lang="am-ET" dirty="0" smtClean="0">
                <a:latin typeface="Abyssinica SIL" panose="02000603020000020004" pitchFamily="2" charset="0"/>
              </a:rPr>
              <a:t>ከህግ አስከባሪዎች እና ሌሎችም አጋር ኤጀንሲዎች ጋር በትብብር መስራት</a:t>
            </a:r>
            <a:endParaRPr lang="am-ET" dirty="0">
              <a:latin typeface="Abyssinica SIL" panose="02000603020000020004"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60190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4373"/>
          </a:xfrm>
        </p:spPr>
        <p:txBody>
          <a:bodyPr>
            <a:normAutofit/>
          </a:bodyPr>
          <a:lstStyle/>
          <a:p>
            <a:r>
              <a:rPr lang="am-ET" sz="3600" b="1" u="sng" dirty="0" smtClean="0">
                <a:latin typeface="Abyssinica SIL" panose="02000603020000020004" pitchFamily="2" charset="0"/>
              </a:rPr>
              <a:t>ከግምገማው የመነጨ የሥራ እቅድ</a:t>
            </a:r>
            <a:endParaRPr lang="am-ET" sz="3600" b="1" u="sng" dirty="0">
              <a:latin typeface="Abyssinica SIL" panose="02000603020000020004" pitchFamily="2"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184849"/>
            <a:ext cx="10515600" cy="4661126"/>
          </a:xfrm>
        </p:spPr>
        <p:txBody>
          <a:bodyPr>
            <a:normAutofit fontScale="92500" lnSpcReduction="10000"/>
          </a:bodyPr>
          <a:lstStyle/>
          <a:p>
            <a:r>
              <a:rPr lang="am-ET" dirty="0">
                <a:latin typeface="Abyssinica SIL" panose="02000603020000020004" pitchFamily="2" charset="0"/>
              </a:rPr>
              <a:t>የደህንነት ጥበቃ አሠራር ሞዴል፣ የሥራ መግለጫዎችን፣ ደረጃ የጠበቀ</a:t>
            </a:r>
            <a:r>
              <a:rPr lang="en-US" dirty="0">
                <a:latin typeface="Abyssinica SIL" panose="02000603020000020004" pitchFamily="2" charset="0"/>
              </a:rPr>
              <a:t>/</a:t>
            </a:r>
            <a:r>
              <a:rPr lang="am-ET" dirty="0">
                <a:latin typeface="Abyssinica SIL" panose="02000603020000020004" pitchFamily="2" charset="0"/>
              </a:rPr>
              <a:t>መደበኛ የአሠራር ስልቶችን መገምገም</a:t>
            </a:r>
          </a:p>
          <a:p>
            <a:r>
              <a:rPr lang="am-ET" dirty="0" smtClean="0">
                <a:latin typeface="Abyssinica SIL" panose="02000603020000020004" pitchFamily="2" charset="0"/>
              </a:rPr>
              <a:t>የቴክኖሎጂ አጠቃቀምን ለማሻሻል፣ ለማሳደስ እና ለማግኘት </a:t>
            </a:r>
            <a:r>
              <a:rPr lang="en-US" dirty="0" smtClean="0">
                <a:latin typeface="Abyssinica SIL" panose="02000603020000020004" pitchFamily="2" charset="0"/>
              </a:rPr>
              <a:t>(ACS, VMS, cameras) </a:t>
            </a:r>
            <a:r>
              <a:rPr lang="am-ET" dirty="0" smtClean="0">
                <a:latin typeface="Abyssinica SIL" panose="02000603020000020004" pitchFamily="2" charset="0"/>
              </a:rPr>
              <a:t>ስልታዊ ዝግጅት እና የተባበረ ጥረት መቀጠል።</a:t>
            </a:r>
          </a:p>
          <a:p>
            <a:r>
              <a:rPr lang="am-ET" dirty="0" smtClean="0">
                <a:latin typeface="Abyssinica SIL" panose="02000603020000020004" pitchFamily="2" charset="0"/>
              </a:rPr>
              <a:t>አገልግሎት ለማቀላጠፍ  የሚያስፈልጉ ነገሮችን ለማሟላት የካፒታል ማሻሻያ ፕሮግራም </a:t>
            </a:r>
            <a:r>
              <a:rPr lang="en-US" dirty="0" smtClean="0">
                <a:latin typeface="Abyssinica SIL" panose="02000603020000020004" pitchFamily="2" charset="0"/>
              </a:rPr>
              <a:t>(CIP)</a:t>
            </a:r>
          </a:p>
          <a:p>
            <a:pPr lvl="1"/>
            <a:r>
              <a:rPr lang="am-ET" dirty="0" smtClean="0">
                <a:latin typeface="Abyssinica SIL" panose="02000603020000020004" pitchFamily="2" charset="0"/>
              </a:rPr>
              <a:t>ወደ ት</a:t>
            </a:r>
            <a:r>
              <a:rPr lang="en-US" dirty="0" smtClean="0">
                <a:latin typeface="Abyssinica SIL" panose="02000603020000020004" pitchFamily="2" charset="0"/>
              </a:rPr>
              <a:t>/</a:t>
            </a:r>
            <a:r>
              <a:rPr lang="am-ET" dirty="0" smtClean="0">
                <a:latin typeface="Abyssinica SIL" panose="02000603020000020004" pitchFamily="2" charset="0"/>
              </a:rPr>
              <a:t>ቤቶች መግቢያ በሮችን እና ሌሎች አነስተኛ ፕሮጀክቶችን ለመስራት </a:t>
            </a:r>
            <a:r>
              <a:rPr lang="en-US" dirty="0" smtClean="0">
                <a:latin typeface="Abyssinica SIL" panose="02000603020000020004" pitchFamily="2" charset="0"/>
              </a:rPr>
              <a:t>$4.9 </a:t>
            </a:r>
            <a:r>
              <a:rPr lang="am-ET" dirty="0" smtClean="0">
                <a:latin typeface="Abyssinica SIL" panose="02000603020000020004" pitchFamily="2" charset="0"/>
              </a:rPr>
              <a:t>ሚሊዮን</a:t>
            </a:r>
          </a:p>
          <a:p>
            <a:r>
              <a:rPr lang="am-ET" dirty="0" smtClean="0">
                <a:latin typeface="Abyssinica SIL" panose="02000603020000020004" pitchFamily="2" charset="0"/>
              </a:rPr>
              <a:t>የተማሪ የአእምሮ ጤንነት ፕሮግራሞችን የተሃድሶ ተግባሮች፣ ቀዳሚ ጣልቃገብ ተግባር፣ እና መልካም ስነምግባርን ተግባራዊ ስልት</a:t>
            </a:r>
            <a:r>
              <a:rPr lang="en-US" dirty="0" smtClean="0">
                <a:latin typeface="Abyssinica SIL" panose="02000603020000020004" pitchFamily="2" charset="0"/>
              </a:rPr>
              <a:t>/</a:t>
            </a:r>
            <a:r>
              <a:rPr lang="am-ET" dirty="0" smtClean="0">
                <a:latin typeface="Abyssinica SIL" panose="02000603020000020004" pitchFamily="2" charset="0"/>
              </a:rPr>
              <a:t>አፈጻጸም መቀጠል</a:t>
            </a:r>
          </a:p>
          <a:p>
            <a:r>
              <a:rPr lang="am-ET" dirty="0" smtClean="0">
                <a:latin typeface="Abyssinica SIL" panose="02000603020000020004" pitchFamily="2" charset="0"/>
              </a:rPr>
              <a:t>የማህበራዊ ሚዲያ ቁጥጥር</a:t>
            </a:r>
          </a:p>
          <a:p>
            <a:r>
              <a:rPr lang="am-ET" dirty="0" smtClean="0">
                <a:latin typeface="Abyssinica SIL" panose="02000603020000020004" pitchFamily="2" charset="0"/>
              </a:rPr>
              <a:t>ከት</a:t>
            </a:r>
            <a:r>
              <a:rPr lang="en-US" dirty="0" smtClean="0">
                <a:latin typeface="Abyssinica SIL" panose="02000603020000020004" pitchFamily="2" charset="0"/>
              </a:rPr>
              <a:t>/</a:t>
            </a:r>
            <a:r>
              <a:rPr lang="am-ET" dirty="0" smtClean="0">
                <a:latin typeface="Abyssinica SIL" panose="02000603020000020004" pitchFamily="2" charset="0"/>
              </a:rPr>
              <a:t>ቤት ማህበረሰብ እና ከአጋር ኤጀንሲዎች ጋር ሥርአት አቀፍ ግልጽነት የተሞላበት ግንኙነት </a:t>
            </a:r>
          </a:p>
        </p:txBody>
      </p:sp>
    </p:spTree>
    <p:extLst>
      <p:ext uri="{BB962C8B-B14F-4D97-AF65-F5344CB8AC3E}">
        <p14:creationId xmlns:p14="http://schemas.microsoft.com/office/powerpoint/2010/main" val="3047972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m-ET" b="1" u="sng" dirty="0" smtClean="0">
                <a:latin typeface="Abyssinica SIL" panose="02000603020000020004" pitchFamily="2" charset="0"/>
              </a:rPr>
              <a:t>የት</a:t>
            </a:r>
            <a:r>
              <a:rPr lang="en-US" b="1" u="sng" dirty="0" smtClean="0">
                <a:latin typeface="Abyssinica SIL" panose="02000603020000020004" pitchFamily="2" charset="0"/>
              </a:rPr>
              <a:t>/</a:t>
            </a:r>
            <a:r>
              <a:rPr lang="am-ET" b="1" u="sng" dirty="0" smtClean="0">
                <a:latin typeface="Abyssinica SIL" panose="02000603020000020004" pitchFamily="2" charset="0"/>
              </a:rPr>
              <a:t>ቤት ደህንነት ጥበቃ ጓዶች</a:t>
            </a:r>
            <a:endParaRPr lang="am-ET" b="1" u="sng" dirty="0">
              <a:latin typeface="Abyssinica SIL" panose="02000603020000020004" pitchFamily="2"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08586"/>
            <a:ext cx="10515600" cy="4486275"/>
          </a:xfrm>
        </p:spPr>
        <p:txBody>
          <a:bodyPr>
            <a:noAutofit/>
          </a:bodyPr>
          <a:lstStyle/>
          <a:p>
            <a:r>
              <a:rPr lang="am-ET" sz="2100" dirty="0" smtClean="0">
                <a:latin typeface="Abyssinica SIL" panose="02000603020000020004" pitchFamily="2" charset="0"/>
              </a:rPr>
              <a:t>በእያንዳንዱ ሁለተኛ ደረጃ ት</a:t>
            </a:r>
            <a:r>
              <a:rPr lang="en-US" sz="2100" dirty="0" smtClean="0">
                <a:latin typeface="Abyssinica SIL" panose="02000603020000020004" pitchFamily="2" charset="0"/>
              </a:rPr>
              <a:t>/</a:t>
            </a:r>
            <a:r>
              <a:rPr lang="am-ET" sz="2100" dirty="0" smtClean="0">
                <a:latin typeface="Abyssinica SIL" panose="02000603020000020004" pitchFamily="2" charset="0"/>
              </a:rPr>
              <a:t>ቤት </a:t>
            </a:r>
            <a:r>
              <a:rPr lang="am-ET" sz="2100" b="1" dirty="0">
                <a:latin typeface="Abyssinica SIL" panose="02000603020000020004" pitchFamily="2" charset="0"/>
              </a:rPr>
              <a:t>በደህንነት ጥበቃ የሚረዱ </a:t>
            </a:r>
            <a:r>
              <a:rPr lang="am-ET" sz="2100" b="1" dirty="0" smtClean="0">
                <a:latin typeface="Abyssinica SIL" panose="02000603020000020004" pitchFamily="2" charset="0"/>
              </a:rPr>
              <a:t>ጓዶች </a:t>
            </a:r>
            <a:r>
              <a:rPr lang="am-ET" sz="2100" dirty="0" smtClean="0">
                <a:latin typeface="Abyssinica SIL" panose="02000603020000020004" pitchFamily="2" charset="0"/>
              </a:rPr>
              <a:t>ተመድበዋል።</a:t>
            </a:r>
          </a:p>
          <a:p>
            <a:pPr marL="0" indent="0">
              <a:buNone/>
            </a:pPr>
            <a:endParaRPr lang="am-ET" sz="800" dirty="0" smtClean="0">
              <a:latin typeface="Abyssinica SIL" panose="02000603020000020004" pitchFamily="2" charset="0"/>
              <a:ea typeface="Verdana" panose="020B0604030504040204" pitchFamily="34" charset="0"/>
              <a:cs typeface="Verdana" panose="020B0604030504040204" pitchFamily="34" charset="0"/>
            </a:endParaRPr>
          </a:p>
          <a:p>
            <a:r>
              <a:rPr lang="am-ET" sz="2100" b="1" dirty="0" smtClean="0">
                <a:latin typeface="Abyssinica SIL" panose="02000603020000020004" pitchFamily="2" charset="0"/>
              </a:rPr>
              <a:t>የደህንነት ጥበቃ ቡድን መሪዎች </a:t>
            </a:r>
            <a:r>
              <a:rPr lang="am-ET" sz="2100" dirty="0" smtClean="0">
                <a:latin typeface="Abyssinica SIL" panose="02000603020000020004" pitchFamily="2" charset="0"/>
              </a:rPr>
              <a:t>በእያንዳንዱ ሁለተኛ ደረጃ ት</a:t>
            </a:r>
            <a:r>
              <a:rPr lang="en-US" sz="2100" dirty="0" smtClean="0">
                <a:latin typeface="Abyssinica SIL" panose="02000603020000020004" pitchFamily="2" charset="0"/>
              </a:rPr>
              <a:t>/</a:t>
            </a:r>
            <a:r>
              <a:rPr lang="am-ET" sz="2100" dirty="0" smtClean="0">
                <a:latin typeface="Abyssinica SIL" panose="02000603020000020004" pitchFamily="2" charset="0"/>
              </a:rPr>
              <a:t>ቤት ከመመደባቸውም በላይ አብዛኛውን ጊዜ ከመጋቢ ት</a:t>
            </a:r>
            <a:r>
              <a:rPr lang="en-US" sz="2100" dirty="0" smtClean="0">
                <a:latin typeface="Abyssinica SIL" panose="02000603020000020004" pitchFamily="2" charset="0"/>
              </a:rPr>
              <a:t>/</a:t>
            </a:r>
            <a:r>
              <a:rPr lang="am-ET" sz="2100" dirty="0" smtClean="0">
                <a:latin typeface="Abyssinica SIL" panose="02000603020000020004" pitchFamily="2" charset="0"/>
              </a:rPr>
              <a:t>ቤቶችም ጋር ይሠራሉ። </a:t>
            </a:r>
          </a:p>
          <a:p>
            <a:pPr marL="0" indent="0">
              <a:buNone/>
            </a:pPr>
            <a:endParaRPr lang="am-ET" sz="800" dirty="0" smtClean="0">
              <a:latin typeface="Abyssinica SIL" panose="02000603020000020004" pitchFamily="2" charset="0"/>
              <a:ea typeface="Verdana" panose="020B0604030504040204" pitchFamily="34" charset="0"/>
              <a:cs typeface="Verdana" panose="020B0604030504040204" pitchFamily="34" charset="0"/>
            </a:endParaRPr>
          </a:p>
          <a:p>
            <a:r>
              <a:rPr lang="am-ET" sz="2100" b="1" dirty="0" smtClean="0">
                <a:latin typeface="Abyssinica SIL" panose="02000603020000020004" pitchFamily="2" charset="0"/>
              </a:rPr>
              <a:t>የት</a:t>
            </a:r>
            <a:r>
              <a:rPr lang="en-US" sz="2100" b="1" dirty="0" smtClean="0">
                <a:latin typeface="Abyssinica SIL" panose="02000603020000020004" pitchFamily="2" charset="0"/>
              </a:rPr>
              <a:t>/</a:t>
            </a:r>
            <a:r>
              <a:rPr lang="am-ET" sz="2100" b="1" dirty="0" smtClean="0">
                <a:latin typeface="Abyssinica SIL" panose="02000603020000020004" pitchFamily="2" charset="0"/>
              </a:rPr>
              <a:t>ቤት መገልገያና</a:t>
            </a:r>
            <a:r>
              <a:rPr lang="en-US" sz="2100" b="1" dirty="0" smtClean="0">
                <a:latin typeface="Abyssinica SIL" panose="02000603020000020004" pitchFamily="2" charset="0"/>
              </a:rPr>
              <a:t>-</a:t>
            </a:r>
            <a:r>
              <a:rPr lang="am-ET" sz="2100" b="1" dirty="0" smtClean="0">
                <a:latin typeface="Abyssinica SIL" panose="02000603020000020004" pitchFamily="2" charset="0"/>
              </a:rPr>
              <a:t>ንብረት ኃላፊዎች የሚመደቡት በሞንጎመሪ ካውንቲ የፖሊስ ዲፓርትመንት </a:t>
            </a:r>
            <a:r>
              <a:rPr lang="en-US" sz="2100" b="1" dirty="0" smtClean="0">
                <a:latin typeface="Abyssinica SIL" panose="02000603020000020004" pitchFamily="2" charset="0"/>
              </a:rPr>
              <a:t>(MCPD) </a:t>
            </a:r>
            <a:r>
              <a:rPr lang="am-ET" sz="2100" b="1" dirty="0" smtClean="0">
                <a:latin typeface="Abyssinica SIL" panose="02000603020000020004" pitchFamily="2" charset="0"/>
              </a:rPr>
              <a:t>ሲሆን በቀጥታ ከተመደቡበት ት</a:t>
            </a:r>
            <a:r>
              <a:rPr lang="en-US" sz="2100" b="1" dirty="0" smtClean="0">
                <a:latin typeface="Abyssinica SIL" panose="02000603020000020004" pitchFamily="2" charset="0"/>
              </a:rPr>
              <a:t>/</a:t>
            </a:r>
            <a:r>
              <a:rPr lang="am-ET" sz="2100" b="1" dirty="0" smtClean="0">
                <a:latin typeface="Abyssinica SIL" panose="02000603020000020004" pitchFamily="2" charset="0"/>
              </a:rPr>
              <a:t>ቤት ጋር ይሰራሉ።</a:t>
            </a:r>
            <a:r>
              <a:rPr lang="en-US" sz="2100" dirty="0" smtClean="0">
                <a:latin typeface="Abyssinica SIL" panose="02000603020000020004" pitchFamily="2" charset="0"/>
              </a:rPr>
              <a:t> </a:t>
            </a:r>
            <a:r>
              <a:rPr lang="am-ET" sz="2100" dirty="0" smtClean="0">
                <a:latin typeface="Abyssinica SIL" panose="02000603020000020004" pitchFamily="2" charset="0"/>
              </a:rPr>
              <a:t>እንደየአስፈላጊነቱ ከመጋቢ ት</a:t>
            </a:r>
            <a:r>
              <a:rPr lang="en-US" sz="2100" dirty="0" smtClean="0">
                <a:latin typeface="Abyssinica SIL" panose="02000603020000020004" pitchFamily="2" charset="0"/>
              </a:rPr>
              <a:t>/</a:t>
            </a:r>
            <a:r>
              <a:rPr lang="am-ET" sz="2100" dirty="0" smtClean="0">
                <a:latin typeface="Abyssinica SIL" panose="02000603020000020004" pitchFamily="2" charset="0"/>
              </a:rPr>
              <a:t>ቤቶችም ጋር በትብብር እና በምክክር ይሰራሉ።</a:t>
            </a:r>
          </a:p>
          <a:p>
            <a:endParaRPr lang="am-ET" sz="800" b="1" dirty="0">
              <a:latin typeface="Abyssinica SIL" panose="02000603020000020004" pitchFamily="2" charset="0"/>
              <a:ea typeface="Verdana" panose="020B0604030504040204" pitchFamily="34" charset="0"/>
              <a:cs typeface="Verdana" panose="020B0604030504040204" pitchFamily="34" charset="0"/>
            </a:endParaRPr>
          </a:p>
          <a:p>
            <a:r>
              <a:rPr lang="am-ET" sz="2100" dirty="0" smtClean="0">
                <a:latin typeface="Abyssinica SIL" panose="02000603020000020004" pitchFamily="2" charset="0"/>
              </a:rPr>
              <a:t>የ</a:t>
            </a:r>
            <a:r>
              <a:rPr lang="am-ET" sz="2100" b="1" dirty="0">
                <a:latin typeface="Abyssinica SIL" panose="02000603020000020004" pitchFamily="2" charset="0"/>
              </a:rPr>
              <a:t>ኤለመንተሪ ት</a:t>
            </a:r>
            <a:r>
              <a:rPr lang="en-US" sz="2100" b="1" dirty="0">
                <a:latin typeface="Abyssinica SIL" panose="02000603020000020004" pitchFamily="2" charset="0"/>
              </a:rPr>
              <a:t>/</a:t>
            </a:r>
            <a:r>
              <a:rPr lang="am-ET" sz="2100" b="1" dirty="0">
                <a:latin typeface="Abyssinica SIL" panose="02000603020000020004" pitchFamily="2" charset="0"/>
              </a:rPr>
              <a:t>ቤት ደህንነት ጥበቃ </a:t>
            </a:r>
            <a:r>
              <a:rPr lang="am-ET" sz="2100" b="1" dirty="0" smtClean="0">
                <a:latin typeface="Abyssinica SIL" panose="02000603020000020004" pitchFamily="2" charset="0"/>
              </a:rPr>
              <a:t>ጓድ </a:t>
            </a:r>
            <a:r>
              <a:rPr lang="am-ET" sz="2100" dirty="0" smtClean="0">
                <a:latin typeface="Abyssinica SIL" panose="02000603020000020004" pitchFamily="2" charset="0"/>
              </a:rPr>
              <a:t>የሚያካትተው የት</a:t>
            </a:r>
            <a:r>
              <a:rPr lang="en-US" sz="2100" dirty="0" smtClean="0">
                <a:latin typeface="Abyssinica SIL" panose="02000603020000020004" pitchFamily="2" charset="0"/>
              </a:rPr>
              <a:t>/</a:t>
            </a:r>
            <a:r>
              <a:rPr lang="am-ET" sz="2100" dirty="0" smtClean="0">
                <a:latin typeface="Abyssinica SIL" panose="02000603020000020004" pitchFamily="2" charset="0"/>
              </a:rPr>
              <a:t>ቤት አስተዳዳር እና መምህራንን ሲሆን </a:t>
            </a:r>
            <a:r>
              <a:rPr lang="am-ET" sz="2100" b="1" dirty="0" smtClean="0">
                <a:latin typeface="Abyssinica SIL" panose="02000603020000020004" pitchFamily="2" charset="0"/>
              </a:rPr>
              <a:t>በሥፍራው ለድንገተኛ </a:t>
            </a:r>
            <a:r>
              <a:rPr lang="en-US" sz="2100" b="1" dirty="0" smtClean="0">
                <a:latin typeface="Abyssinica SIL" panose="02000603020000020004" pitchFamily="2" charset="0"/>
              </a:rPr>
              <a:t>(OSET) </a:t>
            </a:r>
            <a:r>
              <a:rPr lang="am-ET" sz="2100" b="1" dirty="0" smtClean="0">
                <a:latin typeface="Abyssinica SIL" panose="02000603020000020004" pitchFamily="2" charset="0"/>
              </a:rPr>
              <a:t>ሁኔታ ዝግጁ የሆነ ቡድን ነው።  </a:t>
            </a:r>
            <a:r>
              <a:rPr lang="am-ET" sz="2100" dirty="0" smtClean="0">
                <a:latin typeface="Abyssinica SIL" panose="02000603020000020004" pitchFamily="2" charset="0"/>
              </a:rPr>
              <a:t>በሁለተኛ ደረጃ ት</a:t>
            </a:r>
            <a:r>
              <a:rPr lang="en-US" sz="2100" dirty="0" smtClean="0">
                <a:latin typeface="Abyssinica SIL" panose="02000603020000020004" pitchFamily="2" charset="0"/>
              </a:rPr>
              <a:t>/</a:t>
            </a:r>
            <a:r>
              <a:rPr lang="am-ET" sz="2100" dirty="0" smtClean="0">
                <a:latin typeface="Abyssinica SIL" panose="02000603020000020004" pitchFamily="2" charset="0"/>
              </a:rPr>
              <a:t>ቤት ክልል</a:t>
            </a:r>
            <a:r>
              <a:rPr lang="en-US" sz="2100" dirty="0" smtClean="0">
                <a:latin typeface="Abyssinica SIL" panose="02000603020000020004" pitchFamily="2" charset="0"/>
              </a:rPr>
              <a:t>/cluster </a:t>
            </a:r>
            <a:r>
              <a:rPr lang="am-ET" sz="2100" dirty="0" smtClean="0">
                <a:latin typeface="Abyssinica SIL" panose="02000603020000020004" pitchFamily="2" charset="0"/>
              </a:rPr>
              <a:t>ውስጥ የሚገኙ የደህንነት ጥበቃ ጓድ አባላት እና </a:t>
            </a:r>
            <a:r>
              <a:rPr lang="en-US" sz="2100" dirty="0" smtClean="0">
                <a:latin typeface="Abyssinica SIL" panose="02000603020000020004" pitchFamily="2" charset="0"/>
              </a:rPr>
              <a:t>SRO </a:t>
            </a:r>
            <a:r>
              <a:rPr lang="am-ET" sz="2100" dirty="0" smtClean="0">
                <a:latin typeface="Abyssinica SIL" panose="02000603020000020004" pitchFamily="2" charset="0"/>
              </a:rPr>
              <a:t>አሳሳቢ</a:t>
            </a:r>
            <a:r>
              <a:rPr lang="en-US" sz="2100" dirty="0" smtClean="0">
                <a:latin typeface="Abyssinica SIL" panose="02000603020000020004" pitchFamily="2" charset="0"/>
              </a:rPr>
              <a:t>/</a:t>
            </a:r>
            <a:r>
              <a:rPr lang="am-ET" sz="2100" dirty="0" smtClean="0">
                <a:latin typeface="Abyssinica SIL" panose="02000603020000020004" pitchFamily="2" charset="0"/>
              </a:rPr>
              <a:t>ከባድ ሁኔታዎች ሲከሰቱ ከኤለመንተሪ ት</a:t>
            </a:r>
            <a:r>
              <a:rPr lang="en-US" sz="2100" dirty="0" smtClean="0">
                <a:latin typeface="Abyssinica SIL" panose="02000603020000020004" pitchFamily="2" charset="0"/>
              </a:rPr>
              <a:t>/</a:t>
            </a:r>
            <a:r>
              <a:rPr lang="am-ET" sz="2100" dirty="0" smtClean="0">
                <a:latin typeface="Abyssinica SIL" panose="02000603020000020004" pitchFamily="2" charset="0"/>
              </a:rPr>
              <a:t>ቤት አስተዳደር ጋር በመተባበር የድንገተኛ ሁኔታ ክስተት እና ምላሽ እቅድ ላይ ይሳተፋሉ።</a:t>
            </a:r>
            <a:endParaRPr lang="am-ET" sz="2100" b="1" dirty="0">
              <a:latin typeface="Abyssinica SIL" panose="02000603020000020004"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87129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m-ET" b="1" u="sng" dirty="0" smtClean="0">
                <a:latin typeface="Abyssinica SIL" panose="02000603020000020004" pitchFamily="2" charset="0"/>
              </a:rPr>
              <a:t>የዋናው ጽ</a:t>
            </a:r>
            <a:r>
              <a:rPr lang="en-US" b="1" u="sng" dirty="0" smtClean="0">
                <a:latin typeface="Abyssinica SIL" panose="02000603020000020004" pitchFamily="2" charset="0"/>
              </a:rPr>
              <a:t>/</a:t>
            </a:r>
            <a:r>
              <a:rPr lang="am-ET" b="1" u="sng" dirty="0" smtClean="0">
                <a:latin typeface="Abyssinica SIL" panose="02000603020000020004" pitchFamily="2" charset="0"/>
              </a:rPr>
              <a:t>ቤት ማእከል የደህንነት ጥበቃ ስምሪት</a:t>
            </a:r>
            <a:endParaRPr lang="am-ET" b="1" u="sng" dirty="0">
              <a:latin typeface="Abyssinica SIL" panose="02000603020000020004" pitchFamily="2"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lnSpcReduction="10000"/>
          </a:bodyPr>
          <a:lstStyle/>
          <a:p>
            <a:r>
              <a:rPr lang="am-ET" b="1" dirty="0" smtClean="0">
                <a:latin typeface="Abyssinica SIL" panose="02000603020000020004" pitchFamily="2" charset="0"/>
              </a:rPr>
              <a:t>የክልል</a:t>
            </a:r>
            <a:r>
              <a:rPr lang="en-US" b="1" dirty="0" smtClean="0">
                <a:latin typeface="Abyssinica SIL" panose="02000603020000020004" pitchFamily="2" charset="0"/>
              </a:rPr>
              <a:t>/Cluster </a:t>
            </a:r>
            <a:r>
              <a:rPr lang="am-ET" b="1" dirty="0" smtClean="0">
                <a:latin typeface="Abyssinica SIL" panose="02000603020000020004" pitchFamily="2" charset="0"/>
              </a:rPr>
              <a:t>ደህንነት ጥበቃ አስተባባሪዎች </a:t>
            </a:r>
            <a:r>
              <a:rPr lang="am-ET" dirty="0" smtClean="0">
                <a:latin typeface="Abyssinica SIL" panose="02000603020000020004" pitchFamily="2" charset="0"/>
              </a:rPr>
              <a:t>በድንገት ለሚከሰቱ የደህንነት ሁኔታዎች የልምምድ እንቅስቃሴዎችን</a:t>
            </a:r>
            <a:r>
              <a:rPr lang="en-US" dirty="0" smtClean="0">
                <a:latin typeface="Abyssinica SIL" panose="02000603020000020004" pitchFamily="2" charset="0"/>
              </a:rPr>
              <a:t>/safety drills </a:t>
            </a:r>
            <a:r>
              <a:rPr lang="am-ET" dirty="0" smtClean="0">
                <a:latin typeface="Abyssinica SIL" panose="02000603020000020004" pitchFamily="2" charset="0"/>
              </a:rPr>
              <a:t>እና በት</a:t>
            </a:r>
            <a:r>
              <a:rPr lang="en-US" dirty="0" smtClean="0">
                <a:latin typeface="Abyssinica SIL" panose="02000603020000020004" pitchFamily="2" charset="0"/>
              </a:rPr>
              <a:t>/</a:t>
            </a:r>
            <a:r>
              <a:rPr lang="am-ET" dirty="0" smtClean="0">
                <a:latin typeface="Abyssinica SIL" panose="02000603020000020004" pitchFamily="2" charset="0"/>
              </a:rPr>
              <a:t>ቤት ስጋት የሚያስከትሉ ጉዳዮችን በሚመለከት የት</a:t>
            </a:r>
            <a:r>
              <a:rPr lang="en-US" dirty="0" smtClean="0">
                <a:latin typeface="Abyssinica SIL" panose="02000603020000020004" pitchFamily="2" charset="0"/>
              </a:rPr>
              <a:t>/</a:t>
            </a:r>
            <a:r>
              <a:rPr lang="am-ET" dirty="0" smtClean="0">
                <a:latin typeface="Abyssinica SIL" panose="02000603020000020004" pitchFamily="2" charset="0"/>
              </a:rPr>
              <a:t>ቤት አስተዳዳሪዎችን እና የት</a:t>
            </a:r>
            <a:r>
              <a:rPr lang="en-US" dirty="0" smtClean="0">
                <a:latin typeface="Abyssinica SIL" panose="02000603020000020004" pitchFamily="2" charset="0"/>
              </a:rPr>
              <a:t>/</a:t>
            </a:r>
            <a:r>
              <a:rPr lang="am-ET" dirty="0" smtClean="0">
                <a:latin typeface="Abyssinica SIL" panose="02000603020000020004" pitchFamily="2" charset="0"/>
              </a:rPr>
              <a:t>ቤት ደህንነት ጥበቃ ጓዶችን ያማክራሉ። አስተባባሪዎቹ አሳሳቢ ከባድ ሁኔታዎች ሲያጋጥሙ ምላሽ በመስጠት ወይም  በት</a:t>
            </a:r>
            <a:r>
              <a:rPr lang="en-US" dirty="0" smtClean="0">
                <a:latin typeface="Abyssinica SIL" panose="02000603020000020004" pitchFamily="2" charset="0"/>
              </a:rPr>
              <a:t>/</a:t>
            </a:r>
            <a:r>
              <a:rPr lang="am-ET" dirty="0" smtClean="0">
                <a:latin typeface="Abyssinica SIL" panose="02000603020000020004" pitchFamily="2" charset="0"/>
              </a:rPr>
              <a:t>ቤትና በት</a:t>
            </a:r>
            <a:r>
              <a:rPr lang="en-US" dirty="0" smtClean="0">
                <a:latin typeface="Abyssinica SIL" panose="02000603020000020004" pitchFamily="2" charset="0"/>
              </a:rPr>
              <a:t>/</a:t>
            </a:r>
            <a:r>
              <a:rPr lang="am-ET" dirty="0" smtClean="0">
                <a:latin typeface="Abyssinica SIL" panose="02000603020000020004" pitchFamily="2" charset="0"/>
              </a:rPr>
              <a:t>ቤት ማህበረሰብ መካከል ምርመራዎች ሲኖሩ አስተያየቶችን በመስጠት፣ መመሪያ፣ እና  ለት</a:t>
            </a:r>
            <a:r>
              <a:rPr lang="en-US" dirty="0" smtClean="0">
                <a:latin typeface="Abyssinica SIL" panose="02000603020000020004" pitchFamily="2" charset="0"/>
              </a:rPr>
              <a:t>/</a:t>
            </a:r>
            <a:r>
              <a:rPr lang="am-ET" dirty="0" smtClean="0">
                <a:latin typeface="Abyssinica SIL" panose="02000603020000020004" pitchFamily="2" charset="0"/>
              </a:rPr>
              <a:t>ቤት አስተዳደር ለኤለመንተሪ ት</a:t>
            </a:r>
            <a:r>
              <a:rPr lang="en-US" dirty="0" smtClean="0">
                <a:latin typeface="Abyssinica SIL" panose="02000603020000020004" pitchFamily="2" charset="0"/>
              </a:rPr>
              <a:t>/</a:t>
            </a:r>
            <a:r>
              <a:rPr lang="am-ET" dirty="0" smtClean="0">
                <a:latin typeface="Abyssinica SIL" panose="02000603020000020004" pitchFamily="2" charset="0"/>
              </a:rPr>
              <a:t>ቤት የድጋፍ ምንጭ በመሆን ይሰራሉ </a:t>
            </a:r>
          </a:p>
          <a:p>
            <a:pPr marL="0" indent="0">
              <a:buNone/>
            </a:pPr>
            <a:endParaRPr lang="am-ET" sz="800" dirty="0" smtClean="0">
              <a:latin typeface="Abyssinica SIL" panose="02000603020000020004" pitchFamily="2" charset="0"/>
              <a:ea typeface="Verdana" panose="020B0604030504040204" pitchFamily="34" charset="0"/>
              <a:cs typeface="Verdana" panose="020B0604030504040204" pitchFamily="34" charset="0"/>
            </a:endParaRPr>
          </a:p>
          <a:p>
            <a:r>
              <a:rPr lang="am-ET" b="1" dirty="0" smtClean="0">
                <a:latin typeface="Abyssinica SIL" panose="02000603020000020004" pitchFamily="2" charset="0"/>
              </a:rPr>
              <a:t>የደህንነት ተቆጣጣሪዎች </a:t>
            </a:r>
            <a:r>
              <a:rPr lang="am-ET" dirty="0" smtClean="0">
                <a:latin typeface="Abyssinica SIL" panose="02000603020000020004" pitchFamily="2" charset="0"/>
              </a:rPr>
              <a:t>በኤሌክትሮኒክስ ፍተሻ ክፍል በምሽት እና በሣምንት መጨረሻ ቀናት ት</a:t>
            </a:r>
            <a:r>
              <a:rPr lang="en-US" dirty="0" smtClean="0">
                <a:latin typeface="Abyssinica SIL" panose="02000603020000020004" pitchFamily="2" charset="0"/>
              </a:rPr>
              <a:t>/</a:t>
            </a:r>
            <a:r>
              <a:rPr lang="am-ET" dirty="0" smtClean="0">
                <a:latin typeface="Abyssinica SIL" panose="02000603020000020004" pitchFamily="2" charset="0"/>
              </a:rPr>
              <a:t>ቤቶችን እና ሌሎች የ </a:t>
            </a:r>
            <a:r>
              <a:rPr lang="en-US" dirty="0" smtClean="0">
                <a:latin typeface="Abyssinica SIL" panose="02000603020000020004" pitchFamily="2" charset="0"/>
              </a:rPr>
              <a:t>MCPS </a:t>
            </a:r>
            <a:r>
              <a:rPr lang="am-ET" dirty="0" smtClean="0">
                <a:latin typeface="Abyssinica SIL" panose="02000603020000020004" pitchFamily="2" charset="0"/>
              </a:rPr>
              <a:t>ንብረት በመቆጣጠር ይሰራሉ። </a:t>
            </a:r>
          </a:p>
        </p:txBody>
      </p:sp>
    </p:spTree>
    <p:extLst>
      <p:ext uri="{BB962C8B-B14F-4D97-AF65-F5344CB8AC3E}">
        <p14:creationId xmlns:p14="http://schemas.microsoft.com/office/powerpoint/2010/main" val="300811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477" y="365126"/>
            <a:ext cx="11420272" cy="850832"/>
          </a:xfrm>
        </p:spPr>
        <p:txBody>
          <a:bodyPr>
            <a:normAutofit/>
          </a:bodyPr>
          <a:lstStyle/>
          <a:p>
            <a:r>
              <a:rPr lang="am-ET" sz="3200" b="1" u="sng" dirty="0" smtClean="0">
                <a:latin typeface="Abyssinica SIL" panose="02000603020000020004" pitchFamily="2" charset="0"/>
              </a:rPr>
              <a:t>ት</a:t>
            </a:r>
            <a:r>
              <a:rPr lang="en-US" sz="3200" b="1" u="sng" dirty="0" smtClean="0">
                <a:latin typeface="Abyssinica SIL" panose="02000603020000020004" pitchFamily="2" charset="0"/>
              </a:rPr>
              <a:t>/</a:t>
            </a:r>
            <a:r>
              <a:rPr lang="am-ET" sz="3200" b="1" u="sng" dirty="0" smtClean="0">
                <a:latin typeface="Abyssinica SIL" panose="02000603020000020004" pitchFamily="2" charset="0"/>
              </a:rPr>
              <a:t>ቤትን መሠረት ያደረገ የደህንነት ጥበቃ ስምሪት በቁጥር</a:t>
            </a:r>
            <a:endParaRPr lang="am-ET" sz="3200" b="1" u="sng" dirty="0">
              <a:latin typeface="Abyssinica SIL" panose="02000603020000020004" pitchFamily="2" charset="0"/>
              <a:ea typeface="Verdana" panose="020B0604030504040204" pitchFamily="34" charset="0"/>
              <a:cs typeface="Verdan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3352128"/>
              </p:ext>
            </p:extLst>
          </p:nvPr>
        </p:nvGraphicFramePr>
        <p:xfrm>
          <a:off x="1850687" y="1215958"/>
          <a:ext cx="8017329" cy="4563156"/>
        </p:xfrm>
        <a:graphic>
          <a:graphicData uri="http://schemas.openxmlformats.org/drawingml/2006/table">
            <a:tbl>
              <a:tblPr firstRow="1" bandRow="1">
                <a:tableStyleId>{5C22544A-7EE6-4342-B048-85BDC9FD1C3A}</a:tableStyleId>
              </a:tblPr>
              <a:tblGrid>
                <a:gridCol w="4506686"/>
                <a:gridCol w="3510643"/>
              </a:tblGrid>
              <a:tr h="749823">
                <a:tc>
                  <a:txBody>
                    <a:bodyPr/>
                    <a:lstStyle/>
                    <a:p>
                      <a:r>
                        <a:rPr lang="am-ET" sz="2400" dirty="0" smtClean="0">
                          <a:latin typeface="Abyssinica SIL" panose="02000603020000020004" pitchFamily="2" charset="0"/>
                        </a:rPr>
                        <a:t>የደህንነት ጥበቃ ሚና</a:t>
                      </a:r>
                      <a:endParaRPr lang="am-ET" sz="2400" dirty="0">
                        <a:latin typeface="Abyssinica SIL" panose="02000603020000020004" pitchFamily="2" charset="0"/>
                        <a:ea typeface="Verdana" panose="020B0604030504040204" pitchFamily="34" charset="0"/>
                        <a:cs typeface="Verdana" panose="020B0604030504040204" pitchFamily="34" charset="0"/>
                      </a:endParaRPr>
                    </a:p>
                  </a:txBody>
                  <a:tcPr/>
                </a:tc>
                <a:tc>
                  <a:txBody>
                    <a:bodyPr/>
                    <a:lstStyle/>
                    <a:p>
                      <a:pPr algn="ctr"/>
                      <a:r>
                        <a:rPr lang="am-ET" sz="2400" dirty="0" smtClean="0">
                          <a:latin typeface="Abyssinica SIL" panose="02000603020000020004" pitchFamily="2" charset="0"/>
                        </a:rPr>
                        <a:t>ጠቅላላ የሠራተኛ ቁጥር</a:t>
                      </a:r>
                      <a:endParaRPr lang="am-ET" sz="2400" dirty="0">
                        <a:latin typeface="Abyssinica SIL" panose="02000603020000020004" pitchFamily="2" charset="0"/>
                        <a:ea typeface="Verdana" panose="020B0604030504040204" pitchFamily="34" charset="0"/>
                        <a:cs typeface="Verdana" panose="020B0604030504040204" pitchFamily="34" charset="0"/>
                      </a:endParaRPr>
                    </a:p>
                  </a:txBody>
                  <a:tcPr/>
                </a:tc>
              </a:tr>
              <a:tr h="1749585">
                <a:tc>
                  <a:txBody>
                    <a:bodyPr/>
                    <a:lstStyle/>
                    <a:p>
                      <a:r>
                        <a:rPr lang="am-ET" sz="2400" b="1" dirty="0" smtClean="0">
                          <a:latin typeface="Abyssinica SIL" panose="02000603020000020004" pitchFamily="2" charset="0"/>
                        </a:rPr>
                        <a:t>የደህንነት  ጥበቃ ድጋፍ ሰጪዎች</a:t>
                      </a:r>
                      <a:endParaRPr lang="am-ET" sz="2400" b="1" dirty="0">
                        <a:latin typeface="Abyssinica SIL" panose="02000603020000020004" pitchFamily="2"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Abyssinica SIL" panose="02000603020000020004" pitchFamily="2" charset="0"/>
                        </a:rPr>
                        <a:t>200</a:t>
                      </a:r>
                    </a:p>
                    <a:p>
                      <a:pPr algn="ctr"/>
                      <a:r>
                        <a:rPr lang="am-ET" sz="2100" b="1" dirty="0" smtClean="0">
                          <a:latin typeface="Abyssinica SIL" panose="02000603020000020004" pitchFamily="2" charset="0"/>
                        </a:rPr>
                        <a:t>ሁለተኛ ደረጃ ት</a:t>
                      </a:r>
                      <a:r>
                        <a:rPr lang="en-US" sz="2100" b="1" dirty="0" smtClean="0">
                          <a:latin typeface="Abyssinica SIL" panose="02000603020000020004" pitchFamily="2" charset="0"/>
                        </a:rPr>
                        <a:t>/</a:t>
                      </a:r>
                      <a:r>
                        <a:rPr lang="am-ET" sz="2100" b="1" dirty="0" smtClean="0">
                          <a:latin typeface="Abyssinica SIL" panose="02000603020000020004" pitchFamily="2" charset="0"/>
                        </a:rPr>
                        <a:t>ቤት </a:t>
                      </a:r>
                      <a:r>
                        <a:rPr lang="en-US" sz="2100" b="1" dirty="0" smtClean="0">
                          <a:latin typeface="Abyssinica SIL" panose="02000603020000020004" pitchFamily="2" charset="0"/>
                        </a:rPr>
                        <a:t>= 123</a:t>
                      </a:r>
                    </a:p>
                    <a:p>
                      <a:pPr algn="ctr"/>
                      <a:r>
                        <a:rPr lang="am-ET" sz="2100" b="1" baseline="0" dirty="0" smtClean="0">
                          <a:latin typeface="Abyssinica SIL" panose="02000603020000020004" pitchFamily="2" charset="0"/>
                        </a:rPr>
                        <a:t>መካከለኛ ደረጃ ት</a:t>
                      </a:r>
                      <a:r>
                        <a:rPr lang="en-US" sz="2100" b="1" baseline="0" dirty="0" smtClean="0">
                          <a:latin typeface="Abyssinica SIL" panose="02000603020000020004" pitchFamily="2" charset="0"/>
                        </a:rPr>
                        <a:t>/</a:t>
                      </a:r>
                      <a:r>
                        <a:rPr lang="am-ET" sz="2100" b="1" baseline="0" dirty="0" smtClean="0">
                          <a:latin typeface="Abyssinica SIL" panose="02000603020000020004" pitchFamily="2" charset="0"/>
                        </a:rPr>
                        <a:t>ቤት </a:t>
                      </a:r>
                      <a:r>
                        <a:rPr lang="en-US" sz="2100" b="1" baseline="0" dirty="0" smtClean="0">
                          <a:latin typeface="Abyssinica SIL" panose="02000603020000020004" pitchFamily="2" charset="0"/>
                        </a:rPr>
                        <a:t>= 77</a:t>
                      </a:r>
                      <a:endParaRPr lang="am-ET" sz="2100" b="1" dirty="0">
                        <a:latin typeface="Abyssinica SIL" panose="02000603020000020004" pitchFamily="2" charset="0"/>
                        <a:ea typeface="Verdana" panose="020B0604030504040204" pitchFamily="34" charset="0"/>
                        <a:cs typeface="Verdana" panose="020B0604030504040204" pitchFamily="34" charset="0"/>
                      </a:endParaRPr>
                    </a:p>
                  </a:txBody>
                  <a:tcPr anchor="ctr"/>
                </a:tc>
              </a:tr>
              <a:tr h="687916">
                <a:tc>
                  <a:txBody>
                    <a:bodyPr/>
                    <a:lstStyle/>
                    <a:p>
                      <a:r>
                        <a:rPr lang="am-ET" sz="2400" b="1" dirty="0" smtClean="0">
                          <a:latin typeface="Abyssinica SIL" panose="02000603020000020004" pitchFamily="2" charset="0"/>
                        </a:rPr>
                        <a:t>የደህንነት ጥበቃ ጓድ መሪዎች</a:t>
                      </a:r>
                      <a:endParaRPr lang="am-ET" sz="2400" b="1" dirty="0">
                        <a:latin typeface="Abyssinica SIL" panose="02000603020000020004" pitchFamily="2"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Abyssinica SIL" panose="02000603020000020004" pitchFamily="2" charset="0"/>
                        </a:rPr>
                        <a:t>26</a:t>
                      </a:r>
                      <a:endParaRPr lang="am-ET" sz="2400" b="1" dirty="0">
                        <a:latin typeface="Abyssinica SIL" panose="02000603020000020004" pitchFamily="2" charset="0"/>
                        <a:ea typeface="Verdana" panose="020B0604030504040204" pitchFamily="34" charset="0"/>
                        <a:cs typeface="Verdana" panose="020B0604030504040204" pitchFamily="34" charset="0"/>
                      </a:endParaRPr>
                    </a:p>
                  </a:txBody>
                  <a:tcPr anchor="ctr"/>
                </a:tc>
              </a:tr>
              <a:tr h="687916">
                <a:tc>
                  <a:txBody>
                    <a:bodyPr/>
                    <a:lstStyle/>
                    <a:p>
                      <a:r>
                        <a:rPr lang="am-ET" sz="2400" b="1" dirty="0" smtClean="0">
                          <a:latin typeface="Abyssinica SIL" panose="02000603020000020004" pitchFamily="2" charset="0"/>
                        </a:rPr>
                        <a:t>የክልል</a:t>
                      </a:r>
                      <a:r>
                        <a:rPr lang="en-US" sz="2400" b="1" dirty="0" smtClean="0">
                          <a:latin typeface="Abyssinica SIL" panose="02000603020000020004" pitchFamily="2" charset="0"/>
                        </a:rPr>
                        <a:t>-</a:t>
                      </a:r>
                      <a:r>
                        <a:rPr lang="am-ET" sz="2400" b="1" dirty="0" smtClean="0">
                          <a:latin typeface="Abyssinica SIL" panose="02000603020000020004" pitchFamily="2" charset="0"/>
                        </a:rPr>
                        <a:t>ደህንነት አስተባባሪዎች</a:t>
                      </a:r>
                      <a:endParaRPr lang="am-ET" sz="2400" b="1" dirty="0">
                        <a:latin typeface="Abyssinica SIL" panose="02000603020000020004" pitchFamily="2"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Abyssinica SIL" panose="02000603020000020004" pitchFamily="2" charset="0"/>
                        </a:rPr>
                        <a:t>6</a:t>
                      </a:r>
                      <a:endParaRPr lang="am-ET" sz="2400" b="1" dirty="0">
                        <a:latin typeface="Abyssinica SIL" panose="02000603020000020004" pitchFamily="2" charset="0"/>
                        <a:ea typeface="Verdana" panose="020B0604030504040204" pitchFamily="34" charset="0"/>
                        <a:cs typeface="Verdana" panose="020B0604030504040204" pitchFamily="34" charset="0"/>
                      </a:endParaRPr>
                    </a:p>
                  </a:txBody>
                  <a:tcPr anchor="ctr"/>
                </a:tc>
              </a:tr>
              <a:tr h="687916">
                <a:tc>
                  <a:txBody>
                    <a:bodyPr/>
                    <a:lstStyle/>
                    <a:p>
                      <a:r>
                        <a:rPr lang="am-ET" sz="2400" b="1" dirty="0" smtClean="0">
                          <a:latin typeface="Abyssinica SIL" panose="02000603020000020004" pitchFamily="2" charset="0"/>
                        </a:rPr>
                        <a:t>በኤሌክትሮኒክስ የፍተሻ ሠራተኞች</a:t>
                      </a:r>
                      <a:endParaRPr lang="am-ET" sz="2400" b="1" dirty="0">
                        <a:latin typeface="Abyssinica SIL" panose="02000603020000020004" pitchFamily="2"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Abyssinica SIL" panose="02000603020000020004" pitchFamily="2" charset="0"/>
                        </a:rPr>
                        <a:t>7</a:t>
                      </a:r>
                      <a:endParaRPr lang="am-ET" sz="2400" b="1" dirty="0">
                        <a:latin typeface="Abyssinica SIL" panose="02000603020000020004" pitchFamily="2"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1942865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0288"/>
          </a:xfrm>
        </p:spPr>
        <p:txBody>
          <a:bodyPr>
            <a:normAutofit/>
          </a:bodyPr>
          <a:lstStyle/>
          <a:p>
            <a:r>
              <a:rPr lang="am-ET" sz="4000" b="1" u="sng" dirty="0" smtClean="0">
                <a:latin typeface="Abyssinica SIL" panose="02000603020000020004" pitchFamily="2" charset="0"/>
              </a:rPr>
              <a:t>ት</a:t>
            </a:r>
            <a:r>
              <a:rPr lang="en-US" sz="4000" b="1" u="sng" dirty="0" smtClean="0">
                <a:latin typeface="Abyssinica SIL" panose="02000603020000020004" pitchFamily="2" charset="0"/>
              </a:rPr>
              <a:t>/</a:t>
            </a:r>
            <a:r>
              <a:rPr lang="am-ET" sz="4000" b="1" u="sng" dirty="0" smtClean="0">
                <a:latin typeface="Abyssinica SIL" panose="02000603020000020004" pitchFamily="2" charset="0"/>
              </a:rPr>
              <a:t>ቤቶችን በቴክኖሎጂ ጥበቃ ማድረግ</a:t>
            </a:r>
            <a:endParaRPr lang="am-ET" sz="4000" b="1" u="sng" dirty="0">
              <a:latin typeface="Abyssinica SIL" panose="02000603020000020004" pitchFamily="2"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36518"/>
            <a:ext cx="10515600" cy="4351338"/>
          </a:xfrm>
        </p:spPr>
        <p:txBody>
          <a:bodyPr>
            <a:normAutofit/>
          </a:bodyPr>
          <a:lstStyle/>
          <a:p>
            <a:r>
              <a:rPr lang="am-ET" b="1" dirty="0" smtClean="0">
                <a:latin typeface="Abyssinica SIL" panose="02000603020000020004" pitchFamily="2" charset="0"/>
              </a:rPr>
              <a:t>የመግቢያ በሮች ቁጥጥር ሲስተም </a:t>
            </a:r>
            <a:r>
              <a:rPr lang="en-US" b="1" dirty="0" smtClean="0">
                <a:latin typeface="Abyssinica SIL" panose="02000603020000020004" pitchFamily="2" charset="0"/>
              </a:rPr>
              <a:t>(ACS) </a:t>
            </a:r>
            <a:r>
              <a:rPr lang="am-ET" dirty="0" smtClean="0">
                <a:latin typeface="Abyssinica SIL" panose="02000603020000020004" pitchFamily="2" charset="0"/>
              </a:rPr>
              <a:t>ሁሉም የአንደኛ ደረጃ ት</a:t>
            </a:r>
            <a:r>
              <a:rPr lang="en-US" dirty="0" smtClean="0">
                <a:latin typeface="Abyssinica SIL" panose="02000603020000020004" pitchFamily="2" charset="0"/>
              </a:rPr>
              <a:t>/</a:t>
            </a:r>
            <a:r>
              <a:rPr lang="am-ET" dirty="0" smtClean="0">
                <a:latin typeface="Abyssinica SIL" panose="02000603020000020004" pitchFamily="2" charset="0"/>
              </a:rPr>
              <a:t>ቤቶች፣ የመካከለኛ ደረጃ ት</a:t>
            </a:r>
            <a:r>
              <a:rPr lang="en-US" dirty="0" smtClean="0">
                <a:latin typeface="Abyssinica SIL" panose="02000603020000020004" pitchFamily="2" charset="0"/>
              </a:rPr>
              <a:t>/</a:t>
            </a:r>
            <a:r>
              <a:rPr lang="am-ET" dirty="0" smtClean="0">
                <a:latin typeface="Abyssinica SIL" panose="02000603020000020004" pitchFamily="2" charset="0"/>
              </a:rPr>
              <a:t>ቤቶች፣ እና የሁለተኛ ደረጃ ት</a:t>
            </a:r>
            <a:r>
              <a:rPr lang="en-US" dirty="0" smtClean="0">
                <a:latin typeface="Abyssinica SIL" panose="02000603020000020004" pitchFamily="2" charset="0"/>
              </a:rPr>
              <a:t>/</a:t>
            </a:r>
            <a:r>
              <a:rPr lang="am-ET" dirty="0" smtClean="0">
                <a:latin typeface="Abyssinica SIL" panose="02000603020000020004" pitchFamily="2" charset="0"/>
              </a:rPr>
              <a:t>ቤቶች ይጠቀማሉ። እነዚህ ካሜራዎች ተቆጣጣሪ ግለሰቦች ጎብኚዎችን ወደ ት</a:t>
            </a:r>
            <a:r>
              <a:rPr lang="en-US" dirty="0" smtClean="0">
                <a:latin typeface="Abyssinica SIL" panose="02000603020000020004" pitchFamily="2" charset="0"/>
              </a:rPr>
              <a:t>/</a:t>
            </a:r>
            <a:r>
              <a:rPr lang="am-ET" dirty="0" smtClean="0">
                <a:latin typeface="Abyssinica SIL" panose="02000603020000020004" pitchFamily="2" charset="0"/>
              </a:rPr>
              <a:t>ቤት ግቢ ከማስገባታቸው በፊት የጎብኚዎችን ማንነት ለማየት ይረዳሉ።</a:t>
            </a:r>
          </a:p>
          <a:p>
            <a:pPr marL="0" indent="0">
              <a:buNone/>
            </a:pPr>
            <a:endParaRPr lang="am-ET" sz="800" dirty="0" smtClean="0">
              <a:latin typeface="Abyssinica SIL" panose="02000603020000020004" pitchFamily="2" charset="0"/>
              <a:ea typeface="Verdana" panose="020B0604030504040204" pitchFamily="34" charset="0"/>
              <a:cs typeface="Verdana" panose="020B0604030504040204" pitchFamily="34" charset="0"/>
            </a:endParaRPr>
          </a:p>
          <a:p>
            <a:r>
              <a:rPr lang="am-ET" b="1" dirty="0" smtClean="0">
                <a:latin typeface="Abyssinica SIL" panose="02000603020000020004" pitchFamily="2" charset="0"/>
              </a:rPr>
              <a:t>የጎብኚዎች ማኔጅመንት ስልቶች </a:t>
            </a:r>
            <a:r>
              <a:rPr lang="en-US" b="1" dirty="0" smtClean="0">
                <a:latin typeface="Abyssinica SIL" panose="02000603020000020004" pitchFamily="2" charset="0"/>
              </a:rPr>
              <a:t>(VMS)</a:t>
            </a:r>
            <a:r>
              <a:rPr lang="am-ET" b="1" dirty="0" smtClean="0">
                <a:latin typeface="Abyssinica SIL" panose="02000603020000020004" pitchFamily="2" charset="0"/>
              </a:rPr>
              <a:t> </a:t>
            </a:r>
            <a:r>
              <a:rPr lang="am-ET" dirty="0" smtClean="0">
                <a:latin typeface="Abyssinica SIL" panose="02000603020000020004" pitchFamily="2" charset="0"/>
              </a:rPr>
              <a:t>ት</a:t>
            </a:r>
            <a:r>
              <a:rPr lang="en-US" dirty="0" smtClean="0">
                <a:latin typeface="Abyssinica SIL" panose="02000603020000020004" pitchFamily="2" charset="0"/>
              </a:rPr>
              <a:t>/</a:t>
            </a:r>
            <a:r>
              <a:rPr lang="am-ET" dirty="0" smtClean="0">
                <a:latin typeface="Abyssinica SIL" panose="02000603020000020004" pitchFamily="2" charset="0"/>
              </a:rPr>
              <a:t>ቤቶች የሚጠቀሙት ሁሉንም ጎብኚዎች የመንጃ ፈቃዳቸውን እያሳዩ እንዲፈርሙ እና ወዲያውኑ ከመንጃ ፈቃድ በተገኘ መረጃ በሜሪላንድ ጾታዊ ጥቃት የፈጸሙ ሰዎችን ከመዝገብ በስማቸው ለመለየት ያስችላል።</a:t>
            </a:r>
            <a:endParaRPr lang="am-ET" b="1" dirty="0" smtClean="0">
              <a:latin typeface="Abyssinica SIL" panose="02000603020000020004"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06871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1649"/>
          </a:xfrm>
        </p:spPr>
        <p:txBody>
          <a:bodyPr>
            <a:normAutofit/>
          </a:bodyPr>
          <a:lstStyle/>
          <a:p>
            <a:r>
              <a:rPr lang="am-ET" sz="4000" b="1" u="sng" dirty="0" smtClean="0">
                <a:latin typeface="Abyssinica SIL" panose="02000603020000020004" pitchFamily="2" charset="0"/>
              </a:rPr>
              <a:t>የት</a:t>
            </a:r>
            <a:r>
              <a:rPr lang="en-US" sz="4000" b="1" u="sng" dirty="0" smtClean="0">
                <a:latin typeface="Abyssinica SIL" panose="02000603020000020004" pitchFamily="2" charset="0"/>
              </a:rPr>
              <a:t>/</a:t>
            </a:r>
            <a:r>
              <a:rPr lang="am-ET" sz="4000" b="1" u="sng" dirty="0" smtClean="0">
                <a:latin typeface="Abyssinica SIL" panose="02000603020000020004" pitchFamily="2" charset="0"/>
              </a:rPr>
              <a:t>ቤትን ደህንነት በቴክኖሎጂ መጠበቅ</a:t>
            </a:r>
            <a:endParaRPr lang="am-ET" sz="4000" b="1" u="sng" dirty="0">
              <a:latin typeface="Abyssinica SIL" panose="02000603020000020004" pitchFamily="2"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94885"/>
            <a:ext cx="10515600" cy="4351338"/>
          </a:xfrm>
        </p:spPr>
        <p:txBody>
          <a:bodyPr>
            <a:normAutofit lnSpcReduction="10000"/>
          </a:bodyPr>
          <a:lstStyle/>
          <a:p>
            <a:r>
              <a:rPr lang="am-ET" b="1" dirty="0" smtClean="0">
                <a:latin typeface="Abyssinica SIL" panose="02000603020000020004" pitchFamily="2" charset="0"/>
              </a:rPr>
              <a:t>ከ </a:t>
            </a:r>
            <a:r>
              <a:rPr lang="en-US" b="1" dirty="0" smtClean="0">
                <a:latin typeface="Abyssinica SIL" panose="02000603020000020004" pitchFamily="2" charset="0"/>
              </a:rPr>
              <a:t>5,500 </a:t>
            </a:r>
            <a:r>
              <a:rPr lang="am-ET" b="1" dirty="0" smtClean="0">
                <a:latin typeface="Abyssinica SIL" panose="02000603020000020004" pitchFamily="2" charset="0"/>
              </a:rPr>
              <a:t>ካሜራዎች በላይ </a:t>
            </a:r>
            <a:r>
              <a:rPr lang="am-ET" dirty="0" smtClean="0">
                <a:latin typeface="Abyssinica SIL" panose="02000603020000020004" pitchFamily="2" charset="0"/>
              </a:rPr>
              <a:t>በሁሉም ሁለተኛ ደረጃ ት</a:t>
            </a:r>
            <a:r>
              <a:rPr lang="en-US" dirty="0" smtClean="0">
                <a:latin typeface="Abyssinica SIL" panose="02000603020000020004" pitchFamily="2" charset="0"/>
              </a:rPr>
              <a:t>/</a:t>
            </a:r>
            <a:r>
              <a:rPr lang="am-ET" dirty="0" smtClean="0">
                <a:latin typeface="Abyssinica SIL" panose="02000603020000020004" pitchFamily="2" charset="0"/>
              </a:rPr>
              <a:t>ቤቶች ከውስጥ እና ከውጭ ዲጂታል ክትትል</a:t>
            </a:r>
            <a:r>
              <a:rPr lang="en-US" dirty="0" smtClean="0">
                <a:latin typeface="Abyssinica SIL" panose="02000603020000020004" pitchFamily="2" charset="0"/>
              </a:rPr>
              <a:t>/</a:t>
            </a:r>
            <a:r>
              <a:rPr lang="am-ET" dirty="0" smtClean="0">
                <a:latin typeface="Abyssinica SIL" panose="02000603020000020004" pitchFamily="2" charset="0"/>
              </a:rPr>
              <a:t>ቁጥጥር ይደረጋል። በአማካይ የሁለተኛ ደረጃ ት</a:t>
            </a:r>
            <a:r>
              <a:rPr lang="en-US" dirty="0" smtClean="0">
                <a:latin typeface="Abyssinica SIL" panose="02000603020000020004" pitchFamily="2" charset="0"/>
              </a:rPr>
              <a:t>/</a:t>
            </a:r>
            <a:r>
              <a:rPr lang="am-ET" dirty="0" smtClean="0">
                <a:latin typeface="Abyssinica SIL" panose="02000603020000020004" pitchFamily="2" charset="0"/>
              </a:rPr>
              <a:t>ቤቶች ከ</a:t>
            </a:r>
            <a:r>
              <a:rPr lang="en-US" dirty="0" smtClean="0">
                <a:latin typeface="Abyssinica SIL" panose="02000603020000020004" pitchFamily="2" charset="0"/>
              </a:rPr>
              <a:t>100 </a:t>
            </a:r>
            <a:r>
              <a:rPr lang="am-ET" dirty="0" smtClean="0">
                <a:latin typeface="Abyssinica SIL" panose="02000603020000020004" pitchFamily="2" charset="0"/>
              </a:rPr>
              <a:t>በላይ ካሜራዎች አላቸው እና መካከለኛ ደረጃ ት</a:t>
            </a:r>
            <a:r>
              <a:rPr lang="en-US" dirty="0" smtClean="0">
                <a:latin typeface="Abyssinica SIL" panose="02000603020000020004" pitchFamily="2" charset="0"/>
              </a:rPr>
              <a:t>/</a:t>
            </a:r>
            <a:r>
              <a:rPr lang="am-ET" dirty="0" smtClean="0">
                <a:latin typeface="Abyssinica SIL" panose="02000603020000020004" pitchFamily="2" charset="0"/>
              </a:rPr>
              <a:t>ቤቶች በአማካይ ከ</a:t>
            </a:r>
            <a:r>
              <a:rPr lang="en-US" dirty="0" smtClean="0">
                <a:latin typeface="Abyssinica SIL" panose="02000603020000020004" pitchFamily="2" charset="0"/>
              </a:rPr>
              <a:t>70 </a:t>
            </a:r>
            <a:r>
              <a:rPr lang="am-ET" dirty="0" smtClean="0">
                <a:latin typeface="Abyssinica SIL" panose="02000603020000020004" pitchFamily="2" charset="0"/>
              </a:rPr>
              <a:t>እስከ </a:t>
            </a:r>
            <a:r>
              <a:rPr lang="en-US" dirty="0" smtClean="0">
                <a:latin typeface="Abyssinica SIL" panose="02000603020000020004" pitchFamily="2" charset="0"/>
              </a:rPr>
              <a:t>70 </a:t>
            </a:r>
            <a:r>
              <a:rPr lang="am-ET" dirty="0" smtClean="0">
                <a:latin typeface="Abyssinica SIL" panose="02000603020000020004" pitchFamily="2" charset="0"/>
              </a:rPr>
              <a:t>ካሜራዎች ለእያንዳንዳቸው ት</a:t>
            </a:r>
            <a:r>
              <a:rPr lang="en-US" dirty="0" smtClean="0">
                <a:latin typeface="Abyssinica SIL" panose="02000603020000020004" pitchFamily="2" charset="0"/>
              </a:rPr>
              <a:t>/</a:t>
            </a:r>
            <a:r>
              <a:rPr lang="am-ET" dirty="0" smtClean="0">
                <a:latin typeface="Abyssinica SIL" panose="02000603020000020004" pitchFamily="2" charset="0"/>
              </a:rPr>
              <a:t>ቤት አሏቸው።</a:t>
            </a:r>
          </a:p>
          <a:p>
            <a:pPr marL="457200" lvl="1" indent="0">
              <a:buNone/>
            </a:pPr>
            <a:endParaRPr lang="am-ET" dirty="0" smtClean="0">
              <a:latin typeface="Abyssinica SIL" panose="02000603020000020004" pitchFamily="2" charset="0"/>
              <a:ea typeface="Verdana" panose="020B0604030504040204" pitchFamily="34" charset="0"/>
              <a:cs typeface="Verdana" panose="020B0604030504040204" pitchFamily="34" charset="0"/>
            </a:endParaRPr>
          </a:p>
          <a:p>
            <a:r>
              <a:rPr lang="am-ET" b="1" dirty="0" smtClean="0">
                <a:latin typeface="Abyssinica SIL" panose="02000603020000020004" pitchFamily="2" charset="0"/>
              </a:rPr>
              <a:t>ከ</a:t>
            </a:r>
            <a:r>
              <a:rPr lang="en-US" b="1" dirty="0" smtClean="0">
                <a:latin typeface="Abyssinica SIL" panose="02000603020000020004" pitchFamily="2" charset="0"/>
              </a:rPr>
              <a:t>800 </a:t>
            </a:r>
            <a:r>
              <a:rPr lang="am-ET" b="1" dirty="0" smtClean="0">
                <a:latin typeface="Abyssinica SIL" panose="02000603020000020004" pitchFamily="2" charset="0"/>
              </a:rPr>
              <a:t>በላይ የት</a:t>
            </a:r>
            <a:r>
              <a:rPr lang="en-US" b="1" dirty="0" smtClean="0">
                <a:latin typeface="Abyssinica SIL" panose="02000603020000020004" pitchFamily="2" charset="0"/>
              </a:rPr>
              <a:t>/</a:t>
            </a:r>
            <a:r>
              <a:rPr lang="am-ET" b="1" dirty="0" smtClean="0">
                <a:latin typeface="Abyssinica SIL" panose="02000603020000020004" pitchFamily="2" charset="0"/>
              </a:rPr>
              <a:t>ቤት አውቶቡሶች </a:t>
            </a:r>
            <a:r>
              <a:rPr lang="am-ET" dirty="0" smtClean="0">
                <a:latin typeface="Abyssinica SIL" panose="02000603020000020004" pitchFamily="2" charset="0"/>
              </a:rPr>
              <a:t>የተማሪዎችን እንቅስቃሴዎች ለመቆጣጠር የሚያስችሉ የውስጥ ካሜራ አላቸው።</a:t>
            </a:r>
          </a:p>
          <a:p>
            <a:pPr marL="0" indent="0">
              <a:buNone/>
            </a:pPr>
            <a:endParaRPr lang="am-ET" dirty="0" smtClean="0">
              <a:latin typeface="Abyssinica SIL" panose="02000603020000020004" pitchFamily="2" charset="0"/>
              <a:ea typeface="Verdana" panose="020B0604030504040204" pitchFamily="34" charset="0"/>
              <a:cs typeface="Verdana" panose="020B0604030504040204" pitchFamily="34" charset="0"/>
            </a:endParaRPr>
          </a:p>
          <a:p>
            <a:r>
              <a:rPr lang="am-ET" dirty="0" smtClean="0">
                <a:latin typeface="Abyssinica SIL" panose="02000603020000020004" pitchFamily="2" charset="0"/>
              </a:rPr>
              <a:t>ለት</a:t>
            </a:r>
            <a:r>
              <a:rPr lang="en-US" dirty="0" smtClean="0">
                <a:latin typeface="Abyssinica SIL" panose="02000603020000020004" pitchFamily="2" charset="0"/>
              </a:rPr>
              <a:t>/</a:t>
            </a:r>
            <a:r>
              <a:rPr lang="am-ET" dirty="0" smtClean="0">
                <a:latin typeface="Abyssinica SIL" panose="02000603020000020004" pitchFamily="2" charset="0"/>
              </a:rPr>
              <a:t>ቤት አውቶቡሶች፣ ለሁለተኛ ደረጃ ት</a:t>
            </a:r>
            <a:r>
              <a:rPr lang="en-US" dirty="0" smtClean="0">
                <a:latin typeface="Abyssinica SIL" panose="02000603020000020004" pitchFamily="2" charset="0"/>
              </a:rPr>
              <a:t>/</a:t>
            </a:r>
            <a:r>
              <a:rPr lang="am-ET" dirty="0" smtClean="0">
                <a:latin typeface="Abyssinica SIL" panose="02000603020000020004" pitchFamily="2" charset="0"/>
              </a:rPr>
              <a:t>ቤት አስተዳደር፣እና ለደህንነት ሠራተኞች ተንቀሳቃሽ ሬዲዮ ለመግዛት የመገናኛ ስልት መስመሮች ተዘርግተዋል።</a:t>
            </a:r>
            <a:endParaRPr lang="am-ET" dirty="0">
              <a:latin typeface="Abyssinica SIL" panose="02000603020000020004"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36481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1105"/>
          </a:xfrm>
        </p:spPr>
        <p:txBody>
          <a:bodyPr/>
          <a:lstStyle/>
          <a:p>
            <a:r>
              <a:rPr lang="am-ET" b="1" u="sng" dirty="0" smtClean="0">
                <a:latin typeface="Abyssinica SIL" panose="02000603020000020004" pitchFamily="2" charset="0"/>
              </a:rPr>
              <a:t>አገልግሎቶች</a:t>
            </a:r>
            <a:endParaRPr lang="am-ET" b="1" u="sng" dirty="0">
              <a:latin typeface="Abyssinica SIL" panose="02000603020000020004" pitchFamily="2"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368425"/>
            <a:ext cx="10515600" cy="4351338"/>
          </a:xfrm>
        </p:spPr>
        <p:txBody>
          <a:bodyPr>
            <a:normAutofit lnSpcReduction="10000"/>
          </a:bodyPr>
          <a:lstStyle/>
          <a:p>
            <a:r>
              <a:rPr lang="am-ET" b="1" dirty="0" smtClean="0">
                <a:latin typeface="Abyssinica SIL" panose="02000603020000020004" pitchFamily="2" charset="0"/>
              </a:rPr>
              <a:t>ህንፃ መቆጣጠሪያዎችን ማሻሻል</a:t>
            </a:r>
          </a:p>
          <a:p>
            <a:pPr lvl="1"/>
            <a:r>
              <a:rPr lang="am-ET" dirty="0" smtClean="0">
                <a:latin typeface="Abyssinica SIL" panose="02000603020000020004" pitchFamily="2" charset="0"/>
              </a:rPr>
              <a:t>የዋና መግቢያ፣ ኮርደር አካባቢ ፣ ከኮሪዶር መተላለፊያ ከብረት የተሰሩ በሮች</a:t>
            </a:r>
          </a:p>
          <a:p>
            <a:pPr lvl="2"/>
            <a:r>
              <a:rPr lang="am-ET" dirty="0">
                <a:latin typeface="Abyssinica SIL" panose="02000603020000020004" pitchFamily="2" charset="0"/>
              </a:rPr>
              <a:t>ሁሉንም ጎብኚዎች መጀመሪያ ወደ ት</a:t>
            </a:r>
            <a:r>
              <a:rPr lang="en-US" dirty="0">
                <a:latin typeface="Abyssinica SIL" panose="02000603020000020004" pitchFamily="2" charset="0"/>
              </a:rPr>
              <a:t>/</a:t>
            </a:r>
            <a:r>
              <a:rPr lang="am-ET" dirty="0">
                <a:latin typeface="Abyssinica SIL" panose="02000603020000020004" pitchFamily="2" charset="0"/>
              </a:rPr>
              <a:t>ቤት ሲገቡ በዋናው ቢሮ መግቢያ በኩል መግባት እንዲችሉ መምራት</a:t>
            </a:r>
            <a:endParaRPr lang="am-ET" dirty="0">
              <a:latin typeface="Abyssinica SIL" panose="02000603020000020004" pitchFamily="2" charset="0"/>
              <a:ea typeface="Verdana" panose="020B0604030504040204" pitchFamily="34" charset="0"/>
              <a:cs typeface="Verdana" panose="020B0604030504040204" pitchFamily="34" charset="0"/>
            </a:endParaRPr>
          </a:p>
          <a:p>
            <a:r>
              <a:rPr lang="am-ET" b="1" dirty="0" smtClean="0">
                <a:latin typeface="Abyssinica SIL" panose="02000603020000020004" pitchFamily="2" charset="0"/>
              </a:rPr>
              <a:t>የመማሪያ ክፍሎች</a:t>
            </a:r>
            <a:endParaRPr lang="am-ET" b="1" dirty="0">
              <a:latin typeface="Abyssinica SIL" panose="02000603020000020004" pitchFamily="2" charset="0"/>
              <a:ea typeface="Verdana" panose="020B0604030504040204" pitchFamily="34" charset="0"/>
              <a:cs typeface="Verdana" panose="020B0604030504040204" pitchFamily="34" charset="0"/>
            </a:endParaRPr>
          </a:p>
          <a:p>
            <a:pPr lvl="1"/>
            <a:r>
              <a:rPr lang="am-ET" dirty="0" smtClean="0">
                <a:latin typeface="Abyssinica SIL" panose="02000603020000020004" pitchFamily="2" charset="0"/>
              </a:rPr>
              <a:t>የመማሪያ ክፍሎችን በሮች መከላከያ ማጥበቅ</a:t>
            </a:r>
            <a:endParaRPr lang="am-ET" dirty="0">
              <a:latin typeface="Abyssinica SIL" panose="02000603020000020004" pitchFamily="2" charset="0"/>
              <a:ea typeface="Verdana" panose="020B0604030504040204" pitchFamily="34" charset="0"/>
              <a:cs typeface="Verdana" panose="020B0604030504040204" pitchFamily="34" charset="0"/>
            </a:endParaRPr>
          </a:p>
          <a:p>
            <a:r>
              <a:rPr lang="am-ET" b="1" dirty="0" smtClean="0">
                <a:latin typeface="Abyssinica SIL" panose="02000603020000020004" pitchFamily="2" charset="0"/>
              </a:rPr>
              <a:t>መብራቶች ማሻሻል</a:t>
            </a:r>
            <a:endParaRPr lang="am-ET" b="1" dirty="0">
              <a:latin typeface="Abyssinica SIL" panose="02000603020000020004" pitchFamily="2" charset="0"/>
              <a:ea typeface="Verdana" panose="020B0604030504040204" pitchFamily="34" charset="0"/>
              <a:cs typeface="Verdana" panose="020B0604030504040204" pitchFamily="34" charset="0"/>
            </a:endParaRPr>
          </a:p>
          <a:p>
            <a:pPr lvl="1"/>
            <a:r>
              <a:rPr lang="am-ET" dirty="0" smtClean="0">
                <a:latin typeface="Abyssinica SIL" panose="02000603020000020004" pitchFamily="2" charset="0"/>
              </a:rPr>
              <a:t>የሚጨመሩ እና የሚሻሻሉ</a:t>
            </a:r>
          </a:p>
          <a:p>
            <a:r>
              <a:rPr lang="en-US" b="1" dirty="0" smtClean="0">
                <a:latin typeface="Abyssinica SIL" panose="02000603020000020004" pitchFamily="2" charset="0"/>
              </a:rPr>
              <a:t>FY19-24 </a:t>
            </a:r>
            <a:r>
              <a:rPr lang="am-ET" b="1" dirty="0" smtClean="0">
                <a:latin typeface="Abyssinica SIL" panose="02000603020000020004" pitchFamily="2" charset="0"/>
              </a:rPr>
              <a:t>የካፒታል ማሻሻያ ፕሮግራም</a:t>
            </a:r>
            <a:r>
              <a:rPr lang="en-US" b="1" dirty="0" smtClean="0">
                <a:latin typeface="Abyssinica SIL" panose="02000603020000020004" pitchFamily="2" charset="0"/>
              </a:rPr>
              <a:t>(CIP) </a:t>
            </a:r>
            <a:r>
              <a:rPr lang="am-ET" b="1" dirty="0" smtClean="0">
                <a:latin typeface="Abyssinica SIL" panose="02000603020000020004" pitchFamily="2" charset="0"/>
              </a:rPr>
              <a:t>በጀት</a:t>
            </a:r>
            <a:endParaRPr lang="am-ET" b="1" dirty="0">
              <a:latin typeface="Abyssinica SIL" panose="02000603020000020004" pitchFamily="2" charset="0"/>
              <a:ea typeface="Verdana" panose="020B0604030504040204" pitchFamily="34" charset="0"/>
              <a:cs typeface="Verdana" panose="020B0604030504040204" pitchFamily="34" charset="0"/>
            </a:endParaRPr>
          </a:p>
          <a:p>
            <a:pPr lvl="1"/>
            <a:r>
              <a:rPr lang="am-ET" dirty="0" smtClean="0">
                <a:latin typeface="Abyssinica SIL" panose="02000603020000020004" pitchFamily="2" charset="0"/>
              </a:rPr>
              <a:t>ወደ ት</a:t>
            </a:r>
            <a:r>
              <a:rPr lang="en-US" dirty="0" smtClean="0">
                <a:latin typeface="Abyssinica SIL" panose="02000603020000020004" pitchFamily="2" charset="0"/>
              </a:rPr>
              <a:t>/</a:t>
            </a:r>
            <a:r>
              <a:rPr lang="am-ET" dirty="0" smtClean="0">
                <a:latin typeface="Abyssinica SIL" panose="02000603020000020004" pitchFamily="2" charset="0"/>
              </a:rPr>
              <a:t>ቤት መግቢያዎችን ለማሻሻል ከአነስተኞቹ ፕሮጀክቶች በተጨማሪ </a:t>
            </a:r>
            <a:r>
              <a:rPr lang="en-US" dirty="0" smtClean="0">
                <a:latin typeface="Abyssinica SIL" panose="02000603020000020004" pitchFamily="2" charset="0"/>
              </a:rPr>
              <a:t>$4.9 </a:t>
            </a:r>
            <a:r>
              <a:rPr lang="am-ET" dirty="0" smtClean="0">
                <a:latin typeface="Abyssinica SIL" panose="02000603020000020004" pitchFamily="2" charset="0"/>
              </a:rPr>
              <a:t>ሚሊዮን ተጨምሯል።</a:t>
            </a:r>
            <a:endParaRPr lang="am-ET" dirty="0">
              <a:latin typeface="Abyssinica SIL" panose="02000603020000020004" pitchFamily="2" charset="0"/>
              <a:ea typeface="Verdana" panose="020B0604030504040204" pitchFamily="34" charset="0"/>
              <a:cs typeface="Verdana" panose="020B0604030504040204" pitchFamily="34" charset="0"/>
            </a:endParaRPr>
          </a:p>
          <a:p>
            <a:pPr lvl="1"/>
            <a:endParaRPr lang="am-ET" dirty="0">
              <a:latin typeface="Abyssinica SIL" panose="02000603020000020004" pitchFamily="2" charset="0"/>
            </a:endParaRPr>
          </a:p>
        </p:txBody>
      </p:sp>
    </p:spTree>
    <p:extLst>
      <p:ext uri="{BB962C8B-B14F-4D97-AF65-F5344CB8AC3E}">
        <p14:creationId xmlns:p14="http://schemas.microsoft.com/office/powerpoint/2010/main" val="1265225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834" y="365126"/>
            <a:ext cx="11498094" cy="802194"/>
          </a:xfrm>
        </p:spPr>
        <p:txBody>
          <a:bodyPr>
            <a:normAutofit/>
          </a:bodyPr>
          <a:lstStyle/>
          <a:p>
            <a:r>
              <a:rPr lang="am-ET" sz="3000" b="1" u="sng" dirty="0" smtClean="0">
                <a:latin typeface="Abyssinica SIL" panose="02000603020000020004" pitchFamily="2" charset="0"/>
              </a:rPr>
              <a:t>ደህንነቱ የተጠበቀ እና ሰላማዊ የመማሪያ አካባቢ መስጠት</a:t>
            </a:r>
            <a:endParaRPr lang="am-ET" sz="3000" b="1" u="sng" dirty="0">
              <a:latin typeface="Abyssinica SIL" panose="02000603020000020004" pitchFamily="2"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90081" y="1290604"/>
            <a:ext cx="10515600" cy="4351338"/>
          </a:xfrm>
        </p:spPr>
        <p:txBody>
          <a:bodyPr>
            <a:normAutofit lnSpcReduction="10000"/>
          </a:bodyPr>
          <a:lstStyle/>
          <a:p>
            <a:r>
              <a:rPr lang="am-ET" dirty="0" smtClean="0">
                <a:latin typeface="Abyssinica SIL" panose="02000603020000020004" pitchFamily="2" charset="0"/>
              </a:rPr>
              <a:t>እያንዳንዱ የ</a:t>
            </a:r>
            <a:r>
              <a:rPr lang="en-US" dirty="0" smtClean="0">
                <a:latin typeface="Abyssinica SIL" panose="02000603020000020004" pitchFamily="2" charset="0"/>
              </a:rPr>
              <a:t>MCPS </a:t>
            </a:r>
            <a:r>
              <a:rPr lang="am-ET" dirty="0" smtClean="0">
                <a:latin typeface="Abyssinica SIL" panose="02000603020000020004" pitchFamily="2" charset="0"/>
              </a:rPr>
              <a:t>ት</a:t>
            </a:r>
            <a:r>
              <a:rPr lang="en-US" dirty="0" smtClean="0">
                <a:latin typeface="Abyssinica SIL" panose="02000603020000020004" pitchFamily="2" charset="0"/>
              </a:rPr>
              <a:t>/</a:t>
            </a:r>
            <a:r>
              <a:rPr lang="am-ET" dirty="0" smtClean="0">
                <a:latin typeface="Abyssinica SIL" panose="02000603020000020004" pitchFamily="2" charset="0"/>
              </a:rPr>
              <a:t>ቤት ደህንነቱ የተጠበቀ እና ሰላማዊ የመማሪያ አካባቢ መስጠት ይጠበቅበታል። ደህንነትን በተመለከተ ነቅቶ ለመጠበቅና ከደህንነት ጋር የተገናኙ ጉዳዮችን ለመጨመር ት</a:t>
            </a:r>
            <a:r>
              <a:rPr lang="en-US" dirty="0" smtClean="0">
                <a:latin typeface="Abyssinica SIL" panose="02000603020000020004" pitchFamily="2" charset="0"/>
              </a:rPr>
              <a:t>/</a:t>
            </a:r>
            <a:r>
              <a:rPr lang="am-ET" dirty="0" smtClean="0">
                <a:latin typeface="Abyssinica SIL" panose="02000603020000020004" pitchFamily="2" charset="0"/>
              </a:rPr>
              <a:t>ቤቶች የወሰኗቸው አንዳንድ እርምጃዎች የሚያካትቱት፦</a:t>
            </a:r>
          </a:p>
          <a:p>
            <a:pPr marL="0" indent="0">
              <a:buNone/>
            </a:pPr>
            <a:endParaRPr lang="am-ET" dirty="0" smtClean="0">
              <a:latin typeface="Abyssinica SIL" panose="02000603020000020004" pitchFamily="2" charset="0"/>
              <a:ea typeface="Verdana" panose="020B0604030504040204" pitchFamily="34" charset="0"/>
              <a:cs typeface="Verdana" panose="020B0604030504040204" pitchFamily="34" charset="0"/>
            </a:endParaRPr>
          </a:p>
          <a:p>
            <a:pPr lvl="1"/>
            <a:r>
              <a:rPr lang="am-ET" b="1" dirty="0" smtClean="0">
                <a:latin typeface="Abyssinica SIL" panose="02000603020000020004" pitchFamily="2" charset="0"/>
              </a:rPr>
              <a:t>የደህንነት ጥበቃ ሠራተኞች ስምሪት</a:t>
            </a:r>
          </a:p>
          <a:p>
            <a:pPr lvl="1"/>
            <a:r>
              <a:rPr lang="am-ET" b="1" dirty="0" smtClean="0">
                <a:latin typeface="Abyssinica SIL" panose="02000603020000020004" pitchFamily="2" charset="0"/>
              </a:rPr>
              <a:t>ለሁሉም ሠራተኞች ግዴታ የሆነ ለድንገተኛ ሁኔታ ዝግጁነት ስልጠና</a:t>
            </a:r>
          </a:p>
          <a:p>
            <a:pPr lvl="1"/>
            <a:r>
              <a:rPr lang="am-ET" b="1" dirty="0" smtClean="0">
                <a:latin typeface="Abyssinica SIL" panose="02000603020000020004" pitchFamily="2" charset="0"/>
              </a:rPr>
              <a:t>ድንገተኛ ሁኔታን ለመቋቋም ልምምድ ማድረግ</a:t>
            </a:r>
            <a:r>
              <a:rPr lang="en-US" b="1" dirty="0" smtClean="0">
                <a:latin typeface="Abyssinica SIL" panose="02000603020000020004" pitchFamily="2" charset="0"/>
              </a:rPr>
              <a:t>/Emergency drills</a:t>
            </a:r>
          </a:p>
          <a:p>
            <a:pPr lvl="1"/>
            <a:r>
              <a:rPr lang="am-ET" b="1" dirty="0" smtClean="0">
                <a:latin typeface="Abyssinica SIL" panose="02000603020000020004" pitchFamily="2" charset="0"/>
              </a:rPr>
              <a:t>ከውጭ ኤጀንሲዎች ጋር መሥራት</a:t>
            </a:r>
          </a:p>
          <a:p>
            <a:pPr lvl="1"/>
            <a:r>
              <a:rPr lang="am-ET" b="1" dirty="0" smtClean="0">
                <a:latin typeface="Abyssinica SIL" panose="02000603020000020004" pitchFamily="2" charset="0"/>
              </a:rPr>
              <a:t>የከሪኩለም ትምህርት </a:t>
            </a:r>
          </a:p>
          <a:p>
            <a:pPr lvl="1"/>
            <a:r>
              <a:rPr lang="am-ET" b="1" dirty="0" smtClean="0">
                <a:latin typeface="Abyssinica SIL" panose="02000603020000020004" pitchFamily="2" charset="0"/>
              </a:rPr>
              <a:t>በተማሪ የሥራ አገልግሎት አማካይነት የተማሪ እና የቤተሰብ ድጋፍ</a:t>
            </a:r>
          </a:p>
        </p:txBody>
      </p:sp>
    </p:spTree>
    <p:extLst>
      <p:ext uri="{BB962C8B-B14F-4D97-AF65-F5344CB8AC3E}">
        <p14:creationId xmlns:p14="http://schemas.microsoft.com/office/powerpoint/2010/main" val="858903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3011"/>
          </a:xfrm>
        </p:spPr>
        <p:txBody>
          <a:bodyPr>
            <a:normAutofit/>
          </a:bodyPr>
          <a:lstStyle/>
          <a:p>
            <a:r>
              <a:rPr lang="am-ET" sz="4000" b="1" u="sng" dirty="0" smtClean="0">
                <a:latin typeface="Abyssinica SIL" panose="02000603020000020004" pitchFamily="2" charset="0"/>
              </a:rPr>
              <a:t>የደህንነት ሠራተኞች ስምሪት</a:t>
            </a:r>
            <a:endParaRPr lang="am-ET" sz="4000" b="1" u="sng" dirty="0">
              <a:latin typeface="Abyssinica SIL" panose="02000603020000020004" pitchFamily="2"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234911"/>
            <a:ext cx="10515600" cy="1955799"/>
          </a:xfrm>
        </p:spPr>
        <p:txBody>
          <a:bodyPr>
            <a:normAutofit fontScale="92500" lnSpcReduction="20000"/>
          </a:bodyPr>
          <a:lstStyle/>
          <a:p>
            <a:r>
              <a:rPr lang="am-ET" dirty="0" smtClean="0">
                <a:latin typeface="Abyssinica SIL" panose="02000603020000020004" pitchFamily="2" charset="0"/>
              </a:rPr>
              <a:t>እያንዳንዱ የ </a:t>
            </a:r>
            <a:r>
              <a:rPr lang="en-US" dirty="0" smtClean="0">
                <a:latin typeface="Abyssinica SIL" panose="02000603020000020004" pitchFamily="2" charset="0"/>
              </a:rPr>
              <a:t>MCPS </a:t>
            </a:r>
            <a:r>
              <a:rPr lang="am-ET" dirty="0" smtClean="0">
                <a:latin typeface="Abyssinica SIL" panose="02000603020000020004" pitchFamily="2" charset="0"/>
              </a:rPr>
              <a:t>ሁለተኛ ደረጃ ት</a:t>
            </a:r>
            <a:r>
              <a:rPr lang="en-US" dirty="0" smtClean="0">
                <a:latin typeface="Abyssinica SIL" panose="02000603020000020004" pitchFamily="2" charset="0"/>
              </a:rPr>
              <a:t>/</a:t>
            </a:r>
            <a:r>
              <a:rPr lang="am-ET" dirty="0" smtClean="0">
                <a:latin typeface="Abyssinica SIL" panose="02000603020000020004" pitchFamily="2" charset="0"/>
              </a:rPr>
              <a:t>ቤት የደህንነት ጥበቃ ጓድ መሪ እና በት</a:t>
            </a:r>
            <a:r>
              <a:rPr lang="en-US" dirty="0" smtClean="0">
                <a:latin typeface="Abyssinica SIL" panose="02000603020000020004" pitchFamily="2" charset="0"/>
              </a:rPr>
              <a:t>/</a:t>
            </a:r>
            <a:r>
              <a:rPr lang="am-ET" dirty="0" smtClean="0">
                <a:latin typeface="Abyssinica SIL" panose="02000603020000020004" pitchFamily="2" charset="0"/>
              </a:rPr>
              <a:t>ቤቱ ስፋት እና በተማሪዎች ቁጥር እንዲሁም በፕሮግራሞች ፍላጎት ላይ በመመርኮዝ ከ</a:t>
            </a:r>
            <a:r>
              <a:rPr lang="en-US" dirty="0" smtClean="0">
                <a:latin typeface="Abyssinica SIL" panose="02000603020000020004" pitchFamily="2" charset="0"/>
              </a:rPr>
              <a:t>4 </a:t>
            </a:r>
            <a:r>
              <a:rPr lang="am-ET" dirty="0" smtClean="0">
                <a:latin typeface="Abyssinica SIL" panose="02000603020000020004" pitchFamily="2" charset="0"/>
              </a:rPr>
              <a:t>እስከ </a:t>
            </a:r>
            <a:r>
              <a:rPr lang="en-US" dirty="0" smtClean="0">
                <a:latin typeface="Abyssinica SIL" panose="02000603020000020004" pitchFamily="2" charset="0"/>
              </a:rPr>
              <a:t>8 </a:t>
            </a:r>
            <a:r>
              <a:rPr lang="am-ET" dirty="0" smtClean="0">
                <a:latin typeface="Abyssinica SIL" panose="02000603020000020004" pitchFamily="2" charset="0"/>
              </a:rPr>
              <a:t>የደህንነት ጥበቃ ረዳቶች ተመድበውላቸዋል።</a:t>
            </a:r>
          </a:p>
          <a:p>
            <a:r>
              <a:rPr lang="am-ET" dirty="0" smtClean="0">
                <a:latin typeface="Abyssinica SIL" panose="02000603020000020004" pitchFamily="2" charset="0"/>
              </a:rPr>
              <a:t>የኤለመንተሪ ት</a:t>
            </a:r>
            <a:r>
              <a:rPr lang="en-US" dirty="0" smtClean="0">
                <a:latin typeface="Abyssinica SIL" panose="02000603020000020004" pitchFamily="2" charset="0"/>
              </a:rPr>
              <a:t>/</a:t>
            </a:r>
            <a:r>
              <a:rPr lang="am-ET" dirty="0" smtClean="0">
                <a:latin typeface="Abyssinica SIL" panose="02000603020000020004" pitchFamily="2" charset="0"/>
              </a:rPr>
              <a:t>ቤቶች ከክልል</a:t>
            </a:r>
            <a:r>
              <a:rPr lang="en-US" dirty="0" smtClean="0">
                <a:latin typeface="Abyssinica SIL" panose="02000603020000020004" pitchFamily="2" charset="0"/>
              </a:rPr>
              <a:t>/cluster </a:t>
            </a:r>
            <a:r>
              <a:rPr lang="am-ET" dirty="0" smtClean="0">
                <a:latin typeface="Abyssinica SIL" panose="02000603020000020004" pitchFamily="2" charset="0"/>
              </a:rPr>
              <a:t>የደህንነት ጥበቃ ጓድ፣ በክላስተር አስተባባሪዎች አማካይነት ከዋና ጽ</a:t>
            </a:r>
            <a:r>
              <a:rPr lang="en-US" dirty="0" smtClean="0">
                <a:latin typeface="Abyssinica SIL" panose="02000603020000020004" pitchFamily="2" charset="0"/>
              </a:rPr>
              <a:t>/</a:t>
            </a:r>
            <a:r>
              <a:rPr lang="am-ET" dirty="0" smtClean="0">
                <a:latin typeface="Abyssinica SIL" panose="02000603020000020004" pitchFamily="2" charset="0"/>
              </a:rPr>
              <a:t>ቤት ሠራተኞች እና ከ </a:t>
            </a:r>
            <a:r>
              <a:rPr lang="en-US" dirty="0" smtClean="0">
                <a:latin typeface="Abyssinica SIL" panose="02000603020000020004" pitchFamily="2" charset="0"/>
              </a:rPr>
              <a:t>SRO </a:t>
            </a:r>
            <a:r>
              <a:rPr lang="am-ET" dirty="0" smtClean="0">
                <a:latin typeface="Abyssinica SIL" panose="02000603020000020004" pitchFamily="2" charset="0"/>
              </a:rPr>
              <a:t>እንደየአስፈላጊነቱ ተጨማሪ ድጋፍ ያገኛሉ።</a:t>
            </a:r>
          </a:p>
        </p:txBody>
      </p:sp>
      <p:sp>
        <p:nvSpPr>
          <p:cNvPr id="4" name="Title 1"/>
          <p:cNvSpPr txBox="1">
            <a:spLocks/>
          </p:cNvSpPr>
          <p:nvPr/>
        </p:nvSpPr>
        <p:spPr>
          <a:xfrm>
            <a:off x="838199" y="3131050"/>
            <a:ext cx="11353801" cy="1099689"/>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am-ET" sz="4000" b="1" u="sng" dirty="0" smtClean="0">
                <a:latin typeface="Abyssinica SIL" panose="02000603020000020004" pitchFamily="2" charset="0"/>
              </a:rPr>
              <a:t>ለሁሉም ሠራተኞች ግዴታ የሆነ ድንገተኛ ሁኔታ ለመቋቋም የሚያስችል ስልጠና</a:t>
            </a:r>
            <a:endParaRPr lang="am-ET" sz="4000" b="1" u="sng" dirty="0">
              <a:latin typeface="Abyssinica SIL" panose="02000603020000020004" pitchFamily="2"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838200" y="4230530"/>
            <a:ext cx="10515600" cy="19557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m-ET" sz="2600" dirty="0">
                <a:latin typeface="Abyssinica SIL" panose="02000603020000020004" pitchFamily="2" charset="0"/>
              </a:rPr>
              <a:t>በት</a:t>
            </a:r>
            <a:r>
              <a:rPr lang="en-US" sz="2600" dirty="0">
                <a:latin typeface="Abyssinica SIL" panose="02000603020000020004" pitchFamily="2" charset="0"/>
              </a:rPr>
              <a:t>/</a:t>
            </a:r>
            <a:r>
              <a:rPr lang="am-ET" sz="2600" dirty="0">
                <a:latin typeface="Abyssinica SIL" panose="02000603020000020004" pitchFamily="2" charset="0"/>
              </a:rPr>
              <a:t>ቤት ግቢ ውስጥ ለሚፈጠሩ ለድንገተኛ ሁኔታዎች እንዴት ምላሽ እንደሚሰጥ የት</a:t>
            </a:r>
            <a:r>
              <a:rPr lang="en-US" sz="2600" dirty="0">
                <a:latin typeface="Abyssinica SIL" panose="02000603020000020004" pitchFamily="2" charset="0"/>
              </a:rPr>
              <a:t>/</a:t>
            </a:r>
            <a:r>
              <a:rPr lang="am-ET" sz="2600" dirty="0">
                <a:latin typeface="Abyssinica SIL" panose="02000603020000020004" pitchFamily="2" charset="0"/>
              </a:rPr>
              <a:t>ቤት ሠራተኞች በየዓመቱ ስልጠና ይሰጣቸዋል። ስለ አደንዛዥ እፆች፣ ቀውስ ሲፈጠር ጣልቃ ስለመግባት፣ ወሮበላ ውንብድናን መከላከል፣ ስለ ፍተሻ እና መውረስ፣ ስለ ተማሪ የአእምሮ ጤንነት፣ እና የዳበረ ባህልን በሚመለከት የት</a:t>
            </a:r>
            <a:r>
              <a:rPr lang="en-US" sz="2600" dirty="0">
                <a:latin typeface="Abyssinica SIL" panose="02000603020000020004" pitchFamily="2" charset="0"/>
              </a:rPr>
              <a:t>/</a:t>
            </a:r>
            <a:r>
              <a:rPr lang="am-ET" sz="2600" dirty="0">
                <a:latin typeface="Abyssinica SIL" panose="02000603020000020004" pitchFamily="2" charset="0"/>
              </a:rPr>
              <a:t>ቤት ደህንነት ጥበቃ ሠራተኞች ተጨማሪ ስልጠና ያገኛሉ።</a:t>
            </a:r>
            <a:endParaRPr lang="am-ET" sz="2600" b="1" dirty="0">
              <a:latin typeface="Abyssinica SIL" panose="02000603020000020004"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58003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402</TotalTime>
  <Words>1599</Words>
  <Application>Microsoft Office PowerPoint</Application>
  <PresentationFormat>Widescreen</PresentationFormat>
  <Paragraphs>140</Paragraphs>
  <Slides>17</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17</vt:i4>
      </vt:variant>
    </vt:vector>
  </HeadingPairs>
  <TitlesOfParts>
    <vt:vector size="26" baseType="lpstr">
      <vt:lpstr>Abyssinica SIL</vt:lpstr>
      <vt:lpstr>Arial</vt:lpstr>
      <vt:lpstr>Calibri</vt:lpstr>
      <vt:lpstr>Calibri Light</vt:lpstr>
      <vt:lpstr>Nyala</vt:lpstr>
      <vt:lpstr>Verdana</vt:lpstr>
      <vt:lpstr>Office Theme</vt:lpstr>
      <vt:lpstr>Custom Design</vt:lpstr>
      <vt:lpstr>1_Custom Design</vt:lpstr>
      <vt:lpstr>የሞንጎመሪ ካውንቲ ፐብሊክ ስኩልስ (MCPS) ስለ ት/ቤት ደህንነት እና ሰላም የሚቀርብ ገለፃ</vt:lpstr>
      <vt:lpstr>የት/ቤት ደህንነት ጥበቃ ጓዶች</vt:lpstr>
      <vt:lpstr>የዋናው ጽ/ቤት ማእከል የደህንነት ጥበቃ ስምሪት</vt:lpstr>
      <vt:lpstr>ት/ቤትን መሠረት ያደረገ የደህንነት ጥበቃ ስምሪት በቁጥር</vt:lpstr>
      <vt:lpstr>ት/ቤቶችን በቴክኖሎጂ ጥበቃ ማድረግ</vt:lpstr>
      <vt:lpstr>የት/ቤትን ደህንነት በቴክኖሎጂ መጠበቅ</vt:lpstr>
      <vt:lpstr>አገልግሎቶች</vt:lpstr>
      <vt:lpstr>ደህንነቱ የተጠበቀ እና ሰላማዊ የመማሪያ አካባቢ መስጠት</vt:lpstr>
      <vt:lpstr>የደህንነት ሠራተኞች ስምሪት</vt:lpstr>
      <vt:lpstr>ድንገተኛ ሁኔታዎችን ለማምለጥ መለማመድ</vt:lpstr>
      <vt:lpstr>ከሪኩለም እና የማስተማር ፕሮግራም </vt:lpstr>
      <vt:lpstr>የተማሪ እና የቤተሰብ ድጋፍ አገልግሎቶች </vt:lpstr>
      <vt:lpstr>ከት/ቤት እስከ ዋናው ጽ/ቤት ግንኙነት</vt:lpstr>
      <vt:lpstr>የት/ቤት የግንኙነት ሥርአት ፕሮቶኮል</vt:lpstr>
      <vt:lpstr>የት/ቤት ደህንነት ግምገማ የጊዜ ሠሌዳ</vt:lpstr>
      <vt:lpstr>ጊዜያዊ ሪፖርት ሰባት ቁልፍ የሆኑ የትኩረት አቅጣጫዎች</vt:lpstr>
      <vt:lpstr>ከግምገማው የመነጨ የሥራ እቅድ</vt:lpstr>
    </vt:vector>
  </TitlesOfParts>
  <Company>MCPS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MCPS School Safety and Security Presentation</dc:title>
  <dc:creator>Lewis, Michael K</dc:creator>
  <cp:lastModifiedBy>Rodriguez, Sandra</cp:lastModifiedBy>
  <cp:revision>57</cp:revision>
  <dcterms:created xsi:type="dcterms:W3CDTF">2018-02-26T15:40:54Z</dcterms:created>
  <dcterms:modified xsi:type="dcterms:W3CDTF">2018-03-01T17:07:16Z</dcterms:modified>
</cp:coreProperties>
</file>