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9" r:id="rId4"/>
    <p:sldId id="258" r:id="rId5"/>
    <p:sldId id="261" r:id="rId6"/>
    <p:sldId id="263" r:id="rId7"/>
    <p:sldId id="264" r:id="rId8"/>
    <p:sldId id="257" r:id="rId9"/>
    <p:sldId id="265" r:id="rId10"/>
    <p:sldId id="266" r:id="rId11"/>
    <p:sldId id="267" r:id="rId12"/>
    <p:sldId id="268" r:id="rId13"/>
    <p:sldId id="269" r:id="rId14"/>
    <p:sldId id="260" r:id="rId15"/>
    <p:sldId id="271" r:id="rId16"/>
    <p:sldId id="270" r:id="rId17"/>
    <p:sldId id="273" r:id="rId18"/>
    <p:sldId id="272"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4660"/>
  </p:normalViewPr>
  <p:slideViewPr>
    <p:cSldViewPr snapToGrid="0">
      <p:cViewPr>
        <p:scale>
          <a:sx n="70" d="100"/>
          <a:sy n="70" d="100"/>
        </p:scale>
        <p:origin x="-2208" y="-1116"/>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384238" y="68874"/>
            <a:ext cx="838199" cy="767687"/>
          </a:xfrm>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12/8/2017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12/8/2017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youtu.be/NwJdiDgzje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D6BD46-DAE4-4391-A92B-B1180FAE1B3F}"/>
              </a:ext>
            </a:extLst>
          </p:cNvPr>
          <p:cNvSpPr>
            <a:spLocks noGrp="1"/>
          </p:cNvSpPr>
          <p:nvPr>
            <p:ph type="ctrTitle"/>
          </p:nvPr>
        </p:nvSpPr>
        <p:spPr/>
        <p:txBody>
          <a:bodyPr/>
          <a:lstStyle/>
          <a:p>
            <a:r>
              <a:rPr lang="en-US" dirty="0"/>
              <a:t>EMS Safety: the Combative Patient</a:t>
            </a:r>
          </a:p>
        </p:txBody>
      </p:sp>
      <p:sp>
        <p:nvSpPr>
          <p:cNvPr id="3" name="Subtitle 2">
            <a:extLst>
              <a:ext uri="{FF2B5EF4-FFF2-40B4-BE49-F238E27FC236}">
                <a16:creationId xmlns="" xmlns:a16="http://schemas.microsoft.com/office/drawing/2014/main" id="{32E258A4-7B1E-4376-8757-8B8F11272241}"/>
              </a:ext>
            </a:extLst>
          </p:cNvPr>
          <p:cNvSpPr>
            <a:spLocks noGrp="1"/>
          </p:cNvSpPr>
          <p:nvPr>
            <p:ph type="subTitle" idx="1"/>
          </p:nvPr>
        </p:nvSpPr>
        <p:spPr/>
        <p:txBody>
          <a:bodyPr/>
          <a:lstStyle/>
          <a:p>
            <a:r>
              <a:rPr lang="en-US" dirty="0">
                <a:solidFill>
                  <a:srgbClr val="FFFF00"/>
                </a:solidFill>
              </a:rPr>
              <a:t>Connie J Hall 2017</a:t>
            </a:r>
          </a:p>
        </p:txBody>
      </p:sp>
    </p:spTree>
    <p:extLst>
      <p:ext uri="{BB962C8B-B14F-4D97-AF65-F5344CB8AC3E}">
        <p14:creationId xmlns:p14="http://schemas.microsoft.com/office/powerpoint/2010/main" val="1688422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47642A-DC11-420F-8DDE-A39C6A549E26}"/>
              </a:ext>
            </a:extLst>
          </p:cNvPr>
          <p:cNvSpPr>
            <a:spLocks noGrp="1"/>
          </p:cNvSpPr>
          <p:nvPr>
            <p:ph type="title"/>
          </p:nvPr>
        </p:nvSpPr>
        <p:spPr/>
        <p:txBody>
          <a:bodyPr/>
          <a:lstStyle/>
          <a:p>
            <a:r>
              <a:rPr lang="en-US" dirty="0"/>
              <a:t>Level 2: Verbal communication</a:t>
            </a:r>
          </a:p>
        </p:txBody>
      </p:sp>
      <p:sp>
        <p:nvSpPr>
          <p:cNvPr id="3" name="Content Placeholder 2">
            <a:extLst>
              <a:ext uri="{FF2B5EF4-FFF2-40B4-BE49-F238E27FC236}">
                <a16:creationId xmlns="" xmlns:a16="http://schemas.microsoft.com/office/drawing/2014/main" id="{ADA4A789-1066-4F9C-BF68-0555226A5193}"/>
              </a:ext>
            </a:extLst>
          </p:cNvPr>
          <p:cNvSpPr>
            <a:spLocks noGrp="1"/>
          </p:cNvSpPr>
          <p:nvPr>
            <p:ph idx="1"/>
          </p:nvPr>
        </p:nvSpPr>
        <p:spPr/>
        <p:txBody>
          <a:bodyPr>
            <a:normAutofit/>
          </a:bodyPr>
          <a:lstStyle/>
          <a:p>
            <a:pPr marL="0" indent="0">
              <a:buNone/>
            </a:pPr>
            <a:r>
              <a:rPr lang="en-US" sz="2400" dirty="0"/>
              <a:t>Practice verbal de-escalation techniques, and give the patient space. Keep your hands open, and it might be helpful to reduce stimulus – that means sending other people away from the scene. </a:t>
            </a:r>
          </a:p>
          <a:p>
            <a:pPr marL="0" indent="0">
              <a:buNone/>
            </a:pPr>
            <a:endParaRPr lang="en-US" sz="2400" dirty="0"/>
          </a:p>
          <a:p>
            <a:pPr marL="0" indent="0">
              <a:buNone/>
            </a:pPr>
            <a:r>
              <a:rPr lang="en-US" sz="2400" dirty="0"/>
              <a:t>Avoid prolonged direct eye contact, and don’t argue with the patient. It is easy to argue back at a combative patient, but keep your voice low, remain calm, and explain what you’re doing or going to do.</a:t>
            </a:r>
          </a:p>
        </p:txBody>
      </p:sp>
    </p:spTree>
    <p:extLst>
      <p:ext uri="{BB962C8B-B14F-4D97-AF65-F5344CB8AC3E}">
        <p14:creationId xmlns:p14="http://schemas.microsoft.com/office/powerpoint/2010/main" val="2162720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9F2B9C-581D-4218-BE93-40BCACEC3475}"/>
              </a:ext>
            </a:extLst>
          </p:cNvPr>
          <p:cNvSpPr>
            <a:spLocks noGrp="1"/>
          </p:cNvSpPr>
          <p:nvPr>
            <p:ph type="title"/>
          </p:nvPr>
        </p:nvSpPr>
        <p:spPr/>
        <p:txBody>
          <a:bodyPr/>
          <a:lstStyle/>
          <a:p>
            <a:r>
              <a:rPr lang="en-US" dirty="0"/>
              <a:t>Level 3: Control holds &amp; restraints</a:t>
            </a:r>
          </a:p>
        </p:txBody>
      </p:sp>
      <p:sp>
        <p:nvSpPr>
          <p:cNvPr id="3" name="Content Placeholder 2">
            <a:extLst>
              <a:ext uri="{FF2B5EF4-FFF2-40B4-BE49-F238E27FC236}">
                <a16:creationId xmlns="" xmlns:a16="http://schemas.microsoft.com/office/drawing/2014/main" id="{809A5864-632F-4C55-AB61-588B66BD6515}"/>
              </a:ext>
            </a:extLst>
          </p:cNvPr>
          <p:cNvSpPr>
            <a:spLocks noGrp="1"/>
          </p:cNvSpPr>
          <p:nvPr>
            <p:ph idx="1"/>
          </p:nvPr>
        </p:nvSpPr>
        <p:spPr/>
        <p:txBody>
          <a:bodyPr/>
          <a:lstStyle/>
          <a:p>
            <a:r>
              <a:rPr lang="en-US" dirty="0"/>
              <a:t>If at all possible leave restraint to the professionals.</a:t>
            </a:r>
          </a:p>
          <a:p>
            <a:r>
              <a:rPr lang="en-US" dirty="0"/>
              <a:t>There is no specific or “magical technique” to restraints. There are however two guiding principles:</a:t>
            </a:r>
          </a:p>
          <a:p>
            <a:pPr lvl="1"/>
            <a:r>
              <a:rPr lang="en-US" dirty="0">
                <a:solidFill>
                  <a:srgbClr val="FFFF00"/>
                </a:solidFill>
              </a:rPr>
              <a:t>Body parts to Body Mass</a:t>
            </a:r>
          </a:p>
          <a:p>
            <a:pPr lvl="2"/>
            <a:r>
              <a:rPr lang="en-US" dirty="0"/>
              <a:t>“Press the body part to the body mass of the individual you are trying to medically restrain”</a:t>
            </a:r>
          </a:p>
          <a:p>
            <a:pPr lvl="1"/>
            <a:r>
              <a:rPr lang="en-US" dirty="0">
                <a:solidFill>
                  <a:srgbClr val="FFFF00"/>
                </a:solidFill>
              </a:rPr>
              <a:t>Control the Middle Joint</a:t>
            </a:r>
          </a:p>
          <a:p>
            <a:pPr lvl="2"/>
            <a:r>
              <a:rPr lang="en-US" dirty="0"/>
              <a:t>Example: Elbow control is the principle that must be followed while applying restraints to the upper limbs. Simple elbow control  controls the entire arm. Grabbing a person by the wrist does nothing to control the strength of that limb.</a:t>
            </a:r>
          </a:p>
          <a:p>
            <a:pPr marL="914400" lvl="2" indent="0" algn="r">
              <a:buNone/>
            </a:pPr>
            <a:r>
              <a:rPr lang="en-US" sz="1000" dirty="0"/>
              <a:t>http://dt4ems.com/danger-hidden-in-plain-sight-patient-restraints/</a:t>
            </a:r>
          </a:p>
          <a:p>
            <a:pPr marL="914400" lvl="2" indent="0">
              <a:buNone/>
            </a:pPr>
            <a:endParaRPr lang="en-US" dirty="0"/>
          </a:p>
        </p:txBody>
      </p:sp>
    </p:spTree>
    <p:extLst>
      <p:ext uri="{BB962C8B-B14F-4D97-AF65-F5344CB8AC3E}">
        <p14:creationId xmlns:p14="http://schemas.microsoft.com/office/powerpoint/2010/main" val="2429850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AD448A-A694-44F1-850E-650EDD5D2F33}"/>
              </a:ext>
            </a:extLst>
          </p:cNvPr>
          <p:cNvSpPr>
            <a:spLocks noGrp="1"/>
          </p:cNvSpPr>
          <p:nvPr>
            <p:ph type="title"/>
          </p:nvPr>
        </p:nvSpPr>
        <p:spPr/>
        <p:txBody>
          <a:bodyPr/>
          <a:lstStyle/>
          <a:p>
            <a:r>
              <a:rPr lang="en-US" dirty="0"/>
              <a:t>Level 4: Chemical agents</a:t>
            </a:r>
          </a:p>
        </p:txBody>
      </p:sp>
      <p:sp>
        <p:nvSpPr>
          <p:cNvPr id="3" name="Content Placeholder 2">
            <a:extLst>
              <a:ext uri="{FF2B5EF4-FFF2-40B4-BE49-F238E27FC236}">
                <a16:creationId xmlns="" xmlns:a16="http://schemas.microsoft.com/office/drawing/2014/main" id="{5470D66C-7494-47A0-9BD0-05061B9852DD}"/>
              </a:ext>
            </a:extLst>
          </p:cNvPr>
          <p:cNvSpPr>
            <a:spLocks noGrp="1"/>
          </p:cNvSpPr>
          <p:nvPr>
            <p:ph idx="1"/>
          </p:nvPr>
        </p:nvSpPr>
        <p:spPr/>
        <p:txBody>
          <a:bodyPr>
            <a:normAutofit/>
          </a:bodyPr>
          <a:lstStyle/>
          <a:p>
            <a:pPr marL="0" indent="0">
              <a:buNone/>
            </a:pPr>
            <a:r>
              <a:rPr lang="en-US" sz="2400" dirty="0"/>
              <a:t>To the Law Enforcement Officer this would be OC spray, to the EMS provider medication.</a:t>
            </a:r>
          </a:p>
          <a:p>
            <a:pPr marL="0" indent="0">
              <a:buNone/>
            </a:pPr>
            <a:endParaRPr lang="en-US" sz="2400" dirty="0"/>
          </a:p>
          <a:p>
            <a:pPr marL="0" indent="0">
              <a:buNone/>
            </a:pPr>
            <a:r>
              <a:rPr lang="en-US" sz="2400" dirty="0"/>
              <a:t>The goal is to reduce combativeness, not to render the patient unconscious. Medications should be administered intramuscularly or intranasally, whichever is safest for the provider.</a:t>
            </a:r>
          </a:p>
        </p:txBody>
      </p:sp>
    </p:spTree>
    <p:extLst>
      <p:ext uri="{BB962C8B-B14F-4D97-AF65-F5344CB8AC3E}">
        <p14:creationId xmlns:p14="http://schemas.microsoft.com/office/powerpoint/2010/main" val="226402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F84634-61C5-48FF-8CD2-6D210388BE3F}"/>
              </a:ext>
            </a:extLst>
          </p:cNvPr>
          <p:cNvSpPr>
            <a:spLocks noGrp="1"/>
          </p:cNvSpPr>
          <p:nvPr>
            <p:ph type="title"/>
          </p:nvPr>
        </p:nvSpPr>
        <p:spPr>
          <a:xfrm>
            <a:off x="1669693" y="2513530"/>
            <a:ext cx="9404723" cy="1400530"/>
          </a:xfrm>
        </p:spPr>
        <p:txBody>
          <a:bodyPr/>
          <a:lstStyle/>
          <a:p>
            <a:pPr algn="ctr"/>
            <a:r>
              <a:rPr lang="en-US" dirty="0"/>
              <a:t>The problem with EMS &amp; patient restraint is…</a:t>
            </a:r>
            <a:r>
              <a:rPr lang="en-US" dirty="0">
                <a:solidFill>
                  <a:srgbClr val="FFFF00"/>
                </a:solidFill>
              </a:rPr>
              <a:t>training!</a:t>
            </a:r>
          </a:p>
        </p:txBody>
      </p:sp>
    </p:spTree>
    <p:extLst>
      <p:ext uri="{BB962C8B-B14F-4D97-AF65-F5344CB8AC3E}">
        <p14:creationId xmlns:p14="http://schemas.microsoft.com/office/powerpoint/2010/main" val="2976356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D4FDCA-747B-4050-8A16-5215D8351E3F}"/>
              </a:ext>
            </a:extLst>
          </p:cNvPr>
          <p:cNvSpPr>
            <a:spLocks noGrp="1"/>
          </p:cNvSpPr>
          <p:nvPr>
            <p:ph type="title"/>
          </p:nvPr>
        </p:nvSpPr>
        <p:spPr/>
        <p:txBody>
          <a:bodyPr/>
          <a:lstStyle/>
          <a:p>
            <a:r>
              <a:rPr lang="en-US" dirty="0"/>
              <a:t>Comparing Restraint Training</a:t>
            </a:r>
          </a:p>
        </p:txBody>
      </p:sp>
      <p:sp>
        <p:nvSpPr>
          <p:cNvPr id="5" name="Text Placeholder 4">
            <a:extLst>
              <a:ext uri="{FF2B5EF4-FFF2-40B4-BE49-F238E27FC236}">
                <a16:creationId xmlns="" xmlns:a16="http://schemas.microsoft.com/office/drawing/2014/main" id="{CF341120-93C2-4298-9E70-898CF4381476}"/>
              </a:ext>
            </a:extLst>
          </p:cNvPr>
          <p:cNvSpPr>
            <a:spLocks noGrp="1"/>
          </p:cNvSpPr>
          <p:nvPr>
            <p:ph type="body" idx="1"/>
          </p:nvPr>
        </p:nvSpPr>
        <p:spPr/>
        <p:txBody>
          <a:bodyPr/>
          <a:lstStyle/>
          <a:p>
            <a:r>
              <a:rPr lang="en-US" b="1" dirty="0">
                <a:solidFill>
                  <a:srgbClr val="00B0F0"/>
                </a:solidFill>
              </a:rPr>
              <a:t>Law Enforcement</a:t>
            </a:r>
          </a:p>
        </p:txBody>
      </p:sp>
      <p:sp>
        <p:nvSpPr>
          <p:cNvPr id="6" name="Content Placeholder 5">
            <a:extLst>
              <a:ext uri="{FF2B5EF4-FFF2-40B4-BE49-F238E27FC236}">
                <a16:creationId xmlns="" xmlns:a16="http://schemas.microsoft.com/office/drawing/2014/main" id="{079ACA8B-7EB3-4F40-8FAF-155D639741D3}"/>
              </a:ext>
            </a:extLst>
          </p:cNvPr>
          <p:cNvSpPr>
            <a:spLocks noGrp="1"/>
          </p:cNvSpPr>
          <p:nvPr>
            <p:ph sz="half" idx="2"/>
          </p:nvPr>
        </p:nvSpPr>
        <p:spPr/>
        <p:txBody>
          <a:bodyPr>
            <a:noAutofit/>
          </a:bodyPr>
          <a:lstStyle/>
          <a:p>
            <a:pPr marL="285750" indent="-285750">
              <a:buFont typeface="Arial" panose="020B0604020202020204" pitchFamily="34" charset="0"/>
              <a:buChar char="•"/>
            </a:pPr>
            <a:r>
              <a:rPr lang="en-US" sz="1600" dirty="0"/>
              <a:t>40 – 80 Defensive Tactics (AKS Mechanics of Arrest &amp; Control Tactics)</a:t>
            </a:r>
          </a:p>
          <a:p>
            <a:pPr marL="285750" indent="-285750">
              <a:buFont typeface="Arial" panose="020B0604020202020204" pitchFamily="34" charset="0"/>
              <a:buChar char="•"/>
            </a:pPr>
            <a:r>
              <a:rPr lang="en-US" sz="1600" dirty="0"/>
              <a:t>8 Actual Handcuffing (Temporary means of restraint)</a:t>
            </a:r>
          </a:p>
          <a:p>
            <a:pPr marL="285750" indent="-285750">
              <a:buFont typeface="Arial" panose="020B0604020202020204" pitchFamily="34" charset="0"/>
              <a:buChar char="•"/>
            </a:pPr>
            <a:r>
              <a:rPr lang="en-US" sz="1600" dirty="0"/>
              <a:t>8 Baton Skills</a:t>
            </a:r>
          </a:p>
          <a:p>
            <a:pPr marL="285750" indent="-285750">
              <a:buFont typeface="Arial" panose="020B0604020202020204" pitchFamily="34" charset="0"/>
              <a:buChar char="•"/>
            </a:pPr>
            <a:r>
              <a:rPr lang="en-US" sz="1600" dirty="0"/>
              <a:t>4-8 OC/Pepper Spray</a:t>
            </a:r>
          </a:p>
          <a:p>
            <a:pPr marL="285750" indent="-285750">
              <a:buFont typeface="Arial" panose="020B0604020202020204" pitchFamily="34" charset="0"/>
              <a:buChar char="•"/>
            </a:pPr>
            <a:r>
              <a:rPr lang="en-US" sz="1600" dirty="0"/>
              <a:t>4-8 Taser</a:t>
            </a:r>
          </a:p>
          <a:p>
            <a:pPr marL="285750" indent="-285750">
              <a:buFont typeface="Arial" panose="020B0604020202020204" pitchFamily="34" charset="0"/>
              <a:buChar char="•"/>
            </a:pPr>
            <a:r>
              <a:rPr lang="en-US" sz="1600" dirty="0"/>
              <a:t>40-80 hours rage time (if it has a head, cuff it)</a:t>
            </a:r>
          </a:p>
          <a:p>
            <a:pPr marL="285750" indent="-285750">
              <a:buFont typeface="Arial" panose="020B0604020202020204" pitchFamily="34" charset="0"/>
              <a:buChar char="•"/>
            </a:pPr>
            <a:r>
              <a:rPr lang="en-US" sz="1600" dirty="0"/>
              <a:t>Hundreds of hours of laws (criminal/traffic </a:t>
            </a:r>
            <a:r>
              <a:rPr lang="en-US" sz="1600" dirty="0" err="1"/>
              <a:t>etc</a:t>
            </a:r>
            <a:r>
              <a:rPr lang="en-US" sz="1600" dirty="0"/>
              <a:t>) to teach when to and when NOT to take custody (apply restraints i.e. handcuffs</a:t>
            </a:r>
          </a:p>
        </p:txBody>
      </p:sp>
      <p:sp>
        <p:nvSpPr>
          <p:cNvPr id="7" name="Text Placeholder 6">
            <a:extLst>
              <a:ext uri="{FF2B5EF4-FFF2-40B4-BE49-F238E27FC236}">
                <a16:creationId xmlns="" xmlns:a16="http://schemas.microsoft.com/office/drawing/2014/main" id="{7FB2707B-7B6F-4A04-AA02-22FB5372027C}"/>
              </a:ext>
            </a:extLst>
          </p:cNvPr>
          <p:cNvSpPr>
            <a:spLocks noGrp="1"/>
          </p:cNvSpPr>
          <p:nvPr>
            <p:ph type="body" sz="quarter" idx="3"/>
          </p:nvPr>
        </p:nvSpPr>
        <p:spPr>
          <a:xfrm>
            <a:off x="6692351" y="1894547"/>
            <a:ext cx="4396339" cy="576262"/>
          </a:xfrm>
        </p:spPr>
        <p:txBody>
          <a:bodyPr/>
          <a:lstStyle/>
          <a:p>
            <a:r>
              <a:rPr lang="en-US" b="1" dirty="0">
                <a:solidFill>
                  <a:srgbClr val="FF0000"/>
                </a:solidFill>
              </a:rPr>
              <a:t>Medical Staff</a:t>
            </a:r>
          </a:p>
        </p:txBody>
      </p:sp>
      <p:sp>
        <p:nvSpPr>
          <p:cNvPr id="8" name="Content Placeholder 7">
            <a:extLst>
              <a:ext uri="{FF2B5EF4-FFF2-40B4-BE49-F238E27FC236}">
                <a16:creationId xmlns="" xmlns:a16="http://schemas.microsoft.com/office/drawing/2014/main" id="{4B17A640-8F6B-43EA-9A6E-6565F232260D}"/>
              </a:ext>
            </a:extLst>
          </p:cNvPr>
          <p:cNvSpPr>
            <a:spLocks noGrp="1"/>
          </p:cNvSpPr>
          <p:nvPr>
            <p:ph sz="quarter" idx="4"/>
          </p:nvPr>
        </p:nvSpPr>
        <p:spPr>
          <a:xfrm>
            <a:off x="6582543" y="2514600"/>
            <a:ext cx="4396339" cy="3741738"/>
          </a:xfrm>
        </p:spPr>
        <p:txBody>
          <a:bodyPr>
            <a:noAutofit/>
          </a:bodyPr>
          <a:lstStyle/>
          <a:p>
            <a:r>
              <a:rPr lang="en-US" sz="1600" dirty="0"/>
              <a:t>0 – 4 on the application of soft restraints</a:t>
            </a:r>
          </a:p>
          <a:p>
            <a:r>
              <a:rPr lang="en-US" sz="1600" dirty="0"/>
              <a:t>0 the mechanics to “control” a person to get them into a position in which to apply the actual restraint.</a:t>
            </a:r>
          </a:p>
          <a:p>
            <a:r>
              <a:rPr lang="en-US" sz="1600" dirty="0"/>
              <a:t>0 on when to or when not to place a person into medical restraints</a:t>
            </a:r>
          </a:p>
          <a:p>
            <a:r>
              <a:rPr lang="en-US" sz="1600" dirty="0"/>
              <a:t>0 on critical thinking skills to recognize custody vs care</a:t>
            </a:r>
          </a:p>
        </p:txBody>
      </p:sp>
      <p:sp>
        <p:nvSpPr>
          <p:cNvPr id="9" name="Rectangle 8">
            <a:extLst>
              <a:ext uri="{FF2B5EF4-FFF2-40B4-BE49-F238E27FC236}">
                <a16:creationId xmlns="" xmlns:a16="http://schemas.microsoft.com/office/drawing/2014/main" id="{1590B430-A1B5-48D2-9225-B61B821BCDD4}"/>
              </a:ext>
            </a:extLst>
          </p:cNvPr>
          <p:cNvSpPr/>
          <p:nvPr/>
        </p:nvSpPr>
        <p:spPr>
          <a:xfrm>
            <a:off x="3612755" y="1619923"/>
            <a:ext cx="3773790" cy="461665"/>
          </a:xfrm>
          <a:prstGeom prst="rect">
            <a:avLst/>
          </a:prstGeom>
          <a:noFill/>
        </p:spPr>
        <p:txBody>
          <a:bodyPr wrap="none" lIns="91440" tIns="45720" rIns="91440" bIns="45720">
            <a:spAutoFit/>
          </a:bodyPr>
          <a:lstStyle/>
          <a:p>
            <a:pPr algn="ctr"/>
            <a:r>
              <a:rPr lang="en-US" sz="2400" b="1" spc="50" dirty="0">
                <a:ln w="0"/>
                <a:effectLst>
                  <a:innerShdw blurRad="63500" dist="50800" dir="13500000">
                    <a:srgbClr val="000000">
                      <a:alpha val="50000"/>
                    </a:srgbClr>
                  </a:innerShdw>
                </a:effectLst>
              </a:rPr>
              <a:t>Average Training Hours</a:t>
            </a:r>
            <a:endParaRPr lang="en-US" sz="2400" b="1" cap="none" spc="50" dirty="0">
              <a:ln w="0"/>
              <a:effectLst>
                <a:innerShdw blurRad="63500" dist="50800" dir="13500000">
                  <a:srgbClr val="000000">
                    <a:alpha val="50000"/>
                  </a:srgbClr>
                </a:innerShdw>
              </a:effectLst>
            </a:endParaRPr>
          </a:p>
        </p:txBody>
      </p:sp>
      <p:sp>
        <p:nvSpPr>
          <p:cNvPr id="11" name="TextBox 10">
            <a:extLst>
              <a:ext uri="{FF2B5EF4-FFF2-40B4-BE49-F238E27FC236}">
                <a16:creationId xmlns="" xmlns:a16="http://schemas.microsoft.com/office/drawing/2014/main" id="{B08F1A77-2619-4A18-AF0C-7989AE9217E4}"/>
              </a:ext>
            </a:extLst>
          </p:cNvPr>
          <p:cNvSpPr txBox="1"/>
          <p:nvPr/>
        </p:nvSpPr>
        <p:spPr>
          <a:xfrm>
            <a:off x="7683689" y="6443129"/>
            <a:ext cx="4396338" cy="246221"/>
          </a:xfrm>
          <a:prstGeom prst="rect">
            <a:avLst/>
          </a:prstGeom>
          <a:noFill/>
        </p:spPr>
        <p:txBody>
          <a:bodyPr wrap="square" rtlCol="0">
            <a:spAutoFit/>
          </a:bodyPr>
          <a:lstStyle/>
          <a:p>
            <a:r>
              <a:rPr lang="en-US" sz="1000" dirty="0"/>
              <a:t>http://dt4ems.com/danger-hidden-in-plain-sight-patient-restraints/</a:t>
            </a:r>
          </a:p>
        </p:txBody>
      </p:sp>
    </p:spTree>
    <p:extLst>
      <p:ext uri="{BB962C8B-B14F-4D97-AF65-F5344CB8AC3E}">
        <p14:creationId xmlns:p14="http://schemas.microsoft.com/office/powerpoint/2010/main" val="364209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 xmlns:a16="http://schemas.microsoft.com/office/drawing/2014/main" id="{1675E75E-70B5-4128-8DC5-54027C3FB0E6}"/>
              </a:ext>
            </a:extLst>
          </p:cNvPr>
          <p:cNvSpPr>
            <a:spLocks noGrp="1"/>
          </p:cNvSpPr>
          <p:nvPr>
            <p:ph type="title"/>
          </p:nvPr>
        </p:nvSpPr>
        <p:spPr/>
        <p:txBody>
          <a:bodyPr/>
          <a:lstStyle/>
          <a:p>
            <a:r>
              <a:rPr lang="en-US" dirty="0"/>
              <a:t>Training in Level 1: Presence</a:t>
            </a:r>
          </a:p>
        </p:txBody>
      </p:sp>
      <p:sp>
        <p:nvSpPr>
          <p:cNvPr id="8" name="Content Placeholder 7">
            <a:extLst>
              <a:ext uri="{FF2B5EF4-FFF2-40B4-BE49-F238E27FC236}">
                <a16:creationId xmlns="" xmlns:a16="http://schemas.microsoft.com/office/drawing/2014/main" id="{E399BAFF-6E15-42F6-AFF2-A36252F23BF9}"/>
              </a:ext>
            </a:extLst>
          </p:cNvPr>
          <p:cNvSpPr>
            <a:spLocks noGrp="1"/>
          </p:cNvSpPr>
          <p:nvPr>
            <p:ph idx="1"/>
          </p:nvPr>
        </p:nvSpPr>
        <p:spPr/>
        <p:txBody>
          <a:bodyPr>
            <a:normAutofit/>
          </a:bodyPr>
          <a:lstStyle/>
          <a:p>
            <a:r>
              <a:rPr lang="en-US" sz="2400" dirty="0"/>
              <a:t>EMS providers should work with local law enforcement to develop training scenarios, policies, and response plans to bring awareness to this serious EMS concern.</a:t>
            </a:r>
          </a:p>
          <a:p>
            <a:r>
              <a:rPr lang="en-US" sz="2400" dirty="0"/>
              <a:t>Establish when law enforcement is needed and policies on patient restraint, methods of restraint, and EMS transport of a handcuffed individual.</a:t>
            </a:r>
          </a:p>
        </p:txBody>
      </p:sp>
    </p:spTree>
    <p:extLst>
      <p:ext uri="{BB962C8B-B14F-4D97-AF65-F5344CB8AC3E}">
        <p14:creationId xmlns:p14="http://schemas.microsoft.com/office/powerpoint/2010/main" val="3835480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 xmlns:a16="http://schemas.microsoft.com/office/drawing/2014/main" id="{22D22D0C-640D-4A3B-8933-2F29CD2DC935}"/>
              </a:ext>
            </a:extLst>
          </p:cNvPr>
          <p:cNvSpPr>
            <a:spLocks noGrp="1"/>
          </p:cNvSpPr>
          <p:nvPr>
            <p:ph type="title"/>
          </p:nvPr>
        </p:nvSpPr>
        <p:spPr/>
        <p:txBody>
          <a:bodyPr/>
          <a:lstStyle/>
          <a:p>
            <a:r>
              <a:rPr lang="en-US" dirty="0"/>
              <a:t>TRAINING IN LEVEL 2: De-escalation</a:t>
            </a:r>
          </a:p>
        </p:txBody>
      </p:sp>
      <p:sp>
        <p:nvSpPr>
          <p:cNvPr id="8" name="Content Placeholder 7">
            <a:extLst>
              <a:ext uri="{FF2B5EF4-FFF2-40B4-BE49-F238E27FC236}">
                <a16:creationId xmlns="" xmlns:a16="http://schemas.microsoft.com/office/drawing/2014/main" id="{3719C6E6-BA59-41A8-B651-7F887B22A587}"/>
              </a:ext>
            </a:extLst>
          </p:cNvPr>
          <p:cNvSpPr>
            <a:spLocks noGrp="1"/>
          </p:cNvSpPr>
          <p:nvPr>
            <p:ph idx="1"/>
          </p:nvPr>
        </p:nvSpPr>
        <p:spPr>
          <a:xfrm>
            <a:off x="1104293" y="1739020"/>
            <a:ext cx="8946541" cy="4195481"/>
          </a:xfrm>
        </p:spPr>
        <p:txBody>
          <a:bodyPr>
            <a:noAutofit/>
          </a:bodyPr>
          <a:lstStyle/>
          <a:p>
            <a:pPr marL="0" indent="0">
              <a:buNone/>
            </a:pPr>
            <a:r>
              <a:rPr lang="en-US" sz="2400" dirty="0"/>
              <a:t>There are several programs used by today’s Law Enforcement Officer’s to teach de-escalation techniques.</a:t>
            </a:r>
          </a:p>
          <a:p>
            <a:pPr marL="0" indent="0">
              <a:buNone/>
            </a:pPr>
            <a:endParaRPr lang="en-US" sz="2400" dirty="0"/>
          </a:p>
          <a:p>
            <a:r>
              <a:rPr lang="en-US" sz="2400" dirty="0"/>
              <a:t>Verbal Judo</a:t>
            </a:r>
          </a:p>
          <a:p>
            <a:r>
              <a:rPr lang="en-US" sz="2400" dirty="0"/>
              <a:t>L.E.A.D.S.  (Law Enforcement Active De-escalation Strategies)</a:t>
            </a:r>
          </a:p>
          <a:p>
            <a:r>
              <a:rPr lang="en-US" sz="2400" dirty="0"/>
              <a:t>P.E.R.F. – 30 guiding principles of police use of force.</a:t>
            </a:r>
          </a:p>
          <a:p>
            <a:endParaRPr lang="en-US" sz="2400" dirty="0"/>
          </a:p>
          <a:p>
            <a:r>
              <a:rPr lang="en-US" sz="2400" i="1" dirty="0">
                <a:solidFill>
                  <a:srgbClr val="FFFF00"/>
                </a:solidFill>
              </a:rPr>
              <a:t>EMS could make great use of George Thompson’s Verbal Judo (the book is a great read, full of information)</a:t>
            </a:r>
          </a:p>
        </p:txBody>
      </p:sp>
    </p:spTree>
    <p:extLst>
      <p:ext uri="{BB962C8B-B14F-4D97-AF65-F5344CB8AC3E}">
        <p14:creationId xmlns:p14="http://schemas.microsoft.com/office/powerpoint/2010/main" val="2619862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D678EF-27E1-445A-B39C-B4C24E6F01DC}"/>
              </a:ext>
            </a:extLst>
          </p:cNvPr>
          <p:cNvSpPr>
            <a:spLocks noGrp="1"/>
          </p:cNvSpPr>
          <p:nvPr>
            <p:ph type="title"/>
          </p:nvPr>
        </p:nvSpPr>
        <p:spPr/>
        <p:txBody>
          <a:bodyPr/>
          <a:lstStyle/>
          <a:p>
            <a:r>
              <a:rPr lang="en-US" dirty="0"/>
              <a:t>Training Level 3: Control holds &amp; restraints</a:t>
            </a:r>
          </a:p>
        </p:txBody>
      </p:sp>
      <p:sp>
        <p:nvSpPr>
          <p:cNvPr id="3" name="Content Placeholder 2">
            <a:extLst>
              <a:ext uri="{FF2B5EF4-FFF2-40B4-BE49-F238E27FC236}">
                <a16:creationId xmlns="" xmlns:a16="http://schemas.microsoft.com/office/drawing/2014/main" id="{FBD92BBC-4D70-4897-AEF1-3D8673B852F5}"/>
              </a:ext>
            </a:extLst>
          </p:cNvPr>
          <p:cNvSpPr>
            <a:spLocks noGrp="1"/>
          </p:cNvSpPr>
          <p:nvPr>
            <p:ph idx="1"/>
          </p:nvPr>
        </p:nvSpPr>
        <p:spPr/>
        <p:txBody>
          <a:bodyPr>
            <a:normAutofit/>
          </a:bodyPr>
          <a:lstStyle/>
          <a:p>
            <a:r>
              <a:rPr lang="en-US" sz="2400" dirty="0"/>
              <a:t>DT4EMS – Defensive Tactics 4 Escaping Mitigating Surviving</a:t>
            </a:r>
          </a:p>
          <a:p>
            <a:r>
              <a:rPr lang="en-US" sz="2400" dirty="0"/>
              <a:t>Training with local police departments</a:t>
            </a:r>
          </a:p>
          <a:p>
            <a:r>
              <a:rPr lang="en-US" sz="2400" dirty="0"/>
              <a:t>Basic martial arts classes</a:t>
            </a:r>
          </a:p>
        </p:txBody>
      </p:sp>
    </p:spTree>
    <p:extLst>
      <p:ext uri="{BB962C8B-B14F-4D97-AF65-F5344CB8AC3E}">
        <p14:creationId xmlns:p14="http://schemas.microsoft.com/office/powerpoint/2010/main" val="4040045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0B46FF-C6FD-440E-A5B6-504101C328ED}"/>
              </a:ext>
            </a:extLst>
          </p:cNvPr>
          <p:cNvSpPr>
            <a:spLocks noGrp="1"/>
          </p:cNvSpPr>
          <p:nvPr>
            <p:ph type="title"/>
          </p:nvPr>
        </p:nvSpPr>
        <p:spPr/>
        <p:txBody>
          <a:bodyPr/>
          <a:lstStyle/>
          <a:p>
            <a:r>
              <a:rPr lang="en-US" dirty="0"/>
              <a:t>Training Level 4: Chemical agents</a:t>
            </a:r>
          </a:p>
        </p:txBody>
      </p:sp>
      <p:sp>
        <p:nvSpPr>
          <p:cNvPr id="3" name="Content Placeholder 2">
            <a:extLst>
              <a:ext uri="{FF2B5EF4-FFF2-40B4-BE49-F238E27FC236}">
                <a16:creationId xmlns="" xmlns:a16="http://schemas.microsoft.com/office/drawing/2014/main" id="{433DF758-DB76-4227-8B1F-CB7EA7792A80}"/>
              </a:ext>
            </a:extLst>
          </p:cNvPr>
          <p:cNvSpPr>
            <a:spLocks noGrp="1"/>
          </p:cNvSpPr>
          <p:nvPr>
            <p:ph idx="1"/>
          </p:nvPr>
        </p:nvSpPr>
        <p:spPr/>
        <p:txBody>
          <a:bodyPr>
            <a:normAutofit/>
          </a:bodyPr>
          <a:lstStyle/>
          <a:p>
            <a:r>
              <a:rPr lang="en-US" sz="2400" dirty="0"/>
              <a:t>Provide your EMS providers with combative patient training.</a:t>
            </a:r>
          </a:p>
          <a:p>
            <a:r>
              <a:rPr lang="en-US" sz="2400" dirty="0"/>
              <a:t>Train how to administer medication in a combative, restrained patient.</a:t>
            </a:r>
          </a:p>
          <a:p>
            <a:r>
              <a:rPr lang="en-US" sz="2400" dirty="0"/>
              <a:t>Continuously monitor new drugs and research on combative patients and or illegal drugs/ medical conditions. </a:t>
            </a:r>
          </a:p>
        </p:txBody>
      </p:sp>
    </p:spTree>
    <p:extLst>
      <p:ext uri="{BB962C8B-B14F-4D97-AF65-F5344CB8AC3E}">
        <p14:creationId xmlns:p14="http://schemas.microsoft.com/office/powerpoint/2010/main" val="1339447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70367D-27DD-498C-8A43-C24B0EA1D0E8}"/>
              </a:ext>
            </a:extLst>
          </p:cNvPr>
          <p:cNvSpPr>
            <a:spLocks noGrp="1"/>
          </p:cNvSpPr>
          <p:nvPr>
            <p:ph type="title"/>
          </p:nvPr>
        </p:nvSpPr>
        <p:spPr/>
        <p:txBody>
          <a:bodyPr/>
          <a:lstStyle/>
          <a:p>
            <a:r>
              <a:rPr lang="en-US" dirty="0"/>
              <a:t>NAEMSP – position paper</a:t>
            </a:r>
          </a:p>
        </p:txBody>
      </p:sp>
      <p:sp>
        <p:nvSpPr>
          <p:cNvPr id="3" name="Content Placeholder 2">
            <a:extLst>
              <a:ext uri="{FF2B5EF4-FFF2-40B4-BE49-F238E27FC236}">
                <a16:creationId xmlns="" xmlns:a16="http://schemas.microsoft.com/office/drawing/2014/main" id="{64CECF7D-6D9E-4452-8BDD-80BF05706E2C}"/>
              </a:ext>
            </a:extLst>
          </p:cNvPr>
          <p:cNvSpPr>
            <a:spLocks noGrp="1"/>
          </p:cNvSpPr>
          <p:nvPr>
            <p:ph idx="1"/>
          </p:nvPr>
        </p:nvSpPr>
        <p:spPr>
          <a:xfrm>
            <a:off x="1335324" y="2728734"/>
            <a:ext cx="8946541" cy="1400531"/>
          </a:xfrm>
        </p:spPr>
        <p:txBody>
          <a:bodyPr>
            <a:normAutofit/>
          </a:bodyPr>
          <a:lstStyle/>
          <a:p>
            <a:pPr marL="0" indent="0" algn="ctr">
              <a:buNone/>
            </a:pPr>
            <a:r>
              <a:rPr lang="en-US" sz="2400" b="1" dirty="0"/>
              <a:t>Patient Restraint in Emergency Medical Services Systems</a:t>
            </a:r>
          </a:p>
          <a:p>
            <a:pPr marL="0" indent="0" algn="ctr">
              <a:buNone/>
            </a:pPr>
            <a:r>
              <a:rPr lang="en-US" sz="2400" dirty="0"/>
              <a:t>Douglas F. </a:t>
            </a:r>
            <a:r>
              <a:rPr lang="en-US" sz="2400" dirty="0" err="1"/>
              <a:t>Kupas</a:t>
            </a:r>
            <a:r>
              <a:rPr lang="en-US" sz="2400" dirty="0"/>
              <a:t>, MD, Gerald C. </a:t>
            </a:r>
            <a:r>
              <a:rPr lang="en-US" sz="2400" dirty="0" err="1"/>
              <a:t>Wydro</a:t>
            </a:r>
            <a:r>
              <a:rPr lang="en-US" sz="2400" dirty="0"/>
              <a:t>, MD</a:t>
            </a:r>
          </a:p>
        </p:txBody>
      </p:sp>
    </p:spTree>
    <p:extLst>
      <p:ext uri="{BB962C8B-B14F-4D97-AF65-F5344CB8AC3E}">
        <p14:creationId xmlns:p14="http://schemas.microsoft.com/office/powerpoint/2010/main" val="2315867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5D76AB-622F-429E-8DA1-84CFCD8F74D4}"/>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 xmlns:a16="http://schemas.microsoft.com/office/drawing/2014/main" id="{109139BE-8A37-4C87-861C-B6EC85F42286}"/>
              </a:ext>
            </a:extLst>
          </p:cNvPr>
          <p:cNvSpPr>
            <a:spLocks noGrp="1"/>
          </p:cNvSpPr>
          <p:nvPr>
            <p:ph idx="1"/>
          </p:nvPr>
        </p:nvSpPr>
        <p:spPr/>
        <p:txBody>
          <a:bodyPr>
            <a:normAutofit/>
          </a:bodyPr>
          <a:lstStyle/>
          <a:p>
            <a:r>
              <a:rPr lang="en-US" sz="2400" dirty="0"/>
              <a:t>Common causes of combative patients</a:t>
            </a:r>
          </a:p>
          <a:p>
            <a:r>
              <a:rPr lang="en-US" sz="2400" dirty="0"/>
              <a:t>Use of Force Continuum</a:t>
            </a:r>
          </a:p>
          <a:p>
            <a:r>
              <a:rPr lang="en-US" sz="2400" dirty="0"/>
              <a:t>Excited Delirium and treatment overview</a:t>
            </a:r>
          </a:p>
          <a:p>
            <a:r>
              <a:rPr lang="en-US" sz="2400" dirty="0"/>
              <a:t>When it all goes south!</a:t>
            </a:r>
          </a:p>
          <a:p>
            <a:r>
              <a:rPr lang="en-US" sz="2400" dirty="0"/>
              <a:t>Training</a:t>
            </a:r>
          </a:p>
          <a:p>
            <a:r>
              <a:rPr lang="en-US" sz="2400" dirty="0"/>
              <a:t>National Association of EMS Physicians – Position Paper</a:t>
            </a:r>
          </a:p>
          <a:p>
            <a:r>
              <a:rPr lang="en-US" sz="2400" dirty="0"/>
              <a:t>Special Situations</a:t>
            </a:r>
          </a:p>
        </p:txBody>
      </p:sp>
    </p:spTree>
    <p:extLst>
      <p:ext uri="{BB962C8B-B14F-4D97-AF65-F5344CB8AC3E}">
        <p14:creationId xmlns:p14="http://schemas.microsoft.com/office/powerpoint/2010/main" val="2161896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E4FE74-0347-41CD-AD39-90353AEA5C45}"/>
              </a:ext>
            </a:extLst>
          </p:cNvPr>
          <p:cNvSpPr>
            <a:spLocks noGrp="1"/>
          </p:cNvSpPr>
          <p:nvPr>
            <p:ph type="title"/>
          </p:nvPr>
        </p:nvSpPr>
        <p:spPr/>
        <p:txBody>
          <a:bodyPr/>
          <a:lstStyle/>
          <a:p>
            <a:r>
              <a:rPr lang="en-US" dirty="0"/>
              <a:t>NAEMSP Paper Highlights</a:t>
            </a:r>
          </a:p>
        </p:txBody>
      </p:sp>
      <p:sp>
        <p:nvSpPr>
          <p:cNvPr id="3" name="Content Placeholder 2">
            <a:extLst>
              <a:ext uri="{FF2B5EF4-FFF2-40B4-BE49-F238E27FC236}">
                <a16:creationId xmlns="" xmlns:a16="http://schemas.microsoft.com/office/drawing/2014/main" id="{736C047B-C107-4D29-BD91-E28010E44FBE}"/>
              </a:ext>
            </a:extLst>
          </p:cNvPr>
          <p:cNvSpPr>
            <a:spLocks noGrp="1"/>
          </p:cNvSpPr>
          <p:nvPr>
            <p:ph idx="1"/>
          </p:nvPr>
        </p:nvSpPr>
        <p:spPr/>
        <p:txBody>
          <a:bodyPr/>
          <a:lstStyle/>
          <a:p>
            <a:r>
              <a:rPr lang="en-US" dirty="0"/>
              <a:t>Look for and treat medical conditions first.</a:t>
            </a:r>
          </a:p>
          <a:p>
            <a:r>
              <a:rPr lang="en-US" dirty="0"/>
              <a:t>Look for and treat reversible conditions before restraining patient.</a:t>
            </a:r>
          </a:p>
          <a:p>
            <a:r>
              <a:rPr lang="en-US" dirty="0"/>
              <a:t>Restraint in hobble or hogtie is particularly dangerous</a:t>
            </a:r>
          </a:p>
          <a:p>
            <a:r>
              <a:rPr lang="en-US" dirty="0"/>
              <a:t>Method of patient restraint must allow for continuous patient assessment and for medical interventions during transport.</a:t>
            </a:r>
          </a:p>
          <a:p>
            <a:r>
              <a:rPr lang="en-US" dirty="0"/>
              <a:t>Many EMS educational programs do not address agitated delirium and its complications.</a:t>
            </a:r>
          </a:p>
          <a:p>
            <a:r>
              <a:rPr lang="en-US" dirty="0"/>
              <a:t>EMS personnel should anticipate the potential for exposure to blood and body fluids.</a:t>
            </a:r>
          </a:p>
          <a:p>
            <a:r>
              <a:rPr lang="en-US" dirty="0"/>
              <a:t>Do not transport in the prone position</a:t>
            </a:r>
          </a:p>
        </p:txBody>
      </p:sp>
    </p:spTree>
    <p:extLst>
      <p:ext uri="{BB962C8B-B14F-4D97-AF65-F5344CB8AC3E}">
        <p14:creationId xmlns:p14="http://schemas.microsoft.com/office/powerpoint/2010/main" val="3768703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51BE8B-CF43-46B2-8907-6C872C61BBE2}"/>
              </a:ext>
            </a:extLst>
          </p:cNvPr>
          <p:cNvSpPr>
            <a:spLocks noGrp="1"/>
          </p:cNvSpPr>
          <p:nvPr>
            <p:ph type="title"/>
          </p:nvPr>
        </p:nvSpPr>
        <p:spPr/>
        <p:txBody>
          <a:bodyPr/>
          <a:lstStyle/>
          <a:p>
            <a:r>
              <a:rPr lang="en-US" dirty="0"/>
              <a:t>What do you think?</a:t>
            </a:r>
          </a:p>
        </p:txBody>
      </p:sp>
      <p:sp>
        <p:nvSpPr>
          <p:cNvPr id="3" name="Content Placeholder 2">
            <a:extLst>
              <a:ext uri="{FF2B5EF4-FFF2-40B4-BE49-F238E27FC236}">
                <a16:creationId xmlns="" xmlns:a16="http://schemas.microsoft.com/office/drawing/2014/main" id="{7DBA768D-51EB-484F-95FB-0A97AFEA1357}"/>
              </a:ext>
            </a:extLst>
          </p:cNvPr>
          <p:cNvSpPr>
            <a:spLocks noGrp="1"/>
          </p:cNvSpPr>
          <p:nvPr>
            <p:ph idx="1"/>
          </p:nvPr>
        </p:nvSpPr>
        <p:spPr>
          <a:xfrm>
            <a:off x="1103312" y="2052918"/>
            <a:ext cx="8946541" cy="4352364"/>
          </a:xfrm>
        </p:spPr>
        <p:txBody>
          <a:bodyPr/>
          <a:lstStyle/>
          <a:p>
            <a:r>
              <a:rPr lang="en-US" sz="2800" dirty="0"/>
              <a:t>Combative patient – Interfacility transfer  loading at the hospital</a:t>
            </a:r>
          </a:p>
          <a:p>
            <a:r>
              <a:rPr lang="en-US" sz="2800" dirty="0"/>
              <a:t>Combative patient – during transport</a:t>
            </a:r>
          </a:p>
          <a:p>
            <a:r>
              <a:rPr lang="en-US" sz="2800" dirty="0"/>
              <a:t>What are some other situations?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07870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3F8559-A5DA-493F-93E6-02EA416D8480}"/>
              </a:ext>
            </a:extLst>
          </p:cNvPr>
          <p:cNvSpPr>
            <a:spLocks noGrp="1"/>
          </p:cNvSpPr>
          <p:nvPr>
            <p:ph type="title"/>
          </p:nvPr>
        </p:nvSpPr>
        <p:spPr/>
        <p:txBody>
          <a:bodyPr/>
          <a:lstStyle/>
          <a:p>
            <a:r>
              <a:rPr lang="en-US" b="1" dirty="0">
                <a:solidFill>
                  <a:srgbClr val="FF0000"/>
                </a:solidFill>
              </a:rPr>
              <a:t>THE HEADLINES READ…</a:t>
            </a:r>
          </a:p>
        </p:txBody>
      </p:sp>
      <p:sp>
        <p:nvSpPr>
          <p:cNvPr id="3" name="Content Placeholder 2">
            <a:extLst>
              <a:ext uri="{FF2B5EF4-FFF2-40B4-BE49-F238E27FC236}">
                <a16:creationId xmlns="" xmlns:a16="http://schemas.microsoft.com/office/drawing/2014/main" id="{D80C50CD-B9F0-4239-AE43-F1726D5F1E1A}"/>
              </a:ext>
            </a:extLst>
          </p:cNvPr>
          <p:cNvSpPr>
            <a:spLocks noGrp="1"/>
          </p:cNvSpPr>
          <p:nvPr>
            <p:ph idx="1"/>
          </p:nvPr>
        </p:nvSpPr>
        <p:spPr>
          <a:xfrm>
            <a:off x="1103312" y="2052918"/>
            <a:ext cx="10347160" cy="4195481"/>
          </a:xfrm>
        </p:spPr>
        <p:txBody>
          <a:bodyPr>
            <a:normAutofit fontScale="77500" lnSpcReduction="20000"/>
          </a:bodyPr>
          <a:lstStyle/>
          <a:p>
            <a:pPr marL="0" indent="0">
              <a:lnSpc>
                <a:spcPct val="200000"/>
              </a:lnSpc>
              <a:spcBef>
                <a:spcPts val="0"/>
              </a:spcBef>
              <a:buNone/>
            </a:pPr>
            <a:r>
              <a:rPr lang="en-US" sz="2800" b="1" dirty="0"/>
              <a:t>“Restrained patient chokes and threatens to kill medic”</a:t>
            </a:r>
          </a:p>
          <a:p>
            <a:pPr marL="0" indent="0">
              <a:lnSpc>
                <a:spcPct val="200000"/>
              </a:lnSpc>
              <a:spcBef>
                <a:spcPts val="0"/>
              </a:spcBef>
              <a:buNone/>
            </a:pPr>
            <a:r>
              <a:rPr lang="en-US" sz="2800" b="1" dirty="0"/>
              <a:t>“Man slips out of handcuffs – jumps out of ambulance.”</a:t>
            </a:r>
          </a:p>
          <a:p>
            <a:pPr marL="0" indent="0">
              <a:lnSpc>
                <a:spcPct val="200000"/>
              </a:lnSpc>
              <a:spcBef>
                <a:spcPts val="0"/>
              </a:spcBef>
              <a:buNone/>
            </a:pPr>
            <a:r>
              <a:rPr lang="en-US" sz="2800" b="1" dirty="0"/>
              <a:t>“Punched in the face – Female EMT attacked while attempting restraint.”</a:t>
            </a:r>
          </a:p>
          <a:p>
            <a:pPr marL="0" indent="0">
              <a:lnSpc>
                <a:spcPct val="200000"/>
              </a:lnSpc>
              <a:spcBef>
                <a:spcPts val="0"/>
              </a:spcBef>
              <a:buNone/>
            </a:pPr>
            <a:r>
              <a:rPr lang="en-US" sz="2800" b="1" dirty="0"/>
              <a:t>“EMTs attacked when patient slips out of restraints”</a:t>
            </a:r>
          </a:p>
          <a:p>
            <a:endParaRPr lang="en-US" b="1" dirty="0"/>
          </a:p>
          <a:p>
            <a:r>
              <a:rPr lang="en-US" dirty="0" smtClean="0">
                <a:hlinkClick r:id="rId2"/>
              </a:rPr>
              <a:t>https://youtu.be/NwJdiDgzjeU</a:t>
            </a:r>
            <a:endParaRPr lang="en-US" dirty="0"/>
          </a:p>
          <a:p>
            <a:endParaRPr lang="en-US" dirty="0"/>
          </a:p>
          <a:p>
            <a:endParaRPr lang="en-US" dirty="0"/>
          </a:p>
          <a:p>
            <a:pPr marL="0" indent="0" algn="r">
              <a:buNone/>
            </a:pPr>
            <a:r>
              <a:rPr lang="en-US" sz="1100" dirty="0"/>
              <a:t>http://dt4ems.com/danger-hidden-in-plain-sight-patient-restraints/</a:t>
            </a:r>
          </a:p>
          <a:p>
            <a:pPr marL="0" indent="0">
              <a:buNone/>
            </a:pPr>
            <a:endParaRPr lang="en-US" dirty="0"/>
          </a:p>
        </p:txBody>
      </p:sp>
    </p:spTree>
    <p:extLst>
      <p:ext uri="{BB962C8B-B14F-4D97-AF65-F5344CB8AC3E}">
        <p14:creationId xmlns:p14="http://schemas.microsoft.com/office/powerpoint/2010/main" val="1192075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0EF47F-476F-4EF8-94CE-7E7DD57F1C78}"/>
              </a:ext>
            </a:extLst>
          </p:cNvPr>
          <p:cNvSpPr>
            <a:spLocks noGrp="1"/>
          </p:cNvSpPr>
          <p:nvPr>
            <p:ph type="title"/>
          </p:nvPr>
        </p:nvSpPr>
        <p:spPr/>
        <p:txBody>
          <a:bodyPr/>
          <a:lstStyle/>
          <a:p>
            <a:r>
              <a:rPr lang="en-US" dirty="0"/>
              <a:t>Common causes of combativeness</a:t>
            </a:r>
          </a:p>
        </p:txBody>
      </p:sp>
      <p:sp>
        <p:nvSpPr>
          <p:cNvPr id="3" name="Content Placeholder 2">
            <a:extLst>
              <a:ext uri="{FF2B5EF4-FFF2-40B4-BE49-F238E27FC236}">
                <a16:creationId xmlns="" xmlns:a16="http://schemas.microsoft.com/office/drawing/2014/main" id="{1BF344CB-995A-4C21-9DA6-284C00E77A1D}"/>
              </a:ext>
            </a:extLst>
          </p:cNvPr>
          <p:cNvSpPr>
            <a:spLocks noGrp="1"/>
          </p:cNvSpPr>
          <p:nvPr>
            <p:ph idx="1"/>
          </p:nvPr>
        </p:nvSpPr>
        <p:spPr/>
        <p:txBody>
          <a:bodyPr>
            <a:normAutofit lnSpcReduction="10000"/>
          </a:bodyPr>
          <a:lstStyle/>
          <a:p>
            <a:pPr marL="0" indent="0">
              <a:buNone/>
            </a:pPr>
            <a:r>
              <a:rPr lang="en-US" sz="2400" dirty="0"/>
              <a:t>A</a:t>
            </a:r>
            <a:r>
              <a:rPr lang="en-US" dirty="0"/>
              <a:t>	=	Acidosis or alcohol</a:t>
            </a:r>
          </a:p>
          <a:p>
            <a:pPr marL="0" indent="0">
              <a:buNone/>
            </a:pPr>
            <a:r>
              <a:rPr lang="en-US" sz="2400" dirty="0"/>
              <a:t>E</a:t>
            </a:r>
            <a:r>
              <a:rPr lang="en-US" dirty="0"/>
              <a:t>	=	Epilepsy</a:t>
            </a:r>
          </a:p>
          <a:p>
            <a:pPr marL="0" indent="0">
              <a:buNone/>
            </a:pPr>
            <a:r>
              <a:rPr lang="en-US" sz="2400" dirty="0"/>
              <a:t>I</a:t>
            </a:r>
            <a:r>
              <a:rPr lang="en-US" dirty="0"/>
              <a:t>	=	Infection</a:t>
            </a:r>
          </a:p>
          <a:p>
            <a:pPr marL="0" indent="0">
              <a:buNone/>
            </a:pPr>
            <a:r>
              <a:rPr lang="en-US" sz="2400" dirty="0"/>
              <a:t>O</a:t>
            </a:r>
            <a:r>
              <a:rPr lang="en-US" dirty="0"/>
              <a:t>	=	Overdose</a:t>
            </a:r>
          </a:p>
          <a:p>
            <a:pPr marL="0" indent="0">
              <a:buNone/>
            </a:pPr>
            <a:r>
              <a:rPr lang="en-US" sz="2400" dirty="0"/>
              <a:t>U</a:t>
            </a:r>
            <a:r>
              <a:rPr lang="en-US" dirty="0"/>
              <a:t>	=	Uremia</a:t>
            </a:r>
          </a:p>
          <a:p>
            <a:pPr marL="0" indent="0">
              <a:buNone/>
            </a:pPr>
            <a:r>
              <a:rPr lang="en-US" sz="2400" dirty="0"/>
              <a:t>T</a:t>
            </a:r>
            <a:r>
              <a:rPr lang="en-US" dirty="0"/>
              <a:t>	=	Trauma or tumor</a:t>
            </a:r>
          </a:p>
          <a:p>
            <a:pPr marL="0" indent="0">
              <a:buNone/>
            </a:pPr>
            <a:r>
              <a:rPr lang="en-US" sz="2400" dirty="0"/>
              <a:t>I</a:t>
            </a:r>
            <a:r>
              <a:rPr lang="en-US" dirty="0"/>
              <a:t>	=	Insulin</a:t>
            </a:r>
          </a:p>
          <a:p>
            <a:pPr marL="0" indent="0">
              <a:buNone/>
            </a:pPr>
            <a:r>
              <a:rPr lang="en-US" sz="2400" dirty="0"/>
              <a:t>P</a:t>
            </a:r>
            <a:r>
              <a:rPr lang="en-US" dirty="0"/>
              <a:t>	=	Psychosis</a:t>
            </a:r>
          </a:p>
          <a:p>
            <a:pPr marL="0" indent="0">
              <a:buNone/>
            </a:pPr>
            <a:r>
              <a:rPr lang="en-US" sz="2400" dirty="0"/>
              <a:t>S</a:t>
            </a:r>
            <a:r>
              <a:rPr lang="en-US" dirty="0"/>
              <a:t>	=	Stroke</a:t>
            </a:r>
          </a:p>
        </p:txBody>
      </p:sp>
      <p:sp>
        <p:nvSpPr>
          <p:cNvPr id="4" name="Rectangle 3">
            <a:extLst>
              <a:ext uri="{FF2B5EF4-FFF2-40B4-BE49-F238E27FC236}">
                <a16:creationId xmlns="" xmlns:a16="http://schemas.microsoft.com/office/drawing/2014/main" id="{720DF586-754F-4965-A19D-799FB2C629D6}"/>
              </a:ext>
            </a:extLst>
          </p:cNvPr>
          <p:cNvSpPr/>
          <p:nvPr/>
        </p:nvSpPr>
        <p:spPr>
          <a:xfrm>
            <a:off x="7369791" y="2052918"/>
            <a:ext cx="3718897" cy="3725838"/>
          </a:xfrm>
          <a:prstGeom prst="rect">
            <a:avLst/>
          </a:prstGeom>
          <a:effectLst>
            <a:glow rad="228600">
              <a:schemeClr val="accent5">
                <a:satMod val="175000"/>
                <a:alpha val="40000"/>
              </a:schemeClr>
            </a:glow>
            <a:outerShdw blurRad="38100" dist="25400" dir="5400000" rotWithShape="0">
              <a:srgbClr val="000000">
                <a:alpha val="45000"/>
              </a:srgbClr>
            </a:outerShdw>
          </a:effectLst>
        </p:spPr>
        <p:style>
          <a:lnRef idx="1">
            <a:schemeClr val="dk1"/>
          </a:lnRef>
          <a:fillRef idx="3">
            <a:schemeClr val="dk1"/>
          </a:fillRef>
          <a:effectRef idx="2">
            <a:schemeClr val="dk1"/>
          </a:effectRef>
          <a:fontRef idx="minor">
            <a:schemeClr val="lt1"/>
          </a:fontRef>
        </p:style>
        <p:txBody>
          <a:bodyPr rtlCol="0" anchor="ctr"/>
          <a:lstStyle/>
          <a:p>
            <a:pPr algn="ctr"/>
            <a:r>
              <a:rPr lang="en-US" b="1" dirty="0">
                <a:solidFill>
                  <a:srgbClr val="FFFF00"/>
                </a:solidFill>
              </a:rPr>
              <a:t>Most frequent chemical causes are stimulants, such as cocaine, or hallucinogens.</a:t>
            </a:r>
          </a:p>
          <a:p>
            <a:pPr algn="ctr"/>
            <a:endParaRPr lang="en-US" b="1" dirty="0">
              <a:solidFill>
                <a:srgbClr val="FFFF00"/>
              </a:solidFill>
            </a:endParaRPr>
          </a:p>
          <a:p>
            <a:r>
              <a:rPr lang="en-US" b="1" dirty="0">
                <a:solidFill>
                  <a:srgbClr val="FFFF00"/>
                </a:solidFill>
              </a:rPr>
              <a:t> PCP</a:t>
            </a:r>
          </a:p>
          <a:p>
            <a:r>
              <a:rPr lang="en-US" b="1" dirty="0">
                <a:solidFill>
                  <a:srgbClr val="FFFF00"/>
                </a:solidFill>
              </a:rPr>
              <a:t> MDMA (ecstasy)</a:t>
            </a:r>
          </a:p>
          <a:p>
            <a:r>
              <a:rPr lang="en-US" b="1" dirty="0">
                <a:solidFill>
                  <a:srgbClr val="FFFF00"/>
                </a:solidFill>
              </a:rPr>
              <a:t> Flakka</a:t>
            </a:r>
          </a:p>
          <a:p>
            <a:r>
              <a:rPr lang="en-US" b="1" dirty="0">
                <a:solidFill>
                  <a:srgbClr val="FFFF00"/>
                </a:solidFill>
              </a:rPr>
              <a:t> Bath Salts</a:t>
            </a:r>
          </a:p>
          <a:p>
            <a:r>
              <a:rPr lang="en-US" b="1" dirty="0">
                <a:solidFill>
                  <a:srgbClr val="FFFF00"/>
                </a:solidFill>
              </a:rPr>
              <a:t> LSD, etc.</a:t>
            </a:r>
          </a:p>
          <a:p>
            <a:endParaRPr lang="en-US" b="1" dirty="0">
              <a:solidFill>
                <a:srgbClr val="FFFF00"/>
              </a:solidFill>
            </a:endParaRPr>
          </a:p>
          <a:p>
            <a:pPr algn="ctr"/>
            <a:r>
              <a:rPr lang="en-US" sz="2400" b="1" i="1" dirty="0">
                <a:solidFill>
                  <a:srgbClr val="00B0F0"/>
                </a:solidFill>
              </a:rPr>
              <a:t>“EXCITED DELIRIUM”</a:t>
            </a:r>
          </a:p>
          <a:p>
            <a:endParaRPr lang="en-US" dirty="0"/>
          </a:p>
        </p:txBody>
      </p:sp>
    </p:spTree>
    <p:extLst>
      <p:ext uri="{BB962C8B-B14F-4D97-AF65-F5344CB8AC3E}">
        <p14:creationId xmlns:p14="http://schemas.microsoft.com/office/powerpoint/2010/main" val="377026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D5F8E9-D91D-4503-A7EE-8C5AC1D1DC49}"/>
              </a:ext>
            </a:extLst>
          </p:cNvPr>
          <p:cNvSpPr>
            <a:spLocks noGrp="1"/>
          </p:cNvSpPr>
          <p:nvPr>
            <p:ph type="title"/>
          </p:nvPr>
        </p:nvSpPr>
        <p:spPr/>
        <p:txBody>
          <a:bodyPr/>
          <a:lstStyle/>
          <a:p>
            <a:r>
              <a:rPr lang="en-US" dirty="0"/>
              <a:t>Excited delirium</a:t>
            </a:r>
          </a:p>
        </p:txBody>
      </p:sp>
      <p:sp>
        <p:nvSpPr>
          <p:cNvPr id="3" name="Content Placeholder 2">
            <a:extLst>
              <a:ext uri="{FF2B5EF4-FFF2-40B4-BE49-F238E27FC236}">
                <a16:creationId xmlns="" xmlns:a16="http://schemas.microsoft.com/office/drawing/2014/main" id="{16275A5A-4BCA-421F-AB69-1C3B0A01A506}"/>
              </a:ext>
            </a:extLst>
          </p:cNvPr>
          <p:cNvSpPr>
            <a:spLocks noGrp="1"/>
          </p:cNvSpPr>
          <p:nvPr>
            <p:ph idx="1"/>
          </p:nvPr>
        </p:nvSpPr>
        <p:spPr>
          <a:xfrm>
            <a:off x="1622729" y="1991437"/>
            <a:ext cx="8946541" cy="4195481"/>
          </a:xfrm>
        </p:spPr>
        <p:txBody>
          <a:bodyPr>
            <a:normAutofit/>
          </a:bodyPr>
          <a:lstStyle/>
          <a:p>
            <a:pPr marL="0" indent="0">
              <a:buNone/>
            </a:pPr>
            <a:r>
              <a:rPr lang="en-US" sz="2800" dirty="0"/>
              <a:t>“Excited (or agitated) delirium is characterized by agitation, aggression, acute distress and sudden death, often in the pre-hospital care setting. It is typically associated with the use of drugs that alter dopamine processing, hyperthermia, and most notably, sometimes with death of the affected person in the custody of law enforcement”</a:t>
            </a:r>
          </a:p>
          <a:p>
            <a:pPr marL="0" indent="0" algn="r">
              <a:buNone/>
            </a:pPr>
            <a:r>
              <a:rPr lang="en-US" sz="2800" dirty="0"/>
              <a:t> </a:t>
            </a:r>
            <a:r>
              <a:rPr lang="en-US" sz="1600" dirty="0"/>
              <a:t>(2011, Takeuchi, </a:t>
            </a:r>
            <a:r>
              <a:rPr lang="en-US" sz="1600" dirty="0" err="1"/>
              <a:t>Aherm</a:t>
            </a:r>
            <a:r>
              <a:rPr lang="en-US" sz="1600" dirty="0"/>
              <a:t>, Henderson)</a:t>
            </a:r>
          </a:p>
        </p:txBody>
      </p:sp>
    </p:spTree>
    <p:extLst>
      <p:ext uri="{BB962C8B-B14F-4D97-AF65-F5344CB8AC3E}">
        <p14:creationId xmlns:p14="http://schemas.microsoft.com/office/powerpoint/2010/main" val="177402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652300-59CE-4730-8D4C-82DF917E2698}"/>
              </a:ext>
            </a:extLst>
          </p:cNvPr>
          <p:cNvSpPr>
            <a:spLocks noGrp="1"/>
          </p:cNvSpPr>
          <p:nvPr>
            <p:ph type="title"/>
          </p:nvPr>
        </p:nvSpPr>
        <p:spPr/>
        <p:txBody>
          <a:bodyPr/>
          <a:lstStyle/>
          <a:p>
            <a:r>
              <a:rPr lang="en-US" dirty="0"/>
              <a:t>Treatment of </a:t>
            </a:r>
            <a:r>
              <a:rPr lang="en-US" dirty="0" err="1"/>
              <a:t>ExDS</a:t>
            </a:r>
            <a:endParaRPr lang="en-US" dirty="0"/>
          </a:p>
        </p:txBody>
      </p:sp>
      <p:sp>
        <p:nvSpPr>
          <p:cNvPr id="3" name="Content Placeholder 2">
            <a:extLst>
              <a:ext uri="{FF2B5EF4-FFF2-40B4-BE49-F238E27FC236}">
                <a16:creationId xmlns="" xmlns:a16="http://schemas.microsoft.com/office/drawing/2014/main" id="{794C7200-921C-4645-AA60-6CD097C74FC4}"/>
              </a:ext>
            </a:extLst>
          </p:cNvPr>
          <p:cNvSpPr>
            <a:spLocks noGrp="1"/>
          </p:cNvSpPr>
          <p:nvPr>
            <p:ph idx="1"/>
          </p:nvPr>
        </p:nvSpPr>
        <p:spPr>
          <a:xfrm>
            <a:off x="1103312" y="1583140"/>
            <a:ext cx="8946541" cy="4665259"/>
          </a:xfrm>
        </p:spPr>
        <p:txBody>
          <a:bodyPr>
            <a:normAutofit fontScale="92500" lnSpcReduction="20000"/>
          </a:bodyPr>
          <a:lstStyle/>
          <a:p>
            <a:r>
              <a:rPr lang="en-US" dirty="0">
                <a:solidFill>
                  <a:srgbClr val="FFFF00"/>
                </a:solidFill>
              </a:rPr>
              <a:t>Dual Response: Law enforcement &amp; EMS</a:t>
            </a:r>
          </a:p>
          <a:p>
            <a:r>
              <a:rPr lang="en-US" dirty="0">
                <a:solidFill>
                  <a:srgbClr val="FFFF00"/>
                </a:solidFill>
              </a:rPr>
              <a:t>Attempt verbal de-escalation</a:t>
            </a:r>
          </a:p>
          <a:p>
            <a:pPr lvl="1"/>
            <a:r>
              <a:rPr lang="en-US" dirty="0"/>
              <a:t>Calm voice, short sentences, simple vocabulary</a:t>
            </a:r>
          </a:p>
          <a:p>
            <a:pPr lvl="1"/>
            <a:r>
              <a:rPr lang="en-US" dirty="0"/>
              <a:t>Minimize lights and sirens that could further agitate or provoke fear</a:t>
            </a:r>
          </a:p>
          <a:p>
            <a:r>
              <a:rPr lang="en-US" dirty="0">
                <a:solidFill>
                  <a:srgbClr val="FFFF00"/>
                </a:solidFill>
              </a:rPr>
              <a:t>Physical Restraint</a:t>
            </a:r>
          </a:p>
          <a:p>
            <a:pPr lvl="1"/>
            <a:r>
              <a:rPr lang="en-US" dirty="0"/>
              <a:t>Four point method “one-hand up, one hand down”</a:t>
            </a:r>
          </a:p>
          <a:p>
            <a:pPr lvl="1"/>
            <a:r>
              <a:rPr lang="en-US" dirty="0"/>
              <a:t>No “hog-tying”</a:t>
            </a:r>
          </a:p>
          <a:p>
            <a:r>
              <a:rPr lang="en-US" dirty="0">
                <a:solidFill>
                  <a:srgbClr val="FFFF00"/>
                </a:solidFill>
              </a:rPr>
              <a:t>Sedation</a:t>
            </a:r>
          </a:p>
          <a:p>
            <a:pPr lvl="1"/>
            <a:r>
              <a:rPr lang="en-US" dirty="0"/>
              <a:t>Benzodiazepines</a:t>
            </a:r>
          </a:p>
          <a:p>
            <a:pPr lvl="1"/>
            <a:r>
              <a:rPr lang="en-US" dirty="0"/>
              <a:t>Ketamine</a:t>
            </a:r>
          </a:p>
          <a:p>
            <a:pPr lvl="1"/>
            <a:r>
              <a:rPr lang="en-US" dirty="0"/>
              <a:t>Antipsychotics</a:t>
            </a:r>
          </a:p>
          <a:p>
            <a:r>
              <a:rPr lang="en-US" dirty="0">
                <a:solidFill>
                  <a:srgbClr val="FFFF00"/>
                </a:solidFill>
              </a:rPr>
              <a:t>Fluid Resuscitation</a:t>
            </a:r>
          </a:p>
          <a:p>
            <a:pPr lvl="1"/>
            <a:r>
              <a:rPr lang="en-US" dirty="0"/>
              <a:t>Key supportive for treatment of </a:t>
            </a:r>
            <a:r>
              <a:rPr lang="en-US" dirty="0" err="1"/>
              <a:t>ExDS</a:t>
            </a:r>
            <a:r>
              <a:rPr lang="en-US" dirty="0"/>
              <a:t>. Pt extreme exertion &amp; hyperthermia</a:t>
            </a:r>
          </a:p>
        </p:txBody>
      </p:sp>
    </p:spTree>
    <p:extLst>
      <p:ext uri="{BB962C8B-B14F-4D97-AF65-F5344CB8AC3E}">
        <p14:creationId xmlns:p14="http://schemas.microsoft.com/office/powerpoint/2010/main" val="184573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FEF353-CE16-4350-9D71-B89FF8C015FB}"/>
              </a:ext>
            </a:extLst>
          </p:cNvPr>
          <p:cNvSpPr>
            <a:spLocks noGrp="1"/>
          </p:cNvSpPr>
          <p:nvPr>
            <p:ph type="title"/>
          </p:nvPr>
        </p:nvSpPr>
        <p:spPr/>
        <p:txBody>
          <a:bodyPr/>
          <a:lstStyle/>
          <a:p>
            <a:r>
              <a:rPr lang="en-US" b="1" dirty="0">
                <a:solidFill>
                  <a:srgbClr val="FFFF00"/>
                </a:solidFill>
              </a:rPr>
              <a:t>When it all goes south!</a:t>
            </a:r>
          </a:p>
        </p:txBody>
      </p:sp>
      <p:sp>
        <p:nvSpPr>
          <p:cNvPr id="3" name="Content Placeholder 2">
            <a:extLst>
              <a:ext uri="{FF2B5EF4-FFF2-40B4-BE49-F238E27FC236}">
                <a16:creationId xmlns="" xmlns:a16="http://schemas.microsoft.com/office/drawing/2014/main" id="{09857127-7039-463E-9C88-CA037BA639AF}"/>
              </a:ext>
            </a:extLst>
          </p:cNvPr>
          <p:cNvSpPr>
            <a:spLocks noGrp="1"/>
          </p:cNvSpPr>
          <p:nvPr>
            <p:ph idx="1"/>
          </p:nvPr>
        </p:nvSpPr>
        <p:spPr/>
        <p:txBody>
          <a:bodyPr>
            <a:normAutofit/>
          </a:bodyPr>
          <a:lstStyle/>
          <a:p>
            <a:pPr marL="0" indent="0">
              <a:buNone/>
            </a:pPr>
            <a:r>
              <a:rPr lang="en-US" sz="2400" dirty="0"/>
              <a:t>If things take a turn for the violent, EMS providers can make suitable use of Law Enforcements first four levels of the Use of Force Continuum.</a:t>
            </a:r>
          </a:p>
          <a:p>
            <a:pPr marL="0" indent="0">
              <a:buNone/>
            </a:pPr>
            <a:endParaRPr lang="en-US" sz="2400" dirty="0"/>
          </a:p>
          <a:p>
            <a:pPr marL="0" indent="0">
              <a:buNone/>
            </a:pPr>
            <a:r>
              <a:rPr lang="en-US" sz="2400" dirty="0"/>
              <a:t>	Level 1: Law Enforcement officer presence</a:t>
            </a:r>
          </a:p>
          <a:p>
            <a:pPr marL="0" indent="0">
              <a:buNone/>
            </a:pPr>
            <a:r>
              <a:rPr lang="en-US" sz="2400" dirty="0"/>
              <a:t>	Level 2: Verbal Communication</a:t>
            </a:r>
          </a:p>
          <a:p>
            <a:pPr marL="0" indent="0">
              <a:buNone/>
            </a:pPr>
            <a:r>
              <a:rPr lang="en-US" sz="2400" dirty="0"/>
              <a:t>	Level 3: Control holds and restraints</a:t>
            </a:r>
          </a:p>
          <a:p>
            <a:pPr marL="0" indent="0">
              <a:buNone/>
            </a:pPr>
            <a:r>
              <a:rPr lang="en-US" sz="2400" dirty="0"/>
              <a:t>	Level 4: Chemical agents</a:t>
            </a:r>
          </a:p>
        </p:txBody>
      </p:sp>
    </p:spTree>
    <p:extLst>
      <p:ext uri="{BB962C8B-B14F-4D97-AF65-F5344CB8AC3E}">
        <p14:creationId xmlns:p14="http://schemas.microsoft.com/office/powerpoint/2010/main" val="2922219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3907CC-EE33-4C95-97FE-946E5CE9718F}"/>
              </a:ext>
            </a:extLst>
          </p:cNvPr>
          <p:cNvSpPr>
            <a:spLocks noGrp="1"/>
          </p:cNvSpPr>
          <p:nvPr>
            <p:ph type="title"/>
          </p:nvPr>
        </p:nvSpPr>
        <p:spPr/>
        <p:txBody>
          <a:bodyPr/>
          <a:lstStyle/>
          <a:p>
            <a:endParaRPr lang="en-US" dirty="0"/>
          </a:p>
        </p:txBody>
      </p:sp>
      <p:pic>
        <p:nvPicPr>
          <p:cNvPr id="8" name="Content Placeholder 7">
            <a:extLst>
              <a:ext uri="{FF2B5EF4-FFF2-40B4-BE49-F238E27FC236}">
                <a16:creationId xmlns="" xmlns:a16="http://schemas.microsoft.com/office/drawing/2014/main" id="{C1CF6A37-6686-45DA-8330-6B297BA15D1E}"/>
              </a:ext>
            </a:extLst>
          </p:cNvPr>
          <p:cNvPicPr>
            <a:picLocks noGrp="1" noChangeAspect="1"/>
          </p:cNvPicPr>
          <p:nvPr>
            <p:ph idx="1"/>
          </p:nvPr>
        </p:nvPicPr>
        <p:blipFill>
          <a:blip r:embed="rId2"/>
          <a:stretch>
            <a:fillRect/>
          </a:stretch>
        </p:blipFill>
        <p:spPr>
          <a:xfrm>
            <a:off x="1758461" y="452718"/>
            <a:ext cx="8426548" cy="6225801"/>
          </a:xfrm>
        </p:spPr>
      </p:pic>
    </p:spTree>
    <p:extLst>
      <p:ext uri="{BB962C8B-B14F-4D97-AF65-F5344CB8AC3E}">
        <p14:creationId xmlns:p14="http://schemas.microsoft.com/office/powerpoint/2010/main" val="2698522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09E3F45-BA4B-4D2B-B4A9-578EA2E4CC3F}"/>
              </a:ext>
            </a:extLst>
          </p:cNvPr>
          <p:cNvSpPr>
            <a:spLocks noGrp="1"/>
          </p:cNvSpPr>
          <p:nvPr>
            <p:ph type="title"/>
          </p:nvPr>
        </p:nvSpPr>
        <p:spPr/>
        <p:txBody>
          <a:bodyPr/>
          <a:lstStyle/>
          <a:p>
            <a:r>
              <a:rPr lang="en-US" dirty="0"/>
              <a:t>Level 1: Law Enforcement Presence</a:t>
            </a:r>
          </a:p>
        </p:txBody>
      </p:sp>
      <p:sp>
        <p:nvSpPr>
          <p:cNvPr id="3" name="Content Placeholder 2">
            <a:extLst>
              <a:ext uri="{FF2B5EF4-FFF2-40B4-BE49-F238E27FC236}">
                <a16:creationId xmlns="" xmlns:a16="http://schemas.microsoft.com/office/drawing/2014/main" id="{9208E38E-197E-424B-98CA-5C23758B8C48}"/>
              </a:ext>
            </a:extLst>
          </p:cNvPr>
          <p:cNvSpPr>
            <a:spLocks noGrp="1"/>
          </p:cNvSpPr>
          <p:nvPr>
            <p:ph idx="1"/>
          </p:nvPr>
        </p:nvSpPr>
        <p:spPr/>
        <p:txBody>
          <a:bodyPr>
            <a:normAutofit/>
          </a:bodyPr>
          <a:lstStyle/>
          <a:p>
            <a:pPr marL="0" indent="0">
              <a:buNone/>
            </a:pPr>
            <a:r>
              <a:rPr lang="en-US" sz="2400" dirty="0"/>
              <a:t>The mere presence of a law enforcement officer, on its own, may be enough to prevent or abort a patient encounter. However, it may sometimes exacerbate violence.</a:t>
            </a:r>
          </a:p>
        </p:txBody>
      </p:sp>
    </p:spTree>
    <p:extLst>
      <p:ext uri="{BB962C8B-B14F-4D97-AF65-F5344CB8AC3E}">
        <p14:creationId xmlns:p14="http://schemas.microsoft.com/office/powerpoint/2010/main" val="38491724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267</TotalTime>
  <Words>1065</Words>
  <Application>Microsoft Office PowerPoint</Application>
  <PresentationFormat>Custom</PresentationFormat>
  <Paragraphs>132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Ion</vt:lpstr>
      <vt:lpstr>EMS Safety: the Combative Patient</vt:lpstr>
      <vt:lpstr>Overview</vt:lpstr>
      <vt:lpstr>THE HEADLINES READ…</vt:lpstr>
      <vt:lpstr>Common causes of combativeness</vt:lpstr>
      <vt:lpstr>Excited delirium</vt:lpstr>
      <vt:lpstr>Treatment of ExDS</vt:lpstr>
      <vt:lpstr>When it all goes south!</vt:lpstr>
      <vt:lpstr>PowerPoint Presentation</vt:lpstr>
      <vt:lpstr>Level 1: Law Enforcement Presence</vt:lpstr>
      <vt:lpstr>Level 2: Verbal communication</vt:lpstr>
      <vt:lpstr>Level 3: Control holds &amp; restraints</vt:lpstr>
      <vt:lpstr>Level 4: Chemical agents</vt:lpstr>
      <vt:lpstr>The problem with EMS &amp; patient restraint is…training!</vt:lpstr>
      <vt:lpstr>Comparing Restraint Training</vt:lpstr>
      <vt:lpstr>Training in Level 1: Presence</vt:lpstr>
      <vt:lpstr>TRAINING IN LEVEL 2: De-escalation</vt:lpstr>
      <vt:lpstr>Training Level 3: Control holds &amp; restraints</vt:lpstr>
      <vt:lpstr>Training Level 4: Chemical agents</vt:lpstr>
      <vt:lpstr>NAEMSP – position paper</vt:lpstr>
      <vt:lpstr>NAEMSP Paper Highlights</vt:lpstr>
      <vt:lpstr>What do you think?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EMS Safety: the Combative Patient</dc:title>
  <dc:creator>JB Hylton</dc:creator>
  <cp:lastModifiedBy>MFD Officer Desk</cp:lastModifiedBy>
  <cp:revision>25</cp:revision>
  <dcterms:created xsi:type="dcterms:W3CDTF">2017-12-02T19:56:05Z</dcterms:created>
  <dcterms:modified xsi:type="dcterms:W3CDTF">2017-12-08T21:34:24Z</dcterms:modified>
</cp:coreProperties>
</file>