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11/29/2020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11/29/2020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11/29/2020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11/29/2020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11/29/2020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665" y="597385"/>
            <a:ext cx="5876132" cy="5271570"/>
          </a:xfrm>
          <a:prstGeom prst="rect">
            <a:avLst/>
          </a:prstGeom>
        </p:spPr>
      </p:pic>
      <p:sp>
        <p:nvSpPr>
          <p:cNvPr id="6" name="TextBox 5"/>
          <p:cNvSpPr txBox="1"/>
          <p:nvPr/>
        </p:nvSpPr>
        <p:spPr>
          <a:xfrm>
            <a:off x="3144416" y="5234473"/>
            <a:ext cx="6571735" cy="830997"/>
          </a:xfrm>
          <a:prstGeom prst="rect">
            <a:avLst/>
          </a:prstGeom>
          <a:noFill/>
        </p:spPr>
        <p:txBody>
          <a:bodyPr wrap="none" rtlCol="0">
            <a:spAutoFit/>
          </a:bodyPr>
          <a:lstStyle/>
          <a:p>
            <a:r>
              <a:rPr lang="en-US" sz="4800" b="1" dirty="0"/>
              <a:t>Critical Thinking Skills</a:t>
            </a:r>
          </a:p>
        </p:txBody>
      </p:sp>
    </p:spTree>
    <p:extLst>
      <p:ext uri="{BB962C8B-B14F-4D97-AF65-F5344CB8AC3E}">
        <p14:creationId xmlns:p14="http://schemas.microsoft.com/office/powerpoint/2010/main" val="2856607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Problem Solving</a:t>
            </a:r>
          </a:p>
        </p:txBody>
      </p:sp>
      <p:sp>
        <p:nvSpPr>
          <p:cNvPr id="3" name="Content Placeholder 2"/>
          <p:cNvSpPr>
            <a:spLocks noGrp="1"/>
          </p:cNvSpPr>
          <p:nvPr>
            <p:ph idx="1"/>
          </p:nvPr>
        </p:nvSpPr>
        <p:spPr/>
        <p:txBody>
          <a:bodyPr>
            <a:normAutofit fontScale="70000" lnSpcReduction="20000"/>
          </a:bodyPr>
          <a:lstStyle/>
          <a:p>
            <a:r>
              <a:rPr lang="en-US" dirty="0">
                <a:solidFill>
                  <a:schemeClr val="tx1"/>
                </a:solidFill>
              </a:rPr>
              <a:t>Problem-solving is another crucial critical-thinking skill that involves analyzing a problem, generating a solution, and implementing followed by assessing that plan. After all, employers don’t simply want employees who can think about information critically. They also need to be able to come up with practical solutions.</a:t>
            </a:r>
          </a:p>
          <a:p>
            <a:r>
              <a:rPr lang="en-US" dirty="0">
                <a:solidFill>
                  <a:schemeClr val="tx1"/>
                </a:solidFill>
              </a:rPr>
              <a:t>•Applying Standards</a:t>
            </a:r>
          </a:p>
          <a:p>
            <a:r>
              <a:rPr lang="en-US" dirty="0">
                <a:solidFill>
                  <a:schemeClr val="tx1"/>
                </a:solidFill>
              </a:rPr>
              <a:t>•Attention to detail</a:t>
            </a:r>
          </a:p>
          <a:p>
            <a:r>
              <a:rPr lang="en-US" dirty="0">
                <a:solidFill>
                  <a:schemeClr val="tx1"/>
                </a:solidFill>
              </a:rPr>
              <a:t>•Clarification</a:t>
            </a:r>
          </a:p>
          <a:p>
            <a:r>
              <a:rPr lang="en-US" dirty="0">
                <a:solidFill>
                  <a:schemeClr val="tx1"/>
                </a:solidFill>
              </a:rPr>
              <a:t>•Collaborative</a:t>
            </a:r>
          </a:p>
          <a:p>
            <a:r>
              <a:rPr lang="en-US" dirty="0">
                <a:solidFill>
                  <a:schemeClr val="tx1"/>
                </a:solidFill>
              </a:rPr>
              <a:t>•Decision Making</a:t>
            </a:r>
          </a:p>
          <a:p>
            <a:r>
              <a:rPr lang="en-US" dirty="0">
                <a:solidFill>
                  <a:schemeClr val="tx1"/>
                </a:solidFill>
              </a:rPr>
              <a:t>•Evaluation</a:t>
            </a:r>
          </a:p>
          <a:p>
            <a:r>
              <a:rPr lang="en-US" dirty="0">
                <a:solidFill>
                  <a:schemeClr val="tx1"/>
                </a:solidFill>
              </a:rPr>
              <a:t>•Grounded</a:t>
            </a:r>
          </a:p>
          <a:p>
            <a:r>
              <a:rPr lang="en-US" dirty="0">
                <a:solidFill>
                  <a:schemeClr val="tx1"/>
                </a:solidFill>
              </a:rPr>
              <a:t>•Identifying Patterns</a:t>
            </a:r>
          </a:p>
          <a:p>
            <a:r>
              <a:rPr lang="en-US" dirty="0">
                <a:solidFill>
                  <a:schemeClr val="tx1"/>
                </a:solidFill>
              </a:rPr>
              <a:t>•Innovative</a:t>
            </a:r>
          </a:p>
          <a:p>
            <a:r>
              <a:rPr lang="en-US" dirty="0">
                <a:solidFill>
                  <a:schemeClr val="tx1"/>
                </a:solidFill>
              </a:rPr>
              <a:t>•Logical Reasoning</a:t>
            </a:r>
          </a:p>
          <a:p>
            <a:endParaRPr lang="en-US" dirty="0"/>
          </a:p>
        </p:txBody>
      </p:sp>
    </p:spTree>
    <p:extLst>
      <p:ext uri="{BB962C8B-B14F-4D97-AF65-F5344CB8AC3E}">
        <p14:creationId xmlns:p14="http://schemas.microsoft.com/office/powerpoint/2010/main" val="117470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025" y="471973"/>
            <a:ext cx="9880720" cy="5212080"/>
          </a:xfrm>
        </p:spPr>
      </p:pic>
      <p:sp>
        <p:nvSpPr>
          <p:cNvPr id="5" name="TextBox 4"/>
          <p:cNvSpPr txBox="1"/>
          <p:nvPr/>
        </p:nvSpPr>
        <p:spPr>
          <a:xfrm>
            <a:off x="3814119" y="6071287"/>
            <a:ext cx="4983608" cy="369332"/>
          </a:xfrm>
          <a:prstGeom prst="rect">
            <a:avLst/>
          </a:prstGeom>
          <a:noFill/>
        </p:spPr>
        <p:txBody>
          <a:bodyPr wrap="none" rtlCol="0">
            <a:spAutoFit/>
          </a:bodyPr>
          <a:lstStyle/>
          <a:p>
            <a:r>
              <a:rPr lang="en-US" dirty="0"/>
              <a:t>bbv2m-brothersbrooksvision2missionllc.com</a:t>
            </a:r>
          </a:p>
        </p:txBody>
      </p:sp>
    </p:spTree>
    <p:extLst>
      <p:ext uri="{BB962C8B-B14F-4D97-AF65-F5344CB8AC3E}">
        <p14:creationId xmlns:p14="http://schemas.microsoft.com/office/powerpoint/2010/main" val="383385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What is Critical Thinking?</a:t>
            </a:r>
          </a:p>
        </p:txBody>
      </p:sp>
      <p:sp>
        <p:nvSpPr>
          <p:cNvPr id="3" name="Content Placeholder 2"/>
          <p:cNvSpPr>
            <a:spLocks noGrp="1"/>
          </p:cNvSpPr>
          <p:nvPr>
            <p:ph idx="1"/>
          </p:nvPr>
        </p:nvSpPr>
        <p:spPr/>
        <p:txBody>
          <a:bodyPr/>
          <a:lstStyle/>
          <a:p>
            <a:r>
              <a:rPr lang="en-US" dirty="0"/>
              <a:t>The objective analysis and evaluation of an issue in order to form a judgment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833" y="2834640"/>
            <a:ext cx="7152640" cy="2922348"/>
          </a:xfrm>
          <a:prstGeom prst="rect">
            <a:avLst/>
          </a:prstGeom>
        </p:spPr>
      </p:pic>
    </p:spTree>
    <p:extLst>
      <p:ext uri="{BB962C8B-B14F-4D97-AF65-F5344CB8AC3E}">
        <p14:creationId xmlns:p14="http://schemas.microsoft.com/office/powerpoint/2010/main" val="391774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Why is critical thinking important?</a:t>
            </a:r>
          </a:p>
        </p:txBody>
      </p:sp>
      <p:sp>
        <p:nvSpPr>
          <p:cNvPr id="3" name="Content Placeholder 2"/>
          <p:cNvSpPr>
            <a:spLocks noGrp="1"/>
          </p:cNvSpPr>
          <p:nvPr>
            <p:ph idx="1"/>
          </p:nvPr>
        </p:nvSpPr>
        <p:spPr/>
        <p:txBody>
          <a:bodyPr/>
          <a:lstStyle/>
          <a:p>
            <a:pPr marL="0" indent="0">
              <a:buNone/>
            </a:pPr>
            <a:r>
              <a:rPr lang="en-US" dirty="0">
                <a:solidFill>
                  <a:schemeClr val="tx1"/>
                </a:solidFill>
              </a:rPr>
              <a:t>Someone with critical thinking skills is able to do the following : </a:t>
            </a:r>
          </a:p>
          <a:p>
            <a:r>
              <a:rPr lang="en-US" dirty="0">
                <a:solidFill>
                  <a:schemeClr val="tx1"/>
                </a:solidFill>
              </a:rPr>
              <a:t>understand the logical connections between ideas</a:t>
            </a:r>
          </a:p>
          <a:p>
            <a:r>
              <a:rPr lang="en-US" dirty="0">
                <a:solidFill>
                  <a:schemeClr val="tx1"/>
                </a:solidFill>
              </a:rPr>
              <a:t>identify, construct and evaluate arguments</a:t>
            </a:r>
          </a:p>
          <a:p>
            <a:r>
              <a:rPr lang="en-US" dirty="0">
                <a:solidFill>
                  <a:schemeClr val="tx1"/>
                </a:solidFill>
              </a:rPr>
              <a:t>detect inconsistencies and common mistakes in reasoning</a:t>
            </a:r>
          </a:p>
          <a:p>
            <a:r>
              <a:rPr lang="en-US" dirty="0">
                <a:solidFill>
                  <a:schemeClr val="tx1"/>
                </a:solidFill>
              </a:rPr>
              <a:t>solve problems systematically</a:t>
            </a:r>
          </a:p>
          <a:p>
            <a:r>
              <a:rPr lang="en-US" dirty="0">
                <a:solidFill>
                  <a:schemeClr val="tx1"/>
                </a:solidFill>
              </a:rPr>
              <a:t>identify the relevance and importance of ideas</a:t>
            </a:r>
          </a:p>
          <a:p>
            <a:r>
              <a:rPr lang="en-US" dirty="0">
                <a:solidFill>
                  <a:schemeClr val="tx1"/>
                </a:solidFill>
              </a:rPr>
              <a:t>reflect on the justification of one's own beliefs and values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225" y="2387082"/>
            <a:ext cx="3200400" cy="3200400"/>
          </a:xfrm>
          <a:prstGeom prst="rect">
            <a:avLst/>
          </a:prstGeom>
        </p:spPr>
      </p:pic>
    </p:spTree>
    <p:extLst>
      <p:ext uri="{BB962C8B-B14F-4D97-AF65-F5344CB8AC3E}">
        <p14:creationId xmlns:p14="http://schemas.microsoft.com/office/powerpoint/2010/main" val="2131783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2A1A00"/>
                </a:solidFill>
              </a:rPr>
              <a:t>Why is critical thinking important? Continued</a:t>
            </a:r>
            <a:endParaRPr lang="en-US" dirty="0"/>
          </a:p>
        </p:txBody>
      </p:sp>
      <p:sp>
        <p:nvSpPr>
          <p:cNvPr id="3" name="Content Placeholder 2"/>
          <p:cNvSpPr>
            <a:spLocks noGrp="1"/>
          </p:cNvSpPr>
          <p:nvPr>
            <p:ph idx="1"/>
          </p:nvPr>
        </p:nvSpPr>
        <p:spPr/>
        <p:txBody>
          <a:bodyPr/>
          <a:lstStyle/>
          <a:p>
            <a:endParaRPr lang="en-US" sz="1600"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People who use critical thinking are the ones who say things such as, 'How do you know that? Is this conclusion based on evidence or gut feelings?' and 'Are there alternative possibilities when given new pieces of information?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744" y="3822196"/>
            <a:ext cx="2468880" cy="2468880"/>
          </a:xfrm>
          <a:prstGeom prst="rect">
            <a:avLst/>
          </a:prstGeom>
        </p:spPr>
      </p:pic>
    </p:spTree>
    <p:extLst>
      <p:ext uri="{BB962C8B-B14F-4D97-AF65-F5344CB8AC3E}">
        <p14:creationId xmlns:p14="http://schemas.microsoft.com/office/powerpoint/2010/main" val="22641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So what are critical thinking skills?</a:t>
            </a:r>
          </a:p>
        </p:txBody>
      </p:sp>
      <p:sp>
        <p:nvSpPr>
          <p:cNvPr id="3" name="Content Placeholder 2"/>
          <p:cNvSpPr>
            <a:spLocks noGrp="1"/>
          </p:cNvSpPr>
          <p:nvPr>
            <p:ph idx="1"/>
          </p:nvPr>
        </p:nvSpPr>
        <p:spPr/>
        <p:txBody>
          <a:bodyPr/>
          <a:lstStyle/>
          <a:p>
            <a:r>
              <a:rPr lang="en-US" dirty="0"/>
              <a:t>The next slides will go a little deeper into some specific critical thinking skills.  Here are the top five:</a:t>
            </a:r>
          </a:p>
          <a:p>
            <a:pPr marL="457200" indent="-457200">
              <a:buFont typeface="+mj-lt"/>
              <a:buAutoNum type="arabicPeriod"/>
            </a:pPr>
            <a:r>
              <a:rPr lang="en-US" dirty="0"/>
              <a:t> Analytical</a:t>
            </a:r>
          </a:p>
          <a:p>
            <a:pPr marL="457200" indent="-457200">
              <a:buFont typeface="+mj-lt"/>
              <a:buAutoNum type="arabicPeriod"/>
            </a:pPr>
            <a:r>
              <a:rPr lang="en-US" dirty="0"/>
              <a:t>Communication</a:t>
            </a:r>
          </a:p>
          <a:p>
            <a:pPr marL="457200" indent="-457200">
              <a:buFont typeface="+mj-lt"/>
              <a:buAutoNum type="arabicPeriod"/>
            </a:pPr>
            <a:r>
              <a:rPr lang="en-US" dirty="0"/>
              <a:t>Creativity</a:t>
            </a:r>
          </a:p>
          <a:p>
            <a:pPr marL="457200" indent="-457200">
              <a:buFont typeface="+mj-lt"/>
              <a:buAutoNum type="arabicPeriod"/>
            </a:pPr>
            <a:r>
              <a:rPr lang="en-US" dirty="0"/>
              <a:t>Open-Minded</a:t>
            </a:r>
          </a:p>
          <a:p>
            <a:pPr marL="457200" indent="-457200">
              <a:buFont typeface="+mj-lt"/>
              <a:buAutoNum type="arabicPeriod"/>
            </a:pPr>
            <a:r>
              <a:rPr lang="en-US" dirty="0"/>
              <a:t>Problem Solving</a:t>
            </a:r>
          </a:p>
        </p:txBody>
      </p:sp>
    </p:spTree>
    <p:extLst>
      <p:ext uri="{BB962C8B-B14F-4D97-AF65-F5344CB8AC3E}">
        <p14:creationId xmlns:p14="http://schemas.microsoft.com/office/powerpoint/2010/main" val="348766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Analytical</a:t>
            </a: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a:solidFill>
                  <a:schemeClr val="tx1"/>
                </a:solidFill>
              </a:rPr>
              <a:t>Part of thinking critical is the ability to carefully examine something, whether it is a problem, a set of data, or a text. People with analytical skills can examine information, and then understand what it means, and what it represents.</a:t>
            </a:r>
          </a:p>
          <a:p>
            <a:r>
              <a:rPr lang="en-US" dirty="0">
                <a:solidFill>
                  <a:schemeClr val="tx1"/>
                </a:solidFill>
              </a:rPr>
              <a:t>•Asking Thoughtful Questions</a:t>
            </a:r>
          </a:p>
          <a:p>
            <a:r>
              <a:rPr lang="en-US" dirty="0">
                <a:solidFill>
                  <a:schemeClr val="tx1"/>
                </a:solidFill>
              </a:rPr>
              <a:t>•Data analysis</a:t>
            </a:r>
          </a:p>
          <a:p>
            <a:r>
              <a:rPr lang="en-US" dirty="0">
                <a:solidFill>
                  <a:schemeClr val="tx1"/>
                </a:solidFill>
              </a:rPr>
              <a:t>•Information Seeking</a:t>
            </a:r>
          </a:p>
          <a:p>
            <a:r>
              <a:rPr lang="en-US" dirty="0">
                <a:solidFill>
                  <a:schemeClr val="tx1"/>
                </a:solidFill>
              </a:rPr>
              <a:t>•Interpretation</a:t>
            </a:r>
          </a:p>
          <a:p>
            <a:r>
              <a:rPr lang="en-US" dirty="0">
                <a:solidFill>
                  <a:schemeClr val="tx1"/>
                </a:solidFill>
              </a:rPr>
              <a:t>•Judgment</a:t>
            </a:r>
          </a:p>
          <a:p>
            <a:r>
              <a:rPr lang="en-US" dirty="0">
                <a:solidFill>
                  <a:schemeClr val="tx1"/>
                </a:solidFill>
              </a:rPr>
              <a:t>•Questioning Evidence</a:t>
            </a:r>
          </a:p>
          <a:p>
            <a:r>
              <a:rPr lang="en-US" dirty="0">
                <a:solidFill>
                  <a:schemeClr val="tx1"/>
                </a:solidFill>
              </a:rPr>
              <a:t>•Recognizing Differences and Similarities</a:t>
            </a:r>
          </a:p>
          <a:p>
            <a:r>
              <a:rPr lang="en-US" dirty="0">
                <a:solidFill>
                  <a:schemeClr val="tx1"/>
                </a:solidFill>
              </a:rPr>
              <a:t>•Skepticism</a:t>
            </a:r>
          </a:p>
          <a:p>
            <a:endParaRPr lang="en-US" dirty="0"/>
          </a:p>
          <a:p>
            <a:endParaRPr lang="en-US" dirty="0"/>
          </a:p>
        </p:txBody>
      </p:sp>
    </p:spTree>
    <p:extLst>
      <p:ext uri="{BB962C8B-B14F-4D97-AF65-F5344CB8AC3E}">
        <p14:creationId xmlns:p14="http://schemas.microsoft.com/office/powerpoint/2010/main" val="37544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Communication</a:t>
            </a:r>
          </a:p>
        </p:txBody>
      </p:sp>
      <p:sp>
        <p:nvSpPr>
          <p:cNvPr id="3" name="Content Placeholder 2"/>
          <p:cNvSpPr>
            <a:spLocks noGrp="1"/>
          </p:cNvSpPr>
          <p:nvPr>
            <p:ph idx="1"/>
          </p:nvPr>
        </p:nvSpPr>
        <p:spPr/>
        <p:txBody>
          <a:bodyPr>
            <a:normAutofit fontScale="70000" lnSpcReduction="20000"/>
          </a:bodyPr>
          <a:lstStyle/>
          <a:p>
            <a:r>
              <a:rPr lang="en-US" dirty="0">
                <a:solidFill>
                  <a:schemeClr val="tx1"/>
                </a:solidFill>
              </a:rPr>
              <a:t>Often, you will need to share your conclusions with your employers or with a group of colleagues. You need to be able to communicate with others to share your ideas effectively. You might also need to engage in critical thinking with a group. In this case, you will need to work with others and communicate effectively to figure out solutions to complex problems.</a:t>
            </a:r>
          </a:p>
          <a:p>
            <a:r>
              <a:rPr lang="en-US" dirty="0">
                <a:solidFill>
                  <a:schemeClr val="tx1"/>
                </a:solidFill>
              </a:rPr>
              <a:t>•Asking important questions</a:t>
            </a:r>
          </a:p>
          <a:p>
            <a:r>
              <a:rPr lang="en-US" dirty="0">
                <a:solidFill>
                  <a:schemeClr val="tx1"/>
                </a:solidFill>
              </a:rPr>
              <a:t>•Assessment</a:t>
            </a:r>
          </a:p>
          <a:p>
            <a:r>
              <a:rPr lang="en-US" dirty="0">
                <a:solidFill>
                  <a:schemeClr val="tx1"/>
                </a:solidFill>
              </a:rPr>
              <a:t>•Collaboration/Teamwork</a:t>
            </a:r>
          </a:p>
          <a:p>
            <a:r>
              <a:rPr lang="en-US" dirty="0">
                <a:solidFill>
                  <a:schemeClr val="tx1"/>
                </a:solidFill>
              </a:rPr>
              <a:t>•Explanation</a:t>
            </a:r>
          </a:p>
          <a:p>
            <a:r>
              <a:rPr lang="en-US" dirty="0">
                <a:solidFill>
                  <a:schemeClr val="tx1"/>
                </a:solidFill>
              </a:rPr>
              <a:t>•Expressing opinions and ideas</a:t>
            </a:r>
          </a:p>
          <a:p>
            <a:r>
              <a:rPr lang="en-US" dirty="0">
                <a:solidFill>
                  <a:schemeClr val="tx1"/>
                </a:solidFill>
              </a:rPr>
              <a:t>•Interpersonal</a:t>
            </a:r>
          </a:p>
          <a:p>
            <a:r>
              <a:rPr lang="en-US" dirty="0">
                <a:solidFill>
                  <a:schemeClr val="tx1"/>
                </a:solidFill>
              </a:rPr>
              <a:t>•Presentation</a:t>
            </a:r>
          </a:p>
          <a:p>
            <a:r>
              <a:rPr lang="en-US" dirty="0">
                <a:solidFill>
                  <a:schemeClr val="tx1"/>
                </a:solidFill>
              </a:rPr>
              <a:t>•Verbal Communication</a:t>
            </a:r>
          </a:p>
          <a:p>
            <a:r>
              <a:rPr lang="en-US" dirty="0">
                <a:solidFill>
                  <a:schemeClr val="tx1"/>
                </a:solidFill>
              </a:rPr>
              <a:t>•Written Communication</a:t>
            </a:r>
          </a:p>
          <a:p>
            <a:endParaRPr lang="en-US" dirty="0">
              <a:solidFill>
                <a:schemeClr val="tx1"/>
              </a:solidFill>
            </a:endParaRPr>
          </a:p>
        </p:txBody>
      </p:sp>
    </p:spTree>
    <p:extLst>
      <p:ext uri="{BB962C8B-B14F-4D97-AF65-F5344CB8AC3E}">
        <p14:creationId xmlns:p14="http://schemas.microsoft.com/office/powerpoint/2010/main" val="365072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Creativity</a:t>
            </a:r>
          </a:p>
        </p:txBody>
      </p:sp>
      <p:sp>
        <p:nvSpPr>
          <p:cNvPr id="3" name="Content Placeholder 2"/>
          <p:cNvSpPr>
            <a:spLocks noGrp="1"/>
          </p:cNvSpPr>
          <p:nvPr>
            <p:ph idx="1"/>
          </p:nvPr>
        </p:nvSpPr>
        <p:spPr/>
        <p:txBody>
          <a:bodyPr>
            <a:normAutofit fontScale="77500" lnSpcReduction="20000"/>
          </a:bodyPr>
          <a:lstStyle/>
          <a:p>
            <a:r>
              <a:rPr lang="en-US" dirty="0">
                <a:solidFill>
                  <a:schemeClr val="tx1"/>
                </a:solidFill>
              </a:rPr>
              <a:t>Critical thinking often involves some level of creativity. You might need to spot patterns in the information you are looking at or come up with a solution that no one else has thought of before. All of this involves a creative eye.</a:t>
            </a:r>
          </a:p>
          <a:p>
            <a:r>
              <a:rPr lang="en-US" dirty="0">
                <a:solidFill>
                  <a:schemeClr val="tx1"/>
                </a:solidFill>
              </a:rPr>
              <a:t>•Cognitive Flexibility</a:t>
            </a:r>
          </a:p>
          <a:p>
            <a:r>
              <a:rPr lang="en-US" dirty="0">
                <a:solidFill>
                  <a:schemeClr val="tx1"/>
                </a:solidFill>
              </a:rPr>
              <a:t>•Conceptualization</a:t>
            </a:r>
          </a:p>
          <a:p>
            <a:r>
              <a:rPr lang="en-US" dirty="0">
                <a:solidFill>
                  <a:schemeClr val="tx1"/>
                </a:solidFill>
              </a:rPr>
              <a:t>•Curiosity</a:t>
            </a:r>
          </a:p>
          <a:p>
            <a:r>
              <a:rPr lang="en-US" dirty="0">
                <a:solidFill>
                  <a:schemeClr val="tx1"/>
                </a:solidFill>
              </a:rPr>
              <a:t>•Imaginative</a:t>
            </a:r>
          </a:p>
          <a:p>
            <a:r>
              <a:rPr lang="en-US" dirty="0">
                <a:solidFill>
                  <a:schemeClr val="tx1"/>
                </a:solidFill>
              </a:rPr>
              <a:t>•Predicting</a:t>
            </a:r>
          </a:p>
          <a:p>
            <a:r>
              <a:rPr lang="en-US" dirty="0">
                <a:solidFill>
                  <a:schemeClr val="tx1"/>
                </a:solidFill>
              </a:rPr>
              <a:t>•Foresight Making Abstract Connections</a:t>
            </a:r>
          </a:p>
          <a:p>
            <a:r>
              <a:rPr lang="en-US" dirty="0">
                <a:solidFill>
                  <a:schemeClr val="tx1"/>
                </a:solidFill>
              </a:rPr>
              <a:t>•Making Inferences</a:t>
            </a:r>
          </a:p>
          <a:p>
            <a:r>
              <a:rPr lang="en-US" dirty="0">
                <a:solidFill>
                  <a:schemeClr val="tx1"/>
                </a:solidFill>
              </a:rPr>
              <a:t>•Synthesizing</a:t>
            </a:r>
          </a:p>
          <a:p>
            <a:r>
              <a:rPr lang="en-US" dirty="0">
                <a:solidFill>
                  <a:schemeClr val="tx1"/>
                </a:solidFill>
              </a:rPr>
              <a:t>•Visionary</a:t>
            </a:r>
          </a:p>
          <a:p>
            <a:endParaRPr lang="en-US" dirty="0"/>
          </a:p>
        </p:txBody>
      </p:sp>
    </p:spTree>
    <p:extLst>
      <p:ext uri="{BB962C8B-B14F-4D97-AF65-F5344CB8AC3E}">
        <p14:creationId xmlns:p14="http://schemas.microsoft.com/office/powerpoint/2010/main" val="273804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Open Minded</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To think critically, you need to be able to put aside any assumptions or judgments and merely analyze the information you receive. You need to be objective, evaluating ideas without bias.</a:t>
            </a:r>
          </a:p>
          <a:p>
            <a:r>
              <a:rPr lang="en-US" dirty="0">
                <a:solidFill>
                  <a:schemeClr val="tx1"/>
                </a:solidFill>
              </a:rPr>
              <a:t>•Embracing Different Cultural Perspectives</a:t>
            </a:r>
          </a:p>
          <a:p>
            <a:r>
              <a:rPr lang="en-US" dirty="0">
                <a:solidFill>
                  <a:schemeClr val="tx1"/>
                </a:solidFill>
              </a:rPr>
              <a:t>•Humble</a:t>
            </a:r>
          </a:p>
          <a:p>
            <a:r>
              <a:rPr lang="en-US" dirty="0">
                <a:solidFill>
                  <a:schemeClr val="tx1"/>
                </a:solidFill>
              </a:rPr>
              <a:t>•Inclusive</a:t>
            </a:r>
          </a:p>
          <a:p>
            <a:r>
              <a:rPr lang="en-US" dirty="0">
                <a:solidFill>
                  <a:schemeClr val="tx1"/>
                </a:solidFill>
              </a:rPr>
              <a:t>•Objectivity</a:t>
            </a:r>
          </a:p>
          <a:p>
            <a:r>
              <a:rPr lang="en-US" dirty="0">
                <a:solidFill>
                  <a:schemeClr val="tx1"/>
                </a:solidFill>
              </a:rPr>
              <a:t>•Observation</a:t>
            </a:r>
          </a:p>
          <a:p>
            <a:r>
              <a:rPr lang="en-US" dirty="0">
                <a:solidFill>
                  <a:schemeClr val="tx1"/>
                </a:solidFill>
              </a:rPr>
              <a:t>•Reflection</a:t>
            </a:r>
          </a:p>
          <a:p>
            <a:r>
              <a:rPr lang="en-US" dirty="0">
                <a:solidFill>
                  <a:schemeClr val="tx1"/>
                </a:solidFill>
              </a:rPr>
              <a:t>•Fair​</a:t>
            </a:r>
          </a:p>
          <a:p>
            <a:endParaRPr lang="en-US" dirty="0"/>
          </a:p>
        </p:txBody>
      </p:sp>
    </p:spTree>
    <p:extLst>
      <p:ext uri="{BB962C8B-B14F-4D97-AF65-F5344CB8AC3E}">
        <p14:creationId xmlns:p14="http://schemas.microsoft.com/office/powerpoint/2010/main" val="185251660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55</TotalTime>
  <Words>539</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Gill Sans MT</vt:lpstr>
      <vt:lpstr>Impact</vt:lpstr>
      <vt:lpstr>Times New Roman</vt:lpstr>
      <vt:lpstr>Badge</vt:lpstr>
      <vt:lpstr>PowerPoint Presentation</vt:lpstr>
      <vt:lpstr>What is Critical Thinking?</vt:lpstr>
      <vt:lpstr>Why is critical thinking important?</vt:lpstr>
      <vt:lpstr>Why is critical thinking important? Continued</vt:lpstr>
      <vt:lpstr>So what are critical thinking skills?</vt:lpstr>
      <vt:lpstr>Analytical</vt:lpstr>
      <vt:lpstr>Communication</vt:lpstr>
      <vt:lpstr>Creativity</vt:lpstr>
      <vt:lpstr>Open Minded</vt:lpstr>
      <vt:lpstr>Problem Solving</vt:lpstr>
      <vt:lpstr>PowerPoint Presentation</vt:lpstr>
    </vt:vector>
  </TitlesOfParts>
  <Company>Wayne Farms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Rodney</dc:creator>
  <cp:lastModifiedBy>darrel brooks</cp:lastModifiedBy>
  <cp:revision>5</cp:revision>
  <dcterms:created xsi:type="dcterms:W3CDTF">2018-04-11T19:03:53Z</dcterms:created>
  <dcterms:modified xsi:type="dcterms:W3CDTF">2020-11-30T00:17:19Z</dcterms:modified>
</cp:coreProperties>
</file>